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5"/>
  </p:notesMasterIdLst>
  <p:handoutMasterIdLst>
    <p:handoutMasterId r:id="rId26"/>
  </p:handoutMasterIdLst>
  <p:sldIdLst>
    <p:sldId id="257" r:id="rId2"/>
    <p:sldId id="259" r:id="rId3"/>
    <p:sldId id="260" r:id="rId4"/>
    <p:sldId id="261" r:id="rId5"/>
    <p:sldId id="277" r:id="rId6"/>
    <p:sldId id="262" r:id="rId7"/>
    <p:sldId id="274" r:id="rId8"/>
    <p:sldId id="275" r:id="rId9"/>
    <p:sldId id="276" r:id="rId10"/>
    <p:sldId id="272" r:id="rId11"/>
    <p:sldId id="264" r:id="rId12"/>
    <p:sldId id="265" r:id="rId13"/>
    <p:sldId id="273" r:id="rId14"/>
    <p:sldId id="266" r:id="rId15"/>
    <p:sldId id="267" r:id="rId16"/>
    <p:sldId id="268" r:id="rId17"/>
    <p:sldId id="269" r:id="rId18"/>
    <p:sldId id="270" r:id="rId19"/>
    <p:sldId id="271" r:id="rId20"/>
    <p:sldId id="278" r:id="rId21"/>
    <p:sldId id="279" r:id="rId22"/>
    <p:sldId id="280" r:id="rId23"/>
    <p:sldId id="281" r:id="rId24"/>
  </p:sldIdLst>
  <p:sldSz cx="9144000" cy="6858000" type="screen4x3"/>
  <p:notesSz cx="6858000" cy="9144000"/>
  <p:custDataLst>
    <p:tags r:id="rId27"/>
  </p:custDataLst>
  <p:defaultTextStyle>
    <a:defPPr>
      <a:defRPr lang="en-US"/>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srgbClr val="FF0000"/>
    </p:penClr>
  </p:showPr>
  <p:clrMru>
    <a:srgbClr val="F77938"/>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5" autoAdjust="0"/>
    <p:restoredTop sz="65700" autoAdjust="0"/>
  </p:normalViewPr>
  <p:slideViewPr>
    <p:cSldViewPr>
      <p:cViewPr varScale="1">
        <p:scale>
          <a:sx n="71" d="100"/>
          <a:sy n="71" d="100"/>
        </p:scale>
        <p:origin x="-852" y="-90"/>
      </p:cViewPr>
      <p:guideLst>
        <p:guide orient="horz" pos="144"/>
        <p:guide orient="horz" pos="895"/>
        <p:guide orient="horz" pos="1484"/>
        <p:guide orient="horz" pos="1200"/>
        <p:guide orient="horz" pos="2736"/>
        <p:guide orient="horz" pos="4319"/>
        <p:guide pos="2880"/>
        <p:guide pos="240"/>
        <p:guide pos="460"/>
        <p:guide pos="5520"/>
        <p:guide pos="863"/>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C8A8E937-E09B-458F-8153-EAB1D21F2413}" type="datetimeFigureOut">
              <a:rPr lang="en-US"/>
              <a:pPr>
                <a:defRPr/>
              </a:pPr>
              <a:t>9/12/2007</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39125D12-7A5D-4B71-A598-48DEC38A0D9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mn-lt"/>
                <a:cs typeface="+mn-cs"/>
              </a:defRPr>
            </a:lvl1pPr>
          </a:lstStyle>
          <a:p>
            <a:pPr>
              <a:defRPr/>
            </a:pPr>
            <a:fld id="{424AA6F2-7A3D-4C25-A888-C34ECBACE20E}" type="datetimeFigureOut">
              <a:rPr lang="en-US"/>
              <a:pPr>
                <a:defRPr/>
              </a:pPr>
              <a:t>9/12/2007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Segoe" pitchFamily="34" charset="0"/>
                <a:cs typeface="+mn-cs"/>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mn-lt"/>
                <a:cs typeface="+mn-cs"/>
              </a:defRPr>
            </a:lvl1pPr>
          </a:lstStyle>
          <a:p>
            <a:pPr>
              <a:defRPr/>
            </a:pPr>
            <a:fld id="{AD5870B2-16E8-4393-ACC5-C7E53BCF271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pPr>
              <a:defRPr/>
            </a:pPr>
            <a:fld id="{AD5870B2-16E8-4393-ACC5-C7E53BCF271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9/12/2007 11:03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80CBFB-A3DE-4304-AF0E-8E774138226E}" type="slidenum">
              <a:rPr lang="en-US"/>
              <a:pPr/>
              <a:t>15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9/12/2007 11:03 AM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sz="500"/>
              <a:t>© 2005 Microsoft Corporation. All rights reserved.</a:t>
            </a:r>
          </a:p>
          <a:p>
            <a:r>
              <a:rPr lang="en-US" sz="50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pPr marL="544513" lvl="1" indent="-263525">
              <a:lnSpc>
                <a:spcPct val="70000"/>
              </a:lnSpc>
              <a:buNone/>
            </a:pPr>
            <a:endParaRPr lang="en-US" sz="2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p:spPr>
        <p:txBody>
          <a:bodyPr/>
          <a:lstStyle/>
          <a:p>
            <a:r>
              <a:rPr lang="en-GB" smtClean="0"/>
              <a:t>INF210</a:t>
            </a:r>
          </a:p>
        </p:txBody>
      </p:sp>
      <p:sp>
        <p:nvSpPr>
          <p:cNvPr id="54275" name="Rectangle 7"/>
          <p:cNvSpPr>
            <a:spLocks noGrp="1" noChangeArrowheads="1"/>
          </p:cNvSpPr>
          <p:nvPr>
            <p:ph type="sldNum" sz="quarter" idx="5"/>
          </p:nvPr>
        </p:nvSpPr>
        <p:spPr>
          <a:noFill/>
        </p:spPr>
        <p:txBody>
          <a:bodyPr/>
          <a:lstStyle/>
          <a:p>
            <a:fld id="{092C8D94-F6F9-420E-8DF0-2F8DFA33762E}" type="slidenum">
              <a:rPr lang="en-US" smtClean="0"/>
              <a:pPr/>
              <a:t>3</a:t>
            </a:fld>
            <a:endParaRPr lang="en-US" smtClean="0"/>
          </a:p>
        </p:txBody>
      </p:sp>
      <p:sp>
        <p:nvSpPr>
          <p:cNvPr id="4" name="3 Marcador de notas"/>
          <p:cNvSpPr>
            <a:spLocks noGrp="1"/>
          </p:cNvSpPr>
          <p:nvPr>
            <p:ph type="body" idx="1"/>
          </p:nvPr>
        </p:nvSpPr>
        <p:spPr/>
        <p:txBody>
          <a:bodyPr>
            <a:normAutofit/>
          </a:bodyPr>
          <a:lstStyle/>
          <a:p>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p>
            <a:r>
              <a:rPr lang="en-GB" smtClean="0"/>
              <a:t>INF210</a:t>
            </a:r>
          </a:p>
        </p:txBody>
      </p:sp>
      <p:sp>
        <p:nvSpPr>
          <p:cNvPr id="55299" name="Rectangle 7"/>
          <p:cNvSpPr>
            <a:spLocks noGrp="1" noChangeArrowheads="1"/>
          </p:cNvSpPr>
          <p:nvPr>
            <p:ph type="sldNum" sz="quarter" idx="5"/>
          </p:nvPr>
        </p:nvSpPr>
        <p:spPr>
          <a:noFill/>
        </p:spPr>
        <p:txBody>
          <a:bodyPr/>
          <a:lstStyle/>
          <a:p>
            <a:fld id="{5BC1CB3E-EEFF-46F8-A979-05325E540FB2}" type="slidenum">
              <a:rPr lang="en-US" smtClean="0"/>
              <a:pPr/>
              <a:t>4</a:t>
            </a:fld>
            <a:endParaRPr lang="en-US" smtClean="0"/>
          </a:p>
        </p:txBody>
      </p:sp>
      <p:sp>
        <p:nvSpPr>
          <p:cNvPr id="55300" name="3 Marcador de notas"/>
          <p:cNvSpPr>
            <a:spLocks noGrp="1"/>
          </p:cNvSpPr>
          <p:nvPr>
            <p:ph type="body" idx="1"/>
          </p:nvPr>
        </p:nvSpPr>
        <p:spPr>
          <a:noFill/>
          <a:ln/>
        </p:spPr>
        <p:txBody>
          <a:bodyPr/>
          <a:lstStyle/>
          <a:p>
            <a:endParaRPr lang="es-E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9/12/2007 11:03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15EAEF2B-752D-46FC-9A8C-733743AA7ADE}" type="slidenum">
              <a:rPr lang="en-GB" sz="1200">
                <a:solidFill>
                  <a:schemeClr val="tx1"/>
                </a:solidFill>
                <a:latin typeface="Times New Roman" pitchFamily="18" charset="0"/>
              </a:rPr>
              <a:pPr algn="r">
                <a:spcBef>
                  <a:spcPct val="0"/>
                </a:spcBef>
              </a:pPr>
              <a:t>7</a:t>
            </a:fld>
            <a:endParaRPr lang="en-US" sz="1200">
              <a:solidFill>
                <a:schemeClr val="tx1"/>
              </a:solidFill>
              <a:latin typeface="Times New Roman" pitchFamily="18" charset="0"/>
            </a:endParaRPr>
          </a:p>
        </p:txBody>
      </p:sp>
      <p:sp>
        <p:nvSpPr>
          <p:cNvPr id="40963" name="Rectangle 4"/>
          <p:cNvSpPr>
            <a:spLocks noGrp="1" noRot="1" noChangeAspect="1" noChangeArrowheads="1" noTextEdit="1"/>
          </p:cNvSpPr>
          <p:nvPr>
            <p:ph type="sldImg"/>
          </p:nvPr>
        </p:nvSpPr>
        <p:spPr>
          <a:ln/>
        </p:spPr>
      </p:sp>
      <p:sp>
        <p:nvSpPr>
          <p:cNvPr id="40964" name="Rectangle 5"/>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050B8C01-3B02-4E34-B671-E75267A4B5AF}" type="slidenum">
              <a:rPr lang="en-GB" sz="1200">
                <a:solidFill>
                  <a:schemeClr val="tx1"/>
                </a:solidFill>
                <a:latin typeface="Times New Roman" pitchFamily="18" charset="0"/>
              </a:rPr>
              <a:pPr algn="r">
                <a:spcBef>
                  <a:spcPct val="0"/>
                </a:spcBef>
              </a:pPr>
              <a:t>8</a:t>
            </a:fld>
            <a:endParaRPr lang="en-US" sz="1200">
              <a:solidFill>
                <a:schemeClr val="tx1"/>
              </a:solidFill>
              <a:latin typeface="Times New Roman" pitchFamily="18" charset="0"/>
            </a:endParaRPr>
          </a:p>
        </p:txBody>
      </p:sp>
      <p:sp>
        <p:nvSpPr>
          <p:cNvPr id="41987" name="Rectangle 4"/>
          <p:cNvSpPr>
            <a:spLocks noGrp="1" noRot="1" noChangeAspect="1" noChangeArrowheads="1" noTextEdit="1"/>
          </p:cNvSpPr>
          <p:nvPr>
            <p:ph type="sldImg"/>
          </p:nvPr>
        </p:nvSpPr>
        <p:spPr>
          <a:ln/>
        </p:spPr>
      </p:sp>
      <p:sp>
        <p:nvSpPr>
          <p:cNvPr id="41988"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2971800" y="8686489"/>
            <a:ext cx="520700" cy="457512"/>
          </a:xfrm>
          <a:prstGeom prst="rect">
            <a:avLst/>
          </a:prstGeom>
          <a:noFill/>
          <a:ln w="9525" algn="ctr">
            <a:noFill/>
            <a:miter lim="800000"/>
            <a:headEnd/>
            <a:tailEnd/>
          </a:ln>
        </p:spPr>
        <p:txBody>
          <a:bodyPr anchor="b"/>
          <a:lstStyle/>
          <a:p>
            <a:pPr algn="r">
              <a:spcBef>
                <a:spcPct val="0"/>
              </a:spcBef>
            </a:pPr>
            <a:fld id="{6C41FBD5-17D2-4588-A662-6021F73138CD}" type="slidenum">
              <a:rPr lang="en-GB" sz="1200">
                <a:solidFill>
                  <a:schemeClr val="tx1"/>
                </a:solidFill>
                <a:latin typeface="Times New Roman" pitchFamily="18" charset="0"/>
              </a:rPr>
              <a:pPr algn="r">
                <a:spcBef>
                  <a:spcPct val="0"/>
                </a:spcBef>
              </a:pPr>
              <a:t>9</a:t>
            </a:fld>
            <a:endParaRPr lang="en-US" sz="1200">
              <a:solidFill>
                <a:schemeClr val="tx1"/>
              </a:solidFill>
              <a:latin typeface="Times New Roman" pitchFamily="18" charset="0"/>
            </a:endParaRPr>
          </a:p>
        </p:txBody>
      </p:sp>
      <p:sp>
        <p:nvSpPr>
          <p:cNvPr id="45059" name="Rectangle 4"/>
          <p:cNvSpPr>
            <a:spLocks noGrp="1" noRot="1" noChangeAspect="1" noChangeArrowheads="1" noTextEdit="1"/>
          </p:cNvSpPr>
          <p:nvPr>
            <p:ph type="sldImg"/>
          </p:nvPr>
        </p:nvSpPr>
        <p:spPr>
          <a:ln/>
        </p:spPr>
      </p:sp>
      <p:sp>
        <p:nvSpPr>
          <p:cNvPr id="45060"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000240"/>
            <a:ext cx="7681913" cy="1523495"/>
          </a:xfrm>
        </p:spPr>
        <p:txBody>
          <a:bodyPr>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5" descr="Windows Server Longhorn h logo.png"/>
          <p:cNvPicPr>
            <a:picLocks noChangeAspect="1"/>
          </p:cNvPicPr>
          <p:nvPr userDrawn="1"/>
        </p:nvPicPr>
        <p:blipFill>
          <a:blip r:embed="rId2"/>
          <a:srcRect/>
          <a:stretch>
            <a:fillRect/>
          </a:stretch>
        </p:blipFill>
        <p:spPr bwMode="auto">
          <a:xfrm>
            <a:off x="1214414" y="714356"/>
            <a:ext cx="6579100" cy="1000132"/>
          </a:xfrm>
          <a:prstGeom prst="rect">
            <a:avLst/>
          </a:prstGeom>
          <a:noFill/>
          <a:ln w="9525">
            <a:noFill/>
            <a:miter lim="800000"/>
            <a:headEnd/>
            <a:tailEnd/>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pic>
        <p:nvPicPr>
          <p:cNvPr id="6" name="Picture 5" descr="Windows Server Longhorn h logo.png"/>
          <p:cNvPicPr>
            <a:picLocks noChangeAspect="1"/>
          </p:cNvPicPr>
          <p:nvPr userDrawn="1"/>
        </p:nvPicPr>
        <p:blipFill>
          <a:blip r:embed="rId2"/>
          <a:srcRect/>
          <a:stretch>
            <a:fillRect/>
          </a:stretch>
        </p:blipFill>
        <p:spPr bwMode="auto">
          <a:xfrm>
            <a:off x="16176" y="6286520"/>
            <a:ext cx="3770006" cy="571480"/>
          </a:xfrm>
          <a:prstGeom prst="rect">
            <a:avLst/>
          </a:prstGeom>
          <a:noFill/>
          <a:ln w="9525">
            <a:noFill/>
            <a:miter lim="800000"/>
            <a:headEnd/>
            <a:tailEnd/>
          </a:ln>
        </p:spPr>
      </p:pic>
      <p:sp>
        <p:nvSpPr>
          <p:cNvPr id="10" name="Title 1"/>
          <p:cNvSpPr txBox="1">
            <a:spLocks/>
          </p:cNvSpPr>
          <p:nvPr userDrawn="1"/>
        </p:nvSpPr>
        <p:spPr>
          <a:xfrm>
            <a:off x="500034" y="785794"/>
            <a:ext cx="7358114" cy="1285884"/>
          </a:xfrm>
          <a:prstGeom prst="rect">
            <a:avLst/>
          </a:prstGeom>
        </p:spPr>
        <p:txBody>
          <a:bodyPr vert="horz" wrap="square" lIns="0" tIns="0" rIns="0" bIns="0" rtlCol="0" anchor="t">
            <a:noAutofit/>
          </a:bodyPr>
          <a:lstStyle>
            <a:lvl1pPr>
              <a:lnSpc>
                <a:spcPct val="90000"/>
              </a:lnSpc>
              <a:defRPr sz="5400"/>
            </a:lvl1p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s-ES" sz="8000" b="0" i="1"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rPr>
              <a:t>DEMO</a:t>
            </a:r>
            <a:endParaRPr kumimoji="0" lang="en-US" sz="8000" b="0" i="1"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uLnTx/>
              <a:uFillTx/>
              <a:latin typeface="Segoe" pitchFamily="34" charset="0"/>
              <a:ea typeface="+mn-ea"/>
              <a:cs typeface="Arial" charset="0"/>
            </a:endParaRPr>
          </a:p>
        </p:txBody>
      </p:sp>
      <p:sp>
        <p:nvSpPr>
          <p:cNvPr id="11" name="Subtitle 2"/>
          <p:cNvSpPr>
            <a:spLocks noGrp="1"/>
          </p:cNvSpPr>
          <p:nvPr>
            <p:ph type="subTitle" idx="1" hasCustomPrompt="1"/>
          </p:nvPr>
        </p:nvSpPr>
        <p:spPr>
          <a:xfrm>
            <a:off x="785786" y="3610277"/>
            <a:ext cx="7681913" cy="461665"/>
          </a:xfr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dirty="0" smtClean="0"/>
              <a:t>Subtítulo Demo</a:t>
            </a:r>
            <a:endParaRPr lang="en-US" dirty="0"/>
          </a:p>
        </p:txBody>
      </p:sp>
      <p:sp>
        <p:nvSpPr>
          <p:cNvPr id="15" name="14 Marcador de texto"/>
          <p:cNvSpPr>
            <a:spLocks noGrp="1"/>
          </p:cNvSpPr>
          <p:nvPr>
            <p:ph type="body" sz="quarter" idx="10" hasCustomPrompt="1"/>
          </p:nvPr>
        </p:nvSpPr>
        <p:spPr>
          <a:xfrm>
            <a:off x="571472" y="2621327"/>
            <a:ext cx="7572375" cy="664797"/>
          </a:xfrm>
        </p:spPr>
        <p:txBody>
          <a:bodyPr vert="horz" wrap="square" lIns="0" tIns="0" rIns="0" bIns="0" rtlCol="0" anchor="t">
            <a:spAutoFit/>
          </a:bodyPr>
          <a:lstStyle>
            <a:lvl1pPr marL="396875" marR="0" indent="-396875" algn="l" defTabSz="912813" rtl="0" eaLnBrk="1" fontAlgn="base" latinLnBrk="0" hangingPunct="1">
              <a:lnSpc>
                <a:spcPct val="90000"/>
              </a:lnSpc>
              <a:spcBef>
                <a:spcPct val="20000"/>
              </a:spcBef>
              <a:spcAft>
                <a:spcPct val="0"/>
              </a:spcAft>
              <a:buClrTx/>
              <a:buSzTx/>
              <a:buFont typeface="Arial" pitchFamily="34" charset="0"/>
              <a:buNone/>
              <a:tabLst/>
              <a:defRPr lang="es-ES" sz="4400" kern="1200"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buFont typeface="Arial" pitchFamily="34" charset="0"/>
              <a:buNone/>
              <a:defRPr sz="1800"/>
            </a:lvl2pPr>
            <a:lvl3pPr>
              <a:buFont typeface="Arial" pitchFamily="34" charset="0"/>
              <a:buNone/>
              <a:defRPr sz="1600"/>
            </a:lvl3pPr>
            <a:lvl4pPr>
              <a:buFont typeface="Arial" pitchFamily="34" charset="0"/>
              <a:buNone/>
              <a:defRPr sz="1600"/>
            </a:lvl4pPr>
            <a:lvl5pPr>
              <a:buFont typeface="Arial" pitchFamily="34" charset="0"/>
              <a:buNone/>
              <a:defRPr sz="1600"/>
            </a:lvl5pPr>
          </a:lstStyle>
          <a:p>
            <a:pPr marL="396875" marR="0" lvl="0" indent="-396875" algn="l" defTabSz="912813" rtl="0" eaLnBrk="1" fontAlgn="base" latinLnBrk="0" hangingPunct="1">
              <a:lnSpc>
                <a:spcPct val="90000"/>
              </a:lnSpc>
              <a:spcBef>
                <a:spcPct val="20000"/>
              </a:spcBef>
              <a:spcAft>
                <a:spcPct val="0"/>
              </a:spcAft>
              <a:buClrTx/>
              <a:buSzTx/>
              <a:buFont typeface="Arial" pitchFamily="34" charset="0"/>
              <a:buNone/>
              <a:tabLst/>
              <a:defRPr/>
            </a:pPr>
            <a:r>
              <a:rPr kumimoji="0" lang="es-E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rPr>
              <a:t>Título Demo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6" name="Text Placeholder 5"/>
          <p:cNvSpPr>
            <a:spLocks noGrp="1"/>
          </p:cNvSpPr>
          <p:nvPr>
            <p:ph type="body" sz="quarter" idx="10"/>
          </p:nvPr>
        </p:nvSpPr>
        <p:spPr>
          <a:xfrm>
            <a:off x="381000" y="1214422"/>
            <a:ext cx="8382000" cy="2407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a:xfrm>
            <a:off x="381000" y="1214422"/>
            <a:ext cx="8382000" cy="240931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5"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7"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6"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8"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pic>
        <p:nvPicPr>
          <p:cNvPr id="4" name="Picture 4" descr="Technet.jpg"/>
          <p:cNvPicPr>
            <a:picLocks noChangeAspect="1"/>
          </p:cNvPicPr>
          <p:nvPr userDrawn="1"/>
        </p:nvPicPr>
        <p:blipFill>
          <a:blip r:embed="rId2"/>
          <a:srcRect/>
          <a:stretch>
            <a:fillRect/>
          </a:stretch>
        </p:blipFill>
        <p:spPr bwMode="auto">
          <a:xfrm>
            <a:off x="6343650" y="6286500"/>
            <a:ext cx="2800350" cy="571500"/>
          </a:xfrm>
          <a:prstGeom prst="rect">
            <a:avLst/>
          </a:prstGeom>
          <a:noFill/>
          <a:ln w="9525">
            <a:noFill/>
            <a:miter lim="800000"/>
            <a:headEnd/>
            <a:tailEnd/>
          </a:ln>
        </p:spPr>
      </p:pic>
      <p:pic>
        <p:nvPicPr>
          <p:cNvPr id="6" name="Picture 5" descr="Windows Server Longhorn h logo.png"/>
          <p:cNvPicPr>
            <a:picLocks noChangeAspect="1"/>
          </p:cNvPicPr>
          <p:nvPr userDrawn="1"/>
        </p:nvPicPr>
        <p:blipFill>
          <a:blip r:embed="rId3"/>
          <a:srcRect/>
          <a:stretch>
            <a:fillRect/>
          </a:stretch>
        </p:blipFill>
        <p:spPr bwMode="auto">
          <a:xfrm>
            <a:off x="16176" y="6286520"/>
            <a:ext cx="3770006" cy="571480"/>
          </a:xfrm>
          <a:prstGeom prst="rect">
            <a:avLst/>
          </a:prstGeom>
          <a:noFill/>
          <a:ln w="9525">
            <a:noFill/>
            <a:miter lim="800000"/>
            <a:headEnd/>
            <a:tailEnd/>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s-ES" dirty="0" smtClean="0"/>
              <a:t>Haga clic para modificar el estilo de título del patrón</a:t>
            </a:r>
            <a:endParaRPr lang="en-US" dirty="0"/>
          </a:p>
        </p:txBody>
      </p:sp>
      <p:sp>
        <p:nvSpPr>
          <p:cNvPr id="5123"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smtClean="0"/>
          </a:p>
        </p:txBody>
      </p:sp>
      <p:pic>
        <p:nvPicPr>
          <p:cNvPr id="7" name="6 Imagen" descr="TechNet_rgb.jpg"/>
          <p:cNvPicPr>
            <a:picLocks noChangeAspect="1"/>
          </p:cNvPicPr>
          <p:nvPr/>
        </p:nvPicPr>
        <p:blipFill>
          <a:blip r:embed="rId10"/>
          <a:stretch>
            <a:fillRect/>
          </a:stretch>
        </p:blipFill>
        <p:spPr>
          <a:xfrm>
            <a:off x="6336486" y="6286520"/>
            <a:ext cx="2807514" cy="571480"/>
          </a:xfrm>
          <a:prstGeom prst="rect">
            <a:avLst/>
          </a:prstGeom>
        </p:spPr>
      </p:pic>
    </p:spTree>
  </p:cSld>
  <p:clrMap bg1="dk1" tx1="lt1" bg2="dk2" tx2="lt2" accent1="accent1" accent2="accent2" accent3="accent3" accent4="accent4" accent5="accent5" accent6="accent6" hlink="hlink" folHlink="folHlink"/>
  <p:sldLayoutIdLst>
    <p:sldLayoutId id="2147483773" r:id="rId1"/>
    <p:sldLayoutId id="2147483780" r:id="rId2"/>
    <p:sldLayoutId id="2147483775" r:id="rId3"/>
    <p:sldLayoutId id="2147483776" r:id="rId4"/>
    <p:sldLayoutId id="2147483777" r:id="rId5"/>
    <p:sldLayoutId id="2147483779" r:id="rId6"/>
    <p:sldLayoutId id="2147483781" r:id="rId7"/>
  </p:sldLayoutIdLst>
  <p:transition>
    <p:fade/>
  </p:transition>
  <p:txStyles>
    <p:titleStyle>
      <a:lvl1pPr algn="l" defTabSz="912813" rtl="0" eaLnBrk="1" fontAlgn="base" hangingPunct="1">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2pPr>
      <a:lvl3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3pPr>
      <a:lvl4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4pPr>
      <a:lvl5pPr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Segoe"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1"/>
        </a:buBlip>
        <a:defRPr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2"/>
        </a:buBlip>
        <a:defRPr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2"/>
        </a:buBlip>
        <a:defRPr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2"/>
        </a:buBlip>
        <a:defRPr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arada@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spain/seminarios/hol.mspx"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go.microsoft.com/?linkid=6193431"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msevents.microsoft.com/cui/webcasteventdetails.aspx?eventid=1032344444&amp;eventcategory=3&amp;culture=en-us&amp;countrycode=us" TargetMode="External"/><Relationship Id="rId13" Type="http://schemas.openxmlformats.org/officeDocument/2006/relationships/hyperlink" Target="http://msevents.microsoft.com/cui/webcasteventdetails.aspx?eventid=1032345257&amp;eventcategory=3&amp;culture=en-us&amp;countrycode=us" TargetMode="External"/><Relationship Id="rId3" Type="http://schemas.openxmlformats.org/officeDocument/2006/relationships/hyperlink" Target="http://go.microsoft.com/?linkid=6193431" TargetMode="External"/><Relationship Id="rId7" Type="http://schemas.openxmlformats.org/officeDocument/2006/relationships/hyperlink" Target="http://msevents.microsoft.com/cui/webcasteventdetails.aspx?eventid=1032346774&amp;eventcategory=3&amp;culture=en-us&amp;countrycode=us" TargetMode="External"/><Relationship Id="rId12" Type="http://schemas.openxmlformats.org/officeDocument/2006/relationships/hyperlink" Target="http://msevents.microsoft.com/cui/webcasteventdetails.aspx?eventid=1032345540&amp;eventcategory=3&amp;culture=en-us&amp;countrycode=us" TargetMode="External"/><Relationship Id="rId2" Type="http://schemas.openxmlformats.org/officeDocument/2006/relationships/notesSlide" Target="../notesSlides/notesSlide18.xml"/><Relationship Id="rId16" Type="http://schemas.openxmlformats.org/officeDocument/2006/relationships/hyperlink" Target="http://msevents.microsoft.com/cui/webcasteventdetails.aspx?eventid=1032344919&amp;eventcategory=3&amp;culture=en-us&amp;countrycode=us" TargetMode="External"/><Relationship Id="rId1" Type="http://schemas.openxmlformats.org/officeDocument/2006/relationships/slideLayout" Target="../slideLayouts/slideLayout4.xml"/><Relationship Id="rId6" Type="http://schemas.openxmlformats.org/officeDocument/2006/relationships/hyperlink" Target="http://go.microsoft.com/?linkid=5639881" TargetMode="External"/><Relationship Id="rId11" Type="http://schemas.openxmlformats.org/officeDocument/2006/relationships/hyperlink" Target="http://msevents.microsoft.com/cui/webcasteventdetails.aspx?eventid=1032345932&amp;eventcategory=3&amp;culture=en-us&amp;countrycode=us" TargetMode="External"/><Relationship Id="rId5" Type="http://schemas.openxmlformats.org/officeDocument/2006/relationships/hyperlink" Target="http://go.microsoft.com/?linkid=5661086" TargetMode="External"/><Relationship Id="rId15" Type="http://schemas.openxmlformats.org/officeDocument/2006/relationships/hyperlink" Target="http://msevents.microsoft.com/cui/webcasteventdetails.aspx?eventid=1032343980&amp;eventcategory=3&amp;culture=en-us&amp;countrycode=us" TargetMode="External"/><Relationship Id="rId10" Type="http://schemas.openxmlformats.org/officeDocument/2006/relationships/hyperlink" Target="http://msevents.microsoft.com/cui/webcasteventdetails.aspx?eventid=1032345256&amp;eventcategory=3&amp;culture=en-us&amp;countrycode=us" TargetMode="External"/><Relationship Id="rId4" Type="http://schemas.openxmlformats.org/officeDocument/2006/relationships/hyperlink" Target="http://go.microsoft.com/?linkid=6269134" TargetMode="External"/><Relationship Id="rId9" Type="http://schemas.openxmlformats.org/officeDocument/2006/relationships/hyperlink" Target="http://msevents.microsoft.com/cui/webcasteventdetails.aspx?eventid=1032343981&amp;eventcategory=3&amp;culture=en-us&amp;countrycode=us" TargetMode="External"/><Relationship Id="rId14" Type="http://schemas.openxmlformats.org/officeDocument/2006/relationships/hyperlink" Target="http://msevents.microsoft.com/cui/webcasteventdetails.aspx?eventid=1032345136&amp;eventcategory=3&amp;culture=en-us&amp;countrycode=u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spain/technet/jornadas/default.mspx" TargetMode="External"/><Relationship Id="rId2" Type="http://schemas.openxmlformats.org/officeDocument/2006/relationships/hyperlink" Target="http://www.microsoft.com/spain/technet/prodtechnol/windowsserver/2008/default.mspx" TargetMode="External"/><Relationship Id="rId1" Type="http://schemas.openxmlformats.org/officeDocument/2006/relationships/slideLayout" Target="../slideLayouts/slideLayout4.xml"/><Relationship Id="rId5" Type="http://schemas.openxmlformats.org/officeDocument/2006/relationships/hyperlink" Target="http://forums.microsoft.com/technet-es/default.aspx?siteid=30" TargetMode="External"/><Relationship Id="rId4" Type="http://schemas.openxmlformats.org/officeDocument/2006/relationships/hyperlink" Target="http://www.microsoft.com/spain/technet/jornadas/webcasts/webcasts_ant.aspx?id=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technet.microsoft.com/es-es/subscriptions/default.aspx" TargetMode="External"/><Relationship Id="rId2" Type="http://schemas.openxmlformats.org/officeDocument/2006/relationships/hyperlink" Target="http://www.microsoft.com/spain/technet/boletines/default.msp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2285992"/>
            <a:ext cx="7681913" cy="1523495"/>
          </a:xfrm>
        </p:spPr>
        <p:txBody>
          <a:bodyPr/>
          <a:lstStyle/>
          <a:p>
            <a:pPr algn="ctr"/>
            <a:r>
              <a:rPr lang="es-ES" dirty="0" smtClean="0"/>
              <a:t>Configuración y Gestión con el Server Manager</a:t>
            </a:r>
            <a:endParaRPr lang="es-ES" dirty="0"/>
          </a:p>
        </p:txBody>
      </p:sp>
      <p:sp>
        <p:nvSpPr>
          <p:cNvPr id="3" name="2 Subtítulo"/>
          <p:cNvSpPr>
            <a:spLocks noGrp="1"/>
          </p:cNvSpPr>
          <p:nvPr>
            <p:ph type="subTitle" idx="1"/>
          </p:nvPr>
        </p:nvSpPr>
        <p:spPr/>
        <p:txBody>
          <a:bodyPr/>
          <a:lstStyle/>
          <a:p>
            <a:pPr algn="r">
              <a:defRPr/>
            </a:pPr>
            <a:r>
              <a:rPr lang="en-US" sz="2400" dirty="0" smtClean="0"/>
              <a:t>José Parada Gimeno</a:t>
            </a:r>
          </a:p>
          <a:p>
            <a:pPr algn="r">
              <a:defRPr/>
            </a:pPr>
            <a:r>
              <a:rPr lang="en-US" sz="2400" dirty="0" err="1" smtClean="0"/>
              <a:t>ITPro</a:t>
            </a:r>
            <a:r>
              <a:rPr lang="en-US" sz="2400" dirty="0" smtClean="0"/>
              <a:t> Evangelist</a:t>
            </a:r>
          </a:p>
          <a:p>
            <a:pPr algn="r">
              <a:defRPr/>
            </a:pPr>
            <a:r>
              <a:rPr lang="en-US" sz="2400" dirty="0" smtClean="0">
                <a:hlinkClick r:id="rId3"/>
              </a:rPr>
              <a:t>jparada@microsoft.com</a:t>
            </a:r>
            <a:r>
              <a:rPr lang="en-US" sz="2400" dirty="0" smtClean="0"/>
              <a:t> </a:t>
            </a:r>
          </a:p>
          <a:p>
            <a:endParaRPr lang="es-ES"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ES"/>
          </a:p>
        </p:txBody>
      </p:sp>
      <p:sp>
        <p:nvSpPr>
          <p:cNvPr id="5" name="4 Marcador de texto"/>
          <p:cNvSpPr>
            <a:spLocks noGrp="1"/>
          </p:cNvSpPr>
          <p:nvPr>
            <p:ph type="body" sz="quarter" idx="10"/>
          </p:nvPr>
        </p:nvSpPr>
        <p:spPr>
          <a:xfrm>
            <a:off x="571472" y="2621327"/>
            <a:ext cx="7572375" cy="609398"/>
          </a:xfrm>
        </p:spPr>
        <p:txBody>
          <a:bodyPr/>
          <a:lstStyle/>
          <a:p>
            <a:r>
              <a:rPr smtClean="0"/>
              <a:t>Server Manager</a:t>
            </a:r>
            <a:endParaRPr lang="es-E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err="1" smtClean="0"/>
              <a:t>Servermanagercmd</a:t>
            </a:r>
            <a:endParaRPr lang="es-ES" dirty="0"/>
          </a:p>
        </p:txBody>
      </p:sp>
      <p:sp>
        <p:nvSpPr>
          <p:cNvPr id="4" name="3 Marcador de texto"/>
          <p:cNvSpPr>
            <a:spLocks noGrp="1"/>
          </p:cNvSpPr>
          <p:nvPr>
            <p:ph type="body" sz="quarter" idx="10"/>
          </p:nvPr>
        </p:nvSpPr>
        <p:spPr>
          <a:xfrm>
            <a:off x="381000" y="1214422"/>
            <a:ext cx="8382000" cy="5743111"/>
          </a:xfrm>
        </p:spPr>
        <p:txBody>
          <a:bodyPr/>
          <a:lstStyle/>
          <a:p>
            <a:r>
              <a:rPr lang="es-ES" dirty="0" smtClean="0"/>
              <a:t>Línea de comando del Server Manager</a:t>
            </a:r>
          </a:p>
          <a:p>
            <a:r>
              <a:rPr lang="es-ES" dirty="0" smtClean="0"/>
              <a:t>Se ejecuta desde CMD tradicional o desde la </a:t>
            </a:r>
            <a:r>
              <a:rPr lang="es-ES" dirty="0" err="1" smtClean="0"/>
              <a:t>Power</a:t>
            </a:r>
            <a:r>
              <a:rPr lang="es-ES" dirty="0" smtClean="0"/>
              <a:t> Shell.</a:t>
            </a:r>
          </a:p>
          <a:p>
            <a:r>
              <a:rPr lang="es-ES" dirty="0" smtClean="0"/>
              <a:t>Sirve para:</a:t>
            </a:r>
          </a:p>
          <a:p>
            <a:pPr lvl="1"/>
            <a:r>
              <a:rPr lang="es-ES" dirty="0" smtClean="0"/>
              <a:t>Listar la configuración de un equipo</a:t>
            </a:r>
          </a:p>
          <a:p>
            <a:pPr lvl="1"/>
            <a:r>
              <a:rPr lang="es-ES" dirty="0" smtClean="0"/>
              <a:t>Salvar la configuración de un equipo</a:t>
            </a:r>
          </a:p>
          <a:p>
            <a:pPr lvl="1"/>
            <a:r>
              <a:rPr lang="es-ES" dirty="0" smtClean="0"/>
              <a:t>Duplicar la configuración de un equipo </a:t>
            </a:r>
          </a:p>
          <a:p>
            <a:pPr lvl="1"/>
            <a:r>
              <a:rPr lang="es-ES" dirty="0" smtClean="0"/>
              <a:t>Automatizar instalaciones</a:t>
            </a:r>
          </a:p>
          <a:p>
            <a:pPr lvl="1"/>
            <a:r>
              <a:rPr lang="es-ES" dirty="0" smtClean="0"/>
              <a:t>Dejar contentos a los “amantes” de la línea de comando</a:t>
            </a:r>
          </a:p>
          <a:p>
            <a:pPr lvl="1"/>
            <a:r>
              <a:rPr lang="es-ES" dirty="0" err="1" smtClean="0"/>
              <a:t>Etc</a:t>
            </a:r>
            <a:r>
              <a:rPr lang="es-ES" dirty="0" smtClean="0"/>
              <a:t>…</a:t>
            </a:r>
          </a:p>
          <a:p>
            <a:endParaRPr lang="es-E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230188"/>
            <a:ext cx="8477280" cy="1329595"/>
          </a:xfrm>
        </p:spPr>
        <p:txBody>
          <a:bodyPr/>
          <a:lstStyle/>
          <a:p>
            <a:r>
              <a:rPr lang="es-ES" dirty="0" smtClean="0"/>
              <a:t>Opciones de </a:t>
            </a:r>
            <a:r>
              <a:rPr lang="es-ES" dirty="0" err="1" smtClean="0"/>
              <a:t>Servermanagercmd</a:t>
            </a:r>
            <a:endParaRPr lang="es-ES" dirty="0"/>
          </a:p>
        </p:txBody>
      </p:sp>
      <p:sp>
        <p:nvSpPr>
          <p:cNvPr id="3" name="2 Marcador de texto"/>
          <p:cNvSpPr>
            <a:spLocks noGrp="1"/>
          </p:cNvSpPr>
          <p:nvPr>
            <p:ph type="body" sz="quarter" idx="10"/>
          </p:nvPr>
        </p:nvSpPr>
        <p:spPr>
          <a:xfrm>
            <a:off x="214282" y="1142984"/>
            <a:ext cx="8382000" cy="4284250"/>
          </a:xfrm>
        </p:spPr>
        <p:txBody>
          <a:bodyPr/>
          <a:lstStyle/>
          <a:p>
            <a:r>
              <a:rPr lang="es-ES" dirty="0" smtClean="0"/>
              <a:t>-</a:t>
            </a:r>
            <a:r>
              <a:rPr lang="es-ES" i="1" dirty="0" err="1" smtClean="0"/>
              <a:t>Query</a:t>
            </a:r>
            <a:r>
              <a:rPr lang="es-ES" dirty="0" smtClean="0"/>
              <a:t> :Muestra un listado de todos los roles, roles de servicio y funcionalidades disponibles</a:t>
            </a:r>
          </a:p>
          <a:p>
            <a:r>
              <a:rPr lang="es-ES" dirty="0" smtClean="0"/>
              <a:t>-</a:t>
            </a:r>
            <a:r>
              <a:rPr lang="es-ES" i="1" dirty="0" err="1" smtClean="0"/>
              <a:t>Install</a:t>
            </a:r>
            <a:r>
              <a:rPr lang="es-ES" i="1" dirty="0" smtClean="0"/>
              <a:t> </a:t>
            </a:r>
            <a:r>
              <a:rPr lang="es-ES" dirty="0" smtClean="0"/>
              <a:t>: Instala el role, el servicio para el role o la funcionalidad en el equipo</a:t>
            </a:r>
          </a:p>
          <a:p>
            <a:r>
              <a:rPr lang="es-ES" dirty="0" smtClean="0"/>
              <a:t>-</a:t>
            </a:r>
            <a:r>
              <a:rPr lang="es-ES" i="1" dirty="0" err="1" smtClean="0"/>
              <a:t>Remove</a:t>
            </a:r>
            <a:r>
              <a:rPr lang="es-ES" dirty="0" smtClean="0"/>
              <a:t> : Desinstala el role, servicio para el role o la funcionalidad en el equipo</a:t>
            </a:r>
          </a:p>
          <a:p>
            <a:r>
              <a:rPr lang="es-ES" i="1" dirty="0" smtClean="0"/>
              <a:t>-</a:t>
            </a:r>
            <a:r>
              <a:rPr lang="es-ES" i="1" dirty="0" err="1" smtClean="0"/>
              <a:t>Whatif</a:t>
            </a:r>
            <a:r>
              <a:rPr lang="es-ES" i="1" dirty="0" smtClean="0"/>
              <a:t> </a:t>
            </a:r>
            <a:r>
              <a:rPr lang="es-ES" dirty="0" smtClean="0"/>
              <a:t>:Muestra las operaciones a realizar en el equipo</a:t>
            </a:r>
            <a:endParaRPr lang="es-ES" i="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ES"/>
          </a:p>
        </p:txBody>
      </p:sp>
      <p:sp>
        <p:nvSpPr>
          <p:cNvPr id="5" name="4 Marcador de texto"/>
          <p:cNvSpPr>
            <a:spLocks noGrp="1"/>
          </p:cNvSpPr>
          <p:nvPr>
            <p:ph type="body" sz="quarter" idx="10"/>
          </p:nvPr>
        </p:nvSpPr>
        <p:spPr>
          <a:xfrm>
            <a:off x="571472" y="2621327"/>
            <a:ext cx="7572375" cy="609398"/>
          </a:xfrm>
        </p:spPr>
        <p:txBody>
          <a:bodyPr/>
          <a:lstStyle/>
          <a:p>
            <a:r>
              <a:rPr smtClean="0"/>
              <a:t>ServerManagerCMD</a:t>
            </a:r>
            <a:endParaRPr lang="es-E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214282" y="1288359"/>
            <a:ext cx="8623300" cy="4998161"/>
          </a:xfrm>
          <a:prstGeom prst="rect">
            <a:avLst/>
          </a:prstGeom>
        </p:spPr>
        <p:txBody>
          <a:bodyPr/>
          <a:lstStyle/>
          <a:p>
            <a:pPr marL="396875" lvl="0" indent="-396875">
              <a:lnSpc>
                <a:spcPct val="90000"/>
              </a:lnSpc>
              <a:spcBef>
                <a:spcPct val="20000"/>
              </a:spcBef>
              <a:buBlip>
                <a:blip r:embed="rId3"/>
              </a:buBlip>
            </a:pPr>
            <a:r>
              <a:rPr lang="es-ES" sz="2400" dirty="0" err="1" smtClean="0"/>
              <a:t>Service</a:t>
            </a:r>
            <a:r>
              <a:rPr lang="es-ES" sz="2400" dirty="0" smtClean="0"/>
              <a:t> </a:t>
            </a:r>
            <a:r>
              <a:rPr lang="es-ES" sz="2400" dirty="0" err="1" smtClean="0"/>
              <a:t>Modeling</a:t>
            </a:r>
            <a:r>
              <a:rPr lang="es-ES" sz="2400" dirty="0" smtClean="0"/>
              <a:t> </a:t>
            </a:r>
            <a:r>
              <a:rPr lang="es-ES" sz="2400" dirty="0" err="1" smtClean="0"/>
              <a:t>Language</a:t>
            </a:r>
            <a:r>
              <a:rPr lang="es-ES" sz="2400" dirty="0" smtClean="0"/>
              <a:t> (SML) proporciona un conjunto rico de construcciones para modelar sistemas complejos de TI. </a:t>
            </a:r>
          </a:p>
          <a:p>
            <a:pPr marL="396875" lvl="0" indent="-396875">
              <a:lnSpc>
                <a:spcPct val="90000"/>
              </a:lnSpc>
              <a:spcBef>
                <a:spcPct val="20000"/>
              </a:spcBef>
              <a:buBlip>
                <a:blip r:embed="rId3"/>
              </a:buBlip>
            </a:pPr>
            <a:r>
              <a:rPr lang="es-ES" sz="2400" dirty="0" smtClean="0"/>
              <a:t>Server Manager esta construido sobre SML y utiliza los modelos SML para definir los roles y funcionalidades</a:t>
            </a: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a:lnSpc>
                <a:spcPct val="90000"/>
              </a:lnSpc>
              <a:spcBef>
                <a:spcPct val="20000"/>
              </a:spcBef>
              <a:buBlip>
                <a:blip r:embed="rId3"/>
              </a:buBlip>
            </a:pPr>
            <a:r>
              <a:rPr lang="es-ES" sz="2400" dirty="0" smtClean="0"/>
              <a:t>SML captura información sobre el sistema</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914400" lvl="1" indent="-396875">
              <a:lnSpc>
                <a:spcPct val="90000"/>
              </a:lnSpc>
              <a:spcBef>
                <a:spcPct val="20000"/>
              </a:spcBef>
              <a:buBlip>
                <a:blip r:embed="rId4"/>
              </a:buBlip>
            </a:pPr>
            <a:r>
              <a:rPr lang="es-ES" sz="2000" dirty="0" smtClean="0"/>
              <a:t>Estructura del sistema</a:t>
            </a:r>
          </a:p>
          <a:p>
            <a:pPr marL="914400" lvl="1" indent="-396875">
              <a:lnSpc>
                <a:spcPct val="90000"/>
              </a:lnSpc>
              <a:spcBef>
                <a:spcPct val="20000"/>
              </a:spcBef>
              <a:buBlip>
                <a:blip r:embed="rId4"/>
              </a:buBlip>
            </a:pPr>
            <a:r>
              <a:rPr lang="es-ES" sz="2000" dirty="0" smtClean="0"/>
              <a:t>Objetos y relaciones</a:t>
            </a:r>
          </a:p>
          <a:p>
            <a:pPr marL="914400" lvl="1" indent="-396875">
              <a:lnSpc>
                <a:spcPct val="90000"/>
              </a:lnSpc>
              <a:spcBef>
                <a:spcPct val="20000"/>
              </a:spcBef>
              <a:buBlip>
                <a:blip r:embed="rId4"/>
              </a:buBlip>
            </a:pPr>
            <a:r>
              <a:rPr lang="es-ES" sz="2000" dirty="0" smtClean="0"/>
              <a:t>Prerrequisitos y restricciones</a:t>
            </a:r>
          </a:p>
          <a:p>
            <a:pPr marL="914400" lvl="1" indent="-396875">
              <a:lnSpc>
                <a:spcPct val="90000"/>
              </a:lnSpc>
              <a:spcBef>
                <a:spcPct val="20000"/>
              </a:spcBef>
              <a:buBlip>
                <a:blip r:embed="rId4"/>
              </a:buBlip>
            </a:pPr>
            <a:r>
              <a:rPr lang="es-ES" sz="2000" dirty="0" smtClean="0"/>
              <a:t>Configuración deseada</a:t>
            </a:r>
          </a:p>
          <a:p>
            <a:pPr marL="914400" lvl="1" indent="-396875">
              <a:lnSpc>
                <a:spcPct val="90000"/>
              </a:lnSpc>
              <a:spcBef>
                <a:spcPct val="20000"/>
              </a:spcBef>
              <a:buBlip>
                <a:blip r:embed="rId4"/>
              </a:buBlip>
            </a:pPr>
            <a:r>
              <a:rPr lang="es-ES" sz="2000" dirty="0" smtClean="0"/>
              <a:t>Configuraciones por defecto, mejores practicas y recomendaciones.</a:t>
            </a:r>
          </a:p>
          <a:p>
            <a:pPr marL="396875" lvl="0" indent="-396875">
              <a:lnSpc>
                <a:spcPct val="90000"/>
              </a:lnSpc>
              <a:spcBef>
                <a:spcPct val="20000"/>
              </a:spcBef>
              <a:buBlip>
                <a:blip r:embed="rId3"/>
              </a:buBlip>
            </a:pPr>
            <a:r>
              <a:rPr lang="es-ES" sz="2400" dirty="0" smtClean="0"/>
              <a:t>La infraestructura SML se encarga de la instalación y configuración de roles y funcionalidades</a:t>
            </a:r>
          </a:p>
        </p:txBody>
      </p:sp>
      <p:sp>
        <p:nvSpPr>
          <p:cNvPr id="7" name="Title 5"/>
          <p:cNvSpPr>
            <a:spLocks noGrp="1"/>
          </p:cNvSpPr>
          <p:nvPr>
            <p:ph type="title"/>
          </p:nvPr>
        </p:nvSpPr>
        <p:spPr>
          <a:xfrm>
            <a:off x="381000" y="230188"/>
            <a:ext cx="8382000" cy="997196"/>
          </a:xfrm>
        </p:spPr>
        <p:txBody>
          <a:bodyPr/>
          <a:lstStyle/>
          <a:p>
            <a:r>
              <a:rPr lang="es-ES" sz="4800" spc="-150" dirty="0" smtClean="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Server Manager &amp; SML</a:t>
            </a:r>
            <a:br>
              <a:rPr lang="es-ES" sz="4800" spc="-150" dirty="0" smtClean="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br>
            <a:r>
              <a:rPr lang="es-ES" sz="2400" spc="-150" dirty="0" smtClean="0">
                <a:solidFill>
                  <a:schemeClr val="tx2"/>
                </a:solidFill>
                <a:effectLst>
                  <a:outerShdw blurRad="50800" dist="38100" dir="2700000" algn="tl" rotWithShape="0">
                    <a:prstClr val="black">
                      <a:alpha val="40000"/>
                    </a:prstClr>
                  </a:outerShdw>
                </a:effectLst>
                <a:latin typeface="Segoe" pitchFamily="34" charset="0"/>
                <a:cs typeface="Arial" charset="0"/>
              </a:rPr>
              <a:t>SML </a:t>
            </a:r>
            <a:r>
              <a:rPr lang="es-ES" sz="2400" spc="-150" dirty="0" err="1" smtClean="0">
                <a:solidFill>
                  <a:schemeClr val="tx2"/>
                </a:solidFill>
                <a:effectLst>
                  <a:outerShdw blurRad="50800" dist="38100" dir="2700000" algn="tl" rotWithShape="0">
                    <a:prstClr val="black">
                      <a:alpha val="40000"/>
                    </a:prstClr>
                  </a:outerShdw>
                </a:effectLst>
                <a:latin typeface="Segoe" pitchFamily="34" charset="0"/>
                <a:cs typeface="Arial" charset="0"/>
              </a:rPr>
              <a:t>model</a:t>
            </a:r>
            <a:r>
              <a:rPr lang="es-ES" sz="2400" spc="-150" dirty="0" smtClean="0">
                <a:solidFill>
                  <a:schemeClr val="tx2"/>
                </a:solidFill>
                <a:effectLst>
                  <a:outerShdw blurRad="50800" dist="38100" dir="2700000" algn="tl" rotWithShape="0">
                    <a:prstClr val="black">
                      <a:alpha val="40000"/>
                    </a:prstClr>
                  </a:outerShdw>
                </a:effectLst>
                <a:latin typeface="Segoe" pitchFamily="34" charset="0"/>
                <a:cs typeface="Arial" charset="0"/>
              </a:rPr>
              <a:t> = IT </a:t>
            </a:r>
            <a:r>
              <a:rPr lang="es-ES" sz="2400" spc="-150" dirty="0" err="1" smtClean="0">
                <a:solidFill>
                  <a:schemeClr val="tx2"/>
                </a:solidFill>
                <a:effectLst>
                  <a:outerShdw blurRad="50800" dist="38100" dir="2700000" algn="tl" rotWithShape="0">
                    <a:prstClr val="black">
                      <a:alpha val="40000"/>
                    </a:prstClr>
                  </a:outerShdw>
                </a:effectLst>
                <a:latin typeface="Segoe" pitchFamily="34" charset="0"/>
                <a:cs typeface="Arial" charset="0"/>
              </a:rPr>
              <a:t>system</a:t>
            </a:r>
            <a:r>
              <a:rPr lang="es-ES" sz="2400" spc="-150" dirty="0" smtClean="0">
                <a:solidFill>
                  <a:schemeClr val="tx2"/>
                </a:solidFill>
                <a:effectLst>
                  <a:outerShdw blurRad="50800" dist="38100" dir="2700000" algn="tl" rotWithShape="0">
                    <a:prstClr val="black">
                      <a:alpha val="40000"/>
                    </a:prstClr>
                  </a:outerShdw>
                </a:effectLst>
                <a:latin typeface="Segoe" pitchFamily="34" charset="0"/>
                <a:cs typeface="Arial" charset="0"/>
              </a:rPr>
              <a:t> </a:t>
            </a:r>
            <a:r>
              <a:rPr lang="es-ES" sz="2400" spc="-150" dirty="0" err="1" smtClean="0">
                <a:solidFill>
                  <a:schemeClr val="tx2"/>
                </a:solidFill>
                <a:effectLst>
                  <a:outerShdw blurRad="50800" dist="38100" dir="2700000" algn="tl" rotWithShape="0">
                    <a:prstClr val="black">
                      <a:alpha val="40000"/>
                    </a:prstClr>
                  </a:outerShdw>
                </a:effectLst>
                <a:latin typeface="Segoe" pitchFamily="34" charset="0"/>
                <a:cs typeface="Arial" charset="0"/>
              </a:rPr>
              <a:t>blueprint</a:t>
            </a:r>
            <a:endParaRPr lang="es-ES" sz="2400" spc="-150" dirty="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 name="Rounded Rectangle 47"/>
          <p:cNvSpPr/>
          <p:nvPr/>
        </p:nvSpPr>
        <p:spPr bwMode="blackWhite">
          <a:xfrm>
            <a:off x="-268941" y="1035424"/>
            <a:ext cx="3106270" cy="3711387"/>
          </a:xfrm>
          <a:prstGeom prst="roundRect">
            <a:avLst>
              <a:gd name="adj" fmla="val 2337"/>
            </a:avLst>
          </a:prstGeom>
          <a:gradFill flip="none" rotWithShape="1">
            <a:gsLst>
              <a:gs pos="0">
                <a:schemeClr val="accent6">
                  <a:alpha val="0"/>
                </a:schemeClr>
              </a:gs>
              <a:gs pos="50000">
                <a:schemeClr val="accent6">
                  <a:lumMod val="75000"/>
                </a:schemeClr>
              </a:gs>
              <a:gs pos="100000">
                <a:schemeClr val="bg2">
                  <a:tint val="23500"/>
                  <a:satMod val="160000"/>
                  <a:alpha val="0"/>
                </a:schemeClr>
              </a:gs>
            </a:gsLst>
            <a:lin ang="0" scaled="1"/>
            <a:tileRect/>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p:spPr>
        <p:txBody>
          <a:bodyPr vert="horz" wrap="square" lIns="2377440" tIns="45720" rIns="91440" bIns="45720" numCol="1" rtlCol="0" anchor="ctr" anchorCtr="0" compatLnSpc="1">
            <a:prstTxWarp prst="textNoShape">
              <a:avLst/>
            </a:prstTxWarp>
          </a:bodyPr>
          <a:lstStyle/>
          <a:p>
            <a:pPr eaLnBrk="1" hangingPunct="1">
              <a:defRPr/>
            </a:pPr>
            <a:endParaRPr lang="es-ES" sz="2400" b="0" smtClean="0">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blackWhite">
          <a:xfrm>
            <a:off x="6037730" y="1035424"/>
            <a:ext cx="3106270" cy="3711387"/>
          </a:xfrm>
          <a:prstGeom prst="roundRect">
            <a:avLst>
              <a:gd name="adj" fmla="val 2337"/>
            </a:avLst>
          </a:prstGeom>
          <a:gradFill flip="none" rotWithShape="1">
            <a:gsLst>
              <a:gs pos="0">
                <a:schemeClr val="accent6">
                  <a:alpha val="0"/>
                </a:schemeClr>
              </a:gs>
              <a:gs pos="50000">
                <a:schemeClr val="accent6">
                  <a:lumMod val="75000"/>
                </a:schemeClr>
              </a:gs>
              <a:gs pos="100000">
                <a:schemeClr val="bg2">
                  <a:tint val="23500"/>
                  <a:satMod val="160000"/>
                  <a:alpha val="0"/>
                </a:schemeClr>
              </a:gs>
            </a:gsLst>
            <a:lin ang="0" scaled="1"/>
            <a:tileRect/>
          </a:gradFill>
          <a:ln w="12700"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p:spPr>
        <p:txBody>
          <a:bodyPr vert="horz" wrap="square" lIns="2377440" tIns="45720" rIns="91440" bIns="45720" numCol="1" rtlCol="0" anchor="ctr" anchorCtr="0" compatLnSpc="1">
            <a:prstTxWarp prst="textNoShape">
              <a:avLst/>
            </a:prstTxWarp>
          </a:bodyPr>
          <a:lstStyle/>
          <a:p>
            <a:pPr eaLnBrk="1" hangingPunct="1">
              <a:defRPr/>
            </a:pPr>
            <a:endParaRPr lang="es-ES" sz="2400" b="0" smtClean="0">
              <a:effectLst>
                <a:outerShdw blurRad="38100" dist="38100" dir="2700000" algn="tl">
                  <a:srgbClr val="000000">
                    <a:alpha val="43137"/>
                  </a:srgbClr>
                </a:outerShdw>
              </a:effectLst>
              <a:latin typeface="Segoe" pitchFamily="34" charset="0"/>
            </a:endParaRPr>
          </a:p>
        </p:txBody>
      </p:sp>
      <p:sp>
        <p:nvSpPr>
          <p:cNvPr id="52" name="Rounded Rectangle 51"/>
          <p:cNvSpPr/>
          <p:nvPr/>
        </p:nvSpPr>
        <p:spPr bwMode="blackGray">
          <a:xfrm>
            <a:off x="2671073" y="1562705"/>
            <a:ext cx="3801855" cy="480582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63493" name="Text Box 5"/>
          <p:cNvSpPr txBox="1">
            <a:spLocks noChangeArrowheads="1"/>
          </p:cNvSpPr>
          <p:nvPr/>
        </p:nvSpPr>
        <p:spPr bwMode="auto">
          <a:xfrm>
            <a:off x="3168613" y="5052783"/>
            <a:ext cx="185180" cy="337432"/>
          </a:xfrm>
          <a:prstGeom prst="rect">
            <a:avLst/>
          </a:prstGeom>
          <a:noFill/>
          <a:ln w="12700">
            <a:noFill/>
            <a:miter lim="800000"/>
            <a:headEnd/>
            <a:tailEnd/>
          </a:ln>
          <a:effectLst/>
        </p:spPr>
        <p:txBody>
          <a:bodyPr wrap="none">
            <a:spAutoFit/>
          </a:bodyPr>
          <a:lstStyle/>
          <a:p>
            <a:endParaRPr lang="es-ES" sz="1600">
              <a:latin typeface="Segoe Semibold" pitchFamily="34" charset="0"/>
            </a:endParaRPr>
          </a:p>
        </p:txBody>
      </p:sp>
      <p:pic>
        <p:nvPicPr>
          <p:cNvPr id="63494" name="Picture 6" descr="Windows Server 2003 logo horizontal white"/>
          <p:cNvPicPr>
            <a:picLocks noChangeAspect="1" noChangeArrowheads="1"/>
          </p:cNvPicPr>
          <p:nvPr/>
        </p:nvPicPr>
        <p:blipFill>
          <a:blip r:embed="rId3"/>
          <a:srcRect r="45613"/>
          <a:stretch>
            <a:fillRect/>
          </a:stretch>
        </p:blipFill>
        <p:spPr bwMode="auto">
          <a:xfrm>
            <a:off x="3456364" y="1821993"/>
            <a:ext cx="2231273" cy="445713"/>
          </a:xfrm>
          <a:prstGeom prst="rect">
            <a:avLst/>
          </a:prstGeom>
          <a:noFill/>
          <a:ln w="9525">
            <a:noFill/>
            <a:miter lim="800000"/>
            <a:headEnd/>
            <a:tailEnd/>
          </a:ln>
        </p:spPr>
      </p:pic>
      <p:sp>
        <p:nvSpPr>
          <p:cNvPr id="63496" name="Oval 8"/>
          <p:cNvSpPr>
            <a:spLocks noChangeArrowheads="1"/>
          </p:cNvSpPr>
          <p:nvPr/>
        </p:nvSpPr>
        <p:spPr bwMode="auto">
          <a:xfrm>
            <a:off x="3434394" y="3330544"/>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497" name="Oval 9"/>
          <p:cNvSpPr>
            <a:spLocks noChangeArrowheads="1"/>
          </p:cNvSpPr>
          <p:nvPr/>
        </p:nvSpPr>
        <p:spPr bwMode="auto">
          <a:xfrm>
            <a:off x="3891594" y="2949544"/>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498" name="Oval 10"/>
          <p:cNvSpPr>
            <a:spLocks noChangeArrowheads="1"/>
          </p:cNvSpPr>
          <p:nvPr/>
        </p:nvSpPr>
        <p:spPr bwMode="auto">
          <a:xfrm>
            <a:off x="4729794" y="3406744"/>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499" name="Oval 11"/>
          <p:cNvSpPr>
            <a:spLocks noChangeArrowheads="1"/>
          </p:cNvSpPr>
          <p:nvPr/>
        </p:nvSpPr>
        <p:spPr bwMode="auto">
          <a:xfrm>
            <a:off x="4348794" y="3025744"/>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cxnSp>
        <p:nvCxnSpPr>
          <p:cNvPr id="63500" name="AutoShape 12"/>
          <p:cNvCxnSpPr>
            <a:cxnSpLocks noChangeShapeType="1"/>
            <a:stCxn id="63496" idx="7"/>
            <a:endCxn id="63497" idx="3"/>
          </p:cNvCxnSpPr>
          <p:nvPr/>
        </p:nvCxnSpPr>
        <p:spPr bwMode="auto">
          <a:xfrm flipV="1">
            <a:off x="3564569" y="3079719"/>
            <a:ext cx="349250" cy="273050"/>
          </a:xfrm>
          <a:prstGeom prst="straightConnector1">
            <a:avLst/>
          </a:prstGeom>
          <a:noFill/>
          <a:ln w="9525">
            <a:solidFill>
              <a:schemeClr val="tx1"/>
            </a:solidFill>
            <a:round/>
            <a:headEnd/>
            <a:tailEnd/>
          </a:ln>
          <a:effectLst/>
        </p:spPr>
      </p:cxnSp>
      <p:cxnSp>
        <p:nvCxnSpPr>
          <p:cNvPr id="63501" name="AutoShape 13"/>
          <p:cNvCxnSpPr>
            <a:cxnSpLocks noChangeShapeType="1"/>
            <a:stCxn id="63499" idx="2"/>
            <a:endCxn id="63497" idx="6"/>
          </p:cNvCxnSpPr>
          <p:nvPr/>
        </p:nvCxnSpPr>
        <p:spPr bwMode="auto">
          <a:xfrm flipH="1" flipV="1">
            <a:off x="4043994" y="3025744"/>
            <a:ext cx="304800" cy="76200"/>
          </a:xfrm>
          <a:prstGeom prst="straightConnector1">
            <a:avLst/>
          </a:prstGeom>
          <a:noFill/>
          <a:ln w="9525">
            <a:solidFill>
              <a:schemeClr val="tx1"/>
            </a:solidFill>
            <a:round/>
            <a:headEnd/>
            <a:tailEnd/>
          </a:ln>
          <a:effectLst/>
        </p:spPr>
      </p:cxnSp>
      <p:cxnSp>
        <p:nvCxnSpPr>
          <p:cNvPr id="63502" name="AutoShape 14"/>
          <p:cNvCxnSpPr>
            <a:cxnSpLocks noChangeShapeType="1"/>
            <a:stCxn id="63499" idx="6"/>
            <a:endCxn id="63498" idx="0"/>
          </p:cNvCxnSpPr>
          <p:nvPr/>
        </p:nvCxnSpPr>
        <p:spPr bwMode="auto">
          <a:xfrm>
            <a:off x="4501194" y="3101944"/>
            <a:ext cx="304800" cy="304800"/>
          </a:xfrm>
          <a:prstGeom prst="straightConnector1">
            <a:avLst/>
          </a:prstGeom>
          <a:noFill/>
          <a:ln w="9525">
            <a:solidFill>
              <a:schemeClr val="tx1"/>
            </a:solidFill>
            <a:round/>
            <a:headEnd/>
            <a:tailEnd/>
          </a:ln>
          <a:effectLst/>
        </p:spPr>
      </p:cxnSp>
      <p:sp>
        <p:nvSpPr>
          <p:cNvPr id="63503" name="Oval 15"/>
          <p:cNvSpPr>
            <a:spLocks noChangeArrowheads="1"/>
          </p:cNvSpPr>
          <p:nvPr/>
        </p:nvSpPr>
        <p:spPr bwMode="auto">
          <a:xfrm>
            <a:off x="4272594" y="3330544"/>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cxnSp>
        <p:nvCxnSpPr>
          <p:cNvPr id="63504" name="AutoShape 16"/>
          <p:cNvCxnSpPr>
            <a:cxnSpLocks noChangeShapeType="1"/>
            <a:stCxn id="63503" idx="1"/>
            <a:endCxn id="63497" idx="5"/>
          </p:cNvCxnSpPr>
          <p:nvPr/>
        </p:nvCxnSpPr>
        <p:spPr bwMode="auto">
          <a:xfrm flipH="1" flipV="1">
            <a:off x="4021769" y="3079719"/>
            <a:ext cx="273050" cy="273050"/>
          </a:xfrm>
          <a:prstGeom prst="straightConnector1">
            <a:avLst/>
          </a:prstGeom>
          <a:noFill/>
          <a:ln w="9525">
            <a:solidFill>
              <a:schemeClr val="tx1"/>
            </a:solidFill>
            <a:round/>
            <a:headEnd/>
            <a:tailEnd/>
          </a:ln>
          <a:effectLst/>
        </p:spPr>
      </p:cxnSp>
      <p:cxnSp>
        <p:nvCxnSpPr>
          <p:cNvPr id="63505" name="AutoShape 17"/>
          <p:cNvCxnSpPr>
            <a:cxnSpLocks noChangeShapeType="1"/>
            <a:endCxn id="63498" idx="7"/>
          </p:cNvCxnSpPr>
          <p:nvPr/>
        </p:nvCxnSpPr>
        <p:spPr bwMode="auto">
          <a:xfrm flipH="1">
            <a:off x="4859969" y="3025744"/>
            <a:ext cx="273050" cy="403225"/>
          </a:xfrm>
          <a:prstGeom prst="straightConnector1">
            <a:avLst/>
          </a:prstGeom>
          <a:noFill/>
          <a:ln w="9525">
            <a:solidFill>
              <a:schemeClr val="tx1"/>
            </a:solidFill>
            <a:round/>
            <a:headEnd/>
            <a:tailEnd/>
          </a:ln>
          <a:effectLst/>
        </p:spPr>
      </p:cxnSp>
      <p:cxnSp>
        <p:nvCxnSpPr>
          <p:cNvPr id="63506" name="AutoShape 18"/>
          <p:cNvCxnSpPr>
            <a:cxnSpLocks noChangeShapeType="1"/>
          </p:cNvCxnSpPr>
          <p:nvPr/>
        </p:nvCxnSpPr>
        <p:spPr bwMode="auto">
          <a:xfrm flipH="1" flipV="1">
            <a:off x="3205794" y="3101944"/>
            <a:ext cx="250825" cy="250825"/>
          </a:xfrm>
          <a:prstGeom prst="straightConnector1">
            <a:avLst/>
          </a:prstGeom>
          <a:noFill/>
          <a:ln w="9525">
            <a:solidFill>
              <a:schemeClr val="tx1"/>
            </a:solidFill>
            <a:round/>
            <a:headEnd/>
            <a:tailEnd/>
          </a:ln>
          <a:effectLst/>
        </p:spPr>
      </p:cxnSp>
      <p:sp>
        <p:nvSpPr>
          <p:cNvPr id="63507" name="Line 19"/>
          <p:cNvSpPr>
            <a:spLocks noChangeShapeType="1"/>
          </p:cNvSpPr>
          <p:nvPr/>
        </p:nvSpPr>
        <p:spPr bwMode="auto">
          <a:xfrm flipH="1">
            <a:off x="4120194" y="4232244"/>
            <a:ext cx="0" cy="762000"/>
          </a:xfrm>
          <a:prstGeom prst="line">
            <a:avLst/>
          </a:prstGeom>
          <a:noFill/>
          <a:ln w="76200">
            <a:solidFill>
              <a:schemeClr val="tx1"/>
            </a:solidFill>
            <a:round/>
            <a:headEnd/>
            <a:tailEnd type="triangle" w="med" len="med"/>
          </a:ln>
          <a:effectLst/>
        </p:spPr>
        <p:txBody>
          <a:bodyPr/>
          <a:lstStyle/>
          <a:p>
            <a:endParaRPr lang="es-ES"/>
          </a:p>
        </p:txBody>
      </p:sp>
      <p:sp>
        <p:nvSpPr>
          <p:cNvPr id="63509" name="Oval 21"/>
          <p:cNvSpPr>
            <a:spLocks noChangeArrowheads="1"/>
          </p:cNvSpPr>
          <p:nvPr/>
        </p:nvSpPr>
        <p:spPr bwMode="auto">
          <a:xfrm>
            <a:off x="3681633" y="5792065"/>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510" name="Oval 22"/>
          <p:cNvSpPr>
            <a:spLocks noChangeArrowheads="1"/>
          </p:cNvSpPr>
          <p:nvPr/>
        </p:nvSpPr>
        <p:spPr bwMode="auto">
          <a:xfrm>
            <a:off x="4138833" y="5411065"/>
            <a:ext cx="152400" cy="152400"/>
          </a:xfrm>
          <a:prstGeom prst="ellipse">
            <a:avLst/>
          </a:prstGeom>
          <a:gradFill>
            <a:gsLst>
              <a:gs pos="50000">
                <a:srgbClr val="317200"/>
              </a:gs>
              <a:gs pos="50000">
                <a:srgbClr val="58B000"/>
              </a:gs>
              <a:gs pos="70000">
                <a:srgbClr val="6DFE00"/>
              </a:gs>
              <a:gs pos="100000">
                <a:srgbClr val="88FF2F"/>
              </a:gs>
            </a:gsLst>
            <a:lin ang="16200000" scaled="0"/>
          </a:gradFill>
          <a:ln w="9525">
            <a:noFill/>
            <a:round/>
            <a:headEnd/>
            <a:tailEnd/>
          </a:ln>
          <a:effectLst>
            <a:outerShdw blurRad="63500" dist="38100" dir="5400000" algn="ctr" rotWithShape="0">
              <a:srgbClr val="000000">
                <a:alpha val="45000"/>
              </a:srgbClr>
            </a:outerShdw>
          </a:effectLst>
          <a:scene3d>
            <a:camera prst="orthographicFront"/>
            <a:lightRig rig="glow" dir="t">
              <a:rot lat="0" lon="0" rev="6360000"/>
            </a:lightRig>
          </a:scene3d>
          <a:sp3d contourW="1270" prstMaterial="flat">
            <a:bevelT w="107950" h="88900"/>
            <a:contourClr>
              <a:srgbClr val="58B000"/>
            </a:contourClr>
          </a:sp3d>
        </p:spPr>
        <p:txBody>
          <a:bodyPr wrap="none" anchor="ctr"/>
          <a:lstStyle/>
          <a:p>
            <a:endParaRPr lang="es-ES"/>
          </a:p>
        </p:txBody>
      </p:sp>
      <p:sp>
        <p:nvSpPr>
          <p:cNvPr id="63511" name="Oval 23"/>
          <p:cNvSpPr>
            <a:spLocks noChangeArrowheads="1"/>
          </p:cNvSpPr>
          <p:nvPr/>
        </p:nvSpPr>
        <p:spPr bwMode="auto">
          <a:xfrm>
            <a:off x="4977033" y="5868265"/>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512" name="Oval 24"/>
          <p:cNvSpPr>
            <a:spLocks noChangeArrowheads="1"/>
          </p:cNvSpPr>
          <p:nvPr/>
        </p:nvSpPr>
        <p:spPr bwMode="auto">
          <a:xfrm>
            <a:off x="4596033" y="5487265"/>
            <a:ext cx="152400" cy="152400"/>
          </a:xfrm>
          <a:prstGeom prst="ellipse">
            <a:avLst/>
          </a:prstGeom>
          <a:solidFill>
            <a:srgbClr val="FFC000"/>
          </a:solidFill>
          <a:ln w="9525">
            <a:noFill/>
            <a:round/>
            <a:headEnd/>
            <a:tailEnd/>
          </a:ln>
          <a:effectLst>
            <a:outerShdw blurRad="63500" dist="38100" dir="5400000" algn="ctr" rotWithShape="0">
              <a:schemeClr val="bg1">
                <a:alpha val="45000"/>
              </a:schemeClr>
            </a:outerShdw>
          </a:effectLst>
          <a:scene3d>
            <a:camera prst="orthographicFront"/>
            <a:lightRig rig="glow" dir="t">
              <a:rot lat="0" lon="0" rev="6360000"/>
            </a:lightRig>
          </a:scene3d>
          <a:sp3d contourW="1270" prstMaterial="flat">
            <a:bevelT w="95250" h="101600"/>
          </a:sp3d>
        </p:spPr>
        <p:txBody>
          <a:bodyPr wrap="none" anchor="ctr"/>
          <a:lstStyle/>
          <a:p>
            <a:endParaRPr lang="es-ES"/>
          </a:p>
        </p:txBody>
      </p:sp>
      <p:cxnSp>
        <p:nvCxnSpPr>
          <p:cNvPr id="63513" name="AutoShape 25"/>
          <p:cNvCxnSpPr>
            <a:cxnSpLocks noChangeShapeType="1"/>
            <a:stCxn id="63509" idx="7"/>
            <a:endCxn id="63510" idx="3"/>
          </p:cNvCxnSpPr>
          <p:nvPr/>
        </p:nvCxnSpPr>
        <p:spPr bwMode="auto">
          <a:xfrm flipV="1">
            <a:off x="3811808" y="5541240"/>
            <a:ext cx="349250" cy="273050"/>
          </a:xfrm>
          <a:prstGeom prst="straightConnector1">
            <a:avLst/>
          </a:prstGeom>
          <a:noFill/>
          <a:ln w="9525">
            <a:solidFill>
              <a:schemeClr val="tx1"/>
            </a:solidFill>
            <a:round/>
            <a:headEnd/>
            <a:tailEnd/>
          </a:ln>
          <a:effectLst/>
        </p:spPr>
      </p:cxnSp>
      <p:cxnSp>
        <p:nvCxnSpPr>
          <p:cNvPr id="63514" name="AutoShape 26"/>
          <p:cNvCxnSpPr>
            <a:cxnSpLocks noChangeShapeType="1"/>
            <a:stCxn id="63512" idx="2"/>
            <a:endCxn id="63510" idx="6"/>
          </p:cNvCxnSpPr>
          <p:nvPr/>
        </p:nvCxnSpPr>
        <p:spPr bwMode="auto">
          <a:xfrm flipH="1" flipV="1">
            <a:off x="4291233" y="5487265"/>
            <a:ext cx="304800" cy="76200"/>
          </a:xfrm>
          <a:prstGeom prst="straightConnector1">
            <a:avLst/>
          </a:prstGeom>
          <a:noFill/>
          <a:ln w="9525">
            <a:solidFill>
              <a:schemeClr val="tx1"/>
            </a:solidFill>
            <a:round/>
            <a:headEnd/>
            <a:tailEnd/>
          </a:ln>
          <a:effectLst/>
        </p:spPr>
      </p:cxnSp>
      <p:cxnSp>
        <p:nvCxnSpPr>
          <p:cNvPr id="63515" name="AutoShape 27"/>
          <p:cNvCxnSpPr>
            <a:cxnSpLocks noChangeShapeType="1"/>
            <a:stCxn id="63512" idx="6"/>
            <a:endCxn id="63511" idx="0"/>
          </p:cNvCxnSpPr>
          <p:nvPr/>
        </p:nvCxnSpPr>
        <p:spPr bwMode="auto">
          <a:xfrm>
            <a:off x="4748433" y="5563465"/>
            <a:ext cx="304800" cy="304800"/>
          </a:xfrm>
          <a:prstGeom prst="straightConnector1">
            <a:avLst/>
          </a:prstGeom>
          <a:noFill/>
          <a:ln w="9525">
            <a:solidFill>
              <a:schemeClr val="tx1"/>
            </a:solidFill>
            <a:round/>
            <a:headEnd/>
            <a:tailEnd/>
          </a:ln>
          <a:effectLst/>
        </p:spPr>
      </p:cxnSp>
      <p:sp>
        <p:nvSpPr>
          <p:cNvPr id="63516" name="Oval 28"/>
          <p:cNvSpPr>
            <a:spLocks noChangeArrowheads="1"/>
          </p:cNvSpPr>
          <p:nvPr/>
        </p:nvSpPr>
        <p:spPr bwMode="auto">
          <a:xfrm>
            <a:off x="4519833" y="5792065"/>
            <a:ext cx="152400" cy="15240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cxnSp>
        <p:nvCxnSpPr>
          <p:cNvPr id="63517" name="AutoShape 29"/>
          <p:cNvCxnSpPr>
            <a:cxnSpLocks noChangeShapeType="1"/>
            <a:stCxn id="63516" idx="1"/>
            <a:endCxn id="63510" idx="5"/>
          </p:cNvCxnSpPr>
          <p:nvPr/>
        </p:nvCxnSpPr>
        <p:spPr bwMode="auto">
          <a:xfrm flipH="1" flipV="1">
            <a:off x="4269008" y="5541240"/>
            <a:ext cx="273050" cy="273050"/>
          </a:xfrm>
          <a:prstGeom prst="straightConnector1">
            <a:avLst/>
          </a:prstGeom>
          <a:noFill/>
          <a:ln w="9525">
            <a:solidFill>
              <a:schemeClr val="tx1"/>
            </a:solidFill>
            <a:round/>
            <a:headEnd/>
            <a:tailEnd/>
          </a:ln>
          <a:effectLst/>
        </p:spPr>
      </p:cxnSp>
      <p:cxnSp>
        <p:nvCxnSpPr>
          <p:cNvPr id="63518" name="AutoShape 30"/>
          <p:cNvCxnSpPr>
            <a:cxnSpLocks noChangeShapeType="1"/>
            <a:endCxn id="63511" idx="7"/>
          </p:cNvCxnSpPr>
          <p:nvPr/>
        </p:nvCxnSpPr>
        <p:spPr bwMode="auto">
          <a:xfrm flipH="1">
            <a:off x="5107208" y="5487265"/>
            <a:ext cx="273050" cy="403225"/>
          </a:xfrm>
          <a:prstGeom prst="straightConnector1">
            <a:avLst/>
          </a:prstGeom>
          <a:noFill/>
          <a:ln w="9525">
            <a:solidFill>
              <a:schemeClr val="tx1"/>
            </a:solidFill>
            <a:round/>
            <a:headEnd/>
            <a:tailEnd/>
          </a:ln>
          <a:effectLst/>
        </p:spPr>
      </p:cxnSp>
      <p:cxnSp>
        <p:nvCxnSpPr>
          <p:cNvPr id="63519" name="AutoShape 31"/>
          <p:cNvCxnSpPr>
            <a:cxnSpLocks noChangeShapeType="1"/>
          </p:cNvCxnSpPr>
          <p:nvPr/>
        </p:nvCxnSpPr>
        <p:spPr bwMode="auto">
          <a:xfrm flipH="1" flipV="1">
            <a:off x="3453033" y="5563465"/>
            <a:ext cx="250825" cy="250825"/>
          </a:xfrm>
          <a:prstGeom prst="straightConnector1">
            <a:avLst/>
          </a:prstGeom>
          <a:noFill/>
          <a:ln w="9525">
            <a:solidFill>
              <a:schemeClr val="tx1"/>
            </a:solidFill>
            <a:round/>
            <a:headEnd/>
            <a:tailEnd/>
          </a:ln>
          <a:effectLst/>
        </p:spPr>
      </p:cxnSp>
      <p:sp>
        <p:nvSpPr>
          <p:cNvPr id="63520" name="Text Box 32"/>
          <p:cNvSpPr txBox="1">
            <a:spLocks noChangeArrowheads="1"/>
          </p:cNvSpPr>
          <p:nvPr/>
        </p:nvSpPr>
        <p:spPr bwMode="auto">
          <a:xfrm>
            <a:off x="6705600" y="1715854"/>
            <a:ext cx="1620957" cy="369332"/>
          </a:xfrm>
          <a:prstGeom prst="rect">
            <a:avLst/>
          </a:prstGeom>
          <a:noFill/>
          <a:ln w="9525">
            <a:noFill/>
            <a:miter lim="800000"/>
            <a:headEnd/>
            <a:tailEnd/>
          </a:ln>
          <a:effectLst/>
        </p:spPr>
        <p:txBody>
          <a:bodyPr wrap="none">
            <a:spAutoFit/>
          </a:bodyPr>
          <a:lstStyle/>
          <a:p>
            <a:r>
              <a:rPr lang="es-ES" b="1" smtClean="0"/>
              <a:t>Sistema Real</a:t>
            </a:r>
            <a:endParaRPr lang="es-ES" b="1"/>
          </a:p>
        </p:txBody>
      </p:sp>
      <p:pic>
        <p:nvPicPr>
          <p:cNvPr id="63521" name="Picture 33" descr="Red User"/>
          <p:cNvPicPr>
            <a:picLocks noChangeAspect="1" noChangeArrowheads="1"/>
          </p:cNvPicPr>
          <p:nvPr/>
        </p:nvPicPr>
        <p:blipFill>
          <a:blip r:embed="rId4" cstate="print"/>
          <a:srcRect/>
          <a:stretch>
            <a:fillRect/>
          </a:stretch>
        </p:blipFill>
        <p:spPr bwMode="auto">
          <a:xfrm>
            <a:off x="703740" y="2531646"/>
            <a:ext cx="534988" cy="642938"/>
          </a:xfrm>
          <a:prstGeom prst="rect">
            <a:avLst/>
          </a:prstGeom>
          <a:noFill/>
        </p:spPr>
      </p:pic>
      <p:pic>
        <p:nvPicPr>
          <p:cNvPr id="63522" name="Picture 34" descr="GEL Wide Arrow with Fade MS-red"/>
          <p:cNvPicPr>
            <a:picLocks noChangeArrowheads="1"/>
          </p:cNvPicPr>
          <p:nvPr/>
        </p:nvPicPr>
        <p:blipFill>
          <a:blip r:embed="rId5" cstate="print"/>
          <a:srcRect/>
          <a:stretch>
            <a:fillRect/>
          </a:stretch>
        </p:blipFill>
        <p:spPr bwMode="auto">
          <a:xfrm>
            <a:off x="1420010" y="2649070"/>
            <a:ext cx="769476" cy="461733"/>
          </a:xfrm>
          <a:prstGeom prst="rect">
            <a:avLst/>
          </a:prstGeom>
          <a:noFill/>
          <a:ln w="9525">
            <a:noFill/>
            <a:miter lim="800000"/>
            <a:headEnd/>
            <a:tailEnd/>
          </a:ln>
        </p:spPr>
      </p:pic>
      <p:sp>
        <p:nvSpPr>
          <p:cNvPr id="63524" name="Text Box 36"/>
          <p:cNvSpPr txBox="1">
            <a:spLocks noChangeArrowheads="1"/>
          </p:cNvSpPr>
          <p:nvPr/>
        </p:nvSpPr>
        <p:spPr bwMode="auto">
          <a:xfrm>
            <a:off x="3050533" y="4915927"/>
            <a:ext cx="1307153" cy="584775"/>
          </a:xfrm>
          <a:prstGeom prst="rect">
            <a:avLst/>
          </a:prstGeom>
          <a:noFill/>
          <a:ln w="9525">
            <a:noFill/>
            <a:miter lim="800000"/>
            <a:headEnd/>
            <a:tailEnd/>
          </a:ln>
          <a:effectLst/>
        </p:spPr>
        <p:txBody>
          <a:bodyPr wrap="none">
            <a:spAutoFit/>
          </a:bodyPr>
          <a:lstStyle/>
          <a:p>
            <a:r>
              <a:rPr lang="es-ES" sz="1600" b="1" smtClean="0"/>
              <a:t>3. Actualiza</a:t>
            </a:r>
            <a:br>
              <a:rPr lang="es-ES" sz="1600" b="1" smtClean="0"/>
            </a:br>
            <a:r>
              <a:rPr lang="es-ES" sz="1600" b="1" smtClean="0"/>
              <a:t>el modelo</a:t>
            </a:r>
            <a:endParaRPr lang="es-ES" sz="1600" b="1"/>
          </a:p>
        </p:txBody>
      </p:sp>
      <p:sp>
        <p:nvSpPr>
          <p:cNvPr id="63525" name="Text Box 37"/>
          <p:cNvSpPr txBox="1">
            <a:spLocks noChangeArrowheads="1"/>
          </p:cNvSpPr>
          <p:nvPr/>
        </p:nvSpPr>
        <p:spPr bwMode="auto">
          <a:xfrm>
            <a:off x="442857" y="1715854"/>
            <a:ext cx="1843127" cy="641576"/>
          </a:xfrm>
          <a:prstGeom prst="rect">
            <a:avLst/>
          </a:prstGeom>
          <a:noFill/>
          <a:ln w="9525">
            <a:noFill/>
            <a:miter lim="800000"/>
            <a:headEnd/>
            <a:tailEnd/>
          </a:ln>
          <a:effectLst/>
        </p:spPr>
        <p:txBody>
          <a:bodyPr wrap="square">
            <a:spAutoFit/>
          </a:bodyPr>
          <a:lstStyle/>
          <a:p>
            <a:r>
              <a:rPr lang="es-ES" b="1" smtClean="0"/>
              <a:t>Administrator de Sistemas</a:t>
            </a:r>
            <a:endParaRPr lang="es-ES" b="1"/>
          </a:p>
        </p:txBody>
      </p:sp>
      <p:sp>
        <p:nvSpPr>
          <p:cNvPr id="63526" name="Text Box 38"/>
          <p:cNvSpPr txBox="1">
            <a:spLocks noChangeArrowheads="1"/>
          </p:cNvSpPr>
          <p:nvPr/>
        </p:nvSpPr>
        <p:spPr bwMode="auto">
          <a:xfrm>
            <a:off x="344240" y="3358194"/>
            <a:ext cx="2298933" cy="338554"/>
          </a:xfrm>
          <a:prstGeom prst="rect">
            <a:avLst/>
          </a:prstGeom>
          <a:noFill/>
          <a:ln w="9525">
            <a:noFill/>
            <a:miter lim="800000"/>
            <a:headEnd/>
            <a:tailEnd/>
          </a:ln>
          <a:effectLst/>
        </p:spPr>
        <p:txBody>
          <a:bodyPr wrap="square">
            <a:spAutoFit/>
          </a:bodyPr>
          <a:lstStyle/>
          <a:p>
            <a:r>
              <a:rPr lang="es-ES" sz="1600" b="1" smtClean="0"/>
              <a:t>1. Petición de Cambio</a:t>
            </a:r>
            <a:endParaRPr lang="es-ES" sz="1600" b="1"/>
          </a:p>
        </p:txBody>
      </p:sp>
      <p:sp>
        <p:nvSpPr>
          <p:cNvPr id="63527" name="Text Box 39"/>
          <p:cNvSpPr txBox="1">
            <a:spLocks noChangeArrowheads="1"/>
          </p:cNvSpPr>
          <p:nvPr/>
        </p:nvSpPr>
        <p:spPr bwMode="auto">
          <a:xfrm>
            <a:off x="2977194" y="3622644"/>
            <a:ext cx="2156360" cy="584775"/>
          </a:xfrm>
          <a:prstGeom prst="rect">
            <a:avLst/>
          </a:prstGeom>
          <a:noFill/>
          <a:ln w="9525">
            <a:noFill/>
            <a:miter lim="800000"/>
            <a:headEnd/>
            <a:tailEnd/>
          </a:ln>
          <a:effectLst/>
        </p:spPr>
        <p:txBody>
          <a:bodyPr wrap="none">
            <a:spAutoFit/>
          </a:bodyPr>
          <a:lstStyle/>
          <a:p>
            <a:r>
              <a:rPr lang="es-ES" sz="1600" b="1" smtClean="0"/>
              <a:t>2. Valida la Petición</a:t>
            </a:r>
            <a:br>
              <a:rPr lang="es-ES" sz="1600" b="1" smtClean="0"/>
            </a:br>
            <a:r>
              <a:rPr lang="es-ES" sz="1600" b="1" smtClean="0"/>
              <a:t>    de Cambio</a:t>
            </a:r>
            <a:endParaRPr lang="es-ES" sz="1600" b="1"/>
          </a:p>
        </p:txBody>
      </p:sp>
      <p:sp>
        <p:nvSpPr>
          <p:cNvPr id="51" name="Rounded Rectangle 50"/>
          <p:cNvSpPr/>
          <p:nvPr/>
        </p:nvSpPr>
        <p:spPr bwMode="auto">
          <a:xfrm>
            <a:off x="6163056" y="3476075"/>
            <a:ext cx="548640" cy="521208"/>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Rounded Rectangle 49"/>
          <p:cNvSpPr/>
          <p:nvPr/>
        </p:nvSpPr>
        <p:spPr bwMode="auto">
          <a:xfrm>
            <a:off x="6163056" y="2706624"/>
            <a:ext cx="548640" cy="521208"/>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rgbClr val="7DFF00"/>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smtClean="0">
              <a:solidFill>
                <a:srgbClr val="FFFFFF"/>
              </a:solidFill>
              <a:effectLst>
                <a:outerShdw blurRad="38100" dist="38100" dir="2700000" algn="tl">
                  <a:srgbClr val="000000">
                    <a:alpha val="43137"/>
                  </a:srgbClr>
                </a:outerShdw>
              </a:effectLst>
              <a:latin typeface="Segoe" pitchFamily="34" charset="0"/>
            </a:endParaRPr>
          </a:p>
        </p:txBody>
      </p:sp>
      <p:sp>
        <p:nvSpPr>
          <p:cNvPr id="63530" name="AutoShape 42"/>
          <p:cNvSpPr>
            <a:spLocks noChangeArrowheads="1"/>
          </p:cNvSpPr>
          <p:nvPr/>
        </p:nvSpPr>
        <p:spPr bwMode="auto">
          <a:xfrm>
            <a:off x="6318945" y="2778617"/>
            <a:ext cx="317500" cy="381000"/>
          </a:xfrm>
          <a:prstGeom prst="rightArrow">
            <a:avLst>
              <a:gd name="adj1" fmla="val 50000"/>
              <a:gd name="adj2" fmla="val 25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531" name="AutoShape 43"/>
          <p:cNvSpPr>
            <a:spLocks noChangeArrowheads="1"/>
          </p:cNvSpPr>
          <p:nvPr/>
        </p:nvSpPr>
        <p:spPr bwMode="auto">
          <a:xfrm>
            <a:off x="6306245" y="3540617"/>
            <a:ext cx="317500" cy="381000"/>
          </a:xfrm>
          <a:prstGeom prst="rightArrow">
            <a:avLst>
              <a:gd name="adj1" fmla="val 50000"/>
              <a:gd name="adj2" fmla="val 25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63532" name="Text Box 44"/>
          <p:cNvSpPr txBox="1">
            <a:spLocks noChangeArrowheads="1"/>
          </p:cNvSpPr>
          <p:nvPr/>
        </p:nvSpPr>
        <p:spPr bwMode="auto">
          <a:xfrm>
            <a:off x="6657303" y="4175430"/>
            <a:ext cx="2077813" cy="338554"/>
          </a:xfrm>
          <a:prstGeom prst="rect">
            <a:avLst/>
          </a:prstGeom>
          <a:noFill/>
          <a:ln w="9525">
            <a:noFill/>
            <a:miter lim="800000"/>
            <a:headEnd/>
            <a:tailEnd/>
          </a:ln>
          <a:effectLst/>
        </p:spPr>
        <p:txBody>
          <a:bodyPr wrap="none">
            <a:spAutoFit/>
          </a:bodyPr>
          <a:lstStyle/>
          <a:p>
            <a:r>
              <a:rPr lang="es-ES" sz="1600" b="1" smtClean="0"/>
              <a:t>4. Efectua Cambios</a:t>
            </a:r>
            <a:endParaRPr lang="es-ES" sz="1600" b="1"/>
          </a:p>
        </p:txBody>
      </p:sp>
      <p:sp>
        <p:nvSpPr>
          <p:cNvPr id="63533" name="Line 45"/>
          <p:cNvSpPr>
            <a:spLocks noChangeShapeType="1"/>
          </p:cNvSpPr>
          <p:nvPr/>
        </p:nvSpPr>
        <p:spPr bwMode="auto">
          <a:xfrm flipV="1">
            <a:off x="4267200" y="2969110"/>
            <a:ext cx="1896932" cy="2441090"/>
          </a:xfrm>
          <a:prstGeom prst="line">
            <a:avLst/>
          </a:prstGeom>
          <a:noFill/>
          <a:ln w="38100">
            <a:solidFill>
              <a:srgbClr val="58B000"/>
            </a:solidFill>
            <a:round/>
            <a:headEnd/>
            <a:tailEnd type="triangle" w="lg" len="lg"/>
          </a:ln>
          <a:effectLst/>
        </p:spPr>
        <p:txBody>
          <a:bodyPr/>
          <a:lstStyle/>
          <a:p>
            <a:endParaRPr lang="es-ES"/>
          </a:p>
        </p:txBody>
      </p:sp>
      <p:sp>
        <p:nvSpPr>
          <p:cNvPr id="63534" name="Line 46"/>
          <p:cNvSpPr>
            <a:spLocks noChangeShapeType="1"/>
          </p:cNvSpPr>
          <p:nvPr/>
        </p:nvSpPr>
        <p:spPr bwMode="auto">
          <a:xfrm flipV="1">
            <a:off x="4711849" y="3657600"/>
            <a:ext cx="1460351" cy="1839564"/>
          </a:xfrm>
          <a:prstGeom prst="line">
            <a:avLst/>
          </a:prstGeom>
          <a:noFill/>
          <a:ln w="38100">
            <a:solidFill>
              <a:srgbClr val="FFC000"/>
            </a:solidFill>
            <a:round/>
            <a:headEnd/>
            <a:tailEnd type="triangle" w="lg" len="lg"/>
          </a:ln>
          <a:effectLst/>
        </p:spPr>
        <p:txBody>
          <a:bodyPr/>
          <a:lstStyle/>
          <a:p>
            <a:endParaRPr lang="es-ES"/>
          </a:p>
        </p:txBody>
      </p:sp>
      <p:sp>
        <p:nvSpPr>
          <p:cNvPr id="63537" name="Text Box 49"/>
          <p:cNvSpPr txBox="1">
            <a:spLocks noChangeArrowheads="1"/>
          </p:cNvSpPr>
          <p:nvPr/>
        </p:nvSpPr>
        <p:spPr bwMode="auto">
          <a:xfrm>
            <a:off x="3238943" y="1130269"/>
            <a:ext cx="2666114" cy="313932"/>
          </a:xfrm>
          <a:prstGeom prst="rect">
            <a:avLst/>
          </a:prstGeom>
          <a:noFill/>
          <a:ln w="9525" algn="ctr">
            <a:noFill/>
            <a:miter lim="800000"/>
            <a:headEnd/>
            <a:tailEnd/>
          </a:ln>
          <a:effectLst/>
        </p:spPr>
        <p:txBody>
          <a:bodyPr wrap="none">
            <a:spAutoFit/>
          </a:bodyPr>
          <a:lstStyle/>
          <a:p>
            <a:pPr algn="ctr">
              <a:lnSpc>
                <a:spcPct val="80000"/>
              </a:lnSpc>
              <a:spcBef>
                <a:spcPct val="30000"/>
              </a:spcBef>
              <a:buClr>
                <a:schemeClr val="tx2"/>
              </a:buClr>
              <a:buSzPct val="100000"/>
              <a:buFont typeface="Wingdings" pitchFamily="2" charset="2"/>
              <a:buNone/>
            </a:pPr>
            <a:r>
              <a:rPr lang="es-ES" b="1" smtClean="0"/>
              <a:t>Server Manager + SML</a:t>
            </a:r>
            <a:endParaRPr lang="es-ES" b="1"/>
          </a:p>
        </p:txBody>
      </p:sp>
      <p:sp>
        <p:nvSpPr>
          <p:cNvPr id="63538" name="Text Box 50"/>
          <p:cNvSpPr txBox="1">
            <a:spLocks noChangeArrowheads="1"/>
          </p:cNvSpPr>
          <p:nvPr/>
        </p:nvSpPr>
        <p:spPr bwMode="auto">
          <a:xfrm>
            <a:off x="3197432" y="2566601"/>
            <a:ext cx="1447319" cy="289310"/>
          </a:xfrm>
          <a:prstGeom prst="rect">
            <a:avLst/>
          </a:prstGeom>
          <a:noFill/>
          <a:ln w="9525" algn="ctr">
            <a:noFill/>
            <a:miter lim="800000"/>
            <a:headEnd/>
            <a:tailEnd/>
          </a:ln>
          <a:effectLst/>
        </p:spPr>
        <p:txBody>
          <a:bodyPr wrap="none">
            <a:spAutoFit/>
          </a:bodyPr>
          <a:lstStyle/>
          <a:p>
            <a:pPr algn="ctr">
              <a:lnSpc>
                <a:spcPct val="80000"/>
              </a:lnSpc>
              <a:spcBef>
                <a:spcPct val="30000"/>
              </a:spcBef>
              <a:buClr>
                <a:schemeClr val="tx2"/>
              </a:buClr>
              <a:buSzPct val="100000"/>
              <a:buFont typeface="Wingdings" pitchFamily="2" charset="2"/>
              <a:buNone/>
            </a:pPr>
            <a:r>
              <a:rPr lang="es-ES" sz="1600" b="1" smtClean="0"/>
              <a:t>Modelo SML </a:t>
            </a:r>
            <a:endParaRPr lang="es-ES" sz="1600" b="1"/>
          </a:p>
        </p:txBody>
      </p:sp>
      <p:pic>
        <p:nvPicPr>
          <p:cNvPr id="53" name="Picture 44" descr="D:\Pennie's documents\MS Image\NEWFeb15\Windows_Vista_Icons_ for_Marketing_use\Server.png"/>
          <p:cNvPicPr>
            <a:picLocks noChangeAspect="1" noChangeArrowheads="1"/>
          </p:cNvPicPr>
          <p:nvPr/>
        </p:nvPicPr>
        <p:blipFill>
          <a:blip r:embed="rId6"/>
          <a:srcRect/>
          <a:stretch>
            <a:fillRect/>
          </a:stretch>
        </p:blipFill>
        <p:spPr bwMode="auto">
          <a:xfrm>
            <a:off x="7263441" y="2552258"/>
            <a:ext cx="1148954" cy="1572253"/>
          </a:xfrm>
          <a:prstGeom prst="rect">
            <a:avLst/>
          </a:prstGeom>
          <a:noFill/>
        </p:spPr>
      </p:pic>
      <p:sp>
        <p:nvSpPr>
          <p:cNvPr id="47" name="Rectangle 7"/>
          <p:cNvSpPr>
            <a:spLocks noGrp="1" noChangeArrowheads="1"/>
          </p:cNvSpPr>
          <p:nvPr>
            <p:ph type="title"/>
          </p:nvPr>
        </p:nvSpPr>
        <p:spPr>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s-ES" smtClean="0"/>
              <a:t>Gestión basada en un Modelo</a:t>
            </a:r>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3522"/>
                                        </p:tgtEl>
                                        <p:attrNameLst>
                                          <p:attrName>style.visibility</p:attrName>
                                        </p:attrNameLst>
                                      </p:cBhvr>
                                      <p:to>
                                        <p:strVal val="visible"/>
                                      </p:to>
                                    </p:set>
                                    <p:animEffect transition="in" filter="checkerboard(across)">
                                      <p:cBhvr>
                                        <p:cTn id="7" dur="1000"/>
                                        <p:tgtEl>
                                          <p:spTgt spid="635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3526"/>
                                        </p:tgtEl>
                                        <p:attrNameLst>
                                          <p:attrName>style.visibility</p:attrName>
                                        </p:attrNameLst>
                                      </p:cBhvr>
                                      <p:to>
                                        <p:strVal val="visible"/>
                                      </p:to>
                                    </p:set>
                                    <p:animEffect transition="in" filter="checkerboard(across)">
                                      <p:cBhvr>
                                        <p:cTn id="10" dur="1000"/>
                                        <p:tgtEl>
                                          <p:spTgt spid="635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3527"/>
                                        </p:tgtEl>
                                        <p:attrNameLst>
                                          <p:attrName>style.visibility</p:attrName>
                                        </p:attrNameLst>
                                      </p:cBhvr>
                                      <p:to>
                                        <p:strVal val="visible"/>
                                      </p:to>
                                    </p:set>
                                    <p:animEffect transition="in" filter="checkerboard(across)">
                                      <p:cBhvr>
                                        <p:cTn id="15" dur="1000"/>
                                        <p:tgtEl>
                                          <p:spTgt spid="6352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3507"/>
                                        </p:tgtEl>
                                        <p:attrNameLst>
                                          <p:attrName>style.visibility</p:attrName>
                                        </p:attrNameLst>
                                      </p:cBhvr>
                                      <p:to>
                                        <p:strVal val="visible"/>
                                      </p:to>
                                    </p:set>
                                    <p:animEffect transition="in" filter="checkerboard(across)">
                                      <p:cBhvr>
                                        <p:cTn id="20" dur="1000"/>
                                        <p:tgtEl>
                                          <p:spTgt spid="6350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63509"/>
                                        </p:tgtEl>
                                        <p:attrNameLst>
                                          <p:attrName>style.visibility</p:attrName>
                                        </p:attrNameLst>
                                      </p:cBhvr>
                                      <p:to>
                                        <p:strVal val="visible"/>
                                      </p:to>
                                    </p:set>
                                    <p:animEffect transition="in" filter="checkerboard(across)">
                                      <p:cBhvr>
                                        <p:cTn id="23" dur="1000"/>
                                        <p:tgtEl>
                                          <p:spTgt spid="6350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63510"/>
                                        </p:tgtEl>
                                        <p:attrNameLst>
                                          <p:attrName>style.visibility</p:attrName>
                                        </p:attrNameLst>
                                      </p:cBhvr>
                                      <p:to>
                                        <p:strVal val="visible"/>
                                      </p:to>
                                    </p:set>
                                    <p:animEffect transition="in" filter="checkerboard(across)">
                                      <p:cBhvr>
                                        <p:cTn id="26" dur="1000"/>
                                        <p:tgtEl>
                                          <p:spTgt spid="6351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63511"/>
                                        </p:tgtEl>
                                        <p:attrNameLst>
                                          <p:attrName>style.visibility</p:attrName>
                                        </p:attrNameLst>
                                      </p:cBhvr>
                                      <p:to>
                                        <p:strVal val="visible"/>
                                      </p:to>
                                    </p:set>
                                    <p:animEffect transition="in" filter="checkerboard(across)">
                                      <p:cBhvr>
                                        <p:cTn id="29" dur="1000"/>
                                        <p:tgtEl>
                                          <p:spTgt spid="6351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63512"/>
                                        </p:tgtEl>
                                        <p:attrNameLst>
                                          <p:attrName>style.visibility</p:attrName>
                                        </p:attrNameLst>
                                      </p:cBhvr>
                                      <p:to>
                                        <p:strVal val="visible"/>
                                      </p:to>
                                    </p:set>
                                    <p:animEffect transition="in" filter="checkerboard(across)">
                                      <p:cBhvr>
                                        <p:cTn id="32" dur="1000"/>
                                        <p:tgtEl>
                                          <p:spTgt spid="63512"/>
                                        </p:tgtEl>
                                      </p:cBhvr>
                                    </p:animEffect>
                                  </p:childTnLst>
                                </p:cTn>
                              </p:par>
                              <p:par>
                                <p:cTn id="33" presetID="5" presetClass="entr" presetSubtype="10" fill="hold" nodeType="withEffect">
                                  <p:stCondLst>
                                    <p:cond delay="0"/>
                                  </p:stCondLst>
                                  <p:childTnLst>
                                    <p:set>
                                      <p:cBhvr>
                                        <p:cTn id="34" dur="1" fill="hold">
                                          <p:stCondLst>
                                            <p:cond delay="0"/>
                                          </p:stCondLst>
                                        </p:cTn>
                                        <p:tgtEl>
                                          <p:spTgt spid="63513"/>
                                        </p:tgtEl>
                                        <p:attrNameLst>
                                          <p:attrName>style.visibility</p:attrName>
                                        </p:attrNameLst>
                                      </p:cBhvr>
                                      <p:to>
                                        <p:strVal val="visible"/>
                                      </p:to>
                                    </p:set>
                                    <p:animEffect transition="in" filter="checkerboard(across)">
                                      <p:cBhvr>
                                        <p:cTn id="35" dur="1000"/>
                                        <p:tgtEl>
                                          <p:spTgt spid="63513"/>
                                        </p:tgtEl>
                                      </p:cBhvr>
                                    </p:animEffect>
                                  </p:childTnLst>
                                </p:cTn>
                              </p:par>
                              <p:par>
                                <p:cTn id="36" presetID="5" presetClass="entr" presetSubtype="10" fill="hold" nodeType="withEffect">
                                  <p:stCondLst>
                                    <p:cond delay="0"/>
                                  </p:stCondLst>
                                  <p:childTnLst>
                                    <p:set>
                                      <p:cBhvr>
                                        <p:cTn id="37" dur="1" fill="hold">
                                          <p:stCondLst>
                                            <p:cond delay="0"/>
                                          </p:stCondLst>
                                        </p:cTn>
                                        <p:tgtEl>
                                          <p:spTgt spid="63514"/>
                                        </p:tgtEl>
                                        <p:attrNameLst>
                                          <p:attrName>style.visibility</p:attrName>
                                        </p:attrNameLst>
                                      </p:cBhvr>
                                      <p:to>
                                        <p:strVal val="visible"/>
                                      </p:to>
                                    </p:set>
                                    <p:animEffect transition="in" filter="checkerboard(across)">
                                      <p:cBhvr>
                                        <p:cTn id="38" dur="1000"/>
                                        <p:tgtEl>
                                          <p:spTgt spid="63514"/>
                                        </p:tgtEl>
                                      </p:cBhvr>
                                    </p:animEffect>
                                  </p:childTnLst>
                                </p:cTn>
                              </p:par>
                              <p:par>
                                <p:cTn id="39" presetID="5" presetClass="entr" presetSubtype="10" fill="hold" nodeType="withEffect">
                                  <p:stCondLst>
                                    <p:cond delay="0"/>
                                  </p:stCondLst>
                                  <p:childTnLst>
                                    <p:set>
                                      <p:cBhvr>
                                        <p:cTn id="40" dur="1" fill="hold">
                                          <p:stCondLst>
                                            <p:cond delay="0"/>
                                          </p:stCondLst>
                                        </p:cTn>
                                        <p:tgtEl>
                                          <p:spTgt spid="63515"/>
                                        </p:tgtEl>
                                        <p:attrNameLst>
                                          <p:attrName>style.visibility</p:attrName>
                                        </p:attrNameLst>
                                      </p:cBhvr>
                                      <p:to>
                                        <p:strVal val="visible"/>
                                      </p:to>
                                    </p:set>
                                    <p:animEffect transition="in" filter="checkerboard(across)">
                                      <p:cBhvr>
                                        <p:cTn id="41" dur="1000"/>
                                        <p:tgtEl>
                                          <p:spTgt spid="63515"/>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63516"/>
                                        </p:tgtEl>
                                        <p:attrNameLst>
                                          <p:attrName>style.visibility</p:attrName>
                                        </p:attrNameLst>
                                      </p:cBhvr>
                                      <p:to>
                                        <p:strVal val="visible"/>
                                      </p:to>
                                    </p:set>
                                    <p:animEffect transition="in" filter="checkerboard(across)">
                                      <p:cBhvr>
                                        <p:cTn id="44" dur="1000"/>
                                        <p:tgtEl>
                                          <p:spTgt spid="63516"/>
                                        </p:tgtEl>
                                      </p:cBhvr>
                                    </p:animEffect>
                                  </p:childTnLst>
                                </p:cTn>
                              </p:par>
                              <p:par>
                                <p:cTn id="45" presetID="5" presetClass="entr" presetSubtype="10" fill="hold" nodeType="withEffect">
                                  <p:stCondLst>
                                    <p:cond delay="0"/>
                                  </p:stCondLst>
                                  <p:childTnLst>
                                    <p:set>
                                      <p:cBhvr>
                                        <p:cTn id="46" dur="1" fill="hold">
                                          <p:stCondLst>
                                            <p:cond delay="0"/>
                                          </p:stCondLst>
                                        </p:cTn>
                                        <p:tgtEl>
                                          <p:spTgt spid="63517"/>
                                        </p:tgtEl>
                                        <p:attrNameLst>
                                          <p:attrName>style.visibility</p:attrName>
                                        </p:attrNameLst>
                                      </p:cBhvr>
                                      <p:to>
                                        <p:strVal val="visible"/>
                                      </p:to>
                                    </p:set>
                                    <p:animEffect transition="in" filter="checkerboard(across)">
                                      <p:cBhvr>
                                        <p:cTn id="47" dur="1000"/>
                                        <p:tgtEl>
                                          <p:spTgt spid="63517"/>
                                        </p:tgtEl>
                                      </p:cBhvr>
                                    </p:animEffect>
                                  </p:childTnLst>
                                </p:cTn>
                              </p:par>
                              <p:par>
                                <p:cTn id="48" presetID="5" presetClass="entr" presetSubtype="10" fill="hold" nodeType="withEffect">
                                  <p:stCondLst>
                                    <p:cond delay="0"/>
                                  </p:stCondLst>
                                  <p:childTnLst>
                                    <p:set>
                                      <p:cBhvr>
                                        <p:cTn id="49" dur="1" fill="hold">
                                          <p:stCondLst>
                                            <p:cond delay="0"/>
                                          </p:stCondLst>
                                        </p:cTn>
                                        <p:tgtEl>
                                          <p:spTgt spid="63518"/>
                                        </p:tgtEl>
                                        <p:attrNameLst>
                                          <p:attrName>style.visibility</p:attrName>
                                        </p:attrNameLst>
                                      </p:cBhvr>
                                      <p:to>
                                        <p:strVal val="visible"/>
                                      </p:to>
                                    </p:set>
                                    <p:animEffect transition="in" filter="checkerboard(across)">
                                      <p:cBhvr>
                                        <p:cTn id="50" dur="1000"/>
                                        <p:tgtEl>
                                          <p:spTgt spid="63518"/>
                                        </p:tgtEl>
                                      </p:cBhvr>
                                    </p:animEffect>
                                  </p:childTnLst>
                                </p:cTn>
                              </p:par>
                              <p:par>
                                <p:cTn id="51" presetID="5" presetClass="entr" presetSubtype="10" fill="hold" nodeType="withEffect">
                                  <p:stCondLst>
                                    <p:cond delay="0"/>
                                  </p:stCondLst>
                                  <p:childTnLst>
                                    <p:set>
                                      <p:cBhvr>
                                        <p:cTn id="52" dur="1" fill="hold">
                                          <p:stCondLst>
                                            <p:cond delay="0"/>
                                          </p:stCondLst>
                                        </p:cTn>
                                        <p:tgtEl>
                                          <p:spTgt spid="63519"/>
                                        </p:tgtEl>
                                        <p:attrNameLst>
                                          <p:attrName>style.visibility</p:attrName>
                                        </p:attrNameLst>
                                      </p:cBhvr>
                                      <p:to>
                                        <p:strVal val="visible"/>
                                      </p:to>
                                    </p:set>
                                    <p:animEffect transition="in" filter="checkerboard(across)">
                                      <p:cBhvr>
                                        <p:cTn id="53" dur="1000"/>
                                        <p:tgtEl>
                                          <p:spTgt spid="6351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3524"/>
                                        </p:tgtEl>
                                        <p:attrNameLst>
                                          <p:attrName>style.visibility</p:attrName>
                                        </p:attrNameLst>
                                      </p:cBhvr>
                                      <p:to>
                                        <p:strVal val="visible"/>
                                      </p:to>
                                    </p:set>
                                    <p:animEffect transition="in" filter="checkerboard(across)">
                                      <p:cBhvr>
                                        <p:cTn id="56" dur="1000"/>
                                        <p:tgtEl>
                                          <p:spTgt spid="635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3533"/>
                                        </p:tgtEl>
                                        <p:attrNameLst>
                                          <p:attrName>style.visibility</p:attrName>
                                        </p:attrNameLst>
                                      </p:cBhvr>
                                      <p:to>
                                        <p:strVal val="visible"/>
                                      </p:to>
                                    </p:set>
                                    <p:animEffect transition="in" filter="wipe(down)">
                                      <p:cBhvr>
                                        <p:cTn id="61" dur="1000"/>
                                        <p:tgtEl>
                                          <p:spTgt spid="6353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3534"/>
                                        </p:tgtEl>
                                        <p:attrNameLst>
                                          <p:attrName>style.visibility</p:attrName>
                                        </p:attrNameLst>
                                      </p:cBhvr>
                                      <p:to>
                                        <p:strVal val="visible"/>
                                      </p:to>
                                    </p:set>
                                    <p:animEffect transition="in" filter="wipe(down)">
                                      <p:cBhvr>
                                        <p:cTn id="64" dur="1000"/>
                                        <p:tgtEl>
                                          <p:spTgt spid="6353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3530"/>
                                        </p:tgtEl>
                                        <p:attrNameLst>
                                          <p:attrName>style.visibility</p:attrName>
                                        </p:attrNameLst>
                                      </p:cBhvr>
                                      <p:to>
                                        <p:strVal val="visible"/>
                                      </p:to>
                                    </p:set>
                                    <p:animEffect transition="in" filter="wipe(down)">
                                      <p:cBhvr>
                                        <p:cTn id="67" dur="1000"/>
                                        <p:tgtEl>
                                          <p:spTgt spid="6353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3531"/>
                                        </p:tgtEl>
                                        <p:attrNameLst>
                                          <p:attrName>style.visibility</p:attrName>
                                        </p:attrNameLst>
                                      </p:cBhvr>
                                      <p:to>
                                        <p:strVal val="visible"/>
                                      </p:to>
                                    </p:set>
                                    <p:animEffect transition="in" filter="wipe(down)">
                                      <p:cBhvr>
                                        <p:cTn id="70" dur="1000"/>
                                        <p:tgtEl>
                                          <p:spTgt spid="6353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3532"/>
                                        </p:tgtEl>
                                        <p:attrNameLst>
                                          <p:attrName>style.visibility</p:attrName>
                                        </p:attrNameLst>
                                      </p:cBhvr>
                                      <p:to>
                                        <p:strVal val="visible"/>
                                      </p:to>
                                    </p:set>
                                    <p:animEffect transition="in" filter="wipe(down)">
                                      <p:cBhvr>
                                        <p:cTn id="73" dur="1000"/>
                                        <p:tgtEl>
                                          <p:spTgt spid="63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7" grpId="0" animBg="1"/>
      <p:bldP spid="63509" grpId="0" animBg="1"/>
      <p:bldP spid="63510" grpId="0" animBg="1"/>
      <p:bldP spid="63511" grpId="0" animBg="1"/>
      <p:bldP spid="63512" grpId="0" animBg="1"/>
      <p:bldP spid="63516" grpId="0" animBg="1"/>
      <p:bldP spid="63524" grpId="0"/>
      <p:bldP spid="63526" grpId="0"/>
      <p:bldP spid="63527" grpId="0"/>
      <p:bldP spid="63530" grpId="0" animBg="1"/>
      <p:bldP spid="63531" grpId="0" animBg="1"/>
      <p:bldP spid="63532" grpId="0"/>
      <p:bldP spid="63533" grpId="0" animBg="1"/>
      <p:bldP spid="635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blackWhite">
          <a:xfrm>
            <a:off x="368300" y="727804"/>
            <a:ext cx="5252572" cy="1089212"/>
          </a:xfrm>
          <a:prstGeom prst="roundRect">
            <a:avLst/>
          </a:prstGeom>
          <a:gradFill flip="none" rotWithShape="1">
            <a:gsLst>
              <a:gs pos="0">
                <a:schemeClr val="bg1">
                  <a:alpha val="69000"/>
                </a:schemeClr>
              </a:gs>
              <a:gs pos="50000">
                <a:schemeClr val="bg1">
                  <a:alpha val="43000"/>
                </a:schemeClr>
              </a:gs>
              <a:gs pos="100000">
                <a:schemeClr val="bg1">
                  <a:tint val="23500"/>
                  <a:satMod val="160000"/>
                  <a:alpha val="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1" name="Rounded Rectangle 20"/>
          <p:cNvSpPr/>
          <p:nvPr/>
        </p:nvSpPr>
        <p:spPr bwMode="blackWhite">
          <a:xfrm>
            <a:off x="5755341" y="727804"/>
            <a:ext cx="3020359" cy="1089212"/>
          </a:xfrm>
          <a:prstGeom prst="roundRect">
            <a:avLst/>
          </a:prstGeom>
          <a:gradFill flip="none" rotWithShape="1">
            <a:gsLst>
              <a:gs pos="0">
                <a:schemeClr val="bg1">
                  <a:alpha val="69000"/>
                </a:schemeClr>
              </a:gs>
              <a:gs pos="50000">
                <a:schemeClr val="bg1">
                  <a:alpha val="43000"/>
                </a:schemeClr>
              </a:gs>
              <a:gs pos="100000">
                <a:schemeClr val="bg1">
                  <a:tint val="23500"/>
                  <a:satMod val="160000"/>
                  <a:alpha val="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357158" y="142852"/>
            <a:ext cx="8382000" cy="623248"/>
          </a:xfrm>
        </p:spPr>
        <p:txBody>
          <a:bodyPr/>
          <a:lstStyle/>
          <a:p>
            <a:r>
              <a:rPr sz="4500" smtClean="0"/>
              <a:t>SML en Accion</a:t>
            </a:r>
            <a:endParaRPr sz="4500"/>
          </a:p>
        </p:txBody>
      </p:sp>
      <p:sp>
        <p:nvSpPr>
          <p:cNvPr id="43" name="Text Box 32"/>
          <p:cNvSpPr txBox="1">
            <a:spLocks noChangeArrowheads="1"/>
          </p:cNvSpPr>
          <p:nvPr/>
        </p:nvSpPr>
        <p:spPr bwMode="invGray">
          <a:xfrm>
            <a:off x="5743575" y="791094"/>
            <a:ext cx="3032125" cy="461665"/>
          </a:xfrm>
          <a:prstGeom prst="rect">
            <a:avLst/>
          </a:prstGeom>
          <a:noFill/>
          <a:ln w="9525">
            <a:noFill/>
            <a:miter lim="800000"/>
            <a:headEnd/>
            <a:tailEnd/>
          </a:ln>
          <a:effectLst/>
        </p:spPr>
        <p:txBody>
          <a:bodyPr wrap="square">
            <a:spAutoFit/>
          </a:bodyPr>
          <a:lstStyle/>
          <a:p>
            <a:pPr algn="ctr"/>
            <a:r>
              <a:rPr lang="en-US" sz="2400" b="1" dirty="0" err="1" smtClean="0">
                <a:effectLst>
                  <a:outerShdw blurRad="38100" dist="38100" dir="2700000" algn="tl">
                    <a:srgbClr val="000000">
                      <a:alpha val="43137"/>
                    </a:srgbClr>
                  </a:outerShdw>
                </a:effectLst>
                <a:latin typeface="Arial" charset="0"/>
              </a:rPr>
              <a:t>Configuración</a:t>
            </a:r>
            <a:endParaRPr lang="en-US" sz="2400" b="1" dirty="0">
              <a:effectLst>
                <a:outerShdw blurRad="38100" dist="38100" dir="2700000" algn="tl">
                  <a:srgbClr val="000000">
                    <a:alpha val="43137"/>
                  </a:srgbClr>
                </a:outerShdw>
              </a:effectLst>
              <a:latin typeface="Arial" charset="0"/>
            </a:endParaRPr>
          </a:p>
        </p:txBody>
      </p:sp>
      <p:sp>
        <p:nvSpPr>
          <p:cNvPr id="44" name="Text Box 37"/>
          <p:cNvSpPr txBox="1">
            <a:spLocks noChangeArrowheads="1"/>
          </p:cNvSpPr>
          <p:nvPr/>
        </p:nvSpPr>
        <p:spPr bwMode="invGray">
          <a:xfrm>
            <a:off x="368300" y="791094"/>
            <a:ext cx="5246688" cy="461665"/>
          </a:xfrm>
          <a:prstGeom prst="rect">
            <a:avLst/>
          </a:prstGeom>
          <a:noFill/>
          <a:ln w="9525">
            <a:noFill/>
            <a:miter lim="800000"/>
            <a:headEnd/>
            <a:tailEnd/>
          </a:ln>
          <a:effectLst/>
        </p:spPr>
        <p:txBody>
          <a:bodyPr wrap="square">
            <a:spAutoFit/>
          </a:bodyPr>
          <a:lstStyle/>
          <a:p>
            <a:pPr algn="ctr"/>
            <a:r>
              <a:rPr lang="en-US" sz="2400" b="1" dirty="0" err="1" smtClean="0">
                <a:effectLst>
                  <a:outerShdw blurRad="38100" dist="38100" dir="2700000" algn="tl">
                    <a:srgbClr val="000000">
                      <a:alpha val="43137"/>
                    </a:srgbClr>
                  </a:outerShdw>
                </a:effectLst>
                <a:latin typeface="Arial" charset="0"/>
              </a:rPr>
              <a:t>Instalación</a:t>
            </a:r>
            <a:endParaRPr lang="en-US" sz="2400" b="1" dirty="0">
              <a:effectLst>
                <a:outerShdw blurRad="38100" dist="38100" dir="2700000" algn="tl">
                  <a:srgbClr val="000000">
                    <a:alpha val="43137"/>
                  </a:srgbClr>
                </a:outerShdw>
              </a:effectLst>
              <a:latin typeface="Arial" charset="0"/>
            </a:endParaRPr>
          </a:p>
        </p:txBody>
      </p:sp>
      <p:pic>
        <p:nvPicPr>
          <p:cNvPr id="2050" name="Picture 2" descr="D:\Pennie's documents\MS Image\Shapes and Graphics\Windows_Vista_Icons_ for_Marketing_use\Software.png"/>
          <p:cNvPicPr>
            <a:picLocks noChangeAspect="1" noChangeArrowheads="1"/>
          </p:cNvPicPr>
          <p:nvPr/>
        </p:nvPicPr>
        <p:blipFill>
          <a:blip r:embed="rId3"/>
          <a:srcRect/>
          <a:stretch>
            <a:fillRect/>
          </a:stretch>
        </p:blipFill>
        <p:spPr bwMode="auto">
          <a:xfrm flipH="1">
            <a:off x="295835" y="795039"/>
            <a:ext cx="1169895" cy="1169895"/>
          </a:xfrm>
          <a:prstGeom prst="rect">
            <a:avLst/>
          </a:prstGeom>
          <a:noFill/>
        </p:spPr>
      </p:pic>
      <p:sp>
        <p:nvSpPr>
          <p:cNvPr id="24" name="Rounded Rectangle 23"/>
          <p:cNvSpPr/>
          <p:nvPr/>
        </p:nvSpPr>
        <p:spPr bwMode="auto">
          <a:xfrm>
            <a:off x="5989320" y="3192381"/>
            <a:ext cx="2532888" cy="877824"/>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rgbClr val="7DFF00"/>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Should have</a:t>
            </a:r>
          </a:p>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activated scopes</a:t>
            </a:r>
          </a:p>
        </p:txBody>
      </p:sp>
      <p:sp>
        <p:nvSpPr>
          <p:cNvPr id="25" name="Rounded Rectangle 24"/>
          <p:cNvSpPr/>
          <p:nvPr/>
        </p:nvSpPr>
        <p:spPr bwMode="auto">
          <a:xfrm>
            <a:off x="5989320" y="4152501"/>
            <a:ext cx="2532888" cy="877824"/>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rgbClr val="7DFF00"/>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Should be</a:t>
            </a:r>
          </a:p>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authorized in AD</a:t>
            </a:r>
          </a:p>
        </p:txBody>
      </p:sp>
      <p:sp>
        <p:nvSpPr>
          <p:cNvPr id="26" name="Rounded Rectangle 25"/>
          <p:cNvSpPr/>
          <p:nvPr/>
        </p:nvSpPr>
        <p:spPr bwMode="auto">
          <a:xfrm>
            <a:off x="5989320" y="5112621"/>
            <a:ext cx="2532888" cy="877824"/>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rgbClr val="7DFF00"/>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Should have a</a:t>
            </a:r>
          </a:p>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static IP address</a:t>
            </a:r>
          </a:p>
        </p:txBody>
      </p:sp>
      <p:sp>
        <p:nvSpPr>
          <p:cNvPr id="36" name="Rounded Rectangle 35"/>
          <p:cNvSpPr/>
          <p:nvPr/>
        </p:nvSpPr>
        <p:spPr bwMode="auto">
          <a:xfrm>
            <a:off x="512064" y="5050366"/>
            <a:ext cx="1362456" cy="1307592"/>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Windows Internal Database</a:t>
            </a:r>
          </a:p>
        </p:txBody>
      </p:sp>
      <p:sp>
        <p:nvSpPr>
          <p:cNvPr id="40" name="Rounded Rectangle 39"/>
          <p:cNvSpPr/>
          <p:nvPr/>
        </p:nvSpPr>
        <p:spPr bwMode="auto">
          <a:xfrm>
            <a:off x="512064" y="3183237"/>
            <a:ext cx="1362456" cy="1307592"/>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Windows SharePoint Services</a:t>
            </a:r>
          </a:p>
        </p:txBody>
      </p:sp>
      <p:sp>
        <p:nvSpPr>
          <p:cNvPr id="41" name="Rounded Rectangle 40"/>
          <p:cNvSpPr/>
          <p:nvPr/>
        </p:nvSpPr>
        <p:spPr bwMode="auto">
          <a:xfrm>
            <a:off x="2258568" y="5050366"/>
            <a:ext cx="1362456" cy="1307592"/>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0" tIns="45718" rIns="0"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rPr>
              <a:t>Web</a:t>
            </a:r>
          </a:p>
          <a:p>
            <a:pPr algn="ctr" defTabSz="914099"/>
            <a:r>
              <a:rPr lang="en-US" dirty="0" smtClean="0">
                <a:solidFill>
                  <a:srgbClr val="FFFFFF"/>
                </a:solidFill>
                <a:effectLst>
                  <a:outerShdw blurRad="38100" dist="38100" dir="2700000" algn="tl">
                    <a:srgbClr val="000000">
                      <a:alpha val="43137"/>
                    </a:srgbClr>
                  </a:outerShdw>
                </a:effectLst>
              </a:rPr>
              <a:t>Server</a:t>
            </a:r>
          </a:p>
          <a:p>
            <a:pPr algn="ctr" defTabSz="914099"/>
            <a:r>
              <a:rPr lang="en-US" dirty="0" smtClean="0">
                <a:solidFill>
                  <a:srgbClr val="FFFFFF"/>
                </a:solidFill>
                <a:effectLst>
                  <a:outerShdw blurRad="38100" dist="38100" dir="2700000" algn="tl">
                    <a:srgbClr val="000000">
                      <a:alpha val="43137"/>
                    </a:srgbClr>
                  </a:outerShdw>
                </a:effectLst>
              </a:rPr>
              <a:t>(IIS)</a:t>
            </a:r>
          </a:p>
        </p:txBody>
      </p:sp>
      <p:sp>
        <p:nvSpPr>
          <p:cNvPr id="42" name="Rounded Rectangle 41"/>
          <p:cNvSpPr/>
          <p:nvPr/>
        </p:nvSpPr>
        <p:spPr bwMode="auto">
          <a:xfrm>
            <a:off x="2258568" y="3183237"/>
            <a:ext cx="1362456" cy="130759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TS Gateway</a:t>
            </a:r>
          </a:p>
        </p:txBody>
      </p:sp>
      <p:sp>
        <p:nvSpPr>
          <p:cNvPr id="49" name="Rounded Rectangle 48"/>
          <p:cNvSpPr/>
          <p:nvPr/>
        </p:nvSpPr>
        <p:spPr bwMode="auto">
          <a:xfrm>
            <a:off x="3995928" y="3183237"/>
            <a:ext cx="1362456" cy="130759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TS Licensing</a:t>
            </a:r>
          </a:p>
        </p:txBody>
      </p:sp>
      <p:sp>
        <p:nvSpPr>
          <p:cNvPr id="35" name="Rounded Rectangle 34"/>
          <p:cNvSpPr/>
          <p:nvPr/>
        </p:nvSpPr>
        <p:spPr bwMode="auto">
          <a:xfrm>
            <a:off x="2258568" y="1354437"/>
            <a:ext cx="1362456" cy="1307592"/>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rPr>
              <a:t>Terminal Services</a:t>
            </a:r>
          </a:p>
        </p:txBody>
      </p:sp>
      <p:cxnSp>
        <p:nvCxnSpPr>
          <p:cNvPr id="48" name="Straight Arrow Connector 47"/>
          <p:cNvCxnSpPr/>
          <p:nvPr/>
        </p:nvCxnSpPr>
        <p:spPr>
          <a:xfrm rot="16200000" flipH="1">
            <a:off x="3541867" y="2049600"/>
            <a:ext cx="528759" cy="1738514"/>
          </a:xfrm>
          <a:prstGeom prst="straightConnector1">
            <a:avLst/>
          </a:prstGeom>
          <a:ln w="31750">
            <a:solidFill>
              <a:schemeClr val="tx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926766" y="4750068"/>
            <a:ext cx="529247" cy="1808"/>
          </a:xfrm>
          <a:prstGeom prst="straightConnector1">
            <a:avLst/>
          </a:prstGeom>
          <a:ln w="31750">
            <a:solidFill>
              <a:schemeClr val="tx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1800018" y="3878624"/>
            <a:ext cx="529247" cy="1744696"/>
          </a:xfrm>
          <a:prstGeom prst="straightConnector1">
            <a:avLst/>
          </a:prstGeom>
          <a:ln w="31750">
            <a:solidFill>
              <a:schemeClr val="tx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2670942" y="4749548"/>
            <a:ext cx="529003" cy="3091"/>
          </a:xfrm>
          <a:prstGeom prst="straightConnector1">
            <a:avLst/>
          </a:prstGeom>
          <a:ln w="31750">
            <a:solidFill>
              <a:schemeClr val="tx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2670943" y="2917434"/>
            <a:ext cx="529003" cy="3091"/>
          </a:xfrm>
          <a:prstGeom prst="straightConnector1">
            <a:avLst/>
          </a:prstGeom>
          <a:ln w="31750">
            <a:solidFill>
              <a:schemeClr val="tx1">
                <a:lumMod val="9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6565392" y="1354437"/>
            <a:ext cx="1362456" cy="1307592"/>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rgbClr val="7DFF00"/>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Segoe" pitchFamily="34" charset="0"/>
              </a:rPr>
              <a:t>DHCP</a:t>
            </a:r>
          </a:p>
        </p:txBody>
      </p:sp>
      <p:pic>
        <p:nvPicPr>
          <p:cNvPr id="2051" name="Picture 3" descr="D:\Pennie's documents\MS Image\Shapes and Graphics\Windows_Vista_Icons_ for_Marketing_use\Vista Icons off the web\wbemtest.exe_SIDI_ICON1_0409.png"/>
          <p:cNvPicPr>
            <a:picLocks noChangeAspect="1" noChangeArrowheads="1"/>
          </p:cNvPicPr>
          <p:nvPr/>
        </p:nvPicPr>
        <p:blipFill>
          <a:blip r:embed="rId4"/>
          <a:srcRect/>
          <a:stretch>
            <a:fillRect/>
          </a:stretch>
        </p:blipFill>
        <p:spPr bwMode="auto">
          <a:xfrm>
            <a:off x="7480022" y="714356"/>
            <a:ext cx="1367118" cy="1367118"/>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heckerboard(across)">
                                      <p:cBhvr>
                                        <p:cTn id="7" dur="1000"/>
                                        <p:tgtEl>
                                          <p:spTgt spid="48"/>
                                        </p:tgtEl>
                                      </p:cBhvr>
                                    </p:animEffect>
                                  </p:childTnLst>
                                </p:cTn>
                              </p:par>
                              <p:par>
                                <p:cTn id="8" presetID="5"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heckerboard(across)">
                                      <p:cBhvr>
                                        <p:cTn id="10" dur="1000"/>
                                        <p:tgtEl>
                                          <p:spTgt spid="5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heckerboard(across)">
                                      <p:cBhvr>
                                        <p:cTn id="13" dur="1000"/>
                                        <p:tgtEl>
                                          <p:spTgt spid="4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checkerboard(across)">
                                      <p:cBhvr>
                                        <p:cTn id="16" dur="10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checkerboard(across)">
                                      <p:cBhvr>
                                        <p:cTn id="21" dur="1000"/>
                                        <p:tgtEl>
                                          <p:spTgt spid="6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heckerboard(across)">
                                      <p:cBhvr>
                                        <p:cTn id="24" dur="1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checkerboard(across)">
                                      <p:cBhvr>
                                        <p:cTn id="29" dur="1000"/>
                                        <p:tgtEl>
                                          <p:spTgt spid="57"/>
                                        </p:tgtEl>
                                      </p:cBhvr>
                                    </p:animEffect>
                                  </p:childTnLst>
                                </p:cTn>
                              </p:par>
                              <p:par>
                                <p:cTn id="30" presetID="5" presetClass="entr" presetSubtype="1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checkerboard(across)">
                                      <p:cBhvr>
                                        <p:cTn id="32" dur="1000"/>
                                        <p:tgtEl>
                                          <p:spTgt spid="5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checkerboard(across)">
                                      <p:cBhvr>
                                        <p:cTn id="35" dur="1000"/>
                                        <p:tgtEl>
                                          <p:spTgt spid="40"/>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checkerboard(across)">
                                      <p:cBhvr>
                                        <p:cTn id="38" dur="10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heckerboard(across)">
                                      <p:cBhvr>
                                        <p:cTn id="43" dur="1000"/>
                                        <p:tgtEl>
                                          <p:spTgt spid="2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checkerboard(across)">
                                      <p:cBhvr>
                                        <p:cTn id="46" dur="1000"/>
                                        <p:tgtEl>
                                          <p:spTgt spid="25"/>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heckerboard(across)">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6" grpId="0" animBg="1"/>
      <p:bldP spid="40" grpId="0" animBg="1"/>
      <p:bldP spid="41" grpId="0" animBg="1"/>
      <p:bldP spid="42"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Dependencias</a:t>
            </a:r>
            <a:r>
              <a:rPr lang="en-US" dirty="0" smtClean="0"/>
              <a:t> de SharePoint</a:t>
            </a:r>
            <a:endParaRPr lang="en-US" dirty="0"/>
          </a:p>
        </p:txBody>
      </p:sp>
      <p:sp>
        <p:nvSpPr>
          <p:cNvPr id="6" name="Text Placeholder 5"/>
          <p:cNvSpPr>
            <a:spLocks noGrp="1"/>
          </p:cNvSpPr>
          <p:nvPr>
            <p:ph type="body" sz="quarter" idx="10"/>
          </p:nvPr>
        </p:nvSpPr>
        <p:spPr/>
        <p:txBody>
          <a:bodyPr/>
          <a:lstStyle/>
          <a:p>
            <a:r>
              <a:rPr lang="en-US" sz="2000" b="0" dirty="0" smtClean="0"/>
              <a:t>&lt;!-- SharePoint install dependencies --&gt;</a:t>
            </a:r>
          </a:p>
          <a:p>
            <a:r>
              <a:rPr lang="en-US" sz="2000" b="0" dirty="0" smtClean="0"/>
              <a:t>&lt;xs:sequence&gt;</a:t>
            </a:r>
          </a:p>
          <a:p>
            <a:r>
              <a:rPr lang="en-US" sz="2000" b="0" dirty="0" smtClean="0"/>
              <a:t>  &lt;xs:element ref=“tns:</a:t>
            </a:r>
            <a:r>
              <a:rPr lang="en-US" sz="2000" dirty="0" smtClean="0">
                <a:solidFill>
                  <a:srgbClr val="008000"/>
                </a:solidFill>
              </a:rPr>
              <a:t>StaticContent</a:t>
            </a:r>
            <a:r>
              <a:rPr lang="en-US" sz="2000" b="0" dirty="0" smtClean="0"/>
              <a:t>” /&gt;</a:t>
            </a:r>
          </a:p>
          <a:p>
            <a:r>
              <a:rPr lang="en-US" sz="2000" b="0" dirty="0" smtClean="0"/>
              <a:t>  &lt;xs:element ref=“tns:</a:t>
            </a:r>
            <a:r>
              <a:rPr lang="en-US" sz="2000" dirty="0" smtClean="0">
                <a:solidFill>
                  <a:srgbClr val="008000"/>
                </a:solidFill>
              </a:rPr>
              <a:t>DefaultDocument</a:t>
            </a:r>
            <a:r>
              <a:rPr lang="en-US" sz="2000" b="0" dirty="0" smtClean="0"/>
              <a:t>” /&gt;</a:t>
            </a:r>
          </a:p>
          <a:p>
            <a:r>
              <a:rPr lang="en-US" sz="2000" b="0" dirty="0" smtClean="0"/>
              <a:t>  &lt;xs:element ref=“tns:</a:t>
            </a:r>
            <a:r>
              <a:rPr lang="en-US" sz="2000" dirty="0" smtClean="0">
                <a:solidFill>
                  <a:srgbClr val="008000"/>
                </a:solidFill>
              </a:rPr>
              <a:t>DirectoryBrowse</a:t>
            </a:r>
            <a:r>
              <a:rPr lang="en-US" sz="2000" b="0" dirty="0" smtClean="0"/>
              <a:t>” /&gt;</a:t>
            </a:r>
          </a:p>
          <a:p>
            <a:r>
              <a:rPr lang="en-US" sz="2000" b="0" dirty="0" smtClean="0"/>
              <a:t>  &lt;xs:element ref=“tns:</a:t>
            </a:r>
            <a:r>
              <a:rPr lang="en-US" sz="2000" dirty="0" smtClean="0">
                <a:solidFill>
                  <a:srgbClr val="008000"/>
                </a:solidFill>
              </a:rPr>
              <a:t>AspNetPages</a:t>
            </a:r>
            <a:r>
              <a:rPr lang="en-US" sz="2000" b="0" dirty="0" smtClean="0"/>
              <a:t>” /&gt;</a:t>
            </a:r>
          </a:p>
          <a:p>
            <a:r>
              <a:rPr lang="en-US" sz="2000" b="0" dirty="0" smtClean="0"/>
              <a:t>  &lt;xs:element ref=“tns:</a:t>
            </a:r>
            <a:r>
              <a:rPr lang="en-US" sz="2000" dirty="0" smtClean="0">
                <a:solidFill>
                  <a:srgbClr val="008000"/>
                </a:solidFill>
              </a:rPr>
              <a:t>HttpLogging</a:t>
            </a:r>
            <a:r>
              <a:rPr lang="en-US" sz="2000" b="0" dirty="0" smtClean="0"/>
              <a:t>” /&gt;</a:t>
            </a:r>
          </a:p>
          <a:p>
            <a:r>
              <a:rPr lang="en-US" sz="2000" b="0" dirty="0" smtClean="0"/>
              <a:t>  &lt;xs:element ref=“tns:</a:t>
            </a:r>
            <a:r>
              <a:rPr lang="en-US" sz="2000" dirty="0" smtClean="0">
                <a:solidFill>
                  <a:srgbClr val="008000"/>
                </a:solidFill>
              </a:rPr>
              <a:t>LoggingTools</a:t>
            </a:r>
            <a:r>
              <a:rPr lang="en-US" sz="2000" b="0" dirty="0" smtClean="0"/>
              <a:t>” /&gt;</a:t>
            </a:r>
          </a:p>
          <a:p>
            <a:r>
              <a:rPr lang="en-US" sz="2000" b="0" dirty="0" smtClean="0"/>
              <a:t>  &lt;xs:element ref=“tns:</a:t>
            </a:r>
            <a:r>
              <a:rPr lang="en-US" sz="2000" dirty="0" smtClean="0">
                <a:solidFill>
                  <a:srgbClr val="008000"/>
                </a:solidFill>
              </a:rPr>
              <a:t>RequestMonitor</a:t>
            </a:r>
            <a:r>
              <a:rPr lang="en-US" sz="2000" b="0" dirty="0" smtClean="0"/>
              <a:t>” /&gt;</a:t>
            </a:r>
          </a:p>
          <a:p>
            <a:r>
              <a:rPr lang="en-US" sz="2000" b="0" dirty="0" smtClean="0"/>
              <a:t>  &lt;xs:element ref=“tns:</a:t>
            </a:r>
            <a:r>
              <a:rPr lang="en-US" sz="2000" dirty="0" smtClean="0">
                <a:solidFill>
                  <a:srgbClr val="008000"/>
                </a:solidFill>
              </a:rPr>
              <a:t>Tracing</a:t>
            </a:r>
            <a:r>
              <a:rPr lang="en-US" sz="2000" b="0" dirty="0" smtClean="0"/>
              <a:t>” /&gt;</a:t>
            </a:r>
          </a:p>
          <a:p>
            <a:r>
              <a:rPr lang="en-US" sz="2000" b="0" dirty="0" smtClean="0"/>
              <a:t>  &lt;xs:element ref=“tns:</a:t>
            </a:r>
            <a:r>
              <a:rPr lang="en-US" sz="2000" dirty="0" smtClean="0">
                <a:solidFill>
                  <a:srgbClr val="008000"/>
                </a:solidFill>
              </a:rPr>
              <a:t>NetFramework</a:t>
            </a:r>
            <a:r>
              <a:rPr lang="en-US" sz="2000" b="0" dirty="0" smtClean="0"/>
              <a:t>” /&gt;</a:t>
            </a:r>
          </a:p>
          <a:p>
            <a:r>
              <a:rPr lang="en-US" sz="2000" b="0" dirty="0" smtClean="0"/>
              <a:t>  &lt;xs:element ref=“tns:</a:t>
            </a:r>
            <a:r>
              <a:rPr lang="en-US" sz="2000" dirty="0" smtClean="0">
                <a:solidFill>
                  <a:srgbClr val="008000"/>
                </a:solidFill>
              </a:rPr>
              <a:t>WindowsInternalDatabase</a:t>
            </a:r>
            <a:r>
              <a:rPr lang="en-US" sz="2000" b="0" dirty="0" smtClean="0"/>
              <a:t>” /&gt;</a:t>
            </a:r>
          </a:p>
          <a:p>
            <a:r>
              <a:rPr lang="en-US" sz="2000" b="0" dirty="0" smtClean="0"/>
              <a:t>  ...</a:t>
            </a:r>
          </a:p>
          <a:p>
            <a:r>
              <a:rPr lang="en-US" sz="2000" b="0" dirty="0" smtClean="0"/>
              <a:t>&lt;/xs:sequence&gt;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Propiedades</a:t>
            </a:r>
            <a:r>
              <a:rPr lang="en-US" dirty="0" smtClean="0"/>
              <a:t> de </a:t>
            </a:r>
            <a:r>
              <a:rPr lang="en-US" dirty="0" err="1" smtClean="0"/>
              <a:t>Ambito</a:t>
            </a:r>
            <a:r>
              <a:rPr lang="en-US" dirty="0" smtClean="0"/>
              <a:t> DHCP</a:t>
            </a:r>
            <a:endParaRPr lang="en-US" dirty="0"/>
          </a:p>
        </p:txBody>
      </p:sp>
      <p:sp>
        <p:nvSpPr>
          <p:cNvPr id="6" name="Text Placeholder 5"/>
          <p:cNvSpPr>
            <a:spLocks noGrp="1"/>
          </p:cNvSpPr>
          <p:nvPr>
            <p:ph type="body" sz="quarter" idx="10"/>
          </p:nvPr>
        </p:nvSpPr>
        <p:spPr/>
        <p:txBody>
          <a:bodyPr/>
          <a:lstStyle/>
          <a:p>
            <a:r>
              <a:rPr lang="en-US" sz="2000" b="0" dirty="0" smtClean="0"/>
              <a:t>&lt;!-- Scope settings --&gt;</a:t>
            </a:r>
          </a:p>
          <a:p>
            <a:r>
              <a:rPr lang="en-US" sz="2000" b="0" dirty="0" smtClean="0"/>
              <a:t>&lt;xs:sequence&gt;</a:t>
            </a:r>
          </a:p>
          <a:p>
            <a:r>
              <a:rPr lang="en-US" sz="2000" b="0" dirty="0" smtClean="0"/>
              <a:t>  &lt;xs:element name=“ScopeName” type=“xs:string” /&gt;</a:t>
            </a:r>
          </a:p>
          <a:p>
            <a:r>
              <a:rPr lang="en-US" sz="2000" b="0" dirty="0" smtClean="0"/>
              <a:t>  &lt;xs:element name=“</a:t>
            </a:r>
            <a:r>
              <a:rPr lang="en-US" sz="2000" dirty="0" smtClean="0">
                <a:solidFill>
                  <a:srgbClr val="008000"/>
                </a:solidFill>
              </a:rPr>
              <a:t>IsActive</a:t>
            </a:r>
            <a:r>
              <a:rPr lang="en-US" sz="2000" b="0" dirty="0" smtClean="0"/>
              <a:t>” type=“xs:boolean” /&gt;</a:t>
            </a:r>
          </a:p>
          <a:p>
            <a:r>
              <a:rPr lang="en-US" sz="2000" b="0" dirty="0" smtClean="0"/>
              <a:t>  &lt;xs:element ref=“tns:ScopeAddressRange” /&gt;</a:t>
            </a:r>
          </a:p>
          <a:p>
            <a:r>
              <a:rPr lang="en-US" sz="2000" b="0" dirty="0" smtClean="0"/>
              <a:t>  &lt;xs:element ref=“tns:SubnetMask” /&gt;</a:t>
            </a:r>
          </a:p>
          <a:p>
            <a:r>
              <a:rPr lang="en-US" sz="2000" b="0" dirty="0" smtClean="0"/>
              <a:t>  &lt;xs:element name=“LeaseDuration” type=“xs:int”/&gt;</a:t>
            </a:r>
          </a:p>
          <a:p>
            <a:r>
              <a:rPr lang="en-US" sz="2000" b="0" dirty="0" smtClean="0"/>
              <a:t>  &lt;xs:element ref=“tns:Gateway” minOccurs=“0”/&gt;</a:t>
            </a:r>
          </a:p>
          <a:p>
            <a:r>
              <a:rPr lang="en-US" sz="2000" b="0" dirty="0" smtClean="0"/>
              <a:t>&lt;/xs:sequence&gt;</a:t>
            </a:r>
          </a:p>
          <a:p>
            <a:r>
              <a:rPr lang="en-US" sz="2000" b="0" dirty="0" smtClean="0"/>
              <a:t>&lt;cmn:InitialValueInfo&gt;</a:t>
            </a:r>
          </a:p>
          <a:p>
            <a:r>
              <a:rPr lang="en-US" sz="2000" b="0" dirty="0" smtClean="0"/>
              <a:t>  &lt;tns:DhcpScope&gt;</a:t>
            </a:r>
          </a:p>
          <a:p>
            <a:r>
              <a:rPr lang="en-US" sz="2000" b="0" dirty="0" smtClean="0"/>
              <a:t>    </a:t>
            </a:r>
            <a:r>
              <a:rPr lang="en-US" sz="2000" dirty="0" smtClean="0">
                <a:solidFill>
                  <a:srgbClr val="008000"/>
                </a:solidFill>
              </a:rPr>
              <a:t>&lt;tns:IsActive&gt;true&lt;/tns:IsActive&gt;</a:t>
            </a:r>
          </a:p>
          <a:p>
            <a:r>
              <a:rPr lang="en-US" sz="2000" b="0" dirty="0" smtClean="0"/>
              <a:t>  &lt;/tns:DhcpScope&gt;</a:t>
            </a:r>
          </a:p>
          <a:p>
            <a:r>
              <a:rPr lang="en-US" sz="2000" b="0" dirty="0" smtClean="0"/>
              <a:t>&lt;/cmn:InitialValueInfo&gt;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Servicios</a:t>
            </a:r>
            <a:r>
              <a:rPr lang="en-US" dirty="0" smtClean="0"/>
              <a:t> de TS Gateway</a:t>
            </a:r>
            <a:endParaRPr lang="en-US" dirty="0"/>
          </a:p>
        </p:txBody>
      </p:sp>
      <p:sp>
        <p:nvSpPr>
          <p:cNvPr id="6" name="Text Placeholder 5"/>
          <p:cNvSpPr>
            <a:spLocks noGrp="1"/>
          </p:cNvSpPr>
          <p:nvPr>
            <p:ph type="body" sz="quarter" idx="10"/>
          </p:nvPr>
        </p:nvSpPr>
        <p:spPr/>
        <p:txBody>
          <a:bodyPr/>
          <a:lstStyle/>
          <a:p>
            <a:r>
              <a:rPr lang="en-US" sz="2000" b="0" dirty="0" smtClean="0"/>
              <a:t>&lt;win:Services&gt;</a:t>
            </a:r>
          </a:p>
          <a:p>
            <a:r>
              <a:rPr lang="en-US" sz="2000" b="0" dirty="0" smtClean="0"/>
              <a:t>  &lt;win:Service&gt;</a:t>
            </a:r>
          </a:p>
          <a:p>
            <a:r>
              <a:rPr lang="en-US" sz="2000" b="0" dirty="0" smtClean="0"/>
              <a:t>    &lt;win:ShortName&gt;</a:t>
            </a:r>
            <a:r>
              <a:rPr lang="en-US" sz="2000" dirty="0" smtClean="0">
                <a:solidFill>
                  <a:srgbClr val="008000"/>
                </a:solidFill>
              </a:rPr>
              <a:t>TSGateway</a:t>
            </a:r>
            <a:r>
              <a:rPr lang="en-US" sz="2000" b="0" dirty="0" smtClean="0"/>
              <a:t>&lt;/win:ShortName&gt;</a:t>
            </a:r>
          </a:p>
          <a:p>
            <a:r>
              <a:rPr lang="en-US" sz="2000" b="0" dirty="0" smtClean="0"/>
              <a:t>    &lt;win:MustBeStarted&gt;true&lt;/win:MustBeStarted&gt;</a:t>
            </a:r>
          </a:p>
          <a:p>
            <a:r>
              <a:rPr lang="en-US" sz="2000" b="0" dirty="0" smtClean="0"/>
              <a:t>  &lt;/win:Service&gt;</a:t>
            </a:r>
          </a:p>
          <a:p>
            <a:r>
              <a:rPr lang="en-US" sz="2000" b="0" dirty="0" smtClean="0"/>
              <a:t> &lt;win:Service&gt;</a:t>
            </a:r>
          </a:p>
          <a:p>
            <a:r>
              <a:rPr lang="en-US" sz="2000" b="0" dirty="0" smtClean="0"/>
              <a:t>    &lt;win:ShortName&gt;</a:t>
            </a:r>
            <a:r>
              <a:rPr lang="en-US" sz="2000" dirty="0" smtClean="0">
                <a:solidFill>
                  <a:srgbClr val="008000"/>
                </a:solidFill>
              </a:rPr>
              <a:t>W3svc</a:t>
            </a:r>
            <a:r>
              <a:rPr lang="en-US" sz="2000" b="0" dirty="0" smtClean="0"/>
              <a:t>&lt;/win:ShortName&gt;</a:t>
            </a:r>
          </a:p>
          <a:p>
            <a:r>
              <a:rPr lang="en-US" sz="2000" b="0" dirty="0" smtClean="0"/>
              <a:t>    &lt;win:MustBeStarted&gt;true&lt;/win:MustBeStarted&gt;</a:t>
            </a:r>
          </a:p>
          <a:p>
            <a:r>
              <a:rPr lang="en-US" sz="2000" b="0" dirty="0" smtClean="0"/>
              <a:t>  &lt;/win:Service&gt;</a:t>
            </a:r>
          </a:p>
          <a:p>
            <a:r>
              <a:rPr lang="en-US" sz="2000" b="0" dirty="0" smtClean="0"/>
              <a:t>  &lt;win:Service&gt;</a:t>
            </a:r>
          </a:p>
          <a:p>
            <a:r>
              <a:rPr lang="en-US" sz="2000" b="0" dirty="0" smtClean="0"/>
              <a:t>    &lt;win:ShortName&gt;</a:t>
            </a:r>
            <a:r>
              <a:rPr lang="en-US" sz="2000" dirty="0" smtClean="0">
                <a:solidFill>
                  <a:srgbClr val="008000"/>
                </a:solidFill>
              </a:rPr>
              <a:t>IAS</a:t>
            </a:r>
            <a:r>
              <a:rPr lang="en-US" sz="2000" b="0" dirty="0" smtClean="0"/>
              <a:t>&lt;/win:ShortName&gt;</a:t>
            </a:r>
          </a:p>
          <a:p>
            <a:r>
              <a:rPr lang="en-US" sz="2000" b="0" dirty="0" smtClean="0"/>
              <a:t>    &lt;win:MustBeStarted&gt;true&lt;/win:MustBeStarted&gt;</a:t>
            </a:r>
          </a:p>
          <a:p>
            <a:r>
              <a:rPr lang="en-US" sz="2000" b="0" dirty="0" smtClean="0"/>
              <a:t>  &lt;/win:Service&gt;</a:t>
            </a:r>
          </a:p>
          <a:p>
            <a:r>
              <a:rPr lang="en-US" sz="2000" b="0" dirty="0" smtClean="0"/>
              <a:t>  ...</a:t>
            </a:r>
          </a:p>
          <a:p>
            <a:r>
              <a:rPr lang="en-US" sz="2000" b="0" dirty="0" smtClean="0"/>
              <a:t>&lt;/win:Services&gt;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noFill/>
          <a:ln/>
        </p:spPr>
        <p:txBody>
          <a:bodyPr/>
          <a:lstStyle/>
          <a:p>
            <a:pPr algn="ctr"/>
            <a:r>
              <a:rPr lang="es-ES" sz="5400" dirty="0" smtClean="0">
                <a:ln>
                  <a:noFill/>
                </a:ln>
              </a:rPr>
              <a:t>Agenda</a:t>
            </a:r>
            <a:endParaRPr lang="es-ES" sz="5400" dirty="0">
              <a:ln>
                <a:noFill/>
              </a:ln>
            </a:endParaRPr>
          </a:p>
        </p:txBody>
      </p:sp>
      <p:sp>
        <p:nvSpPr>
          <p:cNvPr id="24585" name="Rectangle 9"/>
          <p:cNvSpPr>
            <a:spLocks noGrp="1" noChangeArrowheads="1"/>
          </p:cNvSpPr>
          <p:nvPr>
            <p:ph type="body" sz="quarter" idx="10"/>
          </p:nvPr>
        </p:nvSpPr>
        <p:spPr/>
        <p:txBody>
          <a:bodyPr/>
          <a:lstStyle/>
          <a:p>
            <a:pPr>
              <a:lnSpc>
                <a:spcPct val="150000"/>
              </a:lnSpc>
            </a:pPr>
            <a:r>
              <a:rPr lang="es-ES" dirty="0" smtClean="0"/>
              <a:t>Perspectiva Histórica</a:t>
            </a:r>
          </a:p>
          <a:p>
            <a:pPr>
              <a:lnSpc>
                <a:spcPct val="150000"/>
              </a:lnSpc>
            </a:pPr>
            <a:r>
              <a:rPr lang="es-ES" dirty="0" smtClean="0"/>
              <a:t>Mejoras en Windows Server 2008</a:t>
            </a:r>
          </a:p>
          <a:p>
            <a:pPr>
              <a:lnSpc>
                <a:spcPct val="150000"/>
              </a:lnSpc>
            </a:pPr>
            <a:r>
              <a:rPr lang="es-ES" dirty="0" smtClean="0"/>
              <a:t>Server Manager &amp; SML</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2588" y="304800"/>
            <a:ext cx="8380412" cy="1495794"/>
          </a:xfrm>
        </p:spPr>
        <p:txBody>
          <a:bodyPr/>
          <a:lstStyle/>
          <a:p>
            <a:pPr>
              <a:defRPr/>
            </a:pPr>
            <a:r>
              <a:rPr lang="es-ES_tradnl" sz="4000" dirty="0" smtClean="0"/>
              <a:t>Recursos Presenciales-</a:t>
            </a:r>
            <a:r>
              <a:rPr lang="es-ES_tradnl" sz="4000" dirty="0" err="1" smtClean="0"/>
              <a:t>Hands</a:t>
            </a:r>
            <a:r>
              <a:rPr lang="es-ES_tradnl" sz="4000" dirty="0" smtClean="0"/>
              <a:t> </a:t>
            </a:r>
            <a:r>
              <a:rPr lang="es-ES_tradnl" sz="4000" dirty="0" err="1" smtClean="0"/>
              <a:t>on</a:t>
            </a:r>
            <a:r>
              <a:rPr lang="es-ES_tradnl" sz="4000" dirty="0" smtClean="0"/>
              <a:t> </a:t>
            </a:r>
            <a:r>
              <a:rPr lang="es-ES_tradnl" sz="4000" dirty="0" err="1" smtClean="0"/>
              <a:t>Labs</a:t>
            </a:r>
            <a:r>
              <a:rPr lang="es-ES_tradnl" sz="4000" dirty="0" smtClean="0"/>
              <a:t> </a:t>
            </a:r>
            <a:br>
              <a:rPr lang="es-ES_tradnl" sz="4000" dirty="0" smtClean="0"/>
            </a:br>
            <a:r>
              <a:rPr lang="es-ES_tradnl" sz="2800" dirty="0" smtClean="0"/>
              <a:t> </a:t>
            </a:r>
            <a:r>
              <a:rPr lang="es-ES_tradnl" sz="2800" dirty="0" smtClean="0">
                <a:hlinkClick r:id="rId3"/>
              </a:rPr>
              <a:t>http://www.microsoft.com/spain/seminarios/hol.mspx</a:t>
            </a:r>
            <a:r>
              <a:rPr lang="es-ES_tradnl" sz="2800" dirty="0" smtClean="0"/>
              <a:t> </a:t>
            </a:r>
            <a:r>
              <a:rPr lang="es-ES_tradnl" sz="4000" dirty="0" smtClean="0"/>
              <a:t/>
            </a:r>
            <a:br>
              <a:rPr lang="es-ES_tradnl" sz="4000" dirty="0" smtClean="0"/>
            </a:br>
            <a:endParaRPr lang="es-ES" sz="4000" dirty="0"/>
          </a:p>
        </p:txBody>
      </p:sp>
      <p:sp>
        <p:nvSpPr>
          <p:cNvPr id="4" name="2 Marcador de contenido"/>
          <p:cNvSpPr txBox="1">
            <a:spLocks/>
          </p:cNvSpPr>
          <p:nvPr/>
        </p:nvSpPr>
        <p:spPr bwMode="auto">
          <a:xfrm>
            <a:off x="-285816" y="1857364"/>
            <a:ext cx="9429816" cy="302852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Administración</a:t>
            </a: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Active </a:t>
            </a:r>
            <a:r>
              <a:rPr lang="es-ES" sz="2400" dirty="0" err="1" smtClean="0">
                <a:latin typeface="+mn-lt"/>
                <a:cs typeface="+mn-cs"/>
                <a:hlinkClick r:id="rId5" tooltip="Managing Windows Server 2008 and Windows Vista using Group Policy"/>
              </a:rPr>
              <a:t>Directory</a:t>
            </a:r>
            <a:endParaRPr lang="es-ES" sz="2400" dirty="0" smtClean="0">
              <a:latin typeface="+mn-lt"/>
              <a:cs typeface="+mn-cs"/>
              <a:hlinkClick r:id="rId5" tooltip="Managing Windows Server 2008 and Windows Vista using Group Policy"/>
            </a:endParaRPr>
          </a:p>
          <a:p>
            <a:pPr marL="396875" lvl="0">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s-ES" sz="2400" dirty="0" smtClean="0">
                <a:latin typeface="+mn-lt"/>
                <a:cs typeface="+mn-cs"/>
                <a:hlinkClick r:id="rId5" tooltip="Managing Windows Server 2008 and Windows Vista using Group Policy"/>
              </a:rPr>
              <a:t>Microsoft Windows Server 2008. Internet </a:t>
            </a:r>
            <a:r>
              <a:rPr lang="es-ES" sz="2400" dirty="0" err="1" smtClean="0">
                <a:latin typeface="+mn-lt"/>
                <a:cs typeface="+mn-cs"/>
                <a:hlinkClick r:id="rId5" tooltip="Managing Windows Server 2008 and Windows Vista using Group Policy"/>
              </a:rPr>
              <a:t>Information</a:t>
            </a:r>
            <a:r>
              <a:rPr lang="es-ES" sz="2400" dirty="0" smtClean="0">
                <a:latin typeface="+mn-lt"/>
                <a:cs typeface="+mn-cs"/>
                <a:hlinkClick r:id="rId5" tooltip="Managing Windows Server 2008 and Windows Vista using Group Policy"/>
              </a:rPr>
              <a:t> Server 7.0</a:t>
            </a:r>
          </a:p>
          <a:p>
            <a:pPr marL="396875">
              <a:spcBef>
                <a:spcPct val="20000"/>
              </a:spcBef>
              <a:buBlip>
                <a:blip r:embed="rId4"/>
              </a:buBlip>
            </a:pPr>
            <a:endParaRPr lang="es-ES" sz="2400" dirty="0" smtClean="0">
              <a:latin typeface="+mn-lt"/>
              <a:cs typeface="+mn-cs"/>
              <a:hlinkClick r:id="rId5" tooltip="Managing Windows Server 2008 and Windows Vista using Group Policy"/>
            </a:endParaRPr>
          </a:p>
          <a:p>
            <a:pPr marL="396875">
              <a:spcBef>
                <a:spcPct val="20000"/>
              </a:spcBef>
              <a:buBlip>
                <a:blip r:embed="rId4"/>
              </a:buBlip>
            </a:pPr>
            <a:r>
              <a:rPr lang="en-US" sz="2400" dirty="0" smtClean="0">
                <a:latin typeface="+mn-lt"/>
                <a:cs typeface="+mn-cs"/>
                <a:hlinkClick r:id="rId5" tooltip="Managing Windows Server 2008 and Windows Vista using Group Policy"/>
              </a:rPr>
              <a:t> Microsoft Windows Vista. Business Desktop Deployment</a:t>
            </a:r>
            <a:endParaRPr lang="es-ES" sz="2400" dirty="0" smtClean="0">
              <a:latin typeface="+mn-lt"/>
              <a:cs typeface="+mn-cs"/>
              <a:hlinkClick r:id="rId5" tooltip="Managing Windows Server 2008 and Windows Vista using Group Policy"/>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475" y="212725"/>
            <a:ext cx="8772525" cy="1994392"/>
          </a:xfrm>
        </p:spPr>
        <p:txBody>
          <a:bodyPr/>
          <a:lstStyle/>
          <a:p>
            <a:pPr>
              <a:defRPr/>
            </a:pPr>
            <a:r>
              <a:rPr lang="es-ES_tradnl" dirty="0" smtClean="0"/>
              <a:t>Recursos Virtuales-Virtual </a:t>
            </a:r>
            <a:r>
              <a:rPr lang="es-ES_tradnl" dirty="0" err="1" smtClean="0"/>
              <a:t>Labs</a:t>
            </a:r>
            <a:r>
              <a:rPr lang="es-ES_tradnl" sz="7200" dirty="0" smtClean="0"/>
              <a:t/>
            </a:r>
            <a:br>
              <a:rPr lang="es-ES_tradnl" sz="7200" dirty="0" smtClean="0"/>
            </a:br>
            <a:r>
              <a:rPr lang="es-ES" sz="2400" u="sng" dirty="0" smtClean="0"/>
              <a:t> http://technet.microsoft.com/en-us/windowsserver/2008/bb512925.aspx </a:t>
            </a:r>
            <a:r>
              <a:rPr lang="es-ES" sz="2000" dirty="0" smtClean="0"/>
              <a:t/>
            </a:r>
            <a:br>
              <a:rPr lang="es-ES" sz="2000" dirty="0" smtClean="0"/>
            </a:br>
            <a:endParaRPr lang="es-ES" dirty="0"/>
          </a:p>
        </p:txBody>
      </p:sp>
      <p:sp>
        <p:nvSpPr>
          <p:cNvPr id="3" name="2 Marcador de contenido"/>
          <p:cNvSpPr>
            <a:spLocks noGrp="1"/>
          </p:cNvSpPr>
          <p:nvPr>
            <p:ph idx="1"/>
          </p:nvPr>
        </p:nvSpPr>
        <p:spPr>
          <a:xfrm>
            <a:off x="0" y="1428736"/>
            <a:ext cx="9072626" cy="5706177"/>
          </a:xfrm>
        </p:spPr>
        <p:txBody>
          <a:bodyPr/>
          <a:lstStyle/>
          <a:p>
            <a:pPr indent="0">
              <a:lnSpc>
                <a:spcPct val="100000"/>
              </a:lnSpc>
            </a:pPr>
            <a:r>
              <a:rPr lang="es-ES" sz="1800" dirty="0" err="1" smtClean="0">
                <a:hlinkClick r:id="rId3" tooltip="Managing Windows Server 2008 and Windows Vista using Group Policy"/>
              </a:rPr>
              <a:t>Managing</a:t>
            </a:r>
            <a:r>
              <a:rPr lang="es-ES" sz="1800" dirty="0" smtClean="0">
                <a:hlinkClick r:id="rId3" tooltip="Managing Windows Server 2008 and Windows Vista using Group Policy"/>
              </a:rPr>
              <a:t> Windows Server 2008 and Windows Vista </a:t>
            </a:r>
            <a:r>
              <a:rPr lang="es-ES" sz="1800" dirty="0" err="1" smtClean="0">
                <a:hlinkClick r:id="rId3" tooltip="Managing Windows Server 2008 and Windows Vista using Group Policy"/>
              </a:rPr>
              <a:t>using</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Group</a:t>
            </a:r>
            <a:r>
              <a:rPr lang="es-ES" sz="1800" dirty="0" smtClean="0">
                <a:hlinkClick r:id="rId3" tooltip="Managing Windows Server 2008 and Windows Vista using Group Policy"/>
              </a:rPr>
              <a:t> </a:t>
            </a:r>
            <a:r>
              <a:rPr lang="es-ES" sz="1800" dirty="0" err="1" smtClean="0">
                <a:hlinkClick r:id="rId3" tooltip="Managing Windows Server 2008 and Windows Vista using Group Policy"/>
              </a:rPr>
              <a:t>Policy</a:t>
            </a:r>
            <a:endParaRPr lang="es-ES" sz="1800" dirty="0" smtClean="0"/>
          </a:p>
          <a:p>
            <a:pPr indent="0">
              <a:lnSpc>
                <a:spcPct val="100000"/>
              </a:lnSpc>
            </a:pPr>
            <a:r>
              <a:rPr lang="es-ES" sz="1800" dirty="0" err="1" smtClean="0">
                <a:hlinkClick r:id="rId4" tooltip="Managing Windows Vista and Windows Server 2008 Network Bandwidth with Policy-based Quality of Service"/>
              </a:rPr>
              <a:t>Managing</a:t>
            </a:r>
            <a:r>
              <a:rPr lang="es-ES" sz="1800" dirty="0" smtClean="0">
                <a:hlinkClick r:id="rId4" tooltip="Managing Windows Vista and Windows Server 2008 Network Bandwidth with Policy-based Quality of Service"/>
              </a:rPr>
              <a:t> Windows Vista and Windows Server 2008 Network </a:t>
            </a:r>
            <a:r>
              <a:rPr lang="es-ES" sz="1800" dirty="0" err="1" smtClean="0">
                <a:hlinkClick r:id="rId4" tooltip="Managing Windows Vista and Windows Server 2008 Network Bandwidth with Policy-based Quality of Service"/>
              </a:rPr>
              <a:t>Bandwidth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with</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Policy-based</a:t>
            </a:r>
            <a:r>
              <a:rPr lang="es-ES" sz="1800" dirty="0" smtClean="0">
                <a:hlinkClick r:id="rId4" tooltip="Managing Windows Vista and Windows Server 2008 Network Bandwidth with Policy-based Quality of Service"/>
              </a:rPr>
              <a:t> </a:t>
            </a:r>
            <a:r>
              <a:rPr lang="es-ES" sz="1800" dirty="0" err="1" smtClean="0">
                <a:hlinkClick r:id="rId4" tooltip="Managing Windows Vista and Windows Server 2008 Network Bandwidth with Policy-based Quality of Service"/>
              </a:rPr>
              <a:t>Quality</a:t>
            </a:r>
            <a:r>
              <a:rPr lang="es-ES" sz="1800" dirty="0" smtClean="0">
                <a:hlinkClick r:id="rId4" tooltip="Managing Windows Vista and Windows Server 2008 Network Bandwidth with Policy-based Quality of Service"/>
              </a:rPr>
              <a:t> of </a:t>
            </a:r>
            <a:r>
              <a:rPr lang="es-ES" sz="1800" dirty="0" err="1" smtClean="0">
                <a:hlinkClick r:id="rId4" tooltip="Managing Windows Vista and Windows Server 2008 Network Bandwidth with Policy-based Quality of Service"/>
              </a:rPr>
              <a:t>Service</a:t>
            </a:r>
            <a:endParaRPr lang="es-ES" sz="1800" dirty="0" smtClean="0"/>
          </a:p>
          <a:p>
            <a:pPr indent="0">
              <a:lnSpc>
                <a:spcPct val="100000"/>
              </a:lnSpc>
            </a:pPr>
            <a:r>
              <a:rPr lang="es-ES" sz="1800" dirty="0" smtClean="0">
                <a:hlinkClick r:id="rId5" tooltip="Windows Server 2008 Beta 3 Server Core"/>
              </a:rPr>
              <a:t>Windows Server 2008 Beta 3 Server </a:t>
            </a:r>
            <a:r>
              <a:rPr lang="es-ES" sz="1800" dirty="0" err="1" smtClean="0">
                <a:hlinkClick r:id="rId5" tooltip="Windows Server 2008 Beta 3 Server Core"/>
              </a:rPr>
              <a:t>Core</a:t>
            </a:r>
            <a:endParaRPr lang="es-ES" sz="1800" dirty="0" smtClean="0"/>
          </a:p>
          <a:p>
            <a:pPr indent="0">
              <a:lnSpc>
                <a:spcPct val="100000"/>
              </a:lnSpc>
            </a:pPr>
            <a:r>
              <a:rPr lang="es-ES" sz="1800" dirty="0" smtClean="0">
                <a:hlinkClick r:id="rId6" tooltip="Windows Server 2008 Beta 3 Server Manager"/>
              </a:rPr>
              <a:t>Windows Server 2008 Beta 3 Server Manager</a:t>
            </a:r>
            <a:endParaRPr lang="es-ES" sz="1800" dirty="0" smtClean="0"/>
          </a:p>
          <a:p>
            <a:pPr indent="0">
              <a:lnSpc>
                <a:spcPct val="100000"/>
              </a:lnSpc>
            </a:pPr>
            <a:r>
              <a:rPr lang="es-ES" sz="1800" dirty="0" err="1" smtClean="0">
                <a:hlinkClick r:id="rId7" tooltip="Centralized Application Access with Windows Server 2008 Beta 3"/>
              </a:rPr>
              <a:t>Centralized</a:t>
            </a:r>
            <a:r>
              <a:rPr lang="es-ES" sz="1800" dirty="0" smtClean="0">
                <a:hlinkClick r:id="rId7" tooltip="Centralized Application Access with Windows Server 2008 Beta 3"/>
              </a:rPr>
              <a:t> </a:t>
            </a:r>
            <a:r>
              <a:rPr lang="es-ES" sz="1800" dirty="0" err="1" smtClean="0">
                <a:hlinkClick r:id="rId7" tooltip="Centralized Application Access with Windows Server 2008 Beta 3"/>
              </a:rPr>
              <a:t>Application</a:t>
            </a:r>
            <a:r>
              <a:rPr lang="es-ES" sz="1800" dirty="0" smtClean="0">
                <a:hlinkClick r:id="rId7" tooltip="Centralized Application Access with Windows Server 2008 Beta 3"/>
              </a:rPr>
              <a:t> Access </a:t>
            </a:r>
            <a:r>
              <a:rPr lang="es-ES" sz="1800" dirty="0" err="1" smtClean="0">
                <a:hlinkClick r:id="rId7" tooltip="Centralized Application Access with Windows Server 2008 Beta 3"/>
              </a:rPr>
              <a:t>with</a:t>
            </a:r>
            <a:r>
              <a:rPr lang="es-ES" sz="1800" dirty="0" smtClean="0">
                <a:hlinkClick r:id="rId7" tooltip="Centralized Application Access with Windows Server 2008 Beta 3"/>
              </a:rPr>
              <a:t> Windows Server 2008 Beta 3</a:t>
            </a:r>
            <a:endParaRPr lang="es-ES" sz="1800" dirty="0" smtClean="0"/>
          </a:p>
          <a:p>
            <a:pPr indent="0">
              <a:lnSpc>
                <a:spcPct val="100000"/>
              </a:lnSpc>
            </a:pPr>
            <a:r>
              <a:rPr lang="es-ES" sz="1800" dirty="0" err="1" smtClean="0">
                <a:hlinkClick r:id="rId8" tooltip="Deployment Services (WDS) in Windows Server 2008 Beta 3"/>
              </a:rPr>
              <a:t>Deployment</a:t>
            </a:r>
            <a:r>
              <a:rPr lang="es-ES" sz="1800" dirty="0" smtClean="0">
                <a:hlinkClick r:id="rId8" tooltip="Deployment Services (WDS) in Windows Server 2008 Beta 3"/>
              </a:rPr>
              <a:t> </a:t>
            </a:r>
            <a:r>
              <a:rPr lang="es-ES" sz="1800" dirty="0" err="1" smtClean="0">
                <a:hlinkClick r:id="rId8" tooltip="Deployment Services (WDS) in Windows Server 2008 Beta 3"/>
              </a:rPr>
              <a:t>Services</a:t>
            </a:r>
            <a:r>
              <a:rPr lang="es-ES" sz="1800" dirty="0" smtClean="0">
                <a:hlinkClick r:id="rId8" tooltip="Deployment Services (WDS) in Windows Server 2008 Beta 3"/>
              </a:rPr>
              <a:t> (WDS) in Windows Server 2008 Beta 3</a:t>
            </a:r>
            <a:endParaRPr lang="es-ES" sz="1800" dirty="0" smtClean="0"/>
          </a:p>
          <a:p>
            <a:pPr indent="0">
              <a:lnSpc>
                <a:spcPct val="100000"/>
              </a:lnSpc>
            </a:pPr>
            <a:r>
              <a:rPr lang="es-ES" sz="1800" dirty="0" smtClean="0">
                <a:hlinkClick r:id="rId9" tooltip="Fine Grained Password Settings in Windows Server 2008 Beta 3"/>
              </a:rPr>
              <a:t>Fine </a:t>
            </a:r>
            <a:r>
              <a:rPr lang="es-ES" sz="1800" dirty="0" err="1" smtClean="0">
                <a:hlinkClick r:id="rId9" tooltip="Fine Grained Password Settings in Windows Server 2008 Beta 3"/>
              </a:rPr>
              <a:t>Grained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Password</a:t>
            </a:r>
            <a:r>
              <a:rPr lang="es-ES" sz="1800" dirty="0" smtClean="0">
                <a:hlinkClick r:id="rId9" tooltip="Fine Grained Password Settings in Windows Server 2008 Beta 3"/>
              </a:rPr>
              <a:t> </a:t>
            </a:r>
            <a:r>
              <a:rPr lang="es-ES" sz="1800" dirty="0" err="1" smtClean="0">
                <a:hlinkClick r:id="rId9" tooltip="Fine Grained Password Settings in Windows Server 2008 Beta 3"/>
              </a:rPr>
              <a:t>Settings</a:t>
            </a:r>
            <a:r>
              <a:rPr lang="es-ES" sz="1800" dirty="0" smtClean="0">
                <a:hlinkClick r:id="rId9" tooltip="Fine Grained Password Settings in Windows Server 2008 Beta 3"/>
              </a:rPr>
              <a:t> in Windows Server 2008 Beta 3</a:t>
            </a:r>
            <a:endParaRPr lang="es-ES" sz="1800" dirty="0" smtClean="0"/>
          </a:p>
          <a:p>
            <a:pPr indent="0">
              <a:lnSpc>
                <a:spcPct val="100000"/>
              </a:lnSpc>
            </a:pPr>
            <a:r>
              <a:rPr lang="es-ES" sz="1800" dirty="0" err="1" smtClean="0">
                <a:hlinkClick r:id="rId10" tooltip="Managing Network Security Using Windows Firewall with Advanced Security Beta 3"/>
              </a:rPr>
              <a:t>Managing</a:t>
            </a:r>
            <a:r>
              <a:rPr lang="es-ES" sz="1800" dirty="0" smtClean="0">
                <a:hlinkClick r:id="rId10" tooltip="Managing Network Security Using Windows Firewall with Advanced Security Beta 3"/>
              </a:rPr>
              <a:t> Network Security </a:t>
            </a:r>
            <a:r>
              <a:rPr lang="es-ES" sz="1800" dirty="0" err="1" smtClean="0">
                <a:hlinkClick r:id="rId10" tooltip="Managing Network Security Using Windows Firewall with Advanced Security Beta 3"/>
              </a:rPr>
              <a:t>Using</a:t>
            </a:r>
            <a:r>
              <a:rPr lang="es-ES" sz="1800" dirty="0" smtClean="0">
                <a:hlinkClick r:id="rId10" tooltip="Managing Network Security Using Windows Firewall with Advanced Security Beta 3"/>
              </a:rPr>
              <a:t> Windows Firewall </a:t>
            </a:r>
            <a:r>
              <a:rPr lang="es-ES" sz="1800" dirty="0" err="1" smtClean="0">
                <a:hlinkClick r:id="rId10" tooltip="Managing Network Security Using Windows Firewall with Advanced Security Beta 3"/>
              </a:rPr>
              <a:t>with</a:t>
            </a:r>
            <a:r>
              <a:rPr lang="es-ES" sz="1800" dirty="0" smtClean="0">
                <a:hlinkClick r:id="rId10" tooltip="Managing Network Security Using Windows Firewall with Advanced Security Beta 3"/>
              </a:rPr>
              <a:t> </a:t>
            </a:r>
            <a:r>
              <a:rPr lang="es-ES" sz="1800" dirty="0" err="1" smtClean="0">
                <a:hlinkClick r:id="rId10" tooltip="Managing Network Security Using Windows Firewall with Advanced Security Beta 3"/>
              </a:rPr>
              <a:t>Advanced</a:t>
            </a:r>
            <a:r>
              <a:rPr lang="es-ES" sz="1800" dirty="0" smtClean="0">
                <a:hlinkClick r:id="rId10" tooltip="Managing Network Security Using Windows Firewall with Advanced Security Beta 3"/>
              </a:rPr>
              <a:t> Security Beta 3</a:t>
            </a:r>
            <a:endParaRPr lang="es-ES" sz="1800" dirty="0" smtClean="0"/>
          </a:p>
          <a:p>
            <a:pPr indent="0">
              <a:lnSpc>
                <a:spcPct val="100000"/>
              </a:lnSpc>
            </a:pPr>
            <a:r>
              <a:rPr lang="es-ES" sz="1800" dirty="0" smtClean="0">
                <a:hlinkClick r:id="rId11" tooltip="Windows Server 2008 Enterprise Failover Clustering"/>
              </a:rPr>
              <a:t>Windows Server 2008 Enterprise </a:t>
            </a:r>
            <a:r>
              <a:rPr lang="es-ES" sz="1800" dirty="0" err="1" smtClean="0">
                <a:hlinkClick r:id="rId11" tooltip="Windows Server 2008 Enterprise Failover Clustering"/>
              </a:rPr>
              <a:t>Failover</a:t>
            </a:r>
            <a:r>
              <a:rPr lang="es-ES" sz="1800" dirty="0" smtClean="0">
                <a:hlinkClick r:id="rId11" tooltip="Windows Server 2008 Enterprise Failover Clustering"/>
              </a:rPr>
              <a:t> </a:t>
            </a:r>
            <a:r>
              <a:rPr lang="es-ES" sz="1800" dirty="0" err="1" smtClean="0">
                <a:hlinkClick r:id="rId11" tooltip="Windows Server 2008 Enterprise Failover Clustering"/>
              </a:rPr>
              <a:t>Clustering</a:t>
            </a:r>
            <a:endParaRPr lang="es-ES" sz="1800" dirty="0" smtClean="0"/>
          </a:p>
          <a:p>
            <a:pPr indent="0">
              <a:lnSpc>
                <a:spcPct val="100000"/>
              </a:lnSpc>
            </a:pPr>
            <a:r>
              <a:rPr lang="es-ES" sz="1800" dirty="0" err="1" smtClean="0">
                <a:hlinkClick r:id="rId12" tooltip="Managing TS Gateway and RemoteApps in Windows Server 2008 Beta 3"/>
              </a:rPr>
              <a:t>Managing</a:t>
            </a:r>
            <a:r>
              <a:rPr lang="es-ES" sz="1800" dirty="0" smtClean="0">
                <a:hlinkClick r:id="rId12" tooltip="Managing TS Gateway and RemoteApps in Windows Server 2008 Beta 3"/>
              </a:rPr>
              <a:t> TS Gateway and </a:t>
            </a:r>
            <a:r>
              <a:rPr lang="es-ES" sz="1800" dirty="0" err="1" smtClean="0">
                <a:hlinkClick r:id="rId12" tooltip="Managing TS Gateway and RemoteApps in Windows Server 2008 Beta 3"/>
              </a:rPr>
              <a:t>RemoteApps</a:t>
            </a:r>
            <a:r>
              <a:rPr lang="es-ES" sz="1800" dirty="0" smtClean="0">
                <a:hlinkClick r:id="rId12" tooltip="Managing TS Gateway and RemoteApps in Windows Server 2008 Beta 3"/>
              </a:rPr>
              <a:t> in Windows Server 2008 Beta 3</a:t>
            </a:r>
            <a:endParaRPr lang="es-ES" sz="1800" dirty="0" smtClean="0"/>
          </a:p>
          <a:p>
            <a:pPr indent="0">
              <a:lnSpc>
                <a:spcPct val="100000"/>
              </a:lnSpc>
            </a:pPr>
            <a:r>
              <a:rPr lang="es-ES" sz="1800" dirty="0" err="1" smtClean="0">
                <a:hlinkClick r:id="rId13" tooltip="Managing Windows Server 2008 Using New Management Technologies Beta 3"/>
              </a:rPr>
              <a:t>Managing</a:t>
            </a:r>
            <a:r>
              <a:rPr lang="es-ES" sz="1800" dirty="0" smtClean="0">
                <a:hlinkClick r:id="rId13" tooltip="Managing Windows Server 2008 Using New Management Technologies Beta 3"/>
              </a:rPr>
              <a:t> Windows Server 2008 </a:t>
            </a:r>
            <a:r>
              <a:rPr lang="es-ES" sz="1800" dirty="0" err="1" smtClean="0">
                <a:hlinkClick r:id="rId13" tooltip="Managing Windows Server 2008 Using New Management Technologies Beta 3"/>
              </a:rPr>
              <a:t>Using</a:t>
            </a:r>
            <a:r>
              <a:rPr lang="es-ES" sz="1800" dirty="0" smtClean="0">
                <a:hlinkClick r:id="rId13" tooltip="Managing Windows Server 2008 Using New Management Technologies Beta 3"/>
              </a:rPr>
              <a:t> New Management Technologies Beta 3</a:t>
            </a:r>
            <a:endParaRPr lang="es-ES" sz="1800" dirty="0" smtClean="0"/>
          </a:p>
          <a:p>
            <a:pPr indent="0">
              <a:lnSpc>
                <a:spcPct val="100000"/>
              </a:lnSpc>
            </a:pPr>
            <a:r>
              <a:rPr lang="es-ES" sz="1800" dirty="0" smtClean="0">
                <a:hlinkClick r:id="rId14" tooltip="Network Access Protection with IPSec Enforcement"/>
              </a:rPr>
              <a:t>Network Access </a:t>
            </a:r>
            <a:r>
              <a:rPr lang="es-ES" sz="1800" dirty="0" err="1" smtClean="0">
                <a:hlinkClick r:id="rId14" tooltip="Network Access Protection with IPSec Enforcement"/>
              </a:rPr>
              <a:t>Protection</a:t>
            </a:r>
            <a:r>
              <a:rPr lang="es-ES" sz="1800" dirty="0" smtClean="0">
                <a:hlinkClick r:id="rId14" tooltip="Network Access Protection with IPSec Enforcement"/>
              </a:rPr>
              <a:t> </a:t>
            </a:r>
            <a:r>
              <a:rPr lang="es-ES" sz="1800" dirty="0" err="1" smtClean="0">
                <a:hlinkClick r:id="rId14" tooltip="Network Access Protection with IPSec Enforcement"/>
              </a:rPr>
              <a:t>with</a:t>
            </a:r>
            <a:r>
              <a:rPr lang="es-ES" sz="1800" dirty="0" smtClean="0">
                <a:hlinkClick r:id="rId14" tooltip="Network Access Protection with IPSec Enforcement"/>
              </a:rPr>
              <a:t> </a:t>
            </a:r>
            <a:r>
              <a:rPr lang="es-ES" sz="1800" dirty="0" err="1" smtClean="0">
                <a:hlinkClick r:id="rId14" tooltip="Network Access Protection with IPSec Enforcement"/>
              </a:rPr>
              <a:t>IPSec</a:t>
            </a:r>
            <a:r>
              <a:rPr lang="es-ES" sz="1800" dirty="0" smtClean="0">
                <a:hlinkClick r:id="rId14" tooltip="Network Access Protection with IPSec Enforcement"/>
              </a:rPr>
              <a:t> </a:t>
            </a:r>
            <a:r>
              <a:rPr lang="es-ES" sz="1800" dirty="0" err="1" smtClean="0">
                <a:hlinkClick r:id="rId14" tooltip="Network Access Protection with IPSec Enforcement"/>
              </a:rPr>
              <a:t>Enforcement</a:t>
            </a:r>
            <a:endParaRPr lang="es-ES" sz="1800" dirty="0" smtClean="0"/>
          </a:p>
          <a:p>
            <a:pPr indent="0">
              <a:lnSpc>
                <a:spcPct val="100000"/>
              </a:lnSpc>
            </a:pPr>
            <a:r>
              <a:rPr lang="es-ES" sz="1800" dirty="0" err="1" smtClean="0">
                <a:hlinkClick r:id="rId15" tooltip="Using APPCMD Command Line or UI with IIS 7 in Windows Server 2008 Beta 3"/>
              </a:rPr>
              <a:t>Using</a:t>
            </a:r>
            <a:r>
              <a:rPr lang="es-ES" sz="1800" dirty="0" smtClean="0">
                <a:hlinkClick r:id="rId15" tooltip="Using APPCMD Command Line or UI with IIS 7 in Windows Server 2008 Beta 3"/>
              </a:rPr>
              <a:t> APPCMD </a:t>
            </a:r>
            <a:r>
              <a:rPr lang="es-ES" sz="1800" dirty="0" err="1" smtClean="0">
                <a:hlinkClick r:id="rId15" tooltip="Using APPCMD Command Line or UI with IIS 7 in Windows Server 2008 Beta 3"/>
              </a:rPr>
              <a:t>Command</a:t>
            </a:r>
            <a:r>
              <a:rPr lang="es-ES" sz="1800" dirty="0" smtClean="0">
                <a:hlinkClick r:id="rId15" tooltip="Using APPCMD Command Line or UI with IIS 7 in Windows Server 2008 Beta 3"/>
              </a:rPr>
              <a:t> Line </a:t>
            </a:r>
            <a:r>
              <a:rPr lang="es-ES" sz="1800" dirty="0" err="1" smtClean="0">
                <a:hlinkClick r:id="rId15" tooltip="Using APPCMD Command Line or UI with IIS 7 in Windows Server 2008 Beta 3"/>
              </a:rPr>
              <a:t>or</a:t>
            </a:r>
            <a:r>
              <a:rPr lang="es-ES" sz="1800" dirty="0" smtClean="0">
                <a:hlinkClick r:id="rId15" tooltip="Using APPCMD Command Line or UI with IIS 7 in Windows Server 2008 Beta 3"/>
              </a:rPr>
              <a:t> UI </a:t>
            </a:r>
            <a:r>
              <a:rPr lang="es-ES" sz="1800" dirty="0" err="1" smtClean="0">
                <a:hlinkClick r:id="rId15" tooltip="Using APPCMD Command Line or UI with IIS 7 in Windows Server 2008 Beta 3"/>
              </a:rPr>
              <a:t>with</a:t>
            </a:r>
            <a:r>
              <a:rPr lang="es-ES" sz="1800" dirty="0" smtClean="0">
                <a:hlinkClick r:id="rId15" tooltip="Using APPCMD Command Line or UI with IIS 7 in Windows Server 2008 Beta 3"/>
              </a:rPr>
              <a:t> IIS 7 in Windows Server 2008 Beta 3</a:t>
            </a:r>
            <a:endParaRPr lang="es-ES" sz="1800" dirty="0" smtClean="0"/>
          </a:p>
          <a:p>
            <a:pPr indent="0">
              <a:lnSpc>
                <a:spcPct val="100000"/>
              </a:lnSpc>
            </a:pPr>
            <a:r>
              <a:rPr lang="es-ES" sz="1800" dirty="0" err="1" smtClean="0">
                <a:hlinkClick r:id="rId16" tooltip="Using PowerShell in Windows Server 2008 Beta 3"/>
              </a:rPr>
              <a:t>Using</a:t>
            </a:r>
            <a:r>
              <a:rPr lang="es-ES" sz="1800" dirty="0" smtClean="0">
                <a:hlinkClick r:id="rId16" tooltip="Using PowerShell in Windows Server 2008 Beta 3"/>
              </a:rPr>
              <a:t> </a:t>
            </a:r>
            <a:r>
              <a:rPr lang="es-ES" sz="1800" dirty="0" err="1" smtClean="0">
                <a:hlinkClick r:id="rId16" tooltip="Using PowerShell in Windows Server 2008 Beta 3"/>
              </a:rPr>
              <a:t>PowerShell</a:t>
            </a:r>
            <a:r>
              <a:rPr lang="es-ES" sz="1800" dirty="0" smtClean="0">
                <a:hlinkClick r:id="rId16" tooltip="Using PowerShell in Windows Server 2008 Beta 3"/>
              </a:rPr>
              <a:t> in Windows Server 2008 Beta 3</a:t>
            </a:r>
            <a:endParaRPr lang="es-ES" sz="1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5219891"/>
          </a:xfrm>
        </p:spPr>
        <p:txBody>
          <a:bodyPr/>
          <a:lstStyle/>
          <a:p>
            <a:pPr>
              <a:buFont typeface="Arial" pitchFamily="34" charset="0"/>
              <a:buChar char="•"/>
            </a:pPr>
            <a:r>
              <a:rPr lang="es-ES" sz="2800" dirty="0" err="1" smtClean="0"/>
              <a:t>TechCenter</a:t>
            </a:r>
            <a:r>
              <a:rPr lang="es-ES" sz="2800" dirty="0" smtClean="0"/>
              <a:t> de Windows Server 2008</a:t>
            </a:r>
          </a:p>
          <a:p>
            <a:pPr>
              <a:buNone/>
            </a:pPr>
            <a:r>
              <a:rPr lang="es-ES" sz="1800" dirty="0" smtClean="0"/>
              <a:t>	</a:t>
            </a:r>
            <a:r>
              <a:rPr lang="es-ES" sz="1800" dirty="0" smtClean="0">
                <a:hlinkClick r:id="rId2"/>
              </a:rPr>
              <a:t>http://www.microsoft.com/spain/technet/prodtechnol/windowsserver/2008/default.mspx</a:t>
            </a:r>
            <a:endParaRPr lang="es-ES" sz="1800" dirty="0" smtClean="0"/>
          </a:p>
          <a:p>
            <a:pPr>
              <a:buFont typeface="Arial" pitchFamily="34" charset="0"/>
              <a:buChar char="•"/>
            </a:pPr>
            <a:r>
              <a:rPr lang="es-ES" sz="2800" dirty="0" smtClean="0"/>
              <a:t>Próximos </a:t>
            </a:r>
            <a:r>
              <a:rPr lang="es-ES" sz="2800" dirty="0" err="1" smtClean="0"/>
              <a:t>webcasts</a:t>
            </a:r>
            <a:r>
              <a:rPr lang="es-ES" sz="2800" dirty="0" smtClean="0"/>
              <a:t> en vivo</a:t>
            </a:r>
          </a:p>
          <a:p>
            <a:pPr>
              <a:buNone/>
            </a:pPr>
            <a:r>
              <a:rPr lang="es-ES" sz="1800" dirty="0" smtClean="0"/>
              <a:t>	</a:t>
            </a:r>
            <a:r>
              <a:rPr lang="es-ES" sz="1800" dirty="0" smtClean="0">
                <a:hlinkClick r:id="rId3"/>
              </a:rPr>
              <a:t>http://www.microsoft.com/spain/technet/jornadas/default.mspx</a:t>
            </a:r>
            <a:endParaRPr lang="es-ES" sz="1800" dirty="0" smtClean="0"/>
          </a:p>
          <a:p>
            <a:pPr>
              <a:buFont typeface="Arial" pitchFamily="34" charset="0"/>
              <a:buChar char="•"/>
            </a:pPr>
            <a:r>
              <a:rPr lang="es-ES" sz="2800" dirty="0" err="1" smtClean="0"/>
              <a:t>Webcasts</a:t>
            </a:r>
            <a:r>
              <a:rPr lang="es-ES" sz="2800" dirty="0" smtClean="0"/>
              <a:t> grabados sobre Windows Server</a:t>
            </a:r>
          </a:p>
          <a:p>
            <a:pPr>
              <a:buNone/>
            </a:pPr>
            <a:r>
              <a:rPr lang="es-ES" sz="1800" dirty="0" smtClean="0"/>
              <a:t>	</a:t>
            </a:r>
            <a:r>
              <a:rPr lang="es-ES" sz="1800" dirty="0" smtClean="0">
                <a:hlinkClick r:id="rId4"/>
              </a:rPr>
              <a:t>http://www.microsoft.com/spain/technet/jornadas/webcasts/webcasts_ant.aspx?id=1</a:t>
            </a:r>
            <a:endParaRPr lang="es-ES" sz="1800" dirty="0" smtClean="0"/>
          </a:p>
          <a:p>
            <a:pPr>
              <a:buFont typeface="Arial" pitchFamily="34" charset="0"/>
              <a:buChar char="•"/>
            </a:pPr>
            <a:r>
              <a:rPr lang="es-ES" sz="2800" dirty="0" err="1" smtClean="0"/>
              <a:t>Webcasts</a:t>
            </a:r>
            <a:r>
              <a:rPr lang="es-ES" sz="2800" dirty="0" smtClean="0"/>
              <a:t> grabados otras tecnologías Microsoft</a:t>
            </a:r>
          </a:p>
          <a:p>
            <a:pPr>
              <a:buNone/>
            </a:pPr>
            <a:r>
              <a:rPr lang="es-ES" sz="1800" dirty="0" smtClean="0"/>
              <a:t>	</a:t>
            </a:r>
            <a:r>
              <a:rPr lang="es-ES" sz="1800" dirty="0" smtClean="0">
                <a:hlinkClick r:id="rId4"/>
              </a:rPr>
              <a:t>http://www.microsoft.com/spain/technet/jornadas/webcasts/webcasts_ant.aspx</a:t>
            </a:r>
            <a:endParaRPr lang="es-ES" sz="1800" dirty="0" smtClean="0"/>
          </a:p>
          <a:p>
            <a:pPr>
              <a:buFont typeface="Arial" pitchFamily="34" charset="0"/>
              <a:buChar char="•"/>
            </a:pPr>
            <a:r>
              <a:rPr lang="es-ES" sz="2800" dirty="0" smtClean="0"/>
              <a:t>Foros técnicos</a:t>
            </a:r>
          </a:p>
          <a:p>
            <a:pPr>
              <a:buNone/>
            </a:pPr>
            <a:r>
              <a:rPr lang="es-ES" sz="1800" dirty="0" smtClean="0"/>
              <a:t>	</a:t>
            </a:r>
            <a:r>
              <a:rPr lang="es-ES" sz="1800" dirty="0" smtClean="0">
                <a:hlinkClick r:id="rId5"/>
              </a:rPr>
              <a:t>http://forums.microsoft.com/technet-es/default.aspx?siteid=30</a:t>
            </a:r>
            <a:endParaRPr lang="es-ES" sz="1800" dirty="0" smtClean="0"/>
          </a:p>
          <a:p>
            <a:pPr>
              <a:buFont typeface="Arial" pitchFamily="34" charset="0"/>
              <a:buChar char="•"/>
            </a:pPr>
            <a:endParaRPr lang="es-ES" dirty="0" smtClean="0"/>
          </a:p>
          <a:p>
            <a:pPr>
              <a:buNone/>
            </a:pPr>
            <a:endParaRPr lang="es-ES" sz="1800"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Recursos TechNet</a:t>
            </a:r>
            <a:endParaRPr lang="es-ES" dirty="0"/>
          </a:p>
        </p:txBody>
      </p:sp>
      <p:sp>
        <p:nvSpPr>
          <p:cNvPr id="3" name="Content Placeholder 2"/>
          <p:cNvSpPr>
            <a:spLocks noGrp="1"/>
          </p:cNvSpPr>
          <p:nvPr>
            <p:ph idx="1"/>
          </p:nvPr>
        </p:nvSpPr>
        <p:spPr>
          <a:xfrm>
            <a:off x="381000" y="1214422"/>
            <a:ext cx="8382000" cy="1640449"/>
          </a:xfrm>
        </p:spPr>
        <p:txBody>
          <a:bodyPr/>
          <a:lstStyle/>
          <a:p>
            <a:pPr>
              <a:buFont typeface="Arial" pitchFamily="34" charset="0"/>
              <a:buChar char="•"/>
            </a:pPr>
            <a:r>
              <a:rPr lang="es-ES" sz="2800" dirty="0" smtClean="0"/>
              <a:t>Registrarse a la </a:t>
            </a:r>
            <a:r>
              <a:rPr lang="es-ES" sz="2800" dirty="0" err="1" smtClean="0"/>
              <a:t>newsletter</a:t>
            </a:r>
            <a:r>
              <a:rPr lang="es-ES" sz="2800" dirty="0" smtClean="0"/>
              <a:t> TechNet Flash</a:t>
            </a:r>
          </a:p>
          <a:p>
            <a:pPr>
              <a:buNone/>
            </a:pPr>
            <a:r>
              <a:rPr lang="es-ES" sz="2800" dirty="0" smtClean="0"/>
              <a:t>	</a:t>
            </a:r>
            <a:r>
              <a:rPr lang="es-ES" sz="1800" dirty="0" smtClean="0">
                <a:hlinkClick r:id="rId2"/>
              </a:rPr>
              <a:t>http://www.microsoft.com/spain/technet/boletines/default.mspx</a:t>
            </a:r>
            <a:endParaRPr lang="es-ES" sz="1800" dirty="0" smtClean="0"/>
          </a:p>
          <a:p>
            <a:pPr>
              <a:buFont typeface="Arial" pitchFamily="34" charset="0"/>
              <a:buChar char="•"/>
            </a:pPr>
            <a:r>
              <a:rPr lang="es-ES" sz="2800" dirty="0" smtClean="0"/>
              <a:t>Obtenga una Suscripción TechNet Plus</a:t>
            </a:r>
          </a:p>
          <a:p>
            <a:pPr>
              <a:buNone/>
            </a:pPr>
            <a:r>
              <a:rPr lang="es-ES" sz="1800" dirty="0" smtClean="0"/>
              <a:t>	</a:t>
            </a:r>
            <a:r>
              <a:rPr lang="es-ES" sz="1800" dirty="0" smtClean="0">
                <a:hlinkClick r:id="rId3"/>
              </a:rPr>
              <a:t>http://technet.microsoft.com/es-es/subscriptions/default.aspx</a:t>
            </a:r>
            <a:endParaRPr lang="es-ES" sz="18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defRPr/>
            </a:pPr>
            <a:r>
              <a:rPr lang="es-ES" dirty="0" smtClean="0"/>
              <a:t>Windows Server 2003</a:t>
            </a:r>
            <a:br>
              <a:rPr lang="es-ES" dirty="0" smtClean="0"/>
            </a:br>
            <a:r>
              <a:rPr lang="es-ES" sz="2000" dirty="0" smtClean="0">
                <a:solidFill>
                  <a:srgbClr val="D1E4F3"/>
                </a:solidFill>
              </a:rPr>
              <a:t>La instalación, fortificación y la gestión de los diferentes roles estaba dispersa entre varias herramientas y consolas</a:t>
            </a:r>
          </a:p>
        </p:txBody>
      </p:sp>
      <p:sp>
        <p:nvSpPr>
          <p:cNvPr id="380933" name="Rectangle 5"/>
          <p:cNvSpPr>
            <a:spLocks noGrp="1" noChangeArrowheads="1"/>
          </p:cNvSpPr>
          <p:nvPr>
            <p:ph idx="1"/>
          </p:nvPr>
        </p:nvSpPr>
        <p:spPr>
          <a:xfrm>
            <a:off x="444500" y="1830388"/>
            <a:ext cx="8229600" cy="4602162"/>
          </a:xfrm>
        </p:spPr>
        <p:txBody>
          <a:bodyPr/>
          <a:lstStyle/>
          <a:p>
            <a:pPr eaLnBrk="1" hangingPunct="1">
              <a:defRPr/>
            </a:pPr>
            <a:r>
              <a:rPr lang="es-ES" dirty="0" smtClean="0"/>
              <a:t>Instalación de Windows Server 2003</a:t>
            </a:r>
          </a:p>
          <a:p>
            <a:pPr eaLnBrk="1" hangingPunct="1">
              <a:defRPr/>
            </a:pPr>
            <a:r>
              <a:rPr lang="es-ES" dirty="0" smtClean="0"/>
              <a:t>Actualizaciones de Seguridad</a:t>
            </a:r>
          </a:p>
          <a:p>
            <a:pPr eaLnBrk="1" hangingPunct="1">
              <a:defRPr/>
            </a:pPr>
            <a:r>
              <a:rPr lang="es-ES" dirty="0" smtClean="0"/>
              <a:t>Administre su Servidor</a:t>
            </a:r>
          </a:p>
          <a:p>
            <a:pPr eaLnBrk="1" hangingPunct="1">
              <a:defRPr/>
            </a:pPr>
            <a:r>
              <a:rPr lang="es-ES" dirty="0" smtClean="0"/>
              <a:t>Asistente para Configurar su Servidor</a:t>
            </a:r>
          </a:p>
          <a:p>
            <a:pPr eaLnBrk="1" hangingPunct="1">
              <a:defRPr/>
            </a:pPr>
            <a:r>
              <a:rPr lang="es-ES" dirty="0" smtClean="0"/>
              <a:t>Añadir/Quitar Componentes de Windows</a:t>
            </a:r>
          </a:p>
          <a:p>
            <a:pPr eaLnBrk="1" hangingPunct="1">
              <a:defRPr/>
            </a:pPr>
            <a:r>
              <a:rPr lang="es-ES" dirty="0" smtClean="0"/>
              <a:t>Administrar el Servidor</a:t>
            </a:r>
          </a:p>
          <a:p>
            <a:pPr eaLnBrk="1" hangingPunct="1">
              <a:defRPr/>
            </a:pPr>
            <a:r>
              <a:rPr lang="es-ES" dirty="0" smtClean="0"/>
              <a:t>Asistente para la configuración de Seguridad (SCW)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09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09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09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09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09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09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9"/>
          <p:cNvSpPr>
            <a:spLocks noGrp="1" noChangeArrowheads="1"/>
          </p:cNvSpPr>
          <p:nvPr>
            <p:ph type="title"/>
          </p:nvPr>
        </p:nvSpPr>
        <p:spPr>
          <a:xfrm>
            <a:off x="241300" y="207963"/>
            <a:ext cx="8686800" cy="664797"/>
          </a:xfrm>
        </p:spPr>
        <p:txBody>
          <a:bodyPr/>
          <a:lstStyle/>
          <a:p>
            <a:pPr eaLnBrk="1" hangingPunct="1">
              <a:defRPr/>
            </a:pPr>
            <a:r>
              <a:rPr lang="es-ES" dirty="0" smtClean="0"/>
              <a:t>Administrar Windows Server 2008</a:t>
            </a:r>
          </a:p>
        </p:txBody>
      </p:sp>
      <p:pic>
        <p:nvPicPr>
          <p:cNvPr id="382979" name="Rectangle 31745"/>
          <p:cNvPicPr>
            <a:picLocks noChangeAspect="1" noChangeArrowheads="1"/>
          </p:cNvPicPr>
          <p:nvPr/>
        </p:nvPicPr>
        <p:blipFill>
          <a:blip r:embed="rId3"/>
          <a:srcRect/>
          <a:stretch>
            <a:fillRect/>
          </a:stretch>
        </p:blipFill>
        <p:spPr bwMode="auto">
          <a:xfrm>
            <a:off x="180975" y="2649538"/>
            <a:ext cx="4086225" cy="3305175"/>
          </a:xfrm>
          <a:prstGeom prst="rect">
            <a:avLst/>
          </a:prstGeom>
          <a:noFill/>
          <a:ln w="9525">
            <a:noFill/>
            <a:miter lim="800000"/>
            <a:headEnd/>
            <a:tailEnd/>
          </a:ln>
        </p:spPr>
      </p:pic>
      <p:sp>
        <p:nvSpPr>
          <p:cNvPr id="382980" name="TextBox 31746"/>
          <p:cNvSpPr txBox="1">
            <a:spLocks noChangeArrowheads="1"/>
          </p:cNvSpPr>
          <p:nvPr/>
        </p:nvSpPr>
        <p:spPr bwMode="auto">
          <a:xfrm>
            <a:off x="1487488" y="5997575"/>
            <a:ext cx="2855912" cy="369888"/>
          </a:xfrm>
          <a:prstGeom prst="rect">
            <a:avLst/>
          </a:prstGeom>
          <a:noFill/>
          <a:ln w="9525">
            <a:noFill/>
            <a:miter lim="800000"/>
            <a:headEnd/>
            <a:tailEnd/>
          </a:ln>
        </p:spPr>
        <p:txBody>
          <a:bodyPr>
            <a:spAutoFit/>
          </a:bodyPr>
          <a:lstStyle/>
          <a:p>
            <a:pPr algn="r">
              <a:spcBef>
                <a:spcPct val="50000"/>
              </a:spcBef>
            </a:pPr>
            <a:r>
              <a:rPr lang="es-ES" b="1" i="1">
                <a:solidFill>
                  <a:srgbClr val="D1E4F3"/>
                </a:solidFill>
                <a:latin typeface="Segoe Semibold"/>
              </a:rPr>
              <a:t>Instalación del Producto</a:t>
            </a:r>
          </a:p>
        </p:txBody>
      </p:sp>
      <p:pic>
        <p:nvPicPr>
          <p:cNvPr id="382981" name="Rectangle 31747"/>
          <p:cNvPicPr>
            <a:picLocks noChangeAspect="1" noChangeArrowheads="1"/>
          </p:cNvPicPr>
          <p:nvPr/>
        </p:nvPicPr>
        <p:blipFill>
          <a:blip r:embed="rId4"/>
          <a:srcRect/>
          <a:stretch>
            <a:fillRect/>
          </a:stretch>
        </p:blipFill>
        <p:spPr bwMode="auto">
          <a:xfrm>
            <a:off x="2352675" y="1935163"/>
            <a:ext cx="4159250" cy="3382962"/>
          </a:xfrm>
          <a:prstGeom prst="rect">
            <a:avLst/>
          </a:prstGeom>
          <a:noFill/>
          <a:ln w="9525">
            <a:noFill/>
            <a:miter lim="800000"/>
            <a:headEnd/>
            <a:tailEnd/>
          </a:ln>
        </p:spPr>
      </p:pic>
      <p:sp>
        <p:nvSpPr>
          <p:cNvPr id="382982" name="TextBox 31748"/>
          <p:cNvSpPr txBox="1">
            <a:spLocks noChangeArrowheads="1"/>
          </p:cNvSpPr>
          <p:nvPr/>
        </p:nvSpPr>
        <p:spPr bwMode="auto">
          <a:xfrm>
            <a:off x="3076575" y="5341938"/>
            <a:ext cx="3597275" cy="369887"/>
          </a:xfrm>
          <a:prstGeom prst="rect">
            <a:avLst/>
          </a:prstGeom>
          <a:noFill/>
          <a:ln w="9525">
            <a:noFill/>
            <a:miter lim="800000"/>
            <a:headEnd/>
            <a:tailEnd/>
          </a:ln>
        </p:spPr>
        <p:txBody>
          <a:bodyPr>
            <a:spAutoFit/>
          </a:bodyPr>
          <a:lstStyle/>
          <a:p>
            <a:pPr algn="r">
              <a:spcBef>
                <a:spcPct val="50000"/>
              </a:spcBef>
            </a:pPr>
            <a:r>
              <a:rPr lang="es-ES" b="1" i="1">
                <a:solidFill>
                  <a:srgbClr val="D1E4F3"/>
                </a:solidFill>
                <a:latin typeface="Segoe Semibold"/>
              </a:rPr>
              <a:t>Configuración Inicial</a:t>
            </a:r>
          </a:p>
        </p:txBody>
      </p:sp>
      <p:pic>
        <p:nvPicPr>
          <p:cNvPr id="382983" name="Rectangle 31749"/>
          <p:cNvPicPr>
            <a:picLocks noChangeAspect="1" noChangeArrowheads="1"/>
          </p:cNvPicPr>
          <p:nvPr/>
        </p:nvPicPr>
        <p:blipFill>
          <a:blip r:embed="rId5"/>
          <a:srcRect/>
          <a:stretch>
            <a:fillRect/>
          </a:stretch>
        </p:blipFill>
        <p:spPr bwMode="auto">
          <a:xfrm>
            <a:off x="4562475" y="1258888"/>
            <a:ext cx="4387850" cy="3376612"/>
          </a:xfrm>
          <a:prstGeom prst="rect">
            <a:avLst/>
          </a:prstGeom>
          <a:noFill/>
          <a:ln w="9525">
            <a:noFill/>
            <a:miter lim="800000"/>
            <a:headEnd/>
            <a:tailEnd/>
          </a:ln>
        </p:spPr>
      </p:pic>
      <p:sp>
        <p:nvSpPr>
          <p:cNvPr id="382984" name="TextBox 31750"/>
          <p:cNvSpPr txBox="1">
            <a:spLocks noChangeArrowheads="1"/>
          </p:cNvSpPr>
          <p:nvPr/>
        </p:nvSpPr>
        <p:spPr bwMode="auto">
          <a:xfrm>
            <a:off x="6413500" y="4654550"/>
            <a:ext cx="2600325" cy="646113"/>
          </a:xfrm>
          <a:prstGeom prst="rect">
            <a:avLst/>
          </a:prstGeom>
          <a:noFill/>
          <a:ln w="9525">
            <a:noFill/>
            <a:miter lim="800000"/>
            <a:headEnd/>
            <a:tailEnd/>
          </a:ln>
        </p:spPr>
        <p:txBody>
          <a:bodyPr>
            <a:spAutoFit/>
          </a:bodyPr>
          <a:lstStyle/>
          <a:p>
            <a:pPr algn="r">
              <a:spcBef>
                <a:spcPct val="50000"/>
              </a:spcBef>
            </a:pPr>
            <a:r>
              <a:rPr lang="es-ES" b="1" i="1">
                <a:solidFill>
                  <a:srgbClr val="D1E4F3"/>
                </a:solidFill>
                <a:latin typeface="Segoe Semibold"/>
              </a:rPr>
              <a:t>Administrador del Servidor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wipe(left)">
                                      <p:cBhvr>
                                        <p:cTn id="7" dur="500"/>
                                        <p:tgtEl>
                                          <p:spTgt spid="38297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82980"/>
                                        </p:tgtEl>
                                        <p:attrNameLst>
                                          <p:attrName>style.visibility</p:attrName>
                                        </p:attrNameLst>
                                      </p:cBhvr>
                                      <p:to>
                                        <p:strVal val="visible"/>
                                      </p:to>
                                    </p:set>
                                    <p:animEffect transition="in" filter="wipe(up)">
                                      <p:cBhvr>
                                        <p:cTn id="11" dur="500"/>
                                        <p:tgtEl>
                                          <p:spTgt spid="38298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2981"/>
                                        </p:tgtEl>
                                        <p:attrNameLst>
                                          <p:attrName>style.visibility</p:attrName>
                                        </p:attrNameLst>
                                      </p:cBhvr>
                                      <p:to>
                                        <p:strVal val="visible"/>
                                      </p:to>
                                    </p:set>
                                    <p:animEffect transition="in" filter="wipe(left)">
                                      <p:cBhvr>
                                        <p:cTn id="16" dur="500"/>
                                        <p:tgtEl>
                                          <p:spTgt spid="382981"/>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382982"/>
                                        </p:tgtEl>
                                        <p:attrNameLst>
                                          <p:attrName>style.visibility</p:attrName>
                                        </p:attrNameLst>
                                      </p:cBhvr>
                                      <p:to>
                                        <p:strVal val="visible"/>
                                      </p:to>
                                    </p:set>
                                    <p:animEffect transition="in" filter="wipe(up)">
                                      <p:cBhvr>
                                        <p:cTn id="20" dur="500"/>
                                        <p:tgtEl>
                                          <p:spTgt spid="38298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82983"/>
                                        </p:tgtEl>
                                        <p:attrNameLst>
                                          <p:attrName>style.visibility</p:attrName>
                                        </p:attrNameLst>
                                      </p:cBhvr>
                                      <p:to>
                                        <p:strVal val="visible"/>
                                      </p:to>
                                    </p:set>
                                    <p:animEffect transition="in" filter="wipe(left)">
                                      <p:cBhvr>
                                        <p:cTn id="25" dur="500"/>
                                        <p:tgtEl>
                                          <p:spTgt spid="38298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82984"/>
                                        </p:tgtEl>
                                        <p:attrNameLst>
                                          <p:attrName>style.visibility</p:attrName>
                                        </p:attrNameLst>
                                      </p:cBhvr>
                                      <p:to>
                                        <p:strVal val="visible"/>
                                      </p:to>
                                    </p:set>
                                    <p:animEffect transition="in" filter="wipe(up)">
                                      <p:cBhvr>
                                        <p:cTn id="29" dur="500"/>
                                        <p:tgtEl>
                                          <p:spTgt spid="3829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p:bldP spid="382982" grpId="0"/>
      <p:bldP spid="3829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ES" dirty="0" smtClean="0"/>
              <a:t>Configuración Inicial</a:t>
            </a:r>
            <a:endParaRPr lang="es-ES" dirty="0"/>
          </a:p>
        </p:txBody>
      </p:sp>
      <p:sp>
        <p:nvSpPr>
          <p:cNvPr id="4" name="3 Marcador de texto"/>
          <p:cNvSpPr>
            <a:spLocks noGrp="1"/>
          </p:cNvSpPr>
          <p:nvPr>
            <p:ph type="body" sz="quarter" idx="10"/>
          </p:nvPr>
        </p:nvSpPr>
        <p:spPr>
          <a:xfrm>
            <a:off x="571472" y="2621327"/>
            <a:ext cx="7572375" cy="609398"/>
          </a:xfrm>
        </p:spPr>
        <p:txBody>
          <a:bodyPr/>
          <a:lstStyle/>
          <a:p>
            <a:r>
              <a:rPr smtClean="0"/>
              <a:t>Proceso de Instalación</a:t>
            </a:r>
            <a:endParaRPr lang="es-E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285720" y="1500174"/>
            <a:ext cx="8623300" cy="4617161"/>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Tareas </a:t>
            </a:r>
            <a:r>
              <a:rPr kumimoji="0" lang="es-ES" sz="2800" b="0" i="0" u="none" strike="noStrike" kern="1200" cap="none" spc="0" normalizeH="0" baseline="0" noProof="0" dirty="0" err="1" smtClean="0">
                <a:ln>
                  <a:noFill/>
                </a:ln>
                <a:solidFill>
                  <a:schemeClr val="tx1"/>
                </a:solidFill>
                <a:effectLst/>
                <a:uLnTx/>
                <a:uFillTx/>
                <a:latin typeface="+mn-lt"/>
                <a:ea typeface="+mn-ea"/>
                <a:cs typeface="+mn-cs"/>
              </a:rPr>
              <a:t>iniciales</a:t>
            </a:r>
            <a:r>
              <a:rPr kumimoji="0" lang="es-ES" sz="2800" b="0" i="0" u="none" strike="noStrike" kern="1200" cap="none" spc="0" normalizeH="0" baseline="0" noProof="0" dirty="0" smtClean="0">
                <a:ln>
                  <a:noFill/>
                </a:ln>
                <a:solidFill>
                  <a:schemeClr val="tx1"/>
                </a:solidFill>
                <a:effectLst/>
                <a:uLnTx/>
                <a:uFillTx/>
                <a:latin typeface="+mn-lt"/>
                <a:ea typeface="+mn-ea"/>
                <a:cs typeface="+mn-cs"/>
              </a:rPr>
              <a:t> de Configuración</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s-ES" altLang="ja-JP" sz="2200" b="0" i="0" u="none" strike="noStrike" kern="1200" cap="none" spc="0" normalizeH="0" baseline="0" noProof="0" dirty="0" smtClean="0">
                <a:ln>
                  <a:noFill/>
                </a:ln>
                <a:solidFill>
                  <a:schemeClr val="tx1"/>
                </a:solidFill>
                <a:effectLst/>
                <a:uLnTx/>
                <a:uFillTx/>
                <a:latin typeface="+mn-lt"/>
                <a:ea typeface="MS PGothic" pitchFamily="34" charset="-128"/>
                <a:cs typeface="+mn-cs"/>
              </a:rPr>
              <a:t>Expone las tareas necesarias para completar la instalación y conseguir que el Servidor este operacional</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Experiencia única para configurar el Servidor</a:t>
            </a:r>
          </a:p>
          <a:p>
            <a:pPr marL="914400" lvl="1" indent="-396875" defTabSz="914363" fontAlgn="auto">
              <a:lnSpc>
                <a:spcPct val="90000"/>
              </a:lnSpc>
              <a:spcBef>
                <a:spcPct val="20000"/>
              </a:spcBef>
              <a:spcAft>
                <a:spcPts val="0"/>
              </a:spcAft>
              <a:buBlip>
                <a:blip r:embed="rId4"/>
              </a:buBlip>
              <a:defRPr/>
            </a:pPr>
            <a:r>
              <a:rPr lang="es-ES" altLang="ja-JP" sz="2000" dirty="0" smtClean="0">
                <a:ea typeface="MS PGothic" pitchFamily="34" charset="-128"/>
              </a:rPr>
              <a:t>Guía al usuario para añadir y quitar roles y funcionalidades de manera segura</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Portal para una Gestión continua</a:t>
            </a: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s-ES" sz="2200" b="0" i="0" u="none" strike="noStrike" kern="1200" cap="none" spc="0" normalizeH="0" baseline="0" noProof="0" dirty="0" smtClean="0">
                <a:ln>
                  <a:noFill/>
                </a:ln>
                <a:solidFill>
                  <a:schemeClr val="tx1"/>
                </a:solidFill>
                <a:effectLst/>
                <a:uLnTx/>
                <a:uFillTx/>
                <a:latin typeface="+mn-lt"/>
                <a:ea typeface="+mn-ea"/>
                <a:cs typeface="+mn-cs"/>
              </a:rPr>
              <a:t>Muestra el estado del servidor,</a:t>
            </a:r>
            <a:r>
              <a:rPr kumimoji="0" lang="es-ES" sz="2200" b="0" i="0" u="none" strike="noStrike" kern="1200" cap="none" spc="0" normalizeH="0" noProof="0" dirty="0" smtClean="0">
                <a:ln>
                  <a:noFill/>
                </a:ln>
                <a:solidFill>
                  <a:schemeClr val="tx1"/>
                </a:solidFill>
                <a:effectLst/>
                <a:uLnTx/>
                <a:uFillTx/>
                <a:latin typeface="+mn-lt"/>
                <a:ea typeface="+mn-ea"/>
                <a:cs typeface="+mn-cs"/>
              </a:rPr>
              <a:t> expone las tareas de gestión clave, y guía al usuario hacia las herramientas avanzadas.</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s-ES" sz="2800" b="0" i="0" u="none" strike="noStrike" kern="1200" cap="none" spc="0" normalizeH="0" baseline="0" noProof="0" dirty="0" smtClean="0">
                <a:ln>
                  <a:noFill/>
                </a:ln>
                <a:solidFill>
                  <a:schemeClr val="tx1"/>
                </a:solidFill>
                <a:effectLst/>
                <a:uLnTx/>
                <a:uFillTx/>
                <a:latin typeface="+mn-lt"/>
                <a:ea typeface="+mn-ea"/>
                <a:cs typeface="+mn-cs"/>
              </a:rPr>
              <a:t>Automatización</a:t>
            </a:r>
            <a:r>
              <a:rPr kumimoji="0" lang="es-ES" sz="2800" b="0" i="0" u="none" strike="noStrike" kern="1200" cap="none" spc="0" normalizeH="0" noProof="0" dirty="0" smtClean="0">
                <a:ln>
                  <a:noFill/>
                </a:ln>
                <a:solidFill>
                  <a:schemeClr val="tx1"/>
                </a:solidFill>
                <a:effectLst/>
                <a:uLnTx/>
                <a:uFillTx/>
                <a:latin typeface="+mn-lt"/>
                <a:ea typeface="+mn-ea"/>
                <a:cs typeface="+mn-cs"/>
              </a:rPr>
              <a:t> desde la línea de Comando</a:t>
            </a: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4"/>
              </a:buBlip>
              <a:tabLst/>
              <a:defRPr/>
            </a:pPr>
            <a:r>
              <a:rPr kumimoji="0" lang="es-ES" sz="2200" b="0" i="0" u="none" strike="noStrike" kern="1200" cap="none" spc="0" normalizeH="0" baseline="0" noProof="0" dirty="0" smtClean="0">
                <a:ln>
                  <a:noFill/>
                </a:ln>
                <a:solidFill>
                  <a:schemeClr val="tx1"/>
                </a:solidFill>
                <a:effectLst/>
                <a:uLnTx/>
                <a:uFillTx/>
                <a:latin typeface="+mn-lt"/>
                <a:ea typeface="+mn-ea"/>
                <a:cs typeface="+mn-cs"/>
              </a:rPr>
              <a:t>Proporciona una</a:t>
            </a:r>
            <a:r>
              <a:rPr kumimoji="0" lang="es-ES" sz="2200" b="0" i="0" u="none" strike="noStrike" kern="1200" cap="none" spc="0" normalizeH="0" noProof="0" dirty="0" smtClean="0">
                <a:ln>
                  <a:noFill/>
                </a:ln>
                <a:solidFill>
                  <a:schemeClr val="tx1"/>
                </a:solidFill>
                <a:effectLst/>
                <a:uLnTx/>
                <a:uFillTx/>
                <a:latin typeface="+mn-lt"/>
                <a:ea typeface="+mn-ea"/>
                <a:cs typeface="+mn-cs"/>
              </a:rPr>
              <a:t> línea de comando para </a:t>
            </a:r>
            <a:r>
              <a:rPr lang="es-ES" sz="2200" dirty="0" smtClean="0">
                <a:latin typeface="+mn-lt"/>
                <a:cs typeface="+mn-cs"/>
              </a:rPr>
              <a:t>automatizar y </a:t>
            </a:r>
            <a:r>
              <a:rPr lang="es-ES" sz="2200" dirty="0" err="1" smtClean="0">
                <a:latin typeface="+mn-lt"/>
                <a:cs typeface="+mn-cs"/>
              </a:rPr>
              <a:t>scriptar</a:t>
            </a:r>
            <a:r>
              <a:rPr lang="es-ES" sz="2200" dirty="0" smtClean="0">
                <a:latin typeface="+mn-lt"/>
                <a:cs typeface="+mn-cs"/>
              </a:rPr>
              <a:t> instalaciones</a:t>
            </a:r>
            <a:endParaRPr kumimoji="0" lang="es-ES"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itle 5"/>
          <p:cNvSpPr>
            <a:spLocks noGrp="1"/>
          </p:cNvSpPr>
          <p:nvPr>
            <p:ph type="title"/>
          </p:nvPr>
        </p:nvSpPr>
        <p:spPr>
          <a:xfrm>
            <a:off x="381000" y="230188"/>
            <a:ext cx="8382000" cy="997196"/>
          </a:xfrm>
        </p:spPr>
        <p:txBody>
          <a:bodyPr/>
          <a:lstStyle/>
          <a:p>
            <a:r>
              <a:rPr lang="es-ES" sz="4800" spc="-150" smtClean="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t>Server Manager</a:t>
            </a:r>
            <a:br>
              <a:rPr lang="es-ES" sz="4800" spc="-150" smtClean="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rPr>
            </a:br>
            <a:r>
              <a:rPr lang="es-ES" sz="2400" smtClean="0">
                <a:solidFill>
                  <a:schemeClr val="tx2"/>
                </a:solidFill>
                <a:ea typeface="+mn-ea"/>
              </a:rPr>
              <a:t>E</a:t>
            </a:r>
            <a:r>
              <a:rPr lang="es-ES" sz="2400" spc="-150" smtClean="0">
                <a:solidFill>
                  <a:schemeClr val="tx2"/>
                </a:solidFill>
                <a:effectLst>
                  <a:outerShdw blurRad="50800" dist="38100" dir="2700000" algn="tl" rotWithShape="0">
                    <a:prstClr val="black">
                      <a:alpha val="40000"/>
                    </a:prstClr>
                  </a:outerShdw>
                </a:effectLst>
                <a:latin typeface="Segoe" pitchFamily="34" charset="0"/>
                <a:cs typeface="Arial" charset="0"/>
              </a:rPr>
              <a:t>xperiencia unificada para añadir, configurar y gestionar roles</a:t>
            </a:r>
            <a:endParaRPr lang="es-ES" sz="2400" spc="-150">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9" name="Picture 11" descr="Server"/>
          <p:cNvPicPr>
            <a:picLocks noChangeAspect="1" noChangeArrowheads="1"/>
          </p:cNvPicPr>
          <p:nvPr/>
        </p:nvPicPr>
        <p:blipFill>
          <a:blip r:embed="rId3"/>
          <a:srcRect/>
          <a:stretch>
            <a:fillRect/>
          </a:stretch>
        </p:blipFill>
        <p:spPr bwMode="auto">
          <a:xfrm>
            <a:off x="381000" y="987406"/>
            <a:ext cx="3157538" cy="4657725"/>
          </a:xfrm>
          <a:prstGeom prst="rect">
            <a:avLst/>
          </a:prstGeom>
          <a:noFill/>
          <a:ln w="9525">
            <a:noFill/>
            <a:miter lim="800000"/>
            <a:headEnd/>
            <a:tailEnd/>
          </a:ln>
        </p:spPr>
      </p:pic>
      <p:sp>
        <p:nvSpPr>
          <p:cNvPr id="12291"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s-ES" sz="3600" b="1">
              <a:solidFill>
                <a:srgbClr val="FFFF99"/>
              </a:solidFill>
            </a:endParaRPr>
          </a:p>
        </p:txBody>
      </p:sp>
      <p:sp>
        <p:nvSpPr>
          <p:cNvPr id="12292" name="Rectangle 11"/>
          <p:cNvSpPr>
            <a:spLocks noGrp="1" noChangeArrowheads="1"/>
          </p:cNvSpPr>
          <p:nvPr>
            <p:ph type="title"/>
          </p:nvPr>
        </p:nvSpPr>
        <p:spPr/>
        <p:txBody>
          <a:bodyPr/>
          <a:lstStyle/>
          <a:p>
            <a:pPr marL="0" indent="0" defTabSz="914400" eaLnBrk="1" hangingPunct="1"/>
            <a:r>
              <a:rPr lang="es-ES" smtClean="0"/>
              <a:t>Roles de Servidor</a:t>
            </a:r>
          </a:p>
        </p:txBody>
      </p:sp>
      <p:sp>
        <p:nvSpPr>
          <p:cNvPr id="19" name="18 Marcador de contenido"/>
          <p:cNvSpPr>
            <a:spLocks noGrp="1"/>
          </p:cNvSpPr>
          <p:nvPr>
            <p:ph idx="1"/>
          </p:nvPr>
        </p:nvSpPr>
        <p:spPr>
          <a:xfrm>
            <a:off x="381000" y="1365215"/>
            <a:ext cx="8382000" cy="443198"/>
          </a:xfrm>
        </p:spPr>
        <p:txBody>
          <a:bodyPr/>
          <a:lstStyle/>
          <a:p>
            <a:endParaRPr lang="es-ES"/>
          </a:p>
        </p:txBody>
      </p:sp>
      <p:pic>
        <p:nvPicPr>
          <p:cNvPr id="109574" name="Picture 6" descr="Server - application"/>
          <p:cNvPicPr>
            <a:picLocks noChangeAspect="1" noChangeArrowheads="1"/>
          </p:cNvPicPr>
          <p:nvPr/>
        </p:nvPicPr>
        <p:blipFill>
          <a:blip r:embed="rId4"/>
          <a:srcRect/>
          <a:stretch>
            <a:fillRect/>
          </a:stretch>
        </p:blipFill>
        <p:spPr bwMode="auto">
          <a:xfrm>
            <a:off x="3311525" y="808018"/>
            <a:ext cx="2001838" cy="3600450"/>
          </a:xfrm>
          <a:prstGeom prst="rect">
            <a:avLst/>
          </a:prstGeom>
          <a:noFill/>
          <a:ln w="9525">
            <a:noFill/>
            <a:miter lim="800000"/>
            <a:headEnd/>
            <a:tailEnd/>
          </a:ln>
        </p:spPr>
      </p:pic>
      <p:grpSp>
        <p:nvGrpSpPr>
          <p:cNvPr id="2" name="Group 10"/>
          <p:cNvGrpSpPr>
            <a:grpSpLocks/>
          </p:cNvGrpSpPr>
          <p:nvPr/>
        </p:nvGrpSpPr>
        <p:grpSpPr bwMode="auto">
          <a:xfrm>
            <a:off x="5976938" y="2716193"/>
            <a:ext cx="2193925" cy="3205163"/>
            <a:chOff x="3765" y="1616"/>
            <a:chExt cx="1382" cy="2019"/>
          </a:xfrm>
        </p:grpSpPr>
        <p:pic>
          <p:nvPicPr>
            <p:cNvPr id="12305" name="Picture 7" descr="ADserverNoBlue"/>
            <p:cNvPicPr>
              <a:picLocks noChangeAspect="1" noChangeArrowheads="1"/>
            </p:cNvPicPr>
            <p:nvPr/>
          </p:nvPicPr>
          <p:blipFill>
            <a:blip r:embed="rId5"/>
            <a:srcRect/>
            <a:stretch>
              <a:fillRect/>
            </a:stretch>
          </p:blipFill>
          <p:spPr bwMode="auto">
            <a:xfrm>
              <a:off x="3765" y="1616"/>
              <a:ext cx="1353" cy="2019"/>
            </a:xfrm>
            <a:prstGeom prst="rect">
              <a:avLst/>
            </a:prstGeom>
            <a:noFill/>
            <a:ln w="9525">
              <a:noFill/>
              <a:miter lim="800000"/>
              <a:headEnd/>
              <a:tailEnd/>
            </a:ln>
          </p:spPr>
        </p:pic>
        <p:pic>
          <p:nvPicPr>
            <p:cNvPr id="12306" name="Picture 9" descr="SharedFolder01"/>
            <p:cNvPicPr>
              <a:picLocks noChangeAspect="1" noChangeArrowheads="1"/>
            </p:cNvPicPr>
            <p:nvPr/>
          </p:nvPicPr>
          <p:blipFill>
            <a:blip r:embed="rId6"/>
            <a:srcRect/>
            <a:stretch>
              <a:fillRect/>
            </a:stretch>
          </p:blipFill>
          <p:spPr bwMode="auto">
            <a:xfrm>
              <a:off x="4422" y="2273"/>
              <a:ext cx="725" cy="660"/>
            </a:xfrm>
            <a:prstGeom prst="rect">
              <a:avLst/>
            </a:prstGeom>
            <a:noFill/>
            <a:ln w="9525">
              <a:noFill/>
              <a:miter lim="800000"/>
              <a:headEnd/>
              <a:tailEnd/>
            </a:ln>
          </p:spPr>
        </p:pic>
      </p:grpSp>
      <p:pic>
        <p:nvPicPr>
          <p:cNvPr id="109581" name="Picture 13" descr="InternetAccess"/>
          <p:cNvPicPr>
            <a:picLocks noChangeAspect="1" noChangeArrowheads="1"/>
          </p:cNvPicPr>
          <p:nvPr/>
        </p:nvPicPr>
        <p:blipFill>
          <a:blip r:embed="rId7"/>
          <a:srcRect/>
          <a:stretch>
            <a:fillRect/>
          </a:stretch>
        </p:blipFill>
        <p:spPr bwMode="auto">
          <a:xfrm>
            <a:off x="1562100" y="4052868"/>
            <a:ext cx="1701800" cy="1857375"/>
          </a:xfrm>
          <a:prstGeom prst="rect">
            <a:avLst/>
          </a:prstGeom>
          <a:noFill/>
          <a:ln w="9525">
            <a:noFill/>
            <a:miter lim="800000"/>
            <a:headEnd/>
            <a:tailEnd/>
          </a:ln>
        </p:spPr>
      </p:pic>
      <p:pic>
        <p:nvPicPr>
          <p:cNvPr id="109582" name="Picture 14" descr="clear grreen glow rectangle talk bubble"/>
          <p:cNvPicPr>
            <a:picLocks noChangeAspect="1" noChangeArrowheads="1"/>
          </p:cNvPicPr>
          <p:nvPr/>
        </p:nvPicPr>
        <p:blipFill>
          <a:blip r:embed="rId8"/>
          <a:srcRect/>
          <a:stretch>
            <a:fillRect/>
          </a:stretch>
        </p:blipFill>
        <p:spPr bwMode="auto">
          <a:xfrm>
            <a:off x="2028825" y="714356"/>
            <a:ext cx="7308850" cy="4376737"/>
          </a:xfrm>
          <a:prstGeom prst="rect">
            <a:avLst/>
          </a:prstGeom>
          <a:noFill/>
          <a:ln w="9525">
            <a:noFill/>
            <a:miter lim="800000"/>
            <a:headEnd/>
            <a:tailEnd/>
          </a:ln>
        </p:spPr>
      </p:pic>
      <p:sp>
        <p:nvSpPr>
          <p:cNvPr id="109583" name="Text Box 15"/>
          <p:cNvSpPr txBox="1">
            <a:spLocks noChangeArrowheads="1"/>
          </p:cNvSpPr>
          <p:nvPr/>
        </p:nvSpPr>
        <p:spPr bwMode="auto">
          <a:xfrm>
            <a:off x="3913188" y="996931"/>
            <a:ext cx="4956175" cy="3592512"/>
          </a:xfrm>
          <a:prstGeom prst="rect">
            <a:avLst/>
          </a:prstGeom>
          <a:solidFill>
            <a:srgbClr val="11C5A3"/>
          </a:solidFill>
          <a:ln w="12700">
            <a:noFill/>
            <a:miter lim="800000"/>
            <a:headEnd/>
            <a:tailEnd/>
          </a:ln>
        </p:spPr>
        <p:txBody>
          <a:bodyPr wrap="none"/>
          <a:lstStyle/>
          <a:p>
            <a:pPr>
              <a:lnSpc>
                <a:spcPct val="120000"/>
              </a:lnSpc>
              <a:spcBef>
                <a:spcPct val="0"/>
              </a:spcBef>
            </a:pPr>
            <a:r>
              <a:rPr lang="es-ES" sz="3200" smtClean="0"/>
              <a:t>Web Server</a:t>
            </a:r>
          </a:p>
          <a:p>
            <a:pPr>
              <a:lnSpc>
                <a:spcPct val="120000"/>
              </a:lnSpc>
              <a:spcBef>
                <a:spcPct val="0"/>
              </a:spcBef>
            </a:pPr>
            <a:r>
              <a:rPr lang="es-ES" sz="3200" smtClean="0"/>
              <a:t>IIS Management Tools</a:t>
            </a:r>
          </a:p>
          <a:p>
            <a:pPr>
              <a:lnSpc>
                <a:spcPct val="120000"/>
              </a:lnSpc>
              <a:spcBef>
                <a:spcPct val="0"/>
              </a:spcBef>
            </a:pPr>
            <a:r>
              <a:rPr lang="es-ES" sz="3200" smtClean="0"/>
              <a:t>Server Side Includes</a:t>
            </a:r>
          </a:p>
          <a:p>
            <a:pPr>
              <a:lnSpc>
                <a:spcPct val="120000"/>
              </a:lnSpc>
              <a:spcBef>
                <a:spcPct val="0"/>
              </a:spcBef>
            </a:pPr>
            <a:r>
              <a:rPr lang="es-ES" sz="3200" smtClean="0"/>
              <a:t>FTP Server</a:t>
            </a:r>
          </a:p>
          <a:p>
            <a:pPr>
              <a:lnSpc>
                <a:spcPct val="120000"/>
              </a:lnSpc>
              <a:spcBef>
                <a:spcPct val="0"/>
              </a:spcBef>
            </a:pPr>
            <a:r>
              <a:rPr lang="es-ES" sz="3200" smtClean="0"/>
              <a:t>ASP</a:t>
            </a:r>
          </a:p>
          <a:p>
            <a:pPr>
              <a:lnSpc>
                <a:spcPct val="120000"/>
              </a:lnSpc>
              <a:spcBef>
                <a:spcPct val="0"/>
              </a:spcBef>
            </a:pPr>
            <a:r>
              <a:rPr lang="es-ES" sz="3200" smtClean="0"/>
              <a:t>CGI</a:t>
            </a:r>
            <a:endParaRPr lang="es-ES" sz="3200"/>
          </a:p>
        </p:txBody>
      </p:sp>
      <p:sp>
        <p:nvSpPr>
          <p:cNvPr id="12304" name="Text Box 25"/>
          <p:cNvSpPr txBox="1">
            <a:spLocks noChangeArrowheads="1"/>
          </p:cNvSpPr>
          <p:nvPr/>
        </p:nvSpPr>
        <p:spPr bwMode="auto">
          <a:xfrm>
            <a:off x="258763" y="5727694"/>
            <a:ext cx="8885238" cy="579437"/>
          </a:xfrm>
          <a:prstGeom prst="rect">
            <a:avLst/>
          </a:prstGeom>
          <a:noFill/>
          <a:ln w="12700" algn="ctr">
            <a:noFill/>
            <a:miter lim="800000"/>
            <a:headEnd/>
            <a:tailEnd/>
          </a:ln>
        </p:spPr>
        <p:txBody>
          <a:bodyPr>
            <a:spAutoFit/>
          </a:bodyPr>
          <a:lstStyle/>
          <a:p>
            <a:pPr algn="ctr">
              <a:spcBef>
                <a:spcPct val="0"/>
              </a:spcBef>
            </a:pPr>
            <a:r>
              <a:rPr lang="es-ES" sz="3200" smtClean="0"/>
              <a:t>Los roles estan securizados por defecto</a:t>
            </a:r>
            <a:endParaRPr lang="es-ES" sz="3200">
              <a:solidFill>
                <a:schemeClr val="bg1"/>
              </a:solidFill>
            </a:endParaRPr>
          </a:p>
        </p:txBody>
      </p:sp>
      <p:grpSp>
        <p:nvGrpSpPr>
          <p:cNvPr id="4" name="Group 29"/>
          <p:cNvGrpSpPr>
            <a:grpSpLocks/>
          </p:cNvGrpSpPr>
          <p:nvPr/>
        </p:nvGrpSpPr>
        <p:grpSpPr bwMode="auto">
          <a:xfrm>
            <a:off x="468313" y="2751118"/>
            <a:ext cx="2025650" cy="2989263"/>
            <a:chOff x="295" y="1638"/>
            <a:chExt cx="1276" cy="1883"/>
          </a:xfrm>
        </p:grpSpPr>
        <p:pic>
          <p:nvPicPr>
            <p:cNvPr id="12301" name="Picture 27" descr="Server"/>
            <p:cNvPicPr>
              <a:picLocks noChangeAspect="1" noChangeArrowheads="1"/>
            </p:cNvPicPr>
            <p:nvPr/>
          </p:nvPicPr>
          <p:blipFill>
            <a:blip r:embed="rId3"/>
            <a:srcRect/>
            <a:stretch>
              <a:fillRect/>
            </a:stretch>
          </p:blipFill>
          <p:spPr bwMode="auto">
            <a:xfrm>
              <a:off x="295" y="1638"/>
              <a:ext cx="1276" cy="1882"/>
            </a:xfrm>
            <a:prstGeom prst="rect">
              <a:avLst/>
            </a:prstGeom>
            <a:noFill/>
            <a:ln w="9525">
              <a:noFill/>
              <a:miter lim="800000"/>
              <a:headEnd/>
              <a:tailEnd/>
            </a:ln>
          </p:spPr>
        </p:pic>
        <p:pic>
          <p:nvPicPr>
            <p:cNvPr id="12302" name="Picture 28" descr="printer"/>
            <p:cNvPicPr>
              <a:picLocks noChangeAspect="1" noChangeArrowheads="1"/>
            </p:cNvPicPr>
            <p:nvPr/>
          </p:nvPicPr>
          <p:blipFill>
            <a:blip r:embed="rId9"/>
            <a:srcRect/>
            <a:stretch>
              <a:fillRect/>
            </a:stretch>
          </p:blipFill>
          <p:spPr bwMode="auto">
            <a:xfrm>
              <a:off x="816" y="2818"/>
              <a:ext cx="703" cy="703"/>
            </a:xfrm>
            <a:prstGeom prst="rect">
              <a:avLst/>
            </a:prstGeom>
            <a:noFill/>
            <a:ln w="9525">
              <a:noFill/>
              <a:miter lim="800000"/>
              <a:headEnd/>
              <a:tailEnd/>
            </a:ln>
          </p:spPr>
        </p:pic>
      </p:grpSp>
      <p:pic>
        <p:nvPicPr>
          <p:cNvPr id="109585" name="Picture 17" descr="Security Download Server"/>
          <p:cNvPicPr>
            <a:picLocks noChangeAspect="1" noChangeArrowheads="1"/>
          </p:cNvPicPr>
          <p:nvPr/>
        </p:nvPicPr>
        <p:blipFill>
          <a:blip r:embed="rId10"/>
          <a:srcRect/>
          <a:stretch>
            <a:fillRect/>
          </a:stretch>
        </p:blipFill>
        <p:spPr bwMode="auto">
          <a:xfrm>
            <a:off x="431800" y="1027093"/>
            <a:ext cx="3162300" cy="46958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09574"/>
                                        </p:tgtEl>
                                        <p:attrNameLst>
                                          <p:attrName>style.visibility</p:attrName>
                                        </p:attrNameLst>
                                      </p:cBhvr>
                                      <p:to>
                                        <p:strVal val="visible"/>
                                      </p:to>
                                    </p:set>
                                    <p:anim calcmode="lin" valueType="num">
                                      <p:cBhvr>
                                        <p:cTn id="13" dur="500" fill="hold"/>
                                        <p:tgtEl>
                                          <p:spTgt spid="109574"/>
                                        </p:tgtEl>
                                        <p:attrNameLst>
                                          <p:attrName>ppt_w</p:attrName>
                                        </p:attrNameLst>
                                      </p:cBhvr>
                                      <p:tavLst>
                                        <p:tav tm="0">
                                          <p:val>
                                            <p:fltVal val="0"/>
                                          </p:val>
                                        </p:tav>
                                        <p:tav tm="100000">
                                          <p:val>
                                            <p:strVal val="#ppt_w"/>
                                          </p:val>
                                        </p:tav>
                                      </p:tavLst>
                                    </p:anim>
                                    <p:anim calcmode="lin" valueType="num">
                                      <p:cBhvr>
                                        <p:cTn id="14" dur="500" fill="hold"/>
                                        <p:tgtEl>
                                          <p:spTgt spid="109574"/>
                                        </p:tgtEl>
                                        <p:attrNameLst>
                                          <p:attrName>ppt_h</p:attrName>
                                        </p:attrNameLst>
                                      </p:cBhvr>
                                      <p:tavLst>
                                        <p:tav tm="0">
                                          <p:val>
                                            <p:fltVal val="0"/>
                                          </p:val>
                                        </p:tav>
                                        <p:tav tm="100000">
                                          <p:val>
                                            <p:strVal val="#ppt_h"/>
                                          </p:val>
                                        </p:tav>
                                      </p:tavLst>
                                    </p:anim>
                                    <p:animEffect transition="in" filter="fade">
                                      <p:cBhvr>
                                        <p:cTn id="15" dur="500"/>
                                        <p:tgtEl>
                                          <p:spTgt spid="109574"/>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4"/>
                                        </p:tgtEl>
                                        <p:attrNameLst>
                                          <p:attrName>ppt_w</p:attrName>
                                        </p:attrNameLst>
                                      </p:cBhvr>
                                      <p:tavLst>
                                        <p:tav tm="0">
                                          <p:val>
                                            <p:strVal val="ppt_w"/>
                                          </p:val>
                                        </p:tav>
                                        <p:tav tm="100000">
                                          <p:val>
                                            <p:fltVal val="0"/>
                                          </p:val>
                                        </p:tav>
                                      </p:tavLst>
                                    </p:anim>
                                    <p:anim calcmode="lin" valueType="num">
                                      <p:cBhvr>
                                        <p:cTn id="26" dur="500"/>
                                        <p:tgtEl>
                                          <p:spTgt spid="4"/>
                                        </p:tgtEl>
                                        <p:attrNameLst>
                                          <p:attrName>ppt_h</p:attrName>
                                        </p:attrNameLst>
                                      </p:cBhvr>
                                      <p:tavLst>
                                        <p:tav tm="0">
                                          <p:val>
                                            <p:strVal val="ppt_h"/>
                                          </p:val>
                                        </p:tav>
                                        <p:tav tm="100000">
                                          <p:val>
                                            <p:fltVal val="0"/>
                                          </p:val>
                                        </p:tav>
                                      </p:tavLst>
                                    </p:anim>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109574"/>
                                        </p:tgtEl>
                                        <p:attrNameLst>
                                          <p:attrName>ppt_w</p:attrName>
                                        </p:attrNameLst>
                                      </p:cBhvr>
                                      <p:tavLst>
                                        <p:tav tm="0">
                                          <p:val>
                                            <p:strVal val="ppt_w"/>
                                          </p:val>
                                        </p:tav>
                                        <p:tav tm="100000">
                                          <p:val>
                                            <p:fltVal val="0"/>
                                          </p:val>
                                        </p:tav>
                                      </p:tavLst>
                                    </p:anim>
                                    <p:anim calcmode="lin" valueType="num">
                                      <p:cBhvr>
                                        <p:cTn id="31" dur="500"/>
                                        <p:tgtEl>
                                          <p:spTgt spid="109574"/>
                                        </p:tgtEl>
                                        <p:attrNameLst>
                                          <p:attrName>ppt_h</p:attrName>
                                        </p:attrNameLst>
                                      </p:cBhvr>
                                      <p:tavLst>
                                        <p:tav tm="0">
                                          <p:val>
                                            <p:strVal val="ppt_h"/>
                                          </p:val>
                                        </p:tav>
                                        <p:tav tm="100000">
                                          <p:val>
                                            <p:fltVal val="0"/>
                                          </p:val>
                                        </p:tav>
                                      </p:tavLst>
                                    </p:anim>
                                    <p:animEffect transition="out" filter="fade">
                                      <p:cBhvr>
                                        <p:cTn id="32" dur="500"/>
                                        <p:tgtEl>
                                          <p:spTgt spid="109574"/>
                                        </p:tgtEl>
                                      </p:cBhvr>
                                    </p:animEffect>
                                    <p:set>
                                      <p:cBhvr>
                                        <p:cTn id="33" dur="1" fill="hold">
                                          <p:stCondLst>
                                            <p:cond delay="499"/>
                                          </p:stCondLst>
                                        </p:cTn>
                                        <p:tgtEl>
                                          <p:spTgt spid="109574"/>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500"/>
                                        <p:tgtEl>
                                          <p:spTgt spid="2"/>
                                        </p:tgtEl>
                                        <p:attrNameLst>
                                          <p:attrName>ppt_w</p:attrName>
                                        </p:attrNameLst>
                                      </p:cBhvr>
                                      <p:tavLst>
                                        <p:tav tm="0">
                                          <p:val>
                                            <p:strVal val="ppt_w"/>
                                          </p:val>
                                        </p:tav>
                                        <p:tav tm="100000">
                                          <p:val>
                                            <p:fltVal val="0"/>
                                          </p:val>
                                        </p:tav>
                                      </p:tavLst>
                                    </p:anim>
                                    <p:anim calcmode="lin" valueType="num">
                                      <p:cBhvr>
                                        <p:cTn id="36" dur="500"/>
                                        <p:tgtEl>
                                          <p:spTgt spid="2"/>
                                        </p:tgtEl>
                                        <p:attrNameLst>
                                          <p:attrName>ppt_h</p:attrName>
                                        </p:attrNameLst>
                                      </p:cBhvr>
                                      <p:tavLst>
                                        <p:tav tm="0">
                                          <p:val>
                                            <p:strVal val="ppt_h"/>
                                          </p:val>
                                        </p:tav>
                                        <p:tav tm="100000">
                                          <p:val>
                                            <p:fltVal val="0"/>
                                          </p:val>
                                        </p:tav>
                                      </p:tavLst>
                                    </p:anim>
                                    <p:animEffect transition="out" filter="fad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par>
                          <p:cTn id="39" fill="hold">
                            <p:stCondLst>
                              <p:cond delay="500"/>
                            </p:stCondLst>
                            <p:childTnLst>
                              <p:par>
                                <p:cTn id="40" presetID="53" presetClass="entr" presetSubtype="0" fill="hold" nodeType="afterEffect">
                                  <p:stCondLst>
                                    <p:cond delay="0"/>
                                  </p:stCondLst>
                                  <p:childTnLst>
                                    <p:set>
                                      <p:cBhvr>
                                        <p:cTn id="41" dur="1" fill="hold">
                                          <p:stCondLst>
                                            <p:cond delay="0"/>
                                          </p:stCondLst>
                                        </p:cTn>
                                        <p:tgtEl>
                                          <p:spTgt spid="109579"/>
                                        </p:tgtEl>
                                        <p:attrNameLst>
                                          <p:attrName>style.visibility</p:attrName>
                                        </p:attrNameLst>
                                      </p:cBhvr>
                                      <p:to>
                                        <p:strVal val="visible"/>
                                      </p:to>
                                    </p:set>
                                    <p:anim calcmode="lin" valueType="num">
                                      <p:cBhvr>
                                        <p:cTn id="42" dur="500" fill="hold"/>
                                        <p:tgtEl>
                                          <p:spTgt spid="109579"/>
                                        </p:tgtEl>
                                        <p:attrNameLst>
                                          <p:attrName>ppt_w</p:attrName>
                                        </p:attrNameLst>
                                      </p:cBhvr>
                                      <p:tavLst>
                                        <p:tav tm="0">
                                          <p:val>
                                            <p:fltVal val="0"/>
                                          </p:val>
                                        </p:tav>
                                        <p:tav tm="100000">
                                          <p:val>
                                            <p:strVal val="#ppt_w"/>
                                          </p:val>
                                        </p:tav>
                                      </p:tavLst>
                                    </p:anim>
                                    <p:anim calcmode="lin" valueType="num">
                                      <p:cBhvr>
                                        <p:cTn id="43" dur="500" fill="hold"/>
                                        <p:tgtEl>
                                          <p:spTgt spid="109579"/>
                                        </p:tgtEl>
                                        <p:attrNameLst>
                                          <p:attrName>ppt_h</p:attrName>
                                        </p:attrNameLst>
                                      </p:cBhvr>
                                      <p:tavLst>
                                        <p:tav tm="0">
                                          <p:val>
                                            <p:fltVal val="0"/>
                                          </p:val>
                                        </p:tav>
                                        <p:tav tm="100000">
                                          <p:val>
                                            <p:strVal val="#ppt_h"/>
                                          </p:val>
                                        </p:tav>
                                      </p:tavLst>
                                    </p:anim>
                                    <p:animEffect transition="in" filter="fade">
                                      <p:cBhvr>
                                        <p:cTn id="44" dur="500"/>
                                        <p:tgtEl>
                                          <p:spTgt spid="109579"/>
                                        </p:tgtEl>
                                      </p:cBhvr>
                                    </p:animEffect>
                                  </p:childTnLst>
                                </p:cTn>
                              </p:par>
                              <p:par>
                                <p:cTn id="45" presetID="53" presetClass="entr" presetSubtype="0" fill="hold" nodeType="withEffect">
                                  <p:stCondLst>
                                    <p:cond delay="0"/>
                                  </p:stCondLst>
                                  <p:childTnLst>
                                    <p:set>
                                      <p:cBhvr>
                                        <p:cTn id="46" dur="1" fill="hold">
                                          <p:stCondLst>
                                            <p:cond delay="0"/>
                                          </p:stCondLst>
                                        </p:cTn>
                                        <p:tgtEl>
                                          <p:spTgt spid="109581"/>
                                        </p:tgtEl>
                                        <p:attrNameLst>
                                          <p:attrName>style.visibility</p:attrName>
                                        </p:attrNameLst>
                                      </p:cBhvr>
                                      <p:to>
                                        <p:strVal val="visible"/>
                                      </p:to>
                                    </p:set>
                                    <p:anim calcmode="lin" valueType="num">
                                      <p:cBhvr>
                                        <p:cTn id="47" dur="500" fill="hold"/>
                                        <p:tgtEl>
                                          <p:spTgt spid="109581"/>
                                        </p:tgtEl>
                                        <p:attrNameLst>
                                          <p:attrName>ppt_w</p:attrName>
                                        </p:attrNameLst>
                                      </p:cBhvr>
                                      <p:tavLst>
                                        <p:tav tm="0">
                                          <p:val>
                                            <p:fltVal val="0"/>
                                          </p:val>
                                        </p:tav>
                                        <p:tav tm="100000">
                                          <p:val>
                                            <p:strVal val="#ppt_w"/>
                                          </p:val>
                                        </p:tav>
                                      </p:tavLst>
                                    </p:anim>
                                    <p:anim calcmode="lin" valueType="num">
                                      <p:cBhvr>
                                        <p:cTn id="48" dur="500" fill="hold"/>
                                        <p:tgtEl>
                                          <p:spTgt spid="109581"/>
                                        </p:tgtEl>
                                        <p:attrNameLst>
                                          <p:attrName>ppt_h</p:attrName>
                                        </p:attrNameLst>
                                      </p:cBhvr>
                                      <p:tavLst>
                                        <p:tav tm="0">
                                          <p:val>
                                            <p:fltVal val="0"/>
                                          </p:val>
                                        </p:tav>
                                        <p:tav tm="100000">
                                          <p:val>
                                            <p:strVal val="#ppt_h"/>
                                          </p:val>
                                        </p:tav>
                                      </p:tavLst>
                                    </p:anim>
                                    <p:animEffect transition="in" filter="fade">
                                      <p:cBhvr>
                                        <p:cTn id="49" dur="500"/>
                                        <p:tgtEl>
                                          <p:spTgt spid="109581"/>
                                        </p:tgtEl>
                                      </p:cBhvr>
                                    </p:animEffect>
                                  </p:childTnLst>
                                </p:cTn>
                              </p:par>
                            </p:childTnLst>
                          </p:cTn>
                        </p:par>
                        <p:par>
                          <p:cTn id="50" fill="hold">
                            <p:stCondLst>
                              <p:cond delay="1000"/>
                            </p:stCondLst>
                            <p:childTnLst>
                              <p:par>
                                <p:cTn id="51" presetID="53" presetClass="entr" presetSubtype="0" fill="hold" nodeType="afterEffect">
                                  <p:stCondLst>
                                    <p:cond delay="0"/>
                                  </p:stCondLst>
                                  <p:childTnLst>
                                    <p:set>
                                      <p:cBhvr>
                                        <p:cTn id="52" dur="1" fill="hold">
                                          <p:stCondLst>
                                            <p:cond delay="0"/>
                                          </p:stCondLst>
                                        </p:cTn>
                                        <p:tgtEl>
                                          <p:spTgt spid="109582"/>
                                        </p:tgtEl>
                                        <p:attrNameLst>
                                          <p:attrName>style.visibility</p:attrName>
                                        </p:attrNameLst>
                                      </p:cBhvr>
                                      <p:to>
                                        <p:strVal val="visible"/>
                                      </p:to>
                                    </p:set>
                                    <p:anim calcmode="lin" valueType="num">
                                      <p:cBhvr>
                                        <p:cTn id="53" dur="500" fill="hold"/>
                                        <p:tgtEl>
                                          <p:spTgt spid="109582"/>
                                        </p:tgtEl>
                                        <p:attrNameLst>
                                          <p:attrName>ppt_w</p:attrName>
                                        </p:attrNameLst>
                                      </p:cBhvr>
                                      <p:tavLst>
                                        <p:tav tm="0">
                                          <p:val>
                                            <p:fltVal val="0"/>
                                          </p:val>
                                        </p:tav>
                                        <p:tav tm="100000">
                                          <p:val>
                                            <p:strVal val="#ppt_w"/>
                                          </p:val>
                                        </p:tav>
                                      </p:tavLst>
                                    </p:anim>
                                    <p:anim calcmode="lin" valueType="num">
                                      <p:cBhvr>
                                        <p:cTn id="54" dur="500" fill="hold"/>
                                        <p:tgtEl>
                                          <p:spTgt spid="109582"/>
                                        </p:tgtEl>
                                        <p:attrNameLst>
                                          <p:attrName>ppt_h</p:attrName>
                                        </p:attrNameLst>
                                      </p:cBhvr>
                                      <p:tavLst>
                                        <p:tav tm="0">
                                          <p:val>
                                            <p:fltVal val="0"/>
                                          </p:val>
                                        </p:tav>
                                        <p:tav tm="100000">
                                          <p:val>
                                            <p:strVal val="#ppt_h"/>
                                          </p:val>
                                        </p:tav>
                                      </p:tavLst>
                                    </p:anim>
                                    <p:animEffect transition="in" filter="fade">
                                      <p:cBhvr>
                                        <p:cTn id="55" dur="500"/>
                                        <p:tgtEl>
                                          <p:spTgt spid="109582"/>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09583"/>
                                        </p:tgtEl>
                                        <p:attrNameLst>
                                          <p:attrName>style.visibility</p:attrName>
                                        </p:attrNameLst>
                                      </p:cBhvr>
                                      <p:to>
                                        <p:strVal val="visible"/>
                                      </p:to>
                                    </p:set>
                                    <p:anim calcmode="lin" valueType="num">
                                      <p:cBhvr>
                                        <p:cTn id="58" dur="500" fill="hold"/>
                                        <p:tgtEl>
                                          <p:spTgt spid="109583"/>
                                        </p:tgtEl>
                                        <p:attrNameLst>
                                          <p:attrName>ppt_w</p:attrName>
                                        </p:attrNameLst>
                                      </p:cBhvr>
                                      <p:tavLst>
                                        <p:tav tm="0">
                                          <p:val>
                                            <p:fltVal val="0"/>
                                          </p:val>
                                        </p:tav>
                                        <p:tav tm="100000">
                                          <p:val>
                                            <p:strVal val="#ppt_w"/>
                                          </p:val>
                                        </p:tav>
                                      </p:tavLst>
                                    </p:anim>
                                    <p:anim calcmode="lin" valueType="num">
                                      <p:cBhvr>
                                        <p:cTn id="59" dur="500" fill="hold"/>
                                        <p:tgtEl>
                                          <p:spTgt spid="109583"/>
                                        </p:tgtEl>
                                        <p:attrNameLst>
                                          <p:attrName>ppt_h</p:attrName>
                                        </p:attrNameLst>
                                      </p:cBhvr>
                                      <p:tavLst>
                                        <p:tav tm="0">
                                          <p:val>
                                            <p:fltVal val="0"/>
                                          </p:val>
                                        </p:tav>
                                        <p:tav tm="100000">
                                          <p:val>
                                            <p:strVal val="#ppt_h"/>
                                          </p:val>
                                        </p:tav>
                                      </p:tavLst>
                                    </p:anim>
                                    <p:animEffect transition="in" filter="fade">
                                      <p:cBhvr>
                                        <p:cTn id="60" dur="500"/>
                                        <p:tgtEl>
                                          <p:spTgt spid="109583"/>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xit" presetSubtype="0" fill="hold" nodeType="clickEffect">
                                  <p:stCondLst>
                                    <p:cond delay="0"/>
                                  </p:stCondLst>
                                  <p:childTnLst>
                                    <p:anim calcmode="lin" valueType="num">
                                      <p:cBhvr>
                                        <p:cTn id="64" dur="500"/>
                                        <p:tgtEl>
                                          <p:spTgt spid="109579"/>
                                        </p:tgtEl>
                                        <p:attrNameLst>
                                          <p:attrName>ppt_w</p:attrName>
                                        </p:attrNameLst>
                                      </p:cBhvr>
                                      <p:tavLst>
                                        <p:tav tm="0">
                                          <p:val>
                                            <p:strVal val="ppt_w"/>
                                          </p:val>
                                        </p:tav>
                                        <p:tav tm="100000">
                                          <p:val>
                                            <p:fltVal val="0"/>
                                          </p:val>
                                        </p:tav>
                                      </p:tavLst>
                                    </p:anim>
                                    <p:anim calcmode="lin" valueType="num">
                                      <p:cBhvr>
                                        <p:cTn id="65" dur="500"/>
                                        <p:tgtEl>
                                          <p:spTgt spid="109579"/>
                                        </p:tgtEl>
                                        <p:attrNameLst>
                                          <p:attrName>ppt_h</p:attrName>
                                        </p:attrNameLst>
                                      </p:cBhvr>
                                      <p:tavLst>
                                        <p:tav tm="0">
                                          <p:val>
                                            <p:strVal val="ppt_h"/>
                                          </p:val>
                                        </p:tav>
                                        <p:tav tm="100000">
                                          <p:val>
                                            <p:fltVal val="0"/>
                                          </p:val>
                                        </p:tav>
                                      </p:tavLst>
                                    </p:anim>
                                    <p:animEffect transition="out" filter="fade">
                                      <p:cBhvr>
                                        <p:cTn id="66" dur="500"/>
                                        <p:tgtEl>
                                          <p:spTgt spid="109579"/>
                                        </p:tgtEl>
                                      </p:cBhvr>
                                    </p:animEffect>
                                    <p:set>
                                      <p:cBhvr>
                                        <p:cTn id="67" dur="1" fill="hold">
                                          <p:stCondLst>
                                            <p:cond delay="499"/>
                                          </p:stCondLst>
                                        </p:cTn>
                                        <p:tgtEl>
                                          <p:spTgt spid="109579"/>
                                        </p:tgtEl>
                                        <p:attrNameLst>
                                          <p:attrName>style.visibility</p:attrName>
                                        </p:attrNameLst>
                                      </p:cBhvr>
                                      <p:to>
                                        <p:strVal val="hidden"/>
                                      </p:to>
                                    </p:set>
                                  </p:childTnLst>
                                </p:cTn>
                              </p:par>
                              <p:par>
                                <p:cTn id="68" presetID="53" presetClass="exit" presetSubtype="0" fill="hold" nodeType="withEffect">
                                  <p:stCondLst>
                                    <p:cond delay="0"/>
                                  </p:stCondLst>
                                  <p:childTnLst>
                                    <p:anim calcmode="lin" valueType="num">
                                      <p:cBhvr>
                                        <p:cTn id="69" dur="500"/>
                                        <p:tgtEl>
                                          <p:spTgt spid="109581"/>
                                        </p:tgtEl>
                                        <p:attrNameLst>
                                          <p:attrName>ppt_w</p:attrName>
                                        </p:attrNameLst>
                                      </p:cBhvr>
                                      <p:tavLst>
                                        <p:tav tm="0">
                                          <p:val>
                                            <p:strVal val="ppt_w"/>
                                          </p:val>
                                        </p:tav>
                                        <p:tav tm="100000">
                                          <p:val>
                                            <p:fltVal val="0"/>
                                          </p:val>
                                        </p:tav>
                                      </p:tavLst>
                                    </p:anim>
                                    <p:anim calcmode="lin" valueType="num">
                                      <p:cBhvr>
                                        <p:cTn id="70" dur="500"/>
                                        <p:tgtEl>
                                          <p:spTgt spid="109581"/>
                                        </p:tgtEl>
                                        <p:attrNameLst>
                                          <p:attrName>ppt_h</p:attrName>
                                        </p:attrNameLst>
                                      </p:cBhvr>
                                      <p:tavLst>
                                        <p:tav tm="0">
                                          <p:val>
                                            <p:strVal val="ppt_h"/>
                                          </p:val>
                                        </p:tav>
                                        <p:tav tm="100000">
                                          <p:val>
                                            <p:fltVal val="0"/>
                                          </p:val>
                                        </p:tav>
                                      </p:tavLst>
                                    </p:anim>
                                    <p:animEffect transition="out" filter="fade">
                                      <p:cBhvr>
                                        <p:cTn id="71" dur="500"/>
                                        <p:tgtEl>
                                          <p:spTgt spid="109581"/>
                                        </p:tgtEl>
                                      </p:cBhvr>
                                    </p:animEffect>
                                    <p:set>
                                      <p:cBhvr>
                                        <p:cTn id="72" dur="1" fill="hold">
                                          <p:stCondLst>
                                            <p:cond delay="499"/>
                                          </p:stCondLst>
                                        </p:cTn>
                                        <p:tgtEl>
                                          <p:spTgt spid="109581"/>
                                        </p:tgtEl>
                                        <p:attrNameLst>
                                          <p:attrName>style.visibility</p:attrName>
                                        </p:attrNameLst>
                                      </p:cBhvr>
                                      <p:to>
                                        <p:strVal val="hidden"/>
                                      </p:to>
                                    </p:set>
                                  </p:childTnLst>
                                </p:cTn>
                              </p:par>
                              <p:par>
                                <p:cTn id="73" presetID="53" presetClass="exit" presetSubtype="0" fill="hold" nodeType="withEffect">
                                  <p:stCondLst>
                                    <p:cond delay="0"/>
                                  </p:stCondLst>
                                  <p:childTnLst>
                                    <p:anim calcmode="lin" valueType="num">
                                      <p:cBhvr>
                                        <p:cTn id="74" dur="500"/>
                                        <p:tgtEl>
                                          <p:spTgt spid="109582"/>
                                        </p:tgtEl>
                                        <p:attrNameLst>
                                          <p:attrName>ppt_w</p:attrName>
                                        </p:attrNameLst>
                                      </p:cBhvr>
                                      <p:tavLst>
                                        <p:tav tm="0">
                                          <p:val>
                                            <p:strVal val="ppt_w"/>
                                          </p:val>
                                        </p:tav>
                                        <p:tav tm="100000">
                                          <p:val>
                                            <p:fltVal val="0"/>
                                          </p:val>
                                        </p:tav>
                                      </p:tavLst>
                                    </p:anim>
                                    <p:anim calcmode="lin" valueType="num">
                                      <p:cBhvr>
                                        <p:cTn id="75" dur="500"/>
                                        <p:tgtEl>
                                          <p:spTgt spid="109582"/>
                                        </p:tgtEl>
                                        <p:attrNameLst>
                                          <p:attrName>ppt_h</p:attrName>
                                        </p:attrNameLst>
                                      </p:cBhvr>
                                      <p:tavLst>
                                        <p:tav tm="0">
                                          <p:val>
                                            <p:strVal val="ppt_h"/>
                                          </p:val>
                                        </p:tav>
                                        <p:tav tm="100000">
                                          <p:val>
                                            <p:fltVal val="0"/>
                                          </p:val>
                                        </p:tav>
                                      </p:tavLst>
                                    </p:anim>
                                    <p:animEffect transition="out" filter="fade">
                                      <p:cBhvr>
                                        <p:cTn id="76" dur="500"/>
                                        <p:tgtEl>
                                          <p:spTgt spid="109582"/>
                                        </p:tgtEl>
                                      </p:cBhvr>
                                    </p:animEffect>
                                    <p:set>
                                      <p:cBhvr>
                                        <p:cTn id="77" dur="1" fill="hold">
                                          <p:stCondLst>
                                            <p:cond delay="499"/>
                                          </p:stCondLst>
                                        </p:cTn>
                                        <p:tgtEl>
                                          <p:spTgt spid="109582"/>
                                        </p:tgtEl>
                                        <p:attrNameLst>
                                          <p:attrName>style.visibility</p:attrName>
                                        </p:attrNameLst>
                                      </p:cBhvr>
                                      <p:to>
                                        <p:strVal val="hidden"/>
                                      </p:to>
                                    </p:set>
                                  </p:childTnLst>
                                </p:cTn>
                              </p:par>
                              <p:par>
                                <p:cTn id="78" presetID="53" presetClass="exit" presetSubtype="0" fill="hold" grpId="1" nodeType="withEffect">
                                  <p:stCondLst>
                                    <p:cond delay="0"/>
                                  </p:stCondLst>
                                  <p:childTnLst>
                                    <p:anim calcmode="lin" valueType="num">
                                      <p:cBhvr>
                                        <p:cTn id="79" dur="500"/>
                                        <p:tgtEl>
                                          <p:spTgt spid="109583"/>
                                        </p:tgtEl>
                                        <p:attrNameLst>
                                          <p:attrName>ppt_w</p:attrName>
                                        </p:attrNameLst>
                                      </p:cBhvr>
                                      <p:tavLst>
                                        <p:tav tm="0">
                                          <p:val>
                                            <p:strVal val="ppt_w"/>
                                          </p:val>
                                        </p:tav>
                                        <p:tav tm="100000">
                                          <p:val>
                                            <p:fltVal val="0"/>
                                          </p:val>
                                        </p:tav>
                                      </p:tavLst>
                                    </p:anim>
                                    <p:anim calcmode="lin" valueType="num">
                                      <p:cBhvr>
                                        <p:cTn id="80" dur="500"/>
                                        <p:tgtEl>
                                          <p:spTgt spid="109583"/>
                                        </p:tgtEl>
                                        <p:attrNameLst>
                                          <p:attrName>ppt_h</p:attrName>
                                        </p:attrNameLst>
                                      </p:cBhvr>
                                      <p:tavLst>
                                        <p:tav tm="0">
                                          <p:val>
                                            <p:strVal val="ppt_h"/>
                                          </p:val>
                                        </p:tav>
                                        <p:tav tm="100000">
                                          <p:val>
                                            <p:fltVal val="0"/>
                                          </p:val>
                                        </p:tav>
                                      </p:tavLst>
                                    </p:anim>
                                    <p:animEffect transition="out" filter="fade">
                                      <p:cBhvr>
                                        <p:cTn id="81" dur="500"/>
                                        <p:tgtEl>
                                          <p:spTgt spid="109583"/>
                                        </p:tgtEl>
                                      </p:cBhvr>
                                    </p:animEffect>
                                    <p:set>
                                      <p:cBhvr>
                                        <p:cTn id="82" dur="1" fill="hold">
                                          <p:stCondLst>
                                            <p:cond delay="499"/>
                                          </p:stCondLst>
                                        </p:cTn>
                                        <p:tgtEl>
                                          <p:spTgt spid="109583"/>
                                        </p:tgtEl>
                                        <p:attrNameLst>
                                          <p:attrName>style.visibility</p:attrName>
                                        </p:attrNameLst>
                                      </p:cBhvr>
                                      <p:to>
                                        <p:strVal val="hidden"/>
                                      </p:to>
                                    </p:set>
                                  </p:childTnLst>
                                </p:cTn>
                              </p:par>
                            </p:childTnLst>
                          </p:cTn>
                        </p:par>
                        <p:par>
                          <p:cTn id="83" fill="hold">
                            <p:stCondLst>
                              <p:cond delay="500"/>
                            </p:stCondLst>
                            <p:childTnLst>
                              <p:par>
                                <p:cTn id="84" presetID="53" presetClass="entr" presetSubtype="0" fill="hold" nodeType="afterEffect">
                                  <p:stCondLst>
                                    <p:cond delay="0"/>
                                  </p:stCondLst>
                                  <p:childTnLst>
                                    <p:set>
                                      <p:cBhvr>
                                        <p:cTn id="85" dur="1" fill="hold">
                                          <p:stCondLst>
                                            <p:cond delay="0"/>
                                          </p:stCondLst>
                                        </p:cTn>
                                        <p:tgtEl>
                                          <p:spTgt spid="109585"/>
                                        </p:tgtEl>
                                        <p:attrNameLst>
                                          <p:attrName>style.visibility</p:attrName>
                                        </p:attrNameLst>
                                      </p:cBhvr>
                                      <p:to>
                                        <p:strVal val="visible"/>
                                      </p:to>
                                    </p:set>
                                    <p:anim calcmode="lin" valueType="num">
                                      <p:cBhvr>
                                        <p:cTn id="86" dur="500" fill="hold"/>
                                        <p:tgtEl>
                                          <p:spTgt spid="109585"/>
                                        </p:tgtEl>
                                        <p:attrNameLst>
                                          <p:attrName>ppt_w</p:attrName>
                                        </p:attrNameLst>
                                      </p:cBhvr>
                                      <p:tavLst>
                                        <p:tav tm="0">
                                          <p:val>
                                            <p:fltVal val="0"/>
                                          </p:val>
                                        </p:tav>
                                        <p:tav tm="100000">
                                          <p:val>
                                            <p:strVal val="#ppt_w"/>
                                          </p:val>
                                        </p:tav>
                                      </p:tavLst>
                                    </p:anim>
                                    <p:anim calcmode="lin" valueType="num">
                                      <p:cBhvr>
                                        <p:cTn id="87" dur="500" fill="hold"/>
                                        <p:tgtEl>
                                          <p:spTgt spid="109585"/>
                                        </p:tgtEl>
                                        <p:attrNameLst>
                                          <p:attrName>ppt_h</p:attrName>
                                        </p:attrNameLst>
                                      </p:cBhvr>
                                      <p:tavLst>
                                        <p:tav tm="0">
                                          <p:val>
                                            <p:fltVal val="0"/>
                                          </p:val>
                                        </p:tav>
                                        <p:tav tm="100000">
                                          <p:val>
                                            <p:strVal val="#ppt_h"/>
                                          </p:val>
                                        </p:tav>
                                      </p:tavLst>
                                    </p:anim>
                                    <p:animEffect transition="in" filter="fade">
                                      <p:cBhvr>
                                        <p:cTn id="88" dur="500"/>
                                        <p:tgtEl>
                                          <p:spTgt spid="109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3" grpId="0" animBg="1"/>
      <p:bldP spid="10958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53" name="Text Box 33"/>
          <p:cNvSpPr txBox="1">
            <a:spLocks noChangeArrowheads="1"/>
          </p:cNvSpPr>
          <p:nvPr/>
        </p:nvSpPr>
        <p:spPr bwMode="auto">
          <a:xfrm>
            <a:off x="0" y="5715016"/>
            <a:ext cx="9144000" cy="579437"/>
          </a:xfrm>
          <a:prstGeom prst="rect">
            <a:avLst/>
          </a:prstGeom>
          <a:noFill/>
          <a:ln w="12700" algn="ctr">
            <a:noFill/>
            <a:miter lim="800000"/>
            <a:headEnd/>
            <a:tailEnd/>
          </a:ln>
        </p:spPr>
        <p:txBody>
          <a:bodyPr>
            <a:spAutoFit/>
          </a:bodyPr>
          <a:lstStyle/>
          <a:p>
            <a:pPr algn="ctr">
              <a:spcBef>
                <a:spcPct val="0"/>
              </a:spcBef>
            </a:pPr>
            <a:r>
              <a:rPr lang="en-US" sz="3200" dirty="0" err="1" smtClean="0"/>
              <a:t>Asistencia</a:t>
            </a:r>
            <a:r>
              <a:rPr lang="en-US" sz="3200" dirty="0" smtClean="0"/>
              <a:t> </a:t>
            </a:r>
            <a:r>
              <a:rPr lang="en-US" sz="3200" dirty="0" err="1" smtClean="0"/>
              <a:t>Remota</a:t>
            </a:r>
            <a:endParaRPr lang="en-US" sz="3200" dirty="0"/>
          </a:p>
        </p:txBody>
      </p:sp>
      <p:sp>
        <p:nvSpPr>
          <p:cNvPr id="107551" name="Text Box 31"/>
          <p:cNvSpPr txBox="1">
            <a:spLocks noChangeArrowheads="1"/>
          </p:cNvSpPr>
          <p:nvPr/>
        </p:nvSpPr>
        <p:spPr bwMode="auto">
          <a:xfrm>
            <a:off x="0" y="5715016"/>
            <a:ext cx="9144000" cy="579438"/>
          </a:xfrm>
          <a:prstGeom prst="rect">
            <a:avLst/>
          </a:prstGeom>
          <a:noFill/>
          <a:ln w="12700" algn="ctr">
            <a:noFill/>
            <a:miter lim="800000"/>
            <a:headEnd/>
            <a:tailEnd/>
          </a:ln>
        </p:spPr>
        <p:txBody>
          <a:bodyPr>
            <a:spAutoFit/>
          </a:bodyPr>
          <a:lstStyle/>
          <a:p>
            <a:pPr algn="ctr">
              <a:spcBef>
                <a:spcPct val="0"/>
              </a:spcBef>
            </a:pPr>
            <a:r>
              <a:rPr lang="en-US" sz="3200" dirty="0"/>
              <a:t>Failover Cluster</a:t>
            </a:r>
          </a:p>
        </p:txBody>
      </p:sp>
      <p:sp>
        <p:nvSpPr>
          <p:cNvPr id="107552" name="Text Box 32"/>
          <p:cNvSpPr txBox="1">
            <a:spLocks noChangeArrowheads="1"/>
          </p:cNvSpPr>
          <p:nvPr/>
        </p:nvSpPr>
        <p:spPr bwMode="auto">
          <a:xfrm>
            <a:off x="0" y="5643578"/>
            <a:ext cx="9144000" cy="579438"/>
          </a:xfrm>
          <a:prstGeom prst="rect">
            <a:avLst/>
          </a:prstGeom>
          <a:noFill/>
          <a:ln w="12700" algn="ctr">
            <a:noFill/>
            <a:miter lim="800000"/>
            <a:headEnd/>
            <a:tailEnd/>
          </a:ln>
        </p:spPr>
        <p:txBody>
          <a:bodyPr>
            <a:spAutoFit/>
          </a:bodyPr>
          <a:lstStyle/>
          <a:p>
            <a:pPr algn="ctr">
              <a:spcBef>
                <a:spcPct val="0"/>
              </a:spcBef>
            </a:pPr>
            <a:r>
              <a:rPr lang="en-US" sz="3200" dirty="0"/>
              <a:t>Backup</a:t>
            </a:r>
          </a:p>
        </p:txBody>
      </p:sp>
      <p:pic>
        <p:nvPicPr>
          <p:cNvPr id="107526" name="Picture 6" descr="Server"/>
          <p:cNvPicPr>
            <a:picLocks noChangeAspect="1" noChangeArrowheads="1"/>
          </p:cNvPicPr>
          <p:nvPr/>
        </p:nvPicPr>
        <p:blipFill>
          <a:blip r:embed="rId3"/>
          <a:srcRect/>
          <a:stretch>
            <a:fillRect/>
          </a:stretch>
        </p:blipFill>
        <p:spPr bwMode="auto">
          <a:xfrm>
            <a:off x="827088" y="1360508"/>
            <a:ext cx="2578100" cy="3803650"/>
          </a:xfrm>
          <a:prstGeom prst="rect">
            <a:avLst/>
          </a:prstGeom>
          <a:noFill/>
          <a:ln w="9525">
            <a:noFill/>
            <a:miter lim="800000"/>
            <a:headEnd/>
            <a:tailEnd/>
          </a:ln>
        </p:spPr>
      </p:pic>
      <p:grpSp>
        <p:nvGrpSpPr>
          <p:cNvPr id="2" name="Group 23"/>
          <p:cNvGrpSpPr>
            <a:grpSpLocks/>
          </p:cNvGrpSpPr>
          <p:nvPr/>
        </p:nvGrpSpPr>
        <p:grpSpPr bwMode="auto">
          <a:xfrm>
            <a:off x="2411413" y="2098695"/>
            <a:ext cx="6732587" cy="3633788"/>
            <a:chOff x="1519" y="1196"/>
            <a:chExt cx="4241" cy="2289"/>
          </a:xfrm>
        </p:grpSpPr>
        <p:pic>
          <p:nvPicPr>
            <p:cNvPr id="13329" name="Picture 20" descr="user_back_green"/>
            <p:cNvPicPr>
              <a:picLocks noChangeAspect="1" noChangeArrowheads="1"/>
            </p:cNvPicPr>
            <p:nvPr/>
          </p:nvPicPr>
          <p:blipFill>
            <a:blip r:embed="rId4"/>
            <a:srcRect/>
            <a:stretch>
              <a:fillRect/>
            </a:stretch>
          </p:blipFill>
          <p:spPr bwMode="auto">
            <a:xfrm>
              <a:off x="2653" y="2159"/>
              <a:ext cx="954" cy="1326"/>
            </a:xfrm>
            <a:prstGeom prst="rect">
              <a:avLst/>
            </a:prstGeom>
            <a:noFill/>
            <a:ln w="9525">
              <a:noFill/>
              <a:miter lim="800000"/>
              <a:headEnd/>
              <a:tailEnd/>
            </a:ln>
          </p:spPr>
        </p:pic>
        <p:pic>
          <p:nvPicPr>
            <p:cNvPr id="13330" name="Picture 22" descr="arrow 0 gold  arrow 7"/>
            <p:cNvPicPr>
              <a:picLocks noChangeAspect="1" noChangeArrowheads="1"/>
            </p:cNvPicPr>
            <p:nvPr/>
          </p:nvPicPr>
          <p:blipFill>
            <a:blip r:embed="rId5"/>
            <a:srcRect/>
            <a:stretch>
              <a:fillRect/>
            </a:stretch>
          </p:blipFill>
          <p:spPr bwMode="auto">
            <a:xfrm rot="10800000">
              <a:off x="1519" y="1196"/>
              <a:ext cx="3130" cy="774"/>
            </a:xfrm>
            <a:prstGeom prst="rect">
              <a:avLst/>
            </a:prstGeom>
            <a:noFill/>
            <a:ln w="9525">
              <a:noFill/>
              <a:miter lim="800000"/>
              <a:headEnd/>
              <a:tailEnd/>
            </a:ln>
          </p:spPr>
        </p:pic>
        <p:pic>
          <p:nvPicPr>
            <p:cNvPr id="13331" name="Picture 18" descr="pc"/>
            <p:cNvPicPr>
              <a:picLocks noChangeAspect="1" noChangeArrowheads="1"/>
            </p:cNvPicPr>
            <p:nvPr/>
          </p:nvPicPr>
          <p:blipFill>
            <a:blip r:embed="rId6"/>
            <a:srcRect/>
            <a:stretch>
              <a:fillRect/>
            </a:stretch>
          </p:blipFill>
          <p:spPr bwMode="auto">
            <a:xfrm>
              <a:off x="3514" y="1196"/>
              <a:ext cx="2246" cy="2241"/>
            </a:xfrm>
            <a:prstGeom prst="rect">
              <a:avLst/>
            </a:prstGeom>
            <a:noFill/>
            <a:ln w="9525">
              <a:noFill/>
              <a:miter lim="800000"/>
              <a:headEnd/>
              <a:tailEnd/>
            </a:ln>
          </p:spPr>
        </p:pic>
      </p:grpSp>
      <p:sp>
        <p:nvSpPr>
          <p:cNvPr id="13320" name="Rectangle 5"/>
          <p:cNvSpPr>
            <a:spLocks noChangeArrowheads="1"/>
          </p:cNvSpPr>
          <p:nvPr/>
        </p:nvSpPr>
        <p:spPr bwMode="auto">
          <a:xfrm>
            <a:off x="38100" y="73025"/>
            <a:ext cx="9105900" cy="1244600"/>
          </a:xfrm>
          <a:prstGeom prst="rect">
            <a:avLst/>
          </a:prstGeom>
          <a:noFill/>
          <a:ln w="9525">
            <a:noFill/>
            <a:miter lim="800000"/>
            <a:headEnd/>
            <a:tailEnd/>
          </a:ln>
        </p:spPr>
        <p:txBody>
          <a:bodyPr anchor="ctr"/>
          <a:lstStyle/>
          <a:p>
            <a:pPr eaLnBrk="1" hangingPunct="1">
              <a:spcBef>
                <a:spcPct val="0"/>
              </a:spcBef>
            </a:pPr>
            <a:endParaRPr lang="en-GB" sz="3600" b="1">
              <a:solidFill>
                <a:srgbClr val="FFFF99"/>
              </a:solidFill>
            </a:endParaRPr>
          </a:p>
        </p:txBody>
      </p:sp>
      <p:sp>
        <p:nvSpPr>
          <p:cNvPr id="13321" name="Rectangle 11"/>
          <p:cNvSpPr>
            <a:spLocks noGrp="1" noChangeArrowheads="1"/>
          </p:cNvSpPr>
          <p:nvPr>
            <p:ph type="title"/>
          </p:nvPr>
        </p:nvSpPr>
        <p:spPr/>
        <p:txBody>
          <a:bodyPr/>
          <a:lstStyle/>
          <a:p>
            <a:pPr marL="0" indent="0" defTabSz="914400" eaLnBrk="1" hangingPunct="1"/>
            <a:r>
              <a:rPr lang="en-US" dirty="0" err="1" smtClean="0"/>
              <a:t>Funcionalidades</a:t>
            </a:r>
            <a:endParaRPr lang="en-US" dirty="0" smtClean="0"/>
          </a:p>
        </p:txBody>
      </p:sp>
      <p:grpSp>
        <p:nvGrpSpPr>
          <p:cNvPr id="3" name="Group 13"/>
          <p:cNvGrpSpPr>
            <a:grpSpLocks/>
          </p:cNvGrpSpPr>
          <p:nvPr/>
        </p:nvGrpSpPr>
        <p:grpSpPr bwMode="auto">
          <a:xfrm>
            <a:off x="2627313" y="714293"/>
            <a:ext cx="4098925" cy="5075340"/>
            <a:chOff x="1655" y="337"/>
            <a:chExt cx="2582" cy="3326"/>
          </a:xfrm>
        </p:grpSpPr>
        <p:pic>
          <p:nvPicPr>
            <p:cNvPr id="13326" name="Picture 7" descr="Server"/>
            <p:cNvPicPr>
              <a:picLocks noChangeAspect="1" noChangeArrowheads="1"/>
            </p:cNvPicPr>
            <p:nvPr/>
          </p:nvPicPr>
          <p:blipFill>
            <a:blip r:embed="rId3"/>
            <a:srcRect/>
            <a:stretch>
              <a:fillRect/>
            </a:stretch>
          </p:blipFill>
          <p:spPr bwMode="auto">
            <a:xfrm>
              <a:off x="3084" y="892"/>
              <a:ext cx="1153" cy="1701"/>
            </a:xfrm>
            <a:prstGeom prst="rect">
              <a:avLst/>
            </a:prstGeom>
            <a:noFill/>
            <a:ln w="9525">
              <a:noFill/>
              <a:miter lim="800000"/>
              <a:headEnd/>
              <a:tailEnd/>
            </a:ln>
          </p:spPr>
        </p:pic>
        <p:pic>
          <p:nvPicPr>
            <p:cNvPr id="13327" name="Picture 11" descr="arrow 0 gold  arrow curved double headed 3"/>
            <p:cNvPicPr>
              <a:picLocks noChangeAspect="1" noChangeArrowheads="1"/>
            </p:cNvPicPr>
            <p:nvPr/>
          </p:nvPicPr>
          <p:blipFill>
            <a:blip r:embed="rId7"/>
            <a:srcRect/>
            <a:stretch>
              <a:fillRect/>
            </a:stretch>
          </p:blipFill>
          <p:spPr bwMode="auto">
            <a:xfrm>
              <a:off x="1655" y="337"/>
              <a:ext cx="2222" cy="780"/>
            </a:xfrm>
            <a:prstGeom prst="rect">
              <a:avLst/>
            </a:prstGeom>
            <a:noFill/>
            <a:ln w="9525">
              <a:noFill/>
              <a:miter lim="800000"/>
              <a:headEnd/>
              <a:tailEnd/>
            </a:ln>
          </p:spPr>
        </p:pic>
        <p:pic>
          <p:nvPicPr>
            <p:cNvPr id="13328" name="Picture 12" descr="arrow 0 gold  arrow curved double headed 3"/>
            <p:cNvPicPr>
              <a:picLocks noChangeAspect="1" noChangeArrowheads="1"/>
            </p:cNvPicPr>
            <p:nvPr/>
          </p:nvPicPr>
          <p:blipFill>
            <a:blip r:embed="rId7"/>
            <a:srcRect/>
            <a:stretch>
              <a:fillRect/>
            </a:stretch>
          </p:blipFill>
          <p:spPr bwMode="auto">
            <a:xfrm rot="10800000">
              <a:off x="1723" y="2546"/>
              <a:ext cx="2222" cy="1117"/>
            </a:xfrm>
            <a:prstGeom prst="rect">
              <a:avLst/>
            </a:prstGeom>
            <a:noFill/>
            <a:ln w="9525">
              <a:noFill/>
              <a:miter lim="800000"/>
              <a:headEnd/>
              <a:tailEnd/>
            </a:ln>
          </p:spPr>
        </p:pic>
      </p:grpSp>
      <p:grpSp>
        <p:nvGrpSpPr>
          <p:cNvPr id="4" name="Group 27"/>
          <p:cNvGrpSpPr>
            <a:grpSpLocks/>
          </p:cNvGrpSpPr>
          <p:nvPr/>
        </p:nvGrpSpPr>
        <p:grpSpPr bwMode="auto">
          <a:xfrm>
            <a:off x="2284413" y="1558945"/>
            <a:ext cx="4845050" cy="3127375"/>
            <a:chOff x="1439" y="856"/>
            <a:chExt cx="3052" cy="1970"/>
          </a:xfrm>
        </p:grpSpPr>
        <p:pic>
          <p:nvPicPr>
            <p:cNvPr id="13324" name="Picture 25" descr="keep_icon"/>
            <p:cNvPicPr>
              <a:picLocks noChangeAspect="1" noChangeArrowheads="1"/>
            </p:cNvPicPr>
            <p:nvPr/>
          </p:nvPicPr>
          <p:blipFill>
            <a:blip r:embed="rId8"/>
            <a:srcRect/>
            <a:stretch>
              <a:fillRect/>
            </a:stretch>
          </p:blipFill>
          <p:spPr bwMode="auto">
            <a:xfrm>
              <a:off x="2580" y="1391"/>
              <a:ext cx="1911" cy="1435"/>
            </a:xfrm>
            <a:prstGeom prst="rect">
              <a:avLst/>
            </a:prstGeom>
            <a:noFill/>
            <a:ln w="9525">
              <a:noFill/>
              <a:miter lim="800000"/>
              <a:headEnd/>
              <a:tailEnd/>
            </a:ln>
          </p:spPr>
        </p:pic>
        <p:pic>
          <p:nvPicPr>
            <p:cNvPr id="13325" name="Picture 16" descr="arrow 0 gold  arrow curved 8"/>
            <p:cNvPicPr>
              <a:picLocks noChangeAspect="1" noChangeArrowheads="1"/>
            </p:cNvPicPr>
            <p:nvPr/>
          </p:nvPicPr>
          <p:blipFill>
            <a:blip r:embed="rId9"/>
            <a:srcRect/>
            <a:stretch>
              <a:fillRect/>
            </a:stretch>
          </p:blipFill>
          <p:spPr bwMode="auto">
            <a:xfrm rot="10800000">
              <a:off x="1439" y="856"/>
              <a:ext cx="2561" cy="106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7526"/>
                                        </p:tgtEl>
                                        <p:attrNameLst>
                                          <p:attrName>style.visibility</p:attrName>
                                        </p:attrNameLst>
                                      </p:cBhvr>
                                      <p:to>
                                        <p:strVal val="visible"/>
                                      </p:to>
                                    </p:set>
                                    <p:anim calcmode="lin" valueType="num">
                                      <p:cBhvr>
                                        <p:cTn id="7" dur="500" fill="hold"/>
                                        <p:tgtEl>
                                          <p:spTgt spid="107526"/>
                                        </p:tgtEl>
                                        <p:attrNameLst>
                                          <p:attrName>ppt_w</p:attrName>
                                        </p:attrNameLst>
                                      </p:cBhvr>
                                      <p:tavLst>
                                        <p:tav tm="0">
                                          <p:val>
                                            <p:strVal val="#ppt_w*0.70"/>
                                          </p:val>
                                        </p:tav>
                                        <p:tav tm="100000">
                                          <p:val>
                                            <p:strVal val="#ppt_w"/>
                                          </p:val>
                                        </p:tav>
                                      </p:tavLst>
                                    </p:anim>
                                    <p:anim calcmode="lin" valueType="num">
                                      <p:cBhvr>
                                        <p:cTn id="8" dur="500" fill="hold"/>
                                        <p:tgtEl>
                                          <p:spTgt spid="107526"/>
                                        </p:tgtEl>
                                        <p:attrNameLst>
                                          <p:attrName>ppt_h</p:attrName>
                                        </p:attrNameLst>
                                      </p:cBhvr>
                                      <p:tavLst>
                                        <p:tav tm="0">
                                          <p:val>
                                            <p:strVal val="#ppt_h"/>
                                          </p:val>
                                        </p:tav>
                                        <p:tav tm="100000">
                                          <p:val>
                                            <p:strVal val="#ppt_h"/>
                                          </p:val>
                                        </p:tav>
                                      </p:tavLst>
                                    </p:anim>
                                    <p:animEffect transition="in" filter="fade">
                                      <p:cBhvr>
                                        <p:cTn id="9" dur="500"/>
                                        <p:tgtEl>
                                          <p:spTgt spid="107526"/>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0.7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107551"/>
                                        </p:tgtEl>
                                        <p:attrNameLst>
                                          <p:attrName>style.visibility</p:attrName>
                                        </p:attrNameLst>
                                      </p:cBhvr>
                                      <p:to>
                                        <p:strVal val="visible"/>
                                      </p:to>
                                    </p:set>
                                    <p:animEffect transition="in" filter="slide(fromLeft)">
                                      <p:cBhvr>
                                        <p:cTn id="17" dur="500"/>
                                        <p:tgtEl>
                                          <p:spTgt spid="1075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07551"/>
                                        </p:tgtEl>
                                      </p:cBhvr>
                                    </p:animEffect>
                                    <p:set>
                                      <p:cBhvr>
                                        <p:cTn id="25" dur="1" fill="hold">
                                          <p:stCondLst>
                                            <p:cond delay="499"/>
                                          </p:stCondLst>
                                        </p:cTn>
                                        <p:tgtEl>
                                          <p:spTgt spid="107551"/>
                                        </p:tgtEl>
                                        <p:attrNameLst>
                                          <p:attrName>style.visibility</p:attrName>
                                        </p:attrNameLst>
                                      </p:cBhvr>
                                      <p:to>
                                        <p:strVal val="hidden"/>
                                      </p:to>
                                    </p:set>
                                  </p:childTnLst>
                                </p:cTn>
                              </p:par>
                            </p:childTnLst>
                          </p:cTn>
                        </p:par>
                        <p:par>
                          <p:cTn id="26" fill="hold">
                            <p:stCondLst>
                              <p:cond delay="500"/>
                            </p:stCondLst>
                            <p:childTnLst>
                              <p:par>
                                <p:cTn id="27" presetID="53"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7552"/>
                                        </p:tgtEl>
                                        <p:attrNameLst>
                                          <p:attrName>style.visibility</p:attrName>
                                        </p:attrNameLst>
                                      </p:cBhvr>
                                      <p:to>
                                        <p:strVal val="visible"/>
                                      </p:to>
                                    </p:set>
                                    <p:animEffect transition="in" filter="fade">
                                      <p:cBhvr>
                                        <p:cTn id="34" dur="1000"/>
                                        <p:tgtEl>
                                          <p:spTgt spid="10755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0" fill="hold"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107552"/>
                                        </p:tgtEl>
                                      </p:cBhvr>
                                    </p:animEffect>
                                    <p:set>
                                      <p:cBhvr>
                                        <p:cTn id="44" dur="1" fill="hold">
                                          <p:stCondLst>
                                            <p:cond delay="499"/>
                                          </p:stCondLst>
                                        </p:cTn>
                                        <p:tgtEl>
                                          <p:spTgt spid="107552"/>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7553"/>
                                        </p:tgtEl>
                                        <p:attrNameLst>
                                          <p:attrName>style.visibility</p:attrName>
                                        </p:attrNameLst>
                                      </p:cBhvr>
                                      <p:to>
                                        <p:strVal val="visible"/>
                                      </p:to>
                                    </p:set>
                                    <p:animEffect transition="in" filter="fade">
                                      <p:cBhvr>
                                        <p:cTn id="51" dur="1000"/>
                                        <p:tgtEl>
                                          <p:spTgt spid="107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53" grpId="0"/>
      <p:bldP spid="107551" grpId="0"/>
      <p:bldP spid="107551" grpId="1"/>
      <p:bldP spid="107552" grpId="0"/>
      <p:bldP spid="10755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357166"/>
            <a:ext cx="9105900" cy="1244600"/>
          </a:xfrm>
          <a:prstGeom prst="rect">
            <a:avLst/>
          </a:prstGeom>
          <a:noFill/>
          <a:ln w="9525">
            <a:noFill/>
            <a:miter lim="800000"/>
            <a:headEnd/>
            <a:tailEnd/>
          </a:ln>
        </p:spPr>
        <p:txBody>
          <a:bodyPr anchor="ctr"/>
          <a:lstStyle/>
          <a:p>
            <a:pPr eaLnBrk="1" hangingPunct="1">
              <a:spcBef>
                <a:spcPct val="0"/>
              </a:spcBef>
            </a:pPr>
            <a:endParaRPr lang="es-ES" sz="3600" b="1">
              <a:solidFill>
                <a:srgbClr val="FFFF99"/>
              </a:solidFill>
            </a:endParaRPr>
          </a:p>
        </p:txBody>
      </p:sp>
      <p:sp>
        <p:nvSpPr>
          <p:cNvPr id="16387" name="Rectangle 11"/>
          <p:cNvSpPr>
            <a:spLocks noGrp="1" noChangeArrowheads="1"/>
          </p:cNvSpPr>
          <p:nvPr>
            <p:ph type="title"/>
          </p:nvPr>
        </p:nvSpPr>
        <p:spPr/>
        <p:txBody>
          <a:bodyPr/>
          <a:lstStyle/>
          <a:p>
            <a:pPr marL="0" indent="0" defTabSz="914400" eaLnBrk="1" hangingPunct="1"/>
            <a:r>
              <a:rPr lang="es-ES" smtClean="0"/>
              <a:t>Asistentes de Server Manager</a:t>
            </a:r>
          </a:p>
        </p:txBody>
      </p:sp>
      <p:grpSp>
        <p:nvGrpSpPr>
          <p:cNvPr id="2" name="Group 17"/>
          <p:cNvGrpSpPr>
            <a:grpSpLocks/>
          </p:cNvGrpSpPr>
          <p:nvPr/>
        </p:nvGrpSpPr>
        <p:grpSpPr bwMode="auto">
          <a:xfrm>
            <a:off x="0" y="1557338"/>
            <a:ext cx="9144000" cy="1143000"/>
            <a:chOff x="0" y="981"/>
            <a:chExt cx="5760" cy="720"/>
          </a:xfrm>
        </p:grpSpPr>
        <p:pic>
          <p:nvPicPr>
            <p:cNvPr id="16395" name="Picture 6"/>
            <p:cNvPicPr>
              <a:picLocks noChangeArrowheads="1"/>
            </p:cNvPicPr>
            <p:nvPr/>
          </p:nvPicPr>
          <p:blipFill>
            <a:blip r:embed="rId3"/>
            <a:srcRect/>
            <a:stretch>
              <a:fillRect/>
            </a:stretch>
          </p:blipFill>
          <p:spPr bwMode="auto">
            <a:xfrm>
              <a:off x="0" y="981"/>
              <a:ext cx="5760" cy="720"/>
            </a:xfrm>
            <a:prstGeom prst="rect">
              <a:avLst/>
            </a:prstGeom>
            <a:noFill/>
            <a:ln w="28575">
              <a:noFill/>
              <a:miter lim="800000"/>
              <a:headEnd type="none" w="sm" len="sm"/>
              <a:tailEnd type="none" w="sm" len="sm"/>
            </a:ln>
          </p:spPr>
        </p:pic>
        <p:sp>
          <p:nvSpPr>
            <p:cNvPr id="16396" name="Text Box 7"/>
            <p:cNvSpPr txBox="1">
              <a:spLocks noChangeArrowheads="1"/>
            </p:cNvSpPr>
            <p:nvPr/>
          </p:nvSpPr>
          <p:spPr bwMode="auto">
            <a:xfrm>
              <a:off x="783" y="1149"/>
              <a:ext cx="4842" cy="368"/>
            </a:xfrm>
            <a:prstGeom prst="rect">
              <a:avLst/>
            </a:prstGeom>
            <a:noFill/>
            <a:ln w="12700">
              <a:noFill/>
              <a:miter lim="800000"/>
              <a:headEnd/>
              <a:tailEnd/>
            </a:ln>
          </p:spPr>
          <p:txBody>
            <a:bodyPr wrap="square">
              <a:spAutoFit/>
            </a:bodyPr>
            <a:lstStyle/>
            <a:p>
              <a:r>
                <a:rPr lang="es-ES" sz="3200" b="1" smtClean="0"/>
                <a:t>Porque son importantes los asistentes</a:t>
              </a:r>
              <a:endParaRPr lang="es-ES" sz="3200" b="1"/>
            </a:p>
          </p:txBody>
        </p:sp>
      </p:grpSp>
      <p:grpSp>
        <p:nvGrpSpPr>
          <p:cNvPr id="3" name="Group 18"/>
          <p:cNvGrpSpPr>
            <a:grpSpLocks/>
          </p:cNvGrpSpPr>
          <p:nvPr/>
        </p:nvGrpSpPr>
        <p:grpSpPr bwMode="auto">
          <a:xfrm>
            <a:off x="0" y="2744788"/>
            <a:ext cx="9144000" cy="1143000"/>
            <a:chOff x="0" y="1729"/>
            <a:chExt cx="5760" cy="720"/>
          </a:xfrm>
        </p:grpSpPr>
        <p:pic>
          <p:nvPicPr>
            <p:cNvPr id="16393" name="Picture 9"/>
            <p:cNvPicPr>
              <a:picLocks noChangeArrowheads="1"/>
            </p:cNvPicPr>
            <p:nvPr/>
          </p:nvPicPr>
          <p:blipFill>
            <a:blip r:embed="rId3"/>
            <a:srcRect/>
            <a:stretch>
              <a:fillRect/>
            </a:stretch>
          </p:blipFill>
          <p:spPr bwMode="auto">
            <a:xfrm>
              <a:off x="0" y="1729"/>
              <a:ext cx="5760" cy="720"/>
            </a:xfrm>
            <a:prstGeom prst="rect">
              <a:avLst/>
            </a:prstGeom>
            <a:noFill/>
            <a:ln w="28575">
              <a:noFill/>
              <a:miter lim="800000"/>
              <a:headEnd type="none" w="sm" len="sm"/>
              <a:tailEnd type="none" w="sm" len="sm"/>
            </a:ln>
          </p:spPr>
        </p:pic>
        <p:sp>
          <p:nvSpPr>
            <p:cNvPr id="16394" name="Text Box 10"/>
            <p:cNvSpPr txBox="1">
              <a:spLocks noChangeArrowheads="1"/>
            </p:cNvSpPr>
            <p:nvPr/>
          </p:nvSpPr>
          <p:spPr bwMode="auto">
            <a:xfrm>
              <a:off x="781" y="1874"/>
              <a:ext cx="4384" cy="368"/>
            </a:xfrm>
            <a:prstGeom prst="rect">
              <a:avLst/>
            </a:prstGeom>
            <a:noFill/>
            <a:ln w="12700">
              <a:noFill/>
              <a:miter lim="800000"/>
              <a:headEnd/>
              <a:tailEnd/>
            </a:ln>
          </p:spPr>
          <p:txBody>
            <a:bodyPr>
              <a:spAutoFit/>
            </a:bodyPr>
            <a:lstStyle/>
            <a:p>
              <a:r>
                <a:rPr lang="es-ES" sz="3200" b="1" smtClean="0"/>
                <a:t>Que funciona de diferente manera </a:t>
              </a:r>
              <a:endParaRPr lang="es-ES" sz="3200" b="1"/>
            </a:p>
          </p:txBody>
        </p:sp>
      </p:grpSp>
      <p:grpSp>
        <p:nvGrpSpPr>
          <p:cNvPr id="4" name="Group 19"/>
          <p:cNvGrpSpPr>
            <a:grpSpLocks/>
          </p:cNvGrpSpPr>
          <p:nvPr/>
        </p:nvGrpSpPr>
        <p:grpSpPr bwMode="auto">
          <a:xfrm>
            <a:off x="0" y="3933825"/>
            <a:ext cx="9144000" cy="1143000"/>
            <a:chOff x="0" y="2478"/>
            <a:chExt cx="5760" cy="720"/>
          </a:xfrm>
        </p:grpSpPr>
        <p:pic>
          <p:nvPicPr>
            <p:cNvPr id="16391" name="Picture 12"/>
            <p:cNvPicPr>
              <a:picLocks noChangeArrowheads="1"/>
            </p:cNvPicPr>
            <p:nvPr/>
          </p:nvPicPr>
          <p:blipFill>
            <a:blip r:embed="rId3"/>
            <a:srcRect/>
            <a:stretch>
              <a:fillRect/>
            </a:stretch>
          </p:blipFill>
          <p:spPr bwMode="auto">
            <a:xfrm>
              <a:off x="0" y="2478"/>
              <a:ext cx="5760" cy="720"/>
            </a:xfrm>
            <a:prstGeom prst="rect">
              <a:avLst/>
            </a:prstGeom>
            <a:noFill/>
            <a:ln w="28575">
              <a:noFill/>
              <a:miter lim="800000"/>
              <a:headEnd type="none" w="sm" len="sm"/>
              <a:tailEnd type="none" w="sm" len="sm"/>
            </a:ln>
          </p:spPr>
        </p:pic>
        <p:sp>
          <p:nvSpPr>
            <p:cNvPr id="16392" name="Text Box 13"/>
            <p:cNvSpPr txBox="1">
              <a:spLocks noChangeArrowheads="1"/>
            </p:cNvSpPr>
            <p:nvPr/>
          </p:nvSpPr>
          <p:spPr bwMode="auto">
            <a:xfrm>
              <a:off x="781" y="2639"/>
              <a:ext cx="4386" cy="368"/>
            </a:xfrm>
            <a:prstGeom prst="rect">
              <a:avLst/>
            </a:prstGeom>
            <a:noFill/>
            <a:ln w="12700">
              <a:noFill/>
              <a:miter lim="800000"/>
              <a:headEnd/>
              <a:tailEnd/>
            </a:ln>
          </p:spPr>
          <p:txBody>
            <a:bodyPr>
              <a:spAutoFit/>
            </a:bodyPr>
            <a:lstStyle/>
            <a:p>
              <a:r>
                <a:rPr lang="es-ES" sz="3200" b="1" smtClean="0"/>
                <a:t>Usar el asistente para añadir roles</a:t>
              </a:r>
              <a:endParaRPr lang="es-ES" sz="3200" b="1"/>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7/26/2007 8:15:12 PM&quot;&gt;&lt;Slide id=&quot;256&quot; dur=&quot;3.8125&quot; bld=&quot;INVLD&quot;/&gt;&lt;Slide id=&quot;257&quot; dur=&quot;1.289063&quot;/&gt;&lt;Slide id=&quot;297&quot; dur=&quot;1.875&quot;/&gt;&lt;Slide id=&quot;257&quot; dur=&quot;1.226563&quot;/&gt;&lt;Slide id=&quot;256&quot; dur=&quot;1044.797&quot;/&gt;&lt;Slide id=&quot;257&quot; dur=&quot;110.6094&quot;/&gt;&lt;Slide id=&quot;297&quot; dur=&quot;173.9141&quot; bld=&quot;|170.1|1.1|.9&quot;/&gt;&lt;Slide id=&quot;300&quot; dur=&quot;35.80469&quot; bld=&quot;|1.4|10.3|6.9|7.4&quot;/&gt;&lt;Slide id=&quot;301&quot; dur=&quot;71.15625&quot; bld=&quot;|3.6|23|28.4&quot;/&gt;&lt;Slide id=&quot;302&quot; dur=&quot;55.66406&quot; bld=&quot;|3.3|32.2&quot;/&gt;&lt;Slide id=&quot;303&quot; dur=&quot;67.63281&quot; bld=&quot;|1.3|22.3&quot;/&gt;&lt;Slide id=&quot;304&quot; dur=&quot;25.03125&quot; bld=&quot;|1.2|11.7&quot;/&gt;&lt;Slide id=&quot;305&quot; dur=&quot;142.875&quot; bld=&quot;|10|85.3&quot;/&gt;&lt;Slide id=&quot;332&quot; dur=&quot;218.9375&quot; bld=&quot;|3.9|21.5|18|71.6|8|32.5|35.6&quot;/&gt;&lt;Slide id=&quot;306&quot; dur=&quot;72.73438&quot;/&gt;&lt;Slide id=&quot;307&quot; dur=&quot;294.1406&quot; bld=&quot;|5.1|123.3|100.1&quot;/&gt;&lt;Slide id=&quot;335&quot; dur=&quot;148.3594&quot;/&gt;&lt;Slide id=&quot;308&quot; dur=&quot;190.5391&quot; bld=&quot;|3.1|34.7|123.5&quot;/&gt;&lt;Slide id=&quot;310&quot; dur=&quot;234&quot; bld=&quot;|17.9|43.8|68.1&quot;/&gt;&lt;Slide id=&quot;342&quot; dur=&quot;170.3516&quot; bld=&quot;|4.3|99.3|24.2&quot;/&gt;&lt;Slide id=&quot;311&quot; dur=&quot;222.2813&quot; bld=&quot;|4|89|48.8&quot;/&gt;&lt;Slide id=&quot;313&quot; dur=&quot;295.9063&quot; bld=&quot;|57.8|40.1|105.9&quot;/&gt;&lt;Slide id=&quot;314&quot; dur=&quot;287.5156&quot; bld=&quot;|14.1|63.7|192.1&quot;/&gt;&lt;Slide id=&quot;316&quot; dur=&quot;288.5469&quot; bld=&quot;|190.1|1.1|83.1&quot;/&gt;&lt;Slide id=&quot;317&quot; dur=&quot;211.8984&quot; bld=&quot;|11.9|15.8|163.5&quot;/&gt;&lt;Slide id=&quot;318&quot; dur=&quot;252&quot; bld=&quot;|137.5|8.5|68.5&quot;/&gt;&lt;Slide id=&quot;339&quot; dur=&quot;37.33594&quot;/&gt;&lt;Slide id=&quot;319&quot; dur=&quot;26.59375&quot;/&gt;&lt;Slide id=&quot;339&quot; dur=&quot;120.875&quot;/&gt;&lt;Slide id=&quot;318&quot; dur=&quot;9.484375&quot;/&gt;&lt;Slide id=&quot;339&quot; dur=&quot;.96875&quot;/&gt;&lt;Slide id=&quot;319&quot; dur=&quot;89.49219&quot; bld=&quot;|76.6|5.5|2|1.4|1.5|.7&quot;/&gt;&lt;Slide id=&quot;334&quot; dur=&quot;111.875&quot; bld=&quot;|19.8|45.4|17|7.6&quot;/&gt;&lt;Slide id=&quot;323&quot; dur=&quot;41.50781&quot;/&gt;&lt;Slide id=&quot;333&quot; dur=&quot;28.125&quot;/&gt;&lt;Slide id=&quot;324&quot; dur=&quot;46.375&quot;/&gt;&lt;Slide id=&quot;325&quot; dur=&quot;1.40625&quot;/&gt;&lt;Slide id=&quot;324&quot; dur=&quot;61.0625&quot;/&gt;&lt;Slide id=&quot;325&quot; dur=&quot;67.27344&quot;/&gt;&lt;Slide id=&quot;326&quot; dur=&quot;30.66406&quot;/&gt;&lt;Slide id=&quot;340&quot; dur=&quot;58.04688&quot;/&gt;&lt;Slide id=&quot;327&quot; dur=&quot;33.03906&quot;/&gt;&lt;Slide id=&quot;330&quot; dur=&quot;47.85156&quot; bld=&quot;|1.2|24.1&quot;/&gt;&lt;Slide id=&quot;331&quot; dur=&quot;30.8125&quot;/&gt;&lt;Slide id=&quot;298&quot; dur=&quot;7.875&quot;/&gt;&lt;Slide id=&quot;295&quot; dur=&quot;26.99219&quot;/&gt;&lt;Slide id=&quot;271&quot; dur=&quot;20.52344&quot;/&gt;&lt;/Timings&gt;&lt;Timings time=&quot;7/26/2007 8:13:38 PM&quot;&gt;&lt;Slide id=&quot;256&quot; dur=&quot;6.273438&quot; bld=&quot;INVLD&quot;/&gt;&lt;Slide id=&quot;257&quot; dur=&quot;1.328125&quot;/&gt;&lt;Slide id=&quot;297&quot; dur=&quot;1.875&quot;/&gt;&lt;Slide id=&quot;257&quot; dur=&quot;1.570313&quot;/&gt;&lt;Slide id=&quot;297&quot; dur=&quot;5&quot; bld=&quot;|.5|1.1|2.1&quot;/&gt;&lt;/Timings&gt;&lt;Timings time=&quot;7/26/2007 4:53:29 AM&quot;&gt;&lt;Slide id=&quot;299&quot; dur=&quot;535.5957&quot; bld=&quot;INVLD&quot;/&gt;&lt;Slide id=&quot;331&quot; dur=&quot;1.671875&quot;/&gt;&lt;Slide id=&quot;299&quot; dur=&quot;2.482422&quot;/&gt;&lt;/Timings&gt;&lt;/WMTools&gt;"/>
</p:tagLst>
</file>

<file path=ppt/theme/theme1.xml><?xml version="1.0" encoding="utf-8"?>
<a:theme xmlns:a="http://schemas.openxmlformats.org/drawingml/2006/main" name="WebCastW2K8">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2266</TotalTime>
  <Words>1186</Words>
  <Application>Microsoft Office PowerPoint</Application>
  <PresentationFormat>On-screen Show (4:3)</PresentationFormat>
  <Paragraphs>215</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WebCastW2K8</vt:lpstr>
      <vt:lpstr>Configuración y Gestión con el Server Manager</vt:lpstr>
      <vt:lpstr>Agenda</vt:lpstr>
      <vt:lpstr>Windows Server 2003 La instalación, fortificación y la gestión de los diferentes roles estaba dispersa entre varias herramientas y consolas</vt:lpstr>
      <vt:lpstr>Administrar Windows Server 2008</vt:lpstr>
      <vt:lpstr>Slide 5</vt:lpstr>
      <vt:lpstr>Server Manager Experiencia unificada para añadir, configurar y gestionar roles</vt:lpstr>
      <vt:lpstr>Roles de Servidor</vt:lpstr>
      <vt:lpstr>Funcionalidades</vt:lpstr>
      <vt:lpstr>Asistentes de Server Manager</vt:lpstr>
      <vt:lpstr>Slide 10</vt:lpstr>
      <vt:lpstr>Servermanagercmd</vt:lpstr>
      <vt:lpstr>Opciones de Servermanagercmd</vt:lpstr>
      <vt:lpstr>Slide 13</vt:lpstr>
      <vt:lpstr>Server Manager &amp; SML SML model = IT system blueprint</vt:lpstr>
      <vt:lpstr>Gestión basada en un Modelo</vt:lpstr>
      <vt:lpstr>SML en Accion</vt:lpstr>
      <vt:lpstr>Dependencias de SharePoint</vt:lpstr>
      <vt:lpstr>Propiedades de Ambito DHCP</vt:lpstr>
      <vt:lpstr>Servicios de TS Gateway</vt:lpstr>
      <vt:lpstr>Recursos Presenciales-Hands on Labs   http://www.microsoft.com/spain/seminarios/hol.mspx  </vt:lpstr>
      <vt:lpstr>Recursos Virtuales-Virtual Labs  http://technet.microsoft.com/en-us/windowsserver/2008/bb512925.aspx  </vt:lpstr>
      <vt:lpstr>Recursos TechNet</vt:lpstr>
      <vt:lpstr>Recursos TechNet</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TechReady 5</dc:subject>
  <dc:creator>José Parada Gimeno</dc:creator>
  <dc:description>Template design: Joepan
Formatting:
Event Date: July 23-27, 2007
Event Location: Seattle, Wa
Audience:</dc:description>
  <cp:lastModifiedBy>Javier Rama del Castillo</cp:lastModifiedBy>
  <cp:revision>107</cp:revision>
  <dcterms:created xsi:type="dcterms:W3CDTF">2007-08-07T10:24:40Z</dcterms:created>
  <dcterms:modified xsi:type="dcterms:W3CDTF">2007-09-12T09:05:40Z</dcterms:modified>
</cp:coreProperties>
</file>