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27"/>
  </p:notesMasterIdLst>
  <p:handoutMasterIdLst>
    <p:handoutMasterId r:id="rId28"/>
  </p:handoutMasterIdLst>
  <p:sldIdLst>
    <p:sldId id="256" r:id="rId3"/>
    <p:sldId id="316" r:id="rId4"/>
    <p:sldId id="289" r:id="rId5"/>
    <p:sldId id="290" r:id="rId6"/>
    <p:sldId id="310" r:id="rId7"/>
    <p:sldId id="292" r:id="rId8"/>
    <p:sldId id="293" r:id="rId9"/>
    <p:sldId id="295" r:id="rId10"/>
    <p:sldId id="296" r:id="rId11"/>
    <p:sldId id="311" r:id="rId12"/>
    <p:sldId id="298" r:id="rId13"/>
    <p:sldId id="299" r:id="rId14"/>
    <p:sldId id="313" r:id="rId15"/>
    <p:sldId id="300" r:id="rId16"/>
    <p:sldId id="301" r:id="rId17"/>
    <p:sldId id="303" r:id="rId18"/>
    <p:sldId id="304" r:id="rId19"/>
    <p:sldId id="305" r:id="rId20"/>
    <p:sldId id="306" r:id="rId21"/>
    <p:sldId id="314" r:id="rId22"/>
    <p:sldId id="307" r:id="rId23"/>
    <p:sldId id="315" r:id="rId24"/>
    <p:sldId id="308" r:id="rId25"/>
    <p:sldId id="271" r:id="rId2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C37C"/>
    <a:srgbClr val="D39D55"/>
    <a:srgbClr val="D2743A"/>
    <a:srgbClr val="D1943B"/>
    <a:srgbClr val="F6AE1E"/>
    <a:srgbClr val="FF0066"/>
    <a:srgbClr val="000000"/>
    <a:srgbClr val="F3AF35"/>
    <a:srgbClr val="9C42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066" autoAdjust="0"/>
    <p:restoredTop sz="96105" autoAdjust="0"/>
  </p:normalViewPr>
  <p:slideViewPr>
    <p:cSldViewPr snapToGrid="0">
      <p:cViewPr varScale="1">
        <p:scale>
          <a:sx n="76" d="100"/>
          <a:sy n="76" d="100"/>
        </p:scale>
        <p:origin x="-1074" y="-84"/>
      </p:cViewPr>
      <p:guideLst>
        <p:guide orient="horz" pos="144"/>
        <p:guide orient="horz" pos="895"/>
        <p:guide orient="horz" pos="1484"/>
        <p:guide orient="horz" pos="1200"/>
        <p:guide orient="horz" pos="2319"/>
        <p:guide orient="horz" pos="4174"/>
        <p:guide orient="horz"/>
        <p:guide pos="2880"/>
        <p:guide pos="240"/>
        <p:guide pos="460"/>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57" d="100"/>
          <a:sy n="57" d="100"/>
        </p:scale>
        <p:origin x="-252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11/27/2007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11/27/2007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16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85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26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36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46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571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67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77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87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44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54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11/27/2007 3:12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64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75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95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05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20813"/>
            <a:ext cx="7681913" cy="1523495"/>
          </a:xfrm>
        </p:spPr>
        <p:txBody>
          <a:bodyPr anchor="ctr" anchorCtr="0">
            <a:noAutofit/>
          </a:bodyPr>
          <a:lstStyle>
            <a:lvl1pPr>
              <a:lnSpc>
                <a:spcPct val="90000"/>
              </a:lnSpc>
              <a:defRPr sz="5400" spc="-200" baseline="0">
                <a:solidFill>
                  <a:schemeClr val="tx1"/>
                </a:solidFill>
                <a:effectLst>
                  <a:outerShdw blurRad="38100" dist="38100" dir="2700000" algn="tl">
                    <a:srgbClr val="000000">
                      <a:alpha val="43137"/>
                    </a:srgb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3674953"/>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Project EPMS logo small.png"/>
          <p:cNvPicPr>
            <a:picLocks noChangeAspect="1"/>
          </p:cNvPicPr>
          <p:nvPr userDrawn="1"/>
        </p:nvPicPr>
        <p:blipFill>
          <a:blip r:embed="rId3"/>
          <a:stretch>
            <a:fillRect/>
          </a:stretch>
        </p:blipFill>
        <p:spPr>
          <a:xfrm>
            <a:off x="6466358" y="5698183"/>
            <a:ext cx="2202180" cy="85344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b" anchorCtr="0">
            <a:noAutofit/>
          </a:bodyPr>
          <a:lstStyle>
            <a:lvl1pPr>
              <a:lnSpc>
                <a:spcPct val="90000"/>
              </a:lnSpc>
              <a:defRPr sz="5400" spc="-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68955" y="3681413"/>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381000" y="2213960"/>
            <a:ext cx="7690114" cy="1384994"/>
          </a:xfrm>
        </p:spPr>
        <p:txBody>
          <a:bodyPr vert="horz" wrap="square" lIns="91440" tIns="45720" rIns="91440" bIns="45720" rtlCol="0" anchor="ctr">
            <a:noAutofit/>
            <a:scene3d>
              <a:camera prst="orthographicFront"/>
              <a:lightRig rig="brightRoom" dir="t">
                <a:rot lat="0" lon="0" rev="2700000"/>
              </a:lightRig>
            </a:scene3d>
            <a:sp3d prstMaterial="metal">
              <a:bevelT w="31750" h="19050"/>
              <a:bevelB w="120650" h="69850"/>
            </a:sp3d>
          </a:bodyPr>
          <a:lstStyle>
            <a:lvl1pPr marL="0" indent="0" algn="l">
              <a:buFont typeface="Arial" pitchFamily="34" charset="0"/>
              <a:buNone/>
              <a:defRPr lang="en-US" sz="8000" b="1" i="1" kern="1200" cap="none" spc="-30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pPr marL="0" lvl="0" indent="0" algn="l" defTabSz="914400" rtl="0" eaLnBrk="1" latinLnBrk="0" hangingPunct="1">
              <a:lnSpc>
                <a:spcPct val="90000"/>
              </a:lnSpc>
              <a:spcBef>
                <a:spcPct val="0"/>
              </a:spcBef>
              <a:buFont typeface="Arial" pitchFamily="34" charset="0"/>
              <a:buNone/>
            </a:pPr>
            <a:r>
              <a:rPr lang="en-US" dirty="0" smtClean="0"/>
              <a:t>click to…</a:t>
            </a:r>
          </a:p>
        </p:txBody>
      </p:sp>
      <p:pic>
        <p:nvPicPr>
          <p:cNvPr id="10" name="Picture 9" descr="Project EPMS logo small.png"/>
          <p:cNvPicPr>
            <a:picLocks noChangeAspect="1"/>
          </p:cNvPicPr>
          <p:nvPr userDrawn="1"/>
        </p:nvPicPr>
        <p:blipFill>
          <a:blip r:embed="rId3"/>
          <a:stretch>
            <a:fillRect/>
          </a:stretch>
        </p:blipFill>
        <p:spPr>
          <a:xfrm>
            <a:off x="6466358" y="5698183"/>
            <a:ext cx="2202180" cy="85344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Alternat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descr="Project EPMS logo small.png"/>
          <p:cNvPicPr>
            <a:picLocks noChangeAspect="1"/>
          </p:cNvPicPr>
          <p:nvPr userDrawn="1"/>
        </p:nvPicPr>
        <p:blipFill>
          <a:blip r:embed="rId3"/>
          <a:stretch>
            <a:fillRect/>
          </a:stretch>
        </p:blipFill>
        <p:spPr>
          <a:xfrm>
            <a:off x="6466358" y="5698183"/>
            <a:ext cx="2202180" cy="85344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22" r:id="rId9"/>
    <p:sldLayoutId id="2147483702" r:id="rId10"/>
    <p:sldLayoutId id="2147483703" r:id="rId11"/>
    <p:sldLayoutId id="2147483704" r:id="rId12"/>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Reporting Project Status</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p:txBody>
          <a:bodyPr/>
          <a:lstStyle/>
          <a:p>
            <a:r>
              <a:rPr lang="en-US"/>
              <a:t>Budget Tracking</a:t>
            </a:r>
          </a:p>
        </p:txBody>
      </p:sp>
      <p:sp>
        <p:nvSpPr>
          <p:cNvPr id="46085" name="Rectangle 5"/>
          <p:cNvSpPr>
            <a:spLocks noGrp="1" noChangeArrowheads="1"/>
          </p:cNvSpPr>
          <p:nvPr>
            <p:ph type="body" idx="1"/>
          </p:nvPr>
        </p:nvSpPr>
        <p:spPr>
          <a:xfrm>
            <a:off x="382588" y="1416050"/>
            <a:ext cx="8388350" cy="4843463"/>
          </a:xfrm>
        </p:spPr>
        <p:txBody>
          <a:bodyPr/>
          <a:lstStyle/>
          <a:p>
            <a:r>
              <a:rPr lang="en-US"/>
              <a:t>Allows user to specify budget at project-level</a:t>
            </a:r>
          </a:p>
          <a:p>
            <a:r>
              <a:rPr lang="en-US"/>
              <a:t>Display budgets in reports</a:t>
            </a:r>
          </a:p>
          <a:p>
            <a:r>
              <a:rPr lang="en-US"/>
              <a:t>User defined budget categories</a:t>
            </a:r>
          </a:p>
          <a:p>
            <a:r>
              <a:rPr lang="en-US"/>
              <a:t>Separate budgets for:</a:t>
            </a:r>
          </a:p>
          <a:p>
            <a:pPr lvl="1"/>
            <a:r>
              <a:rPr lang="en-US"/>
              <a:t>Materials</a:t>
            </a:r>
          </a:p>
          <a:p>
            <a:pPr lvl="1"/>
            <a:r>
              <a:rPr lang="en-US"/>
              <a:t>Work</a:t>
            </a:r>
          </a:p>
          <a:p>
            <a:pPr lvl="1"/>
            <a:r>
              <a:rPr lang="en-US"/>
              <a:t>Costs</a:t>
            </a:r>
          </a:p>
          <a:p>
            <a:r>
              <a:rPr lang="en-US"/>
              <a:t>Support for timephased budgets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p:txBody>
          <a:bodyPr/>
          <a:lstStyle/>
          <a:p>
            <a:r>
              <a:rPr lang="en-US"/>
              <a:t>Cost Enhancements</a:t>
            </a:r>
          </a:p>
        </p:txBody>
      </p:sp>
      <p:sp>
        <p:nvSpPr>
          <p:cNvPr id="47109" name="Rectangle 5"/>
          <p:cNvSpPr>
            <a:spLocks noGrp="1" noChangeArrowheads="1"/>
          </p:cNvSpPr>
          <p:nvPr>
            <p:ph type="body" idx="1"/>
          </p:nvPr>
        </p:nvSpPr>
        <p:spPr/>
        <p:txBody>
          <a:bodyPr/>
          <a:lstStyle/>
          <a:p>
            <a:r>
              <a:rPr lang="en-US"/>
              <a:t>New Resource Type = Cost</a:t>
            </a:r>
          </a:p>
          <a:p>
            <a:r>
              <a:rPr lang="en-US"/>
              <a:t>Multiple Fixed Costs per Task</a:t>
            </a:r>
          </a:p>
          <a:p>
            <a:r>
              <a:rPr lang="en-US"/>
              <a:t>Tie Account Codes to Costs</a:t>
            </a:r>
          </a:p>
          <a:p>
            <a:r>
              <a:rPr lang="en-US"/>
              <a:t>Roll up costs against budgets</a:t>
            </a:r>
          </a:p>
          <a:p>
            <a:r>
              <a:rPr lang="en-US"/>
              <a:t>Simplify exporting cost data to G/L</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p:txBody>
          <a:bodyPr/>
          <a:lstStyle/>
          <a:p>
            <a:r>
              <a:rPr lang="en-US"/>
              <a:t>Cell Background Formatting</a:t>
            </a:r>
          </a:p>
        </p:txBody>
      </p:sp>
      <p:sp>
        <p:nvSpPr>
          <p:cNvPr id="58373" name="Rectangle 5"/>
          <p:cNvSpPr>
            <a:spLocks noGrp="1" noChangeArrowheads="1"/>
          </p:cNvSpPr>
          <p:nvPr>
            <p:ph type="body" idx="1"/>
          </p:nvPr>
        </p:nvSpPr>
        <p:spPr/>
        <p:txBody>
          <a:bodyPr/>
          <a:lstStyle/>
          <a:p>
            <a:r>
              <a:rPr lang="en-US"/>
              <a:t>Control the background format of cells</a:t>
            </a:r>
          </a:p>
          <a:p>
            <a:r>
              <a:rPr lang="en-US"/>
              <a:t>Available through UI and object model</a:t>
            </a:r>
          </a:p>
          <a:p>
            <a:r>
              <a:rPr lang="en-US"/>
              <a:t>Works in all Tables</a:t>
            </a:r>
          </a:p>
          <a:p>
            <a:r>
              <a:rPr lang="en-US"/>
              <a:t>Easy to identify tasks of interest</a:t>
            </a:r>
          </a:p>
          <a:p>
            <a:pPr lvl="1"/>
            <a:r>
              <a:rPr lang="en-US"/>
              <a:t>Manually</a:t>
            </a:r>
          </a:p>
          <a:p>
            <a:pPr lvl="1"/>
            <a:r>
              <a:rPr lang="en-US"/>
              <a:t>Use with Filters</a:t>
            </a:r>
          </a:p>
          <a:p>
            <a:pPr lvl="1"/>
            <a:r>
              <a:rPr lang="en-US"/>
              <a:t>Set via Macros</a:t>
            </a:r>
          </a:p>
          <a:p>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r>
              <a:rPr lang="en-US"/>
              <a:t>Visual Reports</a:t>
            </a:r>
          </a:p>
        </p:txBody>
      </p:sp>
      <p:sp>
        <p:nvSpPr>
          <p:cNvPr id="43013" name="Rectangle 5"/>
          <p:cNvSpPr>
            <a:spLocks noGrp="1" noChangeArrowheads="1"/>
          </p:cNvSpPr>
          <p:nvPr>
            <p:ph type="body" idx="1"/>
          </p:nvPr>
        </p:nvSpPr>
        <p:spPr>
          <a:xfrm>
            <a:off x="382588" y="1416050"/>
            <a:ext cx="8388350" cy="4476750"/>
          </a:xfrm>
        </p:spPr>
        <p:txBody>
          <a:bodyPr/>
          <a:lstStyle/>
          <a:p>
            <a:pPr>
              <a:lnSpc>
                <a:spcPct val="85000"/>
              </a:lnSpc>
              <a:spcBef>
                <a:spcPct val="25000"/>
              </a:spcBef>
            </a:pPr>
            <a:r>
              <a:rPr lang="en-US"/>
              <a:t>Create visual reports in Excel and Visio with Project data</a:t>
            </a:r>
          </a:p>
          <a:p>
            <a:pPr lvl="1">
              <a:lnSpc>
                <a:spcPct val="85000"/>
              </a:lnSpc>
              <a:spcBef>
                <a:spcPct val="25000"/>
              </a:spcBef>
            </a:pPr>
            <a:r>
              <a:rPr lang="en-US"/>
              <a:t>Pivot-Tables (Excel)</a:t>
            </a:r>
          </a:p>
          <a:p>
            <a:pPr lvl="1">
              <a:lnSpc>
                <a:spcPct val="85000"/>
              </a:lnSpc>
              <a:spcBef>
                <a:spcPct val="25000"/>
              </a:spcBef>
            </a:pPr>
            <a:r>
              <a:rPr lang="en-US"/>
              <a:t>Charts and Graphs (Excel)</a:t>
            </a:r>
          </a:p>
          <a:p>
            <a:pPr lvl="1">
              <a:lnSpc>
                <a:spcPct val="85000"/>
              </a:lnSpc>
              <a:spcBef>
                <a:spcPct val="25000"/>
              </a:spcBef>
            </a:pPr>
            <a:r>
              <a:rPr lang="en-US"/>
              <a:t>Hierarchical Diagrams (Visio)</a:t>
            </a:r>
          </a:p>
          <a:p>
            <a:pPr>
              <a:lnSpc>
                <a:spcPct val="85000"/>
              </a:lnSpc>
              <a:spcBef>
                <a:spcPct val="25000"/>
              </a:spcBef>
            </a:pPr>
            <a:r>
              <a:rPr lang="en-US"/>
              <a:t>Live analytics (data-bound)</a:t>
            </a:r>
          </a:p>
          <a:p>
            <a:pPr>
              <a:lnSpc>
                <a:spcPct val="85000"/>
              </a:lnSpc>
              <a:spcBef>
                <a:spcPct val="25000"/>
              </a:spcBef>
            </a:pPr>
            <a:r>
              <a:rPr lang="en-US"/>
              <a:t>Out of Box Visual Reports</a:t>
            </a:r>
          </a:p>
          <a:p>
            <a:pPr>
              <a:lnSpc>
                <a:spcPct val="85000"/>
              </a:lnSpc>
              <a:spcBef>
                <a:spcPct val="25000"/>
              </a:spcBef>
            </a:pPr>
            <a:r>
              <a:rPr lang="en-US"/>
              <a:t>Share library of custom reports </a:t>
            </a:r>
          </a:p>
          <a:p>
            <a:pPr>
              <a:lnSpc>
                <a:spcPct val="85000"/>
              </a:lnSpc>
              <a:spcBef>
                <a:spcPct val="25000"/>
              </a:spcBef>
            </a:pPr>
            <a:r>
              <a:rPr lang="en-US"/>
              <a:t>Export project data to OLAP cubes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p:txBody>
          <a:bodyPr/>
          <a:lstStyle/>
          <a:p>
            <a:r>
              <a:rPr lang="en-US"/>
              <a:t>Working On The Road</a:t>
            </a:r>
          </a:p>
        </p:txBody>
      </p:sp>
      <p:sp>
        <p:nvSpPr>
          <p:cNvPr id="59397" name="Rectangle 5"/>
          <p:cNvSpPr>
            <a:spLocks noGrp="1" noChangeArrowheads="1"/>
          </p:cNvSpPr>
          <p:nvPr>
            <p:ph type="body" idx="1"/>
          </p:nvPr>
        </p:nvSpPr>
        <p:spPr>
          <a:xfrm>
            <a:off x="382588" y="1416050"/>
            <a:ext cx="8388350" cy="4062651"/>
          </a:xfrm>
        </p:spPr>
        <p:txBody>
          <a:bodyPr/>
          <a:lstStyle/>
          <a:p>
            <a:r>
              <a:rPr lang="en-US" sz="2400" dirty="0" smtClean="0"/>
              <a:t>Mobility</a:t>
            </a:r>
            <a:endParaRPr lang="en-US" sz="2400" dirty="0"/>
          </a:p>
          <a:p>
            <a:pPr lvl="1"/>
            <a:r>
              <a:rPr lang="en-US" sz="2000" dirty="0"/>
              <a:t>Project managers work on the road</a:t>
            </a:r>
          </a:p>
          <a:p>
            <a:pPr lvl="1"/>
            <a:r>
              <a:rPr lang="en-US" sz="2000" dirty="0"/>
              <a:t>Big projects need fast performance </a:t>
            </a:r>
            <a:r>
              <a:rPr lang="en-US" sz="2000" dirty="0" smtClean="0"/>
              <a:t>and reliability </a:t>
            </a:r>
            <a:r>
              <a:rPr lang="en-US" sz="2000" dirty="0"/>
              <a:t>… from anywhere</a:t>
            </a:r>
          </a:p>
          <a:p>
            <a:pPr lvl="1"/>
            <a:r>
              <a:rPr lang="en-US" sz="2000" dirty="0"/>
              <a:t>Need visibility and control of cross-project dependencies</a:t>
            </a:r>
          </a:p>
          <a:p>
            <a:r>
              <a:rPr lang="en-US" sz="2400" dirty="0"/>
              <a:t>Project </a:t>
            </a:r>
            <a:r>
              <a:rPr lang="en-US" sz="2400" dirty="0" smtClean="0"/>
              <a:t>2007 </a:t>
            </a:r>
            <a:r>
              <a:rPr lang="en-US" sz="2400" dirty="0"/>
              <a:t>Solutions</a:t>
            </a:r>
          </a:p>
          <a:p>
            <a:pPr lvl="1"/>
            <a:r>
              <a:rPr lang="en-US" sz="2000" dirty="0"/>
              <a:t>Local Cache</a:t>
            </a:r>
          </a:p>
          <a:p>
            <a:pPr lvl="1"/>
            <a:r>
              <a:rPr lang="en-US" sz="2000" dirty="0"/>
              <a:t>Optimized, Transacted Messaging</a:t>
            </a:r>
          </a:p>
          <a:p>
            <a:pPr lvl="1"/>
            <a:r>
              <a:rPr lang="en-US" sz="2000" dirty="0"/>
              <a:t>Save and Publish</a:t>
            </a:r>
          </a:p>
          <a:p>
            <a:pPr lvl="1"/>
            <a:r>
              <a:rPr lang="en-US" sz="2000" dirty="0"/>
              <a:t>Project Server Custom Fields (Unlimited)</a:t>
            </a:r>
          </a:p>
          <a:p>
            <a:pPr lvl="1"/>
            <a:r>
              <a:rPr lang="en-US" sz="2000" dirty="0"/>
              <a:t>Update Projects on Project Server</a:t>
            </a:r>
          </a:p>
          <a:p>
            <a:pPr lvl="1"/>
            <a:r>
              <a:rPr lang="en-US" sz="2000" dirty="0"/>
              <a:t>Deliverables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p:txBody>
          <a:bodyPr/>
          <a:lstStyle/>
          <a:p>
            <a:r>
              <a:rPr lang="en-US"/>
              <a:t>Local Cache</a:t>
            </a:r>
          </a:p>
        </p:txBody>
      </p:sp>
      <p:sp>
        <p:nvSpPr>
          <p:cNvPr id="60421" name="Rectangle 5"/>
          <p:cNvSpPr>
            <a:spLocks noGrp="1" noChangeArrowheads="1"/>
          </p:cNvSpPr>
          <p:nvPr>
            <p:ph type="body" idx="1"/>
          </p:nvPr>
        </p:nvSpPr>
        <p:spPr>
          <a:xfrm>
            <a:off x="382588" y="1416050"/>
            <a:ext cx="8388350" cy="3305520"/>
          </a:xfrm>
        </p:spPr>
        <p:txBody>
          <a:bodyPr/>
          <a:lstStyle/>
          <a:p>
            <a:r>
              <a:rPr lang="en-US" sz="2400" dirty="0"/>
              <a:t>Pro reads/writes to cache</a:t>
            </a:r>
          </a:p>
          <a:p>
            <a:r>
              <a:rPr lang="en-US" sz="2400" dirty="0"/>
              <a:t>Cache service sends differences to/from</a:t>
            </a:r>
            <a:br>
              <a:rPr lang="en-US" sz="2400" dirty="0"/>
            </a:br>
            <a:r>
              <a:rPr lang="en-US" sz="2400" dirty="0"/>
              <a:t>Project Server</a:t>
            </a:r>
          </a:p>
          <a:p>
            <a:r>
              <a:rPr lang="en-US" sz="2400" dirty="0"/>
              <a:t>Differences sent as SOAP messages</a:t>
            </a:r>
          </a:p>
          <a:p>
            <a:r>
              <a:rPr lang="en-US" sz="2400" dirty="0"/>
              <a:t>Messages are transacted</a:t>
            </a:r>
          </a:p>
          <a:p>
            <a:r>
              <a:rPr lang="en-US" sz="2400" dirty="0"/>
              <a:t>Results</a:t>
            </a:r>
          </a:p>
          <a:p>
            <a:pPr lvl="1"/>
            <a:r>
              <a:rPr lang="en-US" sz="2000" dirty="0"/>
              <a:t>Pro performs as if opening or saving a file = FAST!</a:t>
            </a:r>
          </a:p>
          <a:p>
            <a:pPr lvl="1"/>
            <a:r>
              <a:rPr lang="en-US" sz="2000" dirty="0"/>
              <a:t>Cache synchs to server as available = JUST WORKS!</a:t>
            </a:r>
          </a:p>
          <a:p>
            <a:pPr lvl="1"/>
            <a:r>
              <a:rPr lang="en-US" sz="2000" dirty="0"/>
              <a:t>Messages are transacted = RELIABLE</a:t>
            </a: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p:txBody>
          <a:bodyPr/>
          <a:lstStyle/>
          <a:p>
            <a:r>
              <a:rPr lang="en-US"/>
              <a:t>(Save) And Publish</a:t>
            </a:r>
          </a:p>
        </p:txBody>
      </p:sp>
      <p:sp>
        <p:nvSpPr>
          <p:cNvPr id="61445" name="Rectangle 5"/>
          <p:cNvSpPr>
            <a:spLocks noGrp="1" noChangeArrowheads="1"/>
          </p:cNvSpPr>
          <p:nvPr>
            <p:ph type="body" idx="1"/>
          </p:nvPr>
        </p:nvSpPr>
        <p:spPr>
          <a:xfrm>
            <a:off x="382588" y="1416050"/>
            <a:ext cx="8388350" cy="4459288"/>
          </a:xfrm>
        </p:spPr>
        <p:txBody>
          <a:bodyPr/>
          <a:lstStyle/>
          <a:p>
            <a:r>
              <a:rPr lang="en-US" sz="2800"/>
              <a:t>Save</a:t>
            </a:r>
          </a:p>
          <a:p>
            <a:pPr lvl="1"/>
            <a:r>
              <a:rPr lang="en-US" sz="2400"/>
              <a:t>Saves to Project Server</a:t>
            </a:r>
          </a:p>
          <a:p>
            <a:pPr lvl="1"/>
            <a:r>
              <a:rPr lang="en-US" sz="2400"/>
              <a:t>Changes are private!</a:t>
            </a:r>
          </a:p>
          <a:p>
            <a:r>
              <a:rPr lang="en-US" sz="2800"/>
              <a:t>Publish</a:t>
            </a:r>
          </a:p>
          <a:p>
            <a:pPr lvl="1"/>
            <a:r>
              <a:rPr lang="en-US" sz="2400"/>
              <a:t>Saves to Project Server only if needed</a:t>
            </a:r>
          </a:p>
          <a:p>
            <a:pPr lvl="1"/>
            <a:r>
              <a:rPr lang="en-US" sz="2400"/>
              <a:t>Changes to project are pushed to views</a:t>
            </a:r>
            <a:br>
              <a:rPr lang="en-US" sz="2400"/>
            </a:br>
            <a:r>
              <a:rPr lang="en-US" sz="2400"/>
              <a:t>and reports</a:t>
            </a:r>
          </a:p>
          <a:p>
            <a:r>
              <a:rPr lang="en-US" sz="2800"/>
              <a:t>Results</a:t>
            </a:r>
          </a:p>
          <a:p>
            <a:pPr lvl="1"/>
            <a:r>
              <a:rPr lang="en-US" sz="2400"/>
              <a:t>Security of backed up data</a:t>
            </a:r>
          </a:p>
          <a:p>
            <a:pPr lvl="1"/>
            <a:r>
              <a:rPr lang="en-US" sz="2400"/>
              <a:t>Performance and control (privacy) of local file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p:txBody>
          <a:bodyPr/>
          <a:lstStyle/>
          <a:p>
            <a:r>
              <a:rPr lang="en-US"/>
              <a:t>Custom Field Improvements</a:t>
            </a:r>
          </a:p>
        </p:txBody>
      </p:sp>
      <p:sp>
        <p:nvSpPr>
          <p:cNvPr id="63493" name="Rectangle 5"/>
          <p:cNvSpPr>
            <a:spLocks noGrp="1" noChangeArrowheads="1"/>
          </p:cNvSpPr>
          <p:nvPr>
            <p:ph type="body" idx="1"/>
          </p:nvPr>
        </p:nvSpPr>
        <p:spPr/>
        <p:txBody>
          <a:bodyPr/>
          <a:lstStyle/>
          <a:p>
            <a:r>
              <a:rPr lang="en-US"/>
              <a:t>Unlimited Server Custom Fields</a:t>
            </a:r>
          </a:p>
          <a:p>
            <a:pPr lvl="1"/>
            <a:r>
              <a:rPr lang="en-US"/>
              <a:t>Defined on Project Server</a:t>
            </a:r>
          </a:p>
          <a:p>
            <a:pPr lvl="1"/>
            <a:r>
              <a:rPr lang="en-US"/>
              <a:t>As many as you like for all field types</a:t>
            </a:r>
          </a:p>
          <a:p>
            <a:r>
              <a:rPr lang="en-US"/>
              <a:t>Look-Up Tables</a:t>
            </a:r>
          </a:p>
          <a:p>
            <a:pPr lvl="1"/>
            <a:r>
              <a:rPr lang="en-US"/>
              <a:t>Can be sorted by ID = WYSIWYG</a:t>
            </a:r>
          </a:p>
          <a:p>
            <a:r>
              <a:rPr lang="en-US"/>
              <a:t>Multi-Value Fields</a:t>
            </a:r>
          </a:p>
          <a:p>
            <a:pPr lvl="1"/>
            <a:r>
              <a:rPr lang="en-US"/>
              <a:t>Supported for all field types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p:txBody>
          <a:bodyPr/>
          <a:lstStyle/>
          <a:p>
            <a:r>
              <a:rPr lang="en-US"/>
              <a:t>Updates On Project Server</a:t>
            </a:r>
          </a:p>
        </p:txBody>
      </p:sp>
      <p:sp>
        <p:nvSpPr>
          <p:cNvPr id="71685" name="Rectangle 5"/>
          <p:cNvSpPr>
            <a:spLocks noGrp="1" noChangeArrowheads="1"/>
          </p:cNvSpPr>
          <p:nvPr>
            <p:ph type="body" idx="1"/>
          </p:nvPr>
        </p:nvSpPr>
        <p:spPr>
          <a:xfrm>
            <a:off x="382588" y="1416050"/>
            <a:ext cx="8388350" cy="2850011"/>
          </a:xfrm>
        </p:spPr>
        <p:txBody>
          <a:bodyPr/>
          <a:lstStyle/>
          <a:p>
            <a:r>
              <a:rPr lang="en-US" dirty="0"/>
              <a:t>Update via Project or PWA</a:t>
            </a:r>
          </a:p>
          <a:p>
            <a:pPr lvl="1"/>
            <a:r>
              <a:rPr lang="en-US" dirty="0"/>
              <a:t>View submitted actuals</a:t>
            </a:r>
          </a:p>
          <a:p>
            <a:pPr lvl="1"/>
            <a:r>
              <a:rPr lang="en-US" dirty="0"/>
              <a:t>Preview impact on project schedule</a:t>
            </a:r>
          </a:p>
          <a:p>
            <a:pPr lvl="1"/>
            <a:r>
              <a:rPr lang="en-US" dirty="0"/>
              <a:t>Server-side Scheduling</a:t>
            </a:r>
          </a:p>
          <a:p>
            <a:r>
              <a:rPr lang="en-US" dirty="0" smtClean="0"/>
              <a:t>Notifications </a:t>
            </a:r>
            <a:r>
              <a:rPr lang="en-US" dirty="0"/>
              <a:t>of updates on</a:t>
            </a:r>
            <a:br>
              <a:rPr lang="en-US" dirty="0"/>
            </a:br>
            <a:r>
              <a:rPr lang="en-US" dirty="0"/>
              <a:t>project open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1420813"/>
            <a:ext cx="8056699" cy="1523495"/>
          </a:xfrm>
        </p:spPr>
        <p:txBody>
          <a:bodyPr/>
          <a:lstStyle/>
          <a:p>
            <a:r>
              <a:rPr smtClean="0"/>
              <a:t>Project </a:t>
            </a:r>
            <a:r>
              <a:rPr smtClean="0"/>
              <a:t>Standard and Professional 2007 Overview</a:t>
            </a:r>
            <a:endParaRPr lang="en-US" dirty="0"/>
          </a:p>
        </p:txBody>
      </p:sp>
      <p:sp>
        <p:nvSpPr>
          <p:cNvPr id="3" name="Subtitle 2"/>
          <p:cNvSpPr>
            <a:spLocks noGrp="1"/>
          </p:cNvSpPr>
          <p:nvPr>
            <p:ph type="subTitle" idx="1"/>
          </p:nvPr>
        </p:nvSpPr>
        <p:spPr>
          <a:xfrm>
            <a:off x="506450" y="4030453"/>
            <a:ext cx="7681913" cy="461665"/>
          </a:xfrm>
        </p:spPr>
        <p:txBody>
          <a:bodyPr/>
          <a:lstStyle/>
          <a:p>
            <a:r>
              <a:rPr lang="en-US" dirty="0" smtClean="0"/>
              <a:t>Alice Steinglass</a:t>
            </a:r>
          </a:p>
          <a:p>
            <a:r>
              <a:rPr lang="en-US" dirty="0" smtClean="0"/>
              <a:t>Senior Lead Program Manager</a:t>
            </a:r>
          </a:p>
          <a:p>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Accepting updates on Project Server</a:t>
            </a:r>
            <a:endParaRPr lang="en-US" dirty="0"/>
          </a:p>
        </p:txBody>
      </p:sp>
      <p:sp>
        <p:nvSpPr>
          <p:cNvPr id="3" name="Subtitle 2"/>
          <p:cNvSpPr>
            <a:spLocks noGrp="1"/>
          </p:cNvSpPr>
          <p:nvPr>
            <p:ph type="subTitle" idx="1"/>
          </p:nvPr>
        </p:nvSpPr>
        <p:spPr/>
        <p:txBody>
          <a:bodyPr/>
          <a:lstStyle/>
          <a:p>
            <a:endParaRPr lang="en-US" dirty="0" smtClean="0"/>
          </a:p>
        </p:txBody>
      </p:sp>
      <p:sp>
        <p:nvSpPr>
          <p:cNvPr id="4" name="Text Placeholder 3"/>
          <p:cNvSpPr>
            <a:spLocks noGrp="1"/>
          </p:cNvSpPr>
          <p:nvPr>
            <p:ph type="body" sz="quarter" idx="10"/>
          </p:nvPr>
        </p:nvSpPr>
        <p:spPr/>
        <p:txBody>
          <a:bodyPr/>
          <a:lstStyle/>
          <a:p>
            <a:r>
              <a:rPr lang="en-US" smtClean="0"/>
              <a:t>demo </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Rectangle 6"/>
          <p:cNvSpPr>
            <a:spLocks noGrp="1" noChangeArrowheads="1"/>
          </p:cNvSpPr>
          <p:nvPr>
            <p:ph type="title"/>
          </p:nvPr>
        </p:nvSpPr>
        <p:spPr/>
        <p:txBody>
          <a:bodyPr/>
          <a:lstStyle/>
          <a:p>
            <a:r>
              <a:rPr lang="en-US"/>
              <a:t>Deliverables</a:t>
            </a:r>
          </a:p>
        </p:txBody>
      </p:sp>
      <p:sp>
        <p:nvSpPr>
          <p:cNvPr id="53255" name="Rectangle 7"/>
          <p:cNvSpPr>
            <a:spLocks noGrp="1" noChangeArrowheads="1"/>
          </p:cNvSpPr>
          <p:nvPr>
            <p:ph type="body" idx="1"/>
          </p:nvPr>
        </p:nvSpPr>
        <p:spPr>
          <a:xfrm>
            <a:off x="381000" y="1420813"/>
            <a:ext cx="8388350" cy="4222694"/>
          </a:xfrm>
        </p:spPr>
        <p:txBody>
          <a:bodyPr/>
          <a:lstStyle/>
          <a:p>
            <a:pPr>
              <a:lnSpc>
                <a:spcPct val="85000"/>
              </a:lnSpc>
              <a:spcBef>
                <a:spcPct val="25000"/>
              </a:spcBef>
            </a:pPr>
            <a:r>
              <a:rPr lang="en-US" dirty="0"/>
              <a:t>Manage communication</a:t>
            </a:r>
            <a:br>
              <a:rPr lang="en-US" dirty="0"/>
            </a:br>
            <a:r>
              <a:rPr lang="en-US" dirty="0"/>
              <a:t>between teams</a:t>
            </a:r>
          </a:p>
          <a:p>
            <a:pPr lvl="1">
              <a:lnSpc>
                <a:spcPct val="85000"/>
              </a:lnSpc>
              <a:spcBef>
                <a:spcPct val="25000"/>
              </a:spcBef>
            </a:pPr>
            <a:r>
              <a:rPr lang="en-US" dirty="0"/>
              <a:t>Only share important dates</a:t>
            </a:r>
          </a:p>
          <a:p>
            <a:pPr lvl="1">
              <a:lnSpc>
                <a:spcPct val="85000"/>
              </a:lnSpc>
              <a:spcBef>
                <a:spcPct val="25000"/>
              </a:spcBef>
            </a:pPr>
            <a:r>
              <a:rPr lang="en-US" dirty="0"/>
              <a:t>Receive notification of changes</a:t>
            </a:r>
          </a:p>
          <a:p>
            <a:pPr lvl="1">
              <a:lnSpc>
                <a:spcPct val="85000"/>
              </a:lnSpc>
              <a:spcBef>
                <a:spcPct val="25000"/>
              </a:spcBef>
            </a:pPr>
            <a:r>
              <a:rPr lang="en-US" dirty="0"/>
              <a:t>Report on deliverable progress</a:t>
            </a:r>
          </a:p>
          <a:p>
            <a:pPr lvl="1">
              <a:lnSpc>
                <a:spcPct val="85000"/>
              </a:lnSpc>
              <a:spcBef>
                <a:spcPct val="25000"/>
              </a:spcBef>
            </a:pPr>
            <a:r>
              <a:rPr lang="en-US" dirty="0"/>
              <a:t>Audit changes to deliverables</a:t>
            </a:r>
          </a:p>
          <a:p>
            <a:pPr>
              <a:lnSpc>
                <a:spcPct val="85000"/>
              </a:lnSpc>
              <a:spcBef>
                <a:spcPct val="25000"/>
              </a:spcBef>
            </a:pPr>
            <a:r>
              <a:rPr lang="en-US" dirty="0"/>
              <a:t>PM controls impact to project schedule</a:t>
            </a:r>
          </a:p>
          <a:p>
            <a:pPr lvl="1">
              <a:lnSpc>
                <a:spcPct val="85000"/>
              </a:lnSpc>
              <a:spcBef>
                <a:spcPct val="25000"/>
              </a:spcBef>
            </a:pPr>
            <a:r>
              <a:rPr lang="en-US" dirty="0"/>
              <a:t>Decides if and when deliverable changes</a:t>
            </a:r>
          </a:p>
          <a:p>
            <a:pPr lvl="1">
              <a:lnSpc>
                <a:spcPct val="85000"/>
              </a:lnSpc>
              <a:spcBef>
                <a:spcPct val="25000"/>
              </a:spcBef>
            </a:pPr>
            <a:r>
              <a:rPr lang="en-US" dirty="0"/>
              <a:t>Control impact of </a:t>
            </a:r>
            <a:r>
              <a:rPr lang="en-US" dirty="0" smtClean="0"/>
              <a:t>dependency on </a:t>
            </a:r>
            <a:r>
              <a:rPr lang="en-US" dirty="0"/>
              <a:t>schedule</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Managing Deliverables</a:t>
            </a:r>
            <a:endParaRPr lang="en-US" dirty="0"/>
          </a:p>
        </p:txBody>
      </p:sp>
      <p:sp>
        <p:nvSpPr>
          <p:cNvPr id="3" name="Subtitle 2"/>
          <p:cNvSpPr>
            <a:spLocks noGrp="1"/>
          </p:cNvSpPr>
          <p:nvPr>
            <p:ph type="subTitle" idx="1"/>
          </p:nvPr>
        </p:nvSpPr>
        <p:spPr/>
        <p:txBody>
          <a:bodyPr/>
          <a:lstStyle/>
          <a:p>
            <a:endParaRPr lang="en-US" dirty="0" smtClean="0"/>
          </a:p>
        </p:txBody>
      </p:sp>
      <p:sp>
        <p:nvSpPr>
          <p:cNvPr id="4" name="Text Placeholder 3"/>
          <p:cNvSpPr>
            <a:spLocks noGrp="1"/>
          </p:cNvSpPr>
          <p:nvPr>
            <p:ph type="body" sz="quarter" idx="10"/>
          </p:nvPr>
        </p:nvSpPr>
        <p:spPr/>
        <p:txBody>
          <a:bodyPr/>
          <a:lstStyle/>
          <a:p>
            <a:r>
              <a:rPr lang="en-US" dirty="0" smtClean="0"/>
              <a:t>demo </a:t>
            </a:r>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p:txBody>
          <a:bodyPr/>
          <a:lstStyle/>
          <a:p>
            <a:r>
              <a:rPr lang="en-US"/>
              <a:t>Summary</a:t>
            </a:r>
          </a:p>
        </p:txBody>
      </p:sp>
      <p:sp>
        <p:nvSpPr>
          <p:cNvPr id="55301" name="Rectangle 5"/>
          <p:cNvSpPr>
            <a:spLocks noGrp="1" noChangeArrowheads="1"/>
          </p:cNvSpPr>
          <p:nvPr>
            <p:ph type="body" idx="1"/>
          </p:nvPr>
        </p:nvSpPr>
        <p:spPr>
          <a:xfrm>
            <a:off x="382588" y="1416050"/>
            <a:ext cx="8388350" cy="2751514"/>
          </a:xfrm>
        </p:spPr>
        <p:txBody>
          <a:bodyPr/>
          <a:lstStyle/>
          <a:p>
            <a:r>
              <a:rPr lang="en-US" dirty="0"/>
              <a:t>Project </a:t>
            </a:r>
            <a:r>
              <a:rPr lang="en-US" dirty="0" smtClean="0"/>
              <a:t>2007 </a:t>
            </a:r>
            <a:r>
              <a:rPr lang="en-US" dirty="0"/>
              <a:t>is the best Project ever!</a:t>
            </a:r>
          </a:p>
          <a:p>
            <a:r>
              <a:rPr lang="en-US" dirty="0"/>
              <a:t>Easier to get started … for everyone</a:t>
            </a:r>
          </a:p>
          <a:p>
            <a:r>
              <a:rPr lang="en-US" dirty="0"/>
              <a:t>Improved visibility for you, your team and project stakeholders</a:t>
            </a:r>
          </a:p>
          <a:p>
            <a:r>
              <a:rPr lang="en-US" dirty="0"/>
              <a:t>Designed to work great on the road </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2344188" y="2922721"/>
            <a:ext cx="4890189" cy="1056455"/>
          </a:xfrm>
          <a:prstGeom prst="rect">
            <a:avLst/>
          </a:prstGeom>
          <a:noFill/>
        </p:spPr>
      </p:pic>
      <p:sp>
        <p:nvSpPr>
          <p:cNvPr id="5" name="Text Box 3"/>
          <p:cNvSpPr txBox="1">
            <a:spLocks noChangeArrowheads="1"/>
          </p:cNvSpPr>
          <p:nvPr/>
        </p:nvSpPr>
        <p:spPr bwMode="blackWhite">
          <a:xfrm>
            <a:off x="1870365" y="6050321"/>
            <a:ext cx="4397432" cy="553984"/>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500" dirty="0">
                <a:solidFill>
                  <a:schemeClr val="bg1"/>
                </a:solidFill>
                <a:latin typeface="Segoe" pitchFamily="34" charset="0"/>
                <a:cs typeface="Arial" charset="0"/>
              </a:rPr>
              <a:t>© </a:t>
            </a:r>
            <a:r>
              <a:rPr lang="en-US" sz="500" dirty="0" smtClean="0">
                <a:solidFill>
                  <a:schemeClr val="bg1"/>
                </a:solidFill>
                <a:latin typeface="Segoe" pitchFamily="34" charset="0"/>
                <a:cs typeface="Arial" charset="0"/>
              </a:rPr>
              <a:t>2007 Microsoft </a:t>
            </a:r>
            <a:r>
              <a:rPr lang="en-US" sz="500" dirty="0">
                <a:solidFill>
                  <a:schemeClr val="bg1"/>
                </a:solidFill>
                <a:latin typeface="Segoe" pitchFamily="34" charset="0"/>
                <a:cs typeface="Arial" charset="0"/>
              </a:rPr>
              <a:t>Corporation. All rights reserved. </a:t>
            </a:r>
            <a:endParaRPr lang="en-US" sz="500" dirty="0" smtClean="0">
              <a:solidFill>
                <a:schemeClr val="bg1"/>
              </a:solidFill>
              <a:latin typeface="Segoe" pitchFamily="34" charset="0"/>
              <a:cs typeface="Arial" charset="0"/>
            </a:endParaRPr>
          </a:p>
          <a:p>
            <a:pPr algn="ctr" defTabSz="914099" eaLnBrk="0" hangingPunct="0"/>
            <a:r>
              <a:rPr lang="en-US" sz="500" dirty="0" smtClean="0">
                <a:solidFill>
                  <a:schemeClr val="bg1"/>
                </a:solidFill>
                <a:latin typeface="Segoe" pitchFamily="34" charset="0"/>
                <a:cs typeface="Arial" charset="0"/>
              </a:rPr>
              <a:t>Microsoft</a:t>
            </a:r>
            <a:r>
              <a:rPr lang="en-US" sz="500" dirty="0">
                <a:solidFill>
                  <a:schemeClr val="bg1"/>
                </a:solidFill>
                <a:latin typeface="Segoe" pitchFamily="34" charset="0"/>
                <a:cs typeface="Arial" charset="0"/>
              </a:rPr>
              <a:t>, Windows, Windows Vista and other product names are or may be registered trademarks and/or trademarks in the U.S. and/or other </a:t>
            </a:r>
            <a:r>
              <a:rPr lang="en-US" sz="500" dirty="0" smtClean="0">
                <a:solidFill>
                  <a:schemeClr val="bg1"/>
                </a:solidFill>
                <a:latin typeface="Segoe" pitchFamily="34" charset="0"/>
                <a:cs typeface="Arial" charset="0"/>
              </a:rPr>
              <a:t>countries. The </a:t>
            </a:r>
            <a:r>
              <a:rPr lang="en-US" sz="500" dirty="0">
                <a:solidFill>
                  <a:schemeClr val="bg1"/>
                </a:solidFill>
                <a:latin typeface="Segoe" pitchFamily="34" charset="0"/>
                <a:cs typeface="Arial" charset="0"/>
              </a:rPr>
              <a:t>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500" dirty="0" smtClean="0">
                <a:solidFill>
                  <a:schemeClr val="bg1"/>
                </a:solidFill>
                <a:latin typeface="Segoe" pitchFamily="34" charset="0"/>
                <a:cs typeface="Arial" charset="0"/>
              </a:rPr>
              <a:t> </a:t>
            </a:r>
          </a:p>
          <a:p>
            <a:pPr algn="ctr" defTabSz="914099" eaLnBrk="0" hangingPunct="0"/>
            <a:r>
              <a:rPr lang="en-US" sz="500" dirty="0" smtClean="0">
                <a:solidFill>
                  <a:schemeClr val="bg1"/>
                </a:solidFill>
                <a:latin typeface="Segoe" pitchFamily="34" charset="0"/>
                <a:cs typeface="Arial" charset="0"/>
              </a:rPr>
              <a:t>MICROSOFT </a:t>
            </a:r>
            <a:r>
              <a:rPr lang="en-US" sz="500" dirty="0">
                <a:solidFill>
                  <a:schemeClr val="bg1"/>
                </a:solidFill>
                <a:latin typeface="Segoe" pitchFamily="34" charset="0"/>
                <a:cs typeface="Arial" charset="0"/>
              </a:rPr>
              <a:t>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2" name="Rectangle 8"/>
          <p:cNvSpPr>
            <a:spLocks noGrp="1" noChangeArrowheads="1"/>
          </p:cNvSpPr>
          <p:nvPr>
            <p:ph type="title"/>
          </p:nvPr>
        </p:nvSpPr>
        <p:spPr/>
        <p:txBody>
          <a:bodyPr/>
          <a:lstStyle/>
          <a:p>
            <a:r>
              <a:rPr lang="en-US"/>
              <a:t>Goals</a:t>
            </a:r>
          </a:p>
        </p:txBody>
      </p:sp>
      <p:sp>
        <p:nvSpPr>
          <p:cNvPr id="57353" name="Rectangle 9"/>
          <p:cNvSpPr>
            <a:spLocks noGrp="1" noChangeArrowheads="1"/>
          </p:cNvSpPr>
          <p:nvPr>
            <p:ph type="body" idx="1"/>
          </p:nvPr>
        </p:nvSpPr>
        <p:spPr>
          <a:xfrm>
            <a:off x="382588" y="1416050"/>
            <a:ext cx="8388350" cy="5299912"/>
          </a:xfrm>
        </p:spPr>
        <p:txBody>
          <a:bodyPr/>
          <a:lstStyle/>
          <a:p>
            <a:r>
              <a:rPr lang="en-US" dirty="0"/>
              <a:t>This session will help you to:</a:t>
            </a:r>
          </a:p>
          <a:p>
            <a:pPr lvl="1"/>
            <a:r>
              <a:rPr lang="en-US" dirty="0"/>
              <a:t>Understand the Project </a:t>
            </a:r>
            <a:r>
              <a:rPr lang="en-US" dirty="0" smtClean="0"/>
              <a:t>2007 </a:t>
            </a:r>
            <a:r>
              <a:rPr lang="en-US" dirty="0"/>
              <a:t>desktop</a:t>
            </a:r>
            <a:br>
              <a:rPr lang="en-US" dirty="0"/>
            </a:br>
            <a:r>
              <a:rPr lang="en-US" dirty="0"/>
              <a:t>in depth</a:t>
            </a:r>
          </a:p>
          <a:p>
            <a:pPr lvl="1"/>
            <a:r>
              <a:rPr lang="en-US" dirty="0"/>
              <a:t>Build and diagnose project plans</a:t>
            </a:r>
          </a:p>
          <a:p>
            <a:pPr lvl="1"/>
            <a:r>
              <a:rPr lang="en-US" dirty="0"/>
              <a:t>Report project plans and status</a:t>
            </a:r>
          </a:p>
          <a:p>
            <a:pPr lvl="1"/>
            <a:r>
              <a:rPr lang="en-US" dirty="0"/>
              <a:t>Work effectively with Project </a:t>
            </a:r>
            <a:r>
              <a:rPr lang="en-US" dirty="0" smtClean="0"/>
              <a:t>Professional</a:t>
            </a:r>
          </a:p>
          <a:p>
            <a:pPr lvl="1"/>
            <a:endParaRPr lang="en-US" dirty="0" smtClean="0"/>
          </a:p>
          <a:p>
            <a:pPr lvl="1">
              <a:buNone/>
            </a:pPr>
            <a:endParaRPr lang="en-US" dirty="0" smtClean="0"/>
          </a:p>
          <a:p>
            <a:pPr>
              <a:buNone/>
            </a:pPr>
            <a:r>
              <a:rPr lang="en-US" dirty="0" smtClean="0"/>
              <a:t>Note:  This session is very similar to the</a:t>
            </a:r>
          </a:p>
          <a:p>
            <a:pPr>
              <a:buNone/>
            </a:pPr>
            <a:r>
              <a:rPr lang="en-US" dirty="0" smtClean="0"/>
              <a:t>Project 2007 Desktop overview session at the</a:t>
            </a:r>
          </a:p>
          <a:p>
            <a:pPr>
              <a:buNone/>
            </a:pPr>
            <a:r>
              <a:rPr lang="en-US" dirty="0" smtClean="0"/>
              <a:t>last Project Conference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6"/>
          <p:cNvSpPr>
            <a:spLocks noGrp="1" noChangeArrowheads="1"/>
          </p:cNvSpPr>
          <p:nvPr>
            <p:ph type="title"/>
          </p:nvPr>
        </p:nvSpPr>
        <p:spPr>
          <a:xfrm>
            <a:off x="368300" y="331788"/>
            <a:ext cx="8391525" cy="695325"/>
          </a:xfrm>
        </p:spPr>
        <p:txBody>
          <a:bodyPr/>
          <a:lstStyle/>
          <a:p>
            <a:r>
              <a:rPr lang="en-US" sz="4400"/>
              <a:t>Building + Diagnosing Plans</a:t>
            </a:r>
          </a:p>
        </p:txBody>
      </p:sp>
      <p:sp>
        <p:nvSpPr>
          <p:cNvPr id="31751" name="Rectangle 7"/>
          <p:cNvSpPr>
            <a:spLocks noGrp="1" noChangeArrowheads="1"/>
          </p:cNvSpPr>
          <p:nvPr>
            <p:ph type="body" idx="1"/>
          </p:nvPr>
        </p:nvSpPr>
        <p:spPr>
          <a:xfrm>
            <a:off x="382588" y="1416050"/>
            <a:ext cx="8388350" cy="4370427"/>
          </a:xfrm>
        </p:spPr>
        <p:txBody>
          <a:bodyPr/>
          <a:lstStyle/>
          <a:p>
            <a:r>
              <a:rPr lang="en-US" sz="2800" dirty="0" smtClean="0"/>
              <a:t>Scheduling</a:t>
            </a:r>
            <a:endParaRPr lang="en-US" sz="2800" dirty="0"/>
          </a:p>
          <a:p>
            <a:pPr lvl="1"/>
            <a:r>
              <a:rPr lang="en-US" sz="2400" dirty="0"/>
              <a:t>Scheduling </a:t>
            </a:r>
            <a:r>
              <a:rPr lang="en-US" sz="2400" dirty="0" smtClean="0"/>
              <a:t>is a powerful tool</a:t>
            </a:r>
          </a:p>
          <a:p>
            <a:pPr lvl="1"/>
            <a:r>
              <a:rPr lang="en-US" sz="2400" dirty="0" smtClean="0"/>
              <a:t>But, creating and managing accurate schedules is complex</a:t>
            </a:r>
            <a:endParaRPr lang="en-US" sz="2400" dirty="0"/>
          </a:p>
          <a:p>
            <a:pPr lvl="1"/>
            <a:r>
              <a:rPr lang="en-US" sz="2400" dirty="0" smtClean="0"/>
              <a:t>As projects grow, they become even more complex</a:t>
            </a:r>
          </a:p>
          <a:p>
            <a:pPr lvl="1"/>
            <a:r>
              <a:rPr lang="en-US" sz="2400" dirty="0" smtClean="0"/>
              <a:t>Even simple date management can be tricky for beginners</a:t>
            </a:r>
            <a:endParaRPr lang="en-US" sz="2400" dirty="0"/>
          </a:p>
          <a:p>
            <a:r>
              <a:rPr lang="en-US" sz="2800" dirty="0"/>
              <a:t>Project </a:t>
            </a:r>
            <a:r>
              <a:rPr lang="en-US" sz="2800" dirty="0" smtClean="0"/>
              <a:t>2007 </a:t>
            </a:r>
            <a:r>
              <a:rPr lang="en-US" sz="2800" dirty="0"/>
              <a:t>Solutions</a:t>
            </a:r>
          </a:p>
          <a:p>
            <a:pPr lvl="1"/>
            <a:r>
              <a:rPr lang="en-US" sz="2400" dirty="0"/>
              <a:t>Change Highlighting</a:t>
            </a:r>
          </a:p>
          <a:p>
            <a:pPr lvl="1"/>
            <a:r>
              <a:rPr lang="en-US" sz="2400" dirty="0"/>
              <a:t>Task Drivers</a:t>
            </a:r>
          </a:p>
          <a:p>
            <a:pPr lvl="1"/>
            <a:r>
              <a:rPr lang="en-US" sz="2400" dirty="0" smtClean="0"/>
              <a:t>Multiple </a:t>
            </a:r>
            <a:r>
              <a:rPr lang="en-US" sz="2400" dirty="0"/>
              <a:t>Level Undo</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Building and Diagnosing Plans</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6"/>
          <p:cNvSpPr>
            <a:spLocks noGrp="1" noChangeArrowheads="1"/>
          </p:cNvSpPr>
          <p:nvPr>
            <p:ph type="title"/>
          </p:nvPr>
        </p:nvSpPr>
        <p:spPr/>
        <p:txBody>
          <a:bodyPr/>
          <a:lstStyle/>
          <a:p>
            <a:r>
              <a:rPr lang="en-US"/>
              <a:t>Change Highlighting</a:t>
            </a:r>
          </a:p>
        </p:txBody>
      </p:sp>
      <p:sp>
        <p:nvSpPr>
          <p:cNvPr id="34823" name="Rectangle 7"/>
          <p:cNvSpPr>
            <a:spLocks noGrp="1" noChangeArrowheads="1"/>
          </p:cNvSpPr>
          <p:nvPr>
            <p:ph type="body" idx="1"/>
          </p:nvPr>
        </p:nvSpPr>
        <p:spPr>
          <a:xfrm>
            <a:off x="382588" y="1416050"/>
            <a:ext cx="8388350" cy="2720975"/>
          </a:xfrm>
        </p:spPr>
        <p:txBody>
          <a:bodyPr/>
          <a:lstStyle/>
          <a:p>
            <a:r>
              <a:rPr lang="en-US"/>
              <a:t>Highlights changes from last action</a:t>
            </a:r>
          </a:p>
          <a:p>
            <a:r>
              <a:rPr lang="en-US"/>
              <a:t>Reveals impact of scheduling engine</a:t>
            </a:r>
          </a:p>
          <a:p>
            <a:r>
              <a:rPr lang="en-US"/>
              <a:t>Helps beginners understand Project</a:t>
            </a:r>
          </a:p>
          <a:p>
            <a:r>
              <a:rPr lang="en-US"/>
              <a:t>Highlights all changes from macros and extensions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p:txBody>
          <a:bodyPr/>
          <a:lstStyle/>
          <a:p>
            <a:r>
              <a:rPr lang="en-US"/>
              <a:t>View Task Drivers</a:t>
            </a:r>
          </a:p>
        </p:txBody>
      </p:sp>
      <p:sp>
        <p:nvSpPr>
          <p:cNvPr id="35845" name="Rectangle 5"/>
          <p:cNvSpPr>
            <a:spLocks noGrp="1" noChangeArrowheads="1"/>
          </p:cNvSpPr>
          <p:nvPr>
            <p:ph type="body" idx="1"/>
          </p:nvPr>
        </p:nvSpPr>
        <p:spPr/>
        <p:txBody>
          <a:bodyPr/>
          <a:lstStyle/>
          <a:p>
            <a:r>
              <a:rPr lang="en-US"/>
              <a:t>Show drivers for task start date</a:t>
            </a:r>
          </a:p>
          <a:p>
            <a:pPr lvl="1"/>
            <a:r>
              <a:rPr lang="en-US"/>
              <a:t>Start no earlier than constraint</a:t>
            </a:r>
          </a:p>
          <a:p>
            <a:pPr lvl="1"/>
            <a:r>
              <a:rPr lang="en-US"/>
              <a:t>Predecessor task (including lags)</a:t>
            </a:r>
          </a:p>
          <a:p>
            <a:pPr lvl="1"/>
            <a:r>
              <a:rPr lang="en-US"/>
              <a:t>Non working time (calendars)</a:t>
            </a:r>
          </a:p>
          <a:p>
            <a:pPr lvl="1"/>
            <a:r>
              <a:rPr lang="en-US"/>
              <a:t>Leveling delay</a:t>
            </a:r>
          </a:p>
          <a:p>
            <a:r>
              <a:rPr lang="en-US"/>
              <a:t>Understand Project scheduling rules</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p:txBody>
          <a:bodyPr/>
          <a:lstStyle/>
          <a:p>
            <a:r>
              <a:rPr lang="en-US"/>
              <a:t>Multiple Level Undo</a:t>
            </a:r>
          </a:p>
        </p:txBody>
      </p:sp>
      <p:sp>
        <p:nvSpPr>
          <p:cNvPr id="33797" name="Rectangle 5"/>
          <p:cNvSpPr>
            <a:spLocks noGrp="1" noChangeArrowheads="1"/>
          </p:cNvSpPr>
          <p:nvPr>
            <p:ph type="body" idx="1"/>
          </p:nvPr>
        </p:nvSpPr>
        <p:spPr>
          <a:xfrm>
            <a:off x="382588" y="1416050"/>
            <a:ext cx="8388350" cy="3236913"/>
          </a:xfrm>
        </p:spPr>
        <p:txBody>
          <a:bodyPr/>
          <a:lstStyle/>
          <a:p>
            <a:r>
              <a:rPr lang="en-US"/>
              <a:t>Undo any number of actions</a:t>
            </a:r>
          </a:p>
          <a:p>
            <a:r>
              <a:rPr lang="en-US"/>
              <a:t>Undo all types of actions</a:t>
            </a:r>
          </a:p>
          <a:p>
            <a:pPr lvl="1"/>
            <a:r>
              <a:rPr lang="en-US"/>
              <a:t>View changes or data changes</a:t>
            </a:r>
          </a:p>
          <a:p>
            <a:pPr lvl="1"/>
            <a:r>
              <a:rPr lang="en-US"/>
              <a:t>Application options</a:t>
            </a:r>
          </a:p>
          <a:p>
            <a:pPr lvl="1"/>
            <a:r>
              <a:rPr lang="en-US"/>
              <a:t>Actions from macros/extensions</a:t>
            </a:r>
          </a:p>
          <a:p>
            <a:r>
              <a:rPr lang="en-US"/>
              <a:t>Familiar Office user interface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p:txBody>
          <a:bodyPr/>
          <a:lstStyle/>
          <a:p>
            <a:r>
              <a:rPr lang="en-US"/>
              <a:t>Reporting Project Status</a:t>
            </a:r>
          </a:p>
        </p:txBody>
      </p:sp>
      <p:sp>
        <p:nvSpPr>
          <p:cNvPr id="37893" name="Rectangle 5"/>
          <p:cNvSpPr>
            <a:spLocks noGrp="1" noChangeArrowheads="1"/>
          </p:cNvSpPr>
          <p:nvPr>
            <p:ph type="body" idx="1"/>
          </p:nvPr>
        </p:nvSpPr>
        <p:spPr>
          <a:xfrm>
            <a:off x="382588" y="1416050"/>
            <a:ext cx="8388350" cy="4899803"/>
          </a:xfrm>
        </p:spPr>
        <p:txBody>
          <a:bodyPr/>
          <a:lstStyle/>
          <a:p>
            <a:r>
              <a:rPr lang="en-US" dirty="0" smtClean="0"/>
              <a:t>Reporting</a:t>
            </a:r>
            <a:endParaRPr lang="en-US" dirty="0"/>
          </a:p>
          <a:p>
            <a:pPr lvl="1"/>
            <a:r>
              <a:rPr lang="en-US" sz="2400" dirty="0"/>
              <a:t>Project has </a:t>
            </a:r>
            <a:r>
              <a:rPr lang="en-US" sz="2400" dirty="0" smtClean="0"/>
              <a:t>great, comprehensive data</a:t>
            </a:r>
          </a:p>
          <a:p>
            <a:pPr lvl="1"/>
            <a:r>
              <a:rPr lang="en-US" sz="2400" dirty="0" smtClean="0"/>
              <a:t>Need more thorough cost reporting and budget tracking that can align to financial systems</a:t>
            </a:r>
          </a:p>
          <a:p>
            <a:pPr lvl="1"/>
            <a:r>
              <a:rPr lang="en-US" sz="2400" dirty="0" smtClean="0"/>
              <a:t>PM needs to present this in a professional report</a:t>
            </a:r>
            <a:endParaRPr lang="en-US" sz="2400" dirty="0"/>
          </a:p>
          <a:p>
            <a:pPr lvl="1"/>
            <a:r>
              <a:rPr lang="en-US" sz="2400" dirty="0" smtClean="0"/>
              <a:t>Stakeholders want summarized reports on projects … in familiar tools</a:t>
            </a:r>
          </a:p>
          <a:p>
            <a:r>
              <a:rPr lang="en-US" sz="3200" dirty="0" smtClean="0"/>
              <a:t>Project 2007 </a:t>
            </a:r>
            <a:r>
              <a:rPr lang="en-US" sz="3200" dirty="0"/>
              <a:t>Solutions</a:t>
            </a:r>
          </a:p>
          <a:p>
            <a:pPr lvl="1"/>
            <a:r>
              <a:rPr lang="en-US" sz="2400" dirty="0"/>
              <a:t>View </a:t>
            </a:r>
            <a:r>
              <a:rPr lang="en-US" sz="2400" dirty="0" smtClean="0"/>
              <a:t>Enhancements</a:t>
            </a:r>
          </a:p>
          <a:p>
            <a:pPr lvl="1"/>
            <a:r>
              <a:rPr lang="en-US" sz="2400" dirty="0" smtClean="0"/>
              <a:t>Cell Background Formatting</a:t>
            </a:r>
            <a:endParaRPr lang="en-US" sz="2400" dirty="0"/>
          </a:p>
          <a:p>
            <a:pPr lvl="1"/>
            <a:r>
              <a:rPr lang="en-US" sz="2400" dirty="0"/>
              <a:t>Budget Tracking</a:t>
            </a:r>
          </a:p>
          <a:p>
            <a:pPr lvl="1"/>
            <a:r>
              <a:rPr lang="en-US" sz="2400" dirty="0"/>
              <a:t>Visual </a:t>
            </a:r>
            <a:r>
              <a:rPr lang="en-US" sz="2400" dirty="0" smtClean="0"/>
              <a:t>Reports in Microsoft </a:t>
            </a:r>
            <a:r>
              <a:rPr lang="en-US" sz="2400" dirty="0"/>
              <a:t>Office Excel and Visio</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Project Conference 2007 4x3 Template FINAL">
  <a:themeElements>
    <a:clrScheme name="Custom 6">
      <a:dk1>
        <a:srgbClr val="000000"/>
      </a:dk1>
      <a:lt1>
        <a:srgbClr val="FFFFFF"/>
      </a:lt1>
      <a:dk2>
        <a:srgbClr val="813723"/>
      </a:dk2>
      <a:lt2>
        <a:srgbClr val="FFFFFF"/>
      </a:lt2>
      <a:accent1>
        <a:srgbClr val="F2AE26"/>
      </a:accent1>
      <a:accent2>
        <a:srgbClr val="559E38"/>
      </a:accent2>
      <a:accent3>
        <a:srgbClr val="EF864B"/>
      </a:accent3>
      <a:accent4>
        <a:srgbClr val="0070C0"/>
      </a:accent4>
      <a:accent5>
        <a:srgbClr val="777777"/>
      </a:accent5>
      <a:accent6>
        <a:srgbClr val="0E8996"/>
      </a:accent6>
      <a:hlink>
        <a:srgbClr val="F0ED7B"/>
      </a:hlink>
      <a:folHlink>
        <a:srgbClr val="F3EB4F"/>
      </a:folHlink>
    </a:clrScheme>
    <a:fontScheme name="Custom 1">
      <a:majorFont>
        <a:latin typeface="Segoe Semibold"/>
        <a:ea typeface=""/>
        <a:cs typeface=""/>
      </a:majorFont>
      <a:minorFont>
        <a:latin typeface="Segoe"/>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Custom 6">
      <a:dk1>
        <a:srgbClr val="000000"/>
      </a:dk1>
      <a:lt1>
        <a:srgbClr val="FFFFFF"/>
      </a:lt1>
      <a:dk2>
        <a:srgbClr val="813723"/>
      </a:dk2>
      <a:lt2>
        <a:srgbClr val="FFFFFF"/>
      </a:lt2>
      <a:accent1>
        <a:srgbClr val="F2AE26"/>
      </a:accent1>
      <a:accent2>
        <a:srgbClr val="559E38"/>
      </a:accent2>
      <a:accent3>
        <a:srgbClr val="EF864B"/>
      </a:accent3>
      <a:accent4>
        <a:srgbClr val="0070C0"/>
      </a:accent4>
      <a:accent5>
        <a:srgbClr val="777777"/>
      </a:accent5>
      <a:accent6>
        <a:srgbClr val="0E8996"/>
      </a:accent6>
      <a:hlink>
        <a:srgbClr val="F0ED7B"/>
      </a:hlink>
      <a:folHlink>
        <a:srgbClr val="F3EB4F"/>
      </a:folHlink>
    </a:clrScheme>
    <a:fontScheme name="Custom 1">
      <a:majorFont>
        <a:latin typeface="Segoe Semibold"/>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685CEDE6E1264E835DD42122D5A815" ma:contentTypeVersion="2" ma:contentTypeDescription="Create a new document." ma:contentTypeScope="" ma:versionID="2c611d58a2f883fd944c1c8a04cbbc54">
  <xsd:schema xmlns:xsd="http://www.w3.org/2001/XMLSchema" xmlns:p="http://schemas.microsoft.com/office/2006/metadata/properties" xmlns:ns2="e06b81e6-20c5-41b8-bed2-7424173576fe" targetNamespace="http://schemas.microsoft.com/office/2006/metadata/properties" ma:root="true" ma:fieldsID="d2d1bebfa8b85f07347ec56ac48d7135" ns2:_="">
    <xsd:import namespace="e06b81e6-20c5-41b8-bed2-7424173576fe"/>
    <xsd:element name="properties">
      <xsd:complexType>
        <xsd:sequence>
          <xsd:element name="documentManagement">
            <xsd:complexType>
              <xsd:all>
                <xsd:element ref="ns2:Description0" minOccurs="0"/>
                <xsd:element ref="ns2:Content_x0020_Category" minOccurs="0"/>
              </xsd:all>
            </xsd:complexType>
          </xsd:element>
        </xsd:sequence>
      </xsd:complexType>
    </xsd:element>
  </xsd:schema>
  <xsd:schema xmlns:xsd="http://www.w3.org/2001/XMLSchema" xmlns:dms="http://schemas.microsoft.com/office/2006/documentManagement/types" targetNamespace="e06b81e6-20c5-41b8-bed2-7424173576fe" elementFormDefault="qualified">
    <xsd:import namespace="http://schemas.microsoft.com/office/2006/documentManagement/types"/>
    <xsd:element name="Description0" ma:index="8" nillable="true" ma:displayName="Description" ma:internalName="Description0">
      <xsd:simpleType>
        <xsd:restriction base="dms:Note"/>
      </xsd:simpleType>
    </xsd:element>
    <xsd:element name="Content_x0020_Category" ma:index="9" nillable="true" ma:displayName="Content Category" ma:internalName="Content_x0020_Category" ma:requiredMultiChoice="true">
      <xsd:complexType>
        <xsd:complexContent>
          <xsd:extension base="dms:MultiChoice">
            <xsd:sequence>
              <xsd:element name="Value" maxOccurs="unbounded" minOccurs="0" nillable="true">
                <xsd:simpleType>
                  <xsd:restriction base="dms:Choice">
                    <xsd:enumeration value="Webcast"/>
                    <xsd:enumeration value="Presentation"/>
                    <xsd:enumeration value="Document"/>
                    <xsd:enumeration value="Othe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escription0 xmlns="e06b81e6-20c5-41b8-bed2-7424173576fe" xsi:nil="true"/>
    <Content_x0020_Category xmlns="e06b81e6-20c5-41b8-bed2-7424173576fe">
      <Value>Presentation</Value>
    </Content_x0020_Category>
  </documentManagement>
</p:properties>
</file>

<file path=customXml/itemProps1.xml><?xml version="1.0" encoding="utf-8"?>
<ds:datastoreItem xmlns:ds="http://schemas.openxmlformats.org/officeDocument/2006/customXml" ds:itemID="{80F2420E-092C-4AB0-AE35-4CB452397DA1}"/>
</file>

<file path=customXml/itemProps2.xml><?xml version="1.0" encoding="utf-8"?>
<ds:datastoreItem xmlns:ds="http://schemas.openxmlformats.org/officeDocument/2006/customXml" ds:itemID="{8E1D6443-8580-4B7F-8766-FF55A09F77AB}"/>
</file>

<file path=customXml/itemProps3.xml><?xml version="1.0" encoding="utf-8"?>
<ds:datastoreItem xmlns:ds="http://schemas.openxmlformats.org/officeDocument/2006/customXml" ds:itemID="{84B8C259-DEDD-4866-9769-4ADEAFF7D1A4}"/>
</file>

<file path=docProps/app.xml><?xml version="1.0" encoding="utf-8"?>
<Properties xmlns="http://schemas.openxmlformats.org/officeDocument/2006/extended-properties" xmlns:vt="http://schemas.openxmlformats.org/officeDocument/2006/docPropsVTypes">
  <Template>Office Project Conference 2007 4x3 Template FINAL</Template>
  <TotalTime>3633</TotalTime>
  <Words>1392</Words>
  <Application>Microsoft Office PowerPoint</Application>
  <PresentationFormat>On-screen Show (4:3)</PresentationFormat>
  <Paragraphs>185</Paragraphs>
  <Slides>24</Slides>
  <Notes>24</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Office Project Conference 2007 4x3 Template FINAL</vt:lpstr>
      <vt:lpstr>White with Courier font for code slides</vt:lpstr>
      <vt:lpstr>Slide 1</vt:lpstr>
      <vt:lpstr>Project Standard and Professional 2007 Overview</vt:lpstr>
      <vt:lpstr>Goals</vt:lpstr>
      <vt:lpstr>Building + Diagnosing Plans</vt:lpstr>
      <vt:lpstr>Building and Diagnosing Plans</vt:lpstr>
      <vt:lpstr>Change Highlighting</vt:lpstr>
      <vt:lpstr>View Task Drivers</vt:lpstr>
      <vt:lpstr>Multiple Level Undo</vt:lpstr>
      <vt:lpstr>Reporting Project Status</vt:lpstr>
      <vt:lpstr>Reporting Project Status</vt:lpstr>
      <vt:lpstr>Budget Tracking</vt:lpstr>
      <vt:lpstr>Cost Enhancements</vt:lpstr>
      <vt:lpstr>Cell Background Formatting</vt:lpstr>
      <vt:lpstr>Visual Reports</vt:lpstr>
      <vt:lpstr>Working On The Road</vt:lpstr>
      <vt:lpstr>Local Cache</vt:lpstr>
      <vt:lpstr>(Save) And Publish</vt:lpstr>
      <vt:lpstr>Custom Field Improvements</vt:lpstr>
      <vt:lpstr>Updates On Project Server</vt:lpstr>
      <vt:lpstr>Accepting updates on Project Server</vt:lpstr>
      <vt:lpstr>Deliverables</vt:lpstr>
      <vt:lpstr>Managing Deliverables</vt:lpstr>
      <vt:lpstr>Summary</vt:lpstr>
      <vt:lpstr>Slide 24</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Standard and Professional 2007 Overview</dc:title>
  <dc:subject>Microsoft Office Project Conference 2007</dc:subject>
  <dc:creator>Alice Steinglass</dc:creator>
  <cp:keywords>Office Project EPMS, Enterprise Project Management Solution</cp:keywords>
  <dc:description>Template design:  Mary Feil-Jacobs
Formatter: Mark Johnson, Silver Fox Productions, Inc.
Event Date:  October 28â31, 2007
Event Location:  Seattle, WA
Speech Length:
Audience:
Key Topics:</dc:description>
  <cp:lastModifiedBy>a-niamhm</cp:lastModifiedBy>
  <cp:revision>6</cp:revision>
  <dcterms:created xsi:type="dcterms:W3CDTF">2007-10-18T03:52:26Z</dcterms:created>
  <dcterms:modified xsi:type="dcterms:W3CDTF">2007-11-27T23:14:49Z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0x0101006E685CEDE6E1264E835DD42122D5A815</vt:lpwstr>
  </property>
  <property fmtid="{D5CDD505-2E9C-101B-9397-08002B2CF9AE}" pid="3" name="TemplateUrl">
    <vt:lpwstr/>
  </property>
  <property fmtid="{D5CDD505-2E9C-101B-9397-08002B2CF9AE}" pid="4" name="_SourceUrl">
    <vt:lpwstr/>
  </property>
  <property fmtid="{D5CDD505-2E9C-101B-9397-08002B2CF9AE}" pid="5" name="_SharedFileIndex">
    <vt:lpwstr/>
  </property>
  <property fmtid="{D5CDD505-2E9C-101B-9397-08002B2CF9AE}" pid="6" name="xd_Signature">
    <vt:bool>false</vt:bool>
  </property>
  <property fmtid="{D5CDD505-2E9C-101B-9397-08002B2CF9AE}" pid="7" name="xd_ProgID">
    <vt:lpwstr/>
  </property>
</Properties>
</file>