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colors19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3" r:id="rId3"/>
    <p:sldId id="257" r:id="rId4"/>
    <p:sldId id="258" r:id="rId5"/>
    <p:sldId id="259" r:id="rId6"/>
    <p:sldId id="283" r:id="rId7"/>
    <p:sldId id="281" r:id="rId8"/>
    <p:sldId id="282" r:id="rId9"/>
    <p:sldId id="284" r:id="rId10"/>
    <p:sldId id="260" r:id="rId11"/>
    <p:sldId id="288" r:id="rId12"/>
    <p:sldId id="285" r:id="rId13"/>
    <p:sldId id="279" r:id="rId14"/>
    <p:sldId id="262" r:id="rId15"/>
    <p:sldId id="263" r:id="rId16"/>
    <p:sldId id="264" r:id="rId17"/>
    <p:sldId id="266" r:id="rId18"/>
    <p:sldId id="267" r:id="rId19"/>
    <p:sldId id="286" r:id="rId20"/>
    <p:sldId id="269" r:id="rId21"/>
    <p:sldId id="280" r:id="rId22"/>
    <p:sldId id="295" r:id="rId23"/>
    <p:sldId id="296" r:id="rId24"/>
    <p:sldId id="270" r:id="rId25"/>
    <p:sldId id="287" r:id="rId26"/>
    <p:sldId id="271" r:id="rId27"/>
    <p:sldId id="277" r:id="rId28"/>
    <p:sldId id="278" r:id="rId29"/>
  </p:sldIdLst>
  <p:sldSz cx="9144000" cy="6858000" type="screen4x3"/>
  <p:notesSz cx="9932988" cy="68119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890" autoAdjust="0"/>
    <p:restoredTop sz="74630" autoAdjust="0"/>
  </p:normalViewPr>
  <p:slideViewPr>
    <p:cSldViewPr>
      <p:cViewPr varScale="1">
        <p:scale>
          <a:sx n="81" d="100"/>
          <a:sy n="81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D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9D324D2F-C14C-4C53-9147-10D062C259FA}" type="presOf" srcId="{6F469948-AFB0-4AE3-B6C3-FCA15D00E5EF}" destId="{3A054B47-0C53-4A18-AF4F-4D3CEA0E69E9}" srcOrd="0" destOrd="0" presId="urn:microsoft.com/office/officeart/2005/8/layout/process1"/>
    <dgm:cxn modelId="{DFE5B036-0755-4ACC-A4D0-7D01E2949F86}" type="presOf" srcId="{0FA1B7C1-4D7D-4F30-B7F5-C6E41AA2A5DC}" destId="{6F4AEA3D-EC40-46F5-98CC-0F5FBD1984C1}" srcOrd="0" destOrd="0" presId="urn:microsoft.com/office/officeart/2005/8/layout/process1"/>
    <dgm:cxn modelId="{4AB0EEC4-44DA-4208-8F7A-5461881B76A5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I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 custLinFactNeighborY="-2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A17C41-3D6C-417B-A63D-493AC840C0C7}" type="presOf" srcId="{0FA1B7C1-4D7D-4F30-B7F5-C6E41AA2A5DC}" destId="{6F4AEA3D-EC40-46F5-98CC-0F5FBD1984C1}" srcOrd="0" destOrd="0" presId="urn:microsoft.com/office/officeart/2005/8/layout/process1"/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A9F66E7F-27AD-4CB5-8CB9-002F43679B12}" type="presOf" srcId="{6F469948-AFB0-4AE3-B6C3-FCA15D00E5EF}" destId="{3A054B47-0C53-4A18-AF4F-4D3CEA0E69E9}" srcOrd="0" destOrd="0" presId="urn:microsoft.com/office/officeart/2005/8/layout/process1"/>
    <dgm:cxn modelId="{CFD6E651-7FCC-486C-85BA-1AD7ABFEACB5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A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CEC403E0-36DA-499B-8948-33E478942292}" type="presOf" srcId="{0FA1B7C1-4D7D-4F30-B7F5-C6E41AA2A5DC}" destId="{6F4AEA3D-EC40-46F5-98CC-0F5FBD1984C1}" srcOrd="0" destOrd="0" presId="urn:microsoft.com/office/officeart/2005/8/layout/process1"/>
    <dgm:cxn modelId="{607E372A-A1DE-48B0-9F0B-FEBC780BBA86}" type="presOf" srcId="{6F469948-AFB0-4AE3-B6C3-FCA15D00E5EF}" destId="{3A054B47-0C53-4A18-AF4F-4D3CEA0E69E9}" srcOrd="0" destOrd="0" presId="urn:microsoft.com/office/officeart/2005/8/layout/process1"/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26718FE8-DA65-42BE-A7C5-8EDEB77D82E0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I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 custLinFactNeighborY="-2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258E01-3357-4A1A-AD76-76B46DD18CE6}" type="presOf" srcId="{0FA1B7C1-4D7D-4F30-B7F5-C6E41AA2A5DC}" destId="{6F4AEA3D-EC40-46F5-98CC-0F5FBD1984C1}" srcOrd="0" destOrd="0" presId="urn:microsoft.com/office/officeart/2005/8/layout/process1"/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A9F1C21C-7CBF-4014-A401-0868E4C61F6A}" type="presOf" srcId="{6F469948-AFB0-4AE3-B6C3-FCA15D00E5EF}" destId="{3A054B47-0C53-4A18-AF4F-4D3CEA0E69E9}" srcOrd="0" destOrd="0" presId="urn:microsoft.com/office/officeart/2005/8/layout/process1"/>
    <dgm:cxn modelId="{3ED5186C-04CD-42AE-8824-6AB3355B260E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A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3C2F1D1F-BB62-4EA7-AC76-6E36718A242B}" type="presOf" srcId="{0FA1B7C1-4D7D-4F30-B7F5-C6E41AA2A5DC}" destId="{6F4AEA3D-EC40-46F5-98CC-0F5FBD1984C1}" srcOrd="0" destOrd="0" presId="urn:microsoft.com/office/officeart/2005/8/layout/process1"/>
    <dgm:cxn modelId="{490E4946-E7FB-4B0D-BB8B-1FF73D1626FB}" type="presOf" srcId="{6F469948-AFB0-4AE3-B6C3-FCA15D00E5EF}" destId="{3A054B47-0C53-4A18-AF4F-4D3CEA0E69E9}" srcOrd="0" destOrd="0" presId="urn:microsoft.com/office/officeart/2005/8/layout/process1"/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1E80DCC4-56AE-45CB-A564-8BBFA830CE00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I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 custLinFactNeighborY="-2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7E6FC90C-05DB-4790-AA87-2E8FF65E3109}" type="presOf" srcId="{6F469948-AFB0-4AE3-B6C3-FCA15D00E5EF}" destId="{3A054B47-0C53-4A18-AF4F-4D3CEA0E69E9}" srcOrd="0" destOrd="0" presId="urn:microsoft.com/office/officeart/2005/8/layout/process1"/>
    <dgm:cxn modelId="{FCEAF35B-50B7-44E5-854D-9E1985A1075B}" type="presOf" srcId="{0FA1B7C1-4D7D-4F30-B7F5-C6E41AA2A5DC}" destId="{6F4AEA3D-EC40-46F5-98CC-0F5FBD1984C1}" srcOrd="0" destOrd="0" presId="urn:microsoft.com/office/officeart/2005/8/layout/process1"/>
    <dgm:cxn modelId="{87CF6A6A-3EBB-487A-BFC4-D4F6BDA07E1F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G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 custLinFactNeighborY="4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FDCC38-E8AC-4861-B2DC-E2A8FE0F0C9F}" type="presOf" srcId="{0FA1B7C1-4D7D-4F30-B7F5-C6E41AA2A5DC}" destId="{6F4AEA3D-EC40-46F5-98CC-0F5FBD1984C1}" srcOrd="0" destOrd="0" presId="urn:microsoft.com/office/officeart/2005/8/layout/process1"/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C3035416-9968-46A5-97FF-5346286EE5B7}" type="presOf" srcId="{6F469948-AFB0-4AE3-B6C3-FCA15D00E5EF}" destId="{3A054B47-0C53-4A18-AF4F-4D3CEA0E69E9}" srcOrd="0" destOrd="0" presId="urn:microsoft.com/office/officeart/2005/8/layout/process1"/>
    <dgm:cxn modelId="{8BB51241-51C7-4F05-BB07-F9868C192532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D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7CF11C-28B0-4AB4-9CA2-D7315E2F4A9A}" type="presOf" srcId="{6F469948-AFB0-4AE3-B6C3-FCA15D00E5EF}" destId="{3A054B47-0C53-4A18-AF4F-4D3CEA0E69E9}" srcOrd="0" destOrd="0" presId="urn:microsoft.com/office/officeart/2005/8/layout/process1"/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BE8420B7-DB9B-4BA0-A442-9835D8ED44C3}" type="presOf" srcId="{0FA1B7C1-4D7D-4F30-B7F5-C6E41AA2A5DC}" destId="{6F4AEA3D-EC40-46F5-98CC-0F5FBD1984C1}" srcOrd="0" destOrd="0" presId="urn:microsoft.com/office/officeart/2005/8/layout/process1"/>
    <dgm:cxn modelId="{46B8D70C-668A-4E7F-A239-04B78121D703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A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2665063B-9757-481C-9720-0AE54A97AE39}" type="presOf" srcId="{0FA1B7C1-4D7D-4F30-B7F5-C6E41AA2A5DC}" destId="{6F4AEA3D-EC40-46F5-98CC-0F5FBD1984C1}" srcOrd="0" destOrd="0" presId="urn:microsoft.com/office/officeart/2005/8/layout/process1"/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09A3A4CD-D811-44B4-98CD-62283DCDE395}" type="presOf" srcId="{6F469948-AFB0-4AE3-B6C3-FCA15D00E5EF}" destId="{3A054B47-0C53-4A18-AF4F-4D3CEA0E69E9}" srcOrd="0" destOrd="0" presId="urn:microsoft.com/office/officeart/2005/8/layout/process1"/>
    <dgm:cxn modelId="{40A8C90E-FAD2-48A0-BB7A-3E611EE033B7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P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C8750025-21A5-43B8-A528-B4DE30D7B571}" type="presOf" srcId="{6F469948-AFB0-4AE3-B6C3-FCA15D00E5EF}" destId="{3A054B47-0C53-4A18-AF4F-4D3CEA0E69E9}" srcOrd="0" destOrd="0" presId="urn:microsoft.com/office/officeart/2005/8/layout/process1"/>
    <dgm:cxn modelId="{2DEB3DE7-A7BF-46E8-88B1-F40E13828A2C}" type="presOf" srcId="{0FA1B7C1-4D7D-4F30-B7F5-C6E41AA2A5DC}" destId="{6F4AEA3D-EC40-46F5-98CC-0F5FBD1984C1}" srcOrd="0" destOrd="0" presId="urn:microsoft.com/office/officeart/2005/8/layout/process1"/>
    <dgm:cxn modelId="{46063829-51DF-4726-987A-C204B7C99469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D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54F70E-8E1E-4301-88CD-3CF09D289724}" type="presOf" srcId="{0FA1B7C1-4D7D-4F30-B7F5-C6E41AA2A5DC}" destId="{6F4AEA3D-EC40-46F5-98CC-0F5FBD1984C1}" srcOrd="0" destOrd="0" presId="urn:microsoft.com/office/officeart/2005/8/layout/process1"/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41D068A2-57F6-4906-9326-9CF2A08AE47E}" type="presOf" srcId="{6F469948-AFB0-4AE3-B6C3-FCA15D00E5EF}" destId="{3A054B47-0C53-4A18-AF4F-4D3CEA0E69E9}" srcOrd="0" destOrd="0" presId="urn:microsoft.com/office/officeart/2005/8/layout/process1"/>
    <dgm:cxn modelId="{CA09588E-906D-42DF-9ADE-10A4DB4F15EC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I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 custLinFactNeighborY="-2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B14B7C6F-B3E0-48D9-90E3-28F461FF2AAD}" type="presOf" srcId="{6F469948-AFB0-4AE3-B6C3-FCA15D00E5EF}" destId="{3A054B47-0C53-4A18-AF4F-4D3CEA0E69E9}" srcOrd="0" destOrd="0" presId="urn:microsoft.com/office/officeart/2005/8/layout/process1"/>
    <dgm:cxn modelId="{31E93B0B-F719-4C18-8513-8C8093F5DA19}" type="presOf" srcId="{0FA1B7C1-4D7D-4F30-B7F5-C6E41AA2A5DC}" destId="{6F4AEA3D-EC40-46F5-98CC-0F5FBD1984C1}" srcOrd="0" destOrd="0" presId="urn:microsoft.com/office/officeart/2005/8/layout/process1"/>
    <dgm:cxn modelId="{12E826FA-C19B-4026-AA43-28F58D4C5A13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G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 custLinFactNeighborY="4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68318596-B033-43CF-B6A7-4102D2BB430F}" type="presOf" srcId="{0FA1B7C1-4D7D-4F30-B7F5-C6E41AA2A5DC}" destId="{6F4AEA3D-EC40-46F5-98CC-0F5FBD1984C1}" srcOrd="0" destOrd="0" presId="urn:microsoft.com/office/officeart/2005/8/layout/process1"/>
    <dgm:cxn modelId="{BDFD4B4E-590A-4D6B-8DAD-E9F1C6418D19}" type="presOf" srcId="{6F469948-AFB0-4AE3-B6C3-FCA15D00E5EF}" destId="{3A054B47-0C53-4A18-AF4F-4D3CEA0E69E9}" srcOrd="0" destOrd="0" presId="urn:microsoft.com/office/officeart/2005/8/layout/process1"/>
    <dgm:cxn modelId="{464F24BD-D179-47F1-B051-6B028D1B3B57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D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0BE979B0-99E3-4CFC-8EAB-24418786A97D}" type="presOf" srcId="{6F469948-AFB0-4AE3-B6C3-FCA15D00E5EF}" destId="{3A054B47-0C53-4A18-AF4F-4D3CEA0E69E9}" srcOrd="0" destOrd="0" presId="urn:microsoft.com/office/officeart/2005/8/layout/process1"/>
    <dgm:cxn modelId="{C26E1B15-8AE1-43B5-8FDA-8126CDF753D0}" type="presOf" srcId="{0FA1B7C1-4D7D-4F30-B7F5-C6E41AA2A5DC}" destId="{6F4AEA3D-EC40-46F5-98CC-0F5FBD1984C1}" srcOrd="0" destOrd="0" presId="urn:microsoft.com/office/officeart/2005/8/layout/process1"/>
    <dgm:cxn modelId="{46B34731-CC20-434E-9227-2E75978AF015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A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2773C8E3-FB4E-40F4-BABC-86C98BB49479}" type="presOf" srcId="{0FA1B7C1-4D7D-4F30-B7F5-C6E41AA2A5DC}" destId="{6F4AEA3D-EC40-46F5-98CC-0F5FBD1984C1}" srcOrd="0" destOrd="0" presId="urn:microsoft.com/office/officeart/2005/8/layout/process1"/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1687E242-005C-43A8-AE2C-937D6191F3F2}" type="presOf" srcId="{6F469948-AFB0-4AE3-B6C3-FCA15D00E5EF}" destId="{3A054B47-0C53-4A18-AF4F-4D3CEA0E69E9}" srcOrd="0" destOrd="0" presId="urn:microsoft.com/office/officeart/2005/8/layout/process1"/>
    <dgm:cxn modelId="{893C1310-1DFA-4EAD-AF85-57A265195C02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P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49737067-4EA0-4531-93BE-B50C56EF5080}" type="presOf" srcId="{6F469948-AFB0-4AE3-B6C3-FCA15D00E5EF}" destId="{3A054B47-0C53-4A18-AF4F-4D3CEA0E69E9}" srcOrd="0" destOrd="0" presId="urn:microsoft.com/office/officeart/2005/8/layout/process1"/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DC364666-DC1A-4A3E-8D99-FA8F70F09D88}" type="presOf" srcId="{0FA1B7C1-4D7D-4F30-B7F5-C6E41AA2A5DC}" destId="{6F4AEA3D-EC40-46F5-98CC-0F5FBD1984C1}" srcOrd="0" destOrd="0" presId="urn:microsoft.com/office/officeart/2005/8/layout/process1"/>
    <dgm:cxn modelId="{32103E55-BBA4-4166-AC2E-AC00D07ED039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D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7EC58A72-73C7-48BF-AE02-8849351A2E88}" type="presOf" srcId="{0FA1B7C1-4D7D-4F30-B7F5-C6E41AA2A5DC}" destId="{6F4AEA3D-EC40-46F5-98CC-0F5FBD1984C1}" srcOrd="0" destOrd="0" presId="urn:microsoft.com/office/officeart/2005/8/layout/process1"/>
    <dgm:cxn modelId="{00D826C0-5D52-4BD9-B69E-E6AC918226D7}" type="presOf" srcId="{6F469948-AFB0-4AE3-B6C3-FCA15D00E5EF}" destId="{3A054B47-0C53-4A18-AF4F-4D3CEA0E69E9}" srcOrd="0" destOrd="0" presId="urn:microsoft.com/office/officeart/2005/8/layout/process1"/>
    <dgm:cxn modelId="{98D0B4A2-5E68-4089-9062-CB23827A07D0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I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 custLinFactNeighborY="-2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9C9FB8-5C60-458C-98FD-C2E8A6968BB7}" type="presOf" srcId="{6F469948-AFB0-4AE3-B6C3-FCA15D00E5EF}" destId="{3A054B47-0C53-4A18-AF4F-4D3CEA0E69E9}" srcOrd="0" destOrd="0" presId="urn:microsoft.com/office/officeart/2005/8/layout/process1"/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E954ACE7-F375-45A0-90A7-D4424C99E34E}" type="presOf" srcId="{0FA1B7C1-4D7D-4F30-B7F5-C6E41AA2A5DC}" destId="{6F4AEA3D-EC40-46F5-98CC-0F5FBD1984C1}" srcOrd="0" destOrd="0" presId="urn:microsoft.com/office/officeart/2005/8/layout/process1"/>
    <dgm:cxn modelId="{F8CA7735-39E1-4EC4-B89A-0F70C0AE6138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469948-AFB0-4AE3-B6C3-FCA15D00E5EF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NZ"/>
        </a:p>
      </dgm:t>
    </dgm:pt>
    <dgm:pt modelId="{0FA1B7C1-4D7D-4F30-B7F5-C6E41AA2A5DC}">
      <dgm:prSet/>
      <dgm:spPr/>
      <dgm:t>
        <a:bodyPr/>
        <a:lstStyle/>
        <a:p>
          <a:pPr rtl="0"/>
          <a:r>
            <a:rPr lang="en-NZ" dirty="0" smtClean="0"/>
            <a:t>P</a:t>
          </a:r>
          <a:endParaRPr lang="en-NZ" dirty="0"/>
        </a:p>
      </dgm:t>
    </dgm:pt>
    <dgm:pt modelId="{09729BCF-0F4C-47D4-86D1-00003B55B8C5}" type="parTrans" cxnId="{BA216B47-F1A9-42AB-9270-D366F0253D09}">
      <dgm:prSet/>
      <dgm:spPr/>
      <dgm:t>
        <a:bodyPr/>
        <a:lstStyle/>
        <a:p>
          <a:endParaRPr lang="en-NZ"/>
        </a:p>
      </dgm:t>
    </dgm:pt>
    <dgm:pt modelId="{6350CFE9-7466-435C-8511-3466A9886F96}" type="sibTrans" cxnId="{BA216B47-F1A9-42AB-9270-D366F0253D09}">
      <dgm:prSet/>
      <dgm:spPr/>
      <dgm:t>
        <a:bodyPr/>
        <a:lstStyle/>
        <a:p>
          <a:endParaRPr lang="en-NZ"/>
        </a:p>
      </dgm:t>
    </dgm:pt>
    <dgm:pt modelId="{3A054B47-0C53-4A18-AF4F-4D3CEA0E69E9}" type="pres">
      <dgm:prSet presAssocID="{6F469948-AFB0-4AE3-B6C3-FCA15D00E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AEA3D-EC40-46F5-98CC-0F5FBD1984C1}" type="pres">
      <dgm:prSet presAssocID="{0FA1B7C1-4D7D-4F30-B7F5-C6E41AA2A5D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BA216B47-F1A9-42AB-9270-D366F0253D09}" srcId="{6F469948-AFB0-4AE3-B6C3-FCA15D00E5EF}" destId="{0FA1B7C1-4D7D-4F30-B7F5-C6E41AA2A5DC}" srcOrd="0" destOrd="0" parTransId="{09729BCF-0F4C-47D4-86D1-00003B55B8C5}" sibTransId="{6350CFE9-7466-435C-8511-3466A9886F96}"/>
    <dgm:cxn modelId="{15640B4A-CF2A-4151-A40E-F665C31351C9}" type="presOf" srcId="{6F469948-AFB0-4AE3-B6C3-FCA15D00E5EF}" destId="{3A054B47-0C53-4A18-AF4F-4D3CEA0E69E9}" srcOrd="0" destOrd="0" presId="urn:microsoft.com/office/officeart/2005/8/layout/process1"/>
    <dgm:cxn modelId="{A9E274B3-74B1-49A9-8C2C-DB2556DC026E}" type="presOf" srcId="{0FA1B7C1-4D7D-4F30-B7F5-C6E41AA2A5DC}" destId="{6F4AEA3D-EC40-46F5-98CC-0F5FBD1984C1}" srcOrd="0" destOrd="0" presId="urn:microsoft.com/office/officeart/2005/8/layout/process1"/>
    <dgm:cxn modelId="{0CDCA2B1-220E-40F1-8321-B5EFD730CD28}" type="presParOf" srcId="{3A054B47-0C53-4A18-AF4F-4D3CEA0E69E9}" destId="{6F4AEA3D-EC40-46F5-98CC-0F5FBD1984C1}" srcOrd="0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6100" y="0"/>
            <a:ext cx="43053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F4CD00-129E-4EF2-8302-84FBB8F73A5A}" type="datetimeFigureOut">
              <a:rPr lang="en-US"/>
              <a:pPr>
                <a:defRPr/>
              </a:pPr>
              <a:t>3/22/2007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7065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6100" y="6470650"/>
            <a:ext cx="43053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A8BFA8-54EE-44CF-8416-136DB377B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7688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523C2C-7090-4FBA-8BDC-2CAB1A3B7334}" type="datetimeFigureOut">
              <a:rPr lang="en-US"/>
              <a:pPr>
                <a:defRPr/>
              </a:pPr>
              <a:t>3/22/2007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11175"/>
            <a:ext cx="3405188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35325"/>
            <a:ext cx="7945438" cy="3065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90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7688" y="6469063"/>
            <a:ext cx="43037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0E5AFF-003A-45D6-825C-8A070C74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12845C-13C8-4417-870E-3C41326D6D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FDCBB5-1E78-4C77-81B0-C5FE21DCD8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NZ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23187E-29EE-4C40-AE93-773A4365AE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A8CC0C-F67E-44BD-A779-9004DF492F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231C0C-E6DA-4A7A-AEED-F3274A6AC2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BAA489-BAA4-4962-9354-7E504F7F3C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E429C3-2217-4CC1-AF80-C9FC07C496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F46628-2734-4AB8-9CE9-4374E05DF0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A47EE4-1914-4417-816C-BDE633D749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6461C6-B46B-4A43-A39E-49DB1FA2C7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54BC31-0539-44DA-BA12-084E7EA5B4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E5AFF-003A-45D6-825C-8A070C74A31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D012D3-8D3D-427D-AFA4-52A79A0EFC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E5AFF-003A-45D6-825C-8A070C74A31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E5AFF-003A-45D6-825C-8A070C74A31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ED985E-D7E7-4583-84D4-5F29430AA6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2C3878-585A-44C9-964B-FB4226BDBA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15D838-23C9-4CA6-A0E8-986C11CB38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E2641B-AE19-4274-98B9-531EB72BC0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-"/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74ADBF-EBD0-4F59-8C3E-6C60183077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E5AFF-003A-45D6-825C-8A070C74A31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C07C7D-2226-4FED-A96F-F9E62E4EDC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9DC88B-3DDD-422E-AF20-8B1F43CDFD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F9860A-651F-4665-B3E1-AFD5C03946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CE00E9-0D41-4826-99BB-36096DAE72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DDDFDA-4A0D-495D-ACE8-14365583AF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4D133A-A6FD-4AD4-A655-BA4D3BC240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4A78AC-A682-41DF-9ABA-FD32A525A0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620000" cy="1470025"/>
          </a:xfr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620000" cy="1752600"/>
          </a:xfrm>
        </p:spPr>
        <p:txBody>
          <a:bodyPr anchor="ctr"/>
          <a:lstStyle>
            <a:lvl1pPr marL="0" indent="0" algn="ctr">
              <a:buNone/>
              <a:defRPr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4A8BEFD6-AD77-4928-B578-258C73C0053C}" type="datetimeFigureOut">
              <a:rPr lang="en-US"/>
              <a:pPr>
                <a:defRPr/>
              </a:pPr>
              <a:t>3/22/2007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A51F6C4D-317B-4360-9AE8-228966AD6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0AD7-B7D7-4836-B081-DB26337F03C8}" type="datetimeFigureOut">
              <a:rPr lang="en-US"/>
              <a:pPr>
                <a:defRPr/>
              </a:pPr>
              <a:t>3/22/2007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C0746-A02C-4083-AB71-F1B32E2A1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1AE18-0128-4E7B-B125-09D8775D1812}" type="datetimeFigureOut">
              <a:rPr lang="en-US"/>
              <a:pPr>
                <a:defRPr/>
              </a:pPr>
              <a:t>3/22/2007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6AEA5-589B-4E2D-9F13-7DA7E264A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0143C69-EEF1-4850-A5FC-30A66DF0C2C4}" type="datetimeFigureOut">
              <a:rPr lang="en-US"/>
              <a:pPr>
                <a:defRPr/>
              </a:pPr>
              <a:t>3/22/2007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FA5C7D06-0A4D-441F-ABA4-E246A119C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8B34-992D-4D80-8249-E254BAF415FC}" type="datetimeFigureOut">
              <a:rPr lang="en-US"/>
              <a:pPr>
                <a:defRPr/>
              </a:pPr>
              <a:t>3/22/2007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9703-543F-4C18-AE88-490A58A8D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B086E-EB1E-4B13-BF0F-C85D6FB9DBBF}" type="datetimeFigureOut">
              <a:rPr lang="en-US"/>
              <a:pPr>
                <a:defRPr/>
              </a:pPr>
              <a:t>3/22/2007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ADC11-C090-4D67-9F23-3EE363580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C8AFB-FA82-45AF-9824-D432F64AFC55}" type="datetimeFigureOut">
              <a:rPr lang="en-US"/>
              <a:pPr>
                <a:defRPr/>
              </a:pPr>
              <a:t>3/22/2007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4A124-E188-443D-A1CD-282C6ECD5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8DDEB-5A51-423F-B01C-D830EC3443F8}" type="datetimeFigureOut">
              <a:rPr lang="en-US"/>
              <a:pPr>
                <a:defRPr/>
              </a:pPr>
              <a:t>3/22/2007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9A59-5726-46FB-9E16-123801BA8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BFC9-E43D-4604-A27A-41EABF27D990}" type="datetimeFigureOut">
              <a:rPr lang="en-US"/>
              <a:pPr>
                <a:defRPr/>
              </a:pPr>
              <a:t>3/22/2007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08217-20B3-4DA2-BAD0-49FB81C71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78AAA-0BC6-4930-8273-B785AC9A670F}" type="datetimeFigureOut">
              <a:rPr lang="en-US"/>
              <a:pPr>
                <a:defRPr/>
              </a:pPr>
              <a:t>3/22/2007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50AD-0528-4EA8-BF24-FD0FED23C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97A6E-AE3C-4FAE-B318-7895C37E4369}" type="datetimeFigureOut">
              <a:rPr lang="en-US"/>
              <a:pPr>
                <a:defRPr/>
              </a:pPr>
              <a:t>3/22/2007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1155D-2557-443B-9BCA-99EC86F3E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S Connect PPT template-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5225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3EFC08-2188-4AA3-BC1A-FDE2160DD2E3}" type="datetimeFigureOut">
              <a:rPr lang="en-US"/>
              <a:pPr>
                <a:defRPr/>
              </a:pPr>
              <a:t>3/22/2007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7D126B-A6B4-43C7-AB2B-037B5C51F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13" Type="http://schemas.openxmlformats.org/officeDocument/2006/relationships/diagramColors" Target="../diagrams/colors16.xml"/><Relationship Id="rId18" Type="http://schemas.openxmlformats.org/officeDocument/2006/relationships/diagramData" Target="../diagrams/data18.xml"/><Relationship Id="rId3" Type="http://schemas.openxmlformats.org/officeDocument/2006/relationships/hyperlink" Target="http://www.e.govt.nz/standards/web-guidelines/web-guidelines-v-2-1" TargetMode="External"/><Relationship Id="rId21" Type="http://schemas.openxmlformats.org/officeDocument/2006/relationships/diagramColors" Target="../diagrams/colors18.xml"/><Relationship Id="rId7" Type="http://schemas.openxmlformats.org/officeDocument/2006/relationships/diagramQuickStyle" Target="../diagrams/quickStyle15.xml"/><Relationship Id="rId12" Type="http://schemas.openxmlformats.org/officeDocument/2006/relationships/diagramQuickStyle" Target="../diagrams/quickStyle16.xml"/><Relationship Id="rId17" Type="http://schemas.openxmlformats.org/officeDocument/2006/relationships/diagramColors" Target="../diagrams/colors17.xml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17.xml"/><Relationship Id="rId20" Type="http://schemas.openxmlformats.org/officeDocument/2006/relationships/diagramQuickStyle" Target="../diagrams/quickStyl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11" Type="http://schemas.openxmlformats.org/officeDocument/2006/relationships/diagramLayout" Target="../diagrams/layout16.xml"/><Relationship Id="rId5" Type="http://schemas.openxmlformats.org/officeDocument/2006/relationships/diagramData" Target="../diagrams/data15.xml"/><Relationship Id="rId15" Type="http://schemas.openxmlformats.org/officeDocument/2006/relationships/diagramLayout" Target="../diagrams/layout17.xml"/><Relationship Id="rId10" Type="http://schemas.openxmlformats.org/officeDocument/2006/relationships/diagramData" Target="../diagrams/data16.xml"/><Relationship Id="rId19" Type="http://schemas.openxmlformats.org/officeDocument/2006/relationships/diagramLayout" Target="../diagrams/layout18.xml"/><Relationship Id="rId4" Type="http://schemas.openxmlformats.org/officeDocument/2006/relationships/image" Target="../media/image5.jpeg"/><Relationship Id="rId9" Type="http://schemas.openxmlformats.org/officeDocument/2006/relationships/image" Target="../media/image7.jpeg"/><Relationship Id="rId14" Type="http://schemas.openxmlformats.org/officeDocument/2006/relationships/diagramData" Target="../diagrams/data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expressio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dkmm9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d@mindscape.co.nz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ndscape.co.nz/" TargetMode="External"/><Relationship Id="rId4" Type="http://schemas.openxmlformats.org/officeDocument/2006/relationships/hyperlink" Target="http://blog.bluecog.co.nz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Data" Target="../diagrams/data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5" Type="http://schemas.openxmlformats.org/officeDocument/2006/relationships/diagramData" Target="../diagrams/data1.xml"/><Relationship Id="rId15" Type="http://schemas.openxmlformats.org/officeDocument/2006/relationships/diagramQuickStyle" Target="../diagrams/quickStyle3.xml"/><Relationship Id="rId10" Type="http://schemas.openxmlformats.org/officeDocument/2006/relationships/diagramLayout" Target="../diagrams/layout2.xml"/><Relationship Id="rId4" Type="http://schemas.openxmlformats.org/officeDocument/2006/relationships/image" Target="../media/image5.jpeg"/><Relationship Id="rId9" Type="http://schemas.openxmlformats.org/officeDocument/2006/relationships/diagramData" Target="../diagrams/data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Layout" Target="../diagrams/layout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12" Type="http://schemas.openxmlformats.org/officeDocument/2006/relationships/diagramData" Target="../diagrams/data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Colors" Target="../diagrams/colors5.xml"/><Relationship Id="rId5" Type="http://schemas.openxmlformats.org/officeDocument/2006/relationships/diagramLayout" Target="../diagrams/layout4.xml"/><Relationship Id="rId15" Type="http://schemas.openxmlformats.org/officeDocument/2006/relationships/diagramColors" Target="../diagrams/colors6.xml"/><Relationship Id="rId10" Type="http://schemas.openxmlformats.org/officeDocument/2006/relationships/diagramQuickStyle" Target="../diagrams/quickStyle5.xml"/><Relationship Id="rId4" Type="http://schemas.openxmlformats.org/officeDocument/2006/relationships/diagramData" Target="../diagrams/data4.xml"/><Relationship Id="rId9" Type="http://schemas.openxmlformats.org/officeDocument/2006/relationships/diagramLayout" Target="../diagrams/layout5.xml"/><Relationship Id="rId1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0" Type="http://schemas.openxmlformats.org/officeDocument/2006/relationships/diagramData" Target="../diagrams/data8.xml"/><Relationship Id="rId4" Type="http://schemas.openxmlformats.org/officeDocument/2006/relationships/image" Target="../media/image7.jpeg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0" Type="http://schemas.openxmlformats.org/officeDocument/2006/relationships/diagramData" Target="../diagrams/data10.xml"/><Relationship Id="rId4" Type="http://schemas.openxmlformats.org/officeDocument/2006/relationships/image" Target="../media/image7.jpeg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diagramColors" Target="../diagrams/colors1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1.xml"/><Relationship Id="rId12" Type="http://schemas.openxmlformats.org/officeDocument/2006/relationships/diagramQuickStyle" Target="../diagrams/quickStyl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11" Type="http://schemas.openxmlformats.org/officeDocument/2006/relationships/diagramLayout" Target="../diagrams/layout12.xml"/><Relationship Id="rId5" Type="http://schemas.openxmlformats.org/officeDocument/2006/relationships/diagramData" Target="../diagrams/data11.xml"/><Relationship Id="rId10" Type="http://schemas.openxmlformats.org/officeDocument/2006/relationships/diagramData" Target="../diagrams/data12.xml"/><Relationship Id="rId4" Type="http://schemas.openxmlformats.org/officeDocument/2006/relationships/image" Target="../media/image7.jpe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13" Type="http://schemas.openxmlformats.org/officeDocument/2006/relationships/diagramColors" Target="../diagrams/colors14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3.xml"/><Relationship Id="rId12" Type="http://schemas.openxmlformats.org/officeDocument/2006/relationships/diagramQuickStyle" Target="../diagrams/quickStyl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11" Type="http://schemas.openxmlformats.org/officeDocument/2006/relationships/diagramLayout" Target="../diagrams/layout14.xml"/><Relationship Id="rId5" Type="http://schemas.openxmlformats.org/officeDocument/2006/relationships/diagramData" Target="../diagrams/data13.xml"/><Relationship Id="rId10" Type="http://schemas.openxmlformats.org/officeDocument/2006/relationships/diagramData" Target="../diagrams/data14.xml"/><Relationship Id="rId4" Type="http://schemas.openxmlformats.org/officeDocument/2006/relationships/image" Target="../media/image7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/>
              <a:t>Standards Compliant Web Sites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John-Daniel Trask</a:t>
            </a:r>
          </a:p>
          <a:p>
            <a:r>
              <a:rPr lang="en-US" smtClean="0"/>
              <a:t>Mindscape</a:t>
            </a:r>
          </a:p>
        </p:txBody>
      </p:sp>
      <p:pic>
        <p:nvPicPr>
          <p:cNvPr id="4100" name="Picture 3" descr="D:\Businesses\Pervasive Group\admin\Mindscape\Collateral\mindscape_logo_rgb_highr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867400"/>
            <a:ext cx="2895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NZ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e-Govt Web Guidelines</a:t>
            </a:r>
          </a:p>
          <a:p>
            <a:pPr lvl="1"/>
            <a:r>
              <a:rPr lang="en-US" smtClean="0"/>
              <a:t>Current version is 2.1, 3.0 under review</a:t>
            </a:r>
          </a:p>
          <a:p>
            <a:pPr lvl="1"/>
            <a:r>
              <a:rPr lang="en-US" sz="1600" smtClean="0">
                <a:hlinkClick r:id="rId3"/>
              </a:rPr>
              <a:t>http://www.e.govt.nz/standards/web-guidelines/web-guidelines-v-2-1</a:t>
            </a:r>
            <a:endParaRPr lang="en-US" sz="1600" smtClean="0"/>
          </a:p>
          <a:p>
            <a:r>
              <a:rPr lang="en-US" smtClean="0"/>
              <a:t>e-GIF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657600" y="5562600"/>
            <a:ext cx="685800" cy="995363"/>
            <a:chOff x="2286000" y="5127978"/>
            <a:chExt cx="685800" cy="995570"/>
          </a:xfrm>
        </p:grpSpPr>
        <p:pic>
          <p:nvPicPr>
            <p:cNvPr id="13326" name="Picture 2" descr="C:\Users\JD\Desktop\chesspiece-angled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5127978"/>
              <a:ext cx="4889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" name="Diagram 6"/>
            <p:cNvGraphicFramePr/>
            <p:nvPr/>
          </p:nvGraphicFramePr>
          <p:xfrm>
            <a:off x="2514600" y="5638800"/>
            <a:ext cx="457200" cy="484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1219200" y="5181600"/>
            <a:ext cx="1219200" cy="1398588"/>
            <a:chOff x="1219200" y="1295400"/>
            <a:chExt cx="1219200" cy="1399148"/>
          </a:xfrm>
        </p:grpSpPr>
        <p:pic>
          <p:nvPicPr>
            <p:cNvPr id="13324" name="Picture 2" descr="C:\Users\JD\Desktop\Pillar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12954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Diagram 9"/>
            <p:cNvGraphicFramePr/>
            <p:nvPr/>
          </p:nvGraphicFramePr>
          <p:xfrm>
            <a:off x="1828800" y="2209800"/>
            <a:ext cx="457200" cy="484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grpSp>
        <p:nvGrpSpPr>
          <p:cNvPr id="13318" name="Group 10"/>
          <p:cNvGrpSpPr>
            <a:grpSpLocks/>
          </p:cNvGrpSpPr>
          <p:nvPr/>
        </p:nvGrpSpPr>
        <p:grpSpPr bwMode="auto">
          <a:xfrm>
            <a:off x="1905000" y="5181600"/>
            <a:ext cx="1219200" cy="1398588"/>
            <a:chOff x="1219200" y="3048000"/>
            <a:chExt cx="1219200" cy="1399148"/>
          </a:xfrm>
        </p:grpSpPr>
        <p:pic>
          <p:nvPicPr>
            <p:cNvPr id="13322" name="Picture 2" descr="C:\Users\JD\Desktop\Pillar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30480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3" name="Diagram 12"/>
            <p:cNvGraphicFramePr/>
            <p:nvPr/>
          </p:nvGraphicFramePr>
          <p:xfrm>
            <a:off x="1828800" y="3962400"/>
            <a:ext cx="457200" cy="484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</p:grpSp>
      <p:grpSp>
        <p:nvGrpSpPr>
          <p:cNvPr id="13319" name="Group 13"/>
          <p:cNvGrpSpPr>
            <a:grpSpLocks/>
          </p:cNvGrpSpPr>
          <p:nvPr/>
        </p:nvGrpSpPr>
        <p:grpSpPr bwMode="auto">
          <a:xfrm>
            <a:off x="2590800" y="5181600"/>
            <a:ext cx="1219200" cy="1398588"/>
            <a:chOff x="1219200" y="4800600"/>
            <a:chExt cx="1219200" cy="1399148"/>
          </a:xfrm>
        </p:grpSpPr>
        <p:pic>
          <p:nvPicPr>
            <p:cNvPr id="13320" name="Picture 2" descr="C:\Users\JD\Desktop\Pillar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48006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6" name="Diagram 15"/>
            <p:cNvGraphicFramePr/>
            <p:nvPr/>
          </p:nvGraphicFramePr>
          <p:xfrm>
            <a:off x="1828800" y="5715000"/>
            <a:ext cx="457200" cy="484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Other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mtClean="0"/>
              <a:t>RSS / ATOM</a:t>
            </a:r>
          </a:p>
          <a:p>
            <a:r>
              <a:rPr lang="en-NZ" smtClean="0"/>
              <a:t>SiteMaps</a:t>
            </a:r>
          </a:p>
          <a:p>
            <a:r>
              <a:rPr lang="en-NZ" smtClean="0"/>
              <a:t>OpenSearch</a:t>
            </a:r>
          </a:p>
          <a:p>
            <a:endParaRPr lang="en-NZ" smtClean="0"/>
          </a:p>
          <a:p>
            <a:endParaRPr lang="en-NZ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600200" y="5562600"/>
            <a:ext cx="685800" cy="1017588"/>
            <a:chOff x="2286000" y="2895600"/>
            <a:chExt cx="685800" cy="1018148"/>
          </a:xfrm>
        </p:grpSpPr>
        <p:pic>
          <p:nvPicPr>
            <p:cNvPr id="14342" name="Picture 2" descr="C:\Users\JD\Desktop\chesspiece-angled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2895600"/>
              <a:ext cx="4889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" name="Diagram 6"/>
            <p:cNvGraphicFramePr/>
            <p:nvPr/>
          </p:nvGraphicFramePr>
          <p:xfrm>
            <a:off x="2514600" y="3429000"/>
            <a:ext cx="457200" cy="484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905000" y="2286000"/>
            <a:ext cx="6553200" cy="2743200"/>
          </a:xfrm>
        </p:spPr>
        <p:txBody>
          <a:bodyPr/>
          <a:lstStyle/>
          <a:p>
            <a:pPr algn="ctr">
              <a:buFontTx/>
              <a:buNone/>
            </a:pPr>
            <a:endParaRPr lang="en-US" sz="4000" smtClean="0"/>
          </a:p>
          <a:p>
            <a:pPr algn="ctr">
              <a:buFontTx/>
              <a:buNone/>
            </a:pPr>
            <a:r>
              <a:rPr lang="en-US" sz="4000" smtClean="0"/>
              <a:t>Why Standards Compliance makes a difference</a:t>
            </a:r>
          </a:p>
        </p:txBody>
      </p:sp>
      <p:pic>
        <p:nvPicPr>
          <p:cNvPr id="15363" name="Picture 4" descr="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304800"/>
            <a:ext cx="3230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Implications of “no standard”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Separate specification class emerges per browser</a:t>
            </a:r>
          </a:p>
          <a:p>
            <a:r>
              <a:rPr lang="en-US" smtClean="0"/>
              <a:t>More expensive delivery</a:t>
            </a:r>
          </a:p>
          <a:p>
            <a:r>
              <a:rPr lang="en-US" smtClean="0"/>
              <a:t>Frustrates users</a:t>
            </a:r>
          </a:p>
          <a:p>
            <a:r>
              <a:rPr lang="en-US" smtClean="0"/>
              <a:t>Hurts adoption</a:t>
            </a:r>
          </a:p>
          <a:p>
            <a:pPr lvl="1"/>
            <a:endParaRPr lang="en-US" smtClean="0"/>
          </a:p>
        </p:txBody>
      </p:sp>
      <p:pic>
        <p:nvPicPr>
          <p:cNvPr id="2050" name="Picture 2" descr="C:\Users\JD\Desktop\SquareP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953000"/>
            <a:ext cx="2181225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Microsoft and Web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Getting better</a:t>
            </a:r>
          </a:p>
          <a:p>
            <a:r>
              <a:rPr lang="en-US" smtClean="0"/>
              <a:t>IE 7 is a major step forward</a:t>
            </a:r>
          </a:p>
          <a:p>
            <a:r>
              <a:rPr lang="en-US" smtClean="0"/>
              <a:t>IE 8 under development</a:t>
            </a:r>
          </a:p>
          <a:p>
            <a:r>
              <a:rPr lang="en-US" smtClean="0"/>
              <a:t>Working with other </a:t>
            </a:r>
            <a:r>
              <a:rPr lang="en-NZ" smtClean="0"/>
              <a:t>organisations</a:t>
            </a:r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7412" name="Picture 3" descr="ie7_xp_h2_rg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486400"/>
            <a:ext cx="2895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IE 7 Functional Advancements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 for OpenSearch</a:t>
            </a:r>
          </a:p>
          <a:p>
            <a:r>
              <a:rPr lang="en-US" smtClean="0"/>
              <a:t>Scaling handled by browser</a:t>
            </a:r>
          </a:p>
          <a:p>
            <a:r>
              <a:rPr lang="en-US" smtClean="0"/>
              <a:t>Phishing filter</a:t>
            </a:r>
          </a:p>
          <a:p>
            <a:r>
              <a:rPr lang="en-US" smtClean="0"/>
              <a:t>Tabbed browsing</a:t>
            </a:r>
          </a:p>
          <a:p>
            <a:r>
              <a:rPr lang="en-US" smtClean="0"/>
              <a:t>RSS platform support</a:t>
            </a:r>
          </a:p>
        </p:txBody>
      </p:sp>
      <p:pic>
        <p:nvPicPr>
          <p:cNvPr id="18436" name="Picture 3" descr="ie7_xp_h2_rg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486400"/>
            <a:ext cx="2895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IE 7 Rendering Advancements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Fixed more than 50 CSS bugs</a:t>
            </a:r>
          </a:p>
          <a:p>
            <a:r>
              <a:rPr lang="en-US" smtClean="0"/>
              <a:t>Transparent PNG support</a:t>
            </a:r>
          </a:p>
          <a:p>
            <a:r>
              <a:rPr lang="en-US" smtClean="0"/>
              <a:t>Added CSS 2.1 positioning</a:t>
            </a:r>
          </a:p>
          <a:p>
            <a:r>
              <a:rPr lang="en-US" smtClean="0"/>
              <a:t>Added CSS 2.1 selector support</a:t>
            </a:r>
          </a:p>
          <a:p>
            <a:endParaRPr lang="en-US" smtClean="0"/>
          </a:p>
        </p:txBody>
      </p:sp>
      <p:pic>
        <p:nvPicPr>
          <p:cNvPr id="19460" name="Picture 3" descr="ie7_xp_h2_rg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486400"/>
            <a:ext cx="2895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Advancements in Tooling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Validation added to existing tools</a:t>
            </a:r>
          </a:p>
          <a:p>
            <a:r>
              <a:rPr lang="en-US" smtClean="0"/>
              <a:t>CSS Control Adapters for ASP.NET 2.0</a:t>
            </a:r>
          </a:p>
          <a:p>
            <a:r>
              <a:rPr lang="en-US" smtClean="0"/>
              <a:t>Plug-ins for Internet Explorer</a:t>
            </a:r>
          </a:p>
          <a:p>
            <a:r>
              <a:rPr lang="en-US" smtClean="0"/>
              <a:t>Full new product line…</a:t>
            </a:r>
          </a:p>
          <a:p>
            <a:endParaRPr lang="en-US" smtClean="0"/>
          </a:p>
        </p:txBody>
      </p:sp>
      <p:pic>
        <p:nvPicPr>
          <p:cNvPr id="20484" name="Picture 2" descr="C:\Users\JD\Desktop\tool bel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181600"/>
            <a:ext cx="14239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Expression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designers</a:t>
            </a:r>
          </a:p>
          <a:p>
            <a:r>
              <a:rPr lang="en-US" smtClean="0"/>
              <a:t>Standards based </a:t>
            </a:r>
          </a:p>
          <a:p>
            <a:r>
              <a:rPr lang="en-US" smtClean="0"/>
              <a:t>CSS based layout</a:t>
            </a:r>
          </a:p>
          <a:p>
            <a:r>
              <a:rPr lang="en-US" smtClean="0"/>
              <a:t>Strong support for </a:t>
            </a:r>
            <a:br>
              <a:rPr lang="en-US" smtClean="0"/>
            </a:br>
            <a:r>
              <a:rPr lang="en-US" smtClean="0"/>
              <a:t>XML and XSLT</a:t>
            </a:r>
          </a:p>
          <a:p>
            <a:r>
              <a:rPr lang="en-US" smtClean="0"/>
              <a:t>Direct integration with ASP.NET 2.0</a:t>
            </a:r>
          </a:p>
          <a:p>
            <a:endParaRPr lang="en-US" smtClean="0"/>
          </a:p>
        </p:txBody>
      </p:sp>
      <p:pic>
        <p:nvPicPr>
          <p:cNvPr id="21508" name="Picture 3" descr="boxShot_We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752600"/>
            <a:ext cx="29718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905000" y="2286000"/>
            <a:ext cx="6553200" cy="2743200"/>
          </a:xfrm>
        </p:spPr>
        <p:txBody>
          <a:bodyPr/>
          <a:lstStyle/>
          <a:p>
            <a:pPr algn="ctr">
              <a:buFontTx/>
              <a:buNone/>
            </a:pPr>
            <a:endParaRPr lang="en-US" sz="4000" smtClean="0"/>
          </a:p>
          <a:p>
            <a:pPr algn="ctr">
              <a:buFontTx/>
              <a:buNone/>
            </a:pPr>
            <a:r>
              <a:rPr lang="en-US" sz="4000" smtClean="0"/>
              <a:t>Expression Web Designer</a:t>
            </a:r>
          </a:p>
        </p:txBody>
      </p:sp>
      <p:pic>
        <p:nvPicPr>
          <p:cNvPr id="22531" name="Picture 4" descr="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304800"/>
            <a:ext cx="3230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1295400"/>
            <a:ext cx="6400800" cy="4472703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BackgroundMotion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371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Segoe UI" pitchFamily="34" charset="0"/>
              <a:cs typeface="Segoe U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Segoe UI" pitchFamily="34" charset="0"/>
              <a:cs typeface="Segoe U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Segoe UI" pitchFamily="34" charset="0"/>
                <a:cs typeface="Segoe UI" pitchFamily="34" charset="0"/>
              </a:rPr>
              <a:t>Lightweight build: 3 weeks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Segoe UI" pitchFamily="34" charset="0"/>
                <a:cs typeface="Segoe UI" pitchFamily="34" charset="0"/>
              </a:rPr>
              <a:t>Consumes resources from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err="1">
                <a:latin typeface="Segoe UI" pitchFamily="34" charset="0"/>
                <a:cs typeface="Segoe UI" pitchFamily="34" charset="0"/>
              </a:rPr>
              <a:t>Flickr</a:t>
            </a:r>
            <a:r>
              <a:rPr lang="en-US" sz="3200" kern="0" dirty="0">
                <a:latin typeface="Segoe UI" pitchFamily="34" charset="0"/>
                <a:cs typeface="Segoe UI" pitchFamily="34" charset="0"/>
              </a:rPr>
              <a:t>, Soapbox, </a:t>
            </a:r>
            <a:r>
              <a:rPr lang="en-US" sz="3200" kern="0" dirty="0" err="1">
                <a:latin typeface="Segoe UI" pitchFamily="34" charset="0"/>
                <a:cs typeface="Segoe UI" pitchFamily="34" charset="0"/>
              </a:rPr>
              <a:t>GeoTagIt</a:t>
            </a:r>
            <a:endParaRPr lang="en-US" sz="3200" kern="0" dirty="0">
              <a:latin typeface="Segoe UI" pitchFamily="34" charset="0"/>
              <a:cs typeface="Segoe U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Segoe UI" pitchFamily="34" charset="0"/>
                <a:cs typeface="Segoe UI" pitchFamily="34" charset="0"/>
              </a:rPr>
              <a:t>Also publishes services and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Prevents non-compliant sites</a:t>
            </a:r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Rich CSS designer support</a:t>
            </a:r>
          </a:p>
          <a:p>
            <a:r>
              <a:rPr lang="en-US" smtClean="0"/>
              <a:t>No OOTB legacy tags</a:t>
            </a:r>
          </a:p>
          <a:p>
            <a:r>
              <a:rPr lang="en-US" smtClean="0"/>
              <a:t>Comprehensive DOCTYPE validation</a:t>
            </a:r>
          </a:p>
        </p:txBody>
      </p:sp>
      <p:pic>
        <p:nvPicPr>
          <p:cNvPr id="23556" name="Picture 3" descr="C:\Users\JD\Desktop\Expression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867400"/>
            <a:ext cx="297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use this stuff...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Get demo of Expression Web</a:t>
            </a:r>
          </a:p>
          <a:p>
            <a:r>
              <a:rPr lang="en-US" smtClean="0"/>
              <a:t>Expression Web not on MSDN</a:t>
            </a:r>
          </a:p>
          <a:p>
            <a:r>
              <a:rPr lang="en-US" smtClean="0"/>
              <a:t>Designer is coming within VS Orcas! </a:t>
            </a:r>
            <a:r>
              <a:rPr lang="en-US" smtClean="0">
                <a:sym typeface="Wingdings" pitchFamily="2" charset="2"/>
              </a:rPr>
              <a:t/>
            </a:r>
            <a:br>
              <a:rPr lang="en-US" smtClean="0">
                <a:sym typeface="Wingdings" pitchFamily="2" charset="2"/>
              </a:rPr>
            </a:br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Download:</a:t>
            </a:r>
            <a:br>
              <a:rPr lang="en-US" smtClean="0">
                <a:sym typeface="Wingdings" pitchFamily="2" charset="2"/>
              </a:rPr>
            </a:br>
            <a:r>
              <a:rPr lang="en-US" sz="2800" smtClean="0">
                <a:sym typeface="Wingdings" pitchFamily="2" charset="2"/>
                <a:hlinkClick r:id="rId3"/>
              </a:rPr>
              <a:t>http://www.microsoft.com/expression</a:t>
            </a:r>
            <a:endParaRPr lang="en-US" sz="2800" smtClean="0">
              <a:sym typeface="Wingdings" pitchFamily="2" charset="2"/>
            </a:endParaRPr>
          </a:p>
          <a:p>
            <a:endParaRPr lang="en-US" sz="2800" smtClean="0"/>
          </a:p>
        </p:txBody>
      </p:sp>
      <p:pic>
        <p:nvPicPr>
          <p:cNvPr id="24580" name="Picture 3" descr="C:\Users\JD\Desktop\ExpressionSma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5867400"/>
            <a:ext cx="297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usinesses\Pervasive Group\biz\Background Motion\Presentation Assets\OrcasMarCTPWebDesig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7975" y="1600200"/>
            <a:ext cx="71850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Visual 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smtClean="0"/>
          </a:p>
          <a:p>
            <a:r>
              <a:rPr lang="en-NZ" smtClean="0"/>
              <a:t>Richer validation support</a:t>
            </a:r>
          </a:p>
          <a:p>
            <a:r>
              <a:rPr lang="en-NZ" smtClean="0"/>
              <a:t>Link checking</a:t>
            </a:r>
          </a:p>
          <a:p>
            <a:r>
              <a:rPr lang="en-NZ" smtClean="0"/>
              <a:t>Tag structure visualization</a:t>
            </a:r>
          </a:p>
          <a:p>
            <a:r>
              <a:rPr lang="en-NZ" smtClean="0"/>
              <a:t>Web Designer and CSS support baked in Orcas</a:t>
            </a:r>
          </a:p>
          <a:p>
            <a:r>
              <a:rPr lang="en-NZ" smtClean="0"/>
              <a:t>ASP.NET 2.0</a:t>
            </a:r>
          </a:p>
          <a:p>
            <a:endParaRPr lang="en-N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905000" y="2286000"/>
            <a:ext cx="6553200" cy="2743200"/>
          </a:xfrm>
        </p:spPr>
        <p:txBody>
          <a:bodyPr/>
          <a:lstStyle/>
          <a:p>
            <a:pPr algn="ctr">
              <a:buFontTx/>
              <a:buNone/>
            </a:pPr>
            <a:endParaRPr lang="en-US" sz="4000" smtClean="0"/>
          </a:p>
          <a:p>
            <a:pPr algn="ctr">
              <a:buFontTx/>
              <a:buNone/>
            </a:pPr>
            <a:r>
              <a:rPr lang="en-US" sz="4000" smtClean="0"/>
              <a:t>ASP.NET 2.0 CSS Control Adapters</a:t>
            </a:r>
          </a:p>
        </p:txBody>
      </p:sp>
      <p:pic>
        <p:nvPicPr>
          <p:cNvPr id="26627" name="Picture 4" descr="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304800"/>
            <a:ext cx="3230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Validating your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Validate online with W3C</a:t>
            </a:r>
          </a:p>
          <a:p>
            <a:r>
              <a:rPr lang="en-US" smtClean="0"/>
              <a:t>Validate with applications</a:t>
            </a:r>
          </a:p>
          <a:p>
            <a:r>
              <a:rPr lang="en-US" smtClean="0"/>
              <a:t>Ease validation with browser integration</a:t>
            </a:r>
          </a:p>
          <a:p>
            <a:endParaRPr lang="en-US" smtClean="0"/>
          </a:p>
          <a:p>
            <a:r>
              <a:rPr lang="en-US" sz="2400" smtClean="0"/>
              <a:t>Download: </a:t>
            </a:r>
            <a:r>
              <a:rPr lang="en-NZ" sz="2400" smtClean="0">
                <a:hlinkClick r:id="rId3"/>
              </a:rPr>
              <a:t>http://tinyurl.com/dkmm9</a:t>
            </a:r>
            <a:endParaRPr lang="en-NZ" sz="2400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7652" name="Picture 2" descr="C:\Users\JD\Desktop\stamp-approved-bigger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6423">
            <a:off x="1471613" y="5141913"/>
            <a:ext cx="25304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905000" y="2286000"/>
            <a:ext cx="6553200" cy="2743200"/>
          </a:xfrm>
        </p:spPr>
        <p:txBody>
          <a:bodyPr/>
          <a:lstStyle/>
          <a:p>
            <a:pPr algn="ctr">
              <a:buFontTx/>
              <a:buNone/>
            </a:pPr>
            <a:endParaRPr lang="en-US" sz="4000" smtClean="0"/>
          </a:p>
          <a:p>
            <a:pPr algn="ctr">
              <a:buFontTx/>
              <a:buNone/>
            </a:pPr>
            <a:r>
              <a:rPr lang="en-US" sz="4000" smtClean="0"/>
              <a:t>Becoming Standards Compliant</a:t>
            </a:r>
          </a:p>
        </p:txBody>
      </p:sp>
      <p:pic>
        <p:nvPicPr>
          <p:cNvPr id="28675" name="Picture 4" descr="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304800"/>
            <a:ext cx="3230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Checklist for building your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Valid HTML</a:t>
            </a:r>
          </a:p>
          <a:p>
            <a:r>
              <a:rPr lang="en-US" smtClean="0"/>
              <a:t>Valid CSS</a:t>
            </a:r>
          </a:p>
          <a:p>
            <a:r>
              <a:rPr lang="en-US" smtClean="0"/>
              <a:t>Page weight</a:t>
            </a:r>
          </a:p>
          <a:p>
            <a:r>
              <a:rPr lang="en-US" smtClean="0"/>
              <a:t>Screen size, font size</a:t>
            </a:r>
          </a:p>
          <a:p>
            <a:r>
              <a:rPr lang="en-US" smtClean="0"/>
              <a:t>Accessibility factors </a:t>
            </a:r>
          </a:p>
          <a:p>
            <a:r>
              <a:rPr lang="en-US" smtClean="0"/>
              <a:t>Cross browser check</a:t>
            </a:r>
          </a:p>
          <a:p>
            <a:endParaRPr lang="en-US" smtClean="0"/>
          </a:p>
        </p:txBody>
      </p:sp>
      <p:pic>
        <p:nvPicPr>
          <p:cNvPr id="2050" name="Picture 2" descr="C:\Users\JD\Desktop\checkli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752600"/>
            <a:ext cx="24003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Validate your sites</a:t>
            </a:r>
          </a:p>
          <a:p>
            <a:r>
              <a:rPr lang="en-US" smtClean="0"/>
              <a:t>Grab Expression Web Designer</a:t>
            </a:r>
          </a:p>
          <a:p>
            <a:r>
              <a:rPr lang="en-US" smtClean="0"/>
              <a:t>Develop to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For more info:</a:t>
            </a:r>
          </a:p>
          <a:p>
            <a:endParaRPr lang="en-US" smtClean="0"/>
          </a:p>
          <a:p>
            <a:r>
              <a:rPr lang="en-US" smtClean="0"/>
              <a:t>Email: </a:t>
            </a:r>
            <a:r>
              <a:rPr lang="en-US" smtClean="0">
                <a:hlinkClick r:id="rId3"/>
              </a:rPr>
              <a:t>jd@mindscape.co.nz</a:t>
            </a:r>
            <a:endParaRPr lang="en-US" smtClean="0"/>
          </a:p>
          <a:p>
            <a:r>
              <a:rPr lang="en-US" smtClean="0"/>
              <a:t>Blogs: </a:t>
            </a:r>
            <a:br>
              <a:rPr lang="en-US" smtClean="0"/>
            </a:br>
            <a:r>
              <a:rPr lang="en-US" smtClean="0">
                <a:hlinkClick r:id="rId4"/>
              </a:rPr>
              <a:t>http://blog.bluecog.co.nz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hlinkClick r:id="rId5"/>
              </a:rPr>
              <a:t>http://www.mindscape.co.nz/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Agreed upon protocols</a:t>
            </a:r>
          </a:p>
          <a:p>
            <a:r>
              <a:rPr lang="en-US" smtClean="0"/>
              <a:t>Three types</a:t>
            </a:r>
          </a:p>
          <a:p>
            <a:pPr lvl="3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De-facto</a:t>
            </a:r>
          </a:p>
          <a:p>
            <a:pPr lvl="3">
              <a:buFontTx/>
              <a:buNone/>
            </a:pPr>
            <a:endParaRPr lang="en-US" smtClean="0"/>
          </a:p>
          <a:p>
            <a:pPr lvl="3">
              <a:buFontTx/>
              <a:buNone/>
            </a:pPr>
            <a:r>
              <a:rPr lang="en-US" smtClean="0"/>
              <a:t>	</a:t>
            </a:r>
          </a:p>
          <a:p>
            <a:pPr lvl="3">
              <a:buFontTx/>
              <a:buNone/>
            </a:pPr>
            <a:r>
              <a:rPr lang="en-US" smtClean="0"/>
              <a:t>	Industry</a:t>
            </a:r>
          </a:p>
          <a:p>
            <a:pPr lvl="3">
              <a:buFontTx/>
              <a:buNone/>
            </a:pPr>
            <a:endParaRPr lang="en-US" smtClean="0"/>
          </a:p>
          <a:p>
            <a:pPr lvl="3">
              <a:buFontTx/>
              <a:buNone/>
            </a:pPr>
            <a:r>
              <a:rPr lang="en-US" smtClean="0"/>
              <a:t>	</a:t>
            </a:r>
          </a:p>
          <a:p>
            <a:pPr lvl="3">
              <a:buFontTx/>
              <a:buNone/>
            </a:pPr>
            <a:r>
              <a:rPr lang="en-US" smtClean="0"/>
              <a:t>	Government </a:t>
            </a:r>
          </a:p>
        </p:txBody>
      </p:sp>
      <p:pic>
        <p:nvPicPr>
          <p:cNvPr id="4098" name="Picture 2" descr="C:\Users\JD\Desktop\PowerPlug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676400"/>
            <a:ext cx="1504950" cy="1160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286000" y="2895600"/>
            <a:ext cx="685800" cy="1017588"/>
            <a:chOff x="2286000" y="2895600"/>
            <a:chExt cx="685800" cy="1018148"/>
          </a:xfrm>
        </p:grpSpPr>
        <p:pic>
          <p:nvPicPr>
            <p:cNvPr id="6156" name="Picture 2" descr="C:\Users\JD\Desktop\chesspiece-angled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2895600"/>
              <a:ext cx="4889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" name="Diagram 7"/>
            <p:cNvGraphicFramePr/>
            <p:nvPr/>
          </p:nvGraphicFramePr>
          <p:xfrm>
            <a:off x="2514600" y="3429000"/>
            <a:ext cx="457200" cy="484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286000" y="4038600"/>
            <a:ext cx="685800" cy="1017588"/>
            <a:chOff x="2286000" y="4038600"/>
            <a:chExt cx="685800" cy="1018148"/>
          </a:xfrm>
        </p:grpSpPr>
        <p:pic>
          <p:nvPicPr>
            <p:cNvPr id="6154" name="Picture 2" descr="C:\Users\JD\Desktop\chesspiece-angled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4038600"/>
              <a:ext cx="4889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Diagram 8"/>
            <p:cNvGraphicFramePr/>
            <p:nvPr/>
          </p:nvGraphicFramePr>
          <p:xfrm>
            <a:off x="2514600" y="4572000"/>
            <a:ext cx="457200" cy="484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2286000" y="5127625"/>
            <a:ext cx="685800" cy="995363"/>
            <a:chOff x="2286000" y="5127978"/>
            <a:chExt cx="685800" cy="995570"/>
          </a:xfrm>
        </p:grpSpPr>
        <p:pic>
          <p:nvPicPr>
            <p:cNvPr id="6152" name="Picture 2" descr="C:\Users\JD\Desktop\chesspiece-angled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5127978"/>
              <a:ext cx="4889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Diagram 9"/>
            <p:cNvGraphicFramePr/>
            <p:nvPr/>
          </p:nvGraphicFramePr>
          <p:xfrm>
            <a:off x="2514600" y="5638800"/>
            <a:ext cx="457200" cy="484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http://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Web is built on standards</a:t>
            </a:r>
          </a:p>
        </p:txBody>
      </p:sp>
      <p:pic>
        <p:nvPicPr>
          <p:cNvPr id="4" name="Picture 3" descr="mosai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5908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Importance of Web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		Ensure durability </a:t>
            </a:r>
          </a:p>
          <a:p>
            <a:pPr>
              <a:buFontTx/>
              <a:buNone/>
            </a:pPr>
            <a:r>
              <a:rPr lang="en-US" smtClean="0"/>
              <a:t>		</a:t>
            </a:r>
          </a:p>
          <a:p>
            <a:pPr>
              <a:buFontTx/>
              <a:buNone/>
            </a:pPr>
            <a:r>
              <a:rPr lang="en-US" smtClean="0"/>
              <a:t>		</a:t>
            </a:r>
          </a:p>
          <a:p>
            <a:pPr>
              <a:buFontTx/>
              <a:buNone/>
            </a:pPr>
            <a:r>
              <a:rPr lang="en-US" smtClean="0"/>
              <a:t>		Ensure accessibility</a:t>
            </a:r>
          </a:p>
          <a:p>
            <a:pPr>
              <a:buFontTx/>
              <a:buNone/>
            </a:pPr>
            <a:r>
              <a:rPr lang="en-US" smtClean="0"/>
              <a:t>		</a:t>
            </a:r>
          </a:p>
          <a:p>
            <a:pPr>
              <a:buFontTx/>
              <a:buNone/>
            </a:pPr>
            <a:r>
              <a:rPr lang="en-US" smtClean="0"/>
              <a:t>		</a:t>
            </a:r>
          </a:p>
          <a:p>
            <a:pPr>
              <a:buFontTx/>
              <a:buNone/>
            </a:pPr>
            <a:r>
              <a:rPr lang="en-US" smtClean="0"/>
              <a:t>		Ensure portability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219200" y="1295400"/>
            <a:ext cx="1219200" cy="1398588"/>
            <a:chOff x="1219200" y="1295400"/>
            <a:chExt cx="1219200" cy="1399148"/>
          </a:xfrm>
        </p:grpSpPr>
        <p:pic>
          <p:nvPicPr>
            <p:cNvPr id="8203" name="Picture 2" descr="C:\Users\JD\Desktop\Pillar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12954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" name="Diagram 7"/>
            <p:cNvGraphicFramePr/>
            <p:nvPr/>
          </p:nvGraphicFramePr>
          <p:xfrm>
            <a:off x="1828800" y="2209800"/>
            <a:ext cx="457200" cy="484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1219200" y="3048000"/>
            <a:ext cx="1219200" cy="1398588"/>
            <a:chOff x="1219200" y="3048000"/>
            <a:chExt cx="1219200" cy="1399148"/>
          </a:xfrm>
        </p:grpSpPr>
        <p:pic>
          <p:nvPicPr>
            <p:cNvPr id="8201" name="Picture 2" descr="C:\Users\JD\Desktop\Pillar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30480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Diagram 8"/>
            <p:cNvGraphicFramePr/>
            <p:nvPr/>
          </p:nvGraphicFramePr>
          <p:xfrm>
            <a:off x="1828800" y="3962400"/>
            <a:ext cx="457200" cy="484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219200" y="4800600"/>
            <a:ext cx="1219200" cy="1398588"/>
            <a:chOff x="1219200" y="4800600"/>
            <a:chExt cx="1219200" cy="1399148"/>
          </a:xfrm>
        </p:grpSpPr>
        <p:pic>
          <p:nvPicPr>
            <p:cNvPr id="8199" name="Picture 2" descr="C:\Users\JD\Desktop\Pillar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48006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Diagram 9"/>
            <p:cNvGraphicFramePr/>
            <p:nvPr/>
          </p:nvGraphicFramePr>
          <p:xfrm>
            <a:off x="1828800" y="5715000"/>
            <a:ext cx="457200" cy="484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HTML 4.01</a:t>
            </a:r>
          </a:p>
          <a:p>
            <a:pPr lvl="1"/>
            <a:r>
              <a:rPr lang="en-US" smtClean="0"/>
              <a:t>Last revision of HTML specification</a:t>
            </a:r>
          </a:p>
          <a:p>
            <a:pPr lvl="1"/>
            <a:r>
              <a:rPr lang="en-US" smtClean="0"/>
              <a:t>Replaced by XHTML</a:t>
            </a:r>
          </a:p>
          <a:p>
            <a:pPr lvl="1"/>
            <a:endParaRPr lang="en-US" sz="240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7738" y="5715000"/>
            <a:ext cx="237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C:\Users\JD\Desktop\Pilla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181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1828800" y="6096000"/>
          <a:ext cx="457200" cy="48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9223" name="Group 6"/>
          <p:cNvGrpSpPr>
            <a:grpSpLocks/>
          </p:cNvGrpSpPr>
          <p:nvPr/>
        </p:nvGrpSpPr>
        <p:grpSpPr bwMode="auto">
          <a:xfrm>
            <a:off x="2286000" y="5573713"/>
            <a:ext cx="685800" cy="1017587"/>
            <a:chOff x="2286000" y="4038600"/>
            <a:chExt cx="685800" cy="1018148"/>
          </a:xfrm>
        </p:grpSpPr>
        <p:pic>
          <p:nvPicPr>
            <p:cNvPr id="9224" name="Picture 2" descr="C:\Users\JD\Desktop\chesspiece-angled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4038600"/>
              <a:ext cx="4889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Diagram 8"/>
            <p:cNvGraphicFramePr/>
            <p:nvPr/>
          </p:nvGraphicFramePr>
          <p:xfrm>
            <a:off x="2514600" y="4572000"/>
            <a:ext cx="457200" cy="484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XHTML</a:t>
            </a:r>
          </a:p>
          <a:p>
            <a:pPr lvl="1"/>
            <a:r>
              <a:rPr lang="en-US" smtClean="0"/>
              <a:t>XHTML 1.0 Transitional</a:t>
            </a:r>
          </a:p>
          <a:p>
            <a:pPr lvl="1"/>
            <a:r>
              <a:rPr lang="en-US" smtClean="0"/>
              <a:t>XHTML 1.0 Strict (requires use of CSS)</a:t>
            </a:r>
          </a:p>
          <a:p>
            <a:pPr lvl="1"/>
            <a:r>
              <a:rPr lang="en-US" smtClean="0"/>
              <a:t>XHTML 1.0 Frameset</a:t>
            </a:r>
          </a:p>
          <a:p>
            <a:pPr lvl="1"/>
            <a:r>
              <a:rPr lang="en-US" smtClean="0"/>
              <a:t>XHTML 2.0 (under development)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7900" y="5715000"/>
            <a:ext cx="2379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C:\Users\JD\Desktop\Pilla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181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1828800" y="6096000"/>
          <a:ext cx="457200" cy="48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0247" name="Group 6"/>
          <p:cNvGrpSpPr>
            <a:grpSpLocks/>
          </p:cNvGrpSpPr>
          <p:nvPr/>
        </p:nvGrpSpPr>
        <p:grpSpPr bwMode="auto">
          <a:xfrm>
            <a:off x="2286000" y="5573713"/>
            <a:ext cx="685800" cy="1017587"/>
            <a:chOff x="2286000" y="4038600"/>
            <a:chExt cx="685800" cy="1018148"/>
          </a:xfrm>
        </p:grpSpPr>
        <p:pic>
          <p:nvPicPr>
            <p:cNvPr id="10248" name="Picture 2" descr="C:\Users\JD\Desktop\chesspiece-angled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4038600"/>
              <a:ext cx="4889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Diagram 8"/>
            <p:cNvGraphicFramePr/>
            <p:nvPr/>
          </p:nvGraphicFramePr>
          <p:xfrm>
            <a:off x="2514600" y="4572000"/>
            <a:ext cx="457200" cy="484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Level 1 (CSS 1.0)</a:t>
            </a:r>
          </a:p>
          <a:p>
            <a:r>
              <a:rPr lang="en-US" smtClean="0"/>
              <a:t>Level 2 revision 1 (CSS 2.1)</a:t>
            </a:r>
          </a:p>
          <a:p>
            <a:r>
              <a:rPr lang="en-US" smtClean="0"/>
              <a:t>Level 3 (under development)</a:t>
            </a:r>
          </a:p>
          <a:p>
            <a:r>
              <a:rPr lang="en-US" smtClean="0"/>
              <a:t>Mobile Profile</a:t>
            </a:r>
          </a:p>
          <a:p>
            <a:r>
              <a:rPr lang="en-US" smtClean="0"/>
              <a:t>TV Profile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715000"/>
            <a:ext cx="243046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JD\Desktop\Pilla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181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1828800" y="6096000"/>
          <a:ext cx="457200" cy="48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271" name="Group 6"/>
          <p:cNvGrpSpPr>
            <a:grpSpLocks/>
          </p:cNvGrpSpPr>
          <p:nvPr/>
        </p:nvGrpSpPr>
        <p:grpSpPr bwMode="auto">
          <a:xfrm>
            <a:off x="2286000" y="5573713"/>
            <a:ext cx="685800" cy="1017587"/>
            <a:chOff x="2286000" y="4038600"/>
            <a:chExt cx="685800" cy="1018148"/>
          </a:xfrm>
        </p:grpSpPr>
        <p:pic>
          <p:nvPicPr>
            <p:cNvPr id="11272" name="Picture 2" descr="C:\Users\JD\Desktop\chesspiece-angled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4038600"/>
              <a:ext cx="4889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Diagram 8"/>
            <p:cNvGraphicFramePr/>
            <p:nvPr/>
          </p:nvGraphicFramePr>
          <p:xfrm>
            <a:off x="2514600" y="4572000"/>
            <a:ext cx="457200" cy="484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Web Accessibility Initiative</a:t>
            </a:r>
          </a:p>
          <a:p>
            <a:r>
              <a:rPr lang="en-US" smtClean="0"/>
              <a:t>Guidelines for:</a:t>
            </a:r>
          </a:p>
          <a:p>
            <a:pPr lvl="1"/>
            <a:r>
              <a:rPr lang="en-US" smtClean="0"/>
              <a:t>Aiding disabled audience</a:t>
            </a:r>
          </a:p>
          <a:p>
            <a:pPr lvl="1"/>
            <a:r>
              <a:rPr lang="en-US" smtClean="0"/>
              <a:t>Aiding agent-type support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715000"/>
            <a:ext cx="2379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C:\Users\JD\Desktop\Pilla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181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1828800" y="6096000"/>
          <a:ext cx="457200" cy="48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2295" name="Group 6"/>
          <p:cNvGrpSpPr>
            <a:grpSpLocks/>
          </p:cNvGrpSpPr>
          <p:nvPr/>
        </p:nvGrpSpPr>
        <p:grpSpPr bwMode="auto">
          <a:xfrm>
            <a:off x="2286000" y="5573713"/>
            <a:ext cx="685800" cy="1017587"/>
            <a:chOff x="2286000" y="4038600"/>
            <a:chExt cx="685800" cy="1018148"/>
          </a:xfrm>
        </p:grpSpPr>
        <p:pic>
          <p:nvPicPr>
            <p:cNvPr id="12296" name="Picture 2" descr="C:\Users\JD\Desktop\chesspiece-angled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4038600"/>
              <a:ext cx="4889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Diagram 8"/>
            <p:cNvGraphicFramePr/>
            <p:nvPr/>
          </p:nvGraphicFramePr>
          <p:xfrm>
            <a:off x="2514600" y="4572000"/>
            <a:ext cx="457200" cy="484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al Briefing PPT template V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 Briefing PPT template v3</Template>
  <TotalTime>0</TotalTime>
  <Words>443</Words>
  <Application>Microsoft Office PowerPoint</Application>
  <PresentationFormat>On-screen Show (4:3)</PresentationFormat>
  <Paragraphs>188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Segoe UI</vt:lpstr>
      <vt:lpstr>Wingdings</vt:lpstr>
      <vt:lpstr>Technical Briefing PPT template V1</vt:lpstr>
      <vt:lpstr>Standards Compliant Web Sites</vt:lpstr>
      <vt:lpstr>BackgroundMotion</vt:lpstr>
      <vt:lpstr>Standard?</vt:lpstr>
      <vt:lpstr>http://</vt:lpstr>
      <vt:lpstr>Importance of Web Standards</vt:lpstr>
      <vt:lpstr>HTML</vt:lpstr>
      <vt:lpstr>XHTML</vt:lpstr>
      <vt:lpstr>CSS</vt:lpstr>
      <vt:lpstr>WAI</vt:lpstr>
      <vt:lpstr>NZ Standards</vt:lpstr>
      <vt:lpstr>Other Standards</vt:lpstr>
      <vt:lpstr>Slide 12</vt:lpstr>
      <vt:lpstr>Implications of “no standard”</vt:lpstr>
      <vt:lpstr>Microsoft and Web Standards</vt:lpstr>
      <vt:lpstr>IE 7 Functional Advancements</vt:lpstr>
      <vt:lpstr>IE 7 Rendering Advancements</vt:lpstr>
      <vt:lpstr>Advancements in Tooling</vt:lpstr>
      <vt:lpstr>Expression Web</vt:lpstr>
      <vt:lpstr>Slide 19</vt:lpstr>
      <vt:lpstr>Key Benefits</vt:lpstr>
      <vt:lpstr>How to use this stuff...</vt:lpstr>
      <vt:lpstr>Visual Studio</vt:lpstr>
      <vt:lpstr>Slide 23</vt:lpstr>
      <vt:lpstr>Validating your sites</vt:lpstr>
      <vt:lpstr>Slide 25</vt:lpstr>
      <vt:lpstr>Checklist for building your site</vt:lpstr>
      <vt:lpstr>Call to Action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2007-03-22T02:40:50Z</dcterms:created>
  <dcterms:modified xsi:type="dcterms:W3CDTF">2007-03-22T02:41:24Z</dcterms:modified>
</cp:coreProperties>
</file>