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98" r:id="rId1"/>
  </p:sldMasterIdLst>
  <p:notesMasterIdLst>
    <p:notesMasterId r:id="rId47"/>
  </p:notesMasterIdLst>
  <p:handoutMasterIdLst>
    <p:handoutMasterId r:id="rId48"/>
  </p:handoutMasterIdLst>
  <p:sldIdLst>
    <p:sldId id="347" r:id="rId2"/>
    <p:sldId id="396" r:id="rId3"/>
    <p:sldId id="410" r:id="rId4"/>
    <p:sldId id="411" r:id="rId5"/>
    <p:sldId id="467" r:id="rId6"/>
    <p:sldId id="401" r:id="rId7"/>
    <p:sldId id="430" r:id="rId8"/>
    <p:sldId id="431" r:id="rId9"/>
    <p:sldId id="432" r:id="rId10"/>
    <p:sldId id="433" r:id="rId11"/>
    <p:sldId id="434" r:id="rId12"/>
    <p:sldId id="435" r:id="rId13"/>
    <p:sldId id="436" r:id="rId14"/>
    <p:sldId id="464" r:id="rId15"/>
    <p:sldId id="466" r:id="rId16"/>
    <p:sldId id="437" r:id="rId17"/>
    <p:sldId id="438" r:id="rId18"/>
    <p:sldId id="439" r:id="rId19"/>
    <p:sldId id="415" r:id="rId20"/>
    <p:sldId id="463" r:id="rId21"/>
    <p:sldId id="476" r:id="rId22"/>
    <p:sldId id="441" r:id="rId23"/>
    <p:sldId id="442" r:id="rId24"/>
    <p:sldId id="443" r:id="rId25"/>
    <p:sldId id="417" r:id="rId26"/>
    <p:sldId id="419" r:id="rId27"/>
    <p:sldId id="422" r:id="rId28"/>
    <p:sldId id="468" r:id="rId29"/>
    <p:sldId id="423" r:id="rId30"/>
    <p:sldId id="425" r:id="rId31"/>
    <p:sldId id="426" r:id="rId32"/>
    <p:sldId id="469" r:id="rId33"/>
    <p:sldId id="427" r:id="rId34"/>
    <p:sldId id="462" r:id="rId35"/>
    <p:sldId id="470" r:id="rId36"/>
    <p:sldId id="477" r:id="rId37"/>
    <p:sldId id="478" r:id="rId38"/>
    <p:sldId id="459" r:id="rId39"/>
    <p:sldId id="446" r:id="rId40"/>
    <p:sldId id="447" r:id="rId41"/>
    <p:sldId id="450" r:id="rId42"/>
    <p:sldId id="453" r:id="rId43"/>
    <p:sldId id="471" r:id="rId44"/>
    <p:sldId id="472" r:id="rId45"/>
    <p:sldId id="461" r:id="rId46"/>
  </p:sldIdLst>
  <p:sldSz cx="9144000" cy="6858000" type="screen4x3"/>
  <p:notesSz cx="6934200" cy="9234488"/>
  <p:embeddedFontLst>
    <p:embeddedFont>
      <p:font typeface="Segoe" charset="0"/>
      <p:regular r:id="rId49"/>
      <p:bold r:id="rId50"/>
      <p:italic r:id="rId51"/>
      <p:boldItalic r:id="rId52"/>
    </p:embeddedFont>
    <p:embeddedFont>
      <p:font typeface="Tahoma" pitchFamily="34" charset="0"/>
      <p:regular r:id="rId53"/>
      <p:bold r:id="rId54"/>
    </p:embeddedFont>
    <p:embeddedFont>
      <p:font typeface="Segoe Light" charset="0"/>
      <p:regular r:id="rId55"/>
      <p:italic r:id="rId56"/>
    </p:embeddedFont>
    <p:embeddedFont>
      <p:font typeface="Calibri" pitchFamily="34" charset="0"/>
      <p:regular r:id="rId57"/>
      <p:bold r:id="rId58"/>
      <p:italic r:id="rId59"/>
      <p:boldItalic r:id="rId60"/>
    </p:embeddedFont>
    <p:embeddedFont>
      <p:font typeface="Segoe UI" pitchFamily="34" charset="0"/>
      <p:regular r:id="rId61"/>
      <p:bold r:id="rId62"/>
      <p:italic r:id="rId63"/>
      <p:boldItalic r:id="rId64"/>
    </p:embeddedFont>
    <p:embeddedFont>
      <p:font typeface="Segoe Black" charset="0"/>
      <p:bold r:id="rId65"/>
      <p:boldItalic r:id="rId66"/>
    </p:embeddedFont>
    <p:embeddedFont>
      <p:font typeface="Segoe Semibold" charset="0"/>
      <p:bold r:id="rId67"/>
      <p:boldItalic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i Bixhorn" initials="Bix" lastIdx="16" clrIdx="0"/>
  <p:cmAuthor id="1" name="maryfj" initials="mfj" lastIdx="42" clrIdx="1"/>
  <p:cmAuthor id="2" name="Alicia Thornber" initials="AMT" lastIdx="4" clrIdx="2"/>
  <p:cmAuthor id="3" name="maryfj" initials="m" lastIdx="3"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D6C"/>
    <a:srgbClr val="FFFFFF"/>
    <a:srgbClr val="050813"/>
    <a:srgbClr val="016F89"/>
    <a:srgbClr val="000066"/>
    <a:srgbClr val="AFF0FF"/>
    <a:srgbClr val="1973BD"/>
    <a:srgbClr val="000000"/>
    <a:srgbClr val="00719E"/>
    <a:srgbClr val="C1FFD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09" autoAdjust="0"/>
    <p:restoredTop sz="73582" autoAdjust="0"/>
  </p:normalViewPr>
  <p:slideViewPr>
    <p:cSldViewPr snapToGrid="0">
      <p:cViewPr>
        <p:scale>
          <a:sx n="66" d="100"/>
          <a:sy n="66" d="100"/>
        </p:scale>
        <p:origin x="-1494" y="-78"/>
      </p:cViewPr>
      <p:guideLst>
        <p:guide orient="horz" pos="2736"/>
        <p:guide orient="horz" pos="3355"/>
        <p:guide orient="horz" pos="724"/>
        <p:guide orient="horz" pos="1278"/>
        <p:guide pos="3958"/>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font" Target="fonts/font15.fntdata"/><Relationship Id="rId68" Type="http://schemas.openxmlformats.org/officeDocument/2006/relationships/font" Target="fonts/font20.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font" Target="fonts/font3.fntdata"/><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724"/>
          </a:xfrm>
          <a:prstGeom prst="rect">
            <a:avLst/>
          </a:prstGeom>
        </p:spPr>
        <p:txBody>
          <a:bodyPr vert="horz" lIns="92391" tIns="46195" rIns="92391" bIns="46195" rtlCol="0"/>
          <a:lstStyle>
            <a:lvl1pPr algn="l">
              <a:defRPr sz="1200"/>
            </a:lvl1pPr>
          </a:lstStyle>
          <a:p>
            <a:endParaRPr lang="en-US" dirty="0">
              <a:latin typeface="Segoe" pitchFamily="34" charset="0"/>
            </a:endParaRPr>
          </a:p>
        </p:txBody>
      </p:sp>
      <p:sp>
        <p:nvSpPr>
          <p:cNvPr id="3" name="Date Placeholder 2"/>
          <p:cNvSpPr>
            <a:spLocks noGrp="1"/>
          </p:cNvSpPr>
          <p:nvPr>
            <p:ph type="dt" sz="quarter" idx="1"/>
          </p:nvPr>
        </p:nvSpPr>
        <p:spPr>
          <a:xfrm>
            <a:off x="3927775" y="0"/>
            <a:ext cx="3004820" cy="461724"/>
          </a:xfrm>
          <a:prstGeom prst="rect">
            <a:avLst/>
          </a:prstGeom>
        </p:spPr>
        <p:txBody>
          <a:bodyPr vert="horz" lIns="92391" tIns="46195" rIns="92391" bIns="46195" rtlCol="0"/>
          <a:lstStyle>
            <a:lvl1pPr algn="r">
              <a:defRPr sz="1200"/>
            </a:lvl1pPr>
          </a:lstStyle>
          <a:p>
            <a:fld id="{4D5D1812-32AA-43A4-934C-3B08E2BA94B9}" type="datetimeFigureOut">
              <a:rPr lang="en-US" smtClean="0">
                <a:latin typeface="Segoe" pitchFamily="34" charset="0"/>
              </a:rPr>
              <a:pPr/>
              <a:t>12/2/2009</a:t>
            </a:fld>
            <a:endParaRPr lang="en-US" dirty="0">
              <a:latin typeface="Segoe" pitchFamily="34" charset="0"/>
            </a:endParaRPr>
          </a:p>
        </p:txBody>
      </p:sp>
      <p:sp>
        <p:nvSpPr>
          <p:cNvPr id="4" name="Footer Placeholder 3"/>
          <p:cNvSpPr>
            <a:spLocks noGrp="1"/>
          </p:cNvSpPr>
          <p:nvPr>
            <p:ph type="ftr" sz="quarter" idx="2"/>
          </p:nvPr>
        </p:nvSpPr>
        <p:spPr>
          <a:xfrm>
            <a:off x="0" y="8771161"/>
            <a:ext cx="3004820" cy="461724"/>
          </a:xfrm>
          <a:prstGeom prst="rect">
            <a:avLst/>
          </a:prstGeom>
        </p:spPr>
        <p:txBody>
          <a:bodyPr vert="horz" lIns="92391" tIns="46195" rIns="92391" bIns="46195" rtlCol="0" anchor="b"/>
          <a:lstStyle>
            <a:lvl1pPr algn="l">
              <a:defRPr sz="1200"/>
            </a:lvl1pPr>
          </a:lstStyle>
          <a:p>
            <a:endParaRPr lang="en-US" dirty="0">
              <a:latin typeface="Segoe" pitchFamily="34" charset="0"/>
            </a:endParaRPr>
          </a:p>
        </p:txBody>
      </p:sp>
      <p:sp>
        <p:nvSpPr>
          <p:cNvPr id="5" name="Slide Number Placeholder 4"/>
          <p:cNvSpPr>
            <a:spLocks noGrp="1"/>
          </p:cNvSpPr>
          <p:nvPr>
            <p:ph type="sldNum" sz="quarter" idx="3"/>
          </p:nvPr>
        </p:nvSpPr>
        <p:spPr>
          <a:xfrm>
            <a:off x="3927775" y="8771161"/>
            <a:ext cx="3004820" cy="461724"/>
          </a:xfrm>
          <a:prstGeom prst="rect">
            <a:avLst/>
          </a:prstGeom>
        </p:spPr>
        <p:txBody>
          <a:bodyPr vert="horz" lIns="92391" tIns="46195" rIns="92391" bIns="46195" rtlCol="0" anchor="b"/>
          <a:lstStyle>
            <a:lvl1pPr algn="r">
              <a:defRPr sz="1200"/>
            </a:lvl1pPr>
          </a:lstStyle>
          <a:p>
            <a:fld id="{530160ED-D3AD-40AE-9830-2EF46A99F089}" type="slidenum">
              <a:rPr lang="en-US" smtClean="0">
                <a:latin typeface="Segoe" pitchFamily="34" charset="0"/>
              </a:rPr>
              <a:pPr/>
              <a:t>‹#›</a:t>
            </a:fld>
            <a:endParaRPr lang="en-US" dirty="0">
              <a:latin typeface="Segoe" pitchFamily="34" charset="0"/>
            </a:endParaRPr>
          </a:p>
        </p:txBody>
      </p:sp>
    </p:spTree>
    <p:extLst>
      <p:ext uri="{BB962C8B-B14F-4D97-AF65-F5344CB8AC3E}">
        <p14:creationId xmlns:p14="http://schemas.microsoft.com/office/powerpoint/2010/main" xmlns="" val="2913547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724"/>
          </a:xfrm>
          <a:prstGeom prst="rect">
            <a:avLst/>
          </a:prstGeom>
        </p:spPr>
        <p:txBody>
          <a:bodyPr vert="horz" lIns="92391" tIns="46195" rIns="92391" bIns="46195" rtlCol="0"/>
          <a:lstStyle>
            <a:lvl1pPr algn="l">
              <a:defRPr sz="1200">
                <a:latin typeface="Segoe" pitchFamily="34" charset="0"/>
              </a:defRPr>
            </a:lvl1pPr>
          </a:lstStyle>
          <a:p>
            <a:endParaRPr lang="en-US" dirty="0"/>
          </a:p>
        </p:txBody>
      </p:sp>
      <p:sp>
        <p:nvSpPr>
          <p:cNvPr id="3" name="Date Placeholder 2"/>
          <p:cNvSpPr>
            <a:spLocks noGrp="1"/>
          </p:cNvSpPr>
          <p:nvPr>
            <p:ph type="dt" idx="1"/>
          </p:nvPr>
        </p:nvSpPr>
        <p:spPr>
          <a:xfrm>
            <a:off x="3927775" y="0"/>
            <a:ext cx="3004820" cy="461724"/>
          </a:xfrm>
          <a:prstGeom prst="rect">
            <a:avLst/>
          </a:prstGeom>
        </p:spPr>
        <p:txBody>
          <a:bodyPr vert="horz" lIns="92391" tIns="46195" rIns="92391" bIns="46195" rtlCol="0"/>
          <a:lstStyle>
            <a:lvl1pPr algn="r">
              <a:defRPr sz="1200">
                <a:latin typeface="Segoe" pitchFamily="34" charset="0"/>
              </a:defRPr>
            </a:lvl1pPr>
          </a:lstStyle>
          <a:p>
            <a:fld id="{17F6CF3E-460A-42AD-AC3F-FF236E630C94}" type="datetimeFigureOut">
              <a:rPr lang="en-US" smtClean="0"/>
              <a:pPr/>
              <a:t>12/2/2009</a:t>
            </a:fld>
            <a:endParaRPr lang="en-US" dirty="0"/>
          </a:p>
        </p:txBody>
      </p:sp>
      <p:sp>
        <p:nvSpPr>
          <p:cNvPr id="4" name="Slide Image Placeholder 3"/>
          <p:cNvSpPr>
            <a:spLocks noGrp="1" noRot="1" noChangeAspect="1"/>
          </p:cNvSpPr>
          <p:nvPr>
            <p:ph type="sldImg" idx="2"/>
          </p:nvPr>
        </p:nvSpPr>
        <p:spPr>
          <a:xfrm>
            <a:off x="1157288" y="692150"/>
            <a:ext cx="4619625" cy="3463925"/>
          </a:xfrm>
          <a:prstGeom prst="rect">
            <a:avLst/>
          </a:prstGeom>
          <a:noFill/>
          <a:ln w="12700">
            <a:solidFill>
              <a:prstClr val="black"/>
            </a:solidFill>
          </a:ln>
        </p:spPr>
        <p:txBody>
          <a:bodyPr vert="horz" lIns="92391" tIns="46195" rIns="92391" bIns="46195" rtlCol="0" anchor="ctr"/>
          <a:lstStyle/>
          <a:p>
            <a:endParaRPr lang="en-US" dirty="0"/>
          </a:p>
        </p:txBody>
      </p:sp>
      <p:sp>
        <p:nvSpPr>
          <p:cNvPr id="5" name="Notes Placeholder 4"/>
          <p:cNvSpPr>
            <a:spLocks noGrp="1"/>
          </p:cNvSpPr>
          <p:nvPr>
            <p:ph type="body" sz="quarter" idx="3"/>
          </p:nvPr>
        </p:nvSpPr>
        <p:spPr>
          <a:xfrm>
            <a:off x="693420" y="4386382"/>
            <a:ext cx="5547360" cy="4155520"/>
          </a:xfrm>
          <a:prstGeom prst="rect">
            <a:avLst/>
          </a:prstGeom>
        </p:spPr>
        <p:txBody>
          <a:bodyPr vert="horz" lIns="92391" tIns="46195" rIns="92391" bIns="4619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71161"/>
            <a:ext cx="3004820" cy="461724"/>
          </a:xfrm>
          <a:prstGeom prst="rect">
            <a:avLst/>
          </a:prstGeom>
        </p:spPr>
        <p:txBody>
          <a:bodyPr vert="horz" lIns="92391" tIns="46195" rIns="92391" bIns="46195" rtlCol="0" anchor="b"/>
          <a:lstStyle>
            <a:lvl1pPr algn="l">
              <a:defRPr sz="1200">
                <a:latin typeface="Segoe" pitchFamily="34" charset="0"/>
              </a:defRPr>
            </a:lvl1pPr>
          </a:lstStyle>
          <a:p>
            <a:endParaRPr lang="en-US" dirty="0"/>
          </a:p>
        </p:txBody>
      </p:sp>
      <p:sp>
        <p:nvSpPr>
          <p:cNvPr id="7" name="Slide Number Placeholder 6"/>
          <p:cNvSpPr>
            <a:spLocks noGrp="1"/>
          </p:cNvSpPr>
          <p:nvPr>
            <p:ph type="sldNum" sz="quarter" idx="5"/>
          </p:nvPr>
        </p:nvSpPr>
        <p:spPr>
          <a:xfrm>
            <a:off x="3927775" y="8771161"/>
            <a:ext cx="3004820" cy="461724"/>
          </a:xfrm>
          <a:prstGeom prst="rect">
            <a:avLst/>
          </a:prstGeom>
        </p:spPr>
        <p:txBody>
          <a:bodyPr vert="horz" lIns="92391" tIns="46195" rIns="92391" bIns="46195" rtlCol="0" anchor="b"/>
          <a:lstStyle>
            <a:lvl1pPr algn="r">
              <a:defRPr sz="1200">
                <a:latin typeface="Segoe" pitchFamily="34" charset="0"/>
              </a:defRPr>
            </a:lvl1pPr>
          </a:lstStyle>
          <a:p>
            <a:fld id="{88451875-01FF-4CF5-96A9-8DC15C01558D}" type="slidenum">
              <a:rPr lang="en-US" smtClean="0"/>
              <a:pPr/>
              <a:t>‹#›</a:t>
            </a:fld>
            <a:endParaRPr lang="en-US" dirty="0"/>
          </a:p>
        </p:txBody>
      </p:sp>
    </p:spTree>
    <p:extLst>
      <p:ext uri="{BB962C8B-B14F-4D97-AF65-F5344CB8AC3E}">
        <p14:creationId xmlns:p14="http://schemas.microsoft.com/office/powerpoint/2010/main" xmlns="" val="1607363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pitchFamily="34" charset="0"/>
        <a:ea typeface="+mn-ea"/>
        <a:cs typeface="+mn-cs"/>
      </a:defRPr>
    </a:lvl1pPr>
    <a:lvl2pPr marL="457200" algn="l" defTabSz="914400" rtl="0" eaLnBrk="1" latinLnBrk="0" hangingPunct="1">
      <a:defRPr sz="1200" kern="1200">
        <a:solidFill>
          <a:schemeClr val="tx1"/>
        </a:solidFill>
        <a:latin typeface="Segoe" pitchFamily="34" charset="0"/>
        <a:ea typeface="+mn-ea"/>
        <a:cs typeface="+mn-cs"/>
      </a:defRPr>
    </a:lvl2pPr>
    <a:lvl3pPr marL="914400" algn="l" defTabSz="914400" rtl="0" eaLnBrk="1" latinLnBrk="0" hangingPunct="1">
      <a:defRPr sz="1200" kern="1200">
        <a:solidFill>
          <a:schemeClr val="tx1"/>
        </a:solidFill>
        <a:latin typeface="Segoe" pitchFamily="34" charset="0"/>
        <a:ea typeface="+mn-ea"/>
        <a:cs typeface="+mn-cs"/>
      </a:defRPr>
    </a:lvl3pPr>
    <a:lvl4pPr marL="1371600" algn="l" defTabSz="914400" rtl="0" eaLnBrk="1" latinLnBrk="0" hangingPunct="1">
      <a:defRPr sz="1200" kern="1200">
        <a:solidFill>
          <a:schemeClr val="tx1"/>
        </a:solidFill>
        <a:latin typeface="Segoe" pitchFamily="34" charset="0"/>
        <a:ea typeface="+mn-ea"/>
        <a:cs typeface="+mn-cs"/>
      </a:defRPr>
    </a:lvl4pPr>
    <a:lvl5pPr marL="1828800" algn="l" defTabSz="914400" rtl="0" eaLnBrk="1" latinLnBrk="0" hangingPunct="1">
      <a:defRPr sz="1200" kern="1200">
        <a:solidFill>
          <a:schemeClr val="tx1"/>
        </a:solidFill>
        <a:latin typeface="Sego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88451875-01FF-4CF5-96A9-8DC15C01558D}" type="slidenum">
              <a:rPr lang="en-US" smtClean="0"/>
              <a:pPr/>
              <a:t>1</a:t>
            </a:fld>
            <a:endParaRPr lang="en-US" dirty="0"/>
          </a:p>
        </p:txBody>
      </p:sp>
    </p:spTree>
    <p:extLst>
      <p:ext uri="{BB962C8B-B14F-4D97-AF65-F5344CB8AC3E}">
        <p14:creationId xmlns:p14="http://schemas.microsoft.com/office/powerpoint/2010/main" xmlns="" val="840624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b="1"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25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29</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30</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31</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33</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34</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12/2/2009 7:01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8" name="Slide Number Placeholder 7"/>
          <p:cNvSpPr>
            <a:spLocks noGrp="1"/>
          </p:cNvSpPr>
          <p:nvPr>
            <p:ph type="sldNum" sz="quarter" idx="13"/>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92150"/>
            <a:ext cx="4619625" cy="3463925"/>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6119A87E-5DA1-437F-8D1F-3AC7A445EBF3}" type="datetime1">
              <a:rPr lang="en-US" smtClean="0"/>
              <a:pPr/>
              <a:t>12/2/2009</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39</a:t>
            </a:fld>
            <a:endParaRPr lang="en-US" dirty="0"/>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92150"/>
            <a:ext cx="4619625" cy="3463925"/>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4220C11E-F6DB-486B-8DCB-A8756CA74DDE}" type="datetime1">
              <a:rPr lang="en-US" smtClean="0"/>
              <a:pPr/>
              <a:t>12/2/2009</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40</a:t>
            </a:fld>
            <a:endParaRPr lang="en-US" dirty="0"/>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92150"/>
            <a:ext cx="4619625" cy="3463925"/>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9EE8819D-A86D-4675-B6DA-B3D8DB9BA6DF}" type="datetime1">
              <a:rPr lang="en-US" smtClean="0"/>
              <a:pPr/>
              <a:t>12/2/2009</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41</a:t>
            </a:fld>
            <a:endParaRPr lang="en-US" dirty="0"/>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PDC 2008</a:t>
            </a:r>
            <a:endParaRPr lang="en-US" dirty="0"/>
          </a:p>
        </p:txBody>
      </p:sp>
      <p:sp>
        <p:nvSpPr>
          <p:cNvPr id="5" name="Date Placeholder 4"/>
          <p:cNvSpPr>
            <a:spLocks noGrp="1"/>
          </p:cNvSpPr>
          <p:nvPr>
            <p:ph type="dt" idx="11"/>
          </p:nvPr>
        </p:nvSpPr>
        <p:spPr/>
        <p:txBody>
          <a:bodyPr/>
          <a:lstStyle/>
          <a:p>
            <a:fld id="{DA9096C4-8A2E-488B-9A2E-7D24B35BA2F3}" type="datetime1">
              <a:rPr lang="en-US" smtClean="0"/>
              <a:pPr/>
              <a:t>12/2/2009</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Calibri" pitchFamily="34" charset="0"/>
              </a:rPr>
            </a:br>
            <a:r>
              <a:rPr lang="en-US" smtClean="0">
                <a:solidFill>
                  <a:srgbClr val="000000"/>
                </a:solidFill>
                <a:latin typeface="Calibri" pitchFamily="34" charset="0"/>
              </a:rPr>
              <a:t>MICROSOFT MAKES NO WARRANTIES, EXPRESS, IMPLIED OR STATUTORY, AS TO THE INFORMATION IN THIS PRESENTATION.</a:t>
            </a:r>
            <a:endParaRPr lang="en-US" dirty="0" smtClean="0">
              <a:solidFill>
                <a:srgbClr val="000000"/>
              </a:solidFill>
              <a:latin typeface="Calibri" pitchFamily="34" charset="0"/>
            </a:endParaRPr>
          </a:p>
        </p:txBody>
      </p:sp>
      <p:sp>
        <p:nvSpPr>
          <p:cNvPr id="8" name="Slide Number Placeholder 7"/>
          <p:cNvSpPr>
            <a:spLocks noGrp="1"/>
          </p:cNvSpPr>
          <p:nvPr>
            <p:ph type="sldNum" sz="quarter" idx="13"/>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12/2/2009 7:01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8" name="Slide Number Placeholder 7"/>
          <p:cNvSpPr>
            <a:spLocks noGrp="1"/>
          </p:cNvSpPr>
          <p:nvPr>
            <p:ph type="sldNum" sz="quarter" idx="13"/>
          </p:nvPr>
        </p:nvSpPr>
        <p:spPr/>
        <p:txBody>
          <a:bodyPr/>
          <a:lstStyle/>
          <a:p>
            <a:fld id="{8B263312-38AA-4E1E-B2B5-0F8F122B24FE}" type="slidenum">
              <a:rPr lang="en-US" smtClean="0"/>
              <a:pPr/>
              <a:t>45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4" name="Picture 3" descr="title bar.png"/>
          <p:cNvPicPr>
            <a:picLocks noChangeAspect="1"/>
          </p:cNvPicPr>
          <p:nvPr userDrawn="1"/>
        </p:nvPicPr>
        <p:blipFill>
          <a:blip r:embed="rId3"/>
          <a:srcRect b="6874"/>
          <a:stretch>
            <a:fillRect/>
          </a:stretch>
        </p:blipFill>
        <p:spPr>
          <a:xfrm>
            <a:off x="0" y="1972525"/>
            <a:ext cx="9144000" cy="1945144"/>
          </a:xfrm>
          <a:prstGeom prst="rect">
            <a:avLst/>
          </a:prstGeom>
        </p:spPr>
      </p:pic>
      <p:sp>
        <p:nvSpPr>
          <p:cNvPr id="2" name="Title 1"/>
          <p:cNvSpPr>
            <a:spLocks noGrp="1"/>
          </p:cNvSpPr>
          <p:nvPr>
            <p:ph type="ctrTitle"/>
          </p:nvPr>
        </p:nvSpPr>
        <p:spPr>
          <a:xfrm>
            <a:off x="1757363" y="2155147"/>
            <a:ext cx="6654801" cy="1523495"/>
          </a:xfrm>
        </p:spPr>
        <p:txBody>
          <a:bodyPr anchor="ctr" anchorCtr="0">
            <a:noAutofit/>
          </a:bodyPr>
          <a:lstStyle>
            <a:lvl1pPr algn="l">
              <a:lnSpc>
                <a:spcPct val="85000"/>
              </a:lnSpc>
              <a:defRPr sz="5400" cap="none" baseline="0">
                <a:gradFill flip="none" rotWithShape="1">
                  <a:gsLst>
                    <a:gs pos="0">
                      <a:srgbClr val="050813"/>
                    </a:gs>
                    <a:gs pos="81000">
                      <a:srgbClr val="004D6C"/>
                    </a:gs>
                    <a:gs pos="86000">
                      <a:srgbClr val="050813"/>
                    </a:gs>
                  </a:gsLst>
                  <a:lin ang="5400000" scaled="1"/>
                  <a:tileRect/>
                </a:gra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7363" y="4344990"/>
            <a:ext cx="6654800"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a:defRPr cap="none" baseline="0">
                <a:latin typeface="Segoe"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a:defRPr cap="none" baseline="0">
                <a:latin typeface="Segoe"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entered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FD5DACB9-5D84-4CE7-9B4B-05AD977395C1}" type="datetimeFigureOut">
              <a:rPr lang="en-US" smtClean="0"/>
              <a:pPr/>
              <a:t>12/2/2009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CEEC192-A182-4281-BB3C-80D5823A9BAE}" type="slidenum">
              <a:rPr lang="en-US" smtClean="0"/>
              <a:pPr/>
              <a:t>‹#›</a:t>
            </a:fld>
            <a:endParaRPr lang="en-US"/>
          </a:p>
        </p:txBody>
      </p:sp>
      <p:sp>
        <p:nvSpPr>
          <p:cNvPr id="7" name="Text Placeholder 6"/>
          <p:cNvSpPr>
            <a:spLocks noGrp="1"/>
          </p:cNvSpPr>
          <p:nvPr>
            <p:ph type="body" sz="quarter" idx="13"/>
          </p:nvPr>
        </p:nvSpPr>
        <p:spPr>
          <a:xfrm>
            <a:off x="381000" y="457200"/>
            <a:ext cx="8382000" cy="5562600"/>
          </a:xfrm>
        </p:spPr>
        <p:txBody>
          <a:bodyPr anchor="ctr" anchorCtr="0">
            <a:normAutofit/>
          </a:bodyPr>
          <a:lstStyle>
            <a:lvl1pPr algn="ctr">
              <a:buNone/>
              <a:defRPr sz="4400" baseline="0">
                <a:latin typeface="+mj-lt"/>
              </a:defRPr>
            </a:lvl1pPr>
            <a:lvl2pPr algn="ctr">
              <a:defRPr baseline="0">
                <a:latin typeface="+mj-lt"/>
              </a:defRPr>
            </a:lvl2pPr>
            <a:lvl3pPr algn="ctr">
              <a:defRPr baseline="0">
                <a:latin typeface="+mj-lt"/>
              </a:defRPr>
            </a:lvl3pPr>
            <a:lvl4pPr algn="ctr">
              <a:defRPr baseline="0">
                <a:latin typeface="+mj-lt"/>
              </a:defRPr>
            </a:lvl4pPr>
            <a:lvl5pPr algn="ctr">
              <a:defRPr baseline="0">
                <a:latin typeface="+mj-lt"/>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gn="l">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9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6600" b="0" i="1" u="none" strike="noStrike" kern="1200" cap="all" spc="-300"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Black" pitchFamily="34" charset="0"/>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email">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132959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7"/>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10" r:id="rId9"/>
    <p:sldLayoutId id="2147483708" r:id="rId10"/>
    <p:sldLayoutId id="2147483709" r:id="rId11"/>
    <p:sldLayoutId id="2147483711" r:id="rId12"/>
  </p:sldLayoutIdLst>
  <p:transition>
    <p:fade/>
  </p:transition>
  <p:timing>
    <p:tnLst>
      <p:par>
        <p:cTn id="1" dur="indefinite" restart="never" nodeType="tmRoot"/>
      </p:par>
    </p:tnLst>
  </p:timing>
  <p:txStyles>
    <p:titleStyle>
      <a:lvl1pPr algn="ctr" defTabSz="914363" rtl="0" eaLnBrk="1" latinLnBrk="0" hangingPunct="1">
        <a:lnSpc>
          <a:spcPct val="90000"/>
        </a:lnSpc>
        <a:spcBef>
          <a:spcPct val="0"/>
        </a:spcBef>
        <a:buNone/>
        <a:defRPr lang="en-US" sz="4800" b="0" kern="1200" cap="all" spc="-150" baseline="0" dirty="0" smtClean="0">
          <a:ln w="3175">
            <a:noFill/>
          </a:ln>
          <a:gradFill flip="none" rotWithShape="1">
            <a:gsLst>
              <a:gs pos="0">
                <a:srgbClr val="FFFFFF"/>
              </a:gs>
              <a:gs pos="36000">
                <a:srgbClr val="FFFFBD"/>
              </a:gs>
              <a:gs pos="86000">
                <a:srgbClr val="F6AE1E"/>
              </a:gs>
            </a:gsLst>
            <a:lin ang="5400000" scaled="1"/>
            <a:tileRect/>
          </a:gradFill>
          <a:effectLst>
            <a:outerShdw blurRad="50800" dist="38100" dir="2700000" algn="tl" rotWithShape="0">
              <a:prstClr val="black">
                <a:alpha val="40000"/>
              </a:prstClr>
            </a:outerShdw>
          </a:effectLst>
          <a:latin typeface="Segoe Light"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Segoe Light" pitchFamily="34" charset="0"/>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Segoe Light" pitchFamily="34" charset="0"/>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Segoe Light" pitchFamily="34" charset="0"/>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Segoe Light" pitchFamily="34" charset="0"/>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2" Type="http://schemas.openxmlformats.org/officeDocument/2006/relationships/notesSlide" Target="../notesSlides/notesSlide28.xml"/><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image" Target="../media/image24.png"/><Relationship Id="rId19" Type="http://schemas.openxmlformats.org/officeDocument/2006/relationships/image" Target="../media/image33.png"/><Relationship Id="rId31" Type="http://schemas.openxmlformats.org/officeDocument/2006/relationships/image" Target="../media/image45.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jpeg"/><Relationship Id="rId27" Type="http://schemas.openxmlformats.org/officeDocument/2006/relationships/image" Target="../media/image41.png"/><Relationship Id="rId30"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5.png"/><Relationship Id="rId18" Type="http://schemas.openxmlformats.org/officeDocument/2006/relationships/image" Target="../media/image54.png"/><Relationship Id="rId3" Type="http://schemas.openxmlformats.org/officeDocument/2006/relationships/image" Target="../media/image17.png"/><Relationship Id="rId21" Type="http://schemas.openxmlformats.org/officeDocument/2006/relationships/image" Target="../media/image56.png"/><Relationship Id="rId7" Type="http://schemas.openxmlformats.org/officeDocument/2006/relationships/image" Target="../media/image21.png"/><Relationship Id="rId12" Type="http://schemas.openxmlformats.org/officeDocument/2006/relationships/image" Target="../media/image41.png"/><Relationship Id="rId17" Type="http://schemas.openxmlformats.org/officeDocument/2006/relationships/image" Target="../media/image53.png"/><Relationship Id="rId2" Type="http://schemas.openxmlformats.org/officeDocument/2006/relationships/notesSlide" Target="../notesSlides/notesSlide29.xml"/><Relationship Id="rId16" Type="http://schemas.openxmlformats.org/officeDocument/2006/relationships/image" Target="../media/image52.png"/><Relationship Id="rId20" Type="http://schemas.openxmlformats.org/officeDocument/2006/relationships/hyperlink" Target="http://www.mesh.com/" TargetMode="External"/><Relationship Id="rId1" Type="http://schemas.openxmlformats.org/officeDocument/2006/relationships/slideLayout" Target="../slideLayouts/slideLayout8.xml"/><Relationship Id="rId6" Type="http://schemas.openxmlformats.org/officeDocument/2006/relationships/image" Target="../media/image43.png"/><Relationship Id="rId11" Type="http://schemas.openxmlformats.org/officeDocument/2006/relationships/image" Target="../media/image49.png"/><Relationship Id="rId5" Type="http://schemas.openxmlformats.org/officeDocument/2006/relationships/image" Target="../media/image47.png"/><Relationship Id="rId15" Type="http://schemas.openxmlformats.org/officeDocument/2006/relationships/image" Target="../media/image51.png"/><Relationship Id="rId10" Type="http://schemas.openxmlformats.org/officeDocument/2006/relationships/image" Target="../media/image48.png"/><Relationship Id="rId19" Type="http://schemas.openxmlformats.org/officeDocument/2006/relationships/image" Target="../media/image55.png"/><Relationship Id="rId4" Type="http://schemas.openxmlformats.org/officeDocument/2006/relationships/image" Target="../media/image46.png"/><Relationship Id="rId9" Type="http://schemas.openxmlformats.org/officeDocument/2006/relationships/image" Target="../media/image23.png"/><Relationship Id="rId1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7.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hyperlink" Target="http://messenger.mslivelabs.com/"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latin typeface="+mn-lt"/>
                <a:ea typeface="Tahoma" pitchFamily="34" charset="0"/>
                <a:cs typeface="Tahoma" pitchFamily="34" charset="0"/>
              </a:rPr>
              <a:t>Tecnologías en la nube</a:t>
            </a:r>
          </a:p>
        </p:txBody>
      </p:sp>
      <p:sp>
        <p:nvSpPr>
          <p:cNvPr id="6" name="Subtitle 5"/>
          <p:cNvSpPr>
            <a:spLocks noGrp="1"/>
          </p:cNvSpPr>
          <p:nvPr>
            <p:ph type="subTitle" idx="1"/>
          </p:nvPr>
        </p:nvSpPr>
        <p:spPr>
          <a:xfrm>
            <a:off x="1757363" y="4069223"/>
            <a:ext cx="6654800" cy="1896153"/>
          </a:xfrm>
        </p:spPr>
        <p:txBody>
          <a:bodyPr/>
          <a:lstStyle/>
          <a:p>
            <a:endParaRPr lang="en-US" dirty="0">
              <a:latin typeface="+mn-lt"/>
            </a:endParaRPr>
          </a:p>
        </p:txBody>
      </p:sp>
      <p:pic>
        <p:nvPicPr>
          <p:cNvPr id="10" name="Picture 2" descr="Microsoft logo and tagline"/>
          <p:cNvPicPr>
            <a:picLocks noChangeArrowheads="1"/>
          </p:cNvPicPr>
          <p:nvPr/>
        </p:nvPicPr>
        <p:blipFill>
          <a:blip r:embed="rId3" cstate="email">
            <a:lum bright="100000" contrast="100000"/>
          </a:blip>
          <a:srcRect r="24878" b="40278"/>
          <a:stretch>
            <a:fillRect/>
          </a:stretch>
        </p:blipFill>
        <p:spPr bwMode="black">
          <a:xfrm>
            <a:off x="6935153" y="6270001"/>
            <a:ext cx="1551122" cy="259136"/>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609398"/>
          </a:xfrm>
        </p:spPr>
        <p:txBody>
          <a:bodyPr/>
          <a:lstStyle/>
          <a:p>
            <a:r>
              <a:rPr sz="4400" dirty="0" err="1" smtClean="0">
                <a:gradFill>
                  <a:gsLst>
                    <a:gs pos="36000">
                      <a:schemeClr val="tx1"/>
                    </a:gs>
                    <a:gs pos="86000">
                      <a:schemeClr val="tx1"/>
                    </a:gs>
                  </a:gsLst>
                  <a:lin ang="5400000" scaled="0"/>
                </a:gradFill>
                <a:latin typeface="+mj-lt"/>
                <a:cs typeface="+mn-cs"/>
              </a:rPr>
              <a:t>Dentro</a:t>
            </a:r>
            <a:r>
              <a:rPr sz="4400" dirty="0" smtClean="0">
                <a:gradFill>
                  <a:gsLst>
                    <a:gs pos="36000">
                      <a:schemeClr val="tx1"/>
                    </a:gs>
                    <a:gs pos="86000">
                      <a:schemeClr val="tx1"/>
                    </a:gs>
                  </a:gsLst>
                  <a:lin ang="5400000" scaled="0"/>
                </a:gradFill>
                <a:latin typeface="+mj-lt"/>
                <a:cs typeface="+mn-cs"/>
              </a:rPr>
              <a:t> hay </a:t>
            </a:r>
            <a:r>
              <a:rPr sz="4400" dirty="0" err="1" smtClean="0">
                <a:gradFill>
                  <a:gsLst>
                    <a:gs pos="36000">
                      <a:schemeClr val="tx1"/>
                    </a:gs>
                    <a:gs pos="86000">
                      <a:schemeClr val="tx1"/>
                    </a:gs>
                  </a:gsLst>
                  <a:lin ang="5400000" scaled="0"/>
                </a:gradFill>
                <a:latin typeface="+mj-lt"/>
                <a:cs typeface="+mn-cs"/>
              </a:rPr>
              <a:t>servidores</a:t>
            </a:r>
            <a:endParaRPr sz="4400" dirty="0">
              <a:gradFill>
                <a:gsLst>
                  <a:gs pos="36000">
                    <a:schemeClr val="tx1"/>
                  </a:gs>
                  <a:gs pos="86000">
                    <a:schemeClr val="tx1"/>
                  </a:gs>
                </a:gsLst>
                <a:lin ang="5400000" scaled="0"/>
              </a:gradFill>
              <a:latin typeface="+mj-lt"/>
              <a:cs typeface="+mn-cs"/>
            </a:endParaRPr>
          </a:p>
        </p:txBody>
      </p:sp>
      <p:sp>
        <p:nvSpPr>
          <p:cNvPr id="8" name="Cube 7"/>
          <p:cNvSpPr/>
          <p:nvPr/>
        </p:nvSpPr>
        <p:spPr>
          <a:xfrm>
            <a:off x="1143000" y="16002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 name="Cube 8"/>
          <p:cNvSpPr/>
          <p:nvPr/>
        </p:nvSpPr>
        <p:spPr>
          <a:xfrm>
            <a:off x="2971800" y="16002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0" name="Cube 9"/>
          <p:cNvSpPr/>
          <p:nvPr/>
        </p:nvSpPr>
        <p:spPr>
          <a:xfrm>
            <a:off x="4800600" y="16002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1" name="Cube 10"/>
          <p:cNvSpPr/>
          <p:nvPr/>
        </p:nvSpPr>
        <p:spPr>
          <a:xfrm>
            <a:off x="6629400" y="16002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2" name="Cube 11"/>
          <p:cNvSpPr/>
          <p:nvPr/>
        </p:nvSpPr>
        <p:spPr>
          <a:xfrm>
            <a:off x="1143000" y="34290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3" name="Cube 12"/>
          <p:cNvSpPr/>
          <p:nvPr/>
        </p:nvSpPr>
        <p:spPr>
          <a:xfrm>
            <a:off x="2971800" y="34290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4" name="Cube 13"/>
          <p:cNvSpPr/>
          <p:nvPr/>
        </p:nvSpPr>
        <p:spPr>
          <a:xfrm>
            <a:off x="4800600" y="34290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5" name="Cube 14"/>
          <p:cNvSpPr/>
          <p:nvPr/>
        </p:nvSpPr>
        <p:spPr>
          <a:xfrm>
            <a:off x="6629400" y="34290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6" name="Cube 15"/>
          <p:cNvSpPr/>
          <p:nvPr/>
        </p:nvSpPr>
        <p:spPr>
          <a:xfrm>
            <a:off x="1143000" y="51054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7" name="Cube 16"/>
          <p:cNvSpPr/>
          <p:nvPr/>
        </p:nvSpPr>
        <p:spPr>
          <a:xfrm>
            <a:off x="2971800" y="51054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8" name="Cube 17"/>
          <p:cNvSpPr/>
          <p:nvPr/>
        </p:nvSpPr>
        <p:spPr>
          <a:xfrm>
            <a:off x="4800600" y="51054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9" name="Cube 18"/>
          <p:cNvSpPr/>
          <p:nvPr/>
        </p:nvSpPr>
        <p:spPr>
          <a:xfrm>
            <a:off x="6629400" y="51054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0" name="Cube 19"/>
          <p:cNvSpPr/>
          <p:nvPr/>
        </p:nvSpPr>
        <p:spPr>
          <a:xfrm>
            <a:off x="-685800" y="16002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1" name="Cube 20"/>
          <p:cNvSpPr/>
          <p:nvPr/>
        </p:nvSpPr>
        <p:spPr>
          <a:xfrm>
            <a:off x="-685800" y="34290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2" name="Cube 21"/>
          <p:cNvSpPr/>
          <p:nvPr/>
        </p:nvSpPr>
        <p:spPr>
          <a:xfrm>
            <a:off x="-685800" y="51054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3" name="Cube 22"/>
          <p:cNvSpPr/>
          <p:nvPr/>
        </p:nvSpPr>
        <p:spPr>
          <a:xfrm>
            <a:off x="8458200" y="16002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4" name="Cube 23"/>
          <p:cNvSpPr/>
          <p:nvPr/>
        </p:nvSpPr>
        <p:spPr>
          <a:xfrm>
            <a:off x="8458200" y="34290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5" name="Cube 24"/>
          <p:cNvSpPr/>
          <p:nvPr/>
        </p:nvSpPr>
        <p:spPr>
          <a:xfrm>
            <a:off x="8458200" y="51054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sz="4400" dirty="0" smtClean="0">
                <a:gradFill>
                  <a:gsLst>
                    <a:gs pos="36000">
                      <a:schemeClr val="tx1"/>
                    </a:gs>
                    <a:gs pos="86000">
                      <a:schemeClr val="tx1"/>
                    </a:gs>
                  </a:gsLst>
                  <a:lin ang="5400000" scaled="0"/>
                </a:gradFill>
                <a:latin typeface="+mj-lt"/>
                <a:cs typeface="+mn-cs"/>
              </a:rPr>
              <a:t>CON MV con windows</a:t>
            </a:r>
            <a:endParaRPr sz="4400" dirty="0">
              <a:gradFill>
                <a:gsLst>
                  <a:gs pos="36000">
                    <a:schemeClr val="tx1"/>
                  </a:gs>
                  <a:gs pos="86000">
                    <a:schemeClr val="tx1"/>
                  </a:gs>
                </a:gsLst>
                <a:lin ang="5400000" scaled="0"/>
              </a:gradFill>
              <a:latin typeface="+mj-lt"/>
              <a:cs typeface="+mn-cs"/>
            </a:endParaRPr>
          </a:p>
        </p:txBody>
      </p:sp>
      <p:sp>
        <p:nvSpPr>
          <p:cNvPr id="4" name="Cube 3"/>
          <p:cNvSpPr/>
          <p:nvPr/>
        </p:nvSpPr>
        <p:spPr>
          <a:xfrm>
            <a:off x="1905000" y="1371600"/>
            <a:ext cx="5257800" cy="52578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cxnSp>
        <p:nvCxnSpPr>
          <p:cNvPr id="7" name="Straight Connector 6"/>
          <p:cNvCxnSpPr>
            <a:stCxn id="4" idx="1"/>
            <a:endCxn id="4" idx="3"/>
          </p:cNvCxnSpPr>
          <p:nvPr/>
        </p:nvCxnSpPr>
        <p:spPr>
          <a:xfrm rot="16200000" flipH="1">
            <a:off x="1905000" y="4657725"/>
            <a:ext cx="3943350" cy="1588"/>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 idx="1"/>
            <a:endCxn id="4" idx="0"/>
          </p:cNvCxnSpPr>
          <p:nvPr/>
        </p:nvCxnSpPr>
        <p:spPr>
          <a:xfrm rot="5400000" flipH="1" flipV="1">
            <a:off x="3876674" y="1371601"/>
            <a:ext cx="1314450" cy="1314448"/>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4" idx="2"/>
            <a:endCxn id="4" idx="4"/>
          </p:cNvCxnSpPr>
          <p:nvPr/>
        </p:nvCxnSpPr>
        <p:spPr>
          <a:xfrm rot="10800000" flipH="1">
            <a:off x="1905000" y="4657723"/>
            <a:ext cx="3943350" cy="1588"/>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4"/>
            <a:endCxn id="4" idx="5"/>
          </p:cNvCxnSpPr>
          <p:nvPr/>
        </p:nvCxnSpPr>
        <p:spPr>
          <a:xfrm flipV="1">
            <a:off x="5848350" y="3343275"/>
            <a:ext cx="1314450" cy="1314448"/>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4572794" y="3962400"/>
            <a:ext cx="3961606" cy="794"/>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2590800" y="1981200"/>
            <a:ext cx="3962400" cy="1588"/>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pic>
        <p:nvPicPr>
          <p:cNvPr id="1030" name="Picture 6" descr="http://www.maximumpc.com/files/u4965/Windows_Server_2008_R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6000" y="3200400"/>
            <a:ext cx="1143000" cy="1011621"/>
          </a:xfrm>
          <a:prstGeom prst="rect">
            <a:avLst/>
          </a:prstGeom>
          <a:noFill/>
        </p:spPr>
      </p:pic>
      <p:pic>
        <p:nvPicPr>
          <p:cNvPr id="30" name="Picture 6" descr="http://www.maximumpc.com/files/u4965/Windows_Server_2008_R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267200" y="3200400"/>
            <a:ext cx="1143000" cy="1011621"/>
          </a:xfrm>
          <a:prstGeom prst="rect">
            <a:avLst/>
          </a:prstGeom>
          <a:noFill/>
        </p:spPr>
      </p:pic>
      <p:pic>
        <p:nvPicPr>
          <p:cNvPr id="31" name="Picture 6" descr="http://www.maximumpc.com/files/u4965/Windows_Server_2008_R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6000" y="5105400"/>
            <a:ext cx="1143000" cy="1011621"/>
          </a:xfrm>
          <a:prstGeom prst="rect">
            <a:avLst/>
          </a:prstGeom>
          <a:noFill/>
        </p:spPr>
      </p:pic>
      <p:pic>
        <p:nvPicPr>
          <p:cNvPr id="32" name="Picture 6" descr="http://www.maximumpc.com/files/u4965/Windows_Server_2008_R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267200" y="5105400"/>
            <a:ext cx="1143000" cy="101162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sz="4400" dirty="0" smtClean="0">
                <a:gradFill>
                  <a:gsLst>
                    <a:gs pos="36000">
                      <a:schemeClr val="tx1"/>
                    </a:gs>
                    <a:gs pos="86000">
                      <a:schemeClr val="tx1"/>
                    </a:gs>
                  </a:gsLst>
                  <a:lin ang="5400000" scaled="0"/>
                </a:gradFill>
                <a:latin typeface="+mj-lt"/>
                <a:cs typeface="+mn-cs"/>
              </a:rPr>
              <a:t>ESTO ES LA FÁBRICA</a:t>
            </a:r>
            <a:endParaRPr sz="4400" dirty="0">
              <a:gradFill>
                <a:gsLst>
                  <a:gs pos="36000">
                    <a:schemeClr val="tx1"/>
                  </a:gs>
                  <a:gs pos="86000">
                    <a:schemeClr val="tx1"/>
                  </a:gs>
                </a:gsLst>
                <a:lin ang="5400000" scaled="0"/>
              </a:gradFill>
              <a:latin typeface="+mj-lt"/>
              <a:cs typeface="+mn-cs"/>
            </a:endParaRPr>
          </a:p>
        </p:txBody>
      </p:sp>
      <p:sp>
        <p:nvSpPr>
          <p:cNvPr id="8" name="Cube 7"/>
          <p:cNvSpPr/>
          <p:nvPr/>
        </p:nvSpPr>
        <p:spPr>
          <a:xfrm>
            <a:off x="1143000" y="16002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accent2"/>
              </a:solidFill>
            </a:endParaRPr>
          </a:p>
        </p:txBody>
      </p:sp>
      <p:sp>
        <p:nvSpPr>
          <p:cNvPr id="9" name="Cube 8"/>
          <p:cNvSpPr/>
          <p:nvPr/>
        </p:nvSpPr>
        <p:spPr>
          <a:xfrm>
            <a:off x="2971800" y="16002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accent2"/>
              </a:solidFill>
            </a:endParaRPr>
          </a:p>
        </p:txBody>
      </p:sp>
      <p:sp>
        <p:nvSpPr>
          <p:cNvPr id="10" name="Cube 9"/>
          <p:cNvSpPr/>
          <p:nvPr/>
        </p:nvSpPr>
        <p:spPr>
          <a:xfrm>
            <a:off x="4800600" y="16002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accent2"/>
              </a:solidFill>
            </a:endParaRPr>
          </a:p>
        </p:txBody>
      </p:sp>
      <p:sp>
        <p:nvSpPr>
          <p:cNvPr id="11" name="Cube 10"/>
          <p:cNvSpPr/>
          <p:nvPr/>
        </p:nvSpPr>
        <p:spPr>
          <a:xfrm>
            <a:off x="6629400" y="16002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accent2"/>
              </a:solidFill>
            </a:endParaRPr>
          </a:p>
        </p:txBody>
      </p:sp>
      <p:sp>
        <p:nvSpPr>
          <p:cNvPr id="12" name="Cube 11"/>
          <p:cNvSpPr/>
          <p:nvPr/>
        </p:nvSpPr>
        <p:spPr>
          <a:xfrm>
            <a:off x="1143000" y="34290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accent2"/>
              </a:solidFill>
            </a:endParaRPr>
          </a:p>
        </p:txBody>
      </p:sp>
      <p:sp>
        <p:nvSpPr>
          <p:cNvPr id="13" name="Cube 12"/>
          <p:cNvSpPr/>
          <p:nvPr/>
        </p:nvSpPr>
        <p:spPr>
          <a:xfrm>
            <a:off x="2971800" y="34290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accent2"/>
              </a:solidFill>
            </a:endParaRPr>
          </a:p>
        </p:txBody>
      </p:sp>
      <p:sp>
        <p:nvSpPr>
          <p:cNvPr id="14" name="Cube 13"/>
          <p:cNvSpPr/>
          <p:nvPr/>
        </p:nvSpPr>
        <p:spPr>
          <a:xfrm>
            <a:off x="4800600" y="34290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solidFill>
            </a:endParaRPr>
          </a:p>
        </p:txBody>
      </p:sp>
      <p:sp>
        <p:nvSpPr>
          <p:cNvPr id="15" name="Cube 14"/>
          <p:cNvSpPr/>
          <p:nvPr/>
        </p:nvSpPr>
        <p:spPr>
          <a:xfrm>
            <a:off x="6629400" y="34290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accent2"/>
              </a:solidFill>
            </a:endParaRPr>
          </a:p>
        </p:txBody>
      </p:sp>
      <p:sp>
        <p:nvSpPr>
          <p:cNvPr id="16" name="Cube 15"/>
          <p:cNvSpPr/>
          <p:nvPr/>
        </p:nvSpPr>
        <p:spPr>
          <a:xfrm>
            <a:off x="1143000" y="51054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accent2"/>
              </a:solidFill>
            </a:endParaRPr>
          </a:p>
        </p:txBody>
      </p:sp>
      <p:sp>
        <p:nvSpPr>
          <p:cNvPr id="17" name="Cube 16"/>
          <p:cNvSpPr/>
          <p:nvPr/>
        </p:nvSpPr>
        <p:spPr>
          <a:xfrm>
            <a:off x="2971800" y="51054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accent2"/>
              </a:solidFill>
            </a:endParaRPr>
          </a:p>
        </p:txBody>
      </p:sp>
      <p:sp>
        <p:nvSpPr>
          <p:cNvPr id="18" name="Cube 17"/>
          <p:cNvSpPr/>
          <p:nvPr/>
        </p:nvSpPr>
        <p:spPr>
          <a:xfrm>
            <a:off x="4800600" y="51054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accent2"/>
              </a:solidFill>
            </a:endParaRPr>
          </a:p>
        </p:txBody>
      </p:sp>
      <p:sp>
        <p:nvSpPr>
          <p:cNvPr id="19" name="Cube 18"/>
          <p:cNvSpPr/>
          <p:nvPr/>
        </p:nvSpPr>
        <p:spPr>
          <a:xfrm>
            <a:off x="6629400" y="51054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accent2"/>
              </a:solidFill>
            </a:endParaRPr>
          </a:p>
        </p:txBody>
      </p:sp>
      <p:sp>
        <p:nvSpPr>
          <p:cNvPr id="20" name="Cube 19"/>
          <p:cNvSpPr/>
          <p:nvPr/>
        </p:nvSpPr>
        <p:spPr>
          <a:xfrm>
            <a:off x="-685800" y="16002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accent2"/>
              </a:solidFill>
            </a:endParaRPr>
          </a:p>
        </p:txBody>
      </p:sp>
      <p:sp>
        <p:nvSpPr>
          <p:cNvPr id="21" name="Cube 20"/>
          <p:cNvSpPr/>
          <p:nvPr/>
        </p:nvSpPr>
        <p:spPr>
          <a:xfrm>
            <a:off x="-685800" y="34290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accent2"/>
              </a:solidFill>
            </a:endParaRPr>
          </a:p>
        </p:txBody>
      </p:sp>
      <p:sp>
        <p:nvSpPr>
          <p:cNvPr id="22" name="Cube 21"/>
          <p:cNvSpPr/>
          <p:nvPr/>
        </p:nvSpPr>
        <p:spPr>
          <a:xfrm>
            <a:off x="-685800" y="51054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accent2"/>
              </a:solidFill>
            </a:endParaRPr>
          </a:p>
        </p:txBody>
      </p:sp>
      <p:sp>
        <p:nvSpPr>
          <p:cNvPr id="23" name="Cube 22"/>
          <p:cNvSpPr/>
          <p:nvPr/>
        </p:nvSpPr>
        <p:spPr>
          <a:xfrm>
            <a:off x="8458200" y="16002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accent2"/>
              </a:solidFill>
            </a:endParaRPr>
          </a:p>
        </p:txBody>
      </p:sp>
      <p:sp>
        <p:nvSpPr>
          <p:cNvPr id="24" name="Cube 23"/>
          <p:cNvSpPr/>
          <p:nvPr/>
        </p:nvSpPr>
        <p:spPr>
          <a:xfrm>
            <a:off x="8458200" y="34290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accent2"/>
              </a:solidFill>
            </a:endParaRPr>
          </a:p>
        </p:txBody>
      </p:sp>
      <p:sp>
        <p:nvSpPr>
          <p:cNvPr id="25" name="Cube 24"/>
          <p:cNvSpPr/>
          <p:nvPr/>
        </p:nvSpPr>
        <p:spPr>
          <a:xfrm>
            <a:off x="8458200" y="51054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accent2"/>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sz="3200" dirty="0" smtClean="0">
                <a:gradFill>
                  <a:gsLst>
                    <a:gs pos="36000">
                      <a:schemeClr val="tx1"/>
                    </a:gs>
                    <a:gs pos="86000">
                      <a:schemeClr val="tx1"/>
                    </a:gs>
                  </a:gsLst>
                  <a:lin ang="5400000" scaled="0"/>
                </a:gradFill>
                <a:latin typeface="+mj-lt"/>
                <a:cs typeface="+mn-cs"/>
              </a:rPr>
              <a:t>Y </a:t>
            </a:r>
            <a:r>
              <a:rPr sz="3200" dirty="0" err="1" smtClean="0">
                <a:gradFill>
                  <a:gsLst>
                    <a:gs pos="36000">
                      <a:schemeClr val="tx1"/>
                    </a:gs>
                    <a:gs pos="86000">
                      <a:schemeClr val="tx1"/>
                    </a:gs>
                  </a:gsLst>
                  <a:lin ang="5400000" scaled="0"/>
                </a:gradFill>
                <a:latin typeface="+mj-lt"/>
                <a:cs typeface="+mn-cs"/>
              </a:rPr>
              <a:t>es</a:t>
            </a:r>
            <a:r>
              <a:rPr sz="3200" dirty="0" smtClean="0">
                <a:gradFill>
                  <a:gsLst>
                    <a:gs pos="36000">
                      <a:schemeClr val="tx1"/>
                    </a:gs>
                    <a:gs pos="86000">
                      <a:schemeClr val="tx1"/>
                    </a:gs>
                  </a:gsLst>
                  <a:lin ang="5400000" scaled="0"/>
                </a:gradFill>
                <a:latin typeface="+mj-lt"/>
                <a:cs typeface="+mn-cs"/>
              </a:rPr>
              <a:t> </a:t>
            </a:r>
            <a:r>
              <a:rPr sz="3200" dirty="0" err="1" smtClean="0">
                <a:gradFill>
                  <a:gsLst>
                    <a:gs pos="36000">
                      <a:schemeClr val="tx1"/>
                    </a:gs>
                    <a:gs pos="86000">
                      <a:schemeClr val="tx1"/>
                    </a:gs>
                  </a:gsLst>
                  <a:lin ang="5400000" scaled="0"/>
                </a:gradFill>
                <a:latin typeface="+mj-lt"/>
                <a:cs typeface="+mn-cs"/>
              </a:rPr>
              <a:t>donde</a:t>
            </a:r>
            <a:r>
              <a:rPr sz="3200" dirty="0" smtClean="0">
                <a:gradFill>
                  <a:gsLst>
                    <a:gs pos="36000">
                      <a:schemeClr val="tx1"/>
                    </a:gs>
                    <a:gs pos="86000">
                      <a:schemeClr val="tx1"/>
                    </a:gs>
                  </a:gsLst>
                  <a:lin ang="5400000" scaled="0"/>
                </a:gradFill>
                <a:latin typeface="+mj-lt"/>
                <a:cs typeface="+mn-cs"/>
              </a:rPr>
              <a:t> se </a:t>
            </a:r>
            <a:r>
              <a:rPr sz="3200" dirty="0" err="1" smtClean="0">
                <a:gradFill>
                  <a:gsLst>
                    <a:gs pos="36000">
                      <a:schemeClr val="tx1"/>
                    </a:gs>
                    <a:gs pos="86000">
                      <a:schemeClr val="tx1"/>
                    </a:gs>
                  </a:gsLst>
                  <a:lin ang="5400000" scaled="0"/>
                </a:gradFill>
                <a:latin typeface="+mj-lt"/>
                <a:cs typeface="+mn-cs"/>
              </a:rPr>
              <a:t>ejecutan</a:t>
            </a:r>
            <a:r>
              <a:rPr sz="3200" dirty="0" smtClean="0">
                <a:gradFill>
                  <a:gsLst>
                    <a:gs pos="36000">
                      <a:schemeClr val="tx1"/>
                    </a:gs>
                    <a:gs pos="86000">
                      <a:schemeClr val="tx1"/>
                    </a:gs>
                  </a:gsLst>
                  <a:lin ang="5400000" scaled="0"/>
                </a:gradFill>
                <a:latin typeface="+mj-lt"/>
                <a:cs typeface="+mn-cs"/>
              </a:rPr>
              <a:t> </a:t>
            </a:r>
            <a:r>
              <a:rPr sz="3200" dirty="0" err="1" smtClean="0">
                <a:gradFill>
                  <a:gsLst>
                    <a:gs pos="36000">
                      <a:schemeClr val="tx1"/>
                    </a:gs>
                    <a:gs pos="86000">
                      <a:schemeClr val="tx1"/>
                    </a:gs>
                  </a:gsLst>
                  <a:lin ang="5400000" scaled="0"/>
                </a:gradFill>
                <a:latin typeface="+mj-lt"/>
                <a:cs typeface="+mn-cs"/>
              </a:rPr>
              <a:t>las</a:t>
            </a:r>
            <a:r>
              <a:rPr sz="3200" dirty="0" smtClean="0">
                <a:gradFill>
                  <a:gsLst>
                    <a:gs pos="36000">
                      <a:schemeClr val="tx1"/>
                    </a:gs>
                    <a:gs pos="86000">
                      <a:schemeClr val="tx1"/>
                    </a:gs>
                  </a:gsLst>
                  <a:lin ang="5400000" scaled="0"/>
                </a:gradFill>
                <a:latin typeface="+mj-lt"/>
                <a:cs typeface="+mn-cs"/>
              </a:rPr>
              <a:t> </a:t>
            </a:r>
            <a:r>
              <a:rPr sz="3200" dirty="0" err="1" smtClean="0">
                <a:gradFill>
                  <a:gsLst>
                    <a:gs pos="36000">
                      <a:schemeClr val="tx1"/>
                    </a:gs>
                    <a:gs pos="86000">
                      <a:schemeClr val="tx1"/>
                    </a:gs>
                  </a:gsLst>
                  <a:lin ang="5400000" scaled="0"/>
                </a:gradFill>
                <a:latin typeface="+mj-lt"/>
                <a:cs typeface="+mn-cs"/>
              </a:rPr>
              <a:t>aplicaciones</a:t>
            </a:r>
            <a:endParaRPr sz="3200" dirty="0">
              <a:gradFill>
                <a:gsLst>
                  <a:gs pos="36000">
                    <a:schemeClr val="tx1"/>
                  </a:gs>
                  <a:gs pos="86000">
                    <a:schemeClr val="tx1"/>
                  </a:gs>
                </a:gsLst>
                <a:lin ang="5400000" scaled="0"/>
              </a:gradFill>
              <a:latin typeface="+mj-lt"/>
              <a:cs typeface="+mn-cs"/>
            </a:endParaRPr>
          </a:p>
        </p:txBody>
      </p:sp>
      <p:sp>
        <p:nvSpPr>
          <p:cNvPr id="8" name="Cube 7"/>
          <p:cNvSpPr/>
          <p:nvPr/>
        </p:nvSpPr>
        <p:spPr>
          <a:xfrm>
            <a:off x="1143000" y="16002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 name="Cube 8"/>
          <p:cNvSpPr/>
          <p:nvPr/>
        </p:nvSpPr>
        <p:spPr>
          <a:xfrm>
            <a:off x="2971800" y="16002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0" name="Cube 9"/>
          <p:cNvSpPr/>
          <p:nvPr/>
        </p:nvSpPr>
        <p:spPr>
          <a:xfrm>
            <a:off x="4800600" y="16002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1" name="Cube 10"/>
          <p:cNvSpPr/>
          <p:nvPr/>
        </p:nvSpPr>
        <p:spPr>
          <a:xfrm>
            <a:off x="6629400" y="16002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2" name="Cube 11"/>
          <p:cNvSpPr/>
          <p:nvPr/>
        </p:nvSpPr>
        <p:spPr>
          <a:xfrm>
            <a:off x="1143000" y="34290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3" name="Cube 12"/>
          <p:cNvSpPr/>
          <p:nvPr/>
        </p:nvSpPr>
        <p:spPr>
          <a:xfrm>
            <a:off x="2971800" y="34290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4" name="Cube 13"/>
          <p:cNvSpPr/>
          <p:nvPr/>
        </p:nvSpPr>
        <p:spPr>
          <a:xfrm>
            <a:off x="4800600" y="34290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5" name="Cube 14"/>
          <p:cNvSpPr/>
          <p:nvPr/>
        </p:nvSpPr>
        <p:spPr>
          <a:xfrm>
            <a:off x="6629400" y="34290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6" name="Cube 15"/>
          <p:cNvSpPr/>
          <p:nvPr/>
        </p:nvSpPr>
        <p:spPr>
          <a:xfrm>
            <a:off x="1143000" y="51054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7" name="Cube 16"/>
          <p:cNvSpPr/>
          <p:nvPr/>
        </p:nvSpPr>
        <p:spPr>
          <a:xfrm>
            <a:off x="2971800" y="51054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8" name="Cube 17"/>
          <p:cNvSpPr/>
          <p:nvPr/>
        </p:nvSpPr>
        <p:spPr>
          <a:xfrm>
            <a:off x="4800600" y="51054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9" name="Cube 18"/>
          <p:cNvSpPr/>
          <p:nvPr/>
        </p:nvSpPr>
        <p:spPr>
          <a:xfrm>
            <a:off x="6629400" y="51054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0" name="Cube 19"/>
          <p:cNvSpPr/>
          <p:nvPr/>
        </p:nvSpPr>
        <p:spPr>
          <a:xfrm>
            <a:off x="-685800" y="16002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1" name="Cube 20"/>
          <p:cNvSpPr/>
          <p:nvPr/>
        </p:nvSpPr>
        <p:spPr>
          <a:xfrm>
            <a:off x="-685800" y="34290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2" name="Cube 21"/>
          <p:cNvSpPr/>
          <p:nvPr/>
        </p:nvSpPr>
        <p:spPr>
          <a:xfrm>
            <a:off x="-685800" y="51054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3" name="Cube 22"/>
          <p:cNvSpPr/>
          <p:nvPr/>
        </p:nvSpPr>
        <p:spPr>
          <a:xfrm>
            <a:off x="8458200" y="16002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4" name="Cube 23"/>
          <p:cNvSpPr/>
          <p:nvPr/>
        </p:nvSpPr>
        <p:spPr>
          <a:xfrm>
            <a:off x="8458200" y="34290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5" name="Cube 24"/>
          <p:cNvSpPr/>
          <p:nvPr/>
        </p:nvSpPr>
        <p:spPr>
          <a:xfrm>
            <a:off x="8458200" y="51054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7" name="Rounded Rectangle 26"/>
          <p:cNvSpPr/>
          <p:nvPr/>
        </p:nvSpPr>
        <p:spPr>
          <a:xfrm>
            <a:off x="838200" y="1219200"/>
            <a:ext cx="5486400" cy="3810000"/>
          </a:xfrm>
          <a:prstGeom prst="roundRect">
            <a:avLst/>
          </a:prstGeom>
          <a:solidFill>
            <a:schemeClr val="accent5">
              <a:alpha val="8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Tu</a:t>
            </a: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aplicación</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3" descr="internet cloud 75 opac"/>
          <p:cNvPicPr>
            <a:picLocks noChangeAspect="1" noChangeArrowheads="1"/>
          </p:cNvPicPr>
          <p:nvPr/>
        </p:nvPicPr>
        <p:blipFill>
          <a:blip r:embed="rId3"/>
          <a:srcRect/>
          <a:stretch>
            <a:fillRect/>
          </a:stretch>
        </p:blipFill>
        <p:spPr bwMode="auto">
          <a:xfrm flipH="1">
            <a:off x="0" y="1447800"/>
            <a:ext cx="9144000" cy="3429000"/>
          </a:xfrm>
          <a:prstGeom prst="rect">
            <a:avLst/>
          </a:prstGeom>
          <a:noFill/>
          <a:effectLst/>
        </p:spPr>
      </p:pic>
      <p:grpSp>
        <p:nvGrpSpPr>
          <p:cNvPr id="2" name="Group 36"/>
          <p:cNvGrpSpPr/>
          <p:nvPr/>
        </p:nvGrpSpPr>
        <p:grpSpPr>
          <a:xfrm>
            <a:off x="1395386" y="2513624"/>
            <a:ext cx="2957538" cy="2344136"/>
            <a:chOff x="1395386" y="2513624"/>
            <a:chExt cx="2957538" cy="2344136"/>
          </a:xfrm>
        </p:grpSpPr>
        <p:sp>
          <p:nvSpPr>
            <p:cNvPr id="71" name="Oval 106"/>
            <p:cNvSpPr>
              <a:spLocks noChangeArrowheads="1"/>
            </p:cNvSpPr>
            <p:nvPr/>
          </p:nvSpPr>
          <p:spPr bwMode="auto">
            <a:xfrm>
              <a:off x="1752576" y="2542332"/>
              <a:ext cx="2286016" cy="976321"/>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dirty="0">
                <a:solidFill>
                  <a:schemeClr val="tx1"/>
                </a:solidFill>
              </a:endParaRPr>
            </a:p>
          </p:txBody>
        </p:sp>
        <p:sp>
          <p:nvSpPr>
            <p:cNvPr id="70" name="Oval 106"/>
            <p:cNvSpPr>
              <a:spLocks noChangeArrowheads="1"/>
            </p:cNvSpPr>
            <p:nvPr/>
          </p:nvSpPr>
          <p:spPr bwMode="auto">
            <a:xfrm>
              <a:off x="1609700" y="2527978"/>
              <a:ext cx="2286016" cy="976321"/>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dirty="0">
                <a:solidFill>
                  <a:schemeClr val="tx1"/>
                </a:solidFill>
              </a:endParaRPr>
            </a:p>
          </p:txBody>
        </p:sp>
        <p:sp>
          <p:nvSpPr>
            <p:cNvPr id="19" name="Rounded Rectangle 18"/>
            <p:cNvSpPr/>
            <p:nvPr/>
          </p:nvSpPr>
          <p:spPr bwMode="auto">
            <a:xfrm>
              <a:off x="1395386" y="3556628"/>
              <a:ext cx="2643206" cy="405772"/>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0" name="Text Box 77"/>
            <p:cNvSpPr txBox="1">
              <a:spLocks noChangeArrowheads="1"/>
            </p:cNvSpPr>
            <p:nvPr/>
          </p:nvSpPr>
          <p:spPr bwMode="auto">
            <a:xfrm>
              <a:off x="1524000" y="3550577"/>
              <a:ext cx="2357454" cy="400110"/>
            </a:xfrm>
            <a:prstGeom prst="rect">
              <a:avLst/>
            </a:prstGeom>
            <a:noFill/>
            <a:ln w="19050" algn="ctr">
              <a:noFill/>
              <a:miter lim="800000"/>
              <a:headEnd/>
              <a:tailEnd/>
            </a:ln>
            <a:effectLst/>
          </p:spPr>
          <p:txBody>
            <a:bodyPr wrap="square">
              <a:spAutoFit/>
            </a:bodyPr>
            <a:lstStyle/>
            <a:p>
              <a:pPr algn="ctr"/>
              <a:r>
                <a:rPr lang="en-US" sz="2000" b="1" dirty="0" smtClean="0">
                  <a:solidFill>
                    <a:schemeClr val="tx1"/>
                  </a:solidFill>
                </a:rPr>
                <a:t>Windows </a:t>
              </a:r>
              <a:r>
                <a:rPr lang="en-US" sz="2000" b="1" dirty="0" smtClean="0"/>
                <a:t>A</a:t>
              </a:r>
              <a:r>
                <a:rPr lang="en-US" sz="2000" b="1" dirty="0" smtClean="0">
                  <a:solidFill>
                    <a:schemeClr val="tx1"/>
                  </a:solidFill>
                </a:rPr>
                <a:t>zure</a:t>
              </a:r>
              <a:endParaRPr lang="en-US" sz="2000" b="1" dirty="0">
                <a:solidFill>
                  <a:schemeClr val="tx1"/>
                </a:solidFill>
              </a:endParaRPr>
            </a:p>
          </p:txBody>
        </p:sp>
        <p:sp>
          <p:nvSpPr>
            <p:cNvPr id="15" name="Oval 106"/>
            <p:cNvSpPr>
              <a:spLocks noChangeArrowheads="1"/>
            </p:cNvSpPr>
            <p:nvPr/>
          </p:nvSpPr>
          <p:spPr bwMode="auto">
            <a:xfrm>
              <a:off x="1466824" y="2513624"/>
              <a:ext cx="2286016" cy="976321"/>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dirty="0">
                <a:solidFill>
                  <a:schemeClr val="tx1"/>
                </a:solidFill>
              </a:endParaRPr>
            </a:p>
          </p:txBody>
        </p:sp>
        <p:sp>
          <p:nvSpPr>
            <p:cNvPr id="16" name="Text Box 27"/>
            <p:cNvSpPr txBox="1">
              <a:spLocks noChangeArrowheads="1"/>
            </p:cNvSpPr>
            <p:nvPr/>
          </p:nvSpPr>
          <p:spPr bwMode="auto">
            <a:xfrm>
              <a:off x="1768867" y="2753475"/>
              <a:ext cx="1785950" cy="400110"/>
            </a:xfrm>
            <a:prstGeom prst="rect">
              <a:avLst/>
            </a:prstGeom>
            <a:noFill/>
            <a:ln w="19050" algn="ctr">
              <a:noFill/>
              <a:miter lim="800000"/>
              <a:headEnd/>
              <a:tailEnd/>
            </a:ln>
            <a:effectLst/>
          </p:spPr>
          <p:txBody>
            <a:bodyPr wrap="square">
              <a:spAutoFit/>
            </a:bodyPr>
            <a:lstStyle/>
            <a:p>
              <a:pPr algn="ctr"/>
              <a:r>
                <a:rPr lang="en-US" sz="2000" b="1" i="1" dirty="0" err="1" smtClean="0">
                  <a:solidFill>
                    <a:schemeClr val="tx1"/>
                  </a:solidFill>
                </a:rPr>
                <a:t>Aplicaciones</a:t>
              </a:r>
              <a:endParaRPr lang="en-US" sz="2000" b="1" i="1" dirty="0">
                <a:solidFill>
                  <a:schemeClr val="tx1"/>
                </a:solidFill>
              </a:endParaRPr>
            </a:p>
          </p:txBody>
        </p:sp>
        <p:cxnSp>
          <p:nvCxnSpPr>
            <p:cNvPr id="81" name="Straight Arrow Connector 80"/>
            <p:cNvCxnSpPr>
              <a:stCxn id="64" idx="0"/>
              <a:endCxn id="19" idx="2"/>
            </p:cNvCxnSpPr>
            <p:nvPr/>
          </p:nvCxnSpPr>
          <p:spPr bwMode="auto">
            <a:xfrm rot="16200000" flipV="1">
              <a:off x="3087277" y="3592112"/>
              <a:ext cx="895360" cy="1635935"/>
            </a:xfrm>
            <a:prstGeom prst="straightConnector1">
              <a:avLst/>
            </a:prstGeom>
            <a:noFill/>
            <a:ln w="19050" cap="flat" cmpd="sng" algn="ctr">
              <a:solidFill>
                <a:srgbClr val="8FA606"/>
              </a:solidFill>
              <a:prstDash val="sysDash"/>
              <a:round/>
              <a:headEnd type="none" w="med" len="med"/>
              <a:tailEnd type="stealth" w="lg" len="lg"/>
            </a:ln>
            <a:effectLst/>
          </p:spPr>
        </p:cxnSp>
      </p:grpSp>
      <p:grpSp>
        <p:nvGrpSpPr>
          <p:cNvPr id="3" name="Group 41"/>
          <p:cNvGrpSpPr/>
          <p:nvPr/>
        </p:nvGrpSpPr>
        <p:grpSpPr>
          <a:xfrm>
            <a:off x="4038592" y="2028858"/>
            <a:ext cx="2781304" cy="2828902"/>
            <a:chOff x="4038592" y="2028858"/>
            <a:chExt cx="2781304" cy="2828902"/>
          </a:xfrm>
        </p:grpSpPr>
        <p:grpSp>
          <p:nvGrpSpPr>
            <p:cNvPr id="4" name="Group 37"/>
            <p:cNvGrpSpPr/>
            <p:nvPr/>
          </p:nvGrpSpPr>
          <p:grpSpPr>
            <a:xfrm>
              <a:off x="4352924" y="2028858"/>
              <a:ext cx="2466972" cy="2828902"/>
              <a:chOff x="4352924" y="2028858"/>
              <a:chExt cx="2466972" cy="2828902"/>
            </a:xfrm>
          </p:grpSpPr>
          <p:sp>
            <p:nvSpPr>
              <p:cNvPr id="18" name="Rounded Rectangle 17"/>
              <p:cNvSpPr/>
              <p:nvPr/>
            </p:nvSpPr>
            <p:spPr bwMode="auto">
              <a:xfrm>
                <a:off x="4581524" y="2028858"/>
                <a:ext cx="2238372" cy="43813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ea typeface="+mj-ea"/>
                  <a:cs typeface="+mj-cs"/>
                </a:endParaRPr>
              </a:p>
            </p:txBody>
          </p:sp>
          <p:sp>
            <p:nvSpPr>
              <p:cNvPr id="17" name="Text Box 77"/>
              <p:cNvSpPr txBox="1">
                <a:spLocks noChangeArrowheads="1"/>
              </p:cNvSpPr>
              <p:nvPr/>
            </p:nvSpPr>
            <p:spPr bwMode="auto">
              <a:xfrm>
                <a:off x="4652961" y="2036851"/>
                <a:ext cx="2097159" cy="400110"/>
              </a:xfrm>
              <a:prstGeom prst="rect">
                <a:avLst/>
              </a:prstGeom>
              <a:noFill/>
              <a:ln w="19050" algn="ctr">
                <a:noFill/>
                <a:miter lim="800000"/>
                <a:headEnd/>
                <a:tailEnd/>
              </a:ln>
              <a:effectLst/>
            </p:spPr>
            <p:txBody>
              <a:bodyPr wrap="square">
                <a:spAutoFit/>
              </a:bodyPr>
              <a:lstStyle/>
              <a:p>
                <a:pPr algn="ctr"/>
                <a:r>
                  <a:rPr lang="en-US" sz="2000" b="1" dirty="0" smtClean="0">
                    <a:solidFill>
                      <a:schemeClr val="tx1"/>
                    </a:solidFill>
                  </a:rPr>
                  <a:t>.NET Services</a:t>
                </a:r>
                <a:endParaRPr lang="en-US" sz="2000" b="1" dirty="0">
                  <a:solidFill>
                    <a:schemeClr val="tx1"/>
                  </a:solidFill>
                </a:endParaRPr>
              </a:p>
            </p:txBody>
          </p:sp>
          <p:cxnSp>
            <p:nvCxnSpPr>
              <p:cNvPr id="54" name="Straight Arrow Connector 53"/>
              <p:cNvCxnSpPr>
                <a:stCxn id="64" idx="0"/>
              </p:cNvCxnSpPr>
              <p:nvPr/>
            </p:nvCxnSpPr>
            <p:spPr bwMode="auto">
              <a:xfrm rot="5400000" flipH="1" flipV="1">
                <a:off x="3477101" y="3351895"/>
                <a:ext cx="2381688" cy="630042"/>
              </a:xfrm>
              <a:prstGeom prst="straightConnector1">
                <a:avLst/>
              </a:prstGeom>
              <a:noFill/>
              <a:ln w="19050" cap="flat" cmpd="sng" algn="ctr">
                <a:solidFill>
                  <a:srgbClr val="8FA606"/>
                </a:solidFill>
                <a:prstDash val="sysDash"/>
                <a:round/>
                <a:headEnd type="none" w="med" len="med"/>
                <a:tailEnd type="stealth" w="lg" len="lg"/>
              </a:ln>
              <a:effectLst/>
            </p:spPr>
          </p:cxnSp>
        </p:grpSp>
        <p:cxnSp>
          <p:nvCxnSpPr>
            <p:cNvPr id="44" name="Straight Arrow Connector 43"/>
            <p:cNvCxnSpPr>
              <a:stCxn id="71" idx="6"/>
            </p:cNvCxnSpPr>
            <p:nvPr/>
          </p:nvCxnSpPr>
          <p:spPr bwMode="auto">
            <a:xfrm flipV="1">
              <a:off x="4038592" y="2209800"/>
              <a:ext cx="533408" cy="820693"/>
            </a:xfrm>
            <a:prstGeom prst="straightConnector1">
              <a:avLst/>
            </a:prstGeom>
            <a:noFill/>
            <a:ln w="19050" cap="flat" cmpd="sng" algn="ctr">
              <a:solidFill>
                <a:schemeClr val="bg2">
                  <a:lumMod val="75000"/>
                </a:schemeClr>
              </a:solidFill>
              <a:prstDash val="sysDot"/>
              <a:round/>
              <a:headEnd type="none" w="med" len="med"/>
              <a:tailEnd type="stealth" w="lg" len="lg"/>
            </a:ln>
            <a:effectLst/>
          </p:spPr>
        </p:cxnSp>
      </p:grpSp>
      <p:grpSp>
        <p:nvGrpSpPr>
          <p:cNvPr id="5" name="Group 39"/>
          <p:cNvGrpSpPr/>
          <p:nvPr/>
        </p:nvGrpSpPr>
        <p:grpSpPr>
          <a:xfrm>
            <a:off x="4352924" y="3429000"/>
            <a:ext cx="4181476" cy="1428760"/>
            <a:chOff x="4352924" y="3429000"/>
            <a:chExt cx="4181476" cy="1428760"/>
          </a:xfrm>
        </p:grpSpPr>
        <p:sp>
          <p:nvSpPr>
            <p:cNvPr id="22" name="Rounded Rectangle 21"/>
            <p:cNvSpPr/>
            <p:nvPr/>
          </p:nvSpPr>
          <p:spPr bwMode="auto">
            <a:xfrm>
              <a:off x="6253162" y="3429000"/>
              <a:ext cx="2281238" cy="428628"/>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ea typeface="+mj-ea"/>
                <a:cs typeface="+mj-cs"/>
              </a:endParaRPr>
            </a:p>
          </p:txBody>
        </p:sp>
        <p:sp>
          <p:nvSpPr>
            <p:cNvPr id="21" name="Text Box 77"/>
            <p:cNvSpPr txBox="1">
              <a:spLocks noChangeArrowheads="1"/>
            </p:cNvSpPr>
            <p:nvPr/>
          </p:nvSpPr>
          <p:spPr bwMode="auto">
            <a:xfrm>
              <a:off x="6324600" y="3429000"/>
              <a:ext cx="2133600" cy="400110"/>
            </a:xfrm>
            <a:prstGeom prst="rect">
              <a:avLst/>
            </a:prstGeom>
            <a:noFill/>
            <a:ln w="19050" algn="ctr">
              <a:noFill/>
              <a:miter lim="800000"/>
              <a:headEnd/>
              <a:tailEnd/>
            </a:ln>
            <a:effectLst/>
          </p:spPr>
          <p:txBody>
            <a:bodyPr wrap="square">
              <a:spAutoFit/>
            </a:bodyPr>
            <a:lstStyle/>
            <a:p>
              <a:pPr algn="ctr"/>
              <a:r>
                <a:rPr lang="en-US" sz="2000" b="1" dirty="0" smtClean="0">
                  <a:solidFill>
                    <a:schemeClr val="tx1"/>
                  </a:solidFill>
                </a:rPr>
                <a:t>Live Services</a:t>
              </a:r>
              <a:endParaRPr lang="en-US" sz="2000" b="1" dirty="0">
                <a:solidFill>
                  <a:schemeClr val="tx1"/>
                </a:solidFill>
              </a:endParaRPr>
            </a:p>
          </p:txBody>
        </p:sp>
        <p:cxnSp>
          <p:nvCxnSpPr>
            <p:cNvPr id="56" name="Straight Arrow Connector 55"/>
            <p:cNvCxnSpPr>
              <a:stCxn id="64" idx="0"/>
            </p:cNvCxnSpPr>
            <p:nvPr/>
          </p:nvCxnSpPr>
          <p:spPr bwMode="auto">
            <a:xfrm rot="5400000" flipH="1" flipV="1">
              <a:off x="5043482" y="3195642"/>
              <a:ext cx="971560" cy="2352676"/>
            </a:xfrm>
            <a:prstGeom prst="straightConnector1">
              <a:avLst/>
            </a:prstGeom>
            <a:noFill/>
            <a:ln w="19050" cap="flat" cmpd="sng" algn="ctr">
              <a:solidFill>
                <a:srgbClr val="8FA606"/>
              </a:solidFill>
              <a:prstDash val="sysDash"/>
              <a:round/>
              <a:headEnd type="none" w="med" len="med"/>
              <a:tailEnd type="stealth" w="lg" len="lg"/>
            </a:ln>
            <a:effectLst/>
          </p:spPr>
        </p:cxnSp>
      </p:grpSp>
      <p:cxnSp>
        <p:nvCxnSpPr>
          <p:cNvPr id="48" name="Straight Arrow Connector 47"/>
          <p:cNvCxnSpPr>
            <a:stCxn id="71" idx="6"/>
            <a:endCxn id="22" idx="1"/>
          </p:cNvCxnSpPr>
          <p:nvPr/>
        </p:nvCxnSpPr>
        <p:spPr bwMode="auto">
          <a:xfrm>
            <a:off x="4038592" y="3030493"/>
            <a:ext cx="2214570" cy="612821"/>
          </a:xfrm>
          <a:prstGeom prst="straightConnector1">
            <a:avLst/>
          </a:prstGeom>
          <a:noFill/>
          <a:ln w="19050" cap="flat" cmpd="sng" algn="ctr">
            <a:solidFill>
              <a:schemeClr val="bg2">
                <a:lumMod val="75000"/>
              </a:schemeClr>
            </a:solidFill>
            <a:prstDash val="sysDot"/>
            <a:round/>
            <a:headEnd type="none" w="med" len="med"/>
            <a:tailEnd type="stealth" w="lg" len="lg"/>
          </a:ln>
          <a:effectLst/>
        </p:spPr>
      </p:cxnSp>
      <p:grpSp>
        <p:nvGrpSpPr>
          <p:cNvPr id="6" name="Group 42"/>
          <p:cNvGrpSpPr/>
          <p:nvPr/>
        </p:nvGrpSpPr>
        <p:grpSpPr>
          <a:xfrm>
            <a:off x="4038592" y="2714658"/>
            <a:ext cx="3619504" cy="2144039"/>
            <a:chOff x="4038592" y="2714658"/>
            <a:chExt cx="3619504" cy="2144039"/>
          </a:xfrm>
        </p:grpSpPr>
        <p:grpSp>
          <p:nvGrpSpPr>
            <p:cNvPr id="7" name="Group 38"/>
            <p:cNvGrpSpPr/>
            <p:nvPr/>
          </p:nvGrpSpPr>
          <p:grpSpPr>
            <a:xfrm>
              <a:off x="4354718" y="2714658"/>
              <a:ext cx="3303378" cy="2144039"/>
              <a:chOff x="4354718" y="2714658"/>
              <a:chExt cx="3303378" cy="2144039"/>
            </a:xfrm>
          </p:grpSpPr>
          <p:sp>
            <p:nvSpPr>
              <p:cNvPr id="45" name="Rounded Rectangle 44"/>
              <p:cNvSpPr/>
              <p:nvPr/>
            </p:nvSpPr>
            <p:spPr bwMode="auto">
              <a:xfrm>
                <a:off x="5419724" y="2714658"/>
                <a:ext cx="2238372" cy="43813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ea typeface="+mj-ea"/>
                  <a:cs typeface="+mj-cs"/>
                </a:endParaRPr>
              </a:p>
            </p:txBody>
          </p:sp>
          <p:sp>
            <p:nvSpPr>
              <p:cNvPr id="46" name="Text Box 77"/>
              <p:cNvSpPr txBox="1">
                <a:spLocks noChangeArrowheads="1"/>
              </p:cNvSpPr>
              <p:nvPr/>
            </p:nvSpPr>
            <p:spPr bwMode="auto">
              <a:xfrm>
                <a:off x="5455577" y="2722652"/>
                <a:ext cx="2164421" cy="400110"/>
              </a:xfrm>
              <a:prstGeom prst="rect">
                <a:avLst/>
              </a:prstGeom>
              <a:noFill/>
              <a:ln w="19050" algn="ctr">
                <a:noFill/>
                <a:miter lim="800000"/>
                <a:headEnd/>
                <a:tailEnd/>
              </a:ln>
              <a:effectLst/>
            </p:spPr>
            <p:txBody>
              <a:bodyPr wrap="square">
                <a:spAutoFit/>
              </a:bodyPr>
              <a:lstStyle/>
              <a:p>
                <a:pPr algn="ctr"/>
                <a:r>
                  <a:rPr lang="en-US" sz="2000" b="1" dirty="0" smtClean="0"/>
                  <a:t>SQL</a:t>
                </a:r>
                <a:r>
                  <a:rPr lang="en-US" sz="2000" b="1" dirty="0" smtClean="0">
                    <a:solidFill>
                      <a:schemeClr val="tx1"/>
                    </a:solidFill>
                  </a:rPr>
                  <a:t> Azure</a:t>
                </a:r>
                <a:endParaRPr lang="en-US" sz="2000" b="1" dirty="0">
                  <a:solidFill>
                    <a:schemeClr val="tx1"/>
                  </a:solidFill>
                </a:endParaRPr>
              </a:p>
            </p:txBody>
          </p:sp>
          <p:cxnSp>
            <p:nvCxnSpPr>
              <p:cNvPr id="124" name="Straight Arrow Connector 123"/>
              <p:cNvCxnSpPr/>
              <p:nvPr/>
            </p:nvCxnSpPr>
            <p:spPr bwMode="auto">
              <a:xfrm rot="5400000" flipH="1" flipV="1">
                <a:off x="4294325" y="3224833"/>
                <a:ext cx="1694257" cy="1573472"/>
              </a:xfrm>
              <a:prstGeom prst="straightConnector1">
                <a:avLst/>
              </a:prstGeom>
              <a:noFill/>
              <a:ln w="19050" cap="flat" cmpd="sng" algn="ctr">
                <a:solidFill>
                  <a:srgbClr val="8FA606"/>
                </a:solidFill>
                <a:prstDash val="sysDash"/>
                <a:round/>
                <a:headEnd type="none" w="med" len="med"/>
                <a:tailEnd type="stealth" w="lg" len="lg"/>
              </a:ln>
              <a:effectLst/>
            </p:spPr>
          </p:cxnSp>
        </p:grpSp>
        <p:cxnSp>
          <p:nvCxnSpPr>
            <p:cNvPr id="128" name="Straight Arrow Connector 127"/>
            <p:cNvCxnSpPr>
              <a:stCxn id="71" idx="6"/>
              <a:endCxn id="45" idx="1"/>
            </p:cNvCxnSpPr>
            <p:nvPr/>
          </p:nvCxnSpPr>
          <p:spPr bwMode="auto">
            <a:xfrm flipV="1">
              <a:off x="4038592" y="2933723"/>
              <a:ext cx="1381132" cy="96770"/>
            </a:xfrm>
            <a:prstGeom prst="straightConnector1">
              <a:avLst/>
            </a:prstGeom>
            <a:noFill/>
            <a:ln w="19050" cap="flat" cmpd="sng" algn="ctr">
              <a:solidFill>
                <a:schemeClr val="bg2">
                  <a:lumMod val="75000"/>
                </a:schemeClr>
              </a:solidFill>
              <a:prstDash val="sysDot"/>
              <a:round/>
              <a:headEnd type="none" w="med" len="med"/>
              <a:tailEnd type="stealth" w="lg" len="lg"/>
            </a:ln>
            <a:effectLst/>
          </p:spPr>
        </p:cxnSp>
      </p:grpSp>
      <p:grpSp>
        <p:nvGrpSpPr>
          <p:cNvPr id="8" name="Group 35"/>
          <p:cNvGrpSpPr/>
          <p:nvPr/>
        </p:nvGrpSpPr>
        <p:grpSpPr>
          <a:xfrm>
            <a:off x="1143000" y="4857760"/>
            <a:ext cx="6781800" cy="1847840"/>
            <a:chOff x="1143000" y="4857760"/>
            <a:chExt cx="6781800" cy="1847840"/>
          </a:xfrm>
        </p:grpSpPr>
        <p:sp>
          <p:nvSpPr>
            <p:cNvPr id="61" name="Oval 106"/>
            <p:cNvSpPr>
              <a:spLocks noChangeArrowheads="1"/>
            </p:cNvSpPr>
            <p:nvPr/>
          </p:nvSpPr>
          <p:spPr bwMode="auto">
            <a:xfrm>
              <a:off x="3567106" y="4857760"/>
              <a:ext cx="2286016" cy="976321"/>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dirty="0">
                <a:solidFill>
                  <a:schemeClr val="tx1"/>
                </a:solidFill>
              </a:endParaRPr>
            </a:p>
          </p:txBody>
        </p:sp>
        <p:sp>
          <p:nvSpPr>
            <p:cNvPr id="63" name="Oval 106"/>
            <p:cNvSpPr>
              <a:spLocks noChangeArrowheads="1"/>
            </p:cNvSpPr>
            <p:nvPr/>
          </p:nvSpPr>
          <p:spPr bwMode="auto">
            <a:xfrm>
              <a:off x="3352792" y="4857760"/>
              <a:ext cx="2286016" cy="976321"/>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dirty="0">
                <a:solidFill>
                  <a:schemeClr val="tx1"/>
                </a:solidFill>
              </a:endParaRPr>
            </a:p>
          </p:txBody>
        </p:sp>
        <p:sp>
          <p:nvSpPr>
            <p:cNvPr id="64" name="Oval 106"/>
            <p:cNvSpPr>
              <a:spLocks noChangeArrowheads="1"/>
            </p:cNvSpPr>
            <p:nvPr/>
          </p:nvSpPr>
          <p:spPr bwMode="auto">
            <a:xfrm>
              <a:off x="3209916" y="4857760"/>
              <a:ext cx="2286016" cy="976321"/>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dirty="0">
                <a:solidFill>
                  <a:schemeClr val="tx1"/>
                </a:solidFill>
              </a:endParaRPr>
            </a:p>
          </p:txBody>
        </p:sp>
        <p:sp>
          <p:nvSpPr>
            <p:cNvPr id="65" name="Text Box 27"/>
            <p:cNvSpPr txBox="1">
              <a:spLocks noChangeArrowheads="1"/>
            </p:cNvSpPr>
            <p:nvPr/>
          </p:nvSpPr>
          <p:spPr bwMode="auto">
            <a:xfrm>
              <a:off x="3505200" y="5105400"/>
              <a:ext cx="1776426" cy="400110"/>
            </a:xfrm>
            <a:prstGeom prst="rect">
              <a:avLst/>
            </a:prstGeom>
            <a:noFill/>
            <a:ln w="19050" algn="ctr">
              <a:noFill/>
              <a:miter lim="800000"/>
              <a:headEnd/>
              <a:tailEnd/>
            </a:ln>
            <a:effectLst/>
          </p:spPr>
          <p:txBody>
            <a:bodyPr wrap="square">
              <a:spAutoFit/>
            </a:bodyPr>
            <a:lstStyle/>
            <a:p>
              <a:pPr algn="ctr"/>
              <a:r>
                <a:rPr lang="en-US" sz="2000" b="1" i="1" dirty="0" smtClean="0">
                  <a:solidFill>
                    <a:schemeClr val="tx1"/>
                  </a:solidFill>
                </a:rPr>
                <a:t>Applications</a:t>
              </a:r>
              <a:endParaRPr lang="en-US" sz="2000" b="1" i="1" dirty="0">
                <a:solidFill>
                  <a:schemeClr val="tx1"/>
                </a:solidFill>
              </a:endParaRPr>
            </a:p>
          </p:txBody>
        </p:sp>
        <p:sp>
          <p:nvSpPr>
            <p:cNvPr id="47" name="Rectangle 46"/>
            <p:cNvSpPr/>
            <p:nvPr/>
          </p:nvSpPr>
          <p:spPr bwMode="auto">
            <a:xfrm>
              <a:off x="1143000" y="5867400"/>
              <a:ext cx="6781800" cy="83820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72" name="Rounded Rectangle 71"/>
            <p:cNvSpPr/>
            <p:nvPr/>
          </p:nvSpPr>
          <p:spPr bwMode="auto">
            <a:xfrm>
              <a:off x="6248400" y="5943600"/>
              <a:ext cx="1600200" cy="6858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73" name="Text Box 77"/>
            <p:cNvSpPr txBox="1">
              <a:spLocks noChangeArrowheads="1"/>
            </p:cNvSpPr>
            <p:nvPr/>
          </p:nvSpPr>
          <p:spPr bwMode="auto">
            <a:xfrm>
              <a:off x="6248400" y="6019800"/>
              <a:ext cx="1600200" cy="400110"/>
            </a:xfrm>
            <a:prstGeom prst="rect">
              <a:avLst/>
            </a:prstGeom>
            <a:noFill/>
            <a:ln w="19050" algn="ctr">
              <a:noFill/>
              <a:miter lim="800000"/>
              <a:headEnd/>
              <a:tailEnd/>
            </a:ln>
            <a:effectLst/>
          </p:spPr>
          <p:txBody>
            <a:bodyPr wrap="square">
              <a:spAutoFit/>
            </a:bodyPr>
            <a:lstStyle/>
            <a:p>
              <a:pPr algn="ctr"/>
              <a:r>
                <a:rPr lang="en-US" sz="2000" b="1" dirty="0" err="1" smtClean="0"/>
                <a:t>Otros</a:t>
              </a:r>
              <a:endParaRPr lang="en-US" sz="2000" b="1" dirty="0">
                <a:solidFill>
                  <a:schemeClr val="tx1"/>
                </a:solidFill>
              </a:endParaRPr>
            </a:p>
          </p:txBody>
        </p:sp>
        <p:sp>
          <p:nvSpPr>
            <p:cNvPr id="168" name="Rounded Rectangle 167"/>
            <p:cNvSpPr/>
            <p:nvPr/>
          </p:nvSpPr>
          <p:spPr bwMode="auto">
            <a:xfrm>
              <a:off x="4572000" y="5943600"/>
              <a:ext cx="1600200" cy="6858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69" name="Text Box 77"/>
            <p:cNvSpPr txBox="1">
              <a:spLocks noChangeArrowheads="1"/>
            </p:cNvSpPr>
            <p:nvPr/>
          </p:nvSpPr>
          <p:spPr bwMode="auto">
            <a:xfrm>
              <a:off x="4572000" y="5943600"/>
              <a:ext cx="1600200" cy="707886"/>
            </a:xfrm>
            <a:prstGeom prst="rect">
              <a:avLst/>
            </a:prstGeom>
            <a:noFill/>
            <a:ln w="19050" algn="ctr">
              <a:noFill/>
              <a:miter lim="800000"/>
              <a:headEnd/>
              <a:tailEnd/>
            </a:ln>
            <a:effectLst/>
          </p:spPr>
          <p:txBody>
            <a:bodyPr wrap="square">
              <a:spAutoFit/>
            </a:bodyPr>
            <a:lstStyle/>
            <a:p>
              <a:pPr algn="ctr"/>
              <a:r>
                <a:rPr lang="en-US" sz="2000" b="1" dirty="0" smtClean="0"/>
                <a:t>Windows</a:t>
              </a:r>
            </a:p>
            <a:p>
              <a:pPr algn="ctr"/>
              <a:r>
                <a:rPr lang="en-US" sz="2000" b="1" dirty="0" smtClean="0">
                  <a:solidFill>
                    <a:schemeClr val="tx1"/>
                  </a:solidFill>
                </a:rPr>
                <a:t>Mobile</a:t>
              </a:r>
              <a:endParaRPr lang="en-US" sz="2000" b="1" dirty="0">
                <a:solidFill>
                  <a:schemeClr val="tx1"/>
                </a:solidFill>
              </a:endParaRPr>
            </a:p>
          </p:txBody>
        </p:sp>
        <p:sp>
          <p:nvSpPr>
            <p:cNvPr id="170" name="Rounded Rectangle 169"/>
            <p:cNvSpPr/>
            <p:nvPr/>
          </p:nvSpPr>
          <p:spPr bwMode="auto">
            <a:xfrm>
              <a:off x="2895600" y="5943600"/>
              <a:ext cx="1600200" cy="6858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71" name="Text Box 77"/>
            <p:cNvSpPr txBox="1">
              <a:spLocks noChangeArrowheads="1"/>
            </p:cNvSpPr>
            <p:nvPr/>
          </p:nvSpPr>
          <p:spPr bwMode="auto">
            <a:xfrm>
              <a:off x="2895600" y="5943600"/>
              <a:ext cx="1600200" cy="707886"/>
            </a:xfrm>
            <a:prstGeom prst="rect">
              <a:avLst/>
            </a:prstGeom>
            <a:noFill/>
            <a:ln w="19050" algn="ctr">
              <a:noFill/>
              <a:miter lim="800000"/>
              <a:headEnd/>
              <a:tailEnd/>
            </a:ln>
            <a:effectLst/>
          </p:spPr>
          <p:txBody>
            <a:bodyPr wrap="square">
              <a:spAutoFit/>
            </a:bodyPr>
            <a:lstStyle/>
            <a:p>
              <a:pPr algn="ctr"/>
              <a:r>
                <a:rPr lang="en-US" sz="2000" b="1" dirty="0" smtClean="0"/>
                <a:t>Windows</a:t>
              </a:r>
            </a:p>
            <a:p>
              <a:pPr algn="ctr"/>
              <a:r>
                <a:rPr lang="en-US" sz="2000" b="1" dirty="0" smtClean="0">
                  <a:solidFill>
                    <a:schemeClr val="tx1"/>
                  </a:solidFill>
                </a:rPr>
                <a:t>Vista/XP</a:t>
              </a:r>
              <a:endParaRPr lang="en-US" sz="2000" b="1" dirty="0">
                <a:solidFill>
                  <a:schemeClr val="tx1"/>
                </a:solidFill>
              </a:endParaRPr>
            </a:p>
          </p:txBody>
        </p:sp>
        <p:sp>
          <p:nvSpPr>
            <p:cNvPr id="172" name="Rounded Rectangle 171"/>
            <p:cNvSpPr/>
            <p:nvPr/>
          </p:nvSpPr>
          <p:spPr bwMode="auto">
            <a:xfrm>
              <a:off x="1219200" y="5943600"/>
              <a:ext cx="1600200" cy="6858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73" name="Text Box 77"/>
            <p:cNvSpPr txBox="1">
              <a:spLocks noChangeArrowheads="1"/>
            </p:cNvSpPr>
            <p:nvPr/>
          </p:nvSpPr>
          <p:spPr bwMode="auto">
            <a:xfrm>
              <a:off x="1219200" y="5943600"/>
              <a:ext cx="1600200" cy="707886"/>
            </a:xfrm>
            <a:prstGeom prst="rect">
              <a:avLst/>
            </a:prstGeom>
            <a:noFill/>
            <a:ln w="19050" algn="ctr">
              <a:noFill/>
              <a:miter lim="800000"/>
              <a:headEnd/>
              <a:tailEnd/>
            </a:ln>
            <a:effectLst/>
          </p:spPr>
          <p:txBody>
            <a:bodyPr wrap="square">
              <a:spAutoFit/>
            </a:bodyPr>
            <a:lstStyle/>
            <a:p>
              <a:pPr algn="ctr"/>
              <a:r>
                <a:rPr lang="en-US" sz="2000" b="1" dirty="0" smtClean="0"/>
                <a:t>Windows</a:t>
              </a:r>
            </a:p>
            <a:p>
              <a:pPr algn="ctr"/>
              <a:r>
                <a:rPr lang="en-US" sz="2000" b="1" dirty="0" smtClean="0">
                  <a:solidFill>
                    <a:schemeClr val="tx1"/>
                  </a:solidFill>
                </a:rPr>
                <a:t>Server</a:t>
              </a:r>
              <a:endParaRPr lang="en-US" sz="2000" b="1" dirty="0">
                <a:solidFill>
                  <a:schemeClr val="tx1"/>
                </a:solidFill>
              </a:endParaRPr>
            </a:p>
          </p:txBody>
        </p:sp>
      </p:grpSp>
      <p:sp>
        <p:nvSpPr>
          <p:cNvPr id="35" name="Title 34"/>
          <p:cNvSpPr>
            <a:spLocks noGrp="1"/>
          </p:cNvSpPr>
          <p:nvPr>
            <p:ph type="title"/>
          </p:nvPr>
        </p:nvSpPr>
        <p:spPr>
          <a:xfrm>
            <a:off x="387054" y="228600"/>
            <a:ext cx="8375946" cy="1772793"/>
          </a:xfrm>
        </p:spPr>
        <p:txBody>
          <a:bodyPr/>
          <a:lstStyle/>
          <a:p>
            <a:r>
              <a:rPr dirty="0" smtClean="0"/>
              <a:t>La </a:t>
            </a:r>
            <a:r>
              <a:rPr dirty="0" err="1" smtClean="0"/>
              <a:t>plataforma</a:t>
            </a:r>
            <a:r>
              <a:rPr dirty="0" smtClean="0"/>
              <a:t> windows azure</a:t>
            </a:r>
            <a:br>
              <a:rPr dirty="0" smtClean="0"/>
            </a:br>
            <a:endParaRPr sz="3200" i="1" dirty="0" smtClean="0">
              <a:solidFill>
                <a:schemeClr val="tx2"/>
              </a:solidFill>
              <a:effectLst/>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par>
                                <p:cTn id="33" presetID="22" presetClass="entr" presetSubtype="8"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left)">
                                      <p:cBhvr>
                                        <p:cTn id="3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13" descr="internet cloud 75 opac"/>
          <p:cNvPicPr>
            <a:picLocks noChangeAspect="1" noChangeArrowheads="1"/>
          </p:cNvPicPr>
          <p:nvPr/>
        </p:nvPicPr>
        <p:blipFill>
          <a:blip r:embed="rId3"/>
          <a:srcRect/>
          <a:stretch>
            <a:fillRect/>
          </a:stretch>
        </p:blipFill>
        <p:spPr bwMode="auto">
          <a:xfrm flipH="1">
            <a:off x="0" y="4556760"/>
            <a:ext cx="3581400" cy="1551940"/>
          </a:xfrm>
          <a:prstGeom prst="rect">
            <a:avLst/>
          </a:prstGeom>
          <a:noFill/>
          <a:effectLst/>
        </p:spPr>
      </p:pic>
      <p:sp>
        <p:nvSpPr>
          <p:cNvPr id="72" name="Rounded Rectangle 71"/>
          <p:cNvSpPr/>
          <p:nvPr/>
        </p:nvSpPr>
        <p:spPr bwMode="auto">
          <a:xfrm>
            <a:off x="1794430" y="4873876"/>
            <a:ext cx="876696" cy="171601"/>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800" dirty="0" smtClean="0">
              <a:solidFill>
                <a:schemeClr val="tx1"/>
              </a:solidFill>
              <a:latin typeface="Arial" charset="0"/>
              <a:ea typeface="+mj-ea"/>
              <a:cs typeface="+mj-cs"/>
            </a:endParaRPr>
          </a:p>
        </p:txBody>
      </p:sp>
      <p:sp>
        <p:nvSpPr>
          <p:cNvPr id="73" name="Rounded Rectangle 72"/>
          <p:cNvSpPr/>
          <p:nvPr/>
        </p:nvSpPr>
        <p:spPr bwMode="auto">
          <a:xfrm>
            <a:off x="2449155" y="5422265"/>
            <a:ext cx="903645" cy="16788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800" dirty="0" smtClean="0">
              <a:solidFill>
                <a:schemeClr val="tx1"/>
              </a:solidFill>
              <a:latin typeface="Arial" charset="0"/>
              <a:ea typeface="+mj-ea"/>
              <a:cs typeface="+mj-cs"/>
            </a:endParaRPr>
          </a:p>
        </p:txBody>
      </p:sp>
      <p:sp>
        <p:nvSpPr>
          <p:cNvPr id="74" name="Oval 106"/>
          <p:cNvSpPr>
            <a:spLocks noChangeArrowheads="1"/>
          </p:cNvSpPr>
          <p:nvPr/>
        </p:nvSpPr>
        <p:spPr bwMode="auto">
          <a:xfrm>
            <a:off x="686426" y="5074986"/>
            <a:ext cx="895356" cy="382392"/>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sz="800" dirty="0">
              <a:solidFill>
                <a:schemeClr val="tx1"/>
              </a:solidFill>
            </a:endParaRPr>
          </a:p>
        </p:txBody>
      </p:sp>
      <p:sp>
        <p:nvSpPr>
          <p:cNvPr id="77" name="Oval 106"/>
          <p:cNvSpPr>
            <a:spLocks noChangeArrowheads="1"/>
          </p:cNvSpPr>
          <p:nvPr/>
        </p:nvSpPr>
        <p:spPr bwMode="auto">
          <a:xfrm>
            <a:off x="630466" y="5069365"/>
            <a:ext cx="895356" cy="382392"/>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sz="800" dirty="0">
              <a:solidFill>
                <a:schemeClr val="tx1"/>
              </a:solidFill>
            </a:endParaRPr>
          </a:p>
        </p:txBody>
      </p:sp>
      <p:sp>
        <p:nvSpPr>
          <p:cNvPr id="78" name="Text Box 77"/>
          <p:cNvSpPr txBox="1">
            <a:spLocks noChangeArrowheads="1"/>
          </p:cNvSpPr>
          <p:nvPr/>
        </p:nvSpPr>
        <p:spPr bwMode="auto">
          <a:xfrm>
            <a:off x="1818681" y="4857291"/>
            <a:ext cx="821387" cy="200055"/>
          </a:xfrm>
          <a:prstGeom prst="rect">
            <a:avLst/>
          </a:prstGeom>
          <a:noFill/>
          <a:ln w="19050" algn="ctr">
            <a:noFill/>
            <a:miter lim="800000"/>
            <a:headEnd/>
            <a:tailEnd/>
          </a:ln>
          <a:effectLst/>
        </p:spPr>
        <p:txBody>
          <a:bodyPr wrap="square">
            <a:spAutoFit/>
          </a:bodyPr>
          <a:lstStyle/>
          <a:p>
            <a:pPr algn="ctr"/>
            <a:r>
              <a:rPr lang="en-US" sz="700" b="1" dirty="0" smtClean="0">
                <a:solidFill>
                  <a:schemeClr val="tx1"/>
                </a:solidFill>
              </a:rPr>
              <a:t>.NET Services</a:t>
            </a:r>
            <a:endParaRPr lang="en-US" sz="700" b="1" dirty="0">
              <a:solidFill>
                <a:schemeClr val="tx1"/>
              </a:solidFill>
            </a:endParaRPr>
          </a:p>
        </p:txBody>
      </p:sp>
      <p:sp>
        <p:nvSpPr>
          <p:cNvPr id="79" name="Rounded Rectangle 78"/>
          <p:cNvSpPr/>
          <p:nvPr/>
        </p:nvSpPr>
        <p:spPr bwMode="auto">
          <a:xfrm>
            <a:off x="546526" y="5472252"/>
            <a:ext cx="1035255" cy="158928"/>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80" name="Text Box 77"/>
          <p:cNvSpPr txBox="1">
            <a:spLocks noChangeArrowheads="1"/>
          </p:cNvSpPr>
          <p:nvPr/>
        </p:nvSpPr>
        <p:spPr bwMode="auto">
          <a:xfrm>
            <a:off x="593171" y="5450167"/>
            <a:ext cx="923336" cy="200055"/>
          </a:xfrm>
          <a:prstGeom prst="rect">
            <a:avLst/>
          </a:prstGeom>
          <a:noFill/>
          <a:ln w="19050" algn="ctr">
            <a:noFill/>
            <a:miter lim="800000"/>
            <a:headEnd/>
            <a:tailEnd/>
          </a:ln>
          <a:effectLst/>
        </p:spPr>
        <p:txBody>
          <a:bodyPr wrap="square">
            <a:spAutoFit/>
          </a:bodyPr>
          <a:lstStyle/>
          <a:p>
            <a:pPr algn="ctr"/>
            <a:r>
              <a:rPr lang="en-US" sz="700" b="1" dirty="0" smtClean="0">
                <a:solidFill>
                  <a:schemeClr val="tx1"/>
                </a:solidFill>
              </a:rPr>
              <a:t>Windows </a:t>
            </a:r>
            <a:r>
              <a:rPr lang="en-US" sz="700" b="1" dirty="0" smtClean="0"/>
              <a:t>Az</a:t>
            </a:r>
            <a:r>
              <a:rPr lang="en-US" sz="700" b="1" dirty="0" smtClean="0">
                <a:solidFill>
                  <a:schemeClr val="tx1"/>
                </a:solidFill>
              </a:rPr>
              <a:t>ure</a:t>
            </a:r>
            <a:endParaRPr lang="en-US" sz="700" b="1" dirty="0">
              <a:solidFill>
                <a:schemeClr val="tx1"/>
              </a:solidFill>
            </a:endParaRPr>
          </a:p>
        </p:txBody>
      </p:sp>
      <p:sp>
        <p:nvSpPr>
          <p:cNvPr id="82" name="Text Box 77"/>
          <p:cNvSpPr txBox="1">
            <a:spLocks noChangeArrowheads="1"/>
          </p:cNvSpPr>
          <p:nvPr/>
        </p:nvSpPr>
        <p:spPr bwMode="auto">
          <a:xfrm>
            <a:off x="2473406" y="5402549"/>
            <a:ext cx="879394" cy="200055"/>
          </a:xfrm>
          <a:prstGeom prst="rect">
            <a:avLst/>
          </a:prstGeom>
          <a:noFill/>
          <a:ln w="19050" algn="ctr">
            <a:noFill/>
            <a:miter lim="800000"/>
            <a:headEnd/>
            <a:tailEnd/>
          </a:ln>
          <a:effectLst/>
        </p:spPr>
        <p:txBody>
          <a:bodyPr wrap="square">
            <a:spAutoFit/>
          </a:bodyPr>
          <a:lstStyle/>
          <a:p>
            <a:pPr algn="ctr"/>
            <a:r>
              <a:rPr lang="en-US" sz="700" b="1" dirty="0" smtClean="0">
                <a:solidFill>
                  <a:schemeClr val="tx1"/>
                </a:solidFill>
              </a:rPr>
              <a:t>Live Services</a:t>
            </a:r>
            <a:endParaRPr lang="en-US" sz="700" b="1" dirty="0">
              <a:solidFill>
                <a:schemeClr val="tx1"/>
              </a:solidFill>
            </a:endParaRPr>
          </a:p>
        </p:txBody>
      </p:sp>
      <p:sp>
        <p:nvSpPr>
          <p:cNvPr id="83" name="Oval 106"/>
          <p:cNvSpPr>
            <a:spLocks noChangeArrowheads="1"/>
          </p:cNvSpPr>
          <p:nvPr/>
        </p:nvSpPr>
        <p:spPr bwMode="auto">
          <a:xfrm>
            <a:off x="574506" y="5063743"/>
            <a:ext cx="895356" cy="382392"/>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sz="800" dirty="0">
              <a:solidFill>
                <a:schemeClr val="tx1"/>
              </a:solidFill>
            </a:endParaRPr>
          </a:p>
        </p:txBody>
      </p:sp>
      <p:sp>
        <p:nvSpPr>
          <p:cNvPr id="84" name="Text Box 27"/>
          <p:cNvSpPr txBox="1">
            <a:spLocks noChangeArrowheads="1"/>
          </p:cNvSpPr>
          <p:nvPr/>
        </p:nvSpPr>
        <p:spPr bwMode="auto">
          <a:xfrm>
            <a:off x="609600" y="5148094"/>
            <a:ext cx="838200" cy="200055"/>
          </a:xfrm>
          <a:prstGeom prst="rect">
            <a:avLst/>
          </a:prstGeom>
          <a:noFill/>
          <a:ln w="19050" algn="ctr">
            <a:noFill/>
            <a:miter lim="800000"/>
            <a:headEnd/>
            <a:tailEnd/>
          </a:ln>
          <a:effectLst/>
        </p:spPr>
        <p:txBody>
          <a:bodyPr wrap="square">
            <a:spAutoFit/>
          </a:bodyPr>
          <a:lstStyle/>
          <a:p>
            <a:pPr algn="ctr"/>
            <a:r>
              <a:rPr lang="en-US" sz="700" b="1" i="1" dirty="0" smtClean="0">
                <a:solidFill>
                  <a:schemeClr val="tx1"/>
                </a:solidFill>
              </a:rPr>
              <a:t>Applications</a:t>
            </a:r>
            <a:endParaRPr lang="en-US" sz="700" b="1" i="1" dirty="0">
              <a:solidFill>
                <a:schemeClr val="tx1"/>
              </a:solidFill>
            </a:endParaRPr>
          </a:p>
        </p:txBody>
      </p:sp>
      <p:cxnSp>
        <p:nvCxnSpPr>
          <p:cNvPr id="85" name="Straight Arrow Connector 84"/>
          <p:cNvCxnSpPr>
            <a:stCxn id="74" idx="6"/>
          </p:cNvCxnSpPr>
          <p:nvPr/>
        </p:nvCxnSpPr>
        <p:spPr bwMode="auto">
          <a:xfrm flipV="1">
            <a:off x="1581782" y="4944745"/>
            <a:ext cx="208918" cy="321438"/>
          </a:xfrm>
          <a:prstGeom prst="straightConnector1">
            <a:avLst/>
          </a:prstGeom>
          <a:noFill/>
          <a:ln w="19050" cap="flat" cmpd="sng" algn="ctr">
            <a:solidFill>
              <a:schemeClr val="accent6"/>
            </a:solidFill>
            <a:prstDash val="sysDot"/>
            <a:round/>
            <a:headEnd type="none" w="med" len="med"/>
            <a:tailEnd type="stealth" w="lg" len="lg"/>
          </a:ln>
          <a:effectLst/>
        </p:spPr>
      </p:cxnSp>
      <p:cxnSp>
        <p:nvCxnSpPr>
          <p:cNvPr id="86" name="Straight Arrow Connector 85"/>
          <p:cNvCxnSpPr>
            <a:stCxn id="74" idx="6"/>
            <a:endCxn id="73" idx="1"/>
          </p:cNvCxnSpPr>
          <p:nvPr/>
        </p:nvCxnSpPr>
        <p:spPr bwMode="auto">
          <a:xfrm>
            <a:off x="1581782" y="5266182"/>
            <a:ext cx="867373" cy="240023"/>
          </a:xfrm>
          <a:prstGeom prst="straightConnector1">
            <a:avLst/>
          </a:prstGeom>
          <a:noFill/>
          <a:ln w="19050" cap="flat" cmpd="sng" algn="ctr">
            <a:solidFill>
              <a:schemeClr val="accent6"/>
            </a:solidFill>
            <a:prstDash val="sysDot"/>
            <a:round/>
            <a:headEnd type="none" w="med" len="med"/>
            <a:tailEnd type="stealth" w="lg" len="lg"/>
          </a:ln>
          <a:effectLst/>
        </p:spPr>
      </p:cxnSp>
      <p:cxnSp>
        <p:nvCxnSpPr>
          <p:cNvPr id="87" name="Straight Arrow Connector 86"/>
          <p:cNvCxnSpPr>
            <a:stCxn id="91" idx="0"/>
          </p:cNvCxnSpPr>
          <p:nvPr/>
        </p:nvCxnSpPr>
        <p:spPr bwMode="auto">
          <a:xfrm rot="5400000" flipH="1" flipV="1">
            <a:off x="1348619" y="5390556"/>
            <a:ext cx="947582" cy="235030"/>
          </a:xfrm>
          <a:prstGeom prst="straightConnector1">
            <a:avLst/>
          </a:prstGeom>
          <a:noFill/>
          <a:ln w="15875" cap="flat" cmpd="sng" algn="ctr">
            <a:solidFill>
              <a:srgbClr val="8FA606"/>
            </a:solidFill>
            <a:prstDash val="sysDash"/>
            <a:round/>
            <a:headEnd type="none" w="med" len="med"/>
            <a:tailEnd type="stealth" w="lg" len="lg"/>
          </a:ln>
          <a:effectLst/>
        </p:spPr>
      </p:cxnSp>
      <p:cxnSp>
        <p:nvCxnSpPr>
          <p:cNvPr id="88" name="Straight Arrow Connector 87"/>
          <p:cNvCxnSpPr>
            <a:stCxn id="91" idx="0"/>
          </p:cNvCxnSpPr>
          <p:nvPr/>
        </p:nvCxnSpPr>
        <p:spPr bwMode="auto">
          <a:xfrm rot="5400000" flipH="1" flipV="1">
            <a:off x="1975364" y="5330866"/>
            <a:ext cx="380527" cy="921465"/>
          </a:xfrm>
          <a:prstGeom prst="straightConnector1">
            <a:avLst/>
          </a:prstGeom>
          <a:noFill/>
          <a:ln w="15875" cap="flat" cmpd="sng" algn="ctr">
            <a:solidFill>
              <a:srgbClr val="8FA606"/>
            </a:solidFill>
            <a:prstDash val="sysDash"/>
            <a:round/>
            <a:headEnd type="none" w="med" len="med"/>
            <a:tailEnd type="stealth" w="lg" len="lg"/>
          </a:ln>
          <a:effectLst/>
        </p:spPr>
      </p:cxnSp>
      <p:sp>
        <p:nvSpPr>
          <p:cNvPr id="89" name="Oval 106"/>
          <p:cNvSpPr>
            <a:spLocks noChangeArrowheads="1"/>
          </p:cNvSpPr>
          <p:nvPr/>
        </p:nvSpPr>
        <p:spPr bwMode="auto">
          <a:xfrm>
            <a:off x="1397117" y="5981862"/>
            <a:ext cx="895356" cy="382392"/>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sz="800" dirty="0">
              <a:solidFill>
                <a:schemeClr val="tx1"/>
              </a:solidFill>
            </a:endParaRPr>
          </a:p>
        </p:txBody>
      </p:sp>
      <p:sp>
        <p:nvSpPr>
          <p:cNvPr id="90" name="Oval 106"/>
          <p:cNvSpPr>
            <a:spLocks noChangeArrowheads="1"/>
          </p:cNvSpPr>
          <p:nvPr/>
        </p:nvSpPr>
        <p:spPr bwMode="auto">
          <a:xfrm>
            <a:off x="1313177" y="5981862"/>
            <a:ext cx="895356" cy="382392"/>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sz="800" dirty="0">
              <a:solidFill>
                <a:schemeClr val="tx1"/>
              </a:solidFill>
            </a:endParaRPr>
          </a:p>
        </p:txBody>
      </p:sp>
      <p:sp>
        <p:nvSpPr>
          <p:cNvPr id="91" name="Oval 106"/>
          <p:cNvSpPr>
            <a:spLocks noChangeArrowheads="1"/>
          </p:cNvSpPr>
          <p:nvPr/>
        </p:nvSpPr>
        <p:spPr bwMode="auto">
          <a:xfrm>
            <a:off x="1257218" y="5981862"/>
            <a:ext cx="895356" cy="382392"/>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sz="800" dirty="0">
              <a:solidFill>
                <a:schemeClr val="tx1"/>
              </a:solidFill>
            </a:endParaRPr>
          </a:p>
        </p:txBody>
      </p:sp>
      <p:sp>
        <p:nvSpPr>
          <p:cNvPr id="92" name="Text Box 27"/>
          <p:cNvSpPr txBox="1">
            <a:spLocks noChangeArrowheads="1"/>
          </p:cNvSpPr>
          <p:nvPr/>
        </p:nvSpPr>
        <p:spPr bwMode="auto">
          <a:xfrm>
            <a:off x="1295400" y="6078855"/>
            <a:ext cx="838200" cy="200055"/>
          </a:xfrm>
          <a:prstGeom prst="rect">
            <a:avLst/>
          </a:prstGeom>
          <a:noFill/>
          <a:ln w="19050" algn="ctr">
            <a:noFill/>
            <a:miter lim="800000"/>
            <a:headEnd/>
            <a:tailEnd/>
          </a:ln>
          <a:effectLst/>
        </p:spPr>
        <p:txBody>
          <a:bodyPr wrap="square">
            <a:spAutoFit/>
          </a:bodyPr>
          <a:lstStyle/>
          <a:p>
            <a:pPr algn="ctr"/>
            <a:r>
              <a:rPr lang="en-US" sz="700" b="1" i="1" dirty="0" smtClean="0">
                <a:solidFill>
                  <a:schemeClr val="tx1"/>
                </a:solidFill>
              </a:rPr>
              <a:t>Applications</a:t>
            </a:r>
            <a:endParaRPr lang="en-US" sz="700" b="1" i="1" dirty="0">
              <a:solidFill>
                <a:schemeClr val="tx1"/>
              </a:solidFill>
            </a:endParaRPr>
          </a:p>
        </p:txBody>
      </p:sp>
      <p:cxnSp>
        <p:nvCxnSpPr>
          <p:cNvPr id="93" name="Straight Arrow Connector 92"/>
          <p:cNvCxnSpPr>
            <a:stCxn id="91" idx="0"/>
            <a:endCxn id="79" idx="2"/>
          </p:cNvCxnSpPr>
          <p:nvPr/>
        </p:nvCxnSpPr>
        <p:spPr bwMode="auto">
          <a:xfrm rot="16200000" flipV="1">
            <a:off x="1209184" y="5486151"/>
            <a:ext cx="350682" cy="640742"/>
          </a:xfrm>
          <a:prstGeom prst="straightConnector1">
            <a:avLst/>
          </a:prstGeom>
          <a:noFill/>
          <a:ln w="15875" cap="flat" cmpd="sng" algn="ctr">
            <a:solidFill>
              <a:srgbClr val="8FA606"/>
            </a:solidFill>
            <a:prstDash val="sysDash"/>
            <a:round/>
            <a:headEnd type="none" w="med" len="med"/>
            <a:tailEnd type="stealth" w="lg" len="lg"/>
          </a:ln>
          <a:effectLst/>
        </p:spPr>
      </p:cxnSp>
      <p:sp>
        <p:nvSpPr>
          <p:cNvPr id="94" name="Rectangle 93"/>
          <p:cNvSpPr/>
          <p:nvPr/>
        </p:nvSpPr>
        <p:spPr bwMode="auto">
          <a:xfrm>
            <a:off x="390615" y="6393335"/>
            <a:ext cx="2673532" cy="328295"/>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95" name="Rounded Rectangle 94"/>
          <p:cNvSpPr/>
          <p:nvPr/>
        </p:nvSpPr>
        <p:spPr bwMode="auto">
          <a:xfrm>
            <a:off x="2122725" y="5142481"/>
            <a:ext cx="876696" cy="171601"/>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800" dirty="0" smtClean="0">
              <a:solidFill>
                <a:schemeClr val="tx1"/>
              </a:solidFill>
              <a:latin typeface="Arial" charset="0"/>
              <a:ea typeface="+mj-ea"/>
              <a:cs typeface="+mj-cs"/>
            </a:endParaRPr>
          </a:p>
        </p:txBody>
      </p:sp>
      <p:sp>
        <p:nvSpPr>
          <p:cNvPr id="96" name="Text Box 77"/>
          <p:cNvSpPr txBox="1">
            <a:spLocks noChangeArrowheads="1"/>
          </p:cNvSpPr>
          <p:nvPr/>
        </p:nvSpPr>
        <p:spPr bwMode="auto">
          <a:xfrm>
            <a:off x="2133039" y="5125896"/>
            <a:ext cx="847732" cy="200055"/>
          </a:xfrm>
          <a:prstGeom prst="rect">
            <a:avLst/>
          </a:prstGeom>
          <a:noFill/>
          <a:ln w="19050" algn="ctr">
            <a:noFill/>
            <a:miter lim="800000"/>
            <a:headEnd/>
            <a:tailEnd/>
          </a:ln>
          <a:effectLst/>
        </p:spPr>
        <p:txBody>
          <a:bodyPr wrap="square">
            <a:spAutoFit/>
          </a:bodyPr>
          <a:lstStyle/>
          <a:p>
            <a:pPr algn="ctr"/>
            <a:r>
              <a:rPr lang="en-US" sz="700" b="1" dirty="0" smtClean="0"/>
              <a:t>SQL</a:t>
            </a:r>
            <a:r>
              <a:rPr lang="en-US" sz="700" b="1" dirty="0" smtClean="0">
                <a:solidFill>
                  <a:schemeClr val="tx1"/>
                </a:solidFill>
              </a:rPr>
              <a:t> Azure</a:t>
            </a:r>
            <a:endParaRPr lang="en-US" sz="700" b="1" dirty="0">
              <a:solidFill>
                <a:schemeClr val="tx1"/>
              </a:solidFill>
            </a:endParaRPr>
          </a:p>
        </p:txBody>
      </p:sp>
      <p:sp>
        <p:nvSpPr>
          <p:cNvPr id="97" name="Rounded Rectangle 96"/>
          <p:cNvSpPr/>
          <p:nvPr/>
        </p:nvSpPr>
        <p:spPr bwMode="auto">
          <a:xfrm>
            <a:off x="2400118" y="6421707"/>
            <a:ext cx="626745" cy="26860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98" name="Text Box 77"/>
          <p:cNvSpPr txBox="1">
            <a:spLocks noChangeArrowheads="1"/>
          </p:cNvSpPr>
          <p:nvPr/>
        </p:nvSpPr>
        <p:spPr bwMode="auto">
          <a:xfrm>
            <a:off x="2400118" y="6431344"/>
            <a:ext cx="626745" cy="200055"/>
          </a:xfrm>
          <a:prstGeom prst="rect">
            <a:avLst/>
          </a:prstGeom>
          <a:noFill/>
          <a:ln w="19050" algn="ctr">
            <a:noFill/>
            <a:miter lim="800000"/>
            <a:headEnd/>
            <a:tailEnd/>
          </a:ln>
          <a:effectLst/>
        </p:spPr>
        <p:txBody>
          <a:bodyPr wrap="square">
            <a:spAutoFit/>
          </a:bodyPr>
          <a:lstStyle/>
          <a:p>
            <a:pPr algn="ctr"/>
            <a:r>
              <a:rPr lang="en-US" sz="700" b="1" dirty="0" smtClean="0"/>
              <a:t>Others</a:t>
            </a:r>
            <a:endParaRPr lang="en-US" sz="700" b="1" dirty="0">
              <a:solidFill>
                <a:schemeClr val="tx1"/>
              </a:solidFill>
            </a:endParaRPr>
          </a:p>
        </p:txBody>
      </p:sp>
      <p:cxnSp>
        <p:nvCxnSpPr>
          <p:cNvPr id="99" name="Straight Arrow Connector 98"/>
          <p:cNvCxnSpPr/>
          <p:nvPr/>
        </p:nvCxnSpPr>
        <p:spPr bwMode="auto">
          <a:xfrm rot="5400000" flipH="1" flipV="1">
            <a:off x="1677082" y="5331401"/>
            <a:ext cx="679344" cy="622312"/>
          </a:xfrm>
          <a:prstGeom prst="straightConnector1">
            <a:avLst/>
          </a:prstGeom>
          <a:noFill/>
          <a:ln w="15875" cap="flat" cmpd="sng" algn="ctr">
            <a:solidFill>
              <a:srgbClr val="8FA606"/>
            </a:solidFill>
            <a:prstDash val="sysDash"/>
            <a:round/>
            <a:headEnd type="none" w="med" len="med"/>
            <a:tailEnd type="stealth" w="lg" len="lg"/>
          </a:ln>
          <a:effectLst/>
        </p:spPr>
      </p:cxnSp>
      <p:cxnSp>
        <p:nvCxnSpPr>
          <p:cNvPr id="100" name="Straight Arrow Connector 99"/>
          <p:cNvCxnSpPr>
            <a:stCxn id="74" idx="6"/>
            <a:endCxn id="95" idx="1"/>
          </p:cNvCxnSpPr>
          <p:nvPr/>
        </p:nvCxnSpPr>
        <p:spPr bwMode="auto">
          <a:xfrm flipV="1">
            <a:off x="1581782" y="5228281"/>
            <a:ext cx="540944" cy="37902"/>
          </a:xfrm>
          <a:prstGeom prst="straightConnector1">
            <a:avLst/>
          </a:prstGeom>
          <a:noFill/>
          <a:ln w="19050" cap="flat" cmpd="sng" algn="ctr">
            <a:solidFill>
              <a:schemeClr val="accent6"/>
            </a:solidFill>
            <a:prstDash val="sysDot"/>
            <a:round/>
            <a:headEnd type="none" w="med" len="med"/>
            <a:tailEnd type="stealth" w="lg" len="lg"/>
          </a:ln>
          <a:effectLst/>
        </p:spPr>
      </p:cxnSp>
      <p:sp>
        <p:nvSpPr>
          <p:cNvPr id="103" name="Rounded Rectangle 102"/>
          <p:cNvSpPr/>
          <p:nvPr/>
        </p:nvSpPr>
        <p:spPr bwMode="auto">
          <a:xfrm>
            <a:off x="1746431" y="6423180"/>
            <a:ext cx="626745" cy="26860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104" name="Text Box 77"/>
          <p:cNvSpPr txBox="1">
            <a:spLocks noChangeArrowheads="1"/>
          </p:cNvSpPr>
          <p:nvPr/>
        </p:nvSpPr>
        <p:spPr bwMode="auto">
          <a:xfrm>
            <a:off x="1746431" y="6392091"/>
            <a:ext cx="626745" cy="307777"/>
          </a:xfrm>
          <a:prstGeom prst="rect">
            <a:avLst/>
          </a:prstGeom>
          <a:noFill/>
          <a:ln w="19050" algn="ctr">
            <a:noFill/>
            <a:miter lim="800000"/>
            <a:headEnd/>
            <a:tailEnd/>
          </a:ln>
          <a:effectLst/>
        </p:spPr>
        <p:txBody>
          <a:bodyPr wrap="square">
            <a:spAutoFit/>
          </a:bodyPr>
          <a:lstStyle/>
          <a:p>
            <a:pPr algn="ctr"/>
            <a:r>
              <a:rPr lang="en-US" sz="700" b="1" dirty="0" smtClean="0"/>
              <a:t>Windows</a:t>
            </a:r>
          </a:p>
          <a:p>
            <a:pPr algn="ctr"/>
            <a:r>
              <a:rPr lang="en-US" sz="700" b="1" dirty="0" smtClean="0">
                <a:solidFill>
                  <a:schemeClr val="tx1"/>
                </a:solidFill>
              </a:rPr>
              <a:t>Mobile</a:t>
            </a:r>
            <a:endParaRPr lang="en-US" sz="700" b="1" dirty="0">
              <a:solidFill>
                <a:schemeClr val="tx1"/>
              </a:solidFill>
            </a:endParaRPr>
          </a:p>
        </p:txBody>
      </p:sp>
      <p:sp>
        <p:nvSpPr>
          <p:cNvPr id="105" name="Rounded Rectangle 104"/>
          <p:cNvSpPr/>
          <p:nvPr/>
        </p:nvSpPr>
        <p:spPr bwMode="auto">
          <a:xfrm>
            <a:off x="1089841" y="6423180"/>
            <a:ext cx="626745" cy="26860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106" name="Text Box 77"/>
          <p:cNvSpPr txBox="1">
            <a:spLocks noChangeArrowheads="1"/>
          </p:cNvSpPr>
          <p:nvPr/>
        </p:nvSpPr>
        <p:spPr bwMode="auto">
          <a:xfrm>
            <a:off x="1089841" y="6392091"/>
            <a:ext cx="626745" cy="307777"/>
          </a:xfrm>
          <a:prstGeom prst="rect">
            <a:avLst/>
          </a:prstGeom>
          <a:noFill/>
          <a:ln w="19050" algn="ctr">
            <a:noFill/>
            <a:miter lim="800000"/>
            <a:headEnd/>
            <a:tailEnd/>
          </a:ln>
          <a:effectLst/>
        </p:spPr>
        <p:txBody>
          <a:bodyPr wrap="square">
            <a:spAutoFit/>
          </a:bodyPr>
          <a:lstStyle/>
          <a:p>
            <a:pPr algn="ctr"/>
            <a:r>
              <a:rPr lang="en-US" sz="700" b="1" dirty="0" smtClean="0"/>
              <a:t>Windows</a:t>
            </a:r>
          </a:p>
          <a:p>
            <a:pPr algn="ctr"/>
            <a:r>
              <a:rPr lang="en-US" sz="700" b="1" dirty="0" smtClean="0">
                <a:solidFill>
                  <a:schemeClr val="tx1"/>
                </a:solidFill>
              </a:rPr>
              <a:t>Vista/XP</a:t>
            </a:r>
            <a:endParaRPr lang="en-US" sz="700" b="1" dirty="0">
              <a:solidFill>
                <a:schemeClr val="tx1"/>
              </a:solidFill>
            </a:endParaRPr>
          </a:p>
        </p:txBody>
      </p:sp>
      <p:sp>
        <p:nvSpPr>
          <p:cNvPr id="107" name="Rounded Rectangle 106"/>
          <p:cNvSpPr/>
          <p:nvPr/>
        </p:nvSpPr>
        <p:spPr bwMode="auto">
          <a:xfrm>
            <a:off x="433251" y="6423180"/>
            <a:ext cx="626745" cy="26860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108" name="Text Box 77"/>
          <p:cNvSpPr txBox="1">
            <a:spLocks noChangeArrowheads="1"/>
          </p:cNvSpPr>
          <p:nvPr/>
        </p:nvSpPr>
        <p:spPr bwMode="auto">
          <a:xfrm>
            <a:off x="433251" y="6392091"/>
            <a:ext cx="626745" cy="307777"/>
          </a:xfrm>
          <a:prstGeom prst="rect">
            <a:avLst/>
          </a:prstGeom>
          <a:noFill/>
          <a:ln w="19050" algn="ctr">
            <a:noFill/>
            <a:miter lim="800000"/>
            <a:headEnd/>
            <a:tailEnd/>
          </a:ln>
          <a:effectLst/>
        </p:spPr>
        <p:txBody>
          <a:bodyPr wrap="square">
            <a:spAutoFit/>
          </a:bodyPr>
          <a:lstStyle/>
          <a:p>
            <a:pPr algn="ctr"/>
            <a:r>
              <a:rPr lang="en-US" sz="700" b="1" dirty="0" smtClean="0"/>
              <a:t>Windows</a:t>
            </a:r>
          </a:p>
          <a:p>
            <a:pPr algn="ctr"/>
            <a:r>
              <a:rPr lang="en-US" sz="700" b="1" dirty="0" smtClean="0">
                <a:solidFill>
                  <a:schemeClr val="tx1"/>
                </a:solidFill>
              </a:rPr>
              <a:t>Server</a:t>
            </a:r>
            <a:endParaRPr lang="en-US" sz="700" b="1" dirty="0">
              <a:solidFill>
                <a:schemeClr val="tx1"/>
              </a:solidFill>
            </a:endParaRPr>
          </a:p>
        </p:txBody>
      </p:sp>
      <p:grpSp>
        <p:nvGrpSpPr>
          <p:cNvPr id="2" name="Group 60"/>
          <p:cNvGrpSpPr/>
          <p:nvPr/>
        </p:nvGrpSpPr>
        <p:grpSpPr>
          <a:xfrm>
            <a:off x="390698" y="1295400"/>
            <a:ext cx="8296102" cy="4498571"/>
            <a:chOff x="390698" y="1295400"/>
            <a:chExt cx="8296102" cy="4498571"/>
          </a:xfrm>
        </p:grpSpPr>
        <p:cxnSp>
          <p:nvCxnSpPr>
            <p:cNvPr id="59" name="Straight Connector 58"/>
            <p:cNvCxnSpPr/>
            <p:nvPr/>
          </p:nvCxnSpPr>
          <p:spPr bwMode="auto">
            <a:xfrm rot="5400000" flipH="1" flipV="1">
              <a:off x="114298" y="2933702"/>
              <a:ext cx="2590806" cy="1905002"/>
            </a:xfrm>
            <a:prstGeom prst="line">
              <a:avLst/>
            </a:prstGeom>
            <a:noFill/>
            <a:ln w="6350" cap="flat" cmpd="sng" algn="ctr">
              <a:solidFill>
                <a:schemeClr val="accent2">
                  <a:lumMod val="40000"/>
                  <a:lumOff val="60000"/>
                </a:schemeClr>
              </a:solidFill>
              <a:prstDash val="solid"/>
              <a:round/>
              <a:headEnd type="none" w="med" len="med"/>
              <a:tailEnd type="none" w="med" len="med"/>
            </a:ln>
            <a:effectLst/>
          </p:spPr>
        </p:cxnSp>
        <p:sp>
          <p:nvSpPr>
            <p:cNvPr id="75" name="Oval 74"/>
            <p:cNvSpPr/>
            <p:nvPr/>
          </p:nvSpPr>
          <p:spPr bwMode="auto">
            <a:xfrm>
              <a:off x="390698" y="4947458"/>
              <a:ext cx="1343034" cy="846513"/>
            </a:xfrm>
            <a:prstGeom prst="ellipse">
              <a:avLst/>
            </a:prstGeom>
            <a:solidFill>
              <a:schemeClr val="accent2">
                <a:lumMod val="50000"/>
                <a:alpha val="30000"/>
              </a:schemeClr>
            </a:solidFill>
            <a:ln>
              <a:noFill/>
              <a:headEnd type="none" w="med" len="med"/>
              <a:tailEnd type="none" w="med" len="med"/>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endParaRPr lang="en-US" sz="2000" dirty="0" smtClean="0"/>
            </a:p>
          </p:txBody>
        </p:sp>
        <p:cxnSp>
          <p:nvCxnSpPr>
            <p:cNvPr id="62" name="Straight Connector 61"/>
            <p:cNvCxnSpPr/>
            <p:nvPr/>
          </p:nvCxnSpPr>
          <p:spPr bwMode="auto">
            <a:xfrm flipV="1">
              <a:off x="1376737" y="4800600"/>
              <a:ext cx="4719263" cy="932381"/>
            </a:xfrm>
            <a:prstGeom prst="line">
              <a:avLst/>
            </a:prstGeom>
            <a:noFill/>
            <a:ln w="6350" cap="flat" cmpd="sng" algn="ctr">
              <a:solidFill>
                <a:schemeClr val="accent2">
                  <a:lumMod val="40000"/>
                  <a:lumOff val="60000"/>
                </a:schemeClr>
              </a:solidFill>
              <a:prstDash val="solid"/>
              <a:round/>
              <a:headEnd type="none" w="med" len="med"/>
              <a:tailEnd type="none" w="med" len="med"/>
            </a:ln>
            <a:effectLst/>
          </p:spPr>
        </p:cxnSp>
        <p:sp>
          <p:nvSpPr>
            <p:cNvPr id="76" name="Oval 75"/>
            <p:cNvSpPr/>
            <p:nvPr/>
          </p:nvSpPr>
          <p:spPr bwMode="auto">
            <a:xfrm>
              <a:off x="2209800" y="1295400"/>
              <a:ext cx="6477000" cy="3562376"/>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endParaRPr lang="en-US" sz="2000" dirty="0" smtClean="0">
                <a:solidFill>
                  <a:schemeClr val="dk1"/>
                </a:solidFill>
                <a:latin typeface="+mn-lt"/>
              </a:endParaRPr>
            </a:p>
          </p:txBody>
        </p:sp>
      </p:grpSp>
      <p:grpSp>
        <p:nvGrpSpPr>
          <p:cNvPr id="3" name="Group 63"/>
          <p:cNvGrpSpPr/>
          <p:nvPr/>
        </p:nvGrpSpPr>
        <p:grpSpPr>
          <a:xfrm>
            <a:off x="3667874" y="3100382"/>
            <a:ext cx="4514872" cy="400110"/>
            <a:chOff x="3200400" y="2643182"/>
            <a:chExt cx="4514872" cy="400110"/>
          </a:xfrm>
        </p:grpSpPr>
        <p:sp>
          <p:nvSpPr>
            <p:cNvPr id="41" name="Rectangle 40"/>
            <p:cNvSpPr/>
            <p:nvPr/>
          </p:nvSpPr>
          <p:spPr bwMode="auto">
            <a:xfrm>
              <a:off x="3200400" y="2643182"/>
              <a:ext cx="4514872" cy="35719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2" name="TextBox 41"/>
            <p:cNvSpPr txBox="1"/>
            <p:nvPr/>
          </p:nvSpPr>
          <p:spPr>
            <a:xfrm>
              <a:off x="4495800" y="2643182"/>
              <a:ext cx="1862150" cy="400110"/>
            </a:xfrm>
            <a:prstGeom prst="rect">
              <a:avLst/>
            </a:prstGeom>
            <a:noFill/>
          </p:spPr>
          <p:txBody>
            <a:bodyPr wrap="square" rtlCol="0">
              <a:spAutoFit/>
            </a:bodyPr>
            <a:lstStyle/>
            <a:p>
              <a:pPr algn="ctr"/>
              <a:r>
                <a:rPr lang="en-US" sz="2000" b="1" dirty="0" err="1" smtClean="0">
                  <a:solidFill>
                    <a:schemeClr val="tx1"/>
                  </a:solidFill>
                </a:rPr>
                <a:t>Fábrica</a:t>
              </a:r>
              <a:endParaRPr lang="en-US" sz="2000" b="1" dirty="0">
                <a:solidFill>
                  <a:schemeClr val="tx1"/>
                </a:solidFill>
              </a:endParaRPr>
            </a:p>
          </p:txBody>
        </p:sp>
      </p:grpSp>
      <p:grpSp>
        <p:nvGrpSpPr>
          <p:cNvPr id="4" name="Group 63"/>
          <p:cNvGrpSpPr/>
          <p:nvPr/>
        </p:nvGrpSpPr>
        <p:grpSpPr>
          <a:xfrm>
            <a:off x="5950857" y="2388742"/>
            <a:ext cx="2222357" cy="649742"/>
            <a:chOff x="5950857" y="2388742"/>
            <a:chExt cx="2222357" cy="649742"/>
          </a:xfrm>
        </p:grpSpPr>
        <p:sp>
          <p:nvSpPr>
            <p:cNvPr id="52" name="Can 51"/>
            <p:cNvSpPr/>
            <p:nvPr/>
          </p:nvSpPr>
          <p:spPr bwMode="auto">
            <a:xfrm>
              <a:off x="6030074" y="2388742"/>
              <a:ext cx="2143140" cy="649742"/>
            </a:xfrm>
            <a:prstGeom prst="ca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a:endParaRPr lang="en-US" dirty="0" smtClean="0">
                <a:solidFill>
                  <a:schemeClr val="tx1"/>
                </a:solidFill>
                <a:latin typeface="Arial" charset="0"/>
              </a:endParaRPr>
            </a:p>
          </p:txBody>
        </p:sp>
        <p:sp>
          <p:nvSpPr>
            <p:cNvPr id="53" name="TextBox 52"/>
            <p:cNvSpPr txBox="1"/>
            <p:nvPr/>
          </p:nvSpPr>
          <p:spPr>
            <a:xfrm>
              <a:off x="5950857" y="2559977"/>
              <a:ext cx="2222357" cy="400110"/>
            </a:xfrm>
            <a:prstGeom prst="rect">
              <a:avLst/>
            </a:prstGeom>
            <a:noFill/>
          </p:spPr>
          <p:txBody>
            <a:bodyPr wrap="square" rtlCol="0">
              <a:spAutoFit/>
            </a:bodyPr>
            <a:lstStyle/>
            <a:p>
              <a:pPr algn="ctr"/>
              <a:r>
                <a:rPr lang="en-US" sz="2000" b="1" dirty="0" err="1" smtClean="0">
                  <a:solidFill>
                    <a:schemeClr val="tx1"/>
                  </a:solidFill>
                </a:rPr>
                <a:t>Almacenamiento</a:t>
              </a:r>
              <a:endParaRPr lang="en-US" sz="2000" b="1" dirty="0">
                <a:solidFill>
                  <a:schemeClr val="tx1"/>
                </a:solidFill>
              </a:endParaRPr>
            </a:p>
          </p:txBody>
        </p:sp>
      </p:grpSp>
      <p:grpSp>
        <p:nvGrpSpPr>
          <p:cNvPr id="5" name="Group 62"/>
          <p:cNvGrpSpPr/>
          <p:nvPr/>
        </p:nvGrpSpPr>
        <p:grpSpPr>
          <a:xfrm>
            <a:off x="3896474" y="3505200"/>
            <a:ext cx="3739532" cy="914400"/>
            <a:chOff x="3429000" y="3048000"/>
            <a:chExt cx="3739532" cy="914400"/>
          </a:xfrm>
        </p:grpSpPr>
        <p:pic>
          <p:nvPicPr>
            <p:cNvPr id="35" name="Picture 45" descr="Server"/>
            <p:cNvPicPr>
              <a:picLocks noChangeAspect="1" noChangeArrowheads="1"/>
            </p:cNvPicPr>
            <p:nvPr/>
          </p:nvPicPr>
          <p:blipFill>
            <a:blip r:embed="rId4" cstate="print"/>
            <a:srcRect/>
            <a:stretch>
              <a:fillRect/>
            </a:stretch>
          </p:blipFill>
          <p:spPr bwMode="auto">
            <a:xfrm>
              <a:off x="4191000" y="3048000"/>
              <a:ext cx="620078" cy="914400"/>
            </a:xfrm>
            <a:prstGeom prst="rect">
              <a:avLst/>
            </a:prstGeom>
            <a:noFill/>
          </p:spPr>
        </p:pic>
        <p:pic>
          <p:nvPicPr>
            <p:cNvPr id="46" name="Picture 45" descr="Server"/>
            <p:cNvPicPr>
              <a:picLocks noChangeAspect="1" noChangeArrowheads="1"/>
            </p:cNvPicPr>
            <p:nvPr/>
          </p:nvPicPr>
          <p:blipFill>
            <a:blip r:embed="rId4" cstate="print"/>
            <a:srcRect/>
            <a:stretch>
              <a:fillRect/>
            </a:stretch>
          </p:blipFill>
          <p:spPr bwMode="auto">
            <a:xfrm>
              <a:off x="4976818" y="3048000"/>
              <a:ext cx="620078" cy="914400"/>
            </a:xfrm>
            <a:prstGeom prst="rect">
              <a:avLst/>
            </a:prstGeom>
            <a:noFill/>
          </p:spPr>
        </p:pic>
        <p:pic>
          <p:nvPicPr>
            <p:cNvPr id="49" name="Picture 48" descr="Server"/>
            <p:cNvPicPr>
              <a:picLocks noChangeAspect="1" noChangeArrowheads="1"/>
            </p:cNvPicPr>
            <p:nvPr/>
          </p:nvPicPr>
          <p:blipFill>
            <a:blip r:embed="rId4" cstate="print"/>
            <a:srcRect/>
            <a:stretch>
              <a:fillRect/>
            </a:stretch>
          </p:blipFill>
          <p:spPr bwMode="auto">
            <a:xfrm>
              <a:off x="5762636" y="3048000"/>
              <a:ext cx="620078" cy="914400"/>
            </a:xfrm>
            <a:prstGeom prst="rect">
              <a:avLst/>
            </a:prstGeom>
            <a:noFill/>
          </p:spPr>
        </p:pic>
        <p:pic>
          <p:nvPicPr>
            <p:cNvPr id="50" name="Picture 49" descr="Server"/>
            <p:cNvPicPr>
              <a:picLocks noChangeAspect="1" noChangeArrowheads="1"/>
            </p:cNvPicPr>
            <p:nvPr/>
          </p:nvPicPr>
          <p:blipFill>
            <a:blip r:embed="rId4" cstate="print"/>
            <a:srcRect/>
            <a:stretch>
              <a:fillRect/>
            </a:stretch>
          </p:blipFill>
          <p:spPr bwMode="auto">
            <a:xfrm>
              <a:off x="6548454" y="3048000"/>
              <a:ext cx="620078" cy="914400"/>
            </a:xfrm>
            <a:prstGeom prst="rect">
              <a:avLst/>
            </a:prstGeom>
            <a:noFill/>
          </p:spPr>
        </p:pic>
        <p:pic>
          <p:nvPicPr>
            <p:cNvPr id="115" name="Picture 45" descr="Server"/>
            <p:cNvPicPr>
              <a:picLocks noChangeAspect="1" noChangeArrowheads="1"/>
            </p:cNvPicPr>
            <p:nvPr/>
          </p:nvPicPr>
          <p:blipFill>
            <a:blip r:embed="rId4" cstate="print"/>
            <a:srcRect/>
            <a:stretch>
              <a:fillRect/>
            </a:stretch>
          </p:blipFill>
          <p:spPr bwMode="auto">
            <a:xfrm>
              <a:off x="3429000" y="3048000"/>
              <a:ext cx="620078" cy="914400"/>
            </a:xfrm>
            <a:prstGeom prst="rect">
              <a:avLst/>
            </a:prstGeom>
            <a:noFill/>
          </p:spPr>
        </p:pic>
      </p:grpSp>
      <p:grpSp>
        <p:nvGrpSpPr>
          <p:cNvPr id="6" name="Group 66"/>
          <p:cNvGrpSpPr/>
          <p:nvPr/>
        </p:nvGrpSpPr>
        <p:grpSpPr>
          <a:xfrm>
            <a:off x="2677274" y="2263739"/>
            <a:ext cx="1378448" cy="1199015"/>
            <a:chOff x="2209800" y="1806539"/>
            <a:chExt cx="1378448" cy="1199015"/>
          </a:xfrm>
        </p:grpSpPr>
        <p:sp>
          <p:nvSpPr>
            <p:cNvPr id="114" name="Rounded Rectangle 113"/>
            <p:cNvSpPr/>
            <p:nvPr/>
          </p:nvSpPr>
          <p:spPr>
            <a:xfrm>
              <a:off x="2209800" y="2667000"/>
              <a:ext cx="838200" cy="304800"/>
            </a:xfrm>
            <a:prstGeom prst="roundRect">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dirty="0">
                <a:latin typeface="Arial" charset="0"/>
              </a:endParaRPr>
            </a:p>
          </p:txBody>
        </p:sp>
        <p:sp>
          <p:nvSpPr>
            <p:cNvPr id="113" name="TextBox 112"/>
            <p:cNvSpPr txBox="1"/>
            <p:nvPr/>
          </p:nvSpPr>
          <p:spPr>
            <a:xfrm>
              <a:off x="2209800" y="2667000"/>
              <a:ext cx="838200" cy="33855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1600" b="1" i="1" dirty="0" smtClean="0"/>
                <a:t>Config</a:t>
              </a:r>
            </a:p>
          </p:txBody>
        </p:sp>
        <p:sp>
          <p:nvSpPr>
            <p:cNvPr id="116" name="Freeform 115"/>
            <p:cNvSpPr/>
            <p:nvPr/>
          </p:nvSpPr>
          <p:spPr>
            <a:xfrm>
              <a:off x="2438399" y="1806539"/>
              <a:ext cx="1149849" cy="860461"/>
            </a:xfrm>
            <a:custGeom>
              <a:avLst/>
              <a:gdLst>
                <a:gd name="connsiteX0" fmla="*/ 1012004 w 1012004"/>
                <a:gd name="connsiteY0" fmla="*/ 0 h 698643"/>
                <a:gd name="connsiteX1" fmla="*/ 148975 w 1012004"/>
                <a:gd name="connsiteY1" fmla="*/ 400692 h 698643"/>
                <a:gd name="connsiteX2" fmla="*/ 118153 w 1012004"/>
                <a:gd name="connsiteY2" fmla="*/ 698643 h 698643"/>
                <a:gd name="connsiteX0" fmla="*/ 1012004 w 1012004"/>
                <a:gd name="connsiteY0" fmla="*/ 0 h 698643"/>
                <a:gd name="connsiteX1" fmla="*/ 148975 w 1012004"/>
                <a:gd name="connsiteY1" fmla="*/ 248292 h 698643"/>
                <a:gd name="connsiteX2" fmla="*/ 118153 w 1012004"/>
                <a:gd name="connsiteY2" fmla="*/ 698643 h 698643"/>
                <a:gd name="connsiteX0" fmla="*/ 1012004 w 1012004"/>
                <a:gd name="connsiteY0" fmla="*/ 0 h 548270"/>
                <a:gd name="connsiteX1" fmla="*/ 148975 w 1012004"/>
                <a:gd name="connsiteY1" fmla="*/ 97919 h 548270"/>
                <a:gd name="connsiteX2" fmla="*/ 118153 w 1012004"/>
                <a:gd name="connsiteY2" fmla="*/ 548270 h 548270"/>
                <a:gd name="connsiteX0" fmla="*/ 1012004 w 1012004"/>
                <a:gd name="connsiteY0" fmla="*/ 0 h 548270"/>
                <a:gd name="connsiteX1" fmla="*/ 148975 w 1012004"/>
                <a:gd name="connsiteY1" fmla="*/ 97919 h 548270"/>
                <a:gd name="connsiteX2" fmla="*/ 118153 w 1012004"/>
                <a:gd name="connsiteY2" fmla="*/ 548270 h 548270"/>
                <a:gd name="connsiteX0" fmla="*/ 1263392 w 1263392"/>
                <a:gd name="connsiteY0" fmla="*/ 0 h 548270"/>
                <a:gd name="connsiteX1" fmla="*/ 184888 w 1263392"/>
                <a:gd name="connsiteY1" fmla="*/ 97919 h 548270"/>
                <a:gd name="connsiteX2" fmla="*/ 154066 w 1263392"/>
                <a:gd name="connsiteY2" fmla="*/ 548270 h 548270"/>
              </a:gdLst>
              <a:ahLst/>
              <a:cxnLst>
                <a:cxn ang="0">
                  <a:pos x="connsiteX0" y="connsiteY0"/>
                </a:cxn>
                <a:cxn ang="0">
                  <a:pos x="connsiteX1" y="connsiteY1"/>
                </a:cxn>
                <a:cxn ang="0">
                  <a:pos x="connsiteX2" y="connsiteY2"/>
                </a:cxn>
              </a:cxnLst>
              <a:rect l="l" t="t" r="r" b="b"/>
              <a:pathLst>
                <a:path w="1263392" h="548270">
                  <a:moveTo>
                    <a:pt x="1263392" y="0"/>
                  </a:moveTo>
                  <a:cubicBezTo>
                    <a:pt x="865207" y="1891"/>
                    <a:pt x="369776" y="6541"/>
                    <a:pt x="184888" y="97919"/>
                  </a:cubicBezTo>
                  <a:cubicBezTo>
                    <a:pt x="0" y="189297"/>
                    <a:pt x="94989" y="457515"/>
                    <a:pt x="154066" y="548270"/>
                  </a:cubicBezTo>
                </a:path>
              </a:pathLst>
            </a:custGeom>
            <a:noFill/>
            <a:ln w="19050" cap="flat" cmpd="sng" algn="ctr">
              <a:solidFill>
                <a:schemeClr val="accent1">
                  <a:lumMod val="60000"/>
                  <a:lumOff val="40000"/>
                </a:schemeClr>
              </a:solidFill>
              <a:prstDash val="sysDash"/>
              <a:round/>
              <a:headEnd type="none" w="med" len="med"/>
              <a:tailEnd type="stealth" w="lg" len="lg"/>
            </a:ln>
            <a:effectLst/>
          </p:spPr>
          <p:txBody>
            <a:bodyPr vert="horz" wrap="square" lIns="91440" tIns="45720" rIns="91440" bIns="45720" numCol="1" rtlCol="0" anchor="ctr" anchorCtr="0" compatLnSpc="1">
              <a:prstTxWarp prst="textNoShape">
                <a:avLst/>
              </a:prstTxWarp>
              <a:noAutofit/>
            </a:bodyPr>
            <a:lstStyle/>
            <a:p>
              <a:pPr algn="ctr"/>
              <a:endParaRPr lang="en-US" dirty="0" smtClean="0">
                <a:latin typeface="Arial" charset="0"/>
              </a:endParaRPr>
            </a:p>
          </p:txBody>
        </p:sp>
      </p:grpSp>
      <p:grpSp>
        <p:nvGrpSpPr>
          <p:cNvPr id="7" name="Group 62"/>
          <p:cNvGrpSpPr/>
          <p:nvPr/>
        </p:nvGrpSpPr>
        <p:grpSpPr>
          <a:xfrm>
            <a:off x="3657600" y="2471726"/>
            <a:ext cx="2224852" cy="571504"/>
            <a:chOff x="3657600" y="2471726"/>
            <a:chExt cx="2224852" cy="571504"/>
          </a:xfrm>
        </p:grpSpPr>
        <p:sp>
          <p:nvSpPr>
            <p:cNvPr id="55" name="Rectangle 54"/>
            <p:cNvSpPr/>
            <p:nvPr/>
          </p:nvSpPr>
          <p:spPr bwMode="auto">
            <a:xfrm>
              <a:off x="3667874" y="2471726"/>
              <a:ext cx="2214578" cy="571504"/>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a:endParaRPr lang="en-US" dirty="0" smtClean="0">
                <a:solidFill>
                  <a:schemeClr val="tx1"/>
                </a:solidFill>
                <a:latin typeface="Arial" charset="0"/>
              </a:endParaRPr>
            </a:p>
          </p:txBody>
        </p:sp>
        <p:sp>
          <p:nvSpPr>
            <p:cNvPr id="51" name="TextBox 50"/>
            <p:cNvSpPr txBox="1"/>
            <p:nvPr/>
          </p:nvSpPr>
          <p:spPr>
            <a:xfrm>
              <a:off x="3657600" y="2549434"/>
              <a:ext cx="2209800" cy="400110"/>
            </a:xfrm>
            <a:prstGeom prst="rect">
              <a:avLst/>
            </a:prstGeom>
            <a:noFill/>
          </p:spPr>
          <p:txBody>
            <a:bodyPr wrap="square" rtlCol="0">
              <a:spAutoFit/>
            </a:bodyPr>
            <a:lstStyle/>
            <a:p>
              <a:pPr algn="ctr"/>
              <a:r>
                <a:rPr lang="en-US" sz="2000" b="1" dirty="0" smtClean="0">
                  <a:solidFill>
                    <a:schemeClr val="tx1"/>
                  </a:solidFill>
                </a:rPr>
                <a:t> </a:t>
              </a:r>
              <a:r>
                <a:rPr lang="en-US" sz="2000" b="1" dirty="0" err="1" smtClean="0">
                  <a:solidFill>
                    <a:schemeClr val="tx1"/>
                  </a:solidFill>
                </a:rPr>
                <a:t>Computación</a:t>
              </a:r>
              <a:endParaRPr lang="en-US" sz="2000" b="1" dirty="0">
                <a:solidFill>
                  <a:schemeClr val="tx1"/>
                </a:solidFill>
              </a:endParaRPr>
            </a:p>
          </p:txBody>
        </p:sp>
      </p:grpSp>
      <p:grpSp>
        <p:nvGrpSpPr>
          <p:cNvPr id="8" name="Group 64"/>
          <p:cNvGrpSpPr/>
          <p:nvPr/>
        </p:nvGrpSpPr>
        <p:grpSpPr>
          <a:xfrm>
            <a:off x="3820274" y="1676400"/>
            <a:ext cx="3296928" cy="796405"/>
            <a:chOff x="3820274" y="1676400"/>
            <a:chExt cx="3296928" cy="796405"/>
          </a:xfrm>
        </p:grpSpPr>
        <p:sp>
          <p:nvSpPr>
            <p:cNvPr id="57" name="Freeform 56"/>
            <p:cNvSpPr/>
            <p:nvPr/>
          </p:nvSpPr>
          <p:spPr bwMode="auto">
            <a:xfrm flipH="1">
              <a:off x="5649074" y="1905000"/>
              <a:ext cx="1468128" cy="471696"/>
            </a:xfrm>
            <a:custGeom>
              <a:avLst/>
              <a:gdLst>
                <a:gd name="connsiteX0" fmla="*/ 1270000 w 1270000"/>
                <a:gd name="connsiteY0" fmla="*/ 182880 h 694944"/>
                <a:gd name="connsiteX1" fmla="*/ 197104 w 1270000"/>
                <a:gd name="connsiteY1" fmla="*/ 85344 h 694944"/>
                <a:gd name="connsiteX2" fmla="*/ 87376 w 1270000"/>
                <a:gd name="connsiteY2" fmla="*/ 694944 h 694944"/>
              </a:gdLst>
              <a:ahLst/>
              <a:cxnLst>
                <a:cxn ang="0">
                  <a:pos x="connsiteX0" y="connsiteY0"/>
                </a:cxn>
                <a:cxn ang="0">
                  <a:pos x="connsiteX1" y="connsiteY1"/>
                </a:cxn>
                <a:cxn ang="0">
                  <a:pos x="connsiteX2" y="connsiteY2"/>
                </a:cxn>
              </a:cxnLst>
              <a:rect l="l" t="t" r="r" b="b"/>
              <a:pathLst>
                <a:path w="1270000" h="694944">
                  <a:moveTo>
                    <a:pt x="1270000" y="182880"/>
                  </a:moveTo>
                  <a:cubicBezTo>
                    <a:pt x="832104" y="91440"/>
                    <a:pt x="394208" y="0"/>
                    <a:pt x="197104" y="85344"/>
                  </a:cubicBezTo>
                  <a:cubicBezTo>
                    <a:pt x="0" y="170688"/>
                    <a:pt x="43688" y="432816"/>
                    <a:pt x="87376" y="694944"/>
                  </a:cubicBezTo>
                </a:path>
              </a:pathLst>
            </a:custGeom>
            <a:noFill/>
            <a:ln w="19050" cap="flat" cmpd="sng" algn="ctr">
              <a:solidFill>
                <a:schemeClr val="tx1"/>
              </a:solidFill>
              <a:prstDash val="solid"/>
              <a:round/>
              <a:headEnd type="none" w="med" len="med"/>
              <a:tailEnd type="stealth" w="lg" len="lg"/>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3" name="Oval 106"/>
            <p:cNvSpPr>
              <a:spLocks noChangeArrowheads="1"/>
            </p:cNvSpPr>
            <p:nvPr/>
          </p:nvSpPr>
          <p:spPr bwMode="auto">
            <a:xfrm>
              <a:off x="3820274" y="1676400"/>
              <a:ext cx="1983100" cy="796405"/>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dirty="0">
                <a:solidFill>
                  <a:schemeClr val="tx1"/>
                </a:solidFill>
              </a:endParaRPr>
            </a:p>
          </p:txBody>
        </p:sp>
        <p:sp>
          <p:nvSpPr>
            <p:cNvPr id="45" name="Text Box 27"/>
            <p:cNvSpPr txBox="1">
              <a:spLocks noChangeArrowheads="1"/>
            </p:cNvSpPr>
            <p:nvPr/>
          </p:nvSpPr>
          <p:spPr bwMode="auto">
            <a:xfrm>
              <a:off x="3886200" y="1849348"/>
              <a:ext cx="1828800" cy="400110"/>
            </a:xfrm>
            <a:prstGeom prst="rect">
              <a:avLst/>
            </a:prstGeom>
            <a:noFill/>
            <a:ln w="19050" algn="ctr">
              <a:noFill/>
              <a:miter lim="800000"/>
              <a:headEnd/>
              <a:tailEnd/>
            </a:ln>
            <a:effectLst/>
          </p:spPr>
          <p:txBody>
            <a:bodyPr wrap="square">
              <a:spAutoFit/>
            </a:bodyPr>
            <a:lstStyle/>
            <a:p>
              <a:pPr algn="ctr"/>
              <a:r>
                <a:rPr lang="en-US" sz="2000" b="1" i="1" dirty="0" err="1" smtClean="0">
                  <a:solidFill>
                    <a:schemeClr val="tx1"/>
                  </a:solidFill>
                </a:rPr>
                <a:t>Applicación</a:t>
              </a:r>
              <a:endParaRPr lang="en-US" sz="2000" b="1" i="1" dirty="0">
                <a:solidFill>
                  <a:schemeClr val="tx1"/>
                </a:solidFill>
              </a:endParaRPr>
            </a:p>
          </p:txBody>
        </p:sp>
      </p:grpSp>
      <p:sp>
        <p:nvSpPr>
          <p:cNvPr id="58" name="Title 57"/>
          <p:cNvSpPr>
            <a:spLocks noGrp="1"/>
          </p:cNvSpPr>
          <p:nvPr>
            <p:ph type="title"/>
          </p:nvPr>
        </p:nvSpPr>
        <p:spPr>
          <a:xfrm>
            <a:off x="387054" y="228600"/>
            <a:ext cx="8375946" cy="1107996"/>
          </a:xfrm>
        </p:spPr>
        <p:txBody>
          <a:bodyPr/>
          <a:lstStyle/>
          <a:p>
            <a:r>
              <a:rPr dirty="0" smtClean="0"/>
              <a:t>Windows Azure</a:t>
            </a:r>
            <a:br>
              <a:rPr dirty="0" smtClean="0"/>
            </a:br>
            <a:r>
              <a:rPr sz="3200" dirty="0" err="1" smtClean="0">
                <a:solidFill>
                  <a:schemeClr val="tx2"/>
                </a:solidFill>
              </a:rPr>
              <a:t>esquema</a:t>
            </a:r>
            <a:endParaRPr sz="3200" dirty="0">
              <a:solidFill>
                <a:schemeClr val="tx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up)">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pPr>
              <a:buNone/>
            </a:pPr>
            <a:r>
              <a:rPr lang="en-US" sz="4400" dirty="0" smtClean="0">
                <a:latin typeface="+mj-lt"/>
              </a:rPr>
              <a:t>Las </a:t>
            </a:r>
            <a:r>
              <a:rPr lang="en-US" sz="4400" dirty="0" err="1" smtClean="0">
                <a:latin typeface="+mj-lt"/>
              </a:rPr>
              <a:t>tareas</a:t>
            </a:r>
            <a:r>
              <a:rPr lang="en-US" sz="4400" dirty="0" smtClean="0">
                <a:latin typeface="+mj-lt"/>
              </a:rPr>
              <a:t> de </a:t>
            </a:r>
            <a:r>
              <a:rPr lang="en-US" sz="4400" dirty="0" err="1" smtClean="0">
                <a:latin typeface="+mj-lt"/>
              </a:rPr>
              <a:t>organización</a:t>
            </a:r>
            <a:r>
              <a:rPr lang="en-US" sz="4400" dirty="0" smtClean="0">
                <a:latin typeface="+mj-lt"/>
              </a:rPr>
              <a:t> son </a:t>
            </a:r>
            <a:r>
              <a:rPr lang="en-US" sz="4400" dirty="0" err="1" smtClean="0">
                <a:latin typeface="+mj-lt"/>
              </a:rPr>
              <a:t>automatizadas</a:t>
            </a:r>
            <a:r>
              <a:rPr lang="en-US" sz="4400" dirty="0" smtClean="0">
                <a:latin typeface="+mj-lt"/>
              </a:rPr>
              <a:t> a </a:t>
            </a:r>
            <a:r>
              <a:rPr lang="en-US" sz="4400" dirty="0" err="1" smtClean="0">
                <a:latin typeface="+mj-lt"/>
              </a:rPr>
              <a:t>través</a:t>
            </a:r>
            <a:r>
              <a:rPr lang="en-US" sz="4400" dirty="0" smtClean="0">
                <a:latin typeface="+mj-lt"/>
              </a:rPr>
              <a:t> del</a:t>
            </a:r>
          </a:p>
          <a:p>
            <a:pPr>
              <a:buNone/>
            </a:pPr>
            <a:r>
              <a:rPr lang="en-US" sz="4400" b="1" dirty="0" err="1" smtClean="0">
                <a:solidFill>
                  <a:schemeClr val="accent2"/>
                </a:solidFill>
                <a:latin typeface="+mj-lt"/>
              </a:rPr>
              <a:t>Controlador</a:t>
            </a:r>
            <a:r>
              <a:rPr lang="en-US" sz="4400" b="1" dirty="0" smtClean="0">
                <a:solidFill>
                  <a:schemeClr val="accent2"/>
                </a:solidFill>
                <a:latin typeface="+mj-lt"/>
              </a:rPr>
              <a:t> de la </a:t>
            </a:r>
            <a:r>
              <a:rPr lang="en-US" sz="4400" b="1" dirty="0" err="1" smtClean="0">
                <a:solidFill>
                  <a:schemeClr val="accent2"/>
                </a:solidFill>
                <a:latin typeface="+mj-lt"/>
              </a:rPr>
              <a:t>fábrica</a:t>
            </a:r>
            <a:endParaRPr lang="en-US" sz="4400" dirty="0">
              <a:latin typeface="+mj-lt"/>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pPr>
              <a:buNone/>
            </a:pPr>
            <a:r>
              <a:rPr lang="en-US" sz="4400" dirty="0" smtClean="0">
                <a:latin typeface="+mj-lt"/>
              </a:rPr>
              <a:t>Le dices al </a:t>
            </a:r>
            <a:r>
              <a:rPr lang="en-US" dirty="0" err="1" smtClean="0"/>
              <a:t>c</a:t>
            </a:r>
            <a:r>
              <a:rPr lang="en-US" sz="4400" dirty="0" err="1" smtClean="0">
                <a:latin typeface="+mj-lt"/>
              </a:rPr>
              <a:t>ontrolador</a:t>
            </a:r>
            <a:r>
              <a:rPr lang="en-US" sz="4400" dirty="0" smtClean="0">
                <a:latin typeface="+mj-lt"/>
              </a:rPr>
              <a:t> de la </a:t>
            </a:r>
            <a:r>
              <a:rPr lang="en-US" sz="4400" dirty="0" err="1" smtClean="0">
                <a:latin typeface="+mj-lt"/>
              </a:rPr>
              <a:t>fábrica</a:t>
            </a:r>
            <a:r>
              <a:rPr lang="en-US" sz="4400" dirty="0" smtClean="0">
                <a:latin typeface="+mj-lt"/>
              </a:rPr>
              <a:t> </a:t>
            </a:r>
            <a:r>
              <a:rPr lang="en-US" sz="4400" b="1" dirty="0" err="1" smtClean="0">
                <a:solidFill>
                  <a:schemeClr val="accent2"/>
                </a:solidFill>
                <a:latin typeface="+mj-lt"/>
              </a:rPr>
              <a:t>qué</a:t>
            </a:r>
            <a:r>
              <a:rPr lang="en-US" sz="4400" b="1" dirty="0" smtClean="0">
                <a:solidFill>
                  <a:schemeClr val="accent2"/>
                </a:solidFill>
                <a:latin typeface="+mj-lt"/>
              </a:rPr>
              <a:t> </a:t>
            </a:r>
            <a:r>
              <a:rPr lang="en-US" sz="4400" dirty="0" err="1" smtClean="0">
                <a:latin typeface="+mj-lt"/>
              </a:rPr>
              <a:t>hacer</a:t>
            </a:r>
            <a:r>
              <a:rPr lang="en-US" sz="4400" dirty="0" smtClean="0">
                <a:latin typeface="+mj-lt"/>
              </a:rPr>
              <a:t>, y </a:t>
            </a:r>
            <a:r>
              <a:rPr lang="en-US" sz="4400" dirty="0" err="1" smtClean="0">
                <a:latin typeface="+mj-lt"/>
              </a:rPr>
              <a:t>él</a:t>
            </a:r>
            <a:r>
              <a:rPr lang="en-US" sz="4400" dirty="0" smtClean="0">
                <a:latin typeface="+mj-lt"/>
              </a:rPr>
              <a:t> </a:t>
            </a:r>
            <a:r>
              <a:rPr lang="en-US" sz="4400" dirty="0" err="1" smtClean="0">
                <a:latin typeface="+mj-lt"/>
              </a:rPr>
              <a:t>averigua</a:t>
            </a:r>
            <a:r>
              <a:rPr lang="en-US" sz="4400" dirty="0" smtClean="0">
                <a:latin typeface="+mj-lt"/>
              </a:rPr>
              <a:t> </a:t>
            </a:r>
            <a:r>
              <a:rPr lang="en-US" sz="4400" b="1" dirty="0" err="1" smtClean="0">
                <a:solidFill>
                  <a:schemeClr val="accent2"/>
                </a:solidFill>
                <a:latin typeface="+mj-lt"/>
              </a:rPr>
              <a:t>cómo</a:t>
            </a:r>
            <a:r>
              <a:rPr lang="en-US" sz="4400" dirty="0" smtClean="0">
                <a:latin typeface="+mj-lt"/>
              </a:rPr>
              <a:t> </a:t>
            </a:r>
            <a:r>
              <a:rPr lang="en-US" dirty="0" err="1" smtClean="0"/>
              <a:t>hacerlo</a:t>
            </a:r>
            <a:r>
              <a:rPr lang="en-US" dirty="0" smtClean="0"/>
              <a:t>.</a:t>
            </a:r>
            <a:endParaRPr lang="en-US" sz="4400" dirty="0">
              <a:latin typeface="+mj-lt"/>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Para </a:t>
            </a:r>
            <a:r>
              <a:rPr lang="en-US" dirty="0" err="1" smtClean="0"/>
              <a:t>esto</a:t>
            </a:r>
            <a:r>
              <a:rPr lang="en-US" dirty="0" smtClean="0"/>
              <a:t> </a:t>
            </a:r>
            <a:r>
              <a:rPr lang="en-US" dirty="0" err="1" smtClean="0"/>
              <a:t>necesitas</a:t>
            </a:r>
            <a:r>
              <a:rPr lang="en-US" dirty="0" smtClean="0"/>
              <a:t> </a:t>
            </a:r>
            <a:r>
              <a:rPr lang="en-US" dirty="0" err="1" smtClean="0"/>
              <a:t>contarnos</a:t>
            </a:r>
            <a:r>
              <a:rPr lang="en-US" dirty="0" smtClean="0"/>
              <a:t> </a:t>
            </a:r>
            <a:r>
              <a:rPr lang="en-US" dirty="0" err="1" smtClean="0"/>
              <a:t>algunas</a:t>
            </a:r>
            <a:r>
              <a:rPr lang="en-US" dirty="0" smtClean="0"/>
              <a:t> </a:t>
            </a:r>
            <a:r>
              <a:rPr lang="en-US" dirty="0" err="1" smtClean="0"/>
              <a:t>cosas</a:t>
            </a:r>
            <a:r>
              <a:rPr lang="en-US" dirty="0" smtClean="0"/>
              <a:t> de </a:t>
            </a:r>
            <a:r>
              <a:rPr lang="en-US" dirty="0" err="1" smtClean="0"/>
              <a:t>tu</a:t>
            </a:r>
            <a:r>
              <a:rPr lang="en-US" dirty="0" smtClean="0"/>
              <a:t> </a:t>
            </a:r>
            <a:r>
              <a:rPr lang="en-US" dirty="0" err="1" smtClean="0"/>
              <a:t>aplicación</a:t>
            </a:r>
            <a:r>
              <a:rPr lang="en-US" dirty="0" smtClean="0"/>
              <a:t>…</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13" descr="internet cloud 75 opac"/>
          <p:cNvPicPr>
            <a:picLocks noChangeAspect="1" noChangeArrowheads="1"/>
          </p:cNvPicPr>
          <p:nvPr/>
        </p:nvPicPr>
        <p:blipFill>
          <a:blip r:embed="rId3"/>
          <a:srcRect/>
          <a:stretch>
            <a:fillRect/>
          </a:stretch>
        </p:blipFill>
        <p:spPr bwMode="auto">
          <a:xfrm>
            <a:off x="0" y="4724400"/>
            <a:ext cx="3886200" cy="2362200"/>
          </a:xfrm>
          <a:prstGeom prst="rect">
            <a:avLst/>
          </a:prstGeom>
          <a:noFill/>
          <a:effectLst/>
        </p:spPr>
      </p:pic>
      <p:sp>
        <p:nvSpPr>
          <p:cNvPr id="30" name="Rectangle 29"/>
          <p:cNvSpPr/>
          <p:nvPr/>
        </p:nvSpPr>
        <p:spPr bwMode="auto">
          <a:xfrm>
            <a:off x="381000" y="5521785"/>
            <a:ext cx="1270806" cy="32795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sz="1000" dirty="0" smtClean="0">
              <a:solidFill>
                <a:schemeClr val="tx1"/>
              </a:solidFill>
              <a:latin typeface="Arial" charset="0"/>
            </a:endParaRPr>
          </a:p>
        </p:txBody>
      </p:sp>
      <p:pic>
        <p:nvPicPr>
          <p:cNvPr id="31" name="Picture 45" descr="Server"/>
          <p:cNvPicPr>
            <a:picLocks noChangeAspect="1" noChangeArrowheads="1"/>
          </p:cNvPicPr>
          <p:nvPr/>
        </p:nvPicPr>
        <p:blipFill>
          <a:blip r:embed="rId4" cstate="print"/>
          <a:srcRect/>
          <a:stretch>
            <a:fillRect/>
          </a:stretch>
        </p:blipFill>
        <p:spPr bwMode="auto">
          <a:xfrm>
            <a:off x="512175" y="6128493"/>
            <a:ext cx="355824" cy="524717"/>
          </a:xfrm>
          <a:prstGeom prst="rect">
            <a:avLst/>
          </a:prstGeom>
          <a:noFill/>
        </p:spPr>
      </p:pic>
      <p:pic>
        <p:nvPicPr>
          <p:cNvPr id="32" name="Picture 45" descr="Server"/>
          <p:cNvPicPr>
            <a:picLocks noChangeAspect="1" noChangeArrowheads="1"/>
          </p:cNvPicPr>
          <p:nvPr/>
        </p:nvPicPr>
        <p:blipFill>
          <a:blip r:embed="rId4" cstate="print"/>
          <a:srcRect/>
          <a:stretch>
            <a:fillRect/>
          </a:stretch>
        </p:blipFill>
        <p:spPr bwMode="auto">
          <a:xfrm>
            <a:off x="2520869" y="6128493"/>
            <a:ext cx="355824" cy="524717"/>
          </a:xfrm>
          <a:prstGeom prst="rect">
            <a:avLst/>
          </a:prstGeom>
          <a:noFill/>
        </p:spPr>
      </p:pic>
      <p:sp>
        <p:nvSpPr>
          <p:cNvPr id="33" name="TextBox 32"/>
          <p:cNvSpPr txBox="1"/>
          <p:nvPr/>
        </p:nvSpPr>
        <p:spPr>
          <a:xfrm>
            <a:off x="2192919" y="6210481"/>
            <a:ext cx="416085" cy="334179"/>
          </a:xfrm>
          <a:prstGeom prst="rect">
            <a:avLst/>
          </a:prstGeom>
          <a:noFill/>
        </p:spPr>
        <p:txBody>
          <a:bodyPr wrap="none" rtlCol="0">
            <a:spAutoFit/>
          </a:bodyPr>
          <a:lstStyle/>
          <a:p>
            <a:r>
              <a:rPr lang="en-US" sz="1100" b="1" dirty="0" smtClean="0">
                <a:solidFill>
                  <a:schemeClr val="tx1"/>
                </a:solidFill>
              </a:rPr>
              <a:t>…</a:t>
            </a:r>
            <a:endParaRPr lang="en-US" sz="1100" b="1" dirty="0">
              <a:solidFill>
                <a:schemeClr val="tx1"/>
              </a:solidFill>
            </a:endParaRPr>
          </a:p>
        </p:txBody>
      </p:sp>
      <p:sp>
        <p:nvSpPr>
          <p:cNvPr id="34" name="Rectangle 33"/>
          <p:cNvSpPr/>
          <p:nvPr/>
        </p:nvSpPr>
        <p:spPr bwMode="auto">
          <a:xfrm>
            <a:off x="389193" y="5882531"/>
            <a:ext cx="2582607" cy="20496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
        <p:nvSpPr>
          <p:cNvPr id="36" name="TextBox 35"/>
          <p:cNvSpPr txBox="1"/>
          <p:nvPr/>
        </p:nvSpPr>
        <p:spPr>
          <a:xfrm>
            <a:off x="1168488" y="5868948"/>
            <a:ext cx="1068570" cy="230832"/>
          </a:xfrm>
          <a:prstGeom prst="rect">
            <a:avLst/>
          </a:prstGeom>
          <a:noFill/>
        </p:spPr>
        <p:txBody>
          <a:bodyPr wrap="square" rtlCol="0">
            <a:spAutoFit/>
          </a:bodyPr>
          <a:lstStyle/>
          <a:p>
            <a:pPr algn="ctr"/>
            <a:r>
              <a:rPr lang="en-US" sz="900" b="1" dirty="0" smtClean="0">
                <a:solidFill>
                  <a:schemeClr val="tx1"/>
                </a:solidFill>
              </a:rPr>
              <a:t>Fabric</a:t>
            </a:r>
            <a:endParaRPr lang="en-US" sz="900" b="1" dirty="0">
              <a:solidFill>
                <a:schemeClr val="tx1"/>
              </a:solidFill>
            </a:endParaRPr>
          </a:p>
        </p:txBody>
      </p:sp>
      <p:pic>
        <p:nvPicPr>
          <p:cNvPr id="39" name="Picture 38" descr="Server"/>
          <p:cNvPicPr>
            <a:picLocks noChangeAspect="1" noChangeArrowheads="1"/>
          </p:cNvPicPr>
          <p:nvPr/>
        </p:nvPicPr>
        <p:blipFill>
          <a:blip r:embed="rId4" cstate="print"/>
          <a:srcRect/>
          <a:stretch>
            <a:fillRect/>
          </a:stretch>
        </p:blipFill>
        <p:spPr bwMode="auto">
          <a:xfrm>
            <a:off x="963106" y="6128493"/>
            <a:ext cx="355824" cy="524717"/>
          </a:xfrm>
          <a:prstGeom prst="rect">
            <a:avLst/>
          </a:prstGeom>
          <a:noFill/>
        </p:spPr>
      </p:pic>
      <p:pic>
        <p:nvPicPr>
          <p:cNvPr id="40" name="Picture 39" descr="Server"/>
          <p:cNvPicPr>
            <a:picLocks noChangeAspect="1" noChangeArrowheads="1"/>
          </p:cNvPicPr>
          <p:nvPr/>
        </p:nvPicPr>
        <p:blipFill>
          <a:blip r:embed="rId4" cstate="print"/>
          <a:srcRect/>
          <a:stretch>
            <a:fillRect/>
          </a:stretch>
        </p:blipFill>
        <p:spPr bwMode="auto">
          <a:xfrm>
            <a:off x="1414037" y="6128493"/>
            <a:ext cx="355824" cy="524717"/>
          </a:xfrm>
          <a:prstGeom prst="rect">
            <a:avLst/>
          </a:prstGeom>
          <a:noFill/>
        </p:spPr>
      </p:pic>
      <p:pic>
        <p:nvPicPr>
          <p:cNvPr id="44" name="Picture 43" descr="Server"/>
          <p:cNvPicPr>
            <a:picLocks noChangeAspect="1" noChangeArrowheads="1"/>
          </p:cNvPicPr>
          <p:nvPr/>
        </p:nvPicPr>
        <p:blipFill>
          <a:blip r:embed="rId4" cstate="print"/>
          <a:srcRect/>
          <a:stretch>
            <a:fillRect/>
          </a:stretch>
        </p:blipFill>
        <p:spPr bwMode="auto">
          <a:xfrm>
            <a:off x="1864969" y="6128493"/>
            <a:ext cx="355824" cy="524717"/>
          </a:xfrm>
          <a:prstGeom prst="rect">
            <a:avLst/>
          </a:prstGeom>
          <a:noFill/>
        </p:spPr>
      </p:pic>
      <p:sp>
        <p:nvSpPr>
          <p:cNvPr id="47" name="TextBox 46"/>
          <p:cNvSpPr txBox="1"/>
          <p:nvPr/>
        </p:nvSpPr>
        <p:spPr>
          <a:xfrm>
            <a:off x="391187" y="5562133"/>
            <a:ext cx="1255200" cy="230832"/>
          </a:xfrm>
          <a:prstGeom prst="rect">
            <a:avLst/>
          </a:prstGeom>
          <a:noFill/>
        </p:spPr>
        <p:txBody>
          <a:bodyPr wrap="square" rtlCol="0">
            <a:spAutoFit/>
          </a:bodyPr>
          <a:lstStyle/>
          <a:p>
            <a:pPr algn="ctr"/>
            <a:r>
              <a:rPr lang="en-US" sz="900" b="1" dirty="0" smtClean="0">
                <a:solidFill>
                  <a:schemeClr val="tx1"/>
                </a:solidFill>
              </a:rPr>
              <a:t> Compute</a:t>
            </a:r>
            <a:endParaRPr lang="en-US" sz="900" b="1" dirty="0">
              <a:solidFill>
                <a:schemeClr val="tx1"/>
              </a:solidFill>
            </a:endParaRPr>
          </a:p>
        </p:txBody>
      </p:sp>
      <p:sp>
        <p:nvSpPr>
          <p:cNvPr id="48" name="Can 47"/>
          <p:cNvSpPr/>
          <p:nvPr/>
        </p:nvSpPr>
        <p:spPr bwMode="auto">
          <a:xfrm>
            <a:off x="1736517" y="5467132"/>
            <a:ext cx="1229813" cy="379879"/>
          </a:xfrm>
          <a:prstGeom prst="ca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sz="1000" dirty="0" smtClean="0">
              <a:solidFill>
                <a:schemeClr val="tx1"/>
              </a:solidFill>
              <a:latin typeface="Arial" charset="0"/>
            </a:endParaRPr>
          </a:p>
        </p:txBody>
      </p:sp>
      <p:sp>
        <p:nvSpPr>
          <p:cNvPr id="54" name="TextBox 53"/>
          <p:cNvSpPr txBox="1"/>
          <p:nvPr/>
        </p:nvSpPr>
        <p:spPr>
          <a:xfrm>
            <a:off x="1736517" y="5556159"/>
            <a:ext cx="1229813" cy="294863"/>
          </a:xfrm>
          <a:prstGeom prst="rect">
            <a:avLst/>
          </a:prstGeom>
          <a:noFill/>
        </p:spPr>
        <p:txBody>
          <a:bodyPr wrap="square" rtlCol="0">
            <a:spAutoFit/>
          </a:bodyPr>
          <a:lstStyle/>
          <a:p>
            <a:pPr algn="ctr"/>
            <a:r>
              <a:rPr lang="en-US" sz="900" b="1" dirty="0" smtClean="0">
                <a:solidFill>
                  <a:schemeClr val="tx1"/>
                </a:solidFill>
              </a:rPr>
              <a:t>Storage</a:t>
            </a:r>
            <a:endParaRPr lang="en-US" sz="900" b="1" dirty="0">
              <a:solidFill>
                <a:schemeClr val="tx1"/>
              </a:solidFill>
            </a:endParaRPr>
          </a:p>
        </p:txBody>
      </p:sp>
      <p:sp>
        <p:nvSpPr>
          <p:cNvPr id="56" name="Freeform 55"/>
          <p:cNvSpPr/>
          <p:nvPr/>
        </p:nvSpPr>
        <p:spPr bwMode="auto">
          <a:xfrm flipH="1">
            <a:off x="1517886" y="5196576"/>
            <a:ext cx="842466" cy="270677"/>
          </a:xfrm>
          <a:custGeom>
            <a:avLst/>
            <a:gdLst>
              <a:gd name="connsiteX0" fmla="*/ 1270000 w 1270000"/>
              <a:gd name="connsiteY0" fmla="*/ 182880 h 694944"/>
              <a:gd name="connsiteX1" fmla="*/ 197104 w 1270000"/>
              <a:gd name="connsiteY1" fmla="*/ 85344 h 694944"/>
              <a:gd name="connsiteX2" fmla="*/ 87376 w 1270000"/>
              <a:gd name="connsiteY2" fmla="*/ 694944 h 694944"/>
            </a:gdLst>
            <a:ahLst/>
            <a:cxnLst>
              <a:cxn ang="0">
                <a:pos x="connsiteX0" y="connsiteY0"/>
              </a:cxn>
              <a:cxn ang="0">
                <a:pos x="connsiteX1" y="connsiteY1"/>
              </a:cxn>
              <a:cxn ang="0">
                <a:pos x="connsiteX2" y="connsiteY2"/>
              </a:cxn>
            </a:cxnLst>
            <a:rect l="l" t="t" r="r" b="b"/>
            <a:pathLst>
              <a:path w="1270000" h="694944">
                <a:moveTo>
                  <a:pt x="1270000" y="182880"/>
                </a:moveTo>
                <a:cubicBezTo>
                  <a:pt x="832104" y="91440"/>
                  <a:pt x="394208" y="0"/>
                  <a:pt x="197104" y="85344"/>
                </a:cubicBezTo>
                <a:cubicBezTo>
                  <a:pt x="0" y="170688"/>
                  <a:pt x="43688" y="432816"/>
                  <a:pt x="87376" y="694944"/>
                </a:cubicBezTo>
              </a:path>
            </a:pathLst>
          </a:custGeom>
          <a:noFill/>
          <a:ln w="19050" cap="flat" cmpd="sng" algn="ctr">
            <a:solidFill>
              <a:schemeClr val="tx1"/>
            </a:solidFill>
            <a:prstDash val="solid"/>
            <a:round/>
            <a:headEnd type="none" w="med" len="med"/>
            <a:tailEnd type="stealth" w="lg" len="lg"/>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
        <p:nvSpPr>
          <p:cNvPr id="58" name="Oval 106"/>
          <p:cNvSpPr>
            <a:spLocks noChangeArrowheads="1"/>
          </p:cNvSpPr>
          <p:nvPr/>
        </p:nvSpPr>
        <p:spPr bwMode="auto">
          <a:xfrm>
            <a:off x="468453" y="5065397"/>
            <a:ext cx="1137976" cy="45700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sz="1000" dirty="0">
              <a:solidFill>
                <a:schemeClr val="tx1"/>
              </a:solidFill>
            </a:endParaRPr>
          </a:p>
        </p:txBody>
      </p:sp>
      <p:sp>
        <p:nvSpPr>
          <p:cNvPr id="61" name="Text Box 27"/>
          <p:cNvSpPr txBox="1">
            <a:spLocks noChangeArrowheads="1"/>
          </p:cNvSpPr>
          <p:nvPr/>
        </p:nvSpPr>
        <p:spPr bwMode="auto">
          <a:xfrm>
            <a:off x="499492" y="5169445"/>
            <a:ext cx="1049433" cy="230832"/>
          </a:xfrm>
          <a:prstGeom prst="rect">
            <a:avLst/>
          </a:prstGeom>
          <a:noFill/>
          <a:ln w="19050" algn="ctr">
            <a:noFill/>
            <a:miter lim="800000"/>
            <a:headEnd/>
            <a:tailEnd/>
          </a:ln>
          <a:effectLst/>
        </p:spPr>
        <p:txBody>
          <a:bodyPr wrap="square">
            <a:spAutoFit/>
          </a:bodyPr>
          <a:lstStyle/>
          <a:p>
            <a:pPr algn="ctr"/>
            <a:r>
              <a:rPr lang="en-US" sz="900" b="1" i="1" dirty="0" smtClean="0">
                <a:solidFill>
                  <a:schemeClr val="tx1"/>
                </a:solidFill>
              </a:rPr>
              <a:t>Application</a:t>
            </a:r>
            <a:endParaRPr lang="en-US" sz="900" b="1" i="1" dirty="0">
              <a:solidFill>
                <a:schemeClr val="tx1"/>
              </a:solidFill>
            </a:endParaRPr>
          </a:p>
        </p:txBody>
      </p:sp>
      <p:grpSp>
        <p:nvGrpSpPr>
          <p:cNvPr id="2" name="Group 54"/>
          <p:cNvGrpSpPr/>
          <p:nvPr/>
        </p:nvGrpSpPr>
        <p:grpSpPr>
          <a:xfrm>
            <a:off x="190500" y="965200"/>
            <a:ext cx="8953500" cy="5054600"/>
            <a:chOff x="190500" y="965200"/>
            <a:chExt cx="8953500" cy="5054600"/>
          </a:xfrm>
        </p:grpSpPr>
        <p:sp>
          <p:nvSpPr>
            <p:cNvPr id="76" name="Oval 75"/>
            <p:cNvSpPr/>
            <p:nvPr/>
          </p:nvSpPr>
          <p:spPr bwMode="auto">
            <a:xfrm>
              <a:off x="1295400" y="965200"/>
              <a:ext cx="7848600" cy="4445000"/>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endParaRPr lang="en-US" sz="2000" dirty="0" smtClean="0"/>
            </a:p>
          </p:txBody>
        </p:sp>
        <p:cxnSp>
          <p:nvCxnSpPr>
            <p:cNvPr id="59" name="Straight Connector 58"/>
            <p:cNvCxnSpPr/>
            <p:nvPr/>
          </p:nvCxnSpPr>
          <p:spPr bwMode="auto">
            <a:xfrm flipV="1">
              <a:off x="1213405" y="5370797"/>
              <a:ext cx="4704119" cy="629301"/>
            </a:xfrm>
            <a:prstGeom prst="line">
              <a:avLst/>
            </a:prstGeom>
            <a:noFill/>
            <a:ln w="6350" cap="flat" cmpd="sng" algn="ctr">
              <a:solidFill>
                <a:schemeClr val="accent2">
                  <a:lumMod val="40000"/>
                  <a:lumOff val="60000"/>
                </a:schemeClr>
              </a:solidFill>
              <a:prstDash val="solid"/>
              <a:round/>
              <a:headEnd type="none" w="med" len="med"/>
              <a:tailEnd type="none" w="med" len="med"/>
            </a:ln>
            <a:effectLst/>
          </p:spPr>
        </p:cxnSp>
        <p:sp>
          <p:nvSpPr>
            <p:cNvPr id="60" name="Oval 59"/>
            <p:cNvSpPr/>
            <p:nvPr/>
          </p:nvSpPr>
          <p:spPr bwMode="auto">
            <a:xfrm>
              <a:off x="190500" y="4953000"/>
              <a:ext cx="1600200" cy="1066800"/>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endParaRPr lang="en-US" sz="2000" dirty="0" smtClean="0"/>
            </a:p>
          </p:txBody>
        </p:sp>
        <p:cxnSp>
          <p:nvCxnSpPr>
            <p:cNvPr id="62" name="Straight Connector 61"/>
            <p:cNvCxnSpPr/>
            <p:nvPr/>
          </p:nvCxnSpPr>
          <p:spPr bwMode="auto">
            <a:xfrm rot="5400000" flipH="1" flipV="1">
              <a:off x="-326163" y="3515174"/>
              <a:ext cx="2317337" cy="1078192"/>
            </a:xfrm>
            <a:prstGeom prst="line">
              <a:avLst/>
            </a:prstGeom>
            <a:noFill/>
            <a:ln w="6350" cap="flat" cmpd="sng" algn="ctr">
              <a:solidFill>
                <a:schemeClr val="accent2">
                  <a:lumMod val="40000"/>
                  <a:lumOff val="60000"/>
                </a:schemeClr>
              </a:solidFill>
              <a:prstDash val="solid"/>
              <a:round/>
              <a:headEnd type="none" w="med" len="med"/>
              <a:tailEnd type="none" w="med" len="med"/>
            </a:ln>
            <a:effectLst/>
          </p:spPr>
        </p:cxnSp>
      </p:grpSp>
      <p:grpSp>
        <p:nvGrpSpPr>
          <p:cNvPr id="3" name="Group 63"/>
          <p:cNvGrpSpPr/>
          <p:nvPr/>
        </p:nvGrpSpPr>
        <p:grpSpPr>
          <a:xfrm>
            <a:off x="2819400" y="4191000"/>
            <a:ext cx="4876800" cy="571504"/>
            <a:chOff x="2819400" y="4191000"/>
            <a:chExt cx="4876800" cy="571504"/>
          </a:xfrm>
        </p:grpSpPr>
        <p:sp>
          <p:nvSpPr>
            <p:cNvPr id="73" name="Rectangle 72"/>
            <p:cNvSpPr/>
            <p:nvPr/>
          </p:nvSpPr>
          <p:spPr bwMode="auto">
            <a:xfrm>
              <a:off x="2819400" y="4191000"/>
              <a:ext cx="4876800" cy="571504"/>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smtClean="0">
                <a:solidFill>
                  <a:schemeClr val="tx1"/>
                </a:solidFill>
                <a:latin typeface="Arial" charset="0"/>
              </a:endParaRPr>
            </a:p>
          </p:txBody>
        </p:sp>
        <p:sp>
          <p:nvSpPr>
            <p:cNvPr id="72" name="TextBox 71"/>
            <p:cNvSpPr txBox="1"/>
            <p:nvPr/>
          </p:nvSpPr>
          <p:spPr>
            <a:xfrm>
              <a:off x="3733800" y="4267200"/>
              <a:ext cx="3048000" cy="400110"/>
            </a:xfrm>
            <a:prstGeom prst="rect">
              <a:avLst/>
            </a:prstGeom>
            <a:noFill/>
          </p:spPr>
          <p:txBody>
            <a:bodyPr wrap="square" rtlCol="0">
              <a:spAutoFit/>
            </a:bodyPr>
            <a:lstStyle/>
            <a:p>
              <a:pPr algn="ctr"/>
              <a:r>
                <a:rPr lang="en-US" sz="2000" b="1" dirty="0" smtClean="0">
                  <a:solidFill>
                    <a:schemeClr val="tx1"/>
                  </a:solidFill>
                </a:rPr>
                <a:t>Fabric</a:t>
              </a:r>
              <a:endParaRPr lang="en-US" sz="2000" b="1" dirty="0">
                <a:solidFill>
                  <a:schemeClr val="tx1"/>
                </a:solidFill>
              </a:endParaRPr>
            </a:p>
          </p:txBody>
        </p:sp>
      </p:grpSp>
      <p:sp>
        <p:nvSpPr>
          <p:cNvPr id="51" name="Title 50"/>
          <p:cNvSpPr>
            <a:spLocks noGrp="1"/>
          </p:cNvSpPr>
          <p:nvPr>
            <p:ph type="title"/>
          </p:nvPr>
        </p:nvSpPr>
        <p:spPr>
          <a:xfrm>
            <a:off x="387054" y="228600"/>
            <a:ext cx="8756946" cy="1052596"/>
          </a:xfrm>
        </p:spPr>
        <p:txBody>
          <a:bodyPr/>
          <a:lstStyle/>
          <a:p>
            <a:r>
              <a:rPr lang="en-US" sz="4400" dirty="0" smtClean="0">
                <a:latin typeface="+mj-lt"/>
              </a:rPr>
              <a:t>DEFINIR TU SERVICIO</a:t>
            </a:r>
            <a:r>
              <a:rPr sz="4000" dirty="0" smtClean="0"/>
              <a:t/>
            </a:r>
            <a:br>
              <a:rPr sz="4000" dirty="0" smtClean="0"/>
            </a:br>
            <a:endParaRPr sz="3200" dirty="0">
              <a:solidFill>
                <a:schemeClr val="tx2"/>
              </a:solidFill>
            </a:endParaRPr>
          </a:p>
        </p:txBody>
      </p:sp>
      <p:grpSp>
        <p:nvGrpSpPr>
          <p:cNvPr id="4" name="Group 65"/>
          <p:cNvGrpSpPr/>
          <p:nvPr/>
        </p:nvGrpSpPr>
        <p:grpSpPr>
          <a:xfrm>
            <a:off x="2819400" y="1600200"/>
            <a:ext cx="5867400" cy="4800600"/>
            <a:chOff x="2819400" y="1600200"/>
            <a:chExt cx="5867400" cy="4800600"/>
          </a:xfrm>
        </p:grpSpPr>
        <p:sp>
          <p:nvSpPr>
            <p:cNvPr id="79" name="Rectangle 78"/>
            <p:cNvSpPr/>
            <p:nvPr/>
          </p:nvSpPr>
          <p:spPr>
            <a:xfrm>
              <a:off x="2819400" y="1600200"/>
              <a:ext cx="2438400" cy="2209800"/>
            </a:xfrm>
            <a:prstGeom prst="rect">
              <a:avLst/>
            </a:prstGeom>
            <a:ln>
              <a:headEnd type="none" w="lg" len="lg"/>
              <a:tailEnd type="stealth" w="lg" len="lg"/>
            </a:ln>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algn="ctr"/>
              <a:endParaRPr lang="en-US" dirty="0">
                <a:latin typeface="Arial" charset="0"/>
              </a:endParaRPr>
            </a:p>
          </p:txBody>
        </p:sp>
        <p:sp>
          <p:nvSpPr>
            <p:cNvPr id="83" name="Rectangle 82"/>
            <p:cNvSpPr/>
            <p:nvPr/>
          </p:nvSpPr>
          <p:spPr>
            <a:xfrm>
              <a:off x="2971800" y="1752600"/>
              <a:ext cx="2438400" cy="2209800"/>
            </a:xfrm>
            <a:prstGeom prst="rect">
              <a:avLst/>
            </a:prstGeom>
            <a:ln>
              <a:headEnd type="none" w="lg" len="lg"/>
              <a:tailEnd type="stealth" w="lg" len="lg"/>
            </a:ln>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algn="ctr"/>
              <a:endParaRPr lang="en-US" dirty="0">
                <a:latin typeface="Arial" charset="0"/>
              </a:endParaRPr>
            </a:p>
          </p:txBody>
        </p:sp>
        <p:sp>
          <p:nvSpPr>
            <p:cNvPr id="82" name="Rectangle 81"/>
            <p:cNvSpPr/>
            <p:nvPr/>
          </p:nvSpPr>
          <p:spPr>
            <a:xfrm>
              <a:off x="5867400" y="1600200"/>
              <a:ext cx="1752600" cy="2209800"/>
            </a:xfrm>
            <a:prstGeom prst="rect">
              <a:avLst/>
            </a:prstGeom>
            <a:ln>
              <a:headEnd type="none" w="lg" len="lg"/>
              <a:tailEnd type="stealth" w="lg" len="lg"/>
            </a:ln>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algn="ctr"/>
              <a:endParaRPr lang="en-US" dirty="0">
                <a:latin typeface="Arial" charset="0"/>
              </a:endParaRPr>
            </a:p>
          </p:txBody>
        </p:sp>
        <p:sp>
          <p:nvSpPr>
            <p:cNvPr id="84" name="Rectangle 83"/>
            <p:cNvSpPr/>
            <p:nvPr/>
          </p:nvSpPr>
          <p:spPr>
            <a:xfrm>
              <a:off x="6019800" y="1752600"/>
              <a:ext cx="1676400" cy="2209800"/>
            </a:xfrm>
            <a:prstGeom prst="rect">
              <a:avLst/>
            </a:prstGeom>
            <a:ln>
              <a:headEnd type="none" w="lg" len="lg"/>
              <a:tailEnd type="stealth" w="lg" len="lg"/>
            </a:ln>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algn="ctr"/>
              <a:endParaRPr lang="en-US" dirty="0">
                <a:latin typeface="Arial" charset="0"/>
              </a:endParaRPr>
            </a:p>
          </p:txBody>
        </p:sp>
        <p:sp>
          <p:nvSpPr>
            <p:cNvPr id="88" name="TextBox 87"/>
            <p:cNvSpPr txBox="1"/>
            <p:nvPr/>
          </p:nvSpPr>
          <p:spPr>
            <a:xfrm>
              <a:off x="7924800" y="5943600"/>
              <a:ext cx="762000" cy="400110"/>
            </a:xfrm>
            <a:prstGeom prst="rect">
              <a:avLst/>
            </a:prstGeom>
            <a:noFill/>
          </p:spPr>
          <p:txBody>
            <a:bodyPr wrap="square" rtlCol="0">
              <a:spAutoFit/>
            </a:bodyPr>
            <a:lstStyle/>
            <a:p>
              <a:pPr algn="ctr"/>
              <a:r>
                <a:rPr lang="en-US" sz="2000" b="1" i="1" dirty="0" smtClean="0"/>
                <a:t>VM</a:t>
              </a:r>
              <a:endParaRPr lang="en-US" sz="2000" b="1" i="1" dirty="0"/>
            </a:p>
          </p:txBody>
        </p:sp>
        <p:sp>
          <p:nvSpPr>
            <p:cNvPr id="57" name="TextBox 56"/>
            <p:cNvSpPr txBox="1"/>
            <p:nvPr/>
          </p:nvSpPr>
          <p:spPr>
            <a:xfrm>
              <a:off x="3581400" y="1752600"/>
              <a:ext cx="1232069" cy="369332"/>
            </a:xfrm>
            <a:prstGeom prst="rect">
              <a:avLst/>
            </a:prstGeom>
            <a:noFill/>
          </p:spPr>
          <p:txBody>
            <a:bodyPr wrap="none" rtlCol="0">
              <a:spAutoFit/>
            </a:bodyPr>
            <a:lstStyle/>
            <a:p>
              <a:pPr algn="ctr"/>
              <a:r>
                <a:rPr lang="en-US" b="1" dirty="0" smtClean="0"/>
                <a:t>Web Role</a:t>
              </a:r>
            </a:p>
          </p:txBody>
        </p:sp>
        <p:sp>
          <p:nvSpPr>
            <p:cNvPr id="67" name="TextBox 66"/>
            <p:cNvSpPr txBox="1"/>
            <p:nvPr/>
          </p:nvSpPr>
          <p:spPr>
            <a:xfrm>
              <a:off x="6096000" y="1752600"/>
              <a:ext cx="1539845" cy="369332"/>
            </a:xfrm>
            <a:prstGeom prst="rect">
              <a:avLst/>
            </a:prstGeom>
            <a:noFill/>
          </p:spPr>
          <p:txBody>
            <a:bodyPr wrap="none" rtlCol="0">
              <a:spAutoFit/>
            </a:bodyPr>
            <a:lstStyle/>
            <a:p>
              <a:r>
                <a:rPr lang="en-US" b="1" dirty="0" smtClean="0"/>
                <a:t>Worker Role</a:t>
              </a:r>
            </a:p>
          </p:txBody>
        </p:sp>
        <p:sp>
          <p:nvSpPr>
            <p:cNvPr id="93" name="Rectangle 92"/>
            <p:cNvSpPr/>
            <p:nvPr/>
          </p:nvSpPr>
          <p:spPr>
            <a:xfrm>
              <a:off x="7315200" y="5943600"/>
              <a:ext cx="685800" cy="457200"/>
            </a:xfrm>
            <a:prstGeom prst="rect">
              <a:avLst/>
            </a:prstGeom>
            <a:ln>
              <a:headEnd type="none" w="lg" len="lg"/>
              <a:tailEnd type="stealth" w="lg" len="lg"/>
            </a:ln>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algn="ctr"/>
              <a:endParaRPr lang="en-US" dirty="0">
                <a:latin typeface="Arial" charset="0"/>
              </a:endParaRPr>
            </a:p>
          </p:txBody>
        </p:sp>
      </p:grpSp>
      <p:grpSp>
        <p:nvGrpSpPr>
          <p:cNvPr id="5" name="Group 80"/>
          <p:cNvGrpSpPr/>
          <p:nvPr/>
        </p:nvGrpSpPr>
        <p:grpSpPr>
          <a:xfrm>
            <a:off x="4419600" y="3123190"/>
            <a:ext cx="3094234" cy="1066954"/>
            <a:chOff x="4419600" y="3123190"/>
            <a:chExt cx="3094234" cy="1066954"/>
          </a:xfrm>
        </p:grpSpPr>
        <p:sp>
          <p:nvSpPr>
            <p:cNvPr id="105" name="Freeform 104"/>
            <p:cNvSpPr/>
            <p:nvPr/>
          </p:nvSpPr>
          <p:spPr>
            <a:xfrm>
              <a:off x="4953000" y="3124200"/>
              <a:ext cx="239730" cy="380144"/>
            </a:xfrm>
            <a:custGeom>
              <a:avLst/>
              <a:gdLst>
                <a:gd name="connsiteX0" fmla="*/ 82193 w 239730"/>
                <a:gd name="connsiteY0" fmla="*/ 0 h 380144"/>
                <a:gd name="connsiteX1" fmla="*/ 226031 w 239730"/>
                <a:gd name="connsiteY1" fmla="*/ 133564 h 380144"/>
                <a:gd name="connsiteX2" fmla="*/ 0 w 239730"/>
                <a:gd name="connsiteY2" fmla="*/ 380144 h 380144"/>
                <a:gd name="connsiteX0" fmla="*/ 82193 w 239730"/>
                <a:gd name="connsiteY0" fmla="*/ 0 h 380144"/>
                <a:gd name="connsiteX1" fmla="*/ 226031 w 239730"/>
                <a:gd name="connsiteY1" fmla="*/ 133564 h 380144"/>
                <a:gd name="connsiteX2" fmla="*/ 0 w 239730"/>
                <a:gd name="connsiteY2" fmla="*/ 380144 h 380144"/>
              </a:gdLst>
              <a:ahLst/>
              <a:cxnLst>
                <a:cxn ang="0">
                  <a:pos x="connsiteX0" y="connsiteY0"/>
                </a:cxn>
                <a:cxn ang="0">
                  <a:pos x="connsiteX1" y="connsiteY1"/>
                </a:cxn>
                <a:cxn ang="0">
                  <a:pos x="connsiteX2" y="connsiteY2"/>
                </a:cxn>
              </a:cxnLst>
              <a:rect l="l" t="t" r="r" b="b"/>
              <a:pathLst>
                <a:path w="239730" h="380144">
                  <a:moveTo>
                    <a:pt x="82193" y="0"/>
                  </a:moveTo>
                  <a:cubicBezTo>
                    <a:pt x="160961" y="35103"/>
                    <a:pt x="239730" y="70207"/>
                    <a:pt x="226031" y="133564"/>
                  </a:cubicBezTo>
                  <a:cubicBezTo>
                    <a:pt x="212332" y="196921"/>
                    <a:pt x="101029" y="236305"/>
                    <a:pt x="0" y="380144"/>
                  </a:cubicBezTo>
                </a:path>
              </a:pathLst>
            </a:custGeom>
            <a:noFill/>
            <a:ln w="19050" cap="flat" cmpd="sng" algn="ctr">
              <a:solidFill>
                <a:schemeClr val="tx1"/>
              </a:solidFill>
              <a:prstDash val="sysDash"/>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latin typeface="Arial" charset="0"/>
              </a:endParaRPr>
            </a:p>
          </p:txBody>
        </p:sp>
        <p:sp>
          <p:nvSpPr>
            <p:cNvPr id="113" name="Freeform 112"/>
            <p:cNvSpPr/>
            <p:nvPr/>
          </p:nvSpPr>
          <p:spPr>
            <a:xfrm>
              <a:off x="4876800" y="3810000"/>
              <a:ext cx="239730" cy="380144"/>
            </a:xfrm>
            <a:custGeom>
              <a:avLst/>
              <a:gdLst>
                <a:gd name="connsiteX0" fmla="*/ 82193 w 239730"/>
                <a:gd name="connsiteY0" fmla="*/ 0 h 380144"/>
                <a:gd name="connsiteX1" fmla="*/ 226031 w 239730"/>
                <a:gd name="connsiteY1" fmla="*/ 133564 h 380144"/>
                <a:gd name="connsiteX2" fmla="*/ 0 w 239730"/>
                <a:gd name="connsiteY2" fmla="*/ 380144 h 380144"/>
                <a:gd name="connsiteX0" fmla="*/ 82193 w 239730"/>
                <a:gd name="connsiteY0" fmla="*/ 0 h 380144"/>
                <a:gd name="connsiteX1" fmla="*/ 226031 w 239730"/>
                <a:gd name="connsiteY1" fmla="*/ 133564 h 380144"/>
                <a:gd name="connsiteX2" fmla="*/ 0 w 239730"/>
                <a:gd name="connsiteY2" fmla="*/ 380144 h 380144"/>
                <a:gd name="connsiteX0" fmla="*/ 82193 w 239730"/>
                <a:gd name="connsiteY0" fmla="*/ 0 h 380144"/>
                <a:gd name="connsiteX1" fmla="*/ 226031 w 239730"/>
                <a:gd name="connsiteY1" fmla="*/ 133564 h 380144"/>
                <a:gd name="connsiteX2" fmla="*/ 0 w 239730"/>
                <a:gd name="connsiteY2" fmla="*/ 380144 h 380144"/>
                <a:gd name="connsiteX0" fmla="*/ 82193 w 239730"/>
                <a:gd name="connsiteY0" fmla="*/ 0 h 380144"/>
                <a:gd name="connsiteX1" fmla="*/ 226031 w 239730"/>
                <a:gd name="connsiteY1" fmla="*/ 133564 h 380144"/>
                <a:gd name="connsiteX2" fmla="*/ 0 w 239730"/>
                <a:gd name="connsiteY2" fmla="*/ 380144 h 380144"/>
              </a:gdLst>
              <a:ahLst/>
              <a:cxnLst>
                <a:cxn ang="0">
                  <a:pos x="connsiteX0" y="connsiteY0"/>
                </a:cxn>
                <a:cxn ang="0">
                  <a:pos x="connsiteX1" y="connsiteY1"/>
                </a:cxn>
                <a:cxn ang="0">
                  <a:pos x="connsiteX2" y="connsiteY2"/>
                </a:cxn>
              </a:cxnLst>
              <a:rect l="l" t="t" r="r" b="b"/>
              <a:pathLst>
                <a:path w="239730" h="380144">
                  <a:moveTo>
                    <a:pt x="82193" y="0"/>
                  </a:moveTo>
                  <a:cubicBezTo>
                    <a:pt x="160961" y="35103"/>
                    <a:pt x="239730" y="70207"/>
                    <a:pt x="226031" y="133564"/>
                  </a:cubicBezTo>
                  <a:cubicBezTo>
                    <a:pt x="212332" y="196921"/>
                    <a:pt x="140413" y="250859"/>
                    <a:pt x="0" y="380144"/>
                  </a:cubicBezTo>
                </a:path>
              </a:pathLst>
            </a:custGeom>
            <a:noFill/>
            <a:ln w="19050" cap="flat" cmpd="sng" algn="ctr">
              <a:solidFill>
                <a:schemeClr val="tx1"/>
              </a:solidFill>
              <a:prstDash val="sysDash"/>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latin typeface="Arial" charset="0"/>
              </a:endParaRPr>
            </a:p>
          </p:txBody>
        </p:sp>
        <p:sp>
          <p:nvSpPr>
            <p:cNvPr id="104" name="TextBox 103"/>
            <p:cNvSpPr txBox="1"/>
            <p:nvPr/>
          </p:nvSpPr>
          <p:spPr>
            <a:xfrm>
              <a:off x="4419600" y="3505200"/>
              <a:ext cx="838199" cy="338554"/>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600" b="1" dirty="0" smtClean="0">
                  <a:solidFill>
                    <a:schemeClr val="tx1"/>
                  </a:solidFill>
                </a:rPr>
                <a:t>Agent</a:t>
              </a:r>
              <a:endParaRPr lang="en-US" sz="1600" b="1" dirty="0">
                <a:solidFill>
                  <a:schemeClr val="tx1"/>
                </a:solidFill>
              </a:endParaRPr>
            </a:p>
          </p:txBody>
        </p:sp>
        <p:sp>
          <p:nvSpPr>
            <p:cNvPr id="85" name="Freeform 84"/>
            <p:cNvSpPr/>
            <p:nvPr/>
          </p:nvSpPr>
          <p:spPr>
            <a:xfrm>
              <a:off x="7274104" y="3123190"/>
              <a:ext cx="239730" cy="380144"/>
            </a:xfrm>
            <a:custGeom>
              <a:avLst/>
              <a:gdLst>
                <a:gd name="connsiteX0" fmla="*/ 82193 w 239730"/>
                <a:gd name="connsiteY0" fmla="*/ 0 h 380144"/>
                <a:gd name="connsiteX1" fmla="*/ 226031 w 239730"/>
                <a:gd name="connsiteY1" fmla="*/ 133564 h 380144"/>
                <a:gd name="connsiteX2" fmla="*/ 0 w 239730"/>
                <a:gd name="connsiteY2" fmla="*/ 380144 h 380144"/>
                <a:gd name="connsiteX0" fmla="*/ 82193 w 239730"/>
                <a:gd name="connsiteY0" fmla="*/ 0 h 380144"/>
                <a:gd name="connsiteX1" fmla="*/ 226031 w 239730"/>
                <a:gd name="connsiteY1" fmla="*/ 133564 h 380144"/>
                <a:gd name="connsiteX2" fmla="*/ 0 w 239730"/>
                <a:gd name="connsiteY2" fmla="*/ 380144 h 380144"/>
              </a:gdLst>
              <a:ahLst/>
              <a:cxnLst>
                <a:cxn ang="0">
                  <a:pos x="connsiteX0" y="connsiteY0"/>
                </a:cxn>
                <a:cxn ang="0">
                  <a:pos x="connsiteX1" y="connsiteY1"/>
                </a:cxn>
                <a:cxn ang="0">
                  <a:pos x="connsiteX2" y="connsiteY2"/>
                </a:cxn>
              </a:cxnLst>
              <a:rect l="l" t="t" r="r" b="b"/>
              <a:pathLst>
                <a:path w="239730" h="380144">
                  <a:moveTo>
                    <a:pt x="82193" y="0"/>
                  </a:moveTo>
                  <a:cubicBezTo>
                    <a:pt x="160961" y="35103"/>
                    <a:pt x="239730" y="70207"/>
                    <a:pt x="226031" y="133564"/>
                  </a:cubicBezTo>
                  <a:cubicBezTo>
                    <a:pt x="212332" y="196921"/>
                    <a:pt x="101029" y="236305"/>
                    <a:pt x="0" y="380144"/>
                  </a:cubicBezTo>
                </a:path>
              </a:pathLst>
            </a:custGeom>
            <a:noFill/>
            <a:ln w="19050" cap="flat" cmpd="sng" algn="ctr">
              <a:solidFill>
                <a:schemeClr val="tx1"/>
              </a:solidFill>
              <a:prstDash val="sysDash"/>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latin typeface="Arial" charset="0"/>
              </a:endParaRPr>
            </a:p>
          </p:txBody>
        </p:sp>
        <p:sp>
          <p:nvSpPr>
            <p:cNvPr id="86" name="Freeform 85"/>
            <p:cNvSpPr/>
            <p:nvPr/>
          </p:nvSpPr>
          <p:spPr>
            <a:xfrm>
              <a:off x="7162800" y="3810000"/>
              <a:ext cx="239730" cy="380144"/>
            </a:xfrm>
            <a:custGeom>
              <a:avLst/>
              <a:gdLst>
                <a:gd name="connsiteX0" fmla="*/ 82193 w 239730"/>
                <a:gd name="connsiteY0" fmla="*/ 0 h 380144"/>
                <a:gd name="connsiteX1" fmla="*/ 226031 w 239730"/>
                <a:gd name="connsiteY1" fmla="*/ 133564 h 380144"/>
                <a:gd name="connsiteX2" fmla="*/ 0 w 239730"/>
                <a:gd name="connsiteY2" fmla="*/ 380144 h 380144"/>
                <a:gd name="connsiteX0" fmla="*/ 82193 w 239730"/>
                <a:gd name="connsiteY0" fmla="*/ 0 h 380144"/>
                <a:gd name="connsiteX1" fmla="*/ 226031 w 239730"/>
                <a:gd name="connsiteY1" fmla="*/ 133564 h 380144"/>
                <a:gd name="connsiteX2" fmla="*/ 0 w 239730"/>
                <a:gd name="connsiteY2" fmla="*/ 380144 h 380144"/>
                <a:gd name="connsiteX0" fmla="*/ 82193 w 239730"/>
                <a:gd name="connsiteY0" fmla="*/ 0 h 380144"/>
                <a:gd name="connsiteX1" fmla="*/ 226031 w 239730"/>
                <a:gd name="connsiteY1" fmla="*/ 133564 h 380144"/>
                <a:gd name="connsiteX2" fmla="*/ 0 w 239730"/>
                <a:gd name="connsiteY2" fmla="*/ 380144 h 380144"/>
                <a:gd name="connsiteX0" fmla="*/ 82193 w 239730"/>
                <a:gd name="connsiteY0" fmla="*/ 0 h 380144"/>
                <a:gd name="connsiteX1" fmla="*/ 226031 w 239730"/>
                <a:gd name="connsiteY1" fmla="*/ 133564 h 380144"/>
                <a:gd name="connsiteX2" fmla="*/ 0 w 239730"/>
                <a:gd name="connsiteY2" fmla="*/ 380144 h 380144"/>
              </a:gdLst>
              <a:ahLst/>
              <a:cxnLst>
                <a:cxn ang="0">
                  <a:pos x="connsiteX0" y="connsiteY0"/>
                </a:cxn>
                <a:cxn ang="0">
                  <a:pos x="connsiteX1" y="connsiteY1"/>
                </a:cxn>
                <a:cxn ang="0">
                  <a:pos x="connsiteX2" y="connsiteY2"/>
                </a:cxn>
              </a:cxnLst>
              <a:rect l="l" t="t" r="r" b="b"/>
              <a:pathLst>
                <a:path w="239730" h="380144">
                  <a:moveTo>
                    <a:pt x="82193" y="0"/>
                  </a:moveTo>
                  <a:cubicBezTo>
                    <a:pt x="160961" y="35103"/>
                    <a:pt x="239730" y="70207"/>
                    <a:pt x="226031" y="133564"/>
                  </a:cubicBezTo>
                  <a:cubicBezTo>
                    <a:pt x="212332" y="196921"/>
                    <a:pt x="140413" y="250859"/>
                    <a:pt x="0" y="380144"/>
                  </a:cubicBezTo>
                </a:path>
              </a:pathLst>
            </a:custGeom>
            <a:noFill/>
            <a:ln w="19050" cap="flat" cmpd="sng" algn="ctr">
              <a:solidFill>
                <a:schemeClr val="tx1"/>
              </a:solidFill>
              <a:prstDash val="sysDash"/>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latin typeface="Arial" charset="0"/>
              </a:endParaRPr>
            </a:p>
          </p:txBody>
        </p:sp>
        <p:sp>
          <p:nvSpPr>
            <p:cNvPr id="90" name="TextBox 89"/>
            <p:cNvSpPr txBox="1"/>
            <p:nvPr/>
          </p:nvSpPr>
          <p:spPr>
            <a:xfrm>
              <a:off x="6705600" y="3504190"/>
              <a:ext cx="797103" cy="338554"/>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600" b="1" dirty="0" smtClean="0">
                  <a:solidFill>
                    <a:schemeClr val="tx1"/>
                  </a:solidFill>
                </a:rPr>
                <a:t>Agent</a:t>
              </a:r>
              <a:endParaRPr lang="en-US" sz="1600" b="1" dirty="0">
                <a:solidFill>
                  <a:schemeClr val="tx1"/>
                </a:solidFill>
              </a:endParaRPr>
            </a:p>
          </p:txBody>
        </p:sp>
      </p:grpSp>
      <p:grpSp>
        <p:nvGrpSpPr>
          <p:cNvPr id="6" name="Group 79"/>
          <p:cNvGrpSpPr/>
          <p:nvPr/>
        </p:nvGrpSpPr>
        <p:grpSpPr>
          <a:xfrm>
            <a:off x="6207304" y="2185673"/>
            <a:ext cx="1295400" cy="1166117"/>
            <a:chOff x="6207304" y="2185673"/>
            <a:chExt cx="1295400" cy="1166117"/>
          </a:xfrm>
        </p:grpSpPr>
        <p:sp>
          <p:nvSpPr>
            <p:cNvPr id="68" name="Oval 67"/>
            <p:cNvSpPr/>
            <p:nvPr/>
          </p:nvSpPr>
          <p:spPr bwMode="auto">
            <a:xfrm>
              <a:off x="6207304" y="2185673"/>
              <a:ext cx="1295400" cy="116611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marL="0" marR="0" indent="0" defTabSz="914400" eaLnBrk="0" latinLnBrk="0" hangingPunct="0">
                <a:lnSpc>
                  <a:spcPct val="100000"/>
                </a:lnSpc>
                <a:buClrTx/>
                <a:buSzTx/>
                <a:buFontTx/>
                <a:buNone/>
                <a:tabLst/>
              </a:pPr>
              <a:endParaRPr lang="en-US" sz="900" dirty="0" smtClean="0">
                <a:solidFill>
                  <a:schemeClr val="tx1"/>
                </a:solidFill>
              </a:endParaRPr>
            </a:p>
          </p:txBody>
        </p:sp>
        <p:sp>
          <p:nvSpPr>
            <p:cNvPr id="69" name="TextBox 68"/>
            <p:cNvSpPr txBox="1"/>
            <p:nvPr/>
          </p:nvSpPr>
          <p:spPr>
            <a:xfrm>
              <a:off x="6426200" y="2400300"/>
              <a:ext cx="962910" cy="646331"/>
            </a:xfrm>
            <a:prstGeom prst="rect">
              <a:avLst/>
            </a:prstGeom>
            <a:noFill/>
          </p:spPr>
          <p:txBody>
            <a:bodyPr wrap="square" rtlCol="0">
              <a:spAutoFit/>
            </a:bodyPr>
            <a:lstStyle/>
            <a:p>
              <a:r>
                <a:rPr lang="en-US" b="1" dirty="0" smtClean="0"/>
                <a:t>m</a:t>
              </a:r>
              <a:r>
                <a:rPr lang="en-US" sz="1800" b="1" dirty="0" smtClean="0">
                  <a:solidFill>
                    <a:schemeClr val="tx1"/>
                  </a:solidFill>
                </a:rPr>
                <a:t>ain()</a:t>
              </a:r>
            </a:p>
            <a:p>
              <a:r>
                <a:rPr lang="en-US" b="1" dirty="0" smtClean="0"/>
                <a:t>{  …  }  </a:t>
              </a:r>
              <a:endParaRPr lang="en-US" sz="1800" b="1" dirty="0">
                <a:solidFill>
                  <a:schemeClr val="tx1"/>
                </a:solidFill>
              </a:endParaRPr>
            </a:p>
          </p:txBody>
        </p:sp>
      </p:grpSp>
      <p:grpSp>
        <p:nvGrpSpPr>
          <p:cNvPr id="7" name="Group 76"/>
          <p:cNvGrpSpPr/>
          <p:nvPr/>
        </p:nvGrpSpPr>
        <p:grpSpPr>
          <a:xfrm>
            <a:off x="152400" y="2186683"/>
            <a:ext cx="5105400" cy="1318517"/>
            <a:chOff x="152400" y="2186683"/>
            <a:chExt cx="5105400" cy="1318517"/>
          </a:xfrm>
        </p:grpSpPr>
        <p:sp>
          <p:nvSpPr>
            <p:cNvPr id="75" name="Rounded Rectangle 74"/>
            <p:cNvSpPr/>
            <p:nvPr/>
          </p:nvSpPr>
          <p:spPr>
            <a:xfrm>
              <a:off x="1524000" y="2895600"/>
              <a:ext cx="990600" cy="6096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a:solidFill>
                  <a:schemeClr val="tx1"/>
                </a:solidFill>
                <a:latin typeface="Arial" charset="0"/>
              </a:endParaRPr>
            </a:p>
          </p:txBody>
        </p:sp>
        <p:sp>
          <p:nvSpPr>
            <p:cNvPr id="71" name="TextBox 70"/>
            <p:cNvSpPr txBox="1"/>
            <p:nvPr/>
          </p:nvSpPr>
          <p:spPr>
            <a:xfrm>
              <a:off x="1524000" y="2895600"/>
              <a:ext cx="990600" cy="553998"/>
            </a:xfrm>
            <a:prstGeom prst="rect">
              <a:avLst/>
            </a:prstGeom>
            <a:noFill/>
          </p:spPr>
          <p:txBody>
            <a:bodyPr wrap="square" rtlCol="0">
              <a:spAutoFit/>
            </a:bodyPr>
            <a:lstStyle/>
            <a:p>
              <a:pPr algn="ctr"/>
              <a:r>
                <a:rPr lang="en-US" sz="1500" b="1" dirty="0" smtClean="0">
                  <a:latin typeface="+mn-lt"/>
                </a:rPr>
                <a:t>Load Balancer</a:t>
              </a:r>
              <a:endParaRPr lang="en-US" sz="1500" b="1" dirty="0">
                <a:latin typeface="+mn-lt"/>
              </a:endParaRPr>
            </a:p>
          </p:txBody>
        </p:sp>
        <p:sp>
          <p:nvSpPr>
            <p:cNvPr id="91" name="Freeform 90"/>
            <p:cNvSpPr/>
            <p:nvPr/>
          </p:nvSpPr>
          <p:spPr bwMode="auto">
            <a:xfrm>
              <a:off x="152400" y="2819400"/>
              <a:ext cx="1371600" cy="304800"/>
            </a:xfrm>
            <a:custGeom>
              <a:avLst/>
              <a:gdLst>
                <a:gd name="connsiteX0" fmla="*/ 0 w 1146048"/>
                <a:gd name="connsiteY0" fmla="*/ 308864 h 308864"/>
                <a:gd name="connsiteX1" fmla="*/ 633984 w 1146048"/>
                <a:gd name="connsiteY1" fmla="*/ 28448 h 308864"/>
                <a:gd name="connsiteX2" fmla="*/ 1146048 w 1146048"/>
                <a:gd name="connsiteY2" fmla="*/ 138176 h 308864"/>
                <a:gd name="connsiteX0" fmla="*/ 0 w 1146048"/>
                <a:gd name="connsiteY0" fmla="*/ 131064 h 131064"/>
                <a:gd name="connsiteX1" fmla="*/ 633984 w 1146048"/>
                <a:gd name="connsiteY1" fmla="*/ 3048 h 131064"/>
                <a:gd name="connsiteX2" fmla="*/ 1146048 w 1146048"/>
                <a:gd name="connsiteY2" fmla="*/ 112776 h 131064"/>
                <a:gd name="connsiteX0" fmla="*/ 0 w 1146048"/>
                <a:gd name="connsiteY0" fmla="*/ 131064 h 131064"/>
                <a:gd name="connsiteX1" fmla="*/ 481584 w 1146048"/>
                <a:gd name="connsiteY1" fmla="*/ 3048 h 131064"/>
                <a:gd name="connsiteX2" fmla="*/ 1146048 w 1146048"/>
                <a:gd name="connsiteY2" fmla="*/ 112776 h 131064"/>
                <a:gd name="connsiteX0" fmla="*/ 0 w 1146048"/>
                <a:gd name="connsiteY0" fmla="*/ 159828 h 159828"/>
                <a:gd name="connsiteX1" fmla="*/ 520232 w 1146048"/>
                <a:gd name="connsiteY1" fmla="*/ 3048 h 159828"/>
                <a:gd name="connsiteX2" fmla="*/ 1146048 w 1146048"/>
                <a:gd name="connsiteY2" fmla="*/ 141540 h 159828"/>
              </a:gdLst>
              <a:ahLst/>
              <a:cxnLst>
                <a:cxn ang="0">
                  <a:pos x="connsiteX0" y="connsiteY0"/>
                </a:cxn>
                <a:cxn ang="0">
                  <a:pos x="connsiteX1" y="connsiteY1"/>
                </a:cxn>
                <a:cxn ang="0">
                  <a:pos x="connsiteX2" y="connsiteY2"/>
                </a:cxn>
              </a:cxnLst>
              <a:rect l="l" t="t" r="r" b="b"/>
              <a:pathLst>
                <a:path w="1146048" h="159828">
                  <a:moveTo>
                    <a:pt x="0" y="159828"/>
                  </a:moveTo>
                  <a:cubicBezTo>
                    <a:pt x="221488" y="33844"/>
                    <a:pt x="329224" y="6096"/>
                    <a:pt x="520232" y="3048"/>
                  </a:cubicBezTo>
                  <a:cubicBezTo>
                    <a:pt x="711240" y="0"/>
                    <a:pt x="985520" y="72452"/>
                    <a:pt x="1146048" y="141540"/>
                  </a:cubicBezTo>
                </a:path>
              </a:pathLst>
            </a:custGeom>
            <a:noFill/>
            <a:ln w="19050" cap="flat" cmpd="sng" algn="ctr">
              <a:solidFill>
                <a:schemeClr val="tx1"/>
              </a:solid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92" name="TextBox 91"/>
            <p:cNvSpPr txBox="1"/>
            <p:nvPr/>
          </p:nvSpPr>
          <p:spPr>
            <a:xfrm>
              <a:off x="228600" y="2438400"/>
              <a:ext cx="1152532" cy="400110"/>
            </a:xfrm>
            <a:prstGeom prst="rect">
              <a:avLst/>
            </a:prstGeom>
            <a:noFill/>
          </p:spPr>
          <p:txBody>
            <a:bodyPr wrap="square" rtlCol="0">
              <a:spAutoFit/>
            </a:bodyPr>
            <a:lstStyle/>
            <a:p>
              <a:pPr algn="ctr"/>
              <a:r>
                <a:rPr lang="en-US" sz="2000" b="1" i="1" dirty="0" smtClean="0"/>
                <a:t>HTTP</a:t>
              </a:r>
              <a:endParaRPr lang="en-US" sz="2000" b="1" i="1" dirty="0"/>
            </a:p>
          </p:txBody>
        </p:sp>
        <p:cxnSp>
          <p:nvCxnSpPr>
            <p:cNvPr id="52" name="Straight Arrow Connector 51"/>
            <p:cNvCxnSpPr>
              <a:stCxn id="71" idx="3"/>
              <a:endCxn id="83" idx="1"/>
            </p:cNvCxnSpPr>
            <p:nvPr/>
          </p:nvCxnSpPr>
          <p:spPr>
            <a:xfrm flipV="1">
              <a:off x="2514600" y="2857500"/>
              <a:ext cx="457200" cy="315099"/>
            </a:xfrm>
            <a:prstGeom prst="straightConnector1">
              <a:avLst/>
            </a:prstGeom>
            <a:noFill/>
            <a:ln w="19050" cap="flat" cmpd="sng" algn="ctr">
              <a:solidFill>
                <a:schemeClr val="tx1"/>
              </a:solidFill>
              <a:prstDash val="solid"/>
              <a:round/>
              <a:headEnd type="none" w="med" len="med"/>
              <a:tailEnd type="stealth" w="lg" len="lg"/>
            </a:ln>
            <a:effectLst/>
          </p:spPr>
        </p:cxnSp>
        <p:cxnSp>
          <p:nvCxnSpPr>
            <p:cNvPr id="53" name="Straight Arrow Connector 52"/>
            <p:cNvCxnSpPr/>
            <p:nvPr/>
          </p:nvCxnSpPr>
          <p:spPr>
            <a:xfrm>
              <a:off x="2514600" y="3187988"/>
              <a:ext cx="304800" cy="241012"/>
            </a:xfrm>
            <a:prstGeom prst="straightConnector1">
              <a:avLst/>
            </a:prstGeom>
            <a:noFill/>
            <a:ln w="19050" cap="flat" cmpd="sng" algn="ctr">
              <a:solidFill>
                <a:schemeClr val="tx1"/>
              </a:solidFill>
              <a:prstDash val="solid"/>
              <a:round/>
              <a:headEnd type="none" w="med" len="med"/>
              <a:tailEnd type="stealth" w="lg" len="lg"/>
            </a:ln>
            <a:effectLst/>
          </p:spPr>
        </p:cxnSp>
        <p:sp>
          <p:nvSpPr>
            <p:cNvPr id="63" name="Freeform 62"/>
            <p:cNvSpPr/>
            <p:nvPr/>
          </p:nvSpPr>
          <p:spPr>
            <a:xfrm flipV="1">
              <a:off x="3581400" y="3047996"/>
              <a:ext cx="457200" cy="228603"/>
            </a:xfrm>
            <a:custGeom>
              <a:avLst/>
              <a:gdLst>
                <a:gd name="connsiteX0" fmla="*/ 0 w 369870"/>
                <a:gd name="connsiteY0" fmla="*/ 126715 h 126715"/>
                <a:gd name="connsiteX1" fmla="*/ 184935 w 369870"/>
                <a:gd name="connsiteY1" fmla="*/ 3425 h 126715"/>
                <a:gd name="connsiteX2" fmla="*/ 369870 w 369870"/>
                <a:gd name="connsiteY2" fmla="*/ 106166 h 126715"/>
              </a:gdLst>
              <a:ahLst/>
              <a:cxnLst>
                <a:cxn ang="0">
                  <a:pos x="connsiteX0" y="connsiteY0"/>
                </a:cxn>
                <a:cxn ang="0">
                  <a:pos x="connsiteX1" y="connsiteY1"/>
                </a:cxn>
                <a:cxn ang="0">
                  <a:pos x="connsiteX2" y="connsiteY2"/>
                </a:cxn>
              </a:cxnLst>
              <a:rect l="l" t="t" r="r" b="b"/>
              <a:pathLst>
                <a:path w="369870" h="126715">
                  <a:moveTo>
                    <a:pt x="0" y="126715"/>
                  </a:moveTo>
                  <a:cubicBezTo>
                    <a:pt x="61645" y="66782"/>
                    <a:pt x="123290" y="6850"/>
                    <a:pt x="184935" y="3425"/>
                  </a:cubicBezTo>
                  <a:cubicBezTo>
                    <a:pt x="246580" y="0"/>
                    <a:pt x="308225" y="53083"/>
                    <a:pt x="369870" y="106166"/>
                  </a:cubicBezTo>
                </a:path>
              </a:pathLst>
            </a:custGeom>
            <a:noFill/>
            <a:ln w="19050" cap="flat" cmpd="sng" algn="ctr">
              <a:solidFill>
                <a:schemeClr val="tx1"/>
              </a:solid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latin typeface="Arial" charset="0"/>
              </a:endParaRPr>
            </a:p>
          </p:txBody>
        </p:sp>
        <p:sp>
          <p:nvSpPr>
            <p:cNvPr id="46" name="Rounded Rectangle 45"/>
            <p:cNvSpPr/>
            <p:nvPr/>
          </p:nvSpPr>
          <p:spPr>
            <a:xfrm>
              <a:off x="3124200" y="2743200"/>
              <a:ext cx="533400" cy="609600"/>
            </a:xfrm>
            <a:prstGeom prst="roundRect">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dirty="0">
                <a:latin typeface="Arial" charset="0"/>
              </a:endParaRPr>
            </a:p>
          </p:txBody>
        </p:sp>
        <p:sp>
          <p:nvSpPr>
            <p:cNvPr id="49" name="TextBox 48"/>
            <p:cNvSpPr txBox="1"/>
            <p:nvPr/>
          </p:nvSpPr>
          <p:spPr>
            <a:xfrm>
              <a:off x="3124200" y="2819400"/>
              <a:ext cx="533400" cy="400110"/>
            </a:xfrm>
            <a:prstGeom prst="rect">
              <a:avLst/>
            </a:prstGeom>
            <a:noFill/>
          </p:spPr>
          <p:txBody>
            <a:bodyPr wrap="square" rtlCol="0">
              <a:spAutoFit/>
            </a:bodyPr>
            <a:lstStyle/>
            <a:p>
              <a:pPr algn="ctr"/>
              <a:r>
                <a:rPr lang="en-US" sz="2000" b="1" dirty="0" smtClean="0">
                  <a:solidFill>
                    <a:schemeClr val="tx1"/>
                  </a:solidFill>
                </a:rPr>
                <a:t>IIS</a:t>
              </a:r>
              <a:endParaRPr lang="en-US" sz="2000" b="1" dirty="0">
                <a:solidFill>
                  <a:schemeClr val="tx1"/>
                </a:solidFill>
              </a:endParaRPr>
            </a:p>
          </p:txBody>
        </p:sp>
        <p:sp>
          <p:nvSpPr>
            <p:cNvPr id="70" name="Oval 69"/>
            <p:cNvSpPr/>
            <p:nvPr/>
          </p:nvSpPr>
          <p:spPr bwMode="auto">
            <a:xfrm>
              <a:off x="3962400" y="2186683"/>
              <a:ext cx="1295400" cy="116611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marL="0" marR="0" indent="0" defTabSz="914400" eaLnBrk="0" latinLnBrk="0" hangingPunct="0">
                <a:lnSpc>
                  <a:spcPct val="100000"/>
                </a:lnSpc>
                <a:buClrTx/>
                <a:buSzTx/>
                <a:buFontTx/>
                <a:buNone/>
                <a:tabLst/>
              </a:pPr>
              <a:endParaRPr lang="en-US" sz="900" dirty="0" smtClean="0">
                <a:solidFill>
                  <a:schemeClr val="tx1"/>
                </a:solidFill>
              </a:endParaRPr>
            </a:p>
          </p:txBody>
        </p:sp>
        <p:sp>
          <p:nvSpPr>
            <p:cNvPr id="78" name="TextBox 77"/>
            <p:cNvSpPr txBox="1"/>
            <p:nvPr/>
          </p:nvSpPr>
          <p:spPr>
            <a:xfrm>
              <a:off x="3962400" y="2438400"/>
              <a:ext cx="1285883" cy="646331"/>
            </a:xfrm>
            <a:prstGeom prst="rect">
              <a:avLst/>
            </a:prstGeom>
            <a:noFill/>
          </p:spPr>
          <p:txBody>
            <a:bodyPr wrap="square" rtlCol="0">
              <a:spAutoFit/>
            </a:bodyPr>
            <a:lstStyle/>
            <a:p>
              <a:pPr algn="ctr"/>
              <a:r>
                <a:rPr lang="en-US" b="1" dirty="0" smtClean="0"/>
                <a:t>ASP.NET, WCF, etc.</a:t>
              </a:r>
              <a:endParaRPr lang="en-US" sz="1800" b="1" dirty="0">
                <a:solidFill>
                  <a:schemeClr val="tx1"/>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latin typeface="+mj-lt"/>
              </a:rPr>
              <a:t>OBJETIVOS</a:t>
            </a:r>
            <a:endParaRPr lang="en-US" dirty="0">
              <a:latin typeface="+mj-lt"/>
            </a:endParaRPr>
          </a:p>
        </p:txBody>
      </p:sp>
      <p:sp>
        <p:nvSpPr>
          <p:cNvPr id="7" name="Content Placeholder 6"/>
          <p:cNvSpPr>
            <a:spLocks noGrp="1"/>
          </p:cNvSpPr>
          <p:nvPr>
            <p:ph idx="1"/>
          </p:nvPr>
        </p:nvSpPr>
        <p:spPr>
          <a:xfrm>
            <a:off x="381000" y="1412875"/>
            <a:ext cx="8382000" cy="3490186"/>
          </a:xfrm>
        </p:spPr>
        <p:txBody>
          <a:bodyPr/>
          <a:lstStyle/>
          <a:p>
            <a:r>
              <a:rPr lang="es-ES" dirty="0" smtClean="0">
                <a:latin typeface="+mj-lt"/>
              </a:rPr>
              <a:t>Entender qué es </a:t>
            </a:r>
            <a:r>
              <a:rPr lang="es-ES" i="1" dirty="0" err="1" smtClean="0">
                <a:latin typeface="+mj-lt"/>
              </a:rPr>
              <a:t>cloud</a:t>
            </a:r>
            <a:r>
              <a:rPr lang="es-ES" i="1" dirty="0" smtClean="0">
                <a:latin typeface="+mj-lt"/>
              </a:rPr>
              <a:t> </a:t>
            </a:r>
            <a:r>
              <a:rPr lang="es-ES" i="1" dirty="0" err="1" smtClean="0">
                <a:latin typeface="+mj-lt"/>
              </a:rPr>
              <a:t>computing</a:t>
            </a:r>
            <a:endParaRPr lang="es-ES" i="1" dirty="0" smtClean="0">
              <a:latin typeface="+mj-lt"/>
            </a:endParaRPr>
          </a:p>
          <a:p>
            <a:r>
              <a:rPr lang="es-ES" i="1" dirty="0" smtClean="0">
                <a:latin typeface="+mj-lt"/>
              </a:rPr>
              <a:t>Cloud </a:t>
            </a:r>
            <a:r>
              <a:rPr lang="es-ES" i="1" dirty="0" err="1" smtClean="0">
                <a:latin typeface="+mj-lt"/>
              </a:rPr>
              <a:t>computing</a:t>
            </a:r>
            <a:r>
              <a:rPr lang="es-ES" i="1" dirty="0" smtClean="0">
                <a:latin typeface="+mj-lt"/>
              </a:rPr>
              <a:t> </a:t>
            </a:r>
            <a:r>
              <a:rPr lang="es-ES" dirty="0" smtClean="0">
                <a:latin typeface="+mj-lt"/>
              </a:rPr>
              <a:t>según Microsoft: </a:t>
            </a:r>
            <a:r>
              <a:rPr lang="es-ES" dirty="0" err="1" smtClean="0">
                <a:latin typeface="+mj-lt"/>
              </a:rPr>
              <a:t>Azure</a:t>
            </a:r>
            <a:endParaRPr lang="es-ES" dirty="0" smtClean="0">
              <a:latin typeface="+mj-lt"/>
            </a:endParaRPr>
          </a:p>
          <a:p>
            <a:pPr lvl="1"/>
            <a:r>
              <a:rPr lang="es-ES" i="1" dirty="0" smtClean="0">
                <a:latin typeface="+mj-lt"/>
              </a:rPr>
              <a:t>.NET </a:t>
            </a:r>
            <a:r>
              <a:rPr lang="es-ES" i="1" dirty="0" err="1" smtClean="0">
                <a:latin typeface="+mj-lt"/>
              </a:rPr>
              <a:t>Services</a:t>
            </a:r>
            <a:endParaRPr lang="es-ES" i="1" dirty="0" smtClean="0">
              <a:latin typeface="+mj-lt"/>
            </a:endParaRPr>
          </a:p>
          <a:p>
            <a:pPr lvl="1"/>
            <a:r>
              <a:rPr lang="es-ES" i="1" dirty="0" smtClean="0">
                <a:latin typeface="+mj-lt"/>
              </a:rPr>
              <a:t>SQL </a:t>
            </a:r>
            <a:r>
              <a:rPr lang="es-ES" i="1" dirty="0" err="1" smtClean="0">
                <a:latin typeface="+mj-lt"/>
              </a:rPr>
              <a:t>Services</a:t>
            </a:r>
            <a:endParaRPr lang="es-ES" i="1" dirty="0" smtClean="0">
              <a:latin typeface="+mj-lt"/>
            </a:endParaRPr>
          </a:p>
          <a:p>
            <a:pPr lvl="1"/>
            <a:r>
              <a:rPr lang="es-ES" i="1" dirty="0" smtClean="0">
                <a:latin typeface="+mj-lt"/>
              </a:rPr>
              <a:t>Live </a:t>
            </a:r>
            <a:r>
              <a:rPr lang="es-ES" i="1" dirty="0" err="1" smtClean="0">
                <a:latin typeface="+mj-lt"/>
              </a:rPr>
              <a:t>Services</a:t>
            </a:r>
            <a:endParaRPr lang="es-ES" i="1" dirty="0" smtClean="0">
              <a:latin typeface="+mj-lt"/>
            </a:endParaRPr>
          </a:p>
          <a:p>
            <a:pPr>
              <a:buNone/>
            </a:pPr>
            <a:endParaRPr lang="es-ES" dirty="0" smtClean="0">
              <a:latin typeface="+mj-lt"/>
            </a:endParaRPr>
          </a:p>
          <a:p>
            <a:endParaRPr lang="es-E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664797"/>
          </a:xfrm>
        </p:spPr>
        <p:txBody>
          <a:bodyPr/>
          <a:lstStyle/>
          <a:p>
            <a:r>
              <a:rPr lang="en-US" dirty="0" smtClean="0"/>
              <a:t>DEFINIR TU SERVICIO</a:t>
            </a:r>
            <a:endParaRPr lang="en-US" dirty="0"/>
          </a:p>
        </p:txBody>
      </p:sp>
      <p:sp>
        <p:nvSpPr>
          <p:cNvPr id="4" name="Content Placeholder 3"/>
          <p:cNvSpPr>
            <a:spLocks noGrp="1"/>
          </p:cNvSpPr>
          <p:nvPr>
            <p:ph idx="1"/>
          </p:nvPr>
        </p:nvSpPr>
        <p:spPr>
          <a:xfrm>
            <a:off x="381000" y="1412875"/>
            <a:ext cx="8382000" cy="1526572"/>
          </a:xfrm>
        </p:spPr>
        <p:txBody>
          <a:bodyPr/>
          <a:lstStyle/>
          <a:p>
            <a:r>
              <a:rPr lang="en-US" dirty="0" err="1" smtClean="0">
                <a:latin typeface="+mn-lt"/>
              </a:rPr>
              <a:t>Qué</a:t>
            </a:r>
            <a:r>
              <a:rPr lang="en-US" dirty="0" smtClean="0">
                <a:latin typeface="+mn-lt"/>
              </a:rPr>
              <a:t> </a:t>
            </a:r>
            <a:r>
              <a:rPr lang="en-US" dirty="0" err="1" smtClean="0">
                <a:latin typeface="+mn-lt"/>
              </a:rPr>
              <a:t>componentes</a:t>
            </a:r>
            <a:r>
              <a:rPr lang="en-US" dirty="0" smtClean="0">
                <a:latin typeface="+mn-lt"/>
              </a:rPr>
              <a:t> </a:t>
            </a:r>
            <a:r>
              <a:rPr lang="en-US" dirty="0" err="1" smtClean="0">
                <a:latin typeface="+mn-lt"/>
              </a:rPr>
              <a:t>necesitas</a:t>
            </a:r>
            <a:r>
              <a:rPr lang="en-US" dirty="0" smtClean="0">
                <a:latin typeface="+mn-lt"/>
              </a:rPr>
              <a:t>(</a:t>
            </a:r>
            <a:r>
              <a:rPr lang="en-US" b="1" dirty="0" smtClean="0">
                <a:solidFill>
                  <a:schemeClr val="tx2">
                    <a:lumMod val="40000"/>
                    <a:lumOff val="60000"/>
                  </a:schemeClr>
                </a:solidFill>
                <a:latin typeface="+mn-lt"/>
              </a:rPr>
              <a:t>roles</a:t>
            </a:r>
            <a:r>
              <a:rPr lang="en-US" dirty="0" smtClean="0">
                <a:latin typeface="+mn-lt"/>
              </a:rPr>
              <a:t>)?</a:t>
            </a:r>
          </a:p>
          <a:p>
            <a:r>
              <a:rPr lang="en-US" dirty="0" err="1" smtClean="0">
                <a:latin typeface="+mn-lt"/>
              </a:rPr>
              <a:t>Cómo</a:t>
            </a:r>
            <a:r>
              <a:rPr lang="en-US" dirty="0" smtClean="0">
                <a:latin typeface="+mn-lt"/>
              </a:rPr>
              <a:t> </a:t>
            </a:r>
            <a:r>
              <a:rPr lang="en-US" dirty="0" err="1" smtClean="0">
                <a:latin typeface="+mn-lt"/>
              </a:rPr>
              <a:t>interactúan</a:t>
            </a:r>
            <a:r>
              <a:rPr lang="en-US" dirty="0" smtClean="0">
                <a:latin typeface="+mn-lt"/>
              </a:rPr>
              <a:t> ?</a:t>
            </a:r>
          </a:p>
          <a:p>
            <a:r>
              <a:rPr lang="en-US" dirty="0" smtClean="0">
                <a:latin typeface="+mn-lt"/>
              </a:rPr>
              <a:t>A </a:t>
            </a:r>
            <a:r>
              <a:rPr lang="en-US" dirty="0" err="1" smtClean="0">
                <a:latin typeface="+mn-lt"/>
              </a:rPr>
              <a:t>qué</a:t>
            </a:r>
            <a:r>
              <a:rPr lang="en-US" dirty="0" smtClean="0">
                <a:latin typeface="+mn-lt"/>
              </a:rPr>
              <a:t> </a:t>
            </a:r>
            <a:r>
              <a:rPr lang="en-US" dirty="0" err="1" smtClean="0">
                <a:latin typeface="+mn-lt"/>
              </a:rPr>
              <a:t>escala</a:t>
            </a:r>
            <a:r>
              <a:rPr lang="en-US" dirty="0" smtClean="0">
                <a:latin typeface="+mn-lt"/>
              </a:rPr>
              <a:t>?</a:t>
            </a:r>
            <a:endParaRPr lang="en-US" dirty="0">
              <a:latin typeface="+mn-lt"/>
            </a:endParaRPr>
          </a:p>
        </p:txBody>
      </p:sp>
      <p:sp>
        <p:nvSpPr>
          <p:cNvPr id="6" name="Rounded Rectangle 5"/>
          <p:cNvSpPr/>
          <p:nvPr/>
        </p:nvSpPr>
        <p:spPr>
          <a:xfrm>
            <a:off x="3880977" y="3976596"/>
            <a:ext cx="1829603" cy="101644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Web role</a:t>
            </a:r>
            <a:endParaRPr lang="en-US" dirty="0"/>
          </a:p>
        </p:txBody>
      </p:sp>
      <p:sp>
        <p:nvSpPr>
          <p:cNvPr id="7" name="Rounded Rectangle 6"/>
          <p:cNvSpPr/>
          <p:nvPr/>
        </p:nvSpPr>
        <p:spPr>
          <a:xfrm>
            <a:off x="3786698" y="4070874"/>
            <a:ext cx="1829603" cy="101644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Web role</a:t>
            </a:r>
            <a:endParaRPr lang="en-US" dirty="0"/>
          </a:p>
        </p:txBody>
      </p:sp>
      <p:sp>
        <p:nvSpPr>
          <p:cNvPr id="8" name="Rounded Rectangle 7"/>
          <p:cNvSpPr/>
          <p:nvPr/>
        </p:nvSpPr>
        <p:spPr>
          <a:xfrm>
            <a:off x="6995567" y="3976596"/>
            <a:ext cx="1829603" cy="101644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Worker role</a:t>
            </a:r>
            <a:endParaRPr lang="en-US" dirty="0"/>
          </a:p>
        </p:txBody>
      </p:sp>
      <p:sp>
        <p:nvSpPr>
          <p:cNvPr id="9" name="Rounded Rectangle 8"/>
          <p:cNvSpPr/>
          <p:nvPr/>
        </p:nvSpPr>
        <p:spPr>
          <a:xfrm>
            <a:off x="6901287" y="4070874"/>
            <a:ext cx="1829603" cy="101644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Worker role</a:t>
            </a:r>
            <a:endParaRPr lang="en-US" dirty="0"/>
          </a:p>
        </p:txBody>
      </p:sp>
      <p:sp>
        <p:nvSpPr>
          <p:cNvPr id="10" name="Rounded Rectangle 9"/>
          <p:cNvSpPr/>
          <p:nvPr/>
        </p:nvSpPr>
        <p:spPr>
          <a:xfrm>
            <a:off x="3722537" y="4165153"/>
            <a:ext cx="1829603" cy="101644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Web role</a:t>
            </a:r>
            <a:endParaRPr lang="en-US" dirty="0"/>
          </a:p>
        </p:txBody>
      </p:sp>
      <p:sp>
        <p:nvSpPr>
          <p:cNvPr id="13" name="Rounded Rectangle 12"/>
          <p:cNvSpPr/>
          <p:nvPr/>
        </p:nvSpPr>
        <p:spPr>
          <a:xfrm>
            <a:off x="6795223" y="4165153"/>
            <a:ext cx="1829603" cy="101644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Worker role</a:t>
            </a:r>
            <a:endParaRPr lang="en-US" dirty="0"/>
          </a:p>
        </p:txBody>
      </p:sp>
      <p:cxnSp>
        <p:nvCxnSpPr>
          <p:cNvPr id="15" name="Elbow Connector 14"/>
          <p:cNvCxnSpPr>
            <a:endCxn id="16" idx="2"/>
          </p:cNvCxnSpPr>
          <p:nvPr/>
        </p:nvCxnSpPr>
        <p:spPr>
          <a:xfrm>
            <a:off x="1523999" y="3505200"/>
            <a:ext cx="1319907" cy="1168177"/>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Trapezoid 15"/>
          <p:cNvSpPr/>
          <p:nvPr/>
        </p:nvSpPr>
        <p:spPr>
          <a:xfrm rot="5400000">
            <a:off x="2655348" y="4437678"/>
            <a:ext cx="848512" cy="471396"/>
          </a:xfrm>
          <a:prstGeom prst="trapezoid">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LB</a:t>
            </a:r>
            <a:endParaRPr lang="en-US" dirty="0"/>
          </a:p>
        </p:txBody>
      </p:sp>
      <p:cxnSp>
        <p:nvCxnSpPr>
          <p:cNvPr id="17" name="Straight Arrow Connector 16"/>
          <p:cNvCxnSpPr>
            <a:stCxn id="16" idx="0"/>
            <a:endCxn id="10" idx="1"/>
          </p:cNvCxnSpPr>
          <p:nvPr/>
        </p:nvCxnSpPr>
        <p:spPr>
          <a:xfrm>
            <a:off x="3315302" y="4673377"/>
            <a:ext cx="407235"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13" idx="1"/>
          </p:cNvCxnSpPr>
          <p:nvPr/>
        </p:nvCxnSpPr>
        <p:spPr>
          <a:xfrm>
            <a:off x="5552140" y="4673377"/>
            <a:ext cx="1243083" cy="1588"/>
          </a:xfrm>
          <a:prstGeom prst="line">
            <a:avLst/>
          </a:prstGeom>
          <a:ln w="38100">
            <a:prstDash val="dash"/>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3"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sz="4800" dirty="0" smtClean="0">
                <a:latin typeface="+mn-lt"/>
              </a:rPr>
              <a:t>Para los desarrolladores</a:t>
            </a:r>
            <a:endParaRPr lang="es-ES" sz="4800" dirty="0">
              <a:latin typeface="+mn-lt"/>
            </a:endParaRPr>
          </a:p>
        </p:txBody>
      </p:sp>
      <p:sp>
        <p:nvSpPr>
          <p:cNvPr id="5" name="Subtitle 4"/>
          <p:cNvSpPr>
            <a:spLocks noGrp="1"/>
          </p:cNvSpPr>
          <p:nvPr>
            <p:ph type="subTitle" idx="1"/>
          </p:nvPr>
        </p:nvSpPr>
        <p:spPr/>
        <p:txBody>
          <a:bodyPr/>
          <a:lstStyle/>
          <a:p>
            <a:r>
              <a:rPr lang="es-ES" dirty="0" smtClean="0">
                <a:latin typeface="+mn-lt"/>
              </a:rPr>
              <a:t>Fábrica de desarrollo:</a:t>
            </a:r>
          </a:p>
          <a:p>
            <a:r>
              <a:rPr lang="es-ES" dirty="0" smtClean="0">
                <a:latin typeface="+mn-lt"/>
              </a:rPr>
              <a:t>Definiendo nuestro primer servicio</a:t>
            </a:r>
            <a:endParaRPr lang="es-ES" dirty="0">
              <a:latin typeface="+mn-lt"/>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Windows Azure </a:t>
            </a:r>
            <a:r>
              <a:rPr lang="en-US" dirty="0" err="1" smtClean="0"/>
              <a:t>es</a:t>
            </a:r>
            <a:r>
              <a:rPr lang="en-US" dirty="0" smtClean="0"/>
              <a:t> </a:t>
            </a:r>
            <a:r>
              <a:rPr lang="en-US" dirty="0" err="1" smtClean="0">
                <a:solidFill>
                  <a:schemeClr val="tx1">
                    <a:lumMod val="50000"/>
                  </a:schemeClr>
                </a:solidFill>
              </a:rPr>
              <a:t>escalable</a:t>
            </a:r>
            <a:r>
              <a:rPr lang="en-US" dirty="0" smtClean="0"/>
              <a:t>.</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pPr algn="ctr">
              <a:buNone/>
            </a:pPr>
            <a:r>
              <a:rPr lang="en-US" dirty="0" err="1" smtClean="0"/>
              <a:t>Computación</a:t>
            </a:r>
            <a:r>
              <a:rPr lang="en-US" dirty="0" smtClean="0"/>
              <a:t> sin </a:t>
            </a:r>
            <a:r>
              <a:rPr lang="en-US" dirty="0" err="1" smtClean="0"/>
              <a:t>estado</a:t>
            </a:r>
            <a:endParaRPr lang="en-US" dirty="0" smtClean="0"/>
          </a:p>
          <a:p>
            <a:pPr algn="ctr">
              <a:buNone/>
            </a:pPr>
            <a:r>
              <a:rPr lang="en-US" dirty="0" smtClean="0"/>
              <a:t>+ </a:t>
            </a:r>
            <a:r>
              <a:rPr lang="en-US" dirty="0" err="1" smtClean="0"/>
              <a:t>Almacenamiento</a:t>
            </a:r>
            <a:r>
              <a:rPr lang="en-US" dirty="0" smtClean="0"/>
              <a:t> perdurable</a:t>
            </a:r>
          </a:p>
          <a:p>
            <a:pPr algn="ctr">
              <a:buNone/>
            </a:pPr>
            <a:r>
              <a:rPr lang="en-US" dirty="0" smtClean="0"/>
              <a:t>-----------------------------</a:t>
            </a:r>
          </a:p>
          <a:p>
            <a:pPr algn="ctr">
              <a:buNone/>
            </a:pPr>
            <a:r>
              <a:rPr lang="en-US" dirty="0" smtClean="0"/>
              <a:t>= </a:t>
            </a:r>
            <a:r>
              <a:rPr lang="en-US" dirty="0" err="1" smtClean="0"/>
              <a:t>Aplicación</a:t>
            </a:r>
            <a:r>
              <a:rPr lang="en-US" dirty="0" smtClean="0"/>
              <a:t> </a:t>
            </a:r>
            <a:r>
              <a:rPr lang="en-US" dirty="0" err="1" smtClean="0"/>
              <a:t>escalable</a:t>
            </a:r>
            <a:endParaRPr lang="en-US"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sz="4400" dirty="0" smtClean="0">
                <a:gradFill>
                  <a:gsLst>
                    <a:gs pos="36000">
                      <a:schemeClr val="tx1"/>
                    </a:gs>
                    <a:gs pos="86000">
                      <a:schemeClr val="tx1"/>
                    </a:gs>
                  </a:gsLst>
                  <a:lin ang="5400000" scaled="0"/>
                </a:gradFill>
                <a:latin typeface="+mj-lt"/>
                <a:cs typeface="+mn-cs"/>
              </a:rPr>
              <a:t>EL ALMACENAMIENTO ES </a:t>
            </a:r>
            <a:r>
              <a:rPr sz="4400" dirty="0" err="1" smtClean="0">
                <a:gradFill>
                  <a:gsLst>
                    <a:gs pos="36000">
                      <a:schemeClr val="tx1"/>
                    </a:gs>
                    <a:gs pos="86000">
                      <a:schemeClr val="tx1"/>
                    </a:gs>
                  </a:gsLst>
                  <a:lin ang="5400000" scaled="0"/>
                </a:gradFill>
                <a:latin typeface="+mj-lt"/>
                <a:cs typeface="+mn-cs"/>
              </a:rPr>
              <a:t>otra</a:t>
            </a:r>
            <a:r>
              <a:rPr sz="4400" dirty="0" smtClean="0">
                <a:gradFill>
                  <a:gsLst>
                    <a:gs pos="36000">
                      <a:schemeClr val="tx1"/>
                    </a:gs>
                    <a:gs pos="86000">
                      <a:schemeClr val="tx1"/>
                    </a:gs>
                  </a:gsLst>
                  <a:lin ang="5400000" scaled="0"/>
                </a:gradFill>
                <a:latin typeface="+mj-lt"/>
                <a:cs typeface="+mn-cs"/>
              </a:rPr>
              <a:t> </a:t>
            </a:r>
            <a:r>
              <a:rPr sz="4400" dirty="0" err="1" smtClean="0">
                <a:gradFill>
                  <a:gsLst>
                    <a:gs pos="36000">
                      <a:schemeClr val="tx1"/>
                    </a:gs>
                    <a:gs pos="86000">
                      <a:schemeClr val="tx1"/>
                    </a:gs>
                  </a:gsLst>
                  <a:lin ang="5400000" scaled="0"/>
                </a:gradFill>
                <a:latin typeface="+mj-lt"/>
                <a:cs typeface="+mn-cs"/>
              </a:rPr>
              <a:t>aplicación</a:t>
            </a:r>
            <a:endParaRPr sz="4400" dirty="0">
              <a:gradFill>
                <a:gsLst>
                  <a:gs pos="36000">
                    <a:schemeClr val="tx1"/>
                  </a:gs>
                  <a:gs pos="86000">
                    <a:schemeClr val="tx1"/>
                  </a:gs>
                </a:gsLst>
                <a:lin ang="5400000" scaled="0"/>
              </a:gradFill>
              <a:latin typeface="+mj-lt"/>
              <a:cs typeface="+mn-cs"/>
            </a:endParaRPr>
          </a:p>
        </p:txBody>
      </p:sp>
      <p:sp>
        <p:nvSpPr>
          <p:cNvPr id="8" name="Cube 7"/>
          <p:cNvSpPr/>
          <p:nvPr/>
        </p:nvSpPr>
        <p:spPr>
          <a:xfrm>
            <a:off x="1143000" y="16002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 name="Cube 8"/>
          <p:cNvSpPr/>
          <p:nvPr/>
        </p:nvSpPr>
        <p:spPr>
          <a:xfrm>
            <a:off x="2971800" y="16002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0" name="Cube 9"/>
          <p:cNvSpPr/>
          <p:nvPr/>
        </p:nvSpPr>
        <p:spPr>
          <a:xfrm>
            <a:off x="4800600" y="16002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1" name="Cube 10"/>
          <p:cNvSpPr/>
          <p:nvPr/>
        </p:nvSpPr>
        <p:spPr>
          <a:xfrm>
            <a:off x="6629400" y="16002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2" name="Cube 11"/>
          <p:cNvSpPr/>
          <p:nvPr/>
        </p:nvSpPr>
        <p:spPr>
          <a:xfrm>
            <a:off x="1143000" y="34290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3" name="Cube 12"/>
          <p:cNvSpPr/>
          <p:nvPr/>
        </p:nvSpPr>
        <p:spPr>
          <a:xfrm>
            <a:off x="2971800" y="34290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4" name="Cube 13"/>
          <p:cNvSpPr/>
          <p:nvPr/>
        </p:nvSpPr>
        <p:spPr>
          <a:xfrm>
            <a:off x="4800600" y="34290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5" name="Cube 14"/>
          <p:cNvSpPr/>
          <p:nvPr/>
        </p:nvSpPr>
        <p:spPr>
          <a:xfrm>
            <a:off x="6629400" y="34290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6" name="Cube 15"/>
          <p:cNvSpPr/>
          <p:nvPr/>
        </p:nvSpPr>
        <p:spPr>
          <a:xfrm>
            <a:off x="1143000" y="51054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7" name="Cube 16"/>
          <p:cNvSpPr/>
          <p:nvPr/>
        </p:nvSpPr>
        <p:spPr>
          <a:xfrm>
            <a:off x="2971800" y="51054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8" name="Cube 17"/>
          <p:cNvSpPr/>
          <p:nvPr/>
        </p:nvSpPr>
        <p:spPr>
          <a:xfrm>
            <a:off x="4800600" y="51054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9" name="Cube 18"/>
          <p:cNvSpPr/>
          <p:nvPr/>
        </p:nvSpPr>
        <p:spPr>
          <a:xfrm>
            <a:off x="6629400" y="51054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0" name="Cube 19"/>
          <p:cNvSpPr/>
          <p:nvPr/>
        </p:nvSpPr>
        <p:spPr>
          <a:xfrm>
            <a:off x="-685800" y="16002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1" name="Cube 20"/>
          <p:cNvSpPr/>
          <p:nvPr/>
        </p:nvSpPr>
        <p:spPr>
          <a:xfrm>
            <a:off x="-685800" y="34290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2" name="Cube 21"/>
          <p:cNvSpPr/>
          <p:nvPr/>
        </p:nvSpPr>
        <p:spPr>
          <a:xfrm>
            <a:off x="-685800" y="51054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3" name="Cube 22"/>
          <p:cNvSpPr/>
          <p:nvPr/>
        </p:nvSpPr>
        <p:spPr>
          <a:xfrm>
            <a:off x="8458200" y="16002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4" name="Cube 23"/>
          <p:cNvSpPr/>
          <p:nvPr/>
        </p:nvSpPr>
        <p:spPr>
          <a:xfrm>
            <a:off x="8458200" y="34290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5" name="Cube 24"/>
          <p:cNvSpPr/>
          <p:nvPr/>
        </p:nvSpPr>
        <p:spPr>
          <a:xfrm>
            <a:off x="8458200" y="5105400"/>
            <a:ext cx="1371600" cy="1371600"/>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7" name="Rounded Rectangle 26"/>
          <p:cNvSpPr/>
          <p:nvPr/>
        </p:nvSpPr>
        <p:spPr>
          <a:xfrm>
            <a:off x="2743200" y="3048000"/>
            <a:ext cx="5486400" cy="3810000"/>
          </a:xfrm>
          <a:prstGeom prst="roundRect">
            <a:avLst/>
          </a:prstGeom>
          <a:solidFill>
            <a:schemeClr val="accent5">
              <a:alpha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Servicio</a:t>
            </a: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de </a:t>
            </a:r>
            <a:r>
              <a:rPr lang="en-US"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almacenamiento</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13" descr="internet cloud 75 opac"/>
          <p:cNvPicPr>
            <a:picLocks noChangeAspect="1" noChangeArrowheads="1"/>
          </p:cNvPicPr>
          <p:nvPr/>
        </p:nvPicPr>
        <p:blipFill>
          <a:blip r:embed="rId3"/>
          <a:srcRect/>
          <a:stretch>
            <a:fillRect/>
          </a:stretch>
        </p:blipFill>
        <p:spPr bwMode="auto">
          <a:xfrm>
            <a:off x="0" y="4724400"/>
            <a:ext cx="3886200" cy="2362200"/>
          </a:xfrm>
          <a:prstGeom prst="rect">
            <a:avLst/>
          </a:prstGeom>
          <a:noFill/>
          <a:effectLst/>
        </p:spPr>
      </p:pic>
      <p:sp>
        <p:nvSpPr>
          <p:cNvPr id="77" name="Rectangle 76"/>
          <p:cNvSpPr/>
          <p:nvPr/>
        </p:nvSpPr>
        <p:spPr bwMode="auto">
          <a:xfrm>
            <a:off x="381000" y="5521785"/>
            <a:ext cx="1270806" cy="32795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sz="1000" dirty="0" smtClean="0">
              <a:solidFill>
                <a:schemeClr val="tx1"/>
              </a:solidFill>
              <a:latin typeface="Arial" charset="0"/>
            </a:endParaRPr>
          </a:p>
        </p:txBody>
      </p:sp>
      <p:pic>
        <p:nvPicPr>
          <p:cNvPr id="78" name="Picture 45" descr="Server"/>
          <p:cNvPicPr>
            <a:picLocks noChangeAspect="1" noChangeArrowheads="1"/>
          </p:cNvPicPr>
          <p:nvPr/>
        </p:nvPicPr>
        <p:blipFill>
          <a:blip r:embed="rId4" cstate="print"/>
          <a:srcRect/>
          <a:stretch>
            <a:fillRect/>
          </a:stretch>
        </p:blipFill>
        <p:spPr bwMode="auto">
          <a:xfrm>
            <a:off x="512175" y="6128493"/>
            <a:ext cx="355824" cy="524717"/>
          </a:xfrm>
          <a:prstGeom prst="rect">
            <a:avLst/>
          </a:prstGeom>
          <a:noFill/>
        </p:spPr>
      </p:pic>
      <p:pic>
        <p:nvPicPr>
          <p:cNvPr id="79" name="Picture 45" descr="Server"/>
          <p:cNvPicPr>
            <a:picLocks noChangeAspect="1" noChangeArrowheads="1"/>
          </p:cNvPicPr>
          <p:nvPr/>
        </p:nvPicPr>
        <p:blipFill>
          <a:blip r:embed="rId4" cstate="print"/>
          <a:srcRect/>
          <a:stretch>
            <a:fillRect/>
          </a:stretch>
        </p:blipFill>
        <p:spPr bwMode="auto">
          <a:xfrm>
            <a:off x="2520869" y="6128493"/>
            <a:ext cx="355824" cy="524717"/>
          </a:xfrm>
          <a:prstGeom prst="rect">
            <a:avLst/>
          </a:prstGeom>
          <a:noFill/>
        </p:spPr>
      </p:pic>
      <p:sp>
        <p:nvSpPr>
          <p:cNvPr id="80" name="TextBox 79"/>
          <p:cNvSpPr txBox="1"/>
          <p:nvPr/>
        </p:nvSpPr>
        <p:spPr>
          <a:xfrm>
            <a:off x="2192919" y="6210481"/>
            <a:ext cx="416085" cy="334179"/>
          </a:xfrm>
          <a:prstGeom prst="rect">
            <a:avLst/>
          </a:prstGeom>
          <a:noFill/>
        </p:spPr>
        <p:txBody>
          <a:bodyPr wrap="none" rtlCol="0">
            <a:spAutoFit/>
          </a:bodyPr>
          <a:lstStyle/>
          <a:p>
            <a:r>
              <a:rPr lang="en-US" sz="1100" b="1" dirty="0" smtClean="0">
                <a:solidFill>
                  <a:schemeClr val="tx1"/>
                </a:solidFill>
              </a:rPr>
              <a:t>…</a:t>
            </a:r>
            <a:endParaRPr lang="en-US" sz="1100" b="1" dirty="0">
              <a:solidFill>
                <a:schemeClr val="tx1"/>
              </a:solidFill>
            </a:endParaRPr>
          </a:p>
        </p:txBody>
      </p:sp>
      <p:sp>
        <p:nvSpPr>
          <p:cNvPr id="81" name="Rectangle 80"/>
          <p:cNvSpPr/>
          <p:nvPr/>
        </p:nvSpPr>
        <p:spPr bwMode="auto">
          <a:xfrm>
            <a:off x="389193" y="5882531"/>
            <a:ext cx="2582607" cy="20496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
        <p:nvSpPr>
          <p:cNvPr id="82" name="TextBox 81"/>
          <p:cNvSpPr txBox="1"/>
          <p:nvPr/>
        </p:nvSpPr>
        <p:spPr>
          <a:xfrm>
            <a:off x="1168488" y="5868948"/>
            <a:ext cx="1068570" cy="230832"/>
          </a:xfrm>
          <a:prstGeom prst="rect">
            <a:avLst/>
          </a:prstGeom>
          <a:noFill/>
        </p:spPr>
        <p:txBody>
          <a:bodyPr wrap="square" rtlCol="0">
            <a:spAutoFit/>
          </a:bodyPr>
          <a:lstStyle/>
          <a:p>
            <a:pPr algn="ctr"/>
            <a:r>
              <a:rPr lang="en-US" sz="900" b="1" dirty="0" smtClean="0">
                <a:solidFill>
                  <a:schemeClr val="tx1"/>
                </a:solidFill>
              </a:rPr>
              <a:t>Fabric</a:t>
            </a:r>
            <a:endParaRPr lang="en-US" sz="900" b="1" dirty="0">
              <a:solidFill>
                <a:schemeClr val="tx1"/>
              </a:solidFill>
            </a:endParaRPr>
          </a:p>
        </p:txBody>
      </p:sp>
      <p:pic>
        <p:nvPicPr>
          <p:cNvPr id="85" name="Picture 84" descr="Server"/>
          <p:cNvPicPr>
            <a:picLocks noChangeAspect="1" noChangeArrowheads="1"/>
          </p:cNvPicPr>
          <p:nvPr/>
        </p:nvPicPr>
        <p:blipFill>
          <a:blip r:embed="rId4" cstate="print"/>
          <a:srcRect/>
          <a:stretch>
            <a:fillRect/>
          </a:stretch>
        </p:blipFill>
        <p:spPr bwMode="auto">
          <a:xfrm>
            <a:off x="963106" y="6128493"/>
            <a:ext cx="355824" cy="524717"/>
          </a:xfrm>
          <a:prstGeom prst="rect">
            <a:avLst/>
          </a:prstGeom>
          <a:noFill/>
        </p:spPr>
      </p:pic>
      <p:pic>
        <p:nvPicPr>
          <p:cNvPr id="87" name="Picture 86" descr="Server"/>
          <p:cNvPicPr>
            <a:picLocks noChangeAspect="1" noChangeArrowheads="1"/>
          </p:cNvPicPr>
          <p:nvPr/>
        </p:nvPicPr>
        <p:blipFill>
          <a:blip r:embed="rId4" cstate="print"/>
          <a:srcRect/>
          <a:stretch>
            <a:fillRect/>
          </a:stretch>
        </p:blipFill>
        <p:spPr bwMode="auto">
          <a:xfrm>
            <a:off x="1414037" y="6128493"/>
            <a:ext cx="355824" cy="524717"/>
          </a:xfrm>
          <a:prstGeom prst="rect">
            <a:avLst/>
          </a:prstGeom>
          <a:noFill/>
        </p:spPr>
      </p:pic>
      <p:pic>
        <p:nvPicPr>
          <p:cNvPr id="88" name="Picture 87" descr="Server"/>
          <p:cNvPicPr>
            <a:picLocks noChangeAspect="1" noChangeArrowheads="1"/>
          </p:cNvPicPr>
          <p:nvPr/>
        </p:nvPicPr>
        <p:blipFill>
          <a:blip r:embed="rId4" cstate="print"/>
          <a:srcRect/>
          <a:stretch>
            <a:fillRect/>
          </a:stretch>
        </p:blipFill>
        <p:spPr bwMode="auto">
          <a:xfrm>
            <a:off x="1864969" y="6128493"/>
            <a:ext cx="355824" cy="524717"/>
          </a:xfrm>
          <a:prstGeom prst="rect">
            <a:avLst/>
          </a:prstGeom>
          <a:noFill/>
        </p:spPr>
      </p:pic>
      <p:sp>
        <p:nvSpPr>
          <p:cNvPr id="89" name="TextBox 88"/>
          <p:cNvSpPr txBox="1"/>
          <p:nvPr/>
        </p:nvSpPr>
        <p:spPr>
          <a:xfrm>
            <a:off x="391187" y="5562133"/>
            <a:ext cx="1255200" cy="230832"/>
          </a:xfrm>
          <a:prstGeom prst="rect">
            <a:avLst/>
          </a:prstGeom>
          <a:noFill/>
        </p:spPr>
        <p:txBody>
          <a:bodyPr wrap="square" rtlCol="0">
            <a:spAutoFit/>
          </a:bodyPr>
          <a:lstStyle/>
          <a:p>
            <a:pPr algn="ctr"/>
            <a:r>
              <a:rPr lang="en-US" sz="900" b="1" dirty="0" smtClean="0">
                <a:solidFill>
                  <a:schemeClr val="tx1"/>
                </a:solidFill>
              </a:rPr>
              <a:t> Compute</a:t>
            </a:r>
            <a:endParaRPr lang="en-US" sz="900" b="1" dirty="0">
              <a:solidFill>
                <a:schemeClr val="tx1"/>
              </a:solidFill>
            </a:endParaRPr>
          </a:p>
        </p:txBody>
      </p:sp>
      <p:sp>
        <p:nvSpPr>
          <p:cNvPr id="90" name="Can 89"/>
          <p:cNvSpPr/>
          <p:nvPr/>
        </p:nvSpPr>
        <p:spPr bwMode="auto">
          <a:xfrm>
            <a:off x="1736517" y="5467132"/>
            <a:ext cx="1229813" cy="379879"/>
          </a:xfrm>
          <a:prstGeom prst="ca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sz="1000" dirty="0" smtClean="0">
              <a:solidFill>
                <a:schemeClr val="tx1"/>
              </a:solidFill>
              <a:latin typeface="Arial" charset="0"/>
            </a:endParaRPr>
          </a:p>
        </p:txBody>
      </p:sp>
      <p:sp>
        <p:nvSpPr>
          <p:cNvPr id="91" name="TextBox 90"/>
          <p:cNvSpPr txBox="1"/>
          <p:nvPr/>
        </p:nvSpPr>
        <p:spPr>
          <a:xfrm>
            <a:off x="1736517" y="5556159"/>
            <a:ext cx="1229813" cy="294863"/>
          </a:xfrm>
          <a:prstGeom prst="rect">
            <a:avLst/>
          </a:prstGeom>
          <a:noFill/>
        </p:spPr>
        <p:txBody>
          <a:bodyPr wrap="square" rtlCol="0">
            <a:spAutoFit/>
          </a:bodyPr>
          <a:lstStyle/>
          <a:p>
            <a:pPr algn="ctr"/>
            <a:r>
              <a:rPr lang="en-US" sz="900" b="1" dirty="0" smtClean="0">
                <a:solidFill>
                  <a:schemeClr val="tx1"/>
                </a:solidFill>
              </a:rPr>
              <a:t>Storage</a:t>
            </a:r>
            <a:endParaRPr lang="en-US" sz="900" b="1" dirty="0">
              <a:solidFill>
                <a:schemeClr val="tx1"/>
              </a:solidFill>
            </a:endParaRPr>
          </a:p>
        </p:txBody>
      </p:sp>
      <p:sp>
        <p:nvSpPr>
          <p:cNvPr id="93" name="Freeform 92"/>
          <p:cNvSpPr/>
          <p:nvPr/>
        </p:nvSpPr>
        <p:spPr bwMode="auto">
          <a:xfrm flipH="1">
            <a:off x="1517886" y="5196576"/>
            <a:ext cx="842466" cy="270677"/>
          </a:xfrm>
          <a:custGeom>
            <a:avLst/>
            <a:gdLst>
              <a:gd name="connsiteX0" fmla="*/ 1270000 w 1270000"/>
              <a:gd name="connsiteY0" fmla="*/ 182880 h 694944"/>
              <a:gd name="connsiteX1" fmla="*/ 197104 w 1270000"/>
              <a:gd name="connsiteY1" fmla="*/ 85344 h 694944"/>
              <a:gd name="connsiteX2" fmla="*/ 87376 w 1270000"/>
              <a:gd name="connsiteY2" fmla="*/ 694944 h 694944"/>
            </a:gdLst>
            <a:ahLst/>
            <a:cxnLst>
              <a:cxn ang="0">
                <a:pos x="connsiteX0" y="connsiteY0"/>
              </a:cxn>
              <a:cxn ang="0">
                <a:pos x="connsiteX1" y="connsiteY1"/>
              </a:cxn>
              <a:cxn ang="0">
                <a:pos x="connsiteX2" y="connsiteY2"/>
              </a:cxn>
            </a:cxnLst>
            <a:rect l="l" t="t" r="r" b="b"/>
            <a:pathLst>
              <a:path w="1270000" h="694944">
                <a:moveTo>
                  <a:pt x="1270000" y="182880"/>
                </a:moveTo>
                <a:cubicBezTo>
                  <a:pt x="832104" y="91440"/>
                  <a:pt x="394208" y="0"/>
                  <a:pt x="197104" y="85344"/>
                </a:cubicBezTo>
                <a:cubicBezTo>
                  <a:pt x="0" y="170688"/>
                  <a:pt x="43688" y="432816"/>
                  <a:pt x="87376" y="694944"/>
                </a:cubicBezTo>
              </a:path>
            </a:pathLst>
          </a:custGeom>
          <a:noFill/>
          <a:ln w="19050" cap="flat" cmpd="sng" algn="ctr">
            <a:solidFill>
              <a:schemeClr val="tx1"/>
            </a:solidFill>
            <a:prstDash val="solid"/>
            <a:round/>
            <a:headEnd type="none" w="med" len="med"/>
            <a:tailEnd type="stealth" w="lg" len="lg"/>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
        <p:nvSpPr>
          <p:cNvPr id="94" name="Oval 106"/>
          <p:cNvSpPr>
            <a:spLocks noChangeArrowheads="1"/>
          </p:cNvSpPr>
          <p:nvPr/>
        </p:nvSpPr>
        <p:spPr bwMode="auto">
          <a:xfrm>
            <a:off x="468453" y="5065397"/>
            <a:ext cx="1137976" cy="45700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sz="1000" dirty="0">
              <a:solidFill>
                <a:schemeClr val="tx1"/>
              </a:solidFill>
            </a:endParaRPr>
          </a:p>
        </p:txBody>
      </p:sp>
      <p:sp>
        <p:nvSpPr>
          <p:cNvPr id="104" name="Text Box 27"/>
          <p:cNvSpPr txBox="1">
            <a:spLocks noChangeArrowheads="1"/>
          </p:cNvSpPr>
          <p:nvPr/>
        </p:nvSpPr>
        <p:spPr bwMode="auto">
          <a:xfrm>
            <a:off x="499492" y="5169445"/>
            <a:ext cx="1049433" cy="230832"/>
          </a:xfrm>
          <a:prstGeom prst="rect">
            <a:avLst/>
          </a:prstGeom>
          <a:noFill/>
          <a:ln w="19050" algn="ctr">
            <a:noFill/>
            <a:miter lim="800000"/>
            <a:headEnd/>
            <a:tailEnd/>
          </a:ln>
          <a:effectLst/>
        </p:spPr>
        <p:txBody>
          <a:bodyPr wrap="square">
            <a:spAutoFit/>
          </a:bodyPr>
          <a:lstStyle/>
          <a:p>
            <a:pPr algn="ctr"/>
            <a:r>
              <a:rPr lang="en-US" sz="900" b="1" i="1" dirty="0" smtClean="0">
                <a:solidFill>
                  <a:schemeClr val="tx1"/>
                </a:solidFill>
              </a:rPr>
              <a:t>Application</a:t>
            </a:r>
            <a:endParaRPr lang="en-US" sz="900" b="1" i="1" dirty="0">
              <a:solidFill>
                <a:schemeClr val="tx1"/>
              </a:solidFill>
            </a:endParaRPr>
          </a:p>
        </p:txBody>
      </p:sp>
      <p:grpSp>
        <p:nvGrpSpPr>
          <p:cNvPr id="2" name="Group 134"/>
          <p:cNvGrpSpPr/>
          <p:nvPr/>
        </p:nvGrpSpPr>
        <p:grpSpPr>
          <a:xfrm>
            <a:off x="1600200" y="1447800"/>
            <a:ext cx="7115204" cy="4495800"/>
            <a:chOff x="1600200" y="1447800"/>
            <a:chExt cx="7115204" cy="4495800"/>
          </a:xfrm>
        </p:grpSpPr>
        <p:grpSp>
          <p:nvGrpSpPr>
            <p:cNvPr id="3" name="Group 128"/>
            <p:cNvGrpSpPr/>
            <p:nvPr/>
          </p:nvGrpSpPr>
          <p:grpSpPr>
            <a:xfrm>
              <a:off x="1600200" y="1447800"/>
              <a:ext cx="7115204" cy="4495800"/>
              <a:chOff x="1600200" y="1447800"/>
              <a:chExt cx="7115204" cy="4495800"/>
            </a:xfrm>
          </p:grpSpPr>
          <p:sp>
            <p:nvSpPr>
              <p:cNvPr id="76" name="Oval 75"/>
              <p:cNvSpPr/>
              <p:nvPr/>
            </p:nvSpPr>
            <p:spPr bwMode="auto">
              <a:xfrm>
                <a:off x="2133600" y="1447800"/>
                <a:ext cx="6581804" cy="3276600"/>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defTabSz="914400" eaLnBrk="1" latinLnBrk="0" hangingPunct="1">
                  <a:lnSpc>
                    <a:spcPct val="100000"/>
                  </a:lnSpc>
                  <a:buClrTx/>
                  <a:buSzTx/>
                  <a:buFontTx/>
                  <a:buNone/>
                  <a:tabLst/>
                </a:pPr>
                <a:endParaRPr lang="en-US" sz="2000" dirty="0" smtClean="0"/>
              </a:p>
            </p:txBody>
          </p:sp>
          <p:cxnSp>
            <p:nvCxnSpPr>
              <p:cNvPr id="62" name="Straight Connector 61"/>
              <p:cNvCxnSpPr>
                <a:stCxn id="109" idx="2"/>
                <a:endCxn id="76" idx="2"/>
              </p:cNvCxnSpPr>
              <p:nvPr/>
            </p:nvCxnSpPr>
            <p:spPr bwMode="auto">
              <a:xfrm rot="10800000" flipH="1">
                <a:off x="1600200" y="3086100"/>
                <a:ext cx="533400" cy="2552700"/>
              </a:xfrm>
              <a:prstGeom prst="line">
                <a:avLst/>
              </a:prstGeom>
              <a:noFill/>
              <a:ln w="6350" cap="flat" cmpd="sng" algn="ctr">
                <a:solidFill>
                  <a:schemeClr val="accent2">
                    <a:lumMod val="40000"/>
                    <a:lumOff val="60000"/>
                  </a:schemeClr>
                </a:solidFill>
                <a:prstDash val="solid"/>
                <a:round/>
                <a:headEnd type="none" w="med" len="med"/>
                <a:tailEnd type="none" w="med" len="med"/>
              </a:ln>
              <a:effectLst/>
            </p:spPr>
          </p:cxnSp>
          <p:sp>
            <p:nvSpPr>
              <p:cNvPr id="109" name="Oval 108"/>
              <p:cNvSpPr/>
              <p:nvPr/>
            </p:nvSpPr>
            <p:spPr bwMode="auto">
              <a:xfrm>
                <a:off x="1600200" y="5334000"/>
                <a:ext cx="1524000" cy="609600"/>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endParaRPr lang="en-US" sz="2000" dirty="0" smtClean="0"/>
              </a:p>
            </p:txBody>
          </p:sp>
          <p:cxnSp>
            <p:nvCxnSpPr>
              <p:cNvPr id="59" name="Straight Connector 58"/>
              <p:cNvCxnSpPr>
                <a:stCxn id="109" idx="5"/>
              </p:cNvCxnSpPr>
              <p:nvPr/>
            </p:nvCxnSpPr>
            <p:spPr bwMode="auto">
              <a:xfrm rot="5400000" flipH="1" flipV="1">
                <a:off x="4314545" y="3082269"/>
                <a:ext cx="1358526" cy="4185587"/>
              </a:xfrm>
              <a:prstGeom prst="line">
                <a:avLst/>
              </a:prstGeom>
              <a:noFill/>
              <a:ln w="6350" cap="flat" cmpd="sng" algn="ctr">
                <a:solidFill>
                  <a:schemeClr val="accent2">
                    <a:lumMod val="40000"/>
                    <a:lumOff val="60000"/>
                  </a:schemeClr>
                </a:solidFill>
                <a:prstDash val="solid"/>
                <a:round/>
                <a:headEnd type="none" w="med" len="med"/>
                <a:tailEnd type="none" w="med" len="med"/>
              </a:ln>
              <a:effectLst/>
            </p:spPr>
          </p:cxnSp>
        </p:grpSp>
        <p:sp>
          <p:nvSpPr>
            <p:cNvPr id="131" name="Can 130"/>
            <p:cNvSpPr/>
            <p:nvPr/>
          </p:nvSpPr>
          <p:spPr>
            <a:xfrm>
              <a:off x="2895600" y="1981200"/>
              <a:ext cx="5105400" cy="2209800"/>
            </a:xfrm>
            <a:prstGeom prst="can">
              <a:avLst/>
            </a:prstGeom>
            <a:ln>
              <a:headEnd type="none" w="lg" len="lg"/>
              <a:tailEnd type="stealth" w="lg" len="lg"/>
            </a:ln>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algn="ctr"/>
              <a:endParaRPr lang="en-US" dirty="0">
                <a:latin typeface="Arial" charset="0"/>
              </a:endParaRPr>
            </a:p>
          </p:txBody>
        </p:sp>
      </p:grpSp>
      <p:grpSp>
        <p:nvGrpSpPr>
          <p:cNvPr id="4" name="Group 129"/>
          <p:cNvGrpSpPr/>
          <p:nvPr/>
        </p:nvGrpSpPr>
        <p:grpSpPr>
          <a:xfrm>
            <a:off x="3200400" y="2590800"/>
            <a:ext cx="1357322" cy="1314459"/>
            <a:chOff x="3143240" y="2586030"/>
            <a:chExt cx="1357322" cy="1314459"/>
          </a:xfrm>
        </p:grpSpPr>
        <p:sp>
          <p:nvSpPr>
            <p:cNvPr id="74" name="TextBox 73"/>
            <p:cNvSpPr txBox="1"/>
            <p:nvPr/>
          </p:nvSpPr>
          <p:spPr>
            <a:xfrm>
              <a:off x="3143240" y="2586030"/>
              <a:ext cx="1214446" cy="400110"/>
            </a:xfrm>
            <a:prstGeom prst="rect">
              <a:avLst/>
            </a:prstGeom>
            <a:noFill/>
          </p:spPr>
          <p:txBody>
            <a:bodyPr wrap="square" rtlCol="0">
              <a:spAutoFit/>
            </a:bodyPr>
            <a:lstStyle/>
            <a:p>
              <a:pPr algn="ctr"/>
              <a:r>
                <a:rPr lang="en-US" sz="2000" b="1" dirty="0" smtClean="0">
                  <a:solidFill>
                    <a:schemeClr val="tx1"/>
                  </a:solidFill>
                </a:rPr>
                <a:t>Blobs</a:t>
              </a:r>
              <a:endParaRPr lang="en-US" sz="2000" b="1" dirty="0">
                <a:solidFill>
                  <a:schemeClr val="tx1"/>
                </a:solidFill>
              </a:endParaRPr>
            </a:p>
          </p:txBody>
        </p:sp>
        <p:grpSp>
          <p:nvGrpSpPr>
            <p:cNvPr id="5" name="Group 126"/>
            <p:cNvGrpSpPr/>
            <p:nvPr/>
          </p:nvGrpSpPr>
          <p:grpSpPr>
            <a:xfrm>
              <a:off x="3143240" y="3086096"/>
              <a:ext cx="1357322" cy="814393"/>
              <a:chOff x="285720" y="1142984"/>
              <a:chExt cx="2500330" cy="1500198"/>
            </a:xfrm>
          </p:grpSpPr>
          <p:sp>
            <p:nvSpPr>
              <p:cNvPr id="36" name="Flowchart: Display 35"/>
              <p:cNvSpPr/>
              <p:nvPr/>
            </p:nvSpPr>
            <p:spPr bwMode="auto">
              <a:xfrm rot="5400000">
                <a:off x="321439"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cxnSp>
            <p:nvCxnSpPr>
              <p:cNvPr id="40" name="Straight Connector 39"/>
              <p:cNvCxnSpPr>
                <a:endCxn id="65" idx="0"/>
              </p:cNvCxnSpPr>
              <p:nvPr/>
            </p:nvCxnSpPr>
            <p:spPr bwMode="auto">
              <a:xfrm rot="10800000" flipV="1">
                <a:off x="714348" y="1142984"/>
                <a:ext cx="642942" cy="428628"/>
              </a:xfrm>
              <a:prstGeom prst="line">
                <a:avLst/>
              </a:prstGeom>
              <a:noFill/>
              <a:ln w="19050" cap="flat" cmpd="sng" algn="ctr">
                <a:solidFill>
                  <a:schemeClr val="tx1"/>
                </a:solidFill>
                <a:prstDash val="solid"/>
                <a:round/>
                <a:headEnd type="none" w="med" len="med"/>
                <a:tailEnd type="none" w="med" len="med"/>
              </a:ln>
              <a:effectLst/>
            </p:spPr>
          </p:cxnSp>
          <p:cxnSp>
            <p:nvCxnSpPr>
              <p:cNvPr id="44" name="Straight Connector 43"/>
              <p:cNvCxnSpPr>
                <a:endCxn id="83" idx="0"/>
              </p:cNvCxnSpPr>
              <p:nvPr/>
            </p:nvCxnSpPr>
            <p:spPr bwMode="auto">
              <a:xfrm rot="16200000" flipH="1">
                <a:off x="892943" y="1607331"/>
                <a:ext cx="1000132" cy="71438"/>
              </a:xfrm>
              <a:prstGeom prst="line">
                <a:avLst/>
              </a:prstGeom>
              <a:noFill/>
              <a:ln w="19050" cap="flat" cmpd="sng" algn="ctr">
                <a:solidFill>
                  <a:schemeClr val="tx1"/>
                </a:solidFill>
                <a:prstDash val="solid"/>
                <a:round/>
                <a:headEnd type="none" w="med" len="med"/>
                <a:tailEnd type="none" w="med" len="med"/>
              </a:ln>
              <a:effectLst/>
            </p:spPr>
          </p:cxnSp>
          <p:cxnSp>
            <p:nvCxnSpPr>
              <p:cNvPr id="61" name="Straight Connector 60"/>
              <p:cNvCxnSpPr>
                <a:endCxn id="71" idx="0"/>
              </p:cNvCxnSpPr>
              <p:nvPr/>
            </p:nvCxnSpPr>
            <p:spPr bwMode="auto">
              <a:xfrm>
                <a:off x="1357290" y="1142984"/>
                <a:ext cx="857256" cy="428628"/>
              </a:xfrm>
              <a:prstGeom prst="line">
                <a:avLst/>
              </a:prstGeom>
              <a:noFill/>
              <a:ln w="19050" cap="flat" cmpd="sng" algn="ctr">
                <a:solidFill>
                  <a:schemeClr val="tx1"/>
                </a:solidFill>
                <a:prstDash val="solid"/>
                <a:round/>
                <a:headEnd type="none" w="med" len="med"/>
                <a:tailEnd type="none" w="med" len="med"/>
              </a:ln>
              <a:effectLst/>
            </p:spPr>
          </p:cxnSp>
          <p:sp>
            <p:nvSpPr>
              <p:cNvPr id="65" name="Rounded Rectangle 64"/>
              <p:cNvSpPr/>
              <p:nvPr/>
            </p:nvSpPr>
            <p:spPr bwMode="auto">
              <a:xfrm>
                <a:off x="285720" y="1571612"/>
                <a:ext cx="857256" cy="500066"/>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9" name="Flowchart: Display 68"/>
              <p:cNvSpPr/>
              <p:nvPr/>
            </p:nvSpPr>
            <p:spPr bwMode="auto">
              <a:xfrm rot="5400000">
                <a:off x="678629"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70" name="Flowchart: Display 69"/>
              <p:cNvSpPr/>
              <p:nvPr/>
            </p:nvSpPr>
            <p:spPr bwMode="auto">
              <a:xfrm rot="5400000">
                <a:off x="1678761"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71" name="Rounded Rectangle 70"/>
              <p:cNvSpPr/>
              <p:nvPr/>
            </p:nvSpPr>
            <p:spPr bwMode="auto">
              <a:xfrm>
                <a:off x="1643042" y="1571612"/>
                <a:ext cx="1143008" cy="500066"/>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75" name="Flowchart: Display 74"/>
              <p:cNvSpPr/>
              <p:nvPr/>
            </p:nvSpPr>
            <p:spPr bwMode="auto">
              <a:xfrm rot="5400000">
                <a:off x="2035951"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83" name="Rounded Rectangle 82"/>
              <p:cNvSpPr/>
              <p:nvPr/>
            </p:nvSpPr>
            <p:spPr bwMode="auto">
              <a:xfrm>
                <a:off x="1142976" y="2143116"/>
                <a:ext cx="571504" cy="500066"/>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4" name="Flowchart: Display 83"/>
              <p:cNvSpPr/>
              <p:nvPr/>
            </p:nvSpPr>
            <p:spPr bwMode="auto">
              <a:xfrm rot="5400000">
                <a:off x="1250133" y="2250273"/>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86" name="Flowchart: Display 85"/>
              <p:cNvSpPr/>
              <p:nvPr/>
            </p:nvSpPr>
            <p:spPr bwMode="auto">
              <a:xfrm rot="5400000">
                <a:off x="2393141"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grpSp>
      </p:grpSp>
      <p:grpSp>
        <p:nvGrpSpPr>
          <p:cNvPr id="6" name="Group 132"/>
          <p:cNvGrpSpPr/>
          <p:nvPr/>
        </p:nvGrpSpPr>
        <p:grpSpPr>
          <a:xfrm>
            <a:off x="6477000" y="2590800"/>
            <a:ext cx="1285884" cy="1214446"/>
            <a:chOff x="6477000" y="2590800"/>
            <a:chExt cx="1285884" cy="1214446"/>
          </a:xfrm>
        </p:grpSpPr>
        <p:sp>
          <p:nvSpPr>
            <p:cNvPr id="30" name="TextBox 29"/>
            <p:cNvSpPr txBox="1"/>
            <p:nvPr/>
          </p:nvSpPr>
          <p:spPr>
            <a:xfrm>
              <a:off x="6477000" y="2590800"/>
              <a:ext cx="1285884" cy="400110"/>
            </a:xfrm>
            <a:prstGeom prst="rect">
              <a:avLst/>
            </a:prstGeom>
            <a:noFill/>
          </p:spPr>
          <p:txBody>
            <a:bodyPr wrap="square" rtlCol="0">
              <a:spAutoFit/>
            </a:bodyPr>
            <a:lstStyle/>
            <a:p>
              <a:pPr algn="ctr"/>
              <a:r>
                <a:rPr lang="en-US" sz="2000" b="1" dirty="0" smtClean="0">
                  <a:solidFill>
                    <a:schemeClr val="tx1"/>
                  </a:solidFill>
                </a:rPr>
                <a:t>Queues</a:t>
              </a:r>
              <a:endParaRPr lang="en-US" sz="2000" b="1" dirty="0">
                <a:solidFill>
                  <a:schemeClr val="tx1"/>
                </a:solidFill>
              </a:endParaRPr>
            </a:p>
          </p:txBody>
        </p:sp>
        <p:sp>
          <p:nvSpPr>
            <p:cNvPr id="92" name="Rectangle 91"/>
            <p:cNvSpPr/>
            <p:nvPr/>
          </p:nvSpPr>
          <p:spPr bwMode="auto">
            <a:xfrm>
              <a:off x="6548438" y="3090866"/>
              <a:ext cx="285752" cy="7143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95" name="Rounded Rectangle 94"/>
            <p:cNvSpPr/>
            <p:nvPr/>
          </p:nvSpPr>
          <p:spPr bwMode="auto">
            <a:xfrm>
              <a:off x="6619876" y="3376618"/>
              <a:ext cx="142876" cy="14287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96" name="Rounded Rectangle 95"/>
            <p:cNvSpPr/>
            <p:nvPr/>
          </p:nvSpPr>
          <p:spPr bwMode="auto">
            <a:xfrm>
              <a:off x="6619876" y="3590932"/>
              <a:ext cx="142876" cy="14287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97" name="Rectangle 96"/>
            <p:cNvSpPr/>
            <p:nvPr/>
          </p:nvSpPr>
          <p:spPr bwMode="auto">
            <a:xfrm>
              <a:off x="6977066" y="3090866"/>
              <a:ext cx="285752" cy="7143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98" name="Rounded Rectangle 97"/>
            <p:cNvSpPr/>
            <p:nvPr/>
          </p:nvSpPr>
          <p:spPr bwMode="auto">
            <a:xfrm>
              <a:off x="7048504" y="3376618"/>
              <a:ext cx="142876" cy="14287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99" name="Rounded Rectangle 98"/>
            <p:cNvSpPr/>
            <p:nvPr/>
          </p:nvSpPr>
          <p:spPr bwMode="auto">
            <a:xfrm>
              <a:off x="7048504" y="3590932"/>
              <a:ext cx="142876" cy="14287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100" name="Rectangle 99"/>
            <p:cNvSpPr/>
            <p:nvPr/>
          </p:nvSpPr>
          <p:spPr bwMode="auto">
            <a:xfrm>
              <a:off x="7405694" y="3090866"/>
              <a:ext cx="285752" cy="7143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01" name="Rounded Rectangle 100"/>
            <p:cNvSpPr/>
            <p:nvPr/>
          </p:nvSpPr>
          <p:spPr bwMode="auto">
            <a:xfrm>
              <a:off x="7048504" y="3162304"/>
              <a:ext cx="142876" cy="14287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102" name="Rounded Rectangle 101"/>
            <p:cNvSpPr/>
            <p:nvPr/>
          </p:nvSpPr>
          <p:spPr bwMode="auto">
            <a:xfrm>
              <a:off x="7477132" y="3590932"/>
              <a:ext cx="142876" cy="14287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grpSp>
      <p:grpSp>
        <p:nvGrpSpPr>
          <p:cNvPr id="7" name="Group 133"/>
          <p:cNvGrpSpPr/>
          <p:nvPr/>
        </p:nvGrpSpPr>
        <p:grpSpPr>
          <a:xfrm>
            <a:off x="914400" y="2209800"/>
            <a:ext cx="1981200" cy="838200"/>
            <a:chOff x="914400" y="2209800"/>
            <a:chExt cx="1981200" cy="838200"/>
          </a:xfrm>
        </p:grpSpPr>
        <p:sp>
          <p:nvSpPr>
            <p:cNvPr id="127" name="Freeform 126"/>
            <p:cNvSpPr/>
            <p:nvPr/>
          </p:nvSpPr>
          <p:spPr bwMode="auto">
            <a:xfrm>
              <a:off x="914400" y="2591050"/>
              <a:ext cx="1981200" cy="456950"/>
            </a:xfrm>
            <a:custGeom>
              <a:avLst/>
              <a:gdLst>
                <a:gd name="connsiteX0" fmla="*/ 0 w 1146048"/>
                <a:gd name="connsiteY0" fmla="*/ 308864 h 308864"/>
                <a:gd name="connsiteX1" fmla="*/ 633984 w 1146048"/>
                <a:gd name="connsiteY1" fmla="*/ 28448 h 308864"/>
                <a:gd name="connsiteX2" fmla="*/ 1146048 w 1146048"/>
                <a:gd name="connsiteY2" fmla="*/ 138176 h 308864"/>
                <a:gd name="connsiteX0" fmla="*/ 0 w 1146048"/>
                <a:gd name="connsiteY0" fmla="*/ 131064 h 131064"/>
                <a:gd name="connsiteX1" fmla="*/ 633984 w 1146048"/>
                <a:gd name="connsiteY1" fmla="*/ 3048 h 131064"/>
                <a:gd name="connsiteX2" fmla="*/ 1146048 w 1146048"/>
                <a:gd name="connsiteY2" fmla="*/ 112776 h 131064"/>
                <a:gd name="connsiteX0" fmla="*/ 0 w 1146048"/>
                <a:gd name="connsiteY0" fmla="*/ 131064 h 131064"/>
                <a:gd name="connsiteX1" fmla="*/ 481584 w 1146048"/>
                <a:gd name="connsiteY1" fmla="*/ 3048 h 131064"/>
                <a:gd name="connsiteX2" fmla="*/ 1146048 w 1146048"/>
                <a:gd name="connsiteY2" fmla="*/ 112776 h 131064"/>
                <a:gd name="connsiteX0" fmla="*/ 0 w 1146048"/>
                <a:gd name="connsiteY0" fmla="*/ 159828 h 159828"/>
                <a:gd name="connsiteX1" fmla="*/ 520232 w 1146048"/>
                <a:gd name="connsiteY1" fmla="*/ 3048 h 159828"/>
                <a:gd name="connsiteX2" fmla="*/ 1146048 w 1146048"/>
                <a:gd name="connsiteY2" fmla="*/ 141540 h 159828"/>
              </a:gdLst>
              <a:ahLst/>
              <a:cxnLst>
                <a:cxn ang="0">
                  <a:pos x="connsiteX0" y="connsiteY0"/>
                </a:cxn>
                <a:cxn ang="0">
                  <a:pos x="connsiteX1" y="connsiteY1"/>
                </a:cxn>
                <a:cxn ang="0">
                  <a:pos x="connsiteX2" y="connsiteY2"/>
                </a:cxn>
              </a:cxnLst>
              <a:rect l="l" t="t" r="r" b="b"/>
              <a:pathLst>
                <a:path w="1146048" h="159828">
                  <a:moveTo>
                    <a:pt x="0" y="159828"/>
                  </a:moveTo>
                  <a:cubicBezTo>
                    <a:pt x="221488" y="33844"/>
                    <a:pt x="329224" y="6096"/>
                    <a:pt x="520232" y="3048"/>
                  </a:cubicBezTo>
                  <a:cubicBezTo>
                    <a:pt x="711240" y="0"/>
                    <a:pt x="985520" y="72452"/>
                    <a:pt x="1146048" y="141540"/>
                  </a:cubicBezTo>
                </a:path>
              </a:pathLst>
            </a:custGeom>
            <a:noFill/>
            <a:ln w="19050" cap="flat" cmpd="sng" algn="ctr">
              <a:solidFill>
                <a:schemeClr val="tx1"/>
              </a:solid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28" name="TextBox 127"/>
            <p:cNvSpPr txBox="1"/>
            <p:nvPr/>
          </p:nvSpPr>
          <p:spPr>
            <a:xfrm>
              <a:off x="1219200" y="2209800"/>
              <a:ext cx="1152532" cy="400110"/>
            </a:xfrm>
            <a:prstGeom prst="rect">
              <a:avLst/>
            </a:prstGeom>
            <a:noFill/>
          </p:spPr>
          <p:txBody>
            <a:bodyPr wrap="square" rtlCol="0">
              <a:spAutoFit/>
            </a:bodyPr>
            <a:lstStyle/>
            <a:p>
              <a:pPr algn="ctr"/>
              <a:r>
                <a:rPr lang="en-US" sz="2000" b="1" i="1" dirty="0" smtClean="0"/>
                <a:t>HTTP</a:t>
              </a:r>
              <a:endParaRPr lang="en-US" sz="2000" b="1" i="1" dirty="0"/>
            </a:p>
          </p:txBody>
        </p:sp>
      </p:grpSp>
      <p:sp>
        <p:nvSpPr>
          <p:cNvPr id="73" name="Title 72"/>
          <p:cNvSpPr>
            <a:spLocks noGrp="1"/>
          </p:cNvSpPr>
          <p:nvPr>
            <p:ph type="title"/>
          </p:nvPr>
        </p:nvSpPr>
        <p:spPr>
          <a:xfrm>
            <a:off x="387054" y="228600"/>
            <a:ext cx="8375946" cy="1772793"/>
          </a:xfrm>
        </p:spPr>
        <p:txBody>
          <a:bodyPr/>
          <a:lstStyle/>
          <a:p>
            <a:r>
              <a:rPr dirty="0" smtClean="0"/>
              <a:t>Windows Azure Storage Service</a:t>
            </a:r>
            <a:br>
              <a:rPr dirty="0" smtClean="0"/>
            </a:br>
            <a:endParaRPr sz="3200" dirty="0">
              <a:solidFill>
                <a:schemeClr val="tx2"/>
              </a:solidFill>
            </a:endParaRPr>
          </a:p>
        </p:txBody>
      </p:sp>
      <p:grpSp>
        <p:nvGrpSpPr>
          <p:cNvPr id="8" name="Group 161"/>
          <p:cNvGrpSpPr/>
          <p:nvPr/>
        </p:nvGrpSpPr>
        <p:grpSpPr>
          <a:xfrm>
            <a:off x="4953000" y="2590800"/>
            <a:ext cx="1138246" cy="1339814"/>
            <a:chOff x="4876800" y="2590800"/>
            <a:chExt cx="1138246" cy="1339814"/>
          </a:xfrm>
        </p:grpSpPr>
        <p:sp>
          <p:nvSpPr>
            <p:cNvPr id="31" name="TextBox 30"/>
            <p:cNvSpPr txBox="1"/>
            <p:nvPr/>
          </p:nvSpPr>
          <p:spPr>
            <a:xfrm>
              <a:off x="4876800" y="2590800"/>
              <a:ext cx="1138246" cy="400110"/>
            </a:xfrm>
            <a:prstGeom prst="rect">
              <a:avLst/>
            </a:prstGeom>
            <a:noFill/>
          </p:spPr>
          <p:txBody>
            <a:bodyPr wrap="square" rtlCol="0">
              <a:spAutoFit/>
            </a:bodyPr>
            <a:lstStyle/>
            <a:p>
              <a:pPr algn="ctr"/>
              <a:r>
                <a:rPr lang="en-US" sz="2000" b="1" dirty="0" smtClean="0">
                  <a:solidFill>
                    <a:schemeClr val="tx1"/>
                  </a:solidFill>
                </a:rPr>
                <a:t>Tables</a:t>
              </a:r>
              <a:endParaRPr lang="en-US" sz="2000" b="1" dirty="0">
                <a:solidFill>
                  <a:schemeClr val="tx1"/>
                </a:solidFill>
              </a:endParaRPr>
            </a:p>
          </p:txBody>
        </p:sp>
        <p:grpSp>
          <p:nvGrpSpPr>
            <p:cNvPr id="9" name="Group 160"/>
            <p:cNvGrpSpPr/>
            <p:nvPr/>
          </p:nvGrpSpPr>
          <p:grpSpPr>
            <a:xfrm>
              <a:off x="5083629" y="3140034"/>
              <a:ext cx="711278" cy="685795"/>
              <a:chOff x="7315183" y="5257805"/>
              <a:chExt cx="579120" cy="558372"/>
            </a:xfrm>
          </p:grpSpPr>
          <p:cxnSp>
            <p:nvCxnSpPr>
              <p:cNvPr id="139" name="Straight Connector 138"/>
              <p:cNvCxnSpPr>
                <a:stCxn id="145" idx="0"/>
                <a:endCxn id="144" idx="2"/>
              </p:cNvCxnSpPr>
              <p:nvPr/>
            </p:nvCxnSpPr>
            <p:spPr bwMode="auto">
              <a:xfrm rot="16200000" flipV="1">
                <a:off x="7627974" y="5383418"/>
                <a:ext cx="55922" cy="102382"/>
              </a:xfrm>
              <a:prstGeom prst="line">
                <a:avLst/>
              </a:prstGeom>
              <a:noFill/>
              <a:ln w="6350" cap="flat" cmpd="sng" algn="ctr">
                <a:solidFill>
                  <a:schemeClr val="tx1"/>
                </a:solidFill>
                <a:prstDash val="solid"/>
                <a:round/>
                <a:headEnd type="none" w="med" len="med"/>
                <a:tailEnd type="none" w="med" len="med"/>
              </a:ln>
              <a:effectLst/>
            </p:spPr>
          </p:cxnSp>
          <p:cxnSp>
            <p:nvCxnSpPr>
              <p:cNvPr id="140" name="Straight Connector 139"/>
              <p:cNvCxnSpPr>
                <a:stCxn id="146" idx="0"/>
                <a:endCxn id="145" idx="2"/>
              </p:cNvCxnSpPr>
              <p:nvPr/>
            </p:nvCxnSpPr>
            <p:spPr bwMode="auto">
              <a:xfrm rot="16200000" flipV="1">
                <a:off x="7730356" y="5588183"/>
                <a:ext cx="55922" cy="102382"/>
              </a:xfrm>
              <a:prstGeom prst="line">
                <a:avLst/>
              </a:prstGeom>
              <a:noFill/>
              <a:ln w="6350" cap="flat" cmpd="sng" algn="ctr">
                <a:solidFill>
                  <a:schemeClr val="tx1"/>
                </a:solidFill>
                <a:prstDash val="solid"/>
                <a:round/>
                <a:headEnd type="none" w="med" len="med"/>
                <a:tailEnd type="none" w="med" len="med"/>
              </a:ln>
              <a:effectLst/>
            </p:spPr>
          </p:cxnSp>
          <p:cxnSp>
            <p:nvCxnSpPr>
              <p:cNvPr id="141" name="Straight Connector 140"/>
              <p:cNvCxnSpPr>
                <a:stCxn id="144" idx="2"/>
                <a:endCxn id="147" idx="0"/>
              </p:cNvCxnSpPr>
              <p:nvPr/>
            </p:nvCxnSpPr>
            <p:spPr bwMode="auto">
              <a:xfrm rot="5400000">
                <a:off x="7525592" y="5383417"/>
                <a:ext cx="55922" cy="102382"/>
              </a:xfrm>
              <a:prstGeom prst="line">
                <a:avLst/>
              </a:prstGeom>
              <a:noFill/>
              <a:ln w="6350" cap="flat" cmpd="sng" algn="ctr">
                <a:solidFill>
                  <a:schemeClr val="tx1"/>
                </a:solidFill>
                <a:prstDash val="solid"/>
                <a:round/>
                <a:headEnd type="none" w="med" len="med"/>
                <a:tailEnd type="none" w="med" len="med"/>
              </a:ln>
              <a:effectLst/>
            </p:spPr>
          </p:cxnSp>
          <p:cxnSp>
            <p:nvCxnSpPr>
              <p:cNvPr id="142" name="Straight Connector 141"/>
              <p:cNvCxnSpPr/>
              <p:nvPr/>
            </p:nvCxnSpPr>
            <p:spPr bwMode="auto">
              <a:xfrm rot="16200000" flipV="1">
                <a:off x="7525881" y="5582991"/>
                <a:ext cx="55922" cy="102382"/>
              </a:xfrm>
              <a:prstGeom prst="line">
                <a:avLst/>
              </a:prstGeom>
              <a:noFill/>
              <a:ln w="6350" cap="flat" cmpd="sng" algn="ctr">
                <a:solidFill>
                  <a:schemeClr val="tx1"/>
                </a:solidFill>
                <a:prstDash val="solid"/>
                <a:round/>
                <a:headEnd type="none" w="med" len="med"/>
                <a:tailEnd type="none" w="med" len="med"/>
              </a:ln>
              <a:effectLst/>
            </p:spPr>
          </p:cxnSp>
          <p:cxnSp>
            <p:nvCxnSpPr>
              <p:cNvPr id="143" name="Straight Connector 142"/>
              <p:cNvCxnSpPr/>
              <p:nvPr/>
            </p:nvCxnSpPr>
            <p:spPr bwMode="auto">
              <a:xfrm rot="5400000">
                <a:off x="7423499" y="5582990"/>
                <a:ext cx="55922" cy="102382"/>
              </a:xfrm>
              <a:prstGeom prst="line">
                <a:avLst/>
              </a:prstGeom>
              <a:noFill/>
              <a:ln w="6350" cap="flat" cmpd="sng" algn="ctr">
                <a:solidFill>
                  <a:schemeClr val="tx1"/>
                </a:solidFill>
                <a:prstDash val="solid"/>
                <a:round/>
                <a:headEnd type="none" w="med" len="med"/>
                <a:tailEnd type="none" w="med" len="med"/>
              </a:ln>
              <a:effectLst/>
            </p:spPr>
          </p:cxnSp>
          <p:sp>
            <p:nvSpPr>
              <p:cNvPr id="144" name="Rectangle 143"/>
              <p:cNvSpPr/>
              <p:nvPr/>
            </p:nvSpPr>
            <p:spPr bwMode="auto">
              <a:xfrm>
                <a:off x="7519947" y="5257805"/>
                <a:ext cx="169592" cy="148843"/>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400"/>
                <a:endParaRPr lang="en-US" sz="2400" dirty="0" smtClean="0">
                  <a:solidFill>
                    <a:schemeClr val="tx1"/>
                  </a:solidFill>
                  <a:latin typeface="Arial" charset="0"/>
                </a:endParaRPr>
              </a:p>
            </p:txBody>
          </p:sp>
          <p:sp>
            <p:nvSpPr>
              <p:cNvPr id="145" name="Rectangle 144"/>
              <p:cNvSpPr/>
              <p:nvPr/>
            </p:nvSpPr>
            <p:spPr bwMode="auto">
              <a:xfrm>
                <a:off x="7622329" y="5462570"/>
                <a:ext cx="169592" cy="148843"/>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400"/>
                <a:endParaRPr lang="en-US" sz="2400" dirty="0" smtClean="0">
                  <a:solidFill>
                    <a:schemeClr val="tx1"/>
                  </a:solidFill>
                  <a:latin typeface="Arial" charset="0"/>
                </a:endParaRPr>
              </a:p>
            </p:txBody>
          </p:sp>
          <p:sp>
            <p:nvSpPr>
              <p:cNvPr id="146" name="Rectangle 145"/>
              <p:cNvSpPr/>
              <p:nvPr/>
            </p:nvSpPr>
            <p:spPr bwMode="auto">
              <a:xfrm>
                <a:off x="7724711" y="5667334"/>
                <a:ext cx="169592" cy="148843"/>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400"/>
                <a:endParaRPr lang="en-US" sz="2400" dirty="0" smtClean="0">
                  <a:solidFill>
                    <a:schemeClr val="tx1"/>
                  </a:solidFill>
                  <a:latin typeface="Arial" charset="0"/>
                </a:endParaRPr>
              </a:p>
            </p:txBody>
          </p:sp>
          <p:sp>
            <p:nvSpPr>
              <p:cNvPr id="147" name="Rectangle 146"/>
              <p:cNvSpPr/>
              <p:nvPr/>
            </p:nvSpPr>
            <p:spPr bwMode="auto">
              <a:xfrm>
                <a:off x="7417565" y="5462570"/>
                <a:ext cx="169592" cy="148843"/>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400"/>
                <a:endParaRPr lang="en-US" sz="2400" dirty="0" smtClean="0">
                  <a:solidFill>
                    <a:schemeClr val="tx1"/>
                  </a:solidFill>
                  <a:latin typeface="Arial" charset="0"/>
                </a:endParaRPr>
              </a:p>
            </p:txBody>
          </p:sp>
          <p:sp>
            <p:nvSpPr>
              <p:cNvPr id="148" name="Rectangle 147"/>
              <p:cNvSpPr/>
              <p:nvPr/>
            </p:nvSpPr>
            <p:spPr bwMode="auto">
              <a:xfrm>
                <a:off x="7315183" y="5667334"/>
                <a:ext cx="169592" cy="148843"/>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400"/>
                <a:endParaRPr lang="en-US" sz="2400" dirty="0" smtClean="0">
                  <a:solidFill>
                    <a:schemeClr val="tx1"/>
                  </a:solidFill>
                  <a:latin typeface="Arial" charset="0"/>
                </a:endParaRPr>
              </a:p>
            </p:txBody>
          </p:sp>
          <p:sp>
            <p:nvSpPr>
              <p:cNvPr id="149" name="Rectangle 148"/>
              <p:cNvSpPr/>
              <p:nvPr/>
            </p:nvSpPr>
            <p:spPr bwMode="auto">
              <a:xfrm>
                <a:off x="7519947" y="5667334"/>
                <a:ext cx="169592" cy="148843"/>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400"/>
                <a:endParaRPr lang="en-US" sz="2400" dirty="0" smtClean="0">
                  <a:solidFill>
                    <a:schemeClr val="tx1"/>
                  </a:solidFill>
                  <a:latin typeface="Arial" charset="0"/>
                </a:endParaRPr>
              </a:p>
            </p:txBody>
          </p:sp>
        </p:grpSp>
        <p:sp>
          <p:nvSpPr>
            <p:cNvPr id="158" name="Rectangle 157"/>
            <p:cNvSpPr/>
            <p:nvPr/>
          </p:nvSpPr>
          <p:spPr bwMode="auto">
            <a:xfrm>
              <a:off x="5007429" y="3063834"/>
              <a:ext cx="864919" cy="8667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Can 65"/>
          <p:cNvSpPr/>
          <p:nvPr/>
        </p:nvSpPr>
        <p:spPr>
          <a:xfrm>
            <a:off x="304800" y="5715000"/>
            <a:ext cx="2323837" cy="914400"/>
          </a:xfrm>
          <a:prstGeom prst="can">
            <a:avLst/>
          </a:prstGeom>
          <a:ln>
            <a:headEnd type="none" w="lg" len="lg"/>
            <a:tailEnd type="stealth" w="lg" len="lg"/>
          </a:ln>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algn="ctr"/>
            <a:endParaRPr lang="en-US" sz="1050" dirty="0">
              <a:latin typeface="Arial" charset="0"/>
            </a:endParaRPr>
          </a:p>
        </p:txBody>
      </p:sp>
      <p:grpSp>
        <p:nvGrpSpPr>
          <p:cNvPr id="2" name="Group 138"/>
          <p:cNvGrpSpPr/>
          <p:nvPr/>
        </p:nvGrpSpPr>
        <p:grpSpPr>
          <a:xfrm>
            <a:off x="1240077" y="6070948"/>
            <a:ext cx="457200" cy="423201"/>
            <a:chOff x="1219200" y="6019800"/>
            <a:chExt cx="533400" cy="493734"/>
          </a:xfrm>
        </p:grpSpPr>
        <p:grpSp>
          <p:nvGrpSpPr>
            <p:cNvPr id="3" name="Group 160"/>
            <p:cNvGrpSpPr/>
            <p:nvPr/>
          </p:nvGrpSpPr>
          <p:grpSpPr>
            <a:xfrm>
              <a:off x="1263816" y="6057055"/>
              <a:ext cx="435547" cy="419945"/>
              <a:chOff x="7315183" y="5257805"/>
              <a:chExt cx="579120" cy="558372"/>
            </a:xfrm>
          </p:grpSpPr>
          <p:cxnSp>
            <p:nvCxnSpPr>
              <p:cNvPr id="126" name="Straight Connector 125"/>
              <p:cNvCxnSpPr>
                <a:stCxn id="132" idx="0"/>
                <a:endCxn id="131" idx="2"/>
              </p:cNvCxnSpPr>
              <p:nvPr/>
            </p:nvCxnSpPr>
            <p:spPr bwMode="auto">
              <a:xfrm rot="16200000" flipV="1">
                <a:off x="7627974" y="5383418"/>
                <a:ext cx="55922" cy="102382"/>
              </a:xfrm>
              <a:prstGeom prst="line">
                <a:avLst/>
              </a:prstGeom>
              <a:noFill/>
              <a:ln w="6350" cap="flat" cmpd="sng" algn="ctr">
                <a:solidFill>
                  <a:schemeClr val="tx1"/>
                </a:solidFill>
                <a:prstDash val="solid"/>
                <a:round/>
                <a:headEnd type="none" w="med" len="med"/>
                <a:tailEnd type="none" w="med" len="med"/>
              </a:ln>
              <a:effectLst/>
            </p:spPr>
          </p:cxnSp>
          <p:cxnSp>
            <p:nvCxnSpPr>
              <p:cNvPr id="127" name="Straight Connector 126"/>
              <p:cNvCxnSpPr>
                <a:stCxn id="133" idx="0"/>
                <a:endCxn id="132" idx="2"/>
              </p:cNvCxnSpPr>
              <p:nvPr/>
            </p:nvCxnSpPr>
            <p:spPr bwMode="auto">
              <a:xfrm rot="16200000" flipV="1">
                <a:off x="7730356" y="5588183"/>
                <a:ext cx="55922" cy="102382"/>
              </a:xfrm>
              <a:prstGeom prst="line">
                <a:avLst/>
              </a:prstGeom>
              <a:noFill/>
              <a:ln w="6350" cap="flat" cmpd="sng" algn="ctr">
                <a:solidFill>
                  <a:schemeClr val="tx1"/>
                </a:solidFill>
                <a:prstDash val="solid"/>
                <a:round/>
                <a:headEnd type="none" w="med" len="med"/>
                <a:tailEnd type="none" w="med" len="med"/>
              </a:ln>
              <a:effectLst/>
            </p:spPr>
          </p:cxnSp>
          <p:cxnSp>
            <p:nvCxnSpPr>
              <p:cNvPr id="128" name="Straight Connector 127"/>
              <p:cNvCxnSpPr>
                <a:stCxn id="131" idx="2"/>
                <a:endCxn id="134" idx="0"/>
              </p:cNvCxnSpPr>
              <p:nvPr/>
            </p:nvCxnSpPr>
            <p:spPr bwMode="auto">
              <a:xfrm rot="5400000">
                <a:off x="7525592" y="5383417"/>
                <a:ext cx="55922" cy="102382"/>
              </a:xfrm>
              <a:prstGeom prst="line">
                <a:avLst/>
              </a:prstGeom>
              <a:noFill/>
              <a:ln w="6350" cap="flat" cmpd="sng" algn="ctr">
                <a:solidFill>
                  <a:schemeClr val="tx1"/>
                </a:solidFill>
                <a:prstDash val="solid"/>
                <a:round/>
                <a:headEnd type="none" w="med" len="med"/>
                <a:tailEnd type="none" w="med" len="med"/>
              </a:ln>
              <a:effectLst/>
            </p:spPr>
          </p:cxnSp>
          <p:cxnSp>
            <p:nvCxnSpPr>
              <p:cNvPr id="129" name="Straight Connector 128"/>
              <p:cNvCxnSpPr/>
              <p:nvPr/>
            </p:nvCxnSpPr>
            <p:spPr bwMode="auto">
              <a:xfrm rot="16200000" flipV="1">
                <a:off x="7525881" y="5582991"/>
                <a:ext cx="55922" cy="102382"/>
              </a:xfrm>
              <a:prstGeom prst="line">
                <a:avLst/>
              </a:prstGeom>
              <a:noFill/>
              <a:ln w="6350" cap="flat" cmpd="sng" algn="ctr">
                <a:solidFill>
                  <a:schemeClr val="tx1"/>
                </a:solidFill>
                <a:prstDash val="solid"/>
                <a:round/>
                <a:headEnd type="none" w="med" len="med"/>
                <a:tailEnd type="none" w="med" len="med"/>
              </a:ln>
              <a:effectLst/>
            </p:spPr>
          </p:cxnSp>
          <p:cxnSp>
            <p:nvCxnSpPr>
              <p:cNvPr id="130" name="Straight Connector 129"/>
              <p:cNvCxnSpPr/>
              <p:nvPr/>
            </p:nvCxnSpPr>
            <p:spPr bwMode="auto">
              <a:xfrm rot="5400000">
                <a:off x="7423499" y="5582990"/>
                <a:ext cx="55922" cy="102382"/>
              </a:xfrm>
              <a:prstGeom prst="line">
                <a:avLst/>
              </a:prstGeom>
              <a:noFill/>
              <a:ln w="6350" cap="flat" cmpd="sng" algn="ctr">
                <a:solidFill>
                  <a:schemeClr val="tx1"/>
                </a:solidFill>
                <a:prstDash val="solid"/>
                <a:round/>
                <a:headEnd type="none" w="med" len="med"/>
                <a:tailEnd type="none" w="med" len="med"/>
              </a:ln>
              <a:effectLst/>
            </p:spPr>
          </p:cxnSp>
          <p:sp>
            <p:nvSpPr>
              <p:cNvPr id="131" name="Rectangle 130"/>
              <p:cNvSpPr/>
              <p:nvPr/>
            </p:nvSpPr>
            <p:spPr bwMode="auto">
              <a:xfrm>
                <a:off x="7519947" y="5257805"/>
                <a:ext cx="169592" cy="148843"/>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400"/>
                <a:endParaRPr lang="en-US" sz="2400" dirty="0" smtClean="0">
                  <a:solidFill>
                    <a:schemeClr val="tx1"/>
                  </a:solidFill>
                  <a:latin typeface="Arial" charset="0"/>
                </a:endParaRPr>
              </a:p>
            </p:txBody>
          </p:sp>
          <p:sp>
            <p:nvSpPr>
              <p:cNvPr id="132" name="Rectangle 131"/>
              <p:cNvSpPr/>
              <p:nvPr/>
            </p:nvSpPr>
            <p:spPr bwMode="auto">
              <a:xfrm>
                <a:off x="7622329" y="5462570"/>
                <a:ext cx="169592" cy="148843"/>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400"/>
                <a:endParaRPr lang="en-US" sz="2400" dirty="0" smtClean="0">
                  <a:solidFill>
                    <a:schemeClr val="tx1"/>
                  </a:solidFill>
                  <a:latin typeface="Arial" charset="0"/>
                </a:endParaRPr>
              </a:p>
            </p:txBody>
          </p:sp>
          <p:sp>
            <p:nvSpPr>
              <p:cNvPr id="133" name="Rectangle 132"/>
              <p:cNvSpPr/>
              <p:nvPr/>
            </p:nvSpPr>
            <p:spPr bwMode="auto">
              <a:xfrm>
                <a:off x="7724711" y="5667334"/>
                <a:ext cx="169592" cy="148843"/>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400"/>
                <a:endParaRPr lang="en-US" sz="2400" dirty="0" smtClean="0">
                  <a:solidFill>
                    <a:schemeClr val="tx1"/>
                  </a:solidFill>
                  <a:latin typeface="Arial" charset="0"/>
                </a:endParaRPr>
              </a:p>
            </p:txBody>
          </p:sp>
          <p:sp>
            <p:nvSpPr>
              <p:cNvPr id="134" name="Rectangle 133"/>
              <p:cNvSpPr/>
              <p:nvPr/>
            </p:nvSpPr>
            <p:spPr bwMode="auto">
              <a:xfrm>
                <a:off x="7417565" y="5462570"/>
                <a:ext cx="169592" cy="148843"/>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400"/>
                <a:endParaRPr lang="en-US" sz="2400" dirty="0" smtClean="0">
                  <a:solidFill>
                    <a:schemeClr val="tx1"/>
                  </a:solidFill>
                  <a:latin typeface="Arial" charset="0"/>
                </a:endParaRPr>
              </a:p>
            </p:txBody>
          </p:sp>
          <p:sp>
            <p:nvSpPr>
              <p:cNvPr id="135" name="Rectangle 134"/>
              <p:cNvSpPr/>
              <p:nvPr/>
            </p:nvSpPr>
            <p:spPr bwMode="auto">
              <a:xfrm>
                <a:off x="7315183" y="5667334"/>
                <a:ext cx="169592" cy="148843"/>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400"/>
                <a:endParaRPr lang="en-US" sz="2400" dirty="0" smtClean="0">
                  <a:solidFill>
                    <a:schemeClr val="tx1"/>
                  </a:solidFill>
                  <a:latin typeface="Arial" charset="0"/>
                </a:endParaRPr>
              </a:p>
            </p:txBody>
          </p:sp>
          <p:sp>
            <p:nvSpPr>
              <p:cNvPr id="136" name="Rectangle 135"/>
              <p:cNvSpPr/>
              <p:nvPr/>
            </p:nvSpPr>
            <p:spPr bwMode="auto">
              <a:xfrm>
                <a:off x="7519947" y="5667334"/>
                <a:ext cx="169592" cy="148843"/>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defTabSz="914400"/>
                <a:endParaRPr lang="en-US" sz="2400" dirty="0" smtClean="0">
                  <a:solidFill>
                    <a:schemeClr val="tx1"/>
                  </a:solidFill>
                  <a:latin typeface="Arial" charset="0"/>
                </a:endParaRPr>
              </a:p>
            </p:txBody>
          </p:sp>
        </p:grpSp>
        <p:sp>
          <p:nvSpPr>
            <p:cNvPr id="138" name="Rectangle 137"/>
            <p:cNvSpPr/>
            <p:nvPr/>
          </p:nvSpPr>
          <p:spPr bwMode="auto">
            <a:xfrm>
              <a:off x="1219200" y="6019800"/>
              <a:ext cx="533400" cy="493734"/>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p:txBody>
        </p:sp>
      </p:grpSp>
      <p:grpSp>
        <p:nvGrpSpPr>
          <p:cNvPr id="4" name="Group 126"/>
          <p:cNvGrpSpPr/>
          <p:nvPr/>
        </p:nvGrpSpPr>
        <p:grpSpPr>
          <a:xfrm>
            <a:off x="417518" y="6126479"/>
            <a:ext cx="617819" cy="370688"/>
            <a:chOff x="285720" y="1142984"/>
            <a:chExt cx="2500330" cy="1500198"/>
          </a:xfrm>
        </p:grpSpPr>
        <p:sp>
          <p:nvSpPr>
            <p:cNvPr id="68" name="Flowchart: Display 67"/>
            <p:cNvSpPr/>
            <p:nvPr/>
          </p:nvSpPr>
          <p:spPr bwMode="auto">
            <a:xfrm rot="5400000">
              <a:off x="321439"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1200" dirty="0" smtClean="0">
                <a:solidFill>
                  <a:schemeClr val="tx1"/>
                </a:solidFill>
                <a:latin typeface="Arial" charset="0"/>
                <a:cs typeface="+mn-cs"/>
              </a:endParaRPr>
            </a:p>
          </p:txBody>
        </p:sp>
        <p:cxnSp>
          <p:nvCxnSpPr>
            <p:cNvPr id="69" name="Straight Connector 68"/>
            <p:cNvCxnSpPr>
              <a:endCxn id="72" idx="0"/>
            </p:cNvCxnSpPr>
            <p:nvPr/>
          </p:nvCxnSpPr>
          <p:spPr bwMode="auto">
            <a:xfrm rot="10800000" flipV="1">
              <a:off x="714348" y="1142984"/>
              <a:ext cx="642942" cy="428628"/>
            </a:xfrm>
            <a:prstGeom prst="line">
              <a:avLst/>
            </a:prstGeom>
            <a:noFill/>
            <a:ln w="19050" cap="flat" cmpd="sng" algn="ctr">
              <a:solidFill>
                <a:schemeClr val="tx1"/>
              </a:solidFill>
              <a:prstDash val="solid"/>
              <a:round/>
              <a:headEnd type="none" w="med" len="med"/>
              <a:tailEnd type="none" w="med" len="med"/>
            </a:ln>
            <a:effectLst/>
          </p:spPr>
        </p:cxnSp>
        <p:cxnSp>
          <p:nvCxnSpPr>
            <p:cNvPr id="70" name="Straight Connector 69"/>
            <p:cNvCxnSpPr>
              <a:endCxn id="78" idx="0"/>
            </p:cNvCxnSpPr>
            <p:nvPr/>
          </p:nvCxnSpPr>
          <p:spPr bwMode="auto">
            <a:xfrm rot="16200000" flipH="1">
              <a:off x="892943" y="1607331"/>
              <a:ext cx="1000132" cy="71438"/>
            </a:xfrm>
            <a:prstGeom prst="line">
              <a:avLst/>
            </a:prstGeom>
            <a:noFill/>
            <a:ln w="19050" cap="flat" cmpd="sng" algn="ctr">
              <a:solidFill>
                <a:schemeClr val="tx1"/>
              </a:solidFill>
              <a:prstDash val="solid"/>
              <a:round/>
              <a:headEnd type="none" w="med" len="med"/>
              <a:tailEnd type="none" w="med" len="med"/>
            </a:ln>
            <a:effectLst/>
          </p:spPr>
        </p:cxnSp>
        <p:cxnSp>
          <p:nvCxnSpPr>
            <p:cNvPr id="71" name="Straight Connector 70"/>
            <p:cNvCxnSpPr>
              <a:endCxn id="76" idx="0"/>
            </p:cNvCxnSpPr>
            <p:nvPr/>
          </p:nvCxnSpPr>
          <p:spPr bwMode="auto">
            <a:xfrm>
              <a:off x="1357290" y="1142984"/>
              <a:ext cx="857256" cy="428628"/>
            </a:xfrm>
            <a:prstGeom prst="line">
              <a:avLst/>
            </a:prstGeom>
            <a:noFill/>
            <a:ln w="19050" cap="flat" cmpd="sng" algn="ctr">
              <a:solidFill>
                <a:schemeClr val="tx1"/>
              </a:solidFill>
              <a:prstDash val="solid"/>
              <a:round/>
              <a:headEnd type="none" w="med" len="med"/>
              <a:tailEnd type="none" w="med" len="med"/>
            </a:ln>
            <a:effectLst/>
          </p:spPr>
        </p:cxnSp>
        <p:sp>
          <p:nvSpPr>
            <p:cNvPr id="72" name="Rounded Rectangle 71"/>
            <p:cNvSpPr/>
            <p:nvPr/>
          </p:nvSpPr>
          <p:spPr bwMode="auto">
            <a:xfrm>
              <a:off x="285720" y="1571612"/>
              <a:ext cx="857256" cy="500066"/>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73" name="Flowchart: Display 72"/>
            <p:cNvSpPr/>
            <p:nvPr/>
          </p:nvSpPr>
          <p:spPr bwMode="auto">
            <a:xfrm rot="5400000">
              <a:off x="678629"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1200" dirty="0" smtClean="0">
                <a:solidFill>
                  <a:schemeClr val="tx1"/>
                </a:solidFill>
                <a:latin typeface="Arial" charset="0"/>
                <a:cs typeface="+mn-cs"/>
              </a:endParaRPr>
            </a:p>
          </p:txBody>
        </p:sp>
        <p:sp>
          <p:nvSpPr>
            <p:cNvPr id="74" name="Flowchart: Display 73"/>
            <p:cNvSpPr/>
            <p:nvPr/>
          </p:nvSpPr>
          <p:spPr bwMode="auto">
            <a:xfrm rot="5400000">
              <a:off x="1678761"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1200" dirty="0" smtClean="0">
                <a:solidFill>
                  <a:schemeClr val="tx1"/>
                </a:solidFill>
                <a:latin typeface="Arial" charset="0"/>
                <a:cs typeface="+mn-cs"/>
              </a:endParaRPr>
            </a:p>
          </p:txBody>
        </p:sp>
        <p:sp>
          <p:nvSpPr>
            <p:cNvPr id="76" name="Rounded Rectangle 75"/>
            <p:cNvSpPr/>
            <p:nvPr/>
          </p:nvSpPr>
          <p:spPr bwMode="auto">
            <a:xfrm>
              <a:off x="1643042" y="1571612"/>
              <a:ext cx="1143008" cy="500066"/>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77" name="Flowchart: Display 76"/>
            <p:cNvSpPr/>
            <p:nvPr/>
          </p:nvSpPr>
          <p:spPr bwMode="auto">
            <a:xfrm rot="5400000">
              <a:off x="2035951"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1200" dirty="0" smtClean="0">
                <a:solidFill>
                  <a:schemeClr val="tx1"/>
                </a:solidFill>
                <a:latin typeface="Arial" charset="0"/>
                <a:cs typeface="+mn-cs"/>
              </a:endParaRPr>
            </a:p>
          </p:txBody>
        </p:sp>
        <p:sp>
          <p:nvSpPr>
            <p:cNvPr id="78" name="Rounded Rectangle 77"/>
            <p:cNvSpPr/>
            <p:nvPr/>
          </p:nvSpPr>
          <p:spPr bwMode="auto">
            <a:xfrm>
              <a:off x="1142976" y="2143116"/>
              <a:ext cx="571504" cy="500066"/>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79" name="Flowchart: Display 78"/>
            <p:cNvSpPr/>
            <p:nvPr/>
          </p:nvSpPr>
          <p:spPr bwMode="auto">
            <a:xfrm rot="5400000">
              <a:off x="1250133" y="2250273"/>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1200" dirty="0" smtClean="0">
                <a:solidFill>
                  <a:schemeClr val="tx1"/>
                </a:solidFill>
                <a:latin typeface="Arial" charset="0"/>
                <a:cs typeface="+mn-cs"/>
              </a:endParaRPr>
            </a:p>
          </p:txBody>
        </p:sp>
        <p:sp>
          <p:nvSpPr>
            <p:cNvPr id="80" name="Flowchart: Display 79"/>
            <p:cNvSpPr/>
            <p:nvPr/>
          </p:nvSpPr>
          <p:spPr bwMode="auto">
            <a:xfrm rot="5400000">
              <a:off x="2393141"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1200" dirty="0" smtClean="0">
                <a:solidFill>
                  <a:schemeClr val="tx1"/>
                </a:solidFill>
                <a:latin typeface="Arial" charset="0"/>
                <a:cs typeface="+mn-cs"/>
              </a:endParaRPr>
            </a:p>
          </p:txBody>
        </p:sp>
      </p:grpSp>
      <p:sp>
        <p:nvSpPr>
          <p:cNvPr id="81" name="Rectangle 80"/>
          <p:cNvSpPr/>
          <p:nvPr/>
        </p:nvSpPr>
        <p:spPr bwMode="auto">
          <a:xfrm>
            <a:off x="1967471" y="6128650"/>
            <a:ext cx="130067" cy="325166"/>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82" name="Rounded Rectangle 81"/>
          <p:cNvSpPr/>
          <p:nvPr/>
        </p:nvSpPr>
        <p:spPr bwMode="auto">
          <a:xfrm>
            <a:off x="1999987" y="6258716"/>
            <a:ext cx="65033" cy="65033"/>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1200" dirty="0" smtClean="0">
              <a:solidFill>
                <a:schemeClr val="tx1"/>
              </a:solidFill>
              <a:latin typeface="Arial" charset="0"/>
              <a:cs typeface="+mn-cs"/>
            </a:endParaRPr>
          </a:p>
        </p:txBody>
      </p:sp>
      <p:sp>
        <p:nvSpPr>
          <p:cNvPr id="85" name="Rounded Rectangle 84"/>
          <p:cNvSpPr/>
          <p:nvPr/>
        </p:nvSpPr>
        <p:spPr bwMode="auto">
          <a:xfrm>
            <a:off x="1999987" y="6356266"/>
            <a:ext cx="65033" cy="65033"/>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1200" dirty="0" smtClean="0">
              <a:solidFill>
                <a:schemeClr val="tx1"/>
              </a:solidFill>
              <a:latin typeface="Arial" charset="0"/>
              <a:cs typeface="+mn-cs"/>
            </a:endParaRPr>
          </a:p>
        </p:txBody>
      </p:sp>
      <p:sp>
        <p:nvSpPr>
          <p:cNvPr id="87" name="Rectangle 86"/>
          <p:cNvSpPr/>
          <p:nvPr/>
        </p:nvSpPr>
        <p:spPr bwMode="auto">
          <a:xfrm>
            <a:off x="2162570" y="6128650"/>
            <a:ext cx="130067" cy="325166"/>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88" name="Rounded Rectangle 87"/>
          <p:cNvSpPr/>
          <p:nvPr/>
        </p:nvSpPr>
        <p:spPr bwMode="auto">
          <a:xfrm>
            <a:off x="2195087" y="6258716"/>
            <a:ext cx="65033" cy="65033"/>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1200" dirty="0" smtClean="0">
              <a:solidFill>
                <a:schemeClr val="tx1"/>
              </a:solidFill>
              <a:latin typeface="Arial" charset="0"/>
              <a:cs typeface="+mn-cs"/>
            </a:endParaRPr>
          </a:p>
        </p:txBody>
      </p:sp>
      <p:sp>
        <p:nvSpPr>
          <p:cNvPr id="89" name="Rounded Rectangle 88"/>
          <p:cNvSpPr/>
          <p:nvPr/>
        </p:nvSpPr>
        <p:spPr bwMode="auto">
          <a:xfrm>
            <a:off x="2195087" y="6356266"/>
            <a:ext cx="65033" cy="65033"/>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1200" dirty="0" smtClean="0">
              <a:solidFill>
                <a:schemeClr val="tx1"/>
              </a:solidFill>
              <a:latin typeface="Arial" charset="0"/>
              <a:cs typeface="+mn-cs"/>
            </a:endParaRPr>
          </a:p>
        </p:txBody>
      </p:sp>
      <p:sp>
        <p:nvSpPr>
          <p:cNvPr id="90" name="Rectangle 89"/>
          <p:cNvSpPr/>
          <p:nvPr/>
        </p:nvSpPr>
        <p:spPr bwMode="auto">
          <a:xfrm>
            <a:off x="2357670" y="6128650"/>
            <a:ext cx="130067" cy="325166"/>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91" name="Rounded Rectangle 90"/>
          <p:cNvSpPr/>
          <p:nvPr/>
        </p:nvSpPr>
        <p:spPr bwMode="auto">
          <a:xfrm>
            <a:off x="2195087" y="6161166"/>
            <a:ext cx="65033" cy="65033"/>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1200" dirty="0" smtClean="0">
              <a:solidFill>
                <a:schemeClr val="tx1"/>
              </a:solidFill>
              <a:latin typeface="Arial" charset="0"/>
              <a:cs typeface="+mn-cs"/>
            </a:endParaRPr>
          </a:p>
        </p:txBody>
      </p:sp>
      <p:sp>
        <p:nvSpPr>
          <p:cNvPr id="93" name="Rounded Rectangle 92"/>
          <p:cNvSpPr/>
          <p:nvPr/>
        </p:nvSpPr>
        <p:spPr bwMode="auto">
          <a:xfrm>
            <a:off x="2390186" y="6356266"/>
            <a:ext cx="65033" cy="65033"/>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1200" dirty="0" smtClean="0">
              <a:solidFill>
                <a:schemeClr val="tx1"/>
              </a:solidFill>
              <a:latin typeface="Arial" charset="0"/>
              <a:cs typeface="+mn-cs"/>
            </a:endParaRPr>
          </a:p>
        </p:txBody>
      </p:sp>
      <p:sp>
        <p:nvSpPr>
          <p:cNvPr id="275" name="Oval 274"/>
          <p:cNvSpPr/>
          <p:nvPr/>
        </p:nvSpPr>
        <p:spPr bwMode="auto">
          <a:xfrm>
            <a:off x="762000" y="1371600"/>
            <a:ext cx="8229600" cy="4259317"/>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defTabSz="914400" eaLnBrk="1" latinLnBrk="0" hangingPunct="1">
              <a:lnSpc>
                <a:spcPct val="100000"/>
              </a:lnSpc>
              <a:buClrTx/>
              <a:buSzTx/>
              <a:buFontTx/>
              <a:buNone/>
              <a:tabLst/>
            </a:pPr>
            <a:endParaRPr lang="en-US" sz="2000" dirty="0" smtClean="0"/>
          </a:p>
        </p:txBody>
      </p:sp>
      <p:cxnSp>
        <p:nvCxnSpPr>
          <p:cNvPr id="62" name="Straight Connector 61"/>
          <p:cNvCxnSpPr>
            <a:stCxn id="75" idx="2"/>
            <a:endCxn id="275" idx="2"/>
          </p:cNvCxnSpPr>
          <p:nvPr/>
        </p:nvCxnSpPr>
        <p:spPr bwMode="auto">
          <a:xfrm rot="10800000">
            <a:off x="762001" y="3501260"/>
            <a:ext cx="312003" cy="2785241"/>
          </a:xfrm>
          <a:prstGeom prst="line">
            <a:avLst/>
          </a:prstGeom>
          <a:noFill/>
          <a:ln w="6350" cap="flat" cmpd="sng" algn="ctr">
            <a:solidFill>
              <a:schemeClr val="accent2">
                <a:lumMod val="40000"/>
                <a:lumOff val="60000"/>
              </a:schemeClr>
            </a:solidFill>
            <a:prstDash val="solid"/>
            <a:round/>
            <a:headEnd type="none" w="med" len="med"/>
            <a:tailEnd type="none" w="med" len="med"/>
          </a:ln>
          <a:effectLst/>
        </p:spPr>
      </p:cxnSp>
      <p:cxnSp>
        <p:nvCxnSpPr>
          <p:cNvPr id="59" name="Straight Connector 58"/>
          <p:cNvCxnSpPr/>
          <p:nvPr/>
        </p:nvCxnSpPr>
        <p:spPr bwMode="auto">
          <a:xfrm flipV="1">
            <a:off x="1665871" y="5586024"/>
            <a:ext cx="4026892" cy="1000981"/>
          </a:xfrm>
          <a:prstGeom prst="line">
            <a:avLst/>
          </a:prstGeom>
          <a:noFill/>
          <a:ln w="6350" cap="flat" cmpd="sng" algn="ctr">
            <a:solidFill>
              <a:schemeClr val="accent2">
                <a:lumMod val="40000"/>
                <a:lumOff val="60000"/>
              </a:schemeClr>
            </a:solidFill>
            <a:prstDash val="solid"/>
            <a:round/>
            <a:headEnd type="none" w="med" len="med"/>
            <a:tailEnd type="none" w="med" len="med"/>
          </a:ln>
          <a:effectLst/>
        </p:spPr>
      </p:cxnSp>
      <p:sp>
        <p:nvSpPr>
          <p:cNvPr id="193" name="Can 192"/>
          <p:cNvSpPr/>
          <p:nvPr/>
        </p:nvSpPr>
        <p:spPr bwMode="auto">
          <a:xfrm>
            <a:off x="1447800" y="2743200"/>
            <a:ext cx="1752600" cy="1752600"/>
          </a:xfrm>
          <a:prstGeom prst="can">
            <a:avLst/>
          </a:prstGeom>
          <a:ln>
            <a:headEnd/>
            <a:tailEnd type="none" w="lg" len="lg"/>
          </a:ln>
        </p:spPr>
        <p:style>
          <a:lnRef idx="0">
            <a:schemeClr val="accent5"/>
          </a:lnRef>
          <a:fillRef idx="3">
            <a:schemeClr val="accent5"/>
          </a:fillRef>
          <a:effectRef idx="3">
            <a:schemeClr val="accent5"/>
          </a:effectRef>
          <a:fontRef idx="minor">
            <a:schemeClr val="lt1"/>
          </a:fontRef>
        </p:style>
        <p:txBody>
          <a:bodyPr wrap="square" anchor="ctr">
            <a:noAutofit/>
          </a:bodyPr>
          <a:lstStyle/>
          <a:p>
            <a:pPr defTabSz="914099"/>
            <a:endParaRPr lang="en-US" sz="1600" dirty="0" smtClean="0">
              <a:solidFill>
                <a:srgbClr val="A2998A"/>
              </a:solidFill>
              <a:latin typeface="Segoe"/>
              <a:cs typeface="Arial" pitchFamily="34" charset="0"/>
            </a:endParaRPr>
          </a:p>
        </p:txBody>
      </p:sp>
      <p:grpSp>
        <p:nvGrpSpPr>
          <p:cNvPr id="5" name="Group 60"/>
          <p:cNvGrpSpPr/>
          <p:nvPr/>
        </p:nvGrpSpPr>
        <p:grpSpPr>
          <a:xfrm>
            <a:off x="2363057" y="2057400"/>
            <a:ext cx="5256943" cy="1240604"/>
            <a:chOff x="2363057" y="2057400"/>
            <a:chExt cx="5256943" cy="1240604"/>
          </a:xfrm>
        </p:grpSpPr>
        <p:cxnSp>
          <p:nvCxnSpPr>
            <p:cNvPr id="156" name="Straight Connector 155"/>
            <p:cNvCxnSpPr/>
            <p:nvPr/>
          </p:nvCxnSpPr>
          <p:spPr>
            <a:xfrm rot="5400000">
              <a:off x="2147852" y="2292834"/>
              <a:ext cx="1220375" cy="789965"/>
            </a:xfrm>
            <a:prstGeom prst="line">
              <a:avLst/>
            </a:prstGeom>
            <a:ln>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2513743" y="2618198"/>
              <a:ext cx="806525" cy="532544"/>
            </a:xfrm>
            <a:prstGeom prst="line">
              <a:avLst/>
            </a:prstGeom>
            <a:ln>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sp>
          <p:nvSpPr>
            <p:cNvPr id="172" name="Rounded Rectangle 171"/>
            <p:cNvSpPr/>
            <p:nvPr/>
          </p:nvSpPr>
          <p:spPr>
            <a:xfrm>
              <a:off x="3124200" y="2057400"/>
              <a:ext cx="4495800" cy="609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174" name="TextBox 173"/>
            <p:cNvSpPr txBox="1"/>
            <p:nvPr/>
          </p:nvSpPr>
          <p:spPr>
            <a:xfrm>
              <a:off x="3276600" y="2209800"/>
              <a:ext cx="1219200" cy="33855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oAutofit/>
            </a:bodyPr>
            <a:lstStyle/>
            <a:p>
              <a:pPr algn="ctr" defTabSz="914099" eaLnBrk="0" hangingPunct="0"/>
              <a:r>
                <a:rPr lang="en-US" sz="1600" b="1" i="1" dirty="0" smtClean="0">
                  <a:solidFill>
                    <a:schemeClr val="tx1"/>
                  </a:solidFill>
                  <a:latin typeface="Arial" pitchFamily="34" charset="0"/>
                  <a:cs typeface="Arial" pitchFamily="34" charset="0"/>
                </a:rPr>
                <a:t>Table</a:t>
              </a:r>
              <a:endParaRPr lang="en-US" sz="1600" b="1" i="1" dirty="0">
                <a:solidFill>
                  <a:schemeClr val="tx1"/>
                </a:solidFill>
                <a:latin typeface="Arial" pitchFamily="34" charset="0"/>
                <a:cs typeface="Arial" pitchFamily="34" charset="0"/>
              </a:endParaRPr>
            </a:p>
          </p:txBody>
        </p:sp>
        <p:sp>
          <p:nvSpPr>
            <p:cNvPr id="176" name="TextBox 175"/>
            <p:cNvSpPr txBox="1"/>
            <p:nvPr/>
          </p:nvSpPr>
          <p:spPr>
            <a:xfrm>
              <a:off x="7086600" y="2174697"/>
              <a:ext cx="500066" cy="338554"/>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b="1" i="1" dirty="0" smtClean="0">
                  <a:solidFill>
                    <a:schemeClr val="tx1"/>
                  </a:solidFill>
                  <a:latin typeface="Arial" pitchFamily="34" charset="0"/>
                  <a:cs typeface="Arial" pitchFamily="34" charset="0"/>
                </a:rPr>
                <a:t>. . .</a:t>
              </a:r>
              <a:endParaRPr lang="en-US" sz="1600" b="1" i="1" dirty="0">
                <a:solidFill>
                  <a:schemeClr val="tx1"/>
                </a:solidFill>
                <a:latin typeface="Arial" pitchFamily="34" charset="0"/>
                <a:cs typeface="Arial" pitchFamily="34" charset="0"/>
              </a:endParaRPr>
            </a:p>
          </p:txBody>
        </p:sp>
        <p:sp>
          <p:nvSpPr>
            <p:cNvPr id="199" name="TextBox 198"/>
            <p:cNvSpPr txBox="1"/>
            <p:nvPr/>
          </p:nvSpPr>
          <p:spPr>
            <a:xfrm>
              <a:off x="4572000" y="2209800"/>
              <a:ext cx="1219200" cy="33855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oAutofit/>
            </a:bodyPr>
            <a:lstStyle/>
            <a:p>
              <a:pPr algn="ctr" defTabSz="914099" eaLnBrk="0" hangingPunct="0"/>
              <a:r>
                <a:rPr lang="en-US" sz="1600" b="1" i="1" dirty="0" smtClean="0">
                  <a:solidFill>
                    <a:schemeClr val="tx1"/>
                  </a:solidFill>
                  <a:latin typeface="Arial" pitchFamily="34" charset="0"/>
                  <a:cs typeface="Arial" pitchFamily="34" charset="0"/>
                </a:rPr>
                <a:t>Table</a:t>
              </a:r>
              <a:endParaRPr lang="en-US" sz="1600" b="1" i="1" dirty="0">
                <a:solidFill>
                  <a:schemeClr val="tx1"/>
                </a:solidFill>
                <a:latin typeface="Arial" pitchFamily="34" charset="0"/>
                <a:cs typeface="Arial" pitchFamily="34" charset="0"/>
              </a:endParaRPr>
            </a:p>
          </p:txBody>
        </p:sp>
        <p:sp>
          <p:nvSpPr>
            <p:cNvPr id="200" name="TextBox 199"/>
            <p:cNvSpPr txBox="1"/>
            <p:nvPr/>
          </p:nvSpPr>
          <p:spPr>
            <a:xfrm>
              <a:off x="5867400" y="2209800"/>
              <a:ext cx="1219200" cy="33855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oAutofit/>
            </a:bodyPr>
            <a:lstStyle/>
            <a:p>
              <a:pPr algn="ctr" defTabSz="914099" eaLnBrk="0" hangingPunct="0"/>
              <a:r>
                <a:rPr lang="en-US" sz="1600" b="1" i="1" dirty="0" smtClean="0">
                  <a:solidFill>
                    <a:schemeClr val="tx1"/>
                  </a:solidFill>
                  <a:latin typeface="Arial" pitchFamily="34" charset="0"/>
                  <a:cs typeface="Arial" pitchFamily="34" charset="0"/>
                </a:rPr>
                <a:t>Table</a:t>
              </a:r>
              <a:endParaRPr lang="en-US" sz="1600" b="1" i="1" dirty="0">
                <a:solidFill>
                  <a:schemeClr val="tx1"/>
                </a:solidFill>
                <a:latin typeface="Arial" pitchFamily="34" charset="0"/>
                <a:cs typeface="Arial" pitchFamily="34" charset="0"/>
              </a:endParaRPr>
            </a:p>
          </p:txBody>
        </p:sp>
      </p:grpSp>
      <p:sp>
        <p:nvSpPr>
          <p:cNvPr id="56" name="Title 55"/>
          <p:cNvSpPr>
            <a:spLocks noGrp="1"/>
          </p:cNvSpPr>
          <p:nvPr>
            <p:ph type="title"/>
          </p:nvPr>
        </p:nvSpPr>
        <p:spPr>
          <a:xfrm>
            <a:off x="387054" y="228600"/>
            <a:ext cx="8375946" cy="997196"/>
          </a:xfrm>
        </p:spPr>
        <p:txBody>
          <a:bodyPr/>
          <a:lstStyle/>
          <a:p>
            <a:r>
              <a:rPr sz="4000" dirty="0" smtClean="0">
                <a:latin typeface="+mj-lt"/>
              </a:rPr>
              <a:t>ALMACENAMIENTO Windows Azure </a:t>
            </a:r>
            <a:r>
              <a:rPr dirty="0" smtClean="0">
                <a:latin typeface="+mj-lt"/>
              </a:rPr>
              <a:t/>
            </a:r>
            <a:br>
              <a:rPr dirty="0" smtClean="0">
                <a:latin typeface="+mj-lt"/>
              </a:rPr>
            </a:br>
            <a:r>
              <a:rPr sz="3200" dirty="0" smtClean="0">
                <a:solidFill>
                  <a:schemeClr val="tx2"/>
                </a:solidFill>
                <a:latin typeface="+mj-lt"/>
              </a:rPr>
              <a:t>TABLAS</a:t>
            </a:r>
            <a:endParaRPr sz="3200" dirty="0">
              <a:solidFill>
                <a:schemeClr val="tx2"/>
              </a:solidFill>
              <a:latin typeface="+mj-lt"/>
            </a:endParaRPr>
          </a:p>
        </p:txBody>
      </p:sp>
      <p:grpSp>
        <p:nvGrpSpPr>
          <p:cNvPr id="6" name="Group 62"/>
          <p:cNvGrpSpPr/>
          <p:nvPr/>
        </p:nvGrpSpPr>
        <p:grpSpPr>
          <a:xfrm>
            <a:off x="3657600" y="2526080"/>
            <a:ext cx="3352800" cy="902920"/>
            <a:chOff x="3657600" y="2526080"/>
            <a:chExt cx="3352800" cy="902920"/>
          </a:xfrm>
        </p:grpSpPr>
        <p:sp>
          <p:nvSpPr>
            <p:cNvPr id="99" name="Rounded Rectangle 98"/>
            <p:cNvSpPr/>
            <p:nvPr/>
          </p:nvSpPr>
          <p:spPr>
            <a:xfrm>
              <a:off x="3657600" y="2895601"/>
              <a:ext cx="3352800" cy="533399"/>
            </a:xfrm>
            <a:prstGeom prst="roundRect">
              <a:avLst/>
            </a:prstGeom>
            <a:ln>
              <a:headEnd/>
              <a:tailEnd/>
            </a:ln>
          </p:spPr>
          <p:style>
            <a:lnRef idx="0">
              <a:schemeClr val="accent3"/>
            </a:lnRef>
            <a:fillRef idx="1002">
              <a:schemeClr val="lt1"/>
            </a:fillRef>
            <a:effectRef idx="3">
              <a:schemeClr val="accent3"/>
            </a:effectRef>
            <a:fontRef idx="minor">
              <a:schemeClr val="lt1"/>
            </a:fontRef>
          </p:style>
          <p:txBody>
            <a:bodyPr>
              <a:noAutofit/>
            </a:bodyPr>
            <a:lstStyle/>
            <a:p>
              <a:pPr defTabSz="914099" eaLnBrk="0" hangingPunct="0"/>
              <a:endParaRPr lang="en-US" sz="1600" b="1" i="1" dirty="0">
                <a:solidFill>
                  <a:schemeClr val="tx1"/>
                </a:solidFill>
                <a:latin typeface="Arial" pitchFamily="34" charset="0"/>
                <a:cs typeface="Arial" pitchFamily="34" charset="0"/>
              </a:endParaRPr>
            </a:p>
          </p:txBody>
        </p:sp>
        <p:sp>
          <p:nvSpPr>
            <p:cNvPr id="101" name="TextBox 100"/>
            <p:cNvSpPr txBox="1"/>
            <p:nvPr/>
          </p:nvSpPr>
          <p:spPr>
            <a:xfrm>
              <a:off x="3810000" y="2971800"/>
              <a:ext cx="852486" cy="33855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algn="ctr" defTabSz="914099" eaLnBrk="0" hangingPunct="0"/>
              <a:r>
                <a:rPr lang="en-US" sz="1600" b="1" i="1" dirty="0" smtClean="0">
                  <a:solidFill>
                    <a:schemeClr val="tx1"/>
                  </a:solidFill>
                  <a:latin typeface="Arial" pitchFamily="34" charset="0"/>
                  <a:cs typeface="Arial" pitchFamily="34" charset="0"/>
                </a:rPr>
                <a:t>Entity</a:t>
              </a:r>
              <a:endParaRPr lang="en-US" sz="1600" b="1" i="1" dirty="0">
                <a:solidFill>
                  <a:schemeClr val="tx1"/>
                </a:solidFill>
                <a:latin typeface="Arial" pitchFamily="34" charset="0"/>
                <a:cs typeface="Arial" pitchFamily="34" charset="0"/>
              </a:endParaRPr>
            </a:p>
          </p:txBody>
        </p:sp>
        <p:sp>
          <p:nvSpPr>
            <p:cNvPr id="137" name="TextBox 136"/>
            <p:cNvSpPr txBox="1"/>
            <p:nvPr/>
          </p:nvSpPr>
          <p:spPr>
            <a:xfrm>
              <a:off x="6477000" y="2971800"/>
              <a:ext cx="500066" cy="338554"/>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b="1" i="1" dirty="0" smtClean="0">
                  <a:solidFill>
                    <a:schemeClr val="tx1"/>
                  </a:solidFill>
                  <a:latin typeface="Arial" pitchFamily="34" charset="0"/>
                  <a:cs typeface="Arial" pitchFamily="34" charset="0"/>
                </a:rPr>
                <a:t>. . .</a:t>
              </a:r>
              <a:endParaRPr lang="en-US" sz="1600" b="1" i="1" dirty="0">
                <a:solidFill>
                  <a:schemeClr val="tx1"/>
                </a:solidFill>
                <a:latin typeface="Arial" pitchFamily="34" charset="0"/>
                <a:cs typeface="Arial" pitchFamily="34" charset="0"/>
              </a:endParaRPr>
            </a:p>
          </p:txBody>
        </p:sp>
        <p:cxnSp>
          <p:nvCxnSpPr>
            <p:cNvPr id="185" name="Straight Connector 184"/>
            <p:cNvCxnSpPr/>
            <p:nvPr/>
          </p:nvCxnSpPr>
          <p:spPr>
            <a:xfrm rot="10800000" flipV="1">
              <a:off x="3692047" y="2526080"/>
              <a:ext cx="889350" cy="382045"/>
            </a:xfrm>
            <a:prstGeom prst="line">
              <a:avLst/>
            </a:prstGeom>
            <a:ln>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5771367" y="2551134"/>
              <a:ext cx="1162833" cy="344466"/>
            </a:xfrm>
            <a:prstGeom prst="line">
              <a:avLst/>
            </a:prstGeom>
            <a:ln>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sp>
          <p:nvSpPr>
            <p:cNvPr id="204" name="TextBox 203"/>
            <p:cNvSpPr txBox="1"/>
            <p:nvPr/>
          </p:nvSpPr>
          <p:spPr>
            <a:xfrm>
              <a:off x="4724400" y="2971800"/>
              <a:ext cx="852486" cy="33855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algn="ctr" defTabSz="914099" eaLnBrk="0" hangingPunct="0"/>
              <a:r>
                <a:rPr lang="en-US" sz="1600" b="1" i="1" dirty="0" smtClean="0">
                  <a:solidFill>
                    <a:schemeClr val="tx1"/>
                  </a:solidFill>
                  <a:latin typeface="Arial" pitchFamily="34" charset="0"/>
                  <a:cs typeface="Arial" pitchFamily="34" charset="0"/>
                </a:rPr>
                <a:t>Entity</a:t>
              </a:r>
              <a:endParaRPr lang="en-US" sz="1600" b="1" i="1" dirty="0">
                <a:solidFill>
                  <a:schemeClr val="tx1"/>
                </a:solidFill>
                <a:latin typeface="Arial" pitchFamily="34" charset="0"/>
                <a:cs typeface="Arial" pitchFamily="34" charset="0"/>
              </a:endParaRPr>
            </a:p>
          </p:txBody>
        </p:sp>
        <p:sp>
          <p:nvSpPr>
            <p:cNvPr id="206" name="TextBox 205"/>
            <p:cNvSpPr txBox="1"/>
            <p:nvPr/>
          </p:nvSpPr>
          <p:spPr>
            <a:xfrm>
              <a:off x="5638800" y="2971800"/>
              <a:ext cx="852486" cy="33855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algn="ctr" defTabSz="914099" eaLnBrk="0" hangingPunct="0"/>
              <a:r>
                <a:rPr lang="en-US" sz="1600" b="1" i="1" dirty="0" smtClean="0">
                  <a:solidFill>
                    <a:schemeClr val="tx1"/>
                  </a:solidFill>
                  <a:latin typeface="Arial" pitchFamily="34" charset="0"/>
                  <a:cs typeface="Arial" pitchFamily="34" charset="0"/>
                </a:rPr>
                <a:t>Entity</a:t>
              </a:r>
              <a:endParaRPr lang="en-US" sz="1600" b="1" i="1" dirty="0">
                <a:solidFill>
                  <a:schemeClr val="tx1"/>
                </a:solidFill>
                <a:latin typeface="Arial" pitchFamily="34" charset="0"/>
                <a:cs typeface="Arial" pitchFamily="34" charset="0"/>
              </a:endParaRPr>
            </a:p>
          </p:txBody>
        </p:sp>
      </p:grpSp>
      <p:grpSp>
        <p:nvGrpSpPr>
          <p:cNvPr id="7" name="Group 63"/>
          <p:cNvGrpSpPr/>
          <p:nvPr/>
        </p:nvGrpSpPr>
        <p:grpSpPr>
          <a:xfrm>
            <a:off x="4114800" y="3296292"/>
            <a:ext cx="3733800" cy="970908"/>
            <a:chOff x="4114800" y="3296292"/>
            <a:chExt cx="3733800" cy="970908"/>
          </a:xfrm>
        </p:grpSpPr>
        <p:cxnSp>
          <p:nvCxnSpPr>
            <p:cNvPr id="157" name="Straight Connector 156"/>
            <p:cNvCxnSpPr/>
            <p:nvPr/>
          </p:nvCxnSpPr>
          <p:spPr>
            <a:xfrm rot="10800000" flipV="1">
              <a:off x="4114800" y="3296292"/>
              <a:ext cx="1523144" cy="437508"/>
            </a:xfrm>
            <a:prstGeom prst="line">
              <a:avLst/>
            </a:prstGeom>
            <a:ln>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6482080" y="3303451"/>
              <a:ext cx="1366520" cy="430349"/>
            </a:xfrm>
            <a:prstGeom prst="line">
              <a:avLst/>
            </a:prstGeom>
            <a:ln>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4114800" y="3733800"/>
              <a:ext cx="3733800" cy="5334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oAutofit/>
            </a:bodyPr>
            <a:lstStyle/>
            <a:p>
              <a:pPr defTabSz="914099" eaLnBrk="0" hangingPunct="0"/>
              <a:endParaRPr lang="en-US" sz="1600" b="1" i="1" dirty="0">
                <a:latin typeface="Arial" pitchFamily="34" charset="0"/>
                <a:cs typeface="Arial" pitchFamily="34" charset="0"/>
              </a:endParaRPr>
            </a:p>
          </p:txBody>
        </p:sp>
        <p:sp>
          <p:nvSpPr>
            <p:cNvPr id="159" name="Rounded Rectangle 158"/>
            <p:cNvSpPr/>
            <p:nvPr/>
          </p:nvSpPr>
          <p:spPr>
            <a:xfrm>
              <a:off x="4191000" y="3810000"/>
              <a:ext cx="1143000" cy="3810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158" name="TextBox 157"/>
            <p:cNvSpPr txBox="1"/>
            <p:nvPr/>
          </p:nvSpPr>
          <p:spPr>
            <a:xfrm>
              <a:off x="4191000" y="3810000"/>
              <a:ext cx="1143008" cy="338554"/>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600" b="1" i="1" dirty="0" smtClean="0">
                  <a:solidFill>
                    <a:schemeClr val="tx1"/>
                  </a:solidFill>
                  <a:latin typeface="Arial" pitchFamily="34" charset="0"/>
                  <a:cs typeface="Arial" pitchFamily="34" charset="0"/>
                </a:rPr>
                <a:t>Property</a:t>
              </a:r>
              <a:endParaRPr lang="en-US" sz="1600" b="1" i="1" dirty="0">
                <a:solidFill>
                  <a:schemeClr val="tx1"/>
                </a:solidFill>
                <a:latin typeface="Arial" pitchFamily="34" charset="0"/>
                <a:cs typeface="Arial" pitchFamily="34" charset="0"/>
              </a:endParaRPr>
            </a:p>
          </p:txBody>
        </p:sp>
        <p:sp>
          <p:nvSpPr>
            <p:cNvPr id="228" name="Rounded Rectangle 227"/>
            <p:cNvSpPr/>
            <p:nvPr/>
          </p:nvSpPr>
          <p:spPr>
            <a:xfrm>
              <a:off x="6629400" y="3810000"/>
              <a:ext cx="1143000" cy="3810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229" name="TextBox 228"/>
            <p:cNvSpPr txBox="1"/>
            <p:nvPr/>
          </p:nvSpPr>
          <p:spPr>
            <a:xfrm>
              <a:off x="6629400" y="3810000"/>
              <a:ext cx="1143008" cy="338554"/>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600" b="1" i="1" dirty="0" smtClean="0">
                  <a:solidFill>
                    <a:schemeClr val="tx1"/>
                  </a:solidFill>
                  <a:latin typeface="Arial" pitchFamily="34" charset="0"/>
                  <a:cs typeface="Arial" pitchFamily="34" charset="0"/>
                </a:rPr>
                <a:t>Property</a:t>
              </a:r>
              <a:endParaRPr lang="en-US" sz="1600" b="1" i="1" dirty="0">
                <a:solidFill>
                  <a:schemeClr val="tx1"/>
                </a:solidFill>
                <a:latin typeface="Arial" pitchFamily="34" charset="0"/>
                <a:cs typeface="Arial" pitchFamily="34" charset="0"/>
              </a:endParaRPr>
            </a:p>
          </p:txBody>
        </p:sp>
        <p:sp>
          <p:nvSpPr>
            <p:cNvPr id="226" name="Rounded Rectangle 225"/>
            <p:cNvSpPr/>
            <p:nvPr/>
          </p:nvSpPr>
          <p:spPr>
            <a:xfrm>
              <a:off x="5410200" y="3810000"/>
              <a:ext cx="1143000" cy="3810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227" name="TextBox 226"/>
            <p:cNvSpPr txBox="1"/>
            <p:nvPr/>
          </p:nvSpPr>
          <p:spPr>
            <a:xfrm>
              <a:off x="5410200" y="3810000"/>
              <a:ext cx="1143008" cy="338554"/>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600" b="1" i="1" dirty="0" smtClean="0">
                  <a:solidFill>
                    <a:schemeClr val="tx1"/>
                  </a:solidFill>
                  <a:latin typeface="Arial" pitchFamily="34" charset="0"/>
                  <a:cs typeface="Arial" pitchFamily="34" charset="0"/>
                </a:rPr>
                <a:t>Property</a:t>
              </a:r>
              <a:endParaRPr lang="en-US" sz="1600" b="1" i="1" dirty="0">
                <a:solidFill>
                  <a:schemeClr val="tx1"/>
                </a:solidFill>
                <a:latin typeface="Arial" pitchFamily="34" charset="0"/>
                <a:cs typeface="Arial" pitchFamily="34" charset="0"/>
              </a:endParaRPr>
            </a:p>
          </p:txBody>
        </p:sp>
      </p:grpSp>
      <p:grpSp>
        <p:nvGrpSpPr>
          <p:cNvPr id="8" name="Group 64"/>
          <p:cNvGrpSpPr/>
          <p:nvPr/>
        </p:nvGrpSpPr>
        <p:grpSpPr>
          <a:xfrm>
            <a:off x="4572000" y="4160122"/>
            <a:ext cx="2362200" cy="869078"/>
            <a:chOff x="4572000" y="4160122"/>
            <a:chExt cx="2362200" cy="869078"/>
          </a:xfrm>
        </p:grpSpPr>
        <p:cxnSp>
          <p:nvCxnSpPr>
            <p:cNvPr id="243" name="Straight Connector 242"/>
            <p:cNvCxnSpPr/>
            <p:nvPr/>
          </p:nvCxnSpPr>
          <p:spPr>
            <a:xfrm rot="16200000" flipH="1">
              <a:off x="6501164" y="4192047"/>
              <a:ext cx="413514" cy="404618"/>
            </a:xfrm>
            <a:prstGeom prst="line">
              <a:avLst/>
            </a:prstGeom>
            <a:ln>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10800000" flipV="1">
              <a:off x="4588268" y="4160122"/>
              <a:ext cx="849127" cy="430714"/>
            </a:xfrm>
            <a:prstGeom prst="line">
              <a:avLst/>
            </a:prstGeom>
            <a:ln>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sp>
          <p:nvSpPr>
            <p:cNvPr id="234" name="Rounded Rectangle 233"/>
            <p:cNvSpPr/>
            <p:nvPr/>
          </p:nvSpPr>
          <p:spPr>
            <a:xfrm>
              <a:off x="4572000" y="4572000"/>
              <a:ext cx="2362200" cy="457200"/>
            </a:xfrm>
            <a:prstGeom prst="roundRect">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dirty="0">
                <a:latin typeface="Arial" charset="0"/>
              </a:endParaRPr>
            </a:p>
          </p:txBody>
        </p:sp>
        <p:sp>
          <p:nvSpPr>
            <p:cNvPr id="163" name="TextBox 162"/>
            <p:cNvSpPr txBox="1"/>
            <p:nvPr/>
          </p:nvSpPr>
          <p:spPr>
            <a:xfrm>
              <a:off x="4719638" y="4643438"/>
              <a:ext cx="714380" cy="3077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i="1" dirty="0" smtClean="0">
                  <a:solidFill>
                    <a:schemeClr val="tx1"/>
                  </a:solidFill>
                  <a:latin typeface="Arial" pitchFamily="34" charset="0"/>
                  <a:cs typeface="Arial" pitchFamily="34" charset="0"/>
                </a:rPr>
                <a:t>Name</a:t>
              </a:r>
              <a:endParaRPr lang="en-US" sz="1400" b="1" i="1" dirty="0">
                <a:solidFill>
                  <a:schemeClr val="tx1"/>
                </a:solidFill>
                <a:latin typeface="Arial" pitchFamily="34" charset="0"/>
                <a:cs typeface="Arial" pitchFamily="34" charset="0"/>
              </a:endParaRPr>
            </a:p>
          </p:txBody>
        </p:sp>
        <p:sp>
          <p:nvSpPr>
            <p:cNvPr id="164" name="TextBox 163"/>
            <p:cNvSpPr txBox="1"/>
            <p:nvPr/>
          </p:nvSpPr>
          <p:spPr>
            <a:xfrm>
              <a:off x="5434018" y="4643438"/>
              <a:ext cx="642942" cy="307777"/>
            </a:xfrm>
            <a:prstGeom prst="rect">
              <a:avLst/>
            </a:prstGeom>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b="1" i="1" dirty="0" smtClean="0">
                  <a:solidFill>
                    <a:schemeClr val="tx1"/>
                  </a:solidFill>
                  <a:latin typeface="Arial" pitchFamily="34" charset="0"/>
                  <a:cs typeface="Arial" pitchFamily="34" charset="0"/>
                </a:rPr>
                <a:t>Type</a:t>
              </a:r>
              <a:endParaRPr lang="en-US" sz="1400" b="1" i="1" dirty="0">
                <a:solidFill>
                  <a:schemeClr val="tx1"/>
                </a:solidFill>
                <a:latin typeface="Arial" pitchFamily="34" charset="0"/>
                <a:cs typeface="Arial" pitchFamily="34" charset="0"/>
              </a:endParaRPr>
            </a:p>
          </p:txBody>
        </p:sp>
        <p:sp>
          <p:nvSpPr>
            <p:cNvPr id="166" name="TextBox 165"/>
            <p:cNvSpPr txBox="1"/>
            <p:nvPr/>
          </p:nvSpPr>
          <p:spPr>
            <a:xfrm>
              <a:off x="6076960" y="4643438"/>
              <a:ext cx="714380" cy="307777"/>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algn="ctr" eaLnBrk="0" hangingPunct="0"/>
              <a:r>
                <a:rPr lang="en-US" sz="1400" b="1" i="1" dirty="0" smtClean="0">
                  <a:solidFill>
                    <a:schemeClr val="tx1"/>
                  </a:solidFill>
                  <a:latin typeface="Arial" pitchFamily="34" charset="0"/>
                  <a:cs typeface="Arial" pitchFamily="34" charset="0"/>
                </a:rPr>
                <a:t>Value</a:t>
              </a:r>
              <a:endParaRPr lang="en-US" sz="1400" b="1" i="1" dirty="0">
                <a:solidFill>
                  <a:schemeClr val="tx1"/>
                </a:solidFill>
                <a:latin typeface="Arial" pitchFamily="34" charset="0"/>
                <a:cs typeface="Arial" pitchFamily="34" charset="0"/>
              </a:endParaRPr>
            </a:p>
          </p:txBody>
        </p:sp>
      </p:grpSp>
      <p:grpSp>
        <p:nvGrpSpPr>
          <p:cNvPr id="9" name="Group 65"/>
          <p:cNvGrpSpPr/>
          <p:nvPr/>
        </p:nvGrpSpPr>
        <p:grpSpPr>
          <a:xfrm>
            <a:off x="1600200" y="3276600"/>
            <a:ext cx="1447800" cy="1118175"/>
            <a:chOff x="1600200" y="3276600"/>
            <a:chExt cx="1447800" cy="1118175"/>
          </a:xfrm>
        </p:grpSpPr>
        <p:sp>
          <p:nvSpPr>
            <p:cNvPr id="173" name="TextBox 172"/>
            <p:cNvSpPr txBox="1"/>
            <p:nvPr/>
          </p:nvSpPr>
          <p:spPr>
            <a:xfrm>
              <a:off x="1600200" y="3810000"/>
              <a:ext cx="1447800" cy="584775"/>
            </a:xfrm>
            <a:prstGeom prst="rect">
              <a:avLst/>
            </a:prstGeom>
            <a:noFill/>
            <a:effectLst/>
          </p:spPr>
          <p:txBody>
            <a:bodyPr wrap="square" rtlCol="0">
              <a:spAutoFit/>
            </a:bodyPr>
            <a:lstStyle/>
            <a:p>
              <a:pPr algn="ctr"/>
              <a:r>
                <a:rPr lang="en-US" sz="1600" b="1" dirty="0" smtClean="0">
                  <a:solidFill>
                    <a:schemeClr val="tx1"/>
                  </a:solidFill>
                  <a:latin typeface="Arial" pitchFamily="34" charset="0"/>
                </a:rPr>
                <a:t>Storage Accounts</a:t>
              </a:r>
              <a:endParaRPr lang="en-US" sz="1600" b="1" dirty="0">
                <a:solidFill>
                  <a:schemeClr val="tx1"/>
                </a:solidFill>
                <a:latin typeface="Arial" pitchFamily="34" charset="0"/>
              </a:endParaRPr>
            </a:p>
          </p:txBody>
        </p:sp>
        <p:grpSp>
          <p:nvGrpSpPr>
            <p:cNvPr id="10" name="Group 59"/>
            <p:cNvGrpSpPr/>
            <p:nvPr/>
          </p:nvGrpSpPr>
          <p:grpSpPr>
            <a:xfrm>
              <a:off x="1600200" y="3276600"/>
              <a:ext cx="1447800" cy="533400"/>
              <a:chOff x="1600200" y="3276600"/>
              <a:chExt cx="1447800" cy="533400"/>
            </a:xfrm>
          </p:grpSpPr>
          <p:sp>
            <p:nvSpPr>
              <p:cNvPr id="194" name="Rounded Rectangle 193"/>
              <p:cNvSpPr/>
              <p:nvPr/>
            </p:nvSpPr>
            <p:spPr>
              <a:xfrm>
                <a:off x="1600200" y="3276600"/>
                <a:ext cx="304800" cy="228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260" name="Rounded Rectangle 259"/>
              <p:cNvSpPr/>
              <p:nvPr/>
            </p:nvSpPr>
            <p:spPr>
              <a:xfrm>
                <a:off x="1981200" y="3276600"/>
                <a:ext cx="304800" cy="228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261" name="Rounded Rectangle 260"/>
              <p:cNvSpPr/>
              <p:nvPr/>
            </p:nvSpPr>
            <p:spPr>
              <a:xfrm>
                <a:off x="2362200" y="3276600"/>
                <a:ext cx="304800" cy="228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262" name="Rounded Rectangle 261"/>
              <p:cNvSpPr/>
              <p:nvPr/>
            </p:nvSpPr>
            <p:spPr>
              <a:xfrm>
                <a:off x="2743200" y="3276600"/>
                <a:ext cx="304800" cy="228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263" name="Rounded Rectangle 262"/>
              <p:cNvSpPr/>
              <p:nvPr/>
            </p:nvSpPr>
            <p:spPr>
              <a:xfrm>
                <a:off x="1600200" y="3581400"/>
                <a:ext cx="304800" cy="228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264" name="Rounded Rectangle 263"/>
              <p:cNvSpPr/>
              <p:nvPr/>
            </p:nvSpPr>
            <p:spPr>
              <a:xfrm>
                <a:off x="1981200" y="3581400"/>
                <a:ext cx="304800" cy="228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265" name="Rounded Rectangle 264"/>
              <p:cNvSpPr/>
              <p:nvPr/>
            </p:nvSpPr>
            <p:spPr>
              <a:xfrm>
                <a:off x="2362200" y="3581400"/>
                <a:ext cx="304800" cy="228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266" name="Rounded Rectangle 265"/>
              <p:cNvSpPr/>
              <p:nvPr/>
            </p:nvSpPr>
            <p:spPr>
              <a:xfrm>
                <a:off x="2743200" y="3581400"/>
                <a:ext cx="304800" cy="228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grpSp>
      </p:grpSp>
      <p:sp>
        <p:nvSpPr>
          <p:cNvPr id="75" name="Oval 74"/>
          <p:cNvSpPr/>
          <p:nvPr/>
        </p:nvSpPr>
        <p:spPr bwMode="auto">
          <a:xfrm>
            <a:off x="1074003" y="5943600"/>
            <a:ext cx="814649" cy="685800"/>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pPr defTabSz="914400"/>
            <a:endParaRPr lang="en-US" sz="20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35"/>
          <p:cNvGrpSpPr/>
          <p:nvPr/>
        </p:nvGrpSpPr>
        <p:grpSpPr>
          <a:xfrm>
            <a:off x="4038600" y="5029200"/>
            <a:ext cx="1447800" cy="1676400"/>
            <a:chOff x="4038600" y="5029200"/>
            <a:chExt cx="1447800" cy="1676400"/>
          </a:xfrm>
        </p:grpSpPr>
        <p:sp>
          <p:nvSpPr>
            <p:cNvPr id="12" name="Can 11"/>
            <p:cNvSpPr/>
            <p:nvPr/>
          </p:nvSpPr>
          <p:spPr>
            <a:xfrm>
              <a:off x="4038600" y="5029200"/>
              <a:ext cx="1447800" cy="1676400"/>
            </a:xfrm>
            <a:prstGeom prst="can">
              <a:avLst/>
            </a:prstGeom>
            <a:ln>
              <a:headEnd type="none" w="lg" len="lg"/>
              <a:tailEnd type="stealth" w="lg" len="lg"/>
            </a:ln>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algn="ctr"/>
              <a:endParaRPr lang="en-US" dirty="0">
                <a:latin typeface="Arial" charset="0"/>
              </a:endParaRPr>
            </a:p>
          </p:txBody>
        </p:sp>
        <p:sp>
          <p:nvSpPr>
            <p:cNvPr id="33" name="TextBox 32"/>
            <p:cNvSpPr txBox="1"/>
            <p:nvPr/>
          </p:nvSpPr>
          <p:spPr>
            <a:xfrm>
              <a:off x="4114800" y="6248400"/>
              <a:ext cx="1285884" cy="400110"/>
            </a:xfrm>
            <a:prstGeom prst="rect">
              <a:avLst/>
            </a:prstGeom>
            <a:noFill/>
          </p:spPr>
          <p:txBody>
            <a:bodyPr wrap="square" rtlCol="0">
              <a:spAutoFit/>
            </a:bodyPr>
            <a:lstStyle/>
            <a:p>
              <a:pPr algn="ctr"/>
              <a:r>
                <a:rPr lang="en-US" sz="2000" b="1" dirty="0" smtClean="0">
                  <a:solidFill>
                    <a:schemeClr val="tx1"/>
                  </a:solidFill>
                </a:rPr>
                <a:t>Queue</a:t>
              </a:r>
              <a:endParaRPr lang="en-US" sz="2000" b="1" dirty="0">
                <a:solidFill>
                  <a:schemeClr val="tx1"/>
                </a:solidFill>
              </a:endParaRPr>
            </a:p>
          </p:txBody>
        </p:sp>
        <p:sp>
          <p:nvSpPr>
            <p:cNvPr id="37" name="Rectangle 36"/>
            <p:cNvSpPr/>
            <p:nvPr/>
          </p:nvSpPr>
          <p:spPr bwMode="auto">
            <a:xfrm>
              <a:off x="4614866" y="5529266"/>
              <a:ext cx="285752" cy="7143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8" name="Rounded Rectangle 37"/>
            <p:cNvSpPr/>
            <p:nvPr/>
          </p:nvSpPr>
          <p:spPr bwMode="auto">
            <a:xfrm>
              <a:off x="4686304" y="5815018"/>
              <a:ext cx="142876" cy="14287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39" name="Rounded Rectangle 38"/>
            <p:cNvSpPr/>
            <p:nvPr/>
          </p:nvSpPr>
          <p:spPr bwMode="auto">
            <a:xfrm>
              <a:off x="4686304" y="6029332"/>
              <a:ext cx="142876" cy="14287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41" name="Rounded Rectangle 40"/>
            <p:cNvSpPr/>
            <p:nvPr/>
          </p:nvSpPr>
          <p:spPr bwMode="auto">
            <a:xfrm>
              <a:off x="4686304" y="5600704"/>
              <a:ext cx="142876" cy="14287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grpSp>
      <p:sp>
        <p:nvSpPr>
          <p:cNvPr id="2" name="Title 1"/>
          <p:cNvSpPr>
            <a:spLocks noGrp="1"/>
          </p:cNvSpPr>
          <p:nvPr>
            <p:ph type="title"/>
          </p:nvPr>
        </p:nvSpPr>
        <p:spPr>
          <a:xfrm>
            <a:off x="387054" y="228600"/>
            <a:ext cx="8375946" cy="1107996"/>
          </a:xfrm>
        </p:spPr>
        <p:txBody>
          <a:bodyPr/>
          <a:lstStyle/>
          <a:p>
            <a:r>
              <a:rPr dirty="0" smtClean="0">
                <a:latin typeface="+mj-lt"/>
              </a:rPr>
              <a:t>COLAS</a:t>
            </a:r>
            <a:br>
              <a:rPr dirty="0" smtClean="0">
                <a:latin typeface="+mj-lt"/>
              </a:rPr>
            </a:br>
            <a:r>
              <a:rPr sz="3200" dirty="0" err="1" smtClean="0">
                <a:solidFill>
                  <a:schemeClr val="tx2"/>
                </a:solidFill>
                <a:latin typeface="+mj-lt"/>
              </a:rPr>
              <a:t>MODELo</a:t>
            </a:r>
            <a:r>
              <a:rPr sz="3200" dirty="0" smtClean="0">
                <a:solidFill>
                  <a:schemeClr val="tx2"/>
                </a:solidFill>
                <a:latin typeface="+mj-lt"/>
              </a:rPr>
              <a:t> DE </a:t>
            </a:r>
            <a:r>
              <a:rPr sz="3200" dirty="0" err="1" smtClean="0">
                <a:solidFill>
                  <a:schemeClr val="tx2"/>
                </a:solidFill>
                <a:latin typeface="+mj-lt"/>
              </a:rPr>
              <a:t>APLICACIón</a:t>
            </a:r>
            <a:endParaRPr sz="3200" dirty="0" smtClean="0">
              <a:solidFill>
                <a:schemeClr val="tx2"/>
              </a:solidFill>
              <a:latin typeface="+mj-lt"/>
            </a:endParaRPr>
          </a:p>
        </p:txBody>
      </p:sp>
      <p:grpSp>
        <p:nvGrpSpPr>
          <p:cNvPr id="4" name="Group 133"/>
          <p:cNvGrpSpPr/>
          <p:nvPr/>
        </p:nvGrpSpPr>
        <p:grpSpPr>
          <a:xfrm>
            <a:off x="1676400" y="2537717"/>
            <a:ext cx="1600200" cy="1828800"/>
            <a:chOff x="1676400" y="2537717"/>
            <a:chExt cx="1600200" cy="1828800"/>
          </a:xfrm>
        </p:grpSpPr>
        <p:sp>
          <p:nvSpPr>
            <p:cNvPr id="87" name="Rectangle 86"/>
            <p:cNvSpPr/>
            <p:nvPr/>
          </p:nvSpPr>
          <p:spPr>
            <a:xfrm>
              <a:off x="1676400" y="2537717"/>
              <a:ext cx="1600200" cy="1828800"/>
            </a:xfrm>
            <a:prstGeom prst="rect">
              <a:avLst/>
            </a:prstGeom>
            <a:ln>
              <a:headEnd type="none" w="lg" len="lg"/>
              <a:tailEnd type="stealth" w="lg" len="lg"/>
            </a:ln>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algn="ctr"/>
              <a:endParaRPr lang="en-US" dirty="0">
                <a:latin typeface="Arial" charset="0"/>
              </a:endParaRPr>
            </a:p>
          </p:txBody>
        </p:sp>
        <p:sp>
          <p:nvSpPr>
            <p:cNvPr id="112" name="TextBox 111"/>
            <p:cNvSpPr txBox="1"/>
            <p:nvPr/>
          </p:nvSpPr>
          <p:spPr>
            <a:xfrm>
              <a:off x="1828800" y="2613917"/>
              <a:ext cx="1308269" cy="369332"/>
            </a:xfrm>
            <a:prstGeom prst="rect">
              <a:avLst/>
            </a:prstGeom>
            <a:noFill/>
          </p:spPr>
          <p:txBody>
            <a:bodyPr wrap="square" rtlCol="0">
              <a:spAutoFit/>
            </a:bodyPr>
            <a:lstStyle/>
            <a:p>
              <a:pPr algn="ctr"/>
              <a:r>
                <a:rPr lang="en-US" b="1" dirty="0" smtClean="0"/>
                <a:t>Web Role</a:t>
              </a:r>
            </a:p>
          </p:txBody>
        </p:sp>
        <p:sp>
          <p:nvSpPr>
            <p:cNvPr id="110" name="Oval 109"/>
            <p:cNvSpPr/>
            <p:nvPr/>
          </p:nvSpPr>
          <p:spPr bwMode="auto">
            <a:xfrm>
              <a:off x="1828800" y="3048000"/>
              <a:ext cx="1295400" cy="116611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marL="0" marR="0" indent="0" defTabSz="914400" eaLnBrk="0" latinLnBrk="0" hangingPunct="0">
                <a:lnSpc>
                  <a:spcPct val="100000"/>
                </a:lnSpc>
                <a:buClrTx/>
                <a:buSzTx/>
                <a:buFontTx/>
                <a:buNone/>
                <a:tabLst/>
              </a:pPr>
              <a:endParaRPr lang="en-US" sz="900" dirty="0" smtClean="0">
                <a:solidFill>
                  <a:schemeClr val="tx1"/>
                </a:solidFill>
              </a:endParaRPr>
            </a:p>
          </p:txBody>
        </p:sp>
        <p:sp>
          <p:nvSpPr>
            <p:cNvPr id="111" name="TextBox 110"/>
            <p:cNvSpPr txBox="1"/>
            <p:nvPr/>
          </p:nvSpPr>
          <p:spPr>
            <a:xfrm>
              <a:off x="1828800" y="3299717"/>
              <a:ext cx="1285883" cy="646331"/>
            </a:xfrm>
            <a:prstGeom prst="rect">
              <a:avLst/>
            </a:prstGeom>
            <a:noFill/>
          </p:spPr>
          <p:txBody>
            <a:bodyPr wrap="square" rtlCol="0">
              <a:spAutoFit/>
            </a:bodyPr>
            <a:lstStyle/>
            <a:p>
              <a:pPr algn="ctr"/>
              <a:r>
                <a:rPr lang="en-US" b="1" dirty="0" smtClean="0"/>
                <a:t>ASP.NET, WCF, etc.</a:t>
              </a:r>
              <a:endParaRPr lang="en-US" sz="1800" b="1" dirty="0">
                <a:solidFill>
                  <a:schemeClr val="tx1"/>
                </a:solidFill>
              </a:endParaRPr>
            </a:p>
          </p:txBody>
        </p:sp>
      </p:grpSp>
      <p:grpSp>
        <p:nvGrpSpPr>
          <p:cNvPr id="5" name="Group 134"/>
          <p:cNvGrpSpPr/>
          <p:nvPr/>
        </p:nvGrpSpPr>
        <p:grpSpPr>
          <a:xfrm>
            <a:off x="6248400" y="2590800"/>
            <a:ext cx="1676400" cy="1828800"/>
            <a:chOff x="6248400" y="2590800"/>
            <a:chExt cx="1676400" cy="1828800"/>
          </a:xfrm>
        </p:grpSpPr>
        <p:sp>
          <p:nvSpPr>
            <p:cNvPr id="89" name="Rectangle 88"/>
            <p:cNvSpPr/>
            <p:nvPr/>
          </p:nvSpPr>
          <p:spPr>
            <a:xfrm>
              <a:off x="6248400" y="2590800"/>
              <a:ext cx="1676400" cy="1828800"/>
            </a:xfrm>
            <a:prstGeom prst="rect">
              <a:avLst/>
            </a:prstGeom>
            <a:ln>
              <a:headEnd type="none" w="lg" len="lg"/>
              <a:tailEnd type="stealth" w="lg" len="lg"/>
            </a:ln>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algn="ctr"/>
              <a:endParaRPr lang="en-US" dirty="0">
                <a:latin typeface="Arial" charset="0"/>
              </a:endParaRPr>
            </a:p>
          </p:txBody>
        </p:sp>
        <p:sp>
          <p:nvSpPr>
            <p:cNvPr id="113" name="TextBox 112"/>
            <p:cNvSpPr txBox="1"/>
            <p:nvPr/>
          </p:nvSpPr>
          <p:spPr>
            <a:xfrm>
              <a:off x="6324600" y="2590800"/>
              <a:ext cx="1539845" cy="369332"/>
            </a:xfrm>
            <a:prstGeom prst="rect">
              <a:avLst/>
            </a:prstGeom>
            <a:noFill/>
          </p:spPr>
          <p:txBody>
            <a:bodyPr wrap="none" rtlCol="0">
              <a:spAutoFit/>
            </a:bodyPr>
            <a:lstStyle/>
            <a:p>
              <a:r>
                <a:rPr lang="en-US" b="1" dirty="0" smtClean="0"/>
                <a:t>Worker Role</a:t>
              </a:r>
            </a:p>
          </p:txBody>
        </p:sp>
        <p:grpSp>
          <p:nvGrpSpPr>
            <p:cNvPr id="6" name="Group 89"/>
            <p:cNvGrpSpPr/>
            <p:nvPr/>
          </p:nvGrpSpPr>
          <p:grpSpPr>
            <a:xfrm>
              <a:off x="6435904" y="3023873"/>
              <a:ext cx="1295400" cy="1166117"/>
              <a:chOff x="6207304" y="2185673"/>
              <a:chExt cx="1295400" cy="1166117"/>
            </a:xfrm>
          </p:grpSpPr>
          <p:sp>
            <p:nvSpPr>
              <p:cNvPr id="91" name="Oval 90"/>
              <p:cNvSpPr/>
              <p:nvPr/>
            </p:nvSpPr>
            <p:spPr bwMode="auto">
              <a:xfrm>
                <a:off x="6207304" y="2185673"/>
                <a:ext cx="1295400" cy="116611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marL="0" marR="0" indent="0" defTabSz="914400" eaLnBrk="0" latinLnBrk="0" hangingPunct="0">
                  <a:lnSpc>
                    <a:spcPct val="100000"/>
                  </a:lnSpc>
                  <a:buClrTx/>
                  <a:buSzTx/>
                  <a:buFontTx/>
                  <a:buNone/>
                  <a:tabLst/>
                </a:pPr>
                <a:endParaRPr lang="en-US" sz="900" dirty="0" smtClean="0">
                  <a:solidFill>
                    <a:schemeClr val="tx1"/>
                  </a:solidFill>
                </a:endParaRPr>
              </a:p>
            </p:txBody>
          </p:sp>
          <p:sp>
            <p:nvSpPr>
              <p:cNvPr id="92" name="TextBox 91"/>
              <p:cNvSpPr txBox="1"/>
              <p:nvPr/>
            </p:nvSpPr>
            <p:spPr>
              <a:xfrm>
                <a:off x="6426200" y="2400300"/>
                <a:ext cx="962910" cy="646331"/>
              </a:xfrm>
              <a:prstGeom prst="rect">
                <a:avLst/>
              </a:prstGeom>
              <a:noFill/>
            </p:spPr>
            <p:txBody>
              <a:bodyPr wrap="square" rtlCol="0">
                <a:spAutoFit/>
              </a:bodyPr>
              <a:lstStyle/>
              <a:p>
                <a:r>
                  <a:rPr lang="en-US" b="1" dirty="0" smtClean="0"/>
                  <a:t>m</a:t>
                </a:r>
                <a:r>
                  <a:rPr lang="en-US" sz="1800" b="1" dirty="0" smtClean="0">
                    <a:solidFill>
                      <a:schemeClr val="tx1"/>
                    </a:solidFill>
                  </a:rPr>
                  <a:t>ain()</a:t>
                </a:r>
              </a:p>
              <a:p>
                <a:r>
                  <a:rPr lang="en-US" b="1" dirty="0" smtClean="0"/>
                  <a:t>{  …  }  </a:t>
                </a:r>
                <a:endParaRPr lang="en-US" sz="1800" b="1" dirty="0">
                  <a:solidFill>
                    <a:schemeClr val="tx1"/>
                  </a:solidFill>
                </a:endParaRPr>
              </a:p>
            </p:txBody>
          </p:sp>
        </p:grpSp>
      </p:grpSp>
      <p:grpSp>
        <p:nvGrpSpPr>
          <p:cNvPr id="7" name="Group 136"/>
          <p:cNvGrpSpPr/>
          <p:nvPr/>
        </p:nvGrpSpPr>
        <p:grpSpPr>
          <a:xfrm>
            <a:off x="190500" y="2686110"/>
            <a:ext cx="1638300" cy="895290"/>
            <a:chOff x="190500" y="2686110"/>
            <a:chExt cx="1638300" cy="895290"/>
          </a:xfrm>
        </p:grpSpPr>
        <p:sp>
          <p:nvSpPr>
            <p:cNvPr id="115" name="Freeform 114"/>
            <p:cNvSpPr/>
            <p:nvPr/>
          </p:nvSpPr>
          <p:spPr>
            <a:xfrm>
              <a:off x="190500" y="3295710"/>
              <a:ext cx="1638300" cy="285690"/>
            </a:xfrm>
            <a:custGeom>
              <a:avLst/>
              <a:gdLst>
                <a:gd name="connsiteX0" fmla="*/ 0 w 1638300"/>
                <a:gd name="connsiteY0" fmla="*/ 323850 h 438150"/>
                <a:gd name="connsiteX1" fmla="*/ 622300 w 1638300"/>
                <a:gd name="connsiteY1" fmla="*/ 19050 h 438150"/>
                <a:gd name="connsiteX2" fmla="*/ 1638300 w 1638300"/>
                <a:gd name="connsiteY2" fmla="*/ 438150 h 438150"/>
              </a:gdLst>
              <a:ahLst/>
              <a:cxnLst>
                <a:cxn ang="0">
                  <a:pos x="connsiteX0" y="connsiteY0"/>
                </a:cxn>
                <a:cxn ang="0">
                  <a:pos x="connsiteX1" y="connsiteY1"/>
                </a:cxn>
                <a:cxn ang="0">
                  <a:pos x="connsiteX2" y="connsiteY2"/>
                </a:cxn>
              </a:cxnLst>
              <a:rect l="l" t="t" r="r" b="b"/>
              <a:pathLst>
                <a:path w="1638300" h="438150">
                  <a:moveTo>
                    <a:pt x="0" y="323850"/>
                  </a:moveTo>
                  <a:cubicBezTo>
                    <a:pt x="174625" y="161925"/>
                    <a:pt x="349250" y="0"/>
                    <a:pt x="622300" y="19050"/>
                  </a:cubicBezTo>
                  <a:cubicBezTo>
                    <a:pt x="895350" y="38100"/>
                    <a:pt x="1266825" y="238125"/>
                    <a:pt x="1638300" y="438150"/>
                  </a:cubicBezTo>
                </a:path>
              </a:pathLst>
            </a:custGeom>
            <a:noFill/>
            <a:ln w="19050" cap="flat" cmpd="sng" algn="ctr">
              <a:solidFill>
                <a:schemeClr val="tx1"/>
              </a:solid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pPr algn="ctr" defTabSz="914400"/>
              <a:endParaRPr lang="en-US" sz="2400" dirty="0" smtClean="0">
                <a:latin typeface="Arial" charset="0"/>
              </a:endParaRPr>
            </a:p>
          </p:txBody>
        </p:sp>
        <p:sp>
          <p:nvSpPr>
            <p:cNvPr id="123" name="Text Box 25"/>
            <p:cNvSpPr txBox="1">
              <a:spLocks noChangeArrowheads="1"/>
            </p:cNvSpPr>
            <p:nvPr/>
          </p:nvSpPr>
          <p:spPr bwMode="auto">
            <a:xfrm>
              <a:off x="228600" y="2686110"/>
              <a:ext cx="1371600" cy="646331"/>
            </a:xfrm>
            <a:prstGeom prst="rect">
              <a:avLst/>
            </a:prstGeom>
            <a:noFill/>
            <a:ln w="19050" algn="ctr">
              <a:noFill/>
              <a:miter lim="800000"/>
              <a:headEnd/>
              <a:tailEnd type="none" w="lg" len="lg"/>
            </a:ln>
            <a:effectLst/>
          </p:spPr>
          <p:txBody>
            <a:bodyPr wrap="square">
              <a:spAutoFit/>
            </a:bodyPr>
            <a:lstStyle/>
            <a:p>
              <a:pPr algn="ctr"/>
              <a:r>
                <a:rPr lang="en-US" i="1" dirty="0" smtClean="0">
                  <a:latin typeface="Calibri" pitchFamily="34" charset="0"/>
                </a:rPr>
                <a:t>1) </a:t>
              </a:r>
              <a:r>
                <a:rPr lang="en-US" i="1" dirty="0" err="1" smtClean="0">
                  <a:latin typeface="Calibri" pitchFamily="34" charset="0"/>
                </a:rPr>
                <a:t>Recibir</a:t>
              </a:r>
              <a:r>
                <a:rPr lang="en-US" i="1" dirty="0" smtClean="0">
                  <a:latin typeface="Calibri" pitchFamily="34" charset="0"/>
                </a:rPr>
                <a:t> </a:t>
              </a:r>
              <a:r>
                <a:rPr lang="en-US" i="1" dirty="0" err="1" smtClean="0">
                  <a:latin typeface="Calibri" pitchFamily="34" charset="0"/>
                </a:rPr>
                <a:t>trabajo</a:t>
              </a:r>
              <a:endParaRPr lang="en-US" i="1" dirty="0">
                <a:latin typeface="Calibri" pitchFamily="34" charset="0"/>
              </a:endParaRPr>
            </a:p>
          </p:txBody>
        </p:sp>
      </p:grpSp>
      <p:grpSp>
        <p:nvGrpSpPr>
          <p:cNvPr id="8" name="Group 137"/>
          <p:cNvGrpSpPr/>
          <p:nvPr/>
        </p:nvGrpSpPr>
        <p:grpSpPr>
          <a:xfrm>
            <a:off x="2590800" y="3822700"/>
            <a:ext cx="2082800" cy="1689100"/>
            <a:chOff x="2590800" y="3822700"/>
            <a:chExt cx="2082800" cy="1689100"/>
          </a:xfrm>
        </p:grpSpPr>
        <p:sp>
          <p:nvSpPr>
            <p:cNvPr id="116" name="Freeform 115"/>
            <p:cNvSpPr/>
            <p:nvPr/>
          </p:nvSpPr>
          <p:spPr>
            <a:xfrm>
              <a:off x="3098800" y="3822700"/>
              <a:ext cx="1574800" cy="1689100"/>
            </a:xfrm>
            <a:custGeom>
              <a:avLst/>
              <a:gdLst>
                <a:gd name="connsiteX0" fmla="*/ 0 w 1816100"/>
                <a:gd name="connsiteY0" fmla="*/ 0 h 1473200"/>
                <a:gd name="connsiteX1" fmla="*/ 749300 w 1816100"/>
                <a:gd name="connsiteY1" fmla="*/ 254000 h 1473200"/>
                <a:gd name="connsiteX2" fmla="*/ 1816100 w 1816100"/>
                <a:gd name="connsiteY2" fmla="*/ 1473200 h 1473200"/>
              </a:gdLst>
              <a:ahLst/>
              <a:cxnLst>
                <a:cxn ang="0">
                  <a:pos x="connsiteX0" y="connsiteY0"/>
                </a:cxn>
                <a:cxn ang="0">
                  <a:pos x="connsiteX1" y="connsiteY1"/>
                </a:cxn>
                <a:cxn ang="0">
                  <a:pos x="connsiteX2" y="connsiteY2"/>
                </a:cxn>
              </a:cxnLst>
              <a:rect l="l" t="t" r="r" b="b"/>
              <a:pathLst>
                <a:path w="1816100" h="1473200">
                  <a:moveTo>
                    <a:pt x="0" y="0"/>
                  </a:moveTo>
                  <a:cubicBezTo>
                    <a:pt x="223308" y="4233"/>
                    <a:pt x="446617" y="8467"/>
                    <a:pt x="749300" y="254000"/>
                  </a:cubicBezTo>
                  <a:cubicBezTo>
                    <a:pt x="1051983" y="499533"/>
                    <a:pt x="1434041" y="986366"/>
                    <a:pt x="1816100" y="1473200"/>
                  </a:cubicBezTo>
                </a:path>
              </a:pathLst>
            </a:custGeom>
            <a:noFill/>
            <a:ln w="19050" cap="flat" cmpd="sng" algn="ctr">
              <a:solidFill>
                <a:schemeClr val="tx1"/>
              </a:solid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pPr algn="ctr" defTabSz="914400"/>
              <a:endParaRPr lang="en-US" sz="2400" dirty="0" smtClean="0">
                <a:latin typeface="Arial" charset="0"/>
              </a:endParaRPr>
            </a:p>
          </p:txBody>
        </p:sp>
        <p:sp>
          <p:nvSpPr>
            <p:cNvPr id="125" name="Text Box 25"/>
            <p:cNvSpPr txBox="1">
              <a:spLocks noChangeArrowheads="1"/>
            </p:cNvSpPr>
            <p:nvPr/>
          </p:nvSpPr>
          <p:spPr bwMode="auto">
            <a:xfrm>
              <a:off x="2590800" y="4362510"/>
              <a:ext cx="1371600" cy="923330"/>
            </a:xfrm>
            <a:prstGeom prst="rect">
              <a:avLst/>
            </a:prstGeom>
            <a:noFill/>
            <a:ln w="19050" algn="ctr">
              <a:noFill/>
              <a:miter lim="800000"/>
              <a:headEnd/>
              <a:tailEnd type="none" w="lg" len="lg"/>
            </a:ln>
            <a:effectLst/>
          </p:spPr>
          <p:txBody>
            <a:bodyPr wrap="square">
              <a:spAutoFit/>
            </a:bodyPr>
            <a:lstStyle/>
            <a:p>
              <a:pPr algn="ctr"/>
              <a:r>
                <a:rPr lang="en-US" i="1" dirty="0" smtClean="0">
                  <a:latin typeface="Calibri" pitchFamily="34" charset="0"/>
                </a:rPr>
                <a:t>2) </a:t>
              </a:r>
              <a:r>
                <a:rPr lang="en-US" i="1" dirty="0" err="1" smtClean="0">
                  <a:latin typeface="Calibri" pitchFamily="34" charset="0"/>
                </a:rPr>
                <a:t>Poner</a:t>
              </a:r>
              <a:r>
                <a:rPr lang="en-US" i="1" dirty="0" smtClean="0">
                  <a:latin typeface="Calibri" pitchFamily="34" charset="0"/>
                </a:rPr>
                <a:t> el </a:t>
              </a:r>
              <a:r>
                <a:rPr lang="en-US" i="1" dirty="0" err="1" smtClean="0">
                  <a:latin typeface="Calibri" pitchFamily="34" charset="0"/>
                </a:rPr>
                <a:t>trabajo</a:t>
              </a:r>
              <a:r>
                <a:rPr lang="en-US" i="1" dirty="0" smtClean="0">
                  <a:latin typeface="Calibri" pitchFamily="34" charset="0"/>
                </a:rPr>
                <a:t> en la cola</a:t>
              </a:r>
              <a:endParaRPr lang="en-US" i="1" dirty="0">
                <a:latin typeface="Calibri" pitchFamily="34" charset="0"/>
              </a:endParaRPr>
            </a:p>
          </p:txBody>
        </p:sp>
      </p:grpSp>
      <p:grpSp>
        <p:nvGrpSpPr>
          <p:cNvPr id="9" name="Group 138"/>
          <p:cNvGrpSpPr/>
          <p:nvPr/>
        </p:nvGrpSpPr>
        <p:grpSpPr>
          <a:xfrm>
            <a:off x="4876800" y="3810000"/>
            <a:ext cx="1981200" cy="1701800"/>
            <a:chOff x="4876800" y="3810000"/>
            <a:chExt cx="1981200" cy="1701800"/>
          </a:xfrm>
        </p:grpSpPr>
        <p:sp>
          <p:nvSpPr>
            <p:cNvPr id="118" name="Freeform 117"/>
            <p:cNvSpPr/>
            <p:nvPr/>
          </p:nvSpPr>
          <p:spPr>
            <a:xfrm flipH="1">
              <a:off x="4876800" y="3810000"/>
              <a:ext cx="1600200" cy="1701800"/>
            </a:xfrm>
            <a:custGeom>
              <a:avLst/>
              <a:gdLst>
                <a:gd name="connsiteX0" fmla="*/ 0 w 1816100"/>
                <a:gd name="connsiteY0" fmla="*/ 0 h 1473200"/>
                <a:gd name="connsiteX1" fmla="*/ 749300 w 1816100"/>
                <a:gd name="connsiteY1" fmla="*/ 254000 h 1473200"/>
                <a:gd name="connsiteX2" fmla="*/ 1816100 w 1816100"/>
                <a:gd name="connsiteY2" fmla="*/ 1473200 h 1473200"/>
              </a:gdLst>
              <a:ahLst/>
              <a:cxnLst>
                <a:cxn ang="0">
                  <a:pos x="connsiteX0" y="connsiteY0"/>
                </a:cxn>
                <a:cxn ang="0">
                  <a:pos x="connsiteX1" y="connsiteY1"/>
                </a:cxn>
                <a:cxn ang="0">
                  <a:pos x="connsiteX2" y="connsiteY2"/>
                </a:cxn>
              </a:cxnLst>
              <a:rect l="l" t="t" r="r" b="b"/>
              <a:pathLst>
                <a:path w="1816100" h="1473200">
                  <a:moveTo>
                    <a:pt x="0" y="0"/>
                  </a:moveTo>
                  <a:cubicBezTo>
                    <a:pt x="223308" y="4233"/>
                    <a:pt x="446617" y="8467"/>
                    <a:pt x="749300" y="254000"/>
                  </a:cubicBezTo>
                  <a:cubicBezTo>
                    <a:pt x="1051983" y="499533"/>
                    <a:pt x="1434041" y="986366"/>
                    <a:pt x="1816100" y="1473200"/>
                  </a:cubicBezTo>
                </a:path>
              </a:pathLst>
            </a:custGeom>
            <a:noFill/>
            <a:ln w="19050" cap="flat" cmpd="sng" algn="ctr">
              <a:solidFill>
                <a:schemeClr val="tx1"/>
              </a:solidFill>
              <a:prstDash val="solid"/>
              <a:round/>
              <a:headEnd type="stealth" w="lg" len="lg"/>
              <a:tailEnd type="none" w="lg" len="lg"/>
            </a:ln>
            <a:effectLst/>
          </p:spPr>
          <p:txBody>
            <a:bodyPr vert="horz" wrap="none" lIns="91440" tIns="45720" rIns="91440" bIns="45720" numCol="1" rtlCol="0" anchor="ctr" anchorCtr="0" compatLnSpc="1">
              <a:prstTxWarp prst="textNoShape">
                <a:avLst/>
              </a:prstTxWarp>
              <a:noAutofit/>
            </a:bodyPr>
            <a:lstStyle/>
            <a:p>
              <a:pPr algn="ctr" defTabSz="914400"/>
              <a:endParaRPr lang="en-US" sz="2400" dirty="0" smtClean="0">
                <a:latin typeface="Arial" charset="0"/>
              </a:endParaRPr>
            </a:p>
          </p:txBody>
        </p:sp>
        <p:sp>
          <p:nvSpPr>
            <p:cNvPr id="126" name="Text Box 25"/>
            <p:cNvSpPr txBox="1">
              <a:spLocks noChangeArrowheads="1"/>
            </p:cNvSpPr>
            <p:nvPr/>
          </p:nvSpPr>
          <p:spPr bwMode="auto">
            <a:xfrm>
              <a:off x="5486400" y="4438710"/>
              <a:ext cx="1371600" cy="923330"/>
            </a:xfrm>
            <a:prstGeom prst="rect">
              <a:avLst/>
            </a:prstGeom>
            <a:noFill/>
            <a:ln w="19050" algn="ctr">
              <a:noFill/>
              <a:miter lim="800000"/>
              <a:headEnd/>
              <a:tailEnd type="none" w="lg" len="lg"/>
            </a:ln>
            <a:effectLst/>
          </p:spPr>
          <p:txBody>
            <a:bodyPr wrap="square">
              <a:spAutoFit/>
            </a:bodyPr>
            <a:lstStyle/>
            <a:p>
              <a:pPr algn="ctr"/>
              <a:r>
                <a:rPr lang="en-US" i="1" dirty="0" smtClean="0">
                  <a:latin typeface="Calibri" pitchFamily="34" charset="0"/>
                </a:rPr>
                <a:t>3) </a:t>
              </a:r>
              <a:r>
                <a:rPr lang="en-US" i="1" dirty="0" err="1" smtClean="0">
                  <a:latin typeface="Calibri" pitchFamily="34" charset="0"/>
                </a:rPr>
                <a:t>Obtener</a:t>
              </a:r>
              <a:r>
                <a:rPr lang="en-US" i="1" dirty="0" smtClean="0">
                  <a:latin typeface="Calibri" pitchFamily="34" charset="0"/>
                </a:rPr>
                <a:t> </a:t>
              </a:r>
              <a:r>
                <a:rPr lang="en-US" i="1" dirty="0" err="1" smtClean="0">
                  <a:latin typeface="Calibri" pitchFamily="34" charset="0"/>
                </a:rPr>
                <a:t>trabajo</a:t>
              </a:r>
              <a:r>
                <a:rPr lang="en-US" i="1" dirty="0" smtClean="0">
                  <a:latin typeface="Calibri" pitchFamily="34" charset="0"/>
                </a:rPr>
                <a:t> de la cola</a:t>
              </a:r>
              <a:endParaRPr lang="en-US" i="1" dirty="0">
                <a:latin typeface="Calibri" pitchFamily="34" charset="0"/>
              </a:endParaRPr>
            </a:p>
          </p:txBody>
        </p:sp>
      </p:grpSp>
      <p:grpSp>
        <p:nvGrpSpPr>
          <p:cNvPr id="10" name="Group 139"/>
          <p:cNvGrpSpPr/>
          <p:nvPr/>
        </p:nvGrpSpPr>
        <p:grpSpPr>
          <a:xfrm>
            <a:off x="7507515" y="3058642"/>
            <a:ext cx="1636485" cy="922868"/>
            <a:chOff x="7696201" y="3058642"/>
            <a:chExt cx="1636485" cy="922868"/>
          </a:xfrm>
        </p:grpSpPr>
        <p:sp>
          <p:nvSpPr>
            <p:cNvPr id="127" name="Text Box 25"/>
            <p:cNvSpPr txBox="1">
              <a:spLocks noChangeArrowheads="1"/>
            </p:cNvSpPr>
            <p:nvPr/>
          </p:nvSpPr>
          <p:spPr bwMode="auto">
            <a:xfrm>
              <a:off x="8229600" y="3143310"/>
              <a:ext cx="1103086" cy="646331"/>
            </a:xfrm>
            <a:prstGeom prst="rect">
              <a:avLst/>
            </a:prstGeom>
            <a:noFill/>
            <a:ln w="19050" algn="ctr">
              <a:noFill/>
              <a:miter lim="800000"/>
              <a:headEnd/>
              <a:tailEnd type="none" w="lg" len="lg"/>
            </a:ln>
            <a:effectLst/>
          </p:spPr>
          <p:txBody>
            <a:bodyPr wrap="square">
              <a:spAutoFit/>
            </a:bodyPr>
            <a:lstStyle/>
            <a:p>
              <a:pPr algn="ctr"/>
              <a:r>
                <a:rPr lang="en-US" i="1" dirty="0" smtClean="0">
                  <a:latin typeface="Calibri" pitchFamily="34" charset="0"/>
                </a:rPr>
                <a:t>4)</a:t>
              </a:r>
            </a:p>
            <a:p>
              <a:pPr algn="ctr"/>
              <a:r>
                <a:rPr lang="en-US" i="1" dirty="0" err="1" smtClean="0">
                  <a:latin typeface="Calibri" pitchFamily="34" charset="0"/>
                </a:rPr>
                <a:t>Trabajar</a:t>
              </a:r>
              <a:endParaRPr lang="en-US" i="1" dirty="0">
                <a:latin typeface="Calibri" pitchFamily="34" charset="0"/>
              </a:endParaRPr>
            </a:p>
          </p:txBody>
        </p:sp>
        <p:sp>
          <p:nvSpPr>
            <p:cNvPr id="128" name="Freeform 127"/>
            <p:cNvSpPr/>
            <p:nvPr/>
          </p:nvSpPr>
          <p:spPr>
            <a:xfrm>
              <a:off x="7696201" y="3058642"/>
              <a:ext cx="609599" cy="922868"/>
            </a:xfrm>
            <a:custGeom>
              <a:avLst/>
              <a:gdLst>
                <a:gd name="connsiteX0" fmla="*/ 0 w 833967"/>
                <a:gd name="connsiteY0" fmla="*/ 287867 h 899584"/>
                <a:gd name="connsiteX1" fmla="*/ 584200 w 833967"/>
                <a:gd name="connsiteY1" fmla="*/ 84667 h 899584"/>
                <a:gd name="connsiteX2" fmla="*/ 736600 w 833967"/>
                <a:gd name="connsiteY2" fmla="*/ 795867 h 899584"/>
                <a:gd name="connsiteX3" fmla="*/ 0 w 833967"/>
                <a:gd name="connsiteY3" fmla="*/ 706967 h 899584"/>
              </a:gdLst>
              <a:ahLst/>
              <a:cxnLst>
                <a:cxn ang="0">
                  <a:pos x="connsiteX0" y="connsiteY0"/>
                </a:cxn>
                <a:cxn ang="0">
                  <a:pos x="connsiteX1" y="connsiteY1"/>
                </a:cxn>
                <a:cxn ang="0">
                  <a:pos x="connsiteX2" y="connsiteY2"/>
                </a:cxn>
                <a:cxn ang="0">
                  <a:pos x="connsiteX3" y="connsiteY3"/>
                </a:cxn>
              </a:cxnLst>
              <a:rect l="l" t="t" r="r" b="b"/>
              <a:pathLst>
                <a:path w="833967" h="899584">
                  <a:moveTo>
                    <a:pt x="0" y="287867"/>
                  </a:moveTo>
                  <a:cubicBezTo>
                    <a:pt x="230716" y="143933"/>
                    <a:pt x="461433" y="0"/>
                    <a:pt x="584200" y="84667"/>
                  </a:cubicBezTo>
                  <a:cubicBezTo>
                    <a:pt x="706967" y="169334"/>
                    <a:pt x="833967" y="692150"/>
                    <a:pt x="736600" y="795867"/>
                  </a:cubicBezTo>
                  <a:cubicBezTo>
                    <a:pt x="639233" y="899584"/>
                    <a:pt x="319616" y="803275"/>
                    <a:pt x="0" y="706967"/>
                  </a:cubicBezTo>
                </a:path>
              </a:pathLst>
            </a:custGeom>
            <a:noFill/>
            <a:ln w="19050" cap="flat" cmpd="sng" algn="ctr">
              <a:solidFill>
                <a:schemeClr val="tx1"/>
              </a:solid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pPr algn="ctr" defTabSz="914400"/>
              <a:endParaRPr lang="en-US" sz="2400" dirty="0" smtClean="0">
                <a:latin typeface="Arial" charset="0"/>
              </a:endParaRPr>
            </a:p>
          </p:txBody>
        </p:sp>
      </p:grpSp>
      <p:grpSp>
        <p:nvGrpSpPr>
          <p:cNvPr id="11" name="Group 140"/>
          <p:cNvGrpSpPr/>
          <p:nvPr/>
        </p:nvGrpSpPr>
        <p:grpSpPr>
          <a:xfrm>
            <a:off x="2362200" y="1524000"/>
            <a:ext cx="4724400" cy="1066800"/>
            <a:chOff x="2362200" y="1524000"/>
            <a:chExt cx="4724400" cy="1066800"/>
          </a:xfrm>
        </p:grpSpPr>
        <p:sp>
          <p:nvSpPr>
            <p:cNvPr id="129" name="Text Box 25"/>
            <p:cNvSpPr txBox="1">
              <a:spLocks noChangeArrowheads="1"/>
            </p:cNvSpPr>
            <p:nvPr/>
          </p:nvSpPr>
          <p:spPr bwMode="auto">
            <a:xfrm>
              <a:off x="2362200" y="1524000"/>
              <a:ext cx="4724400" cy="461665"/>
            </a:xfrm>
            <a:prstGeom prst="rect">
              <a:avLst/>
            </a:prstGeom>
            <a:noFill/>
            <a:ln w="19050" algn="ctr">
              <a:noFill/>
              <a:miter lim="800000"/>
              <a:headEnd/>
              <a:tailEnd type="none" w="lg" len="lg"/>
            </a:ln>
            <a:effectLst/>
          </p:spPr>
          <p:txBody>
            <a:bodyPr wrap="square">
              <a:spAutoFit/>
            </a:bodyPr>
            <a:lstStyle/>
            <a:p>
              <a:pPr algn="ctr"/>
              <a:r>
                <a:rPr lang="en-US" sz="2400" b="1" i="1" dirty="0" err="1" smtClean="0">
                  <a:latin typeface="Calibri" pitchFamily="34" charset="0"/>
                </a:rPr>
                <a:t>Escalar</a:t>
              </a:r>
              <a:r>
                <a:rPr lang="en-US" sz="2400" b="1" i="1" dirty="0" smtClean="0">
                  <a:latin typeface="Calibri" pitchFamily="34" charset="0"/>
                </a:rPr>
                <a:t> -&gt; </a:t>
              </a:r>
              <a:r>
                <a:rPr lang="en-US" sz="2400" b="1" i="1" dirty="0" err="1" smtClean="0">
                  <a:latin typeface="Calibri" pitchFamily="34" charset="0"/>
                </a:rPr>
                <a:t>Añadir</a:t>
              </a:r>
              <a:r>
                <a:rPr lang="en-US" sz="2400" b="1" i="1" dirty="0" smtClean="0">
                  <a:latin typeface="Calibri" pitchFamily="34" charset="0"/>
                </a:rPr>
                <a:t> </a:t>
              </a:r>
              <a:r>
                <a:rPr lang="en-US" sz="2400" b="1" i="1" dirty="0" err="1" smtClean="0">
                  <a:latin typeface="Calibri" pitchFamily="34" charset="0"/>
                </a:rPr>
                <a:t>más</a:t>
              </a:r>
              <a:r>
                <a:rPr lang="en-US" sz="2400" b="1" i="1" dirty="0" smtClean="0">
                  <a:latin typeface="Calibri" pitchFamily="34" charset="0"/>
                </a:rPr>
                <a:t> roles</a:t>
              </a:r>
              <a:endParaRPr lang="en-US" sz="2400" b="1" i="1" dirty="0">
                <a:latin typeface="Calibri" pitchFamily="34" charset="0"/>
              </a:endParaRPr>
            </a:p>
          </p:txBody>
        </p:sp>
        <p:cxnSp>
          <p:nvCxnSpPr>
            <p:cNvPr id="131" name="Straight Arrow Connector 130"/>
            <p:cNvCxnSpPr/>
            <p:nvPr/>
          </p:nvCxnSpPr>
          <p:spPr>
            <a:xfrm rot="10800000" flipV="1">
              <a:off x="2667000" y="2057400"/>
              <a:ext cx="838200" cy="457200"/>
            </a:xfrm>
            <a:prstGeom prst="straightConnector1">
              <a:avLst/>
            </a:prstGeom>
            <a:noFill/>
            <a:ln w="19050" cap="flat" cmpd="sng" algn="ctr">
              <a:solidFill>
                <a:schemeClr val="tx1"/>
              </a:solidFill>
              <a:prstDash val="solid"/>
              <a:round/>
              <a:headEnd type="none" w="med" len="med"/>
              <a:tailEnd type="stealth" w="lg" len="lg"/>
            </a:ln>
            <a:effectLst/>
          </p:spPr>
        </p:cxnSp>
        <p:cxnSp>
          <p:nvCxnSpPr>
            <p:cNvPr id="133" name="Straight Arrow Connector 132"/>
            <p:cNvCxnSpPr/>
            <p:nvPr/>
          </p:nvCxnSpPr>
          <p:spPr>
            <a:xfrm>
              <a:off x="5867400" y="1981200"/>
              <a:ext cx="901700" cy="609600"/>
            </a:xfrm>
            <a:prstGeom prst="straightConnector1">
              <a:avLst/>
            </a:prstGeom>
            <a:noFill/>
            <a:ln w="19050" cap="flat" cmpd="sng" algn="ctr">
              <a:solidFill>
                <a:schemeClr val="tx1"/>
              </a:solidFill>
              <a:prstDash val="solid"/>
              <a:round/>
              <a:headEnd type="none" w="med" len="med"/>
              <a:tailEnd type="stealth" w="lg" len="lg"/>
            </a:ln>
            <a:effectLst/>
          </p:spPr>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latin typeface="+mj-lt"/>
              </a:rPr>
              <a:t>OBJETIVOS</a:t>
            </a:r>
            <a:endParaRPr lang="en-US" dirty="0">
              <a:latin typeface="+mj-lt"/>
            </a:endParaRPr>
          </a:p>
        </p:txBody>
      </p:sp>
      <p:sp>
        <p:nvSpPr>
          <p:cNvPr id="7" name="Content Placeholder 6"/>
          <p:cNvSpPr>
            <a:spLocks noGrp="1"/>
          </p:cNvSpPr>
          <p:nvPr>
            <p:ph idx="1"/>
          </p:nvPr>
        </p:nvSpPr>
        <p:spPr>
          <a:xfrm>
            <a:off x="381000" y="1412875"/>
            <a:ext cx="8382000" cy="3490186"/>
          </a:xfrm>
        </p:spPr>
        <p:txBody>
          <a:bodyPr/>
          <a:lstStyle/>
          <a:p>
            <a:r>
              <a:rPr lang="es-ES" strike="sngStrike" dirty="0" smtClean="0">
                <a:solidFill>
                  <a:schemeClr val="tx1">
                    <a:lumMod val="75000"/>
                  </a:schemeClr>
                </a:solidFill>
                <a:latin typeface="+mj-lt"/>
              </a:rPr>
              <a:t>Entender qué es </a:t>
            </a:r>
            <a:r>
              <a:rPr lang="es-ES" i="1" strike="sngStrike" dirty="0" err="1" smtClean="0">
                <a:solidFill>
                  <a:schemeClr val="tx1">
                    <a:lumMod val="75000"/>
                  </a:schemeClr>
                </a:solidFill>
                <a:latin typeface="+mj-lt"/>
              </a:rPr>
              <a:t>cloud</a:t>
            </a:r>
            <a:r>
              <a:rPr lang="es-ES" i="1" strike="sngStrike" dirty="0" smtClean="0">
                <a:solidFill>
                  <a:schemeClr val="tx1">
                    <a:lumMod val="75000"/>
                  </a:schemeClr>
                </a:solidFill>
                <a:latin typeface="+mj-lt"/>
              </a:rPr>
              <a:t> </a:t>
            </a:r>
            <a:r>
              <a:rPr lang="es-ES" i="1" strike="sngStrike" dirty="0" err="1" smtClean="0">
                <a:solidFill>
                  <a:schemeClr val="tx1">
                    <a:lumMod val="75000"/>
                  </a:schemeClr>
                </a:solidFill>
                <a:latin typeface="+mj-lt"/>
              </a:rPr>
              <a:t>computing</a:t>
            </a:r>
            <a:endParaRPr lang="es-ES" i="1" strike="sngStrike" dirty="0" smtClean="0">
              <a:solidFill>
                <a:schemeClr val="tx1">
                  <a:lumMod val="75000"/>
                </a:schemeClr>
              </a:solidFill>
              <a:latin typeface="+mj-lt"/>
            </a:endParaRPr>
          </a:p>
          <a:p>
            <a:r>
              <a:rPr lang="es-ES" i="1" strike="sngStrike" dirty="0" smtClean="0">
                <a:solidFill>
                  <a:schemeClr val="tx1">
                    <a:lumMod val="75000"/>
                  </a:schemeClr>
                </a:solidFill>
                <a:latin typeface="+mj-lt"/>
              </a:rPr>
              <a:t>Cloud </a:t>
            </a:r>
            <a:r>
              <a:rPr lang="es-ES" i="1" strike="sngStrike" dirty="0" err="1" smtClean="0">
                <a:solidFill>
                  <a:schemeClr val="tx1">
                    <a:lumMod val="75000"/>
                  </a:schemeClr>
                </a:solidFill>
                <a:latin typeface="+mj-lt"/>
              </a:rPr>
              <a:t>computing</a:t>
            </a:r>
            <a:r>
              <a:rPr lang="es-ES" i="1" strike="sngStrike" dirty="0" smtClean="0">
                <a:solidFill>
                  <a:schemeClr val="tx1">
                    <a:lumMod val="75000"/>
                  </a:schemeClr>
                </a:solidFill>
                <a:latin typeface="+mj-lt"/>
              </a:rPr>
              <a:t> </a:t>
            </a:r>
            <a:r>
              <a:rPr lang="es-ES" strike="sngStrike" dirty="0" smtClean="0">
                <a:solidFill>
                  <a:schemeClr val="tx1">
                    <a:lumMod val="75000"/>
                  </a:schemeClr>
                </a:solidFill>
                <a:latin typeface="+mj-lt"/>
              </a:rPr>
              <a:t>según Microsoft: </a:t>
            </a:r>
            <a:r>
              <a:rPr lang="es-ES" strike="sngStrike" dirty="0" err="1" smtClean="0">
                <a:solidFill>
                  <a:schemeClr val="tx1">
                    <a:lumMod val="75000"/>
                  </a:schemeClr>
                </a:solidFill>
                <a:latin typeface="+mj-lt"/>
              </a:rPr>
              <a:t>Azure</a:t>
            </a:r>
            <a:endParaRPr lang="es-ES" strike="sngStrike" dirty="0" smtClean="0">
              <a:solidFill>
                <a:schemeClr val="tx1">
                  <a:lumMod val="75000"/>
                </a:schemeClr>
              </a:solidFill>
              <a:latin typeface="+mj-lt"/>
            </a:endParaRPr>
          </a:p>
          <a:p>
            <a:pPr lvl="1"/>
            <a:r>
              <a:rPr lang="es-ES" i="1" dirty="0" smtClean="0">
                <a:latin typeface="+mj-lt"/>
              </a:rPr>
              <a:t>SQL </a:t>
            </a:r>
            <a:r>
              <a:rPr lang="es-ES" i="1" dirty="0" err="1" smtClean="0">
                <a:latin typeface="+mj-lt"/>
              </a:rPr>
              <a:t>Azure</a:t>
            </a:r>
            <a:endParaRPr lang="es-ES" i="1" dirty="0" smtClean="0">
              <a:latin typeface="+mj-lt"/>
            </a:endParaRPr>
          </a:p>
          <a:p>
            <a:pPr lvl="1"/>
            <a:r>
              <a:rPr lang="es-ES" i="1" dirty="0" smtClean="0">
                <a:latin typeface="+mj-lt"/>
              </a:rPr>
              <a:t>.NET </a:t>
            </a:r>
            <a:r>
              <a:rPr lang="es-ES" i="1" dirty="0" err="1" smtClean="0">
                <a:latin typeface="+mj-lt"/>
              </a:rPr>
              <a:t>Services</a:t>
            </a:r>
            <a:endParaRPr lang="es-ES" i="1" dirty="0" smtClean="0">
              <a:latin typeface="+mj-lt"/>
            </a:endParaRPr>
          </a:p>
          <a:p>
            <a:pPr lvl="1"/>
            <a:r>
              <a:rPr lang="es-ES" i="1" dirty="0" smtClean="0">
                <a:latin typeface="+mj-lt"/>
              </a:rPr>
              <a:t>Live </a:t>
            </a:r>
            <a:r>
              <a:rPr lang="es-ES" i="1" dirty="0" err="1" smtClean="0">
                <a:latin typeface="+mj-lt"/>
              </a:rPr>
              <a:t>Services</a:t>
            </a:r>
            <a:endParaRPr lang="es-ES" i="1" dirty="0" smtClean="0">
              <a:latin typeface="+mj-lt"/>
            </a:endParaRPr>
          </a:p>
          <a:p>
            <a:pPr>
              <a:buNone/>
            </a:pPr>
            <a:endParaRPr lang="es-ES" dirty="0" smtClean="0">
              <a:latin typeface="+mj-lt"/>
            </a:endParaRPr>
          </a:p>
          <a:p>
            <a:endParaRPr lang="es-E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13" descr="internet cloud 75 opac"/>
          <p:cNvPicPr>
            <a:picLocks noChangeAspect="1" noChangeArrowheads="1"/>
          </p:cNvPicPr>
          <p:nvPr/>
        </p:nvPicPr>
        <p:blipFill>
          <a:blip r:embed="rId3"/>
          <a:srcRect/>
          <a:stretch>
            <a:fillRect/>
          </a:stretch>
        </p:blipFill>
        <p:spPr bwMode="auto">
          <a:xfrm flipH="1">
            <a:off x="0" y="4556760"/>
            <a:ext cx="3581400" cy="1551940"/>
          </a:xfrm>
          <a:prstGeom prst="rect">
            <a:avLst/>
          </a:prstGeom>
          <a:noFill/>
          <a:effectLst/>
        </p:spPr>
      </p:pic>
      <p:sp>
        <p:nvSpPr>
          <p:cNvPr id="79" name="Rounded Rectangle 78"/>
          <p:cNvSpPr/>
          <p:nvPr/>
        </p:nvSpPr>
        <p:spPr bwMode="auto">
          <a:xfrm>
            <a:off x="2122725" y="5142481"/>
            <a:ext cx="876696" cy="171601"/>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800" dirty="0" smtClean="0">
              <a:solidFill>
                <a:schemeClr val="tx1"/>
              </a:solidFill>
              <a:latin typeface="Arial" charset="0"/>
              <a:ea typeface="+mj-ea"/>
              <a:cs typeface="+mj-cs"/>
            </a:endParaRPr>
          </a:p>
        </p:txBody>
      </p:sp>
      <p:sp>
        <p:nvSpPr>
          <p:cNvPr id="80" name="Text Box 77"/>
          <p:cNvSpPr txBox="1">
            <a:spLocks noChangeArrowheads="1"/>
          </p:cNvSpPr>
          <p:nvPr/>
        </p:nvSpPr>
        <p:spPr bwMode="auto">
          <a:xfrm>
            <a:off x="2133039" y="5125896"/>
            <a:ext cx="847732" cy="200055"/>
          </a:xfrm>
          <a:prstGeom prst="rect">
            <a:avLst/>
          </a:prstGeom>
          <a:noFill/>
          <a:ln w="19050" algn="ctr">
            <a:noFill/>
            <a:miter lim="800000"/>
            <a:headEnd/>
            <a:tailEnd/>
          </a:ln>
          <a:effectLst/>
        </p:spPr>
        <p:txBody>
          <a:bodyPr wrap="square">
            <a:spAutoFit/>
          </a:bodyPr>
          <a:lstStyle/>
          <a:p>
            <a:pPr algn="ctr"/>
            <a:r>
              <a:rPr lang="en-US" sz="700" b="1" dirty="0" smtClean="0"/>
              <a:t>SQL</a:t>
            </a:r>
            <a:r>
              <a:rPr lang="en-US" sz="700" b="1" dirty="0" smtClean="0">
                <a:solidFill>
                  <a:schemeClr val="tx1"/>
                </a:solidFill>
              </a:rPr>
              <a:t> Azure</a:t>
            </a:r>
            <a:endParaRPr lang="en-US" sz="700" b="1" dirty="0">
              <a:solidFill>
                <a:schemeClr val="tx1"/>
              </a:solidFill>
            </a:endParaRPr>
          </a:p>
        </p:txBody>
      </p:sp>
      <p:grpSp>
        <p:nvGrpSpPr>
          <p:cNvPr id="2" name="Group 89"/>
          <p:cNvGrpSpPr/>
          <p:nvPr/>
        </p:nvGrpSpPr>
        <p:grpSpPr>
          <a:xfrm>
            <a:off x="1694542" y="1828800"/>
            <a:ext cx="5392058" cy="3581400"/>
            <a:chOff x="1084942" y="1524000"/>
            <a:chExt cx="5392058" cy="3581400"/>
          </a:xfrm>
        </p:grpSpPr>
        <p:sp>
          <p:nvSpPr>
            <p:cNvPr id="76" name="Oval 75"/>
            <p:cNvSpPr/>
            <p:nvPr/>
          </p:nvSpPr>
          <p:spPr bwMode="auto">
            <a:xfrm>
              <a:off x="1981200" y="1524000"/>
              <a:ext cx="4495800" cy="2971800"/>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defTabSz="914400" eaLnBrk="1" latinLnBrk="0" hangingPunct="1">
                <a:lnSpc>
                  <a:spcPct val="100000"/>
                </a:lnSpc>
                <a:buClrTx/>
                <a:buSzTx/>
                <a:buFontTx/>
                <a:buNone/>
                <a:tabLst/>
              </a:pPr>
              <a:endParaRPr lang="en-US" sz="2000" dirty="0" smtClean="0"/>
            </a:p>
          </p:txBody>
        </p:sp>
        <p:sp>
          <p:nvSpPr>
            <p:cNvPr id="75" name="Oval 74"/>
            <p:cNvSpPr/>
            <p:nvPr/>
          </p:nvSpPr>
          <p:spPr bwMode="auto">
            <a:xfrm>
              <a:off x="1295400" y="4724400"/>
              <a:ext cx="1295400" cy="381000"/>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defTabSz="914400" eaLnBrk="1" latinLnBrk="0" hangingPunct="1">
                <a:lnSpc>
                  <a:spcPct val="100000"/>
                </a:lnSpc>
                <a:buClrTx/>
                <a:buSzTx/>
                <a:buFontTx/>
                <a:buNone/>
                <a:tabLst/>
              </a:pPr>
              <a:endParaRPr lang="en-US" sz="2000" dirty="0" smtClean="0"/>
            </a:p>
          </p:txBody>
        </p:sp>
        <p:cxnSp>
          <p:nvCxnSpPr>
            <p:cNvPr id="59" name="Straight Connector 58"/>
            <p:cNvCxnSpPr/>
            <p:nvPr/>
          </p:nvCxnSpPr>
          <p:spPr bwMode="auto">
            <a:xfrm rot="5400000" flipH="1" flipV="1">
              <a:off x="444279" y="3344240"/>
              <a:ext cx="2238547" cy="957221"/>
            </a:xfrm>
            <a:prstGeom prst="line">
              <a:avLst/>
            </a:prstGeom>
            <a:noFill/>
            <a:ln w="6350" cap="flat" cmpd="sng" algn="ctr">
              <a:solidFill>
                <a:schemeClr val="accent2">
                  <a:lumMod val="40000"/>
                  <a:lumOff val="60000"/>
                </a:schemeClr>
              </a:solidFill>
              <a:prstDash val="solid"/>
              <a:round/>
              <a:headEnd type="none" w="med" len="med"/>
              <a:tailEnd type="none" w="med" len="med"/>
            </a:ln>
            <a:effectLst/>
          </p:spPr>
        </p:cxnSp>
        <p:cxnSp>
          <p:nvCxnSpPr>
            <p:cNvPr id="62" name="Straight Connector 61"/>
            <p:cNvCxnSpPr/>
            <p:nvPr/>
          </p:nvCxnSpPr>
          <p:spPr bwMode="auto">
            <a:xfrm flipV="1">
              <a:off x="2333171" y="4468368"/>
              <a:ext cx="2260165" cy="586232"/>
            </a:xfrm>
            <a:prstGeom prst="line">
              <a:avLst/>
            </a:prstGeom>
            <a:noFill/>
            <a:ln w="6350" cap="flat" cmpd="sng" algn="ctr">
              <a:solidFill>
                <a:schemeClr val="accent2">
                  <a:lumMod val="40000"/>
                  <a:lumOff val="60000"/>
                </a:schemeClr>
              </a:solidFill>
              <a:prstDash val="solid"/>
              <a:round/>
              <a:headEnd type="none" w="med" len="med"/>
              <a:tailEnd type="none" w="med" len="med"/>
            </a:ln>
            <a:effectLst/>
          </p:spPr>
        </p:cxnSp>
      </p:grpSp>
      <p:sp>
        <p:nvSpPr>
          <p:cNvPr id="50" name="Rounded Rectangle 49"/>
          <p:cNvSpPr/>
          <p:nvPr/>
        </p:nvSpPr>
        <p:spPr bwMode="auto">
          <a:xfrm>
            <a:off x="1794430" y="4873876"/>
            <a:ext cx="876696" cy="171601"/>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800" dirty="0" smtClean="0">
              <a:solidFill>
                <a:schemeClr val="tx1"/>
              </a:solidFill>
              <a:latin typeface="Arial" charset="0"/>
              <a:ea typeface="+mj-ea"/>
              <a:cs typeface="+mj-cs"/>
            </a:endParaRPr>
          </a:p>
        </p:txBody>
      </p:sp>
      <p:sp>
        <p:nvSpPr>
          <p:cNvPr id="51" name="Rounded Rectangle 50"/>
          <p:cNvSpPr/>
          <p:nvPr/>
        </p:nvSpPr>
        <p:spPr bwMode="auto">
          <a:xfrm>
            <a:off x="2449155" y="5422265"/>
            <a:ext cx="903645" cy="16788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800" dirty="0" smtClean="0">
              <a:solidFill>
                <a:schemeClr val="tx1"/>
              </a:solidFill>
              <a:latin typeface="Arial" charset="0"/>
              <a:ea typeface="+mj-ea"/>
              <a:cs typeface="+mj-cs"/>
            </a:endParaRPr>
          </a:p>
        </p:txBody>
      </p:sp>
      <p:sp>
        <p:nvSpPr>
          <p:cNvPr id="52" name="Oval 106"/>
          <p:cNvSpPr>
            <a:spLocks noChangeArrowheads="1"/>
          </p:cNvSpPr>
          <p:nvPr/>
        </p:nvSpPr>
        <p:spPr bwMode="auto">
          <a:xfrm>
            <a:off x="686426" y="5074986"/>
            <a:ext cx="895356" cy="382392"/>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sz="800" dirty="0">
              <a:solidFill>
                <a:schemeClr val="tx1"/>
              </a:solidFill>
            </a:endParaRPr>
          </a:p>
        </p:txBody>
      </p:sp>
      <p:sp>
        <p:nvSpPr>
          <p:cNvPr id="53" name="Oval 106"/>
          <p:cNvSpPr>
            <a:spLocks noChangeArrowheads="1"/>
          </p:cNvSpPr>
          <p:nvPr/>
        </p:nvSpPr>
        <p:spPr bwMode="auto">
          <a:xfrm>
            <a:off x="630466" y="5069365"/>
            <a:ext cx="895356" cy="382392"/>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sz="800" dirty="0">
              <a:solidFill>
                <a:schemeClr val="tx1"/>
              </a:solidFill>
            </a:endParaRPr>
          </a:p>
        </p:txBody>
      </p:sp>
      <p:sp>
        <p:nvSpPr>
          <p:cNvPr id="54" name="Text Box 77"/>
          <p:cNvSpPr txBox="1">
            <a:spLocks noChangeArrowheads="1"/>
          </p:cNvSpPr>
          <p:nvPr/>
        </p:nvSpPr>
        <p:spPr bwMode="auto">
          <a:xfrm>
            <a:off x="1818681" y="4857291"/>
            <a:ext cx="821387" cy="200055"/>
          </a:xfrm>
          <a:prstGeom prst="rect">
            <a:avLst/>
          </a:prstGeom>
          <a:noFill/>
          <a:ln w="19050" algn="ctr">
            <a:noFill/>
            <a:miter lim="800000"/>
            <a:headEnd/>
            <a:tailEnd/>
          </a:ln>
          <a:effectLst/>
        </p:spPr>
        <p:txBody>
          <a:bodyPr wrap="square">
            <a:spAutoFit/>
          </a:bodyPr>
          <a:lstStyle/>
          <a:p>
            <a:pPr algn="ctr"/>
            <a:r>
              <a:rPr lang="en-US" sz="700" b="1" dirty="0" smtClean="0">
                <a:solidFill>
                  <a:schemeClr val="tx1"/>
                </a:solidFill>
              </a:rPr>
              <a:t>.NET Services</a:t>
            </a:r>
            <a:endParaRPr lang="en-US" sz="700" b="1" dirty="0">
              <a:solidFill>
                <a:schemeClr val="tx1"/>
              </a:solidFill>
            </a:endParaRPr>
          </a:p>
        </p:txBody>
      </p:sp>
      <p:sp>
        <p:nvSpPr>
          <p:cNvPr id="55" name="Rounded Rectangle 54"/>
          <p:cNvSpPr/>
          <p:nvPr/>
        </p:nvSpPr>
        <p:spPr bwMode="auto">
          <a:xfrm>
            <a:off x="546526" y="5472252"/>
            <a:ext cx="1035255" cy="158928"/>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56" name="Text Box 77"/>
          <p:cNvSpPr txBox="1">
            <a:spLocks noChangeArrowheads="1"/>
          </p:cNvSpPr>
          <p:nvPr/>
        </p:nvSpPr>
        <p:spPr bwMode="auto">
          <a:xfrm>
            <a:off x="593171" y="5450167"/>
            <a:ext cx="923336" cy="200055"/>
          </a:xfrm>
          <a:prstGeom prst="rect">
            <a:avLst/>
          </a:prstGeom>
          <a:noFill/>
          <a:ln w="19050" algn="ctr">
            <a:noFill/>
            <a:miter lim="800000"/>
            <a:headEnd/>
            <a:tailEnd/>
          </a:ln>
          <a:effectLst/>
        </p:spPr>
        <p:txBody>
          <a:bodyPr wrap="square">
            <a:spAutoFit/>
          </a:bodyPr>
          <a:lstStyle/>
          <a:p>
            <a:pPr algn="ctr"/>
            <a:r>
              <a:rPr lang="en-US" sz="700" b="1" dirty="0" smtClean="0">
                <a:solidFill>
                  <a:schemeClr val="tx1"/>
                </a:solidFill>
              </a:rPr>
              <a:t>Windows </a:t>
            </a:r>
            <a:r>
              <a:rPr lang="en-US" sz="700" b="1" dirty="0" smtClean="0"/>
              <a:t>Az</a:t>
            </a:r>
            <a:r>
              <a:rPr lang="en-US" sz="700" b="1" dirty="0" smtClean="0">
                <a:solidFill>
                  <a:schemeClr val="tx1"/>
                </a:solidFill>
              </a:rPr>
              <a:t>ure</a:t>
            </a:r>
            <a:endParaRPr lang="en-US" sz="700" b="1" dirty="0">
              <a:solidFill>
                <a:schemeClr val="tx1"/>
              </a:solidFill>
            </a:endParaRPr>
          </a:p>
        </p:txBody>
      </p:sp>
      <p:sp>
        <p:nvSpPr>
          <p:cNvPr id="57" name="Text Box 77"/>
          <p:cNvSpPr txBox="1">
            <a:spLocks noChangeArrowheads="1"/>
          </p:cNvSpPr>
          <p:nvPr/>
        </p:nvSpPr>
        <p:spPr bwMode="auto">
          <a:xfrm>
            <a:off x="2473406" y="5402549"/>
            <a:ext cx="879394" cy="200055"/>
          </a:xfrm>
          <a:prstGeom prst="rect">
            <a:avLst/>
          </a:prstGeom>
          <a:noFill/>
          <a:ln w="19050" algn="ctr">
            <a:noFill/>
            <a:miter lim="800000"/>
            <a:headEnd/>
            <a:tailEnd/>
          </a:ln>
          <a:effectLst/>
        </p:spPr>
        <p:txBody>
          <a:bodyPr wrap="square">
            <a:spAutoFit/>
          </a:bodyPr>
          <a:lstStyle/>
          <a:p>
            <a:pPr algn="ctr"/>
            <a:r>
              <a:rPr lang="en-US" sz="700" b="1" dirty="0" smtClean="0">
                <a:solidFill>
                  <a:schemeClr val="tx1"/>
                </a:solidFill>
              </a:rPr>
              <a:t>Live Services</a:t>
            </a:r>
            <a:endParaRPr lang="en-US" sz="700" b="1" dirty="0">
              <a:solidFill>
                <a:schemeClr val="tx1"/>
              </a:solidFill>
            </a:endParaRPr>
          </a:p>
        </p:txBody>
      </p:sp>
      <p:sp>
        <p:nvSpPr>
          <p:cNvPr id="58" name="Oval 106"/>
          <p:cNvSpPr>
            <a:spLocks noChangeArrowheads="1"/>
          </p:cNvSpPr>
          <p:nvPr/>
        </p:nvSpPr>
        <p:spPr bwMode="auto">
          <a:xfrm>
            <a:off x="574506" y="5063743"/>
            <a:ext cx="895356" cy="382392"/>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sz="800" dirty="0">
              <a:solidFill>
                <a:schemeClr val="tx1"/>
              </a:solidFill>
            </a:endParaRPr>
          </a:p>
        </p:txBody>
      </p:sp>
      <p:sp>
        <p:nvSpPr>
          <p:cNvPr id="60" name="Text Box 27"/>
          <p:cNvSpPr txBox="1">
            <a:spLocks noChangeArrowheads="1"/>
          </p:cNvSpPr>
          <p:nvPr/>
        </p:nvSpPr>
        <p:spPr bwMode="auto">
          <a:xfrm>
            <a:off x="609600" y="5148094"/>
            <a:ext cx="838200" cy="200055"/>
          </a:xfrm>
          <a:prstGeom prst="rect">
            <a:avLst/>
          </a:prstGeom>
          <a:noFill/>
          <a:ln w="19050" algn="ctr">
            <a:noFill/>
            <a:miter lim="800000"/>
            <a:headEnd/>
            <a:tailEnd/>
          </a:ln>
          <a:effectLst/>
        </p:spPr>
        <p:txBody>
          <a:bodyPr wrap="square">
            <a:spAutoFit/>
          </a:bodyPr>
          <a:lstStyle/>
          <a:p>
            <a:pPr algn="ctr"/>
            <a:r>
              <a:rPr lang="en-US" sz="700" b="1" i="1" dirty="0" smtClean="0">
                <a:solidFill>
                  <a:schemeClr val="tx1"/>
                </a:solidFill>
              </a:rPr>
              <a:t>Applications</a:t>
            </a:r>
            <a:endParaRPr lang="en-US" sz="700" b="1" i="1" dirty="0">
              <a:solidFill>
                <a:schemeClr val="tx1"/>
              </a:solidFill>
            </a:endParaRPr>
          </a:p>
        </p:txBody>
      </p:sp>
      <p:cxnSp>
        <p:nvCxnSpPr>
          <p:cNvPr id="61" name="Straight Arrow Connector 60"/>
          <p:cNvCxnSpPr>
            <a:stCxn id="52" idx="6"/>
          </p:cNvCxnSpPr>
          <p:nvPr/>
        </p:nvCxnSpPr>
        <p:spPr bwMode="auto">
          <a:xfrm flipV="1">
            <a:off x="1581782" y="4944745"/>
            <a:ext cx="208918" cy="321438"/>
          </a:xfrm>
          <a:prstGeom prst="straightConnector1">
            <a:avLst/>
          </a:prstGeom>
          <a:noFill/>
          <a:ln w="19050" cap="flat" cmpd="sng" algn="ctr">
            <a:solidFill>
              <a:schemeClr val="accent6"/>
            </a:solidFill>
            <a:prstDash val="sysDot"/>
            <a:round/>
            <a:headEnd type="none" w="med" len="med"/>
            <a:tailEnd type="stealth" w="lg" len="lg"/>
          </a:ln>
          <a:effectLst/>
        </p:spPr>
      </p:cxnSp>
      <p:cxnSp>
        <p:nvCxnSpPr>
          <p:cNvPr id="63" name="Straight Arrow Connector 62"/>
          <p:cNvCxnSpPr>
            <a:stCxn id="52" idx="6"/>
            <a:endCxn id="51" idx="1"/>
          </p:cNvCxnSpPr>
          <p:nvPr/>
        </p:nvCxnSpPr>
        <p:spPr bwMode="auto">
          <a:xfrm>
            <a:off x="1581782" y="5266182"/>
            <a:ext cx="867373" cy="240023"/>
          </a:xfrm>
          <a:prstGeom prst="straightConnector1">
            <a:avLst/>
          </a:prstGeom>
          <a:noFill/>
          <a:ln w="19050" cap="flat" cmpd="sng" algn="ctr">
            <a:solidFill>
              <a:schemeClr val="accent6"/>
            </a:solidFill>
            <a:prstDash val="sysDot"/>
            <a:round/>
            <a:headEnd type="none" w="med" len="med"/>
            <a:tailEnd type="stealth" w="lg" len="lg"/>
          </a:ln>
          <a:effectLst/>
        </p:spPr>
      </p:cxnSp>
      <p:cxnSp>
        <p:nvCxnSpPr>
          <p:cNvPr id="64" name="Straight Arrow Connector 63"/>
          <p:cNvCxnSpPr>
            <a:stCxn id="68" idx="0"/>
          </p:cNvCxnSpPr>
          <p:nvPr/>
        </p:nvCxnSpPr>
        <p:spPr bwMode="auto">
          <a:xfrm rot="5400000" flipH="1" flipV="1">
            <a:off x="1348619" y="5390556"/>
            <a:ext cx="947582" cy="235030"/>
          </a:xfrm>
          <a:prstGeom prst="straightConnector1">
            <a:avLst/>
          </a:prstGeom>
          <a:noFill/>
          <a:ln w="15875" cap="flat" cmpd="sng" algn="ctr">
            <a:solidFill>
              <a:srgbClr val="8FA606"/>
            </a:solidFill>
            <a:prstDash val="sysDash"/>
            <a:round/>
            <a:headEnd type="none" w="med" len="med"/>
            <a:tailEnd type="stealth" w="lg" len="lg"/>
          </a:ln>
          <a:effectLst/>
        </p:spPr>
      </p:cxnSp>
      <p:cxnSp>
        <p:nvCxnSpPr>
          <p:cNvPr id="65" name="Straight Arrow Connector 64"/>
          <p:cNvCxnSpPr>
            <a:stCxn id="68" idx="0"/>
          </p:cNvCxnSpPr>
          <p:nvPr/>
        </p:nvCxnSpPr>
        <p:spPr bwMode="auto">
          <a:xfrm rot="5400000" flipH="1" flipV="1">
            <a:off x="1975364" y="5330866"/>
            <a:ext cx="380527" cy="921465"/>
          </a:xfrm>
          <a:prstGeom prst="straightConnector1">
            <a:avLst/>
          </a:prstGeom>
          <a:noFill/>
          <a:ln w="15875" cap="flat" cmpd="sng" algn="ctr">
            <a:solidFill>
              <a:srgbClr val="8FA606"/>
            </a:solidFill>
            <a:prstDash val="sysDash"/>
            <a:round/>
            <a:headEnd type="none" w="med" len="med"/>
            <a:tailEnd type="stealth" w="lg" len="lg"/>
          </a:ln>
          <a:effectLst/>
        </p:spPr>
      </p:cxnSp>
      <p:sp>
        <p:nvSpPr>
          <p:cNvPr id="66" name="Oval 106"/>
          <p:cNvSpPr>
            <a:spLocks noChangeArrowheads="1"/>
          </p:cNvSpPr>
          <p:nvPr/>
        </p:nvSpPr>
        <p:spPr bwMode="auto">
          <a:xfrm>
            <a:off x="1397117" y="5981862"/>
            <a:ext cx="895356" cy="382392"/>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sz="800" dirty="0">
              <a:solidFill>
                <a:schemeClr val="tx1"/>
              </a:solidFill>
            </a:endParaRPr>
          </a:p>
        </p:txBody>
      </p:sp>
      <p:sp>
        <p:nvSpPr>
          <p:cNvPr id="67" name="Oval 106"/>
          <p:cNvSpPr>
            <a:spLocks noChangeArrowheads="1"/>
          </p:cNvSpPr>
          <p:nvPr/>
        </p:nvSpPr>
        <p:spPr bwMode="auto">
          <a:xfrm>
            <a:off x="1313177" y="5981862"/>
            <a:ext cx="895356" cy="382392"/>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sz="800" dirty="0">
              <a:solidFill>
                <a:schemeClr val="tx1"/>
              </a:solidFill>
            </a:endParaRPr>
          </a:p>
        </p:txBody>
      </p:sp>
      <p:sp>
        <p:nvSpPr>
          <p:cNvPr id="68" name="Oval 106"/>
          <p:cNvSpPr>
            <a:spLocks noChangeArrowheads="1"/>
          </p:cNvSpPr>
          <p:nvPr/>
        </p:nvSpPr>
        <p:spPr bwMode="auto">
          <a:xfrm>
            <a:off x="1257218" y="5981862"/>
            <a:ext cx="895356" cy="382392"/>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sz="800" dirty="0">
              <a:solidFill>
                <a:schemeClr val="tx1"/>
              </a:solidFill>
            </a:endParaRPr>
          </a:p>
        </p:txBody>
      </p:sp>
      <p:sp>
        <p:nvSpPr>
          <p:cNvPr id="74" name="Text Box 27"/>
          <p:cNvSpPr txBox="1">
            <a:spLocks noChangeArrowheads="1"/>
          </p:cNvSpPr>
          <p:nvPr/>
        </p:nvSpPr>
        <p:spPr bwMode="auto">
          <a:xfrm>
            <a:off x="1295400" y="6078855"/>
            <a:ext cx="838200" cy="200055"/>
          </a:xfrm>
          <a:prstGeom prst="rect">
            <a:avLst/>
          </a:prstGeom>
          <a:noFill/>
          <a:ln w="19050" algn="ctr">
            <a:noFill/>
            <a:miter lim="800000"/>
            <a:headEnd/>
            <a:tailEnd/>
          </a:ln>
          <a:effectLst/>
        </p:spPr>
        <p:txBody>
          <a:bodyPr wrap="square">
            <a:spAutoFit/>
          </a:bodyPr>
          <a:lstStyle/>
          <a:p>
            <a:pPr algn="ctr"/>
            <a:r>
              <a:rPr lang="en-US" sz="700" b="1" i="1" dirty="0" smtClean="0">
                <a:solidFill>
                  <a:schemeClr val="tx1"/>
                </a:solidFill>
              </a:rPr>
              <a:t>Applications</a:t>
            </a:r>
            <a:endParaRPr lang="en-US" sz="700" b="1" i="1" dirty="0">
              <a:solidFill>
                <a:schemeClr val="tx1"/>
              </a:solidFill>
            </a:endParaRPr>
          </a:p>
        </p:txBody>
      </p:sp>
      <p:cxnSp>
        <p:nvCxnSpPr>
          <p:cNvPr id="77" name="Straight Arrow Connector 76"/>
          <p:cNvCxnSpPr>
            <a:stCxn id="68" idx="0"/>
            <a:endCxn id="55" idx="2"/>
          </p:cNvCxnSpPr>
          <p:nvPr/>
        </p:nvCxnSpPr>
        <p:spPr bwMode="auto">
          <a:xfrm rot="16200000" flipV="1">
            <a:off x="1209184" y="5486151"/>
            <a:ext cx="350682" cy="640742"/>
          </a:xfrm>
          <a:prstGeom prst="straightConnector1">
            <a:avLst/>
          </a:prstGeom>
          <a:noFill/>
          <a:ln w="15875" cap="flat" cmpd="sng" algn="ctr">
            <a:solidFill>
              <a:srgbClr val="8FA606"/>
            </a:solidFill>
            <a:prstDash val="sysDash"/>
            <a:round/>
            <a:headEnd type="none" w="med" len="med"/>
            <a:tailEnd type="stealth" w="lg" len="lg"/>
          </a:ln>
          <a:effectLst/>
        </p:spPr>
      </p:cxnSp>
      <p:sp>
        <p:nvSpPr>
          <p:cNvPr id="78" name="Rectangle 77"/>
          <p:cNvSpPr/>
          <p:nvPr/>
        </p:nvSpPr>
        <p:spPr bwMode="auto">
          <a:xfrm>
            <a:off x="390615" y="6393335"/>
            <a:ext cx="2673532" cy="328295"/>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81" name="Rounded Rectangle 80"/>
          <p:cNvSpPr/>
          <p:nvPr/>
        </p:nvSpPr>
        <p:spPr bwMode="auto">
          <a:xfrm>
            <a:off x="2400118" y="6421707"/>
            <a:ext cx="626745" cy="26860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82" name="Text Box 77"/>
          <p:cNvSpPr txBox="1">
            <a:spLocks noChangeArrowheads="1"/>
          </p:cNvSpPr>
          <p:nvPr/>
        </p:nvSpPr>
        <p:spPr bwMode="auto">
          <a:xfrm>
            <a:off x="2400118" y="6431344"/>
            <a:ext cx="626745" cy="200055"/>
          </a:xfrm>
          <a:prstGeom prst="rect">
            <a:avLst/>
          </a:prstGeom>
          <a:noFill/>
          <a:ln w="19050" algn="ctr">
            <a:noFill/>
            <a:miter lim="800000"/>
            <a:headEnd/>
            <a:tailEnd/>
          </a:ln>
          <a:effectLst/>
        </p:spPr>
        <p:txBody>
          <a:bodyPr wrap="square">
            <a:spAutoFit/>
          </a:bodyPr>
          <a:lstStyle/>
          <a:p>
            <a:pPr algn="ctr"/>
            <a:r>
              <a:rPr lang="en-US" sz="700" b="1" dirty="0" smtClean="0"/>
              <a:t>Others</a:t>
            </a:r>
            <a:endParaRPr lang="en-US" sz="700" b="1" dirty="0">
              <a:solidFill>
                <a:schemeClr val="tx1"/>
              </a:solidFill>
            </a:endParaRPr>
          </a:p>
        </p:txBody>
      </p:sp>
      <p:cxnSp>
        <p:nvCxnSpPr>
          <p:cNvPr id="83" name="Straight Arrow Connector 82"/>
          <p:cNvCxnSpPr/>
          <p:nvPr/>
        </p:nvCxnSpPr>
        <p:spPr bwMode="auto">
          <a:xfrm rot="5400000" flipH="1" flipV="1">
            <a:off x="1677082" y="5331401"/>
            <a:ext cx="679344" cy="622312"/>
          </a:xfrm>
          <a:prstGeom prst="straightConnector1">
            <a:avLst/>
          </a:prstGeom>
          <a:noFill/>
          <a:ln w="15875" cap="flat" cmpd="sng" algn="ctr">
            <a:solidFill>
              <a:srgbClr val="8FA606"/>
            </a:solidFill>
            <a:prstDash val="sysDash"/>
            <a:round/>
            <a:headEnd type="none" w="med" len="med"/>
            <a:tailEnd type="stealth" w="lg" len="lg"/>
          </a:ln>
          <a:effectLst/>
        </p:spPr>
      </p:cxnSp>
      <p:cxnSp>
        <p:nvCxnSpPr>
          <p:cNvPr id="84" name="Straight Arrow Connector 83"/>
          <p:cNvCxnSpPr>
            <a:stCxn id="52" idx="6"/>
            <a:endCxn id="79" idx="1"/>
          </p:cNvCxnSpPr>
          <p:nvPr/>
        </p:nvCxnSpPr>
        <p:spPr bwMode="auto">
          <a:xfrm flipV="1">
            <a:off x="1581782" y="5228281"/>
            <a:ext cx="540944" cy="37902"/>
          </a:xfrm>
          <a:prstGeom prst="straightConnector1">
            <a:avLst/>
          </a:prstGeom>
          <a:noFill/>
          <a:ln w="19050" cap="flat" cmpd="sng" algn="ctr">
            <a:solidFill>
              <a:schemeClr val="accent6"/>
            </a:solidFill>
            <a:prstDash val="sysDot"/>
            <a:round/>
            <a:headEnd type="none" w="med" len="med"/>
            <a:tailEnd type="stealth" w="lg" len="lg"/>
          </a:ln>
          <a:effectLst/>
        </p:spPr>
      </p:cxnSp>
      <p:sp>
        <p:nvSpPr>
          <p:cNvPr id="85" name="Rounded Rectangle 84"/>
          <p:cNvSpPr/>
          <p:nvPr/>
        </p:nvSpPr>
        <p:spPr bwMode="auto">
          <a:xfrm>
            <a:off x="1746431" y="6423180"/>
            <a:ext cx="626745" cy="268605"/>
          </a:xfrm>
          <a:prstGeom prst="roundRect">
            <a:avLst/>
          </a:prstGeom>
          <a:ln>
            <a:headEnd type="none" w="med" len="med"/>
            <a:tailEnd type="none" w="med" len="med"/>
          </a:ln>
        </p:spPr>
        <p:style>
          <a:lnRef idx="0">
            <a:schemeClr val="accent6"/>
          </a:lnRef>
          <a:fillRef idx="1002">
            <a:schemeClr val="lt2"/>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87" name="Text Box 77"/>
          <p:cNvSpPr txBox="1">
            <a:spLocks noChangeArrowheads="1"/>
          </p:cNvSpPr>
          <p:nvPr/>
        </p:nvSpPr>
        <p:spPr bwMode="auto">
          <a:xfrm>
            <a:off x="1746431" y="6392091"/>
            <a:ext cx="626745" cy="30777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sz="700" b="1" dirty="0" smtClean="0"/>
              <a:t>Windows</a:t>
            </a:r>
          </a:p>
          <a:p>
            <a:pPr algn="ctr"/>
            <a:r>
              <a:rPr lang="en-US" sz="700" b="1" dirty="0" smtClean="0">
                <a:solidFill>
                  <a:schemeClr val="tx1"/>
                </a:solidFill>
              </a:rPr>
              <a:t>Mobile</a:t>
            </a:r>
            <a:endParaRPr lang="en-US" sz="700" b="1" dirty="0">
              <a:solidFill>
                <a:schemeClr val="tx1"/>
              </a:solidFill>
            </a:endParaRPr>
          </a:p>
        </p:txBody>
      </p:sp>
      <p:sp>
        <p:nvSpPr>
          <p:cNvPr id="94" name="Rounded Rectangle 93"/>
          <p:cNvSpPr/>
          <p:nvPr/>
        </p:nvSpPr>
        <p:spPr bwMode="auto">
          <a:xfrm>
            <a:off x="1089841" y="6423180"/>
            <a:ext cx="626745" cy="268605"/>
          </a:xfrm>
          <a:prstGeom prst="roundRect">
            <a:avLst/>
          </a:prstGeom>
          <a:ln>
            <a:headEnd type="none" w="med" len="med"/>
            <a:tailEnd type="none" w="med" len="med"/>
          </a:ln>
        </p:spPr>
        <p:style>
          <a:lnRef idx="0">
            <a:schemeClr val="accent6"/>
          </a:lnRef>
          <a:fillRef idx="1002">
            <a:schemeClr val="lt2"/>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95" name="Text Box 77"/>
          <p:cNvSpPr txBox="1">
            <a:spLocks noChangeArrowheads="1"/>
          </p:cNvSpPr>
          <p:nvPr/>
        </p:nvSpPr>
        <p:spPr bwMode="auto">
          <a:xfrm>
            <a:off x="1089841" y="6392091"/>
            <a:ext cx="626745" cy="30777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sz="700" b="1" dirty="0" smtClean="0"/>
              <a:t>Windows</a:t>
            </a:r>
          </a:p>
          <a:p>
            <a:pPr algn="ctr"/>
            <a:r>
              <a:rPr lang="en-US" sz="700" b="1" dirty="0" smtClean="0">
                <a:solidFill>
                  <a:schemeClr val="tx1"/>
                </a:solidFill>
              </a:rPr>
              <a:t>Vista/XP</a:t>
            </a:r>
            <a:endParaRPr lang="en-US" sz="700" b="1" dirty="0">
              <a:solidFill>
                <a:schemeClr val="tx1"/>
              </a:solidFill>
            </a:endParaRPr>
          </a:p>
        </p:txBody>
      </p:sp>
      <p:sp>
        <p:nvSpPr>
          <p:cNvPr id="97" name="Rounded Rectangle 96"/>
          <p:cNvSpPr/>
          <p:nvPr/>
        </p:nvSpPr>
        <p:spPr bwMode="auto">
          <a:xfrm>
            <a:off x="433251" y="6423180"/>
            <a:ext cx="626745" cy="268605"/>
          </a:xfrm>
          <a:prstGeom prst="roundRect">
            <a:avLst/>
          </a:prstGeom>
          <a:ln>
            <a:headEnd type="none" w="med" len="med"/>
            <a:tailEnd type="none" w="med" len="med"/>
          </a:ln>
        </p:spPr>
        <p:style>
          <a:lnRef idx="0">
            <a:schemeClr val="accent6"/>
          </a:lnRef>
          <a:fillRef idx="1002">
            <a:schemeClr val="lt2"/>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98" name="Text Box 77"/>
          <p:cNvSpPr txBox="1">
            <a:spLocks noChangeArrowheads="1"/>
          </p:cNvSpPr>
          <p:nvPr/>
        </p:nvSpPr>
        <p:spPr bwMode="auto">
          <a:xfrm>
            <a:off x="433251" y="6392091"/>
            <a:ext cx="626745" cy="30777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sz="700" b="1" dirty="0" smtClean="0"/>
              <a:t>Windows</a:t>
            </a:r>
          </a:p>
          <a:p>
            <a:pPr algn="ctr"/>
            <a:r>
              <a:rPr lang="en-US" sz="700" b="1" dirty="0" smtClean="0">
                <a:solidFill>
                  <a:schemeClr val="tx1"/>
                </a:solidFill>
              </a:rPr>
              <a:t>Server</a:t>
            </a:r>
            <a:endParaRPr lang="en-US" sz="700" b="1" dirty="0">
              <a:solidFill>
                <a:schemeClr val="tx1"/>
              </a:solidFill>
            </a:endParaRPr>
          </a:p>
        </p:txBody>
      </p:sp>
      <p:grpSp>
        <p:nvGrpSpPr>
          <p:cNvPr id="3" name="Group 90"/>
          <p:cNvGrpSpPr/>
          <p:nvPr/>
        </p:nvGrpSpPr>
        <p:grpSpPr>
          <a:xfrm>
            <a:off x="3352800" y="2438400"/>
            <a:ext cx="3076580" cy="1109666"/>
            <a:chOff x="3352800" y="2362200"/>
            <a:chExt cx="3076580" cy="1109666"/>
          </a:xfrm>
        </p:grpSpPr>
        <p:cxnSp>
          <p:nvCxnSpPr>
            <p:cNvPr id="73" name="Straight Connector 72"/>
            <p:cNvCxnSpPr>
              <a:endCxn id="86" idx="3"/>
            </p:cNvCxnSpPr>
            <p:nvPr/>
          </p:nvCxnSpPr>
          <p:spPr>
            <a:xfrm rot="10800000">
              <a:off x="5018926" y="2761522"/>
              <a:ext cx="772274" cy="288071"/>
            </a:xfrm>
            <a:prstGeom prst="line">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solidFill>
                <a:schemeClr val="accent3"/>
              </a:solidFill>
              <a:round/>
              <a:headEnd/>
              <a:tailEnd type="none" w="lg" len="lg"/>
            </a:ln>
            <a:effectLst>
              <a:outerShdw blurRad="50800" dist="38100" dir="2700000" algn="tl" rotWithShape="0">
                <a:prstClr val="black">
                  <a:alpha val="40000"/>
                </a:prstClr>
              </a:outerShdw>
            </a:effectLst>
          </p:spPr>
        </p:cxnSp>
        <p:sp>
          <p:nvSpPr>
            <p:cNvPr id="102" name="Rectangle 101"/>
            <p:cNvSpPr/>
            <p:nvPr/>
          </p:nvSpPr>
          <p:spPr bwMode="auto">
            <a:xfrm>
              <a:off x="3352800" y="2362200"/>
              <a:ext cx="1752600" cy="8382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a:endParaRPr lang="en-US" dirty="0" smtClean="0">
                <a:solidFill>
                  <a:schemeClr val="tx1"/>
                </a:solidFill>
                <a:latin typeface="Arial" charset="0"/>
              </a:endParaRPr>
            </a:p>
          </p:txBody>
        </p:sp>
        <p:sp>
          <p:nvSpPr>
            <p:cNvPr id="69" name="Can 68"/>
            <p:cNvSpPr/>
            <p:nvPr/>
          </p:nvSpPr>
          <p:spPr bwMode="auto">
            <a:xfrm>
              <a:off x="5562600" y="2819400"/>
              <a:ext cx="714380" cy="500066"/>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defTabSz="914099"/>
              <a:endParaRPr lang="en-US" dirty="0" smtClean="0">
                <a:solidFill>
                  <a:srgbClr val="A2998A"/>
                </a:solidFill>
                <a:latin typeface="Segoe"/>
                <a:cs typeface="Arial" pitchFamily="34" charset="0"/>
              </a:endParaRPr>
            </a:p>
          </p:txBody>
        </p:sp>
        <p:sp>
          <p:nvSpPr>
            <p:cNvPr id="70" name="Can 69"/>
            <p:cNvSpPr/>
            <p:nvPr/>
          </p:nvSpPr>
          <p:spPr bwMode="auto">
            <a:xfrm>
              <a:off x="5715000" y="2971800"/>
              <a:ext cx="714380" cy="500066"/>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defTabSz="914099"/>
              <a:endParaRPr lang="en-US" dirty="0" smtClean="0">
                <a:solidFill>
                  <a:srgbClr val="A2998A"/>
                </a:solidFill>
                <a:latin typeface="Segoe"/>
                <a:cs typeface="Arial" pitchFamily="34" charset="0"/>
              </a:endParaRPr>
            </a:p>
          </p:txBody>
        </p:sp>
        <p:sp>
          <p:nvSpPr>
            <p:cNvPr id="86" name="TextBox 85"/>
            <p:cNvSpPr txBox="1"/>
            <p:nvPr/>
          </p:nvSpPr>
          <p:spPr>
            <a:xfrm>
              <a:off x="3418726" y="2407578"/>
              <a:ext cx="1600200" cy="707886"/>
            </a:xfrm>
            <a:prstGeom prst="rect">
              <a:avLst/>
            </a:prstGeom>
            <a:noFill/>
          </p:spPr>
          <p:txBody>
            <a:bodyPr wrap="square" rtlCol="0">
              <a:spAutoFit/>
            </a:bodyPr>
            <a:lstStyle/>
            <a:p>
              <a:pPr algn="ctr"/>
              <a:r>
                <a:rPr lang="en-US" sz="2000" b="1" dirty="0" smtClean="0">
                  <a:solidFill>
                    <a:schemeClr val="tx1"/>
                  </a:solidFill>
                </a:rPr>
                <a:t>SQL Azure Database</a:t>
              </a:r>
              <a:endParaRPr lang="en-US" sz="2000" b="1" dirty="0">
                <a:solidFill>
                  <a:schemeClr val="tx1"/>
                </a:solidFill>
              </a:endParaRPr>
            </a:p>
          </p:txBody>
        </p:sp>
      </p:grpSp>
      <p:grpSp>
        <p:nvGrpSpPr>
          <p:cNvPr id="4" name="Group 91"/>
          <p:cNvGrpSpPr/>
          <p:nvPr/>
        </p:nvGrpSpPr>
        <p:grpSpPr>
          <a:xfrm>
            <a:off x="3363074" y="3200400"/>
            <a:ext cx="3371106" cy="1021422"/>
            <a:chOff x="3363074" y="3124200"/>
            <a:chExt cx="3371106" cy="1021422"/>
          </a:xfrm>
        </p:grpSpPr>
        <p:sp>
          <p:nvSpPr>
            <p:cNvPr id="71" name="Can 70"/>
            <p:cNvSpPr/>
            <p:nvPr/>
          </p:nvSpPr>
          <p:spPr bwMode="auto">
            <a:xfrm>
              <a:off x="5867400" y="3124200"/>
              <a:ext cx="714380" cy="500066"/>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defTabSz="914099"/>
              <a:endParaRPr lang="en-US" dirty="0" smtClean="0">
                <a:solidFill>
                  <a:srgbClr val="A2998A"/>
                </a:solidFill>
                <a:latin typeface="Segoe"/>
                <a:cs typeface="Arial" pitchFamily="34" charset="0"/>
              </a:endParaRPr>
            </a:p>
          </p:txBody>
        </p:sp>
        <p:sp>
          <p:nvSpPr>
            <p:cNvPr id="72" name="Can 71"/>
            <p:cNvSpPr/>
            <p:nvPr/>
          </p:nvSpPr>
          <p:spPr bwMode="auto">
            <a:xfrm>
              <a:off x="6019800" y="3276600"/>
              <a:ext cx="714380" cy="500066"/>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defTabSz="914099"/>
              <a:endParaRPr lang="en-US" dirty="0" smtClean="0">
                <a:solidFill>
                  <a:srgbClr val="A2998A"/>
                </a:solidFill>
                <a:latin typeface="Segoe"/>
                <a:cs typeface="Arial" pitchFamily="34" charset="0"/>
              </a:endParaRPr>
            </a:p>
          </p:txBody>
        </p:sp>
        <p:cxnSp>
          <p:nvCxnSpPr>
            <p:cNvPr id="108" name="Straight Connector 107"/>
            <p:cNvCxnSpPr/>
            <p:nvPr/>
          </p:nvCxnSpPr>
          <p:spPr>
            <a:xfrm rot="10800000" flipV="1">
              <a:off x="5029200" y="3505199"/>
              <a:ext cx="838200" cy="228601"/>
            </a:xfrm>
            <a:prstGeom prst="line">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solidFill>
                <a:schemeClr val="accent3"/>
              </a:solidFill>
              <a:round/>
              <a:headEnd/>
              <a:tailEnd type="none" w="lg" len="lg"/>
            </a:ln>
            <a:effectLst>
              <a:outerShdw blurRad="50800" dist="38100" dir="2700000" algn="tl" rotWithShape="0">
                <a:prstClr val="black">
                  <a:alpha val="40000"/>
                </a:prstClr>
              </a:outerShdw>
            </a:effectLst>
          </p:spPr>
        </p:cxnSp>
        <p:sp>
          <p:nvSpPr>
            <p:cNvPr id="100" name="Rectangle 99"/>
            <p:cNvSpPr/>
            <p:nvPr/>
          </p:nvSpPr>
          <p:spPr bwMode="auto">
            <a:xfrm>
              <a:off x="3363074" y="3307422"/>
              <a:ext cx="1752600" cy="8382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a:endParaRPr lang="en-US" dirty="0" smtClean="0">
                <a:solidFill>
                  <a:schemeClr val="tx1"/>
                </a:solidFill>
                <a:latin typeface="Arial" charset="0"/>
              </a:endParaRPr>
            </a:p>
          </p:txBody>
        </p:sp>
        <p:sp>
          <p:nvSpPr>
            <p:cNvPr id="101" name="TextBox 100"/>
            <p:cNvSpPr txBox="1"/>
            <p:nvPr/>
          </p:nvSpPr>
          <p:spPr>
            <a:xfrm>
              <a:off x="3429000" y="3352800"/>
              <a:ext cx="1600200" cy="707886"/>
            </a:xfrm>
            <a:prstGeom prst="rect">
              <a:avLst/>
            </a:prstGeom>
            <a:noFill/>
          </p:spPr>
          <p:txBody>
            <a:bodyPr wrap="square" rtlCol="0">
              <a:spAutoFit/>
            </a:bodyPr>
            <a:lstStyle/>
            <a:p>
              <a:pPr algn="ctr"/>
              <a:r>
                <a:rPr lang="en-US" sz="2000" b="1" dirty="0" smtClean="0">
                  <a:solidFill>
                    <a:schemeClr val="tx1"/>
                  </a:solidFill>
                </a:rPr>
                <a:t>Others </a:t>
              </a:r>
              <a:r>
                <a:rPr lang="en-US" sz="2000" b="1" i="1" dirty="0" smtClean="0">
                  <a:solidFill>
                    <a:schemeClr val="tx1"/>
                  </a:solidFill>
                </a:rPr>
                <a:t>(Future)</a:t>
              </a:r>
              <a:endParaRPr lang="en-US" sz="2000" b="1" i="1" dirty="0">
                <a:solidFill>
                  <a:schemeClr val="tx1"/>
                </a:solidFill>
              </a:endParaRPr>
            </a:p>
          </p:txBody>
        </p:sp>
      </p:grpSp>
      <p:sp>
        <p:nvSpPr>
          <p:cNvPr id="88" name="Title 87"/>
          <p:cNvSpPr>
            <a:spLocks noGrp="1"/>
          </p:cNvSpPr>
          <p:nvPr>
            <p:ph type="title"/>
          </p:nvPr>
        </p:nvSpPr>
        <p:spPr>
          <a:xfrm>
            <a:off x="387054" y="228600"/>
            <a:ext cx="8375946" cy="1107996"/>
          </a:xfrm>
        </p:spPr>
        <p:txBody>
          <a:bodyPr/>
          <a:lstStyle/>
          <a:p>
            <a:r>
              <a:rPr dirty="0" smtClean="0"/>
              <a:t>SQL Azure</a:t>
            </a:r>
            <a:br>
              <a:rPr dirty="0" smtClean="0"/>
            </a:br>
            <a:endParaRPr sz="3200" i="1" dirty="0">
              <a:solidFill>
                <a:schemeClr val="tx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626325"/>
          </a:xfrm>
        </p:spPr>
        <p:txBody>
          <a:bodyPr/>
          <a:lstStyle/>
          <a:p>
            <a:r>
              <a:rPr lang="en-US" b="1" dirty="0" err="1" smtClean="0"/>
              <a:t>Plataforma</a:t>
            </a:r>
            <a:endParaRPr lang="en-US" b="1" dirty="0"/>
          </a:p>
        </p:txBody>
      </p:sp>
      <p:grpSp>
        <p:nvGrpSpPr>
          <p:cNvPr id="2" name="Group 69"/>
          <p:cNvGrpSpPr/>
          <p:nvPr/>
        </p:nvGrpSpPr>
        <p:grpSpPr>
          <a:xfrm>
            <a:off x="76200" y="990600"/>
            <a:ext cx="2971800" cy="5715000"/>
            <a:chOff x="76200" y="990600"/>
            <a:chExt cx="2971800" cy="5715000"/>
          </a:xfrm>
        </p:grpSpPr>
        <p:sp>
          <p:nvSpPr>
            <p:cNvPr id="7" name="Rounded Rectangle 6"/>
            <p:cNvSpPr/>
            <p:nvPr/>
          </p:nvSpPr>
          <p:spPr bwMode="auto">
            <a:xfrm>
              <a:off x="76200" y="990600"/>
              <a:ext cx="2971800" cy="5715000"/>
            </a:xfrm>
            <a:prstGeom prst="roundRect">
              <a:avLst/>
            </a:prstGeom>
            <a:gradFill>
              <a:gsLst>
                <a:gs pos="0">
                  <a:schemeClr val="bg1">
                    <a:lumMod val="75000"/>
                    <a:lumOff val="25000"/>
                  </a:schemeClr>
                </a:gs>
                <a:gs pos="50000">
                  <a:schemeClr val="bg1">
                    <a:lumMod val="95000"/>
                    <a:lumOff val="5000"/>
                  </a:schemeClr>
                </a:gs>
                <a:gs pos="69000">
                  <a:schemeClr val="bg1">
                    <a:alpha val="0"/>
                  </a:schemeClr>
                </a:gs>
                <a:gs pos="100000">
                  <a:schemeClr val="bg1">
                    <a:alpha val="1000"/>
                  </a:schemeClr>
                </a:gs>
              </a:gsLst>
            </a:gradFill>
            <a:ln>
              <a:solidFill>
                <a:schemeClr val="bg1"/>
              </a:solid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8" name="Rectangle 7"/>
            <p:cNvSpPr/>
            <p:nvPr/>
          </p:nvSpPr>
          <p:spPr>
            <a:xfrm>
              <a:off x="152400" y="4049634"/>
              <a:ext cx="2895600" cy="2031325"/>
            </a:xfrm>
            <a:prstGeom prst="rect">
              <a:avLst/>
            </a:prstGeom>
          </p:spPr>
          <p:txBody>
            <a:bodyPr wrap="square">
              <a:spAutoFit/>
            </a:bodyPr>
            <a:lstStyle/>
            <a:p>
              <a:pPr marL="223838" indent="-223838">
                <a:buFont typeface="Arial" pitchFamily="34" charset="0"/>
                <a:buChar char="•"/>
              </a:pPr>
              <a:r>
                <a:rPr lang="en-US" dirty="0" err="1" smtClean="0"/>
                <a:t>Tus</a:t>
              </a:r>
              <a:r>
                <a:rPr lang="en-US" dirty="0" smtClean="0"/>
                <a:t> </a:t>
              </a:r>
              <a:r>
                <a:rPr lang="en-US" dirty="0" err="1" smtClean="0"/>
                <a:t>propias</a:t>
              </a:r>
              <a:r>
                <a:rPr lang="en-US" dirty="0" smtClean="0"/>
                <a:t> </a:t>
              </a:r>
              <a:r>
                <a:rPr lang="en-US" dirty="0" err="1" smtClean="0"/>
                <a:t>máquinas</a:t>
              </a:r>
              <a:r>
                <a:rPr lang="en-US" dirty="0" smtClean="0"/>
                <a:t>, </a:t>
              </a:r>
              <a:r>
                <a:rPr lang="en-US" dirty="0" err="1" smtClean="0"/>
                <a:t>conectividad</a:t>
              </a:r>
              <a:r>
                <a:rPr lang="en-US" dirty="0" smtClean="0"/>
                <a:t>…</a:t>
              </a:r>
            </a:p>
            <a:p>
              <a:pPr marL="223838" indent="-223838">
                <a:buFont typeface="Arial" pitchFamily="34" charset="0"/>
                <a:buChar char="•"/>
              </a:pPr>
              <a:r>
                <a:rPr lang="en-US" dirty="0" smtClean="0"/>
                <a:t>Control </a:t>
              </a:r>
              <a:r>
                <a:rPr lang="en-US" dirty="0" err="1" smtClean="0"/>
                <a:t>Absoluto</a:t>
              </a:r>
              <a:endParaRPr lang="en-US" dirty="0" smtClean="0"/>
            </a:p>
            <a:p>
              <a:pPr marL="223838" indent="-223838">
                <a:buFont typeface="Arial" pitchFamily="34" charset="0"/>
                <a:buChar char="•"/>
              </a:pPr>
              <a:r>
                <a:rPr lang="en-US" dirty="0" err="1" smtClean="0"/>
                <a:t>Responsabilidad</a:t>
              </a:r>
              <a:r>
                <a:rPr lang="en-US" dirty="0" smtClean="0"/>
                <a:t> </a:t>
              </a:r>
              <a:r>
                <a:rPr lang="en-US" dirty="0" err="1" smtClean="0"/>
                <a:t>Absoluta</a:t>
              </a:r>
              <a:endParaRPr lang="en-US" dirty="0" smtClean="0"/>
            </a:p>
            <a:p>
              <a:pPr marL="223838" indent="-223838">
                <a:buFont typeface="Arial" pitchFamily="34" charset="0"/>
                <a:buChar char="•"/>
              </a:pPr>
              <a:r>
                <a:rPr lang="en-US" dirty="0" err="1" smtClean="0"/>
                <a:t>Capacidad</a:t>
              </a:r>
              <a:r>
                <a:rPr lang="en-US" dirty="0" smtClean="0"/>
                <a:t> </a:t>
              </a:r>
              <a:r>
                <a:rPr lang="en-US" dirty="0" err="1" smtClean="0"/>
                <a:t>Estática</a:t>
              </a:r>
              <a:endParaRPr lang="en-US" dirty="0" smtClean="0"/>
            </a:p>
            <a:p>
              <a:pPr marL="223838" indent="-223838">
                <a:buFont typeface="Arial" pitchFamily="34" charset="0"/>
                <a:buChar char="•"/>
              </a:pPr>
              <a:r>
                <a:rPr lang="en-US" dirty="0" err="1" smtClean="0"/>
                <a:t>Inversión</a:t>
              </a:r>
              <a:r>
                <a:rPr lang="en-US" dirty="0" smtClean="0"/>
                <a:t> </a:t>
              </a:r>
            </a:p>
          </p:txBody>
        </p:sp>
      </p:grpSp>
      <p:grpSp>
        <p:nvGrpSpPr>
          <p:cNvPr id="3" name="Group 70"/>
          <p:cNvGrpSpPr/>
          <p:nvPr/>
        </p:nvGrpSpPr>
        <p:grpSpPr>
          <a:xfrm>
            <a:off x="3048000" y="990600"/>
            <a:ext cx="2971800" cy="5715000"/>
            <a:chOff x="3048000" y="990600"/>
            <a:chExt cx="2971800" cy="5715000"/>
          </a:xfrm>
        </p:grpSpPr>
        <p:sp>
          <p:nvSpPr>
            <p:cNvPr id="10" name="Rounded Rectangle 9"/>
            <p:cNvSpPr/>
            <p:nvPr/>
          </p:nvSpPr>
          <p:spPr bwMode="auto">
            <a:xfrm>
              <a:off x="3048000" y="990600"/>
              <a:ext cx="2971800" cy="5715000"/>
            </a:xfrm>
            <a:prstGeom prst="roundRect">
              <a:avLst/>
            </a:prstGeom>
            <a:gradFill>
              <a:gsLst>
                <a:gs pos="0">
                  <a:schemeClr val="bg1">
                    <a:lumMod val="75000"/>
                    <a:lumOff val="25000"/>
                  </a:schemeClr>
                </a:gs>
                <a:gs pos="50000">
                  <a:schemeClr val="bg1">
                    <a:lumMod val="95000"/>
                    <a:lumOff val="5000"/>
                  </a:schemeClr>
                </a:gs>
                <a:gs pos="69000">
                  <a:schemeClr val="bg1">
                    <a:alpha val="0"/>
                  </a:schemeClr>
                </a:gs>
                <a:gs pos="100000">
                  <a:schemeClr val="bg1">
                    <a:alpha val="1000"/>
                  </a:schemeClr>
                </a:gs>
              </a:gsLst>
            </a:gradFill>
            <a:ln>
              <a:solidFill>
                <a:schemeClr val="bg1"/>
              </a:solid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1" name="Rectangle 10"/>
            <p:cNvSpPr/>
            <p:nvPr/>
          </p:nvSpPr>
          <p:spPr>
            <a:xfrm>
              <a:off x="3124200" y="4071942"/>
              <a:ext cx="2819400" cy="2308324"/>
            </a:xfrm>
            <a:prstGeom prst="rect">
              <a:avLst/>
            </a:prstGeom>
          </p:spPr>
          <p:txBody>
            <a:bodyPr wrap="square">
              <a:spAutoFit/>
            </a:bodyPr>
            <a:lstStyle/>
            <a:p>
              <a:pPr marL="223838" indent="-223838">
                <a:buFont typeface="Arial" pitchFamily="34" charset="0"/>
                <a:buChar char="•"/>
              </a:pPr>
              <a:r>
                <a:rPr lang="en-US" dirty="0" err="1" smtClean="0"/>
                <a:t>Sw</a:t>
              </a:r>
              <a:r>
                <a:rPr lang="en-US" dirty="0" smtClean="0"/>
                <a:t>, </a:t>
              </a:r>
              <a:r>
                <a:rPr lang="en-US" dirty="0" err="1" smtClean="0"/>
                <a:t>Máquinas</a:t>
              </a:r>
              <a:r>
                <a:rPr lang="en-US" dirty="0" smtClean="0"/>
                <a:t>, </a:t>
              </a:r>
              <a:r>
                <a:rPr lang="en-US" dirty="0" err="1" smtClean="0"/>
                <a:t>Conectividad</a:t>
              </a:r>
              <a:r>
                <a:rPr lang="en-US" dirty="0" smtClean="0"/>
                <a:t> </a:t>
              </a:r>
              <a:r>
                <a:rPr lang="en-US" dirty="0" err="1" smtClean="0"/>
                <a:t>alquilada</a:t>
              </a:r>
              <a:endParaRPr lang="en-US" dirty="0" smtClean="0"/>
            </a:p>
            <a:p>
              <a:pPr marL="223838" indent="-223838">
                <a:buFont typeface="Arial" pitchFamily="34" charset="0"/>
                <a:buChar char="•"/>
              </a:pPr>
              <a:r>
                <a:rPr lang="en-US" dirty="0" err="1" smtClean="0"/>
                <a:t>Menos</a:t>
              </a:r>
              <a:r>
                <a:rPr lang="en-US" dirty="0" smtClean="0"/>
                <a:t> Control</a:t>
              </a:r>
            </a:p>
            <a:p>
              <a:pPr marL="223838" indent="-223838">
                <a:buFont typeface="Arial" pitchFamily="34" charset="0"/>
                <a:buChar char="•"/>
              </a:pPr>
              <a:r>
                <a:rPr lang="en-US" dirty="0" err="1" smtClean="0"/>
                <a:t>Menos</a:t>
              </a:r>
              <a:r>
                <a:rPr lang="en-US" dirty="0" smtClean="0"/>
                <a:t> </a:t>
              </a:r>
              <a:r>
                <a:rPr lang="en-US" dirty="0" err="1" smtClean="0"/>
                <a:t>Responsabilidades</a:t>
              </a:r>
              <a:endParaRPr lang="en-US" dirty="0" smtClean="0"/>
            </a:p>
            <a:p>
              <a:pPr marL="223838" indent="-223838">
                <a:buFont typeface="Arial" pitchFamily="34" charset="0"/>
                <a:buChar char="•"/>
              </a:pPr>
              <a:r>
                <a:rPr lang="en-US" dirty="0" err="1" smtClean="0"/>
                <a:t>Menos</a:t>
              </a:r>
              <a:r>
                <a:rPr lang="en-US" dirty="0" smtClean="0"/>
                <a:t> </a:t>
              </a:r>
              <a:r>
                <a:rPr lang="en-US" dirty="0" err="1" smtClean="0"/>
                <a:t>costes</a:t>
              </a:r>
              <a:r>
                <a:rPr lang="en-US" dirty="0" smtClean="0"/>
                <a:t> capital </a:t>
              </a:r>
            </a:p>
            <a:p>
              <a:pPr marL="223838" indent="-223838">
                <a:buFont typeface="Arial" pitchFamily="34" charset="0"/>
                <a:buChar char="•"/>
              </a:pPr>
              <a:r>
                <a:rPr lang="en-US" dirty="0" err="1" smtClean="0"/>
                <a:t>Pagas</a:t>
              </a:r>
              <a:r>
                <a:rPr lang="en-US" dirty="0" smtClean="0"/>
                <a:t> </a:t>
              </a:r>
              <a:r>
                <a:rPr lang="en-US" dirty="0" err="1" smtClean="0"/>
                <a:t>por</a:t>
              </a:r>
              <a:r>
                <a:rPr lang="en-US" dirty="0" smtClean="0"/>
                <a:t> </a:t>
              </a:r>
              <a:r>
                <a:rPr lang="en-US" dirty="0" err="1" smtClean="0"/>
                <a:t>capacidad</a:t>
              </a:r>
              <a:r>
                <a:rPr lang="en-US" dirty="0" smtClean="0"/>
                <a:t>, </a:t>
              </a:r>
              <a:r>
                <a:rPr lang="en-US" dirty="0" err="1" smtClean="0"/>
                <a:t>incluso</a:t>
              </a:r>
              <a:r>
                <a:rPr lang="en-US" dirty="0" smtClean="0"/>
                <a:t> </a:t>
              </a:r>
              <a:r>
                <a:rPr lang="en-US" dirty="0" err="1" smtClean="0"/>
                <a:t>inactiva</a:t>
              </a:r>
              <a:endParaRPr lang="en-US" dirty="0"/>
            </a:p>
          </p:txBody>
        </p:sp>
      </p:grpSp>
      <p:grpSp>
        <p:nvGrpSpPr>
          <p:cNvPr id="5" name="Group 73"/>
          <p:cNvGrpSpPr/>
          <p:nvPr/>
        </p:nvGrpSpPr>
        <p:grpSpPr>
          <a:xfrm>
            <a:off x="6019800" y="990600"/>
            <a:ext cx="3048000" cy="5715000"/>
            <a:chOff x="6019800" y="990600"/>
            <a:chExt cx="3048000" cy="5715000"/>
          </a:xfrm>
        </p:grpSpPr>
        <p:sp>
          <p:nvSpPr>
            <p:cNvPr id="13" name="Rounded Rectangle 12"/>
            <p:cNvSpPr/>
            <p:nvPr/>
          </p:nvSpPr>
          <p:spPr bwMode="auto">
            <a:xfrm>
              <a:off x="6019800" y="990600"/>
              <a:ext cx="3048000" cy="5715000"/>
            </a:xfrm>
            <a:prstGeom prst="roundRect">
              <a:avLst/>
            </a:prstGeom>
            <a:gradFill>
              <a:gsLst>
                <a:gs pos="0">
                  <a:schemeClr val="bg1">
                    <a:lumMod val="75000"/>
                    <a:lumOff val="25000"/>
                  </a:schemeClr>
                </a:gs>
                <a:gs pos="50000">
                  <a:schemeClr val="bg1">
                    <a:lumMod val="95000"/>
                    <a:lumOff val="5000"/>
                  </a:schemeClr>
                </a:gs>
                <a:gs pos="69000">
                  <a:schemeClr val="bg1">
                    <a:alpha val="0"/>
                  </a:schemeClr>
                </a:gs>
                <a:gs pos="100000">
                  <a:schemeClr val="bg1">
                    <a:alpha val="1000"/>
                  </a:schemeClr>
                </a:gs>
              </a:gsLst>
            </a:gradFill>
            <a:ln>
              <a:solidFill>
                <a:schemeClr val="bg1"/>
              </a:solid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4" name="Rectangle 13"/>
            <p:cNvSpPr/>
            <p:nvPr/>
          </p:nvSpPr>
          <p:spPr>
            <a:xfrm>
              <a:off x="6172200" y="4071942"/>
              <a:ext cx="2895600" cy="2308324"/>
            </a:xfrm>
            <a:prstGeom prst="rect">
              <a:avLst/>
            </a:prstGeom>
          </p:spPr>
          <p:txBody>
            <a:bodyPr wrap="square">
              <a:spAutoFit/>
            </a:bodyPr>
            <a:lstStyle/>
            <a:p>
              <a:pPr marL="223838" indent="-223838">
                <a:buFont typeface="Arial" pitchFamily="34" charset="0"/>
                <a:buChar char="•"/>
              </a:pPr>
              <a:r>
                <a:rPr lang="en-US" dirty="0" err="1" smtClean="0"/>
                <a:t>Infraestructura</a:t>
              </a:r>
              <a:r>
                <a:rPr lang="en-US" dirty="0" smtClean="0"/>
                <a:t> </a:t>
              </a:r>
              <a:r>
                <a:rPr lang="en-US" dirty="0" err="1" smtClean="0"/>
                <a:t>compartida</a:t>
              </a:r>
              <a:endParaRPr lang="en-US" dirty="0" smtClean="0"/>
            </a:p>
            <a:p>
              <a:pPr marL="223838" indent="-223838">
                <a:buFont typeface="Arial" pitchFamily="34" charset="0"/>
                <a:buChar char="•"/>
              </a:pPr>
              <a:r>
                <a:rPr lang="en-US" dirty="0" err="1" smtClean="0"/>
                <a:t>Virtualizada</a:t>
              </a:r>
              <a:r>
                <a:rPr lang="en-US" dirty="0" smtClean="0"/>
                <a:t> y </a:t>
              </a:r>
              <a:r>
                <a:rPr lang="en-US" dirty="0" err="1" smtClean="0"/>
                <a:t>dinámica</a:t>
              </a:r>
              <a:endParaRPr lang="en-US" dirty="0" smtClean="0"/>
            </a:p>
            <a:p>
              <a:pPr marL="223838" indent="-223838">
                <a:buFont typeface="Arial" pitchFamily="34" charset="0"/>
                <a:buChar char="•"/>
              </a:pPr>
              <a:r>
                <a:rPr lang="en-US" dirty="0" err="1" smtClean="0"/>
                <a:t>Escalable</a:t>
              </a:r>
              <a:r>
                <a:rPr lang="en-US" dirty="0" smtClean="0"/>
                <a:t> y </a:t>
              </a:r>
              <a:r>
                <a:rPr lang="en-US" dirty="0" err="1" smtClean="0"/>
                <a:t>disponible</a:t>
              </a:r>
              <a:endParaRPr lang="en-US" dirty="0" smtClean="0"/>
            </a:p>
            <a:p>
              <a:pPr marL="223838" indent="-223838">
                <a:buFont typeface="Arial" pitchFamily="34" charset="0"/>
                <a:buChar char="•"/>
              </a:pPr>
              <a:r>
                <a:rPr lang="en-US" dirty="0" err="1" smtClean="0"/>
                <a:t>Abstracción</a:t>
              </a:r>
              <a:r>
                <a:rPr lang="en-US" dirty="0" smtClean="0"/>
                <a:t> de </a:t>
              </a:r>
              <a:r>
                <a:rPr lang="en-US" dirty="0" err="1" smtClean="0"/>
                <a:t>infraestructura</a:t>
              </a:r>
              <a:endParaRPr lang="en-US" dirty="0" smtClean="0"/>
            </a:p>
            <a:p>
              <a:pPr marL="223838" indent="-223838">
                <a:buFont typeface="Arial" pitchFamily="34" charset="0"/>
                <a:buChar char="•"/>
              </a:pPr>
              <a:r>
                <a:rPr lang="en-US" dirty="0" err="1" smtClean="0"/>
                <a:t>Servicios</a:t>
              </a:r>
              <a:r>
                <a:rPr lang="en-US" dirty="0" smtClean="0"/>
                <a:t> alto </a:t>
              </a:r>
              <a:r>
                <a:rPr lang="en-US" dirty="0" err="1" smtClean="0"/>
                <a:t>nivel</a:t>
              </a:r>
              <a:endParaRPr lang="en-US" dirty="0" smtClean="0"/>
            </a:p>
            <a:p>
              <a:pPr marL="223838" indent="-223838">
                <a:buFont typeface="Arial" pitchFamily="34" charset="0"/>
                <a:buChar char="•"/>
              </a:pPr>
              <a:r>
                <a:rPr lang="en-US" dirty="0" smtClean="0"/>
                <a:t>Pay per use</a:t>
              </a:r>
              <a:endParaRPr lang="en-US" dirty="0"/>
            </a:p>
          </p:txBody>
        </p:sp>
      </p:grpSp>
      <p:grpSp>
        <p:nvGrpSpPr>
          <p:cNvPr id="6" name="Group 26"/>
          <p:cNvGrpSpPr/>
          <p:nvPr/>
        </p:nvGrpSpPr>
        <p:grpSpPr>
          <a:xfrm>
            <a:off x="-381000" y="1676400"/>
            <a:ext cx="3810000" cy="2037903"/>
            <a:chOff x="-507873" y="2571464"/>
            <a:chExt cx="5078678" cy="2037903"/>
          </a:xfrm>
        </p:grpSpPr>
        <p:pic>
          <p:nvPicPr>
            <p:cNvPr id="16" name="Picture 15" descr="server-room-purple.png"/>
            <p:cNvPicPr>
              <a:picLocks noChangeAspect="1"/>
            </p:cNvPicPr>
            <p:nvPr/>
          </p:nvPicPr>
          <p:blipFill>
            <a:blip r:embed="rId3"/>
            <a:srcRect b="2380"/>
            <a:stretch>
              <a:fillRect/>
            </a:stretch>
          </p:blipFill>
          <p:spPr>
            <a:xfrm>
              <a:off x="-507873" y="2571464"/>
              <a:ext cx="5078678" cy="1603793"/>
            </a:xfrm>
            <a:prstGeom prst="rect">
              <a:avLst/>
            </a:prstGeom>
            <a:noFill/>
            <a:ln>
              <a:noFill/>
            </a:ln>
          </p:spPr>
        </p:pic>
        <p:sp>
          <p:nvSpPr>
            <p:cNvPr id="17" name="TextBox 16"/>
            <p:cNvSpPr txBox="1"/>
            <p:nvPr/>
          </p:nvSpPr>
          <p:spPr>
            <a:xfrm>
              <a:off x="-258043" y="3778370"/>
              <a:ext cx="4727277" cy="830997"/>
            </a:xfrm>
            <a:prstGeom prst="rect">
              <a:avLst/>
            </a:prstGeom>
            <a:noFill/>
          </p:spPr>
          <p:txBody>
            <a:bodyPr wrap="square" rtlCol="0">
              <a:spAutoFit/>
            </a:bodyPr>
            <a:lstStyle/>
            <a:p>
              <a:pPr algn="ctr"/>
              <a:r>
                <a:rPr lang="en-US" sz="2400" dirty="0" err="1" smtClean="0"/>
                <a:t>Servidores</a:t>
              </a:r>
              <a:r>
                <a:rPr lang="en-US" sz="2400" dirty="0" smtClean="0"/>
                <a:t> </a:t>
              </a:r>
            </a:p>
            <a:p>
              <a:pPr algn="ctr"/>
              <a:r>
                <a:rPr lang="en-US" sz="2400" dirty="0" err="1" smtClean="0"/>
                <a:t>propios</a:t>
              </a:r>
              <a:endParaRPr lang="en-US" sz="2400" dirty="0" smtClean="0"/>
            </a:p>
          </p:txBody>
        </p:sp>
      </p:grpSp>
      <p:grpSp>
        <p:nvGrpSpPr>
          <p:cNvPr id="9" name="Group 27"/>
          <p:cNvGrpSpPr/>
          <p:nvPr/>
        </p:nvGrpSpPr>
        <p:grpSpPr>
          <a:xfrm>
            <a:off x="3894262" y="1632479"/>
            <a:ext cx="1677870" cy="2096196"/>
            <a:chOff x="5190993" y="2527543"/>
            <a:chExt cx="2236578" cy="2096196"/>
          </a:xfrm>
        </p:grpSpPr>
        <p:pic>
          <p:nvPicPr>
            <p:cNvPr id="19" name="Picture 2" descr="C:\Program Files\Microsoft Resource DVD Artwork\DVD_ART\Artwork_Imagery\HARDWARE_IMAGERY\Photos - OEM Hardware\Server Computer\HP AlphaServer SC4.png"/>
            <p:cNvPicPr>
              <a:picLocks noChangeAspect="1" noChangeArrowheads="1"/>
            </p:cNvPicPr>
            <p:nvPr/>
          </p:nvPicPr>
          <p:blipFill>
            <a:blip r:embed="rId4" cstate="email"/>
            <a:srcRect/>
            <a:stretch>
              <a:fillRect/>
            </a:stretch>
          </p:blipFill>
          <p:spPr bwMode="auto">
            <a:xfrm>
              <a:off x="5291491" y="2527543"/>
              <a:ext cx="2123374" cy="1285328"/>
            </a:xfrm>
            <a:prstGeom prst="rect">
              <a:avLst/>
            </a:prstGeom>
            <a:noFill/>
            <a:effectLst>
              <a:outerShdw blurRad="76200" dir="18900000" sy="23000" kx="-1200000" algn="bl" rotWithShape="0">
                <a:prstClr val="black">
                  <a:alpha val="20000"/>
                </a:prstClr>
              </a:outerShdw>
              <a:reflection blurRad="6350" stA="52000" endA="300" endPos="35000" dir="5400000" sy="-100000" algn="bl" rotWithShape="0"/>
            </a:effectLst>
          </p:spPr>
        </p:pic>
        <p:sp>
          <p:nvSpPr>
            <p:cNvPr id="20" name="TextBox 19"/>
            <p:cNvSpPr txBox="1"/>
            <p:nvPr/>
          </p:nvSpPr>
          <p:spPr>
            <a:xfrm>
              <a:off x="5190993" y="3792742"/>
              <a:ext cx="2236578" cy="830997"/>
            </a:xfrm>
            <a:prstGeom prst="rect">
              <a:avLst/>
            </a:prstGeom>
            <a:noFill/>
          </p:spPr>
          <p:txBody>
            <a:bodyPr wrap="square" rtlCol="0">
              <a:spAutoFit/>
            </a:bodyPr>
            <a:lstStyle/>
            <a:p>
              <a:pPr algn="ctr"/>
              <a:r>
                <a:rPr lang="en-US" sz="2400" dirty="0" err="1" smtClean="0"/>
                <a:t>Servidores</a:t>
              </a:r>
              <a:r>
                <a:rPr lang="en-US" sz="2400" dirty="0" smtClean="0"/>
                <a:t> </a:t>
              </a:r>
              <a:r>
                <a:rPr lang="en-US" sz="2400" dirty="0" err="1" smtClean="0"/>
                <a:t>alquilados</a:t>
              </a:r>
              <a:endParaRPr lang="en-US" sz="2400" dirty="0"/>
            </a:p>
          </p:txBody>
        </p:sp>
      </p:grpSp>
      <p:grpSp>
        <p:nvGrpSpPr>
          <p:cNvPr id="12" name="Group 28"/>
          <p:cNvGrpSpPr/>
          <p:nvPr/>
        </p:nvGrpSpPr>
        <p:grpSpPr>
          <a:xfrm>
            <a:off x="6393839" y="1447800"/>
            <a:ext cx="2388677" cy="1911543"/>
            <a:chOff x="8522896" y="2342864"/>
            <a:chExt cx="3184074" cy="1911543"/>
          </a:xfrm>
        </p:grpSpPr>
        <p:pic>
          <p:nvPicPr>
            <p:cNvPr id="22" name="Picture 2" descr="C:\Program Files\Microsoft Resource DVD Artwork\DVD_ART\Artwork_Imagery\Shapes and Graphics\Internet Cloud\cloud 1.png"/>
            <p:cNvPicPr>
              <a:picLocks noChangeAspect="1" noChangeArrowheads="1"/>
            </p:cNvPicPr>
            <p:nvPr/>
          </p:nvPicPr>
          <p:blipFill>
            <a:blip r:embed="rId5"/>
            <a:srcRect/>
            <a:stretch>
              <a:fillRect/>
            </a:stretch>
          </p:blipFill>
          <p:spPr bwMode="auto">
            <a:xfrm>
              <a:off x="8522896" y="2342864"/>
              <a:ext cx="3184074" cy="1797811"/>
            </a:xfrm>
            <a:prstGeom prst="rect">
              <a:avLst/>
            </a:prstGeom>
            <a:noFill/>
          </p:spPr>
        </p:pic>
        <p:sp>
          <p:nvSpPr>
            <p:cNvPr id="23" name="TextBox 22"/>
            <p:cNvSpPr txBox="1"/>
            <p:nvPr/>
          </p:nvSpPr>
          <p:spPr>
            <a:xfrm>
              <a:off x="9054855" y="3792742"/>
              <a:ext cx="2122097" cy="461665"/>
            </a:xfrm>
            <a:prstGeom prst="rect">
              <a:avLst/>
            </a:prstGeom>
            <a:noFill/>
          </p:spPr>
          <p:txBody>
            <a:bodyPr wrap="square" rtlCol="0">
              <a:spAutoFit/>
            </a:bodyPr>
            <a:lstStyle/>
            <a:p>
              <a:pPr algn="ctr"/>
              <a:r>
                <a:rPr lang="en-US" sz="2400" dirty="0" smtClean="0"/>
                <a:t>La </a:t>
              </a:r>
              <a:r>
                <a:rPr lang="en-US" sz="2400" dirty="0" err="1" smtClean="0"/>
                <a:t>Nube</a:t>
              </a:r>
              <a:endParaRPr lang="en-US" sz="2400" dirty="0"/>
            </a:p>
          </p:txBody>
        </p:sp>
      </p:grpSp>
      <p:pic>
        <p:nvPicPr>
          <p:cNvPr id="26" name="Picture 15" descr="C:\Program Files\Microsoft Resource DVD Artwork\DVD_ART\Artwork_Imagery\Shapes and Graphics\Arrows - arrow\White Collection 25 percent opaque - soft shadow\double headed arrow 5b.png"/>
          <p:cNvPicPr>
            <a:picLocks noChangeAspect="1" noChangeArrowheads="1"/>
          </p:cNvPicPr>
          <p:nvPr/>
        </p:nvPicPr>
        <p:blipFill>
          <a:blip r:embed="rId6">
            <a:duotone>
              <a:prstClr val="black"/>
              <a:schemeClr val="accent2">
                <a:tint val="45000"/>
                <a:satMod val="400000"/>
              </a:schemeClr>
            </a:duotone>
          </a:blip>
          <a:srcRect/>
          <a:stretch>
            <a:fillRect/>
          </a:stretch>
        </p:blipFill>
        <p:spPr bwMode="auto">
          <a:xfrm>
            <a:off x="1717996" y="2924556"/>
            <a:ext cx="5902004" cy="1194747"/>
          </a:xfrm>
          <a:prstGeom prst="rect">
            <a:avLst/>
          </a:prstGeom>
          <a:noFill/>
        </p:spPr>
      </p:pic>
    </p:spTree>
    <p:extLst>
      <p:ext uri="{BB962C8B-B14F-4D97-AF65-F5344CB8AC3E}">
        <p14:creationId xmlns:p14="http://schemas.microsoft.com/office/powerpoint/2010/main" xmlns="" val="3340451432"/>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p141: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1000" fill="hold"/>
                                        <p:tgtEl>
                                          <p:spTgt spid="26"/>
                                        </p:tgtEl>
                                        <p:attrNameLst>
                                          <p:attrName>ppt_w</p:attrName>
                                        </p:attrNameLst>
                                      </p:cBhvr>
                                      <p:tavLst>
                                        <p:tav tm="0">
                                          <p:val>
                                            <p:strVal val="#ppt_w*0.70"/>
                                          </p:val>
                                        </p:tav>
                                        <p:tav tm="100000">
                                          <p:val>
                                            <p:strVal val="#ppt_w"/>
                                          </p:val>
                                        </p:tav>
                                      </p:tavLst>
                                    </p:anim>
                                    <p:anim calcmode="lin" valueType="num">
                                      <p:cBhvr>
                                        <p:cTn id="44" dur="1000" fill="hold"/>
                                        <p:tgtEl>
                                          <p:spTgt spid="26"/>
                                        </p:tgtEl>
                                        <p:attrNameLst>
                                          <p:attrName>ppt_h</p:attrName>
                                        </p:attrNameLst>
                                      </p:cBhvr>
                                      <p:tavLst>
                                        <p:tav tm="0">
                                          <p:val>
                                            <p:strVal val="#ppt_h"/>
                                          </p:val>
                                        </p:tav>
                                        <p:tav tm="100000">
                                          <p:val>
                                            <p:strVal val="#ppt_h"/>
                                          </p:val>
                                        </p:tav>
                                      </p:tavLst>
                                    </p:anim>
                                    <p:animEffect transition="in" filter="fade">
                                      <p:cBhvr>
                                        <p:cTn id="4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p:cNvSpPr/>
          <p:nvPr/>
        </p:nvSpPr>
        <p:spPr bwMode="auto">
          <a:xfrm>
            <a:off x="685800" y="5410201"/>
            <a:ext cx="1831977" cy="35115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a:endParaRPr lang="en-US" sz="1300" dirty="0" smtClean="0">
              <a:solidFill>
                <a:schemeClr val="tx1"/>
              </a:solidFill>
              <a:latin typeface="Arial" charset="0"/>
            </a:endParaRPr>
          </a:p>
        </p:txBody>
      </p:sp>
      <p:sp>
        <p:nvSpPr>
          <p:cNvPr id="99" name="TextBox 98"/>
          <p:cNvSpPr txBox="1"/>
          <p:nvPr/>
        </p:nvSpPr>
        <p:spPr>
          <a:xfrm>
            <a:off x="685801" y="5440073"/>
            <a:ext cx="1831976" cy="292388"/>
          </a:xfrm>
          <a:prstGeom prst="rect">
            <a:avLst/>
          </a:prstGeom>
          <a:noFill/>
        </p:spPr>
        <p:txBody>
          <a:bodyPr wrap="square" rtlCol="0">
            <a:spAutoFit/>
          </a:bodyPr>
          <a:lstStyle/>
          <a:p>
            <a:pPr algn="ctr"/>
            <a:r>
              <a:rPr lang="en-US" sz="1300" b="1" dirty="0" smtClean="0">
                <a:solidFill>
                  <a:schemeClr val="tx1"/>
                </a:solidFill>
              </a:rPr>
              <a:t>SQL Azure Database</a:t>
            </a:r>
            <a:endParaRPr lang="en-US" sz="1300" b="1" dirty="0">
              <a:solidFill>
                <a:schemeClr val="tx1"/>
              </a:solidFill>
            </a:endParaRPr>
          </a:p>
        </p:txBody>
      </p:sp>
      <p:grpSp>
        <p:nvGrpSpPr>
          <p:cNvPr id="2" name="Group 96"/>
          <p:cNvGrpSpPr/>
          <p:nvPr/>
        </p:nvGrpSpPr>
        <p:grpSpPr>
          <a:xfrm>
            <a:off x="457200" y="1371600"/>
            <a:ext cx="8077200" cy="4572000"/>
            <a:chOff x="457200" y="1371600"/>
            <a:chExt cx="8077200" cy="4572000"/>
          </a:xfrm>
        </p:grpSpPr>
        <p:grpSp>
          <p:nvGrpSpPr>
            <p:cNvPr id="3" name="Group 116"/>
            <p:cNvGrpSpPr/>
            <p:nvPr/>
          </p:nvGrpSpPr>
          <p:grpSpPr>
            <a:xfrm>
              <a:off x="814296" y="1371600"/>
              <a:ext cx="7720104" cy="4446497"/>
              <a:chOff x="814296" y="1371600"/>
              <a:chExt cx="7720104" cy="4446497"/>
            </a:xfrm>
          </p:grpSpPr>
          <p:grpSp>
            <p:nvGrpSpPr>
              <p:cNvPr id="4" name="Group 114"/>
              <p:cNvGrpSpPr/>
              <p:nvPr/>
            </p:nvGrpSpPr>
            <p:grpSpPr>
              <a:xfrm>
                <a:off x="814296" y="1371600"/>
                <a:ext cx="7720104" cy="4446497"/>
                <a:chOff x="814296" y="1371600"/>
                <a:chExt cx="7720104" cy="4446497"/>
              </a:xfrm>
            </p:grpSpPr>
            <p:sp>
              <p:nvSpPr>
                <p:cNvPr id="275" name="Oval 274"/>
                <p:cNvSpPr/>
                <p:nvPr/>
              </p:nvSpPr>
              <p:spPr bwMode="auto">
                <a:xfrm>
                  <a:off x="3505200" y="1371600"/>
                  <a:ext cx="5029200" cy="4259317"/>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defTabSz="914400" eaLnBrk="1" latinLnBrk="0" hangingPunct="1">
                    <a:lnSpc>
                      <a:spcPct val="100000"/>
                    </a:lnSpc>
                    <a:buClrTx/>
                    <a:buSzTx/>
                    <a:buFontTx/>
                    <a:buNone/>
                    <a:tabLst/>
                  </a:pPr>
                  <a:endParaRPr lang="en-US" sz="2000" dirty="0" smtClean="0"/>
                </a:p>
              </p:txBody>
            </p:sp>
            <p:cxnSp>
              <p:nvCxnSpPr>
                <p:cNvPr id="62" name="Straight Connector 61"/>
                <p:cNvCxnSpPr>
                  <a:stCxn id="75" idx="1"/>
                </p:cNvCxnSpPr>
                <p:nvPr/>
              </p:nvCxnSpPr>
              <p:spPr bwMode="auto">
                <a:xfrm rot="5400000" flipH="1" flipV="1">
                  <a:off x="939173" y="2649008"/>
                  <a:ext cx="2584348" cy="2834102"/>
                </a:xfrm>
                <a:prstGeom prst="line">
                  <a:avLst/>
                </a:prstGeom>
                <a:noFill/>
                <a:ln w="6350" cap="flat" cmpd="sng" algn="ctr">
                  <a:solidFill>
                    <a:schemeClr val="tx1"/>
                  </a:solidFill>
                  <a:prstDash val="solid"/>
                  <a:round/>
                  <a:headEnd type="none" w="med" len="med"/>
                  <a:tailEnd type="none" w="med" len="med"/>
                </a:ln>
                <a:effectLst/>
              </p:spPr>
            </p:cxnSp>
            <p:sp>
              <p:nvSpPr>
                <p:cNvPr id="106" name="Freeform 105"/>
                <p:cNvSpPr/>
                <p:nvPr/>
              </p:nvSpPr>
              <p:spPr bwMode="auto">
                <a:xfrm>
                  <a:off x="2209800" y="2667000"/>
                  <a:ext cx="2362200" cy="456950"/>
                </a:xfrm>
                <a:custGeom>
                  <a:avLst/>
                  <a:gdLst>
                    <a:gd name="connsiteX0" fmla="*/ 0 w 1146048"/>
                    <a:gd name="connsiteY0" fmla="*/ 308864 h 308864"/>
                    <a:gd name="connsiteX1" fmla="*/ 633984 w 1146048"/>
                    <a:gd name="connsiteY1" fmla="*/ 28448 h 308864"/>
                    <a:gd name="connsiteX2" fmla="*/ 1146048 w 1146048"/>
                    <a:gd name="connsiteY2" fmla="*/ 138176 h 308864"/>
                    <a:gd name="connsiteX0" fmla="*/ 0 w 1146048"/>
                    <a:gd name="connsiteY0" fmla="*/ 131064 h 131064"/>
                    <a:gd name="connsiteX1" fmla="*/ 633984 w 1146048"/>
                    <a:gd name="connsiteY1" fmla="*/ 3048 h 131064"/>
                    <a:gd name="connsiteX2" fmla="*/ 1146048 w 1146048"/>
                    <a:gd name="connsiteY2" fmla="*/ 112776 h 131064"/>
                    <a:gd name="connsiteX0" fmla="*/ 0 w 1146048"/>
                    <a:gd name="connsiteY0" fmla="*/ 131064 h 131064"/>
                    <a:gd name="connsiteX1" fmla="*/ 481584 w 1146048"/>
                    <a:gd name="connsiteY1" fmla="*/ 3048 h 131064"/>
                    <a:gd name="connsiteX2" fmla="*/ 1146048 w 1146048"/>
                    <a:gd name="connsiteY2" fmla="*/ 112776 h 131064"/>
                    <a:gd name="connsiteX0" fmla="*/ 0 w 1146048"/>
                    <a:gd name="connsiteY0" fmla="*/ 159828 h 159828"/>
                    <a:gd name="connsiteX1" fmla="*/ 520232 w 1146048"/>
                    <a:gd name="connsiteY1" fmla="*/ 3048 h 159828"/>
                    <a:gd name="connsiteX2" fmla="*/ 1146048 w 1146048"/>
                    <a:gd name="connsiteY2" fmla="*/ 141540 h 159828"/>
                  </a:gdLst>
                  <a:ahLst/>
                  <a:cxnLst>
                    <a:cxn ang="0">
                      <a:pos x="connsiteX0" y="connsiteY0"/>
                    </a:cxn>
                    <a:cxn ang="0">
                      <a:pos x="connsiteX1" y="connsiteY1"/>
                    </a:cxn>
                    <a:cxn ang="0">
                      <a:pos x="connsiteX2" y="connsiteY2"/>
                    </a:cxn>
                  </a:cxnLst>
                  <a:rect l="l" t="t" r="r" b="b"/>
                  <a:pathLst>
                    <a:path w="1146048" h="159828">
                      <a:moveTo>
                        <a:pt x="0" y="159828"/>
                      </a:moveTo>
                      <a:cubicBezTo>
                        <a:pt x="221488" y="33844"/>
                        <a:pt x="329224" y="6096"/>
                        <a:pt x="520232" y="3048"/>
                      </a:cubicBezTo>
                      <a:cubicBezTo>
                        <a:pt x="711240" y="0"/>
                        <a:pt x="985520" y="72452"/>
                        <a:pt x="1146048" y="141540"/>
                      </a:cubicBezTo>
                    </a:path>
                  </a:pathLst>
                </a:custGeom>
                <a:noFill/>
                <a:ln w="19050" cap="flat" cmpd="sng" algn="ctr">
                  <a:solidFill>
                    <a:schemeClr val="tx1"/>
                  </a:solid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07" name="TextBox 106"/>
                <p:cNvSpPr txBox="1"/>
                <p:nvPr/>
              </p:nvSpPr>
              <p:spPr>
                <a:xfrm>
                  <a:off x="2819400" y="2286000"/>
                  <a:ext cx="914400" cy="400110"/>
                </a:xfrm>
                <a:prstGeom prst="rect">
                  <a:avLst/>
                </a:prstGeom>
                <a:noFill/>
              </p:spPr>
              <p:txBody>
                <a:bodyPr wrap="square" rtlCol="0">
                  <a:spAutoFit/>
                </a:bodyPr>
                <a:lstStyle/>
                <a:p>
                  <a:pPr algn="ctr"/>
                  <a:r>
                    <a:rPr lang="en-US" sz="2000" b="1" i="1" dirty="0" smtClean="0"/>
                    <a:t>TDS</a:t>
                  </a:r>
                  <a:endParaRPr lang="en-US" sz="2000" b="1" i="1" dirty="0"/>
                </a:p>
              </p:txBody>
            </p:sp>
            <p:cxnSp>
              <p:nvCxnSpPr>
                <p:cNvPr id="59" name="Straight Connector 58"/>
                <p:cNvCxnSpPr/>
                <p:nvPr/>
              </p:nvCxnSpPr>
              <p:spPr bwMode="auto">
                <a:xfrm flipV="1">
                  <a:off x="2590800" y="5625353"/>
                  <a:ext cx="3487271" cy="192744"/>
                </a:xfrm>
                <a:prstGeom prst="line">
                  <a:avLst/>
                </a:prstGeom>
                <a:noFill/>
                <a:ln w="6350" cap="flat" cmpd="sng" algn="ctr">
                  <a:solidFill>
                    <a:schemeClr val="tx1"/>
                  </a:solidFill>
                  <a:prstDash val="solid"/>
                  <a:round/>
                  <a:headEnd type="none" w="med" len="med"/>
                  <a:tailEnd type="none" w="med" len="med"/>
                </a:ln>
                <a:effectLst/>
              </p:spPr>
            </p:cxnSp>
          </p:grpSp>
          <p:sp>
            <p:nvSpPr>
              <p:cNvPr id="98" name="Rounded Rectangle 97"/>
              <p:cNvSpPr/>
              <p:nvPr/>
            </p:nvSpPr>
            <p:spPr>
              <a:xfrm>
                <a:off x="4572000" y="1828800"/>
                <a:ext cx="2895600" cy="3352800"/>
              </a:xfrm>
              <a:prstGeom prst="roundRect">
                <a:avLst/>
              </a:prstGeom>
              <a:ln>
                <a:headEnd/>
                <a:tailEnd type="none" w="lg" len="lg"/>
              </a:ln>
            </p:spPr>
            <p:style>
              <a:lnRef idx="0">
                <a:schemeClr val="accent5"/>
              </a:lnRef>
              <a:fillRef idx="3">
                <a:schemeClr val="accent5"/>
              </a:fillRef>
              <a:effectRef idx="3">
                <a:schemeClr val="accent5"/>
              </a:effectRef>
              <a:fontRef idx="minor">
                <a:schemeClr val="lt1"/>
              </a:fontRef>
            </p:style>
            <p:txBody>
              <a:bodyPr wrap="square" anchor="ctr">
                <a:noAutofit/>
              </a:bodyPr>
              <a:lstStyle/>
              <a:p>
                <a:pPr defTabSz="914099"/>
                <a:endParaRPr lang="en-US" sz="1600">
                  <a:solidFill>
                    <a:srgbClr val="A2998A"/>
                  </a:solidFill>
                  <a:latin typeface="Segoe"/>
                  <a:cs typeface="Arial" pitchFamily="34" charset="0"/>
                </a:endParaRPr>
              </a:p>
            </p:txBody>
          </p:sp>
        </p:grpSp>
        <p:sp>
          <p:nvSpPr>
            <p:cNvPr id="75" name="Oval 74"/>
            <p:cNvSpPr/>
            <p:nvPr/>
          </p:nvSpPr>
          <p:spPr bwMode="auto">
            <a:xfrm>
              <a:off x="457200" y="5257800"/>
              <a:ext cx="2438400" cy="685800"/>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defTabSz="914400" eaLnBrk="1" latinLnBrk="0" hangingPunct="1">
                <a:lnSpc>
                  <a:spcPct val="100000"/>
                </a:lnSpc>
                <a:buClrTx/>
                <a:buSzTx/>
                <a:buFontTx/>
                <a:buNone/>
                <a:tabLst/>
              </a:pPr>
              <a:endParaRPr lang="en-US" sz="2000" dirty="0" smtClean="0"/>
            </a:p>
          </p:txBody>
        </p:sp>
      </p:grpSp>
      <p:grpSp>
        <p:nvGrpSpPr>
          <p:cNvPr id="5" name="Group 118"/>
          <p:cNvGrpSpPr/>
          <p:nvPr/>
        </p:nvGrpSpPr>
        <p:grpSpPr>
          <a:xfrm>
            <a:off x="4800600" y="1957138"/>
            <a:ext cx="2514608" cy="2971799"/>
            <a:chOff x="4800600" y="1957138"/>
            <a:chExt cx="2514608" cy="2971799"/>
          </a:xfrm>
        </p:grpSpPr>
        <p:sp>
          <p:nvSpPr>
            <p:cNvPr id="118" name="Can 117"/>
            <p:cNvSpPr/>
            <p:nvPr/>
          </p:nvSpPr>
          <p:spPr bwMode="auto">
            <a:xfrm>
              <a:off x="4953000" y="1957138"/>
              <a:ext cx="1066800" cy="1347537"/>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defTabSz="914099"/>
              <a:endParaRPr lang="en-US" sz="1600" dirty="0" smtClean="0">
                <a:solidFill>
                  <a:srgbClr val="A2998A"/>
                </a:solidFill>
                <a:latin typeface="Segoe"/>
                <a:cs typeface="Arial" pitchFamily="34" charset="0"/>
              </a:endParaRPr>
            </a:p>
          </p:txBody>
        </p:sp>
        <p:sp>
          <p:nvSpPr>
            <p:cNvPr id="120" name="Rectangle 119"/>
            <p:cNvSpPr/>
            <p:nvPr/>
          </p:nvSpPr>
          <p:spPr bwMode="auto">
            <a:xfrm>
              <a:off x="5065295" y="2577099"/>
              <a:ext cx="736939" cy="52638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121" name="Straight Connector 120"/>
            <p:cNvCxnSpPr/>
            <p:nvPr/>
          </p:nvCxnSpPr>
          <p:spPr bwMode="auto">
            <a:xfrm>
              <a:off x="5065295" y="2682376"/>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22" name="Straight Connector 121"/>
            <p:cNvCxnSpPr/>
            <p:nvPr/>
          </p:nvCxnSpPr>
          <p:spPr bwMode="auto">
            <a:xfrm>
              <a:off x="5065295" y="2787653"/>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23" name="Straight Connector 122"/>
            <p:cNvCxnSpPr/>
            <p:nvPr/>
          </p:nvCxnSpPr>
          <p:spPr bwMode="auto">
            <a:xfrm>
              <a:off x="5065295" y="2892930"/>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24" name="Straight Connector 123"/>
            <p:cNvCxnSpPr/>
            <p:nvPr/>
          </p:nvCxnSpPr>
          <p:spPr bwMode="auto">
            <a:xfrm>
              <a:off x="5065295" y="2998207"/>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25" name="Straight Connector 124"/>
            <p:cNvCxnSpPr/>
            <p:nvPr/>
          </p:nvCxnSpPr>
          <p:spPr bwMode="auto">
            <a:xfrm rot="5400000">
              <a:off x="4907380" y="2840292"/>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26" name="Straight Connector 125"/>
            <p:cNvCxnSpPr/>
            <p:nvPr/>
          </p:nvCxnSpPr>
          <p:spPr bwMode="auto">
            <a:xfrm rot="5400000">
              <a:off x="5013242" y="2839707"/>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27" name="Straight Connector 126"/>
            <p:cNvCxnSpPr/>
            <p:nvPr/>
          </p:nvCxnSpPr>
          <p:spPr bwMode="auto">
            <a:xfrm rot="5400000">
              <a:off x="5119104" y="2839122"/>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28" name="Straight Connector 127"/>
            <p:cNvCxnSpPr/>
            <p:nvPr/>
          </p:nvCxnSpPr>
          <p:spPr bwMode="auto">
            <a:xfrm rot="5400000">
              <a:off x="5224966" y="2838537"/>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29" name="Straight Connector 128"/>
            <p:cNvCxnSpPr/>
            <p:nvPr/>
          </p:nvCxnSpPr>
          <p:spPr bwMode="auto">
            <a:xfrm rot="5400000">
              <a:off x="5330828" y="2837952"/>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30" name="Straight Connector 129"/>
            <p:cNvCxnSpPr/>
            <p:nvPr/>
          </p:nvCxnSpPr>
          <p:spPr bwMode="auto">
            <a:xfrm rot="5400000">
              <a:off x="5436690" y="2837366"/>
              <a:ext cx="526385" cy="1170"/>
            </a:xfrm>
            <a:prstGeom prst="line">
              <a:avLst/>
            </a:prstGeom>
            <a:noFill/>
            <a:ln w="19050" cap="flat" cmpd="sng" algn="ctr">
              <a:solidFill>
                <a:schemeClr val="tx1"/>
              </a:solidFill>
              <a:prstDash val="solid"/>
              <a:round/>
              <a:headEnd type="none" w="med" len="med"/>
              <a:tailEnd type="none" w="med" len="med"/>
            </a:ln>
            <a:effectLst/>
          </p:spPr>
        </p:cxnSp>
        <p:sp>
          <p:nvSpPr>
            <p:cNvPr id="131" name="Rectangle 130"/>
            <p:cNvSpPr/>
            <p:nvPr/>
          </p:nvSpPr>
          <p:spPr bwMode="auto">
            <a:xfrm>
              <a:off x="5177590" y="2689394"/>
              <a:ext cx="736939" cy="52638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132" name="Straight Connector 131"/>
            <p:cNvCxnSpPr/>
            <p:nvPr/>
          </p:nvCxnSpPr>
          <p:spPr bwMode="auto">
            <a:xfrm>
              <a:off x="5177590" y="2794671"/>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33" name="Straight Connector 132"/>
            <p:cNvCxnSpPr/>
            <p:nvPr/>
          </p:nvCxnSpPr>
          <p:spPr bwMode="auto">
            <a:xfrm>
              <a:off x="5177590" y="2899948"/>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34" name="Straight Connector 133"/>
            <p:cNvCxnSpPr/>
            <p:nvPr/>
          </p:nvCxnSpPr>
          <p:spPr bwMode="auto">
            <a:xfrm>
              <a:off x="5177590" y="3005225"/>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35" name="Straight Connector 134"/>
            <p:cNvCxnSpPr/>
            <p:nvPr/>
          </p:nvCxnSpPr>
          <p:spPr bwMode="auto">
            <a:xfrm>
              <a:off x="5177590" y="3110502"/>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36" name="Straight Connector 135"/>
            <p:cNvCxnSpPr/>
            <p:nvPr/>
          </p:nvCxnSpPr>
          <p:spPr bwMode="auto">
            <a:xfrm rot="5400000">
              <a:off x="5019674" y="2952586"/>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38" name="Straight Connector 137"/>
            <p:cNvCxnSpPr/>
            <p:nvPr/>
          </p:nvCxnSpPr>
          <p:spPr bwMode="auto">
            <a:xfrm rot="5400000">
              <a:off x="5125536" y="2952001"/>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39" name="Straight Connector 138"/>
            <p:cNvCxnSpPr/>
            <p:nvPr/>
          </p:nvCxnSpPr>
          <p:spPr bwMode="auto">
            <a:xfrm rot="5400000">
              <a:off x="5231398" y="2951416"/>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40" name="Straight Connector 139"/>
            <p:cNvCxnSpPr/>
            <p:nvPr/>
          </p:nvCxnSpPr>
          <p:spPr bwMode="auto">
            <a:xfrm rot="5400000">
              <a:off x="5337261" y="2950831"/>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41" name="Straight Connector 140"/>
            <p:cNvCxnSpPr/>
            <p:nvPr/>
          </p:nvCxnSpPr>
          <p:spPr bwMode="auto">
            <a:xfrm rot="5400000">
              <a:off x="5443123" y="2950246"/>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42" name="Straight Connector 141"/>
            <p:cNvCxnSpPr/>
            <p:nvPr/>
          </p:nvCxnSpPr>
          <p:spPr bwMode="auto">
            <a:xfrm rot="5400000">
              <a:off x="5548985" y="2949661"/>
              <a:ext cx="526385" cy="1170"/>
            </a:xfrm>
            <a:prstGeom prst="line">
              <a:avLst/>
            </a:prstGeom>
            <a:noFill/>
            <a:ln w="19050" cap="flat" cmpd="sng" algn="ctr">
              <a:solidFill>
                <a:schemeClr val="tx1"/>
              </a:solidFill>
              <a:prstDash val="solid"/>
              <a:round/>
              <a:headEnd type="none" w="med" len="med"/>
              <a:tailEnd type="none" w="med" len="med"/>
            </a:ln>
            <a:effectLst/>
          </p:spPr>
        </p:cxnSp>
        <p:sp>
          <p:nvSpPr>
            <p:cNvPr id="143" name="TextBox 142"/>
            <p:cNvSpPr txBox="1"/>
            <p:nvPr/>
          </p:nvSpPr>
          <p:spPr>
            <a:xfrm>
              <a:off x="4953000" y="2237876"/>
              <a:ext cx="1066808" cy="307777"/>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b="1" i="1" dirty="0" smtClean="0">
                  <a:solidFill>
                    <a:schemeClr val="tx1"/>
                  </a:solidFill>
                  <a:latin typeface="Arial" pitchFamily="34" charset="0"/>
                  <a:cs typeface="Arial" pitchFamily="34" charset="0"/>
                </a:rPr>
                <a:t>Database</a:t>
              </a:r>
              <a:endParaRPr lang="en-US" sz="1400" b="1" i="1" dirty="0">
                <a:solidFill>
                  <a:schemeClr val="tx1"/>
                </a:solidFill>
                <a:latin typeface="Arial" pitchFamily="34" charset="0"/>
                <a:cs typeface="Arial" pitchFamily="34" charset="0"/>
              </a:endParaRPr>
            </a:p>
          </p:txBody>
        </p:sp>
        <p:sp>
          <p:nvSpPr>
            <p:cNvPr id="145" name="Can 144"/>
            <p:cNvSpPr/>
            <p:nvPr/>
          </p:nvSpPr>
          <p:spPr bwMode="auto">
            <a:xfrm>
              <a:off x="4800600" y="3581400"/>
              <a:ext cx="1066800" cy="1347537"/>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defTabSz="914099"/>
              <a:endParaRPr lang="en-US" sz="1600" dirty="0" smtClean="0">
                <a:solidFill>
                  <a:srgbClr val="A2998A"/>
                </a:solidFill>
                <a:latin typeface="Segoe"/>
                <a:cs typeface="Arial" pitchFamily="34" charset="0"/>
              </a:endParaRPr>
            </a:p>
          </p:txBody>
        </p:sp>
        <p:sp>
          <p:nvSpPr>
            <p:cNvPr id="147" name="Rectangle 146"/>
            <p:cNvSpPr/>
            <p:nvPr/>
          </p:nvSpPr>
          <p:spPr bwMode="auto">
            <a:xfrm>
              <a:off x="4912895" y="4201361"/>
              <a:ext cx="736939" cy="52638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148" name="Straight Connector 147"/>
            <p:cNvCxnSpPr/>
            <p:nvPr/>
          </p:nvCxnSpPr>
          <p:spPr bwMode="auto">
            <a:xfrm>
              <a:off x="4912895" y="4306638"/>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49" name="Straight Connector 148"/>
            <p:cNvCxnSpPr/>
            <p:nvPr/>
          </p:nvCxnSpPr>
          <p:spPr bwMode="auto">
            <a:xfrm>
              <a:off x="4912895" y="4411915"/>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50" name="Straight Connector 149"/>
            <p:cNvCxnSpPr/>
            <p:nvPr/>
          </p:nvCxnSpPr>
          <p:spPr bwMode="auto">
            <a:xfrm>
              <a:off x="4912895" y="4517192"/>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51" name="Straight Connector 150"/>
            <p:cNvCxnSpPr/>
            <p:nvPr/>
          </p:nvCxnSpPr>
          <p:spPr bwMode="auto">
            <a:xfrm>
              <a:off x="4912895" y="4622469"/>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52" name="Straight Connector 151"/>
            <p:cNvCxnSpPr/>
            <p:nvPr/>
          </p:nvCxnSpPr>
          <p:spPr bwMode="auto">
            <a:xfrm rot="5400000">
              <a:off x="4754980" y="446455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53" name="Straight Connector 152"/>
            <p:cNvCxnSpPr/>
            <p:nvPr/>
          </p:nvCxnSpPr>
          <p:spPr bwMode="auto">
            <a:xfrm rot="5400000">
              <a:off x="4860842" y="4463969"/>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54" name="Straight Connector 153"/>
            <p:cNvCxnSpPr/>
            <p:nvPr/>
          </p:nvCxnSpPr>
          <p:spPr bwMode="auto">
            <a:xfrm rot="5400000">
              <a:off x="4966704" y="446338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55" name="Straight Connector 154"/>
            <p:cNvCxnSpPr/>
            <p:nvPr/>
          </p:nvCxnSpPr>
          <p:spPr bwMode="auto">
            <a:xfrm rot="5400000">
              <a:off x="5072566" y="4462799"/>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60" name="Straight Connector 159"/>
            <p:cNvCxnSpPr/>
            <p:nvPr/>
          </p:nvCxnSpPr>
          <p:spPr bwMode="auto">
            <a:xfrm rot="5400000">
              <a:off x="5178428" y="446221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61" name="Straight Connector 160"/>
            <p:cNvCxnSpPr/>
            <p:nvPr/>
          </p:nvCxnSpPr>
          <p:spPr bwMode="auto">
            <a:xfrm rot="5400000">
              <a:off x="5284290" y="4461628"/>
              <a:ext cx="526385" cy="1170"/>
            </a:xfrm>
            <a:prstGeom prst="line">
              <a:avLst/>
            </a:prstGeom>
            <a:noFill/>
            <a:ln w="19050" cap="flat" cmpd="sng" algn="ctr">
              <a:solidFill>
                <a:schemeClr val="tx1"/>
              </a:solidFill>
              <a:prstDash val="solid"/>
              <a:round/>
              <a:headEnd type="none" w="med" len="med"/>
              <a:tailEnd type="none" w="med" len="med"/>
            </a:ln>
            <a:effectLst/>
          </p:spPr>
        </p:cxnSp>
        <p:sp>
          <p:nvSpPr>
            <p:cNvPr id="162" name="Rectangle 161"/>
            <p:cNvSpPr/>
            <p:nvPr/>
          </p:nvSpPr>
          <p:spPr bwMode="auto">
            <a:xfrm>
              <a:off x="5025190" y="4313656"/>
              <a:ext cx="736939" cy="52638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165" name="Straight Connector 164"/>
            <p:cNvCxnSpPr/>
            <p:nvPr/>
          </p:nvCxnSpPr>
          <p:spPr bwMode="auto">
            <a:xfrm>
              <a:off x="5025190" y="4418933"/>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67" name="Straight Connector 166"/>
            <p:cNvCxnSpPr/>
            <p:nvPr/>
          </p:nvCxnSpPr>
          <p:spPr bwMode="auto">
            <a:xfrm>
              <a:off x="5025190" y="4524210"/>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68" name="Straight Connector 167"/>
            <p:cNvCxnSpPr/>
            <p:nvPr/>
          </p:nvCxnSpPr>
          <p:spPr bwMode="auto">
            <a:xfrm>
              <a:off x="5025190" y="4629487"/>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69" name="Straight Connector 168"/>
            <p:cNvCxnSpPr/>
            <p:nvPr/>
          </p:nvCxnSpPr>
          <p:spPr bwMode="auto">
            <a:xfrm>
              <a:off x="5025190" y="4734764"/>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70" name="Straight Connector 169"/>
            <p:cNvCxnSpPr/>
            <p:nvPr/>
          </p:nvCxnSpPr>
          <p:spPr bwMode="auto">
            <a:xfrm rot="5400000">
              <a:off x="4867274" y="457684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71" name="Straight Connector 170"/>
            <p:cNvCxnSpPr/>
            <p:nvPr/>
          </p:nvCxnSpPr>
          <p:spPr bwMode="auto">
            <a:xfrm rot="5400000">
              <a:off x="4973136" y="4576263"/>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75" name="Straight Connector 174"/>
            <p:cNvCxnSpPr/>
            <p:nvPr/>
          </p:nvCxnSpPr>
          <p:spPr bwMode="auto">
            <a:xfrm rot="5400000">
              <a:off x="5078998" y="457567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77" name="Straight Connector 176"/>
            <p:cNvCxnSpPr/>
            <p:nvPr/>
          </p:nvCxnSpPr>
          <p:spPr bwMode="auto">
            <a:xfrm rot="5400000">
              <a:off x="5184861" y="4575093"/>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78" name="Straight Connector 177"/>
            <p:cNvCxnSpPr/>
            <p:nvPr/>
          </p:nvCxnSpPr>
          <p:spPr bwMode="auto">
            <a:xfrm rot="5400000">
              <a:off x="5290723" y="457450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79" name="Straight Connector 178"/>
            <p:cNvCxnSpPr/>
            <p:nvPr/>
          </p:nvCxnSpPr>
          <p:spPr bwMode="auto">
            <a:xfrm rot="5400000">
              <a:off x="5396585" y="4573923"/>
              <a:ext cx="526385" cy="1170"/>
            </a:xfrm>
            <a:prstGeom prst="line">
              <a:avLst/>
            </a:prstGeom>
            <a:noFill/>
            <a:ln w="19050" cap="flat" cmpd="sng" algn="ctr">
              <a:solidFill>
                <a:schemeClr val="tx1"/>
              </a:solidFill>
              <a:prstDash val="solid"/>
              <a:round/>
              <a:headEnd type="none" w="med" len="med"/>
              <a:tailEnd type="none" w="med" len="med"/>
            </a:ln>
            <a:effectLst/>
          </p:spPr>
        </p:cxnSp>
        <p:sp>
          <p:nvSpPr>
            <p:cNvPr id="180" name="TextBox 179"/>
            <p:cNvSpPr txBox="1"/>
            <p:nvPr/>
          </p:nvSpPr>
          <p:spPr>
            <a:xfrm>
              <a:off x="4800600" y="3862138"/>
              <a:ext cx="1066808" cy="307777"/>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b="1" i="1" dirty="0" smtClean="0">
                  <a:solidFill>
                    <a:schemeClr val="tx1"/>
                  </a:solidFill>
                  <a:latin typeface="Arial" pitchFamily="34" charset="0"/>
                  <a:cs typeface="Arial" pitchFamily="34" charset="0"/>
                </a:rPr>
                <a:t>Database</a:t>
              </a:r>
              <a:endParaRPr lang="en-US" sz="1400" b="1" i="1" dirty="0">
                <a:solidFill>
                  <a:schemeClr val="tx1"/>
                </a:solidFill>
                <a:latin typeface="Arial" pitchFamily="34" charset="0"/>
                <a:cs typeface="Arial" pitchFamily="34" charset="0"/>
              </a:endParaRPr>
            </a:p>
          </p:txBody>
        </p:sp>
        <p:sp>
          <p:nvSpPr>
            <p:cNvPr id="195" name="Can 194"/>
            <p:cNvSpPr/>
            <p:nvPr/>
          </p:nvSpPr>
          <p:spPr bwMode="auto">
            <a:xfrm>
              <a:off x="6248400" y="3048000"/>
              <a:ext cx="1066800" cy="1347537"/>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defTabSz="914099"/>
              <a:endParaRPr lang="en-US" sz="1600" dirty="0" smtClean="0">
                <a:solidFill>
                  <a:srgbClr val="A2998A"/>
                </a:solidFill>
                <a:latin typeface="Segoe"/>
                <a:cs typeface="Arial" pitchFamily="34" charset="0"/>
              </a:endParaRPr>
            </a:p>
          </p:txBody>
        </p:sp>
        <p:sp>
          <p:nvSpPr>
            <p:cNvPr id="201" name="Rectangle 200"/>
            <p:cNvSpPr/>
            <p:nvPr/>
          </p:nvSpPr>
          <p:spPr bwMode="auto">
            <a:xfrm>
              <a:off x="6360695" y="3667961"/>
              <a:ext cx="736939" cy="52638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202" name="Straight Connector 201"/>
            <p:cNvCxnSpPr/>
            <p:nvPr/>
          </p:nvCxnSpPr>
          <p:spPr bwMode="auto">
            <a:xfrm>
              <a:off x="6360695" y="3773238"/>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03" name="Straight Connector 202"/>
            <p:cNvCxnSpPr/>
            <p:nvPr/>
          </p:nvCxnSpPr>
          <p:spPr bwMode="auto">
            <a:xfrm>
              <a:off x="6360695" y="3878515"/>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05" name="Straight Connector 204"/>
            <p:cNvCxnSpPr/>
            <p:nvPr/>
          </p:nvCxnSpPr>
          <p:spPr bwMode="auto">
            <a:xfrm>
              <a:off x="6360695" y="3983792"/>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07" name="Straight Connector 206"/>
            <p:cNvCxnSpPr/>
            <p:nvPr/>
          </p:nvCxnSpPr>
          <p:spPr bwMode="auto">
            <a:xfrm>
              <a:off x="6360695" y="4089069"/>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08" name="Straight Connector 207"/>
            <p:cNvCxnSpPr/>
            <p:nvPr/>
          </p:nvCxnSpPr>
          <p:spPr bwMode="auto">
            <a:xfrm rot="5400000">
              <a:off x="6202780" y="393115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09" name="Straight Connector 208"/>
            <p:cNvCxnSpPr/>
            <p:nvPr/>
          </p:nvCxnSpPr>
          <p:spPr bwMode="auto">
            <a:xfrm rot="5400000">
              <a:off x="6308642" y="3930569"/>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10" name="Straight Connector 209"/>
            <p:cNvCxnSpPr/>
            <p:nvPr/>
          </p:nvCxnSpPr>
          <p:spPr bwMode="auto">
            <a:xfrm rot="5400000">
              <a:off x="6414504" y="392998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11" name="Straight Connector 210"/>
            <p:cNvCxnSpPr/>
            <p:nvPr/>
          </p:nvCxnSpPr>
          <p:spPr bwMode="auto">
            <a:xfrm rot="5400000">
              <a:off x="6520366" y="3929399"/>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12" name="Straight Connector 211"/>
            <p:cNvCxnSpPr/>
            <p:nvPr/>
          </p:nvCxnSpPr>
          <p:spPr bwMode="auto">
            <a:xfrm rot="5400000">
              <a:off x="6626228" y="392881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13" name="Straight Connector 212"/>
            <p:cNvCxnSpPr/>
            <p:nvPr/>
          </p:nvCxnSpPr>
          <p:spPr bwMode="auto">
            <a:xfrm rot="5400000">
              <a:off x="6732090" y="3928228"/>
              <a:ext cx="526385" cy="1170"/>
            </a:xfrm>
            <a:prstGeom prst="line">
              <a:avLst/>
            </a:prstGeom>
            <a:noFill/>
            <a:ln w="19050" cap="flat" cmpd="sng" algn="ctr">
              <a:solidFill>
                <a:schemeClr val="tx1"/>
              </a:solidFill>
              <a:prstDash val="solid"/>
              <a:round/>
              <a:headEnd type="none" w="med" len="med"/>
              <a:tailEnd type="none" w="med" len="med"/>
            </a:ln>
            <a:effectLst/>
          </p:spPr>
        </p:cxnSp>
        <p:sp>
          <p:nvSpPr>
            <p:cNvPr id="215" name="Rectangle 214"/>
            <p:cNvSpPr/>
            <p:nvPr/>
          </p:nvSpPr>
          <p:spPr bwMode="auto">
            <a:xfrm>
              <a:off x="6472990" y="3780256"/>
              <a:ext cx="736939" cy="52638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216" name="Straight Connector 215"/>
            <p:cNvCxnSpPr/>
            <p:nvPr/>
          </p:nvCxnSpPr>
          <p:spPr bwMode="auto">
            <a:xfrm>
              <a:off x="6472990" y="3885533"/>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17" name="Straight Connector 216"/>
            <p:cNvCxnSpPr/>
            <p:nvPr/>
          </p:nvCxnSpPr>
          <p:spPr bwMode="auto">
            <a:xfrm>
              <a:off x="6472990" y="3990810"/>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19" name="Straight Connector 218"/>
            <p:cNvCxnSpPr/>
            <p:nvPr/>
          </p:nvCxnSpPr>
          <p:spPr bwMode="auto">
            <a:xfrm>
              <a:off x="6472990" y="4096087"/>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20" name="Straight Connector 219"/>
            <p:cNvCxnSpPr/>
            <p:nvPr/>
          </p:nvCxnSpPr>
          <p:spPr bwMode="auto">
            <a:xfrm>
              <a:off x="6472990" y="4201364"/>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21" name="Straight Connector 220"/>
            <p:cNvCxnSpPr/>
            <p:nvPr/>
          </p:nvCxnSpPr>
          <p:spPr bwMode="auto">
            <a:xfrm rot="5400000">
              <a:off x="6315074" y="404344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22" name="Straight Connector 221"/>
            <p:cNvCxnSpPr/>
            <p:nvPr/>
          </p:nvCxnSpPr>
          <p:spPr bwMode="auto">
            <a:xfrm rot="5400000">
              <a:off x="6420936" y="4042863"/>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23" name="Straight Connector 222"/>
            <p:cNvCxnSpPr/>
            <p:nvPr/>
          </p:nvCxnSpPr>
          <p:spPr bwMode="auto">
            <a:xfrm rot="5400000">
              <a:off x="6526798" y="404227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24" name="Straight Connector 223"/>
            <p:cNvCxnSpPr/>
            <p:nvPr/>
          </p:nvCxnSpPr>
          <p:spPr bwMode="auto">
            <a:xfrm rot="5400000">
              <a:off x="6632661" y="4041693"/>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25" name="Straight Connector 224"/>
            <p:cNvCxnSpPr/>
            <p:nvPr/>
          </p:nvCxnSpPr>
          <p:spPr bwMode="auto">
            <a:xfrm rot="5400000">
              <a:off x="6738523" y="404110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30" name="Straight Connector 229"/>
            <p:cNvCxnSpPr/>
            <p:nvPr/>
          </p:nvCxnSpPr>
          <p:spPr bwMode="auto">
            <a:xfrm rot="5400000">
              <a:off x="6844385" y="4040523"/>
              <a:ext cx="526385" cy="1170"/>
            </a:xfrm>
            <a:prstGeom prst="line">
              <a:avLst/>
            </a:prstGeom>
            <a:noFill/>
            <a:ln w="19050" cap="flat" cmpd="sng" algn="ctr">
              <a:solidFill>
                <a:schemeClr val="tx1"/>
              </a:solidFill>
              <a:prstDash val="solid"/>
              <a:round/>
              <a:headEnd type="none" w="med" len="med"/>
              <a:tailEnd type="none" w="med" len="med"/>
            </a:ln>
            <a:effectLst/>
          </p:spPr>
        </p:cxnSp>
        <p:sp>
          <p:nvSpPr>
            <p:cNvPr id="231" name="TextBox 230"/>
            <p:cNvSpPr txBox="1"/>
            <p:nvPr/>
          </p:nvSpPr>
          <p:spPr>
            <a:xfrm>
              <a:off x="6248400" y="3328738"/>
              <a:ext cx="1066808" cy="307777"/>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b="1" i="1" dirty="0" smtClean="0">
                  <a:solidFill>
                    <a:schemeClr val="tx1"/>
                  </a:solidFill>
                  <a:latin typeface="Arial" pitchFamily="34" charset="0"/>
                  <a:cs typeface="Arial" pitchFamily="34" charset="0"/>
                </a:rPr>
                <a:t>Database</a:t>
              </a:r>
              <a:endParaRPr lang="en-US" sz="1400" b="1" i="1" dirty="0">
                <a:solidFill>
                  <a:schemeClr val="tx1"/>
                </a:solidFill>
                <a:latin typeface="Arial" pitchFamily="34" charset="0"/>
                <a:cs typeface="Arial" pitchFamily="34" charset="0"/>
              </a:endParaRPr>
            </a:p>
          </p:txBody>
        </p:sp>
      </p:grpSp>
      <p:cxnSp>
        <p:nvCxnSpPr>
          <p:cNvPr id="93" name="Straight Connector 92"/>
          <p:cNvCxnSpPr>
            <a:endCxn id="99" idx="3"/>
          </p:cNvCxnSpPr>
          <p:nvPr/>
        </p:nvCxnSpPr>
        <p:spPr>
          <a:xfrm rot="10800000">
            <a:off x="2517778" y="5586268"/>
            <a:ext cx="451511" cy="275441"/>
          </a:xfrm>
          <a:prstGeom prst="line">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solidFill>
              <a:schemeClr val="tx1"/>
            </a:solidFill>
            <a:round/>
            <a:headEnd/>
            <a:tailEnd type="none" w="lg" len="lg"/>
          </a:ln>
          <a:effectLst>
            <a:outerShdw blurRad="50800" dist="38100" dir="2700000" algn="tl" rotWithShape="0">
              <a:prstClr val="black">
                <a:alpha val="40000"/>
              </a:prstClr>
            </a:outerShdw>
          </a:effectLst>
        </p:spPr>
      </p:cxnSp>
      <p:cxnSp>
        <p:nvCxnSpPr>
          <p:cNvPr id="100" name="Straight Connector 99"/>
          <p:cNvCxnSpPr>
            <a:stCxn id="110" idx="2"/>
          </p:cNvCxnSpPr>
          <p:nvPr/>
        </p:nvCxnSpPr>
        <p:spPr>
          <a:xfrm rot="10800000" flipV="1">
            <a:off x="2517778" y="6126621"/>
            <a:ext cx="401320" cy="286880"/>
          </a:xfrm>
          <a:prstGeom prst="line">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solidFill>
              <a:schemeClr val="tx1"/>
            </a:solidFill>
            <a:round/>
            <a:headEnd/>
            <a:tailEnd type="none" w="lg" len="lg"/>
          </a:ln>
          <a:effectLst>
            <a:outerShdw blurRad="50800" dist="38100" dir="2700000" algn="tl" rotWithShape="0">
              <a:prstClr val="black">
                <a:alpha val="40000"/>
              </a:prstClr>
            </a:outerShdw>
          </a:effectLst>
        </p:spPr>
      </p:cxnSp>
      <p:sp>
        <p:nvSpPr>
          <p:cNvPr id="101" name="Rectangle 100"/>
          <p:cNvSpPr/>
          <p:nvPr/>
        </p:nvSpPr>
        <p:spPr bwMode="auto">
          <a:xfrm>
            <a:off x="685800" y="5831813"/>
            <a:ext cx="1831977" cy="35115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a:endParaRPr lang="en-US" sz="1300" dirty="0" smtClean="0">
              <a:solidFill>
                <a:schemeClr val="tx1"/>
              </a:solidFill>
              <a:latin typeface="Arial" charset="0"/>
            </a:endParaRPr>
          </a:p>
        </p:txBody>
      </p:sp>
      <p:sp>
        <p:nvSpPr>
          <p:cNvPr id="102" name="TextBox 101"/>
          <p:cNvSpPr txBox="1"/>
          <p:nvPr/>
        </p:nvSpPr>
        <p:spPr>
          <a:xfrm>
            <a:off x="685801" y="5861686"/>
            <a:ext cx="1831976" cy="292388"/>
          </a:xfrm>
          <a:prstGeom prst="rect">
            <a:avLst/>
          </a:prstGeom>
          <a:noFill/>
        </p:spPr>
        <p:txBody>
          <a:bodyPr wrap="square" rtlCol="0">
            <a:spAutoFit/>
          </a:bodyPr>
          <a:lstStyle/>
          <a:p>
            <a:pPr algn="ctr"/>
            <a:r>
              <a:rPr lang="en-US" sz="1300" b="1" dirty="0" smtClean="0"/>
              <a:t>“Huron” Data Hub</a:t>
            </a:r>
            <a:endParaRPr lang="en-US" sz="1300" b="1" dirty="0">
              <a:solidFill>
                <a:schemeClr val="tx1"/>
              </a:solidFill>
            </a:endParaRPr>
          </a:p>
        </p:txBody>
      </p:sp>
      <p:sp>
        <p:nvSpPr>
          <p:cNvPr id="103" name="Rectangle 102"/>
          <p:cNvSpPr/>
          <p:nvPr/>
        </p:nvSpPr>
        <p:spPr bwMode="auto">
          <a:xfrm>
            <a:off x="685800" y="6263006"/>
            <a:ext cx="1831977" cy="35115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a:endParaRPr lang="en-US" sz="1300" dirty="0" smtClean="0">
              <a:solidFill>
                <a:schemeClr val="tx1"/>
              </a:solidFill>
              <a:latin typeface="Arial" charset="0"/>
            </a:endParaRPr>
          </a:p>
        </p:txBody>
      </p:sp>
      <p:sp>
        <p:nvSpPr>
          <p:cNvPr id="104" name="TextBox 103"/>
          <p:cNvSpPr txBox="1"/>
          <p:nvPr/>
        </p:nvSpPr>
        <p:spPr>
          <a:xfrm>
            <a:off x="685801" y="6292880"/>
            <a:ext cx="1831976" cy="292388"/>
          </a:xfrm>
          <a:prstGeom prst="rect">
            <a:avLst/>
          </a:prstGeom>
          <a:noFill/>
        </p:spPr>
        <p:txBody>
          <a:bodyPr wrap="square" rtlCol="0">
            <a:spAutoFit/>
          </a:bodyPr>
          <a:lstStyle/>
          <a:p>
            <a:pPr algn="ctr"/>
            <a:r>
              <a:rPr lang="en-US" sz="1300" b="1" dirty="0" smtClean="0">
                <a:solidFill>
                  <a:schemeClr val="tx1"/>
                </a:solidFill>
              </a:rPr>
              <a:t>Others (Future)</a:t>
            </a:r>
            <a:endParaRPr lang="en-US" sz="1300" b="1" dirty="0">
              <a:solidFill>
                <a:schemeClr val="tx1"/>
              </a:solidFill>
            </a:endParaRPr>
          </a:p>
        </p:txBody>
      </p:sp>
      <p:cxnSp>
        <p:nvCxnSpPr>
          <p:cNvPr id="105" name="Straight Connector 104"/>
          <p:cNvCxnSpPr>
            <a:stCxn id="109" idx="2"/>
          </p:cNvCxnSpPr>
          <p:nvPr/>
        </p:nvCxnSpPr>
        <p:spPr>
          <a:xfrm rot="10800000" flipV="1">
            <a:off x="2517778" y="5976125"/>
            <a:ext cx="300991" cy="36057"/>
          </a:xfrm>
          <a:prstGeom prst="line">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solidFill>
              <a:schemeClr val="tx1"/>
            </a:solidFill>
            <a:round/>
            <a:headEnd/>
            <a:tailEnd type="none" w="lg" len="lg"/>
          </a:ln>
          <a:effectLst>
            <a:outerShdw blurRad="50800" dist="38100" dir="2700000" algn="tl" rotWithShape="0">
              <a:prstClr val="black">
                <a:alpha val="40000"/>
              </a:prstClr>
            </a:outerShdw>
          </a:effectLst>
        </p:spPr>
      </p:cxnSp>
      <p:sp>
        <p:nvSpPr>
          <p:cNvPr id="108" name="Can 107"/>
          <p:cNvSpPr/>
          <p:nvPr/>
        </p:nvSpPr>
        <p:spPr bwMode="auto">
          <a:xfrm>
            <a:off x="2919098" y="5661025"/>
            <a:ext cx="470301" cy="329211"/>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defTabSz="914099"/>
            <a:endParaRPr lang="en-US" sz="1300" dirty="0" smtClean="0">
              <a:solidFill>
                <a:srgbClr val="A2998A"/>
              </a:solidFill>
              <a:latin typeface="Segoe"/>
              <a:cs typeface="Arial" pitchFamily="34" charset="0"/>
            </a:endParaRPr>
          </a:p>
        </p:txBody>
      </p:sp>
      <p:sp>
        <p:nvSpPr>
          <p:cNvPr id="109" name="Can 108"/>
          <p:cNvSpPr/>
          <p:nvPr/>
        </p:nvSpPr>
        <p:spPr bwMode="auto">
          <a:xfrm>
            <a:off x="2818768" y="5811521"/>
            <a:ext cx="470301" cy="329211"/>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defTabSz="914099"/>
            <a:endParaRPr lang="en-US" sz="1300" dirty="0" smtClean="0">
              <a:solidFill>
                <a:srgbClr val="A2998A"/>
              </a:solidFill>
              <a:latin typeface="Segoe"/>
              <a:cs typeface="Arial" pitchFamily="34" charset="0"/>
            </a:endParaRPr>
          </a:p>
        </p:txBody>
      </p:sp>
      <p:sp>
        <p:nvSpPr>
          <p:cNvPr id="110" name="Can 109"/>
          <p:cNvSpPr/>
          <p:nvPr/>
        </p:nvSpPr>
        <p:spPr bwMode="auto">
          <a:xfrm>
            <a:off x="2919098" y="5962016"/>
            <a:ext cx="470301" cy="329211"/>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defTabSz="914099"/>
            <a:endParaRPr lang="en-US" sz="1300" dirty="0" smtClean="0">
              <a:solidFill>
                <a:srgbClr val="A2998A"/>
              </a:solidFill>
              <a:latin typeface="Segoe"/>
              <a:cs typeface="Arial" pitchFamily="34" charset="0"/>
            </a:endParaRPr>
          </a:p>
        </p:txBody>
      </p:sp>
      <p:sp>
        <p:nvSpPr>
          <p:cNvPr id="111" name="Title 110"/>
          <p:cNvSpPr>
            <a:spLocks noGrp="1"/>
          </p:cNvSpPr>
          <p:nvPr>
            <p:ph type="title"/>
          </p:nvPr>
        </p:nvSpPr>
        <p:spPr>
          <a:xfrm>
            <a:off x="381000" y="230188"/>
            <a:ext cx="8382000" cy="1107996"/>
          </a:xfrm>
        </p:spPr>
        <p:txBody>
          <a:bodyPr/>
          <a:lstStyle/>
          <a:p>
            <a:r>
              <a:rPr dirty="0" smtClean="0">
                <a:solidFill>
                  <a:schemeClr val="tx1"/>
                </a:solidFill>
                <a:latin typeface="+mn-lt"/>
              </a:rPr>
              <a:t>BASE DE DATOS SQL Azure </a:t>
            </a:r>
            <a:br>
              <a:rPr dirty="0" smtClean="0">
                <a:solidFill>
                  <a:schemeClr val="tx1"/>
                </a:solidFill>
                <a:latin typeface="+mn-lt"/>
              </a:rPr>
            </a:br>
            <a:endParaRPr sz="3200" dirty="0">
              <a:solidFill>
                <a:schemeClr val="tx2"/>
              </a:solidFill>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Rounded Rectangle 289"/>
          <p:cNvSpPr/>
          <p:nvPr/>
        </p:nvSpPr>
        <p:spPr>
          <a:xfrm>
            <a:off x="4343400" y="2057400"/>
            <a:ext cx="2590800" cy="4648200"/>
          </a:xfrm>
          <a:prstGeom prst="roundRect">
            <a:avLst/>
          </a:prstGeom>
          <a:ln>
            <a:headEnd type="none" w="lg" len="lg"/>
            <a:tailEnd type="stealth" w="lg" len="lg"/>
          </a:ln>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algn="ctr"/>
            <a:endParaRPr lang="en-US">
              <a:latin typeface="Arial" charset="0"/>
            </a:endParaRPr>
          </a:p>
        </p:txBody>
      </p:sp>
      <p:grpSp>
        <p:nvGrpSpPr>
          <p:cNvPr id="2" name="Group 122"/>
          <p:cNvGrpSpPr/>
          <p:nvPr/>
        </p:nvGrpSpPr>
        <p:grpSpPr>
          <a:xfrm>
            <a:off x="990600" y="3733800"/>
            <a:ext cx="5809129" cy="2838147"/>
            <a:chOff x="990600" y="3733800"/>
            <a:chExt cx="5809129" cy="2838147"/>
          </a:xfrm>
        </p:grpSpPr>
        <p:sp>
          <p:nvSpPr>
            <p:cNvPr id="179" name="Can 178"/>
            <p:cNvSpPr/>
            <p:nvPr/>
          </p:nvSpPr>
          <p:spPr bwMode="auto">
            <a:xfrm>
              <a:off x="4495800" y="5257800"/>
              <a:ext cx="1066800" cy="1314147"/>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defTabSz="914099"/>
              <a:endParaRPr lang="en-US" sz="1600" dirty="0" smtClean="0">
                <a:solidFill>
                  <a:srgbClr val="A2998A"/>
                </a:solidFill>
                <a:latin typeface="Segoe"/>
                <a:cs typeface="Arial" pitchFamily="34" charset="0"/>
              </a:endParaRPr>
            </a:p>
          </p:txBody>
        </p:sp>
        <p:sp>
          <p:nvSpPr>
            <p:cNvPr id="180" name="Rectangle 179"/>
            <p:cNvSpPr/>
            <p:nvPr/>
          </p:nvSpPr>
          <p:spPr bwMode="auto">
            <a:xfrm>
              <a:off x="4612105" y="5849351"/>
              <a:ext cx="736939" cy="52638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smtClean="0">
                <a:solidFill>
                  <a:schemeClr val="tx1"/>
                </a:solidFill>
                <a:latin typeface="Arial" charset="0"/>
              </a:endParaRPr>
            </a:p>
          </p:txBody>
        </p:sp>
        <p:cxnSp>
          <p:nvCxnSpPr>
            <p:cNvPr id="190" name="Straight Connector 189"/>
            <p:cNvCxnSpPr/>
            <p:nvPr/>
          </p:nvCxnSpPr>
          <p:spPr bwMode="auto">
            <a:xfrm>
              <a:off x="4612105" y="5954628"/>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91" name="Straight Connector 190"/>
            <p:cNvCxnSpPr/>
            <p:nvPr/>
          </p:nvCxnSpPr>
          <p:spPr bwMode="auto">
            <a:xfrm>
              <a:off x="4612105" y="6059905"/>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01" name="Straight Connector 200"/>
            <p:cNvCxnSpPr/>
            <p:nvPr/>
          </p:nvCxnSpPr>
          <p:spPr bwMode="auto">
            <a:xfrm>
              <a:off x="4612105" y="6165182"/>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02" name="Straight Connector 201"/>
            <p:cNvCxnSpPr/>
            <p:nvPr/>
          </p:nvCxnSpPr>
          <p:spPr bwMode="auto">
            <a:xfrm>
              <a:off x="4612105" y="6270459"/>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03" name="Straight Connector 202"/>
            <p:cNvCxnSpPr/>
            <p:nvPr/>
          </p:nvCxnSpPr>
          <p:spPr bwMode="auto">
            <a:xfrm rot="5400000">
              <a:off x="4454190" y="611254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05" name="Straight Connector 204"/>
            <p:cNvCxnSpPr/>
            <p:nvPr/>
          </p:nvCxnSpPr>
          <p:spPr bwMode="auto">
            <a:xfrm rot="5400000">
              <a:off x="4560052" y="6111959"/>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06" name="Straight Connector 205"/>
            <p:cNvCxnSpPr/>
            <p:nvPr/>
          </p:nvCxnSpPr>
          <p:spPr bwMode="auto">
            <a:xfrm rot="5400000">
              <a:off x="4665914" y="611137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07" name="Straight Connector 206"/>
            <p:cNvCxnSpPr/>
            <p:nvPr/>
          </p:nvCxnSpPr>
          <p:spPr bwMode="auto">
            <a:xfrm rot="5400000">
              <a:off x="4771776" y="6110789"/>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08" name="Straight Connector 207"/>
            <p:cNvCxnSpPr/>
            <p:nvPr/>
          </p:nvCxnSpPr>
          <p:spPr bwMode="auto">
            <a:xfrm rot="5400000">
              <a:off x="4877638" y="611020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09" name="Straight Connector 208"/>
            <p:cNvCxnSpPr/>
            <p:nvPr/>
          </p:nvCxnSpPr>
          <p:spPr bwMode="auto">
            <a:xfrm rot="5400000">
              <a:off x="4983500" y="6109618"/>
              <a:ext cx="526385" cy="1170"/>
            </a:xfrm>
            <a:prstGeom prst="line">
              <a:avLst/>
            </a:prstGeom>
            <a:noFill/>
            <a:ln w="19050" cap="flat" cmpd="sng" algn="ctr">
              <a:solidFill>
                <a:schemeClr val="tx1"/>
              </a:solidFill>
              <a:prstDash val="solid"/>
              <a:round/>
              <a:headEnd type="none" w="med" len="med"/>
              <a:tailEnd type="none" w="med" len="med"/>
            </a:ln>
            <a:effectLst/>
          </p:spPr>
        </p:cxnSp>
        <p:sp>
          <p:nvSpPr>
            <p:cNvPr id="210" name="Rectangle 209"/>
            <p:cNvSpPr/>
            <p:nvPr/>
          </p:nvSpPr>
          <p:spPr bwMode="auto">
            <a:xfrm>
              <a:off x="4724400" y="5961646"/>
              <a:ext cx="736939" cy="52638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smtClean="0">
                <a:solidFill>
                  <a:schemeClr val="tx1"/>
                </a:solidFill>
                <a:latin typeface="Arial" charset="0"/>
              </a:endParaRPr>
            </a:p>
          </p:txBody>
        </p:sp>
        <p:cxnSp>
          <p:nvCxnSpPr>
            <p:cNvPr id="211" name="Straight Connector 210"/>
            <p:cNvCxnSpPr/>
            <p:nvPr/>
          </p:nvCxnSpPr>
          <p:spPr bwMode="auto">
            <a:xfrm>
              <a:off x="4724400" y="6066923"/>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12" name="Straight Connector 211"/>
            <p:cNvCxnSpPr/>
            <p:nvPr/>
          </p:nvCxnSpPr>
          <p:spPr bwMode="auto">
            <a:xfrm>
              <a:off x="4724400" y="6172200"/>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13" name="Straight Connector 212"/>
            <p:cNvCxnSpPr/>
            <p:nvPr/>
          </p:nvCxnSpPr>
          <p:spPr bwMode="auto">
            <a:xfrm>
              <a:off x="4724400" y="6277477"/>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15" name="Straight Connector 214"/>
            <p:cNvCxnSpPr/>
            <p:nvPr/>
          </p:nvCxnSpPr>
          <p:spPr bwMode="auto">
            <a:xfrm>
              <a:off x="4724400" y="6382754"/>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16" name="Straight Connector 215"/>
            <p:cNvCxnSpPr/>
            <p:nvPr/>
          </p:nvCxnSpPr>
          <p:spPr bwMode="auto">
            <a:xfrm rot="5400000">
              <a:off x="4566484" y="622483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17" name="Straight Connector 216"/>
            <p:cNvCxnSpPr/>
            <p:nvPr/>
          </p:nvCxnSpPr>
          <p:spPr bwMode="auto">
            <a:xfrm rot="5400000">
              <a:off x="4672346" y="6224253"/>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19" name="Straight Connector 218"/>
            <p:cNvCxnSpPr/>
            <p:nvPr/>
          </p:nvCxnSpPr>
          <p:spPr bwMode="auto">
            <a:xfrm rot="5400000">
              <a:off x="4778208" y="622366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20" name="Straight Connector 219"/>
            <p:cNvCxnSpPr/>
            <p:nvPr/>
          </p:nvCxnSpPr>
          <p:spPr bwMode="auto">
            <a:xfrm rot="5400000">
              <a:off x="4884071" y="6223083"/>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21" name="Straight Connector 220"/>
            <p:cNvCxnSpPr/>
            <p:nvPr/>
          </p:nvCxnSpPr>
          <p:spPr bwMode="auto">
            <a:xfrm rot="5400000">
              <a:off x="4989933" y="622249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22" name="Straight Connector 221"/>
            <p:cNvCxnSpPr/>
            <p:nvPr/>
          </p:nvCxnSpPr>
          <p:spPr bwMode="auto">
            <a:xfrm rot="5400000">
              <a:off x="5095795" y="6221913"/>
              <a:ext cx="526385" cy="1170"/>
            </a:xfrm>
            <a:prstGeom prst="line">
              <a:avLst/>
            </a:prstGeom>
            <a:noFill/>
            <a:ln w="19050" cap="flat" cmpd="sng" algn="ctr">
              <a:solidFill>
                <a:schemeClr val="tx1"/>
              </a:solidFill>
              <a:prstDash val="solid"/>
              <a:round/>
              <a:headEnd type="none" w="med" len="med"/>
              <a:tailEnd type="none" w="med" len="med"/>
            </a:ln>
            <a:effectLst/>
          </p:spPr>
        </p:cxnSp>
        <p:sp>
          <p:nvSpPr>
            <p:cNvPr id="223" name="TextBox 222"/>
            <p:cNvSpPr txBox="1"/>
            <p:nvPr/>
          </p:nvSpPr>
          <p:spPr>
            <a:xfrm>
              <a:off x="4495799" y="5522259"/>
              <a:ext cx="1084730" cy="307777"/>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b="1" i="1" dirty="0" smtClean="0">
                  <a:solidFill>
                    <a:schemeClr val="tx1"/>
                  </a:solidFill>
                  <a:latin typeface="Arial" pitchFamily="34" charset="0"/>
                  <a:cs typeface="Arial" pitchFamily="34" charset="0"/>
                </a:rPr>
                <a:t>Database</a:t>
              </a:r>
              <a:endParaRPr lang="en-US" sz="1400" b="1" i="1" dirty="0">
                <a:solidFill>
                  <a:schemeClr val="tx1"/>
                </a:solidFill>
                <a:latin typeface="Arial" pitchFamily="34" charset="0"/>
                <a:cs typeface="Arial" pitchFamily="34" charset="0"/>
              </a:endParaRPr>
            </a:p>
          </p:txBody>
        </p:sp>
        <p:sp>
          <p:nvSpPr>
            <p:cNvPr id="224" name="Can 223"/>
            <p:cNvSpPr/>
            <p:nvPr/>
          </p:nvSpPr>
          <p:spPr bwMode="auto">
            <a:xfrm>
              <a:off x="5715000" y="4495800"/>
              <a:ext cx="1066800" cy="1314147"/>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defTabSz="914099"/>
              <a:endParaRPr lang="en-US" sz="1600" dirty="0" smtClean="0">
                <a:solidFill>
                  <a:srgbClr val="A2998A"/>
                </a:solidFill>
                <a:latin typeface="Segoe"/>
                <a:cs typeface="Arial" pitchFamily="34" charset="0"/>
              </a:endParaRPr>
            </a:p>
          </p:txBody>
        </p:sp>
        <p:sp>
          <p:nvSpPr>
            <p:cNvPr id="225" name="Rectangle 224"/>
            <p:cNvSpPr/>
            <p:nvPr/>
          </p:nvSpPr>
          <p:spPr bwMode="auto">
            <a:xfrm>
              <a:off x="5831305" y="5087351"/>
              <a:ext cx="736939" cy="52638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smtClean="0">
                <a:solidFill>
                  <a:schemeClr val="tx1"/>
                </a:solidFill>
                <a:latin typeface="Arial" charset="0"/>
              </a:endParaRPr>
            </a:p>
          </p:txBody>
        </p:sp>
        <p:cxnSp>
          <p:nvCxnSpPr>
            <p:cNvPr id="230" name="Straight Connector 229"/>
            <p:cNvCxnSpPr/>
            <p:nvPr/>
          </p:nvCxnSpPr>
          <p:spPr bwMode="auto">
            <a:xfrm>
              <a:off x="5831305" y="5192628"/>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31" name="Straight Connector 230"/>
            <p:cNvCxnSpPr/>
            <p:nvPr/>
          </p:nvCxnSpPr>
          <p:spPr bwMode="auto">
            <a:xfrm>
              <a:off x="5831305" y="5297905"/>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49" name="Straight Connector 248"/>
            <p:cNvCxnSpPr/>
            <p:nvPr/>
          </p:nvCxnSpPr>
          <p:spPr bwMode="auto">
            <a:xfrm>
              <a:off x="5831305" y="5403182"/>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50" name="Straight Connector 249"/>
            <p:cNvCxnSpPr/>
            <p:nvPr/>
          </p:nvCxnSpPr>
          <p:spPr bwMode="auto">
            <a:xfrm>
              <a:off x="5831305" y="5508459"/>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51" name="Straight Connector 250"/>
            <p:cNvCxnSpPr/>
            <p:nvPr/>
          </p:nvCxnSpPr>
          <p:spPr bwMode="auto">
            <a:xfrm rot="5400000">
              <a:off x="5673390" y="535054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52" name="Straight Connector 251"/>
            <p:cNvCxnSpPr/>
            <p:nvPr/>
          </p:nvCxnSpPr>
          <p:spPr bwMode="auto">
            <a:xfrm rot="5400000">
              <a:off x="5779252" y="5349959"/>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53" name="Straight Connector 252"/>
            <p:cNvCxnSpPr/>
            <p:nvPr/>
          </p:nvCxnSpPr>
          <p:spPr bwMode="auto">
            <a:xfrm rot="5400000">
              <a:off x="5885114" y="534937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54" name="Straight Connector 253"/>
            <p:cNvCxnSpPr/>
            <p:nvPr/>
          </p:nvCxnSpPr>
          <p:spPr bwMode="auto">
            <a:xfrm rot="5400000">
              <a:off x="5990976" y="5348789"/>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55" name="Straight Connector 254"/>
            <p:cNvCxnSpPr/>
            <p:nvPr/>
          </p:nvCxnSpPr>
          <p:spPr bwMode="auto">
            <a:xfrm rot="5400000">
              <a:off x="6096838" y="534820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56" name="Straight Connector 255"/>
            <p:cNvCxnSpPr/>
            <p:nvPr/>
          </p:nvCxnSpPr>
          <p:spPr bwMode="auto">
            <a:xfrm rot="5400000">
              <a:off x="6202700" y="5347618"/>
              <a:ext cx="526385" cy="1170"/>
            </a:xfrm>
            <a:prstGeom prst="line">
              <a:avLst/>
            </a:prstGeom>
            <a:noFill/>
            <a:ln w="19050" cap="flat" cmpd="sng" algn="ctr">
              <a:solidFill>
                <a:schemeClr val="tx1"/>
              </a:solidFill>
              <a:prstDash val="solid"/>
              <a:round/>
              <a:headEnd type="none" w="med" len="med"/>
              <a:tailEnd type="none" w="med" len="med"/>
            </a:ln>
            <a:effectLst/>
          </p:spPr>
        </p:cxnSp>
        <p:sp>
          <p:nvSpPr>
            <p:cNvPr id="257" name="Rectangle 256"/>
            <p:cNvSpPr/>
            <p:nvPr/>
          </p:nvSpPr>
          <p:spPr bwMode="auto">
            <a:xfrm>
              <a:off x="5943600" y="5199646"/>
              <a:ext cx="736939" cy="52638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smtClean="0">
                <a:solidFill>
                  <a:schemeClr val="tx1"/>
                </a:solidFill>
                <a:latin typeface="Arial" charset="0"/>
              </a:endParaRPr>
            </a:p>
          </p:txBody>
        </p:sp>
        <p:cxnSp>
          <p:nvCxnSpPr>
            <p:cNvPr id="258" name="Straight Connector 257"/>
            <p:cNvCxnSpPr/>
            <p:nvPr/>
          </p:nvCxnSpPr>
          <p:spPr bwMode="auto">
            <a:xfrm>
              <a:off x="5943600" y="5304923"/>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59" name="Straight Connector 258"/>
            <p:cNvCxnSpPr/>
            <p:nvPr/>
          </p:nvCxnSpPr>
          <p:spPr bwMode="auto">
            <a:xfrm>
              <a:off x="5943600" y="5410200"/>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60" name="Straight Connector 259"/>
            <p:cNvCxnSpPr/>
            <p:nvPr/>
          </p:nvCxnSpPr>
          <p:spPr bwMode="auto">
            <a:xfrm>
              <a:off x="5943600" y="5515477"/>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61" name="Straight Connector 260"/>
            <p:cNvCxnSpPr/>
            <p:nvPr/>
          </p:nvCxnSpPr>
          <p:spPr bwMode="auto">
            <a:xfrm>
              <a:off x="5943600" y="5620754"/>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262" name="Straight Connector 261"/>
            <p:cNvCxnSpPr/>
            <p:nvPr/>
          </p:nvCxnSpPr>
          <p:spPr bwMode="auto">
            <a:xfrm rot="5400000">
              <a:off x="5785684" y="546283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63" name="Straight Connector 262"/>
            <p:cNvCxnSpPr/>
            <p:nvPr/>
          </p:nvCxnSpPr>
          <p:spPr bwMode="auto">
            <a:xfrm rot="5400000">
              <a:off x="5891546" y="5462253"/>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64" name="Straight Connector 263"/>
            <p:cNvCxnSpPr/>
            <p:nvPr/>
          </p:nvCxnSpPr>
          <p:spPr bwMode="auto">
            <a:xfrm rot="5400000">
              <a:off x="5997408" y="546166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65" name="Straight Connector 264"/>
            <p:cNvCxnSpPr/>
            <p:nvPr/>
          </p:nvCxnSpPr>
          <p:spPr bwMode="auto">
            <a:xfrm rot="5400000">
              <a:off x="6103271" y="5461083"/>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68" name="Straight Connector 267"/>
            <p:cNvCxnSpPr/>
            <p:nvPr/>
          </p:nvCxnSpPr>
          <p:spPr bwMode="auto">
            <a:xfrm rot="5400000">
              <a:off x="6209133" y="546049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269" name="Straight Connector 268"/>
            <p:cNvCxnSpPr/>
            <p:nvPr/>
          </p:nvCxnSpPr>
          <p:spPr bwMode="auto">
            <a:xfrm rot="5400000">
              <a:off x="6314995" y="5459913"/>
              <a:ext cx="526385" cy="1170"/>
            </a:xfrm>
            <a:prstGeom prst="line">
              <a:avLst/>
            </a:prstGeom>
            <a:noFill/>
            <a:ln w="19050" cap="flat" cmpd="sng" algn="ctr">
              <a:solidFill>
                <a:schemeClr val="tx1"/>
              </a:solidFill>
              <a:prstDash val="solid"/>
              <a:round/>
              <a:headEnd type="none" w="med" len="med"/>
              <a:tailEnd type="none" w="med" len="med"/>
            </a:ln>
            <a:effectLst/>
          </p:spPr>
        </p:cxnSp>
        <p:sp>
          <p:nvSpPr>
            <p:cNvPr id="270" name="TextBox 269"/>
            <p:cNvSpPr txBox="1"/>
            <p:nvPr/>
          </p:nvSpPr>
          <p:spPr>
            <a:xfrm>
              <a:off x="5714999" y="4760259"/>
              <a:ext cx="1084730" cy="307777"/>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b="1" i="1" dirty="0" smtClean="0">
                  <a:solidFill>
                    <a:schemeClr val="tx1"/>
                  </a:solidFill>
                  <a:latin typeface="Arial" pitchFamily="34" charset="0"/>
                  <a:cs typeface="Arial" pitchFamily="34" charset="0"/>
                </a:rPr>
                <a:t>Database</a:t>
              </a:r>
              <a:endParaRPr lang="en-US" sz="1400" b="1" i="1" dirty="0">
                <a:solidFill>
                  <a:schemeClr val="tx1"/>
                </a:solidFill>
                <a:latin typeface="Arial" pitchFamily="34" charset="0"/>
                <a:cs typeface="Arial" pitchFamily="34" charset="0"/>
              </a:endParaRPr>
            </a:p>
          </p:txBody>
        </p:sp>
        <p:sp>
          <p:nvSpPr>
            <p:cNvPr id="150" name="Can 149"/>
            <p:cNvSpPr/>
            <p:nvPr/>
          </p:nvSpPr>
          <p:spPr bwMode="auto">
            <a:xfrm>
              <a:off x="4495800" y="3733800"/>
              <a:ext cx="1066800" cy="1314147"/>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defTabSz="914099"/>
              <a:endParaRPr lang="en-US" sz="1600" dirty="0" smtClean="0">
                <a:solidFill>
                  <a:srgbClr val="A2998A"/>
                </a:solidFill>
                <a:latin typeface="Segoe"/>
                <a:cs typeface="Arial" pitchFamily="34" charset="0"/>
              </a:endParaRPr>
            </a:p>
          </p:txBody>
        </p:sp>
        <p:sp>
          <p:nvSpPr>
            <p:cNvPr id="151" name="Rectangle 150"/>
            <p:cNvSpPr/>
            <p:nvPr/>
          </p:nvSpPr>
          <p:spPr bwMode="auto">
            <a:xfrm>
              <a:off x="4612105" y="4325351"/>
              <a:ext cx="736939" cy="52638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smtClean="0">
                <a:solidFill>
                  <a:schemeClr val="tx1"/>
                </a:solidFill>
                <a:latin typeface="Arial" charset="0"/>
              </a:endParaRPr>
            </a:p>
          </p:txBody>
        </p:sp>
        <p:cxnSp>
          <p:nvCxnSpPr>
            <p:cNvPr id="152" name="Straight Connector 151"/>
            <p:cNvCxnSpPr/>
            <p:nvPr/>
          </p:nvCxnSpPr>
          <p:spPr bwMode="auto">
            <a:xfrm>
              <a:off x="4612105" y="4430628"/>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53" name="Straight Connector 152"/>
            <p:cNvCxnSpPr/>
            <p:nvPr/>
          </p:nvCxnSpPr>
          <p:spPr bwMode="auto">
            <a:xfrm>
              <a:off x="4612105" y="4535905"/>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54" name="Straight Connector 153"/>
            <p:cNvCxnSpPr/>
            <p:nvPr/>
          </p:nvCxnSpPr>
          <p:spPr bwMode="auto">
            <a:xfrm>
              <a:off x="4612105" y="4641182"/>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55" name="Straight Connector 154"/>
            <p:cNvCxnSpPr/>
            <p:nvPr/>
          </p:nvCxnSpPr>
          <p:spPr bwMode="auto">
            <a:xfrm>
              <a:off x="4612105" y="4746459"/>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56" name="Straight Connector 155"/>
            <p:cNvCxnSpPr/>
            <p:nvPr/>
          </p:nvCxnSpPr>
          <p:spPr bwMode="auto">
            <a:xfrm rot="5400000">
              <a:off x="4454190" y="458854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57" name="Straight Connector 156"/>
            <p:cNvCxnSpPr/>
            <p:nvPr/>
          </p:nvCxnSpPr>
          <p:spPr bwMode="auto">
            <a:xfrm rot="5400000">
              <a:off x="4560052" y="4587959"/>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58" name="Straight Connector 157"/>
            <p:cNvCxnSpPr/>
            <p:nvPr/>
          </p:nvCxnSpPr>
          <p:spPr bwMode="auto">
            <a:xfrm rot="5400000">
              <a:off x="4665914" y="458737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59" name="Straight Connector 158"/>
            <p:cNvCxnSpPr/>
            <p:nvPr/>
          </p:nvCxnSpPr>
          <p:spPr bwMode="auto">
            <a:xfrm rot="5400000">
              <a:off x="4771776" y="4586789"/>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60" name="Straight Connector 159"/>
            <p:cNvCxnSpPr/>
            <p:nvPr/>
          </p:nvCxnSpPr>
          <p:spPr bwMode="auto">
            <a:xfrm rot="5400000">
              <a:off x="4877638" y="458620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61" name="Straight Connector 160"/>
            <p:cNvCxnSpPr/>
            <p:nvPr/>
          </p:nvCxnSpPr>
          <p:spPr bwMode="auto">
            <a:xfrm rot="5400000">
              <a:off x="4983500" y="4585618"/>
              <a:ext cx="526385" cy="1170"/>
            </a:xfrm>
            <a:prstGeom prst="line">
              <a:avLst/>
            </a:prstGeom>
            <a:noFill/>
            <a:ln w="19050" cap="flat" cmpd="sng" algn="ctr">
              <a:solidFill>
                <a:schemeClr val="tx1"/>
              </a:solidFill>
              <a:prstDash val="solid"/>
              <a:round/>
              <a:headEnd type="none" w="med" len="med"/>
              <a:tailEnd type="none" w="med" len="med"/>
            </a:ln>
            <a:effectLst/>
          </p:spPr>
        </p:cxnSp>
        <p:sp>
          <p:nvSpPr>
            <p:cNvPr id="162" name="Rectangle 161"/>
            <p:cNvSpPr/>
            <p:nvPr/>
          </p:nvSpPr>
          <p:spPr bwMode="auto">
            <a:xfrm>
              <a:off x="4724400" y="4437646"/>
              <a:ext cx="736939" cy="52638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smtClean="0">
                <a:solidFill>
                  <a:schemeClr val="tx1"/>
                </a:solidFill>
                <a:latin typeface="Arial" charset="0"/>
              </a:endParaRPr>
            </a:p>
          </p:txBody>
        </p:sp>
        <p:cxnSp>
          <p:nvCxnSpPr>
            <p:cNvPr id="163" name="Straight Connector 162"/>
            <p:cNvCxnSpPr/>
            <p:nvPr/>
          </p:nvCxnSpPr>
          <p:spPr bwMode="auto">
            <a:xfrm>
              <a:off x="4724400" y="4542923"/>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65" name="Straight Connector 164"/>
            <p:cNvCxnSpPr/>
            <p:nvPr/>
          </p:nvCxnSpPr>
          <p:spPr bwMode="auto">
            <a:xfrm>
              <a:off x="4724400" y="4648200"/>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66" name="Straight Connector 165"/>
            <p:cNvCxnSpPr/>
            <p:nvPr/>
          </p:nvCxnSpPr>
          <p:spPr bwMode="auto">
            <a:xfrm>
              <a:off x="4724400" y="4753477"/>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67" name="Straight Connector 166"/>
            <p:cNvCxnSpPr/>
            <p:nvPr/>
          </p:nvCxnSpPr>
          <p:spPr bwMode="auto">
            <a:xfrm>
              <a:off x="4724400" y="4858754"/>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68" name="Straight Connector 167"/>
            <p:cNvCxnSpPr/>
            <p:nvPr/>
          </p:nvCxnSpPr>
          <p:spPr bwMode="auto">
            <a:xfrm rot="5400000">
              <a:off x="4566484" y="470083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69" name="Straight Connector 168"/>
            <p:cNvCxnSpPr/>
            <p:nvPr/>
          </p:nvCxnSpPr>
          <p:spPr bwMode="auto">
            <a:xfrm rot="5400000">
              <a:off x="4672346" y="4700253"/>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70" name="Straight Connector 169"/>
            <p:cNvCxnSpPr/>
            <p:nvPr/>
          </p:nvCxnSpPr>
          <p:spPr bwMode="auto">
            <a:xfrm rot="5400000">
              <a:off x="4778208" y="469966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71" name="Straight Connector 170"/>
            <p:cNvCxnSpPr/>
            <p:nvPr/>
          </p:nvCxnSpPr>
          <p:spPr bwMode="auto">
            <a:xfrm rot="5400000">
              <a:off x="4884071" y="4699083"/>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75" name="Straight Connector 174"/>
            <p:cNvCxnSpPr/>
            <p:nvPr/>
          </p:nvCxnSpPr>
          <p:spPr bwMode="auto">
            <a:xfrm rot="5400000">
              <a:off x="4989933" y="469849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77" name="Straight Connector 176"/>
            <p:cNvCxnSpPr/>
            <p:nvPr/>
          </p:nvCxnSpPr>
          <p:spPr bwMode="auto">
            <a:xfrm rot="5400000">
              <a:off x="5095795" y="4697913"/>
              <a:ext cx="526385" cy="1170"/>
            </a:xfrm>
            <a:prstGeom prst="line">
              <a:avLst/>
            </a:prstGeom>
            <a:noFill/>
            <a:ln w="19050" cap="flat" cmpd="sng" algn="ctr">
              <a:solidFill>
                <a:schemeClr val="tx1"/>
              </a:solidFill>
              <a:prstDash val="solid"/>
              <a:round/>
              <a:headEnd type="none" w="med" len="med"/>
              <a:tailEnd type="none" w="med" len="med"/>
            </a:ln>
            <a:effectLst/>
          </p:spPr>
        </p:cxnSp>
        <p:sp>
          <p:nvSpPr>
            <p:cNvPr id="178" name="TextBox 177"/>
            <p:cNvSpPr txBox="1"/>
            <p:nvPr/>
          </p:nvSpPr>
          <p:spPr>
            <a:xfrm>
              <a:off x="4495799" y="3998259"/>
              <a:ext cx="1084730" cy="307777"/>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b="1" i="1" dirty="0" smtClean="0">
                  <a:solidFill>
                    <a:schemeClr val="tx1"/>
                  </a:solidFill>
                  <a:latin typeface="Arial" pitchFamily="34" charset="0"/>
                  <a:cs typeface="Arial" pitchFamily="34" charset="0"/>
                </a:rPr>
                <a:t>Database</a:t>
              </a:r>
              <a:endParaRPr lang="en-US" sz="1400" b="1" i="1" dirty="0">
                <a:solidFill>
                  <a:schemeClr val="tx1"/>
                </a:solidFill>
                <a:latin typeface="Arial" pitchFamily="34" charset="0"/>
                <a:cs typeface="Arial" pitchFamily="34" charset="0"/>
              </a:endParaRPr>
            </a:p>
          </p:txBody>
        </p:sp>
        <p:sp>
          <p:nvSpPr>
            <p:cNvPr id="283" name="Freeform 282"/>
            <p:cNvSpPr/>
            <p:nvPr/>
          </p:nvSpPr>
          <p:spPr>
            <a:xfrm>
              <a:off x="3124200" y="4560869"/>
              <a:ext cx="1464923" cy="620731"/>
            </a:xfrm>
            <a:custGeom>
              <a:avLst/>
              <a:gdLst>
                <a:gd name="connsiteX0" fmla="*/ 0 w 1777430"/>
                <a:gd name="connsiteY0" fmla="*/ 594188 h 594188"/>
                <a:gd name="connsiteX1" fmla="*/ 616450 w 1777430"/>
                <a:gd name="connsiteY1" fmla="*/ 80481 h 594188"/>
                <a:gd name="connsiteX2" fmla="*/ 1777430 w 1777430"/>
                <a:gd name="connsiteY2" fmla="*/ 111303 h 594188"/>
              </a:gdLst>
              <a:ahLst/>
              <a:cxnLst>
                <a:cxn ang="0">
                  <a:pos x="connsiteX0" y="connsiteY0"/>
                </a:cxn>
                <a:cxn ang="0">
                  <a:pos x="connsiteX1" y="connsiteY1"/>
                </a:cxn>
                <a:cxn ang="0">
                  <a:pos x="connsiteX2" y="connsiteY2"/>
                </a:cxn>
              </a:cxnLst>
              <a:rect l="l" t="t" r="r" b="b"/>
              <a:pathLst>
                <a:path w="1777430" h="594188">
                  <a:moveTo>
                    <a:pt x="0" y="594188"/>
                  </a:moveTo>
                  <a:cubicBezTo>
                    <a:pt x="160106" y="377575"/>
                    <a:pt x="320212" y="160962"/>
                    <a:pt x="616450" y="80481"/>
                  </a:cubicBezTo>
                  <a:cubicBezTo>
                    <a:pt x="912688" y="0"/>
                    <a:pt x="1345059" y="55651"/>
                    <a:pt x="1777430" y="111303"/>
                  </a:cubicBezTo>
                </a:path>
              </a:pathLst>
            </a:custGeom>
            <a:noFill/>
            <a:ln w="19050" cap="flat" cmpd="sng" algn="ctr">
              <a:solidFill>
                <a:schemeClr val="tx1"/>
              </a:solid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latin typeface="Arial" charset="0"/>
              </a:endParaRPr>
            </a:p>
          </p:txBody>
        </p:sp>
        <p:sp>
          <p:nvSpPr>
            <p:cNvPr id="284" name="Freeform 283"/>
            <p:cNvSpPr/>
            <p:nvPr/>
          </p:nvSpPr>
          <p:spPr>
            <a:xfrm>
              <a:off x="3103626" y="5174344"/>
              <a:ext cx="1506046" cy="890112"/>
            </a:xfrm>
            <a:custGeom>
              <a:avLst/>
              <a:gdLst>
                <a:gd name="connsiteX0" fmla="*/ 0 w 1797978"/>
                <a:gd name="connsiteY0" fmla="*/ 0 h 775699"/>
                <a:gd name="connsiteX1" fmla="*/ 760288 w 1797978"/>
                <a:gd name="connsiteY1" fmla="*/ 657546 h 775699"/>
                <a:gd name="connsiteX2" fmla="*/ 1797978 w 1797978"/>
                <a:gd name="connsiteY2" fmla="*/ 708917 h 775699"/>
              </a:gdLst>
              <a:ahLst/>
              <a:cxnLst>
                <a:cxn ang="0">
                  <a:pos x="connsiteX0" y="connsiteY0"/>
                </a:cxn>
                <a:cxn ang="0">
                  <a:pos x="connsiteX1" y="connsiteY1"/>
                </a:cxn>
                <a:cxn ang="0">
                  <a:pos x="connsiteX2" y="connsiteY2"/>
                </a:cxn>
              </a:cxnLst>
              <a:rect l="l" t="t" r="r" b="b"/>
              <a:pathLst>
                <a:path w="1797978" h="775699">
                  <a:moveTo>
                    <a:pt x="0" y="0"/>
                  </a:moveTo>
                  <a:cubicBezTo>
                    <a:pt x="230312" y="269696"/>
                    <a:pt x="460625" y="539393"/>
                    <a:pt x="760288" y="657546"/>
                  </a:cubicBezTo>
                  <a:cubicBezTo>
                    <a:pt x="1059951" y="775699"/>
                    <a:pt x="1428964" y="742308"/>
                    <a:pt x="1797978" y="708917"/>
                  </a:cubicBezTo>
                </a:path>
              </a:pathLst>
            </a:custGeom>
            <a:noFill/>
            <a:ln w="19050" cap="flat" cmpd="sng" algn="ctr">
              <a:solidFill>
                <a:schemeClr val="tx1"/>
              </a:solid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latin typeface="Arial" charset="0"/>
              </a:endParaRPr>
            </a:p>
          </p:txBody>
        </p:sp>
        <p:sp>
          <p:nvSpPr>
            <p:cNvPr id="285" name="Freeform 284"/>
            <p:cNvSpPr/>
            <p:nvPr/>
          </p:nvSpPr>
          <p:spPr>
            <a:xfrm>
              <a:off x="3124201" y="5105403"/>
              <a:ext cx="2710694" cy="163588"/>
            </a:xfrm>
            <a:custGeom>
              <a:avLst/>
              <a:gdLst>
                <a:gd name="connsiteX0" fmla="*/ 0 w 3236360"/>
                <a:gd name="connsiteY0" fmla="*/ 85618 h 229456"/>
                <a:gd name="connsiteX1" fmla="*/ 1376737 w 3236360"/>
                <a:gd name="connsiteY1" fmla="*/ 23973 h 229456"/>
                <a:gd name="connsiteX2" fmla="*/ 3236360 w 3236360"/>
                <a:gd name="connsiteY2" fmla="*/ 229456 h 229456"/>
                <a:gd name="connsiteX3" fmla="*/ 3236360 w 3236360"/>
                <a:gd name="connsiteY3" fmla="*/ 229456 h 229456"/>
                <a:gd name="connsiteX0" fmla="*/ 0 w 3236360"/>
                <a:gd name="connsiteY0" fmla="*/ 85618 h 229456"/>
                <a:gd name="connsiteX1" fmla="*/ 1736333 w 3236360"/>
                <a:gd name="connsiteY1" fmla="*/ 23973 h 229456"/>
                <a:gd name="connsiteX2" fmla="*/ 3236360 w 3236360"/>
                <a:gd name="connsiteY2" fmla="*/ 229456 h 229456"/>
                <a:gd name="connsiteX3" fmla="*/ 3236360 w 3236360"/>
                <a:gd name="connsiteY3" fmla="*/ 229456 h 229456"/>
                <a:gd name="connsiteX0" fmla="*/ 0 w 3236360"/>
                <a:gd name="connsiteY0" fmla="*/ 123080 h 266918"/>
                <a:gd name="connsiteX1" fmla="*/ 1939608 w 3236360"/>
                <a:gd name="connsiteY1" fmla="*/ 23973 h 266918"/>
                <a:gd name="connsiteX2" fmla="*/ 3236360 w 3236360"/>
                <a:gd name="connsiteY2" fmla="*/ 266918 h 266918"/>
                <a:gd name="connsiteX3" fmla="*/ 3236360 w 3236360"/>
                <a:gd name="connsiteY3" fmla="*/ 266918 h 266918"/>
                <a:gd name="connsiteX0" fmla="*/ 0 w 3236360"/>
                <a:gd name="connsiteY0" fmla="*/ 85617 h 229455"/>
                <a:gd name="connsiteX1" fmla="*/ 1918211 w 3236360"/>
                <a:gd name="connsiteY1" fmla="*/ 23973 h 229455"/>
                <a:gd name="connsiteX2" fmla="*/ 3236360 w 3236360"/>
                <a:gd name="connsiteY2" fmla="*/ 229455 h 229455"/>
                <a:gd name="connsiteX3" fmla="*/ 3236360 w 3236360"/>
                <a:gd name="connsiteY3" fmla="*/ 229455 h 229455"/>
                <a:gd name="connsiteX0" fmla="*/ 0 w 3236360"/>
                <a:gd name="connsiteY0" fmla="*/ 85617 h 229455"/>
                <a:gd name="connsiteX1" fmla="*/ 1918211 w 3236360"/>
                <a:gd name="connsiteY1" fmla="*/ 23973 h 229455"/>
                <a:gd name="connsiteX2" fmla="*/ 3236360 w 3236360"/>
                <a:gd name="connsiteY2" fmla="*/ 229455 h 229455"/>
                <a:gd name="connsiteX3" fmla="*/ 3236360 w 3236360"/>
                <a:gd name="connsiteY3" fmla="*/ 229455 h 229455"/>
                <a:gd name="connsiteX0" fmla="*/ 0 w 3236360"/>
                <a:gd name="connsiteY0" fmla="*/ 85617 h 229455"/>
                <a:gd name="connsiteX1" fmla="*/ 1918211 w 3236360"/>
                <a:gd name="connsiteY1" fmla="*/ 23973 h 229455"/>
                <a:gd name="connsiteX2" fmla="*/ 3236360 w 3236360"/>
                <a:gd name="connsiteY2" fmla="*/ 229455 h 229455"/>
                <a:gd name="connsiteX3" fmla="*/ 3236360 w 3236360"/>
                <a:gd name="connsiteY3" fmla="*/ 229455 h 229455"/>
                <a:gd name="connsiteX0" fmla="*/ 0 w 3236360"/>
                <a:gd name="connsiteY0" fmla="*/ 85617 h 229455"/>
                <a:gd name="connsiteX1" fmla="*/ 1918211 w 3236360"/>
                <a:gd name="connsiteY1" fmla="*/ 23973 h 229455"/>
                <a:gd name="connsiteX2" fmla="*/ 3236360 w 3236360"/>
                <a:gd name="connsiteY2" fmla="*/ 229455 h 229455"/>
                <a:gd name="connsiteX3" fmla="*/ 3236360 w 3236360"/>
                <a:gd name="connsiteY3" fmla="*/ 229455 h 229455"/>
                <a:gd name="connsiteX0" fmla="*/ 0 w 3236360"/>
                <a:gd name="connsiteY0" fmla="*/ 85617 h 229455"/>
                <a:gd name="connsiteX1" fmla="*/ 1918211 w 3236360"/>
                <a:gd name="connsiteY1" fmla="*/ 23973 h 229455"/>
                <a:gd name="connsiteX2" fmla="*/ 3236360 w 3236360"/>
                <a:gd name="connsiteY2" fmla="*/ 229455 h 229455"/>
                <a:gd name="connsiteX3" fmla="*/ 3236360 w 3236360"/>
                <a:gd name="connsiteY3" fmla="*/ 229455 h 229455"/>
                <a:gd name="connsiteX0" fmla="*/ 0 w 3236360"/>
                <a:gd name="connsiteY0" fmla="*/ 85617 h 229455"/>
                <a:gd name="connsiteX1" fmla="*/ 1918211 w 3236360"/>
                <a:gd name="connsiteY1" fmla="*/ 23973 h 229455"/>
                <a:gd name="connsiteX2" fmla="*/ 3236360 w 3236360"/>
                <a:gd name="connsiteY2" fmla="*/ 229455 h 229455"/>
                <a:gd name="connsiteX3" fmla="*/ 3236360 w 3236360"/>
                <a:gd name="connsiteY3" fmla="*/ 229455 h 229455"/>
              </a:gdLst>
              <a:ahLst/>
              <a:cxnLst>
                <a:cxn ang="0">
                  <a:pos x="connsiteX0" y="connsiteY0"/>
                </a:cxn>
                <a:cxn ang="0">
                  <a:pos x="connsiteX1" y="connsiteY1"/>
                </a:cxn>
                <a:cxn ang="0">
                  <a:pos x="connsiteX2" y="connsiteY2"/>
                </a:cxn>
                <a:cxn ang="0">
                  <a:pos x="connsiteX3" y="connsiteY3"/>
                </a:cxn>
              </a:cxnLst>
              <a:rect l="l" t="t" r="r" b="b"/>
              <a:pathLst>
                <a:path w="3236360" h="229455">
                  <a:moveTo>
                    <a:pt x="0" y="85617"/>
                  </a:moveTo>
                  <a:cubicBezTo>
                    <a:pt x="418672" y="42808"/>
                    <a:pt x="1378818" y="0"/>
                    <a:pt x="1918211" y="23973"/>
                  </a:cubicBezTo>
                  <a:cubicBezTo>
                    <a:pt x="2457604" y="47946"/>
                    <a:pt x="2986356" y="195208"/>
                    <a:pt x="3236360" y="229455"/>
                  </a:cubicBezTo>
                  <a:lnTo>
                    <a:pt x="3236360" y="229455"/>
                  </a:lnTo>
                </a:path>
              </a:pathLst>
            </a:custGeom>
            <a:noFill/>
            <a:ln w="19050" cap="flat" cmpd="sng" algn="ctr">
              <a:solidFill>
                <a:schemeClr val="tx1"/>
              </a:solid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latin typeface="Arial" charset="0"/>
              </a:endParaRPr>
            </a:p>
          </p:txBody>
        </p:sp>
        <p:sp>
          <p:nvSpPr>
            <p:cNvPr id="98" name="Oval 97"/>
            <p:cNvSpPr/>
            <p:nvPr/>
          </p:nvSpPr>
          <p:spPr bwMode="auto">
            <a:xfrm>
              <a:off x="990600" y="4810124"/>
              <a:ext cx="2143140" cy="71438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dirty="0" smtClean="0">
                <a:solidFill>
                  <a:schemeClr val="tx1"/>
                </a:solidFill>
              </a:endParaRPr>
            </a:p>
          </p:txBody>
        </p:sp>
        <p:sp>
          <p:nvSpPr>
            <p:cNvPr id="99" name="TextBox 98"/>
            <p:cNvSpPr txBox="1"/>
            <p:nvPr/>
          </p:nvSpPr>
          <p:spPr>
            <a:xfrm>
              <a:off x="990600" y="4953000"/>
              <a:ext cx="2143140" cy="400110"/>
            </a:xfrm>
            <a:prstGeom prst="rect">
              <a:avLst/>
            </a:prstGeom>
            <a:noFill/>
          </p:spPr>
          <p:txBody>
            <a:bodyPr wrap="square" rtlCol="0">
              <a:spAutoFit/>
            </a:bodyPr>
            <a:lstStyle/>
            <a:p>
              <a:pPr algn="ctr"/>
              <a:r>
                <a:rPr lang="en-US" sz="2000" b="1" i="1" dirty="0" err="1" smtClean="0"/>
                <a:t>Aplicación</a:t>
              </a:r>
              <a:endParaRPr lang="en-US" sz="2000" b="1" i="1" dirty="0" smtClean="0"/>
            </a:p>
          </p:txBody>
        </p:sp>
      </p:grpSp>
      <p:grpSp>
        <p:nvGrpSpPr>
          <p:cNvPr id="3" name="Group 121"/>
          <p:cNvGrpSpPr/>
          <p:nvPr/>
        </p:nvGrpSpPr>
        <p:grpSpPr>
          <a:xfrm>
            <a:off x="1011148" y="2209800"/>
            <a:ext cx="5255181" cy="1314147"/>
            <a:chOff x="1011148" y="2209800"/>
            <a:chExt cx="5255181" cy="1314147"/>
          </a:xfrm>
        </p:grpSpPr>
        <p:sp>
          <p:nvSpPr>
            <p:cNvPr id="195" name="Can 194"/>
            <p:cNvSpPr/>
            <p:nvPr/>
          </p:nvSpPr>
          <p:spPr bwMode="auto">
            <a:xfrm>
              <a:off x="5181600" y="2209800"/>
              <a:ext cx="1066800" cy="1314147"/>
            </a:xfrm>
            <a:prstGeom prst="can">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chor="ctr">
              <a:noAutofit/>
            </a:bodyPr>
            <a:lstStyle/>
            <a:p>
              <a:pPr defTabSz="914099"/>
              <a:endParaRPr lang="en-US" sz="1600" dirty="0" smtClean="0">
                <a:solidFill>
                  <a:srgbClr val="A2998A"/>
                </a:solidFill>
                <a:latin typeface="Segoe"/>
                <a:cs typeface="Arial" pitchFamily="34" charset="0"/>
              </a:endParaRPr>
            </a:p>
          </p:txBody>
        </p:sp>
        <p:sp>
          <p:nvSpPr>
            <p:cNvPr id="281" name="Freeform 280"/>
            <p:cNvSpPr/>
            <p:nvPr/>
          </p:nvSpPr>
          <p:spPr>
            <a:xfrm>
              <a:off x="3106204" y="2738920"/>
              <a:ext cx="2151596" cy="309080"/>
            </a:xfrm>
            <a:custGeom>
              <a:avLst/>
              <a:gdLst>
                <a:gd name="connsiteX0" fmla="*/ 0 w 1777430"/>
                <a:gd name="connsiteY0" fmla="*/ 250005 h 332198"/>
                <a:gd name="connsiteX1" fmla="*/ 636998 w 1777430"/>
                <a:gd name="connsiteY1" fmla="*/ 13699 h 332198"/>
                <a:gd name="connsiteX2" fmla="*/ 1777430 w 1777430"/>
                <a:gd name="connsiteY2" fmla="*/ 332198 h 332198"/>
              </a:gdLst>
              <a:ahLst/>
              <a:cxnLst>
                <a:cxn ang="0">
                  <a:pos x="connsiteX0" y="connsiteY0"/>
                </a:cxn>
                <a:cxn ang="0">
                  <a:pos x="connsiteX1" y="connsiteY1"/>
                </a:cxn>
                <a:cxn ang="0">
                  <a:pos x="connsiteX2" y="connsiteY2"/>
                </a:cxn>
              </a:cxnLst>
              <a:rect l="l" t="t" r="r" b="b"/>
              <a:pathLst>
                <a:path w="1777430" h="332198">
                  <a:moveTo>
                    <a:pt x="0" y="250005"/>
                  </a:moveTo>
                  <a:cubicBezTo>
                    <a:pt x="170380" y="125002"/>
                    <a:pt x="340760" y="0"/>
                    <a:pt x="636998" y="13699"/>
                  </a:cubicBezTo>
                  <a:cubicBezTo>
                    <a:pt x="933236" y="27398"/>
                    <a:pt x="1355333" y="179798"/>
                    <a:pt x="1777430" y="332198"/>
                  </a:cubicBezTo>
                </a:path>
              </a:pathLst>
            </a:custGeom>
            <a:noFill/>
            <a:ln w="19050" cap="flat" cmpd="sng" algn="ctr">
              <a:solidFill>
                <a:schemeClr val="tx1"/>
              </a:solid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latin typeface="Arial" charset="0"/>
              </a:endParaRPr>
            </a:p>
          </p:txBody>
        </p:sp>
        <p:sp>
          <p:nvSpPr>
            <p:cNvPr id="266" name="Oval 265"/>
            <p:cNvSpPr/>
            <p:nvPr/>
          </p:nvSpPr>
          <p:spPr bwMode="auto">
            <a:xfrm>
              <a:off x="1011148" y="2602037"/>
              <a:ext cx="2143140" cy="71438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dirty="0" smtClean="0">
                <a:solidFill>
                  <a:schemeClr val="tx1"/>
                </a:solidFill>
              </a:endParaRPr>
            </a:p>
          </p:txBody>
        </p:sp>
        <p:sp>
          <p:nvSpPr>
            <p:cNvPr id="267" name="TextBox 266"/>
            <p:cNvSpPr txBox="1"/>
            <p:nvPr/>
          </p:nvSpPr>
          <p:spPr>
            <a:xfrm>
              <a:off x="1011148" y="2744913"/>
              <a:ext cx="2143140" cy="400110"/>
            </a:xfrm>
            <a:prstGeom prst="rect">
              <a:avLst/>
            </a:prstGeom>
            <a:noFill/>
          </p:spPr>
          <p:txBody>
            <a:bodyPr wrap="square" rtlCol="0">
              <a:spAutoFit/>
            </a:bodyPr>
            <a:lstStyle/>
            <a:p>
              <a:pPr algn="ctr"/>
              <a:r>
                <a:rPr lang="en-US" sz="2000" b="1" i="1" dirty="0" err="1" smtClean="0"/>
                <a:t>Aplicación</a:t>
              </a:r>
              <a:endParaRPr lang="en-US" sz="2000" b="1" i="1" dirty="0" smtClean="0"/>
            </a:p>
          </p:txBody>
        </p:sp>
        <p:sp>
          <p:nvSpPr>
            <p:cNvPr id="104" name="Rectangle 103"/>
            <p:cNvSpPr/>
            <p:nvPr/>
          </p:nvSpPr>
          <p:spPr bwMode="auto">
            <a:xfrm>
              <a:off x="5297905" y="2801351"/>
              <a:ext cx="736939" cy="52638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smtClean="0">
                <a:solidFill>
                  <a:schemeClr val="tx1"/>
                </a:solidFill>
                <a:latin typeface="Arial" charset="0"/>
              </a:endParaRPr>
            </a:p>
          </p:txBody>
        </p:sp>
        <p:cxnSp>
          <p:nvCxnSpPr>
            <p:cNvPr id="105" name="Straight Connector 104"/>
            <p:cNvCxnSpPr/>
            <p:nvPr/>
          </p:nvCxnSpPr>
          <p:spPr bwMode="auto">
            <a:xfrm>
              <a:off x="5297905" y="2906628"/>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06" name="Straight Connector 105"/>
            <p:cNvCxnSpPr/>
            <p:nvPr/>
          </p:nvCxnSpPr>
          <p:spPr bwMode="auto">
            <a:xfrm>
              <a:off x="5297905" y="3011905"/>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07" name="Straight Connector 106"/>
            <p:cNvCxnSpPr/>
            <p:nvPr/>
          </p:nvCxnSpPr>
          <p:spPr bwMode="auto">
            <a:xfrm>
              <a:off x="5297905" y="3117182"/>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08" name="Straight Connector 107"/>
            <p:cNvCxnSpPr/>
            <p:nvPr/>
          </p:nvCxnSpPr>
          <p:spPr bwMode="auto">
            <a:xfrm>
              <a:off x="5297905" y="3222459"/>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09" name="Straight Connector 108"/>
            <p:cNvCxnSpPr/>
            <p:nvPr/>
          </p:nvCxnSpPr>
          <p:spPr bwMode="auto">
            <a:xfrm rot="5400000">
              <a:off x="5139990" y="306454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10" name="Straight Connector 109"/>
            <p:cNvCxnSpPr/>
            <p:nvPr/>
          </p:nvCxnSpPr>
          <p:spPr bwMode="auto">
            <a:xfrm rot="5400000">
              <a:off x="5245852" y="3063959"/>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11" name="Straight Connector 110"/>
            <p:cNvCxnSpPr/>
            <p:nvPr/>
          </p:nvCxnSpPr>
          <p:spPr bwMode="auto">
            <a:xfrm rot="5400000">
              <a:off x="5351714" y="306337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12" name="Straight Connector 111"/>
            <p:cNvCxnSpPr/>
            <p:nvPr/>
          </p:nvCxnSpPr>
          <p:spPr bwMode="auto">
            <a:xfrm rot="5400000">
              <a:off x="5457576" y="3062789"/>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13" name="Straight Connector 112"/>
            <p:cNvCxnSpPr/>
            <p:nvPr/>
          </p:nvCxnSpPr>
          <p:spPr bwMode="auto">
            <a:xfrm rot="5400000">
              <a:off x="5563438" y="3062204"/>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14" name="Straight Connector 113"/>
            <p:cNvCxnSpPr/>
            <p:nvPr/>
          </p:nvCxnSpPr>
          <p:spPr bwMode="auto">
            <a:xfrm rot="5400000">
              <a:off x="5669300" y="3061618"/>
              <a:ext cx="526385" cy="1170"/>
            </a:xfrm>
            <a:prstGeom prst="line">
              <a:avLst/>
            </a:prstGeom>
            <a:noFill/>
            <a:ln w="19050" cap="flat" cmpd="sng" algn="ctr">
              <a:solidFill>
                <a:schemeClr val="tx1"/>
              </a:solidFill>
              <a:prstDash val="solid"/>
              <a:round/>
              <a:headEnd type="none" w="med" len="med"/>
              <a:tailEnd type="none" w="med" len="med"/>
            </a:ln>
            <a:effectLst/>
          </p:spPr>
        </p:cxnSp>
        <p:sp>
          <p:nvSpPr>
            <p:cNvPr id="115" name="Rectangle 114"/>
            <p:cNvSpPr/>
            <p:nvPr/>
          </p:nvSpPr>
          <p:spPr bwMode="auto">
            <a:xfrm>
              <a:off x="5410200" y="2913646"/>
              <a:ext cx="736939" cy="52638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smtClean="0">
                <a:solidFill>
                  <a:schemeClr val="tx1"/>
                </a:solidFill>
                <a:latin typeface="Arial" charset="0"/>
              </a:endParaRPr>
            </a:p>
          </p:txBody>
        </p:sp>
        <p:cxnSp>
          <p:nvCxnSpPr>
            <p:cNvPr id="116" name="Straight Connector 115"/>
            <p:cNvCxnSpPr/>
            <p:nvPr/>
          </p:nvCxnSpPr>
          <p:spPr bwMode="auto">
            <a:xfrm>
              <a:off x="5410200" y="3018923"/>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17" name="Straight Connector 116"/>
            <p:cNvCxnSpPr/>
            <p:nvPr/>
          </p:nvCxnSpPr>
          <p:spPr bwMode="auto">
            <a:xfrm>
              <a:off x="5410200" y="3124200"/>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19" name="Straight Connector 118"/>
            <p:cNvCxnSpPr/>
            <p:nvPr/>
          </p:nvCxnSpPr>
          <p:spPr bwMode="auto">
            <a:xfrm>
              <a:off x="5410200" y="3229477"/>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37" name="Straight Connector 136"/>
            <p:cNvCxnSpPr/>
            <p:nvPr/>
          </p:nvCxnSpPr>
          <p:spPr bwMode="auto">
            <a:xfrm>
              <a:off x="5410200" y="3334754"/>
              <a:ext cx="736939" cy="1170"/>
            </a:xfrm>
            <a:prstGeom prst="line">
              <a:avLst/>
            </a:prstGeom>
            <a:noFill/>
            <a:ln w="19050" cap="flat" cmpd="sng" algn="ctr">
              <a:solidFill>
                <a:schemeClr val="tx1"/>
              </a:solidFill>
              <a:prstDash val="solid"/>
              <a:round/>
              <a:headEnd type="none" w="med" len="med"/>
              <a:tailEnd type="none" w="med" len="med"/>
            </a:ln>
            <a:effectLst/>
          </p:spPr>
        </p:cxnSp>
        <p:cxnSp>
          <p:nvCxnSpPr>
            <p:cNvPr id="143" name="Straight Connector 142"/>
            <p:cNvCxnSpPr/>
            <p:nvPr/>
          </p:nvCxnSpPr>
          <p:spPr bwMode="auto">
            <a:xfrm rot="5400000">
              <a:off x="5252284" y="317683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44" name="Straight Connector 143"/>
            <p:cNvCxnSpPr/>
            <p:nvPr/>
          </p:nvCxnSpPr>
          <p:spPr bwMode="auto">
            <a:xfrm rot="5400000">
              <a:off x="5358146" y="3176253"/>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45" name="Straight Connector 144"/>
            <p:cNvCxnSpPr/>
            <p:nvPr/>
          </p:nvCxnSpPr>
          <p:spPr bwMode="auto">
            <a:xfrm rot="5400000">
              <a:off x="5464008" y="317566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46" name="Straight Connector 145"/>
            <p:cNvCxnSpPr/>
            <p:nvPr/>
          </p:nvCxnSpPr>
          <p:spPr bwMode="auto">
            <a:xfrm rot="5400000">
              <a:off x="5569871" y="3175083"/>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47" name="Straight Connector 146"/>
            <p:cNvCxnSpPr/>
            <p:nvPr/>
          </p:nvCxnSpPr>
          <p:spPr bwMode="auto">
            <a:xfrm rot="5400000">
              <a:off x="5675733" y="3174498"/>
              <a:ext cx="526385" cy="1170"/>
            </a:xfrm>
            <a:prstGeom prst="line">
              <a:avLst/>
            </a:prstGeom>
            <a:noFill/>
            <a:ln w="19050" cap="flat" cmpd="sng" algn="ctr">
              <a:solidFill>
                <a:schemeClr val="tx1"/>
              </a:solidFill>
              <a:prstDash val="solid"/>
              <a:round/>
              <a:headEnd type="none" w="med" len="med"/>
              <a:tailEnd type="none" w="med" len="med"/>
            </a:ln>
            <a:effectLst/>
          </p:spPr>
        </p:cxnSp>
        <p:cxnSp>
          <p:nvCxnSpPr>
            <p:cNvPr id="148" name="Straight Connector 147"/>
            <p:cNvCxnSpPr/>
            <p:nvPr/>
          </p:nvCxnSpPr>
          <p:spPr bwMode="auto">
            <a:xfrm rot="5400000">
              <a:off x="5781595" y="3173913"/>
              <a:ext cx="526385" cy="1170"/>
            </a:xfrm>
            <a:prstGeom prst="line">
              <a:avLst/>
            </a:prstGeom>
            <a:noFill/>
            <a:ln w="19050" cap="flat" cmpd="sng" algn="ctr">
              <a:solidFill>
                <a:schemeClr val="tx1"/>
              </a:solidFill>
              <a:prstDash val="solid"/>
              <a:round/>
              <a:headEnd type="none" w="med" len="med"/>
              <a:tailEnd type="none" w="med" len="med"/>
            </a:ln>
            <a:effectLst/>
          </p:spPr>
        </p:cxnSp>
        <p:sp>
          <p:nvSpPr>
            <p:cNvPr id="149" name="TextBox 148"/>
            <p:cNvSpPr txBox="1"/>
            <p:nvPr/>
          </p:nvSpPr>
          <p:spPr>
            <a:xfrm>
              <a:off x="5181599" y="2474259"/>
              <a:ext cx="1084730" cy="307777"/>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b="1" i="1" dirty="0" smtClean="0">
                  <a:solidFill>
                    <a:schemeClr val="tx1"/>
                  </a:solidFill>
                  <a:latin typeface="Arial" pitchFamily="34" charset="0"/>
                  <a:cs typeface="Arial" pitchFamily="34" charset="0"/>
                </a:rPr>
                <a:t>Database</a:t>
              </a:r>
              <a:endParaRPr lang="en-US" sz="1400" b="1" i="1" dirty="0">
                <a:solidFill>
                  <a:schemeClr val="tx1"/>
                </a:solidFill>
                <a:latin typeface="Arial" pitchFamily="34" charset="0"/>
                <a:cs typeface="Arial" pitchFamily="34" charset="0"/>
              </a:endParaRPr>
            </a:p>
          </p:txBody>
        </p:sp>
      </p:grpSp>
      <p:sp>
        <p:nvSpPr>
          <p:cNvPr id="118" name="TextBox 117"/>
          <p:cNvSpPr txBox="1"/>
          <p:nvPr/>
        </p:nvSpPr>
        <p:spPr>
          <a:xfrm>
            <a:off x="4267199" y="1676400"/>
            <a:ext cx="2801258" cy="338554"/>
          </a:xfrm>
          <a:prstGeom prst="rect">
            <a:avLst/>
          </a:prstGeom>
          <a:noFill/>
        </p:spPr>
        <p:txBody>
          <a:bodyPr wrap="square" rtlCol="0">
            <a:spAutoFit/>
          </a:bodyPr>
          <a:lstStyle/>
          <a:p>
            <a:pPr algn="ctr"/>
            <a:r>
              <a:rPr lang="en-US" sz="1600" b="1" dirty="0" smtClean="0">
                <a:solidFill>
                  <a:schemeClr val="tx1"/>
                </a:solidFill>
              </a:rPr>
              <a:t>Base de </a:t>
            </a:r>
            <a:r>
              <a:rPr lang="en-US" sz="1600" b="1" dirty="0" err="1" smtClean="0">
                <a:solidFill>
                  <a:schemeClr val="tx1"/>
                </a:solidFill>
              </a:rPr>
              <a:t>datos</a:t>
            </a:r>
            <a:r>
              <a:rPr lang="en-US" sz="1600" b="1" dirty="0" smtClean="0">
                <a:solidFill>
                  <a:schemeClr val="tx1"/>
                </a:solidFill>
              </a:rPr>
              <a:t> SQL Azure</a:t>
            </a:r>
            <a:endParaRPr lang="en-US" sz="1600" b="1" dirty="0">
              <a:solidFill>
                <a:schemeClr val="tx1"/>
              </a:solidFill>
            </a:endParaRPr>
          </a:p>
        </p:txBody>
      </p:sp>
      <p:sp>
        <p:nvSpPr>
          <p:cNvPr id="120" name="Title 119"/>
          <p:cNvSpPr>
            <a:spLocks noGrp="1"/>
          </p:cNvSpPr>
          <p:nvPr>
            <p:ph type="title"/>
          </p:nvPr>
        </p:nvSpPr>
        <p:spPr>
          <a:xfrm>
            <a:off x="381000" y="230188"/>
            <a:ext cx="8382000" cy="1107996"/>
          </a:xfrm>
        </p:spPr>
        <p:txBody>
          <a:bodyPr/>
          <a:lstStyle/>
          <a:p>
            <a:r>
              <a:rPr dirty="0" smtClean="0">
                <a:solidFill>
                  <a:schemeClr val="tx1"/>
                </a:solidFill>
              </a:rPr>
              <a:t>BASE DE DATOS SQL AZURE</a:t>
            </a:r>
            <a:br>
              <a:rPr dirty="0" smtClean="0">
                <a:solidFill>
                  <a:schemeClr val="tx1"/>
                </a:solidFill>
              </a:rPr>
            </a:br>
            <a:endParaRPr sz="3200" dirty="0">
              <a:solidFill>
                <a:schemeClr val="tx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latin typeface="+mj-lt"/>
              </a:rPr>
              <a:t>OBJETIVOS</a:t>
            </a:r>
            <a:endParaRPr lang="en-US" dirty="0">
              <a:latin typeface="+mj-lt"/>
            </a:endParaRPr>
          </a:p>
        </p:txBody>
      </p:sp>
      <p:sp>
        <p:nvSpPr>
          <p:cNvPr id="7" name="Content Placeholder 6"/>
          <p:cNvSpPr>
            <a:spLocks noGrp="1"/>
          </p:cNvSpPr>
          <p:nvPr>
            <p:ph idx="1"/>
          </p:nvPr>
        </p:nvSpPr>
        <p:spPr>
          <a:xfrm>
            <a:off x="381000" y="1412875"/>
            <a:ext cx="8382000" cy="3490186"/>
          </a:xfrm>
        </p:spPr>
        <p:txBody>
          <a:bodyPr/>
          <a:lstStyle/>
          <a:p>
            <a:r>
              <a:rPr lang="es-ES" strike="sngStrike" dirty="0" smtClean="0">
                <a:solidFill>
                  <a:schemeClr val="tx1">
                    <a:lumMod val="75000"/>
                  </a:schemeClr>
                </a:solidFill>
                <a:latin typeface="+mj-lt"/>
              </a:rPr>
              <a:t>Entender qué es </a:t>
            </a:r>
            <a:r>
              <a:rPr lang="es-ES" i="1" strike="sngStrike" dirty="0" err="1" smtClean="0">
                <a:solidFill>
                  <a:schemeClr val="tx1">
                    <a:lumMod val="75000"/>
                  </a:schemeClr>
                </a:solidFill>
                <a:latin typeface="+mj-lt"/>
              </a:rPr>
              <a:t>cloud</a:t>
            </a:r>
            <a:r>
              <a:rPr lang="es-ES" i="1" strike="sngStrike" dirty="0" smtClean="0">
                <a:solidFill>
                  <a:schemeClr val="tx1">
                    <a:lumMod val="75000"/>
                  </a:schemeClr>
                </a:solidFill>
                <a:latin typeface="+mj-lt"/>
              </a:rPr>
              <a:t> </a:t>
            </a:r>
            <a:r>
              <a:rPr lang="es-ES" i="1" strike="sngStrike" dirty="0" err="1" smtClean="0">
                <a:solidFill>
                  <a:schemeClr val="tx1">
                    <a:lumMod val="75000"/>
                  </a:schemeClr>
                </a:solidFill>
                <a:latin typeface="+mj-lt"/>
              </a:rPr>
              <a:t>computing</a:t>
            </a:r>
            <a:endParaRPr lang="es-ES" i="1" strike="sngStrike" dirty="0" smtClean="0">
              <a:solidFill>
                <a:schemeClr val="tx1">
                  <a:lumMod val="75000"/>
                </a:schemeClr>
              </a:solidFill>
              <a:latin typeface="+mj-lt"/>
            </a:endParaRPr>
          </a:p>
          <a:p>
            <a:r>
              <a:rPr lang="es-ES" i="1" strike="sngStrike" dirty="0" smtClean="0">
                <a:solidFill>
                  <a:schemeClr val="tx1">
                    <a:lumMod val="75000"/>
                  </a:schemeClr>
                </a:solidFill>
                <a:latin typeface="+mj-lt"/>
              </a:rPr>
              <a:t>Cloud </a:t>
            </a:r>
            <a:r>
              <a:rPr lang="es-ES" i="1" strike="sngStrike" dirty="0" err="1" smtClean="0">
                <a:solidFill>
                  <a:schemeClr val="tx1">
                    <a:lumMod val="75000"/>
                  </a:schemeClr>
                </a:solidFill>
                <a:latin typeface="+mj-lt"/>
              </a:rPr>
              <a:t>computing</a:t>
            </a:r>
            <a:r>
              <a:rPr lang="es-ES" i="1" strike="sngStrike" dirty="0" smtClean="0">
                <a:solidFill>
                  <a:schemeClr val="tx1">
                    <a:lumMod val="75000"/>
                  </a:schemeClr>
                </a:solidFill>
                <a:latin typeface="+mj-lt"/>
              </a:rPr>
              <a:t> </a:t>
            </a:r>
            <a:r>
              <a:rPr lang="es-ES" strike="sngStrike" dirty="0" smtClean="0">
                <a:solidFill>
                  <a:schemeClr val="tx1">
                    <a:lumMod val="75000"/>
                  </a:schemeClr>
                </a:solidFill>
                <a:latin typeface="+mj-lt"/>
              </a:rPr>
              <a:t>según Microsoft: </a:t>
            </a:r>
            <a:r>
              <a:rPr lang="es-ES" strike="sngStrike" dirty="0" err="1" smtClean="0">
                <a:solidFill>
                  <a:schemeClr val="tx1">
                    <a:lumMod val="75000"/>
                  </a:schemeClr>
                </a:solidFill>
                <a:latin typeface="+mj-lt"/>
              </a:rPr>
              <a:t>Azure</a:t>
            </a:r>
            <a:endParaRPr lang="es-ES" strike="sngStrike" dirty="0" smtClean="0">
              <a:solidFill>
                <a:schemeClr val="tx1">
                  <a:lumMod val="75000"/>
                </a:schemeClr>
              </a:solidFill>
              <a:latin typeface="+mj-lt"/>
            </a:endParaRPr>
          </a:p>
          <a:p>
            <a:pPr lvl="1"/>
            <a:r>
              <a:rPr lang="es-ES" i="1" strike="sngStrike" dirty="0" smtClean="0">
                <a:solidFill>
                  <a:schemeClr val="tx1">
                    <a:lumMod val="75000"/>
                  </a:schemeClr>
                </a:solidFill>
                <a:latin typeface="+mj-lt"/>
              </a:rPr>
              <a:t>SQL </a:t>
            </a:r>
            <a:r>
              <a:rPr lang="es-ES" i="1" strike="sngStrike" dirty="0" err="1" smtClean="0">
                <a:solidFill>
                  <a:schemeClr val="tx1">
                    <a:lumMod val="75000"/>
                  </a:schemeClr>
                </a:solidFill>
                <a:latin typeface="+mj-lt"/>
              </a:rPr>
              <a:t>Services</a:t>
            </a:r>
            <a:endParaRPr lang="es-ES" i="1" strike="sngStrike" dirty="0" smtClean="0">
              <a:solidFill>
                <a:schemeClr val="tx1">
                  <a:lumMod val="75000"/>
                </a:schemeClr>
              </a:solidFill>
              <a:latin typeface="+mj-lt"/>
            </a:endParaRPr>
          </a:p>
          <a:p>
            <a:pPr lvl="1"/>
            <a:r>
              <a:rPr lang="es-ES" i="1" dirty="0" smtClean="0">
                <a:latin typeface="+mj-lt"/>
              </a:rPr>
              <a:t>.NET </a:t>
            </a:r>
            <a:r>
              <a:rPr lang="es-ES" i="1" dirty="0" err="1" smtClean="0">
                <a:latin typeface="+mj-lt"/>
              </a:rPr>
              <a:t>Services</a:t>
            </a:r>
            <a:endParaRPr lang="es-ES" i="1" dirty="0" smtClean="0">
              <a:latin typeface="+mj-lt"/>
            </a:endParaRPr>
          </a:p>
          <a:p>
            <a:pPr lvl="1"/>
            <a:r>
              <a:rPr lang="es-ES" i="1" dirty="0" smtClean="0">
                <a:latin typeface="+mj-lt"/>
              </a:rPr>
              <a:t>Live </a:t>
            </a:r>
            <a:r>
              <a:rPr lang="es-ES" i="1" dirty="0" err="1" smtClean="0">
                <a:latin typeface="+mj-lt"/>
              </a:rPr>
              <a:t>Services</a:t>
            </a:r>
            <a:endParaRPr lang="es-ES" i="1" dirty="0" smtClean="0">
              <a:latin typeface="+mj-lt"/>
            </a:endParaRPr>
          </a:p>
          <a:p>
            <a:pPr>
              <a:buNone/>
            </a:pPr>
            <a:endParaRPr lang="es-ES" dirty="0" smtClean="0">
              <a:latin typeface="+mj-lt"/>
            </a:endParaRPr>
          </a:p>
          <a:p>
            <a:endParaRPr lang="es-E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 Box 77"/>
          <p:cNvSpPr txBox="1">
            <a:spLocks noChangeArrowheads="1"/>
          </p:cNvSpPr>
          <p:nvPr/>
        </p:nvSpPr>
        <p:spPr bwMode="auto">
          <a:xfrm>
            <a:off x="1746431" y="6392091"/>
            <a:ext cx="626745" cy="30777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sz="700" b="1" dirty="0" smtClean="0"/>
              <a:t>Windows</a:t>
            </a:r>
          </a:p>
          <a:p>
            <a:pPr algn="ctr"/>
            <a:r>
              <a:rPr lang="en-US" sz="700" b="1" dirty="0" smtClean="0">
                <a:solidFill>
                  <a:schemeClr val="tx1"/>
                </a:solidFill>
              </a:rPr>
              <a:t>Mobile</a:t>
            </a:r>
            <a:endParaRPr lang="en-US" sz="700" b="1" dirty="0">
              <a:solidFill>
                <a:schemeClr val="tx1"/>
              </a:solidFill>
            </a:endParaRPr>
          </a:p>
        </p:txBody>
      </p:sp>
      <p:sp>
        <p:nvSpPr>
          <p:cNvPr id="114" name="Text Box 77"/>
          <p:cNvSpPr txBox="1">
            <a:spLocks noChangeArrowheads="1"/>
          </p:cNvSpPr>
          <p:nvPr/>
        </p:nvSpPr>
        <p:spPr bwMode="auto">
          <a:xfrm>
            <a:off x="1089841" y="6392091"/>
            <a:ext cx="626745" cy="30777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sz="700" b="1" dirty="0" smtClean="0"/>
              <a:t>Windows</a:t>
            </a:r>
          </a:p>
          <a:p>
            <a:pPr algn="ctr"/>
            <a:r>
              <a:rPr lang="en-US" sz="700" b="1" dirty="0" smtClean="0">
                <a:solidFill>
                  <a:schemeClr val="tx1"/>
                </a:solidFill>
              </a:rPr>
              <a:t>Vista/XP</a:t>
            </a:r>
            <a:endParaRPr lang="en-US" sz="700" b="1" dirty="0">
              <a:solidFill>
                <a:schemeClr val="tx1"/>
              </a:solidFill>
            </a:endParaRPr>
          </a:p>
        </p:txBody>
      </p:sp>
      <p:sp>
        <p:nvSpPr>
          <p:cNvPr id="116" name="Text Box 77"/>
          <p:cNvSpPr txBox="1">
            <a:spLocks noChangeArrowheads="1"/>
          </p:cNvSpPr>
          <p:nvPr/>
        </p:nvSpPr>
        <p:spPr bwMode="auto">
          <a:xfrm>
            <a:off x="433251" y="6392091"/>
            <a:ext cx="626745" cy="30777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sz="700" b="1" dirty="0" smtClean="0"/>
              <a:t>Windows</a:t>
            </a:r>
          </a:p>
          <a:p>
            <a:pPr algn="ctr"/>
            <a:r>
              <a:rPr lang="en-US" sz="700" b="1" dirty="0" smtClean="0">
                <a:solidFill>
                  <a:schemeClr val="tx1"/>
                </a:solidFill>
              </a:rPr>
              <a:t>Server</a:t>
            </a:r>
            <a:endParaRPr lang="en-US" sz="700" b="1" dirty="0">
              <a:solidFill>
                <a:schemeClr val="tx1"/>
              </a:solidFill>
            </a:endParaRPr>
          </a:p>
        </p:txBody>
      </p:sp>
      <p:pic>
        <p:nvPicPr>
          <p:cNvPr id="68" name="Picture 13" descr="internet cloud 75 opac"/>
          <p:cNvPicPr>
            <a:picLocks noChangeAspect="1" noChangeArrowheads="1"/>
          </p:cNvPicPr>
          <p:nvPr/>
        </p:nvPicPr>
        <p:blipFill>
          <a:blip r:embed="rId3"/>
          <a:srcRect/>
          <a:stretch>
            <a:fillRect/>
          </a:stretch>
        </p:blipFill>
        <p:spPr bwMode="auto">
          <a:xfrm flipH="1">
            <a:off x="0" y="4556760"/>
            <a:ext cx="3581400" cy="1551940"/>
          </a:xfrm>
          <a:prstGeom prst="rect">
            <a:avLst/>
          </a:prstGeom>
          <a:noFill/>
          <a:effectLst/>
        </p:spPr>
      </p:pic>
      <p:sp>
        <p:nvSpPr>
          <p:cNvPr id="69" name="Rounded Rectangle 68"/>
          <p:cNvSpPr/>
          <p:nvPr/>
        </p:nvSpPr>
        <p:spPr bwMode="auto">
          <a:xfrm>
            <a:off x="1794430" y="4873876"/>
            <a:ext cx="876696" cy="171601"/>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800" dirty="0" smtClean="0">
              <a:solidFill>
                <a:schemeClr val="tx1"/>
              </a:solidFill>
              <a:latin typeface="Arial" charset="0"/>
              <a:ea typeface="+mj-ea"/>
              <a:cs typeface="+mj-cs"/>
            </a:endParaRPr>
          </a:p>
        </p:txBody>
      </p:sp>
      <p:sp>
        <p:nvSpPr>
          <p:cNvPr id="70" name="Rounded Rectangle 69"/>
          <p:cNvSpPr/>
          <p:nvPr/>
        </p:nvSpPr>
        <p:spPr bwMode="auto">
          <a:xfrm>
            <a:off x="2449155" y="5422265"/>
            <a:ext cx="903645" cy="16788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800" dirty="0" smtClean="0">
              <a:solidFill>
                <a:schemeClr val="tx1"/>
              </a:solidFill>
              <a:latin typeface="Arial" charset="0"/>
              <a:ea typeface="+mj-ea"/>
              <a:cs typeface="+mj-cs"/>
            </a:endParaRPr>
          </a:p>
        </p:txBody>
      </p:sp>
      <p:sp>
        <p:nvSpPr>
          <p:cNvPr id="71" name="Oval 106"/>
          <p:cNvSpPr>
            <a:spLocks noChangeArrowheads="1"/>
          </p:cNvSpPr>
          <p:nvPr/>
        </p:nvSpPr>
        <p:spPr bwMode="auto">
          <a:xfrm>
            <a:off x="686426" y="5074986"/>
            <a:ext cx="895356" cy="382392"/>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sz="800" dirty="0">
              <a:solidFill>
                <a:schemeClr val="tx1"/>
              </a:solidFill>
            </a:endParaRPr>
          </a:p>
        </p:txBody>
      </p:sp>
      <p:sp>
        <p:nvSpPr>
          <p:cNvPr id="72" name="Oval 106"/>
          <p:cNvSpPr>
            <a:spLocks noChangeArrowheads="1"/>
          </p:cNvSpPr>
          <p:nvPr/>
        </p:nvSpPr>
        <p:spPr bwMode="auto">
          <a:xfrm>
            <a:off x="630466" y="5069365"/>
            <a:ext cx="895356" cy="382392"/>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sz="800" dirty="0">
              <a:solidFill>
                <a:schemeClr val="tx1"/>
              </a:solidFill>
            </a:endParaRPr>
          </a:p>
        </p:txBody>
      </p:sp>
      <p:sp>
        <p:nvSpPr>
          <p:cNvPr id="73" name="Text Box 77"/>
          <p:cNvSpPr txBox="1">
            <a:spLocks noChangeArrowheads="1"/>
          </p:cNvSpPr>
          <p:nvPr/>
        </p:nvSpPr>
        <p:spPr bwMode="auto">
          <a:xfrm>
            <a:off x="1818681" y="4857291"/>
            <a:ext cx="821387" cy="200055"/>
          </a:xfrm>
          <a:prstGeom prst="rect">
            <a:avLst/>
          </a:prstGeom>
          <a:noFill/>
          <a:ln w="19050" algn="ctr">
            <a:noFill/>
            <a:miter lim="800000"/>
            <a:headEnd/>
            <a:tailEnd/>
          </a:ln>
          <a:effectLst/>
        </p:spPr>
        <p:txBody>
          <a:bodyPr wrap="square">
            <a:spAutoFit/>
          </a:bodyPr>
          <a:lstStyle/>
          <a:p>
            <a:pPr algn="ctr"/>
            <a:r>
              <a:rPr lang="en-US" sz="700" b="1" dirty="0" smtClean="0">
                <a:solidFill>
                  <a:schemeClr val="tx1"/>
                </a:solidFill>
              </a:rPr>
              <a:t>.NET Services</a:t>
            </a:r>
            <a:endParaRPr lang="en-US" sz="700" b="1" dirty="0">
              <a:solidFill>
                <a:schemeClr val="tx1"/>
              </a:solidFill>
            </a:endParaRPr>
          </a:p>
        </p:txBody>
      </p:sp>
      <p:sp>
        <p:nvSpPr>
          <p:cNvPr id="75" name="Rounded Rectangle 74"/>
          <p:cNvSpPr/>
          <p:nvPr/>
        </p:nvSpPr>
        <p:spPr bwMode="auto">
          <a:xfrm>
            <a:off x="546526" y="5472252"/>
            <a:ext cx="1035255" cy="158928"/>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77" name="Text Box 77"/>
          <p:cNvSpPr txBox="1">
            <a:spLocks noChangeArrowheads="1"/>
          </p:cNvSpPr>
          <p:nvPr/>
        </p:nvSpPr>
        <p:spPr bwMode="auto">
          <a:xfrm>
            <a:off x="593171" y="5450167"/>
            <a:ext cx="923336" cy="200055"/>
          </a:xfrm>
          <a:prstGeom prst="rect">
            <a:avLst/>
          </a:prstGeom>
          <a:noFill/>
          <a:ln w="19050" algn="ctr">
            <a:noFill/>
            <a:miter lim="800000"/>
            <a:headEnd/>
            <a:tailEnd/>
          </a:ln>
          <a:effectLst/>
        </p:spPr>
        <p:txBody>
          <a:bodyPr wrap="square">
            <a:spAutoFit/>
          </a:bodyPr>
          <a:lstStyle/>
          <a:p>
            <a:pPr algn="ctr"/>
            <a:r>
              <a:rPr lang="en-US" sz="700" b="1" dirty="0" smtClean="0">
                <a:solidFill>
                  <a:schemeClr val="tx1"/>
                </a:solidFill>
              </a:rPr>
              <a:t>Windows </a:t>
            </a:r>
            <a:r>
              <a:rPr lang="en-US" sz="700" b="1" dirty="0" smtClean="0"/>
              <a:t>Az</a:t>
            </a:r>
            <a:r>
              <a:rPr lang="en-US" sz="700" b="1" dirty="0" smtClean="0">
                <a:solidFill>
                  <a:schemeClr val="tx1"/>
                </a:solidFill>
              </a:rPr>
              <a:t>ure</a:t>
            </a:r>
            <a:endParaRPr lang="en-US" sz="700" b="1" dirty="0">
              <a:solidFill>
                <a:schemeClr val="tx1"/>
              </a:solidFill>
            </a:endParaRPr>
          </a:p>
        </p:txBody>
      </p:sp>
      <p:sp>
        <p:nvSpPr>
          <p:cNvPr id="78" name="Text Box 77"/>
          <p:cNvSpPr txBox="1">
            <a:spLocks noChangeArrowheads="1"/>
          </p:cNvSpPr>
          <p:nvPr/>
        </p:nvSpPr>
        <p:spPr bwMode="auto">
          <a:xfrm>
            <a:off x="2473406" y="5402549"/>
            <a:ext cx="879394" cy="200055"/>
          </a:xfrm>
          <a:prstGeom prst="rect">
            <a:avLst/>
          </a:prstGeom>
          <a:noFill/>
          <a:ln w="19050" algn="ctr">
            <a:noFill/>
            <a:miter lim="800000"/>
            <a:headEnd/>
            <a:tailEnd/>
          </a:ln>
          <a:effectLst/>
        </p:spPr>
        <p:txBody>
          <a:bodyPr wrap="square">
            <a:spAutoFit/>
          </a:bodyPr>
          <a:lstStyle/>
          <a:p>
            <a:pPr algn="ctr"/>
            <a:r>
              <a:rPr lang="en-US" sz="700" b="1" dirty="0" smtClean="0">
                <a:solidFill>
                  <a:schemeClr val="tx1"/>
                </a:solidFill>
              </a:rPr>
              <a:t>Live Services</a:t>
            </a:r>
            <a:endParaRPr lang="en-US" sz="700" b="1" dirty="0">
              <a:solidFill>
                <a:schemeClr val="tx1"/>
              </a:solidFill>
            </a:endParaRPr>
          </a:p>
        </p:txBody>
      </p:sp>
      <p:sp>
        <p:nvSpPr>
          <p:cNvPr id="79" name="Oval 106"/>
          <p:cNvSpPr>
            <a:spLocks noChangeArrowheads="1"/>
          </p:cNvSpPr>
          <p:nvPr/>
        </p:nvSpPr>
        <p:spPr bwMode="auto">
          <a:xfrm>
            <a:off x="574506" y="5063743"/>
            <a:ext cx="895356" cy="382392"/>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sz="800" dirty="0">
              <a:solidFill>
                <a:schemeClr val="tx1"/>
              </a:solidFill>
            </a:endParaRPr>
          </a:p>
        </p:txBody>
      </p:sp>
      <p:sp>
        <p:nvSpPr>
          <p:cNvPr id="80" name="Text Box 27"/>
          <p:cNvSpPr txBox="1">
            <a:spLocks noChangeArrowheads="1"/>
          </p:cNvSpPr>
          <p:nvPr/>
        </p:nvSpPr>
        <p:spPr bwMode="auto">
          <a:xfrm>
            <a:off x="609600" y="5148094"/>
            <a:ext cx="838200" cy="200055"/>
          </a:xfrm>
          <a:prstGeom prst="rect">
            <a:avLst/>
          </a:prstGeom>
          <a:noFill/>
          <a:ln w="19050" algn="ctr">
            <a:noFill/>
            <a:miter lim="800000"/>
            <a:headEnd/>
            <a:tailEnd/>
          </a:ln>
          <a:effectLst/>
        </p:spPr>
        <p:txBody>
          <a:bodyPr wrap="square">
            <a:spAutoFit/>
          </a:bodyPr>
          <a:lstStyle/>
          <a:p>
            <a:pPr algn="ctr"/>
            <a:r>
              <a:rPr lang="en-US" sz="700" b="1" i="1" dirty="0" smtClean="0">
                <a:solidFill>
                  <a:schemeClr val="tx1"/>
                </a:solidFill>
              </a:rPr>
              <a:t>Applications</a:t>
            </a:r>
            <a:endParaRPr lang="en-US" sz="700" b="1" i="1" dirty="0">
              <a:solidFill>
                <a:schemeClr val="tx1"/>
              </a:solidFill>
            </a:endParaRPr>
          </a:p>
        </p:txBody>
      </p:sp>
      <p:cxnSp>
        <p:nvCxnSpPr>
          <p:cNvPr id="81" name="Straight Arrow Connector 80"/>
          <p:cNvCxnSpPr>
            <a:stCxn id="71" idx="6"/>
          </p:cNvCxnSpPr>
          <p:nvPr/>
        </p:nvCxnSpPr>
        <p:spPr bwMode="auto">
          <a:xfrm flipV="1">
            <a:off x="1581782" y="4944745"/>
            <a:ext cx="208918" cy="321438"/>
          </a:xfrm>
          <a:prstGeom prst="straightConnector1">
            <a:avLst/>
          </a:prstGeom>
          <a:noFill/>
          <a:ln w="19050" cap="flat" cmpd="sng" algn="ctr">
            <a:solidFill>
              <a:schemeClr val="accent6"/>
            </a:solidFill>
            <a:prstDash val="sysDot"/>
            <a:round/>
            <a:headEnd type="none" w="med" len="med"/>
            <a:tailEnd type="stealth" w="lg" len="lg"/>
          </a:ln>
          <a:effectLst/>
        </p:spPr>
      </p:cxnSp>
      <p:cxnSp>
        <p:nvCxnSpPr>
          <p:cNvPr id="82" name="Straight Arrow Connector 81"/>
          <p:cNvCxnSpPr>
            <a:stCxn id="71" idx="6"/>
            <a:endCxn id="70" idx="1"/>
          </p:cNvCxnSpPr>
          <p:nvPr/>
        </p:nvCxnSpPr>
        <p:spPr bwMode="auto">
          <a:xfrm>
            <a:off x="1581782" y="5266182"/>
            <a:ext cx="867373" cy="240023"/>
          </a:xfrm>
          <a:prstGeom prst="straightConnector1">
            <a:avLst/>
          </a:prstGeom>
          <a:noFill/>
          <a:ln w="19050" cap="flat" cmpd="sng" algn="ctr">
            <a:solidFill>
              <a:schemeClr val="accent6"/>
            </a:solidFill>
            <a:prstDash val="sysDot"/>
            <a:round/>
            <a:headEnd type="none" w="med" len="med"/>
            <a:tailEnd type="stealth" w="lg" len="lg"/>
          </a:ln>
          <a:effectLst/>
        </p:spPr>
      </p:cxnSp>
      <p:cxnSp>
        <p:nvCxnSpPr>
          <p:cNvPr id="83" name="Straight Arrow Connector 82"/>
          <p:cNvCxnSpPr>
            <a:stCxn id="88" idx="0"/>
          </p:cNvCxnSpPr>
          <p:nvPr/>
        </p:nvCxnSpPr>
        <p:spPr bwMode="auto">
          <a:xfrm rot="5400000" flipH="1" flipV="1">
            <a:off x="1348619" y="5390556"/>
            <a:ext cx="947582" cy="235030"/>
          </a:xfrm>
          <a:prstGeom prst="straightConnector1">
            <a:avLst/>
          </a:prstGeom>
          <a:noFill/>
          <a:ln w="15875" cap="flat" cmpd="sng" algn="ctr">
            <a:solidFill>
              <a:srgbClr val="8FA606"/>
            </a:solidFill>
            <a:prstDash val="sysDash"/>
            <a:round/>
            <a:headEnd type="none" w="med" len="med"/>
            <a:tailEnd type="stealth" w="lg" len="lg"/>
          </a:ln>
          <a:effectLst/>
        </p:spPr>
      </p:cxnSp>
      <p:cxnSp>
        <p:nvCxnSpPr>
          <p:cNvPr id="84" name="Straight Arrow Connector 83"/>
          <p:cNvCxnSpPr>
            <a:stCxn id="88" idx="0"/>
          </p:cNvCxnSpPr>
          <p:nvPr/>
        </p:nvCxnSpPr>
        <p:spPr bwMode="auto">
          <a:xfrm rot="5400000" flipH="1" flipV="1">
            <a:off x="1975364" y="5330866"/>
            <a:ext cx="380527" cy="921465"/>
          </a:xfrm>
          <a:prstGeom prst="straightConnector1">
            <a:avLst/>
          </a:prstGeom>
          <a:noFill/>
          <a:ln w="15875" cap="flat" cmpd="sng" algn="ctr">
            <a:solidFill>
              <a:srgbClr val="8FA606"/>
            </a:solidFill>
            <a:prstDash val="sysDash"/>
            <a:round/>
            <a:headEnd type="none" w="med" len="med"/>
            <a:tailEnd type="stealth" w="lg" len="lg"/>
          </a:ln>
          <a:effectLst/>
        </p:spPr>
      </p:cxnSp>
      <p:sp>
        <p:nvSpPr>
          <p:cNvPr id="85" name="Oval 106"/>
          <p:cNvSpPr>
            <a:spLocks noChangeArrowheads="1"/>
          </p:cNvSpPr>
          <p:nvPr/>
        </p:nvSpPr>
        <p:spPr bwMode="auto">
          <a:xfrm>
            <a:off x="1397117" y="5981862"/>
            <a:ext cx="895356" cy="382392"/>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sz="800" dirty="0">
              <a:solidFill>
                <a:schemeClr val="tx1"/>
              </a:solidFill>
            </a:endParaRPr>
          </a:p>
        </p:txBody>
      </p:sp>
      <p:sp>
        <p:nvSpPr>
          <p:cNvPr id="86" name="Oval 106"/>
          <p:cNvSpPr>
            <a:spLocks noChangeArrowheads="1"/>
          </p:cNvSpPr>
          <p:nvPr/>
        </p:nvSpPr>
        <p:spPr bwMode="auto">
          <a:xfrm>
            <a:off x="1313177" y="5981862"/>
            <a:ext cx="895356" cy="382392"/>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sz="800" dirty="0">
              <a:solidFill>
                <a:schemeClr val="tx1"/>
              </a:solidFill>
            </a:endParaRPr>
          </a:p>
        </p:txBody>
      </p:sp>
      <p:sp>
        <p:nvSpPr>
          <p:cNvPr id="88" name="Oval 106"/>
          <p:cNvSpPr>
            <a:spLocks noChangeArrowheads="1"/>
          </p:cNvSpPr>
          <p:nvPr/>
        </p:nvSpPr>
        <p:spPr bwMode="auto">
          <a:xfrm>
            <a:off x="1257218" y="5981862"/>
            <a:ext cx="895356" cy="382392"/>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sz="800" dirty="0">
              <a:solidFill>
                <a:schemeClr val="tx1"/>
              </a:solidFill>
            </a:endParaRPr>
          </a:p>
        </p:txBody>
      </p:sp>
      <p:sp>
        <p:nvSpPr>
          <p:cNvPr id="89" name="Text Box 27"/>
          <p:cNvSpPr txBox="1">
            <a:spLocks noChangeArrowheads="1"/>
          </p:cNvSpPr>
          <p:nvPr/>
        </p:nvSpPr>
        <p:spPr bwMode="auto">
          <a:xfrm>
            <a:off x="1295400" y="6078855"/>
            <a:ext cx="838200" cy="200055"/>
          </a:xfrm>
          <a:prstGeom prst="rect">
            <a:avLst/>
          </a:prstGeom>
          <a:noFill/>
          <a:ln w="19050" algn="ctr">
            <a:noFill/>
            <a:miter lim="800000"/>
            <a:headEnd/>
            <a:tailEnd/>
          </a:ln>
          <a:effectLst/>
        </p:spPr>
        <p:txBody>
          <a:bodyPr wrap="square">
            <a:spAutoFit/>
          </a:bodyPr>
          <a:lstStyle/>
          <a:p>
            <a:pPr algn="ctr"/>
            <a:r>
              <a:rPr lang="en-US" sz="700" b="1" i="1" dirty="0" smtClean="0">
                <a:solidFill>
                  <a:schemeClr val="tx1"/>
                </a:solidFill>
              </a:rPr>
              <a:t>Applications</a:t>
            </a:r>
            <a:endParaRPr lang="en-US" sz="700" b="1" i="1" dirty="0">
              <a:solidFill>
                <a:schemeClr val="tx1"/>
              </a:solidFill>
            </a:endParaRPr>
          </a:p>
        </p:txBody>
      </p:sp>
      <p:cxnSp>
        <p:nvCxnSpPr>
          <p:cNvPr id="90" name="Straight Arrow Connector 89"/>
          <p:cNvCxnSpPr>
            <a:stCxn id="88" idx="0"/>
            <a:endCxn id="75" idx="2"/>
          </p:cNvCxnSpPr>
          <p:nvPr/>
        </p:nvCxnSpPr>
        <p:spPr bwMode="auto">
          <a:xfrm rot="16200000" flipV="1">
            <a:off x="1209184" y="5486151"/>
            <a:ext cx="350682" cy="640742"/>
          </a:xfrm>
          <a:prstGeom prst="straightConnector1">
            <a:avLst/>
          </a:prstGeom>
          <a:noFill/>
          <a:ln w="15875" cap="flat" cmpd="sng" algn="ctr">
            <a:solidFill>
              <a:srgbClr val="8FA606"/>
            </a:solidFill>
            <a:prstDash val="sysDash"/>
            <a:round/>
            <a:headEnd type="none" w="med" len="med"/>
            <a:tailEnd type="stealth" w="lg" len="lg"/>
          </a:ln>
          <a:effectLst/>
        </p:spPr>
      </p:cxnSp>
      <p:sp>
        <p:nvSpPr>
          <p:cNvPr id="91" name="Rectangle 90"/>
          <p:cNvSpPr/>
          <p:nvPr/>
        </p:nvSpPr>
        <p:spPr bwMode="auto">
          <a:xfrm>
            <a:off x="390615" y="6393335"/>
            <a:ext cx="2673532" cy="328295"/>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92" name="Rounded Rectangle 91"/>
          <p:cNvSpPr/>
          <p:nvPr/>
        </p:nvSpPr>
        <p:spPr bwMode="auto">
          <a:xfrm>
            <a:off x="2122725" y="5142481"/>
            <a:ext cx="876696" cy="171601"/>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800" dirty="0" smtClean="0">
              <a:solidFill>
                <a:schemeClr val="tx1"/>
              </a:solidFill>
              <a:latin typeface="Arial" charset="0"/>
              <a:ea typeface="+mj-ea"/>
              <a:cs typeface="+mj-cs"/>
            </a:endParaRPr>
          </a:p>
        </p:txBody>
      </p:sp>
      <p:sp>
        <p:nvSpPr>
          <p:cNvPr id="93" name="Text Box 77"/>
          <p:cNvSpPr txBox="1">
            <a:spLocks noChangeArrowheads="1"/>
          </p:cNvSpPr>
          <p:nvPr/>
        </p:nvSpPr>
        <p:spPr bwMode="auto">
          <a:xfrm>
            <a:off x="2133039" y="5125896"/>
            <a:ext cx="847732" cy="200055"/>
          </a:xfrm>
          <a:prstGeom prst="rect">
            <a:avLst/>
          </a:prstGeom>
          <a:noFill/>
          <a:ln w="19050" algn="ctr">
            <a:noFill/>
            <a:miter lim="800000"/>
            <a:headEnd/>
            <a:tailEnd/>
          </a:ln>
          <a:effectLst/>
        </p:spPr>
        <p:txBody>
          <a:bodyPr wrap="square">
            <a:spAutoFit/>
          </a:bodyPr>
          <a:lstStyle/>
          <a:p>
            <a:pPr algn="ctr"/>
            <a:r>
              <a:rPr lang="en-US" sz="700" b="1" dirty="0" smtClean="0"/>
              <a:t>SQL</a:t>
            </a:r>
            <a:r>
              <a:rPr lang="en-US" sz="700" b="1" dirty="0" smtClean="0">
                <a:solidFill>
                  <a:schemeClr val="tx1"/>
                </a:solidFill>
              </a:rPr>
              <a:t> Azure</a:t>
            </a:r>
            <a:endParaRPr lang="en-US" sz="700" b="1" dirty="0">
              <a:solidFill>
                <a:schemeClr val="tx1"/>
              </a:solidFill>
            </a:endParaRPr>
          </a:p>
        </p:txBody>
      </p:sp>
      <p:sp>
        <p:nvSpPr>
          <p:cNvPr id="96" name="Rounded Rectangle 95"/>
          <p:cNvSpPr/>
          <p:nvPr/>
        </p:nvSpPr>
        <p:spPr bwMode="auto">
          <a:xfrm>
            <a:off x="2400118" y="6421707"/>
            <a:ext cx="626745" cy="26860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103" name="Text Box 77"/>
          <p:cNvSpPr txBox="1">
            <a:spLocks noChangeArrowheads="1"/>
          </p:cNvSpPr>
          <p:nvPr/>
        </p:nvSpPr>
        <p:spPr bwMode="auto">
          <a:xfrm>
            <a:off x="2400118" y="6431344"/>
            <a:ext cx="626745" cy="200055"/>
          </a:xfrm>
          <a:prstGeom prst="rect">
            <a:avLst/>
          </a:prstGeom>
          <a:noFill/>
          <a:ln w="19050" algn="ctr">
            <a:noFill/>
            <a:miter lim="800000"/>
            <a:headEnd/>
            <a:tailEnd/>
          </a:ln>
          <a:effectLst/>
        </p:spPr>
        <p:txBody>
          <a:bodyPr wrap="square">
            <a:spAutoFit/>
          </a:bodyPr>
          <a:lstStyle/>
          <a:p>
            <a:pPr algn="ctr"/>
            <a:r>
              <a:rPr lang="en-US" sz="700" b="1" dirty="0" smtClean="0"/>
              <a:t>Others</a:t>
            </a:r>
            <a:endParaRPr lang="en-US" sz="700" b="1" dirty="0">
              <a:solidFill>
                <a:schemeClr val="tx1"/>
              </a:solidFill>
            </a:endParaRPr>
          </a:p>
        </p:txBody>
      </p:sp>
      <p:cxnSp>
        <p:nvCxnSpPr>
          <p:cNvPr id="104" name="Straight Arrow Connector 103"/>
          <p:cNvCxnSpPr/>
          <p:nvPr/>
        </p:nvCxnSpPr>
        <p:spPr bwMode="auto">
          <a:xfrm rot="5400000" flipH="1" flipV="1">
            <a:off x="1677082" y="5331401"/>
            <a:ext cx="679344" cy="622312"/>
          </a:xfrm>
          <a:prstGeom prst="straightConnector1">
            <a:avLst/>
          </a:prstGeom>
          <a:noFill/>
          <a:ln w="15875" cap="flat" cmpd="sng" algn="ctr">
            <a:solidFill>
              <a:srgbClr val="8FA606"/>
            </a:solidFill>
            <a:prstDash val="sysDash"/>
            <a:round/>
            <a:headEnd type="none" w="med" len="med"/>
            <a:tailEnd type="stealth" w="lg" len="lg"/>
          </a:ln>
          <a:effectLst/>
        </p:spPr>
      </p:cxnSp>
      <p:cxnSp>
        <p:nvCxnSpPr>
          <p:cNvPr id="106" name="Straight Arrow Connector 105"/>
          <p:cNvCxnSpPr>
            <a:stCxn id="71" idx="6"/>
            <a:endCxn id="92" idx="1"/>
          </p:cNvCxnSpPr>
          <p:nvPr/>
        </p:nvCxnSpPr>
        <p:spPr bwMode="auto">
          <a:xfrm flipV="1">
            <a:off x="1581782" y="5228281"/>
            <a:ext cx="540944" cy="37902"/>
          </a:xfrm>
          <a:prstGeom prst="straightConnector1">
            <a:avLst/>
          </a:prstGeom>
          <a:noFill/>
          <a:ln w="19050" cap="flat" cmpd="sng" algn="ctr">
            <a:solidFill>
              <a:schemeClr val="accent6"/>
            </a:solidFill>
            <a:prstDash val="sysDot"/>
            <a:round/>
            <a:headEnd type="none" w="med" len="med"/>
            <a:tailEnd type="stealth" w="lg" len="lg"/>
          </a:ln>
          <a:effectLst/>
        </p:spPr>
      </p:cxnSp>
      <p:grpSp>
        <p:nvGrpSpPr>
          <p:cNvPr id="2" name="Group 66"/>
          <p:cNvGrpSpPr/>
          <p:nvPr/>
        </p:nvGrpSpPr>
        <p:grpSpPr>
          <a:xfrm>
            <a:off x="1566809" y="2209799"/>
            <a:ext cx="6967591" cy="2923854"/>
            <a:chOff x="1566809" y="2064949"/>
            <a:chExt cx="6967591" cy="3068704"/>
          </a:xfrm>
        </p:grpSpPr>
        <p:cxnSp>
          <p:nvCxnSpPr>
            <p:cNvPr id="59" name="Straight Connector 58"/>
            <p:cNvCxnSpPr/>
            <p:nvPr/>
          </p:nvCxnSpPr>
          <p:spPr bwMode="auto">
            <a:xfrm rot="5400000" flipH="1" flipV="1">
              <a:off x="1064762" y="3515905"/>
              <a:ext cx="1912602" cy="877687"/>
            </a:xfrm>
            <a:prstGeom prst="line">
              <a:avLst/>
            </a:prstGeom>
            <a:noFill/>
            <a:ln w="6350" cap="flat" cmpd="sng" algn="ctr">
              <a:solidFill>
                <a:schemeClr val="accent2">
                  <a:lumMod val="40000"/>
                  <a:lumOff val="60000"/>
                </a:schemeClr>
              </a:solidFill>
              <a:prstDash val="solid"/>
              <a:round/>
              <a:headEnd type="none" w="med" len="med"/>
              <a:tailEnd type="none" w="med" len="med"/>
            </a:ln>
            <a:effectLst/>
          </p:spPr>
        </p:cxnSp>
        <p:cxnSp>
          <p:nvCxnSpPr>
            <p:cNvPr id="62" name="Straight Connector 61"/>
            <p:cNvCxnSpPr/>
            <p:nvPr/>
          </p:nvCxnSpPr>
          <p:spPr bwMode="auto">
            <a:xfrm flipV="1">
              <a:off x="2596019" y="3984350"/>
              <a:ext cx="4109581" cy="1110615"/>
            </a:xfrm>
            <a:prstGeom prst="line">
              <a:avLst/>
            </a:prstGeom>
            <a:noFill/>
            <a:ln w="6350" cap="flat" cmpd="sng" algn="ctr">
              <a:solidFill>
                <a:schemeClr val="accent2">
                  <a:lumMod val="40000"/>
                  <a:lumOff val="60000"/>
                </a:schemeClr>
              </a:solidFill>
              <a:prstDash val="solid"/>
              <a:round/>
              <a:headEnd type="none" w="med" len="med"/>
              <a:tailEnd type="none" w="med" len="med"/>
            </a:ln>
            <a:effectLst/>
          </p:spPr>
        </p:cxnSp>
        <p:sp>
          <p:nvSpPr>
            <p:cNvPr id="237" name="Oval 236"/>
            <p:cNvSpPr/>
            <p:nvPr/>
          </p:nvSpPr>
          <p:spPr bwMode="auto">
            <a:xfrm>
              <a:off x="1566809" y="4778679"/>
              <a:ext cx="1295400" cy="354974"/>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defTabSz="914400" eaLnBrk="1" latinLnBrk="0" hangingPunct="1">
                <a:lnSpc>
                  <a:spcPct val="100000"/>
                </a:lnSpc>
                <a:buClrTx/>
                <a:buSzTx/>
                <a:buFontTx/>
                <a:buNone/>
                <a:tabLst/>
              </a:pPr>
              <a:endParaRPr lang="en-US" sz="2000" dirty="0" smtClean="0"/>
            </a:p>
          </p:txBody>
        </p:sp>
        <p:sp>
          <p:nvSpPr>
            <p:cNvPr id="76" name="Oval 75"/>
            <p:cNvSpPr/>
            <p:nvPr/>
          </p:nvSpPr>
          <p:spPr bwMode="auto">
            <a:xfrm>
              <a:off x="2438400" y="2064949"/>
              <a:ext cx="6096000" cy="1999376"/>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endParaRPr lang="en-US" sz="2000" dirty="0" smtClean="0"/>
            </a:p>
          </p:txBody>
        </p:sp>
      </p:grpSp>
      <p:grpSp>
        <p:nvGrpSpPr>
          <p:cNvPr id="3" name="Group 117"/>
          <p:cNvGrpSpPr/>
          <p:nvPr/>
        </p:nvGrpSpPr>
        <p:grpSpPr>
          <a:xfrm>
            <a:off x="3505200" y="3200400"/>
            <a:ext cx="4159255" cy="469573"/>
            <a:chOff x="3509962" y="2971800"/>
            <a:chExt cx="4159255" cy="469573"/>
          </a:xfrm>
        </p:grpSpPr>
        <p:cxnSp>
          <p:nvCxnSpPr>
            <p:cNvPr id="87" name="Straight Connector 86"/>
            <p:cNvCxnSpPr/>
            <p:nvPr/>
          </p:nvCxnSpPr>
          <p:spPr>
            <a:xfrm>
              <a:off x="6933733" y="3009666"/>
              <a:ext cx="435446" cy="207869"/>
            </a:xfrm>
            <a:prstGeom prst="line">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solidFill>
                <a:schemeClr val="accent3"/>
              </a:solidFill>
              <a:round/>
              <a:headEnd/>
              <a:tailEnd type="none" w="lg" len="lg"/>
            </a:ln>
            <a:effectLst>
              <a:outerShdw blurRad="50800" dist="38100" dir="2700000" algn="tl" rotWithShape="0">
                <a:prstClr val="black">
                  <a:alpha val="40000"/>
                </a:prstClr>
              </a:outerShdw>
            </a:effectLst>
          </p:spPr>
        </p:cxnSp>
        <p:cxnSp>
          <p:nvCxnSpPr>
            <p:cNvPr id="94" name="Straight Connector 93"/>
            <p:cNvCxnSpPr>
              <a:stCxn id="95" idx="3"/>
            </p:cNvCxnSpPr>
            <p:nvPr/>
          </p:nvCxnSpPr>
          <p:spPr>
            <a:xfrm rot="10800000" flipV="1">
              <a:off x="6925907" y="3212773"/>
              <a:ext cx="438510" cy="157680"/>
            </a:xfrm>
            <a:prstGeom prst="line">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solidFill>
                <a:schemeClr val="accent3"/>
              </a:solidFill>
              <a:round/>
              <a:headEnd/>
              <a:tailEnd type="none" w="lg" len="lg"/>
            </a:ln>
            <a:effectLst>
              <a:outerShdw blurRad="50800" dist="38100" dir="2700000" algn="tl" rotWithShape="0">
                <a:prstClr val="black">
                  <a:alpha val="40000"/>
                </a:prstClr>
              </a:outerShdw>
            </a:effectLst>
          </p:spPr>
        </p:cxnSp>
        <p:sp>
          <p:nvSpPr>
            <p:cNvPr id="95" name="Isosceles Triangle 94"/>
            <p:cNvSpPr/>
            <p:nvPr/>
          </p:nvSpPr>
          <p:spPr bwMode="auto">
            <a:xfrm rot="5400000">
              <a:off x="7288217" y="3060373"/>
              <a:ext cx="457200" cy="304800"/>
            </a:xfrm>
            <a:prstGeom prst="triangle">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noFill/>
              <a:round/>
              <a:headEnd/>
              <a:tailEnd type="none" w="lg" len="lg"/>
            </a:ln>
            <a:effectLst>
              <a:outerShdw blurRad="50800" dist="38100" dir="2700000" algn="tl" rotWithShape="0">
                <a:prstClr val="black">
                  <a:alpha val="40000"/>
                </a:prstClr>
              </a:outerShdw>
            </a:effectLst>
          </p:spPr>
          <p:txBody>
            <a:bodyPr wrap="square" anchor="ctr">
              <a:noAutofit/>
            </a:bodyPr>
            <a:lstStyle/>
            <a:p>
              <a:pPr marL="0" marR="0" indent="0" defTabSz="914099" eaLnBrk="1" latinLnBrk="0" hangingPunct="1">
                <a:lnSpc>
                  <a:spcPct val="100000"/>
                </a:lnSpc>
                <a:buClrTx/>
                <a:buSzTx/>
                <a:buFontTx/>
                <a:buNone/>
                <a:tabLst/>
              </a:pPr>
              <a:endParaRPr lang="en-US" dirty="0" smtClean="0"/>
            </a:p>
          </p:txBody>
        </p:sp>
        <p:sp>
          <p:nvSpPr>
            <p:cNvPr id="100" name="Rectangle 99"/>
            <p:cNvSpPr/>
            <p:nvPr/>
          </p:nvSpPr>
          <p:spPr bwMode="auto">
            <a:xfrm>
              <a:off x="3509962" y="2971800"/>
              <a:ext cx="3429024" cy="428628"/>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smtClean="0">
                <a:solidFill>
                  <a:schemeClr val="tx1"/>
                </a:solidFill>
                <a:latin typeface="Arial" charset="0"/>
              </a:endParaRPr>
            </a:p>
          </p:txBody>
        </p:sp>
        <p:sp>
          <p:nvSpPr>
            <p:cNvPr id="99" name="TextBox 98"/>
            <p:cNvSpPr txBox="1"/>
            <p:nvPr/>
          </p:nvSpPr>
          <p:spPr>
            <a:xfrm>
              <a:off x="3581400" y="2971800"/>
              <a:ext cx="3328347" cy="400110"/>
            </a:xfrm>
            <a:prstGeom prst="rect">
              <a:avLst/>
            </a:prstGeom>
            <a:noFill/>
            <a:ln w="19050" algn="ctr">
              <a:noFill/>
              <a:miter lim="800000"/>
              <a:headEnd/>
              <a:tailEnd/>
            </a:ln>
            <a:effectLst/>
          </p:spPr>
          <p:txBody>
            <a:bodyPr wrap="square">
              <a:spAutoFit/>
            </a:bodyPr>
            <a:lstStyle/>
            <a:p>
              <a:pPr algn="ctr"/>
              <a:r>
                <a:rPr lang="en-US" sz="2000" b="1" dirty="0" smtClean="0"/>
                <a:t>Service Bus</a:t>
              </a:r>
              <a:endParaRPr lang="en-US" sz="2000" b="1" dirty="0" smtClean="0">
                <a:solidFill>
                  <a:schemeClr val="tx1"/>
                </a:solidFill>
              </a:endParaRPr>
            </a:p>
          </p:txBody>
        </p:sp>
      </p:grpSp>
      <p:grpSp>
        <p:nvGrpSpPr>
          <p:cNvPr id="4" name="Group 116"/>
          <p:cNvGrpSpPr/>
          <p:nvPr/>
        </p:nvGrpSpPr>
        <p:grpSpPr>
          <a:xfrm>
            <a:off x="3505200" y="2667000"/>
            <a:ext cx="4409032" cy="428628"/>
            <a:chOff x="3509962" y="2438400"/>
            <a:chExt cx="4409032" cy="428628"/>
          </a:xfrm>
        </p:grpSpPr>
        <p:cxnSp>
          <p:nvCxnSpPr>
            <p:cNvPr id="74" name="Straight Connector 73"/>
            <p:cNvCxnSpPr/>
            <p:nvPr/>
          </p:nvCxnSpPr>
          <p:spPr>
            <a:xfrm rot="10800000">
              <a:off x="6843975" y="2645030"/>
              <a:ext cx="389220" cy="2841"/>
            </a:xfrm>
            <a:prstGeom prst="line">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solidFill>
                <a:schemeClr val="accent3"/>
              </a:solidFill>
              <a:round/>
              <a:headEnd/>
              <a:tailEnd type="none" w="lg" len="lg"/>
            </a:ln>
            <a:effectLst>
              <a:outerShdw blurRad="50800" dist="38100" dir="2700000" algn="tl" rotWithShape="0">
                <a:prstClr val="black">
                  <a:alpha val="40000"/>
                </a:prstClr>
              </a:outerShdw>
            </a:effectLst>
          </p:spPr>
        </p:cxnSp>
        <p:sp>
          <p:nvSpPr>
            <p:cNvPr id="98" name="Rectangle 97"/>
            <p:cNvSpPr/>
            <p:nvPr/>
          </p:nvSpPr>
          <p:spPr bwMode="auto">
            <a:xfrm>
              <a:off x="3509962" y="2438400"/>
              <a:ext cx="3429024" cy="428628"/>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smtClean="0">
                <a:solidFill>
                  <a:schemeClr val="tx1"/>
                </a:solidFill>
                <a:latin typeface="Arial" charset="0"/>
              </a:endParaRPr>
            </a:p>
          </p:txBody>
        </p:sp>
        <p:sp>
          <p:nvSpPr>
            <p:cNvPr id="97" name="TextBox 96"/>
            <p:cNvSpPr txBox="1"/>
            <p:nvPr/>
          </p:nvSpPr>
          <p:spPr>
            <a:xfrm>
              <a:off x="3581400" y="2438400"/>
              <a:ext cx="3328347" cy="400110"/>
            </a:xfrm>
            <a:prstGeom prst="rect">
              <a:avLst/>
            </a:prstGeom>
            <a:noFill/>
            <a:ln w="19050" algn="ctr">
              <a:noFill/>
              <a:miter lim="800000"/>
              <a:headEnd/>
              <a:tailEnd/>
            </a:ln>
            <a:effectLst/>
          </p:spPr>
          <p:txBody>
            <a:bodyPr wrap="square">
              <a:spAutoFit/>
            </a:bodyPr>
            <a:lstStyle/>
            <a:p>
              <a:pPr algn="ctr"/>
              <a:r>
                <a:rPr lang="en-US" sz="2000" b="1" dirty="0" smtClean="0">
                  <a:solidFill>
                    <a:schemeClr val="tx1"/>
                  </a:solidFill>
                </a:rPr>
                <a:t>Control de </a:t>
              </a:r>
              <a:r>
                <a:rPr lang="en-US" sz="2000" b="1" dirty="0" err="1" smtClean="0">
                  <a:solidFill>
                    <a:schemeClr val="tx1"/>
                  </a:solidFill>
                </a:rPr>
                <a:t>acceso</a:t>
              </a:r>
              <a:endParaRPr lang="en-US" sz="2000" b="1" dirty="0" smtClean="0">
                <a:solidFill>
                  <a:schemeClr val="tx1"/>
                </a:solidFill>
              </a:endParaRPr>
            </a:p>
          </p:txBody>
        </p:sp>
        <p:grpSp>
          <p:nvGrpSpPr>
            <p:cNvPr id="5" name="Group 162"/>
            <p:cNvGrpSpPr/>
            <p:nvPr/>
          </p:nvGrpSpPr>
          <p:grpSpPr>
            <a:xfrm>
              <a:off x="7233193" y="2567175"/>
              <a:ext cx="685801" cy="172123"/>
              <a:chOff x="6305544" y="5201470"/>
              <a:chExt cx="1214446" cy="304804"/>
            </a:xfrm>
          </p:grpSpPr>
          <p:sp>
            <p:nvSpPr>
              <p:cNvPr id="160" name="Right Arrow 159"/>
              <p:cNvSpPr/>
              <p:nvPr/>
            </p:nvSpPr>
            <p:spPr bwMode="auto">
              <a:xfrm>
                <a:off x="6305544" y="5201470"/>
                <a:ext cx="357190" cy="285752"/>
              </a:xfrm>
              <a:prstGeom prst="rightArrow">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noFill/>
                <a:round/>
                <a:headEnd/>
                <a:tailEnd type="none" w="lg" len="lg"/>
              </a:ln>
              <a:effectLst>
                <a:outerShdw blurRad="50800" dist="38100" dir="2700000" algn="tl" rotWithShape="0">
                  <a:prstClr val="black">
                    <a:alpha val="40000"/>
                  </a:prstClr>
                </a:outerShdw>
              </a:effectLst>
            </p:spPr>
            <p:txBody>
              <a:bodyPr wrap="square" anchor="ctr">
                <a:noAutofit/>
              </a:bodyPr>
              <a:lstStyle/>
              <a:p>
                <a:pPr marL="0" marR="0" indent="0" defTabSz="914099" eaLnBrk="1" latinLnBrk="0" hangingPunct="1">
                  <a:lnSpc>
                    <a:spcPct val="100000"/>
                  </a:lnSpc>
                  <a:buClrTx/>
                  <a:buSzTx/>
                  <a:buFontTx/>
                  <a:buNone/>
                  <a:tabLst/>
                </a:pPr>
                <a:endParaRPr lang="en-US" sz="1800" dirty="0" smtClean="0">
                  <a:solidFill>
                    <a:schemeClr val="tx1"/>
                  </a:solidFill>
                  <a:latin typeface="Arial" charset="0"/>
                </a:endParaRPr>
              </a:p>
            </p:txBody>
          </p:sp>
          <p:sp>
            <p:nvSpPr>
              <p:cNvPr id="161" name="Right Arrow 160"/>
              <p:cNvSpPr/>
              <p:nvPr/>
            </p:nvSpPr>
            <p:spPr bwMode="auto">
              <a:xfrm>
                <a:off x="7162800" y="5201480"/>
                <a:ext cx="357190" cy="285753"/>
              </a:xfrm>
              <a:prstGeom prst="rightArrow">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noFill/>
                <a:round/>
                <a:headEnd/>
                <a:tailEnd type="none" w="lg" len="lg"/>
              </a:ln>
              <a:effectLst>
                <a:outerShdw blurRad="50800" dist="38100" dir="2700000" algn="tl" rotWithShape="0">
                  <a:prstClr val="black">
                    <a:alpha val="40000"/>
                  </a:prstClr>
                </a:outerShdw>
              </a:effectLst>
            </p:spPr>
            <p:txBody>
              <a:bodyPr wrap="square" anchor="ctr">
                <a:noAutofit/>
              </a:bodyPr>
              <a:lstStyle/>
              <a:p>
                <a:pPr marL="0" marR="0" indent="0" defTabSz="914099" eaLnBrk="1" latinLnBrk="0" hangingPunct="1">
                  <a:lnSpc>
                    <a:spcPct val="100000"/>
                  </a:lnSpc>
                  <a:buClrTx/>
                  <a:buSzTx/>
                  <a:buFontTx/>
                  <a:buNone/>
                  <a:tabLst/>
                </a:pPr>
                <a:endParaRPr lang="en-US" sz="1800" dirty="0" smtClean="0">
                  <a:solidFill>
                    <a:schemeClr val="tx1"/>
                  </a:solidFill>
                  <a:latin typeface="Arial" charset="0"/>
                </a:endParaRPr>
              </a:p>
            </p:txBody>
          </p:sp>
          <p:sp>
            <p:nvSpPr>
              <p:cNvPr id="162" name="TextBox 161"/>
              <p:cNvSpPr txBox="1"/>
              <p:nvPr/>
            </p:nvSpPr>
            <p:spPr>
              <a:xfrm>
                <a:off x="6734171" y="5201473"/>
                <a:ext cx="357190" cy="304801"/>
              </a:xfrm>
              <a:prstGeom prst="rect">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noFill/>
                <a:round/>
                <a:headEnd/>
                <a:tailEnd type="none" w="lg" len="lg"/>
              </a:ln>
              <a:effectLst>
                <a:outerShdw blurRad="50800" dist="38100" dir="2700000" algn="tl" rotWithShape="0">
                  <a:prstClr val="black">
                    <a:alpha val="40000"/>
                  </a:prstClr>
                </a:outerShdw>
              </a:effectLst>
            </p:spPr>
            <p:txBody>
              <a:bodyPr wrap="square" anchor="ctr">
                <a:noAutofit/>
              </a:bodyPr>
              <a:lstStyle/>
              <a:p>
                <a:pPr defTabSz="914099"/>
                <a:r>
                  <a:rPr lang="en-US" sz="1100" dirty="0" smtClean="0"/>
                  <a:t>?</a:t>
                </a:r>
                <a:endParaRPr lang="en-US" sz="1100" dirty="0"/>
              </a:p>
            </p:txBody>
          </p:sp>
        </p:grpSp>
      </p:grpSp>
      <p:sp>
        <p:nvSpPr>
          <p:cNvPr id="66" name="Title 65"/>
          <p:cNvSpPr>
            <a:spLocks noGrp="1"/>
          </p:cNvSpPr>
          <p:nvPr>
            <p:ph type="title"/>
          </p:nvPr>
        </p:nvSpPr>
        <p:spPr>
          <a:xfrm>
            <a:off x="387054" y="228600"/>
            <a:ext cx="8375946" cy="1107996"/>
          </a:xfrm>
        </p:spPr>
        <p:txBody>
          <a:bodyPr/>
          <a:lstStyle/>
          <a:p>
            <a:r>
              <a:rPr dirty="0" smtClean="0"/>
              <a:t>SERVICIOS .NET</a:t>
            </a:r>
            <a:br>
              <a:rPr dirty="0" smtClean="0"/>
            </a:br>
            <a:r>
              <a:rPr sz="3200" dirty="0" smtClean="0">
                <a:solidFill>
                  <a:schemeClr val="tx2"/>
                </a:solidFill>
              </a:rPr>
              <a:t>INFRAESTRUCTURA EN LA NUBE</a:t>
            </a:r>
            <a:endParaRPr sz="3200" dirty="0">
              <a:solidFill>
                <a:schemeClr val="tx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Picture 13" descr="internet cloud 75 opac"/>
          <p:cNvPicPr>
            <a:picLocks noChangeAspect="1" noChangeArrowheads="1"/>
          </p:cNvPicPr>
          <p:nvPr/>
        </p:nvPicPr>
        <p:blipFill>
          <a:blip r:embed="rId3"/>
          <a:srcRect/>
          <a:stretch>
            <a:fillRect/>
          </a:stretch>
        </p:blipFill>
        <p:spPr bwMode="auto">
          <a:xfrm>
            <a:off x="838200" y="1295400"/>
            <a:ext cx="7929618" cy="2714636"/>
          </a:xfrm>
          <a:prstGeom prst="rect">
            <a:avLst/>
          </a:prstGeom>
          <a:noFill/>
          <a:effectLst/>
        </p:spPr>
      </p:pic>
      <p:grpSp>
        <p:nvGrpSpPr>
          <p:cNvPr id="2" name="Group 197"/>
          <p:cNvGrpSpPr/>
          <p:nvPr/>
        </p:nvGrpSpPr>
        <p:grpSpPr>
          <a:xfrm>
            <a:off x="533400" y="5755495"/>
            <a:ext cx="2381251" cy="609870"/>
            <a:chOff x="533400" y="5755495"/>
            <a:chExt cx="2381251" cy="609870"/>
          </a:xfrm>
        </p:grpSpPr>
        <p:cxnSp>
          <p:nvCxnSpPr>
            <p:cNvPr id="200" name="Straight Connector 199"/>
            <p:cNvCxnSpPr/>
            <p:nvPr/>
          </p:nvCxnSpPr>
          <p:spPr>
            <a:xfrm>
              <a:off x="2377602" y="6105931"/>
              <a:ext cx="237530" cy="81632"/>
            </a:xfrm>
            <a:prstGeom prst="line">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solidFill>
                <a:schemeClr val="accent3"/>
              </a:solidFill>
              <a:round/>
              <a:headEnd/>
              <a:tailEnd type="none" w="lg" len="lg"/>
            </a:ln>
            <a:effectLst>
              <a:outerShdw blurRad="50800" dist="38100" dir="2700000" algn="tl" rotWithShape="0">
                <a:prstClr val="black">
                  <a:alpha val="40000"/>
                </a:prstClr>
              </a:outerShdw>
            </a:effectLst>
          </p:spPr>
        </p:cxnSp>
        <p:cxnSp>
          <p:nvCxnSpPr>
            <p:cNvPr id="201" name="Straight Connector 200"/>
            <p:cNvCxnSpPr>
              <a:stCxn id="202" idx="3"/>
            </p:cNvCxnSpPr>
            <p:nvPr/>
          </p:nvCxnSpPr>
          <p:spPr>
            <a:xfrm rot="10800000" flipV="1">
              <a:off x="2378300" y="6209621"/>
              <a:ext cx="236833" cy="85161"/>
            </a:xfrm>
            <a:prstGeom prst="line">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solidFill>
                <a:schemeClr val="accent3"/>
              </a:solidFill>
              <a:round/>
              <a:headEnd/>
              <a:tailEnd type="none" w="lg" len="lg"/>
            </a:ln>
            <a:effectLst>
              <a:outerShdw blurRad="50800" dist="38100" dir="2700000" algn="tl" rotWithShape="0">
                <a:prstClr val="black">
                  <a:alpha val="40000"/>
                </a:prstClr>
              </a:outerShdw>
            </a:effectLst>
          </p:spPr>
        </p:cxnSp>
        <p:sp>
          <p:nvSpPr>
            <p:cNvPr id="202" name="Isosceles Triangle 201"/>
            <p:cNvSpPr/>
            <p:nvPr/>
          </p:nvSpPr>
          <p:spPr bwMode="auto">
            <a:xfrm rot="5400000">
              <a:off x="2573978" y="6127312"/>
              <a:ext cx="246927" cy="164618"/>
            </a:xfrm>
            <a:prstGeom prst="triangle">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noFill/>
              <a:round/>
              <a:headEnd/>
              <a:tailEnd type="none" w="lg" len="lg"/>
            </a:ln>
            <a:effectLst>
              <a:outerShdw blurRad="50800" dist="38100" dir="2700000" algn="tl" rotWithShape="0">
                <a:prstClr val="black">
                  <a:alpha val="40000"/>
                </a:prstClr>
              </a:outerShdw>
            </a:effectLst>
          </p:spPr>
          <p:txBody>
            <a:bodyPr wrap="square" anchor="ctr">
              <a:noAutofit/>
            </a:bodyPr>
            <a:lstStyle/>
            <a:p>
              <a:pPr marL="0" marR="0" indent="0" defTabSz="914099" eaLnBrk="1" latinLnBrk="0" hangingPunct="1">
                <a:lnSpc>
                  <a:spcPct val="100000"/>
                </a:lnSpc>
                <a:buClrTx/>
                <a:buSzTx/>
                <a:buFontTx/>
                <a:buNone/>
                <a:tabLst/>
              </a:pPr>
              <a:endParaRPr lang="en-US" sz="1600" dirty="0" smtClean="0"/>
            </a:p>
          </p:txBody>
        </p:sp>
        <p:cxnSp>
          <p:nvCxnSpPr>
            <p:cNvPr id="203" name="Straight Connector 202"/>
            <p:cNvCxnSpPr/>
            <p:nvPr/>
          </p:nvCxnSpPr>
          <p:spPr>
            <a:xfrm rot="10800000" flipV="1">
              <a:off x="2336496" y="5898272"/>
              <a:ext cx="207765" cy="6031"/>
            </a:xfrm>
            <a:prstGeom prst="line">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solidFill>
                <a:schemeClr val="accent3"/>
              </a:solidFill>
              <a:round/>
              <a:headEnd/>
              <a:tailEnd type="none" w="lg" len="lg"/>
            </a:ln>
            <a:effectLst>
              <a:outerShdw blurRad="50800" dist="38100" dir="2700000" algn="tl" rotWithShape="0">
                <a:prstClr val="black">
                  <a:alpha val="40000"/>
                </a:prstClr>
              </a:outerShdw>
            </a:effectLst>
          </p:spPr>
        </p:cxnSp>
        <p:sp>
          <p:nvSpPr>
            <p:cNvPr id="204" name="Rectangle 203"/>
            <p:cNvSpPr/>
            <p:nvPr/>
          </p:nvSpPr>
          <p:spPr bwMode="auto">
            <a:xfrm>
              <a:off x="533400" y="5791200"/>
              <a:ext cx="1851963" cy="23149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sz="1600" dirty="0" smtClean="0">
                <a:solidFill>
                  <a:schemeClr val="tx1"/>
                </a:solidFill>
                <a:latin typeface="Arial" charset="0"/>
              </a:endParaRPr>
            </a:p>
          </p:txBody>
        </p:sp>
        <p:sp>
          <p:nvSpPr>
            <p:cNvPr id="205" name="Rectangle 204"/>
            <p:cNvSpPr/>
            <p:nvPr/>
          </p:nvSpPr>
          <p:spPr bwMode="auto">
            <a:xfrm>
              <a:off x="533400" y="6096000"/>
              <a:ext cx="1851963" cy="23149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sz="1600" dirty="0" smtClean="0">
                <a:solidFill>
                  <a:schemeClr val="tx1"/>
                </a:solidFill>
                <a:latin typeface="Arial" charset="0"/>
              </a:endParaRPr>
            </a:p>
          </p:txBody>
        </p:sp>
        <p:sp>
          <p:nvSpPr>
            <p:cNvPr id="207" name="TextBox 206"/>
            <p:cNvSpPr txBox="1"/>
            <p:nvPr/>
          </p:nvSpPr>
          <p:spPr>
            <a:xfrm>
              <a:off x="571983" y="5755495"/>
              <a:ext cx="1797589" cy="307777"/>
            </a:xfrm>
            <a:prstGeom prst="rect">
              <a:avLst/>
            </a:prstGeom>
            <a:noFill/>
            <a:ln w="19050" algn="ctr">
              <a:noFill/>
              <a:miter lim="800000"/>
              <a:headEnd/>
              <a:tailEnd/>
            </a:ln>
            <a:effectLst/>
          </p:spPr>
          <p:txBody>
            <a:bodyPr wrap="square">
              <a:spAutoFit/>
            </a:bodyPr>
            <a:lstStyle/>
            <a:p>
              <a:pPr algn="ctr"/>
              <a:r>
                <a:rPr lang="en-US" sz="1400" b="1" dirty="0" smtClean="0">
                  <a:solidFill>
                    <a:schemeClr val="tx1"/>
                  </a:solidFill>
                </a:rPr>
                <a:t>Access Control</a:t>
              </a:r>
            </a:p>
          </p:txBody>
        </p:sp>
        <p:sp>
          <p:nvSpPr>
            <p:cNvPr id="208" name="TextBox 207"/>
            <p:cNvSpPr txBox="1"/>
            <p:nvPr/>
          </p:nvSpPr>
          <p:spPr>
            <a:xfrm>
              <a:off x="533401" y="6057588"/>
              <a:ext cx="1836172" cy="307777"/>
            </a:xfrm>
            <a:prstGeom prst="rect">
              <a:avLst/>
            </a:prstGeom>
            <a:noFill/>
            <a:ln w="19050" algn="ctr">
              <a:noFill/>
              <a:miter lim="800000"/>
              <a:headEnd/>
              <a:tailEnd/>
            </a:ln>
            <a:effectLst/>
          </p:spPr>
          <p:txBody>
            <a:bodyPr wrap="square">
              <a:spAutoFit/>
            </a:bodyPr>
            <a:lstStyle/>
            <a:p>
              <a:pPr algn="ctr"/>
              <a:r>
                <a:rPr lang="en-US" sz="1400" b="1" dirty="0" smtClean="0">
                  <a:solidFill>
                    <a:schemeClr val="tx1"/>
                  </a:solidFill>
                </a:rPr>
                <a:t>Service Bus</a:t>
              </a:r>
            </a:p>
          </p:txBody>
        </p:sp>
        <p:sp>
          <p:nvSpPr>
            <p:cNvPr id="210" name="Right Arrow 209"/>
            <p:cNvSpPr/>
            <p:nvPr/>
          </p:nvSpPr>
          <p:spPr bwMode="auto">
            <a:xfrm>
              <a:off x="2544260" y="5854696"/>
              <a:ext cx="108939" cy="87150"/>
            </a:xfrm>
            <a:prstGeom prst="rightArrow">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noFill/>
              <a:round/>
              <a:headEnd/>
              <a:tailEnd type="none" w="lg" len="lg"/>
            </a:ln>
            <a:effectLst>
              <a:outerShdw blurRad="50800" dist="38100" dir="2700000" algn="tl" rotWithShape="0">
                <a:prstClr val="black">
                  <a:alpha val="40000"/>
                </a:prstClr>
              </a:outerShdw>
            </a:effectLst>
          </p:spPr>
          <p:txBody>
            <a:bodyPr wrap="square" anchor="ctr">
              <a:noAutofit/>
            </a:bodyPr>
            <a:lstStyle/>
            <a:p>
              <a:pPr marL="0" marR="0" indent="0" defTabSz="914099" eaLnBrk="1" latinLnBrk="0" hangingPunct="1">
                <a:lnSpc>
                  <a:spcPct val="100000"/>
                </a:lnSpc>
                <a:buClrTx/>
                <a:buSzTx/>
                <a:buFontTx/>
                <a:buNone/>
                <a:tabLst/>
              </a:pPr>
              <a:endParaRPr lang="en-US" sz="1200" dirty="0" smtClean="0">
                <a:solidFill>
                  <a:schemeClr val="tx1"/>
                </a:solidFill>
                <a:latin typeface="Arial" charset="0"/>
              </a:endParaRPr>
            </a:p>
          </p:txBody>
        </p:sp>
        <p:sp>
          <p:nvSpPr>
            <p:cNvPr id="216" name="Right Arrow 215"/>
            <p:cNvSpPr/>
            <p:nvPr/>
          </p:nvSpPr>
          <p:spPr bwMode="auto">
            <a:xfrm>
              <a:off x="2805712" y="5854696"/>
              <a:ext cx="108939" cy="87150"/>
            </a:xfrm>
            <a:prstGeom prst="rightArrow">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noFill/>
              <a:round/>
              <a:headEnd/>
              <a:tailEnd type="none" w="lg" len="lg"/>
            </a:ln>
            <a:effectLst>
              <a:outerShdw blurRad="50800" dist="38100" dir="2700000" algn="tl" rotWithShape="0">
                <a:prstClr val="black">
                  <a:alpha val="40000"/>
                </a:prstClr>
              </a:outerShdw>
            </a:effectLst>
          </p:spPr>
          <p:txBody>
            <a:bodyPr wrap="square" anchor="ctr">
              <a:noAutofit/>
            </a:bodyPr>
            <a:lstStyle/>
            <a:p>
              <a:pPr marL="0" marR="0" indent="0" defTabSz="914099" eaLnBrk="1" latinLnBrk="0" hangingPunct="1">
                <a:lnSpc>
                  <a:spcPct val="100000"/>
                </a:lnSpc>
                <a:buClrTx/>
                <a:buSzTx/>
                <a:buFontTx/>
                <a:buNone/>
                <a:tabLst/>
              </a:pPr>
              <a:endParaRPr lang="en-US" sz="1200" dirty="0" smtClean="0">
                <a:solidFill>
                  <a:schemeClr val="tx1"/>
                </a:solidFill>
                <a:latin typeface="Arial" charset="0"/>
              </a:endParaRPr>
            </a:p>
          </p:txBody>
        </p:sp>
        <p:sp>
          <p:nvSpPr>
            <p:cNvPr id="218" name="TextBox 217"/>
            <p:cNvSpPr txBox="1"/>
            <p:nvPr/>
          </p:nvSpPr>
          <p:spPr>
            <a:xfrm>
              <a:off x="2677298" y="5857943"/>
              <a:ext cx="99662" cy="83066"/>
            </a:xfrm>
            <a:prstGeom prst="rect">
              <a:avLst/>
            </a:prstGeom>
            <a:gradFill flip="none" rotWithShape="1">
              <a:gsLst>
                <a:gs pos="0">
                  <a:schemeClr val="tx2">
                    <a:lumMod val="20000"/>
                    <a:lumOff val="80000"/>
                  </a:schemeClr>
                </a:gs>
                <a:gs pos="100000">
                  <a:schemeClr val="tx2">
                    <a:lumMod val="75000"/>
                    <a:alpha val="65000"/>
                  </a:schemeClr>
                </a:gs>
              </a:gsLst>
              <a:path path="circle">
                <a:fillToRect l="50000" t="50000" r="50000" b="50000"/>
              </a:path>
              <a:tileRect/>
            </a:gradFill>
            <a:ln w="19050" algn="ctr">
              <a:noFill/>
              <a:round/>
              <a:headEnd/>
              <a:tailEnd type="none" w="lg" len="lg"/>
            </a:ln>
            <a:effectLst>
              <a:outerShdw blurRad="50800" dist="38100" dir="2700000" algn="tl" rotWithShape="0">
                <a:prstClr val="black">
                  <a:alpha val="40000"/>
                </a:prstClr>
              </a:outerShdw>
            </a:effectLst>
          </p:spPr>
          <p:txBody>
            <a:bodyPr wrap="square" anchor="ctr">
              <a:noAutofit/>
            </a:bodyPr>
            <a:lstStyle/>
            <a:p>
              <a:pPr defTabSz="914099"/>
              <a:endParaRPr lang="en-US" sz="600" b="1" dirty="0" smtClean="0">
                <a:latin typeface="Arial" charset="0"/>
                <a:ea typeface="+mn-ea"/>
                <a:cs typeface="+mn-cs"/>
              </a:endParaRPr>
            </a:p>
          </p:txBody>
        </p:sp>
      </p:grpSp>
      <p:grpSp>
        <p:nvGrpSpPr>
          <p:cNvPr id="3" name="Group 69"/>
          <p:cNvGrpSpPr/>
          <p:nvPr/>
        </p:nvGrpSpPr>
        <p:grpSpPr>
          <a:xfrm>
            <a:off x="152400" y="1143000"/>
            <a:ext cx="8610656" cy="5374731"/>
            <a:chOff x="152400" y="1143000"/>
            <a:chExt cx="8610656" cy="5374731"/>
          </a:xfrm>
        </p:grpSpPr>
        <p:sp>
          <p:nvSpPr>
            <p:cNvPr id="60" name="Oval 59"/>
            <p:cNvSpPr/>
            <p:nvPr/>
          </p:nvSpPr>
          <p:spPr bwMode="auto">
            <a:xfrm>
              <a:off x="152400" y="5943600"/>
              <a:ext cx="2743200" cy="574131"/>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defTabSz="914400" eaLnBrk="1" latinLnBrk="0" hangingPunct="1">
                <a:lnSpc>
                  <a:spcPct val="100000"/>
                </a:lnSpc>
                <a:buClrTx/>
                <a:buSzTx/>
                <a:buFontTx/>
                <a:buNone/>
                <a:tabLst/>
              </a:pPr>
              <a:endParaRPr lang="en-US" sz="2000" dirty="0" smtClean="0"/>
            </a:p>
          </p:txBody>
        </p:sp>
        <p:cxnSp>
          <p:nvCxnSpPr>
            <p:cNvPr id="59" name="Straight Connector 58"/>
            <p:cNvCxnSpPr/>
            <p:nvPr/>
          </p:nvCxnSpPr>
          <p:spPr bwMode="auto">
            <a:xfrm flipV="1">
              <a:off x="2718284" y="5448300"/>
              <a:ext cx="3555516" cy="912636"/>
            </a:xfrm>
            <a:prstGeom prst="line">
              <a:avLst/>
            </a:prstGeom>
            <a:noFill/>
            <a:ln w="6350" cap="flat" cmpd="sng" algn="ctr">
              <a:solidFill>
                <a:schemeClr val="accent2">
                  <a:lumMod val="40000"/>
                  <a:lumOff val="60000"/>
                </a:schemeClr>
              </a:solidFill>
              <a:prstDash val="solid"/>
              <a:round/>
              <a:headEnd type="none" w="med" len="med"/>
              <a:tailEnd type="none" w="med" len="med"/>
            </a:ln>
            <a:effectLst/>
          </p:spPr>
        </p:cxnSp>
        <p:sp>
          <p:nvSpPr>
            <p:cNvPr id="215" name="Oval 214"/>
            <p:cNvSpPr/>
            <p:nvPr/>
          </p:nvSpPr>
          <p:spPr bwMode="auto">
            <a:xfrm>
              <a:off x="609600" y="1143000"/>
              <a:ext cx="8153456" cy="4495800"/>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defTabSz="914400" eaLnBrk="1" latinLnBrk="0" hangingPunct="1">
                <a:lnSpc>
                  <a:spcPct val="100000"/>
                </a:lnSpc>
                <a:buClrTx/>
                <a:buSzTx/>
                <a:buFontTx/>
                <a:buNone/>
                <a:tabLst/>
              </a:pPr>
              <a:endParaRPr lang="en-US" sz="2000" dirty="0" smtClean="0"/>
            </a:p>
          </p:txBody>
        </p:sp>
        <p:cxnSp>
          <p:nvCxnSpPr>
            <p:cNvPr id="62" name="Straight Connector 61"/>
            <p:cNvCxnSpPr>
              <a:stCxn id="60" idx="2"/>
            </p:cNvCxnSpPr>
            <p:nvPr/>
          </p:nvCxnSpPr>
          <p:spPr bwMode="auto">
            <a:xfrm rot="10800000" flipH="1">
              <a:off x="152400" y="3213100"/>
              <a:ext cx="495300" cy="3017566"/>
            </a:xfrm>
            <a:prstGeom prst="line">
              <a:avLst/>
            </a:prstGeom>
            <a:noFill/>
            <a:ln w="6350" cap="flat" cmpd="sng" algn="ctr">
              <a:solidFill>
                <a:schemeClr val="accent2">
                  <a:lumMod val="40000"/>
                  <a:lumOff val="60000"/>
                </a:schemeClr>
              </a:solidFill>
              <a:prstDash val="solid"/>
              <a:round/>
              <a:headEnd type="none" w="med" len="med"/>
              <a:tailEnd type="none" w="med" len="med"/>
            </a:ln>
            <a:effectLst/>
          </p:spPr>
        </p:cxnSp>
      </p:grpSp>
      <p:grpSp>
        <p:nvGrpSpPr>
          <p:cNvPr id="4" name="Group 68"/>
          <p:cNvGrpSpPr/>
          <p:nvPr/>
        </p:nvGrpSpPr>
        <p:grpSpPr>
          <a:xfrm>
            <a:off x="3662362" y="1600200"/>
            <a:ext cx="1905000" cy="1981200"/>
            <a:chOff x="3662362" y="1600200"/>
            <a:chExt cx="1905000" cy="1981200"/>
          </a:xfrm>
        </p:grpSpPr>
        <p:sp>
          <p:nvSpPr>
            <p:cNvPr id="31" name="TextBox 30"/>
            <p:cNvSpPr txBox="1"/>
            <p:nvPr/>
          </p:nvSpPr>
          <p:spPr>
            <a:xfrm>
              <a:off x="3662362" y="1600200"/>
              <a:ext cx="1905000" cy="400110"/>
            </a:xfrm>
            <a:prstGeom prst="rect">
              <a:avLst/>
            </a:prstGeom>
            <a:noFill/>
          </p:spPr>
          <p:txBody>
            <a:bodyPr wrap="square" rtlCol="0">
              <a:spAutoFit/>
            </a:bodyPr>
            <a:lstStyle/>
            <a:p>
              <a:pPr algn="ctr"/>
              <a:r>
                <a:rPr lang="en-US" sz="2000" b="1" dirty="0" smtClean="0">
                  <a:solidFill>
                    <a:schemeClr val="tx1"/>
                  </a:solidFill>
                </a:rPr>
                <a:t>Service Bus</a:t>
              </a:r>
              <a:endParaRPr lang="en-US" sz="2000" b="1" dirty="0">
                <a:solidFill>
                  <a:schemeClr val="tx1"/>
                </a:solidFill>
              </a:endParaRPr>
            </a:p>
          </p:txBody>
        </p:sp>
        <p:sp>
          <p:nvSpPr>
            <p:cNvPr id="188" name="Rounded Rectangle 187"/>
            <p:cNvSpPr/>
            <p:nvPr/>
          </p:nvSpPr>
          <p:spPr bwMode="auto">
            <a:xfrm>
              <a:off x="3814762" y="1981200"/>
              <a:ext cx="1600200" cy="16002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0" name="Rounded Rectangle 149"/>
            <p:cNvSpPr/>
            <p:nvPr/>
          </p:nvSpPr>
          <p:spPr>
            <a:xfrm>
              <a:off x="3967162" y="2133600"/>
              <a:ext cx="1295400" cy="404117"/>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a:solidFill>
                  <a:schemeClr val="tx1"/>
                </a:solidFill>
                <a:latin typeface="Arial" charset="0"/>
              </a:endParaRPr>
            </a:p>
          </p:txBody>
        </p:sp>
        <p:sp>
          <p:nvSpPr>
            <p:cNvPr id="151" name="TextBox 150"/>
            <p:cNvSpPr txBox="1"/>
            <p:nvPr/>
          </p:nvSpPr>
          <p:spPr>
            <a:xfrm>
              <a:off x="4043362" y="2133600"/>
              <a:ext cx="1143000" cy="338554"/>
            </a:xfrm>
            <a:prstGeom prst="rect">
              <a:avLst/>
            </a:prstGeom>
            <a:noFill/>
          </p:spPr>
          <p:txBody>
            <a:bodyPr wrap="square" rtlCol="0">
              <a:spAutoFit/>
            </a:bodyPr>
            <a:lstStyle/>
            <a:p>
              <a:pPr algn="ctr"/>
              <a:r>
                <a:rPr lang="en-US" sz="1600" b="1" dirty="0" smtClean="0">
                  <a:latin typeface="+mn-lt"/>
                </a:rPr>
                <a:t>Registry</a:t>
              </a:r>
              <a:endParaRPr lang="en-US" sz="1600" b="1" dirty="0">
                <a:latin typeface="+mn-lt"/>
              </a:endParaRPr>
            </a:p>
          </p:txBody>
        </p:sp>
        <p:sp>
          <p:nvSpPr>
            <p:cNvPr id="153" name="Rounded Rectangle 152"/>
            <p:cNvSpPr/>
            <p:nvPr/>
          </p:nvSpPr>
          <p:spPr>
            <a:xfrm>
              <a:off x="3967162" y="2590800"/>
              <a:ext cx="1295400" cy="838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a:solidFill>
                  <a:schemeClr val="tx1"/>
                </a:solidFill>
                <a:latin typeface="Arial" charset="0"/>
              </a:endParaRPr>
            </a:p>
          </p:txBody>
        </p:sp>
        <p:sp>
          <p:nvSpPr>
            <p:cNvPr id="154" name="TextBox 153"/>
            <p:cNvSpPr txBox="1"/>
            <p:nvPr/>
          </p:nvSpPr>
          <p:spPr>
            <a:xfrm>
              <a:off x="3962400" y="2631896"/>
              <a:ext cx="1295400" cy="338554"/>
            </a:xfrm>
            <a:prstGeom prst="rect">
              <a:avLst/>
            </a:prstGeom>
            <a:noFill/>
          </p:spPr>
          <p:txBody>
            <a:bodyPr wrap="square" rtlCol="0">
              <a:spAutoFit/>
            </a:bodyPr>
            <a:lstStyle/>
            <a:p>
              <a:pPr algn="ctr"/>
              <a:r>
                <a:rPr lang="en-US" sz="1600" b="1" dirty="0" smtClean="0">
                  <a:latin typeface="+mn-lt"/>
                </a:rPr>
                <a:t>Endpoints</a:t>
              </a:r>
              <a:endParaRPr lang="en-US" sz="1600" b="1" dirty="0">
                <a:latin typeface="+mn-lt"/>
              </a:endParaRPr>
            </a:p>
          </p:txBody>
        </p:sp>
      </p:grpSp>
      <p:grpSp>
        <p:nvGrpSpPr>
          <p:cNvPr id="5" name="Group 71"/>
          <p:cNvGrpSpPr/>
          <p:nvPr/>
        </p:nvGrpSpPr>
        <p:grpSpPr>
          <a:xfrm>
            <a:off x="3586162" y="3005134"/>
            <a:ext cx="1752600" cy="357190"/>
            <a:chOff x="3586162" y="3005134"/>
            <a:chExt cx="1752600" cy="357190"/>
          </a:xfrm>
        </p:grpSpPr>
        <p:cxnSp>
          <p:nvCxnSpPr>
            <p:cNvPr id="190" name="Straight Connector 189"/>
            <p:cNvCxnSpPr/>
            <p:nvPr/>
          </p:nvCxnSpPr>
          <p:spPr bwMode="auto">
            <a:xfrm>
              <a:off x="3586162" y="3076572"/>
              <a:ext cx="1752600" cy="1588"/>
            </a:xfrm>
            <a:prstGeom prst="line">
              <a:avLst/>
            </a:prstGeom>
            <a:noFill/>
            <a:ln w="31750" cap="flat" cmpd="sng" algn="ctr">
              <a:solidFill>
                <a:schemeClr val="bg1">
                  <a:lumMod val="50000"/>
                </a:schemeClr>
              </a:solidFill>
              <a:prstDash val="solid"/>
              <a:round/>
              <a:headEnd type="none" w="med" len="med"/>
              <a:tailEnd type="none" w="med" len="med"/>
            </a:ln>
            <a:effectLst/>
          </p:spPr>
        </p:cxnSp>
        <p:cxnSp>
          <p:nvCxnSpPr>
            <p:cNvPr id="192" name="Straight Connector 191"/>
            <p:cNvCxnSpPr/>
            <p:nvPr/>
          </p:nvCxnSpPr>
          <p:spPr bwMode="auto">
            <a:xfrm>
              <a:off x="3586162" y="3290886"/>
              <a:ext cx="1752600" cy="1588"/>
            </a:xfrm>
            <a:prstGeom prst="line">
              <a:avLst/>
            </a:prstGeom>
            <a:noFill/>
            <a:ln w="31750" cap="flat" cmpd="sng" algn="ctr">
              <a:solidFill>
                <a:schemeClr val="bg1">
                  <a:lumMod val="50000"/>
                </a:schemeClr>
              </a:solidFill>
              <a:prstDash val="solid"/>
              <a:round/>
              <a:headEnd type="none" w="med" len="med"/>
              <a:tailEnd type="none" w="med" len="med"/>
            </a:ln>
            <a:effectLst/>
          </p:spPr>
        </p:cxnSp>
        <p:sp>
          <p:nvSpPr>
            <p:cNvPr id="191" name="Oval 190"/>
            <p:cNvSpPr/>
            <p:nvPr/>
          </p:nvSpPr>
          <p:spPr bwMode="auto">
            <a:xfrm>
              <a:off x="3586162" y="3005134"/>
              <a:ext cx="142876" cy="142876"/>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93" name="Oval 192"/>
            <p:cNvSpPr/>
            <p:nvPr/>
          </p:nvSpPr>
          <p:spPr bwMode="auto">
            <a:xfrm>
              <a:off x="3586162" y="3219448"/>
              <a:ext cx="142876" cy="142876"/>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grpSp>
        <p:nvGrpSpPr>
          <p:cNvPr id="6" name="Group 67"/>
          <p:cNvGrpSpPr/>
          <p:nvPr/>
        </p:nvGrpSpPr>
        <p:grpSpPr>
          <a:xfrm>
            <a:off x="1757362" y="3733800"/>
            <a:ext cx="5739764" cy="1401212"/>
            <a:chOff x="1757362" y="3733800"/>
            <a:chExt cx="5739764" cy="1401212"/>
          </a:xfrm>
        </p:grpSpPr>
        <p:sp>
          <p:nvSpPr>
            <p:cNvPr id="170" name="Rounded Rectangle 169"/>
            <p:cNvSpPr/>
            <p:nvPr/>
          </p:nvSpPr>
          <p:spPr>
            <a:xfrm>
              <a:off x="5161468" y="3744302"/>
              <a:ext cx="2335658" cy="980098"/>
            </a:xfrm>
            <a:prstGeom prst="round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171" name="TextBox 170"/>
            <p:cNvSpPr txBox="1"/>
            <p:nvPr/>
          </p:nvSpPr>
          <p:spPr>
            <a:xfrm>
              <a:off x="5211126" y="4734902"/>
              <a:ext cx="2219340" cy="400110"/>
            </a:xfrm>
            <a:prstGeom prst="rect">
              <a:avLst/>
            </a:prstGeom>
            <a:noFill/>
          </p:spPr>
          <p:txBody>
            <a:bodyPr wrap="square" rtlCol="0">
              <a:spAutoFit/>
            </a:bodyPr>
            <a:lstStyle/>
            <a:p>
              <a:pPr algn="ctr"/>
              <a:r>
                <a:rPr lang="en-US" sz="2000" b="1" i="1" dirty="0" smtClean="0"/>
                <a:t>Organization Y</a:t>
              </a:r>
            </a:p>
          </p:txBody>
        </p:sp>
        <p:sp>
          <p:nvSpPr>
            <p:cNvPr id="179" name="Rounded Rectangle 178"/>
            <p:cNvSpPr/>
            <p:nvPr/>
          </p:nvSpPr>
          <p:spPr>
            <a:xfrm>
              <a:off x="1757362" y="3733800"/>
              <a:ext cx="2335658" cy="980098"/>
            </a:xfrm>
            <a:prstGeom prst="round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186" name="TextBox 185"/>
            <p:cNvSpPr txBox="1"/>
            <p:nvPr/>
          </p:nvSpPr>
          <p:spPr>
            <a:xfrm>
              <a:off x="1807020" y="4724400"/>
              <a:ext cx="2219340" cy="400110"/>
            </a:xfrm>
            <a:prstGeom prst="rect">
              <a:avLst/>
            </a:prstGeom>
            <a:noFill/>
          </p:spPr>
          <p:txBody>
            <a:bodyPr wrap="square" rtlCol="0">
              <a:spAutoFit/>
            </a:bodyPr>
            <a:lstStyle/>
            <a:p>
              <a:pPr algn="ctr"/>
              <a:r>
                <a:rPr lang="en-US" sz="2000" b="1" i="1" dirty="0" smtClean="0"/>
                <a:t>Organization X</a:t>
              </a:r>
            </a:p>
          </p:txBody>
        </p:sp>
        <p:sp>
          <p:nvSpPr>
            <p:cNvPr id="180" name="Oval 179"/>
            <p:cNvSpPr/>
            <p:nvPr/>
          </p:nvSpPr>
          <p:spPr bwMode="auto">
            <a:xfrm>
              <a:off x="1858456" y="3875698"/>
              <a:ext cx="2143140" cy="71438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marL="0" marR="0" indent="0" defTabSz="914400" eaLnBrk="0" latinLnBrk="0" hangingPunct="0">
                <a:lnSpc>
                  <a:spcPct val="100000"/>
                </a:lnSpc>
                <a:buClrTx/>
                <a:buSzTx/>
                <a:buFontTx/>
                <a:buNone/>
                <a:tabLst/>
              </a:pPr>
              <a:endParaRPr lang="en-US" dirty="0" smtClean="0">
                <a:solidFill>
                  <a:schemeClr val="tx1"/>
                </a:solidFill>
              </a:endParaRPr>
            </a:p>
          </p:txBody>
        </p:sp>
        <p:sp>
          <p:nvSpPr>
            <p:cNvPr id="185" name="TextBox 184"/>
            <p:cNvSpPr txBox="1"/>
            <p:nvPr/>
          </p:nvSpPr>
          <p:spPr>
            <a:xfrm>
              <a:off x="1858456" y="4018574"/>
              <a:ext cx="2143140" cy="400110"/>
            </a:xfrm>
            <a:prstGeom prst="rect">
              <a:avLst/>
            </a:prstGeom>
            <a:noFill/>
          </p:spPr>
          <p:txBody>
            <a:bodyPr wrap="square" rtlCol="0">
              <a:spAutoFit/>
            </a:bodyPr>
            <a:lstStyle/>
            <a:p>
              <a:pPr algn="ctr"/>
              <a:r>
                <a:rPr lang="en-US" sz="2000" b="1" i="1" dirty="0" smtClean="0"/>
                <a:t>Application</a:t>
              </a:r>
            </a:p>
          </p:txBody>
        </p:sp>
        <p:sp>
          <p:nvSpPr>
            <p:cNvPr id="183" name="Oval 182"/>
            <p:cNvSpPr/>
            <p:nvPr/>
          </p:nvSpPr>
          <p:spPr bwMode="auto">
            <a:xfrm>
              <a:off x="5262562" y="3886200"/>
              <a:ext cx="2143140" cy="71438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marL="0" marR="0" indent="0" defTabSz="914400" eaLnBrk="0" latinLnBrk="0" hangingPunct="0">
                <a:lnSpc>
                  <a:spcPct val="100000"/>
                </a:lnSpc>
                <a:buClrTx/>
                <a:buSzTx/>
                <a:buFontTx/>
                <a:buNone/>
                <a:tabLst/>
              </a:pPr>
              <a:endParaRPr lang="en-US" dirty="0" smtClean="0">
                <a:solidFill>
                  <a:schemeClr val="tx1"/>
                </a:solidFill>
              </a:endParaRPr>
            </a:p>
          </p:txBody>
        </p:sp>
        <p:sp>
          <p:nvSpPr>
            <p:cNvPr id="184" name="TextBox 183"/>
            <p:cNvSpPr txBox="1"/>
            <p:nvPr/>
          </p:nvSpPr>
          <p:spPr>
            <a:xfrm>
              <a:off x="5262562" y="4029076"/>
              <a:ext cx="2143140" cy="400110"/>
            </a:xfrm>
            <a:prstGeom prst="rect">
              <a:avLst/>
            </a:prstGeom>
            <a:noFill/>
          </p:spPr>
          <p:txBody>
            <a:bodyPr wrap="square" rtlCol="0">
              <a:spAutoFit/>
            </a:bodyPr>
            <a:lstStyle/>
            <a:p>
              <a:pPr algn="ctr"/>
              <a:r>
                <a:rPr lang="en-US" sz="2000" b="1" i="1" dirty="0" smtClean="0"/>
                <a:t>Application</a:t>
              </a:r>
            </a:p>
          </p:txBody>
        </p:sp>
      </p:grpSp>
      <p:sp>
        <p:nvSpPr>
          <p:cNvPr id="61" name="Title 60"/>
          <p:cNvSpPr>
            <a:spLocks noGrp="1"/>
          </p:cNvSpPr>
          <p:nvPr>
            <p:ph type="title"/>
          </p:nvPr>
        </p:nvSpPr>
        <p:spPr>
          <a:xfrm>
            <a:off x="381000" y="230188"/>
            <a:ext cx="8382000" cy="664797"/>
          </a:xfrm>
        </p:spPr>
        <p:txBody>
          <a:bodyPr/>
          <a:lstStyle/>
          <a:p>
            <a:r>
              <a:rPr dirty="0" smtClean="0">
                <a:latin typeface="+mj-lt"/>
              </a:rPr>
              <a:t>Service Bus</a:t>
            </a:r>
            <a:endParaRPr lang="en-US" dirty="0">
              <a:latin typeface="+mj-lt"/>
            </a:endParaRPr>
          </a:p>
        </p:txBody>
      </p:sp>
      <p:grpSp>
        <p:nvGrpSpPr>
          <p:cNvPr id="7" name="Group 72"/>
          <p:cNvGrpSpPr/>
          <p:nvPr/>
        </p:nvGrpSpPr>
        <p:grpSpPr>
          <a:xfrm>
            <a:off x="1985962" y="1828800"/>
            <a:ext cx="1964076" cy="2104961"/>
            <a:chOff x="1985962" y="1828800"/>
            <a:chExt cx="1964076" cy="2151579"/>
          </a:xfrm>
        </p:grpSpPr>
        <p:sp>
          <p:nvSpPr>
            <p:cNvPr id="162" name="Text Box 25"/>
            <p:cNvSpPr txBox="1">
              <a:spLocks noChangeArrowheads="1"/>
            </p:cNvSpPr>
            <p:nvPr/>
          </p:nvSpPr>
          <p:spPr bwMode="auto">
            <a:xfrm>
              <a:off x="2133600" y="1828800"/>
              <a:ext cx="1066800" cy="523220"/>
            </a:xfrm>
            <a:prstGeom prst="rect">
              <a:avLst/>
            </a:prstGeom>
            <a:noFill/>
            <a:ln w="19050" algn="ctr">
              <a:noFill/>
              <a:miter lim="800000"/>
              <a:headEnd/>
              <a:tailEnd type="none" w="lg" len="lg"/>
            </a:ln>
            <a:effectLst/>
          </p:spPr>
          <p:txBody>
            <a:bodyPr wrap="square">
              <a:spAutoFit/>
            </a:bodyPr>
            <a:lstStyle/>
            <a:p>
              <a:pPr algn="ctr"/>
              <a:r>
                <a:rPr lang="en-US" sz="1400" b="1" i="1" dirty="0" smtClean="0">
                  <a:latin typeface="Calibri" pitchFamily="34" charset="0"/>
                </a:rPr>
                <a:t>2) Discover endpoints</a:t>
              </a:r>
              <a:endParaRPr lang="en-US" sz="1400" b="1" i="1" dirty="0">
                <a:latin typeface="Calibri" pitchFamily="34" charset="0"/>
              </a:endParaRPr>
            </a:p>
          </p:txBody>
        </p:sp>
        <p:sp>
          <p:nvSpPr>
            <p:cNvPr id="161" name="Freeform 160"/>
            <p:cNvSpPr/>
            <p:nvPr/>
          </p:nvSpPr>
          <p:spPr bwMode="auto">
            <a:xfrm>
              <a:off x="1985962" y="2297130"/>
              <a:ext cx="1964076" cy="1683249"/>
            </a:xfrm>
            <a:custGeom>
              <a:avLst/>
              <a:gdLst>
                <a:gd name="connsiteX0" fmla="*/ 184912 w 1074928"/>
                <a:gd name="connsiteY0" fmla="*/ 1517904 h 1517904"/>
                <a:gd name="connsiteX1" fmla="*/ 148336 w 1074928"/>
                <a:gd name="connsiteY1" fmla="*/ 249936 h 1517904"/>
                <a:gd name="connsiteX2" fmla="*/ 1074928 w 1074928"/>
                <a:gd name="connsiteY2" fmla="*/ 18288 h 1517904"/>
              </a:gdLst>
              <a:ahLst/>
              <a:cxnLst>
                <a:cxn ang="0">
                  <a:pos x="connsiteX0" y="connsiteY0"/>
                </a:cxn>
                <a:cxn ang="0">
                  <a:pos x="connsiteX1" y="connsiteY1"/>
                </a:cxn>
                <a:cxn ang="0">
                  <a:pos x="connsiteX2" y="connsiteY2"/>
                </a:cxn>
              </a:cxnLst>
              <a:rect l="l" t="t" r="r" b="b"/>
              <a:pathLst>
                <a:path w="1074928" h="1517904">
                  <a:moveTo>
                    <a:pt x="184912" y="1517904"/>
                  </a:moveTo>
                  <a:cubicBezTo>
                    <a:pt x="92456" y="1008888"/>
                    <a:pt x="0" y="499872"/>
                    <a:pt x="148336" y="249936"/>
                  </a:cubicBezTo>
                  <a:cubicBezTo>
                    <a:pt x="296672" y="0"/>
                    <a:pt x="685800" y="9144"/>
                    <a:pt x="1074928" y="18288"/>
                  </a:cubicBezTo>
                </a:path>
              </a:pathLst>
            </a:custGeom>
            <a:noFill/>
            <a:ln w="6350" cap="flat" cmpd="sng" algn="ctr">
              <a:solidFill>
                <a:schemeClr val="tx1"/>
              </a:solidFill>
              <a:prstDash val="solid"/>
              <a:round/>
              <a:headEnd type="none" w="lg" len="lg"/>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p>
          </p:txBody>
        </p:sp>
      </p:grpSp>
      <p:grpSp>
        <p:nvGrpSpPr>
          <p:cNvPr id="8" name="Group 70"/>
          <p:cNvGrpSpPr/>
          <p:nvPr/>
        </p:nvGrpSpPr>
        <p:grpSpPr>
          <a:xfrm>
            <a:off x="5257800" y="2184116"/>
            <a:ext cx="2209800" cy="1744009"/>
            <a:chOff x="5257800" y="2184116"/>
            <a:chExt cx="2209800" cy="1744009"/>
          </a:xfrm>
        </p:grpSpPr>
        <p:sp>
          <p:nvSpPr>
            <p:cNvPr id="213" name="Freeform 212"/>
            <p:cNvSpPr/>
            <p:nvPr/>
          </p:nvSpPr>
          <p:spPr bwMode="auto">
            <a:xfrm>
              <a:off x="5257800" y="2743200"/>
              <a:ext cx="1371600" cy="1184925"/>
            </a:xfrm>
            <a:custGeom>
              <a:avLst/>
              <a:gdLst>
                <a:gd name="connsiteX0" fmla="*/ 3145536 w 3401568"/>
                <a:gd name="connsiteY0" fmla="*/ 2676144 h 2676144"/>
                <a:gd name="connsiteX1" fmla="*/ 2877312 w 3401568"/>
                <a:gd name="connsiteY1" fmla="*/ 371856 h 2676144"/>
                <a:gd name="connsiteX2" fmla="*/ 0 w 3401568"/>
                <a:gd name="connsiteY2" fmla="*/ 445008 h 2676144"/>
                <a:gd name="connsiteX0" fmla="*/ 3145536 w 3273552"/>
                <a:gd name="connsiteY0" fmla="*/ 2453640 h 2453640"/>
                <a:gd name="connsiteX1" fmla="*/ 2591528 w 3273552"/>
                <a:gd name="connsiteY1" fmla="*/ 506518 h 2453640"/>
                <a:gd name="connsiteX2" fmla="*/ 0 w 3273552"/>
                <a:gd name="connsiteY2" fmla="*/ 222504 h 2453640"/>
              </a:gdLst>
              <a:ahLst/>
              <a:cxnLst>
                <a:cxn ang="0">
                  <a:pos x="connsiteX0" y="connsiteY0"/>
                </a:cxn>
                <a:cxn ang="0">
                  <a:pos x="connsiteX1" y="connsiteY1"/>
                </a:cxn>
                <a:cxn ang="0">
                  <a:pos x="connsiteX2" y="connsiteY2"/>
                </a:cxn>
              </a:cxnLst>
              <a:rect l="l" t="t" r="r" b="b"/>
              <a:pathLst>
                <a:path w="3273552" h="2453640">
                  <a:moveTo>
                    <a:pt x="3145536" y="2453640"/>
                  </a:moveTo>
                  <a:cubicBezTo>
                    <a:pt x="3273552" y="1487424"/>
                    <a:pt x="3115784" y="878374"/>
                    <a:pt x="2591528" y="506518"/>
                  </a:cubicBezTo>
                  <a:cubicBezTo>
                    <a:pt x="2067272" y="134662"/>
                    <a:pt x="1176528" y="0"/>
                    <a:pt x="0" y="222504"/>
                  </a:cubicBezTo>
                </a:path>
              </a:pathLst>
            </a:custGeom>
            <a:noFill/>
            <a:ln w="6350" cap="flat" cmpd="sng" algn="ctr">
              <a:solidFill>
                <a:schemeClr val="tx1"/>
              </a:solidFill>
              <a:prstDash val="solid"/>
              <a:round/>
              <a:headEnd type="none" w="lg" len="lg"/>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p>
          </p:txBody>
        </p:sp>
        <p:sp>
          <p:nvSpPr>
            <p:cNvPr id="157" name="Text Box 25"/>
            <p:cNvSpPr txBox="1">
              <a:spLocks noChangeArrowheads="1"/>
            </p:cNvSpPr>
            <p:nvPr/>
          </p:nvSpPr>
          <p:spPr bwMode="auto">
            <a:xfrm>
              <a:off x="6400800" y="2438400"/>
              <a:ext cx="1066800" cy="523220"/>
            </a:xfrm>
            <a:prstGeom prst="rect">
              <a:avLst/>
            </a:prstGeom>
            <a:noFill/>
            <a:ln w="19050" algn="ctr">
              <a:noFill/>
              <a:miter lim="800000"/>
              <a:headEnd/>
              <a:tailEnd type="none" w="lg" len="lg"/>
            </a:ln>
            <a:effectLst/>
          </p:spPr>
          <p:txBody>
            <a:bodyPr wrap="square">
              <a:spAutoFit/>
            </a:bodyPr>
            <a:lstStyle/>
            <a:p>
              <a:pPr algn="ctr"/>
              <a:r>
                <a:rPr lang="en-US" sz="1400" b="1" i="1" dirty="0">
                  <a:latin typeface="Calibri" pitchFamily="34" charset="0"/>
                </a:rPr>
                <a:t>1</a:t>
              </a:r>
              <a:r>
                <a:rPr lang="en-US" sz="1400" b="1" i="1" dirty="0" smtClean="0">
                  <a:latin typeface="Calibri" pitchFamily="34" charset="0"/>
                </a:rPr>
                <a:t>) Register endpoints</a:t>
              </a:r>
              <a:endParaRPr lang="en-US" sz="1400" b="1" i="1" dirty="0">
                <a:latin typeface="Calibri" pitchFamily="34" charset="0"/>
              </a:endParaRPr>
            </a:p>
          </p:txBody>
        </p:sp>
        <p:sp>
          <p:nvSpPr>
            <p:cNvPr id="160" name="Freeform 159"/>
            <p:cNvSpPr/>
            <p:nvPr/>
          </p:nvSpPr>
          <p:spPr bwMode="auto">
            <a:xfrm>
              <a:off x="5262563" y="2184116"/>
              <a:ext cx="1365698" cy="1733810"/>
            </a:xfrm>
            <a:custGeom>
              <a:avLst/>
              <a:gdLst>
                <a:gd name="connsiteX0" fmla="*/ 3145536 w 3401568"/>
                <a:gd name="connsiteY0" fmla="*/ 2676144 h 2676144"/>
                <a:gd name="connsiteX1" fmla="*/ 2877312 w 3401568"/>
                <a:gd name="connsiteY1" fmla="*/ 371856 h 2676144"/>
                <a:gd name="connsiteX2" fmla="*/ 0 w 3401568"/>
                <a:gd name="connsiteY2" fmla="*/ 445008 h 2676144"/>
                <a:gd name="connsiteX0" fmla="*/ 3145536 w 3273552"/>
                <a:gd name="connsiteY0" fmla="*/ 2453640 h 2453640"/>
                <a:gd name="connsiteX1" fmla="*/ 2591528 w 3273552"/>
                <a:gd name="connsiteY1" fmla="*/ 506518 h 2453640"/>
                <a:gd name="connsiteX2" fmla="*/ 0 w 3273552"/>
                <a:gd name="connsiteY2" fmla="*/ 222504 h 2453640"/>
              </a:gdLst>
              <a:ahLst/>
              <a:cxnLst>
                <a:cxn ang="0">
                  <a:pos x="connsiteX0" y="connsiteY0"/>
                </a:cxn>
                <a:cxn ang="0">
                  <a:pos x="connsiteX1" y="connsiteY1"/>
                </a:cxn>
                <a:cxn ang="0">
                  <a:pos x="connsiteX2" y="connsiteY2"/>
                </a:cxn>
              </a:cxnLst>
              <a:rect l="l" t="t" r="r" b="b"/>
              <a:pathLst>
                <a:path w="3273552" h="2453640">
                  <a:moveTo>
                    <a:pt x="3145536" y="2453640"/>
                  </a:moveTo>
                  <a:cubicBezTo>
                    <a:pt x="3273552" y="1487424"/>
                    <a:pt x="3115784" y="878374"/>
                    <a:pt x="2591528" y="506518"/>
                  </a:cubicBezTo>
                  <a:cubicBezTo>
                    <a:pt x="2067272" y="134662"/>
                    <a:pt x="1176528" y="0"/>
                    <a:pt x="0" y="222504"/>
                  </a:cubicBezTo>
                </a:path>
              </a:pathLst>
            </a:custGeom>
            <a:noFill/>
            <a:ln w="6350" cap="flat" cmpd="sng" algn="ctr">
              <a:solidFill>
                <a:schemeClr val="tx1"/>
              </a:solidFill>
              <a:prstDash val="solid"/>
              <a:round/>
              <a:headEnd type="none" w="lg" len="lg"/>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p>
          </p:txBody>
        </p:sp>
      </p:grpSp>
      <p:grpSp>
        <p:nvGrpSpPr>
          <p:cNvPr id="9" name="Group 73"/>
          <p:cNvGrpSpPr/>
          <p:nvPr/>
        </p:nvGrpSpPr>
        <p:grpSpPr>
          <a:xfrm>
            <a:off x="2438400" y="2559977"/>
            <a:ext cx="3618098" cy="1338499"/>
            <a:chOff x="2438400" y="2559977"/>
            <a:chExt cx="3618098" cy="1338499"/>
          </a:xfrm>
        </p:grpSpPr>
        <p:sp>
          <p:nvSpPr>
            <p:cNvPr id="163" name="Text Box 25"/>
            <p:cNvSpPr txBox="1">
              <a:spLocks noChangeArrowheads="1"/>
            </p:cNvSpPr>
            <p:nvPr/>
          </p:nvSpPr>
          <p:spPr bwMode="auto">
            <a:xfrm>
              <a:off x="2438400" y="2559977"/>
              <a:ext cx="1066800" cy="523220"/>
            </a:xfrm>
            <a:prstGeom prst="rect">
              <a:avLst/>
            </a:prstGeom>
            <a:noFill/>
            <a:ln w="19050" algn="ctr">
              <a:noFill/>
              <a:miter lim="800000"/>
              <a:headEnd/>
              <a:tailEnd type="none" w="lg" len="lg"/>
            </a:ln>
            <a:effectLst/>
          </p:spPr>
          <p:txBody>
            <a:bodyPr wrap="square">
              <a:spAutoFit/>
            </a:bodyPr>
            <a:lstStyle/>
            <a:p>
              <a:pPr algn="ctr"/>
              <a:r>
                <a:rPr lang="en-US" sz="1400" b="1" i="1" dirty="0" smtClean="0">
                  <a:latin typeface="Calibri" pitchFamily="34" charset="0"/>
                </a:rPr>
                <a:t>3) Access application</a:t>
              </a:r>
              <a:endParaRPr lang="en-US" sz="1400" b="1" i="1" dirty="0">
                <a:latin typeface="Calibri" pitchFamily="34" charset="0"/>
              </a:endParaRPr>
            </a:p>
          </p:txBody>
        </p:sp>
        <p:sp>
          <p:nvSpPr>
            <p:cNvPr id="214" name="Freeform 213"/>
            <p:cNvSpPr/>
            <p:nvPr/>
          </p:nvSpPr>
          <p:spPr bwMode="auto">
            <a:xfrm>
              <a:off x="2824162" y="3048000"/>
              <a:ext cx="757238" cy="830529"/>
            </a:xfrm>
            <a:custGeom>
              <a:avLst/>
              <a:gdLst>
                <a:gd name="connsiteX0" fmla="*/ 184912 w 1074928"/>
                <a:gd name="connsiteY0" fmla="*/ 1517904 h 1517904"/>
                <a:gd name="connsiteX1" fmla="*/ 148336 w 1074928"/>
                <a:gd name="connsiteY1" fmla="*/ 249936 h 1517904"/>
                <a:gd name="connsiteX2" fmla="*/ 1074928 w 1074928"/>
                <a:gd name="connsiteY2" fmla="*/ 18288 h 1517904"/>
              </a:gdLst>
              <a:ahLst/>
              <a:cxnLst>
                <a:cxn ang="0">
                  <a:pos x="connsiteX0" y="connsiteY0"/>
                </a:cxn>
                <a:cxn ang="0">
                  <a:pos x="connsiteX1" y="connsiteY1"/>
                </a:cxn>
                <a:cxn ang="0">
                  <a:pos x="connsiteX2" y="connsiteY2"/>
                </a:cxn>
              </a:cxnLst>
              <a:rect l="l" t="t" r="r" b="b"/>
              <a:pathLst>
                <a:path w="1074928" h="1517904">
                  <a:moveTo>
                    <a:pt x="184912" y="1517904"/>
                  </a:moveTo>
                  <a:cubicBezTo>
                    <a:pt x="92456" y="1008888"/>
                    <a:pt x="0" y="499872"/>
                    <a:pt x="148336" y="249936"/>
                  </a:cubicBezTo>
                  <a:cubicBezTo>
                    <a:pt x="296672" y="0"/>
                    <a:pt x="685800" y="9144"/>
                    <a:pt x="1074928" y="18288"/>
                  </a:cubicBezTo>
                </a:path>
              </a:pathLst>
            </a:custGeom>
            <a:noFill/>
            <a:ln w="6350" cap="flat" cmpd="sng" algn="ctr">
              <a:solidFill>
                <a:schemeClr val="tx1"/>
              </a:solidFill>
              <a:prstDash val="solid"/>
              <a:round/>
              <a:headEnd type="none" w="lg" len="lg"/>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p>
          </p:txBody>
        </p:sp>
        <p:sp>
          <p:nvSpPr>
            <p:cNvPr id="212" name="Freeform 211"/>
            <p:cNvSpPr/>
            <p:nvPr/>
          </p:nvSpPr>
          <p:spPr bwMode="auto">
            <a:xfrm>
              <a:off x="3726729" y="3011690"/>
              <a:ext cx="2329769" cy="886786"/>
            </a:xfrm>
            <a:custGeom>
              <a:avLst/>
              <a:gdLst>
                <a:gd name="connsiteX0" fmla="*/ 1865376 w 1865376"/>
                <a:gd name="connsiteY0" fmla="*/ 1408176 h 1408176"/>
                <a:gd name="connsiteX1" fmla="*/ 1450848 w 1865376"/>
                <a:gd name="connsiteY1" fmla="*/ 213360 h 1408176"/>
                <a:gd name="connsiteX2" fmla="*/ 0 w 1865376"/>
                <a:gd name="connsiteY2" fmla="*/ 128016 h 1408176"/>
                <a:gd name="connsiteX0" fmla="*/ 1865376 w 1970456"/>
                <a:gd name="connsiteY0" fmla="*/ 1344168 h 1344168"/>
                <a:gd name="connsiteX1" fmla="*/ 1659561 w 1970456"/>
                <a:gd name="connsiteY1" fmla="*/ 269550 h 1344168"/>
                <a:gd name="connsiteX2" fmla="*/ 0 w 1970456"/>
                <a:gd name="connsiteY2" fmla="*/ 64008 h 1344168"/>
                <a:gd name="connsiteX0" fmla="*/ 1865376 w 1970457"/>
                <a:gd name="connsiteY0" fmla="*/ 1344168 h 1344168"/>
                <a:gd name="connsiteX1" fmla="*/ 1659561 w 1970457"/>
                <a:gd name="connsiteY1" fmla="*/ 269550 h 1344168"/>
                <a:gd name="connsiteX2" fmla="*/ 0 w 1970457"/>
                <a:gd name="connsiteY2" fmla="*/ 64008 h 1344168"/>
                <a:gd name="connsiteX0" fmla="*/ 1859482 w 1963581"/>
                <a:gd name="connsiteY0" fmla="*/ 1276053 h 1276053"/>
                <a:gd name="connsiteX1" fmla="*/ 1653667 w 1963581"/>
                <a:gd name="connsiteY1" fmla="*/ 201435 h 1276053"/>
                <a:gd name="connsiteX2" fmla="*/ 0 w 1963581"/>
                <a:gd name="connsiteY2" fmla="*/ 67447 h 1276053"/>
                <a:gd name="connsiteX0" fmla="*/ 1859482 w 1963581"/>
                <a:gd name="connsiteY0" fmla="*/ 1276052 h 1276052"/>
                <a:gd name="connsiteX1" fmla="*/ 1653667 w 1963581"/>
                <a:gd name="connsiteY1" fmla="*/ 201434 h 1276052"/>
                <a:gd name="connsiteX2" fmla="*/ 0 w 1963581"/>
                <a:gd name="connsiteY2" fmla="*/ 67446 h 1276052"/>
                <a:gd name="connsiteX0" fmla="*/ 1856899 w 1960567"/>
                <a:gd name="connsiteY0" fmla="*/ 1273812 h 1273812"/>
                <a:gd name="connsiteX1" fmla="*/ 1651084 w 1960567"/>
                <a:gd name="connsiteY1" fmla="*/ 199194 h 1273812"/>
                <a:gd name="connsiteX2" fmla="*/ 0 w 1960567"/>
                <a:gd name="connsiteY2" fmla="*/ 78646 h 1273812"/>
                <a:gd name="connsiteX0" fmla="*/ 1856899 w 1960567"/>
                <a:gd name="connsiteY0" fmla="*/ 1294719 h 1294719"/>
                <a:gd name="connsiteX1" fmla="*/ 1651084 w 1960567"/>
                <a:gd name="connsiteY1" fmla="*/ 202181 h 1294719"/>
                <a:gd name="connsiteX2" fmla="*/ 0 w 1960567"/>
                <a:gd name="connsiteY2" fmla="*/ 81633 h 1294719"/>
              </a:gdLst>
              <a:ahLst/>
              <a:cxnLst>
                <a:cxn ang="0">
                  <a:pos x="connsiteX0" y="connsiteY0"/>
                </a:cxn>
                <a:cxn ang="0">
                  <a:pos x="connsiteX1" y="connsiteY1"/>
                </a:cxn>
                <a:cxn ang="0">
                  <a:pos x="connsiteX2" y="connsiteY2"/>
                </a:cxn>
              </a:cxnLst>
              <a:rect l="l" t="t" r="r" b="b"/>
              <a:pathLst>
                <a:path w="1960567" h="1294719">
                  <a:moveTo>
                    <a:pt x="1856899" y="1294719"/>
                  </a:moveTo>
                  <a:cubicBezTo>
                    <a:pt x="1894077" y="787195"/>
                    <a:pt x="1960567" y="404362"/>
                    <a:pt x="1651084" y="202181"/>
                  </a:cubicBezTo>
                  <a:cubicBezTo>
                    <a:pt x="1341601" y="0"/>
                    <a:pt x="569976" y="17625"/>
                    <a:pt x="0" y="81633"/>
                  </a:cubicBezTo>
                </a:path>
              </a:pathLst>
            </a:custGeom>
            <a:noFill/>
            <a:ln w="6350" cap="flat" cmpd="sng" algn="ctr">
              <a:solidFill>
                <a:schemeClr val="tx1"/>
              </a:solidFill>
              <a:prstDash val="solid"/>
              <a:round/>
              <a:headEnd type="stealth" w="lg" len="lg"/>
              <a:tailEnd type="none" w="lg" len="lg"/>
            </a:ln>
            <a:effectLst/>
          </p:spPr>
          <p:txBody>
            <a:bodyPr vert="horz" wrap="none" lIns="91440" tIns="45720" rIns="91440" bIns="45720" numCol="1" rtlCol="0" anchor="ctr" anchorCtr="0" compatLnSpc="1">
              <a:prstTxWarp prst="textNoShape">
                <a:avLst/>
              </a:prstTxWarp>
              <a:noAutofit/>
            </a:bodyPr>
            <a:lstStyle/>
            <a:p>
              <a:endParaRPr lang="en-US" dirty="0" smtClean="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500"/>
                            </p:stCondLst>
                            <p:childTnLst>
                              <p:par>
                                <p:cTn id="24" presetID="22" presetClass="entr" presetSubtype="2"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latin typeface="+mj-lt"/>
              </a:rPr>
              <a:t>OBJETIVOS</a:t>
            </a:r>
            <a:endParaRPr lang="en-US" dirty="0">
              <a:latin typeface="+mj-lt"/>
            </a:endParaRPr>
          </a:p>
        </p:txBody>
      </p:sp>
      <p:sp>
        <p:nvSpPr>
          <p:cNvPr id="7" name="Content Placeholder 6"/>
          <p:cNvSpPr>
            <a:spLocks noGrp="1"/>
          </p:cNvSpPr>
          <p:nvPr>
            <p:ph idx="1"/>
          </p:nvPr>
        </p:nvSpPr>
        <p:spPr>
          <a:xfrm>
            <a:off x="381000" y="1412875"/>
            <a:ext cx="8382000" cy="3490186"/>
          </a:xfrm>
        </p:spPr>
        <p:txBody>
          <a:bodyPr/>
          <a:lstStyle/>
          <a:p>
            <a:r>
              <a:rPr lang="es-ES" strike="sngStrike" dirty="0" smtClean="0">
                <a:solidFill>
                  <a:schemeClr val="tx1">
                    <a:lumMod val="75000"/>
                  </a:schemeClr>
                </a:solidFill>
                <a:latin typeface="+mj-lt"/>
              </a:rPr>
              <a:t>Entender qué es </a:t>
            </a:r>
            <a:r>
              <a:rPr lang="es-ES" i="1" strike="sngStrike" dirty="0" err="1" smtClean="0">
                <a:solidFill>
                  <a:schemeClr val="tx1">
                    <a:lumMod val="75000"/>
                  </a:schemeClr>
                </a:solidFill>
                <a:latin typeface="+mj-lt"/>
              </a:rPr>
              <a:t>cloud</a:t>
            </a:r>
            <a:r>
              <a:rPr lang="es-ES" i="1" strike="sngStrike" dirty="0" smtClean="0">
                <a:solidFill>
                  <a:schemeClr val="tx1">
                    <a:lumMod val="75000"/>
                  </a:schemeClr>
                </a:solidFill>
                <a:latin typeface="+mj-lt"/>
              </a:rPr>
              <a:t> </a:t>
            </a:r>
            <a:r>
              <a:rPr lang="es-ES" i="1" strike="sngStrike" dirty="0" err="1" smtClean="0">
                <a:solidFill>
                  <a:schemeClr val="tx1">
                    <a:lumMod val="75000"/>
                  </a:schemeClr>
                </a:solidFill>
                <a:latin typeface="+mj-lt"/>
              </a:rPr>
              <a:t>computing</a:t>
            </a:r>
            <a:endParaRPr lang="es-ES" i="1" strike="sngStrike" dirty="0" smtClean="0">
              <a:solidFill>
                <a:schemeClr val="tx1">
                  <a:lumMod val="75000"/>
                </a:schemeClr>
              </a:solidFill>
              <a:latin typeface="+mj-lt"/>
            </a:endParaRPr>
          </a:p>
          <a:p>
            <a:r>
              <a:rPr lang="es-ES" i="1" strike="sngStrike" dirty="0" smtClean="0">
                <a:solidFill>
                  <a:schemeClr val="tx1">
                    <a:lumMod val="75000"/>
                  </a:schemeClr>
                </a:solidFill>
                <a:latin typeface="+mj-lt"/>
              </a:rPr>
              <a:t>Cloud </a:t>
            </a:r>
            <a:r>
              <a:rPr lang="es-ES" i="1" strike="sngStrike" dirty="0" err="1" smtClean="0">
                <a:solidFill>
                  <a:schemeClr val="tx1">
                    <a:lumMod val="75000"/>
                  </a:schemeClr>
                </a:solidFill>
                <a:latin typeface="+mj-lt"/>
              </a:rPr>
              <a:t>computing</a:t>
            </a:r>
            <a:r>
              <a:rPr lang="es-ES" i="1" strike="sngStrike" dirty="0" smtClean="0">
                <a:solidFill>
                  <a:schemeClr val="tx1">
                    <a:lumMod val="75000"/>
                  </a:schemeClr>
                </a:solidFill>
                <a:latin typeface="+mj-lt"/>
              </a:rPr>
              <a:t> </a:t>
            </a:r>
            <a:r>
              <a:rPr lang="es-ES" strike="sngStrike" dirty="0" smtClean="0">
                <a:solidFill>
                  <a:schemeClr val="tx1">
                    <a:lumMod val="75000"/>
                  </a:schemeClr>
                </a:solidFill>
                <a:latin typeface="+mj-lt"/>
              </a:rPr>
              <a:t>según Microsoft: </a:t>
            </a:r>
            <a:r>
              <a:rPr lang="es-ES" strike="sngStrike" dirty="0" err="1" smtClean="0">
                <a:solidFill>
                  <a:schemeClr val="tx1">
                    <a:lumMod val="75000"/>
                  </a:schemeClr>
                </a:solidFill>
                <a:latin typeface="+mj-lt"/>
              </a:rPr>
              <a:t>Azure</a:t>
            </a:r>
            <a:endParaRPr lang="es-ES" strike="sngStrike" dirty="0" smtClean="0">
              <a:solidFill>
                <a:schemeClr val="tx1">
                  <a:lumMod val="75000"/>
                </a:schemeClr>
              </a:solidFill>
              <a:latin typeface="+mj-lt"/>
            </a:endParaRPr>
          </a:p>
          <a:p>
            <a:pPr lvl="1"/>
            <a:r>
              <a:rPr lang="es-ES" i="1" strike="sngStrike" dirty="0" smtClean="0">
                <a:solidFill>
                  <a:schemeClr val="tx1">
                    <a:lumMod val="75000"/>
                  </a:schemeClr>
                </a:solidFill>
                <a:latin typeface="+mj-lt"/>
              </a:rPr>
              <a:t>SQL </a:t>
            </a:r>
            <a:r>
              <a:rPr lang="es-ES" i="1" strike="sngStrike" dirty="0" err="1" smtClean="0">
                <a:solidFill>
                  <a:schemeClr val="tx1">
                    <a:lumMod val="75000"/>
                  </a:schemeClr>
                </a:solidFill>
                <a:latin typeface="+mj-lt"/>
              </a:rPr>
              <a:t>Services</a:t>
            </a:r>
            <a:endParaRPr lang="es-ES" i="1" strike="sngStrike" dirty="0" smtClean="0">
              <a:solidFill>
                <a:schemeClr val="tx1">
                  <a:lumMod val="75000"/>
                </a:schemeClr>
              </a:solidFill>
              <a:latin typeface="+mj-lt"/>
            </a:endParaRPr>
          </a:p>
          <a:p>
            <a:pPr lvl="1"/>
            <a:r>
              <a:rPr lang="es-ES" i="1" strike="sngStrike" dirty="0" smtClean="0">
                <a:solidFill>
                  <a:schemeClr val="tx1">
                    <a:lumMod val="75000"/>
                  </a:schemeClr>
                </a:solidFill>
                <a:latin typeface="+mj-lt"/>
              </a:rPr>
              <a:t>.NET </a:t>
            </a:r>
            <a:r>
              <a:rPr lang="es-ES" i="1" strike="sngStrike" dirty="0" err="1" smtClean="0">
                <a:solidFill>
                  <a:schemeClr val="tx1">
                    <a:lumMod val="75000"/>
                  </a:schemeClr>
                </a:solidFill>
                <a:latin typeface="+mj-lt"/>
              </a:rPr>
              <a:t>Services</a:t>
            </a:r>
            <a:endParaRPr lang="es-ES" i="1" strike="sngStrike" dirty="0" smtClean="0">
              <a:solidFill>
                <a:schemeClr val="tx1">
                  <a:lumMod val="75000"/>
                </a:schemeClr>
              </a:solidFill>
              <a:latin typeface="+mj-lt"/>
            </a:endParaRPr>
          </a:p>
          <a:p>
            <a:pPr lvl="1"/>
            <a:r>
              <a:rPr lang="es-ES" i="1" dirty="0" smtClean="0">
                <a:latin typeface="+mj-lt"/>
              </a:rPr>
              <a:t>Live </a:t>
            </a:r>
            <a:r>
              <a:rPr lang="es-ES" i="1" dirty="0" err="1" smtClean="0">
                <a:latin typeface="+mj-lt"/>
              </a:rPr>
              <a:t>Services</a:t>
            </a:r>
            <a:endParaRPr lang="es-ES" i="1" dirty="0" smtClean="0">
              <a:latin typeface="+mj-lt"/>
            </a:endParaRPr>
          </a:p>
          <a:p>
            <a:pPr>
              <a:buNone/>
            </a:pPr>
            <a:endParaRPr lang="es-ES" dirty="0" smtClean="0">
              <a:latin typeface="+mj-lt"/>
            </a:endParaRPr>
          </a:p>
          <a:p>
            <a:endParaRPr lang="es-ES"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s-ES_tradnl" dirty="0" smtClean="0"/>
              <a:t>La red </a:t>
            </a:r>
            <a:r>
              <a:rPr lang="es-ES_tradnl" dirty="0" err="1" smtClean="0"/>
              <a:t>messenger</a:t>
            </a:r>
            <a:endParaRPr lang="es-ES_tradnl" dirty="0"/>
          </a:p>
        </p:txBody>
      </p:sp>
      <p:pic>
        <p:nvPicPr>
          <p:cNvPr id="3" name="Picture 5" descr="C:\DVD_ART35\Artwork_Imagery\Icons - Illustrations\Maps Globes\world map blue.png"/>
          <p:cNvPicPr>
            <a:picLocks noChangeAspect="1" noChangeArrowheads="1"/>
          </p:cNvPicPr>
          <p:nvPr/>
        </p:nvPicPr>
        <p:blipFill>
          <a:blip r:embed="rId2">
            <a:duotone>
              <a:schemeClr val="accent5">
                <a:shade val="45000"/>
                <a:satMod val="135000"/>
              </a:schemeClr>
              <a:prstClr val="white"/>
            </a:duotone>
          </a:blip>
          <a:srcRect/>
          <a:stretch>
            <a:fillRect/>
          </a:stretch>
        </p:blipFill>
        <p:spPr bwMode="auto">
          <a:xfrm>
            <a:off x="0" y="1039660"/>
            <a:ext cx="9144000" cy="5361140"/>
          </a:xfrm>
          <a:prstGeom prst="rect">
            <a:avLst/>
          </a:prstGeom>
          <a:noFill/>
        </p:spPr>
      </p:pic>
      <p:pic>
        <p:nvPicPr>
          <p:cNvPr id="5" name="Picture 4" descr="C:\Users\keijik\Documents\Bitmaps\Windows Live Wave 3\WLBlueBuddy_64x64.png"/>
          <p:cNvPicPr>
            <a:picLocks noChangeAspect="1" noChangeArrowheads="1"/>
          </p:cNvPicPr>
          <p:nvPr/>
        </p:nvPicPr>
        <p:blipFill>
          <a:blip r:embed="rId3"/>
          <a:srcRect/>
          <a:stretch>
            <a:fillRect/>
          </a:stretch>
        </p:blipFill>
        <p:spPr bwMode="auto">
          <a:xfrm>
            <a:off x="838200" y="1828800"/>
            <a:ext cx="609600" cy="609600"/>
          </a:xfrm>
          <a:prstGeom prst="rect">
            <a:avLst/>
          </a:prstGeom>
          <a:noFill/>
        </p:spPr>
      </p:pic>
      <p:pic>
        <p:nvPicPr>
          <p:cNvPr id="6" name="Picture 4" descr="C:\Users\keijik\Documents\Bitmaps\Windows Live Wave 3\WLBlueBuddy_64x64.png"/>
          <p:cNvPicPr>
            <a:picLocks noChangeAspect="1" noChangeArrowheads="1"/>
          </p:cNvPicPr>
          <p:nvPr/>
        </p:nvPicPr>
        <p:blipFill>
          <a:blip r:embed="rId3"/>
          <a:srcRect/>
          <a:stretch>
            <a:fillRect/>
          </a:stretch>
        </p:blipFill>
        <p:spPr bwMode="auto">
          <a:xfrm>
            <a:off x="6313715" y="1273628"/>
            <a:ext cx="609600" cy="609600"/>
          </a:xfrm>
          <a:prstGeom prst="rect">
            <a:avLst/>
          </a:prstGeom>
          <a:noFill/>
        </p:spPr>
      </p:pic>
      <p:pic>
        <p:nvPicPr>
          <p:cNvPr id="7" name="Picture 4" descr="C:\Users\keijik\Documents\Bitmaps\Windows Live Wave 3\WLBlueBuddy_64x64.png"/>
          <p:cNvPicPr>
            <a:picLocks noChangeAspect="1" noChangeArrowheads="1"/>
          </p:cNvPicPr>
          <p:nvPr/>
        </p:nvPicPr>
        <p:blipFill>
          <a:blip r:embed="rId3"/>
          <a:srcRect/>
          <a:stretch>
            <a:fillRect/>
          </a:stretch>
        </p:blipFill>
        <p:spPr bwMode="auto">
          <a:xfrm>
            <a:off x="7315200" y="4724400"/>
            <a:ext cx="609600" cy="609600"/>
          </a:xfrm>
          <a:prstGeom prst="rect">
            <a:avLst/>
          </a:prstGeom>
          <a:noFill/>
        </p:spPr>
      </p:pic>
      <p:pic>
        <p:nvPicPr>
          <p:cNvPr id="8" name="Picture 4" descr="C:\Users\keijik\Documents\Bitmaps\Windows Live Wave 3\WLBlueBuddy_64x64.png"/>
          <p:cNvPicPr>
            <a:picLocks noChangeAspect="1" noChangeArrowheads="1"/>
          </p:cNvPicPr>
          <p:nvPr/>
        </p:nvPicPr>
        <p:blipFill>
          <a:blip r:embed="rId3"/>
          <a:srcRect/>
          <a:stretch>
            <a:fillRect/>
          </a:stretch>
        </p:blipFill>
        <p:spPr bwMode="auto">
          <a:xfrm>
            <a:off x="2819400" y="1905000"/>
            <a:ext cx="609600" cy="609600"/>
          </a:xfrm>
          <a:prstGeom prst="rect">
            <a:avLst/>
          </a:prstGeom>
          <a:noFill/>
        </p:spPr>
      </p:pic>
      <p:pic>
        <p:nvPicPr>
          <p:cNvPr id="9" name="Picture 4" descr="C:\Users\keijik\Documents\Bitmaps\Windows Live Wave 3\WLBlueBuddy_64x64.png"/>
          <p:cNvPicPr>
            <a:picLocks noChangeAspect="1" noChangeArrowheads="1"/>
          </p:cNvPicPr>
          <p:nvPr/>
        </p:nvPicPr>
        <p:blipFill>
          <a:blip r:embed="rId3"/>
          <a:srcRect/>
          <a:stretch>
            <a:fillRect/>
          </a:stretch>
        </p:blipFill>
        <p:spPr bwMode="auto">
          <a:xfrm>
            <a:off x="2968171" y="4270829"/>
            <a:ext cx="609600" cy="609600"/>
          </a:xfrm>
          <a:prstGeom prst="rect">
            <a:avLst/>
          </a:prstGeom>
          <a:noFill/>
        </p:spPr>
      </p:pic>
      <p:pic>
        <p:nvPicPr>
          <p:cNvPr id="10" name="Picture 4" descr="C:\Users\keijik\Documents\Bitmaps\Windows Live Wave 3\WLBlueBuddy_64x64.png"/>
          <p:cNvPicPr>
            <a:picLocks noChangeAspect="1" noChangeArrowheads="1"/>
          </p:cNvPicPr>
          <p:nvPr/>
        </p:nvPicPr>
        <p:blipFill>
          <a:blip r:embed="rId3"/>
          <a:srcRect/>
          <a:stretch>
            <a:fillRect/>
          </a:stretch>
        </p:blipFill>
        <p:spPr bwMode="auto">
          <a:xfrm>
            <a:off x="6647542" y="3808988"/>
            <a:ext cx="609600" cy="609600"/>
          </a:xfrm>
          <a:prstGeom prst="rect">
            <a:avLst/>
          </a:prstGeom>
          <a:noFill/>
        </p:spPr>
      </p:pic>
      <p:pic>
        <p:nvPicPr>
          <p:cNvPr id="11" name="Picture 4" descr="C:\Users\keijik\Documents\Bitmaps\Windows Live Wave 3\WLBlueBuddy_64x64.png"/>
          <p:cNvPicPr>
            <a:picLocks noChangeAspect="1" noChangeArrowheads="1"/>
          </p:cNvPicPr>
          <p:nvPr/>
        </p:nvPicPr>
        <p:blipFill>
          <a:blip r:embed="rId3"/>
          <a:srcRect/>
          <a:stretch>
            <a:fillRect/>
          </a:stretch>
        </p:blipFill>
        <p:spPr bwMode="auto">
          <a:xfrm>
            <a:off x="4381500" y="1941286"/>
            <a:ext cx="609600" cy="609600"/>
          </a:xfrm>
          <a:prstGeom prst="rect">
            <a:avLst/>
          </a:prstGeom>
          <a:noFill/>
        </p:spPr>
      </p:pic>
      <p:pic>
        <p:nvPicPr>
          <p:cNvPr id="12" name="Picture 4" descr="C:\Users\keijik\Documents\Bitmaps\Windows Live Wave 3\WLBlueBuddy_64x64.png"/>
          <p:cNvPicPr>
            <a:picLocks noChangeAspect="1" noChangeArrowheads="1"/>
          </p:cNvPicPr>
          <p:nvPr/>
        </p:nvPicPr>
        <p:blipFill>
          <a:blip r:embed="rId3"/>
          <a:srcRect/>
          <a:stretch>
            <a:fillRect/>
          </a:stretch>
        </p:blipFill>
        <p:spPr bwMode="auto">
          <a:xfrm>
            <a:off x="7467600" y="1828800"/>
            <a:ext cx="609600" cy="609600"/>
          </a:xfrm>
          <a:prstGeom prst="rect">
            <a:avLst/>
          </a:prstGeom>
          <a:noFill/>
        </p:spPr>
      </p:pic>
      <p:pic>
        <p:nvPicPr>
          <p:cNvPr id="13" name="Picture 4" descr="C:\Users\keijik\Documents\Bitmaps\Windows Live Wave 3\WLBlueBuddy_64x64.png"/>
          <p:cNvPicPr>
            <a:picLocks noChangeAspect="1" noChangeArrowheads="1"/>
          </p:cNvPicPr>
          <p:nvPr/>
        </p:nvPicPr>
        <p:blipFill>
          <a:blip r:embed="rId3"/>
          <a:srcRect/>
          <a:stretch>
            <a:fillRect/>
          </a:stretch>
        </p:blipFill>
        <p:spPr bwMode="auto">
          <a:xfrm>
            <a:off x="4223657" y="3580894"/>
            <a:ext cx="609600" cy="609600"/>
          </a:xfrm>
          <a:prstGeom prst="rect">
            <a:avLst/>
          </a:prstGeom>
          <a:noFill/>
        </p:spPr>
      </p:pic>
      <p:pic>
        <p:nvPicPr>
          <p:cNvPr id="14" name="Picture 4" descr="C:\Users\keijik\Documents\Bitmaps\Windows Live Wave 3\WLBlueBuddy_64x64.png"/>
          <p:cNvPicPr>
            <a:picLocks noChangeAspect="1" noChangeArrowheads="1"/>
          </p:cNvPicPr>
          <p:nvPr/>
        </p:nvPicPr>
        <p:blipFill>
          <a:blip r:embed="rId3"/>
          <a:srcRect/>
          <a:stretch>
            <a:fillRect/>
          </a:stretch>
        </p:blipFill>
        <p:spPr bwMode="auto">
          <a:xfrm>
            <a:off x="1752600" y="1371600"/>
            <a:ext cx="609600" cy="609600"/>
          </a:xfrm>
          <a:prstGeom prst="rect">
            <a:avLst/>
          </a:prstGeom>
          <a:noFill/>
        </p:spPr>
      </p:pic>
      <p:pic>
        <p:nvPicPr>
          <p:cNvPr id="15" name="Picture 4" descr="C:\Users\keijik\Documents\Bitmaps\Windows Live Wave 3\WLBlueBuddy_64x64.png"/>
          <p:cNvPicPr>
            <a:picLocks noChangeAspect="1" noChangeArrowheads="1"/>
          </p:cNvPicPr>
          <p:nvPr/>
        </p:nvPicPr>
        <p:blipFill>
          <a:blip r:embed="rId3"/>
          <a:srcRect/>
          <a:stretch>
            <a:fillRect/>
          </a:stretch>
        </p:blipFill>
        <p:spPr bwMode="auto">
          <a:xfrm>
            <a:off x="7021285" y="2249714"/>
            <a:ext cx="609600" cy="609600"/>
          </a:xfrm>
          <a:prstGeom prst="rect">
            <a:avLst/>
          </a:prstGeom>
          <a:noFill/>
        </p:spPr>
      </p:pic>
      <p:pic>
        <p:nvPicPr>
          <p:cNvPr id="16" name="Picture 4" descr="C:\Users\keijik\Documents\Bitmaps\Windows Live Wave 3\WLBlueBuddy_64x64.png"/>
          <p:cNvPicPr>
            <a:picLocks noChangeAspect="1" noChangeArrowheads="1"/>
          </p:cNvPicPr>
          <p:nvPr/>
        </p:nvPicPr>
        <p:blipFill>
          <a:blip r:embed="rId3"/>
          <a:srcRect/>
          <a:stretch>
            <a:fillRect/>
          </a:stretch>
        </p:blipFill>
        <p:spPr bwMode="auto">
          <a:xfrm>
            <a:off x="2743200" y="5334000"/>
            <a:ext cx="609600" cy="609600"/>
          </a:xfrm>
          <a:prstGeom prst="rect">
            <a:avLst/>
          </a:prstGeom>
          <a:noFill/>
        </p:spPr>
      </p:pic>
      <p:pic>
        <p:nvPicPr>
          <p:cNvPr id="17" name="Picture 4" descr="C:\Users\keijik\Documents\Bitmaps\Windows Live Wave 3\WLBlueBuddy_64x64.png"/>
          <p:cNvPicPr>
            <a:picLocks noChangeAspect="1" noChangeArrowheads="1"/>
          </p:cNvPicPr>
          <p:nvPr/>
        </p:nvPicPr>
        <p:blipFill>
          <a:blip r:embed="rId3"/>
          <a:srcRect/>
          <a:stretch>
            <a:fillRect/>
          </a:stretch>
        </p:blipFill>
        <p:spPr bwMode="auto">
          <a:xfrm>
            <a:off x="3200400" y="1143000"/>
            <a:ext cx="609600" cy="609600"/>
          </a:xfrm>
          <a:prstGeom prst="rect">
            <a:avLst/>
          </a:prstGeom>
          <a:noFill/>
        </p:spPr>
      </p:pic>
      <p:pic>
        <p:nvPicPr>
          <p:cNvPr id="18" name="Picture 4" descr="C:\Users\keijik\Documents\Bitmaps\Windows Live Wave 3\WLBlueBuddy_64x64.png"/>
          <p:cNvPicPr>
            <a:picLocks noChangeAspect="1" noChangeArrowheads="1"/>
          </p:cNvPicPr>
          <p:nvPr/>
        </p:nvPicPr>
        <p:blipFill>
          <a:blip r:embed="rId3"/>
          <a:srcRect/>
          <a:stretch>
            <a:fillRect/>
          </a:stretch>
        </p:blipFill>
        <p:spPr bwMode="auto">
          <a:xfrm>
            <a:off x="6045200" y="2057400"/>
            <a:ext cx="609600" cy="609600"/>
          </a:xfrm>
          <a:prstGeom prst="rect">
            <a:avLst/>
          </a:prstGeom>
          <a:noFill/>
        </p:spPr>
      </p:pic>
      <p:pic>
        <p:nvPicPr>
          <p:cNvPr id="19" name="Picture 4" descr="C:\Users\keijik\Documents\Bitmaps\Windows Live Wave 3\WLBlueBuddy_64x64.png"/>
          <p:cNvPicPr>
            <a:picLocks noChangeAspect="1" noChangeArrowheads="1"/>
          </p:cNvPicPr>
          <p:nvPr/>
        </p:nvPicPr>
        <p:blipFill>
          <a:blip r:embed="rId3"/>
          <a:srcRect/>
          <a:stretch>
            <a:fillRect/>
          </a:stretch>
        </p:blipFill>
        <p:spPr bwMode="auto">
          <a:xfrm>
            <a:off x="5181600" y="1905000"/>
            <a:ext cx="609600" cy="609600"/>
          </a:xfrm>
          <a:prstGeom prst="rect">
            <a:avLst/>
          </a:prstGeom>
          <a:noFill/>
        </p:spPr>
      </p:pic>
      <p:pic>
        <p:nvPicPr>
          <p:cNvPr id="20" name="Picture 4" descr="C:\Users\keijik\Documents\Bitmaps\Windows Live Wave 3\WLBlueBuddy_64x64.png"/>
          <p:cNvPicPr>
            <a:picLocks noChangeAspect="1" noChangeArrowheads="1"/>
          </p:cNvPicPr>
          <p:nvPr/>
        </p:nvPicPr>
        <p:blipFill>
          <a:blip r:embed="rId3"/>
          <a:srcRect/>
          <a:stretch>
            <a:fillRect/>
          </a:stretch>
        </p:blipFill>
        <p:spPr bwMode="auto">
          <a:xfrm>
            <a:off x="4686300" y="4956629"/>
            <a:ext cx="609600" cy="609600"/>
          </a:xfrm>
          <a:prstGeom prst="rect">
            <a:avLst/>
          </a:prstGeom>
          <a:noFill/>
        </p:spPr>
      </p:pic>
      <p:pic>
        <p:nvPicPr>
          <p:cNvPr id="21" name="Picture 4" descr="C:\Users\keijik\Documents\Bitmaps\Windows Live Wave 3\WLBlueBuddy_64x64.png"/>
          <p:cNvPicPr>
            <a:picLocks noChangeAspect="1" noChangeArrowheads="1"/>
          </p:cNvPicPr>
          <p:nvPr/>
        </p:nvPicPr>
        <p:blipFill>
          <a:blip r:embed="rId3"/>
          <a:srcRect/>
          <a:stretch>
            <a:fillRect/>
          </a:stretch>
        </p:blipFill>
        <p:spPr bwMode="auto">
          <a:xfrm>
            <a:off x="8001000" y="2928258"/>
            <a:ext cx="609600" cy="609600"/>
          </a:xfrm>
          <a:prstGeom prst="rect">
            <a:avLst/>
          </a:prstGeom>
          <a:noFill/>
        </p:spPr>
      </p:pic>
      <p:pic>
        <p:nvPicPr>
          <p:cNvPr id="22" name="Picture 4" descr="C:\Users\keijik\Documents\Bitmaps\Windows Live Wave 3\WLBlueBuddy_64x64.png"/>
          <p:cNvPicPr>
            <a:picLocks noChangeAspect="1" noChangeArrowheads="1"/>
          </p:cNvPicPr>
          <p:nvPr/>
        </p:nvPicPr>
        <p:blipFill>
          <a:blip r:embed="rId3"/>
          <a:srcRect/>
          <a:stretch>
            <a:fillRect/>
          </a:stretch>
        </p:blipFill>
        <p:spPr bwMode="auto">
          <a:xfrm>
            <a:off x="228600" y="2362200"/>
            <a:ext cx="609600" cy="609600"/>
          </a:xfrm>
          <a:prstGeom prst="rect">
            <a:avLst/>
          </a:prstGeom>
          <a:noFill/>
        </p:spPr>
      </p:pic>
      <p:pic>
        <p:nvPicPr>
          <p:cNvPr id="23" name="Picture 4" descr="C:\Users\keijik\Documents\Bitmaps\Windows Live Wave 3\WLBlueBuddy_64x64.png"/>
          <p:cNvPicPr>
            <a:picLocks noChangeAspect="1" noChangeArrowheads="1"/>
          </p:cNvPicPr>
          <p:nvPr/>
        </p:nvPicPr>
        <p:blipFill>
          <a:blip r:embed="rId3"/>
          <a:srcRect/>
          <a:stretch>
            <a:fillRect/>
          </a:stretch>
        </p:blipFill>
        <p:spPr bwMode="auto">
          <a:xfrm>
            <a:off x="2249714" y="3580894"/>
            <a:ext cx="609600" cy="609600"/>
          </a:xfrm>
          <a:prstGeom prst="rect">
            <a:avLst/>
          </a:prstGeom>
          <a:noFill/>
        </p:spPr>
      </p:pic>
      <p:pic>
        <p:nvPicPr>
          <p:cNvPr id="24" name="Picture 4" descr="C:\Users\keijik\Documents\Bitmaps\Windows Live Wave 3\WLBlueBuddy_64x64.png"/>
          <p:cNvPicPr>
            <a:picLocks noChangeAspect="1" noChangeArrowheads="1"/>
          </p:cNvPicPr>
          <p:nvPr/>
        </p:nvPicPr>
        <p:blipFill>
          <a:blip r:embed="rId3"/>
          <a:srcRect/>
          <a:stretch>
            <a:fillRect/>
          </a:stretch>
        </p:blipFill>
        <p:spPr bwMode="auto">
          <a:xfrm>
            <a:off x="3581400" y="1600200"/>
            <a:ext cx="609600" cy="609600"/>
          </a:xfrm>
          <a:prstGeom prst="rect">
            <a:avLst/>
          </a:prstGeom>
          <a:noFill/>
        </p:spPr>
      </p:pic>
      <p:pic>
        <p:nvPicPr>
          <p:cNvPr id="25" name="Picture 4" descr="C:\Users\keijik\Documents\Bitmaps\Windows Live Wave 3\WLBlueBuddy_64x64.png"/>
          <p:cNvPicPr>
            <a:picLocks noChangeAspect="1" noChangeArrowheads="1"/>
          </p:cNvPicPr>
          <p:nvPr/>
        </p:nvPicPr>
        <p:blipFill>
          <a:blip r:embed="rId3"/>
          <a:srcRect/>
          <a:stretch>
            <a:fillRect/>
          </a:stretch>
        </p:blipFill>
        <p:spPr bwMode="auto">
          <a:xfrm>
            <a:off x="8153400" y="1752600"/>
            <a:ext cx="609600" cy="609600"/>
          </a:xfrm>
          <a:prstGeom prst="rect">
            <a:avLst/>
          </a:prstGeom>
          <a:noFill/>
        </p:spPr>
      </p:pic>
      <p:pic>
        <p:nvPicPr>
          <p:cNvPr id="26" name="Picture 4" descr="C:\Users\keijik\Documents\Bitmaps\Windows Live Wave 3\WLBlueBuddy_64x64.png"/>
          <p:cNvPicPr>
            <a:picLocks noChangeAspect="1" noChangeArrowheads="1"/>
          </p:cNvPicPr>
          <p:nvPr/>
        </p:nvPicPr>
        <p:blipFill>
          <a:blip r:embed="rId3"/>
          <a:srcRect/>
          <a:stretch>
            <a:fillRect/>
          </a:stretch>
        </p:blipFill>
        <p:spPr bwMode="auto">
          <a:xfrm>
            <a:off x="1752600" y="1981200"/>
            <a:ext cx="609600" cy="609600"/>
          </a:xfrm>
          <a:prstGeom prst="rect">
            <a:avLst/>
          </a:prstGeom>
          <a:noFill/>
        </p:spPr>
      </p:pic>
      <p:pic>
        <p:nvPicPr>
          <p:cNvPr id="27" name="Picture 4" descr="C:\Users\keijik\Documents\Bitmaps\Windows Live Wave 3\WLBlueBuddy_64x64.png"/>
          <p:cNvPicPr>
            <a:picLocks noChangeAspect="1" noChangeArrowheads="1"/>
          </p:cNvPicPr>
          <p:nvPr/>
        </p:nvPicPr>
        <p:blipFill>
          <a:blip r:embed="rId3"/>
          <a:srcRect/>
          <a:stretch>
            <a:fillRect/>
          </a:stretch>
        </p:blipFill>
        <p:spPr bwMode="auto">
          <a:xfrm>
            <a:off x="928914" y="3276094"/>
            <a:ext cx="609600" cy="609600"/>
          </a:xfrm>
          <a:prstGeom prst="rect">
            <a:avLst/>
          </a:prstGeom>
          <a:noFill/>
        </p:spPr>
      </p:pic>
      <p:pic>
        <p:nvPicPr>
          <p:cNvPr id="28" name="Picture 4" descr="C:\Users\keijik\Documents\Bitmaps\Windows Live Wave 3\WLBlueBuddy_64x64.png"/>
          <p:cNvPicPr>
            <a:picLocks noChangeAspect="1" noChangeArrowheads="1"/>
          </p:cNvPicPr>
          <p:nvPr/>
        </p:nvPicPr>
        <p:blipFill>
          <a:blip r:embed="rId3"/>
          <a:srcRect/>
          <a:stretch>
            <a:fillRect/>
          </a:stretch>
        </p:blipFill>
        <p:spPr bwMode="auto">
          <a:xfrm>
            <a:off x="4971143" y="3580894"/>
            <a:ext cx="609600" cy="609600"/>
          </a:xfrm>
          <a:prstGeom prst="rect">
            <a:avLst/>
          </a:prstGeom>
          <a:noFill/>
        </p:spPr>
      </p:pic>
      <p:pic>
        <p:nvPicPr>
          <p:cNvPr id="29" name="Picture 4" descr="C:\Users\keijik\Documents\Bitmaps\Windows Live Wave 3\WLBlueBuddy_64x64.png"/>
          <p:cNvPicPr>
            <a:picLocks noChangeAspect="1" noChangeArrowheads="1"/>
          </p:cNvPicPr>
          <p:nvPr/>
        </p:nvPicPr>
        <p:blipFill>
          <a:blip r:embed="rId3"/>
          <a:srcRect/>
          <a:stretch>
            <a:fillRect/>
          </a:stretch>
        </p:blipFill>
        <p:spPr bwMode="auto">
          <a:xfrm>
            <a:off x="8077200" y="5105400"/>
            <a:ext cx="609600" cy="609600"/>
          </a:xfrm>
          <a:prstGeom prst="rect">
            <a:avLst/>
          </a:prstGeom>
          <a:noFill/>
        </p:spPr>
      </p:pic>
      <p:sp>
        <p:nvSpPr>
          <p:cNvPr id="4" name="Rectangle 3"/>
          <p:cNvSpPr/>
          <p:nvPr/>
        </p:nvSpPr>
        <p:spPr>
          <a:xfrm>
            <a:off x="533400" y="2362200"/>
            <a:ext cx="8305800" cy="3046988"/>
          </a:xfrm>
          <a:prstGeom prst="rect">
            <a:avLst/>
          </a:prstGeom>
          <a:noFill/>
        </p:spPr>
        <p:txBody>
          <a:bodyPr wrap="square" lIns="91440" tIns="45720" rIns="91440" bIns="45720">
            <a:spAutoFit/>
          </a:bodyPr>
          <a:lstStyle/>
          <a:p>
            <a:pPr algn="ctr"/>
            <a:r>
              <a:rPr lang="en-US" sz="9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400 </a:t>
            </a:r>
            <a:r>
              <a:rPr lang="en-US" sz="9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Millones</a:t>
            </a:r>
            <a:r>
              <a:rPr lang="en-US" sz="9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de </a:t>
            </a:r>
            <a:r>
              <a:rPr lang="en-US" sz="9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Usuarios</a:t>
            </a:r>
            <a:endParaRPr lang="en-US" sz="9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xmlns="" val="3455624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53"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2000"/>
                            </p:stCondLst>
                            <p:childTnLst>
                              <p:par>
                                <p:cTn id="26" presetID="53"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par>
                          <p:cTn id="31" fill="hold">
                            <p:stCondLst>
                              <p:cond delay="2500"/>
                            </p:stCondLst>
                            <p:childTnLst>
                              <p:par>
                                <p:cTn id="32" presetID="53"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3000"/>
                            </p:stCondLst>
                            <p:childTnLst>
                              <p:par>
                                <p:cTn id="38" presetID="53"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par>
                          <p:cTn id="43" fill="hold">
                            <p:stCondLst>
                              <p:cond delay="3500"/>
                            </p:stCondLst>
                            <p:childTnLst>
                              <p:par>
                                <p:cTn id="44" presetID="53" presetClass="entr" presetSubtype="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4000"/>
                            </p:stCondLst>
                            <p:childTnLst>
                              <p:par>
                                <p:cTn id="50" presetID="53" presetClass="entr" presetSubtype="0"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childTnLst>
                          </p:cTn>
                        </p:par>
                        <p:par>
                          <p:cTn id="55" fill="hold">
                            <p:stCondLst>
                              <p:cond delay="4500"/>
                            </p:stCondLst>
                            <p:childTnLst>
                              <p:par>
                                <p:cTn id="56" presetID="53" presetClass="entr" presetSubtype="0"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childTnLst>
                          </p:cTn>
                        </p:par>
                        <p:par>
                          <p:cTn id="61" fill="hold">
                            <p:stCondLst>
                              <p:cond delay="5000"/>
                            </p:stCondLst>
                            <p:childTnLst>
                              <p:par>
                                <p:cTn id="62" presetID="53" presetClass="entr" presetSubtype="0"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5500"/>
                            </p:stCondLst>
                            <p:childTnLst>
                              <p:par>
                                <p:cTn id="68" presetID="53" presetClass="entr" presetSubtype="0"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6000"/>
                            </p:stCondLst>
                            <p:childTnLst>
                              <p:par>
                                <p:cTn id="74" presetID="53" presetClass="entr" presetSubtype="0" fill="hold"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childTnLst>
                          </p:cTn>
                        </p:par>
                        <p:par>
                          <p:cTn id="79" fill="hold">
                            <p:stCondLst>
                              <p:cond delay="6500"/>
                            </p:stCondLst>
                            <p:childTnLst>
                              <p:par>
                                <p:cTn id="80" presetID="53" presetClass="entr" presetSubtype="0" fill="hold" nodeType="after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p:cTn id="82" dur="500" fill="hold"/>
                                        <p:tgtEl>
                                          <p:spTgt spid="16"/>
                                        </p:tgtEl>
                                        <p:attrNameLst>
                                          <p:attrName>ppt_w</p:attrName>
                                        </p:attrNameLst>
                                      </p:cBhvr>
                                      <p:tavLst>
                                        <p:tav tm="0">
                                          <p:val>
                                            <p:fltVal val="0"/>
                                          </p:val>
                                        </p:tav>
                                        <p:tav tm="100000">
                                          <p:val>
                                            <p:strVal val="#ppt_w"/>
                                          </p:val>
                                        </p:tav>
                                      </p:tavLst>
                                    </p:anim>
                                    <p:anim calcmode="lin" valueType="num">
                                      <p:cBhvr>
                                        <p:cTn id="83" dur="500" fill="hold"/>
                                        <p:tgtEl>
                                          <p:spTgt spid="16"/>
                                        </p:tgtEl>
                                        <p:attrNameLst>
                                          <p:attrName>ppt_h</p:attrName>
                                        </p:attrNameLst>
                                      </p:cBhvr>
                                      <p:tavLst>
                                        <p:tav tm="0">
                                          <p:val>
                                            <p:fltVal val="0"/>
                                          </p:val>
                                        </p:tav>
                                        <p:tav tm="100000">
                                          <p:val>
                                            <p:strVal val="#ppt_h"/>
                                          </p:val>
                                        </p:tav>
                                      </p:tavLst>
                                    </p:anim>
                                    <p:animEffect transition="in" filter="fade">
                                      <p:cBhvr>
                                        <p:cTn id="84" dur="500"/>
                                        <p:tgtEl>
                                          <p:spTgt spid="16"/>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7500"/>
                            </p:stCondLst>
                            <p:childTnLst>
                              <p:par>
                                <p:cTn id="92" presetID="53" presetClass="entr" presetSubtype="0" fill="hold" nodeType="afterEffect">
                                  <p:stCondLst>
                                    <p:cond delay="0"/>
                                  </p:stCondLst>
                                  <p:childTnLst>
                                    <p:set>
                                      <p:cBhvr>
                                        <p:cTn id="93" dur="1" fill="hold">
                                          <p:stCondLst>
                                            <p:cond delay="0"/>
                                          </p:stCondLst>
                                        </p:cTn>
                                        <p:tgtEl>
                                          <p:spTgt spid="18"/>
                                        </p:tgtEl>
                                        <p:attrNameLst>
                                          <p:attrName>style.visibility</p:attrName>
                                        </p:attrNameLst>
                                      </p:cBhvr>
                                      <p:to>
                                        <p:strVal val="visible"/>
                                      </p:to>
                                    </p:set>
                                    <p:anim calcmode="lin" valueType="num">
                                      <p:cBhvr>
                                        <p:cTn id="94" dur="500" fill="hold"/>
                                        <p:tgtEl>
                                          <p:spTgt spid="18"/>
                                        </p:tgtEl>
                                        <p:attrNameLst>
                                          <p:attrName>ppt_w</p:attrName>
                                        </p:attrNameLst>
                                      </p:cBhvr>
                                      <p:tavLst>
                                        <p:tav tm="0">
                                          <p:val>
                                            <p:fltVal val="0"/>
                                          </p:val>
                                        </p:tav>
                                        <p:tav tm="100000">
                                          <p:val>
                                            <p:strVal val="#ppt_w"/>
                                          </p:val>
                                        </p:tav>
                                      </p:tavLst>
                                    </p:anim>
                                    <p:anim calcmode="lin" valueType="num">
                                      <p:cBhvr>
                                        <p:cTn id="95" dur="500" fill="hold"/>
                                        <p:tgtEl>
                                          <p:spTgt spid="18"/>
                                        </p:tgtEl>
                                        <p:attrNameLst>
                                          <p:attrName>ppt_h</p:attrName>
                                        </p:attrNameLst>
                                      </p:cBhvr>
                                      <p:tavLst>
                                        <p:tav tm="0">
                                          <p:val>
                                            <p:fltVal val="0"/>
                                          </p:val>
                                        </p:tav>
                                        <p:tav tm="100000">
                                          <p:val>
                                            <p:strVal val="#ppt_h"/>
                                          </p:val>
                                        </p:tav>
                                      </p:tavLst>
                                    </p:anim>
                                    <p:animEffect transition="in" filter="fade">
                                      <p:cBhvr>
                                        <p:cTn id="96" dur="500"/>
                                        <p:tgtEl>
                                          <p:spTgt spid="18"/>
                                        </p:tgtEl>
                                      </p:cBhvr>
                                    </p:animEffect>
                                  </p:childTnLst>
                                </p:cTn>
                              </p:par>
                            </p:childTnLst>
                          </p:cTn>
                        </p:par>
                        <p:par>
                          <p:cTn id="97" fill="hold">
                            <p:stCondLst>
                              <p:cond delay="8000"/>
                            </p:stCondLst>
                            <p:childTnLst>
                              <p:par>
                                <p:cTn id="98" presetID="53" presetClass="entr" presetSubtype="0"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 calcmode="lin" valueType="num">
                                      <p:cBhvr>
                                        <p:cTn id="100" dur="500" fill="hold"/>
                                        <p:tgtEl>
                                          <p:spTgt spid="19"/>
                                        </p:tgtEl>
                                        <p:attrNameLst>
                                          <p:attrName>ppt_w</p:attrName>
                                        </p:attrNameLst>
                                      </p:cBhvr>
                                      <p:tavLst>
                                        <p:tav tm="0">
                                          <p:val>
                                            <p:fltVal val="0"/>
                                          </p:val>
                                        </p:tav>
                                        <p:tav tm="100000">
                                          <p:val>
                                            <p:strVal val="#ppt_w"/>
                                          </p:val>
                                        </p:tav>
                                      </p:tavLst>
                                    </p:anim>
                                    <p:anim calcmode="lin" valueType="num">
                                      <p:cBhvr>
                                        <p:cTn id="101" dur="500" fill="hold"/>
                                        <p:tgtEl>
                                          <p:spTgt spid="19"/>
                                        </p:tgtEl>
                                        <p:attrNameLst>
                                          <p:attrName>ppt_h</p:attrName>
                                        </p:attrNameLst>
                                      </p:cBhvr>
                                      <p:tavLst>
                                        <p:tav tm="0">
                                          <p:val>
                                            <p:fltVal val="0"/>
                                          </p:val>
                                        </p:tav>
                                        <p:tav tm="100000">
                                          <p:val>
                                            <p:strVal val="#ppt_h"/>
                                          </p:val>
                                        </p:tav>
                                      </p:tavLst>
                                    </p:anim>
                                    <p:animEffect transition="in" filter="fade">
                                      <p:cBhvr>
                                        <p:cTn id="102" dur="500"/>
                                        <p:tgtEl>
                                          <p:spTgt spid="19"/>
                                        </p:tgtEl>
                                      </p:cBhvr>
                                    </p:animEffect>
                                  </p:childTnLst>
                                </p:cTn>
                              </p:par>
                            </p:childTnLst>
                          </p:cTn>
                        </p:par>
                        <p:par>
                          <p:cTn id="103" fill="hold">
                            <p:stCondLst>
                              <p:cond delay="8500"/>
                            </p:stCondLst>
                            <p:childTnLst>
                              <p:par>
                                <p:cTn id="104" presetID="53" presetClass="entr" presetSubtype="0" fill="hold" nodeType="afterEffect">
                                  <p:stCondLst>
                                    <p:cond delay="0"/>
                                  </p:stCondLst>
                                  <p:childTnLst>
                                    <p:set>
                                      <p:cBhvr>
                                        <p:cTn id="105" dur="1" fill="hold">
                                          <p:stCondLst>
                                            <p:cond delay="0"/>
                                          </p:stCondLst>
                                        </p:cTn>
                                        <p:tgtEl>
                                          <p:spTgt spid="20"/>
                                        </p:tgtEl>
                                        <p:attrNameLst>
                                          <p:attrName>style.visibility</p:attrName>
                                        </p:attrNameLst>
                                      </p:cBhvr>
                                      <p:to>
                                        <p:strVal val="visible"/>
                                      </p:to>
                                    </p:set>
                                    <p:anim calcmode="lin" valueType="num">
                                      <p:cBhvr>
                                        <p:cTn id="106" dur="500" fill="hold"/>
                                        <p:tgtEl>
                                          <p:spTgt spid="20"/>
                                        </p:tgtEl>
                                        <p:attrNameLst>
                                          <p:attrName>ppt_w</p:attrName>
                                        </p:attrNameLst>
                                      </p:cBhvr>
                                      <p:tavLst>
                                        <p:tav tm="0">
                                          <p:val>
                                            <p:fltVal val="0"/>
                                          </p:val>
                                        </p:tav>
                                        <p:tav tm="100000">
                                          <p:val>
                                            <p:strVal val="#ppt_w"/>
                                          </p:val>
                                        </p:tav>
                                      </p:tavLst>
                                    </p:anim>
                                    <p:anim calcmode="lin" valueType="num">
                                      <p:cBhvr>
                                        <p:cTn id="107" dur="500" fill="hold"/>
                                        <p:tgtEl>
                                          <p:spTgt spid="20"/>
                                        </p:tgtEl>
                                        <p:attrNameLst>
                                          <p:attrName>ppt_h</p:attrName>
                                        </p:attrNameLst>
                                      </p:cBhvr>
                                      <p:tavLst>
                                        <p:tav tm="0">
                                          <p:val>
                                            <p:fltVal val="0"/>
                                          </p:val>
                                        </p:tav>
                                        <p:tav tm="100000">
                                          <p:val>
                                            <p:strVal val="#ppt_h"/>
                                          </p:val>
                                        </p:tav>
                                      </p:tavLst>
                                    </p:anim>
                                    <p:animEffect transition="in" filter="fade">
                                      <p:cBhvr>
                                        <p:cTn id="108" dur="500"/>
                                        <p:tgtEl>
                                          <p:spTgt spid="20"/>
                                        </p:tgtEl>
                                      </p:cBhvr>
                                    </p:animEffect>
                                  </p:childTnLst>
                                </p:cTn>
                              </p:par>
                            </p:childTnLst>
                          </p:cTn>
                        </p:par>
                        <p:par>
                          <p:cTn id="109" fill="hold">
                            <p:stCondLst>
                              <p:cond delay="9000"/>
                            </p:stCondLst>
                            <p:childTnLst>
                              <p:par>
                                <p:cTn id="110" presetID="53" presetClass="entr" presetSubtype="0" fill="hold"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p:cTn id="112" dur="500" fill="hold"/>
                                        <p:tgtEl>
                                          <p:spTgt spid="21"/>
                                        </p:tgtEl>
                                        <p:attrNameLst>
                                          <p:attrName>ppt_w</p:attrName>
                                        </p:attrNameLst>
                                      </p:cBhvr>
                                      <p:tavLst>
                                        <p:tav tm="0">
                                          <p:val>
                                            <p:fltVal val="0"/>
                                          </p:val>
                                        </p:tav>
                                        <p:tav tm="100000">
                                          <p:val>
                                            <p:strVal val="#ppt_w"/>
                                          </p:val>
                                        </p:tav>
                                      </p:tavLst>
                                    </p:anim>
                                    <p:anim calcmode="lin" valueType="num">
                                      <p:cBhvr>
                                        <p:cTn id="113" dur="500" fill="hold"/>
                                        <p:tgtEl>
                                          <p:spTgt spid="21"/>
                                        </p:tgtEl>
                                        <p:attrNameLst>
                                          <p:attrName>ppt_h</p:attrName>
                                        </p:attrNameLst>
                                      </p:cBhvr>
                                      <p:tavLst>
                                        <p:tav tm="0">
                                          <p:val>
                                            <p:fltVal val="0"/>
                                          </p:val>
                                        </p:tav>
                                        <p:tav tm="100000">
                                          <p:val>
                                            <p:strVal val="#ppt_h"/>
                                          </p:val>
                                        </p:tav>
                                      </p:tavLst>
                                    </p:anim>
                                    <p:animEffect transition="in" filter="fade">
                                      <p:cBhvr>
                                        <p:cTn id="114" dur="500"/>
                                        <p:tgtEl>
                                          <p:spTgt spid="21"/>
                                        </p:tgtEl>
                                      </p:cBhvr>
                                    </p:animEffect>
                                  </p:childTnLst>
                                </p:cTn>
                              </p:par>
                            </p:childTnLst>
                          </p:cTn>
                        </p:par>
                        <p:par>
                          <p:cTn id="115" fill="hold">
                            <p:stCondLst>
                              <p:cond delay="9500"/>
                            </p:stCondLst>
                            <p:childTnLst>
                              <p:par>
                                <p:cTn id="116" presetID="53" presetClass="entr" presetSubtype="0" fill="hold" nodeType="afterEffect">
                                  <p:stCondLst>
                                    <p:cond delay="0"/>
                                  </p:stCondLst>
                                  <p:childTnLst>
                                    <p:set>
                                      <p:cBhvr>
                                        <p:cTn id="117" dur="1" fill="hold">
                                          <p:stCondLst>
                                            <p:cond delay="0"/>
                                          </p:stCondLst>
                                        </p:cTn>
                                        <p:tgtEl>
                                          <p:spTgt spid="22"/>
                                        </p:tgtEl>
                                        <p:attrNameLst>
                                          <p:attrName>style.visibility</p:attrName>
                                        </p:attrNameLst>
                                      </p:cBhvr>
                                      <p:to>
                                        <p:strVal val="visible"/>
                                      </p:to>
                                    </p:set>
                                    <p:anim calcmode="lin" valueType="num">
                                      <p:cBhvr>
                                        <p:cTn id="118" dur="500" fill="hold"/>
                                        <p:tgtEl>
                                          <p:spTgt spid="22"/>
                                        </p:tgtEl>
                                        <p:attrNameLst>
                                          <p:attrName>ppt_w</p:attrName>
                                        </p:attrNameLst>
                                      </p:cBhvr>
                                      <p:tavLst>
                                        <p:tav tm="0">
                                          <p:val>
                                            <p:fltVal val="0"/>
                                          </p:val>
                                        </p:tav>
                                        <p:tav tm="100000">
                                          <p:val>
                                            <p:strVal val="#ppt_w"/>
                                          </p:val>
                                        </p:tav>
                                      </p:tavLst>
                                    </p:anim>
                                    <p:anim calcmode="lin" valueType="num">
                                      <p:cBhvr>
                                        <p:cTn id="119" dur="500" fill="hold"/>
                                        <p:tgtEl>
                                          <p:spTgt spid="22"/>
                                        </p:tgtEl>
                                        <p:attrNameLst>
                                          <p:attrName>ppt_h</p:attrName>
                                        </p:attrNameLst>
                                      </p:cBhvr>
                                      <p:tavLst>
                                        <p:tav tm="0">
                                          <p:val>
                                            <p:fltVal val="0"/>
                                          </p:val>
                                        </p:tav>
                                        <p:tav tm="100000">
                                          <p:val>
                                            <p:strVal val="#ppt_h"/>
                                          </p:val>
                                        </p:tav>
                                      </p:tavLst>
                                    </p:anim>
                                    <p:animEffect transition="in" filter="fade">
                                      <p:cBhvr>
                                        <p:cTn id="120" dur="500"/>
                                        <p:tgtEl>
                                          <p:spTgt spid="22"/>
                                        </p:tgtEl>
                                      </p:cBhvr>
                                    </p:animEffect>
                                  </p:childTnLst>
                                </p:cTn>
                              </p:par>
                            </p:childTnLst>
                          </p:cTn>
                        </p:par>
                        <p:par>
                          <p:cTn id="121" fill="hold">
                            <p:stCondLst>
                              <p:cond delay="10000"/>
                            </p:stCondLst>
                            <p:childTnLst>
                              <p:par>
                                <p:cTn id="122" presetID="53" presetClass="entr" presetSubtype="0" fill="hold" nodeType="afterEffect">
                                  <p:stCondLst>
                                    <p:cond delay="0"/>
                                  </p:stCondLst>
                                  <p:childTnLst>
                                    <p:set>
                                      <p:cBhvr>
                                        <p:cTn id="123" dur="1" fill="hold">
                                          <p:stCondLst>
                                            <p:cond delay="0"/>
                                          </p:stCondLst>
                                        </p:cTn>
                                        <p:tgtEl>
                                          <p:spTgt spid="23"/>
                                        </p:tgtEl>
                                        <p:attrNameLst>
                                          <p:attrName>style.visibility</p:attrName>
                                        </p:attrNameLst>
                                      </p:cBhvr>
                                      <p:to>
                                        <p:strVal val="visible"/>
                                      </p:to>
                                    </p:set>
                                    <p:anim calcmode="lin" valueType="num">
                                      <p:cBhvr>
                                        <p:cTn id="124" dur="500" fill="hold"/>
                                        <p:tgtEl>
                                          <p:spTgt spid="23"/>
                                        </p:tgtEl>
                                        <p:attrNameLst>
                                          <p:attrName>ppt_w</p:attrName>
                                        </p:attrNameLst>
                                      </p:cBhvr>
                                      <p:tavLst>
                                        <p:tav tm="0">
                                          <p:val>
                                            <p:fltVal val="0"/>
                                          </p:val>
                                        </p:tav>
                                        <p:tav tm="100000">
                                          <p:val>
                                            <p:strVal val="#ppt_w"/>
                                          </p:val>
                                        </p:tav>
                                      </p:tavLst>
                                    </p:anim>
                                    <p:anim calcmode="lin" valueType="num">
                                      <p:cBhvr>
                                        <p:cTn id="125" dur="500" fill="hold"/>
                                        <p:tgtEl>
                                          <p:spTgt spid="23"/>
                                        </p:tgtEl>
                                        <p:attrNameLst>
                                          <p:attrName>ppt_h</p:attrName>
                                        </p:attrNameLst>
                                      </p:cBhvr>
                                      <p:tavLst>
                                        <p:tav tm="0">
                                          <p:val>
                                            <p:fltVal val="0"/>
                                          </p:val>
                                        </p:tav>
                                        <p:tav tm="100000">
                                          <p:val>
                                            <p:strVal val="#ppt_h"/>
                                          </p:val>
                                        </p:tav>
                                      </p:tavLst>
                                    </p:anim>
                                    <p:animEffect transition="in" filter="fade">
                                      <p:cBhvr>
                                        <p:cTn id="126" dur="500"/>
                                        <p:tgtEl>
                                          <p:spTgt spid="23"/>
                                        </p:tgtEl>
                                      </p:cBhvr>
                                    </p:animEffect>
                                  </p:childTnLst>
                                </p:cTn>
                              </p:par>
                            </p:childTnLst>
                          </p:cTn>
                        </p:par>
                        <p:par>
                          <p:cTn id="127" fill="hold">
                            <p:stCondLst>
                              <p:cond delay="10500"/>
                            </p:stCondLst>
                            <p:childTnLst>
                              <p:par>
                                <p:cTn id="128" presetID="53" presetClass="entr" presetSubtype="0" fill="hold" nodeType="afterEffect">
                                  <p:stCondLst>
                                    <p:cond delay="0"/>
                                  </p:stCondLst>
                                  <p:childTnLst>
                                    <p:set>
                                      <p:cBhvr>
                                        <p:cTn id="129" dur="1" fill="hold">
                                          <p:stCondLst>
                                            <p:cond delay="0"/>
                                          </p:stCondLst>
                                        </p:cTn>
                                        <p:tgtEl>
                                          <p:spTgt spid="24"/>
                                        </p:tgtEl>
                                        <p:attrNameLst>
                                          <p:attrName>style.visibility</p:attrName>
                                        </p:attrNameLst>
                                      </p:cBhvr>
                                      <p:to>
                                        <p:strVal val="visible"/>
                                      </p:to>
                                    </p:set>
                                    <p:anim calcmode="lin" valueType="num">
                                      <p:cBhvr>
                                        <p:cTn id="130" dur="500" fill="hold"/>
                                        <p:tgtEl>
                                          <p:spTgt spid="24"/>
                                        </p:tgtEl>
                                        <p:attrNameLst>
                                          <p:attrName>ppt_w</p:attrName>
                                        </p:attrNameLst>
                                      </p:cBhvr>
                                      <p:tavLst>
                                        <p:tav tm="0">
                                          <p:val>
                                            <p:fltVal val="0"/>
                                          </p:val>
                                        </p:tav>
                                        <p:tav tm="100000">
                                          <p:val>
                                            <p:strVal val="#ppt_w"/>
                                          </p:val>
                                        </p:tav>
                                      </p:tavLst>
                                    </p:anim>
                                    <p:anim calcmode="lin" valueType="num">
                                      <p:cBhvr>
                                        <p:cTn id="131" dur="500" fill="hold"/>
                                        <p:tgtEl>
                                          <p:spTgt spid="24"/>
                                        </p:tgtEl>
                                        <p:attrNameLst>
                                          <p:attrName>ppt_h</p:attrName>
                                        </p:attrNameLst>
                                      </p:cBhvr>
                                      <p:tavLst>
                                        <p:tav tm="0">
                                          <p:val>
                                            <p:fltVal val="0"/>
                                          </p:val>
                                        </p:tav>
                                        <p:tav tm="100000">
                                          <p:val>
                                            <p:strVal val="#ppt_h"/>
                                          </p:val>
                                        </p:tav>
                                      </p:tavLst>
                                    </p:anim>
                                    <p:animEffect transition="in" filter="fade">
                                      <p:cBhvr>
                                        <p:cTn id="132" dur="500"/>
                                        <p:tgtEl>
                                          <p:spTgt spid="24"/>
                                        </p:tgtEl>
                                      </p:cBhvr>
                                    </p:animEffect>
                                  </p:childTnLst>
                                </p:cTn>
                              </p:par>
                            </p:childTnLst>
                          </p:cTn>
                        </p:par>
                        <p:par>
                          <p:cTn id="133" fill="hold">
                            <p:stCondLst>
                              <p:cond delay="11000"/>
                            </p:stCondLst>
                            <p:childTnLst>
                              <p:par>
                                <p:cTn id="134" presetID="53" presetClass="entr" presetSubtype="0" fill="hold" nodeType="afterEffect">
                                  <p:stCondLst>
                                    <p:cond delay="0"/>
                                  </p:stCondLst>
                                  <p:childTnLst>
                                    <p:set>
                                      <p:cBhvr>
                                        <p:cTn id="135" dur="1" fill="hold">
                                          <p:stCondLst>
                                            <p:cond delay="0"/>
                                          </p:stCondLst>
                                        </p:cTn>
                                        <p:tgtEl>
                                          <p:spTgt spid="25"/>
                                        </p:tgtEl>
                                        <p:attrNameLst>
                                          <p:attrName>style.visibility</p:attrName>
                                        </p:attrNameLst>
                                      </p:cBhvr>
                                      <p:to>
                                        <p:strVal val="visible"/>
                                      </p:to>
                                    </p:set>
                                    <p:anim calcmode="lin" valueType="num">
                                      <p:cBhvr>
                                        <p:cTn id="136" dur="500" fill="hold"/>
                                        <p:tgtEl>
                                          <p:spTgt spid="25"/>
                                        </p:tgtEl>
                                        <p:attrNameLst>
                                          <p:attrName>ppt_w</p:attrName>
                                        </p:attrNameLst>
                                      </p:cBhvr>
                                      <p:tavLst>
                                        <p:tav tm="0">
                                          <p:val>
                                            <p:fltVal val="0"/>
                                          </p:val>
                                        </p:tav>
                                        <p:tav tm="100000">
                                          <p:val>
                                            <p:strVal val="#ppt_w"/>
                                          </p:val>
                                        </p:tav>
                                      </p:tavLst>
                                    </p:anim>
                                    <p:anim calcmode="lin" valueType="num">
                                      <p:cBhvr>
                                        <p:cTn id="137" dur="500" fill="hold"/>
                                        <p:tgtEl>
                                          <p:spTgt spid="25"/>
                                        </p:tgtEl>
                                        <p:attrNameLst>
                                          <p:attrName>ppt_h</p:attrName>
                                        </p:attrNameLst>
                                      </p:cBhvr>
                                      <p:tavLst>
                                        <p:tav tm="0">
                                          <p:val>
                                            <p:fltVal val="0"/>
                                          </p:val>
                                        </p:tav>
                                        <p:tav tm="100000">
                                          <p:val>
                                            <p:strVal val="#ppt_h"/>
                                          </p:val>
                                        </p:tav>
                                      </p:tavLst>
                                    </p:anim>
                                    <p:animEffect transition="in" filter="fade">
                                      <p:cBhvr>
                                        <p:cTn id="138" dur="500"/>
                                        <p:tgtEl>
                                          <p:spTgt spid="25"/>
                                        </p:tgtEl>
                                      </p:cBhvr>
                                    </p:animEffect>
                                  </p:childTnLst>
                                </p:cTn>
                              </p:par>
                            </p:childTnLst>
                          </p:cTn>
                        </p:par>
                        <p:par>
                          <p:cTn id="139" fill="hold">
                            <p:stCondLst>
                              <p:cond delay="11500"/>
                            </p:stCondLst>
                            <p:childTnLst>
                              <p:par>
                                <p:cTn id="140" presetID="53" presetClass="entr" presetSubtype="0" fill="hold"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000"/>
                            </p:stCondLst>
                            <p:childTnLst>
                              <p:par>
                                <p:cTn id="146" presetID="53" presetClass="entr" presetSubtype="0" fill="hold" nodeType="afterEffect">
                                  <p:stCondLst>
                                    <p:cond delay="0"/>
                                  </p:stCondLst>
                                  <p:childTnLst>
                                    <p:set>
                                      <p:cBhvr>
                                        <p:cTn id="147" dur="1" fill="hold">
                                          <p:stCondLst>
                                            <p:cond delay="0"/>
                                          </p:stCondLst>
                                        </p:cTn>
                                        <p:tgtEl>
                                          <p:spTgt spid="27"/>
                                        </p:tgtEl>
                                        <p:attrNameLst>
                                          <p:attrName>style.visibility</p:attrName>
                                        </p:attrNameLst>
                                      </p:cBhvr>
                                      <p:to>
                                        <p:strVal val="visible"/>
                                      </p:to>
                                    </p:set>
                                    <p:anim calcmode="lin" valueType="num">
                                      <p:cBhvr>
                                        <p:cTn id="148" dur="500" fill="hold"/>
                                        <p:tgtEl>
                                          <p:spTgt spid="27"/>
                                        </p:tgtEl>
                                        <p:attrNameLst>
                                          <p:attrName>ppt_w</p:attrName>
                                        </p:attrNameLst>
                                      </p:cBhvr>
                                      <p:tavLst>
                                        <p:tav tm="0">
                                          <p:val>
                                            <p:fltVal val="0"/>
                                          </p:val>
                                        </p:tav>
                                        <p:tav tm="100000">
                                          <p:val>
                                            <p:strVal val="#ppt_w"/>
                                          </p:val>
                                        </p:tav>
                                      </p:tavLst>
                                    </p:anim>
                                    <p:anim calcmode="lin" valueType="num">
                                      <p:cBhvr>
                                        <p:cTn id="149" dur="500" fill="hold"/>
                                        <p:tgtEl>
                                          <p:spTgt spid="27"/>
                                        </p:tgtEl>
                                        <p:attrNameLst>
                                          <p:attrName>ppt_h</p:attrName>
                                        </p:attrNameLst>
                                      </p:cBhvr>
                                      <p:tavLst>
                                        <p:tav tm="0">
                                          <p:val>
                                            <p:fltVal val="0"/>
                                          </p:val>
                                        </p:tav>
                                        <p:tav tm="100000">
                                          <p:val>
                                            <p:strVal val="#ppt_h"/>
                                          </p:val>
                                        </p:tav>
                                      </p:tavLst>
                                    </p:anim>
                                    <p:animEffect transition="in" filter="fade">
                                      <p:cBhvr>
                                        <p:cTn id="150" dur="500"/>
                                        <p:tgtEl>
                                          <p:spTgt spid="27"/>
                                        </p:tgtEl>
                                      </p:cBhvr>
                                    </p:animEffect>
                                  </p:childTnLst>
                                </p:cTn>
                              </p:par>
                            </p:childTnLst>
                          </p:cTn>
                        </p:par>
                        <p:par>
                          <p:cTn id="151" fill="hold">
                            <p:stCondLst>
                              <p:cond delay="12500"/>
                            </p:stCondLst>
                            <p:childTnLst>
                              <p:par>
                                <p:cTn id="152" presetID="53" presetClass="entr" presetSubtype="0" fill="hold" nodeType="afterEffect">
                                  <p:stCondLst>
                                    <p:cond delay="0"/>
                                  </p:stCondLst>
                                  <p:childTnLst>
                                    <p:set>
                                      <p:cBhvr>
                                        <p:cTn id="153" dur="1" fill="hold">
                                          <p:stCondLst>
                                            <p:cond delay="0"/>
                                          </p:stCondLst>
                                        </p:cTn>
                                        <p:tgtEl>
                                          <p:spTgt spid="28"/>
                                        </p:tgtEl>
                                        <p:attrNameLst>
                                          <p:attrName>style.visibility</p:attrName>
                                        </p:attrNameLst>
                                      </p:cBhvr>
                                      <p:to>
                                        <p:strVal val="visible"/>
                                      </p:to>
                                    </p:set>
                                    <p:anim calcmode="lin" valueType="num">
                                      <p:cBhvr>
                                        <p:cTn id="154" dur="500" fill="hold"/>
                                        <p:tgtEl>
                                          <p:spTgt spid="28"/>
                                        </p:tgtEl>
                                        <p:attrNameLst>
                                          <p:attrName>ppt_w</p:attrName>
                                        </p:attrNameLst>
                                      </p:cBhvr>
                                      <p:tavLst>
                                        <p:tav tm="0">
                                          <p:val>
                                            <p:fltVal val="0"/>
                                          </p:val>
                                        </p:tav>
                                        <p:tav tm="100000">
                                          <p:val>
                                            <p:strVal val="#ppt_w"/>
                                          </p:val>
                                        </p:tav>
                                      </p:tavLst>
                                    </p:anim>
                                    <p:anim calcmode="lin" valueType="num">
                                      <p:cBhvr>
                                        <p:cTn id="155" dur="500" fill="hold"/>
                                        <p:tgtEl>
                                          <p:spTgt spid="28"/>
                                        </p:tgtEl>
                                        <p:attrNameLst>
                                          <p:attrName>ppt_h</p:attrName>
                                        </p:attrNameLst>
                                      </p:cBhvr>
                                      <p:tavLst>
                                        <p:tav tm="0">
                                          <p:val>
                                            <p:fltVal val="0"/>
                                          </p:val>
                                        </p:tav>
                                        <p:tav tm="100000">
                                          <p:val>
                                            <p:strVal val="#ppt_h"/>
                                          </p:val>
                                        </p:tav>
                                      </p:tavLst>
                                    </p:anim>
                                    <p:animEffect transition="in" filter="fade">
                                      <p:cBhvr>
                                        <p:cTn id="156" dur="500"/>
                                        <p:tgtEl>
                                          <p:spTgt spid="28"/>
                                        </p:tgtEl>
                                      </p:cBhvr>
                                    </p:animEffect>
                                  </p:childTnLst>
                                </p:cTn>
                              </p:par>
                            </p:childTnLst>
                          </p:cTn>
                        </p:par>
                        <p:par>
                          <p:cTn id="157" fill="hold">
                            <p:stCondLst>
                              <p:cond delay="13000"/>
                            </p:stCondLst>
                            <p:childTnLst>
                              <p:par>
                                <p:cTn id="158" presetID="53" presetClass="entr" presetSubtype="0" fill="hold" nodeType="afterEffect">
                                  <p:stCondLst>
                                    <p:cond delay="0"/>
                                  </p:stCondLst>
                                  <p:childTnLst>
                                    <p:set>
                                      <p:cBhvr>
                                        <p:cTn id="159" dur="1" fill="hold">
                                          <p:stCondLst>
                                            <p:cond delay="0"/>
                                          </p:stCondLst>
                                        </p:cTn>
                                        <p:tgtEl>
                                          <p:spTgt spid="29"/>
                                        </p:tgtEl>
                                        <p:attrNameLst>
                                          <p:attrName>style.visibility</p:attrName>
                                        </p:attrNameLst>
                                      </p:cBhvr>
                                      <p:to>
                                        <p:strVal val="visible"/>
                                      </p:to>
                                    </p:set>
                                    <p:anim calcmode="lin" valueType="num">
                                      <p:cBhvr>
                                        <p:cTn id="160" dur="500" fill="hold"/>
                                        <p:tgtEl>
                                          <p:spTgt spid="29"/>
                                        </p:tgtEl>
                                        <p:attrNameLst>
                                          <p:attrName>ppt_w</p:attrName>
                                        </p:attrNameLst>
                                      </p:cBhvr>
                                      <p:tavLst>
                                        <p:tav tm="0">
                                          <p:val>
                                            <p:fltVal val="0"/>
                                          </p:val>
                                        </p:tav>
                                        <p:tav tm="100000">
                                          <p:val>
                                            <p:strVal val="#ppt_w"/>
                                          </p:val>
                                        </p:tav>
                                      </p:tavLst>
                                    </p:anim>
                                    <p:anim calcmode="lin" valueType="num">
                                      <p:cBhvr>
                                        <p:cTn id="161" dur="500" fill="hold"/>
                                        <p:tgtEl>
                                          <p:spTgt spid="29"/>
                                        </p:tgtEl>
                                        <p:attrNameLst>
                                          <p:attrName>ppt_h</p:attrName>
                                        </p:attrNameLst>
                                      </p:cBhvr>
                                      <p:tavLst>
                                        <p:tav tm="0">
                                          <p:val>
                                            <p:fltVal val="0"/>
                                          </p:val>
                                        </p:tav>
                                        <p:tav tm="100000">
                                          <p:val>
                                            <p:strVal val="#ppt_h"/>
                                          </p:val>
                                        </p:tav>
                                      </p:tavLst>
                                    </p:anim>
                                    <p:animEffect transition="in" filter="fade">
                                      <p:cBhvr>
                                        <p:cTn id="1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s-ES_tradnl" dirty="0" smtClean="0"/>
              <a:t>Web </a:t>
            </a:r>
            <a:r>
              <a:rPr lang="es-ES_tradnl" dirty="0" err="1" smtClean="0"/>
              <a:t>messenger</a:t>
            </a:r>
            <a:r>
              <a:rPr lang="es-ES_tradnl" dirty="0" smtClean="0"/>
              <a:t> </a:t>
            </a:r>
            <a:r>
              <a:rPr lang="es-ES_tradnl" dirty="0" err="1" smtClean="0"/>
              <a:t>toolkit</a:t>
            </a:r>
            <a:endParaRPr lang="es-ES_tradnl" dirty="0"/>
          </a:p>
        </p:txBody>
      </p:sp>
      <p:sp>
        <p:nvSpPr>
          <p:cNvPr id="3" name="Messenger Library"/>
          <p:cNvSpPr/>
          <p:nvPr/>
        </p:nvSpPr>
        <p:spPr bwMode="auto">
          <a:xfrm>
            <a:off x="1752600" y="2209800"/>
            <a:ext cx="2286000" cy="914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b="1" dirty="0">
                <a:gradFill>
                  <a:gsLst>
                    <a:gs pos="62000">
                      <a:srgbClr val="FFFFFF"/>
                    </a:gs>
                    <a:gs pos="88000">
                      <a:srgbClr val="FFFFFF"/>
                    </a:gs>
                  </a:gsLst>
                  <a:lin ang="5400000" scaled="0"/>
                </a:gradFill>
                <a:effectLst>
                  <a:outerShdw blurRad="38100" dist="38100" dir="2700000" algn="tl">
                    <a:srgbClr val="000000">
                      <a:alpha val="43137"/>
                    </a:srgbClr>
                  </a:outerShdw>
                </a:effectLst>
              </a:rPr>
              <a:t>Web Bar</a:t>
            </a:r>
          </a:p>
        </p:txBody>
      </p:sp>
      <p:sp>
        <p:nvSpPr>
          <p:cNvPr id="4" name="Arrow Y Axis"/>
          <p:cNvSpPr/>
          <p:nvPr/>
        </p:nvSpPr>
        <p:spPr bwMode="auto">
          <a:xfrm rot="10800000">
            <a:off x="380991" y="1905000"/>
            <a:ext cx="1098273" cy="3810000"/>
          </a:xfrm>
          <a:prstGeom prst="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err="1"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Velocidad</a:t>
            </a:r>
            <a:r>
              <a:rPr lang="en-US" sz="20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 de </a:t>
            </a:r>
            <a:r>
              <a:rPr lang="en-US" sz="2000" dirty="0" err="1"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desarrollo</a:t>
            </a:r>
            <a:endParaRPr lang="en-US" sz="20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5" name="Arrow X Axis"/>
          <p:cNvSpPr/>
          <p:nvPr/>
        </p:nvSpPr>
        <p:spPr bwMode="auto">
          <a:xfrm rot="16200000">
            <a:off x="4556263" y="2879861"/>
            <a:ext cx="1098275" cy="6705602"/>
          </a:xfrm>
          <a:prstGeom prst="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600" dirty="0" err="1"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Flexibilidad</a:t>
            </a:r>
            <a:endParaRPr lang="en-US" sz="36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6" name="Messenger Library"/>
          <p:cNvSpPr/>
          <p:nvPr/>
        </p:nvSpPr>
        <p:spPr bwMode="auto">
          <a:xfrm>
            <a:off x="1752600" y="3505200"/>
            <a:ext cx="4038600" cy="914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b="1" dirty="0" smtClean="0">
                <a:gradFill>
                  <a:gsLst>
                    <a:gs pos="62000">
                      <a:srgbClr val="FFFFFF"/>
                    </a:gs>
                    <a:gs pos="88000">
                      <a:srgbClr val="FFFFFF"/>
                    </a:gs>
                  </a:gsLst>
                  <a:lin ang="5400000" scaled="0"/>
                </a:gradFill>
                <a:effectLst>
                  <a:outerShdw blurRad="38100" dist="38100" dir="2700000" algn="tl">
                    <a:srgbClr val="000000">
                      <a:alpha val="43137"/>
                    </a:srgbClr>
                  </a:outerShdw>
                </a:effectLst>
              </a:rPr>
              <a:t>UI Controls</a:t>
            </a:r>
            <a:endParaRPr lang="en-US" sz="3200" b="1" dirty="0">
              <a:gradFill>
                <a:gsLst>
                  <a:gs pos="62000">
                    <a:srgbClr val="FFFFFF"/>
                  </a:gs>
                  <a:gs pos="88000">
                    <a:srgbClr val="FFFFFF"/>
                  </a:gs>
                </a:gsLst>
                <a:lin ang="5400000" scaled="0"/>
              </a:gradFill>
              <a:effectLst>
                <a:outerShdw blurRad="38100" dist="38100" dir="2700000" algn="tl">
                  <a:srgbClr val="000000">
                    <a:alpha val="43137"/>
                  </a:srgbClr>
                </a:outerShdw>
              </a:effectLst>
            </a:endParaRPr>
          </a:p>
        </p:txBody>
      </p:sp>
      <p:sp>
        <p:nvSpPr>
          <p:cNvPr id="7" name="Messenger Library"/>
          <p:cNvSpPr/>
          <p:nvPr/>
        </p:nvSpPr>
        <p:spPr bwMode="auto">
          <a:xfrm>
            <a:off x="1752600" y="4724400"/>
            <a:ext cx="6248400" cy="914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b="1" dirty="0" smtClean="0">
                <a:gradFill>
                  <a:gsLst>
                    <a:gs pos="62000">
                      <a:srgbClr val="FFFFFF"/>
                    </a:gs>
                    <a:gs pos="88000">
                      <a:srgbClr val="FFFFFF"/>
                    </a:gs>
                  </a:gsLst>
                  <a:lin ang="5400000" scaled="0"/>
                </a:gradFill>
                <a:effectLst>
                  <a:outerShdw blurRad="38100" dist="38100" dir="2700000" algn="tl">
                    <a:srgbClr val="000000">
                      <a:alpha val="43137"/>
                    </a:srgbClr>
                  </a:outerShdw>
                </a:effectLst>
              </a:rPr>
              <a:t>JavaScript Library</a:t>
            </a:r>
            <a:endParaRPr lang="en-US" sz="3200" b="1" dirty="0">
              <a:gradFill>
                <a:gsLst>
                  <a:gs pos="62000">
                    <a:srgbClr val="FFFFFF"/>
                  </a:gs>
                  <a:gs pos="88000">
                    <a:srgbClr val="FFFFFF"/>
                  </a:gs>
                </a:gsLst>
                <a:lin ang="5400000" scaled="0"/>
              </a:gradFill>
              <a:effectLst>
                <a:outerShdw blurRad="38100" dist="38100" dir="2700000" algn="tl">
                  <a:srgbClr val="000000">
                    <a:alpha val="43137"/>
                  </a:srgbClr>
                </a:outerShdw>
              </a:effectLst>
            </a:endParaRPr>
          </a:p>
        </p:txBody>
      </p:sp>
      <p:sp>
        <p:nvSpPr>
          <p:cNvPr id="8" name="Messenger Library"/>
          <p:cNvSpPr/>
          <p:nvPr/>
        </p:nvSpPr>
        <p:spPr bwMode="auto">
          <a:xfrm>
            <a:off x="1752600" y="990600"/>
            <a:ext cx="6324600" cy="9144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000" b="1" dirty="0" smtClean="0">
                <a:gradFill>
                  <a:gsLst>
                    <a:gs pos="62000">
                      <a:srgbClr val="FFFFFF"/>
                    </a:gs>
                    <a:gs pos="88000">
                      <a:srgbClr val="FFFFFF"/>
                    </a:gs>
                  </a:gsLst>
                  <a:lin ang="5400000" scaled="0"/>
                </a:gradFill>
                <a:effectLst>
                  <a:outerShdw blurRad="50800" dist="38100" algn="l" rotWithShape="0">
                    <a:prstClr val="black">
                      <a:alpha val="40000"/>
                    </a:prstClr>
                  </a:outerShdw>
                </a:effectLst>
              </a:rPr>
              <a:t>Application</a:t>
            </a:r>
            <a:endParaRPr lang="en-US" sz="4000" b="1" dirty="0">
              <a:gradFill>
                <a:gsLst>
                  <a:gs pos="62000">
                    <a:srgbClr val="FFFFFF"/>
                  </a:gs>
                  <a:gs pos="88000">
                    <a:srgbClr val="FFFFFF"/>
                  </a:gs>
                </a:gsLst>
                <a:lin ang="5400000" scaled="0"/>
              </a:gradFill>
              <a:effectLst>
                <a:outerShdw blurRad="50800" dist="38100" algn="l" rotWithShape="0">
                  <a:prstClr val="black">
                    <a:alpha val="40000"/>
                  </a:prstClr>
                </a:outerShdw>
              </a:effectLst>
            </a:endParaRPr>
          </a:p>
        </p:txBody>
      </p:sp>
      <p:sp>
        <p:nvSpPr>
          <p:cNvPr id="9" name="Down Arrow 8"/>
          <p:cNvSpPr/>
          <p:nvPr/>
        </p:nvSpPr>
        <p:spPr bwMode="auto">
          <a:xfrm>
            <a:off x="2667000" y="1905000"/>
            <a:ext cx="304800" cy="304800"/>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0" name="Down Arrow 9"/>
          <p:cNvSpPr/>
          <p:nvPr/>
        </p:nvSpPr>
        <p:spPr bwMode="auto">
          <a:xfrm>
            <a:off x="4419600" y="1905000"/>
            <a:ext cx="381000" cy="1600200"/>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1" name="Down Arrow 10"/>
          <p:cNvSpPr/>
          <p:nvPr/>
        </p:nvSpPr>
        <p:spPr bwMode="auto">
          <a:xfrm>
            <a:off x="6705600" y="1905000"/>
            <a:ext cx="381000" cy="2819400"/>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2" name="Down Arrow 11"/>
          <p:cNvSpPr/>
          <p:nvPr/>
        </p:nvSpPr>
        <p:spPr bwMode="auto">
          <a:xfrm>
            <a:off x="2667000" y="3124200"/>
            <a:ext cx="304800" cy="304800"/>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3" name="Down Arrow 12"/>
          <p:cNvSpPr/>
          <p:nvPr/>
        </p:nvSpPr>
        <p:spPr bwMode="auto">
          <a:xfrm>
            <a:off x="2667000" y="4419600"/>
            <a:ext cx="304800" cy="304800"/>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xmlns="" val="155122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s-ES" sz="4400" dirty="0" smtClean="0"/>
              <a:t>USANDO LA BARRA DE MESSENGER</a:t>
            </a:r>
            <a:endParaRPr lang="es-ES" sz="4400" dirty="0"/>
          </a:p>
        </p:txBody>
      </p:sp>
      <p:sp>
        <p:nvSpPr>
          <p:cNvPr id="8" name="Subtitle 7"/>
          <p:cNvSpPr>
            <a:spLocks noGrp="1"/>
          </p:cNvSpPr>
          <p:nvPr>
            <p:ph type="subTitle" idx="1"/>
          </p:nvPr>
        </p:nvSpPr>
        <p:spPr/>
        <p:txBody>
          <a:bodyPr/>
          <a:lstStyle/>
          <a:p>
            <a:r>
              <a:rPr lang="en-US" dirty="0" smtClean="0"/>
              <a:t>DEMO WEB MESSENGER TOOLKIT</a:t>
            </a:r>
            <a:endParaRPr lang="en-US" dirty="0"/>
          </a:p>
        </p:txBody>
      </p:sp>
    </p:spTree>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vices-ring-(transparent).png"/>
          <p:cNvPicPr>
            <a:picLocks noChangeAspect="1"/>
          </p:cNvPicPr>
          <p:nvPr/>
        </p:nvPicPr>
        <p:blipFill>
          <a:blip r:embed="rId3"/>
          <a:stretch>
            <a:fillRect/>
          </a:stretch>
        </p:blipFill>
        <p:spPr>
          <a:xfrm>
            <a:off x="295555" y="1075209"/>
            <a:ext cx="8552890" cy="5212080"/>
          </a:xfrm>
          <a:prstGeom prst="rect">
            <a:avLst/>
          </a:prstGeom>
        </p:spPr>
      </p:pic>
      <p:sp>
        <p:nvSpPr>
          <p:cNvPr id="19" name="Oval 18"/>
          <p:cNvSpPr/>
          <p:nvPr/>
        </p:nvSpPr>
        <p:spPr bwMode="auto">
          <a:xfrm>
            <a:off x="1535535" y="4202853"/>
            <a:ext cx="957781" cy="1276709"/>
          </a:xfrm>
          <a:prstGeom prst="ellipse">
            <a:avLst/>
          </a:prstGeom>
          <a:gradFill flip="none" rotWithShape="1">
            <a:gsLst>
              <a:gs pos="5000">
                <a:srgbClr val="FFFFFF"/>
              </a:gs>
              <a:gs pos="41000">
                <a:srgbClr val="76EEFE">
                  <a:alpha val="30000"/>
                </a:srgbClr>
              </a:gs>
              <a:gs pos="63000">
                <a:srgbClr val="FFFFFF">
                  <a:alpha val="0"/>
                </a:srgbClr>
              </a:gs>
            </a:gsLst>
            <a:path path="circle">
              <a:fillToRect l="50000" t="50000" r="50000" b="50000"/>
            </a:path>
            <a:tileRect/>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effectLst>
                <a:outerShdw blurRad="38100" dist="38100" dir="2700000" algn="tl">
                  <a:srgbClr val="000000">
                    <a:alpha val="43137"/>
                  </a:srgbClr>
                </a:outerShdw>
              </a:effectLst>
              <a:latin typeface="Segoe UI" pitchFamily="34" charset="0"/>
              <a:ea typeface="+mn-ea"/>
              <a:cs typeface="+mn-cs"/>
            </a:endParaRPr>
          </a:p>
        </p:txBody>
      </p:sp>
      <p:sp>
        <p:nvSpPr>
          <p:cNvPr id="20" name="Oval 19"/>
          <p:cNvSpPr/>
          <p:nvPr/>
        </p:nvSpPr>
        <p:spPr bwMode="auto">
          <a:xfrm>
            <a:off x="1535535" y="4202853"/>
            <a:ext cx="957781" cy="1276709"/>
          </a:xfrm>
          <a:prstGeom prst="ellipse">
            <a:avLst/>
          </a:prstGeom>
          <a:gradFill flip="none" rotWithShape="1">
            <a:gsLst>
              <a:gs pos="5000">
                <a:srgbClr val="FFFFFF"/>
              </a:gs>
              <a:gs pos="41000">
                <a:srgbClr val="76EEFE">
                  <a:alpha val="30000"/>
                </a:srgbClr>
              </a:gs>
              <a:gs pos="63000">
                <a:srgbClr val="FFFFFF">
                  <a:alpha val="0"/>
                </a:srgbClr>
              </a:gs>
            </a:gsLst>
            <a:path path="circle">
              <a:fillToRect l="50000" t="50000" r="50000" b="50000"/>
            </a:path>
            <a:tileRect/>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effectLst>
                <a:outerShdw blurRad="38100" dist="38100" dir="2700000" algn="tl">
                  <a:srgbClr val="000000">
                    <a:alpha val="43137"/>
                  </a:srgbClr>
                </a:outerShdw>
              </a:effectLst>
              <a:latin typeface="Segoe UI" pitchFamily="34" charset="0"/>
              <a:ea typeface="+mn-ea"/>
              <a:cs typeface="+mn-cs"/>
            </a:endParaRPr>
          </a:p>
        </p:txBody>
      </p:sp>
      <p:pic>
        <p:nvPicPr>
          <p:cNvPr id="67" name="Picture 66" descr="media-band.png"/>
          <p:cNvPicPr>
            <a:picLocks noChangeAspect="1"/>
          </p:cNvPicPr>
          <p:nvPr/>
        </p:nvPicPr>
        <p:blipFill>
          <a:blip r:embed="rId4" cstate="email"/>
          <a:srcRect/>
          <a:stretch>
            <a:fillRect/>
          </a:stretch>
        </p:blipFill>
        <p:spPr>
          <a:xfrm>
            <a:off x="4583371" y="758483"/>
            <a:ext cx="1152840" cy="1038112"/>
          </a:xfrm>
          <a:prstGeom prst="rect">
            <a:avLst/>
          </a:prstGeom>
          <a:ln>
            <a:noFill/>
          </a:ln>
          <a:effectLst>
            <a:outerShdw blurRad="203200" dist="38100" dir="2700000" sx="111000" sy="111000" algn="tl" rotWithShape="0">
              <a:prstClr val="black">
                <a:alpha val="40000"/>
              </a:prstClr>
            </a:outerShdw>
          </a:effectLst>
        </p:spPr>
      </p:pic>
      <p:pic>
        <p:nvPicPr>
          <p:cNvPr id="68" name="Picture 61" descr="Xbox 360 console and controller"/>
          <p:cNvPicPr>
            <a:picLocks noChangeAspect="1" noChangeArrowheads="1"/>
          </p:cNvPicPr>
          <p:nvPr/>
        </p:nvPicPr>
        <p:blipFill>
          <a:blip r:embed="rId5" cstate="email"/>
          <a:srcRect/>
          <a:stretch>
            <a:fillRect/>
          </a:stretch>
        </p:blipFill>
        <p:spPr bwMode="auto">
          <a:xfrm>
            <a:off x="3487058" y="607794"/>
            <a:ext cx="500053" cy="824367"/>
          </a:xfrm>
          <a:prstGeom prst="rect">
            <a:avLst/>
          </a:prstGeom>
          <a:noFill/>
          <a:ln>
            <a:noFill/>
          </a:ln>
          <a:effectLst>
            <a:outerShdw blurRad="152400" dist="101600" dir="5400000" sx="90000" sy="-19000" rotWithShape="0">
              <a:prstClr val="black">
                <a:alpha val="15000"/>
              </a:prstClr>
            </a:outerShdw>
          </a:effectLst>
        </p:spPr>
      </p:pic>
      <p:pic>
        <p:nvPicPr>
          <p:cNvPr id="70" name="Picture 3" descr="C:\Program Files\Microsoft Resource DVD Artwork\DVD_ART\Artwork_Imagery\HARDWARE_IMAGERY\Photos - Microsoft Hardware\Zune\Zune black front.png"/>
          <p:cNvPicPr>
            <a:picLocks noChangeAspect="1" noChangeArrowheads="1"/>
          </p:cNvPicPr>
          <p:nvPr/>
        </p:nvPicPr>
        <p:blipFill>
          <a:blip r:embed="rId6" cstate="email"/>
          <a:stretch>
            <a:fillRect/>
          </a:stretch>
        </p:blipFill>
        <p:spPr bwMode="auto">
          <a:xfrm>
            <a:off x="2985691" y="1769838"/>
            <a:ext cx="561827" cy="533456"/>
          </a:xfrm>
          <a:prstGeom prst="rect">
            <a:avLst/>
          </a:prstGeom>
          <a:noFill/>
          <a:ln>
            <a:noFill/>
          </a:ln>
          <a:effectLst>
            <a:outerShdw blurRad="152400" dist="127000" dir="5400000" sx="90000" sy="-19000" rotWithShape="0">
              <a:prstClr val="black">
                <a:alpha val="15000"/>
              </a:prstClr>
            </a:outerShdw>
          </a:effectLst>
        </p:spPr>
      </p:pic>
      <p:pic>
        <p:nvPicPr>
          <p:cNvPr id="87" name="Picture 4" descr="\\Server3\Restrict\InternalBin\ResourceDVD\DVD_ART34\Logos\Microsoft Office 2007 - all products\PowerPoint 2007\Office PowerPoint 2007 Product Icons.png"/>
          <p:cNvPicPr>
            <a:picLocks noChangeAspect="1" noChangeArrowheads="1"/>
          </p:cNvPicPr>
          <p:nvPr/>
        </p:nvPicPr>
        <p:blipFill>
          <a:blip r:embed="rId7" cstate="print"/>
          <a:srcRect/>
          <a:stretch>
            <a:fillRect/>
          </a:stretch>
        </p:blipFill>
        <p:spPr bwMode="auto">
          <a:xfrm>
            <a:off x="2124708" y="1985644"/>
            <a:ext cx="670926" cy="865841"/>
          </a:xfrm>
          <a:prstGeom prst="rect">
            <a:avLst/>
          </a:prstGeom>
          <a:ln>
            <a:noFill/>
          </a:ln>
          <a:effectLst>
            <a:outerShdw blurRad="203200" dist="38100" dir="2700000" sx="111000" sy="111000" algn="tl" rotWithShape="0">
              <a:prstClr val="black">
                <a:alpha val="40000"/>
              </a:prstClr>
            </a:outerShdw>
          </a:effectLst>
        </p:spPr>
      </p:pic>
      <p:pic>
        <p:nvPicPr>
          <p:cNvPr id="88" name="Picture 5" descr="\\Server3\Restrict\InternalBin\ResourceDVD\DVD_ART34\Logos\Microsoft Office 2007 - all products\Outlook 2007\Office Outlook 2007 Product Icon.png"/>
          <p:cNvPicPr>
            <a:picLocks noChangeAspect="1" noChangeArrowheads="1"/>
          </p:cNvPicPr>
          <p:nvPr/>
        </p:nvPicPr>
        <p:blipFill>
          <a:blip r:embed="rId8"/>
          <a:stretch>
            <a:fillRect/>
          </a:stretch>
        </p:blipFill>
        <p:spPr bwMode="auto">
          <a:xfrm>
            <a:off x="5196994" y="2247208"/>
            <a:ext cx="666164" cy="719033"/>
          </a:xfrm>
          <a:prstGeom prst="rect">
            <a:avLst/>
          </a:prstGeom>
          <a:ln>
            <a:noFill/>
          </a:ln>
          <a:effectLst>
            <a:outerShdw blurRad="203200" dist="38100" dir="2700000" sx="111000" sy="111000" algn="tl" rotWithShape="0">
              <a:prstClr val="black">
                <a:alpha val="40000"/>
              </a:prstClr>
            </a:outerShdw>
          </a:effectLst>
        </p:spPr>
      </p:pic>
      <p:pic>
        <p:nvPicPr>
          <p:cNvPr id="89" name="Picture 6" descr="\\Server3\Restrict\InternalBin\ResourceDVD\DVD_ART34\Logos\Microsoft Office 2007 - all products\Word 2007\Office Word 2007 Product Icon.png"/>
          <p:cNvPicPr>
            <a:picLocks noChangeAspect="1" noChangeArrowheads="1"/>
          </p:cNvPicPr>
          <p:nvPr/>
        </p:nvPicPr>
        <p:blipFill>
          <a:blip r:embed="rId9" cstate="print"/>
          <a:srcRect/>
          <a:stretch>
            <a:fillRect/>
          </a:stretch>
        </p:blipFill>
        <p:spPr bwMode="auto">
          <a:xfrm>
            <a:off x="3846383" y="3723744"/>
            <a:ext cx="572079" cy="758521"/>
          </a:xfrm>
          <a:prstGeom prst="rect">
            <a:avLst/>
          </a:prstGeom>
          <a:ln>
            <a:noFill/>
          </a:ln>
          <a:effectLst>
            <a:outerShdw blurRad="203200" dist="38100" dir="2700000" sx="111000" sy="111000" algn="tl" rotWithShape="0">
              <a:prstClr val="black">
                <a:alpha val="40000"/>
              </a:prstClr>
            </a:outerShdw>
          </a:effectLst>
        </p:spPr>
      </p:pic>
      <p:pic>
        <p:nvPicPr>
          <p:cNvPr id="121" name="Person4" descr="72286427"/>
          <p:cNvPicPr>
            <a:picLocks noChangeAspect="1" noChangeArrowheads="1"/>
          </p:cNvPicPr>
          <p:nvPr/>
        </p:nvPicPr>
        <p:blipFill>
          <a:blip r:embed="rId10"/>
          <a:stretch>
            <a:fillRect/>
          </a:stretch>
        </p:blipFill>
        <p:spPr bwMode="auto">
          <a:xfrm>
            <a:off x="1099607" y="5562234"/>
            <a:ext cx="558601" cy="738554"/>
          </a:xfrm>
          <a:prstGeom prst="roundRect">
            <a:avLst/>
          </a:prstGeom>
          <a:noFill/>
          <a:ln w="9525">
            <a:noFill/>
            <a:miter lim="800000"/>
            <a:headEnd/>
            <a:tailEnd/>
          </a:ln>
        </p:spPr>
      </p:pic>
      <p:pic>
        <p:nvPicPr>
          <p:cNvPr id="136" name="Person1" descr="AA048230"/>
          <p:cNvPicPr>
            <a:picLocks noChangeAspect="1" noChangeArrowheads="1"/>
          </p:cNvPicPr>
          <p:nvPr/>
        </p:nvPicPr>
        <p:blipFill>
          <a:blip r:embed="rId11"/>
          <a:stretch>
            <a:fillRect/>
          </a:stretch>
        </p:blipFill>
        <p:spPr bwMode="auto">
          <a:xfrm>
            <a:off x="719769" y="1026864"/>
            <a:ext cx="501293" cy="759335"/>
          </a:xfrm>
          <a:prstGeom prst="roundRect">
            <a:avLst>
              <a:gd name="adj" fmla="val 21930"/>
            </a:avLst>
          </a:prstGeom>
          <a:noFill/>
          <a:ln>
            <a:noFill/>
          </a:ln>
        </p:spPr>
      </p:pic>
      <p:pic>
        <p:nvPicPr>
          <p:cNvPr id="151" name="Person3" descr="rbf2_53"/>
          <p:cNvPicPr>
            <a:picLocks noChangeAspect="1" noChangeArrowheads="1"/>
          </p:cNvPicPr>
          <p:nvPr/>
        </p:nvPicPr>
        <p:blipFill>
          <a:blip r:embed="rId12"/>
          <a:stretch>
            <a:fillRect/>
          </a:stretch>
        </p:blipFill>
        <p:spPr bwMode="auto">
          <a:xfrm>
            <a:off x="1398735" y="5106377"/>
            <a:ext cx="527835" cy="721336"/>
          </a:xfrm>
          <a:prstGeom prst="roundRect">
            <a:avLst/>
          </a:prstGeom>
          <a:noFill/>
          <a:ln w="9525">
            <a:noFill/>
            <a:miter lim="800000"/>
            <a:headEnd/>
            <a:tailEnd/>
          </a:ln>
        </p:spPr>
      </p:pic>
      <p:pic>
        <p:nvPicPr>
          <p:cNvPr id="152" name="Person2" descr="rbrb_0886"/>
          <p:cNvPicPr>
            <a:picLocks noChangeAspect="1" noChangeArrowheads="1"/>
          </p:cNvPicPr>
          <p:nvPr/>
        </p:nvPicPr>
        <p:blipFill>
          <a:blip r:embed="rId13"/>
          <a:stretch>
            <a:fillRect/>
          </a:stretch>
        </p:blipFill>
        <p:spPr bwMode="auto">
          <a:xfrm>
            <a:off x="585054" y="1619250"/>
            <a:ext cx="499562" cy="738554"/>
          </a:xfrm>
          <a:prstGeom prst="roundRect">
            <a:avLst>
              <a:gd name="adj" fmla="val 23664"/>
            </a:avLst>
          </a:prstGeom>
          <a:noFill/>
          <a:ln w="9525">
            <a:noFill/>
            <a:miter lim="800000"/>
            <a:headEnd/>
            <a:tailEnd/>
          </a:ln>
        </p:spPr>
      </p:pic>
      <p:pic>
        <p:nvPicPr>
          <p:cNvPr id="165" name="Person5" descr="rbrb_2188"/>
          <p:cNvPicPr>
            <a:picLocks noChangeAspect="1" noChangeArrowheads="1"/>
          </p:cNvPicPr>
          <p:nvPr/>
        </p:nvPicPr>
        <p:blipFill>
          <a:blip r:embed="rId14"/>
          <a:stretch>
            <a:fillRect/>
          </a:stretch>
        </p:blipFill>
        <p:spPr bwMode="auto">
          <a:xfrm>
            <a:off x="4377280" y="2744551"/>
            <a:ext cx="479339" cy="797169"/>
          </a:xfrm>
          <a:prstGeom prst="roundRect">
            <a:avLst>
              <a:gd name="adj" fmla="val 23973"/>
            </a:avLst>
          </a:prstGeom>
          <a:noFill/>
          <a:ln>
            <a:noFill/>
          </a:ln>
        </p:spPr>
      </p:pic>
      <p:pic>
        <p:nvPicPr>
          <p:cNvPr id="155" name="Person6" descr="rbrb_1168"/>
          <p:cNvPicPr>
            <a:picLocks noChangeAspect="1" noChangeArrowheads="1"/>
          </p:cNvPicPr>
          <p:nvPr/>
        </p:nvPicPr>
        <p:blipFill>
          <a:blip r:embed="rId15"/>
          <a:stretch>
            <a:fillRect/>
          </a:stretch>
        </p:blipFill>
        <p:spPr bwMode="auto">
          <a:xfrm>
            <a:off x="4969576" y="3542924"/>
            <a:ext cx="483703" cy="771313"/>
          </a:xfrm>
          <a:prstGeom prst="roundRect">
            <a:avLst>
              <a:gd name="adj" fmla="val 23940"/>
            </a:avLst>
          </a:prstGeom>
          <a:noFill/>
          <a:ln>
            <a:noFill/>
          </a:ln>
        </p:spPr>
      </p:pic>
      <p:pic>
        <p:nvPicPr>
          <p:cNvPr id="3" name="Picture 2" descr="\\Server3\Restrict\InternalBin\ResourceDVD\DVD_ART34\Artwork_Imagery\Icons - Illustrations\_WINDOWS SERVER ICONS\Documents\Folder file Closed.png"/>
          <p:cNvPicPr>
            <a:picLocks noChangeAspect="1" noChangeArrowheads="1"/>
          </p:cNvPicPr>
          <p:nvPr/>
        </p:nvPicPr>
        <p:blipFill>
          <a:blip r:embed="rId16"/>
          <a:srcRect/>
          <a:stretch>
            <a:fillRect/>
          </a:stretch>
        </p:blipFill>
        <p:spPr bwMode="auto">
          <a:xfrm>
            <a:off x="540216" y="3388341"/>
            <a:ext cx="617381" cy="732949"/>
          </a:xfrm>
          <a:prstGeom prst="rect">
            <a:avLst/>
          </a:prstGeom>
          <a:ln>
            <a:noFill/>
          </a:ln>
          <a:effectLst>
            <a:outerShdw blurRad="292100" dist="139700" dir="2700000" algn="tl" rotWithShape="0">
              <a:srgbClr val="333333">
                <a:alpha val="65000"/>
              </a:srgbClr>
            </a:outerShdw>
          </a:effectLst>
        </p:spPr>
      </p:pic>
      <p:pic>
        <p:nvPicPr>
          <p:cNvPr id="2051" name="Picture 3" descr="\\Server3\Restrict\InternalBin\ResourceDVD\DVD_ART34\Artwork_Imagery\Icons - Illustrations\_WINDOWS SERVER ICONS\Data\Table with Data Blue spreadsheet document.png"/>
          <p:cNvPicPr>
            <a:picLocks noChangeAspect="1" noChangeArrowheads="1"/>
          </p:cNvPicPr>
          <p:nvPr/>
        </p:nvPicPr>
        <p:blipFill>
          <a:blip r:embed="rId17"/>
          <a:srcRect/>
          <a:stretch>
            <a:fillRect/>
          </a:stretch>
        </p:blipFill>
        <p:spPr bwMode="auto">
          <a:xfrm>
            <a:off x="2938404" y="5827713"/>
            <a:ext cx="677275" cy="754062"/>
          </a:xfrm>
          <a:prstGeom prst="rect">
            <a:avLst/>
          </a:prstGeom>
          <a:ln>
            <a:noFill/>
          </a:ln>
          <a:effectLst>
            <a:outerShdw blurRad="292100" dist="139700" dir="2700000" algn="tl" rotWithShape="0">
              <a:srgbClr val="333333">
                <a:alpha val="65000"/>
              </a:srgbClr>
            </a:outerShdw>
          </a:effectLst>
        </p:spPr>
      </p:pic>
      <p:pic>
        <p:nvPicPr>
          <p:cNvPr id="2054" name="Picture 6" descr="\\Server3\Restrict\InternalBin\ResourceDVD\DVD_ART34\Artwork_Imagery\Hardware Photos\OEM HW\COMPUTERS - PC, Tablet, Laptop, UMPC\Windows Vista Laptops\HPDV 2500 Profile 1.png"/>
          <p:cNvPicPr>
            <a:picLocks noChangeAspect="1" noChangeArrowheads="1"/>
          </p:cNvPicPr>
          <p:nvPr/>
        </p:nvPicPr>
        <p:blipFill>
          <a:blip r:embed="rId18" cstate="print"/>
          <a:srcRect/>
          <a:stretch>
            <a:fillRect/>
          </a:stretch>
        </p:blipFill>
        <p:spPr bwMode="auto">
          <a:xfrm>
            <a:off x="5999375" y="1803876"/>
            <a:ext cx="930576" cy="1023952"/>
          </a:xfrm>
          <a:prstGeom prst="rect">
            <a:avLst/>
          </a:prstGeom>
          <a:noFill/>
        </p:spPr>
      </p:pic>
      <p:grpSp>
        <p:nvGrpSpPr>
          <p:cNvPr id="4" name="Group 3"/>
          <p:cNvGrpSpPr/>
          <p:nvPr/>
        </p:nvGrpSpPr>
        <p:grpSpPr>
          <a:xfrm>
            <a:off x="5474476" y="4395162"/>
            <a:ext cx="971964" cy="1038491"/>
            <a:chOff x="755704" y="924636"/>
            <a:chExt cx="3166019" cy="2354591"/>
          </a:xfrm>
        </p:grpSpPr>
        <p:pic>
          <p:nvPicPr>
            <p:cNvPr id="35" name="Picture 2" descr="C:\Users\monical\Desktop\Desktop_PC.png"/>
            <p:cNvPicPr>
              <a:picLocks noChangeAspect="1" noChangeArrowheads="1"/>
            </p:cNvPicPr>
            <p:nvPr/>
          </p:nvPicPr>
          <p:blipFill>
            <a:blip r:embed="rId19" cstate="print"/>
            <a:srcRect/>
            <a:stretch>
              <a:fillRect/>
            </a:stretch>
          </p:blipFill>
          <p:spPr bwMode="auto">
            <a:xfrm>
              <a:off x="755704" y="924636"/>
              <a:ext cx="3166019" cy="2354591"/>
            </a:xfrm>
            <a:prstGeom prst="rect">
              <a:avLst/>
            </a:prstGeom>
            <a:noFill/>
          </p:spPr>
        </p:pic>
        <p:pic>
          <p:nvPicPr>
            <p:cNvPr id="36" name="Picture 35" descr="pc-screen.png"/>
            <p:cNvPicPr>
              <a:picLocks noChangeAspect="1"/>
            </p:cNvPicPr>
            <p:nvPr/>
          </p:nvPicPr>
          <p:blipFill>
            <a:blip r:embed="rId20" cstate="print"/>
            <a:stretch>
              <a:fillRect/>
            </a:stretch>
          </p:blipFill>
          <p:spPr>
            <a:xfrm>
              <a:off x="1130899" y="1039139"/>
              <a:ext cx="1985363" cy="1489237"/>
            </a:xfrm>
            <a:prstGeom prst="rect">
              <a:avLst/>
            </a:prstGeom>
          </p:spPr>
        </p:pic>
      </p:grpSp>
      <p:grpSp>
        <p:nvGrpSpPr>
          <p:cNvPr id="5" name="Group 71"/>
          <p:cNvGrpSpPr/>
          <p:nvPr/>
        </p:nvGrpSpPr>
        <p:grpSpPr>
          <a:xfrm>
            <a:off x="7692595" y="4088452"/>
            <a:ext cx="336271" cy="823085"/>
            <a:chOff x="2310273" y="4755195"/>
            <a:chExt cx="642476" cy="913974"/>
          </a:xfrm>
        </p:grpSpPr>
        <p:grpSp>
          <p:nvGrpSpPr>
            <p:cNvPr id="6" name="Group 22"/>
            <p:cNvGrpSpPr/>
            <p:nvPr/>
          </p:nvGrpSpPr>
          <p:grpSpPr>
            <a:xfrm>
              <a:off x="2310273" y="4755195"/>
              <a:ext cx="393142" cy="629260"/>
              <a:chOff x="10515600" y="5607999"/>
              <a:chExt cx="1010979" cy="1612393"/>
            </a:xfrm>
          </p:grpSpPr>
          <p:pic>
            <p:nvPicPr>
              <p:cNvPr id="75" name="Picture 21" descr="C:\Users\aliciat\Desktop\Events\MIX\ForMonicaRayOzzieKit\ForMonicaRayOzzieKit\FiveItemsConnected\Pocket_PC.png"/>
              <p:cNvPicPr>
                <a:picLocks noChangeAspect="1" noChangeArrowheads="1"/>
              </p:cNvPicPr>
              <p:nvPr/>
            </p:nvPicPr>
            <p:blipFill>
              <a:blip r:embed="rId21" cstate="print"/>
              <a:srcRect/>
              <a:stretch>
                <a:fillRect/>
              </a:stretch>
            </p:blipFill>
            <p:spPr bwMode="auto">
              <a:xfrm>
                <a:off x="10515600" y="5607999"/>
                <a:ext cx="1010979" cy="1612393"/>
              </a:xfrm>
              <a:prstGeom prst="rect">
                <a:avLst/>
              </a:prstGeom>
              <a:ln>
                <a:noFill/>
              </a:ln>
              <a:effectLst>
                <a:outerShdw blurRad="203200" dist="38100" dir="2700000" sx="111000" sy="111000" algn="tl" rotWithShape="0">
                  <a:prstClr val="black">
                    <a:alpha val="40000"/>
                  </a:prstClr>
                </a:outerShdw>
              </a:effectLst>
            </p:spPr>
          </p:pic>
          <p:pic>
            <p:nvPicPr>
              <p:cNvPr id="76" name="Picture 22" descr="C:\Users\aliciat\Desktop\Events\MIX\ForMonicaRayOzzieKit\ForMonicaRayOzzieKit\FiveItemsConnected\PDAImage.jpg"/>
              <p:cNvPicPr>
                <a:picLocks noChangeAspect="1" noChangeArrowheads="1"/>
              </p:cNvPicPr>
              <p:nvPr/>
            </p:nvPicPr>
            <p:blipFill>
              <a:blip r:embed="rId22" cstate="print"/>
              <a:srcRect r="2385"/>
              <a:stretch>
                <a:fillRect/>
              </a:stretch>
            </p:blipFill>
            <p:spPr bwMode="auto">
              <a:xfrm>
                <a:off x="10636369" y="5827462"/>
                <a:ext cx="733246" cy="992630"/>
              </a:xfrm>
              <a:prstGeom prst="rect">
                <a:avLst/>
              </a:prstGeom>
              <a:ln>
                <a:noFill/>
              </a:ln>
              <a:effectLst>
                <a:outerShdw blurRad="203200" dist="38100" dir="2700000" sx="111000" sy="111000" algn="tl" rotWithShape="0">
                  <a:prstClr val="black">
                    <a:alpha val="40000"/>
                  </a:prstClr>
                </a:outerShdw>
              </a:effectLst>
            </p:spPr>
          </p:pic>
        </p:grpSp>
        <p:pic>
          <p:nvPicPr>
            <p:cNvPr id="74" name="Picture 8" descr="\\Server3\Restrict\InternalBin\ResourceDVD\DVD_ART34\Artwork_Imagery\Icons - Illustrations\_WINDOWS VISTA ICONS\Cell mobile smart phone smartphone.png"/>
            <p:cNvPicPr>
              <a:picLocks noChangeAspect="1" noChangeArrowheads="1"/>
            </p:cNvPicPr>
            <p:nvPr/>
          </p:nvPicPr>
          <p:blipFill>
            <a:blip r:embed="rId23" cstate="print"/>
            <a:srcRect l="17820" r="10994"/>
            <a:stretch>
              <a:fillRect/>
            </a:stretch>
          </p:blipFill>
          <p:spPr bwMode="auto">
            <a:xfrm>
              <a:off x="2449436" y="4962135"/>
              <a:ext cx="503313" cy="707034"/>
            </a:xfrm>
            <a:prstGeom prst="rect">
              <a:avLst/>
            </a:prstGeom>
            <a:ln>
              <a:noFill/>
            </a:ln>
            <a:effectLst>
              <a:outerShdw blurRad="203200" dist="38100" dir="2700000" sx="111000" sy="111000" algn="tl" rotWithShape="0">
                <a:prstClr val="black">
                  <a:alpha val="40000"/>
                </a:prstClr>
              </a:outerShdw>
            </a:effectLst>
          </p:spPr>
        </p:pic>
      </p:grpSp>
      <p:pic>
        <p:nvPicPr>
          <p:cNvPr id="37" name="Picture 36" descr="ozzie pic.png"/>
          <p:cNvPicPr>
            <a:picLocks noChangeAspect="1"/>
          </p:cNvPicPr>
          <p:nvPr/>
        </p:nvPicPr>
        <p:blipFill>
          <a:blip r:embed="rId24" cstate="print"/>
          <a:stretch>
            <a:fillRect/>
          </a:stretch>
        </p:blipFill>
        <p:spPr>
          <a:xfrm>
            <a:off x="1975274" y="244407"/>
            <a:ext cx="899745" cy="1015466"/>
          </a:xfrm>
          <a:prstGeom prst="rect">
            <a:avLst/>
          </a:prstGeom>
        </p:spPr>
      </p:pic>
      <p:pic>
        <p:nvPicPr>
          <p:cNvPr id="38" name="Picture 37" descr="man.png"/>
          <p:cNvPicPr>
            <a:picLocks noChangeAspect="1"/>
          </p:cNvPicPr>
          <p:nvPr/>
        </p:nvPicPr>
        <p:blipFill>
          <a:blip r:embed="rId25"/>
          <a:stretch>
            <a:fillRect/>
          </a:stretch>
        </p:blipFill>
        <p:spPr>
          <a:xfrm>
            <a:off x="7735299" y="393317"/>
            <a:ext cx="1004538" cy="2472334"/>
          </a:xfrm>
          <a:prstGeom prst="rect">
            <a:avLst/>
          </a:prstGeom>
        </p:spPr>
      </p:pic>
      <p:pic>
        <p:nvPicPr>
          <p:cNvPr id="1026" name="Picture 2" descr="\\Server3\Restrict\InternalBin\ResourceDVD\DVD_ART34\Artwork_Imagery\Icons - Illustrations\_WINDOWS VISTA ICONS\Application app program screen.png"/>
          <p:cNvPicPr>
            <a:picLocks noChangeAspect="1" noChangeArrowheads="1"/>
          </p:cNvPicPr>
          <p:nvPr/>
        </p:nvPicPr>
        <p:blipFill>
          <a:blip r:embed="rId26"/>
          <a:srcRect/>
          <a:stretch>
            <a:fillRect/>
          </a:stretch>
        </p:blipFill>
        <p:spPr bwMode="auto">
          <a:xfrm>
            <a:off x="8113295" y="3157903"/>
            <a:ext cx="635317" cy="846869"/>
          </a:xfrm>
          <a:prstGeom prst="rect">
            <a:avLst/>
          </a:prstGeom>
          <a:noFill/>
        </p:spPr>
      </p:pic>
      <p:pic>
        <p:nvPicPr>
          <p:cNvPr id="39" name="Picture 7"/>
          <p:cNvPicPr>
            <a:picLocks noChangeAspect="1" noChangeArrowheads="1"/>
          </p:cNvPicPr>
          <p:nvPr/>
        </p:nvPicPr>
        <p:blipFill>
          <a:blip r:embed="rId27" cstate="print"/>
          <a:srcRect/>
          <a:stretch>
            <a:fillRect/>
          </a:stretch>
        </p:blipFill>
        <p:spPr bwMode="auto">
          <a:xfrm>
            <a:off x="2532373" y="3242898"/>
            <a:ext cx="809574" cy="997310"/>
          </a:xfrm>
          <a:prstGeom prst="rect">
            <a:avLst/>
          </a:prstGeom>
          <a:noFill/>
          <a:ln w="9525">
            <a:noFill/>
            <a:miter lim="800000"/>
            <a:headEnd/>
            <a:tailEnd/>
          </a:ln>
          <a:effectLst/>
        </p:spPr>
      </p:pic>
      <p:pic>
        <p:nvPicPr>
          <p:cNvPr id="2053" name="Picture 5" descr="\\Server3\Restrict\InternalBin\ResourceDVD\DVD_ART34\Artwork_Imagery\Icons - Illustrations\screen captures\Office Outlook Web Access OWA.png"/>
          <p:cNvPicPr>
            <a:picLocks noChangeAspect="1" noChangeArrowheads="1"/>
          </p:cNvPicPr>
          <p:nvPr/>
        </p:nvPicPr>
        <p:blipFill>
          <a:blip r:embed="rId28"/>
          <a:stretch>
            <a:fillRect/>
          </a:stretch>
        </p:blipFill>
        <p:spPr bwMode="auto">
          <a:xfrm>
            <a:off x="6395324" y="434506"/>
            <a:ext cx="443669" cy="762600"/>
          </a:xfrm>
          <a:prstGeom prst="rect">
            <a:avLst/>
          </a:prstGeom>
          <a:ln>
            <a:noFill/>
          </a:ln>
          <a:effectLst>
            <a:outerShdw blurRad="292100" dist="139700" dir="2700000" algn="tl" rotWithShape="0">
              <a:srgbClr val="333333">
                <a:alpha val="65000"/>
              </a:srgbClr>
            </a:outerShdw>
          </a:effectLst>
        </p:spPr>
      </p:pic>
      <p:pic>
        <p:nvPicPr>
          <p:cNvPr id="42" name="Picture 41" descr="devices.png"/>
          <p:cNvPicPr>
            <a:picLocks noChangeAspect="1"/>
          </p:cNvPicPr>
          <p:nvPr/>
        </p:nvPicPr>
        <p:blipFill>
          <a:blip r:embed="rId29"/>
          <a:stretch>
            <a:fillRect/>
          </a:stretch>
        </p:blipFill>
        <p:spPr>
          <a:xfrm>
            <a:off x="6409860" y="890403"/>
            <a:ext cx="1803623" cy="1360428"/>
          </a:xfrm>
          <a:prstGeom prst="rect">
            <a:avLst/>
          </a:prstGeom>
          <a:ln>
            <a:noFill/>
          </a:ln>
          <a:effectLst/>
        </p:spPr>
      </p:pic>
      <p:pic>
        <p:nvPicPr>
          <p:cNvPr id="122" name="Picture 309" descr="72334987"/>
          <p:cNvPicPr>
            <a:picLocks noChangeAspect="1" noChangeArrowheads="1"/>
          </p:cNvPicPr>
          <p:nvPr/>
        </p:nvPicPr>
        <p:blipFill>
          <a:blip r:embed="rId30"/>
          <a:stretch>
            <a:fillRect/>
          </a:stretch>
        </p:blipFill>
        <p:spPr bwMode="auto">
          <a:xfrm>
            <a:off x="7089095" y="5447864"/>
            <a:ext cx="460505" cy="759711"/>
          </a:xfrm>
          <a:prstGeom prst="roundRect">
            <a:avLst>
              <a:gd name="adj" fmla="val 22396"/>
            </a:avLst>
          </a:prstGeom>
          <a:noFill/>
          <a:ln w="9525">
            <a:noFill/>
            <a:miter lim="800000"/>
            <a:headEnd/>
            <a:tailEnd/>
          </a:ln>
        </p:spPr>
      </p:pic>
      <p:pic>
        <p:nvPicPr>
          <p:cNvPr id="40" name="Picture 39" descr="pict peop.png"/>
          <p:cNvPicPr preferRelativeResize="0">
            <a:picLocks noChangeAspect="1"/>
          </p:cNvPicPr>
          <p:nvPr/>
        </p:nvPicPr>
        <p:blipFill>
          <a:blip r:embed="rId31" cstate="print"/>
          <a:stretch>
            <a:fillRect/>
          </a:stretch>
        </p:blipFill>
        <p:spPr>
          <a:xfrm>
            <a:off x="1861661" y="1091305"/>
            <a:ext cx="611207" cy="875619"/>
          </a:xfrm>
          <a:prstGeom prst="rect">
            <a:avLst/>
          </a:prstGeom>
          <a:ln>
            <a:noFill/>
          </a:ln>
          <a:effectLst>
            <a:outerShdw blurRad="292100" dist="139700" dir="2700000" algn="tl" rotWithShape="0">
              <a:srgbClr val="333333">
                <a:alpha val="65000"/>
              </a:srgbClr>
            </a:outerShdw>
          </a:effectLst>
        </p:spPr>
      </p:pic>
      <p:sp>
        <p:nvSpPr>
          <p:cNvPr id="43" name="Title 42"/>
          <p:cNvSpPr>
            <a:spLocks noGrp="1"/>
          </p:cNvSpPr>
          <p:nvPr>
            <p:ph type="title"/>
          </p:nvPr>
        </p:nvSpPr>
        <p:spPr>
          <a:xfrm>
            <a:off x="381000" y="228600"/>
            <a:ext cx="8382000" cy="664797"/>
          </a:xfrm>
        </p:spPr>
        <p:txBody>
          <a:bodyPr/>
          <a:lstStyle/>
          <a:p>
            <a:endParaRPr lang="en-US" dirty="0"/>
          </a:p>
        </p:txBody>
      </p:sp>
    </p:spTree>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childTnLst>
                                </p:cTn>
                              </p:par>
                              <p:par>
                                <p:cTn id="8" presetID="10" presetClass="entr" presetSubtype="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1000"/>
                                        <p:tgtEl>
                                          <p:spTgt spid="68"/>
                                        </p:tgtEl>
                                      </p:cBhvr>
                                    </p:animEffect>
                                  </p:childTnLst>
                                </p:cTn>
                              </p:par>
                              <p:par>
                                <p:cTn id="11" presetID="10"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1000"/>
                                        <p:tgtEl>
                                          <p:spTgt spid="70"/>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fade">
                                      <p:cBhvr>
                                        <p:cTn id="19" dur="1000"/>
                                        <p:tgtEl>
                                          <p:spTgt spid="2054"/>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childTnLst>
                                </p:cTn>
                              </p:par>
                              <p:par>
                                <p:cTn id="28" presetID="10" presetClass="entr" presetSubtype="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fade">
                                      <p:cBhvr>
                                        <p:cTn id="35" dur="1000"/>
                                        <p:tgtEl>
                                          <p:spTgt spid="89"/>
                                        </p:tgtEl>
                                      </p:cBhvr>
                                    </p:animEffect>
                                  </p:childTnLst>
                                </p:cTn>
                              </p:par>
                              <p:par>
                                <p:cTn id="36" presetID="10" presetClass="entr" presetSubtype="0" fill="hold" nodeType="withEffect">
                                  <p:stCondLst>
                                    <p:cond delay="0"/>
                                  </p:stCondLst>
                                  <p:childTnLst>
                                    <p:set>
                                      <p:cBhvr>
                                        <p:cTn id="37" dur="1" fill="hold">
                                          <p:stCondLst>
                                            <p:cond delay="0"/>
                                          </p:stCondLst>
                                        </p:cTn>
                                        <p:tgtEl>
                                          <p:spTgt spid="88"/>
                                        </p:tgtEl>
                                        <p:attrNameLst>
                                          <p:attrName>style.visibility</p:attrName>
                                        </p:attrNameLst>
                                      </p:cBhvr>
                                      <p:to>
                                        <p:strVal val="visible"/>
                                      </p:to>
                                    </p:set>
                                    <p:animEffect transition="in" filter="fade">
                                      <p:cBhvr>
                                        <p:cTn id="38" dur="1000"/>
                                        <p:tgtEl>
                                          <p:spTgt spid="88"/>
                                        </p:tgtEl>
                                      </p:cBhvr>
                                    </p:animEffect>
                                  </p:childTnLst>
                                </p:cTn>
                              </p:par>
                              <p:par>
                                <p:cTn id="39" presetID="10" presetClass="entr" presetSubtype="0" fill="hold" nodeType="withEffect">
                                  <p:stCondLst>
                                    <p:cond delay="0"/>
                                  </p:stCondLst>
                                  <p:childTnLst>
                                    <p:set>
                                      <p:cBhvr>
                                        <p:cTn id="40" dur="1" fill="hold">
                                          <p:stCondLst>
                                            <p:cond delay="0"/>
                                          </p:stCondLst>
                                        </p:cTn>
                                        <p:tgtEl>
                                          <p:spTgt spid="87"/>
                                        </p:tgtEl>
                                        <p:attrNameLst>
                                          <p:attrName>style.visibility</p:attrName>
                                        </p:attrNameLst>
                                      </p:cBhvr>
                                      <p:to>
                                        <p:strVal val="visible"/>
                                      </p:to>
                                    </p:set>
                                    <p:animEffect transition="in" filter="fade">
                                      <p:cBhvr>
                                        <p:cTn id="41" dur="1000"/>
                                        <p:tgtEl>
                                          <p:spTgt spid="8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52"/>
                                        </p:tgtEl>
                                        <p:attrNameLst>
                                          <p:attrName>style.visibility</p:attrName>
                                        </p:attrNameLst>
                                      </p:cBhvr>
                                      <p:to>
                                        <p:strVal val="visible"/>
                                      </p:to>
                                    </p:set>
                                    <p:animEffect transition="in" filter="fade">
                                      <p:cBhvr>
                                        <p:cTn id="46" dur="1000"/>
                                        <p:tgtEl>
                                          <p:spTgt spid="152"/>
                                        </p:tgtEl>
                                      </p:cBhvr>
                                    </p:animEffect>
                                  </p:childTnLst>
                                </p:cTn>
                              </p:par>
                              <p:par>
                                <p:cTn id="47" presetID="10" presetClass="entr" presetSubtype="0" fill="hold" nodeType="withEffect">
                                  <p:stCondLst>
                                    <p:cond delay="0"/>
                                  </p:stCondLst>
                                  <p:childTnLst>
                                    <p:set>
                                      <p:cBhvr>
                                        <p:cTn id="48" dur="1" fill="hold">
                                          <p:stCondLst>
                                            <p:cond delay="0"/>
                                          </p:stCondLst>
                                        </p:cTn>
                                        <p:tgtEl>
                                          <p:spTgt spid="136"/>
                                        </p:tgtEl>
                                        <p:attrNameLst>
                                          <p:attrName>style.visibility</p:attrName>
                                        </p:attrNameLst>
                                      </p:cBhvr>
                                      <p:to>
                                        <p:strVal val="visible"/>
                                      </p:to>
                                    </p:set>
                                    <p:animEffect transition="in" filter="fade">
                                      <p:cBhvr>
                                        <p:cTn id="49" dur="1000"/>
                                        <p:tgtEl>
                                          <p:spTgt spid="136"/>
                                        </p:tgtEl>
                                      </p:cBhvr>
                                    </p:animEffect>
                                  </p:childTnLst>
                                </p:cTn>
                              </p:par>
                              <p:par>
                                <p:cTn id="50" presetID="10" presetClass="entr" presetSubtype="0" fill="hold" nodeType="withEffect">
                                  <p:stCondLst>
                                    <p:cond delay="0"/>
                                  </p:stCondLst>
                                  <p:childTnLst>
                                    <p:set>
                                      <p:cBhvr>
                                        <p:cTn id="51" dur="1" fill="hold">
                                          <p:stCondLst>
                                            <p:cond delay="0"/>
                                          </p:stCondLst>
                                        </p:cTn>
                                        <p:tgtEl>
                                          <p:spTgt spid="165"/>
                                        </p:tgtEl>
                                        <p:attrNameLst>
                                          <p:attrName>style.visibility</p:attrName>
                                        </p:attrNameLst>
                                      </p:cBhvr>
                                      <p:to>
                                        <p:strVal val="visible"/>
                                      </p:to>
                                    </p:set>
                                    <p:animEffect transition="in" filter="fade">
                                      <p:cBhvr>
                                        <p:cTn id="52" dur="1000"/>
                                        <p:tgtEl>
                                          <p:spTgt spid="165"/>
                                        </p:tgtEl>
                                      </p:cBhvr>
                                    </p:animEffect>
                                  </p:childTnLst>
                                </p:cTn>
                              </p:par>
                              <p:par>
                                <p:cTn id="53" presetID="10" presetClass="entr" presetSubtype="0" fill="hold" nodeType="withEffect">
                                  <p:stCondLst>
                                    <p:cond delay="0"/>
                                  </p:stCondLst>
                                  <p:childTnLst>
                                    <p:set>
                                      <p:cBhvr>
                                        <p:cTn id="54" dur="1" fill="hold">
                                          <p:stCondLst>
                                            <p:cond delay="0"/>
                                          </p:stCondLst>
                                        </p:cTn>
                                        <p:tgtEl>
                                          <p:spTgt spid="155"/>
                                        </p:tgtEl>
                                        <p:attrNameLst>
                                          <p:attrName>style.visibility</p:attrName>
                                        </p:attrNameLst>
                                      </p:cBhvr>
                                      <p:to>
                                        <p:strVal val="visible"/>
                                      </p:to>
                                    </p:set>
                                    <p:animEffect transition="in" filter="fade">
                                      <p:cBhvr>
                                        <p:cTn id="55" dur="1000"/>
                                        <p:tgtEl>
                                          <p:spTgt spid="155"/>
                                        </p:tgtEl>
                                      </p:cBhvr>
                                    </p:animEffect>
                                  </p:childTnLst>
                                </p:cTn>
                              </p:par>
                              <p:par>
                                <p:cTn id="56" presetID="10" presetClass="entr" presetSubtype="0" fill="hold" nodeType="withEffect">
                                  <p:stCondLst>
                                    <p:cond delay="0"/>
                                  </p:stCondLst>
                                  <p:childTnLst>
                                    <p:set>
                                      <p:cBhvr>
                                        <p:cTn id="57" dur="1" fill="hold">
                                          <p:stCondLst>
                                            <p:cond delay="0"/>
                                          </p:stCondLst>
                                        </p:cTn>
                                        <p:tgtEl>
                                          <p:spTgt spid="122"/>
                                        </p:tgtEl>
                                        <p:attrNameLst>
                                          <p:attrName>style.visibility</p:attrName>
                                        </p:attrNameLst>
                                      </p:cBhvr>
                                      <p:to>
                                        <p:strVal val="visible"/>
                                      </p:to>
                                    </p:set>
                                    <p:animEffect transition="in" filter="fade">
                                      <p:cBhvr>
                                        <p:cTn id="58" dur="1000"/>
                                        <p:tgtEl>
                                          <p:spTgt spid="122"/>
                                        </p:tgtEl>
                                      </p:cBhvr>
                                    </p:animEffect>
                                  </p:childTnLst>
                                </p:cTn>
                              </p:par>
                              <p:par>
                                <p:cTn id="59" presetID="10" presetClass="entr" presetSubtype="0" fill="hold" nodeType="withEffect">
                                  <p:stCondLst>
                                    <p:cond delay="0"/>
                                  </p:stCondLst>
                                  <p:childTnLst>
                                    <p:set>
                                      <p:cBhvr>
                                        <p:cTn id="60" dur="1" fill="hold">
                                          <p:stCondLst>
                                            <p:cond delay="0"/>
                                          </p:stCondLst>
                                        </p:cTn>
                                        <p:tgtEl>
                                          <p:spTgt spid="151"/>
                                        </p:tgtEl>
                                        <p:attrNameLst>
                                          <p:attrName>style.visibility</p:attrName>
                                        </p:attrNameLst>
                                      </p:cBhvr>
                                      <p:to>
                                        <p:strVal val="visible"/>
                                      </p:to>
                                    </p:set>
                                    <p:animEffect transition="in" filter="fade">
                                      <p:cBhvr>
                                        <p:cTn id="61" dur="1000"/>
                                        <p:tgtEl>
                                          <p:spTgt spid="151"/>
                                        </p:tgtEl>
                                      </p:cBhvr>
                                    </p:animEffect>
                                  </p:childTnLst>
                                </p:cTn>
                              </p:par>
                              <p:par>
                                <p:cTn id="62" presetID="10" presetClass="entr" presetSubtype="0" fill="hold" nodeType="withEffect">
                                  <p:stCondLst>
                                    <p:cond delay="0"/>
                                  </p:stCondLst>
                                  <p:childTnLst>
                                    <p:set>
                                      <p:cBhvr>
                                        <p:cTn id="63" dur="1" fill="hold">
                                          <p:stCondLst>
                                            <p:cond delay="0"/>
                                          </p:stCondLst>
                                        </p:cTn>
                                        <p:tgtEl>
                                          <p:spTgt spid="121"/>
                                        </p:tgtEl>
                                        <p:attrNameLst>
                                          <p:attrName>style.visibility</p:attrName>
                                        </p:attrNameLst>
                                      </p:cBhvr>
                                      <p:to>
                                        <p:strVal val="visible"/>
                                      </p:to>
                                    </p:set>
                                    <p:animEffect transition="in" filter="fade">
                                      <p:cBhvr>
                                        <p:cTn id="64" dur="1000"/>
                                        <p:tgtEl>
                                          <p:spTgt spid="12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051"/>
                                        </p:tgtEl>
                                        <p:attrNameLst>
                                          <p:attrName>style.visibility</p:attrName>
                                        </p:attrNameLst>
                                      </p:cBhvr>
                                      <p:to>
                                        <p:strVal val="visible"/>
                                      </p:to>
                                    </p:set>
                                    <p:animEffect transition="in" filter="fade">
                                      <p:cBhvr>
                                        <p:cTn id="69" dur="1000"/>
                                        <p:tgtEl>
                                          <p:spTgt spid="2051"/>
                                        </p:tgtEl>
                                      </p:cBhvr>
                                    </p:animEffect>
                                  </p:childTnLst>
                                </p:cTn>
                              </p:par>
                              <p:par>
                                <p:cTn id="70" presetID="10" presetClass="entr" presetSubtype="0" fill="hold" nodeType="with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1000"/>
                                        <p:tgtEl>
                                          <p:spTgt spid="3"/>
                                        </p:tgtEl>
                                      </p:cBhvr>
                                    </p:animEffect>
                                  </p:childTnLst>
                                </p:cTn>
                              </p:par>
                              <p:par>
                                <p:cTn id="73" presetID="10" presetClass="entr" presetSubtype="0" fill="hold" nodeType="withEffect">
                                  <p:stCondLst>
                                    <p:cond delay="0"/>
                                  </p:stCondLst>
                                  <p:childTnLst>
                                    <p:set>
                                      <p:cBhvr>
                                        <p:cTn id="74" dur="1" fill="hold">
                                          <p:stCondLst>
                                            <p:cond delay="0"/>
                                          </p:stCondLst>
                                        </p:cTn>
                                        <p:tgtEl>
                                          <p:spTgt spid="1026"/>
                                        </p:tgtEl>
                                        <p:attrNameLst>
                                          <p:attrName>style.visibility</p:attrName>
                                        </p:attrNameLst>
                                      </p:cBhvr>
                                      <p:to>
                                        <p:strVal val="visible"/>
                                      </p:to>
                                    </p:set>
                                    <p:animEffect transition="in" filter="fade">
                                      <p:cBhvr>
                                        <p:cTn id="75" dur="1000"/>
                                        <p:tgtEl>
                                          <p:spTgt spid="1026"/>
                                        </p:tgtEl>
                                      </p:cBhvr>
                                    </p:animEffect>
                                  </p:childTnLst>
                                </p:cTn>
                              </p:par>
                              <p:par>
                                <p:cTn id="76" presetID="10" presetClass="entr" presetSubtype="0" fill="hold" nodeType="withEffect">
                                  <p:stCondLst>
                                    <p:cond delay="0"/>
                                  </p:stCondLst>
                                  <p:childTnLst>
                                    <p:set>
                                      <p:cBhvr>
                                        <p:cTn id="77" dur="1" fill="hold">
                                          <p:stCondLst>
                                            <p:cond delay="0"/>
                                          </p:stCondLst>
                                        </p:cTn>
                                        <p:tgtEl>
                                          <p:spTgt spid="2053"/>
                                        </p:tgtEl>
                                        <p:attrNameLst>
                                          <p:attrName>style.visibility</p:attrName>
                                        </p:attrNameLst>
                                      </p:cBhvr>
                                      <p:to>
                                        <p:strVal val="visible"/>
                                      </p:to>
                                    </p:set>
                                    <p:animEffect transition="in" filter="fade">
                                      <p:cBhvr>
                                        <p:cTn id="78" dur="1000"/>
                                        <p:tgtEl>
                                          <p:spTgt spid="2053"/>
                                        </p:tgtEl>
                                      </p:cBhvr>
                                    </p:animEffect>
                                  </p:childTnLst>
                                </p:cTn>
                              </p:par>
                            </p:childTnLst>
                          </p:cTn>
                        </p:par>
                      </p:childTnLst>
                    </p:cTn>
                  </p:par>
                  <p:par>
                    <p:cTn id="79" fill="hold">
                      <p:stCondLst>
                        <p:cond delay="indefinite"/>
                      </p:stCondLst>
                      <p:childTnLst>
                        <p:par>
                          <p:cTn id="80" fill="hold">
                            <p:stCondLst>
                              <p:cond delay="0"/>
                            </p:stCondLst>
                            <p:childTnLst>
                              <p:par>
                                <p:cTn id="81" presetID="0" presetClass="path" presetSubtype="0" accel="50000" decel="50000" fill="hold" nodeType="clickEffect">
                                  <p:stCondLst>
                                    <p:cond delay="0"/>
                                  </p:stCondLst>
                                  <p:childTnLst>
                                    <p:animMotion origin="layout" path="M -2.70833E-6 -2.59259E-6 L 0.22995 0.05695 " pathEditMode="relative" rAng="0" ptsTypes="AA">
                                      <p:cBhvr>
                                        <p:cTn id="82" dur="2000" fill="hold"/>
                                        <p:tgtEl>
                                          <p:spTgt spid="67"/>
                                        </p:tgtEl>
                                        <p:attrNameLst>
                                          <p:attrName>ppt_x</p:attrName>
                                          <p:attrName>ppt_y</p:attrName>
                                        </p:attrNameLst>
                                      </p:cBhvr>
                                      <p:rCtr x="115" y="28"/>
                                    </p:animMotion>
                                  </p:childTnLst>
                                </p:cTn>
                              </p:par>
                              <p:par>
                                <p:cTn id="83" presetID="0" presetClass="path" presetSubtype="0" accel="50000" decel="50000" fill="hold" nodeType="withEffect">
                                  <p:stCondLst>
                                    <p:cond delay="0"/>
                                  </p:stCondLst>
                                  <p:childTnLst>
                                    <p:animMotion origin="layout" path="M 0.01393 -0.0088 L 0.46237 0.10509 " pathEditMode="relative" rAng="0" ptsTypes="AA">
                                      <p:cBhvr>
                                        <p:cTn id="84" dur="2000" fill="hold"/>
                                        <p:tgtEl>
                                          <p:spTgt spid="68"/>
                                        </p:tgtEl>
                                        <p:attrNameLst>
                                          <p:attrName>ppt_x</p:attrName>
                                          <p:attrName>ppt_y</p:attrName>
                                        </p:attrNameLst>
                                      </p:cBhvr>
                                      <p:rCtr x="224" y="57"/>
                                    </p:animMotion>
                                  </p:childTnLst>
                                </p:cTn>
                              </p:par>
                              <p:par>
                                <p:cTn id="85" presetID="0" presetClass="path" presetSubtype="0" accel="50000" decel="50000" fill="hold" nodeType="withEffect">
                                  <p:stCondLst>
                                    <p:cond delay="0"/>
                                  </p:stCondLst>
                                  <p:childTnLst>
                                    <p:animMotion origin="layout" path="M -8.33333E-7 5.55112E-17 L 0.05052 -0.1206 " pathEditMode="relative" rAng="0" ptsTypes="AA">
                                      <p:cBhvr>
                                        <p:cTn id="86" dur="2000" fill="hold"/>
                                        <p:tgtEl>
                                          <p:spTgt spid="2054"/>
                                        </p:tgtEl>
                                        <p:attrNameLst>
                                          <p:attrName>ppt_x</p:attrName>
                                          <p:attrName>ppt_y</p:attrName>
                                        </p:attrNameLst>
                                      </p:cBhvr>
                                      <p:rCtr x="25" y="-60"/>
                                    </p:animMotion>
                                  </p:childTnLst>
                                </p:cTn>
                              </p:par>
                              <p:par>
                                <p:cTn id="87" presetID="0" presetClass="path" presetSubtype="0" accel="50000" decel="50000" fill="hold" nodeType="withEffect">
                                  <p:stCondLst>
                                    <p:cond delay="0"/>
                                  </p:stCondLst>
                                  <p:childTnLst>
                                    <p:animMotion origin="layout" path="M -2.70833E-6 3.33333E-6 L 0.14258 -0.46945 " pathEditMode="relative" rAng="0" ptsTypes="AA">
                                      <p:cBhvr>
                                        <p:cTn id="88" dur="2000" fill="hold"/>
                                        <p:tgtEl>
                                          <p:spTgt spid="4"/>
                                        </p:tgtEl>
                                        <p:attrNameLst>
                                          <p:attrName>ppt_x</p:attrName>
                                          <p:attrName>ppt_y</p:attrName>
                                        </p:attrNameLst>
                                      </p:cBhvr>
                                      <p:rCtr x="71" y="-235"/>
                                    </p:animMotion>
                                  </p:childTnLst>
                                </p:cTn>
                              </p:par>
                              <p:par>
                                <p:cTn id="89" presetID="0" presetClass="path" presetSubtype="0" accel="50000" decel="50000" fill="hold" nodeType="withEffect">
                                  <p:stCondLst>
                                    <p:cond delay="0"/>
                                  </p:stCondLst>
                                  <p:childTnLst>
                                    <p:animMotion origin="layout" path="M -0.01432 0.00278 L -0.38138 0.05741 " pathEditMode="relative" rAng="0" ptsTypes="AA">
                                      <p:cBhvr>
                                        <p:cTn id="90" dur="2000" fill="hold"/>
                                        <p:tgtEl>
                                          <p:spTgt spid="38"/>
                                        </p:tgtEl>
                                        <p:attrNameLst>
                                          <p:attrName>ppt_x</p:attrName>
                                          <p:attrName>ppt_y</p:attrName>
                                        </p:attrNameLst>
                                      </p:cBhvr>
                                      <p:rCtr x="-184" y="27"/>
                                    </p:animMotion>
                                  </p:childTnLst>
                                </p:cTn>
                              </p:par>
                              <p:par>
                                <p:cTn id="91" presetID="0" presetClass="path" presetSubtype="0" accel="50000" decel="50000" fill="hold" nodeType="withEffect">
                                  <p:stCondLst>
                                    <p:cond delay="0"/>
                                  </p:stCondLst>
                                  <p:childTnLst>
                                    <p:animMotion origin="layout" path="M -1.45833E-6 -7.40741E-7 L 0.45352 -0.06805 " pathEditMode="relative" rAng="0" ptsTypes="AA">
                                      <p:cBhvr>
                                        <p:cTn id="92" dur="2000" fill="hold"/>
                                        <p:tgtEl>
                                          <p:spTgt spid="70"/>
                                        </p:tgtEl>
                                        <p:attrNameLst>
                                          <p:attrName>ppt_x</p:attrName>
                                          <p:attrName>ppt_y</p:attrName>
                                        </p:attrNameLst>
                                      </p:cBhvr>
                                      <p:rCtr x="227" y="-34"/>
                                    </p:animMotion>
                                  </p:childTnLst>
                                </p:cTn>
                              </p:par>
                              <p:par>
                                <p:cTn id="93" presetID="0" presetClass="path" presetSubtype="0" accel="50000" decel="50000" fill="hold" nodeType="withEffect">
                                  <p:stCondLst>
                                    <p:cond delay="0"/>
                                  </p:stCondLst>
                                  <p:childTnLst>
                                    <p:animMotion origin="layout" path="M -3.54167E-6 1.85185E-6 L -0.04492 -0.38843 " pathEditMode="relative" rAng="0" ptsTypes="AA">
                                      <p:cBhvr>
                                        <p:cTn id="94" dur="2000" fill="hold"/>
                                        <p:tgtEl>
                                          <p:spTgt spid="5"/>
                                        </p:tgtEl>
                                        <p:attrNameLst>
                                          <p:attrName>ppt_x</p:attrName>
                                          <p:attrName>ppt_y</p:attrName>
                                        </p:attrNameLst>
                                      </p:cBhvr>
                                      <p:rCtr x="-23" y="-194"/>
                                    </p:animMotion>
                                  </p:childTnLst>
                                </p:cTn>
                              </p:par>
                              <p:par>
                                <p:cTn id="95" presetID="0" presetClass="path" presetSubtype="0" accel="50000" decel="50000" fill="hold" nodeType="withEffect">
                                  <p:stCondLst>
                                    <p:cond delay="0"/>
                                  </p:stCondLst>
                                  <p:childTnLst>
                                    <p:animMotion origin="layout" path="M -2.91667E-6 1.85185E-6 L 0.32995 0.10926 " pathEditMode="relative" rAng="0" ptsTypes="AA">
                                      <p:cBhvr>
                                        <p:cTn id="96" dur="2000" fill="hold"/>
                                        <p:tgtEl>
                                          <p:spTgt spid="89"/>
                                        </p:tgtEl>
                                        <p:attrNameLst>
                                          <p:attrName>ppt_x</p:attrName>
                                          <p:attrName>ppt_y</p:attrName>
                                        </p:attrNameLst>
                                      </p:cBhvr>
                                      <p:rCtr x="165" y="55"/>
                                    </p:animMotion>
                                  </p:childTnLst>
                                </p:cTn>
                              </p:par>
                              <p:par>
                                <p:cTn id="97" presetID="0" presetClass="path" presetSubtype="0" accel="50000" decel="50000" fill="hold" nodeType="withEffect">
                                  <p:stCondLst>
                                    <p:cond delay="0"/>
                                  </p:stCondLst>
                                  <p:childTnLst>
                                    <p:animMotion origin="layout" path="M 2.70833E-6 -2.59259E-6 L 0.24401 0.33056 " pathEditMode="relative" rAng="0" ptsTypes="AA">
                                      <p:cBhvr>
                                        <p:cTn id="98" dur="2000" fill="hold"/>
                                        <p:tgtEl>
                                          <p:spTgt spid="88"/>
                                        </p:tgtEl>
                                        <p:attrNameLst>
                                          <p:attrName>ppt_x</p:attrName>
                                          <p:attrName>ppt_y</p:attrName>
                                        </p:attrNameLst>
                                      </p:cBhvr>
                                      <p:rCtr x="122" y="165"/>
                                    </p:animMotion>
                                  </p:childTnLst>
                                </p:cTn>
                              </p:par>
                              <p:par>
                                <p:cTn id="99" presetID="0" presetClass="path" presetSubtype="0" accel="50000" decel="50000" fill="hold" nodeType="withEffect">
                                  <p:stCondLst>
                                    <p:cond delay="0"/>
                                  </p:stCondLst>
                                  <p:childTnLst>
                                    <p:animMotion origin="layout" path="M -2.08333E-7 3.7037E-6 L 0.5444 0.30439 " pathEditMode="relative" rAng="0" ptsTypes="AA">
                                      <p:cBhvr>
                                        <p:cTn id="100" dur="2000" fill="hold"/>
                                        <p:tgtEl>
                                          <p:spTgt spid="87"/>
                                        </p:tgtEl>
                                        <p:attrNameLst>
                                          <p:attrName>ppt_x</p:attrName>
                                          <p:attrName>ppt_y</p:attrName>
                                        </p:attrNameLst>
                                      </p:cBhvr>
                                      <p:rCtr x="272" y="152"/>
                                    </p:animMotion>
                                  </p:childTnLst>
                                </p:cTn>
                              </p:par>
                              <p:par>
                                <p:cTn id="101" presetID="6" presetClass="emph" presetSubtype="0" fill="hold" nodeType="withEffect">
                                  <p:stCondLst>
                                    <p:cond delay="0"/>
                                  </p:stCondLst>
                                  <p:childTnLst>
                                    <p:animScale>
                                      <p:cBhvr>
                                        <p:cTn id="102" dur="2000" fill="hold"/>
                                        <p:tgtEl>
                                          <p:spTgt spid="152"/>
                                        </p:tgtEl>
                                      </p:cBhvr>
                                      <p:by x="60000" y="60000"/>
                                    </p:animScale>
                                  </p:childTnLst>
                                </p:cTn>
                              </p:par>
                              <p:par>
                                <p:cTn id="103" presetID="6" presetClass="emph" presetSubtype="0" fill="hold" nodeType="withEffect">
                                  <p:stCondLst>
                                    <p:cond delay="0"/>
                                  </p:stCondLst>
                                  <p:childTnLst>
                                    <p:animScale>
                                      <p:cBhvr>
                                        <p:cTn id="104" dur="2000" fill="hold"/>
                                        <p:tgtEl>
                                          <p:spTgt spid="136"/>
                                        </p:tgtEl>
                                      </p:cBhvr>
                                      <p:by x="60000" y="60000"/>
                                    </p:animScale>
                                  </p:childTnLst>
                                </p:cTn>
                              </p:par>
                              <p:par>
                                <p:cTn id="105" presetID="6" presetClass="emph" presetSubtype="0" fill="hold" nodeType="withEffect">
                                  <p:stCondLst>
                                    <p:cond delay="0"/>
                                  </p:stCondLst>
                                  <p:childTnLst>
                                    <p:animScale>
                                      <p:cBhvr>
                                        <p:cTn id="106" dur="2000" fill="hold"/>
                                        <p:tgtEl>
                                          <p:spTgt spid="151"/>
                                        </p:tgtEl>
                                      </p:cBhvr>
                                      <p:by x="60000" y="60000"/>
                                    </p:animScale>
                                  </p:childTnLst>
                                </p:cTn>
                              </p:par>
                              <p:par>
                                <p:cTn id="107" presetID="6" presetClass="emph" presetSubtype="0" fill="hold" nodeType="withEffect">
                                  <p:stCondLst>
                                    <p:cond delay="0"/>
                                  </p:stCondLst>
                                  <p:childTnLst>
                                    <p:animScale>
                                      <p:cBhvr>
                                        <p:cTn id="108" dur="2000" fill="hold"/>
                                        <p:tgtEl>
                                          <p:spTgt spid="121"/>
                                        </p:tgtEl>
                                      </p:cBhvr>
                                      <p:by x="60000" y="60000"/>
                                    </p:animScale>
                                  </p:childTnLst>
                                </p:cTn>
                              </p:par>
                              <p:par>
                                <p:cTn id="109" presetID="6" presetClass="emph" presetSubtype="0" fill="hold" nodeType="withEffect">
                                  <p:stCondLst>
                                    <p:cond delay="0"/>
                                  </p:stCondLst>
                                  <p:childTnLst>
                                    <p:animScale>
                                      <p:cBhvr>
                                        <p:cTn id="110" dur="2000" fill="hold"/>
                                        <p:tgtEl>
                                          <p:spTgt spid="122"/>
                                        </p:tgtEl>
                                      </p:cBhvr>
                                      <p:by x="60000" y="60000"/>
                                    </p:animScale>
                                  </p:childTnLst>
                                </p:cTn>
                              </p:par>
                              <p:par>
                                <p:cTn id="111" presetID="6" presetClass="emph" presetSubtype="0" fill="hold" nodeType="withEffect">
                                  <p:stCondLst>
                                    <p:cond delay="0"/>
                                  </p:stCondLst>
                                  <p:childTnLst>
                                    <p:animScale>
                                      <p:cBhvr>
                                        <p:cTn id="112" dur="2000" fill="hold"/>
                                        <p:tgtEl>
                                          <p:spTgt spid="155"/>
                                        </p:tgtEl>
                                      </p:cBhvr>
                                      <p:by x="60000" y="60000"/>
                                    </p:animScale>
                                  </p:childTnLst>
                                </p:cTn>
                              </p:par>
                              <p:par>
                                <p:cTn id="113" presetID="6" presetClass="emph" presetSubtype="0" fill="hold" nodeType="withEffect">
                                  <p:stCondLst>
                                    <p:cond delay="0"/>
                                  </p:stCondLst>
                                  <p:childTnLst>
                                    <p:animScale>
                                      <p:cBhvr>
                                        <p:cTn id="114" dur="2000" fill="hold"/>
                                        <p:tgtEl>
                                          <p:spTgt spid="165"/>
                                        </p:tgtEl>
                                      </p:cBhvr>
                                      <p:by x="60000" y="60000"/>
                                    </p:animScale>
                                  </p:childTnLst>
                                </p:cTn>
                              </p:par>
                              <p:par>
                                <p:cTn id="115" presetID="0" presetClass="path" presetSubtype="0" accel="50000" decel="50000" fill="hold" nodeType="withEffect">
                                  <p:stCondLst>
                                    <p:cond delay="0"/>
                                  </p:stCondLst>
                                  <p:childTnLst>
                                    <p:animMotion origin="layout" path="M 1.38778E-17 -2.59259E-6 L 0.10768 -0.01018 " pathEditMode="relative" rAng="0" ptsTypes="AA">
                                      <p:cBhvr>
                                        <p:cTn id="116" dur="2000" fill="hold"/>
                                        <p:tgtEl>
                                          <p:spTgt spid="136"/>
                                        </p:tgtEl>
                                        <p:attrNameLst>
                                          <p:attrName>ppt_x</p:attrName>
                                          <p:attrName>ppt_y</p:attrName>
                                        </p:attrNameLst>
                                      </p:cBhvr>
                                      <p:rCtr x="54" y="-5"/>
                                    </p:animMotion>
                                  </p:childTnLst>
                                </p:cTn>
                              </p:par>
                              <p:par>
                                <p:cTn id="117" presetID="0" presetClass="path" presetSubtype="0" accel="50000" decel="50000" fill="hold" nodeType="withEffect">
                                  <p:stCondLst>
                                    <p:cond delay="0"/>
                                  </p:stCondLst>
                                  <p:childTnLst>
                                    <p:animMotion origin="layout" path="M 3.75E-6 -2.22222E-6 L 0.16718 -0.09305 " pathEditMode="relative" rAng="0" ptsTypes="AA">
                                      <p:cBhvr>
                                        <p:cTn id="118" dur="2000" fill="hold"/>
                                        <p:tgtEl>
                                          <p:spTgt spid="152"/>
                                        </p:tgtEl>
                                        <p:attrNameLst>
                                          <p:attrName>ppt_x</p:attrName>
                                          <p:attrName>ppt_y</p:attrName>
                                        </p:attrNameLst>
                                      </p:cBhvr>
                                      <p:rCtr x="84" y="-47"/>
                                    </p:animMotion>
                                  </p:childTnLst>
                                </p:cTn>
                              </p:par>
                              <p:par>
                                <p:cTn id="119" presetID="0" presetClass="path" presetSubtype="0" accel="50000" decel="50000" fill="hold" nodeType="withEffect">
                                  <p:stCondLst>
                                    <p:cond delay="0"/>
                                  </p:stCondLst>
                                  <p:childTnLst>
                                    <p:animMotion origin="layout" path="M -1.04167E-6 -2.22222E-6 L 0.053 -0.5912 " pathEditMode="relative" rAng="0" ptsTypes="AA">
                                      <p:cBhvr>
                                        <p:cTn id="120" dur="2000" fill="hold"/>
                                        <p:tgtEl>
                                          <p:spTgt spid="151"/>
                                        </p:tgtEl>
                                        <p:attrNameLst>
                                          <p:attrName>ppt_x</p:attrName>
                                          <p:attrName>ppt_y</p:attrName>
                                        </p:attrNameLst>
                                      </p:cBhvr>
                                      <p:rCtr x="26" y="-296"/>
                                    </p:animMotion>
                                  </p:childTnLst>
                                </p:cTn>
                              </p:par>
                              <p:par>
                                <p:cTn id="121" presetID="0" presetClass="path" presetSubtype="0" accel="50000" decel="50000" fill="hold" nodeType="withEffect">
                                  <p:stCondLst>
                                    <p:cond delay="0"/>
                                  </p:stCondLst>
                                  <p:childTnLst>
                                    <p:animMotion origin="layout" path="M -1.45833E-6 -4.81481E-6 L 0.06211 -0.62731 " pathEditMode="relative" rAng="0" ptsTypes="AA">
                                      <p:cBhvr>
                                        <p:cTn id="122" dur="2000" fill="hold"/>
                                        <p:tgtEl>
                                          <p:spTgt spid="121"/>
                                        </p:tgtEl>
                                        <p:attrNameLst>
                                          <p:attrName>ppt_x</p:attrName>
                                          <p:attrName>ppt_y</p:attrName>
                                        </p:attrNameLst>
                                      </p:cBhvr>
                                      <p:rCtr x="31" y="-314"/>
                                    </p:animMotion>
                                  </p:childTnLst>
                                </p:cTn>
                              </p:par>
                              <p:par>
                                <p:cTn id="123" presetID="0" presetClass="path" presetSubtype="0" accel="50000" decel="50000" fill="hold" nodeType="withEffect">
                                  <p:stCondLst>
                                    <p:cond delay="0"/>
                                  </p:stCondLst>
                                  <p:childTnLst>
                                    <p:animMotion origin="layout" path="M -6.25E-7 1.48148E-6 L -0.54128 -0.58912 " pathEditMode="relative" rAng="0" ptsTypes="AA">
                                      <p:cBhvr>
                                        <p:cTn id="124" dur="2000" fill="hold"/>
                                        <p:tgtEl>
                                          <p:spTgt spid="122"/>
                                        </p:tgtEl>
                                        <p:attrNameLst>
                                          <p:attrName>ppt_x</p:attrName>
                                          <p:attrName>ppt_y</p:attrName>
                                        </p:attrNameLst>
                                      </p:cBhvr>
                                      <p:rCtr x="-271" y="-295"/>
                                    </p:animMotion>
                                  </p:childTnLst>
                                </p:cTn>
                              </p:par>
                              <p:par>
                                <p:cTn id="125" presetID="0" presetClass="path" presetSubtype="0" accel="50000" decel="50000" fill="hold" nodeType="withEffect">
                                  <p:stCondLst>
                                    <p:cond delay="0"/>
                                  </p:stCondLst>
                                  <p:childTnLst>
                                    <p:animMotion origin="layout" path="M -1.875E-6 4.81481E-6 L -0.33541 -0.31204 " pathEditMode="relative" rAng="0" ptsTypes="AA">
                                      <p:cBhvr>
                                        <p:cTn id="126" dur="2000" fill="hold"/>
                                        <p:tgtEl>
                                          <p:spTgt spid="155"/>
                                        </p:tgtEl>
                                        <p:attrNameLst>
                                          <p:attrName>ppt_x</p:attrName>
                                          <p:attrName>ppt_y</p:attrName>
                                        </p:attrNameLst>
                                      </p:cBhvr>
                                      <p:rCtr x="-168" y="-156"/>
                                    </p:animMotion>
                                  </p:childTnLst>
                                </p:cTn>
                              </p:par>
                              <p:par>
                                <p:cTn id="127" presetID="0" presetClass="path" presetSubtype="0" accel="50000" decel="50000" fill="hold" nodeType="withEffect">
                                  <p:stCondLst>
                                    <p:cond delay="0"/>
                                  </p:stCondLst>
                                  <p:childTnLst>
                                    <p:animMotion origin="layout" path="M 2.08333E-6 -3.33333E-6 L -0.24701 -0.22963 " pathEditMode="relative" rAng="0" ptsTypes="AA">
                                      <p:cBhvr>
                                        <p:cTn id="128" dur="2000" fill="hold"/>
                                        <p:tgtEl>
                                          <p:spTgt spid="165"/>
                                        </p:tgtEl>
                                        <p:attrNameLst>
                                          <p:attrName>ppt_x</p:attrName>
                                          <p:attrName>ppt_y</p:attrName>
                                        </p:attrNameLst>
                                      </p:cBhvr>
                                      <p:rCtr x="-124" y="-115"/>
                                    </p:animMotion>
                                  </p:childTnLst>
                                </p:cTn>
                              </p:par>
                              <p:par>
                                <p:cTn id="129" presetID="0" presetClass="path" presetSubtype="0" accel="50000" decel="50000" fill="hold" nodeType="withEffect">
                                  <p:stCondLst>
                                    <p:cond delay="0"/>
                                  </p:stCondLst>
                                  <p:childTnLst>
                                    <p:animMotion origin="layout" path="M -3.54167E-6 3.7037E-6 L 0.42839 0.23125 " pathEditMode="relative" rAng="0" ptsTypes="AA">
                                      <p:cBhvr>
                                        <p:cTn id="130" dur="2000" fill="hold"/>
                                        <p:tgtEl>
                                          <p:spTgt spid="3"/>
                                        </p:tgtEl>
                                        <p:attrNameLst>
                                          <p:attrName>ppt_x</p:attrName>
                                          <p:attrName>ppt_y</p:attrName>
                                        </p:attrNameLst>
                                      </p:cBhvr>
                                      <p:rCtr x="214" y="116"/>
                                    </p:animMotion>
                                  </p:childTnLst>
                                </p:cTn>
                              </p:par>
                              <p:par>
                                <p:cTn id="131" presetID="0" presetClass="path" presetSubtype="0" accel="50000" decel="50000" fill="hold" nodeType="withEffect">
                                  <p:stCondLst>
                                    <p:cond delay="0"/>
                                  </p:stCondLst>
                                  <p:childTnLst>
                                    <p:animMotion origin="layout" path="M 2.5E-6 1.38778E-17 L -0.20417 0.70625 " pathEditMode="relative" rAng="0" ptsTypes="AA">
                                      <p:cBhvr>
                                        <p:cTn id="132" dur="2000" fill="hold"/>
                                        <p:tgtEl>
                                          <p:spTgt spid="2053"/>
                                        </p:tgtEl>
                                        <p:attrNameLst>
                                          <p:attrName>ppt_x</p:attrName>
                                          <p:attrName>ppt_y</p:attrName>
                                        </p:attrNameLst>
                                      </p:cBhvr>
                                      <p:rCtr x="-102" y="353"/>
                                    </p:animMotion>
                                  </p:childTnLst>
                                </p:cTn>
                              </p:par>
                              <p:par>
                                <p:cTn id="133" presetID="0" presetClass="path" presetSubtype="0" accel="50000" decel="50000" fill="hold" nodeType="withEffect">
                                  <p:stCondLst>
                                    <p:cond delay="0"/>
                                  </p:stCondLst>
                                  <p:childTnLst>
                                    <p:animMotion origin="layout" path="M -3.125E-6 3.7037E-7 L 0.12084 -0.13565 " pathEditMode="relative" rAng="0" ptsTypes="AA">
                                      <p:cBhvr>
                                        <p:cTn id="134" dur="2000" fill="hold"/>
                                        <p:tgtEl>
                                          <p:spTgt spid="2051"/>
                                        </p:tgtEl>
                                        <p:attrNameLst>
                                          <p:attrName>ppt_x</p:attrName>
                                          <p:attrName>ppt_y</p:attrName>
                                        </p:attrNameLst>
                                      </p:cBhvr>
                                      <p:rCtr x="60" y="-68"/>
                                    </p:animMotion>
                                  </p:childTnLst>
                                </p:cTn>
                              </p:par>
                              <p:par>
                                <p:cTn id="135" presetID="0" presetClass="path" presetSubtype="0" accel="50000" decel="50000" fill="hold" nodeType="withEffect">
                                  <p:stCondLst>
                                    <p:cond delay="0"/>
                                  </p:stCondLst>
                                  <p:childTnLst>
                                    <p:animMotion origin="layout" path="M -4.79167E-6 -2.22222E-6 L -0.43554 0.28935 " pathEditMode="relative" rAng="0" ptsTypes="AA">
                                      <p:cBhvr>
                                        <p:cTn id="136" dur="2000" fill="hold"/>
                                        <p:tgtEl>
                                          <p:spTgt spid="1026"/>
                                        </p:tgtEl>
                                        <p:attrNameLst>
                                          <p:attrName>ppt_x</p:attrName>
                                          <p:attrName>ppt_y</p:attrName>
                                        </p:attrNameLst>
                                      </p:cBhvr>
                                      <p:rCtr x="-218" y="145"/>
                                    </p:animMotion>
                                  </p:childTnLst>
                                </p:cTn>
                              </p:par>
                              <p:par>
                                <p:cTn id="137" presetID="0" presetClass="path" presetSubtype="0" accel="50000" decel="50000" fill="hold" nodeType="withEffect">
                                  <p:stCondLst>
                                    <p:cond delay="0"/>
                                  </p:stCondLst>
                                  <p:childTnLst>
                                    <p:animMotion origin="layout" path="M 5.41667E-6 3.7037E-7 L -0.12343 0.44722 " pathEditMode="relative" ptsTypes="AA">
                                      <p:cBhvr>
                                        <p:cTn id="138" dur="2000" fill="hold"/>
                                        <p:tgtEl>
                                          <p:spTgt spid="37"/>
                                        </p:tgtEl>
                                        <p:attrNameLst>
                                          <p:attrName>ppt_x</p:attrName>
                                          <p:attrName>ppt_y</p:attrName>
                                        </p:attrNameLst>
                                      </p:cBhvr>
                                    </p:animMotion>
                                  </p:childTnLst>
                                </p:cTn>
                              </p:par>
                              <p:par>
                                <p:cTn id="139" presetID="0" presetClass="path" presetSubtype="0" accel="50000" decel="50000" fill="hold" nodeType="withEffect">
                                  <p:stCondLst>
                                    <p:cond delay="0"/>
                                  </p:stCondLst>
                                  <p:childTnLst>
                                    <p:animMotion origin="layout" path="M -3.95833E-6 1.11111E-6 L -0.14895 0.04259 " pathEditMode="relative" ptsTypes="AA">
                                      <p:cBhvr>
                                        <p:cTn id="140" dur="2000" fill="hold"/>
                                        <p:tgtEl>
                                          <p:spTgt spid="39"/>
                                        </p:tgtEl>
                                        <p:attrNameLst>
                                          <p:attrName>ppt_x</p:attrName>
                                          <p:attrName>ppt_y</p:attrName>
                                        </p:attrNameLst>
                                      </p:cBhvr>
                                    </p:animMotion>
                                  </p:childTnLst>
                                </p:cTn>
                              </p:par>
                              <p:par>
                                <p:cTn id="141" presetID="10" presetClass="exit" presetSubtype="0" fill="hold" nodeType="withEffect">
                                  <p:stCondLst>
                                    <p:cond delay="300"/>
                                  </p:stCondLst>
                                  <p:childTnLst>
                                    <p:animEffect transition="out" filter="fade">
                                      <p:cBhvr>
                                        <p:cTn id="142" dur="2000"/>
                                        <p:tgtEl>
                                          <p:spTgt spid="136"/>
                                        </p:tgtEl>
                                      </p:cBhvr>
                                    </p:animEffect>
                                    <p:set>
                                      <p:cBhvr>
                                        <p:cTn id="143" dur="1" fill="hold">
                                          <p:stCondLst>
                                            <p:cond delay="1999"/>
                                          </p:stCondLst>
                                        </p:cTn>
                                        <p:tgtEl>
                                          <p:spTgt spid="136"/>
                                        </p:tgtEl>
                                        <p:attrNameLst>
                                          <p:attrName>style.visibility</p:attrName>
                                        </p:attrNameLst>
                                      </p:cBhvr>
                                      <p:to>
                                        <p:strVal val="hidden"/>
                                      </p:to>
                                    </p:set>
                                  </p:childTnLst>
                                </p:cTn>
                              </p:par>
                              <p:par>
                                <p:cTn id="144" presetID="10" presetClass="exit" presetSubtype="0" fill="hold" nodeType="withEffect">
                                  <p:stCondLst>
                                    <p:cond delay="300"/>
                                  </p:stCondLst>
                                  <p:childTnLst>
                                    <p:animEffect transition="out" filter="fade">
                                      <p:cBhvr>
                                        <p:cTn id="145" dur="2000"/>
                                        <p:tgtEl>
                                          <p:spTgt spid="152"/>
                                        </p:tgtEl>
                                      </p:cBhvr>
                                    </p:animEffect>
                                    <p:set>
                                      <p:cBhvr>
                                        <p:cTn id="146" dur="1" fill="hold">
                                          <p:stCondLst>
                                            <p:cond delay="1999"/>
                                          </p:stCondLst>
                                        </p:cTn>
                                        <p:tgtEl>
                                          <p:spTgt spid="152"/>
                                        </p:tgtEl>
                                        <p:attrNameLst>
                                          <p:attrName>style.visibility</p:attrName>
                                        </p:attrNameLst>
                                      </p:cBhvr>
                                      <p:to>
                                        <p:strVal val="hidden"/>
                                      </p:to>
                                    </p:set>
                                  </p:childTnLst>
                                </p:cTn>
                              </p:par>
                              <p:par>
                                <p:cTn id="147" presetID="10" presetClass="exit" presetSubtype="0" fill="hold" nodeType="withEffect">
                                  <p:stCondLst>
                                    <p:cond delay="300"/>
                                  </p:stCondLst>
                                  <p:childTnLst>
                                    <p:animEffect transition="out" filter="fade">
                                      <p:cBhvr>
                                        <p:cTn id="148" dur="2000"/>
                                        <p:tgtEl>
                                          <p:spTgt spid="121"/>
                                        </p:tgtEl>
                                      </p:cBhvr>
                                    </p:animEffect>
                                    <p:set>
                                      <p:cBhvr>
                                        <p:cTn id="149" dur="1" fill="hold">
                                          <p:stCondLst>
                                            <p:cond delay="1999"/>
                                          </p:stCondLst>
                                        </p:cTn>
                                        <p:tgtEl>
                                          <p:spTgt spid="121"/>
                                        </p:tgtEl>
                                        <p:attrNameLst>
                                          <p:attrName>style.visibility</p:attrName>
                                        </p:attrNameLst>
                                      </p:cBhvr>
                                      <p:to>
                                        <p:strVal val="hidden"/>
                                      </p:to>
                                    </p:set>
                                  </p:childTnLst>
                                </p:cTn>
                              </p:par>
                              <p:par>
                                <p:cTn id="150" presetID="10" presetClass="exit" presetSubtype="0" fill="hold" nodeType="withEffect">
                                  <p:stCondLst>
                                    <p:cond delay="300"/>
                                  </p:stCondLst>
                                  <p:childTnLst>
                                    <p:animEffect transition="out" filter="fade">
                                      <p:cBhvr>
                                        <p:cTn id="151" dur="2000"/>
                                        <p:tgtEl>
                                          <p:spTgt spid="151"/>
                                        </p:tgtEl>
                                      </p:cBhvr>
                                    </p:animEffect>
                                    <p:set>
                                      <p:cBhvr>
                                        <p:cTn id="152" dur="1" fill="hold">
                                          <p:stCondLst>
                                            <p:cond delay="1999"/>
                                          </p:stCondLst>
                                        </p:cTn>
                                        <p:tgtEl>
                                          <p:spTgt spid="151"/>
                                        </p:tgtEl>
                                        <p:attrNameLst>
                                          <p:attrName>style.visibility</p:attrName>
                                        </p:attrNameLst>
                                      </p:cBhvr>
                                      <p:to>
                                        <p:strVal val="hidden"/>
                                      </p:to>
                                    </p:set>
                                  </p:childTnLst>
                                </p:cTn>
                              </p:par>
                              <p:par>
                                <p:cTn id="153" presetID="10" presetClass="exit" presetSubtype="0" fill="hold" nodeType="withEffect">
                                  <p:stCondLst>
                                    <p:cond delay="300"/>
                                  </p:stCondLst>
                                  <p:childTnLst>
                                    <p:animEffect transition="out" filter="fade">
                                      <p:cBhvr>
                                        <p:cTn id="154" dur="2000"/>
                                        <p:tgtEl>
                                          <p:spTgt spid="122"/>
                                        </p:tgtEl>
                                      </p:cBhvr>
                                    </p:animEffect>
                                    <p:set>
                                      <p:cBhvr>
                                        <p:cTn id="155" dur="1" fill="hold">
                                          <p:stCondLst>
                                            <p:cond delay="1999"/>
                                          </p:stCondLst>
                                        </p:cTn>
                                        <p:tgtEl>
                                          <p:spTgt spid="122"/>
                                        </p:tgtEl>
                                        <p:attrNameLst>
                                          <p:attrName>style.visibility</p:attrName>
                                        </p:attrNameLst>
                                      </p:cBhvr>
                                      <p:to>
                                        <p:strVal val="hidden"/>
                                      </p:to>
                                    </p:set>
                                  </p:childTnLst>
                                </p:cTn>
                              </p:par>
                              <p:par>
                                <p:cTn id="156" presetID="10" presetClass="exit" presetSubtype="0" fill="hold" nodeType="withEffect">
                                  <p:stCondLst>
                                    <p:cond delay="300"/>
                                  </p:stCondLst>
                                  <p:childTnLst>
                                    <p:animEffect transition="out" filter="fade">
                                      <p:cBhvr>
                                        <p:cTn id="157" dur="2000"/>
                                        <p:tgtEl>
                                          <p:spTgt spid="155"/>
                                        </p:tgtEl>
                                      </p:cBhvr>
                                    </p:animEffect>
                                    <p:set>
                                      <p:cBhvr>
                                        <p:cTn id="158" dur="1" fill="hold">
                                          <p:stCondLst>
                                            <p:cond delay="1999"/>
                                          </p:stCondLst>
                                        </p:cTn>
                                        <p:tgtEl>
                                          <p:spTgt spid="155"/>
                                        </p:tgtEl>
                                        <p:attrNameLst>
                                          <p:attrName>style.visibility</p:attrName>
                                        </p:attrNameLst>
                                      </p:cBhvr>
                                      <p:to>
                                        <p:strVal val="hidden"/>
                                      </p:to>
                                    </p:set>
                                  </p:childTnLst>
                                </p:cTn>
                              </p:par>
                              <p:par>
                                <p:cTn id="159" presetID="10" presetClass="exit" presetSubtype="0" fill="hold" nodeType="withEffect">
                                  <p:stCondLst>
                                    <p:cond delay="300"/>
                                  </p:stCondLst>
                                  <p:childTnLst>
                                    <p:animEffect transition="out" filter="fade">
                                      <p:cBhvr>
                                        <p:cTn id="160" dur="2000"/>
                                        <p:tgtEl>
                                          <p:spTgt spid="165"/>
                                        </p:tgtEl>
                                      </p:cBhvr>
                                    </p:animEffect>
                                    <p:set>
                                      <p:cBhvr>
                                        <p:cTn id="161" dur="1" fill="hold">
                                          <p:stCondLst>
                                            <p:cond delay="1999"/>
                                          </p:stCondLst>
                                        </p:cTn>
                                        <p:tgtEl>
                                          <p:spTgt spid="165"/>
                                        </p:tgtEl>
                                        <p:attrNameLst>
                                          <p:attrName>style.visibility</p:attrName>
                                        </p:attrNameLst>
                                      </p:cBhvr>
                                      <p:to>
                                        <p:strVal val="hidden"/>
                                      </p:to>
                                    </p:set>
                                  </p:childTnLst>
                                </p:cTn>
                              </p:par>
                              <p:par>
                                <p:cTn id="162" presetID="10" presetClass="entr" presetSubtype="0" fill="hold" nodeType="withEffect">
                                  <p:stCondLst>
                                    <p:cond delay="1000"/>
                                  </p:stCondLst>
                                  <p:childTnLst>
                                    <p:set>
                                      <p:cBhvr>
                                        <p:cTn id="163" dur="1" fill="hold">
                                          <p:stCondLst>
                                            <p:cond delay="0"/>
                                          </p:stCondLst>
                                        </p:cTn>
                                        <p:tgtEl>
                                          <p:spTgt spid="40"/>
                                        </p:tgtEl>
                                        <p:attrNameLst>
                                          <p:attrName>style.visibility</p:attrName>
                                        </p:attrNameLst>
                                      </p:cBhvr>
                                      <p:to>
                                        <p:strVal val="visible"/>
                                      </p:to>
                                    </p:set>
                                    <p:animEffect transition="in" filter="fade">
                                      <p:cBhvr>
                                        <p:cTn id="164" dur="1000"/>
                                        <p:tgtEl>
                                          <p:spTgt spid="40"/>
                                        </p:tgtEl>
                                      </p:cBhvr>
                                    </p:animEffect>
                                  </p:childTnLst>
                                </p:cTn>
                              </p:par>
                            </p:childTnLst>
                          </p:cTn>
                        </p:par>
                        <p:par>
                          <p:cTn id="165" fill="hold">
                            <p:stCondLst>
                              <p:cond delay="2300"/>
                            </p:stCondLst>
                            <p:childTnLst>
                              <p:par>
                                <p:cTn id="166" presetID="10" presetClass="entr" presetSubtype="0" fill="hold" nodeType="afterEffect">
                                  <p:stCondLst>
                                    <p:cond delay="0"/>
                                  </p:stCondLst>
                                  <p:childTnLst>
                                    <p:set>
                                      <p:cBhvr>
                                        <p:cTn id="167" dur="1" fill="hold">
                                          <p:stCondLst>
                                            <p:cond delay="0"/>
                                          </p:stCondLst>
                                        </p:cTn>
                                        <p:tgtEl>
                                          <p:spTgt spid="42"/>
                                        </p:tgtEl>
                                        <p:attrNameLst>
                                          <p:attrName>style.visibility</p:attrName>
                                        </p:attrNameLst>
                                      </p:cBhvr>
                                      <p:to>
                                        <p:strVal val="visible"/>
                                      </p:to>
                                    </p:set>
                                    <p:animEffect transition="in" filter="fade">
                                      <p:cBhvr>
                                        <p:cTn id="168" dur="500"/>
                                        <p:tgtEl>
                                          <p:spTgt spid="42"/>
                                        </p:tgtEl>
                                      </p:cBhvr>
                                    </p:animEffect>
                                  </p:childTnLst>
                                </p:cTn>
                              </p:par>
                            </p:childTnLst>
                          </p:cTn>
                        </p:par>
                        <p:par>
                          <p:cTn id="169" fill="hold">
                            <p:stCondLst>
                              <p:cond delay="2800"/>
                            </p:stCondLst>
                            <p:childTnLst>
                              <p:par>
                                <p:cTn id="170" presetID="10" presetClass="exit" presetSubtype="0" fill="hold" nodeType="afterEffect">
                                  <p:stCondLst>
                                    <p:cond delay="0"/>
                                  </p:stCondLst>
                                  <p:childTnLst>
                                    <p:animEffect transition="out" filter="fade">
                                      <p:cBhvr>
                                        <p:cTn id="171" dur="3000"/>
                                        <p:tgtEl>
                                          <p:spTgt spid="68"/>
                                        </p:tgtEl>
                                      </p:cBhvr>
                                    </p:animEffect>
                                    <p:set>
                                      <p:cBhvr>
                                        <p:cTn id="172" dur="1" fill="hold">
                                          <p:stCondLst>
                                            <p:cond delay="2999"/>
                                          </p:stCondLst>
                                        </p:cTn>
                                        <p:tgtEl>
                                          <p:spTgt spid="68"/>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3000"/>
                                        <p:tgtEl>
                                          <p:spTgt spid="67"/>
                                        </p:tgtEl>
                                      </p:cBhvr>
                                    </p:animEffect>
                                    <p:set>
                                      <p:cBhvr>
                                        <p:cTn id="175" dur="1" fill="hold">
                                          <p:stCondLst>
                                            <p:cond delay="2999"/>
                                          </p:stCondLst>
                                        </p:cTn>
                                        <p:tgtEl>
                                          <p:spTgt spid="67"/>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3000"/>
                                        <p:tgtEl>
                                          <p:spTgt spid="2054"/>
                                        </p:tgtEl>
                                      </p:cBhvr>
                                    </p:animEffect>
                                    <p:set>
                                      <p:cBhvr>
                                        <p:cTn id="178" dur="1" fill="hold">
                                          <p:stCondLst>
                                            <p:cond delay="2999"/>
                                          </p:stCondLst>
                                        </p:cTn>
                                        <p:tgtEl>
                                          <p:spTgt spid="2054"/>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3000"/>
                                        <p:tgtEl>
                                          <p:spTgt spid="4"/>
                                        </p:tgtEl>
                                      </p:cBhvr>
                                    </p:animEffect>
                                    <p:set>
                                      <p:cBhvr>
                                        <p:cTn id="181" dur="1" fill="hold">
                                          <p:stCondLst>
                                            <p:cond delay="2999"/>
                                          </p:stCondLst>
                                        </p:cTn>
                                        <p:tgtEl>
                                          <p:spTgt spid="4"/>
                                        </p:tgtEl>
                                        <p:attrNameLst>
                                          <p:attrName>style.visibility</p:attrName>
                                        </p:attrNameLst>
                                      </p:cBhvr>
                                      <p:to>
                                        <p:strVal val="hidden"/>
                                      </p:to>
                                    </p:set>
                                  </p:childTnLst>
                                </p:cTn>
                              </p:par>
                              <p:par>
                                <p:cTn id="182" presetID="10" presetClass="exit" presetSubtype="0" fill="hold" nodeType="withEffect">
                                  <p:stCondLst>
                                    <p:cond delay="0"/>
                                  </p:stCondLst>
                                  <p:childTnLst>
                                    <p:animEffect transition="out" filter="fade">
                                      <p:cBhvr>
                                        <p:cTn id="183" dur="3000"/>
                                        <p:tgtEl>
                                          <p:spTgt spid="5"/>
                                        </p:tgtEl>
                                      </p:cBhvr>
                                    </p:animEffect>
                                    <p:set>
                                      <p:cBhvr>
                                        <p:cTn id="184" dur="1" fill="hold">
                                          <p:stCondLst>
                                            <p:cond delay="2999"/>
                                          </p:stCondLst>
                                        </p:cTn>
                                        <p:tgtEl>
                                          <p:spTgt spid="5"/>
                                        </p:tgtEl>
                                        <p:attrNameLst>
                                          <p:attrName>style.visibility</p:attrName>
                                        </p:attrNameLst>
                                      </p:cBhvr>
                                      <p:to>
                                        <p:strVal val="hidden"/>
                                      </p:to>
                                    </p:set>
                                  </p:childTnLst>
                                </p:cTn>
                              </p:par>
                              <p:par>
                                <p:cTn id="185" presetID="10" presetClass="exit" presetSubtype="0" fill="hold" nodeType="withEffect">
                                  <p:stCondLst>
                                    <p:cond delay="0"/>
                                  </p:stCondLst>
                                  <p:childTnLst>
                                    <p:animEffect transition="out" filter="fade">
                                      <p:cBhvr>
                                        <p:cTn id="186" dur="3000"/>
                                        <p:tgtEl>
                                          <p:spTgt spid="70"/>
                                        </p:tgtEl>
                                      </p:cBhvr>
                                    </p:animEffect>
                                    <p:set>
                                      <p:cBhvr>
                                        <p:cTn id="187" dur="1" fill="hold">
                                          <p:stCondLst>
                                            <p:cond delay="2999"/>
                                          </p:stCondLst>
                                        </p:cTn>
                                        <p:tgtEl>
                                          <p:spTgt spid="70"/>
                                        </p:tgtEl>
                                        <p:attrNameLst>
                                          <p:attrName>style.visibility</p:attrName>
                                        </p:attrNameLst>
                                      </p:cBhvr>
                                      <p:to>
                                        <p:strVal val="hidden"/>
                                      </p:to>
                                    </p:set>
                                  </p:childTnLst>
                                </p:cTn>
                              </p:par>
                            </p:childTnLst>
                          </p:cTn>
                        </p:par>
                        <p:par>
                          <p:cTn id="188" fill="hold">
                            <p:stCondLst>
                              <p:cond delay="5800"/>
                            </p:stCondLst>
                            <p:childTnLst>
                              <p:par>
                                <p:cTn id="189" presetID="10" presetClass="entr" presetSubtype="0" fill="hold" nodeType="afterEffect">
                                  <p:stCondLst>
                                    <p:cond delay="0"/>
                                  </p:stCondLst>
                                  <p:childTnLst>
                                    <p:set>
                                      <p:cBhvr>
                                        <p:cTn id="190" dur="1" fill="hold">
                                          <p:stCondLst>
                                            <p:cond delay="0"/>
                                          </p:stCondLst>
                                        </p:cTn>
                                        <p:tgtEl>
                                          <p:spTgt spid="2"/>
                                        </p:tgtEl>
                                        <p:attrNameLst>
                                          <p:attrName>style.visibility</p:attrName>
                                        </p:attrNameLst>
                                      </p:cBhvr>
                                      <p:to>
                                        <p:strVal val="visible"/>
                                      </p:to>
                                    </p:set>
                                    <p:animEffect transition="in" filter="fade">
                                      <p:cBhvr>
                                        <p:cTn id="191" dur="1000"/>
                                        <p:tgtEl>
                                          <p:spTgt spid="2"/>
                                        </p:tgtEl>
                                      </p:cBhvr>
                                    </p:animEffect>
                                  </p:childTnLst>
                                </p:cTn>
                              </p:par>
                            </p:childTnLst>
                          </p:cTn>
                        </p:par>
                        <p:par>
                          <p:cTn id="192" fill="hold">
                            <p:stCondLst>
                              <p:cond delay="6800"/>
                            </p:stCondLst>
                            <p:childTnLst>
                              <p:par>
                                <p:cTn id="193" presetID="10" presetClass="entr" presetSubtype="0" fill="hold" grpId="1" nodeType="afterEffect">
                                  <p:stCondLst>
                                    <p:cond delay="0"/>
                                  </p:stCondLst>
                                  <p:childTnLst>
                                    <p:set>
                                      <p:cBhvr>
                                        <p:cTn id="194" dur="1" fill="hold">
                                          <p:stCondLst>
                                            <p:cond delay="0"/>
                                          </p:stCondLst>
                                        </p:cTn>
                                        <p:tgtEl>
                                          <p:spTgt spid="20"/>
                                        </p:tgtEl>
                                        <p:attrNameLst>
                                          <p:attrName>style.visibility</p:attrName>
                                        </p:attrNameLst>
                                      </p:cBhvr>
                                      <p:to>
                                        <p:strVal val="visible"/>
                                      </p:to>
                                    </p:set>
                                    <p:animEffect transition="in" filter="fade">
                                      <p:cBhvr>
                                        <p:cTn id="195" dur="500"/>
                                        <p:tgtEl>
                                          <p:spTgt spid="20"/>
                                        </p:tgtEl>
                                      </p:cBhvr>
                                    </p:animEffect>
                                  </p:childTnLst>
                                </p:cTn>
                              </p:par>
                              <p:par>
                                <p:cTn id="196" presetID="1" presetClass="path" presetSubtype="0" repeatCount="2000" fill="hold" grpId="0" nodeType="withEffect">
                                  <p:stCondLst>
                                    <p:cond delay="0"/>
                                  </p:stCondLst>
                                  <p:childTnLst>
                                    <p:animMotion origin="layout" path="M 0.28127 -0.52871 C 0.5004 -0.52871 0.67848 -0.39051 0.67848 -0.21991 C 0.67848 -0.04954 0.5004 0.08935 0.28127 0.08935 C 0.06202 0.08935 -0.11555 -0.04954 -0.11555 -0.21991 C -0.11555 -0.39051 0.06202 -0.52871 0.28127 -0.52871 Z " pathEditMode="relative" rAng="0" ptsTypes="fffff">
                                      <p:cBhvr>
                                        <p:cTn id="197" dur="3000" fill="hold"/>
                                        <p:tgtEl>
                                          <p:spTgt spid="20"/>
                                        </p:tgtEl>
                                        <p:attrNameLst>
                                          <p:attrName>ppt_x</p:attrName>
                                          <p:attrName>ppt_y</p:attrName>
                                        </p:attrNameLst>
                                      </p:cBhvr>
                                      <p:rCtr x="0" y="309"/>
                                    </p:animMotion>
                                  </p:childTnLst>
                                </p:cTn>
                              </p:par>
                              <p:par>
                                <p:cTn id="198" presetID="10" presetClass="entr" presetSubtype="0" fill="hold" grpId="1" nodeType="withEffect">
                                  <p:stCondLst>
                                    <p:cond delay="0"/>
                                  </p:stCondLst>
                                  <p:childTnLst>
                                    <p:set>
                                      <p:cBhvr>
                                        <p:cTn id="199" dur="1" fill="hold">
                                          <p:stCondLst>
                                            <p:cond delay="0"/>
                                          </p:stCondLst>
                                        </p:cTn>
                                        <p:tgtEl>
                                          <p:spTgt spid="19"/>
                                        </p:tgtEl>
                                        <p:attrNameLst>
                                          <p:attrName>style.visibility</p:attrName>
                                        </p:attrNameLst>
                                      </p:cBhvr>
                                      <p:to>
                                        <p:strVal val="visible"/>
                                      </p:to>
                                    </p:set>
                                    <p:animEffect transition="in" filter="fade">
                                      <p:cBhvr>
                                        <p:cTn id="200" dur="500"/>
                                        <p:tgtEl>
                                          <p:spTgt spid="19"/>
                                        </p:tgtEl>
                                      </p:cBhvr>
                                    </p:animEffect>
                                  </p:childTnLst>
                                </p:cTn>
                              </p:par>
                              <p:par>
                                <p:cTn id="201" presetID="1" presetClass="path" presetSubtype="0" repeatCount="2000" fill="hold" grpId="0" nodeType="withEffect">
                                  <p:stCondLst>
                                    <p:cond delay="0"/>
                                  </p:stCondLst>
                                  <p:childTnLst>
                                    <p:animMotion origin="layout" path="M 0.28126 -0.52871 C 0.50039 -0.52871 0.67848 -0.39051 0.67848 -0.21991 C 0.67848 -0.04954 0.50039 0.08935 0.28126 0.08935 C 0.06201 0.08935 -0.11556 -0.04954 -0.11556 -0.21991 C -0.11556 -0.39051 0.06201 -0.52871 0.28126 -0.52871 Z " pathEditMode="relative" rAng="0" ptsTypes="fffff">
                                      <p:cBhvr>
                                        <p:cTn id="202" dur="3000" spd="-100000" fill="hold"/>
                                        <p:tgtEl>
                                          <p:spTgt spid="19"/>
                                        </p:tgtEl>
                                        <p:attrNameLst>
                                          <p:attrName>ppt_x</p:attrName>
                                          <p:attrName>ppt_y</p:attrName>
                                        </p:attrNameLst>
                                      </p:cBhvr>
                                      <p:rCtr x="0" y="309"/>
                                    </p:animMotion>
                                  </p:childTnLst>
                                </p:cTn>
                              </p:par>
                            </p:childTnLst>
                          </p:cTn>
                        </p:par>
                        <p:par>
                          <p:cTn id="203" fill="hold">
                            <p:stCondLst>
                              <p:cond delay="12800"/>
                            </p:stCondLst>
                            <p:childTnLst>
                              <p:par>
                                <p:cTn id="204" presetID="10" presetClass="exit" presetSubtype="0" fill="hold" grpId="3" nodeType="afterEffect">
                                  <p:stCondLst>
                                    <p:cond delay="0"/>
                                  </p:stCondLst>
                                  <p:childTnLst>
                                    <p:animEffect transition="out" filter="fade">
                                      <p:cBhvr>
                                        <p:cTn id="205" dur="1000"/>
                                        <p:tgtEl>
                                          <p:spTgt spid="19"/>
                                        </p:tgtEl>
                                      </p:cBhvr>
                                    </p:animEffect>
                                    <p:set>
                                      <p:cBhvr>
                                        <p:cTn id="206" dur="1" fill="hold">
                                          <p:stCondLst>
                                            <p:cond delay="999"/>
                                          </p:stCondLst>
                                        </p:cTn>
                                        <p:tgtEl>
                                          <p:spTgt spid="19"/>
                                        </p:tgtEl>
                                        <p:attrNameLst>
                                          <p:attrName>style.visibility</p:attrName>
                                        </p:attrNameLst>
                                      </p:cBhvr>
                                      <p:to>
                                        <p:strVal val="hidden"/>
                                      </p:to>
                                    </p:set>
                                  </p:childTnLst>
                                </p:cTn>
                              </p:par>
                              <p:par>
                                <p:cTn id="207" presetID="10" presetClass="exit" presetSubtype="0" fill="hold" grpId="3" nodeType="withEffect">
                                  <p:stCondLst>
                                    <p:cond delay="0"/>
                                  </p:stCondLst>
                                  <p:childTnLst>
                                    <p:animEffect transition="out" filter="fade">
                                      <p:cBhvr>
                                        <p:cTn id="208" dur="1000"/>
                                        <p:tgtEl>
                                          <p:spTgt spid="20"/>
                                        </p:tgtEl>
                                      </p:cBhvr>
                                    </p:animEffect>
                                    <p:set>
                                      <p:cBhvr>
                                        <p:cTn id="209" dur="1" fill="hold">
                                          <p:stCondLst>
                                            <p:cond delay="999"/>
                                          </p:stCondLst>
                                        </p:cTn>
                                        <p:tgtEl>
                                          <p:spTgt spid="20"/>
                                        </p:tgtEl>
                                        <p:attrNameLst>
                                          <p:attrName>style.visibility</p:attrName>
                                        </p:attrNameLst>
                                      </p:cBhvr>
                                      <p:to>
                                        <p:strVal val="hidden"/>
                                      </p:to>
                                    </p:set>
                                  </p:childTnLst>
                                </p:cTn>
                              </p:par>
                              <p:par>
                                <p:cTn id="210" presetID="10" presetClass="exit" presetSubtype="0" fill="hold" grpId="2" nodeType="withEffect">
                                  <p:stCondLst>
                                    <p:cond delay="0"/>
                                  </p:stCondLst>
                                  <p:childTnLst>
                                    <p:animEffect transition="out" filter="fade">
                                      <p:cBhvr>
                                        <p:cTn id="211" dur="1000"/>
                                        <p:tgtEl>
                                          <p:spTgt spid="20"/>
                                        </p:tgtEl>
                                      </p:cBhvr>
                                    </p:animEffect>
                                    <p:set>
                                      <p:cBhvr>
                                        <p:cTn id="212" dur="1" fill="hold">
                                          <p:stCondLst>
                                            <p:cond delay="999"/>
                                          </p:stCondLst>
                                        </p:cTn>
                                        <p:tgtEl>
                                          <p:spTgt spid="20"/>
                                        </p:tgtEl>
                                        <p:attrNameLst>
                                          <p:attrName>style.visibility</p:attrName>
                                        </p:attrNameLst>
                                      </p:cBhvr>
                                      <p:to>
                                        <p:strVal val="hidden"/>
                                      </p:to>
                                    </p:set>
                                  </p:childTnLst>
                                </p:cTn>
                              </p:par>
                              <p:par>
                                <p:cTn id="213" presetID="10" presetClass="exit" presetSubtype="0" fill="hold" grpId="2" nodeType="withEffect">
                                  <p:stCondLst>
                                    <p:cond delay="0"/>
                                  </p:stCondLst>
                                  <p:childTnLst>
                                    <p:animEffect transition="out" filter="fade">
                                      <p:cBhvr>
                                        <p:cTn id="214" dur="1000"/>
                                        <p:tgtEl>
                                          <p:spTgt spid="19"/>
                                        </p:tgtEl>
                                      </p:cBhvr>
                                    </p:animEffect>
                                    <p:set>
                                      <p:cBhvr>
                                        <p:cTn id="215" dur="1" fill="hold">
                                          <p:stCondLst>
                                            <p:cond delay="999"/>
                                          </p:stCondLst>
                                        </p:cTn>
                                        <p:tgtEl>
                                          <p:spTgt spid="19"/>
                                        </p:tgtEl>
                                        <p:attrNameLst>
                                          <p:attrName>style.visibility</p:attrName>
                                        </p:attrNameLst>
                                      </p:cBhvr>
                                      <p:to>
                                        <p:strVal val="hidden"/>
                                      </p:to>
                                    </p:set>
                                  </p:childTnLst>
                                </p:cTn>
                              </p:par>
                              <p:par>
                                <p:cTn id="216" presetID="10" presetClass="exit" presetSubtype="0" fill="hold" grpId="4" nodeType="withEffect">
                                  <p:stCondLst>
                                    <p:cond delay="0"/>
                                  </p:stCondLst>
                                  <p:childTnLst>
                                    <p:animEffect transition="out" filter="fade">
                                      <p:cBhvr>
                                        <p:cTn id="217" dur="2000"/>
                                        <p:tgtEl>
                                          <p:spTgt spid="19"/>
                                        </p:tgtEl>
                                      </p:cBhvr>
                                    </p:animEffect>
                                    <p:set>
                                      <p:cBhvr>
                                        <p:cTn id="218" dur="1" fill="hold">
                                          <p:stCondLst>
                                            <p:cond delay="1999"/>
                                          </p:stCondLst>
                                        </p:cTn>
                                        <p:tgtEl>
                                          <p:spTgt spid="19"/>
                                        </p:tgtEl>
                                        <p:attrNameLst>
                                          <p:attrName>style.visibility</p:attrName>
                                        </p:attrNameLst>
                                      </p:cBhvr>
                                      <p:to>
                                        <p:strVal val="hidden"/>
                                      </p:to>
                                    </p:set>
                                  </p:childTnLst>
                                </p:cTn>
                              </p:par>
                              <p:par>
                                <p:cTn id="219" presetID="1" presetClass="entr" presetSubtype="0" fill="hold" nodeType="withEffect">
                                  <p:stCondLst>
                                    <p:cond delay="0"/>
                                  </p:stCondLst>
                                  <p:childTnLst>
                                    <p:set>
                                      <p:cBhvr>
                                        <p:cTn id="22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P spid="19" grpId="3" animBg="1"/>
      <p:bldP spid="19" grpId="4" animBg="1"/>
      <p:bldP spid="20" grpId="0" animBg="1"/>
      <p:bldP spid="20" grpId="1" animBg="1"/>
      <p:bldP spid="20" grpId="2" animBg="1"/>
      <p:bldP spid="20" grpId="3"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8955" y="4344990"/>
            <a:ext cx="7043208" cy="1417181"/>
          </a:xfrm>
        </p:spPr>
        <p:txBody>
          <a:bodyPr/>
          <a:lstStyle/>
          <a:p>
            <a:pPr algn="ctr"/>
            <a:r>
              <a:rPr lang="es-ES" dirty="0" smtClean="0">
                <a:latin typeface="+mn-lt"/>
              </a:rPr>
              <a:t>Servidores en data centers por el mundo almacenando y ejecutando las aplicaciones</a:t>
            </a:r>
            <a:endParaRPr lang="es-ES" dirty="0">
              <a:latin typeface="+mn-lt"/>
            </a:endParaRPr>
          </a:p>
        </p:txBody>
      </p:sp>
      <p:grpSp>
        <p:nvGrpSpPr>
          <p:cNvPr id="5" name="Group 28"/>
          <p:cNvGrpSpPr>
            <a:grpSpLocks noGrp="1"/>
          </p:cNvGrpSpPr>
          <p:nvPr/>
        </p:nvGrpSpPr>
        <p:grpSpPr>
          <a:xfrm>
            <a:off x="1944915" y="1320799"/>
            <a:ext cx="4838084" cy="2481943"/>
            <a:chOff x="8522896" y="2342864"/>
            <a:chExt cx="3526097" cy="2014489"/>
          </a:xfrm>
        </p:grpSpPr>
        <p:pic>
          <p:nvPicPr>
            <p:cNvPr id="6" name="Picture 2" descr="C:\Program Files\Microsoft Resource DVD Artwork\DVD_ART\Artwork_Imagery\Shapes and Graphics\Internet Cloud\cloud 1.png"/>
            <p:cNvPicPr>
              <a:picLocks noChangeAspect="1" noChangeArrowheads="1"/>
            </p:cNvPicPr>
            <p:nvPr/>
          </p:nvPicPr>
          <p:blipFill>
            <a:blip r:embed="rId2"/>
            <a:srcRect/>
            <a:stretch>
              <a:fillRect/>
            </a:stretch>
          </p:blipFill>
          <p:spPr bwMode="auto">
            <a:xfrm>
              <a:off x="8522896" y="2342864"/>
              <a:ext cx="3526097" cy="1990926"/>
            </a:xfrm>
            <a:prstGeom prst="rect">
              <a:avLst/>
            </a:prstGeom>
            <a:noFill/>
          </p:spPr>
        </p:pic>
        <p:sp>
          <p:nvSpPr>
            <p:cNvPr id="7" name="TextBox 6"/>
            <p:cNvSpPr txBox="1"/>
            <p:nvPr/>
          </p:nvSpPr>
          <p:spPr>
            <a:xfrm>
              <a:off x="9054855" y="3792741"/>
              <a:ext cx="2122097" cy="564612"/>
            </a:xfrm>
            <a:prstGeom prst="rect">
              <a:avLst/>
            </a:prstGeom>
            <a:noFill/>
          </p:spPr>
          <p:txBody>
            <a:bodyPr wrap="square" rtlCol="0">
              <a:spAutoFit/>
            </a:bodyPr>
            <a:lstStyle/>
            <a:p>
              <a:pPr algn="ctr"/>
              <a:endParaRPr lang="en-US" sz="2400"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95555" y="1365769"/>
            <a:ext cx="8552891" cy="5492231"/>
            <a:chOff x="238939" y="1365769"/>
            <a:chExt cx="8552891" cy="5492231"/>
          </a:xfrm>
        </p:grpSpPr>
        <p:pic>
          <p:nvPicPr>
            <p:cNvPr id="2" name="Picture 1" descr="devices-ring-(transparent).png"/>
            <p:cNvPicPr>
              <a:picLocks noChangeAspect="1"/>
            </p:cNvPicPr>
            <p:nvPr/>
          </p:nvPicPr>
          <p:blipFill>
            <a:blip r:embed="rId3"/>
            <a:srcRect b="56484"/>
            <a:stretch>
              <a:fillRect/>
            </a:stretch>
          </p:blipFill>
          <p:spPr>
            <a:xfrm>
              <a:off x="238939" y="1657642"/>
              <a:ext cx="8552890" cy="2268066"/>
            </a:xfrm>
            <a:prstGeom prst="rect">
              <a:avLst/>
            </a:prstGeom>
          </p:spPr>
        </p:pic>
        <p:pic>
          <p:nvPicPr>
            <p:cNvPr id="147" name="Picture 146" descr="devices-ring-(transparent).png"/>
            <p:cNvPicPr>
              <a:picLocks noChangeAspect="1"/>
            </p:cNvPicPr>
            <p:nvPr/>
          </p:nvPicPr>
          <p:blipFill>
            <a:blip r:embed="rId3"/>
            <a:srcRect t="43740"/>
            <a:stretch>
              <a:fillRect/>
            </a:stretch>
          </p:blipFill>
          <p:spPr>
            <a:xfrm>
              <a:off x="238940" y="3925708"/>
              <a:ext cx="8552890" cy="2932292"/>
            </a:xfrm>
            <a:prstGeom prst="rect">
              <a:avLst/>
            </a:prstGeom>
          </p:spPr>
        </p:pic>
        <p:sp>
          <p:nvSpPr>
            <p:cNvPr id="42" name="Rounded Rectangle 41"/>
            <p:cNvSpPr>
              <a:spLocks/>
            </p:cNvSpPr>
            <p:nvPr/>
          </p:nvSpPr>
          <p:spPr bwMode="auto">
            <a:xfrm>
              <a:off x="4658442" y="2472902"/>
              <a:ext cx="1199445" cy="2095378"/>
            </a:xfrm>
            <a:prstGeom prst="roundRect">
              <a:avLst/>
            </a:prstGeom>
            <a:gradFill flip="none" rotWithShape="1">
              <a:gsLst>
                <a:gs pos="0">
                  <a:schemeClr val="accent2">
                    <a:shade val="15000"/>
                    <a:satMod val="180000"/>
                    <a:alpha val="84000"/>
                  </a:schemeClr>
                </a:gs>
                <a:gs pos="26000">
                  <a:srgbClr val="0097E2">
                    <a:alpha val="92000"/>
                  </a:srgbClr>
                </a:gs>
                <a:gs pos="70000">
                  <a:srgbClr val="0F9FEF">
                    <a:alpha val="88000"/>
                  </a:srgbClr>
                </a:gs>
                <a:gs pos="100000">
                  <a:schemeClr val="tx1">
                    <a:alpha val="96000"/>
                  </a:schemeClr>
                </a:gs>
              </a:gsLst>
              <a:lin ang="13200000" scaled="0"/>
              <a:tileRec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rgbClr val="0097E2"/>
              </a:contourClr>
            </a:sp3d>
          </p:spPr>
          <p:style>
            <a:lnRef idx="0">
              <a:schemeClr val="accent2"/>
            </a:lnRef>
            <a:fillRef idx="3">
              <a:schemeClr val="accent2"/>
            </a:fillRef>
            <a:effectRef idx="3">
              <a:schemeClr val="accent2"/>
            </a:effectRef>
            <a:fontRef idx="minor">
              <a:schemeClr val="lt1"/>
            </a:fontRef>
          </p:style>
          <p:txBody>
            <a:bodyPr vert="horz" wrap="square" lIns="0" tIns="182880" rIns="0" bIns="45718" numCol="1" rtlCol="0" anchor="t" anchorCtr="0" compatLnSpc="1">
              <a:prstTxWarp prst="textNoShape">
                <a:avLst/>
              </a:prstTxWarp>
            </a:bodyPr>
            <a:lstStyle/>
            <a:p>
              <a:pPr algn="ctr" defTabSz="914363" rtl="0" fontAlgn="base">
                <a:lnSpc>
                  <a:spcPct val="85000"/>
                </a:lnSpc>
                <a:spcBef>
                  <a:spcPts val="1200"/>
                </a:spcBef>
                <a:spcAft>
                  <a:spcPct val="0"/>
                </a:spcAft>
                <a:defRPr/>
              </a:pPr>
              <a:r>
                <a:rPr lang="en-US" kern="1200" spc="-100" dirty="0" smtClean="0">
                  <a:ln w="18415" cmpd="sng">
                    <a:noFill/>
                    <a:prstDash val="solid"/>
                  </a:ln>
                  <a:solidFill>
                    <a:srgbClr val="FFFFFF"/>
                  </a:solidFill>
                  <a:latin typeface="Segoe UI" pitchFamily="34" charset="0"/>
                  <a:ea typeface="+mn-ea"/>
                  <a:cs typeface="Segoe UI" pitchFamily="34" charset="0"/>
                </a:rPr>
                <a:t>Apps</a:t>
              </a:r>
              <a:endParaRPr lang="en-US" kern="1200" spc="-100" dirty="0">
                <a:ln w="18415" cmpd="sng">
                  <a:noFill/>
                  <a:prstDash val="solid"/>
                </a:ln>
                <a:solidFill>
                  <a:srgbClr val="FFFFFF"/>
                </a:solidFill>
                <a:latin typeface="Segoe UI" pitchFamily="34" charset="0"/>
                <a:ea typeface="+mn-ea"/>
                <a:cs typeface="Segoe UI" pitchFamily="34" charset="0"/>
              </a:endParaRPr>
            </a:p>
          </p:txBody>
        </p:sp>
        <p:sp>
          <p:nvSpPr>
            <p:cNvPr id="48" name="Rounded Rectangle 47"/>
            <p:cNvSpPr>
              <a:spLocks/>
            </p:cNvSpPr>
            <p:nvPr/>
          </p:nvSpPr>
          <p:spPr bwMode="auto">
            <a:xfrm>
              <a:off x="3249924" y="2472902"/>
              <a:ext cx="1199445" cy="2095378"/>
            </a:xfrm>
            <a:prstGeom prst="roundRect">
              <a:avLst/>
            </a:prstGeom>
            <a:gradFill flip="none" rotWithShape="1">
              <a:gsLst>
                <a:gs pos="0">
                  <a:schemeClr val="accent2">
                    <a:shade val="15000"/>
                    <a:satMod val="180000"/>
                    <a:alpha val="84000"/>
                  </a:schemeClr>
                </a:gs>
                <a:gs pos="26000">
                  <a:srgbClr val="0097E2">
                    <a:alpha val="92000"/>
                  </a:srgbClr>
                </a:gs>
                <a:gs pos="70000">
                  <a:srgbClr val="0F9FEF">
                    <a:alpha val="88000"/>
                  </a:srgbClr>
                </a:gs>
                <a:gs pos="100000">
                  <a:schemeClr val="tx1">
                    <a:alpha val="96000"/>
                  </a:schemeClr>
                </a:gs>
              </a:gsLst>
              <a:lin ang="13200000" scaled="0"/>
              <a:tileRec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rgbClr val="0097E2"/>
              </a:contourClr>
            </a:sp3d>
          </p:spPr>
          <p:style>
            <a:lnRef idx="0">
              <a:schemeClr val="accent2"/>
            </a:lnRef>
            <a:fillRef idx="3">
              <a:schemeClr val="accent2"/>
            </a:fillRef>
            <a:effectRef idx="3">
              <a:schemeClr val="accent2"/>
            </a:effectRef>
            <a:fontRef idx="minor">
              <a:schemeClr val="lt1"/>
            </a:fontRef>
          </p:style>
          <p:txBody>
            <a:bodyPr vert="horz" wrap="square" lIns="0" tIns="182880" rIns="0" bIns="45718" numCol="1" rtlCol="0" anchor="t" anchorCtr="0" compatLnSpc="1">
              <a:prstTxWarp prst="textNoShape">
                <a:avLst/>
              </a:prstTxWarp>
            </a:bodyPr>
            <a:lstStyle/>
            <a:p>
              <a:pPr algn="ctr" defTabSz="914363" rtl="0" fontAlgn="base">
                <a:lnSpc>
                  <a:spcPct val="85000"/>
                </a:lnSpc>
                <a:spcBef>
                  <a:spcPts val="1200"/>
                </a:spcBef>
                <a:spcAft>
                  <a:spcPct val="0"/>
                </a:spcAft>
                <a:defRPr/>
              </a:pPr>
              <a:r>
                <a:rPr lang="en-US" kern="1200" spc="-100" dirty="0">
                  <a:ln w="18415" cmpd="sng">
                    <a:noFill/>
                    <a:prstDash val="solid"/>
                  </a:ln>
                  <a:solidFill>
                    <a:srgbClr val="FFFFFF"/>
                  </a:solidFill>
                  <a:latin typeface="Segoe UI" pitchFamily="34" charset="0"/>
                  <a:ea typeface="+mn-ea"/>
                  <a:cs typeface="Segoe UI" pitchFamily="34" charset="0"/>
                </a:rPr>
                <a:t>Devices</a:t>
              </a:r>
            </a:p>
          </p:txBody>
        </p:sp>
        <p:sp>
          <p:nvSpPr>
            <p:cNvPr id="53" name="Rounded Rectangle 52"/>
            <p:cNvSpPr>
              <a:spLocks/>
            </p:cNvSpPr>
            <p:nvPr/>
          </p:nvSpPr>
          <p:spPr bwMode="auto">
            <a:xfrm>
              <a:off x="6066963" y="2471730"/>
              <a:ext cx="1199445" cy="2095378"/>
            </a:xfrm>
            <a:prstGeom prst="roundRect">
              <a:avLst/>
            </a:prstGeom>
            <a:gradFill flip="none" rotWithShape="1">
              <a:gsLst>
                <a:gs pos="0">
                  <a:schemeClr val="accent2">
                    <a:shade val="15000"/>
                    <a:satMod val="180000"/>
                    <a:alpha val="84000"/>
                  </a:schemeClr>
                </a:gs>
                <a:gs pos="26000">
                  <a:srgbClr val="0097E2">
                    <a:alpha val="92000"/>
                  </a:srgbClr>
                </a:gs>
                <a:gs pos="70000">
                  <a:srgbClr val="0F9FEF">
                    <a:alpha val="88000"/>
                  </a:srgbClr>
                </a:gs>
                <a:gs pos="100000">
                  <a:schemeClr val="tx1">
                    <a:alpha val="96000"/>
                  </a:schemeClr>
                </a:gs>
              </a:gsLst>
              <a:lin ang="13200000" scaled="0"/>
              <a:tileRec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rgbClr val="0097E2"/>
              </a:contourClr>
            </a:sp3d>
          </p:spPr>
          <p:style>
            <a:lnRef idx="0">
              <a:schemeClr val="accent2"/>
            </a:lnRef>
            <a:fillRef idx="3">
              <a:schemeClr val="accent2"/>
            </a:fillRef>
            <a:effectRef idx="3">
              <a:schemeClr val="accent2"/>
            </a:effectRef>
            <a:fontRef idx="minor">
              <a:schemeClr val="lt1"/>
            </a:fontRef>
          </p:style>
          <p:txBody>
            <a:bodyPr vert="horz" wrap="square" lIns="0" tIns="182880" rIns="0" bIns="45718" numCol="1" rtlCol="0" anchor="t" anchorCtr="0" compatLnSpc="1">
              <a:prstTxWarp prst="textNoShape">
                <a:avLst/>
              </a:prstTxWarp>
            </a:bodyPr>
            <a:lstStyle/>
            <a:p>
              <a:pPr algn="ctr" defTabSz="914363" rtl="0" fontAlgn="base">
                <a:lnSpc>
                  <a:spcPct val="85000"/>
                </a:lnSpc>
                <a:spcBef>
                  <a:spcPts val="1200"/>
                </a:spcBef>
                <a:spcAft>
                  <a:spcPct val="0"/>
                </a:spcAft>
                <a:defRPr/>
              </a:pPr>
              <a:r>
                <a:rPr lang="en-US" kern="1200" spc="-100" dirty="0" smtClean="0">
                  <a:ln w="18415" cmpd="sng">
                    <a:noFill/>
                    <a:prstDash val="solid"/>
                  </a:ln>
                  <a:solidFill>
                    <a:srgbClr val="FFFFFF"/>
                  </a:solidFill>
                  <a:latin typeface="Segoe UI" pitchFamily="34" charset="0"/>
                  <a:ea typeface="+mn-ea"/>
                  <a:cs typeface="Segoe UI" pitchFamily="34" charset="0"/>
                </a:rPr>
                <a:t>Data Sync</a:t>
              </a:r>
              <a:endParaRPr lang="en-US" kern="1200" spc="-100" dirty="0">
                <a:ln w="18415" cmpd="sng">
                  <a:noFill/>
                  <a:prstDash val="solid"/>
                </a:ln>
                <a:solidFill>
                  <a:srgbClr val="FFFFFF"/>
                </a:solidFill>
                <a:latin typeface="Segoe UI" pitchFamily="34" charset="0"/>
                <a:ea typeface="+mn-ea"/>
                <a:cs typeface="Segoe UI" pitchFamily="34" charset="0"/>
              </a:endParaRPr>
            </a:p>
          </p:txBody>
        </p:sp>
        <p:sp>
          <p:nvSpPr>
            <p:cNvPr id="56" name="Rounded Rectangle 55"/>
            <p:cNvSpPr>
              <a:spLocks/>
            </p:cNvSpPr>
            <p:nvPr/>
          </p:nvSpPr>
          <p:spPr bwMode="auto">
            <a:xfrm>
              <a:off x="1841405" y="2472902"/>
              <a:ext cx="1199445" cy="2095378"/>
            </a:xfrm>
            <a:prstGeom prst="roundRect">
              <a:avLst/>
            </a:prstGeom>
            <a:gradFill flip="none" rotWithShape="1">
              <a:gsLst>
                <a:gs pos="0">
                  <a:schemeClr val="accent2">
                    <a:shade val="15000"/>
                    <a:satMod val="180000"/>
                    <a:alpha val="84000"/>
                  </a:schemeClr>
                </a:gs>
                <a:gs pos="26000">
                  <a:srgbClr val="0097E2">
                    <a:alpha val="92000"/>
                  </a:srgbClr>
                </a:gs>
                <a:gs pos="70000">
                  <a:srgbClr val="0F9FEF">
                    <a:alpha val="88000"/>
                  </a:srgbClr>
                </a:gs>
                <a:gs pos="100000">
                  <a:schemeClr val="tx1">
                    <a:alpha val="96000"/>
                  </a:schemeClr>
                </a:gs>
              </a:gsLst>
              <a:lin ang="13200000" scaled="0"/>
              <a:tileRec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rgbClr val="0097E2"/>
              </a:contourClr>
            </a:sp3d>
          </p:spPr>
          <p:style>
            <a:lnRef idx="0">
              <a:schemeClr val="accent2"/>
            </a:lnRef>
            <a:fillRef idx="3">
              <a:schemeClr val="accent2"/>
            </a:fillRef>
            <a:effectRef idx="3">
              <a:schemeClr val="accent2"/>
            </a:effectRef>
            <a:fontRef idx="minor">
              <a:schemeClr val="lt1"/>
            </a:fontRef>
          </p:style>
          <p:txBody>
            <a:bodyPr vert="horz" wrap="square" lIns="0" tIns="182880" rIns="0" bIns="45718" numCol="1" rtlCol="0" anchor="t" anchorCtr="0" compatLnSpc="1">
              <a:prstTxWarp prst="textNoShape">
                <a:avLst/>
              </a:prstTxWarp>
            </a:bodyPr>
            <a:lstStyle/>
            <a:p>
              <a:pPr algn="ctr" defTabSz="914363" rtl="0" fontAlgn="base">
                <a:lnSpc>
                  <a:spcPct val="85000"/>
                </a:lnSpc>
                <a:spcBef>
                  <a:spcPts val="1200"/>
                </a:spcBef>
                <a:spcAft>
                  <a:spcPct val="0"/>
                </a:spcAft>
                <a:defRPr/>
              </a:pPr>
              <a:r>
                <a:rPr lang="en-US" kern="1200" spc="-100" dirty="0">
                  <a:ln w="18415" cmpd="sng">
                    <a:noFill/>
                    <a:prstDash val="solid"/>
                  </a:ln>
                  <a:solidFill>
                    <a:srgbClr val="FFFFFF"/>
                  </a:solidFill>
                  <a:latin typeface="Segoe UI" pitchFamily="34" charset="0"/>
                  <a:ea typeface="+mn-ea"/>
                  <a:cs typeface="Segoe UI" pitchFamily="34" charset="0"/>
                </a:rPr>
                <a:t>Users</a:t>
              </a:r>
            </a:p>
          </p:txBody>
        </p:sp>
        <p:pic>
          <p:nvPicPr>
            <p:cNvPr id="32" name="Picture 31" descr="man.png"/>
            <p:cNvPicPr preferRelativeResize="0">
              <a:picLocks/>
            </p:cNvPicPr>
            <p:nvPr/>
          </p:nvPicPr>
          <p:blipFill>
            <a:blip r:embed="rId4"/>
            <a:stretch>
              <a:fillRect/>
            </a:stretch>
          </p:blipFill>
          <p:spPr>
            <a:xfrm>
              <a:off x="4183830" y="1365769"/>
              <a:ext cx="1005840" cy="2468880"/>
            </a:xfrm>
            <a:prstGeom prst="rect">
              <a:avLst/>
            </a:prstGeom>
          </p:spPr>
        </p:pic>
        <p:grpSp>
          <p:nvGrpSpPr>
            <p:cNvPr id="3" name="Group 139"/>
            <p:cNvGrpSpPr/>
            <p:nvPr/>
          </p:nvGrpSpPr>
          <p:grpSpPr>
            <a:xfrm>
              <a:off x="6022561" y="3407451"/>
              <a:ext cx="1290701" cy="851670"/>
              <a:chOff x="5207855" y="4760547"/>
              <a:chExt cx="1720486" cy="851670"/>
            </a:xfrm>
          </p:grpSpPr>
          <p:pic>
            <p:nvPicPr>
              <p:cNvPr id="141" name="Picture 7" descr="\\Server3\Restrict\InternalBin\ResourceDVD\DVD_ART34\Artwork_Imagery\Shapes\Arrows\Gold Gradient Collection\arrow 0 gold  arrow curved 7.png"/>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rot="2211075">
                <a:off x="5207855" y="4893614"/>
                <a:ext cx="1017100" cy="718603"/>
              </a:xfrm>
              <a:prstGeom prst="rect">
                <a:avLst/>
              </a:prstGeom>
              <a:noFill/>
            </p:spPr>
          </p:pic>
          <p:pic>
            <p:nvPicPr>
              <p:cNvPr id="142" name="Picture 7" descr="\\Server3\Restrict\InternalBin\ResourceDVD\DVD_ART34\Artwork_Imagery\Shapes\Arrows\Gold Gradient Collection\arrow 0 gold  arrow curved 7.png"/>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rot="12948888">
                <a:off x="5911241" y="4760547"/>
                <a:ext cx="1017100" cy="718603"/>
              </a:xfrm>
              <a:prstGeom prst="rect">
                <a:avLst/>
              </a:prstGeom>
              <a:noFill/>
            </p:spPr>
          </p:pic>
        </p:grpSp>
        <p:pic>
          <p:nvPicPr>
            <p:cNvPr id="54" name="Picture 53" descr="devices.png"/>
            <p:cNvPicPr>
              <a:picLocks noChangeAspect="1"/>
            </p:cNvPicPr>
            <p:nvPr/>
          </p:nvPicPr>
          <p:blipFill>
            <a:blip r:embed="rId6"/>
            <a:stretch>
              <a:fillRect/>
            </a:stretch>
          </p:blipFill>
          <p:spPr>
            <a:xfrm>
              <a:off x="6353244" y="1472836"/>
              <a:ext cx="1803623" cy="1360428"/>
            </a:xfrm>
            <a:prstGeom prst="rect">
              <a:avLst/>
            </a:prstGeom>
            <a:ln>
              <a:noFill/>
            </a:ln>
            <a:effectLst/>
          </p:spPr>
        </p:pic>
        <p:grpSp>
          <p:nvGrpSpPr>
            <p:cNvPr id="4" name="Group 48"/>
            <p:cNvGrpSpPr/>
            <p:nvPr/>
          </p:nvGrpSpPr>
          <p:grpSpPr>
            <a:xfrm>
              <a:off x="6802254" y="4639146"/>
              <a:ext cx="1231899" cy="1175082"/>
              <a:chOff x="9142777" y="4072445"/>
              <a:chExt cx="1642104" cy="1175082"/>
            </a:xfrm>
          </p:grpSpPr>
          <p:pic>
            <p:nvPicPr>
              <p:cNvPr id="87" name="Picture 4" descr="\\Server3\Restrict\InternalBin\ResourceDVD\DVD_ART34\Logos\Microsoft Office 2007 - all products\PowerPoint 2007\Office PowerPoint 2007 Product Icons.png"/>
              <p:cNvPicPr>
                <a:picLocks noChangeAspect="1" noChangeArrowheads="1"/>
              </p:cNvPicPr>
              <p:nvPr/>
            </p:nvPicPr>
            <p:blipFill>
              <a:blip r:embed="rId7" cstate="print"/>
              <a:srcRect/>
              <a:stretch>
                <a:fillRect/>
              </a:stretch>
            </p:blipFill>
            <p:spPr bwMode="auto">
              <a:xfrm>
                <a:off x="9463813" y="4072445"/>
                <a:ext cx="894335" cy="865841"/>
              </a:xfrm>
              <a:prstGeom prst="rect">
                <a:avLst/>
              </a:prstGeom>
              <a:ln>
                <a:noFill/>
              </a:ln>
              <a:effectLst>
                <a:outerShdw blurRad="203200" dist="38100" dir="2700000" sx="111000" sy="111000" algn="tl" rotWithShape="0">
                  <a:prstClr val="black">
                    <a:alpha val="40000"/>
                  </a:prstClr>
                </a:outerShdw>
              </a:effectLst>
            </p:spPr>
          </p:pic>
          <p:pic>
            <p:nvPicPr>
              <p:cNvPr id="88" name="Picture 5" descr="\\Server3\Restrict\InternalBin\ResourceDVD\DVD_ART34\Logos\Microsoft Office 2007 - all products\Outlook 2007\Office Outlook 2007 Product Icon.png"/>
              <p:cNvPicPr>
                <a:picLocks noChangeAspect="1" noChangeArrowheads="1"/>
              </p:cNvPicPr>
              <p:nvPr/>
            </p:nvPicPr>
            <p:blipFill>
              <a:blip r:embed="rId8"/>
              <a:stretch>
                <a:fillRect/>
              </a:stretch>
            </p:blipFill>
            <p:spPr bwMode="auto">
              <a:xfrm>
                <a:off x="9896894" y="4528494"/>
                <a:ext cx="887987" cy="719033"/>
              </a:xfrm>
              <a:prstGeom prst="rect">
                <a:avLst/>
              </a:prstGeom>
              <a:ln>
                <a:noFill/>
              </a:ln>
              <a:effectLst>
                <a:outerShdw blurRad="203200" dist="38100" dir="2700000" sx="111000" sy="111000" algn="tl" rotWithShape="0">
                  <a:prstClr val="black">
                    <a:alpha val="40000"/>
                  </a:prstClr>
                </a:outerShdw>
              </a:effectLst>
            </p:spPr>
          </p:pic>
          <p:pic>
            <p:nvPicPr>
              <p:cNvPr id="89" name="Picture 6" descr="\\Server3\Restrict\InternalBin\ResourceDVD\DVD_ART34\Logos\Microsoft Office 2007 - all products\Word 2007\Office Word 2007 Product Icon.png"/>
              <p:cNvPicPr>
                <a:picLocks noChangeAspect="1" noChangeArrowheads="1"/>
              </p:cNvPicPr>
              <p:nvPr/>
            </p:nvPicPr>
            <p:blipFill>
              <a:blip r:embed="rId9" cstate="print"/>
              <a:srcRect/>
              <a:stretch>
                <a:fillRect/>
              </a:stretch>
            </p:blipFill>
            <p:spPr bwMode="auto">
              <a:xfrm>
                <a:off x="9142777" y="4478055"/>
                <a:ext cx="762573" cy="758521"/>
              </a:xfrm>
              <a:prstGeom prst="rect">
                <a:avLst/>
              </a:prstGeom>
              <a:ln>
                <a:noFill/>
              </a:ln>
              <a:effectLst>
                <a:outerShdw blurRad="203200" dist="38100" dir="2700000" sx="111000" sy="111000" algn="tl" rotWithShape="0">
                  <a:prstClr val="black">
                    <a:alpha val="40000"/>
                  </a:prstClr>
                </a:outerShdw>
              </a:effectLst>
            </p:spPr>
          </p:pic>
        </p:grpSp>
        <p:pic>
          <p:nvPicPr>
            <p:cNvPr id="39" name="Picture 38" descr="apps.png"/>
            <p:cNvPicPr>
              <a:picLocks noChangeAspect="1"/>
            </p:cNvPicPr>
            <p:nvPr/>
          </p:nvPicPr>
          <p:blipFill>
            <a:blip r:embed="rId10"/>
            <a:stretch>
              <a:fillRect/>
            </a:stretch>
          </p:blipFill>
          <p:spPr>
            <a:xfrm>
              <a:off x="3970990" y="5479995"/>
              <a:ext cx="1035985" cy="1142858"/>
            </a:xfrm>
            <a:prstGeom prst="rect">
              <a:avLst/>
            </a:prstGeom>
            <a:ln>
              <a:noFill/>
            </a:ln>
            <a:effectLst>
              <a:outerShdw blurRad="292100" dist="139700" dir="2700000" algn="tl" rotWithShape="0">
                <a:srgbClr val="333333">
                  <a:alpha val="65000"/>
                </a:srgbClr>
              </a:outerShdw>
            </a:effectLst>
          </p:spPr>
        </p:pic>
        <p:grpSp>
          <p:nvGrpSpPr>
            <p:cNvPr id="5" name="Group 49"/>
            <p:cNvGrpSpPr/>
            <p:nvPr/>
          </p:nvGrpSpPr>
          <p:grpSpPr>
            <a:xfrm>
              <a:off x="787665" y="3883945"/>
              <a:ext cx="1134229" cy="1220052"/>
              <a:chOff x="1125415" y="3301512"/>
              <a:chExt cx="1511912" cy="1220052"/>
            </a:xfrm>
          </p:grpSpPr>
          <p:pic>
            <p:nvPicPr>
              <p:cNvPr id="29" name="Picture 28" descr="ozzie pic.png"/>
              <p:cNvPicPr>
                <a:picLocks noChangeAspect="1"/>
              </p:cNvPicPr>
              <p:nvPr/>
            </p:nvPicPr>
            <p:blipFill>
              <a:blip r:embed="rId11" cstate="print"/>
              <a:stretch>
                <a:fillRect/>
              </a:stretch>
            </p:blipFill>
            <p:spPr>
              <a:xfrm>
                <a:off x="1125415" y="3301512"/>
                <a:ext cx="1207478" cy="1022351"/>
              </a:xfrm>
              <a:prstGeom prst="rect">
                <a:avLst/>
              </a:prstGeom>
            </p:spPr>
          </p:pic>
          <p:pic>
            <p:nvPicPr>
              <p:cNvPr id="46" name="Picture 7"/>
              <p:cNvPicPr>
                <a:picLocks noChangeAspect="1" noChangeArrowheads="1"/>
              </p:cNvPicPr>
              <p:nvPr/>
            </p:nvPicPr>
            <p:blipFill>
              <a:blip r:embed="rId12" cstate="print"/>
              <a:srcRect/>
              <a:stretch>
                <a:fillRect/>
              </a:stretch>
            </p:blipFill>
            <p:spPr bwMode="auto">
              <a:xfrm>
                <a:off x="1558176" y="3524254"/>
                <a:ext cx="1079151" cy="997310"/>
              </a:xfrm>
              <a:prstGeom prst="rect">
                <a:avLst/>
              </a:prstGeom>
              <a:noFill/>
              <a:ln w="9525">
                <a:noFill/>
                <a:miter lim="800000"/>
                <a:headEnd/>
                <a:tailEnd/>
              </a:ln>
              <a:effectLst/>
            </p:spPr>
          </p:pic>
        </p:grpSp>
        <p:pic>
          <p:nvPicPr>
            <p:cNvPr id="37" name="Picture 36" descr="pict peop.png"/>
            <p:cNvPicPr preferRelativeResize="0">
              <a:picLocks noChangeAspect="1"/>
            </p:cNvPicPr>
            <p:nvPr/>
          </p:nvPicPr>
          <p:blipFill>
            <a:blip r:embed="rId13" cstate="print"/>
            <a:stretch>
              <a:fillRect/>
            </a:stretch>
          </p:blipFill>
          <p:spPr>
            <a:xfrm>
              <a:off x="1805045" y="1673738"/>
              <a:ext cx="611207" cy="875619"/>
            </a:xfrm>
            <a:prstGeom prst="rect">
              <a:avLst/>
            </a:prstGeom>
            <a:ln>
              <a:noFill/>
            </a:ln>
            <a:effectLst>
              <a:outerShdw blurRad="292100" dist="139700" dir="2700000" algn="tl" rotWithShape="0">
                <a:srgbClr val="333333">
                  <a:alpha val="65000"/>
                </a:srgbClr>
              </a:outerShdw>
            </a:effectLst>
          </p:spPr>
        </p:pic>
        <p:grpSp>
          <p:nvGrpSpPr>
            <p:cNvPr id="6" name="Group 23"/>
            <p:cNvGrpSpPr/>
            <p:nvPr/>
          </p:nvGrpSpPr>
          <p:grpSpPr>
            <a:xfrm>
              <a:off x="2083251" y="3014798"/>
              <a:ext cx="746855" cy="1434444"/>
              <a:chOff x="2852408" y="2432365"/>
              <a:chExt cx="995548" cy="1434444"/>
            </a:xfrm>
          </p:grpSpPr>
          <p:pic>
            <p:nvPicPr>
              <p:cNvPr id="22" name="Picture 21" descr="man.png"/>
              <p:cNvPicPr preferRelativeResize="0">
                <a:picLocks noChangeAspect="1"/>
              </p:cNvPicPr>
              <p:nvPr/>
            </p:nvPicPr>
            <p:blipFill>
              <a:blip r:embed="rId14" cstate="print"/>
              <a:stretch>
                <a:fillRect/>
              </a:stretch>
            </p:blipFill>
            <p:spPr>
              <a:xfrm>
                <a:off x="3281190" y="2432365"/>
                <a:ext cx="566766" cy="1383670"/>
              </a:xfrm>
              <a:prstGeom prst="rect">
                <a:avLst/>
              </a:prstGeom>
            </p:spPr>
          </p:pic>
          <p:pic>
            <p:nvPicPr>
              <p:cNvPr id="23" name="Picture 22" descr="pict peop.png"/>
              <p:cNvPicPr preferRelativeResize="0">
                <a:picLocks noChangeAspect="1"/>
              </p:cNvPicPr>
              <p:nvPr/>
            </p:nvPicPr>
            <p:blipFill>
              <a:blip r:embed="rId13" cstate="print"/>
              <a:stretch>
                <a:fillRect/>
              </a:stretch>
            </p:blipFill>
            <p:spPr>
              <a:xfrm>
                <a:off x="2852408" y="2991190"/>
                <a:ext cx="814730" cy="875619"/>
              </a:xfrm>
              <a:prstGeom prst="rect">
                <a:avLst/>
              </a:prstGeom>
              <a:ln>
                <a:noFill/>
              </a:ln>
              <a:effectLst>
                <a:outerShdw blurRad="292100" dist="139700" dir="2700000" algn="tl" rotWithShape="0">
                  <a:srgbClr val="333333">
                    <a:alpha val="65000"/>
                  </a:srgbClr>
                </a:outerShdw>
              </a:effectLst>
            </p:spPr>
          </p:pic>
        </p:grpSp>
        <p:pic>
          <p:nvPicPr>
            <p:cNvPr id="25" name="Picture 24" descr="devices.png"/>
            <p:cNvPicPr>
              <a:picLocks noChangeAspect="1"/>
            </p:cNvPicPr>
            <p:nvPr/>
          </p:nvPicPr>
          <p:blipFill>
            <a:blip r:embed="rId6"/>
            <a:srcRect b="-21053"/>
            <a:stretch>
              <a:fillRect/>
            </a:stretch>
          </p:blipFill>
          <p:spPr>
            <a:xfrm>
              <a:off x="3302920" y="3437191"/>
              <a:ext cx="1136058" cy="1037304"/>
            </a:xfrm>
            <a:prstGeom prst="rect">
              <a:avLst/>
            </a:prstGeom>
            <a:ln>
              <a:noFill/>
            </a:ln>
            <a:effectLst>
              <a:outerShdw blurRad="292100" dist="139700" dir="2700000" algn="tl" rotWithShape="0">
                <a:srgbClr val="333333">
                  <a:alpha val="65000"/>
                </a:srgbClr>
              </a:outerShdw>
            </a:effectLst>
          </p:spPr>
        </p:pic>
        <p:grpSp>
          <p:nvGrpSpPr>
            <p:cNvPr id="7" name="Group 93"/>
            <p:cNvGrpSpPr/>
            <p:nvPr/>
          </p:nvGrpSpPr>
          <p:grpSpPr>
            <a:xfrm>
              <a:off x="4806962" y="3285847"/>
              <a:ext cx="949651" cy="1189142"/>
              <a:chOff x="6483082" y="2703414"/>
              <a:chExt cx="1265872" cy="1189142"/>
            </a:xfrm>
          </p:grpSpPr>
          <p:grpSp>
            <p:nvGrpSpPr>
              <p:cNvPr id="8" name="Group 86"/>
              <p:cNvGrpSpPr/>
              <p:nvPr/>
            </p:nvGrpSpPr>
            <p:grpSpPr>
              <a:xfrm>
                <a:off x="6483082" y="2703414"/>
                <a:ext cx="1219202" cy="983847"/>
                <a:chOff x="1125415" y="3301512"/>
                <a:chExt cx="1511912" cy="1220052"/>
              </a:xfrm>
            </p:grpSpPr>
            <p:pic>
              <p:nvPicPr>
                <p:cNvPr id="34" name="Picture 33" descr="ozzie pic.png"/>
                <p:cNvPicPr>
                  <a:picLocks noChangeAspect="1"/>
                </p:cNvPicPr>
                <p:nvPr/>
              </p:nvPicPr>
              <p:blipFill>
                <a:blip r:embed="rId15" cstate="print"/>
                <a:stretch>
                  <a:fillRect/>
                </a:stretch>
              </p:blipFill>
              <p:spPr>
                <a:xfrm>
                  <a:off x="1125415" y="3301512"/>
                  <a:ext cx="1207478" cy="1022351"/>
                </a:xfrm>
                <a:prstGeom prst="rect">
                  <a:avLst/>
                </a:prstGeom>
              </p:spPr>
            </p:pic>
            <p:pic>
              <p:nvPicPr>
                <p:cNvPr id="35" name="Picture 7"/>
                <p:cNvPicPr>
                  <a:picLocks noChangeAspect="1" noChangeArrowheads="1"/>
                </p:cNvPicPr>
                <p:nvPr/>
              </p:nvPicPr>
              <p:blipFill>
                <a:blip r:embed="rId16" cstate="print"/>
                <a:srcRect/>
                <a:stretch>
                  <a:fillRect/>
                </a:stretch>
              </p:blipFill>
              <p:spPr bwMode="auto">
                <a:xfrm>
                  <a:off x="1558176" y="3524254"/>
                  <a:ext cx="1079151" cy="997310"/>
                </a:xfrm>
                <a:prstGeom prst="rect">
                  <a:avLst/>
                </a:prstGeom>
                <a:noFill/>
                <a:ln w="9525">
                  <a:noFill/>
                  <a:miter lim="800000"/>
                  <a:headEnd/>
                  <a:tailEnd/>
                </a:ln>
                <a:effectLst/>
              </p:spPr>
            </p:pic>
          </p:grpSp>
          <p:grpSp>
            <p:nvGrpSpPr>
              <p:cNvPr id="9" name="Group 89"/>
              <p:cNvGrpSpPr/>
              <p:nvPr/>
            </p:nvGrpSpPr>
            <p:grpSpPr>
              <a:xfrm>
                <a:off x="6507550" y="2986927"/>
                <a:ext cx="1241404" cy="905629"/>
                <a:chOff x="9163327" y="4058872"/>
                <a:chExt cx="1671732" cy="1219561"/>
              </a:xfrm>
            </p:grpSpPr>
            <p:pic>
              <p:nvPicPr>
                <p:cNvPr id="30" name="Picture 4" descr="\\Server3\Restrict\InternalBin\ResourceDVD\DVD_ART34\Logos\Microsoft Office 2007 - all products\PowerPoint 2007\Office PowerPoint 2007 Product Icons.png"/>
                <p:cNvPicPr>
                  <a:picLocks noChangeAspect="1" noChangeArrowheads="1"/>
                </p:cNvPicPr>
                <p:nvPr/>
              </p:nvPicPr>
              <p:blipFill>
                <a:blip r:embed="rId17" cstate="print"/>
                <a:srcRect/>
                <a:stretch>
                  <a:fillRect/>
                </a:stretch>
              </p:blipFill>
              <p:spPr bwMode="auto">
                <a:xfrm>
                  <a:off x="9487494" y="4058872"/>
                  <a:ext cx="894336" cy="865842"/>
                </a:xfrm>
                <a:prstGeom prst="rect">
                  <a:avLst/>
                </a:prstGeom>
                <a:ln>
                  <a:noFill/>
                </a:ln>
                <a:effectLst>
                  <a:outerShdw blurRad="203200" dist="38100" dir="2700000" sx="111000" sy="111000" algn="tl" rotWithShape="0">
                    <a:prstClr val="black">
                      <a:alpha val="40000"/>
                    </a:prstClr>
                  </a:outerShdw>
                </a:effectLst>
              </p:spPr>
            </p:pic>
            <p:pic>
              <p:nvPicPr>
                <p:cNvPr id="31" name="Picture 5" descr="\\Server3\Restrict\InternalBin\ResourceDVD\DVD_ART34\Logos\Microsoft Office 2007 - all products\Outlook 2007\Office Outlook 2007 Product Icon.png"/>
                <p:cNvPicPr>
                  <a:picLocks noChangeAspect="1" noChangeArrowheads="1"/>
                </p:cNvPicPr>
                <p:nvPr/>
              </p:nvPicPr>
              <p:blipFill>
                <a:blip r:embed="rId18" cstate="print"/>
                <a:stretch>
                  <a:fillRect/>
                </a:stretch>
              </p:blipFill>
              <p:spPr bwMode="auto">
                <a:xfrm>
                  <a:off x="9947071" y="4559400"/>
                  <a:ext cx="887988" cy="719033"/>
                </a:xfrm>
                <a:prstGeom prst="rect">
                  <a:avLst/>
                </a:prstGeom>
                <a:ln>
                  <a:noFill/>
                </a:ln>
                <a:effectLst>
                  <a:outerShdw blurRad="203200" dist="38100" dir="2700000" sx="111000" sy="111000" algn="tl" rotWithShape="0">
                    <a:prstClr val="black">
                      <a:alpha val="40000"/>
                    </a:prstClr>
                  </a:outerShdw>
                </a:effectLst>
              </p:spPr>
            </p:pic>
            <p:pic>
              <p:nvPicPr>
                <p:cNvPr id="33" name="Picture 6" descr="\\Server3\Restrict\InternalBin\ResourceDVD\DVD_ART34\Logos\Microsoft Office 2007 - all products\Word 2007\Office Word 2007 Product Icon.png"/>
                <p:cNvPicPr>
                  <a:picLocks noChangeAspect="1" noChangeArrowheads="1"/>
                </p:cNvPicPr>
                <p:nvPr/>
              </p:nvPicPr>
              <p:blipFill>
                <a:blip r:embed="rId19" cstate="print"/>
                <a:srcRect/>
                <a:stretch>
                  <a:fillRect/>
                </a:stretch>
              </p:blipFill>
              <p:spPr bwMode="auto">
                <a:xfrm>
                  <a:off x="9163327" y="4476325"/>
                  <a:ext cx="762573" cy="758521"/>
                </a:xfrm>
                <a:prstGeom prst="rect">
                  <a:avLst/>
                </a:prstGeom>
                <a:ln>
                  <a:noFill/>
                </a:ln>
                <a:effectLst>
                  <a:outerShdw blurRad="203200" dist="38100" dir="2700000" sx="111000" sy="111000" algn="tl" rotWithShape="0">
                    <a:prstClr val="black">
                      <a:alpha val="40000"/>
                    </a:prstClr>
                  </a:outerShdw>
                </a:effectLst>
              </p:spPr>
            </p:pic>
          </p:grpSp>
        </p:grpSp>
        <p:grpSp>
          <p:nvGrpSpPr>
            <p:cNvPr id="10" name="Group 71"/>
            <p:cNvGrpSpPr/>
            <p:nvPr/>
          </p:nvGrpSpPr>
          <p:grpSpPr>
            <a:xfrm>
              <a:off x="6022095" y="3302613"/>
              <a:ext cx="1290701" cy="1059444"/>
              <a:chOff x="8103966" y="2716398"/>
              <a:chExt cx="1720486" cy="1059444"/>
            </a:xfrm>
          </p:grpSpPr>
          <p:pic>
            <p:nvPicPr>
              <p:cNvPr id="38" name="Picture 37" descr="data.png"/>
              <p:cNvPicPr>
                <a:picLocks noChangeAspect="1"/>
              </p:cNvPicPr>
              <p:nvPr/>
            </p:nvPicPr>
            <p:blipFill>
              <a:blip r:embed="rId10"/>
              <a:stretch>
                <a:fillRect/>
              </a:stretch>
            </p:blipFill>
            <p:spPr>
              <a:xfrm>
                <a:off x="8361102" y="2716398"/>
                <a:ext cx="1280160" cy="1059444"/>
              </a:xfrm>
              <a:prstGeom prst="rect">
                <a:avLst/>
              </a:prstGeom>
              <a:ln>
                <a:noFill/>
              </a:ln>
              <a:effectLst>
                <a:outerShdw blurRad="292100" dist="139700" dir="2700000" algn="tl" rotWithShape="0">
                  <a:srgbClr val="333333">
                    <a:alpha val="65000"/>
                  </a:srgbClr>
                </a:outerShdw>
              </a:effectLst>
            </p:spPr>
          </p:pic>
          <p:grpSp>
            <p:nvGrpSpPr>
              <p:cNvPr id="11" name="Group 139"/>
              <p:cNvGrpSpPr/>
              <p:nvPr/>
            </p:nvGrpSpPr>
            <p:grpSpPr>
              <a:xfrm>
                <a:off x="8103966" y="2822858"/>
                <a:ext cx="1720486" cy="851670"/>
                <a:chOff x="5207855" y="4760547"/>
                <a:chExt cx="1720486" cy="851670"/>
              </a:xfrm>
            </p:grpSpPr>
            <p:pic>
              <p:nvPicPr>
                <p:cNvPr id="41" name="Picture 7" descr="\\Server3\Restrict\InternalBin\ResourceDVD\DVD_ART34\Artwork_Imagery\Shapes\Arrows\Gold Gradient Collection\arrow 0 gold  arrow curved 7.png"/>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rot="2211075">
                  <a:off x="5207855" y="4893614"/>
                  <a:ext cx="1017100" cy="718603"/>
                </a:xfrm>
                <a:prstGeom prst="rect">
                  <a:avLst/>
                </a:prstGeom>
                <a:noFill/>
              </p:spPr>
            </p:pic>
            <p:pic>
              <p:nvPicPr>
                <p:cNvPr id="43" name="Picture 7" descr="\\Server3\Restrict\InternalBin\ResourceDVD\DVD_ART34\Artwork_Imagery\Shapes\Arrows\Gold Gradient Collection\arrow 0 gold  arrow curved 7.png"/>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rot="12948888">
                  <a:off x="5911241" y="4760547"/>
                  <a:ext cx="1017100" cy="718603"/>
                </a:xfrm>
                <a:prstGeom prst="rect">
                  <a:avLst/>
                </a:prstGeom>
                <a:noFill/>
              </p:spPr>
            </p:pic>
          </p:grpSp>
        </p:grpSp>
      </p:grpSp>
      <p:pic>
        <p:nvPicPr>
          <p:cNvPr id="1026" name="Picture 2" descr="D:\Imágenes\Microsoft\DVD_ART36\Logos\Live Mesh\Live Mesh logo r.png">
            <a:hlinkClick r:id="rId20"/>
          </p:cNvPr>
          <p:cNvPicPr>
            <a:picLocks noChangeAspect="1" noChangeArrowheads="1"/>
          </p:cNvPicPr>
          <p:nvPr/>
        </p:nvPicPr>
        <p:blipFill>
          <a:blip r:embed="rId21">
            <a:extLst>
              <a:ext uri="{28A0092B-C50C-407E-A947-70E740481C1C}">
                <a14:useLocalDpi xmlns:a14="http://schemas.microsoft.com/office/drawing/2010/main" xmlns="" val="0"/>
              </a:ext>
            </a:extLst>
          </a:blip>
          <a:srcRect/>
          <a:stretch>
            <a:fillRect/>
          </a:stretch>
        </p:blipFill>
        <p:spPr bwMode="auto">
          <a:xfrm>
            <a:off x="234780" y="131618"/>
            <a:ext cx="3829220" cy="1193523"/>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Tree>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Live framework</a:t>
            </a:r>
            <a:endParaRPr lang="en-US" dirty="0"/>
          </a:p>
        </p:txBody>
      </p:sp>
      <p:sp>
        <p:nvSpPr>
          <p:cNvPr id="23" name="Text Placeholder 22"/>
          <p:cNvSpPr>
            <a:spLocks noGrp="1"/>
          </p:cNvSpPr>
          <p:nvPr>
            <p:ph type="body" sz="quarter" idx="10"/>
          </p:nvPr>
        </p:nvSpPr>
        <p:spPr>
          <a:xfrm>
            <a:off x="381000" y="1411552"/>
            <a:ext cx="8382000" cy="1772793"/>
          </a:xfrm>
        </p:spPr>
        <p:txBody>
          <a:bodyPr/>
          <a:lstStyle/>
          <a:p>
            <a:pPr lvl="0"/>
            <a:r>
              <a:rPr lang="en-US" dirty="0" smtClean="0">
                <a:latin typeface="Segoe" pitchFamily="34" charset="0"/>
              </a:rPr>
              <a:t>… un </a:t>
            </a:r>
            <a:r>
              <a:rPr lang="en-US" dirty="0" err="1" smtClean="0">
                <a:latin typeface="Segoe" pitchFamily="34" charset="0"/>
              </a:rPr>
              <a:t>conjunto</a:t>
            </a:r>
            <a:r>
              <a:rPr lang="en-US" dirty="0" smtClean="0">
                <a:latin typeface="Segoe" pitchFamily="34" charset="0"/>
              </a:rPr>
              <a:t> de </a:t>
            </a:r>
            <a:r>
              <a:rPr lang="en-US" dirty="0" err="1" smtClean="0">
                <a:latin typeface="Segoe" pitchFamily="34" charset="0"/>
              </a:rPr>
              <a:t>bloques</a:t>
            </a:r>
            <a:r>
              <a:rPr lang="en-US" dirty="0" smtClean="0">
                <a:latin typeface="Segoe" pitchFamily="34" charset="0"/>
              </a:rPr>
              <a:t> </a:t>
            </a:r>
            <a:r>
              <a:rPr lang="en-US" dirty="0" err="1" smtClean="0">
                <a:latin typeface="Segoe" pitchFamily="34" charset="0"/>
              </a:rPr>
              <a:t>que</a:t>
            </a:r>
            <a:r>
              <a:rPr lang="en-US" dirty="0" smtClean="0">
                <a:latin typeface="Segoe" pitchFamily="34" charset="0"/>
              </a:rPr>
              <a:t> </a:t>
            </a:r>
            <a:r>
              <a:rPr lang="en-US" dirty="0" err="1" smtClean="0">
                <a:latin typeface="Segoe" pitchFamily="34" charset="0"/>
              </a:rPr>
              <a:t>permiten</a:t>
            </a:r>
            <a:r>
              <a:rPr lang="en-US" dirty="0" smtClean="0">
                <a:latin typeface="Segoe" pitchFamily="34" charset="0"/>
              </a:rPr>
              <a:t> </a:t>
            </a:r>
            <a:r>
              <a:rPr lang="en-US" dirty="0" err="1" smtClean="0">
                <a:latin typeface="Segoe" pitchFamily="34" charset="0"/>
              </a:rPr>
              <a:t>manejar</a:t>
            </a:r>
            <a:r>
              <a:rPr lang="en-US" dirty="0" smtClean="0">
                <a:latin typeface="Segoe" pitchFamily="34" charset="0"/>
              </a:rPr>
              <a:t> </a:t>
            </a:r>
            <a:r>
              <a:rPr lang="en-US" dirty="0" err="1" smtClean="0">
                <a:latin typeface="Segoe" pitchFamily="34" charset="0"/>
              </a:rPr>
              <a:t>datos</a:t>
            </a:r>
            <a:r>
              <a:rPr lang="en-US" dirty="0" smtClean="0">
                <a:latin typeface="Segoe" pitchFamily="34" charset="0"/>
              </a:rPr>
              <a:t> de </a:t>
            </a:r>
            <a:r>
              <a:rPr lang="en-US" dirty="0" err="1" smtClean="0">
                <a:latin typeface="Segoe" pitchFamily="34" charset="0"/>
              </a:rPr>
              <a:t>usuario</a:t>
            </a:r>
            <a:r>
              <a:rPr lang="en-US" dirty="0" smtClean="0">
                <a:latin typeface="Segoe" pitchFamily="34" charset="0"/>
              </a:rPr>
              <a:t> y </a:t>
            </a:r>
            <a:r>
              <a:rPr lang="en-US" dirty="0" err="1" smtClean="0">
                <a:latin typeface="Segoe" pitchFamily="34" charset="0"/>
              </a:rPr>
              <a:t>recursos</a:t>
            </a:r>
            <a:r>
              <a:rPr lang="en-US" dirty="0" smtClean="0">
                <a:latin typeface="Segoe" pitchFamily="34" charset="0"/>
              </a:rPr>
              <a:t> de </a:t>
            </a:r>
            <a:r>
              <a:rPr lang="en-US" dirty="0" err="1" smtClean="0">
                <a:latin typeface="Segoe" pitchFamily="34" charset="0"/>
              </a:rPr>
              <a:t>aplicaciones</a:t>
            </a:r>
            <a:r>
              <a:rPr lang="en-US" dirty="0" smtClean="0">
                <a:latin typeface="Segoe" pitchFamily="34" charset="0"/>
              </a:rPr>
              <a:t>, </a:t>
            </a:r>
            <a:r>
              <a:rPr lang="en-US" dirty="0" err="1" smtClean="0">
                <a:latin typeface="Segoe" pitchFamily="34" charset="0"/>
              </a:rPr>
              <a:t>conectando</a:t>
            </a:r>
            <a:r>
              <a:rPr lang="en-US" dirty="0" smtClean="0">
                <a:latin typeface="Segoe" pitchFamily="34" charset="0"/>
              </a:rPr>
              <a:t> </a:t>
            </a:r>
            <a:r>
              <a:rPr lang="en-US" dirty="0" err="1" smtClean="0">
                <a:latin typeface="Segoe" pitchFamily="34" charset="0"/>
              </a:rPr>
              <a:t>tu</a:t>
            </a:r>
            <a:r>
              <a:rPr lang="en-US" dirty="0" smtClean="0">
                <a:latin typeface="Segoe" pitchFamily="34" charset="0"/>
              </a:rPr>
              <a:t> </a:t>
            </a:r>
            <a:r>
              <a:rPr lang="en-US" dirty="0" err="1" smtClean="0">
                <a:latin typeface="Segoe" pitchFamily="34" charset="0"/>
              </a:rPr>
              <a:t>aplicación</a:t>
            </a:r>
            <a:r>
              <a:rPr lang="en-US" dirty="0" smtClean="0">
                <a:latin typeface="Segoe" pitchFamily="34" charset="0"/>
              </a:rPr>
              <a:t> a </a:t>
            </a:r>
            <a:r>
              <a:rPr lang="en-US" dirty="0" err="1" smtClean="0">
                <a:latin typeface="Segoe" pitchFamily="34" charset="0"/>
              </a:rPr>
              <a:t>cientos</a:t>
            </a:r>
            <a:r>
              <a:rPr lang="en-US" dirty="0" smtClean="0">
                <a:latin typeface="Segoe" pitchFamily="34" charset="0"/>
              </a:rPr>
              <a:t> de miles de </a:t>
            </a:r>
            <a:r>
              <a:rPr lang="en-US" dirty="0" err="1" smtClean="0">
                <a:latin typeface="Segoe" pitchFamily="34" charset="0"/>
              </a:rPr>
              <a:t>usuarios</a:t>
            </a:r>
            <a:endParaRPr lang="en-US" dirty="0">
              <a:latin typeface="Segoe" pitchFamily="34" charset="0"/>
            </a:endParaRPr>
          </a:p>
        </p:txBody>
      </p:sp>
      <p:grpSp>
        <p:nvGrpSpPr>
          <p:cNvPr id="3" name="Group 26"/>
          <p:cNvGrpSpPr/>
          <p:nvPr/>
        </p:nvGrpSpPr>
        <p:grpSpPr>
          <a:xfrm>
            <a:off x="457200" y="3288723"/>
            <a:ext cx="8203324" cy="3066365"/>
            <a:chOff x="1325742" y="1834089"/>
            <a:chExt cx="6287053" cy="1929904"/>
          </a:xfrm>
        </p:grpSpPr>
        <p:sp>
          <p:nvSpPr>
            <p:cNvPr id="19" name="Rounded Rectangle 18"/>
            <p:cNvSpPr>
              <a:spLocks/>
            </p:cNvSpPr>
            <p:nvPr/>
          </p:nvSpPr>
          <p:spPr>
            <a:xfrm>
              <a:off x="1325742" y="1851145"/>
              <a:ext cx="6287051" cy="1912847"/>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algn="l" defTabSz="914363" rtl="0" fontAlgn="base">
                <a:lnSpc>
                  <a:spcPct val="85000"/>
                </a:lnSpc>
                <a:spcBef>
                  <a:spcPts val="1200"/>
                </a:spcBef>
                <a:spcAft>
                  <a:spcPct val="0"/>
                </a:spcAft>
                <a:defRPr/>
              </a:pPr>
              <a:endParaRPr lang="en-US" sz="16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sp>
          <p:nvSpPr>
            <p:cNvPr id="20" name="Rounded Rectangle 19"/>
            <p:cNvSpPr>
              <a:spLocks noChangeAspect="1"/>
            </p:cNvSpPr>
            <p:nvPr/>
          </p:nvSpPr>
          <p:spPr>
            <a:xfrm>
              <a:off x="1325743" y="1834089"/>
              <a:ext cx="6287052" cy="1929904"/>
            </a:xfrm>
            <a:prstGeom prst="roundRect">
              <a:avLst/>
            </a:prstGeom>
            <a:noFill/>
            <a:ln w="28575" cap="flat" cmpd="sng" algn="ctr">
              <a:solidFill>
                <a:srgbClr val="00B0F0"/>
              </a:solidFill>
              <a:prstDash val="solid"/>
              <a:bevel/>
            </a:ln>
            <a:effectLst>
              <a:outerShdw blurRad="50800" dist="38100" dir="5400000" rotWithShape="0">
                <a:srgbClr val="000000">
                  <a:alpha val="35000"/>
                </a:srgbClr>
              </a:outerShdw>
            </a:effectLst>
          </p:spPr>
          <p:txBody>
            <a:bodyPr lIns="0" tIns="45718" rIns="0" bIns="45718" anchor="ctr"/>
            <a:lstStyle/>
            <a:p>
              <a:pPr algn="ctr" defTabSz="1096919" rtl="0" fontAlgn="base">
                <a:lnSpc>
                  <a:spcPct val="75000"/>
                </a:lnSpc>
                <a:spcBef>
                  <a:spcPct val="0"/>
                </a:spcBef>
                <a:spcAft>
                  <a:spcPct val="0"/>
                </a:spcAft>
                <a:defRPr/>
              </a:pPr>
              <a:endParaRPr lang="en-US" sz="2000" i="1" kern="1200" dirty="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latin typeface="Segoe"/>
                <a:ea typeface="+mn-ea"/>
                <a:cs typeface="+mn-cs"/>
              </a:endParaRPr>
            </a:p>
          </p:txBody>
        </p:sp>
      </p:grpSp>
      <p:sp>
        <p:nvSpPr>
          <p:cNvPr id="6" name="TextBox 5"/>
          <p:cNvSpPr txBox="1"/>
          <p:nvPr/>
        </p:nvSpPr>
        <p:spPr>
          <a:xfrm>
            <a:off x="3263853" y="3693211"/>
            <a:ext cx="3178623" cy="400110"/>
          </a:xfrm>
          <a:prstGeom prst="rect">
            <a:avLst/>
          </a:prstGeom>
          <a:noFill/>
        </p:spPr>
        <p:txBody>
          <a:bodyPr wrap="square" rtlCol="0">
            <a:spAutoFit/>
          </a:bodyPr>
          <a:lstStyle/>
          <a:p>
            <a:pPr algn="ctr" defTabSz="914363" rtl="0">
              <a:lnSpc>
                <a:spcPts val="2400"/>
              </a:lnSpc>
            </a:pPr>
            <a:r>
              <a:rPr lang="en-US" sz="3200" kern="1200" dirty="0">
                <a:solidFill>
                  <a:srgbClr val="000000"/>
                </a:solidFill>
                <a:effectLst>
                  <a:innerShdw blurRad="114300">
                    <a:prstClr val="black"/>
                  </a:innerShdw>
                </a:effectLst>
                <a:latin typeface="Segoe UI" pitchFamily="34" charset="0"/>
                <a:ea typeface="+mn-ea"/>
                <a:cs typeface="Segoe UI" pitchFamily="34" charset="0"/>
              </a:rPr>
              <a:t> Live </a:t>
            </a:r>
            <a:r>
              <a:rPr lang="en-US" sz="3200" dirty="0" smtClean="0">
                <a:solidFill>
                  <a:srgbClr val="000000"/>
                </a:solidFill>
                <a:effectLst>
                  <a:innerShdw blurRad="114300">
                    <a:prstClr val="black"/>
                  </a:innerShdw>
                </a:effectLst>
                <a:latin typeface="Segoe UI" pitchFamily="34" charset="0"/>
                <a:cs typeface="Segoe UI" pitchFamily="34" charset="0"/>
              </a:rPr>
              <a:t>Framework</a:t>
            </a:r>
            <a:endParaRPr lang="en-US" sz="3200" kern="1200" dirty="0">
              <a:solidFill>
                <a:srgbClr val="000000"/>
              </a:solidFill>
              <a:effectLst>
                <a:innerShdw blurRad="114300">
                  <a:prstClr val="black"/>
                </a:innerShdw>
              </a:effectLst>
              <a:latin typeface="Segoe UI" pitchFamily="34" charset="0"/>
              <a:ea typeface="+mn-ea"/>
              <a:cs typeface="Segoe UI" pitchFamily="34" charset="0"/>
            </a:endParaRPr>
          </a:p>
        </p:txBody>
      </p:sp>
      <p:pic>
        <p:nvPicPr>
          <p:cNvPr id="7" name="Picture 3" descr="\\eventsql\dvd\Online_ART\DVD_ART34\Logos\Live Mesh\Live Mesh logo b.png"/>
          <p:cNvPicPr>
            <a:picLocks noChangeAspect="1" noChangeArrowheads="1"/>
          </p:cNvPicPr>
          <p:nvPr/>
        </p:nvPicPr>
        <p:blipFill>
          <a:blip r:embed="rId3" cstate="print"/>
          <a:srcRect l="4085" t="10196" r="71904" b="11531"/>
          <a:stretch>
            <a:fillRect/>
          </a:stretch>
        </p:blipFill>
        <p:spPr bwMode="auto">
          <a:xfrm>
            <a:off x="2871422" y="3540817"/>
            <a:ext cx="609600" cy="627413"/>
          </a:xfrm>
          <a:prstGeom prst="rect">
            <a:avLst/>
          </a:prstGeom>
          <a:noFill/>
        </p:spPr>
      </p:pic>
      <p:sp>
        <p:nvSpPr>
          <p:cNvPr id="8" name="Rounded Rectangle 7"/>
          <p:cNvSpPr>
            <a:spLocks/>
          </p:cNvSpPr>
          <p:nvPr/>
        </p:nvSpPr>
        <p:spPr bwMode="auto">
          <a:xfrm>
            <a:off x="3886200" y="5498515"/>
            <a:ext cx="1371600" cy="60960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defTabSz="914363" rtl="0" fontAlgn="base">
              <a:lnSpc>
                <a:spcPct val="85000"/>
              </a:lnSpc>
              <a:spcBef>
                <a:spcPts val="1200"/>
              </a:spcBef>
              <a:spcAft>
                <a:spcPct val="0"/>
              </a:spcAft>
              <a:defRPr/>
            </a:pPr>
            <a:r>
              <a:rPr lang="en-US" sz="1600" kern="1200" spc="-100" dirty="0">
                <a:ln w="18415" cmpd="sng">
                  <a:noFill/>
                  <a:prstDash val="solid"/>
                </a:ln>
                <a:gradFill>
                  <a:gsLst>
                    <a:gs pos="0">
                      <a:srgbClr val="000000"/>
                    </a:gs>
                    <a:gs pos="50000">
                      <a:srgbClr val="000000"/>
                    </a:gs>
                  </a:gsLst>
                  <a:lin ang="5400000" scaled="0"/>
                </a:gradFill>
                <a:latin typeface="Segoe UI" pitchFamily="34" charset="0"/>
                <a:ea typeface="+mn-ea"/>
                <a:cs typeface="Segoe UI" pitchFamily="34" charset="0"/>
              </a:rPr>
              <a:t>Storage</a:t>
            </a:r>
          </a:p>
        </p:txBody>
      </p:sp>
      <p:sp>
        <p:nvSpPr>
          <p:cNvPr id="9" name="Rounded Rectangle 8"/>
          <p:cNvSpPr>
            <a:spLocks/>
          </p:cNvSpPr>
          <p:nvPr/>
        </p:nvSpPr>
        <p:spPr bwMode="auto">
          <a:xfrm>
            <a:off x="6858000" y="5498515"/>
            <a:ext cx="1371600" cy="60960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defTabSz="914363" rtl="0" fontAlgn="base">
              <a:lnSpc>
                <a:spcPct val="85000"/>
              </a:lnSpc>
              <a:spcBef>
                <a:spcPts val="1200"/>
              </a:spcBef>
              <a:spcAft>
                <a:spcPct val="0"/>
              </a:spcAft>
              <a:defRPr/>
            </a:pPr>
            <a:r>
              <a:rPr lang="en-US" sz="1600" kern="1200" spc="-100" dirty="0">
                <a:ln w="18415" cmpd="sng">
                  <a:noFill/>
                  <a:prstDash val="solid"/>
                </a:ln>
                <a:gradFill>
                  <a:gsLst>
                    <a:gs pos="0">
                      <a:srgbClr val="000000"/>
                    </a:gs>
                    <a:gs pos="50000">
                      <a:srgbClr val="000000"/>
                    </a:gs>
                  </a:gsLst>
                  <a:lin ang="5400000" scaled="0"/>
                </a:gradFill>
                <a:latin typeface="Segoe UI" pitchFamily="34" charset="0"/>
                <a:ea typeface="+mn-ea"/>
                <a:cs typeface="Segoe UI" pitchFamily="34" charset="0"/>
              </a:rPr>
              <a:t>Search &amp; Geospatial</a:t>
            </a:r>
          </a:p>
        </p:txBody>
      </p:sp>
      <p:sp>
        <p:nvSpPr>
          <p:cNvPr id="10" name="Rounded Rectangle 9"/>
          <p:cNvSpPr>
            <a:spLocks/>
          </p:cNvSpPr>
          <p:nvPr/>
        </p:nvSpPr>
        <p:spPr bwMode="auto">
          <a:xfrm>
            <a:off x="914400" y="5498515"/>
            <a:ext cx="1371600" cy="60960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defTabSz="914363" rtl="0" fontAlgn="base">
              <a:lnSpc>
                <a:spcPct val="85000"/>
              </a:lnSpc>
              <a:spcBef>
                <a:spcPts val="1200"/>
              </a:spcBef>
              <a:spcAft>
                <a:spcPct val="0"/>
              </a:spcAft>
              <a:defRPr/>
            </a:pPr>
            <a:r>
              <a:rPr lang="en-US" sz="1600" kern="1200" spc="-100" dirty="0">
                <a:ln w="18415" cmpd="sng">
                  <a:noFill/>
                  <a:prstDash val="solid"/>
                </a:ln>
                <a:gradFill>
                  <a:gsLst>
                    <a:gs pos="0">
                      <a:srgbClr val="000000"/>
                    </a:gs>
                    <a:gs pos="50000">
                      <a:srgbClr val="000000"/>
                    </a:gs>
                  </a:gsLst>
                  <a:lin ang="5400000" scaled="0"/>
                </a:gradFill>
                <a:latin typeface="Segoe UI" pitchFamily="34" charset="0"/>
                <a:ea typeface="+mn-ea"/>
                <a:cs typeface="Segoe UI" pitchFamily="34" charset="0"/>
              </a:rPr>
              <a:t>Identity</a:t>
            </a:r>
          </a:p>
        </p:txBody>
      </p:sp>
      <p:sp>
        <p:nvSpPr>
          <p:cNvPr id="11" name="Rounded Rectangle 10"/>
          <p:cNvSpPr>
            <a:spLocks/>
          </p:cNvSpPr>
          <p:nvPr/>
        </p:nvSpPr>
        <p:spPr bwMode="auto">
          <a:xfrm>
            <a:off x="2400300" y="5498515"/>
            <a:ext cx="1371600" cy="60960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defTabSz="914363" rtl="0" fontAlgn="base">
              <a:lnSpc>
                <a:spcPct val="85000"/>
              </a:lnSpc>
              <a:spcBef>
                <a:spcPts val="1200"/>
              </a:spcBef>
              <a:spcAft>
                <a:spcPct val="0"/>
              </a:spcAft>
              <a:defRPr/>
            </a:pPr>
            <a:r>
              <a:rPr lang="en-US" sz="1600" kern="1200" spc="-100" dirty="0">
                <a:ln w="18415" cmpd="sng">
                  <a:noFill/>
                  <a:prstDash val="solid"/>
                </a:ln>
                <a:gradFill>
                  <a:gsLst>
                    <a:gs pos="0">
                      <a:srgbClr val="000000"/>
                    </a:gs>
                    <a:gs pos="50000">
                      <a:srgbClr val="000000"/>
                    </a:gs>
                  </a:gsLst>
                  <a:lin ang="5400000" scaled="0"/>
                </a:gradFill>
                <a:latin typeface="Segoe UI" pitchFamily="34" charset="0"/>
                <a:ea typeface="+mn-ea"/>
                <a:cs typeface="Segoe UI" pitchFamily="34" charset="0"/>
              </a:rPr>
              <a:t>Directory</a:t>
            </a:r>
          </a:p>
        </p:txBody>
      </p:sp>
      <p:grpSp>
        <p:nvGrpSpPr>
          <p:cNvPr id="4" name="Group 21"/>
          <p:cNvGrpSpPr/>
          <p:nvPr/>
        </p:nvGrpSpPr>
        <p:grpSpPr>
          <a:xfrm>
            <a:off x="748862" y="4229501"/>
            <a:ext cx="7620000" cy="1143000"/>
            <a:chOff x="748862" y="3818021"/>
            <a:chExt cx="7620000" cy="1143000"/>
          </a:xfrm>
        </p:grpSpPr>
        <p:sp>
          <p:nvSpPr>
            <p:cNvPr id="12" name="Rounded Rectangle 11"/>
            <p:cNvSpPr/>
            <p:nvPr/>
          </p:nvSpPr>
          <p:spPr bwMode="auto">
            <a:xfrm>
              <a:off x="748862" y="3818021"/>
              <a:ext cx="7620000" cy="1143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3" name="Rounded Rectangle 12"/>
            <p:cNvSpPr>
              <a:spLocks/>
            </p:cNvSpPr>
            <p:nvPr/>
          </p:nvSpPr>
          <p:spPr bwMode="auto">
            <a:xfrm>
              <a:off x="3134512" y="4191000"/>
              <a:ext cx="1371600" cy="60960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defTabSz="914363" rtl="0" fontAlgn="base">
                <a:lnSpc>
                  <a:spcPct val="85000"/>
                </a:lnSpc>
                <a:spcBef>
                  <a:spcPts val="1200"/>
                </a:spcBef>
                <a:spcAft>
                  <a:spcPct val="0"/>
                </a:spcAft>
                <a:defRPr/>
              </a:pPr>
              <a:r>
                <a:rPr lang="en-US" sz="1600" kern="1200" spc="-100" dirty="0">
                  <a:ln w="18415" cmpd="sng">
                    <a:noFill/>
                    <a:prstDash val="solid"/>
                  </a:ln>
                  <a:gradFill>
                    <a:gsLst>
                      <a:gs pos="0">
                        <a:srgbClr val="000000"/>
                      </a:gs>
                      <a:gs pos="50000">
                        <a:srgbClr val="000000"/>
                      </a:gs>
                    </a:gsLst>
                    <a:lin ang="5400000" scaled="0"/>
                  </a:gradFill>
                  <a:latin typeface="Segoe UI" pitchFamily="34" charset="0"/>
                  <a:ea typeface="+mn-ea"/>
                  <a:cs typeface="Segoe UI" pitchFamily="34" charset="0"/>
                </a:rPr>
                <a:t>Devices</a:t>
              </a:r>
            </a:p>
          </p:txBody>
        </p:sp>
        <p:sp>
          <p:nvSpPr>
            <p:cNvPr id="14" name="Rounded Rectangle 13"/>
            <p:cNvSpPr>
              <a:spLocks/>
            </p:cNvSpPr>
            <p:nvPr/>
          </p:nvSpPr>
          <p:spPr bwMode="auto">
            <a:xfrm>
              <a:off x="4619783" y="4191000"/>
              <a:ext cx="1371600" cy="60960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defTabSz="914363" rtl="0" fontAlgn="base">
                <a:lnSpc>
                  <a:spcPct val="85000"/>
                </a:lnSpc>
                <a:spcBef>
                  <a:spcPts val="1200"/>
                </a:spcBef>
                <a:spcAft>
                  <a:spcPct val="0"/>
                </a:spcAft>
                <a:defRPr/>
              </a:pPr>
              <a:r>
                <a:rPr lang="en-US" sz="1600" kern="1200" spc="-100" dirty="0">
                  <a:ln w="18415" cmpd="sng">
                    <a:noFill/>
                    <a:prstDash val="solid"/>
                  </a:ln>
                  <a:gradFill>
                    <a:gsLst>
                      <a:gs pos="0">
                        <a:srgbClr val="000000"/>
                      </a:gs>
                      <a:gs pos="50000">
                        <a:srgbClr val="000000"/>
                      </a:gs>
                    </a:gsLst>
                    <a:lin ang="5400000" scaled="0"/>
                  </a:gradFill>
                  <a:latin typeface="Segoe UI" pitchFamily="34" charset="0"/>
                  <a:ea typeface="+mn-ea"/>
                  <a:cs typeface="Segoe UI" pitchFamily="34" charset="0"/>
                </a:rPr>
                <a:t>Applications</a:t>
              </a:r>
            </a:p>
          </p:txBody>
        </p:sp>
        <p:sp>
          <p:nvSpPr>
            <p:cNvPr id="15" name="Rounded Rectangle 14"/>
            <p:cNvSpPr>
              <a:spLocks/>
            </p:cNvSpPr>
            <p:nvPr/>
          </p:nvSpPr>
          <p:spPr bwMode="auto">
            <a:xfrm>
              <a:off x="6105053" y="4191000"/>
              <a:ext cx="1371600" cy="60960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defTabSz="914363" rtl="0" fontAlgn="base">
                <a:lnSpc>
                  <a:spcPct val="85000"/>
                </a:lnSpc>
                <a:spcBef>
                  <a:spcPts val="1200"/>
                </a:spcBef>
                <a:spcAft>
                  <a:spcPct val="0"/>
                </a:spcAft>
                <a:defRPr/>
              </a:pPr>
              <a:r>
                <a:rPr lang="en-US" sz="1600" kern="1200" spc="-100" dirty="0">
                  <a:ln w="18415" cmpd="sng">
                    <a:noFill/>
                    <a:prstDash val="solid"/>
                  </a:ln>
                  <a:gradFill>
                    <a:gsLst>
                      <a:gs pos="0">
                        <a:srgbClr val="000000"/>
                      </a:gs>
                      <a:gs pos="50000">
                        <a:srgbClr val="000000"/>
                      </a:gs>
                    </a:gsLst>
                    <a:lin ang="5400000" scaled="0"/>
                  </a:gradFill>
                  <a:latin typeface="Segoe UI" pitchFamily="34" charset="0"/>
                  <a:ea typeface="+mn-ea"/>
                  <a:cs typeface="Segoe UI" pitchFamily="34" charset="0"/>
                </a:rPr>
                <a:t>Synchronization</a:t>
              </a:r>
            </a:p>
          </p:txBody>
        </p:sp>
        <p:sp>
          <p:nvSpPr>
            <p:cNvPr id="17" name="TextBox 16"/>
            <p:cNvSpPr txBox="1"/>
            <p:nvPr/>
          </p:nvSpPr>
          <p:spPr>
            <a:xfrm>
              <a:off x="901262" y="3826042"/>
              <a:ext cx="5562600" cy="369332"/>
            </a:xfrm>
            <a:prstGeom prst="rect">
              <a:avLst/>
            </a:prstGeom>
            <a:noFill/>
          </p:spPr>
          <p:txBody>
            <a:bodyPr wrap="square" rtlCol="0">
              <a:spAutoFit/>
            </a:bodyPr>
            <a:lstStyle/>
            <a:p>
              <a:pPr algn="l" defTabSz="914363" rtl="0"/>
              <a:r>
                <a:rPr lang="en-US" kern="1200" dirty="0">
                  <a:solidFill>
                    <a:srgbClr val="FFFFFF"/>
                  </a:solidFill>
                  <a:latin typeface="Segoe UI"/>
                  <a:ea typeface="+mn-ea"/>
                  <a:cs typeface="+mn-cs"/>
                </a:rPr>
                <a:t>Mesh Services</a:t>
              </a:r>
            </a:p>
          </p:txBody>
        </p:sp>
        <p:sp>
          <p:nvSpPr>
            <p:cNvPr id="18" name="Rounded Rectangle 17"/>
            <p:cNvSpPr>
              <a:spLocks/>
            </p:cNvSpPr>
            <p:nvPr/>
          </p:nvSpPr>
          <p:spPr bwMode="auto">
            <a:xfrm>
              <a:off x="1649241" y="4191000"/>
              <a:ext cx="1371600" cy="60960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defTabSz="914363" rtl="0" fontAlgn="base">
                <a:lnSpc>
                  <a:spcPct val="85000"/>
                </a:lnSpc>
                <a:spcBef>
                  <a:spcPts val="1200"/>
                </a:spcBef>
                <a:spcAft>
                  <a:spcPct val="0"/>
                </a:spcAft>
                <a:defRPr/>
              </a:pPr>
              <a:r>
                <a:rPr lang="en-US" sz="1600" kern="1200" spc="-100" dirty="0">
                  <a:ln w="18415" cmpd="sng">
                    <a:noFill/>
                    <a:prstDash val="solid"/>
                  </a:ln>
                  <a:gradFill>
                    <a:gsLst>
                      <a:gs pos="0">
                        <a:srgbClr val="000000"/>
                      </a:gs>
                      <a:gs pos="50000">
                        <a:srgbClr val="000000"/>
                      </a:gs>
                    </a:gsLst>
                    <a:lin ang="5400000" scaled="0"/>
                  </a:gradFill>
                  <a:latin typeface="Segoe UI" pitchFamily="34" charset="0"/>
                  <a:ea typeface="+mn-ea"/>
                  <a:cs typeface="Segoe UI" pitchFamily="34" charset="0"/>
                </a:rPr>
                <a:t>User</a:t>
              </a:r>
            </a:p>
          </p:txBody>
        </p:sp>
      </p:grpSp>
      <p:sp>
        <p:nvSpPr>
          <p:cNvPr id="21" name="Rounded Rectangle 20"/>
          <p:cNvSpPr>
            <a:spLocks/>
          </p:cNvSpPr>
          <p:nvPr/>
        </p:nvSpPr>
        <p:spPr bwMode="auto">
          <a:xfrm>
            <a:off x="5372100" y="5498515"/>
            <a:ext cx="1371600" cy="60960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defTabSz="914363" rtl="0" fontAlgn="base">
              <a:lnSpc>
                <a:spcPct val="85000"/>
              </a:lnSpc>
              <a:spcBef>
                <a:spcPts val="1200"/>
              </a:spcBef>
              <a:spcAft>
                <a:spcPct val="0"/>
              </a:spcAft>
              <a:defRPr/>
            </a:pPr>
            <a:r>
              <a:rPr lang="en-US" sz="1600" kern="1200" spc="-100" dirty="0">
                <a:ln w="18415" cmpd="sng">
                  <a:noFill/>
                  <a:prstDash val="solid"/>
                </a:ln>
                <a:gradFill>
                  <a:gsLst>
                    <a:gs pos="0">
                      <a:srgbClr val="000000"/>
                    </a:gs>
                    <a:gs pos="50000">
                      <a:srgbClr val="000000"/>
                    </a:gs>
                  </a:gsLst>
                  <a:lin ang="5400000" scaled="0"/>
                </a:gradFill>
                <a:latin typeface="Segoe UI" pitchFamily="34" charset="0"/>
                <a:ea typeface="+mn-ea"/>
                <a:cs typeface="Segoe UI" pitchFamily="34" charset="0"/>
              </a:rPr>
              <a:t>Comms &amp; Presence</a:t>
            </a:r>
          </a:p>
        </p:txBody>
      </p:sp>
      <p:sp>
        <p:nvSpPr>
          <p:cNvPr id="25" name="Rounded Rectangle 24"/>
          <p:cNvSpPr/>
          <p:nvPr/>
        </p:nvSpPr>
        <p:spPr bwMode="auto">
          <a:xfrm>
            <a:off x="685800" y="5974080"/>
            <a:ext cx="457200" cy="3048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rtl="0" fontAlgn="base">
              <a:spcBef>
                <a:spcPct val="0"/>
              </a:spcBef>
              <a:spcAft>
                <a:spcPct val="0"/>
              </a:spcAft>
            </a:pPr>
            <a:r>
              <a:rPr lang="en-US" sz="1200" b="1" kern="1200" dirty="0" smtClean="0">
                <a:solidFill>
                  <a:srgbClr val="FFFFFF"/>
                </a:solidFill>
                <a:latin typeface="Segoe UI"/>
                <a:ea typeface="+mn-ea"/>
                <a:cs typeface="+mn-cs"/>
              </a:rPr>
              <a:t>1.6B</a:t>
            </a:r>
            <a:endParaRPr lang="en-US" sz="1200" b="1" kern="1200" dirty="0">
              <a:solidFill>
                <a:srgbClr val="FFFFFF"/>
              </a:solidFill>
              <a:latin typeface="Segoe UI"/>
              <a:ea typeface="+mn-ea"/>
              <a:cs typeface="+mn-cs"/>
            </a:endParaRPr>
          </a:p>
        </p:txBody>
      </p:sp>
      <p:sp>
        <p:nvSpPr>
          <p:cNvPr id="26" name="Rounded Rectangle 25"/>
          <p:cNvSpPr/>
          <p:nvPr/>
        </p:nvSpPr>
        <p:spPr bwMode="auto">
          <a:xfrm>
            <a:off x="3593682" y="5974080"/>
            <a:ext cx="457200" cy="3048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rtl="0" fontAlgn="base">
              <a:spcBef>
                <a:spcPct val="0"/>
              </a:spcBef>
              <a:spcAft>
                <a:spcPct val="0"/>
              </a:spcAft>
            </a:pPr>
            <a:r>
              <a:rPr lang="en-US" sz="1200" b="1" kern="1200" dirty="0" smtClean="0">
                <a:solidFill>
                  <a:srgbClr val="FFFFFF"/>
                </a:solidFill>
                <a:latin typeface="Segoe UI"/>
                <a:ea typeface="+mn-ea"/>
                <a:cs typeface="+mn-cs"/>
              </a:rPr>
              <a:t>40B</a:t>
            </a:r>
            <a:endParaRPr lang="en-US" sz="1200" b="1" kern="1200" dirty="0">
              <a:solidFill>
                <a:srgbClr val="FFFFFF"/>
              </a:solidFill>
              <a:latin typeface="Segoe UI"/>
              <a:ea typeface="+mn-ea"/>
              <a:cs typeface="+mn-cs"/>
            </a:endParaRPr>
          </a:p>
        </p:txBody>
      </p:sp>
      <p:sp>
        <p:nvSpPr>
          <p:cNvPr id="27" name="Rounded Rectangle 26"/>
          <p:cNvSpPr/>
          <p:nvPr/>
        </p:nvSpPr>
        <p:spPr bwMode="auto">
          <a:xfrm>
            <a:off x="1752601" y="5974080"/>
            <a:ext cx="457200" cy="3048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rtl="0" fontAlgn="base">
              <a:spcBef>
                <a:spcPct val="0"/>
              </a:spcBef>
              <a:spcAft>
                <a:spcPct val="0"/>
              </a:spcAft>
            </a:pPr>
            <a:r>
              <a:rPr lang="en-US" sz="1200" b="1" kern="1200" dirty="0">
                <a:solidFill>
                  <a:srgbClr val="FFFFFF"/>
                </a:solidFill>
                <a:latin typeface="Segoe UI"/>
                <a:ea typeface="+mn-ea"/>
                <a:cs typeface="+mn-cs"/>
              </a:rPr>
              <a:t>367M</a:t>
            </a:r>
          </a:p>
        </p:txBody>
      </p:sp>
      <p:sp>
        <p:nvSpPr>
          <p:cNvPr id="28" name="Rounded Rectangle 27"/>
          <p:cNvSpPr/>
          <p:nvPr/>
        </p:nvSpPr>
        <p:spPr bwMode="auto">
          <a:xfrm>
            <a:off x="6567949" y="5974080"/>
            <a:ext cx="457200" cy="3048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rtl="0" fontAlgn="base">
              <a:spcBef>
                <a:spcPct val="0"/>
              </a:spcBef>
              <a:spcAft>
                <a:spcPct val="0"/>
              </a:spcAft>
            </a:pPr>
            <a:r>
              <a:rPr lang="en-US" sz="1200" b="1" kern="1200" dirty="0">
                <a:solidFill>
                  <a:srgbClr val="FFFFFF"/>
                </a:solidFill>
                <a:latin typeface="Segoe UI"/>
                <a:ea typeface="+mn-ea"/>
                <a:cs typeface="+mn-cs"/>
              </a:rPr>
              <a:t>320M</a:t>
            </a:r>
          </a:p>
        </p:txBody>
      </p:sp>
      <p:sp>
        <p:nvSpPr>
          <p:cNvPr id="29" name="Rounded Rectangle 28"/>
          <p:cNvSpPr/>
          <p:nvPr/>
        </p:nvSpPr>
        <p:spPr bwMode="auto">
          <a:xfrm>
            <a:off x="5080818" y="5974080"/>
            <a:ext cx="457200" cy="3048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rtl="0" fontAlgn="base">
              <a:spcBef>
                <a:spcPct val="0"/>
              </a:spcBef>
              <a:spcAft>
                <a:spcPct val="0"/>
              </a:spcAft>
            </a:pPr>
            <a:r>
              <a:rPr lang="en-US" sz="1200" b="1" kern="1200" dirty="0" err="1">
                <a:solidFill>
                  <a:srgbClr val="FFFFFF"/>
                </a:solidFill>
                <a:latin typeface="Segoe UI"/>
                <a:ea typeface="+mn-ea"/>
                <a:cs typeface="+mn-cs"/>
              </a:rPr>
              <a:t>nnPB</a:t>
            </a:r>
            <a:endParaRPr lang="en-US" sz="1200" b="1" kern="1200" dirty="0">
              <a:solidFill>
                <a:srgbClr val="FFFFFF"/>
              </a:solidFill>
              <a:latin typeface="Segoe UI"/>
              <a:ea typeface="+mn-ea"/>
              <a:cs typeface="+mn-cs"/>
            </a:endParaRPr>
          </a:p>
        </p:txBody>
      </p:sp>
      <p:sp>
        <p:nvSpPr>
          <p:cNvPr id="30" name="Rounded Rectangle 29"/>
          <p:cNvSpPr/>
          <p:nvPr/>
        </p:nvSpPr>
        <p:spPr bwMode="auto">
          <a:xfrm>
            <a:off x="2666994" y="5974080"/>
            <a:ext cx="457200" cy="3048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rtl="0" fontAlgn="base">
              <a:spcBef>
                <a:spcPct val="0"/>
              </a:spcBef>
              <a:spcAft>
                <a:spcPct val="0"/>
              </a:spcAft>
            </a:pPr>
            <a:r>
              <a:rPr lang="en-US" sz="1200" b="1" kern="1200" dirty="0" smtClean="0">
                <a:solidFill>
                  <a:srgbClr val="FFFFFF"/>
                </a:solidFill>
                <a:latin typeface="Segoe UI"/>
                <a:ea typeface="+mn-ea"/>
                <a:cs typeface="+mn-cs"/>
              </a:rPr>
              <a:t>500M</a:t>
            </a:r>
            <a:endParaRPr lang="en-US" sz="1200" b="1" kern="1200" dirty="0">
              <a:solidFill>
                <a:srgbClr val="FFFFFF"/>
              </a:solidFill>
              <a:latin typeface="Segoe UI"/>
              <a:ea typeface="+mn-ea"/>
              <a:cs typeface="+mn-cs"/>
            </a:endParaRPr>
          </a:p>
        </p:txBody>
      </p:sp>
    </p:spTree>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dissolve">
                                      <p:cBhvr>
                                        <p:cTn id="11" dur="500"/>
                                        <p:tgtEl>
                                          <p:spTgt spid="27"/>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dissolve">
                                      <p:cBhvr>
                                        <p:cTn id="15" dur="500"/>
                                        <p:tgtEl>
                                          <p:spTgt spid="30"/>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dissolve">
                                      <p:cBhvr>
                                        <p:cTn id="19" dur="500"/>
                                        <p:tgtEl>
                                          <p:spTgt spid="26"/>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dissolve">
                                      <p:cBhvr>
                                        <p:cTn id="23" dur="500"/>
                                        <p:tgtEl>
                                          <p:spTgt spid="29"/>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dissolv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664797"/>
          </a:xfrm>
        </p:spPr>
        <p:txBody>
          <a:bodyPr/>
          <a:lstStyle/>
          <a:p>
            <a:r>
              <a:rPr lang="en-US" dirty="0" smtClean="0">
                <a:latin typeface="Segoe" pitchFamily="34" charset="0"/>
              </a:rPr>
              <a:t>¿</a:t>
            </a:r>
            <a:r>
              <a:rPr lang="en-US" dirty="0" err="1" smtClean="0">
                <a:latin typeface="Segoe" pitchFamily="34" charset="0"/>
              </a:rPr>
              <a:t>Qué</a:t>
            </a:r>
            <a:r>
              <a:rPr lang="en-US" dirty="0" smtClean="0">
                <a:latin typeface="Segoe" pitchFamily="34" charset="0"/>
              </a:rPr>
              <a:t> </a:t>
            </a:r>
            <a:r>
              <a:rPr lang="en-US" dirty="0" err="1" smtClean="0">
                <a:latin typeface="Segoe" pitchFamily="34" charset="0"/>
              </a:rPr>
              <a:t>podemos</a:t>
            </a:r>
            <a:r>
              <a:rPr lang="en-US" dirty="0" smtClean="0">
                <a:latin typeface="Segoe" pitchFamily="34" charset="0"/>
              </a:rPr>
              <a:t> </a:t>
            </a:r>
            <a:r>
              <a:rPr lang="en-US" dirty="0" err="1" smtClean="0">
                <a:latin typeface="Segoe" pitchFamily="34" charset="0"/>
              </a:rPr>
              <a:t>hacer</a:t>
            </a:r>
            <a:r>
              <a:rPr lang="en-US" dirty="0" smtClean="0">
                <a:latin typeface="Segoe" pitchFamily="34" charset="0"/>
              </a:rPr>
              <a:t>?</a:t>
            </a:r>
            <a:endParaRPr lang="en-US" dirty="0">
              <a:latin typeface="Segoe" pitchFamily="34" charset="0"/>
            </a:endParaRPr>
          </a:p>
        </p:txBody>
      </p:sp>
      <p:sp>
        <p:nvSpPr>
          <p:cNvPr id="5" name="TextBox 4"/>
          <p:cNvSpPr txBox="1"/>
          <p:nvPr/>
        </p:nvSpPr>
        <p:spPr>
          <a:xfrm>
            <a:off x="920170" y="1468344"/>
            <a:ext cx="2951128" cy="553998"/>
          </a:xfrm>
          <a:prstGeom prst="rect">
            <a:avLst/>
          </a:prstGeom>
          <a:noFill/>
        </p:spPr>
        <p:txBody>
          <a:bodyPr wrap="none" lIns="0" tIns="0" rIns="0" bIns="0" rtlCol="0">
            <a:spAutoFit/>
          </a:bodyPr>
          <a:lstStyle/>
          <a:p>
            <a:pPr algn="ctr">
              <a:lnSpc>
                <a:spcPct val="90000"/>
              </a:lnSpc>
            </a:pPr>
            <a:r>
              <a:rPr lang="en-US" sz="2000" dirty="0" err="1" smtClean="0">
                <a:latin typeface="Segoe UI" pitchFamily="34" charset="0"/>
                <a:ea typeface="Segoe UI" pitchFamily="34" charset="0"/>
                <a:cs typeface="Segoe UI" pitchFamily="34" charset="0"/>
              </a:rPr>
              <a:t>Acceder</a:t>
            </a:r>
            <a:r>
              <a:rPr lang="en-US" sz="2000" dirty="0" smtClean="0">
                <a:latin typeface="Segoe UI" pitchFamily="34" charset="0"/>
                <a:ea typeface="Segoe UI" pitchFamily="34" charset="0"/>
                <a:cs typeface="Segoe UI" pitchFamily="34" charset="0"/>
              </a:rPr>
              <a:t> a </a:t>
            </a:r>
            <a:r>
              <a:rPr lang="en-US" sz="2000" dirty="0" err="1" smtClean="0">
                <a:latin typeface="Segoe UI" pitchFamily="34" charset="0"/>
                <a:ea typeface="Segoe UI" pitchFamily="34" charset="0"/>
                <a:cs typeface="Segoe UI" pitchFamily="34" charset="0"/>
              </a:rPr>
              <a:t>datos</a:t>
            </a:r>
            <a:r>
              <a:rPr lang="en-US" sz="2000" dirty="0" smtClean="0">
                <a:latin typeface="Segoe UI" pitchFamily="34" charset="0"/>
                <a:ea typeface="Segoe UI" pitchFamily="34" charset="0"/>
                <a:cs typeface="Segoe UI" pitchFamily="34" charset="0"/>
              </a:rPr>
              <a:t> de </a:t>
            </a:r>
          </a:p>
          <a:p>
            <a:pPr algn="ctr">
              <a:lnSpc>
                <a:spcPct val="90000"/>
              </a:lnSpc>
            </a:pPr>
            <a:r>
              <a:rPr lang="en-US" sz="2000" dirty="0" err="1" smtClean="0">
                <a:latin typeface="Segoe UI" pitchFamily="34" charset="0"/>
                <a:ea typeface="Segoe UI" pitchFamily="34" charset="0"/>
                <a:cs typeface="Segoe UI" pitchFamily="34" charset="0"/>
              </a:rPr>
              <a:t>usuario</a:t>
            </a:r>
            <a:r>
              <a:rPr lang="en-US" sz="2000" dirty="0" smtClean="0">
                <a:latin typeface="Segoe UI" pitchFamily="34" charset="0"/>
                <a:ea typeface="Segoe UI" pitchFamily="34" charset="0"/>
                <a:cs typeface="Segoe UI" pitchFamily="34" charset="0"/>
              </a:rPr>
              <a:t> y </a:t>
            </a:r>
            <a:r>
              <a:rPr lang="en-US" sz="2000" dirty="0" err="1" smtClean="0">
                <a:latin typeface="Segoe UI" pitchFamily="34" charset="0"/>
                <a:ea typeface="Segoe UI" pitchFamily="34" charset="0"/>
                <a:cs typeface="Segoe UI" pitchFamily="34" charset="0"/>
              </a:rPr>
              <a:t>almacenamiento</a:t>
            </a:r>
            <a:endParaRPr lang="en-US" sz="2000" dirty="0">
              <a:latin typeface="Segoe UI" pitchFamily="34" charset="0"/>
              <a:ea typeface="Segoe UI" pitchFamily="34" charset="0"/>
              <a:cs typeface="Segoe UI" pitchFamily="34" charset="0"/>
            </a:endParaRPr>
          </a:p>
        </p:txBody>
      </p:sp>
      <p:sp>
        <p:nvSpPr>
          <p:cNvPr id="6" name="TextBox 5"/>
          <p:cNvSpPr txBox="1"/>
          <p:nvPr/>
        </p:nvSpPr>
        <p:spPr>
          <a:xfrm>
            <a:off x="5236002" y="1628001"/>
            <a:ext cx="2519408" cy="553998"/>
          </a:xfrm>
          <a:prstGeom prst="rect">
            <a:avLst/>
          </a:prstGeom>
          <a:noFill/>
        </p:spPr>
        <p:txBody>
          <a:bodyPr wrap="none" lIns="0" tIns="0" rIns="0" bIns="0" rtlCol="0">
            <a:spAutoFit/>
          </a:bodyPr>
          <a:lstStyle/>
          <a:p>
            <a:pPr algn="ctr">
              <a:lnSpc>
                <a:spcPct val="90000"/>
              </a:lnSpc>
            </a:pPr>
            <a:r>
              <a:rPr lang="en-US" sz="2000" dirty="0" err="1" smtClean="0">
                <a:latin typeface="Segoe UI" pitchFamily="34" charset="0"/>
                <a:ea typeface="Segoe UI" pitchFamily="34" charset="0"/>
                <a:cs typeface="Segoe UI" pitchFamily="34" charset="0"/>
              </a:rPr>
              <a:t>Acceder</a:t>
            </a:r>
            <a:r>
              <a:rPr lang="en-US" sz="2000" dirty="0" smtClean="0">
                <a:latin typeface="Segoe UI" pitchFamily="34" charset="0"/>
                <a:ea typeface="Segoe UI" pitchFamily="34" charset="0"/>
                <a:cs typeface="Segoe UI" pitchFamily="34" charset="0"/>
              </a:rPr>
              <a:t> a </a:t>
            </a:r>
            <a:r>
              <a:rPr lang="en-US" sz="2000" dirty="0" err="1" smtClean="0">
                <a:latin typeface="Segoe UI" pitchFamily="34" charset="0"/>
                <a:ea typeface="Segoe UI" pitchFamily="34" charset="0"/>
                <a:cs typeface="Segoe UI" pitchFamily="34" charset="0"/>
              </a:rPr>
              <a:t>información</a:t>
            </a:r>
            <a:endParaRPr lang="en-US" sz="2000" dirty="0" smtClean="0">
              <a:latin typeface="Segoe UI" pitchFamily="34" charset="0"/>
              <a:ea typeface="Segoe UI" pitchFamily="34" charset="0"/>
              <a:cs typeface="Segoe UI" pitchFamily="34" charset="0"/>
            </a:endParaRPr>
          </a:p>
          <a:p>
            <a:pPr algn="ctr">
              <a:lnSpc>
                <a:spcPct val="90000"/>
              </a:lnSpc>
            </a:pPr>
            <a:r>
              <a:rPr lang="en-US" sz="2000" dirty="0" smtClean="0">
                <a:latin typeface="Segoe UI" pitchFamily="34" charset="0"/>
                <a:ea typeface="Segoe UI" pitchFamily="34" charset="0"/>
                <a:cs typeface="Segoe UI" pitchFamily="34" charset="0"/>
              </a:rPr>
              <a:t> en </a:t>
            </a:r>
            <a:r>
              <a:rPr lang="en-US" sz="2000" dirty="0" err="1" smtClean="0">
                <a:latin typeface="Segoe UI" pitchFamily="34" charset="0"/>
                <a:ea typeface="Segoe UI" pitchFamily="34" charset="0"/>
                <a:cs typeface="Segoe UI" pitchFamily="34" charset="0"/>
              </a:rPr>
              <a:t>dispositivos</a:t>
            </a:r>
            <a:endParaRPr lang="en-US" sz="2000" dirty="0">
              <a:latin typeface="Segoe UI" pitchFamily="34" charset="0"/>
              <a:ea typeface="Segoe UI" pitchFamily="34" charset="0"/>
              <a:cs typeface="Segoe UI" pitchFamily="34" charset="0"/>
            </a:endParaRPr>
          </a:p>
        </p:txBody>
      </p:sp>
      <p:sp>
        <p:nvSpPr>
          <p:cNvPr id="7" name="TextBox 6"/>
          <p:cNvSpPr txBox="1"/>
          <p:nvPr/>
        </p:nvSpPr>
        <p:spPr>
          <a:xfrm>
            <a:off x="6532119" y="2494002"/>
            <a:ext cx="1868910" cy="553998"/>
          </a:xfrm>
          <a:prstGeom prst="rect">
            <a:avLst/>
          </a:prstGeom>
          <a:noFill/>
        </p:spPr>
        <p:txBody>
          <a:bodyPr wrap="none" lIns="0" tIns="0" rIns="0" bIns="0" rtlCol="0">
            <a:spAutoFit/>
          </a:bodyPr>
          <a:lstStyle/>
          <a:p>
            <a:pPr algn="ctr">
              <a:lnSpc>
                <a:spcPct val="90000"/>
              </a:lnSpc>
            </a:pPr>
            <a:r>
              <a:rPr lang="en-US" sz="2000" dirty="0" err="1" smtClean="0">
                <a:latin typeface="Segoe UI" pitchFamily="34" charset="0"/>
                <a:ea typeface="Segoe UI" pitchFamily="34" charset="0"/>
                <a:cs typeface="Segoe UI" pitchFamily="34" charset="0"/>
              </a:rPr>
              <a:t>Acceder</a:t>
            </a:r>
            <a:r>
              <a:rPr lang="en-US" sz="2000" dirty="0" smtClean="0">
                <a:latin typeface="Segoe UI" pitchFamily="34" charset="0"/>
                <a:ea typeface="Segoe UI" pitchFamily="34" charset="0"/>
                <a:cs typeface="Segoe UI" pitchFamily="34" charset="0"/>
              </a:rPr>
              <a:t> a </a:t>
            </a:r>
            <a:r>
              <a:rPr lang="en-US" sz="2000" dirty="0" err="1" smtClean="0">
                <a:latin typeface="Segoe UI" pitchFamily="34" charset="0"/>
                <a:ea typeface="Segoe UI" pitchFamily="34" charset="0"/>
                <a:cs typeface="Segoe UI" pitchFamily="34" charset="0"/>
              </a:rPr>
              <a:t>redes</a:t>
            </a:r>
            <a:r>
              <a:rPr lang="en-US" sz="2000" dirty="0" smtClean="0">
                <a:latin typeface="Segoe UI" pitchFamily="34" charset="0"/>
                <a:ea typeface="Segoe UI" pitchFamily="34" charset="0"/>
                <a:cs typeface="Segoe UI" pitchFamily="34" charset="0"/>
              </a:rPr>
              <a:t> </a:t>
            </a:r>
          </a:p>
          <a:p>
            <a:pPr algn="ctr">
              <a:lnSpc>
                <a:spcPct val="90000"/>
              </a:lnSpc>
            </a:pPr>
            <a:r>
              <a:rPr lang="en-US" sz="2000" dirty="0" err="1" smtClean="0">
                <a:latin typeface="Segoe UI" pitchFamily="34" charset="0"/>
                <a:ea typeface="Segoe UI" pitchFamily="34" charset="0"/>
                <a:cs typeface="Segoe UI" pitchFamily="34" charset="0"/>
              </a:rPr>
              <a:t>sociales</a:t>
            </a:r>
            <a:endParaRPr lang="en-US" sz="2000" dirty="0">
              <a:latin typeface="Segoe UI" pitchFamily="34" charset="0"/>
              <a:ea typeface="Segoe UI" pitchFamily="34" charset="0"/>
              <a:cs typeface="Segoe UI" pitchFamily="34" charset="0"/>
            </a:endParaRPr>
          </a:p>
        </p:txBody>
      </p:sp>
      <p:sp>
        <p:nvSpPr>
          <p:cNvPr id="8" name="TextBox 7"/>
          <p:cNvSpPr txBox="1"/>
          <p:nvPr/>
        </p:nvSpPr>
        <p:spPr>
          <a:xfrm>
            <a:off x="654863" y="3761601"/>
            <a:ext cx="1939057" cy="553998"/>
          </a:xfrm>
          <a:prstGeom prst="rect">
            <a:avLst/>
          </a:prstGeom>
          <a:noFill/>
        </p:spPr>
        <p:txBody>
          <a:bodyPr wrap="none" lIns="0" tIns="0" rIns="0" bIns="0" rtlCol="0">
            <a:spAutoFit/>
          </a:bodyPr>
          <a:lstStyle/>
          <a:p>
            <a:pPr algn="ctr">
              <a:lnSpc>
                <a:spcPct val="90000"/>
              </a:lnSpc>
            </a:pPr>
            <a:r>
              <a:rPr lang="en-US" sz="2000" dirty="0" err="1" smtClean="0">
                <a:latin typeface="Segoe UI" pitchFamily="34" charset="0"/>
                <a:ea typeface="Segoe UI" pitchFamily="34" charset="0"/>
                <a:cs typeface="Segoe UI" pitchFamily="34" charset="0"/>
              </a:rPr>
              <a:t>Sincronizar</a:t>
            </a:r>
            <a:r>
              <a:rPr lang="en-US" sz="2000" dirty="0" smtClean="0">
                <a:latin typeface="Segoe UI" pitchFamily="34" charset="0"/>
                <a:ea typeface="Segoe UI" pitchFamily="34" charset="0"/>
                <a:cs typeface="Segoe UI" pitchFamily="34" charset="0"/>
              </a:rPr>
              <a:t> </a:t>
            </a:r>
            <a:r>
              <a:rPr lang="en-US" sz="2000" dirty="0" err="1" smtClean="0">
                <a:latin typeface="Segoe UI" pitchFamily="34" charset="0"/>
                <a:ea typeface="Segoe UI" pitchFamily="34" charset="0"/>
                <a:cs typeface="Segoe UI" pitchFamily="34" charset="0"/>
              </a:rPr>
              <a:t>datos</a:t>
            </a:r>
            <a:endParaRPr lang="en-US" sz="2000" dirty="0" smtClean="0">
              <a:latin typeface="Segoe UI" pitchFamily="34" charset="0"/>
              <a:ea typeface="Segoe UI" pitchFamily="34" charset="0"/>
              <a:cs typeface="Segoe UI" pitchFamily="34" charset="0"/>
            </a:endParaRPr>
          </a:p>
          <a:p>
            <a:pPr algn="ctr">
              <a:lnSpc>
                <a:spcPct val="90000"/>
              </a:lnSpc>
            </a:pPr>
            <a:r>
              <a:rPr lang="en-US" sz="2000" dirty="0" smtClean="0">
                <a:latin typeface="Segoe UI" pitchFamily="34" charset="0"/>
                <a:ea typeface="Segoe UI" pitchFamily="34" charset="0"/>
                <a:cs typeface="Segoe UI" pitchFamily="34" charset="0"/>
              </a:rPr>
              <a:t> de </a:t>
            </a:r>
            <a:r>
              <a:rPr lang="en-US" sz="2000" dirty="0" err="1" smtClean="0">
                <a:latin typeface="Segoe UI" pitchFamily="34" charset="0"/>
                <a:ea typeface="Segoe UI" pitchFamily="34" charset="0"/>
                <a:cs typeface="Segoe UI" pitchFamily="34" charset="0"/>
              </a:rPr>
              <a:t>usuario</a:t>
            </a:r>
            <a:endParaRPr lang="en-US" sz="2000" dirty="0">
              <a:latin typeface="Segoe UI" pitchFamily="34" charset="0"/>
              <a:ea typeface="Segoe UI" pitchFamily="34" charset="0"/>
              <a:cs typeface="Segoe UI" pitchFamily="34" charset="0"/>
            </a:endParaRPr>
          </a:p>
        </p:txBody>
      </p:sp>
      <p:sp>
        <p:nvSpPr>
          <p:cNvPr id="9" name="TextBox 8"/>
          <p:cNvSpPr txBox="1"/>
          <p:nvPr/>
        </p:nvSpPr>
        <p:spPr>
          <a:xfrm>
            <a:off x="6455155" y="3476172"/>
            <a:ext cx="2704074" cy="553998"/>
          </a:xfrm>
          <a:prstGeom prst="rect">
            <a:avLst/>
          </a:prstGeom>
          <a:noFill/>
        </p:spPr>
        <p:txBody>
          <a:bodyPr wrap="none" lIns="0" tIns="0" rIns="0" bIns="0" rtlCol="0">
            <a:spAutoFit/>
          </a:bodyPr>
          <a:lstStyle/>
          <a:p>
            <a:pPr algn="ctr">
              <a:lnSpc>
                <a:spcPct val="90000"/>
              </a:lnSpc>
            </a:pPr>
            <a:r>
              <a:rPr lang="en-US" sz="2000" dirty="0" err="1" smtClean="0">
                <a:latin typeface="Segoe UI" pitchFamily="34" charset="0"/>
                <a:ea typeface="Segoe UI" pitchFamily="34" charset="0"/>
                <a:cs typeface="Segoe UI" pitchFamily="34" charset="0"/>
              </a:rPr>
              <a:t>Acceder</a:t>
            </a:r>
            <a:r>
              <a:rPr lang="en-US" sz="2000" dirty="0" smtClean="0">
                <a:latin typeface="Segoe UI" pitchFamily="34" charset="0"/>
                <a:ea typeface="Segoe UI" pitchFamily="34" charset="0"/>
                <a:cs typeface="Segoe UI" pitchFamily="34" charset="0"/>
              </a:rPr>
              <a:t> al </a:t>
            </a:r>
            <a:r>
              <a:rPr lang="en-US" sz="2000" dirty="0" err="1" smtClean="0">
                <a:latin typeface="Segoe UI" pitchFamily="34" charset="0"/>
                <a:ea typeface="Segoe UI" pitchFamily="34" charset="0"/>
                <a:cs typeface="Segoe UI" pitchFamily="34" charset="0"/>
              </a:rPr>
              <a:t>perfil</a:t>
            </a:r>
            <a:r>
              <a:rPr lang="en-US" sz="2000" dirty="0" smtClean="0">
                <a:latin typeface="Segoe UI" pitchFamily="34" charset="0"/>
                <a:ea typeface="Segoe UI" pitchFamily="34" charset="0"/>
                <a:cs typeface="Segoe UI" pitchFamily="34" charset="0"/>
              </a:rPr>
              <a:t> del</a:t>
            </a:r>
          </a:p>
          <a:p>
            <a:pPr algn="ctr">
              <a:lnSpc>
                <a:spcPct val="90000"/>
              </a:lnSpc>
            </a:pPr>
            <a:r>
              <a:rPr lang="en-US" sz="2000" dirty="0" smtClean="0">
                <a:latin typeface="Segoe UI" pitchFamily="34" charset="0"/>
                <a:ea typeface="Segoe UI" pitchFamily="34" charset="0"/>
                <a:cs typeface="Segoe UI" pitchFamily="34" charset="0"/>
              </a:rPr>
              <a:t> </a:t>
            </a:r>
            <a:r>
              <a:rPr lang="en-US" sz="2000" dirty="0" err="1" smtClean="0">
                <a:latin typeface="Segoe UI" pitchFamily="34" charset="0"/>
                <a:ea typeface="Segoe UI" pitchFamily="34" charset="0"/>
                <a:cs typeface="Segoe UI" pitchFamily="34" charset="0"/>
              </a:rPr>
              <a:t>usuario</a:t>
            </a:r>
            <a:r>
              <a:rPr lang="en-US" sz="2000" dirty="0" smtClean="0">
                <a:latin typeface="Segoe UI" pitchFamily="34" charset="0"/>
                <a:ea typeface="Segoe UI" pitchFamily="34" charset="0"/>
                <a:cs typeface="Segoe UI" pitchFamily="34" charset="0"/>
              </a:rPr>
              <a:t> y a la </a:t>
            </a:r>
            <a:r>
              <a:rPr lang="en-US" sz="2000" dirty="0" err="1" smtClean="0">
                <a:latin typeface="Segoe UI" pitchFamily="34" charset="0"/>
                <a:ea typeface="Segoe UI" pitchFamily="34" charset="0"/>
                <a:cs typeface="Segoe UI" pitchFamily="34" charset="0"/>
              </a:rPr>
              <a:t>presencia</a:t>
            </a:r>
            <a:endParaRPr lang="en-US" sz="2000" dirty="0">
              <a:latin typeface="Segoe UI" pitchFamily="34" charset="0"/>
              <a:ea typeface="Segoe UI" pitchFamily="34" charset="0"/>
              <a:cs typeface="Segoe UI" pitchFamily="34" charset="0"/>
            </a:endParaRPr>
          </a:p>
        </p:txBody>
      </p:sp>
      <p:sp>
        <p:nvSpPr>
          <p:cNvPr id="10" name="TextBox 9"/>
          <p:cNvSpPr txBox="1"/>
          <p:nvPr/>
        </p:nvSpPr>
        <p:spPr>
          <a:xfrm>
            <a:off x="1925084" y="5971401"/>
            <a:ext cx="5470408" cy="276999"/>
          </a:xfrm>
          <a:prstGeom prst="rect">
            <a:avLst/>
          </a:prstGeom>
          <a:noFill/>
        </p:spPr>
        <p:txBody>
          <a:bodyPr wrap="none" lIns="0" tIns="0" rIns="0" bIns="0" rtlCol="0">
            <a:spAutoFit/>
          </a:bodyPr>
          <a:lstStyle/>
          <a:p>
            <a:pPr algn="ctr">
              <a:lnSpc>
                <a:spcPct val="90000"/>
              </a:lnSpc>
            </a:pPr>
            <a:r>
              <a:rPr lang="en-US" sz="2000" dirty="0" err="1" smtClean="0">
                <a:latin typeface="Segoe UI" pitchFamily="34" charset="0"/>
                <a:ea typeface="Segoe UI" pitchFamily="34" charset="0"/>
                <a:cs typeface="Segoe UI" pitchFamily="34" charset="0"/>
              </a:rPr>
              <a:t>Proveer</a:t>
            </a:r>
            <a:r>
              <a:rPr lang="en-US" sz="2000" dirty="0" smtClean="0">
                <a:latin typeface="Segoe UI" pitchFamily="34" charset="0"/>
                <a:ea typeface="Segoe UI" pitchFamily="34" charset="0"/>
                <a:cs typeface="Segoe UI" pitchFamily="34" charset="0"/>
              </a:rPr>
              <a:t> control de </a:t>
            </a:r>
            <a:r>
              <a:rPr lang="en-US" sz="2000" dirty="0" err="1" smtClean="0">
                <a:latin typeface="Segoe UI" pitchFamily="34" charset="0"/>
                <a:ea typeface="Segoe UI" pitchFamily="34" charset="0"/>
                <a:cs typeface="Segoe UI" pitchFamily="34" charset="0"/>
              </a:rPr>
              <a:t>acceso</a:t>
            </a:r>
            <a:r>
              <a:rPr lang="en-US" sz="2000" dirty="0" smtClean="0">
                <a:latin typeface="Segoe UI" pitchFamily="34" charset="0"/>
                <a:ea typeface="Segoe UI" pitchFamily="34" charset="0"/>
                <a:cs typeface="Segoe UI" pitchFamily="34" charset="0"/>
              </a:rPr>
              <a:t> a los </a:t>
            </a:r>
            <a:r>
              <a:rPr lang="en-US" sz="2000" dirty="0" err="1" smtClean="0">
                <a:latin typeface="Segoe UI" pitchFamily="34" charset="0"/>
                <a:ea typeface="Segoe UI" pitchFamily="34" charset="0"/>
                <a:cs typeface="Segoe UI" pitchFamily="34" charset="0"/>
              </a:rPr>
              <a:t>datos</a:t>
            </a:r>
            <a:r>
              <a:rPr lang="en-US" sz="2000" dirty="0" smtClean="0">
                <a:latin typeface="Segoe UI" pitchFamily="34" charset="0"/>
                <a:ea typeface="Segoe UI" pitchFamily="34" charset="0"/>
                <a:cs typeface="Segoe UI" pitchFamily="34" charset="0"/>
              </a:rPr>
              <a:t> de </a:t>
            </a:r>
            <a:r>
              <a:rPr lang="en-US" sz="2000" dirty="0" err="1" smtClean="0">
                <a:latin typeface="Segoe UI" pitchFamily="34" charset="0"/>
                <a:ea typeface="Segoe UI" pitchFamily="34" charset="0"/>
                <a:cs typeface="Segoe UI" pitchFamily="34" charset="0"/>
              </a:rPr>
              <a:t>usuario</a:t>
            </a:r>
            <a:endParaRPr lang="en-US" sz="2000" dirty="0">
              <a:latin typeface="Segoe UI" pitchFamily="34" charset="0"/>
              <a:ea typeface="Segoe UI" pitchFamily="34" charset="0"/>
              <a:cs typeface="Segoe UI" pitchFamily="34" charset="0"/>
            </a:endParaRPr>
          </a:p>
        </p:txBody>
      </p:sp>
      <p:sp>
        <p:nvSpPr>
          <p:cNvPr id="11" name="TextBox 10"/>
          <p:cNvSpPr txBox="1"/>
          <p:nvPr/>
        </p:nvSpPr>
        <p:spPr>
          <a:xfrm>
            <a:off x="932256" y="2598003"/>
            <a:ext cx="1900520" cy="553998"/>
          </a:xfrm>
          <a:prstGeom prst="rect">
            <a:avLst/>
          </a:prstGeom>
          <a:noFill/>
        </p:spPr>
        <p:txBody>
          <a:bodyPr wrap="none" lIns="0" tIns="0" rIns="0" bIns="0" rtlCol="0">
            <a:spAutoFit/>
          </a:bodyPr>
          <a:lstStyle/>
          <a:p>
            <a:pPr algn="ctr">
              <a:lnSpc>
                <a:spcPct val="90000"/>
              </a:lnSpc>
            </a:pPr>
            <a:r>
              <a:rPr lang="en-US" sz="2000" dirty="0" err="1" smtClean="0">
                <a:latin typeface="Segoe UI" pitchFamily="34" charset="0"/>
                <a:ea typeface="Segoe UI" pitchFamily="34" charset="0"/>
                <a:cs typeface="Segoe UI" pitchFamily="34" charset="0"/>
              </a:rPr>
              <a:t>Compartir</a:t>
            </a:r>
            <a:r>
              <a:rPr lang="en-US" sz="2000" dirty="0" smtClean="0">
                <a:latin typeface="Segoe UI" pitchFamily="34" charset="0"/>
                <a:ea typeface="Segoe UI" pitchFamily="34" charset="0"/>
                <a:cs typeface="Segoe UI" pitchFamily="34" charset="0"/>
              </a:rPr>
              <a:t> </a:t>
            </a:r>
            <a:r>
              <a:rPr lang="en-US" sz="2000" dirty="0" err="1" smtClean="0">
                <a:latin typeface="Segoe UI" pitchFamily="34" charset="0"/>
                <a:ea typeface="Segoe UI" pitchFamily="34" charset="0"/>
                <a:cs typeface="Segoe UI" pitchFamily="34" charset="0"/>
              </a:rPr>
              <a:t>datos</a:t>
            </a:r>
            <a:r>
              <a:rPr lang="en-US" sz="2000" dirty="0" smtClean="0">
                <a:latin typeface="Segoe UI" pitchFamily="34" charset="0"/>
                <a:ea typeface="Segoe UI" pitchFamily="34" charset="0"/>
                <a:cs typeface="Segoe UI" pitchFamily="34" charset="0"/>
              </a:rPr>
              <a:t> </a:t>
            </a:r>
          </a:p>
          <a:p>
            <a:pPr algn="ctr">
              <a:lnSpc>
                <a:spcPct val="90000"/>
              </a:lnSpc>
            </a:pPr>
            <a:r>
              <a:rPr lang="en-US" sz="2000" dirty="0" smtClean="0">
                <a:latin typeface="Segoe UI" pitchFamily="34" charset="0"/>
                <a:ea typeface="Segoe UI" pitchFamily="34" charset="0"/>
                <a:cs typeface="Segoe UI" pitchFamily="34" charset="0"/>
              </a:rPr>
              <a:t>de </a:t>
            </a:r>
            <a:r>
              <a:rPr lang="en-US" sz="2000" dirty="0" err="1" smtClean="0">
                <a:latin typeface="Segoe UI" pitchFamily="34" charset="0"/>
                <a:ea typeface="Segoe UI" pitchFamily="34" charset="0"/>
                <a:cs typeface="Segoe UI" pitchFamily="34" charset="0"/>
              </a:rPr>
              <a:t>usuario</a:t>
            </a:r>
            <a:endParaRPr lang="en-US" sz="2000" dirty="0">
              <a:latin typeface="Segoe UI" pitchFamily="34" charset="0"/>
              <a:ea typeface="Segoe UI" pitchFamily="34" charset="0"/>
              <a:cs typeface="Segoe UI" pitchFamily="34" charset="0"/>
            </a:endParaRPr>
          </a:p>
        </p:txBody>
      </p:sp>
      <p:sp>
        <p:nvSpPr>
          <p:cNvPr id="12" name="TextBox 11"/>
          <p:cNvSpPr txBox="1"/>
          <p:nvPr/>
        </p:nvSpPr>
        <p:spPr>
          <a:xfrm>
            <a:off x="1050659" y="4717089"/>
            <a:ext cx="1798506" cy="553998"/>
          </a:xfrm>
          <a:prstGeom prst="rect">
            <a:avLst/>
          </a:prstGeom>
          <a:noFill/>
        </p:spPr>
        <p:txBody>
          <a:bodyPr wrap="none" lIns="0" tIns="0" rIns="0" bIns="0" rtlCol="0">
            <a:spAutoFit/>
          </a:bodyPr>
          <a:lstStyle/>
          <a:p>
            <a:pPr algn="ctr">
              <a:lnSpc>
                <a:spcPct val="90000"/>
              </a:lnSpc>
            </a:pPr>
            <a:r>
              <a:rPr lang="en-US" sz="2000" dirty="0" err="1" smtClean="0">
                <a:latin typeface="Segoe UI" pitchFamily="34" charset="0"/>
                <a:ea typeface="Segoe UI" pitchFamily="34" charset="0"/>
                <a:cs typeface="Segoe UI" pitchFamily="34" charset="0"/>
              </a:rPr>
              <a:t>Proveer</a:t>
            </a:r>
            <a:r>
              <a:rPr lang="en-US" sz="2000" dirty="0" smtClean="0">
                <a:latin typeface="Segoe UI" pitchFamily="34" charset="0"/>
                <a:ea typeface="Segoe UI" pitchFamily="34" charset="0"/>
                <a:cs typeface="Segoe UI" pitchFamily="34" charset="0"/>
              </a:rPr>
              <a:t> </a:t>
            </a:r>
            <a:r>
              <a:rPr lang="en-US" sz="2000" dirty="0" err="1" smtClean="0">
                <a:latin typeface="Segoe UI" pitchFamily="34" charset="0"/>
                <a:ea typeface="Segoe UI" pitchFamily="34" charset="0"/>
                <a:cs typeface="Segoe UI" pitchFamily="34" charset="0"/>
              </a:rPr>
              <a:t>noticias</a:t>
            </a:r>
            <a:endParaRPr lang="en-US" sz="2000" dirty="0" smtClean="0">
              <a:latin typeface="Segoe UI" pitchFamily="34" charset="0"/>
              <a:ea typeface="Segoe UI" pitchFamily="34" charset="0"/>
              <a:cs typeface="Segoe UI" pitchFamily="34" charset="0"/>
            </a:endParaRPr>
          </a:p>
          <a:p>
            <a:pPr algn="ctr">
              <a:lnSpc>
                <a:spcPct val="90000"/>
              </a:lnSpc>
            </a:pPr>
            <a:r>
              <a:rPr lang="en-US" sz="2000" dirty="0" err="1" smtClean="0">
                <a:latin typeface="Segoe UI" pitchFamily="34" charset="0"/>
                <a:ea typeface="Segoe UI" pitchFamily="34" charset="0"/>
                <a:cs typeface="Segoe UI" pitchFamily="34" charset="0"/>
              </a:rPr>
              <a:t>según</a:t>
            </a:r>
            <a:r>
              <a:rPr lang="en-US" sz="2000" dirty="0" smtClean="0">
                <a:latin typeface="Segoe UI" pitchFamily="34" charset="0"/>
                <a:ea typeface="Segoe UI" pitchFamily="34" charset="0"/>
                <a:cs typeface="Segoe UI" pitchFamily="34" charset="0"/>
              </a:rPr>
              <a:t> </a:t>
            </a:r>
            <a:r>
              <a:rPr lang="en-US" sz="2000" dirty="0" err="1" smtClean="0">
                <a:latin typeface="Segoe UI" pitchFamily="34" charset="0"/>
                <a:ea typeface="Segoe UI" pitchFamily="34" charset="0"/>
                <a:cs typeface="Segoe UI" pitchFamily="34" charset="0"/>
              </a:rPr>
              <a:t>acciones</a:t>
            </a:r>
            <a:endParaRPr lang="en-US" sz="2000" dirty="0">
              <a:latin typeface="Segoe UI" pitchFamily="34" charset="0"/>
              <a:ea typeface="Segoe UI" pitchFamily="34" charset="0"/>
              <a:cs typeface="Segoe UI" pitchFamily="34" charset="0"/>
            </a:endParaRPr>
          </a:p>
        </p:txBody>
      </p:sp>
      <p:sp>
        <p:nvSpPr>
          <p:cNvPr id="13" name="TextBox 12"/>
          <p:cNvSpPr txBox="1"/>
          <p:nvPr/>
        </p:nvSpPr>
        <p:spPr>
          <a:xfrm>
            <a:off x="6522665" y="4731603"/>
            <a:ext cx="1854482" cy="276999"/>
          </a:xfrm>
          <a:prstGeom prst="rect">
            <a:avLst/>
          </a:prstGeom>
          <a:noFill/>
        </p:spPr>
        <p:txBody>
          <a:bodyPr wrap="none" lIns="0" tIns="0" rIns="0" bIns="0" rtlCol="0">
            <a:spAutoFit/>
          </a:bodyPr>
          <a:lstStyle/>
          <a:p>
            <a:pPr algn="ctr">
              <a:lnSpc>
                <a:spcPct val="90000"/>
              </a:lnSpc>
            </a:pPr>
            <a:r>
              <a:rPr lang="en-US" sz="2000" dirty="0" err="1" smtClean="0">
                <a:latin typeface="Segoe UI" pitchFamily="34" charset="0"/>
                <a:ea typeface="Segoe UI" pitchFamily="34" charset="0"/>
                <a:cs typeface="Segoe UI" pitchFamily="34" charset="0"/>
              </a:rPr>
              <a:t>Sincronizar</a:t>
            </a:r>
            <a:r>
              <a:rPr lang="en-US" sz="2000" dirty="0" smtClean="0">
                <a:latin typeface="Segoe UI" pitchFamily="34" charset="0"/>
                <a:ea typeface="Segoe UI" pitchFamily="34" charset="0"/>
                <a:cs typeface="Segoe UI" pitchFamily="34" charset="0"/>
              </a:rPr>
              <a:t> apps</a:t>
            </a:r>
            <a:endParaRPr lang="en-US" sz="2000" dirty="0">
              <a:latin typeface="Segoe UI" pitchFamily="34" charset="0"/>
              <a:ea typeface="Segoe UI" pitchFamily="34" charset="0"/>
              <a:cs typeface="Segoe UI" pitchFamily="34" charset="0"/>
            </a:endParaRPr>
          </a:p>
        </p:txBody>
      </p:sp>
      <p:pic>
        <p:nvPicPr>
          <p:cNvPr id="1026" name="Sync" descr="C:\Documents and Settings\davidg\My Documents\My Pictures\DVD_ART34\Artwork_Imagery\Icons - Illustrations\_WINDOWS VISTA ICONS\Sync center syncronize.png"/>
          <p:cNvPicPr>
            <a:picLocks noChangeAspect="1" noChangeArrowheads="1"/>
          </p:cNvPicPr>
          <p:nvPr/>
        </p:nvPicPr>
        <p:blipFill>
          <a:blip r:embed="rId3"/>
          <a:stretch>
            <a:fillRect/>
          </a:stretch>
        </p:blipFill>
        <p:spPr bwMode="auto">
          <a:xfrm>
            <a:off x="2542401" y="3533001"/>
            <a:ext cx="657999" cy="657999"/>
          </a:xfrm>
          <a:prstGeom prst="roundRect">
            <a:avLst>
              <a:gd name="adj" fmla="val 8594"/>
            </a:avLst>
          </a:prstGeom>
          <a:solidFill>
            <a:srgbClr val="FFFFFF">
              <a:shade val="85000"/>
            </a:srgbClr>
          </a:solidFill>
          <a:ln>
            <a:noFill/>
          </a:ln>
          <a:effectLst>
            <a:softEdge rad="31750"/>
          </a:effectLst>
        </p:spPr>
      </p:pic>
      <p:pic>
        <p:nvPicPr>
          <p:cNvPr id="1027" name="Share" descr="C:\Documents and Settings\davidg\My Documents\My Pictures\DVD_ART34\Artwork_Imagery\Icons - Illustrations\_WINDOWS VISTA ICONS\Easy Transfer share sharing.png"/>
          <p:cNvPicPr>
            <a:picLocks noChangeAspect="1" noChangeArrowheads="1"/>
          </p:cNvPicPr>
          <p:nvPr/>
        </p:nvPicPr>
        <p:blipFill>
          <a:blip r:embed="rId4"/>
          <a:srcRect/>
          <a:stretch>
            <a:fillRect/>
          </a:stretch>
        </p:blipFill>
        <p:spPr bwMode="auto">
          <a:xfrm>
            <a:off x="2895600" y="2426101"/>
            <a:ext cx="780288" cy="780288"/>
          </a:xfrm>
          <a:prstGeom prst="rect">
            <a:avLst/>
          </a:prstGeom>
          <a:noFill/>
        </p:spPr>
      </p:pic>
      <p:pic>
        <p:nvPicPr>
          <p:cNvPr id="1028" name="Access" descr="C:\Documents and Settings\davidg\My Documents\My Pictures\DVD_ART34\Artwork_Imagery\Icons - Illustrations\_WINDOWS VISTA ICONS\Ease Of Access accessibility.png"/>
          <p:cNvPicPr>
            <a:picLocks noChangeAspect="1" noChangeArrowheads="1"/>
          </p:cNvPicPr>
          <p:nvPr/>
        </p:nvPicPr>
        <p:blipFill>
          <a:blip r:embed="rId5"/>
          <a:srcRect/>
          <a:stretch>
            <a:fillRect/>
          </a:stretch>
        </p:blipFill>
        <p:spPr bwMode="auto">
          <a:xfrm>
            <a:off x="3791712" y="1771257"/>
            <a:ext cx="780288" cy="780288"/>
          </a:xfrm>
          <a:prstGeom prst="rect">
            <a:avLst/>
          </a:prstGeom>
          <a:noFill/>
        </p:spPr>
      </p:pic>
      <p:pic>
        <p:nvPicPr>
          <p:cNvPr id="1030" name="News" descr="C:\Documents and Settings\davidg\My Documents\My Pictures\DVD_ART34\Artwork_Imagery\Icons - Illustrations\Newspaper headlines quotes\newspaper news paper daily news .png"/>
          <p:cNvPicPr>
            <a:picLocks noChangeAspect="1" noChangeArrowheads="1"/>
          </p:cNvPicPr>
          <p:nvPr/>
        </p:nvPicPr>
        <p:blipFill>
          <a:blip r:embed="rId6"/>
          <a:srcRect/>
          <a:stretch>
            <a:fillRect/>
          </a:stretch>
        </p:blipFill>
        <p:spPr bwMode="auto">
          <a:xfrm>
            <a:off x="2888624" y="4704957"/>
            <a:ext cx="845176" cy="685800"/>
          </a:xfrm>
          <a:prstGeom prst="rect">
            <a:avLst/>
          </a:prstGeom>
          <a:noFill/>
        </p:spPr>
      </p:pic>
      <p:pic>
        <p:nvPicPr>
          <p:cNvPr id="1031" name="Device" descr="C:\Documents and Settings\davidg\My Documents\My Pictures\DVD_ART34\Artwork_Imagery\Icons - Illustrations\_WINDOWS VISTA ICONS\Pocket PC PDA mobile PocketPC device.png"/>
          <p:cNvPicPr>
            <a:picLocks noChangeAspect="1" noChangeArrowheads="1"/>
          </p:cNvPicPr>
          <p:nvPr/>
        </p:nvPicPr>
        <p:blipFill>
          <a:blip r:embed="rId7"/>
          <a:srcRect/>
          <a:stretch>
            <a:fillRect/>
          </a:stretch>
        </p:blipFill>
        <p:spPr bwMode="auto">
          <a:xfrm>
            <a:off x="4952998" y="1783447"/>
            <a:ext cx="606552" cy="758952"/>
          </a:xfrm>
          <a:prstGeom prst="rect">
            <a:avLst/>
          </a:prstGeom>
          <a:noFill/>
        </p:spPr>
      </p:pic>
      <p:pic>
        <p:nvPicPr>
          <p:cNvPr id="1033" name="Applications" descr="C:\Documents and Settings\davidg\My Documents\My Pictures\DVD_ART34\Artwork_Imagery\Icons - Illustrations\_WINDOWS VISTA ICONS\Flip 3D Vista screen.png"/>
          <p:cNvPicPr>
            <a:picLocks noChangeAspect="1" noChangeArrowheads="1"/>
          </p:cNvPicPr>
          <p:nvPr/>
        </p:nvPicPr>
        <p:blipFill>
          <a:blip r:embed="rId8"/>
          <a:srcRect/>
          <a:stretch>
            <a:fillRect/>
          </a:stretch>
        </p:blipFill>
        <p:spPr bwMode="auto">
          <a:xfrm>
            <a:off x="5696712" y="4657713"/>
            <a:ext cx="780288" cy="780288"/>
          </a:xfrm>
          <a:prstGeom prst="rect">
            <a:avLst/>
          </a:prstGeom>
          <a:noFill/>
        </p:spPr>
      </p:pic>
      <p:pic>
        <p:nvPicPr>
          <p:cNvPr id="1034" name="Access Control" descr="C:\Documents and Settings\davidg\My Documents\My Pictures\DVD_ART34\Artwork_Imagery\Icons - Illustrations\_WINDOWS VISTA ICONS\Digital Locker lock locked.png"/>
          <p:cNvPicPr>
            <a:picLocks noChangeAspect="1" noChangeArrowheads="1"/>
          </p:cNvPicPr>
          <p:nvPr/>
        </p:nvPicPr>
        <p:blipFill>
          <a:blip r:embed="rId9"/>
          <a:srcRect/>
          <a:stretch>
            <a:fillRect/>
          </a:stretch>
        </p:blipFill>
        <p:spPr bwMode="auto">
          <a:xfrm>
            <a:off x="4267200" y="4855833"/>
            <a:ext cx="1191768" cy="1191768"/>
          </a:xfrm>
          <a:prstGeom prst="rect">
            <a:avLst/>
          </a:prstGeom>
          <a:noFill/>
        </p:spPr>
      </p:pic>
      <p:pic>
        <p:nvPicPr>
          <p:cNvPr id="1035" name="User Profile" descr="C:\Documents and Settings\davidg\My Documents\My Pictures\DVD_ART34\Artwork_Imagery\Icons - Illustrations\_WINDOWS VISTA ICONS\Generic User person people.png"/>
          <p:cNvPicPr>
            <a:picLocks noChangeAspect="1" noChangeArrowheads="1"/>
          </p:cNvPicPr>
          <p:nvPr/>
        </p:nvPicPr>
        <p:blipFill>
          <a:blip r:embed="rId10"/>
          <a:srcRect/>
          <a:stretch>
            <a:fillRect/>
          </a:stretch>
        </p:blipFill>
        <p:spPr bwMode="auto">
          <a:xfrm>
            <a:off x="5998028" y="3534525"/>
            <a:ext cx="646176" cy="786384"/>
          </a:xfrm>
          <a:prstGeom prst="rect">
            <a:avLst/>
          </a:prstGeom>
          <a:noFill/>
        </p:spPr>
      </p:pic>
      <p:pic>
        <p:nvPicPr>
          <p:cNvPr id="1036" name="Social Graph" descr="C:\Documents and Settings\davidg\My Documents\My Pictures\DVD_ART34\Artwork_Imagery\Shapes\Circular shapes\sphere ball\network connected colored balls.png"/>
          <p:cNvPicPr>
            <a:picLocks noChangeAspect="1" noChangeArrowheads="1"/>
          </p:cNvPicPr>
          <p:nvPr/>
        </p:nvPicPr>
        <p:blipFill>
          <a:blip r:embed="rId11"/>
          <a:srcRect/>
          <a:stretch>
            <a:fillRect/>
          </a:stretch>
        </p:blipFill>
        <p:spPr bwMode="auto">
          <a:xfrm>
            <a:off x="5715000" y="2404289"/>
            <a:ext cx="1043700" cy="823912"/>
          </a:xfrm>
          <a:prstGeom prst="rect">
            <a:avLst/>
          </a:prstGeom>
          <a:noFill/>
        </p:spPr>
      </p:pic>
      <p:pic>
        <p:nvPicPr>
          <p:cNvPr id="4" name="Services Ring" descr="Logo_Live_Services_Sync_Life (6).png">
            <a:hlinkClick r:id="rId12"/>
          </p:cNvPr>
          <p:cNvPicPr>
            <a:picLocks noChangeAspect="1"/>
          </p:cNvPicPr>
          <p:nvPr/>
        </p:nvPicPr>
        <p:blipFill>
          <a:blip r:embed="rId13"/>
          <a:stretch>
            <a:fillRect/>
          </a:stretch>
        </p:blipFill>
        <p:spPr>
          <a:xfrm>
            <a:off x="3660805" y="2746405"/>
            <a:ext cx="1901795" cy="1901795"/>
          </a:xfrm>
          <a:prstGeom prst="rect">
            <a:avLst/>
          </a:prstGeom>
          <a:ln>
            <a:noFill/>
          </a:ln>
          <a:effectLst>
            <a:outerShdw blurRad="292100" dist="139700" dir="2700000" algn="tl" rotWithShape="0">
              <a:srgbClr val="333333">
                <a:alpha val="65000"/>
              </a:srgbClr>
            </a:outerShdw>
          </a:effectLst>
        </p:spPr>
      </p:pic>
    </p:spTree>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p:cTn id="7" dur="1000" fill="hold"/>
                                        <p:tgtEl>
                                          <p:spTgt spid="1031"/>
                                        </p:tgtEl>
                                        <p:attrNameLst>
                                          <p:attrName>ppt_w</p:attrName>
                                        </p:attrNameLst>
                                      </p:cBhvr>
                                      <p:tavLst>
                                        <p:tav tm="0">
                                          <p:val>
                                            <p:fltVal val="0"/>
                                          </p:val>
                                        </p:tav>
                                        <p:tav tm="100000">
                                          <p:val>
                                            <p:strVal val="#ppt_w"/>
                                          </p:val>
                                        </p:tav>
                                      </p:tavLst>
                                    </p:anim>
                                    <p:anim calcmode="lin" valueType="num">
                                      <p:cBhvr>
                                        <p:cTn id="8" dur="1000" fill="hold"/>
                                        <p:tgtEl>
                                          <p:spTgt spid="1031"/>
                                        </p:tgtEl>
                                        <p:attrNameLst>
                                          <p:attrName>ppt_h</p:attrName>
                                        </p:attrNameLst>
                                      </p:cBhvr>
                                      <p:tavLst>
                                        <p:tav tm="0">
                                          <p:val>
                                            <p:fltVal val="0"/>
                                          </p:val>
                                        </p:tav>
                                        <p:tav tm="100000">
                                          <p:val>
                                            <p:strVal val="#ppt_h"/>
                                          </p:val>
                                        </p:tav>
                                      </p:tavLst>
                                    </p:anim>
                                    <p:anim calcmode="lin" valueType="num">
                                      <p:cBhvr>
                                        <p:cTn id="9" dur="1000" fill="hold"/>
                                        <p:tgtEl>
                                          <p:spTgt spid="1031"/>
                                        </p:tgtEl>
                                        <p:attrNameLst>
                                          <p:attrName>ppt_x</p:attrName>
                                        </p:attrNameLst>
                                      </p:cBhvr>
                                      <p:tavLst>
                                        <p:tav tm="0">
                                          <p:val>
                                            <p:fltVal val="0.5"/>
                                          </p:val>
                                        </p:tav>
                                        <p:tav tm="100000">
                                          <p:val>
                                            <p:strVal val="#ppt_x"/>
                                          </p:val>
                                        </p:tav>
                                      </p:tavLst>
                                    </p:anim>
                                    <p:anim calcmode="lin" valueType="num">
                                      <p:cBhvr>
                                        <p:cTn id="10" dur="1000" fill="hold"/>
                                        <p:tgtEl>
                                          <p:spTgt spid="1031"/>
                                        </p:tgtEl>
                                        <p:attrNameLst>
                                          <p:attrName>ppt_y</p:attrName>
                                        </p:attrNameLst>
                                      </p:cBhvr>
                                      <p:tavLst>
                                        <p:tav tm="0">
                                          <p:val>
                                            <p:fltVal val="0.5"/>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23" presetClass="entr" presetSubtype="528" fill="hold" nodeType="withEffect">
                                  <p:stCondLst>
                                    <p:cond delay="200"/>
                                  </p:stCondLst>
                                  <p:childTnLst>
                                    <p:set>
                                      <p:cBhvr>
                                        <p:cTn id="15" dur="1" fill="hold">
                                          <p:stCondLst>
                                            <p:cond delay="0"/>
                                          </p:stCondLst>
                                        </p:cTn>
                                        <p:tgtEl>
                                          <p:spTgt spid="1036"/>
                                        </p:tgtEl>
                                        <p:attrNameLst>
                                          <p:attrName>style.visibility</p:attrName>
                                        </p:attrNameLst>
                                      </p:cBhvr>
                                      <p:to>
                                        <p:strVal val="visible"/>
                                      </p:to>
                                    </p:set>
                                    <p:anim calcmode="lin" valueType="num">
                                      <p:cBhvr>
                                        <p:cTn id="16" dur="1000" fill="hold"/>
                                        <p:tgtEl>
                                          <p:spTgt spid="1036"/>
                                        </p:tgtEl>
                                        <p:attrNameLst>
                                          <p:attrName>ppt_w</p:attrName>
                                        </p:attrNameLst>
                                      </p:cBhvr>
                                      <p:tavLst>
                                        <p:tav tm="0">
                                          <p:val>
                                            <p:fltVal val="0"/>
                                          </p:val>
                                        </p:tav>
                                        <p:tav tm="100000">
                                          <p:val>
                                            <p:strVal val="#ppt_w"/>
                                          </p:val>
                                        </p:tav>
                                      </p:tavLst>
                                    </p:anim>
                                    <p:anim calcmode="lin" valueType="num">
                                      <p:cBhvr>
                                        <p:cTn id="17" dur="1000" fill="hold"/>
                                        <p:tgtEl>
                                          <p:spTgt spid="1036"/>
                                        </p:tgtEl>
                                        <p:attrNameLst>
                                          <p:attrName>ppt_h</p:attrName>
                                        </p:attrNameLst>
                                      </p:cBhvr>
                                      <p:tavLst>
                                        <p:tav tm="0">
                                          <p:val>
                                            <p:fltVal val="0"/>
                                          </p:val>
                                        </p:tav>
                                        <p:tav tm="100000">
                                          <p:val>
                                            <p:strVal val="#ppt_h"/>
                                          </p:val>
                                        </p:tav>
                                      </p:tavLst>
                                    </p:anim>
                                    <p:anim calcmode="lin" valueType="num">
                                      <p:cBhvr>
                                        <p:cTn id="18" dur="1000" fill="hold"/>
                                        <p:tgtEl>
                                          <p:spTgt spid="1036"/>
                                        </p:tgtEl>
                                        <p:attrNameLst>
                                          <p:attrName>ppt_x</p:attrName>
                                        </p:attrNameLst>
                                      </p:cBhvr>
                                      <p:tavLst>
                                        <p:tav tm="0">
                                          <p:val>
                                            <p:fltVal val="0.5"/>
                                          </p:val>
                                        </p:tav>
                                        <p:tav tm="100000">
                                          <p:val>
                                            <p:strVal val="#ppt_x"/>
                                          </p:val>
                                        </p:tav>
                                      </p:tavLst>
                                    </p:anim>
                                    <p:anim calcmode="lin" valueType="num">
                                      <p:cBhvr>
                                        <p:cTn id="19" dur="1000" fill="hold"/>
                                        <p:tgtEl>
                                          <p:spTgt spid="1036"/>
                                        </p:tgtEl>
                                        <p:attrNameLst>
                                          <p:attrName>ppt_y</p:attrName>
                                        </p:attrNameLst>
                                      </p:cBhvr>
                                      <p:tavLst>
                                        <p:tav tm="0">
                                          <p:val>
                                            <p:fltVal val="0.5"/>
                                          </p:val>
                                        </p:tav>
                                        <p:tav tm="100000">
                                          <p:val>
                                            <p:strVal val="#ppt_y"/>
                                          </p:val>
                                        </p:tav>
                                      </p:tavLst>
                                    </p:anim>
                                  </p:childTnLst>
                                </p:cTn>
                              </p:par>
                              <p:par>
                                <p:cTn id="20" presetID="10" presetClass="entr" presetSubtype="0" fill="hold" grpId="0" nodeType="withEffect">
                                  <p:stCondLst>
                                    <p:cond delay="2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par>
                                <p:cTn id="23" presetID="23" presetClass="entr" presetSubtype="528" fill="hold" nodeType="withEffect">
                                  <p:stCondLst>
                                    <p:cond delay="400"/>
                                  </p:stCondLst>
                                  <p:childTnLst>
                                    <p:set>
                                      <p:cBhvr>
                                        <p:cTn id="24" dur="1" fill="hold">
                                          <p:stCondLst>
                                            <p:cond delay="0"/>
                                          </p:stCondLst>
                                        </p:cTn>
                                        <p:tgtEl>
                                          <p:spTgt spid="1035"/>
                                        </p:tgtEl>
                                        <p:attrNameLst>
                                          <p:attrName>style.visibility</p:attrName>
                                        </p:attrNameLst>
                                      </p:cBhvr>
                                      <p:to>
                                        <p:strVal val="visible"/>
                                      </p:to>
                                    </p:set>
                                    <p:anim calcmode="lin" valueType="num">
                                      <p:cBhvr>
                                        <p:cTn id="25" dur="1000" fill="hold"/>
                                        <p:tgtEl>
                                          <p:spTgt spid="1035"/>
                                        </p:tgtEl>
                                        <p:attrNameLst>
                                          <p:attrName>ppt_w</p:attrName>
                                        </p:attrNameLst>
                                      </p:cBhvr>
                                      <p:tavLst>
                                        <p:tav tm="0">
                                          <p:val>
                                            <p:fltVal val="0"/>
                                          </p:val>
                                        </p:tav>
                                        <p:tav tm="100000">
                                          <p:val>
                                            <p:strVal val="#ppt_w"/>
                                          </p:val>
                                        </p:tav>
                                      </p:tavLst>
                                    </p:anim>
                                    <p:anim calcmode="lin" valueType="num">
                                      <p:cBhvr>
                                        <p:cTn id="26" dur="1000" fill="hold"/>
                                        <p:tgtEl>
                                          <p:spTgt spid="1035"/>
                                        </p:tgtEl>
                                        <p:attrNameLst>
                                          <p:attrName>ppt_h</p:attrName>
                                        </p:attrNameLst>
                                      </p:cBhvr>
                                      <p:tavLst>
                                        <p:tav tm="0">
                                          <p:val>
                                            <p:fltVal val="0"/>
                                          </p:val>
                                        </p:tav>
                                        <p:tav tm="100000">
                                          <p:val>
                                            <p:strVal val="#ppt_h"/>
                                          </p:val>
                                        </p:tav>
                                      </p:tavLst>
                                    </p:anim>
                                    <p:anim calcmode="lin" valueType="num">
                                      <p:cBhvr>
                                        <p:cTn id="27" dur="1000" fill="hold"/>
                                        <p:tgtEl>
                                          <p:spTgt spid="1035"/>
                                        </p:tgtEl>
                                        <p:attrNameLst>
                                          <p:attrName>ppt_x</p:attrName>
                                        </p:attrNameLst>
                                      </p:cBhvr>
                                      <p:tavLst>
                                        <p:tav tm="0">
                                          <p:val>
                                            <p:fltVal val="0.5"/>
                                          </p:val>
                                        </p:tav>
                                        <p:tav tm="100000">
                                          <p:val>
                                            <p:strVal val="#ppt_x"/>
                                          </p:val>
                                        </p:tav>
                                      </p:tavLst>
                                    </p:anim>
                                    <p:anim calcmode="lin" valueType="num">
                                      <p:cBhvr>
                                        <p:cTn id="28" dur="1000" fill="hold"/>
                                        <p:tgtEl>
                                          <p:spTgt spid="1035"/>
                                        </p:tgtEl>
                                        <p:attrNameLst>
                                          <p:attrName>ppt_y</p:attrName>
                                        </p:attrNameLst>
                                      </p:cBhvr>
                                      <p:tavLst>
                                        <p:tav tm="0">
                                          <p:val>
                                            <p:fltVal val="0.5"/>
                                          </p:val>
                                        </p:tav>
                                        <p:tav tm="100000">
                                          <p:val>
                                            <p:strVal val="#ppt_y"/>
                                          </p:val>
                                        </p:tav>
                                      </p:tavLst>
                                    </p:anim>
                                  </p:childTnLst>
                                </p:cTn>
                              </p:par>
                              <p:par>
                                <p:cTn id="29" presetID="10" presetClass="entr" presetSubtype="0" fill="hold" grpId="0" nodeType="withEffect">
                                  <p:stCondLst>
                                    <p:cond delay="4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par>
                                <p:cTn id="32" presetID="23" presetClass="entr" presetSubtype="528" fill="hold" nodeType="withEffect">
                                  <p:stCondLst>
                                    <p:cond delay="600"/>
                                  </p:stCondLst>
                                  <p:childTnLst>
                                    <p:set>
                                      <p:cBhvr>
                                        <p:cTn id="33" dur="1" fill="hold">
                                          <p:stCondLst>
                                            <p:cond delay="0"/>
                                          </p:stCondLst>
                                        </p:cTn>
                                        <p:tgtEl>
                                          <p:spTgt spid="1033"/>
                                        </p:tgtEl>
                                        <p:attrNameLst>
                                          <p:attrName>style.visibility</p:attrName>
                                        </p:attrNameLst>
                                      </p:cBhvr>
                                      <p:to>
                                        <p:strVal val="visible"/>
                                      </p:to>
                                    </p:set>
                                    <p:anim calcmode="lin" valueType="num">
                                      <p:cBhvr>
                                        <p:cTn id="34" dur="1000" fill="hold"/>
                                        <p:tgtEl>
                                          <p:spTgt spid="1033"/>
                                        </p:tgtEl>
                                        <p:attrNameLst>
                                          <p:attrName>ppt_w</p:attrName>
                                        </p:attrNameLst>
                                      </p:cBhvr>
                                      <p:tavLst>
                                        <p:tav tm="0">
                                          <p:val>
                                            <p:fltVal val="0"/>
                                          </p:val>
                                        </p:tav>
                                        <p:tav tm="100000">
                                          <p:val>
                                            <p:strVal val="#ppt_w"/>
                                          </p:val>
                                        </p:tav>
                                      </p:tavLst>
                                    </p:anim>
                                    <p:anim calcmode="lin" valueType="num">
                                      <p:cBhvr>
                                        <p:cTn id="35" dur="1000" fill="hold"/>
                                        <p:tgtEl>
                                          <p:spTgt spid="1033"/>
                                        </p:tgtEl>
                                        <p:attrNameLst>
                                          <p:attrName>ppt_h</p:attrName>
                                        </p:attrNameLst>
                                      </p:cBhvr>
                                      <p:tavLst>
                                        <p:tav tm="0">
                                          <p:val>
                                            <p:fltVal val="0"/>
                                          </p:val>
                                        </p:tav>
                                        <p:tav tm="100000">
                                          <p:val>
                                            <p:strVal val="#ppt_h"/>
                                          </p:val>
                                        </p:tav>
                                      </p:tavLst>
                                    </p:anim>
                                    <p:anim calcmode="lin" valueType="num">
                                      <p:cBhvr>
                                        <p:cTn id="36" dur="1000" fill="hold"/>
                                        <p:tgtEl>
                                          <p:spTgt spid="1033"/>
                                        </p:tgtEl>
                                        <p:attrNameLst>
                                          <p:attrName>ppt_x</p:attrName>
                                        </p:attrNameLst>
                                      </p:cBhvr>
                                      <p:tavLst>
                                        <p:tav tm="0">
                                          <p:val>
                                            <p:fltVal val="0.5"/>
                                          </p:val>
                                        </p:tav>
                                        <p:tav tm="100000">
                                          <p:val>
                                            <p:strVal val="#ppt_x"/>
                                          </p:val>
                                        </p:tav>
                                      </p:tavLst>
                                    </p:anim>
                                    <p:anim calcmode="lin" valueType="num">
                                      <p:cBhvr>
                                        <p:cTn id="37" dur="1000" fill="hold"/>
                                        <p:tgtEl>
                                          <p:spTgt spid="1033"/>
                                        </p:tgtEl>
                                        <p:attrNameLst>
                                          <p:attrName>ppt_y</p:attrName>
                                        </p:attrNameLst>
                                      </p:cBhvr>
                                      <p:tavLst>
                                        <p:tav tm="0">
                                          <p:val>
                                            <p:fltVal val="0.5"/>
                                          </p:val>
                                        </p:tav>
                                        <p:tav tm="100000">
                                          <p:val>
                                            <p:strVal val="#ppt_y"/>
                                          </p:val>
                                        </p:tav>
                                      </p:tavLst>
                                    </p:anim>
                                  </p:childTnLst>
                                </p:cTn>
                              </p:par>
                              <p:par>
                                <p:cTn id="38" presetID="10" presetClass="entr" presetSubtype="0" fill="hold" grpId="0" nodeType="withEffect">
                                  <p:stCondLst>
                                    <p:cond delay="60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par>
                                <p:cTn id="41" presetID="23" presetClass="entr" presetSubtype="528" fill="hold" nodeType="withEffect">
                                  <p:stCondLst>
                                    <p:cond delay="800"/>
                                  </p:stCondLst>
                                  <p:childTnLst>
                                    <p:set>
                                      <p:cBhvr>
                                        <p:cTn id="42" dur="1" fill="hold">
                                          <p:stCondLst>
                                            <p:cond delay="0"/>
                                          </p:stCondLst>
                                        </p:cTn>
                                        <p:tgtEl>
                                          <p:spTgt spid="1034"/>
                                        </p:tgtEl>
                                        <p:attrNameLst>
                                          <p:attrName>style.visibility</p:attrName>
                                        </p:attrNameLst>
                                      </p:cBhvr>
                                      <p:to>
                                        <p:strVal val="visible"/>
                                      </p:to>
                                    </p:set>
                                    <p:anim calcmode="lin" valueType="num">
                                      <p:cBhvr>
                                        <p:cTn id="43" dur="1000" fill="hold"/>
                                        <p:tgtEl>
                                          <p:spTgt spid="1034"/>
                                        </p:tgtEl>
                                        <p:attrNameLst>
                                          <p:attrName>ppt_w</p:attrName>
                                        </p:attrNameLst>
                                      </p:cBhvr>
                                      <p:tavLst>
                                        <p:tav tm="0">
                                          <p:val>
                                            <p:fltVal val="0"/>
                                          </p:val>
                                        </p:tav>
                                        <p:tav tm="100000">
                                          <p:val>
                                            <p:strVal val="#ppt_w"/>
                                          </p:val>
                                        </p:tav>
                                      </p:tavLst>
                                    </p:anim>
                                    <p:anim calcmode="lin" valueType="num">
                                      <p:cBhvr>
                                        <p:cTn id="44" dur="1000" fill="hold"/>
                                        <p:tgtEl>
                                          <p:spTgt spid="1034"/>
                                        </p:tgtEl>
                                        <p:attrNameLst>
                                          <p:attrName>ppt_h</p:attrName>
                                        </p:attrNameLst>
                                      </p:cBhvr>
                                      <p:tavLst>
                                        <p:tav tm="0">
                                          <p:val>
                                            <p:fltVal val="0"/>
                                          </p:val>
                                        </p:tav>
                                        <p:tav tm="100000">
                                          <p:val>
                                            <p:strVal val="#ppt_h"/>
                                          </p:val>
                                        </p:tav>
                                      </p:tavLst>
                                    </p:anim>
                                    <p:anim calcmode="lin" valueType="num">
                                      <p:cBhvr>
                                        <p:cTn id="45" dur="1000" fill="hold"/>
                                        <p:tgtEl>
                                          <p:spTgt spid="1034"/>
                                        </p:tgtEl>
                                        <p:attrNameLst>
                                          <p:attrName>ppt_x</p:attrName>
                                        </p:attrNameLst>
                                      </p:cBhvr>
                                      <p:tavLst>
                                        <p:tav tm="0">
                                          <p:val>
                                            <p:fltVal val="0.5"/>
                                          </p:val>
                                        </p:tav>
                                        <p:tav tm="100000">
                                          <p:val>
                                            <p:strVal val="#ppt_x"/>
                                          </p:val>
                                        </p:tav>
                                      </p:tavLst>
                                    </p:anim>
                                    <p:anim calcmode="lin" valueType="num">
                                      <p:cBhvr>
                                        <p:cTn id="46" dur="1000" fill="hold"/>
                                        <p:tgtEl>
                                          <p:spTgt spid="1034"/>
                                        </p:tgtEl>
                                        <p:attrNameLst>
                                          <p:attrName>ppt_y</p:attrName>
                                        </p:attrNameLst>
                                      </p:cBhvr>
                                      <p:tavLst>
                                        <p:tav tm="0">
                                          <p:val>
                                            <p:fltVal val="0.5"/>
                                          </p:val>
                                        </p:tav>
                                        <p:tav tm="100000">
                                          <p:val>
                                            <p:strVal val="#ppt_y"/>
                                          </p:val>
                                        </p:tav>
                                      </p:tavLst>
                                    </p:anim>
                                  </p:childTnLst>
                                </p:cTn>
                              </p:par>
                              <p:par>
                                <p:cTn id="47" presetID="10" presetClass="entr" presetSubtype="0" fill="hold" grpId="0" nodeType="withEffect">
                                  <p:stCondLst>
                                    <p:cond delay="80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childTnLst>
                                </p:cTn>
                              </p:par>
                              <p:par>
                                <p:cTn id="50" presetID="23" presetClass="entr" presetSubtype="528" fill="hold" nodeType="withEffect">
                                  <p:stCondLst>
                                    <p:cond delay="1000"/>
                                  </p:stCondLst>
                                  <p:childTnLst>
                                    <p:set>
                                      <p:cBhvr>
                                        <p:cTn id="51" dur="1" fill="hold">
                                          <p:stCondLst>
                                            <p:cond delay="0"/>
                                          </p:stCondLst>
                                        </p:cTn>
                                        <p:tgtEl>
                                          <p:spTgt spid="1030"/>
                                        </p:tgtEl>
                                        <p:attrNameLst>
                                          <p:attrName>style.visibility</p:attrName>
                                        </p:attrNameLst>
                                      </p:cBhvr>
                                      <p:to>
                                        <p:strVal val="visible"/>
                                      </p:to>
                                    </p:set>
                                    <p:anim calcmode="lin" valueType="num">
                                      <p:cBhvr>
                                        <p:cTn id="52" dur="1000" fill="hold"/>
                                        <p:tgtEl>
                                          <p:spTgt spid="1030"/>
                                        </p:tgtEl>
                                        <p:attrNameLst>
                                          <p:attrName>ppt_w</p:attrName>
                                        </p:attrNameLst>
                                      </p:cBhvr>
                                      <p:tavLst>
                                        <p:tav tm="0">
                                          <p:val>
                                            <p:fltVal val="0"/>
                                          </p:val>
                                        </p:tav>
                                        <p:tav tm="100000">
                                          <p:val>
                                            <p:strVal val="#ppt_w"/>
                                          </p:val>
                                        </p:tav>
                                      </p:tavLst>
                                    </p:anim>
                                    <p:anim calcmode="lin" valueType="num">
                                      <p:cBhvr>
                                        <p:cTn id="53" dur="1000" fill="hold"/>
                                        <p:tgtEl>
                                          <p:spTgt spid="1030"/>
                                        </p:tgtEl>
                                        <p:attrNameLst>
                                          <p:attrName>ppt_h</p:attrName>
                                        </p:attrNameLst>
                                      </p:cBhvr>
                                      <p:tavLst>
                                        <p:tav tm="0">
                                          <p:val>
                                            <p:fltVal val="0"/>
                                          </p:val>
                                        </p:tav>
                                        <p:tav tm="100000">
                                          <p:val>
                                            <p:strVal val="#ppt_h"/>
                                          </p:val>
                                        </p:tav>
                                      </p:tavLst>
                                    </p:anim>
                                    <p:anim calcmode="lin" valueType="num">
                                      <p:cBhvr>
                                        <p:cTn id="54" dur="1000" fill="hold"/>
                                        <p:tgtEl>
                                          <p:spTgt spid="1030"/>
                                        </p:tgtEl>
                                        <p:attrNameLst>
                                          <p:attrName>ppt_x</p:attrName>
                                        </p:attrNameLst>
                                      </p:cBhvr>
                                      <p:tavLst>
                                        <p:tav tm="0">
                                          <p:val>
                                            <p:fltVal val="0.5"/>
                                          </p:val>
                                        </p:tav>
                                        <p:tav tm="100000">
                                          <p:val>
                                            <p:strVal val="#ppt_x"/>
                                          </p:val>
                                        </p:tav>
                                      </p:tavLst>
                                    </p:anim>
                                    <p:anim calcmode="lin" valueType="num">
                                      <p:cBhvr>
                                        <p:cTn id="55" dur="1000" fill="hold"/>
                                        <p:tgtEl>
                                          <p:spTgt spid="1030"/>
                                        </p:tgtEl>
                                        <p:attrNameLst>
                                          <p:attrName>ppt_y</p:attrName>
                                        </p:attrNameLst>
                                      </p:cBhvr>
                                      <p:tavLst>
                                        <p:tav tm="0">
                                          <p:val>
                                            <p:fltVal val="0.5"/>
                                          </p:val>
                                        </p:tav>
                                        <p:tav tm="100000">
                                          <p:val>
                                            <p:strVal val="#ppt_y"/>
                                          </p:val>
                                        </p:tav>
                                      </p:tavLst>
                                    </p:anim>
                                  </p:childTnLst>
                                </p:cTn>
                              </p:par>
                              <p:par>
                                <p:cTn id="56" presetID="10" presetClass="entr" presetSubtype="0" fill="hold" grpId="0" nodeType="withEffect">
                                  <p:stCondLst>
                                    <p:cond delay="100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childTnLst>
                                </p:cTn>
                              </p:par>
                              <p:par>
                                <p:cTn id="59" presetID="23" presetClass="entr" presetSubtype="528" fill="hold" nodeType="withEffect">
                                  <p:stCondLst>
                                    <p:cond delay="1200"/>
                                  </p:stCondLst>
                                  <p:childTnLst>
                                    <p:set>
                                      <p:cBhvr>
                                        <p:cTn id="60" dur="1" fill="hold">
                                          <p:stCondLst>
                                            <p:cond delay="0"/>
                                          </p:stCondLst>
                                        </p:cTn>
                                        <p:tgtEl>
                                          <p:spTgt spid="1026"/>
                                        </p:tgtEl>
                                        <p:attrNameLst>
                                          <p:attrName>style.visibility</p:attrName>
                                        </p:attrNameLst>
                                      </p:cBhvr>
                                      <p:to>
                                        <p:strVal val="visible"/>
                                      </p:to>
                                    </p:set>
                                    <p:anim calcmode="lin" valueType="num">
                                      <p:cBhvr>
                                        <p:cTn id="61" dur="1000" fill="hold"/>
                                        <p:tgtEl>
                                          <p:spTgt spid="1026"/>
                                        </p:tgtEl>
                                        <p:attrNameLst>
                                          <p:attrName>ppt_w</p:attrName>
                                        </p:attrNameLst>
                                      </p:cBhvr>
                                      <p:tavLst>
                                        <p:tav tm="0">
                                          <p:val>
                                            <p:fltVal val="0"/>
                                          </p:val>
                                        </p:tav>
                                        <p:tav tm="100000">
                                          <p:val>
                                            <p:strVal val="#ppt_w"/>
                                          </p:val>
                                        </p:tav>
                                      </p:tavLst>
                                    </p:anim>
                                    <p:anim calcmode="lin" valueType="num">
                                      <p:cBhvr>
                                        <p:cTn id="62" dur="1000" fill="hold"/>
                                        <p:tgtEl>
                                          <p:spTgt spid="1026"/>
                                        </p:tgtEl>
                                        <p:attrNameLst>
                                          <p:attrName>ppt_h</p:attrName>
                                        </p:attrNameLst>
                                      </p:cBhvr>
                                      <p:tavLst>
                                        <p:tav tm="0">
                                          <p:val>
                                            <p:fltVal val="0"/>
                                          </p:val>
                                        </p:tav>
                                        <p:tav tm="100000">
                                          <p:val>
                                            <p:strVal val="#ppt_h"/>
                                          </p:val>
                                        </p:tav>
                                      </p:tavLst>
                                    </p:anim>
                                    <p:anim calcmode="lin" valueType="num">
                                      <p:cBhvr>
                                        <p:cTn id="63" dur="1000" fill="hold"/>
                                        <p:tgtEl>
                                          <p:spTgt spid="1026"/>
                                        </p:tgtEl>
                                        <p:attrNameLst>
                                          <p:attrName>ppt_x</p:attrName>
                                        </p:attrNameLst>
                                      </p:cBhvr>
                                      <p:tavLst>
                                        <p:tav tm="0">
                                          <p:val>
                                            <p:fltVal val="0.5"/>
                                          </p:val>
                                        </p:tav>
                                        <p:tav tm="100000">
                                          <p:val>
                                            <p:strVal val="#ppt_x"/>
                                          </p:val>
                                        </p:tav>
                                      </p:tavLst>
                                    </p:anim>
                                    <p:anim calcmode="lin" valueType="num">
                                      <p:cBhvr>
                                        <p:cTn id="64" dur="1000" fill="hold"/>
                                        <p:tgtEl>
                                          <p:spTgt spid="1026"/>
                                        </p:tgtEl>
                                        <p:attrNameLst>
                                          <p:attrName>ppt_y</p:attrName>
                                        </p:attrNameLst>
                                      </p:cBhvr>
                                      <p:tavLst>
                                        <p:tav tm="0">
                                          <p:val>
                                            <p:fltVal val="0.5"/>
                                          </p:val>
                                        </p:tav>
                                        <p:tav tm="100000">
                                          <p:val>
                                            <p:strVal val="#ppt_y"/>
                                          </p:val>
                                        </p:tav>
                                      </p:tavLst>
                                    </p:anim>
                                  </p:childTnLst>
                                </p:cTn>
                              </p:par>
                              <p:par>
                                <p:cTn id="65" presetID="10" presetClass="entr" presetSubtype="0" fill="hold" grpId="0" nodeType="withEffect">
                                  <p:stCondLst>
                                    <p:cond delay="120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childTnLst>
                                </p:cTn>
                              </p:par>
                              <p:par>
                                <p:cTn id="68" presetID="23" presetClass="entr" presetSubtype="528" fill="hold" nodeType="withEffect">
                                  <p:stCondLst>
                                    <p:cond delay="1400"/>
                                  </p:stCondLst>
                                  <p:childTnLst>
                                    <p:set>
                                      <p:cBhvr>
                                        <p:cTn id="69" dur="1" fill="hold">
                                          <p:stCondLst>
                                            <p:cond delay="0"/>
                                          </p:stCondLst>
                                        </p:cTn>
                                        <p:tgtEl>
                                          <p:spTgt spid="1027"/>
                                        </p:tgtEl>
                                        <p:attrNameLst>
                                          <p:attrName>style.visibility</p:attrName>
                                        </p:attrNameLst>
                                      </p:cBhvr>
                                      <p:to>
                                        <p:strVal val="visible"/>
                                      </p:to>
                                    </p:set>
                                    <p:anim calcmode="lin" valueType="num">
                                      <p:cBhvr>
                                        <p:cTn id="70" dur="1000" fill="hold"/>
                                        <p:tgtEl>
                                          <p:spTgt spid="1027"/>
                                        </p:tgtEl>
                                        <p:attrNameLst>
                                          <p:attrName>ppt_w</p:attrName>
                                        </p:attrNameLst>
                                      </p:cBhvr>
                                      <p:tavLst>
                                        <p:tav tm="0">
                                          <p:val>
                                            <p:fltVal val="0"/>
                                          </p:val>
                                        </p:tav>
                                        <p:tav tm="100000">
                                          <p:val>
                                            <p:strVal val="#ppt_w"/>
                                          </p:val>
                                        </p:tav>
                                      </p:tavLst>
                                    </p:anim>
                                    <p:anim calcmode="lin" valueType="num">
                                      <p:cBhvr>
                                        <p:cTn id="71" dur="1000" fill="hold"/>
                                        <p:tgtEl>
                                          <p:spTgt spid="1027"/>
                                        </p:tgtEl>
                                        <p:attrNameLst>
                                          <p:attrName>ppt_h</p:attrName>
                                        </p:attrNameLst>
                                      </p:cBhvr>
                                      <p:tavLst>
                                        <p:tav tm="0">
                                          <p:val>
                                            <p:fltVal val="0"/>
                                          </p:val>
                                        </p:tav>
                                        <p:tav tm="100000">
                                          <p:val>
                                            <p:strVal val="#ppt_h"/>
                                          </p:val>
                                        </p:tav>
                                      </p:tavLst>
                                    </p:anim>
                                    <p:anim calcmode="lin" valueType="num">
                                      <p:cBhvr>
                                        <p:cTn id="72" dur="1000" fill="hold"/>
                                        <p:tgtEl>
                                          <p:spTgt spid="1027"/>
                                        </p:tgtEl>
                                        <p:attrNameLst>
                                          <p:attrName>ppt_x</p:attrName>
                                        </p:attrNameLst>
                                      </p:cBhvr>
                                      <p:tavLst>
                                        <p:tav tm="0">
                                          <p:val>
                                            <p:fltVal val="0.5"/>
                                          </p:val>
                                        </p:tav>
                                        <p:tav tm="100000">
                                          <p:val>
                                            <p:strVal val="#ppt_x"/>
                                          </p:val>
                                        </p:tav>
                                      </p:tavLst>
                                    </p:anim>
                                    <p:anim calcmode="lin" valueType="num">
                                      <p:cBhvr>
                                        <p:cTn id="73" dur="1000" fill="hold"/>
                                        <p:tgtEl>
                                          <p:spTgt spid="1027"/>
                                        </p:tgtEl>
                                        <p:attrNameLst>
                                          <p:attrName>ppt_y</p:attrName>
                                        </p:attrNameLst>
                                      </p:cBhvr>
                                      <p:tavLst>
                                        <p:tav tm="0">
                                          <p:val>
                                            <p:fltVal val="0.5"/>
                                          </p:val>
                                        </p:tav>
                                        <p:tav tm="100000">
                                          <p:val>
                                            <p:strVal val="#ppt_y"/>
                                          </p:val>
                                        </p:tav>
                                      </p:tavLst>
                                    </p:anim>
                                  </p:childTnLst>
                                </p:cTn>
                              </p:par>
                              <p:par>
                                <p:cTn id="74" presetID="10" presetClass="entr" presetSubtype="0" fill="hold" grpId="0" nodeType="withEffect">
                                  <p:stCondLst>
                                    <p:cond delay="140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1000"/>
                                        <p:tgtEl>
                                          <p:spTgt spid="11"/>
                                        </p:tgtEl>
                                      </p:cBhvr>
                                    </p:animEffect>
                                  </p:childTnLst>
                                </p:cTn>
                              </p:par>
                              <p:par>
                                <p:cTn id="77" presetID="23" presetClass="entr" presetSubtype="528" fill="hold" nodeType="withEffect">
                                  <p:stCondLst>
                                    <p:cond delay="1600"/>
                                  </p:stCondLst>
                                  <p:childTnLst>
                                    <p:set>
                                      <p:cBhvr>
                                        <p:cTn id="78" dur="1" fill="hold">
                                          <p:stCondLst>
                                            <p:cond delay="0"/>
                                          </p:stCondLst>
                                        </p:cTn>
                                        <p:tgtEl>
                                          <p:spTgt spid="1028"/>
                                        </p:tgtEl>
                                        <p:attrNameLst>
                                          <p:attrName>style.visibility</p:attrName>
                                        </p:attrNameLst>
                                      </p:cBhvr>
                                      <p:to>
                                        <p:strVal val="visible"/>
                                      </p:to>
                                    </p:set>
                                    <p:anim calcmode="lin" valueType="num">
                                      <p:cBhvr>
                                        <p:cTn id="79" dur="1000" fill="hold"/>
                                        <p:tgtEl>
                                          <p:spTgt spid="1028"/>
                                        </p:tgtEl>
                                        <p:attrNameLst>
                                          <p:attrName>ppt_w</p:attrName>
                                        </p:attrNameLst>
                                      </p:cBhvr>
                                      <p:tavLst>
                                        <p:tav tm="0">
                                          <p:val>
                                            <p:fltVal val="0"/>
                                          </p:val>
                                        </p:tav>
                                        <p:tav tm="100000">
                                          <p:val>
                                            <p:strVal val="#ppt_w"/>
                                          </p:val>
                                        </p:tav>
                                      </p:tavLst>
                                    </p:anim>
                                    <p:anim calcmode="lin" valueType="num">
                                      <p:cBhvr>
                                        <p:cTn id="80" dur="1000" fill="hold"/>
                                        <p:tgtEl>
                                          <p:spTgt spid="1028"/>
                                        </p:tgtEl>
                                        <p:attrNameLst>
                                          <p:attrName>ppt_h</p:attrName>
                                        </p:attrNameLst>
                                      </p:cBhvr>
                                      <p:tavLst>
                                        <p:tav tm="0">
                                          <p:val>
                                            <p:fltVal val="0"/>
                                          </p:val>
                                        </p:tav>
                                        <p:tav tm="100000">
                                          <p:val>
                                            <p:strVal val="#ppt_h"/>
                                          </p:val>
                                        </p:tav>
                                      </p:tavLst>
                                    </p:anim>
                                    <p:anim calcmode="lin" valueType="num">
                                      <p:cBhvr>
                                        <p:cTn id="81" dur="1000" fill="hold"/>
                                        <p:tgtEl>
                                          <p:spTgt spid="1028"/>
                                        </p:tgtEl>
                                        <p:attrNameLst>
                                          <p:attrName>ppt_x</p:attrName>
                                        </p:attrNameLst>
                                      </p:cBhvr>
                                      <p:tavLst>
                                        <p:tav tm="0">
                                          <p:val>
                                            <p:fltVal val="0.5"/>
                                          </p:val>
                                        </p:tav>
                                        <p:tav tm="100000">
                                          <p:val>
                                            <p:strVal val="#ppt_x"/>
                                          </p:val>
                                        </p:tav>
                                      </p:tavLst>
                                    </p:anim>
                                    <p:anim calcmode="lin" valueType="num">
                                      <p:cBhvr>
                                        <p:cTn id="82" dur="1000" fill="hold"/>
                                        <p:tgtEl>
                                          <p:spTgt spid="1028"/>
                                        </p:tgtEl>
                                        <p:attrNameLst>
                                          <p:attrName>ppt_y</p:attrName>
                                        </p:attrNameLst>
                                      </p:cBhvr>
                                      <p:tavLst>
                                        <p:tav tm="0">
                                          <p:val>
                                            <p:fltVal val="0.5"/>
                                          </p:val>
                                        </p:tav>
                                        <p:tav tm="100000">
                                          <p:val>
                                            <p:strVal val="#ppt_y"/>
                                          </p:val>
                                        </p:tav>
                                      </p:tavLst>
                                    </p:anim>
                                  </p:childTnLst>
                                </p:cTn>
                              </p:par>
                              <p:par>
                                <p:cTn id="83" presetID="10" presetClass="entr" presetSubtype="0" fill="hold" grpId="0" nodeType="withEffect">
                                  <p:stCondLst>
                                    <p:cond delay="160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latin typeface="+mj-lt"/>
              </a:rPr>
              <a:t>OBJETIVOS</a:t>
            </a:r>
            <a:endParaRPr lang="en-US" dirty="0">
              <a:latin typeface="+mj-lt"/>
            </a:endParaRPr>
          </a:p>
        </p:txBody>
      </p:sp>
      <p:sp>
        <p:nvSpPr>
          <p:cNvPr id="7" name="Content Placeholder 6"/>
          <p:cNvSpPr>
            <a:spLocks noGrp="1"/>
          </p:cNvSpPr>
          <p:nvPr>
            <p:ph idx="1"/>
          </p:nvPr>
        </p:nvSpPr>
        <p:spPr>
          <a:xfrm>
            <a:off x="381000" y="1412875"/>
            <a:ext cx="8382000" cy="3490186"/>
          </a:xfrm>
        </p:spPr>
        <p:txBody>
          <a:bodyPr/>
          <a:lstStyle/>
          <a:p>
            <a:r>
              <a:rPr lang="es-ES" strike="sngStrike" dirty="0" smtClean="0">
                <a:solidFill>
                  <a:schemeClr val="tx1">
                    <a:lumMod val="75000"/>
                  </a:schemeClr>
                </a:solidFill>
                <a:latin typeface="+mj-lt"/>
              </a:rPr>
              <a:t>Entender qué es </a:t>
            </a:r>
            <a:r>
              <a:rPr lang="es-ES" i="1" strike="sngStrike" dirty="0" err="1" smtClean="0">
                <a:solidFill>
                  <a:schemeClr val="tx1">
                    <a:lumMod val="75000"/>
                  </a:schemeClr>
                </a:solidFill>
                <a:latin typeface="+mj-lt"/>
              </a:rPr>
              <a:t>cloud</a:t>
            </a:r>
            <a:r>
              <a:rPr lang="es-ES" i="1" strike="sngStrike" dirty="0" smtClean="0">
                <a:solidFill>
                  <a:schemeClr val="tx1">
                    <a:lumMod val="75000"/>
                  </a:schemeClr>
                </a:solidFill>
                <a:latin typeface="+mj-lt"/>
              </a:rPr>
              <a:t> </a:t>
            </a:r>
            <a:r>
              <a:rPr lang="es-ES" i="1" strike="sngStrike" dirty="0" err="1" smtClean="0">
                <a:solidFill>
                  <a:schemeClr val="tx1">
                    <a:lumMod val="75000"/>
                  </a:schemeClr>
                </a:solidFill>
                <a:latin typeface="+mj-lt"/>
              </a:rPr>
              <a:t>computing</a:t>
            </a:r>
            <a:endParaRPr lang="es-ES" i="1" strike="sngStrike" dirty="0" smtClean="0">
              <a:solidFill>
                <a:schemeClr val="tx1">
                  <a:lumMod val="75000"/>
                </a:schemeClr>
              </a:solidFill>
              <a:latin typeface="+mj-lt"/>
            </a:endParaRPr>
          </a:p>
          <a:p>
            <a:r>
              <a:rPr lang="es-ES" i="1" strike="sngStrike" dirty="0" smtClean="0">
                <a:solidFill>
                  <a:schemeClr val="tx1">
                    <a:lumMod val="75000"/>
                  </a:schemeClr>
                </a:solidFill>
                <a:latin typeface="+mj-lt"/>
              </a:rPr>
              <a:t>Cloud </a:t>
            </a:r>
            <a:r>
              <a:rPr lang="es-ES" i="1" strike="sngStrike" dirty="0" err="1" smtClean="0">
                <a:solidFill>
                  <a:schemeClr val="tx1">
                    <a:lumMod val="75000"/>
                  </a:schemeClr>
                </a:solidFill>
                <a:latin typeface="+mj-lt"/>
              </a:rPr>
              <a:t>computing</a:t>
            </a:r>
            <a:r>
              <a:rPr lang="es-ES" i="1" strike="sngStrike" dirty="0" smtClean="0">
                <a:solidFill>
                  <a:schemeClr val="tx1">
                    <a:lumMod val="75000"/>
                  </a:schemeClr>
                </a:solidFill>
                <a:latin typeface="+mj-lt"/>
              </a:rPr>
              <a:t> </a:t>
            </a:r>
            <a:r>
              <a:rPr lang="es-ES" strike="sngStrike" dirty="0" smtClean="0">
                <a:solidFill>
                  <a:schemeClr val="tx1">
                    <a:lumMod val="75000"/>
                  </a:schemeClr>
                </a:solidFill>
                <a:latin typeface="+mj-lt"/>
              </a:rPr>
              <a:t>según Microsoft: </a:t>
            </a:r>
            <a:r>
              <a:rPr lang="es-ES" strike="sngStrike" dirty="0" err="1" smtClean="0">
                <a:solidFill>
                  <a:schemeClr val="tx1">
                    <a:lumMod val="75000"/>
                  </a:schemeClr>
                </a:solidFill>
                <a:latin typeface="+mj-lt"/>
              </a:rPr>
              <a:t>Azure</a:t>
            </a:r>
            <a:endParaRPr lang="es-ES" strike="sngStrike" dirty="0" smtClean="0">
              <a:solidFill>
                <a:schemeClr val="tx1">
                  <a:lumMod val="75000"/>
                </a:schemeClr>
              </a:solidFill>
              <a:latin typeface="+mj-lt"/>
            </a:endParaRPr>
          </a:p>
          <a:p>
            <a:pPr lvl="1"/>
            <a:r>
              <a:rPr lang="es-ES" i="1" strike="sngStrike" dirty="0" smtClean="0">
                <a:solidFill>
                  <a:schemeClr val="tx1">
                    <a:lumMod val="75000"/>
                  </a:schemeClr>
                </a:solidFill>
                <a:latin typeface="+mj-lt"/>
              </a:rPr>
              <a:t>SQL </a:t>
            </a:r>
            <a:r>
              <a:rPr lang="es-ES" i="1" strike="sngStrike" dirty="0" err="1" smtClean="0">
                <a:solidFill>
                  <a:schemeClr val="tx1">
                    <a:lumMod val="75000"/>
                  </a:schemeClr>
                </a:solidFill>
                <a:latin typeface="+mj-lt"/>
              </a:rPr>
              <a:t>Services</a:t>
            </a:r>
            <a:endParaRPr lang="es-ES" i="1" strike="sngStrike" dirty="0" smtClean="0">
              <a:solidFill>
                <a:schemeClr val="tx1">
                  <a:lumMod val="75000"/>
                </a:schemeClr>
              </a:solidFill>
              <a:latin typeface="+mj-lt"/>
            </a:endParaRPr>
          </a:p>
          <a:p>
            <a:pPr lvl="1"/>
            <a:r>
              <a:rPr lang="es-ES" i="1" strike="sngStrike" dirty="0" smtClean="0">
                <a:solidFill>
                  <a:schemeClr val="tx1">
                    <a:lumMod val="75000"/>
                  </a:schemeClr>
                </a:solidFill>
                <a:latin typeface="+mj-lt"/>
              </a:rPr>
              <a:t>.NET </a:t>
            </a:r>
            <a:r>
              <a:rPr lang="es-ES" i="1" strike="sngStrike" dirty="0" err="1" smtClean="0">
                <a:solidFill>
                  <a:schemeClr val="tx1">
                    <a:lumMod val="75000"/>
                  </a:schemeClr>
                </a:solidFill>
                <a:latin typeface="+mj-lt"/>
              </a:rPr>
              <a:t>Services</a:t>
            </a:r>
            <a:endParaRPr lang="es-ES" i="1" strike="sngStrike" dirty="0" smtClean="0">
              <a:solidFill>
                <a:schemeClr val="tx1">
                  <a:lumMod val="75000"/>
                </a:schemeClr>
              </a:solidFill>
              <a:latin typeface="+mj-lt"/>
            </a:endParaRPr>
          </a:p>
          <a:p>
            <a:pPr lvl="1"/>
            <a:r>
              <a:rPr lang="es-ES" i="1" strike="sngStrike" dirty="0" smtClean="0">
                <a:solidFill>
                  <a:schemeClr val="tx1">
                    <a:lumMod val="75000"/>
                  </a:schemeClr>
                </a:solidFill>
                <a:latin typeface="+mj-lt"/>
              </a:rPr>
              <a:t>Live </a:t>
            </a:r>
            <a:r>
              <a:rPr lang="es-ES" i="1" strike="sngStrike" dirty="0" err="1" smtClean="0">
                <a:solidFill>
                  <a:schemeClr val="tx1">
                    <a:lumMod val="75000"/>
                  </a:schemeClr>
                </a:solidFill>
                <a:latin typeface="+mj-lt"/>
              </a:rPr>
              <a:t>Services</a:t>
            </a:r>
            <a:endParaRPr lang="es-ES" i="1" strike="sngStrike" dirty="0" smtClean="0">
              <a:solidFill>
                <a:schemeClr val="tx1">
                  <a:lumMod val="75000"/>
                </a:schemeClr>
              </a:solidFill>
              <a:latin typeface="+mj-lt"/>
            </a:endParaRPr>
          </a:p>
          <a:p>
            <a:pPr>
              <a:buNone/>
            </a:pPr>
            <a:endParaRPr lang="es-ES" dirty="0" smtClean="0">
              <a:latin typeface="+mj-lt"/>
            </a:endParaRPr>
          </a:p>
          <a:p>
            <a:endParaRPr lang="es-ES"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s-ES" dirty="0" smtClean="0"/>
              <a:t>RESUMIENDO…</a:t>
            </a:r>
            <a:endParaRPr lang="es-ES" dirty="0"/>
          </a:p>
        </p:txBody>
      </p:sp>
      <p:sp>
        <p:nvSpPr>
          <p:cNvPr id="3" name="Content Placeholder 2"/>
          <p:cNvSpPr>
            <a:spLocks noGrp="1"/>
          </p:cNvSpPr>
          <p:nvPr>
            <p:ph idx="1"/>
          </p:nvPr>
        </p:nvSpPr>
        <p:spPr>
          <a:xfrm>
            <a:off x="381000" y="1412875"/>
            <a:ext cx="8382000" cy="3151632"/>
          </a:xfrm>
        </p:spPr>
        <p:txBody>
          <a:bodyPr/>
          <a:lstStyle/>
          <a:p>
            <a:r>
              <a:rPr lang="es-ES" dirty="0" smtClean="0"/>
              <a:t>La nube es… </a:t>
            </a:r>
          </a:p>
          <a:p>
            <a:r>
              <a:rPr lang="es-ES" dirty="0" smtClean="0"/>
              <a:t>Windows </a:t>
            </a:r>
            <a:r>
              <a:rPr lang="es-ES" dirty="0" err="1" smtClean="0"/>
              <a:t>Azure</a:t>
            </a:r>
            <a:endParaRPr lang="es-ES" dirty="0" smtClean="0"/>
          </a:p>
          <a:p>
            <a:r>
              <a:rPr lang="es-ES" dirty="0" smtClean="0"/>
              <a:t>SQL </a:t>
            </a:r>
            <a:r>
              <a:rPr lang="es-ES" dirty="0" err="1" smtClean="0"/>
              <a:t>Services</a:t>
            </a:r>
            <a:endParaRPr lang="es-ES" dirty="0" smtClean="0"/>
          </a:p>
          <a:p>
            <a:r>
              <a:rPr lang="es-ES" dirty="0" smtClean="0"/>
              <a:t>.NET </a:t>
            </a:r>
            <a:r>
              <a:rPr lang="es-ES" dirty="0" err="1" smtClean="0"/>
              <a:t>Services</a:t>
            </a:r>
            <a:endParaRPr lang="es-ES" dirty="0" smtClean="0"/>
          </a:p>
          <a:p>
            <a:r>
              <a:rPr lang="es-ES" dirty="0" smtClean="0"/>
              <a:t>Live </a:t>
            </a:r>
            <a:r>
              <a:rPr lang="es-ES" dirty="0" err="1" smtClean="0"/>
              <a:t>Services</a:t>
            </a:r>
            <a:r>
              <a:rPr lang="es-ES" dirty="0" smtClean="0"/>
              <a:t>…</a:t>
            </a:r>
          </a:p>
          <a:p>
            <a:endParaRPr lang="es-ES"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514600"/>
            <a:ext cx="5939896" cy="1283229"/>
          </a:xfrm>
          <a:prstGeom prst="rect">
            <a:avLst/>
          </a:prstGeom>
          <a:noFill/>
        </p:spPr>
      </p:pic>
      <p:sp>
        <p:nvSpPr>
          <p:cNvPr id="5" name="Text Box 3"/>
          <p:cNvSpPr txBox="1">
            <a:spLocks noChangeArrowheads="1"/>
          </p:cNvSpPr>
          <p:nvPr/>
        </p:nvSpPr>
        <p:spPr bwMode="blackWhite">
          <a:xfrm>
            <a:off x="381000" y="57912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2009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latin typeface="+mj-lt"/>
              </a:rPr>
              <a:t>OBJETIVOS</a:t>
            </a:r>
            <a:endParaRPr lang="en-US" dirty="0">
              <a:latin typeface="+mj-lt"/>
            </a:endParaRPr>
          </a:p>
        </p:txBody>
      </p:sp>
      <p:sp>
        <p:nvSpPr>
          <p:cNvPr id="7" name="Content Placeholder 6"/>
          <p:cNvSpPr>
            <a:spLocks noGrp="1"/>
          </p:cNvSpPr>
          <p:nvPr>
            <p:ph idx="1"/>
          </p:nvPr>
        </p:nvSpPr>
        <p:spPr>
          <a:xfrm>
            <a:off x="381000" y="1412875"/>
            <a:ext cx="8382000" cy="3490186"/>
          </a:xfrm>
        </p:spPr>
        <p:txBody>
          <a:bodyPr/>
          <a:lstStyle/>
          <a:p>
            <a:r>
              <a:rPr lang="es-ES" strike="sngStrike" dirty="0" smtClean="0">
                <a:solidFill>
                  <a:schemeClr val="tx1">
                    <a:lumMod val="75000"/>
                  </a:schemeClr>
                </a:solidFill>
                <a:latin typeface="+mj-lt"/>
              </a:rPr>
              <a:t>Entender qué es </a:t>
            </a:r>
            <a:r>
              <a:rPr lang="es-ES" i="1" strike="sngStrike" dirty="0" err="1" smtClean="0">
                <a:solidFill>
                  <a:schemeClr val="tx1">
                    <a:lumMod val="75000"/>
                  </a:schemeClr>
                </a:solidFill>
                <a:latin typeface="+mj-lt"/>
              </a:rPr>
              <a:t>cloud</a:t>
            </a:r>
            <a:r>
              <a:rPr lang="es-ES" i="1" strike="sngStrike" dirty="0" smtClean="0">
                <a:solidFill>
                  <a:schemeClr val="tx1">
                    <a:lumMod val="75000"/>
                  </a:schemeClr>
                </a:solidFill>
                <a:latin typeface="+mj-lt"/>
              </a:rPr>
              <a:t> </a:t>
            </a:r>
            <a:r>
              <a:rPr lang="es-ES" i="1" strike="sngStrike" dirty="0" err="1" smtClean="0">
                <a:solidFill>
                  <a:schemeClr val="tx1">
                    <a:lumMod val="75000"/>
                  </a:schemeClr>
                </a:solidFill>
                <a:latin typeface="+mj-lt"/>
              </a:rPr>
              <a:t>computing</a:t>
            </a:r>
            <a:endParaRPr lang="es-ES" i="1" strike="sngStrike" dirty="0" smtClean="0">
              <a:solidFill>
                <a:schemeClr val="tx1">
                  <a:lumMod val="75000"/>
                </a:schemeClr>
              </a:solidFill>
              <a:latin typeface="+mj-lt"/>
            </a:endParaRPr>
          </a:p>
          <a:p>
            <a:r>
              <a:rPr lang="es-ES" i="1" dirty="0" smtClean="0">
                <a:latin typeface="+mj-lt"/>
              </a:rPr>
              <a:t>Cloud </a:t>
            </a:r>
            <a:r>
              <a:rPr lang="es-ES" i="1" dirty="0" err="1" smtClean="0">
                <a:latin typeface="+mj-lt"/>
              </a:rPr>
              <a:t>computing</a:t>
            </a:r>
            <a:r>
              <a:rPr lang="es-ES" i="1" dirty="0" smtClean="0">
                <a:latin typeface="+mj-lt"/>
              </a:rPr>
              <a:t> </a:t>
            </a:r>
            <a:r>
              <a:rPr lang="es-ES" dirty="0" smtClean="0">
                <a:latin typeface="+mj-lt"/>
              </a:rPr>
              <a:t>según Microsoft: </a:t>
            </a:r>
            <a:r>
              <a:rPr lang="es-ES" dirty="0" err="1" smtClean="0">
                <a:latin typeface="+mj-lt"/>
              </a:rPr>
              <a:t>Azure</a:t>
            </a:r>
            <a:endParaRPr lang="es-ES" dirty="0" smtClean="0">
              <a:latin typeface="+mj-lt"/>
            </a:endParaRPr>
          </a:p>
          <a:p>
            <a:pPr lvl="1"/>
            <a:r>
              <a:rPr lang="es-ES" i="1" dirty="0" smtClean="0">
                <a:latin typeface="+mj-lt"/>
              </a:rPr>
              <a:t>.NET </a:t>
            </a:r>
            <a:r>
              <a:rPr lang="es-ES" i="1" dirty="0" err="1" smtClean="0">
                <a:latin typeface="+mj-lt"/>
              </a:rPr>
              <a:t>Services</a:t>
            </a:r>
            <a:endParaRPr lang="es-ES" i="1" dirty="0" smtClean="0">
              <a:latin typeface="+mj-lt"/>
            </a:endParaRPr>
          </a:p>
          <a:p>
            <a:pPr lvl="1"/>
            <a:r>
              <a:rPr lang="es-ES" i="1" dirty="0" smtClean="0">
                <a:latin typeface="+mj-lt"/>
              </a:rPr>
              <a:t>SQL </a:t>
            </a:r>
            <a:r>
              <a:rPr lang="es-ES" i="1" dirty="0" err="1" smtClean="0">
                <a:latin typeface="+mj-lt"/>
              </a:rPr>
              <a:t>Services</a:t>
            </a:r>
            <a:endParaRPr lang="es-ES" i="1" dirty="0" smtClean="0">
              <a:latin typeface="+mj-lt"/>
            </a:endParaRPr>
          </a:p>
          <a:p>
            <a:pPr lvl="1"/>
            <a:r>
              <a:rPr lang="es-ES" i="1" dirty="0" smtClean="0">
                <a:latin typeface="+mj-lt"/>
              </a:rPr>
              <a:t>Live </a:t>
            </a:r>
            <a:r>
              <a:rPr lang="es-ES" i="1" dirty="0" err="1" smtClean="0">
                <a:latin typeface="+mj-lt"/>
              </a:rPr>
              <a:t>Services</a:t>
            </a:r>
            <a:endParaRPr lang="es-ES" i="1" dirty="0" smtClean="0">
              <a:latin typeface="+mj-lt"/>
            </a:endParaRPr>
          </a:p>
          <a:p>
            <a:pPr>
              <a:buNone/>
            </a:pPr>
            <a:endParaRPr lang="es-ES" dirty="0" smtClean="0">
              <a:latin typeface="+mj-lt"/>
            </a:endParaRPr>
          </a:p>
          <a:p>
            <a:endParaRPr lang="es-E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latin typeface="+mn-lt"/>
              </a:rPr>
              <a:t>¿</a:t>
            </a:r>
            <a:r>
              <a:rPr lang="en-US" dirty="0" err="1" smtClean="0">
                <a:latin typeface="+mn-lt"/>
              </a:rPr>
              <a:t>Cómo</a:t>
            </a:r>
            <a:r>
              <a:rPr lang="en-US" dirty="0" smtClean="0">
                <a:latin typeface="+mn-lt"/>
              </a:rPr>
              <a:t> </a:t>
            </a:r>
            <a:r>
              <a:rPr lang="en-US" dirty="0" err="1" smtClean="0">
                <a:latin typeface="+mn-lt"/>
              </a:rPr>
              <a:t>es</a:t>
            </a:r>
            <a:r>
              <a:rPr lang="en-US" dirty="0" smtClean="0">
                <a:latin typeface="+mn-lt"/>
              </a:rPr>
              <a:t> la </a:t>
            </a:r>
            <a:r>
              <a:rPr lang="en-US" dirty="0" err="1" smtClean="0">
                <a:latin typeface="+mn-lt"/>
              </a:rPr>
              <a:t>nube</a:t>
            </a:r>
            <a:r>
              <a:rPr lang="en-US" dirty="0" smtClean="0">
                <a:latin typeface="+mn-lt"/>
              </a:rPr>
              <a:t> de Microsoft?</a:t>
            </a:r>
            <a:endParaRPr lang="en-US" dirty="0">
              <a:latin typeface="+mn-lt"/>
            </a:endParaRPr>
          </a:p>
        </p:txBody>
      </p:sp>
      <p:sp>
        <p:nvSpPr>
          <p:cNvPr id="5" name="Subtitle 4"/>
          <p:cNvSpPr>
            <a:spLocks noGrp="1"/>
          </p:cNvSpPr>
          <p:nvPr>
            <p:ph type="subTitle" idx="1"/>
          </p:nvPr>
        </p:nvSpPr>
        <p:spPr>
          <a:xfrm>
            <a:off x="1524001" y="4344990"/>
            <a:ext cx="6154056" cy="461665"/>
          </a:xfrm>
        </p:spPr>
        <p:txBody>
          <a:bodyPr/>
          <a:lstStyle/>
          <a:p>
            <a:r>
              <a:rPr lang="en-US" dirty="0" err="1" smtClean="0">
                <a:latin typeface="+mn-lt"/>
              </a:rPr>
              <a:t>Introduciendo</a:t>
            </a:r>
            <a:r>
              <a:rPr lang="en-US" dirty="0" smtClean="0">
                <a:latin typeface="+mn-lt"/>
              </a:rPr>
              <a:t> Windows Azure</a:t>
            </a:r>
            <a:endParaRPr lang="en-US" dirty="0">
              <a:latin typeface="+mn-lt"/>
            </a:endParaRPr>
          </a:p>
        </p:txBody>
      </p:sp>
    </p:spTree>
  </p:cSld>
  <p:clrMapOvr>
    <a:masterClrMapping/>
  </p:clrMapOvr>
  <p:transition advTm="17328">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pPr>
              <a:buNone/>
            </a:pPr>
            <a:r>
              <a:rPr lang="en-US" sz="4400" dirty="0" smtClean="0">
                <a:latin typeface="+mj-lt"/>
              </a:rPr>
              <a:t>Windows Azure </a:t>
            </a:r>
            <a:r>
              <a:rPr lang="en-US" sz="4400" dirty="0" err="1" smtClean="0">
                <a:latin typeface="+mj-lt"/>
              </a:rPr>
              <a:t>es</a:t>
            </a:r>
            <a:r>
              <a:rPr lang="en-US" sz="4400" dirty="0" smtClean="0">
                <a:latin typeface="+mj-lt"/>
              </a:rPr>
              <a:t> un </a:t>
            </a:r>
            <a:r>
              <a:rPr lang="en-US" sz="4400" dirty="0" err="1" smtClean="0">
                <a:latin typeface="+mj-lt"/>
              </a:rPr>
              <a:t>lugar</a:t>
            </a:r>
            <a:r>
              <a:rPr lang="en-US" sz="4400" dirty="0" smtClean="0">
                <a:latin typeface="+mj-lt"/>
              </a:rPr>
              <a:t> </a:t>
            </a:r>
            <a:r>
              <a:rPr lang="en-US" sz="4400" dirty="0" err="1" smtClean="0">
                <a:latin typeface="+mj-lt"/>
              </a:rPr>
              <a:t>donde</a:t>
            </a:r>
            <a:r>
              <a:rPr lang="en-US" sz="4400" dirty="0" smtClean="0">
                <a:latin typeface="+mj-lt"/>
              </a:rPr>
              <a:t> </a:t>
            </a:r>
            <a:r>
              <a:rPr lang="en-US" sz="4400" dirty="0" err="1" smtClean="0">
                <a:solidFill>
                  <a:schemeClr val="tx1">
                    <a:lumMod val="50000"/>
                  </a:schemeClr>
                </a:solidFill>
                <a:latin typeface="+mj-lt"/>
              </a:rPr>
              <a:t>ejecutar</a:t>
            </a:r>
            <a:r>
              <a:rPr lang="en-US" sz="4400" dirty="0" smtClean="0">
                <a:latin typeface="+mj-lt"/>
              </a:rPr>
              <a:t> </a:t>
            </a:r>
            <a:r>
              <a:rPr lang="en-US" sz="4400" dirty="0" err="1" smtClean="0">
                <a:latin typeface="+mj-lt"/>
              </a:rPr>
              <a:t>tus</a:t>
            </a:r>
            <a:r>
              <a:rPr lang="en-US" sz="4400" dirty="0" smtClean="0">
                <a:latin typeface="+mj-lt"/>
              </a:rPr>
              <a:t> </a:t>
            </a:r>
            <a:r>
              <a:rPr lang="en-US" sz="4400" dirty="0" err="1" smtClean="0">
                <a:latin typeface="+mj-lt"/>
              </a:rPr>
              <a:t>aplicaciones</a:t>
            </a:r>
            <a:endParaRPr lang="en-US" sz="4400" dirty="0" smtClean="0">
              <a:latin typeface="+mj-lt"/>
            </a:endParaRPr>
          </a:p>
          <a:p>
            <a:pPr>
              <a:buNone/>
            </a:pPr>
            <a:endParaRPr lang="en-US" sz="4400" dirty="0">
              <a:latin typeface="+mj-lt"/>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pPr>
              <a:buNone/>
            </a:pPr>
            <a:endParaRPr lang="en-US" sz="4400" dirty="0" smtClean="0">
              <a:latin typeface="+mj-lt"/>
            </a:endParaRPr>
          </a:p>
          <a:p>
            <a:pPr algn="l">
              <a:buNone/>
            </a:pPr>
            <a:r>
              <a:rPr lang="en-US" dirty="0" smtClean="0"/>
              <a:t>	</a:t>
            </a:r>
            <a:r>
              <a:rPr lang="en-US" sz="4400" dirty="0" smtClean="0">
                <a:latin typeface="+mj-lt"/>
              </a:rPr>
              <a:t>Windows Azure </a:t>
            </a:r>
            <a:r>
              <a:rPr lang="en-US" sz="4400" dirty="0" err="1" smtClean="0">
                <a:latin typeface="+mj-lt"/>
              </a:rPr>
              <a:t>es</a:t>
            </a:r>
            <a:r>
              <a:rPr lang="en-US" sz="4400" dirty="0" smtClean="0">
                <a:latin typeface="+mj-lt"/>
              </a:rPr>
              <a:t> </a:t>
            </a:r>
            <a:r>
              <a:rPr lang="en-US" sz="4400" dirty="0" err="1" smtClean="0">
                <a:latin typeface="+mj-lt"/>
              </a:rPr>
              <a:t>una</a:t>
            </a:r>
            <a:r>
              <a:rPr lang="en-US" sz="4400" dirty="0" smtClean="0">
                <a:latin typeface="+mj-lt"/>
              </a:rPr>
              <a:t> </a:t>
            </a:r>
            <a:r>
              <a:rPr lang="en-US" sz="4400" dirty="0" err="1" smtClean="0">
                <a:latin typeface="+mj-lt"/>
              </a:rPr>
              <a:t>plataforma</a:t>
            </a:r>
            <a:r>
              <a:rPr lang="en-US" sz="4400" dirty="0" smtClean="0">
                <a:latin typeface="+mj-lt"/>
              </a:rPr>
              <a:t> de </a:t>
            </a:r>
            <a:r>
              <a:rPr lang="en-US" sz="4400" dirty="0" err="1" smtClean="0">
                <a:latin typeface="+mj-lt"/>
              </a:rPr>
              <a:t>computación</a:t>
            </a:r>
            <a:r>
              <a:rPr lang="en-US" sz="4400" dirty="0" smtClean="0">
                <a:latin typeface="+mj-lt"/>
              </a:rPr>
              <a:t> en la </a:t>
            </a:r>
            <a:r>
              <a:rPr lang="en-US" sz="4400" dirty="0" err="1" smtClean="0">
                <a:solidFill>
                  <a:schemeClr val="tx1">
                    <a:lumMod val="50000"/>
                  </a:schemeClr>
                </a:solidFill>
                <a:latin typeface="+mj-lt"/>
              </a:rPr>
              <a:t>nube</a:t>
            </a:r>
            <a:r>
              <a:rPr lang="en-US" sz="4400" dirty="0" smtClean="0">
                <a:latin typeface="+mj-lt"/>
              </a:rPr>
              <a:t>, </a:t>
            </a:r>
            <a:r>
              <a:rPr lang="en-US" sz="4400" dirty="0" err="1" smtClean="0">
                <a:latin typeface="+mj-lt"/>
              </a:rPr>
              <a:t>por</a:t>
            </a:r>
            <a:r>
              <a:rPr lang="en-US" sz="4400" dirty="0" smtClean="0">
                <a:latin typeface="+mj-lt"/>
              </a:rPr>
              <a:t> lo </a:t>
            </a:r>
            <a:r>
              <a:rPr lang="en-US" sz="4400" dirty="0" err="1" smtClean="0">
                <a:latin typeface="+mj-lt"/>
              </a:rPr>
              <a:t>que</a:t>
            </a:r>
            <a:r>
              <a:rPr lang="en-US" sz="4400" dirty="0" smtClean="0">
                <a:latin typeface="+mj-lt"/>
              </a:rPr>
              <a:t> </a:t>
            </a:r>
            <a:r>
              <a:rPr lang="en-US" sz="4400" dirty="0" err="1" smtClean="0">
                <a:latin typeface="+mj-lt"/>
              </a:rPr>
              <a:t>está</a:t>
            </a:r>
            <a:r>
              <a:rPr lang="en-US" sz="4400" dirty="0" smtClean="0">
                <a:latin typeface="+mj-lt"/>
              </a:rPr>
              <a:t> </a:t>
            </a:r>
            <a:r>
              <a:rPr lang="en-US" sz="4400" dirty="0" err="1" smtClean="0">
                <a:latin typeface="+mj-lt"/>
              </a:rPr>
              <a:t>diseñada</a:t>
            </a:r>
            <a:r>
              <a:rPr lang="en-US" sz="4400" dirty="0" smtClean="0">
                <a:latin typeface="+mj-lt"/>
              </a:rPr>
              <a:t> </a:t>
            </a:r>
            <a:r>
              <a:rPr lang="en-US" sz="4400" dirty="0" err="1" smtClean="0">
                <a:latin typeface="+mj-lt"/>
              </a:rPr>
              <a:t>para</a:t>
            </a:r>
            <a:r>
              <a:rPr lang="en-US" sz="4400" dirty="0" smtClean="0">
                <a:latin typeface="+mj-lt"/>
              </a:rPr>
              <a:t> </a:t>
            </a:r>
            <a:r>
              <a:rPr lang="en-US" sz="4400" dirty="0" err="1" smtClean="0">
                <a:latin typeface="+mj-lt"/>
              </a:rPr>
              <a:t>escalar</a:t>
            </a:r>
            <a:endParaRPr lang="en-US" sz="4400" dirty="0" smtClean="0">
              <a:latin typeface="+mj-lt"/>
            </a:endParaRPr>
          </a:p>
          <a:p>
            <a:pPr>
              <a:buNone/>
            </a:pPr>
            <a:endParaRPr lang="en-US" sz="4400" dirty="0">
              <a:latin typeface="+mj-lt"/>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pPr algn="l">
              <a:buNone/>
            </a:pPr>
            <a:r>
              <a:rPr lang="en-US" sz="4400" dirty="0" smtClean="0">
                <a:latin typeface="+mj-lt"/>
              </a:rPr>
              <a:t>	Windows Azure </a:t>
            </a:r>
            <a:r>
              <a:rPr lang="en-US" dirty="0" err="1" smtClean="0"/>
              <a:t>es</a:t>
            </a:r>
            <a:r>
              <a:rPr lang="en-US" dirty="0" smtClean="0"/>
              <a:t> </a:t>
            </a:r>
            <a:r>
              <a:rPr lang="en-US" dirty="0" err="1" smtClean="0"/>
              <a:t>una</a:t>
            </a:r>
            <a:r>
              <a:rPr lang="en-US" dirty="0" smtClean="0"/>
              <a:t> </a:t>
            </a:r>
            <a:r>
              <a:rPr lang="en-US" dirty="0" err="1" smtClean="0"/>
              <a:t>plataforma</a:t>
            </a:r>
            <a:r>
              <a:rPr lang="en-US" dirty="0" smtClean="0"/>
              <a:t> de </a:t>
            </a:r>
            <a:r>
              <a:rPr lang="en-US" dirty="0" err="1" smtClean="0">
                <a:solidFill>
                  <a:schemeClr val="tx1">
                    <a:lumMod val="50000"/>
                  </a:schemeClr>
                </a:solidFill>
              </a:rPr>
              <a:t>servicios</a:t>
            </a:r>
            <a:r>
              <a:rPr lang="en-US" dirty="0" smtClean="0">
                <a:solidFill>
                  <a:schemeClr val="tx1">
                    <a:lumMod val="50000"/>
                  </a:schemeClr>
                </a:solidFill>
              </a:rPr>
              <a:t>. </a:t>
            </a:r>
            <a:r>
              <a:rPr lang="en-US" dirty="0" err="1" smtClean="0"/>
              <a:t>Pagas</a:t>
            </a:r>
            <a:r>
              <a:rPr lang="en-US" dirty="0" smtClean="0"/>
              <a:t> </a:t>
            </a:r>
            <a:r>
              <a:rPr lang="en-US" dirty="0" err="1" smtClean="0"/>
              <a:t>por</a:t>
            </a:r>
            <a:r>
              <a:rPr lang="en-US" dirty="0" smtClean="0"/>
              <a:t> </a:t>
            </a:r>
            <a:r>
              <a:rPr lang="en-US" dirty="0" err="1" smtClean="0"/>
              <a:t>aquello</a:t>
            </a:r>
            <a:r>
              <a:rPr lang="en-US" dirty="0" smtClean="0"/>
              <a:t> </a:t>
            </a:r>
            <a:r>
              <a:rPr lang="en-US" dirty="0" err="1" smtClean="0"/>
              <a:t>que</a:t>
            </a:r>
            <a:r>
              <a:rPr lang="en-US" dirty="0" smtClean="0"/>
              <a:t> </a:t>
            </a:r>
            <a:r>
              <a:rPr lang="en-US" dirty="0" err="1" smtClean="0"/>
              <a:t>usas</a:t>
            </a:r>
            <a:r>
              <a:rPr lang="en-US" dirty="0" smtClean="0"/>
              <a:t>.</a:t>
            </a:r>
            <a:endParaRPr lang="en-US" sz="4400" dirty="0" smtClean="0">
              <a:solidFill>
                <a:schemeClr val="tx1">
                  <a:lumMod val="50000"/>
                </a:schemeClr>
              </a:solidFill>
              <a:latin typeface="+mj-lt"/>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allmer">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themeOverride>
</file>

<file path=docProps/app.xml><?xml version="1.0" encoding="utf-8"?>
<Properties xmlns="http://schemas.openxmlformats.org/officeDocument/2006/extended-properties" xmlns:vt="http://schemas.openxmlformats.org/officeDocument/2006/docPropsVTypes">
  <Template>ballmer</Template>
  <TotalTime>2158</TotalTime>
  <Words>1510</Words>
  <Application>Microsoft Office PowerPoint</Application>
  <PresentationFormat>On-screen Show (4:3)</PresentationFormat>
  <Paragraphs>360</Paragraphs>
  <Slides>45</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Segoe</vt:lpstr>
      <vt:lpstr>Tahoma</vt:lpstr>
      <vt:lpstr>Segoe Light</vt:lpstr>
      <vt:lpstr>Calibri</vt:lpstr>
      <vt:lpstr>Segoe UI</vt:lpstr>
      <vt:lpstr>Segoe Black</vt:lpstr>
      <vt:lpstr>Wingdings</vt:lpstr>
      <vt:lpstr>Segoe Semibold</vt:lpstr>
      <vt:lpstr>ballmer</vt:lpstr>
      <vt:lpstr>Tecnologías en la nube</vt:lpstr>
      <vt:lpstr>OBJETIVOS</vt:lpstr>
      <vt:lpstr>Plataforma</vt:lpstr>
      <vt:lpstr>Slide 4</vt:lpstr>
      <vt:lpstr>OBJETIVOS</vt:lpstr>
      <vt:lpstr>¿Cómo es la nube de Microsoft?</vt:lpstr>
      <vt:lpstr>Slide 7</vt:lpstr>
      <vt:lpstr>Slide 8</vt:lpstr>
      <vt:lpstr>Slide 9</vt:lpstr>
      <vt:lpstr>Dentro hay servidores</vt:lpstr>
      <vt:lpstr>CON MV con windows</vt:lpstr>
      <vt:lpstr>ESTO ES LA FÁBRICA</vt:lpstr>
      <vt:lpstr>Y es donde se ejecutan las aplicaciones</vt:lpstr>
      <vt:lpstr>La plataforma windows azure </vt:lpstr>
      <vt:lpstr>Windows Azure esquema</vt:lpstr>
      <vt:lpstr>Slide 16</vt:lpstr>
      <vt:lpstr>Slide 17</vt:lpstr>
      <vt:lpstr>Slide 18</vt:lpstr>
      <vt:lpstr>DEFINIR TU SERVICIO </vt:lpstr>
      <vt:lpstr>DEFINIR TU SERVICIO</vt:lpstr>
      <vt:lpstr>Para los desarrolladores</vt:lpstr>
      <vt:lpstr>Slide 22</vt:lpstr>
      <vt:lpstr>Slide 23</vt:lpstr>
      <vt:lpstr>EL ALMACENAMIENTO ES otra aplicación</vt:lpstr>
      <vt:lpstr>Windows Azure Storage Service </vt:lpstr>
      <vt:lpstr>ALMACENAMIENTO Windows Azure  TABLAS</vt:lpstr>
      <vt:lpstr>COLAS MODELo DE APLICACIón</vt:lpstr>
      <vt:lpstr>OBJETIVOS</vt:lpstr>
      <vt:lpstr>SQL Azure </vt:lpstr>
      <vt:lpstr>BASE DE DATOS SQL Azure  </vt:lpstr>
      <vt:lpstr>BASE DE DATOS SQL AZURE </vt:lpstr>
      <vt:lpstr>OBJETIVOS</vt:lpstr>
      <vt:lpstr>SERVICIOS .NET INFRAESTRUCTURA EN LA NUBE</vt:lpstr>
      <vt:lpstr>Service Bus</vt:lpstr>
      <vt:lpstr>OBJETIVOS</vt:lpstr>
      <vt:lpstr>La red messenger</vt:lpstr>
      <vt:lpstr>Web messenger toolkit</vt:lpstr>
      <vt:lpstr>USANDO LA BARRA DE MESSENGER</vt:lpstr>
      <vt:lpstr>Slide 39</vt:lpstr>
      <vt:lpstr>Slide 40</vt:lpstr>
      <vt:lpstr>Live framework</vt:lpstr>
      <vt:lpstr>¿Qué podemos hacer?</vt:lpstr>
      <vt:lpstr>OBJETIVOS</vt:lpstr>
      <vt:lpstr>RESUMIENDO…</vt:lpstr>
      <vt:lpstr>Slide 45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Tecnologías en la nube</dc:title>
  <dc:subject>Software+Services</dc:subject>
  <dc:creator>elgarcia</dc:creator>
  <cp:keywords>software-plus-services</cp:keywords>
  <dc:description>Template: maryfj
Formatting: maryfj</dc:description>
  <cp:lastModifiedBy>v-irodr</cp:lastModifiedBy>
  <cp:revision>76</cp:revision>
  <dcterms:created xsi:type="dcterms:W3CDTF">2009-10-05T11:53:15Z</dcterms:created>
  <dcterms:modified xsi:type="dcterms:W3CDTF">2009-12-02T18:03:02Z</dcterms:modified>
</cp:coreProperties>
</file>