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36"/>
  </p:notesMasterIdLst>
  <p:sldIdLst>
    <p:sldId id="256" r:id="rId2"/>
    <p:sldId id="257" r:id="rId3"/>
    <p:sldId id="271" r:id="rId4"/>
    <p:sldId id="273" r:id="rId5"/>
    <p:sldId id="275" r:id="rId6"/>
    <p:sldId id="274" r:id="rId7"/>
    <p:sldId id="276" r:id="rId8"/>
    <p:sldId id="277" r:id="rId9"/>
    <p:sldId id="283" r:id="rId10"/>
    <p:sldId id="278" r:id="rId11"/>
    <p:sldId id="289" r:id="rId12"/>
    <p:sldId id="279" r:id="rId13"/>
    <p:sldId id="280" r:id="rId14"/>
    <p:sldId id="281" r:id="rId15"/>
    <p:sldId id="282" r:id="rId16"/>
    <p:sldId id="288" r:id="rId17"/>
    <p:sldId id="258" r:id="rId18"/>
    <p:sldId id="259" r:id="rId19"/>
    <p:sldId id="261" r:id="rId20"/>
    <p:sldId id="262" r:id="rId21"/>
    <p:sldId id="260" r:id="rId22"/>
    <p:sldId id="269" r:id="rId23"/>
    <p:sldId id="270" r:id="rId24"/>
    <p:sldId id="287" r:id="rId25"/>
    <p:sldId id="263" r:id="rId26"/>
    <p:sldId id="264" r:id="rId27"/>
    <p:sldId id="265" r:id="rId28"/>
    <p:sldId id="266" r:id="rId29"/>
    <p:sldId id="267" r:id="rId30"/>
    <p:sldId id="272" r:id="rId31"/>
    <p:sldId id="284" r:id="rId32"/>
    <p:sldId id="291" r:id="rId33"/>
    <p:sldId id="285" r:id="rId34"/>
    <p:sldId id="286" r:id="rId35"/>
  </p:sldIdLst>
  <p:sldSz cx="9144000" cy="6858000" type="screen4x3"/>
  <p:notesSz cx="6858000" cy="9144000"/>
  <p:defaultTextStyle>
    <a:defPPr>
      <a:defRPr lang="en-U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5070" autoAdjust="0"/>
  </p:normalViewPr>
  <p:slideViewPr>
    <p:cSldViewPr>
      <p:cViewPr>
        <p:scale>
          <a:sx n="90" d="100"/>
          <a:sy n="90" d="100"/>
        </p:scale>
        <p:origin x="-651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BBEF2-322F-4400-8478-53416C77C5D6}" type="datetimeFigureOut">
              <a:rPr lang="hu-HU" smtClean="0"/>
              <a:pPr/>
              <a:t>2008.10.03.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7D923-E509-4368-BACC-9C91FA6A7B0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prezi cím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043" y="2000250"/>
            <a:ext cx="7308057" cy="19431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hu-HU" dirty="0" smtClean="0"/>
              <a:t>A prezi címe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5" y="4019550"/>
            <a:ext cx="8451850" cy="600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 prezi alcíme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34138" y="5527696"/>
            <a:ext cx="2566987" cy="118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ubtitle 4"/>
          <p:cNvSpPr txBox="1">
            <a:spLocks/>
          </p:cNvSpPr>
          <p:nvPr userDrawn="1"/>
        </p:nvSpPr>
        <p:spPr bwMode="auto">
          <a:xfrm>
            <a:off x="676253" y="5214950"/>
            <a:ext cx="528641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95288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400" b="1" i="0" u="sng" strike="noStrike" kern="0" cap="none" spc="0" normalizeH="0" baseline="0" noProof="0" dirty="0">
              <a:ln>
                <a:solidFill>
                  <a:srgbClr val="FFCC00">
                    <a:lumMod val="60000"/>
                    <a:lumOff val="40000"/>
                  </a:srgbClr>
                </a:solidFill>
              </a:ln>
              <a:gradFill flip="none" rotWithShape="1">
                <a:gsLst>
                  <a:gs pos="0">
                    <a:srgbClr val="FFCC00">
                      <a:lumMod val="20000"/>
                      <a:lumOff val="80000"/>
                    </a:srgbClr>
                  </a:gs>
                  <a:gs pos="50000">
                    <a:srgbClr val="FFCC00">
                      <a:lumMod val="40000"/>
                      <a:lumOff val="60000"/>
                    </a:srgbClr>
                  </a:gs>
                  <a:gs pos="100000">
                    <a:srgbClr val="FFCC00">
                      <a:lumMod val="75000"/>
                    </a:srgbClr>
                  </a:gs>
                </a:gsLst>
                <a:lin ang="5400000" scaled="1"/>
                <a:tileRect/>
              </a:gradFill>
              <a:effectLst>
                <a:glow rad="63500">
                  <a:srgbClr val="00FFFF">
                    <a:satMod val="175000"/>
                    <a:alpha val="40000"/>
                  </a:srgbClr>
                </a:glo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52425" y="5029200"/>
            <a:ext cx="4733925" cy="1704975"/>
          </a:xfrm>
          <a:prstGeom prst="rect">
            <a:avLst/>
          </a:prstGeom>
        </p:spPr>
        <p:txBody>
          <a:bodyPr/>
          <a:lstStyle>
            <a:lvl1pPr marL="0" marR="0" indent="0" algn="l" defTabSz="1095376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" pitchFamily="2" charset="2"/>
              <a:buNone/>
              <a:tabLst/>
              <a:defRPr sz="3600"/>
            </a:lvl1pPr>
          </a:lstStyle>
          <a:p>
            <a:pPr marL="0" marR="0" lvl="0" indent="0" algn="l" defTabSz="1095376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hu-HU" sz="2400" b="1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Előadó</a:t>
            </a:r>
            <a:r>
              <a:rPr kumimoji="0" lang="hu-HU" sz="2400" b="1" i="0" u="none" strike="noStrike" kern="0" cap="none" spc="-150" normalizeH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neve</a:t>
            </a:r>
            <a:r>
              <a:rPr kumimoji="0" lang="hu-HU" sz="24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/>
            </a:r>
            <a:br>
              <a:rPr kumimoji="0" lang="hu-HU" sz="24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</a:br>
            <a:r>
              <a:rPr kumimoji="0" lang="hu-HU" sz="24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E-mail</a:t>
            </a:r>
            <a:r>
              <a:rPr kumimoji="0" lang="hu-HU" sz="2400" b="0" i="0" u="none" strike="noStrike" kern="0" cap="none" spc="-150" normalizeH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 cím</a:t>
            </a:r>
            <a:br>
              <a:rPr kumimoji="0" lang="hu-HU" sz="2400" b="0" i="0" u="none" strike="noStrike" kern="0" cap="none" spc="-150" normalizeH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</a:br>
            <a:r>
              <a:rPr kumimoji="0" lang="hu-HU" sz="24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Beosztás</a:t>
            </a:r>
            <a:br>
              <a:rPr kumimoji="0" lang="hu-HU" sz="24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</a:br>
            <a:r>
              <a:rPr kumimoji="0" lang="hu-HU" sz="24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Cég</a:t>
            </a:r>
            <a:endParaRPr kumimoji="0" lang="en-US" sz="2400" b="1" i="0" u="sng" strike="noStrike" kern="0" cap="none" spc="0" normalizeH="0" baseline="0" noProof="0" dirty="0" smtClean="0">
              <a:ln>
                <a:solidFill>
                  <a:srgbClr val="FFCC00">
                    <a:lumMod val="60000"/>
                    <a:lumOff val="40000"/>
                  </a:srgbClr>
                </a:solidFill>
              </a:ln>
              <a:gradFill flip="none" rotWithShape="1">
                <a:gsLst>
                  <a:gs pos="0">
                    <a:srgbClr val="FFCC00">
                      <a:lumMod val="20000"/>
                      <a:lumOff val="80000"/>
                    </a:srgbClr>
                  </a:gs>
                  <a:gs pos="50000">
                    <a:srgbClr val="FFCC00">
                      <a:lumMod val="40000"/>
                      <a:lumOff val="60000"/>
                    </a:srgbClr>
                  </a:gs>
                  <a:gs pos="100000">
                    <a:srgbClr val="FFCC00">
                      <a:lumMod val="75000"/>
                    </a:srgbClr>
                  </a:gs>
                </a:gsLst>
                <a:lin ang="5400000" scaled="1"/>
                <a:tileRect/>
              </a:gradFill>
              <a:effectLst>
                <a:glow rad="63500">
                  <a:srgbClr val="00FFFF">
                    <a:satMod val="175000"/>
                    <a:alpha val="40000"/>
                  </a:srgbClr>
                </a:glow>
              </a:effectLst>
              <a:uLnTx/>
              <a:uFillTx/>
              <a:latin typeface="Segoe"/>
              <a:ea typeface="+mn-ea"/>
              <a:cs typeface="+mn-cs"/>
            </a:endParaRPr>
          </a:p>
          <a:p>
            <a:pPr lvl="0"/>
            <a:endParaRPr lang="hu-H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rdések 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34138" y="5527696"/>
            <a:ext cx="2566987" cy="118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ubtitle 4"/>
          <p:cNvSpPr txBox="1">
            <a:spLocks/>
          </p:cNvSpPr>
          <p:nvPr userDrawn="1"/>
        </p:nvSpPr>
        <p:spPr bwMode="auto">
          <a:xfrm>
            <a:off x="676253" y="5214950"/>
            <a:ext cx="528641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95288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400" b="1" i="0" u="sng" strike="noStrike" kern="0" cap="none" spc="0" normalizeH="0" baseline="0" noProof="0" dirty="0">
              <a:ln>
                <a:solidFill>
                  <a:srgbClr val="FFCC00">
                    <a:lumMod val="60000"/>
                    <a:lumOff val="40000"/>
                  </a:srgbClr>
                </a:solidFill>
              </a:ln>
              <a:gradFill flip="none" rotWithShape="1">
                <a:gsLst>
                  <a:gs pos="0">
                    <a:srgbClr val="FFCC00">
                      <a:lumMod val="20000"/>
                      <a:lumOff val="80000"/>
                    </a:srgbClr>
                  </a:gs>
                  <a:gs pos="50000">
                    <a:srgbClr val="FFCC00">
                      <a:lumMod val="40000"/>
                      <a:lumOff val="60000"/>
                    </a:srgbClr>
                  </a:gs>
                  <a:gs pos="100000">
                    <a:srgbClr val="FFCC00">
                      <a:lumMod val="75000"/>
                    </a:srgbClr>
                  </a:gs>
                </a:gsLst>
                <a:lin ang="5400000" scaled="1"/>
                <a:tileRect/>
              </a:gradFill>
              <a:effectLst>
                <a:glow rad="63500">
                  <a:srgbClr val="00FFFF">
                    <a:satMod val="175000"/>
                    <a:alpha val="40000"/>
                  </a:srgbClr>
                </a:glo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400175" y="2714625"/>
            <a:ext cx="70104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u-HU" sz="8800" b="0" i="1" kern="1200" cap="none" spc="-150" dirty="0" smtClean="0">
                <a:ln w="3175">
                  <a:noFill/>
                </a:ln>
                <a:gradFill flip="none" rotWithShape="1">
                  <a:gsLst>
                    <a:gs pos="18000">
                      <a:srgbClr val="FFFFFF"/>
                    </a:gs>
                    <a:gs pos="64000">
                      <a:srgbClr val="6ACDFE"/>
                    </a:gs>
                  </a:gsLst>
                  <a:lin ang="5400000" scaled="0"/>
                  <a:tileRect/>
                </a:gradFill>
                <a:effectLst>
                  <a:outerShdw blurRad="76200" dist="38100" dir="3240000" algn="tl" rotWithShape="0">
                    <a:prstClr val="black">
                      <a:alpha val="75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rPr>
              <a:t>Kérdések?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ünet 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34138" y="5527696"/>
            <a:ext cx="2566987" cy="118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ubtitle 4"/>
          <p:cNvSpPr txBox="1">
            <a:spLocks/>
          </p:cNvSpPr>
          <p:nvPr userDrawn="1"/>
        </p:nvSpPr>
        <p:spPr bwMode="auto">
          <a:xfrm>
            <a:off x="676253" y="5214950"/>
            <a:ext cx="528641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95288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400" b="1" i="0" u="sng" strike="noStrike" kern="0" cap="none" spc="0" normalizeH="0" baseline="0" noProof="0" dirty="0">
              <a:ln>
                <a:solidFill>
                  <a:srgbClr val="FFCC00">
                    <a:lumMod val="60000"/>
                    <a:lumOff val="40000"/>
                  </a:srgbClr>
                </a:solidFill>
              </a:ln>
              <a:gradFill flip="none" rotWithShape="1">
                <a:gsLst>
                  <a:gs pos="0">
                    <a:srgbClr val="FFCC00">
                      <a:lumMod val="20000"/>
                      <a:lumOff val="80000"/>
                    </a:srgbClr>
                  </a:gs>
                  <a:gs pos="50000">
                    <a:srgbClr val="FFCC00">
                      <a:lumMod val="40000"/>
                      <a:lumOff val="60000"/>
                    </a:srgbClr>
                  </a:gs>
                  <a:gs pos="100000">
                    <a:srgbClr val="FFCC00">
                      <a:lumMod val="75000"/>
                    </a:srgbClr>
                  </a:gs>
                </a:gsLst>
                <a:lin ang="5400000" scaled="1"/>
                <a:tileRect/>
              </a:gradFill>
              <a:effectLst>
                <a:glow rad="63500">
                  <a:srgbClr val="00FFFF">
                    <a:satMod val="175000"/>
                    <a:alpha val="40000"/>
                  </a:srgbClr>
                </a:glo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9125" y="4562475"/>
            <a:ext cx="5676900" cy="15144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hu-HU" dirty="0" smtClean="0"/>
              <a:t>Kezdés: 11.11-kor</a:t>
            </a:r>
            <a:endParaRPr lang="hu-H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81025" y="2247900"/>
            <a:ext cx="699135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u-HU" sz="9600" b="0" kern="1200" cap="none" spc="-150" baseline="0" dirty="0" smtClean="0">
                <a:ln w="3175">
                  <a:noFill/>
                </a:ln>
                <a:gradFill flip="none" rotWithShape="1">
                  <a:gsLst>
                    <a:gs pos="18000">
                      <a:srgbClr val="FFFFFF"/>
                    </a:gs>
                    <a:gs pos="64000">
                      <a:srgbClr val="6ACDFE"/>
                    </a:gs>
                  </a:gsLst>
                  <a:lin ang="5400000" scaled="0"/>
                  <a:tileRect/>
                </a:gradFill>
                <a:effectLst>
                  <a:outerShdw blurRad="76200" dist="38100" dir="3240000" algn="tl" rotWithShape="0">
                    <a:prstClr val="black">
                      <a:alpha val="75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rPr>
              <a:t>Szünet...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formatika Tisztán logó dia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 eseménnyel kapcsolatos tartalmak diája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A dia címe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90525" y="1047750"/>
            <a:ext cx="8382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53275" y="5114925"/>
            <a:ext cx="19907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50582" y="260350"/>
            <a:ext cx="864283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257175" y="1533525"/>
            <a:ext cx="8648700" cy="5133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 dia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1" y="923925"/>
            <a:ext cx="8686800" cy="552450"/>
          </a:xfrm>
          <a:prstGeom prst="rect">
            <a:avLst/>
          </a:prstGeom>
        </p:spPr>
        <p:txBody>
          <a:bodyPr/>
          <a:lstStyle>
            <a:lvl2pPr marL="19050" indent="-19050">
              <a:buNone/>
              <a:defRPr i="0">
                <a:solidFill>
                  <a:srgbClr val="1099DE"/>
                </a:solidFill>
              </a:defRPr>
            </a:lvl2pPr>
          </a:lstStyle>
          <a:p>
            <a:pPr lvl="1"/>
            <a:r>
              <a:rPr lang="hu-HU" dirty="0" smtClean="0"/>
              <a:t>A dia alcíme</a:t>
            </a:r>
            <a:endParaRPr lang="hu-H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8601" y="1581150"/>
            <a:ext cx="8686800" cy="5095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209550"/>
            <a:ext cx="8686800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ó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-00244_WinHec_Template_Fa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5221" y="1935428"/>
            <a:ext cx="4765147" cy="22383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370542" y="644759"/>
            <a:ext cx="6203157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0" cap="none" spc="-642" normalizeH="0" baseline="0" noProof="0" dirty="0" err="1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" pitchFamily="34" charset="0"/>
              </a:rPr>
              <a:t>dem</a:t>
            </a:r>
            <a:r>
              <a:rPr kumimoji="0" lang="hu-HU" sz="10000" b="1" i="0" u="none" strike="noStrike" kern="0" cap="none" spc="-642" normalizeH="0" baseline="0" noProof="0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" pitchFamily="34" charset="0"/>
              </a:rPr>
              <a:t>ó</a:t>
            </a:r>
            <a:endParaRPr kumimoji="0" lang="en-US" sz="10000" b="1" i="0" u="none" strike="noStrike" kern="0" cap="none" spc="-642" normalizeH="0" baseline="0" noProof="0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egoe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5260" y="3749676"/>
            <a:ext cx="7772400" cy="1000274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lang="en-US" sz="6500" b="0" i="0" u="none" strike="noStrike" kern="0" cap="none" spc="-150" normalizeH="0" baseline="0" noProof="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65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A demó témája</a:t>
            </a:r>
            <a:endParaRPr kumimoji="0" lang="en-US" sz="4000" b="0" i="0" u="none" strike="noStrike" kern="0" cap="none" spc="-150" normalizeH="0" baseline="0" noProof="0" dirty="0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uLnTx/>
              <a:uFillTx/>
              <a:latin typeface="Segoe" pitchFamily="34" charset="0"/>
              <a:cs typeface="Arial" charset="0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542925"/>
            <a:ext cx="3708000" cy="291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hu-HU" dirty="0" smtClean="0"/>
              <a:t>Kép a demóból</a:t>
            </a:r>
            <a:endParaRPr lang="hu-HU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933449" y="4924425"/>
            <a:ext cx="7324725" cy="1638300"/>
          </a:xfrm>
        </p:spPr>
        <p:txBody>
          <a:bodyPr/>
          <a:lstStyle>
            <a:lvl2pPr marL="845820" marR="0" indent="-381000" algn="l" defTabSz="1095376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lvl2pPr>
          </a:lstStyle>
          <a:p>
            <a:pPr lvl="0"/>
            <a:r>
              <a:rPr lang="es-ES" dirty="0" err="1" smtClean="0"/>
              <a:t>Demó</a:t>
            </a:r>
            <a:r>
              <a:rPr lang="es-ES" dirty="0" smtClean="0"/>
              <a:t> </a:t>
            </a:r>
            <a:r>
              <a:rPr lang="es-ES" dirty="0" err="1" smtClean="0"/>
              <a:t>altéma</a:t>
            </a:r>
            <a:r>
              <a:rPr lang="es-ES" dirty="0" smtClean="0"/>
              <a:t> 1</a:t>
            </a:r>
          </a:p>
          <a:p>
            <a:pPr lvl="0"/>
            <a:r>
              <a:rPr lang="es-ES" dirty="0" err="1" smtClean="0"/>
              <a:t>Demó</a:t>
            </a:r>
            <a:r>
              <a:rPr lang="es-ES" dirty="0" smtClean="0"/>
              <a:t> </a:t>
            </a:r>
            <a:r>
              <a:rPr lang="es-ES" dirty="0" err="1" smtClean="0"/>
              <a:t>altéma</a:t>
            </a:r>
            <a:r>
              <a:rPr lang="es-ES" dirty="0" smtClean="0"/>
              <a:t> 2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mi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238125" y="1552575"/>
            <a:ext cx="8677275" cy="5114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mi dia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1" y="923925"/>
            <a:ext cx="8686800" cy="552450"/>
          </a:xfrm>
          <a:prstGeom prst="rect">
            <a:avLst/>
          </a:prstGeom>
        </p:spPr>
        <p:txBody>
          <a:bodyPr>
            <a:normAutofit/>
          </a:bodyPr>
          <a:lstStyle>
            <a:lvl2pPr marL="19050" indent="-19050">
              <a:buNone/>
              <a:def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099DE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defRPr>
            </a:lvl2pPr>
          </a:lstStyle>
          <a:p>
            <a:pPr marL="19050" lvl="1" indent="-190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5000"/>
              <a:buFontTx/>
              <a:buNone/>
            </a:pPr>
            <a:r>
              <a:rPr lang="hu-HU" dirty="0" smtClean="0"/>
              <a:t>A dia alcíme</a:t>
            </a:r>
            <a:endParaRPr lang="hu-H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209550"/>
            <a:ext cx="8686800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28600" y="1581150"/>
            <a:ext cx="8677275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csak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icrosoft log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YPOP_logo_magyar_alu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59927" y="2636838"/>
            <a:ext cx="638175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 bright="-15000"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38125" y="1600200"/>
            <a:ext cx="866775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722" r:id="rId2"/>
    <p:sldLayoutId id="2147483728" r:id="rId3"/>
    <p:sldLayoutId id="2147483723" r:id="rId4"/>
    <p:sldLayoutId id="2147483697" r:id="rId5"/>
    <p:sldLayoutId id="2147483731" r:id="rId6"/>
    <p:sldLayoutId id="2147483700" r:id="rId7"/>
    <p:sldLayoutId id="2147483701" r:id="rId8"/>
    <p:sldLayoutId id="2147483724" r:id="rId9"/>
    <p:sldLayoutId id="2147483729" r:id="rId10"/>
    <p:sldLayoutId id="2147483730" r:id="rId11"/>
    <p:sldLayoutId id="2147483702" r:id="rId12"/>
    <p:sldLayoutId id="2147483703" r:id="rId13"/>
    <p:sldLayoutId id="2147483732" r:id="rId14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5400" b="0" kern="1200" cap="none" spc="-150" dirty="0">
          <a:ln w="3175">
            <a:noFill/>
          </a:ln>
          <a:gradFill flip="none" rotWithShape="1">
            <a:gsLst>
              <a:gs pos="18000">
                <a:srgbClr val="FFFFFF"/>
              </a:gs>
              <a:gs pos="64000">
                <a:srgbClr val="6ACDFE"/>
              </a:gs>
            </a:gsLst>
            <a:lin ang="5400000" scaled="0"/>
            <a:tileRect/>
          </a:gradFill>
          <a:effectLst>
            <a:outerShdw blurRad="76200" dist="38100" dir="3240000" algn="tl" rotWithShape="0">
              <a:prstClr val="black">
                <a:alpha val="75000"/>
              </a:prstClr>
            </a:outerShdw>
          </a:effectLst>
          <a:latin typeface="Segoe" pitchFamily="34" charset="0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SzPct val="95000"/>
        <a:buFontTx/>
        <a:buBlip>
          <a:blip r:embed="rId17"/>
        </a:buBlip>
        <a:defRPr kumimoji="0" lang="en-US" sz="3600" b="0" i="0" u="none" strike="noStrike" kern="0" cap="none" spc="0" normalizeH="0" baseline="0" noProof="0" dirty="0" smtClean="0">
          <a:ln>
            <a:noFill/>
          </a:ln>
          <a:solidFill>
            <a:srgbClr val="FFFFFF"/>
          </a:solidFill>
          <a:effectLst>
            <a:outerShdw blurRad="50800" dist="38100" dir="2700000" algn="tl" rotWithShape="0">
              <a:prstClr val="black">
                <a:alpha val="91000"/>
              </a:prstClr>
            </a:outerShdw>
          </a:effectLst>
          <a:uLnTx/>
          <a:uFillTx/>
          <a:latin typeface="Segoe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SzPct val="95000"/>
        <a:buFontTx/>
        <a:buBlip>
          <a:blip r:embed="rId17"/>
        </a:buBlip>
        <a:defRPr kumimoji="0" lang="en-US" sz="3200" b="0" i="0" u="none" strike="noStrike" kern="0" cap="none" spc="0" normalizeH="0" baseline="0" noProof="0" dirty="0" smtClean="0">
          <a:ln>
            <a:noFill/>
          </a:ln>
          <a:solidFill>
            <a:srgbClr val="FFFFFF"/>
          </a:solidFill>
          <a:effectLst>
            <a:outerShdw blurRad="50800" dist="38100" dir="2700000" algn="tl" rotWithShape="0">
              <a:prstClr val="black">
                <a:alpha val="91000"/>
              </a:prstClr>
            </a:outerShdw>
          </a:effectLst>
          <a:uLnTx/>
          <a:uFillTx/>
          <a:latin typeface="Segoe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SzPct val="95000"/>
        <a:buFontTx/>
        <a:buBlip>
          <a:blip r:embed="rId17"/>
        </a:buBlip>
        <a:defRPr kumimoji="0" lang="en-US" sz="2800" b="0" i="0" u="none" strike="noStrike" kern="0" cap="none" spc="0" normalizeH="0" baseline="0" noProof="0" dirty="0" smtClean="0">
          <a:ln>
            <a:noFill/>
          </a:ln>
          <a:solidFill>
            <a:srgbClr val="FFFFFF"/>
          </a:solidFill>
          <a:effectLst>
            <a:outerShdw blurRad="50800" dist="38100" dir="2700000" algn="tl" rotWithShape="0">
              <a:prstClr val="black">
                <a:alpha val="91000"/>
              </a:prstClr>
            </a:outerShdw>
          </a:effectLst>
          <a:uLnTx/>
          <a:uFillTx/>
          <a:latin typeface="Segoe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SzPct val="95000"/>
        <a:buFontTx/>
        <a:buBlip>
          <a:blip r:embed="rId17"/>
        </a:buBlip>
        <a:defRPr kumimoji="0" lang="en-US" sz="2400" b="0" i="0" u="none" strike="noStrike" kern="0" cap="none" spc="0" normalizeH="0" baseline="0" noProof="0" dirty="0" smtClean="0">
          <a:ln>
            <a:noFill/>
          </a:ln>
          <a:solidFill>
            <a:srgbClr val="FFFFFF"/>
          </a:solidFill>
          <a:effectLst>
            <a:outerShdw blurRad="50800" dist="38100" dir="2700000" algn="tl" rotWithShape="0">
              <a:prstClr val="black">
                <a:alpha val="91000"/>
              </a:prstClr>
            </a:outerShdw>
          </a:effectLst>
          <a:uLnTx/>
          <a:uFillTx/>
          <a:latin typeface="Segoe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SzPct val="95000"/>
        <a:buFontTx/>
        <a:buBlip>
          <a:blip r:embed="rId17"/>
        </a:buBlip>
        <a:defRPr kumimoji="0" lang="hu-HU" sz="2400" b="0" i="0" u="none" strike="noStrike" kern="0" cap="none" spc="0" normalizeH="0" baseline="0" noProof="0" dirty="0" smtClean="0">
          <a:ln>
            <a:noFill/>
          </a:ln>
          <a:solidFill>
            <a:srgbClr val="FFFFFF"/>
          </a:solidFill>
          <a:effectLst>
            <a:outerShdw blurRad="50800" dist="38100" dir="2700000" algn="tl" rotWithShape="0">
              <a:prstClr val="black">
                <a:alpha val="91000"/>
              </a:prstClr>
            </a:outerShdw>
          </a:effectLst>
          <a:uLnTx/>
          <a:uFillTx/>
          <a:latin typeface="Segoe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mtClean="0"/>
              <a:t>ISA Server alapok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0034" y="5429264"/>
            <a:ext cx="5643602" cy="1304911"/>
          </a:xfrm>
        </p:spPr>
        <p:txBody>
          <a:bodyPr>
            <a:normAutofit/>
          </a:bodyPr>
          <a:lstStyle/>
          <a:p>
            <a:r>
              <a:rPr lang="hu-HU" sz="2400" smtClean="0"/>
              <a:t>Gál Tamás</a:t>
            </a:r>
          </a:p>
          <a:p>
            <a:r>
              <a:rPr lang="hu-HU" sz="2400" smtClean="0"/>
              <a:t>v-tagal@microsoft.com</a:t>
            </a:r>
          </a:p>
          <a:p>
            <a:r>
              <a:rPr lang="hu-HU" sz="2400" smtClean="0"/>
              <a:t>Microsoft Magyarország</a:t>
            </a:r>
            <a:endParaRPr lang="hu-HU" sz="2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Mit csinál a tűzfal?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hu-HU" smtClean="0"/>
              <a:t>Háromszintű szűrés</a:t>
            </a:r>
          </a:p>
          <a:p>
            <a:pPr lvl="1"/>
            <a:r>
              <a:rPr lang="hu-HU" smtClean="0"/>
              <a:t>Csomag</a:t>
            </a:r>
          </a:p>
          <a:p>
            <a:pPr lvl="2"/>
            <a:r>
              <a:rPr lang="hu-HU" smtClean="0"/>
              <a:t>Forrás, cél, protokoll, irány, port</a:t>
            </a:r>
          </a:p>
          <a:p>
            <a:pPr lvl="2"/>
            <a:r>
              <a:rPr lang="hu-HU" smtClean="0"/>
              <a:t>Ingress, egress filterek, stb.</a:t>
            </a:r>
          </a:p>
          <a:p>
            <a:pPr lvl="1"/>
            <a:r>
              <a:rPr lang="hu-HU" smtClean="0"/>
              <a:t>Stateful – minden forgalomban, pl. VPN is</a:t>
            </a:r>
          </a:p>
          <a:p>
            <a:pPr lvl="2"/>
            <a:r>
              <a:rPr lang="hu-HU" smtClean="0"/>
              <a:t>3-way handshake</a:t>
            </a:r>
          </a:p>
          <a:p>
            <a:pPr lvl="1"/>
            <a:r>
              <a:rPr lang="hu-HU" smtClean="0"/>
              <a:t>Alkalmazás rétegbeli – ritka és hasznos</a:t>
            </a:r>
          </a:p>
          <a:p>
            <a:pPr lvl="2"/>
            <a:r>
              <a:rPr lang="hu-HU" smtClean="0"/>
              <a:t>pl. HTTP filter</a:t>
            </a:r>
          </a:p>
          <a:p>
            <a:r>
              <a:rPr lang="hu-HU" smtClean="0"/>
              <a:t>Intrusion detection, IP Protection</a:t>
            </a:r>
          </a:p>
          <a:p>
            <a:r>
              <a:rPr lang="hu-HU" smtClean="0"/>
              <a:t>Flood mitigation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HTTP filter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Picture 6" descr="2824_7_HTTPGeneral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2976272" cy="330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Mit csinál a web proxy?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mtClean="0"/>
              <a:t>Hozzáférés és biztonság</a:t>
            </a:r>
          </a:p>
          <a:p>
            <a:pPr lvl="1"/>
            <a:r>
              <a:rPr lang="hu-HU" smtClean="0"/>
              <a:t>Felhasználók hitelesítése</a:t>
            </a:r>
            <a:endParaRPr/>
          </a:p>
          <a:p>
            <a:pPr lvl="1"/>
            <a:r>
              <a:rPr lang="hu-HU" smtClean="0"/>
              <a:t>Felhasználói kérések szűrése</a:t>
            </a:r>
            <a:endParaRPr/>
          </a:p>
          <a:p>
            <a:pPr lvl="1"/>
            <a:r>
              <a:rPr lang="hu-HU" smtClean="0"/>
              <a:t>Tartalom-vizsgálat</a:t>
            </a:r>
            <a:endParaRPr/>
          </a:p>
          <a:p>
            <a:pPr lvl="1"/>
            <a:r>
              <a:rPr lang="hu-HU" smtClean="0"/>
              <a:t>Felhasználói hozzáférés naplózása</a:t>
            </a:r>
            <a:endParaRPr/>
          </a:p>
          <a:p>
            <a:pPr lvl="1"/>
            <a:r>
              <a:rPr lang="hu-HU" smtClean="0"/>
              <a:t>Belső hálózat elrejtése</a:t>
            </a:r>
          </a:p>
          <a:p>
            <a:r>
              <a:rPr lang="hu-HU" smtClean="0"/>
              <a:t>Teljesítmény</a:t>
            </a:r>
          </a:p>
          <a:p>
            <a:pPr lvl="1"/>
            <a:r>
              <a:rPr lang="hu-HU" smtClean="0"/>
              <a:t>Hozzáférés a gyorsítótárhoz</a:t>
            </a:r>
          </a:p>
          <a:p>
            <a:r>
              <a:rPr lang="hu-HU" smtClean="0"/>
              <a:t>Forward és reverse proxy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Mit csinál a VPN kiszolgáló?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u-HU" smtClean="0"/>
              <a:t>Részben az RRAS-ra támaszkodik</a:t>
            </a:r>
          </a:p>
          <a:p>
            <a:pPr lvl="1"/>
            <a:r>
              <a:rPr lang="hu-HU" smtClean="0"/>
              <a:t>De az ISA MMC-ből intézünk mindent</a:t>
            </a:r>
          </a:p>
          <a:p>
            <a:r>
              <a:rPr lang="hu-HU" smtClean="0"/>
              <a:t>Szimpla VPN </a:t>
            </a:r>
          </a:p>
          <a:p>
            <a:pPr lvl="1"/>
            <a:r>
              <a:rPr lang="hu-HU" smtClean="0"/>
              <a:t>Hitelesítés különböző névterekből</a:t>
            </a:r>
          </a:p>
          <a:p>
            <a:pPr lvl="1"/>
            <a:r>
              <a:rPr lang="hu-HU" smtClean="0"/>
              <a:t>Külön hálózat, külön tűzfalszabályok</a:t>
            </a:r>
          </a:p>
          <a:p>
            <a:pPr lvl="1"/>
            <a:r>
              <a:rPr lang="hu-HU" smtClean="0"/>
              <a:t>VPN karantén</a:t>
            </a:r>
            <a:endParaRPr lang="hu-HU"/>
          </a:p>
          <a:p>
            <a:r>
              <a:rPr lang="hu-HU" smtClean="0"/>
              <a:t>Site-to-Site VPN</a:t>
            </a:r>
          </a:p>
          <a:p>
            <a:pPr lvl="1"/>
            <a:r>
              <a:rPr lang="hu-HU" smtClean="0"/>
              <a:t>IPSec alapon is, hardverrel is</a:t>
            </a:r>
          </a:p>
          <a:p>
            <a:pPr lvl="1"/>
            <a:r>
              <a:rPr lang="hu-HU" smtClean="0"/>
              <a:t>Egyszerűsített konfigurációs „varázslás”</a:t>
            </a:r>
            <a:endParaRPr lang="en-US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Mit csinál a gyorsítótár?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mtClean="0"/>
              <a:t>Teljesítmény növelés, sávszélesség megtakarítás</a:t>
            </a:r>
          </a:p>
          <a:p>
            <a:pPr lvl="1"/>
            <a:r>
              <a:rPr lang="hu-HU" smtClean="0"/>
              <a:t>Tárolás a memóriában / háttértárakon</a:t>
            </a:r>
          </a:p>
          <a:p>
            <a:pPr lvl="1"/>
            <a:r>
              <a:rPr lang="hu-HU" smtClean="0"/>
              <a:t>Forward / reverse caching</a:t>
            </a:r>
          </a:p>
          <a:p>
            <a:pPr lvl="1"/>
            <a:r>
              <a:rPr lang="hu-HU" smtClean="0"/>
              <a:t>Cache rules</a:t>
            </a:r>
          </a:p>
          <a:p>
            <a:pPr lvl="2"/>
            <a:r>
              <a:rPr lang="hu-HU" smtClean="0"/>
              <a:t>Milyet? Honnan? </a:t>
            </a:r>
            <a:r>
              <a:rPr lang="hu-HU"/>
              <a:t>Mit ne</a:t>
            </a:r>
            <a:r>
              <a:rPr lang="hu-HU" smtClean="0"/>
              <a:t>?</a:t>
            </a:r>
          </a:p>
          <a:p>
            <a:pPr lvl="2"/>
            <a:r>
              <a:rPr lang="hu-HU" smtClean="0"/>
              <a:t>HTTP fejlécek figyelése, de felülbírálása is</a:t>
            </a:r>
          </a:p>
          <a:p>
            <a:pPr lvl="1"/>
            <a:r>
              <a:rPr lang="hu-HU" smtClean="0"/>
              <a:t>Content Download Jobs</a:t>
            </a:r>
          </a:p>
          <a:p>
            <a:pPr lvl="1"/>
            <a:r>
              <a:rPr lang="hu-HU" smtClean="0"/>
              <a:t>Web proxy chaining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Mit csinál a szerver publikálás?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mtClean="0"/>
              <a:t>Lásd: következő előadás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82" y="260350"/>
            <a:ext cx="8642838" cy="882634"/>
          </a:xfrm>
        </p:spPr>
        <p:txBody>
          <a:bodyPr>
            <a:normAutofit fontScale="90000"/>
          </a:bodyPr>
          <a:lstStyle/>
          <a:p>
            <a:r>
              <a:rPr lang="hu-HU" smtClean="0"/>
              <a:t>Hogyan működik az… ISA???</a:t>
            </a:r>
            <a:endParaRPr lang="hu-HU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27013" y="1481138"/>
          <a:ext cx="8693150" cy="4398962"/>
        </p:xfrm>
        <a:graphic>
          <a:graphicData uri="http://schemas.openxmlformats.org/presentationml/2006/ole">
            <p:oleObj spid="_x0000_s1026" name="Visio" r:id="rId3" imgW="7024878" imgH="3555048" progId="Visio.Drawing.11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Grp="1" noChangeAspect="1"/>
          </p:cNvGraphicFramePr>
          <p:nvPr/>
        </p:nvGraphicFramePr>
        <p:xfrm>
          <a:off x="660400" y="1066800"/>
          <a:ext cx="7450138" cy="5632450"/>
        </p:xfrm>
        <a:graphic>
          <a:graphicData uri="http://schemas.openxmlformats.org/presentationml/2006/ole">
            <p:oleObj spid="_x0000_s1027" name="Visio" r:id="rId4" imgW="6741830" imgH="4753632" progId="Visio.Drawing.11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4175"/>
            <a:ext cx="8393723" cy="5857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u-HU" smtClean="0"/>
              <a:t>Felhasználási területek</a:t>
            </a:r>
            <a:endParaRPr lang="hu-HU" sz="2800" smtClean="0">
              <a:solidFill>
                <a:srgbClr val="FFF3C1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207" y="1268413"/>
            <a:ext cx="8387862" cy="2089150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hu-HU" sz="3200" smtClean="0"/>
              <a:t>Edge Firewall</a:t>
            </a:r>
          </a:p>
          <a:p>
            <a:pPr lvl="1">
              <a:lnSpc>
                <a:spcPct val="85000"/>
              </a:lnSpc>
              <a:defRPr/>
            </a:pPr>
            <a:r>
              <a:rPr lang="hu-HU" sz="2800" smtClean="0"/>
              <a:t>Mindent blokkol, amit nem engedünk</a:t>
            </a:r>
          </a:p>
          <a:p>
            <a:pPr lvl="1">
              <a:lnSpc>
                <a:spcPct val="85000"/>
              </a:lnSpc>
              <a:defRPr/>
            </a:pPr>
            <a:r>
              <a:rPr lang="hu-HU" sz="2800" smtClean="0"/>
              <a:t>Belső szerverek publikálása</a:t>
            </a:r>
          </a:p>
          <a:p>
            <a:pPr lvl="1">
              <a:lnSpc>
                <a:spcPct val="85000"/>
              </a:lnSpc>
              <a:defRPr/>
            </a:pPr>
            <a:r>
              <a:rPr lang="hu-HU" sz="2800" smtClean="0"/>
              <a:t>VPN szerver funkció</a:t>
            </a:r>
          </a:p>
          <a:p>
            <a:pPr lvl="1">
              <a:lnSpc>
                <a:spcPct val="85000"/>
              </a:lnSpc>
              <a:defRPr/>
            </a:pPr>
            <a:r>
              <a:rPr lang="hu-HU" sz="2800" smtClean="0"/>
              <a:t>Web proxy és gyorsítótár funkció</a:t>
            </a:r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 flipH="1" flipV="1">
            <a:off x="2032563" y="4634254"/>
            <a:ext cx="8537" cy="112469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anchor="ctr"/>
          <a:lstStyle/>
          <a:p>
            <a:endParaRPr lang="en-US" b="1"/>
          </a:p>
        </p:txBody>
      </p:sp>
      <p:sp>
        <p:nvSpPr>
          <p:cNvPr id="102406" name="AutoShape 6"/>
          <p:cNvSpPr>
            <a:spLocks noChangeArrowheads="1"/>
          </p:cNvSpPr>
          <p:nvPr/>
        </p:nvSpPr>
        <p:spPr bwMode="auto">
          <a:xfrm rot="16200000">
            <a:off x="5644090" y="4543187"/>
            <a:ext cx="155385" cy="1299432"/>
          </a:xfrm>
          <a:prstGeom prst="can">
            <a:avLst>
              <a:gd name="adj" fmla="val 42991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1296615" y="5209552"/>
            <a:ext cx="2370055" cy="184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anchor="ctr"/>
          <a:lstStyle/>
          <a:p>
            <a:endParaRPr lang="en-US" b="1"/>
          </a:p>
        </p:txBody>
      </p:sp>
      <p:sp>
        <p:nvSpPr>
          <p:cNvPr id="102408" name="AutoShape 8"/>
          <p:cNvSpPr>
            <a:spLocks noChangeAspect="1" noChangeArrowheads="1"/>
          </p:cNvSpPr>
          <p:nvPr/>
        </p:nvSpPr>
        <p:spPr bwMode="auto">
          <a:xfrm rot="7269734">
            <a:off x="6802127" y="4896077"/>
            <a:ext cx="144287" cy="1156000"/>
          </a:xfrm>
          <a:prstGeom prst="can">
            <a:avLst>
              <a:gd name="adj" fmla="val 4118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sp>
        <p:nvSpPr>
          <p:cNvPr id="23560" name="Line 9"/>
          <p:cNvSpPr>
            <a:spLocks noChangeShapeType="1"/>
          </p:cNvSpPr>
          <p:nvPr/>
        </p:nvSpPr>
        <p:spPr bwMode="auto">
          <a:xfrm>
            <a:off x="3716189" y="4238391"/>
            <a:ext cx="0" cy="171664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anchor="ctr"/>
          <a:lstStyle/>
          <a:p>
            <a:endParaRPr lang="en-US" b="1"/>
          </a:p>
        </p:txBody>
      </p:sp>
      <p:pic>
        <p:nvPicPr>
          <p:cNvPr id="23561" name="Picture 10" descr="Ser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912" y="4939476"/>
            <a:ext cx="502015" cy="64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1" name="AutoShape 11"/>
          <p:cNvSpPr>
            <a:spLocks noChangeAspect="1" noChangeArrowheads="1"/>
          </p:cNvSpPr>
          <p:nvPr/>
        </p:nvSpPr>
        <p:spPr bwMode="auto">
          <a:xfrm rot="16200000">
            <a:off x="3988043" y="4698928"/>
            <a:ext cx="146136" cy="997200"/>
          </a:xfrm>
          <a:prstGeom prst="can">
            <a:avLst>
              <a:gd name="adj" fmla="val 3508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>
            <a:off x="3407125" y="5211400"/>
            <a:ext cx="17758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anchor="ctr"/>
          <a:lstStyle/>
          <a:p>
            <a:endParaRPr lang="en-US" b="1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127225" y="4502918"/>
            <a:ext cx="983539" cy="950811"/>
            <a:chOff x="3884" y="2719"/>
            <a:chExt cx="576" cy="514"/>
          </a:xfrm>
        </p:grpSpPr>
        <p:pic>
          <p:nvPicPr>
            <p:cNvPr id="23585" name="Picture 18" descr="Internet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4" y="2755"/>
              <a:ext cx="479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6" name="Picture 19" descr="Server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01" y="2719"/>
              <a:ext cx="259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66" name="Picture 20" descr="UserWithDesktopComputer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0566" y="5573967"/>
            <a:ext cx="652278" cy="82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7" name="Text Box 21"/>
          <p:cNvSpPr txBox="1">
            <a:spLocks noChangeArrowheads="1"/>
          </p:cNvSpPr>
          <p:nvPr/>
        </p:nvSpPr>
        <p:spPr bwMode="auto">
          <a:xfrm>
            <a:off x="1428728" y="6448032"/>
            <a:ext cx="115448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hu-HU" b="1" smtClean="0">
                <a:latin typeface="Arial Narrow" pitchFamily="34" charset="0"/>
              </a:rPr>
              <a:t>Belső u</a:t>
            </a:r>
            <a:r>
              <a:rPr lang="en-US" b="1" smtClean="0">
                <a:latin typeface="Arial Narrow" pitchFamily="34" charset="0"/>
              </a:rPr>
              <a:t>ser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23568" name="Text Box 22"/>
          <p:cNvSpPr txBox="1">
            <a:spLocks noChangeArrowheads="1"/>
          </p:cNvSpPr>
          <p:nvPr/>
        </p:nvSpPr>
        <p:spPr bwMode="auto">
          <a:xfrm>
            <a:off x="4000496" y="6000768"/>
            <a:ext cx="184584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latin typeface="Arial Narrow" pitchFamily="34" charset="0"/>
              </a:rPr>
              <a:t>Exchange </a:t>
            </a:r>
            <a:r>
              <a:rPr lang="hu-HU" b="1" smtClean="0">
                <a:latin typeface="Arial Narrow" pitchFamily="34" charset="0"/>
              </a:rPr>
              <a:t>kiszolgáló</a:t>
            </a:r>
            <a:endParaRPr lang="en-US" b="1">
              <a:latin typeface="Arial Narrow" pitchFamily="34" charset="0"/>
            </a:endParaRPr>
          </a:p>
        </p:txBody>
      </p:sp>
      <p:pic>
        <p:nvPicPr>
          <p:cNvPr id="23569" name="Picture 23" descr="Serve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5672" y="5832943"/>
            <a:ext cx="442251" cy="56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24" descr="Lan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4207" y="3812932"/>
            <a:ext cx="1010860" cy="9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25" descr="Serve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5672" y="4057109"/>
            <a:ext cx="442251" cy="56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2" name="Text Box 26"/>
          <p:cNvSpPr txBox="1">
            <a:spLocks noChangeArrowheads="1"/>
          </p:cNvSpPr>
          <p:nvPr/>
        </p:nvSpPr>
        <p:spPr bwMode="auto">
          <a:xfrm>
            <a:off x="3104893" y="3733390"/>
            <a:ext cx="1395669" cy="327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hu-HU" b="1" smtClean="0">
                <a:latin typeface="Arial Narrow" pitchFamily="34" charset="0"/>
              </a:rPr>
              <a:t>W</a:t>
            </a:r>
            <a:r>
              <a:rPr lang="en-US" b="1" smtClean="0">
                <a:latin typeface="Arial Narrow" pitchFamily="34" charset="0"/>
              </a:rPr>
              <a:t>eb</a:t>
            </a:r>
            <a:r>
              <a:rPr lang="hu-HU" b="1" smtClean="0">
                <a:latin typeface="Arial Narrow" pitchFamily="34" charset="0"/>
              </a:rPr>
              <a:t>sz</a:t>
            </a:r>
            <a:r>
              <a:rPr lang="en-US" b="1" smtClean="0">
                <a:latin typeface="Arial Narrow" pitchFamily="34" charset="0"/>
              </a:rPr>
              <a:t>erver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23573" name="Text Box 27"/>
          <p:cNvSpPr txBox="1">
            <a:spLocks noChangeArrowheads="1"/>
          </p:cNvSpPr>
          <p:nvPr/>
        </p:nvSpPr>
        <p:spPr bwMode="auto">
          <a:xfrm>
            <a:off x="4132827" y="4390077"/>
            <a:ext cx="1278942" cy="327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b="1">
                <a:latin typeface="Arial Narrow" pitchFamily="34" charset="0"/>
              </a:rPr>
              <a:t>ISA Server</a:t>
            </a:r>
          </a:p>
        </p:txBody>
      </p:sp>
      <p:sp>
        <p:nvSpPr>
          <p:cNvPr id="23574" name="Text Box 28"/>
          <p:cNvSpPr txBox="1">
            <a:spLocks noChangeArrowheads="1"/>
          </p:cNvSpPr>
          <p:nvPr/>
        </p:nvSpPr>
        <p:spPr bwMode="auto">
          <a:xfrm>
            <a:off x="642910" y="5590776"/>
            <a:ext cx="855473" cy="563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hu-HU" b="1" smtClean="0">
                <a:latin typeface="Arial Narrow" pitchFamily="34" charset="0"/>
              </a:rPr>
              <a:t>Belső szerver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23575" name="Text Box 29"/>
          <p:cNvSpPr txBox="1">
            <a:spLocks noChangeArrowheads="1"/>
          </p:cNvSpPr>
          <p:nvPr/>
        </p:nvSpPr>
        <p:spPr bwMode="auto">
          <a:xfrm>
            <a:off x="1064391" y="3914673"/>
            <a:ext cx="660815" cy="327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b="1">
                <a:latin typeface="Arial Narrow" pitchFamily="34" charset="0"/>
              </a:rPr>
              <a:t>LAN</a:t>
            </a:r>
          </a:p>
        </p:txBody>
      </p:sp>
      <p:sp>
        <p:nvSpPr>
          <p:cNvPr id="23576" name="Text Box 30"/>
          <p:cNvSpPr txBox="1">
            <a:spLocks noChangeArrowheads="1"/>
          </p:cNvSpPr>
          <p:nvPr/>
        </p:nvSpPr>
        <p:spPr bwMode="auto">
          <a:xfrm>
            <a:off x="7004897" y="4423373"/>
            <a:ext cx="1639069" cy="327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b="1" smtClean="0">
                <a:latin typeface="Arial Narrow" pitchFamily="34" charset="0"/>
              </a:rPr>
              <a:t>Web</a:t>
            </a:r>
            <a:r>
              <a:rPr lang="hu-HU" b="1" smtClean="0">
                <a:latin typeface="Arial Narrow" pitchFamily="34" charset="0"/>
              </a:rPr>
              <a:t>sz</a:t>
            </a:r>
            <a:r>
              <a:rPr lang="en-US" b="1" smtClean="0">
                <a:latin typeface="Arial Narrow" pitchFamily="34" charset="0"/>
              </a:rPr>
              <a:t>erver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23577" name="Text Box 31"/>
          <p:cNvSpPr txBox="1">
            <a:spLocks noChangeArrowheads="1"/>
          </p:cNvSpPr>
          <p:nvPr/>
        </p:nvSpPr>
        <p:spPr bwMode="auto">
          <a:xfrm>
            <a:off x="5447628" y="4752643"/>
            <a:ext cx="61641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latin typeface="Arial Narrow" pitchFamily="34" charset="0"/>
              </a:rPr>
              <a:t>VPN</a:t>
            </a:r>
          </a:p>
        </p:txBody>
      </p:sp>
      <p:sp>
        <p:nvSpPr>
          <p:cNvPr id="23578" name="Text Box 32"/>
          <p:cNvSpPr txBox="1">
            <a:spLocks noChangeArrowheads="1"/>
          </p:cNvSpPr>
          <p:nvPr/>
        </p:nvSpPr>
        <p:spPr bwMode="auto">
          <a:xfrm>
            <a:off x="5799378" y="5418581"/>
            <a:ext cx="879379" cy="327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b="1">
                <a:latin typeface="Arial Narrow" pitchFamily="34" charset="0"/>
              </a:rPr>
              <a:t>Internet</a:t>
            </a:r>
          </a:p>
        </p:txBody>
      </p:sp>
      <p:sp>
        <p:nvSpPr>
          <p:cNvPr id="23579" name="Text Box 33"/>
          <p:cNvSpPr txBox="1">
            <a:spLocks noChangeArrowheads="1"/>
          </p:cNvSpPr>
          <p:nvPr/>
        </p:nvSpPr>
        <p:spPr bwMode="auto">
          <a:xfrm>
            <a:off x="6762428" y="6417486"/>
            <a:ext cx="1442865" cy="327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hu-HU" b="1" smtClean="0">
                <a:latin typeface="Arial Narrow" pitchFamily="34" charset="0"/>
              </a:rPr>
              <a:t>Távoli u</a:t>
            </a:r>
            <a:r>
              <a:rPr lang="en-US" b="1" smtClean="0">
                <a:latin typeface="Arial Narrow" pitchFamily="34" charset="0"/>
              </a:rPr>
              <a:t>ser</a:t>
            </a:r>
            <a:endParaRPr lang="en-US" b="1">
              <a:latin typeface="Arial Narrow" pitchFamily="34" charset="0"/>
            </a:endParaRP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7226876" y="5494422"/>
            <a:ext cx="623249" cy="767678"/>
            <a:chOff x="4996" y="2700"/>
            <a:chExt cx="365" cy="415"/>
          </a:xfrm>
        </p:grpSpPr>
        <p:pic>
          <p:nvPicPr>
            <p:cNvPr id="23583" name="Picture 37" descr="LaptopComputer0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4996" y="2700"/>
              <a:ext cx="30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4" name="Picture 38" descr="User_UserHalfA0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5139" y="2766"/>
              <a:ext cx="22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" name="Picture 39" descr="Servers ISAS - firewall secure securit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4714884"/>
            <a:ext cx="565255" cy="90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4175"/>
            <a:ext cx="8393723" cy="5857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u-HU" smtClean="0"/>
              <a:t>Felhasználási területek</a:t>
            </a:r>
            <a:endParaRPr lang="hu-HU" sz="2800" smtClean="0">
              <a:solidFill>
                <a:srgbClr val="FFF3C1"/>
              </a:solidFill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207" y="1268414"/>
            <a:ext cx="8387862" cy="1584325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hu-HU" sz="3200" smtClean="0"/>
              <a:t>Back-end firewall</a:t>
            </a:r>
          </a:p>
          <a:p>
            <a:pPr lvl="1">
              <a:lnSpc>
                <a:spcPct val="85000"/>
              </a:lnSpc>
              <a:defRPr/>
            </a:pPr>
            <a:r>
              <a:rPr lang="hu-HU" sz="2800" smtClean="0"/>
              <a:t>Biztonságosabb Exchange publikálás</a:t>
            </a:r>
          </a:p>
          <a:p>
            <a:pPr lvl="1">
              <a:lnSpc>
                <a:spcPct val="85000"/>
              </a:lnSpc>
              <a:defRPr/>
            </a:pPr>
            <a:r>
              <a:rPr lang="hu-HU" sz="2800" smtClean="0"/>
              <a:t>Biztonságosabb web szerver publikálás</a:t>
            </a:r>
          </a:p>
          <a:p>
            <a:pPr lvl="1">
              <a:lnSpc>
                <a:spcPct val="85000"/>
              </a:lnSpc>
              <a:defRPr/>
            </a:pPr>
            <a:r>
              <a:rPr lang="hu-HU" sz="2800" smtClean="0"/>
              <a:t>Web proxy és gyorsítótár funkció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28596" y="3529846"/>
            <a:ext cx="7721875" cy="3197445"/>
            <a:chOff x="1110366" y="3810758"/>
            <a:chExt cx="6740433" cy="2695071"/>
          </a:xfrm>
        </p:grpSpPr>
        <p:sp>
          <p:nvSpPr>
            <p:cNvPr id="24580" name="Line 38"/>
            <p:cNvSpPr>
              <a:spLocks noChangeShapeType="1"/>
            </p:cNvSpPr>
            <p:nvPr/>
          </p:nvSpPr>
          <p:spPr bwMode="auto">
            <a:xfrm rot="-5400000">
              <a:off x="4042020" y="3057528"/>
              <a:ext cx="6350" cy="415290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82" name="Line 40"/>
            <p:cNvSpPr>
              <a:spLocks noChangeShapeType="1"/>
            </p:cNvSpPr>
            <p:nvPr/>
          </p:nvSpPr>
          <p:spPr bwMode="auto">
            <a:xfrm flipH="1" flipV="1">
              <a:off x="6480665" y="5133978"/>
              <a:ext cx="782515" cy="69850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83" name="Text Box 41"/>
            <p:cNvSpPr txBox="1">
              <a:spLocks noChangeArrowheads="1"/>
            </p:cNvSpPr>
            <p:nvPr/>
          </p:nvSpPr>
          <p:spPr bwMode="auto">
            <a:xfrm>
              <a:off x="6612549" y="6167442"/>
              <a:ext cx="1238250" cy="2762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hu-HU" b="1" smtClean="0">
                  <a:latin typeface="Arial Narrow" pitchFamily="34" charset="0"/>
                </a:rPr>
                <a:t>Távoli u</a:t>
              </a:r>
              <a:r>
                <a:rPr lang="en-US" b="1" smtClean="0">
                  <a:latin typeface="Arial Narrow" pitchFamily="34" charset="0"/>
                </a:rPr>
                <a:t>ser</a:t>
              </a:r>
              <a:endParaRPr lang="en-US" b="1">
                <a:latin typeface="Arial Narrow" pitchFamily="34" charset="0"/>
              </a:endParaRPr>
            </a:p>
          </p:txBody>
        </p:sp>
        <p:grpSp>
          <p:nvGrpSpPr>
            <p:cNvPr id="2" name="Group 42"/>
            <p:cNvGrpSpPr>
              <a:grpSpLocks/>
            </p:cNvGrpSpPr>
            <p:nvPr/>
          </p:nvGrpSpPr>
          <p:grpSpPr bwMode="auto">
            <a:xfrm>
              <a:off x="7011134" y="5375279"/>
              <a:ext cx="534865" cy="658813"/>
              <a:chOff x="4996" y="2700"/>
              <a:chExt cx="365" cy="415"/>
            </a:xfrm>
          </p:grpSpPr>
          <p:pic>
            <p:nvPicPr>
              <p:cNvPr id="24612" name="Picture 43" descr="LaptopComputer0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4996" y="2700"/>
                <a:ext cx="30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13" name="Picture 44" descr="User_UserHalfA0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5139" y="2766"/>
                <a:ext cx="222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585" name="Text Box 45"/>
            <p:cNvSpPr txBox="1">
              <a:spLocks noChangeArrowheads="1"/>
            </p:cNvSpPr>
            <p:nvPr/>
          </p:nvSpPr>
          <p:spPr bwMode="auto">
            <a:xfrm>
              <a:off x="5662522" y="5434017"/>
              <a:ext cx="900205" cy="2762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b="1">
                  <a:latin typeface="Arial Narrow" pitchFamily="34" charset="0"/>
                </a:rPr>
                <a:t>Internet</a:t>
              </a:r>
            </a:p>
          </p:txBody>
        </p:sp>
        <p:sp>
          <p:nvSpPr>
            <p:cNvPr id="24586" name="Line 46"/>
            <p:cNvSpPr>
              <a:spLocks noChangeShapeType="1"/>
            </p:cNvSpPr>
            <p:nvPr/>
          </p:nvSpPr>
          <p:spPr bwMode="auto">
            <a:xfrm flipH="1" flipV="1">
              <a:off x="2553433" y="4637091"/>
              <a:ext cx="5862" cy="81280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87" name="Line 47"/>
            <p:cNvSpPr>
              <a:spLocks noChangeShapeType="1"/>
            </p:cNvSpPr>
            <p:nvPr/>
          </p:nvSpPr>
          <p:spPr bwMode="auto">
            <a:xfrm>
              <a:off x="3571876" y="4432304"/>
              <a:ext cx="0" cy="136207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pic>
          <p:nvPicPr>
            <p:cNvPr id="24588" name="Picture 48" descr="Serv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09727" y="4899029"/>
              <a:ext cx="430823" cy="550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9" name="Picture 49" descr="UserWithDesktopComputer0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42773" y="5443542"/>
              <a:ext cx="559777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0" name="Text Box 50"/>
            <p:cNvSpPr txBox="1">
              <a:spLocks noChangeArrowheads="1"/>
            </p:cNvSpPr>
            <p:nvPr/>
          </p:nvSpPr>
          <p:spPr bwMode="auto">
            <a:xfrm>
              <a:off x="1921023" y="6194525"/>
              <a:ext cx="1007750" cy="3113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hu-HU" b="1" smtClean="0">
                  <a:latin typeface="Arial Narrow" pitchFamily="34" charset="0"/>
                </a:rPr>
                <a:t>Belső u</a:t>
              </a:r>
              <a:r>
                <a:rPr lang="en-US" b="1" smtClean="0">
                  <a:latin typeface="Arial Narrow" pitchFamily="34" charset="0"/>
                </a:rPr>
                <a:t>ser</a:t>
              </a:r>
              <a:endParaRPr lang="en-US" b="1">
                <a:latin typeface="Arial Narrow" pitchFamily="34" charset="0"/>
              </a:endParaRPr>
            </a:p>
          </p:txBody>
        </p:sp>
        <p:sp>
          <p:nvSpPr>
            <p:cNvPr id="24591" name="Text Box 51"/>
            <p:cNvSpPr txBox="1">
              <a:spLocks noChangeArrowheads="1"/>
            </p:cNvSpPr>
            <p:nvPr/>
          </p:nvSpPr>
          <p:spPr bwMode="auto">
            <a:xfrm>
              <a:off x="2981115" y="6194524"/>
              <a:ext cx="1584080" cy="3113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>
                  <a:latin typeface="Arial Narrow" pitchFamily="34" charset="0"/>
                </a:rPr>
                <a:t>Exchange Server</a:t>
              </a:r>
            </a:p>
          </p:txBody>
        </p:sp>
        <p:pic>
          <p:nvPicPr>
            <p:cNvPr id="24592" name="Picture 52" descr="Server0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69653" y="5665792"/>
              <a:ext cx="37953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53" descr="Lan0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34334" y="3932242"/>
              <a:ext cx="867508" cy="79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4" name="Picture 54" descr="Server0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69653" y="4071942"/>
              <a:ext cx="37953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6" name="Text Box 56"/>
            <p:cNvSpPr txBox="1">
              <a:spLocks noChangeArrowheads="1"/>
            </p:cNvSpPr>
            <p:nvPr/>
          </p:nvSpPr>
          <p:spPr bwMode="auto">
            <a:xfrm>
              <a:off x="1110366" y="5471959"/>
              <a:ext cx="983590" cy="4747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hu-HU" b="1" smtClean="0">
                  <a:latin typeface="Arial Narrow" pitchFamily="34" charset="0"/>
                </a:rPr>
                <a:t>Belső sz</a:t>
              </a:r>
              <a:r>
                <a:rPr lang="en-US" b="1" smtClean="0">
                  <a:latin typeface="Arial Narrow" pitchFamily="34" charset="0"/>
                </a:rPr>
                <a:t>erver</a:t>
              </a:r>
              <a:endParaRPr lang="en-US" b="1">
                <a:latin typeface="Arial Narrow" pitchFamily="34" charset="0"/>
              </a:endParaRPr>
            </a:p>
          </p:txBody>
        </p:sp>
        <p:sp>
          <p:nvSpPr>
            <p:cNvPr id="24597" name="Text Box 57"/>
            <p:cNvSpPr txBox="1">
              <a:spLocks noChangeArrowheads="1"/>
            </p:cNvSpPr>
            <p:nvPr/>
          </p:nvSpPr>
          <p:spPr bwMode="auto">
            <a:xfrm>
              <a:off x="1796307" y="3810758"/>
              <a:ext cx="567103" cy="2762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b="1">
                  <a:latin typeface="Arial Narrow" pitchFamily="34" charset="0"/>
                </a:rPr>
                <a:t>LAN</a:t>
              </a:r>
            </a:p>
          </p:txBody>
        </p:sp>
        <p:grpSp>
          <p:nvGrpSpPr>
            <p:cNvPr id="3" name="Group 58"/>
            <p:cNvGrpSpPr>
              <a:grpSpLocks/>
            </p:cNvGrpSpPr>
            <p:nvPr/>
          </p:nvGrpSpPr>
          <p:grpSpPr bwMode="auto">
            <a:xfrm>
              <a:off x="6111387" y="4657729"/>
              <a:ext cx="844062" cy="815975"/>
              <a:chOff x="3884" y="2719"/>
              <a:chExt cx="576" cy="514"/>
            </a:xfrm>
          </p:grpSpPr>
          <p:pic>
            <p:nvPicPr>
              <p:cNvPr id="24610" name="Picture 59" descr="Internet01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884" y="2755"/>
                <a:ext cx="479" cy="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11" name="Picture 60" descr="Server0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201" y="2719"/>
                <a:ext cx="259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600" name="Picture 62" descr="Firewall0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188196" y="4687891"/>
              <a:ext cx="798634" cy="715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1" name="Text Box 63"/>
            <p:cNvSpPr txBox="1">
              <a:spLocks noChangeArrowheads="1"/>
            </p:cNvSpPr>
            <p:nvPr/>
          </p:nvSpPr>
          <p:spPr bwMode="auto">
            <a:xfrm>
              <a:off x="5288373" y="4388109"/>
              <a:ext cx="930856" cy="2762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b="1">
                  <a:latin typeface="Arial Narrow" pitchFamily="34" charset="0"/>
                </a:rPr>
                <a:t>Firewall</a:t>
              </a:r>
            </a:p>
          </p:txBody>
        </p:sp>
        <p:sp>
          <p:nvSpPr>
            <p:cNvPr id="24603" name="Text Box 68"/>
            <p:cNvSpPr txBox="1">
              <a:spLocks noChangeArrowheads="1"/>
            </p:cNvSpPr>
            <p:nvPr/>
          </p:nvSpPr>
          <p:spPr bwMode="auto">
            <a:xfrm>
              <a:off x="3671521" y="4394203"/>
              <a:ext cx="1097574" cy="2762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b="1">
                  <a:latin typeface="Arial Narrow" pitchFamily="34" charset="0"/>
                </a:rPr>
                <a:t>ISA Server</a:t>
              </a:r>
            </a:p>
          </p:txBody>
        </p:sp>
        <p:sp>
          <p:nvSpPr>
            <p:cNvPr id="24604" name="Line 69"/>
            <p:cNvSpPr>
              <a:spLocks noChangeShapeType="1"/>
            </p:cNvSpPr>
            <p:nvPr/>
          </p:nvSpPr>
          <p:spPr bwMode="auto">
            <a:xfrm>
              <a:off x="4917099" y="4432304"/>
              <a:ext cx="0" cy="69532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pic>
          <p:nvPicPr>
            <p:cNvPr id="24605" name="Picture 70" descr="Server0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14876" y="4071942"/>
              <a:ext cx="37953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2571736" y="3429000"/>
            <a:ext cx="1395669" cy="327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hu-HU" b="1" smtClean="0">
                <a:latin typeface="Arial Narrow" pitchFamily="34" charset="0"/>
              </a:rPr>
              <a:t>W</a:t>
            </a:r>
            <a:r>
              <a:rPr lang="en-US" b="1" smtClean="0">
                <a:latin typeface="Arial Narrow" pitchFamily="34" charset="0"/>
              </a:rPr>
              <a:t>eb</a:t>
            </a:r>
            <a:r>
              <a:rPr lang="hu-HU" b="1" smtClean="0">
                <a:latin typeface="Arial Narrow" pitchFamily="34" charset="0"/>
              </a:rPr>
              <a:t>sz</a:t>
            </a:r>
            <a:r>
              <a:rPr lang="en-US" b="1" smtClean="0">
                <a:latin typeface="Arial Narrow" pitchFamily="34" charset="0"/>
              </a:rPr>
              <a:t>erver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4143372" y="3429000"/>
            <a:ext cx="1395669" cy="327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hu-HU" b="1" smtClean="0">
                <a:latin typeface="Arial Narrow" pitchFamily="34" charset="0"/>
              </a:rPr>
              <a:t>W</a:t>
            </a:r>
            <a:r>
              <a:rPr lang="en-US" b="1" smtClean="0">
                <a:latin typeface="Arial Narrow" pitchFamily="34" charset="0"/>
              </a:rPr>
              <a:t>eb</a:t>
            </a:r>
            <a:r>
              <a:rPr lang="hu-HU" b="1" smtClean="0">
                <a:latin typeface="Arial Narrow" pitchFamily="34" charset="0"/>
              </a:rPr>
              <a:t>sz</a:t>
            </a:r>
            <a:r>
              <a:rPr lang="en-US" b="1" smtClean="0">
                <a:latin typeface="Arial Narrow" pitchFamily="34" charset="0"/>
              </a:rPr>
              <a:t>erver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7000892" y="4214818"/>
            <a:ext cx="1395669" cy="327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hu-HU" b="1" smtClean="0">
                <a:latin typeface="Arial Narrow" pitchFamily="34" charset="0"/>
              </a:rPr>
              <a:t>W</a:t>
            </a:r>
            <a:r>
              <a:rPr lang="en-US" b="1" smtClean="0">
                <a:latin typeface="Arial Narrow" pitchFamily="34" charset="0"/>
              </a:rPr>
              <a:t>eb</a:t>
            </a:r>
            <a:r>
              <a:rPr lang="hu-HU" b="1" smtClean="0">
                <a:latin typeface="Arial Narrow" pitchFamily="34" charset="0"/>
              </a:rPr>
              <a:t>sz</a:t>
            </a:r>
            <a:r>
              <a:rPr lang="en-US" b="1" smtClean="0">
                <a:latin typeface="Arial Narrow" pitchFamily="34" charset="0"/>
              </a:rPr>
              <a:t>erver</a:t>
            </a:r>
            <a:endParaRPr lang="en-US" b="1">
              <a:latin typeface="Arial Narrow" pitchFamily="34" charset="0"/>
            </a:endParaRPr>
          </a:p>
        </p:txBody>
      </p:sp>
      <p:pic>
        <p:nvPicPr>
          <p:cNvPr id="42" name="Picture 41" descr="Servers ISAS - firewall secure security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14744" y="4572008"/>
            <a:ext cx="565255" cy="90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4175"/>
            <a:ext cx="8393723" cy="5857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u-HU" smtClean="0"/>
              <a:t>Felhasználási területek</a:t>
            </a:r>
            <a:endParaRPr lang="hu-HU" sz="2800" smtClean="0">
              <a:solidFill>
                <a:srgbClr val="FFF3C1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207" y="1285860"/>
            <a:ext cx="8387862" cy="1782779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hu-HU" sz="3200" smtClean="0"/>
              <a:t>Integrált működés</a:t>
            </a:r>
          </a:p>
          <a:p>
            <a:pPr lvl="1">
              <a:lnSpc>
                <a:spcPct val="85000"/>
              </a:lnSpc>
              <a:defRPr/>
            </a:pPr>
            <a:r>
              <a:rPr lang="hu-HU" sz="2800" smtClean="0"/>
              <a:t>Proxy és gyorsítótár szolgáltatás</a:t>
            </a:r>
          </a:p>
          <a:p>
            <a:pPr lvl="1">
              <a:lnSpc>
                <a:spcPct val="85000"/>
              </a:lnSpc>
              <a:defRPr/>
            </a:pPr>
            <a:r>
              <a:rPr lang="hu-HU" sz="2800" smtClean="0"/>
              <a:t>Dial-up/VPN szerver funkció</a:t>
            </a:r>
          </a:p>
          <a:p>
            <a:pPr lvl="1">
              <a:lnSpc>
                <a:spcPct val="85000"/>
              </a:lnSpc>
              <a:defRPr/>
            </a:pPr>
            <a:r>
              <a:rPr lang="hu-HU" sz="2800" smtClean="0"/>
              <a:t>Minden befelé érkező forgalom blokkolása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00034" y="3357564"/>
            <a:ext cx="7786742" cy="3214710"/>
            <a:chOff x="1064654" y="3152589"/>
            <a:chExt cx="6595617" cy="2722960"/>
          </a:xfrm>
        </p:grpSpPr>
        <p:sp>
          <p:nvSpPr>
            <p:cNvPr id="26628" name="Line 38"/>
            <p:cNvSpPr>
              <a:spLocks noChangeShapeType="1"/>
            </p:cNvSpPr>
            <p:nvPr/>
          </p:nvSpPr>
          <p:spPr bwMode="auto">
            <a:xfrm flipV="1">
              <a:off x="2658208" y="4186239"/>
              <a:ext cx="1466" cy="86042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pic>
          <p:nvPicPr>
            <p:cNvPr id="26629" name="Picture 39" descr="UserWithDesktopComputer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28497" y="4991101"/>
              <a:ext cx="559777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0" name="Text Box 40"/>
            <p:cNvSpPr txBox="1">
              <a:spLocks noChangeArrowheads="1"/>
            </p:cNvSpPr>
            <p:nvPr/>
          </p:nvSpPr>
          <p:spPr bwMode="auto">
            <a:xfrm>
              <a:off x="2637882" y="5562713"/>
              <a:ext cx="1089223" cy="3128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hu-HU" b="1" smtClean="0">
                  <a:solidFill>
                    <a:schemeClr val="tx2"/>
                  </a:solidFill>
                  <a:latin typeface="+mj-lt"/>
                </a:rPr>
                <a:t>Belső u</a:t>
              </a:r>
              <a:r>
                <a:rPr lang="en-US" b="1" smtClean="0">
                  <a:solidFill>
                    <a:schemeClr val="tx2"/>
                  </a:solidFill>
                  <a:latin typeface="+mj-lt"/>
                </a:rPr>
                <a:t>ser</a:t>
              </a:r>
              <a:endParaRPr lang="en-US" b="1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26631" name="Picture 41" descr="Lan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20058" y="3479800"/>
              <a:ext cx="867508" cy="79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2" name="Text Box 42"/>
            <p:cNvSpPr txBox="1">
              <a:spLocks noChangeArrowheads="1"/>
            </p:cNvSpPr>
            <p:nvPr/>
          </p:nvSpPr>
          <p:spPr bwMode="auto">
            <a:xfrm>
              <a:off x="2369528" y="3152589"/>
              <a:ext cx="567103" cy="2776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b="1">
                  <a:solidFill>
                    <a:schemeClr val="tx2"/>
                  </a:solidFill>
                  <a:latin typeface="+mj-lt"/>
                </a:rPr>
                <a:t>LAN</a:t>
              </a:r>
            </a:p>
          </p:txBody>
        </p:sp>
        <p:sp>
          <p:nvSpPr>
            <p:cNvPr id="26633" name="Line 43"/>
            <p:cNvSpPr>
              <a:spLocks noChangeShapeType="1"/>
            </p:cNvSpPr>
            <p:nvPr/>
          </p:nvSpPr>
          <p:spPr bwMode="auto">
            <a:xfrm>
              <a:off x="1667608" y="4711697"/>
              <a:ext cx="2033953" cy="15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pic>
          <p:nvPicPr>
            <p:cNvPr id="26634" name="Picture 44" descr="Serv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54774" y="4427538"/>
              <a:ext cx="430823" cy="550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5" name="Text Box 45"/>
            <p:cNvSpPr txBox="1">
              <a:spLocks noChangeArrowheads="1"/>
            </p:cNvSpPr>
            <p:nvPr/>
          </p:nvSpPr>
          <p:spPr bwMode="auto">
            <a:xfrm>
              <a:off x="1064654" y="5095924"/>
              <a:ext cx="1036708" cy="4770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hu-HU" b="1" smtClean="0">
                  <a:solidFill>
                    <a:schemeClr val="tx2"/>
                  </a:solidFill>
                  <a:latin typeface="+mj-lt"/>
                </a:rPr>
                <a:t>Belső sz</a:t>
              </a:r>
              <a:r>
                <a:rPr lang="en-US" b="1" smtClean="0">
                  <a:solidFill>
                    <a:schemeClr val="tx2"/>
                  </a:solidFill>
                  <a:latin typeface="+mj-lt"/>
                </a:rPr>
                <a:t>erver</a:t>
              </a:r>
              <a:endParaRPr lang="en-US" b="1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6637" name="Text Box 50"/>
            <p:cNvSpPr txBox="1">
              <a:spLocks noChangeArrowheads="1"/>
            </p:cNvSpPr>
            <p:nvPr/>
          </p:nvSpPr>
          <p:spPr bwMode="auto">
            <a:xfrm>
              <a:off x="3303533" y="3818201"/>
              <a:ext cx="1097574" cy="4770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b="1">
                  <a:solidFill>
                    <a:schemeClr val="tx2"/>
                  </a:solidFill>
                  <a:latin typeface="+mj-lt"/>
                </a:rPr>
                <a:t>ISA Server</a:t>
              </a:r>
            </a:p>
          </p:txBody>
        </p:sp>
        <p:sp>
          <p:nvSpPr>
            <p:cNvPr id="26638" name="Freeform 51"/>
            <p:cNvSpPr>
              <a:spLocks/>
            </p:cNvSpPr>
            <p:nvPr/>
          </p:nvSpPr>
          <p:spPr bwMode="auto">
            <a:xfrm rot="19090144">
              <a:off x="4163158" y="4086223"/>
              <a:ext cx="1630973" cy="638175"/>
            </a:xfrm>
            <a:custGeom>
              <a:avLst/>
              <a:gdLst>
                <a:gd name="T0" fmla="*/ 1113 w 1113"/>
                <a:gd name="T1" fmla="*/ 362 h 402"/>
                <a:gd name="T2" fmla="*/ 502 w 1113"/>
                <a:gd name="T3" fmla="*/ 44 h 402"/>
                <a:gd name="T4" fmla="*/ 560 w 1113"/>
                <a:gd name="T5" fmla="*/ 252 h 402"/>
                <a:gd name="T6" fmla="*/ 0 w 1113"/>
                <a:gd name="T7" fmla="*/ 0 h 402"/>
                <a:gd name="T8" fmla="*/ 661 w 1113"/>
                <a:gd name="T9" fmla="*/ 402 h 402"/>
                <a:gd name="T10" fmla="*/ 564 w 1113"/>
                <a:gd name="T11" fmla="*/ 165 h 402"/>
                <a:gd name="T12" fmla="*/ 1113 w 1113"/>
                <a:gd name="T13" fmla="*/ 362 h 4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3"/>
                <a:gd name="T22" fmla="*/ 0 h 402"/>
                <a:gd name="T23" fmla="*/ 1113 w 1113"/>
                <a:gd name="T24" fmla="*/ 402 h 4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3" h="402">
                  <a:moveTo>
                    <a:pt x="1113" y="362"/>
                  </a:moveTo>
                  <a:lnTo>
                    <a:pt x="502" y="44"/>
                  </a:lnTo>
                  <a:lnTo>
                    <a:pt x="560" y="252"/>
                  </a:lnTo>
                  <a:lnTo>
                    <a:pt x="0" y="0"/>
                  </a:lnTo>
                  <a:lnTo>
                    <a:pt x="661" y="402"/>
                  </a:lnTo>
                  <a:lnTo>
                    <a:pt x="564" y="165"/>
                  </a:lnTo>
                  <a:lnTo>
                    <a:pt x="1113" y="362"/>
                  </a:lnTo>
                </a:path>
              </a:pathLst>
            </a:custGeom>
            <a:solidFill>
              <a:srgbClr val="FF0000">
                <a:alpha val="74901"/>
              </a:srgbClr>
            </a:solidFill>
            <a:ln w="635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39" name="Text Box 52"/>
            <p:cNvSpPr txBox="1">
              <a:spLocks noChangeArrowheads="1"/>
            </p:cNvSpPr>
            <p:nvPr/>
          </p:nvSpPr>
          <p:spPr bwMode="auto">
            <a:xfrm>
              <a:off x="6475535" y="3905249"/>
              <a:ext cx="1184736" cy="2776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b="1">
                  <a:solidFill>
                    <a:schemeClr val="tx2"/>
                  </a:solidFill>
                  <a:latin typeface="+mj-lt"/>
                </a:rPr>
                <a:t>Internet</a:t>
              </a:r>
            </a:p>
          </p:txBody>
        </p:sp>
        <p:pic>
          <p:nvPicPr>
            <p:cNvPr id="26640" name="Picture 53" descr="Internet0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05500" y="4014789"/>
              <a:ext cx="70192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Text Box 54"/>
            <p:cNvSpPr txBox="1">
              <a:spLocks noChangeArrowheads="1"/>
            </p:cNvSpPr>
            <p:nvPr/>
          </p:nvSpPr>
          <p:spPr bwMode="auto">
            <a:xfrm>
              <a:off x="5779476" y="3494088"/>
              <a:ext cx="1457222" cy="2776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b="1">
                  <a:solidFill>
                    <a:schemeClr val="tx2"/>
                  </a:solidFill>
                  <a:latin typeface="+mj-lt"/>
                </a:rPr>
                <a:t>ISP </a:t>
              </a:r>
              <a:r>
                <a:rPr lang="hu-HU" b="1" smtClean="0">
                  <a:solidFill>
                    <a:schemeClr val="tx2"/>
                  </a:solidFill>
                  <a:latin typeface="+mj-lt"/>
                </a:rPr>
                <a:t>sz</a:t>
              </a:r>
              <a:r>
                <a:rPr lang="en-US" b="1" smtClean="0">
                  <a:solidFill>
                    <a:schemeClr val="tx2"/>
                  </a:solidFill>
                  <a:latin typeface="+mj-lt"/>
                </a:rPr>
                <a:t>erver</a:t>
              </a:r>
              <a:endParaRPr lang="en-US" b="1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26642" name="Picture 55" descr="Serv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43197" y="3808413"/>
              <a:ext cx="430823" cy="550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3" name="Picture 56" descr="Serv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81751" y="4418013"/>
              <a:ext cx="430823" cy="550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4" name="Text Box 57"/>
            <p:cNvSpPr txBox="1">
              <a:spLocks noChangeArrowheads="1"/>
            </p:cNvSpPr>
            <p:nvPr/>
          </p:nvSpPr>
          <p:spPr bwMode="auto">
            <a:xfrm>
              <a:off x="6153151" y="4992805"/>
              <a:ext cx="1446610" cy="2776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hu-HU" b="1" smtClean="0">
                  <a:solidFill>
                    <a:schemeClr val="tx2"/>
                  </a:solidFill>
                  <a:latin typeface="+mj-lt"/>
                </a:rPr>
                <a:t>W</a:t>
              </a:r>
              <a:r>
                <a:rPr lang="en-US" b="1" smtClean="0">
                  <a:solidFill>
                    <a:schemeClr val="tx2"/>
                  </a:solidFill>
                  <a:latin typeface="+mj-lt"/>
                </a:rPr>
                <a:t>eb</a:t>
              </a:r>
              <a:r>
                <a:rPr lang="hu-HU" b="1" smtClean="0">
                  <a:solidFill>
                    <a:schemeClr val="tx2"/>
                  </a:solidFill>
                  <a:latin typeface="+mj-lt"/>
                </a:rPr>
                <a:t>sz</a:t>
              </a:r>
              <a:r>
                <a:rPr lang="en-US" b="1" smtClean="0">
                  <a:solidFill>
                    <a:schemeClr val="tx2"/>
                  </a:solidFill>
                  <a:latin typeface="+mj-lt"/>
                </a:rPr>
                <a:t>erver</a:t>
              </a:r>
              <a:endParaRPr lang="en-US" b="1">
                <a:solidFill>
                  <a:schemeClr val="tx2"/>
                </a:solidFill>
                <a:latin typeface="+mj-lt"/>
              </a:endParaRPr>
            </a:p>
          </p:txBody>
        </p:sp>
      </p:grpSp>
      <p:pic>
        <p:nvPicPr>
          <p:cNvPr id="25" name="Picture 24" descr="Servers ISAS - firewall secure securi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02348" y="4714884"/>
            <a:ext cx="565255" cy="90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Tartalom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mtClean="0"/>
              <a:t>Bevezetés</a:t>
            </a:r>
            <a:endParaRPr lang="hu-HU"/>
          </a:p>
          <a:p>
            <a:r>
              <a:rPr lang="hu-HU" smtClean="0"/>
              <a:t>Mit csinál a...</a:t>
            </a:r>
          </a:p>
          <a:p>
            <a:r>
              <a:rPr lang="hu-HU" smtClean="0"/>
              <a:t>Felhasználási területek</a:t>
            </a:r>
          </a:p>
          <a:p>
            <a:r>
              <a:rPr lang="hu-HU" smtClean="0"/>
              <a:t>Az ISA kliensei</a:t>
            </a:r>
          </a:p>
          <a:p>
            <a:r>
              <a:rPr lang="hu-HU" smtClean="0"/>
              <a:t>Az Enterprise változat</a:t>
            </a:r>
          </a:p>
          <a:p>
            <a:r>
              <a:rPr lang="hu-HU" smtClean="0"/>
              <a:t>Forefront TMG</a:t>
            </a:r>
            <a:endParaRPr lang="hu-HU"/>
          </a:p>
        </p:txBody>
      </p:sp>
      <p:pic>
        <p:nvPicPr>
          <p:cNvPr id="4" name="Picture 3" descr="Firewall fire wall secure secur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4000504"/>
            <a:ext cx="2340864" cy="23408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4175"/>
            <a:ext cx="8393723" cy="5857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u-HU" smtClean="0"/>
              <a:t>Felhasználási területek</a:t>
            </a:r>
            <a:endParaRPr lang="hu-HU" sz="2800" smtClean="0">
              <a:solidFill>
                <a:srgbClr val="FFF3C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207" y="1268413"/>
            <a:ext cx="8387862" cy="1655762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hu-HU" smtClean="0"/>
              <a:t>Egy hálózati kártyás működés</a:t>
            </a:r>
          </a:p>
          <a:p>
            <a:pPr lvl="1">
              <a:lnSpc>
                <a:spcPct val="85000"/>
              </a:lnSpc>
              <a:defRPr/>
            </a:pPr>
            <a:r>
              <a:rPr lang="hu-HU" smtClean="0"/>
              <a:t>Nincs tűzfal, VPN szerver, szerver publikálás, csomagszűrés funkció</a:t>
            </a:r>
          </a:p>
          <a:p>
            <a:pPr lvl="1">
              <a:lnSpc>
                <a:spcPct val="85000"/>
              </a:lnSpc>
              <a:defRPr/>
            </a:pPr>
            <a:r>
              <a:rPr lang="hu-HU" smtClean="0"/>
              <a:t>Csak gyorsítótár és web proxy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57224" y="3500438"/>
            <a:ext cx="7786742" cy="3111547"/>
            <a:chOff x="916279" y="3733805"/>
            <a:chExt cx="6901492" cy="2757805"/>
          </a:xfrm>
        </p:grpSpPr>
        <p:sp>
          <p:nvSpPr>
            <p:cNvPr id="27652" name="Line 4"/>
            <p:cNvSpPr>
              <a:spLocks noChangeShapeType="1"/>
            </p:cNvSpPr>
            <p:nvPr/>
          </p:nvSpPr>
          <p:spPr bwMode="auto">
            <a:xfrm flipH="1" flipV="1">
              <a:off x="3808151" y="4513266"/>
              <a:ext cx="0" cy="71755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653" name="Line 5"/>
            <p:cNvSpPr>
              <a:spLocks noChangeShapeType="1"/>
            </p:cNvSpPr>
            <p:nvPr/>
          </p:nvSpPr>
          <p:spPr bwMode="auto">
            <a:xfrm flipV="1">
              <a:off x="2509820" y="4706942"/>
              <a:ext cx="1466" cy="86042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pic>
          <p:nvPicPr>
            <p:cNvPr id="27654" name="Picture 6" descr="UserWithDesktopComputer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80109" y="5511805"/>
              <a:ext cx="559777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2207951" y="6164266"/>
              <a:ext cx="1139736" cy="3273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hu-HU" b="1" smtClean="0">
                  <a:solidFill>
                    <a:schemeClr val="tx2"/>
                  </a:solidFill>
                  <a:latin typeface="+mj-lt"/>
                </a:rPr>
                <a:t>Belső u</a:t>
              </a:r>
              <a:r>
                <a:rPr lang="en-US" b="1" smtClean="0">
                  <a:solidFill>
                    <a:schemeClr val="tx2"/>
                  </a:solidFill>
                  <a:latin typeface="+mj-lt"/>
                </a:rPr>
                <a:t>ser</a:t>
              </a:r>
              <a:endParaRPr lang="en-US" b="1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27656" name="Picture 8" descr="Lan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1670" y="4000504"/>
              <a:ext cx="867508" cy="79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1549443" y="3860438"/>
              <a:ext cx="721265" cy="290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b="1">
                  <a:solidFill>
                    <a:schemeClr val="tx2"/>
                  </a:solidFill>
                  <a:latin typeface="+mj-lt"/>
                </a:rPr>
                <a:t>LAN</a:t>
              </a:r>
            </a:p>
          </p:txBody>
        </p:sp>
        <p:sp>
          <p:nvSpPr>
            <p:cNvPr id="27658" name="Line 10"/>
            <p:cNvSpPr>
              <a:spLocks noChangeShapeType="1"/>
            </p:cNvSpPr>
            <p:nvPr/>
          </p:nvSpPr>
          <p:spPr bwMode="auto">
            <a:xfrm>
              <a:off x="1659897" y="5232405"/>
              <a:ext cx="4368312" cy="317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pic>
          <p:nvPicPr>
            <p:cNvPr id="27659" name="Picture 11" descr="Serv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47063" y="4948242"/>
              <a:ext cx="430823" cy="550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916279" y="5513998"/>
              <a:ext cx="1177372" cy="4991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hu-HU" b="1" smtClean="0">
                  <a:solidFill>
                    <a:schemeClr val="tx2"/>
                  </a:solidFill>
                  <a:latin typeface="+mj-lt"/>
                </a:rPr>
                <a:t>Belső sz</a:t>
              </a:r>
              <a:r>
                <a:rPr lang="en-US" b="1" smtClean="0">
                  <a:solidFill>
                    <a:schemeClr val="tx2"/>
                  </a:solidFill>
                  <a:latin typeface="+mj-lt"/>
                </a:rPr>
                <a:t>erver</a:t>
              </a:r>
              <a:endParaRPr lang="en-US" b="1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7661" name="Text Box 13"/>
            <p:cNvSpPr txBox="1">
              <a:spLocks noChangeArrowheads="1"/>
            </p:cNvSpPr>
            <p:nvPr/>
          </p:nvSpPr>
          <p:spPr bwMode="auto">
            <a:xfrm>
              <a:off x="3257166" y="3733805"/>
              <a:ext cx="1774682" cy="2905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b="1">
                  <a:solidFill>
                    <a:schemeClr val="tx2"/>
                  </a:solidFill>
                  <a:latin typeface="+mj-lt"/>
                </a:rPr>
                <a:t>ISA Server</a:t>
              </a:r>
            </a:p>
          </p:txBody>
        </p:sp>
        <p:sp>
          <p:nvSpPr>
            <p:cNvPr id="27663" name="Text Box 18"/>
            <p:cNvSpPr txBox="1">
              <a:spLocks noChangeArrowheads="1"/>
            </p:cNvSpPr>
            <p:nvPr/>
          </p:nvSpPr>
          <p:spPr bwMode="auto">
            <a:xfrm>
              <a:off x="5997436" y="5659363"/>
              <a:ext cx="1060538" cy="2905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b="1">
                  <a:solidFill>
                    <a:schemeClr val="tx2"/>
                  </a:solidFill>
                  <a:latin typeface="+mj-lt"/>
                </a:rPr>
                <a:t>Internet</a:t>
              </a:r>
            </a:p>
          </p:txBody>
        </p:sp>
        <p:pic>
          <p:nvPicPr>
            <p:cNvPr id="27664" name="Picture 19" descr="Internet0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23813" y="4846642"/>
              <a:ext cx="70192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5" name="Picture 20" descr="Serv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74040" y="4616454"/>
              <a:ext cx="430823" cy="550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6" name="Text Box 21"/>
            <p:cNvSpPr txBox="1">
              <a:spLocks noChangeArrowheads="1"/>
            </p:cNvSpPr>
            <p:nvPr/>
          </p:nvSpPr>
          <p:spPr bwMode="auto">
            <a:xfrm>
              <a:off x="6361493" y="4303653"/>
              <a:ext cx="1456278" cy="2905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b="1" smtClean="0">
                  <a:solidFill>
                    <a:schemeClr val="tx2"/>
                  </a:solidFill>
                  <a:latin typeface="+mj-lt"/>
                </a:rPr>
                <a:t>Web</a:t>
              </a:r>
              <a:r>
                <a:rPr lang="hu-HU" b="1" smtClean="0">
                  <a:solidFill>
                    <a:schemeClr val="tx2"/>
                  </a:solidFill>
                  <a:latin typeface="+mj-lt"/>
                </a:rPr>
                <a:t>sz</a:t>
              </a:r>
              <a:r>
                <a:rPr lang="en-US" b="1" smtClean="0">
                  <a:solidFill>
                    <a:schemeClr val="tx2"/>
                  </a:solidFill>
                  <a:latin typeface="+mj-lt"/>
                </a:rPr>
                <a:t>erver</a:t>
              </a:r>
              <a:endParaRPr lang="en-US" b="1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7667" name="Text Box 22"/>
            <p:cNvSpPr txBox="1">
              <a:spLocks noChangeArrowheads="1"/>
            </p:cNvSpPr>
            <p:nvPr/>
          </p:nvSpPr>
          <p:spPr bwMode="auto">
            <a:xfrm>
              <a:off x="4335367" y="5596046"/>
              <a:ext cx="1061262" cy="2905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b="1">
                  <a:solidFill>
                    <a:schemeClr val="tx2"/>
                  </a:solidFill>
                  <a:latin typeface="+mj-lt"/>
                </a:rPr>
                <a:t>Firewall</a:t>
              </a:r>
            </a:p>
          </p:txBody>
        </p:sp>
        <p:pic>
          <p:nvPicPr>
            <p:cNvPr id="27668" name="Picture 23" descr="Firewall0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12648" y="4864104"/>
              <a:ext cx="798634" cy="715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Picture 24" descr="Servers ISAS - firewall secure securit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3857628"/>
            <a:ext cx="565255" cy="90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4175"/>
            <a:ext cx="8393723" cy="5857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u-HU" smtClean="0"/>
              <a:t>Felhasználási területek</a:t>
            </a:r>
            <a:endParaRPr lang="hu-HU" sz="2800" smtClean="0">
              <a:solidFill>
                <a:srgbClr val="FFF3C1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207" y="1268413"/>
            <a:ext cx="8387862" cy="2089150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hu-HU" sz="3200" smtClean="0"/>
              <a:t>Branch office firewall</a:t>
            </a:r>
          </a:p>
          <a:p>
            <a:pPr lvl="1">
              <a:lnSpc>
                <a:spcPct val="85000"/>
              </a:lnSpc>
              <a:defRPr/>
            </a:pPr>
            <a:r>
              <a:rPr lang="hu-HU" sz="2800" smtClean="0"/>
              <a:t>IPSec v. PPTP/L2TP VPN tunnel (S2S)</a:t>
            </a:r>
          </a:p>
          <a:p>
            <a:pPr lvl="1">
              <a:lnSpc>
                <a:spcPct val="85000"/>
              </a:lnSpc>
              <a:defRPr/>
            </a:pPr>
            <a:r>
              <a:rPr lang="hu-HU" sz="2800" smtClean="0"/>
              <a:t>A telephelyi forgalom figyelése és szűrése</a:t>
            </a:r>
          </a:p>
          <a:p>
            <a:pPr lvl="1">
              <a:lnSpc>
                <a:spcPct val="85000"/>
              </a:lnSpc>
              <a:defRPr/>
            </a:pPr>
            <a:r>
              <a:rPr lang="hu-HU" sz="2800" smtClean="0"/>
              <a:t>Biztonságos internet hozzáférés a telephelyi gépek számára - a központi ISA szerveren át</a:t>
            </a:r>
          </a:p>
        </p:txBody>
      </p:sp>
      <p:sp>
        <p:nvSpPr>
          <p:cNvPr id="25602" name="Rectangle 73"/>
          <p:cNvSpPr>
            <a:spLocks noChangeArrowheads="1"/>
          </p:cNvSpPr>
          <p:nvPr/>
        </p:nvSpPr>
        <p:spPr bwMode="auto">
          <a:xfrm>
            <a:off x="214283" y="3643315"/>
            <a:ext cx="3929089" cy="3143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latin typeface="+mj-lt"/>
            </a:endParaRPr>
          </a:p>
        </p:txBody>
      </p:sp>
      <p:sp>
        <p:nvSpPr>
          <p:cNvPr id="25603" name="Rectangle 72"/>
          <p:cNvSpPr>
            <a:spLocks noChangeArrowheads="1"/>
          </p:cNvSpPr>
          <p:nvPr/>
        </p:nvSpPr>
        <p:spPr bwMode="auto">
          <a:xfrm>
            <a:off x="5731517" y="3643314"/>
            <a:ext cx="2769573" cy="2714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latin typeface="+mj-lt"/>
            </a:endParaRPr>
          </a:p>
        </p:txBody>
      </p:sp>
      <p:sp>
        <p:nvSpPr>
          <p:cNvPr id="25606" name="Line 40"/>
          <p:cNvSpPr>
            <a:spLocks noChangeShapeType="1"/>
          </p:cNvSpPr>
          <p:nvPr/>
        </p:nvSpPr>
        <p:spPr bwMode="auto">
          <a:xfrm flipV="1">
            <a:off x="1874252" y="4882299"/>
            <a:ext cx="1650" cy="96913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anchor="ctr"/>
          <a:lstStyle/>
          <a:p>
            <a:endParaRPr lang="en-US" b="1">
              <a:latin typeface="+mj-lt"/>
            </a:endParaRPr>
          </a:p>
        </p:txBody>
      </p:sp>
      <p:pic>
        <p:nvPicPr>
          <p:cNvPr id="25607" name="Picture 41" descr="UserWithDesktopComputer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2884" y="5788846"/>
            <a:ext cx="630499" cy="79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42"/>
          <p:cNvSpPr txBox="1">
            <a:spLocks noChangeArrowheads="1"/>
          </p:cNvSpPr>
          <p:nvPr/>
        </p:nvSpPr>
        <p:spPr bwMode="auto">
          <a:xfrm>
            <a:off x="1999691" y="6300232"/>
            <a:ext cx="168283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hu-HU" b="1" smtClean="0">
                <a:latin typeface="+mj-lt"/>
              </a:rPr>
              <a:t>Központi u</a:t>
            </a:r>
            <a:r>
              <a:rPr lang="en-US" b="1" smtClean="0">
                <a:latin typeface="+mj-lt"/>
              </a:rPr>
              <a:t>ser</a:t>
            </a:r>
            <a:endParaRPr lang="en-US" b="1">
              <a:latin typeface="+mj-lt"/>
            </a:endParaRPr>
          </a:p>
        </p:txBody>
      </p:sp>
      <p:pic>
        <p:nvPicPr>
          <p:cNvPr id="25609" name="Picture 43" descr="Lan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0745" y="4086610"/>
            <a:ext cx="977108" cy="89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44"/>
          <p:cNvSpPr txBox="1">
            <a:spLocks noChangeArrowheads="1"/>
          </p:cNvSpPr>
          <p:nvPr/>
        </p:nvSpPr>
        <p:spPr bwMode="auto">
          <a:xfrm>
            <a:off x="1928794" y="3929066"/>
            <a:ext cx="951199" cy="327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b="1">
                <a:latin typeface="+mj-lt"/>
              </a:rPr>
              <a:t>LAN</a:t>
            </a:r>
          </a:p>
        </p:txBody>
      </p:sp>
      <p:sp>
        <p:nvSpPr>
          <p:cNvPr id="25611" name="Text Box 45"/>
          <p:cNvSpPr txBox="1">
            <a:spLocks noChangeArrowheads="1"/>
          </p:cNvSpPr>
          <p:nvPr/>
        </p:nvSpPr>
        <p:spPr bwMode="auto">
          <a:xfrm>
            <a:off x="2643173" y="4282867"/>
            <a:ext cx="15001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>
                <a:latin typeface="+mj-lt"/>
              </a:rPr>
              <a:t>ISA </a:t>
            </a:r>
            <a:endParaRPr lang="hu-HU" b="1" smtClean="0">
              <a:latin typeface="+mj-lt"/>
            </a:endParaRPr>
          </a:p>
          <a:p>
            <a:pPr algn="ctr" eaLnBrk="0" hangingPunct="0"/>
            <a:r>
              <a:rPr lang="en-US" b="1" smtClean="0">
                <a:latin typeface="+mj-lt"/>
              </a:rPr>
              <a:t>Server</a:t>
            </a:r>
            <a:endParaRPr lang="en-US" b="1">
              <a:latin typeface="+mj-lt"/>
            </a:endParaRPr>
          </a:p>
        </p:txBody>
      </p:sp>
      <p:sp>
        <p:nvSpPr>
          <p:cNvPr id="25612" name="Line 46"/>
          <p:cNvSpPr>
            <a:spLocks noChangeShapeType="1"/>
          </p:cNvSpPr>
          <p:nvPr/>
        </p:nvSpPr>
        <p:spPr bwMode="auto">
          <a:xfrm rot="775695" flipH="1">
            <a:off x="4995385" y="4242172"/>
            <a:ext cx="1006818" cy="104065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anchor="ctr"/>
          <a:lstStyle/>
          <a:p>
            <a:endParaRPr lang="en-US" b="1">
              <a:latin typeface="+mj-lt"/>
            </a:endParaRPr>
          </a:p>
        </p:txBody>
      </p:sp>
      <p:sp>
        <p:nvSpPr>
          <p:cNvPr id="25613" name="Line 47"/>
          <p:cNvSpPr>
            <a:spLocks noChangeShapeType="1"/>
          </p:cNvSpPr>
          <p:nvPr/>
        </p:nvSpPr>
        <p:spPr bwMode="auto">
          <a:xfrm>
            <a:off x="3288747" y="5463418"/>
            <a:ext cx="74438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anchor="ctr"/>
          <a:lstStyle/>
          <a:p>
            <a:endParaRPr lang="en-US" b="1">
              <a:latin typeface="+mj-lt"/>
            </a:endParaRPr>
          </a:p>
        </p:txBody>
      </p:sp>
      <p:sp>
        <p:nvSpPr>
          <p:cNvPr id="25614" name="Line 48"/>
          <p:cNvSpPr>
            <a:spLocks noChangeShapeType="1"/>
          </p:cNvSpPr>
          <p:nvPr/>
        </p:nvSpPr>
        <p:spPr bwMode="auto">
          <a:xfrm>
            <a:off x="916949" y="5474146"/>
            <a:ext cx="2290922" cy="178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anchor="ctr"/>
          <a:lstStyle/>
          <a:p>
            <a:endParaRPr lang="en-US" b="1">
              <a:latin typeface="+mj-lt"/>
            </a:endParaRPr>
          </a:p>
        </p:txBody>
      </p:sp>
      <p:sp>
        <p:nvSpPr>
          <p:cNvPr id="104497" name="AutoShape 49"/>
          <p:cNvSpPr>
            <a:spLocks noChangeAspect="1" noChangeArrowheads="1"/>
          </p:cNvSpPr>
          <p:nvPr/>
        </p:nvSpPr>
        <p:spPr bwMode="auto">
          <a:xfrm rot="14330266" flipV="1">
            <a:off x="5284914" y="4288248"/>
            <a:ext cx="196687" cy="1577898"/>
          </a:xfrm>
          <a:prstGeom prst="can">
            <a:avLst>
              <a:gd name="adj" fmla="val 41242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>
              <a:latin typeface="+mj-lt"/>
            </a:endParaRPr>
          </a:p>
        </p:txBody>
      </p:sp>
      <p:sp>
        <p:nvSpPr>
          <p:cNvPr id="104498" name="AutoShape 50"/>
          <p:cNvSpPr>
            <a:spLocks noChangeArrowheads="1"/>
          </p:cNvSpPr>
          <p:nvPr/>
        </p:nvSpPr>
        <p:spPr bwMode="auto">
          <a:xfrm rot="16200000">
            <a:off x="4036433" y="4840759"/>
            <a:ext cx="150197" cy="1256046"/>
          </a:xfrm>
          <a:prstGeom prst="can">
            <a:avLst>
              <a:gd name="adj" fmla="val 42991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>
              <a:latin typeface="+mj-lt"/>
            </a:endParaRPr>
          </a:p>
        </p:txBody>
      </p:sp>
      <p:sp>
        <p:nvSpPr>
          <p:cNvPr id="104499" name="AutoShape 51"/>
          <p:cNvSpPr>
            <a:spLocks noChangeAspect="1" noChangeArrowheads="1"/>
          </p:cNvSpPr>
          <p:nvPr/>
        </p:nvSpPr>
        <p:spPr bwMode="auto">
          <a:xfrm rot="16200000">
            <a:off x="2726262" y="4980573"/>
            <a:ext cx="141258" cy="963904"/>
          </a:xfrm>
          <a:prstGeom prst="can">
            <a:avLst>
              <a:gd name="adj" fmla="val 3508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>
              <a:latin typeface="+mj-lt"/>
            </a:endParaRPr>
          </a:p>
        </p:txBody>
      </p:sp>
      <p:sp>
        <p:nvSpPr>
          <p:cNvPr id="104500" name="AutoShape 52"/>
          <p:cNvSpPr>
            <a:spLocks noChangeArrowheads="1"/>
          </p:cNvSpPr>
          <p:nvPr/>
        </p:nvSpPr>
        <p:spPr bwMode="auto">
          <a:xfrm>
            <a:off x="285720" y="3714752"/>
            <a:ext cx="1269250" cy="395162"/>
          </a:xfrm>
          <a:prstGeom prst="roundRect">
            <a:avLst>
              <a:gd name="adj" fmla="val 4167"/>
            </a:avLst>
          </a:prstGeom>
          <a:gradFill rotWithShape="1">
            <a:gsLst>
              <a:gs pos="0">
                <a:srgbClr val="8DACD0"/>
              </a:gs>
              <a:gs pos="100000">
                <a:srgbClr val="DEE7F1"/>
              </a:gs>
            </a:gsLst>
            <a:lin ang="2700000" scaled="1"/>
          </a:gradFill>
          <a:ln w="9525">
            <a:solidFill>
              <a:srgbClr val="4D4D4D"/>
            </a:solidFill>
            <a:round/>
            <a:headEnd/>
            <a:tailEnd/>
          </a:ln>
          <a:effectLst>
            <a:outerShdw dist="28398" dir="1593903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hu-HU" b="1">
                <a:solidFill>
                  <a:schemeClr val="bg1"/>
                </a:solidFill>
                <a:latin typeface="+mj-lt"/>
              </a:rPr>
              <a:t>Központ</a:t>
            </a:r>
            <a:endParaRPr 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619" name="Line 53"/>
          <p:cNvSpPr>
            <a:spLocks noChangeShapeType="1"/>
          </p:cNvSpPr>
          <p:nvPr/>
        </p:nvSpPr>
        <p:spPr bwMode="auto">
          <a:xfrm>
            <a:off x="2171344" y="5475935"/>
            <a:ext cx="171654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anchor="ctr"/>
          <a:lstStyle/>
          <a:p>
            <a:endParaRPr lang="en-US" b="1">
              <a:latin typeface="+mj-lt"/>
            </a:endParaRPr>
          </a:p>
        </p:txBody>
      </p:sp>
      <p:pic>
        <p:nvPicPr>
          <p:cNvPr id="25621" name="Picture 58" descr="Ser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860" y="5154083"/>
            <a:ext cx="485253" cy="62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2" name="Text Box 59"/>
          <p:cNvSpPr txBox="1">
            <a:spLocks noChangeArrowheads="1"/>
          </p:cNvSpPr>
          <p:nvPr/>
        </p:nvSpPr>
        <p:spPr bwMode="auto">
          <a:xfrm>
            <a:off x="428596" y="5794727"/>
            <a:ext cx="976907" cy="563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hu-HU" b="1" smtClean="0">
                <a:latin typeface="+mj-lt"/>
              </a:rPr>
              <a:t>Belső szerver</a:t>
            </a:r>
            <a:endParaRPr lang="en-US" b="1">
              <a:latin typeface="+mj-lt"/>
            </a:endParaRPr>
          </a:p>
        </p:txBody>
      </p:sp>
      <p:sp>
        <p:nvSpPr>
          <p:cNvPr id="25623" name="Text Box 60"/>
          <p:cNvSpPr txBox="1">
            <a:spLocks noChangeArrowheads="1"/>
          </p:cNvSpPr>
          <p:nvPr/>
        </p:nvSpPr>
        <p:spPr bwMode="auto">
          <a:xfrm>
            <a:off x="4286248" y="5887300"/>
            <a:ext cx="1285884" cy="327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b="1">
                <a:latin typeface="+mj-lt"/>
              </a:rPr>
              <a:t>Internet</a:t>
            </a:r>
          </a:p>
        </p:txBody>
      </p:sp>
      <p:pic>
        <p:nvPicPr>
          <p:cNvPr id="25624" name="Picture 61" descr="Internet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781" y="4931760"/>
            <a:ext cx="790599" cy="85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5" name="Line 62"/>
          <p:cNvSpPr>
            <a:spLocks noChangeShapeType="1"/>
          </p:cNvSpPr>
          <p:nvPr/>
        </p:nvSpPr>
        <p:spPr bwMode="auto">
          <a:xfrm>
            <a:off x="6241528" y="4623028"/>
            <a:ext cx="1079441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anchor="ctr"/>
          <a:lstStyle/>
          <a:p>
            <a:endParaRPr lang="en-US" b="1">
              <a:latin typeface="+mj-lt"/>
            </a:endParaRPr>
          </a:p>
        </p:txBody>
      </p:sp>
      <p:pic>
        <p:nvPicPr>
          <p:cNvPr id="25627" name="Picture 67" descr="Lan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1356" y="4086610"/>
            <a:ext cx="977108" cy="89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8" name="Text Box 68"/>
          <p:cNvSpPr txBox="1">
            <a:spLocks noChangeArrowheads="1"/>
          </p:cNvSpPr>
          <p:nvPr/>
        </p:nvSpPr>
        <p:spPr bwMode="auto">
          <a:xfrm>
            <a:off x="7449710" y="3786214"/>
            <a:ext cx="908504" cy="327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b="1">
                <a:latin typeface="+mj-lt"/>
              </a:rPr>
              <a:t>LAN</a:t>
            </a:r>
          </a:p>
        </p:txBody>
      </p:sp>
      <p:sp>
        <p:nvSpPr>
          <p:cNvPr id="25629" name="Text Box 69"/>
          <p:cNvSpPr txBox="1">
            <a:spLocks noChangeArrowheads="1"/>
          </p:cNvSpPr>
          <p:nvPr/>
        </p:nvSpPr>
        <p:spPr bwMode="auto">
          <a:xfrm>
            <a:off x="5794236" y="3845222"/>
            <a:ext cx="1563846" cy="327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b="1">
                <a:latin typeface="+mj-lt"/>
              </a:rPr>
              <a:t>ISA </a:t>
            </a:r>
            <a:r>
              <a:rPr lang="en-US" b="1" smtClean="0">
                <a:latin typeface="+mj-lt"/>
              </a:rPr>
              <a:t>Server</a:t>
            </a:r>
            <a:r>
              <a:rPr lang="hu-HU" b="1" smtClean="0">
                <a:latin typeface="+mj-lt"/>
              </a:rPr>
              <a:t>*</a:t>
            </a:r>
            <a:endParaRPr lang="en-US" b="1">
              <a:latin typeface="+mj-lt"/>
            </a:endParaRPr>
          </a:p>
        </p:txBody>
      </p:sp>
      <p:sp>
        <p:nvSpPr>
          <p:cNvPr id="25630" name="Text Box 70"/>
          <p:cNvSpPr txBox="1">
            <a:spLocks noChangeArrowheads="1"/>
          </p:cNvSpPr>
          <p:nvPr/>
        </p:nvSpPr>
        <p:spPr bwMode="auto">
          <a:xfrm>
            <a:off x="5715008" y="5143512"/>
            <a:ext cx="1206530" cy="5632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b="1">
                <a:latin typeface="+mj-lt"/>
              </a:rPr>
              <a:t>VPN Tunnel</a:t>
            </a:r>
          </a:p>
        </p:txBody>
      </p:sp>
      <p:sp>
        <p:nvSpPr>
          <p:cNvPr id="104519" name="AutoShape 71"/>
          <p:cNvSpPr>
            <a:spLocks noChangeArrowheads="1"/>
          </p:cNvSpPr>
          <p:nvPr/>
        </p:nvSpPr>
        <p:spPr bwMode="auto">
          <a:xfrm>
            <a:off x="7004069" y="5857892"/>
            <a:ext cx="1358378" cy="352249"/>
          </a:xfrm>
          <a:prstGeom prst="roundRect">
            <a:avLst>
              <a:gd name="adj" fmla="val 4167"/>
            </a:avLst>
          </a:prstGeom>
          <a:gradFill rotWithShape="1">
            <a:gsLst>
              <a:gs pos="0">
                <a:srgbClr val="8DACD0"/>
              </a:gs>
              <a:gs pos="100000">
                <a:srgbClr val="DEE7F1"/>
              </a:gs>
            </a:gsLst>
            <a:lin ang="2700000" scaled="1"/>
          </a:gradFill>
          <a:ln w="9525">
            <a:solidFill>
              <a:srgbClr val="4D4D4D"/>
            </a:solidFill>
            <a:round/>
            <a:headEnd/>
            <a:tailEnd/>
          </a:ln>
          <a:effectLst>
            <a:outerShdw dist="28398" dir="1593903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hu-HU" b="1">
                <a:solidFill>
                  <a:schemeClr val="bg1"/>
                </a:solidFill>
                <a:latin typeface="+mj-lt"/>
              </a:rPr>
              <a:t>Fiók</a:t>
            </a:r>
            <a:endParaRPr 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43570" y="6550223"/>
            <a:ext cx="35004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hu-HU" sz="1400" b="1" i="1" smtClean="0"/>
              <a:t>* vagy más V</a:t>
            </a:r>
            <a:r>
              <a:rPr lang="en-US" sz="1400" b="1" i="1" smtClean="0"/>
              <a:t>PN gateway</a:t>
            </a:r>
            <a:endParaRPr lang="en-US" sz="1400" b="1" i="1"/>
          </a:p>
        </p:txBody>
      </p:sp>
      <p:pic>
        <p:nvPicPr>
          <p:cNvPr id="40" name="Picture 39" descr="Servers ISAS - firewall secure securi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5000636"/>
            <a:ext cx="565255" cy="900000"/>
          </a:xfrm>
          <a:prstGeom prst="rect">
            <a:avLst/>
          </a:prstGeom>
        </p:spPr>
      </p:pic>
      <p:pic>
        <p:nvPicPr>
          <p:cNvPr id="41" name="Picture 40" descr="Servers ISAS - firewall secure securi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4143380"/>
            <a:ext cx="565255" cy="90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 flipH="1">
            <a:off x="4153240" y="2581262"/>
            <a:ext cx="1450731" cy="9683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anchor="ctr"/>
          <a:lstStyle/>
          <a:p>
            <a:endParaRPr lang="en-US" sz="2000">
              <a:latin typeface="+mj-lt"/>
            </a:endParaRP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2919386" y="2606662"/>
            <a:ext cx="989135" cy="942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anchor="ctr"/>
          <a:lstStyle/>
          <a:p>
            <a:endParaRPr lang="en-US" sz="2000">
              <a:latin typeface="+mj-lt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4406751" y="3635361"/>
            <a:ext cx="1463919" cy="11096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anchor="ctr"/>
          <a:lstStyle/>
          <a:p>
            <a:endParaRPr lang="en-US" sz="2000">
              <a:latin typeface="+mj-lt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808185" y="5786454"/>
            <a:ext cx="361363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40000"/>
              </a:spcBef>
            </a:pPr>
            <a:r>
              <a:rPr lang="hu-HU" sz="2000">
                <a:latin typeface="+mj-lt"/>
              </a:rPr>
              <a:t>Hitelesítéssel is, </a:t>
            </a:r>
            <a:r>
              <a:rPr lang="hu-HU" sz="2000" smtClean="0">
                <a:latin typeface="+mj-lt"/>
              </a:rPr>
              <a:t/>
            </a:r>
            <a:br>
              <a:rPr lang="hu-HU" sz="2000" smtClean="0">
                <a:latin typeface="+mj-lt"/>
              </a:rPr>
            </a:br>
            <a:r>
              <a:rPr lang="hu-HU" sz="2000" smtClean="0">
                <a:latin typeface="+mj-lt"/>
              </a:rPr>
              <a:t>HTTP </a:t>
            </a:r>
            <a:r>
              <a:rPr lang="hu-HU" sz="2000">
                <a:latin typeface="+mj-lt"/>
              </a:rPr>
              <a:t>/ HTTPS / FTP, több platformra, telepítés nélkül</a:t>
            </a:r>
            <a:endParaRPr lang="en-US" sz="2000">
              <a:latin typeface="+mj-lt"/>
            </a:endParaRPr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 flipH="1">
            <a:off x="2894475" y="3635362"/>
            <a:ext cx="1014046" cy="9683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anchor="ctr"/>
          <a:lstStyle/>
          <a:p>
            <a:endParaRPr lang="en-US" sz="2000">
              <a:latin typeface="+mj-lt"/>
            </a:endParaRP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4687058" y="5786454"/>
            <a:ext cx="345684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40000"/>
              </a:spcBef>
            </a:pPr>
            <a:r>
              <a:rPr lang="hu-HU" sz="2000">
                <a:latin typeface="+mj-lt"/>
              </a:rPr>
              <a:t>Legmélyebb kapcsolat, telepítéssel, teljeskörű hitelesítéssel, titkosítva is</a:t>
            </a:r>
            <a:endParaRPr lang="en-US" sz="2000">
              <a:latin typeface="+mj-lt"/>
            </a:endParaRPr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4357686" y="1496785"/>
            <a:ext cx="292895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40000"/>
              </a:spcBef>
            </a:pPr>
            <a:r>
              <a:rPr lang="hu-HU" sz="2000">
                <a:latin typeface="+mj-lt"/>
              </a:rPr>
              <a:t>Konfigurálás és telepítés nélkül, több platformra</a:t>
            </a:r>
            <a:endParaRPr lang="en-US" sz="2000">
              <a:latin typeface="+mj-lt"/>
            </a:endParaRP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3675525" y="4086212"/>
            <a:ext cx="1188427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>
                <a:solidFill>
                  <a:srgbClr val="FFF3C1"/>
                </a:solidFill>
                <a:latin typeface="+mj-lt"/>
              </a:rPr>
              <a:t>ISA Server</a:t>
            </a: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 flipH="1">
            <a:off x="1714480" y="3000372"/>
            <a:ext cx="133766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tx2"/>
                </a:solidFill>
                <a:latin typeface="+mj-lt"/>
              </a:rPr>
              <a:t>Internet</a:t>
            </a:r>
          </a:p>
        </p:txBody>
      </p:sp>
      <p:pic>
        <p:nvPicPr>
          <p:cNvPr id="15371" name="Picture 12" descr="Internet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5532" y="1574796"/>
            <a:ext cx="135627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7" descr="Computer_DesktopComputer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740" y="4427524"/>
            <a:ext cx="90560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403213" y="4033824"/>
            <a:ext cx="1258765" cy="1420813"/>
            <a:chOff x="3496" y="2457"/>
            <a:chExt cx="793" cy="895"/>
          </a:xfrm>
        </p:grpSpPr>
        <p:pic>
          <p:nvPicPr>
            <p:cNvPr id="15383" name="Picture 19" descr="Firewall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96" y="2457"/>
              <a:ext cx="726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Picture 20" descr="Computer_DesktopComputer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19" y="2713"/>
              <a:ext cx="570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75" name="Text Box 21"/>
          <p:cNvSpPr txBox="1">
            <a:spLocks noChangeArrowheads="1"/>
          </p:cNvSpPr>
          <p:nvPr/>
        </p:nvSpPr>
        <p:spPr bwMode="auto">
          <a:xfrm flipH="1">
            <a:off x="1357290" y="5429264"/>
            <a:ext cx="225876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tx2"/>
                </a:solidFill>
                <a:latin typeface="+mj-lt"/>
              </a:rPr>
              <a:t>Web Proxy </a:t>
            </a:r>
            <a:r>
              <a:rPr lang="hu-HU" sz="2000" b="1">
                <a:solidFill>
                  <a:schemeClr val="tx2"/>
                </a:solidFill>
                <a:latin typeface="+mj-lt"/>
              </a:rPr>
              <a:t>kliens</a:t>
            </a:r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76" name="Text Box 22"/>
          <p:cNvSpPr txBox="1">
            <a:spLocks noChangeArrowheads="1"/>
          </p:cNvSpPr>
          <p:nvPr/>
        </p:nvSpPr>
        <p:spPr bwMode="auto">
          <a:xfrm flipH="1">
            <a:off x="5403820" y="5457782"/>
            <a:ext cx="188282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tx2"/>
                </a:solidFill>
                <a:latin typeface="+mj-lt"/>
              </a:rPr>
              <a:t>Firewall </a:t>
            </a:r>
            <a:r>
              <a:rPr lang="hu-HU" sz="2000" b="1">
                <a:solidFill>
                  <a:schemeClr val="tx2"/>
                </a:solidFill>
                <a:latin typeface="+mj-lt"/>
              </a:rPr>
              <a:t>kliens</a:t>
            </a:r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77" name="Text Box 23"/>
          <p:cNvSpPr txBox="1">
            <a:spLocks noChangeArrowheads="1"/>
          </p:cNvSpPr>
          <p:nvPr/>
        </p:nvSpPr>
        <p:spPr bwMode="auto">
          <a:xfrm flipH="1">
            <a:off x="4643438" y="1214422"/>
            <a:ext cx="226889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000" b="1">
                <a:solidFill>
                  <a:schemeClr val="tx2"/>
                </a:solidFill>
                <a:latin typeface="+mj-lt"/>
              </a:rPr>
              <a:t>SecureNAT </a:t>
            </a:r>
            <a:r>
              <a:rPr lang="hu-HU" sz="2000" b="1">
                <a:solidFill>
                  <a:schemeClr val="tx2"/>
                </a:solidFill>
                <a:latin typeface="+mj-lt"/>
              </a:rPr>
              <a:t>kliens</a:t>
            </a:r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206852" y="2243124"/>
            <a:ext cx="980342" cy="1014413"/>
            <a:chOff x="3389" y="1329"/>
            <a:chExt cx="617" cy="639"/>
          </a:xfrm>
        </p:grpSpPr>
        <p:pic>
          <p:nvPicPr>
            <p:cNvPr id="15381" name="Picture 25" descr="Computer_DesktopComputer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9" y="1329"/>
              <a:ext cx="570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26" descr="Security_Secured0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59" y="1571"/>
              <a:ext cx="247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79" name="Picture 27" descr="Internet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4313" y="4562462"/>
            <a:ext cx="69605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33" name="Rectangle 29"/>
          <p:cNvSpPr>
            <a:spLocks noGrp="1" noChangeArrowheads="1"/>
          </p:cNvSpPr>
          <p:nvPr>
            <p:ph type="title"/>
          </p:nvPr>
        </p:nvSpPr>
        <p:spPr>
          <a:xfrm>
            <a:off x="381000" y="384175"/>
            <a:ext cx="8393723" cy="5857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u-HU" smtClean="0"/>
              <a:t>Az ISA kliensei</a:t>
            </a:r>
            <a:endParaRPr lang="hu-HU" sz="2800" smtClean="0">
              <a:solidFill>
                <a:srgbClr val="FFF3C1"/>
              </a:solidFill>
            </a:endParaRPr>
          </a:p>
        </p:txBody>
      </p:sp>
      <p:pic>
        <p:nvPicPr>
          <p:cNvPr id="28" name="Picture 27" descr="Servers ISAS - firewall secure securit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182" y="2905811"/>
            <a:ext cx="714380" cy="11374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97" name="Group 69"/>
          <p:cNvGraphicFramePr>
            <a:graphicFrameLocks noGrp="1"/>
          </p:cNvGraphicFramePr>
          <p:nvPr/>
        </p:nvGraphicFramePr>
        <p:xfrm>
          <a:off x="583223" y="1455120"/>
          <a:ext cx="7842739" cy="4688524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4054720"/>
                <a:gridCol w="3788019"/>
              </a:tblGrid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Mit szeretnénk?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Melyik passzol?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Kliens telepítés nélkül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SecureNAT clients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Csak gyorsítótár használat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SecureNAT </a:t>
                      </a:r>
                      <a:r>
                        <a:rPr kumimoji="0" lang="hu-H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Web Proxy</a:t>
                      </a:r>
                      <a:r>
                        <a:rPr kumimoji="0" lang="hu-H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kliens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Kizárólag hitelesítéssel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Firewall </a:t>
                      </a:r>
                      <a:r>
                        <a:rPr kumimoji="0" lang="hu-H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Web</a:t>
                      </a:r>
                      <a:r>
                        <a:rPr kumimoji="0" lang="hu-H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P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roxy </a:t>
                      </a:r>
                      <a:r>
                        <a:rPr kumimoji="0" lang="hu-H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kliens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Kiszolgáló publikálás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(csak)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SecureNAT </a:t>
                      </a:r>
                      <a:r>
                        <a:rPr kumimoji="0" lang="hu-H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kliens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Böngészők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hu-H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használata nem Windows platformon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SecureNAT </a:t>
                      </a:r>
                      <a:r>
                        <a:rPr kumimoji="0" lang="hu-H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Web</a:t>
                      </a:r>
                      <a:r>
                        <a:rPr kumimoji="0" lang="hu-H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Proxy </a:t>
                      </a:r>
                      <a:r>
                        <a:rPr kumimoji="0" lang="hu-H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kliens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4958" name="Rectangle 30"/>
          <p:cNvSpPr>
            <a:spLocks noGrp="1" noChangeArrowheads="1"/>
          </p:cNvSpPr>
          <p:nvPr>
            <p:ph type="title"/>
          </p:nvPr>
        </p:nvSpPr>
        <p:spPr>
          <a:xfrm>
            <a:off x="381000" y="384175"/>
            <a:ext cx="8393723" cy="5857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u-HU" smtClean="0"/>
              <a:t>Az ISA kliensei</a:t>
            </a:r>
            <a:endParaRPr lang="hu-HU" sz="2800" smtClean="0">
              <a:solidFill>
                <a:srgbClr val="FFF3C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mtClean="0"/>
              <a:t>Ujjgyakorlatok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smtClean="0"/>
              <a:t>Mivel kezdjük?</a:t>
            </a:r>
            <a:endParaRPr lang="hu-HU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 l="1101" r="1101"/>
          <a:stretch>
            <a:fillRect/>
          </a:stretch>
        </p:blipFill>
        <p:spPr/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4175"/>
            <a:ext cx="8393723" cy="5857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u-HU" smtClean="0"/>
              <a:t>Az Enterprise változat</a:t>
            </a:r>
            <a:endParaRPr lang="hu-HU" sz="2800" smtClean="0">
              <a:solidFill>
                <a:srgbClr val="FFF3C1"/>
              </a:solidFill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4313"/>
            <a:ext cx="8387862" cy="4608512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hu-HU" smtClean="0"/>
              <a:t>Mivel tud többet?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hu-HU" smtClean="0"/>
              <a:t>Egyszerűbb kezelés több ISA esetén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hu-HU" smtClean="0"/>
              <a:t>Lényegesen skálázhatóbb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hu-HU" smtClean="0"/>
              <a:t>Lényegesen hibatűrőbb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hu-HU" smtClean="0"/>
              <a:t>Milyen helyzetekben?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hu-HU" smtClean="0"/>
              <a:t>Több </a:t>
            </a:r>
            <a:r>
              <a:rPr lang="en-US" smtClean="0"/>
              <a:t>ISA </a:t>
            </a:r>
            <a:r>
              <a:rPr lang="hu-HU" smtClean="0"/>
              <a:t>telepítése, ugyanazzal a konfigurációval</a:t>
            </a:r>
            <a:endParaRPr lang="en-US" smtClean="0"/>
          </a:p>
          <a:p>
            <a:pPr lvl="1" eaLnBrk="1" hangingPunct="1">
              <a:lnSpc>
                <a:spcPct val="85000"/>
              </a:lnSpc>
              <a:defRPr/>
            </a:pPr>
            <a:r>
              <a:rPr lang="hu-HU" smtClean="0"/>
              <a:t>Több </a:t>
            </a:r>
            <a:r>
              <a:rPr lang="en-US" smtClean="0"/>
              <a:t>ISA </a:t>
            </a:r>
            <a:r>
              <a:rPr lang="hu-HU" smtClean="0"/>
              <a:t>telepítése, megosztott felügyelettel</a:t>
            </a:r>
            <a:endParaRPr lang="en-US" smtClean="0"/>
          </a:p>
          <a:p>
            <a:pPr lvl="1" eaLnBrk="1" hangingPunct="1">
              <a:lnSpc>
                <a:spcPct val="85000"/>
              </a:lnSpc>
              <a:defRPr/>
            </a:pPr>
            <a:r>
              <a:rPr lang="hu-HU" smtClean="0"/>
              <a:t>Különálló, címtár nélküli ISA kiszolgálók</a:t>
            </a:r>
            <a:endParaRPr lang="en-US" smtClean="0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7152541" y="1500187"/>
            <a:ext cx="1419957" cy="400050"/>
            <a:chOff x="4881" y="945"/>
            <a:chExt cx="969" cy="252"/>
          </a:xfrm>
        </p:grpSpPr>
        <p:sp>
          <p:nvSpPr>
            <p:cNvPr id="29705" name="Text Box 45"/>
            <p:cNvSpPr txBox="1">
              <a:spLocks noChangeArrowheads="1"/>
            </p:cNvSpPr>
            <p:nvPr/>
          </p:nvSpPr>
          <p:spPr bwMode="auto">
            <a:xfrm>
              <a:off x="4881" y="945"/>
              <a:ext cx="44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hu-HU" sz="2000" b="1">
                  <a:solidFill>
                    <a:schemeClr val="tx2"/>
                  </a:solidFill>
                  <a:latin typeface="Arial Narrow" pitchFamily="34" charset="0"/>
                </a:rPr>
                <a:t>ISA1</a:t>
              </a:r>
              <a:endParaRPr lang="en-US" sz="2000" b="1">
                <a:solidFill>
                  <a:schemeClr val="tx2"/>
                </a:solidFill>
                <a:latin typeface="Arial Narrow" pitchFamily="34" charset="0"/>
              </a:endParaRPr>
            </a:p>
          </p:txBody>
        </p:sp>
        <p:sp>
          <p:nvSpPr>
            <p:cNvPr id="29706" name="Text Box 46"/>
            <p:cNvSpPr txBox="1">
              <a:spLocks noChangeArrowheads="1"/>
            </p:cNvSpPr>
            <p:nvPr/>
          </p:nvSpPr>
          <p:spPr bwMode="auto">
            <a:xfrm>
              <a:off x="5405" y="945"/>
              <a:ext cx="44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hu-HU" sz="2000" b="1">
                  <a:solidFill>
                    <a:schemeClr val="tx2"/>
                  </a:solidFill>
                  <a:latin typeface="Arial Narrow" pitchFamily="34" charset="0"/>
                </a:rPr>
                <a:t>ISA2</a:t>
              </a:r>
              <a:endParaRPr lang="en-US" sz="2000" b="1">
                <a:solidFill>
                  <a:schemeClr val="tx2"/>
                </a:solidFill>
                <a:latin typeface="Arial Narrow" pitchFamily="34" charset="0"/>
              </a:endParaRPr>
            </a:p>
          </p:txBody>
        </p:sp>
      </p:grpSp>
      <p:pic>
        <p:nvPicPr>
          <p:cNvPr id="13" name="Picture 12" descr="Servers ISAS - firewall secure secur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214290"/>
            <a:ext cx="857256" cy="1364924"/>
          </a:xfrm>
          <a:prstGeom prst="rect">
            <a:avLst/>
          </a:prstGeom>
        </p:spPr>
      </p:pic>
      <p:pic>
        <p:nvPicPr>
          <p:cNvPr id="14" name="Picture 13" descr="Servers ISAS - firewall secure secur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214290"/>
            <a:ext cx="857256" cy="13649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4175"/>
            <a:ext cx="8393723" cy="5857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mtClean="0"/>
              <a:t>Az Enterprise változat</a:t>
            </a:r>
            <a:endParaRPr lang="hu-HU" sz="2800" smtClean="0">
              <a:solidFill>
                <a:srgbClr val="FFF3C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4314"/>
            <a:ext cx="8387862" cy="4968875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hu-HU" smtClean="0"/>
              <a:t>A konfiguráció tárolása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hu-HU" smtClean="0"/>
              <a:t>ISA Standard &gt; registry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hu-HU" smtClean="0"/>
              <a:t>ISA Enterprise &gt; Configuration Storage Server (ADAM)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hu-HU" smtClean="0"/>
              <a:t>ADAM?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hu-HU" smtClean="0"/>
              <a:t>Mini címtár, DNS, domain, DC-k nélkül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hu-HU"/>
              <a:t>M</a:t>
            </a:r>
            <a:r>
              <a:rPr lang="hu-HU" smtClean="0"/>
              <a:t>ultimaster replikáció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hu-HU" smtClean="0"/>
              <a:t>Automatikusan települ </a:t>
            </a:r>
            <a:r>
              <a:rPr lang="en-US" smtClean="0"/>
              <a:t>CS</a:t>
            </a:r>
            <a:r>
              <a:rPr lang="hu-HU" smtClean="0"/>
              <a:t>S telepítés közben</a:t>
            </a:r>
            <a:endParaRPr lang="en-US" smtClean="0"/>
          </a:p>
          <a:p>
            <a:pPr lvl="1" eaLnBrk="1" hangingPunct="1">
              <a:lnSpc>
                <a:spcPct val="85000"/>
              </a:lnSpc>
              <a:defRPr/>
            </a:pPr>
            <a:r>
              <a:rPr lang="hu-HU" smtClean="0"/>
              <a:t>Az </a:t>
            </a:r>
            <a:r>
              <a:rPr lang="en-US" smtClean="0"/>
              <a:t>ISA Server </a:t>
            </a:r>
            <a:r>
              <a:rPr lang="hu-HU" smtClean="0"/>
              <a:t>MMC-ből kezeljük</a:t>
            </a:r>
            <a:endParaRPr lang="en-US" smtClean="0"/>
          </a:p>
        </p:txBody>
      </p: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7152541" y="1500187"/>
            <a:ext cx="1419957" cy="400050"/>
            <a:chOff x="4881" y="945"/>
            <a:chExt cx="969" cy="252"/>
          </a:xfrm>
        </p:grpSpPr>
        <p:sp>
          <p:nvSpPr>
            <p:cNvPr id="10" name="Text Box 45"/>
            <p:cNvSpPr txBox="1">
              <a:spLocks noChangeArrowheads="1"/>
            </p:cNvSpPr>
            <p:nvPr/>
          </p:nvSpPr>
          <p:spPr bwMode="auto">
            <a:xfrm>
              <a:off x="4881" y="945"/>
              <a:ext cx="44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hu-HU" sz="2000" b="1">
                  <a:solidFill>
                    <a:schemeClr val="tx2"/>
                  </a:solidFill>
                  <a:latin typeface="Arial Narrow" pitchFamily="34" charset="0"/>
                </a:rPr>
                <a:t>ISA1</a:t>
              </a:r>
              <a:endParaRPr lang="en-US" sz="2000" b="1">
                <a:solidFill>
                  <a:schemeClr val="tx2"/>
                </a:solidFill>
                <a:latin typeface="Arial Narrow" pitchFamily="34" charset="0"/>
              </a:endParaRPr>
            </a:p>
          </p:txBody>
        </p:sp>
        <p:sp>
          <p:nvSpPr>
            <p:cNvPr id="11" name="Text Box 46"/>
            <p:cNvSpPr txBox="1">
              <a:spLocks noChangeArrowheads="1"/>
            </p:cNvSpPr>
            <p:nvPr/>
          </p:nvSpPr>
          <p:spPr bwMode="auto">
            <a:xfrm>
              <a:off x="5405" y="945"/>
              <a:ext cx="44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hu-HU" sz="2000" b="1">
                  <a:solidFill>
                    <a:schemeClr val="tx2"/>
                  </a:solidFill>
                  <a:latin typeface="Arial Narrow" pitchFamily="34" charset="0"/>
                </a:rPr>
                <a:t>ISA2</a:t>
              </a:r>
              <a:endParaRPr lang="en-US" sz="2000" b="1">
                <a:solidFill>
                  <a:schemeClr val="tx2"/>
                </a:solidFill>
                <a:latin typeface="Arial Narrow" pitchFamily="34" charset="0"/>
              </a:endParaRPr>
            </a:p>
          </p:txBody>
        </p:sp>
      </p:grpSp>
      <p:pic>
        <p:nvPicPr>
          <p:cNvPr id="12" name="Picture 11" descr="Servers ISAS - firewall secure secur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214290"/>
            <a:ext cx="857256" cy="1364924"/>
          </a:xfrm>
          <a:prstGeom prst="rect">
            <a:avLst/>
          </a:prstGeom>
        </p:spPr>
      </p:pic>
      <p:pic>
        <p:nvPicPr>
          <p:cNvPr id="13" name="Picture 12" descr="Servers ISAS - firewall secure secur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214290"/>
            <a:ext cx="857256" cy="13649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4175"/>
            <a:ext cx="8393723" cy="5857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mtClean="0"/>
              <a:t>Az Enterprise változat</a:t>
            </a:r>
            <a:endParaRPr lang="hu-HU" sz="2800" smtClean="0">
              <a:solidFill>
                <a:srgbClr val="FFF3C1"/>
              </a:solidFill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4314"/>
            <a:ext cx="8387862" cy="4968875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hu-HU" smtClean="0"/>
              <a:t>Tömbök (Arrays)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hu-HU" smtClean="0"/>
              <a:t>ISA szerverek szinte </a:t>
            </a:r>
            <a:r>
              <a:rPr lang="hu-HU" smtClean="0">
                <a:solidFill>
                  <a:schemeClr val="tx2"/>
                </a:solidFill>
              </a:rPr>
              <a:t>teljesen</a:t>
            </a:r>
            <a:r>
              <a:rPr lang="hu-HU" smtClean="0"/>
              <a:t> egyforma konfigurációval rendelkező csoportja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hu-HU" smtClean="0"/>
              <a:t>Egy adott cél érdekében csoportosítjuk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hu-HU" smtClean="0"/>
              <a:t>Tömb házirend (Array policy)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hu-HU" smtClean="0"/>
              <a:t>Csak az adott csoportra érvényes szabályzás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hu-HU" smtClean="0"/>
              <a:t>Tömb specifikus házirend objektumok és szabályok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hu-HU" smtClean="0"/>
              <a:t>Tömb hálózatok</a:t>
            </a:r>
          </a:p>
        </p:txBody>
      </p: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7152541" y="1500187"/>
            <a:ext cx="1419957" cy="400050"/>
            <a:chOff x="4881" y="945"/>
            <a:chExt cx="969" cy="252"/>
          </a:xfrm>
        </p:grpSpPr>
        <p:sp>
          <p:nvSpPr>
            <p:cNvPr id="10" name="Text Box 45"/>
            <p:cNvSpPr txBox="1">
              <a:spLocks noChangeArrowheads="1"/>
            </p:cNvSpPr>
            <p:nvPr/>
          </p:nvSpPr>
          <p:spPr bwMode="auto">
            <a:xfrm>
              <a:off x="4881" y="945"/>
              <a:ext cx="44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hu-HU" sz="2000" b="1">
                  <a:solidFill>
                    <a:schemeClr val="tx2"/>
                  </a:solidFill>
                  <a:latin typeface="Arial Narrow" pitchFamily="34" charset="0"/>
                </a:rPr>
                <a:t>ISA1</a:t>
              </a:r>
              <a:endParaRPr lang="en-US" sz="2000" b="1">
                <a:solidFill>
                  <a:schemeClr val="tx2"/>
                </a:solidFill>
                <a:latin typeface="Arial Narrow" pitchFamily="34" charset="0"/>
              </a:endParaRPr>
            </a:p>
          </p:txBody>
        </p:sp>
        <p:sp>
          <p:nvSpPr>
            <p:cNvPr id="11" name="Text Box 46"/>
            <p:cNvSpPr txBox="1">
              <a:spLocks noChangeArrowheads="1"/>
            </p:cNvSpPr>
            <p:nvPr/>
          </p:nvSpPr>
          <p:spPr bwMode="auto">
            <a:xfrm>
              <a:off x="5405" y="945"/>
              <a:ext cx="44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hu-HU" sz="2000" b="1">
                  <a:solidFill>
                    <a:schemeClr val="tx2"/>
                  </a:solidFill>
                  <a:latin typeface="Arial Narrow" pitchFamily="34" charset="0"/>
                </a:rPr>
                <a:t>ISA2</a:t>
              </a:r>
              <a:endParaRPr lang="en-US" sz="2000" b="1">
                <a:solidFill>
                  <a:schemeClr val="tx2"/>
                </a:solidFill>
                <a:latin typeface="Arial Narrow" pitchFamily="34" charset="0"/>
              </a:endParaRPr>
            </a:p>
          </p:txBody>
        </p:sp>
      </p:grpSp>
      <p:pic>
        <p:nvPicPr>
          <p:cNvPr id="12" name="Picture 11" descr="Servers ISAS - firewall secure secur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214290"/>
            <a:ext cx="857256" cy="1364924"/>
          </a:xfrm>
          <a:prstGeom prst="rect">
            <a:avLst/>
          </a:prstGeom>
        </p:spPr>
      </p:pic>
      <p:pic>
        <p:nvPicPr>
          <p:cNvPr id="13" name="Picture 12" descr="Servers ISAS - firewall secure secur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214290"/>
            <a:ext cx="857256" cy="13649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4175"/>
            <a:ext cx="8393723" cy="5857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mtClean="0"/>
              <a:t>Az Enterprise változat</a:t>
            </a:r>
            <a:endParaRPr lang="hu-HU" sz="2800" smtClean="0">
              <a:solidFill>
                <a:srgbClr val="FFF3C1"/>
              </a:solidFill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4314"/>
            <a:ext cx="8387862" cy="4968875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hu-HU" smtClean="0"/>
              <a:t>Enterprise „hálózat”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hu-HU"/>
              <a:t>K</a:t>
            </a:r>
            <a:r>
              <a:rPr lang="hu-HU" smtClean="0"/>
              <a:t>izárólag IP alapon, szervezet szinten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hu-HU" smtClean="0"/>
              <a:t>Rugalmasan bővíthető a címtartomány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hu-HU" smtClean="0"/>
              <a:t>Vállalati szintű házirendekhez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hu-HU" smtClean="0"/>
              <a:t>Enterprise házirend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hu-HU" smtClean="0"/>
              <a:t>Szabályok, házirend elemek az egész hálózatban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hu-HU" smtClean="0"/>
              <a:t>Egyformán teljesülhet az összes tömbre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hu-HU" smtClean="0"/>
              <a:t>A tömb házirendek előtt ill. után is érvényesülhet</a:t>
            </a:r>
          </a:p>
        </p:txBody>
      </p: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7152541" y="1500187"/>
            <a:ext cx="1419957" cy="400050"/>
            <a:chOff x="4881" y="945"/>
            <a:chExt cx="969" cy="252"/>
          </a:xfrm>
        </p:grpSpPr>
        <p:sp>
          <p:nvSpPr>
            <p:cNvPr id="10" name="Text Box 45"/>
            <p:cNvSpPr txBox="1">
              <a:spLocks noChangeArrowheads="1"/>
            </p:cNvSpPr>
            <p:nvPr/>
          </p:nvSpPr>
          <p:spPr bwMode="auto">
            <a:xfrm>
              <a:off x="4881" y="945"/>
              <a:ext cx="44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hu-HU" sz="2000" b="1">
                  <a:solidFill>
                    <a:schemeClr val="tx2"/>
                  </a:solidFill>
                  <a:latin typeface="Arial Narrow" pitchFamily="34" charset="0"/>
                </a:rPr>
                <a:t>ISA1</a:t>
              </a:r>
              <a:endParaRPr lang="en-US" sz="2000" b="1">
                <a:solidFill>
                  <a:schemeClr val="tx2"/>
                </a:solidFill>
                <a:latin typeface="Arial Narrow" pitchFamily="34" charset="0"/>
              </a:endParaRPr>
            </a:p>
          </p:txBody>
        </p:sp>
        <p:sp>
          <p:nvSpPr>
            <p:cNvPr id="11" name="Text Box 46"/>
            <p:cNvSpPr txBox="1">
              <a:spLocks noChangeArrowheads="1"/>
            </p:cNvSpPr>
            <p:nvPr/>
          </p:nvSpPr>
          <p:spPr bwMode="auto">
            <a:xfrm>
              <a:off x="5405" y="945"/>
              <a:ext cx="44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hu-HU" sz="2000" b="1">
                  <a:solidFill>
                    <a:schemeClr val="tx2"/>
                  </a:solidFill>
                  <a:latin typeface="Arial Narrow" pitchFamily="34" charset="0"/>
                </a:rPr>
                <a:t>ISA2</a:t>
              </a:r>
              <a:endParaRPr lang="en-US" sz="2000" b="1">
                <a:solidFill>
                  <a:schemeClr val="tx2"/>
                </a:solidFill>
                <a:latin typeface="Arial Narrow" pitchFamily="34" charset="0"/>
              </a:endParaRPr>
            </a:p>
          </p:txBody>
        </p:sp>
      </p:grpSp>
      <p:pic>
        <p:nvPicPr>
          <p:cNvPr id="12" name="Picture 11" descr="Servers ISAS - firewall secure secur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214290"/>
            <a:ext cx="857256" cy="1364924"/>
          </a:xfrm>
          <a:prstGeom prst="rect">
            <a:avLst/>
          </a:prstGeom>
        </p:spPr>
      </p:pic>
      <p:pic>
        <p:nvPicPr>
          <p:cNvPr id="13" name="Picture 12" descr="Servers ISAS - firewall secure secur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214290"/>
            <a:ext cx="857256" cy="13649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4175"/>
            <a:ext cx="8393723" cy="5857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mtClean="0"/>
              <a:t>Az Enterprise változat</a:t>
            </a:r>
            <a:endParaRPr lang="hu-HU" sz="2800" smtClean="0">
              <a:solidFill>
                <a:srgbClr val="FFF3C1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4314"/>
            <a:ext cx="8387862" cy="4968875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defRPr/>
            </a:pPr>
            <a:r>
              <a:rPr lang="hu-HU" smtClean="0"/>
              <a:t>NLB</a:t>
            </a:r>
          </a:p>
          <a:p>
            <a:pPr lvl="1">
              <a:lnSpc>
                <a:spcPct val="85000"/>
              </a:lnSpc>
              <a:defRPr/>
            </a:pPr>
            <a:r>
              <a:rPr lang="hu-HU" smtClean="0"/>
              <a:t>Az ISA MMC-ből irányítjuk</a:t>
            </a:r>
          </a:p>
          <a:p>
            <a:pPr lvl="2">
              <a:lnSpc>
                <a:spcPct val="85000"/>
              </a:lnSpc>
              <a:defRPr/>
            </a:pPr>
            <a:r>
              <a:rPr lang="hu-HU"/>
              <a:t>S</a:t>
            </a:r>
            <a:r>
              <a:rPr lang="hu-HU" smtClean="0"/>
              <a:t>zemben a Windows Server 2003-mal</a:t>
            </a:r>
          </a:p>
          <a:p>
            <a:pPr lvl="1">
              <a:lnSpc>
                <a:spcPct val="85000"/>
              </a:lnSpc>
              <a:defRPr/>
            </a:pPr>
            <a:r>
              <a:rPr lang="hu-HU" smtClean="0"/>
              <a:t>NLB-ben lehetséges működtetni:</a:t>
            </a:r>
          </a:p>
          <a:p>
            <a:pPr lvl="2">
              <a:lnSpc>
                <a:spcPct val="85000"/>
              </a:lnSpc>
              <a:defRPr/>
            </a:pPr>
            <a:r>
              <a:rPr lang="hu-HU" smtClean="0"/>
              <a:t>VPN (S2S is), web / web proxy szervert</a:t>
            </a:r>
          </a:p>
          <a:p>
            <a:pPr>
              <a:lnSpc>
                <a:spcPct val="85000"/>
              </a:lnSpc>
              <a:defRPr/>
            </a:pPr>
            <a:r>
              <a:rPr lang="hu-HU" smtClean="0"/>
              <a:t>CARP</a:t>
            </a:r>
          </a:p>
          <a:p>
            <a:pPr lvl="1">
              <a:lnSpc>
                <a:spcPct val="85000"/>
              </a:lnSpc>
              <a:defRPr/>
            </a:pPr>
            <a:r>
              <a:rPr lang="hu-HU" sz="2800"/>
              <a:t>A gyorsítótár többszörözése nélkül</a:t>
            </a:r>
            <a:endParaRPr sz="2800"/>
          </a:p>
          <a:p>
            <a:pPr lvl="1">
              <a:lnSpc>
                <a:spcPct val="85000"/>
              </a:lnSpc>
              <a:defRPr/>
            </a:pPr>
            <a:r>
              <a:rPr lang="hu-HU" sz="2800" smtClean="0"/>
              <a:t>Az ISA kiszolgálók közötti hálózati forgalom megnövelése nélkül</a:t>
            </a:r>
            <a:endParaRPr sz="2800" smtClean="0"/>
          </a:p>
          <a:p>
            <a:pPr lvl="1">
              <a:lnSpc>
                <a:spcPct val="85000"/>
              </a:lnSpc>
              <a:defRPr/>
            </a:pPr>
            <a:r>
              <a:rPr lang="hu-HU" sz="2800" smtClean="0"/>
              <a:t>Egyszerűen </a:t>
            </a:r>
            <a:r>
              <a:rPr lang="hu-HU" sz="2800"/>
              <a:t>bővíthető, szűkíthető a kiszolgálók száma a CARP tömbben</a:t>
            </a:r>
            <a:endParaRPr sz="2800"/>
          </a:p>
          <a:p>
            <a:pPr lvl="1">
              <a:lnSpc>
                <a:spcPct val="85000"/>
              </a:lnSpc>
              <a:defRPr/>
            </a:pPr>
            <a:endParaRPr lang="en-US" smtClean="0"/>
          </a:p>
        </p:txBody>
      </p: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7152541" y="1500187"/>
            <a:ext cx="1419957" cy="400050"/>
            <a:chOff x="4881" y="945"/>
            <a:chExt cx="969" cy="252"/>
          </a:xfrm>
        </p:grpSpPr>
        <p:sp>
          <p:nvSpPr>
            <p:cNvPr id="10" name="Text Box 45"/>
            <p:cNvSpPr txBox="1">
              <a:spLocks noChangeArrowheads="1"/>
            </p:cNvSpPr>
            <p:nvPr/>
          </p:nvSpPr>
          <p:spPr bwMode="auto">
            <a:xfrm>
              <a:off x="4881" y="945"/>
              <a:ext cx="44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hu-HU" sz="2000" b="1">
                  <a:solidFill>
                    <a:schemeClr val="tx2"/>
                  </a:solidFill>
                  <a:latin typeface="Arial Narrow" pitchFamily="34" charset="0"/>
                </a:rPr>
                <a:t>ISA1</a:t>
              </a:r>
              <a:endParaRPr lang="en-US" sz="2000" b="1">
                <a:solidFill>
                  <a:schemeClr val="tx2"/>
                </a:solidFill>
                <a:latin typeface="Arial Narrow" pitchFamily="34" charset="0"/>
              </a:endParaRPr>
            </a:p>
          </p:txBody>
        </p:sp>
        <p:sp>
          <p:nvSpPr>
            <p:cNvPr id="11" name="Text Box 46"/>
            <p:cNvSpPr txBox="1">
              <a:spLocks noChangeArrowheads="1"/>
            </p:cNvSpPr>
            <p:nvPr/>
          </p:nvSpPr>
          <p:spPr bwMode="auto">
            <a:xfrm>
              <a:off x="5405" y="945"/>
              <a:ext cx="44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hu-HU" sz="2000" b="1">
                  <a:solidFill>
                    <a:schemeClr val="tx2"/>
                  </a:solidFill>
                  <a:latin typeface="Arial Narrow" pitchFamily="34" charset="0"/>
                </a:rPr>
                <a:t>ISA2</a:t>
              </a:r>
              <a:endParaRPr lang="en-US" sz="2000" b="1">
                <a:solidFill>
                  <a:schemeClr val="tx2"/>
                </a:solidFill>
                <a:latin typeface="Arial Narrow" pitchFamily="34" charset="0"/>
              </a:endParaRPr>
            </a:p>
          </p:txBody>
        </p:sp>
      </p:grpSp>
      <p:pic>
        <p:nvPicPr>
          <p:cNvPr id="12" name="Picture 11" descr="Servers ISAS - firewall secure secur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214290"/>
            <a:ext cx="857256" cy="1364924"/>
          </a:xfrm>
          <a:prstGeom prst="rect">
            <a:avLst/>
          </a:prstGeom>
        </p:spPr>
      </p:pic>
      <p:pic>
        <p:nvPicPr>
          <p:cNvPr id="13" name="Picture 12" descr="Servers ISAS - firewall secure secur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214290"/>
            <a:ext cx="857256" cy="13649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Bevezetés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mtClean="0"/>
              <a:t>Internet Security and Acceleration Server 2006</a:t>
            </a:r>
          </a:p>
          <a:p>
            <a:pPr lvl="1"/>
            <a:r>
              <a:rPr lang="hu-HU" smtClean="0"/>
              <a:t>Tűzfal feladatok</a:t>
            </a:r>
          </a:p>
          <a:p>
            <a:pPr lvl="1"/>
            <a:r>
              <a:rPr lang="hu-HU" smtClean="0"/>
              <a:t>Proxy kiszolgáló</a:t>
            </a:r>
          </a:p>
          <a:p>
            <a:pPr lvl="1"/>
            <a:r>
              <a:rPr lang="hu-HU"/>
              <a:t>Szerver publikálás</a:t>
            </a:r>
          </a:p>
          <a:p>
            <a:pPr lvl="1"/>
            <a:r>
              <a:rPr lang="hu-HU" smtClean="0"/>
              <a:t>VPN kiszolgáló</a:t>
            </a:r>
            <a:endParaRPr lang="hu-HU"/>
          </a:p>
          <a:p>
            <a:pPr lvl="1"/>
            <a:r>
              <a:rPr lang="hu-HU" smtClean="0"/>
              <a:t>Gyorsítótár</a:t>
            </a:r>
          </a:p>
          <a:p>
            <a:pPr lvl="1"/>
            <a:endParaRPr lang="hu-HU"/>
          </a:p>
          <a:p>
            <a:pPr lvl="1"/>
            <a:r>
              <a:rPr lang="hu-HU" smtClean="0"/>
              <a:t>Standard / Enterprise</a:t>
            </a:r>
          </a:p>
        </p:txBody>
      </p:sp>
      <p:pic>
        <p:nvPicPr>
          <p:cNvPr id="4" name="Picture 3" descr="Internet Security &amp; Acceleration Server 2006 Standard Edition boxshot 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308" y="2928934"/>
            <a:ext cx="2860359" cy="37147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Forefront TMG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mtClean="0"/>
              <a:t>Nem túl távoli jövő</a:t>
            </a:r>
          </a:p>
          <a:p>
            <a:pPr lvl="1"/>
            <a:r>
              <a:rPr lang="hu-HU" smtClean="0"/>
              <a:t>FTMG Medium Business Edition &gt; EBS</a:t>
            </a:r>
          </a:p>
          <a:p>
            <a:r>
              <a:rPr lang="hu-HU" smtClean="0"/>
              <a:t>Csak Windows 2008 / x64</a:t>
            </a:r>
          </a:p>
          <a:p>
            <a:r>
              <a:rPr lang="hu-HU" smtClean="0"/>
              <a:t>Sok változás, néhány példa:</a:t>
            </a:r>
          </a:p>
          <a:p>
            <a:pPr lvl="1"/>
            <a:r>
              <a:rPr lang="hu-HU" smtClean="0"/>
              <a:t>Intrusion Prevention System</a:t>
            </a:r>
          </a:p>
          <a:p>
            <a:pPr lvl="1"/>
            <a:r>
              <a:rPr lang="hu-HU" smtClean="0"/>
              <a:t>SMTP Protection</a:t>
            </a:r>
          </a:p>
          <a:p>
            <a:pPr lvl="1"/>
            <a:r>
              <a:rPr lang="hu-HU" smtClean="0"/>
              <a:t>ISP Redundancy</a:t>
            </a:r>
          </a:p>
          <a:p>
            <a:pPr lvl="1"/>
            <a:r>
              <a:rPr lang="hu-HU" smtClean="0"/>
              <a:t>URL filtering, Malware inspection, AV</a:t>
            </a:r>
          </a:p>
          <a:p>
            <a:pPr lvl="2"/>
            <a:r>
              <a:rPr lang="hu-HU" smtClean="0"/>
              <a:t>Minden rész frissíthető (definiciós fájlok)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Forefront TMG</a:t>
            </a:r>
            <a:endParaRPr lang="en-US"/>
          </a:p>
        </p:txBody>
      </p:sp>
      <p:pic>
        <p:nvPicPr>
          <p:cNvPr id="5" name="Picture 4" descr="tmgi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tmgsmt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tmgup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856" y="1000108"/>
            <a:ext cx="2160000" cy="267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860" y="3786191"/>
            <a:ext cx="2160000" cy="255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8581" y="1785926"/>
            <a:ext cx="2932113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Forefront_h_rgb_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214290"/>
            <a:ext cx="3705225" cy="1038225"/>
          </a:xfrm>
          <a:prstGeom prst="rect">
            <a:avLst/>
          </a:prstGeom>
        </p:spPr>
      </p:pic>
      <p:pic>
        <p:nvPicPr>
          <p:cNvPr id="29" name="Picture 2" descr="C:\Users\uril\Documents\Logos\Forefront Threat Management Gateway\Dynamic Grid Logos\Horizontal\Forefront-TMG_h_rgb_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24756" y="3000372"/>
            <a:ext cx="3376400" cy="720000"/>
          </a:xfrm>
          <a:prstGeom prst="rect">
            <a:avLst/>
          </a:prstGeom>
          <a:noFill/>
        </p:spPr>
      </p:pic>
      <p:pic>
        <p:nvPicPr>
          <p:cNvPr id="30" name="Picture 3" descr="C:\Users\uril\Documents\Logos\Forefront Unified Access Gateway 2010\Dynamic Grid Logos\Horizontal\Forefront-UAG10_h_rgb_r.png"/>
          <p:cNvPicPr>
            <a:picLocks noChangeAspect="1" noChangeArrowheads="1"/>
          </p:cNvPicPr>
          <p:nvPr/>
        </p:nvPicPr>
        <p:blipFill>
          <a:blip r:embed="rId7"/>
          <a:srcRect r="11395"/>
          <a:stretch>
            <a:fillRect/>
          </a:stretch>
        </p:blipFill>
        <p:spPr bwMode="auto">
          <a:xfrm>
            <a:off x="5635765" y="3851919"/>
            <a:ext cx="2793887" cy="72008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Bevezetés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hu-HU" smtClean="0"/>
              <a:t>Kezelés. felügyelet</a:t>
            </a:r>
          </a:p>
          <a:p>
            <a:pPr lvl="1"/>
            <a:r>
              <a:rPr lang="hu-HU"/>
              <a:t>ISA </a:t>
            </a:r>
            <a:r>
              <a:rPr lang="hu-HU" smtClean="0"/>
              <a:t>MMC, Remote </a:t>
            </a:r>
            <a:r>
              <a:rPr lang="hu-HU"/>
              <a:t>Desktop </a:t>
            </a:r>
          </a:p>
          <a:p>
            <a:pPr lvl="2"/>
            <a:r>
              <a:rPr lang="hu-HU" smtClean="0"/>
              <a:t>Alapértelmezésben </a:t>
            </a:r>
            <a:r>
              <a:rPr lang="hu-HU"/>
              <a:t>mindkettő </a:t>
            </a:r>
            <a:r>
              <a:rPr lang="hu-HU" smtClean="0"/>
              <a:t>letiltva</a:t>
            </a:r>
          </a:p>
          <a:p>
            <a:pPr lvl="1"/>
            <a:r>
              <a:rPr lang="hu-HU" smtClean="0"/>
              <a:t>Ellenőrzés: dashboard, riasztások, kapcsolatok, szervizek, CV</a:t>
            </a:r>
          </a:p>
          <a:p>
            <a:pPr lvl="1"/>
            <a:r>
              <a:rPr lang="hu-HU" smtClean="0"/>
              <a:t>Jelentések, időzítés, statisztika, …</a:t>
            </a:r>
          </a:p>
          <a:p>
            <a:pPr lvl="1"/>
            <a:r>
              <a:rPr lang="hu-HU" smtClean="0"/>
              <a:t>Naplózás</a:t>
            </a:r>
          </a:p>
          <a:p>
            <a:pPr lvl="2"/>
            <a:r>
              <a:rPr lang="hu-HU" smtClean="0"/>
              <a:t>Szöveg, MSDE, SQL</a:t>
            </a:r>
          </a:p>
          <a:p>
            <a:pPr lvl="2"/>
            <a:r>
              <a:rPr lang="hu-HU" smtClean="0"/>
              <a:t>Online napló, Change Tracking</a:t>
            </a:r>
            <a:endParaRPr lang="hu-HU"/>
          </a:p>
          <a:p>
            <a:pPr lvl="1"/>
            <a:r>
              <a:rPr lang="hu-HU" smtClean="0"/>
              <a:t>Egyedi Performance Monitor, BPA, Traffic Simulator</a:t>
            </a:r>
            <a:endParaRPr lang="hu-HU"/>
          </a:p>
          <a:p>
            <a:pPr lvl="1"/>
            <a:endParaRPr lang="hu-HU"/>
          </a:p>
          <a:p>
            <a:pPr lvl="1"/>
            <a:endParaRPr lang="hu-H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Bevezetés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hu-HU" smtClean="0"/>
              <a:t>Halmozott integráció</a:t>
            </a:r>
            <a:endParaRPr lang="hu-HU"/>
          </a:p>
          <a:p>
            <a:pPr lvl="1"/>
            <a:r>
              <a:rPr lang="hu-HU"/>
              <a:t>Kezelés és monitorozás egy helyen</a:t>
            </a:r>
          </a:p>
          <a:p>
            <a:pPr lvl="1"/>
            <a:r>
              <a:rPr lang="hu-HU" smtClean="0"/>
              <a:t>Címtárral </a:t>
            </a:r>
            <a:r>
              <a:rPr lang="hu-HU"/>
              <a:t>vagy nélküle</a:t>
            </a:r>
          </a:p>
          <a:p>
            <a:pPr lvl="1"/>
            <a:r>
              <a:rPr lang="hu-HU" smtClean="0"/>
              <a:t>Hitelesítés többféle névtérből</a:t>
            </a:r>
          </a:p>
          <a:p>
            <a:pPr lvl="2"/>
            <a:r>
              <a:rPr lang="hu-HU" smtClean="0"/>
              <a:t>Windows (helyi + AD), RSA SecurID, OTP, RADIUS, tanúsítványok</a:t>
            </a:r>
          </a:p>
          <a:p>
            <a:pPr lvl="1"/>
            <a:r>
              <a:rPr lang="hu-HU"/>
              <a:t>A kliensek felé </a:t>
            </a:r>
            <a:r>
              <a:rPr lang="hu-HU" smtClean="0"/>
              <a:t>teljesen transzparens</a:t>
            </a:r>
            <a:endParaRPr lang="hu-HU"/>
          </a:p>
          <a:p>
            <a:pPr lvl="1"/>
            <a:r>
              <a:rPr lang="hu-HU" smtClean="0"/>
              <a:t>Publikálás: széleskörű MS támogatás &gt; Exchange, SQL, Sharepoint, stb.</a:t>
            </a:r>
          </a:p>
          <a:p>
            <a:pPr lvl="1"/>
            <a:r>
              <a:rPr lang="hu-HU" smtClean="0"/>
              <a:t>Külső szoftverekkel</a:t>
            </a:r>
            <a:r>
              <a:rPr lang="hu-HU"/>
              <a:t>, bővítményekkel, </a:t>
            </a:r>
            <a:r>
              <a:rPr lang="hu-HU" smtClean="0"/>
              <a:t>filterekkel, </a:t>
            </a:r>
            <a:r>
              <a:rPr lang="hu-HU"/>
              <a:t>VPN </a:t>
            </a:r>
            <a:r>
              <a:rPr lang="hu-HU" smtClean="0"/>
              <a:t>eszközökkel, stb.</a:t>
            </a:r>
            <a:endParaRPr lang="hu-HU"/>
          </a:p>
          <a:p>
            <a:pPr lvl="1"/>
            <a:endParaRPr lang="hu-HU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Bevezetés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7175" y="1428737"/>
            <a:ext cx="8648700" cy="5238764"/>
          </a:xfrm>
        </p:spPr>
        <p:txBody>
          <a:bodyPr>
            <a:normAutofit fontScale="92500"/>
          </a:bodyPr>
          <a:lstStyle/>
          <a:p>
            <a:r>
              <a:rPr lang="hu-HU" smtClean="0"/>
              <a:t>Hálózatkezelés</a:t>
            </a:r>
          </a:p>
          <a:p>
            <a:pPr lvl="1"/>
            <a:r>
              <a:rPr lang="hu-HU"/>
              <a:t>Tetszőleges számú hálózatot kreálhatunk</a:t>
            </a:r>
          </a:p>
          <a:p>
            <a:pPr lvl="1"/>
            <a:r>
              <a:rPr lang="hu-HU"/>
              <a:t>Előre definiált hálózatok</a:t>
            </a:r>
          </a:p>
          <a:p>
            <a:pPr lvl="2"/>
            <a:r>
              <a:rPr lang="hu-HU"/>
              <a:t>Local Host </a:t>
            </a:r>
          </a:p>
          <a:p>
            <a:pPr lvl="2"/>
            <a:r>
              <a:rPr lang="hu-HU"/>
              <a:t>Internal, External</a:t>
            </a:r>
          </a:p>
          <a:p>
            <a:pPr lvl="2"/>
            <a:r>
              <a:rPr lang="hu-HU"/>
              <a:t>VPN Clients, Quarantined VPN Clients</a:t>
            </a:r>
          </a:p>
          <a:p>
            <a:pPr lvl="1"/>
            <a:r>
              <a:rPr lang="hu-HU"/>
              <a:t>Mindegyik hálózatra érvényes</a:t>
            </a:r>
          </a:p>
          <a:p>
            <a:pPr lvl="2"/>
            <a:r>
              <a:rPr lang="hu-HU" smtClean="0"/>
              <a:t>Testreszabható </a:t>
            </a:r>
            <a:r>
              <a:rPr lang="hu-HU"/>
              <a:t>szabályok</a:t>
            </a:r>
          </a:p>
          <a:p>
            <a:pPr lvl="2"/>
            <a:r>
              <a:rPr lang="hu-HU" smtClean="0"/>
              <a:t>Hálózatok </a:t>
            </a:r>
            <a:r>
              <a:rPr lang="hu-HU"/>
              <a:t>közötti kapcsolat típusa (</a:t>
            </a:r>
            <a:r>
              <a:rPr lang="hu-HU" smtClean="0"/>
              <a:t>route / NAT</a:t>
            </a:r>
            <a:r>
              <a:rPr lang="hu-HU"/>
              <a:t>)</a:t>
            </a:r>
          </a:p>
          <a:p>
            <a:pPr lvl="2"/>
            <a:r>
              <a:rPr lang="hu-HU" smtClean="0"/>
              <a:t>Web </a:t>
            </a:r>
            <a:r>
              <a:rPr lang="hu-HU"/>
              <a:t>proxy / firewall kliensek tulajdonságai</a:t>
            </a:r>
          </a:p>
          <a:p>
            <a:pPr lvl="2"/>
            <a:r>
              <a:rPr lang="hu-HU" smtClean="0"/>
              <a:t>Web </a:t>
            </a:r>
            <a:r>
              <a:rPr lang="hu-HU"/>
              <a:t>browser, domains, addresses opciók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Bevezetés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u-HU" smtClean="0"/>
              <a:t>Tűzfalszabályok</a:t>
            </a:r>
          </a:p>
          <a:p>
            <a:pPr lvl="1"/>
            <a:r>
              <a:rPr lang="hu-HU" smtClean="0"/>
              <a:t>Kliens / gép hozzáférés, bentről, kintről</a:t>
            </a:r>
          </a:p>
          <a:p>
            <a:pPr lvl="1"/>
            <a:r>
              <a:rPr lang="hu-HU" smtClean="0"/>
              <a:t>Alapesetben tiltás mindenre</a:t>
            </a:r>
          </a:p>
          <a:p>
            <a:pPr lvl="1"/>
            <a:r>
              <a:rPr lang="hu-HU" smtClean="0"/>
              <a:t>Sorrend és System Policy</a:t>
            </a:r>
          </a:p>
        </p:txBody>
      </p:sp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1508123" y="4519628"/>
            <a:ext cx="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none" w="lg" len="lg"/>
          </a:ln>
        </p:spPr>
        <p:txBody>
          <a:bodyPr wrap="none" tIns="27432" bIns="27432" anchor="ctr"/>
          <a:lstStyle/>
          <a:p>
            <a:endParaRPr lang="hu-HU">
              <a:solidFill>
                <a:schemeClr val="bg1"/>
              </a:solidFill>
            </a:endParaRPr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2362198" y="5424503"/>
            <a:ext cx="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none" w="lg" len="lg"/>
          </a:ln>
        </p:spPr>
        <p:txBody>
          <a:bodyPr wrap="none" tIns="27432" bIns="27432" anchor="ctr"/>
          <a:lstStyle/>
          <a:p>
            <a:endParaRPr lang="hu-HU">
              <a:solidFill>
                <a:schemeClr val="bg1"/>
              </a:solidFill>
            </a:endParaRPr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>
            <a:off x="3359148" y="4710128"/>
            <a:ext cx="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none" w="lg" len="lg"/>
          </a:ln>
        </p:spPr>
        <p:txBody>
          <a:bodyPr wrap="none" tIns="27432" bIns="27432" anchor="ctr"/>
          <a:lstStyle/>
          <a:p>
            <a:endParaRPr lang="hu-HU">
              <a:solidFill>
                <a:schemeClr val="bg1"/>
              </a:solidFill>
            </a:endParaRPr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4365623" y="5491178"/>
            <a:ext cx="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none" w="lg" len="lg"/>
          </a:ln>
        </p:spPr>
        <p:txBody>
          <a:bodyPr wrap="none" tIns="27432" bIns="27432" anchor="ctr"/>
          <a:lstStyle/>
          <a:p>
            <a:endParaRPr lang="hu-HU">
              <a:solidFill>
                <a:schemeClr val="bg1"/>
              </a:solidFill>
            </a:endParaRPr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>
            <a:off x="5489573" y="4576778"/>
            <a:ext cx="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none" w="lg" len="lg"/>
          </a:ln>
        </p:spPr>
        <p:txBody>
          <a:bodyPr wrap="none" tIns="27432" bIns="27432" anchor="ctr"/>
          <a:lstStyle/>
          <a:p>
            <a:endParaRPr lang="hu-HU">
              <a:solidFill>
                <a:schemeClr val="bg1"/>
              </a:solidFill>
            </a:endParaRPr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>
            <a:off x="6934198" y="5443553"/>
            <a:ext cx="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none" w="lg" len="lg"/>
          </a:ln>
        </p:spPr>
        <p:txBody>
          <a:bodyPr wrap="none" tIns="27432" bIns="27432" anchor="ctr"/>
          <a:lstStyle/>
          <a:p>
            <a:endParaRPr lang="hu-HU">
              <a:solidFill>
                <a:schemeClr val="bg1"/>
              </a:solidFill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968373" y="4057666"/>
            <a:ext cx="1089025" cy="649287"/>
          </a:xfrm>
          <a:prstGeom prst="roundRect">
            <a:avLst>
              <a:gd name="adj" fmla="val 1954"/>
            </a:avLst>
          </a:prstGeom>
          <a:gradFill rotWithShape="1">
            <a:gsLst>
              <a:gs pos="0">
                <a:srgbClr val="D5D69C"/>
              </a:gs>
              <a:gs pos="100000">
                <a:srgbClr val="EEEFD7"/>
              </a:gs>
            </a:gsLst>
            <a:lin ang="2700000" scaled="1"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/>
          <a:lstStyle/>
          <a:p>
            <a:pPr marL="228600" indent="-228600">
              <a:buSzPct val="70000"/>
              <a:buFontTx/>
              <a:buBlip>
                <a:blip r:embed="rId2"/>
              </a:buBlip>
              <a:defRPr/>
            </a:pPr>
            <a:r>
              <a:rPr lang="en-US" sz="1600" b="1">
                <a:solidFill>
                  <a:schemeClr val="bg1"/>
                </a:solidFill>
              </a:rPr>
              <a:t>Allow</a:t>
            </a:r>
          </a:p>
          <a:p>
            <a:pPr marL="228600" indent="-228600">
              <a:buSzPct val="70000"/>
              <a:buFontTx/>
              <a:buBlip>
                <a:blip r:embed="rId2"/>
              </a:buBlip>
              <a:defRPr/>
            </a:pPr>
            <a:r>
              <a:rPr lang="en-US" sz="1600" b="1">
                <a:solidFill>
                  <a:schemeClr val="bg1"/>
                </a:solidFill>
              </a:rPr>
              <a:t>Deny</a:t>
            </a:r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auto">
          <a:xfrm>
            <a:off x="2870198" y="4338653"/>
            <a:ext cx="949325" cy="368300"/>
          </a:xfrm>
          <a:prstGeom prst="roundRect">
            <a:avLst>
              <a:gd name="adj" fmla="val 6468"/>
            </a:avLst>
          </a:prstGeom>
          <a:gradFill rotWithShape="1">
            <a:gsLst>
              <a:gs pos="0">
                <a:srgbClr val="D5D69C"/>
              </a:gs>
              <a:gs pos="100000">
                <a:srgbClr val="EEEFD7"/>
              </a:gs>
            </a:gsLst>
            <a:lin ang="2700000" scaled="1"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/>
          <a:lstStyle/>
          <a:p>
            <a:pPr marL="228600" indent="-228600">
              <a:buSzPct val="70000"/>
              <a:buFontTx/>
              <a:buBlip>
                <a:blip r:embed="rId2"/>
              </a:buBlip>
              <a:defRPr/>
            </a:pPr>
            <a:r>
              <a:rPr lang="en-US" sz="1600" b="1">
                <a:solidFill>
                  <a:schemeClr val="bg1"/>
                </a:solidFill>
              </a:rPr>
              <a:t>User</a:t>
            </a:r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auto">
          <a:xfrm>
            <a:off x="4286248" y="3786190"/>
            <a:ext cx="2390775" cy="1065212"/>
          </a:xfrm>
          <a:prstGeom prst="roundRect">
            <a:avLst>
              <a:gd name="adj" fmla="val 2796"/>
            </a:avLst>
          </a:prstGeom>
          <a:gradFill rotWithShape="1">
            <a:gsLst>
              <a:gs pos="0">
                <a:srgbClr val="D5D69C"/>
              </a:gs>
              <a:gs pos="100000">
                <a:srgbClr val="EEEFD7"/>
              </a:gs>
            </a:gsLst>
            <a:lin ang="2700000" scaled="1"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/>
          <a:lstStyle/>
          <a:p>
            <a:pPr marL="228600" indent="-228600">
              <a:buSzPct val="70000"/>
              <a:buFontTx/>
              <a:buBlip>
                <a:blip r:embed="rId2"/>
              </a:buBlip>
              <a:defRPr/>
            </a:pPr>
            <a:r>
              <a:rPr lang="en-US" sz="1600" b="1">
                <a:solidFill>
                  <a:schemeClr val="bg1"/>
                </a:solidFill>
              </a:rPr>
              <a:t>Destination Network</a:t>
            </a:r>
          </a:p>
          <a:p>
            <a:pPr marL="228600" indent="-228600">
              <a:buSzPct val="80000"/>
              <a:buFontTx/>
              <a:buBlip>
                <a:blip r:embed="rId2"/>
              </a:buBlip>
              <a:defRPr/>
            </a:pPr>
            <a:r>
              <a:rPr lang="en-US" sz="1600" b="1">
                <a:solidFill>
                  <a:schemeClr val="bg1"/>
                </a:solidFill>
              </a:rPr>
              <a:t>Destination IP</a:t>
            </a:r>
          </a:p>
          <a:p>
            <a:pPr marL="228600" indent="-228600">
              <a:buSzPct val="70000"/>
              <a:buFontTx/>
              <a:buBlip>
                <a:blip r:embed="rId2"/>
              </a:buBlip>
              <a:defRPr/>
            </a:pPr>
            <a:r>
              <a:rPr lang="en-US" sz="1600" b="1">
                <a:solidFill>
                  <a:schemeClr val="bg1"/>
                </a:solidFill>
              </a:rPr>
              <a:t>Destination Site</a:t>
            </a:r>
          </a:p>
        </p:txBody>
      </p:sp>
      <p:sp>
        <p:nvSpPr>
          <p:cNvPr id="13" name="AutoShape 23"/>
          <p:cNvSpPr>
            <a:spLocks noChangeArrowheads="1"/>
          </p:cNvSpPr>
          <p:nvPr/>
        </p:nvSpPr>
        <p:spPr bwMode="auto">
          <a:xfrm>
            <a:off x="1550986" y="5951553"/>
            <a:ext cx="1609725" cy="649288"/>
          </a:xfrm>
          <a:prstGeom prst="roundRect">
            <a:avLst>
              <a:gd name="adj" fmla="val 6356"/>
            </a:avLst>
          </a:prstGeom>
          <a:gradFill rotWithShape="1">
            <a:gsLst>
              <a:gs pos="0">
                <a:srgbClr val="D5D69C"/>
              </a:gs>
              <a:gs pos="100000">
                <a:srgbClr val="EEEFD7"/>
              </a:gs>
            </a:gsLst>
            <a:lin ang="2700000" scaled="1"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/>
          <a:lstStyle/>
          <a:p>
            <a:pPr marL="228600" indent="-228600">
              <a:buSzPct val="80000"/>
              <a:buFontTx/>
              <a:buBlip>
                <a:blip r:embed="rId2"/>
              </a:buBlip>
              <a:defRPr/>
            </a:pPr>
            <a:r>
              <a:rPr lang="en-US" sz="1600" b="1">
                <a:solidFill>
                  <a:schemeClr val="bg1"/>
                </a:solidFill>
              </a:rPr>
              <a:t>Protocol</a:t>
            </a:r>
          </a:p>
          <a:p>
            <a:pPr marL="228600" indent="-228600">
              <a:buSzPct val="70000"/>
              <a:buFontTx/>
              <a:buBlip>
                <a:blip r:embed="rId2"/>
              </a:buBlip>
              <a:defRPr/>
            </a:pPr>
            <a:r>
              <a:rPr lang="en-US" sz="1600" b="1">
                <a:solidFill>
                  <a:schemeClr val="bg1"/>
                </a:solidFill>
              </a:rPr>
              <a:t>IP Port/Type</a:t>
            </a:r>
          </a:p>
        </p:txBody>
      </p:sp>
      <p:sp>
        <p:nvSpPr>
          <p:cNvPr id="14" name="AutoShape 24"/>
          <p:cNvSpPr>
            <a:spLocks noChangeArrowheads="1"/>
          </p:cNvSpPr>
          <p:nvPr/>
        </p:nvSpPr>
        <p:spPr bwMode="auto">
          <a:xfrm>
            <a:off x="3397248" y="5951553"/>
            <a:ext cx="2300288" cy="644525"/>
          </a:xfrm>
          <a:prstGeom prst="roundRect">
            <a:avLst>
              <a:gd name="adj" fmla="val 1972"/>
            </a:avLst>
          </a:prstGeom>
          <a:gradFill rotWithShape="1">
            <a:gsLst>
              <a:gs pos="0">
                <a:srgbClr val="D5D69C"/>
              </a:gs>
              <a:gs pos="100000">
                <a:srgbClr val="EEEFD7"/>
              </a:gs>
            </a:gsLst>
            <a:lin ang="2700000" scaled="1"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/>
          <a:lstStyle/>
          <a:p>
            <a:pPr marL="228600" indent="-228600">
              <a:buSzPct val="80000"/>
              <a:buFontTx/>
              <a:buBlip>
                <a:blip r:embed="rId2"/>
              </a:buBlip>
              <a:defRPr/>
            </a:pPr>
            <a:r>
              <a:rPr lang="en-US" sz="1600" b="1">
                <a:solidFill>
                  <a:schemeClr val="bg1"/>
                </a:solidFill>
              </a:rPr>
              <a:t>Source network</a:t>
            </a:r>
          </a:p>
          <a:p>
            <a:pPr marL="228600" indent="-228600">
              <a:buSzPct val="70000"/>
              <a:buFontTx/>
              <a:buBlip>
                <a:blip r:embed="rId2"/>
              </a:buBlip>
              <a:defRPr/>
            </a:pPr>
            <a:r>
              <a:rPr lang="en-US" sz="1600" b="1">
                <a:solidFill>
                  <a:schemeClr val="bg1"/>
                </a:solidFill>
              </a:rPr>
              <a:t>Source IP</a:t>
            </a: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>
            <a:off x="5968998" y="5951553"/>
            <a:ext cx="1914525" cy="649288"/>
          </a:xfrm>
          <a:prstGeom prst="roundRect">
            <a:avLst>
              <a:gd name="adj" fmla="val 3421"/>
            </a:avLst>
          </a:prstGeom>
          <a:gradFill rotWithShape="1">
            <a:gsLst>
              <a:gs pos="0">
                <a:srgbClr val="D5D69C"/>
              </a:gs>
              <a:gs pos="100000">
                <a:srgbClr val="EEEFD7"/>
              </a:gs>
            </a:gsLst>
            <a:lin ang="2700000" scaled="1"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/>
          <a:lstStyle/>
          <a:p>
            <a:pPr marL="228600" indent="-228600">
              <a:buSzPct val="80000"/>
              <a:buFontTx/>
              <a:buBlip>
                <a:blip r:embed="rId2"/>
              </a:buBlip>
              <a:defRPr/>
            </a:pPr>
            <a:r>
              <a:rPr lang="en-US" sz="1600" b="1">
                <a:solidFill>
                  <a:schemeClr val="bg1"/>
                </a:solidFill>
              </a:rPr>
              <a:t>Schedule</a:t>
            </a:r>
          </a:p>
          <a:p>
            <a:pPr marL="228600" indent="-228600">
              <a:buSzPct val="70000"/>
              <a:buFontTx/>
              <a:buBlip>
                <a:blip r:embed="rId2"/>
              </a:buBlip>
              <a:defRPr/>
            </a:pPr>
            <a:r>
              <a:rPr lang="en-US" sz="1600" b="1">
                <a:solidFill>
                  <a:schemeClr val="bg1"/>
                </a:solidFill>
              </a:rPr>
              <a:t>Content Type</a:t>
            </a:r>
          </a:p>
        </p:txBody>
      </p:sp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955673" y="5168916"/>
            <a:ext cx="7150100" cy="341312"/>
          </a:xfrm>
          <a:prstGeom prst="roundRect">
            <a:avLst>
              <a:gd name="adj" fmla="val 2931"/>
            </a:avLst>
          </a:prstGeom>
          <a:solidFill>
            <a:srgbClr val="DEE7F1"/>
          </a:solidFill>
          <a:ln w="6350" algn="ctr">
            <a:noFill/>
            <a:round/>
            <a:headEnd/>
            <a:tailEnd/>
          </a:ln>
        </p:spPr>
        <p:txBody>
          <a:bodyPr/>
          <a:lstStyle/>
          <a:p>
            <a:endParaRPr lang="hu-HU" sz="1600" b="1">
              <a:solidFill>
                <a:schemeClr val="bg1"/>
              </a:solidFill>
            </a:endParaRPr>
          </a:p>
        </p:txBody>
      </p:sp>
      <p:sp>
        <p:nvSpPr>
          <p:cNvPr id="17" name="AutoShape 33"/>
          <p:cNvSpPr>
            <a:spLocks noChangeArrowheads="1"/>
          </p:cNvSpPr>
          <p:nvPr/>
        </p:nvSpPr>
        <p:spPr bwMode="auto">
          <a:xfrm>
            <a:off x="925511" y="3859228"/>
            <a:ext cx="7843837" cy="2921000"/>
          </a:xfrm>
          <a:prstGeom prst="roundRect">
            <a:avLst>
              <a:gd name="adj" fmla="val 7333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274320" anchor="ctr"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1600" b="1">
                <a:solidFill>
                  <a:srgbClr val="C00000"/>
                </a:solidFill>
              </a:rPr>
              <a:t>action</a:t>
            </a:r>
            <a:r>
              <a:rPr lang="en-US" sz="1600" b="1">
                <a:solidFill>
                  <a:schemeClr val="bg1"/>
                </a:solidFill>
              </a:rPr>
              <a:t> on </a:t>
            </a:r>
            <a:r>
              <a:rPr lang="en-US" sz="1600" b="1">
                <a:solidFill>
                  <a:srgbClr val="C00000"/>
                </a:solidFill>
              </a:rPr>
              <a:t>traffic</a:t>
            </a:r>
            <a:r>
              <a:rPr lang="en-US" sz="1600" b="1">
                <a:solidFill>
                  <a:schemeClr val="bg1"/>
                </a:solidFill>
              </a:rPr>
              <a:t> from </a:t>
            </a:r>
            <a:r>
              <a:rPr lang="en-US" sz="1600" b="1">
                <a:solidFill>
                  <a:srgbClr val="C00000"/>
                </a:solidFill>
              </a:rPr>
              <a:t>user</a:t>
            </a:r>
            <a:r>
              <a:rPr lang="en-US" sz="1600" b="1">
                <a:solidFill>
                  <a:schemeClr val="bg1"/>
                </a:solidFill>
              </a:rPr>
              <a:t> from </a:t>
            </a:r>
            <a:r>
              <a:rPr lang="en-US" sz="1600" b="1">
                <a:solidFill>
                  <a:srgbClr val="C00000"/>
                </a:solidFill>
              </a:rPr>
              <a:t>source</a:t>
            </a:r>
            <a:r>
              <a:rPr lang="en-US" sz="1600" b="1">
                <a:solidFill>
                  <a:schemeClr val="bg1"/>
                </a:solidFill>
              </a:rPr>
              <a:t> to </a:t>
            </a:r>
            <a:r>
              <a:rPr lang="en-US" sz="1600" b="1">
                <a:solidFill>
                  <a:srgbClr val="C00000"/>
                </a:solidFill>
              </a:rPr>
              <a:t>destination</a:t>
            </a:r>
            <a:r>
              <a:rPr lang="en-US" sz="1600" b="1">
                <a:solidFill>
                  <a:schemeClr val="bg1"/>
                </a:solidFill>
              </a:rPr>
              <a:t> with </a:t>
            </a:r>
            <a:r>
              <a:rPr lang="en-US" sz="1600" b="1">
                <a:solidFill>
                  <a:srgbClr val="C00000"/>
                </a:solidFill>
              </a:rPr>
              <a:t>conditions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Bevezetés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mtClean="0"/>
              <a:t>Bővítmények, filterek</a:t>
            </a:r>
          </a:p>
          <a:p>
            <a:pPr lvl="1"/>
            <a:r>
              <a:rPr lang="hu-HU" smtClean="0"/>
              <a:t>Integrált &gt; ISA 2006 SP1</a:t>
            </a:r>
          </a:p>
          <a:p>
            <a:pPr lvl="2"/>
            <a:r>
              <a:rPr lang="hu-HU" smtClean="0"/>
              <a:t>Alkalmazás filterek (12)</a:t>
            </a:r>
          </a:p>
          <a:p>
            <a:pPr lvl="2"/>
            <a:r>
              <a:rPr lang="hu-HU" smtClean="0"/>
              <a:t>Web filterek (10)</a:t>
            </a:r>
          </a:p>
          <a:p>
            <a:pPr lvl="1"/>
            <a:r>
              <a:rPr lang="hu-HU" smtClean="0"/>
              <a:t>Kiemelkedő</a:t>
            </a:r>
          </a:p>
          <a:p>
            <a:pPr lvl="2"/>
            <a:r>
              <a:rPr lang="hu-HU" smtClean="0"/>
              <a:t>SMTP, FTP, </a:t>
            </a:r>
            <a:r>
              <a:rPr lang="hu-HU"/>
              <a:t>Compression</a:t>
            </a:r>
            <a:endParaRPr lang="hu-HU" smtClean="0"/>
          </a:p>
          <a:p>
            <a:pPr lvl="2"/>
            <a:r>
              <a:rPr lang="hu-HU" smtClean="0"/>
              <a:t>FBA, HTTP</a:t>
            </a:r>
            <a:endParaRPr lang="hu-HU"/>
          </a:p>
          <a:p>
            <a:pPr lvl="1"/>
            <a:r>
              <a:rPr lang="hu-HU" smtClean="0"/>
              <a:t>3rd party filterek</a:t>
            </a:r>
            <a:endParaRPr lang="en-US"/>
          </a:p>
        </p:txBody>
      </p:sp>
      <p:pic>
        <p:nvPicPr>
          <p:cNvPr id="4" name="Picture 3" descr="appfilte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785794"/>
            <a:ext cx="2476191" cy="56507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ISA Server MMC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smtClean="0"/>
              <a:t>Szerkezet és kezelés</a:t>
            </a:r>
            <a:endParaRPr lang="en-US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 l="7828" r="7828"/>
          <a:stretch>
            <a:fillRect/>
          </a:stretch>
        </p:blipFill>
        <p:spPr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eme2">
  <a:themeElements>
    <a:clrScheme name="Black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1EC499"/>
      </a:accent2>
      <a:accent3>
        <a:srgbClr val="7BB7F9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2224</TotalTime>
  <Words>1029</Words>
  <Application>Microsoft Office PowerPoint</Application>
  <PresentationFormat>On-screen Show (4:3)</PresentationFormat>
  <Paragraphs>286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Theme2</vt:lpstr>
      <vt:lpstr>Visio</vt:lpstr>
      <vt:lpstr>ISA Server alapok</vt:lpstr>
      <vt:lpstr>Tartalom</vt:lpstr>
      <vt:lpstr>Bevezetés</vt:lpstr>
      <vt:lpstr>Bevezetés</vt:lpstr>
      <vt:lpstr>Bevezetés</vt:lpstr>
      <vt:lpstr>Bevezetés</vt:lpstr>
      <vt:lpstr>Bevezetés</vt:lpstr>
      <vt:lpstr>Bevezetés</vt:lpstr>
      <vt:lpstr>ISA Server MMC</vt:lpstr>
      <vt:lpstr>Mit csinál a tűzfal?</vt:lpstr>
      <vt:lpstr>HTTP filter</vt:lpstr>
      <vt:lpstr>Mit csinál a web proxy?</vt:lpstr>
      <vt:lpstr>Mit csinál a VPN kiszolgáló?</vt:lpstr>
      <vt:lpstr>Mit csinál a gyorsítótár?</vt:lpstr>
      <vt:lpstr>Mit csinál a szerver publikálás?</vt:lpstr>
      <vt:lpstr>Hogyan működik az… ISA???</vt:lpstr>
      <vt:lpstr>Felhasználási területek</vt:lpstr>
      <vt:lpstr>Felhasználási területek</vt:lpstr>
      <vt:lpstr>Felhasználási területek</vt:lpstr>
      <vt:lpstr>Felhasználási területek</vt:lpstr>
      <vt:lpstr>Felhasználási területek</vt:lpstr>
      <vt:lpstr>Az ISA kliensei</vt:lpstr>
      <vt:lpstr>Az ISA kliensei</vt:lpstr>
      <vt:lpstr>Ujjgyakorlatok</vt:lpstr>
      <vt:lpstr>Az Enterprise változat</vt:lpstr>
      <vt:lpstr>Az Enterprise változat</vt:lpstr>
      <vt:lpstr>Az Enterprise változat</vt:lpstr>
      <vt:lpstr>Az Enterprise változat</vt:lpstr>
      <vt:lpstr>Az Enterprise változat</vt:lpstr>
      <vt:lpstr>Forefront TMG</vt:lpstr>
      <vt:lpstr>Forefront TMG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ITSec_081014</dc:title>
  <dc:creator>Tamas GAL</dc:creator>
  <cp:lastModifiedBy>Tamas GAL</cp:lastModifiedBy>
  <cp:revision>364</cp:revision>
  <dcterms:created xsi:type="dcterms:W3CDTF">2008-08-11T08:15:40Z</dcterms:created>
  <dcterms:modified xsi:type="dcterms:W3CDTF">2008-10-03T10:55:26Z</dcterms:modified>
</cp:coreProperties>
</file>