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4"/>
  </p:notesMasterIdLst>
  <p:handoutMasterIdLst>
    <p:handoutMasterId r:id="rId35"/>
  </p:handoutMasterIdLst>
  <p:sldIdLst>
    <p:sldId id="308" r:id="rId2"/>
    <p:sldId id="263" r:id="rId3"/>
    <p:sldId id="349" r:id="rId4"/>
    <p:sldId id="316" r:id="rId5"/>
    <p:sldId id="321" r:id="rId6"/>
    <p:sldId id="322" r:id="rId7"/>
    <p:sldId id="324" r:id="rId8"/>
    <p:sldId id="325" r:id="rId9"/>
    <p:sldId id="356" r:id="rId10"/>
    <p:sldId id="309" r:id="rId11"/>
    <p:sldId id="351" r:id="rId12"/>
    <p:sldId id="258" r:id="rId13"/>
    <p:sldId id="347" r:id="rId14"/>
    <p:sldId id="340" r:id="rId15"/>
    <p:sldId id="327" r:id="rId16"/>
    <p:sldId id="337" r:id="rId17"/>
    <p:sldId id="341" r:id="rId18"/>
    <p:sldId id="342" r:id="rId19"/>
    <p:sldId id="343" r:id="rId20"/>
    <p:sldId id="328" r:id="rId21"/>
    <p:sldId id="344" r:id="rId22"/>
    <p:sldId id="350" r:id="rId23"/>
    <p:sldId id="352" r:id="rId24"/>
    <p:sldId id="311" r:id="rId25"/>
    <p:sldId id="355" r:id="rId26"/>
    <p:sldId id="333" r:id="rId27"/>
    <p:sldId id="357" r:id="rId28"/>
    <p:sldId id="353" r:id="rId29"/>
    <p:sldId id="336" r:id="rId30"/>
    <p:sldId id="348" r:id="rId31"/>
    <p:sldId id="260" r:id="rId32"/>
    <p:sldId id="265" r:id="rId33"/>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79E6"/>
    <a:srgbClr val="0606A2"/>
    <a:srgbClr val="050579"/>
    <a:srgbClr val="1099DE"/>
    <a:srgbClr val="2618D6"/>
    <a:srgbClr val="180F87"/>
    <a:srgbClr val="27EDB9"/>
    <a:srgbClr val="FFFFFF"/>
    <a:srgbClr val="6ACDFE"/>
    <a:srgbClr val="90D9F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740" autoAdjust="0"/>
    <p:restoredTop sz="89878" autoAdjust="0"/>
  </p:normalViewPr>
  <p:slideViewPr>
    <p:cSldViewPr snapToGrid="0">
      <p:cViewPr>
        <p:scale>
          <a:sx n="90" d="100"/>
          <a:sy n="90" d="100"/>
        </p:scale>
        <p:origin x="-524" y="-334"/>
      </p:cViewPr>
      <p:guideLst>
        <p:guide orient="horz" pos="144"/>
        <p:guide orient="horz" pos="895"/>
        <p:guide orient="horz" pos="1488"/>
        <p:guide orient="horz" pos="1200"/>
        <p:guide orient="horz" pos="2736"/>
        <p:guide orient="horz" pos="4319"/>
        <p:guide orient="horz" pos="2976"/>
        <p:guide orient="horz" pos="288"/>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5" d="100"/>
          <a:sy n="85" d="100"/>
        </p:scale>
        <p:origin x="-3244" y="-103"/>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 Id="rId4"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35.wmf"/><Relationship Id="rId1" Type="http://schemas.openxmlformats.org/officeDocument/2006/relationships/image" Target="../media/image21.emf"/><Relationship Id="rId4"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10/8/2008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10/8/2008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pPr>
              <a:defRPr/>
            </a:pPr>
            <a:fld id="{A6A9213D-4C4A-4EDA-AB70-5C6C201E97DD}" type="slidenum">
              <a:rPr lang="hu-HU" smtClean="0"/>
              <a:pPr>
                <a:defRPr/>
              </a:pPr>
              <a:t>3</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n-US" smtClean="0"/>
              <a:t>Module 6: Configuring and Troubleshooting Routing and Remote Access</a:t>
            </a:r>
          </a:p>
        </p:txBody>
      </p:sp>
      <p:sp>
        <p:nvSpPr>
          <p:cNvPr id="45059" name="Rectangle 3"/>
          <p:cNvSpPr>
            <a:spLocks noGrp="1" noChangeArrowheads="1"/>
          </p:cNvSpPr>
          <p:nvPr>
            <p:ph type="dt" sz="quarter" idx="1"/>
          </p:nvPr>
        </p:nvSpPr>
        <p:spPr>
          <a:noFill/>
        </p:spPr>
        <p:txBody>
          <a:bodyPr/>
          <a:lstStyle/>
          <a:p>
            <a:r>
              <a:rPr lang="en-US" smtClean="0"/>
              <a:t>Course 6421A</a:t>
            </a:r>
          </a:p>
        </p:txBody>
      </p:sp>
      <p:sp>
        <p:nvSpPr>
          <p:cNvPr id="45060" name="Rectangle 7"/>
          <p:cNvSpPr>
            <a:spLocks noGrp="1" noChangeArrowheads="1"/>
          </p:cNvSpPr>
          <p:nvPr>
            <p:ph type="sldNum" sz="quarter" idx="5"/>
          </p:nvPr>
        </p:nvSpPr>
        <p:spPr>
          <a:noFill/>
        </p:spPr>
        <p:txBody>
          <a:bodyPr/>
          <a:lstStyle/>
          <a:p>
            <a:fld id="{3EE9FF4E-9C2D-4D88-B695-A250041D5013}" type="slidenum">
              <a:rPr lang="en-US" smtClean="0"/>
              <a:pPr/>
              <a:t>9</a:t>
            </a:fld>
            <a:endParaRPr lang="en-US" smtClean="0"/>
          </a:p>
        </p:txBody>
      </p:sp>
      <p:sp>
        <p:nvSpPr>
          <p:cNvPr id="45061" name="Rectangle 2"/>
          <p:cNvSpPr>
            <a:spLocks noGrp="1" noRot="1" noChangeAspect="1" noChangeArrowheads="1" noTextEdit="1"/>
          </p:cNvSpPr>
          <p:nvPr>
            <p:ph type="sldImg"/>
          </p:nvPr>
        </p:nvSpPr>
        <p:spPr>
          <a:ln/>
        </p:spPr>
      </p:sp>
      <p:sp>
        <p:nvSpPr>
          <p:cNvPr id="45062" name="Rectangle 3"/>
          <p:cNvSpPr>
            <a:spLocks noGrp="1" noChangeArrowheads="1"/>
          </p:cNvSpPr>
          <p:nvPr>
            <p:ph type="body" idx="1"/>
          </p:nvPr>
        </p:nvSpPr>
        <p:spPr>
          <a:xfrm>
            <a:off x="307492" y="2148591"/>
            <a:ext cx="6149837" cy="6731521"/>
          </a:xfrm>
          <a:noFill/>
          <a:ln/>
        </p:spPr>
        <p:txBody>
          <a:bodyPr/>
          <a:lstStyle/>
          <a:p>
            <a:pPr eaLnBrk="1" hangingPunct="1"/>
            <a:r>
              <a:rPr lang="en-US" dirty="0" smtClean="0"/>
              <a:t>Discuss with students the underlying infrastructure in a complete Network Access Service (NAS).</a:t>
            </a:r>
          </a:p>
          <a:p>
            <a:pPr eaLnBrk="1" hangingPunct="1"/>
            <a:r>
              <a:rPr lang="en-US" dirty="0" smtClean="0"/>
              <a:t>Review the graphic on the slide and explain the different connection options that you can use in a Microsoft environment using the Network Policy Server (NPS)/Routing and Remote Access service.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DEC31415-5D0F-4EC3-B0A5-FE4D452DAFAD}" type="datetimeFigureOut">
              <a:rPr lang="en-US" smtClean="0"/>
              <a:pPr>
                <a:defRPr/>
              </a:pPr>
              <a:t>10/8/2008</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B008ABA8-4B65-4F1C-AB5E-AEBE00253800}" type="slidenum">
              <a:rPr lang="en-US" smtClean="0"/>
              <a:pPr>
                <a:defRPr/>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prezi cím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0043" y="2000250"/>
            <a:ext cx="7308057" cy="1943100"/>
          </a:xfrm>
          <a:prstGeom prst="rect">
            <a:avLst/>
          </a:prstGeom>
        </p:spPr>
        <p:txBody>
          <a:bodyPr anchor="ctr" anchorCtr="0">
            <a:noAutofit/>
          </a:bodyPr>
          <a:lstStyle>
            <a:lvl1pPr>
              <a:lnSpc>
                <a:spcPct val="90000"/>
              </a:lnSpc>
              <a:defRPr sz="5400"/>
            </a:lvl1pPr>
          </a:lstStyle>
          <a:p>
            <a:r>
              <a:rPr lang="hu-HU" dirty="0" smtClean="0"/>
              <a:t>A prezi címe</a:t>
            </a:r>
            <a:endParaRPr lang="en-US" dirty="0"/>
          </a:p>
        </p:txBody>
      </p:sp>
      <p:sp>
        <p:nvSpPr>
          <p:cNvPr id="3" name="Subtitle 2"/>
          <p:cNvSpPr>
            <a:spLocks noGrp="1"/>
          </p:cNvSpPr>
          <p:nvPr>
            <p:ph type="subTitle" idx="1" hasCustomPrompt="1"/>
          </p:nvPr>
        </p:nvSpPr>
        <p:spPr>
          <a:xfrm>
            <a:off x="358775" y="4019550"/>
            <a:ext cx="8451850" cy="600075"/>
          </a:xfrm>
          <a:prstGeom prst="rect">
            <a:avLst/>
          </a:prstGeo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hu-HU" dirty="0" smtClean="0"/>
              <a:t>A prezi alcíme</a:t>
            </a:r>
            <a:endParaRPr lang="en-US" dirty="0"/>
          </a:p>
        </p:txBody>
      </p:sp>
      <p:pic>
        <p:nvPicPr>
          <p:cNvPr id="2050" name="Picture 2"/>
          <p:cNvPicPr>
            <a:picLocks noChangeAspect="1" noChangeArrowheads="1"/>
          </p:cNvPicPr>
          <p:nvPr userDrawn="1"/>
        </p:nvPicPr>
        <p:blipFill>
          <a:blip r:embed="rId3"/>
          <a:srcRect/>
          <a:stretch>
            <a:fillRect/>
          </a:stretch>
        </p:blipFill>
        <p:spPr bwMode="auto">
          <a:xfrm>
            <a:off x="6434138" y="5527696"/>
            <a:ext cx="2566987" cy="1182667"/>
          </a:xfrm>
          <a:prstGeom prst="rect">
            <a:avLst/>
          </a:prstGeom>
          <a:noFill/>
          <a:ln w="9525">
            <a:noFill/>
            <a:miter lim="800000"/>
            <a:headEnd/>
            <a:tailEnd/>
          </a:ln>
          <a:effectLst/>
        </p:spPr>
      </p:pic>
      <p:sp>
        <p:nvSpPr>
          <p:cNvPr id="10" name="Subtitle 4"/>
          <p:cNvSpPr txBox="1">
            <a:spLocks/>
          </p:cNvSpPr>
          <p:nvPr userDrawn="1"/>
        </p:nvSpPr>
        <p:spPr bwMode="auto">
          <a:xfrm>
            <a:off x="676253" y="5214950"/>
            <a:ext cx="5286411" cy="1428760"/>
          </a:xfrm>
          <a:prstGeom prst="rect">
            <a:avLst/>
          </a:prstGeom>
          <a:noFill/>
          <a:ln w="9525">
            <a:noFill/>
            <a:miter lim="800000"/>
            <a:headEnd/>
            <a:tailEnd/>
          </a:ln>
          <a:effectLst/>
        </p:spPr>
        <p:txBody>
          <a:bodyPr vert="horz" wrap="square" lIns="91432" tIns="45717" rIns="91432" bIns="45717" numCol="1" anchor="t" anchorCtr="0" compatLnSpc="1">
            <a:prstTxWarp prst="textNoShape">
              <a:avLst/>
            </a:prstTxWarp>
          </a:bodyPr>
          <a:lstStyle/>
          <a:p>
            <a:pPr marL="0" marR="0" lvl="0" indent="0" algn="l" defTabSz="1095288" rtl="0" eaLnBrk="0" fontAlgn="base" latinLnBrk="0" hangingPunct="0">
              <a:lnSpc>
                <a:spcPct val="80000"/>
              </a:lnSpc>
              <a:spcBef>
                <a:spcPct val="30000"/>
              </a:spcBef>
              <a:spcAft>
                <a:spcPct val="0"/>
              </a:spcAft>
              <a:buClr>
                <a:srgbClr val="FFFFFF"/>
              </a:buClr>
              <a:buSzPct val="95000"/>
              <a:buFont typeface="Wingdings" pitchFamily="2" charset="2"/>
              <a:buNone/>
              <a:tabLst/>
              <a:defRPr/>
            </a:pPr>
            <a:endParaRPr kumimoji="0" lang="en-US" sz="2400" b="1" i="0" u="sng" strike="noStrike" kern="0" cap="none" spc="0" normalizeH="0" baseline="0" noProof="0" dirty="0">
              <a:ln>
                <a:solidFill>
                  <a:srgbClr val="FFCC00">
                    <a:lumMod val="60000"/>
                    <a:lumOff val="40000"/>
                  </a:srgbClr>
                </a:solidFill>
              </a:ln>
              <a:gradFill flip="none" rotWithShape="1">
                <a:gsLst>
                  <a:gs pos="0">
                    <a:srgbClr val="FFCC00">
                      <a:lumMod val="20000"/>
                      <a:lumOff val="80000"/>
                    </a:srgbClr>
                  </a:gs>
                  <a:gs pos="50000">
                    <a:srgbClr val="FFCC00">
                      <a:lumMod val="40000"/>
                      <a:lumOff val="60000"/>
                    </a:srgbClr>
                  </a:gs>
                  <a:gs pos="100000">
                    <a:srgbClr val="FFCC00">
                      <a:lumMod val="75000"/>
                    </a:srgbClr>
                  </a:gs>
                </a:gsLst>
                <a:lin ang="5400000" scaled="1"/>
                <a:tileRect/>
              </a:gradFill>
              <a:effectLst>
                <a:glow rad="63500">
                  <a:srgbClr val="00FFFF">
                    <a:satMod val="175000"/>
                    <a:alpha val="40000"/>
                  </a:srgbClr>
                </a:glow>
              </a:effectLst>
              <a:uLnTx/>
              <a:uFillTx/>
              <a:latin typeface="Segoe"/>
              <a:ea typeface="+mn-ea"/>
              <a:cs typeface="+mn-cs"/>
            </a:endParaRPr>
          </a:p>
        </p:txBody>
      </p:sp>
      <p:sp>
        <p:nvSpPr>
          <p:cNvPr id="12" name="Text Placeholder 11"/>
          <p:cNvSpPr>
            <a:spLocks noGrp="1"/>
          </p:cNvSpPr>
          <p:nvPr>
            <p:ph type="body" sz="quarter" idx="10" hasCustomPrompt="1"/>
          </p:nvPr>
        </p:nvSpPr>
        <p:spPr>
          <a:xfrm>
            <a:off x="352425" y="5029200"/>
            <a:ext cx="4733925" cy="1704975"/>
          </a:xfrm>
          <a:prstGeom prst="rect">
            <a:avLst/>
          </a:prstGeom>
        </p:spPr>
        <p:txBody>
          <a:bodyPr/>
          <a:lstStyle>
            <a:lvl1pPr marL="0" marR="0" indent="0" algn="l" defTabSz="1095376" rtl="0" eaLnBrk="0" fontAlgn="base" latinLnBrk="0" hangingPunct="0">
              <a:lnSpc>
                <a:spcPct val="80000"/>
              </a:lnSpc>
              <a:spcBef>
                <a:spcPct val="30000"/>
              </a:spcBef>
              <a:spcAft>
                <a:spcPct val="0"/>
              </a:spcAft>
              <a:buClr>
                <a:srgbClr val="FFFFFF"/>
              </a:buClr>
              <a:buSzPct val="95000"/>
              <a:buFont typeface="Wingdings" pitchFamily="2" charset="2"/>
              <a:buNone/>
              <a:tabLst/>
              <a:defRPr sz="3600"/>
            </a:lvl1pPr>
          </a:lstStyle>
          <a:p>
            <a:pPr marL="0" marR="0" lvl="0" indent="0" algn="l" defTabSz="1095376" rtl="0" eaLnBrk="0" fontAlgn="base" latinLnBrk="0" hangingPunct="0">
              <a:lnSpc>
                <a:spcPct val="80000"/>
              </a:lnSpc>
              <a:spcBef>
                <a:spcPct val="30000"/>
              </a:spcBef>
              <a:spcAft>
                <a:spcPct val="0"/>
              </a:spcAft>
              <a:buClr>
                <a:srgbClr val="FFFFFF"/>
              </a:buClr>
              <a:buSzPct val="95000"/>
              <a:buFont typeface="Wingdings" pitchFamily="2" charset="2"/>
              <a:buNone/>
              <a:tabLst/>
              <a:defRPr/>
            </a:pPr>
            <a:r>
              <a:rPr kumimoji="0" lang="hu-HU" sz="2400" b="1"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UI" pitchFamily="34" charset="0"/>
                <a:ea typeface="+mn-ea"/>
                <a:cs typeface="Segoe UI" pitchFamily="34" charset="0"/>
              </a:rPr>
              <a:t>Előadó</a:t>
            </a:r>
            <a:r>
              <a:rPr kumimoji="0" lang="hu-HU" sz="2400" b="1" i="0" u="none" strike="noStrike" kern="0" cap="none" spc="-150" normalizeH="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UI" pitchFamily="34" charset="0"/>
                <a:ea typeface="+mn-ea"/>
                <a:cs typeface="Segoe UI" pitchFamily="34" charset="0"/>
              </a:rPr>
              <a:t> neve</a:t>
            </a:r>
            <a:r>
              <a:rPr kumimoji="0" lang="hu-HU" sz="24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
            </a:r>
            <a:br>
              <a:rPr kumimoji="0" lang="hu-HU" sz="24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br>
            <a:r>
              <a:rPr kumimoji="0" lang="hu-HU" sz="24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E-mail</a:t>
            </a:r>
            <a:r>
              <a:rPr kumimoji="0" lang="hu-HU" sz="2400" b="0" i="0" u="none" strike="noStrike" kern="0" cap="none" spc="-150" normalizeH="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 cím</a:t>
            </a:r>
            <a:br>
              <a:rPr kumimoji="0" lang="hu-HU" sz="2400" b="0" i="0" u="none" strike="noStrike" kern="0" cap="none" spc="-150" normalizeH="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br>
            <a:r>
              <a:rPr kumimoji="0" lang="hu-HU" sz="24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Beosztás</a:t>
            </a:r>
            <a:br>
              <a:rPr kumimoji="0" lang="hu-HU" sz="24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br>
            <a:r>
              <a:rPr kumimoji="0" lang="hu-HU" sz="24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Cég</a:t>
            </a:r>
            <a:endParaRPr kumimoji="0" lang="en-US" sz="2400" b="1" i="0" u="sng" strike="noStrike" kern="0" cap="none" spc="0" normalizeH="0" baseline="0" noProof="0" dirty="0" smtClean="0">
              <a:ln>
                <a:solidFill>
                  <a:srgbClr val="FFCC00">
                    <a:lumMod val="60000"/>
                    <a:lumOff val="40000"/>
                  </a:srgbClr>
                </a:solidFill>
              </a:ln>
              <a:gradFill flip="none" rotWithShape="1">
                <a:gsLst>
                  <a:gs pos="0">
                    <a:srgbClr val="FFCC00">
                      <a:lumMod val="20000"/>
                      <a:lumOff val="80000"/>
                    </a:srgbClr>
                  </a:gs>
                  <a:gs pos="50000">
                    <a:srgbClr val="FFCC00">
                      <a:lumMod val="40000"/>
                      <a:lumOff val="60000"/>
                    </a:srgbClr>
                  </a:gs>
                  <a:gs pos="100000">
                    <a:srgbClr val="FFCC00">
                      <a:lumMod val="75000"/>
                    </a:srgbClr>
                  </a:gs>
                </a:gsLst>
                <a:lin ang="5400000" scaled="1"/>
                <a:tileRect/>
              </a:gradFill>
              <a:effectLst>
                <a:glow rad="63500">
                  <a:srgbClr val="00FFFF">
                    <a:satMod val="175000"/>
                    <a:alpha val="40000"/>
                  </a:srgbClr>
                </a:glow>
              </a:effectLst>
              <a:uLnTx/>
              <a:uFillTx/>
              <a:latin typeface="Segoe"/>
              <a:ea typeface="+mn-ea"/>
              <a:cs typeface="+mn-cs"/>
            </a:endParaRPr>
          </a:p>
          <a:p>
            <a:pPr lvl="0"/>
            <a:endParaRPr lang="hu-HU"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érdések dia">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3"/>
          <a:srcRect/>
          <a:stretch>
            <a:fillRect/>
          </a:stretch>
        </p:blipFill>
        <p:spPr bwMode="auto">
          <a:xfrm>
            <a:off x="6434138" y="5527696"/>
            <a:ext cx="2566987" cy="1182667"/>
          </a:xfrm>
          <a:prstGeom prst="rect">
            <a:avLst/>
          </a:prstGeom>
          <a:noFill/>
          <a:ln w="9525">
            <a:noFill/>
            <a:miter lim="800000"/>
            <a:headEnd/>
            <a:tailEnd/>
          </a:ln>
          <a:effectLst/>
        </p:spPr>
      </p:pic>
      <p:sp>
        <p:nvSpPr>
          <p:cNvPr id="10" name="Subtitle 4"/>
          <p:cNvSpPr txBox="1">
            <a:spLocks/>
          </p:cNvSpPr>
          <p:nvPr userDrawn="1"/>
        </p:nvSpPr>
        <p:spPr bwMode="auto">
          <a:xfrm>
            <a:off x="676253" y="5214950"/>
            <a:ext cx="5286411" cy="1428760"/>
          </a:xfrm>
          <a:prstGeom prst="rect">
            <a:avLst/>
          </a:prstGeom>
          <a:noFill/>
          <a:ln w="9525">
            <a:noFill/>
            <a:miter lim="800000"/>
            <a:headEnd/>
            <a:tailEnd/>
          </a:ln>
          <a:effectLst/>
        </p:spPr>
        <p:txBody>
          <a:bodyPr vert="horz" wrap="square" lIns="91432" tIns="45717" rIns="91432" bIns="45717" numCol="1" anchor="t" anchorCtr="0" compatLnSpc="1">
            <a:prstTxWarp prst="textNoShape">
              <a:avLst/>
            </a:prstTxWarp>
          </a:bodyPr>
          <a:lstStyle/>
          <a:p>
            <a:pPr marL="0" marR="0" lvl="0" indent="0" algn="l" defTabSz="1095288" rtl="0" eaLnBrk="0" fontAlgn="base" latinLnBrk="0" hangingPunct="0">
              <a:lnSpc>
                <a:spcPct val="80000"/>
              </a:lnSpc>
              <a:spcBef>
                <a:spcPct val="30000"/>
              </a:spcBef>
              <a:spcAft>
                <a:spcPct val="0"/>
              </a:spcAft>
              <a:buClr>
                <a:srgbClr val="FFFFFF"/>
              </a:buClr>
              <a:buSzPct val="95000"/>
              <a:buFont typeface="Wingdings" pitchFamily="2" charset="2"/>
              <a:buNone/>
              <a:tabLst/>
              <a:defRPr/>
            </a:pPr>
            <a:endParaRPr kumimoji="0" lang="en-US" sz="2400" b="1" i="0" u="sng" strike="noStrike" kern="0" cap="none" spc="0" normalizeH="0" baseline="0" noProof="0" dirty="0">
              <a:ln>
                <a:solidFill>
                  <a:srgbClr val="FFCC00">
                    <a:lumMod val="60000"/>
                    <a:lumOff val="40000"/>
                  </a:srgbClr>
                </a:solidFill>
              </a:ln>
              <a:gradFill flip="none" rotWithShape="1">
                <a:gsLst>
                  <a:gs pos="0">
                    <a:srgbClr val="FFCC00">
                      <a:lumMod val="20000"/>
                      <a:lumOff val="80000"/>
                    </a:srgbClr>
                  </a:gs>
                  <a:gs pos="50000">
                    <a:srgbClr val="FFCC00">
                      <a:lumMod val="40000"/>
                      <a:lumOff val="60000"/>
                    </a:srgbClr>
                  </a:gs>
                  <a:gs pos="100000">
                    <a:srgbClr val="FFCC00">
                      <a:lumMod val="75000"/>
                    </a:srgbClr>
                  </a:gs>
                </a:gsLst>
                <a:lin ang="5400000" scaled="1"/>
                <a:tileRect/>
              </a:gradFill>
              <a:effectLst>
                <a:glow rad="63500">
                  <a:srgbClr val="00FFFF">
                    <a:satMod val="175000"/>
                    <a:alpha val="40000"/>
                  </a:srgbClr>
                </a:glow>
              </a:effectLst>
              <a:uLnTx/>
              <a:uFillTx/>
              <a:latin typeface="Segoe"/>
              <a:ea typeface="+mn-ea"/>
              <a:cs typeface="+mn-cs"/>
            </a:endParaRPr>
          </a:p>
        </p:txBody>
      </p:sp>
      <p:sp>
        <p:nvSpPr>
          <p:cNvPr id="8" name="TextBox 7"/>
          <p:cNvSpPr txBox="1"/>
          <p:nvPr userDrawn="1"/>
        </p:nvSpPr>
        <p:spPr>
          <a:xfrm>
            <a:off x="1400175" y="2714625"/>
            <a:ext cx="7010400" cy="1311128"/>
          </a:xfrm>
          <a:prstGeom prst="rect">
            <a:avLst/>
          </a:prstGeom>
          <a:noFill/>
        </p:spPr>
        <p:txBody>
          <a:bodyPr wrap="square" rtlCol="0">
            <a:spAutoFit/>
          </a:bodyPr>
          <a:lstStyle/>
          <a:p>
            <a:pPr algn="l" defTabSz="914363" rtl="0" eaLnBrk="1" latinLnBrk="0" hangingPunct="1">
              <a:lnSpc>
                <a:spcPct val="90000"/>
              </a:lnSpc>
              <a:spcBef>
                <a:spcPct val="0"/>
              </a:spcBef>
              <a:buNone/>
            </a:pPr>
            <a:r>
              <a:rPr lang="hu-HU" sz="8800" b="0" i="1" kern="1200" cap="none" spc="-150" dirty="0" smtClean="0">
                <a:ln w="3175">
                  <a:noFill/>
                </a:ln>
                <a:gradFill flip="none" rotWithShape="1">
                  <a:gsLst>
                    <a:gs pos="18000">
                      <a:srgbClr val="FFFFFF"/>
                    </a:gs>
                    <a:gs pos="64000">
                      <a:srgbClr val="6ACDFE"/>
                    </a:gs>
                  </a:gsLst>
                  <a:lin ang="5400000" scaled="0"/>
                  <a:tileRect/>
                </a:gradFill>
                <a:effectLst>
                  <a:outerShdw blurRad="76200" dist="38100" dir="3240000" algn="tl" rotWithShape="0">
                    <a:prstClr val="black">
                      <a:alpha val="75000"/>
                    </a:prstClr>
                  </a:outerShdw>
                </a:effectLst>
                <a:latin typeface="Segoe" pitchFamily="34" charset="0"/>
                <a:ea typeface="+mn-ea"/>
                <a:cs typeface="Arial" charset="0"/>
              </a:rPr>
              <a:t>Kérdések?</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zünet dia">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3"/>
          <a:srcRect/>
          <a:stretch>
            <a:fillRect/>
          </a:stretch>
        </p:blipFill>
        <p:spPr bwMode="auto">
          <a:xfrm>
            <a:off x="6434138" y="5527696"/>
            <a:ext cx="2566987" cy="1182667"/>
          </a:xfrm>
          <a:prstGeom prst="rect">
            <a:avLst/>
          </a:prstGeom>
          <a:noFill/>
          <a:ln w="9525">
            <a:noFill/>
            <a:miter lim="800000"/>
            <a:headEnd/>
            <a:tailEnd/>
          </a:ln>
          <a:effectLst/>
        </p:spPr>
      </p:pic>
      <p:sp>
        <p:nvSpPr>
          <p:cNvPr id="10" name="Subtitle 4"/>
          <p:cNvSpPr txBox="1">
            <a:spLocks/>
          </p:cNvSpPr>
          <p:nvPr userDrawn="1"/>
        </p:nvSpPr>
        <p:spPr bwMode="auto">
          <a:xfrm>
            <a:off x="676253" y="5214950"/>
            <a:ext cx="5286411" cy="1428760"/>
          </a:xfrm>
          <a:prstGeom prst="rect">
            <a:avLst/>
          </a:prstGeom>
          <a:noFill/>
          <a:ln w="9525">
            <a:noFill/>
            <a:miter lim="800000"/>
            <a:headEnd/>
            <a:tailEnd/>
          </a:ln>
          <a:effectLst/>
        </p:spPr>
        <p:txBody>
          <a:bodyPr vert="horz" wrap="square" lIns="91432" tIns="45717" rIns="91432" bIns="45717" numCol="1" anchor="t" anchorCtr="0" compatLnSpc="1">
            <a:prstTxWarp prst="textNoShape">
              <a:avLst/>
            </a:prstTxWarp>
          </a:bodyPr>
          <a:lstStyle/>
          <a:p>
            <a:pPr marL="0" marR="0" lvl="0" indent="0" algn="l" defTabSz="1095288" rtl="0" eaLnBrk="0" fontAlgn="base" latinLnBrk="0" hangingPunct="0">
              <a:lnSpc>
                <a:spcPct val="80000"/>
              </a:lnSpc>
              <a:spcBef>
                <a:spcPct val="30000"/>
              </a:spcBef>
              <a:spcAft>
                <a:spcPct val="0"/>
              </a:spcAft>
              <a:buClr>
                <a:srgbClr val="FFFFFF"/>
              </a:buClr>
              <a:buSzPct val="95000"/>
              <a:buFont typeface="Wingdings" pitchFamily="2" charset="2"/>
              <a:buNone/>
              <a:tabLst/>
              <a:defRPr/>
            </a:pPr>
            <a:endParaRPr kumimoji="0" lang="en-US" sz="2400" b="1" i="0" u="sng" strike="noStrike" kern="0" cap="none" spc="0" normalizeH="0" baseline="0" noProof="0" dirty="0">
              <a:ln>
                <a:solidFill>
                  <a:srgbClr val="FFCC00">
                    <a:lumMod val="60000"/>
                    <a:lumOff val="40000"/>
                  </a:srgbClr>
                </a:solidFill>
              </a:ln>
              <a:gradFill flip="none" rotWithShape="1">
                <a:gsLst>
                  <a:gs pos="0">
                    <a:srgbClr val="FFCC00">
                      <a:lumMod val="20000"/>
                      <a:lumOff val="80000"/>
                    </a:srgbClr>
                  </a:gs>
                  <a:gs pos="50000">
                    <a:srgbClr val="FFCC00">
                      <a:lumMod val="40000"/>
                      <a:lumOff val="60000"/>
                    </a:srgbClr>
                  </a:gs>
                  <a:gs pos="100000">
                    <a:srgbClr val="FFCC00">
                      <a:lumMod val="75000"/>
                    </a:srgbClr>
                  </a:gs>
                </a:gsLst>
                <a:lin ang="5400000" scaled="1"/>
                <a:tileRect/>
              </a:gradFill>
              <a:effectLst>
                <a:glow rad="63500">
                  <a:srgbClr val="00FFFF">
                    <a:satMod val="175000"/>
                    <a:alpha val="40000"/>
                  </a:srgbClr>
                </a:glow>
              </a:effectLst>
              <a:uLnTx/>
              <a:uFillTx/>
              <a:latin typeface="Segoe"/>
              <a:ea typeface="+mn-ea"/>
              <a:cs typeface="+mn-cs"/>
            </a:endParaRPr>
          </a:p>
        </p:txBody>
      </p:sp>
      <p:sp>
        <p:nvSpPr>
          <p:cNvPr id="7" name="Text Placeholder 6"/>
          <p:cNvSpPr>
            <a:spLocks noGrp="1"/>
          </p:cNvSpPr>
          <p:nvPr>
            <p:ph type="body" sz="quarter" idx="10" hasCustomPrompt="1"/>
          </p:nvPr>
        </p:nvSpPr>
        <p:spPr>
          <a:xfrm>
            <a:off x="619125" y="4562475"/>
            <a:ext cx="5676900" cy="1514475"/>
          </a:xfrm>
        </p:spPr>
        <p:txBody>
          <a:bodyPr/>
          <a:lstStyle>
            <a:lvl1pPr>
              <a:buNone/>
              <a:defRPr/>
            </a:lvl1pPr>
          </a:lstStyle>
          <a:p>
            <a:pPr lvl="0"/>
            <a:r>
              <a:rPr lang="hu-HU" dirty="0" smtClean="0"/>
              <a:t>Kezdés: 11.11-kor</a:t>
            </a:r>
            <a:endParaRPr lang="hu-HU" dirty="0"/>
          </a:p>
        </p:txBody>
      </p:sp>
      <p:sp>
        <p:nvSpPr>
          <p:cNvPr id="8" name="TextBox 7"/>
          <p:cNvSpPr txBox="1"/>
          <p:nvPr userDrawn="1"/>
        </p:nvSpPr>
        <p:spPr>
          <a:xfrm>
            <a:off x="581025" y="2247900"/>
            <a:ext cx="6991350" cy="1421928"/>
          </a:xfrm>
          <a:prstGeom prst="rect">
            <a:avLst/>
          </a:prstGeom>
          <a:noFill/>
        </p:spPr>
        <p:txBody>
          <a:bodyPr wrap="square" rtlCol="0">
            <a:spAutoFit/>
          </a:bodyPr>
          <a:lstStyle/>
          <a:p>
            <a:pPr algn="l" defTabSz="914363" rtl="0" eaLnBrk="1" latinLnBrk="0" hangingPunct="1">
              <a:lnSpc>
                <a:spcPct val="90000"/>
              </a:lnSpc>
              <a:spcBef>
                <a:spcPct val="0"/>
              </a:spcBef>
              <a:buNone/>
            </a:pPr>
            <a:r>
              <a:rPr lang="hu-HU" sz="9600" b="0" kern="1200" cap="none" spc="-150" baseline="0" dirty="0" smtClean="0">
                <a:ln w="3175">
                  <a:noFill/>
                </a:ln>
                <a:gradFill flip="none" rotWithShape="1">
                  <a:gsLst>
                    <a:gs pos="18000">
                      <a:srgbClr val="FFFFFF"/>
                    </a:gs>
                    <a:gs pos="64000">
                      <a:srgbClr val="6ACDFE"/>
                    </a:gs>
                  </a:gsLst>
                  <a:lin ang="5400000" scaled="0"/>
                  <a:tileRect/>
                </a:gradFill>
                <a:effectLst>
                  <a:outerShdw blurRad="76200" dist="38100" dir="3240000" algn="tl" rotWithShape="0">
                    <a:prstClr val="black">
                      <a:alpha val="75000"/>
                    </a:prstClr>
                  </a:outerShdw>
                </a:effectLst>
                <a:latin typeface="Segoe" pitchFamily="34" charset="0"/>
                <a:ea typeface="+mn-ea"/>
                <a:cs typeface="Arial" charset="0"/>
              </a:rPr>
              <a:t>Szünet...</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Informatika Tisztán logó dia">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z eseménnyel kapcsolatos tartalmak diája">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381000" y="230188"/>
            <a:ext cx="8382000" cy="664797"/>
          </a:xfrm>
          <a:prstGeom prst="rect">
            <a:avLst/>
          </a:prstGeom>
        </p:spPr>
        <p:txBody>
          <a:bodyPr/>
          <a:lstStyle>
            <a:lvl1pPr>
              <a:defRPr/>
            </a:lvl1pPr>
          </a:lstStyle>
          <a:p>
            <a:r>
              <a:rPr lang="hu-HU" dirty="0" smtClean="0"/>
              <a:t>A dia címe</a:t>
            </a:r>
            <a:endParaRPr lang="en-US" dirty="0"/>
          </a:p>
        </p:txBody>
      </p:sp>
      <p:sp>
        <p:nvSpPr>
          <p:cNvPr id="7" name="Text Placeholder 6"/>
          <p:cNvSpPr>
            <a:spLocks noGrp="1"/>
          </p:cNvSpPr>
          <p:nvPr>
            <p:ph type="body" sz="quarter" idx="10"/>
          </p:nvPr>
        </p:nvSpPr>
        <p:spPr>
          <a:xfrm>
            <a:off x="390525" y="1047750"/>
            <a:ext cx="8382000" cy="54864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pic>
        <p:nvPicPr>
          <p:cNvPr id="1026" name="Picture 2"/>
          <p:cNvPicPr>
            <a:picLocks noChangeAspect="1" noChangeArrowheads="1"/>
          </p:cNvPicPr>
          <p:nvPr userDrawn="1"/>
        </p:nvPicPr>
        <p:blipFill>
          <a:blip r:embed="rId2"/>
          <a:srcRect/>
          <a:stretch>
            <a:fillRect/>
          </a:stretch>
        </p:blipFill>
        <p:spPr bwMode="auto">
          <a:xfrm>
            <a:off x="7153275" y="5114925"/>
            <a:ext cx="1990725" cy="1743075"/>
          </a:xfrm>
          <a:prstGeom prst="rect">
            <a:avLst/>
          </a:prstGeom>
          <a:noFill/>
          <a:ln w="9525">
            <a:noFill/>
            <a:miter lim="800000"/>
            <a:headEnd/>
            <a:tailEnd/>
          </a:ln>
          <a:effectLst/>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kumimoji="0" lang="hu-HU" sz="4400" b="0" i="0" u="none" strike="noStrike" kern="0" cap="none" spc="-150" normalizeH="0" baseline="0" noProof="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cs typeface="Arial" charset="0"/>
              </a:defRPr>
            </a:lvl1pPr>
          </a:lstStyle>
          <a:p>
            <a:r>
              <a:rPr kumimoji="0" lang="hu-HU" sz="65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A dia címe</a:t>
            </a:r>
            <a:endParaRPr lang="en-US" dirty="0"/>
          </a:p>
        </p:txBody>
      </p:sp>
      <p:sp>
        <p:nvSpPr>
          <p:cNvPr id="3" name="Content Placeholder 2"/>
          <p:cNvSpPr>
            <a:spLocks noGrp="1"/>
          </p:cNvSpPr>
          <p:nvPr>
            <p:ph idx="1"/>
          </p:nvPr>
        </p:nvSpPr>
        <p:spPr/>
        <p:txBody>
          <a:bodyPr/>
          <a:lstStyle>
            <a:lvl1pPr marL="459106" marR="0" indent="-459106" algn="l" defTabSz="1095376" rtl="0" eaLnBrk="0" fontAlgn="base" latinLnBrk="0" hangingPunct="0">
              <a:lnSpc>
                <a:spcPct val="90000"/>
              </a:lnSpc>
              <a:spcBef>
                <a:spcPct val="30000"/>
              </a:spcBef>
              <a:spcAft>
                <a:spcPct val="0"/>
              </a:spcAft>
              <a:buClr>
                <a:srgbClr val="FFFFFF"/>
              </a:buClr>
              <a:buSzPct val="95000"/>
              <a:buFontTx/>
              <a:buBlip>
                <a:blip r:embed="rId2"/>
              </a:buBlip>
              <a:tabLst/>
              <a:defRPr/>
            </a:lvl1pPr>
            <a:lvl2pPr marL="845820" marR="0" indent="-38100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lvl2pPr>
            <a:lvl3pPr marL="1186816" marR="0" indent="-33909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lvl3pPr>
            <a:lvl4pPr marL="1520190" marR="0" indent="-33147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lvl4pPr>
            <a:lvl5pPr marL="1836420" marR="0" indent="-31242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lvl5pPr>
          </a:lstStyle>
          <a:p>
            <a:pPr marL="459106" marR="0" lvl="0" indent="-459106" algn="l" defTabSz="1095376" rtl="0" eaLnBrk="0" fontAlgn="base" latinLnBrk="0" hangingPunct="0">
              <a:lnSpc>
                <a:spcPct val="90000"/>
              </a:lnSpc>
              <a:spcBef>
                <a:spcPct val="30000"/>
              </a:spcBef>
              <a:spcAft>
                <a:spcPct val="0"/>
              </a:spcAft>
              <a:buClr>
                <a:srgbClr val="FFFFFF"/>
              </a:buClr>
              <a:buSzPct val="95000"/>
              <a:buFontTx/>
              <a:buBlip>
                <a:blip r:embed="rId2"/>
              </a:buBlip>
              <a:tabLst/>
              <a:defRPr/>
            </a:pPr>
            <a:r>
              <a:rPr kumimoji="0" lang="en-US" sz="3600" b="0" i="0" u="none" strike="noStrike" kern="0" cap="none" spc="0" normalizeH="0" baseline="0" noProof="0" dirty="0" smtClean="0">
                <a:ln>
                  <a:noFill/>
                </a:ln>
                <a:solidFill>
                  <a:srgbClr val="FFFFFF"/>
                </a:solidFill>
                <a:effectLst/>
                <a:uLnTx/>
                <a:uFillTx/>
                <a:latin typeface="Segoe"/>
                <a:ea typeface="+mn-ea"/>
                <a:cs typeface="+mn-cs"/>
              </a:rPr>
              <a:t>Click to edit Master text styles</a:t>
            </a:r>
          </a:p>
          <a:p>
            <a:pPr marL="845820" marR="0" lvl="1" indent="-38100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3200" b="0" i="0" u="none" strike="noStrike" kern="0" cap="none" spc="0" normalizeH="0" baseline="0" noProof="0" dirty="0" smtClean="0">
                <a:ln>
                  <a:noFill/>
                </a:ln>
                <a:solidFill>
                  <a:srgbClr val="FFFFFF"/>
                </a:solidFill>
                <a:effectLst/>
                <a:uLnTx/>
                <a:uFillTx/>
                <a:latin typeface="Segoe"/>
              </a:rPr>
              <a:t>Second level</a:t>
            </a:r>
          </a:p>
          <a:p>
            <a:pPr marL="1186816" marR="0" lvl="2" indent="-33909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800" b="0" i="0" u="none" strike="noStrike" kern="0" cap="none" spc="0" normalizeH="0" baseline="0" noProof="0" dirty="0" smtClean="0">
                <a:ln>
                  <a:noFill/>
                </a:ln>
                <a:solidFill>
                  <a:srgbClr val="FFFFFF"/>
                </a:solidFill>
                <a:effectLst/>
                <a:uLnTx/>
                <a:uFillTx/>
                <a:latin typeface="Segoe"/>
              </a:rPr>
              <a:t>Third level</a:t>
            </a:r>
          </a:p>
          <a:p>
            <a:pPr marL="1520190" marR="0" lvl="3" indent="-33147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400" b="0" i="0" u="none" strike="noStrike" kern="0" cap="none" spc="0" normalizeH="0" baseline="0" noProof="0" dirty="0" smtClean="0">
                <a:ln>
                  <a:noFill/>
                </a:ln>
                <a:solidFill>
                  <a:srgbClr val="FFFFFF"/>
                </a:solidFill>
                <a:effectLst/>
                <a:uLnTx/>
                <a:uFillTx/>
                <a:latin typeface="Segoe"/>
              </a:rPr>
              <a:t>Fourth level</a:t>
            </a:r>
          </a:p>
          <a:p>
            <a:pPr marL="1836420" marR="0" lvl="4" indent="-31242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400" b="0" i="0" u="none" strike="noStrike" kern="0" cap="none" spc="0" normalizeH="0" baseline="0" noProof="0" dirty="0" smtClean="0">
                <a:ln>
                  <a:noFill/>
                </a:ln>
                <a:solidFill>
                  <a:srgbClr val="FFFFFF"/>
                </a:solidFill>
                <a:effectLst/>
                <a:uLnTx/>
                <a:uFillTx/>
                <a:latin typeface="Segoe"/>
              </a:rPr>
              <a:t>Fifth level</a:t>
            </a:r>
          </a:p>
          <a:p>
            <a:pPr lvl="0"/>
            <a:endParaRPr lang="en-US" dirty="0"/>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52940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zöveges dia">
    <p:spTree>
      <p:nvGrpSpPr>
        <p:cNvPr id="1" name=""/>
        <p:cNvGrpSpPr/>
        <p:nvPr/>
      </p:nvGrpSpPr>
      <p:grpSpPr>
        <a:xfrm>
          <a:off x="0" y="0"/>
          <a:ext cx="0" cy="0"/>
          <a:chOff x="0" y="0"/>
          <a:chExt cx="0" cy="0"/>
        </a:xfrm>
      </p:grpSpPr>
      <p:sp>
        <p:nvSpPr>
          <p:cNvPr id="15" name="Title 14"/>
          <p:cNvSpPr>
            <a:spLocks noGrp="1"/>
          </p:cNvSpPr>
          <p:nvPr>
            <p:ph type="title"/>
          </p:nvPr>
        </p:nvSpPr>
        <p:spPr>
          <a:xfrm>
            <a:off x="250582" y="260350"/>
            <a:ext cx="8642838" cy="1143000"/>
          </a:xfrm>
          <a:prstGeom prst="rect">
            <a:avLst/>
          </a:prstGeom>
        </p:spPr>
        <p:txBody>
          <a:bodyPr/>
          <a:lstStyle/>
          <a:p>
            <a:r>
              <a:rPr lang="hu-HU" smtClean="0"/>
              <a:t>Mintacím szerkesztése</a:t>
            </a:r>
            <a:endParaRPr lang="hu-HU"/>
          </a:p>
        </p:txBody>
      </p:sp>
      <p:sp>
        <p:nvSpPr>
          <p:cNvPr id="17" name="Text Placeholder 16"/>
          <p:cNvSpPr>
            <a:spLocks noGrp="1"/>
          </p:cNvSpPr>
          <p:nvPr>
            <p:ph type="body" sz="quarter" idx="10"/>
          </p:nvPr>
        </p:nvSpPr>
        <p:spPr>
          <a:xfrm>
            <a:off x="257175" y="1533525"/>
            <a:ext cx="8648700" cy="51339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zöveges dia alcímmel">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28601" y="923925"/>
            <a:ext cx="8686800" cy="552450"/>
          </a:xfrm>
          <a:prstGeom prst="rect">
            <a:avLst/>
          </a:prstGeom>
        </p:spPr>
        <p:txBody>
          <a:bodyPr/>
          <a:lstStyle>
            <a:lvl2pPr marL="19050" indent="-19050">
              <a:buNone/>
              <a:defRPr i="0">
                <a:solidFill>
                  <a:srgbClr val="1099DE"/>
                </a:solidFill>
              </a:defRPr>
            </a:lvl2pPr>
          </a:lstStyle>
          <a:p>
            <a:pPr lvl="1"/>
            <a:r>
              <a:rPr lang="hu-HU" dirty="0" smtClean="0"/>
              <a:t>A dia alcíme</a:t>
            </a:r>
            <a:endParaRPr lang="hu-HU" dirty="0"/>
          </a:p>
        </p:txBody>
      </p:sp>
      <p:sp>
        <p:nvSpPr>
          <p:cNvPr id="9" name="Text Placeholder 8"/>
          <p:cNvSpPr>
            <a:spLocks noGrp="1"/>
          </p:cNvSpPr>
          <p:nvPr>
            <p:ph type="body" sz="quarter" idx="11"/>
          </p:nvPr>
        </p:nvSpPr>
        <p:spPr>
          <a:xfrm>
            <a:off x="228601" y="1581150"/>
            <a:ext cx="8686800" cy="5095875"/>
          </a:xfrm>
          <a:prstGeom prst="rect">
            <a:avLst/>
          </a:prstGeo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10" name="Title 9"/>
          <p:cNvSpPr>
            <a:spLocks noGrp="1"/>
          </p:cNvSpPr>
          <p:nvPr>
            <p:ph type="title"/>
          </p:nvPr>
        </p:nvSpPr>
        <p:spPr>
          <a:xfrm>
            <a:off x="228600" y="209550"/>
            <a:ext cx="8686800" cy="676275"/>
          </a:xfrm>
        </p:spPr>
        <p:txBody>
          <a:bodyPr/>
          <a:lstStyle/>
          <a:p>
            <a:r>
              <a:rPr lang="hu-HU" smtClean="0"/>
              <a:t>Mintacím szerkesztése</a:t>
            </a:r>
            <a:endParaRPr lang="hu-HU"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ó dia">
    <p:spTree>
      <p:nvGrpSpPr>
        <p:cNvPr id="1" name=""/>
        <p:cNvGrpSpPr/>
        <p:nvPr/>
      </p:nvGrpSpPr>
      <p:grpSpPr>
        <a:xfrm>
          <a:off x="0" y="0"/>
          <a:ext cx="0" cy="0"/>
          <a:chOff x="0" y="0"/>
          <a:chExt cx="0" cy="0"/>
        </a:xfrm>
      </p:grpSpPr>
      <p:pic>
        <p:nvPicPr>
          <p:cNvPr id="8" name="Picture 7" descr="5-00244_WinHec_Template_Fad.png"/>
          <p:cNvPicPr>
            <a:picLocks noChangeAspect="1"/>
          </p:cNvPicPr>
          <p:nvPr userDrawn="1"/>
        </p:nvPicPr>
        <p:blipFill>
          <a:blip r:embed="rId2"/>
          <a:stretch>
            <a:fillRect/>
          </a:stretch>
        </p:blipFill>
        <p:spPr>
          <a:xfrm>
            <a:off x="3655221" y="1935428"/>
            <a:ext cx="4765147" cy="2238375"/>
          </a:xfrm>
          <a:prstGeom prst="rect">
            <a:avLst/>
          </a:prstGeom>
        </p:spPr>
      </p:pic>
      <p:sp>
        <p:nvSpPr>
          <p:cNvPr id="9" name="TextBox 8"/>
          <p:cNvSpPr txBox="1"/>
          <p:nvPr userDrawn="1"/>
        </p:nvSpPr>
        <p:spPr>
          <a:xfrm>
            <a:off x="1370542" y="644759"/>
            <a:ext cx="6203157" cy="1538883"/>
          </a:xfrm>
          <a:prstGeom prst="rect">
            <a:avLst/>
          </a:prstGeom>
          <a:noFill/>
        </p:spPr>
        <p:txBody>
          <a:bodyPr wrap="squar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0" b="1" i="0" u="none" strike="noStrike" kern="0" cap="none" spc="-642" normalizeH="0" baseline="0" noProof="0" dirty="0" err="1" smtClean="0">
                <a:ln w="11430"/>
                <a:solidFill>
                  <a:srgbClr val="FFFFFF"/>
                </a:solidFill>
                <a:effectLst>
                  <a:outerShdw blurRad="50800" dist="39000" dir="5460000" algn="tl">
                    <a:srgbClr val="000000">
                      <a:alpha val="38000"/>
                    </a:srgbClr>
                  </a:outerShdw>
                </a:effectLst>
                <a:uLnTx/>
                <a:uFillTx/>
                <a:latin typeface="Segoe" pitchFamily="34" charset="0"/>
              </a:rPr>
              <a:t>dem</a:t>
            </a:r>
            <a:r>
              <a:rPr kumimoji="0" lang="hu-HU" sz="10000" b="1" i="0" u="none" strike="noStrike" kern="0" cap="none" spc="-642" normalizeH="0" baseline="0" noProof="0" dirty="0" smtClean="0">
                <a:ln w="11430"/>
                <a:solidFill>
                  <a:srgbClr val="FFFFFF"/>
                </a:solidFill>
                <a:effectLst>
                  <a:outerShdw blurRad="50800" dist="39000" dir="5460000" algn="tl">
                    <a:srgbClr val="000000">
                      <a:alpha val="38000"/>
                    </a:srgbClr>
                  </a:outerShdw>
                </a:effectLst>
                <a:uLnTx/>
                <a:uFillTx/>
                <a:latin typeface="Segoe" pitchFamily="34" charset="0"/>
              </a:rPr>
              <a:t>ó</a:t>
            </a:r>
            <a:endParaRPr kumimoji="0" lang="en-US" sz="10000" b="1" i="0" u="none" strike="noStrike" kern="0" cap="none" spc="-642" normalizeH="0" baseline="0" noProof="0" dirty="0">
              <a:ln w="11430"/>
              <a:solidFill>
                <a:srgbClr val="FFFFFF"/>
              </a:solidFill>
              <a:effectLst>
                <a:outerShdw blurRad="50800" dist="39000" dir="5460000" algn="tl">
                  <a:srgbClr val="000000">
                    <a:alpha val="38000"/>
                  </a:srgbClr>
                </a:outerShdw>
              </a:effectLst>
              <a:uLnTx/>
              <a:uFillTx/>
              <a:latin typeface="Segoe" pitchFamily="34" charset="0"/>
            </a:endParaRPr>
          </a:p>
        </p:txBody>
      </p:sp>
      <p:sp>
        <p:nvSpPr>
          <p:cNvPr id="12" name="Title 1"/>
          <p:cNvSpPr>
            <a:spLocks noGrp="1"/>
          </p:cNvSpPr>
          <p:nvPr>
            <p:ph type="title" hasCustomPrompt="1"/>
          </p:nvPr>
        </p:nvSpPr>
        <p:spPr>
          <a:xfrm>
            <a:off x="465260" y="3749676"/>
            <a:ext cx="7772400" cy="1000274"/>
          </a:xfrm>
          <a:prstGeom prst="rect">
            <a:avLst/>
          </a:prstGeom>
        </p:spPr>
        <p:txBody>
          <a:bodyPr anchor="t"/>
          <a:lstStyle>
            <a:lvl1pPr algn="l" rtl="0" eaLnBrk="1" fontAlgn="base" hangingPunct="1">
              <a:spcBef>
                <a:spcPct val="0"/>
              </a:spcBef>
              <a:spcAft>
                <a:spcPct val="0"/>
              </a:spcAft>
              <a:defRPr kumimoji="0" lang="en-US" sz="6500" b="0" i="0" u="none" strike="noStrike" kern="0" cap="none" spc="-150" normalizeH="0" baseline="0" noProof="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hu-HU" sz="65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A demó témája</a:t>
            </a:r>
            <a:endParaRPr kumimoji="0" lang="en-US" sz="4000" b="0" i="0" u="none" strike="noStrike" kern="0" cap="none" spc="-150" normalizeH="0" baseline="0" noProof="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cs typeface="Arial" charset="0"/>
            </a:endParaRPr>
          </a:p>
        </p:txBody>
      </p:sp>
      <p:sp>
        <p:nvSpPr>
          <p:cNvPr id="21" name="Picture Placeholder 20"/>
          <p:cNvSpPr>
            <a:spLocks noGrp="1"/>
          </p:cNvSpPr>
          <p:nvPr>
            <p:ph type="pic" sz="quarter" idx="10" hasCustomPrompt="1"/>
          </p:nvPr>
        </p:nvSpPr>
        <p:spPr>
          <a:xfrm>
            <a:off x="333375" y="542925"/>
            <a:ext cx="3708000" cy="2919600"/>
          </a:xfrm>
          <a:prstGeom prst="rect">
            <a:avLst/>
          </a:prstGeom>
        </p:spPr>
        <p:txBody>
          <a:bodyPr/>
          <a:lstStyle>
            <a:lvl1pPr>
              <a:buNone/>
              <a:defRPr/>
            </a:lvl1pPr>
          </a:lstStyle>
          <a:p>
            <a:r>
              <a:rPr lang="hu-HU" dirty="0" smtClean="0"/>
              <a:t>Kép a demóból</a:t>
            </a:r>
            <a:endParaRPr lang="hu-HU" dirty="0"/>
          </a:p>
        </p:txBody>
      </p:sp>
      <p:sp>
        <p:nvSpPr>
          <p:cNvPr id="25" name="Text Placeholder 24"/>
          <p:cNvSpPr>
            <a:spLocks noGrp="1"/>
          </p:cNvSpPr>
          <p:nvPr>
            <p:ph type="body" sz="quarter" idx="11" hasCustomPrompt="1"/>
          </p:nvPr>
        </p:nvSpPr>
        <p:spPr>
          <a:xfrm>
            <a:off x="933449" y="4924425"/>
            <a:ext cx="7324725" cy="1638300"/>
          </a:xfrm>
        </p:spPr>
        <p:txBody>
          <a:bodyPr/>
          <a:lstStyle>
            <a:lvl2pPr marL="845820" marR="0" indent="-38100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lvl2pPr>
          </a:lstStyle>
          <a:p>
            <a:pPr lvl="0"/>
            <a:r>
              <a:rPr lang="es-ES" dirty="0" err="1" smtClean="0"/>
              <a:t>Demó</a:t>
            </a:r>
            <a:r>
              <a:rPr lang="es-ES" dirty="0" smtClean="0"/>
              <a:t> </a:t>
            </a:r>
            <a:r>
              <a:rPr lang="es-ES" dirty="0" err="1" smtClean="0"/>
              <a:t>altéma</a:t>
            </a:r>
            <a:r>
              <a:rPr lang="es-ES" dirty="0" smtClean="0"/>
              <a:t> 1</a:t>
            </a:r>
          </a:p>
          <a:p>
            <a:pPr lvl="0"/>
            <a:r>
              <a:rPr lang="es-ES" dirty="0" err="1" smtClean="0"/>
              <a:t>Demó</a:t>
            </a:r>
            <a:r>
              <a:rPr lang="es-ES" dirty="0" smtClean="0"/>
              <a:t> </a:t>
            </a:r>
            <a:r>
              <a:rPr lang="es-ES" dirty="0" err="1" smtClean="0"/>
              <a:t>altéma</a:t>
            </a:r>
            <a:r>
              <a:rPr lang="es-ES" dirty="0" smtClean="0"/>
              <a:t> 2</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rtalmi dia">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u-HU" smtClean="0"/>
              <a:t>Mintacím szerkesztése</a:t>
            </a:r>
            <a:endParaRPr lang="hu-HU"/>
          </a:p>
        </p:txBody>
      </p:sp>
      <p:sp>
        <p:nvSpPr>
          <p:cNvPr id="9" name="Content Placeholder 8"/>
          <p:cNvSpPr>
            <a:spLocks noGrp="1"/>
          </p:cNvSpPr>
          <p:nvPr>
            <p:ph sz="quarter" idx="10"/>
          </p:nvPr>
        </p:nvSpPr>
        <p:spPr>
          <a:xfrm>
            <a:off x="238125" y="1552575"/>
            <a:ext cx="8677275" cy="51149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rtalmi dia alcímmel">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28601" y="923925"/>
            <a:ext cx="8686800" cy="552450"/>
          </a:xfrm>
          <a:prstGeom prst="rect">
            <a:avLst/>
          </a:prstGeom>
        </p:spPr>
        <p:txBody>
          <a:bodyPr>
            <a:normAutofit/>
          </a:bodyPr>
          <a:lstStyle>
            <a:lvl2pPr marL="19050" indent="-19050">
              <a:buNone/>
              <a:defRPr kumimoji="0" lang="hu-HU" sz="3200" b="0" i="0" u="none" strike="noStrike" kern="0" cap="none" spc="0" normalizeH="0" baseline="0" noProof="0" dirty="0" smtClean="0">
                <a:ln>
                  <a:noFill/>
                </a:ln>
                <a:solidFill>
                  <a:srgbClr val="1099DE"/>
                </a:solidFill>
                <a:effectLst>
                  <a:outerShdw blurRad="50800" dist="38100" dir="2700000" algn="tl" rotWithShape="0">
                    <a:prstClr val="black">
                      <a:alpha val="91000"/>
                    </a:prstClr>
                  </a:outerShdw>
                </a:effectLst>
                <a:uLnTx/>
                <a:uFillTx/>
                <a:latin typeface="Segoe"/>
                <a:ea typeface="+mn-ea"/>
                <a:cs typeface="+mn-cs"/>
              </a:defRPr>
            </a:lvl2pPr>
          </a:lstStyle>
          <a:p>
            <a:pPr marL="19050" lvl="1" indent="-19050" algn="l" defTabSz="914363" rtl="0" eaLnBrk="1" latinLnBrk="0" hangingPunct="1">
              <a:lnSpc>
                <a:spcPct val="90000"/>
              </a:lnSpc>
              <a:spcBef>
                <a:spcPct val="20000"/>
              </a:spcBef>
              <a:buSzPct val="95000"/>
              <a:buFontTx/>
              <a:buNone/>
            </a:pPr>
            <a:r>
              <a:rPr lang="hu-HU" dirty="0" smtClean="0"/>
              <a:t>A dia alcíme</a:t>
            </a:r>
            <a:endParaRPr lang="hu-HU" dirty="0"/>
          </a:p>
        </p:txBody>
      </p:sp>
      <p:sp>
        <p:nvSpPr>
          <p:cNvPr id="10" name="Title 9"/>
          <p:cNvSpPr>
            <a:spLocks noGrp="1"/>
          </p:cNvSpPr>
          <p:nvPr>
            <p:ph type="title"/>
          </p:nvPr>
        </p:nvSpPr>
        <p:spPr>
          <a:xfrm>
            <a:off x="228600" y="209550"/>
            <a:ext cx="8686800" cy="676275"/>
          </a:xfrm>
        </p:spPr>
        <p:txBody>
          <a:bodyPr/>
          <a:lstStyle/>
          <a:p>
            <a:r>
              <a:rPr lang="hu-HU" smtClean="0"/>
              <a:t>Mintacím szerkesztése</a:t>
            </a:r>
            <a:endParaRPr lang="hu-HU" dirty="0"/>
          </a:p>
        </p:txBody>
      </p:sp>
      <p:sp>
        <p:nvSpPr>
          <p:cNvPr id="7" name="Content Placeholder 6"/>
          <p:cNvSpPr>
            <a:spLocks noGrp="1"/>
          </p:cNvSpPr>
          <p:nvPr>
            <p:ph sz="quarter" idx="11"/>
          </p:nvPr>
        </p:nvSpPr>
        <p:spPr>
          <a:xfrm>
            <a:off x="228600" y="1581150"/>
            <a:ext cx="8677275" cy="50768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 csak címme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u-HU" smtClean="0"/>
              <a:t>Mintacím szerkesztése</a:t>
            </a:r>
            <a:endParaRPr lang="hu-H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Üres dia">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Microsoft logó">
    <p:spTree>
      <p:nvGrpSpPr>
        <p:cNvPr id="1" name=""/>
        <p:cNvGrpSpPr/>
        <p:nvPr/>
      </p:nvGrpSpPr>
      <p:grpSpPr>
        <a:xfrm>
          <a:off x="0" y="0"/>
          <a:ext cx="0" cy="0"/>
          <a:chOff x="0" y="0"/>
          <a:chExt cx="0" cy="0"/>
        </a:xfrm>
      </p:grpSpPr>
      <p:pic>
        <p:nvPicPr>
          <p:cNvPr id="2" name="Picture 25" descr="YPOP_logo_magyar_alul"/>
          <p:cNvPicPr>
            <a:picLocks noChangeAspect="1" noChangeArrowheads="1"/>
          </p:cNvPicPr>
          <p:nvPr userDrawn="1"/>
        </p:nvPicPr>
        <p:blipFill>
          <a:blip r:embed="rId2"/>
          <a:srcRect/>
          <a:stretch>
            <a:fillRect/>
          </a:stretch>
        </p:blipFill>
        <p:spPr bwMode="auto">
          <a:xfrm>
            <a:off x="1759927" y="2636838"/>
            <a:ext cx="6381750" cy="131921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bright="-15000"/>
          </a:blip>
          <a:srcRect/>
          <a:stretch>
            <a:fillRect t="-2000" b="-2000"/>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38125" y="1600200"/>
            <a:ext cx="8667750" cy="50292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10" name="Title Placeholder 9"/>
          <p:cNvSpPr>
            <a:spLocks noGrp="1"/>
          </p:cNvSpPr>
          <p:nvPr>
            <p:ph type="title"/>
          </p:nvPr>
        </p:nvSpPr>
        <p:spPr>
          <a:xfrm>
            <a:off x="228600" y="274638"/>
            <a:ext cx="8686800" cy="1143000"/>
          </a:xfrm>
          <a:prstGeom prst="rect">
            <a:avLst/>
          </a:prstGeom>
        </p:spPr>
        <p:txBody>
          <a:bodyPr vert="horz" lIns="91440" tIns="45720" rIns="91440" bIns="45720" rtlCol="0" anchor="ctr">
            <a:normAutofit/>
          </a:bodyPr>
          <a:lstStyle/>
          <a:p>
            <a:r>
              <a:rPr lang="hu-HU" smtClean="0"/>
              <a:t>Mintacím szerkesztése</a:t>
            </a:r>
            <a:endParaRPr lang="hu-HU"/>
          </a:p>
        </p:txBody>
      </p:sp>
    </p:spTree>
  </p:cSld>
  <p:clrMap bg1="dk1" tx1="lt1" bg2="dk2" tx2="lt2" accent1="accent1" accent2="accent2" accent3="accent3" accent4="accent4" accent5="accent5" accent6="accent6" hlink="hlink" folHlink="folHlink"/>
  <p:sldLayoutIdLst>
    <p:sldLayoutId id="2147483694" r:id="rId1"/>
    <p:sldLayoutId id="2147483722" r:id="rId2"/>
    <p:sldLayoutId id="2147483728" r:id="rId3"/>
    <p:sldLayoutId id="2147483723" r:id="rId4"/>
    <p:sldLayoutId id="2147483697" r:id="rId5"/>
    <p:sldLayoutId id="2147483731" r:id="rId6"/>
    <p:sldLayoutId id="2147483700" r:id="rId7"/>
    <p:sldLayoutId id="2147483701" r:id="rId8"/>
    <p:sldLayoutId id="2147483724" r:id="rId9"/>
    <p:sldLayoutId id="2147483729" r:id="rId10"/>
    <p:sldLayoutId id="2147483730" r:id="rId11"/>
    <p:sldLayoutId id="2147483702" r:id="rId12"/>
    <p:sldLayoutId id="2147483703" r:id="rId13"/>
    <p:sldLayoutId id="2147483732" r:id="rId14"/>
    <p:sldLayoutId id="2147483733" r:id="rId15"/>
  </p:sldLayoutIdLst>
  <p:transition>
    <p:fade/>
  </p:transition>
  <p:txStyles>
    <p:titleStyle>
      <a:lvl1pPr algn="l" defTabSz="914363" rtl="0" eaLnBrk="1" latinLnBrk="0" hangingPunct="1">
        <a:lnSpc>
          <a:spcPct val="90000"/>
        </a:lnSpc>
        <a:spcBef>
          <a:spcPct val="0"/>
        </a:spcBef>
        <a:buNone/>
        <a:defRPr lang="en-US" sz="5400" b="0" kern="1200" cap="none" spc="-150" dirty="0">
          <a:ln w="3175">
            <a:noFill/>
          </a:ln>
          <a:gradFill flip="none" rotWithShape="1">
            <a:gsLst>
              <a:gs pos="18000">
                <a:srgbClr val="FFFFFF"/>
              </a:gs>
              <a:gs pos="64000">
                <a:srgbClr val="6ACDFE"/>
              </a:gs>
            </a:gsLst>
            <a:lin ang="5400000" scaled="0"/>
            <a:tileRect/>
          </a:gradFill>
          <a:effectLst>
            <a:outerShdw blurRad="76200" dist="38100" dir="3240000" algn="tl" rotWithShape="0">
              <a:prstClr val="black">
                <a:alpha val="75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SzPct val="95000"/>
        <a:buFontTx/>
        <a:buBlip>
          <a:blip r:embed="rId18"/>
        </a:buBlip>
        <a:defRPr kumimoji="0" lang="en-US" sz="3600" b="0" i="0" u="none" strike="noStrike" kern="0" cap="none" spc="0" normalizeH="0" baseline="0" noProof="0" dirty="0" smtClean="0">
          <a:ln>
            <a:noFill/>
          </a:ln>
          <a:solidFill>
            <a:srgbClr val="FFFFFF"/>
          </a:solidFill>
          <a:effectLst>
            <a:outerShdw blurRad="50800" dist="38100" dir="2700000" algn="tl" rotWithShape="0">
              <a:prstClr val="black">
                <a:alpha val="91000"/>
              </a:prstClr>
            </a:outerShdw>
          </a:effectLst>
          <a:uLnTx/>
          <a:uFillTx/>
          <a:latin typeface="Segoe"/>
          <a:ea typeface="+mn-ea"/>
          <a:cs typeface="+mn-cs"/>
        </a:defRPr>
      </a:lvl1pPr>
      <a:lvl2pPr marL="914400" indent="-396875" algn="l" defTabSz="914363" rtl="0" eaLnBrk="1" latinLnBrk="0" hangingPunct="1">
        <a:lnSpc>
          <a:spcPct val="90000"/>
        </a:lnSpc>
        <a:spcBef>
          <a:spcPct val="20000"/>
        </a:spcBef>
        <a:buSzPct val="95000"/>
        <a:buFontTx/>
        <a:buBlip>
          <a:blip r:embed="rId18"/>
        </a:buBlip>
        <a:defRPr kumimoji="0" lang="en-US" sz="3200" b="0" i="0" u="none" strike="noStrike" kern="0" cap="none" spc="0" normalizeH="0" baseline="0" noProof="0" dirty="0" smtClean="0">
          <a:ln>
            <a:noFill/>
          </a:ln>
          <a:solidFill>
            <a:srgbClr val="FFFFFF"/>
          </a:solidFill>
          <a:effectLst>
            <a:outerShdw blurRad="50800" dist="38100" dir="2700000" algn="tl" rotWithShape="0">
              <a:prstClr val="black">
                <a:alpha val="91000"/>
              </a:prstClr>
            </a:outerShdw>
          </a:effectLst>
          <a:uLnTx/>
          <a:uFillTx/>
          <a:latin typeface="Segoe"/>
          <a:ea typeface="+mn-ea"/>
          <a:cs typeface="+mn-cs"/>
        </a:defRPr>
      </a:lvl2pPr>
      <a:lvl3pPr marL="1258888" indent="-344488" algn="l" defTabSz="914363" rtl="0" eaLnBrk="1" latinLnBrk="0" hangingPunct="1">
        <a:lnSpc>
          <a:spcPct val="90000"/>
        </a:lnSpc>
        <a:spcBef>
          <a:spcPct val="20000"/>
        </a:spcBef>
        <a:buSzPct val="95000"/>
        <a:buFontTx/>
        <a:buBlip>
          <a:blip r:embed="rId18"/>
        </a:buBlip>
        <a:defRPr kumimoji="0" lang="en-US" sz="2800" b="0" i="0" u="none" strike="noStrike" kern="0" cap="none" spc="0" normalizeH="0" baseline="0" noProof="0" dirty="0" smtClean="0">
          <a:ln>
            <a:noFill/>
          </a:ln>
          <a:solidFill>
            <a:srgbClr val="FFFFFF"/>
          </a:solidFill>
          <a:effectLst>
            <a:outerShdw blurRad="50800" dist="38100" dir="2700000" algn="tl" rotWithShape="0">
              <a:prstClr val="black">
                <a:alpha val="91000"/>
              </a:prstClr>
            </a:outerShdw>
          </a:effectLst>
          <a:uLnTx/>
          <a:uFillTx/>
          <a:latin typeface="Segoe"/>
          <a:ea typeface="+mn-ea"/>
          <a:cs typeface="+mn-cs"/>
        </a:defRPr>
      </a:lvl3pPr>
      <a:lvl4pPr marL="1604963" indent="-346075" algn="l" defTabSz="914363" rtl="0" eaLnBrk="1" latinLnBrk="0" hangingPunct="1">
        <a:lnSpc>
          <a:spcPct val="90000"/>
        </a:lnSpc>
        <a:spcBef>
          <a:spcPct val="20000"/>
        </a:spcBef>
        <a:buSzPct val="95000"/>
        <a:buFontTx/>
        <a:buBlip>
          <a:blip r:embed="rId18"/>
        </a:buBlip>
        <a:defRPr kumimoji="0" lang="en-US" sz="2400" b="0" i="0" u="none" strike="noStrike" kern="0" cap="none" spc="0" normalizeH="0" baseline="0" noProof="0" dirty="0" smtClean="0">
          <a:ln>
            <a:noFill/>
          </a:ln>
          <a:solidFill>
            <a:srgbClr val="FFFFFF"/>
          </a:solidFill>
          <a:effectLst>
            <a:outerShdw blurRad="50800" dist="38100" dir="2700000" algn="tl" rotWithShape="0">
              <a:prstClr val="black">
                <a:alpha val="91000"/>
              </a:prstClr>
            </a:outerShdw>
          </a:effectLst>
          <a:uLnTx/>
          <a:uFillTx/>
          <a:latin typeface="Segoe"/>
          <a:ea typeface="+mn-ea"/>
          <a:cs typeface="+mn-cs"/>
        </a:defRPr>
      </a:lvl4pPr>
      <a:lvl5pPr marL="1941513" indent="-336550" algn="l" defTabSz="914363" rtl="0" eaLnBrk="1" latinLnBrk="0" hangingPunct="1">
        <a:lnSpc>
          <a:spcPct val="90000"/>
        </a:lnSpc>
        <a:spcBef>
          <a:spcPct val="20000"/>
        </a:spcBef>
        <a:buSzPct val="95000"/>
        <a:buFontTx/>
        <a:buBlip>
          <a:blip r:embed="rId18"/>
        </a:buBlip>
        <a:defRPr kumimoji="0" lang="hu-HU" sz="2400" b="0" i="0" u="none" strike="noStrike" kern="0" cap="none" spc="0" normalizeH="0" baseline="0" noProof="0" dirty="0" smtClean="0">
          <a:ln>
            <a:noFill/>
          </a:ln>
          <a:solidFill>
            <a:srgbClr val="FFFFFF"/>
          </a:solidFill>
          <a:effectLst>
            <a:outerShdw blurRad="50800" dist="38100" dir="2700000" algn="tl" rotWithShape="0">
              <a:prstClr val="black">
                <a:alpha val="91000"/>
              </a:prstClr>
            </a:outerShdw>
          </a:effectLst>
          <a:uLnTx/>
          <a:uFillTx/>
          <a:latin typeface="Segoe"/>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43.png"/><Relationship Id="rId18" Type="http://schemas.openxmlformats.org/officeDocument/2006/relationships/image" Target="../media/image48.png"/><Relationship Id="rId26" Type="http://schemas.openxmlformats.org/officeDocument/2006/relationships/image" Target="../media/image56.png"/><Relationship Id="rId39" Type="http://schemas.openxmlformats.org/officeDocument/2006/relationships/image" Target="../media/image69.png"/><Relationship Id="rId21" Type="http://schemas.openxmlformats.org/officeDocument/2006/relationships/image" Target="../media/image51.png"/><Relationship Id="rId34" Type="http://schemas.openxmlformats.org/officeDocument/2006/relationships/image" Target="../media/image64.png"/><Relationship Id="rId42" Type="http://schemas.openxmlformats.org/officeDocument/2006/relationships/image" Target="../media/image72.png"/><Relationship Id="rId47" Type="http://schemas.openxmlformats.org/officeDocument/2006/relationships/image" Target="../media/image77.png"/><Relationship Id="rId50" Type="http://schemas.openxmlformats.org/officeDocument/2006/relationships/image" Target="../media/image80.png"/><Relationship Id="rId55" Type="http://schemas.openxmlformats.org/officeDocument/2006/relationships/image" Target="../media/image85.png"/><Relationship Id="rId63" Type="http://schemas.openxmlformats.org/officeDocument/2006/relationships/image" Target="../media/image93.png"/><Relationship Id="rId68" Type="http://schemas.openxmlformats.org/officeDocument/2006/relationships/image" Target="../media/image98.png"/><Relationship Id="rId76" Type="http://schemas.openxmlformats.org/officeDocument/2006/relationships/image" Target="../media/image106.png"/><Relationship Id="rId84" Type="http://schemas.openxmlformats.org/officeDocument/2006/relationships/image" Target="../media/image114.png"/><Relationship Id="rId7" Type="http://schemas.openxmlformats.org/officeDocument/2006/relationships/image" Target="../media/image37.png"/><Relationship Id="rId71" Type="http://schemas.openxmlformats.org/officeDocument/2006/relationships/image" Target="../media/image101.png"/><Relationship Id="rId2" Type="http://schemas.openxmlformats.org/officeDocument/2006/relationships/image" Target="../media/image32.png"/><Relationship Id="rId16" Type="http://schemas.openxmlformats.org/officeDocument/2006/relationships/image" Target="../media/image46.png"/><Relationship Id="rId29" Type="http://schemas.openxmlformats.org/officeDocument/2006/relationships/image" Target="../media/image59.png"/><Relationship Id="rId11" Type="http://schemas.openxmlformats.org/officeDocument/2006/relationships/image" Target="../media/image41.png"/><Relationship Id="rId24" Type="http://schemas.openxmlformats.org/officeDocument/2006/relationships/image" Target="../media/image54.png"/><Relationship Id="rId32" Type="http://schemas.openxmlformats.org/officeDocument/2006/relationships/image" Target="../media/image62.png"/><Relationship Id="rId37" Type="http://schemas.openxmlformats.org/officeDocument/2006/relationships/image" Target="../media/image67.png"/><Relationship Id="rId40" Type="http://schemas.openxmlformats.org/officeDocument/2006/relationships/image" Target="../media/image70.png"/><Relationship Id="rId45" Type="http://schemas.openxmlformats.org/officeDocument/2006/relationships/image" Target="../media/image75.png"/><Relationship Id="rId53" Type="http://schemas.openxmlformats.org/officeDocument/2006/relationships/image" Target="../media/image83.png"/><Relationship Id="rId58" Type="http://schemas.openxmlformats.org/officeDocument/2006/relationships/image" Target="../media/image88.png"/><Relationship Id="rId66" Type="http://schemas.openxmlformats.org/officeDocument/2006/relationships/image" Target="../media/image96.png"/><Relationship Id="rId74" Type="http://schemas.openxmlformats.org/officeDocument/2006/relationships/image" Target="../media/image104.png"/><Relationship Id="rId79" Type="http://schemas.openxmlformats.org/officeDocument/2006/relationships/image" Target="../media/image109.png"/><Relationship Id="rId87" Type="http://schemas.openxmlformats.org/officeDocument/2006/relationships/image" Target="../media/image117.png"/><Relationship Id="rId5" Type="http://schemas.openxmlformats.org/officeDocument/2006/relationships/image" Target="../media/image35.png"/><Relationship Id="rId61" Type="http://schemas.openxmlformats.org/officeDocument/2006/relationships/image" Target="../media/image91.png"/><Relationship Id="rId82" Type="http://schemas.openxmlformats.org/officeDocument/2006/relationships/image" Target="../media/image112.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png"/><Relationship Id="rId27" Type="http://schemas.openxmlformats.org/officeDocument/2006/relationships/image" Target="../media/image57.png"/><Relationship Id="rId30" Type="http://schemas.openxmlformats.org/officeDocument/2006/relationships/image" Target="../media/image60.png"/><Relationship Id="rId35" Type="http://schemas.openxmlformats.org/officeDocument/2006/relationships/image" Target="../media/image65.png"/><Relationship Id="rId43" Type="http://schemas.openxmlformats.org/officeDocument/2006/relationships/image" Target="../media/image73.png"/><Relationship Id="rId48" Type="http://schemas.openxmlformats.org/officeDocument/2006/relationships/image" Target="../media/image78.png"/><Relationship Id="rId56" Type="http://schemas.openxmlformats.org/officeDocument/2006/relationships/image" Target="../media/image86.png"/><Relationship Id="rId64" Type="http://schemas.openxmlformats.org/officeDocument/2006/relationships/image" Target="../media/image94.png"/><Relationship Id="rId69" Type="http://schemas.openxmlformats.org/officeDocument/2006/relationships/image" Target="../media/image99.png"/><Relationship Id="rId77" Type="http://schemas.openxmlformats.org/officeDocument/2006/relationships/image" Target="../media/image107.png"/><Relationship Id="rId8" Type="http://schemas.openxmlformats.org/officeDocument/2006/relationships/image" Target="../media/image38.png"/><Relationship Id="rId51" Type="http://schemas.openxmlformats.org/officeDocument/2006/relationships/image" Target="../media/image81.png"/><Relationship Id="rId72" Type="http://schemas.openxmlformats.org/officeDocument/2006/relationships/image" Target="../media/image102.png"/><Relationship Id="rId80" Type="http://schemas.openxmlformats.org/officeDocument/2006/relationships/image" Target="../media/image110.png"/><Relationship Id="rId85" Type="http://schemas.openxmlformats.org/officeDocument/2006/relationships/image" Target="../media/image115.png"/><Relationship Id="rId3" Type="http://schemas.openxmlformats.org/officeDocument/2006/relationships/image" Target="../media/image33.png"/><Relationship Id="rId12" Type="http://schemas.openxmlformats.org/officeDocument/2006/relationships/image" Target="../media/image42.png"/><Relationship Id="rId17" Type="http://schemas.openxmlformats.org/officeDocument/2006/relationships/image" Target="../media/image47.png"/><Relationship Id="rId25" Type="http://schemas.openxmlformats.org/officeDocument/2006/relationships/image" Target="../media/image55.png"/><Relationship Id="rId33" Type="http://schemas.openxmlformats.org/officeDocument/2006/relationships/image" Target="../media/image63.png"/><Relationship Id="rId38" Type="http://schemas.openxmlformats.org/officeDocument/2006/relationships/image" Target="../media/image68.png"/><Relationship Id="rId46" Type="http://schemas.openxmlformats.org/officeDocument/2006/relationships/image" Target="../media/image76.png"/><Relationship Id="rId59" Type="http://schemas.openxmlformats.org/officeDocument/2006/relationships/image" Target="../media/image89.png"/><Relationship Id="rId67" Type="http://schemas.openxmlformats.org/officeDocument/2006/relationships/image" Target="../media/image97.png"/><Relationship Id="rId20" Type="http://schemas.openxmlformats.org/officeDocument/2006/relationships/image" Target="../media/image50.png"/><Relationship Id="rId41" Type="http://schemas.openxmlformats.org/officeDocument/2006/relationships/image" Target="../media/image71.png"/><Relationship Id="rId54" Type="http://schemas.openxmlformats.org/officeDocument/2006/relationships/image" Target="../media/image84.png"/><Relationship Id="rId62" Type="http://schemas.openxmlformats.org/officeDocument/2006/relationships/image" Target="../media/image92.png"/><Relationship Id="rId70" Type="http://schemas.openxmlformats.org/officeDocument/2006/relationships/image" Target="../media/image100.png"/><Relationship Id="rId75" Type="http://schemas.openxmlformats.org/officeDocument/2006/relationships/image" Target="../media/image105.png"/><Relationship Id="rId83"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36.png"/><Relationship Id="rId15" Type="http://schemas.openxmlformats.org/officeDocument/2006/relationships/image" Target="../media/image45.png"/><Relationship Id="rId23" Type="http://schemas.openxmlformats.org/officeDocument/2006/relationships/image" Target="../media/image53.png"/><Relationship Id="rId28" Type="http://schemas.openxmlformats.org/officeDocument/2006/relationships/image" Target="../media/image58.png"/><Relationship Id="rId36" Type="http://schemas.openxmlformats.org/officeDocument/2006/relationships/image" Target="../media/image66.png"/><Relationship Id="rId49" Type="http://schemas.openxmlformats.org/officeDocument/2006/relationships/image" Target="../media/image79.png"/><Relationship Id="rId57" Type="http://schemas.openxmlformats.org/officeDocument/2006/relationships/image" Target="../media/image87.png"/><Relationship Id="rId10" Type="http://schemas.openxmlformats.org/officeDocument/2006/relationships/image" Target="../media/image40.png"/><Relationship Id="rId31" Type="http://schemas.openxmlformats.org/officeDocument/2006/relationships/image" Target="../media/image61.png"/><Relationship Id="rId44" Type="http://schemas.openxmlformats.org/officeDocument/2006/relationships/image" Target="../media/image74.png"/><Relationship Id="rId52" Type="http://schemas.openxmlformats.org/officeDocument/2006/relationships/image" Target="../media/image82.png"/><Relationship Id="rId60" Type="http://schemas.openxmlformats.org/officeDocument/2006/relationships/image" Target="../media/image90.png"/><Relationship Id="rId65" Type="http://schemas.openxmlformats.org/officeDocument/2006/relationships/image" Target="../media/image95.png"/><Relationship Id="rId73" Type="http://schemas.openxmlformats.org/officeDocument/2006/relationships/image" Target="../media/image103.png"/><Relationship Id="rId78" Type="http://schemas.openxmlformats.org/officeDocument/2006/relationships/image" Target="../media/image108.png"/><Relationship Id="rId81" Type="http://schemas.openxmlformats.org/officeDocument/2006/relationships/image" Target="../media/image111.png"/><Relationship Id="rId86" Type="http://schemas.openxmlformats.org/officeDocument/2006/relationships/image" Target="../media/image1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4.xml"/><Relationship Id="rId4" Type="http://schemas.openxmlformats.org/officeDocument/2006/relationships/image" Target="../media/image120.jpeg"/></Relationships>
</file>

<file path=ppt/slides/_rels/slide13.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image" Target="../media/image121.png"/><Relationship Id="rId1" Type="http://schemas.openxmlformats.org/officeDocument/2006/relationships/slideLayout" Target="../slideLayouts/slideLayout6.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image" Target="../media/image124.pn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133.png"/><Relationship Id="rId4" Type="http://schemas.openxmlformats.org/officeDocument/2006/relationships/image" Target="../media/image29.wm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3.xml"/><Relationship Id="rId7" Type="http://schemas.openxmlformats.org/officeDocument/2006/relationships/oleObject" Target="../embeddings/oleObject7.bin"/><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24.e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4.xml"/><Relationship Id="rId4" Type="http://schemas.openxmlformats.org/officeDocument/2006/relationships/image" Target="../media/image13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123.png"/><Relationship Id="rId7" Type="http://schemas.openxmlformats.org/officeDocument/2006/relationships/image" Target="../media/image139.png"/><Relationship Id="rId12"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38.png"/><Relationship Id="rId11" Type="http://schemas.openxmlformats.org/officeDocument/2006/relationships/image" Target="../media/image140.png"/><Relationship Id="rId5" Type="http://schemas.openxmlformats.org/officeDocument/2006/relationships/image" Target="../media/image127.png"/><Relationship Id="rId10" Type="http://schemas.openxmlformats.org/officeDocument/2006/relationships/image" Target="../media/image130.png"/><Relationship Id="rId4" Type="http://schemas.openxmlformats.org/officeDocument/2006/relationships/image" Target="../media/image124.png"/><Relationship Id="rId9" Type="http://schemas.openxmlformats.org/officeDocument/2006/relationships/image" Target="../media/image1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image" Target="../media/image24.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043" y="2000250"/>
            <a:ext cx="7584282" cy="1943100"/>
          </a:xfrm>
        </p:spPr>
        <p:txBody>
          <a:bodyPr/>
          <a:lstStyle/>
          <a:p>
            <a:r>
              <a:rPr lang="hu-HU" smtClean="0"/>
              <a:t>Network </a:t>
            </a:r>
            <a:r>
              <a:rPr lang="hu-HU" dirty="0" smtClean="0"/>
              <a:t>Access </a:t>
            </a:r>
            <a:r>
              <a:rPr lang="hu-HU" dirty="0" err="1" smtClean="0"/>
              <a:t>Protection</a:t>
            </a:r>
            <a:endParaRPr lang="hu-HU" dirty="0"/>
          </a:p>
        </p:txBody>
      </p:sp>
      <p:sp>
        <p:nvSpPr>
          <p:cNvPr id="3" name="Subtitle 2"/>
          <p:cNvSpPr>
            <a:spLocks noGrp="1"/>
          </p:cNvSpPr>
          <p:nvPr>
            <p:ph type="subTitle" idx="1"/>
          </p:nvPr>
        </p:nvSpPr>
        <p:spPr/>
        <p:txBody>
          <a:bodyPr/>
          <a:lstStyle/>
          <a:p>
            <a:r>
              <a:rPr lang="hu-HU" smtClean="0"/>
              <a:t>A NAP </a:t>
            </a:r>
            <a:r>
              <a:rPr lang="hu-HU" dirty="0" smtClean="0"/>
              <a:t>technológia bemutatása</a:t>
            </a:r>
            <a:endParaRPr lang="hu-HU" dirty="0"/>
          </a:p>
        </p:txBody>
      </p:sp>
      <p:sp>
        <p:nvSpPr>
          <p:cNvPr id="6" name="Subtitle 4"/>
          <p:cNvSpPr txBox="1">
            <a:spLocks/>
          </p:cNvSpPr>
          <p:nvPr/>
        </p:nvSpPr>
        <p:spPr bwMode="auto">
          <a:xfrm>
            <a:off x="609570" y="5119698"/>
            <a:ext cx="5286411" cy="12811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1095376" rtl="0" eaLnBrk="0" fontAlgn="base" latinLnBrk="0" hangingPunct="0">
              <a:lnSpc>
                <a:spcPct val="80000"/>
              </a:lnSpc>
              <a:spcBef>
                <a:spcPct val="30000"/>
              </a:spcBef>
              <a:spcAft>
                <a:spcPct val="0"/>
              </a:spcAft>
              <a:buClr>
                <a:srgbClr val="FFFFFF"/>
              </a:buClr>
              <a:buSzPct val="95000"/>
              <a:buFont typeface="Wingdings" pitchFamily="2" charset="2"/>
              <a:buNone/>
              <a:tabLst/>
              <a:defRPr/>
            </a:pPr>
            <a:r>
              <a:rPr kumimoji="0" lang="hu-HU" sz="2400" b="1"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UI" pitchFamily="34" charset="0"/>
                <a:ea typeface="+mn-ea"/>
                <a:cs typeface="Segoe UI" pitchFamily="34" charset="0"/>
              </a:rPr>
              <a:t>Szirtes István</a:t>
            </a:r>
            <a:r>
              <a:rPr kumimoji="0" lang="hu-HU" sz="24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
            </a:r>
            <a:br>
              <a:rPr kumimoji="0" lang="hu-HU" sz="24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br>
            <a:r>
              <a:rPr kumimoji="0" lang="hu-HU" sz="2400" b="0" i="0" u="none" strike="noStrike" kern="0" cap="none" spc="-150" normalizeH="0" baseline="0" noProof="0" dirty="0" err="1"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szirtesi</a:t>
            </a:r>
            <a:r>
              <a:rPr kumimoji="0" lang="hu-HU" sz="24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a:t>
            </a:r>
            <a:r>
              <a:rPr kumimoji="0" lang="hu-HU" sz="2400" b="0" i="0" u="none" strike="noStrike" kern="0" cap="none" spc="-150" normalizeH="0" baseline="0" noProof="0" dirty="0" err="1"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szirtes.com</a:t>
            </a:r>
            <a:r>
              <a:rPr kumimoji="0" lang="hu-HU" sz="2400" b="0" i="0" u="none" strike="noStrike" kern="0" cap="none" spc="-150" normalizeH="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
            </a:r>
            <a:br>
              <a:rPr kumimoji="0" lang="hu-HU" sz="2400" b="0" i="0" u="none" strike="noStrike" kern="0" cap="none" spc="-150" normalizeH="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br>
            <a:r>
              <a:rPr kumimoji="0" lang="hu-HU" sz="24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szakmai igazgató</a:t>
            </a:r>
            <a:br>
              <a:rPr kumimoji="0" lang="hu-HU" sz="24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br>
            <a:r>
              <a:rPr kumimoji="0" lang="hu-HU" sz="24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Szirtes Technologies</a:t>
            </a:r>
            <a:endParaRPr kumimoji="0" lang="en-US" sz="2400" b="1" i="0" u="sng" strike="noStrike" kern="0" cap="none" spc="0" normalizeH="0" baseline="0" noProof="0" dirty="0">
              <a:ln>
                <a:solidFill>
                  <a:srgbClr val="FFCC00">
                    <a:lumMod val="60000"/>
                    <a:lumOff val="40000"/>
                  </a:srgbClr>
                </a:solidFill>
              </a:ln>
              <a:gradFill flip="none" rotWithShape="1">
                <a:gsLst>
                  <a:gs pos="0">
                    <a:srgbClr val="FFCC00">
                      <a:lumMod val="20000"/>
                      <a:lumOff val="80000"/>
                    </a:srgbClr>
                  </a:gs>
                  <a:gs pos="50000">
                    <a:srgbClr val="FFCC00">
                      <a:lumMod val="40000"/>
                      <a:lumOff val="60000"/>
                    </a:srgbClr>
                  </a:gs>
                  <a:gs pos="100000">
                    <a:srgbClr val="FFCC00">
                      <a:lumMod val="75000"/>
                    </a:srgbClr>
                  </a:gs>
                </a:gsLst>
                <a:lin ang="5400000" scaled="1"/>
                <a:tileRect/>
              </a:gradFill>
              <a:effectLst>
                <a:glow rad="63500">
                  <a:srgbClr val="00FFFF">
                    <a:satMod val="175000"/>
                    <a:alpha val="40000"/>
                  </a:srgbClr>
                </a:glow>
              </a:effectLst>
              <a:uLnTx/>
              <a:uFillTx/>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u-HU" sz="4400" dirty="0" smtClean="0"/>
              <a:t>NAP technológiai partnerek</a:t>
            </a:r>
            <a:endParaRPr lang="hu-HU" sz="4400" dirty="0"/>
          </a:p>
        </p:txBody>
      </p:sp>
      <p:sp>
        <p:nvSpPr>
          <p:cNvPr id="4" name="Rounded Rectangle 49"/>
          <p:cNvSpPr/>
          <p:nvPr/>
        </p:nvSpPr>
        <p:spPr bwMode="auto">
          <a:xfrm>
            <a:off x="1857356" y="1801444"/>
            <a:ext cx="5286411" cy="1935126"/>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ffectLst>
                <a:outerShdw blurRad="38100" dist="38100" dir="2700000" algn="tl">
                  <a:srgbClr val="000000">
                    <a:alpha val="43137"/>
                  </a:srgbClr>
                </a:outerShdw>
              </a:effectLst>
            </a:endParaRPr>
          </a:p>
        </p:txBody>
      </p:sp>
      <p:sp>
        <p:nvSpPr>
          <p:cNvPr id="5" name="Rounded Rectangle 47"/>
          <p:cNvSpPr/>
          <p:nvPr/>
        </p:nvSpPr>
        <p:spPr bwMode="auto">
          <a:xfrm>
            <a:off x="230623" y="1801444"/>
            <a:ext cx="1642683" cy="1935126"/>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ffectLst>
                <a:outerShdw blurRad="38100" dist="38100" dir="2700000" algn="tl">
                  <a:srgbClr val="000000">
                    <a:alpha val="43137"/>
                  </a:srgbClr>
                </a:outerShdw>
              </a:effectLst>
            </a:endParaRPr>
          </a:p>
        </p:txBody>
      </p:sp>
      <p:sp>
        <p:nvSpPr>
          <p:cNvPr id="6" name="Rounded Rectangle 48"/>
          <p:cNvSpPr/>
          <p:nvPr/>
        </p:nvSpPr>
        <p:spPr bwMode="auto">
          <a:xfrm>
            <a:off x="7192470" y="1801444"/>
            <a:ext cx="1783890" cy="1935126"/>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ffectLst>
                <a:outerShdw blurRad="38100" dist="38100" dir="2700000" algn="tl">
                  <a:srgbClr val="000000">
                    <a:alpha val="43137"/>
                  </a:srgbClr>
                </a:outerShdw>
              </a:effectLst>
            </a:endParaRPr>
          </a:p>
        </p:txBody>
      </p:sp>
      <p:sp>
        <p:nvSpPr>
          <p:cNvPr id="7" name="Rounded Rectangle 5"/>
          <p:cNvSpPr/>
          <p:nvPr/>
        </p:nvSpPr>
        <p:spPr bwMode="auto">
          <a:xfrm>
            <a:off x="230623" y="3767135"/>
            <a:ext cx="8760977" cy="898451"/>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ffectLst>
                <a:outerShdw blurRad="38100" dist="38100" dir="2700000" algn="tl">
                  <a:srgbClr val="000000">
                    <a:alpha val="43137"/>
                  </a:srgbClr>
                </a:outerShdw>
              </a:effectLst>
            </a:endParaRPr>
          </a:p>
        </p:txBody>
      </p:sp>
      <p:sp>
        <p:nvSpPr>
          <p:cNvPr id="8" name="Rounded Rectangle 6"/>
          <p:cNvSpPr/>
          <p:nvPr/>
        </p:nvSpPr>
        <p:spPr bwMode="auto">
          <a:xfrm>
            <a:off x="230623" y="4667475"/>
            <a:ext cx="8760977" cy="898451"/>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ffectLst>
                <a:outerShdw blurRad="38100" dist="38100" dir="2700000" algn="tl">
                  <a:srgbClr val="000000">
                    <a:alpha val="43137"/>
                  </a:srgbClr>
                </a:outerShdw>
              </a:effectLst>
            </a:endParaRPr>
          </a:p>
        </p:txBody>
      </p:sp>
      <p:pic>
        <p:nvPicPr>
          <p:cNvPr id="9" name="Picture 4"/>
          <p:cNvPicPr>
            <a:picLocks noChangeAspect="1" noChangeArrowheads="1"/>
          </p:cNvPicPr>
          <p:nvPr/>
        </p:nvPicPr>
        <p:blipFill>
          <a:blip r:embed="rId2"/>
          <a:srcRect/>
          <a:stretch>
            <a:fillRect/>
          </a:stretch>
        </p:blipFill>
        <p:spPr bwMode="auto">
          <a:xfrm>
            <a:off x="1482191" y="4250916"/>
            <a:ext cx="782230" cy="303739"/>
          </a:xfrm>
          <a:prstGeom prst="rect">
            <a:avLst/>
          </a:prstGeom>
          <a:solidFill>
            <a:schemeClr val="tx2"/>
          </a:solidFill>
          <a:ln w="9525">
            <a:noFill/>
            <a:miter lim="800000"/>
            <a:headEnd/>
            <a:tailEnd/>
          </a:ln>
        </p:spPr>
      </p:pic>
      <p:pic>
        <p:nvPicPr>
          <p:cNvPr id="10" name="Picture 5"/>
          <p:cNvPicPr>
            <a:picLocks noChangeAspect="1" noChangeArrowheads="1"/>
          </p:cNvPicPr>
          <p:nvPr/>
        </p:nvPicPr>
        <p:blipFill>
          <a:blip r:embed="rId3"/>
          <a:srcRect/>
          <a:stretch>
            <a:fillRect/>
          </a:stretch>
        </p:blipFill>
        <p:spPr bwMode="auto">
          <a:xfrm>
            <a:off x="4063550" y="5220368"/>
            <a:ext cx="903476" cy="207335"/>
          </a:xfrm>
          <a:prstGeom prst="rect">
            <a:avLst/>
          </a:prstGeom>
          <a:solidFill>
            <a:schemeClr val="tx2"/>
          </a:solidFill>
          <a:ln w="9525">
            <a:noFill/>
            <a:miter lim="800000"/>
            <a:headEnd/>
            <a:tailEnd/>
          </a:ln>
        </p:spPr>
      </p:pic>
      <p:pic>
        <p:nvPicPr>
          <p:cNvPr id="11" name="Picture 6"/>
          <p:cNvPicPr>
            <a:picLocks noChangeAspect="1" noChangeArrowheads="1"/>
          </p:cNvPicPr>
          <p:nvPr/>
        </p:nvPicPr>
        <p:blipFill>
          <a:blip r:embed="rId4"/>
          <a:srcRect/>
          <a:stretch>
            <a:fillRect/>
          </a:stretch>
        </p:blipFill>
        <p:spPr bwMode="auto">
          <a:xfrm>
            <a:off x="465292" y="4736587"/>
            <a:ext cx="938676" cy="375444"/>
          </a:xfrm>
          <a:prstGeom prst="rect">
            <a:avLst/>
          </a:prstGeom>
          <a:solidFill>
            <a:schemeClr val="tx2"/>
          </a:solidFill>
          <a:ln w="9525">
            <a:noFill/>
            <a:miter lim="800000"/>
            <a:headEnd/>
            <a:tailEnd/>
          </a:ln>
        </p:spPr>
      </p:pic>
      <p:pic>
        <p:nvPicPr>
          <p:cNvPr id="12" name="Picture 11"/>
          <p:cNvPicPr>
            <a:picLocks noChangeAspect="1" noChangeArrowheads="1"/>
          </p:cNvPicPr>
          <p:nvPr/>
        </p:nvPicPr>
        <p:blipFill>
          <a:blip r:embed="rId5"/>
          <a:srcRect/>
          <a:stretch>
            <a:fillRect/>
          </a:stretch>
        </p:blipFill>
        <p:spPr bwMode="auto">
          <a:xfrm>
            <a:off x="5158673" y="5289480"/>
            <a:ext cx="782230" cy="142682"/>
          </a:xfrm>
          <a:prstGeom prst="rect">
            <a:avLst/>
          </a:prstGeom>
          <a:solidFill>
            <a:schemeClr val="tx2"/>
          </a:solidFill>
          <a:ln w="9525">
            <a:noFill/>
            <a:miter lim="800000"/>
            <a:headEnd/>
            <a:tailEnd/>
          </a:ln>
        </p:spPr>
      </p:pic>
      <p:sp>
        <p:nvSpPr>
          <p:cNvPr id="13" name="Rounded Rectangle 12"/>
          <p:cNvSpPr/>
          <p:nvPr/>
        </p:nvSpPr>
        <p:spPr bwMode="auto">
          <a:xfrm>
            <a:off x="230623" y="5561516"/>
            <a:ext cx="8760977" cy="622005"/>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ffectLst>
                <a:outerShdw blurRad="38100" dist="38100" dir="2700000" algn="tl">
                  <a:srgbClr val="000000">
                    <a:alpha val="43137"/>
                  </a:srgbClr>
                </a:outerShdw>
              </a:effectLst>
            </a:endParaRPr>
          </a:p>
        </p:txBody>
      </p:sp>
      <p:pic>
        <p:nvPicPr>
          <p:cNvPr id="14" name="Picture 12"/>
          <p:cNvPicPr>
            <a:picLocks noChangeAspect="1" noChangeArrowheads="1"/>
          </p:cNvPicPr>
          <p:nvPr/>
        </p:nvPicPr>
        <p:blipFill>
          <a:blip r:embed="rId6"/>
          <a:srcRect/>
          <a:stretch>
            <a:fillRect/>
          </a:stretch>
        </p:blipFill>
        <p:spPr bwMode="auto">
          <a:xfrm>
            <a:off x="387069" y="5711129"/>
            <a:ext cx="1173345" cy="311727"/>
          </a:xfrm>
          <a:prstGeom prst="rect">
            <a:avLst/>
          </a:prstGeom>
          <a:solidFill>
            <a:schemeClr val="tx2"/>
          </a:solidFill>
          <a:ln w="9525">
            <a:noFill/>
            <a:miter lim="800000"/>
            <a:headEnd/>
            <a:tailEnd/>
          </a:ln>
        </p:spPr>
      </p:pic>
      <p:pic>
        <p:nvPicPr>
          <p:cNvPr id="15" name="Picture 16"/>
          <p:cNvPicPr>
            <a:picLocks noChangeAspect="1" noChangeArrowheads="1"/>
          </p:cNvPicPr>
          <p:nvPr/>
        </p:nvPicPr>
        <p:blipFill>
          <a:blip r:embed="rId7"/>
          <a:srcRect/>
          <a:stretch>
            <a:fillRect/>
          </a:stretch>
        </p:blipFill>
        <p:spPr bwMode="auto">
          <a:xfrm>
            <a:off x="2890205" y="3905358"/>
            <a:ext cx="938675" cy="250530"/>
          </a:xfrm>
          <a:prstGeom prst="rect">
            <a:avLst/>
          </a:prstGeom>
          <a:solidFill>
            <a:schemeClr val="tx2"/>
          </a:solidFill>
          <a:ln w="9525">
            <a:noFill/>
            <a:miter lim="800000"/>
            <a:headEnd/>
            <a:tailEnd/>
          </a:ln>
        </p:spPr>
      </p:pic>
      <p:pic>
        <p:nvPicPr>
          <p:cNvPr id="16" name="Picture 17"/>
          <p:cNvPicPr>
            <a:picLocks noChangeAspect="1" noChangeArrowheads="1"/>
          </p:cNvPicPr>
          <p:nvPr/>
        </p:nvPicPr>
        <p:blipFill>
          <a:blip r:embed="rId8"/>
          <a:srcRect/>
          <a:stretch>
            <a:fillRect/>
          </a:stretch>
        </p:blipFill>
        <p:spPr bwMode="auto">
          <a:xfrm>
            <a:off x="5080450" y="4805699"/>
            <a:ext cx="870231" cy="334926"/>
          </a:xfrm>
          <a:prstGeom prst="rect">
            <a:avLst/>
          </a:prstGeom>
          <a:solidFill>
            <a:schemeClr val="tx2"/>
          </a:solidFill>
          <a:ln w="9525">
            <a:noFill/>
            <a:miter lim="800000"/>
            <a:headEnd/>
            <a:tailEnd/>
          </a:ln>
        </p:spPr>
      </p:pic>
      <p:pic>
        <p:nvPicPr>
          <p:cNvPr id="17" name="Picture 19"/>
          <p:cNvPicPr>
            <a:picLocks noChangeAspect="1" noChangeArrowheads="1"/>
          </p:cNvPicPr>
          <p:nvPr/>
        </p:nvPicPr>
        <p:blipFill>
          <a:blip r:embed="rId9"/>
          <a:srcRect/>
          <a:stretch>
            <a:fillRect/>
          </a:stretch>
        </p:blipFill>
        <p:spPr bwMode="auto">
          <a:xfrm>
            <a:off x="3281320" y="4250916"/>
            <a:ext cx="492655" cy="345558"/>
          </a:xfrm>
          <a:prstGeom prst="rect">
            <a:avLst/>
          </a:prstGeom>
          <a:solidFill>
            <a:schemeClr val="tx2"/>
          </a:solidFill>
          <a:ln w="9525">
            <a:noFill/>
            <a:miter lim="800000"/>
            <a:headEnd/>
            <a:tailEnd/>
          </a:ln>
        </p:spPr>
      </p:pic>
      <p:pic>
        <p:nvPicPr>
          <p:cNvPr id="18" name="Picture 22"/>
          <p:cNvPicPr>
            <a:picLocks noChangeAspect="1" noChangeArrowheads="1"/>
          </p:cNvPicPr>
          <p:nvPr/>
        </p:nvPicPr>
        <p:blipFill>
          <a:blip r:embed="rId10"/>
          <a:srcRect/>
          <a:stretch>
            <a:fillRect/>
          </a:stretch>
        </p:blipFill>
        <p:spPr bwMode="auto">
          <a:xfrm>
            <a:off x="5862680" y="4320028"/>
            <a:ext cx="718675" cy="246211"/>
          </a:xfrm>
          <a:prstGeom prst="rect">
            <a:avLst/>
          </a:prstGeom>
          <a:solidFill>
            <a:schemeClr val="tx2"/>
          </a:solidFill>
          <a:ln w="9525">
            <a:noFill/>
            <a:miter lim="800000"/>
            <a:headEnd/>
            <a:tailEnd/>
          </a:ln>
        </p:spPr>
      </p:pic>
      <p:pic>
        <p:nvPicPr>
          <p:cNvPr id="19" name="Picture 24"/>
          <p:cNvPicPr>
            <a:picLocks noChangeAspect="1" noChangeArrowheads="1"/>
          </p:cNvPicPr>
          <p:nvPr/>
        </p:nvPicPr>
        <p:blipFill>
          <a:blip r:embed="rId11"/>
          <a:srcRect/>
          <a:stretch>
            <a:fillRect/>
          </a:stretch>
        </p:blipFill>
        <p:spPr bwMode="auto">
          <a:xfrm>
            <a:off x="6097349" y="3836246"/>
            <a:ext cx="704007" cy="240508"/>
          </a:xfrm>
          <a:prstGeom prst="rect">
            <a:avLst/>
          </a:prstGeom>
          <a:solidFill>
            <a:schemeClr val="tx2"/>
          </a:solidFill>
          <a:ln w="9525">
            <a:noFill/>
            <a:miter lim="800000"/>
            <a:headEnd/>
            <a:tailEnd/>
          </a:ln>
        </p:spPr>
      </p:pic>
      <p:pic>
        <p:nvPicPr>
          <p:cNvPr id="20" name="Picture 26"/>
          <p:cNvPicPr>
            <a:picLocks noChangeAspect="1" noChangeArrowheads="1"/>
          </p:cNvPicPr>
          <p:nvPr/>
        </p:nvPicPr>
        <p:blipFill>
          <a:blip r:embed="rId12"/>
          <a:srcRect/>
          <a:stretch>
            <a:fillRect/>
          </a:stretch>
        </p:blipFill>
        <p:spPr bwMode="auto">
          <a:xfrm>
            <a:off x="1951529" y="5711129"/>
            <a:ext cx="688362" cy="380114"/>
          </a:xfrm>
          <a:prstGeom prst="rect">
            <a:avLst/>
          </a:prstGeom>
          <a:solidFill>
            <a:schemeClr val="tx2"/>
          </a:solidFill>
          <a:ln w="9525">
            <a:noFill/>
            <a:miter lim="800000"/>
            <a:headEnd/>
            <a:tailEnd/>
          </a:ln>
        </p:spPr>
      </p:pic>
      <p:pic>
        <p:nvPicPr>
          <p:cNvPr id="21" name="Picture 29"/>
          <p:cNvPicPr>
            <a:picLocks noChangeAspect="1" noChangeArrowheads="1"/>
          </p:cNvPicPr>
          <p:nvPr/>
        </p:nvPicPr>
        <p:blipFill>
          <a:blip r:embed="rId13"/>
          <a:srcRect/>
          <a:stretch>
            <a:fillRect/>
          </a:stretch>
        </p:blipFill>
        <p:spPr bwMode="auto">
          <a:xfrm>
            <a:off x="3907104" y="4805699"/>
            <a:ext cx="986733" cy="267808"/>
          </a:xfrm>
          <a:prstGeom prst="rect">
            <a:avLst/>
          </a:prstGeom>
          <a:solidFill>
            <a:schemeClr val="tx2"/>
          </a:solidFill>
          <a:ln w="9525">
            <a:noFill/>
            <a:miter lim="800000"/>
            <a:headEnd/>
            <a:tailEnd/>
          </a:ln>
        </p:spPr>
      </p:pic>
      <p:pic>
        <p:nvPicPr>
          <p:cNvPr id="22" name="Picture 30"/>
          <p:cNvPicPr>
            <a:picLocks noChangeAspect="1" noChangeArrowheads="1"/>
          </p:cNvPicPr>
          <p:nvPr/>
        </p:nvPicPr>
        <p:blipFill>
          <a:blip r:embed="rId14"/>
          <a:srcRect/>
          <a:stretch>
            <a:fillRect/>
          </a:stretch>
        </p:blipFill>
        <p:spPr bwMode="auto">
          <a:xfrm>
            <a:off x="5940903" y="4874810"/>
            <a:ext cx="938675" cy="266573"/>
          </a:xfrm>
          <a:prstGeom prst="rect">
            <a:avLst/>
          </a:prstGeom>
          <a:solidFill>
            <a:schemeClr val="tx2"/>
          </a:solidFill>
          <a:ln w="9525">
            <a:noFill/>
            <a:miter lim="800000"/>
            <a:headEnd/>
            <a:tailEnd/>
          </a:ln>
        </p:spPr>
      </p:pic>
      <p:pic>
        <p:nvPicPr>
          <p:cNvPr id="23" name="Picture 31"/>
          <p:cNvPicPr>
            <a:picLocks noChangeAspect="1" noChangeArrowheads="1"/>
          </p:cNvPicPr>
          <p:nvPr/>
        </p:nvPicPr>
        <p:blipFill>
          <a:blip r:embed="rId15"/>
          <a:srcRect/>
          <a:stretch>
            <a:fillRect/>
          </a:stretch>
        </p:blipFill>
        <p:spPr bwMode="auto">
          <a:xfrm>
            <a:off x="7114248" y="4736587"/>
            <a:ext cx="429676" cy="336919"/>
          </a:xfrm>
          <a:prstGeom prst="rect">
            <a:avLst/>
          </a:prstGeom>
          <a:solidFill>
            <a:schemeClr val="tx2"/>
          </a:solidFill>
          <a:ln w="9525">
            <a:noFill/>
            <a:miter lim="800000"/>
            <a:headEnd/>
            <a:tailEnd/>
          </a:ln>
        </p:spPr>
      </p:pic>
      <p:pic>
        <p:nvPicPr>
          <p:cNvPr id="24" name="Picture 32"/>
          <p:cNvPicPr>
            <a:picLocks noChangeAspect="1" noChangeArrowheads="1"/>
          </p:cNvPicPr>
          <p:nvPr/>
        </p:nvPicPr>
        <p:blipFill>
          <a:blip r:embed="rId16"/>
          <a:srcRect/>
          <a:stretch>
            <a:fillRect/>
          </a:stretch>
        </p:blipFill>
        <p:spPr bwMode="auto">
          <a:xfrm>
            <a:off x="387069" y="3836246"/>
            <a:ext cx="699120" cy="254850"/>
          </a:xfrm>
          <a:prstGeom prst="rect">
            <a:avLst/>
          </a:prstGeom>
          <a:solidFill>
            <a:schemeClr val="tx2"/>
          </a:solidFill>
          <a:ln w="9525">
            <a:noFill/>
            <a:miter lim="800000"/>
            <a:headEnd/>
            <a:tailEnd/>
          </a:ln>
        </p:spPr>
      </p:pic>
      <p:pic>
        <p:nvPicPr>
          <p:cNvPr id="25" name="Picture 33"/>
          <p:cNvPicPr>
            <a:picLocks noChangeAspect="1" noChangeArrowheads="1"/>
          </p:cNvPicPr>
          <p:nvPr/>
        </p:nvPicPr>
        <p:blipFill>
          <a:blip r:embed="rId17"/>
          <a:srcRect/>
          <a:stretch>
            <a:fillRect/>
          </a:stretch>
        </p:blipFill>
        <p:spPr bwMode="auto">
          <a:xfrm>
            <a:off x="7114248" y="5151257"/>
            <a:ext cx="792008" cy="373842"/>
          </a:xfrm>
          <a:prstGeom prst="rect">
            <a:avLst/>
          </a:prstGeom>
          <a:solidFill>
            <a:schemeClr val="tx2"/>
          </a:solidFill>
          <a:ln w="9525">
            <a:noFill/>
            <a:miter lim="800000"/>
            <a:headEnd/>
            <a:tailEnd/>
          </a:ln>
        </p:spPr>
      </p:pic>
      <p:pic>
        <p:nvPicPr>
          <p:cNvPr id="26" name="Picture 36"/>
          <p:cNvPicPr>
            <a:picLocks noChangeAspect="1" noChangeArrowheads="1"/>
          </p:cNvPicPr>
          <p:nvPr/>
        </p:nvPicPr>
        <p:blipFill>
          <a:blip r:embed="rId18"/>
          <a:srcRect/>
          <a:stretch>
            <a:fillRect/>
          </a:stretch>
        </p:blipFill>
        <p:spPr bwMode="auto">
          <a:xfrm>
            <a:off x="5080450" y="3905358"/>
            <a:ext cx="713787" cy="194377"/>
          </a:xfrm>
          <a:prstGeom prst="rect">
            <a:avLst/>
          </a:prstGeom>
          <a:solidFill>
            <a:schemeClr val="tx2"/>
          </a:solidFill>
          <a:ln w="9525">
            <a:noFill/>
            <a:miter lim="800000"/>
            <a:headEnd/>
            <a:tailEnd/>
          </a:ln>
        </p:spPr>
      </p:pic>
      <p:pic>
        <p:nvPicPr>
          <p:cNvPr id="27" name="Picture 39"/>
          <p:cNvPicPr>
            <a:picLocks noChangeAspect="1" noChangeArrowheads="1"/>
          </p:cNvPicPr>
          <p:nvPr/>
        </p:nvPicPr>
        <p:blipFill>
          <a:blip r:embed="rId19"/>
          <a:srcRect/>
          <a:stretch>
            <a:fillRect/>
          </a:stretch>
        </p:blipFill>
        <p:spPr bwMode="auto">
          <a:xfrm>
            <a:off x="3203097" y="5642017"/>
            <a:ext cx="618598" cy="509698"/>
          </a:xfrm>
          <a:prstGeom prst="rect">
            <a:avLst/>
          </a:prstGeom>
          <a:solidFill>
            <a:schemeClr val="tx2"/>
          </a:solidFill>
          <a:ln w="9525">
            <a:noFill/>
            <a:miter lim="800000"/>
            <a:headEnd/>
            <a:tailEnd/>
          </a:ln>
        </p:spPr>
      </p:pic>
      <p:pic>
        <p:nvPicPr>
          <p:cNvPr id="28" name="Picture 41"/>
          <p:cNvPicPr>
            <a:picLocks noChangeAspect="1" noChangeArrowheads="1"/>
          </p:cNvPicPr>
          <p:nvPr/>
        </p:nvPicPr>
        <p:blipFill>
          <a:blip r:embed="rId20"/>
          <a:srcRect/>
          <a:stretch>
            <a:fillRect/>
          </a:stretch>
        </p:blipFill>
        <p:spPr bwMode="auto">
          <a:xfrm>
            <a:off x="4141773" y="4112693"/>
            <a:ext cx="577982" cy="241891"/>
          </a:xfrm>
          <a:prstGeom prst="rect">
            <a:avLst/>
          </a:prstGeom>
          <a:solidFill>
            <a:schemeClr val="tx2"/>
          </a:solidFill>
          <a:ln w="9525">
            <a:noFill/>
            <a:miter lim="800000"/>
            <a:headEnd/>
            <a:tailEnd/>
          </a:ln>
        </p:spPr>
      </p:pic>
      <p:pic>
        <p:nvPicPr>
          <p:cNvPr id="29" name="Picture 42"/>
          <p:cNvPicPr>
            <a:picLocks noChangeAspect="1" noChangeArrowheads="1"/>
          </p:cNvPicPr>
          <p:nvPr/>
        </p:nvPicPr>
        <p:blipFill>
          <a:blip r:embed="rId21"/>
          <a:srcRect/>
          <a:stretch>
            <a:fillRect/>
          </a:stretch>
        </p:blipFill>
        <p:spPr bwMode="auto">
          <a:xfrm>
            <a:off x="3046651" y="5220368"/>
            <a:ext cx="860453" cy="248441"/>
          </a:xfrm>
          <a:prstGeom prst="rect">
            <a:avLst/>
          </a:prstGeom>
          <a:solidFill>
            <a:schemeClr val="tx2"/>
          </a:solidFill>
          <a:ln w="9525">
            <a:noFill/>
            <a:miter lim="800000"/>
            <a:headEnd/>
            <a:tailEnd/>
          </a:ln>
        </p:spPr>
      </p:pic>
      <p:pic>
        <p:nvPicPr>
          <p:cNvPr id="30" name="Picture 44"/>
          <p:cNvPicPr>
            <a:picLocks noChangeAspect="1" noChangeArrowheads="1"/>
          </p:cNvPicPr>
          <p:nvPr/>
        </p:nvPicPr>
        <p:blipFill>
          <a:blip r:embed="rId22"/>
          <a:srcRect/>
          <a:stretch>
            <a:fillRect/>
          </a:stretch>
        </p:blipFill>
        <p:spPr bwMode="auto">
          <a:xfrm>
            <a:off x="1638637" y="5220368"/>
            <a:ext cx="988415" cy="259169"/>
          </a:xfrm>
          <a:prstGeom prst="rect">
            <a:avLst/>
          </a:prstGeom>
          <a:solidFill>
            <a:schemeClr val="tx2"/>
          </a:solidFill>
          <a:ln w="9525">
            <a:noFill/>
            <a:miter lim="800000"/>
            <a:headEnd/>
            <a:tailEnd/>
          </a:ln>
        </p:spPr>
      </p:pic>
      <p:pic>
        <p:nvPicPr>
          <p:cNvPr id="31" name="Picture 45"/>
          <p:cNvPicPr>
            <a:picLocks noChangeAspect="1" noChangeArrowheads="1"/>
          </p:cNvPicPr>
          <p:nvPr/>
        </p:nvPicPr>
        <p:blipFill>
          <a:blip r:embed="rId23"/>
          <a:srcRect/>
          <a:stretch>
            <a:fillRect/>
          </a:stretch>
        </p:blipFill>
        <p:spPr bwMode="auto">
          <a:xfrm>
            <a:off x="387069" y="4181804"/>
            <a:ext cx="830653" cy="308238"/>
          </a:xfrm>
          <a:prstGeom prst="rect">
            <a:avLst/>
          </a:prstGeom>
          <a:solidFill>
            <a:schemeClr val="tx2"/>
          </a:solidFill>
          <a:ln w="9525">
            <a:noFill/>
            <a:miter lim="800000"/>
            <a:headEnd/>
            <a:tailEnd/>
          </a:ln>
        </p:spPr>
      </p:pic>
      <p:pic>
        <p:nvPicPr>
          <p:cNvPr id="32" name="Picture 48"/>
          <p:cNvPicPr>
            <a:picLocks noChangeAspect="1" noChangeArrowheads="1"/>
          </p:cNvPicPr>
          <p:nvPr/>
        </p:nvPicPr>
        <p:blipFill>
          <a:blip r:embed="rId24"/>
          <a:srcRect/>
          <a:stretch>
            <a:fillRect/>
          </a:stretch>
        </p:blipFill>
        <p:spPr bwMode="auto">
          <a:xfrm>
            <a:off x="2420867" y="4181804"/>
            <a:ext cx="743119" cy="267808"/>
          </a:xfrm>
          <a:prstGeom prst="rect">
            <a:avLst/>
          </a:prstGeom>
          <a:solidFill>
            <a:schemeClr val="tx2"/>
          </a:solidFill>
          <a:ln w="9525">
            <a:noFill/>
            <a:miter lim="800000"/>
            <a:headEnd/>
            <a:tailEnd/>
          </a:ln>
        </p:spPr>
      </p:pic>
      <p:pic>
        <p:nvPicPr>
          <p:cNvPr id="33" name="Picture 49"/>
          <p:cNvPicPr>
            <a:picLocks noChangeAspect="1" noChangeArrowheads="1"/>
          </p:cNvPicPr>
          <p:nvPr/>
        </p:nvPicPr>
        <p:blipFill>
          <a:blip r:embed="rId25"/>
          <a:srcRect/>
          <a:stretch>
            <a:fillRect/>
          </a:stretch>
        </p:blipFill>
        <p:spPr bwMode="auto">
          <a:xfrm>
            <a:off x="6019126" y="5196898"/>
            <a:ext cx="899565" cy="324188"/>
          </a:xfrm>
          <a:prstGeom prst="rect">
            <a:avLst/>
          </a:prstGeom>
          <a:solidFill>
            <a:schemeClr val="tx2"/>
          </a:solidFill>
          <a:ln w="9525">
            <a:noFill/>
            <a:miter lim="800000"/>
            <a:headEnd/>
            <a:tailEnd/>
          </a:ln>
        </p:spPr>
      </p:pic>
      <p:pic>
        <p:nvPicPr>
          <p:cNvPr id="34" name="Picture 50"/>
          <p:cNvPicPr>
            <a:picLocks noChangeAspect="1" noChangeArrowheads="1"/>
          </p:cNvPicPr>
          <p:nvPr/>
        </p:nvPicPr>
        <p:blipFill>
          <a:blip r:embed="rId26"/>
          <a:srcRect/>
          <a:stretch>
            <a:fillRect/>
          </a:stretch>
        </p:blipFill>
        <p:spPr bwMode="auto">
          <a:xfrm>
            <a:off x="1247523" y="3885375"/>
            <a:ext cx="625784" cy="330984"/>
          </a:xfrm>
          <a:prstGeom prst="rect">
            <a:avLst/>
          </a:prstGeom>
          <a:solidFill>
            <a:schemeClr val="tx2"/>
          </a:solidFill>
          <a:ln w="9525">
            <a:noFill/>
            <a:miter lim="800000"/>
            <a:headEnd/>
            <a:tailEnd/>
          </a:ln>
        </p:spPr>
      </p:pic>
      <p:pic>
        <p:nvPicPr>
          <p:cNvPr id="35" name="Picture 51"/>
          <p:cNvPicPr>
            <a:picLocks noChangeAspect="1" noChangeArrowheads="1"/>
          </p:cNvPicPr>
          <p:nvPr/>
        </p:nvPicPr>
        <p:blipFill>
          <a:blip r:embed="rId27"/>
          <a:srcRect/>
          <a:stretch>
            <a:fillRect/>
          </a:stretch>
        </p:blipFill>
        <p:spPr bwMode="auto">
          <a:xfrm>
            <a:off x="7114248" y="4250916"/>
            <a:ext cx="782230" cy="261503"/>
          </a:xfrm>
          <a:prstGeom prst="rect">
            <a:avLst/>
          </a:prstGeom>
          <a:solidFill>
            <a:schemeClr val="tx2"/>
          </a:solidFill>
          <a:ln w="9525">
            <a:noFill/>
            <a:miter lim="800000"/>
            <a:headEnd/>
            <a:tailEnd/>
          </a:ln>
        </p:spPr>
      </p:pic>
      <p:pic>
        <p:nvPicPr>
          <p:cNvPr id="36" name="Picture 52"/>
          <p:cNvPicPr>
            <a:picLocks noChangeAspect="1" noChangeArrowheads="1"/>
          </p:cNvPicPr>
          <p:nvPr/>
        </p:nvPicPr>
        <p:blipFill>
          <a:blip r:embed="rId28"/>
          <a:srcRect/>
          <a:stretch>
            <a:fillRect/>
          </a:stretch>
        </p:blipFill>
        <p:spPr bwMode="auto">
          <a:xfrm>
            <a:off x="543515" y="5289480"/>
            <a:ext cx="748008" cy="172779"/>
          </a:xfrm>
          <a:prstGeom prst="rect">
            <a:avLst/>
          </a:prstGeom>
          <a:solidFill>
            <a:schemeClr val="tx2"/>
          </a:solidFill>
          <a:ln w="9525">
            <a:noFill/>
            <a:miter lim="800000"/>
            <a:headEnd/>
            <a:tailEnd/>
          </a:ln>
        </p:spPr>
      </p:pic>
      <p:pic>
        <p:nvPicPr>
          <p:cNvPr id="37" name="Picture 58"/>
          <p:cNvPicPr>
            <a:picLocks noChangeAspect="1" noChangeArrowheads="1"/>
          </p:cNvPicPr>
          <p:nvPr/>
        </p:nvPicPr>
        <p:blipFill>
          <a:blip r:embed="rId29"/>
          <a:srcRect/>
          <a:stretch>
            <a:fillRect/>
          </a:stretch>
        </p:blipFill>
        <p:spPr bwMode="auto">
          <a:xfrm>
            <a:off x="6488464" y="4112693"/>
            <a:ext cx="547561" cy="236744"/>
          </a:xfrm>
          <a:prstGeom prst="rect">
            <a:avLst/>
          </a:prstGeom>
          <a:solidFill>
            <a:schemeClr val="tx2"/>
          </a:solidFill>
          <a:ln w="9525">
            <a:noFill/>
            <a:miter lim="800000"/>
            <a:headEnd/>
            <a:tailEnd/>
          </a:ln>
        </p:spPr>
      </p:pic>
      <p:pic>
        <p:nvPicPr>
          <p:cNvPr id="38" name="Picture 60"/>
          <p:cNvPicPr>
            <a:picLocks noChangeAspect="1" noChangeArrowheads="1"/>
          </p:cNvPicPr>
          <p:nvPr/>
        </p:nvPicPr>
        <p:blipFill>
          <a:blip r:embed="rId30"/>
          <a:srcRect/>
          <a:stretch>
            <a:fillRect/>
          </a:stretch>
        </p:blipFill>
        <p:spPr bwMode="auto">
          <a:xfrm>
            <a:off x="4376442" y="5711129"/>
            <a:ext cx="1408014" cy="318587"/>
          </a:xfrm>
          <a:prstGeom prst="rect">
            <a:avLst/>
          </a:prstGeom>
          <a:solidFill>
            <a:schemeClr val="tx2"/>
          </a:solidFill>
          <a:ln w="9525">
            <a:noFill/>
            <a:miter lim="800000"/>
            <a:headEnd/>
            <a:tailEnd/>
          </a:ln>
        </p:spPr>
      </p:pic>
      <p:pic>
        <p:nvPicPr>
          <p:cNvPr id="39" name="Picture 67"/>
          <p:cNvPicPr>
            <a:picLocks noChangeAspect="1" noChangeArrowheads="1"/>
          </p:cNvPicPr>
          <p:nvPr/>
        </p:nvPicPr>
        <p:blipFill>
          <a:blip r:embed="rId31"/>
          <a:srcRect/>
          <a:stretch>
            <a:fillRect/>
          </a:stretch>
        </p:blipFill>
        <p:spPr bwMode="auto">
          <a:xfrm>
            <a:off x="2890205" y="4805699"/>
            <a:ext cx="782230" cy="259169"/>
          </a:xfrm>
          <a:prstGeom prst="rect">
            <a:avLst/>
          </a:prstGeom>
          <a:solidFill>
            <a:schemeClr val="tx2"/>
          </a:solidFill>
          <a:ln w="9525">
            <a:noFill/>
            <a:miter lim="800000"/>
            <a:headEnd/>
            <a:tailEnd/>
          </a:ln>
        </p:spPr>
      </p:pic>
      <p:pic>
        <p:nvPicPr>
          <p:cNvPr id="40" name="Picture 68"/>
          <p:cNvPicPr>
            <a:picLocks noChangeAspect="1" noChangeArrowheads="1"/>
          </p:cNvPicPr>
          <p:nvPr/>
        </p:nvPicPr>
        <p:blipFill>
          <a:blip r:embed="rId32"/>
          <a:srcRect/>
          <a:stretch>
            <a:fillRect/>
          </a:stretch>
        </p:blipFill>
        <p:spPr bwMode="auto">
          <a:xfrm>
            <a:off x="3907104" y="3836246"/>
            <a:ext cx="1046233" cy="285085"/>
          </a:xfrm>
          <a:prstGeom prst="rect">
            <a:avLst/>
          </a:prstGeom>
          <a:solidFill>
            <a:schemeClr val="tx2"/>
          </a:solidFill>
          <a:ln w="9525">
            <a:noFill/>
            <a:miter lim="800000"/>
            <a:headEnd/>
            <a:tailEnd/>
          </a:ln>
        </p:spPr>
      </p:pic>
      <p:pic>
        <p:nvPicPr>
          <p:cNvPr id="41" name="Picture 75"/>
          <p:cNvPicPr>
            <a:picLocks noChangeAspect="1" noChangeArrowheads="1"/>
          </p:cNvPicPr>
          <p:nvPr/>
        </p:nvPicPr>
        <p:blipFill>
          <a:blip r:embed="rId33"/>
          <a:srcRect/>
          <a:stretch>
            <a:fillRect/>
          </a:stretch>
        </p:blipFill>
        <p:spPr bwMode="auto">
          <a:xfrm>
            <a:off x="8052924" y="5220368"/>
            <a:ext cx="704007" cy="192028"/>
          </a:xfrm>
          <a:prstGeom prst="rect">
            <a:avLst/>
          </a:prstGeom>
          <a:solidFill>
            <a:schemeClr val="tx2"/>
          </a:solidFill>
          <a:ln w="9525">
            <a:noFill/>
            <a:miter lim="800000"/>
            <a:headEnd/>
            <a:tailEnd/>
          </a:ln>
        </p:spPr>
      </p:pic>
      <p:pic>
        <p:nvPicPr>
          <p:cNvPr id="42" name="Picture 78"/>
          <p:cNvPicPr>
            <a:picLocks noChangeAspect="1" noChangeArrowheads="1"/>
          </p:cNvPicPr>
          <p:nvPr/>
        </p:nvPicPr>
        <p:blipFill>
          <a:blip r:embed="rId34"/>
          <a:srcRect/>
          <a:stretch>
            <a:fillRect/>
          </a:stretch>
        </p:blipFill>
        <p:spPr bwMode="auto">
          <a:xfrm>
            <a:off x="7270694" y="3905358"/>
            <a:ext cx="713785" cy="138223"/>
          </a:xfrm>
          <a:prstGeom prst="rect">
            <a:avLst/>
          </a:prstGeom>
          <a:solidFill>
            <a:schemeClr val="tx2"/>
          </a:solidFill>
          <a:ln w="9525">
            <a:noFill/>
            <a:miter lim="800000"/>
            <a:headEnd/>
            <a:tailEnd/>
          </a:ln>
        </p:spPr>
      </p:pic>
      <p:pic>
        <p:nvPicPr>
          <p:cNvPr id="43" name="Picture 80"/>
          <p:cNvPicPr>
            <a:picLocks noChangeAspect="1" noChangeArrowheads="1"/>
          </p:cNvPicPr>
          <p:nvPr/>
        </p:nvPicPr>
        <p:blipFill>
          <a:blip r:embed="rId35"/>
          <a:srcRect/>
          <a:stretch>
            <a:fillRect/>
          </a:stretch>
        </p:blipFill>
        <p:spPr bwMode="auto">
          <a:xfrm>
            <a:off x="5080450" y="4181804"/>
            <a:ext cx="811564" cy="172088"/>
          </a:xfrm>
          <a:prstGeom prst="rect">
            <a:avLst/>
          </a:prstGeom>
          <a:solidFill>
            <a:schemeClr val="tx2"/>
          </a:solidFill>
          <a:ln w="9525">
            <a:noFill/>
            <a:miter lim="800000"/>
            <a:headEnd/>
            <a:tailEnd/>
          </a:ln>
        </p:spPr>
      </p:pic>
      <p:pic>
        <p:nvPicPr>
          <p:cNvPr id="44" name="Picture 81"/>
          <p:cNvPicPr>
            <a:picLocks noChangeAspect="1" noChangeArrowheads="1"/>
          </p:cNvPicPr>
          <p:nvPr/>
        </p:nvPicPr>
        <p:blipFill>
          <a:blip r:embed="rId36"/>
          <a:srcRect/>
          <a:stretch>
            <a:fillRect/>
          </a:stretch>
        </p:blipFill>
        <p:spPr bwMode="auto">
          <a:xfrm>
            <a:off x="8052924" y="3836246"/>
            <a:ext cx="704007" cy="298044"/>
          </a:xfrm>
          <a:prstGeom prst="rect">
            <a:avLst/>
          </a:prstGeom>
          <a:solidFill>
            <a:schemeClr val="tx2"/>
          </a:solidFill>
          <a:ln w="9525">
            <a:noFill/>
            <a:miter lim="800000"/>
            <a:headEnd/>
            <a:tailEnd/>
          </a:ln>
        </p:spPr>
      </p:pic>
      <p:pic>
        <p:nvPicPr>
          <p:cNvPr id="45" name="Picture 85"/>
          <p:cNvPicPr>
            <a:picLocks noChangeAspect="1" noChangeArrowheads="1"/>
          </p:cNvPicPr>
          <p:nvPr/>
        </p:nvPicPr>
        <p:blipFill>
          <a:blip r:embed="rId37"/>
          <a:srcRect/>
          <a:stretch>
            <a:fillRect/>
          </a:stretch>
        </p:blipFill>
        <p:spPr bwMode="auto">
          <a:xfrm>
            <a:off x="7505363" y="5711129"/>
            <a:ext cx="808008" cy="311002"/>
          </a:xfrm>
          <a:prstGeom prst="rect">
            <a:avLst/>
          </a:prstGeom>
          <a:solidFill>
            <a:schemeClr val="tx2"/>
          </a:solidFill>
          <a:ln w="9525">
            <a:noFill/>
            <a:miter lim="800000"/>
            <a:headEnd/>
            <a:tailEnd/>
          </a:ln>
        </p:spPr>
      </p:pic>
      <p:pic>
        <p:nvPicPr>
          <p:cNvPr id="46" name="Picture 86"/>
          <p:cNvPicPr>
            <a:picLocks noChangeAspect="1" noChangeArrowheads="1"/>
          </p:cNvPicPr>
          <p:nvPr/>
        </p:nvPicPr>
        <p:blipFill>
          <a:blip r:embed="rId38"/>
          <a:srcRect/>
          <a:stretch>
            <a:fillRect/>
          </a:stretch>
        </p:blipFill>
        <p:spPr bwMode="auto">
          <a:xfrm>
            <a:off x="2029752" y="3836246"/>
            <a:ext cx="713785" cy="232853"/>
          </a:xfrm>
          <a:prstGeom prst="rect">
            <a:avLst/>
          </a:prstGeom>
          <a:solidFill>
            <a:schemeClr val="tx2"/>
          </a:solidFill>
          <a:ln w="9525">
            <a:noFill/>
            <a:miter lim="800000"/>
            <a:headEnd/>
            <a:tailEnd/>
          </a:ln>
        </p:spPr>
      </p:pic>
      <p:pic>
        <p:nvPicPr>
          <p:cNvPr id="47" name="Picture 87"/>
          <p:cNvPicPr>
            <a:picLocks noChangeAspect="1" noChangeArrowheads="1"/>
          </p:cNvPicPr>
          <p:nvPr/>
        </p:nvPicPr>
        <p:blipFill>
          <a:blip r:embed="rId39"/>
          <a:srcRect/>
          <a:stretch>
            <a:fillRect/>
          </a:stretch>
        </p:blipFill>
        <p:spPr bwMode="auto">
          <a:xfrm>
            <a:off x="7974701" y="4181804"/>
            <a:ext cx="713785" cy="263489"/>
          </a:xfrm>
          <a:prstGeom prst="rect">
            <a:avLst/>
          </a:prstGeom>
          <a:solidFill>
            <a:schemeClr val="tx2"/>
          </a:solidFill>
          <a:ln w="9525">
            <a:noFill/>
            <a:miter lim="800000"/>
            <a:headEnd/>
            <a:tailEnd/>
          </a:ln>
        </p:spPr>
      </p:pic>
      <p:pic>
        <p:nvPicPr>
          <p:cNvPr id="48" name="Picture 7"/>
          <p:cNvPicPr>
            <a:picLocks noChangeAspect="1" noChangeArrowheads="1"/>
          </p:cNvPicPr>
          <p:nvPr/>
        </p:nvPicPr>
        <p:blipFill>
          <a:blip r:embed="rId40"/>
          <a:srcRect/>
          <a:stretch>
            <a:fillRect/>
          </a:stretch>
        </p:blipFill>
        <p:spPr bwMode="auto">
          <a:xfrm>
            <a:off x="7974701" y="2448083"/>
            <a:ext cx="782230" cy="244953"/>
          </a:xfrm>
          <a:prstGeom prst="rect">
            <a:avLst/>
          </a:prstGeom>
          <a:solidFill>
            <a:schemeClr val="tx2"/>
          </a:solidFill>
          <a:ln w="9525">
            <a:noFill/>
            <a:miter lim="800000"/>
            <a:headEnd/>
            <a:tailEnd/>
          </a:ln>
        </p:spPr>
      </p:pic>
      <p:pic>
        <p:nvPicPr>
          <p:cNvPr id="49" name="Picture 8"/>
          <p:cNvPicPr>
            <a:picLocks noChangeAspect="1" noChangeArrowheads="1"/>
          </p:cNvPicPr>
          <p:nvPr/>
        </p:nvPicPr>
        <p:blipFill>
          <a:blip r:embed="rId41"/>
          <a:srcRect/>
          <a:stretch>
            <a:fillRect/>
          </a:stretch>
        </p:blipFill>
        <p:spPr bwMode="auto">
          <a:xfrm>
            <a:off x="2107975" y="3045592"/>
            <a:ext cx="630130" cy="189079"/>
          </a:xfrm>
          <a:prstGeom prst="rect">
            <a:avLst/>
          </a:prstGeom>
          <a:solidFill>
            <a:schemeClr val="tx2"/>
          </a:solidFill>
          <a:ln w="9525">
            <a:noFill/>
            <a:miter lim="800000"/>
            <a:headEnd/>
            <a:tailEnd/>
          </a:ln>
        </p:spPr>
      </p:pic>
      <p:pic>
        <p:nvPicPr>
          <p:cNvPr id="50" name="Picture 10"/>
          <p:cNvPicPr>
            <a:picLocks noChangeAspect="1" noChangeArrowheads="1"/>
          </p:cNvPicPr>
          <p:nvPr/>
        </p:nvPicPr>
        <p:blipFill>
          <a:blip r:embed="rId42"/>
          <a:srcRect/>
          <a:stretch>
            <a:fillRect/>
          </a:stretch>
        </p:blipFill>
        <p:spPr bwMode="auto">
          <a:xfrm>
            <a:off x="2186198" y="2769145"/>
            <a:ext cx="864364" cy="224613"/>
          </a:xfrm>
          <a:prstGeom prst="rect">
            <a:avLst/>
          </a:prstGeom>
          <a:solidFill>
            <a:schemeClr val="tx2"/>
          </a:solidFill>
          <a:ln w="9525">
            <a:noFill/>
            <a:miter lim="800000"/>
            <a:headEnd/>
            <a:tailEnd/>
          </a:ln>
        </p:spPr>
      </p:pic>
      <p:pic>
        <p:nvPicPr>
          <p:cNvPr id="51" name="Picture 13"/>
          <p:cNvPicPr>
            <a:picLocks noChangeAspect="1" noChangeArrowheads="1"/>
          </p:cNvPicPr>
          <p:nvPr/>
        </p:nvPicPr>
        <p:blipFill>
          <a:blip r:embed="rId43"/>
          <a:srcRect/>
          <a:stretch>
            <a:fillRect/>
          </a:stretch>
        </p:blipFill>
        <p:spPr bwMode="auto">
          <a:xfrm>
            <a:off x="3046651" y="2838257"/>
            <a:ext cx="860453" cy="190057"/>
          </a:xfrm>
          <a:prstGeom prst="rect">
            <a:avLst/>
          </a:prstGeom>
          <a:solidFill>
            <a:schemeClr val="tx2"/>
          </a:solidFill>
          <a:ln w="9525">
            <a:noFill/>
            <a:miter lim="800000"/>
            <a:headEnd/>
            <a:tailEnd/>
          </a:ln>
        </p:spPr>
      </p:pic>
      <p:pic>
        <p:nvPicPr>
          <p:cNvPr id="52" name="Picture 14"/>
          <p:cNvPicPr>
            <a:picLocks noChangeAspect="1" noChangeArrowheads="1"/>
          </p:cNvPicPr>
          <p:nvPr/>
        </p:nvPicPr>
        <p:blipFill>
          <a:blip r:embed="rId44"/>
          <a:srcRect/>
          <a:stretch>
            <a:fillRect/>
          </a:stretch>
        </p:blipFill>
        <p:spPr bwMode="auto">
          <a:xfrm>
            <a:off x="6001660" y="2658567"/>
            <a:ext cx="892763" cy="259169"/>
          </a:xfrm>
          <a:prstGeom prst="rect">
            <a:avLst/>
          </a:prstGeom>
          <a:solidFill>
            <a:schemeClr val="tx2"/>
          </a:solidFill>
          <a:ln w="9525">
            <a:noFill/>
            <a:miter lim="800000"/>
            <a:headEnd/>
            <a:tailEnd/>
          </a:ln>
        </p:spPr>
      </p:pic>
      <p:pic>
        <p:nvPicPr>
          <p:cNvPr id="53" name="Picture 15"/>
          <p:cNvPicPr>
            <a:picLocks noChangeAspect="1" noChangeArrowheads="1"/>
          </p:cNvPicPr>
          <p:nvPr/>
        </p:nvPicPr>
        <p:blipFill>
          <a:blip r:embed="rId45"/>
          <a:srcRect/>
          <a:stretch>
            <a:fillRect/>
          </a:stretch>
        </p:blipFill>
        <p:spPr bwMode="auto">
          <a:xfrm>
            <a:off x="5706234" y="2078029"/>
            <a:ext cx="1016898" cy="277462"/>
          </a:xfrm>
          <a:prstGeom prst="rect">
            <a:avLst/>
          </a:prstGeom>
          <a:solidFill>
            <a:schemeClr val="tx2"/>
          </a:solidFill>
          <a:ln w="9525">
            <a:noFill/>
            <a:miter lim="800000"/>
            <a:headEnd/>
            <a:tailEnd/>
          </a:ln>
        </p:spPr>
      </p:pic>
      <p:pic>
        <p:nvPicPr>
          <p:cNvPr id="54" name="Picture 18"/>
          <p:cNvPicPr>
            <a:picLocks noChangeAspect="1" noChangeArrowheads="1"/>
          </p:cNvPicPr>
          <p:nvPr/>
        </p:nvPicPr>
        <p:blipFill>
          <a:blip r:embed="rId46"/>
          <a:srcRect/>
          <a:stretch>
            <a:fillRect/>
          </a:stretch>
        </p:blipFill>
        <p:spPr bwMode="auto">
          <a:xfrm>
            <a:off x="308846" y="2008918"/>
            <a:ext cx="469338" cy="354197"/>
          </a:xfrm>
          <a:prstGeom prst="rect">
            <a:avLst/>
          </a:prstGeom>
          <a:solidFill>
            <a:schemeClr val="tx2"/>
          </a:solidFill>
          <a:ln w="9525">
            <a:noFill/>
            <a:miter lim="800000"/>
            <a:headEnd/>
            <a:tailEnd/>
          </a:ln>
        </p:spPr>
      </p:pic>
      <p:pic>
        <p:nvPicPr>
          <p:cNvPr id="55" name="Picture 20"/>
          <p:cNvPicPr>
            <a:picLocks noChangeAspect="1" noChangeArrowheads="1"/>
          </p:cNvPicPr>
          <p:nvPr/>
        </p:nvPicPr>
        <p:blipFill>
          <a:blip r:embed="rId47"/>
          <a:srcRect/>
          <a:stretch>
            <a:fillRect/>
          </a:stretch>
        </p:blipFill>
        <p:spPr bwMode="auto">
          <a:xfrm>
            <a:off x="4845781" y="2561811"/>
            <a:ext cx="469338" cy="372822"/>
          </a:xfrm>
          <a:prstGeom prst="rect">
            <a:avLst/>
          </a:prstGeom>
          <a:solidFill>
            <a:schemeClr val="tx2"/>
          </a:solidFill>
          <a:ln w="9525">
            <a:noFill/>
            <a:miter lim="800000"/>
            <a:headEnd/>
            <a:tailEnd/>
          </a:ln>
        </p:spPr>
      </p:pic>
      <p:pic>
        <p:nvPicPr>
          <p:cNvPr id="56" name="Picture 21"/>
          <p:cNvPicPr>
            <a:picLocks noChangeAspect="1" noChangeArrowheads="1"/>
          </p:cNvPicPr>
          <p:nvPr/>
        </p:nvPicPr>
        <p:blipFill>
          <a:blip r:embed="rId48"/>
          <a:srcRect/>
          <a:stretch>
            <a:fillRect/>
          </a:stretch>
        </p:blipFill>
        <p:spPr bwMode="auto">
          <a:xfrm>
            <a:off x="2733759" y="2216252"/>
            <a:ext cx="689341" cy="431948"/>
          </a:xfrm>
          <a:prstGeom prst="rect">
            <a:avLst/>
          </a:prstGeom>
          <a:solidFill>
            <a:schemeClr val="tx2"/>
          </a:solidFill>
          <a:ln w="9525">
            <a:noFill/>
            <a:miter lim="800000"/>
            <a:headEnd/>
            <a:tailEnd/>
          </a:ln>
        </p:spPr>
      </p:pic>
      <p:pic>
        <p:nvPicPr>
          <p:cNvPr id="57" name="Picture 23"/>
          <p:cNvPicPr>
            <a:picLocks noChangeAspect="1" noChangeArrowheads="1"/>
          </p:cNvPicPr>
          <p:nvPr/>
        </p:nvPicPr>
        <p:blipFill>
          <a:blip r:embed="rId49"/>
          <a:srcRect/>
          <a:stretch>
            <a:fillRect/>
          </a:stretch>
        </p:blipFill>
        <p:spPr bwMode="auto">
          <a:xfrm>
            <a:off x="7583586" y="3252927"/>
            <a:ext cx="956964" cy="302363"/>
          </a:xfrm>
          <a:prstGeom prst="rect">
            <a:avLst/>
          </a:prstGeom>
          <a:solidFill>
            <a:schemeClr val="tx2"/>
          </a:solidFill>
          <a:ln w="9525">
            <a:noFill/>
            <a:miter lim="800000"/>
            <a:headEnd/>
            <a:tailEnd/>
          </a:ln>
        </p:spPr>
      </p:pic>
      <p:pic>
        <p:nvPicPr>
          <p:cNvPr id="58" name="Picture 25"/>
          <p:cNvPicPr>
            <a:picLocks noChangeAspect="1" noChangeArrowheads="1"/>
          </p:cNvPicPr>
          <p:nvPr/>
        </p:nvPicPr>
        <p:blipFill>
          <a:blip r:embed="rId50"/>
          <a:srcRect/>
          <a:stretch>
            <a:fillRect/>
          </a:stretch>
        </p:blipFill>
        <p:spPr bwMode="auto">
          <a:xfrm>
            <a:off x="4532888" y="3183815"/>
            <a:ext cx="1006546" cy="215974"/>
          </a:xfrm>
          <a:prstGeom prst="rect">
            <a:avLst/>
          </a:prstGeom>
          <a:solidFill>
            <a:schemeClr val="tx2"/>
          </a:solidFill>
          <a:ln w="9525">
            <a:noFill/>
            <a:miter lim="800000"/>
            <a:headEnd/>
            <a:tailEnd/>
          </a:ln>
        </p:spPr>
      </p:pic>
      <p:pic>
        <p:nvPicPr>
          <p:cNvPr id="59" name="Picture 27"/>
          <p:cNvPicPr>
            <a:picLocks noChangeAspect="1" noChangeArrowheads="1"/>
          </p:cNvPicPr>
          <p:nvPr/>
        </p:nvPicPr>
        <p:blipFill>
          <a:blip r:embed="rId51"/>
          <a:srcRect/>
          <a:stretch>
            <a:fillRect/>
          </a:stretch>
        </p:blipFill>
        <p:spPr bwMode="auto">
          <a:xfrm>
            <a:off x="4063550" y="1939806"/>
            <a:ext cx="625783" cy="257380"/>
          </a:xfrm>
          <a:prstGeom prst="rect">
            <a:avLst/>
          </a:prstGeom>
          <a:solidFill>
            <a:schemeClr val="tx2"/>
          </a:solidFill>
          <a:ln w="9525">
            <a:noFill/>
            <a:miter lim="800000"/>
            <a:headEnd/>
            <a:tailEnd/>
          </a:ln>
        </p:spPr>
      </p:pic>
      <p:pic>
        <p:nvPicPr>
          <p:cNvPr id="60" name="Picture 28"/>
          <p:cNvPicPr>
            <a:picLocks noChangeAspect="1" noChangeArrowheads="1"/>
          </p:cNvPicPr>
          <p:nvPr/>
        </p:nvPicPr>
        <p:blipFill>
          <a:blip r:embed="rId52"/>
          <a:srcRect/>
          <a:stretch>
            <a:fillRect/>
          </a:stretch>
        </p:blipFill>
        <p:spPr bwMode="auto">
          <a:xfrm>
            <a:off x="3515989" y="2561811"/>
            <a:ext cx="1095122" cy="198696"/>
          </a:xfrm>
          <a:prstGeom prst="rect">
            <a:avLst/>
          </a:prstGeom>
          <a:solidFill>
            <a:schemeClr val="tx2"/>
          </a:solidFill>
          <a:ln w="9525">
            <a:noFill/>
            <a:miter lim="800000"/>
            <a:headEnd/>
            <a:tailEnd/>
          </a:ln>
        </p:spPr>
      </p:pic>
      <p:pic>
        <p:nvPicPr>
          <p:cNvPr id="61" name="Picture 34"/>
          <p:cNvPicPr>
            <a:picLocks noChangeAspect="1" noChangeArrowheads="1"/>
          </p:cNvPicPr>
          <p:nvPr/>
        </p:nvPicPr>
        <p:blipFill>
          <a:blip r:embed="rId53"/>
          <a:srcRect/>
          <a:stretch>
            <a:fillRect/>
          </a:stretch>
        </p:blipFill>
        <p:spPr bwMode="auto">
          <a:xfrm>
            <a:off x="387069" y="2838257"/>
            <a:ext cx="455099" cy="406031"/>
          </a:xfrm>
          <a:prstGeom prst="rect">
            <a:avLst/>
          </a:prstGeom>
          <a:solidFill>
            <a:schemeClr val="tx2"/>
          </a:solidFill>
          <a:ln w="9525">
            <a:noFill/>
            <a:miter lim="800000"/>
            <a:headEnd/>
            <a:tailEnd/>
          </a:ln>
        </p:spPr>
      </p:pic>
      <p:pic>
        <p:nvPicPr>
          <p:cNvPr id="62" name="Picture 35"/>
          <p:cNvPicPr>
            <a:picLocks noChangeAspect="1" noChangeArrowheads="1"/>
          </p:cNvPicPr>
          <p:nvPr/>
        </p:nvPicPr>
        <p:blipFill>
          <a:blip r:embed="rId54"/>
          <a:srcRect/>
          <a:stretch>
            <a:fillRect/>
          </a:stretch>
        </p:blipFill>
        <p:spPr bwMode="auto">
          <a:xfrm>
            <a:off x="3515989" y="2008918"/>
            <a:ext cx="469338" cy="291804"/>
          </a:xfrm>
          <a:prstGeom prst="rect">
            <a:avLst/>
          </a:prstGeom>
          <a:solidFill>
            <a:schemeClr val="tx2"/>
          </a:solidFill>
          <a:ln w="9525">
            <a:noFill/>
            <a:miter lim="800000"/>
            <a:headEnd/>
            <a:tailEnd/>
          </a:ln>
        </p:spPr>
      </p:pic>
      <p:pic>
        <p:nvPicPr>
          <p:cNvPr id="63" name="Picture 37"/>
          <p:cNvPicPr>
            <a:picLocks noChangeAspect="1" noChangeArrowheads="1"/>
          </p:cNvPicPr>
          <p:nvPr/>
        </p:nvPicPr>
        <p:blipFill>
          <a:blip r:embed="rId55"/>
          <a:srcRect/>
          <a:stretch>
            <a:fillRect/>
          </a:stretch>
        </p:blipFill>
        <p:spPr bwMode="auto">
          <a:xfrm>
            <a:off x="2107975" y="3322038"/>
            <a:ext cx="708608" cy="138223"/>
          </a:xfrm>
          <a:prstGeom prst="rect">
            <a:avLst/>
          </a:prstGeom>
          <a:solidFill>
            <a:schemeClr val="tx2"/>
          </a:solidFill>
          <a:ln w="9525">
            <a:noFill/>
            <a:miter lim="800000"/>
            <a:headEnd/>
            <a:tailEnd/>
          </a:ln>
        </p:spPr>
      </p:pic>
      <p:pic>
        <p:nvPicPr>
          <p:cNvPr id="64" name="Picture 38"/>
          <p:cNvPicPr>
            <a:picLocks noChangeAspect="1" noChangeArrowheads="1"/>
          </p:cNvPicPr>
          <p:nvPr/>
        </p:nvPicPr>
        <p:blipFill>
          <a:blip r:embed="rId56"/>
          <a:srcRect/>
          <a:stretch>
            <a:fillRect/>
          </a:stretch>
        </p:blipFill>
        <p:spPr bwMode="auto">
          <a:xfrm>
            <a:off x="2186198" y="1870694"/>
            <a:ext cx="1016899" cy="270687"/>
          </a:xfrm>
          <a:prstGeom prst="rect">
            <a:avLst/>
          </a:prstGeom>
          <a:solidFill>
            <a:schemeClr val="tx2"/>
          </a:solidFill>
          <a:ln w="9525">
            <a:noFill/>
            <a:miter lim="800000"/>
            <a:headEnd/>
            <a:tailEnd/>
          </a:ln>
        </p:spPr>
      </p:pic>
      <p:pic>
        <p:nvPicPr>
          <p:cNvPr id="65" name="Picture 40"/>
          <p:cNvPicPr>
            <a:picLocks noChangeAspect="1" noChangeArrowheads="1"/>
          </p:cNvPicPr>
          <p:nvPr/>
        </p:nvPicPr>
        <p:blipFill>
          <a:blip r:embed="rId57"/>
          <a:srcRect/>
          <a:stretch>
            <a:fillRect/>
          </a:stretch>
        </p:blipFill>
        <p:spPr bwMode="auto">
          <a:xfrm>
            <a:off x="2107975" y="2354476"/>
            <a:ext cx="406534" cy="385100"/>
          </a:xfrm>
          <a:prstGeom prst="rect">
            <a:avLst/>
          </a:prstGeom>
          <a:solidFill>
            <a:schemeClr val="tx2"/>
          </a:solidFill>
          <a:ln w="9525">
            <a:noFill/>
            <a:miter lim="800000"/>
            <a:headEnd/>
            <a:tailEnd/>
          </a:ln>
        </p:spPr>
      </p:pic>
      <p:pic>
        <p:nvPicPr>
          <p:cNvPr id="66" name="Picture 43"/>
          <p:cNvPicPr>
            <a:picLocks noChangeAspect="1" noChangeArrowheads="1"/>
          </p:cNvPicPr>
          <p:nvPr/>
        </p:nvPicPr>
        <p:blipFill>
          <a:blip r:embed="rId58"/>
          <a:srcRect/>
          <a:stretch>
            <a:fillRect/>
          </a:stretch>
        </p:blipFill>
        <p:spPr bwMode="auto">
          <a:xfrm>
            <a:off x="4845781" y="2216252"/>
            <a:ext cx="782230" cy="339198"/>
          </a:xfrm>
          <a:prstGeom prst="rect">
            <a:avLst/>
          </a:prstGeom>
          <a:solidFill>
            <a:schemeClr val="tx2"/>
          </a:solidFill>
          <a:ln w="9525">
            <a:noFill/>
            <a:miter lim="800000"/>
            <a:headEnd/>
            <a:tailEnd/>
          </a:ln>
        </p:spPr>
      </p:pic>
      <p:pic>
        <p:nvPicPr>
          <p:cNvPr id="67" name="Picture 46"/>
          <p:cNvPicPr>
            <a:picLocks noChangeAspect="1" noChangeArrowheads="1"/>
          </p:cNvPicPr>
          <p:nvPr/>
        </p:nvPicPr>
        <p:blipFill>
          <a:blip r:embed="rId59"/>
          <a:srcRect/>
          <a:stretch>
            <a:fillRect/>
          </a:stretch>
        </p:blipFill>
        <p:spPr bwMode="auto">
          <a:xfrm>
            <a:off x="7896478" y="2183278"/>
            <a:ext cx="870231" cy="201011"/>
          </a:xfrm>
          <a:prstGeom prst="rect">
            <a:avLst/>
          </a:prstGeom>
          <a:solidFill>
            <a:schemeClr val="tx2"/>
          </a:solidFill>
          <a:ln w="9525">
            <a:noFill/>
            <a:miter lim="800000"/>
            <a:headEnd/>
            <a:tailEnd/>
          </a:ln>
        </p:spPr>
      </p:pic>
      <p:pic>
        <p:nvPicPr>
          <p:cNvPr id="68" name="Picture 47"/>
          <p:cNvPicPr>
            <a:picLocks noChangeAspect="1" noChangeArrowheads="1"/>
          </p:cNvPicPr>
          <p:nvPr/>
        </p:nvPicPr>
        <p:blipFill>
          <a:blip r:embed="rId60"/>
          <a:srcRect/>
          <a:stretch>
            <a:fillRect/>
          </a:stretch>
        </p:blipFill>
        <p:spPr bwMode="auto">
          <a:xfrm>
            <a:off x="465292" y="2423587"/>
            <a:ext cx="704007" cy="194377"/>
          </a:xfrm>
          <a:prstGeom prst="rect">
            <a:avLst/>
          </a:prstGeom>
          <a:solidFill>
            <a:schemeClr val="tx2"/>
          </a:solidFill>
          <a:ln w="9525">
            <a:noFill/>
            <a:miter lim="800000"/>
            <a:headEnd/>
            <a:tailEnd/>
          </a:ln>
        </p:spPr>
      </p:pic>
      <p:pic>
        <p:nvPicPr>
          <p:cNvPr id="69" name="Picture 53"/>
          <p:cNvPicPr>
            <a:picLocks noChangeAspect="1" noChangeArrowheads="1"/>
          </p:cNvPicPr>
          <p:nvPr/>
        </p:nvPicPr>
        <p:blipFill>
          <a:blip r:embed="rId61"/>
          <a:srcRect/>
          <a:stretch>
            <a:fillRect/>
          </a:stretch>
        </p:blipFill>
        <p:spPr bwMode="auto">
          <a:xfrm>
            <a:off x="2186198" y="3460262"/>
            <a:ext cx="806676" cy="220294"/>
          </a:xfrm>
          <a:prstGeom prst="rect">
            <a:avLst/>
          </a:prstGeom>
          <a:solidFill>
            <a:schemeClr val="tx2"/>
          </a:solidFill>
          <a:ln w="9525">
            <a:noFill/>
            <a:miter lim="800000"/>
            <a:headEnd/>
            <a:tailEnd/>
          </a:ln>
        </p:spPr>
      </p:pic>
      <p:pic>
        <p:nvPicPr>
          <p:cNvPr id="70" name="Picture 54"/>
          <p:cNvPicPr>
            <a:picLocks noChangeAspect="1" noChangeArrowheads="1"/>
          </p:cNvPicPr>
          <p:nvPr/>
        </p:nvPicPr>
        <p:blipFill>
          <a:blip r:embed="rId62"/>
          <a:srcRect/>
          <a:stretch>
            <a:fillRect/>
          </a:stretch>
        </p:blipFill>
        <p:spPr bwMode="auto">
          <a:xfrm>
            <a:off x="1091076" y="2008918"/>
            <a:ext cx="355829" cy="311002"/>
          </a:xfrm>
          <a:prstGeom prst="rect">
            <a:avLst/>
          </a:prstGeom>
          <a:solidFill>
            <a:schemeClr val="tx2"/>
          </a:solidFill>
          <a:ln w="9525">
            <a:noFill/>
            <a:miter lim="800000"/>
            <a:headEnd/>
            <a:tailEnd/>
          </a:ln>
        </p:spPr>
      </p:pic>
      <p:pic>
        <p:nvPicPr>
          <p:cNvPr id="71" name="Picture 55"/>
          <p:cNvPicPr>
            <a:picLocks noChangeAspect="1" noChangeArrowheads="1"/>
          </p:cNvPicPr>
          <p:nvPr/>
        </p:nvPicPr>
        <p:blipFill>
          <a:blip r:embed="rId63"/>
          <a:srcRect/>
          <a:stretch>
            <a:fillRect/>
          </a:stretch>
        </p:blipFill>
        <p:spPr bwMode="auto">
          <a:xfrm>
            <a:off x="7348917" y="2977781"/>
            <a:ext cx="616006" cy="214636"/>
          </a:xfrm>
          <a:prstGeom prst="rect">
            <a:avLst/>
          </a:prstGeom>
          <a:solidFill>
            <a:schemeClr val="tx2"/>
          </a:solidFill>
          <a:ln w="9525">
            <a:noFill/>
            <a:miter lim="800000"/>
            <a:headEnd/>
            <a:tailEnd/>
          </a:ln>
        </p:spPr>
      </p:pic>
      <p:pic>
        <p:nvPicPr>
          <p:cNvPr id="72" name="Picture 56"/>
          <p:cNvPicPr>
            <a:picLocks noChangeAspect="1" noChangeArrowheads="1"/>
          </p:cNvPicPr>
          <p:nvPr/>
        </p:nvPicPr>
        <p:blipFill>
          <a:blip r:embed="rId64"/>
          <a:srcRect/>
          <a:stretch>
            <a:fillRect/>
          </a:stretch>
        </p:blipFill>
        <p:spPr bwMode="auto">
          <a:xfrm>
            <a:off x="7348916" y="2079330"/>
            <a:ext cx="479939" cy="366400"/>
          </a:xfrm>
          <a:prstGeom prst="rect">
            <a:avLst/>
          </a:prstGeom>
          <a:solidFill>
            <a:schemeClr val="tx2"/>
          </a:solidFill>
          <a:ln w="9525">
            <a:noFill/>
            <a:miter lim="800000"/>
            <a:headEnd/>
            <a:tailEnd/>
          </a:ln>
        </p:spPr>
      </p:pic>
      <p:pic>
        <p:nvPicPr>
          <p:cNvPr id="73" name="Picture 57"/>
          <p:cNvPicPr>
            <a:picLocks noChangeAspect="1" noChangeArrowheads="1"/>
          </p:cNvPicPr>
          <p:nvPr/>
        </p:nvPicPr>
        <p:blipFill>
          <a:blip r:embed="rId65"/>
          <a:srcRect/>
          <a:stretch>
            <a:fillRect/>
          </a:stretch>
        </p:blipFill>
        <p:spPr bwMode="auto">
          <a:xfrm>
            <a:off x="3985327" y="2769145"/>
            <a:ext cx="840897" cy="242887"/>
          </a:xfrm>
          <a:prstGeom prst="rect">
            <a:avLst/>
          </a:prstGeom>
          <a:solidFill>
            <a:schemeClr val="tx2"/>
          </a:solidFill>
          <a:ln w="9525">
            <a:noFill/>
            <a:miter lim="800000"/>
            <a:headEnd/>
            <a:tailEnd/>
          </a:ln>
        </p:spPr>
      </p:pic>
      <p:pic>
        <p:nvPicPr>
          <p:cNvPr id="74" name="Picture 59"/>
          <p:cNvPicPr>
            <a:picLocks noChangeAspect="1" noChangeArrowheads="1"/>
          </p:cNvPicPr>
          <p:nvPr/>
        </p:nvPicPr>
        <p:blipFill>
          <a:blip r:embed="rId66"/>
          <a:srcRect/>
          <a:stretch>
            <a:fillRect/>
          </a:stretch>
        </p:blipFill>
        <p:spPr bwMode="auto">
          <a:xfrm>
            <a:off x="4611112" y="1870694"/>
            <a:ext cx="1016899" cy="208673"/>
          </a:xfrm>
          <a:prstGeom prst="rect">
            <a:avLst/>
          </a:prstGeom>
          <a:solidFill>
            <a:schemeClr val="tx2"/>
          </a:solidFill>
          <a:ln w="9525">
            <a:noFill/>
            <a:miter lim="800000"/>
            <a:headEnd/>
            <a:tailEnd/>
          </a:ln>
        </p:spPr>
      </p:pic>
      <p:pic>
        <p:nvPicPr>
          <p:cNvPr id="75" name="Picture 63"/>
          <p:cNvPicPr>
            <a:picLocks noChangeAspect="1" noChangeArrowheads="1"/>
          </p:cNvPicPr>
          <p:nvPr/>
        </p:nvPicPr>
        <p:blipFill>
          <a:blip r:embed="rId67"/>
          <a:srcRect/>
          <a:stretch>
            <a:fillRect/>
          </a:stretch>
        </p:blipFill>
        <p:spPr bwMode="auto">
          <a:xfrm>
            <a:off x="4141773" y="3392757"/>
            <a:ext cx="782230" cy="296192"/>
          </a:xfrm>
          <a:prstGeom prst="rect">
            <a:avLst/>
          </a:prstGeom>
          <a:solidFill>
            <a:schemeClr val="tx2"/>
          </a:solidFill>
          <a:ln w="9525">
            <a:noFill/>
            <a:miter lim="800000"/>
            <a:headEnd/>
            <a:tailEnd/>
          </a:ln>
        </p:spPr>
      </p:pic>
      <p:pic>
        <p:nvPicPr>
          <p:cNvPr id="76" name="Picture 64"/>
          <p:cNvPicPr>
            <a:picLocks noChangeAspect="1" noChangeArrowheads="1"/>
          </p:cNvPicPr>
          <p:nvPr/>
        </p:nvPicPr>
        <p:blipFill>
          <a:blip r:embed="rId68"/>
          <a:srcRect/>
          <a:stretch>
            <a:fillRect/>
          </a:stretch>
        </p:blipFill>
        <p:spPr bwMode="auto">
          <a:xfrm>
            <a:off x="3750658" y="2285364"/>
            <a:ext cx="860453" cy="241891"/>
          </a:xfrm>
          <a:prstGeom prst="rect">
            <a:avLst/>
          </a:prstGeom>
          <a:solidFill>
            <a:schemeClr val="tx2"/>
          </a:solidFill>
          <a:ln w="9525">
            <a:noFill/>
            <a:miter lim="800000"/>
            <a:headEnd/>
            <a:tailEnd/>
          </a:ln>
        </p:spPr>
      </p:pic>
      <p:pic>
        <p:nvPicPr>
          <p:cNvPr id="77" name="Picture 65"/>
          <p:cNvPicPr>
            <a:picLocks noChangeAspect="1" noChangeArrowheads="1"/>
          </p:cNvPicPr>
          <p:nvPr/>
        </p:nvPicPr>
        <p:blipFill>
          <a:blip r:embed="rId69"/>
          <a:srcRect/>
          <a:stretch>
            <a:fillRect/>
          </a:stretch>
        </p:blipFill>
        <p:spPr bwMode="auto">
          <a:xfrm>
            <a:off x="5080450" y="3368290"/>
            <a:ext cx="532895" cy="319641"/>
          </a:xfrm>
          <a:prstGeom prst="rect">
            <a:avLst/>
          </a:prstGeom>
          <a:solidFill>
            <a:schemeClr val="tx2"/>
          </a:solidFill>
          <a:ln w="9525">
            <a:noFill/>
            <a:miter lim="800000"/>
            <a:headEnd/>
            <a:tailEnd/>
          </a:ln>
        </p:spPr>
      </p:pic>
      <p:pic>
        <p:nvPicPr>
          <p:cNvPr id="78" name="Picture 66"/>
          <p:cNvPicPr>
            <a:picLocks noChangeAspect="1" noChangeArrowheads="1"/>
          </p:cNvPicPr>
          <p:nvPr/>
        </p:nvPicPr>
        <p:blipFill>
          <a:blip r:embed="rId70"/>
          <a:srcRect/>
          <a:stretch>
            <a:fillRect/>
          </a:stretch>
        </p:blipFill>
        <p:spPr bwMode="auto">
          <a:xfrm>
            <a:off x="3203097" y="3498893"/>
            <a:ext cx="738231" cy="194377"/>
          </a:xfrm>
          <a:prstGeom prst="rect">
            <a:avLst/>
          </a:prstGeom>
          <a:solidFill>
            <a:schemeClr val="tx2"/>
          </a:solidFill>
          <a:ln w="9525">
            <a:noFill/>
            <a:miter lim="800000"/>
            <a:headEnd/>
            <a:tailEnd/>
          </a:ln>
        </p:spPr>
      </p:pic>
      <p:pic>
        <p:nvPicPr>
          <p:cNvPr id="79" name="Picture 69"/>
          <p:cNvPicPr>
            <a:picLocks noChangeAspect="1" noChangeArrowheads="1"/>
          </p:cNvPicPr>
          <p:nvPr/>
        </p:nvPicPr>
        <p:blipFill>
          <a:blip r:embed="rId71"/>
          <a:srcRect/>
          <a:stretch>
            <a:fillRect/>
          </a:stretch>
        </p:blipFill>
        <p:spPr bwMode="auto">
          <a:xfrm>
            <a:off x="5315119" y="2492699"/>
            <a:ext cx="569910" cy="440587"/>
          </a:xfrm>
          <a:prstGeom prst="rect">
            <a:avLst/>
          </a:prstGeom>
          <a:solidFill>
            <a:schemeClr val="tx2"/>
          </a:solidFill>
          <a:ln w="9525">
            <a:noFill/>
            <a:miter lim="800000"/>
            <a:headEnd/>
            <a:tailEnd/>
          </a:ln>
        </p:spPr>
      </p:pic>
      <p:pic>
        <p:nvPicPr>
          <p:cNvPr id="80" name="Picture 70"/>
          <p:cNvPicPr>
            <a:picLocks noChangeAspect="1" noChangeArrowheads="1"/>
          </p:cNvPicPr>
          <p:nvPr/>
        </p:nvPicPr>
        <p:blipFill>
          <a:blip r:embed="rId72"/>
          <a:srcRect/>
          <a:stretch>
            <a:fillRect/>
          </a:stretch>
        </p:blipFill>
        <p:spPr bwMode="auto">
          <a:xfrm>
            <a:off x="5706234" y="3322038"/>
            <a:ext cx="1016899" cy="202300"/>
          </a:xfrm>
          <a:prstGeom prst="rect">
            <a:avLst/>
          </a:prstGeom>
          <a:solidFill>
            <a:schemeClr val="tx2"/>
          </a:solidFill>
          <a:ln w="9525">
            <a:noFill/>
            <a:miter lim="800000"/>
            <a:headEnd/>
            <a:tailEnd/>
          </a:ln>
        </p:spPr>
      </p:pic>
      <p:pic>
        <p:nvPicPr>
          <p:cNvPr id="81" name="Picture 71"/>
          <p:cNvPicPr>
            <a:picLocks noChangeAspect="1" noChangeArrowheads="1"/>
          </p:cNvPicPr>
          <p:nvPr/>
        </p:nvPicPr>
        <p:blipFill>
          <a:blip r:embed="rId73"/>
          <a:srcRect/>
          <a:stretch>
            <a:fillRect/>
          </a:stretch>
        </p:blipFill>
        <p:spPr bwMode="auto">
          <a:xfrm>
            <a:off x="2186198" y="2147141"/>
            <a:ext cx="674673" cy="233252"/>
          </a:xfrm>
          <a:prstGeom prst="rect">
            <a:avLst/>
          </a:prstGeom>
          <a:solidFill>
            <a:schemeClr val="tx2"/>
          </a:solidFill>
          <a:ln w="9525">
            <a:noFill/>
            <a:miter lim="800000"/>
            <a:headEnd/>
            <a:tailEnd/>
          </a:ln>
        </p:spPr>
      </p:pic>
      <p:pic>
        <p:nvPicPr>
          <p:cNvPr id="82" name="Picture 72"/>
          <p:cNvPicPr>
            <a:picLocks noChangeAspect="1" noChangeArrowheads="1"/>
          </p:cNvPicPr>
          <p:nvPr/>
        </p:nvPicPr>
        <p:blipFill>
          <a:blip r:embed="rId74"/>
          <a:srcRect/>
          <a:stretch>
            <a:fillRect/>
          </a:stretch>
        </p:blipFill>
        <p:spPr bwMode="auto">
          <a:xfrm>
            <a:off x="5814937" y="2943299"/>
            <a:ext cx="1184012" cy="311002"/>
          </a:xfrm>
          <a:prstGeom prst="rect">
            <a:avLst/>
          </a:prstGeom>
          <a:solidFill>
            <a:schemeClr val="tx2"/>
          </a:solidFill>
          <a:ln w="9525">
            <a:noFill/>
            <a:miter lim="800000"/>
            <a:headEnd/>
            <a:tailEnd/>
          </a:ln>
        </p:spPr>
      </p:pic>
      <p:pic>
        <p:nvPicPr>
          <p:cNvPr id="83" name="Picture 73"/>
          <p:cNvPicPr>
            <a:picLocks noChangeAspect="1" noChangeArrowheads="1"/>
          </p:cNvPicPr>
          <p:nvPr/>
        </p:nvPicPr>
        <p:blipFill>
          <a:blip r:embed="rId75"/>
          <a:srcRect/>
          <a:stretch>
            <a:fillRect/>
          </a:stretch>
        </p:blipFill>
        <p:spPr bwMode="auto">
          <a:xfrm>
            <a:off x="3483958" y="3152272"/>
            <a:ext cx="801786" cy="276447"/>
          </a:xfrm>
          <a:prstGeom prst="rect">
            <a:avLst/>
          </a:prstGeom>
          <a:solidFill>
            <a:schemeClr val="tx2"/>
          </a:solidFill>
          <a:ln w="9525">
            <a:noFill/>
            <a:miter lim="800000"/>
            <a:headEnd/>
            <a:tailEnd/>
          </a:ln>
        </p:spPr>
      </p:pic>
      <p:pic>
        <p:nvPicPr>
          <p:cNvPr id="84" name="Picture 74"/>
          <p:cNvPicPr>
            <a:picLocks noChangeAspect="1" noChangeArrowheads="1"/>
          </p:cNvPicPr>
          <p:nvPr/>
        </p:nvPicPr>
        <p:blipFill>
          <a:blip r:embed="rId76"/>
          <a:srcRect/>
          <a:stretch>
            <a:fillRect/>
          </a:stretch>
        </p:blipFill>
        <p:spPr bwMode="auto">
          <a:xfrm>
            <a:off x="8052924" y="2908669"/>
            <a:ext cx="606228" cy="308561"/>
          </a:xfrm>
          <a:prstGeom prst="rect">
            <a:avLst/>
          </a:prstGeom>
          <a:solidFill>
            <a:schemeClr val="tx2"/>
          </a:solidFill>
          <a:ln w="9525">
            <a:noFill/>
            <a:miter lim="800000"/>
            <a:headEnd/>
            <a:tailEnd/>
          </a:ln>
        </p:spPr>
      </p:pic>
      <p:pic>
        <p:nvPicPr>
          <p:cNvPr id="85" name="Picture 76"/>
          <p:cNvPicPr>
            <a:picLocks noChangeAspect="1" noChangeArrowheads="1"/>
          </p:cNvPicPr>
          <p:nvPr/>
        </p:nvPicPr>
        <p:blipFill>
          <a:blip r:embed="rId77"/>
          <a:srcRect/>
          <a:stretch>
            <a:fillRect/>
          </a:stretch>
        </p:blipFill>
        <p:spPr bwMode="auto">
          <a:xfrm>
            <a:off x="778184" y="3114704"/>
            <a:ext cx="625784" cy="139218"/>
          </a:xfrm>
          <a:prstGeom prst="rect">
            <a:avLst/>
          </a:prstGeom>
          <a:solidFill>
            <a:schemeClr val="tx2"/>
          </a:solidFill>
          <a:ln w="9525">
            <a:noFill/>
            <a:miter lim="800000"/>
            <a:headEnd/>
            <a:tailEnd/>
          </a:ln>
        </p:spPr>
      </p:pic>
      <p:pic>
        <p:nvPicPr>
          <p:cNvPr id="86" name="Picture 77"/>
          <p:cNvPicPr>
            <a:picLocks noChangeAspect="1" noChangeArrowheads="1"/>
          </p:cNvPicPr>
          <p:nvPr/>
        </p:nvPicPr>
        <p:blipFill>
          <a:blip r:embed="rId78"/>
          <a:srcRect/>
          <a:stretch>
            <a:fillRect/>
          </a:stretch>
        </p:blipFill>
        <p:spPr bwMode="auto">
          <a:xfrm>
            <a:off x="5940903" y="2354476"/>
            <a:ext cx="904453" cy="276813"/>
          </a:xfrm>
          <a:prstGeom prst="rect">
            <a:avLst/>
          </a:prstGeom>
          <a:solidFill>
            <a:schemeClr val="tx2"/>
          </a:solidFill>
          <a:ln w="9525">
            <a:noFill/>
            <a:miter lim="800000"/>
            <a:headEnd/>
            <a:tailEnd/>
          </a:ln>
        </p:spPr>
      </p:pic>
      <p:pic>
        <p:nvPicPr>
          <p:cNvPr id="87" name="Picture 79"/>
          <p:cNvPicPr>
            <a:picLocks noChangeAspect="1" noChangeArrowheads="1"/>
          </p:cNvPicPr>
          <p:nvPr/>
        </p:nvPicPr>
        <p:blipFill>
          <a:blip r:embed="rId79"/>
          <a:srcRect/>
          <a:stretch>
            <a:fillRect/>
          </a:stretch>
        </p:blipFill>
        <p:spPr bwMode="auto">
          <a:xfrm>
            <a:off x="543515" y="3322038"/>
            <a:ext cx="901061" cy="258339"/>
          </a:xfrm>
          <a:prstGeom prst="rect">
            <a:avLst/>
          </a:prstGeom>
          <a:solidFill>
            <a:schemeClr val="tx2"/>
          </a:solidFill>
          <a:ln w="9525">
            <a:noFill/>
            <a:miter lim="800000"/>
            <a:headEnd/>
            <a:tailEnd/>
          </a:ln>
        </p:spPr>
      </p:pic>
      <p:pic>
        <p:nvPicPr>
          <p:cNvPr id="88" name="Picture 82"/>
          <p:cNvPicPr>
            <a:picLocks noChangeAspect="1" noChangeArrowheads="1"/>
          </p:cNvPicPr>
          <p:nvPr/>
        </p:nvPicPr>
        <p:blipFill>
          <a:blip r:embed="rId80"/>
          <a:srcRect/>
          <a:stretch>
            <a:fillRect/>
          </a:stretch>
        </p:blipFill>
        <p:spPr bwMode="auto">
          <a:xfrm>
            <a:off x="856407" y="2700034"/>
            <a:ext cx="833108" cy="297452"/>
          </a:xfrm>
          <a:prstGeom prst="rect">
            <a:avLst/>
          </a:prstGeom>
          <a:solidFill>
            <a:schemeClr val="tx2"/>
          </a:solidFill>
          <a:ln w="9525">
            <a:noFill/>
            <a:miter lim="800000"/>
            <a:headEnd/>
            <a:tailEnd/>
          </a:ln>
        </p:spPr>
      </p:pic>
      <p:pic>
        <p:nvPicPr>
          <p:cNvPr id="89" name="Picture 83"/>
          <p:cNvPicPr>
            <a:picLocks noChangeAspect="1" noChangeArrowheads="1"/>
          </p:cNvPicPr>
          <p:nvPr/>
        </p:nvPicPr>
        <p:blipFill>
          <a:blip r:embed="rId81"/>
          <a:srcRect/>
          <a:stretch>
            <a:fillRect/>
          </a:stretch>
        </p:blipFill>
        <p:spPr bwMode="auto">
          <a:xfrm>
            <a:off x="3281320" y="1870694"/>
            <a:ext cx="909342" cy="180478"/>
          </a:xfrm>
          <a:prstGeom prst="rect">
            <a:avLst/>
          </a:prstGeom>
          <a:solidFill>
            <a:schemeClr val="tx2"/>
          </a:solidFill>
          <a:ln w="9525">
            <a:noFill/>
            <a:miter lim="800000"/>
            <a:headEnd/>
            <a:tailEnd/>
          </a:ln>
        </p:spPr>
      </p:pic>
      <p:pic>
        <p:nvPicPr>
          <p:cNvPr id="90" name="Picture 84"/>
          <p:cNvPicPr>
            <a:picLocks noChangeAspect="1" noChangeArrowheads="1"/>
          </p:cNvPicPr>
          <p:nvPr/>
        </p:nvPicPr>
        <p:blipFill>
          <a:blip r:embed="rId82"/>
          <a:srcRect/>
          <a:stretch>
            <a:fillRect/>
          </a:stretch>
        </p:blipFill>
        <p:spPr bwMode="auto">
          <a:xfrm>
            <a:off x="2811982" y="3045592"/>
            <a:ext cx="635562" cy="224613"/>
          </a:xfrm>
          <a:prstGeom prst="rect">
            <a:avLst/>
          </a:prstGeom>
          <a:solidFill>
            <a:schemeClr val="tx2"/>
          </a:solidFill>
          <a:ln w="9525">
            <a:noFill/>
            <a:miter lim="800000"/>
            <a:headEnd/>
            <a:tailEnd/>
          </a:ln>
        </p:spPr>
      </p:pic>
      <p:pic>
        <p:nvPicPr>
          <p:cNvPr id="91" name="Picture 88"/>
          <p:cNvPicPr>
            <a:picLocks noChangeAspect="1" noChangeArrowheads="1"/>
          </p:cNvPicPr>
          <p:nvPr/>
        </p:nvPicPr>
        <p:blipFill>
          <a:blip r:embed="rId83"/>
          <a:srcRect/>
          <a:stretch>
            <a:fillRect/>
          </a:stretch>
        </p:blipFill>
        <p:spPr bwMode="auto">
          <a:xfrm>
            <a:off x="4845781" y="2976480"/>
            <a:ext cx="860452" cy="221733"/>
          </a:xfrm>
          <a:prstGeom prst="rect">
            <a:avLst/>
          </a:prstGeom>
          <a:solidFill>
            <a:schemeClr val="tx2"/>
          </a:solidFill>
          <a:ln w="9525">
            <a:noFill/>
            <a:miter lim="800000"/>
            <a:headEnd/>
            <a:tailEnd/>
          </a:ln>
        </p:spPr>
      </p:pic>
      <p:pic>
        <p:nvPicPr>
          <p:cNvPr id="92" name="Picture 89"/>
          <p:cNvPicPr>
            <a:picLocks noChangeAspect="1" noChangeArrowheads="1"/>
          </p:cNvPicPr>
          <p:nvPr/>
        </p:nvPicPr>
        <p:blipFill>
          <a:blip r:embed="rId84"/>
          <a:srcRect/>
          <a:stretch>
            <a:fillRect/>
          </a:stretch>
        </p:blipFill>
        <p:spPr bwMode="auto">
          <a:xfrm>
            <a:off x="7974701" y="4874810"/>
            <a:ext cx="469338" cy="212791"/>
          </a:xfrm>
          <a:prstGeom prst="rect">
            <a:avLst/>
          </a:prstGeom>
          <a:solidFill>
            <a:schemeClr val="tx2"/>
          </a:solidFill>
          <a:ln w="9525">
            <a:noFill/>
            <a:miter lim="800000"/>
            <a:headEnd/>
            <a:tailEnd/>
          </a:ln>
        </p:spPr>
      </p:pic>
      <p:pic>
        <p:nvPicPr>
          <p:cNvPr id="93" name="Picture 91"/>
          <p:cNvPicPr>
            <a:picLocks noChangeAspect="1" noChangeArrowheads="1"/>
          </p:cNvPicPr>
          <p:nvPr/>
        </p:nvPicPr>
        <p:blipFill>
          <a:blip r:embed="rId85"/>
          <a:srcRect/>
          <a:stretch>
            <a:fillRect/>
          </a:stretch>
        </p:blipFill>
        <p:spPr bwMode="auto">
          <a:xfrm>
            <a:off x="1403968" y="4736587"/>
            <a:ext cx="1439241" cy="466503"/>
          </a:xfrm>
          <a:prstGeom prst="rect">
            <a:avLst/>
          </a:prstGeom>
          <a:solidFill>
            <a:schemeClr val="tx2"/>
          </a:solidFill>
          <a:ln w="9525">
            <a:noFill/>
            <a:miter lim="800000"/>
            <a:headEnd/>
            <a:tailEnd/>
          </a:ln>
        </p:spPr>
      </p:pic>
      <p:pic>
        <p:nvPicPr>
          <p:cNvPr id="94" name="Picture 92"/>
          <p:cNvPicPr>
            <a:picLocks noChangeAspect="1" noChangeArrowheads="1"/>
          </p:cNvPicPr>
          <p:nvPr/>
        </p:nvPicPr>
        <p:blipFill>
          <a:blip r:embed="rId86"/>
          <a:srcRect/>
          <a:stretch>
            <a:fillRect/>
          </a:stretch>
        </p:blipFill>
        <p:spPr bwMode="auto">
          <a:xfrm>
            <a:off x="6332018" y="5711129"/>
            <a:ext cx="736854" cy="375795"/>
          </a:xfrm>
          <a:prstGeom prst="rect">
            <a:avLst/>
          </a:prstGeom>
          <a:solidFill>
            <a:schemeClr val="tx2"/>
          </a:solidFill>
          <a:ln w="9525">
            <a:noFill/>
            <a:miter lim="800000"/>
            <a:headEnd/>
            <a:tailEnd/>
          </a:ln>
        </p:spPr>
      </p:pic>
      <p:pic>
        <p:nvPicPr>
          <p:cNvPr id="95" name="Picture 9"/>
          <p:cNvPicPr>
            <a:picLocks noChangeAspect="1" noChangeArrowheads="1"/>
          </p:cNvPicPr>
          <p:nvPr/>
        </p:nvPicPr>
        <p:blipFill>
          <a:blip r:embed="rId87"/>
          <a:srcRect/>
          <a:stretch>
            <a:fillRect/>
          </a:stretch>
        </p:blipFill>
        <p:spPr bwMode="auto">
          <a:xfrm>
            <a:off x="4298219" y="4320028"/>
            <a:ext cx="948063" cy="268472"/>
          </a:xfrm>
          <a:prstGeom prst="rect">
            <a:avLst/>
          </a:prstGeom>
          <a:solidFill>
            <a:schemeClr val="tx2"/>
          </a:solid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u-HU" sz="4400" dirty="0" smtClean="0"/>
              <a:t>Tartalom</a:t>
            </a:r>
            <a:endParaRPr lang="hu-HU" sz="4400" dirty="0"/>
          </a:p>
        </p:txBody>
      </p:sp>
      <p:sp>
        <p:nvSpPr>
          <p:cNvPr id="3" name="Text Placeholder 2"/>
          <p:cNvSpPr>
            <a:spLocks noGrp="1"/>
          </p:cNvSpPr>
          <p:nvPr>
            <p:ph type="body" sz="quarter" idx="10"/>
          </p:nvPr>
        </p:nvSpPr>
        <p:spPr/>
        <p:txBody>
          <a:bodyPr/>
          <a:lstStyle/>
          <a:p>
            <a:r>
              <a:rPr lang="hu-HU" dirty="0">
                <a:solidFill>
                  <a:schemeClr val="bg2">
                    <a:lumMod val="50000"/>
                    <a:lumOff val="50000"/>
                  </a:schemeClr>
                </a:solidFill>
              </a:rPr>
              <a:t>A technológia áttekintése</a:t>
            </a:r>
          </a:p>
          <a:p>
            <a:r>
              <a:rPr lang="hu-HU" smtClean="0">
                <a:solidFill>
                  <a:schemeClr val="bg2">
                    <a:lumMod val="50000"/>
                    <a:lumOff val="50000"/>
                  </a:schemeClr>
                </a:solidFill>
              </a:rPr>
              <a:t>A NAP </a:t>
            </a:r>
            <a:r>
              <a:rPr lang="hu-HU" dirty="0">
                <a:solidFill>
                  <a:schemeClr val="bg2">
                    <a:lumMod val="50000"/>
                    <a:lumOff val="50000"/>
                  </a:schemeClr>
                </a:solidFill>
              </a:rPr>
              <a:t>komponensei és működése</a:t>
            </a:r>
          </a:p>
          <a:p>
            <a:r>
              <a:rPr lang="hu-HU" dirty="0" err="1" smtClean="0">
                <a:solidFill>
                  <a:schemeClr val="tx1"/>
                </a:solidFill>
              </a:rPr>
              <a:t>Demo</a:t>
            </a:r>
            <a:r>
              <a:rPr lang="hu-HU" dirty="0" smtClean="0">
                <a:solidFill>
                  <a:schemeClr val="tx1"/>
                </a:solidFill>
              </a:rPr>
              <a:t> </a:t>
            </a:r>
            <a:r>
              <a:rPr lang="hu-HU" dirty="0">
                <a:solidFill>
                  <a:schemeClr val="tx1"/>
                </a:solidFill>
              </a:rPr>
              <a:t>– DHCP kényszerítés</a:t>
            </a:r>
          </a:p>
          <a:p>
            <a:r>
              <a:rPr lang="hu-HU" dirty="0">
                <a:solidFill>
                  <a:schemeClr val="bg2">
                    <a:lumMod val="50000"/>
                    <a:lumOff val="50000"/>
                  </a:schemeClr>
                </a:solidFill>
              </a:rPr>
              <a:t>További ellenőrzési metódusok</a:t>
            </a:r>
          </a:p>
          <a:p>
            <a:r>
              <a:rPr lang="hu-HU" dirty="0" err="1">
                <a:solidFill>
                  <a:schemeClr val="bg2">
                    <a:lumMod val="50000"/>
                    <a:lumOff val="50000"/>
                  </a:schemeClr>
                </a:solidFill>
              </a:rPr>
              <a:t>Demo</a:t>
            </a:r>
            <a:r>
              <a:rPr lang="hu-HU" dirty="0">
                <a:solidFill>
                  <a:schemeClr val="bg2">
                    <a:lumMod val="50000"/>
                    <a:lumOff val="50000"/>
                  </a:schemeClr>
                </a:solidFill>
              </a:rPr>
              <a:t> – </a:t>
            </a:r>
            <a:r>
              <a:rPr lang="hu-HU" dirty="0" err="1">
                <a:solidFill>
                  <a:schemeClr val="bg2">
                    <a:lumMod val="50000"/>
                    <a:lumOff val="50000"/>
                  </a:schemeClr>
                </a:solidFill>
              </a:rPr>
              <a:t>IPSec</a:t>
            </a:r>
            <a:r>
              <a:rPr lang="hu-HU" dirty="0">
                <a:solidFill>
                  <a:schemeClr val="bg2">
                    <a:lumMod val="50000"/>
                    <a:lumOff val="50000"/>
                  </a:schemeClr>
                </a:solidFill>
              </a:rPr>
              <a:t> kényszerítés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descr="halvanyito_csik"/>
          <p:cNvPicPr>
            <a:picLocks noChangeAspect="1" noChangeArrowheads="1"/>
          </p:cNvPicPr>
          <p:nvPr/>
        </p:nvPicPr>
        <p:blipFill>
          <a:blip r:embed="rId2"/>
          <a:srcRect/>
          <a:stretch>
            <a:fillRect/>
          </a:stretch>
        </p:blipFill>
        <p:spPr bwMode="auto">
          <a:xfrm>
            <a:off x="287216" y="500039"/>
            <a:ext cx="3799010" cy="2862285"/>
          </a:xfrm>
          <a:prstGeom prst="rect">
            <a:avLst/>
          </a:prstGeom>
          <a:noFill/>
          <a:ln w="9525">
            <a:noFill/>
            <a:miter lim="800000"/>
            <a:headEnd/>
            <a:tailEnd/>
          </a:ln>
        </p:spPr>
      </p:pic>
      <p:sp>
        <p:nvSpPr>
          <p:cNvPr id="11" name="Title 10"/>
          <p:cNvSpPr>
            <a:spLocks noGrp="1"/>
          </p:cNvSpPr>
          <p:nvPr>
            <p:ph type="title"/>
          </p:nvPr>
        </p:nvSpPr>
        <p:spPr>
          <a:xfrm>
            <a:off x="465260" y="3749676"/>
            <a:ext cx="8431090" cy="1000274"/>
          </a:xfrm>
        </p:spPr>
        <p:txBody>
          <a:bodyPr>
            <a:normAutofit/>
          </a:bodyPr>
          <a:lstStyle/>
          <a:p>
            <a:r>
              <a:rPr lang="hu-HU" sz="5400" dirty="0" smtClean="0"/>
              <a:t>NAP – DHCP </a:t>
            </a:r>
            <a:r>
              <a:rPr lang="hu-HU" sz="5400" dirty="0" err="1" smtClean="0"/>
              <a:t>Enforcement</a:t>
            </a:r>
            <a:endParaRPr lang="hu-HU" sz="5400" dirty="0"/>
          </a:p>
        </p:txBody>
      </p:sp>
      <p:pic>
        <p:nvPicPr>
          <p:cNvPr id="13" name="Picture Placeholder 12" descr="Background_IT_final.png"/>
          <p:cNvPicPr>
            <a:picLocks noGrp="1" noChangeAspect="1"/>
          </p:cNvPicPr>
          <p:nvPr>
            <p:ph type="pic" sz="quarter" idx="10"/>
          </p:nvPr>
        </p:nvPicPr>
        <p:blipFill>
          <a:blip r:embed="rId3" cstate="print"/>
          <a:stretch>
            <a:fillRect/>
          </a:stretch>
        </p:blipFill>
        <p:spPr>
          <a:xfrm>
            <a:off x="333375" y="545550"/>
            <a:ext cx="3708000" cy="2781000"/>
          </a:xfrm>
        </p:spPr>
      </p:pic>
      <p:sp>
        <p:nvSpPr>
          <p:cNvPr id="14" name="Text Placeholder 13"/>
          <p:cNvSpPr>
            <a:spLocks noGrp="1"/>
          </p:cNvSpPr>
          <p:nvPr>
            <p:ph type="body" sz="quarter" idx="11"/>
          </p:nvPr>
        </p:nvSpPr>
        <p:spPr>
          <a:xfrm>
            <a:off x="666748" y="4781550"/>
            <a:ext cx="7924801" cy="1638300"/>
          </a:xfrm>
        </p:spPr>
        <p:txBody>
          <a:bodyPr>
            <a:normAutofit lnSpcReduction="10000"/>
          </a:bodyPr>
          <a:lstStyle/>
          <a:p>
            <a:r>
              <a:rPr lang="hu-HU" dirty="0" smtClean="0"/>
              <a:t>NPS-, és DHCP szerver konfiguráció</a:t>
            </a:r>
          </a:p>
          <a:p>
            <a:r>
              <a:rPr lang="hu-HU" dirty="0" smtClean="0"/>
              <a:t>DHCP </a:t>
            </a:r>
            <a:r>
              <a:rPr lang="hu-HU" dirty="0" err="1" smtClean="0"/>
              <a:t>Enforcement</a:t>
            </a:r>
            <a:r>
              <a:rPr lang="hu-HU" dirty="0" smtClean="0"/>
              <a:t> </a:t>
            </a:r>
            <a:r>
              <a:rPr lang="hu-HU" dirty="0" err="1" smtClean="0"/>
              <a:t>Client</a:t>
            </a:r>
            <a:r>
              <a:rPr lang="hu-HU" dirty="0" smtClean="0"/>
              <a:t> bemutatása</a:t>
            </a:r>
            <a:endParaRPr lang="hu-HU" dirty="0"/>
          </a:p>
        </p:txBody>
      </p:sp>
      <p:pic>
        <p:nvPicPr>
          <p:cNvPr id="6" name="Kép 5" descr="A.jpg"/>
          <p:cNvPicPr>
            <a:picLocks noChangeAspect="1"/>
          </p:cNvPicPr>
          <p:nvPr/>
        </p:nvPicPr>
        <p:blipFill>
          <a:blip r:embed="rId4"/>
          <a:srcRect l="12083" t="6759" r="24375" b="30000"/>
          <a:stretch>
            <a:fillRect/>
          </a:stretch>
        </p:blipFill>
        <p:spPr>
          <a:xfrm>
            <a:off x="327774" y="546100"/>
            <a:ext cx="3709032" cy="2787650"/>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hu-HU" dirty="0" smtClean="0"/>
              <a:t>Környezet ismertetése</a:t>
            </a:r>
            <a:endParaRPr lang="hu-HU" dirty="0"/>
          </a:p>
        </p:txBody>
      </p:sp>
      <p:sp>
        <p:nvSpPr>
          <p:cNvPr id="10" name="Téglalap 9"/>
          <p:cNvSpPr/>
          <p:nvPr/>
        </p:nvSpPr>
        <p:spPr bwMode="auto">
          <a:xfrm>
            <a:off x="432486" y="1816768"/>
            <a:ext cx="3537935" cy="4838032"/>
          </a:xfrm>
          <a:prstGeom prst="rect">
            <a:avLst/>
          </a:prstGeom>
          <a:solidFill>
            <a:srgbClr val="FF0000">
              <a:alpha val="50000"/>
            </a:srgb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hu-HU"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Szövegdoboz 10"/>
          <p:cNvSpPr txBox="1"/>
          <p:nvPr/>
        </p:nvSpPr>
        <p:spPr>
          <a:xfrm>
            <a:off x="1179091" y="1371600"/>
            <a:ext cx="2743194" cy="461665"/>
          </a:xfrm>
          <a:prstGeom prst="rect">
            <a:avLst/>
          </a:prstGeom>
          <a:noFill/>
        </p:spPr>
        <p:txBody>
          <a:bodyPr wrap="square" rtlCol="0">
            <a:spAutoFit/>
          </a:bodyPr>
          <a:lstStyle/>
          <a:p>
            <a:r>
              <a:rPr lang="hu-HU" sz="2400" smtClean="0"/>
              <a:t>Korlátozott zóna</a:t>
            </a:r>
            <a:endParaRPr lang="hu-HU" sz="2400" dirty="0"/>
          </a:p>
        </p:txBody>
      </p:sp>
      <p:sp>
        <p:nvSpPr>
          <p:cNvPr id="12" name="Téglalap 11"/>
          <p:cNvSpPr/>
          <p:nvPr/>
        </p:nvSpPr>
        <p:spPr bwMode="auto">
          <a:xfrm>
            <a:off x="4110779" y="1828800"/>
            <a:ext cx="4588053" cy="4800600"/>
          </a:xfrm>
          <a:prstGeom prst="rect">
            <a:avLst/>
          </a:prstGeom>
          <a:solidFill>
            <a:srgbClr val="180F87">
              <a:alpha val="50000"/>
            </a:srgb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hu-HU" dirty="0" smtClean="0"/>
          </a:p>
        </p:txBody>
      </p:sp>
      <p:sp>
        <p:nvSpPr>
          <p:cNvPr id="13" name="Szövegdoboz 12"/>
          <p:cNvSpPr txBox="1"/>
          <p:nvPr/>
        </p:nvSpPr>
        <p:spPr>
          <a:xfrm>
            <a:off x="5241765" y="1379620"/>
            <a:ext cx="2743194" cy="461665"/>
          </a:xfrm>
          <a:prstGeom prst="rect">
            <a:avLst/>
          </a:prstGeom>
          <a:noFill/>
        </p:spPr>
        <p:txBody>
          <a:bodyPr wrap="square" rtlCol="0">
            <a:spAutoFit/>
          </a:bodyPr>
          <a:lstStyle/>
          <a:p>
            <a:r>
              <a:rPr lang="hu-HU" sz="2400" smtClean="0"/>
              <a:t>Intranet </a:t>
            </a:r>
            <a:r>
              <a:rPr lang="hu-HU" sz="2400" smtClean="0"/>
              <a:t>zóna</a:t>
            </a:r>
            <a:endParaRPr lang="hu-HU" sz="2400" dirty="0"/>
          </a:p>
        </p:txBody>
      </p:sp>
      <p:grpSp>
        <p:nvGrpSpPr>
          <p:cNvPr id="2" name="Csoportba foglalás 29"/>
          <p:cNvGrpSpPr/>
          <p:nvPr/>
        </p:nvGrpSpPr>
        <p:grpSpPr>
          <a:xfrm>
            <a:off x="3626872" y="3112177"/>
            <a:ext cx="2845091" cy="1960561"/>
            <a:chOff x="3626872" y="3112177"/>
            <a:chExt cx="2845091" cy="1960561"/>
          </a:xfrm>
        </p:grpSpPr>
        <p:pic>
          <p:nvPicPr>
            <p:cNvPr id="26626" name="Picture 2" descr="C:\Users\kollarg\Pictures\Microsoft Médiatár\j0435242.png"/>
            <p:cNvPicPr>
              <a:picLocks noChangeAspect="1" noChangeArrowheads="1"/>
            </p:cNvPicPr>
            <p:nvPr/>
          </p:nvPicPr>
          <p:blipFill>
            <a:blip r:embed="rId2" cstate="print"/>
            <a:srcRect/>
            <a:stretch>
              <a:fillRect/>
            </a:stretch>
          </p:blipFill>
          <p:spPr bwMode="auto">
            <a:xfrm>
              <a:off x="3744458" y="3392905"/>
              <a:ext cx="603117" cy="1193310"/>
            </a:xfrm>
            <a:prstGeom prst="rect">
              <a:avLst/>
            </a:prstGeom>
            <a:noFill/>
          </p:spPr>
        </p:pic>
        <p:pic>
          <p:nvPicPr>
            <p:cNvPr id="26627" name="Picture 3" descr="C:\Users\kollarg\Pictures\Microsoft Médiatár\j0431578.png"/>
            <p:cNvPicPr>
              <a:picLocks noChangeAspect="1" noChangeArrowheads="1"/>
            </p:cNvPicPr>
            <p:nvPr/>
          </p:nvPicPr>
          <p:blipFill>
            <a:blip r:embed="rId3" cstate="print"/>
            <a:srcRect/>
            <a:stretch>
              <a:fillRect/>
            </a:stretch>
          </p:blipFill>
          <p:spPr bwMode="auto">
            <a:xfrm>
              <a:off x="3626872" y="3902946"/>
              <a:ext cx="425591" cy="428429"/>
            </a:xfrm>
            <a:prstGeom prst="rect">
              <a:avLst/>
            </a:prstGeom>
            <a:noFill/>
          </p:spPr>
        </p:pic>
        <p:sp>
          <p:nvSpPr>
            <p:cNvPr id="16" name="Szövegdoboz 15"/>
            <p:cNvSpPr txBox="1"/>
            <p:nvPr/>
          </p:nvSpPr>
          <p:spPr>
            <a:xfrm>
              <a:off x="3689682" y="3112177"/>
              <a:ext cx="930447" cy="307777"/>
            </a:xfrm>
            <a:prstGeom prst="rect">
              <a:avLst/>
            </a:prstGeom>
            <a:noFill/>
          </p:spPr>
          <p:txBody>
            <a:bodyPr wrap="square" rtlCol="0">
              <a:spAutoFit/>
            </a:bodyPr>
            <a:lstStyle/>
            <a:p>
              <a:r>
                <a:rPr lang="hu-HU" sz="1400" b="1" dirty="0" smtClean="0">
                  <a:effectLst>
                    <a:reflection blurRad="6350" stA="55000" endA="300" endPos="45500" dir="5400000" sy="-100000" algn="bl" rotWithShape="0"/>
                  </a:effectLst>
                </a:rPr>
                <a:t>NPS 1</a:t>
              </a:r>
              <a:endParaRPr lang="hu-HU" sz="1400" b="1" dirty="0">
                <a:effectLst>
                  <a:reflection blurRad="6350" stA="55000" endA="300" endPos="45500" dir="5400000" sy="-100000" algn="bl" rotWithShape="0"/>
                </a:effectLst>
              </a:endParaRPr>
            </a:p>
          </p:txBody>
        </p:sp>
        <p:sp>
          <p:nvSpPr>
            <p:cNvPr id="23" name="Szövegdoboz 22"/>
            <p:cNvSpPr txBox="1"/>
            <p:nvPr/>
          </p:nvSpPr>
          <p:spPr>
            <a:xfrm>
              <a:off x="3728769" y="4303297"/>
              <a:ext cx="2743194" cy="769441"/>
            </a:xfrm>
            <a:prstGeom prst="rect">
              <a:avLst/>
            </a:prstGeom>
            <a:noFill/>
          </p:spPr>
          <p:txBody>
            <a:bodyPr wrap="square" rtlCol="0">
              <a:spAutoFit/>
            </a:bodyPr>
            <a:lstStyle/>
            <a:p>
              <a:pPr>
                <a:buFont typeface="Wingdings" pitchFamily="2" charset="2"/>
                <a:buChar char="§"/>
              </a:pPr>
              <a:r>
                <a:rPr lang="hu-HU" sz="1100" dirty="0" smtClean="0"/>
                <a:t> DNS</a:t>
              </a:r>
            </a:p>
            <a:p>
              <a:pPr>
                <a:buFont typeface="Wingdings" pitchFamily="2" charset="2"/>
                <a:buChar char="§"/>
              </a:pPr>
              <a:r>
                <a:rPr lang="hu-HU" sz="1100" dirty="0" smtClean="0"/>
                <a:t> DHCP</a:t>
              </a:r>
            </a:p>
            <a:p>
              <a:pPr>
                <a:buFont typeface="Wingdings" pitchFamily="2" charset="2"/>
                <a:buChar char="§"/>
              </a:pPr>
              <a:r>
                <a:rPr lang="hu-HU" sz="1100" dirty="0" smtClean="0"/>
                <a:t> NPS</a:t>
              </a:r>
            </a:p>
            <a:p>
              <a:pPr>
                <a:buFont typeface="Wingdings" pitchFamily="2" charset="2"/>
                <a:buChar char="§"/>
              </a:pPr>
              <a:r>
                <a:rPr lang="hu-HU" sz="1100" dirty="0" smtClean="0"/>
                <a:t> RRAS</a:t>
              </a:r>
              <a:endParaRPr lang="hu-HU" sz="1100" dirty="0"/>
            </a:p>
          </p:txBody>
        </p:sp>
      </p:grpSp>
      <p:grpSp>
        <p:nvGrpSpPr>
          <p:cNvPr id="3" name="Csoportba foglalás 30"/>
          <p:cNvGrpSpPr/>
          <p:nvPr/>
        </p:nvGrpSpPr>
        <p:grpSpPr>
          <a:xfrm>
            <a:off x="6025000" y="1977195"/>
            <a:ext cx="2743194" cy="1513722"/>
            <a:chOff x="5442275" y="1977195"/>
            <a:chExt cx="2743194" cy="1513722"/>
          </a:xfrm>
        </p:grpSpPr>
        <p:pic>
          <p:nvPicPr>
            <p:cNvPr id="15" name="Picture 2" descr="C:\Users\kollarg\Pictures\Microsoft Médiatár\j0435242.png"/>
            <p:cNvPicPr>
              <a:picLocks noChangeAspect="1" noChangeArrowheads="1"/>
            </p:cNvPicPr>
            <p:nvPr/>
          </p:nvPicPr>
          <p:blipFill>
            <a:blip r:embed="rId4" cstate="print"/>
            <a:srcRect/>
            <a:stretch>
              <a:fillRect/>
            </a:stretch>
          </p:blipFill>
          <p:spPr bwMode="auto">
            <a:xfrm>
              <a:off x="5582475" y="2249903"/>
              <a:ext cx="577692" cy="1143001"/>
            </a:xfrm>
            <a:prstGeom prst="rect">
              <a:avLst/>
            </a:prstGeom>
            <a:noFill/>
          </p:spPr>
        </p:pic>
        <p:sp>
          <p:nvSpPr>
            <p:cNvPr id="19" name="Szövegdoboz 18"/>
            <p:cNvSpPr txBox="1"/>
            <p:nvPr/>
          </p:nvSpPr>
          <p:spPr>
            <a:xfrm>
              <a:off x="5574636" y="1977195"/>
              <a:ext cx="729919" cy="307777"/>
            </a:xfrm>
            <a:prstGeom prst="rect">
              <a:avLst/>
            </a:prstGeom>
            <a:noFill/>
          </p:spPr>
          <p:txBody>
            <a:bodyPr wrap="square" rtlCol="0">
              <a:spAutoFit/>
            </a:bodyPr>
            <a:lstStyle/>
            <a:p>
              <a:r>
                <a:rPr lang="hu-HU" sz="1400" b="1" dirty="0" smtClean="0">
                  <a:effectLst>
                    <a:reflection blurRad="6350" stA="55000" endA="300" endPos="45500" dir="5400000" sy="-100000" algn="bl" rotWithShape="0"/>
                  </a:effectLst>
                </a:rPr>
                <a:t>DC 1</a:t>
              </a:r>
              <a:endParaRPr lang="hu-HU" sz="1400" b="1" dirty="0">
                <a:effectLst>
                  <a:reflection blurRad="6350" stA="55000" endA="300" endPos="45500" dir="5400000" sy="-100000" algn="bl" rotWithShape="0"/>
                </a:effectLst>
              </a:endParaRPr>
            </a:p>
          </p:txBody>
        </p:sp>
        <p:pic>
          <p:nvPicPr>
            <p:cNvPr id="26631" name="Picture 7" descr="C:\Users\kollarg\Pictures\Microsoft Médiatár\j0432620.png"/>
            <p:cNvPicPr>
              <a:picLocks noChangeAspect="1" noChangeArrowheads="1"/>
            </p:cNvPicPr>
            <p:nvPr/>
          </p:nvPicPr>
          <p:blipFill>
            <a:blip r:embed="rId5" cstate="print"/>
            <a:srcRect/>
            <a:stretch>
              <a:fillRect/>
            </a:stretch>
          </p:blipFill>
          <p:spPr bwMode="auto">
            <a:xfrm>
              <a:off x="5498432" y="2790077"/>
              <a:ext cx="301289" cy="301289"/>
            </a:xfrm>
            <a:prstGeom prst="rect">
              <a:avLst/>
            </a:prstGeom>
            <a:noFill/>
          </p:spPr>
        </p:pic>
        <p:sp>
          <p:nvSpPr>
            <p:cNvPr id="24" name="Szövegdoboz 23"/>
            <p:cNvSpPr txBox="1"/>
            <p:nvPr/>
          </p:nvSpPr>
          <p:spPr>
            <a:xfrm>
              <a:off x="5442275" y="3060030"/>
              <a:ext cx="2743194" cy="430887"/>
            </a:xfrm>
            <a:prstGeom prst="rect">
              <a:avLst/>
            </a:prstGeom>
            <a:noFill/>
          </p:spPr>
          <p:txBody>
            <a:bodyPr wrap="square" rtlCol="0">
              <a:spAutoFit/>
            </a:bodyPr>
            <a:lstStyle/>
            <a:p>
              <a:pPr>
                <a:buFont typeface="Wingdings" pitchFamily="2" charset="2"/>
                <a:buChar char="§"/>
              </a:pPr>
              <a:r>
                <a:rPr lang="hu-HU" sz="1100" dirty="0" smtClean="0"/>
                <a:t> DC</a:t>
              </a:r>
            </a:p>
            <a:p>
              <a:pPr>
                <a:buFont typeface="Wingdings" pitchFamily="2" charset="2"/>
                <a:buChar char="§"/>
              </a:pPr>
              <a:r>
                <a:rPr lang="hu-HU" sz="1100" dirty="0" smtClean="0"/>
                <a:t> DNS</a:t>
              </a:r>
            </a:p>
          </p:txBody>
        </p:sp>
      </p:grpSp>
      <p:grpSp>
        <p:nvGrpSpPr>
          <p:cNvPr id="4" name="Csoportba foglalás 28"/>
          <p:cNvGrpSpPr/>
          <p:nvPr/>
        </p:nvGrpSpPr>
        <p:grpSpPr>
          <a:xfrm>
            <a:off x="1856869" y="5162892"/>
            <a:ext cx="2743194" cy="1485466"/>
            <a:chOff x="1856869" y="4756492"/>
            <a:chExt cx="2743194" cy="1485466"/>
          </a:xfrm>
        </p:grpSpPr>
        <p:pic>
          <p:nvPicPr>
            <p:cNvPr id="14" name="Picture 2" descr="C:\Users\kollarg\Pictures\Microsoft Médiatár\j0435242.png"/>
            <p:cNvPicPr>
              <a:picLocks noChangeAspect="1" noChangeArrowheads="1"/>
            </p:cNvPicPr>
            <p:nvPr/>
          </p:nvPicPr>
          <p:blipFill>
            <a:blip r:embed="rId6" cstate="print"/>
            <a:srcRect/>
            <a:stretch>
              <a:fillRect/>
            </a:stretch>
          </p:blipFill>
          <p:spPr bwMode="auto">
            <a:xfrm>
              <a:off x="2040175" y="5029200"/>
              <a:ext cx="595933" cy="1179095"/>
            </a:xfrm>
            <a:prstGeom prst="rect">
              <a:avLst/>
            </a:prstGeom>
            <a:noFill/>
          </p:spPr>
        </p:pic>
        <p:sp>
          <p:nvSpPr>
            <p:cNvPr id="20" name="Szövegdoboz 19"/>
            <p:cNvSpPr txBox="1"/>
            <p:nvPr/>
          </p:nvSpPr>
          <p:spPr>
            <a:xfrm>
              <a:off x="1856875" y="4756492"/>
              <a:ext cx="1102897" cy="307777"/>
            </a:xfrm>
            <a:prstGeom prst="rect">
              <a:avLst/>
            </a:prstGeom>
            <a:noFill/>
          </p:spPr>
          <p:txBody>
            <a:bodyPr wrap="square" rtlCol="0">
              <a:spAutoFit/>
            </a:bodyPr>
            <a:lstStyle/>
            <a:p>
              <a:r>
                <a:rPr lang="hu-HU" sz="1400" b="1" dirty="0" smtClean="0">
                  <a:effectLst>
                    <a:reflection blurRad="6350" stA="55000" endA="300" endPos="45500" dir="5400000" sy="-100000" algn="bl" rotWithShape="0"/>
                  </a:effectLst>
                </a:rPr>
                <a:t>WSUS 1</a:t>
              </a:r>
              <a:endParaRPr lang="hu-HU" sz="1400" b="1" dirty="0">
                <a:effectLst>
                  <a:reflection blurRad="6350" stA="55000" endA="300" endPos="45500" dir="5400000" sy="-100000" algn="bl" rotWithShape="0"/>
                </a:effectLst>
              </a:endParaRPr>
            </a:p>
          </p:txBody>
        </p:sp>
        <p:pic>
          <p:nvPicPr>
            <p:cNvPr id="26630" name="Picture 6" descr="C:\Users\kollarg\Pictures\Microsoft Médiatár\j0432540.png"/>
            <p:cNvPicPr>
              <a:picLocks noChangeAspect="1" noChangeArrowheads="1"/>
            </p:cNvPicPr>
            <p:nvPr/>
          </p:nvPicPr>
          <p:blipFill>
            <a:blip r:embed="rId7" cstate="print"/>
            <a:srcRect/>
            <a:stretch>
              <a:fillRect/>
            </a:stretch>
          </p:blipFill>
          <p:spPr bwMode="auto">
            <a:xfrm>
              <a:off x="1927400" y="5570626"/>
              <a:ext cx="301450" cy="267452"/>
            </a:xfrm>
            <a:prstGeom prst="rect">
              <a:avLst/>
            </a:prstGeom>
            <a:noFill/>
          </p:spPr>
        </p:pic>
        <p:sp>
          <p:nvSpPr>
            <p:cNvPr id="26" name="Szövegdoboz 25"/>
            <p:cNvSpPr txBox="1"/>
            <p:nvPr/>
          </p:nvSpPr>
          <p:spPr>
            <a:xfrm>
              <a:off x="1856869" y="5995737"/>
              <a:ext cx="2743194" cy="246221"/>
            </a:xfrm>
            <a:prstGeom prst="rect">
              <a:avLst/>
            </a:prstGeom>
            <a:noFill/>
          </p:spPr>
          <p:txBody>
            <a:bodyPr wrap="square" rtlCol="0">
              <a:spAutoFit/>
            </a:bodyPr>
            <a:lstStyle/>
            <a:p>
              <a:pPr>
                <a:buFont typeface="Wingdings" pitchFamily="2" charset="2"/>
                <a:buChar char="§"/>
              </a:pPr>
              <a:r>
                <a:rPr lang="hu-HU" sz="1000" dirty="0" smtClean="0"/>
                <a:t> WSUS</a:t>
              </a:r>
              <a:endParaRPr lang="hu-HU" sz="1000" dirty="0"/>
            </a:p>
          </p:txBody>
        </p:sp>
      </p:grpSp>
      <p:grpSp>
        <p:nvGrpSpPr>
          <p:cNvPr id="6" name="Csoportba foglalás 38"/>
          <p:cNvGrpSpPr/>
          <p:nvPr/>
        </p:nvGrpSpPr>
        <p:grpSpPr>
          <a:xfrm>
            <a:off x="2032000" y="3573210"/>
            <a:ext cx="1587500" cy="389190"/>
            <a:chOff x="2032000" y="3573210"/>
            <a:chExt cx="1587500" cy="389190"/>
          </a:xfrm>
        </p:grpSpPr>
        <p:cxnSp>
          <p:nvCxnSpPr>
            <p:cNvPr id="33" name="Egyenes összekötő nyíllal 32"/>
            <p:cNvCxnSpPr/>
            <p:nvPr/>
          </p:nvCxnSpPr>
          <p:spPr>
            <a:xfrm flipV="1">
              <a:off x="2032000" y="3784600"/>
              <a:ext cx="1587500" cy="177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Szövegdoboz 37"/>
            <p:cNvSpPr txBox="1"/>
            <p:nvPr/>
          </p:nvSpPr>
          <p:spPr>
            <a:xfrm>
              <a:off x="2518325" y="3573210"/>
              <a:ext cx="683994" cy="276999"/>
            </a:xfrm>
            <a:prstGeom prst="rect">
              <a:avLst/>
            </a:prstGeom>
            <a:noFill/>
          </p:spPr>
          <p:txBody>
            <a:bodyPr wrap="square" rtlCol="0">
              <a:spAutoFit/>
            </a:bodyPr>
            <a:lstStyle/>
            <a:p>
              <a:r>
                <a:rPr lang="hu-HU" sz="1200" b="1" dirty="0" err="1" smtClean="0"/>
                <a:t>SSoH</a:t>
              </a:r>
              <a:endParaRPr lang="hu-HU" sz="1200" b="1" dirty="0"/>
            </a:p>
          </p:txBody>
        </p:sp>
      </p:grpSp>
      <p:grpSp>
        <p:nvGrpSpPr>
          <p:cNvPr id="7" name="Csoportba foglalás 46"/>
          <p:cNvGrpSpPr/>
          <p:nvPr/>
        </p:nvGrpSpPr>
        <p:grpSpPr>
          <a:xfrm>
            <a:off x="2095500" y="3975100"/>
            <a:ext cx="1524000" cy="359525"/>
            <a:chOff x="2032000" y="4038600"/>
            <a:chExt cx="1524000" cy="359525"/>
          </a:xfrm>
        </p:grpSpPr>
        <p:cxnSp>
          <p:nvCxnSpPr>
            <p:cNvPr id="45" name="Egyenes összekötő nyíllal 44"/>
            <p:cNvCxnSpPr/>
            <p:nvPr/>
          </p:nvCxnSpPr>
          <p:spPr>
            <a:xfrm rot="10800000" flipV="1">
              <a:off x="2032000" y="4038600"/>
              <a:ext cx="1524000" cy="177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Szövegdoboz 45"/>
            <p:cNvSpPr txBox="1"/>
            <p:nvPr/>
          </p:nvSpPr>
          <p:spPr>
            <a:xfrm>
              <a:off x="2412476" y="4121126"/>
              <a:ext cx="812106" cy="276999"/>
            </a:xfrm>
            <a:prstGeom prst="rect">
              <a:avLst/>
            </a:prstGeom>
            <a:noFill/>
            <a:ln>
              <a:noFill/>
            </a:ln>
          </p:spPr>
          <p:txBody>
            <a:bodyPr wrap="square" rtlCol="0">
              <a:spAutoFit/>
            </a:bodyPr>
            <a:lstStyle/>
            <a:p>
              <a:r>
                <a:rPr lang="hu-HU" sz="1200" b="1" dirty="0" err="1" smtClean="0"/>
                <a:t>SSoHR</a:t>
              </a:r>
              <a:endParaRPr lang="hu-HU" sz="1200" b="1" dirty="0"/>
            </a:p>
          </p:txBody>
        </p:sp>
      </p:grpSp>
      <p:grpSp>
        <p:nvGrpSpPr>
          <p:cNvPr id="8" name="Csoportba foglalás 27"/>
          <p:cNvGrpSpPr/>
          <p:nvPr/>
        </p:nvGrpSpPr>
        <p:grpSpPr>
          <a:xfrm>
            <a:off x="826897" y="3057377"/>
            <a:ext cx="1535051" cy="1578394"/>
            <a:chOff x="847217" y="3108177"/>
            <a:chExt cx="1535051" cy="1578394"/>
          </a:xfrm>
        </p:grpSpPr>
        <p:pic>
          <p:nvPicPr>
            <p:cNvPr id="26628" name="Picture 4" descr="C:\Users\kollarg\Pictures\Microsoft Médiatár\j0433941.png"/>
            <p:cNvPicPr>
              <a:picLocks noChangeAspect="1" noChangeArrowheads="1"/>
            </p:cNvPicPr>
            <p:nvPr/>
          </p:nvPicPr>
          <p:blipFill>
            <a:blip r:embed="rId8"/>
            <a:srcRect/>
            <a:stretch>
              <a:fillRect/>
            </a:stretch>
          </p:blipFill>
          <p:spPr bwMode="auto">
            <a:xfrm flipH="1">
              <a:off x="976897" y="3232999"/>
              <a:ext cx="969704" cy="1098384"/>
            </a:xfrm>
            <a:prstGeom prst="rect">
              <a:avLst/>
            </a:prstGeom>
            <a:noFill/>
          </p:spPr>
        </p:pic>
        <p:sp>
          <p:nvSpPr>
            <p:cNvPr id="17" name="Szövegdoboz 16"/>
            <p:cNvSpPr txBox="1"/>
            <p:nvPr/>
          </p:nvSpPr>
          <p:spPr>
            <a:xfrm>
              <a:off x="1074833" y="3108177"/>
              <a:ext cx="1307435" cy="307777"/>
            </a:xfrm>
            <a:prstGeom prst="rect">
              <a:avLst/>
            </a:prstGeom>
            <a:noFill/>
          </p:spPr>
          <p:txBody>
            <a:bodyPr wrap="square" rtlCol="0">
              <a:spAutoFit/>
            </a:bodyPr>
            <a:lstStyle/>
            <a:p>
              <a:r>
                <a:rPr lang="hu-HU" sz="1400" b="1" dirty="0" smtClean="0">
                  <a:effectLst>
                    <a:reflection blurRad="6350" stA="55000" endA="300" endPos="45500" dir="5400000" sy="-100000" algn="bl" rotWithShape="0"/>
                  </a:effectLst>
                </a:rPr>
                <a:t>PC 1</a:t>
              </a:r>
              <a:endParaRPr lang="hu-HU" sz="1400" b="1" dirty="0">
                <a:effectLst>
                  <a:reflection blurRad="6350" stA="55000" endA="300" endPos="45500" dir="5400000" sy="-100000" algn="bl" rotWithShape="0"/>
                </a:effectLst>
              </a:endParaRPr>
            </a:p>
          </p:txBody>
        </p:sp>
        <p:sp>
          <p:nvSpPr>
            <p:cNvPr id="27" name="Szövegdoboz 26"/>
            <p:cNvSpPr txBox="1"/>
            <p:nvPr/>
          </p:nvSpPr>
          <p:spPr>
            <a:xfrm>
              <a:off x="847217" y="4255684"/>
              <a:ext cx="1199153" cy="430887"/>
            </a:xfrm>
            <a:prstGeom prst="rect">
              <a:avLst/>
            </a:prstGeom>
            <a:noFill/>
          </p:spPr>
          <p:txBody>
            <a:bodyPr wrap="square" rtlCol="0">
              <a:spAutoFit/>
            </a:bodyPr>
            <a:lstStyle/>
            <a:p>
              <a:pPr>
                <a:buFont typeface="Wingdings" pitchFamily="2" charset="2"/>
                <a:buChar char="§"/>
              </a:pPr>
              <a:r>
                <a:rPr lang="hu-HU" sz="1100" dirty="0" smtClean="0"/>
                <a:t> VISTA</a:t>
              </a:r>
            </a:p>
            <a:p>
              <a:pPr>
                <a:buFont typeface="Wingdings" pitchFamily="2" charset="2"/>
                <a:buChar char="§"/>
              </a:pPr>
              <a:r>
                <a:rPr lang="hu-HU" sz="1100" dirty="0" smtClean="0"/>
                <a:t> FOREFRONT</a:t>
              </a:r>
              <a:endParaRPr lang="hu-HU" sz="1100" dirty="0"/>
            </a:p>
          </p:txBody>
        </p:sp>
      </p:grpSp>
      <p:grpSp>
        <p:nvGrpSpPr>
          <p:cNvPr id="9" name="Csoportba foglalás 67"/>
          <p:cNvGrpSpPr/>
          <p:nvPr/>
        </p:nvGrpSpPr>
        <p:grpSpPr>
          <a:xfrm rot="460483">
            <a:off x="1447287" y="4326273"/>
            <a:ext cx="857100" cy="848659"/>
            <a:chOff x="1357650" y="4368800"/>
            <a:chExt cx="1156950" cy="774700"/>
          </a:xfrm>
        </p:grpSpPr>
        <p:sp>
          <p:nvSpPr>
            <p:cNvPr id="58" name="Szövegdoboz 57"/>
            <p:cNvSpPr txBox="1"/>
            <p:nvPr/>
          </p:nvSpPr>
          <p:spPr>
            <a:xfrm rot="21139517">
              <a:off x="1357650" y="4691575"/>
              <a:ext cx="1052453" cy="252859"/>
            </a:xfrm>
            <a:prstGeom prst="rect">
              <a:avLst/>
            </a:prstGeom>
            <a:noFill/>
            <a:ln>
              <a:noFill/>
            </a:ln>
          </p:spPr>
          <p:txBody>
            <a:bodyPr wrap="square" rtlCol="0">
              <a:spAutoFit/>
            </a:bodyPr>
            <a:lstStyle/>
            <a:p>
              <a:r>
                <a:rPr lang="hu-HU" sz="1200" b="1" dirty="0" smtClean="0"/>
                <a:t>Update</a:t>
              </a:r>
              <a:endParaRPr lang="hu-HU" sz="1200" b="1" dirty="0"/>
            </a:p>
          </p:txBody>
        </p:sp>
        <p:cxnSp>
          <p:nvCxnSpPr>
            <p:cNvPr id="66" name="Egyenes összekötő nyíllal 65"/>
            <p:cNvCxnSpPr/>
            <p:nvPr/>
          </p:nvCxnSpPr>
          <p:spPr>
            <a:xfrm rot="16200000" flipH="1">
              <a:off x="1873250" y="4502150"/>
              <a:ext cx="774700" cy="5080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8" name="Csoportba foglalás 74"/>
          <p:cNvGrpSpPr/>
          <p:nvPr/>
        </p:nvGrpSpPr>
        <p:grpSpPr>
          <a:xfrm>
            <a:off x="539090" y="3767139"/>
            <a:ext cx="390392" cy="360362"/>
            <a:chOff x="2901289" y="3563938"/>
            <a:chExt cx="825500" cy="762000"/>
          </a:xfrm>
        </p:grpSpPr>
        <p:pic>
          <p:nvPicPr>
            <p:cNvPr id="76" name="Picture 1"/>
            <p:cNvPicPr>
              <a:picLocks noChangeAspect="1" noChangeArrowheads="1"/>
            </p:cNvPicPr>
            <p:nvPr/>
          </p:nvPicPr>
          <p:blipFill>
            <a:blip r:embed="rId9"/>
            <a:srcRect/>
            <a:stretch>
              <a:fillRect/>
            </a:stretch>
          </p:blipFill>
          <p:spPr bwMode="auto">
            <a:xfrm>
              <a:off x="2901289" y="3563938"/>
              <a:ext cx="825500" cy="762000"/>
            </a:xfrm>
            <a:prstGeom prst="rect">
              <a:avLst/>
            </a:prstGeom>
            <a:noFill/>
            <a:ln w="9525">
              <a:noFill/>
              <a:miter lim="800000"/>
              <a:headEnd/>
              <a:tailEnd/>
            </a:ln>
          </p:spPr>
        </p:pic>
        <p:pic>
          <p:nvPicPr>
            <p:cNvPr id="77" name="Picture 37" descr="MSN icon stop"/>
            <p:cNvPicPr>
              <a:picLocks noChangeAspect="1" noChangeArrowheads="1"/>
            </p:cNvPicPr>
            <p:nvPr/>
          </p:nvPicPr>
          <p:blipFill>
            <a:blip r:embed="rId10" cstate="print"/>
            <a:srcRect/>
            <a:stretch>
              <a:fillRect/>
            </a:stretch>
          </p:blipFill>
          <p:spPr bwMode="auto">
            <a:xfrm>
              <a:off x="2968372" y="3643314"/>
              <a:ext cx="652829" cy="571499"/>
            </a:xfrm>
            <a:prstGeom prst="rect">
              <a:avLst/>
            </a:prstGeom>
            <a:noFill/>
            <a:ln w="9525">
              <a:noFill/>
              <a:miter lim="800000"/>
              <a:headEnd/>
              <a:tailEnd/>
            </a:ln>
          </p:spPr>
        </p:pic>
      </p:grpSp>
      <p:grpSp>
        <p:nvGrpSpPr>
          <p:cNvPr id="21" name="Csoportba foglalás 77"/>
          <p:cNvGrpSpPr/>
          <p:nvPr/>
        </p:nvGrpSpPr>
        <p:grpSpPr>
          <a:xfrm>
            <a:off x="534724" y="3754438"/>
            <a:ext cx="390392" cy="360362"/>
            <a:chOff x="4268523" y="3563938"/>
            <a:chExt cx="825500" cy="762000"/>
          </a:xfrm>
        </p:grpSpPr>
        <p:pic>
          <p:nvPicPr>
            <p:cNvPr id="79" name="Picture 1"/>
            <p:cNvPicPr>
              <a:picLocks noChangeAspect="1" noChangeArrowheads="1"/>
            </p:cNvPicPr>
            <p:nvPr/>
          </p:nvPicPr>
          <p:blipFill>
            <a:blip r:embed="rId9"/>
            <a:srcRect/>
            <a:stretch>
              <a:fillRect/>
            </a:stretch>
          </p:blipFill>
          <p:spPr bwMode="auto">
            <a:xfrm>
              <a:off x="4268523" y="3563938"/>
              <a:ext cx="825500" cy="762000"/>
            </a:xfrm>
            <a:prstGeom prst="rect">
              <a:avLst/>
            </a:prstGeom>
            <a:noFill/>
            <a:ln w="9525">
              <a:noFill/>
              <a:miter lim="800000"/>
              <a:headEnd/>
              <a:tailEnd/>
            </a:ln>
          </p:spPr>
        </p:pic>
        <p:pic>
          <p:nvPicPr>
            <p:cNvPr id="80" name="Picture 30" descr="chechmark"/>
            <p:cNvPicPr>
              <a:picLocks noChangeAspect="1" noChangeArrowheads="1"/>
            </p:cNvPicPr>
            <p:nvPr/>
          </p:nvPicPr>
          <p:blipFill>
            <a:blip r:embed="rId11"/>
            <a:srcRect/>
            <a:stretch>
              <a:fillRect/>
            </a:stretch>
          </p:blipFill>
          <p:spPr bwMode="auto">
            <a:xfrm>
              <a:off x="4351073" y="3641725"/>
              <a:ext cx="632883" cy="554038"/>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par>
                                <p:cTn id="10" presetID="29"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par>
                                <p:cTn id="15" presetID="29"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ppt_x</p:attrName>
                                        </p:attrNameLst>
                                      </p:cBhvr>
                                      <p:tavLst>
                                        <p:tav tm="0">
                                          <p:val>
                                            <p:strVal val="#ppt_x-.2"/>
                                          </p:val>
                                        </p:tav>
                                        <p:tav tm="100000">
                                          <p:val>
                                            <p:strVal val="#ppt_x"/>
                                          </p:val>
                                        </p:tav>
                                      </p:tavLst>
                                    </p:anim>
                                    <p:anim calcmode="lin" valueType="num">
                                      <p:cBhvr>
                                        <p:cTn id="1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
                                        </p:tgtEl>
                                      </p:cBhvr>
                                    </p:animEffect>
                                  </p:childTnLst>
                                </p:cTn>
                              </p:par>
                              <p:par>
                                <p:cTn id="20" presetID="29"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ppt_x</p:attrName>
                                        </p:attrNameLst>
                                      </p:cBhvr>
                                      <p:tavLst>
                                        <p:tav tm="0">
                                          <p:val>
                                            <p:strVal val="#ppt_x-.2"/>
                                          </p:val>
                                        </p:tav>
                                        <p:tav tm="100000">
                                          <p:val>
                                            <p:strVal val="#ppt_x"/>
                                          </p:val>
                                        </p:tav>
                                      </p:tavLst>
                                    </p:anim>
                                    <p:anim calcmode="lin" valueType="num">
                                      <p:cBhvr>
                                        <p:cTn id="2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par>
                          <p:cTn id="30" fill="hold">
                            <p:stCondLst>
                              <p:cond delay="500"/>
                            </p:stCondLst>
                            <p:childTnLst>
                              <p:par>
                                <p:cTn id="31" presetID="14" presetClass="entr" presetSubtype="1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childTnLst>
                          </p:cTn>
                        </p:par>
                        <p:par>
                          <p:cTn id="34" fill="hold">
                            <p:stCondLst>
                              <p:cond delay="1000"/>
                            </p:stCondLst>
                            <p:childTnLst>
                              <p:par>
                                <p:cTn id="35" presetID="26" presetClass="emph" presetSubtype="0" fill="hold" nodeType="afterEffect">
                                  <p:stCondLst>
                                    <p:cond delay="0"/>
                                  </p:stCondLst>
                                  <p:childTnLst>
                                    <p:animEffect transition="out" filter="fade">
                                      <p:cBhvr>
                                        <p:cTn id="36" dur="500" tmFilter="0, 0; .2, .5; .8, .5; 1, 0"/>
                                        <p:tgtEl>
                                          <p:spTgt spid="6"/>
                                        </p:tgtEl>
                                      </p:cBhvr>
                                    </p:animEffect>
                                    <p:animScale>
                                      <p:cBhvr>
                                        <p:cTn id="37" dur="250" autoRev="1" fill="hold"/>
                                        <p:tgtEl>
                                          <p:spTgt spid="6"/>
                                        </p:tgtEl>
                                      </p:cBhvr>
                                      <p:by x="105000" y="105000"/>
                                    </p:animScale>
                                  </p:childTnLst>
                                </p:cTn>
                              </p:par>
                            </p:childTnLst>
                          </p:cTn>
                        </p:par>
                        <p:par>
                          <p:cTn id="38" fill="hold">
                            <p:stCondLst>
                              <p:cond delay="1500"/>
                            </p:stCondLst>
                            <p:childTnLst>
                              <p:par>
                                <p:cTn id="39" presetID="26" presetClass="emph" presetSubtype="0" fill="hold" nodeType="afterEffect">
                                  <p:stCondLst>
                                    <p:cond delay="0"/>
                                  </p:stCondLst>
                                  <p:childTnLst>
                                    <p:animEffect transition="out" filter="fade">
                                      <p:cBhvr>
                                        <p:cTn id="40" dur="500" tmFilter="0, 0; .2, .5; .8, .5; 1, 0"/>
                                        <p:tgtEl>
                                          <p:spTgt spid="7"/>
                                        </p:tgtEl>
                                      </p:cBhvr>
                                    </p:animEffect>
                                    <p:animScale>
                                      <p:cBhvr>
                                        <p:cTn id="41" dur="250" autoRev="1" fill="hold"/>
                                        <p:tgtEl>
                                          <p:spTgt spid="7"/>
                                        </p:tgtEl>
                                      </p:cBhvr>
                                      <p:by x="105000" y="105000"/>
                                    </p:animScale>
                                  </p:childTnLst>
                                </p:cTn>
                              </p:par>
                              <p:par>
                                <p:cTn id="42" presetID="10"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2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2000"/>
                                        <p:tgtEl>
                                          <p:spTgt spid="7"/>
                                        </p:tgtEl>
                                      </p:cBhvr>
                                    </p:animEffect>
                                    <p:set>
                                      <p:cBhvr>
                                        <p:cTn id="49" dur="1" fill="hold">
                                          <p:stCondLst>
                                            <p:cond delay="1999"/>
                                          </p:stCondLst>
                                        </p:cTn>
                                        <p:tgtEl>
                                          <p:spTgt spid="7"/>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2000"/>
                                        <p:tgtEl>
                                          <p:spTgt spid="6"/>
                                        </p:tgtEl>
                                      </p:cBhvr>
                                    </p:animEffect>
                                    <p:set>
                                      <p:cBhvr>
                                        <p:cTn id="52" dur="1" fill="hold">
                                          <p:stCondLst>
                                            <p:cond delay="1999"/>
                                          </p:stCondLst>
                                        </p:cTn>
                                        <p:tgtEl>
                                          <p:spTgt spid="6"/>
                                        </p:tgtEl>
                                        <p:attrNameLst>
                                          <p:attrName>style.visibility</p:attrName>
                                        </p:attrNameLst>
                                      </p:cBhvr>
                                      <p:to>
                                        <p:strVal val="hidden"/>
                                      </p:to>
                                    </p:set>
                                  </p:childTnLst>
                                </p:cTn>
                              </p:par>
                            </p:childTnLst>
                          </p:cTn>
                        </p:par>
                        <p:par>
                          <p:cTn id="53" fill="hold">
                            <p:stCondLst>
                              <p:cond delay="2000"/>
                            </p:stCondLst>
                            <p:childTnLst>
                              <p:par>
                                <p:cTn id="54" presetID="10" presetClass="entr" presetSubtype="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2000"/>
                                        <p:tgtEl>
                                          <p:spTgt spid="9"/>
                                        </p:tgtEl>
                                      </p:cBhvr>
                                    </p:animEffect>
                                  </p:childTnLst>
                                </p:cTn>
                              </p:par>
                            </p:childTnLst>
                          </p:cTn>
                        </p:par>
                        <p:par>
                          <p:cTn id="57" fill="hold">
                            <p:stCondLst>
                              <p:cond delay="4000"/>
                            </p:stCondLst>
                            <p:childTnLst>
                              <p:par>
                                <p:cTn id="58" presetID="26" presetClass="emph" presetSubtype="0" repeatCount="4000" fill="hold" nodeType="afterEffect">
                                  <p:stCondLst>
                                    <p:cond delay="0"/>
                                  </p:stCondLst>
                                  <p:childTnLst>
                                    <p:animEffect transition="out" filter="fade">
                                      <p:cBhvr>
                                        <p:cTn id="59" dur="500" tmFilter="0, 0; .2, .5; .8, .5; 1, 0"/>
                                        <p:tgtEl>
                                          <p:spTgt spid="9"/>
                                        </p:tgtEl>
                                      </p:cBhvr>
                                    </p:animEffect>
                                    <p:animScale>
                                      <p:cBhvr>
                                        <p:cTn id="60" dur="250" autoRev="1" fill="hold"/>
                                        <p:tgtEl>
                                          <p:spTgt spid="9"/>
                                        </p:tgtEl>
                                      </p:cBhvr>
                                      <p:by x="105000" y="105000"/>
                                    </p:animScale>
                                  </p:childTnLst>
                                </p:cTn>
                              </p:par>
                              <p:par>
                                <p:cTn id="61" presetID="1" presetClass="exit" presetSubtype="0" fill="hold" nodeType="withEffect">
                                  <p:stCondLst>
                                    <p:cond delay="0"/>
                                  </p:stCondLst>
                                  <p:childTnLst>
                                    <p:set>
                                      <p:cBhvr>
                                        <p:cTn id="62" dur="1" fill="hold">
                                          <p:stCondLst>
                                            <p:cond delay="0"/>
                                          </p:stCondLst>
                                        </p:cTn>
                                        <p:tgtEl>
                                          <p:spTgt spid="18"/>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2000"/>
                                        <p:tgtEl>
                                          <p:spTgt spid="9"/>
                                        </p:tgtEl>
                                      </p:cBhvr>
                                    </p:animEffect>
                                    <p:set>
                                      <p:cBhvr>
                                        <p:cTn id="65" dur="1" fill="hold">
                                          <p:stCondLst>
                                            <p:cond delay="1999"/>
                                          </p:stCondLst>
                                        </p:cTn>
                                        <p:tgtEl>
                                          <p:spTgt spid="9"/>
                                        </p:tgtEl>
                                        <p:attrNameLst>
                                          <p:attrName>style.visibility</p:attrName>
                                        </p:attrNameLst>
                                      </p:cBhvr>
                                      <p:to>
                                        <p:strVal val="hidden"/>
                                      </p:to>
                                    </p:set>
                                  </p:childTnLst>
                                </p:cTn>
                              </p:par>
                              <p:par>
                                <p:cTn id="66" presetID="10" presetClass="entr" presetSubtype="0"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20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2000"/>
                                        <p:tgtEl>
                                          <p:spTgt spid="6"/>
                                        </p:tgtEl>
                                      </p:cBhvr>
                                    </p:animEffect>
                                  </p:childTnLst>
                                </p:cTn>
                              </p:par>
                              <p:par>
                                <p:cTn id="74" presetID="10" presetClass="entr" presetSubtype="0" fill="hold" nodeType="with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2000"/>
                                        <p:tgtEl>
                                          <p:spTgt spid="7"/>
                                        </p:tgtEl>
                                      </p:cBhvr>
                                    </p:animEffect>
                                  </p:childTnLst>
                                </p:cTn>
                              </p:par>
                            </p:childTnLst>
                          </p:cTn>
                        </p:par>
                        <p:par>
                          <p:cTn id="77" fill="hold">
                            <p:stCondLst>
                              <p:cond delay="2000"/>
                            </p:stCondLst>
                            <p:childTnLst>
                              <p:par>
                                <p:cTn id="78" presetID="26" presetClass="emph" presetSubtype="0" fill="hold" nodeType="afterEffect">
                                  <p:stCondLst>
                                    <p:cond delay="0"/>
                                  </p:stCondLst>
                                  <p:childTnLst>
                                    <p:animEffect transition="out" filter="fade">
                                      <p:cBhvr>
                                        <p:cTn id="79" dur="500" tmFilter="0, 0; .2, .5; .8, .5; 1, 0"/>
                                        <p:tgtEl>
                                          <p:spTgt spid="6"/>
                                        </p:tgtEl>
                                      </p:cBhvr>
                                    </p:animEffect>
                                    <p:animScale>
                                      <p:cBhvr>
                                        <p:cTn id="80" dur="250" autoRev="1" fill="hold"/>
                                        <p:tgtEl>
                                          <p:spTgt spid="6"/>
                                        </p:tgtEl>
                                      </p:cBhvr>
                                      <p:by x="105000" y="105000"/>
                                    </p:animScale>
                                  </p:childTnLst>
                                </p:cTn>
                              </p:par>
                              <p:par>
                                <p:cTn id="81" presetID="26" presetClass="emph" presetSubtype="0" fill="hold" nodeType="withEffect">
                                  <p:stCondLst>
                                    <p:cond delay="0"/>
                                  </p:stCondLst>
                                  <p:childTnLst>
                                    <p:animEffect transition="out" filter="fade">
                                      <p:cBhvr>
                                        <p:cTn id="82" dur="500" tmFilter="0, 0; .2, .5; .8, .5; 1, 0"/>
                                        <p:tgtEl>
                                          <p:spTgt spid="7"/>
                                        </p:tgtEl>
                                      </p:cBhvr>
                                    </p:animEffect>
                                    <p:animScale>
                                      <p:cBhvr>
                                        <p:cTn id="83" dur="250" autoRev="1" fill="hold"/>
                                        <p:tgtEl>
                                          <p:spTgt spid="7"/>
                                        </p:tgtEl>
                                      </p:cBhvr>
                                      <p:by x="105000" y="105000"/>
                                    </p:animScale>
                                  </p:childTnLst>
                                </p:cTn>
                              </p:par>
                            </p:childTnLst>
                          </p:cTn>
                        </p:par>
                        <p:par>
                          <p:cTn id="84" fill="hold">
                            <p:stCondLst>
                              <p:cond delay="2500"/>
                            </p:stCondLst>
                            <p:childTnLst>
                              <p:par>
                                <p:cTn id="85" presetID="49" presetClass="path" presetSubtype="0" accel="50000" decel="50000" fill="hold" nodeType="afterEffect">
                                  <p:stCondLst>
                                    <p:cond delay="0"/>
                                  </p:stCondLst>
                                  <p:childTnLst>
                                    <p:animMotion origin="layout" path="M 0.11667 0.02894 L 0.54809 0.27153 " pathEditMode="relative" rAng="0" ptsTypes="AA">
                                      <p:cBhvr>
                                        <p:cTn id="86" dur="2000" fill="hold"/>
                                        <p:tgtEl>
                                          <p:spTgt spid="8"/>
                                        </p:tgtEl>
                                        <p:attrNameLst>
                                          <p:attrName>ppt_x</p:attrName>
                                          <p:attrName>ppt_y</p:attrName>
                                        </p:attrNameLst>
                                      </p:cBhvr>
                                      <p:rCtr x="216" y="121"/>
                                    </p:animMotion>
                                  </p:childTnLst>
                                </p:cTn>
                              </p:par>
                              <p:par>
                                <p:cTn id="87" presetID="8" presetClass="exit" presetSubtype="16" fill="hold" nodeType="withEffect">
                                  <p:stCondLst>
                                    <p:cond delay="0"/>
                                  </p:stCondLst>
                                  <p:childTnLst>
                                    <p:animEffect transition="out" filter="diamond(in)">
                                      <p:cBhvr>
                                        <p:cTn id="88" dur="500"/>
                                        <p:tgtEl>
                                          <p:spTgt spid="21"/>
                                        </p:tgtEl>
                                      </p:cBhvr>
                                    </p:animEffect>
                                    <p:set>
                                      <p:cBhvr>
                                        <p:cTn id="89" dur="1" fill="hold">
                                          <p:stCondLst>
                                            <p:cond delay="499"/>
                                          </p:stCondLst>
                                        </p:cTn>
                                        <p:tgtEl>
                                          <p:spTgt spid="21"/>
                                        </p:tgtEl>
                                        <p:attrNameLst>
                                          <p:attrName>style.visibility</p:attrName>
                                        </p:attrNameLst>
                                      </p:cBhvr>
                                      <p:to>
                                        <p:strVal val="hidden"/>
                                      </p:to>
                                    </p:set>
                                  </p:childTnLst>
                                </p:cTn>
                              </p:par>
                              <p:par>
                                <p:cTn id="90" presetID="8" presetClass="exit" presetSubtype="16" fill="hold" nodeType="withEffect">
                                  <p:stCondLst>
                                    <p:cond delay="0"/>
                                  </p:stCondLst>
                                  <p:childTnLst>
                                    <p:animEffect transition="out" filter="diamond(in)">
                                      <p:cBhvr>
                                        <p:cTn id="91" dur="500"/>
                                        <p:tgtEl>
                                          <p:spTgt spid="7"/>
                                        </p:tgtEl>
                                      </p:cBhvr>
                                    </p:animEffect>
                                    <p:set>
                                      <p:cBhvr>
                                        <p:cTn id="92" dur="1" fill="hold">
                                          <p:stCondLst>
                                            <p:cond delay="499"/>
                                          </p:stCondLst>
                                        </p:cTn>
                                        <p:tgtEl>
                                          <p:spTgt spid="7"/>
                                        </p:tgtEl>
                                        <p:attrNameLst>
                                          <p:attrName>style.visibility</p:attrName>
                                        </p:attrNameLst>
                                      </p:cBhvr>
                                      <p:to>
                                        <p:strVal val="hidden"/>
                                      </p:to>
                                    </p:set>
                                  </p:childTnLst>
                                </p:cTn>
                              </p:par>
                              <p:par>
                                <p:cTn id="93" presetID="8" presetClass="exit" presetSubtype="16" fill="hold" nodeType="withEffect">
                                  <p:stCondLst>
                                    <p:cond delay="0"/>
                                  </p:stCondLst>
                                  <p:childTnLst>
                                    <p:animEffect transition="out" filter="diamond(in)">
                                      <p:cBhvr>
                                        <p:cTn id="94" dur="500"/>
                                        <p:tgtEl>
                                          <p:spTgt spid="6"/>
                                        </p:tgtEl>
                                      </p:cBhvr>
                                    </p:animEffect>
                                    <p:set>
                                      <p:cBhvr>
                                        <p:cTn id="9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lnSpcReduction="10000"/>
          </a:bodyPr>
          <a:lstStyle/>
          <a:p>
            <a:pPr>
              <a:buNone/>
            </a:pPr>
            <a:r>
              <a:rPr lang="hu-HU" smtClean="0"/>
              <a:t>A NAP kliens </a:t>
            </a:r>
            <a:r>
              <a:rPr lang="hu-HU" dirty="0" smtClean="0"/>
              <a:t>architektúrája</a:t>
            </a:r>
            <a:endParaRPr lang="hu-HU" dirty="0"/>
          </a:p>
        </p:txBody>
      </p:sp>
      <p:sp>
        <p:nvSpPr>
          <p:cNvPr id="5" name="Title 4"/>
          <p:cNvSpPr>
            <a:spLocks noGrp="1"/>
          </p:cNvSpPr>
          <p:nvPr>
            <p:ph type="title"/>
          </p:nvPr>
        </p:nvSpPr>
        <p:spPr/>
        <p:txBody>
          <a:bodyPr>
            <a:normAutofit fontScale="90000"/>
          </a:bodyPr>
          <a:lstStyle/>
          <a:p>
            <a:r>
              <a:rPr lang="hu-HU" smtClean="0"/>
              <a:t>A NAP </a:t>
            </a:r>
            <a:r>
              <a:rPr lang="hu-HU" dirty="0" smtClean="0"/>
              <a:t>komponensei</a:t>
            </a:r>
            <a:endParaRPr lang="hu-HU" dirty="0"/>
          </a:p>
        </p:txBody>
      </p:sp>
      <p:sp>
        <p:nvSpPr>
          <p:cNvPr id="7" name="Content Placeholder 6"/>
          <p:cNvSpPr>
            <a:spLocks noGrp="1"/>
          </p:cNvSpPr>
          <p:nvPr>
            <p:ph sz="quarter" idx="11"/>
          </p:nvPr>
        </p:nvSpPr>
        <p:spPr>
          <a:xfrm>
            <a:off x="190500" y="1625975"/>
            <a:ext cx="8953499" cy="3008780"/>
          </a:xfrm>
        </p:spPr>
        <p:txBody>
          <a:bodyPr>
            <a:noAutofit/>
          </a:bodyPr>
          <a:lstStyle/>
          <a:p>
            <a:pPr marL="447675" lvl="3" indent="-447675">
              <a:lnSpc>
                <a:spcPct val="110000"/>
              </a:lnSpc>
            </a:pPr>
            <a:r>
              <a:rPr lang="hu-HU" sz="3600" dirty="0" smtClean="0"/>
              <a:t>NAP </a:t>
            </a:r>
            <a:r>
              <a:rPr lang="hu-HU" sz="3600" dirty="0" err="1" smtClean="0"/>
              <a:t>Agent</a:t>
            </a:r>
            <a:endParaRPr lang="hu-HU" sz="3600" dirty="0" smtClean="0"/>
          </a:p>
          <a:p>
            <a:pPr marL="447675" lvl="3" indent="-447675">
              <a:lnSpc>
                <a:spcPct val="110000"/>
              </a:lnSpc>
            </a:pPr>
            <a:r>
              <a:rPr lang="hu-HU" sz="3600" dirty="0" smtClean="0"/>
              <a:t>NAP </a:t>
            </a:r>
            <a:r>
              <a:rPr lang="hu-HU" sz="3600" b="1" dirty="0" smtClean="0"/>
              <a:t>E</a:t>
            </a:r>
            <a:r>
              <a:rPr lang="hu-HU" sz="3600" dirty="0" smtClean="0"/>
              <a:t>nforcement</a:t>
            </a:r>
            <a:r>
              <a:rPr lang="hu-HU" sz="3600" dirty="0"/>
              <a:t/>
            </a:r>
            <a:br>
              <a:rPr lang="hu-HU" sz="3600" dirty="0"/>
            </a:br>
            <a:r>
              <a:rPr lang="hu-HU" sz="3600" b="1" dirty="0" smtClean="0"/>
              <a:t>C</a:t>
            </a:r>
            <a:r>
              <a:rPr lang="hu-HU" sz="3600" dirty="0" smtClean="0"/>
              <a:t>lients (NAP EC)</a:t>
            </a:r>
          </a:p>
          <a:p>
            <a:pPr marL="447675" lvl="3" indent="-447675">
              <a:lnSpc>
                <a:spcPct val="110000"/>
              </a:lnSpc>
            </a:pPr>
            <a:r>
              <a:rPr lang="hu-HU" sz="3600" b="1" dirty="0" smtClean="0"/>
              <a:t>S</a:t>
            </a:r>
            <a:r>
              <a:rPr lang="hu-HU" sz="3600" dirty="0" smtClean="0"/>
              <a:t>ystem </a:t>
            </a:r>
            <a:r>
              <a:rPr lang="hu-HU" sz="3600" b="1" smtClean="0"/>
              <a:t>H</a:t>
            </a:r>
            <a:r>
              <a:rPr lang="hu-HU" sz="3600" smtClean="0"/>
              <a:t>ealth </a:t>
            </a:r>
            <a:r>
              <a:rPr lang="hu-HU" sz="3600" smtClean="0"/>
              <a:t/>
            </a:r>
            <a:br>
              <a:rPr lang="hu-HU" sz="3600" smtClean="0"/>
            </a:br>
            <a:r>
              <a:rPr lang="hu-HU" sz="3600" b="1" smtClean="0"/>
              <a:t>A</a:t>
            </a:r>
            <a:r>
              <a:rPr lang="hu-HU" sz="3600" smtClean="0"/>
              <a:t>gent (</a:t>
            </a:r>
            <a:r>
              <a:rPr lang="hu-HU" sz="3600" dirty="0" smtClean="0"/>
              <a:t>SHA)</a:t>
            </a:r>
            <a:endParaRPr lang="hu-HU" sz="3600" dirty="0"/>
          </a:p>
        </p:txBody>
      </p:sp>
      <p:sp>
        <p:nvSpPr>
          <p:cNvPr id="8" name="Rectangle 2"/>
          <p:cNvSpPr>
            <a:spLocks noChangeArrowheads="1"/>
          </p:cNvSpPr>
          <p:nvPr/>
        </p:nvSpPr>
        <p:spPr bwMode="auto">
          <a:xfrm>
            <a:off x="5562600" y="2840878"/>
            <a:ext cx="3581400" cy="2581275"/>
          </a:xfrm>
          <a:prstGeom prst="rect">
            <a:avLst/>
          </a:prstGeom>
          <a:noFill/>
          <a:ln w="9525">
            <a:solidFill>
              <a:schemeClr val="tx1"/>
            </a:solidFill>
            <a:prstDash val="dash"/>
            <a:miter lim="800000"/>
            <a:headEnd/>
            <a:tailEnd/>
          </a:ln>
          <a:effectLst/>
        </p:spPr>
        <p:txBody>
          <a:bodyPr wrap="none" anchor="ctr"/>
          <a:lstStyle/>
          <a:p>
            <a:endParaRPr lang="hu-HU"/>
          </a:p>
        </p:txBody>
      </p:sp>
      <p:sp>
        <p:nvSpPr>
          <p:cNvPr id="9" name="Rectangle 3"/>
          <p:cNvSpPr>
            <a:spLocks noChangeArrowheads="1"/>
          </p:cNvSpPr>
          <p:nvPr/>
        </p:nvSpPr>
        <p:spPr bwMode="auto">
          <a:xfrm>
            <a:off x="6629400" y="2983753"/>
            <a:ext cx="762000" cy="371475"/>
          </a:xfrm>
          <a:prstGeom prst="rect">
            <a:avLst/>
          </a:prstGeom>
          <a:solidFill>
            <a:schemeClr val="bg2">
              <a:lumMod val="50000"/>
            </a:schemeClr>
          </a:solidFill>
          <a:ln w="9525">
            <a:solidFill>
              <a:schemeClr val="tx1"/>
            </a:solidFill>
            <a:miter lim="800000"/>
            <a:headEnd/>
            <a:tailEnd/>
          </a:ln>
          <a:effectLst/>
        </p:spPr>
        <p:txBody>
          <a:bodyPr wrap="none" anchor="ctr"/>
          <a:lstStyle/>
          <a:p>
            <a:pPr algn="ctr"/>
            <a:r>
              <a:rPr lang="en-US" sz="1100" b="0"/>
              <a:t>SHA_2</a:t>
            </a:r>
          </a:p>
        </p:txBody>
      </p:sp>
      <p:sp>
        <p:nvSpPr>
          <p:cNvPr id="10" name="Rectangle 4"/>
          <p:cNvSpPr>
            <a:spLocks noChangeArrowheads="1"/>
          </p:cNvSpPr>
          <p:nvPr/>
        </p:nvSpPr>
        <p:spPr bwMode="auto">
          <a:xfrm>
            <a:off x="5715000" y="2983753"/>
            <a:ext cx="762000" cy="371475"/>
          </a:xfrm>
          <a:prstGeom prst="rect">
            <a:avLst/>
          </a:prstGeom>
          <a:solidFill>
            <a:schemeClr val="bg2">
              <a:lumMod val="50000"/>
            </a:schemeClr>
          </a:solidFill>
          <a:ln w="9525">
            <a:solidFill>
              <a:schemeClr val="tx1"/>
            </a:solidFill>
            <a:miter lim="800000"/>
            <a:headEnd/>
            <a:tailEnd/>
          </a:ln>
          <a:effectLst/>
        </p:spPr>
        <p:txBody>
          <a:bodyPr wrap="none" anchor="ctr"/>
          <a:lstStyle/>
          <a:p>
            <a:pPr algn="ctr"/>
            <a:r>
              <a:rPr lang="en-US" sz="1100" b="0" dirty="0"/>
              <a:t>SHA_1</a:t>
            </a:r>
          </a:p>
        </p:txBody>
      </p:sp>
      <p:sp>
        <p:nvSpPr>
          <p:cNvPr id="11" name="Rectangle 5"/>
          <p:cNvSpPr>
            <a:spLocks noChangeArrowheads="1"/>
          </p:cNvSpPr>
          <p:nvPr/>
        </p:nvSpPr>
        <p:spPr bwMode="auto">
          <a:xfrm>
            <a:off x="7543800" y="2983753"/>
            <a:ext cx="762000" cy="371475"/>
          </a:xfrm>
          <a:prstGeom prst="rect">
            <a:avLst/>
          </a:prstGeom>
          <a:solidFill>
            <a:schemeClr val="bg2">
              <a:lumMod val="50000"/>
            </a:schemeClr>
          </a:solidFill>
          <a:ln w="9525">
            <a:solidFill>
              <a:schemeClr val="tx1"/>
            </a:solidFill>
            <a:miter lim="800000"/>
            <a:headEnd/>
            <a:tailEnd/>
          </a:ln>
          <a:effectLst/>
        </p:spPr>
        <p:txBody>
          <a:bodyPr wrap="none" anchor="ctr"/>
          <a:lstStyle/>
          <a:p>
            <a:pPr algn="ctr"/>
            <a:r>
              <a:rPr lang="en-US" sz="1100" b="0" dirty="0"/>
              <a:t>SHA_3</a:t>
            </a:r>
          </a:p>
        </p:txBody>
      </p:sp>
      <p:sp>
        <p:nvSpPr>
          <p:cNvPr id="12" name="Rectangle 6"/>
          <p:cNvSpPr>
            <a:spLocks noChangeArrowheads="1"/>
          </p:cNvSpPr>
          <p:nvPr/>
        </p:nvSpPr>
        <p:spPr bwMode="auto">
          <a:xfrm>
            <a:off x="5715000" y="3507628"/>
            <a:ext cx="3276600" cy="228600"/>
          </a:xfrm>
          <a:prstGeom prst="rect">
            <a:avLst/>
          </a:prstGeom>
          <a:solidFill>
            <a:srgbClr val="C0C0C0"/>
          </a:solidFill>
          <a:ln w="9525">
            <a:noFill/>
            <a:miter lim="800000"/>
            <a:headEnd/>
            <a:tailEnd/>
          </a:ln>
          <a:effectLst/>
        </p:spPr>
        <p:txBody>
          <a:bodyPr wrap="none" anchor="ctr"/>
          <a:lstStyle/>
          <a:p>
            <a:pPr algn="ctr"/>
            <a:r>
              <a:rPr lang="en-US" sz="1100" b="0">
                <a:solidFill>
                  <a:schemeClr val="bg1"/>
                </a:solidFill>
              </a:rPr>
              <a:t>SHA API</a:t>
            </a:r>
          </a:p>
        </p:txBody>
      </p:sp>
      <p:sp>
        <p:nvSpPr>
          <p:cNvPr id="13" name="Rectangle 7"/>
          <p:cNvSpPr>
            <a:spLocks noChangeArrowheads="1"/>
          </p:cNvSpPr>
          <p:nvPr/>
        </p:nvSpPr>
        <p:spPr bwMode="auto">
          <a:xfrm>
            <a:off x="5715000" y="3860053"/>
            <a:ext cx="3276600" cy="447675"/>
          </a:xfrm>
          <a:prstGeom prst="rect">
            <a:avLst/>
          </a:prstGeom>
          <a:solidFill>
            <a:schemeClr val="bg2">
              <a:lumMod val="50000"/>
            </a:schemeClr>
          </a:solidFill>
          <a:ln w="9525">
            <a:solidFill>
              <a:schemeClr val="tx1"/>
            </a:solidFill>
            <a:miter lim="800000"/>
            <a:headEnd/>
            <a:tailEnd/>
          </a:ln>
          <a:effectLst/>
        </p:spPr>
        <p:txBody>
          <a:bodyPr wrap="none" anchor="ctr"/>
          <a:lstStyle/>
          <a:p>
            <a:pPr algn="ctr"/>
            <a:r>
              <a:rPr lang="en-US" sz="1100" b="0"/>
              <a:t>NAP Agent</a:t>
            </a:r>
          </a:p>
        </p:txBody>
      </p:sp>
      <p:sp>
        <p:nvSpPr>
          <p:cNvPr id="14" name="Rectangle 8"/>
          <p:cNvSpPr>
            <a:spLocks noChangeArrowheads="1"/>
          </p:cNvSpPr>
          <p:nvPr/>
        </p:nvSpPr>
        <p:spPr bwMode="auto">
          <a:xfrm>
            <a:off x="6629400" y="4752228"/>
            <a:ext cx="762000" cy="441325"/>
          </a:xfrm>
          <a:prstGeom prst="rect">
            <a:avLst/>
          </a:prstGeom>
          <a:solidFill>
            <a:schemeClr val="bg2">
              <a:lumMod val="50000"/>
            </a:schemeClr>
          </a:solidFill>
          <a:ln w="9525">
            <a:solidFill>
              <a:schemeClr val="tx1"/>
            </a:solidFill>
            <a:miter lim="800000"/>
            <a:headEnd/>
            <a:tailEnd/>
          </a:ln>
          <a:effectLst/>
        </p:spPr>
        <p:txBody>
          <a:bodyPr wrap="none" anchor="ctr"/>
          <a:lstStyle/>
          <a:p>
            <a:pPr algn="ctr"/>
            <a:r>
              <a:rPr lang="en-US" sz="1100" b="0"/>
              <a:t>NAP EC_B</a:t>
            </a:r>
          </a:p>
        </p:txBody>
      </p:sp>
      <p:sp>
        <p:nvSpPr>
          <p:cNvPr id="15" name="Rectangle 9"/>
          <p:cNvSpPr>
            <a:spLocks noChangeArrowheads="1"/>
          </p:cNvSpPr>
          <p:nvPr/>
        </p:nvSpPr>
        <p:spPr bwMode="auto">
          <a:xfrm>
            <a:off x="5715000" y="4752228"/>
            <a:ext cx="762000" cy="441325"/>
          </a:xfrm>
          <a:prstGeom prst="rect">
            <a:avLst/>
          </a:prstGeom>
          <a:solidFill>
            <a:schemeClr val="bg2">
              <a:lumMod val="50000"/>
            </a:schemeClr>
          </a:solidFill>
          <a:ln w="9525">
            <a:solidFill>
              <a:schemeClr val="tx1"/>
            </a:solidFill>
            <a:miter lim="800000"/>
            <a:headEnd/>
            <a:tailEnd/>
          </a:ln>
          <a:effectLst/>
        </p:spPr>
        <p:txBody>
          <a:bodyPr wrap="none" anchor="ctr"/>
          <a:lstStyle/>
          <a:p>
            <a:pPr algn="ctr"/>
            <a:r>
              <a:rPr lang="en-US" sz="1100" b="0"/>
              <a:t>NAP EC_A</a:t>
            </a:r>
          </a:p>
        </p:txBody>
      </p:sp>
      <p:sp>
        <p:nvSpPr>
          <p:cNvPr id="16" name="Rectangle 10"/>
          <p:cNvSpPr>
            <a:spLocks noChangeArrowheads="1"/>
          </p:cNvSpPr>
          <p:nvPr/>
        </p:nvSpPr>
        <p:spPr bwMode="auto">
          <a:xfrm>
            <a:off x="7543800" y="4752228"/>
            <a:ext cx="762000" cy="441325"/>
          </a:xfrm>
          <a:prstGeom prst="rect">
            <a:avLst/>
          </a:prstGeom>
          <a:solidFill>
            <a:schemeClr val="bg2">
              <a:lumMod val="50000"/>
            </a:schemeClr>
          </a:solidFill>
          <a:ln w="9525">
            <a:solidFill>
              <a:schemeClr val="tx1"/>
            </a:solidFill>
            <a:miter lim="800000"/>
            <a:headEnd/>
            <a:tailEnd/>
          </a:ln>
          <a:effectLst/>
        </p:spPr>
        <p:txBody>
          <a:bodyPr wrap="none" anchor="ctr"/>
          <a:lstStyle/>
          <a:p>
            <a:pPr algn="ctr"/>
            <a:r>
              <a:rPr lang="en-US" sz="1100" b="0"/>
              <a:t>NAP EC_C</a:t>
            </a:r>
          </a:p>
        </p:txBody>
      </p:sp>
      <p:sp>
        <p:nvSpPr>
          <p:cNvPr id="17" name="Text Box 11"/>
          <p:cNvSpPr txBox="1">
            <a:spLocks noChangeArrowheads="1"/>
          </p:cNvSpPr>
          <p:nvPr/>
        </p:nvSpPr>
        <p:spPr bwMode="auto">
          <a:xfrm>
            <a:off x="5200650" y="6495303"/>
            <a:ext cx="1219200" cy="261610"/>
          </a:xfrm>
          <a:prstGeom prst="rect">
            <a:avLst/>
          </a:prstGeom>
          <a:noFill/>
          <a:ln w="9525">
            <a:noFill/>
            <a:miter lim="800000"/>
            <a:headEnd/>
            <a:tailEnd/>
          </a:ln>
          <a:effectLst/>
        </p:spPr>
        <p:txBody>
          <a:bodyPr>
            <a:spAutoFit/>
          </a:bodyPr>
          <a:lstStyle/>
          <a:p>
            <a:pPr algn="ctr"/>
            <a:r>
              <a:rPr lang="en-US" sz="1100" b="0"/>
              <a:t>NAP server A</a:t>
            </a:r>
          </a:p>
        </p:txBody>
      </p:sp>
      <p:sp>
        <p:nvSpPr>
          <p:cNvPr id="18" name="Line 12"/>
          <p:cNvSpPr>
            <a:spLocks noChangeShapeType="1"/>
          </p:cNvSpPr>
          <p:nvPr/>
        </p:nvSpPr>
        <p:spPr bwMode="auto">
          <a:xfrm flipH="1">
            <a:off x="5999163" y="5279278"/>
            <a:ext cx="96837" cy="444500"/>
          </a:xfrm>
          <a:prstGeom prst="line">
            <a:avLst/>
          </a:prstGeom>
          <a:noFill/>
          <a:ln w="9525">
            <a:solidFill>
              <a:schemeClr val="tx1"/>
            </a:solidFill>
            <a:round/>
            <a:headEnd type="triangle" w="med" len="med"/>
            <a:tailEnd type="triangle" w="med" len="med"/>
          </a:ln>
          <a:effectLst/>
        </p:spPr>
        <p:txBody>
          <a:bodyPr/>
          <a:lstStyle/>
          <a:p>
            <a:endParaRPr lang="hu-HU"/>
          </a:p>
        </p:txBody>
      </p:sp>
      <p:sp>
        <p:nvSpPr>
          <p:cNvPr id="19" name="Line 13"/>
          <p:cNvSpPr>
            <a:spLocks noChangeShapeType="1"/>
          </p:cNvSpPr>
          <p:nvPr/>
        </p:nvSpPr>
        <p:spPr bwMode="auto">
          <a:xfrm>
            <a:off x="7010400" y="5279278"/>
            <a:ext cx="0" cy="438150"/>
          </a:xfrm>
          <a:prstGeom prst="line">
            <a:avLst/>
          </a:prstGeom>
          <a:noFill/>
          <a:ln w="9525">
            <a:solidFill>
              <a:schemeClr val="tx1"/>
            </a:solidFill>
            <a:round/>
            <a:headEnd type="triangle" w="med" len="med"/>
            <a:tailEnd type="triangle" w="med" len="med"/>
          </a:ln>
          <a:effectLst/>
        </p:spPr>
        <p:txBody>
          <a:bodyPr/>
          <a:lstStyle/>
          <a:p>
            <a:endParaRPr lang="hu-HU"/>
          </a:p>
        </p:txBody>
      </p:sp>
      <p:sp>
        <p:nvSpPr>
          <p:cNvPr id="20" name="Line 14"/>
          <p:cNvSpPr>
            <a:spLocks noChangeShapeType="1"/>
          </p:cNvSpPr>
          <p:nvPr/>
        </p:nvSpPr>
        <p:spPr bwMode="auto">
          <a:xfrm>
            <a:off x="7924800" y="5279278"/>
            <a:ext cx="88900" cy="409575"/>
          </a:xfrm>
          <a:prstGeom prst="line">
            <a:avLst/>
          </a:prstGeom>
          <a:noFill/>
          <a:ln w="9525">
            <a:solidFill>
              <a:schemeClr val="tx1"/>
            </a:solidFill>
            <a:round/>
            <a:headEnd type="triangle" w="med" len="med"/>
            <a:tailEnd type="triangle" w="med" len="med"/>
          </a:ln>
          <a:effectLst/>
        </p:spPr>
        <p:txBody>
          <a:bodyPr/>
          <a:lstStyle/>
          <a:p>
            <a:endParaRPr lang="hu-HU"/>
          </a:p>
        </p:txBody>
      </p:sp>
      <p:sp>
        <p:nvSpPr>
          <p:cNvPr id="21" name="Line 15"/>
          <p:cNvSpPr>
            <a:spLocks noChangeShapeType="1"/>
          </p:cNvSpPr>
          <p:nvPr/>
        </p:nvSpPr>
        <p:spPr bwMode="auto">
          <a:xfrm>
            <a:off x="6096000" y="2437653"/>
            <a:ext cx="0" cy="517525"/>
          </a:xfrm>
          <a:prstGeom prst="line">
            <a:avLst/>
          </a:prstGeom>
          <a:noFill/>
          <a:ln w="9525">
            <a:solidFill>
              <a:schemeClr val="tx1"/>
            </a:solidFill>
            <a:round/>
            <a:headEnd type="triangle" w="med" len="med"/>
            <a:tailEnd type="triangle" w="med" len="med"/>
          </a:ln>
          <a:effectLst/>
        </p:spPr>
        <p:txBody>
          <a:bodyPr/>
          <a:lstStyle/>
          <a:p>
            <a:endParaRPr lang="hu-HU"/>
          </a:p>
        </p:txBody>
      </p:sp>
      <p:sp>
        <p:nvSpPr>
          <p:cNvPr id="22" name="Line 16"/>
          <p:cNvSpPr>
            <a:spLocks noChangeShapeType="1"/>
          </p:cNvSpPr>
          <p:nvPr/>
        </p:nvSpPr>
        <p:spPr bwMode="auto">
          <a:xfrm>
            <a:off x="7010400" y="2437653"/>
            <a:ext cx="0" cy="517525"/>
          </a:xfrm>
          <a:prstGeom prst="line">
            <a:avLst/>
          </a:prstGeom>
          <a:noFill/>
          <a:ln w="9525">
            <a:solidFill>
              <a:schemeClr val="tx1"/>
            </a:solidFill>
            <a:round/>
            <a:headEnd type="triangle" w="med" len="med"/>
            <a:tailEnd type="triangle" w="med" len="med"/>
          </a:ln>
          <a:effectLst/>
        </p:spPr>
        <p:txBody>
          <a:bodyPr/>
          <a:lstStyle/>
          <a:p>
            <a:endParaRPr lang="hu-HU"/>
          </a:p>
        </p:txBody>
      </p:sp>
      <p:sp>
        <p:nvSpPr>
          <p:cNvPr id="23" name="Text Box 17"/>
          <p:cNvSpPr txBox="1">
            <a:spLocks noChangeArrowheads="1"/>
          </p:cNvSpPr>
          <p:nvPr/>
        </p:nvSpPr>
        <p:spPr bwMode="auto">
          <a:xfrm>
            <a:off x="5000625" y="4256928"/>
            <a:ext cx="514886" cy="430887"/>
          </a:xfrm>
          <a:prstGeom prst="rect">
            <a:avLst/>
          </a:prstGeom>
          <a:noFill/>
          <a:ln w="9525">
            <a:noFill/>
            <a:miter lim="800000"/>
            <a:headEnd/>
            <a:tailEnd/>
          </a:ln>
          <a:effectLst/>
        </p:spPr>
        <p:txBody>
          <a:bodyPr wrap="none">
            <a:spAutoFit/>
          </a:bodyPr>
          <a:lstStyle/>
          <a:p>
            <a:pPr algn="ctr"/>
            <a:r>
              <a:rPr lang="en-US" sz="1100" b="0" dirty="0"/>
              <a:t>NAP</a:t>
            </a:r>
          </a:p>
          <a:p>
            <a:pPr algn="ctr"/>
            <a:r>
              <a:rPr lang="en-US" sz="1100" b="0" dirty="0"/>
              <a:t>client</a:t>
            </a:r>
          </a:p>
        </p:txBody>
      </p:sp>
      <p:sp>
        <p:nvSpPr>
          <p:cNvPr id="24" name="Text Box 18"/>
          <p:cNvSpPr txBox="1">
            <a:spLocks noChangeArrowheads="1"/>
          </p:cNvSpPr>
          <p:nvPr/>
        </p:nvSpPr>
        <p:spPr bwMode="auto">
          <a:xfrm>
            <a:off x="8382000" y="2974228"/>
            <a:ext cx="604838" cy="457200"/>
          </a:xfrm>
          <a:prstGeom prst="rect">
            <a:avLst/>
          </a:prstGeom>
          <a:noFill/>
          <a:ln w="9525">
            <a:noFill/>
            <a:miter lim="800000"/>
            <a:headEnd/>
            <a:tailEnd/>
          </a:ln>
          <a:effectLst/>
        </p:spPr>
        <p:txBody>
          <a:bodyPr wrap="none">
            <a:spAutoFit/>
          </a:bodyPr>
          <a:lstStyle/>
          <a:p>
            <a:pPr algn="ctr"/>
            <a:r>
              <a:rPr lang="en-US" sz="2400" b="0"/>
              <a:t>. . .</a:t>
            </a:r>
          </a:p>
        </p:txBody>
      </p:sp>
      <p:sp>
        <p:nvSpPr>
          <p:cNvPr id="25" name="Text Box 19"/>
          <p:cNvSpPr txBox="1">
            <a:spLocks noChangeArrowheads="1"/>
          </p:cNvSpPr>
          <p:nvPr/>
        </p:nvSpPr>
        <p:spPr bwMode="auto">
          <a:xfrm>
            <a:off x="8382000" y="4812553"/>
            <a:ext cx="604838" cy="457200"/>
          </a:xfrm>
          <a:prstGeom prst="rect">
            <a:avLst/>
          </a:prstGeom>
          <a:noFill/>
          <a:ln w="9525">
            <a:noFill/>
            <a:miter lim="800000"/>
            <a:headEnd/>
            <a:tailEnd/>
          </a:ln>
          <a:effectLst/>
        </p:spPr>
        <p:txBody>
          <a:bodyPr wrap="none">
            <a:spAutoFit/>
          </a:bodyPr>
          <a:lstStyle/>
          <a:p>
            <a:pPr algn="ctr"/>
            <a:r>
              <a:rPr lang="en-US" sz="2400" b="0"/>
              <a:t>. . .</a:t>
            </a:r>
          </a:p>
        </p:txBody>
      </p:sp>
      <p:sp>
        <p:nvSpPr>
          <p:cNvPr id="26" name="Text Box 20"/>
          <p:cNvSpPr txBox="1">
            <a:spLocks noChangeArrowheads="1"/>
          </p:cNvSpPr>
          <p:nvPr/>
        </p:nvSpPr>
        <p:spPr bwMode="auto">
          <a:xfrm>
            <a:off x="6410325" y="6495303"/>
            <a:ext cx="1219200" cy="261610"/>
          </a:xfrm>
          <a:prstGeom prst="rect">
            <a:avLst/>
          </a:prstGeom>
          <a:noFill/>
          <a:ln w="9525">
            <a:noFill/>
            <a:miter lim="800000"/>
            <a:headEnd/>
            <a:tailEnd/>
          </a:ln>
          <a:effectLst/>
        </p:spPr>
        <p:txBody>
          <a:bodyPr>
            <a:spAutoFit/>
          </a:bodyPr>
          <a:lstStyle/>
          <a:p>
            <a:pPr algn="ctr"/>
            <a:r>
              <a:rPr lang="en-US" sz="1100" b="0"/>
              <a:t>NAP server B</a:t>
            </a:r>
          </a:p>
        </p:txBody>
      </p:sp>
      <p:sp>
        <p:nvSpPr>
          <p:cNvPr id="27" name="Text Box 21"/>
          <p:cNvSpPr txBox="1">
            <a:spLocks noChangeArrowheads="1"/>
          </p:cNvSpPr>
          <p:nvPr/>
        </p:nvSpPr>
        <p:spPr bwMode="auto">
          <a:xfrm>
            <a:off x="7629525" y="6495303"/>
            <a:ext cx="1219200" cy="261610"/>
          </a:xfrm>
          <a:prstGeom prst="rect">
            <a:avLst/>
          </a:prstGeom>
          <a:noFill/>
          <a:ln w="9525">
            <a:noFill/>
            <a:miter lim="800000"/>
            <a:headEnd/>
            <a:tailEnd/>
          </a:ln>
          <a:effectLst/>
        </p:spPr>
        <p:txBody>
          <a:bodyPr>
            <a:spAutoFit/>
          </a:bodyPr>
          <a:lstStyle/>
          <a:p>
            <a:pPr algn="ctr"/>
            <a:r>
              <a:rPr lang="en-US" sz="1100" b="0"/>
              <a:t>NAP server C</a:t>
            </a:r>
          </a:p>
        </p:txBody>
      </p:sp>
      <p:sp>
        <p:nvSpPr>
          <p:cNvPr id="28" name="Text Box 22"/>
          <p:cNvSpPr txBox="1">
            <a:spLocks noChangeArrowheads="1"/>
          </p:cNvSpPr>
          <p:nvPr/>
        </p:nvSpPr>
        <p:spPr bwMode="auto">
          <a:xfrm>
            <a:off x="4886325" y="1816288"/>
            <a:ext cx="990600" cy="430887"/>
          </a:xfrm>
          <a:prstGeom prst="rect">
            <a:avLst/>
          </a:prstGeom>
          <a:noFill/>
          <a:ln w="9525">
            <a:noFill/>
            <a:miter lim="800000"/>
            <a:headEnd/>
            <a:tailEnd/>
          </a:ln>
          <a:effectLst/>
        </p:spPr>
        <p:txBody>
          <a:bodyPr>
            <a:spAutoFit/>
          </a:bodyPr>
          <a:lstStyle/>
          <a:p>
            <a:pPr algn="ctr"/>
            <a:r>
              <a:rPr lang="en-US" sz="1100" b="0" dirty="0"/>
              <a:t>Remediation server 1</a:t>
            </a:r>
          </a:p>
        </p:txBody>
      </p:sp>
      <p:sp>
        <p:nvSpPr>
          <p:cNvPr id="29" name="Text Box 23"/>
          <p:cNvSpPr txBox="1">
            <a:spLocks noChangeArrowheads="1"/>
          </p:cNvSpPr>
          <p:nvPr/>
        </p:nvSpPr>
        <p:spPr bwMode="auto">
          <a:xfrm>
            <a:off x="7334250" y="1828053"/>
            <a:ext cx="990600" cy="430887"/>
          </a:xfrm>
          <a:prstGeom prst="rect">
            <a:avLst/>
          </a:prstGeom>
          <a:noFill/>
          <a:ln w="9525">
            <a:noFill/>
            <a:miter lim="800000"/>
            <a:headEnd/>
            <a:tailEnd/>
          </a:ln>
          <a:effectLst/>
        </p:spPr>
        <p:txBody>
          <a:bodyPr>
            <a:spAutoFit/>
          </a:bodyPr>
          <a:lstStyle/>
          <a:p>
            <a:pPr algn="ctr"/>
            <a:r>
              <a:rPr lang="en-US" sz="1100" b="0" dirty="0"/>
              <a:t>Remediation server 2</a:t>
            </a:r>
          </a:p>
        </p:txBody>
      </p:sp>
      <p:sp>
        <p:nvSpPr>
          <p:cNvPr id="30" name="Rectangle 24"/>
          <p:cNvSpPr>
            <a:spLocks noChangeArrowheads="1"/>
          </p:cNvSpPr>
          <p:nvPr/>
        </p:nvSpPr>
        <p:spPr bwMode="auto">
          <a:xfrm>
            <a:off x="5708650" y="4422028"/>
            <a:ext cx="3276600" cy="228600"/>
          </a:xfrm>
          <a:prstGeom prst="rect">
            <a:avLst/>
          </a:prstGeom>
          <a:solidFill>
            <a:srgbClr val="C0C0C0"/>
          </a:solidFill>
          <a:ln w="9525">
            <a:noFill/>
            <a:miter lim="800000"/>
            <a:headEnd/>
            <a:tailEnd/>
          </a:ln>
          <a:effectLst/>
        </p:spPr>
        <p:txBody>
          <a:bodyPr wrap="none" anchor="ctr"/>
          <a:lstStyle/>
          <a:p>
            <a:pPr algn="ctr"/>
            <a:r>
              <a:rPr lang="en-US" sz="1100" b="0" dirty="0">
                <a:solidFill>
                  <a:schemeClr val="bg1"/>
                </a:solidFill>
              </a:rPr>
              <a:t>NAP EC API</a:t>
            </a:r>
          </a:p>
        </p:txBody>
      </p:sp>
      <p:pic>
        <p:nvPicPr>
          <p:cNvPr id="31" name="Picture 25" descr="laptop"/>
          <p:cNvPicPr>
            <a:picLocks noChangeAspect="1" noChangeArrowheads="1"/>
          </p:cNvPicPr>
          <p:nvPr/>
        </p:nvPicPr>
        <p:blipFill>
          <a:blip r:embed="rId2" cstate="print"/>
          <a:srcRect/>
          <a:stretch>
            <a:fillRect/>
          </a:stretch>
        </p:blipFill>
        <p:spPr bwMode="auto">
          <a:xfrm>
            <a:off x="4848225" y="3647328"/>
            <a:ext cx="784225" cy="576263"/>
          </a:xfrm>
          <a:prstGeom prst="rect">
            <a:avLst/>
          </a:prstGeom>
          <a:noFill/>
        </p:spPr>
      </p:pic>
      <p:pic>
        <p:nvPicPr>
          <p:cNvPr id="32" name="Picture 26" descr="application server"/>
          <p:cNvPicPr>
            <a:picLocks noChangeAspect="1" noChangeArrowheads="1"/>
          </p:cNvPicPr>
          <p:nvPr/>
        </p:nvPicPr>
        <p:blipFill>
          <a:blip r:embed="rId3" cstate="print"/>
          <a:srcRect/>
          <a:stretch>
            <a:fillRect/>
          </a:stretch>
        </p:blipFill>
        <p:spPr bwMode="auto">
          <a:xfrm>
            <a:off x="5638800" y="5809503"/>
            <a:ext cx="514350" cy="693738"/>
          </a:xfrm>
          <a:prstGeom prst="rect">
            <a:avLst/>
          </a:prstGeom>
          <a:noFill/>
        </p:spPr>
      </p:pic>
      <p:pic>
        <p:nvPicPr>
          <p:cNvPr id="33" name="Picture 27" descr="application server"/>
          <p:cNvPicPr>
            <a:picLocks noChangeAspect="1" noChangeArrowheads="1"/>
          </p:cNvPicPr>
          <p:nvPr/>
        </p:nvPicPr>
        <p:blipFill>
          <a:blip r:embed="rId3" cstate="print"/>
          <a:srcRect/>
          <a:stretch>
            <a:fillRect/>
          </a:stretch>
        </p:blipFill>
        <p:spPr bwMode="auto">
          <a:xfrm>
            <a:off x="6781800" y="5809503"/>
            <a:ext cx="514350" cy="693738"/>
          </a:xfrm>
          <a:prstGeom prst="rect">
            <a:avLst/>
          </a:prstGeom>
          <a:noFill/>
        </p:spPr>
      </p:pic>
      <p:pic>
        <p:nvPicPr>
          <p:cNvPr id="34" name="Picture 28" descr="application server"/>
          <p:cNvPicPr>
            <a:picLocks noChangeAspect="1" noChangeArrowheads="1"/>
          </p:cNvPicPr>
          <p:nvPr/>
        </p:nvPicPr>
        <p:blipFill>
          <a:blip r:embed="rId3" cstate="print"/>
          <a:srcRect/>
          <a:stretch>
            <a:fillRect/>
          </a:stretch>
        </p:blipFill>
        <p:spPr bwMode="auto">
          <a:xfrm>
            <a:off x="7924800" y="5809503"/>
            <a:ext cx="514350" cy="693738"/>
          </a:xfrm>
          <a:prstGeom prst="rect">
            <a:avLst/>
          </a:prstGeom>
          <a:noFill/>
        </p:spPr>
      </p:pic>
      <p:pic>
        <p:nvPicPr>
          <p:cNvPr id="35" name="Picture 29" descr="application server"/>
          <p:cNvPicPr>
            <a:picLocks noChangeAspect="1" noChangeArrowheads="1"/>
          </p:cNvPicPr>
          <p:nvPr/>
        </p:nvPicPr>
        <p:blipFill>
          <a:blip r:embed="rId3" cstate="print"/>
          <a:srcRect/>
          <a:stretch>
            <a:fillRect/>
          </a:stretch>
        </p:blipFill>
        <p:spPr bwMode="auto">
          <a:xfrm>
            <a:off x="5867400" y="1751853"/>
            <a:ext cx="514350" cy="693738"/>
          </a:xfrm>
          <a:prstGeom prst="rect">
            <a:avLst/>
          </a:prstGeom>
          <a:noFill/>
        </p:spPr>
      </p:pic>
      <p:pic>
        <p:nvPicPr>
          <p:cNvPr id="36" name="Picture 30" descr="application server"/>
          <p:cNvPicPr>
            <a:picLocks noChangeAspect="1" noChangeArrowheads="1"/>
          </p:cNvPicPr>
          <p:nvPr/>
        </p:nvPicPr>
        <p:blipFill>
          <a:blip r:embed="rId3" cstate="print"/>
          <a:srcRect/>
          <a:stretch>
            <a:fillRect/>
          </a:stretch>
        </p:blipFill>
        <p:spPr bwMode="auto">
          <a:xfrm>
            <a:off x="6781800" y="1751853"/>
            <a:ext cx="514350" cy="693738"/>
          </a:xfrm>
          <a:prstGeom prst="rect">
            <a:avLst/>
          </a:prstGeom>
          <a:no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lnSpcReduction="10000"/>
          </a:bodyPr>
          <a:lstStyle/>
          <a:p>
            <a:pPr>
              <a:buNone/>
            </a:pPr>
            <a:r>
              <a:rPr lang="hu-HU" smtClean="0"/>
              <a:t>NAP </a:t>
            </a:r>
            <a:r>
              <a:rPr lang="hu-HU" err="1"/>
              <a:t>a</a:t>
            </a:r>
            <a:r>
              <a:rPr lang="hu-HU" smtClean="0"/>
              <a:t>gent</a:t>
            </a:r>
            <a:endParaRPr lang="hu-HU" dirty="0"/>
          </a:p>
        </p:txBody>
      </p:sp>
      <p:sp>
        <p:nvSpPr>
          <p:cNvPr id="5" name="Title 4"/>
          <p:cNvSpPr>
            <a:spLocks noGrp="1"/>
          </p:cNvSpPr>
          <p:nvPr>
            <p:ph type="title"/>
          </p:nvPr>
        </p:nvSpPr>
        <p:spPr/>
        <p:txBody>
          <a:bodyPr>
            <a:normAutofit fontScale="90000"/>
          </a:bodyPr>
          <a:lstStyle/>
          <a:p>
            <a:r>
              <a:rPr lang="hu-HU" smtClean="0"/>
              <a:t>A NAP </a:t>
            </a:r>
            <a:r>
              <a:rPr lang="hu-HU" dirty="0" smtClean="0"/>
              <a:t>komponensei</a:t>
            </a:r>
            <a:endParaRPr lang="hu-HU" dirty="0"/>
          </a:p>
        </p:txBody>
      </p:sp>
      <p:sp>
        <p:nvSpPr>
          <p:cNvPr id="7" name="Content Placeholder 6"/>
          <p:cNvSpPr>
            <a:spLocks noGrp="1"/>
          </p:cNvSpPr>
          <p:nvPr>
            <p:ph sz="quarter" idx="11"/>
          </p:nvPr>
        </p:nvSpPr>
        <p:spPr>
          <a:xfrm>
            <a:off x="190500" y="1581149"/>
            <a:ext cx="8953499" cy="3810001"/>
          </a:xfrm>
        </p:spPr>
        <p:txBody>
          <a:bodyPr>
            <a:normAutofit/>
          </a:bodyPr>
          <a:lstStyle/>
          <a:p>
            <a:pPr marL="538163" lvl="3" indent="-538163">
              <a:lnSpc>
                <a:spcPct val="110000"/>
              </a:lnSpc>
            </a:pPr>
            <a:r>
              <a:rPr lang="hu-HU" sz="3600" dirty="0"/>
              <a:t>Támogatott OS </a:t>
            </a:r>
            <a:r>
              <a:rPr lang="hu-HU" sz="3600" dirty="0" smtClean="0"/>
              <a:t>verziók</a:t>
            </a:r>
          </a:p>
          <a:p>
            <a:pPr marL="896938" lvl="4" indent="-560388">
              <a:lnSpc>
                <a:spcPct val="110000"/>
              </a:lnSpc>
            </a:pPr>
            <a:r>
              <a:rPr lang="hu-HU" sz="3200" dirty="0" smtClean="0"/>
              <a:t>Windows XP (SP3)</a:t>
            </a:r>
          </a:p>
          <a:p>
            <a:pPr marL="896938" lvl="4" indent="-560388">
              <a:lnSpc>
                <a:spcPct val="110000"/>
              </a:lnSpc>
            </a:pPr>
            <a:r>
              <a:rPr lang="hu-HU" sz="3200" dirty="0" smtClean="0"/>
              <a:t>Windows Vista</a:t>
            </a:r>
          </a:p>
          <a:p>
            <a:pPr marL="896938" lvl="4" indent="-560388">
              <a:lnSpc>
                <a:spcPct val="110000"/>
              </a:lnSpc>
            </a:pPr>
            <a:r>
              <a:rPr lang="hu-HU" sz="3200" dirty="0" smtClean="0"/>
              <a:t>Windows </a:t>
            </a:r>
            <a:r>
              <a:rPr lang="hu-HU" sz="3200" dirty="0"/>
              <a:t>Server </a:t>
            </a:r>
            <a:r>
              <a:rPr lang="hu-HU" sz="3200" dirty="0" smtClean="0"/>
              <a:t> 2008</a:t>
            </a:r>
          </a:p>
        </p:txBody>
      </p:sp>
      <p:pic>
        <p:nvPicPr>
          <p:cNvPr id="10" name="Picture 3"/>
          <p:cNvPicPr>
            <a:picLocks noChangeAspect="1" noChangeArrowheads="1"/>
          </p:cNvPicPr>
          <p:nvPr/>
        </p:nvPicPr>
        <p:blipFill>
          <a:blip r:embed="rId2"/>
          <a:srcRect l="796" t="23813" r="32540" b="15753"/>
          <a:stretch>
            <a:fillRect/>
          </a:stretch>
        </p:blipFill>
        <p:spPr bwMode="auto">
          <a:xfrm>
            <a:off x="573741" y="4536141"/>
            <a:ext cx="8068767" cy="192740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lnSpcReduction="10000"/>
          </a:bodyPr>
          <a:lstStyle/>
          <a:p>
            <a:pPr>
              <a:buNone/>
            </a:pPr>
            <a:r>
              <a:rPr lang="hu-HU" dirty="0"/>
              <a:t>NAP </a:t>
            </a:r>
            <a:r>
              <a:rPr lang="hu-HU" dirty="0" err="1"/>
              <a:t>Enforcement</a:t>
            </a:r>
            <a:r>
              <a:rPr lang="hu-HU" dirty="0"/>
              <a:t> </a:t>
            </a:r>
            <a:r>
              <a:rPr lang="hu-HU" dirty="0" err="1" smtClean="0"/>
              <a:t>Clients</a:t>
            </a:r>
            <a:r>
              <a:rPr lang="hu-HU" dirty="0" smtClean="0"/>
              <a:t> (EC) </a:t>
            </a:r>
            <a:endParaRPr lang="hu-HU" dirty="0"/>
          </a:p>
        </p:txBody>
      </p:sp>
      <p:sp>
        <p:nvSpPr>
          <p:cNvPr id="5" name="Title 4"/>
          <p:cNvSpPr>
            <a:spLocks noGrp="1"/>
          </p:cNvSpPr>
          <p:nvPr>
            <p:ph type="title"/>
          </p:nvPr>
        </p:nvSpPr>
        <p:spPr/>
        <p:txBody>
          <a:bodyPr>
            <a:normAutofit fontScale="90000"/>
          </a:bodyPr>
          <a:lstStyle/>
          <a:p>
            <a:r>
              <a:rPr lang="hu-HU" smtClean="0"/>
              <a:t>A NAP </a:t>
            </a:r>
            <a:r>
              <a:rPr lang="hu-HU" dirty="0" smtClean="0"/>
              <a:t>komponensei</a:t>
            </a:r>
            <a:endParaRPr lang="hu-HU" dirty="0"/>
          </a:p>
        </p:txBody>
      </p:sp>
      <p:sp>
        <p:nvSpPr>
          <p:cNvPr id="9" name="Szövegdoboz 8"/>
          <p:cNvSpPr txBox="1"/>
          <p:nvPr/>
        </p:nvSpPr>
        <p:spPr>
          <a:xfrm>
            <a:off x="477906" y="1596837"/>
            <a:ext cx="8433011" cy="2720745"/>
          </a:xfrm>
          <a:prstGeom prst="rect">
            <a:avLst/>
          </a:prstGeom>
          <a:noFill/>
          <a:effectLst>
            <a:outerShdw blurRad="50800" dist="38100" dir="2700000" algn="tl" rotWithShape="0">
              <a:prstClr val="black">
                <a:alpha val="40000"/>
              </a:prstClr>
            </a:outerShdw>
          </a:effectLst>
        </p:spPr>
        <p:txBody>
          <a:bodyPr wrap="square" rtlCol="0">
            <a:spAutoFit/>
          </a:bodyPr>
          <a:lstStyle/>
          <a:p>
            <a:pPr marL="538163" lvl="4" indent="-538163">
              <a:lnSpc>
                <a:spcPct val="90000"/>
              </a:lnSpc>
              <a:spcBef>
                <a:spcPct val="20000"/>
              </a:spcBef>
              <a:spcAft>
                <a:spcPts val="600"/>
              </a:spcAft>
              <a:buClr>
                <a:srgbClr val="FFFFFF"/>
              </a:buClr>
              <a:buSzPct val="95000"/>
              <a:buBlip>
                <a:blip r:embed="rId2"/>
              </a:buBlip>
            </a:pPr>
            <a:r>
              <a:rPr lang="hu-HU" sz="2800" kern="0" smtClean="0">
                <a:solidFill>
                  <a:srgbClr val="FFFFFF"/>
                </a:solidFill>
                <a:effectLst>
                  <a:outerShdw blurRad="50800" dist="38100" dir="2700000" algn="tl" rotWithShape="0">
                    <a:prstClr val="black">
                      <a:alpha val="91000"/>
                    </a:prstClr>
                  </a:outerShdw>
                </a:effectLst>
                <a:latin typeface="Segoe"/>
              </a:rPr>
              <a:t>Alapértelmezésben </a:t>
            </a:r>
            <a:r>
              <a:rPr lang="hu-HU" sz="2800" kern="0" dirty="0" smtClean="0">
                <a:solidFill>
                  <a:srgbClr val="FFFFFF"/>
                </a:solidFill>
                <a:effectLst>
                  <a:outerShdw blurRad="50800" dist="38100" dir="2700000" algn="tl" rotWithShape="0">
                    <a:prstClr val="black">
                      <a:alpha val="91000"/>
                    </a:prstClr>
                  </a:outerShdw>
                </a:effectLst>
                <a:latin typeface="Segoe"/>
              </a:rPr>
              <a:t>mindegyik EC tiltva van</a:t>
            </a:r>
          </a:p>
          <a:p>
            <a:pPr marL="538163" lvl="4" indent="-538163">
              <a:lnSpc>
                <a:spcPct val="90000"/>
              </a:lnSpc>
              <a:spcBef>
                <a:spcPct val="20000"/>
              </a:spcBef>
              <a:spcAft>
                <a:spcPts val="600"/>
              </a:spcAft>
              <a:buClr>
                <a:srgbClr val="FFFFFF"/>
              </a:buClr>
              <a:buSzPct val="95000"/>
              <a:buBlip>
                <a:blip r:embed="rId2"/>
              </a:buBlip>
            </a:pPr>
            <a:r>
              <a:rPr lang="hu-HU" sz="2800" kern="0" dirty="0" err="1" smtClean="0">
                <a:solidFill>
                  <a:srgbClr val="FFFFFF"/>
                </a:solidFill>
                <a:effectLst>
                  <a:outerShdw blurRad="50800" dist="38100" dir="2700000" algn="tl" rotWithShape="0">
                    <a:prstClr val="black">
                      <a:alpha val="91000"/>
                    </a:prstClr>
                  </a:outerShdw>
                </a:effectLst>
                <a:latin typeface="Segoe"/>
              </a:rPr>
              <a:t>GPO-ból</a:t>
            </a:r>
            <a:r>
              <a:rPr lang="hu-HU" sz="2800" kern="0" dirty="0" smtClean="0">
                <a:solidFill>
                  <a:srgbClr val="FFFFFF"/>
                </a:solidFill>
                <a:effectLst>
                  <a:outerShdw blurRad="50800" dist="38100" dir="2700000" algn="tl" rotWithShape="0">
                    <a:prstClr val="black">
                      <a:alpha val="91000"/>
                    </a:prstClr>
                  </a:outerShdw>
                </a:effectLst>
                <a:latin typeface="Segoe"/>
              </a:rPr>
              <a:t>, </a:t>
            </a:r>
            <a:r>
              <a:rPr lang="hu-HU" sz="2800" kern="0" dirty="0" err="1" smtClean="0">
                <a:solidFill>
                  <a:srgbClr val="FFFFFF"/>
                </a:solidFill>
                <a:effectLst>
                  <a:outerShdw blurRad="50800" dist="38100" dir="2700000" algn="tl" rotWithShape="0">
                    <a:prstClr val="black">
                      <a:alpha val="91000"/>
                    </a:prstClr>
                  </a:outerShdw>
                </a:effectLst>
                <a:latin typeface="Segoe"/>
              </a:rPr>
              <a:t>netsh-val</a:t>
            </a:r>
            <a:r>
              <a:rPr lang="hu-HU" sz="2800" kern="0" dirty="0" smtClean="0">
                <a:solidFill>
                  <a:srgbClr val="FFFFFF"/>
                </a:solidFill>
                <a:effectLst>
                  <a:outerShdw blurRad="50800" dist="38100" dir="2700000" algn="tl" rotWithShape="0">
                    <a:prstClr val="black">
                      <a:alpha val="91000"/>
                    </a:prstClr>
                  </a:outerShdw>
                </a:effectLst>
                <a:latin typeface="Segoe"/>
              </a:rPr>
              <a:t> és </a:t>
            </a:r>
            <a:r>
              <a:rPr lang="hu-HU" sz="2800" kern="0" dirty="0" err="1" smtClean="0">
                <a:solidFill>
                  <a:srgbClr val="FFFFFF"/>
                </a:solidFill>
                <a:effectLst>
                  <a:outerShdw blurRad="50800" dist="38100" dir="2700000" algn="tl" rotWithShape="0">
                    <a:prstClr val="black">
                      <a:alpha val="91000"/>
                    </a:prstClr>
                  </a:outerShdw>
                </a:effectLst>
                <a:latin typeface="Segoe"/>
              </a:rPr>
              <a:t>UI-ból</a:t>
            </a:r>
            <a:r>
              <a:rPr lang="hu-HU" sz="2800" kern="0" dirty="0" smtClean="0">
                <a:solidFill>
                  <a:srgbClr val="FFFFFF"/>
                </a:solidFill>
                <a:effectLst>
                  <a:outerShdw blurRad="50800" dist="38100" dir="2700000" algn="tl" rotWithShape="0">
                    <a:prstClr val="black">
                      <a:alpha val="91000"/>
                    </a:prstClr>
                  </a:outerShdw>
                </a:effectLst>
                <a:latin typeface="Segoe"/>
              </a:rPr>
              <a:t> konfigurálható, de XP esetében nincs UI</a:t>
            </a:r>
          </a:p>
          <a:p>
            <a:pPr marL="538163" lvl="4" indent="-538163">
              <a:lnSpc>
                <a:spcPct val="90000"/>
              </a:lnSpc>
              <a:spcBef>
                <a:spcPct val="20000"/>
              </a:spcBef>
              <a:buClr>
                <a:srgbClr val="FFFFFF"/>
              </a:buClr>
              <a:buSzPct val="95000"/>
              <a:buBlip>
                <a:blip r:embed="rId2"/>
              </a:buBlip>
            </a:pPr>
            <a:r>
              <a:rPr lang="hu-HU" sz="2800" kern="0" dirty="0" smtClean="0">
                <a:solidFill>
                  <a:srgbClr val="FFFFFF"/>
                </a:solidFill>
                <a:effectLst>
                  <a:outerShdw blurRad="50800" dist="38100" dir="2700000" algn="tl" rotWithShape="0">
                    <a:prstClr val="black">
                      <a:alpha val="91000"/>
                    </a:prstClr>
                  </a:outerShdw>
                </a:effectLst>
                <a:latin typeface="Segoe"/>
              </a:rPr>
              <a:t>A kiértesítési ablak testre szabható:</a:t>
            </a:r>
          </a:p>
          <a:p>
            <a:pPr marL="1076325" lvl="5">
              <a:lnSpc>
                <a:spcPct val="90000"/>
              </a:lnSpc>
              <a:spcBef>
                <a:spcPct val="20000"/>
              </a:spcBef>
              <a:buClr>
                <a:srgbClr val="FFFFFF"/>
              </a:buClr>
              <a:buSzPct val="95000"/>
            </a:pPr>
            <a:r>
              <a:rPr lang="hu-HU" sz="2800" kern="0" dirty="0" smtClean="0">
                <a:solidFill>
                  <a:srgbClr val="FFFFFF"/>
                </a:solidFill>
                <a:effectLst>
                  <a:outerShdw blurRad="50800" dist="38100" dir="2700000" algn="tl" rotWithShape="0">
                    <a:prstClr val="black">
                      <a:alpha val="91000"/>
                    </a:prstClr>
                  </a:outerShdw>
                </a:effectLst>
                <a:latin typeface="Segoe"/>
              </a:rPr>
              <a:t>More </a:t>
            </a:r>
            <a:r>
              <a:rPr lang="hu-HU" sz="2800" kern="0" dirty="0" err="1" smtClean="0">
                <a:solidFill>
                  <a:srgbClr val="FFFFFF"/>
                </a:solidFill>
                <a:effectLst>
                  <a:outerShdw blurRad="50800" dist="38100" dir="2700000" algn="tl" rotWithShape="0">
                    <a:prstClr val="black">
                      <a:alpha val="91000"/>
                    </a:prstClr>
                  </a:outerShdw>
                </a:effectLst>
                <a:latin typeface="Segoe"/>
              </a:rPr>
              <a:t>Information</a:t>
            </a:r>
            <a:r>
              <a:rPr lang="hu-HU" sz="2800" kern="0" dirty="0" smtClean="0">
                <a:solidFill>
                  <a:srgbClr val="FFFFFF"/>
                </a:solidFill>
                <a:effectLst>
                  <a:outerShdw blurRad="50800" dist="38100" dir="2700000" algn="tl" rotWithShape="0">
                    <a:prstClr val="black">
                      <a:alpha val="91000"/>
                    </a:prstClr>
                  </a:outerShdw>
                </a:effectLst>
                <a:latin typeface="Segoe"/>
              </a:rPr>
              <a:t>; </a:t>
            </a:r>
            <a:r>
              <a:rPr lang="hu-HU" sz="2800" kern="0" dirty="0" err="1" smtClean="0">
                <a:solidFill>
                  <a:srgbClr val="FFFFFF"/>
                </a:solidFill>
                <a:effectLst>
                  <a:outerShdw blurRad="50800" dist="38100" dir="2700000" algn="tl" rotWithShape="0">
                    <a:prstClr val="black">
                      <a:alpha val="91000"/>
                    </a:prstClr>
                  </a:outerShdw>
                </a:effectLst>
                <a:latin typeface="Segoe"/>
              </a:rPr>
              <a:t>Title</a:t>
            </a:r>
            <a:r>
              <a:rPr lang="hu-HU" sz="2800" kern="0" dirty="0" smtClean="0">
                <a:solidFill>
                  <a:srgbClr val="FFFFFF"/>
                </a:solidFill>
                <a:effectLst>
                  <a:outerShdw blurRad="50800" dist="38100" dir="2700000" algn="tl" rotWithShape="0">
                    <a:prstClr val="black">
                      <a:alpha val="91000"/>
                    </a:prstClr>
                  </a:outerShdw>
                </a:effectLst>
                <a:latin typeface="Segoe"/>
              </a:rPr>
              <a:t>; </a:t>
            </a:r>
            <a:r>
              <a:rPr lang="hu-HU" sz="2800" kern="0" dirty="0" err="1" smtClean="0">
                <a:solidFill>
                  <a:srgbClr val="FFFFFF"/>
                </a:solidFill>
                <a:effectLst>
                  <a:outerShdw blurRad="50800" dist="38100" dir="2700000" algn="tl" rotWithShape="0">
                    <a:prstClr val="black">
                      <a:alpha val="91000"/>
                    </a:prstClr>
                  </a:outerShdw>
                </a:effectLst>
                <a:latin typeface="Segoe"/>
              </a:rPr>
              <a:t>Description</a:t>
            </a:r>
            <a:r>
              <a:rPr lang="hu-HU" sz="2800" kern="0" dirty="0" smtClean="0">
                <a:solidFill>
                  <a:srgbClr val="FFFFFF"/>
                </a:solidFill>
                <a:effectLst>
                  <a:outerShdw blurRad="50800" dist="38100" dir="2700000" algn="tl" rotWithShape="0">
                    <a:prstClr val="black">
                      <a:alpha val="91000"/>
                    </a:prstClr>
                  </a:outerShdw>
                </a:effectLst>
                <a:latin typeface="Segoe"/>
              </a:rPr>
              <a:t>; Image</a:t>
            </a:r>
            <a:endParaRPr lang="en-US" sz="2800" kern="0" dirty="0" smtClean="0">
              <a:solidFill>
                <a:srgbClr val="FFFFFF"/>
              </a:solidFill>
              <a:effectLst>
                <a:outerShdw blurRad="50800" dist="38100" dir="2700000" algn="tl" rotWithShape="0">
                  <a:prstClr val="black">
                    <a:alpha val="91000"/>
                  </a:prstClr>
                </a:outerShdw>
              </a:effectLst>
              <a:latin typeface="Segoe"/>
            </a:endParaRPr>
          </a:p>
          <a:p>
            <a:pPr algn="r"/>
            <a:endParaRPr lang="hu-HU" b="1" dirty="0" smtClean="0">
              <a:effectLst>
                <a:reflection blurRad="6350" stA="55000" endA="300" endPos="45500" dir="5400000" sy="-100000" algn="bl" rotWithShape="0"/>
              </a:effectLst>
              <a:latin typeface="Microsoft Sans Serif" pitchFamily="34" charset="0"/>
              <a:cs typeface="Microsoft Sans Serif" pitchFamily="34" charset="0"/>
            </a:endParaRPr>
          </a:p>
        </p:txBody>
      </p:sp>
      <p:pic>
        <p:nvPicPr>
          <p:cNvPr id="27650" name="Picture 2"/>
          <p:cNvPicPr>
            <a:picLocks noChangeAspect="1" noChangeArrowheads="1"/>
          </p:cNvPicPr>
          <p:nvPr/>
        </p:nvPicPr>
        <p:blipFill>
          <a:blip r:embed="rId3"/>
          <a:srcRect l="1190" t="15837" r="1258" b="6099"/>
          <a:stretch>
            <a:fillRect/>
          </a:stretch>
        </p:blipFill>
        <p:spPr bwMode="auto">
          <a:xfrm>
            <a:off x="1371600" y="4077637"/>
            <a:ext cx="6257365" cy="270944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lnSpcReduction="10000"/>
          </a:bodyPr>
          <a:lstStyle/>
          <a:p>
            <a:pPr>
              <a:buNone/>
            </a:pPr>
            <a:r>
              <a:rPr lang="hu-HU" dirty="0" smtClean="0"/>
              <a:t>NAP </a:t>
            </a:r>
            <a:r>
              <a:rPr lang="hu-HU" dirty="0" err="1" smtClean="0"/>
              <a:t>Enforcement</a:t>
            </a:r>
            <a:r>
              <a:rPr lang="hu-HU" dirty="0" smtClean="0"/>
              <a:t> </a:t>
            </a:r>
            <a:r>
              <a:rPr lang="hu-HU" dirty="0" err="1" smtClean="0"/>
              <a:t>Clients</a:t>
            </a:r>
            <a:r>
              <a:rPr lang="hu-HU" dirty="0" smtClean="0"/>
              <a:t> (EC)</a:t>
            </a:r>
            <a:endParaRPr lang="hu-HU" dirty="0"/>
          </a:p>
        </p:txBody>
      </p:sp>
      <p:sp>
        <p:nvSpPr>
          <p:cNvPr id="5" name="Title 4"/>
          <p:cNvSpPr>
            <a:spLocks noGrp="1"/>
          </p:cNvSpPr>
          <p:nvPr>
            <p:ph type="title"/>
          </p:nvPr>
        </p:nvSpPr>
        <p:spPr/>
        <p:txBody>
          <a:bodyPr>
            <a:normAutofit fontScale="90000"/>
          </a:bodyPr>
          <a:lstStyle/>
          <a:p>
            <a:r>
              <a:rPr lang="hu-HU" smtClean="0"/>
              <a:t>A NAP </a:t>
            </a:r>
            <a:r>
              <a:rPr lang="hu-HU" dirty="0" smtClean="0"/>
              <a:t>komponensei</a:t>
            </a:r>
            <a:endParaRPr lang="hu-HU" dirty="0"/>
          </a:p>
        </p:txBody>
      </p:sp>
      <p:sp>
        <p:nvSpPr>
          <p:cNvPr id="7" name="Content Placeholder 6"/>
          <p:cNvSpPr>
            <a:spLocks noGrp="1"/>
          </p:cNvSpPr>
          <p:nvPr>
            <p:ph sz="quarter" idx="11"/>
          </p:nvPr>
        </p:nvSpPr>
        <p:spPr>
          <a:xfrm>
            <a:off x="190500" y="1581149"/>
            <a:ext cx="8827994" cy="5151345"/>
          </a:xfrm>
        </p:spPr>
        <p:txBody>
          <a:bodyPr>
            <a:normAutofit fontScale="32500" lnSpcReduction="20000"/>
          </a:bodyPr>
          <a:lstStyle/>
          <a:p>
            <a:pPr marL="698500" lvl="4" indent="-361950">
              <a:lnSpc>
                <a:spcPct val="110000"/>
              </a:lnSpc>
              <a:spcAft>
                <a:spcPts val="600"/>
              </a:spcAft>
            </a:pPr>
            <a:r>
              <a:rPr sz="7000" b="1" smtClean="0"/>
              <a:t>DHCP</a:t>
            </a:r>
            <a:r>
              <a:rPr sz="7000" smtClean="0"/>
              <a:t> </a:t>
            </a:r>
            <a:r>
              <a:rPr lang="en-US" sz="7000" dirty="0"/>
              <a:t>–</a:t>
            </a:r>
            <a:r>
              <a:rPr sz="7000" smtClean="0"/>
              <a:t> </a:t>
            </a:r>
            <a:r>
              <a:rPr sz="7000"/>
              <a:t>Más IP </a:t>
            </a:r>
            <a:r>
              <a:rPr sz="7000" smtClean="0"/>
              <a:t>beállításokat ad át a megfelelt és a nem megfelelt gépeknek</a:t>
            </a:r>
            <a:endParaRPr sz="7000"/>
          </a:p>
          <a:p>
            <a:pPr marL="698500" lvl="4" indent="-361950">
              <a:lnSpc>
                <a:spcPct val="110000"/>
              </a:lnSpc>
              <a:spcAft>
                <a:spcPts val="600"/>
              </a:spcAft>
            </a:pPr>
            <a:r>
              <a:rPr sz="7000" b="1" smtClean="0"/>
              <a:t>RRAS</a:t>
            </a:r>
            <a:r>
              <a:rPr sz="7000" smtClean="0"/>
              <a:t> </a:t>
            </a:r>
            <a:r>
              <a:rPr lang="en-US" sz="7000" dirty="0" smtClean="0"/>
              <a:t>–</a:t>
            </a:r>
            <a:r>
              <a:rPr sz="7000" smtClean="0"/>
              <a:t> Dial-up és VPN kapcsolódások karantén vezérlése</a:t>
            </a:r>
          </a:p>
          <a:p>
            <a:pPr marL="698500" lvl="4" indent="-361950">
              <a:lnSpc>
                <a:spcPct val="110000"/>
              </a:lnSpc>
              <a:spcAft>
                <a:spcPts val="600"/>
              </a:spcAft>
            </a:pPr>
            <a:r>
              <a:rPr sz="7000" b="1" smtClean="0"/>
              <a:t>IPSec</a:t>
            </a:r>
            <a:r>
              <a:rPr sz="7000" smtClean="0"/>
              <a:t> </a:t>
            </a:r>
            <a:endParaRPr sz="7000"/>
          </a:p>
          <a:p>
            <a:pPr marL="1271486" lvl="5" indent="-361950">
              <a:lnSpc>
                <a:spcPct val="110000"/>
              </a:lnSpc>
              <a:spcAft>
                <a:spcPts val="600"/>
              </a:spcAft>
            </a:pPr>
            <a:r>
              <a:rPr lang="hu-HU" sz="7400" dirty="0" smtClean="0"/>
              <a:t>A megfelelt</a:t>
            </a:r>
            <a:r>
              <a:rPr sz="7400" smtClean="0"/>
              <a:t> kliens kap a HRA-tól egy Health Certificate-</a:t>
            </a:r>
            <a:r>
              <a:rPr lang="hu-HU" sz="7400" dirty="0" smtClean="0"/>
              <a:t>e</a:t>
            </a:r>
            <a:r>
              <a:rPr sz="7400" smtClean="0"/>
              <a:t>t</a:t>
            </a:r>
            <a:endParaRPr sz="7400"/>
          </a:p>
          <a:p>
            <a:pPr marL="1271486" lvl="5" indent="-361950">
              <a:lnSpc>
                <a:spcPct val="110000"/>
              </a:lnSpc>
              <a:spcAft>
                <a:spcPts val="600"/>
              </a:spcAft>
            </a:pPr>
            <a:r>
              <a:rPr lang="hu-HU" sz="7400" dirty="0" smtClean="0"/>
              <a:t>A nem megfelelt</a:t>
            </a:r>
            <a:r>
              <a:rPr sz="7400" smtClean="0"/>
              <a:t> </a:t>
            </a:r>
            <a:r>
              <a:rPr lang="hu-HU" sz="7400" dirty="0" smtClean="0"/>
              <a:t>kliens </a:t>
            </a:r>
            <a:r>
              <a:rPr sz="7400" smtClean="0"/>
              <a:t>nem kap vagy el</a:t>
            </a:r>
            <a:r>
              <a:rPr lang="hu-HU" sz="7400" dirty="0" smtClean="0"/>
              <a:t>dobja</a:t>
            </a:r>
            <a:r>
              <a:rPr sz="7400" smtClean="0"/>
              <a:t> a</a:t>
            </a:r>
            <a:r>
              <a:rPr lang="hu-HU" sz="7400" dirty="0" smtClean="0"/>
              <a:t> Health </a:t>
            </a:r>
            <a:r>
              <a:rPr lang="hu-HU" sz="7400" dirty="0" err="1" smtClean="0"/>
              <a:t>Certificate-et</a:t>
            </a:r>
            <a:endParaRPr sz="7400"/>
          </a:p>
          <a:p>
            <a:pPr marL="698500" lvl="4" indent="-361950">
              <a:lnSpc>
                <a:spcPct val="110000"/>
              </a:lnSpc>
              <a:spcAft>
                <a:spcPts val="600"/>
              </a:spcAft>
            </a:pPr>
            <a:r>
              <a:rPr sz="7000" b="1" smtClean="0"/>
              <a:t>EAP </a:t>
            </a:r>
            <a:r>
              <a:rPr lang="en-US" sz="7000" dirty="0"/>
              <a:t>–</a:t>
            </a:r>
            <a:r>
              <a:rPr sz="7000" smtClean="0"/>
              <a:t> </a:t>
            </a:r>
            <a:r>
              <a:rPr sz="7000"/>
              <a:t>802.1x képes eszközöket utasítja arra, hogy egy külön </a:t>
            </a:r>
            <a:r>
              <a:rPr sz="7000" err="1"/>
              <a:t>VLAN-ra</a:t>
            </a:r>
            <a:r>
              <a:rPr sz="7000"/>
              <a:t> tegye a </a:t>
            </a:r>
            <a:r>
              <a:rPr sz="7000" smtClean="0"/>
              <a:t>klienst</a:t>
            </a:r>
          </a:p>
          <a:p>
            <a:pPr marL="698500" lvl="4" indent="-361950">
              <a:lnSpc>
                <a:spcPct val="110000"/>
              </a:lnSpc>
            </a:pPr>
            <a:r>
              <a:rPr sz="7000" b="1" smtClean="0"/>
              <a:t>TS Gateway </a:t>
            </a:r>
            <a:r>
              <a:rPr lang="en-US" sz="7000" dirty="0"/>
              <a:t>–</a:t>
            </a:r>
            <a:r>
              <a:rPr sz="7000" smtClean="0"/>
              <a:t> HTTPS-be ágyazott RDP kapcsolódáskori egészségi állapot ellenőrzése </a:t>
            </a:r>
            <a:r>
              <a:rPr lang="en-US" sz="7000" dirty="0" smtClean="0">
                <a:sym typeface="Wingdings" pitchFamily="2" charset="2"/>
              </a:rPr>
              <a:t></a:t>
            </a:r>
            <a:r>
              <a:rPr sz="7000" smtClean="0">
                <a:sym typeface="Wingdings" pitchFamily="2" charset="2"/>
              </a:rPr>
              <a:t> itt nincs karantén vezérlési logika!</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lnSpcReduction="10000"/>
          </a:bodyPr>
          <a:lstStyle/>
          <a:p>
            <a:pPr>
              <a:buNone/>
            </a:pPr>
            <a:r>
              <a:rPr lang="hu-HU" dirty="0" smtClean="0"/>
              <a:t>System Health </a:t>
            </a:r>
            <a:r>
              <a:rPr lang="hu-HU" dirty="0" err="1" smtClean="0"/>
              <a:t>Agent</a:t>
            </a:r>
            <a:r>
              <a:rPr lang="hu-HU" dirty="0" smtClean="0"/>
              <a:t> (SHA)</a:t>
            </a:r>
            <a:endParaRPr lang="hu-HU" dirty="0"/>
          </a:p>
        </p:txBody>
      </p:sp>
      <p:sp>
        <p:nvSpPr>
          <p:cNvPr id="5" name="Title 4"/>
          <p:cNvSpPr>
            <a:spLocks noGrp="1"/>
          </p:cNvSpPr>
          <p:nvPr>
            <p:ph type="title"/>
          </p:nvPr>
        </p:nvSpPr>
        <p:spPr/>
        <p:txBody>
          <a:bodyPr>
            <a:normAutofit fontScale="90000"/>
          </a:bodyPr>
          <a:lstStyle/>
          <a:p>
            <a:r>
              <a:rPr lang="hu-HU" smtClean="0"/>
              <a:t>A NAP </a:t>
            </a:r>
            <a:r>
              <a:rPr lang="hu-HU" dirty="0" smtClean="0"/>
              <a:t>komponensei</a:t>
            </a:r>
            <a:endParaRPr lang="hu-HU" dirty="0"/>
          </a:p>
        </p:txBody>
      </p:sp>
      <p:sp>
        <p:nvSpPr>
          <p:cNvPr id="9" name="Szövegdoboz 8"/>
          <p:cNvSpPr txBox="1"/>
          <p:nvPr/>
        </p:nvSpPr>
        <p:spPr>
          <a:xfrm>
            <a:off x="477906" y="1638077"/>
            <a:ext cx="8433011" cy="5318379"/>
          </a:xfrm>
          <a:prstGeom prst="rect">
            <a:avLst/>
          </a:prstGeom>
          <a:noFill/>
          <a:effectLst>
            <a:outerShdw blurRad="50800" dist="38100" dir="2700000" algn="tl" rotWithShape="0">
              <a:prstClr val="black">
                <a:alpha val="40000"/>
              </a:prstClr>
            </a:outerShdw>
          </a:effectLst>
        </p:spPr>
        <p:txBody>
          <a:bodyPr wrap="square" rtlCol="0">
            <a:spAutoFit/>
          </a:bodyPr>
          <a:lstStyle/>
          <a:p>
            <a:pPr marL="538163" lvl="4" indent="-538163">
              <a:lnSpc>
                <a:spcPct val="90000"/>
              </a:lnSpc>
              <a:spcBef>
                <a:spcPct val="20000"/>
              </a:spcBef>
              <a:spcAft>
                <a:spcPts val="600"/>
              </a:spcAft>
              <a:buClr>
                <a:srgbClr val="FFFFFF"/>
              </a:buClr>
              <a:buSzPct val="95000"/>
              <a:buBlip>
                <a:blip r:embed="rId2"/>
              </a:buBlip>
            </a:pPr>
            <a:r>
              <a:rPr lang="hu-HU" sz="3200" kern="0" smtClean="0">
                <a:solidFill>
                  <a:srgbClr val="FFFFFF"/>
                </a:solidFill>
                <a:effectLst>
                  <a:outerShdw blurRad="50800" dist="38100" dir="2700000" algn="tl" rotWithShape="0">
                    <a:prstClr val="black">
                      <a:alpha val="91000"/>
                    </a:prstClr>
                  </a:outerShdw>
                </a:effectLst>
                <a:latin typeface="Segoe"/>
              </a:rPr>
              <a:t>Egy </a:t>
            </a:r>
            <a:r>
              <a:rPr lang="hu-HU" sz="3200" kern="0" dirty="0" smtClean="0">
                <a:solidFill>
                  <a:srgbClr val="FFFFFF"/>
                </a:solidFill>
                <a:effectLst>
                  <a:outerShdw blurRad="50800" dist="38100" dir="2700000" algn="tl" rotWithShape="0">
                    <a:prstClr val="black">
                      <a:alpha val="91000"/>
                    </a:prstClr>
                  </a:outerShdw>
                </a:effectLst>
                <a:latin typeface="Segoe"/>
              </a:rPr>
              <a:t>rendszer egy vagy több komponensének „egészségi” állapotát (</a:t>
            </a:r>
            <a:r>
              <a:rPr lang="hu-HU" sz="3200" b="1" kern="0" dirty="0" err="1" smtClean="0">
                <a:solidFill>
                  <a:srgbClr val="FFFFFF"/>
                </a:solidFill>
                <a:effectLst>
                  <a:outerShdw blurRad="50800" dist="38100" dir="2700000" algn="tl" rotWithShape="0">
                    <a:prstClr val="black">
                      <a:alpha val="91000"/>
                    </a:prstClr>
                  </a:outerShdw>
                </a:effectLst>
                <a:latin typeface="Segoe"/>
              </a:rPr>
              <a:t>S</a:t>
            </a:r>
            <a:r>
              <a:rPr lang="hu-HU" sz="3200" kern="0" dirty="0" err="1" smtClean="0">
                <a:solidFill>
                  <a:srgbClr val="FFFFFF"/>
                </a:solidFill>
                <a:effectLst>
                  <a:outerShdw blurRad="50800" dist="38100" dir="2700000" algn="tl" rotWithShape="0">
                    <a:prstClr val="black">
                      <a:alpha val="91000"/>
                    </a:prstClr>
                  </a:outerShdw>
                </a:effectLst>
                <a:latin typeface="Segoe"/>
              </a:rPr>
              <a:t>tatement</a:t>
            </a:r>
            <a:r>
              <a:rPr lang="hu-HU" sz="3200" kern="0" dirty="0" smtClean="0">
                <a:solidFill>
                  <a:srgbClr val="FFFFFF"/>
                </a:solidFill>
                <a:effectLst>
                  <a:outerShdw blurRad="50800" dist="38100" dir="2700000" algn="tl" rotWithShape="0">
                    <a:prstClr val="black">
                      <a:alpha val="91000"/>
                    </a:prstClr>
                  </a:outerShdw>
                </a:effectLst>
                <a:latin typeface="Segoe"/>
              </a:rPr>
              <a:t> </a:t>
            </a:r>
            <a:r>
              <a:rPr lang="hu-HU" sz="3200" b="1" kern="0" dirty="0" smtClean="0">
                <a:solidFill>
                  <a:srgbClr val="FFFFFF"/>
                </a:solidFill>
                <a:effectLst>
                  <a:outerShdw blurRad="50800" dist="38100" dir="2700000" algn="tl" rotWithShape="0">
                    <a:prstClr val="black">
                      <a:alpha val="91000"/>
                    </a:prstClr>
                  </a:outerShdw>
                </a:effectLst>
                <a:latin typeface="Segoe"/>
              </a:rPr>
              <a:t>o</a:t>
            </a:r>
            <a:r>
              <a:rPr lang="hu-HU" sz="3200" kern="0" dirty="0" smtClean="0">
                <a:solidFill>
                  <a:srgbClr val="FFFFFF"/>
                </a:solidFill>
                <a:effectLst>
                  <a:outerShdw blurRad="50800" dist="38100" dir="2700000" algn="tl" rotWithShape="0">
                    <a:prstClr val="black">
                      <a:alpha val="91000"/>
                    </a:prstClr>
                  </a:outerShdw>
                </a:effectLst>
                <a:latin typeface="Segoe"/>
              </a:rPr>
              <a:t>f </a:t>
            </a:r>
            <a:r>
              <a:rPr lang="hu-HU" sz="3200" b="1" kern="0" dirty="0" smtClean="0">
                <a:solidFill>
                  <a:srgbClr val="FFFFFF"/>
                </a:solidFill>
                <a:effectLst>
                  <a:outerShdw blurRad="50800" dist="38100" dir="2700000" algn="tl" rotWithShape="0">
                    <a:prstClr val="black">
                      <a:alpha val="91000"/>
                    </a:prstClr>
                  </a:outerShdw>
                </a:effectLst>
                <a:latin typeface="Segoe"/>
              </a:rPr>
              <a:t>H</a:t>
            </a:r>
            <a:r>
              <a:rPr lang="hu-HU" sz="3200" kern="0" dirty="0" smtClean="0">
                <a:solidFill>
                  <a:srgbClr val="FFFFFF"/>
                </a:solidFill>
                <a:effectLst>
                  <a:outerShdw blurRad="50800" dist="38100" dir="2700000" algn="tl" rotWithShape="0">
                    <a:prstClr val="black">
                      <a:alpha val="91000"/>
                    </a:prstClr>
                  </a:outerShdw>
                </a:effectLst>
                <a:latin typeface="Segoe"/>
              </a:rPr>
              <a:t>ealth) jelenti az NPS kiszolgálónak</a:t>
            </a:r>
          </a:p>
          <a:p>
            <a:pPr marL="538163" lvl="4" indent="-538163">
              <a:lnSpc>
                <a:spcPct val="90000"/>
              </a:lnSpc>
              <a:spcBef>
                <a:spcPct val="20000"/>
              </a:spcBef>
              <a:spcAft>
                <a:spcPts val="600"/>
              </a:spcAft>
              <a:buClr>
                <a:srgbClr val="FFFFFF"/>
              </a:buClr>
              <a:buSzPct val="95000"/>
              <a:buBlip>
                <a:blip r:embed="rId2"/>
              </a:buBlip>
            </a:pPr>
            <a:r>
              <a:rPr lang="hu-HU" sz="3200" kern="0" dirty="0" smtClean="0">
                <a:solidFill>
                  <a:srgbClr val="FFFFFF"/>
                </a:solidFill>
                <a:effectLst>
                  <a:outerShdw blurRad="50800" dist="38100" dir="2700000" algn="tl" rotWithShape="0">
                    <a:prstClr val="black">
                      <a:alpha val="91000"/>
                    </a:prstClr>
                  </a:outerShdw>
                </a:effectLst>
                <a:latin typeface="Segoe"/>
              </a:rPr>
              <a:t>Minden ellenőrizendő rendszerhez (pl.: </a:t>
            </a:r>
            <a:r>
              <a:rPr lang="hu-HU" sz="3200" kern="0" dirty="0" err="1" smtClean="0">
                <a:solidFill>
                  <a:srgbClr val="FFFFFF"/>
                </a:solidFill>
                <a:effectLst>
                  <a:outerShdw blurRad="50800" dist="38100" dir="2700000" algn="tl" rotWithShape="0">
                    <a:prstClr val="black">
                      <a:alpha val="91000"/>
                    </a:prstClr>
                  </a:outerShdw>
                </a:effectLst>
                <a:latin typeface="Segoe"/>
              </a:rPr>
              <a:t>Forefront</a:t>
            </a:r>
            <a:r>
              <a:rPr lang="hu-HU" sz="3200" kern="0" dirty="0" smtClean="0">
                <a:solidFill>
                  <a:srgbClr val="FFFFFF"/>
                </a:solidFill>
                <a:effectLst>
                  <a:outerShdw blurRad="50800" dist="38100" dir="2700000" algn="tl" rotWithShape="0">
                    <a:prstClr val="black">
                      <a:alpha val="91000"/>
                    </a:prstClr>
                  </a:outerShdw>
                </a:effectLst>
                <a:latin typeface="Segoe"/>
              </a:rPr>
              <a:t> </a:t>
            </a:r>
            <a:r>
              <a:rPr lang="hu-HU" sz="3200" kern="0" dirty="0" err="1" smtClean="0">
                <a:solidFill>
                  <a:srgbClr val="FFFFFF"/>
                </a:solidFill>
                <a:effectLst>
                  <a:outerShdw blurRad="50800" dist="38100" dir="2700000" algn="tl" rotWithShape="0">
                    <a:prstClr val="black">
                      <a:alpha val="91000"/>
                    </a:prstClr>
                  </a:outerShdw>
                </a:effectLst>
                <a:latin typeface="Segoe"/>
              </a:rPr>
              <a:t>Client</a:t>
            </a:r>
            <a:r>
              <a:rPr lang="hu-HU" sz="3200" kern="0" dirty="0" smtClean="0">
                <a:solidFill>
                  <a:srgbClr val="FFFFFF"/>
                </a:solidFill>
                <a:effectLst>
                  <a:outerShdw blurRad="50800" dist="38100" dir="2700000" algn="tl" rotWithShape="0">
                    <a:prstClr val="black">
                      <a:alpha val="91000"/>
                    </a:prstClr>
                  </a:outerShdw>
                </a:effectLst>
                <a:latin typeface="Segoe"/>
              </a:rPr>
              <a:t> </a:t>
            </a:r>
            <a:r>
              <a:rPr lang="hu-HU" sz="3200" kern="0" dirty="0" err="1" smtClean="0">
                <a:solidFill>
                  <a:srgbClr val="FFFFFF"/>
                </a:solidFill>
                <a:effectLst>
                  <a:outerShdw blurRad="50800" dist="38100" dir="2700000" algn="tl" rotWithShape="0">
                    <a:prstClr val="black">
                      <a:alpha val="91000"/>
                    </a:prstClr>
                  </a:outerShdw>
                </a:effectLst>
                <a:latin typeface="Segoe"/>
              </a:rPr>
              <a:t>Security</a:t>
            </a:r>
            <a:r>
              <a:rPr lang="hu-HU" sz="3200" kern="0" dirty="0" smtClean="0">
                <a:solidFill>
                  <a:srgbClr val="FFFFFF"/>
                </a:solidFill>
                <a:effectLst>
                  <a:outerShdw blurRad="50800" dist="38100" dir="2700000" algn="tl" rotWithShape="0">
                    <a:prstClr val="black">
                      <a:alpha val="91000"/>
                    </a:prstClr>
                  </a:outerShdw>
                </a:effectLst>
                <a:latin typeface="Segoe"/>
              </a:rPr>
              <a:t>) szükséges a kliensre telepítendő SHA és a szerver oldali SHV komponens</a:t>
            </a:r>
          </a:p>
          <a:p>
            <a:pPr marL="538163" lvl="4" indent="-538163">
              <a:lnSpc>
                <a:spcPct val="90000"/>
              </a:lnSpc>
              <a:spcBef>
                <a:spcPct val="20000"/>
              </a:spcBef>
              <a:buClr>
                <a:srgbClr val="FFFFFF"/>
              </a:buClr>
              <a:buSzPct val="95000"/>
              <a:buBlip>
                <a:blip r:embed="rId2"/>
              </a:buBlip>
            </a:pPr>
            <a:r>
              <a:rPr lang="hu-HU" sz="3200" kern="0" dirty="0" smtClean="0">
                <a:solidFill>
                  <a:srgbClr val="FFFFFF"/>
                </a:solidFill>
                <a:effectLst>
                  <a:outerShdw blurRad="50800" dist="38100" dir="2700000" algn="tl" rotWithShape="0">
                    <a:prstClr val="black">
                      <a:alpha val="91000"/>
                    </a:prstClr>
                  </a:outerShdw>
                </a:effectLst>
                <a:latin typeface="Segoe"/>
              </a:rPr>
              <a:t>A Vista és az XP SP3 tartalmaz egy </a:t>
            </a:r>
            <a:r>
              <a:rPr lang="hu-HU" sz="3200" kern="0" dirty="0" err="1" smtClean="0">
                <a:solidFill>
                  <a:srgbClr val="FFFFFF"/>
                </a:solidFill>
                <a:effectLst>
                  <a:outerShdw blurRad="50800" dist="38100" dir="2700000" algn="tl" rotWithShape="0">
                    <a:prstClr val="black">
                      <a:alpha val="91000"/>
                    </a:prstClr>
                  </a:outerShdw>
                </a:effectLst>
                <a:latin typeface="Segoe"/>
              </a:rPr>
              <a:t>SHA-t</a:t>
            </a:r>
            <a:r>
              <a:rPr lang="hu-HU" sz="3200" kern="0" dirty="0" smtClean="0">
                <a:solidFill>
                  <a:srgbClr val="FFFFFF"/>
                </a:solidFill>
                <a:effectLst>
                  <a:outerShdw blurRad="50800" dist="38100" dir="2700000" algn="tl" rotWithShape="0">
                    <a:prstClr val="black">
                      <a:alpha val="91000"/>
                    </a:prstClr>
                  </a:outerShdw>
                </a:effectLst>
                <a:latin typeface="Segoe"/>
              </a:rPr>
              <a:t> a Windows Server 2008-al érkező </a:t>
            </a:r>
            <a:r>
              <a:rPr lang="hu-HU" sz="3200" kern="0" smtClean="0">
                <a:solidFill>
                  <a:srgbClr val="FFFFFF"/>
                </a:solidFill>
                <a:effectLst>
                  <a:outerShdw blurRad="50800" dist="38100" dir="2700000" algn="tl" rotWithShape="0">
                    <a:prstClr val="black">
                      <a:alpha val="91000"/>
                    </a:prstClr>
                  </a:outerShdw>
                </a:effectLst>
                <a:latin typeface="Segoe"/>
              </a:rPr>
              <a:t>Windows </a:t>
            </a:r>
            <a:r>
              <a:rPr lang="hu-HU" sz="3200" kern="0" smtClean="0">
                <a:solidFill>
                  <a:srgbClr val="FFFFFF"/>
                </a:solidFill>
                <a:effectLst>
                  <a:outerShdw blurRad="50800" dist="38100" dir="2700000" algn="tl" rotWithShape="0">
                    <a:prstClr val="black">
                      <a:alpha val="91000"/>
                    </a:prstClr>
                  </a:outerShdw>
                </a:effectLst>
                <a:latin typeface="Segoe"/>
              </a:rPr>
              <a:t>SHV-hoz</a:t>
            </a:r>
            <a:endParaRPr lang="hu-HU" b="1" dirty="0" smtClean="0">
              <a:effectLst>
                <a:reflection blurRad="6350" stA="55000" endA="300" endPos="45500" dir="5400000" sy="-100000" algn="bl" rotWithShape="0"/>
              </a:effectLst>
              <a:latin typeface="Microsoft Sans Serif" pitchFamily="34" charset="0"/>
              <a:cs typeface="Microsoft Sans Serif"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lnSpcReduction="10000"/>
          </a:bodyPr>
          <a:lstStyle/>
          <a:p>
            <a:pPr>
              <a:buNone/>
            </a:pPr>
            <a:r>
              <a:rPr lang="hu-HU" smtClean="0"/>
              <a:t>NAP </a:t>
            </a:r>
            <a:r>
              <a:rPr lang="hu-HU"/>
              <a:t>s</a:t>
            </a:r>
            <a:r>
              <a:rPr lang="hu-HU" smtClean="0"/>
              <a:t>zerver </a:t>
            </a:r>
            <a:r>
              <a:rPr lang="hu-HU" dirty="0" smtClean="0"/>
              <a:t>architektúrája</a:t>
            </a:r>
            <a:endParaRPr lang="hu-HU" dirty="0"/>
          </a:p>
        </p:txBody>
      </p:sp>
      <p:sp>
        <p:nvSpPr>
          <p:cNvPr id="5" name="Title 4"/>
          <p:cNvSpPr>
            <a:spLocks noGrp="1"/>
          </p:cNvSpPr>
          <p:nvPr>
            <p:ph type="title"/>
          </p:nvPr>
        </p:nvSpPr>
        <p:spPr/>
        <p:txBody>
          <a:bodyPr>
            <a:normAutofit fontScale="90000"/>
          </a:bodyPr>
          <a:lstStyle/>
          <a:p>
            <a:r>
              <a:rPr lang="hu-HU" smtClean="0"/>
              <a:t>A NAP </a:t>
            </a:r>
            <a:r>
              <a:rPr lang="hu-HU" dirty="0" smtClean="0"/>
              <a:t>komponensei</a:t>
            </a:r>
            <a:endParaRPr lang="hu-HU" dirty="0"/>
          </a:p>
        </p:txBody>
      </p:sp>
      <p:sp>
        <p:nvSpPr>
          <p:cNvPr id="7" name="Content Placeholder 6"/>
          <p:cNvSpPr>
            <a:spLocks noGrp="1"/>
          </p:cNvSpPr>
          <p:nvPr>
            <p:ph sz="quarter" idx="11"/>
          </p:nvPr>
        </p:nvSpPr>
        <p:spPr>
          <a:xfrm>
            <a:off x="190500" y="1625975"/>
            <a:ext cx="4085665" cy="4685178"/>
          </a:xfrm>
        </p:spPr>
        <p:txBody>
          <a:bodyPr>
            <a:normAutofit/>
          </a:bodyPr>
          <a:lstStyle/>
          <a:p>
            <a:pPr marL="447675" lvl="3" indent="-447675">
              <a:lnSpc>
                <a:spcPct val="110000"/>
              </a:lnSpc>
            </a:pPr>
            <a:r>
              <a:rPr lang="hu-HU" sz="3200" dirty="0" smtClean="0"/>
              <a:t>NAP </a:t>
            </a:r>
            <a:r>
              <a:rPr lang="hu-HU" sz="3200" b="1" dirty="0" smtClean="0"/>
              <a:t>H</a:t>
            </a:r>
            <a:r>
              <a:rPr lang="hu-HU" sz="3200" dirty="0" smtClean="0"/>
              <a:t>ealth </a:t>
            </a:r>
            <a:r>
              <a:rPr lang="hu-HU" sz="3200" b="1" dirty="0" smtClean="0"/>
              <a:t>P</a:t>
            </a:r>
            <a:r>
              <a:rPr lang="hu-HU" sz="3200" dirty="0" smtClean="0"/>
              <a:t>olicy </a:t>
            </a:r>
            <a:r>
              <a:rPr lang="hu-HU" sz="3200" b="1" dirty="0" smtClean="0"/>
              <a:t>S</a:t>
            </a:r>
            <a:r>
              <a:rPr lang="hu-HU" sz="3200" dirty="0" smtClean="0"/>
              <a:t>erver = NPS</a:t>
            </a:r>
          </a:p>
          <a:p>
            <a:pPr marL="447675" lvl="3" indent="-447675">
              <a:lnSpc>
                <a:spcPct val="110000"/>
              </a:lnSpc>
            </a:pPr>
            <a:r>
              <a:rPr lang="hu-HU" sz="3200" dirty="0" smtClean="0"/>
              <a:t>NAP </a:t>
            </a:r>
            <a:r>
              <a:rPr lang="hu-HU" sz="3200" b="1" dirty="0" err="1" smtClean="0"/>
              <a:t>E</a:t>
            </a:r>
            <a:r>
              <a:rPr lang="hu-HU" sz="3200" dirty="0" err="1" smtClean="0"/>
              <a:t>nforcement</a:t>
            </a:r>
            <a:r>
              <a:rPr lang="hu-HU" sz="3200" dirty="0"/>
              <a:t> </a:t>
            </a:r>
            <a:r>
              <a:rPr lang="hu-HU" sz="3200" b="1" dirty="0" smtClean="0"/>
              <a:t>S</a:t>
            </a:r>
            <a:r>
              <a:rPr lang="hu-HU" sz="3200" dirty="0" smtClean="0"/>
              <a:t>ervers (NAP ES)</a:t>
            </a:r>
          </a:p>
          <a:p>
            <a:pPr marL="447675" lvl="3" indent="-447675">
              <a:lnSpc>
                <a:spcPct val="110000"/>
              </a:lnSpc>
            </a:pPr>
            <a:r>
              <a:rPr lang="hu-HU" sz="3200" b="1" dirty="0" smtClean="0"/>
              <a:t>S</a:t>
            </a:r>
            <a:r>
              <a:rPr lang="hu-HU" sz="3200" dirty="0" smtClean="0"/>
              <a:t>ystem </a:t>
            </a:r>
            <a:r>
              <a:rPr lang="hu-HU" sz="3200" b="1" dirty="0" smtClean="0"/>
              <a:t>H</a:t>
            </a:r>
            <a:r>
              <a:rPr lang="hu-HU" sz="3200" dirty="0" smtClean="0"/>
              <a:t>ealth </a:t>
            </a:r>
            <a:r>
              <a:rPr lang="hu-HU" sz="3200" b="1" dirty="0" err="1" smtClean="0"/>
              <a:t>V</a:t>
            </a:r>
            <a:r>
              <a:rPr lang="hu-HU" sz="3200" dirty="0" err="1" smtClean="0"/>
              <a:t>alidators</a:t>
            </a:r>
            <a:r>
              <a:rPr lang="hu-HU" sz="3200" dirty="0" smtClean="0"/>
              <a:t> (SHV)</a:t>
            </a:r>
            <a:endParaRPr lang="hu-HU" sz="3200" dirty="0"/>
          </a:p>
        </p:txBody>
      </p:sp>
      <p:sp>
        <p:nvSpPr>
          <p:cNvPr id="8" name="Rectangle 4"/>
          <p:cNvSpPr>
            <a:spLocks noChangeArrowheads="1"/>
          </p:cNvSpPr>
          <p:nvPr/>
        </p:nvSpPr>
        <p:spPr bwMode="auto">
          <a:xfrm>
            <a:off x="4425950" y="4927600"/>
            <a:ext cx="3581400" cy="673100"/>
          </a:xfrm>
          <a:prstGeom prst="rect">
            <a:avLst/>
          </a:prstGeom>
          <a:noFill/>
          <a:ln w="9525">
            <a:solidFill>
              <a:schemeClr val="tx1"/>
            </a:solidFill>
            <a:prstDash val="dash"/>
            <a:miter lim="800000"/>
            <a:headEnd/>
            <a:tailEnd/>
          </a:ln>
          <a:effectLst/>
        </p:spPr>
        <p:txBody>
          <a:bodyPr wrap="none" anchor="ctr"/>
          <a:lstStyle/>
          <a:p>
            <a:endParaRPr lang="hu-HU"/>
          </a:p>
        </p:txBody>
      </p:sp>
      <p:sp>
        <p:nvSpPr>
          <p:cNvPr id="9" name="Rectangle 5"/>
          <p:cNvSpPr>
            <a:spLocks noChangeArrowheads="1"/>
          </p:cNvSpPr>
          <p:nvPr/>
        </p:nvSpPr>
        <p:spPr bwMode="auto">
          <a:xfrm>
            <a:off x="5492750" y="2933700"/>
            <a:ext cx="762000" cy="314325"/>
          </a:xfrm>
          <a:prstGeom prst="rect">
            <a:avLst/>
          </a:prstGeom>
          <a:solidFill>
            <a:schemeClr val="bg2">
              <a:lumMod val="75000"/>
            </a:schemeClr>
          </a:solidFill>
          <a:ln w="9525">
            <a:solidFill>
              <a:schemeClr val="tx1"/>
            </a:solidFill>
            <a:miter lim="800000"/>
            <a:headEnd/>
            <a:tailEnd/>
          </a:ln>
          <a:effectLst/>
        </p:spPr>
        <p:txBody>
          <a:bodyPr wrap="none" anchor="ctr"/>
          <a:lstStyle/>
          <a:p>
            <a:pPr algn="ctr"/>
            <a:r>
              <a:rPr lang="en-US" sz="1100" b="0" dirty="0"/>
              <a:t>SHV_2</a:t>
            </a:r>
          </a:p>
        </p:txBody>
      </p:sp>
      <p:sp>
        <p:nvSpPr>
          <p:cNvPr id="10" name="Rectangle 6"/>
          <p:cNvSpPr>
            <a:spLocks noChangeArrowheads="1"/>
          </p:cNvSpPr>
          <p:nvPr/>
        </p:nvSpPr>
        <p:spPr bwMode="auto">
          <a:xfrm>
            <a:off x="4578350" y="2933700"/>
            <a:ext cx="762000" cy="314325"/>
          </a:xfrm>
          <a:prstGeom prst="rect">
            <a:avLst/>
          </a:prstGeom>
          <a:solidFill>
            <a:schemeClr val="bg2">
              <a:lumMod val="75000"/>
            </a:schemeClr>
          </a:solidFill>
          <a:ln w="9525">
            <a:solidFill>
              <a:schemeClr val="tx1"/>
            </a:solidFill>
            <a:miter lim="800000"/>
            <a:headEnd/>
            <a:tailEnd/>
          </a:ln>
          <a:effectLst/>
        </p:spPr>
        <p:txBody>
          <a:bodyPr wrap="none" anchor="ctr"/>
          <a:lstStyle/>
          <a:p>
            <a:pPr algn="ctr"/>
            <a:r>
              <a:rPr lang="en-US" sz="1100" b="0" dirty="0"/>
              <a:t>SHV_1</a:t>
            </a:r>
          </a:p>
        </p:txBody>
      </p:sp>
      <p:sp>
        <p:nvSpPr>
          <p:cNvPr id="11" name="Text Box 7"/>
          <p:cNvSpPr txBox="1">
            <a:spLocks noChangeArrowheads="1"/>
          </p:cNvSpPr>
          <p:nvPr/>
        </p:nvSpPr>
        <p:spPr bwMode="auto">
          <a:xfrm>
            <a:off x="4502150" y="1454900"/>
            <a:ext cx="914400" cy="430887"/>
          </a:xfrm>
          <a:prstGeom prst="rect">
            <a:avLst/>
          </a:prstGeom>
          <a:noFill/>
          <a:ln w="9525">
            <a:noFill/>
            <a:miter lim="800000"/>
            <a:headEnd/>
            <a:tailEnd/>
          </a:ln>
          <a:effectLst/>
        </p:spPr>
        <p:txBody>
          <a:bodyPr>
            <a:spAutoFit/>
          </a:bodyPr>
          <a:lstStyle/>
          <a:p>
            <a:pPr algn="ctr"/>
            <a:r>
              <a:rPr lang="en-US" sz="1100" b="0" dirty="0"/>
              <a:t>Policy  server 1</a:t>
            </a:r>
          </a:p>
        </p:txBody>
      </p:sp>
      <p:sp>
        <p:nvSpPr>
          <p:cNvPr id="12" name="Rectangle 8"/>
          <p:cNvSpPr>
            <a:spLocks noChangeArrowheads="1"/>
          </p:cNvSpPr>
          <p:nvPr/>
        </p:nvSpPr>
        <p:spPr bwMode="auto">
          <a:xfrm>
            <a:off x="6407150" y="2933700"/>
            <a:ext cx="762000" cy="314325"/>
          </a:xfrm>
          <a:prstGeom prst="rect">
            <a:avLst/>
          </a:prstGeom>
          <a:solidFill>
            <a:schemeClr val="bg2">
              <a:lumMod val="75000"/>
            </a:schemeClr>
          </a:solidFill>
          <a:ln w="9525">
            <a:solidFill>
              <a:schemeClr val="tx1"/>
            </a:solidFill>
            <a:miter lim="800000"/>
            <a:headEnd/>
            <a:tailEnd/>
          </a:ln>
          <a:effectLst/>
        </p:spPr>
        <p:txBody>
          <a:bodyPr wrap="none" anchor="ctr"/>
          <a:lstStyle/>
          <a:p>
            <a:pPr algn="ctr"/>
            <a:r>
              <a:rPr lang="en-US" sz="1100" b="0" dirty="0"/>
              <a:t>SHV_3</a:t>
            </a:r>
          </a:p>
        </p:txBody>
      </p:sp>
      <p:sp>
        <p:nvSpPr>
          <p:cNvPr id="13" name="Rectangle 9"/>
          <p:cNvSpPr>
            <a:spLocks noChangeArrowheads="1"/>
          </p:cNvSpPr>
          <p:nvPr/>
        </p:nvSpPr>
        <p:spPr bwMode="auto">
          <a:xfrm>
            <a:off x="4578350" y="3343275"/>
            <a:ext cx="3276600" cy="228600"/>
          </a:xfrm>
          <a:prstGeom prst="rect">
            <a:avLst/>
          </a:prstGeom>
          <a:solidFill>
            <a:srgbClr val="C0C0C0"/>
          </a:solidFill>
          <a:ln w="9525">
            <a:noFill/>
            <a:miter lim="800000"/>
            <a:headEnd/>
            <a:tailEnd/>
          </a:ln>
          <a:effectLst/>
        </p:spPr>
        <p:txBody>
          <a:bodyPr wrap="none" anchor="ctr"/>
          <a:lstStyle/>
          <a:p>
            <a:pPr algn="ctr"/>
            <a:r>
              <a:rPr lang="en-US" sz="1100" b="0">
                <a:solidFill>
                  <a:schemeClr val="bg1"/>
                </a:solidFill>
              </a:rPr>
              <a:t>SHV API</a:t>
            </a:r>
          </a:p>
        </p:txBody>
      </p:sp>
      <p:sp>
        <p:nvSpPr>
          <p:cNvPr id="14" name="Rectangle 10"/>
          <p:cNvSpPr>
            <a:spLocks noChangeArrowheads="1"/>
          </p:cNvSpPr>
          <p:nvPr/>
        </p:nvSpPr>
        <p:spPr bwMode="auto">
          <a:xfrm>
            <a:off x="4578350" y="3648075"/>
            <a:ext cx="3276600" cy="352425"/>
          </a:xfrm>
          <a:prstGeom prst="rect">
            <a:avLst/>
          </a:prstGeom>
          <a:solidFill>
            <a:schemeClr val="bg2">
              <a:lumMod val="75000"/>
            </a:schemeClr>
          </a:solidFill>
          <a:ln w="9525">
            <a:solidFill>
              <a:schemeClr val="tx1"/>
            </a:solidFill>
            <a:miter lim="800000"/>
            <a:headEnd/>
            <a:tailEnd/>
          </a:ln>
          <a:effectLst/>
        </p:spPr>
        <p:txBody>
          <a:bodyPr wrap="none" anchor="ctr"/>
          <a:lstStyle/>
          <a:p>
            <a:pPr algn="ctr"/>
            <a:r>
              <a:rPr lang="en-US" sz="1100" b="0">
                <a:cs typeface="Times New Roman" pitchFamily="18" charset="0"/>
              </a:rPr>
              <a:t>NAP Administration Server</a:t>
            </a:r>
          </a:p>
        </p:txBody>
      </p:sp>
      <p:sp>
        <p:nvSpPr>
          <p:cNvPr id="15" name="Rectangle 11"/>
          <p:cNvSpPr>
            <a:spLocks noChangeArrowheads="1"/>
          </p:cNvSpPr>
          <p:nvPr/>
        </p:nvSpPr>
        <p:spPr bwMode="auto">
          <a:xfrm>
            <a:off x="5492750" y="5057775"/>
            <a:ext cx="762000" cy="390525"/>
          </a:xfrm>
          <a:prstGeom prst="rect">
            <a:avLst/>
          </a:prstGeom>
          <a:solidFill>
            <a:schemeClr val="bg2">
              <a:lumMod val="75000"/>
            </a:schemeClr>
          </a:solidFill>
          <a:ln w="9525">
            <a:solidFill>
              <a:schemeClr val="tx1"/>
            </a:solidFill>
            <a:miter lim="800000"/>
            <a:headEnd/>
            <a:tailEnd/>
          </a:ln>
          <a:effectLst/>
        </p:spPr>
        <p:txBody>
          <a:bodyPr wrap="none" anchor="ctr"/>
          <a:lstStyle/>
          <a:p>
            <a:pPr algn="ctr"/>
            <a:r>
              <a:rPr lang="en-US" sz="1100" b="0"/>
              <a:t>NAP ES_B</a:t>
            </a:r>
          </a:p>
        </p:txBody>
      </p:sp>
      <p:sp>
        <p:nvSpPr>
          <p:cNvPr id="16" name="Rectangle 12"/>
          <p:cNvSpPr>
            <a:spLocks noChangeArrowheads="1"/>
          </p:cNvSpPr>
          <p:nvPr/>
        </p:nvSpPr>
        <p:spPr bwMode="auto">
          <a:xfrm>
            <a:off x="4578350" y="5057775"/>
            <a:ext cx="762000" cy="390525"/>
          </a:xfrm>
          <a:prstGeom prst="rect">
            <a:avLst/>
          </a:prstGeom>
          <a:solidFill>
            <a:schemeClr val="bg2">
              <a:lumMod val="75000"/>
            </a:schemeClr>
          </a:solidFill>
          <a:ln w="9525">
            <a:solidFill>
              <a:schemeClr val="tx1"/>
            </a:solidFill>
            <a:miter lim="800000"/>
            <a:headEnd/>
            <a:tailEnd/>
          </a:ln>
          <a:effectLst/>
        </p:spPr>
        <p:txBody>
          <a:bodyPr wrap="none" anchor="ctr"/>
          <a:lstStyle/>
          <a:p>
            <a:pPr algn="ctr"/>
            <a:r>
              <a:rPr lang="en-US" sz="1100" b="0" dirty="0"/>
              <a:t>NAP ES_A</a:t>
            </a:r>
          </a:p>
        </p:txBody>
      </p:sp>
      <p:sp>
        <p:nvSpPr>
          <p:cNvPr id="17" name="Rectangle 13"/>
          <p:cNvSpPr>
            <a:spLocks noChangeArrowheads="1"/>
          </p:cNvSpPr>
          <p:nvPr/>
        </p:nvSpPr>
        <p:spPr bwMode="auto">
          <a:xfrm>
            <a:off x="6407150" y="5057775"/>
            <a:ext cx="762000" cy="390525"/>
          </a:xfrm>
          <a:prstGeom prst="rect">
            <a:avLst/>
          </a:prstGeom>
          <a:solidFill>
            <a:schemeClr val="bg2">
              <a:lumMod val="75000"/>
            </a:schemeClr>
          </a:solidFill>
          <a:ln w="9525">
            <a:solidFill>
              <a:schemeClr val="tx1"/>
            </a:solidFill>
            <a:miter lim="800000"/>
            <a:headEnd/>
            <a:tailEnd/>
          </a:ln>
          <a:effectLst/>
        </p:spPr>
        <p:txBody>
          <a:bodyPr wrap="none" anchor="ctr"/>
          <a:lstStyle/>
          <a:p>
            <a:pPr algn="ctr"/>
            <a:r>
              <a:rPr lang="en-US" sz="1100" b="0"/>
              <a:t>NAP ES_C</a:t>
            </a:r>
          </a:p>
        </p:txBody>
      </p:sp>
      <p:sp>
        <p:nvSpPr>
          <p:cNvPr id="18" name="Line 14"/>
          <p:cNvSpPr>
            <a:spLocks noChangeShapeType="1"/>
          </p:cNvSpPr>
          <p:nvPr/>
        </p:nvSpPr>
        <p:spPr bwMode="auto">
          <a:xfrm>
            <a:off x="4959350" y="5524500"/>
            <a:ext cx="400050" cy="400050"/>
          </a:xfrm>
          <a:prstGeom prst="line">
            <a:avLst/>
          </a:prstGeom>
          <a:noFill/>
          <a:ln w="9525">
            <a:solidFill>
              <a:schemeClr val="tx1"/>
            </a:solidFill>
            <a:round/>
            <a:headEnd type="triangle" w="med" len="med"/>
            <a:tailEnd type="triangle" w="med" len="med"/>
          </a:ln>
          <a:effectLst/>
        </p:spPr>
        <p:txBody>
          <a:bodyPr/>
          <a:lstStyle/>
          <a:p>
            <a:endParaRPr lang="hu-HU"/>
          </a:p>
        </p:txBody>
      </p:sp>
      <p:sp>
        <p:nvSpPr>
          <p:cNvPr id="19" name="Line 15"/>
          <p:cNvSpPr>
            <a:spLocks noChangeShapeType="1"/>
          </p:cNvSpPr>
          <p:nvPr/>
        </p:nvSpPr>
        <p:spPr bwMode="auto">
          <a:xfrm>
            <a:off x="5873750" y="5524500"/>
            <a:ext cx="0" cy="400050"/>
          </a:xfrm>
          <a:prstGeom prst="line">
            <a:avLst/>
          </a:prstGeom>
          <a:noFill/>
          <a:ln w="9525">
            <a:solidFill>
              <a:schemeClr val="tx1"/>
            </a:solidFill>
            <a:round/>
            <a:headEnd type="triangle" w="med" len="med"/>
            <a:tailEnd type="triangle" w="med" len="med"/>
          </a:ln>
          <a:effectLst/>
        </p:spPr>
        <p:txBody>
          <a:bodyPr/>
          <a:lstStyle/>
          <a:p>
            <a:endParaRPr lang="hu-HU"/>
          </a:p>
        </p:txBody>
      </p:sp>
      <p:sp>
        <p:nvSpPr>
          <p:cNvPr id="20" name="Line 16"/>
          <p:cNvSpPr>
            <a:spLocks noChangeShapeType="1"/>
          </p:cNvSpPr>
          <p:nvPr/>
        </p:nvSpPr>
        <p:spPr bwMode="auto">
          <a:xfrm flipH="1">
            <a:off x="6356350" y="5524500"/>
            <a:ext cx="431800" cy="454025"/>
          </a:xfrm>
          <a:prstGeom prst="line">
            <a:avLst/>
          </a:prstGeom>
          <a:noFill/>
          <a:ln w="9525">
            <a:solidFill>
              <a:schemeClr val="tx1"/>
            </a:solidFill>
            <a:round/>
            <a:headEnd type="triangle" w="med" len="med"/>
            <a:tailEnd type="triangle" w="med" len="med"/>
          </a:ln>
          <a:effectLst/>
        </p:spPr>
        <p:txBody>
          <a:bodyPr/>
          <a:lstStyle/>
          <a:p>
            <a:endParaRPr lang="hu-HU"/>
          </a:p>
        </p:txBody>
      </p:sp>
      <p:sp>
        <p:nvSpPr>
          <p:cNvPr id="21" name="Line 17"/>
          <p:cNvSpPr>
            <a:spLocks noChangeShapeType="1"/>
          </p:cNvSpPr>
          <p:nvPr/>
        </p:nvSpPr>
        <p:spPr bwMode="auto">
          <a:xfrm>
            <a:off x="4959350" y="2508250"/>
            <a:ext cx="0" cy="330200"/>
          </a:xfrm>
          <a:prstGeom prst="line">
            <a:avLst/>
          </a:prstGeom>
          <a:noFill/>
          <a:ln w="9525">
            <a:solidFill>
              <a:schemeClr val="tx1"/>
            </a:solidFill>
            <a:round/>
            <a:headEnd type="triangle" w="med" len="med"/>
            <a:tailEnd type="triangle" w="med" len="med"/>
          </a:ln>
          <a:effectLst/>
        </p:spPr>
        <p:txBody>
          <a:bodyPr/>
          <a:lstStyle/>
          <a:p>
            <a:endParaRPr lang="hu-HU"/>
          </a:p>
        </p:txBody>
      </p:sp>
      <p:sp>
        <p:nvSpPr>
          <p:cNvPr id="22" name="Line 18"/>
          <p:cNvSpPr>
            <a:spLocks noChangeShapeType="1"/>
          </p:cNvSpPr>
          <p:nvPr/>
        </p:nvSpPr>
        <p:spPr bwMode="auto">
          <a:xfrm>
            <a:off x="5873750" y="2508250"/>
            <a:ext cx="0" cy="330200"/>
          </a:xfrm>
          <a:prstGeom prst="line">
            <a:avLst/>
          </a:prstGeom>
          <a:noFill/>
          <a:ln w="9525">
            <a:solidFill>
              <a:schemeClr val="tx1"/>
            </a:solidFill>
            <a:round/>
            <a:headEnd type="triangle" w="med" len="med"/>
            <a:tailEnd type="triangle" w="med" len="med"/>
          </a:ln>
          <a:effectLst/>
        </p:spPr>
        <p:txBody>
          <a:bodyPr/>
          <a:lstStyle/>
          <a:p>
            <a:endParaRPr lang="hu-HU"/>
          </a:p>
        </p:txBody>
      </p:sp>
      <p:sp>
        <p:nvSpPr>
          <p:cNvPr id="23" name="Text Box 19"/>
          <p:cNvSpPr txBox="1">
            <a:spLocks noChangeArrowheads="1"/>
          </p:cNvSpPr>
          <p:nvPr/>
        </p:nvSpPr>
        <p:spPr bwMode="auto">
          <a:xfrm>
            <a:off x="7971495" y="5511800"/>
            <a:ext cx="1225550" cy="261610"/>
          </a:xfrm>
          <a:prstGeom prst="rect">
            <a:avLst/>
          </a:prstGeom>
          <a:noFill/>
          <a:ln w="9525">
            <a:noFill/>
            <a:miter lim="800000"/>
            <a:headEnd/>
            <a:tailEnd/>
          </a:ln>
          <a:effectLst/>
        </p:spPr>
        <p:txBody>
          <a:bodyPr>
            <a:spAutoFit/>
          </a:bodyPr>
          <a:lstStyle/>
          <a:p>
            <a:pPr algn="ctr"/>
            <a:r>
              <a:rPr lang="en-US" sz="1100" b="0" dirty="0"/>
              <a:t>NAP </a:t>
            </a:r>
            <a:r>
              <a:rPr lang="hu-HU" sz="1100" b="0" dirty="0" smtClean="0"/>
              <a:t>ES</a:t>
            </a:r>
            <a:endParaRPr lang="en-US" sz="1100" b="0" dirty="0"/>
          </a:p>
        </p:txBody>
      </p:sp>
      <p:sp>
        <p:nvSpPr>
          <p:cNvPr id="24" name="Text Box 20"/>
          <p:cNvSpPr txBox="1">
            <a:spLocks noChangeArrowheads="1"/>
          </p:cNvSpPr>
          <p:nvPr/>
        </p:nvSpPr>
        <p:spPr bwMode="auto">
          <a:xfrm>
            <a:off x="7245350" y="2867025"/>
            <a:ext cx="604838" cy="457200"/>
          </a:xfrm>
          <a:prstGeom prst="rect">
            <a:avLst/>
          </a:prstGeom>
          <a:noFill/>
          <a:ln w="9525">
            <a:noFill/>
            <a:miter lim="800000"/>
            <a:headEnd/>
            <a:tailEnd/>
          </a:ln>
          <a:effectLst/>
        </p:spPr>
        <p:txBody>
          <a:bodyPr wrap="none">
            <a:spAutoFit/>
          </a:bodyPr>
          <a:lstStyle/>
          <a:p>
            <a:pPr algn="ctr"/>
            <a:r>
              <a:rPr lang="en-US" sz="2400" b="0"/>
              <a:t>. . .</a:t>
            </a:r>
          </a:p>
        </p:txBody>
      </p:sp>
      <p:sp>
        <p:nvSpPr>
          <p:cNvPr id="25" name="Text Box 21"/>
          <p:cNvSpPr txBox="1">
            <a:spLocks noChangeArrowheads="1"/>
          </p:cNvSpPr>
          <p:nvPr/>
        </p:nvSpPr>
        <p:spPr bwMode="auto">
          <a:xfrm>
            <a:off x="7245350" y="5067300"/>
            <a:ext cx="604838" cy="457200"/>
          </a:xfrm>
          <a:prstGeom prst="rect">
            <a:avLst/>
          </a:prstGeom>
          <a:noFill/>
          <a:ln w="9525">
            <a:noFill/>
            <a:miter lim="800000"/>
            <a:headEnd/>
            <a:tailEnd/>
          </a:ln>
          <a:effectLst/>
        </p:spPr>
        <p:txBody>
          <a:bodyPr wrap="none">
            <a:spAutoFit/>
          </a:bodyPr>
          <a:lstStyle/>
          <a:p>
            <a:pPr algn="ctr"/>
            <a:r>
              <a:rPr lang="en-US" sz="2400" b="0"/>
              <a:t>. . .</a:t>
            </a:r>
          </a:p>
        </p:txBody>
      </p:sp>
      <p:sp>
        <p:nvSpPr>
          <p:cNvPr id="26" name="Text Box 22"/>
          <p:cNvSpPr txBox="1">
            <a:spLocks noChangeArrowheads="1"/>
          </p:cNvSpPr>
          <p:nvPr/>
        </p:nvSpPr>
        <p:spPr bwMode="auto">
          <a:xfrm>
            <a:off x="5456890" y="1454900"/>
            <a:ext cx="914400" cy="430887"/>
          </a:xfrm>
          <a:prstGeom prst="rect">
            <a:avLst/>
          </a:prstGeom>
          <a:noFill/>
          <a:ln w="9525">
            <a:noFill/>
            <a:miter lim="800000"/>
            <a:headEnd/>
            <a:tailEnd/>
          </a:ln>
          <a:effectLst/>
        </p:spPr>
        <p:txBody>
          <a:bodyPr>
            <a:spAutoFit/>
          </a:bodyPr>
          <a:lstStyle/>
          <a:p>
            <a:pPr algn="ctr"/>
            <a:r>
              <a:rPr lang="en-US" sz="1100" b="0" dirty="0"/>
              <a:t>Policy  server 2</a:t>
            </a:r>
          </a:p>
        </p:txBody>
      </p:sp>
      <p:sp>
        <p:nvSpPr>
          <p:cNvPr id="27" name="Text Box 23"/>
          <p:cNvSpPr txBox="1">
            <a:spLocks noChangeArrowheads="1"/>
          </p:cNvSpPr>
          <p:nvPr/>
        </p:nvSpPr>
        <p:spPr bwMode="auto">
          <a:xfrm>
            <a:off x="5445125" y="6613525"/>
            <a:ext cx="845104" cy="261610"/>
          </a:xfrm>
          <a:prstGeom prst="rect">
            <a:avLst/>
          </a:prstGeom>
          <a:noFill/>
          <a:ln w="9525">
            <a:noFill/>
            <a:miter lim="800000"/>
            <a:headEnd/>
            <a:tailEnd/>
          </a:ln>
          <a:effectLst/>
        </p:spPr>
        <p:txBody>
          <a:bodyPr wrap="none">
            <a:spAutoFit/>
          </a:bodyPr>
          <a:lstStyle/>
          <a:p>
            <a:pPr algn="ctr"/>
            <a:r>
              <a:rPr lang="en-US" sz="1100" b="0"/>
              <a:t>NAP client</a:t>
            </a:r>
          </a:p>
        </p:txBody>
      </p:sp>
      <p:sp>
        <p:nvSpPr>
          <p:cNvPr id="28" name="Rectangle 24"/>
          <p:cNvSpPr>
            <a:spLocks noChangeArrowheads="1"/>
          </p:cNvSpPr>
          <p:nvPr/>
        </p:nvSpPr>
        <p:spPr bwMode="auto">
          <a:xfrm>
            <a:off x="4425950" y="2822575"/>
            <a:ext cx="3581400" cy="1676400"/>
          </a:xfrm>
          <a:prstGeom prst="rect">
            <a:avLst/>
          </a:prstGeom>
          <a:noFill/>
          <a:ln w="9525">
            <a:solidFill>
              <a:schemeClr val="tx1"/>
            </a:solidFill>
            <a:prstDash val="dash"/>
            <a:miter lim="800000"/>
            <a:headEnd/>
            <a:tailEnd/>
          </a:ln>
          <a:effectLst/>
        </p:spPr>
        <p:txBody>
          <a:bodyPr wrap="none" anchor="ctr"/>
          <a:lstStyle/>
          <a:p>
            <a:endParaRPr lang="hu-HU"/>
          </a:p>
        </p:txBody>
      </p:sp>
      <p:sp>
        <p:nvSpPr>
          <p:cNvPr id="29" name="Text Box 25"/>
          <p:cNvSpPr txBox="1">
            <a:spLocks noChangeArrowheads="1"/>
          </p:cNvSpPr>
          <p:nvPr/>
        </p:nvSpPr>
        <p:spPr bwMode="auto">
          <a:xfrm>
            <a:off x="7918450" y="3987800"/>
            <a:ext cx="1225550" cy="261610"/>
          </a:xfrm>
          <a:prstGeom prst="rect">
            <a:avLst/>
          </a:prstGeom>
          <a:noFill/>
          <a:ln w="9525">
            <a:noFill/>
            <a:miter lim="800000"/>
            <a:headEnd/>
            <a:tailEnd/>
          </a:ln>
          <a:effectLst/>
        </p:spPr>
        <p:txBody>
          <a:bodyPr>
            <a:spAutoFit/>
          </a:bodyPr>
          <a:lstStyle/>
          <a:p>
            <a:pPr algn="ctr"/>
            <a:r>
              <a:rPr lang="en-US" sz="1100" b="0"/>
              <a:t>NPS</a:t>
            </a:r>
          </a:p>
        </p:txBody>
      </p:sp>
      <p:sp>
        <p:nvSpPr>
          <p:cNvPr id="30" name="Line 26"/>
          <p:cNvSpPr>
            <a:spLocks noChangeShapeType="1"/>
          </p:cNvSpPr>
          <p:nvPr/>
        </p:nvSpPr>
        <p:spPr bwMode="auto">
          <a:xfrm>
            <a:off x="6178550" y="4508500"/>
            <a:ext cx="0" cy="434975"/>
          </a:xfrm>
          <a:prstGeom prst="line">
            <a:avLst/>
          </a:prstGeom>
          <a:noFill/>
          <a:ln w="9525">
            <a:solidFill>
              <a:schemeClr val="tx1"/>
            </a:solidFill>
            <a:round/>
            <a:headEnd type="triangle" w="med" len="med"/>
            <a:tailEnd type="triangle" w="med" len="med"/>
          </a:ln>
          <a:effectLst/>
        </p:spPr>
        <p:txBody>
          <a:bodyPr/>
          <a:lstStyle/>
          <a:p>
            <a:endParaRPr lang="hu-HU"/>
          </a:p>
        </p:txBody>
      </p:sp>
      <p:sp>
        <p:nvSpPr>
          <p:cNvPr id="31" name="Text Box 27"/>
          <p:cNvSpPr txBox="1">
            <a:spLocks noChangeArrowheads="1"/>
          </p:cNvSpPr>
          <p:nvPr/>
        </p:nvSpPr>
        <p:spPr bwMode="auto">
          <a:xfrm>
            <a:off x="6178550" y="4641850"/>
            <a:ext cx="1225550" cy="261610"/>
          </a:xfrm>
          <a:prstGeom prst="rect">
            <a:avLst/>
          </a:prstGeom>
          <a:noFill/>
          <a:ln w="9525">
            <a:noFill/>
            <a:miter lim="800000"/>
            <a:headEnd/>
            <a:tailEnd/>
          </a:ln>
          <a:effectLst/>
        </p:spPr>
        <p:txBody>
          <a:bodyPr>
            <a:spAutoFit/>
          </a:bodyPr>
          <a:lstStyle/>
          <a:p>
            <a:r>
              <a:rPr lang="en-US" sz="1100" b="0" dirty="0"/>
              <a:t>RADIUS</a:t>
            </a:r>
          </a:p>
        </p:txBody>
      </p:sp>
      <p:sp>
        <p:nvSpPr>
          <p:cNvPr id="32" name="Rectangle 28"/>
          <p:cNvSpPr>
            <a:spLocks noChangeArrowheads="1"/>
          </p:cNvSpPr>
          <p:nvPr/>
        </p:nvSpPr>
        <p:spPr bwMode="auto">
          <a:xfrm>
            <a:off x="4568825" y="4086225"/>
            <a:ext cx="3276600" cy="304800"/>
          </a:xfrm>
          <a:prstGeom prst="rect">
            <a:avLst/>
          </a:prstGeom>
          <a:solidFill>
            <a:schemeClr val="bg2">
              <a:lumMod val="75000"/>
            </a:schemeClr>
          </a:solidFill>
          <a:ln w="9525">
            <a:solidFill>
              <a:schemeClr val="tx1"/>
            </a:solidFill>
            <a:miter lim="800000"/>
            <a:headEnd/>
            <a:tailEnd/>
          </a:ln>
          <a:effectLst/>
        </p:spPr>
        <p:txBody>
          <a:bodyPr wrap="none" anchor="ctr"/>
          <a:lstStyle/>
          <a:p>
            <a:pPr algn="ctr"/>
            <a:r>
              <a:rPr lang="en-US" sz="1100" b="0"/>
              <a:t>NPS</a:t>
            </a:r>
          </a:p>
        </p:txBody>
      </p:sp>
      <p:pic>
        <p:nvPicPr>
          <p:cNvPr id="33" name="Picture 29" descr="laptop"/>
          <p:cNvPicPr>
            <a:picLocks noChangeAspect="1" noChangeArrowheads="1"/>
          </p:cNvPicPr>
          <p:nvPr/>
        </p:nvPicPr>
        <p:blipFill>
          <a:blip r:embed="rId2" cstate="print"/>
          <a:srcRect/>
          <a:stretch>
            <a:fillRect/>
          </a:stretch>
        </p:blipFill>
        <p:spPr bwMode="auto">
          <a:xfrm>
            <a:off x="5445125" y="6003925"/>
            <a:ext cx="784225" cy="576263"/>
          </a:xfrm>
          <a:prstGeom prst="rect">
            <a:avLst/>
          </a:prstGeom>
          <a:noFill/>
        </p:spPr>
      </p:pic>
      <p:pic>
        <p:nvPicPr>
          <p:cNvPr id="34" name="Picture 30" descr="application server"/>
          <p:cNvPicPr>
            <a:picLocks noChangeAspect="1" noChangeArrowheads="1"/>
          </p:cNvPicPr>
          <p:nvPr/>
        </p:nvPicPr>
        <p:blipFill>
          <a:blip r:embed="rId3" cstate="print"/>
          <a:srcRect/>
          <a:stretch>
            <a:fillRect/>
          </a:stretch>
        </p:blipFill>
        <p:spPr bwMode="auto">
          <a:xfrm>
            <a:off x="4730750" y="1822450"/>
            <a:ext cx="514350" cy="693738"/>
          </a:xfrm>
          <a:prstGeom prst="rect">
            <a:avLst/>
          </a:prstGeom>
          <a:noFill/>
        </p:spPr>
      </p:pic>
      <p:pic>
        <p:nvPicPr>
          <p:cNvPr id="35" name="Picture 31" descr="application server"/>
          <p:cNvPicPr>
            <a:picLocks noChangeAspect="1" noChangeArrowheads="1"/>
          </p:cNvPicPr>
          <p:nvPr/>
        </p:nvPicPr>
        <p:blipFill>
          <a:blip r:embed="rId3" cstate="print"/>
          <a:srcRect/>
          <a:stretch>
            <a:fillRect/>
          </a:stretch>
        </p:blipFill>
        <p:spPr bwMode="auto">
          <a:xfrm>
            <a:off x="5645150" y="1822450"/>
            <a:ext cx="514350" cy="693738"/>
          </a:xfrm>
          <a:prstGeom prst="rect">
            <a:avLst/>
          </a:prstGeom>
          <a:noFill/>
        </p:spPr>
      </p:pic>
      <p:pic>
        <p:nvPicPr>
          <p:cNvPr id="36" name="Picture 32" descr="application server"/>
          <p:cNvPicPr>
            <a:picLocks noChangeAspect="1" noChangeArrowheads="1"/>
          </p:cNvPicPr>
          <p:nvPr/>
        </p:nvPicPr>
        <p:blipFill>
          <a:blip r:embed="rId3" cstate="print"/>
          <a:srcRect/>
          <a:stretch>
            <a:fillRect/>
          </a:stretch>
        </p:blipFill>
        <p:spPr bwMode="auto">
          <a:xfrm>
            <a:off x="8235950" y="3251200"/>
            <a:ext cx="514350" cy="693738"/>
          </a:xfrm>
          <a:prstGeom prst="rect">
            <a:avLst/>
          </a:prstGeom>
          <a:noFill/>
        </p:spPr>
      </p:pic>
      <p:pic>
        <p:nvPicPr>
          <p:cNvPr id="37" name="Picture 33" descr="application server"/>
          <p:cNvPicPr>
            <a:picLocks noChangeAspect="1" noChangeArrowheads="1"/>
          </p:cNvPicPr>
          <p:nvPr/>
        </p:nvPicPr>
        <p:blipFill>
          <a:blip r:embed="rId3" cstate="print"/>
          <a:srcRect/>
          <a:stretch>
            <a:fillRect/>
          </a:stretch>
        </p:blipFill>
        <p:spPr bwMode="auto">
          <a:xfrm>
            <a:off x="8276295" y="4784725"/>
            <a:ext cx="514350" cy="693738"/>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u-HU" sz="4400" dirty="0" smtClean="0"/>
              <a:t>Tartalom</a:t>
            </a:r>
            <a:endParaRPr lang="hu-HU" sz="4400" dirty="0"/>
          </a:p>
        </p:txBody>
      </p:sp>
      <p:sp>
        <p:nvSpPr>
          <p:cNvPr id="3" name="Text Placeholder 2"/>
          <p:cNvSpPr>
            <a:spLocks noGrp="1"/>
          </p:cNvSpPr>
          <p:nvPr>
            <p:ph type="body" sz="quarter" idx="10"/>
          </p:nvPr>
        </p:nvSpPr>
        <p:spPr/>
        <p:txBody>
          <a:bodyPr/>
          <a:lstStyle/>
          <a:p>
            <a:r>
              <a:rPr lang="hu-HU" dirty="0" smtClean="0"/>
              <a:t>A technológia áttekintése</a:t>
            </a:r>
            <a:endParaRPr lang="hu-HU" dirty="0"/>
          </a:p>
          <a:p>
            <a:r>
              <a:rPr lang="hu-HU" dirty="0">
                <a:solidFill>
                  <a:schemeClr val="bg2">
                    <a:lumMod val="50000"/>
                    <a:lumOff val="50000"/>
                  </a:schemeClr>
                </a:solidFill>
              </a:rPr>
              <a:t>NAP </a:t>
            </a:r>
            <a:r>
              <a:rPr lang="hu-HU" dirty="0" smtClean="0">
                <a:solidFill>
                  <a:schemeClr val="bg2">
                    <a:lumMod val="50000"/>
                    <a:lumOff val="50000"/>
                  </a:schemeClr>
                </a:solidFill>
              </a:rPr>
              <a:t>infrastruktúra felépítése</a:t>
            </a:r>
          </a:p>
          <a:p>
            <a:r>
              <a:rPr lang="hu-HU" smtClean="0">
                <a:solidFill>
                  <a:schemeClr val="bg2">
                    <a:lumMod val="50000"/>
                    <a:lumOff val="50000"/>
                  </a:schemeClr>
                </a:solidFill>
              </a:rPr>
              <a:t>A NAP </a:t>
            </a:r>
            <a:r>
              <a:rPr lang="hu-HU" dirty="0">
                <a:solidFill>
                  <a:schemeClr val="bg2">
                    <a:lumMod val="50000"/>
                    <a:lumOff val="50000"/>
                  </a:schemeClr>
                </a:solidFill>
              </a:rPr>
              <a:t>komponensei és </a:t>
            </a:r>
            <a:r>
              <a:rPr lang="hu-HU" dirty="0" smtClean="0">
                <a:solidFill>
                  <a:schemeClr val="bg2">
                    <a:lumMod val="50000"/>
                    <a:lumOff val="50000"/>
                  </a:schemeClr>
                </a:solidFill>
              </a:rPr>
              <a:t>működése</a:t>
            </a:r>
          </a:p>
          <a:p>
            <a:r>
              <a:rPr lang="hu-HU" dirty="0" err="1" smtClean="0">
                <a:solidFill>
                  <a:schemeClr val="bg2">
                    <a:lumMod val="50000"/>
                    <a:lumOff val="50000"/>
                  </a:schemeClr>
                </a:solidFill>
              </a:rPr>
              <a:t>Demo</a:t>
            </a:r>
            <a:r>
              <a:rPr lang="hu-HU" dirty="0" smtClean="0">
                <a:solidFill>
                  <a:schemeClr val="bg2">
                    <a:lumMod val="50000"/>
                    <a:lumOff val="50000"/>
                  </a:schemeClr>
                </a:solidFill>
              </a:rPr>
              <a:t> </a:t>
            </a:r>
            <a:r>
              <a:rPr lang="hu-HU" dirty="0">
                <a:solidFill>
                  <a:schemeClr val="bg2">
                    <a:lumMod val="50000"/>
                    <a:lumOff val="50000"/>
                  </a:schemeClr>
                </a:solidFill>
              </a:rPr>
              <a:t>– DHCP </a:t>
            </a:r>
            <a:r>
              <a:rPr lang="hu-HU" dirty="0" smtClean="0">
                <a:solidFill>
                  <a:schemeClr val="bg2">
                    <a:lumMod val="50000"/>
                    <a:lumOff val="50000"/>
                  </a:schemeClr>
                </a:solidFill>
              </a:rPr>
              <a:t>kényszerítés</a:t>
            </a:r>
            <a:endParaRPr lang="hu-HU" dirty="0">
              <a:solidFill>
                <a:schemeClr val="bg2">
                  <a:lumMod val="50000"/>
                  <a:lumOff val="50000"/>
                </a:schemeClr>
              </a:solidFill>
            </a:endParaRPr>
          </a:p>
          <a:p>
            <a:r>
              <a:rPr lang="hu-HU" dirty="0">
                <a:solidFill>
                  <a:schemeClr val="bg2">
                    <a:lumMod val="50000"/>
                    <a:lumOff val="50000"/>
                  </a:schemeClr>
                </a:solidFill>
              </a:rPr>
              <a:t>További ellenőrzési metódusok</a:t>
            </a:r>
          </a:p>
          <a:p>
            <a:r>
              <a:rPr lang="hu-HU" dirty="0" err="1">
                <a:solidFill>
                  <a:schemeClr val="bg2">
                    <a:lumMod val="50000"/>
                    <a:lumOff val="50000"/>
                  </a:schemeClr>
                </a:solidFill>
              </a:rPr>
              <a:t>Demo</a:t>
            </a:r>
            <a:r>
              <a:rPr lang="hu-HU" dirty="0">
                <a:solidFill>
                  <a:schemeClr val="bg2">
                    <a:lumMod val="50000"/>
                    <a:lumOff val="50000"/>
                  </a:schemeClr>
                </a:solidFill>
              </a:rPr>
              <a:t> – </a:t>
            </a:r>
            <a:r>
              <a:rPr lang="hu-HU" dirty="0" err="1">
                <a:solidFill>
                  <a:schemeClr val="bg2">
                    <a:lumMod val="50000"/>
                    <a:lumOff val="50000"/>
                  </a:schemeClr>
                </a:solidFill>
              </a:rPr>
              <a:t>IPSec</a:t>
            </a:r>
            <a:r>
              <a:rPr lang="hu-HU" dirty="0">
                <a:solidFill>
                  <a:schemeClr val="bg2">
                    <a:lumMod val="50000"/>
                    <a:lumOff val="50000"/>
                  </a:schemeClr>
                </a:solidFill>
              </a:rPr>
              <a:t> </a:t>
            </a:r>
            <a:r>
              <a:rPr lang="hu-HU" dirty="0" smtClean="0">
                <a:solidFill>
                  <a:schemeClr val="bg2">
                    <a:lumMod val="50000"/>
                    <a:lumOff val="50000"/>
                  </a:schemeClr>
                </a:solidFill>
              </a:rPr>
              <a:t>kényszerítés</a:t>
            </a:r>
            <a:endParaRPr lang="hu-HU" dirty="0">
              <a:solidFill>
                <a:schemeClr val="bg2">
                  <a:lumMod val="50000"/>
                  <a:lumOff val="50000"/>
                </a:schemeClr>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lnSpcReduction="10000"/>
          </a:bodyPr>
          <a:lstStyle/>
          <a:p>
            <a:pPr>
              <a:buNone/>
            </a:pPr>
            <a:r>
              <a:rPr lang="hu-HU" dirty="0" smtClean="0"/>
              <a:t>Network Policy Server</a:t>
            </a:r>
            <a:endParaRPr lang="hu-HU" dirty="0"/>
          </a:p>
        </p:txBody>
      </p:sp>
      <p:sp>
        <p:nvSpPr>
          <p:cNvPr id="5" name="Title 4"/>
          <p:cNvSpPr>
            <a:spLocks noGrp="1"/>
          </p:cNvSpPr>
          <p:nvPr>
            <p:ph type="title"/>
          </p:nvPr>
        </p:nvSpPr>
        <p:spPr/>
        <p:txBody>
          <a:bodyPr>
            <a:normAutofit fontScale="90000"/>
          </a:bodyPr>
          <a:lstStyle/>
          <a:p>
            <a:r>
              <a:rPr lang="hu-HU" smtClean="0"/>
              <a:t>A NAP </a:t>
            </a:r>
            <a:r>
              <a:rPr lang="hu-HU" dirty="0" smtClean="0"/>
              <a:t>komponensei</a:t>
            </a:r>
            <a:endParaRPr lang="hu-HU" dirty="0"/>
          </a:p>
        </p:txBody>
      </p:sp>
      <p:sp>
        <p:nvSpPr>
          <p:cNvPr id="9" name="Content Placeholder 5"/>
          <p:cNvSpPr>
            <a:spLocks noGrp="1"/>
          </p:cNvSpPr>
          <p:nvPr>
            <p:ph idx="4294967295"/>
          </p:nvPr>
        </p:nvSpPr>
        <p:spPr>
          <a:xfrm>
            <a:off x="238124" y="1600200"/>
            <a:ext cx="8905875" cy="5257800"/>
          </a:xfrm>
          <a:prstGeom prst="rect">
            <a:avLst/>
          </a:prstGeom>
        </p:spPr>
        <p:txBody>
          <a:bodyPr>
            <a:noAutofit/>
          </a:bodyPr>
          <a:lstStyle/>
          <a:p>
            <a:pPr marL="538163" indent="-538163">
              <a:lnSpc>
                <a:spcPct val="100000"/>
              </a:lnSpc>
              <a:spcBef>
                <a:spcPts val="0"/>
              </a:spcBef>
            </a:pPr>
            <a:r>
              <a:rPr lang="hu-HU" dirty="0" smtClean="0"/>
              <a:t>Az alábbi komponenseket kezeli:</a:t>
            </a:r>
          </a:p>
          <a:p>
            <a:pPr marL="985838" lvl="1" indent="-468313">
              <a:lnSpc>
                <a:spcPct val="100000"/>
              </a:lnSpc>
              <a:spcBef>
                <a:spcPts val="0"/>
              </a:spcBef>
            </a:pPr>
            <a:r>
              <a:rPr lang="hu-HU" sz="2800" smtClean="0"/>
              <a:t>System </a:t>
            </a:r>
            <a:r>
              <a:rPr lang="hu-HU" sz="2800" dirty="0" smtClean="0"/>
              <a:t>Health Validators</a:t>
            </a:r>
          </a:p>
          <a:p>
            <a:pPr marL="1524000" lvl="2" indent="-447675">
              <a:lnSpc>
                <a:spcPct val="100000"/>
              </a:lnSpc>
              <a:spcBef>
                <a:spcPts val="0"/>
              </a:spcBef>
              <a:spcAft>
                <a:spcPts val="600"/>
              </a:spcAft>
            </a:pPr>
            <a:r>
              <a:rPr lang="hu-HU" sz="2400" dirty="0" smtClean="0"/>
              <a:t>Az ellenőrzési logikát-, és</a:t>
            </a:r>
            <a:r>
              <a:rPr lang="hu-HU" sz="2400" dirty="0"/>
              <a:t> </a:t>
            </a:r>
            <a:r>
              <a:rPr lang="hu-HU" sz="2400" dirty="0" smtClean="0"/>
              <a:t>az ellenőrzendő komponenseket tartalmazza</a:t>
            </a:r>
          </a:p>
          <a:p>
            <a:pPr marL="985838" lvl="1" indent="-468313">
              <a:lnSpc>
                <a:spcPct val="100000"/>
              </a:lnSpc>
              <a:spcBef>
                <a:spcPts val="0"/>
              </a:spcBef>
            </a:pPr>
            <a:r>
              <a:rPr lang="hu-HU" sz="2800" dirty="0"/>
              <a:t>Health </a:t>
            </a:r>
            <a:r>
              <a:rPr lang="hu-HU" sz="2800" dirty="0" err="1"/>
              <a:t>Policies</a:t>
            </a:r>
            <a:endParaRPr lang="hu-HU" sz="2800" dirty="0"/>
          </a:p>
          <a:p>
            <a:pPr marL="1524000" lvl="2" indent="-447675">
              <a:lnSpc>
                <a:spcPct val="100000"/>
              </a:lnSpc>
              <a:spcBef>
                <a:spcPts val="0"/>
              </a:spcBef>
              <a:spcAft>
                <a:spcPts val="600"/>
              </a:spcAft>
            </a:pPr>
            <a:r>
              <a:rPr lang="hu-HU" sz="2400" dirty="0"/>
              <a:t>Az egészségi állapotok definiálhatóak</a:t>
            </a:r>
          </a:p>
          <a:p>
            <a:pPr marL="985838" lvl="1" indent="-468313">
              <a:lnSpc>
                <a:spcPct val="100000"/>
              </a:lnSpc>
              <a:spcBef>
                <a:spcPts val="0"/>
              </a:spcBef>
            </a:pPr>
            <a:r>
              <a:rPr lang="hu-HU" sz="2800" dirty="0"/>
              <a:t>Network </a:t>
            </a:r>
            <a:r>
              <a:rPr lang="hu-HU" sz="2800" dirty="0" err="1"/>
              <a:t>Policies</a:t>
            </a:r>
            <a:endParaRPr lang="hu-HU" sz="2800" dirty="0"/>
          </a:p>
          <a:p>
            <a:pPr marL="1524000" lvl="2" indent="-447675">
              <a:lnSpc>
                <a:spcPct val="100000"/>
              </a:lnSpc>
              <a:spcBef>
                <a:spcPts val="0"/>
              </a:spcBef>
            </a:pPr>
            <a:r>
              <a:rPr lang="hu-HU" sz="2400" smtClean="0"/>
              <a:t>Speciális </a:t>
            </a:r>
            <a:r>
              <a:rPr lang="hu-HU" sz="2400" dirty="0"/>
              <a:t>IAS Policy</a:t>
            </a:r>
            <a:r>
              <a:rPr lang="hu-HU" sz="2400"/>
              <a:t>, </a:t>
            </a:r>
            <a:r>
              <a:rPr lang="hu-HU" sz="2400" smtClean="0"/>
              <a:t>melyben kondícióként </a:t>
            </a:r>
            <a:r>
              <a:rPr lang="hu-HU" sz="2400" dirty="0"/>
              <a:t>egy Health Policy-t határozunk meg</a:t>
            </a:r>
          </a:p>
          <a:p>
            <a:pPr marL="1524000" lvl="2" indent="-447675">
              <a:lnSpc>
                <a:spcPct val="100000"/>
              </a:lnSpc>
              <a:spcBef>
                <a:spcPts val="0"/>
              </a:spcBef>
            </a:pPr>
            <a:r>
              <a:rPr lang="hu-HU" sz="2400" dirty="0"/>
              <a:t>Esemény </a:t>
            </a:r>
            <a:r>
              <a:rPr lang="hu-HU" sz="2400" dirty="0" smtClean="0"/>
              <a:t>lehet:</a:t>
            </a:r>
            <a:endParaRPr lang="hu-HU" sz="2400" dirty="0"/>
          </a:p>
          <a:p>
            <a:pPr marL="1971675" lvl="2" indent="-358775">
              <a:lnSpc>
                <a:spcPct val="100000"/>
              </a:lnSpc>
              <a:spcBef>
                <a:spcPts val="0"/>
              </a:spcBef>
            </a:pPr>
            <a:r>
              <a:rPr lang="hu-HU" sz="2000" dirty="0" smtClean="0"/>
              <a:t>Grant </a:t>
            </a:r>
            <a:r>
              <a:rPr lang="hu-HU" sz="2000" smtClean="0"/>
              <a:t>/ </a:t>
            </a:r>
            <a:r>
              <a:rPr lang="hu-HU" sz="2000" smtClean="0"/>
              <a:t>deny, NAP </a:t>
            </a:r>
            <a:r>
              <a:rPr lang="hu-HU" sz="2000" dirty="0" smtClean="0"/>
              <a:t>enforcement (Full Access; Limited access; Time limited </a:t>
            </a:r>
            <a:r>
              <a:rPr lang="hu-HU" sz="2000" smtClean="0"/>
              <a:t>access</a:t>
            </a:r>
            <a:r>
              <a:rPr lang="hu-HU" sz="2000" smtClean="0"/>
              <a:t>), Auto-remediation, klasszikus </a:t>
            </a:r>
            <a:r>
              <a:rPr lang="hu-HU" sz="2000" dirty="0" smtClean="0"/>
              <a:t>IP filter</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lnSpcReduction="10000"/>
          </a:bodyPr>
          <a:lstStyle/>
          <a:p>
            <a:pPr>
              <a:buNone/>
            </a:pPr>
            <a:r>
              <a:rPr lang="hu-HU" dirty="0" smtClean="0"/>
              <a:t>NAP </a:t>
            </a:r>
            <a:r>
              <a:rPr lang="hu-HU" dirty="0" err="1" smtClean="0"/>
              <a:t>Enforcement</a:t>
            </a:r>
            <a:r>
              <a:rPr lang="hu-HU" dirty="0" smtClean="0"/>
              <a:t> Servers</a:t>
            </a:r>
            <a:endParaRPr lang="hu-HU" dirty="0"/>
          </a:p>
        </p:txBody>
      </p:sp>
      <p:sp>
        <p:nvSpPr>
          <p:cNvPr id="5" name="Title 4"/>
          <p:cNvSpPr>
            <a:spLocks noGrp="1"/>
          </p:cNvSpPr>
          <p:nvPr>
            <p:ph type="title"/>
          </p:nvPr>
        </p:nvSpPr>
        <p:spPr/>
        <p:txBody>
          <a:bodyPr>
            <a:normAutofit fontScale="90000"/>
          </a:bodyPr>
          <a:lstStyle/>
          <a:p>
            <a:r>
              <a:rPr lang="hu-HU" smtClean="0"/>
              <a:t>A NAP </a:t>
            </a:r>
            <a:r>
              <a:rPr lang="hu-HU" dirty="0" smtClean="0"/>
              <a:t>komponensei</a:t>
            </a:r>
            <a:endParaRPr lang="hu-HU" dirty="0"/>
          </a:p>
        </p:txBody>
      </p:sp>
      <p:sp>
        <p:nvSpPr>
          <p:cNvPr id="7" name="Content Placeholder 6"/>
          <p:cNvSpPr>
            <a:spLocks noGrp="1"/>
          </p:cNvSpPr>
          <p:nvPr>
            <p:ph sz="quarter" idx="11"/>
          </p:nvPr>
        </p:nvSpPr>
        <p:spPr>
          <a:xfrm>
            <a:off x="129985" y="1581150"/>
            <a:ext cx="8851456" cy="5076825"/>
          </a:xfrm>
        </p:spPr>
        <p:txBody>
          <a:bodyPr>
            <a:normAutofit fontScale="85000" lnSpcReduction="10000"/>
          </a:bodyPr>
          <a:lstStyle/>
          <a:p>
            <a:pPr marL="538163" indent="-538163">
              <a:lnSpc>
                <a:spcPct val="110000"/>
              </a:lnSpc>
              <a:tabLst>
                <a:tab pos="538163" algn="l"/>
              </a:tabLst>
            </a:pPr>
            <a:r>
              <a:rPr lang="hu-HU" smtClean="0"/>
              <a:t>Feladatai</a:t>
            </a:r>
            <a:endParaRPr lang="hu-HU" dirty="0" smtClean="0"/>
          </a:p>
          <a:p>
            <a:pPr marL="1165225" lvl="1" indent="-538163">
              <a:lnSpc>
                <a:spcPct val="110000"/>
              </a:lnSpc>
            </a:pPr>
            <a:r>
              <a:rPr lang="hu-HU" sz="2800" dirty="0" smtClean="0"/>
              <a:t>Fogadják a kapcsolódó kliensek „egészségi” állapot jelentéseit és </a:t>
            </a:r>
            <a:r>
              <a:rPr lang="hu-HU" sz="2800" smtClean="0"/>
              <a:t>továbbítják </a:t>
            </a:r>
            <a:r>
              <a:rPr lang="hu-HU" sz="2800" smtClean="0"/>
              <a:t>a </a:t>
            </a:r>
            <a:r>
              <a:rPr lang="hu-HU" sz="2800" dirty="0" smtClean="0"/>
              <a:t>megadott NPS felé</a:t>
            </a:r>
          </a:p>
          <a:p>
            <a:pPr marL="1165225" lvl="1" indent="-538163">
              <a:lnSpc>
                <a:spcPct val="110000"/>
              </a:lnSpc>
            </a:pPr>
            <a:r>
              <a:rPr lang="hu-HU" sz="2800" dirty="0" smtClean="0"/>
              <a:t>Az NPS válaszától függően karanténba vagy a védett hálózatba helyezik a kapcsolódó gépet</a:t>
            </a:r>
          </a:p>
          <a:p>
            <a:pPr marL="538163" lvl="1" indent="-538163">
              <a:lnSpc>
                <a:spcPct val="110000"/>
              </a:lnSpc>
              <a:tabLst>
                <a:tab pos="538163" algn="l"/>
              </a:tabLst>
            </a:pPr>
            <a:r>
              <a:rPr lang="hu-HU" sz="3600" err="1" smtClean="0"/>
              <a:t>Enforcement</a:t>
            </a:r>
            <a:r>
              <a:rPr lang="hu-HU" sz="3600" smtClean="0"/>
              <a:t> </a:t>
            </a:r>
            <a:r>
              <a:rPr lang="hu-HU" sz="3600" smtClean="0"/>
              <a:t>kiszolgálók</a:t>
            </a:r>
            <a:endParaRPr lang="hu-HU" sz="3600" dirty="0" smtClean="0"/>
          </a:p>
          <a:p>
            <a:pPr marL="1228726" lvl="3" indent="-538163">
              <a:lnSpc>
                <a:spcPct val="110000"/>
              </a:lnSpc>
              <a:tabLst>
                <a:tab pos="538163" algn="l"/>
              </a:tabLst>
            </a:pPr>
            <a:r>
              <a:rPr lang="hu-HU" sz="2800" dirty="0" smtClean="0"/>
              <a:t>DHCP – IP cím kérésekor</a:t>
            </a:r>
          </a:p>
          <a:p>
            <a:pPr marL="1228726" lvl="3" indent="-538163">
              <a:lnSpc>
                <a:spcPct val="110000"/>
              </a:lnSpc>
              <a:tabLst>
                <a:tab pos="538163" algn="l"/>
              </a:tabLst>
            </a:pPr>
            <a:r>
              <a:rPr lang="hu-HU" sz="2800" dirty="0" smtClean="0"/>
              <a:t>RRAS – Dial-up és VPN kapcsolódásokkor</a:t>
            </a:r>
          </a:p>
          <a:p>
            <a:pPr marL="1228726" lvl="3" indent="-538163">
              <a:lnSpc>
                <a:spcPct val="110000"/>
              </a:lnSpc>
              <a:tabLst>
                <a:tab pos="538163" algn="l"/>
              </a:tabLst>
            </a:pPr>
            <a:r>
              <a:rPr lang="hu-HU" sz="2800" dirty="0" smtClean="0"/>
              <a:t>HRA – </a:t>
            </a:r>
            <a:r>
              <a:rPr lang="hu-HU" sz="2800" dirty="0" err="1" smtClean="0"/>
              <a:t>IPSec-hez</a:t>
            </a:r>
            <a:r>
              <a:rPr lang="hu-HU" sz="2800" dirty="0" smtClean="0"/>
              <a:t> szükséges tanúsítvány igénylésekor</a:t>
            </a:r>
          </a:p>
          <a:p>
            <a:pPr marL="1228726" lvl="3" indent="-538163">
              <a:lnSpc>
                <a:spcPct val="110000"/>
              </a:lnSpc>
              <a:tabLst>
                <a:tab pos="538163" algn="l"/>
              </a:tabLst>
            </a:pPr>
            <a:r>
              <a:rPr lang="hu-HU" sz="2800" dirty="0" smtClean="0"/>
              <a:t>TS </a:t>
            </a:r>
            <a:r>
              <a:rPr lang="hu-HU" sz="2800" dirty="0" err="1" smtClean="0"/>
              <a:t>Gateway</a:t>
            </a:r>
            <a:r>
              <a:rPr lang="hu-HU" sz="2800" dirty="0" smtClean="0"/>
              <a:t> – RDP over HTTPS kapcsolódáskor</a:t>
            </a:r>
          </a:p>
          <a:p>
            <a:pPr marL="1228726" lvl="3" indent="-538163">
              <a:lnSpc>
                <a:spcPct val="110000"/>
              </a:lnSpc>
              <a:tabLst>
                <a:tab pos="538163" algn="l"/>
              </a:tabLst>
            </a:pPr>
            <a:r>
              <a:rPr lang="hu-HU" sz="2800" dirty="0" smtClean="0"/>
              <a:t>PEAP / EAP képes </a:t>
            </a:r>
            <a:r>
              <a:rPr lang="hu-HU" sz="2800" smtClean="0"/>
              <a:t>802.1X </a:t>
            </a:r>
            <a:r>
              <a:rPr lang="hu-HU" sz="2800" smtClean="0"/>
              <a:t>eszközök</a:t>
            </a:r>
            <a:endParaRPr lang="hu-HU" sz="28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p:txBody>
          <a:bodyPr>
            <a:noAutofit/>
          </a:bodyPr>
          <a:lstStyle/>
          <a:p>
            <a:r>
              <a:rPr lang="hu-HU" sz="4800" dirty="0" smtClean="0"/>
              <a:t>Ki kivel beszélget?</a:t>
            </a:r>
            <a:endParaRPr lang="hu-HU" sz="4900" dirty="0" smtClean="0"/>
          </a:p>
        </p:txBody>
      </p:sp>
      <p:sp>
        <p:nvSpPr>
          <p:cNvPr id="5" name="Rectangle 2"/>
          <p:cNvSpPr>
            <a:spLocks noChangeArrowheads="1"/>
          </p:cNvSpPr>
          <p:nvPr/>
        </p:nvSpPr>
        <p:spPr bwMode="auto">
          <a:xfrm>
            <a:off x="914400" y="3934400"/>
            <a:ext cx="1981200" cy="2400300"/>
          </a:xfrm>
          <a:prstGeom prst="rect">
            <a:avLst/>
          </a:prstGeom>
          <a:noFill/>
          <a:ln w="9525">
            <a:solidFill>
              <a:schemeClr val="tx1"/>
            </a:solidFill>
            <a:prstDash val="dash"/>
            <a:miter lim="800000"/>
            <a:headEnd/>
            <a:tailEnd/>
          </a:ln>
          <a:effectLst/>
        </p:spPr>
        <p:txBody>
          <a:bodyPr wrap="none" anchor="ctr"/>
          <a:lstStyle/>
          <a:p>
            <a:endParaRPr lang="hu-HU"/>
          </a:p>
        </p:txBody>
      </p:sp>
      <p:sp>
        <p:nvSpPr>
          <p:cNvPr id="6" name="Rectangle 3"/>
          <p:cNvSpPr>
            <a:spLocks noChangeArrowheads="1"/>
          </p:cNvSpPr>
          <p:nvPr/>
        </p:nvSpPr>
        <p:spPr bwMode="auto">
          <a:xfrm>
            <a:off x="1981200" y="4163000"/>
            <a:ext cx="762000" cy="390525"/>
          </a:xfrm>
          <a:prstGeom prst="rect">
            <a:avLst/>
          </a:prstGeom>
          <a:solidFill>
            <a:schemeClr val="accent2">
              <a:lumMod val="50000"/>
            </a:schemeClr>
          </a:solidFill>
          <a:ln w="9525">
            <a:solidFill>
              <a:schemeClr val="tx1"/>
            </a:solidFill>
            <a:miter lim="800000"/>
            <a:headEnd/>
            <a:tailEnd/>
          </a:ln>
          <a:effectLst/>
        </p:spPr>
        <p:txBody>
          <a:bodyPr wrap="none" anchor="ctr"/>
          <a:lstStyle/>
          <a:p>
            <a:pPr algn="ctr"/>
            <a:r>
              <a:rPr lang="en-US" sz="1100" b="0" dirty="0"/>
              <a:t>SHA2</a:t>
            </a:r>
          </a:p>
        </p:txBody>
      </p:sp>
      <p:sp>
        <p:nvSpPr>
          <p:cNvPr id="7" name="Rectangle 4"/>
          <p:cNvSpPr>
            <a:spLocks noChangeArrowheads="1"/>
          </p:cNvSpPr>
          <p:nvPr/>
        </p:nvSpPr>
        <p:spPr bwMode="auto">
          <a:xfrm>
            <a:off x="1066800" y="4163000"/>
            <a:ext cx="762000" cy="390525"/>
          </a:xfrm>
          <a:prstGeom prst="rect">
            <a:avLst/>
          </a:prstGeom>
          <a:solidFill>
            <a:schemeClr val="accent2">
              <a:lumMod val="50000"/>
            </a:schemeClr>
          </a:solidFill>
          <a:ln w="9525">
            <a:solidFill>
              <a:schemeClr val="tx1"/>
            </a:solidFill>
            <a:miter lim="800000"/>
            <a:headEnd/>
            <a:tailEnd/>
          </a:ln>
          <a:effectLst/>
        </p:spPr>
        <p:txBody>
          <a:bodyPr wrap="none" anchor="ctr"/>
          <a:lstStyle/>
          <a:p>
            <a:pPr algn="ctr"/>
            <a:r>
              <a:rPr lang="en-US" sz="1100" b="0" dirty="0"/>
              <a:t>SHA1</a:t>
            </a:r>
          </a:p>
        </p:txBody>
      </p:sp>
      <p:sp>
        <p:nvSpPr>
          <p:cNvPr id="8" name="Text Box 5"/>
          <p:cNvSpPr txBox="1">
            <a:spLocks noChangeArrowheads="1"/>
          </p:cNvSpPr>
          <p:nvPr/>
        </p:nvSpPr>
        <p:spPr bwMode="auto">
          <a:xfrm>
            <a:off x="2971800" y="2448500"/>
            <a:ext cx="1071282" cy="430887"/>
          </a:xfrm>
          <a:prstGeom prst="rect">
            <a:avLst/>
          </a:prstGeom>
          <a:noFill/>
          <a:ln w="9525">
            <a:noFill/>
            <a:miter lim="800000"/>
            <a:headEnd/>
            <a:tailEnd/>
          </a:ln>
          <a:effectLst/>
        </p:spPr>
        <p:txBody>
          <a:bodyPr wrap="square">
            <a:spAutoFit/>
          </a:bodyPr>
          <a:lstStyle/>
          <a:p>
            <a:pPr algn="ctr"/>
            <a:r>
              <a:rPr lang="en-US" sz="1100" b="0" dirty="0"/>
              <a:t>Remediation Server 1</a:t>
            </a:r>
          </a:p>
        </p:txBody>
      </p:sp>
      <p:sp>
        <p:nvSpPr>
          <p:cNvPr id="9" name="Rectangle 6"/>
          <p:cNvSpPr>
            <a:spLocks noChangeArrowheads="1"/>
          </p:cNvSpPr>
          <p:nvPr/>
        </p:nvSpPr>
        <p:spPr bwMode="auto">
          <a:xfrm>
            <a:off x="1066800" y="4677350"/>
            <a:ext cx="1676400" cy="180975"/>
          </a:xfrm>
          <a:prstGeom prst="rect">
            <a:avLst/>
          </a:prstGeom>
          <a:solidFill>
            <a:srgbClr val="C0C0C0"/>
          </a:solidFill>
          <a:ln w="9525">
            <a:noFill/>
            <a:miter lim="800000"/>
            <a:headEnd/>
            <a:tailEnd/>
          </a:ln>
          <a:effectLst/>
        </p:spPr>
        <p:txBody>
          <a:bodyPr wrap="none" anchor="ctr"/>
          <a:lstStyle/>
          <a:p>
            <a:pPr algn="ctr"/>
            <a:r>
              <a:rPr lang="en-US" sz="1100" b="0" dirty="0">
                <a:solidFill>
                  <a:schemeClr val="bg1"/>
                </a:solidFill>
              </a:rPr>
              <a:t>SHA API</a:t>
            </a:r>
          </a:p>
        </p:txBody>
      </p:sp>
      <p:sp>
        <p:nvSpPr>
          <p:cNvPr id="10" name="Rectangle 7"/>
          <p:cNvSpPr>
            <a:spLocks noChangeArrowheads="1"/>
          </p:cNvSpPr>
          <p:nvPr/>
        </p:nvSpPr>
        <p:spPr bwMode="auto">
          <a:xfrm>
            <a:off x="1066800" y="4991675"/>
            <a:ext cx="1676400" cy="323850"/>
          </a:xfrm>
          <a:prstGeom prst="rect">
            <a:avLst/>
          </a:prstGeom>
          <a:solidFill>
            <a:schemeClr val="bg2">
              <a:lumMod val="75000"/>
            </a:schemeClr>
          </a:solidFill>
          <a:ln w="9525">
            <a:solidFill>
              <a:schemeClr val="tx1"/>
            </a:solidFill>
            <a:miter lim="800000"/>
            <a:headEnd/>
            <a:tailEnd/>
          </a:ln>
          <a:effectLst/>
        </p:spPr>
        <p:txBody>
          <a:bodyPr wrap="none" anchor="ctr"/>
          <a:lstStyle/>
          <a:p>
            <a:pPr algn="ctr"/>
            <a:r>
              <a:rPr lang="en-US" sz="1100" b="0"/>
              <a:t>NAP Agent</a:t>
            </a:r>
          </a:p>
        </p:txBody>
      </p:sp>
      <p:sp>
        <p:nvSpPr>
          <p:cNvPr id="11" name="Rectangle 8"/>
          <p:cNvSpPr>
            <a:spLocks noChangeArrowheads="1"/>
          </p:cNvSpPr>
          <p:nvPr/>
        </p:nvSpPr>
        <p:spPr bwMode="auto">
          <a:xfrm>
            <a:off x="1981200" y="5721925"/>
            <a:ext cx="762000" cy="384175"/>
          </a:xfrm>
          <a:prstGeom prst="rect">
            <a:avLst/>
          </a:prstGeom>
          <a:solidFill>
            <a:schemeClr val="accent2">
              <a:lumMod val="50000"/>
            </a:schemeClr>
          </a:solidFill>
          <a:ln w="9525">
            <a:solidFill>
              <a:schemeClr val="tx1"/>
            </a:solidFill>
            <a:miter lim="800000"/>
            <a:headEnd/>
            <a:tailEnd/>
          </a:ln>
          <a:effectLst/>
        </p:spPr>
        <p:txBody>
          <a:bodyPr wrap="none" anchor="ctr"/>
          <a:lstStyle/>
          <a:p>
            <a:pPr algn="ctr"/>
            <a:r>
              <a:rPr lang="en-US" sz="1100" b="0"/>
              <a:t>NAP EC_B</a:t>
            </a:r>
          </a:p>
        </p:txBody>
      </p:sp>
      <p:sp>
        <p:nvSpPr>
          <p:cNvPr id="12" name="Rectangle 9"/>
          <p:cNvSpPr>
            <a:spLocks noChangeArrowheads="1"/>
          </p:cNvSpPr>
          <p:nvPr/>
        </p:nvSpPr>
        <p:spPr bwMode="auto">
          <a:xfrm>
            <a:off x="1066800" y="5721925"/>
            <a:ext cx="762000" cy="384175"/>
          </a:xfrm>
          <a:prstGeom prst="rect">
            <a:avLst/>
          </a:prstGeom>
          <a:solidFill>
            <a:schemeClr val="bg2">
              <a:lumMod val="75000"/>
            </a:schemeClr>
          </a:solidFill>
          <a:ln w="9525">
            <a:solidFill>
              <a:schemeClr val="tx1"/>
            </a:solidFill>
            <a:miter lim="800000"/>
            <a:headEnd/>
            <a:tailEnd/>
          </a:ln>
          <a:effectLst/>
        </p:spPr>
        <p:txBody>
          <a:bodyPr wrap="none" anchor="ctr"/>
          <a:lstStyle/>
          <a:p>
            <a:pPr algn="ctr"/>
            <a:r>
              <a:rPr lang="en-US" sz="1100" b="0"/>
              <a:t>NAP EC_A</a:t>
            </a:r>
          </a:p>
        </p:txBody>
      </p:sp>
      <p:sp>
        <p:nvSpPr>
          <p:cNvPr id="13" name="Text Box 10"/>
          <p:cNvSpPr txBox="1">
            <a:spLocks noChangeArrowheads="1"/>
          </p:cNvSpPr>
          <p:nvPr/>
        </p:nvSpPr>
        <p:spPr bwMode="auto">
          <a:xfrm>
            <a:off x="381000" y="5448875"/>
            <a:ext cx="514886" cy="430887"/>
          </a:xfrm>
          <a:prstGeom prst="rect">
            <a:avLst/>
          </a:prstGeom>
          <a:noFill/>
          <a:ln w="9525">
            <a:noFill/>
            <a:miter lim="800000"/>
            <a:headEnd/>
            <a:tailEnd/>
          </a:ln>
          <a:effectLst/>
        </p:spPr>
        <p:txBody>
          <a:bodyPr wrap="none">
            <a:spAutoFit/>
          </a:bodyPr>
          <a:lstStyle/>
          <a:p>
            <a:pPr algn="ctr"/>
            <a:r>
              <a:rPr lang="en-US" sz="1100" b="0" dirty="0"/>
              <a:t>NAP</a:t>
            </a:r>
          </a:p>
          <a:p>
            <a:pPr algn="ctr"/>
            <a:r>
              <a:rPr lang="en-US" sz="1100" b="0" dirty="0"/>
              <a:t>client</a:t>
            </a:r>
          </a:p>
        </p:txBody>
      </p:sp>
      <p:sp>
        <p:nvSpPr>
          <p:cNvPr id="14" name="Text Box 11"/>
          <p:cNvSpPr txBox="1">
            <a:spLocks noChangeArrowheads="1"/>
          </p:cNvSpPr>
          <p:nvPr/>
        </p:nvSpPr>
        <p:spPr bwMode="auto">
          <a:xfrm>
            <a:off x="2971800" y="3572450"/>
            <a:ext cx="1017494" cy="430887"/>
          </a:xfrm>
          <a:prstGeom prst="rect">
            <a:avLst/>
          </a:prstGeom>
          <a:noFill/>
          <a:ln w="9525">
            <a:noFill/>
            <a:miter lim="800000"/>
            <a:headEnd/>
            <a:tailEnd/>
          </a:ln>
          <a:effectLst/>
        </p:spPr>
        <p:txBody>
          <a:bodyPr wrap="square">
            <a:spAutoFit/>
          </a:bodyPr>
          <a:lstStyle/>
          <a:p>
            <a:pPr algn="ctr"/>
            <a:r>
              <a:rPr lang="en-US" sz="1100" b="0" dirty="0"/>
              <a:t>Remediation Server 2</a:t>
            </a:r>
          </a:p>
        </p:txBody>
      </p:sp>
      <p:sp>
        <p:nvSpPr>
          <p:cNvPr id="15" name="Rectangle 13"/>
          <p:cNvSpPr>
            <a:spLocks noChangeArrowheads="1"/>
          </p:cNvSpPr>
          <p:nvPr/>
        </p:nvSpPr>
        <p:spPr bwMode="auto">
          <a:xfrm>
            <a:off x="5118100" y="5737800"/>
            <a:ext cx="2806700" cy="698500"/>
          </a:xfrm>
          <a:prstGeom prst="rect">
            <a:avLst/>
          </a:prstGeom>
          <a:noFill/>
          <a:ln w="9525">
            <a:solidFill>
              <a:schemeClr val="tx1"/>
            </a:solidFill>
            <a:prstDash val="dash"/>
            <a:miter lim="800000"/>
            <a:headEnd/>
            <a:tailEnd/>
          </a:ln>
          <a:effectLst/>
        </p:spPr>
        <p:txBody>
          <a:bodyPr wrap="none" anchor="ctr"/>
          <a:lstStyle/>
          <a:p>
            <a:endParaRPr lang="hu-HU"/>
          </a:p>
        </p:txBody>
      </p:sp>
      <p:sp>
        <p:nvSpPr>
          <p:cNvPr id="16" name="Rectangle 14"/>
          <p:cNvSpPr>
            <a:spLocks noChangeArrowheads="1"/>
          </p:cNvSpPr>
          <p:nvPr/>
        </p:nvSpPr>
        <p:spPr bwMode="auto">
          <a:xfrm>
            <a:off x="6172200" y="3905825"/>
            <a:ext cx="762000" cy="314325"/>
          </a:xfrm>
          <a:prstGeom prst="rect">
            <a:avLst/>
          </a:prstGeom>
          <a:solidFill>
            <a:schemeClr val="accent2">
              <a:lumMod val="50000"/>
            </a:schemeClr>
          </a:solidFill>
          <a:ln w="9525">
            <a:solidFill>
              <a:schemeClr val="tx1"/>
            </a:solidFill>
            <a:miter lim="800000"/>
            <a:headEnd/>
            <a:tailEnd/>
          </a:ln>
          <a:effectLst/>
        </p:spPr>
        <p:txBody>
          <a:bodyPr wrap="none" anchor="ctr"/>
          <a:lstStyle/>
          <a:p>
            <a:pPr algn="ctr"/>
            <a:r>
              <a:rPr lang="en-US" sz="1100" b="0"/>
              <a:t>SHV1</a:t>
            </a:r>
          </a:p>
        </p:txBody>
      </p:sp>
      <p:sp>
        <p:nvSpPr>
          <p:cNvPr id="17" name="Rectangle 15"/>
          <p:cNvSpPr>
            <a:spLocks noChangeArrowheads="1"/>
          </p:cNvSpPr>
          <p:nvPr/>
        </p:nvSpPr>
        <p:spPr bwMode="auto">
          <a:xfrm>
            <a:off x="5257800" y="3905825"/>
            <a:ext cx="762000" cy="314325"/>
          </a:xfrm>
          <a:prstGeom prst="rect">
            <a:avLst/>
          </a:prstGeom>
          <a:solidFill>
            <a:schemeClr val="accent2">
              <a:lumMod val="50000"/>
            </a:schemeClr>
          </a:solidFill>
          <a:ln w="9525">
            <a:solidFill>
              <a:schemeClr val="tx1"/>
            </a:solidFill>
            <a:miter lim="800000"/>
            <a:headEnd/>
            <a:tailEnd/>
          </a:ln>
          <a:effectLst/>
        </p:spPr>
        <p:txBody>
          <a:bodyPr wrap="none" anchor="ctr"/>
          <a:lstStyle/>
          <a:p>
            <a:pPr algn="ctr"/>
            <a:r>
              <a:rPr lang="en-US" sz="1100" b="0"/>
              <a:t>SHV2</a:t>
            </a:r>
          </a:p>
        </p:txBody>
      </p:sp>
      <p:sp>
        <p:nvSpPr>
          <p:cNvPr id="18" name="Rectangle 16"/>
          <p:cNvSpPr>
            <a:spLocks noChangeArrowheads="1"/>
          </p:cNvSpPr>
          <p:nvPr/>
        </p:nvSpPr>
        <p:spPr bwMode="auto">
          <a:xfrm>
            <a:off x="5257800" y="4324925"/>
            <a:ext cx="2590800" cy="228600"/>
          </a:xfrm>
          <a:prstGeom prst="rect">
            <a:avLst/>
          </a:prstGeom>
          <a:solidFill>
            <a:srgbClr val="C0C0C0"/>
          </a:solidFill>
          <a:ln w="9525">
            <a:noFill/>
            <a:miter lim="800000"/>
            <a:headEnd/>
            <a:tailEnd/>
          </a:ln>
          <a:effectLst/>
        </p:spPr>
        <p:txBody>
          <a:bodyPr wrap="none" anchor="ctr"/>
          <a:lstStyle/>
          <a:p>
            <a:pPr algn="ctr"/>
            <a:r>
              <a:rPr lang="en-US" sz="1100" b="0" dirty="0">
                <a:solidFill>
                  <a:schemeClr val="bg1"/>
                </a:solidFill>
              </a:rPr>
              <a:t>SHV API</a:t>
            </a:r>
          </a:p>
        </p:txBody>
      </p:sp>
      <p:sp>
        <p:nvSpPr>
          <p:cNvPr id="19" name="Rectangle 17"/>
          <p:cNvSpPr>
            <a:spLocks noChangeArrowheads="1"/>
          </p:cNvSpPr>
          <p:nvPr/>
        </p:nvSpPr>
        <p:spPr bwMode="auto">
          <a:xfrm>
            <a:off x="5257800" y="4658300"/>
            <a:ext cx="2590800" cy="319088"/>
          </a:xfrm>
          <a:prstGeom prst="rect">
            <a:avLst/>
          </a:prstGeom>
          <a:solidFill>
            <a:schemeClr val="bg2">
              <a:lumMod val="75000"/>
            </a:schemeClr>
          </a:solidFill>
          <a:ln w="9525">
            <a:solidFill>
              <a:schemeClr val="tx1"/>
            </a:solidFill>
            <a:miter lim="800000"/>
            <a:headEnd/>
            <a:tailEnd/>
          </a:ln>
          <a:effectLst/>
        </p:spPr>
        <p:txBody>
          <a:bodyPr wrap="none" anchor="ctr"/>
          <a:lstStyle/>
          <a:p>
            <a:pPr algn="ctr"/>
            <a:r>
              <a:rPr lang="en-US" sz="1100" b="0">
                <a:cs typeface="Times New Roman" pitchFamily="18" charset="0"/>
              </a:rPr>
              <a:t>NAP Administration Server</a:t>
            </a:r>
          </a:p>
        </p:txBody>
      </p:sp>
      <p:sp>
        <p:nvSpPr>
          <p:cNvPr id="20" name="Text Box 18"/>
          <p:cNvSpPr txBox="1">
            <a:spLocks noChangeArrowheads="1"/>
          </p:cNvSpPr>
          <p:nvPr/>
        </p:nvSpPr>
        <p:spPr bwMode="auto">
          <a:xfrm>
            <a:off x="7872413" y="6385500"/>
            <a:ext cx="1042987" cy="261610"/>
          </a:xfrm>
          <a:prstGeom prst="rect">
            <a:avLst/>
          </a:prstGeom>
          <a:noFill/>
          <a:ln w="9525">
            <a:noFill/>
            <a:miter lim="800000"/>
            <a:headEnd/>
            <a:tailEnd/>
          </a:ln>
          <a:effectLst/>
        </p:spPr>
        <p:txBody>
          <a:bodyPr>
            <a:spAutoFit/>
          </a:bodyPr>
          <a:lstStyle/>
          <a:p>
            <a:pPr algn="ctr"/>
            <a:r>
              <a:rPr lang="en-US" sz="1100" b="0"/>
              <a:t>NAP server</a:t>
            </a:r>
          </a:p>
        </p:txBody>
      </p:sp>
      <p:sp>
        <p:nvSpPr>
          <p:cNvPr id="21" name="Freeform 19"/>
          <p:cNvSpPr>
            <a:spLocks/>
          </p:cNvSpPr>
          <p:nvPr/>
        </p:nvSpPr>
        <p:spPr bwMode="auto">
          <a:xfrm>
            <a:off x="1447800" y="6106100"/>
            <a:ext cx="5562600" cy="676275"/>
          </a:xfrm>
          <a:custGeom>
            <a:avLst/>
            <a:gdLst/>
            <a:ahLst/>
            <a:cxnLst>
              <a:cxn ang="0">
                <a:pos x="0" y="0"/>
              </a:cxn>
              <a:cxn ang="0">
                <a:pos x="0" y="672"/>
              </a:cxn>
              <a:cxn ang="0">
                <a:pos x="3792" y="672"/>
              </a:cxn>
              <a:cxn ang="0">
                <a:pos x="3792" y="0"/>
              </a:cxn>
            </a:cxnLst>
            <a:rect l="0" t="0" r="r" b="b"/>
            <a:pathLst>
              <a:path w="3792" h="672">
                <a:moveTo>
                  <a:pt x="0" y="0"/>
                </a:moveTo>
                <a:lnTo>
                  <a:pt x="0" y="672"/>
                </a:lnTo>
                <a:lnTo>
                  <a:pt x="3792" y="672"/>
                </a:lnTo>
                <a:lnTo>
                  <a:pt x="3792" y="0"/>
                </a:lnTo>
              </a:path>
            </a:pathLst>
          </a:custGeom>
          <a:noFill/>
          <a:ln w="9525">
            <a:solidFill>
              <a:schemeClr val="tx1"/>
            </a:solidFill>
            <a:round/>
            <a:headEnd/>
            <a:tailEnd/>
          </a:ln>
          <a:effectLst/>
        </p:spPr>
        <p:txBody>
          <a:bodyPr/>
          <a:lstStyle/>
          <a:p>
            <a:endParaRPr lang="hu-HU"/>
          </a:p>
        </p:txBody>
      </p:sp>
      <p:sp>
        <p:nvSpPr>
          <p:cNvPr id="22" name="Freeform 20"/>
          <p:cNvSpPr>
            <a:spLocks/>
          </p:cNvSpPr>
          <p:nvPr/>
        </p:nvSpPr>
        <p:spPr bwMode="auto">
          <a:xfrm>
            <a:off x="2362200" y="6106100"/>
            <a:ext cx="3733800" cy="476250"/>
          </a:xfrm>
          <a:custGeom>
            <a:avLst/>
            <a:gdLst/>
            <a:ahLst/>
            <a:cxnLst>
              <a:cxn ang="0">
                <a:pos x="0" y="0"/>
              </a:cxn>
              <a:cxn ang="0">
                <a:pos x="0" y="384"/>
              </a:cxn>
              <a:cxn ang="0">
                <a:pos x="2496" y="384"/>
              </a:cxn>
              <a:cxn ang="0">
                <a:pos x="2496" y="0"/>
              </a:cxn>
            </a:cxnLst>
            <a:rect l="0" t="0" r="r" b="b"/>
            <a:pathLst>
              <a:path w="2496" h="384">
                <a:moveTo>
                  <a:pt x="0" y="0"/>
                </a:moveTo>
                <a:lnTo>
                  <a:pt x="0" y="384"/>
                </a:lnTo>
                <a:lnTo>
                  <a:pt x="2496" y="384"/>
                </a:lnTo>
                <a:lnTo>
                  <a:pt x="2496" y="0"/>
                </a:lnTo>
              </a:path>
            </a:pathLst>
          </a:custGeom>
          <a:noFill/>
          <a:ln w="9525">
            <a:solidFill>
              <a:schemeClr val="tx1"/>
            </a:solidFill>
            <a:round/>
            <a:headEnd/>
            <a:tailEnd/>
          </a:ln>
          <a:effectLst/>
        </p:spPr>
        <p:txBody>
          <a:bodyPr/>
          <a:lstStyle/>
          <a:p>
            <a:endParaRPr lang="hu-HU"/>
          </a:p>
        </p:txBody>
      </p:sp>
      <p:sp>
        <p:nvSpPr>
          <p:cNvPr id="23" name="Freeform 21"/>
          <p:cNvSpPr>
            <a:spLocks/>
          </p:cNvSpPr>
          <p:nvPr/>
        </p:nvSpPr>
        <p:spPr bwMode="auto">
          <a:xfrm>
            <a:off x="2362200" y="3343850"/>
            <a:ext cx="1143000" cy="809625"/>
          </a:xfrm>
          <a:custGeom>
            <a:avLst/>
            <a:gdLst/>
            <a:ahLst/>
            <a:cxnLst>
              <a:cxn ang="0">
                <a:pos x="0" y="288"/>
              </a:cxn>
              <a:cxn ang="0">
                <a:pos x="0" y="0"/>
              </a:cxn>
              <a:cxn ang="0">
                <a:pos x="1200" y="0"/>
              </a:cxn>
            </a:cxnLst>
            <a:rect l="0" t="0" r="r" b="b"/>
            <a:pathLst>
              <a:path w="1200" h="288">
                <a:moveTo>
                  <a:pt x="0" y="288"/>
                </a:moveTo>
                <a:lnTo>
                  <a:pt x="0" y="0"/>
                </a:lnTo>
                <a:lnTo>
                  <a:pt x="1200" y="0"/>
                </a:lnTo>
              </a:path>
            </a:pathLst>
          </a:custGeom>
          <a:noFill/>
          <a:ln w="9525">
            <a:solidFill>
              <a:schemeClr val="tx1"/>
            </a:solidFill>
            <a:round/>
            <a:headEnd/>
            <a:tailEnd/>
          </a:ln>
          <a:effectLst/>
        </p:spPr>
        <p:txBody>
          <a:bodyPr/>
          <a:lstStyle/>
          <a:p>
            <a:endParaRPr lang="hu-HU"/>
          </a:p>
        </p:txBody>
      </p:sp>
      <p:sp>
        <p:nvSpPr>
          <p:cNvPr id="24" name="Freeform 22"/>
          <p:cNvSpPr>
            <a:spLocks/>
          </p:cNvSpPr>
          <p:nvPr/>
        </p:nvSpPr>
        <p:spPr bwMode="auto">
          <a:xfrm flipH="1">
            <a:off x="4572000" y="3343850"/>
            <a:ext cx="990600" cy="533400"/>
          </a:xfrm>
          <a:custGeom>
            <a:avLst/>
            <a:gdLst/>
            <a:ahLst/>
            <a:cxnLst>
              <a:cxn ang="0">
                <a:pos x="0" y="288"/>
              </a:cxn>
              <a:cxn ang="0">
                <a:pos x="0" y="0"/>
              </a:cxn>
              <a:cxn ang="0">
                <a:pos x="1200" y="0"/>
              </a:cxn>
            </a:cxnLst>
            <a:rect l="0" t="0" r="r" b="b"/>
            <a:pathLst>
              <a:path w="1200" h="288">
                <a:moveTo>
                  <a:pt x="0" y="288"/>
                </a:moveTo>
                <a:lnTo>
                  <a:pt x="0" y="0"/>
                </a:lnTo>
                <a:lnTo>
                  <a:pt x="1200" y="0"/>
                </a:lnTo>
              </a:path>
            </a:pathLst>
          </a:custGeom>
          <a:noFill/>
          <a:ln w="9525">
            <a:solidFill>
              <a:schemeClr val="tx1"/>
            </a:solidFill>
            <a:round/>
            <a:headEnd/>
            <a:tailEnd/>
          </a:ln>
          <a:effectLst/>
        </p:spPr>
        <p:txBody>
          <a:bodyPr/>
          <a:lstStyle/>
          <a:p>
            <a:endParaRPr lang="hu-HU"/>
          </a:p>
        </p:txBody>
      </p:sp>
      <p:sp>
        <p:nvSpPr>
          <p:cNvPr id="25" name="Rectangle 23"/>
          <p:cNvSpPr>
            <a:spLocks noChangeArrowheads="1"/>
          </p:cNvSpPr>
          <p:nvPr/>
        </p:nvSpPr>
        <p:spPr bwMode="auto">
          <a:xfrm>
            <a:off x="7086600" y="3905825"/>
            <a:ext cx="762000" cy="314325"/>
          </a:xfrm>
          <a:prstGeom prst="rect">
            <a:avLst/>
          </a:prstGeom>
          <a:solidFill>
            <a:schemeClr val="accent2">
              <a:lumMod val="50000"/>
            </a:schemeClr>
          </a:solidFill>
          <a:ln w="9525">
            <a:solidFill>
              <a:schemeClr val="tx1"/>
            </a:solidFill>
            <a:miter lim="800000"/>
            <a:headEnd/>
            <a:tailEnd/>
          </a:ln>
          <a:effectLst/>
        </p:spPr>
        <p:txBody>
          <a:bodyPr wrap="none" anchor="ctr"/>
          <a:lstStyle/>
          <a:p>
            <a:pPr algn="ctr"/>
            <a:r>
              <a:rPr lang="en-US" sz="1100" b="0"/>
              <a:t>SHV3</a:t>
            </a:r>
          </a:p>
        </p:txBody>
      </p:sp>
      <p:sp>
        <p:nvSpPr>
          <p:cNvPr id="26" name="Rectangle 24"/>
          <p:cNvSpPr>
            <a:spLocks noChangeArrowheads="1"/>
          </p:cNvSpPr>
          <p:nvPr/>
        </p:nvSpPr>
        <p:spPr bwMode="auto">
          <a:xfrm>
            <a:off x="6629400" y="5890200"/>
            <a:ext cx="762000" cy="431800"/>
          </a:xfrm>
          <a:prstGeom prst="rect">
            <a:avLst/>
          </a:prstGeom>
          <a:solidFill>
            <a:schemeClr val="bg2">
              <a:lumMod val="75000"/>
            </a:schemeClr>
          </a:solidFill>
          <a:ln w="9525">
            <a:solidFill>
              <a:schemeClr val="tx1"/>
            </a:solidFill>
            <a:miter lim="800000"/>
            <a:headEnd/>
            <a:tailEnd/>
          </a:ln>
          <a:effectLst/>
        </p:spPr>
        <p:txBody>
          <a:bodyPr wrap="none" anchor="ctr"/>
          <a:lstStyle/>
          <a:p>
            <a:pPr algn="ctr"/>
            <a:r>
              <a:rPr lang="en-US" sz="1100" b="0"/>
              <a:t>NAP ES_A</a:t>
            </a:r>
          </a:p>
        </p:txBody>
      </p:sp>
      <p:sp>
        <p:nvSpPr>
          <p:cNvPr id="27" name="Rectangle 25"/>
          <p:cNvSpPr>
            <a:spLocks noChangeArrowheads="1"/>
          </p:cNvSpPr>
          <p:nvPr/>
        </p:nvSpPr>
        <p:spPr bwMode="auto">
          <a:xfrm>
            <a:off x="5702300" y="5883850"/>
            <a:ext cx="762000" cy="438150"/>
          </a:xfrm>
          <a:prstGeom prst="rect">
            <a:avLst/>
          </a:prstGeom>
          <a:solidFill>
            <a:schemeClr val="accent2">
              <a:lumMod val="50000"/>
            </a:schemeClr>
          </a:solidFill>
          <a:ln w="9525">
            <a:solidFill>
              <a:schemeClr val="tx1"/>
            </a:solidFill>
            <a:miter lim="800000"/>
            <a:headEnd/>
            <a:tailEnd/>
          </a:ln>
          <a:effectLst/>
        </p:spPr>
        <p:txBody>
          <a:bodyPr wrap="none" anchor="ctr"/>
          <a:lstStyle/>
          <a:p>
            <a:pPr algn="ctr"/>
            <a:r>
              <a:rPr lang="en-US" sz="1100" b="0" dirty="0"/>
              <a:t>NAP ES_B</a:t>
            </a:r>
          </a:p>
        </p:txBody>
      </p:sp>
      <p:sp>
        <p:nvSpPr>
          <p:cNvPr id="28" name="Rectangle 26"/>
          <p:cNvSpPr>
            <a:spLocks noChangeArrowheads="1"/>
          </p:cNvSpPr>
          <p:nvPr/>
        </p:nvSpPr>
        <p:spPr bwMode="auto">
          <a:xfrm>
            <a:off x="5130800" y="3797875"/>
            <a:ext cx="2806700" cy="1641475"/>
          </a:xfrm>
          <a:prstGeom prst="rect">
            <a:avLst/>
          </a:prstGeom>
          <a:noFill/>
          <a:ln w="9525">
            <a:solidFill>
              <a:schemeClr val="tx1"/>
            </a:solidFill>
            <a:prstDash val="dash"/>
            <a:miter lim="800000"/>
            <a:headEnd/>
            <a:tailEnd/>
          </a:ln>
          <a:effectLst/>
        </p:spPr>
        <p:txBody>
          <a:bodyPr wrap="none" anchor="ctr"/>
          <a:lstStyle/>
          <a:p>
            <a:endParaRPr lang="hu-HU"/>
          </a:p>
        </p:txBody>
      </p:sp>
      <p:sp>
        <p:nvSpPr>
          <p:cNvPr id="29" name="Text Box 27"/>
          <p:cNvSpPr txBox="1">
            <a:spLocks noChangeArrowheads="1"/>
          </p:cNvSpPr>
          <p:nvPr/>
        </p:nvSpPr>
        <p:spPr bwMode="auto">
          <a:xfrm>
            <a:off x="7847013" y="4874200"/>
            <a:ext cx="1042987" cy="261610"/>
          </a:xfrm>
          <a:prstGeom prst="rect">
            <a:avLst/>
          </a:prstGeom>
          <a:noFill/>
          <a:ln w="9525">
            <a:noFill/>
            <a:miter lim="800000"/>
            <a:headEnd/>
            <a:tailEnd/>
          </a:ln>
          <a:effectLst/>
        </p:spPr>
        <p:txBody>
          <a:bodyPr>
            <a:spAutoFit/>
          </a:bodyPr>
          <a:lstStyle/>
          <a:p>
            <a:pPr algn="ctr"/>
            <a:r>
              <a:rPr lang="en-US" sz="1100" b="0" dirty="0"/>
              <a:t>NPS</a:t>
            </a:r>
          </a:p>
        </p:txBody>
      </p:sp>
      <p:sp>
        <p:nvSpPr>
          <p:cNvPr id="30" name="Text Box 28"/>
          <p:cNvSpPr txBox="1">
            <a:spLocks noChangeArrowheads="1"/>
          </p:cNvSpPr>
          <p:nvPr/>
        </p:nvSpPr>
        <p:spPr bwMode="auto">
          <a:xfrm>
            <a:off x="6245225" y="5477450"/>
            <a:ext cx="1225550" cy="261610"/>
          </a:xfrm>
          <a:prstGeom prst="rect">
            <a:avLst/>
          </a:prstGeom>
          <a:noFill/>
          <a:ln w="9525">
            <a:noFill/>
            <a:miter lim="800000"/>
            <a:headEnd/>
            <a:tailEnd/>
          </a:ln>
          <a:effectLst/>
        </p:spPr>
        <p:txBody>
          <a:bodyPr>
            <a:spAutoFit/>
          </a:bodyPr>
          <a:lstStyle/>
          <a:p>
            <a:pPr algn="ctr"/>
            <a:r>
              <a:rPr lang="en-US" sz="1100" b="0" dirty="0"/>
              <a:t>RADIUS</a:t>
            </a:r>
            <a:endParaRPr lang="en-US" sz="1000" b="0" dirty="0"/>
          </a:p>
        </p:txBody>
      </p:sp>
      <p:sp>
        <p:nvSpPr>
          <p:cNvPr id="31" name="Line 29"/>
          <p:cNvSpPr>
            <a:spLocks noChangeShapeType="1"/>
          </p:cNvSpPr>
          <p:nvPr/>
        </p:nvSpPr>
        <p:spPr bwMode="auto">
          <a:xfrm>
            <a:off x="6529388" y="5429825"/>
            <a:ext cx="0" cy="290513"/>
          </a:xfrm>
          <a:prstGeom prst="line">
            <a:avLst/>
          </a:prstGeom>
          <a:noFill/>
          <a:ln w="9525">
            <a:solidFill>
              <a:schemeClr val="tx1"/>
            </a:solidFill>
            <a:round/>
            <a:headEnd type="triangle" w="med" len="med"/>
            <a:tailEnd type="triangle" w="med" len="med"/>
          </a:ln>
          <a:effectLst/>
        </p:spPr>
        <p:txBody>
          <a:bodyPr/>
          <a:lstStyle/>
          <a:p>
            <a:endParaRPr lang="hu-HU"/>
          </a:p>
        </p:txBody>
      </p:sp>
      <p:sp>
        <p:nvSpPr>
          <p:cNvPr id="32" name="Rectangle 30"/>
          <p:cNvSpPr>
            <a:spLocks noChangeArrowheads="1"/>
          </p:cNvSpPr>
          <p:nvPr/>
        </p:nvSpPr>
        <p:spPr bwMode="auto">
          <a:xfrm>
            <a:off x="6981825" y="2005588"/>
            <a:ext cx="1771650" cy="1176337"/>
          </a:xfrm>
          <a:prstGeom prst="rect">
            <a:avLst/>
          </a:prstGeom>
          <a:noFill/>
          <a:ln w="9525">
            <a:solidFill>
              <a:schemeClr val="tx1"/>
            </a:solidFill>
            <a:miter lim="800000"/>
            <a:headEnd/>
            <a:tailEnd/>
          </a:ln>
          <a:effectLst/>
        </p:spPr>
        <p:txBody>
          <a:bodyPr wrap="none" anchor="ctr"/>
          <a:lstStyle/>
          <a:p>
            <a:pPr algn="ctr"/>
            <a:endParaRPr lang="hu-HU" sz="1000" b="0"/>
          </a:p>
        </p:txBody>
      </p:sp>
      <p:sp>
        <p:nvSpPr>
          <p:cNvPr id="33" name="Rectangle 31"/>
          <p:cNvSpPr>
            <a:spLocks noChangeArrowheads="1"/>
          </p:cNvSpPr>
          <p:nvPr/>
        </p:nvSpPr>
        <p:spPr bwMode="auto">
          <a:xfrm>
            <a:off x="7105650" y="2153225"/>
            <a:ext cx="438150" cy="276225"/>
          </a:xfrm>
          <a:prstGeom prst="rect">
            <a:avLst/>
          </a:prstGeom>
          <a:solidFill>
            <a:schemeClr val="bg2">
              <a:lumMod val="75000"/>
            </a:schemeClr>
          </a:solidFill>
          <a:ln w="9525">
            <a:solidFill>
              <a:schemeClr val="tx1"/>
            </a:solidFill>
            <a:miter lim="800000"/>
            <a:headEnd/>
            <a:tailEnd/>
          </a:ln>
          <a:effectLst/>
        </p:spPr>
        <p:txBody>
          <a:bodyPr wrap="none" anchor="ctr"/>
          <a:lstStyle/>
          <a:p>
            <a:endParaRPr lang="hu-HU"/>
          </a:p>
        </p:txBody>
      </p:sp>
      <p:sp>
        <p:nvSpPr>
          <p:cNvPr id="34" name="Rectangle 32"/>
          <p:cNvSpPr>
            <a:spLocks noChangeArrowheads="1"/>
          </p:cNvSpPr>
          <p:nvPr/>
        </p:nvSpPr>
        <p:spPr bwMode="auto">
          <a:xfrm>
            <a:off x="7124700" y="2734250"/>
            <a:ext cx="438150" cy="276225"/>
          </a:xfrm>
          <a:prstGeom prst="rect">
            <a:avLst/>
          </a:prstGeom>
          <a:solidFill>
            <a:schemeClr val="accent2">
              <a:lumMod val="50000"/>
            </a:schemeClr>
          </a:solidFill>
          <a:ln w="9525">
            <a:solidFill>
              <a:schemeClr val="tx1"/>
            </a:solidFill>
            <a:miter lim="800000"/>
            <a:headEnd/>
            <a:tailEnd/>
          </a:ln>
          <a:effectLst/>
        </p:spPr>
        <p:txBody>
          <a:bodyPr wrap="none" anchor="ctr"/>
          <a:lstStyle/>
          <a:p>
            <a:endParaRPr lang="hu-HU"/>
          </a:p>
        </p:txBody>
      </p:sp>
      <p:sp>
        <p:nvSpPr>
          <p:cNvPr id="35" name="Text Box 33"/>
          <p:cNvSpPr txBox="1">
            <a:spLocks noChangeArrowheads="1"/>
          </p:cNvSpPr>
          <p:nvPr/>
        </p:nvSpPr>
        <p:spPr bwMode="auto">
          <a:xfrm>
            <a:off x="7521575" y="2107188"/>
            <a:ext cx="1301750" cy="430887"/>
          </a:xfrm>
          <a:prstGeom prst="rect">
            <a:avLst/>
          </a:prstGeom>
          <a:noFill/>
          <a:ln w="9525">
            <a:noFill/>
            <a:miter lim="800000"/>
            <a:headEnd/>
            <a:tailEnd/>
          </a:ln>
          <a:effectLst/>
        </p:spPr>
        <p:txBody>
          <a:bodyPr>
            <a:spAutoFit/>
          </a:bodyPr>
          <a:lstStyle/>
          <a:p>
            <a:r>
              <a:rPr lang="hu-HU" sz="1100" b="0" dirty="0" smtClean="0"/>
              <a:t>A </a:t>
            </a:r>
            <a:r>
              <a:rPr lang="en-US" sz="1100" b="0" dirty="0" smtClean="0"/>
              <a:t>NAP platform</a:t>
            </a:r>
            <a:r>
              <a:rPr lang="hu-HU" sz="1100" b="0" dirty="0" smtClean="0"/>
              <a:t> része</a:t>
            </a:r>
            <a:endParaRPr lang="en-US" sz="1100" b="0" dirty="0"/>
          </a:p>
        </p:txBody>
      </p:sp>
      <p:sp>
        <p:nvSpPr>
          <p:cNvPr id="36" name="Text Box 34"/>
          <p:cNvSpPr txBox="1">
            <a:spLocks noChangeArrowheads="1"/>
          </p:cNvSpPr>
          <p:nvPr/>
        </p:nvSpPr>
        <p:spPr bwMode="auto">
          <a:xfrm>
            <a:off x="7553325" y="2685038"/>
            <a:ext cx="1301750" cy="430887"/>
          </a:xfrm>
          <a:prstGeom prst="rect">
            <a:avLst/>
          </a:prstGeom>
          <a:noFill/>
          <a:ln w="9525">
            <a:noFill/>
            <a:miter lim="800000"/>
            <a:headEnd/>
            <a:tailEnd/>
          </a:ln>
          <a:effectLst/>
        </p:spPr>
        <p:txBody>
          <a:bodyPr>
            <a:spAutoFit/>
          </a:bodyPr>
          <a:lstStyle/>
          <a:p>
            <a:r>
              <a:rPr lang="hu-HU" sz="1100" b="0" dirty="0" smtClean="0"/>
              <a:t>Külső gyártók megoldásai</a:t>
            </a:r>
            <a:endParaRPr lang="en-US" sz="1100" b="0" dirty="0"/>
          </a:p>
        </p:txBody>
      </p:sp>
      <p:sp>
        <p:nvSpPr>
          <p:cNvPr id="37" name="Rectangle 35"/>
          <p:cNvSpPr>
            <a:spLocks noChangeArrowheads="1"/>
          </p:cNvSpPr>
          <p:nvPr/>
        </p:nvSpPr>
        <p:spPr bwMode="auto">
          <a:xfrm>
            <a:off x="5257800" y="5074225"/>
            <a:ext cx="2590800" cy="295275"/>
          </a:xfrm>
          <a:prstGeom prst="rect">
            <a:avLst/>
          </a:prstGeom>
          <a:solidFill>
            <a:schemeClr val="bg2">
              <a:lumMod val="75000"/>
            </a:schemeClr>
          </a:solidFill>
          <a:ln w="9525">
            <a:solidFill>
              <a:schemeClr val="tx1"/>
            </a:solidFill>
            <a:miter lim="800000"/>
            <a:headEnd/>
            <a:tailEnd/>
          </a:ln>
          <a:effectLst/>
        </p:spPr>
        <p:txBody>
          <a:bodyPr wrap="none" anchor="ctr"/>
          <a:lstStyle/>
          <a:p>
            <a:pPr algn="ctr"/>
            <a:r>
              <a:rPr lang="en-US" sz="1100" b="0"/>
              <a:t>NPS</a:t>
            </a:r>
          </a:p>
        </p:txBody>
      </p:sp>
      <p:sp>
        <p:nvSpPr>
          <p:cNvPr id="38" name="Rectangle 36"/>
          <p:cNvSpPr>
            <a:spLocks noChangeArrowheads="1"/>
          </p:cNvSpPr>
          <p:nvPr/>
        </p:nvSpPr>
        <p:spPr bwMode="auto">
          <a:xfrm>
            <a:off x="1073150" y="5426650"/>
            <a:ext cx="1689100" cy="190500"/>
          </a:xfrm>
          <a:prstGeom prst="rect">
            <a:avLst/>
          </a:prstGeom>
          <a:solidFill>
            <a:srgbClr val="C0C0C0"/>
          </a:solidFill>
          <a:ln w="9525">
            <a:noFill/>
            <a:miter lim="800000"/>
            <a:headEnd/>
            <a:tailEnd/>
          </a:ln>
          <a:effectLst/>
        </p:spPr>
        <p:txBody>
          <a:bodyPr wrap="none" anchor="ctr"/>
          <a:lstStyle/>
          <a:p>
            <a:pPr algn="ctr"/>
            <a:r>
              <a:rPr lang="en-US" sz="1100" b="0">
                <a:solidFill>
                  <a:schemeClr val="bg1"/>
                </a:solidFill>
              </a:rPr>
              <a:t>NAP EC API</a:t>
            </a:r>
          </a:p>
        </p:txBody>
      </p:sp>
      <p:sp>
        <p:nvSpPr>
          <p:cNvPr id="39" name="Text Box 37"/>
          <p:cNvSpPr txBox="1">
            <a:spLocks noChangeArrowheads="1"/>
          </p:cNvSpPr>
          <p:nvPr/>
        </p:nvSpPr>
        <p:spPr bwMode="auto">
          <a:xfrm>
            <a:off x="4150660" y="2448500"/>
            <a:ext cx="932329" cy="430887"/>
          </a:xfrm>
          <a:prstGeom prst="rect">
            <a:avLst/>
          </a:prstGeom>
          <a:noFill/>
          <a:ln w="9525">
            <a:noFill/>
            <a:miter lim="800000"/>
            <a:headEnd/>
            <a:tailEnd/>
          </a:ln>
          <a:effectLst/>
        </p:spPr>
        <p:txBody>
          <a:bodyPr wrap="square">
            <a:spAutoFit/>
          </a:bodyPr>
          <a:lstStyle/>
          <a:p>
            <a:pPr algn="ctr"/>
            <a:r>
              <a:rPr lang="en-US" sz="1100" b="0" dirty="0"/>
              <a:t>Policy Server 1</a:t>
            </a:r>
          </a:p>
        </p:txBody>
      </p:sp>
      <p:sp>
        <p:nvSpPr>
          <p:cNvPr id="40" name="Text Box 38"/>
          <p:cNvSpPr txBox="1">
            <a:spLocks noChangeArrowheads="1"/>
          </p:cNvSpPr>
          <p:nvPr/>
        </p:nvSpPr>
        <p:spPr bwMode="auto">
          <a:xfrm>
            <a:off x="4177555" y="3572450"/>
            <a:ext cx="914400" cy="430887"/>
          </a:xfrm>
          <a:prstGeom prst="rect">
            <a:avLst/>
          </a:prstGeom>
          <a:noFill/>
          <a:ln w="9525">
            <a:noFill/>
            <a:miter lim="800000"/>
            <a:headEnd/>
            <a:tailEnd/>
          </a:ln>
          <a:effectLst/>
        </p:spPr>
        <p:txBody>
          <a:bodyPr>
            <a:spAutoFit/>
          </a:bodyPr>
          <a:lstStyle/>
          <a:p>
            <a:pPr algn="ctr"/>
            <a:r>
              <a:rPr lang="en-US" sz="1100" b="0" dirty="0"/>
              <a:t>Policy Server 2</a:t>
            </a:r>
          </a:p>
        </p:txBody>
      </p:sp>
      <p:sp>
        <p:nvSpPr>
          <p:cNvPr id="41" name="Freeform 39"/>
          <p:cNvSpPr>
            <a:spLocks/>
          </p:cNvSpPr>
          <p:nvPr/>
        </p:nvSpPr>
        <p:spPr bwMode="auto">
          <a:xfrm>
            <a:off x="1447800" y="2219900"/>
            <a:ext cx="1905000" cy="1914525"/>
          </a:xfrm>
          <a:custGeom>
            <a:avLst/>
            <a:gdLst/>
            <a:ahLst/>
            <a:cxnLst>
              <a:cxn ang="0">
                <a:pos x="0" y="288"/>
              </a:cxn>
              <a:cxn ang="0">
                <a:pos x="0" y="0"/>
              </a:cxn>
              <a:cxn ang="0">
                <a:pos x="1200" y="0"/>
              </a:cxn>
            </a:cxnLst>
            <a:rect l="0" t="0" r="r" b="b"/>
            <a:pathLst>
              <a:path w="1200" h="288">
                <a:moveTo>
                  <a:pt x="0" y="288"/>
                </a:moveTo>
                <a:lnTo>
                  <a:pt x="0" y="0"/>
                </a:lnTo>
                <a:lnTo>
                  <a:pt x="1200" y="0"/>
                </a:lnTo>
              </a:path>
            </a:pathLst>
          </a:custGeom>
          <a:noFill/>
          <a:ln w="9525">
            <a:solidFill>
              <a:schemeClr val="tx1"/>
            </a:solidFill>
            <a:round/>
            <a:headEnd/>
            <a:tailEnd/>
          </a:ln>
          <a:effectLst/>
        </p:spPr>
        <p:txBody>
          <a:bodyPr/>
          <a:lstStyle/>
          <a:p>
            <a:endParaRPr lang="hu-HU"/>
          </a:p>
        </p:txBody>
      </p:sp>
      <p:sp>
        <p:nvSpPr>
          <p:cNvPr id="42" name="Freeform 40"/>
          <p:cNvSpPr>
            <a:spLocks/>
          </p:cNvSpPr>
          <p:nvPr/>
        </p:nvSpPr>
        <p:spPr bwMode="auto">
          <a:xfrm flipH="1">
            <a:off x="4800600" y="2219900"/>
            <a:ext cx="1752600" cy="1676400"/>
          </a:xfrm>
          <a:custGeom>
            <a:avLst/>
            <a:gdLst/>
            <a:ahLst/>
            <a:cxnLst>
              <a:cxn ang="0">
                <a:pos x="0" y="288"/>
              </a:cxn>
              <a:cxn ang="0">
                <a:pos x="0" y="0"/>
              </a:cxn>
              <a:cxn ang="0">
                <a:pos x="1200" y="0"/>
              </a:cxn>
            </a:cxnLst>
            <a:rect l="0" t="0" r="r" b="b"/>
            <a:pathLst>
              <a:path w="1200" h="288">
                <a:moveTo>
                  <a:pt x="0" y="288"/>
                </a:moveTo>
                <a:lnTo>
                  <a:pt x="0" y="0"/>
                </a:lnTo>
                <a:lnTo>
                  <a:pt x="1200" y="0"/>
                </a:lnTo>
              </a:path>
            </a:pathLst>
          </a:custGeom>
          <a:noFill/>
          <a:ln w="9525">
            <a:solidFill>
              <a:schemeClr val="tx1"/>
            </a:solidFill>
            <a:round/>
            <a:headEnd/>
            <a:tailEnd/>
          </a:ln>
          <a:effectLst/>
        </p:spPr>
        <p:txBody>
          <a:bodyPr/>
          <a:lstStyle/>
          <a:p>
            <a:endParaRPr lang="hu-HU"/>
          </a:p>
        </p:txBody>
      </p:sp>
      <p:pic>
        <p:nvPicPr>
          <p:cNvPr id="43" name="Picture 41" descr="laptop"/>
          <p:cNvPicPr>
            <a:picLocks noChangeAspect="1" noChangeArrowheads="1"/>
          </p:cNvPicPr>
          <p:nvPr/>
        </p:nvPicPr>
        <p:blipFill>
          <a:blip r:embed="rId2" cstate="print"/>
          <a:srcRect/>
          <a:stretch>
            <a:fillRect/>
          </a:stretch>
        </p:blipFill>
        <p:spPr bwMode="auto">
          <a:xfrm>
            <a:off x="228600" y="4839275"/>
            <a:ext cx="784225" cy="576263"/>
          </a:xfrm>
          <a:prstGeom prst="rect">
            <a:avLst/>
          </a:prstGeom>
          <a:noFill/>
        </p:spPr>
      </p:pic>
      <p:pic>
        <p:nvPicPr>
          <p:cNvPr id="44" name="Picture 42" descr="application server"/>
          <p:cNvPicPr>
            <a:picLocks noChangeAspect="1" noChangeArrowheads="1"/>
          </p:cNvPicPr>
          <p:nvPr/>
        </p:nvPicPr>
        <p:blipFill>
          <a:blip r:embed="rId3" cstate="print"/>
          <a:srcRect/>
          <a:stretch>
            <a:fillRect/>
          </a:stretch>
        </p:blipFill>
        <p:spPr bwMode="auto">
          <a:xfrm>
            <a:off x="3200400" y="1762700"/>
            <a:ext cx="514350" cy="693738"/>
          </a:xfrm>
          <a:prstGeom prst="rect">
            <a:avLst/>
          </a:prstGeom>
          <a:noFill/>
        </p:spPr>
      </p:pic>
      <p:pic>
        <p:nvPicPr>
          <p:cNvPr id="45" name="Picture 43" descr="application server"/>
          <p:cNvPicPr>
            <a:picLocks noChangeAspect="1" noChangeArrowheads="1"/>
          </p:cNvPicPr>
          <p:nvPr/>
        </p:nvPicPr>
        <p:blipFill>
          <a:blip r:embed="rId3" cstate="print"/>
          <a:srcRect/>
          <a:stretch>
            <a:fillRect/>
          </a:stretch>
        </p:blipFill>
        <p:spPr bwMode="auto">
          <a:xfrm>
            <a:off x="8001000" y="4163000"/>
            <a:ext cx="514350" cy="693738"/>
          </a:xfrm>
          <a:prstGeom prst="rect">
            <a:avLst/>
          </a:prstGeom>
          <a:noFill/>
        </p:spPr>
      </p:pic>
      <p:pic>
        <p:nvPicPr>
          <p:cNvPr id="46" name="Picture 44" descr="application server"/>
          <p:cNvPicPr>
            <a:picLocks noChangeAspect="1" noChangeArrowheads="1"/>
          </p:cNvPicPr>
          <p:nvPr/>
        </p:nvPicPr>
        <p:blipFill>
          <a:blip r:embed="rId3" cstate="print"/>
          <a:srcRect/>
          <a:stretch>
            <a:fillRect/>
          </a:stretch>
        </p:blipFill>
        <p:spPr bwMode="auto">
          <a:xfrm>
            <a:off x="8077200" y="5687000"/>
            <a:ext cx="514350" cy="693738"/>
          </a:xfrm>
          <a:prstGeom prst="rect">
            <a:avLst/>
          </a:prstGeom>
          <a:noFill/>
        </p:spPr>
      </p:pic>
      <p:pic>
        <p:nvPicPr>
          <p:cNvPr id="47" name="Picture 45" descr="application server"/>
          <p:cNvPicPr>
            <a:picLocks noChangeAspect="1" noChangeArrowheads="1"/>
          </p:cNvPicPr>
          <p:nvPr/>
        </p:nvPicPr>
        <p:blipFill>
          <a:blip r:embed="rId3" cstate="print"/>
          <a:srcRect/>
          <a:stretch>
            <a:fillRect/>
          </a:stretch>
        </p:blipFill>
        <p:spPr bwMode="auto">
          <a:xfrm>
            <a:off x="4343400" y="1762700"/>
            <a:ext cx="514350" cy="693738"/>
          </a:xfrm>
          <a:prstGeom prst="rect">
            <a:avLst/>
          </a:prstGeom>
          <a:noFill/>
        </p:spPr>
      </p:pic>
      <p:pic>
        <p:nvPicPr>
          <p:cNvPr id="48" name="Picture 46" descr="application server"/>
          <p:cNvPicPr>
            <a:picLocks noChangeAspect="1" noChangeArrowheads="1"/>
          </p:cNvPicPr>
          <p:nvPr/>
        </p:nvPicPr>
        <p:blipFill>
          <a:blip r:embed="rId3" cstate="print"/>
          <a:srcRect/>
          <a:stretch>
            <a:fillRect/>
          </a:stretch>
        </p:blipFill>
        <p:spPr bwMode="auto">
          <a:xfrm>
            <a:off x="3200400" y="2886650"/>
            <a:ext cx="514350" cy="693738"/>
          </a:xfrm>
          <a:prstGeom prst="rect">
            <a:avLst/>
          </a:prstGeom>
          <a:noFill/>
        </p:spPr>
      </p:pic>
      <p:pic>
        <p:nvPicPr>
          <p:cNvPr id="49" name="Picture 47" descr="application server"/>
          <p:cNvPicPr>
            <a:picLocks noChangeAspect="1" noChangeArrowheads="1"/>
          </p:cNvPicPr>
          <p:nvPr/>
        </p:nvPicPr>
        <p:blipFill>
          <a:blip r:embed="rId3" cstate="print"/>
          <a:srcRect/>
          <a:stretch>
            <a:fillRect/>
          </a:stretch>
        </p:blipFill>
        <p:spPr bwMode="auto">
          <a:xfrm>
            <a:off x="4343400" y="2886650"/>
            <a:ext cx="514350" cy="693738"/>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u-HU" sz="4400" dirty="0" smtClean="0"/>
              <a:t>Tartalom</a:t>
            </a:r>
            <a:endParaRPr lang="hu-HU" sz="4400" dirty="0"/>
          </a:p>
        </p:txBody>
      </p:sp>
      <p:sp>
        <p:nvSpPr>
          <p:cNvPr id="3" name="Text Placeholder 2"/>
          <p:cNvSpPr>
            <a:spLocks noGrp="1"/>
          </p:cNvSpPr>
          <p:nvPr>
            <p:ph type="body" sz="quarter" idx="10"/>
          </p:nvPr>
        </p:nvSpPr>
        <p:spPr/>
        <p:txBody>
          <a:bodyPr/>
          <a:lstStyle/>
          <a:p>
            <a:r>
              <a:rPr lang="hu-HU" dirty="0">
                <a:solidFill>
                  <a:schemeClr val="bg2">
                    <a:lumMod val="50000"/>
                    <a:lumOff val="50000"/>
                  </a:schemeClr>
                </a:solidFill>
              </a:rPr>
              <a:t>A technológia áttekintése</a:t>
            </a:r>
          </a:p>
          <a:p>
            <a:r>
              <a:rPr lang="hu-HU" smtClean="0">
                <a:solidFill>
                  <a:schemeClr val="bg2">
                    <a:lumMod val="50000"/>
                    <a:lumOff val="50000"/>
                  </a:schemeClr>
                </a:solidFill>
              </a:rPr>
              <a:t>A NAP </a:t>
            </a:r>
            <a:r>
              <a:rPr lang="hu-HU" dirty="0">
                <a:solidFill>
                  <a:schemeClr val="bg2">
                    <a:lumMod val="50000"/>
                    <a:lumOff val="50000"/>
                  </a:schemeClr>
                </a:solidFill>
              </a:rPr>
              <a:t>komponensei és működése</a:t>
            </a:r>
          </a:p>
          <a:p>
            <a:r>
              <a:rPr lang="hu-HU" dirty="0" err="1" smtClean="0">
                <a:solidFill>
                  <a:schemeClr val="bg2">
                    <a:lumMod val="50000"/>
                    <a:lumOff val="50000"/>
                  </a:schemeClr>
                </a:solidFill>
              </a:rPr>
              <a:t>Demo</a:t>
            </a:r>
            <a:r>
              <a:rPr lang="hu-HU" dirty="0" smtClean="0">
                <a:solidFill>
                  <a:schemeClr val="bg2">
                    <a:lumMod val="50000"/>
                    <a:lumOff val="50000"/>
                  </a:schemeClr>
                </a:solidFill>
              </a:rPr>
              <a:t> </a:t>
            </a:r>
            <a:r>
              <a:rPr lang="hu-HU" dirty="0">
                <a:solidFill>
                  <a:schemeClr val="bg2">
                    <a:lumMod val="50000"/>
                    <a:lumOff val="50000"/>
                  </a:schemeClr>
                </a:solidFill>
              </a:rPr>
              <a:t>– DHCP kényszerítés</a:t>
            </a:r>
          </a:p>
          <a:p>
            <a:r>
              <a:rPr lang="hu-HU" dirty="0">
                <a:solidFill>
                  <a:schemeClr val="tx1"/>
                </a:solidFill>
              </a:rPr>
              <a:t>További ellenőrzési metódusok</a:t>
            </a:r>
          </a:p>
          <a:p>
            <a:r>
              <a:rPr lang="hu-HU" dirty="0" err="1">
                <a:solidFill>
                  <a:schemeClr val="bg2">
                    <a:lumMod val="50000"/>
                    <a:lumOff val="50000"/>
                  </a:schemeClr>
                </a:solidFill>
              </a:rPr>
              <a:t>Demo</a:t>
            </a:r>
            <a:r>
              <a:rPr lang="hu-HU" dirty="0">
                <a:solidFill>
                  <a:schemeClr val="bg2">
                    <a:lumMod val="50000"/>
                    <a:lumOff val="50000"/>
                  </a:schemeClr>
                </a:solidFill>
              </a:rPr>
              <a:t> – </a:t>
            </a:r>
            <a:r>
              <a:rPr lang="hu-HU" dirty="0" err="1">
                <a:solidFill>
                  <a:schemeClr val="bg2">
                    <a:lumMod val="50000"/>
                    <a:lumOff val="50000"/>
                  </a:schemeClr>
                </a:solidFill>
              </a:rPr>
              <a:t>IPSec</a:t>
            </a:r>
            <a:r>
              <a:rPr lang="hu-HU" dirty="0">
                <a:solidFill>
                  <a:schemeClr val="bg2">
                    <a:lumMod val="50000"/>
                    <a:lumOff val="50000"/>
                  </a:schemeClr>
                </a:solidFill>
              </a:rPr>
              <a:t> kényszerítés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lnSpcReduction="10000"/>
          </a:bodyPr>
          <a:lstStyle/>
          <a:p>
            <a:pPr>
              <a:buNone/>
            </a:pPr>
            <a:r>
              <a:rPr lang="hu-HU" dirty="0" err="1" smtClean="0"/>
              <a:t>Remote</a:t>
            </a:r>
            <a:r>
              <a:rPr lang="hu-HU" dirty="0" smtClean="0"/>
              <a:t> Access</a:t>
            </a:r>
            <a:endParaRPr lang="hu-HU" dirty="0"/>
          </a:p>
        </p:txBody>
      </p:sp>
      <p:sp>
        <p:nvSpPr>
          <p:cNvPr id="5" name="Title 4"/>
          <p:cNvSpPr>
            <a:spLocks noGrp="1"/>
          </p:cNvSpPr>
          <p:nvPr>
            <p:ph type="title"/>
          </p:nvPr>
        </p:nvSpPr>
        <p:spPr/>
        <p:txBody>
          <a:bodyPr>
            <a:normAutofit fontScale="90000"/>
          </a:bodyPr>
          <a:lstStyle/>
          <a:p>
            <a:r>
              <a:rPr lang="hu-HU" dirty="0" smtClean="0"/>
              <a:t>További ellenőrzési metódusok</a:t>
            </a:r>
            <a:endParaRPr lang="hu-HU" dirty="0"/>
          </a:p>
        </p:txBody>
      </p:sp>
      <p:sp>
        <p:nvSpPr>
          <p:cNvPr id="4" name="Text Box 11"/>
          <p:cNvSpPr txBox="1">
            <a:spLocks noChangeArrowheads="1"/>
          </p:cNvSpPr>
          <p:nvPr/>
        </p:nvSpPr>
        <p:spPr bwMode="auto">
          <a:xfrm>
            <a:off x="6795248" y="3140635"/>
            <a:ext cx="1565926" cy="738664"/>
          </a:xfrm>
          <a:prstGeom prst="rect">
            <a:avLst/>
          </a:prstGeom>
          <a:noFill/>
          <a:ln w="9525">
            <a:noFill/>
            <a:miter lim="800000"/>
            <a:headEnd/>
            <a:tailEnd/>
          </a:ln>
          <a:effectLst/>
        </p:spPr>
        <p:txBody>
          <a:bodyPr wrap="square">
            <a:spAutoFit/>
          </a:bodyPr>
          <a:lstStyle/>
          <a:p>
            <a:pPr algn="ctr"/>
            <a:r>
              <a:rPr lang="en-US" sz="1400" b="0" dirty="0"/>
              <a:t>System health requirement queries</a:t>
            </a:r>
          </a:p>
        </p:txBody>
      </p:sp>
      <p:sp>
        <p:nvSpPr>
          <p:cNvPr id="8" name="Text Box 14"/>
          <p:cNvSpPr txBox="1">
            <a:spLocks noChangeArrowheads="1"/>
          </p:cNvSpPr>
          <p:nvPr/>
        </p:nvSpPr>
        <p:spPr bwMode="auto">
          <a:xfrm>
            <a:off x="1133747" y="3615200"/>
            <a:ext cx="3115515" cy="738664"/>
          </a:xfrm>
          <a:prstGeom prst="rect">
            <a:avLst/>
          </a:prstGeom>
          <a:noFill/>
          <a:ln w="9525">
            <a:noFill/>
            <a:miter lim="800000"/>
            <a:headEnd/>
            <a:tailEnd/>
          </a:ln>
          <a:effectLst/>
        </p:spPr>
        <p:txBody>
          <a:bodyPr wrap="square">
            <a:spAutoFit/>
          </a:bodyPr>
          <a:lstStyle/>
          <a:p>
            <a:pPr algn="ctr"/>
            <a:r>
              <a:rPr lang="en-US" sz="1400" b="0" dirty="0" smtClean="0"/>
              <a:t>Protected </a:t>
            </a:r>
            <a:r>
              <a:rPr lang="en-US" sz="1400" b="0" dirty="0"/>
              <a:t>Extensible Authentication Protocol (PEAP</a:t>
            </a:r>
            <a:r>
              <a:rPr lang="en-US" sz="1400" b="0" dirty="0" smtClean="0"/>
              <a:t>) messages over the Point-to-Point Protocol (PPP)</a:t>
            </a:r>
            <a:endParaRPr lang="en-US" sz="1400" b="0" dirty="0"/>
          </a:p>
        </p:txBody>
      </p:sp>
      <p:sp>
        <p:nvSpPr>
          <p:cNvPr id="11" name="Text Box 18"/>
          <p:cNvSpPr txBox="1">
            <a:spLocks noChangeArrowheads="1"/>
          </p:cNvSpPr>
          <p:nvPr/>
        </p:nvSpPr>
        <p:spPr bwMode="auto">
          <a:xfrm>
            <a:off x="7501405" y="1589180"/>
            <a:ext cx="1371600" cy="338554"/>
          </a:xfrm>
          <a:prstGeom prst="rect">
            <a:avLst/>
          </a:prstGeom>
          <a:noFill/>
          <a:ln w="9525">
            <a:noFill/>
            <a:miter lim="800000"/>
            <a:headEnd/>
            <a:tailEnd/>
          </a:ln>
          <a:effectLst/>
        </p:spPr>
        <p:txBody>
          <a:bodyPr>
            <a:spAutoFit/>
          </a:bodyPr>
          <a:lstStyle/>
          <a:p>
            <a:pPr algn="ctr"/>
            <a:r>
              <a:rPr lang="en-US" sz="1600" b="0" dirty="0"/>
              <a:t>Policy server</a:t>
            </a:r>
            <a:endParaRPr lang="en-US" sz="1400" b="0" dirty="0"/>
          </a:p>
        </p:txBody>
      </p:sp>
      <p:sp>
        <p:nvSpPr>
          <p:cNvPr id="12" name="Line 19"/>
          <p:cNvSpPr>
            <a:spLocks noChangeShapeType="1"/>
          </p:cNvSpPr>
          <p:nvPr/>
        </p:nvSpPr>
        <p:spPr bwMode="auto">
          <a:xfrm flipV="1">
            <a:off x="8235950" y="2876550"/>
            <a:ext cx="0" cy="1231900"/>
          </a:xfrm>
          <a:prstGeom prst="line">
            <a:avLst/>
          </a:prstGeom>
          <a:noFill/>
          <a:ln w="9525">
            <a:solidFill>
              <a:schemeClr val="tx1"/>
            </a:solidFill>
            <a:round/>
            <a:headEnd type="triangle" w="med" len="med"/>
            <a:tailEnd type="triangle" w="med" len="med"/>
          </a:ln>
          <a:effectLst/>
        </p:spPr>
        <p:txBody>
          <a:bodyPr/>
          <a:lstStyle/>
          <a:p>
            <a:endParaRPr lang="hu-HU"/>
          </a:p>
        </p:txBody>
      </p:sp>
      <p:pic>
        <p:nvPicPr>
          <p:cNvPr id="17" name="Picture 31" descr="laptop"/>
          <p:cNvPicPr>
            <a:picLocks noChangeAspect="1" noChangeArrowheads="1"/>
          </p:cNvPicPr>
          <p:nvPr/>
        </p:nvPicPr>
        <p:blipFill>
          <a:blip r:embed="rId2" cstate="print"/>
          <a:srcRect/>
          <a:stretch>
            <a:fillRect/>
          </a:stretch>
        </p:blipFill>
        <p:spPr bwMode="auto">
          <a:xfrm>
            <a:off x="314325" y="4202950"/>
            <a:ext cx="784225" cy="576263"/>
          </a:xfrm>
          <a:prstGeom prst="rect">
            <a:avLst/>
          </a:prstGeom>
          <a:noFill/>
        </p:spPr>
      </p:pic>
      <p:pic>
        <p:nvPicPr>
          <p:cNvPr id="19" name="Picture 35" descr="application server"/>
          <p:cNvPicPr>
            <a:picLocks noChangeAspect="1" noChangeArrowheads="1"/>
          </p:cNvPicPr>
          <p:nvPr/>
        </p:nvPicPr>
        <p:blipFill>
          <a:blip r:embed="rId3" cstate="print"/>
          <a:srcRect/>
          <a:stretch>
            <a:fillRect/>
          </a:stretch>
        </p:blipFill>
        <p:spPr bwMode="auto">
          <a:xfrm>
            <a:off x="4241002" y="4146395"/>
            <a:ext cx="514350" cy="693738"/>
          </a:xfrm>
          <a:prstGeom prst="rect">
            <a:avLst/>
          </a:prstGeom>
          <a:noFill/>
        </p:spPr>
      </p:pic>
      <p:pic>
        <p:nvPicPr>
          <p:cNvPr id="20" name="Picture 36" descr="application server"/>
          <p:cNvPicPr>
            <a:picLocks noChangeAspect="1" noChangeArrowheads="1"/>
          </p:cNvPicPr>
          <p:nvPr/>
        </p:nvPicPr>
        <p:blipFill>
          <a:blip r:embed="rId3" cstate="print"/>
          <a:srcRect/>
          <a:stretch>
            <a:fillRect/>
          </a:stretch>
        </p:blipFill>
        <p:spPr bwMode="auto">
          <a:xfrm>
            <a:off x="7934325" y="4140200"/>
            <a:ext cx="514350" cy="693738"/>
          </a:xfrm>
          <a:prstGeom prst="rect">
            <a:avLst/>
          </a:prstGeom>
          <a:noFill/>
        </p:spPr>
      </p:pic>
      <p:pic>
        <p:nvPicPr>
          <p:cNvPr id="21" name="Picture 37" descr="application server"/>
          <p:cNvPicPr>
            <a:picLocks noChangeAspect="1" noChangeArrowheads="1"/>
          </p:cNvPicPr>
          <p:nvPr/>
        </p:nvPicPr>
        <p:blipFill>
          <a:blip r:embed="rId3" cstate="print"/>
          <a:srcRect/>
          <a:stretch>
            <a:fillRect/>
          </a:stretch>
        </p:blipFill>
        <p:spPr bwMode="auto">
          <a:xfrm>
            <a:off x="7934325" y="1930400"/>
            <a:ext cx="514350" cy="693738"/>
          </a:xfrm>
          <a:prstGeom prst="rect">
            <a:avLst/>
          </a:prstGeom>
          <a:noFill/>
        </p:spPr>
      </p:pic>
      <p:sp>
        <p:nvSpPr>
          <p:cNvPr id="23" name="Text Box 41"/>
          <p:cNvSpPr txBox="1">
            <a:spLocks noChangeArrowheads="1"/>
          </p:cNvSpPr>
          <p:nvPr/>
        </p:nvSpPr>
        <p:spPr bwMode="auto">
          <a:xfrm>
            <a:off x="5642813" y="5435380"/>
            <a:ext cx="1729962" cy="307777"/>
          </a:xfrm>
          <a:prstGeom prst="rect">
            <a:avLst/>
          </a:prstGeom>
          <a:noFill/>
          <a:ln w="9525">
            <a:noFill/>
            <a:miter lim="800000"/>
            <a:headEnd/>
            <a:tailEnd/>
          </a:ln>
          <a:effectLst/>
        </p:spPr>
        <p:txBody>
          <a:bodyPr wrap="none">
            <a:spAutoFit/>
          </a:bodyPr>
          <a:lstStyle/>
          <a:p>
            <a:pPr algn="ctr"/>
            <a:r>
              <a:rPr lang="en-US" sz="1400" b="0" dirty="0"/>
              <a:t>RADIUS messages</a:t>
            </a:r>
          </a:p>
        </p:txBody>
      </p:sp>
      <p:sp>
        <p:nvSpPr>
          <p:cNvPr id="24" name="Freeform 42"/>
          <p:cNvSpPr>
            <a:spLocks/>
          </p:cNvSpPr>
          <p:nvPr/>
        </p:nvSpPr>
        <p:spPr bwMode="auto">
          <a:xfrm flipH="1" flipV="1">
            <a:off x="4913405" y="5184555"/>
            <a:ext cx="2895600" cy="142875"/>
          </a:xfrm>
          <a:custGeom>
            <a:avLst/>
            <a:gdLst/>
            <a:ahLst/>
            <a:cxnLst>
              <a:cxn ang="0">
                <a:pos x="0" y="96"/>
              </a:cxn>
              <a:cxn ang="0">
                <a:pos x="0" y="0"/>
              </a:cxn>
              <a:cxn ang="0">
                <a:pos x="1584" y="0"/>
              </a:cxn>
              <a:cxn ang="0">
                <a:pos x="1584" y="96"/>
              </a:cxn>
            </a:cxnLst>
            <a:rect l="0" t="0" r="r" b="b"/>
            <a:pathLst>
              <a:path w="1584" h="96">
                <a:moveTo>
                  <a:pt x="0" y="96"/>
                </a:moveTo>
                <a:lnTo>
                  <a:pt x="0" y="0"/>
                </a:lnTo>
                <a:lnTo>
                  <a:pt x="1584" y="0"/>
                </a:lnTo>
                <a:lnTo>
                  <a:pt x="1584" y="96"/>
                </a:lnTo>
              </a:path>
            </a:pathLst>
          </a:custGeom>
          <a:noFill/>
          <a:ln w="9525">
            <a:solidFill>
              <a:schemeClr val="tx1"/>
            </a:solidFill>
            <a:round/>
            <a:headEnd/>
            <a:tailEnd/>
          </a:ln>
          <a:effectLst/>
        </p:spPr>
        <p:txBody>
          <a:bodyPr/>
          <a:lstStyle/>
          <a:p>
            <a:endParaRPr lang="hu-HU"/>
          </a:p>
        </p:txBody>
      </p:sp>
      <p:cxnSp>
        <p:nvCxnSpPr>
          <p:cNvPr id="26" name="Egyenes összekötő nyíllal 25"/>
          <p:cNvCxnSpPr/>
          <p:nvPr/>
        </p:nvCxnSpPr>
        <p:spPr>
          <a:xfrm flipV="1">
            <a:off x="4826000" y="4436428"/>
            <a:ext cx="3065780" cy="2222"/>
          </a:xfrm>
          <a:prstGeom prst="straightConnector1">
            <a:avLst/>
          </a:prstGeom>
          <a:ln w="9525" cap="sq">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Egyenes összekötő nyíllal 26"/>
          <p:cNvCxnSpPr/>
          <p:nvPr/>
        </p:nvCxnSpPr>
        <p:spPr>
          <a:xfrm flipV="1">
            <a:off x="1181100" y="4452938"/>
            <a:ext cx="3036094" cy="4762"/>
          </a:xfrm>
          <a:prstGeom prst="straightConnector1">
            <a:avLst/>
          </a:prstGeom>
          <a:ln w="9525" cap="sq">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AutoShape 42"/>
          <p:cNvSpPr>
            <a:spLocks noChangeArrowheads="1"/>
          </p:cNvSpPr>
          <p:nvPr/>
        </p:nvSpPr>
        <p:spPr bwMode="auto">
          <a:xfrm>
            <a:off x="4075113" y="2819400"/>
            <a:ext cx="852487" cy="828675"/>
          </a:xfrm>
          <a:prstGeom prst="roundRect">
            <a:avLst>
              <a:gd name="adj" fmla="val 4167"/>
            </a:avLst>
          </a:prstGeom>
          <a:gradFill flip="none" rotWithShape="1">
            <a:gsLst>
              <a:gs pos="0">
                <a:schemeClr val="bg2">
                  <a:lumMod val="60000"/>
                  <a:lumOff val="40000"/>
                  <a:alpha val="0"/>
                </a:schemeClr>
              </a:gs>
              <a:gs pos="100000">
                <a:srgbClr val="4279E6"/>
              </a:gs>
            </a:gsLst>
            <a:lin ang="16200000" scaled="1"/>
            <a:tileRect/>
          </a:gradFill>
          <a:ln w="9525" algn="ctr">
            <a:solidFill>
              <a:schemeClr val="tx1"/>
            </a:solidFill>
            <a:round/>
            <a:headEnd/>
            <a:tailEnd/>
          </a:ln>
          <a:effectLst/>
        </p:spPr>
        <p:txBody>
          <a:bodyPr anchor="ctr"/>
          <a:lstStyle/>
          <a:p>
            <a:pPr algn="ctr"/>
            <a:endParaRPr lang="hu-HU" sz="1400"/>
          </a:p>
        </p:txBody>
      </p:sp>
      <p:sp>
        <p:nvSpPr>
          <p:cNvPr id="31" name="AutoShape 41"/>
          <p:cNvSpPr>
            <a:spLocks noChangeArrowheads="1"/>
          </p:cNvSpPr>
          <p:nvPr/>
        </p:nvSpPr>
        <p:spPr bwMode="auto">
          <a:xfrm>
            <a:off x="4022720" y="5443532"/>
            <a:ext cx="852487" cy="828676"/>
          </a:xfrm>
          <a:prstGeom prst="roundRect">
            <a:avLst>
              <a:gd name="adj" fmla="val 4167"/>
            </a:avLst>
          </a:prstGeom>
          <a:gradFill flip="none" rotWithShape="1">
            <a:gsLst>
              <a:gs pos="0">
                <a:schemeClr val="bg2">
                  <a:lumMod val="60000"/>
                  <a:lumOff val="40000"/>
                  <a:alpha val="0"/>
                </a:schemeClr>
              </a:gs>
              <a:gs pos="100000">
                <a:srgbClr val="4279E6"/>
              </a:gs>
            </a:gsLst>
            <a:lin ang="16200000" scaled="1"/>
            <a:tileRect/>
          </a:gradFill>
          <a:ln w="9525" algn="ctr">
            <a:solidFill>
              <a:schemeClr val="tx1"/>
            </a:solidFill>
            <a:round/>
            <a:headEnd/>
            <a:tailEnd/>
          </a:ln>
          <a:effectLst/>
        </p:spPr>
        <p:txBody>
          <a:bodyPr anchor="ctr"/>
          <a:lstStyle/>
          <a:p>
            <a:pPr algn="ctr"/>
            <a:endParaRPr lang="hu-HU" sz="1400"/>
          </a:p>
        </p:txBody>
      </p:sp>
      <p:sp>
        <p:nvSpPr>
          <p:cNvPr id="32" name="AutoShape 67"/>
          <p:cNvSpPr>
            <a:spLocks noChangeArrowheads="1"/>
          </p:cNvSpPr>
          <p:nvPr/>
        </p:nvSpPr>
        <p:spPr bwMode="auto">
          <a:xfrm>
            <a:off x="3790950" y="6280148"/>
            <a:ext cx="1377950" cy="541337"/>
          </a:xfrm>
          <a:prstGeom prst="roundRect">
            <a:avLst>
              <a:gd name="adj" fmla="val 4167"/>
            </a:avLst>
          </a:prstGeom>
          <a:noFill/>
          <a:ln w="9525">
            <a:noFill/>
            <a:round/>
            <a:headEnd/>
            <a:tailEnd/>
          </a:ln>
          <a:effectLst/>
        </p:spPr>
        <p:txBody>
          <a:bodyPr wrap="none" anchor="ctr"/>
          <a:lstStyle/>
          <a:p>
            <a:pPr algn="ctr">
              <a:lnSpc>
                <a:spcPct val="90000"/>
              </a:lnSpc>
            </a:pPr>
            <a:r>
              <a:rPr lang="en-US" sz="1400" dirty="0"/>
              <a:t>VPN Quarantine</a:t>
            </a:r>
            <a:br>
              <a:rPr lang="en-US" sz="1400" dirty="0"/>
            </a:br>
            <a:r>
              <a:rPr lang="en-US" sz="1400" dirty="0" smtClean="0"/>
              <a:t>Network</a:t>
            </a:r>
            <a:endParaRPr lang="en-US" sz="1400" dirty="0"/>
          </a:p>
        </p:txBody>
      </p:sp>
      <p:sp>
        <p:nvSpPr>
          <p:cNvPr id="33" name="AutoShape 68"/>
          <p:cNvSpPr>
            <a:spLocks noChangeArrowheads="1"/>
          </p:cNvSpPr>
          <p:nvPr/>
        </p:nvSpPr>
        <p:spPr bwMode="auto">
          <a:xfrm>
            <a:off x="3635375" y="2408238"/>
            <a:ext cx="1758950" cy="312737"/>
          </a:xfrm>
          <a:prstGeom prst="roundRect">
            <a:avLst>
              <a:gd name="adj" fmla="val 4167"/>
            </a:avLst>
          </a:prstGeom>
          <a:noFill/>
          <a:ln w="9525">
            <a:noFill/>
            <a:round/>
            <a:headEnd/>
            <a:tailEnd/>
          </a:ln>
          <a:effectLst/>
        </p:spPr>
        <p:txBody>
          <a:bodyPr wrap="none" anchor="ctr"/>
          <a:lstStyle/>
          <a:p>
            <a:pPr algn="ctr">
              <a:lnSpc>
                <a:spcPct val="90000"/>
              </a:lnSpc>
            </a:pPr>
            <a:r>
              <a:rPr lang="en-US" sz="1400" dirty="0"/>
              <a:t>VPN </a:t>
            </a:r>
            <a:r>
              <a:rPr lang="en-US" sz="1400" dirty="0" smtClean="0"/>
              <a:t>Network</a:t>
            </a:r>
            <a:endParaRPr lang="en-US" sz="1400" dirty="0"/>
          </a:p>
        </p:txBody>
      </p:sp>
      <p:cxnSp>
        <p:nvCxnSpPr>
          <p:cNvPr id="35" name="Egyenes összekötő nyíllal 34"/>
          <p:cNvCxnSpPr>
            <a:stCxn id="30" idx="2"/>
            <a:endCxn id="19" idx="0"/>
          </p:cNvCxnSpPr>
          <p:nvPr/>
        </p:nvCxnSpPr>
        <p:spPr>
          <a:xfrm rot="5400000">
            <a:off x="4250607" y="3895645"/>
            <a:ext cx="498320" cy="3180"/>
          </a:xfrm>
          <a:prstGeom prst="straightConnector1">
            <a:avLst/>
          </a:prstGeom>
          <a:ln w="9525" cap="sq">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Egyenes összekötő nyíllal 41"/>
          <p:cNvCxnSpPr>
            <a:endCxn id="31" idx="0"/>
          </p:cNvCxnSpPr>
          <p:nvPr/>
        </p:nvCxnSpPr>
        <p:spPr>
          <a:xfrm rot="16200000" flipH="1" flipV="1">
            <a:off x="4158029" y="5147035"/>
            <a:ext cx="587432" cy="5561"/>
          </a:xfrm>
          <a:prstGeom prst="straightConnector1">
            <a:avLst/>
          </a:prstGeom>
          <a:ln w="9525" cap="sq">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45" name="Téglalap 44"/>
          <p:cNvSpPr/>
          <p:nvPr/>
        </p:nvSpPr>
        <p:spPr>
          <a:xfrm>
            <a:off x="4446975" y="3869810"/>
            <a:ext cx="1233030" cy="338554"/>
          </a:xfrm>
          <a:prstGeom prst="rect">
            <a:avLst/>
          </a:prstGeom>
        </p:spPr>
        <p:txBody>
          <a:bodyPr wrap="none">
            <a:spAutoFit/>
          </a:bodyPr>
          <a:lstStyle/>
          <a:p>
            <a:pPr algn="ctr"/>
            <a:r>
              <a:rPr lang="en-US" sz="1600" dirty="0" smtClean="0"/>
              <a:t>VPN server</a:t>
            </a:r>
            <a:endParaRPr lang="en-US" sz="16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lnSpcReduction="10000"/>
          </a:bodyPr>
          <a:lstStyle/>
          <a:p>
            <a:pPr>
              <a:buNone/>
            </a:pPr>
            <a:r>
              <a:rPr lang="hu-HU" dirty="0"/>
              <a:t>EAP / PEAP – </a:t>
            </a:r>
            <a:r>
              <a:rPr lang="hu-HU" dirty="0" smtClean="0"/>
              <a:t>IEEE 802.1X</a:t>
            </a:r>
            <a:endParaRPr lang="hu-HU" dirty="0"/>
          </a:p>
        </p:txBody>
      </p:sp>
      <p:sp>
        <p:nvSpPr>
          <p:cNvPr id="5" name="Title 4"/>
          <p:cNvSpPr>
            <a:spLocks noGrp="1"/>
          </p:cNvSpPr>
          <p:nvPr>
            <p:ph type="title"/>
          </p:nvPr>
        </p:nvSpPr>
        <p:spPr/>
        <p:txBody>
          <a:bodyPr>
            <a:normAutofit fontScale="90000"/>
          </a:bodyPr>
          <a:lstStyle/>
          <a:p>
            <a:r>
              <a:rPr lang="hu-HU" dirty="0" smtClean="0"/>
              <a:t>További ellenőrzési metódusok</a:t>
            </a:r>
            <a:endParaRPr lang="hu-HU" dirty="0"/>
          </a:p>
        </p:txBody>
      </p:sp>
      <p:sp>
        <p:nvSpPr>
          <p:cNvPr id="4" name="Text Box 11"/>
          <p:cNvSpPr txBox="1">
            <a:spLocks noChangeArrowheads="1"/>
          </p:cNvSpPr>
          <p:nvPr/>
        </p:nvSpPr>
        <p:spPr bwMode="auto">
          <a:xfrm>
            <a:off x="6795248" y="3140635"/>
            <a:ext cx="1565926" cy="738664"/>
          </a:xfrm>
          <a:prstGeom prst="rect">
            <a:avLst/>
          </a:prstGeom>
          <a:noFill/>
          <a:ln w="9525">
            <a:noFill/>
            <a:miter lim="800000"/>
            <a:headEnd/>
            <a:tailEnd/>
          </a:ln>
          <a:effectLst/>
        </p:spPr>
        <p:txBody>
          <a:bodyPr wrap="square">
            <a:spAutoFit/>
          </a:bodyPr>
          <a:lstStyle/>
          <a:p>
            <a:pPr algn="ctr"/>
            <a:r>
              <a:rPr lang="en-US" sz="1400" b="0" dirty="0"/>
              <a:t>System health requirement queries</a:t>
            </a:r>
          </a:p>
        </p:txBody>
      </p:sp>
      <p:sp>
        <p:nvSpPr>
          <p:cNvPr id="11" name="Text Box 18"/>
          <p:cNvSpPr txBox="1">
            <a:spLocks noChangeArrowheads="1"/>
          </p:cNvSpPr>
          <p:nvPr/>
        </p:nvSpPr>
        <p:spPr bwMode="auto">
          <a:xfrm>
            <a:off x="7501405" y="1589180"/>
            <a:ext cx="1371600" cy="338554"/>
          </a:xfrm>
          <a:prstGeom prst="rect">
            <a:avLst/>
          </a:prstGeom>
          <a:noFill/>
          <a:ln w="9525">
            <a:noFill/>
            <a:miter lim="800000"/>
            <a:headEnd/>
            <a:tailEnd/>
          </a:ln>
          <a:effectLst/>
        </p:spPr>
        <p:txBody>
          <a:bodyPr>
            <a:spAutoFit/>
          </a:bodyPr>
          <a:lstStyle/>
          <a:p>
            <a:pPr algn="ctr"/>
            <a:r>
              <a:rPr lang="en-US" sz="1600" b="0" dirty="0"/>
              <a:t>Policy server</a:t>
            </a:r>
            <a:endParaRPr lang="en-US" sz="1400" b="0" dirty="0"/>
          </a:p>
        </p:txBody>
      </p:sp>
      <p:sp>
        <p:nvSpPr>
          <p:cNvPr id="12" name="Line 19"/>
          <p:cNvSpPr>
            <a:spLocks noChangeShapeType="1"/>
          </p:cNvSpPr>
          <p:nvPr/>
        </p:nvSpPr>
        <p:spPr bwMode="auto">
          <a:xfrm flipV="1">
            <a:off x="8235950" y="2876550"/>
            <a:ext cx="0" cy="1231900"/>
          </a:xfrm>
          <a:prstGeom prst="line">
            <a:avLst/>
          </a:prstGeom>
          <a:noFill/>
          <a:ln w="9525">
            <a:solidFill>
              <a:schemeClr val="tx1"/>
            </a:solidFill>
            <a:round/>
            <a:headEnd type="triangle" w="med" len="med"/>
            <a:tailEnd type="triangle" w="med" len="med"/>
          </a:ln>
          <a:effectLst/>
        </p:spPr>
        <p:txBody>
          <a:bodyPr/>
          <a:lstStyle/>
          <a:p>
            <a:endParaRPr lang="hu-HU"/>
          </a:p>
        </p:txBody>
      </p:sp>
      <p:pic>
        <p:nvPicPr>
          <p:cNvPr id="17" name="Picture 31" descr="laptop"/>
          <p:cNvPicPr>
            <a:picLocks noChangeAspect="1" noChangeArrowheads="1"/>
          </p:cNvPicPr>
          <p:nvPr/>
        </p:nvPicPr>
        <p:blipFill>
          <a:blip r:embed="rId2" cstate="print"/>
          <a:srcRect/>
          <a:stretch>
            <a:fillRect/>
          </a:stretch>
        </p:blipFill>
        <p:spPr bwMode="auto">
          <a:xfrm>
            <a:off x="314325" y="4202950"/>
            <a:ext cx="784225" cy="576263"/>
          </a:xfrm>
          <a:prstGeom prst="rect">
            <a:avLst/>
          </a:prstGeom>
          <a:noFill/>
        </p:spPr>
      </p:pic>
      <p:pic>
        <p:nvPicPr>
          <p:cNvPr id="20" name="Picture 36" descr="application server"/>
          <p:cNvPicPr>
            <a:picLocks noChangeAspect="1" noChangeArrowheads="1"/>
          </p:cNvPicPr>
          <p:nvPr/>
        </p:nvPicPr>
        <p:blipFill>
          <a:blip r:embed="rId3" cstate="print"/>
          <a:srcRect/>
          <a:stretch>
            <a:fillRect/>
          </a:stretch>
        </p:blipFill>
        <p:spPr bwMode="auto">
          <a:xfrm>
            <a:off x="7934325" y="4140200"/>
            <a:ext cx="514350" cy="693738"/>
          </a:xfrm>
          <a:prstGeom prst="rect">
            <a:avLst/>
          </a:prstGeom>
          <a:noFill/>
        </p:spPr>
      </p:pic>
      <p:pic>
        <p:nvPicPr>
          <p:cNvPr id="21" name="Picture 37" descr="application server"/>
          <p:cNvPicPr>
            <a:picLocks noChangeAspect="1" noChangeArrowheads="1"/>
          </p:cNvPicPr>
          <p:nvPr/>
        </p:nvPicPr>
        <p:blipFill>
          <a:blip r:embed="rId3" cstate="print"/>
          <a:srcRect/>
          <a:stretch>
            <a:fillRect/>
          </a:stretch>
        </p:blipFill>
        <p:spPr bwMode="auto">
          <a:xfrm>
            <a:off x="7934325" y="1930400"/>
            <a:ext cx="514350" cy="693738"/>
          </a:xfrm>
          <a:prstGeom prst="rect">
            <a:avLst/>
          </a:prstGeom>
          <a:noFill/>
        </p:spPr>
      </p:pic>
      <p:sp>
        <p:nvSpPr>
          <p:cNvPr id="23" name="Text Box 41"/>
          <p:cNvSpPr txBox="1">
            <a:spLocks noChangeArrowheads="1"/>
          </p:cNvSpPr>
          <p:nvPr/>
        </p:nvSpPr>
        <p:spPr bwMode="auto">
          <a:xfrm>
            <a:off x="5642813" y="5435380"/>
            <a:ext cx="1729962" cy="307777"/>
          </a:xfrm>
          <a:prstGeom prst="rect">
            <a:avLst/>
          </a:prstGeom>
          <a:noFill/>
          <a:ln w="9525">
            <a:noFill/>
            <a:miter lim="800000"/>
            <a:headEnd/>
            <a:tailEnd/>
          </a:ln>
          <a:effectLst/>
        </p:spPr>
        <p:txBody>
          <a:bodyPr wrap="none">
            <a:spAutoFit/>
          </a:bodyPr>
          <a:lstStyle/>
          <a:p>
            <a:pPr algn="ctr"/>
            <a:r>
              <a:rPr lang="en-US" sz="1400" b="0" dirty="0"/>
              <a:t>RADIUS messages</a:t>
            </a:r>
          </a:p>
        </p:txBody>
      </p:sp>
      <p:sp>
        <p:nvSpPr>
          <p:cNvPr id="24" name="Freeform 42"/>
          <p:cNvSpPr>
            <a:spLocks/>
          </p:cNvSpPr>
          <p:nvPr/>
        </p:nvSpPr>
        <p:spPr bwMode="auto">
          <a:xfrm flipH="1" flipV="1">
            <a:off x="4913405" y="5184555"/>
            <a:ext cx="2895600" cy="142875"/>
          </a:xfrm>
          <a:custGeom>
            <a:avLst/>
            <a:gdLst/>
            <a:ahLst/>
            <a:cxnLst>
              <a:cxn ang="0">
                <a:pos x="0" y="96"/>
              </a:cxn>
              <a:cxn ang="0">
                <a:pos x="0" y="0"/>
              </a:cxn>
              <a:cxn ang="0">
                <a:pos x="1584" y="0"/>
              </a:cxn>
              <a:cxn ang="0">
                <a:pos x="1584" y="96"/>
              </a:cxn>
            </a:cxnLst>
            <a:rect l="0" t="0" r="r" b="b"/>
            <a:pathLst>
              <a:path w="1584" h="96">
                <a:moveTo>
                  <a:pt x="0" y="96"/>
                </a:moveTo>
                <a:lnTo>
                  <a:pt x="0" y="0"/>
                </a:lnTo>
                <a:lnTo>
                  <a:pt x="1584" y="0"/>
                </a:lnTo>
                <a:lnTo>
                  <a:pt x="1584" y="96"/>
                </a:lnTo>
              </a:path>
            </a:pathLst>
          </a:custGeom>
          <a:noFill/>
          <a:ln w="9525">
            <a:solidFill>
              <a:schemeClr val="tx1"/>
            </a:solidFill>
            <a:round/>
            <a:headEnd/>
            <a:tailEnd/>
          </a:ln>
          <a:effectLst/>
        </p:spPr>
        <p:txBody>
          <a:bodyPr/>
          <a:lstStyle/>
          <a:p>
            <a:endParaRPr lang="hu-HU"/>
          </a:p>
        </p:txBody>
      </p:sp>
      <p:cxnSp>
        <p:nvCxnSpPr>
          <p:cNvPr id="26" name="Egyenes összekötő nyíllal 25"/>
          <p:cNvCxnSpPr/>
          <p:nvPr/>
        </p:nvCxnSpPr>
        <p:spPr>
          <a:xfrm flipV="1">
            <a:off x="4826000" y="4436428"/>
            <a:ext cx="3065780" cy="2222"/>
          </a:xfrm>
          <a:prstGeom prst="straightConnector1">
            <a:avLst/>
          </a:prstGeom>
          <a:ln w="9525" cap="sq">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Egyenes összekötő nyíllal 26"/>
          <p:cNvCxnSpPr/>
          <p:nvPr/>
        </p:nvCxnSpPr>
        <p:spPr>
          <a:xfrm flipV="1">
            <a:off x="1181100" y="4452938"/>
            <a:ext cx="3036094" cy="4762"/>
          </a:xfrm>
          <a:prstGeom prst="straightConnector1">
            <a:avLst/>
          </a:prstGeom>
          <a:ln w="9525" cap="sq">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 Box 16"/>
          <p:cNvSpPr txBox="1">
            <a:spLocks noChangeArrowheads="1"/>
          </p:cNvSpPr>
          <p:nvPr/>
        </p:nvSpPr>
        <p:spPr bwMode="auto">
          <a:xfrm>
            <a:off x="3502025" y="4851400"/>
            <a:ext cx="2108200" cy="338554"/>
          </a:xfrm>
          <a:prstGeom prst="rect">
            <a:avLst/>
          </a:prstGeom>
          <a:noFill/>
          <a:ln w="9525">
            <a:noFill/>
            <a:miter lim="800000"/>
            <a:headEnd/>
            <a:tailEnd/>
          </a:ln>
          <a:effectLst/>
        </p:spPr>
        <p:txBody>
          <a:bodyPr wrap="square">
            <a:spAutoFit/>
          </a:bodyPr>
          <a:lstStyle/>
          <a:p>
            <a:pPr algn="ctr"/>
            <a:r>
              <a:rPr lang="en-US" sz="1600" b="0" dirty="0"/>
              <a:t>IEEE 802.1X devices</a:t>
            </a:r>
          </a:p>
        </p:txBody>
      </p:sp>
      <p:pic>
        <p:nvPicPr>
          <p:cNvPr id="28" name="Picture 33" descr="BS01739_"/>
          <p:cNvPicPr>
            <a:picLocks noChangeAspect="1" noChangeArrowheads="1"/>
          </p:cNvPicPr>
          <p:nvPr/>
        </p:nvPicPr>
        <p:blipFill>
          <a:blip r:embed="rId4"/>
          <a:srcRect/>
          <a:stretch>
            <a:fillRect/>
          </a:stretch>
        </p:blipFill>
        <p:spPr bwMode="auto">
          <a:xfrm>
            <a:off x="4048125" y="4552950"/>
            <a:ext cx="765175" cy="312738"/>
          </a:xfrm>
          <a:prstGeom prst="rect">
            <a:avLst/>
          </a:prstGeom>
          <a:noFill/>
        </p:spPr>
      </p:pic>
      <p:pic>
        <p:nvPicPr>
          <p:cNvPr id="29" name="Picture 39" descr="Broadband Networking Wireless Base Station"/>
          <p:cNvPicPr>
            <a:picLocks noChangeAspect="1" noChangeArrowheads="1"/>
          </p:cNvPicPr>
          <p:nvPr/>
        </p:nvPicPr>
        <p:blipFill>
          <a:blip r:embed="rId5" cstate="print"/>
          <a:srcRect/>
          <a:stretch>
            <a:fillRect/>
          </a:stretch>
        </p:blipFill>
        <p:spPr bwMode="auto">
          <a:xfrm>
            <a:off x="4352925" y="3724275"/>
            <a:ext cx="363538" cy="655638"/>
          </a:xfrm>
          <a:prstGeom prst="rect">
            <a:avLst/>
          </a:prstGeom>
          <a:noFill/>
        </p:spPr>
      </p:pic>
      <p:sp>
        <p:nvSpPr>
          <p:cNvPr id="34" name="Text Box 17"/>
          <p:cNvSpPr txBox="1">
            <a:spLocks noChangeArrowheads="1"/>
          </p:cNvSpPr>
          <p:nvPr/>
        </p:nvSpPr>
        <p:spPr bwMode="auto">
          <a:xfrm>
            <a:off x="1392238" y="3849688"/>
            <a:ext cx="2589212" cy="523220"/>
          </a:xfrm>
          <a:prstGeom prst="rect">
            <a:avLst/>
          </a:prstGeom>
          <a:noFill/>
          <a:ln w="9525">
            <a:noFill/>
            <a:miter lim="800000"/>
            <a:headEnd/>
            <a:tailEnd/>
          </a:ln>
          <a:effectLst/>
        </p:spPr>
        <p:txBody>
          <a:bodyPr wrap="square">
            <a:spAutoFit/>
          </a:bodyPr>
          <a:lstStyle/>
          <a:p>
            <a:pPr algn="ctr"/>
            <a:r>
              <a:rPr lang="en-US" sz="1400" b="0" dirty="0"/>
              <a:t>PEAP messages over EAP over LAN (EAPOL)</a:t>
            </a:r>
          </a:p>
        </p:txBody>
      </p:sp>
      <p:sp>
        <p:nvSpPr>
          <p:cNvPr id="36" name="AutoShape 42"/>
          <p:cNvSpPr>
            <a:spLocks noChangeArrowheads="1"/>
          </p:cNvSpPr>
          <p:nvPr/>
        </p:nvSpPr>
        <p:spPr bwMode="auto">
          <a:xfrm>
            <a:off x="4075113" y="2676525"/>
            <a:ext cx="852487" cy="828675"/>
          </a:xfrm>
          <a:prstGeom prst="roundRect">
            <a:avLst>
              <a:gd name="adj" fmla="val 4167"/>
            </a:avLst>
          </a:prstGeom>
          <a:gradFill flip="none" rotWithShape="1">
            <a:gsLst>
              <a:gs pos="0">
                <a:schemeClr val="bg2">
                  <a:lumMod val="60000"/>
                  <a:lumOff val="40000"/>
                  <a:alpha val="0"/>
                </a:schemeClr>
              </a:gs>
              <a:gs pos="100000">
                <a:srgbClr val="4279E6"/>
              </a:gs>
            </a:gsLst>
            <a:lin ang="16200000" scaled="1"/>
            <a:tileRect/>
          </a:gradFill>
          <a:ln w="9525" algn="ctr">
            <a:solidFill>
              <a:schemeClr val="tx1"/>
            </a:solidFill>
            <a:round/>
            <a:headEnd/>
            <a:tailEnd/>
          </a:ln>
          <a:effectLst/>
        </p:spPr>
        <p:txBody>
          <a:bodyPr anchor="ctr"/>
          <a:lstStyle/>
          <a:p>
            <a:pPr algn="ctr"/>
            <a:endParaRPr lang="hu-HU" sz="1400"/>
          </a:p>
        </p:txBody>
      </p:sp>
      <p:sp>
        <p:nvSpPr>
          <p:cNvPr id="37" name="AutoShape 41"/>
          <p:cNvSpPr>
            <a:spLocks noChangeArrowheads="1"/>
          </p:cNvSpPr>
          <p:nvPr/>
        </p:nvSpPr>
        <p:spPr bwMode="auto">
          <a:xfrm>
            <a:off x="4022720" y="5443532"/>
            <a:ext cx="852487" cy="828676"/>
          </a:xfrm>
          <a:prstGeom prst="roundRect">
            <a:avLst>
              <a:gd name="adj" fmla="val 4167"/>
            </a:avLst>
          </a:prstGeom>
          <a:gradFill flip="none" rotWithShape="1">
            <a:gsLst>
              <a:gs pos="0">
                <a:schemeClr val="bg2">
                  <a:lumMod val="60000"/>
                  <a:lumOff val="40000"/>
                  <a:alpha val="0"/>
                </a:schemeClr>
              </a:gs>
              <a:gs pos="100000">
                <a:srgbClr val="4279E6"/>
              </a:gs>
            </a:gsLst>
            <a:lin ang="16200000" scaled="1"/>
            <a:tileRect/>
          </a:gradFill>
          <a:ln w="9525" algn="ctr">
            <a:solidFill>
              <a:schemeClr val="tx1"/>
            </a:solidFill>
            <a:round/>
            <a:headEnd/>
            <a:tailEnd/>
          </a:ln>
          <a:effectLst/>
        </p:spPr>
        <p:txBody>
          <a:bodyPr anchor="ctr"/>
          <a:lstStyle/>
          <a:p>
            <a:pPr algn="ctr"/>
            <a:endParaRPr lang="hu-HU" sz="1400"/>
          </a:p>
        </p:txBody>
      </p:sp>
      <p:sp>
        <p:nvSpPr>
          <p:cNvPr id="38" name="AutoShape 67"/>
          <p:cNvSpPr>
            <a:spLocks noChangeArrowheads="1"/>
          </p:cNvSpPr>
          <p:nvPr/>
        </p:nvSpPr>
        <p:spPr bwMode="auto">
          <a:xfrm>
            <a:off x="3790950" y="6280148"/>
            <a:ext cx="1377950" cy="541337"/>
          </a:xfrm>
          <a:prstGeom prst="roundRect">
            <a:avLst>
              <a:gd name="adj" fmla="val 4167"/>
            </a:avLst>
          </a:prstGeom>
          <a:noFill/>
          <a:ln w="9525">
            <a:noFill/>
            <a:round/>
            <a:headEnd/>
            <a:tailEnd/>
          </a:ln>
          <a:effectLst/>
        </p:spPr>
        <p:txBody>
          <a:bodyPr wrap="none" anchor="ctr"/>
          <a:lstStyle/>
          <a:p>
            <a:pPr algn="ctr">
              <a:lnSpc>
                <a:spcPct val="90000"/>
              </a:lnSpc>
            </a:pPr>
            <a:r>
              <a:rPr lang="hu-HU" sz="1400" dirty="0" err="1" smtClean="0"/>
              <a:t>Internal</a:t>
            </a:r>
            <a:r>
              <a:rPr lang="hu-HU" sz="1400" dirty="0" smtClean="0"/>
              <a:t> VLAN</a:t>
            </a:r>
            <a:endParaRPr lang="en-US" sz="1400" dirty="0"/>
          </a:p>
        </p:txBody>
      </p:sp>
      <p:sp>
        <p:nvSpPr>
          <p:cNvPr id="39" name="AutoShape 68"/>
          <p:cNvSpPr>
            <a:spLocks noChangeArrowheads="1"/>
          </p:cNvSpPr>
          <p:nvPr/>
        </p:nvSpPr>
        <p:spPr bwMode="auto">
          <a:xfrm>
            <a:off x="3635375" y="2265363"/>
            <a:ext cx="1758950" cy="312737"/>
          </a:xfrm>
          <a:prstGeom prst="roundRect">
            <a:avLst>
              <a:gd name="adj" fmla="val 4167"/>
            </a:avLst>
          </a:prstGeom>
          <a:noFill/>
          <a:ln w="9525">
            <a:noFill/>
            <a:round/>
            <a:headEnd/>
            <a:tailEnd/>
          </a:ln>
          <a:effectLst/>
        </p:spPr>
        <p:txBody>
          <a:bodyPr wrap="none" anchor="ctr"/>
          <a:lstStyle/>
          <a:p>
            <a:pPr algn="ctr">
              <a:lnSpc>
                <a:spcPct val="90000"/>
              </a:lnSpc>
            </a:pPr>
            <a:r>
              <a:rPr lang="hu-HU" sz="1400" dirty="0" err="1" smtClean="0"/>
              <a:t>Restricted</a:t>
            </a:r>
            <a:r>
              <a:rPr lang="hu-HU" sz="1400" dirty="0" smtClean="0"/>
              <a:t> VLAN</a:t>
            </a:r>
            <a:endParaRPr lang="en-US" sz="1400" dirty="0"/>
          </a:p>
        </p:txBody>
      </p:sp>
      <p:cxnSp>
        <p:nvCxnSpPr>
          <p:cNvPr id="40" name="Egyenes összekötő nyíllal 39"/>
          <p:cNvCxnSpPr/>
          <p:nvPr/>
        </p:nvCxnSpPr>
        <p:spPr>
          <a:xfrm rot="5400000">
            <a:off x="4369991" y="3616724"/>
            <a:ext cx="185743" cy="791"/>
          </a:xfrm>
          <a:prstGeom prst="straightConnector1">
            <a:avLst/>
          </a:prstGeom>
          <a:ln w="9525" cap="sq">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Egyenes összekötő nyíllal 47"/>
          <p:cNvCxnSpPr/>
          <p:nvPr/>
        </p:nvCxnSpPr>
        <p:spPr>
          <a:xfrm rot="16200000" flipH="1">
            <a:off x="4278313" y="5284786"/>
            <a:ext cx="322266" cy="1593"/>
          </a:xfrm>
          <a:prstGeom prst="straightConnector1">
            <a:avLst/>
          </a:prstGeom>
          <a:ln w="9525" cap="sq">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lnSpcReduction="10000"/>
          </a:bodyPr>
          <a:lstStyle/>
          <a:p>
            <a:pPr>
              <a:buNone/>
            </a:pPr>
            <a:r>
              <a:rPr lang="hu-HU" dirty="0" smtClean="0"/>
              <a:t>Terminal Server </a:t>
            </a:r>
            <a:r>
              <a:rPr lang="hu-HU" dirty="0" err="1" smtClean="0"/>
              <a:t>Gateway</a:t>
            </a:r>
            <a:endParaRPr lang="hu-HU" dirty="0"/>
          </a:p>
        </p:txBody>
      </p:sp>
      <p:sp>
        <p:nvSpPr>
          <p:cNvPr id="5" name="Title 4"/>
          <p:cNvSpPr>
            <a:spLocks noGrp="1"/>
          </p:cNvSpPr>
          <p:nvPr>
            <p:ph type="title"/>
          </p:nvPr>
        </p:nvSpPr>
        <p:spPr/>
        <p:txBody>
          <a:bodyPr>
            <a:normAutofit fontScale="90000"/>
          </a:bodyPr>
          <a:lstStyle/>
          <a:p>
            <a:r>
              <a:rPr lang="hu-HU" dirty="0" smtClean="0"/>
              <a:t>További ellenőrzési metódusok</a:t>
            </a:r>
            <a:endParaRPr lang="hu-HU" dirty="0"/>
          </a:p>
        </p:txBody>
      </p:sp>
      <p:pic>
        <p:nvPicPr>
          <p:cNvPr id="10" name="Picture 7" descr="ts_gateway_topo.png"/>
          <p:cNvPicPr>
            <a:picLocks noChangeAspect="1"/>
          </p:cNvPicPr>
          <p:nvPr/>
        </p:nvPicPr>
        <p:blipFill>
          <a:blip r:embed="rId2"/>
          <a:stretch>
            <a:fillRect/>
          </a:stretch>
        </p:blipFill>
        <p:spPr>
          <a:xfrm>
            <a:off x="1826394" y="3439815"/>
            <a:ext cx="5488801" cy="3409220"/>
          </a:xfrm>
          <a:prstGeom prst="rect">
            <a:avLst/>
          </a:prstGeom>
        </p:spPr>
      </p:pic>
      <p:sp>
        <p:nvSpPr>
          <p:cNvPr id="11" name="Téglalap 10"/>
          <p:cNvSpPr/>
          <p:nvPr/>
        </p:nvSpPr>
        <p:spPr>
          <a:xfrm>
            <a:off x="254000" y="1622613"/>
            <a:ext cx="8737600" cy="2246769"/>
          </a:xfrm>
          <a:prstGeom prst="rect">
            <a:avLst/>
          </a:prstGeom>
        </p:spPr>
        <p:txBody>
          <a:bodyPr wrap="square">
            <a:spAutoFit/>
          </a:bodyPr>
          <a:lstStyle/>
          <a:p>
            <a:pPr marL="447675" lvl="2" indent="-447675">
              <a:buSzPct val="95000"/>
              <a:buBlip>
                <a:blip r:embed="rId3"/>
              </a:buBlip>
              <a:defRPr/>
            </a:pPr>
            <a:r>
              <a:rPr lang="hu-HU" sz="2800" kern="0" dirty="0" smtClean="0">
                <a:solidFill>
                  <a:srgbClr val="FFFFFF"/>
                </a:solidFill>
                <a:effectLst>
                  <a:outerShdw blurRad="50800" dist="38100" dir="2700000" algn="tl" rotWithShape="0">
                    <a:prstClr val="black">
                      <a:alpha val="91000"/>
                    </a:prstClr>
                  </a:outerShdw>
                </a:effectLst>
                <a:latin typeface="Segoe"/>
              </a:rPr>
              <a:t>RDP over SSL = </a:t>
            </a:r>
            <a:r>
              <a:rPr lang="hu-HU" sz="2800" kern="0" dirty="0" err="1" smtClean="0">
                <a:solidFill>
                  <a:srgbClr val="FFFFFF"/>
                </a:solidFill>
                <a:effectLst>
                  <a:outerShdw blurRad="50800" dist="38100" dir="2700000" algn="tl" rotWithShape="0">
                    <a:prstClr val="black">
                      <a:alpha val="91000"/>
                    </a:prstClr>
                  </a:outerShdw>
                </a:effectLst>
                <a:latin typeface="Segoe"/>
              </a:rPr>
              <a:t>HTTPS-be</a:t>
            </a:r>
            <a:r>
              <a:rPr lang="hu-HU" sz="2800" kern="0" dirty="0" smtClean="0">
                <a:solidFill>
                  <a:srgbClr val="FFFFFF"/>
                </a:solidFill>
                <a:effectLst>
                  <a:outerShdw blurRad="50800" dist="38100" dir="2700000" algn="tl" rotWithShape="0">
                    <a:prstClr val="black">
                      <a:alpha val="91000"/>
                    </a:prstClr>
                  </a:outerShdw>
                </a:effectLst>
                <a:latin typeface="Segoe"/>
              </a:rPr>
              <a:t> ágyazott RDP forgalom</a:t>
            </a:r>
          </a:p>
          <a:p>
            <a:pPr marL="447675" lvl="2" indent="-447675">
              <a:buSzPct val="95000"/>
              <a:buBlip>
                <a:blip r:embed="rId3"/>
              </a:buBlip>
              <a:defRPr/>
            </a:pPr>
            <a:r>
              <a:rPr lang="hu-HU" sz="2800" kern="0" dirty="0" smtClean="0">
                <a:solidFill>
                  <a:srgbClr val="FFFFFF"/>
                </a:solidFill>
                <a:effectLst>
                  <a:outerShdw blurRad="50800" dist="38100" dir="2700000" algn="tl" rotWithShape="0">
                    <a:prstClr val="black">
                      <a:alpha val="91000"/>
                    </a:prstClr>
                  </a:outerShdw>
                </a:effectLst>
                <a:latin typeface="Segoe"/>
              </a:rPr>
              <a:t>Kombinálható az ISA-val</a:t>
            </a:r>
          </a:p>
          <a:p>
            <a:pPr marL="447675" lvl="2" indent="-447675">
              <a:buSzPct val="95000"/>
              <a:buBlip>
                <a:blip r:embed="rId3"/>
              </a:buBlip>
              <a:defRPr/>
            </a:pPr>
            <a:r>
              <a:rPr lang="hu-HU" sz="2800" kern="0" dirty="0" smtClean="0">
                <a:solidFill>
                  <a:srgbClr val="FFFFFF"/>
                </a:solidFill>
                <a:effectLst>
                  <a:outerShdw blurRad="50800" dist="38100" dir="2700000" algn="tl" rotWithShape="0">
                    <a:prstClr val="black">
                      <a:alpha val="91000"/>
                    </a:prstClr>
                  </a:outerShdw>
                </a:effectLst>
              </a:rPr>
              <a:t>Összekapcsolható a </a:t>
            </a:r>
            <a:r>
              <a:rPr lang="hu-HU" sz="2800" kern="0" dirty="0" err="1" smtClean="0">
                <a:solidFill>
                  <a:srgbClr val="FFFFFF"/>
                </a:solidFill>
                <a:effectLst>
                  <a:outerShdw blurRad="50800" dist="38100" dir="2700000" algn="tl" rotWithShape="0">
                    <a:prstClr val="black">
                      <a:alpha val="91000"/>
                    </a:prstClr>
                  </a:outerShdw>
                </a:effectLst>
              </a:rPr>
              <a:t>NAP-al</a:t>
            </a:r>
            <a:r>
              <a:rPr lang="hu-HU" sz="2800" kern="0" dirty="0" smtClean="0">
                <a:solidFill>
                  <a:srgbClr val="FFFFFF"/>
                </a:solidFill>
                <a:effectLst>
                  <a:outerShdw blurRad="50800" dist="38100" dir="2700000" algn="tl" rotWithShape="0">
                    <a:prstClr val="black">
                      <a:alpha val="91000"/>
                    </a:prstClr>
                  </a:outerShdw>
                </a:effectLst>
              </a:rPr>
              <a:t>, de ebben az esetben NINCS KARANTÉN vezérlési logika</a:t>
            </a:r>
            <a:endParaRPr lang="hu-HU" sz="2400" kern="0" dirty="0" smtClean="0">
              <a:solidFill>
                <a:srgbClr val="FFFFFF"/>
              </a:solidFill>
              <a:effectLst>
                <a:outerShdw blurRad="50800" dist="38100" dir="2700000" algn="tl" rotWithShape="0">
                  <a:prstClr val="black">
                    <a:alpha val="91000"/>
                  </a:prstClr>
                </a:outerShdw>
              </a:effectLst>
              <a:latin typeface="Segoe"/>
            </a:endParaRPr>
          </a:p>
          <a:p>
            <a:pPr>
              <a:defRPr/>
            </a:pPr>
            <a:endParaRPr lang="hu-HU" sz="1400" b="1" dirty="0" smtClean="0"/>
          </a:p>
          <a:p>
            <a:pPr>
              <a:defRPr/>
            </a:pPr>
            <a:endParaRPr lang="hu-HU" sz="14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p:cNvSpPr>
            <a:spLocks noChangeArrowheads="1"/>
          </p:cNvSpPr>
          <p:nvPr/>
        </p:nvSpPr>
        <p:spPr bwMode="auto">
          <a:xfrm>
            <a:off x="785786" y="1157270"/>
            <a:ext cx="7464425" cy="5630862"/>
          </a:xfrm>
          <a:prstGeom prst="ellipse">
            <a:avLst/>
          </a:prstGeom>
          <a:gradFill rotWithShape="1">
            <a:gsLst>
              <a:gs pos="0">
                <a:srgbClr val="FFFFFF"/>
              </a:gs>
              <a:gs pos="50000">
                <a:srgbClr val="DDDDDD">
                  <a:alpha val="20000"/>
                </a:srgbClr>
              </a:gs>
              <a:gs pos="100000">
                <a:srgbClr val="FFFFFF"/>
              </a:gs>
            </a:gsLst>
            <a:lin ang="2700000" scaled="1"/>
          </a:gradFill>
          <a:ln w="12700" algn="ctr">
            <a:solidFill>
              <a:srgbClr val="C0C0C0"/>
            </a:solidFill>
            <a:round/>
            <a:headEnd/>
            <a:tailEnd/>
          </a:ln>
          <a:effectLst/>
        </p:spPr>
        <p:txBody>
          <a:bodyPr wrap="none" anchor="ctr"/>
          <a:lstStyle/>
          <a:p>
            <a:pPr>
              <a:defRPr/>
            </a:pPr>
            <a:endParaRPr lang="en-US">
              <a:latin typeface="Arial" charset="0"/>
              <a:cs typeface="+mn-cs"/>
            </a:endParaRPr>
          </a:p>
        </p:txBody>
      </p:sp>
      <p:sp>
        <p:nvSpPr>
          <p:cNvPr id="5" name="Oval 3"/>
          <p:cNvSpPr>
            <a:spLocks noChangeArrowheads="1"/>
          </p:cNvSpPr>
          <p:nvPr/>
        </p:nvSpPr>
        <p:spPr bwMode="auto">
          <a:xfrm>
            <a:off x="4027488" y="1649413"/>
            <a:ext cx="4146550" cy="4772025"/>
          </a:xfrm>
          <a:prstGeom prst="ellipse">
            <a:avLst/>
          </a:prstGeom>
          <a:gradFill rotWithShape="1">
            <a:gsLst>
              <a:gs pos="0">
                <a:srgbClr val="FFFF99">
                  <a:alpha val="79999"/>
                </a:srgbClr>
              </a:gs>
              <a:gs pos="100000">
                <a:srgbClr val="D6D680"/>
              </a:gs>
            </a:gsLst>
            <a:lin ang="2700000" scaled="1"/>
          </a:gradFill>
          <a:ln w="12700" algn="ctr">
            <a:solidFill>
              <a:schemeClr val="tx2"/>
            </a:solidFill>
            <a:round/>
            <a:headEnd/>
            <a:tailEnd/>
          </a:ln>
        </p:spPr>
        <p:txBody>
          <a:bodyPr wrap="none" anchor="ctr"/>
          <a:lstStyle/>
          <a:p>
            <a:endParaRPr lang="en-US"/>
          </a:p>
        </p:txBody>
      </p:sp>
      <p:graphicFrame>
        <p:nvGraphicFramePr>
          <p:cNvPr id="6" name="Object 4"/>
          <p:cNvGraphicFramePr>
            <a:graphicFrameLocks noChangeAspect="1"/>
          </p:cNvGraphicFramePr>
          <p:nvPr/>
        </p:nvGraphicFramePr>
        <p:xfrm>
          <a:off x="1208088" y="3398838"/>
          <a:ext cx="431800" cy="558800"/>
        </p:xfrm>
        <a:graphic>
          <a:graphicData uri="http://schemas.openxmlformats.org/presentationml/2006/ole">
            <p:oleObj spid="_x0000_s56322" name="Visio" r:id="rId4" imgW="432054" imgH="558394" progId="Visio.Drawing.11">
              <p:embed/>
            </p:oleObj>
          </a:graphicData>
        </a:graphic>
      </p:graphicFrame>
      <p:sp>
        <p:nvSpPr>
          <p:cNvPr id="7" name="Oval 5"/>
          <p:cNvSpPr>
            <a:spLocks noChangeArrowheads="1"/>
          </p:cNvSpPr>
          <p:nvPr/>
        </p:nvSpPr>
        <p:spPr bwMode="auto">
          <a:xfrm>
            <a:off x="5453063" y="2203450"/>
            <a:ext cx="2700337" cy="3502025"/>
          </a:xfrm>
          <a:prstGeom prst="ellipse">
            <a:avLst/>
          </a:prstGeom>
          <a:gradFill rotWithShape="1">
            <a:gsLst>
              <a:gs pos="0">
                <a:srgbClr val="CCFFCC"/>
              </a:gs>
              <a:gs pos="50000">
                <a:schemeClr val="accent2">
                  <a:alpha val="80000"/>
                </a:schemeClr>
              </a:gs>
              <a:gs pos="100000">
                <a:srgbClr val="CCFFCC"/>
              </a:gs>
            </a:gsLst>
            <a:lin ang="2700000" scaled="1"/>
          </a:gradFill>
          <a:ln w="9525" algn="ctr">
            <a:solidFill>
              <a:srgbClr val="99CC00"/>
            </a:solidFill>
            <a:round/>
            <a:headEnd/>
            <a:tailEnd/>
          </a:ln>
          <a:effectLst/>
        </p:spPr>
        <p:txBody>
          <a:bodyPr wrap="none" anchor="ctr"/>
          <a:lstStyle/>
          <a:p>
            <a:pPr>
              <a:defRPr/>
            </a:pPr>
            <a:endParaRPr lang="en-US">
              <a:latin typeface="Arial" charset="0"/>
              <a:cs typeface="+mn-cs"/>
            </a:endParaRPr>
          </a:p>
        </p:txBody>
      </p:sp>
      <p:sp>
        <p:nvSpPr>
          <p:cNvPr id="8" name="AutoShape 6"/>
          <p:cNvSpPr>
            <a:spLocks noChangeArrowheads="1"/>
          </p:cNvSpPr>
          <p:nvPr/>
        </p:nvSpPr>
        <p:spPr bwMode="auto">
          <a:xfrm>
            <a:off x="2444750" y="4711700"/>
            <a:ext cx="3017838" cy="242888"/>
          </a:xfrm>
          <a:prstGeom prst="homePlate">
            <a:avLst>
              <a:gd name="adj" fmla="val 69832"/>
            </a:avLst>
          </a:prstGeom>
          <a:gradFill rotWithShape="0">
            <a:gsLst>
              <a:gs pos="0">
                <a:srgbClr val="787878"/>
              </a:gs>
              <a:gs pos="50000">
                <a:srgbClr val="DDDDDD"/>
              </a:gs>
              <a:gs pos="100000">
                <a:srgbClr val="787878"/>
              </a:gs>
            </a:gsLst>
            <a:lin ang="2700000" scaled="1"/>
          </a:gradFill>
          <a:ln w="12700">
            <a:solidFill>
              <a:srgbClr val="DDDDDD"/>
            </a:solidFill>
            <a:miter lim="800000"/>
            <a:headEnd/>
            <a:tailEnd/>
          </a:ln>
        </p:spPr>
        <p:txBody>
          <a:bodyPr wrap="none" anchor="ctr"/>
          <a:lstStyle/>
          <a:p>
            <a:pPr algn="ctr"/>
            <a:r>
              <a:rPr lang="hu-HU" sz="1400" b="1" dirty="0" smtClean="0">
                <a:solidFill>
                  <a:srgbClr val="131DED"/>
                </a:solidFill>
                <a:latin typeface="Segoe Semibold"/>
              </a:rPr>
              <a:t>Hozzáférés a hálózathoz</a:t>
            </a:r>
            <a:endParaRPr lang="en-US" sz="1400" b="1" dirty="0">
              <a:solidFill>
                <a:srgbClr val="131DED"/>
              </a:solidFill>
              <a:latin typeface="Segoe Semibold"/>
            </a:endParaRPr>
          </a:p>
        </p:txBody>
      </p:sp>
      <p:sp>
        <p:nvSpPr>
          <p:cNvPr id="9" name="Text Box 7"/>
          <p:cNvSpPr txBox="1">
            <a:spLocks noChangeArrowheads="1"/>
          </p:cNvSpPr>
          <p:nvPr/>
        </p:nvSpPr>
        <p:spPr bwMode="auto">
          <a:xfrm rot="10839294" flipV="1">
            <a:off x="4854575" y="4427538"/>
            <a:ext cx="522288" cy="762000"/>
          </a:xfrm>
          <a:prstGeom prst="rect">
            <a:avLst/>
          </a:prstGeom>
          <a:noFill/>
          <a:ln w="9525">
            <a:noFill/>
            <a:miter lim="800000"/>
            <a:headEnd/>
            <a:tailEnd/>
          </a:ln>
        </p:spPr>
        <p:txBody>
          <a:bodyPr lIns="91430" tIns="45715" rIns="91430" bIns="45715">
            <a:spAutoFit/>
          </a:bodyPr>
          <a:lstStyle/>
          <a:p>
            <a:pPr eaLnBrk="0" hangingPunct="0">
              <a:spcBef>
                <a:spcPct val="50000"/>
              </a:spcBef>
            </a:pPr>
            <a:r>
              <a:rPr lang="en-US" sz="4400" b="1" dirty="0">
                <a:solidFill>
                  <a:srgbClr val="FF0000"/>
                </a:solidFill>
              </a:rPr>
              <a:t>X</a:t>
            </a:r>
          </a:p>
        </p:txBody>
      </p:sp>
      <p:sp>
        <p:nvSpPr>
          <p:cNvPr id="10" name="Text Box 8"/>
          <p:cNvSpPr txBox="1">
            <a:spLocks noChangeArrowheads="1"/>
          </p:cNvSpPr>
          <p:nvPr/>
        </p:nvSpPr>
        <p:spPr bwMode="auto">
          <a:xfrm>
            <a:off x="4919663" y="2997200"/>
            <a:ext cx="809625" cy="304800"/>
          </a:xfrm>
          <a:prstGeom prst="rect">
            <a:avLst/>
          </a:prstGeom>
          <a:noFill/>
          <a:ln w="9525">
            <a:noFill/>
            <a:miter lim="800000"/>
            <a:headEnd/>
            <a:tailEnd/>
          </a:ln>
        </p:spPr>
        <p:txBody>
          <a:bodyPr lIns="91430" tIns="45715" rIns="91430" bIns="45715">
            <a:spAutoFit/>
          </a:bodyPr>
          <a:lstStyle/>
          <a:p>
            <a:pPr eaLnBrk="0" hangingPunct="0">
              <a:spcBef>
                <a:spcPct val="50000"/>
              </a:spcBef>
            </a:pPr>
            <a:r>
              <a:rPr lang="en-US" sz="1400" b="1">
                <a:solidFill>
                  <a:srgbClr val="131DED"/>
                </a:solidFill>
              </a:rPr>
              <a:t>DHCP</a:t>
            </a:r>
          </a:p>
        </p:txBody>
      </p:sp>
      <p:pic>
        <p:nvPicPr>
          <p:cNvPr id="11" name="Picture 9" descr="server"/>
          <p:cNvPicPr>
            <a:picLocks noChangeAspect="1" noChangeArrowheads="1"/>
          </p:cNvPicPr>
          <p:nvPr/>
        </p:nvPicPr>
        <p:blipFill>
          <a:blip r:embed="rId5"/>
          <a:srcRect/>
          <a:stretch>
            <a:fillRect/>
          </a:stretch>
        </p:blipFill>
        <p:spPr bwMode="auto">
          <a:xfrm>
            <a:off x="4343400" y="3324225"/>
            <a:ext cx="596900" cy="990600"/>
          </a:xfrm>
          <a:prstGeom prst="rect">
            <a:avLst/>
          </a:prstGeom>
          <a:noFill/>
          <a:ln w="9525">
            <a:noFill/>
            <a:miter lim="800000"/>
            <a:headEnd/>
            <a:tailEnd/>
          </a:ln>
        </p:spPr>
      </p:pic>
      <p:pic>
        <p:nvPicPr>
          <p:cNvPr id="12" name="Picture 10" descr="server"/>
          <p:cNvPicPr>
            <a:picLocks noChangeAspect="1" noChangeArrowheads="1"/>
          </p:cNvPicPr>
          <p:nvPr/>
        </p:nvPicPr>
        <p:blipFill>
          <a:blip r:embed="rId5"/>
          <a:srcRect/>
          <a:stretch>
            <a:fillRect/>
          </a:stretch>
        </p:blipFill>
        <p:spPr bwMode="auto">
          <a:xfrm>
            <a:off x="4819650" y="5045075"/>
            <a:ext cx="596900" cy="990600"/>
          </a:xfrm>
          <a:prstGeom prst="rect">
            <a:avLst/>
          </a:prstGeom>
          <a:noFill/>
          <a:ln w="9525">
            <a:noFill/>
            <a:miter lim="800000"/>
            <a:headEnd/>
            <a:tailEnd/>
          </a:ln>
        </p:spPr>
      </p:pic>
      <p:sp>
        <p:nvSpPr>
          <p:cNvPr id="13" name="Text Box 11"/>
          <p:cNvSpPr txBox="1">
            <a:spLocks noChangeArrowheads="1"/>
          </p:cNvSpPr>
          <p:nvPr/>
        </p:nvSpPr>
        <p:spPr bwMode="auto">
          <a:xfrm>
            <a:off x="5181600" y="5688013"/>
            <a:ext cx="1447800" cy="517525"/>
          </a:xfrm>
          <a:prstGeom prst="rect">
            <a:avLst/>
          </a:prstGeom>
          <a:noFill/>
          <a:ln w="9525">
            <a:noFill/>
            <a:miter lim="800000"/>
            <a:headEnd/>
            <a:tailEnd/>
          </a:ln>
        </p:spPr>
        <p:txBody>
          <a:bodyPr lIns="91430" tIns="45715" rIns="91430" bIns="45715">
            <a:spAutoFit/>
          </a:bodyPr>
          <a:lstStyle/>
          <a:p>
            <a:pPr eaLnBrk="0" hangingPunct="0">
              <a:spcBef>
                <a:spcPct val="50000"/>
              </a:spcBef>
            </a:pPr>
            <a:r>
              <a:rPr lang="en-US" sz="1400" b="1">
                <a:solidFill>
                  <a:srgbClr val="131DED"/>
                </a:solidFill>
              </a:rPr>
              <a:t>Remediation Server</a:t>
            </a:r>
          </a:p>
        </p:txBody>
      </p:sp>
      <p:sp>
        <p:nvSpPr>
          <p:cNvPr id="14" name="Text Box 12"/>
          <p:cNvSpPr txBox="1">
            <a:spLocks noChangeArrowheads="1"/>
          </p:cNvSpPr>
          <p:nvPr/>
        </p:nvSpPr>
        <p:spPr bwMode="auto">
          <a:xfrm>
            <a:off x="6011863" y="4276725"/>
            <a:ext cx="698500" cy="304800"/>
          </a:xfrm>
          <a:prstGeom prst="rect">
            <a:avLst/>
          </a:prstGeom>
          <a:noFill/>
          <a:ln w="9525">
            <a:noFill/>
            <a:miter lim="800000"/>
            <a:headEnd/>
            <a:tailEnd/>
          </a:ln>
        </p:spPr>
        <p:txBody>
          <a:bodyPr lIns="91430" tIns="45715" rIns="91430" bIns="45715">
            <a:spAutoFit/>
          </a:bodyPr>
          <a:lstStyle/>
          <a:p>
            <a:pPr eaLnBrk="0" hangingPunct="0">
              <a:spcBef>
                <a:spcPct val="50000"/>
              </a:spcBef>
            </a:pPr>
            <a:r>
              <a:rPr lang="hu-HU" sz="1400" b="1" dirty="0" smtClean="0">
                <a:solidFill>
                  <a:srgbClr val="131DED"/>
                </a:solidFill>
              </a:rPr>
              <a:t>NPS</a:t>
            </a:r>
            <a:endParaRPr lang="en-US" sz="1400" b="1" dirty="0">
              <a:solidFill>
                <a:srgbClr val="131DED"/>
              </a:solidFill>
            </a:endParaRPr>
          </a:p>
        </p:txBody>
      </p:sp>
      <p:grpSp>
        <p:nvGrpSpPr>
          <p:cNvPr id="2" name="Group 13"/>
          <p:cNvGrpSpPr>
            <a:grpSpLocks/>
          </p:cNvGrpSpPr>
          <p:nvPr/>
        </p:nvGrpSpPr>
        <p:grpSpPr bwMode="auto">
          <a:xfrm>
            <a:off x="7123113" y="2927350"/>
            <a:ext cx="831850" cy="879475"/>
            <a:chOff x="4352" y="1417"/>
            <a:chExt cx="632" cy="607"/>
          </a:xfrm>
        </p:grpSpPr>
        <p:pic>
          <p:nvPicPr>
            <p:cNvPr id="16" name="Picture 14" descr="server"/>
            <p:cNvPicPr>
              <a:picLocks noChangeAspect="1" noChangeArrowheads="1"/>
            </p:cNvPicPr>
            <p:nvPr/>
          </p:nvPicPr>
          <p:blipFill>
            <a:blip r:embed="rId5"/>
            <a:srcRect/>
            <a:stretch>
              <a:fillRect/>
            </a:stretch>
          </p:blipFill>
          <p:spPr bwMode="auto">
            <a:xfrm>
              <a:off x="4352" y="1417"/>
              <a:ext cx="406" cy="607"/>
            </a:xfrm>
            <a:prstGeom prst="rect">
              <a:avLst/>
            </a:prstGeom>
            <a:noFill/>
            <a:ln w="9525">
              <a:noFill/>
              <a:miter lim="800000"/>
              <a:headEnd/>
              <a:tailEnd/>
            </a:ln>
          </p:spPr>
        </p:pic>
        <p:pic>
          <p:nvPicPr>
            <p:cNvPr id="17" name="Picture 15" descr="server"/>
            <p:cNvPicPr>
              <a:picLocks noChangeAspect="1" noChangeArrowheads="1"/>
            </p:cNvPicPr>
            <p:nvPr/>
          </p:nvPicPr>
          <p:blipFill>
            <a:blip r:embed="rId5"/>
            <a:srcRect/>
            <a:stretch>
              <a:fillRect/>
            </a:stretch>
          </p:blipFill>
          <p:spPr bwMode="auto">
            <a:xfrm>
              <a:off x="4577" y="1417"/>
              <a:ext cx="407" cy="607"/>
            </a:xfrm>
            <a:prstGeom prst="rect">
              <a:avLst/>
            </a:prstGeom>
            <a:noFill/>
            <a:ln w="9525">
              <a:noFill/>
              <a:miter lim="800000"/>
              <a:headEnd/>
              <a:tailEnd/>
            </a:ln>
          </p:spPr>
        </p:pic>
      </p:grpSp>
      <p:sp>
        <p:nvSpPr>
          <p:cNvPr id="18" name="Line 16"/>
          <p:cNvSpPr>
            <a:spLocks noChangeShapeType="1"/>
          </p:cNvSpPr>
          <p:nvPr/>
        </p:nvSpPr>
        <p:spPr bwMode="auto">
          <a:xfrm flipV="1">
            <a:off x="2105025" y="2860675"/>
            <a:ext cx="2476500" cy="771525"/>
          </a:xfrm>
          <a:prstGeom prst="line">
            <a:avLst/>
          </a:prstGeom>
          <a:noFill/>
          <a:ln w="12700">
            <a:solidFill>
              <a:srgbClr val="777777"/>
            </a:solidFill>
            <a:round/>
            <a:headEnd/>
            <a:tailEnd type="triangle" w="med" len="med"/>
          </a:ln>
        </p:spPr>
        <p:txBody>
          <a:bodyPr anchor="ctr"/>
          <a:lstStyle/>
          <a:p>
            <a:endParaRPr lang="en-US"/>
          </a:p>
        </p:txBody>
      </p:sp>
      <p:sp>
        <p:nvSpPr>
          <p:cNvPr id="19" name="Line 17"/>
          <p:cNvSpPr>
            <a:spLocks noChangeShapeType="1"/>
          </p:cNvSpPr>
          <p:nvPr/>
        </p:nvSpPr>
        <p:spPr bwMode="auto">
          <a:xfrm flipH="1">
            <a:off x="2106613" y="3009900"/>
            <a:ext cx="2493962" cy="781050"/>
          </a:xfrm>
          <a:prstGeom prst="line">
            <a:avLst/>
          </a:prstGeom>
          <a:noFill/>
          <a:ln w="12700">
            <a:solidFill>
              <a:srgbClr val="777777"/>
            </a:solidFill>
            <a:round/>
            <a:headEnd/>
            <a:tailEnd type="triangle" w="med" len="med"/>
          </a:ln>
        </p:spPr>
        <p:txBody>
          <a:bodyPr anchor="ctr"/>
          <a:lstStyle/>
          <a:p>
            <a:endParaRPr lang="en-US"/>
          </a:p>
        </p:txBody>
      </p:sp>
      <p:sp>
        <p:nvSpPr>
          <p:cNvPr id="20" name="Text Box 18"/>
          <p:cNvSpPr txBox="1">
            <a:spLocks noChangeArrowheads="1"/>
          </p:cNvSpPr>
          <p:nvPr/>
        </p:nvSpPr>
        <p:spPr bwMode="auto">
          <a:xfrm>
            <a:off x="1604963" y="3040063"/>
            <a:ext cx="1912937" cy="276999"/>
          </a:xfrm>
          <a:prstGeom prst="rect">
            <a:avLst/>
          </a:prstGeom>
          <a:noFill/>
          <a:ln w="12700">
            <a:noFill/>
            <a:miter lim="800000"/>
            <a:headEnd/>
            <a:tailEnd/>
          </a:ln>
        </p:spPr>
        <p:txBody>
          <a:bodyPr>
            <a:spAutoFit/>
          </a:bodyPr>
          <a:lstStyle/>
          <a:p>
            <a:r>
              <a:rPr lang="hu-HU" sz="1200" dirty="0" smtClean="0">
                <a:solidFill>
                  <a:srgbClr val="131DED"/>
                </a:solidFill>
                <a:latin typeface="Segoe Semibold"/>
              </a:rPr>
              <a:t>Szeretnék IP-címet.</a:t>
            </a:r>
            <a:endParaRPr lang="en-US" sz="1200" dirty="0">
              <a:solidFill>
                <a:srgbClr val="131DED"/>
              </a:solidFill>
              <a:latin typeface="Segoe Semibold"/>
            </a:endParaRPr>
          </a:p>
        </p:txBody>
      </p:sp>
      <p:sp>
        <p:nvSpPr>
          <p:cNvPr id="21" name="Text Box 19"/>
          <p:cNvSpPr txBox="1">
            <a:spLocks noChangeArrowheads="1"/>
          </p:cNvSpPr>
          <p:nvPr/>
        </p:nvSpPr>
        <p:spPr bwMode="auto">
          <a:xfrm>
            <a:off x="2798763" y="3508375"/>
            <a:ext cx="1614487" cy="274638"/>
          </a:xfrm>
          <a:prstGeom prst="rect">
            <a:avLst/>
          </a:prstGeom>
          <a:noFill/>
          <a:ln w="12700">
            <a:noFill/>
            <a:miter lim="800000"/>
            <a:headEnd/>
            <a:tailEnd/>
          </a:ln>
        </p:spPr>
        <p:txBody>
          <a:bodyPr>
            <a:spAutoFit/>
          </a:bodyPr>
          <a:lstStyle/>
          <a:p>
            <a:r>
              <a:rPr lang="hu-HU" sz="1200" dirty="0" smtClean="0">
                <a:solidFill>
                  <a:srgbClr val="131DED"/>
                </a:solidFill>
                <a:latin typeface="Segoe Semibold"/>
              </a:rPr>
              <a:t>Parancsolj!</a:t>
            </a:r>
            <a:endParaRPr lang="en-US" sz="1200" dirty="0">
              <a:solidFill>
                <a:srgbClr val="131DED"/>
              </a:solidFill>
              <a:latin typeface="Segoe Semibold"/>
            </a:endParaRPr>
          </a:p>
        </p:txBody>
      </p:sp>
      <p:sp>
        <p:nvSpPr>
          <p:cNvPr id="22" name="Text Box 20"/>
          <p:cNvSpPr txBox="1">
            <a:spLocks noChangeArrowheads="1"/>
          </p:cNvSpPr>
          <p:nvPr/>
        </p:nvSpPr>
        <p:spPr bwMode="auto">
          <a:xfrm>
            <a:off x="3724275" y="4125913"/>
            <a:ext cx="1595438" cy="552450"/>
          </a:xfrm>
          <a:prstGeom prst="rect">
            <a:avLst/>
          </a:prstGeom>
          <a:noFill/>
          <a:ln w="9525">
            <a:noFill/>
            <a:miter lim="800000"/>
            <a:headEnd/>
            <a:tailEnd/>
          </a:ln>
        </p:spPr>
        <p:txBody>
          <a:bodyPr lIns="91430" tIns="45715" rIns="91430" bIns="45715">
            <a:spAutoFit/>
          </a:bodyPr>
          <a:lstStyle/>
          <a:p>
            <a:pPr algn="ctr" eaLnBrk="0" hangingPunct="0">
              <a:lnSpc>
                <a:spcPct val="50000"/>
              </a:lnSpc>
              <a:spcBef>
                <a:spcPct val="50000"/>
              </a:spcBef>
            </a:pPr>
            <a:r>
              <a:rPr lang="en-US" sz="1200" b="1" dirty="0">
                <a:solidFill>
                  <a:srgbClr val="131DED"/>
                </a:solidFill>
              </a:rPr>
              <a:t>Health</a:t>
            </a:r>
          </a:p>
          <a:p>
            <a:pPr algn="ctr" eaLnBrk="0" hangingPunct="0">
              <a:lnSpc>
                <a:spcPct val="50000"/>
              </a:lnSpc>
              <a:spcBef>
                <a:spcPct val="50000"/>
              </a:spcBef>
            </a:pPr>
            <a:r>
              <a:rPr lang="en-US" sz="1200" b="1" dirty="0">
                <a:solidFill>
                  <a:srgbClr val="131DED"/>
                </a:solidFill>
              </a:rPr>
              <a:t>Registration </a:t>
            </a:r>
          </a:p>
          <a:p>
            <a:pPr algn="ctr" eaLnBrk="0" hangingPunct="0">
              <a:lnSpc>
                <a:spcPct val="50000"/>
              </a:lnSpc>
              <a:spcBef>
                <a:spcPct val="50000"/>
              </a:spcBef>
            </a:pPr>
            <a:r>
              <a:rPr lang="en-US" sz="1200" b="1" dirty="0">
                <a:solidFill>
                  <a:srgbClr val="131DED"/>
                </a:solidFill>
              </a:rPr>
              <a:t>Authority</a:t>
            </a:r>
          </a:p>
        </p:txBody>
      </p:sp>
      <p:pic>
        <p:nvPicPr>
          <p:cNvPr id="23" name="Picture 21" descr="server"/>
          <p:cNvPicPr>
            <a:picLocks noChangeAspect="1" noChangeArrowheads="1"/>
          </p:cNvPicPr>
          <p:nvPr/>
        </p:nvPicPr>
        <p:blipFill>
          <a:blip r:embed="rId5"/>
          <a:srcRect/>
          <a:stretch>
            <a:fillRect/>
          </a:stretch>
        </p:blipFill>
        <p:spPr bwMode="auto">
          <a:xfrm>
            <a:off x="4781550" y="2241550"/>
            <a:ext cx="596900" cy="990600"/>
          </a:xfrm>
          <a:prstGeom prst="rect">
            <a:avLst/>
          </a:prstGeom>
          <a:noFill/>
          <a:ln w="9525">
            <a:noFill/>
            <a:miter lim="800000"/>
            <a:headEnd/>
            <a:tailEnd/>
          </a:ln>
        </p:spPr>
      </p:pic>
      <p:sp>
        <p:nvSpPr>
          <p:cNvPr id="24" name="Line 22"/>
          <p:cNvSpPr>
            <a:spLocks noChangeShapeType="1"/>
          </p:cNvSpPr>
          <p:nvPr/>
        </p:nvSpPr>
        <p:spPr bwMode="auto">
          <a:xfrm>
            <a:off x="2152650" y="3857625"/>
            <a:ext cx="2114550" cy="0"/>
          </a:xfrm>
          <a:prstGeom prst="line">
            <a:avLst/>
          </a:prstGeom>
          <a:noFill/>
          <a:ln w="12700">
            <a:solidFill>
              <a:srgbClr val="777777"/>
            </a:solidFill>
            <a:round/>
            <a:headEnd/>
            <a:tailEnd type="triangle" w="med" len="med"/>
          </a:ln>
        </p:spPr>
        <p:txBody>
          <a:bodyPr anchor="ctr"/>
          <a:lstStyle/>
          <a:p>
            <a:endParaRPr lang="en-US"/>
          </a:p>
        </p:txBody>
      </p:sp>
      <p:sp>
        <p:nvSpPr>
          <p:cNvPr id="25" name="Text Box 23"/>
          <p:cNvSpPr txBox="1">
            <a:spLocks noChangeArrowheads="1"/>
          </p:cNvSpPr>
          <p:nvPr/>
        </p:nvSpPr>
        <p:spPr bwMode="auto">
          <a:xfrm>
            <a:off x="2071670" y="3014658"/>
            <a:ext cx="2160587" cy="646331"/>
          </a:xfrm>
          <a:prstGeom prst="rect">
            <a:avLst/>
          </a:prstGeom>
          <a:noFill/>
          <a:ln w="12700">
            <a:noFill/>
            <a:miter lim="800000"/>
            <a:headEnd/>
            <a:tailEnd/>
          </a:ln>
        </p:spPr>
        <p:txBody>
          <a:bodyPr>
            <a:spAutoFit/>
          </a:bodyPr>
          <a:lstStyle/>
          <a:p>
            <a:r>
              <a:rPr lang="hu-HU" sz="1200" dirty="0" smtClean="0">
                <a:solidFill>
                  <a:srgbClr val="131DED"/>
                </a:solidFill>
                <a:latin typeface="Segoe Semibold"/>
              </a:rPr>
              <a:t>Kaphatnék </a:t>
            </a:r>
            <a:r>
              <a:rPr lang="hu-HU" sz="1200" dirty="0" err="1" smtClean="0">
                <a:solidFill>
                  <a:srgbClr val="131DED"/>
                </a:solidFill>
                <a:latin typeface="Segoe Semibold"/>
              </a:rPr>
              <a:t>eü</a:t>
            </a:r>
            <a:r>
              <a:rPr lang="hu-HU" sz="1200" dirty="0" smtClean="0">
                <a:solidFill>
                  <a:srgbClr val="131DED"/>
                </a:solidFill>
                <a:latin typeface="Segoe Semibold"/>
              </a:rPr>
              <a:t> kiskönyvet? Nézd: egészséges vagyok, itt a </a:t>
            </a:r>
            <a:r>
              <a:rPr lang="hu-HU" sz="1200" dirty="0" err="1" smtClean="0">
                <a:solidFill>
                  <a:srgbClr val="131DED"/>
                </a:solidFill>
                <a:latin typeface="Segoe Semibold"/>
              </a:rPr>
              <a:t>SoH-om</a:t>
            </a:r>
            <a:endParaRPr lang="en-US" sz="1200" dirty="0">
              <a:solidFill>
                <a:srgbClr val="131DED"/>
              </a:solidFill>
              <a:latin typeface="Segoe Semibold"/>
            </a:endParaRPr>
          </a:p>
        </p:txBody>
      </p:sp>
      <p:sp>
        <p:nvSpPr>
          <p:cNvPr id="26" name="Line 24"/>
          <p:cNvSpPr>
            <a:spLocks noChangeShapeType="1"/>
          </p:cNvSpPr>
          <p:nvPr/>
        </p:nvSpPr>
        <p:spPr bwMode="auto">
          <a:xfrm>
            <a:off x="5076825" y="3848100"/>
            <a:ext cx="828675" cy="0"/>
          </a:xfrm>
          <a:prstGeom prst="line">
            <a:avLst/>
          </a:prstGeom>
          <a:noFill/>
          <a:ln w="12700">
            <a:solidFill>
              <a:srgbClr val="777777"/>
            </a:solidFill>
            <a:round/>
            <a:headEnd/>
            <a:tailEnd type="triangle" w="med" len="med"/>
          </a:ln>
        </p:spPr>
        <p:txBody>
          <a:bodyPr anchor="ctr"/>
          <a:lstStyle/>
          <a:p>
            <a:endParaRPr lang="en-US"/>
          </a:p>
        </p:txBody>
      </p:sp>
      <p:sp>
        <p:nvSpPr>
          <p:cNvPr id="27" name="Text Box 25"/>
          <p:cNvSpPr txBox="1">
            <a:spLocks noChangeArrowheads="1"/>
          </p:cNvSpPr>
          <p:nvPr/>
        </p:nvSpPr>
        <p:spPr bwMode="auto">
          <a:xfrm>
            <a:off x="4973638" y="3551238"/>
            <a:ext cx="1055687" cy="274637"/>
          </a:xfrm>
          <a:prstGeom prst="rect">
            <a:avLst/>
          </a:prstGeom>
          <a:noFill/>
          <a:ln w="12700">
            <a:noFill/>
            <a:miter lim="800000"/>
            <a:headEnd/>
            <a:tailEnd/>
          </a:ln>
        </p:spPr>
        <p:txBody>
          <a:bodyPr>
            <a:spAutoFit/>
          </a:bodyPr>
          <a:lstStyle/>
          <a:p>
            <a:r>
              <a:rPr lang="hu-HU" sz="1200" dirty="0" smtClean="0">
                <a:solidFill>
                  <a:srgbClr val="131DED"/>
                </a:solidFill>
                <a:latin typeface="Segoe Semibold"/>
              </a:rPr>
              <a:t>Kliens </a:t>
            </a:r>
            <a:r>
              <a:rPr lang="en-US" sz="1200" dirty="0" smtClean="0">
                <a:solidFill>
                  <a:srgbClr val="131DED"/>
                </a:solidFill>
                <a:latin typeface="Segoe Semibold"/>
              </a:rPr>
              <a:t>ok</a:t>
            </a:r>
            <a:r>
              <a:rPr lang="en-US" sz="1200" dirty="0">
                <a:solidFill>
                  <a:srgbClr val="131DED"/>
                </a:solidFill>
                <a:latin typeface="Segoe Semibold"/>
              </a:rPr>
              <a:t>?</a:t>
            </a:r>
          </a:p>
        </p:txBody>
      </p:sp>
      <p:sp>
        <p:nvSpPr>
          <p:cNvPr id="28" name="Line 26"/>
          <p:cNvSpPr>
            <a:spLocks noChangeShapeType="1"/>
          </p:cNvSpPr>
          <p:nvPr/>
        </p:nvSpPr>
        <p:spPr bwMode="auto">
          <a:xfrm flipH="1">
            <a:off x="5076825" y="3981450"/>
            <a:ext cx="781050" cy="0"/>
          </a:xfrm>
          <a:prstGeom prst="line">
            <a:avLst/>
          </a:prstGeom>
          <a:noFill/>
          <a:ln w="12700">
            <a:solidFill>
              <a:srgbClr val="777777"/>
            </a:solidFill>
            <a:round/>
            <a:headEnd/>
            <a:tailEnd type="triangle" w="med" len="med"/>
          </a:ln>
        </p:spPr>
        <p:txBody>
          <a:bodyPr anchor="ctr"/>
          <a:lstStyle/>
          <a:p>
            <a:endParaRPr lang="en-US"/>
          </a:p>
        </p:txBody>
      </p:sp>
      <p:sp>
        <p:nvSpPr>
          <p:cNvPr id="29" name="Text Box 27"/>
          <p:cNvSpPr txBox="1">
            <a:spLocks noChangeArrowheads="1"/>
          </p:cNvSpPr>
          <p:nvPr/>
        </p:nvSpPr>
        <p:spPr bwMode="auto">
          <a:xfrm>
            <a:off x="4929190" y="4014790"/>
            <a:ext cx="1350962" cy="646331"/>
          </a:xfrm>
          <a:prstGeom prst="rect">
            <a:avLst/>
          </a:prstGeom>
          <a:noFill/>
          <a:ln w="12700">
            <a:noFill/>
            <a:miter lim="800000"/>
            <a:headEnd/>
            <a:tailEnd/>
          </a:ln>
        </p:spPr>
        <p:txBody>
          <a:bodyPr>
            <a:spAutoFit/>
          </a:bodyPr>
          <a:lstStyle/>
          <a:p>
            <a:r>
              <a:rPr lang="hu-HU" sz="1200" dirty="0" smtClean="0">
                <a:solidFill>
                  <a:srgbClr val="131DED"/>
                </a:solidFill>
                <a:latin typeface="Segoe Semibold"/>
              </a:rPr>
              <a:t>Nem!</a:t>
            </a:r>
          </a:p>
          <a:p>
            <a:r>
              <a:rPr lang="hu-HU" sz="1200" dirty="0" smtClean="0">
                <a:solidFill>
                  <a:srgbClr val="131DED"/>
                </a:solidFill>
                <a:latin typeface="Segoe Semibold"/>
              </a:rPr>
              <a:t>Frissítésre van szüksége!</a:t>
            </a:r>
            <a:endParaRPr lang="en-US" sz="1200" dirty="0">
              <a:solidFill>
                <a:srgbClr val="131DED"/>
              </a:solidFill>
              <a:latin typeface="Segoe Semibold"/>
            </a:endParaRPr>
          </a:p>
        </p:txBody>
      </p:sp>
      <p:sp>
        <p:nvSpPr>
          <p:cNvPr id="30" name="Line 28"/>
          <p:cNvSpPr>
            <a:spLocks noChangeShapeType="1"/>
          </p:cNvSpPr>
          <p:nvPr/>
        </p:nvSpPr>
        <p:spPr bwMode="auto">
          <a:xfrm flipH="1">
            <a:off x="2124075" y="3990975"/>
            <a:ext cx="2095500" cy="0"/>
          </a:xfrm>
          <a:prstGeom prst="line">
            <a:avLst/>
          </a:prstGeom>
          <a:noFill/>
          <a:ln w="12700">
            <a:solidFill>
              <a:srgbClr val="777777"/>
            </a:solidFill>
            <a:round/>
            <a:headEnd/>
            <a:tailEnd type="triangle" w="med" len="med"/>
          </a:ln>
        </p:spPr>
        <p:txBody>
          <a:bodyPr anchor="ctr"/>
          <a:lstStyle/>
          <a:p>
            <a:endParaRPr lang="en-US"/>
          </a:p>
        </p:txBody>
      </p:sp>
      <p:sp>
        <p:nvSpPr>
          <p:cNvPr id="31" name="Text Box 29"/>
          <p:cNvSpPr txBox="1">
            <a:spLocks noChangeArrowheads="1"/>
          </p:cNvSpPr>
          <p:nvPr/>
        </p:nvSpPr>
        <p:spPr bwMode="auto">
          <a:xfrm>
            <a:off x="2071670" y="4086228"/>
            <a:ext cx="2151062" cy="461665"/>
          </a:xfrm>
          <a:prstGeom prst="rect">
            <a:avLst/>
          </a:prstGeom>
          <a:noFill/>
          <a:ln w="12700">
            <a:noFill/>
            <a:miter lim="800000"/>
            <a:headEnd/>
            <a:tailEnd/>
          </a:ln>
        </p:spPr>
        <p:txBody>
          <a:bodyPr>
            <a:spAutoFit/>
          </a:bodyPr>
          <a:lstStyle/>
          <a:p>
            <a:r>
              <a:rPr lang="hu-HU" sz="1200" dirty="0" smtClean="0">
                <a:solidFill>
                  <a:srgbClr val="131DED"/>
                </a:solidFill>
                <a:latin typeface="Segoe Semibold"/>
              </a:rPr>
              <a:t>Nincs </a:t>
            </a:r>
            <a:r>
              <a:rPr lang="hu-HU" sz="1200" dirty="0" err="1" smtClean="0">
                <a:solidFill>
                  <a:srgbClr val="131DED"/>
                </a:solidFill>
                <a:latin typeface="Segoe Semibold"/>
              </a:rPr>
              <a:t>eü</a:t>
            </a:r>
            <a:r>
              <a:rPr lang="hu-HU" sz="1200" dirty="0" smtClean="0">
                <a:solidFill>
                  <a:srgbClr val="131DED"/>
                </a:solidFill>
                <a:latin typeface="Segoe Semibold"/>
              </a:rPr>
              <a:t> kiskönyved! Először gyógyulj meg!</a:t>
            </a:r>
            <a:endParaRPr lang="en-US" sz="1200" dirty="0">
              <a:solidFill>
                <a:srgbClr val="131DED"/>
              </a:solidFill>
              <a:latin typeface="Segoe Semibold"/>
            </a:endParaRPr>
          </a:p>
        </p:txBody>
      </p:sp>
      <p:sp>
        <p:nvSpPr>
          <p:cNvPr id="32" name="Line 30"/>
          <p:cNvSpPr>
            <a:spLocks noChangeShapeType="1"/>
          </p:cNvSpPr>
          <p:nvPr/>
        </p:nvSpPr>
        <p:spPr bwMode="auto">
          <a:xfrm>
            <a:off x="2143125" y="4392613"/>
            <a:ext cx="2457450" cy="712787"/>
          </a:xfrm>
          <a:prstGeom prst="line">
            <a:avLst/>
          </a:prstGeom>
          <a:noFill/>
          <a:ln w="12700">
            <a:solidFill>
              <a:srgbClr val="777777"/>
            </a:solidFill>
            <a:round/>
            <a:headEnd/>
            <a:tailEnd type="triangle" w="med" len="med"/>
          </a:ln>
        </p:spPr>
        <p:txBody>
          <a:bodyPr anchor="ctr"/>
          <a:lstStyle/>
          <a:p>
            <a:endParaRPr lang="en-US"/>
          </a:p>
        </p:txBody>
      </p:sp>
      <p:sp>
        <p:nvSpPr>
          <p:cNvPr id="33" name="Text Box 31"/>
          <p:cNvSpPr txBox="1">
            <a:spLocks noChangeArrowheads="1"/>
          </p:cNvSpPr>
          <p:nvPr/>
        </p:nvSpPr>
        <p:spPr bwMode="auto">
          <a:xfrm>
            <a:off x="2714612" y="4229104"/>
            <a:ext cx="1370012" cy="274637"/>
          </a:xfrm>
          <a:prstGeom prst="rect">
            <a:avLst/>
          </a:prstGeom>
          <a:noFill/>
          <a:ln w="12700">
            <a:noFill/>
            <a:miter lim="800000"/>
            <a:headEnd/>
            <a:tailEnd/>
          </a:ln>
        </p:spPr>
        <p:txBody>
          <a:bodyPr>
            <a:spAutoFit/>
          </a:bodyPr>
          <a:lstStyle/>
          <a:p>
            <a:r>
              <a:rPr lang="hu-HU" sz="1200" dirty="0" smtClean="0">
                <a:solidFill>
                  <a:srgbClr val="131DED"/>
                </a:solidFill>
                <a:latin typeface="Segoe Semibold"/>
              </a:rPr>
              <a:t>Kellene frissítés!</a:t>
            </a:r>
            <a:endParaRPr lang="en-US" sz="1200" dirty="0">
              <a:solidFill>
                <a:srgbClr val="131DED"/>
              </a:solidFill>
              <a:latin typeface="Segoe Semibold"/>
            </a:endParaRPr>
          </a:p>
        </p:txBody>
      </p:sp>
      <p:sp>
        <p:nvSpPr>
          <p:cNvPr id="34" name="Line 32"/>
          <p:cNvSpPr>
            <a:spLocks noChangeShapeType="1"/>
          </p:cNvSpPr>
          <p:nvPr/>
        </p:nvSpPr>
        <p:spPr bwMode="auto">
          <a:xfrm flipH="1" flipV="1">
            <a:off x="2095500" y="4530725"/>
            <a:ext cx="2419350" cy="717550"/>
          </a:xfrm>
          <a:prstGeom prst="line">
            <a:avLst/>
          </a:prstGeom>
          <a:noFill/>
          <a:ln w="12700">
            <a:solidFill>
              <a:srgbClr val="777777"/>
            </a:solidFill>
            <a:round/>
            <a:headEnd/>
            <a:tailEnd type="triangle" w="med" len="med"/>
          </a:ln>
        </p:spPr>
        <p:txBody>
          <a:bodyPr anchor="ctr"/>
          <a:lstStyle/>
          <a:p>
            <a:endParaRPr lang="en-US"/>
          </a:p>
        </p:txBody>
      </p:sp>
      <p:sp>
        <p:nvSpPr>
          <p:cNvPr id="35" name="Text Box 33"/>
          <p:cNvSpPr txBox="1">
            <a:spLocks noChangeArrowheads="1"/>
          </p:cNvSpPr>
          <p:nvPr/>
        </p:nvSpPr>
        <p:spPr bwMode="auto">
          <a:xfrm>
            <a:off x="2887663" y="5040313"/>
            <a:ext cx="1112837" cy="274637"/>
          </a:xfrm>
          <a:prstGeom prst="rect">
            <a:avLst/>
          </a:prstGeom>
          <a:noFill/>
          <a:ln w="12700">
            <a:noFill/>
            <a:miter lim="800000"/>
            <a:headEnd/>
            <a:tailEnd/>
          </a:ln>
        </p:spPr>
        <p:txBody>
          <a:bodyPr>
            <a:spAutoFit/>
          </a:bodyPr>
          <a:lstStyle/>
          <a:p>
            <a:r>
              <a:rPr lang="hu-HU" sz="1200" dirty="0" smtClean="0">
                <a:solidFill>
                  <a:srgbClr val="131DED"/>
                </a:solidFill>
                <a:latin typeface="Segoe Semibold"/>
              </a:rPr>
              <a:t>Parancsolj!</a:t>
            </a:r>
            <a:endParaRPr lang="en-US" sz="1200" dirty="0">
              <a:solidFill>
                <a:srgbClr val="131DED"/>
              </a:solidFill>
              <a:latin typeface="Segoe Semibold"/>
            </a:endParaRPr>
          </a:p>
        </p:txBody>
      </p:sp>
      <p:sp>
        <p:nvSpPr>
          <p:cNvPr id="36" name="Text Box 34"/>
          <p:cNvSpPr txBox="1">
            <a:spLocks noChangeArrowheads="1"/>
          </p:cNvSpPr>
          <p:nvPr/>
        </p:nvSpPr>
        <p:spPr bwMode="auto">
          <a:xfrm>
            <a:off x="4930772" y="4014785"/>
            <a:ext cx="1370012" cy="646331"/>
          </a:xfrm>
          <a:prstGeom prst="rect">
            <a:avLst/>
          </a:prstGeom>
          <a:noFill/>
          <a:ln w="12700">
            <a:noFill/>
            <a:miter lim="800000"/>
            <a:headEnd/>
            <a:tailEnd/>
          </a:ln>
        </p:spPr>
        <p:txBody>
          <a:bodyPr>
            <a:spAutoFit/>
          </a:bodyPr>
          <a:lstStyle/>
          <a:p>
            <a:r>
              <a:rPr lang="hu-HU" sz="1200" dirty="0" smtClean="0">
                <a:solidFill>
                  <a:srgbClr val="131DED"/>
                </a:solidFill>
                <a:latin typeface="Segoe Semibold"/>
              </a:rPr>
              <a:t>Igen!</a:t>
            </a:r>
            <a:r>
              <a:rPr lang="en-US" sz="1200" dirty="0" smtClean="0">
                <a:solidFill>
                  <a:srgbClr val="131DED"/>
                </a:solidFill>
                <a:latin typeface="Segoe Semibold"/>
              </a:rPr>
              <a:t> </a:t>
            </a:r>
            <a:endParaRPr lang="en-US" sz="1200" dirty="0">
              <a:solidFill>
                <a:srgbClr val="131DED"/>
              </a:solidFill>
              <a:latin typeface="Segoe Semibold"/>
            </a:endParaRPr>
          </a:p>
          <a:p>
            <a:r>
              <a:rPr lang="hu-HU" sz="1200" dirty="0" err="1" smtClean="0">
                <a:solidFill>
                  <a:srgbClr val="131DED"/>
                </a:solidFill>
                <a:latin typeface="Segoe Semibold"/>
              </a:rPr>
              <a:t>Eü</a:t>
            </a:r>
            <a:r>
              <a:rPr lang="hu-HU" sz="1200" dirty="0" smtClean="0">
                <a:solidFill>
                  <a:srgbClr val="131DED"/>
                </a:solidFill>
                <a:latin typeface="Segoe Semibold"/>
              </a:rPr>
              <a:t> kiskönyv kiadása!</a:t>
            </a:r>
            <a:endParaRPr lang="en-US" sz="1200" dirty="0">
              <a:solidFill>
                <a:srgbClr val="131DED"/>
              </a:solidFill>
              <a:latin typeface="Segoe Semibold"/>
            </a:endParaRPr>
          </a:p>
        </p:txBody>
      </p:sp>
      <p:graphicFrame>
        <p:nvGraphicFramePr>
          <p:cNvPr id="37" name="Object 35"/>
          <p:cNvGraphicFramePr>
            <a:graphicFrameLocks noChangeAspect="1"/>
          </p:cNvGraphicFramePr>
          <p:nvPr/>
        </p:nvGraphicFramePr>
        <p:xfrm>
          <a:off x="5751513" y="3384550"/>
          <a:ext cx="431800" cy="803275"/>
        </p:xfrm>
        <a:graphic>
          <a:graphicData uri="http://schemas.openxmlformats.org/presentationml/2006/ole">
            <p:oleObj spid="_x0000_s56323" name="Visio" r:id="rId6" imgW="432000" imgH="746280" progId="Visio.Drawing.11">
              <p:embed/>
            </p:oleObj>
          </a:graphicData>
        </a:graphic>
      </p:graphicFrame>
      <p:sp>
        <p:nvSpPr>
          <p:cNvPr id="38" name="Text Box 36"/>
          <p:cNvSpPr txBox="1">
            <a:spLocks noChangeArrowheads="1"/>
          </p:cNvSpPr>
          <p:nvPr/>
        </p:nvSpPr>
        <p:spPr bwMode="auto">
          <a:xfrm>
            <a:off x="2071662" y="4086225"/>
            <a:ext cx="1912937" cy="461665"/>
          </a:xfrm>
          <a:prstGeom prst="rect">
            <a:avLst/>
          </a:prstGeom>
          <a:noFill/>
          <a:ln w="12700">
            <a:noFill/>
            <a:miter lim="800000"/>
            <a:headEnd/>
            <a:tailEnd/>
          </a:ln>
        </p:spPr>
        <p:txBody>
          <a:bodyPr>
            <a:spAutoFit/>
          </a:bodyPr>
          <a:lstStyle/>
          <a:p>
            <a:r>
              <a:rPr lang="hu-HU" sz="1200" dirty="0" smtClean="0">
                <a:solidFill>
                  <a:srgbClr val="131DED"/>
                </a:solidFill>
                <a:latin typeface="Segoe Semibold"/>
              </a:rPr>
              <a:t>Parancsolj, az </a:t>
            </a:r>
            <a:r>
              <a:rPr lang="hu-HU" sz="1200" dirty="0" err="1" smtClean="0">
                <a:solidFill>
                  <a:srgbClr val="131DED"/>
                </a:solidFill>
                <a:latin typeface="Segoe Semibold"/>
              </a:rPr>
              <a:t>eü</a:t>
            </a:r>
            <a:r>
              <a:rPr lang="hu-HU" sz="1200" dirty="0" smtClean="0">
                <a:solidFill>
                  <a:srgbClr val="131DED"/>
                </a:solidFill>
                <a:latin typeface="Segoe Semibold"/>
              </a:rPr>
              <a:t> kiskönyved.</a:t>
            </a:r>
            <a:endParaRPr lang="en-US" sz="1200" dirty="0">
              <a:solidFill>
                <a:srgbClr val="131DED"/>
              </a:solidFill>
              <a:latin typeface="Segoe Semibold"/>
            </a:endParaRPr>
          </a:p>
        </p:txBody>
      </p:sp>
      <p:sp>
        <p:nvSpPr>
          <p:cNvPr id="39" name="Text Box 37"/>
          <p:cNvSpPr txBox="1">
            <a:spLocks noChangeArrowheads="1"/>
          </p:cNvSpPr>
          <p:nvPr/>
        </p:nvSpPr>
        <p:spPr bwMode="auto">
          <a:xfrm>
            <a:off x="5595938" y="4646613"/>
            <a:ext cx="668337" cy="914400"/>
          </a:xfrm>
          <a:prstGeom prst="rect">
            <a:avLst/>
          </a:prstGeom>
          <a:noFill/>
          <a:ln w="12700">
            <a:noFill/>
            <a:miter lim="800000"/>
            <a:headEnd/>
            <a:tailEnd/>
          </a:ln>
        </p:spPr>
        <p:txBody>
          <a:bodyPr>
            <a:spAutoFit/>
          </a:bodyPr>
          <a:lstStyle/>
          <a:p>
            <a:r>
              <a:rPr lang="en-US" sz="5400" b="1" dirty="0">
                <a:solidFill>
                  <a:srgbClr val="131DED"/>
                </a:solidFill>
                <a:latin typeface="Segoe Semibold"/>
                <a:sym typeface="Wingdings" pitchFamily="2" charset="2"/>
              </a:rPr>
              <a:t></a:t>
            </a:r>
          </a:p>
        </p:txBody>
      </p:sp>
      <p:graphicFrame>
        <p:nvGraphicFramePr>
          <p:cNvPr id="40" name="Object 38"/>
          <p:cNvGraphicFramePr>
            <a:graphicFrameLocks noChangeAspect="1"/>
          </p:cNvGraphicFramePr>
          <p:nvPr/>
        </p:nvGraphicFramePr>
        <p:xfrm>
          <a:off x="1254125" y="3544888"/>
          <a:ext cx="769938" cy="717550"/>
        </p:xfrm>
        <a:graphic>
          <a:graphicData uri="http://schemas.openxmlformats.org/presentationml/2006/ole">
            <p:oleObj spid="_x0000_s56324" name="Visio" r:id="rId7" imgW="770382" imgH="717702" progId="Visio.Drawing.11">
              <p:embed/>
            </p:oleObj>
          </a:graphicData>
        </a:graphic>
      </p:graphicFrame>
      <p:sp>
        <p:nvSpPr>
          <p:cNvPr id="41" name="Text Box 39"/>
          <p:cNvSpPr txBox="1">
            <a:spLocks noChangeArrowheads="1"/>
          </p:cNvSpPr>
          <p:nvPr/>
        </p:nvSpPr>
        <p:spPr bwMode="auto">
          <a:xfrm>
            <a:off x="1173163" y="4332288"/>
            <a:ext cx="998537" cy="304800"/>
          </a:xfrm>
          <a:prstGeom prst="rect">
            <a:avLst/>
          </a:prstGeom>
          <a:noFill/>
          <a:ln w="12700">
            <a:noFill/>
            <a:miter lim="800000"/>
            <a:headEnd/>
            <a:tailEnd/>
          </a:ln>
        </p:spPr>
        <p:txBody>
          <a:bodyPr>
            <a:spAutoFit/>
          </a:bodyPr>
          <a:lstStyle/>
          <a:p>
            <a:r>
              <a:rPr lang="en-US" sz="1400" b="1">
                <a:solidFill>
                  <a:srgbClr val="131DED"/>
                </a:solidFill>
                <a:latin typeface="Segoe Semibold"/>
              </a:rPr>
              <a:t>Client</a:t>
            </a:r>
          </a:p>
        </p:txBody>
      </p:sp>
      <p:graphicFrame>
        <p:nvGraphicFramePr>
          <p:cNvPr id="42" name="Object 40"/>
          <p:cNvGraphicFramePr>
            <a:graphicFrameLocks noChangeAspect="1"/>
          </p:cNvGraphicFramePr>
          <p:nvPr/>
        </p:nvGraphicFramePr>
        <p:xfrm>
          <a:off x="7010400" y="4164013"/>
          <a:ext cx="941388" cy="814387"/>
        </p:xfrm>
        <a:graphic>
          <a:graphicData uri="http://schemas.openxmlformats.org/presentationml/2006/ole">
            <p:oleObj spid="_x0000_s56325" name="Visio" r:id="rId8" imgW="941451" imgH="813613" progId="Visio.Drawing.11">
              <p:embed/>
            </p:oleObj>
          </a:graphicData>
        </a:graphic>
      </p:graphicFrame>
      <p:pic>
        <p:nvPicPr>
          <p:cNvPr id="46" name="Picture 45" descr="server"/>
          <p:cNvPicPr>
            <a:picLocks noChangeAspect="1" noChangeArrowheads="1"/>
          </p:cNvPicPr>
          <p:nvPr/>
        </p:nvPicPr>
        <p:blipFill>
          <a:blip r:embed="rId5"/>
          <a:srcRect/>
          <a:stretch>
            <a:fillRect/>
          </a:stretch>
        </p:blipFill>
        <p:spPr bwMode="auto">
          <a:xfrm>
            <a:off x="5967413" y="3441700"/>
            <a:ext cx="596900" cy="990600"/>
          </a:xfrm>
          <a:prstGeom prst="rect">
            <a:avLst/>
          </a:prstGeom>
          <a:noFill/>
          <a:ln w="9525">
            <a:noFill/>
            <a:miter lim="800000"/>
            <a:headEnd/>
            <a:tailEnd/>
          </a:ln>
        </p:spPr>
      </p:pic>
      <p:sp>
        <p:nvSpPr>
          <p:cNvPr id="50" name="Text Box 42"/>
          <p:cNvSpPr txBox="1">
            <a:spLocks noChangeArrowheads="1"/>
          </p:cNvSpPr>
          <p:nvPr/>
        </p:nvSpPr>
        <p:spPr bwMode="auto">
          <a:xfrm>
            <a:off x="4410075" y="1317260"/>
            <a:ext cx="1049338" cy="429403"/>
          </a:xfrm>
          <a:prstGeom prst="rect">
            <a:avLst/>
          </a:prstGeom>
          <a:noFill/>
          <a:ln w="9525" algn="ctr">
            <a:noFill/>
            <a:miter lim="800000"/>
            <a:headEnd/>
            <a:tailEnd/>
          </a:ln>
        </p:spPr>
        <p:txBody>
          <a:bodyPr wrap="square" lIns="91430" tIns="45715" rIns="91430" bIns="45715">
            <a:spAutoFit/>
          </a:bodyPr>
          <a:lstStyle/>
          <a:p>
            <a:pPr algn="ctr" eaLnBrk="0" hangingPunct="0">
              <a:lnSpc>
                <a:spcPct val="50000"/>
              </a:lnSpc>
              <a:spcBef>
                <a:spcPct val="50000"/>
              </a:spcBef>
            </a:pPr>
            <a:r>
              <a:rPr lang="hu-HU" sz="1400" b="1" dirty="0" smtClean="0">
                <a:solidFill>
                  <a:schemeClr val="bg2">
                    <a:lumMod val="75000"/>
                  </a:schemeClr>
                </a:solidFill>
              </a:rPr>
              <a:t>Karantén</a:t>
            </a:r>
          </a:p>
          <a:p>
            <a:pPr algn="ctr" eaLnBrk="0" hangingPunct="0">
              <a:lnSpc>
                <a:spcPct val="50000"/>
              </a:lnSpc>
              <a:spcBef>
                <a:spcPct val="50000"/>
              </a:spcBef>
            </a:pPr>
            <a:r>
              <a:rPr lang="hu-HU" sz="1400" b="1" dirty="0" smtClean="0">
                <a:solidFill>
                  <a:schemeClr val="bg2">
                    <a:lumMod val="75000"/>
                  </a:schemeClr>
                </a:solidFill>
              </a:rPr>
              <a:t>Zóna</a:t>
            </a:r>
            <a:endParaRPr lang="en-US" sz="1400" b="1" dirty="0">
              <a:solidFill>
                <a:schemeClr val="bg2">
                  <a:lumMod val="75000"/>
                </a:schemeClr>
              </a:solidFill>
            </a:endParaRPr>
          </a:p>
        </p:txBody>
      </p:sp>
      <p:sp>
        <p:nvSpPr>
          <p:cNvPr id="51" name="Text Box 43"/>
          <p:cNvSpPr txBox="1">
            <a:spLocks noChangeArrowheads="1"/>
          </p:cNvSpPr>
          <p:nvPr/>
        </p:nvSpPr>
        <p:spPr bwMode="auto">
          <a:xfrm>
            <a:off x="5469125" y="1758117"/>
            <a:ext cx="1049338" cy="429403"/>
          </a:xfrm>
          <a:prstGeom prst="rect">
            <a:avLst/>
          </a:prstGeom>
          <a:noFill/>
          <a:ln w="9525" algn="ctr">
            <a:noFill/>
            <a:miter lim="800000"/>
            <a:headEnd/>
            <a:tailEnd/>
          </a:ln>
        </p:spPr>
        <p:txBody>
          <a:bodyPr wrap="square" lIns="91430" tIns="45715" rIns="91430" bIns="45715">
            <a:spAutoFit/>
          </a:bodyPr>
          <a:lstStyle/>
          <a:p>
            <a:pPr algn="ctr" eaLnBrk="0" hangingPunct="0">
              <a:lnSpc>
                <a:spcPct val="50000"/>
              </a:lnSpc>
              <a:spcBef>
                <a:spcPct val="50000"/>
              </a:spcBef>
            </a:pPr>
            <a:r>
              <a:rPr lang="hu-HU" sz="1400" b="1" dirty="0" smtClean="0">
                <a:solidFill>
                  <a:schemeClr val="bg2">
                    <a:lumMod val="75000"/>
                  </a:schemeClr>
                </a:solidFill>
              </a:rPr>
              <a:t>Határ</a:t>
            </a:r>
          </a:p>
          <a:p>
            <a:pPr algn="ctr" eaLnBrk="0" hangingPunct="0">
              <a:lnSpc>
                <a:spcPct val="50000"/>
              </a:lnSpc>
              <a:spcBef>
                <a:spcPct val="50000"/>
              </a:spcBef>
            </a:pPr>
            <a:r>
              <a:rPr lang="hu-HU" sz="1400" b="1" dirty="0" smtClean="0">
                <a:solidFill>
                  <a:schemeClr val="bg2">
                    <a:lumMod val="75000"/>
                  </a:schemeClr>
                </a:solidFill>
              </a:rPr>
              <a:t>Zóna</a:t>
            </a:r>
            <a:endParaRPr lang="en-US" sz="1400" b="1" dirty="0" smtClean="0">
              <a:solidFill>
                <a:schemeClr val="bg2">
                  <a:lumMod val="75000"/>
                </a:schemeClr>
              </a:solidFill>
            </a:endParaRPr>
          </a:p>
        </p:txBody>
      </p:sp>
      <p:sp>
        <p:nvSpPr>
          <p:cNvPr id="52" name="Text Box 44"/>
          <p:cNvSpPr txBox="1">
            <a:spLocks noChangeArrowheads="1"/>
          </p:cNvSpPr>
          <p:nvPr/>
        </p:nvSpPr>
        <p:spPr bwMode="auto">
          <a:xfrm>
            <a:off x="6259605" y="2309727"/>
            <a:ext cx="1049338" cy="429403"/>
          </a:xfrm>
          <a:prstGeom prst="rect">
            <a:avLst/>
          </a:prstGeom>
          <a:noFill/>
          <a:ln w="9525" algn="ctr">
            <a:noFill/>
            <a:miter lim="800000"/>
            <a:headEnd/>
            <a:tailEnd/>
          </a:ln>
        </p:spPr>
        <p:txBody>
          <a:bodyPr wrap="square" lIns="91430" tIns="45715" rIns="91430" bIns="45715">
            <a:spAutoFit/>
          </a:bodyPr>
          <a:lstStyle/>
          <a:p>
            <a:pPr algn="ctr" eaLnBrk="0" hangingPunct="0">
              <a:lnSpc>
                <a:spcPct val="50000"/>
              </a:lnSpc>
              <a:spcBef>
                <a:spcPct val="50000"/>
              </a:spcBef>
            </a:pPr>
            <a:r>
              <a:rPr lang="hu-HU" sz="1400" b="1" dirty="0" smtClean="0">
                <a:solidFill>
                  <a:schemeClr val="bg2">
                    <a:lumMod val="75000"/>
                  </a:schemeClr>
                </a:solidFill>
              </a:rPr>
              <a:t>Védett</a:t>
            </a:r>
            <a:endParaRPr lang="en-US" sz="1400" b="1" dirty="0">
              <a:solidFill>
                <a:schemeClr val="bg2">
                  <a:lumMod val="75000"/>
                </a:schemeClr>
              </a:solidFill>
            </a:endParaRPr>
          </a:p>
          <a:p>
            <a:pPr algn="ctr" eaLnBrk="0" hangingPunct="0">
              <a:lnSpc>
                <a:spcPct val="50000"/>
              </a:lnSpc>
              <a:spcBef>
                <a:spcPct val="50000"/>
              </a:spcBef>
            </a:pPr>
            <a:r>
              <a:rPr lang="hu-HU" sz="1400" b="1" dirty="0" smtClean="0">
                <a:solidFill>
                  <a:schemeClr val="bg2">
                    <a:lumMod val="75000"/>
                  </a:schemeClr>
                </a:solidFill>
              </a:rPr>
              <a:t>Hálózat</a:t>
            </a:r>
            <a:endParaRPr lang="en-US" sz="1400" b="1" dirty="0">
              <a:solidFill>
                <a:schemeClr val="bg2">
                  <a:lumMod val="75000"/>
                </a:schemeClr>
              </a:solidFill>
            </a:endParaRPr>
          </a:p>
        </p:txBody>
      </p:sp>
      <p:sp>
        <p:nvSpPr>
          <p:cNvPr id="55" name="Text Placeholder 5"/>
          <p:cNvSpPr>
            <a:spLocks noGrp="1"/>
          </p:cNvSpPr>
          <p:nvPr>
            <p:ph type="body" sz="quarter" idx="10"/>
          </p:nvPr>
        </p:nvSpPr>
        <p:spPr>
          <a:xfrm>
            <a:off x="228601" y="923925"/>
            <a:ext cx="8686800" cy="552450"/>
          </a:xfrm>
        </p:spPr>
        <p:txBody>
          <a:bodyPr>
            <a:normAutofit lnSpcReduction="10000"/>
          </a:bodyPr>
          <a:lstStyle/>
          <a:p>
            <a:pPr>
              <a:buNone/>
            </a:pPr>
            <a:r>
              <a:rPr lang="hu-HU" dirty="0" err="1" smtClean="0"/>
              <a:t>IPSec</a:t>
            </a:r>
            <a:endParaRPr lang="hu-HU" dirty="0"/>
          </a:p>
        </p:txBody>
      </p:sp>
      <p:sp>
        <p:nvSpPr>
          <p:cNvPr id="56" name="Title 4"/>
          <p:cNvSpPr>
            <a:spLocks noGrp="1"/>
          </p:cNvSpPr>
          <p:nvPr>
            <p:ph type="title"/>
          </p:nvPr>
        </p:nvSpPr>
        <p:spPr>
          <a:xfrm>
            <a:off x="228600" y="209550"/>
            <a:ext cx="8686800" cy="676275"/>
          </a:xfrm>
        </p:spPr>
        <p:txBody>
          <a:bodyPr>
            <a:normAutofit fontScale="90000"/>
          </a:bodyPr>
          <a:lstStyle/>
          <a:p>
            <a:r>
              <a:rPr lang="hu-HU" dirty="0" smtClean="0"/>
              <a:t>További ellenőrzési metódusok</a:t>
            </a:r>
            <a:endParaRPr lang="hu-H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right)">
                                      <p:cBhvr>
                                        <p:cTn id="15" dur="500"/>
                                        <p:tgtEl>
                                          <p:spTgt spid="21"/>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right)">
                                      <p:cBhvr>
                                        <p:cTn id="18" dur="500"/>
                                        <p:tgtEl>
                                          <p:spTgt spid="19"/>
                                        </p:tgtEl>
                                      </p:cBhvr>
                                    </p:animEffect>
                                  </p:childTnLst>
                                </p:cTn>
                              </p:par>
                              <p:par>
                                <p:cTn id="19" presetID="10" presetClass="exit" presetSubtype="0" fill="hold" grpId="1" nodeType="with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500"/>
                            </p:stCondLst>
                            <p:childTnLst>
                              <p:par>
                                <p:cTn id="31" presetID="26"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290">
                                          <p:stCondLst>
                                            <p:cond delay="0"/>
                                          </p:stCondLst>
                                        </p:cTn>
                                        <p:tgtEl>
                                          <p:spTgt spid="9"/>
                                        </p:tgtEl>
                                      </p:cBhvr>
                                    </p:animEffect>
                                    <p:anim calcmode="lin" valueType="num">
                                      <p:cBhvr>
                                        <p:cTn id="34"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5"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6"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37"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38"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39" dur="13">
                                          <p:stCondLst>
                                            <p:cond delay="325"/>
                                          </p:stCondLst>
                                        </p:cTn>
                                        <p:tgtEl>
                                          <p:spTgt spid="9"/>
                                        </p:tgtEl>
                                      </p:cBhvr>
                                      <p:to x="100000" y="60000"/>
                                    </p:animScale>
                                    <p:animScale>
                                      <p:cBhvr>
                                        <p:cTn id="40" dur="83" decel="50000">
                                          <p:stCondLst>
                                            <p:cond delay="338"/>
                                          </p:stCondLst>
                                        </p:cTn>
                                        <p:tgtEl>
                                          <p:spTgt spid="9"/>
                                        </p:tgtEl>
                                      </p:cBhvr>
                                      <p:to x="100000" y="100000"/>
                                    </p:animScale>
                                    <p:animScale>
                                      <p:cBhvr>
                                        <p:cTn id="41" dur="13">
                                          <p:stCondLst>
                                            <p:cond delay="656"/>
                                          </p:stCondLst>
                                        </p:cTn>
                                        <p:tgtEl>
                                          <p:spTgt spid="9"/>
                                        </p:tgtEl>
                                      </p:cBhvr>
                                      <p:to x="100000" y="80000"/>
                                    </p:animScale>
                                    <p:animScale>
                                      <p:cBhvr>
                                        <p:cTn id="42" dur="83" decel="50000">
                                          <p:stCondLst>
                                            <p:cond delay="669"/>
                                          </p:stCondLst>
                                        </p:cTn>
                                        <p:tgtEl>
                                          <p:spTgt spid="9"/>
                                        </p:tgtEl>
                                      </p:cBhvr>
                                      <p:to x="100000" y="100000"/>
                                    </p:animScale>
                                    <p:animScale>
                                      <p:cBhvr>
                                        <p:cTn id="43" dur="13">
                                          <p:stCondLst>
                                            <p:cond delay="821"/>
                                          </p:stCondLst>
                                        </p:cTn>
                                        <p:tgtEl>
                                          <p:spTgt spid="9"/>
                                        </p:tgtEl>
                                      </p:cBhvr>
                                      <p:to x="100000" y="90000"/>
                                    </p:animScale>
                                    <p:animScale>
                                      <p:cBhvr>
                                        <p:cTn id="44" dur="83" decel="50000">
                                          <p:stCondLst>
                                            <p:cond delay="834"/>
                                          </p:stCondLst>
                                        </p:cTn>
                                        <p:tgtEl>
                                          <p:spTgt spid="9"/>
                                        </p:tgtEl>
                                      </p:cBhvr>
                                      <p:to x="100000" y="100000"/>
                                    </p:animScale>
                                    <p:animScale>
                                      <p:cBhvr>
                                        <p:cTn id="45" dur="13">
                                          <p:stCondLst>
                                            <p:cond delay="904"/>
                                          </p:stCondLst>
                                        </p:cTn>
                                        <p:tgtEl>
                                          <p:spTgt spid="9"/>
                                        </p:tgtEl>
                                      </p:cBhvr>
                                      <p:to x="100000" y="95000"/>
                                    </p:animScale>
                                    <p:animScale>
                                      <p:cBhvr>
                                        <p:cTn id="46" dur="83" decel="50000">
                                          <p:stCondLst>
                                            <p:cond delay="917"/>
                                          </p:stCondLst>
                                        </p:cTn>
                                        <p:tgtEl>
                                          <p:spTgt spid="9"/>
                                        </p:tgtEl>
                                      </p:cBhvr>
                                      <p:to x="100000" y="100000"/>
                                    </p:animScale>
                                  </p:childTnLst>
                                </p:cTn>
                              </p:par>
                              <p:par>
                                <p:cTn id="47" presetID="10" presetClass="exit" presetSubtype="0" fill="hold" grpId="1" nodeType="withEffect">
                                  <p:stCondLst>
                                    <p:cond delay="0"/>
                                  </p:stCondLst>
                                  <p:childTnLst>
                                    <p:animEffect transition="out" filter="fade">
                                      <p:cBhvr>
                                        <p:cTn id="48" dur="500"/>
                                        <p:tgtEl>
                                          <p:spTgt spid="21"/>
                                        </p:tgtEl>
                                      </p:cBhvr>
                                    </p:animEffect>
                                    <p:set>
                                      <p:cBhvr>
                                        <p:cTn id="49" dur="1" fill="hold">
                                          <p:stCondLst>
                                            <p:cond delay="499"/>
                                          </p:stCondLst>
                                        </p:cTn>
                                        <p:tgtEl>
                                          <p:spTgt spid="21"/>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500"/>
                                        <p:tgtEl>
                                          <p:spTgt spid="24"/>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500"/>
                                        <p:tgtEl>
                                          <p:spTgt spid="25"/>
                                        </p:tgtEl>
                                      </p:cBhvr>
                                    </p:animEffect>
                                  </p:childTnLst>
                                </p:cTn>
                              </p:par>
                              <p:par>
                                <p:cTn id="61" presetID="10" presetClass="exit" presetSubtype="0" fill="hold" grpId="1" nodeType="withEffect">
                                  <p:stCondLst>
                                    <p:cond delay="0"/>
                                  </p:stCondLst>
                                  <p:childTnLst>
                                    <p:animEffect transition="out" filter="fade">
                                      <p:cBhvr>
                                        <p:cTn id="62" dur="500"/>
                                        <p:tgtEl>
                                          <p:spTgt spid="8"/>
                                        </p:tgtEl>
                                      </p:cBhvr>
                                    </p:animEffect>
                                    <p:set>
                                      <p:cBhvr>
                                        <p:cTn id="63" dur="1" fill="hold">
                                          <p:stCondLst>
                                            <p:cond delay="499"/>
                                          </p:stCondLst>
                                        </p:cTn>
                                        <p:tgtEl>
                                          <p:spTgt spid="8"/>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9"/>
                                        </p:tgtEl>
                                      </p:cBhvr>
                                    </p:animEffect>
                                    <p:set>
                                      <p:cBhvr>
                                        <p:cTn id="66" dur="1" fill="hold">
                                          <p:stCondLst>
                                            <p:cond delay="499"/>
                                          </p:stCondLst>
                                        </p:cTn>
                                        <p:tgtEl>
                                          <p:spTgt spid="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left)">
                                      <p:cBhvr>
                                        <p:cTn id="71" dur="500"/>
                                        <p:tgtEl>
                                          <p:spTgt spid="26"/>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left)">
                                      <p:cBhvr>
                                        <p:cTn id="74" dur="500"/>
                                        <p:tgtEl>
                                          <p:spTgt spid="27"/>
                                        </p:tgtEl>
                                      </p:cBhvr>
                                    </p:animEffect>
                                  </p:childTnLst>
                                </p:cTn>
                              </p:par>
                              <p:par>
                                <p:cTn id="75" presetID="10" presetClass="exit" presetSubtype="0" fill="hold" grpId="1" nodeType="withEffect">
                                  <p:stCondLst>
                                    <p:cond delay="0"/>
                                  </p:stCondLst>
                                  <p:childTnLst>
                                    <p:animEffect transition="out" filter="fade">
                                      <p:cBhvr>
                                        <p:cTn id="76" dur="500"/>
                                        <p:tgtEl>
                                          <p:spTgt spid="24"/>
                                        </p:tgtEl>
                                      </p:cBhvr>
                                    </p:animEffect>
                                    <p:set>
                                      <p:cBhvr>
                                        <p:cTn id="77" dur="1" fill="hold">
                                          <p:stCondLst>
                                            <p:cond delay="499"/>
                                          </p:stCondLst>
                                        </p:cTn>
                                        <p:tgtEl>
                                          <p:spTgt spid="24"/>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5"/>
                                        </p:tgtEl>
                                      </p:cBhvr>
                                    </p:animEffect>
                                    <p:set>
                                      <p:cBhvr>
                                        <p:cTn id="80" dur="1" fill="hold">
                                          <p:stCondLst>
                                            <p:cond delay="499"/>
                                          </p:stCondLst>
                                        </p:cTn>
                                        <p:tgtEl>
                                          <p:spTgt spid="25"/>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ipe(right)">
                                      <p:cBhvr>
                                        <p:cTn id="85" dur="500"/>
                                        <p:tgtEl>
                                          <p:spTgt spid="28"/>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right)">
                                      <p:cBhvr>
                                        <p:cTn id="88" dur="500"/>
                                        <p:tgtEl>
                                          <p:spTgt spid="29"/>
                                        </p:tgtEl>
                                      </p:cBhvr>
                                    </p:animEffect>
                                  </p:childTnLst>
                                </p:cTn>
                              </p:par>
                              <p:par>
                                <p:cTn id="89" presetID="10" presetClass="exit" presetSubtype="0" fill="hold" grpId="1" nodeType="withEffect">
                                  <p:stCondLst>
                                    <p:cond delay="0"/>
                                  </p:stCondLst>
                                  <p:childTnLst>
                                    <p:animEffect transition="out" filter="fade">
                                      <p:cBhvr>
                                        <p:cTn id="90" dur="500"/>
                                        <p:tgtEl>
                                          <p:spTgt spid="26"/>
                                        </p:tgtEl>
                                      </p:cBhvr>
                                    </p:animEffect>
                                    <p:set>
                                      <p:cBhvr>
                                        <p:cTn id="91" dur="1" fill="hold">
                                          <p:stCondLst>
                                            <p:cond delay="499"/>
                                          </p:stCondLst>
                                        </p:cTn>
                                        <p:tgtEl>
                                          <p:spTgt spid="26"/>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27"/>
                                        </p:tgtEl>
                                      </p:cBhvr>
                                    </p:animEffect>
                                    <p:set>
                                      <p:cBhvr>
                                        <p:cTn id="94" dur="1" fill="hold">
                                          <p:stCondLst>
                                            <p:cond delay="499"/>
                                          </p:stCondLst>
                                        </p:cTn>
                                        <p:tgtEl>
                                          <p:spTgt spid="27"/>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2" presetClass="entr" presetSubtype="2" fill="hold" grpId="0" nodeType="click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wipe(right)">
                                      <p:cBhvr>
                                        <p:cTn id="99" dur="500"/>
                                        <p:tgtEl>
                                          <p:spTgt spid="30"/>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wipe(right)">
                                      <p:cBhvr>
                                        <p:cTn id="102" dur="500"/>
                                        <p:tgtEl>
                                          <p:spTgt spid="31"/>
                                        </p:tgtEl>
                                      </p:cBhvr>
                                    </p:animEffect>
                                  </p:childTnLst>
                                </p:cTn>
                              </p:par>
                              <p:par>
                                <p:cTn id="103" presetID="10" presetClass="exit" presetSubtype="0" fill="hold" grpId="1" nodeType="withEffect">
                                  <p:stCondLst>
                                    <p:cond delay="0"/>
                                  </p:stCondLst>
                                  <p:childTnLst>
                                    <p:animEffect transition="out" filter="fade">
                                      <p:cBhvr>
                                        <p:cTn id="104" dur="500"/>
                                        <p:tgtEl>
                                          <p:spTgt spid="29"/>
                                        </p:tgtEl>
                                      </p:cBhvr>
                                    </p:animEffect>
                                    <p:set>
                                      <p:cBhvr>
                                        <p:cTn id="105" dur="1" fill="hold">
                                          <p:stCondLst>
                                            <p:cond delay="499"/>
                                          </p:stCondLst>
                                        </p:cTn>
                                        <p:tgtEl>
                                          <p:spTgt spid="29"/>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28"/>
                                        </p:tgtEl>
                                      </p:cBhvr>
                                    </p:animEffect>
                                    <p:set>
                                      <p:cBhvr>
                                        <p:cTn id="108" dur="1" fill="hold">
                                          <p:stCondLst>
                                            <p:cond delay="499"/>
                                          </p:stCondLst>
                                        </p:cTn>
                                        <p:tgtEl>
                                          <p:spTgt spid="28"/>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wipe(left)">
                                      <p:cBhvr>
                                        <p:cTn id="113" dur="500"/>
                                        <p:tgtEl>
                                          <p:spTgt spid="32"/>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wipe(left)">
                                      <p:cBhvr>
                                        <p:cTn id="116" dur="500"/>
                                        <p:tgtEl>
                                          <p:spTgt spid="33"/>
                                        </p:tgtEl>
                                      </p:cBhvr>
                                    </p:animEffect>
                                  </p:childTnLst>
                                </p:cTn>
                              </p:par>
                              <p:par>
                                <p:cTn id="117" presetID="10" presetClass="exit" presetSubtype="0" fill="hold" grpId="1" nodeType="withEffect">
                                  <p:stCondLst>
                                    <p:cond delay="0"/>
                                  </p:stCondLst>
                                  <p:childTnLst>
                                    <p:animEffect transition="out" filter="fade">
                                      <p:cBhvr>
                                        <p:cTn id="118" dur="500"/>
                                        <p:tgtEl>
                                          <p:spTgt spid="31"/>
                                        </p:tgtEl>
                                      </p:cBhvr>
                                    </p:animEffect>
                                    <p:set>
                                      <p:cBhvr>
                                        <p:cTn id="119" dur="1" fill="hold">
                                          <p:stCondLst>
                                            <p:cond delay="499"/>
                                          </p:stCondLst>
                                        </p:cTn>
                                        <p:tgtEl>
                                          <p:spTgt spid="31"/>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30"/>
                                        </p:tgtEl>
                                      </p:cBhvr>
                                    </p:animEffect>
                                    <p:set>
                                      <p:cBhvr>
                                        <p:cTn id="122" dur="1" fill="hold">
                                          <p:stCondLst>
                                            <p:cond delay="499"/>
                                          </p:stCondLst>
                                        </p:cTn>
                                        <p:tgtEl>
                                          <p:spTgt spid="30"/>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2" presetClass="entr" presetSubtype="2" fill="hold" grpId="0" nodeType="click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wipe(right)">
                                      <p:cBhvr>
                                        <p:cTn id="127" dur="500"/>
                                        <p:tgtEl>
                                          <p:spTgt spid="34"/>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35"/>
                                        </p:tgtEl>
                                        <p:attrNameLst>
                                          <p:attrName>style.visibility</p:attrName>
                                        </p:attrNameLst>
                                      </p:cBhvr>
                                      <p:to>
                                        <p:strVal val="visible"/>
                                      </p:to>
                                    </p:set>
                                    <p:animEffect transition="in" filter="wipe(right)">
                                      <p:cBhvr>
                                        <p:cTn id="130" dur="500"/>
                                        <p:tgtEl>
                                          <p:spTgt spid="35"/>
                                        </p:tgtEl>
                                      </p:cBhvr>
                                    </p:animEffect>
                                  </p:childTnLst>
                                </p:cTn>
                              </p:par>
                              <p:par>
                                <p:cTn id="131" presetID="10" presetClass="exit" presetSubtype="0" fill="hold" grpId="1" nodeType="withEffect">
                                  <p:stCondLst>
                                    <p:cond delay="0"/>
                                  </p:stCondLst>
                                  <p:childTnLst>
                                    <p:animEffect transition="out" filter="fade">
                                      <p:cBhvr>
                                        <p:cTn id="132" dur="500"/>
                                        <p:tgtEl>
                                          <p:spTgt spid="33"/>
                                        </p:tgtEl>
                                      </p:cBhvr>
                                    </p:animEffect>
                                    <p:set>
                                      <p:cBhvr>
                                        <p:cTn id="133" dur="1" fill="hold">
                                          <p:stCondLst>
                                            <p:cond delay="499"/>
                                          </p:stCondLst>
                                        </p:cTn>
                                        <p:tgtEl>
                                          <p:spTgt spid="33"/>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32"/>
                                        </p:tgtEl>
                                      </p:cBhvr>
                                    </p:animEffect>
                                    <p:set>
                                      <p:cBhvr>
                                        <p:cTn id="136" dur="1" fill="hold">
                                          <p:stCondLst>
                                            <p:cond delay="499"/>
                                          </p:stCondLst>
                                        </p:cTn>
                                        <p:tgtEl>
                                          <p:spTgt spid="32"/>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2" nodeType="clickEffect">
                                  <p:stCondLst>
                                    <p:cond delay="0"/>
                                  </p:stCondLst>
                                  <p:childTnLst>
                                    <p:set>
                                      <p:cBhvr>
                                        <p:cTn id="140" dur="1" fill="hold">
                                          <p:stCondLst>
                                            <p:cond delay="0"/>
                                          </p:stCondLst>
                                        </p:cTn>
                                        <p:tgtEl>
                                          <p:spTgt spid="24"/>
                                        </p:tgtEl>
                                        <p:attrNameLst>
                                          <p:attrName>style.visibility</p:attrName>
                                        </p:attrNameLst>
                                      </p:cBhvr>
                                      <p:to>
                                        <p:strVal val="visible"/>
                                      </p:to>
                                    </p:set>
                                    <p:animEffect transition="in" filter="wipe(left)">
                                      <p:cBhvr>
                                        <p:cTn id="141" dur="500"/>
                                        <p:tgtEl>
                                          <p:spTgt spid="24"/>
                                        </p:tgtEl>
                                      </p:cBhvr>
                                    </p:animEffect>
                                  </p:childTnLst>
                                </p:cTn>
                              </p:par>
                              <p:par>
                                <p:cTn id="142" presetID="22" presetClass="entr" presetSubtype="8" fill="hold" nodeType="withEffect">
                                  <p:stCondLst>
                                    <p:cond delay="0"/>
                                  </p:stCondLst>
                                  <p:childTnLst>
                                    <p:set>
                                      <p:cBhvr>
                                        <p:cTn id="143" dur="1" fill="hold">
                                          <p:stCondLst>
                                            <p:cond delay="0"/>
                                          </p:stCondLst>
                                        </p:cTn>
                                        <p:tgtEl>
                                          <p:spTgt spid="25"/>
                                        </p:tgtEl>
                                        <p:attrNameLst>
                                          <p:attrName>style.visibility</p:attrName>
                                        </p:attrNameLst>
                                      </p:cBhvr>
                                      <p:to>
                                        <p:strVal val="visible"/>
                                      </p:to>
                                    </p:set>
                                    <p:animEffect transition="in" filter="wipe(left)">
                                      <p:cBhvr>
                                        <p:cTn id="144" dur="500"/>
                                        <p:tgtEl>
                                          <p:spTgt spid="25"/>
                                        </p:tgtEl>
                                      </p:cBhvr>
                                    </p:animEffect>
                                  </p:childTnLst>
                                </p:cTn>
                              </p:par>
                              <p:par>
                                <p:cTn id="145" presetID="10" presetClass="exit" presetSubtype="0" fill="hold" nodeType="withEffect">
                                  <p:stCondLst>
                                    <p:cond delay="0"/>
                                  </p:stCondLst>
                                  <p:childTnLst>
                                    <p:animEffect transition="out" filter="fade">
                                      <p:cBhvr>
                                        <p:cTn id="146" dur="500"/>
                                        <p:tgtEl>
                                          <p:spTgt spid="35"/>
                                        </p:tgtEl>
                                      </p:cBhvr>
                                    </p:animEffect>
                                    <p:set>
                                      <p:cBhvr>
                                        <p:cTn id="147" dur="1" fill="hold">
                                          <p:stCondLst>
                                            <p:cond delay="499"/>
                                          </p:stCondLst>
                                        </p:cTn>
                                        <p:tgtEl>
                                          <p:spTgt spid="35"/>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34"/>
                                        </p:tgtEl>
                                      </p:cBhvr>
                                    </p:animEffect>
                                    <p:set>
                                      <p:cBhvr>
                                        <p:cTn id="150" dur="1" fill="hold">
                                          <p:stCondLst>
                                            <p:cond delay="499"/>
                                          </p:stCondLst>
                                        </p:cTn>
                                        <p:tgtEl>
                                          <p:spTgt spid="34"/>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grpId="2" nodeType="clickEffect">
                                  <p:stCondLst>
                                    <p:cond delay="0"/>
                                  </p:stCondLst>
                                  <p:childTnLst>
                                    <p:set>
                                      <p:cBhvr>
                                        <p:cTn id="154" dur="1" fill="hold">
                                          <p:stCondLst>
                                            <p:cond delay="0"/>
                                          </p:stCondLst>
                                        </p:cTn>
                                        <p:tgtEl>
                                          <p:spTgt spid="26"/>
                                        </p:tgtEl>
                                        <p:attrNameLst>
                                          <p:attrName>style.visibility</p:attrName>
                                        </p:attrNameLst>
                                      </p:cBhvr>
                                      <p:to>
                                        <p:strVal val="visible"/>
                                      </p:to>
                                    </p:set>
                                    <p:animEffect transition="in" filter="wipe(left)">
                                      <p:cBhvr>
                                        <p:cTn id="155" dur="500"/>
                                        <p:tgtEl>
                                          <p:spTgt spid="26"/>
                                        </p:tgtEl>
                                      </p:cBhvr>
                                    </p:animEffect>
                                  </p:childTnLst>
                                </p:cTn>
                              </p:par>
                              <p:par>
                                <p:cTn id="156" presetID="22" presetClass="entr" presetSubtype="8" fill="hold" nodeType="withEffect">
                                  <p:stCondLst>
                                    <p:cond delay="0"/>
                                  </p:stCondLst>
                                  <p:childTnLst>
                                    <p:set>
                                      <p:cBhvr>
                                        <p:cTn id="157" dur="1" fill="hold">
                                          <p:stCondLst>
                                            <p:cond delay="0"/>
                                          </p:stCondLst>
                                        </p:cTn>
                                        <p:tgtEl>
                                          <p:spTgt spid="27"/>
                                        </p:tgtEl>
                                        <p:attrNameLst>
                                          <p:attrName>style.visibility</p:attrName>
                                        </p:attrNameLst>
                                      </p:cBhvr>
                                      <p:to>
                                        <p:strVal val="visible"/>
                                      </p:to>
                                    </p:set>
                                    <p:animEffect transition="in" filter="wipe(left)">
                                      <p:cBhvr>
                                        <p:cTn id="158" dur="500"/>
                                        <p:tgtEl>
                                          <p:spTgt spid="27"/>
                                        </p:tgtEl>
                                      </p:cBhvr>
                                    </p:animEffect>
                                  </p:childTnLst>
                                </p:cTn>
                              </p:par>
                              <p:par>
                                <p:cTn id="159" presetID="10" presetClass="exit" presetSubtype="0" fill="hold" grpId="3" nodeType="withEffect">
                                  <p:stCondLst>
                                    <p:cond delay="0"/>
                                  </p:stCondLst>
                                  <p:childTnLst>
                                    <p:animEffect transition="out" filter="fade">
                                      <p:cBhvr>
                                        <p:cTn id="160" dur="500"/>
                                        <p:tgtEl>
                                          <p:spTgt spid="24"/>
                                        </p:tgtEl>
                                      </p:cBhvr>
                                    </p:animEffect>
                                    <p:set>
                                      <p:cBhvr>
                                        <p:cTn id="161" dur="1" fill="hold">
                                          <p:stCondLst>
                                            <p:cond delay="499"/>
                                          </p:stCondLst>
                                        </p:cTn>
                                        <p:tgtEl>
                                          <p:spTgt spid="24"/>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25"/>
                                        </p:tgtEl>
                                      </p:cBhvr>
                                    </p:animEffect>
                                    <p:set>
                                      <p:cBhvr>
                                        <p:cTn id="164" dur="1" fill="hold">
                                          <p:stCondLst>
                                            <p:cond delay="499"/>
                                          </p:stCondLst>
                                        </p:cTn>
                                        <p:tgtEl>
                                          <p:spTgt spid="25"/>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22" presetClass="entr" presetSubtype="2" fill="hold" grpId="2" nodeType="clickEffect">
                                  <p:stCondLst>
                                    <p:cond delay="0"/>
                                  </p:stCondLst>
                                  <p:childTnLst>
                                    <p:set>
                                      <p:cBhvr>
                                        <p:cTn id="168" dur="1" fill="hold">
                                          <p:stCondLst>
                                            <p:cond delay="0"/>
                                          </p:stCondLst>
                                        </p:cTn>
                                        <p:tgtEl>
                                          <p:spTgt spid="28"/>
                                        </p:tgtEl>
                                        <p:attrNameLst>
                                          <p:attrName>style.visibility</p:attrName>
                                        </p:attrNameLst>
                                      </p:cBhvr>
                                      <p:to>
                                        <p:strVal val="visible"/>
                                      </p:to>
                                    </p:set>
                                    <p:animEffect transition="in" filter="wipe(right)">
                                      <p:cBhvr>
                                        <p:cTn id="169" dur="500"/>
                                        <p:tgtEl>
                                          <p:spTgt spid="28"/>
                                        </p:tgtEl>
                                      </p:cBhvr>
                                    </p:animEffect>
                                  </p:childTnLst>
                                </p:cTn>
                              </p:par>
                              <p:par>
                                <p:cTn id="170" presetID="22" presetClass="entr" presetSubtype="2" fill="hold" nodeType="withEffect">
                                  <p:stCondLst>
                                    <p:cond delay="0"/>
                                  </p:stCondLst>
                                  <p:childTnLst>
                                    <p:set>
                                      <p:cBhvr>
                                        <p:cTn id="171" dur="1" fill="hold">
                                          <p:stCondLst>
                                            <p:cond delay="0"/>
                                          </p:stCondLst>
                                        </p:cTn>
                                        <p:tgtEl>
                                          <p:spTgt spid="36"/>
                                        </p:tgtEl>
                                        <p:attrNameLst>
                                          <p:attrName>style.visibility</p:attrName>
                                        </p:attrNameLst>
                                      </p:cBhvr>
                                      <p:to>
                                        <p:strVal val="visible"/>
                                      </p:to>
                                    </p:set>
                                    <p:animEffect transition="in" filter="wipe(right)">
                                      <p:cBhvr>
                                        <p:cTn id="172" dur="500"/>
                                        <p:tgtEl>
                                          <p:spTgt spid="36"/>
                                        </p:tgtEl>
                                      </p:cBhvr>
                                    </p:animEffect>
                                  </p:childTnLst>
                                </p:cTn>
                              </p:par>
                              <p:par>
                                <p:cTn id="173" presetID="10" presetClass="exit" presetSubtype="0" fill="hold" nodeType="withEffect">
                                  <p:stCondLst>
                                    <p:cond delay="0"/>
                                  </p:stCondLst>
                                  <p:childTnLst>
                                    <p:animEffect transition="out" filter="fade">
                                      <p:cBhvr>
                                        <p:cTn id="174" dur="500"/>
                                        <p:tgtEl>
                                          <p:spTgt spid="27"/>
                                        </p:tgtEl>
                                      </p:cBhvr>
                                    </p:animEffect>
                                    <p:set>
                                      <p:cBhvr>
                                        <p:cTn id="175" dur="1" fill="hold">
                                          <p:stCondLst>
                                            <p:cond delay="499"/>
                                          </p:stCondLst>
                                        </p:cTn>
                                        <p:tgtEl>
                                          <p:spTgt spid="27"/>
                                        </p:tgtEl>
                                        <p:attrNameLst>
                                          <p:attrName>style.visibility</p:attrName>
                                        </p:attrNameLst>
                                      </p:cBhvr>
                                      <p:to>
                                        <p:strVal val="hidden"/>
                                      </p:to>
                                    </p:set>
                                  </p:childTnLst>
                                </p:cTn>
                              </p:par>
                              <p:par>
                                <p:cTn id="176" presetID="10" presetClass="exit" presetSubtype="0" fill="hold" grpId="3" nodeType="withEffect">
                                  <p:stCondLst>
                                    <p:cond delay="0"/>
                                  </p:stCondLst>
                                  <p:childTnLst>
                                    <p:animEffect transition="out" filter="fade">
                                      <p:cBhvr>
                                        <p:cTn id="177" dur="500"/>
                                        <p:tgtEl>
                                          <p:spTgt spid="26"/>
                                        </p:tgtEl>
                                      </p:cBhvr>
                                    </p:animEffect>
                                    <p:set>
                                      <p:cBhvr>
                                        <p:cTn id="178" dur="1" fill="hold">
                                          <p:stCondLst>
                                            <p:cond delay="499"/>
                                          </p:stCondLst>
                                        </p:cTn>
                                        <p:tgtEl>
                                          <p:spTgt spid="26"/>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22" presetClass="entr" presetSubtype="2" fill="hold" grpId="2" nodeType="clickEffect">
                                  <p:stCondLst>
                                    <p:cond delay="0"/>
                                  </p:stCondLst>
                                  <p:childTnLst>
                                    <p:set>
                                      <p:cBhvr>
                                        <p:cTn id="182" dur="1" fill="hold">
                                          <p:stCondLst>
                                            <p:cond delay="0"/>
                                          </p:stCondLst>
                                        </p:cTn>
                                        <p:tgtEl>
                                          <p:spTgt spid="30"/>
                                        </p:tgtEl>
                                        <p:attrNameLst>
                                          <p:attrName>style.visibility</p:attrName>
                                        </p:attrNameLst>
                                      </p:cBhvr>
                                      <p:to>
                                        <p:strVal val="visible"/>
                                      </p:to>
                                    </p:set>
                                    <p:animEffect transition="in" filter="wipe(right)">
                                      <p:cBhvr>
                                        <p:cTn id="183" dur="500"/>
                                        <p:tgtEl>
                                          <p:spTgt spid="30"/>
                                        </p:tgtEl>
                                      </p:cBhvr>
                                    </p:animEffect>
                                  </p:childTnLst>
                                </p:cTn>
                              </p:par>
                              <p:par>
                                <p:cTn id="184" presetID="22" presetClass="entr" presetSubtype="2" fill="hold" grpId="0" nodeType="withEffect">
                                  <p:stCondLst>
                                    <p:cond delay="0"/>
                                  </p:stCondLst>
                                  <p:childTnLst>
                                    <p:set>
                                      <p:cBhvr>
                                        <p:cTn id="185" dur="1" fill="hold">
                                          <p:stCondLst>
                                            <p:cond delay="0"/>
                                          </p:stCondLst>
                                        </p:cTn>
                                        <p:tgtEl>
                                          <p:spTgt spid="38"/>
                                        </p:tgtEl>
                                        <p:attrNameLst>
                                          <p:attrName>style.visibility</p:attrName>
                                        </p:attrNameLst>
                                      </p:cBhvr>
                                      <p:to>
                                        <p:strVal val="visible"/>
                                      </p:to>
                                    </p:set>
                                    <p:animEffect transition="in" filter="wipe(right)">
                                      <p:cBhvr>
                                        <p:cTn id="186" dur="500"/>
                                        <p:tgtEl>
                                          <p:spTgt spid="38"/>
                                        </p:tgtEl>
                                      </p:cBhvr>
                                    </p:animEffect>
                                  </p:childTnLst>
                                </p:cTn>
                              </p:par>
                              <p:par>
                                <p:cTn id="187" presetID="10" presetClass="exit" presetSubtype="0" fill="hold" grpId="0" nodeType="withEffect">
                                  <p:stCondLst>
                                    <p:cond delay="0"/>
                                  </p:stCondLst>
                                  <p:childTnLst>
                                    <p:animEffect transition="out" filter="fade">
                                      <p:cBhvr>
                                        <p:cTn id="188" dur="500"/>
                                        <p:tgtEl>
                                          <p:spTgt spid="36"/>
                                        </p:tgtEl>
                                      </p:cBhvr>
                                    </p:animEffect>
                                    <p:set>
                                      <p:cBhvr>
                                        <p:cTn id="189" dur="1" fill="hold">
                                          <p:stCondLst>
                                            <p:cond delay="499"/>
                                          </p:stCondLst>
                                        </p:cTn>
                                        <p:tgtEl>
                                          <p:spTgt spid="36"/>
                                        </p:tgtEl>
                                        <p:attrNameLst>
                                          <p:attrName>style.visibility</p:attrName>
                                        </p:attrNameLst>
                                      </p:cBhvr>
                                      <p:to>
                                        <p:strVal val="hidden"/>
                                      </p:to>
                                    </p:set>
                                  </p:childTnLst>
                                </p:cTn>
                              </p:par>
                              <p:par>
                                <p:cTn id="190" presetID="10" presetClass="exit" presetSubtype="0" fill="hold" grpId="3" nodeType="withEffect">
                                  <p:stCondLst>
                                    <p:cond delay="0"/>
                                  </p:stCondLst>
                                  <p:childTnLst>
                                    <p:animEffect transition="out" filter="fade">
                                      <p:cBhvr>
                                        <p:cTn id="191" dur="500"/>
                                        <p:tgtEl>
                                          <p:spTgt spid="28"/>
                                        </p:tgtEl>
                                      </p:cBhvr>
                                    </p:animEffect>
                                    <p:set>
                                      <p:cBhvr>
                                        <p:cTn id="192" dur="1" fill="hold">
                                          <p:stCondLst>
                                            <p:cond delay="499"/>
                                          </p:stCondLst>
                                        </p:cTn>
                                        <p:tgtEl>
                                          <p:spTgt spid="28"/>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22" presetClass="entr" presetSubtype="8" fill="hold" grpId="2" nodeType="clickEffect">
                                  <p:stCondLst>
                                    <p:cond delay="0"/>
                                  </p:stCondLst>
                                  <p:childTnLst>
                                    <p:set>
                                      <p:cBhvr>
                                        <p:cTn id="196" dur="1" fill="hold">
                                          <p:stCondLst>
                                            <p:cond delay="0"/>
                                          </p:stCondLst>
                                        </p:cTn>
                                        <p:tgtEl>
                                          <p:spTgt spid="8"/>
                                        </p:tgtEl>
                                        <p:attrNameLst>
                                          <p:attrName>style.visibility</p:attrName>
                                        </p:attrNameLst>
                                      </p:cBhvr>
                                      <p:to>
                                        <p:strVal val="visible"/>
                                      </p:to>
                                    </p:set>
                                    <p:animEffect transition="in" filter="wipe(left)">
                                      <p:cBhvr>
                                        <p:cTn id="197" dur="500"/>
                                        <p:tgtEl>
                                          <p:spTgt spid="8"/>
                                        </p:tgtEl>
                                      </p:cBhvr>
                                    </p:animEffect>
                                  </p:childTnLst>
                                </p:cTn>
                              </p:par>
                            </p:childTnLst>
                          </p:cTn>
                        </p:par>
                        <p:par>
                          <p:cTn id="198" fill="hold">
                            <p:stCondLst>
                              <p:cond delay="500"/>
                            </p:stCondLst>
                            <p:childTnLst>
                              <p:par>
                                <p:cTn id="199" presetID="26" presetClass="entr" presetSubtype="0" fill="hold" grpId="0" nodeType="afterEffect">
                                  <p:stCondLst>
                                    <p:cond delay="0"/>
                                  </p:stCondLst>
                                  <p:childTnLst>
                                    <p:set>
                                      <p:cBhvr>
                                        <p:cTn id="200" dur="1" fill="hold">
                                          <p:stCondLst>
                                            <p:cond delay="0"/>
                                          </p:stCondLst>
                                        </p:cTn>
                                        <p:tgtEl>
                                          <p:spTgt spid="39"/>
                                        </p:tgtEl>
                                        <p:attrNameLst>
                                          <p:attrName>style.visibility</p:attrName>
                                        </p:attrNameLst>
                                      </p:cBhvr>
                                      <p:to>
                                        <p:strVal val="visible"/>
                                      </p:to>
                                    </p:set>
                                    <p:animEffect transition="in" filter="wipe(down)">
                                      <p:cBhvr>
                                        <p:cTn id="201" dur="290">
                                          <p:stCondLst>
                                            <p:cond delay="0"/>
                                          </p:stCondLst>
                                        </p:cTn>
                                        <p:tgtEl>
                                          <p:spTgt spid="39"/>
                                        </p:tgtEl>
                                      </p:cBhvr>
                                    </p:animEffect>
                                    <p:anim calcmode="lin" valueType="num">
                                      <p:cBhvr>
                                        <p:cTn id="202" dur="911"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203" dur="332"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204" dur="332" tmFilter="0, 0; 0.125,0.2665; 0.25,0.4; 0.375,0.465; 0.5,0.5;  0.625,0.535; 0.75,0.6; 0.875,0.7335; 1,1">
                                          <p:stCondLst>
                                            <p:cond delay="332"/>
                                          </p:stCondLst>
                                        </p:cTn>
                                        <p:tgtEl>
                                          <p:spTgt spid="39"/>
                                        </p:tgtEl>
                                        <p:attrNameLst>
                                          <p:attrName>ppt_y</p:attrName>
                                        </p:attrNameLst>
                                      </p:cBhvr>
                                      <p:tavLst>
                                        <p:tav tm="0" fmla="#ppt_y-sin(pi*$)/9">
                                          <p:val>
                                            <p:fltVal val="0"/>
                                          </p:val>
                                        </p:tav>
                                        <p:tav tm="100000">
                                          <p:val>
                                            <p:fltVal val="1"/>
                                          </p:val>
                                        </p:tav>
                                      </p:tavLst>
                                    </p:anim>
                                    <p:anim calcmode="lin" valueType="num">
                                      <p:cBhvr>
                                        <p:cTn id="205" dur="166" tmFilter="0, 0; 0.125,0.2665; 0.25,0.4; 0.375,0.465; 0.5,0.5;  0.625,0.535; 0.75,0.6; 0.875,0.7335; 1,1">
                                          <p:stCondLst>
                                            <p:cond delay="662"/>
                                          </p:stCondLst>
                                        </p:cTn>
                                        <p:tgtEl>
                                          <p:spTgt spid="39"/>
                                        </p:tgtEl>
                                        <p:attrNameLst>
                                          <p:attrName>ppt_y</p:attrName>
                                        </p:attrNameLst>
                                      </p:cBhvr>
                                      <p:tavLst>
                                        <p:tav tm="0" fmla="#ppt_y-sin(pi*$)/27">
                                          <p:val>
                                            <p:fltVal val="0"/>
                                          </p:val>
                                        </p:tav>
                                        <p:tav tm="100000">
                                          <p:val>
                                            <p:fltVal val="1"/>
                                          </p:val>
                                        </p:tav>
                                      </p:tavLst>
                                    </p:anim>
                                    <p:anim calcmode="lin" valueType="num">
                                      <p:cBhvr>
                                        <p:cTn id="206" dur="82" tmFilter="0, 0; 0.125,0.2665; 0.25,0.4; 0.375,0.465; 0.5,0.5;  0.625,0.535; 0.75,0.6; 0.875,0.7335; 1,1">
                                          <p:stCondLst>
                                            <p:cond delay="828"/>
                                          </p:stCondLst>
                                        </p:cTn>
                                        <p:tgtEl>
                                          <p:spTgt spid="39"/>
                                        </p:tgtEl>
                                        <p:attrNameLst>
                                          <p:attrName>ppt_y</p:attrName>
                                        </p:attrNameLst>
                                      </p:cBhvr>
                                      <p:tavLst>
                                        <p:tav tm="0" fmla="#ppt_y-sin(pi*$)/81">
                                          <p:val>
                                            <p:fltVal val="0"/>
                                          </p:val>
                                        </p:tav>
                                        <p:tav tm="100000">
                                          <p:val>
                                            <p:fltVal val="1"/>
                                          </p:val>
                                        </p:tav>
                                      </p:tavLst>
                                    </p:anim>
                                    <p:animScale>
                                      <p:cBhvr>
                                        <p:cTn id="207" dur="13">
                                          <p:stCondLst>
                                            <p:cond delay="325"/>
                                          </p:stCondLst>
                                        </p:cTn>
                                        <p:tgtEl>
                                          <p:spTgt spid="39"/>
                                        </p:tgtEl>
                                      </p:cBhvr>
                                      <p:to x="100000" y="60000"/>
                                    </p:animScale>
                                    <p:animScale>
                                      <p:cBhvr>
                                        <p:cTn id="208" dur="83" decel="50000">
                                          <p:stCondLst>
                                            <p:cond delay="338"/>
                                          </p:stCondLst>
                                        </p:cTn>
                                        <p:tgtEl>
                                          <p:spTgt spid="39"/>
                                        </p:tgtEl>
                                      </p:cBhvr>
                                      <p:to x="100000" y="100000"/>
                                    </p:animScale>
                                    <p:animScale>
                                      <p:cBhvr>
                                        <p:cTn id="209" dur="13">
                                          <p:stCondLst>
                                            <p:cond delay="656"/>
                                          </p:stCondLst>
                                        </p:cTn>
                                        <p:tgtEl>
                                          <p:spTgt spid="39"/>
                                        </p:tgtEl>
                                      </p:cBhvr>
                                      <p:to x="100000" y="80000"/>
                                    </p:animScale>
                                    <p:animScale>
                                      <p:cBhvr>
                                        <p:cTn id="210" dur="83" decel="50000">
                                          <p:stCondLst>
                                            <p:cond delay="669"/>
                                          </p:stCondLst>
                                        </p:cTn>
                                        <p:tgtEl>
                                          <p:spTgt spid="39"/>
                                        </p:tgtEl>
                                      </p:cBhvr>
                                      <p:to x="100000" y="100000"/>
                                    </p:animScale>
                                    <p:animScale>
                                      <p:cBhvr>
                                        <p:cTn id="211" dur="13">
                                          <p:stCondLst>
                                            <p:cond delay="821"/>
                                          </p:stCondLst>
                                        </p:cTn>
                                        <p:tgtEl>
                                          <p:spTgt spid="39"/>
                                        </p:tgtEl>
                                      </p:cBhvr>
                                      <p:to x="100000" y="90000"/>
                                    </p:animScale>
                                    <p:animScale>
                                      <p:cBhvr>
                                        <p:cTn id="212" dur="83" decel="50000">
                                          <p:stCondLst>
                                            <p:cond delay="834"/>
                                          </p:stCondLst>
                                        </p:cTn>
                                        <p:tgtEl>
                                          <p:spTgt spid="39"/>
                                        </p:tgtEl>
                                      </p:cBhvr>
                                      <p:to x="100000" y="100000"/>
                                    </p:animScale>
                                    <p:animScale>
                                      <p:cBhvr>
                                        <p:cTn id="213" dur="13">
                                          <p:stCondLst>
                                            <p:cond delay="904"/>
                                          </p:stCondLst>
                                        </p:cTn>
                                        <p:tgtEl>
                                          <p:spTgt spid="39"/>
                                        </p:tgtEl>
                                      </p:cBhvr>
                                      <p:to x="100000" y="95000"/>
                                    </p:animScale>
                                    <p:animScale>
                                      <p:cBhvr>
                                        <p:cTn id="214" dur="83" decel="50000">
                                          <p:stCondLst>
                                            <p:cond delay="917"/>
                                          </p:stCondLst>
                                        </p:cTn>
                                        <p:tgtEl>
                                          <p:spTgt spid="39"/>
                                        </p:tgtEl>
                                      </p:cBhvr>
                                      <p:to x="100000" y="100000"/>
                                    </p:animScale>
                                  </p:childTnLst>
                                </p:cTn>
                              </p:par>
                              <p:par>
                                <p:cTn id="215" presetID="10" presetClass="exit" presetSubtype="0" fill="hold" grpId="3" nodeType="withEffect">
                                  <p:stCondLst>
                                    <p:cond delay="0"/>
                                  </p:stCondLst>
                                  <p:childTnLst>
                                    <p:animEffect transition="out" filter="fade">
                                      <p:cBhvr>
                                        <p:cTn id="216" dur="500"/>
                                        <p:tgtEl>
                                          <p:spTgt spid="30"/>
                                        </p:tgtEl>
                                      </p:cBhvr>
                                    </p:animEffect>
                                    <p:set>
                                      <p:cBhvr>
                                        <p:cTn id="217" dur="1" fill="hold">
                                          <p:stCondLst>
                                            <p:cond delay="499"/>
                                          </p:stCondLst>
                                        </p:cTn>
                                        <p:tgtEl>
                                          <p:spTgt spid="30"/>
                                        </p:tgtEl>
                                        <p:attrNameLst>
                                          <p:attrName>style.visibility</p:attrName>
                                        </p:attrNameLst>
                                      </p:cBhvr>
                                      <p:to>
                                        <p:strVal val="hidden"/>
                                      </p:to>
                                    </p:set>
                                  </p:childTnLst>
                                </p:cTn>
                              </p:par>
                              <p:par>
                                <p:cTn id="218" presetID="10" presetClass="exit" presetSubtype="0" fill="hold" grpId="1" nodeType="withEffect">
                                  <p:stCondLst>
                                    <p:cond delay="0"/>
                                  </p:stCondLst>
                                  <p:childTnLst>
                                    <p:animEffect transition="out" filter="fade">
                                      <p:cBhvr>
                                        <p:cTn id="219" dur="500"/>
                                        <p:tgtEl>
                                          <p:spTgt spid="38"/>
                                        </p:tgtEl>
                                      </p:cBhvr>
                                    </p:animEffect>
                                    <p:set>
                                      <p:cBhvr>
                                        <p:cTn id="220" dur="1" fill="hold">
                                          <p:stCondLst>
                                            <p:cond delay="499"/>
                                          </p:stCondLst>
                                        </p:cTn>
                                        <p:tgtEl>
                                          <p:spTgt spid="38"/>
                                        </p:tgtEl>
                                        <p:attrNameLst>
                                          <p:attrName>style.visibility</p:attrName>
                                        </p:attrNameLst>
                                      </p:cBhvr>
                                      <p:to>
                                        <p:strVal val="hidden"/>
                                      </p:to>
                                    </p:set>
                                  </p:childTnLst>
                                </p:cTn>
                              </p:par>
                            </p:childTnLst>
                          </p:cTn>
                        </p:par>
                        <p:par>
                          <p:cTn id="221" fill="hold">
                            <p:stCondLst>
                              <p:cond delay="1500"/>
                            </p:stCondLst>
                            <p:childTnLst>
                              <p:par>
                                <p:cTn id="222" presetID="42" presetClass="path" presetSubtype="0" accel="50000" decel="50000" fill="hold" grpId="0" nodeType="afterEffect">
                                  <p:stCondLst>
                                    <p:cond delay="0"/>
                                  </p:stCondLst>
                                  <p:childTnLst>
                                    <p:animMotion origin="layout" path="M 2.77778E-7 4.81481E-6 L 2.77778E-7 0.1375 " pathEditMode="relative" rAng="0" ptsTypes="AA">
                                      <p:cBhvr>
                                        <p:cTn id="223" dur="1000" fill="hold"/>
                                        <p:tgtEl>
                                          <p:spTgt spid="14"/>
                                        </p:tgtEl>
                                        <p:attrNameLst>
                                          <p:attrName>ppt_x</p:attrName>
                                          <p:attrName>ppt_y</p:attrName>
                                        </p:attrNameLst>
                                      </p:cBhvr>
                                      <p:rCtr x="0" y="69"/>
                                    </p:animMotion>
                                  </p:childTnLst>
                                </p:cTn>
                              </p:par>
                              <p:par>
                                <p:cTn id="224" presetID="42" presetClass="path" presetSubtype="0" accel="50000" decel="50000" fill="hold" nodeType="withEffect">
                                  <p:stCondLst>
                                    <p:cond delay="0"/>
                                  </p:stCondLst>
                                  <p:childTnLst>
                                    <p:animMotion origin="layout" path="M -3.05556E-6 0.00278 L -3.05556E-6 0.14722 " pathEditMode="relative" rAng="0" ptsTypes="AA">
                                      <p:cBhvr>
                                        <p:cTn id="225" dur="1000" fill="hold"/>
                                        <p:tgtEl>
                                          <p:spTgt spid="46"/>
                                        </p:tgtEl>
                                        <p:attrNameLst>
                                          <p:attrName>ppt_x</p:attrName>
                                          <p:attrName>ppt_y</p:attrName>
                                        </p:attrNameLst>
                                      </p:cBhvr>
                                      <p:rCtr x="0" y="72"/>
                                    </p:animMotion>
                                  </p:childTnLst>
                                </p:cTn>
                              </p:par>
                              <p:par>
                                <p:cTn id="226" presetID="10" presetClass="exit" presetSubtype="0" fill="hold" grpId="1" nodeType="withEffect">
                                  <p:stCondLst>
                                    <p:cond delay="0"/>
                                  </p:stCondLst>
                                  <p:childTnLst>
                                    <p:animEffect transition="out" filter="fade">
                                      <p:cBhvr>
                                        <p:cTn id="227" dur="1000"/>
                                        <p:tgtEl>
                                          <p:spTgt spid="39"/>
                                        </p:tgtEl>
                                      </p:cBhvr>
                                    </p:animEffect>
                                    <p:set>
                                      <p:cBhvr>
                                        <p:cTn id="228" dur="1" fill="hold">
                                          <p:stCondLst>
                                            <p:cond delay="999"/>
                                          </p:stCondLst>
                                        </p:cTn>
                                        <p:tgtEl>
                                          <p:spTgt spid="39"/>
                                        </p:tgtEl>
                                        <p:attrNameLst>
                                          <p:attrName>style.visibility</p:attrName>
                                        </p:attrNameLst>
                                      </p:cBhvr>
                                      <p:to>
                                        <p:strVal val="hidden"/>
                                      </p:to>
                                    </p:set>
                                  </p:childTnLst>
                                </p:cTn>
                              </p:par>
                              <p:par>
                                <p:cTn id="229" presetID="10" presetClass="exit" presetSubtype="0" fill="hold" grpId="3" nodeType="withEffect">
                                  <p:stCondLst>
                                    <p:cond delay="0"/>
                                  </p:stCondLst>
                                  <p:childTnLst>
                                    <p:animEffect transition="out" filter="fade">
                                      <p:cBhvr>
                                        <p:cTn id="230" dur="1000"/>
                                        <p:tgtEl>
                                          <p:spTgt spid="8"/>
                                        </p:tgtEl>
                                      </p:cBhvr>
                                    </p:animEffect>
                                    <p:set>
                                      <p:cBhvr>
                                        <p:cTn id="231" dur="1" fill="hold">
                                          <p:stCondLst>
                                            <p:cond delay="999"/>
                                          </p:stCondLst>
                                        </p:cTn>
                                        <p:tgtEl>
                                          <p:spTgt spid="8"/>
                                        </p:tgtEl>
                                        <p:attrNameLst>
                                          <p:attrName>style.visibility</p:attrName>
                                        </p:attrNameLst>
                                      </p:cBhvr>
                                      <p:to>
                                        <p:strVal val="hidden"/>
                                      </p:to>
                                    </p:set>
                                  </p:childTnLst>
                                </p:cTn>
                              </p:par>
                            </p:childTnLst>
                          </p:cTn>
                        </p:par>
                        <p:par>
                          <p:cTn id="232" fill="hold">
                            <p:stCondLst>
                              <p:cond delay="2500"/>
                            </p:stCondLst>
                            <p:childTnLst>
                              <p:par>
                                <p:cTn id="233" presetID="63" presetClass="path" presetSubtype="0" accel="50000" decel="50000" fill="hold" nodeType="afterEffect">
                                  <p:stCondLst>
                                    <p:cond delay="0"/>
                                  </p:stCondLst>
                                  <p:childTnLst>
                                    <p:animMotion origin="layout" path="M 3.05556E-6 -7.40741E-7 L 0.49479 -7.40741E-7 " pathEditMode="relative" rAng="0" ptsTypes="AA">
                                      <p:cBhvr>
                                        <p:cTn id="234" dur="1000" fill="hold"/>
                                        <p:tgtEl>
                                          <p:spTgt spid="6"/>
                                        </p:tgtEl>
                                        <p:attrNameLst>
                                          <p:attrName>ppt_x</p:attrName>
                                          <p:attrName>ppt_y</p:attrName>
                                        </p:attrNameLst>
                                      </p:cBhvr>
                                      <p:rCtr x="247" y="0"/>
                                    </p:animMotion>
                                  </p:childTnLst>
                                </p:cTn>
                              </p:par>
                              <p:par>
                                <p:cTn id="235" presetID="63" presetClass="path" presetSubtype="0" accel="50000" decel="50000" fill="hold" nodeType="withEffect">
                                  <p:stCondLst>
                                    <p:cond delay="0"/>
                                  </p:stCondLst>
                                  <p:childTnLst>
                                    <p:animMotion origin="layout" path="M -1.38889E-6 -2.96296E-6 L 0.50313 -2.96296E-6 " pathEditMode="relative" rAng="0" ptsTypes="AA">
                                      <p:cBhvr>
                                        <p:cTn id="236" dur="1000" fill="hold"/>
                                        <p:tgtEl>
                                          <p:spTgt spid="40"/>
                                        </p:tgtEl>
                                        <p:attrNameLst>
                                          <p:attrName>ppt_x</p:attrName>
                                          <p:attrName>ppt_y</p:attrName>
                                        </p:attrNameLst>
                                      </p:cBhvr>
                                      <p:rCtr x="252" y="0"/>
                                    </p:animMotion>
                                  </p:childTnLst>
                                </p:cTn>
                              </p:par>
                              <p:par>
                                <p:cTn id="237" presetID="10" presetClass="exit" presetSubtype="0" fill="hold" grpId="0" nodeType="withEffect">
                                  <p:stCondLst>
                                    <p:cond delay="0"/>
                                  </p:stCondLst>
                                  <p:childTnLst>
                                    <p:animEffect transition="out" filter="fade">
                                      <p:cBhvr>
                                        <p:cTn id="238" dur="500"/>
                                        <p:tgtEl>
                                          <p:spTgt spid="41"/>
                                        </p:tgtEl>
                                      </p:cBhvr>
                                    </p:animEffect>
                                    <p:set>
                                      <p:cBhvr>
                                        <p:cTn id="239" dur="1" fill="hold">
                                          <p:stCondLst>
                                            <p:cond delay="499"/>
                                          </p:stCondLst>
                                        </p:cTn>
                                        <p:tgtEl>
                                          <p:spTgt spid="41"/>
                                        </p:tgtEl>
                                        <p:attrNameLst>
                                          <p:attrName>style.visibility</p:attrName>
                                        </p:attrNameLst>
                                      </p:cBhvr>
                                      <p:to>
                                        <p:strVal val="hidden"/>
                                      </p:to>
                                    </p:set>
                                  </p:childTnLst>
                                </p:cTn>
                              </p:par>
                            </p:childTnLst>
                          </p:cTn>
                        </p:par>
                        <p:par>
                          <p:cTn id="240" fill="hold">
                            <p:stCondLst>
                              <p:cond delay="3500"/>
                            </p:stCondLst>
                            <p:childTnLst>
                              <p:par>
                                <p:cTn id="241" presetID="10" presetClass="exit" presetSubtype="0" fill="hold" nodeType="afterEffect">
                                  <p:stCondLst>
                                    <p:cond delay="0"/>
                                  </p:stCondLst>
                                  <p:childTnLst>
                                    <p:animEffect transition="out" filter="fade">
                                      <p:cBhvr>
                                        <p:cTn id="242" dur="1000"/>
                                        <p:tgtEl>
                                          <p:spTgt spid="6"/>
                                        </p:tgtEl>
                                      </p:cBhvr>
                                    </p:animEffect>
                                    <p:set>
                                      <p:cBhvr>
                                        <p:cTn id="243" dur="1" fill="hold">
                                          <p:stCondLst>
                                            <p:cond delay="999"/>
                                          </p:stCondLst>
                                        </p:cTn>
                                        <p:tgtEl>
                                          <p:spTgt spid="6"/>
                                        </p:tgtEl>
                                        <p:attrNameLst>
                                          <p:attrName>style.visibility</p:attrName>
                                        </p:attrNameLst>
                                      </p:cBhvr>
                                      <p:to>
                                        <p:strVal val="hidden"/>
                                      </p:to>
                                    </p:set>
                                  </p:childTnLst>
                                </p:cTn>
                              </p:par>
                              <p:par>
                                <p:cTn id="244" presetID="10" presetClass="entr" presetSubtype="0" fill="hold" nodeType="withEffect">
                                  <p:stCondLst>
                                    <p:cond delay="0"/>
                                  </p:stCondLst>
                                  <p:childTnLst>
                                    <p:set>
                                      <p:cBhvr>
                                        <p:cTn id="245" dur="1" fill="hold">
                                          <p:stCondLst>
                                            <p:cond delay="0"/>
                                          </p:stCondLst>
                                        </p:cTn>
                                        <p:tgtEl>
                                          <p:spTgt spid="37"/>
                                        </p:tgtEl>
                                        <p:attrNameLst>
                                          <p:attrName>style.visibility</p:attrName>
                                        </p:attrNameLst>
                                      </p:cBhvr>
                                      <p:to>
                                        <p:strVal val="visible"/>
                                      </p:to>
                                    </p:set>
                                    <p:animEffect transition="in" filter="fade">
                                      <p:cBhvr>
                                        <p:cTn id="246"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9" grpId="0"/>
      <p:bldP spid="9" grpId="1"/>
      <p:bldP spid="14" grpId="0"/>
      <p:bldP spid="18" grpId="0" animBg="1"/>
      <p:bldP spid="18" grpId="1" animBg="1"/>
      <p:bldP spid="19" grpId="0" animBg="1"/>
      <p:bldP spid="19" grpId="1" animBg="1"/>
      <p:bldP spid="20" grpId="0"/>
      <p:bldP spid="20" grpId="1"/>
      <p:bldP spid="21" grpId="0"/>
      <p:bldP spid="21" grpId="1"/>
      <p:bldP spid="24" grpId="0" animBg="1"/>
      <p:bldP spid="24" grpId="1" animBg="1"/>
      <p:bldP spid="24" grpId="2" animBg="1"/>
      <p:bldP spid="24" grpId="3" animBg="1"/>
      <p:bldP spid="25" grpId="0"/>
      <p:bldP spid="25" grpId="1"/>
      <p:bldP spid="26" grpId="0" animBg="1"/>
      <p:bldP spid="26" grpId="1" animBg="1"/>
      <p:bldP spid="26" grpId="2" animBg="1"/>
      <p:bldP spid="26" grpId="3" animBg="1"/>
      <p:bldP spid="27" grpId="0"/>
      <p:bldP spid="27" grpId="1"/>
      <p:bldP spid="28" grpId="0" animBg="1"/>
      <p:bldP spid="28" grpId="1" animBg="1"/>
      <p:bldP spid="28" grpId="2" animBg="1"/>
      <p:bldP spid="28" grpId="3" animBg="1"/>
      <p:bldP spid="29" grpId="0"/>
      <p:bldP spid="29" grpId="1"/>
      <p:bldP spid="30" grpId="0" animBg="1"/>
      <p:bldP spid="30" grpId="1" animBg="1"/>
      <p:bldP spid="30" grpId="2" animBg="1"/>
      <p:bldP spid="30" grpId="3" animBg="1"/>
      <p:bldP spid="31" grpId="0"/>
      <p:bldP spid="31" grpId="1"/>
      <p:bldP spid="32" grpId="0" animBg="1"/>
      <p:bldP spid="32" grpId="1" animBg="1"/>
      <p:bldP spid="33" grpId="0"/>
      <p:bldP spid="33" grpId="1"/>
      <p:bldP spid="34" grpId="0" animBg="1"/>
      <p:bldP spid="34" grpId="1" animBg="1"/>
      <p:bldP spid="35" grpId="0"/>
      <p:bldP spid="36" grpId="0"/>
      <p:bldP spid="38" grpId="0"/>
      <p:bldP spid="38" grpId="1"/>
      <p:bldP spid="39" grpId="0"/>
      <p:bldP spid="39" grpId="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u-HU" sz="4400" dirty="0" smtClean="0"/>
              <a:t>Tartalom</a:t>
            </a:r>
            <a:endParaRPr lang="hu-HU" sz="4400" dirty="0"/>
          </a:p>
        </p:txBody>
      </p:sp>
      <p:sp>
        <p:nvSpPr>
          <p:cNvPr id="3" name="Text Placeholder 2"/>
          <p:cNvSpPr>
            <a:spLocks noGrp="1"/>
          </p:cNvSpPr>
          <p:nvPr>
            <p:ph type="body" sz="quarter" idx="10"/>
          </p:nvPr>
        </p:nvSpPr>
        <p:spPr/>
        <p:txBody>
          <a:bodyPr/>
          <a:lstStyle/>
          <a:p>
            <a:r>
              <a:rPr lang="hu-HU" dirty="0">
                <a:solidFill>
                  <a:schemeClr val="bg2">
                    <a:lumMod val="50000"/>
                    <a:lumOff val="50000"/>
                  </a:schemeClr>
                </a:solidFill>
              </a:rPr>
              <a:t>A technológia áttekintése</a:t>
            </a:r>
          </a:p>
          <a:p>
            <a:r>
              <a:rPr lang="hu-HU" smtClean="0">
                <a:solidFill>
                  <a:schemeClr val="bg2">
                    <a:lumMod val="50000"/>
                    <a:lumOff val="50000"/>
                  </a:schemeClr>
                </a:solidFill>
              </a:rPr>
              <a:t>A NAP </a:t>
            </a:r>
            <a:r>
              <a:rPr lang="hu-HU" dirty="0">
                <a:solidFill>
                  <a:schemeClr val="bg2">
                    <a:lumMod val="50000"/>
                    <a:lumOff val="50000"/>
                  </a:schemeClr>
                </a:solidFill>
              </a:rPr>
              <a:t>komponensei és működése</a:t>
            </a:r>
          </a:p>
          <a:p>
            <a:r>
              <a:rPr lang="hu-HU" dirty="0" err="1" smtClean="0">
                <a:solidFill>
                  <a:schemeClr val="bg2">
                    <a:lumMod val="50000"/>
                    <a:lumOff val="50000"/>
                  </a:schemeClr>
                </a:solidFill>
              </a:rPr>
              <a:t>Demo</a:t>
            </a:r>
            <a:r>
              <a:rPr lang="hu-HU" dirty="0" smtClean="0">
                <a:solidFill>
                  <a:schemeClr val="bg2">
                    <a:lumMod val="50000"/>
                    <a:lumOff val="50000"/>
                  </a:schemeClr>
                </a:solidFill>
              </a:rPr>
              <a:t> </a:t>
            </a:r>
            <a:r>
              <a:rPr lang="hu-HU" dirty="0">
                <a:solidFill>
                  <a:schemeClr val="bg2">
                    <a:lumMod val="50000"/>
                    <a:lumOff val="50000"/>
                  </a:schemeClr>
                </a:solidFill>
              </a:rPr>
              <a:t>– DHCP kényszerítés</a:t>
            </a:r>
          </a:p>
          <a:p>
            <a:r>
              <a:rPr lang="hu-HU" dirty="0">
                <a:solidFill>
                  <a:schemeClr val="bg2">
                    <a:lumMod val="50000"/>
                    <a:lumOff val="50000"/>
                  </a:schemeClr>
                </a:solidFill>
              </a:rPr>
              <a:t>További ellenőrzési metódusok</a:t>
            </a:r>
          </a:p>
          <a:p>
            <a:r>
              <a:rPr lang="hu-HU" dirty="0" err="1">
                <a:solidFill>
                  <a:schemeClr val="tx1"/>
                </a:solidFill>
              </a:rPr>
              <a:t>Demo</a:t>
            </a:r>
            <a:r>
              <a:rPr lang="hu-HU" dirty="0">
                <a:solidFill>
                  <a:schemeClr val="tx1"/>
                </a:solidFill>
              </a:rPr>
              <a:t> – </a:t>
            </a:r>
            <a:r>
              <a:rPr lang="hu-HU" dirty="0" err="1">
                <a:solidFill>
                  <a:schemeClr val="tx1"/>
                </a:solidFill>
              </a:rPr>
              <a:t>IPSec</a:t>
            </a:r>
            <a:r>
              <a:rPr lang="hu-HU" dirty="0">
                <a:solidFill>
                  <a:schemeClr val="tx1"/>
                </a:solidFill>
              </a:rPr>
              <a:t> kényszerítés</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descr="halvanyito_csik"/>
          <p:cNvPicPr>
            <a:picLocks noChangeAspect="1" noChangeArrowheads="1"/>
          </p:cNvPicPr>
          <p:nvPr/>
        </p:nvPicPr>
        <p:blipFill>
          <a:blip r:embed="rId2"/>
          <a:srcRect/>
          <a:stretch>
            <a:fillRect/>
          </a:stretch>
        </p:blipFill>
        <p:spPr bwMode="auto">
          <a:xfrm>
            <a:off x="287216" y="500039"/>
            <a:ext cx="3799010" cy="2862285"/>
          </a:xfrm>
          <a:prstGeom prst="rect">
            <a:avLst/>
          </a:prstGeom>
          <a:noFill/>
          <a:ln w="9525">
            <a:noFill/>
            <a:miter lim="800000"/>
            <a:headEnd/>
            <a:tailEnd/>
          </a:ln>
        </p:spPr>
      </p:pic>
      <p:sp>
        <p:nvSpPr>
          <p:cNvPr id="11" name="Title 10"/>
          <p:cNvSpPr>
            <a:spLocks noGrp="1"/>
          </p:cNvSpPr>
          <p:nvPr>
            <p:ph type="title"/>
          </p:nvPr>
        </p:nvSpPr>
        <p:spPr>
          <a:xfrm>
            <a:off x="465260" y="3749676"/>
            <a:ext cx="8431090" cy="1000274"/>
          </a:xfrm>
        </p:spPr>
        <p:txBody>
          <a:bodyPr>
            <a:normAutofit/>
          </a:bodyPr>
          <a:lstStyle/>
          <a:p>
            <a:r>
              <a:rPr lang="hu-HU" sz="5400" dirty="0" smtClean="0"/>
              <a:t>NAP – </a:t>
            </a:r>
            <a:r>
              <a:rPr lang="hu-HU" sz="5400" dirty="0" err="1" smtClean="0"/>
              <a:t>IPSec</a:t>
            </a:r>
            <a:r>
              <a:rPr lang="hu-HU" sz="5400" dirty="0" smtClean="0"/>
              <a:t> </a:t>
            </a:r>
            <a:r>
              <a:rPr lang="hu-HU" sz="5400" dirty="0" err="1" smtClean="0"/>
              <a:t>Enforcement</a:t>
            </a:r>
            <a:endParaRPr lang="hu-HU" sz="5400" dirty="0"/>
          </a:p>
        </p:txBody>
      </p:sp>
      <p:pic>
        <p:nvPicPr>
          <p:cNvPr id="13" name="Picture Placeholder 12" descr="Background_IT_final.png"/>
          <p:cNvPicPr>
            <a:picLocks noGrp="1" noChangeAspect="1"/>
          </p:cNvPicPr>
          <p:nvPr>
            <p:ph type="pic" sz="quarter" idx="10"/>
          </p:nvPr>
        </p:nvPicPr>
        <p:blipFill>
          <a:blip r:embed="rId3" cstate="print"/>
          <a:stretch>
            <a:fillRect/>
          </a:stretch>
        </p:blipFill>
        <p:spPr>
          <a:xfrm>
            <a:off x="333375" y="545550"/>
            <a:ext cx="3708000" cy="2781000"/>
          </a:xfrm>
        </p:spPr>
      </p:pic>
      <p:sp>
        <p:nvSpPr>
          <p:cNvPr id="14" name="Text Placeholder 13"/>
          <p:cNvSpPr>
            <a:spLocks noGrp="1"/>
          </p:cNvSpPr>
          <p:nvPr>
            <p:ph type="body" sz="quarter" idx="11"/>
          </p:nvPr>
        </p:nvSpPr>
        <p:spPr>
          <a:xfrm>
            <a:off x="629920" y="4781550"/>
            <a:ext cx="7965439" cy="1638300"/>
          </a:xfrm>
        </p:spPr>
        <p:txBody>
          <a:bodyPr>
            <a:normAutofit lnSpcReduction="10000"/>
          </a:bodyPr>
          <a:lstStyle/>
          <a:p>
            <a:r>
              <a:rPr lang="hu-HU" dirty="0" smtClean="0"/>
              <a:t>NPS-, </a:t>
            </a:r>
            <a:r>
              <a:rPr lang="hu-HU" dirty="0" err="1" smtClean="0"/>
              <a:t>IPSec</a:t>
            </a:r>
            <a:r>
              <a:rPr lang="hu-HU" dirty="0" smtClean="0"/>
              <a:t> szabály konfiguráció</a:t>
            </a:r>
          </a:p>
          <a:p>
            <a:r>
              <a:rPr lang="hu-HU" dirty="0" err="1" smtClean="0"/>
              <a:t>IPSec</a:t>
            </a:r>
            <a:r>
              <a:rPr lang="hu-HU" dirty="0" smtClean="0"/>
              <a:t> </a:t>
            </a:r>
            <a:r>
              <a:rPr lang="hu-HU" dirty="0" err="1" smtClean="0"/>
              <a:t>Enforcement</a:t>
            </a:r>
            <a:r>
              <a:rPr lang="hu-HU" dirty="0" smtClean="0"/>
              <a:t> </a:t>
            </a:r>
            <a:r>
              <a:rPr lang="hu-HU" dirty="0" err="1" smtClean="0"/>
              <a:t>Client</a:t>
            </a:r>
            <a:r>
              <a:rPr lang="hu-HU" dirty="0" smtClean="0"/>
              <a:t> bemutatása</a:t>
            </a:r>
            <a:endParaRPr lang="hu-HU" dirty="0"/>
          </a:p>
        </p:txBody>
      </p:sp>
      <p:pic>
        <p:nvPicPr>
          <p:cNvPr id="7" name="Kép 6" descr="HRA.jpg"/>
          <p:cNvPicPr>
            <a:picLocks noChangeAspect="1"/>
          </p:cNvPicPr>
          <p:nvPr/>
        </p:nvPicPr>
        <p:blipFill>
          <a:blip r:embed="rId4"/>
          <a:srcRect l="12353" t="17601" r="21569" b="13938"/>
          <a:stretch>
            <a:fillRect/>
          </a:stretch>
        </p:blipFill>
        <p:spPr>
          <a:xfrm>
            <a:off x="336550" y="547683"/>
            <a:ext cx="3702050" cy="2776541"/>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p:txBody>
          <a:bodyPr>
            <a:normAutofit/>
          </a:bodyPr>
          <a:lstStyle/>
          <a:p>
            <a:r>
              <a:rPr kern="1200">
                <a:gradFill flip="none" rotWithShape="1">
                  <a:gsLst>
                    <a:gs pos="18000">
                      <a:srgbClr val="FFFFFF"/>
                    </a:gs>
                    <a:gs pos="64000">
                      <a:srgbClr val="6ACDFE"/>
                    </a:gs>
                  </a:gsLst>
                  <a:lin ang="5400000" scaled="0"/>
                  <a:tileRect/>
                </a:gradFill>
                <a:effectLst>
                  <a:outerShdw blurRad="76200" dist="38100" dir="3240000" algn="tl" rotWithShape="0">
                    <a:prstClr val="black">
                      <a:alpha val="75000"/>
                    </a:prstClr>
                  </a:outerShdw>
                </a:effectLst>
              </a:rPr>
              <a:t>Network Access Protection</a:t>
            </a:r>
            <a:endParaRPr kern="1200" dirty="0">
              <a:gradFill flip="none" rotWithShape="1">
                <a:gsLst>
                  <a:gs pos="18000">
                    <a:srgbClr val="FFFFFF"/>
                  </a:gs>
                  <a:gs pos="64000">
                    <a:srgbClr val="6ACDFE"/>
                  </a:gs>
                </a:gsLst>
                <a:lin ang="5400000" scaled="0"/>
                <a:tileRect/>
              </a:gradFill>
              <a:effectLst>
                <a:outerShdw blurRad="76200" dist="38100" dir="3240000" algn="tl" rotWithShape="0">
                  <a:prstClr val="black">
                    <a:alpha val="75000"/>
                  </a:prstClr>
                </a:outerShdw>
              </a:effectLst>
            </a:endParaRPr>
          </a:p>
        </p:txBody>
      </p:sp>
      <p:sp>
        <p:nvSpPr>
          <p:cNvPr id="4" name="Tartalom helye 3"/>
          <p:cNvSpPr>
            <a:spLocks noGrp="1"/>
          </p:cNvSpPr>
          <p:nvPr>
            <p:ph idx="1"/>
          </p:nvPr>
        </p:nvSpPr>
        <p:spPr>
          <a:xfrm>
            <a:off x="250582" y="1475350"/>
            <a:ext cx="8893418" cy="5016520"/>
          </a:xfrm>
        </p:spPr>
        <p:txBody>
          <a:bodyPr>
            <a:normAutofit/>
          </a:bodyPr>
          <a:lstStyle/>
          <a:p>
            <a:pPr marL="715963" lvl="2" indent="-449263" defTabSz="914363" eaLnBrk="1" hangingPunct="1">
              <a:spcBef>
                <a:spcPct val="20000"/>
              </a:spcBef>
              <a:spcAft>
                <a:spcPts val="600"/>
              </a:spcAft>
              <a:buSzPct val="95000"/>
              <a:buBlip>
                <a:blip r:embed="rId3"/>
              </a:buBlip>
            </a:pPr>
            <a:r>
              <a:rPr lang="hu-HU" sz="3200" dirty="0" smtClean="0"/>
              <a:t>NEM véd a felhasználói támadások ellen</a:t>
            </a:r>
          </a:p>
          <a:p>
            <a:pPr marL="715963" lvl="2" indent="-449263" defTabSz="914363" eaLnBrk="1" hangingPunct="1">
              <a:spcBef>
                <a:spcPct val="20000"/>
              </a:spcBef>
              <a:spcAft>
                <a:spcPts val="600"/>
              </a:spcAft>
              <a:buSzPct val="95000"/>
              <a:buBlip>
                <a:blip r:embed="rId3"/>
              </a:buBlip>
            </a:pPr>
            <a:r>
              <a:rPr lang="hu-HU" sz="3200" dirty="0" smtClean="0"/>
              <a:t>NEM VPN karantén</a:t>
            </a:r>
          </a:p>
          <a:p>
            <a:pPr marL="715963" lvl="2" indent="-449263" defTabSz="914363" eaLnBrk="1" hangingPunct="1">
              <a:spcBef>
                <a:spcPct val="20000"/>
              </a:spcBef>
              <a:spcAft>
                <a:spcPts val="600"/>
              </a:spcAft>
              <a:buSzPct val="95000"/>
              <a:buBlip>
                <a:blip r:embed="rId3"/>
              </a:buBlip>
            </a:pPr>
            <a:r>
              <a:rPr lang="hu-HU" sz="3200" dirty="0" smtClean="0"/>
              <a:t>NEM ISA Server</a:t>
            </a:r>
          </a:p>
          <a:p>
            <a:pPr marL="715963" lvl="2" indent="-449263" defTabSz="914363" eaLnBrk="1" hangingPunct="1">
              <a:spcBef>
                <a:spcPct val="20000"/>
              </a:spcBef>
              <a:spcAft>
                <a:spcPts val="600"/>
              </a:spcAft>
              <a:buSzPct val="95000"/>
              <a:buBlip>
                <a:blip r:embed="rId3"/>
              </a:buBlip>
            </a:pPr>
            <a:r>
              <a:rPr lang="hu-HU" sz="3200" dirty="0" smtClean="0"/>
              <a:t>NEM feltétlen kell hozzá speciális hardver</a:t>
            </a:r>
          </a:p>
          <a:p>
            <a:pPr marL="715963" lvl="2" indent="-449263" defTabSz="914363" eaLnBrk="1" hangingPunct="1">
              <a:spcBef>
                <a:spcPct val="20000"/>
              </a:spcBef>
              <a:spcAft>
                <a:spcPts val="600"/>
              </a:spcAft>
              <a:buSzPct val="95000"/>
              <a:buBlip>
                <a:blip r:embed="rId3"/>
              </a:buBlip>
            </a:pPr>
            <a:r>
              <a:rPr lang="hu-HU" sz="3200" dirty="0" smtClean="0"/>
              <a:t>NEM kell hozzá külön licenc</a:t>
            </a:r>
          </a:p>
          <a:p>
            <a:pPr>
              <a:buNone/>
            </a:pPr>
            <a:endParaRPr lang="hu-HU" sz="2400" dirty="0" smtClean="0"/>
          </a:p>
          <a:p>
            <a:pPr marL="0" indent="0" algn="ctr">
              <a:buNone/>
            </a:pPr>
            <a:r>
              <a:rPr lang="hu-HU" dirty="0" smtClean="0">
                <a:solidFill>
                  <a:srgbClr val="FFC000"/>
                </a:solidFill>
              </a:rPr>
              <a:t>Garantálja, hogy csak „egészséges” kliensek tartózkodhatnak a hálózatunkban</a:t>
            </a:r>
          </a:p>
          <a:p>
            <a:endParaRPr lang="hu-HU" dirty="0"/>
          </a:p>
        </p:txBody>
      </p:sp>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hu-HU" dirty="0" smtClean="0"/>
              <a:t>Környezet ismertetése</a:t>
            </a:r>
            <a:endParaRPr lang="hu-HU" dirty="0"/>
          </a:p>
        </p:txBody>
      </p:sp>
      <p:sp>
        <p:nvSpPr>
          <p:cNvPr id="12" name="Téglalap 11"/>
          <p:cNvSpPr/>
          <p:nvPr/>
        </p:nvSpPr>
        <p:spPr bwMode="auto">
          <a:xfrm>
            <a:off x="971550" y="1828800"/>
            <a:ext cx="7181850" cy="4800600"/>
          </a:xfrm>
          <a:prstGeom prst="rect">
            <a:avLst/>
          </a:prstGeom>
          <a:solidFill>
            <a:srgbClr val="180F87">
              <a:alpha val="50000"/>
            </a:srgb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hu-HU" dirty="0" smtClean="0"/>
          </a:p>
        </p:txBody>
      </p:sp>
      <p:sp>
        <p:nvSpPr>
          <p:cNvPr id="13" name="Szövegdoboz 12"/>
          <p:cNvSpPr txBox="1"/>
          <p:nvPr/>
        </p:nvSpPr>
        <p:spPr>
          <a:xfrm>
            <a:off x="3200240" y="1379620"/>
            <a:ext cx="2743194" cy="461665"/>
          </a:xfrm>
          <a:prstGeom prst="rect">
            <a:avLst/>
          </a:prstGeom>
          <a:noFill/>
        </p:spPr>
        <p:txBody>
          <a:bodyPr wrap="square" rtlCol="0">
            <a:spAutoFit/>
          </a:bodyPr>
          <a:lstStyle/>
          <a:p>
            <a:pPr algn="ctr"/>
            <a:r>
              <a:rPr lang="hu-HU" sz="2400" smtClean="0"/>
              <a:t>Intranet </a:t>
            </a:r>
            <a:r>
              <a:rPr lang="hu-HU" sz="2400" smtClean="0"/>
              <a:t>zóna</a:t>
            </a:r>
            <a:endParaRPr lang="hu-HU" sz="2400" dirty="0"/>
          </a:p>
        </p:txBody>
      </p:sp>
      <p:grpSp>
        <p:nvGrpSpPr>
          <p:cNvPr id="2" name="Csoportba foglalás 30"/>
          <p:cNvGrpSpPr/>
          <p:nvPr/>
        </p:nvGrpSpPr>
        <p:grpSpPr>
          <a:xfrm>
            <a:off x="4190332" y="2002595"/>
            <a:ext cx="3442368" cy="1415709"/>
            <a:chOff x="5498432" y="1977195"/>
            <a:chExt cx="3442368" cy="1415709"/>
          </a:xfrm>
        </p:grpSpPr>
        <p:pic>
          <p:nvPicPr>
            <p:cNvPr id="15" name="Picture 2" descr="C:\Users\kollarg\Pictures\Microsoft Médiatár\j0435242.png"/>
            <p:cNvPicPr>
              <a:picLocks noChangeAspect="1" noChangeArrowheads="1"/>
            </p:cNvPicPr>
            <p:nvPr/>
          </p:nvPicPr>
          <p:blipFill>
            <a:blip r:embed="rId3" cstate="print"/>
            <a:srcRect/>
            <a:stretch>
              <a:fillRect/>
            </a:stretch>
          </p:blipFill>
          <p:spPr bwMode="auto">
            <a:xfrm>
              <a:off x="5582475" y="2249903"/>
              <a:ext cx="577692" cy="1143001"/>
            </a:xfrm>
            <a:prstGeom prst="rect">
              <a:avLst/>
            </a:prstGeom>
            <a:noFill/>
          </p:spPr>
        </p:pic>
        <p:sp>
          <p:nvSpPr>
            <p:cNvPr id="19" name="Szövegdoboz 18"/>
            <p:cNvSpPr txBox="1"/>
            <p:nvPr/>
          </p:nvSpPr>
          <p:spPr>
            <a:xfrm>
              <a:off x="5574636" y="1977195"/>
              <a:ext cx="729919" cy="307777"/>
            </a:xfrm>
            <a:prstGeom prst="rect">
              <a:avLst/>
            </a:prstGeom>
            <a:noFill/>
          </p:spPr>
          <p:txBody>
            <a:bodyPr wrap="square" rtlCol="0">
              <a:spAutoFit/>
            </a:bodyPr>
            <a:lstStyle/>
            <a:p>
              <a:r>
                <a:rPr lang="hu-HU" sz="1400" b="1" dirty="0" smtClean="0">
                  <a:effectLst>
                    <a:reflection blurRad="6350" stA="55000" endA="300" endPos="45500" dir="5400000" sy="-100000" algn="bl" rotWithShape="0"/>
                  </a:effectLst>
                </a:rPr>
                <a:t>DC 1</a:t>
              </a:r>
              <a:endParaRPr lang="hu-HU" sz="1400" b="1" dirty="0">
                <a:effectLst>
                  <a:reflection blurRad="6350" stA="55000" endA="300" endPos="45500" dir="5400000" sy="-100000" algn="bl" rotWithShape="0"/>
                </a:effectLst>
              </a:endParaRPr>
            </a:p>
          </p:txBody>
        </p:sp>
        <p:pic>
          <p:nvPicPr>
            <p:cNvPr id="26631" name="Picture 7" descr="C:\Users\kollarg\Pictures\Microsoft Médiatár\j0432620.png"/>
            <p:cNvPicPr>
              <a:picLocks noChangeAspect="1" noChangeArrowheads="1"/>
            </p:cNvPicPr>
            <p:nvPr/>
          </p:nvPicPr>
          <p:blipFill>
            <a:blip r:embed="rId4" cstate="print"/>
            <a:srcRect/>
            <a:stretch>
              <a:fillRect/>
            </a:stretch>
          </p:blipFill>
          <p:spPr bwMode="auto">
            <a:xfrm>
              <a:off x="5498432" y="2790077"/>
              <a:ext cx="301289" cy="301289"/>
            </a:xfrm>
            <a:prstGeom prst="rect">
              <a:avLst/>
            </a:prstGeom>
            <a:noFill/>
          </p:spPr>
        </p:pic>
        <p:sp>
          <p:nvSpPr>
            <p:cNvPr id="24" name="Szövegdoboz 23"/>
            <p:cNvSpPr txBox="1"/>
            <p:nvPr/>
          </p:nvSpPr>
          <p:spPr>
            <a:xfrm>
              <a:off x="6197606" y="2231355"/>
              <a:ext cx="2743194" cy="938719"/>
            </a:xfrm>
            <a:prstGeom prst="rect">
              <a:avLst/>
            </a:prstGeom>
            <a:noFill/>
          </p:spPr>
          <p:txBody>
            <a:bodyPr wrap="square" rtlCol="0">
              <a:spAutoFit/>
            </a:bodyPr>
            <a:lstStyle/>
            <a:p>
              <a:pPr>
                <a:buFont typeface="Wingdings" pitchFamily="2" charset="2"/>
                <a:buChar char="§"/>
              </a:pPr>
              <a:r>
                <a:rPr lang="hu-HU" sz="1100" dirty="0" smtClean="0"/>
                <a:t> DC</a:t>
              </a:r>
            </a:p>
            <a:p>
              <a:pPr>
                <a:buFont typeface="Wingdings" pitchFamily="2" charset="2"/>
                <a:buChar char="§"/>
              </a:pPr>
              <a:r>
                <a:rPr lang="hu-HU" sz="1100" dirty="0" smtClean="0"/>
                <a:t> DNS</a:t>
              </a:r>
            </a:p>
            <a:p>
              <a:pPr>
                <a:buFont typeface="Wingdings" pitchFamily="2" charset="2"/>
                <a:buChar char="§"/>
              </a:pPr>
              <a:r>
                <a:rPr lang="hu-HU" sz="1100" dirty="0" smtClean="0"/>
                <a:t> IIS</a:t>
              </a:r>
            </a:p>
            <a:p>
              <a:pPr>
                <a:buFont typeface="Wingdings" pitchFamily="2" charset="2"/>
                <a:buChar char="§"/>
              </a:pPr>
              <a:r>
                <a:rPr lang="hu-HU" sz="1100" dirty="0" smtClean="0"/>
                <a:t> NPS</a:t>
              </a:r>
            </a:p>
            <a:p>
              <a:pPr>
                <a:buFont typeface="Wingdings" pitchFamily="2" charset="2"/>
                <a:buChar char="§"/>
              </a:pPr>
              <a:r>
                <a:rPr lang="hu-HU" sz="1100" dirty="0" smtClean="0"/>
                <a:t> HRA</a:t>
              </a:r>
            </a:p>
          </p:txBody>
        </p:sp>
      </p:grpSp>
      <p:grpSp>
        <p:nvGrpSpPr>
          <p:cNvPr id="3" name="Csoportba foglalás 27"/>
          <p:cNvGrpSpPr/>
          <p:nvPr/>
        </p:nvGrpSpPr>
        <p:grpSpPr>
          <a:xfrm>
            <a:off x="2030997" y="4657577"/>
            <a:ext cx="1405371" cy="1223206"/>
            <a:chOff x="976897" y="3108177"/>
            <a:chExt cx="1405371" cy="1223206"/>
          </a:xfrm>
        </p:grpSpPr>
        <p:pic>
          <p:nvPicPr>
            <p:cNvPr id="41" name="Picture 4" descr="C:\Users\kollarg\Pictures\Microsoft Médiatár\j0433941.png"/>
            <p:cNvPicPr>
              <a:picLocks noChangeAspect="1" noChangeArrowheads="1"/>
            </p:cNvPicPr>
            <p:nvPr/>
          </p:nvPicPr>
          <p:blipFill>
            <a:blip r:embed="rId5"/>
            <a:srcRect/>
            <a:stretch>
              <a:fillRect/>
            </a:stretch>
          </p:blipFill>
          <p:spPr bwMode="auto">
            <a:xfrm flipH="1">
              <a:off x="976897" y="3232999"/>
              <a:ext cx="969704" cy="1098384"/>
            </a:xfrm>
            <a:prstGeom prst="rect">
              <a:avLst/>
            </a:prstGeom>
            <a:noFill/>
          </p:spPr>
        </p:pic>
        <p:sp>
          <p:nvSpPr>
            <p:cNvPr id="42" name="Szövegdoboz 41"/>
            <p:cNvSpPr txBox="1"/>
            <p:nvPr/>
          </p:nvSpPr>
          <p:spPr>
            <a:xfrm>
              <a:off x="1074833" y="3108177"/>
              <a:ext cx="1307435" cy="307777"/>
            </a:xfrm>
            <a:prstGeom prst="rect">
              <a:avLst/>
            </a:prstGeom>
            <a:noFill/>
          </p:spPr>
          <p:txBody>
            <a:bodyPr wrap="square" rtlCol="0">
              <a:spAutoFit/>
            </a:bodyPr>
            <a:lstStyle/>
            <a:p>
              <a:r>
                <a:rPr lang="hu-HU" sz="1400" b="1" dirty="0" smtClean="0">
                  <a:effectLst>
                    <a:reflection blurRad="6350" stA="55000" endA="300" endPos="45500" dir="5400000" sy="-100000" algn="bl" rotWithShape="0"/>
                  </a:effectLst>
                </a:rPr>
                <a:t>PC 1</a:t>
              </a:r>
              <a:endParaRPr lang="hu-HU" sz="1400" b="1" dirty="0">
                <a:effectLst>
                  <a:reflection blurRad="6350" stA="55000" endA="300" endPos="45500" dir="5400000" sy="-100000" algn="bl" rotWithShape="0"/>
                </a:effectLst>
              </a:endParaRPr>
            </a:p>
          </p:txBody>
        </p:sp>
      </p:grpSp>
      <p:grpSp>
        <p:nvGrpSpPr>
          <p:cNvPr id="4" name="Csoportba foglalás 27"/>
          <p:cNvGrpSpPr/>
          <p:nvPr/>
        </p:nvGrpSpPr>
        <p:grpSpPr>
          <a:xfrm>
            <a:off x="5831472" y="4632177"/>
            <a:ext cx="1405371" cy="1223206"/>
            <a:chOff x="976897" y="3108177"/>
            <a:chExt cx="1405371" cy="1223206"/>
          </a:xfrm>
        </p:grpSpPr>
        <p:pic>
          <p:nvPicPr>
            <p:cNvPr id="47" name="Picture 4" descr="C:\Users\kollarg\Pictures\Microsoft Médiatár\j0433941.png"/>
            <p:cNvPicPr>
              <a:picLocks noChangeAspect="1" noChangeArrowheads="1"/>
            </p:cNvPicPr>
            <p:nvPr/>
          </p:nvPicPr>
          <p:blipFill>
            <a:blip r:embed="rId5"/>
            <a:srcRect/>
            <a:stretch>
              <a:fillRect/>
            </a:stretch>
          </p:blipFill>
          <p:spPr bwMode="auto">
            <a:xfrm flipH="1">
              <a:off x="976897" y="3232999"/>
              <a:ext cx="969704" cy="1098384"/>
            </a:xfrm>
            <a:prstGeom prst="rect">
              <a:avLst/>
            </a:prstGeom>
            <a:noFill/>
          </p:spPr>
        </p:pic>
        <p:sp>
          <p:nvSpPr>
            <p:cNvPr id="48" name="Szövegdoboz 47"/>
            <p:cNvSpPr txBox="1"/>
            <p:nvPr/>
          </p:nvSpPr>
          <p:spPr>
            <a:xfrm>
              <a:off x="1074833" y="3108177"/>
              <a:ext cx="1307435" cy="307777"/>
            </a:xfrm>
            <a:prstGeom prst="rect">
              <a:avLst/>
            </a:prstGeom>
            <a:noFill/>
          </p:spPr>
          <p:txBody>
            <a:bodyPr wrap="square" rtlCol="0">
              <a:spAutoFit/>
            </a:bodyPr>
            <a:lstStyle/>
            <a:p>
              <a:r>
                <a:rPr lang="hu-HU" sz="1400" b="1" dirty="0" smtClean="0">
                  <a:effectLst>
                    <a:reflection blurRad="6350" stA="55000" endA="300" endPos="45500" dir="5400000" sy="-100000" algn="bl" rotWithShape="0"/>
                  </a:effectLst>
                </a:rPr>
                <a:t>PC 2</a:t>
              </a:r>
              <a:endParaRPr lang="hu-HU" sz="1400" b="1" dirty="0">
                <a:effectLst>
                  <a:reflection blurRad="6350" stA="55000" endA="300" endPos="45500" dir="5400000" sy="-100000" algn="bl" rotWithShape="0"/>
                </a:effectLst>
              </a:endParaRPr>
            </a:p>
          </p:txBody>
        </p:sp>
      </p:grpSp>
      <p:cxnSp>
        <p:nvCxnSpPr>
          <p:cNvPr id="50" name="Egyenes összekötő nyíllal 49"/>
          <p:cNvCxnSpPr/>
          <p:nvPr/>
        </p:nvCxnSpPr>
        <p:spPr>
          <a:xfrm>
            <a:off x="3162300" y="5425440"/>
            <a:ext cx="2545080" cy="158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3" name="Szövegdoboz 52"/>
          <p:cNvSpPr txBox="1"/>
          <p:nvPr/>
        </p:nvSpPr>
        <p:spPr>
          <a:xfrm>
            <a:off x="4094480" y="5397500"/>
            <a:ext cx="663964" cy="307777"/>
          </a:xfrm>
          <a:prstGeom prst="rect">
            <a:avLst/>
          </a:prstGeom>
          <a:noFill/>
        </p:spPr>
        <p:txBody>
          <a:bodyPr wrap="none" rtlCol="0">
            <a:spAutoFit/>
          </a:bodyPr>
          <a:lstStyle/>
          <a:p>
            <a:r>
              <a:rPr lang="hu-HU" sz="1400" dirty="0" err="1" smtClean="0"/>
              <a:t>IPSec</a:t>
            </a:r>
            <a:endParaRPr lang="hu-HU" sz="1400" dirty="0"/>
          </a:p>
        </p:txBody>
      </p:sp>
      <p:grpSp>
        <p:nvGrpSpPr>
          <p:cNvPr id="6" name="Csoportba foglalás 55"/>
          <p:cNvGrpSpPr/>
          <p:nvPr/>
        </p:nvGrpSpPr>
        <p:grpSpPr>
          <a:xfrm>
            <a:off x="4310989" y="5722938"/>
            <a:ext cx="307842" cy="284162"/>
            <a:chOff x="2901289" y="3563938"/>
            <a:chExt cx="803142" cy="741362"/>
          </a:xfrm>
        </p:grpSpPr>
        <p:pic>
          <p:nvPicPr>
            <p:cNvPr id="54" name="Picture 1"/>
            <p:cNvPicPr>
              <a:picLocks noChangeAspect="1" noChangeArrowheads="1"/>
            </p:cNvPicPr>
            <p:nvPr/>
          </p:nvPicPr>
          <p:blipFill>
            <a:blip r:embed="rId6" cstate="print"/>
            <a:srcRect/>
            <a:stretch>
              <a:fillRect/>
            </a:stretch>
          </p:blipFill>
          <p:spPr bwMode="auto">
            <a:xfrm>
              <a:off x="2901289" y="3563938"/>
              <a:ext cx="803142" cy="741362"/>
            </a:xfrm>
            <a:prstGeom prst="rect">
              <a:avLst/>
            </a:prstGeom>
            <a:noFill/>
            <a:ln w="9525">
              <a:noFill/>
              <a:miter lim="800000"/>
              <a:headEnd/>
              <a:tailEnd/>
            </a:ln>
          </p:spPr>
        </p:pic>
        <p:pic>
          <p:nvPicPr>
            <p:cNvPr id="55" name="Picture 37" descr="MSN icon stop"/>
            <p:cNvPicPr>
              <a:picLocks noChangeAspect="1" noChangeArrowheads="1"/>
            </p:cNvPicPr>
            <p:nvPr/>
          </p:nvPicPr>
          <p:blipFill>
            <a:blip r:embed="rId7" cstate="print"/>
            <a:srcRect/>
            <a:stretch>
              <a:fillRect/>
            </a:stretch>
          </p:blipFill>
          <p:spPr bwMode="auto">
            <a:xfrm>
              <a:off x="2968373" y="3643314"/>
              <a:ext cx="635148" cy="556021"/>
            </a:xfrm>
            <a:prstGeom prst="rect">
              <a:avLst/>
            </a:prstGeom>
            <a:noFill/>
            <a:ln w="9525">
              <a:noFill/>
              <a:miter lim="800000"/>
              <a:headEnd/>
              <a:tailEnd/>
            </a:ln>
          </p:spPr>
        </p:pic>
      </p:grpSp>
      <p:sp>
        <p:nvSpPr>
          <p:cNvPr id="57" name="Szövegdoboz 56"/>
          <p:cNvSpPr txBox="1"/>
          <p:nvPr/>
        </p:nvSpPr>
        <p:spPr>
          <a:xfrm>
            <a:off x="1981200" y="5842000"/>
            <a:ext cx="1192955" cy="307777"/>
          </a:xfrm>
          <a:prstGeom prst="rect">
            <a:avLst/>
          </a:prstGeom>
          <a:noFill/>
        </p:spPr>
        <p:txBody>
          <a:bodyPr wrap="none" rtlCol="0">
            <a:spAutoFit/>
          </a:bodyPr>
          <a:lstStyle/>
          <a:p>
            <a:r>
              <a:rPr lang="hu-HU" sz="1400" dirty="0" err="1" smtClean="0"/>
              <a:t>IPSec</a:t>
            </a:r>
            <a:r>
              <a:rPr lang="hu-HU" sz="1400" dirty="0" smtClean="0"/>
              <a:t> Policy</a:t>
            </a:r>
            <a:endParaRPr lang="hu-HU" sz="1400" dirty="0"/>
          </a:p>
        </p:txBody>
      </p:sp>
      <p:sp>
        <p:nvSpPr>
          <p:cNvPr id="59" name="Szövegdoboz 58"/>
          <p:cNvSpPr txBox="1"/>
          <p:nvPr/>
        </p:nvSpPr>
        <p:spPr>
          <a:xfrm>
            <a:off x="5768975" y="5829300"/>
            <a:ext cx="1192955" cy="307777"/>
          </a:xfrm>
          <a:prstGeom prst="rect">
            <a:avLst/>
          </a:prstGeom>
          <a:noFill/>
        </p:spPr>
        <p:txBody>
          <a:bodyPr wrap="none" rtlCol="0">
            <a:spAutoFit/>
          </a:bodyPr>
          <a:lstStyle/>
          <a:p>
            <a:r>
              <a:rPr lang="hu-HU" sz="1400" dirty="0" err="1" smtClean="0"/>
              <a:t>IPSec</a:t>
            </a:r>
            <a:r>
              <a:rPr lang="hu-HU" sz="1400" dirty="0" smtClean="0"/>
              <a:t> Policy</a:t>
            </a:r>
            <a:endParaRPr lang="hu-HU" sz="1400" dirty="0"/>
          </a:p>
        </p:txBody>
      </p:sp>
      <p:graphicFrame>
        <p:nvGraphicFramePr>
          <p:cNvPr id="29698" name="Object 2"/>
          <p:cNvGraphicFramePr>
            <a:graphicFrameLocks noChangeAspect="1"/>
          </p:cNvGraphicFramePr>
          <p:nvPr/>
        </p:nvGraphicFramePr>
        <p:xfrm>
          <a:off x="2273300" y="6129338"/>
          <a:ext cx="495903" cy="741362"/>
        </p:xfrm>
        <a:graphic>
          <a:graphicData uri="http://schemas.openxmlformats.org/presentationml/2006/ole">
            <p:oleObj spid="_x0000_s29698" name="Visio" r:id="rId8" imgW="220717" imgH="347316" progId="Visio.Drawing.11">
              <p:embed/>
            </p:oleObj>
          </a:graphicData>
        </a:graphic>
      </p:graphicFrame>
      <p:cxnSp>
        <p:nvCxnSpPr>
          <p:cNvPr id="62" name="Egyenes összekötő nyíllal 61"/>
          <p:cNvCxnSpPr/>
          <p:nvPr/>
        </p:nvCxnSpPr>
        <p:spPr>
          <a:xfrm rot="5400000" flipH="1" flipV="1">
            <a:off x="2730500" y="3530600"/>
            <a:ext cx="1879600" cy="12192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7" name="Csoportba foglalás 70"/>
          <p:cNvGrpSpPr/>
          <p:nvPr/>
        </p:nvGrpSpPr>
        <p:grpSpPr>
          <a:xfrm>
            <a:off x="1576123" y="5341938"/>
            <a:ext cx="432450" cy="411162"/>
            <a:chOff x="4268523" y="3563938"/>
            <a:chExt cx="481277" cy="444256"/>
          </a:xfrm>
        </p:grpSpPr>
        <p:pic>
          <p:nvPicPr>
            <p:cNvPr id="69" name="Picture 1"/>
            <p:cNvPicPr>
              <a:picLocks noChangeAspect="1" noChangeArrowheads="1"/>
            </p:cNvPicPr>
            <p:nvPr/>
          </p:nvPicPr>
          <p:blipFill>
            <a:blip r:embed="rId9"/>
            <a:srcRect/>
            <a:stretch>
              <a:fillRect/>
            </a:stretch>
          </p:blipFill>
          <p:spPr bwMode="auto">
            <a:xfrm>
              <a:off x="4268523" y="3563938"/>
              <a:ext cx="481277" cy="444256"/>
            </a:xfrm>
            <a:prstGeom prst="rect">
              <a:avLst/>
            </a:prstGeom>
            <a:noFill/>
            <a:ln w="9525">
              <a:noFill/>
              <a:miter lim="800000"/>
              <a:headEnd/>
              <a:tailEnd/>
            </a:ln>
          </p:spPr>
        </p:pic>
        <p:pic>
          <p:nvPicPr>
            <p:cNvPr id="70" name="Picture 30" descr="chechmark"/>
            <p:cNvPicPr>
              <a:picLocks noChangeAspect="1" noChangeArrowheads="1"/>
            </p:cNvPicPr>
            <p:nvPr/>
          </p:nvPicPr>
          <p:blipFill>
            <a:blip r:embed="rId10"/>
            <a:srcRect/>
            <a:stretch>
              <a:fillRect/>
            </a:stretch>
          </p:blipFill>
          <p:spPr bwMode="auto">
            <a:xfrm>
              <a:off x="4325673" y="3616325"/>
              <a:ext cx="368979" cy="323011"/>
            </a:xfrm>
            <a:prstGeom prst="rect">
              <a:avLst/>
            </a:prstGeom>
            <a:noFill/>
            <a:ln w="9525">
              <a:noFill/>
              <a:miter lim="800000"/>
              <a:headEnd/>
              <a:tailEnd/>
            </a:ln>
          </p:spPr>
        </p:pic>
      </p:grpSp>
      <p:grpSp>
        <p:nvGrpSpPr>
          <p:cNvPr id="8" name="Csoportba foglalás 71"/>
          <p:cNvGrpSpPr/>
          <p:nvPr/>
        </p:nvGrpSpPr>
        <p:grpSpPr>
          <a:xfrm>
            <a:off x="6723989" y="5390402"/>
            <a:ext cx="413411" cy="375397"/>
            <a:chOff x="2901289" y="3563938"/>
            <a:chExt cx="803142" cy="741362"/>
          </a:xfrm>
        </p:grpSpPr>
        <p:pic>
          <p:nvPicPr>
            <p:cNvPr id="73" name="Picture 1"/>
            <p:cNvPicPr>
              <a:picLocks noChangeAspect="1" noChangeArrowheads="1"/>
            </p:cNvPicPr>
            <p:nvPr/>
          </p:nvPicPr>
          <p:blipFill>
            <a:blip r:embed="rId9"/>
            <a:srcRect/>
            <a:stretch>
              <a:fillRect/>
            </a:stretch>
          </p:blipFill>
          <p:spPr bwMode="auto">
            <a:xfrm>
              <a:off x="2901289" y="3563938"/>
              <a:ext cx="803142" cy="741362"/>
            </a:xfrm>
            <a:prstGeom prst="rect">
              <a:avLst/>
            </a:prstGeom>
            <a:noFill/>
            <a:ln w="9525">
              <a:noFill/>
              <a:miter lim="800000"/>
              <a:headEnd/>
              <a:tailEnd/>
            </a:ln>
          </p:spPr>
        </p:pic>
        <p:pic>
          <p:nvPicPr>
            <p:cNvPr id="74" name="Picture 37" descr="MSN icon stop"/>
            <p:cNvPicPr>
              <a:picLocks noChangeAspect="1" noChangeArrowheads="1"/>
            </p:cNvPicPr>
            <p:nvPr/>
          </p:nvPicPr>
          <p:blipFill>
            <a:blip r:embed="rId11" cstate="print"/>
            <a:srcRect/>
            <a:stretch>
              <a:fillRect/>
            </a:stretch>
          </p:blipFill>
          <p:spPr bwMode="auto">
            <a:xfrm>
              <a:off x="2968373" y="3643314"/>
              <a:ext cx="635148" cy="556021"/>
            </a:xfrm>
            <a:prstGeom prst="rect">
              <a:avLst/>
            </a:prstGeom>
            <a:noFill/>
            <a:ln w="9525">
              <a:noFill/>
              <a:miter lim="800000"/>
              <a:headEnd/>
              <a:tailEnd/>
            </a:ln>
          </p:spPr>
        </p:pic>
      </p:grpSp>
      <p:grpSp>
        <p:nvGrpSpPr>
          <p:cNvPr id="9" name="Csoportba foglalás 74"/>
          <p:cNvGrpSpPr/>
          <p:nvPr/>
        </p:nvGrpSpPr>
        <p:grpSpPr>
          <a:xfrm>
            <a:off x="6748198" y="5374958"/>
            <a:ext cx="432450" cy="411162"/>
            <a:chOff x="4268523" y="3563938"/>
            <a:chExt cx="481277" cy="444256"/>
          </a:xfrm>
        </p:grpSpPr>
        <p:pic>
          <p:nvPicPr>
            <p:cNvPr id="76" name="Picture 1"/>
            <p:cNvPicPr>
              <a:picLocks noChangeAspect="1" noChangeArrowheads="1"/>
            </p:cNvPicPr>
            <p:nvPr/>
          </p:nvPicPr>
          <p:blipFill>
            <a:blip r:embed="rId9"/>
            <a:srcRect/>
            <a:stretch>
              <a:fillRect/>
            </a:stretch>
          </p:blipFill>
          <p:spPr bwMode="auto">
            <a:xfrm>
              <a:off x="4268523" y="3563938"/>
              <a:ext cx="481277" cy="444256"/>
            </a:xfrm>
            <a:prstGeom prst="rect">
              <a:avLst/>
            </a:prstGeom>
            <a:noFill/>
            <a:ln w="9525">
              <a:noFill/>
              <a:miter lim="800000"/>
              <a:headEnd/>
              <a:tailEnd/>
            </a:ln>
          </p:spPr>
        </p:pic>
        <p:pic>
          <p:nvPicPr>
            <p:cNvPr id="77" name="Picture 30" descr="chechmark"/>
            <p:cNvPicPr>
              <a:picLocks noChangeAspect="1" noChangeArrowheads="1"/>
            </p:cNvPicPr>
            <p:nvPr/>
          </p:nvPicPr>
          <p:blipFill>
            <a:blip r:embed="rId10"/>
            <a:srcRect/>
            <a:stretch>
              <a:fillRect/>
            </a:stretch>
          </p:blipFill>
          <p:spPr bwMode="auto">
            <a:xfrm>
              <a:off x="4325673" y="3616325"/>
              <a:ext cx="368979" cy="323011"/>
            </a:xfrm>
            <a:prstGeom prst="rect">
              <a:avLst/>
            </a:prstGeom>
            <a:noFill/>
            <a:ln w="9525">
              <a:noFill/>
              <a:miter lim="800000"/>
              <a:headEnd/>
              <a:tailEnd/>
            </a:ln>
          </p:spPr>
        </p:pic>
      </p:grpSp>
      <p:cxnSp>
        <p:nvCxnSpPr>
          <p:cNvPr id="78" name="Egyenes összekötő nyíllal 77"/>
          <p:cNvCxnSpPr/>
          <p:nvPr/>
        </p:nvCxnSpPr>
        <p:spPr>
          <a:xfrm rot="16200000" flipV="1">
            <a:off x="4381500" y="3606800"/>
            <a:ext cx="1790700" cy="10795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29699" name="Object 3"/>
          <p:cNvGraphicFramePr>
            <a:graphicFrameLocks noChangeAspect="1"/>
          </p:cNvGraphicFramePr>
          <p:nvPr/>
        </p:nvGraphicFramePr>
        <p:xfrm>
          <a:off x="4394200" y="2471738"/>
          <a:ext cx="495300" cy="741362"/>
        </p:xfrm>
        <a:graphic>
          <a:graphicData uri="http://schemas.openxmlformats.org/presentationml/2006/ole">
            <p:oleObj spid="_x0000_s29699" name="Visio" r:id="rId12" imgW="220717" imgH="347316" progId="Visio.Drawing.11">
              <p:embed/>
            </p:oleObj>
          </a:graphicData>
        </a:graphic>
      </p:graphicFrame>
      <p:grpSp>
        <p:nvGrpSpPr>
          <p:cNvPr id="10" name="Csoportba foglalás 84"/>
          <p:cNvGrpSpPr/>
          <p:nvPr/>
        </p:nvGrpSpPr>
        <p:grpSpPr>
          <a:xfrm>
            <a:off x="4299003" y="5710238"/>
            <a:ext cx="325590" cy="309562"/>
            <a:chOff x="4268523" y="3563938"/>
            <a:chExt cx="481277" cy="444256"/>
          </a:xfrm>
        </p:grpSpPr>
        <p:pic>
          <p:nvPicPr>
            <p:cNvPr id="86" name="Picture 1"/>
            <p:cNvPicPr>
              <a:picLocks noChangeAspect="1" noChangeArrowheads="1"/>
            </p:cNvPicPr>
            <p:nvPr/>
          </p:nvPicPr>
          <p:blipFill>
            <a:blip r:embed="rId9"/>
            <a:srcRect/>
            <a:stretch>
              <a:fillRect/>
            </a:stretch>
          </p:blipFill>
          <p:spPr bwMode="auto">
            <a:xfrm>
              <a:off x="4268523" y="3563938"/>
              <a:ext cx="481277" cy="444256"/>
            </a:xfrm>
            <a:prstGeom prst="rect">
              <a:avLst/>
            </a:prstGeom>
            <a:noFill/>
            <a:ln w="9525">
              <a:noFill/>
              <a:miter lim="800000"/>
              <a:headEnd/>
              <a:tailEnd/>
            </a:ln>
          </p:spPr>
        </p:pic>
        <p:pic>
          <p:nvPicPr>
            <p:cNvPr id="87" name="Picture 30" descr="chechmark"/>
            <p:cNvPicPr>
              <a:picLocks noChangeAspect="1" noChangeArrowheads="1"/>
            </p:cNvPicPr>
            <p:nvPr/>
          </p:nvPicPr>
          <p:blipFill>
            <a:blip r:embed="rId10"/>
            <a:srcRect/>
            <a:stretch>
              <a:fillRect/>
            </a:stretch>
          </p:blipFill>
          <p:spPr bwMode="auto">
            <a:xfrm>
              <a:off x="4325673" y="3616325"/>
              <a:ext cx="368979" cy="323011"/>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400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par>
                          <p:cTn id="8" fill="hold">
                            <p:stCondLst>
                              <p:cond delay="2000"/>
                            </p:stCondLst>
                            <p:childTnLst>
                              <p:par>
                                <p:cTn id="9" presetID="1" presetClass="exit" presetSubtype="0" fill="hold" nodeType="after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2000"/>
                            </p:stCondLst>
                            <p:childTnLst>
                              <p:par>
                                <p:cTn id="15" presetID="14" presetClass="entr" presetSubtype="1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randombar(horizontal)">
                                      <p:cBhvr>
                                        <p:cTn id="17" dur="500"/>
                                        <p:tgtEl>
                                          <p:spTgt spid="78"/>
                                        </p:tgtEl>
                                      </p:cBhvr>
                                    </p:animEffect>
                                  </p:childTnLst>
                                </p:cTn>
                              </p:par>
                            </p:childTnLst>
                          </p:cTn>
                        </p:par>
                        <p:par>
                          <p:cTn id="18" fill="hold">
                            <p:stCondLst>
                              <p:cond delay="2500"/>
                            </p:stCondLst>
                            <p:childTnLst>
                              <p:par>
                                <p:cTn id="19" presetID="49" presetClass="path" presetSubtype="0" accel="50000" decel="50000" fill="hold" nodeType="afterEffect">
                                  <p:stCondLst>
                                    <p:cond delay="0"/>
                                  </p:stCondLst>
                                  <p:childTnLst>
                                    <p:animMotion origin="layout" path="M -2.22222E-6 -1.85185E-6 L 0.18472 0.53704 " pathEditMode="relative" rAng="0" ptsTypes="AA">
                                      <p:cBhvr>
                                        <p:cTn id="20" dur="2000" fill="hold"/>
                                        <p:tgtEl>
                                          <p:spTgt spid="29699"/>
                                        </p:tgtEl>
                                        <p:attrNameLst>
                                          <p:attrName>ppt_x</p:attrName>
                                          <p:attrName>ppt_y</p:attrName>
                                        </p:attrNameLst>
                                      </p:cBhvr>
                                      <p:rCtr x="92" y="269"/>
                                    </p:animMotion>
                                  </p:childTnLst>
                                </p:cTn>
                              </p:par>
                            </p:childTnLst>
                          </p:cTn>
                        </p:par>
                        <p:par>
                          <p:cTn id="21" fill="hold">
                            <p:stCondLst>
                              <p:cond delay="4500"/>
                            </p:stCondLst>
                            <p:childTnLst>
                              <p:par>
                                <p:cTn id="22" presetID="1" presetClass="emph" presetSubtype="2" fill="hold" nodeType="afterEffect">
                                  <p:stCondLst>
                                    <p:cond delay="0"/>
                                  </p:stCondLst>
                                  <p:childTnLst>
                                    <p:animClr clrSpc="rgb">
                                      <p:cBhvr>
                                        <p:cTn id="23" dur="2000" fill="hold"/>
                                        <p:tgtEl>
                                          <p:spTgt spid="50"/>
                                        </p:tgtEl>
                                        <p:attrNameLst>
                                          <p:attrName>fillcolor</p:attrName>
                                        </p:attrNameLst>
                                      </p:cBhvr>
                                      <p:to>
                                        <a:schemeClr val="accent2"/>
                                      </p:to>
                                    </p:animClr>
                                    <p:set>
                                      <p:cBhvr>
                                        <p:cTn id="24" dur="2000" fill="hold"/>
                                        <p:tgtEl>
                                          <p:spTgt spid="50"/>
                                        </p:tgtEl>
                                        <p:attrNameLst>
                                          <p:attrName>fill.type</p:attrName>
                                        </p:attrNameLst>
                                      </p:cBhvr>
                                      <p:to>
                                        <p:strVal val="solid"/>
                                      </p:to>
                                    </p:set>
                                    <p:set>
                                      <p:cBhvr>
                                        <p:cTn id="25" dur="2000" fill="hold"/>
                                        <p:tgtEl>
                                          <p:spTgt spid="50"/>
                                        </p:tgtEl>
                                        <p:attrNameLst>
                                          <p:attrName>fill.on</p:attrName>
                                        </p:attrNameLst>
                                      </p:cBhvr>
                                      <p:to>
                                        <p:strVal val="true"/>
                                      </p:to>
                                    </p:set>
                                  </p:childTnLst>
                                </p:cTn>
                              </p:par>
                              <p:par>
                                <p:cTn id="26" presetID="10" presetClass="exit" presetSubtype="0" fill="hold" nodeType="withEffect">
                                  <p:stCondLst>
                                    <p:cond delay="0"/>
                                  </p:stCondLst>
                                  <p:childTnLst>
                                    <p:animEffect transition="out" filter="fade">
                                      <p:cBhvr>
                                        <p:cTn id="27" dur="2000"/>
                                        <p:tgtEl>
                                          <p:spTgt spid="6"/>
                                        </p:tgtEl>
                                      </p:cBhvr>
                                    </p:animEffect>
                                    <p:set>
                                      <p:cBhvr>
                                        <p:cTn id="28" dur="1" fill="hold">
                                          <p:stCondLst>
                                            <p:cond delay="1999"/>
                                          </p:stCondLst>
                                        </p:cTn>
                                        <p:tgtEl>
                                          <p:spTgt spid="6"/>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228600" y="298450"/>
            <a:ext cx="8686800" cy="676275"/>
          </a:xfrm>
          <a:prstGeom prst="rect">
            <a:avLst/>
          </a:prstGeom>
        </p:spPr>
        <p:txBody>
          <a:bodyPr>
            <a:normAutofit fontScale="90000" lnSpcReduction="20000"/>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hu-HU" sz="5400" b="0" i="0" u="none" strike="noStrike" kern="1200" cap="none" spc="-150" normalizeH="0" baseline="0" noProof="0" dirty="0" smtClean="0">
                <a:ln w="3175">
                  <a:noFill/>
                </a:ln>
                <a:gradFill flip="none" rotWithShape="1">
                  <a:gsLst>
                    <a:gs pos="18000">
                      <a:srgbClr val="FFFFFF"/>
                    </a:gs>
                    <a:gs pos="64000">
                      <a:srgbClr val="6ACDFE"/>
                    </a:gs>
                  </a:gsLst>
                  <a:lin ang="5400000" scaled="0"/>
                  <a:tileRect/>
                </a:gradFill>
                <a:effectLst>
                  <a:outerShdw blurRad="76200" dist="38100" dir="3240000" algn="tl" rotWithShape="0">
                    <a:prstClr val="black">
                      <a:alpha val="75000"/>
                    </a:prstClr>
                  </a:outerShdw>
                </a:effectLst>
                <a:uLnTx/>
                <a:uFillTx/>
                <a:latin typeface="Segoe" pitchFamily="34" charset="0"/>
                <a:ea typeface="+mn-ea"/>
                <a:cs typeface="Arial" charset="0"/>
              </a:rPr>
              <a:t>Köszönöm a figyelmet!</a:t>
            </a:r>
            <a:endParaRPr kumimoji="0" lang="hu-HU" sz="5400" b="0" i="0" u="none" strike="noStrike" kern="1200" cap="none" spc="-150" normalizeH="0" baseline="0" noProof="0" dirty="0">
              <a:ln w="3175">
                <a:noFill/>
              </a:ln>
              <a:gradFill flip="none" rotWithShape="1">
                <a:gsLst>
                  <a:gs pos="18000">
                    <a:srgbClr val="FFFFFF"/>
                  </a:gs>
                  <a:gs pos="64000">
                    <a:srgbClr val="6ACDFE"/>
                  </a:gs>
                </a:gsLst>
                <a:lin ang="5400000" scaled="0"/>
                <a:tileRect/>
              </a:gradFill>
              <a:effectLst>
                <a:outerShdw blurRad="76200" dist="38100" dir="3240000" algn="tl" rotWithShape="0">
                  <a:prstClr val="black">
                    <a:alpha val="75000"/>
                  </a:prstClr>
                </a:outerShdw>
              </a:effectLst>
              <a:uLnTx/>
              <a:uFillTx/>
              <a:latin typeface="Segoe"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hu-HU" dirty="0" smtClean="0"/>
              <a:t>Kezdés 14:30-kor</a:t>
            </a:r>
            <a:endParaRPr lang="hu-HU"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6"/>
          <p:cNvSpPr>
            <a:spLocks noGrp="1"/>
          </p:cNvSpPr>
          <p:nvPr>
            <p:ph sz="quarter" idx="11"/>
          </p:nvPr>
        </p:nvSpPr>
        <p:spPr>
          <a:xfrm>
            <a:off x="228600" y="1581150"/>
            <a:ext cx="8724899" cy="5076825"/>
          </a:xfrm>
        </p:spPr>
        <p:txBody>
          <a:bodyPr>
            <a:normAutofit fontScale="92500"/>
          </a:bodyPr>
          <a:lstStyle/>
          <a:p>
            <a:pPr marL="715963" lvl="2" indent="-449263">
              <a:spcAft>
                <a:spcPts val="600"/>
              </a:spcAft>
            </a:pPr>
            <a:r>
              <a:rPr lang="hu-HU" sz="3200" dirty="0" smtClean="0"/>
              <a:t>Mert így ellenőrizhető a vállalati infrastruktúrához kapcsolódó számítógépek „egészségi</a:t>
            </a:r>
            <a:r>
              <a:rPr lang="hu-HU" sz="3200" dirty="0"/>
              <a:t>” állapota (Policy </a:t>
            </a:r>
            <a:r>
              <a:rPr lang="hu-HU" sz="3200" dirty="0" err="1"/>
              <a:t>Validation</a:t>
            </a:r>
            <a:r>
              <a:rPr lang="hu-HU" sz="3200" dirty="0"/>
              <a:t>)</a:t>
            </a:r>
            <a:endParaRPr lang="hu-HU" sz="3200" dirty="0" smtClean="0"/>
          </a:p>
          <a:p>
            <a:pPr marL="715963" lvl="2" indent="-449263">
              <a:spcAft>
                <a:spcPts val="600"/>
              </a:spcAft>
            </a:pPr>
            <a:r>
              <a:rPr lang="hu-HU" sz="3200" dirty="0"/>
              <a:t>Mert a rossz „egészségi” állapotban lévő gépek izolált hálózatba kerülnek (Network </a:t>
            </a:r>
            <a:r>
              <a:rPr lang="hu-HU" sz="3200" dirty="0" err="1"/>
              <a:t>Restriction</a:t>
            </a:r>
            <a:r>
              <a:rPr lang="hu-HU" sz="3200" dirty="0" smtClean="0"/>
              <a:t>)</a:t>
            </a:r>
          </a:p>
          <a:p>
            <a:pPr marL="715963" lvl="2" indent="-449263">
              <a:spcAft>
                <a:spcPts val="600"/>
              </a:spcAft>
            </a:pPr>
            <a:r>
              <a:rPr lang="hu-HU" sz="3200" dirty="0" smtClean="0"/>
              <a:t>Mert a nem megfelelő gépek automatikusan </a:t>
            </a:r>
            <a:r>
              <a:rPr lang="hu-HU" sz="3200" dirty="0"/>
              <a:t>javíthatóak (</a:t>
            </a:r>
            <a:r>
              <a:rPr lang="hu-HU" sz="3200" dirty="0" err="1"/>
              <a:t>Remediation</a:t>
            </a:r>
            <a:r>
              <a:rPr lang="hu-HU" sz="3200" dirty="0" smtClean="0"/>
              <a:t>)</a:t>
            </a:r>
          </a:p>
          <a:p>
            <a:pPr marL="715963" lvl="2" indent="-449263">
              <a:spcAft>
                <a:spcPts val="600"/>
              </a:spcAft>
            </a:pPr>
            <a:r>
              <a:rPr lang="hu-HU" sz="3200" dirty="0" smtClean="0"/>
              <a:t>Mert kikényszeríthető az „egészségi” állapot folyamatos betartása </a:t>
            </a:r>
            <a:r>
              <a:rPr lang="hu-HU" sz="3200" dirty="0"/>
              <a:t>(</a:t>
            </a:r>
            <a:r>
              <a:rPr lang="hu-HU" sz="3200" dirty="0" err="1"/>
              <a:t>Ongoing</a:t>
            </a:r>
            <a:r>
              <a:rPr lang="hu-HU" sz="3200" dirty="0"/>
              <a:t> </a:t>
            </a:r>
            <a:r>
              <a:rPr lang="hu-HU" sz="3200" dirty="0" err="1"/>
              <a:t>Compliance</a:t>
            </a:r>
            <a:r>
              <a:rPr lang="hu-HU" sz="3200" dirty="0" smtClean="0"/>
              <a:t>)</a:t>
            </a:r>
          </a:p>
          <a:p>
            <a:pPr marL="715963" lvl="2" indent="-449263"/>
            <a:endParaRPr lang="hu-HU" dirty="0" smtClean="0"/>
          </a:p>
          <a:p>
            <a:pPr lvl="2"/>
            <a:endParaRPr lang="hu-HU" dirty="0" smtClean="0"/>
          </a:p>
        </p:txBody>
      </p:sp>
      <p:sp>
        <p:nvSpPr>
          <p:cNvPr id="20" name="Title 1"/>
          <p:cNvSpPr>
            <a:spLocks noGrp="1"/>
          </p:cNvSpPr>
          <p:nvPr>
            <p:ph type="title"/>
          </p:nvPr>
        </p:nvSpPr>
        <p:spPr>
          <a:xfrm>
            <a:off x="250582" y="288925"/>
            <a:ext cx="8642838" cy="1143000"/>
          </a:xfrm>
        </p:spPr>
        <p:txBody>
          <a:bodyPr>
            <a:noAutofit/>
          </a:bodyPr>
          <a:lstStyle/>
          <a:p>
            <a:r>
              <a:rPr lang="hu-HU" sz="4400" dirty="0" smtClean="0"/>
              <a:t>Miért használjunk </a:t>
            </a:r>
            <a:r>
              <a:rPr lang="hu-HU" sz="4400" dirty="0" err="1" smtClean="0"/>
              <a:t>NAP-ot</a:t>
            </a:r>
            <a:r>
              <a:rPr lang="hu-HU" sz="4400" dirty="0" smtClean="0"/>
              <a:t>?</a:t>
            </a:r>
            <a:endParaRPr lang="hu-HU" sz="44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lnSpcReduction="10000"/>
          </a:bodyPr>
          <a:lstStyle/>
          <a:p>
            <a:pPr>
              <a:buNone/>
            </a:pPr>
            <a:r>
              <a:rPr lang="hu-HU" dirty="0"/>
              <a:t>Network Access </a:t>
            </a:r>
            <a:r>
              <a:rPr lang="hu-HU" dirty="0" err="1"/>
              <a:t>Quarantine</a:t>
            </a:r>
            <a:r>
              <a:rPr lang="hu-HU" dirty="0"/>
              <a:t> </a:t>
            </a:r>
            <a:r>
              <a:rPr lang="hu-HU" dirty="0" err="1"/>
              <a:t>Control</a:t>
            </a:r>
            <a:endParaRPr lang="hu-HU" dirty="0"/>
          </a:p>
        </p:txBody>
      </p:sp>
      <p:sp>
        <p:nvSpPr>
          <p:cNvPr id="5" name="Title 4"/>
          <p:cNvSpPr>
            <a:spLocks noGrp="1"/>
          </p:cNvSpPr>
          <p:nvPr>
            <p:ph type="title"/>
          </p:nvPr>
        </p:nvSpPr>
        <p:spPr/>
        <p:txBody>
          <a:bodyPr>
            <a:noAutofit/>
          </a:bodyPr>
          <a:lstStyle/>
          <a:p>
            <a:r>
              <a:rPr lang="hu-HU" sz="4400" dirty="0" smtClean="0"/>
              <a:t>További hálózatvédelmi megoldások</a:t>
            </a:r>
            <a:endParaRPr lang="hu-HU" sz="4400" dirty="0"/>
          </a:p>
        </p:txBody>
      </p:sp>
      <p:sp>
        <p:nvSpPr>
          <p:cNvPr id="9" name="Line 3"/>
          <p:cNvSpPr>
            <a:spLocks noChangeShapeType="1"/>
          </p:cNvSpPr>
          <p:nvPr/>
        </p:nvSpPr>
        <p:spPr bwMode="auto">
          <a:xfrm rot="5400000">
            <a:off x="4323556" y="2936082"/>
            <a:ext cx="538163" cy="1320800"/>
          </a:xfrm>
          <a:prstGeom prst="line">
            <a:avLst/>
          </a:prstGeom>
          <a:noFill/>
          <a:ln w="38100">
            <a:solidFill>
              <a:srgbClr val="CC0000"/>
            </a:solidFill>
            <a:round/>
            <a:headEnd/>
            <a:tailEnd/>
          </a:ln>
          <a:effectLst/>
        </p:spPr>
        <p:txBody>
          <a:bodyPr anchor="ctr"/>
          <a:lstStyle/>
          <a:p>
            <a:endParaRPr lang="hu-HU" sz="1400"/>
          </a:p>
        </p:txBody>
      </p:sp>
      <p:sp>
        <p:nvSpPr>
          <p:cNvPr id="10" name="Line 4"/>
          <p:cNvSpPr>
            <a:spLocks noChangeShapeType="1"/>
          </p:cNvSpPr>
          <p:nvPr/>
        </p:nvSpPr>
        <p:spPr bwMode="auto">
          <a:xfrm rot="15980749" flipH="1">
            <a:off x="4418013" y="3862388"/>
            <a:ext cx="603250" cy="1479550"/>
          </a:xfrm>
          <a:prstGeom prst="line">
            <a:avLst/>
          </a:prstGeom>
          <a:noFill/>
          <a:ln w="38100">
            <a:solidFill>
              <a:srgbClr val="CC0000"/>
            </a:solidFill>
            <a:round/>
            <a:headEnd/>
            <a:tailEnd/>
          </a:ln>
          <a:effectLst/>
        </p:spPr>
        <p:txBody>
          <a:bodyPr anchor="ctr"/>
          <a:lstStyle/>
          <a:p>
            <a:endParaRPr lang="hu-HU" sz="1400"/>
          </a:p>
        </p:txBody>
      </p:sp>
      <p:sp>
        <p:nvSpPr>
          <p:cNvPr id="11" name="AutoShape 42"/>
          <p:cNvSpPr>
            <a:spLocks noChangeArrowheads="1"/>
          </p:cNvSpPr>
          <p:nvPr/>
        </p:nvSpPr>
        <p:spPr bwMode="auto">
          <a:xfrm>
            <a:off x="4570413" y="2027238"/>
            <a:ext cx="1163637" cy="1328737"/>
          </a:xfrm>
          <a:prstGeom prst="roundRect">
            <a:avLst>
              <a:gd name="adj" fmla="val 4167"/>
            </a:avLst>
          </a:prstGeom>
          <a:gradFill flip="none" rotWithShape="1">
            <a:gsLst>
              <a:gs pos="0">
                <a:schemeClr val="bg2">
                  <a:lumMod val="60000"/>
                  <a:lumOff val="40000"/>
                  <a:alpha val="0"/>
                </a:schemeClr>
              </a:gs>
              <a:gs pos="100000">
                <a:srgbClr val="4279E6"/>
              </a:gs>
            </a:gsLst>
            <a:lin ang="16200000" scaled="1"/>
            <a:tileRect/>
          </a:gradFill>
          <a:ln w="9525" algn="ctr">
            <a:solidFill>
              <a:schemeClr val="tx1"/>
            </a:solidFill>
            <a:round/>
            <a:headEnd/>
            <a:tailEnd/>
          </a:ln>
          <a:effectLst/>
        </p:spPr>
        <p:txBody>
          <a:bodyPr anchor="ctr"/>
          <a:lstStyle/>
          <a:p>
            <a:pPr algn="ctr"/>
            <a:endParaRPr lang="hu-HU" sz="1400"/>
          </a:p>
        </p:txBody>
      </p:sp>
      <p:sp>
        <p:nvSpPr>
          <p:cNvPr id="12" name="AutoShape 25"/>
          <p:cNvSpPr>
            <a:spLocks noChangeArrowheads="1"/>
          </p:cNvSpPr>
          <p:nvPr/>
        </p:nvSpPr>
        <p:spPr bwMode="auto">
          <a:xfrm rot="4183773">
            <a:off x="6750050" y="3487738"/>
            <a:ext cx="119063" cy="1189037"/>
          </a:xfrm>
          <a:prstGeom prst="can">
            <a:avLst>
              <a:gd name="adj" fmla="val 0"/>
            </a:avLst>
          </a:prstGeom>
          <a:gradFill rotWithShape="1">
            <a:gsLst>
              <a:gs pos="0">
                <a:schemeClr val="accent2">
                  <a:gamma/>
                  <a:shade val="46275"/>
                  <a:invGamma/>
                </a:schemeClr>
              </a:gs>
              <a:gs pos="50000">
                <a:schemeClr val="accent2"/>
              </a:gs>
              <a:gs pos="100000">
                <a:schemeClr val="accent2">
                  <a:gamma/>
                  <a:shade val="46275"/>
                  <a:invGamma/>
                </a:schemeClr>
              </a:gs>
            </a:gsLst>
            <a:lin ang="18900000" scaled="1"/>
          </a:gradFill>
          <a:ln w="9525">
            <a:solidFill>
              <a:srgbClr val="4D4D4D"/>
            </a:solidFill>
            <a:round/>
            <a:headEnd/>
            <a:tailEnd/>
          </a:ln>
          <a:effectLst/>
        </p:spPr>
        <p:txBody>
          <a:bodyPr wrap="none" anchor="ctr"/>
          <a:lstStyle/>
          <a:p>
            <a:endParaRPr lang="hu-HU" sz="1400"/>
          </a:p>
        </p:txBody>
      </p:sp>
      <p:sp>
        <p:nvSpPr>
          <p:cNvPr id="13" name="AutoShape 41"/>
          <p:cNvSpPr>
            <a:spLocks noChangeArrowheads="1"/>
          </p:cNvSpPr>
          <p:nvPr/>
        </p:nvSpPr>
        <p:spPr bwMode="auto">
          <a:xfrm>
            <a:off x="4570413" y="4737100"/>
            <a:ext cx="1163637" cy="1328738"/>
          </a:xfrm>
          <a:prstGeom prst="roundRect">
            <a:avLst>
              <a:gd name="adj" fmla="val 4167"/>
            </a:avLst>
          </a:prstGeom>
          <a:gradFill flip="none" rotWithShape="1">
            <a:gsLst>
              <a:gs pos="0">
                <a:schemeClr val="bg2">
                  <a:lumMod val="60000"/>
                  <a:lumOff val="40000"/>
                  <a:alpha val="0"/>
                </a:schemeClr>
              </a:gs>
              <a:gs pos="100000">
                <a:srgbClr val="4279E6"/>
              </a:gs>
            </a:gsLst>
            <a:lin ang="16200000" scaled="1"/>
            <a:tileRect/>
          </a:gradFill>
          <a:ln w="9525" algn="ctr">
            <a:solidFill>
              <a:schemeClr val="tx1"/>
            </a:solidFill>
            <a:round/>
            <a:headEnd/>
            <a:tailEnd/>
          </a:ln>
          <a:effectLst/>
        </p:spPr>
        <p:txBody>
          <a:bodyPr anchor="ctr"/>
          <a:lstStyle/>
          <a:p>
            <a:pPr algn="ctr"/>
            <a:endParaRPr lang="hu-HU" sz="1400"/>
          </a:p>
        </p:txBody>
      </p:sp>
      <p:pic>
        <p:nvPicPr>
          <p:cNvPr id="14" name="Picture 74" descr="Laptop"/>
          <p:cNvPicPr>
            <a:picLocks noChangeAspect="1" noChangeArrowheads="1"/>
          </p:cNvPicPr>
          <p:nvPr/>
        </p:nvPicPr>
        <p:blipFill>
          <a:blip r:embed="rId2" cstate="print"/>
          <a:srcRect/>
          <a:stretch>
            <a:fillRect/>
          </a:stretch>
        </p:blipFill>
        <p:spPr bwMode="auto">
          <a:xfrm>
            <a:off x="7218363" y="3475038"/>
            <a:ext cx="576262" cy="615950"/>
          </a:xfrm>
          <a:prstGeom prst="rect">
            <a:avLst/>
          </a:prstGeom>
          <a:noFill/>
        </p:spPr>
      </p:pic>
      <p:pic>
        <p:nvPicPr>
          <p:cNvPr id="15" name="Picture 54" descr="Laptop"/>
          <p:cNvPicPr>
            <a:picLocks noChangeAspect="1" noChangeArrowheads="1"/>
          </p:cNvPicPr>
          <p:nvPr/>
        </p:nvPicPr>
        <p:blipFill>
          <a:blip r:embed="rId2" cstate="print"/>
          <a:srcRect/>
          <a:stretch>
            <a:fillRect/>
          </a:stretch>
        </p:blipFill>
        <p:spPr bwMode="auto">
          <a:xfrm>
            <a:off x="7218363" y="3484563"/>
            <a:ext cx="576262" cy="615950"/>
          </a:xfrm>
          <a:prstGeom prst="rect">
            <a:avLst/>
          </a:prstGeom>
          <a:noFill/>
        </p:spPr>
      </p:pic>
      <p:pic>
        <p:nvPicPr>
          <p:cNvPr id="16" name="Picture 59" descr="Laptop"/>
          <p:cNvPicPr>
            <a:picLocks noChangeAspect="1" noChangeArrowheads="1"/>
          </p:cNvPicPr>
          <p:nvPr/>
        </p:nvPicPr>
        <p:blipFill>
          <a:blip r:embed="rId2" cstate="print"/>
          <a:srcRect/>
          <a:stretch>
            <a:fillRect/>
          </a:stretch>
        </p:blipFill>
        <p:spPr bwMode="auto">
          <a:xfrm>
            <a:off x="7218363" y="3478213"/>
            <a:ext cx="576262" cy="615950"/>
          </a:xfrm>
          <a:prstGeom prst="rect">
            <a:avLst/>
          </a:prstGeom>
          <a:noFill/>
        </p:spPr>
      </p:pic>
      <p:sp>
        <p:nvSpPr>
          <p:cNvPr id="17" name="AutoShape 15"/>
          <p:cNvSpPr>
            <a:spLocks noChangeArrowheads="1"/>
          </p:cNvSpPr>
          <p:nvPr/>
        </p:nvSpPr>
        <p:spPr bwMode="auto">
          <a:xfrm>
            <a:off x="1001713" y="3241675"/>
            <a:ext cx="2947987" cy="2295525"/>
          </a:xfrm>
          <a:prstGeom prst="roundRect">
            <a:avLst>
              <a:gd name="adj" fmla="val 4167"/>
            </a:avLst>
          </a:prstGeom>
          <a:gradFill rotWithShape="1">
            <a:gsLst>
              <a:gs pos="0">
                <a:srgbClr val="8DACD0"/>
              </a:gs>
              <a:gs pos="100000">
                <a:srgbClr val="DEE7F1"/>
              </a:gs>
            </a:gsLst>
            <a:lin ang="2700000" scaled="1"/>
          </a:gradFill>
          <a:ln w="9525" algn="ctr">
            <a:solidFill>
              <a:srgbClr val="4D4D4D"/>
            </a:solidFill>
            <a:round/>
            <a:headEnd/>
            <a:tailEnd/>
          </a:ln>
          <a:effectLst>
            <a:outerShdw dist="35921" dir="2700000" algn="ctr" rotWithShape="0">
              <a:srgbClr val="AFAFAF"/>
            </a:outerShdw>
          </a:effectLst>
        </p:spPr>
        <p:txBody>
          <a:bodyPr anchor="ctr"/>
          <a:lstStyle/>
          <a:p>
            <a:pPr algn="ctr"/>
            <a:endParaRPr lang="hu-HU" sz="1400"/>
          </a:p>
        </p:txBody>
      </p:sp>
      <p:sp>
        <p:nvSpPr>
          <p:cNvPr id="18" name="Line 16"/>
          <p:cNvSpPr>
            <a:spLocks noChangeShapeType="1"/>
          </p:cNvSpPr>
          <p:nvPr/>
        </p:nvSpPr>
        <p:spPr bwMode="auto">
          <a:xfrm flipV="1">
            <a:off x="1701800" y="4271963"/>
            <a:ext cx="4330700" cy="20637"/>
          </a:xfrm>
          <a:prstGeom prst="line">
            <a:avLst/>
          </a:prstGeom>
          <a:noFill/>
          <a:ln w="38100">
            <a:solidFill>
              <a:srgbClr val="CC0000"/>
            </a:solidFill>
            <a:round/>
            <a:headEnd/>
            <a:tailEnd/>
          </a:ln>
          <a:effectLst/>
        </p:spPr>
        <p:txBody>
          <a:bodyPr anchor="ctr"/>
          <a:lstStyle/>
          <a:p>
            <a:endParaRPr lang="hu-HU" sz="1400"/>
          </a:p>
        </p:txBody>
      </p:sp>
      <p:sp>
        <p:nvSpPr>
          <p:cNvPr id="19" name="Line 17"/>
          <p:cNvSpPr>
            <a:spLocks noChangeShapeType="1"/>
          </p:cNvSpPr>
          <p:nvPr/>
        </p:nvSpPr>
        <p:spPr bwMode="auto">
          <a:xfrm rot="16200000" flipH="1">
            <a:off x="1862138" y="4243388"/>
            <a:ext cx="1741487" cy="20637"/>
          </a:xfrm>
          <a:prstGeom prst="line">
            <a:avLst/>
          </a:prstGeom>
          <a:noFill/>
          <a:ln w="38100">
            <a:solidFill>
              <a:srgbClr val="CC0000"/>
            </a:solidFill>
            <a:round/>
            <a:headEnd/>
            <a:tailEnd/>
          </a:ln>
          <a:effectLst/>
        </p:spPr>
        <p:txBody>
          <a:bodyPr anchor="ctr"/>
          <a:lstStyle/>
          <a:p>
            <a:endParaRPr lang="hu-HU" sz="1400"/>
          </a:p>
        </p:txBody>
      </p:sp>
      <p:sp>
        <p:nvSpPr>
          <p:cNvPr id="20" name="AutoShape 18"/>
          <p:cNvSpPr>
            <a:spLocks noChangeArrowheads="1"/>
          </p:cNvSpPr>
          <p:nvPr/>
        </p:nvSpPr>
        <p:spPr bwMode="auto">
          <a:xfrm>
            <a:off x="3897313" y="4578350"/>
            <a:ext cx="742950" cy="476250"/>
          </a:xfrm>
          <a:prstGeom prst="roundRect">
            <a:avLst>
              <a:gd name="adj" fmla="val 4167"/>
            </a:avLst>
          </a:prstGeom>
          <a:noFill/>
          <a:ln w="9525">
            <a:noFill/>
            <a:round/>
            <a:headEnd/>
            <a:tailEnd/>
          </a:ln>
          <a:effectLst/>
        </p:spPr>
        <p:txBody>
          <a:bodyPr anchor="ctr"/>
          <a:lstStyle/>
          <a:p>
            <a:pPr algn="ctr">
              <a:lnSpc>
                <a:spcPct val="90000"/>
              </a:lnSpc>
            </a:pPr>
            <a:r>
              <a:rPr lang="en-US" sz="1400" dirty="0"/>
              <a:t>ISA</a:t>
            </a:r>
            <a:br>
              <a:rPr lang="en-US" sz="1400" dirty="0"/>
            </a:br>
            <a:r>
              <a:rPr lang="en-US" sz="1400" dirty="0"/>
              <a:t>Server</a:t>
            </a:r>
          </a:p>
        </p:txBody>
      </p:sp>
      <p:pic>
        <p:nvPicPr>
          <p:cNvPr id="21" name="Picture 22" descr="Server"/>
          <p:cNvPicPr>
            <a:picLocks noChangeAspect="1" noChangeArrowheads="1"/>
          </p:cNvPicPr>
          <p:nvPr/>
        </p:nvPicPr>
        <p:blipFill>
          <a:blip r:embed="rId3" cstate="print"/>
          <a:srcRect/>
          <a:stretch>
            <a:fillRect/>
          </a:stretch>
        </p:blipFill>
        <p:spPr bwMode="auto">
          <a:xfrm>
            <a:off x="2392363" y="4786313"/>
            <a:ext cx="696912" cy="815975"/>
          </a:xfrm>
          <a:prstGeom prst="rect">
            <a:avLst/>
          </a:prstGeom>
          <a:noFill/>
        </p:spPr>
      </p:pic>
      <p:sp>
        <p:nvSpPr>
          <p:cNvPr id="22" name="AutoShape 24"/>
          <p:cNvSpPr>
            <a:spLocks noChangeArrowheads="1"/>
          </p:cNvSpPr>
          <p:nvPr/>
        </p:nvSpPr>
        <p:spPr bwMode="auto">
          <a:xfrm rot="16200000">
            <a:off x="5364956" y="3432969"/>
            <a:ext cx="119063" cy="1736725"/>
          </a:xfrm>
          <a:prstGeom prst="can">
            <a:avLst>
              <a:gd name="adj" fmla="val 69219"/>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rgbClr val="4D4D4D"/>
            </a:solidFill>
            <a:round/>
            <a:headEnd/>
            <a:tailEnd/>
          </a:ln>
          <a:effectLst/>
        </p:spPr>
        <p:txBody>
          <a:bodyPr wrap="none" anchor="ctr"/>
          <a:lstStyle/>
          <a:p>
            <a:endParaRPr lang="hu-HU" sz="1400"/>
          </a:p>
        </p:txBody>
      </p:sp>
      <p:sp>
        <p:nvSpPr>
          <p:cNvPr id="23" name="Line 38"/>
          <p:cNvSpPr>
            <a:spLocks noChangeShapeType="1"/>
          </p:cNvSpPr>
          <p:nvPr/>
        </p:nvSpPr>
        <p:spPr bwMode="auto">
          <a:xfrm rot="16200000" flipH="1">
            <a:off x="846138" y="4241800"/>
            <a:ext cx="1741488" cy="20637"/>
          </a:xfrm>
          <a:prstGeom prst="line">
            <a:avLst/>
          </a:prstGeom>
          <a:noFill/>
          <a:ln w="38100">
            <a:solidFill>
              <a:srgbClr val="CC0000"/>
            </a:solidFill>
            <a:round/>
            <a:headEnd/>
            <a:tailEnd/>
          </a:ln>
          <a:effectLst/>
        </p:spPr>
        <p:txBody>
          <a:bodyPr anchor="ctr"/>
          <a:lstStyle/>
          <a:p>
            <a:endParaRPr lang="hu-HU" sz="1400"/>
          </a:p>
        </p:txBody>
      </p:sp>
      <p:pic>
        <p:nvPicPr>
          <p:cNvPr id="24" name="Picture 39" descr="Server"/>
          <p:cNvPicPr>
            <a:picLocks noChangeAspect="1" noChangeArrowheads="1"/>
          </p:cNvPicPr>
          <p:nvPr/>
        </p:nvPicPr>
        <p:blipFill>
          <a:blip r:embed="rId3" cstate="print"/>
          <a:srcRect/>
          <a:stretch>
            <a:fillRect/>
          </a:stretch>
        </p:blipFill>
        <p:spPr bwMode="auto">
          <a:xfrm>
            <a:off x="1376363" y="4784725"/>
            <a:ext cx="696912" cy="815975"/>
          </a:xfrm>
          <a:prstGeom prst="rect">
            <a:avLst/>
          </a:prstGeom>
          <a:noFill/>
        </p:spPr>
      </p:pic>
      <p:pic>
        <p:nvPicPr>
          <p:cNvPr id="25" name="Picture 40" descr="Server"/>
          <p:cNvPicPr>
            <a:picLocks noChangeAspect="1" noChangeArrowheads="1"/>
          </p:cNvPicPr>
          <p:nvPr/>
        </p:nvPicPr>
        <p:blipFill>
          <a:blip r:embed="rId3" cstate="print"/>
          <a:srcRect/>
          <a:stretch>
            <a:fillRect/>
          </a:stretch>
        </p:blipFill>
        <p:spPr bwMode="auto">
          <a:xfrm>
            <a:off x="1376363" y="3271838"/>
            <a:ext cx="696912" cy="815975"/>
          </a:xfrm>
          <a:prstGeom prst="rect">
            <a:avLst/>
          </a:prstGeom>
          <a:noFill/>
        </p:spPr>
      </p:pic>
      <p:sp>
        <p:nvSpPr>
          <p:cNvPr id="26" name="AutoShape 43"/>
          <p:cNvSpPr>
            <a:spLocks noChangeArrowheads="1"/>
          </p:cNvSpPr>
          <p:nvPr/>
        </p:nvSpPr>
        <p:spPr bwMode="auto">
          <a:xfrm>
            <a:off x="1296988" y="5667375"/>
            <a:ext cx="768350" cy="530225"/>
          </a:xfrm>
          <a:prstGeom prst="roundRect">
            <a:avLst>
              <a:gd name="adj" fmla="val 4167"/>
            </a:avLst>
          </a:prstGeom>
          <a:noFill/>
          <a:ln w="9525">
            <a:noFill/>
            <a:round/>
            <a:headEnd/>
            <a:tailEnd/>
          </a:ln>
          <a:effectLst/>
        </p:spPr>
        <p:txBody>
          <a:bodyPr wrap="none" anchor="ctr"/>
          <a:lstStyle/>
          <a:p>
            <a:pPr algn="ctr">
              <a:lnSpc>
                <a:spcPct val="90000"/>
              </a:lnSpc>
            </a:pPr>
            <a:r>
              <a:rPr lang="en-US" sz="1400" dirty="0"/>
              <a:t>DNS</a:t>
            </a:r>
            <a:br>
              <a:rPr lang="en-US" sz="1400" dirty="0"/>
            </a:br>
            <a:r>
              <a:rPr lang="en-US" sz="1400" dirty="0"/>
              <a:t>Server</a:t>
            </a:r>
          </a:p>
        </p:txBody>
      </p:sp>
      <p:sp>
        <p:nvSpPr>
          <p:cNvPr id="27" name="AutoShape 44"/>
          <p:cNvSpPr>
            <a:spLocks noChangeArrowheads="1"/>
          </p:cNvSpPr>
          <p:nvPr/>
        </p:nvSpPr>
        <p:spPr bwMode="auto">
          <a:xfrm>
            <a:off x="2465388" y="2581275"/>
            <a:ext cx="763587" cy="530225"/>
          </a:xfrm>
          <a:prstGeom prst="roundRect">
            <a:avLst>
              <a:gd name="adj" fmla="val 4167"/>
            </a:avLst>
          </a:prstGeom>
          <a:noFill/>
          <a:ln w="9525">
            <a:noFill/>
            <a:round/>
            <a:headEnd/>
            <a:tailEnd/>
          </a:ln>
          <a:effectLst/>
        </p:spPr>
        <p:txBody>
          <a:bodyPr wrap="none" anchor="ctr"/>
          <a:lstStyle/>
          <a:p>
            <a:pPr algn="ctr">
              <a:lnSpc>
                <a:spcPct val="90000"/>
              </a:lnSpc>
            </a:pPr>
            <a:r>
              <a:rPr lang="en-US" sz="1400"/>
              <a:t>Web</a:t>
            </a:r>
            <a:br>
              <a:rPr lang="en-US" sz="1400"/>
            </a:br>
            <a:r>
              <a:rPr lang="en-US" sz="1400"/>
              <a:t>Server</a:t>
            </a:r>
          </a:p>
        </p:txBody>
      </p:sp>
      <p:sp>
        <p:nvSpPr>
          <p:cNvPr id="28" name="AutoShape 45"/>
          <p:cNvSpPr>
            <a:spLocks noChangeArrowheads="1"/>
          </p:cNvSpPr>
          <p:nvPr/>
        </p:nvSpPr>
        <p:spPr bwMode="auto">
          <a:xfrm>
            <a:off x="1225550" y="2593975"/>
            <a:ext cx="912813" cy="531813"/>
          </a:xfrm>
          <a:prstGeom prst="roundRect">
            <a:avLst>
              <a:gd name="adj" fmla="val 4167"/>
            </a:avLst>
          </a:prstGeom>
          <a:noFill/>
          <a:ln w="9525">
            <a:noFill/>
            <a:round/>
            <a:headEnd/>
            <a:tailEnd/>
          </a:ln>
          <a:effectLst/>
        </p:spPr>
        <p:txBody>
          <a:bodyPr wrap="none" anchor="ctr"/>
          <a:lstStyle/>
          <a:p>
            <a:pPr algn="ctr">
              <a:lnSpc>
                <a:spcPct val="90000"/>
              </a:lnSpc>
            </a:pPr>
            <a:r>
              <a:rPr lang="en-US" sz="1400" dirty="0"/>
              <a:t>Domain</a:t>
            </a:r>
            <a:br>
              <a:rPr lang="en-US" sz="1400" dirty="0"/>
            </a:br>
            <a:r>
              <a:rPr lang="en-US" sz="1400" dirty="0"/>
              <a:t>Controller</a:t>
            </a:r>
          </a:p>
        </p:txBody>
      </p:sp>
      <p:sp>
        <p:nvSpPr>
          <p:cNvPr id="29" name="AutoShape 46"/>
          <p:cNvSpPr>
            <a:spLocks noChangeArrowheads="1"/>
          </p:cNvSpPr>
          <p:nvPr/>
        </p:nvSpPr>
        <p:spPr bwMode="auto">
          <a:xfrm>
            <a:off x="2386013" y="5667375"/>
            <a:ext cx="768350" cy="530225"/>
          </a:xfrm>
          <a:prstGeom prst="roundRect">
            <a:avLst>
              <a:gd name="adj" fmla="val 4167"/>
            </a:avLst>
          </a:prstGeom>
          <a:noFill/>
          <a:ln w="9525">
            <a:noFill/>
            <a:round/>
            <a:headEnd/>
            <a:tailEnd/>
          </a:ln>
          <a:effectLst/>
        </p:spPr>
        <p:txBody>
          <a:bodyPr wrap="none" anchor="ctr"/>
          <a:lstStyle/>
          <a:p>
            <a:pPr algn="ctr">
              <a:lnSpc>
                <a:spcPct val="90000"/>
              </a:lnSpc>
            </a:pPr>
            <a:r>
              <a:rPr lang="en-US" sz="1400" dirty="0"/>
              <a:t>File</a:t>
            </a:r>
            <a:br>
              <a:rPr lang="en-US" sz="1400" dirty="0"/>
            </a:br>
            <a:r>
              <a:rPr lang="en-US" sz="1400" dirty="0"/>
              <a:t>Server</a:t>
            </a:r>
          </a:p>
        </p:txBody>
      </p:sp>
      <p:sp>
        <p:nvSpPr>
          <p:cNvPr id="30" name="Rectangle 52"/>
          <p:cNvSpPr>
            <a:spLocks noChangeArrowheads="1"/>
          </p:cNvSpPr>
          <p:nvPr/>
        </p:nvSpPr>
        <p:spPr bwMode="auto">
          <a:xfrm>
            <a:off x="4575175" y="3414713"/>
            <a:ext cx="1447800" cy="307777"/>
          </a:xfrm>
          <a:prstGeom prst="rect">
            <a:avLst/>
          </a:prstGeom>
          <a:noFill/>
          <a:ln w="9525" algn="ctr">
            <a:noFill/>
            <a:miter lim="800000"/>
            <a:headEnd/>
            <a:tailEnd/>
          </a:ln>
          <a:effectLst/>
        </p:spPr>
        <p:txBody>
          <a:bodyPr>
            <a:spAutoFit/>
          </a:bodyPr>
          <a:lstStyle/>
          <a:p>
            <a:endParaRPr lang="hu-HU" sz="1400" b="0"/>
          </a:p>
        </p:txBody>
      </p:sp>
      <p:sp>
        <p:nvSpPr>
          <p:cNvPr id="31" name="AutoShape 62"/>
          <p:cNvSpPr>
            <a:spLocks noChangeArrowheads="1"/>
          </p:cNvSpPr>
          <p:nvPr/>
        </p:nvSpPr>
        <p:spPr bwMode="auto">
          <a:xfrm>
            <a:off x="6437313" y="3097213"/>
            <a:ext cx="1647825" cy="279400"/>
          </a:xfrm>
          <a:prstGeom prst="roundRect">
            <a:avLst>
              <a:gd name="adj" fmla="val 4167"/>
            </a:avLst>
          </a:prstGeom>
          <a:noFill/>
          <a:ln w="9525">
            <a:noFill/>
            <a:round/>
            <a:headEnd/>
            <a:tailEnd/>
          </a:ln>
          <a:effectLst/>
        </p:spPr>
        <p:txBody>
          <a:bodyPr anchor="ctr"/>
          <a:lstStyle/>
          <a:p>
            <a:pPr algn="ctr"/>
            <a:r>
              <a:rPr lang="en-US" sz="1400" dirty="0"/>
              <a:t>Quarantine script</a:t>
            </a:r>
          </a:p>
        </p:txBody>
      </p:sp>
      <p:sp>
        <p:nvSpPr>
          <p:cNvPr id="32" name="AutoShape 67"/>
          <p:cNvSpPr>
            <a:spLocks noChangeArrowheads="1"/>
          </p:cNvSpPr>
          <p:nvPr/>
        </p:nvSpPr>
        <p:spPr bwMode="auto">
          <a:xfrm>
            <a:off x="4464050" y="6084888"/>
            <a:ext cx="1377950" cy="541337"/>
          </a:xfrm>
          <a:prstGeom prst="roundRect">
            <a:avLst>
              <a:gd name="adj" fmla="val 4167"/>
            </a:avLst>
          </a:prstGeom>
          <a:noFill/>
          <a:ln w="9525">
            <a:noFill/>
            <a:round/>
            <a:headEnd/>
            <a:tailEnd/>
          </a:ln>
          <a:effectLst/>
        </p:spPr>
        <p:txBody>
          <a:bodyPr wrap="none" anchor="ctr"/>
          <a:lstStyle/>
          <a:p>
            <a:pPr algn="ctr">
              <a:lnSpc>
                <a:spcPct val="90000"/>
              </a:lnSpc>
            </a:pPr>
            <a:r>
              <a:rPr lang="en-US" sz="1400" dirty="0"/>
              <a:t>VPN Quarantine</a:t>
            </a:r>
            <a:br>
              <a:rPr lang="en-US" sz="1400" dirty="0"/>
            </a:br>
            <a:r>
              <a:rPr lang="en-US" sz="1400" dirty="0" smtClean="0"/>
              <a:t>Network</a:t>
            </a:r>
            <a:endParaRPr lang="en-US" sz="1400" dirty="0"/>
          </a:p>
        </p:txBody>
      </p:sp>
      <p:sp>
        <p:nvSpPr>
          <p:cNvPr id="33" name="AutoShape 68"/>
          <p:cNvSpPr>
            <a:spLocks noChangeArrowheads="1"/>
          </p:cNvSpPr>
          <p:nvPr/>
        </p:nvSpPr>
        <p:spPr bwMode="auto">
          <a:xfrm>
            <a:off x="4273550" y="1741488"/>
            <a:ext cx="1758950" cy="312737"/>
          </a:xfrm>
          <a:prstGeom prst="roundRect">
            <a:avLst>
              <a:gd name="adj" fmla="val 4167"/>
            </a:avLst>
          </a:prstGeom>
          <a:noFill/>
          <a:ln w="9525">
            <a:noFill/>
            <a:round/>
            <a:headEnd/>
            <a:tailEnd/>
          </a:ln>
          <a:effectLst/>
        </p:spPr>
        <p:txBody>
          <a:bodyPr wrap="none" anchor="ctr"/>
          <a:lstStyle/>
          <a:p>
            <a:pPr algn="ctr">
              <a:lnSpc>
                <a:spcPct val="90000"/>
              </a:lnSpc>
            </a:pPr>
            <a:r>
              <a:rPr lang="en-US" sz="1400" dirty="0"/>
              <a:t>VPN </a:t>
            </a:r>
            <a:r>
              <a:rPr lang="en-US" sz="1400" dirty="0" smtClean="0"/>
              <a:t>Network</a:t>
            </a:r>
            <a:endParaRPr lang="en-US" sz="1400" dirty="0"/>
          </a:p>
        </p:txBody>
      </p:sp>
      <p:grpSp>
        <p:nvGrpSpPr>
          <p:cNvPr id="34" name="Group 19"/>
          <p:cNvGrpSpPr>
            <a:grpSpLocks/>
          </p:cNvGrpSpPr>
          <p:nvPr/>
        </p:nvGrpSpPr>
        <p:grpSpPr bwMode="auto">
          <a:xfrm>
            <a:off x="2409825" y="3063875"/>
            <a:ext cx="923925" cy="969963"/>
            <a:chOff x="1623" y="1751"/>
            <a:chExt cx="582" cy="611"/>
          </a:xfrm>
        </p:grpSpPr>
        <p:pic>
          <p:nvPicPr>
            <p:cNvPr id="35" name="Picture 20" descr="Server"/>
            <p:cNvPicPr>
              <a:picLocks noChangeAspect="1" noChangeArrowheads="1"/>
            </p:cNvPicPr>
            <p:nvPr/>
          </p:nvPicPr>
          <p:blipFill>
            <a:blip r:embed="rId3" cstate="print"/>
            <a:srcRect/>
            <a:stretch>
              <a:fillRect/>
            </a:stretch>
          </p:blipFill>
          <p:spPr bwMode="auto">
            <a:xfrm>
              <a:off x="1623" y="1848"/>
              <a:ext cx="439" cy="514"/>
            </a:xfrm>
            <a:prstGeom prst="rect">
              <a:avLst/>
            </a:prstGeom>
            <a:noFill/>
          </p:spPr>
        </p:pic>
        <p:pic>
          <p:nvPicPr>
            <p:cNvPr id="36" name="Picture 21" descr="Internet"/>
            <p:cNvPicPr>
              <a:picLocks noChangeAspect="1" noChangeArrowheads="1"/>
            </p:cNvPicPr>
            <p:nvPr/>
          </p:nvPicPr>
          <p:blipFill>
            <a:blip r:embed="rId4" cstate="print"/>
            <a:srcRect/>
            <a:stretch>
              <a:fillRect/>
            </a:stretch>
          </p:blipFill>
          <p:spPr bwMode="auto">
            <a:xfrm>
              <a:off x="1847" y="1751"/>
              <a:ext cx="358" cy="356"/>
            </a:xfrm>
            <a:prstGeom prst="rect">
              <a:avLst/>
            </a:prstGeom>
            <a:noFill/>
          </p:spPr>
        </p:pic>
      </p:grpSp>
      <p:grpSp>
        <p:nvGrpSpPr>
          <p:cNvPr id="37" name="Group 26"/>
          <p:cNvGrpSpPr>
            <a:grpSpLocks/>
          </p:cNvGrpSpPr>
          <p:nvPr/>
        </p:nvGrpSpPr>
        <p:grpSpPr bwMode="auto">
          <a:xfrm>
            <a:off x="3562350" y="3754438"/>
            <a:ext cx="1111250" cy="847725"/>
            <a:chOff x="3705" y="3016"/>
            <a:chExt cx="801" cy="612"/>
          </a:xfrm>
        </p:grpSpPr>
        <p:pic>
          <p:nvPicPr>
            <p:cNvPr id="38" name="Picture 27" descr="Server01"/>
            <p:cNvPicPr>
              <a:picLocks noChangeAspect="1" noChangeArrowheads="1"/>
            </p:cNvPicPr>
            <p:nvPr/>
          </p:nvPicPr>
          <p:blipFill>
            <a:blip r:embed="rId5" cstate="print"/>
            <a:srcRect/>
            <a:stretch>
              <a:fillRect/>
            </a:stretch>
          </p:blipFill>
          <p:spPr bwMode="auto">
            <a:xfrm>
              <a:off x="3705" y="3016"/>
              <a:ext cx="521" cy="612"/>
            </a:xfrm>
            <a:prstGeom prst="rect">
              <a:avLst/>
            </a:prstGeom>
            <a:noFill/>
          </p:spPr>
        </p:pic>
        <p:pic>
          <p:nvPicPr>
            <p:cNvPr id="39" name="Picture 28" descr="Firewall"/>
            <p:cNvPicPr>
              <a:picLocks noChangeAspect="1" noChangeArrowheads="1"/>
            </p:cNvPicPr>
            <p:nvPr/>
          </p:nvPicPr>
          <p:blipFill>
            <a:blip r:embed="rId6" cstate="print"/>
            <a:srcRect/>
            <a:stretch>
              <a:fillRect/>
            </a:stretch>
          </p:blipFill>
          <p:spPr bwMode="auto">
            <a:xfrm>
              <a:off x="4115" y="3226"/>
              <a:ext cx="391" cy="323"/>
            </a:xfrm>
            <a:prstGeom prst="rect">
              <a:avLst/>
            </a:prstGeom>
            <a:noFill/>
          </p:spPr>
        </p:pic>
        <p:pic>
          <p:nvPicPr>
            <p:cNvPr id="40" name="Picture 29" descr="Database01"/>
            <p:cNvPicPr>
              <a:picLocks noChangeAspect="1" noChangeArrowheads="1"/>
            </p:cNvPicPr>
            <p:nvPr/>
          </p:nvPicPr>
          <p:blipFill>
            <a:blip r:embed="rId7" cstate="print"/>
            <a:srcRect/>
            <a:stretch>
              <a:fillRect/>
            </a:stretch>
          </p:blipFill>
          <p:spPr bwMode="auto">
            <a:xfrm>
              <a:off x="4065" y="3378"/>
              <a:ext cx="261" cy="210"/>
            </a:xfrm>
            <a:prstGeom prst="rect">
              <a:avLst/>
            </a:prstGeom>
            <a:noFill/>
          </p:spPr>
        </p:pic>
      </p:grpSp>
      <p:sp>
        <p:nvSpPr>
          <p:cNvPr id="41" name="Freeform 72"/>
          <p:cNvSpPr>
            <a:spLocks/>
          </p:cNvSpPr>
          <p:nvPr/>
        </p:nvSpPr>
        <p:spPr bwMode="auto">
          <a:xfrm rot="3895218" flipH="1">
            <a:off x="2917826" y="3727450"/>
            <a:ext cx="2144712" cy="1373187"/>
          </a:xfrm>
          <a:custGeom>
            <a:avLst/>
            <a:gdLst/>
            <a:ahLst/>
            <a:cxnLst>
              <a:cxn ang="0">
                <a:pos x="22" y="3"/>
              </a:cxn>
              <a:cxn ang="0">
                <a:pos x="67" y="8"/>
              </a:cxn>
              <a:cxn ang="0">
                <a:pos x="140" y="24"/>
              </a:cxn>
              <a:cxn ang="0">
                <a:pos x="189" y="37"/>
              </a:cxn>
              <a:cxn ang="0">
                <a:pos x="240" y="53"/>
              </a:cxn>
              <a:cxn ang="0">
                <a:pos x="347" y="91"/>
              </a:cxn>
              <a:cxn ang="0">
                <a:pos x="455" y="137"/>
              </a:cxn>
              <a:cxn ang="0">
                <a:pos x="567" y="191"/>
              </a:cxn>
              <a:cxn ang="0">
                <a:pos x="680" y="250"/>
              </a:cxn>
              <a:cxn ang="0">
                <a:pos x="790" y="313"/>
              </a:cxn>
              <a:cxn ang="0">
                <a:pos x="899" y="379"/>
              </a:cxn>
              <a:cxn ang="0">
                <a:pos x="1002" y="448"/>
              </a:cxn>
              <a:cxn ang="0">
                <a:pos x="1100" y="517"/>
              </a:cxn>
              <a:cxn ang="0">
                <a:pos x="1192" y="587"/>
              </a:cxn>
              <a:cxn ang="0">
                <a:pos x="1274" y="655"/>
              </a:cxn>
              <a:cxn ang="0">
                <a:pos x="1347" y="720"/>
              </a:cxn>
              <a:cxn ang="0">
                <a:pos x="1406" y="782"/>
              </a:cxn>
              <a:cxn ang="0">
                <a:pos x="1444" y="824"/>
              </a:cxn>
              <a:cxn ang="0">
                <a:pos x="1472" y="865"/>
              </a:cxn>
              <a:cxn ang="0">
                <a:pos x="1477" y="856"/>
              </a:cxn>
              <a:cxn ang="0">
                <a:pos x="1512" y="819"/>
              </a:cxn>
              <a:cxn ang="0">
                <a:pos x="1576" y="1061"/>
              </a:cxn>
              <a:cxn ang="0">
                <a:pos x="1576" y="1098"/>
              </a:cxn>
              <a:cxn ang="0">
                <a:pos x="1463" y="1020"/>
              </a:cxn>
              <a:cxn ang="0">
                <a:pos x="1369" y="924"/>
              </a:cxn>
              <a:cxn ang="0">
                <a:pos x="1396" y="917"/>
              </a:cxn>
              <a:cxn ang="0">
                <a:pos x="1390" y="907"/>
              </a:cxn>
              <a:cxn ang="0">
                <a:pos x="1367" y="878"/>
              </a:cxn>
              <a:cxn ang="0">
                <a:pos x="1329" y="838"/>
              </a:cxn>
              <a:cxn ang="0">
                <a:pos x="1251" y="758"/>
              </a:cxn>
              <a:cxn ang="0">
                <a:pos x="1185" y="697"/>
              </a:cxn>
              <a:cxn ang="0">
                <a:pos x="1108" y="629"/>
              </a:cxn>
              <a:cxn ang="0">
                <a:pos x="1021" y="558"/>
              </a:cxn>
              <a:cxn ang="0">
                <a:pos x="927" y="482"/>
              </a:cxn>
              <a:cxn ang="0">
                <a:pos x="825" y="408"/>
              </a:cxn>
              <a:cxn ang="0">
                <a:pos x="718" y="335"/>
              </a:cxn>
              <a:cxn ang="0">
                <a:pos x="605" y="262"/>
              </a:cxn>
              <a:cxn ang="0">
                <a:pos x="487" y="195"/>
              </a:cxn>
              <a:cxn ang="0">
                <a:pos x="428" y="164"/>
              </a:cxn>
              <a:cxn ang="0">
                <a:pos x="308" y="106"/>
              </a:cxn>
              <a:cxn ang="0">
                <a:pos x="245" y="79"/>
              </a:cxn>
              <a:cxn ang="0">
                <a:pos x="184" y="56"/>
              </a:cxn>
              <a:cxn ang="0">
                <a:pos x="122" y="35"/>
              </a:cxn>
              <a:cxn ang="0">
                <a:pos x="61" y="16"/>
              </a:cxn>
              <a:cxn ang="0">
                <a:pos x="0" y="0"/>
              </a:cxn>
            </a:cxnLst>
            <a:rect l="0" t="0" r="r" b="b"/>
            <a:pathLst>
              <a:path w="1587" h="1104">
                <a:moveTo>
                  <a:pt x="0" y="0"/>
                </a:moveTo>
                <a:lnTo>
                  <a:pt x="22" y="3"/>
                </a:lnTo>
                <a:lnTo>
                  <a:pt x="44" y="6"/>
                </a:lnTo>
                <a:lnTo>
                  <a:pt x="67" y="8"/>
                </a:lnTo>
                <a:lnTo>
                  <a:pt x="90" y="13"/>
                </a:lnTo>
                <a:lnTo>
                  <a:pt x="140" y="24"/>
                </a:lnTo>
                <a:lnTo>
                  <a:pt x="164" y="30"/>
                </a:lnTo>
                <a:lnTo>
                  <a:pt x="189" y="37"/>
                </a:lnTo>
                <a:lnTo>
                  <a:pt x="215" y="45"/>
                </a:lnTo>
                <a:lnTo>
                  <a:pt x="240" y="53"/>
                </a:lnTo>
                <a:lnTo>
                  <a:pt x="293" y="71"/>
                </a:lnTo>
                <a:lnTo>
                  <a:pt x="347" y="91"/>
                </a:lnTo>
                <a:lnTo>
                  <a:pt x="400" y="114"/>
                </a:lnTo>
                <a:lnTo>
                  <a:pt x="455" y="137"/>
                </a:lnTo>
                <a:lnTo>
                  <a:pt x="512" y="164"/>
                </a:lnTo>
                <a:lnTo>
                  <a:pt x="567" y="191"/>
                </a:lnTo>
                <a:lnTo>
                  <a:pt x="624" y="220"/>
                </a:lnTo>
                <a:lnTo>
                  <a:pt x="680" y="250"/>
                </a:lnTo>
                <a:lnTo>
                  <a:pt x="735" y="281"/>
                </a:lnTo>
                <a:lnTo>
                  <a:pt x="790" y="313"/>
                </a:lnTo>
                <a:lnTo>
                  <a:pt x="845" y="346"/>
                </a:lnTo>
                <a:lnTo>
                  <a:pt x="899" y="379"/>
                </a:lnTo>
                <a:lnTo>
                  <a:pt x="951" y="414"/>
                </a:lnTo>
                <a:lnTo>
                  <a:pt x="1002" y="448"/>
                </a:lnTo>
                <a:lnTo>
                  <a:pt x="1053" y="482"/>
                </a:lnTo>
                <a:lnTo>
                  <a:pt x="1100" y="517"/>
                </a:lnTo>
                <a:lnTo>
                  <a:pt x="1147" y="552"/>
                </a:lnTo>
                <a:lnTo>
                  <a:pt x="1192" y="587"/>
                </a:lnTo>
                <a:lnTo>
                  <a:pt x="1234" y="622"/>
                </a:lnTo>
                <a:lnTo>
                  <a:pt x="1274" y="655"/>
                </a:lnTo>
                <a:lnTo>
                  <a:pt x="1312" y="688"/>
                </a:lnTo>
                <a:lnTo>
                  <a:pt x="1347" y="720"/>
                </a:lnTo>
                <a:lnTo>
                  <a:pt x="1379" y="752"/>
                </a:lnTo>
                <a:lnTo>
                  <a:pt x="1406" y="782"/>
                </a:lnTo>
                <a:lnTo>
                  <a:pt x="1432" y="811"/>
                </a:lnTo>
                <a:lnTo>
                  <a:pt x="1444" y="824"/>
                </a:lnTo>
                <a:lnTo>
                  <a:pt x="1454" y="839"/>
                </a:lnTo>
                <a:lnTo>
                  <a:pt x="1472" y="865"/>
                </a:lnTo>
                <a:lnTo>
                  <a:pt x="1473" y="862"/>
                </a:lnTo>
                <a:lnTo>
                  <a:pt x="1477" y="856"/>
                </a:lnTo>
                <a:lnTo>
                  <a:pt x="1492" y="842"/>
                </a:lnTo>
                <a:lnTo>
                  <a:pt x="1512" y="819"/>
                </a:lnTo>
                <a:lnTo>
                  <a:pt x="1550" y="962"/>
                </a:lnTo>
                <a:lnTo>
                  <a:pt x="1576" y="1061"/>
                </a:lnTo>
                <a:lnTo>
                  <a:pt x="1587" y="1104"/>
                </a:lnTo>
                <a:lnTo>
                  <a:pt x="1576" y="1098"/>
                </a:lnTo>
                <a:lnTo>
                  <a:pt x="1548" y="1078"/>
                </a:lnTo>
                <a:lnTo>
                  <a:pt x="1463" y="1020"/>
                </a:lnTo>
                <a:lnTo>
                  <a:pt x="1337" y="933"/>
                </a:lnTo>
                <a:lnTo>
                  <a:pt x="1369" y="924"/>
                </a:lnTo>
                <a:lnTo>
                  <a:pt x="1387" y="920"/>
                </a:lnTo>
                <a:lnTo>
                  <a:pt x="1396" y="917"/>
                </a:lnTo>
                <a:lnTo>
                  <a:pt x="1393" y="913"/>
                </a:lnTo>
                <a:lnTo>
                  <a:pt x="1390" y="907"/>
                </a:lnTo>
                <a:lnTo>
                  <a:pt x="1380" y="894"/>
                </a:lnTo>
                <a:lnTo>
                  <a:pt x="1367" y="878"/>
                </a:lnTo>
                <a:lnTo>
                  <a:pt x="1350" y="859"/>
                </a:lnTo>
                <a:lnTo>
                  <a:pt x="1329" y="838"/>
                </a:lnTo>
                <a:lnTo>
                  <a:pt x="1306" y="813"/>
                </a:lnTo>
                <a:lnTo>
                  <a:pt x="1251" y="758"/>
                </a:lnTo>
                <a:lnTo>
                  <a:pt x="1219" y="729"/>
                </a:lnTo>
                <a:lnTo>
                  <a:pt x="1185" y="697"/>
                </a:lnTo>
                <a:lnTo>
                  <a:pt x="1147" y="664"/>
                </a:lnTo>
                <a:lnTo>
                  <a:pt x="1108" y="629"/>
                </a:lnTo>
                <a:lnTo>
                  <a:pt x="1066" y="594"/>
                </a:lnTo>
                <a:lnTo>
                  <a:pt x="1021" y="558"/>
                </a:lnTo>
                <a:lnTo>
                  <a:pt x="974" y="520"/>
                </a:lnTo>
                <a:lnTo>
                  <a:pt x="927" y="482"/>
                </a:lnTo>
                <a:lnTo>
                  <a:pt x="877" y="446"/>
                </a:lnTo>
                <a:lnTo>
                  <a:pt x="825" y="408"/>
                </a:lnTo>
                <a:lnTo>
                  <a:pt x="771" y="371"/>
                </a:lnTo>
                <a:lnTo>
                  <a:pt x="718" y="335"/>
                </a:lnTo>
                <a:lnTo>
                  <a:pt x="661" y="298"/>
                </a:lnTo>
                <a:lnTo>
                  <a:pt x="605" y="262"/>
                </a:lnTo>
                <a:lnTo>
                  <a:pt x="547" y="229"/>
                </a:lnTo>
                <a:lnTo>
                  <a:pt x="487" y="195"/>
                </a:lnTo>
                <a:lnTo>
                  <a:pt x="458" y="179"/>
                </a:lnTo>
                <a:lnTo>
                  <a:pt x="428" y="164"/>
                </a:lnTo>
                <a:lnTo>
                  <a:pt x="369" y="133"/>
                </a:lnTo>
                <a:lnTo>
                  <a:pt x="308" y="106"/>
                </a:lnTo>
                <a:lnTo>
                  <a:pt x="277" y="93"/>
                </a:lnTo>
                <a:lnTo>
                  <a:pt x="245" y="79"/>
                </a:lnTo>
                <a:lnTo>
                  <a:pt x="215" y="68"/>
                </a:lnTo>
                <a:lnTo>
                  <a:pt x="184" y="56"/>
                </a:lnTo>
                <a:lnTo>
                  <a:pt x="154" y="45"/>
                </a:lnTo>
                <a:lnTo>
                  <a:pt x="122" y="35"/>
                </a:lnTo>
                <a:lnTo>
                  <a:pt x="92" y="24"/>
                </a:lnTo>
                <a:lnTo>
                  <a:pt x="61" y="16"/>
                </a:lnTo>
                <a:lnTo>
                  <a:pt x="31" y="7"/>
                </a:lnTo>
                <a:lnTo>
                  <a:pt x="0" y="0"/>
                </a:lnTo>
                <a:close/>
              </a:path>
            </a:pathLst>
          </a:custGeom>
          <a:solidFill>
            <a:srgbClr val="FF0000">
              <a:alpha val="75000"/>
            </a:srgbClr>
          </a:solidFill>
          <a:ln w="9525">
            <a:noFill/>
            <a:round/>
            <a:headEnd/>
            <a:tailEnd/>
          </a:ln>
        </p:spPr>
        <p:txBody>
          <a:bodyPr/>
          <a:lstStyle/>
          <a:p>
            <a:endParaRPr lang="hu-HU" sz="1400"/>
          </a:p>
        </p:txBody>
      </p:sp>
      <p:pic>
        <p:nvPicPr>
          <p:cNvPr id="42" name="Picture 23" descr="Internet"/>
          <p:cNvPicPr>
            <a:picLocks noChangeAspect="1" noChangeArrowheads="1"/>
          </p:cNvPicPr>
          <p:nvPr/>
        </p:nvPicPr>
        <p:blipFill>
          <a:blip r:embed="rId8" cstate="print"/>
          <a:srcRect/>
          <a:stretch>
            <a:fillRect/>
          </a:stretch>
        </p:blipFill>
        <p:spPr bwMode="auto">
          <a:xfrm>
            <a:off x="6015038" y="3714750"/>
            <a:ext cx="922337" cy="911225"/>
          </a:xfrm>
          <a:prstGeom prst="rect">
            <a:avLst/>
          </a:prstGeom>
          <a:noFill/>
        </p:spPr>
      </p:pic>
      <p:sp>
        <p:nvSpPr>
          <p:cNvPr id="43" name="Freeform 69"/>
          <p:cNvSpPr>
            <a:spLocks/>
          </p:cNvSpPr>
          <p:nvPr/>
        </p:nvSpPr>
        <p:spPr bwMode="auto">
          <a:xfrm rot="19065075" flipH="1" flipV="1">
            <a:off x="4748213" y="3340100"/>
            <a:ext cx="2419350" cy="1403350"/>
          </a:xfrm>
          <a:custGeom>
            <a:avLst/>
            <a:gdLst/>
            <a:ahLst/>
            <a:cxnLst>
              <a:cxn ang="0">
                <a:pos x="22" y="3"/>
              </a:cxn>
              <a:cxn ang="0">
                <a:pos x="67" y="8"/>
              </a:cxn>
              <a:cxn ang="0">
                <a:pos x="140" y="24"/>
              </a:cxn>
              <a:cxn ang="0">
                <a:pos x="189" y="37"/>
              </a:cxn>
              <a:cxn ang="0">
                <a:pos x="240" y="53"/>
              </a:cxn>
              <a:cxn ang="0">
                <a:pos x="347" y="91"/>
              </a:cxn>
              <a:cxn ang="0">
                <a:pos x="455" y="137"/>
              </a:cxn>
              <a:cxn ang="0">
                <a:pos x="567" y="191"/>
              </a:cxn>
              <a:cxn ang="0">
                <a:pos x="680" y="250"/>
              </a:cxn>
              <a:cxn ang="0">
                <a:pos x="790" y="313"/>
              </a:cxn>
              <a:cxn ang="0">
                <a:pos x="899" y="379"/>
              </a:cxn>
              <a:cxn ang="0">
                <a:pos x="1002" y="448"/>
              </a:cxn>
              <a:cxn ang="0">
                <a:pos x="1100" y="517"/>
              </a:cxn>
              <a:cxn ang="0">
                <a:pos x="1192" y="587"/>
              </a:cxn>
              <a:cxn ang="0">
                <a:pos x="1274" y="655"/>
              </a:cxn>
              <a:cxn ang="0">
                <a:pos x="1347" y="720"/>
              </a:cxn>
              <a:cxn ang="0">
                <a:pos x="1406" y="782"/>
              </a:cxn>
              <a:cxn ang="0">
                <a:pos x="1444" y="824"/>
              </a:cxn>
              <a:cxn ang="0">
                <a:pos x="1472" y="865"/>
              </a:cxn>
              <a:cxn ang="0">
                <a:pos x="1477" y="856"/>
              </a:cxn>
              <a:cxn ang="0">
                <a:pos x="1512" y="819"/>
              </a:cxn>
              <a:cxn ang="0">
                <a:pos x="1576" y="1061"/>
              </a:cxn>
              <a:cxn ang="0">
                <a:pos x="1576" y="1098"/>
              </a:cxn>
              <a:cxn ang="0">
                <a:pos x="1463" y="1020"/>
              </a:cxn>
              <a:cxn ang="0">
                <a:pos x="1369" y="924"/>
              </a:cxn>
              <a:cxn ang="0">
                <a:pos x="1396" y="917"/>
              </a:cxn>
              <a:cxn ang="0">
                <a:pos x="1390" y="907"/>
              </a:cxn>
              <a:cxn ang="0">
                <a:pos x="1367" y="878"/>
              </a:cxn>
              <a:cxn ang="0">
                <a:pos x="1329" y="838"/>
              </a:cxn>
              <a:cxn ang="0">
                <a:pos x="1251" y="758"/>
              </a:cxn>
              <a:cxn ang="0">
                <a:pos x="1185" y="697"/>
              </a:cxn>
              <a:cxn ang="0">
                <a:pos x="1108" y="629"/>
              </a:cxn>
              <a:cxn ang="0">
                <a:pos x="1021" y="558"/>
              </a:cxn>
              <a:cxn ang="0">
                <a:pos x="927" y="482"/>
              </a:cxn>
              <a:cxn ang="0">
                <a:pos x="825" y="408"/>
              </a:cxn>
              <a:cxn ang="0">
                <a:pos x="718" y="335"/>
              </a:cxn>
              <a:cxn ang="0">
                <a:pos x="605" y="262"/>
              </a:cxn>
              <a:cxn ang="0">
                <a:pos x="487" y="195"/>
              </a:cxn>
              <a:cxn ang="0">
                <a:pos x="428" y="164"/>
              </a:cxn>
              <a:cxn ang="0">
                <a:pos x="308" y="106"/>
              </a:cxn>
              <a:cxn ang="0">
                <a:pos x="245" y="79"/>
              </a:cxn>
              <a:cxn ang="0">
                <a:pos x="184" y="56"/>
              </a:cxn>
              <a:cxn ang="0">
                <a:pos x="122" y="35"/>
              </a:cxn>
              <a:cxn ang="0">
                <a:pos x="61" y="16"/>
              </a:cxn>
              <a:cxn ang="0">
                <a:pos x="0" y="0"/>
              </a:cxn>
            </a:cxnLst>
            <a:rect l="0" t="0" r="r" b="b"/>
            <a:pathLst>
              <a:path w="1587" h="1104">
                <a:moveTo>
                  <a:pt x="0" y="0"/>
                </a:moveTo>
                <a:lnTo>
                  <a:pt x="22" y="3"/>
                </a:lnTo>
                <a:lnTo>
                  <a:pt x="44" y="6"/>
                </a:lnTo>
                <a:lnTo>
                  <a:pt x="67" y="8"/>
                </a:lnTo>
                <a:lnTo>
                  <a:pt x="90" y="13"/>
                </a:lnTo>
                <a:lnTo>
                  <a:pt x="140" y="24"/>
                </a:lnTo>
                <a:lnTo>
                  <a:pt x="164" y="30"/>
                </a:lnTo>
                <a:lnTo>
                  <a:pt x="189" y="37"/>
                </a:lnTo>
                <a:lnTo>
                  <a:pt x="215" y="45"/>
                </a:lnTo>
                <a:lnTo>
                  <a:pt x="240" y="53"/>
                </a:lnTo>
                <a:lnTo>
                  <a:pt x="293" y="71"/>
                </a:lnTo>
                <a:lnTo>
                  <a:pt x="347" y="91"/>
                </a:lnTo>
                <a:lnTo>
                  <a:pt x="400" y="114"/>
                </a:lnTo>
                <a:lnTo>
                  <a:pt x="455" y="137"/>
                </a:lnTo>
                <a:lnTo>
                  <a:pt x="512" y="164"/>
                </a:lnTo>
                <a:lnTo>
                  <a:pt x="567" y="191"/>
                </a:lnTo>
                <a:lnTo>
                  <a:pt x="624" y="220"/>
                </a:lnTo>
                <a:lnTo>
                  <a:pt x="680" y="250"/>
                </a:lnTo>
                <a:lnTo>
                  <a:pt x="735" y="281"/>
                </a:lnTo>
                <a:lnTo>
                  <a:pt x="790" y="313"/>
                </a:lnTo>
                <a:lnTo>
                  <a:pt x="845" y="346"/>
                </a:lnTo>
                <a:lnTo>
                  <a:pt x="899" y="379"/>
                </a:lnTo>
                <a:lnTo>
                  <a:pt x="951" y="414"/>
                </a:lnTo>
                <a:lnTo>
                  <a:pt x="1002" y="448"/>
                </a:lnTo>
                <a:lnTo>
                  <a:pt x="1053" y="482"/>
                </a:lnTo>
                <a:lnTo>
                  <a:pt x="1100" y="517"/>
                </a:lnTo>
                <a:lnTo>
                  <a:pt x="1147" y="552"/>
                </a:lnTo>
                <a:lnTo>
                  <a:pt x="1192" y="587"/>
                </a:lnTo>
                <a:lnTo>
                  <a:pt x="1234" y="622"/>
                </a:lnTo>
                <a:lnTo>
                  <a:pt x="1274" y="655"/>
                </a:lnTo>
                <a:lnTo>
                  <a:pt x="1312" y="688"/>
                </a:lnTo>
                <a:lnTo>
                  <a:pt x="1347" y="720"/>
                </a:lnTo>
                <a:lnTo>
                  <a:pt x="1379" y="752"/>
                </a:lnTo>
                <a:lnTo>
                  <a:pt x="1406" y="782"/>
                </a:lnTo>
                <a:lnTo>
                  <a:pt x="1432" y="811"/>
                </a:lnTo>
                <a:lnTo>
                  <a:pt x="1444" y="824"/>
                </a:lnTo>
                <a:lnTo>
                  <a:pt x="1454" y="839"/>
                </a:lnTo>
                <a:lnTo>
                  <a:pt x="1472" y="865"/>
                </a:lnTo>
                <a:lnTo>
                  <a:pt x="1473" y="862"/>
                </a:lnTo>
                <a:lnTo>
                  <a:pt x="1477" y="856"/>
                </a:lnTo>
                <a:lnTo>
                  <a:pt x="1492" y="842"/>
                </a:lnTo>
                <a:lnTo>
                  <a:pt x="1512" y="819"/>
                </a:lnTo>
                <a:lnTo>
                  <a:pt x="1550" y="962"/>
                </a:lnTo>
                <a:lnTo>
                  <a:pt x="1576" y="1061"/>
                </a:lnTo>
                <a:lnTo>
                  <a:pt x="1587" y="1104"/>
                </a:lnTo>
                <a:lnTo>
                  <a:pt x="1576" y="1098"/>
                </a:lnTo>
                <a:lnTo>
                  <a:pt x="1548" y="1078"/>
                </a:lnTo>
                <a:lnTo>
                  <a:pt x="1463" y="1020"/>
                </a:lnTo>
                <a:lnTo>
                  <a:pt x="1337" y="933"/>
                </a:lnTo>
                <a:lnTo>
                  <a:pt x="1369" y="924"/>
                </a:lnTo>
                <a:lnTo>
                  <a:pt x="1387" y="920"/>
                </a:lnTo>
                <a:lnTo>
                  <a:pt x="1396" y="917"/>
                </a:lnTo>
                <a:lnTo>
                  <a:pt x="1393" y="913"/>
                </a:lnTo>
                <a:lnTo>
                  <a:pt x="1390" y="907"/>
                </a:lnTo>
                <a:lnTo>
                  <a:pt x="1380" y="894"/>
                </a:lnTo>
                <a:lnTo>
                  <a:pt x="1367" y="878"/>
                </a:lnTo>
                <a:lnTo>
                  <a:pt x="1350" y="859"/>
                </a:lnTo>
                <a:lnTo>
                  <a:pt x="1329" y="838"/>
                </a:lnTo>
                <a:lnTo>
                  <a:pt x="1306" y="813"/>
                </a:lnTo>
                <a:lnTo>
                  <a:pt x="1251" y="758"/>
                </a:lnTo>
                <a:lnTo>
                  <a:pt x="1219" y="729"/>
                </a:lnTo>
                <a:lnTo>
                  <a:pt x="1185" y="697"/>
                </a:lnTo>
                <a:lnTo>
                  <a:pt x="1147" y="664"/>
                </a:lnTo>
                <a:lnTo>
                  <a:pt x="1108" y="629"/>
                </a:lnTo>
                <a:lnTo>
                  <a:pt x="1066" y="594"/>
                </a:lnTo>
                <a:lnTo>
                  <a:pt x="1021" y="558"/>
                </a:lnTo>
                <a:lnTo>
                  <a:pt x="974" y="520"/>
                </a:lnTo>
                <a:lnTo>
                  <a:pt x="927" y="482"/>
                </a:lnTo>
                <a:lnTo>
                  <a:pt x="877" y="446"/>
                </a:lnTo>
                <a:lnTo>
                  <a:pt x="825" y="408"/>
                </a:lnTo>
                <a:lnTo>
                  <a:pt x="771" y="371"/>
                </a:lnTo>
                <a:lnTo>
                  <a:pt x="718" y="335"/>
                </a:lnTo>
                <a:lnTo>
                  <a:pt x="661" y="298"/>
                </a:lnTo>
                <a:lnTo>
                  <a:pt x="605" y="262"/>
                </a:lnTo>
                <a:lnTo>
                  <a:pt x="547" y="229"/>
                </a:lnTo>
                <a:lnTo>
                  <a:pt x="487" y="195"/>
                </a:lnTo>
                <a:lnTo>
                  <a:pt x="458" y="179"/>
                </a:lnTo>
                <a:lnTo>
                  <a:pt x="428" y="164"/>
                </a:lnTo>
                <a:lnTo>
                  <a:pt x="369" y="133"/>
                </a:lnTo>
                <a:lnTo>
                  <a:pt x="308" y="106"/>
                </a:lnTo>
                <a:lnTo>
                  <a:pt x="277" y="93"/>
                </a:lnTo>
                <a:lnTo>
                  <a:pt x="245" y="79"/>
                </a:lnTo>
                <a:lnTo>
                  <a:pt x="215" y="68"/>
                </a:lnTo>
                <a:lnTo>
                  <a:pt x="184" y="56"/>
                </a:lnTo>
                <a:lnTo>
                  <a:pt x="154" y="45"/>
                </a:lnTo>
                <a:lnTo>
                  <a:pt x="122" y="35"/>
                </a:lnTo>
                <a:lnTo>
                  <a:pt x="92" y="24"/>
                </a:lnTo>
                <a:lnTo>
                  <a:pt x="61" y="16"/>
                </a:lnTo>
                <a:lnTo>
                  <a:pt x="31" y="7"/>
                </a:lnTo>
                <a:lnTo>
                  <a:pt x="0" y="0"/>
                </a:lnTo>
                <a:close/>
              </a:path>
            </a:pathLst>
          </a:custGeom>
          <a:solidFill>
            <a:srgbClr val="FF0000">
              <a:alpha val="75000"/>
            </a:srgbClr>
          </a:solidFill>
          <a:ln w="9525">
            <a:noFill/>
            <a:round/>
            <a:headEnd/>
            <a:tailEnd/>
          </a:ln>
        </p:spPr>
        <p:txBody>
          <a:bodyPr/>
          <a:lstStyle/>
          <a:p>
            <a:endParaRPr lang="hu-HU" sz="1400"/>
          </a:p>
        </p:txBody>
      </p:sp>
      <p:sp>
        <p:nvSpPr>
          <p:cNvPr id="44" name="AutoShape 63"/>
          <p:cNvSpPr>
            <a:spLocks noChangeArrowheads="1"/>
          </p:cNvSpPr>
          <p:nvPr/>
        </p:nvSpPr>
        <p:spPr bwMode="auto">
          <a:xfrm>
            <a:off x="5065713" y="4202113"/>
            <a:ext cx="923925" cy="279400"/>
          </a:xfrm>
          <a:prstGeom prst="roundRect">
            <a:avLst>
              <a:gd name="adj" fmla="val 4167"/>
            </a:avLst>
          </a:prstGeom>
          <a:noFill/>
          <a:ln w="9525">
            <a:noFill/>
            <a:round/>
            <a:headEnd/>
            <a:tailEnd/>
          </a:ln>
          <a:effectLst/>
        </p:spPr>
        <p:txBody>
          <a:bodyPr anchor="ctr"/>
          <a:lstStyle/>
          <a:p>
            <a:pPr algn="ctr"/>
            <a:r>
              <a:rPr lang="en-US" sz="1400" dirty="0"/>
              <a:t>RQC.exe</a:t>
            </a:r>
          </a:p>
        </p:txBody>
      </p:sp>
      <p:pic>
        <p:nvPicPr>
          <p:cNvPr id="45" name="Picture 76" descr="Laptop"/>
          <p:cNvPicPr>
            <a:picLocks noChangeAspect="1" noChangeArrowheads="1"/>
          </p:cNvPicPr>
          <p:nvPr/>
        </p:nvPicPr>
        <p:blipFill>
          <a:blip r:embed="rId2" cstate="print"/>
          <a:srcRect/>
          <a:stretch>
            <a:fillRect/>
          </a:stretch>
        </p:blipFill>
        <p:spPr bwMode="auto">
          <a:xfrm>
            <a:off x="7215188" y="3481388"/>
            <a:ext cx="576262" cy="615950"/>
          </a:xfrm>
          <a:prstGeom prst="rect">
            <a:avLst/>
          </a:prstGeom>
          <a:noFill/>
        </p:spPr>
      </p:pic>
      <p:pic>
        <p:nvPicPr>
          <p:cNvPr id="46" name="Picture 55" descr="UserInteract"/>
          <p:cNvPicPr>
            <a:picLocks noChangeAspect="1" noChangeArrowheads="1"/>
          </p:cNvPicPr>
          <p:nvPr/>
        </p:nvPicPr>
        <p:blipFill>
          <a:blip r:embed="rId9" cstate="print"/>
          <a:srcRect/>
          <a:stretch>
            <a:fillRect/>
          </a:stretch>
        </p:blipFill>
        <p:spPr bwMode="auto">
          <a:xfrm>
            <a:off x="7400925" y="3586163"/>
            <a:ext cx="411163" cy="663575"/>
          </a:xfrm>
          <a:prstGeom prst="rect">
            <a:avLst/>
          </a:prstGeom>
          <a:noFill/>
        </p:spPr>
      </p:pic>
      <p:sp>
        <p:nvSpPr>
          <p:cNvPr id="47" name="AutoShape 51"/>
          <p:cNvSpPr>
            <a:spLocks noChangeArrowheads="1"/>
          </p:cNvSpPr>
          <p:nvPr/>
        </p:nvSpPr>
        <p:spPr bwMode="auto">
          <a:xfrm>
            <a:off x="4067175" y="3465513"/>
            <a:ext cx="1690688" cy="482600"/>
          </a:xfrm>
          <a:prstGeom prst="roundRect">
            <a:avLst>
              <a:gd name="adj" fmla="val 4167"/>
            </a:avLst>
          </a:prstGeom>
          <a:noFill/>
          <a:ln w="9525" algn="ctr">
            <a:noFill/>
            <a:round/>
            <a:headEnd/>
            <a:tailEnd/>
          </a:ln>
          <a:effectLst/>
        </p:spPr>
        <p:txBody>
          <a:bodyPr anchor="ctr"/>
          <a:lstStyle/>
          <a:p>
            <a:pPr algn="ctr">
              <a:lnSpc>
                <a:spcPct val="90000"/>
              </a:lnSpc>
            </a:pPr>
            <a:r>
              <a:rPr lang="en-US" sz="1400" dirty="0"/>
              <a:t>Quarantine remote access policy</a:t>
            </a:r>
          </a:p>
        </p:txBody>
      </p:sp>
      <p:pic>
        <p:nvPicPr>
          <p:cNvPr id="48" name="Picture 50" descr="Document_Writing01"/>
          <p:cNvPicPr>
            <a:picLocks noChangeAspect="1" noChangeArrowheads="1"/>
          </p:cNvPicPr>
          <p:nvPr/>
        </p:nvPicPr>
        <p:blipFill>
          <a:blip r:embed="rId10" cstate="print"/>
          <a:srcRect/>
          <a:stretch>
            <a:fillRect/>
          </a:stretch>
        </p:blipFill>
        <p:spPr bwMode="auto">
          <a:xfrm>
            <a:off x="3556000" y="2995613"/>
            <a:ext cx="563563" cy="958850"/>
          </a:xfrm>
          <a:prstGeom prst="rect">
            <a:avLst/>
          </a:prstGeom>
          <a:noFill/>
        </p:spPr>
      </p:pic>
      <p:sp>
        <p:nvSpPr>
          <p:cNvPr id="49" name="Freeform 73"/>
          <p:cNvSpPr>
            <a:spLocks/>
          </p:cNvSpPr>
          <p:nvPr/>
        </p:nvSpPr>
        <p:spPr bwMode="auto">
          <a:xfrm rot="20960722" flipH="1">
            <a:off x="2671763" y="3021013"/>
            <a:ext cx="2536825" cy="1624012"/>
          </a:xfrm>
          <a:custGeom>
            <a:avLst/>
            <a:gdLst/>
            <a:ahLst/>
            <a:cxnLst>
              <a:cxn ang="0">
                <a:pos x="22" y="3"/>
              </a:cxn>
              <a:cxn ang="0">
                <a:pos x="67" y="8"/>
              </a:cxn>
              <a:cxn ang="0">
                <a:pos x="140" y="24"/>
              </a:cxn>
              <a:cxn ang="0">
                <a:pos x="189" y="37"/>
              </a:cxn>
              <a:cxn ang="0">
                <a:pos x="240" y="53"/>
              </a:cxn>
              <a:cxn ang="0">
                <a:pos x="347" y="91"/>
              </a:cxn>
              <a:cxn ang="0">
                <a:pos x="455" y="137"/>
              </a:cxn>
              <a:cxn ang="0">
                <a:pos x="567" y="191"/>
              </a:cxn>
              <a:cxn ang="0">
                <a:pos x="680" y="250"/>
              </a:cxn>
              <a:cxn ang="0">
                <a:pos x="790" y="313"/>
              </a:cxn>
              <a:cxn ang="0">
                <a:pos x="899" y="379"/>
              </a:cxn>
              <a:cxn ang="0">
                <a:pos x="1002" y="448"/>
              </a:cxn>
              <a:cxn ang="0">
                <a:pos x="1100" y="517"/>
              </a:cxn>
              <a:cxn ang="0">
                <a:pos x="1192" y="587"/>
              </a:cxn>
              <a:cxn ang="0">
                <a:pos x="1274" y="655"/>
              </a:cxn>
              <a:cxn ang="0">
                <a:pos x="1347" y="720"/>
              </a:cxn>
              <a:cxn ang="0">
                <a:pos x="1406" y="782"/>
              </a:cxn>
              <a:cxn ang="0">
                <a:pos x="1444" y="824"/>
              </a:cxn>
              <a:cxn ang="0">
                <a:pos x="1472" y="865"/>
              </a:cxn>
              <a:cxn ang="0">
                <a:pos x="1477" y="856"/>
              </a:cxn>
              <a:cxn ang="0">
                <a:pos x="1512" y="819"/>
              </a:cxn>
              <a:cxn ang="0">
                <a:pos x="1576" y="1061"/>
              </a:cxn>
              <a:cxn ang="0">
                <a:pos x="1576" y="1098"/>
              </a:cxn>
              <a:cxn ang="0">
                <a:pos x="1463" y="1020"/>
              </a:cxn>
              <a:cxn ang="0">
                <a:pos x="1369" y="924"/>
              </a:cxn>
              <a:cxn ang="0">
                <a:pos x="1396" y="917"/>
              </a:cxn>
              <a:cxn ang="0">
                <a:pos x="1390" y="907"/>
              </a:cxn>
              <a:cxn ang="0">
                <a:pos x="1367" y="878"/>
              </a:cxn>
              <a:cxn ang="0">
                <a:pos x="1329" y="838"/>
              </a:cxn>
              <a:cxn ang="0">
                <a:pos x="1251" y="758"/>
              </a:cxn>
              <a:cxn ang="0">
                <a:pos x="1185" y="697"/>
              </a:cxn>
              <a:cxn ang="0">
                <a:pos x="1108" y="629"/>
              </a:cxn>
              <a:cxn ang="0">
                <a:pos x="1021" y="558"/>
              </a:cxn>
              <a:cxn ang="0">
                <a:pos x="927" y="482"/>
              </a:cxn>
              <a:cxn ang="0">
                <a:pos x="825" y="408"/>
              </a:cxn>
              <a:cxn ang="0">
                <a:pos x="718" y="335"/>
              </a:cxn>
              <a:cxn ang="0">
                <a:pos x="605" y="262"/>
              </a:cxn>
              <a:cxn ang="0">
                <a:pos x="487" y="195"/>
              </a:cxn>
              <a:cxn ang="0">
                <a:pos x="428" y="164"/>
              </a:cxn>
              <a:cxn ang="0">
                <a:pos x="308" y="106"/>
              </a:cxn>
              <a:cxn ang="0">
                <a:pos x="245" y="79"/>
              </a:cxn>
              <a:cxn ang="0">
                <a:pos x="184" y="56"/>
              </a:cxn>
              <a:cxn ang="0">
                <a:pos x="122" y="35"/>
              </a:cxn>
              <a:cxn ang="0">
                <a:pos x="61" y="16"/>
              </a:cxn>
              <a:cxn ang="0">
                <a:pos x="0" y="0"/>
              </a:cxn>
            </a:cxnLst>
            <a:rect l="0" t="0" r="r" b="b"/>
            <a:pathLst>
              <a:path w="1587" h="1104">
                <a:moveTo>
                  <a:pt x="0" y="0"/>
                </a:moveTo>
                <a:lnTo>
                  <a:pt x="22" y="3"/>
                </a:lnTo>
                <a:lnTo>
                  <a:pt x="44" y="6"/>
                </a:lnTo>
                <a:lnTo>
                  <a:pt x="67" y="8"/>
                </a:lnTo>
                <a:lnTo>
                  <a:pt x="90" y="13"/>
                </a:lnTo>
                <a:lnTo>
                  <a:pt x="140" y="24"/>
                </a:lnTo>
                <a:lnTo>
                  <a:pt x="164" y="30"/>
                </a:lnTo>
                <a:lnTo>
                  <a:pt x="189" y="37"/>
                </a:lnTo>
                <a:lnTo>
                  <a:pt x="215" y="45"/>
                </a:lnTo>
                <a:lnTo>
                  <a:pt x="240" y="53"/>
                </a:lnTo>
                <a:lnTo>
                  <a:pt x="293" y="71"/>
                </a:lnTo>
                <a:lnTo>
                  <a:pt x="347" y="91"/>
                </a:lnTo>
                <a:lnTo>
                  <a:pt x="400" y="114"/>
                </a:lnTo>
                <a:lnTo>
                  <a:pt x="455" y="137"/>
                </a:lnTo>
                <a:lnTo>
                  <a:pt x="512" y="164"/>
                </a:lnTo>
                <a:lnTo>
                  <a:pt x="567" y="191"/>
                </a:lnTo>
                <a:lnTo>
                  <a:pt x="624" y="220"/>
                </a:lnTo>
                <a:lnTo>
                  <a:pt x="680" y="250"/>
                </a:lnTo>
                <a:lnTo>
                  <a:pt x="735" y="281"/>
                </a:lnTo>
                <a:lnTo>
                  <a:pt x="790" y="313"/>
                </a:lnTo>
                <a:lnTo>
                  <a:pt x="845" y="346"/>
                </a:lnTo>
                <a:lnTo>
                  <a:pt x="899" y="379"/>
                </a:lnTo>
                <a:lnTo>
                  <a:pt x="951" y="414"/>
                </a:lnTo>
                <a:lnTo>
                  <a:pt x="1002" y="448"/>
                </a:lnTo>
                <a:lnTo>
                  <a:pt x="1053" y="482"/>
                </a:lnTo>
                <a:lnTo>
                  <a:pt x="1100" y="517"/>
                </a:lnTo>
                <a:lnTo>
                  <a:pt x="1147" y="552"/>
                </a:lnTo>
                <a:lnTo>
                  <a:pt x="1192" y="587"/>
                </a:lnTo>
                <a:lnTo>
                  <a:pt x="1234" y="622"/>
                </a:lnTo>
                <a:lnTo>
                  <a:pt x="1274" y="655"/>
                </a:lnTo>
                <a:lnTo>
                  <a:pt x="1312" y="688"/>
                </a:lnTo>
                <a:lnTo>
                  <a:pt x="1347" y="720"/>
                </a:lnTo>
                <a:lnTo>
                  <a:pt x="1379" y="752"/>
                </a:lnTo>
                <a:lnTo>
                  <a:pt x="1406" y="782"/>
                </a:lnTo>
                <a:lnTo>
                  <a:pt x="1432" y="811"/>
                </a:lnTo>
                <a:lnTo>
                  <a:pt x="1444" y="824"/>
                </a:lnTo>
                <a:lnTo>
                  <a:pt x="1454" y="839"/>
                </a:lnTo>
                <a:lnTo>
                  <a:pt x="1472" y="865"/>
                </a:lnTo>
                <a:lnTo>
                  <a:pt x="1473" y="862"/>
                </a:lnTo>
                <a:lnTo>
                  <a:pt x="1477" y="856"/>
                </a:lnTo>
                <a:lnTo>
                  <a:pt x="1492" y="842"/>
                </a:lnTo>
                <a:lnTo>
                  <a:pt x="1512" y="819"/>
                </a:lnTo>
                <a:lnTo>
                  <a:pt x="1550" y="962"/>
                </a:lnTo>
                <a:lnTo>
                  <a:pt x="1576" y="1061"/>
                </a:lnTo>
                <a:lnTo>
                  <a:pt x="1587" y="1104"/>
                </a:lnTo>
                <a:lnTo>
                  <a:pt x="1576" y="1098"/>
                </a:lnTo>
                <a:lnTo>
                  <a:pt x="1548" y="1078"/>
                </a:lnTo>
                <a:lnTo>
                  <a:pt x="1463" y="1020"/>
                </a:lnTo>
                <a:lnTo>
                  <a:pt x="1337" y="933"/>
                </a:lnTo>
                <a:lnTo>
                  <a:pt x="1369" y="924"/>
                </a:lnTo>
                <a:lnTo>
                  <a:pt x="1387" y="920"/>
                </a:lnTo>
                <a:lnTo>
                  <a:pt x="1396" y="917"/>
                </a:lnTo>
                <a:lnTo>
                  <a:pt x="1393" y="913"/>
                </a:lnTo>
                <a:lnTo>
                  <a:pt x="1390" y="907"/>
                </a:lnTo>
                <a:lnTo>
                  <a:pt x="1380" y="894"/>
                </a:lnTo>
                <a:lnTo>
                  <a:pt x="1367" y="878"/>
                </a:lnTo>
                <a:lnTo>
                  <a:pt x="1350" y="859"/>
                </a:lnTo>
                <a:lnTo>
                  <a:pt x="1329" y="838"/>
                </a:lnTo>
                <a:lnTo>
                  <a:pt x="1306" y="813"/>
                </a:lnTo>
                <a:lnTo>
                  <a:pt x="1251" y="758"/>
                </a:lnTo>
                <a:lnTo>
                  <a:pt x="1219" y="729"/>
                </a:lnTo>
                <a:lnTo>
                  <a:pt x="1185" y="697"/>
                </a:lnTo>
                <a:lnTo>
                  <a:pt x="1147" y="664"/>
                </a:lnTo>
                <a:lnTo>
                  <a:pt x="1108" y="629"/>
                </a:lnTo>
                <a:lnTo>
                  <a:pt x="1066" y="594"/>
                </a:lnTo>
                <a:lnTo>
                  <a:pt x="1021" y="558"/>
                </a:lnTo>
                <a:lnTo>
                  <a:pt x="974" y="520"/>
                </a:lnTo>
                <a:lnTo>
                  <a:pt x="927" y="482"/>
                </a:lnTo>
                <a:lnTo>
                  <a:pt x="877" y="446"/>
                </a:lnTo>
                <a:lnTo>
                  <a:pt x="825" y="408"/>
                </a:lnTo>
                <a:lnTo>
                  <a:pt x="771" y="371"/>
                </a:lnTo>
                <a:lnTo>
                  <a:pt x="718" y="335"/>
                </a:lnTo>
                <a:lnTo>
                  <a:pt x="661" y="298"/>
                </a:lnTo>
                <a:lnTo>
                  <a:pt x="605" y="262"/>
                </a:lnTo>
                <a:lnTo>
                  <a:pt x="547" y="229"/>
                </a:lnTo>
                <a:lnTo>
                  <a:pt x="487" y="195"/>
                </a:lnTo>
                <a:lnTo>
                  <a:pt x="458" y="179"/>
                </a:lnTo>
                <a:lnTo>
                  <a:pt x="428" y="164"/>
                </a:lnTo>
                <a:lnTo>
                  <a:pt x="369" y="133"/>
                </a:lnTo>
                <a:lnTo>
                  <a:pt x="308" y="106"/>
                </a:lnTo>
                <a:lnTo>
                  <a:pt x="277" y="93"/>
                </a:lnTo>
                <a:lnTo>
                  <a:pt x="245" y="79"/>
                </a:lnTo>
                <a:lnTo>
                  <a:pt x="215" y="68"/>
                </a:lnTo>
                <a:lnTo>
                  <a:pt x="184" y="56"/>
                </a:lnTo>
                <a:lnTo>
                  <a:pt x="154" y="45"/>
                </a:lnTo>
                <a:lnTo>
                  <a:pt x="122" y="35"/>
                </a:lnTo>
                <a:lnTo>
                  <a:pt x="92" y="24"/>
                </a:lnTo>
                <a:lnTo>
                  <a:pt x="61" y="16"/>
                </a:lnTo>
                <a:lnTo>
                  <a:pt x="31" y="7"/>
                </a:lnTo>
                <a:lnTo>
                  <a:pt x="0" y="0"/>
                </a:lnTo>
                <a:close/>
              </a:path>
            </a:pathLst>
          </a:custGeom>
          <a:solidFill>
            <a:srgbClr val="FF0000">
              <a:alpha val="75000"/>
            </a:srgbClr>
          </a:solidFill>
          <a:ln w="9525">
            <a:noFill/>
            <a:round/>
            <a:headEnd/>
            <a:tailEnd/>
          </a:ln>
        </p:spPr>
        <p:txBody>
          <a:bodyPr/>
          <a:lstStyle/>
          <a:p>
            <a:endParaRPr lang="hu-HU" sz="1400"/>
          </a:p>
        </p:txBody>
      </p:sp>
      <p:sp>
        <p:nvSpPr>
          <p:cNvPr id="50" name="Téglalap 49"/>
          <p:cNvSpPr/>
          <p:nvPr/>
        </p:nvSpPr>
        <p:spPr>
          <a:xfrm>
            <a:off x="6086475" y="5315753"/>
            <a:ext cx="3038476" cy="1366528"/>
          </a:xfrm>
          <a:prstGeom prst="rect">
            <a:avLst/>
          </a:prstGeom>
        </p:spPr>
        <p:txBody>
          <a:bodyPr wrap="square">
            <a:spAutoFit/>
          </a:bodyPr>
          <a:lstStyle/>
          <a:p>
            <a:pPr marL="0" lvl="3">
              <a:lnSpc>
                <a:spcPct val="90000"/>
              </a:lnSpc>
              <a:spcBef>
                <a:spcPct val="20000"/>
              </a:spcBef>
              <a:buSzPct val="95000"/>
            </a:pPr>
            <a:r>
              <a:rPr lang="hu-HU" sz="2400" kern="0" smtClean="0">
                <a:solidFill>
                  <a:srgbClr val="FFC000"/>
                </a:solidFill>
                <a:effectLst>
                  <a:outerShdw blurRad="50800" dist="38100" dir="2700000" algn="tl" rotWithShape="0">
                    <a:prstClr val="black">
                      <a:alpha val="91000"/>
                    </a:prstClr>
                  </a:outerShdw>
                </a:effectLst>
                <a:latin typeface="Segoe"/>
              </a:rPr>
              <a:t>Csak </a:t>
            </a:r>
            <a:r>
              <a:rPr lang="hu-HU" sz="2400" kern="0" smtClean="0">
                <a:solidFill>
                  <a:srgbClr val="FFC000"/>
                </a:solidFill>
                <a:effectLst>
                  <a:outerShdw blurRad="50800" dist="38100" dir="2700000" algn="tl" rotWithShape="0">
                    <a:prstClr val="black">
                      <a:alpha val="91000"/>
                    </a:prstClr>
                  </a:outerShdw>
                </a:effectLst>
                <a:latin typeface="Segoe"/>
              </a:rPr>
              <a:t>dial-up </a:t>
            </a:r>
            <a:r>
              <a:rPr lang="hu-HU" sz="2400" kern="0" dirty="0" smtClean="0">
                <a:solidFill>
                  <a:srgbClr val="FFC000"/>
                </a:solidFill>
                <a:effectLst>
                  <a:outerShdw blurRad="50800" dist="38100" dir="2700000" algn="tl" rotWithShape="0">
                    <a:prstClr val="black">
                      <a:alpha val="91000"/>
                    </a:prstClr>
                  </a:outerShdw>
                </a:effectLst>
                <a:latin typeface="Segoe"/>
              </a:rPr>
              <a:t>és VPN kapcsolódások ellenőrzéséhez</a:t>
            </a:r>
          </a:p>
          <a:p>
            <a:pPr marL="0" lvl="3" algn="r">
              <a:buFont typeface="Arial" pitchFamily="34" charset="0"/>
              <a:buChar char="•"/>
            </a:pPr>
            <a:endParaRPr lang="hu-HU" dirty="0"/>
          </a:p>
        </p:txBody>
      </p:sp>
      <p:sp>
        <p:nvSpPr>
          <p:cNvPr id="51" name="Téglalap 50"/>
          <p:cNvSpPr/>
          <p:nvPr/>
        </p:nvSpPr>
        <p:spPr>
          <a:xfrm>
            <a:off x="251013" y="1723658"/>
            <a:ext cx="4572000" cy="757130"/>
          </a:xfrm>
          <a:prstGeom prst="rect">
            <a:avLst/>
          </a:prstGeom>
        </p:spPr>
        <p:txBody>
          <a:bodyPr>
            <a:spAutoFit/>
          </a:bodyPr>
          <a:lstStyle/>
          <a:p>
            <a:pPr marL="0" lvl="3">
              <a:lnSpc>
                <a:spcPct val="90000"/>
              </a:lnSpc>
              <a:spcBef>
                <a:spcPct val="20000"/>
              </a:spcBef>
              <a:buSzPct val="95000"/>
            </a:pPr>
            <a:r>
              <a:rPr lang="hu-HU" sz="2400" kern="0" dirty="0" smtClean="0">
                <a:solidFill>
                  <a:srgbClr val="FFFFFF"/>
                </a:solidFill>
                <a:effectLst>
                  <a:outerShdw blurRad="50800" dist="38100" dir="2700000" algn="tl" rotWithShape="0">
                    <a:prstClr val="black">
                      <a:alpha val="91000"/>
                    </a:prstClr>
                  </a:outerShdw>
                </a:effectLst>
              </a:rPr>
              <a:t>Win2K3 RRAS funkcionalitásának bővítése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path" presetSubtype="0" accel="50000" decel="50000" fill="hold" nodeType="clickEffect">
                                  <p:stCondLst>
                                    <p:cond delay="0"/>
                                  </p:stCondLst>
                                  <p:childTnLst>
                                    <p:animMotion origin="layout" path="M 0.00729 -0.00046 L -0.24635 0.22593 " pathEditMode="relative" rAng="0" ptsTypes="AA">
                                      <p:cBhvr>
                                        <p:cTn id="19" dur="1000" fill="hold"/>
                                        <p:tgtEl>
                                          <p:spTgt spid="45"/>
                                        </p:tgtEl>
                                        <p:attrNameLst>
                                          <p:attrName>ppt_x</p:attrName>
                                          <p:attrName>ppt_y</p:attrName>
                                        </p:attrNameLst>
                                      </p:cBhvr>
                                      <p:rCtr x="-127" y="113"/>
                                    </p:animMotion>
                                  </p:childTnLst>
                                </p:cTn>
                              </p:par>
                            </p:childTnLst>
                          </p:cTn>
                        </p:par>
                        <p:par>
                          <p:cTn id="20" fill="hold">
                            <p:stCondLst>
                              <p:cond delay="1000"/>
                            </p:stCondLst>
                            <p:childTnLst>
                              <p:par>
                                <p:cTn id="21" presetID="22" presetClass="entr" presetSubtype="2"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right)">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1"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1000"/>
                                        <p:tgtEl>
                                          <p:spTgt spid="4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xit" presetSubtype="0" fill="hold" nodeType="withEffect">
                                  <p:stCondLst>
                                    <p:cond delay="0"/>
                                  </p:stCondLst>
                                  <p:childTnLst>
                                    <p:animEffect transition="out" filter="fade">
                                      <p:cBhvr>
                                        <p:cTn id="38" dur="2000"/>
                                        <p:tgtEl>
                                          <p:spTgt spid="15"/>
                                        </p:tgtEl>
                                      </p:cBhvr>
                                    </p:animEffect>
                                    <p:set>
                                      <p:cBhvr>
                                        <p:cTn id="39" dur="1" fill="hold">
                                          <p:stCondLst>
                                            <p:cond delay="1999"/>
                                          </p:stCondLst>
                                        </p:cTn>
                                        <p:tgtEl>
                                          <p:spTgt spid="1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6" presetClass="path" presetSubtype="0" accel="50000" decel="50000" fill="hold" nodeType="clickEffect">
                                  <p:stCondLst>
                                    <p:cond delay="0"/>
                                  </p:stCondLst>
                                  <p:childTnLst>
                                    <p:animMotion origin="layout" path="M -0.24705 0.22639 L -0.24878 -0.14467 " pathEditMode="relative" rAng="0" ptsTypes="AA">
                                      <p:cBhvr>
                                        <p:cTn id="43" dur="1000" fill="hold"/>
                                        <p:tgtEl>
                                          <p:spTgt spid="16"/>
                                        </p:tgtEl>
                                        <p:attrNameLst>
                                          <p:attrName>ppt_x</p:attrName>
                                          <p:attrName>ppt_y</p:attrName>
                                        </p:attrNameLst>
                                      </p:cBhvr>
                                      <p:rCtr x="-1" y="-186"/>
                                    </p:animMotion>
                                  </p:childTnLst>
                                </p:cTn>
                              </p:par>
                              <p:par>
                                <p:cTn id="44" presetID="10" presetClass="exit" presetSubtype="0" fill="hold" nodeType="withEffect">
                                  <p:stCondLst>
                                    <p:cond delay="0"/>
                                  </p:stCondLst>
                                  <p:childTnLst>
                                    <p:animEffect transition="out" filter="fade">
                                      <p:cBhvr>
                                        <p:cTn id="45" dur="1000"/>
                                        <p:tgtEl>
                                          <p:spTgt spid="45"/>
                                        </p:tgtEl>
                                      </p:cBhvr>
                                    </p:animEffect>
                                    <p:set>
                                      <p:cBhvr>
                                        <p:cTn id="46" dur="1" fill="hold">
                                          <p:stCondLst>
                                            <p:cond delay="999"/>
                                          </p:stCondLst>
                                        </p:cTn>
                                        <p:tgtEl>
                                          <p:spTgt spid="45"/>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1000"/>
                                        <p:tgtEl>
                                          <p:spTgt spid="41"/>
                                        </p:tgtEl>
                                      </p:cBhvr>
                                    </p:animEffect>
                                    <p:set>
                                      <p:cBhvr>
                                        <p:cTn id="49" dur="1" fill="hold">
                                          <p:stCondLst>
                                            <p:cond delay="999"/>
                                          </p:stCondLst>
                                        </p:cTn>
                                        <p:tgtEl>
                                          <p:spTgt spid="41"/>
                                        </p:tgtEl>
                                        <p:attrNameLst>
                                          <p:attrName>style.visibility</p:attrName>
                                        </p:attrNameLst>
                                      </p:cBhvr>
                                      <p:to>
                                        <p:strVal val="hidden"/>
                                      </p:to>
                                    </p:set>
                                  </p:childTnLst>
                                </p:cTn>
                              </p:par>
                            </p:childTnLst>
                          </p:cTn>
                        </p:par>
                        <p:par>
                          <p:cTn id="50" fill="hold">
                            <p:stCondLst>
                              <p:cond delay="1000"/>
                            </p:stCondLst>
                            <p:childTnLst>
                              <p:par>
                                <p:cTn id="51" presetID="22" presetClass="entr" presetSubtype="2"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right)">
                                      <p:cBhvr>
                                        <p:cTn id="5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1" grpId="0" animBg="1"/>
      <p:bldP spid="41" grpId="1" animBg="1"/>
      <p:bldP spid="43" grpId="0" animBg="1"/>
      <p:bldP spid="43" grpId="1" animBg="1"/>
      <p:bldP spid="44" grpId="0"/>
      <p:bldP spid="47" grpId="0"/>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lnSpcReduction="10000"/>
          </a:bodyPr>
          <a:lstStyle/>
          <a:p>
            <a:pPr>
              <a:buNone/>
            </a:pPr>
            <a:r>
              <a:rPr lang="hu-HU" dirty="0" smtClean="0"/>
              <a:t>Domain izoláció = </a:t>
            </a:r>
            <a:r>
              <a:rPr lang="hu-HU" dirty="0" err="1" smtClean="0"/>
              <a:t>IPSec</a:t>
            </a:r>
            <a:r>
              <a:rPr lang="hu-HU" dirty="0" smtClean="0"/>
              <a:t> szabályok</a:t>
            </a:r>
            <a:endParaRPr lang="hu-HU" dirty="0"/>
          </a:p>
        </p:txBody>
      </p:sp>
      <p:sp>
        <p:nvSpPr>
          <p:cNvPr id="5" name="Title 4"/>
          <p:cNvSpPr>
            <a:spLocks noGrp="1"/>
          </p:cNvSpPr>
          <p:nvPr>
            <p:ph type="title"/>
          </p:nvPr>
        </p:nvSpPr>
        <p:spPr/>
        <p:txBody>
          <a:bodyPr>
            <a:noAutofit/>
          </a:bodyPr>
          <a:lstStyle/>
          <a:p>
            <a:r>
              <a:rPr lang="hu-HU" sz="4400" dirty="0" smtClean="0"/>
              <a:t>További hálózatvédelmi megoldások</a:t>
            </a:r>
            <a:endParaRPr lang="hu-HU" sz="4400" dirty="0"/>
          </a:p>
        </p:txBody>
      </p:sp>
      <p:sp>
        <p:nvSpPr>
          <p:cNvPr id="9" name="Oval 2"/>
          <p:cNvSpPr>
            <a:spLocks noChangeArrowheads="1"/>
          </p:cNvSpPr>
          <p:nvPr/>
        </p:nvSpPr>
        <p:spPr bwMode="auto">
          <a:xfrm>
            <a:off x="3379694" y="1640540"/>
            <a:ext cx="5764338" cy="5090439"/>
          </a:xfrm>
          <a:prstGeom prst="ellipse">
            <a:avLst/>
          </a:prstGeom>
          <a:gradFill rotWithShape="1">
            <a:gsLst>
              <a:gs pos="0">
                <a:srgbClr val="FFFFFF"/>
              </a:gs>
              <a:gs pos="50000">
                <a:srgbClr val="DDDDDD">
                  <a:alpha val="20000"/>
                </a:srgbClr>
              </a:gs>
              <a:gs pos="100000">
                <a:srgbClr val="FFFFFF"/>
              </a:gs>
            </a:gsLst>
            <a:lin ang="2700000" scaled="1"/>
          </a:gradFill>
          <a:ln w="12700" algn="ctr">
            <a:solidFill>
              <a:srgbClr val="C0C0C0"/>
            </a:solidFill>
            <a:round/>
            <a:headEnd/>
            <a:tailEnd/>
          </a:ln>
          <a:effectLst/>
        </p:spPr>
        <p:txBody>
          <a:bodyPr wrap="none" anchor="ctr"/>
          <a:lstStyle/>
          <a:p>
            <a:endParaRPr lang="en-US"/>
          </a:p>
        </p:txBody>
      </p:sp>
      <p:graphicFrame>
        <p:nvGraphicFramePr>
          <p:cNvPr id="11" name="Object 4"/>
          <p:cNvGraphicFramePr>
            <a:graphicFrameLocks noChangeAspect="1"/>
          </p:cNvGraphicFramePr>
          <p:nvPr>
            <p:ph sz="half" idx="4294967295"/>
          </p:nvPr>
        </p:nvGraphicFramePr>
        <p:xfrm>
          <a:off x="4043622" y="4993311"/>
          <a:ext cx="869723" cy="777231"/>
        </p:xfrm>
        <a:graphic>
          <a:graphicData uri="http://schemas.openxmlformats.org/presentationml/2006/ole">
            <p:oleObj spid="_x0000_s2050" name="Visio" r:id="rId3" imgW="926211" imgH="826618" progId="Visio.Drawing.11">
              <p:embed/>
            </p:oleObj>
          </a:graphicData>
        </a:graphic>
      </p:graphicFrame>
      <p:sp>
        <p:nvSpPr>
          <p:cNvPr id="12" name="Oval 5"/>
          <p:cNvSpPr>
            <a:spLocks noChangeArrowheads="1"/>
          </p:cNvSpPr>
          <p:nvPr/>
        </p:nvSpPr>
        <p:spPr bwMode="auto">
          <a:xfrm>
            <a:off x="5222260" y="2039018"/>
            <a:ext cx="3801121" cy="4382399"/>
          </a:xfrm>
          <a:prstGeom prst="ellipse">
            <a:avLst/>
          </a:prstGeom>
          <a:gradFill rotWithShape="1">
            <a:gsLst>
              <a:gs pos="0">
                <a:srgbClr val="FFFF99">
                  <a:alpha val="80000"/>
                </a:srgbClr>
              </a:gs>
              <a:gs pos="100000">
                <a:srgbClr val="FFFF99">
                  <a:gamma/>
                  <a:shade val="83922"/>
                  <a:invGamma/>
                </a:srgbClr>
              </a:gs>
            </a:gsLst>
            <a:lin ang="2700000" scaled="1"/>
          </a:gradFill>
          <a:ln w="12700" algn="ctr">
            <a:solidFill>
              <a:schemeClr val="tx2"/>
            </a:solidFill>
            <a:round/>
            <a:headEnd/>
            <a:tailEnd/>
          </a:ln>
          <a:effectLst/>
        </p:spPr>
        <p:txBody>
          <a:bodyPr wrap="none" anchor="ctr"/>
          <a:lstStyle/>
          <a:p>
            <a:endParaRPr lang="en-US"/>
          </a:p>
        </p:txBody>
      </p:sp>
      <p:graphicFrame>
        <p:nvGraphicFramePr>
          <p:cNvPr id="13" name="Object 6"/>
          <p:cNvGraphicFramePr>
            <a:graphicFrameLocks noChangeAspect="1"/>
          </p:cNvGraphicFramePr>
          <p:nvPr/>
        </p:nvGraphicFramePr>
        <p:xfrm>
          <a:off x="3548723" y="3878589"/>
          <a:ext cx="405771" cy="525115"/>
        </p:xfrm>
        <a:graphic>
          <a:graphicData uri="http://schemas.openxmlformats.org/presentationml/2006/ole">
            <p:oleObj spid="_x0000_s2051" name="Visio" r:id="rId4" imgW="432054" imgH="558394" progId="Visio.Drawing.11">
              <p:embed/>
            </p:oleObj>
          </a:graphicData>
        </a:graphic>
      </p:graphicFrame>
      <p:sp>
        <p:nvSpPr>
          <p:cNvPr id="14" name="Oval 7"/>
          <p:cNvSpPr>
            <a:spLocks noChangeArrowheads="1"/>
          </p:cNvSpPr>
          <p:nvPr/>
        </p:nvSpPr>
        <p:spPr bwMode="auto">
          <a:xfrm>
            <a:off x="6511221" y="2521940"/>
            <a:ext cx="2537561" cy="3288290"/>
          </a:xfrm>
          <a:prstGeom prst="ellipse">
            <a:avLst/>
          </a:prstGeom>
          <a:gradFill rotWithShape="1">
            <a:gsLst>
              <a:gs pos="0">
                <a:srgbClr val="CCFFCC"/>
              </a:gs>
              <a:gs pos="50000">
                <a:schemeClr val="accent2">
                  <a:alpha val="80000"/>
                </a:schemeClr>
              </a:gs>
              <a:gs pos="100000">
                <a:srgbClr val="CCFFCC"/>
              </a:gs>
            </a:gsLst>
            <a:lin ang="2700000" scaled="1"/>
          </a:gradFill>
          <a:ln w="9525" algn="ctr">
            <a:solidFill>
              <a:srgbClr val="99CC00"/>
            </a:solidFill>
            <a:round/>
            <a:headEnd/>
            <a:tailEnd/>
          </a:ln>
          <a:effectLst/>
        </p:spPr>
        <p:txBody>
          <a:bodyPr wrap="none" anchor="ctr"/>
          <a:lstStyle/>
          <a:p>
            <a:endParaRPr lang="en-US"/>
          </a:p>
        </p:txBody>
      </p:sp>
      <p:sp>
        <p:nvSpPr>
          <p:cNvPr id="15" name="AutoShape 8"/>
          <p:cNvSpPr>
            <a:spLocks noChangeArrowheads="1"/>
          </p:cNvSpPr>
          <p:nvPr/>
        </p:nvSpPr>
        <p:spPr bwMode="auto">
          <a:xfrm>
            <a:off x="4541282" y="3602286"/>
            <a:ext cx="2633038" cy="272782"/>
          </a:xfrm>
          <a:prstGeom prst="homePlate">
            <a:avLst>
              <a:gd name="adj" fmla="val 54207"/>
            </a:avLst>
          </a:prstGeom>
          <a:gradFill rotWithShape="1">
            <a:gsLst>
              <a:gs pos="0">
                <a:srgbClr val="FF0000">
                  <a:gamma/>
                  <a:shade val="54118"/>
                  <a:invGamma/>
                </a:srgbClr>
              </a:gs>
              <a:gs pos="50000">
                <a:srgbClr val="FF0000"/>
              </a:gs>
              <a:gs pos="100000">
                <a:srgbClr val="FF0000">
                  <a:gamma/>
                  <a:shade val="54118"/>
                  <a:invGamma/>
                </a:srgbClr>
              </a:gs>
            </a:gsLst>
            <a:lin ang="5400000" scaled="1"/>
          </a:gradFill>
          <a:ln w="12700">
            <a:solidFill>
              <a:srgbClr val="FF0000"/>
            </a:solidFill>
            <a:miter lim="800000"/>
            <a:headEnd/>
            <a:tailEnd/>
          </a:ln>
          <a:effectLst/>
        </p:spPr>
        <p:txBody>
          <a:bodyPr wrap="none" anchor="ctr"/>
          <a:lstStyle/>
          <a:p>
            <a:pPr algn="ctr"/>
            <a:r>
              <a:rPr lang="hu-HU" sz="1400" b="1" dirty="0" smtClean="0">
                <a:latin typeface="+mj-lt"/>
              </a:rPr>
              <a:t>Tiltott</a:t>
            </a:r>
            <a:endParaRPr lang="en-US" sz="1400" b="1" dirty="0">
              <a:latin typeface="+mj-lt"/>
            </a:endParaRPr>
          </a:p>
        </p:txBody>
      </p:sp>
      <p:pic>
        <p:nvPicPr>
          <p:cNvPr id="16" name="Picture 9" descr="server"/>
          <p:cNvPicPr>
            <a:picLocks noChangeAspect="1" noChangeArrowheads="1"/>
          </p:cNvPicPr>
          <p:nvPr/>
        </p:nvPicPr>
        <p:blipFill>
          <a:blip r:embed="rId5"/>
          <a:srcRect/>
          <a:stretch>
            <a:fillRect/>
          </a:stretch>
        </p:blipFill>
        <p:spPr bwMode="auto">
          <a:xfrm>
            <a:off x="5477962" y="4390392"/>
            <a:ext cx="560919" cy="930887"/>
          </a:xfrm>
          <a:prstGeom prst="rect">
            <a:avLst/>
          </a:prstGeom>
          <a:noFill/>
        </p:spPr>
      </p:pic>
      <p:pic>
        <p:nvPicPr>
          <p:cNvPr id="17" name="Picture 10" descr="server"/>
          <p:cNvPicPr>
            <a:picLocks noChangeAspect="1" noChangeArrowheads="1"/>
          </p:cNvPicPr>
          <p:nvPr/>
        </p:nvPicPr>
        <p:blipFill>
          <a:blip r:embed="rId5"/>
          <a:srcRect/>
          <a:stretch>
            <a:fillRect/>
          </a:stretch>
        </p:blipFill>
        <p:spPr bwMode="auto">
          <a:xfrm>
            <a:off x="5776412" y="4545967"/>
            <a:ext cx="560919" cy="930887"/>
          </a:xfrm>
          <a:prstGeom prst="rect">
            <a:avLst/>
          </a:prstGeom>
          <a:noFill/>
        </p:spPr>
      </p:pic>
      <p:grpSp>
        <p:nvGrpSpPr>
          <p:cNvPr id="18" name="Group 11"/>
          <p:cNvGrpSpPr>
            <a:grpSpLocks/>
          </p:cNvGrpSpPr>
          <p:nvPr/>
        </p:nvGrpSpPr>
        <p:grpSpPr bwMode="auto">
          <a:xfrm>
            <a:off x="7695576" y="3396931"/>
            <a:ext cx="781706" cy="825799"/>
            <a:chOff x="4352" y="1417"/>
            <a:chExt cx="632" cy="607"/>
          </a:xfrm>
        </p:grpSpPr>
        <p:pic>
          <p:nvPicPr>
            <p:cNvPr id="19" name="Picture 12" descr="server"/>
            <p:cNvPicPr>
              <a:picLocks noChangeAspect="1" noChangeArrowheads="1"/>
            </p:cNvPicPr>
            <p:nvPr/>
          </p:nvPicPr>
          <p:blipFill>
            <a:blip r:embed="rId5"/>
            <a:srcRect/>
            <a:stretch>
              <a:fillRect/>
            </a:stretch>
          </p:blipFill>
          <p:spPr bwMode="auto">
            <a:xfrm>
              <a:off x="4352" y="1417"/>
              <a:ext cx="406" cy="607"/>
            </a:xfrm>
            <a:prstGeom prst="rect">
              <a:avLst/>
            </a:prstGeom>
            <a:noFill/>
          </p:spPr>
        </p:pic>
        <p:pic>
          <p:nvPicPr>
            <p:cNvPr id="20" name="Picture 13" descr="server"/>
            <p:cNvPicPr>
              <a:picLocks noChangeAspect="1" noChangeArrowheads="1"/>
            </p:cNvPicPr>
            <p:nvPr/>
          </p:nvPicPr>
          <p:blipFill>
            <a:blip r:embed="rId5"/>
            <a:srcRect/>
            <a:stretch>
              <a:fillRect/>
            </a:stretch>
          </p:blipFill>
          <p:spPr bwMode="auto">
            <a:xfrm>
              <a:off x="4577" y="1417"/>
              <a:ext cx="407" cy="607"/>
            </a:xfrm>
            <a:prstGeom prst="rect">
              <a:avLst/>
            </a:prstGeom>
            <a:noFill/>
          </p:spPr>
        </p:pic>
      </p:grpSp>
      <p:sp>
        <p:nvSpPr>
          <p:cNvPr id="21" name="Text Box 14"/>
          <p:cNvSpPr txBox="1">
            <a:spLocks noChangeArrowheads="1"/>
          </p:cNvSpPr>
          <p:nvPr/>
        </p:nvSpPr>
        <p:spPr bwMode="auto">
          <a:xfrm>
            <a:off x="5173023" y="1748924"/>
            <a:ext cx="1802102" cy="200045"/>
          </a:xfrm>
          <a:prstGeom prst="rect">
            <a:avLst/>
          </a:prstGeom>
          <a:noFill/>
          <a:ln w="9525" algn="ctr">
            <a:noFill/>
            <a:miter lim="800000"/>
            <a:headEnd/>
            <a:tailEnd/>
          </a:ln>
          <a:effectLst/>
        </p:spPr>
        <p:txBody>
          <a:bodyPr wrap="square" lIns="91430" tIns="45715" rIns="91430" bIns="45715">
            <a:spAutoFit/>
          </a:bodyPr>
          <a:lstStyle/>
          <a:p>
            <a:pPr algn="r" eaLnBrk="0" hangingPunct="0">
              <a:lnSpc>
                <a:spcPct val="50000"/>
              </a:lnSpc>
              <a:spcBef>
                <a:spcPct val="50000"/>
              </a:spcBef>
            </a:pPr>
            <a:r>
              <a:rPr lang="hu-HU" sz="1400" b="1" dirty="0" smtClean="0">
                <a:solidFill>
                  <a:schemeClr val="bg2">
                    <a:lumMod val="75000"/>
                  </a:schemeClr>
                </a:solidFill>
              </a:rPr>
              <a:t>Karantén zóna</a:t>
            </a:r>
            <a:endParaRPr lang="en-US" sz="1400" b="1" dirty="0">
              <a:solidFill>
                <a:schemeClr val="bg2">
                  <a:lumMod val="75000"/>
                </a:schemeClr>
              </a:solidFill>
            </a:endParaRPr>
          </a:p>
        </p:txBody>
      </p:sp>
      <p:sp>
        <p:nvSpPr>
          <p:cNvPr id="22" name="Text Box 15"/>
          <p:cNvSpPr txBox="1">
            <a:spLocks noChangeArrowheads="1"/>
          </p:cNvSpPr>
          <p:nvPr/>
        </p:nvSpPr>
        <p:spPr bwMode="auto">
          <a:xfrm>
            <a:off x="5890400" y="2171852"/>
            <a:ext cx="1802102" cy="200045"/>
          </a:xfrm>
          <a:prstGeom prst="rect">
            <a:avLst/>
          </a:prstGeom>
          <a:noFill/>
          <a:ln w="9525" algn="ctr">
            <a:noFill/>
            <a:miter lim="800000"/>
            <a:headEnd/>
            <a:tailEnd/>
          </a:ln>
          <a:effectLst/>
        </p:spPr>
        <p:txBody>
          <a:bodyPr wrap="square" lIns="91430" tIns="45715" rIns="91430" bIns="45715">
            <a:spAutoFit/>
          </a:bodyPr>
          <a:lstStyle/>
          <a:p>
            <a:pPr algn="r" eaLnBrk="0" hangingPunct="0">
              <a:lnSpc>
                <a:spcPct val="50000"/>
              </a:lnSpc>
              <a:spcBef>
                <a:spcPct val="50000"/>
              </a:spcBef>
            </a:pPr>
            <a:r>
              <a:rPr lang="hu-HU" sz="1400" b="1" dirty="0" smtClean="0">
                <a:solidFill>
                  <a:schemeClr val="bg2">
                    <a:lumMod val="75000"/>
                  </a:schemeClr>
                </a:solidFill>
              </a:rPr>
              <a:t>Köztes zóna</a:t>
            </a:r>
            <a:endParaRPr lang="en-US" sz="1400" b="1" dirty="0">
              <a:solidFill>
                <a:schemeClr val="bg2">
                  <a:lumMod val="75000"/>
                </a:schemeClr>
              </a:solidFill>
            </a:endParaRPr>
          </a:p>
        </p:txBody>
      </p:sp>
      <p:sp>
        <p:nvSpPr>
          <p:cNvPr id="23" name="Text Box 16"/>
          <p:cNvSpPr txBox="1">
            <a:spLocks noChangeArrowheads="1"/>
          </p:cNvSpPr>
          <p:nvPr/>
        </p:nvSpPr>
        <p:spPr bwMode="auto">
          <a:xfrm>
            <a:off x="6573303" y="2714494"/>
            <a:ext cx="1802102" cy="200045"/>
          </a:xfrm>
          <a:prstGeom prst="rect">
            <a:avLst/>
          </a:prstGeom>
          <a:noFill/>
          <a:ln w="9525" algn="ctr">
            <a:noFill/>
            <a:miter lim="800000"/>
            <a:headEnd/>
            <a:tailEnd/>
          </a:ln>
          <a:effectLst/>
        </p:spPr>
        <p:txBody>
          <a:bodyPr wrap="square" lIns="91430" tIns="45715" rIns="91430" bIns="45715">
            <a:spAutoFit/>
          </a:bodyPr>
          <a:lstStyle/>
          <a:p>
            <a:pPr algn="r" eaLnBrk="0" hangingPunct="0">
              <a:lnSpc>
                <a:spcPct val="50000"/>
              </a:lnSpc>
              <a:spcBef>
                <a:spcPct val="50000"/>
              </a:spcBef>
            </a:pPr>
            <a:r>
              <a:rPr lang="hu-HU" sz="1400" b="1" dirty="0" smtClean="0">
                <a:solidFill>
                  <a:schemeClr val="bg2">
                    <a:lumMod val="75000"/>
                  </a:schemeClr>
                </a:solidFill>
              </a:rPr>
              <a:t>Védett zóna</a:t>
            </a:r>
            <a:endParaRPr lang="en-US" sz="1400" b="1" dirty="0">
              <a:solidFill>
                <a:schemeClr val="bg2">
                  <a:lumMod val="75000"/>
                </a:schemeClr>
              </a:solidFill>
            </a:endParaRPr>
          </a:p>
        </p:txBody>
      </p:sp>
      <p:graphicFrame>
        <p:nvGraphicFramePr>
          <p:cNvPr id="24" name="Object 17"/>
          <p:cNvGraphicFramePr>
            <a:graphicFrameLocks noChangeAspect="1"/>
          </p:cNvGraphicFramePr>
          <p:nvPr/>
        </p:nvGraphicFramePr>
        <p:xfrm>
          <a:off x="3645307" y="4040559"/>
          <a:ext cx="723525" cy="674296"/>
        </p:xfrm>
        <a:graphic>
          <a:graphicData uri="http://schemas.openxmlformats.org/presentationml/2006/ole">
            <p:oleObj spid="_x0000_s2052" name="Visio" r:id="rId6" imgW="770382" imgH="717702" progId="Visio.Drawing.11">
              <p:embed/>
            </p:oleObj>
          </a:graphicData>
        </a:graphic>
      </p:graphicFrame>
      <p:graphicFrame>
        <p:nvGraphicFramePr>
          <p:cNvPr id="25" name="Object 18"/>
          <p:cNvGraphicFramePr>
            <a:graphicFrameLocks noChangeAspect="1"/>
          </p:cNvGraphicFramePr>
          <p:nvPr/>
        </p:nvGraphicFramePr>
        <p:xfrm>
          <a:off x="7321178" y="4535345"/>
          <a:ext cx="884641" cy="765297"/>
        </p:xfrm>
        <a:graphic>
          <a:graphicData uri="http://schemas.openxmlformats.org/presentationml/2006/ole">
            <p:oleObj spid="_x0000_s2053" name="Visio" r:id="rId7" imgW="941451" imgH="813613" progId="Visio.Drawing.11">
              <p:embed/>
            </p:oleObj>
          </a:graphicData>
        </a:graphic>
      </p:graphicFrame>
      <p:sp>
        <p:nvSpPr>
          <p:cNvPr id="26" name="AutoShape 19"/>
          <p:cNvSpPr>
            <a:spLocks noChangeArrowheads="1"/>
          </p:cNvSpPr>
          <p:nvPr/>
        </p:nvSpPr>
        <p:spPr bwMode="auto">
          <a:xfrm rot="10800000">
            <a:off x="4455459" y="2677217"/>
            <a:ext cx="2725269" cy="304085"/>
          </a:xfrm>
          <a:prstGeom prst="homePlate">
            <a:avLst>
              <a:gd name="adj" fmla="val 81380"/>
            </a:avLst>
          </a:prstGeom>
          <a:gradFill rotWithShape="1">
            <a:gsLst>
              <a:gs pos="0">
                <a:srgbClr val="008000">
                  <a:gamma/>
                  <a:shade val="54118"/>
                  <a:invGamma/>
                </a:srgbClr>
              </a:gs>
              <a:gs pos="50000">
                <a:srgbClr val="008000"/>
              </a:gs>
              <a:gs pos="100000">
                <a:srgbClr val="008000">
                  <a:gamma/>
                  <a:shade val="54118"/>
                  <a:invGamma/>
                </a:srgbClr>
              </a:gs>
            </a:gsLst>
            <a:lin ang="5400000" scaled="1"/>
          </a:gradFill>
          <a:ln w="12700">
            <a:noFill/>
            <a:miter lim="800000"/>
            <a:headEnd/>
            <a:tailEnd/>
          </a:ln>
          <a:effectLst/>
        </p:spPr>
        <p:txBody>
          <a:bodyPr rot="10800000" wrap="none" anchor="ctr"/>
          <a:lstStyle/>
          <a:p>
            <a:pPr algn="ctr"/>
            <a:r>
              <a:rPr lang="hu-HU" sz="1400" b="1" dirty="0" smtClean="0">
                <a:latin typeface="+mj-lt"/>
              </a:rPr>
              <a:t>Engedélyezett</a:t>
            </a:r>
            <a:endParaRPr lang="en-US" sz="1400" b="1" dirty="0">
              <a:latin typeface="+mj-lt"/>
            </a:endParaRPr>
          </a:p>
        </p:txBody>
      </p:sp>
      <p:grpSp>
        <p:nvGrpSpPr>
          <p:cNvPr id="27" name="Group 20"/>
          <p:cNvGrpSpPr>
            <a:grpSpLocks/>
          </p:cNvGrpSpPr>
          <p:nvPr/>
        </p:nvGrpSpPr>
        <p:grpSpPr bwMode="auto">
          <a:xfrm>
            <a:off x="5839273" y="3114520"/>
            <a:ext cx="1493855" cy="339860"/>
            <a:chOff x="3230" y="1786"/>
            <a:chExt cx="867" cy="228"/>
          </a:xfrm>
        </p:grpSpPr>
        <p:grpSp>
          <p:nvGrpSpPr>
            <p:cNvPr id="28" name="Group 21"/>
            <p:cNvGrpSpPr>
              <a:grpSpLocks/>
            </p:cNvGrpSpPr>
            <p:nvPr/>
          </p:nvGrpSpPr>
          <p:grpSpPr bwMode="auto">
            <a:xfrm>
              <a:off x="3230" y="1786"/>
              <a:ext cx="867" cy="228"/>
              <a:chOff x="3230" y="1786"/>
              <a:chExt cx="867" cy="228"/>
            </a:xfrm>
          </p:grpSpPr>
          <p:sp>
            <p:nvSpPr>
              <p:cNvPr id="30" name="AutoShape 22"/>
              <p:cNvSpPr>
                <a:spLocks noChangeArrowheads="1"/>
              </p:cNvSpPr>
              <p:nvPr/>
            </p:nvSpPr>
            <p:spPr bwMode="auto">
              <a:xfrm rot="10800000">
                <a:off x="3230" y="1786"/>
                <a:ext cx="471" cy="228"/>
              </a:xfrm>
              <a:prstGeom prst="homePlate">
                <a:avLst>
                  <a:gd name="adj" fmla="val 51645"/>
                </a:avLst>
              </a:prstGeom>
              <a:gradFill rotWithShape="1">
                <a:gsLst>
                  <a:gs pos="0">
                    <a:srgbClr val="008000">
                      <a:gamma/>
                      <a:shade val="54118"/>
                      <a:invGamma/>
                    </a:srgbClr>
                  </a:gs>
                  <a:gs pos="50000">
                    <a:srgbClr val="008000"/>
                  </a:gs>
                  <a:gs pos="100000">
                    <a:srgbClr val="008000">
                      <a:gamma/>
                      <a:shade val="54118"/>
                      <a:invGamma/>
                    </a:srgbClr>
                  </a:gs>
                </a:gsLst>
                <a:lin ang="5400000" scaled="1"/>
              </a:gradFill>
              <a:ln w="12700">
                <a:noFill/>
                <a:miter lim="800000"/>
                <a:headEnd/>
                <a:tailEnd/>
              </a:ln>
              <a:effectLst/>
            </p:spPr>
            <p:txBody>
              <a:bodyPr wrap="none" anchor="ctr"/>
              <a:lstStyle/>
              <a:p>
                <a:endParaRPr lang="en-US"/>
              </a:p>
            </p:txBody>
          </p:sp>
          <p:sp>
            <p:nvSpPr>
              <p:cNvPr id="31" name="AutoShape 23"/>
              <p:cNvSpPr>
                <a:spLocks noChangeArrowheads="1"/>
              </p:cNvSpPr>
              <p:nvPr/>
            </p:nvSpPr>
            <p:spPr bwMode="auto">
              <a:xfrm>
                <a:off x="3695" y="1786"/>
                <a:ext cx="402" cy="228"/>
              </a:xfrm>
              <a:prstGeom prst="homePlate">
                <a:avLst>
                  <a:gd name="adj" fmla="val 44079"/>
                </a:avLst>
              </a:prstGeom>
              <a:gradFill rotWithShape="1">
                <a:gsLst>
                  <a:gs pos="0">
                    <a:srgbClr val="008000">
                      <a:gamma/>
                      <a:shade val="54118"/>
                      <a:invGamma/>
                    </a:srgbClr>
                  </a:gs>
                  <a:gs pos="50000">
                    <a:srgbClr val="008000"/>
                  </a:gs>
                  <a:gs pos="100000">
                    <a:srgbClr val="008000">
                      <a:gamma/>
                      <a:shade val="54118"/>
                      <a:invGamma/>
                    </a:srgbClr>
                  </a:gs>
                </a:gsLst>
                <a:lin ang="5400000" scaled="1"/>
              </a:gradFill>
              <a:ln w="12700">
                <a:noFill/>
                <a:miter lim="800000"/>
                <a:headEnd/>
                <a:tailEnd/>
              </a:ln>
              <a:effectLst/>
            </p:spPr>
            <p:txBody>
              <a:bodyPr wrap="none" anchor="ctr"/>
              <a:lstStyle/>
              <a:p>
                <a:endParaRPr lang="en-US"/>
              </a:p>
            </p:txBody>
          </p:sp>
        </p:grpSp>
        <p:sp>
          <p:nvSpPr>
            <p:cNvPr id="29" name="Text Box 24"/>
            <p:cNvSpPr txBox="1">
              <a:spLocks noChangeArrowheads="1"/>
            </p:cNvSpPr>
            <p:nvPr/>
          </p:nvSpPr>
          <p:spPr bwMode="auto">
            <a:xfrm>
              <a:off x="3344" y="1796"/>
              <a:ext cx="692" cy="155"/>
            </a:xfrm>
            <a:prstGeom prst="rect">
              <a:avLst/>
            </a:prstGeom>
            <a:noFill/>
            <a:ln w="12700">
              <a:noFill/>
              <a:miter lim="800000"/>
              <a:headEnd/>
              <a:tailEnd/>
            </a:ln>
            <a:effectLst/>
          </p:spPr>
          <p:txBody>
            <a:bodyPr>
              <a:spAutoFit/>
            </a:bodyPr>
            <a:lstStyle/>
            <a:p>
              <a:pPr>
                <a:spcBef>
                  <a:spcPct val="50000"/>
                </a:spcBef>
              </a:pPr>
              <a:r>
                <a:rPr lang="hu-HU" sz="1000" b="1" dirty="0" smtClean="0">
                  <a:latin typeface="+mj-lt"/>
                </a:rPr>
                <a:t>Engedélyezett</a:t>
              </a:r>
              <a:endParaRPr lang="en-US" sz="1000" b="1" dirty="0">
                <a:latin typeface="+mj-lt"/>
              </a:endParaRPr>
            </a:p>
          </p:txBody>
        </p:sp>
      </p:grpSp>
      <p:pic>
        <p:nvPicPr>
          <p:cNvPr id="32" name="Picture 25" descr="server"/>
          <p:cNvPicPr>
            <a:picLocks noChangeAspect="1" noChangeArrowheads="1"/>
          </p:cNvPicPr>
          <p:nvPr/>
        </p:nvPicPr>
        <p:blipFill>
          <a:blip r:embed="rId5"/>
          <a:srcRect/>
          <a:stretch>
            <a:fillRect/>
          </a:stretch>
        </p:blipFill>
        <p:spPr bwMode="auto">
          <a:xfrm>
            <a:off x="4938212" y="5765167"/>
            <a:ext cx="560919" cy="930887"/>
          </a:xfrm>
          <a:prstGeom prst="rect">
            <a:avLst/>
          </a:prstGeom>
          <a:noFill/>
        </p:spPr>
      </p:pic>
      <p:grpSp>
        <p:nvGrpSpPr>
          <p:cNvPr id="33" name="Group 26"/>
          <p:cNvGrpSpPr>
            <a:grpSpLocks/>
          </p:cNvGrpSpPr>
          <p:nvPr/>
        </p:nvGrpSpPr>
        <p:grpSpPr bwMode="auto">
          <a:xfrm>
            <a:off x="4327973" y="3114520"/>
            <a:ext cx="1472191" cy="339860"/>
            <a:chOff x="3230" y="1786"/>
            <a:chExt cx="867" cy="228"/>
          </a:xfrm>
        </p:grpSpPr>
        <p:grpSp>
          <p:nvGrpSpPr>
            <p:cNvPr id="34" name="Group 27"/>
            <p:cNvGrpSpPr>
              <a:grpSpLocks/>
            </p:cNvGrpSpPr>
            <p:nvPr/>
          </p:nvGrpSpPr>
          <p:grpSpPr bwMode="auto">
            <a:xfrm>
              <a:off x="3230" y="1786"/>
              <a:ext cx="867" cy="228"/>
              <a:chOff x="3230" y="1786"/>
              <a:chExt cx="867" cy="228"/>
            </a:xfrm>
          </p:grpSpPr>
          <p:sp>
            <p:nvSpPr>
              <p:cNvPr id="36" name="AutoShape 28"/>
              <p:cNvSpPr>
                <a:spLocks noChangeArrowheads="1"/>
              </p:cNvSpPr>
              <p:nvPr/>
            </p:nvSpPr>
            <p:spPr bwMode="auto">
              <a:xfrm rot="10800000">
                <a:off x="3230" y="1786"/>
                <a:ext cx="471" cy="228"/>
              </a:xfrm>
              <a:prstGeom prst="homePlate">
                <a:avLst>
                  <a:gd name="adj" fmla="val 51645"/>
                </a:avLst>
              </a:prstGeom>
              <a:gradFill rotWithShape="1">
                <a:gsLst>
                  <a:gs pos="0">
                    <a:srgbClr val="008000">
                      <a:gamma/>
                      <a:shade val="54118"/>
                      <a:invGamma/>
                    </a:srgbClr>
                  </a:gs>
                  <a:gs pos="50000">
                    <a:srgbClr val="008000"/>
                  </a:gs>
                  <a:gs pos="100000">
                    <a:srgbClr val="008000">
                      <a:gamma/>
                      <a:shade val="54118"/>
                      <a:invGamma/>
                    </a:srgbClr>
                  </a:gs>
                </a:gsLst>
                <a:lin ang="5400000" scaled="1"/>
              </a:gradFill>
              <a:ln w="12700">
                <a:noFill/>
                <a:miter lim="800000"/>
                <a:headEnd/>
                <a:tailEnd/>
              </a:ln>
              <a:effectLst/>
            </p:spPr>
            <p:txBody>
              <a:bodyPr wrap="none" anchor="ctr"/>
              <a:lstStyle/>
              <a:p>
                <a:endParaRPr lang="en-US"/>
              </a:p>
            </p:txBody>
          </p:sp>
          <p:sp>
            <p:nvSpPr>
              <p:cNvPr id="37" name="AutoShape 29"/>
              <p:cNvSpPr>
                <a:spLocks noChangeArrowheads="1"/>
              </p:cNvSpPr>
              <p:nvPr/>
            </p:nvSpPr>
            <p:spPr bwMode="auto">
              <a:xfrm>
                <a:off x="3695" y="1786"/>
                <a:ext cx="402" cy="228"/>
              </a:xfrm>
              <a:prstGeom prst="homePlate">
                <a:avLst>
                  <a:gd name="adj" fmla="val 44079"/>
                </a:avLst>
              </a:prstGeom>
              <a:gradFill rotWithShape="1">
                <a:gsLst>
                  <a:gs pos="0">
                    <a:srgbClr val="008000">
                      <a:gamma/>
                      <a:shade val="54118"/>
                      <a:invGamma/>
                    </a:srgbClr>
                  </a:gs>
                  <a:gs pos="50000">
                    <a:srgbClr val="008000"/>
                  </a:gs>
                  <a:gs pos="100000">
                    <a:srgbClr val="008000">
                      <a:gamma/>
                      <a:shade val="54118"/>
                      <a:invGamma/>
                    </a:srgbClr>
                  </a:gs>
                </a:gsLst>
                <a:lin ang="5400000" scaled="1"/>
              </a:gradFill>
              <a:ln w="12700">
                <a:noFill/>
                <a:miter lim="800000"/>
                <a:headEnd/>
                <a:tailEnd/>
              </a:ln>
              <a:effectLst/>
            </p:spPr>
            <p:txBody>
              <a:bodyPr wrap="none" anchor="ctr"/>
              <a:lstStyle/>
              <a:p>
                <a:endParaRPr lang="en-US"/>
              </a:p>
            </p:txBody>
          </p:sp>
        </p:grpSp>
        <p:sp>
          <p:nvSpPr>
            <p:cNvPr id="35" name="Text Box 30"/>
            <p:cNvSpPr txBox="1">
              <a:spLocks noChangeArrowheads="1"/>
            </p:cNvSpPr>
            <p:nvPr/>
          </p:nvSpPr>
          <p:spPr bwMode="auto">
            <a:xfrm>
              <a:off x="3344" y="1796"/>
              <a:ext cx="692" cy="155"/>
            </a:xfrm>
            <a:prstGeom prst="rect">
              <a:avLst/>
            </a:prstGeom>
            <a:noFill/>
            <a:ln w="12700">
              <a:noFill/>
              <a:miter lim="800000"/>
              <a:headEnd/>
              <a:tailEnd/>
            </a:ln>
            <a:effectLst/>
          </p:spPr>
          <p:txBody>
            <a:bodyPr>
              <a:spAutoFit/>
            </a:bodyPr>
            <a:lstStyle/>
            <a:p>
              <a:pPr>
                <a:spcBef>
                  <a:spcPct val="50000"/>
                </a:spcBef>
              </a:pPr>
              <a:r>
                <a:rPr lang="hu-HU" sz="1000" b="1" dirty="0" smtClean="0">
                  <a:latin typeface="+mj-lt"/>
                </a:rPr>
                <a:t>Engedélyezett</a:t>
              </a:r>
              <a:endParaRPr lang="en-US" sz="1000" b="1" dirty="0">
                <a:latin typeface="+mj-lt"/>
              </a:endParaRPr>
            </a:p>
          </p:txBody>
        </p:sp>
      </p:grpSp>
      <p:graphicFrame>
        <p:nvGraphicFramePr>
          <p:cNvPr id="38" name="Group 31"/>
          <p:cNvGraphicFramePr>
            <a:graphicFrameLocks noGrp="1"/>
          </p:cNvGraphicFramePr>
          <p:nvPr/>
        </p:nvGraphicFramePr>
        <p:xfrm>
          <a:off x="224116" y="1729070"/>
          <a:ext cx="2886635" cy="4795855"/>
        </p:xfrm>
        <a:graphic>
          <a:graphicData uri="http://schemas.openxmlformats.org/drawingml/2006/table">
            <a:tbl>
              <a:tblPr/>
              <a:tblGrid>
                <a:gridCol w="1273515"/>
                <a:gridCol w="1613120"/>
              </a:tblGrid>
              <a:tr h="410714">
                <a:tc gridSpan="2">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hu-HU" sz="1200" b="1" i="0" u="none" strike="noStrike" cap="none" normalizeH="0" baseline="0" dirty="0" smtClean="0">
                          <a:ln>
                            <a:noFill/>
                          </a:ln>
                          <a:solidFill>
                            <a:schemeClr val="tx1"/>
                          </a:solidFill>
                          <a:effectLst/>
                          <a:latin typeface="+mj-lt"/>
                        </a:rPr>
                        <a:t>Házirend beállítások</a:t>
                      </a:r>
                      <a:endParaRPr kumimoji="0" lang="en-US" sz="1200" b="1" i="0" u="none" strike="noStrike" cap="none" normalizeH="0" baseline="0" dirty="0" smtClean="0">
                        <a:ln>
                          <a:noFill/>
                        </a:ln>
                        <a:solidFill>
                          <a:schemeClr val="tx1"/>
                        </a:solidFill>
                        <a:effectLst/>
                        <a:latin typeface="+mj-lt"/>
                      </a:endParaRPr>
                    </a:p>
                  </a:txBody>
                  <a:tcPr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550655">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hu-HU" sz="1200" b="1" i="0" u="none" strike="noStrike" cap="none" normalizeH="0" baseline="0" dirty="0" smtClean="0">
                          <a:ln>
                            <a:noFill/>
                          </a:ln>
                          <a:solidFill>
                            <a:schemeClr val="tx1"/>
                          </a:solidFill>
                          <a:effectLst/>
                          <a:latin typeface="+mj-lt"/>
                        </a:rPr>
                        <a:t>Védett zóna</a:t>
                      </a:r>
                      <a:endParaRPr kumimoji="0" lang="en-US" sz="1200" b="1" i="0" u="none" strike="noStrike" cap="none" normalizeH="0" baseline="0" dirty="0" smtClean="0">
                        <a:ln>
                          <a:noFill/>
                        </a:ln>
                        <a:solidFill>
                          <a:schemeClr val="tx1"/>
                        </a:solidFill>
                        <a:effectLst/>
                        <a:latin typeface="+mj-lt"/>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1" fontAlgn="base" latinLnBrk="0" hangingPunct="1">
                        <a:lnSpc>
                          <a:spcPct val="90000"/>
                        </a:lnSpc>
                        <a:spcBef>
                          <a:spcPct val="30000"/>
                        </a:spcBef>
                        <a:spcAft>
                          <a:spcPct val="0"/>
                        </a:spcAft>
                        <a:buClr>
                          <a:schemeClr val="tx2"/>
                        </a:buClr>
                        <a:buSzTx/>
                        <a:buFont typeface="Wingdings 2" pitchFamily="18" charset="2"/>
                        <a:buBlip>
                          <a:blip r:embed="rId8"/>
                        </a:buBlip>
                        <a:tabLst/>
                      </a:pPr>
                      <a:r>
                        <a:rPr kumimoji="0" lang="hu-HU" sz="1200" b="0" i="0" u="none" strike="noStrike" cap="none" normalizeH="0" baseline="0" dirty="0" smtClean="0">
                          <a:ln>
                            <a:noFill/>
                          </a:ln>
                          <a:solidFill>
                            <a:schemeClr val="tx1"/>
                          </a:solidFill>
                          <a:effectLst/>
                          <a:latin typeface="+mj-lt"/>
                        </a:rPr>
                        <a:t>Minden rendszer rendelkezik Health Certificate-tel</a:t>
                      </a:r>
                      <a:endParaRPr kumimoji="0" lang="en-US" sz="1200" b="0" i="0" u="none" strike="noStrike" cap="none" normalizeH="0" baseline="0" dirty="0" smtClean="0">
                        <a:ln>
                          <a:noFill/>
                        </a:ln>
                        <a:solidFill>
                          <a:schemeClr val="tx1"/>
                        </a:solidFill>
                        <a:effectLst/>
                        <a:latin typeface="+mj-lt"/>
                      </a:endParaRPr>
                    </a:p>
                    <a:p>
                      <a:pPr marL="114300" marR="0" lvl="0" indent="-114300" algn="l" defTabSz="914400" rtl="0" eaLnBrk="1" fontAlgn="base" latinLnBrk="0" hangingPunct="1">
                        <a:lnSpc>
                          <a:spcPct val="90000"/>
                        </a:lnSpc>
                        <a:spcBef>
                          <a:spcPct val="30000"/>
                        </a:spcBef>
                        <a:spcAft>
                          <a:spcPct val="0"/>
                        </a:spcAft>
                        <a:buClr>
                          <a:schemeClr val="tx2"/>
                        </a:buClr>
                        <a:buSzTx/>
                        <a:buFont typeface="Wingdings 2" pitchFamily="18" charset="2"/>
                        <a:buBlip>
                          <a:blip r:embed="rId8"/>
                        </a:buBlip>
                        <a:tabLst/>
                      </a:pPr>
                      <a:r>
                        <a:rPr kumimoji="0" lang="hu-HU" sz="1200" b="0" i="0" u="none" strike="noStrike" cap="none" normalizeH="0" baseline="0" dirty="0" smtClean="0">
                          <a:ln>
                            <a:noFill/>
                          </a:ln>
                          <a:solidFill>
                            <a:schemeClr val="tx1"/>
                          </a:solidFill>
                          <a:effectLst/>
                          <a:latin typeface="+mj-lt"/>
                        </a:rPr>
                        <a:t>Health Certificate alapú authentikáció szükséges a rendszerhez való kapcsolódáskor</a:t>
                      </a:r>
                      <a:endParaRPr kumimoji="0" lang="en-US" sz="12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0655">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hu-HU" sz="1200" b="1" i="0" u="none" strike="noStrike" cap="none" normalizeH="0" baseline="0" dirty="0" smtClean="0">
                          <a:ln>
                            <a:noFill/>
                          </a:ln>
                          <a:solidFill>
                            <a:schemeClr val="tx1"/>
                          </a:solidFill>
                          <a:effectLst/>
                          <a:latin typeface="+mj-lt"/>
                        </a:rPr>
                        <a:t>Köztes zóna</a:t>
                      </a:r>
                      <a:endParaRPr kumimoji="0" lang="en-US" sz="1200" b="1" i="0" u="none" strike="noStrike" cap="none" normalizeH="0" baseline="0" dirty="0" smtClean="0">
                        <a:ln>
                          <a:noFill/>
                        </a:ln>
                        <a:solidFill>
                          <a:schemeClr val="tx1"/>
                        </a:solidFill>
                        <a:effectLst/>
                        <a:latin typeface="+mj-lt"/>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1" fontAlgn="base" latinLnBrk="0" hangingPunct="1">
                        <a:lnSpc>
                          <a:spcPct val="90000"/>
                        </a:lnSpc>
                        <a:spcBef>
                          <a:spcPct val="30000"/>
                        </a:spcBef>
                        <a:spcAft>
                          <a:spcPct val="0"/>
                        </a:spcAft>
                        <a:buClr>
                          <a:schemeClr val="tx2"/>
                        </a:buClr>
                        <a:buSzTx/>
                        <a:buFont typeface="Wingdings 2" pitchFamily="18" charset="2"/>
                        <a:buBlip>
                          <a:blip r:embed="rId8"/>
                        </a:buBlip>
                        <a:tabLst/>
                      </a:pPr>
                      <a:r>
                        <a:rPr kumimoji="0" lang="hu-HU" sz="1200" b="0" i="0" u="none" strike="noStrike" kern="1200" cap="none" normalizeH="0" baseline="0" dirty="0" smtClean="0">
                          <a:ln>
                            <a:noFill/>
                          </a:ln>
                          <a:solidFill>
                            <a:schemeClr val="tx1"/>
                          </a:solidFill>
                          <a:effectLst/>
                          <a:latin typeface="+mn-lt"/>
                          <a:ea typeface="+mn-ea"/>
                          <a:cs typeface="+mn-cs"/>
                        </a:rPr>
                        <a:t>Minden rendszer rendelkezik Health Certificate-tel</a:t>
                      </a:r>
                      <a:endParaRPr kumimoji="0" lang="en-US" sz="1200" b="0" i="0" u="none" strike="noStrike" kern="1200" cap="none" normalizeH="0" baseline="0" dirty="0" smtClean="0">
                        <a:ln>
                          <a:noFill/>
                        </a:ln>
                        <a:solidFill>
                          <a:schemeClr val="tx1"/>
                        </a:solidFill>
                        <a:effectLst/>
                        <a:latin typeface="+mn-lt"/>
                        <a:ea typeface="+mn-ea"/>
                        <a:cs typeface="+mn-cs"/>
                      </a:endParaRPr>
                    </a:p>
                    <a:p>
                      <a:pPr marL="114300" marR="0" lvl="0" indent="-114300" algn="l" defTabSz="914400" rtl="0" eaLnBrk="1" fontAlgn="base" latinLnBrk="0" hangingPunct="1">
                        <a:lnSpc>
                          <a:spcPct val="90000"/>
                        </a:lnSpc>
                        <a:spcBef>
                          <a:spcPct val="30000"/>
                        </a:spcBef>
                        <a:spcAft>
                          <a:spcPct val="0"/>
                        </a:spcAft>
                        <a:buClr>
                          <a:schemeClr val="tx2"/>
                        </a:buClr>
                        <a:buSzTx/>
                        <a:buFont typeface="Wingdings 2" pitchFamily="18" charset="2"/>
                        <a:buBlip>
                          <a:blip r:embed="rId8"/>
                        </a:buBlip>
                        <a:tabLst/>
                      </a:pPr>
                      <a:r>
                        <a:rPr kumimoji="0" lang="hu-HU" sz="1200" b="0" i="0" u="none" strike="noStrike" cap="none" normalizeH="0" baseline="0" dirty="0" smtClean="0">
                          <a:ln>
                            <a:noFill/>
                          </a:ln>
                          <a:solidFill>
                            <a:schemeClr val="tx1"/>
                          </a:solidFill>
                          <a:effectLst/>
                          <a:latin typeface="+mj-lt"/>
                        </a:rPr>
                        <a:t>Health Certificate alapú authentikációt kér, de nem követel</a:t>
                      </a:r>
                      <a:endParaRPr kumimoji="0" lang="en-US" sz="12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3831">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hu-HU" sz="1200" b="1" i="0" u="none" strike="noStrike" cap="none" normalizeH="0" baseline="0" dirty="0" smtClean="0">
                          <a:ln>
                            <a:noFill/>
                          </a:ln>
                          <a:solidFill>
                            <a:schemeClr val="tx1"/>
                          </a:solidFill>
                          <a:effectLst/>
                          <a:latin typeface="+mj-lt"/>
                        </a:rPr>
                        <a:t>Karantén zóna</a:t>
                      </a:r>
                      <a:endParaRPr kumimoji="0" lang="en-US" sz="1200" b="1" i="0" u="none" strike="noStrike" cap="none" normalizeH="0" baseline="0" dirty="0" smtClean="0">
                        <a:ln>
                          <a:noFill/>
                        </a:ln>
                        <a:solidFill>
                          <a:schemeClr val="tx1"/>
                        </a:solidFill>
                        <a:effectLst/>
                        <a:latin typeface="+mj-lt"/>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1" fontAlgn="base" latinLnBrk="0" hangingPunct="1">
                        <a:lnSpc>
                          <a:spcPct val="90000"/>
                        </a:lnSpc>
                        <a:spcBef>
                          <a:spcPct val="30000"/>
                        </a:spcBef>
                        <a:spcAft>
                          <a:spcPct val="0"/>
                        </a:spcAft>
                        <a:buClr>
                          <a:schemeClr val="tx2"/>
                        </a:buClr>
                        <a:buSzTx/>
                        <a:buFont typeface="Wingdings 2" pitchFamily="18" charset="2"/>
                        <a:buBlip>
                          <a:blip r:embed="rId8"/>
                        </a:buBlip>
                        <a:tabLst/>
                      </a:pPr>
                      <a:r>
                        <a:rPr kumimoji="0" lang="hu-HU" sz="1200" b="0" i="0" u="none" strike="noStrike" cap="none" normalizeH="0" baseline="0" dirty="0" smtClean="0">
                          <a:ln>
                            <a:noFill/>
                          </a:ln>
                          <a:solidFill>
                            <a:schemeClr val="tx1"/>
                          </a:solidFill>
                          <a:effectLst/>
                          <a:latin typeface="+mj-lt"/>
                        </a:rPr>
                        <a:t>Nincs Health Certificate</a:t>
                      </a:r>
                      <a:endParaRPr kumimoji="0" lang="en-US" sz="1200" b="0" i="0" u="none" strike="noStrike" cap="none" normalizeH="0" baseline="0" dirty="0" smtClean="0">
                        <a:ln>
                          <a:noFill/>
                        </a:ln>
                        <a:solidFill>
                          <a:schemeClr val="tx1"/>
                        </a:solidFill>
                        <a:effectLst/>
                        <a:latin typeface="+mj-lt"/>
                      </a:endParaRPr>
                    </a:p>
                    <a:p>
                      <a:pPr marL="114300" marR="0" lvl="0" indent="-114300" algn="l" defTabSz="914400" rtl="0" eaLnBrk="1" fontAlgn="base" latinLnBrk="0" hangingPunct="1">
                        <a:lnSpc>
                          <a:spcPct val="90000"/>
                        </a:lnSpc>
                        <a:spcBef>
                          <a:spcPct val="30000"/>
                        </a:spcBef>
                        <a:spcAft>
                          <a:spcPct val="0"/>
                        </a:spcAft>
                        <a:buClr>
                          <a:schemeClr val="tx2"/>
                        </a:buClr>
                        <a:buSzTx/>
                        <a:buFont typeface="Wingdings 2" pitchFamily="18" charset="2"/>
                        <a:buBlip>
                          <a:blip r:embed="rId8"/>
                        </a:buBlip>
                        <a:tabLst/>
                      </a:pPr>
                      <a:r>
                        <a:rPr kumimoji="0" lang="hu-HU" sz="1200" b="0" i="0" u="none" strike="noStrike" cap="none" normalizeH="0" baseline="0" dirty="0" smtClean="0">
                          <a:ln>
                            <a:noFill/>
                          </a:ln>
                          <a:solidFill>
                            <a:schemeClr val="tx1"/>
                          </a:solidFill>
                          <a:effectLst/>
                          <a:latin typeface="+mj-lt"/>
                        </a:rPr>
                        <a:t>Nincs IPSec házirend</a:t>
                      </a:r>
                      <a:endParaRPr kumimoji="0" lang="en-US" sz="12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39" name="Group 47"/>
          <p:cNvGrpSpPr>
            <a:grpSpLocks/>
          </p:cNvGrpSpPr>
          <p:nvPr/>
        </p:nvGrpSpPr>
        <p:grpSpPr bwMode="auto">
          <a:xfrm>
            <a:off x="8076576" y="3701731"/>
            <a:ext cx="781706" cy="825799"/>
            <a:chOff x="4352" y="1417"/>
            <a:chExt cx="632" cy="607"/>
          </a:xfrm>
        </p:grpSpPr>
        <p:pic>
          <p:nvPicPr>
            <p:cNvPr id="40" name="Picture 48" descr="server"/>
            <p:cNvPicPr>
              <a:picLocks noChangeAspect="1" noChangeArrowheads="1"/>
            </p:cNvPicPr>
            <p:nvPr/>
          </p:nvPicPr>
          <p:blipFill>
            <a:blip r:embed="rId5"/>
            <a:srcRect/>
            <a:stretch>
              <a:fillRect/>
            </a:stretch>
          </p:blipFill>
          <p:spPr bwMode="auto">
            <a:xfrm>
              <a:off x="4352" y="1417"/>
              <a:ext cx="406" cy="607"/>
            </a:xfrm>
            <a:prstGeom prst="rect">
              <a:avLst/>
            </a:prstGeom>
            <a:noFill/>
          </p:spPr>
        </p:pic>
        <p:pic>
          <p:nvPicPr>
            <p:cNvPr id="41" name="Picture 49" descr="server"/>
            <p:cNvPicPr>
              <a:picLocks noChangeAspect="1" noChangeArrowheads="1"/>
            </p:cNvPicPr>
            <p:nvPr/>
          </p:nvPicPr>
          <p:blipFill>
            <a:blip r:embed="rId5"/>
            <a:srcRect/>
            <a:stretch>
              <a:fillRect/>
            </a:stretch>
          </p:blipFill>
          <p:spPr bwMode="auto">
            <a:xfrm>
              <a:off x="4577" y="1417"/>
              <a:ext cx="407" cy="607"/>
            </a:xfrm>
            <a:prstGeom prst="rect">
              <a:avLst/>
            </a:prstGeom>
            <a:noFill/>
          </p:spPr>
        </p:pic>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u-HU" sz="4400" dirty="0" smtClean="0"/>
              <a:t>Tartalom</a:t>
            </a:r>
            <a:endParaRPr lang="hu-HU" sz="4400" dirty="0"/>
          </a:p>
        </p:txBody>
      </p:sp>
      <p:sp>
        <p:nvSpPr>
          <p:cNvPr id="3" name="Text Placeholder 2"/>
          <p:cNvSpPr>
            <a:spLocks noGrp="1"/>
          </p:cNvSpPr>
          <p:nvPr>
            <p:ph type="body" sz="quarter" idx="10"/>
          </p:nvPr>
        </p:nvSpPr>
        <p:spPr/>
        <p:txBody>
          <a:bodyPr/>
          <a:lstStyle/>
          <a:p>
            <a:r>
              <a:rPr lang="hu-HU" dirty="0">
                <a:solidFill>
                  <a:schemeClr val="bg2">
                    <a:lumMod val="50000"/>
                    <a:lumOff val="50000"/>
                  </a:schemeClr>
                </a:solidFill>
              </a:rPr>
              <a:t>A technológia áttekintése</a:t>
            </a:r>
          </a:p>
          <a:p>
            <a:r>
              <a:rPr lang="hu-HU" smtClean="0"/>
              <a:t>A NAP </a:t>
            </a:r>
            <a:r>
              <a:rPr lang="hu-HU" dirty="0" smtClean="0">
                <a:solidFill>
                  <a:schemeClr val="tx1"/>
                </a:solidFill>
              </a:rPr>
              <a:t>komponensei és működése</a:t>
            </a:r>
          </a:p>
          <a:p>
            <a:r>
              <a:rPr lang="hu-HU" dirty="0" err="1" smtClean="0">
                <a:solidFill>
                  <a:schemeClr val="bg2">
                    <a:lumMod val="50000"/>
                    <a:lumOff val="50000"/>
                  </a:schemeClr>
                </a:solidFill>
              </a:rPr>
              <a:t>Demo</a:t>
            </a:r>
            <a:r>
              <a:rPr lang="hu-HU" dirty="0" smtClean="0">
                <a:solidFill>
                  <a:schemeClr val="bg2">
                    <a:lumMod val="50000"/>
                    <a:lumOff val="50000"/>
                  </a:schemeClr>
                </a:solidFill>
              </a:rPr>
              <a:t> </a:t>
            </a:r>
            <a:r>
              <a:rPr lang="hu-HU" dirty="0">
                <a:solidFill>
                  <a:schemeClr val="bg2">
                    <a:lumMod val="50000"/>
                    <a:lumOff val="50000"/>
                  </a:schemeClr>
                </a:solidFill>
              </a:rPr>
              <a:t>– DHCP kényszerítés</a:t>
            </a:r>
          </a:p>
          <a:p>
            <a:r>
              <a:rPr lang="hu-HU" dirty="0">
                <a:solidFill>
                  <a:schemeClr val="bg2">
                    <a:lumMod val="50000"/>
                    <a:lumOff val="50000"/>
                  </a:schemeClr>
                </a:solidFill>
              </a:rPr>
              <a:t>További ellenőrzési metódusok</a:t>
            </a:r>
          </a:p>
          <a:p>
            <a:r>
              <a:rPr lang="hu-HU" dirty="0" err="1">
                <a:solidFill>
                  <a:schemeClr val="bg2">
                    <a:lumMod val="50000"/>
                    <a:lumOff val="50000"/>
                  </a:schemeClr>
                </a:solidFill>
              </a:rPr>
              <a:t>Demo</a:t>
            </a:r>
            <a:r>
              <a:rPr lang="hu-HU" dirty="0">
                <a:solidFill>
                  <a:schemeClr val="bg2">
                    <a:lumMod val="50000"/>
                    <a:lumOff val="50000"/>
                  </a:schemeClr>
                </a:solidFill>
              </a:rPr>
              <a:t> – </a:t>
            </a:r>
            <a:r>
              <a:rPr lang="hu-HU" dirty="0" err="1">
                <a:solidFill>
                  <a:schemeClr val="bg2">
                    <a:lumMod val="50000"/>
                    <a:lumOff val="50000"/>
                  </a:schemeClr>
                </a:solidFill>
              </a:rPr>
              <a:t>IPSec</a:t>
            </a:r>
            <a:r>
              <a:rPr lang="hu-HU" dirty="0">
                <a:solidFill>
                  <a:schemeClr val="bg2">
                    <a:lumMod val="50000"/>
                    <a:lumOff val="50000"/>
                  </a:schemeClr>
                </a:solidFill>
              </a:rPr>
              <a:t> kényszerítés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u-HU" sz="4400" smtClean="0"/>
              <a:t>A NAP </a:t>
            </a:r>
            <a:r>
              <a:rPr lang="hu-HU" sz="4400" dirty="0" smtClean="0"/>
              <a:t>működési elve</a:t>
            </a:r>
            <a:endParaRPr lang="hu-HU" sz="4400" dirty="0"/>
          </a:p>
        </p:txBody>
      </p:sp>
      <p:sp>
        <p:nvSpPr>
          <p:cNvPr id="5" name="Text Box 2"/>
          <p:cNvSpPr txBox="1">
            <a:spLocks noChangeArrowheads="1"/>
          </p:cNvSpPr>
          <p:nvPr/>
        </p:nvSpPr>
        <p:spPr bwMode="auto">
          <a:xfrm>
            <a:off x="1119188" y="4242753"/>
            <a:ext cx="2416175" cy="584765"/>
          </a:xfrm>
          <a:prstGeom prst="rect">
            <a:avLst/>
          </a:prstGeom>
          <a:noFill/>
          <a:ln w="9525">
            <a:noFill/>
            <a:miter lim="800000"/>
            <a:headEnd/>
            <a:tailEnd/>
          </a:ln>
          <a:effectLst/>
        </p:spPr>
        <p:txBody>
          <a:bodyPr lIns="91430" tIns="45715" rIns="91430" bIns="45715">
            <a:spAutoFit/>
          </a:bodyPr>
          <a:lstStyle/>
          <a:p>
            <a:pPr algn="r" eaLnBrk="0" hangingPunct="0"/>
            <a:r>
              <a:rPr lang="hu-HU" sz="1600" dirty="0" smtClean="0"/>
              <a:t>Hozzáférést kérek.</a:t>
            </a:r>
            <a:r>
              <a:rPr lang="en-US" sz="1600" dirty="0" smtClean="0"/>
              <a:t> </a:t>
            </a:r>
            <a:r>
              <a:rPr lang="hu-HU" sz="1600" dirty="0" smtClean="0"/>
              <a:t>Itt az új egészségi állapotom.</a:t>
            </a:r>
            <a:endParaRPr lang="en-US" sz="1600" dirty="0"/>
          </a:p>
        </p:txBody>
      </p:sp>
      <p:sp>
        <p:nvSpPr>
          <p:cNvPr id="6" name="Line 3"/>
          <p:cNvSpPr>
            <a:spLocks noChangeShapeType="1"/>
          </p:cNvSpPr>
          <p:nvPr/>
        </p:nvSpPr>
        <p:spPr bwMode="auto">
          <a:xfrm rot="-5400000">
            <a:off x="1137444" y="4073703"/>
            <a:ext cx="5348287" cy="25400"/>
          </a:xfrm>
          <a:prstGeom prst="line">
            <a:avLst/>
          </a:prstGeom>
          <a:noFill/>
          <a:ln w="38100">
            <a:solidFill>
              <a:srgbClr val="FAA906">
                <a:alpha val="75000"/>
              </a:srgbClr>
            </a:solidFill>
            <a:round/>
            <a:headEnd/>
            <a:tailEnd/>
          </a:ln>
          <a:effectLst/>
        </p:spPr>
        <p:txBody>
          <a:bodyPr/>
          <a:lstStyle/>
          <a:p>
            <a:endParaRPr lang="en-US"/>
          </a:p>
        </p:txBody>
      </p:sp>
      <p:sp>
        <p:nvSpPr>
          <p:cNvPr id="7" name="Rectangle 6"/>
          <p:cNvSpPr>
            <a:spLocks noChangeArrowheads="1"/>
          </p:cNvSpPr>
          <p:nvPr/>
        </p:nvSpPr>
        <p:spPr bwMode="auto">
          <a:xfrm>
            <a:off x="7462838" y="5650865"/>
            <a:ext cx="1160462" cy="336550"/>
          </a:xfrm>
          <a:prstGeom prst="rect">
            <a:avLst/>
          </a:prstGeom>
          <a:noFill/>
          <a:ln w="9525">
            <a:noFill/>
            <a:miter lim="800000"/>
            <a:headEnd/>
            <a:tailEnd/>
          </a:ln>
          <a:effectLst/>
        </p:spPr>
        <p:txBody>
          <a:bodyPr wrap="none" anchor="ctr"/>
          <a:lstStyle/>
          <a:p>
            <a:pPr algn="ctr"/>
            <a:r>
              <a:rPr lang="hu-HU" sz="1600" b="1" dirty="0" smtClean="0">
                <a:latin typeface="Segoe Semibold" pitchFamily="34" charset="0"/>
              </a:rPr>
              <a:t>Network Policy</a:t>
            </a:r>
          </a:p>
          <a:p>
            <a:pPr algn="ctr"/>
            <a:r>
              <a:rPr lang="hu-HU" sz="1600" b="1" dirty="0" smtClean="0">
                <a:latin typeface="Segoe Semibold" pitchFamily="34" charset="0"/>
              </a:rPr>
              <a:t>Server</a:t>
            </a:r>
            <a:endParaRPr lang="en-US" sz="1600" b="1" dirty="0">
              <a:latin typeface="Segoe Semibold" pitchFamily="34" charset="0"/>
            </a:endParaRPr>
          </a:p>
        </p:txBody>
      </p:sp>
      <p:pic>
        <p:nvPicPr>
          <p:cNvPr id="8" name="Picture 7" descr="laptop"/>
          <p:cNvPicPr>
            <a:picLocks noChangeAspect="1" noChangeArrowheads="1"/>
          </p:cNvPicPr>
          <p:nvPr/>
        </p:nvPicPr>
        <p:blipFill>
          <a:blip r:embed="rId2" cstate="print"/>
          <a:srcRect/>
          <a:stretch>
            <a:fillRect/>
          </a:stretch>
        </p:blipFill>
        <p:spPr bwMode="auto">
          <a:xfrm>
            <a:off x="731838" y="4826953"/>
            <a:ext cx="784225" cy="576262"/>
          </a:xfrm>
          <a:prstGeom prst="rect">
            <a:avLst/>
          </a:prstGeom>
          <a:noFill/>
        </p:spPr>
      </p:pic>
      <p:sp>
        <p:nvSpPr>
          <p:cNvPr id="9" name="Rectangle 8"/>
          <p:cNvSpPr>
            <a:spLocks noChangeArrowheads="1"/>
          </p:cNvSpPr>
          <p:nvPr/>
        </p:nvSpPr>
        <p:spPr bwMode="auto">
          <a:xfrm>
            <a:off x="779463" y="5514340"/>
            <a:ext cx="511175" cy="334963"/>
          </a:xfrm>
          <a:prstGeom prst="rect">
            <a:avLst/>
          </a:prstGeom>
          <a:noFill/>
          <a:ln w="9525">
            <a:noFill/>
            <a:miter lim="800000"/>
            <a:headEnd/>
            <a:tailEnd/>
          </a:ln>
          <a:effectLst/>
        </p:spPr>
        <p:txBody>
          <a:bodyPr wrap="none" anchor="ctr"/>
          <a:lstStyle/>
          <a:p>
            <a:r>
              <a:rPr lang="en-US" sz="1600" b="1">
                <a:latin typeface="Segoe Semibold" pitchFamily="34" charset="0"/>
              </a:rPr>
              <a:t>Client</a:t>
            </a:r>
          </a:p>
        </p:txBody>
      </p:sp>
      <p:sp>
        <p:nvSpPr>
          <p:cNvPr id="10" name="Rectangle 9"/>
          <p:cNvSpPr>
            <a:spLocks noChangeArrowheads="1"/>
          </p:cNvSpPr>
          <p:nvPr/>
        </p:nvSpPr>
        <p:spPr bwMode="auto">
          <a:xfrm>
            <a:off x="4075113" y="5541328"/>
            <a:ext cx="738187" cy="1144587"/>
          </a:xfrm>
          <a:prstGeom prst="rect">
            <a:avLst/>
          </a:prstGeom>
          <a:noFill/>
          <a:ln w="9525">
            <a:noFill/>
            <a:miter lim="800000"/>
            <a:headEnd/>
            <a:tailEnd/>
          </a:ln>
          <a:effectLst/>
        </p:spPr>
        <p:txBody>
          <a:bodyPr wrap="none" anchor="ctr"/>
          <a:lstStyle/>
          <a:p>
            <a:pPr algn="ctr"/>
            <a:r>
              <a:rPr lang="en-US" sz="1600" b="1" dirty="0">
                <a:latin typeface="Segoe Semibold" pitchFamily="34" charset="0"/>
              </a:rPr>
              <a:t>Network </a:t>
            </a:r>
          </a:p>
          <a:p>
            <a:pPr algn="ctr"/>
            <a:r>
              <a:rPr lang="en-US" sz="1600" b="1" dirty="0">
                <a:latin typeface="Segoe Semibold" pitchFamily="34" charset="0"/>
              </a:rPr>
              <a:t>Access </a:t>
            </a:r>
          </a:p>
          <a:p>
            <a:pPr algn="ctr"/>
            <a:r>
              <a:rPr lang="en-US" sz="1600" b="1" dirty="0">
                <a:latin typeface="Segoe Semibold" pitchFamily="34" charset="0"/>
              </a:rPr>
              <a:t>Device</a:t>
            </a:r>
          </a:p>
          <a:p>
            <a:pPr algn="ctr"/>
            <a:r>
              <a:rPr lang="en-US" sz="1400" dirty="0">
                <a:latin typeface="Segoe Semibold" pitchFamily="34" charset="0"/>
              </a:rPr>
              <a:t>(DHCP, VPN)</a:t>
            </a:r>
          </a:p>
        </p:txBody>
      </p:sp>
      <p:sp>
        <p:nvSpPr>
          <p:cNvPr id="11" name="Rectangle 13"/>
          <p:cNvSpPr>
            <a:spLocks noChangeArrowheads="1"/>
          </p:cNvSpPr>
          <p:nvPr/>
        </p:nvSpPr>
        <p:spPr bwMode="auto">
          <a:xfrm>
            <a:off x="3790950" y="1958340"/>
            <a:ext cx="1531938" cy="347663"/>
          </a:xfrm>
          <a:prstGeom prst="rect">
            <a:avLst/>
          </a:prstGeom>
          <a:noFill/>
          <a:ln w="9525">
            <a:noFill/>
            <a:miter lim="800000"/>
            <a:headEnd/>
            <a:tailEnd/>
          </a:ln>
          <a:effectLst/>
        </p:spPr>
        <p:txBody>
          <a:bodyPr wrap="none" anchor="ctr"/>
          <a:lstStyle/>
          <a:p>
            <a:pPr algn="ctr"/>
            <a:r>
              <a:rPr lang="en-US" sz="1600" b="1" dirty="0">
                <a:latin typeface="Segoe Semibold" pitchFamily="34" charset="0"/>
              </a:rPr>
              <a:t>Remediation </a:t>
            </a:r>
          </a:p>
          <a:p>
            <a:pPr algn="ctr"/>
            <a:r>
              <a:rPr lang="en-US" sz="1600" b="1" dirty="0">
                <a:latin typeface="Segoe Semibold" pitchFamily="34" charset="0"/>
              </a:rPr>
              <a:t>Servers </a:t>
            </a:r>
            <a:endParaRPr lang="en-US" sz="1600" dirty="0">
              <a:latin typeface="Segoe Semibold" pitchFamily="34" charset="0"/>
            </a:endParaRPr>
          </a:p>
        </p:txBody>
      </p:sp>
      <p:sp>
        <p:nvSpPr>
          <p:cNvPr id="12" name="Line 15"/>
          <p:cNvSpPr>
            <a:spLocks noChangeShapeType="1"/>
          </p:cNvSpPr>
          <p:nvPr/>
        </p:nvSpPr>
        <p:spPr bwMode="auto">
          <a:xfrm>
            <a:off x="1935163" y="5053965"/>
            <a:ext cx="1554162" cy="0"/>
          </a:xfrm>
          <a:prstGeom prst="line">
            <a:avLst/>
          </a:prstGeom>
          <a:noFill/>
          <a:ln w="12700">
            <a:solidFill>
              <a:schemeClr val="tx1"/>
            </a:solidFill>
            <a:round/>
            <a:headEnd/>
            <a:tailEnd type="arrow" w="med" len="med"/>
          </a:ln>
          <a:effectLst/>
        </p:spPr>
        <p:txBody>
          <a:bodyPr anchor="ctr"/>
          <a:lstStyle/>
          <a:p>
            <a:endParaRPr lang="en-US"/>
          </a:p>
        </p:txBody>
      </p:sp>
      <p:sp>
        <p:nvSpPr>
          <p:cNvPr id="13" name="Line 16"/>
          <p:cNvSpPr>
            <a:spLocks noChangeShapeType="1"/>
          </p:cNvSpPr>
          <p:nvPr/>
        </p:nvSpPr>
        <p:spPr bwMode="auto">
          <a:xfrm>
            <a:off x="5434013" y="5063490"/>
            <a:ext cx="1685925" cy="0"/>
          </a:xfrm>
          <a:prstGeom prst="line">
            <a:avLst/>
          </a:prstGeom>
          <a:noFill/>
          <a:ln w="12700">
            <a:solidFill>
              <a:schemeClr val="tx1"/>
            </a:solidFill>
            <a:round/>
            <a:headEnd/>
            <a:tailEnd type="arrow" w="med" len="med"/>
          </a:ln>
          <a:effectLst/>
        </p:spPr>
        <p:txBody>
          <a:bodyPr anchor="ctr"/>
          <a:lstStyle/>
          <a:p>
            <a:endParaRPr lang="en-US"/>
          </a:p>
        </p:txBody>
      </p:sp>
      <p:sp>
        <p:nvSpPr>
          <p:cNvPr id="14" name="Line 17"/>
          <p:cNvSpPr>
            <a:spLocks noChangeShapeType="1"/>
          </p:cNvSpPr>
          <p:nvPr/>
        </p:nvSpPr>
        <p:spPr bwMode="auto">
          <a:xfrm>
            <a:off x="5434013" y="5177790"/>
            <a:ext cx="1685925" cy="0"/>
          </a:xfrm>
          <a:prstGeom prst="line">
            <a:avLst/>
          </a:prstGeom>
          <a:noFill/>
          <a:ln w="12700">
            <a:solidFill>
              <a:schemeClr val="tx1"/>
            </a:solidFill>
            <a:round/>
            <a:headEnd type="arrow" w="med" len="med"/>
            <a:tailEnd/>
          </a:ln>
          <a:effectLst/>
        </p:spPr>
        <p:txBody>
          <a:bodyPr anchor="ctr"/>
          <a:lstStyle/>
          <a:p>
            <a:endParaRPr lang="en-US"/>
          </a:p>
        </p:txBody>
      </p:sp>
      <p:sp>
        <p:nvSpPr>
          <p:cNvPr id="15" name="Line 18"/>
          <p:cNvSpPr>
            <a:spLocks noChangeShapeType="1"/>
          </p:cNvSpPr>
          <p:nvPr/>
        </p:nvSpPr>
        <p:spPr bwMode="auto">
          <a:xfrm>
            <a:off x="1916113" y="5177790"/>
            <a:ext cx="1554162" cy="0"/>
          </a:xfrm>
          <a:prstGeom prst="line">
            <a:avLst/>
          </a:prstGeom>
          <a:noFill/>
          <a:ln w="12700">
            <a:solidFill>
              <a:schemeClr val="tx1"/>
            </a:solidFill>
            <a:round/>
            <a:headEnd type="arrow" w="med" len="med"/>
            <a:tailEnd/>
          </a:ln>
          <a:effectLst/>
        </p:spPr>
        <p:txBody>
          <a:bodyPr anchor="ctr"/>
          <a:lstStyle/>
          <a:p>
            <a:endParaRPr lang="en-US"/>
          </a:p>
        </p:txBody>
      </p:sp>
      <p:sp>
        <p:nvSpPr>
          <p:cNvPr id="16" name="Text Box 19"/>
          <p:cNvSpPr txBox="1">
            <a:spLocks noChangeArrowheads="1"/>
          </p:cNvSpPr>
          <p:nvPr/>
        </p:nvSpPr>
        <p:spPr bwMode="auto">
          <a:xfrm>
            <a:off x="1571604" y="4158617"/>
            <a:ext cx="2724150" cy="830987"/>
          </a:xfrm>
          <a:prstGeom prst="rect">
            <a:avLst/>
          </a:prstGeom>
          <a:noFill/>
          <a:ln w="9525">
            <a:noFill/>
            <a:miter lim="800000"/>
            <a:headEnd/>
            <a:tailEnd/>
          </a:ln>
          <a:effectLst/>
        </p:spPr>
        <p:txBody>
          <a:bodyPr lIns="91430" tIns="45715" rIns="91430" bIns="45715">
            <a:spAutoFit/>
          </a:bodyPr>
          <a:lstStyle/>
          <a:p>
            <a:pPr eaLnBrk="0" hangingPunct="0"/>
            <a:r>
              <a:rPr lang="hu-HU" sz="1600" dirty="0" smtClean="0"/>
              <a:t>Van hozzáférésem?</a:t>
            </a:r>
            <a:endParaRPr lang="en-US" sz="1600" dirty="0"/>
          </a:p>
          <a:p>
            <a:pPr eaLnBrk="0" hangingPunct="0"/>
            <a:r>
              <a:rPr lang="hu-HU" sz="1600" dirty="0" smtClean="0"/>
              <a:t>Mellékeltem a jelenlegi egészségi állapotom.</a:t>
            </a:r>
            <a:endParaRPr lang="en-US" sz="1600" dirty="0"/>
          </a:p>
        </p:txBody>
      </p:sp>
      <p:sp>
        <p:nvSpPr>
          <p:cNvPr id="17" name="Text Box 20"/>
          <p:cNvSpPr txBox="1">
            <a:spLocks noChangeArrowheads="1"/>
          </p:cNvSpPr>
          <p:nvPr/>
        </p:nvSpPr>
        <p:spPr bwMode="auto">
          <a:xfrm>
            <a:off x="5380038" y="3724351"/>
            <a:ext cx="2276475" cy="1077208"/>
          </a:xfrm>
          <a:prstGeom prst="rect">
            <a:avLst/>
          </a:prstGeom>
          <a:noFill/>
          <a:ln w="9525">
            <a:noFill/>
            <a:miter lim="800000"/>
            <a:headEnd/>
            <a:tailEnd/>
          </a:ln>
          <a:effectLst/>
        </p:spPr>
        <p:txBody>
          <a:bodyPr lIns="91430" tIns="45715" rIns="91430" bIns="45715">
            <a:spAutoFit/>
          </a:bodyPr>
          <a:lstStyle/>
          <a:p>
            <a:pPr eaLnBrk="0" hangingPunct="0"/>
            <a:r>
              <a:rPr lang="hu-HU" sz="1600" dirty="0" smtClean="0"/>
              <a:t>A munkaállomás megfelel a házirendnek az egészségi állapota alapján?</a:t>
            </a:r>
            <a:endParaRPr lang="en-US" sz="1600" dirty="0"/>
          </a:p>
        </p:txBody>
      </p:sp>
      <p:sp>
        <p:nvSpPr>
          <p:cNvPr id="18" name="Text Box 21"/>
          <p:cNvSpPr txBox="1">
            <a:spLocks noChangeArrowheads="1"/>
          </p:cNvSpPr>
          <p:nvPr/>
        </p:nvSpPr>
        <p:spPr bwMode="auto">
          <a:xfrm>
            <a:off x="5143504" y="2872733"/>
            <a:ext cx="2489200" cy="584765"/>
          </a:xfrm>
          <a:prstGeom prst="rect">
            <a:avLst/>
          </a:prstGeom>
          <a:noFill/>
          <a:ln w="9525">
            <a:noFill/>
            <a:miter lim="800000"/>
            <a:headEnd/>
            <a:tailEnd/>
          </a:ln>
          <a:effectLst/>
        </p:spPr>
        <p:txBody>
          <a:bodyPr lIns="91430" tIns="45715" rIns="91430" bIns="45715">
            <a:spAutoFit/>
          </a:bodyPr>
          <a:lstStyle/>
          <a:p>
            <a:pPr algn="r" eaLnBrk="0" hangingPunct="0"/>
            <a:r>
              <a:rPr lang="hu-HU" sz="1600" dirty="0" smtClean="0"/>
              <a:t>Folyamatos kommunikáció</a:t>
            </a:r>
          </a:p>
          <a:p>
            <a:pPr algn="r" eaLnBrk="0" hangingPunct="0"/>
            <a:r>
              <a:rPr lang="hu-HU" sz="1600" dirty="0" smtClean="0"/>
              <a:t>az NPS kiszolgálóval</a:t>
            </a:r>
            <a:endParaRPr lang="en-US" sz="1600" dirty="0"/>
          </a:p>
        </p:txBody>
      </p:sp>
      <p:sp>
        <p:nvSpPr>
          <p:cNvPr id="19" name="Text Box 22"/>
          <p:cNvSpPr txBox="1">
            <a:spLocks noChangeArrowheads="1"/>
          </p:cNvSpPr>
          <p:nvPr/>
        </p:nvSpPr>
        <p:spPr bwMode="auto">
          <a:xfrm>
            <a:off x="1600200" y="5390515"/>
            <a:ext cx="2478088" cy="830987"/>
          </a:xfrm>
          <a:prstGeom prst="rect">
            <a:avLst/>
          </a:prstGeom>
          <a:noFill/>
          <a:ln w="9525">
            <a:noFill/>
            <a:miter lim="800000"/>
            <a:headEnd/>
            <a:tailEnd/>
          </a:ln>
          <a:effectLst/>
        </p:spPr>
        <p:txBody>
          <a:bodyPr lIns="91430" tIns="45715" rIns="91430" bIns="45715">
            <a:spAutoFit/>
          </a:bodyPr>
          <a:lstStyle/>
          <a:p>
            <a:pPr eaLnBrk="0" hangingPunct="0"/>
            <a:r>
              <a:rPr lang="hu-HU" sz="1600" dirty="0" smtClean="0"/>
              <a:t>Korlátozott hozzáférést kaptál amíg nem frissíted magad</a:t>
            </a:r>
            <a:endParaRPr lang="en-US" sz="1600" dirty="0"/>
          </a:p>
        </p:txBody>
      </p:sp>
      <p:sp>
        <p:nvSpPr>
          <p:cNvPr id="20" name="Text Box 23"/>
          <p:cNvSpPr txBox="1">
            <a:spLocks noChangeArrowheads="1"/>
          </p:cNvSpPr>
          <p:nvPr/>
        </p:nvSpPr>
        <p:spPr bwMode="auto">
          <a:xfrm>
            <a:off x="1208088" y="3450590"/>
            <a:ext cx="1743075" cy="584765"/>
          </a:xfrm>
          <a:prstGeom prst="rect">
            <a:avLst/>
          </a:prstGeom>
          <a:noFill/>
          <a:ln w="9525">
            <a:noFill/>
            <a:miter lim="800000"/>
            <a:headEnd/>
            <a:tailEnd/>
          </a:ln>
          <a:effectLst/>
        </p:spPr>
        <p:txBody>
          <a:bodyPr lIns="91430" tIns="45715" rIns="91430" bIns="45715">
            <a:spAutoFit/>
          </a:bodyPr>
          <a:lstStyle/>
          <a:p>
            <a:pPr eaLnBrk="0" hangingPunct="0"/>
            <a:r>
              <a:rPr lang="hu-HU" sz="1600" dirty="0" smtClean="0"/>
              <a:t>Van valami frissítés?</a:t>
            </a:r>
            <a:endParaRPr lang="en-US" sz="1600" dirty="0"/>
          </a:p>
        </p:txBody>
      </p:sp>
      <p:sp>
        <p:nvSpPr>
          <p:cNvPr id="21" name="Text Box 24"/>
          <p:cNvSpPr txBox="1">
            <a:spLocks noChangeArrowheads="1"/>
          </p:cNvSpPr>
          <p:nvPr/>
        </p:nvSpPr>
        <p:spPr bwMode="auto">
          <a:xfrm>
            <a:off x="2192338" y="2729865"/>
            <a:ext cx="1790700" cy="336550"/>
          </a:xfrm>
          <a:prstGeom prst="rect">
            <a:avLst/>
          </a:prstGeom>
          <a:noFill/>
          <a:ln w="9525">
            <a:noFill/>
            <a:miter lim="800000"/>
            <a:headEnd/>
            <a:tailEnd/>
          </a:ln>
          <a:effectLst/>
        </p:spPr>
        <p:txBody>
          <a:bodyPr lIns="91430" tIns="45715" rIns="91430" bIns="45715">
            <a:spAutoFit/>
          </a:bodyPr>
          <a:lstStyle/>
          <a:p>
            <a:pPr eaLnBrk="0" hangingPunct="0"/>
            <a:r>
              <a:rPr lang="hu-HU" sz="1600" dirty="0" smtClean="0"/>
              <a:t>Itt van, alkalmazd.</a:t>
            </a:r>
            <a:endParaRPr lang="en-US" sz="1600" dirty="0"/>
          </a:p>
        </p:txBody>
      </p:sp>
      <p:sp>
        <p:nvSpPr>
          <p:cNvPr id="22" name="Text Box 25"/>
          <p:cNvSpPr txBox="1">
            <a:spLocks noChangeArrowheads="1"/>
          </p:cNvSpPr>
          <p:nvPr/>
        </p:nvSpPr>
        <p:spPr bwMode="auto">
          <a:xfrm>
            <a:off x="5360988" y="5232173"/>
            <a:ext cx="2092325" cy="1569650"/>
          </a:xfrm>
          <a:prstGeom prst="rect">
            <a:avLst/>
          </a:prstGeom>
          <a:noFill/>
          <a:ln w="9525">
            <a:noFill/>
            <a:miter lim="800000"/>
            <a:headEnd/>
            <a:tailEnd/>
          </a:ln>
          <a:effectLst/>
        </p:spPr>
        <p:txBody>
          <a:bodyPr lIns="91430" tIns="45715" rIns="91430" bIns="45715">
            <a:spAutoFit/>
          </a:bodyPr>
          <a:lstStyle/>
          <a:p>
            <a:pPr eaLnBrk="0" hangingPunct="0"/>
            <a:r>
              <a:rPr lang="hu-HU" sz="1600" dirty="0" smtClean="0"/>
              <a:t>A házirend szerint a munkaállomás nem felel meg. Karanténba kell helyezni és frissíteni kell.</a:t>
            </a:r>
            <a:endParaRPr lang="en-US" sz="1600" dirty="0"/>
          </a:p>
        </p:txBody>
      </p:sp>
      <p:sp>
        <p:nvSpPr>
          <p:cNvPr id="23" name="Text Box 26"/>
          <p:cNvSpPr txBox="1">
            <a:spLocks noChangeArrowheads="1"/>
          </p:cNvSpPr>
          <p:nvPr/>
        </p:nvSpPr>
        <p:spPr bwMode="auto">
          <a:xfrm>
            <a:off x="3808730" y="1524205"/>
            <a:ext cx="1507144" cy="338554"/>
          </a:xfrm>
          <a:prstGeom prst="rect">
            <a:avLst/>
          </a:prstGeom>
          <a:noFill/>
          <a:ln w="12700">
            <a:noFill/>
            <a:miter lim="800000"/>
            <a:headEnd/>
            <a:tailEnd/>
          </a:ln>
          <a:effectLst/>
        </p:spPr>
        <p:txBody>
          <a:bodyPr wrap="none">
            <a:spAutoFit/>
          </a:bodyPr>
          <a:lstStyle/>
          <a:p>
            <a:r>
              <a:rPr lang="hu-HU" sz="1600" b="1" dirty="0" smtClean="0">
                <a:solidFill>
                  <a:schemeClr val="folHlink"/>
                </a:solidFill>
                <a:latin typeface="Segoe Semibold" pitchFamily="34" charset="0"/>
              </a:rPr>
              <a:t>Belső hálózat</a:t>
            </a:r>
            <a:endParaRPr lang="en-US" sz="1600" b="1" dirty="0">
              <a:solidFill>
                <a:schemeClr val="folHlink"/>
              </a:solidFill>
              <a:latin typeface="Segoe Semibold" pitchFamily="34" charset="0"/>
            </a:endParaRPr>
          </a:p>
        </p:txBody>
      </p:sp>
      <p:sp>
        <p:nvSpPr>
          <p:cNvPr id="24" name="Text Box 27"/>
          <p:cNvSpPr txBox="1">
            <a:spLocks noChangeArrowheads="1"/>
          </p:cNvSpPr>
          <p:nvPr/>
        </p:nvSpPr>
        <p:spPr bwMode="auto">
          <a:xfrm>
            <a:off x="1322070" y="1538288"/>
            <a:ext cx="1723549" cy="338554"/>
          </a:xfrm>
          <a:prstGeom prst="rect">
            <a:avLst/>
          </a:prstGeom>
          <a:noFill/>
          <a:ln w="12700">
            <a:noFill/>
            <a:miter lim="800000"/>
            <a:headEnd/>
            <a:tailEnd/>
          </a:ln>
          <a:effectLst/>
        </p:spPr>
        <p:txBody>
          <a:bodyPr wrap="none">
            <a:spAutoFit/>
          </a:bodyPr>
          <a:lstStyle/>
          <a:p>
            <a:r>
              <a:rPr lang="hu-HU" sz="1600" b="1" dirty="0" smtClean="0">
                <a:solidFill>
                  <a:schemeClr val="folHlink"/>
                </a:solidFill>
                <a:latin typeface="Segoe Semibold" pitchFamily="34" charset="0"/>
              </a:rPr>
              <a:t>„Külső” hálózat</a:t>
            </a:r>
            <a:endParaRPr lang="en-US" sz="1600" b="1" dirty="0">
              <a:solidFill>
                <a:schemeClr val="folHlink"/>
              </a:solidFill>
              <a:latin typeface="Segoe Semibold" pitchFamily="34" charset="0"/>
            </a:endParaRPr>
          </a:p>
        </p:txBody>
      </p:sp>
      <p:sp>
        <p:nvSpPr>
          <p:cNvPr id="25" name="Rectangle 28"/>
          <p:cNvSpPr>
            <a:spLocks noChangeArrowheads="1"/>
          </p:cNvSpPr>
          <p:nvPr/>
        </p:nvSpPr>
        <p:spPr bwMode="auto">
          <a:xfrm>
            <a:off x="2714612" y="3729989"/>
            <a:ext cx="3552825" cy="361950"/>
          </a:xfrm>
          <a:prstGeom prst="rect">
            <a:avLst/>
          </a:prstGeom>
          <a:noFill/>
          <a:ln w="12700">
            <a:noFill/>
            <a:miter lim="800000"/>
            <a:headEnd/>
            <a:tailEnd/>
          </a:ln>
          <a:effectLst/>
        </p:spPr>
        <p:txBody>
          <a:bodyPr wrap="none" anchor="ctr"/>
          <a:lstStyle/>
          <a:p>
            <a:r>
              <a:rPr lang="hu-HU" sz="1600" b="1" dirty="0" smtClean="0">
                <a:latin typeface="Segoe Semibold" pitchFamily="34" charset="0"/>
              </a:rPr>
              <a:t>A munkaállomás teljes hozzáférés kapott.</a:t>
            </a:r>
            <a:endParaRPr lang="en-US" sz="1600" b="1" dirty="0">
              <a:latin typeface="Segoe Semibold" pitchFamily="34" charset="0"/>
            </a:endParaRPr>
          </a:p>
        </p:txBody>
      </p:sp>
      <p:sp>
        <p:nvSpPr>
          <p:cNvPr id="26" name="PubL"/>
          <p:cNvSpPr>
            <a:spLocks noEditPoints="1" noChangeArrowheads="1"/>
          </p:cNvSpPr>
          <p:nvPr/>
        </p:nvSpPr>
        <p:spPr bwMode="auto">
          <a:xfrm rot="5400000">
            <a:off x="361950" y="1697990"/>
            <a:ext cx="5102225" cy="4822825"/>
          </a:xfrm>
          <a:custGeom>
            <a:avLst/>
            <a:gdLst>
              <a:gd name="G0" fmla="+- 0 0 0"/>
              <a:gd name="G1" fmla="*/ 9270 1 2"/>
              <a:gd name="G2" fmla="+- 9270 0 0"/>
              <a:gd name="G3" fmla="+- 5 0 0"/>
              <a:gd name="G4" fmla="*/ 5 1 2"/>
              <a:gd name="G5" fmla="+- 10800 G4 0"/>
              <a:gd name="T0" fmla="*/ 4635 w 21600"/>
              <a:gd name="T1" fmla="*/ 0 h 21600"/>
              <a:gd name="T2" fmla="*/ 0 w 21600"/>
              <a:gd name="T3" fmla="*/ 10800 h 21600"/>
              <a:gd name="T4" fmla="*/ 10800 w 21600"/>
              <a:gd name="T5" fmla="*/ 21600 h 21600"/>
              <a:gd name="T6" fmla="*/ 21600 w 21600"/>
              <a:gd name="T7" fmla="*/ 10803 h 21600"/>
              <a:gd name="T8" fmla="*/ 17694720 60000 65536"/>
              <a:gd name="T9" fmla="*/ 11796480 60000 65536"/>
              <a:gd name="T10" fmla="*/ 5898240 60000 65536"/>
              <a:gd name="T11" fmla="*/ 0 60000 65536"/>
              <a:gd name="T12" fmla="*/ 0 w 21600"/>
              <a:gd name="T13" fmla="*/ G3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5"/>
                </a:lnTo>
                <a:lnTo>
                  <a:pt x="9270" y="5"/>
                </a:lnTo>
                <a:lnTo>
                  <a:pt x="9270" y="0"/>
                </a:lnTo>
                <a:close/>
              </a:path>
            </a:pathLst>
          </a:custGeom>
          <a:noFill/>
          <a:ln w="19050">
            <a:solidFill>
              <a:srgbClr val="00FF99"/>
            </a:solidFill>
            <a:prstDash val="dash"/>
            <a:miter lim="800000"/>
            <a:headEnd/>
            <a:tailEnd/>
          </a:ln>
          <a:effectLst/>
        </p:spPr>
        <p:txBody>
          <a:bodyPr/>
          <a:lstStyle/>
          <a:p>
            <a:endParaRPr lang="en-US"/>
          </a:p>
        </p:txBody>
      </p:sp>
      <p:sp>
        <p:nvSpPr>
          <p:cNvPr id="27" name="Text Box 39"/>
          <p:cNvSpPr txBox="1">
            <a:spLocks noChangeArrowheads="1"/>
          </p:cNvSpPr>
          <p:nvPr/>
        </p:nvSpPr>
        <p:spPr bwMode="auto">
          <a:xfrm>
            <a:off x="5349895" y="5230187"/>
            <a:ext cx="2079625" cy="1077208"/>
          </a:xfrm>
          <a:prstGeom prst="rect">
            <a:avLst/>
          </a:prstGeom>
          <a:noFill/>
          <a:ln w="9525">
            <a:noFill/>
            <a:miter lim="800000"/>
            <a:headEnd/>
            <a:tailEnd/>
          </a:ln>
          <a:effectLst/>
        </p:spPr>
        <p:txBody>
          <a:bodyPr lIns="91430" tIns="45715" rIns="91430" bIns="45715">
            <a:spAutoFit/>
          </a:bodyPr>
          <a:lstStyle/>
          <a:p>
            <a:pPr eaLnBrk="0" hangingPunct="0"/>
            <a:r>
              <a:rPr lang="hu-HU" sz="1600" dirty="0" smtClean="0"/>
              <a:t>A házirend szerint a munkaállomás megfelel.</a:t>
            </a:r>
            <a:endParaRPr lang="en-US" sz="1600" dirty="0"/>
          </a:p>
          <a:p>
            <a:pPr eaLnBrk="0" hangingPunct="0"/>
            <a:r>
              <a:rPr lang="hu-HU" sz="1600" smtClean="0"/>
              <a:t>Hozzáférés </a:t>
            </a:r>
            <a:r>
              <a:rPr lang="hu-HU" sz="1600" smtClean="0"/>
              <a:t>megadva</a:t>
            </a:r>
            <a:endParaRPr lang="en-US" sz="1600" dirty="0"/>
          </a:p>
        </p:txBody>
      </p:sp>
      <p:sp>
        <p:nvSpPr>
          <p:cNvPr id="28" name="Line 40"/>
          <p:cNvSpPr>
            <a:spLocks noChangeShapeType="1"/>
          </p:cNvSpPr>
          <p:nvPr/>
        </p:nvSpPr>
        <p:spPr bwMode="auto">
          <a:xfrm flipV="1">
            <a:off x="1625600" y="3110865"/>
            <a:ext cx="1971675" cy="1270000"/>
          </a:xfrm>
          <a:prstGeom prst="line">
            <a:avLst/>
          </a:prstGeom>
          <a:noFill/>
          <a:ln w="12700">
            <a:solidFill>
              <a:schemeClr val="tx1"/>
            </a:solidFill>
            <a:round/>
            <a:headEnd/>
            <a:tailEnd type="triangle" w="med" len="med"/>
          </a:ln>
          <a:effectLst/>
        </p:spPr>
        <p:txBody>
          <a:bodyPr anchor="ctr"/>
          <a:lstStyle/>
          <a:p>
            <a:endParaRPr lang="en-US"/>
          </a:p>
        </p:txBody>
      </p:sp>
      <p:sp>
        <p:nvSpPr>
          <p:cNvPr id="29" name="Line 41"/>
          <p:cNvSpPr>
            <a:spLocks noChangeShapeType="1"/>
          </p:cNvSpPr>
          <p:nvPr/>
        </p:nvSpPr>
        <p:spPr bwMode="auto">
          <a:xfrm flipH="1">
            <a:off x="1778000" y="3275965"/>
            <a:ext cx="1797050" cy="1193800"/>
          </a:xfrm>
          <a:prstGeom prst="line">
            <a:avLst/>
          </a:prstGeom>
          <a:noFill/>
          <a:ln w="12700">
            <a:solidFill>
              <a:schemeClr val="tx1"/>
            </a:solidFill>
            <a:round/>
            <a:headEnd/>
            <a:tailEnd type="triangle" w="med" len="med"/>
          </a:ln>
          <a:effectLst/>
        </p:spPr>
        <p:txBody>
          <a:bodyPr anchor="ctr"/>
          <a:lstStyle/>
          <a:p>
            <a:endParaRPr lang="en-US"/>
          </a:p>
        </p:txBody>
      </p:sp>
      <p:pic>
        <p:nvPicPr>
          <p:cNvPr id="30" name="Picture 3"/>
          <p:cNvPicPr>
            <a:picLocks noChangeAspect="1" noChangeArrowheads="1"/>
          </p:cNvPicPr>
          <p:nvPr/>
        </p:nvPicPr>
        <p:blipFill>
          <a:blip r:embed="rId3"/>
          <a:srcRect/>
          <a:stretch>
            <a:fillRect/>
          </a:stretch>
        </p:blipFill>
        <p:spPr bwMode="auto">
          <a:xfrm>
            <a:off x="4191000" y="4711065"/>
            <a:ext cx="666750" cy="914400"/>
          </a:xfrm>
          <a:prstGeom prst="rect">
            <a:avLst/>
          </a:prstGeom>
          <a:noFill/>
          <a:ln w="9525">
            <a:noFill/>
            <a:miter lim="800000"/>
            <a:headEnd/>
            <a:tailEnd/>
          </a:ln>
          <a:effectLst/>
        </p:spPr>
      </p:pic>
      <p:pic>
        <p:nvPicPr>
          <p:cNvPr id="31" name="Picture 4"/>
          <p:cNvPicPr>
            <a:picLocks noChangeAspect="1" noChangeArrowheads="1"/>
          </p:cNvPicPr>
          <p:nvPr/>
        </p:nvPicPr>
        <p:blipFill>
          <a:blip r:embed="rId3"/>
          <a:srcRect/>
          <a:stretch>
            <a:fillRect/>
          </a:stretch>
        </p:blipFill>
        <p:spPr bwMode="auto">
          <a:xfrm>
            <a:off x="4191000" y="2501265"/>
            <a:ext cx="666750" cy="914400"/>
          </a:xfrm>
          <a:prstGeom prst="rect">
            <a:avLst/>
          </a:prstGeom>
          <a:noFill/>
          <a:ln w="9525">
            <a:noFill/>
            <a:miter lim="800000"/>
            <a:headEnd/>
            <a:tailEnd/>
          </a:ln>
          <a:effectLst/>
        </p:spPr>
      </p:pic>
      <p:pic>
        <p:nvPicPr>
          <p:cNvPr id="32" name="Picture 5"/>
          <p:cNvPicPr>
            <a:picLocks noChangeAspect="1" noChangeArrowheads="1"/>
          </p:cNvPicPr>
          <p:nvPr/>
        </p:nvPicPr>
        <p:blipFill>
          <a:blip r:embed="rId3"/>
          <a:srcRect/>
          <a:stretch>
            <a:fillRect/>
          </a:stretch>
        </p:blipFill>
        <p:spPr bwMode="auto">
          <a:xfrm>
            <a:off x="7696200" y="2348865"/>
            <a:ext cx="666750" cy="914400"/>
          </a:xfrm>
          <a:prstGeom prst="rect">
            <a:avLst/>
          </a:prstGeom>
          <a:noFill/>
          <a:ln w="9525">
            <a:noFill/>
            <a:miter lim="800000"/>
            <a:headEnd/>
            <a:tailEnd/>
          </a:ln>
          <a:effectLst/>
        </p:spPr>
      </p:pic>
      <p:pic>
        <p:nvPicPr>
          <p:cNvPr id="33" name="Picture 6"/>
          <p:cNvPicPr>
            <a:picLocks noChangeAspect="1" noChangeArrowheads="1"/>
          </p:cNvPicPr>
          <p:nvPr/>
        </p:nvPicPr>
        <p:blipFill>
          <a:blip r:embed="rId3"/>
          <a:srcRect/>
          <a:stretch>
            <a:fillRect/>
          </a:stretch>
        </p:blipFill>
        <p:spPr bwMode="auto">
          <a:xfrm>
            <a:off x="7696200" y="4634865"/>
            <a:ext cx="666750" cy="914400"/>
          </a:xfrm>
          <a:prstGeom prst="rect">
            <a:avLst/>
          </a:prstGeom>
          <a:noFill/>
          <a:ln w="9525">
            <a:noFill/>
            <a:miter lim="800000"/>
            <a:headEnd/>
            <a:tailEnd/>
          </a:ln>
          <a:effectLst/>
        </p:spPr>
      </p:pic>
      <p:sp>
        <p:nvSpPr>
          <p:cNvPr id="34" name="Rectangle 13"/>
          <p:cNvSpPr>
            <a:spLocks noChangeArrowheads="1"/>
          </p:cNvSpPr>
          <p:nvPr/>
        </p:nvSpPr>
        <p:spPr bwMode="auto">
          <a:xfrm>
            <a:off x="7239000" y="1891665"/>
            <a:ext cx="1531938" cy="347663"/>
          </a:xfrm>
          <a:prstGeom prst="rect">
            <a:avLst/>
          </a:prstGeom>
          <a:noFill/>
          <a:ln w="9525">
            <a:noFill/>
            <a:miter lim="800000"/>
            <a:headEnd/>
            <a:tailEnd/>
          </a:ln>
          <a:effectLst/>
        </p:spPr>
        <p:txBody>
          <a:bodyPr wrap="none" anchor="ctr"/>
          <a:lstStyle/>
          <a:p>
            <a:pPr algn="ctr"/>
            <a:r>
              <a:rPr lang="hu-HU" sz="1600" b="1" dirty="0" smtClean="0">
                <a:latin typeface="Segoe Semibold" pitchFamily="34" charset="0"/>
              </a:rPr>
              <a:t>Health requirement</a:t>
            </a:r>
          </a:p>
          <a:p>
            <a:pPr algn="ctr"/>
            <a:r>
              <a:rPr lang="hu-HU" sz="1600" b="1" dirty="0" smtClean="0">
                <a:latin typeface="Segoe Semibold" pitchFamily="34" charset="0"/>
              </a:rPr>
              <a:t>Servers</a:t>
            </a:r>
            <a:endParaRPr lang="en-US" sz="1600" dirty="0">
              <a:latin typeface="Segoe Semibold" pitchFamily="34" charset="0"/>
            </a:endParaRPr>
          </a:p>
        </p:txBody>
      </p:sp>
      <p:grpSp>
        <p:nvGrpSpPr>
          <p:cNvPr id="35" name="Group 35"/>
          <p:cNvGrpSpPr>
            <a:grpSpLocks/>
          </p:cNvGrpSpPr>
          <p:nvPr/>
        </p:nvGrpSpPr>
        <p:grpSpPr bwMode="auto">
          <a:xfrm>
            <a:off x="7889875" y="3466465"/>
            <a:ext cx="304800" cy="889000"/>
            <a:chOff x="5056" y="1904"/>
            <a:chExt cx="192" cy="560"/>
          </a:xfrm>
        </p:grpSpPr>
        <p:sp>
          <p:nvSpPr>
            <p:cNvPr id="36" name="Line 36"/>
            <p:cNvSpPr>
              <a:spLocks noChangeShapeType="1"/>
            </p:cNvSpPr>
            <p:nvPr/>
          </p:nvSpPr>
          <p:spPr bwMode="auto">
            <a:xfrm flipH="1">
              <a:off x="5056" y="1904"/>
              <a:ext cx="48" cy="560"/>
            </a:xfrm>
            <a:prstGeom prst="line">
              <a:avLst/>
            </a:prstGeom>
            <a:noFill/>
            <a:ln w="15875">
              <a:solidFill>
                <a:schemeClr val="tx1"/>
              </a:solidFill>
              <a:prstDash val="dash"/>
              <a:round/>
              <a:headEnd/>
              <a:tailEnd type="arrow" w="med" len="med"/>
            </a:ln>
            <a:effectLst/>
          </p:spPr>
          <p:txBody>
            <a:bodyPr wrap="none" anchor="ctr"/>
            <a:lstStyle/>
            <a:p>
              <a:endParaRPr lang="en-US">
                <a:solidFill>
                  <a:srgbClr val="080808"/>
                </a:solidFill>
              </a:endParaRPr>
            </a:p>
          </p:txBody>
        </p:sp>
        <p:sp>
          <p:nvSpPr>
            <p:cNvPr id="37" name="Line 37"/>
            <p:cNvSpPr>
              <a:spLocks noChangeShapeType="1"/>
            </p:cNvSpPr>
            <p:nvPr/>
          </p:nvSpPr>
          <p:spPr bwMode="auto">
            <a:xfrm>
              <a:off x="5184" y="1912"/>
              <a:ext cx="64" cy="552"/>
            </a:xfrm>
            <a:prstGeom prst="line">
              <a:avLst/>
            </a:prstGeom>
            <a:noFill/>
            <a:ln w="15875">
              <a:solidFill>
                <a:schemeClr val="tx1"/>
              </a:solidFill>
              <a:prstDash val="dash"/>
              <a:round/>
              <a:headEnd/>
              <a:tailEnd type="arrow" w="med" len="med"/>
            </a:ln>
            <a:effectLst/>
          </p:spPr>
          <p:txBody>
            <a:bodyPr wrap="none" anchor="ctr"/>
            <a:lstStyle/>
            <a:p>
              <a:endParaRPr lang="en-US">
                <a:solidFill>
                  <a:srgbClr val="080808"/>
                </a:solidFill>
              </a:endParaRPr>
            </a:p>
          </p:txBody>
        </p:sp>
        <p:sp>
          <p:nvSpPr>
            <p:cNvPr id="38" name="Line 38"/>
            <p:cNvSpPr>
              <a:spLocks noChangeShapeType="1"/>
            </p:cNvSpPr>
            <p:nvPr/>
          </p:nvSpPr>
          <p:spPr bwMode="auto">
            <a:xfrm>
              <a:off x="5144" y="1920"/>
              <a:ext cx="0" cy="528"/>
            </a:xfrm>
            <a:prstGeom prst="line">
              <a:avLst/>
            </a:prstGeom>
            <a:noFill/>
            <a:ln w="15875">
              <a:solidFill>
                <a:schemeClr val="tx1"/>
              </a:solidFill>
              <a:prstDash val="dash"/>
              <a:round/>
              <a:headEnd/>
              <a:tailEnd type="arrow" w="med" len="med"/>
            </a:ln>
            <a:effectLst/>
          </p:spPr>
          <p:txBody>
            <a:bodyPr wrap="none" anchor="ctr"/>
            <a:lstStyle/>
            <a:p>
              <a:endParaRPr lang="en-US">
                <a:solidFill>
                  <a:srgbClr val="080808"/>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1"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up)">
                                      <p:cBhvr>
                                        <p:cTn id="10" dur="500"/>
                                        <p:tgtEl>
                                          <p:spTgt spid="35"/>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up)">
                                      <p:cBhvr>
                                        <p:cTn id="14" dur="500"/>
                                        <p:tgtEl>
                                          <p:spTgt spid="35"/>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up)">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0" nodeType="clickEffect">
                                  <p:stCondLst>
                                    <p:cond delay="0"/>
                                  </p:stCondLst>
                                  <p:childTnLst>
                                    <p:animEffect transition="out" filter="dissolve">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par>
                                <p:cTn id="24" presetID="9" presetClass="emph" presetSubtype="0" nodeType="withEffect">
                                  <p:stCondLst>
                                    <p:cond delay="0"/>
                                  </p:stCondLst>
                                  <p:childTnLst>
                                    <p:set>
                                      <p:cBhvr rctx="PPT">
                                        <p:cTn id="25" dur="indefinite"/>
                                        <p:tgtEl>
                                          <p:spTgt spid="35"/>
                                        </p:tgtEl>
                                        <p:attrNameLst>
                                          <p:attrName>style.opacity</p:attrName>
                                        </p:attrNameLst>
                                      </p:cBhvr>
                                      <p:to>
                                        <p:strVal val="0.5"/>
                                      </p:to>
                                    </p:set>
                                    <p:animEffect filter="image" prLst="opacity: 0.5">
                                      <p:cBhvr rctx="IE">
                                        <p:cTn id="26" dur="indefinite"/>
                                        <p:tgtEl>
                                          <p:spTgt spid="3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par>
                                <p:cTn id="41" presetID="9" presetClass="exit" presetSubtype="0" fill="hold" grpId="1" nodeType="withEffect">
                                  <p:stCondLst>
                                    <p:cond delay="0"/>
                                  </p:stCondLst>
                                  <p:childTnLst>
                                    <p:animEffect transition="out" filter="dissolv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9" presetClass="exit" presetSubtype="0" fill="hold" grpId="1" nodeType="withEffect">
                                  <p:stCondLst>
                                    <p:cond delay="0"/>
                                  </p:stCondLst>
                                  <p:childTnLst>
                                    <p:animEffect transition="out" filter="dissolv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right)">
                                      <p:cBhvr>
                                        <p:cTn id="51" dur="500"/>
                                        <p:tgtEl>
                                          <p:spTgt spid="14"/>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right)">
                                      <p:cBhvr>
                                        <p:cTn id="54" dur="500"/>
                                        <p:tgtEl>
                                          <p:spTgt spid="22"/>
                                        </p:tgtEl>
                                      </p:cBhvr>
                                    </p:animEffect>
                                  </p:childTnLst>
                                </p:cTn>
                              </p:par>
                              <p:par>
                                <p:cTn id="55" presetID="9" presetClass="exit" presetSubtype="0" fill="hold" grpId="1" nodeType="withEffect">
                                  <p:stCondLst>
                                    <p:cond delay="0"/>
                                  </p:stCondLst>
                                  <p:childTnLst>
                                    <p:animEffect transition="out" filter="dissolv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par>
                                <p:cTn id="58" presetID="9" presetClass="exit" presetSubtype="0" fill="hold" grpId="1" nodeType="withEffect">
                                  <p:stCondLst>
                                    <p:cond delay="0"/>
                                  </p:stCondLst>
                                  <p:childTnLst>
                                    <p:animEffect transition="out" filter="dissolve">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right)">
                                      <p:cBhvr>
                                        <p:cTn id="65" dur="500"/>
                                        <p:tgtEl>
                                          <p:spTgt spid="15"/>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right)">
                                      <p:cBhvr>
                                        <p:cTn id="68" dur="500"/>
                                        <p:tgtEl>
                                          <p:spTgt spid="19"/>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left)">
                                      <p:cBhvr>
                                        <p:cTn id="72" dur="500"/>
                                        <p:tgtEl>
                                          <p:spTgt spid="24"/>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down)">
                                      <p:cBhvr>
                                        <p:cTn id="75" dur="1000"/>
                                        <p:tgtEl>
                                          <p:spTgt spid="26"/>
                                        </p:tgtEl>
                                      </p:cBhvr>
                                    </p:animEffect>
                                  </p:childTnLst>
                                </p:cTn>
                              </p:par>
                            </p:childTnLst>
                          </p:cTn>
                        </p:par>
                        <p:par>
                          <p:cTn id="76" fill="hold">
                            <p:stCondLst>
                              <p:cond delay="1500"/>
                            </p:stCondLst>
                            <p:childTnLst>
                              <p:par>
                                <p:cTn id="77" presetID="24" presetClass="emph" presetSubtype="0" fill="hold" grpId="0" nodeType="afterEffect">
                                  <p:stCondLst>
                                    <p:cond delay="0"/>
                                  </p:stCondLst>
                                  <p:childTnLst>
                                    <p:animClr clrSpc="hsl" dir="cw">
                                      <p:cBhvr override="childStyle">
                                        <p:cTn id="78" dur="500" fill="hold"/>
                                        <p:tgtEl>
                                          <p:spTgt spid="23"/>
                                        </p:tgtEl>
                                        <p:attrNameLst>
                                          <p:attrName>style.color</p:attrName>
                                        </p:attrNameLst>
                                      </p:cBhvr>
                                      <p:by>
                                        <p:hsl h="0" s="-12549" l="-25098"/>
                                      </p:by>
                                    </p:animClr>
                                    <p:animClr clrSpc="hsl" dir="cw">
                                      <p:cBhvr>
                                        <p:cTn id="79" dur="500" fill="hold"/>
                                        <p:tgtEl>
                                          <p:spTgt spid="23"/>
                                        </p:tgtEl>
                                        <p:attrNameLst>
                                          <p:attrName>fillcolor</p:attrName>
                                        </p:attrNameLst>
                                      </p:cBhvr>
                                      <p:by>
                                        <p:hsl h="0" s="-12549" l="-25098"/>
                                      </p:by>
                                    </p:animClr>
                                    <p:animClr clrSpc="hsl" dir="cw">
                                      <p:cBhvr>
                                        <p:cTn id="80" dur="500" fill="hold"/>
                                        <p:tgtEl>
                                          <p:spTgt spid="23"/>
                                        </p:tgtEl>
                                        <p:attrNameLst>
                                          <p:attrName>stroke.color</p:attrName>
                                        </p:attrNameLst>
                                      </p:cBhvr>
                                      <p:by>
                                        <p:hsl h="0" s="-12549" l="-25098"/>
                                      </p:by>
                                    </p:animClr>
                                    <p:set>
                                      <p:cBhvr>
                                        <p:cTn id="81" dur="500" fill="hold"/>
                                        <p:tgtEl>
                                          <p:spTgt spid="23"/>
                                        </p:tgtEl>
                                        <p:attrNameLst>
                                          <p:attrName>fill.type</p:attrName>
                                        </p:attrNameLst>
                                      </p:cBhvr>
                                      <p:to>
                                        <p:strVal val="solid"/>
                                      </p:to>
                                    </p:set>
                                  </p:childTnLst>
                                </p:cTn>
                              </p:par>
                              <p:par>
                                <p:cTn id="82" presetID="24" presetClass="emph" presetSubtype="0" fill="hold" grpId="0" nodeType="withEffect">
                                  <p:stCondLst>
                                    <p:cond delay="0"/>
                                  </p:stCondLst>
                                  <p:childTnLst>
                                    <p:animClr clrSpc="hsl" dir="cw">
                                      <p:cBhvr override="childStyle">
                                        <p:cTn id="83" dur="500" fill="hold"/>
                                        <p:tgtEl>
                                          <p:spTgt spid="6"/>
                                        </p:tgtEl>
                                        <p:attrNameLst>
                                          <p:attrName>style.color</p:attrName>
                                        </p:attrNameLst>
                                      </p:cBhvr>
                                      <p:by>
                                        <p:hsl h="0" s="-12549" l="-25098"/>
                                      </p:by>
                                    </p:animClr>
                                    <p:animClr clrSpc="hsl" dir="cw">
                                      <p:cBhvr>
                                        <p:cTn id="84" dur="500" fill="hold"/>
                                        <p:tgtEl>
                                          <p:spTgt spid="6"/>
                                        </p:tgtEl>
                                        <p:attrNameLst>
                                          <p:attrName>fillcolor</p:attrName>
                                        </p:attrNameLst>
                                      </p:cBhvr>
                                      <p:by>
                                        <p:hsl h="0" s="-12549" l="-25098"/>
                                      </p:by>
                                    </p:animClr>
                                    <p:animClr clrSpc="hsl" dir="cw">
                                      <p:cBhvr>
                                        <p:cTn id="85" dur="500" fill="hold"/>
                                        <p:tgtEl>
                                          <p:spTgt spid="6"/>
                                        </p:tgtEl>
                                        <p:attrNameLst>
                                          <p:attrName>stroke.color</p:attrName>
                                        </p:attrNameLst>
                                      </p:cBhvr>
                                      <p:by>
                                        <p:hsl h="0" s="-12549" l="-25098"/>
                                      </p:by>
                                    </p:animClr>
                                    <p:set>
                                      <p:cBhvr>
                                        <p:cTn id="86" dur="500" fill="hold"/>
                                        <p:tgtEl>
                                          <p:spTgt spid="6"/>
                                        </p:tgtEl>
                                        <p:attrNameLst>
                                          <p:attrName>fill.type</p:attrName>
                                        </p:attrNameLst>
                                      </p:cBhvr>
                                      <p:to>
                                        <p:strVal val="solid"/>
                                      </p:to>
                                    </p:set>
                                  </p:childTnLst>
                                </p:cTn>
                              </p:par>
                              <p:par>
                                <p:cTn id="87" presetID="9" presetClass="exit" presetSubtype="0" fill="hold" grpId="1" nodeType="withEffect">
                                  <p:stCondLst>
                                    <p:cond delay="0"/>
                                  </p:stCondLst>
                                  <p:childTnLst>
                                    <p:animEffect transition="out" filter="dissolve">
                                      <p:cBhvr>
                                        <p:cTn id="88" dur="500"/>
                                        <p:tgtEl>
                                          <p:spTgt spid="14"/>
                                        </p:tgtEl>
                                      </p:cBhvr>
                                    </p:animEffect>
                                    <p:set>
                                      <p:cBhvr>
                                        <p:cTn id="89" dur="1" fill="hold">
                                          <p:stCondLst>
                                            <p:cond delay="499"/>
                                          </p:stCondLst>
                                        </p:cTn>
                                        <p:tgtEl>
                                          <p:spTgt spid="14"/>
                                        </p:tgtEl>
                                        <p:attrNameLst>
                                          <p:attrName>style.visibility</p:attrName>
                                        </p:attrNameLst>
                                      </p:cBhvr>
                                      <p:to>
                                        <p:strVal val="hidden"/>
                                      </p:to>
                                    </p:set>
                                  </p:childTnLst>
                                </p:cTn>
                              </p:par>
                              <p:par>
                                <p:cTn id="90" presetID="9" presetClass="exit" presetSubtype="0" fill="hold" grpId="1" nodeType="withEffect">
                                  <p:stCondLst>
                                    <p:cond delay="0"/>
                                  </p:stCondLst>
                                  <p:childTnLst>
                                    <p:animEffect transition="out" filter="dissolve">
                                      <p:cBhvr>
                                        <p:cTn id="91" dur="500"/>
                                        <p:tgtEl>
                                          <p:spTgt spid="22"/>
                                        </p:tgtEl>
                                      </p:cBhvr>
                                    </p:animEffect>
                                    <p:set>
                                      <p:cBhvr>
                                        <p:cTn id="92" dur="1" fill="hold">
                                          <p:stCondLst>
                                            <p:cond delay="499"/>
                                          </p:stCondLst>
                                        </p:cTn>
                                        <p:tgtEl>
                                          <p:spTgt spid="22"/>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wipe(down)">
                                      <p:cBhvr>
                                        <p:cTn id="97" dur="500"/>
                                        <p:tgtEl>
                                          <p:spTgt spid="28"/>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wipe(left)">
                                      <p:cBhvr>
                                        <p:cTn id="100" dur="500"/>
                                        <p:tgtEl>
                                          <p:spTgt spid="20"/>
                                        </p:tgtEl>
                                      </p:cBhvr>
                                    </p:animEffect>
                                  </p:childTnLst>
                                </p:cTn>
                              </p:par>
                              <p:par>
                                <p:cTn id="101" presetID="9" presetClass="exit" presetSubtype="0" fill="hold" grpId="1" nodeType="withEffect">
                                  <p:stCondLst>
                                    <p:cond delay="0"/>
                                  </p:stCondLst>
                                  <p:childTnLst>
                                    <p:animEffect transition="out" filter="dissolve">
                                      <p:cBhvr>
                                        <p:cTn id="102" dur="500"/>
                                        <p:tgtEl>
                                          <p:spTgt spid="15"/>
                                        </p:tgtEl>
                                      </p:cBhvr>
                                    </p:animEffect>
                                    <p:set>
                                      <p:cBhvr>
                                        <p:cTn id="103" dur="1" fill="hold">
                                          <p:stCondLst>
                                            <p:cond delay="499"/>
                                          </p:stCondLst>
                                        </p:cTn>
                                        <p:tgtEl>
                                          <p:spTgt spid="15"/>
                                        </p:tgtEl>
                                        <p:attrNameLst>
                                          <p:attrName>style.visibility</p:attrName>
                                        </p:attrNameLst>
                                      </p:cBhvr>
                                      <p:to>
                                        <p:strVal val="hidden"/>
                                      </p:to>
                                    </p:set>
                                  </p:childTnLst>
                                </p:cTn>
                              </p:par>
                              <p:par>
                                <p:cTn id="104" presetID="9" presetClass="exit" presetSubtype="0" fill="hold" grpId="1" nodeType="withEffect">
                                  <p:stCondLst>
                                    <p:cond delay="0"/>
                                  </p:stCondLst>
                                  <p:childTnLst>
                                    <p:animEffect transition="out" filter="dissolve">
                                      <p:cBhvr>
                                        <p:cTn id="105" dur="500"/>
                                        <p:tgtEl>
                                          <p:spTgt spid="19"/>
                                        </p:tgtEl>
                                      </p:cBhvr>
                                    </p:animEffect>
                                    <p:set>
                                      <p:cBhvr>
                                        <p:cTn id="106" dur="1" fill="hold">
                                          <p:stCondLst>
                                            <p:cond delay="499"/>
                                          </p:stCondLst>
                                        </p:cTn>
                                        <p:tgtEl>
                                          <p:spTgt spid="19"/>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grpId="0" nodeType="click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wipe(up)">
                                      <p:cBhvr>
                                        <p:cTn id="111" dur="500"/>
                                        <p:tgtEl>
                                          <p:spTgt spid="29"/>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wipe(right)">
                                      <p:cBhvr>
                                        <p:cTn id="114" dur="500"/>
                                        <p:tgtEl>
                                          <p:spTgt spid="21"/>
                                        </p:tgtEl>
                                      </p:cBhvr>
                                    </p:animEffect>
                                  </p:childTnLst>
                                </p:cTn>
                              </p:par>
                              <p:par>
                                <p:cTn id="115" presetID="10" presetClass="exit" presetSubtype="0" fill="hold" grpId="1" nodeType="withEffect">
                                  <p:stCondLst>
                                    <p:cond delay="0"/>
                                  </p:stCondLst>
                                  <p:childTnLst>
                                    <p:animEffect transition="out" filter="fade">
                                      <p:cBhvr>
                                        <p:cTn id="116" dur="500"/>
                                        <p:tgtEl>
                                          <p:spTgt spid="28"/>
                                        </p:tgtEl>
                                      </p:cBhvr>
                                    </p:animEffect>
                                    <p:set>
                                      <p:cBhvr>
                                        <p:cTn id="117" dur="1" fill="hold">
                                          <p:stCondLst>
                                            <p:cond delay="499"/>
                                          </p:stCondLst>
                                        </p:cTn>
                                        <p:tgtEl>
                                          <p:spTgt spid="28"/>
                                        </p:tgtEl>
                                        <p:attrNameLst>
                                          <p:attrName>style.visibility</p:attrName>
                                        </p:attrNameLst>
                                      </p:cBhvr>
                                      <p:to>
                                        <p:strVal val="hidden"/>
                                      </p:to>
                                    </p:set>
                                  </p:childTnLst>
                                </p:cTn>
                              </p:par>
                              <p:par>
                                <p:cTn id="118" presetID="9" presetClass="exit" presetSubtype="0" fill="hold" grpId="1" nodeType="withEffect">
                                  <p:stCondLst>
                                    <p:cond delay="0"/>
                                  </p:stCondLst>
                                  <p:childTnLst>
                                    <p:animEffect transition="out" filter="dissolve">
                                      <p:cBhvr>
                                        <p:cTn id="119" dur="500"/>
                                        <p:tgtEl>
                                          <p:spTgt spid="20"/>
                                        </p:tgtEl>
                                      </p:cBhvr>
                                    </p:animEffect>
                                    <p:set>
                                      <p:cBhvr>
                                        <p:cTn id="120" dur="1" fill="hold">
                                          <p:stCondLst>
                                            <p:cond delay="499"/>
                                          </p:stCondLst>
                                        </p:cTn>
                                        <p:tgtEl>
                                          <p:spTgt spid="20"/>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2" nodeType="clickEffect">
                                  <p:stCondLst>
                                    <p:cond delay="0"/>
                                  </p:stCondLst>
                                  <p:childTnLst>
                                    <p:set>
                                      <p:cBhvr>
                                        <p:cTn id="124" dur="1" fill="hold">
                                          <p:stCondLst>
                                            <p:cond delay="0"/>
                                          </p:stCondLst>
                                        </p:cTn>
                                        <p:tgtEl>
                                          <p:spTgt spid="12"/>
                                        </p:tgtEl>
                                        <p:attrNameLst>
                                          <p:attrName>style.visibility</p:attrName>
                                        </p:attrNameLst>
                                      </p:cBhvr>
                                      <p:to>
                                        <p:strVal val="visible"/>
                                      </p:to>
                                    </p:set>
                                    <p:animEffect transition="in" filter="wipe(left)">
                                      <p:cBhvr>
                                        <p:cTn id="125" dur="500"/>
                                        <p:tgtEl>
                                          <p:spTgt spid="12"/>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5"/>
                                        </p:tgtEl>
                                        <p:attrNameLst>
                                          <p:attrName>style.visibility</p:attrName>
                                        </p:attrNameLst>
                                      </p:cBhvr>
                                      <p:to>
                                        <p:strVal val="visible"/>
                                      </p:to>
                                    </p:set>
                                    <p:animEffect transition="in" filter="wipe(left)">
                                      <p:cBhvr>
                                        <p:cTn id="128" dur="500"/>
                                        <p:tgtEl>
                                          <p:spTgt spid="5"/>
                                        </p:tgtEl>
                                      </p:cBhvr>
                                    </p:animEffect>
                                  </p:childTnLst>
                                </p:cTn>
                              </p:par>
                              <p:par>
                                <p:cTn id="129" presetID="10" presetClass="exit" presetSubtype="0" fill="hold" grpId="1" nodeType="withEffect">
                                  <p:stCondLst>
                                    <p:cond delay="0"/>
                                  </p:stCondLst>
                                  <p:childTnLst>
                                    <p:animEffect transition="out" filter="fade">
                                      <p:cBhvr>
                                        <p:cTn id="130" dur="500"/>
                                        <p:tgtEl>
                                          <p:spTgt spid="29"/>
                                        </p:tgtEl>
                                      </p:cBhvr>
                                    </p:animEffect>
                                    <p:set>
                                      <p:cBhvr>
                                        <p:cTn id="131" dur="1" fill="hold">
                                          <p:stCondLst>
                                            <p:cond delay="499"/>
                                          </p:stCondLst>
                                        </p:cTn>
                                        <p:tgtEl>
                                          <p:spTgt spid="29"/>
                                        </p:tgtEl>
                                        <p:attrNameLst>
                                          <p:attrName>style.visibility</p:attrName>
                                        </p:attrNameLst>
                                      </p:cBhvr>
                                      <p:to>
                                        <p:strVal val="hidden"/>
                                      </p:to>
                                    </p:set>
                                  </p:childTnLst>
                                </p:cTn>
                              </p:par>
                              <p:par>
                                <p:cTn id="132" presetID="9" presetClass="exit" presetSubtype="0" fill="hold" grpId="1" nodeType="withEffect">
                                  <p:stCondLst>
                                    <p:cond delay="0"/>
                                  </p:stCondLst>
                                  <p:childTnLst>
                                    <p:animEffect transition="out" filter="dissolve">
                                      <p:cBhvr>
                                        <p:cTn id="133" dur="500"/>
                                        <p:tgtEl>
                                          <p:spTgt spid="21"/>
                                        </p:tgtEl>
                                      </p:cBhvr>
                                    </p:animEffect>
                                    <p:set>
                                      <p:cBhvr>
                                        <p:cTn id="134" dur="1" fill="hold">
                                          <p:stCondLst>
                                            <p:cond delay="499"/>
                                          </p:stCondLst>
                                        </p:cTn>
                                        <p:tgtEl>
                                          <p:spTgt spid="21"/>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2" nodeType="clickEffect">
                                  <p:stCondLst>
                                    <p:cond delay="0"/>
                                  </p:stCondLst>
                                  <p:childTnLst>
                                    <p:set>
                                      <p:cBhvr>
                                        <p:cTn id="138" dur="1" fill="hold">
                                          <p:stCondLst>
                                            <p:cond delay="0"/>
                                          </p:stCondLst>
                                        </p:cTn>
                                        <p:tgtEl>
                                          <p:spTgt spid="13"/>
                                        </p:tgtEl>
                                        <p:attrNameLst>
                                          <p:attrName>style.visibility</p:attrName>
                                        </p:attrNameLst>
                                      </p:cBhvr>
                                      <p:to>
                                        <p:strVal val="visible"/>
                                      </p:to>
                                    </p:set>
                                    <p:animEffect transition="in" filter="wipe(left)">
                                      <p:cBhvr>
                                        <p:cTn id="139" dur="500"/>
                                        <p:tgtEl>
                                          <p:spTgt spid="13"/>
                                        </p:tgtEl>
                                      </p:cBhvr>
                                    </p:animEffect>
                                  </p:childTnLst>
                                </p:cTn>
                              </p:par>
                              <p:par>
                                <p:cTn id="140" presetID="22" presetClass="entr" presetSubtype="8" fill="hold" grpId="2" nodeType="with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wipe(left)">
                                      <p:cBhvr>
                                        <p:cTn id="142" dur="500"/>
                                        <p:tgtEl>
                                          <p:spTgt spid="17"/>
                                        </p:tgtEl>
                                      </p:cBhvr>
                                    </p:animEffect>
                                  </p:childTnLst>
                                </p:cTn>
                              </p:par>
                              <p:par>
                                <p:cTn id="143" presetID="9" presetClass="exit" presetSubtype="0" fill="hold" grpId="1" nodeType="withEffect">
                                  <p:stCondLst>
                                    <p:cond delay="0"/>
                                  </p:stCondLst>
                                  <p:childTnLst>
                                    <p:animEffect transition="out" filter="dissolve">
                                      <p:cBhvr>
                                        <p:cTn id="144" dur="500"/>
                                        <p:tgtEl>
                                          <p:spTgt spid="5"/>
                                        </p:tgtEl>
                                      </p:cBhvr>
                                    </p:animEffect>
                                    <p:set>
                                      <p:cBhvr>
                                        <p:cTn id="145" dur="1" fill="hold">
                                          <p:stCondLst>
                                            <p:cond delay="499"/>
                                          </p:stCondLst>
                                        </p:cTn>
                                        <p:tgtEl>
                                          <p:spTgt spid="5"/>
                                        </p:tgtEl>
                                        <p:attrNameLst>
                                          <p:attrName>style.visibility</p:attrName>
                                        </p:attrNameLst>
                                      </p:cBhvr>
                                      <p:to>
                                        <p:strVal val="hidden"/>
                                      </p:to>
                                    </p:set>
                                  </p:childTnLst>
                                </p:cTn>
                              </p:par>
                              <p:par>
                                <p:cTn id="146" presetID="9" presetClass="exit" presetSubtype="0" fill="hold" grpId="3" nodeType="withEffect">
                                  <p:stCondLst>
                                    <p:cond delay="0"/>
                                  </p:stCondLst>
                                  <p:childTnLst>
                                    <p:animEffect transition="out" filter="dissolve">
                                      <p:cBhvr>
                                        <p:cTn id="147" dur="500"/>
                                        <p:tgtEl>
                                          <p:spTgt spid="12"/>
                                        </p:tgtEl>
                                      </p:cBhvr>
                                    </p:animEffect>
                                    <p:set>
                                      <p:cBhvr>
                                        <p:cTn id="148" dur="1" fill="hold">
                                          <p:stCondLst>
                                            <p:cond delay="499"/>
                                          </p:stCondLst>
                                        </p:cTn>
                                        <p:tgtEl>
                                          <p:spTgt spid="12"/>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22" presetClass="entr" presetSubtype="2" fill="hold" grpId="2" nodeType="clickEffect">
                                  <p:stCondLst>
                                    <p:cond delay="0"/>
                                  </p:stCondLst>
                                  <p:childTnLst>
                                    <p:set>
                                      <p:cBhvr>
                                        <p:cTn id="152" dur="1" fill="hold">
                                          <p:stCondLst>
                                            <p:cond delay="0"/>
                                          </p:stCondLst>
                                        </p:cTn>
                                        <p:tgtEl>
                                          <p:spTgt spid="14"/>
                                        </p:tgtEl>
                                        <p:attrNameLst>
                                          <p:attrName>style.visibility</p:attrName>
                                        </p:attrNameLst>
                                      </p:cBhvr>
                                      <p:to>
                                        <p:strVal val="visible"/>
                                      </p:to>
                                    </p:set>
                                    <p:animEffect transition="in" filter="wipe(right)">
                                      <p:cBhvr>
                                        <p:cTn id="153" dur="500"/>
                                        <p:tgtEl>
                                          <p:spTgt spid="14"/>
                                        </p:tgtEl>
                                      </p:cBhvr>
                                    </p:animEffect>
                                  </p:childTnLst>
                                </p:cTn>
                              </p:par>
                              <p:par>
                                <p:cTn id="154" presetID="22" presetClass="entr" presetSubtype="2" fill="hold" grpId="0" nodeType="withEffect">
                                  <p:stCondLst>
                                    <p:cond delay="0"/>
                                  </p:stCondLst>
                                  <p:childTnLst>
                                    <p:set>
                                      <p:cBhvr>
                                        <p:cTn id="155" dur="1" fill="hold">
                                          <p:stCondLst>
                                            <p:cond delay="0"/>
                                          </p:stCondLst>
                                        </p:cTn>
                                        <p:tgtEl>
                                          <p:spTgt spid="27"/>
                                        </p:tgtEl>
                                        <p:attrNameLst>
                                          <p:attrName>style.visibility</p:attrName>
                                        </p:attrNameLst>
                                      </p:cBhvr>
                                      <p:to>
                                        <p:strVal val="visible"/>
                                      </p:to>
                                    </p:set>
                                    <p:animEffect transition="in" filter="wipe(right)">
                                      <p:cBhvr>
                                        <p:cTn id="156" dur="500"/>
                                        <p:tgtEl>
                                          <p:spTgt spid="27"/>
                                        </p:tgtEl>
                                      </p:cBhvr>
                                    </p:animEffect>
                                  </p:childTnLst>
                                </p:cTn>
                              </p:par>
                              <p:par>
                                <p:cTn id="157" presetID="9" presetClass="exit" presetSubtype="0" fill="hold" grpId="3" nodeType="withEffect">
                                  <p:stCondLst>
                                    <p:cond delay="0"/>
                                  </p:stCondLst>
                                  <p:childTnLst>
                                    <p:animEffect transition="out" filter="dissolve">
                                      <p:cBhvr>
                                        <p:cTn id="158" dur="500"/>
                                        <p:tgtEl>
                                          <p:spTgt spid="17"/>
                                        </p:tgtEl>
                                      </p:cBhvr>
                                    </p:animEffect>
                                    <p:set>
                                      <p:cBhvr>
                                        <p:cTn id="159" dur="1" fill="hold">
                                          <p:stCondLst>
                                            <p:cond delay="499"/>
                                          </p:stCondLst>
                                        </p:cTn>
                                        <p:tgtEl>
                                          <p:spTgt spid="17"/>
                                        </p:tgtEl>
                                        <p:attrNameLst>
                                          <p:attrName>style.visibility</p:attrName>
                                        </p:attrNameLst>
                                      </p:cBhvr>
                                      <p:to>
                                        <p:strVal val="hidden"/>
                                      </p:to>
                                    </p:set>
                                  </p:childTnLst>
                                </p:cTn>
                              </p:par>
                              <p:par>
                                <p:cTn id="160" presetID="9" presetClass="exit" presetSubtype="0" fill="hold" grpId="3" nodeType="withEffect">
                                  <p:stCondLst>
                                    <p:cond delay="0"/>
                                  </p:stCondLst>
                                  <p:childTnLst>
                                    <p:animEffect transition="out" filter="dissolve">
                                      <p:cBhvr>
                                        <p:cTn id="161" dur="500"/>
                                        <p:tgtEl>
                                          <p:spTgt spid="13"/>
                                        </p:tgtEl>
                                      </p:cBhvr>
                                    </p:animEffect>
                                    <p:set>
                                      <p:cBhvr>
                                        <p:cTn id="162" dur="1" fill="hold">
                                          <p:stCondLst>
                                            <p:cond delay="499"/>
                                          </p:stCondLst>
                                        </p:cTn>
                                        <p:tgtEl>
                                          <p:spTgt spid="13"/>
                                        </p:tgtEl>
                                        <p:attrNameLst>
                                          <p:attrName>style.visibility</p:attrName>
                                        </p:attrNameLst>
                                      </p:cBhvr>
                                      <p:to>
                                        <p:strVal val="hidden"/>
                                      </p:to>
                                    </p:set>
                                  </p:childTnLst>
                                </p:cTn>
                              </p:par>
                            </p:childTnLst>
                          </p:cTn>
                        </p:par>
                        <p:par>
                          <p:cTn id="163" fill="hold">
                            <p:stCondLst>
                              <p:cond delay="500"/>
                            </p:stCondLst>
                            <p:childTnLst>
                              <p:par>
                                <p:cTn id="164" presetID="9" presetClass="exit" presetSubtype="0" fill="hold" grpId="1" nodeType="afterEffect">
                                  <p:stCondLst>
                                    <p:cond delay="0"/>
                                  </p:stCondLst>
                                  <p:childTnLst>
                                    <p:animEffect transition="out" filter="dissolve">
                                      <p:cBhvr>
                                        <p:cTn id="165" dur="500"/>
                                        <p:tgtEl>
                                          <p:spTgt spid="26"/>
                                        </p:tgtEl>
                                      </p:cBhvr>
                                    </p:animEffect>
                                    <p:set>
                                      <p:cBhvr>
                                        <p:cTn id="166" dur="1" fill="hold">
                                          <p:stCondLst>
                                            <p:cond delay="499"/>
                                          </p:stCondLst>
                                        </p:cTn>
                                        <p:tgtEl>
                                          <p:spTgt spid="26"/>
                                        </p:tgtEl>
                                        <p:attrNameLst>
                                          <p:attrName>style.visibility</p:attrName>
                                        </p:attrNameLst>
                                      </p:cBhvr>
                                      <p:to>
                                        <p:strVal val="hidden"/>
                                      </p:to>
                                    </p:set>
                                  </p:childTnLst>
                                </p:cTn>
                              </p:par>
                              <p:par>
                                <p:cTn id="167" presetID="9" presetClass="exit" presetSubtype="0" fill="hold" grpId="1" nodeType="withEffect">
                                  <p:stCondLst>
                                    <p:cond delay="0"/>
                                  </p:stCondLst>
                                  <p:childTnLst>
                                    <p:animEffect transition="out" filter="dissolve">
                                      <p:cBhvr>
                                        <p:cTn id="168" dur="500"/>
                                        <p:tgtEl>
                                          <p:spTgt spid="24"/>
                                        </p:tgtEl>
                                      </p:cBhvr>
                                    </p:animEffect>
                                    <p:set>
                                      <p:cBhvr>
                                        <p:cTn id="169" dur="1" fill="hold">
                                          <p:stCondLst>
                                            <p:cond delay="499"/>
                                          </p:stCondLst>
                                        </p:cTn>
                                        <p:tgtEl>
                                          <p:spTgt spid="24"/>
                                        </p:tgtEl>
                                        <p:attrNameLst>
                                          <p:attrName>style.visibility</p:attrName>
                                        </p:attrNameLst>
                                      </p:cBhvr>
                                      <p:to>
                                        <p:strVal val="hidden"/>
                                      </p:to>
                                    </p:set>
                                  </p:childTnLst>
                                </p:cTn>
                              </p:par>
                              <p:par>
                                <p:cTn id="170" presetID="30" presetClass="emph" presetSubtype="0" fill="hold" grpId="1" nodeType="withEffect">
                                  <p:stCondLst>
                                    <p:cond delay="0"/>
                                  </p:stCondLst>
                                  <p:childTnLst>
                                    <p:animClr clrSpc="hsl" dir="cw">
                                      <p:cBhvr override="childStyle">
                                        <p:cTn id="171" dur="500" fill="hold"/>
                                        <p:tgtEl>
                                          <p:spTgt spid="23"/>
                                        </p:tgtEl>
                                        <p:attrNameLst>
                                          <p:attrName>style.color</p:attrName>
                                        </p:attrNameLst>
                                      </p:cBhvr>
                                      <p:by>
                                        <p:hsl h="0" s="12549" l="25098"/>
                                      </p:by>
                                    </p:animClr>
                                    <p:animClr clrSpc="hsl" dir="cw">
                                      <p:cBhvr>
                                        <p:cTn id="172" dur="500" fill="hold"/>
                                        <p:tgtEl>
                                          <p:spTgt spid="23"/>
                                        </p:tgtEl>
                                        <p:attrNameLst>
                                          <p:attrName>fillcolor</p:attrName>
                                        </p:attrNameLst>
                                      </p:cBhvr>
                                      <p:by>
                                        <p:hsl h="0" s="12549" l="25098"/>
                                      </p:by>
                                    </p:animClr>
                                    <p:animClr clrSpc="hsl" dir="cw">
                                      <p:cBhvr>
                                        <p:cTn id="173" dur="500" fill="hold"/>
                                        <p:tgtEl>
                                          <p:spTgt spid="23"/>
                                        </p:tgtEl>
                                        <p:attrNameLst>
                                          <p:attrName>stroke.color</p:attrName>
                                        </p:attrNameLst>
                                      </p:cBhvr>
                                      <p:by>
                                        <p:hsl h="0" s="12549" l="25098"/>
                                      </p:by>
                                    </p:animClr>
                                    <p:set>
                                      <p:cBhvr>
                                        <p:cTn id="174" dur="500" fill="hold"/>
                                        <p:tgtEl>
                                          <p:spTgt spid="23"/>
                                        </p:tgtEl>
                                        <p:attrNameLst>
                                          <p:attrName>fill.type</p:attrName>
                                        </p:attrNameLst>
                                      </p:cBhvr>
                                      <p:to>
                                        <p:strVal val="solid"/>
                                      </p:to>
                                    </p:set>
                                  </p:childTnLst>
                                </p:cTn>
                              </p:par>
                              <p:par>
                                <p:cTn id="175" presetID="30" presetClass="emph" presetSubtype="0" fill="hold" grpId="1" nodeType="withEffect">
                                  <p:stCondLst>
                                    <p:cond delay="0"/>
                                  </p:stCondLst>
                                  <p:childTnLst>
                                    <p:animClr clrSpc="hsl" dir="cw">
                                      <p:cBhvr override="childStyle">
                                        <p:cTn id="176" dur="500" fill="hold"/>
                                        <p:tgtEl>
                                          <p:spTgt spid="6"/>
                                        </p:tgtEl>
                                        <p:attrNameLst>
                                          <p:attrName>style.color</p:attrName>
                                        </p:attrNameLst>
                                      </p:cBhvr>
                                      <p:by>
                                        <p:hsl h="0" s="12549" l="25098"/>
                                      </p:by>
                                    </p:animClr>
                                    <p:animClr clrSpc="hsl" dir="cw">
                                      <p:cBhvr>
                                        <p:cTn id="177" dur="500" fill="hold"/>
                                        <p:tgtEl>
                                          <p:spTgt spid="6"/>
                                        </p:tgtEl>
                                        <p:attrNameLst>
                                          <p:attrName>fillcolor</p:attrName>
                                        </p:attrNameLst>
                                      </p:cBhvr>
                                      <p:by>
                                        <p:hsl h="0" s="12549" l="25098"/>
                                      </p:by>
                                    </p:animClr>
                                    <p:animClr clrSpc="hsl" dir="cw">
                                      <p:cBhvr>
                                        <p:cTn id="178" dur="500" fill="hold"/>
                                        <p:tgtEl>
                                          <p:spTgt spid="6"/>
                                        </p:tgtEl>
                                        <p:attrNameLst>
                                          <p:attrName>stroke.color</p:attrName>
                                        </p:attrNameLst>
                                      </p:cBhvr>
                                      <p:by>
                                        <p:hsl h="0" s="12549" l="25098"/>
                                      </p:by>
                                    </p:animClr>
                                    <p:set>
                                      <p:cBhvr>
                                        <p:cTn id="179" dur="500" fill="hold"/>
                                        <p:tgtEl>
                                          <p:spTgt spid="6"/>
                                        </p:tgtEl>
                                        <p:attrNameLst>
                                          <p:attrName>fill.type</p:attrName>
                                        </p:attrNameLst>
                                      </p:cBhvr>
                                      <p:to>
                                        <p:strVal val="solid"/>
                                      </p:to>
                                    </p:set>
                                  </p:childTnLst>
                                </p:cTn>
                              </p:par>
                            </p:childTnLst>
                          </p:cTn>
                        </p:par>
                        <p:par>
                          <p:cTn id="180" fill="hold">
                            <p:stCondLst>
                              <p:cond delay="1000"/>
                            </p:stCondLst>
                            <p:childTnLst>
                              <p:par>
                                <p:cTn id="181" presetID="35" presetClass="path" presetSubtype="0" accel="50000" decel="50000" fill="hold" grpId="2" nodeType="afterEffect">
                                  <p:stCondLst>
                                    <p:cond delay="0"/>
                                  </p:stCondLst>
                                  <p:childTnLst>
                                    <p:animMotion origin="layout" path="M 8.33333E-7 2.96296E-6 L -0.12292 2.96296E-6 " pathEditMode="relative" rAng="0" ptsTypes="AA">
                                      <p:cBhvr>
                                        <p:cTn id="182" dur="2000" fill="hold"/>
                                        <p:tgtEl>
                                          <p:spTgt spid="6"/>
                                        </p:tgtEl>
                                        <p:attrNameLst>
                                          <p:attrName>ppt_x</p:attrName>
                                          <p:attrName>ppt_y</p:attrName>
                                        </p:attrNameLst>
                                      </p:cBhvr>
                                      <p:rCtr x="-61" y="0"/>
                                    </p:animMotion>
                                  </p:childTnLst>
                                </p:cTn>
                              </p:par>
                              <p:par>
                                <p:cTn id="183" presetID="35" presetClass="path" presetSubtype="0" accel="50000" decel="50000" fill="hold" grpId="2" nodeType="withEffect">
                                  <p:stCondLst>
                                    <p:cond delay="0"/>
                                  </p:stCondLst>
                                  <p:childTnLst>
                                    <p:animMotion origin="layout" path="M 1.94444E-6 -4.07407E-6 L -0.11979 -4.07407E-6 " pathEditMode="relative" rAng="0" ptsTypes="AA">
                                      <p:cBhvr>
                                        <p:cTn id="184" dur="2000" fill="hold"/>
                                        <p:tgtEl>
                                          <p:spTgt spid="23"/>
                                        </p:tgtEl>
                                        <p:attrNameLst>
                                          <p:attrName>ppt_x</p:attrName>
                                          <p:attrName>ppt_y</p:attrName>
                                        </p:attrNameLst>
                                      </p:cBhvr>
                                      <p:rCtr x="-60" y="0"/>
                                    </p:animMotion>
                                  </p:childTnLst>
                                </p:cTn>
                              </p:par>
                            </p:childTnLst>
                          </p:cTn>
                        </p:par>
                        <p:par>
                          <p:cTn id="185" fill="hold">
                            <p:stCondLst>
                              <p:cond delay="3000"/>
                            </p:stCondLst>
                            <p:childTnLst>
                              <p:par>
                                <p:cTn id="186" presetID="63" presetClass="path" presetSubtype="0" accel="50000" decel="50000" fill="hold" nodeType="afterEffect">
                                  <p:stCondLst>
                                    <p:cond delay="0"/>
                                  </p:stCondLst>
                                  <p:childTnLst>
                                    <p:animMotion origin="layout" path="M 4.44444E-6 1.48148E-6 L 0.24618 1.48148E-6 " pathEditMode="relative" rAng="0" ptsTypes="AA">
                                      <p:cBhvr>
                                        <p:cTn id="187" dur="2000" fill="hold"/>
                                        <p:tgtEl>
                                          <p:spTgt spid="8"/>
                                        </p:tgtEl>
                                        <p:attrNameLst>
                                          <p:attrName>ppt_x</p:attrName>
                                          <p:attrName>ppt_y</p:attrName>
                                        </p:attrNameLst>
                                      </p:cBhvr>
                                      <p:rCtr x="123" y="0"/>
                                    </p:animMotion>
                                  </p:childTnLst>
                                </p:cTn>
                              </p:par>
                              <p:par>
                                <p:cTn id="188" presetID="63" presetClass="path" presetSubtype="0" accel="50000" decel="50000" fill="hold" grpId="0" nodeType="withEffect">
                                  <p:stCondLst>
                                    <p:cond delay="0"/>
                                  </p:stCondLst>
                                  <p:childTnLst>
                                    <p:animMotion origin="layout" path="M 1.11111E-6 -2.96296E-6 L 0.2316 -2.96296E-6 " pathEditMode="relative" rAng="0" ptsTypes="AA">
                                      <p:cBhvr>
                                        <p:cTn id="189" dur="2000" fill="hold"/>
                                        <p:tgtEl>
                                          <p:spTgt spid="9"/>
                                        </p:tgtEl>
                                        <p:attrNameLst>
                                          <p:attrName>ppt_x</p:attrName>
                                          <p:attrName>ppt_y</p:attrName>
                                        </p:attrNameLst>
                                      </p:cBhvr>
                                      <p:rCtr x="116" y="0"/>
                                    </p:animMotion>
                                  </p:childTnLst>
                                </p:cTn>
                              </p:par>
                              <p:par>
                                <p:cTn id="190" presetID="30" presetClass="emph" presetSubtype="0" fill="hold" grpId="0" nodeType="withEffect">
                                  <p:stCondLst>
                                    <p:cond delay="0"/>
                                  </p:stCondLst>
                                  <p:childTnLst>
                                    <p:animClr clrSpc="hsl" dir="cw">
                                      <p:cBhvr override="childStyle">
                                        <p:cTn id="191" dur="500" fill="hold"/>
                                        <p:tgtEl>
                                          <p:spTgt spid="10"/>
                                        </p:tgtEl>
                                        <p:attrNameLst>
                                          <p:attrName>style.color</p:attrName>
                                        </p:attrNameLst>
                                      </p:cBhvr>
                                      <p:by>
                                        <p:hsl h="0" s="12549" l="25098"/>
                                      </p:by>
                                    </p:animClr>
                                    <p:animClr clrSpc="hsl" dir="cw">
                                      <p:cBhvr>
                                        <p:cTn id="192" dur="500" fill="hold"/>
                                        <p:tgtEl>
                                          <p:spTgt spid="10"/>
                                        </p:tgtEl>
                                        <p:attrNameLst>
                                          <p:attrName>fillcolor</p:attrName>
                                        </p:attrNameLst>
                                      </p:cBhvr>
                                      <p:by>
                                        <p:hsl h="0" s="12549" l="25098"/>
                                      </p:by>
                                    </p:animClr>
                                    <p:animClr clrSpc="hsl" dir="cw">
                                      <p:cBhvr>
                                        <p:cTn id="193" dur="500" fill="hold"/>
                                        <p:tgtEl>
                                          <p:spTgt spid="10"/>
                                        </p:tgtEl>
                                        <p:attrNameLst>
                                          <p:attrName>stroke.color</p:attrName>
                                        </p:attrNameLst>
                                      </p:cBhvr>
                                      <p:by>
                                        <p:hsl h="0" s="12549" l="25098"/>
                                      </p:by>
                                    </p:animClr>
                                    <p:set>
                                      <p:cBhvr>
                                        <p:cTn id="194" dur="500" fill="hold"/>
                                        <p:tgtEl>
                                          <p:spTgt spid="10"/>
                                        </p:tgtEl>
                                        <p:attrNameLst>
                                          <p:attrName>fill.type</p:attrName>
                                        </p:attrNameLst>
                                      </p:cBhvr>
                                      <p:to>
                                        <p:strVal val="solid"/>
                                      </p:to>
                                    </p:set>
                                  </p:childTnLst>
                                </p:cTn>
                              </p:par>
                              <p:par>
                                <p:cTn id="195" presetID="30" presetClass="emph" presetSubtype="0" fill="hold" grpId="0" nodeType="withEffect">
                                  <p:stCondLst>
                                    <p:cond delay="0"/>
                                  </p:stCondLst>
                                  <p:childTnLst>
                                    <p:animClr clrSpc="hsl" dir="cw">
                                      <p:cBhvr override="childStyle">
                                        <p:cTn id="196" dur="500" fill="hold"/>
                                        <p:tgtEl>
                                          <p:spTgt spid="7"/>
                                        </p:tgtEl>
                                        <p:attrNameLst>
                                          <p:attrName>style.color</p:attrName>
                                        </p:attrNameLst>
                                      </p:cBhvr>
                                      <p:by>
                                        <p:hsl h="0" s="12549" l="25098"/>
                                      </p:by>
                                    </p:animClr>
                                    <p:animClr clrSpc="hsl" dir="cw">
                                      <p:cBhvr>
                                        <p:cTn id="197" dur="500" fill="hold"/>
                                        <p:tgtEl>
                                          <p:spTgt spid="7"/>
                                        </p:tgtEl>
                                        <p:attrNameLst>
                                          <p:attrName>fillcolor</p:attrName>
                                        </p:attrNameLst>
                                      </p:cBhvr>
                                      <p:by>
                                        <p:hsl h="0" s="12549" l="25098"/>
                                      </p:by>
                                    </p:animClr>
                                    <p:animClr clrSpc="hsl" dir="cw">
                                      <p:cBhvr>
                                        <p:cTn id="198" dur="500" fill="hold"/>
                                        <p:tgtEl>
                                          <p:spTgt spid="7"/>
                                        </p:tgtEl>
                                        <p:attrNameLst>
                                          <p:attrName>stroke.color</p:attrName>
                                        </p:attrNameLst>
                                      </p:cBhvr>
                                      <p:by>
                                        <p:hsl h="0" s="12549" l="25098"/>
                                      </p:by>
                                    </p:animClr>
                                    <p:set>
                                      <p:cBhvr>
                                        <p:cTn id="199" dur="500" fill="hold"/>
                                        <p:tgtEl>
                                          <p:spTgt spid="7"/>
                                        </p:tgtEl>
                                        <p:attrNameLst>
                                          <p:attrName>fill.type</p:attrName>
                                        </p:attrNameLst>
                                      </p:cBhvr>
                                      <p:to>
                                        <p:strVal val="solid"/>
                                      </p:to>
                                    </p:set>
                                  </p:childTnLst>
                                </p:cTn>
                              </p:par>
                            </p:childTnLst>
                          </p:cTn>
                        </p:par>
                        <p:par>
                          <p:cTn id="200" fill="hold">
                            <p:stCondLst>
                              <p:cond delay="5000"/>
                            </p:stCondLst>
                            <p:childTnLst>
                              <p:par>
                                <p:cTn id="201" presetID="9" presetClass="exit" presetSubtype="0" fill="hold" grpId="3" nodeType="afterEffect">
                                  <p:stCondLst>
                                    <p:cond delay="0"/>
                                  </p:stCondLst>
                                  <p:childTnLst>
                                    <p:animEffect transition="out" filter="dissolve">
                                      <p:cBhvr>
                                        <p:cTn id="202" dur="500"/>
                                        <p:tgtEl>
                                          <p:spTgt spid="14"/>
                                        </p:tgtEl>
                                      </p:cBhvr>
                                    </p:animEffect>
                                    <p:set>
                                      <p:cBhvr>
                                        <p:cTn id="203" dur="1" fill="hold">
                                          <p:stCondLst>
                                            <p:cond delay="499"/>
                                          </p:stCondLst>
                                        </p:cTn>
                                        <p:tgtEl>
                                          <p:spTgt spid="14"/>
                                        </p:tgtEl>
                                        <p:attrNameLst>
                                          <p:attrName>style.visibility</p:attrName>
                                        </p:attrNameLst>
                                      </p:cBhvr>
                                      <p:to>
                                        <p:strVal val="hidden"/>
                                      </p:to>
                                    </p:set>
                                  </p:childTnLst>
                                </p:cTn>
                              </p:par>
                              <p:par>
                                <p:cTn id="204" presetID="9" presetClass="exit" presetSubtype="0" fill="hold" grpId="1" nodeType="withEffect">
                                  <p:stCondLst>
                                    <p:cond delay="0"/>
                                  </p:stCondLst>
                                  <p:childTnLst>
                                    <p:animEffect transition="out" filter="dissolve">
                                      <p:cBhvr>
                                        <p:cTn id="205" dur="500"/>
                                        <p:tgtEl>
                                          <p:spTgt spid="27"/>
                                        </p:tgtEl>
                                      </p:cBhvr>
                                    </p:animEffect>
                                    <p:set>
                                      <p:cBhvr>
                                        <p:cTn id="206" dur="1" fill="hold">
                                          <p:stCondLst>
                                            <p:cond delay="499"/>
                                          </p:stCondLst>
                                        </p:cTn>
                                        <p:tgtEl>
                                          <p:spTgt spid="27"/>
                                        </p:tgtEl>
                                        <p:attrNameLst>
                                          <p:attrName>style.visibility</p:attrName>
                                        </p:attrNameLst>
                                      </p:cBhvr>
                                      <p:to>
                                        <p:strVal val="hidden"/>
                                      </p:to>
                                    </p:set>
                                  </p:childTnLst>
                                </p:cTn>
                              </p:par>
                            </p:childTnLst>
                          </p:cTn>
                        </p:par>
                        <p:par>
                          <p:cTn id="207" fill="hold">
                            <p:stCondLst>
                              <p:cond delay="5500"/>
                            </p:stCondLst>
                            <p:childTnLst>
                              <p:par>
                                <p:cTn id="208" presetID="10" presetClass="entr" presetSubtype="0" fill="hold" grpId="0" nodeType="afterEffect">
                                  <p:stCondLst>
                                    <p:cond delay="0"/>
                                  </p:stCondLst>
                                  <p:childTnLst>
                                    <p:set>
                                      <p:cBhvr>
                                        <p:cTn id="209" dur="1" fill="hold">
                                          <p:stCondLst>
                                            <p:cond delay="0"/>
                                          </p:stCondLst>
                                        </p:cTn>
                                        <p:tgtEl>
                                          <p:spTgt spid="25"/>
                                        </p:tgtEl>
                                        <p:attrNameLst>
                                          <p:attrName>style.visibility</p:attrName>
                                        </p:attrNameLst>
                                      </p:cBhvr>
                                      <p:to>
                                        <p:strVal val="visible"/>
                                      </p:to>
                                    </p:set>
                                    <p:animEffect transition="in" filter="fade">
                                      <p:cBhvr>
                                        <p:cTn id="210" dur="500"/>
                                        <p:tgtEl>
                                          <p:spTgt spid="25"/>
                                        </p:tgtEl>
                                      </p:cBhvr>
                                    </p:animEffect>
                                  </p:childTnLst>
                                </p:cTn>
                              </p:par>
                              <p:par>
                                <p:cTn id="211" presetID="9" presetClass="exit" presetSubtype="0" fill="hold" grpId="2" nodeType="withEffect">
                                  <p:stCondLst>
                                    <p:cond delay="0"/>
                                  </p:stCondLst>
                                  <p:childTnLst>
                                    <p:animEffect transition="out" filter="dissolve">
                                      <p:cBhvr>
                                        <p:cTn id="212" dur="500"/>
                                        <p:tgtEl>
                                          <p:spTgt spid="27"/>
                                        </p:tgtEl>
                                      </p:cBhvr>
                                    </p:animEffect>
                                    <p:set>
                                      <p:cBhvr>
                                        <p:cTn id="213" dur="1" fill="hold">
                                          <p:stCondLst>
                                            <p:cond delay="499"/>
                                          </p:stCondLst>
                                        </p:cTn>
                                        <p:tgtEl>
                                          <p:spTgt spid="27"/>
                                        </p:tgtEl>
                                        <p:attrNameLst>
                                          <p:attrName>style.visibility</p:attrName>
                                        </p:attrNameLst>
                                      </p:cBhvr>
                                      <p:to>
                                        <p:strVal val="hidden"/>
                                      </p:to>
                                    </p:set>
                                  </p:childTnLst>
                                </p:cTn>
                              </p:par>
                              <p:par>
                                <p:cTn id="214" presetID="9" presetClass="exit" presetSubtype="0" fill="hold" grpId="4" nodeType="withEffect">
                                  <p:stCondLst>
                                    <p:cond delay="0"/>
                                  </p:stCondLst>
                                  <p:childTnLst>
                                    <p:animEffect transition="out" filter="dissolve">
                                      <p:cBhvr>
                                        <p:cTn id="215" dur="500"/>
                                        <p:tgtEl>
                                          <p:spTgt spid="14"/>
                                        </p:tgtEl>
                                      </p:cBhvr>
                                    </p:animEffect>
                                    <p:set>
                                      <p:cBhvr>
                                        <p:cTn id="21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6" grpId="1" animBg="1"/>
      <p:bldP spid="6" grpId="2" animBg="1"/>
      <p:bldP spid="7" grpId="0"/>
      <p:bldP spid="9" grpId="0"/>
      <p:bldP spid="10" grpId="0"/>
      <p:bldP spid="12" grpId="0" animBg="1"/>
      <p:bldP spid="12" grpId="1" animBg="1"/>
      <p:bldP spid="12" grpId="2" animBg="1"/>
      <p:bldP spid="12" grpId="3" animBg="1"/>
      <p:bldP spid="13" grpId="0" animBg="1"/>
      <p:bldP spid="13" grpId="1" animBg="1"/>
      <p:bldP spid="13" grpId="2" animBg="1"/>
      <p:bldP spid="13" grpId="3" animBg="1"/>
      <p:bldP spid="14" grpId="0" animBg="1"/>
      <p:bldP spid="14" grpId="1" animBg="1"/>
      <p:bldP spid="14" grpId="2" animBg="1"/>
      <p:bldP spid="14" grpId="3" animBg="1"/>
      <p:bldP spid="14" grpId="4" animBg="1"/>
      <p:bldP spid="15" grpId="0" animBg="1"/>
      <p:bldP spid="15" grpId="1" animBg="1"/>
      <p:bldP spid="16" grpId="0"/>
      <p:bldP spid="16" grpId="1"/>
      <p:bldP spid="17" grpId="0"/>
      <p:bldP spid="17" grpId="1"/>
      <p:bldP spid="17" grpId="2"/>
      <p:bldP spid="17" grpId="3"/>
      <p:bldP spid="18" grpId="0"/>
      <p:bldP spid="18" grpId="1"/>
      <p:bldP spid="19" grpId="0"/>
      <p:bldP spid="19" grpId="1"/>
      <p:bldP spid="20" grpId="0"/>
      <p:bldP spid="20" grpId="1"/>
      <p:bldP spid="21" grpId="0"/>
      <p:bldP spid="21" grpId="1"/>
      <p:bldP spid="22" grpId="0"/>
      <p:bldP spid="22" grpId="1"/>
      <p:bldP spid="23" grpId="0"/>
      <p:bldP spid="23" grpId="1"/>
      <p:bldP spid="23" grpId="2"/>
      <p:bldP spid="24" grpId="0"/>
      <p:bldP spid="24" grpId="1"/>
      <p:bldP spid="25" grpId="0"/>
      <p:bldP spid="26" grpId="0" animBg="1"/>
      <p:bldP spid="26" grpId="1" animBg="1"/>
      <p:bldP spid="27" grpId="0"/>
      <p:bldP spid="27" grpId="1"/>
      <p:bldP spid="27" grpId="2"/>
      <p:bldP spid="28" grpId="0" animBg="1"/>
      <p:bldP spid="28" grpId="1" animBg="1"/>
      <p:bldP spid="29" grpId="0" animBg="1"/>
      <p:bldP spid="2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p:cNvSpPr>
            <a:spLocks noGrp="1"/>
          </p:cNvSpPr>
          <p:nvPr>
            <p:ph type="title"/>
          </p:nvPr>
        </p:nvSpPr>
        <p:spPr>
          <a:xfrm>
            <a:off x="250582" y="260350"/>
            <a:ext cx="8642838" cy="1143000"/>
          </a:xfrm>
        </p:spPr>
        <p:txBody>
          <a:bodyPr>
            <a:noAutofit/>
          </a:bodyPr>
          <a:lstStyle/>
          <a:p>
            <a:r>
              <a:rPr kern="1200" smtClean="0">
                <a:gradFill flip="none" rotWithShape="1">
                  <a:gsLst>
                    <a:gs pos="18000">
                      <a:srgbClr val="FFFFFF"/>
                    </a:gs>
                    <a:gs pos="64000">
                      <a:srgbClr val="6ACDFE"/>
                    </a:gs>
                  </a:gsLst>
                  <a:lin ang="5400000" scaled="0"/>
                  <a:tileRect/>
                </a:gradFill>
                <a:effectLst>
                  <a:outerShdw blurRad="76200" dist="38100" dir="3240000" algn="tl" rotWithShape="0">
                    <a:prstClr val="black">
                      <a:alpha val="75000"/>
                    </a:prstClr>
                  </a:outerShdw>
                </a:effectLst>
              </a:rPr>
              <a:t>NAP komponensek kommunikációja</a:t>
            </a:r>
            <a:endParaRPr kern="1200" dirty="0">
              <a:gradFill flip="none" rotWithShape="1">
                <a:gsLst>
                  <a:gs pos="18000">
                    <a:srgbClr val="FFFFFF"/>
                  </a:gs>
                  <a:gs pos="64000">
                    <a:srgbClr val="6ACDFE"/>
                  </a:gs>
                </a:gsLst>
                <a:lin ang="5400000" scaled="0"/>
                <a:tileRect/>
              </a:gradFill>
              <a:effectLst>
                <a:outerShdw blurRad="76200" dist="38100" dir="3240000" algn="tl" rotWithShape="0">
                  <a:prstClr val="black">
                    <a:alpha val="75000"/>
                  </a:prstClr>
                </a:outerShdw>
              </a:effectLst>
            </a:endParaRPr>
          </a:p>
        </p:txBody>
      </p:sp>
      <p:sp>
        <p:nvSpPr>
          <p:cNvPr id="77" name="Text Box 16"/>
          <p:cNvSpPr txBox="1">
            <a:spLocks noChangeArrowheads="1"/>
          </p:cNvSpPr>
          <p:nvPr/>
        </p:nvSpPr>
        <p:spPr bwMode="auto">
          <a:xfrm rot="20669294">
            <a:off x="642568" y="3462903"/>
            <a:ext cx="4517117" cy="261610"/>
          </a:xfrm>
          <a:prstGeom prst="rect">
            <a:avLst/>
          </a:prstGeom>
          <a:noFill/>
          <a:ln w="9525">
            <a:noFill/>
            <a:miter lim="800000"/>
            <a:headEnd/>
            <a:tailEnd/>
          </a:ln>
          <a:effectLst/>
        </p:spPr>
        <p:txBody>
          <a:bodyPr wrap="square">
            <a:spAutoFit/>
          </a:bodyPr>
          <a:lstStyle/>
          <a:p>
            <a:pPr algn="ctr"/>
            <a:r>
              <a:rPr lang="hu-HU" sz="1100" dirty="0" smtClean="0"/>
              <a:t>DHCP </a:t>
            </a:r>
            <a:r>
              <a:rPr lang="hu-HU" sz="1100" dirty="0" err="1" smtClean="0"/>
              <a:t>messages</a:t>
            </a:r>
            <a:endParaRPr lang="en-US" sz="1100" dirty="0"/>
          </a:p>
        </p:txBody>
      </p:sp>
      <p:grpSp>
        <p:nvGrpSpPr>
          <p:cNvPr id="2" name="Csoportba foglalás 79"/>
          <p:cNvGrpSpPr/>
          <p:nvPr/>
        </p:nvGrpSpPr>
        <p:grpSpPr>
          <a:xfrm>
            <a:off x="-27843" y="1629361"/>
            <a:ext cx="9171843" cy="4963806"/>
            <a:chOff x="714348" y="1488744"/>
            <a:chExt cx="7620040" cy="4963806"/>
          </a:xfrm>
        </p:grpSpPr>
        <p:pic>
          <p:nvPicPr>
            <p:cNvPr id="10" name="Picture 34" descr="laptop"/>
            <p:cNvPicPr>
              <a:picLocks noChangeAspect="1" noChangeArrowheads="1"/>
            </p:cNvPicPr>
            <p:nvPr/>
          </p:nvPicPr>
          <p:blipFill>
            <a:blip r:embed="rId3" cstate="print"/>
            <a:srcRect/>
            <a:stretch>
              <a:fillRect/>
            </a:stretch>
          </p:blipFill>
          <p:spPr bwMode="auto">
            <a:xfrm>
              <a:off x="1342755" y="3712493"/>
              <a:ext cx="660866" cy="576263"/>
            </a:xfrm>
            <a:prstGeom prst="rect">
              <a:avLst/>
            </a:prstGeom>
            <a:noFill/>
          </p:spPr>
        </p:pic>
        <p:sp>
          <p:nvSpPr>
            <p:cNvPr id="11" name="Text Box 16"/>
            <p:cNvSpPr txBox="1">
              <a:spLocks noChangeArrowheads="1"/>
            </p:cNvSpPr>
            <p:nvPr/>
          </p:nvSpPr>
          <p:spPr bwMode="auto">
            <a:xfrm>
              <a:off x="3738570" y="5929330"/>
              <a:ext cx="1905000" cy="523220"/>
            </a:xfrm>
            <a:prstGeom prst="rect">
              <a:avLst/>
            </a:prstGeom>
            <a:noFill/>
            <a:ln w="9525">
              <a:noFill/>
              <a:miter lim="800000"/>
              <a:headEnd/>
              <a:tailEnd/>
            </a:ln>
            <a:effectLst/>
          </p:spPr>
          <p:txBody>
            <a:bodyPr>
              <a:spAutoFit/>
            </a:bodyPr>
            <a:lstStyle/>
            <a:p>
              <a:pPr algn="ctr"/>
              <a:r>
                <a:rPr lang="en-US" sz="1400" b="1"/>
                <a:t>IEEE </a:t>
              </a:r>
              <a:r>
                <a:rPr lang="en-US" sz="1400" b="1" smtClean="0"/>
                <a:t>802.1</a:t>
              </a:r>
              <a:r>
                <a:rPr lang="hu-HU" sz="1400" b="1" smtClean="0"/>
                <a:t>x</a:t>
              </a:r>
              <a:r>
                <a:rPr lang="en-US" sz="1400" b="1" smtClean="0"/>
                <a:t> </a:t>
              </a:r>
              <a:r>
                <a:rPr lang="hu-HU" sz="1400" b="1" dirty="0" err="1" smtClean="0"/>
                <a:t>network</a:t>
              </a:r>
              <a:r>
                <a:rPr lang="hu-HU" sz="1400" b="1" dirty="0" smtClean="0"/>
                <a:t> </a:t>
              </a:r>
              <a:r>
                <a:rPr lang="hu-HU" sz="1400" b="1" dirty="0" err="1" smtClean="0"/>
                <a:t>access</a:t>
              </a:r>
              <a:r>
                <a:rPr lang="hu-HU" sz="1400" b="1" dirty="0" smtClean="0"/>
                <a:t> </a:t>
              </a:r>
              <a:r>
                <a:rPr lang="en-US" sz="1400" b="1" dirty="0" smtClean="0"/>
                <a:t>devices</a:t>
              </a:r>
              <a:endParaRPr lang="en-US" sz="1400" b="1" dirty="0"/>
            </a:p>
          </p:txBody>
        </p:sp>
        <p:pic>
          <p:nvPicPr>
            <p:cNvPr id="12" name="Picture 33" descr="BS01739_"/>
            <p:cNvPicPr>
              <a:picLocks noChangeAspect="1" noChangeArrowheads="1"/>
            </p:cNvPicPr>
            <p:nvPr/>
          </p:nvPicPr>
          <p:blipFill>
            <a:blip r:embed="rId4"/>
            <a:srcRect/>
            <a:stretch>
              <a:fillRect/>
            </a:stretch>
          </p:blipFill>
          <p:spPr bwMode="auto">
            <a:xfrm>
              <a:off x="4242940" y="5715016"/>
              <a:ext cx="614812" cy="251282"/>
            </a:xfrm>
            <a:prstGeom prst="rect">
              <a:avLst/>
            </a:prstGeom>
            <a:noFill/>
          </p:spPr>
        </p:pic>
        <p:pic>
          <p:nvPicPr>
            <p:cNvPr id="13" name="Picture 39" descr="Broadband Networking Wireless Base Station"/>
            <p:cNvPicPr>
              <a:picLocks noChangeAspect="1" noChangeArrowheads="1"/>
            </p:cNvPicPr>
            <p:nvPr/>
          </p:nvPicPr>
          <p:blipFill>
            <a:blip r:embed="rId5" cstate="print"/>
            <a:srcRect/>
            <a:stretch>
              <a:fillRect/>
            </a:stretch>
          </p:blipFill>
          <p:spPr bwMode="auto">
            <a:xfrm>
              <a:off x="4429124" y="5143512"/>
              <a:ext cx="292100" cy="526800"/>
            </a:xfrm>
            <a:prstGeom prst="rect">
              <a:avLst/>
            </a:prstGeom>
            <a:noFill/>
          </p:spPr>
        </p:pic>
        <p:sp>
          <p:nvSpPr>
            <p:cNvPr id="14" name="Text Box 16"/>
            <p:cNvSpPr txBox="1">
              <a:spLocks noChangeArrowheads="1"/>
            </p:cNvSpPr>
            <p:nvPr/>
          </p:nvSpPr>
          <p:spPr bwMode="auto">
            <a:xfrm>
              <a:off x="3500430" y="2095820"/>
              <a:ext cx="1905000" cy="307777"/>
            </a:xfrm>
            <a:prstGeom prst="rect">
              <a:avLst/>
            </a:prstGeom>
            <a:noFill/>
            <a:ln w="9525">
              <a:noFill/>
              <a:miter lim="800000"/>
              <a:headEnd/>
              <a:tailEnd/>
            </a:ln>
            <a:effectLst/>
          </p:spPr>
          <p:txBody>
            <a:bodyPr>
              <a:spAutoFit/>
            </a:bodyPr>
            <a:lstStyle/>
            <a:p>
              <a:pPr algn="ctr"/>
              <a:r>
                <a:rPr lang="hu-HU" sz="1400" b="1" dirty="0" smtClean="0"/>
                <a:t>HRA</a:t>
              </a:r>
              <a:endParaRPr lang="en-US" sz="1400" b="1" dirty="0"/>
            </a:p>
          </p:txBody>
        </p:sp>
        <p:sp>
          <p:nvSpPr>
            <p:cNvPr id="15" name="Text Box 16"/>
            <p:cNvSpPr txBox="1">
              <a:spLocks noChangeArrowheads="1"/>
            </p:cNvSpPr>
            <p:nvPr/>
          </p:nvSpPr>
          <p:spPr bwMode="auto">
            <a:xfrm>
              <a:off x="3643306" y="3381704"/>
              <a:ext cx="1905000" cy="307777"/>
            </a:xfrm>
            <a:prstGeom prst="rect">
              <a:avLst/>
            </a:prstGeom>
            <a:noFill/>
            <a:ln w="9525">
              <a:noFill/>
              <a:miter lim="800000"/>
              <a:headEnd/>
              <a:tailEnd/>
            </a:ln>
            <a:effectLst/>
          </p:spPr>
          <p:txBody>
            <a:bodyPr>
              <a:spAutoFit/>
            </a:bodyPr>
            <a:lstStyle/>
            <a:p>
              <a:pPr algn="ctr"/>
              <a:r>
                <a:rPr lang="hu-HU" sz="1400" b="1" dirty="0" smtClean="0"/>
                <a:t>DHCP server</a:t>
              </a:r>
              <a:endParaRPr lang="en-US" sz="1400" b="1" dirty="0"/>
            </a:p>
          </p:txBody>
        </p:sp>
        <p:sp>
          <p:nvSpPr>
            <p:cNvPr id="16" name="Text Box 16"/>
            <p:cNvSpPr txBox="1">
              <a:spLocks noChangeArrowheads="1"/>
            </p:cNvSpPr>
            <p:nvPr/>
          </p:nvSpPr>
          <p:spPr bwMode="auto">
            <a:xfrm>
              <a:off x="3571868" y="4596150"/>
              <a:ext cx="1905000" cy="307777"/>
            </a:xfrm>
            <a:prstGeom prst="rect">
              <a:avLst/>
            </a:prstGeom>
            <a:noFill/>
            <a:ln w="9525">
              <a:noFill/>
              <a:miter lim="800000"/>
              <a:headEnd/>
              <a:tailEnd/>
            </a:ln>
            <a:effectLst/>
          </p:spPr>
          <p:txBody>
            <a:bodyPr>
              <a:spAutoFit/>
            </a:bodyPr>
            <a:lstStyle/>
            <a:p>
              <a:pPr algn="ctr"/>
              <a:r>
                <a:rPr lang="hu-HU" sz="1400" b="1" dirty="0" smtClean="0"/>
                <a:t>VPN server</a:t>
              </a:r>
              <a:endParaRPr lang="en-US" sz="1400" b="1" dirty="0"/>
            </a:p>
          </p:txBody>
        </p:sp>
        <p:sp>
          <p:nvSpPr>
            <p:cNvPr id="17" name="Text Box 16"/>
            <p:cNvSpPr txBox="1">
              <a:spLocks noChangeArrowheads="1"/>
            </p:cNvSpPr>
            <p:nvPr/>
          </p:nvSpPr>
          <p:spPr bwMode="auto">
            <a:xfrm>
              <a:off x="714348" y="4283997"/>
              <a:ext cx="1905000" cy="523220"/>
            </a:xfrm>
            <a:prstGeom prst="rect">
              <a:avLst/>
            </a:prstGeom>
            <a:noFill/>
            <a:ln w="9525">
              <a:noFill/>
              <a:miter lim="800000"/>
              <a:headEnd/>
              <a:tailEnd/>
            </a:ln>
            <a:effectLst/>
          </p:spPr>
          <p:txBody>
            <a:bodyPr>
              <a:spAutoFit/>
            </a:bodyPr>
            <a:lstStyle/>
            <a:p>
              <a:pPr algn="ctr"/>
              <a:r>
                <a:rPr lang="hu-HU" sz="1400" b="1" dirty="0" smtClean="0"/>
                <a:t>NAP </a:t>
              </a:r>
              <a:r>
                <a:rPr lang="hu-HU" sz="1400" b="1" dirty="0" err="1" smtClean="0"/>
                <a:t>client</a:t>
              </a:r>
              <a:endParaRPr lang="hu-HU" sz="1400" b="1" dirty="0" smtClean="0"/>
            </a:p>
            <a:p>
              <a:pPr algn="ctr"/>
              <a:endParaRPr lang="en-US" sz="1400" b="1" dirty="0"/>
            </a:p>
          </p:txBody>
        </p:sp>
        <p:sp>
          <p:nvSpPr>
            <p:cNvPr id="18" name="Text Box 16"/>
            <p:cNvSpPr txBox="1">
              <a:spLocks noChangeArrowheads="1"/>
            </p:cNvSpPr>
            <p:nvPr/>
          </p:nvSpPr>
          <p:spPr bwMode="auto">
            <a:xfrm>
              <a:off x="857224" y="2428868"/>
              <a:ext cx="1905000" cy="523220"/>
            </a:xfrm>
            <a:prstGeom prst="rect">
              <a:avLst/>
            </a:prstGeom>
            <a:noFill/>
            <a:ln w="9525">
              <a:noFill/>
              <a:miter lim="800000"/>
              <a:headEnd/>
              <a:tailEnd/>
            </a:ln>
            <a:effectLst/>
          </p:spPr>
          <p:txBody>
            <a:bodyPr>
              <a:spAutoFit/>
            </a:bodyPr>
            <a:lstStyle/>
            <a:p>
              <a:pPr algn="ctr"/>
              <a:r>
                <a:rPr lang="hu-HU" sz="1400" b="1" dirty="0" err="1" smtClean="0"/>
                <a:t>Remediation</a:t>
              </a:r>
              <a:r>
                <a:rPr lang="hu-HU" sz="1400" b="1" dirty="0" smtClean="0"/>
                <a:t> </a:t>
              </a:r>
            </a:p>
            <a:p>
              <a:pPr algn="ctr"/>
              <a:r>
                <a:rPr lang="hu-HU" sz="1400" b="1" dirty="0" smtClean="0"/>
                <a:t>server</a:t>
              </a:r>
              <a:endParaRPr lang="en-US" sz="1400" b="1" dirty="0"/>
            </a:p>
          </p:txBody>
        </p:sp>
        <p:cxnSp>
          <p:nvCxnSpPr>
            <p:cNvPr id="23" name="Egyenes összekötő nyíllal 22"/>
            <p:cNvCxnSpPr/>
            <p:nvPr/>
          </p:nvCxnSpPr>
          <p:spPr>
            <a:xfrm rot="5400000">
              <a:off x="1455424" y="3288207"/>
              <a:ext cx="709258" cy="958"/>
            </a:xfrm>
            <a:prstGeom prst="straightConnector1">
              <a:avLst/>
            </a:prstGeom>
            <a:ln w="95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Text Box 16"/>
            <p:cNvSpPr txBox="1">
              <a:spLocks noChangeArrowheads="1"/>
            </p:cNvSpPr>
            <p:nvPr/>
          </p:nvSpPr>
          <p:spPr bwMode="auto">
            <a:xfrm>
              <a:off x="858791" y="3081334"/>
              <a:ext cx="1039327" cy="430887"/>
            </a:xfrm>
            <a:prstGeom prst="rect">
              <a:avLst/>
            </a:prstGeom>
            <a:noFill/>
            <a:ln w="9525">
              <a:noFill/>
              <a:miter lim="800000"/>
              <a:headEnd/>
              <a:tailEnd/>
            </a:ln>
            <a:effectLst/>
          </p:spPr>
          <p:txBody>
            <a:bodyPr wrap="square">
              <a:spAutoFit/>
            </a:bodyPr>
            <a:lstStyle/>
            <a:p>
              <a:pPr algn="ctr"/>
              <a:r>
                <a:rPr lang="hu-HU" sz="1100" dirty="0" smtClean="0"/>
                <a:t>System </a:t>
              </a:r>
              <a:r>
                <a:rPr lang="hu-HU" sz="1100" dirty="0" err="1" smtClean="0"/>
                <a:t>health</a:t>
              </a:r>
              <a:endParaRPr lang="hu-HU" sz="1100" dirty="0" smtClean="0"/>
            </a:p>
            <a:p>
              <a:pPr algn="ctr"/>
              <a:r>
                <a:rPr lang="hu-HU" sz="1100" dirty="0" smtClean="0"/>
                <a:t> </a:t>
              </a:r>
              <a:r>
                <a:rPr lang="hu-HU" sz="1100" dirty="0" err="1" smtClean="0"/>
                <a:t>updates</a:t>
              </a:r>
              <a:endParaRPr lang="en-US" sz="1100" dirty="0"/>
            </a:p>
          </p:txBody>
        </p:sp>
        <p:sp>
          <p:nvSpPr>
            <p:cNvPr id="27" name="Text Box 16"/>
            <p:cNvSpPr txBox="1">
              <a:spLocks noChangeArrowheads="1"/>
            </p:cNvSpPr>
            <p:nvPr/>
          </p:nvSpPr>
          <p:spPr bwMode="auto">
            <a:xfrm>
              <a:off x="6429388" y="4204793"/>
              <a:ext cx="1905000" cy="738664"/>
            </a:xfrm>
            <a:prstGeom prst="rect">
              <a:avLst/>
            </a:prstGeom>
            <a:noFill/>
            <a:ln w="9525">
              <a:noFill/>
              <a:miter lim="800000"/>
              <a:headEnd/>
              <a:tailEnd/>
            </a:ln>
            <a:effectLst/>
          </p:spPr>
          <p:txBody>
            <a:bodyPr>
              <a:spAutoFit/>
            </a:bodyPr>
            <a:lstStyle/>
            <a:p>
              <a:pPr algn="ctr"/>
              <a:r>
                <a:rPr lang="hu-HU" sz="1400" b="1" dirty="0" smtClean="0"/>
                <a:t>NAP </a:t>
              </a:r>
              <a:r>
                <a:rPr lang="hu-HU" sz="1400" b="1" dirty="0" err="1" smtClean="0"/>
                <a:t>health</a:t>
              </a:r>
              <a:r>
                <a:rPr lang="hu-HU" sz="1400" b="1" dirty="0" smtClean="0"/>
                <a:t> </a:t>
              </a:r>
            </a:p>
            <a:p>
              <a:pPr algn="ctr"/>
              <a:r>
                <a:rPr lang="hu-HU" sz="1400" b="1" dirty="0" smtClean="0"/>
                <a:t>policy server</a:t>
              </a:r>
            </a:p>
            <a:p>
              <a:pPr algn="ctr"/>
              <a:r>
                <a:rPr lang="hu-HU" sz="1400" b="1" dirty="0" smtClean="0"/>
                <a:t>(NPS)</a:t>
              </a:r>
            </a:p>
          </p:txBody>
        </p:sp>
        <p:sp>
          <p:nvSpPr>
            <p:cNvPr id="28" name="Text Box 16"/>
            <p:cNvSpPr txBox="1">
              <a:spLocks noChangeArrowheads="1"/>
            </p:cNvSpPr>
            <p:nvPr/>
          </p:nvSpPr>
          <p:spPr bwMode="auto">
            <a:xfrm>
              <a:off x="6286512" y="2357431"/>
              <a:ext cx="2000264" cy="523220"/>
            </a:xfrm>
            <a:prstGeom prst="rect">
              <a:avLst/>
            </a:prstGeom>
            <a:noFill/>
            <a:ln w="9525">
              <a:noFill/>
              <a:miter lim="800000"/>
              <a:headEnd/>
              <a:tailEnd/>
            </a:ln>
            <a:effectLst/>
          </p:spPr>
          <p:txBody>
            <a:bodyPr wrap="square">
              <a:spAutoFit/>
            </a:bodyPr>
            <a:lstStyle/>
            <a:p>
              <a:pPr algn="ctr"/>
              <a:r>
                <a:rPr lang="hu-HU" sz="1400" b="1" dirty="0" smtClean="0"/>
                <a:t>Health </a:t>
              </a:r>
              <a:r>
                <a:rPr lang="hu-HU" sz="1400" b="1" dirty="0" err="1" smtClean="0"/>
                <a:t>requirement</a:t>
              </a:r>
              <a:r>
                <a:rPr lang="hu-HU" sz="1400" b="1" dirty="0" smtClean="0"/>
                <a:t> </a:t>
              </a:r>
            </a:p>
            <a:p>
              <a:pPr algn="ctr"/>
              <a:r>
                <a:rPr lang="hu-HU" sz="1400" b="1" dirty="0" smtClean="0"/>
                <a:t>Server</a:t>
              </a:r>
            </a:p>
          </p:txBody>
        </p:sp>
        <p:cxnSp>
          <p:nvCxnSpPr>
            <p:cNvPr id="29" name="Egyenes összekötő nyíllal 28"/>
            <p:cNvCxnSpPr>
              <a:stCxn id="28" idx="2"/>
            </p:cNvCxnSpPr>
            <p:nvPr/>
          </p:nvCxnSpPr>
          <p:spPr>
            <a:xfrm rot="5400000">
              <a:off x="6976752" y="3190544"/>
              <a:ext cx="619787" cy="1"/>
            </a:xfrm>
            <a:prstGeom prst="straightConnector1">
              <a:avLst/>
            </a:prstGeom>
            <a:ln w="95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Text Box 16"/>
            <p:cNvSpPr txBox="1">
              <a:spLocks noChangeArrowheads="1"/>
            </p:cNvSpPr>
            <p:nvPr/>
          </p:nvSpPr>
          <p:spPr bwMode="auto">
            <a:xfrm>
              <a:off x="5913278" y="2871783"/>
              <a:ext cx="1905000" cy="600164"/>
            </a:xfrm>
            <a:prstGeom prst="rect">
              <a:avLst/>
            </a:prstGeom>
            <a:noFill/>
            <a:ln w="9525">
              <a:noFill/>
              <a:miter lim="800000"/>
              <a:headEnd/>
              <a:tailEnd/>
            </a:ln>
            <a:effectLst/>
          </p:spPr>
          <p:txBody>
            <a:bodyPr>
              <a:spAutoFit/>
            </a:bodyPr>
            <a:lstStyle/>
            <a:p>
              <a:pPr algn="ctr"/>
              <a:r>
                <a:rPr lang="hu-HU" sz="1100" dirty="0" smtClean="0"/>
                <a:t>System </a:t>
              </a:r>
              <a:r>
                <a:rPr lang="hu-HU" sz="1100" dirty="0" err="1" smtClean="0"/>
                <a:t>health</a:t>
              </a:r>
              <a:endParaRPr lang="hu-HU" sz="1100" dirty="0" smtClean="0"/>
            </a:p>
            <a:p>
              <a:pPr algn="ctr"/>
              <a:r>
                <a:rPr lang="hu-HU" sz="1100" dirty="0" err="1" smtClean="0"/>
                <a:t>requirement</a:t>
              </a:r>
              <a:r>
                <a:rPr lang="hu-HU" sz="1100" dirty="0" smtClean="0"/>
                <a:t> </a:t>
              </a:r>
            </a:p>
            <a:p>
              <a:pPr algn="ctr"/>
              <a:r>
                <a:rPr lang="hu-HU" sz="1100" dirty="0" err="1" smtClean="0"/>
                <a:t>queries</a:t>
              </a:r>
              <a:endParaRPr lang="hu-HU" sz="1100" dirty="0" smtClean="0"/>
            </a:p>
          </p:txBody>
        </p:sp>
        <p:cxnSp>
          <p:nvCxnSpPr>
            <p:cNvPr id="32" name="Egyenes összekötő nyíllal 31"/>
            <p:cNvCxnSpPr/>
            <p:nvPr/>
          </p:nvCxnSpPr>
          <p:spPr>
            <a:xfrm flipV="1">
              <a:off x="2143108" y="2143116"/>
              <a:ext cx="2000264" cy="1571636"/>
            </a:xfrm>
            <a:prstGeom prst="straightConnector1">
              <a:avLst/>
            </a:prstGeom>
            <a:ln w="95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Egyenes összekötő nyíllal 32"/>
            <p:cNvCxnSpPr/>
            <p:nvPr/>
          </p:nvCxnSpPr>
          <p:spPr>
            <a:xfrm flipV="1">
              <a:off x="2214546" y="3214686"/>
              <a:ext cx="1928826" cy="642942"/>
            </a:xfrm>
            <a:prstGeom prst="straightConnector1">
              <a:avLst/>
            </a:prstGeom>
            <a:ln w="95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Egyenes összekötő nyíllal 38"/>
            <p:cNvCxnSpPr/>
            <p:nvPr/>
          </p:nvCxnSpPr>
          <p:spPr>
            <a:xfrm>
              <a:off x="2214546" y="4000504"/>
              <a:ext cx="1928826" cy="285752"/>
            </a:xfrm>
            <a:prstGeom prst="straightConnector1">
              <a:avLst/>
            </a:prstGeom>
            <a:ln w="95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Egyenes összekötő nyíllal 40"/>
            <p:cNvCxnSpPr/>
            <p:nvPr/>
          </p:nvCxnSpPr>
          <p:spPr>
            <a:xfrm>
              <a:off x="2143108" y="4143380"/>
              <a:ext cx="2143140" cy="1357322"/>
            </a:xfrm>
            <a:prstGeom prst="straightConnector1">
              <a:avLst/>
            </a:prstGeom>
            <a:ln w="95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Egyenes összekötő nyíllal 47"/>
            <p:cNvCxnSpPr/>
            <p:nvPr/>
          </p:nvCxnSpPr>
          <p:spPr>
            <a:xfrm rot="10800000">
              <a:off x="4786314" y="2143116"/>
              <a:ext cx="2214578" cy="1500198"/>
            </a:xfrm>
            <a:prstGeom prst="straightConnector1">
              <a:avLst/>
            </a:prstGeom>
            <a:ln w="95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Egyenes összekötő nyíllal 51"/>
            <p:cNvCxnSpPr/>
            <p:nvPr/>
          </p:nvCxnSpPr>
          <p:spPr>
            <a:xfrm rot="10800000">
              <a:off x="4786314" y="3214686"/>
              <a:ext cx="2143140" cy="571504"/>
            </a:xfrm>
            <a:prstGeom prst="straightConnector1">
              <a:avLst/>
            </a:prstGeom>
            <a:ln w="95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Egyenes összekötő nyíllal 56"/>
            <p:cNvCxnSpPr/>
            <p:nvPr/>
          </p:nvCxnSpPr>
          <p:spPr>
            <a:xfrm flipV="1">
              <a:off x="4857752" y="3929066"/>
              <a:ext cx="2071702" cy="357190"/>
            </a:xfrm>
            <a:prstGeom prst="straightConnector1">
              <a:avLst/>
            </a:prstGeom>
            <a:ln w="95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Egyenes összekötő nyíllal 59"/>
            <p:cNvCxnSpPr/>
            <p:nvPr/>
          </p:nvCxnSpPr>
          <p:spPr>
            <a:xfrm rot="10800000" flipV="1">
              <a:off x="4857764" y="4064670"/>
              <a:ext cx="2159036" cy="1436029"/>
            </a:xfrm>
            <a:prstGeom prst="straightConnector1">
              <a:avLst/>
            </a:prstGeom>
            <a:ln w="95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3" name="Csoportba foglalás 73"/>
            <p:cNvGrpSpPr/>
            <p:nvPr/>
          </p:nvGrpSpPr>
          <p:grpSpPr>
            <a:xfrm>
              <a:off x="4999834" y="1714488"/>
              <a:ext cx="1430348" cy="143670"/>
              <a:chOff x="4999834" y="1714488"/>
              <a:chExt cx="1430348" cy="143670"/>
            </a:xfrm>
          </p:grpSpPr>
          <p:cxnSp>
            <p:nvCxnSpPr>
              <p:cNvPr id="69" name="Egyenes összekötő 68"/>
              <p:cNvCxnSpPr/>
              <p:nvPr/>
            </p:nvCxnSpPr>
            <p:spPr>
              <a:xfrm rot="5400000">
                <a:off x="4929190" y="1785926"/>
                <a:ext cx="142876" cy="15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Egyenes összekötő 70"/>
              <p:cNvCxnSpPr/>
              <p:nvPr/>
            </p:nvCxnSpPr>
            <p:spPr>
              <a:xfrm>
                <a:off x="5000628" y="1714488"/>
                <a:ext cx="1428760" cy="15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Egyenes összekötő 72"/>
              <p:cNvCxnSpPr/>
              <p:nvPr/>
            </p:nvCxnSpPr>
            <p:spPr>
              <a:xfrm rot="5400000">
                <a:off x="6357950" y="1785926"/>
                <a:ext cx="142876" cy="15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5" name="Text Box 16"/>
            <p:cNvSpPr txBox="1">
              <a:spLocks noChangeArrowheads="1"/>
            </p:cNvSpPr>
            <p:nvPr/>
          </p:nvSpPr>
          <p:spPr bwMode="auto">
            <a:xfrm>
              <a:off x="4795809" y="1488744"/>
              <a:ext cx="2045572" cy="261610"/>
            </a:xfrm>
            <a:prstGeom prst="rect">
              <a:avLst/>
            </a:prstGeom>
            <a:noFill/>
            <a:ln w="9525">
              <a:noFill/>
              <a:miter lim="800000"/>
              <a:headEnd/>
              <a:tailEnd/>
            </a:ln>
            <a:effectLst/>
          </p:spPr>
          <p:txBody>
            <a:bodyPr wrap="square">
              <a:spAutoFit/>
            </a:bodyPr>
            <a:lstStyle/>
            <a:p>
              <a:pPr algn="ctr"/>
              <a:r>
                <a:rPr lang="hu-HU" sz="1100" dirty="0" smtClean="0"/>
                <a:t>RADIUS </a:t>
              </a:r>
              <a:r>
                <a:rPr lang="hu-HU" sz="1100" dirty="0" err="1" smtClean="0"/>
                <a:t>messages</a:t>
              </a:r>
              <a:endParaRPr lang="en-US" sz="1100" dirty="0"/>
            </a:p>
          </p:txBody>
        </p:sp>
        <p:sp>
          <p:nvSpPr>
            <p:cNvPr id="76" name="Text Box 16"/>
            <p:cNvSpPr txBox="1">
              <a:spLocks noChangeArrowheads="1"/>
            </p:cNvSpPr>
            <p:nvPr/>
          </p:nvSpPr>
          <p:spPr bwMode="auto">
            <a:xfrm rot="19580304">
              <a:off x="1209037" y="2717159"/>
              <a:ext cx="3752864" cy="261610"/>
            </a:xfrm>
            <a:prstGeom prst="rect">
              <a:avLst/>
            </a:prstGeom>
            <a:noFill/>
            <a:ln w="9525">
              <a:noFill/>
              <a:miter lim="800000"/>
              <a:headEnd/>
              <a:tailEnd/>
            </a:ln>
            <a:effectLst/>
          </p:spPr>
          <p:txBody>
            <a:bodyPr wrap="square">
              <a:spAutoFit/>
            </a:bodyPr>
            <a:lstStyle/>
            <a:p>
              <a:pPr algn="ctr"/>
              <a:r>
                <a:rPr lang="hu-HU" sz="1100" dirty="0" smtClean="0"/>
                <a:t>HTTP </a:t>
              </a:r>
              <a:r>
                <a:rPr lang="hu-HU" sz="1100" dirty="0" err="1" smtClean="0"/>
                <a:t>or</a:t>
              </a:r>
              <a:r>
                <a:rPr lang="hu-HU" sz="1100" dirty="0" smtClean="0"/>
                <a:t> </a:t>
              </a:r>
              <a:r>
                <a:rPr lang="hu-HU" sz="1100" dirty="0" err="1" smtClean="0"/>
                <a:t>HTTP</a:t>
              </a:r>
              <a:r>
                <a:rPr lang="hu-HU" sz="1100" dirty="0" smtClean="0"/>
                <a:t> over SSL </a:t>
              </a:r>
              <a:r>
                <a:rPr lang="hu-HU" sz="1100" dirty="0" err="1" smtClean="0"/>
                <a:t>messages</a:t>
              </a:r>
              <a:endParaRPr lang="en-US" sz="1100" dirty="0"/>
            </a:p>
          </p:txBody>
        </p:sp>
        <p:sp>
          <p:nvSpPr>
            <p:cNvPr id="78" name="Text Box 16"/>
            <p:cNvSpPr txBox="1">
              <a:spLocks noChangeArrowheads="1"/>
            </p:cNvSpPr>
            <p:nvPr/>
          </p:nvSpPr>
          <p:spPr bwMode="auto">
            <a:xfrm rot="384521">
              <a:off x="1348789" y="3918886"/>
              <a:ext cx="3752864" cy="261610"/>
            </a:xfrm>
            <a:prstGeom prst="rect">
              <a:avLst/>
            </a:prstGeom>
            <a:noFill/>
            <a:ln w="9525">
              <a:noFill/>
              <a:miter lim="800000"/>
              <a:headEnd/>
              <a:tailEnd/>
            </a:ln>
            <a:effectLst/>
          </p:spPr>
          <p:txBody>
            <a:bodyPr wrap="square">
              <a:spAutoFit/>
            </a:bodyPr>
            <a:lstStyle/>
            <a:p>
              <a:pPr algn="ctr"/>
              <a:r>
                <a:rPr lang="hu-HU" sz="1100" dirty="0" smtClean="0"/>
                <a:t>PEAP </a:t>
              </a:r>
              <a:r>
                <a:rPr lang="hu-HU" sz="1100" dirty="0" err="1" smtClean="0"/>
                <a:t>messages</a:t>
              </a:r>
              <a:r>
                <a:rPr lang="hu-HU" sz="1100" dirty="0" smtClean="0"/>
                <a:t> over  PPP</a:t>
              </a:r>
              <a:endParaRPr lang="en-US" sz="1100" dirty="0"/>
            </a:p>
          </p:txBody>
        </p:sp>
        <p:sp>
          <p:nvSpPr>
            <p:cNvPr id="79" name="Text Box 16"/>
            <p:cNvSpPr txBox="1">
              <a:spLocks noChangeArrowheads="1"/>
            </p:cNvSpPr>
            <p:nvPr/>
          </p:nvSpPr>
          <p:spPr bwMode="auto">
            <a:xfrm rot="1677941">
              <a:off x="1359767" y="4597644"/>
              <a:ext cx="3752864" cy="261610"/>
            </a:xfrm>
            <a:prstGeom prst="rect">
              <a:avLst/>
            </a:prstGeom>
            <a:noFill/>
            <a:ln w="9525">
              <a:noFill/>
              <a:miter lim="800000"/>
              <a:headEnd/>
              <a:tailEnd/>
            </a:ln>
            <a:effectLst/>
          </p:spPr>
          <p:txBody>
            <a:bodyPr wrap="square">
              <a:spAutoFit/>
            </a:bodyPr>
            <a:lstStyle/>
            <a:p>
              <a:pPr algn="ctr"/>
              <a:r>
                <a:rPr lang="hu-HU" sz="1100" dirty="0" smtClean="0"/>
                <a:t>PEAP </a:t>
              </a:r>
              <a:r>
                <a:rPr lang="hu-HU" sz="1100" dirty="0" err="1" smtClean="0"/>
                <a:t>messages</a:t>
              </a:r>
              <a:r>
                <a:rPr lang="hu-HU" sz="1100" dirty="0" smtClean="0"/>
                <a:t> over  EAPCL</a:t>
              </a:r>
              <a:endParaRPr lang="en-US" sz="1100" dirty="0"/>
            </a:p>
          </p:txBody>
        </p:sp>
      </p:grpSp>
      <p:pic>
        <p:nvPicPr>
          <p:cNvPr id="43" name="Picture 29" descr="application server"/>
          <p:cNvPicPr>
            <a:picLocks noChangeAspect="1" noChangeArrowheads="1"/>
          </p:cNvPicPr>
          <p:nvPr/>
        </p:nvPicPr>
        <p:blipFill>
          <a:blip r:embed="rId6" cstate="print"/>
          <a:srcRect/>
          <a:stretch>
            <a:fillRect/>
          </a:stretch>
        </p:blipFill>
        <p:spPr bwMode="auto">
          <a:xfrm>
            <a:off x="1032510" y="1911873"/>
            <a:ext cx="514350" cy="693738"/>
          </a:xfrm>
          <a:prstGeom prst="rect">
            <a:avLst/>
          </a:prstGeom>
          <a:noFill/>
        </p:spPr>
      </p:pic>
      <p:pic>
        <p:nvPicPr>
          <p:cNvPr id="44" name="Picture 29" descr="application server"/>
          <p:cNvPicPr>
            <a:picLocks noChangeAspect="1" noChangeArrowheads="1"/>
          </p:cNvPicPr>
          <p:nvPr/>
        </p:nvPicPr>
        <p:blipFill>
          <a:blip r:embed="rId6" cstate="print"/>
          <a:srcRect/>
          <a:stretch>
            <a:fillRect/>
          </a:stretch>
        </p:blipFill>
        <p:spPr bwMode="auto">
          <a:xfrm>
            <a:off x="4191000" y="1618503"/>
            <a:ext cx="514350" cy="693738"/>
          </a:xfrm>
          <a:prstGeom prst="rect">
            <a:avLst/>
          </a:prstGeom>
          <a:noFill/>
        </p:spPr>
      </p:pic>
      <p:pic>
        <p:nvPicPr>
          <p:cNvPr id="46" name="Picture 29" descr="application server"/>
          <p:cNvPicPr>
            <a:picLocks noChangeAspect="1" noChangeArrowheads="1"/>
          </p:cNvPicPr>
          <p:nvPr/>
        </p:nvPicPr>
        <p:blipFill>
          <a:blip r:embed="rId6" cstate="print"/>
          <a:srcRect/>
          <a:stretch>
            <a:fillRect/>
          </a:stretch>
        </p:blipFill>
        <p:spPr bwMode="auto">
          <a:xfrm>
            <a:off x="4236720" y="2887233"/>
            <a:ext cx="514350" cy="693738"/>
          </a:xfrm>
          <a:prstGeom prst="rect">
            <a:avLst/>
          </a:prstGeom>
          <a:noFill/>
        </p:spPr>
      </p:pic>
      <p:pic>
        <p:nvPicPr>
          <p:cNvPr id="47" name="Picture 29" descr="application server"/>
          <p:cNvPicPr>
            <a:picLocks noChangeAspect="1" noChangeArrowheads="1"/>
          </p:cNvPicPr>
          <p:nvPr/>
        </p:nvPicPr>
        <p:blipFill>
          <a:blip r:embed="rId6" cstate="print"/>
          <a:srcRect/>
          <a:stretch>
            <a:fillRect/>
          </a:stretch>
        </p:blipFill>
        <p:spPr bwMode="auto">
          <a:xfrm>
            <a:off x="4305300" y="4087383"/>
            <a:ext cx="514350" cy="693738"/>
          </a:xfrm>
          <a:prstGeom prst="rect">
            <a:avLst/>
          </a:prstGeom>
          <a:noFill/>
        </p:spPr>
      </p:pic>
      <p:pic>
        <p:nvPicPr>
          <p:cNvPr id="55" name="Picture 29" descr="application server"/>
          <p:cNvPicPr>
            <a:picLocks noChangeAspect="1" noChangeArrowheads="1"/>
          </p:cNvPicPr>
          <p:nvPr/>
        </p:nvPicPr>
        <p:blipFill>
          <a:blip r:embed="rId6" cstate="print"/>
          <a:srcRect/>
          <a:stretch>
            <a:fillRect/>
          </a:stretch>
        </p:blipFill>
        <p:spPr bwMode="auto">
          <a:xfrm>
            <a:off x="7600950" y="1862343"/>
            <a:ext cx="514350" cy="693738"/>
          </a:xfrm>
          <a:prstGeom prst="rect">
            <a:avLst/>
          </a:prstGeom>
          <a:noFill/>
        </p:spPr>
      </p:pic>
      <p:pic>
        <p:nvPicPr>
          <p:cNvPr id="56" name="Picture 29" descr="application server"/>
          <p:cNvPicPr>
            <a:picLocks noChangeAspect="1" noChangeArrowheads="1"/>
          </p:cNvPicPr>
          <p:nvPr/>
        </p:nvPicPr>
        <p:blipFill>
          <a:blip r:embed="rId6" cstate="print"/>
          <a:srcRect/>
          <a:stretch>
            <a:fillRect/>
          </a:stretch>
        </p:blipFill>
        <p:spPr bwMode="auto">
          <a:xfrm>
            <a:off x="7654290" y="3698763"/>
            <a:ext cx="514350" cy="693738"/>
          </a:xfrm>
          <a:prstGeom prst="rect">
            <a:avLst/>
          </a:prstGeom>
          <a:noFill/>
        </p:spPr>
      </p:pic>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IT_template">
  <a:themeElements>
    <a:clrScheme name="Black Template-Template">
      <a:dk1>
        <a:srgbClr val="000000"/>
      </a:dk1>
      <a:lt1>
        <a:srgbClr val="FFFFFF"/>
      </a:lt1>
      <a:dk2>
        <a:srgbClr val="050595"/>
      </a:dk2>
      <a:lt2>
        <a:srgbClr val="FFFFFF"/>
      </a:lt2>
      <a:accent1>
        <a:srgbClr val="FFC000"/>
      </a:accent1>
      <a:accent2>
        <a:srgbClr val="1EC499"/>
      </a:accent2>
      <a:accent3>
        <a:srgbClr val="7BB7F9"/>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6"/>
        </a:lnRef>
        <a:fillRef idx="3">
          <a:schemeClr val="accent6"/>
        </a:fillRef>
        <a:effectRef idx="3">
          <a:schemeClr val="accent6"/>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IT_template</Template>
  <TotalTime>2041</TotalTime>
  <Words>1400</Words>
  <Application>Microsoft Office PowerPoint</Application>
  <PresentationFormat>On-screen Show (4:3)</PresentationFormat>
  <Paragraphs>354</Paragraphs>
  <Slides>32</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IT_template</vt:lpstr>
      <vt:lpstr>Visio</vt:lpstr>
      <vt:lpstr>Network Access Protection</vt:lpstr>
      <vt:lpstr>Tartalom</vt:lpstr>
      <vt:lpstr>Network Access Protection</vt:lpstr>
      <vt:lpstr>Miért használjunk NAP-ot?</vt:lpstr>
      <vt:lpstr>További hálózatvédelmi megoldások</vt:lpstr>
      <vt:lpstr>További hálózatvédelmi megoldások</vt:lpstr>
      <vt:lpstr>Tartalom</vt:lpstr>
      <vt:lpstr>A NAP működési elve</vt:lpstr>
      <vt:lpstr>NAP komponensek kommunikációja</vt:lpstr>
      <vt:lpstr>NAP technológiai partnerek</vt:lpstr>
      <vt:lpstr>Tartalom</vt:lpstr>
      <vt:lpstr>NAP – DHCP Enforcement</vt:lpstr>
      <vt:lpstr>Környezet ismertetése</vt:lpstr>
      <vt:lpstr>A NAP komponensei</vt:lpstr>
      <vt:lpstr>A NAP komponensei</vt:lpstr>
      <vt:lpstr>A NAP komponensei</vt:lpstr>
      <vt:lpstr>A NAP komponensei</vt:lpstr>
      <vt:lpstr>A NAP komponensei</vt:lpstr>
      <vt:lpstr>A NAP komponensei</vt:lpstr>
      <vt:lpstr>A NAP komponensei</vt:lpstr>
      <vt:lpstr>A NAP komponensei</vt:lpstr>
      <vt:lpstr>Ki kivel beszélget?</vt:lpstr>
      <vt:lpstr>Tartalom</vt:lpstr>
      <vt:lpstr>További ellenőrzési metódusok</vt:lpstr>
      <vt:lpstr>További ellenőrzési metódusok</vt:lpstr>
      <vt:lpstr>További ellenőrzési metódusok</vt:lpstr>
      <vt:lpstr>További ellenőrzési metódusok</vt:lpstr>
      <vt:lpstr>Tartalom</vt:lpstr>
      <vt:lpstr>NAP – IPSec Enforcement</vt:lpstr>
      <vt:lpstr>Környezet ismertetése</vt:lpstr>
      <vt:lpstr>Slide 31</vt:lpstr>
      <vt:lpstr>Slide 32</vt:lpstr>
    </vt:vector>
  </TitlesOfParts>
  <Manager>&lt;Content Manager Name Here&gt;</Manager>
  <Company>Szirtes Technologies Kft.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Server 2008 -Network Access Protection</dc:title>
  <dc:subject>TechEd AU QLD 2007</dc:subject>
  <dc:creator>Szirtes István</dc:creator>
  <dc:description>Template: aliciat
Formatting:
Event Date: 8/7/07
Event Location: Gold Coast, Queensland, AU
Audience:</dc:description>
  <cp:lastModifiedBy>Tamas GAL</cp:lastModifiedBy>
  <cp:revision>156</cp:revision>
  <dcterms:created xsi:type="dcterms:W3CDTF">2008-09-29T17:54:24Z</dcterms:created>
  <dcterms:modified xsi:type="dcterms:W3CDTF">2008-10-08T17:18:34Z</dcterms:modified>
</cp:coreProperties>
</file>