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2"/>
  </p:notesMasterIdLst>
  <p:handoutMasterIdLst>
    <p:handoutMasterId r:id="rId13"/>
  </p:handoutMasterIdLst>
  <p:sldIdLst>
    <p:sldId id="256" r:id="rId2"/>
    <p:sldId id="291" r:id="rId3"/>
    <p:sldId id="292" r:id="rId4"/>
    <p:sldId id="294" r:id="rId5"/>
    <p:sldId id="295" r:id="rId6"/>
    <p:sldId id="297" r:id="rId7"/>
    <p:sldId id="298" r:id="rId8"/>
    <p:sldId id="302" r:id="rId9"/>
    <p:sldId id="305" r:id="rId10"/>
    <p:sldId id="280" r:id="rId1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xmlns:mc="http://schemas.openxmlformats.org/markup-compatibility/2006" xmlns:a14="http://schemas.microsoft.com/office/drawing/2010/main" val="000000" mc:Ignorable=""/>
    <a:srgbClr xmlns:mc="http://schemas.openxmlformats.org/markup-compatibility/2006" xmlns:a14="http://schemas.microsoft.com/office/drawing/2010/main" val="73BE64" mc:Ignorable=""/>
    <a:srgbClr xmlns:mc="http://schemas.openxmlformats.org/markup-compatibility/2006" xmlns:a14="http://schemas.microsoft.com/office/drawing/2010/main" val="FFEE00" mc:Ignorable=""/>
    <a:srgbClr xmlns:mc="http://schemas.openxmlformats.org/markup-compatibility/2006" xmlns:a14="http://schemas.microsoft.com/office/drawing/2010/main" val="F17632" mc:Ignorable=""/>
    <a:srgbClr xmlns:mc="http://schemas.openxmlformats.org/markup-compatibility/2006" xmlns:a14="http://schemas.microsoft.com/office/drawing/2010/main" val="5490CA" mc:Ignorable=""/>
    <a:srgbClr xmlns:mc="http://schemas.openxmlformats.org/markup-compatibility/2006" xmlns:a14="http://schemas.microsoft.com/office/drawing/2010/main" val="F9B030" mc:Ignorable=""/>
    <a:srgbClr xmlns:mc="http://schemas.openxmlformats.org/markup-compatibility/2006" xmlns:a14="http://schemas.microsoft.com/office/drawing/2010/main" val="525353" mc:Ignorable=""/>
    <a:srgbClr xmlns:mc="http://schemas.openxmlformats.org/markup-compatibility/2006" xmlns:a14="http://schemas.microsoft.com/office/drawing/2010/main" val="882708"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838" autoAdjust="0"/>
    <p:restoredTop sz="94660"/>
  </p:normalViewPr>
  <p:slideViewPr>
    <p:cSldViewPr snapToGrid="0" snapToObjects="1" showGuides="1">
      <p:cViewPr>
        <p:scale>
          <a:sx n="70" d="100"/>
          <a:sy n="70" d="100"/>
        </p:scale>
        <p:origin x="-514" y="-43"/>
      </p:cViewPr>
      <p:guideLst>
        <p:guide orient="horz" pos="3761"/>
        <p:guide pos="31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3EF946A-B13A-42AE-B374-9948A476A893}" type="datetimeFigureOut">
              <a:rPr lang="en-US" smtClean="0"/>
              <a:pPr/>
              <a:t>01/03/2010</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1B7BABB0-F3B8-48A7-BCAA-71D9222A5E41}" type="slidenum">
              <a:rPr lang="en-US" smtClean="0"/>
              <a:pPr/>
              <a:t>‹#›</a:t>
            </a:fld>
            <a:endParaRPr lang="en-US"/>
          </a:p>
        </p:txBody>
      </p:sp>
    </p:spTree>
    <p:extLst>
      <p:ext uri="{BB962C8B-B14F-4D97-AF65-F5344CB8AC3E}">
        <p14:creationId xmlns:p14="http://schemas.microsoft.com/office/powerpoint/2010/main" val="2561458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2DD74BE-6F41-4145-A2AA-C514B0A50D0A}" type="datetimeFigureOut">
              <a:rPr lang="en-US" smtClean="0"/>
              <a:pPr/>
              <a:t>01/03/2010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37ED7AC-D90E-44FA-813E-55CE8F1A06C9}" type="slidenum">
              <a:rPr lang="en-US" smtClean="0"/>
              <a:pPr/>
              <a:t>‹#›</a:t>
            </a:fld>
            <a:endParaRPr lang="en-US"/>
          </a:p>
        </p:txBody>
      </p:sp>
    </p:spTree>
    <p:extLst>
      <p:ext uri="{BB962C8B-B14F-4D97-AF65-F5344CB8AC3E}">
        <p14:creationId xmlns:p14="http://schemas.microsoft.com/office/powerpoint/2010/main" val="225238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7ED7AC-D90E-44FA-813E-55CE8F1A06C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F5341D0B-20A5-4583-A8D6-2A798307C73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F5341D0B-20A5-4583-A8D6-2A798307C73B}"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41D0B-20A5-4583-A8D6-2A798307C73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01/03/2010 11:46</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10/main" val="000000" mc:Ignorable=""/>
                </a:solidFill>
              </a:rPr>
            </a:br>
            <a:r>
              <a:rPr lang="en-US"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12" name="Billede 11" descr="green2.jpg"/>
          <p:cNvPicPr>
            <a:picLocks noChangeAspect="1"/>
          </p:cNvPicPr>
          <p:nvPr userDrawn="1"/>
        </p:nvPicPr>
        <p:blipFill>
          <a:blip r:embed="rId2"/>
          <a:stretch>
            <a:fillRect/>
          </a:stretch>
        </p:blipFill>
        <p:spPr>
          <a:xfrm>
            <a:off x="3695984" y="605066"/>
            <a:ext cx="4737100" cy="4051300"/>
          </a:xfrm>
          <a:prstGeom prst="rect">
            <a:avLst/>
          </a:prstGeom>
        </p:spPr>
      </p:pic>
      <p:sp>
        <p:nvSpPr>
          <p:cNvPr id="14" name="Rectangle 13"/>
          <p:cNvSpPr/>
          <p:nvPr userDrawn="1"/>
        </p:nvSpPr>
        <p:spPr>
          <a:xfrm>
            <a:off x="1607119"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userDrawn="1"/>
        </p:nvSpPr>
        <p:spPr>
          <a:xfrm>
            <a:off x="0" y="1348562"/>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6" name="Rectangle 15"/>
          <p:cNvSpPr/>
          <p:nvPr userDrawn="1"/>
        </p:nvSpPr>
        <p:spPr>
          <a:xfrm>
            <a:off x="8953441" y="5304344"/>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userDrawn="1"/>
        </p:nvSpPr>
        <p:spPr>
          <a:xfrm>
            <a:off x="1607119" y="6273800"/>
            <a:ext cx="1269961" cy="58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22" name="Picture 21" descr="Blue_Background.png"/>
          <p:cNvPicPr>
            <a:picLocks noChangeAspect="1"/>
          </p:cNvPicPr>
          <p:nvPr userDrawn="1"/>
        </p:nvPicPr>
        <p:blipFill>
          <a:blip r:embed="rId3"/>
          <a:stretch>
            <a:fillRect/>
          </a:stretch>
        </p:blipFill>
        <p:spPr>
          <a:xfrm>
            <a:off x="11" y="0"/>
            <a:ext cx="9143223" cy="6851338"/>
          </a:xfrm>
          <a:prstGeom prst="rect">
            <a:avLst/>
          </a:prstGeom>
        </p:spPr>
      </p:pic>
      <p:sp>
        <p:nvSpPr>
          <p:cNvPr id="24" name="Title 1"/>
          <p:cNvSpPr>
            <a:spLocks noGrp="1"/>
          </p:cNvSpPr>
          <p:nvPr>
            <p:ph type="ctrTitle"/>
          </p:nvPr>
        </p:nvSpPr>
        <p:spPr>
          <a:xfrm>
            <a:off x="232067" y="2693700"/>
            <a:ext cx="3844920" cy="1099800"/>
          </a:xfrm>
          <a:effectLst/>
        </p:spPr>
        <p:txBody>
          <a:bodyPr anchor="t">
            <a:normAutofit/>
          </a:bodyPr>
          <a:lstStyle>
            <a:lvl1pPr algn="l">
              <a:lnSpc>
                <a:spcPct val="90000"/>
              </a:lnSpc>
              <a:defRPr sz="3200">
                <a:solidFill>
                  <a:schemeClr val="bg1"/>
                </a:solidFill>
                <a:effectLst/>
              </a:defRPr>
            </a:lvl1pPr>
          </a:lstStyle>
          <a:p>
            <a:r>
              <a:rPr lang="en-US" smtClean="0"/>
              <a:t>Click to edit Master title style</a:t>
            </a:r>
            <a:endParaRPr lang="en-US" dirty="0"/>
          </a:p>
        </p:txBody>
      </p:sp>
      <p:sp>
        <p:nvSpPr>
          <p:cNvPr id="25" name="Subtitle 2"/>
          <p:cNvSpPr>
            <a:spLocks noGrp="1"/>
          </p:cNvSpPr>
          <p:nvPr>
            <p:ph type="subTitle" idx="1"/>
          </p:nvPr>
        </p:nvSpPr>
        <p:spPr>
          <a:xfrm>
            <a:off x="233193" y="3918108"/>
            <a:ext cx="3226320" cy="1066800"/>
          </a:xfrm>
        </p:spPr>
        <p:txBody>
          <a:bodyPr anchor="t">
            <a:normAutofit/>
          </a:bodyPr>
          <a:lstStyle>
            <a:lvl1pPr marL="0" indent="0" algn="l">
              <a:buNone/>
              <a:defRPr sz="1600">
                <a:solidFill>
                  <a:srgbClr xmlns:mc="http://schemas.openxmlformats.org/markup-compatibility/2006" xmlns:a14="http://schemas.microsoft.com/office/drawing/2010/main" val="FFFFFF" mc:Ignorabl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2" descr="M:\Public Sector\FY10 Active Jobs\SLX00019_PiL_More Templates\STUDIO\Print\PiL_PPT\Partners-in-Learning_2_bL_r.png"/>
          <p:cNvPicPr>
            <a:picLocks noChangeAspect="1" noChangeArrowheads="1"/>
          </p:cNvPicPr>
          <p:nvPr userDrawn="1"/>
        </p:nvPicPr>
        <p:blipFill>
          <a:blip r:embed="rId4" cstate="email"/>
          <a:srcRect/>
          <a:stretch>
            <a:fillRect/>
          </a:stretch>
        </p:blipFill>
        <p:spPr bwMode="auto">
          <a:xfrm>
            <a:off x="339247" y="6146958"/>
            <a:ext cx="1766618" cy="40839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18"/>
          <p:cNvSpPr>
            <a:spLocks noGrp="1" noChangeArrowheads="1"/>
          </p:cNvSpPr>
          <p:nvPr>
            <p:ph type="dt" sz="half" idx="10"/>
          </p:nvPr>
        </p:nvSpPr>
        <p:spPr>
          <a:xfrm>
            <a:off x="6477000" y="6591300"/>
            <a:ext cx="2057400" cy="533400"/>
          </a:xfrm>
          <a:prstGeom prst="rect">
            <a:avLst/>
          </a:prstGeom>
          <a:ln/>
        </p:spPr>
        <p:txBody>
          <a:bodyPr/>
          <a:lstStyle>
            <a:lvl1pPr>
              <a:defRPr/>
            </a:lvl1pPr>
          </a:lstStyle>
          <a:p>
            <a:pPr>
              <a:defRPr/>
            </a:pPr>
            <a:fld id="{713527E5-BA4B-4DB7-A6F1-0BBE757AFCBD}" type="datetime4">
              <a:rPr lang="da-DK"/>
              <a:pPr>
                <a:defRPr/>
              </a:pPr>
              <a:t>10-03-01</a:t>
            </a:fld>
            <a:endParaRPr lang="da-DK"/>
          </a:p>
        </p:txBody>
      </p:sp>
      <p:sp>
        <p:nvSpPr>
          <p:cNvPr id="5" name="Rectangle 19"/>
          <p:cNvSpPr>
            <a:spLocks noGrp="1" noChangeArrowheads="1"/>
          </p:cNvSpPr>
          <p:nvPr>
            <p:ph type="sldNum" sz="quarter" idx="11"/>
          </p:nvPr>
        </p:nvSpPr>
        <p:spPr>
          <a:xfrm>
            <a:off x="8153400" y="6591300"/>
            <a:ext cx="838200" cy="533400"/>
          </a:xfrm>
          <a:prstGeom prst="rect">
            <a:avLst/>
          </a:prstGeom>
          <a:ln/>
        </p:spPr>
        <p:txBody>
          <a:bodyPr/>
          <a:lstStyle>
            <a:lvl1pPr>
              <a:defRPr/>
            </a:lvl1pPr>
          </a:lstStyle>
          <a:p>
            <a:pPr>
              <a:defRPr/>
            </a:pPr>
            <a:fld id="{DFB261D8-134D-4FFE-A994-23709DF573F5}" type="slidenum">
              <a:rPr lang="da-DK"/>
              <a:pPr>
                <a:defRPr/>
              </a:pPr>
              <a:t>‹#›</a:t>
            </a:fld>
            <a:endParaRPr lang="da-DK"/>
          </a:p>
        </p:txBody>
      </p:sp>
    </p:spTree>
    <p:extLst>
      <p:ext uri="{BB962C8B-B14F-4D97-AF65-F5344CB8AC3E}">
        <p14:creationId xmlns:p14="http://schemas.microsoft.com/office/powerpoint/2010/main" val="95949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12" name="Billede 11" descr="green1.jpg"/>
          <p:cNvPicPr>
            <a:picLocks noChangeAspect="1"/>
          </p:cNvPicPr>
          <p:nvPr userDrawn="1"/>
        </p:nvPicPr>
        <p:blipFill>
          <a:blip r:embed="rId2"/>
          <a:stretch>
            <a:fillRect/>
          </a:stretch>
        </p:blipFill>
        <p:spPr>
          <a:xfrm>
            <a:off x="4203988" y="668050"/>
            <a:ext cx="4737100" cy="4051300"/>
          </a:xfrm>
          <a:prstGeom prst="rect">
            <a:avLst/>
          </a:prstGeom>
        </p:spPr>
      </p:pic>
      <p:sp>
        <p:nvSpPr>
          <p:cNvPr id="14" name="Rectangle 13"/>
          <p:cNvSpPr/>
          <p:nvPr userDrawn="1"/>
        </p:nvSpPr>
        <p:spPr>
          <a:xfrm>
            <a:off x="1607119"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userDrawn="1"/>
        </p:nvSpPr>
        <p:spPr>
          <a:xfrm>
            <a:off x="0" y="1348562"/>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6" name="Rectangle 15"/>
          <p:cNvSpPr/>
          <p:nvPr userDrawn="1"/>
        </p:nvSpPr>
        <p:spPr>
          <a:xfrm>
            <a:off x="8953441" y="5304344"/>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userDrawn="1"/>
        </p:nvSpPr>
        <p:spPr>
          <a:xfrm>
            <a:off x="1607119" y="6273800"/>
            <a:ext cx="1269961" cy="584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22" name="Picture 21" descr="Blue_Background.png"/>
          <p:cNvPicPr>
            <a:picLocks noChangeAspect="1"/>
          </p:cNvPicPr>
          <p:nvPr userDrawn="1"/>
        </p:nvPicPr>
        <p:blipFill>
          <a:blip r:embed="rId3"/>
          <a:stretch>
            <a:fillRect/>
          </a:stretch>
        </p:blipFill>
        <p:spPr>
          <a:xfrm>
            <a:off x="11" y="0"/>
            <a:ext cx="9143223" cy="6851338"/>
          </a:xfrm>
          <a:prstGeom prst="rect">
            <a:avLst/>
          </a:prstGeom>
        </p:spPr>
      </p:pic>
      <p:sp>
        <p:nvSpPr>
          <p:cNvPr id="24" name="Title 1"/>
          <p:cNvSpPr>
            <a:spLocks noGrp="1"/>
          </p:cNvSpPr>
          <p:nvPr>
            <p:ph type="ctrTitle"/>
          </p:nvPr>
        </p:nvSpPr>
        <p:spPr>
          <a:xfrm>
            <a:off x="232067" y="2693700"/>
            <a:ext cx="3844920" cy="1099800"/>
          </a:xfrm>
          <a:effectLst/>
        </p:spPr>
        <p:txBody>
          <a:bodyPr anchor="t">
            <a:normAutofit/>
          </a:bodyPr>
          <a:lstStyle>
            <a:lvl1pPr algn="l">
              <a:lnSpc>
                <a:spcPct val="90000"/>
              </a:lnSpc>
              <a:defRPr sz="3200">
                <a:solidFill>
                  <a:schemeClr val="bg1"/>
                </a:solidFill>
                <a:effectLst/>
              </a:defRPr>
            </a:lvl1pPr>
          </a:lstStyle>
          <a:p>
            <a:r>
              <a:rPr lang="en-US" smtClean="0"/>
              <a:t>Click to edit Master title style</a:t>
            </a:r>
            <a:endParaRPr lang="en-US" dirty="0"/>
          </a:p>
        </p:txBody>
      </p:sp>
      <p:sp>
        <p:nvSpPr>
          <p:cNvPr id="25" name="Subtitle 2"/>
          <p:cNvSpPr>
            <a:spLocks noGrp="1"/>
          </p:cNvSpPr>
          <p:nvPr>
            <p:ph type="subTitle" idx="1"/>
          </p:nvPr>
        </p:nvSpPr>
        <p:spPr>
          <a:xfrm>
            <a:off x="233193" y="3918108"/>
            <a:ext cx="3226320" cy="1066800"/>
          </a:xfrm>
        </p:spPr>
        <p:txBody>
          <a:bodyPr anchor="t">
            <a:normAutofit/>
          </a:bodyPr>
          <a:lstStyle>
            <a:lvl1pPr marL="0" indent="0" algn="l">
              <a:buNone/>
              <a:defRPr sz="1600">
                <a:solidFill>
                  <a:srgbClr xmlns:mc="http://schemas.openxmlformats.org/markup-compatibility/2006" xmlns:a14="http://schemas.microsoft.com/office/drawing/2010/main" val="FFFFFF" mc:Ignorabl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2" descr="M:\Public Sector\FY10 Active Jobs\SLX00019_PiL_More Templates\STUDIO\Print\PiL_PPT\Partners-in-Learning_2_bL_r.png"/>
          <p:cNvPicPr>
            <a:picLocks noChangeAspect="1" noChangeArrowheads="1"/>
          </p:cNvPicPr>
          <p:nvPr userDrawn="1"/>
        </p:nvPicPr>
        <p:blipFill>
          <a:blip r:embed="rId4" cstate="email"/>
          <a:srcRect/>
          <a:stretch>
            <a:fillRect/>
          </a:stretch>
        </p:blipFill>
        <p:spPr bwMode="auto">
          <a:xfrm>
            <a:off x="339247" y="6146958"/>
            <a:ext cx="1766618" cy="40839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12" name="Billede 11" descr="green3.jpg"/>
          <p:cNvPicPr>
            <a:picLocks noChangeAspect="1"/>
          </p:cNvPicPr>
          <p:nvPr userDrawn="1"/>
        </p:nvPicPr>
        <p:blipFill>
          <a:blip r:embed="rId2"/>
          <a:stretch>
            <a:fillRect/>
          </a:stretch>
        </p:blipFill>
        <p:spPr>
          <a:xfrm>
            <a:off x="4397824" y="668050"/>
            <a:ext cx="4737100" cy="4051300"/>
          </a:xfrm>
          <a:prstGeom prst="rect">
            <a:avLst/>
          </a:prstGeom>
        </p:spPr>
      </p:pic>
      <p:pic>
        <p:nvPicPr>
          <p:cNvPr id="11" name="Billede 10"/>
          <p:cNvPicPr>
            <a:picLocks noChangeAspect="1"/>
          </p:cNvPicPr>
          <p:nvPr/>
        </p:nvPicPr>
        <p:blipFill>
          <a:blip r:embed="rId3"/>
          <a:stretch>
            <a:fillRect/>
          </a:stretch>
        </p:blipFill>
        <p:spPr>
          <a:xfrm>
            <a:off x="11" y="3048"/>
            <a:ext cx="9143978" cy="6851904"/>
          </a:xfrm>
          <a:prstGeom prst="rect">
            <a:avLst/>
          </a:prstGeom>
        </p:spPr>
      </p:pic>
      <p:sp>
        <p:nvSpPr>
          <p:cNvPr id="14" name="Rectangle 13"/>
          <p:cNvSpPr/>
          <p:nvPr userDrawn="1"/>
        </p:nvSpPr>
        <p:spPr>
          <a:xfrm>
            <a:off x="1607119" y="0"/>
            <a:ext cx="292203" cy="1973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userDrawn="1"/>
        </p:nvSpPr>
        <p:spPr>
          <a:xfrm>
            <a:off x="0" y="1348562"/>
            <a:ext cx="205897" cy="85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6" name="Rectangle 15"/>
          <p:cNvSpPr/>
          <p:nvPr userDrawn="1"/>
        </p:nvSpPr>
        <p:spPr>
          <a:xfrm>
            <a:off x="8953441" y="5304344"/>
            <a:ext cx="190559" cy="471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4" name="Title 1"/>
          <p:cNvSpPr>
            <a:spLocks noGrp="1"/>
          </p:cNvSpPr>
          <p:nvPr>
            <p:ph type="ctrTitle"/>
          </p:nvPr>
        </p:nvSpPr>
        <p:spPr>
          <a:xfrm>
            <a:off x="232067" y="2693700"/>
            <a:ext cx="3844920" cy="1099800"/>
          </a:xfrm>
          <a:effectLst/>
        </p:spPr>
        <p:txBody>
          <a:bodyPr anchor="t">
            <a:normAutofit/>
          </a:bodyPr>
          <a:lstStyle>
            <a:lvl1pPr algn="l">
              <a:lnSpc>
                <a:spcPct val="90000"/>
              </a:lnSpc>
              <a:defRPr sz="3200">
                <a:solidFill>
                  <a:schemeClr val="bg1"/>
                </a:solidFill>
                <a:effectLst/>
              </a:defRPr>
            </a:lvl1pPr>
          </a:lstStyle>
          <a:p>
            <a:r>
              <a:rPr lang="en-US" smtClean="0"/>
              <a:t>Click to edit Master title style</a:t>
            </a:r>
            <a:endParaRPr lang="en-US" dirty="0"/>
          </a:p>
        </p:txBody>
      </p:sp>
      <p:sp>
        <p:nvSpPr>
          <p:cNvPr id="25" name="Subtitle 2"/>
          <p:cNvSpPr>
            <a:spLocks noGrp="1"/>
          </p:cNvSpPr>
          <p:nvPr>
            <p:ph type="subTitle" idx="1"/>
          </p:nvPr>
        </p:nvSpPr>
        <p:spPr>
          <a:xfrm>
            <a:off x="233193" y="3918108"/>
            <a:ext cx="3226320" cy="1066800"/>
          </a:xfrm>
        </p:spPr>
        <p:txBody>
          <a:bodyPr anchor="t">
            <a:normAutofit/>
          </a:bodyPr>
          <a:lstStyle>
            <a:lvl1pPr marL="0" indent="0" algn="l">
              <a:buNone/>
              <a:defRPr sz="1600">
                <a:solidFill>
                  <a:srgbClr xmlns:mc="http://schemas.openxmlformats.org/markup-compatibility/2006" xmlns:a14="http://schemas.microsoft.com/office/drawing/2010/main" val="FFFFFF" mc:Ignorabl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2" descr="M:\Public Sector\FY10 Active Jobs\SLX00019_PiL_More Templates\STUDIO\Print\PiL_PPT\Partners-in-Learning_2_bL_r.png"/>
          <p:cNvPicPr>
            <a:picLocks noChangeAspect="1" noChangeArrowheads="1"/>
          </p:cNvPicPr>
          <p:nvPr userDrawn="1"/>
        </p:nvPicPr>
        <p:blipFill>
          <a:blip r:embed="rId4" cstate="email"/>
          <a:srcRect/>
          <a:stretch>
            <a:fillRect/>
          </a:stretch>
        </p:blipFill>
        <p:spPr bwMode="auto">
          <a:xfrm>
            <a:off x="339247" y="6146958"/>
            <a:ext cx="1766618" cy="408395"/>
          </a:xfrm>
          <a:prstGeom prst="rect">
            <a:avLst/>
          </a:prstGeom>
          <a:noFill/>
        </p:spPr>
      </p:pic>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7"/>
          <p:cNvSpPr>
            <a:spLocks noGrp="1"/>
          </p:cNvSpPr>
          <p:nvPr>
            <p:ph type="body" sz="quarter" idx="13"/>
          </p:nvPr>
        </p:nvSpPr>
        <p:spPr>
          <a:xfrm>
            <a:off x="981960" y="1641840"/>
            <a:ext cx="7781040" cy="4530360"/>
          </a:xfrm>
        </p:spPr>
        <p:txBody>
          <a:bodyPr/>
          <a:lstStyle>
            <a:lvl1pPr marL="285750" indent="-285750">
              <a:spcAft>
                <a:spcPts val="0"/>
              </a:spcAft>
              <a:buClr>
                <a:srgbClr xmlns:mc="http://schemas.openxmlformats.org/markup-compatibility/2006" xmlns:a14="http://schemas.microsoft.com/office/drawing/2010/main" val="5490CA" mc:Ignorable=""/>
              </a:buClr>
              <a:buSzPct val="110000"/>
              <a:buFont typeface="Arial"/>
              <a:buChar char="•"/>
              <a:defRPr sz="1800">
                <a:solidFill>
                  <a:srgbClr xmlns:mc="http://schemas.openxmlformats.org/markup-compatibility/2006" xmlns:a14="http://schemas.microsoft.com/office/drawing/2010/main" val="000000" mc:Ignorable=""/>
                </a:solidFill>
                <a:effectLst/>
              </a:defRPr>
            </a:lvl1pPr>
            <a:lvl2pPr marL="569913" indent="-284163">
              <a:buFont typeface="Lucida Grande"/>
              <a:buChar char="-"/>
              <a:defRPr sz="1600">
                <a:solidFill>
                  <a:srgbClr xmlns:mc="http://schemas.openxmlformats.org/markup-compatibility/2006" xmlns:a14="http://schemas.microsoft.com/office/drawing/2010/main" val="000000" mc:Ignorable=""/>
                </a:solidFill>
              </a:defRPr>
            </a:lvl2pPr>
            <a:lvl3pPr marL="855663" indent="-285750">
              <a:defRPr sz="1600">
                <a:solidFill>
                  <a:srgbClr xmlns:mc="http://schemas.openxmlformats.org/markup-compatibility/2006" xmlns:a14="http://schemas.microsoft.com/office/drawing/2010/main" val="000000" mc:Ignorable=""/>
                </a:solidFill>
              </a:defRPr>
            </a:lvl3pPr>
            <a:lvl4pPr marL="1139825" indent="-284163">
              <a:defRPr sz="1600">
                <a:solidFill>
                  <a:srgbClr xmlns:mc="http://schemas.openxmlformats.org/markup-compatibility/2006" xmlns:a14="http://schemas.microsoft.com/office/drawing/2010/main" val="000000" mc:Ignorable=""/>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p:txBody>
      </p:sp>
      <p:sp>
        <p:nvSpPr>
          <p:cNvPr id="8" name="Text Placeholder 7"/>
          <p:cNvSpPr>
            <a:spLocks noGrp="1"/>
          </p:cNvSpPr>
          <p:nvPr>
            <p:ph type="body" sz="quarter" idx="13"/>
          </p:nvPr>
        </p:nvSpPr>
        <p:spPr>
          <a:xfrm>
            <a:off x="981960" y="1641840"/>
            <a:ext cx="7781040" cy="4530360"/>
          </a:xfrm>
        </p:spPr>
        <p:txBody>
          <a:bodyPr/>
          <a:lstStyle>
            <a:lvl1pPr marL="285750" indent="-285750">
              <a:spcAft>
                <a:spcPts val="0"/>
              </a:spcAft>
              <a:buClr>
                <a:srgbClr xmlns:mc="http://schemas.openxmlformats.org/markup-compatibility/2006" xmlns:a14="http://schemas.microsoft.com/office/drawing/2010/main" val="5490CA" mc:Ignorable=""/>
              </a:buClr>
              <a:buSzPct val="110000"/>
              <a:buFont typeface="Arial"/>
              <a:buChar char="•"/>
              <a:defRPr sz="1800">
                <a:solidFill>
                  <a:srgbClr xmlns:mc="http://schemas.openxmlformats.org/markup-compatibility/2006" xmlns:a14="http://schemas.microsoft.com/office/drawing/2010/main" val="000000" mc:Ignorable=""/>
                </a:solidFill>
                <a:effectLst/>
              </a:defRPr>
            </a:lvl1pPr>
            <a:lvl2pPr marL="569913" indent="-284163">
              <a:buFont typeface="Lucida Grande"/>
              <a:buChar char="-"/>
              <a:defRPr sz="1600">
                <a:solidFill>
                  <a:srgbClr xmlns:mc="http://schemas.openxmlformats.org/markup-compatibility/2006" xmlns:a14="http://schemas.microsoft.com/office/drawing/2010/main" val="000000" mc:Ignorable=""/>
                </a:solidFill>
              </a:defRPr>
            </a:lvl2pPr>
            <a:lvl3pPr marL="855663" indent="-285750">
              <a:defRPr sz="1600">
                <a:solidFill>
                  <a:srgbClr xmlns:mc="http://schemas.openxmlformats.org/markup-compatibility/2006" xmlns:a14="http://schemas.microsoft.com/office/drawing/2010/main" val="000000" mc:Ignorable=""/>
                </a:solidFill>
              </a:defRPr>
            </a:lvl3pPr>
            <a:lvl4pPr marL="1139825" indent="-284163">
              <a:defRPr sz="1600">
                <a:solidFill>
                  <a:srgbClr xmlns:mc="http://schemas.openxmlformats.org/markup-compatibility/2006" xmlns:a14="http://schemas.microsoft.com/office/drawing/2010/main" val="000000" mc:Ignorable=""/>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5760" y="386958"/>
            <a:ext cx="7781040" cy="792162"/>
          </a:xfrm>
        </p:spPr>
        <p:txBody>
          <a:bodyPr/>
          <a:lstStyle>
            <a:lvl1pPr>
              <a:defRPr>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981960" y="1641840"/>
            <a:ext cx="7781040" cy="4530360"/>
          </a:xfrm>
        </p:spPr>
        <p:txBody>
          <a:bodyPr/>
          <a:lstStyle>
            <a:lvl1pPr marL="285750" indent="-285750">
              <a:spcAft>
                <a:spcPts val="0"/>
              </a:spcAft>
              <a:buClr>
                <a:schemeClr val="bg1"/>
              </a:buClr>
              <a:buSzPct val="110000"/>
              <a:buFont typeface="Arial"/>
              <a:buChar char="•"/>
              <a:defRPr sz="1800">
                <a:solidFill>
                  <a:schemeClr val="bg1"/>
                </a:solidFill>
                <a:effectLst/>
              </a:defRPr>
            </a:lvl1pPr>
            <a:lvl2pPr marL="569913" indent="-284163">
              <a:buClr>
                <a:schemeClr val="bg1"/>
              </a:buClr>
              <a:buFont typeface="Lucida Grande"/>
              <a:buChar char="-"/>
              <a:defRPr sz="1600">
                <a:solidFill>
                  <a:schemeClr val="bg1"/>
                </a:solidFill>
              </a:defRPr>
            </a:lvl2pPr>
            <a:lvl3pPr marL="855663" indent="-285750">
              <a:buClr>
                <a:schemeClr val="bg1"/>
              </a:buClr>
              <a:defRPr sz="1600">
                <a:solidFill>
                  <a:schemeClr val="bg1"/>
                </a:solidFill>
              </a:defRPr>
            </a:lvl3pPr>
            <a:lvl4pPr marL="1139825" indent="-284163">
              <a:buClr>
                <a:schemeClr val="bg1"/>
              </a:buClr>
              <a:defRPr sz="1600" baseline="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Tit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8813800" cy="792162"/>
          </a:xfrm>
        </p:spPr>
        <p:txBody>
          <a:bodyPr/>
          <a:lstStyle>
            <a:lvl1pPr algn="ctr">
              <a:defRPr>
                <a:solidFill>
                  <a:srgbClr xmlns:mc="http://schemas.openxmlformats.org/markup-compatibility/2006" xmlns:a14="http://schemas.microsoft.com/office/drawing/2010/main" val="FFFFFF" mc:Ignorable=""/>
                </a:solidFill>
              </a:defRPr>
            </a:lvl1pPr>
          </a:lstStyle>
          <a:p>
            <a:r>
              <a:rPr lang="en-US" smtClean="0"/>
              <a:t>Click to edit Master title style</a:t>
            </a:r>
            <a:endParaRPr lang="en-US" dirty="0"/>
          </a:p>
        </p:txBody>
      </p:sp>
      <p:pic>
        <p:nvPicPr>
          <p:cNvPr id="8" name="Picture 2" descr="M:\Public Sector\FY10 Active Jobs\SLX00019_PiL_More Templates\STUDIO\Print\PiL_PPT\Partners-in-Learning_2_bL_r.png"/>
          <p:cNvPicPr>
            <a:picLocks noChangeAspect="1" noChangeArrowheads="1"/>
          </p:cNvPicPr>
          <p:nvPr userDrawn="1"/>
        </p:nvPicPr>
        <p:blipFill>
          <a:blip r:embed="rId3" cstate="email"/>
          <a:srcRect/>
          <a:stretch>
            <a:fillRect/>
          </a:stretch>
        </p:blipFill>
        <p:spPr bwMode="auto">
          <a:xfrm>
            <a:off x="339247" y="6146958"/>
            <a:ext cx="1766618" cy="408395"/>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4880" y="1600200"/>
            <a:ext cx="3749520" cy="4525963"/>
          </a:xfrm>
        </p:spPr>
        <p:txBody>
          <a:bodyPr/>
          <a:lstStyle>
            <a:lvl1pPr>
              <a:defRPr sz="2200">
                <a:solidFill>
                  <a:schemeClr val="tx2"/>
                </a:solidFill>
              </a:defRPr>
            </a:lvl1pPr>
            <a:lvl2pPr marL="285750" indent="-285750">
              <a:buClr>
                <a:srgbClr xmlns:mc="http://schemas.openxmlformats.org/markup-compatibility/2006" xmlns:a14="http://schemas.microsoft.com/office/drawing/2010/main" val="5490CA" mc:Ignorable=""/>
              </a:buClr>
              <a:buSzPct val="110000"/>
              <a:buFont typeface="Arial"/>
              <a:buChar char="•"/>
              <a:defRPr sz="1800">
                <a:solidFill>
                  <a:srgbClr xmlns:mc="http://schemas.openxmlformats.org/markup-compatibility/2006" xmlns:a14="http://schemas.microsoft.com/office/drawing/2010/main" val="525353" mc:Ignorable=""/>
                </a:solidFill>
              </a:defRPr>
            </a:lvl2pPr>
            <a:lvl3pPr>
              <a:defRPr sz="2000"/>
            </a:lvl3pPr>
            <a:lvl4pPr marL="569913" indent="-284163">
              <a:defRPr sz="1600">
                <a:solidFill>
                  <a:srgbClr xmlns:mc="http://schemas.openxmlformats.org/markup-compatibility/2006" xmlns:a14="http://schemas.microsoft.com/office/drawing/2010/main" val="525353" mc:Ignorable=""/>
                </a:solidFill>
              </a:defRPr>
            </a:lvl4pPr>
            <a:lvl5pPr marL="855663" indent="-285750">
              <a:buFont typeface="Arial"/>
              <a:buChar char="•"/>
              <a:defRPr sz="1600">
                <a:solidFill>
                  <a:srgbClr xmlns:mc="http://schemas.openxmlformats.org/markup-compatibility/2006" xmlns:a14="http://schemas.microsoft.com/office/drawing/2010/main" val="525353" mc:Ignorabl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953000" y="1600200"/>
            <a:ext cx="3733800" cy="4525963"/>
          </a:xfrm>
        </p:spPr>
        <p:txBody>
          <a:bodyPr/>
          <a:lstStyle>
            <a:lvl1pPr>
              <a:defRPr sz="2200"/>
            </a:lvl1pPr>
            <a:lvl2pPr marL="285750" indent="-285750">
              <a:buClr>
                <a:srgbClr xmlns:mc="http://schemas.openxmlformats.org/markup-compatibility/2006" xmlns:a14="http://schemas.microsoft.com/office/drawing/2010/main" val="5490CA" mc:Ignorable=""/>
              </a:buClr>
              <a:buSzPct val="110000"/>
              <a:buFont typeface="Arial"/>
              <a:buChar char="•"/>
              <a:defRPr sz="1800">
                <a:solidFill>
                  <a:schemeClr val="accent6">
                    <a:lumMod val="50000"/>
                  </a:schemeClr>
                </a:solidFill>
              </a:defRPr>
            </a:lvl2pPr>
            <a:lvl3pPr>
              <a:defRPr sz="2000"/>
            </a:lvl3pPr>
            <a:lvl4pPr marL="569913" indent="-284163">
              <a:defRPr sz="1600">
                <a:solidFill>
                  <a:schemeClr val="accent6">
                    <a:lumMod val="50000"/>
                  </a:schemeClr>
                </a:solidFill>
              </a:defRPr>
            </a:lvl4pPr>
            <a:lvl5pPr marL="855663" indent="-285750">
              <a:buFont typeface="Arial"/>
              <a:buChar char="•"/>
              <a:defRPr sz="1600">
                <a:solidFill>
                  <a:srgbClr xmlns:mc="http://schemas.openxmlformats.org/markup-compatibility/2006" xmlns:a14="http://schemas.microsoft.com/office/drawing/2010/main" val="525353" mc:Ignorable=""/>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974880" y="1134360"/>
            <a:ext cx="7407120" cy="4885440"/>
          </a:xfrm>
        </p:spPr>
        <p:txBody>
          <a:bodyPr/>
          <a:lstStyle>
            <a:lvl1pPr>
              <a:defRPr>
                <a:solidFill>
                  <a:schemeClr val="accent6">
                    <a:lumMod val="50000"/>
                  </a:schemeClr>
                </a:solidFill>
                <a:effectLst/>
                <a:latin typeface="Consolas"/>
                <a:cs typeface="Consolas"/>
              </a:defRPr>
            </a:lvl1pPr>
            <a:lvl2pPr marL="346075" indent="0">
              <a:buFont typeface="Arial"/>
              <a:buNone/>
              <a:defRPr baseline="0">
                <a:solidFill>
                  <a:schemeClr val="accent6">
                    <a:lumMod val="50000"/>
                  </a:schemeClr>
                </a:solidFill>
                <a:latin typeface="Consolas"/>
                <a:cs typeface="Consolas"/>
              </a:defRPr>
            </a:lvl2pPr>
            <a:lvl3pPr>
              <a:buNone/>
              <a:defRPr sz="1800" baseline="0">
                <a:solidFill>
                  <a:schemeClr val="accent6">
                    <a:lumMod val="50000"/>
                  </a:schemeClr>
                </a:solidFill>
                <a:latin typeface="Consolas"/>
                <a:cs typeface="Consolas"/>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880" y="342198"/>
            <a:ext cx="6714240" cy="792162"/>
          </a:xfrm>
          <a:prstGeom prst="rect">
            <a:avLst/>
          </a:prstGeom>
          <a:effectLst/>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1960" y="1154477"/>
            <a:ext cx="7781040" cy="631123"/>
          </a:xfrm>
          <a:prstGeom prst="rect">
            <a:avLst/>
          </a:prstGeom>
        </p:spPr>
        <p:txBody>
          <a:bodyPr vert="horz" lIns="91440" tIns="45720" rIns="91440" bIns="45720" rtlCol="0">
            <a:normAutofit/>
          </a:bodyPr>
          <a:lstStyle/>
          <a:p>
            <a:pPr lvl="0"/>
            <a:r>
              <a:rPr lang="en-US" dirty="0" smtClean="0"/>
              <a:t>Click to edit Master text styles</a:t>
            </a:r>
          </a:p>
        </p:txBody>
      </p:sp>
      <p:sp>
        <p:nvSpPr>
          <p:cNvPr id="4" name="Tekstboks 3"/>
          <p:cNvSpPr txBox="1"/>
          <p:nvPr/>
        </p:nvSpPr>
        <p:spPr>
          <a:xfrm>
            <a:off x="127000" y="290286"/>
            <a:ext cx="184666" cy="369332"/>
          </a:xfrm>
          <a:prstGeom prst="rect">
            <a:avLst/>
          </a:prstGeom>
          <a:noFill/>
        </p:spPr>
        <p:txBody>
          <a:bodyPr wrap="none" rtlCol="0">
            <a:spAutoFit/>
          </a:bodyPr>
          <a:lstStyle/>
          <a:p>
            <a:endParaRPr lang="da-DK" dirty="0"/>
          </a:p>
        </p:txBody>
      </p:sp>
    </p:spTree>
  </p:cSld>
  <p:clrMap bg1="lt1" tx1="dk1" bg2="lt2" tx2="dk2" accent1="accent1" accent2="accent2" accent3="accent3" accent4="accent4" accent5="accent5" accent6="accent6" hlink="hlink" folHlink="folHlink"/>
  <p:sldLayoutIdLst>
    <p:sldLayoutId id="2147483673" r:id="rId1"/>
    <p:sldLayoutId id="2147483737" r:id="rId2"/>
    <p:sldLayoutId id="2147483738" r:id="rId3"/>
    <p:sldLayoutId id="2147483736" r:id="rId4"/>
    <p:sldLayoutId id="2147483731" r:id="rId5"/>
    <p:sldLayoutId id="2147483730" r:id="rId6"/>
    <p:sldLayoutId id="2147483734" r:id="rId7"/>
    <p:sldLayoutId id="2147483726" r:id="rId8"/>
    <p:sldLayoutId id="2147483727" r:id="rId9"/>
    <p:sldLayoutId id="2147483728" r:id="rId10"/>
    <p:sldLayoutId id="2147483729" r:id="rId11"/>
    <p:sldLayoutId id="2147483739" r:id="rId12"/>
  </p:sldLayoutIdLst>
  <p:txStyles>
    <p:titleStyle>
      <a:lvl1pPr algn="l" defTabSz="457200" rtl="0" eaLnBrk="1" latinLnBrk="0" hangingPunct="1">
        <a:spcBef>
          <a:spcPct val="0"/>
        </a:spcBef>
        <a:buNone/>
        <a:defRPr sz="3000" kern="1200">
          <a:solidFill>
            <a:srgbClr xmlns:mc="http://schemas.openxmlformats.org/markup-compatibility/2006" xmlns:a14="http://schemas.microsoft.com/office/drawing/2010/main" val="000000" mc:Ignorable=""/>
          </a:solidFill>
          <a:effectLst/>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200" kern="1200">
          <a:solidFill>
            <a:schemeClr val="tx2"/>
          </a:solidFill>
          <a:effectLst/>
          <a:latin typeface="+mn-lt"/>
          <a:ea typeface="+mn-ea"/>
          <a:cs typeface="+mn-cs"/>
        </a:defRPr>
      </a:lvl1pPr>
      <a:lvl2pPr marL="346075" indent="-346075" algn="l" defTabSz="457200" rtl="0" eaLnBrk="1" latinLnBrk="0" hangingPunct="1">
        <a:lnSpc>
          <a:spcPct val="120000"/>
        </a:lnSpc>
        <a:spcBef>
          <a:spcPct val="20000"/>
        </a:spcBef>
        <a:buSzPct val="100000"/>
        <a:buFontTx/>
        <a:buBlip>
          <a:blip r:embed="rId15"/>
        </a:buBlip>
        <a:defRPr sz="1800" kern="1200">
          <a:solidFill>
            <a:srgbClr xmlns:mc="http://schemas.openxmlformats.org/markup-compatibility/2006" xmlns:a14="http://schemas.microsoft.com/office/drawing/2010/main" val="A4A5A5" mc:Ignorabl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742950" indent="-396875" algn="l" defTabSz="457200" rtl="0" eaLnBrk="1" latinLnBrk="0" hangingPunct="1">
        <a:spcBef>
          <a:spcPct val="20000"/>
        </a:spcBef>
        <a:buFont typeface="Arial"/>
        <a:buChar char="–"/>
        <a:defRPr sz="1800" kern="1200">
          <a:solidFill>
            <a:schemeClr val="accent6"/>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dreamspark.com/HighSchool/Default.aspx"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csnet.it/pcsnetfe/"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msitacademy@msdirectservices.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ITA through CASA</a:t>
            </a:r>
            <a:endParaRPr lang="en-US" dirty="0"/>
          </a:p>
        </p:txBody>
      </p:sp>
      <p:sp>
        <p:nvSpPr>
          <p:cNvPr id="2" name="Subtitle 1"/>
          <p:cNvSpPr>
            <a:spLocks noGrp="1"/>
          </p:cNvSpPr>
          <p:nvPr>
            <p:ph type="subTitle" idx="1"/>
          </p:nvPr>
        </p:nvSpPr>
        <p:spPr>
          <a:xfrm>
            <a:off x="232067" y="3287486"/>
            <a:ext cx="3968694" cy="935422"/>
          </a:xfrm>
        </p:spPr>
        <p:txBody>
          <a:bodyPr>
            <a:normAutofit/>
          </a:bodyPr>
          <a:lstStyle/>
          <a:p>
            <a:pPr algn="ctr"/>
            <a:r>
              <a:rPr lang="it-IT" sz="1800" dirty="0" smtClean="0"/>
              <a:t>Microsoft Italy</a:t>
            </a:r>
          </a:p>
          <a:p>
            <a:pPr algn="ctr"/>
            <a:r>
              <a:rPr lang="it-IT" sz="1800" dirty="0" smtClean="0"/>
              <a:t>Education – Partners in Learning</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cstate="email">
            <a:lum bright="-100000"/>
          </a:blip>
          <a:srcRect/>
          <a:stretch>
            <a:fillRect/>
          </a:stretch>
        </p:blipFill>
        <p:spPr bwMode="black">
          <a:xfrm>
            <a:off x="1602053" y="2787386"/>
            <a:ext cx="5939896" cy="1283229"/>
          </a:xfrm>
          <a:prstGeom prst="rect">
            <a:avLst/>
          </a:prstGeom>
          <a:noFill/>
        </p:spPr>
      </p:pic>
      <p:sp>
        <p:nvSpPr>
          <p:cNvPr id="6" name="Text Box 3"/>
          <p:cNvSpPr txBox="1">
            <a:spLocks noChangeArrowheads="1"/>
          </p:cNvSpPr>
          <p:nvPr/>
        </p:nvSpPr>
        <p:spPr bwMode="blackWhite">
          <a:xfrm>
            <a:off x="685800" y="5486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xmlns:mc="http://schemas.openxmlformats.org/markup-compatibility/2006" xmlns:a14="http://schemas.microsoft.com/office/drawing/2010/main" val="525353" mc:Ignorable=""/>
                </a:solidFill>
                <a:latin typeface="Arial"/>
                <a:cs typeface="Arial"/>
              </a:rPr>
              <a:t>© </a:t>
            </a:r>
            <a:r>
              <a:rPr lang="en-US" sz="700" dirty="0" smtClean="0">
                <a:solidFill>
                  <a:srgbClr xmlns:mc="http://schemas.openxmlformats.org/markup-compatibility/2006" xmlns:a14="http://schemas.microsoft.com/office/drawing/2010/main" val="525353" mc:Ignorable=""/>
                </a:solidFill>
                <a:latin typeface="Arial"/>
                <a:cs typeface="Arial"/>
              </a:rPr>
              <a:t>2008 Microsoft </a:t>
            </a:r>
            <a:r>
              <a:rPr lang="en-US" sz="700" dirty="0">
                <a:solidFill>
                  <a:srgbClr xmlns:mc="http://schemas.openxmlformats.org/markup-compatibility/2006" xmlns:a14="http://schemas.microsoft.com/office/drawing/2010/main" val="525353" mc:Ignorable=""/>
                </a:solidFill>
                <a:latin typeface="Arial"/>
                <a:cs typeface="Arial"/>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xmlns:mc="http://schemas.openxmlformats.org/markup-compatibility/2006" xmlns:a14="http://schemas.microsoft.com/office/drawing/2010/main" val="525353" mc:Ignorable=""/>
                </a:solidFill>
                <a:latin typeface="Arial"/>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xmlns:mc="http://schemas.openxmlformats.org/markup-compatibility/2006" xmlns:a14="http://schemas.microsoft.com/office/drawing/2010/main" val="525353" mc:Ignorable=""/>
                </a:solidFill>
                <a:latin typeface="Arial"/>
                <a:cs typeface="Arial"/>
              </a:rPr>
            </a:br>
            <a:r>
              <a:rPr lang="en-US" sz="700" dirty="0">
                <a:solidFill>
                  <a:srgbClr xmlns:mc="http://schemas.openxmlformats.org/markup-compatibility/2006" xmlns:a14="http://schemas.microsoft.com/office/drawing/2010/main" val="525353" mc:Ignorable=""/>
                </a:solidFill>
                <a:latin typeface="Arial"/>
                <a:cs typeface="Arial"/>
              </a:rPr>
              <a:t>MICROSOFT MAKES NO WARRANTIES, EXPRESS, IMPLIED OR STATUTORY, AS TO THE INFORMATION IN THIS PRESENTATION.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31371"/>
            <a:ext cx="7767638" cy="1121229"/>
          </a:xfrm>
        </p:spPr>
        <p:txBody>
          <a:bodyPr>
            <a:normAutofit/>
          </a:bodyPr>
          <a:lstStyle/>
          <a:p>
            <a:r>
              <a:rPr lang="it-IT" sz="2700" b="1" dirty="0" smtClean="0">
                <a:ln w="1905"/>
                <a:solidFill>
                  <a:srgbClr xmlns:mc="http://schemas.openxmlformats.org/markup-compatibility/2006" xmlns:a14="http://schemas.microsoft.com/office/drawing/2010/main" val="00B050" mc:Ignorable=""/>
                </a:solidFill>
                <a:effectLst>
                  <a:innerShdw blurRad="69850" dist="43180" dir="5400000">
                    <a:srgbClr xmlns:mc="http://schemas.openxmlformats.org/markup-compatibility/2006" xmlns:a14="http://schemas.microsoft.com/office/drawing/2010/main" val="000000" mc:Ignorable="">
                      <a:alpha val="65000"/>
                    </a:srgbClr>
                  </a:innerShdw>
                </a:effectLst>
              </a:rPr>
              <a:t>Cosa è il Microsoft It Academy Program?</a:t>
            </a:r>
            <a:endParaRPr lang="it-IT" sz="2700" b="1" dirty="0">
              <a:solidFill>
                <a:srgbClr xmlns:mc="http://schemas.openxmlformats.org/markup-compatibility/2006" xmlns:a14="http://schemas.microsoft.com/office/drawing/2010/main" val="00B050" mc:Ignorable=""/>
              </a:solidFill>
              <a:latin typeface="Arial" pitchFamily="34" charset="0"/>
              <a:cs typeface="Arial" pitchFamily="34" charset="0"/>
            </a:endParaRPr>
          </a:p>
        </p:txBody>
      </p:sp>
      <p:sp>
        <p:nvSpPr>
          <p:cNvPr id="3" name="Segnaposto contenuto 2"/>
          <p:cNvSpPr>
            <a:spLocks noGrp="1"/>
          </p:cNvSpPr>
          <p:nvPr>
            <p:ph idx="1"/>
          </p:nvPr>
        </p:nvSpPr>
        <p:spPr>
          <a:xfrm>
            <a:off x="381000" y="1752600"/>
            <a:ext cx="8284030" cy="4572000"/>
          </a:xfrm>
        </p:spPr>
        <p:txBody>
          <a:bodyPr wrap="square">
            <a:normAutofit fontScale="62500" lnSpcReduction="20000"/>
          </a:bodyPr>
          <a:lstStyle/>
          <a:p>
            <a:pPr>
              <a:buFont typeface="Wingdings" pitchFamily="2" charset="2"/>
              <a:buChar char="ü"/>
            </a:pPr>
            <a:endParaRPr lang="it-IT" sz="1600" dirty="0" smtClean="0">
              <a:solidFill>
                <a:srgbClr xmlns:mc="http://schemas.openxmlformats.org/markup-compatibility/2006" xmlns:a14="http://schemas.microsoft.com/office/drawing/2010/main" val="000000" mc:Ignorable=""/>
              </a:solidFill>
            </a:endParaRPr>
          </a:p>
          <a:p>
            <a:pPr>
              <a:buFont typeface="Wingdings" pitchFamily="2" charset="2"/>
              <a:buChar char="ü"/>
            </a:pPr>
            <a:endParaRPr lang="it-IT" sz="1600" dirty="0">
              <a:solidFill>
                <a:srgbClr xmlns:mc="http://schemas.openxmlformats.org/markup-compatibility/2006" xmlns:a14="http://schemas.microsoft.com/office/drawing/2010/main" val="000000" mc:Ignorable=""/>
              </a:solidFill>
            </a:endParaRPr>
          </a:p>
          <a:p>
            <a:pPr>
              <a:lnSpc>
                <a:spcPct val="170000"/>
              </a:lnSpc>
              <a:buFont typeface="Wingdings" pitchFamily="2" charset="2"/>
              <a:buChar char="ü"/>
            </a:pPr>
            <a:endParaRPr lang="it-IT" sz="2300" dirty="0" smtClean="0">
              <a:solidFill>
                <a:srgbClr xmlns:mc="http://schemas.openxmlformats.org/markup-compatibility/2006" xmlns:a14="http://schemas.microsoft.com/office/drawing/2010/main" val="000000" mc:Ignorable=""/>
              </a:solidFill>
            </a:endParaRPr>
          </a:p>
          <a:p>
            <a:pPr marL="457200" indent="-457200" algn="just">
              <a:lnSpc>
                <a:spcPct val="120000"/>
              </a:lnSpc>
              <a:buFont typeface="Wingdings" pitchFamily="2" charset="2"/>
              <a:buChar char="ü"/>
            </a:pPr>
            <a:r>
              <a:rPr lang="it-IT" sz="2900" dirty="0" smtClean="0">
                <a:solidFill>
                  <a:srgbClr xmlns:mc="http://schemas.openxmlformats.org/markup-compatibility/2006" xmlns:a14="http://schemas.microsoft.com/office/drawing/2010/main" val="000000" mc:Ignorable=""/>
                </a:solidFill>
              </a:rPr>
              <a:t>Programma a iscrizione annuale che consente agli istituti didattici di fornire ai propri studenti corsi  di formazione sulle tecnologie Microsoft e di offrire anche ai docenti risorse  sulle tecnologie  più recenti.</a:t>
            </a:r>
          </a:p>
          <a:p>
            <a:pPr marL="457200" indent="-457200" algn="just">
              <a:lnSpc>
                <a:spcPct val="120000"/>
              </a:lnSpc>
              <a:buFont typeface="Wingdings" pitchFamily="2" charset="2"/>
              <a:buChar char="ü"/>
            </a:pPr>
            <a:r>
              <a:rPr lang="it-IT" sz="2900" dirty="0" smtClean="0">
                <a:solidFill>
                  <a:srgbClr xmlns:mc="http://schemas.openxmlformats.org/markup-compatibility/2006" xmlns:a14="http://schemas.microsoft.com/office/drawing/2010/main" val="000000" mc:Ignorable=""/>
                </a:solidFill>
              </a:rPr>
              <a:t>Offre agli istituti didattici programmi di formazione di alta qualità sulle tecnologie Microsoft, migliorando la didattica e favorendo una formazione innovativa a 360 gradi. </a:t>
            </a:r>
          </a:p>
          <a:p>
            <a:pPr marL="457200" indent="-457200" algn="just">
              <a:lnSpc>
                <a:spcPct val="120000"/>
              </a:lnSpc>
              <a:buFont typeface="Wingdings" pitchFamily="2" charset="2"/>
              <a:buChar char="ü"/>
            </a:pPr>
            <a:r>
              <a:rPr lang="it-IT" sz="2900" dirty="0" smtClean="0">
                <a:solidFill>
                  <a:srgbClr xmlns:mc="http://schemas.openxmlformats.org/markup-compatibility/2006" xmlns:a14="http://schemas.microsoft.com/office/drawing/2010/main" val="000000" mc:Ignorable=""/>
                </a:solidFill>
              </a:rPr>
              <a:t>Attraverso l’IT Academy Program si consegue una certificazione Microsoft che consente di convalidare le conoscenze e le competenze tecniche acquisite e beneficiare di una vantaggio competitivo nel mercato del lavoro, per il continuo miglioramento delle competenze relative alle nuove tecnologie.  </a:t>
            </a:r>
          </a:p>
          <a:p>
            <a:pPr>
              <a:buNone/>
            </a:pPr>
            <a:endParaRPr lang="it-IT" sz="1200" dirty="0">
              <a:latin typeface="Arial" pitchFamily="34" charset="0"/>
              <a:cs typeface="Arial" pitchFamily="34" charset="0"/>
            </a:endParaRPr>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2</a:t>
            </a:fld>
            <a:endParaRPr lang="da-DK"/>
          </a:p>
        </p:txBody>
      </p:sp>
      <p:pic>
        <p:nvPicPr>
          <p:cNvPr id="6" name="Picture 2" descr="C:\Users\i-asussa\Desktop\FY 2009 2010\ITA\IT_Academy_Program_2_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257" y="1110344"/>
            <a:ext cx="5334000" cy="1438275"/>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14778297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xmlns:mc="http://schemas.openxmlformats.org/markup-compatibility/2006" xmlns:a14="http://schemas.microsoft.com/office/drawing/2010/main" val="00B050" mc:Ignorable=""/>
                </a:solidFill>
              </a:rPr>
              <a:t>Gli obiettivi di Microsoft IT Academy</a:t>
            </a:r>
            <a:endParaRPr lang="it-IT" b="1" dirty="0">
              <a:solidFill>
                <a:srgbClr xmlns:mc="http://schemas.openxmlformats.org/markup-compatibility/2006" xmlns:a14="http://schemas.microsoft.com/office/drawing/2010/main" val="00B050" mc:Ignorable=""/>
              </a:solidFill>
              <a:latin typeface="Arial" pitchFamily="34" charset="0"/>
              <a:cs typeface="Arial" pitchFamily="34" charset="0"/>
            </a:endParaRPr>
          </a:p>
        </p:txBody>
      </p:sp>
      <p:sp>
        <p:nvSpPr>
          <p:cNvPr id="3" name="Segnaposto contenuto 2"/>
          <p:cNvSpPr>
            <a:spLocks noGrp="1"/>
          </p:cNvSpPr>
          <p:nvPr>
            <p:ph idx="1"/>
          </p:nvPr>
        </p:nvSpPr>
        <p:spPr>
          <a:xfrm>
            <a:off x="370114" y="1134360"/>
            <a:ext cx="8316686" cy="5190240"/>
          </a:xfrm>
        </p:spPr>
        <p:txBody>
          <a:bodyPr wrap="square"/>
          <a:lstStyle/>
          <a:p>
            <a:pPr marL="285750" indent="-285750">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 Innovare l’ambito didattico e tecnologico attraverso la diffusione delle conoscenze multimediali a servizio di docenti e studenti; </a:t>
            </a:r>
            <a:endParaRPr lang="it-IT" sz="1400" dirty="0" smtClean="0">
              <a:solidFill>
                <a:srgbClr xmlns:mc="http://schemas.openxmlformats.org/markup-compatibility/2006" xmlns:a14="http://schemas.microsoft.com/office/drawing/2010/main" val="000000" mc:Ignorable=""/>
              </a:solidFill>
            </a:endParaRPr>
          </a:p>
          <a:p>
            <a:pPr marL="285750" indent="-285750">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Favorire l’acquisizione di competenze informatiche specifiche in modo efficiente e innovativo; </a:t>
            </a:r>
            <a:endParaRPr lang="it-IT" sz="1400" dirty="0" smtClean="0">
              <a:solidFill>
                <a:srgbClr xmlns:mc="http://schemas.openxmlformats.org/markup-compatibility/2006" xmlns:a14="http://schemas.microsoft.com/office/drawing/2010/main" val="000000" mc:Ignorable=""/>
              </a:solidFill>
            </a:endParaRPr>
          </a:p>
          <a:p>
            <a:pPr marL="285750" indent="-285750">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Certificare le conoscenze acquisite dai docenti attraverso l’accreditamento ufficiale Microsoft; </a:t>
            </a:r>
            <a:endParaRPr lang="it-IT" sz="1400" dirty="0" smtClean="0">
              <a:solidFill>
                <a:srgbClr xmlns:mc="http://schemas.openxmlformats.org/markup-compatibility/2006" xmlns:a14="http://schemas.microsoft.com/office/drawing/2010/main" val="000000" mc:Ignorable=""/>
              </a:solidFill>
            </a:endParaRPr>
          </a:p>
          <a:p>
            <a:pPr marL="285750" indent="-285750">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Mettere a disposizione un’ampia varietà di risorse di formazione online per l’apprendimento in qualsiasi  momento e da qualsiasi luogo;  </a:t>
            </a:r>
            <a:endParaRPr lang="it-IT" sz="1400" dirty="0" smtClean="0">
              <a:solidFill>
                <a:srgbClr xmlns:mc="http://schemas.openxmlformats.org/markup-compatibility/2006" xmlns:a14="http://schemas.microsoft.com/office/drawing/2010/main" val="000000" mc:Ignorable=""/>
              </a:solidFill>
            </a:endParaRPr>
          </a:p>
          <a:p>
            <a:pPr marL="285750" indent="-285750">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Creare risorse per una formazione permanente in grado di favorire un apprendimento continuo e un contatto diretto con Microsoft; </a:t>
            </a:r>
          </a:p>
          <a:p>
            <a:pPr marL="285750" indent="-285750">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Accompagnare l’evoluzione dei metodi di insegnamento nelle istituzioni scolastiche di tutto il mondo. </a:t>
            </a:r>
          </a:p>
          <a:p>
            <a:pPr algn="just">
              <a:lnSpc>
                <a:spcPct val="150000"/>
              </a:lnSpc>
              <a:buNone/>
            </a:pPr>
            <a:endParaRPr lang="it-IT" sz="1600" dirty="0"/>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3</a:t>
            </a:fld>
            <a:endParaRPr lang="da-DK"/>
          </a:p>
        </p:txBody>
      </p:sp>
    </p:spTree>
    <p:extLst>
      <p:ext uri="{BB962C8B-B14F-4D97-AF65-F5344CB8AC3E}">
        <p14:creationId xmlns:p14="http://schemas.microsoft.com/office/powerpoint/2010/main" val="9510495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674915"/>
            <a:ext cx="7767638" cy="762000"/>
          </a:xfrm>
        </p:spPr>
        <p:txBody>
          <a:bodyPr wrap="square">
            <a:normAutofit fontScale="90000"/>
          </a:bodyPr>
          <a:lstStyle/>
          <a:p>
            <a:r>
              <a:rPr lang="it-IT" b="1" dirty="0" smtClean="0">
                <a:ln w="1905"/>
                <a:solidFill>
                  <a:srgbClr xmlns:mc="http://schemas.openxmlformats.org/markup-compatibility/2006" xmlns:a14="http://schemas.microsoft.com/office/drawing/2010/main" val="00B050" mc:Ignorable=""/>
                </a:solidFill>
                <a:effectLst>
                  <a:innerShdw blurRad="69850" dist="43180" dir="5400000">
                    <a:srgbClr xmlns:mc="http://schemas.openxmlformats.org/markup-compatibility/2006" xmlns:a14="http://schemas.microsoft.com/office/drawing/2010/main" val="000000" mc:Ignorable="">
                      <a:alpha val="65000"/>
                    </a:srgbClr>
                  </a:innerShdw>
                </a:effectLst>
              </a:rPr>
              <a:t>Le certificazioni Microsoft del programma IT Academy</a:t>
            </a:r>
            <a:endParaRPr lang="it-IT" b="1" dirty="0">
              <a:solidFill>
                <a:srgbClr xmlns:mc="http://schemas.openxmlformats.org/markup-compatibility/2006" xmlns:a14="http://schemas.microsoft.com/office/drawing/2010/main" val="00B050" mc:Ignorable=""/>
              </a:solidFill>
              <a:latin typeface="Arial" pitchFamily="34" charset="0"/>
              <a:cs typeface="Arial" pitchFamily="34" charset="0"/>
            </a:endParaRPr>
          </a:p>
        </p:txBody>
      </p:sp>
      <p:sp>
        <p:nvSpPr>
          <p:cNvPr id="3" name="Segnaposto contenuto 2"/>
          <p:cNvSpPr>
            <a:spLocks noGrp="1"/>
          </p:cNvSpPr>
          <p:nvPr>
            <p:ph idx="1"/>
          </p:nvPr>
        </p:nvSpPr>
        <p:spPr>
          <a:xfrm>
            <a:off x="762000" y="1752600"/>
            <a:ext cx="7772400" cy="4572000"/>
          </a:xfrm>
        </p:spPr>
        <p:txBody>
          <a:bodyPr/>
          <a:lstStyle/>
          <a:p>
            <a:pPr>
              <a:buNone/>
            </a:pPr>
            <a:r>
              <a:rPr lang="it-IT" sz="1200" dirty="0" smtClean="0">
                <a:latin typeface="Arial" pitchFamily="34" charset="0"/>
                <a:cs typeface="Arial" pitchFamily="34" charset="0"/>
              </a:rPr>
              <a:t>  </a:t>
            </a:r>
          </a:p>
          <a:p>
            <a:pPr>
              <a:buNone/>
            </a:pPr>
            <a:endParaRPr lang="it-IT" sz="1200" dirty="0" smtClean="0">
              <a:latin typeface="Arial" pitchFamily="34" charset="0"/>
              <a:cs typeface="Arial" pitchFamily="34" charset="0"/>
            </a:endParaRPr>
          </a:p>
          <a:p>
            <a:pPr>
              <a:buNone/>
            </a:pPr>
            <a:endParaRPr lang="it-IT" sz="1200" dirty="0" smtClean="0">
              <a:latin typeface="Arial" pitchFamily="34" charset="0"/>
              <a:cs typeface="Arial" pitchFamily="34" charset="0"/>
            </a:endParaRPr>
          </a:p>
          <a:p>
            <a:pPr>
              <a:buNone/>
            </a:pPr>
            <a:endParaRPr lang="it-IT" sz="1200" dirty="0" smtClean="0">
              <a:latin typeface="Arial" pitchFamily="34" charset="0"/>
              <a:cs typeface="Arial" pitchFamily="34" charset="0"/>
            </a:endParaRPr>
          </a:p>
          <a:p>
            <a:pPr>
              <a:buNone/>
            </a:pPr>
            <a:endParaRPr lang="it-IT" sz="1200" dirty="0">
              <a:latin typeface="Arial" pitchFamily="34" charset="0"/>
              <a:cs typeface="Arial" pitchFamily="34" charset="0"/>
            </a:endParaRPr>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4</a:t>
            </a:fld>
            <a:endParaRPr lang="da-DK"/>
          </a:p>
        </p:txBody>
      </p:sp>
      <p:pic>
        <p:nvPicPr>
          <p:cNvPr id="6" name="Picture 2"/>
          <p:cNvPicPr>
            <a:picLocks noChangeAspect="1" noChangeArrowheads="1"/>
          </p:cNvPicPr>
          <p:nvPr/>
        </p:nvPicPr>
        <p:blipFill>
          <a:blip r:embed="rId3" cstate="print"/>
          <a:srcRect/>
          <a:stretch>
            <a:fillRect/>
          </a:stretch>
        </p:blipFill>
        <p:spPr bwMode="auto">
          <a:xfrm>
            <a:off x="348340" y="2111828"/>
            <a:ext cx="2133600" cy="1524000"/>
          </a:xfrm>
          <a:prstGeom prst="rect">
            <a:avLst/>
          </a:prstGeom>
          <a:noFill/>
          <a:ln w="9525">
            <a:noFill/>
            <a:miter lim="800000"/>
            <a:headEnd/>
            <a:tailEnd/>
          </a:ln>
          <a:effectLst/>
        </p:spPr>
      </p:pic>
      <p:sp>
        <p:nvSpPr>
          <p:cNvPr id="7" name="Rectangle 6"/>
          <p:cNvSpPr/>
          <p:nvPr/>
        </p:nvSpPr>
        <p:spPr>
          <a:xfrm>
            <a:off x="217714" y="3897086"/>
            <a:ext cx="2677886" cy="1815882"/>
          </a:xfrm>
          <a:prstGeom prst="rect">
            <a:avLst/>
          </a:prstGeom>
        </p:spPr>
        <p:txBody>
          <a:bodyPr wrap="square">
            <a:spAutoFit/>
          </a:bodyPr>
          <a:lstStyle/>
          <a:p>
            <a:r>
              <a:rPr lang="it-IT" sz="1600" dirty="0" smtClean="0">
                <a:solidFill>
                  <a:srgbClr xmlns:mc="http://schemas.openxmlformats.org/markup-compatibility/2006" xmlns:a14="http://schemas.microsoft.com/office/drawing/2010/main" val="000000" mc:Ignorable=""/>
                </a:solidFill>
              </a:rPr>
              <a:t>La certificazione Microsoft Office </a:t>
            </a:r>
            <a:r>
              <a:rPr lang="it-IT" sz="1600" dirty="0" err="1" smtClean="0">
                <a:solidFill>
                  <a:srgbClr xmlns:mc="http://schemas.openxmlformats.org/markup-compatibility/2006" xmlns:a14="http://schemas.microsoft.com/office/drawing/2010/main" val="000000" mc:Ignorable=""/>
                </a:solidFill>
              </a:rPr>
              <a:t>Specialist</a:t>
            </a:r>
            <a:r>
              <a:rPr lang="it-IT" sz="1600" dirty="0" smtClean="0">
                <a:solidFill>
                  <a:srgbClr xmlns:mc="http://schemas.openxmlformats.org/markup-compatibility/2006" xmlns:a14="http://schemas.microsoft.com/office/drawing/2010/main" val="000000" mc:Ignorable=""/>
                </a:solidFill>
              </a:rPr>
              <a:t> (MOS) è l’unica riconosciuta a livello internazionale per valutare il grado di </a:t>
            </a:r>
            <a:r>
              <a:rPr lang="it-IT" sz="1600" b="1" dirty="0" smtClean="0">
                <a:solidFill>
                  <a:srgbClr xmlns:mc="http://schemas.openxmlformats.org/markup-compatibility/2006" xmlns:a14="http://schemas.microsoft.com/office/drawing/2010/main" val="000000" mc:Ignorable=""/>
                </a:solidFill>
              </a:rPr>
              <a:t>conoscenza degli applicativi Microsoft Office</a:t>
            </a:r>
            <a:r>
              <a:rPr lang="it-IT" sz="1400" dirty="0" smtClean="0"/>
              <a:t>.</a:t>
            </a:r>
            <a:endParaRPr lang="it-IT" sz="1400" dirty="0"/>
          </a:p>
        </p:txBody>
      </p:sp>
      <p:pic>
        <p:nvPicPr>
          <p:cNvPr id="8" name="Picture 3"/>
          <p:cNvPicPr>
            <a:picLocks noChangeAspect="1" noChangeArrowheads="1"/>
          </p:cNvPicPr>
          <p:nvPr/>
        </p:nvPicPr>
        <p:blipFill>
          <a:blip r:embed="rId4" cstate="print"/>
          <a:srcRect/>
          <a:stretch>
            <a:fillRect/>
          </a:stretch>
        </p:blipFill>
        <p:spPr bwMode="auto">
          <a:xfrm>
            <a:off x="5840186" y="2111828"/>
            <a:ext cx="2514600" cy="1482969"/>
          </a:xfrm>
          <a:prstGeom prst="rect">
            <a:avLst/>
          </a:prstGeom>
          <a:noFill/>
          <a:ln w="9525">
            <a:noFill/>
            <a:miter lim="800000"/>
            <a:headEnd/>
            <a:tailEnd/>
          </a:ln>
          <a:effectLst/>
        </p:spPr>
      </p:pic>
      <p:sp>
        <p:nvSpPr>
          <p:cNvPr id="10" name="Rectangle 9"/>
          <p:cNvSpPr/>
          <p:nvPr/>
        </p:nvSpPr>
        <p:spPr>
          <a:xfrm>
            <a:off x="5791200" y="3897086"/>
            <a:ext cx="2922814" cy="2554545"/>
          </a:xfrm>
          <a:prstGeom prst="rect">
            <a:avLst/>
          </a:prstGeom>
        </p:spPr>
        <p:txBody>
          <a:bodyPr wrap="square">
            <a:spAutoFit/>
          </a:bodyPr>
          <a:lstStyle/>
          <a:p>
            <a:r>
              <a:rPr lang="it-IT" sz="1600" dirty="0" smtClean="0">
                <a:solidFill>
                  <a:srgbClr xmlns:mc="http://schemas.openxmlformats.org/markup-compatibility/2006" xmlns:a14="http://schemas.microsoft.com/office/drawing/2010/main" val="000000" mc:Ignorable=""/>
                </a:solidFill>
              </a:rPr>
              <a:t>Microsoft </a:t>
            </a:r>
            <a:r>
              <a:rPr lang="it-IT" sz="1600" dirty="0" err="1" smtClean="0">
                <a:solidFill>
                  <a:srgbClr xmlns:mc="http://schemas.openxmlformats.org/markup-compatibility/2006" xmlns:a14="http://schemas.microsoft.com/office/drawing/2010/main" val="000000" mc:Ignorable=""/>
                </a:solidFill>
              </a:rPr>
              <a:t>Certified</a:t>
            </a:r>
            <a:r>
              <a:rPr lang="it-IT" sz="1600" dirty="0" smtClean="0">
                <a:solidFill>
                  <a:srgbClr xmlns:mc="http://schemas.openxmlformats.org/markup-compatibility/2006" xmlns:a14="http://schemas.microsoft.com/office/drawing/2010/main" val="000000" mc:Ignorable=""/>
                </a:solidFill>
              </a:rPr>
              <a:t> Professional (MCP) è una certificazione delle competenze indirizzata a </a:t>
            </a:r>
            <a:r>
              <a:rPr lang="it-IT" sz="1600" b="1" dirty="0" smtClean="0">
                <a:solidFill>
                  <a:srgbClr xmlns:mc="http://schemas.openxmlformats.org/markup-compatibility/2006" xmlns:a14="http://schemas.microsoft.com/office/drawing/2010/main" val="000000" mc:Ignorable=""/>
                </a:solidFill>
              </a:rPr>
              <a:t>tutti coloro che desiderano diventare specialisti informatici</a:t>
            </a:r>
            <a:r>
              <a:rPr lang="it-IT" sz="1600" dirty="0" smtClean="0">
                <a:solidFill>
                  <a:srgbClr xmlns:mc="http://schemas.openxmlformats.org/markup-compatibility/2006" xmlns:a14="http://schemas.microsoft.com/office/drawing/2010/main" val="000000" mc:Ignorable=""/>
                </a:solidFill>
              </a:rPr>
              <a:t> e operare sulle tecnologie Microsoft (sviluppatori di soluzioni, consulenti, docenti).</a:t>
            </a:r>
            <a:endParaRPr lang="it-IT" sz="1600" dirty="0">
              <a:solidFill>
                <a:srgbClr xmlns:mc="http://schemas.openxmlformats.org/markup-compatibility/2006" xmlns:a14="http://schemas.microsoft.com/office/drawing/2010/main" val="000000" mc:Ignorable=""/>
              </a:solidFill>
            </a:endParaRPr>
          </a:p>
        </p:txBody>
      </p:sp>
      <p:pic>
        <p:nvPicPr>
          <p:cNvPr id="1026" name="Picture 2" descr="C:\Users\i-anmanc\Desktop\ursula\application_specialist.jpg"/>
          <p:cNvPicPr>
            <a:picLocks noChangeAspect="1" noChangeArrowheads="1"/>
          </p:cNvPicPr>
          <p:nvPr/>
        </p:nvPicPr>
        <p:blipFill>
          <a:blip r:embed="rId5" cstate="print"/>
          <a:srcRect/>
          <a:stretch>
            <a:fillRect/>
          </a:stretch>
        </p:blipFill>
        <p:spPr bwMode="auto">
          <a:xfrm>
            <a:off x="3190598" y="2111828"/>
            <a:ext cx="1935480" cy="1295400"/>
          </a:xfrm>
          <a:prstGeom prst="rect">
            <a:avLst/>
          </a:prstGeom>
          <a:noFill/>
        </p:spPr>
      </p:pic>
      <p:sp>
        <p:nvSpPr>
          <p:cNvPr id="11" name="TextBox 10"/>
          <p:cNvSpPr txBox="1"/>
          <p:nvPr/>
        </p:nvSpPr>
        <p:spPr>
          <a:xfrm>
            <a:off x="2808515" y="3897086"/>
            <a:ext cx="2895600" cy="1569660"/>
          </a:xfrm>
          <a:prstGeom prst="rect">
            <a:avLst/>
          </a:prstGeom>
          <a:noFill/>
        </p:spPr>
        <p:txBody>
          <a:bodyPr wrap="square" rtlCol="0">
            <a:spAutoFit/>
          </a:bodyPr>
          <a:lstStyle/>
          <a:p>
            <a:pPr algn="just"/>
            <a:r>
              <a:rPr lang="it-IT" sz="1600" dirty="0" smtClean="0">
                <a:solidFill>
                  <a:srgbClr xmlns:mc="http://schemas.openxmlformats.org/markup-compatibility/2006" xmlns:a14="http://schemas.microsoft.com/office/drawing/2010/main" val="000000" mc:Ignorable=""/>
                </a:solidFill>
              </a:rPr>
              <a:t>E’ la certificazione nata per acquisire le competenze desktop richieste da Microsoft Office 2007 e dal nuovo sistema operativo Windows 7.</a:t>
            </a:r>
            <a:r>
              <a:rPr lang="it-IT" sz="1600" dirty="0" smtClean="0"/>
              <a:t/>
            </a:r>
            <a:br>
              <a:rPr lang="it-IT" sz="1600" dirty="0" smtClean="0"/>
            </a:br>
            <a:endParaRPr lang="it-IT" sz="1600" dirty="0"/>
          </a:p>
        </p:txBody>
      </p:sp>
    </p:spTree>
    <p:extLst>
      <p:ext uri="{BB962C8B-B14F-4D97-AF65-F5344CB8AC3E}">
        <p14:creationId xmlns:p14="http://schemas.microsoft.com/office/powerpoint/2010/main" val="4278184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134360"/>
            <a:ext cx="7772400" cy="4950754"/>
          </a:xfrm>
        </p:spPr>
        <p:txBody>
          <a:bodyPr wrap="square">
            <a:normAutofit lnSpcReduction="10000"/>
          </a:bodyPr>
          <a:lstStyle/>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Il brand del programma Microsoft IT Academy consente agli istituti iscritti di distinguersi con programmi IT di alta qualità;</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Inserimento degli studenti nel mondo del lavoro. Per molte aziende la certificazione è diventata un fattore determinante per l’assunzione del personale;</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Accesso in anteprima alle informazioni sulle nuove tecnologie. Gli istituti iscritti al programma Microsoft IT Academy fanno parte di un gruppo selezionato, autorizzato a ricevere formazione e informazioni in anteprima sui nuovi prodotti, versioni beta, linee guida e suggerimenti sui nuovi corsi, formazione online e con docenti;</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Spendibilità del logo  It Academy;</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Il personale responsabile dell’assistenza clienti offre supporto per il programma tramite telefono e posta elettronica.</a:t>
            </a:r>
            <a:endParaRPr lang="it-IT" sz="1600" dirty="0">
              <a:solidFill>
                <a:srgbClr xmlns:mc="http://schemas.openxmlformats.org/markup-compatibility/2006" xmlns:a14="http://schemas.microsoft.com/office/drawing/2010/main" val="000000" mc:Ignorable=""/>
              </a:solidFill>
            </a:endParaRPr>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5</a:t>
            </a:fld>
            <a:endParaRPr lang="da-DK"/>
          </a:p>
        </p:txBody>
      </p:sp>
      <p:sp>
        <p:nvSpPr>
          <p:cNvPr id="7" name="Rectangle 6"/>
          <p:cNvSpPr/>
          <p:nvPr/>
        </p:nvSpPr>
        <p:spPr>
          <a:xfrm>
            <a:off x="457200" y="4343400"/>
            <a:ext cx="2514600" cy="307777"/>
          </a:xfrm>
          <a:prstGeom prst="rect">
            <a:avLst/>
          </a:prstGeom>
        </p:spPr>
        <p:txBody>
          <a:bodyPr wrap="square">
            <a:spAutoFit/>
          </a:bodyPr>
          <a:lstStyle/>
          <a:p>
            <a:endParaRPr lang="it-IT" sz="1400" dirty="0"/>
          </a:p>
        </p:txBody>
      </p:sp>
      <p:sp>
        <p:nvSpPr>
          <p:cNvPr id="10" name="Rectangle 9"/>
          <p:cNvSpPr/>
          <p:nvPr/>
        </p:nvSpPr>
        <p:spPr>
          <a:xfrm>
            <a:off x="5791200" y="4191000"/>
            <a:ext cx="2971800" cy="307777"/>
          </a:xfrm>
          <a:prstGeom prst="rect">
            <a:avLst/>
          </a:prstGeom>
        </p:spPr>
        <p:txBody>
          <a:bodyPr wrap="square">
            <a:spAutoFit/>
          </a:bodyPr>
          <a:lstStyle/>
          <a:p>
            <a:endParaRPr lang="it-IT" sz="1400" dirty="0"/>
          </a:p>
        </p:txBody>
      </p:sp>
      <p:sp>
        <p:nvSpPr>
          <p:cNvPr id="12" name="Title 11"/>
          <p:cNvSpPr>
            <a:spLocks noGrp="1"/>
          </p:cNvSpPr>
          <p:nvPr>
            <p:ph type="title"/>
          </p:nvPr>
        </p:nvSpPr>
        <p:spPr/>
        <p:txBody>
          <a:bodyPr>
            <a:normAutofit/>
          </a:bodyPr>
          <a:lstStyle/>
          <a:p>
            <a:r>
              <a:rPr lang="it-IT" sz="2700" b="1" dirty="0" smtClean="0">
                <a:solidFill>
                  <a:srgbClr xmlns:mc="http://schemas.openxmlformats.org/markup-compatibility/2006" xmlns:a14="http://schemas.microsoft.com/office/drawing/2010/main" val="00B050" mc:Ignorable=""/>
                </a:solidFill>
              </a:rPr>
              <a:t>I vantaggi di IT Academy</a:t>
            </a:r>
            <a:endParaRPr lang="it-IT" sz="2700" b="1" dirty="0">
              <a:solidFill>
                <a:srgbClr xmlns:mc="http://schemas.openxmlformats.org/markup-compatibility/2006" xmlns:a14="http://schemas.microsoft.com/office/drawing/2010/main" val="00B050" mc:Ignorable=""/>
              </a:solidFill>
            </a:endParaRPr>
          </a:p>
        </p:txBody>
      </p:sp>
    </p:spTree>
    <p:extLst>
      <p:ext uri="{BB962C8B-B14F-4D97-AF65-F5344CB8AC3E}">
        <p14:creationId xmlns:p14="http://schemas.microsoft.com/office/powerpoint/2010/main" val="21216826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wrap="square">
            <a:normAutofit fontScale="90000"/>
          </a:bodyPr>
          <a:lstStyle/>
          <a:p>
            <a:r>
              <a:rPr lang="it-IT" dirty="0" smtClean="0"/>
              <a:t/>
            </a:r>
            <a:br>
              <a:rPr lang="it-IT" dirty="0" smtClean="0"/>
            </a:br>
            <a:r>
              <a:rPr lang="it-IT" b="1" dirty="0" smtClean="0">
                <a:solidFill>
                  <a:srgbClr xmlns:mc="http://schemas.openxmlformats.org/markup-compatibility/2006" xmlns:a14="http://schemas.microsoft.com/office/drawing/2010/main" val="00B050" mc:Ignorable=""/>
                </a:solidFill>
              </a:rPr>
              <a:t>I </a:t>
            </a:r>
            <a:r>
              <a:rPr lang="it-IT" b="1" dirty="0">
                <a:solidFill>
                  <a:srgbClr xmlns:mc="http://schemas.openxmlformats.org/markup-compatibility/2006" xmlns:a14="http://schemas.microsoft.com/office/drawing/2010/main" val="00B050" mc:Ignorable=""/>
                </a:solidFill>
              </a:rPr>
              <a:t>benefit  Microsoft IT Academy a </a:t>
            </a:r>
            <a:r>
              <a:rPr lang="it-IT" b="1">
                <a:solidFill>
                  <a:srgbClr xmlns:mc="http://schemas.openxmlformats.org/markup-compatibility/2006" xmlns:a14="http://schemas.microsoft.com/office/drawing/2010/main" val="00B050" mc:Ignorable=""/>
                </a:solidFill>
              </a:rPr>
              <a:t>livello </a:t>
            </a:r>
            <a:r>
              <a:rPr lang="it-IT" b="1" smtClean="0">
                <a:solidFill>
                  <a:srgbClr xmlns:mc="http://schemas.openxmlformats.org/markup-compatibility/2006" xmlns:a14="http://schemas.microsoft.com/office/drawing/2010/main" val="00B050" mc:Ignorable=""/>
                </a:solidFill>
              </a:rPr>
              <a:t>mondiale - Livello </a:t>
            </a:r>
            <a:r>
              <a:rPr lang="it-IT" b="1" dirty="0">
                <a:solidFill>
                  <a:srgbClr xmlns:mc="http://schemas.openxmlformats.org/markup-compatibility/2006" xmlns:a14="http://schemas.microsoft.com/office/drawing/2010/main" val="00B050" mc:Ignorable=""/>
                </a:solidFill>
              </a:rPr>
              <a:t>Advanced</a:t>
            </a:r>
          </a:p>
        </p:txBody>
      </p:sp>
      <p:sp>
        <p:nvSpPr>
          <p:cNvPr id="3" name="Segnaposto contenuto 2"/>
          <p:cNvSpPr>
            <a:spLocks noGrp="1"/>
          </p:cNvSpPr>
          <p:nvPr>
            <p:ph idx="1"/>
          </p:nvPr>
        </p:nvSpPr>
        <p:spPr>
          <a:xfrm>
            <a:off x="762000" y="1905000"/>
            <a:ext cx="7772400" cy="3864429"/>
          </a:xfrm>
        </p:spPr>
        <p:txBody>
          <a:bodyPr wrap="square"/>
          <a:lstStyle/>
          <a:p>
            <a:pPr>
              <a:buNone/>
            </a:pPr>
            <a:endParaRPr lang="it-IT" sz="1200" dirty="0" smtClean="0">
              <a:latin typeface="Arial" pitchFamily="34" charset="0"/>
              <a:cs typeface="Arial" pitchFamily="34" charset="0"/>
            </a:endParaRP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Risorse e-learning Microsoft: ampio portafoglio di oltre 260 corsi avanzati;</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E-learning Course Management tool: strumento per la creazione di corsi e-learning;</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E-Reference Books Library: libreria virtuale rivolta a professionisti IT, sviluppatori e information worker consente di eseguire ricerche in oltre 500 manuali tecnici pubblicati da Microsoft Press;</a:t>
            </a:r>
          </a:p>
          <a:p>
            <a:pPr marL="285750" indent="-285750" algn="just">
              <a:lnSpc>
                <a:spcPct val="150000"/>
              </a:lnSpc>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Microsoft Digital Literacy: corsi base per l’utilizzo del pc.</a:t>
            </a:r>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6</a:t>
            </a:fld>
            <a:endParaRPr lang="da-DK"/>
          </a:p>
        </p:txBody>
      </p:sp>
    </p:spTree>
    <p:extLst>
      <p:ext uri="{BB962C8B-B14F-4D97-AF65-F5344CB8AC3E}">
        <p14:creationId xmlns:p14="http://schemas.microsoft.com/office/powerpoint/2010/main" val="34793330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3029"/>
            <a:ext cx="7767638" cy="609600"/>
          </a:xfrm>
        </p:spPr>
        <p:txBody>
          <a:bodyPr wrap="square">
            <a:normAutofit fontScale="90000"/>
          </a:bodyPr>
          <a:lstStyle/>
          <a:p>
            <a:r>
              <a:rPr lang="it-IT" b="1" dirty="0" smtClean="0">
                <a:solidFill>
                  <a:srgbClr xmlns:mc="http://schemas.openxmlformats.org/markup-compatibility/2006" xmlns:a14="http://schemas.microsoft.com/office/drawing/2010/main" val="00B050" mc:Ignorable=""/>
                </a:solidFill>
              </a:rPr>
              <a:t/>
            </a:r>
            <a:br>
              <a:rPr lang="it-IT" b="1" dirty="0" smtClean="0">
                <a:solidFill>
                  <a:srgbClr xmlns:mc="http://schemas.openxmlformats.org/markup-compatibility/2006" xmlns:a14="http://schemas.microsoft.com/office/drawing/2010/main" val="00B050" mc:Ignorable=""/>
                </a:solidFill>
              </a:rPr>
            </a:br>
            <a:r>
              <a:rPr lang="it-IT" b="1" dirty="0" smtClean="0">
                <a:solidFill>
                  <a:srgbClr xmlns:mc="http://schemas.openxmlformats.org/markup-compatibility/2006" xmlns:a14="http://schemas.microsoft.com/office/drawing/2010/main" val="00B050" mc:Ignorable=""/>
                </a:solidFill>
              </a:rPr>
              <a:t>Un grande vantaggio per It Academy: Dreamspark</a:t>
            </a:r>
            <a:endParaRPr lang="it-IT" b="1" dirty="0">
              <a:solidFill>
                <a:srgbClr xmlns:mc="http://schemas.openxmlformats.org/markup-compatibility/2006" xmlns:a14="http://schemas.microsoft.com/office/drawing/2010/main" val="00B050" mc:Ignorable=""/>
              </a:solidFill>
            </a:endParaRPr>
          </a:p>
        </p:txBody>
      </p:sp>
      <p:sp>
        <p:nvSpPr>
          <p:cNvPr id="3" name="Content Placeholder 2"/>
          <p:cNvSpPr>
            <a:spLocks noGrp="1"/>
          </p:cNvSpPr>
          <p:nvPr>
            <p:ph idx="1"/>
          </p:nvPr>
        </p:nvSpPr>
        <p:spPr>
          <a:xfrm>
            <a:off x="435429" y="892629"/>
            <a:ext cx="8327571" cy="5551714"/>
          </a:xfrm>
        </p:spPr>
        <p:txBody>
          <a:bodyPr wrap="square">
            <a:normAutofit fontScale="32500" lnSpcReduction="20000"/>
          </a:bodyPr>
          <a:lstStyle/>
          <a:p>
            <a:endParaRPr lang="it-IT" dirty="0" smtClean="0"/>
          </a:p>
          <a:p>
            <a:pPr>
              <a:buNone/>
            </a:pPr>
            <a:endParaRPr lang="en-US" sz="2000" dirty="0" smtClean="0"/>
          </a:p>
          <a:p>
            <a:pPr>
              <a:buNone/>
            </a:pPr>
            <a:endParaRPr lang="en-US" sz="2000" dirty="0" smtClean="0"/>
          </a:p>
          <a:p>
            <a:pPr algn="just">
              <a:lnSpc>
                <a:spcPct val="120000"/>
              </a:lnSpc>
              <a:buNone/>
            </a:pPr>
            <a:r>
              <a:rPr lang="en-US" sz="4900" dirty="0" smtClean="0">
                <a:solidFill>
                  <a:srgbClr xmlns:mc="http://schemas.openxmlformats.org/markup-compatibility/2006" xmlns:a14="http://schemas.microsoft.com/office/drawing/2010/main" val="000000" mc:Ignorable=""/>
                </a:solidFill>
              </a:rPr>
              <a:t>    </a:t>
            </a:r>
          </a:p>
          <a:p>
            <a:pPr algn="just">
              <a:lnSpc>
                <a:spcPct val="120000"/>
              </a:lnSpc>
              <a:buNone/>
            </a:pPr>
            <a:endParaRPr lang="en-US" sz="4900" dirty="0" smtClean="0">
              <a:solidFill>
                <a:srgbClr xmlns:mc="http://schemas.openxmlformats.org/markup-compatibility/2006" xmlns:a14="http://schemas.microsoft.com/office/drawing/2010/main" val="000000" mc:Ignorable=""/>
              </a:solidFill>
            </a:endParaRPr>
          </a:p>
          <a:p>
            <a:pPr algn="just">
              <a:lnSpc>
                <a:spcPct val="120000"/>
              </a:lnSpc>
              <a:buNone/>
            </a:pPr>
            <a:r>
              <a:rPr lang="en-US" sz="4900" dirty="0" smtClean="0">
                <a:solidFill>
                  <a:srgbClr xmlns:mc="http://schemas.openxmlformats.org/markup-compatibility/2006" xmlns:a14="http://schemas.microsoft.com/office/drawing/2010/main" val="000000" mc:Ignorable=""/>
                </a:solidFill>
              </a:rPr>
              <a:t>Software </a:t>
            </a:r>
            <a:r>
              <a:rPr lang="en-US" sz="4900" dirty="0" err="1" smtClean="0">
                <a:solidFill>
                  <a:srgbClr xmlns:mc="http://schemas.openxmlformats.org/markup-compatibility/2006" xmlns:a14="http://schemas.microsoft.com/office/drawing/2010/main" val="000000" mc:Ignorable=""/>
                </a:solidFill>
              </a:rPr>
              <a:t>gratuito</a:t>
            </a:r>
            <a:r>
              <a:rPr lang="en-US" sz="4900" dirty="0" smtClean="0">
                <a:solidFill>
                  <a:srgbClr xmlns:mc="http://schemas.openxmlformats.org/markup-compatibility/2006" xmlns:a14="http://schemas.microsoft.com/office/drawing/2010/main" val="000000" mc:Ignorable=""/>
                </a:solidFill>
              </a:rPr>
              <a:t> per </a:t>
            </a:r>
            <a:r>
              <a:rPr lang="en-US" sz="4900" dirty="0" err="1" smtClean="0">
                <a:solidFill>
                  <a:srgbClr xmlns:mc="http://schemas.openxmlformats.org/markup-compatibility/2006" xmlns:a14="http://schemas.microsoft.com/office/drawing/2010/main" val="000000" mc:Ignorable=""/>
                </a:solidFill>
              </a:rPr>
              <a:t>studenti</a:t>
            </a:r>
            <a:r>
              <a:rPr lang="en-US" sz="4900" dirty="0" smtClean="0">
                <a:solidFill>
                  <a:srgbClr xmlns:mc="http://schemas.openxmlformats.org/markup-compatibility/2006" xmlns:a14="http://schemas.microsoft.com/office/drawing/2010/main" val="000000" mc:Ignorable=""/>
                </a:solidFill>
              </a:rPr>
              <a:t> </a:t>
            </a:r>
            <a:r>
              <a:rPr lang="en-US" sz="4900" dirty="0" err="1" smtClean="0">
                <a:solidFill>
                  <a:srgbClr xmlns:mc="http://schemas.openxmlformats.org/markup-compatibility/2006" xmlns:a14="http://schemas.microsoft.com/office/drawing/2010/main" val="000000" mc:Ignorable=""/>
                </a:solidFill>
              </a:rPr>
              <a:t>delle</a:t>
            </a:r>
            <a:r>
              <a:rPr lang="en-US" sz="4900" dirty="0" smtClean="0">
                <a:solidFill>
                  <a:srgbClr xmlns:mc="http://schemas.openxmlformats.org/markup-compatibility/2006" xmlns:a14="http://schemas.microsoft.com/office/drawing/2010/main" val="000000" mc:Ignorable=""/>
                </a:solidFill>
              </a:rPr>
              <a:t> </a:t>
            </a:r>
            <a:r>
              <a:rPr lang="en-US" sz="4900" dirty="0" err="1" smtClean="0">
                <a:solidFill>
                  <a:srgbClr xmlns:mc="http://schemas.openxmlformats.org/markup-compatibility/2006" xmlns:a14="http://schemas.microsoft.com/office/drawing/2010/main" val="000000" mc:Ignorable=""/>
                </a:solidFill>
              </a:rPr>
              <a:t>Scuole</a:t>
            </a:r>
            <a:r>
              <a:rPr lang="en-US" sz="4900" dirty="0" smtClean="0">
                <a:solidFill>
                  <a:srgbClr xmlns:mc="http://schemas.openxmlformats.org/markup-compatibility/2006" xmlns:a14="http://schemas.microsoft.com/office/drawing/2010/main" val="000000" mc:Ignorable=""/>
                </a:solidFill>
              </a:rPr>
              <a:t> </a:t>
            </a:r>
            <a:r>
              <a:rPr lang="en-US" sz="4900" dirty="0" err="1" smtClean="0">
                <a:solidFill>
                  <a:srgbClr xmlns:mc="http://schemas.openxmlformats.org/markup-compatibility/2006" xmlns:a14="http://schemas.microsoft.com/office/drawing/2010/main" val="000000" mc:Ignorable=""/>
                </a:solidFill>
              </a:rPr>
              <a:t>Superiori</a:t>
            </a:r>
            <a:r>
              <a:rPr lang="it-IT" sz="4900" dirty="0" smtClean="0">
                <a:solidFill>
                  <a:srgbClr xmlns:mc="http://schemas.openxmlformats.org/markup-compatibility/2006" xmlns:a14="http://schemas.microsoft.com/office/drawing/2010/main" val="000000" mc:Ignorable=""/>
                </a:solidFill>
              </a:rPr>
              <a:t>  disponibile in download gratuito a partire dal 15/02/2009.</a:t>
            </a:r>
          </a:p>
          <a:p>
            <a:pPr>
              <a:lnSpc>
                <a:spcPct val="120000"/>
              </a:lnSpc>
            </a:pPr>
            <a:r>
              <a:rPr lang="it-IT" sz="4900" dirty="0">
                <a:solidFill>
                  <a:srgbClr xmlns:mc="http://schemas.openxmlformats.org/markup-compatibility/2006" xmlns:a14="http://schemas.microsoft.com/office/drawing/2010/main" val="000000" mc:Ignorable=""/>
                </a:solidFill>
              </a:rPr>
              <a:t>Come accedere al programma gratuito:</a:t>
            </a:r>
          </a:p>
          <a:p>
            <a:pPr marL="685800" indent="-685800">
              <a:lnSpc>
                <a:spcPct val="120000"/>
              </a:lnSpc>
              <a:buFont typeface="Wingdings" pitchFamily="2" charset="2"/>
              <a:buChar char="ü"/>
            </a:pPr>
            <a:r>
              <a:rPr lang="it-IT" sz="4900" dirty="0">
                <a:solidFill>
                  <a:srgbClr xmlns:mc="http://schemas.openxmlformats.org/markup-compatibility/2006" xmlns:a14="http://schemas.microsoft.com/office/drawing/2010/main" val="000000" mc:Ignorable=""/>
                </a:solidFill>
              </a:rPr>
              <a:t>Un responsabile della scuola </a:t>
            </a:r>
            <a:r>
              <a:rPr lang="it-IT" sz="4900" dirty="0" smtClean="0">
                <a:solidFill>
                  <a:srgbClr xmlns:mc="http://schemas.openxmlformats.org/markup-compatibility/2006" xmlns:a14="http://schemas.microsoft.com/office/drawing/2010/main" val="000000" mc:Ignorable=""/>
                </a:solidFill>
              </a:rPr>
              <a:t>effettua il login </a:t>
            </a:r>
            <a:r>
              <a:rPr lang="it-IT" sz="4900" dirty="0">
                <a:solidFill>
                  <a:srgbClr xmlns:mc="http://schemas.openxmlformats.org/markup-compatibility/2006" xmlns:a14="http://schemas.microsoft.com/office/drawing/2010/main" val="000000" mc:Ignorable=""/>
                </a:solidFill>
              </a:rPr>
              <a:t>con Live ID e richiede abbonamento, riceve dopo pochi minuti un numero d’ordine.</a:t>
            </a:r>
          </a:p>
          <a:p>
            <a:pPr marL="685800" indent="-685800">
              <a:lnSpc>
                <a:spcPct val="120000"/>
              </a:lnSpc>
              <a:buFont typeface="Wingdings" pitchFamily="2" charset="2"/>
              <a:buChar char="ü"/>
            </a:pPr>
            <a:r>
              <a:rPr lang="it-IT" sz="4900" dirty="0">
                <a:solidFill>
                  <a:srgbClr xmlns:mc="http://schemas.openxmlformats.org/markup-compatibility/2006" xmlns:a14="http://schemas.microsoft.com/office/drawing/2010/main" val="000000" mc:Ignorable=""/>
                </a:solidFill>
              </a:rPr>
              <a:t>Dopo qualche giorno </a:t>
            </a:r>
            <a:r>
              <a:rPr lang="it-IT" sz="4900" dirty="0" smtClean="0">
                <a:solidFill>
                  <a:srgbClr xmlns:mc="http://schemas.openxmlformats.org/markup-compatibility/2006" xmlns:a14="http://schemas.microsoft.com/office/drawing/2010/main" val="000000" mc:Ignorable=""/>
                </a:solidFill>
              </a:rPr>
              <a:t>mail richiede </a:t>
            </a:r>
            <a:r>
              <a:rPr lang="it-IT" sz="4900" dirty="0">
                <a:solidFill>
                  <a:srgbClr xmlns:mc="http://schemas.openxmlformats.org/markup-compatibility/2006" xmlns:a14="http://schemas.microsoft.com/office/drawing/2010/main" val="000000" mc:Ignorable=""/>
                </a:solidFill>
              </a:rPr>
              <a:t>l’invio dei dati della scuola via email o fax.</a:t>
            </a:r>
          </a:p>
          <a:p>
            <a:pPr marL="685800" indent="-685800">
              <a:lnSpc>
                <a:spcPct val="120000"/>
              </a:lnSpc>
              <a:buFont typeface="Wingdings" pitchFamily="2" charset="2"/>
              <a:buChar char="ü"/>
            </a:pPr>
            <a:r>
              <a:rPr lang="it-IT" sz="4900" dirty="0">
                <a:solidFill>
                  <a:srgbClr xmlns:mc="http://schemas.openxmlformats.org/markup-compatibility/2006" xmlns:a14="http://schemas.microsoft.com/office/drawing/2010/main" val="000000" mc:Ignorable=""/>
                </a:solidFill>
              </a:rPr>
              <a:t>Una volta approvata la scuola riceve i codici da distribuire agli studenti per accedere al sito e scaricare il software gratuitamente. </a:t>
            </a:r>
            <a:endParaRPr lang="en-US" sz="4900" dirty="0">
              <a:solidFill>
                <a:srgbClr xmlns:mc="http://schemas.openxmlformats.org/markup-compatibility/2006" xmlns:a14="http://schemas.microsoft.com/office/drawing/2010/main" val="000000" mc:Ignorable=""/>
              </a:solidFill>
            </a:endParaRPr>
          </a:p>
          <a:p>
            <a:pPr marL="685800" indent="-685800">
              <a:lnSpc>
                <a:spcPct val="120000"/>
              </a:lnSpc>
              <a:buFont typeface="Wingdings" pitchFamily="2" charset="2"/>
              <a:buChar char="ü"/>
            </a:pPr>
            <a:r>
              <a:rPr lang="en-US" sz="4900" dirty="0">
                <a:solidFill>
                  <a:srgbClr xmlns:mc="http://schemas.openxmlformats.org/markup-compatibility/2006" xmlns:a14="http://schemas.microsoft.com/office/drawing/2010/main" val="000000" mc:Ignorable=""/>
                </a:solidFill>
              </a:rPr>
              <a:t>Software </a:t>
            </a:r>
            <a:r>
              <a:rPr lang="en-US" sz="4900" dirty="0" err="1">
                <a:solidFill>
                  <a:srgbClr xmlns:mc="http://schemas.openxmlformats.org/markup-compatibility/2006" xmlns:a14="http://schemas.microsoft.com/office/drawing/2010/main" val="000000" mc:Ignorable=""/>
                </a:solidFill>
              </a:rPr>
              <a:t>incluso</a:t>
            </a:r>
            <a:r>
              <a:rPr lang="en-US" sz="4900" dirty="0">
                <a:solidFill>
                  <a:srgbClr xmlns:mc="http://schemas.openxmlformats.org/markup-compatibility/2006" xmlns:a14="http://schemas.microsoft.com/office/drawing/2010/main" val="000000" mc:Ignorable=""/>
                </a:solidFill>
              </a:rPr>
              <a:t>: Visual Studio 2008, Expression Studio 2, Windows Server 2008, SQL Server 2008, XNA Game Studio,  Virtual PC e </a:t>
            </a:r>
            <a:r>
              <a:rPr lang="en-US" sz="4900" dirty="0" err="1">
                <a:solidFill>
                  <a:srgbClr xmlns:mc="http://schemas.openxmlformats.org/markup-compatibility/2006" xmlns:a14="http://schemas.microsoft.com/office/drawing/2010/main" val="000000" mc:Ignorable=""/>
                </a:solidFill>
              </a:rPr>
              <a:t>corsi</a:t>
            </a:r>
            <a:r>
              <a:rPr lang="en-US" sz="4900" dirty="0">
                <a:solidFill>
                  <a:srgbClr xmlns:mc="http://schemas.openxmlformats.org/markup-compatibility/2006" xmlns:a14="http://schemas.microsoft.com/office/drawing/2010/main" val="000000" mc:Ignorable=""/>
                </a:solidFill>
              </a:rPr>
              <a:t> di </a:t>
            </a:r>
            <a:r>
              <a:rPr lang="en-US" sz="4900" dirty="0" err="1">
                <a:solidFill>
                  <a:srgbClr xmlns:mc="http://schemas.openxmlformats.org/markup-compatibility/2006" xmlns:a14="http://schemas.microsoft.com/office/drawing/2010/main" val="000000" mc:Ignorable=""/>
                </a:solidFill>
              </a:rPr>
              <a:t>formazione</a:t>
            </a:r>
            <a:r>
              <a:rPr lang="en-US" sz="4900" dirty="0">
                <a:solidFill>
                  <a:srgbClr xmlns:mc="http://schemas.openxmlformats.org/markup-compatibility/2006" xmlns:a14="http://schemas.microsoft.com/office/drawing/2010/main" val="000000" mc:Ignorable=""/>
                </a:solidFill>
              </a:rPr>
              <a:t> </a:t>
            </a:r>
            <a:r>
              <a:rPr lang="en-US" sz="4900" dirty="0" err="1">
                <a:solidFill>
                  <a:srgbClr xmlns:mc="http://schemas.openxmlformats.org/markup-compatibility/2006" xmlns:a14="http://schemas.microsoft.com/office/drawing/2010/main" val="000000" mc:Ignorable=""/>
                </a:solidFill>
              </a:rPr>
              <a:t>gratuiti</a:t>
            </a:r>
            <a:r>
              <a:rPr lang="en-US" sz="4900" dirty="0">
                <a:solidFill>
                  <a:srgbClr xmlns:mc="http://schemas.openxmlformats.org/markup-compatibility/2006" xmlns:a14="http://schemas.microsoft.com/office/drawing/2010/main" val="000000" mc:Ignorable=""/>
                </a:solidFill>
              </a:rPr>
              <a:t>.</a:t>
            </a:r>
          </a:p>
          <a:p>
            <a:pPr>
              <a:lnSpc>
                <a:spcPct val="120000"/>
              </a:lnSpc>
            </a:pPr>
            <a:endParaRPr lang="it-IT" sz="4900" dirty="0">
              <a:solidFill>
                <a:srgbClr xmlns:mc="http://schemas.openxmlformats.org/markup-compatibility/2006" xmlns:a14="http://schemas.microsoft.com/office/drawing/2010/main" val="000000" mc:Ignorable=""/>
              </a:solidFill>
            </a:endParaRPr>
          </a:p>
          <a:p>
            <a:pPr algn="ctr">
              <a:lnSpc>
                <a:spcPct val="120000"/>
              </a:lnSpc>
            </a:pPr>
            <a:r>
              <a:rPr lang="en-US" sz="4900" dirty="0" err="1">
                <a:solidFill>
                  <a:srgbClr xmlns:mc="http://schemas.openxmlformats.org/markup-compatibility/2006" xmlns:a14="http://schemas.microsoft.com/office/drawing/2010/main" val="000000" mc:Ignorable=""/>
                </a:solidFill>
                <a:hlinkClick r:id="rId2"/>
              </a:rPr>
              <a:t>Visita</a:t>
            </a:r>
            <a:r>
              <a:rPr lang="en-US" sz="4900" dirty="0">
                <a:solidFill>
                  <a:srgbClr xmlns:mc="http://schemas.openxmlformats.org/markup-compatibility/2006" xmlns:a14="http://schemas.microsoft.com/office/drawing/2010/main" val="000000" mc:Ignorable=""/>
                </a:solidFill>
                <a:hlinkClick r:id="rId2"/>
              </a:rPr>
              <a:t> </a:t>
            </a:r>
            <a:r>
              <a:rPr lang="en-US" sz="4900" dirty="0" err="1">
                <a:solidFill>
                  <a:srgbClr xmlns:mc="http://schemas.openxmlformats.org/markup-compatibility/2006" xmlns:a14="http://schemas.microsoft.com/office/drawing/2010/main" val="000000" mc:Ignorable=""/>
                </a:solidFill>
                <a:hlinkClick r:id="rId2"/>
              </a:rPr>
              <a:t>il</a:t>
            </a:r>
            <a:r>
              <a:rPr lang="en-US" sz="4900" dirty="0">
                <a:solidFill>
                  <a:srgbClr xmlns:mc="http://schemas.openxmlformats.org/markup-compatibility/2006" xmlns:a14="http://schemas.microsoft.com/office/drawing/2010/main" val="000000" mc:Ignorable=""/>
                </a:solidFill>
                <a:hlinkClick r:id="rId2"/>
              </a:rPr>
              <a:t> </a:t>
            </a:r>
            <a:r>
              <a:rPr lang="en-US" sz="4900" dirty="0" err="1">
                <a:solidFill>
                  <a:srgbClr xmlns:mc="http://schemas.openxmlformats.org/markup-compatibility/2006" xmlns:a14="http://schemas.microsoft.com/office/drawing/2010/main" val="000000" mc:Ignorable=""/>
                </a:solidFill>
                <a:hlinkClick r:id="rId2"/>
              </a:rPr>
              <a:t>sito</a:t>
            </a:r>
            <a:r>
              <a:rPr lang="en-US" sz="4900" dirty="0">
                <a:solidFill>
                  <a:srgbClr xmlns:mc="http://schemas.openxmlformats.org/markup-compatibility/2006" xmlns:a14="http://schemas.microsoft.com/office/drawing/2010/main" val="000000" mc:Ignorable=""/>
                </a:solidFill>
                <a:hlinkClick r:id="rId2"/>
              </a:rPr>
              <a:t> </a:t>
            </a:r>
            <a:r>
              <a:rPr lang="en-US" sz="4900" dirty="0" err="1">
                <a:solidFill>
                  <a:srgbClr xmlns:mc="http://schemas.openxmlformats.org/markup-compatibility/2006" xmlns:a14="http://schemas.microsoft.com/office/drawing/2010/main" val="000000" mc:Ignorable=""/>
                </a:solidFill>
                <a:hlinkClick r:id="rId2"/>
              </a:rPr>
              <a:t>DreamSpark</a:t>
            </a:r>
            <a:r>
              <a:rPr lang="en-US" sz="4900" dirty="0">
                <a:solidFill>
                  <a:srgbClr xmlns:mc="http://schemas.openxmlformats.org/markup-compatibility/2006" xmlns:a14="http://schemas.microsoft.com/office/drawing/2010/main" val="000000" mc:Ignorable=""/>
                </a:solidFill>
                <a:hlinkClick r:id="rId2"/>
              </a:rPr>
              <a:t>: https://www.dreamspark.com/default.aspx!</a:t>
            </a:r>
            <a:endParaRPr lang="it-IT" sz="4900" dirty="0">
              <a:solidFill>
                <a:srgbClr xmlns:mc="http://schemas.openxmlformats.org/markup-compatibility/2006" xmlns:a14="http://schemas.microsoft.com/office/drawing/2010/main" val="000000" mc:Ignorable=""/>
              </a:solidFill>
            </a:endParaRPr>
          </a:p>
          <a:p>
            <a:pPr algn="just">
              <a:buNone/>
            </a:pPr>
            <a:endParaRPr lang="it-IT" sz="5600" dirty="0" smtClean="0">
              <a:solidFill>
                <a:srgbClr xmlns:mc="http://schemas.openxmlformats.org/markup-compatibility/2006" xmlns:a14="http://schemas.microsoft.com/office/drawing/2010/main" val="000000" mc:Ignorable=""/>
              </a:solidFill>
            </a:endParaRPr>
          </a:p>
        </p:txBody>
      </p:sp>
      <p:sp>
        <p:nvSpPr>
          <p:cNvPr id="4" name="Date Placeholder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lide Number Placeholder 4"/>
          <p:cNvSpPr>
            <a:spLocks noGrp="1"/>
          </p:cNvSpPr>
          <p:nvPr>
            <p:ph type="sldNum" sz="quarter" idx="11"/>
          </p:nvPr>
        </p:nvSpPr>
        <p:spPr/>
        <p:txBody>
          <a:bodyPr/>
          <a:lstStyle/>
          <a:p>
            <a:pPr>
              <a:defRPr/>
            </a:pPr>
            <a:fld id="{DFB261D8-134D-4FFE-A994-23709DF573F5}" type="slidenum">
              <a:rPr lang="da-DK" smtClean="0"/>
              <a:pPr>
                <a:defRPr/>
              </a:pPr>
              <a:t>7</a:t>
            </a:fld>
            <a:endParaRPr lang="da-DK"/>
          </a:p>
        </p:txBody>
      </p:sp>
      <p:pic>
        <p:nvPicPr>
          <p:cNvPr id="6" name="Picture 5" descr="C:\Users\i-anmanc\Desktop\Materiale x lavoro sito\Microsoft DreamSpark\Logos-and-Logotypes\DreamSpark-2_bL.png"/>
          <p:cNvPicPr/>
          <p:nvPr/>
        </p:nvPicPr>
        <p:blipFill>
          <a:blip r:embed="rId3"/>
          <a:srcRect/>
          <a:stretch>
            <a:fillRect/>
          </a:stretch>
        </p:blipFill>
        <p:spPr bwMode="auto">
          <a:xfrm>
            <a:off x="5981511" y="1337240"/>
            <a:ext cx="2395727" cy="787180"/>
          </a:xfrm>
          <a:prstGeom prst="rect">
            <a:avLst/>
          </a:prstGeom>
          <a:noFill/>
          <a:ln w="9525">
            <a:noFill/>
            <a:miter lim="800000"/>
            <a:headEnd/>
            <a:tailEnd/>
          </a:ln>
        </p:spPr>
      </p:pic>
    </p:spTree>
    <p:extLst>
      <p:ext uri="{BB962C8B-B14F-4D97-AF65-F5344CB8AC3E}">
        <p14:creationId xmlns:p14="http://schemas.microsoft.com/office/powerpoint/2010/main" val="33896574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740229"/>
            <a:ext cx="7767638" cy="859971"/>
          </a:xfrm>
        </p:spPr>
        <p:txBody>
          <a:bodyPr wrap="square">
            <a:normAutofit/>
          </a:bodyPr>
          <a:lstStyle/>
          <a:p>
            <a:pPr algn="ctr"/>
            <a:r>
              <a:rPr lang="it-IT" sz="2700" b="1" dirty="0" smtClean="0">
                <a:ln w="1905"/>
                <a:solidFill>
                  <a:srgbClr xmlns:mc="http://schemas.openxmlformats.org/markup-compatibility/2006" xmlns:a14="http://schemas.microsoft.com/office/drawing/2010/main" val="00B050" mc:Ignorable=""/>
                </a:solidFill>
                <a:effectLst>
                  <a:innerShdw blurRad="69850" dist="43180" dir="5400000">
                    <a:srgbClr xmlns:mc="http://schemas.openxmlformats.org/markup-compatibility/2006" xmlns:a14="http://schemas.microsoft.com/office/drawing/2010/main" val="000000" mc:Ignorable="">
                      <a:alpha val="65000"/>
                    </a:srgbClr>
                  </a:innerShdw>
                </a:effectLst>
              </a:rPr>
              <a:t>Iscrizione ITA through CASA</a:t>
            </a:r>
            <a:endParaRPr lang="it-IT" sz="2700" b="1" dirty="0">
              <a:solidFill>
                <a:srgbClr xmlns:mc="http://schemas.openxmlformats.org/markup-compatibility/2006" xmlns:a14="http://schemas.microsoft.com/office/drawing/2010/main" val="00B050" mc:Ignorable=""/>
              </a:solidFill>
              <a:latin typeface="Arial" pitchFamily="34" charset="0"/>
              <a:cs typeface="Arial" pitchFamily="34" charset="0"/>
            </a:endParaRPr>
          </a:p>
        </p:txBody>
      </p:sp>
      <p:sp>
        <p:nvSpPr>
          <p:cNvPr id="3" name="Segnaposto contenuto 2"/>
          <p:cNvSpPr>
            <a:spLocks noGrp="1"/>
          </p:cNvSpPr>
          <p:nvPr>
            <p:ph idx="1"/>
          </p:nvPr>
        </p:nvSpPr>
        <p:spPr>
          <a:xfrm>
            <a:off x="762000" y="1600200"/>
            <a:ext cx="7772400" cy="4572000"/>
          </a:xfrm>
        </p:spPr>
        <p:txBody>
          <a:bodyPr wrap="square">
            <a:normAutofit/>
          </a:bodyPr>
          <a:lstStyle/>
          <a:p>
            <a:pPr>
              <a:buClr>
                <a:schemeClr val="tx1"/>
              </a:buClr>
              <a:buSzPct val="159000"/>
              <a:buFont typeface="Wingdings" pitchFamily="2" charset="2"/>
              <a:buChar char="ü"/>
            </a:pPr>
            <a:endParaRPr lang="it-IT" sz="1600" dirty="0" smtClean="0"/>
          </a:p>
          <a:p>
            <a:pPr marL="285750" indent="-285750">
              <a:lnSpc>
                <a:spcPct val="150000"/>
              </a:lnSpc>
              <a:buSzPct val="159000"/>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Per la sottoscrizione di Microsoft </a:t>
            </a:r>
            <a:r>
              <a:rPr lang="it-IT" sz="1600" dirty="0">
                <a:solidFill>
                  <a:srgbClr xmlns:mc="http://schemas.openxmlformats.org/markup-compatibility/2006" xmlns:a14="http://schemas.microsoft.com/office/drawing/2010/main" val="000000" mc:Ignorable=""/>
                </a:solidFill>
              </a:rPr>
              <a:t>IT Academy:</a:t>
            </a:r>
            <a:r>
              <a:rPr lang="it-IT" sz="1600" b="1" u="sng" dirty="0">
                <a:solidFill>
                  <a:srgbClr xmlns:mc="http://schemas.openxmlformats.org/markup-compatibility/2006" xmlns:a14="http://schemas.microsoft.com/office/drawing/2010/main" val="000000" mc:Ignorable=""/>
                </a:solidFill>
              </a:rPr>
              <a:t> è previsto uno sconto del </a:t>
            </a:r>
            <a:r>
              <a:rPr lang="it-IT" sz="1600" b="1" u="sng" dirty="0" smtClean="0">
                <a:solidFill>
                  <a:srgbClr xmlns:mc="http://schemas.openxmlformats.org/markup-compatibility/2006" xmlns:a14="http://schemas.microsoft.com/office/drawing/2010/main" val="000000" mc:Ignorable=""/>
                </a:solidFill>
              </a:rPr>
              <a:t>25% </a:t>
            </a:r>
            <a:r>
              <a:rPr lang="it-IT" sz="1600" b="1" u="sng" dirty="0">
                <a:solidFill>
                  <a:srgbClr xmlns:mc="http://schemas.openxmlformats.org/markup-compatibility/2006" xmlns:a14="http://schemas.microsoft.com/office/drawing/2010/main" val="000000" mc:Ignorable=""/>
                </a:solidFill>
              </a:rPr>
              <a:t>per chi </a:t>
            </a:r>
            <a:r>
              <a:rPr lang="it-IT" sz="1600" b="1" u="sng" dirty="0" smtClean="0">
                <a:solidFill>
                  <a:srgbClr xmlns:mc="http://schemas.openxmlformats.org/markup-compatibility/2006" xmlns:a14="http://schemas.microsoft.com/office/drawing/2010/main" val="000000" mc:Ignorable=""/>
                </a:solidFill>
              </a:rPr>
              <a:t>aderisce al programma attraverso CASA;</a:t>
            </a:r>
          </a:p>
          <a:p>
            <a:pPr marL="285750" indent="-285750">
              <a:lnSpc>
                <a:spcPct val="150000"/>
              </a:lnSpc>
              <a:buSzPct val="159000"/>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La </a:t>
            </a:r>
            <a:r>
              <a:rPr lang="it-IT" sz="1600" dirty="0">
                <a:solidFill>
                  <a:srgbClr xmlns:mc="http://schemas.openxmlformats.org/markup-compatibility/2006" xmlns:a14="http://schemas.microsoft.com/office/drawing/2010/main" val="000000" mc:Ignorable=""/>
                </a:solidFill>
              </a:rPr>
              <a:t>quota annuale di ITA through CASA, comprensiva di uno sconto del 25%, è di  </a:t>
            </a:r>
            <a:r>
              <a:rPr lang="it-IT" sz="1600" dirty="0" smtClean="0">
                <a:solidFill>
                  <a:srgbClr xmlns:mc="http://schemas.openxmlformats.org/markup-compatibility/2006" xmlns:a14="http://schemas.microsoft.com/office/drawing/2010/main" val="000000" mc:Ignorable=""/>
                </a:solidFill>
              </a:rPr>
              <a:t>1044,88 €;</a:t>
            </a:r>
          </a:p>
          <a:p>
            <a:pPr marL="285750" indent="-285750">
              <a:lnSpc>
                <a:spcPct val="150000"/>
              </a:lnSpc>
              <a:buSzPct val="159000"/>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La sottoscrizione avviene attraverso i reseller.</a:t>
            </a:r>
            <a:endParaRPr lang="en-US" sz="1600" dirty="0">
              <a:solidFill>
                <a:srgbClr xmlns:mc="http://schemas.openxmlformats.org/markup-compatibility/2006" xmlns:a14="http://schemas.microsoft.com/office/drawing/2010/main" val="000000" mc:Ignorable=""/>
              </a:solidFill>
            </a:endParaRPr>
          </a:p>
          <a:p>
            <a:pPr marL="285750" indent="-285750">
              <a:lnSpc>
                <a:spcPct val="150000"/>
              </a:lnSpc>
              <a:buSzPct val="159000"/>
              <a:buFont typeface="Wingdings" pitchFamily="2" charset="2"/>
              <a:buChar char="ü"/>
            </a:pPr>
            <a:r>
              <a:rPr lang="it-IT" sz="1600" dirty="0" smtClean="0">
                <a:solidFill>
                  <a:srgbClr xmlns:mc="http://schemas.openxmlformats.org/markup-compatibility/2006" xmlns:a14="http://schemas.microsoft.com/office/drawing/2010/main" val="000000" mc:Ignorable=""/>
                </a:solidFill>
              </a:rPr>
              <a:t>Il costo per ogni voucher di certificazione è di euro 67 + IVA. La scuola può richiedere gli esami al Testing Center Prometric (per l'Italia </a:t>
            </a:r>
            <a:r>
              <a:rPr lang="it-IT" sz="1600" dirty="0" smtClean="0">
                <a:solidFill>
                  <a:srgbClr xmlns:mc="http://schemas.openxmlformats.org/markup-compatibility/2006" xmlns:a14="http://schemas.microsoft.com/office/drawing/2010/main" val="000000" mc:Ignorable=""/>
                </a:solidFill>
                <a:hlinkClick r:id="rId2"/>
              </a:rPr>
              <a:t>PCSNET</a:t>
            </a:r>
            <a:r>
              <a:rPr lang="it-IT" sz="1600" dirty="0">
                <a:solidFill>
                  <a:srgbClr xmlns:mc="http://schemas.openxmlformats.org/markup-compatibility/2006" xmlns:a14="http://schemas.microsoft.com/office/drawing/2010/main" val="000000" mc:Ignorable=""/>
                </a:solidFill>
              </a:rPr>
              <a:t>: </a:t>
            </a:r>
            <a:r>
              <a:rPr lang="it-IT" sz="1600" dirty="0">
                <a:solidFill>
                  <a:srgbClr xmlns:mc="http://schemas.openxmlformats.org/markup-compatibility/2006" xmlns:a14="http://schemas.microsoft.com/office/drawing/2010/main" val="000000" mc:Ignorable=""/>
                </a:solidFill>
                <a:hlinkClick r:id="rId2"/>
              </a:rPr>
              <a:t>http://www.pcsnet.it/pcsnetfe</a:t>
            </a:r>
            <a:r>
              <a:rPr lang="it-IT" sz="1600" dirty="0" smtClean="0">
                <a:solidFill>
                  <a:srgbClr xmlns:mc="http://schemas.openxmlformats.org/markup-compatibility/2006" xmlns:a14="http://schemas.microsoft.com/office/drawing/2010/main" val="000000" mc:Ignorable=""/>
                </a:solidFill>
                <a:hlinkClick r:id="rId2"/>
              </a:rPr>
              <a:t>/</a:t>
            </a:r>
            <a:r>
              <a:rPr lang="it-IT" sz="1600" dirty="0" smtClean="0">
                <a:solidFill>
                  <a:srgbClr xmlns:mc="http://schemas.openxmlformats.org/markup-compatibility/2006" xmlns:a14="http://schemas.microsoft.com/office/drawing/2010/main" val="000000" mc:Ignorable=""/>
                </a:solidFill>
              </a:rPr>
              <a:t>.</a:t>
            </a:r>
            <a:endParaRPr lang="it-IT" sz="1600" dirty="0">
              <a:solidFill>
                <a:srgbClr xmlns:mc="http://schemas.openxmlformats.org/markup-compatibility/2006" xmlns:a14="http://schemas.microsoft.com/office/drawing/2010/main" val="000000" mc:Ignorable=""/>
              </a:solidFill>
            </a:endParaRPr>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8</a:t>
            </a:fld>
            <a:endParaRPr lang="da-DK"/>
          </a:p>
        </p:txBody>
      </p:sp>
      <p:pic>
        <p:nvPicPr>
          <p:cNvPr id="8" name="Picture 3" descr="C:\Users\i-anmanc\Desktop\logo Ms\pcsnet2.jpg"/>
          <p:cNvPicPr>
            <a:picLocks noChangeAspect="1" noChangeArrowheads="1"/>
          </p:cNvPicPr>
          <p:nvPr/>
        </p:nvPicPr>
        <p:blipFill>
          <a:blip r:embed="rId3" cstate="print"/>
          <a:srcRect/>
          <a:stretch>
            <a:fillRect/>
          </a:stretch>
        </p:blipFill>
        <p:spPr bwMode="auto">
          <a:xfrm>
            <a:off x="6096000" y="5029200"/>
            <a:ext cx="2057400" cy="1371600"/>
          </a:xfrm>
          <a:prstGeom prst="rect">
            <a:avLst/>
          </a:prstGeom>
          <a:noFill/>
        </p:spPr>
      </p:pic>
    </p:spTree>
    <p:extLst>
      <p:ext uri="{BB962C8B-B14F-4D97-AF65-F5344CB8AC3E}">
        <p14:creationId xmlns:p14="http://schemas.microsoft.com/office/powerpoint/2010/main" val="16065430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4880" y="636112"/>
            <a:ext cx="6714240" cy="792162"/>
          </a:xfrm>
        </p:spPr>
        <p:txBody>
          <a:bodyPr wrap="square">
            <a:normAutofit fontScale="90000"/>
          </a:bodyPr>
          <a:lstStyle/>
          <a:p>
            <a:pPr algn="ctr"/>
            <a:r>
              <a:rPr lang="it-IT" b="1" dirty="0" smtClean="0">
                <a:solidFill>
                  <a:srgbClr xmlns:mc="http://schemas.openxmlformats.org/markup-compatibility/2006" xmlns:a14="http://schemas.microsoft.com/office/drawing/2010/main" val="00B050" mc:Ignorable=""/>
                </a:solidFill>
                <a:latin typeface="Arial" pitchFamily="34" charset="0"/>
                <a:cs typeface="Arial" pitchFamily="34" charset="0"/>
              </a:rPr>
              <a:t>Contatti e link utili per maggiori informazioni</a:t>
            </a:r>
            <a:endParaRPr lang="it-IT" b="1" dirty="0">
              <a:solidFill>
                <a:srgbClr xmlns:mc="http://schemas.openxmlformats.org/markup-compatibility/2006" xmlns:a14="http://schemas.microsoft.com/office/drawing/2010/main" val="00B050" mc:Ignorable=""/>
              </a:solidFill>
              <a:latin typeface="Arial" pitchFamily="34" charset="0"/>
              <a:cs typeface="Arial" pitchFamily="34" charset="0"/>
            </a:endParaRPr>
          </a:p>
        </p:txBody>
      </p:sp>
      <p:sp>
        <p:nvSpPr>
          <p:cNvPr id="3" name="Segnaposto contenuto 2"/>
          <p:cNvSpPr>
            <a:spLocks noGrp="1"/>
          </p:cNvSpPr>
          <p:nvPr>
            <p:ph idx="1"/>
          </p:nvPr>
        </p:nvSpPr>
        <p:spPr>
          <a:xfrm>
            <a:off x="500742" y="1752600"/>
            <a:ext cx="8403771" cy="4572000"/>
          </a:xfrm>
        </p:spPr>
        <p:txBody>
          <a:bodyPr wrap="square"/>
          <a:lstStyle/>
          <a:p>
            <a:pPr>
              <a:buNone/>
            </a:pPr>
            <a:endParaRPr lang="it-IT" sz="1600" dirty="0" smtClean="0">
              <a:latin typeface="Arial" pitchFamily="34" charset="0"/>
              <a:cs typeface="Arial" pitchFamily="34" charset="0"/>
            </a:endParaRPr>
          </a:p>
          <a:p>
            <a:pPr>
              <a:buNone/>
            </a:pPr>
            <a:endParaRPr lang="it-IT" sz="1600" dirty="0" smtClean="0">
              <a:latin typeface="Arial" pitchFamily="34" charset="0"/>
              <a:cs typeface="Arial" pitchFamily="34" charset="0"/>
            </a:endParaRPr>
          </a:p>
          <a:p>
            <a:pPr>
              <a:buNone/>
            </a:pPr>
            <a:endParaRPr lang="it-IT" sz="1600" dirty="0" smtClean="0">
              <a:latin typeface="Arial" pitchFamily="34" charset="0"/>
              <a:cs typeface="Arial" pitchFamily="34" charset="0"/>
            </a:endParaRPr>
          </a:p>
          <a:p>
            <a:pPr algn="ctr">
              <a:buNone/>
            </a:pPr>
            <a:r>
              <a:rPr lang="it-IT" sz="1600" b="1" dirty="0" smtClean="0">
                <a:solidFill>
                  <a:srgbClr xmlns:mc="http://schemas.openxmlformats.org/markup-compatibility/2006" xmlns:a14="http://schemas.microsoft.com/office/drawing/2010/main" val="000000" mc:Ignorable=""/>
                </a:solidFill>
                <a:latin typeface="Arial" pitchFamily="34" charset="0"/>
                <a:cs typeface="Arial" pitchFamily="34" charset="0"/>
              </a:rPr>
              <a:t>Supporto per IT Academy through CASA:  </a:t>
            </a:r>
            <a:r>
              <a:rPr lang="it-IT" sz="1600" b="1" dirty="0" smtClean="0">
                <a:solidFill>
                  <a:srgbClr xmlns:mc="http://schemas.openxmlformats.org/markup-compatibility/2006" xmlns:a14="http://schemas.microsoft.com/office/drawing/2010/main" val="000000" mc:Ignorable=""/>
                </a:solidFill>
                <a:hlinkClick r:id="rId3"/>
              </a:rPr>
              <a:t>msitacademy@msdirectservices.com</a:t>
            </a:r>
            <a:endParaRPr lang="it-IT" sz="1600" b="1" dirty="0" smtClean="0">
              <a:solidFill>
                <a:srgbClr xmlns:mc="http://schemas.openxmlformats.org/markup-compatibility/2006" xmlns:a14="http://schemas.microsoft.com/office/drawing/2010/main" val="000000" mc:Ignorable=""/>
              </a:solidFill>
            </a:endParaRPr>
          </a:p>
          <a:p>
            <a:pPr algn="ctr">
              <a:buNone/>
            </a:pPr>
            <a:endParaRPr lang="it-IT" sz="1600" b="1" dirty="0" smtClean="0">
              <a:solidFill>
                <a:srgbClr xmlns:mc="http://schemas.openxmlformats.org/markup-compatibility/2006" xmlns:a14="http://schemas.microsoft.com/office/drawing/2010/main" val="000000" mc:Ignorable=""/>
              </a:solidFill>
              <a:latin typeface="Arial" pitchFamily="34" charset="0"/>
              <a:cs typeface="Arial" pitchFamily="34" charset="0"/>
            </a:endParaRPr>
          </a:p>
          <a:p>
            <a:pPr algn="ctr">
              <a:buNone/>
            </a:pPr>
            <a:r>
              <a:rPr lang="it-IT" sz="1600" b="1" dirty="0" smtClean="0">
                <a:solidFill>
                  <a:srgbClr xmlns:mc="http://schemas.openxmlformats.org/markup-compatibility/2006" xmlns:a14="http://schemas.microsoft.com/office/drawing/2010/main" val="000000" mc:Ignorable=""/>
                </a:solidFill>
              </a:rPr>
              <a:t>Numero verde: 800 782669</a:t>
            </a:r>
            <a:endParaRPr lang="it-IT" sz="1600" b="1" dirty="0" smtClean="0">
              <a:solidFill>
                <a:srgbClr xmlns:mc="http://schemas.openxmlformats.org/markup-compatibility/2006" xmlns:a14="http://schemas.microsoft.com/office/drawing/2010/main" val="000000" mc:Ignorable=""/>
              </a:solidFill>
              <a:latin typeface="Arial" pitchFamily="34" charset="0"/>
              <a:cs typeface="Arial" pitchFamily="34" charset="0"/>
            </a:endParaRPr>
          </a:p>
          <a:p>
            <a:pPr>
              <a:buNone/>
            </a:pPr>
            <a:endParaRPr lang="it-IT" sz="1200" dirty="0">
              <a:latin typeface="Arial" pitchFamily="34" charset="0"/>
              <a:cs typeface="Arial" pitchFamily="34" charset="0"/>
            </a:endParaRPr>
          </a:p>
        </p:txBody>
      </p:sp>
      <p:sp>
        <p:nvSpPr>
          <p:cNvPr id="4" name="Segnaposto data 3"/>
          <p:cNvSpPr>
            <a:spLocks noGrp="1"/>
          </p:cNvSpPr>
          <p:nvPr>
            <p:ph type="dt" sz="half" idx="10"/>
          </p:nvPr>
        </p:nvSpPr>
        <p:spPr/>
        <p:txBody>
          <a:bodyPr/>
          <a:lstStyle/>
          <a:p>
            <a:pPr>
              <a:defRPr/>
            </a:pPr>
            <a:fld id="{713527E5-BA4B-4DB7-A6F1-0BBE757AFCBD}" type="datetime4">
              <a:rPr lang="da-DK" smtClean="0"/>
              <a:pPr>
                <a:defRPr/>
              </a:pPr>
              <a:t>10-03-01</a:t>
            </a:fld>
            <a:endParaRPr lang="da-DK"/>
          </a:p>
        </p:txBody>
      </p:sp>
      <p:sp>
        <p:nvSpPr>
          <p:cNvPr id="5" name="Segnaposto numero diapositiva 4"/>
          <p:cNvSpPr>
            <a:spLocks noGrp="1"/>
          </p:cNvSpPr>
          <p:nvPr>
            <p:ph type="sldNum" sz="quarter" idx="11"/>
          </p:nvPr>
        </p:nvSpPr>
        <p:spPr/>
        <p:txBody>
          <a:bodyPr/>
          <a:lstStyle/>
          <a:p>
            <a:pPr>
              <a:defRPr/>
            </a:pPr>
            <a:fld id="{DFB261D8-134D-4FFE-A994-23709DF573F5}" type="slidenum">
              <a:rPr lang="da-DK" smtClean="0"/>
              <a:pPr>
                <a:defRPr/>
              </a:pPr>
              <a:t>9</a:t>
            </a:fld>
            <a:endParaRPr lang="da-DK"/>
          </a:p>
        </p:txBody>
      </p:sp>
      <p:pic>
        <p:nvPicPr>
          <p:cNvPr id="2050" name="Picture 2" descr="C:\Users\i-asussa\Desktop\FY 2009 2010\ITA\IT_Academy_Program_1_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353050"/>
            <a:ext cx="7010400" cy="97155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34426466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L_PPT_Green_Compressed">
  <a:themeElements>
    <a:clrScheme name="Custom 1">
      <a:dk1>
        <a:srgbClr xmlns:mc="http://schemas.openxmlformats.org/markup-compatibility/2006" xmlns:a14="http://schemas.microsoft.com/office/drawing/2010/main" val="AFDAF6" mc:Ignorable=""/>
      </a:dk1>
      <a:lt1>
        <a:sysClr val="window" lastClr="FFFFFF"/>
      </a:lt1>
      <a:dk2>
        <a:srgbClr xmlns:mc="http://schemas.openxmlformats.org/markup-compatibility/2006" xmlns:a14="http://schemas.microsoft.com/office/drawing/2010/main" val="5990CA" mc:Ignorable=""/>
      </a:dk2>
      <a:lt2>
        <a:srgbClr xmlns:mc="http://schemas.openxmlformats.org/markup-compatibility/2006" xmlns:a14="http://schemas.microsoft.com/office/drawing/2010/main" val="004278" mc:Ignorable=""/>
      </a:lt2>
      <a:accent1>
        <a:srgbClr xmlns:mc="http://schemas.openxmlformats.org/markup-compatibility/2006" xmlns:a14="http://schemas.microsoft.com/office/drawing/2010/main" val="FEC400" mc:Ignorable=""/>
      </a:accent1>
      <a:accent2>
        <a:srgbClr xmlns:mc="http://schemas.openxmlformats.org/markup-compatibility/2006" xmlns:a14="http://schemas.microsoft.com/office/drawing/2010/main" val="E58E00" mc:Ignorable=""/>
      </a:accent2>
      <a:accent3>
        <a:srgbClr xmlns:mc="http://schemas.openxmlformats.org/markup-compatibility/2006" xmlns:a14="http://schemas.microsoft.com/office/drawing/2010/main" val="D8D000" mc:Ignorable=""/>
      </a:accent3>
      <a:accent4>
        <a:srgbClr xmlns:mc="http://schemas.openxmlformats.org/markup-compatibility/2006" xmlns:a14="http://schemas.microsoft.com/office/drawing/2010/main" val="76BE5B" mc:Ignorable=""/>
      </a:accent4>
      <a:accent5>
        <a:srgbClr xmlns:mc="http://schemas.openxmlformats.org/markup-compatibility/2006" xmlns:a14="http://schemas.microsoft.com/office/drawing/2010/main" val="006025" mc:Ignorable=""/>
      </a:accent5>
      <a:accent6>
        <a:srgbClr xmlns:mc="http://schemas.openxmlformats.org/markup-compatibility/2006" xmlns:a14="http://schemas.microsoft.com/office/drawing/2010/main" val="A4A5A5" mc:Ignorable=""/>
      </a:accent6>
      <a:hlink>
        <a:srgbClr xmlns:mc="http://schemas.openxmlformats.org/markup-compatibility/2006" xmlns:a14="http://schemas.microsoft.com/office/drawing/2010/main" val="004278" mc:Ignorable=""/>
      </a:hlink>
      <a:folHlink>
        <a:srgbClr xmlns:mc="http://schemas.openxmlformats.org/markup-compatibility/2006" xmlns:a14="http://schemas.microsoft.com/office/drawing/2010/main" val="882708" mc:Ignorabl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37B892B-C38F-46D0-8FFE-0C9DAC83429A}"/>
</file>

<file path=customXml/itemProps2.xml><?xml version="1.0" encoding="utf-8"?>
<ds:datastoreItem xmlns:ds="http://schemas.openxmlformats.org/officeDocument/2006/customXml" ds:itemID="{A5B3A3F9-8A87-4118-B251-23BDCA105431}"/>
</file>

<file path=customXml/itemProps3.xml><?xml version="1.0" encoding="utf-8"?>
<ds:datastoreItem xmlns:ds="http://schemas.openxmlformats.org/officeDocument/2006/customXml" ds:itemID="{5F152C12-34AD-4C0C-9216-65319C653721}"/>
</file>

<file path=docProps/app.xml><?xml version="1.0" encoding="utf-8"?>
<Properties xmlns="http://schemas.openxmlformats.org/officeDocument/2006/extended-properties" xmlns:vt="http://schemas.openxmlformats.org/officeDocument/2006/docPropsVTypes">
  <Template>PiL_PPT_Green_Compressed</Template>
  <TotalTime>187</TotalTime>
  <Words>906</Words>
  <Application>Microsoft Office PowerPoint</Application>
  <PresentationFormat>On-screen Show (4:3)</PresentationFormat>
  <Paragraphs>89</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PiL_PPT_Green_Compressed</vt:lpstr>
      <vt:lpstr>ITA through CASA</vt:lpstr>
      <vt:lpstr>Cosa è il Microsoft It Academy Program?</vt:lpstr>
      <vt:lpstr>Gli obiettivi di Microsoft IT Academy</vt:lpstr>
      <vt:lpstr>Le certificazioni Microsoft del programma IT Academy</vt:lpstr>
      <vt:lpstr>I vantaggi di IT Academy</vt:lpstr>
      <vt:lpstr> I benefit  Microsoft IT Academy a livello mondiale - Livello Advanced</vt:lpstr>
      <vt:lpstr> Un grande vantaggio per It Academy: Dreamspark</vt:lpstr>
      <vt:lpstr>Iscrizione ITA through CASA</vt:lpstr>
      <vt:lpstr>Contatti e link utili per maggiori informazioni</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Antonella Sussarellu</dc:creator>
  <cp:lastModifiedBy>Antonella Sussarellu</cp:lastModifiedBy>
  <cp:revision>50</cp:revision>
  <cp:lastPrinted>2009-08-24T23:23:43Z</cp:lastPrinted>
  <dcterms:created xsi:type="dcterms:W3CDTF">2010-02-26T15:05:12Z</dcterms:created>
  <dcterms:modified xsi:type="dcterms:W3CDTF">2010-03-01T10:47:07Z</dcterms:modified>
</cp:coreProperties>
</file>