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513" r:id="rId2"/>
    <p:sldId id="256" r:id="rId3"/>
    <p:sldId id="510" r:id="rId4"/>
    <p:sldId id="508" r:id="rId5"/>
    <p:sldId id="517" r:id="rId6"/>
    <p:sldId id="518" r:id="rId7"/>
    <p:sldId id="502" r:id="rId8"/>
    <p:sldId id="489" r:id="rId9"/>
  </p:sldIdLst>
  <p:sldSz cx="9144000" cy="6858000" type="screen4x3"/>
  <p:notesSz cx="9144000" cy="6858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0" autoAdjust="0"/>
    <p:restoredTop sz="87517" autoAdjust="0"/>
  </p:normalViewPr>
  <p:slideViewPr>
    <p:cSldViewPr>
      <p:cViewPr>
        <p:scale>
          <a:sx n="100" d="100"/>
          <a:sy n="100" d="100"/>
        </p:scale>
        <p:origin x="-282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63193-637D-4190-A2E0-5F81AE99E8DD}" type="datetimeFigureOut">
              <a:rPr lang="en-US" smtClean="0"/>
              <a:pPr/>
              <a:t>4/16/2010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E1B88-DE14-4388-B41F-A1830879F49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1E1956E-04D8-406E-BCA4-5B5F5BEFFE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AWS je firma sídlící v Ipswichi ve Velké Británii s</a:t>
            </a:r>
            <a:r>
              <a:rPr lang="cs-CZ" baseline="0" dirty="0" smtClean="0"/>
              <a:t> pobočkou v Praze. AWS úzce spolupracuje s Microsoftem při zavádění nových technologií do praxe a byla jednou z prvních společností, které vyvíjeli aplikaci pro Windows Azure ještě před oficiálním uvedením. Toto řešení zde představí jeden z jejich vývojářů Michal Kruml. </a:t>
            </a:r>
            <a:endParaRPr lang="en-GB" dirty="0" smtClean="0"/>
          </a:p>
          <a:p>
            <a:endParaRPr lang="cs-CZ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LBS Platform = Location Based Services Platform</a:t>
            </a:r>
          </a:p>
          <a:p>
            <a:r>
              <a:rPr lang="cs-CZ" dirty="0" smtClean="0"/>
              <a:t>MO</a:t>
            </a:r>
            <a:r>
              <a:rPr lang="cs-CZ" baseline="0" dirty="0" smtClean="0"/>
              <a:t> = mobile originated</a:t>
            </a:r>
          </a:p>
          <a:p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Copyright AWS 2010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Copyright AWS 2010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33375"/>
            <a:ext cx="1943100" cy="5903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333375"/>
            <a:ext cx="5678487" cy="5903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Copyright AWS 2010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698341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12875"/>
            <a:ext cx="3810000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12875"/>
            <a:ext cx="3810000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Copyright AWS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698341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12875"/>
            <a:ext cx="3810000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3810000" cy="4824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Copyright AWS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Copyright AWS 2010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Copyright AWS 2010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12875"/>
            <a:ext cx="38100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38100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Copyright AWS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Copyright AWS 2010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Copyright AWS 2010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Copyright AWS 2010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Copyright AWS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Copyright AWS 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0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333375"/>
            <a:ext cx="69834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12875"/>
            <a:ext cx="77724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27988" y="6624638"/>
            <a:ext cx="1116012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chemeClr val="bg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© Copyright AWS 2010</a:t>
            </a: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597650"/>
            <a:ext cx="2895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2055" name="Picture 7" descr="AWS Logo_blu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40650" y="115888"/>
            <a:ext cx="10795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9036050" y="115888"/>
            <a:ext cx="0" cy="64817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8893175" y="333375"/>
            <a:ext cx="0" cy="6264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8748713" y="549275"/>
            <a:ext cx="0" cy="60483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w.aws.net/news?actv_news_latest_news_id=32&amp;actv_news_latest_news_page=1" TargetMode="Externa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hyperlink" Target="http://www.designwithmgi.com/Clients/Iridium/IRIDIUMIMAGES/Hi-Res_Art/Iridium_gateway.tif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wmf"/><Relationship Id="rId11" Type="http://schemas.openxmlformats.org/officeDocument/2006/relationships/hyperlink" Target="http://www.designwithmgi.com/Clients/Iridium/IRIDIUMIMAGES/Hi-Res_Art/Iridium_Netowrk_Ill_eps.zip" TargetMode="External"/><Relationship Id="rId5" Type="http://schemas.openxmlformats.org/officeDocument/2006/relationships/image" Target="../media/image15.wmf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4.wmf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357188"/>
            <a:ext cx="6983412" cy="838200"/>
          </a:xfrm>
        </p:spPr>
        <p:txBody>
          <a:bodyPr/>
          <a:lstStyle/>
          <a:p>
            <a:pPr eaLnBrk="1" hangingPunct="1"/>
            <a:r>
              <a:rPr lang="cs-CZ" dirty="0" smtClean="0"/>
              <a:t>Kdo je</a:t>
            </a:r>
            <a:r>
              <a:rPr lang="en-GB" dirty="0" smtClean="0"/>
              <a:t> AWS?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412875"/>
            <a:ext cx="5743588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 smtClean="0">
                <a:solidFill>
                  <a:schemeClr val="accent2">
                    <a:lumMod val="50000"/>
                  </a:schemeClr>
                </a:solidFill>
              </a:rPr>
              <a:t>Anglická firma s pobočkou v Praze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sz="2400" dirty="0" smtClean="0">
                <a:solidFill>
                  <a:schemeClr val="accent2">
                    <a:lumMod val="50000"/>
                  </a:schemeClr>
                </a:solidFill>
              </a:rPr>
              <a:t>Inovativní přístup k vývoji </a:t>
            </a:r>
            <a:r>
              <a:rPr lang="cs-CZ" sz="2400" dirty="0" smtClean="0"/>
              <a:t>softwaru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Vývoj podnikových aplikací na zakázku</a:t>
            </a: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Specializace na Windows </a:t>
            </a:r>
            <a:r>
              <a:rPr lang="en-GB" sz="2400" dirty="0" smtClean="0"/>
              <a:t>Azure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Služby spojené s monitorováním polohy a zobrazením na mapě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Aplikace pro Intranet a Internet</a:t>
            </a: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CMS, Silverlight, </a:t>
            </a:r>
            <a:r>
              <a:rPr lang="en-GB" sz="2400" dirty="0" smtClean="0"/>
              <a:t>Microsoft Surface</a:t>
            </a:r>
            <a:r>
              <a:rPr lang="cs-CZ" sz="2400" dirty="0" smtClean="0"/>
              <a:t> ...</a:t>
            </a:r>
            <a:endParaRPr lang="en-GB" sz="2400" dirty="0" smtClean="0"/>
          </a:p>
        </p:txBody>
      </p:sp>
      <p:pic>
        <p:nvPicPr>
          <p:cNvPr id="6148" name="Picture 3" descr="RNLIscreensh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857232"/>
            <a:ext cx="22987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http://www.aws.net/uploads/Image/Cert_GoldPrt_gol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5429264"/>
            <a:ext cx="1785950" cy="80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 descr="http://blogs.guardian.co.uk/technology/microsoftmil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49" y="4500570"/>
            <a:ext cx="2286017" cy="178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0" descr="http://www.aws.net/uploads/Image/Homepage/bcs_award_200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5196" y="5357826"/>
            <a:ext cx="7478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7" descr="NBARegionalWinnerLogoSmall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46282" y="5357826"/>
            <a:ext cx="1739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0" y="2714620"/>
            <a:ext cx="2286016" cy="171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642910" y="5143512"/>
            <a:ext cx="550072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Lifebo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252413" y="5967413"/>
            <a:ext cx="65341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dirty="0" smtClean="0">
                <a:solidFill>
                  <a:schemeClr val="bg1"/>
                </a:solidFill>
              </a:rPr>
              <a:t>Michal Kruml</a:t>
            </a:r>
            <a:r>
              <a:rPr lang="en-GB" sz="1400" dirty="0" smtClean="0">
                <a:solidFill>
                  <a:schemeClr val="bg1"/>
                </a:solidFill>
              </a:rPr>
              <a:t>, </a:t>
            </a:r>
            <a:r>
              <a:rPr lang="cs-CZ" sz="1400" dirty="0" smtClean="0">
                <a:solidFill>
                  <a:schemeClr val="bg1"/>
                </a:solidFill>
              </a:rPr>
              <a:t>Software developer</a:t>
            </a:r>
            <a:r>
              <a:rPr lang="en-GB" sz="1400" dirty="0" smtClean="0">
                <a:solidFill>
                  <a:schemeClr val="bg1"/>
                </a:solidFill>
              </a:rPr>
              <a:t/>
            </a:r>
            <a:br>
              <a:rPr lang="en-GB" sz="1400" dirty="0" smtClean="0">
                <a:solidFill>
                  <a:schemeClr val="bg1"/>
                </a:solidFill>
              </a:rPr>
            </a:br>
            <a:r>
              <a:rPr lang="cs-CZ" sz="1400" dirty="0" smtClean="0">
                <a:solidFill>
                  <a:schemeClr val="bg1"/>
                </a:solidFill>
              </a:rPr>
              <a:t>Konference Microsoft Visual Studio 2010</a:t>
            </a:r>
            <a:r>
              <a:rPr lang="en-GB" sz="1400" dirty="0" smtClean="0">
                <a:solidFill>
                  <a:schemeClr val="bg1"/>
                </a:solidFill>
              </a:rPr>
              <a:t>, </a:t>
            </a:r>
            <a:r>
              <a:rPr lang="cs-CZ" sz="1400" dirty="0" smtClean="0">
                <a:solidFill>
                  <a:schemeClr val="bg1"/>
                </a:solidFill>
              </a:rPr>
              <a:t>20.4.</a:t>
            </a:r>
            <a:r>
              <a:rPr lang="en-GB" sz="1400" dirty="0" smtClean="0">
                <a:solidFill>
                  <a:schemeClr val="bg1"/>
                </a:solidFill>
              </a:rPr>
              <a:t>2010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5127" name="Picture 11" descr="aws_logo_white_on_black_t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338586"/>
            <a:ext cx="2000264" cy="54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14348" y="642918"/>
            <a:ext cx="771530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4400" b="1" dirty="0" smtClean="0">
                <a:solidFill>
                  <a:schemeClr val="bg1"/>
                </a:solidFill>
              </a:rPr>
              <a:t>Monitorovací a záchranný systém hostovaný ve Windows Azure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FullColnoborderWhiteTyp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66"/>
              </a:clrFrom>
              <a:clrTo>
                <a:srgbClr val="0000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5857892"/>
            <a:ext cx="1305241" cy="77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857232"/>
            <a:ext cx="2281112" cy="135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6480175" cy="838200"/>
          </a:xfrm>
        </p:spPr>
        <p:txBody>
          <a:bodyPr/>
          <a:lstStyle/>
          <a:p>
            <a:pPr eaLnBrk="1" hangingPunct="1"/>
            <a:r>
              <a:rPr lang="cs-CZ" dirty="0" smtClean="0"/>
              <a:t>Situace</a:t>
            </a:r>
            <a:endParaRPr lang="en-US" dirty="0" smtClean="0"/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2984"/>
            <a:ext cx="5886464" cy="1785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Námořní rybolov je nejnebezpečnější průmyslové odvětví ve Velké Británii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Ročně zemře 20 až 30 rybářů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Potřeba systému pro rychlou záchranu</a:t>
            </a:r>
            <a:endParaRPr lang="en-US" sz="2400" dirty="0" smtClean="0"/>
          </a:p>
        </p:txBody>
      </p:sp>
      <p:sp>
        <p:nvSpPr>
          <p:cNvPr id="34822" name="Rectangle 8"/>
          <p:cNvSpPr>
            <a:spLocks noChangeArrowheads="1"/>
          </p:cNvSpPr>
          <p:nvPr/>
        </p:nvSpPr>
        <p:spPr bwMode="auto">
          <a:xfrm>
            <a:off x="611188" y="3571876"/>
            <a:ext cx="5961076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400" dirty="0" smtClean="0">
                <a:solidFill>
                  <a:srgbClr val="000066"/>
                </a:solidFill>
              </a:rPr>
              <a:t>Systém pro sledování polohy plavidel využívající satelitní komunikaci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400" dirty="0" smtClean="0">
                <a:solidFill>
                  <a:srgbClr val="000066"/>
                </a:solidFill>
              </a:rPr>
              <a:t>Okamžité upozornění na tísňová volání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2400" dirty="0" smtClean="0">
                <a:solidFill>
                  <a:srgbClr val="000066"/>
                </a:solidFill>
              </a:rPr>
              <a:t>Původní systém spuštěn v lednu 2008</a:t>
            </a:r>
            <a:endParaRPr lang="en-GB" sz="2400" dirty="0" smtClean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sz="2400" dirty="0" smtClean="0">
                <a:solidFill>
                  <a:srgbClr val="000066"/>
                </a:solidFill>
              </a:rPr>
              <a:t>Do</a:t>
            </a:r>
            <a:r>
              <a:rPr lang="cs-CZ" sz="2400" dirty="0" smtClean="0">
                <a:solidFill>
                  <a:srgbClr val="000066"/>
                </a:solidFill>
              </a:rPr>
              <a:t> dnešního dne zachráněno 9 lidí</a:t>
            </a:r>
          </a:p>
          <a:p>
            <a:pPr marL="342900" indent="-342900">
              <a:spcBef>
                <a:spcPct val="20000"/>
              </a:spcBef>
            </a:pPr>
            <a:endParaRPr lang="cs-CZ" dirty="0" smtClean="0">
              <a:solidFill>
                <a:srgbClr val="000066"/>
              </a:solidFill>
            </a:endParaRPr>
          </a:p>
        </p:txBody>
      </p:sp>
      <p:sp>
        <p:nvSpPr>
          <p:cNvPr id="34823" name="Rectangle 9"/>
          <p:cNvSpPr>
            <a:spLocks noChangeArrowheads="1"/>
          </p:cNvSpPr>
          <p:nvPr/>
        </p:nvSpPr>
        <p:spPr bwMode="auto">
          <a:xfrm>
            <a:off x="684213" y="2857496"/>
            <a:ext cx="6480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3600" b="1" dirty="0" smtClean="0">
                <a:solidFill>
                  <a:srgbClr val="000066"/>
                </a:solidFill>
              </a:rPr>
              <a:t>Řešení</a:t>
            </a:r>
            <a:endParaRPr lang="en-US" sz="3600" b="1" dirty="0">
              <a:solidFill>
                <a:srgbClr val="000066"/>
              </a:solidFill>
            </a:endParaRPr>
          </a:p>
        </p:txBody>
      </p:sp>
      <p:pic>
        <p:nvPicPr>
          <p:cNvPr id="8" name="Picture 1" descr="C:\Users\richard.prodger\Pictures\MOB Guardian\levan-m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9990" y="3786190"/>
            <a:ext cx="2155414" cy="2671319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9" name="Picture 2" descr="C:\Users\richard.prodger\Pictures\MOB Guardian\guyona_resc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239217"/>
            <a:ext cx="2214578" cy="1450021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designwithmgi.com/Clients/Iridium/IRIDIUMIMAGES/Misc/gateway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643182"/>
            <a:ext cx="1285875" cy="1666875"/>
          </a:xfrm>
          <a:prstGeom prst="rect">
            <a:avLst/>
          </a:prstGeom>
          <a:noFill/>
        </p:spPr>
      </p:pic>
      <p:sp>
        <p:nvSpPr>
          <p:cNvPr id="25" name="Rounded Rectangle 24"/>
          <p:cNvSpPr/>
          <p:nvPr/>
        </p:nvSpPr>
        <p:spPr>
          <a:xfrm>
            <a:off x="3500438" y="1571625"/>
            <a:ext cx="2143125" cy="12858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dirty="0" smtClean="0"/>
              <a:t>Původní záchranný systém</a:t>
            </a:r>
            <a:endParaRPr lang="en-GB" sz="2000" dirty="0"/>
          </a:p>
        </p:txBody>
      </p:sp>
      <p:sp>
        <p:nvSpPr>
          <p:cNvPr id="24" name="Rounded Rectangle 23"/>
          <p:cNvSpPr/>
          <p:nvPr/>
        </p:nvSpPr>
        <p:spPr>
          <a:xfrm>
            <a:off x="4071938" y="2714625"/>
            <a:ext cx="2428875" cy="142875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GB" sz="2000" dirty="0" smtClean="0"/>
          </a:p>
          <a:p>
            <a:pPr algn="ctr">
              <a:defRPr/>
            </a:pPr>
            <a:r>
              <a:rPr lang="en-GB" sz="2000" dirty="0" smtClean="0"/>
              <a:t>LBS Platform</a:t>
            </a:r>
            <a:r>
              <a:rPr lang="cs-CZ" sz="2000" dirty="0" smtClean="0"/>
              <a:t>a</a:t>
            </a:r>
            <a:endParaRPr lang="en-GB" sz="2000" dirty="0"/>
          </a:p>
        </p:txBody>
      </p:sp>
      <p:sp>
        <p:nvSpPr>
          <p:cNvPr id="6150" name="Rectangle 4"/>
          <p:cNvSpPr>
            <a:spLocks noGrp="1" noChangeArrowheads="1"/>
          </p:cNvSpPr>
          <p:nvPr>
            <p:ph type="title"/>
          </p:nvPr>
        </p:nvSpPr>
        <p:spPr>
          <a:xfrm>
            <a:off x="214313" y="214313"/>
            <a:ext cx="6173787" cy="838200"/>
          </a:xfrm>
        </p:spPr>
        <p:txBody>
          <a:bodyPr/>
          <a:lstStyle/>
          <a:p>
            <a:pPr eaLnBrk="1" hangingPunct="1"/>
            <a:r>
              <a:rPr lang="cs-CZ" dirty="0" smtClean="0"/>
              <a:t>Fungování systému</a:t>
            </a:r>
            <a:endParaRPr lang="en-US" dirty="0" smtClean="0"/>
          </a:p>
        </p:txBody>
      </p:sp>
      <p:pic>
        <p:nvPicPr>
          <p:cNvPr id="6151" name="Picture 7" descr="tn00698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891088"/>
            <a:ext cx="1792288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AutoShape 11"/>
          <p:cNvSpPr>
            <a:spLocks noChangeArrowheads="1"/>
          </p:cNvSpPr>
          <p:nvPr/>
        </p:nvSpPr>
        <p:spPr bwMode="auto">
          <a:xfrm>
            <a:off x="900113" y="2997200"/>
            <a:ext cx="431800" cy="1800225"/>
          </a:xfrm>
          <a:prstGeom prst="upDownArrow">
            <a:avLst>
              <a:gd name="adj1" fmla="val 50000"/>
              <a:gd name="adj2" fmla="val 83382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034" name="AutoShape 13"/>
          <p:cNvSpPr>
            <a:spLocks noChangeArrowheads="1"/>
          </p:cNvSpPr>
          <p:nvPr/>
        </p:nvSpPr>
        <p:spPr bwMode="auto">
          <a:xfrm rot="-5400000">
            <a:off x="3641726" y="3216275"/>
            <a:ext cx="431800" cy="714375"/>
          </a:xfrm>
          <a:prstGeom prst="upDownArrow">
            <a:avLst>
              <a:gd name="adj1" fmla="val 50000"/>
              <a:gd name="adj2" fmla="val 53382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6155" name="Picture 15" descr="MCj023099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63" y="1428750"/>
            <a:ext cx="16144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0" y="5445125"/>
            <a:ext cx="11525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AutoShape 17"/>
          <p:cNvSpPr>
            <a:spLocks noChangeArrowheads="1"/>
          </p:cNvSpPr>
          <p:nvPr/>
        </p:nvSpPr>
        <p:spPr bwMode="auto">
          <a:xfrm rot="2370160">
            <a:off x="6383338" y="2116138"/>
            <a:ext cx="431800" cy="881062"/>
          </a:xfrm>
          <a:prstGeom prst="upDownArrow">
            <a:avLst>
              <a:gd name="adj1" fmla="val 50000"/>
              <a:gd name="adj2" fmla="val 63382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6158" name="Picture 18" descr="aa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75" y="2500313"/>
            <a:ext cx="108108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21" descr="MCj023099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4000500"/>
            <a:ext cx="160972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AutoShape 23"/>
          <p:cNvSpPr>
            <a:spLocks noChangeArrowheads="1"/>
          </p:cNvSpPr>
          <p:nvPr/>
        </p:nvSpPr>
        <p:spPr bwMode="auto">
          <a:xfrm rot="7888660">
            <a:off x="6438832" y="3774923"/>
            <a:ext cx="431800" cy="712298"/>
          </a:xfrm>
          <a:prstGeom prst="upDownArrow">
            <a:avLst>
              <a:gd name="adj1" fmla="val 50000"/>
              <a:gd name="adj2" fmla="val 63382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6161" name="Picture 25" descr="MCj0230991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5" y="4714875"/>
            <a:ext cx="1368425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" name="AutoShape 26"/>
          <p:cNvSpPr>
            <a:spLocks noChangeArrowheads="1"/>
          </p:cNvSpPr>
          <p:nvPr/>
        </p:nvSpPr>
        <p:spPr bwMode="auto">
          <a:xfrm rot="10800000">
            <a:off x="4497388" y="4000504"/>
            <a:ext cx="431800" cy="857246"/>
          </a:xfrm>
          <a:prstGeom prst="upDownArrow">
            <a:avLst>
              <a:gd name="adj1" fmla="val 50000"/>
              <a:gd name="adj2" fmla="val 53382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43" name="Text Box 27"/>
          <p:cNvSpPr txBox="1">
            <a:spLocks noChangeArrowheads="1"/>
          </p:cNvSpPr>
          <p:nvPr/>
        </p:nvSpPr>
        <p:spPr bwMode="auto">
          <a:xfrm>
            <a:off x="3786188" y="5929313"/>
            <a:ext cx="2016125" cy="2308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900" dirty="0" smtClean="0">
                <a:latin typeface="Arial Unicode MS" pitchFamily="34" charset="-128"/>
              </a:rPr>
              <a:t>Kontrolní centrum systému</a:t>
            </a:r>
            <a:endParaRPr lang="en-US" sz="900" dirty="0">
              <a:latin typeface="Arial Unicode MS" pitchFamily="34" charset="-128"/>
            </a:endParaRPr>
          </a:p>
        </p:txBody>
      </p:sp>
      <p:sp>
        <p:nvSpPr>
          <p:cNvPr id="1044" name="Text Box 28"/>
          <p:cNvSpPr txBox="1">
            <a:spLocks noChangeArrowheads="1"/>
          </p:cNvSpPr>
          <p:nvPr/>
        </p:nvSpPr>
        <p:spPr bwMode="auto">
          <a:xfrm>
            <a:off x="6786578" y="928670"/>
            <a:ext cx="192882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1000" dirty="0" smtClean="0">
                <a:latin typeface="Arial Unicode MS" pitchFamily="34" charset="-128"/>
              </a:rPr>
              <a:t>Operační centrum </a:t>
            </a:r>
            <a:r>
              <a:rPr lang="cs-CZ" sz="1000" dirty="0" smtClean="0"/>
              <a:t>Royal National Lifeboat Institution</a:t>
            </a:r>
            <a:endParaRPr lang="en-US" sz="1000" dirty="0">
              <a:latin typeface="Arial Unicode MS" pitchFamily="34" charset="-128"/>
            </a:endParaRPr>
          </a:p>
        </p:txBody>
      </p:sp>
      <p:sp>
        <p:nvSpPr>
          <p:cNvPr id="1045" name="Text Box 29"/>
          <p:cNvSpPr txBox="1">
            <a:spLocks noChangeArrowheads="1"/>
          </p:cNvSpPr>
          <p:nvPr/>
        </p:nvSpPr>
        <p:spPr bwMode="auto">
          <a:xfrm>
            <a:off x="6858016" y="3580629"/>
            <a:ext cx="1298557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1000" dirty="0" smtClean="0">
                <a:latin typeface="Arial Unicode MS" pitchFamily="34" charset="-128"/>
              </a:rPr>
              <a:t>Velitelství pobřežní hlídky</a:t>
            </a: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 rot="10800000">
            <a:off x="5143504" y="2500306"/>
            <a:ext cx="285751" cy="428625"/>
          </a:xfrm>
          <a:prstGeom prst="upDownArrow">
            <a:avLst>
              <a:gd name="adj1" fmla="val 50000"/>
              <a:gd name="adj2" fmla="val 53382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28" name="Picture 7" descr="Image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2638" y="4643438"/>
            <a:ext cx="1233487" cy="1000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30" name="Rounded Rectangle 29"/>
          <p:cNvSpPr/>
          <p:nvPr/>
        </p:nvSpPr>
        <p:spPr>
          <a:xfrm>
            <a:off x="4643438" y="500063"/>
            <a:ext cx="1714500" cy="9286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GB" sz="2000" dirty="0"/>
              <a:t>CRM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7750" y="928688"/>
            <a:ext cx="1357313" cy="3714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7" name="AutoShape 26"/>
          <p:cNvSpPr>
            <a:spLocks noChangeArrowheads="1"/>
          </p:cNvSpPr>
          <p:nvPr/>
        </p:nvSpPr>
        <p:spPr bwMode="auto">
          <a:xfrm rot="8008035">
            <a:off x="6350000" y="1209675"/>
            <a:ext cx="285750" cy="692150"/>
          </a:xfrm>
          <a:prstGeom prst="upDownArrow">
            <a:avLst>
              <a:gd name="adj1" fmla="val 50000"/>
              <a:gd name="adj2" fmla="val 53382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2143125" y="5715000"/>
            <a:ext cx="1071563" cy="2619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1050" b="1" dirty="0"/>
              <a:t>MOB Guardian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00166" y="1071546"/>
            <a:ext cx="1000132" cy="5078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900" b="1" dirty="0"/>
              <a:t>66 </a:t>
            </a:r>
            <a:r>
              <a:rPr lang="cs-CZ" sz="900" b="1" dirty="0" smtClean="0"/>
              <a:t>satelitů Iridium na oběžné dráze</a:t>
            </a:r>
            <a:endParaRPr lang="en-GB" sz="900" b="1" dirty="0"/>
          </a:p>
        </p:txBody>
      </p:sp>
      <p:sp>
        <p:nvSpPr>
          <p:cNvPr id="34" name="TextBox 33"/>
          <p:cNvSpPr txBox="1"/>
          <p:nvPr/>
        </p:nvSpPr>
        <p:spPr>
          <a:xfrm rot="5400000">
            <a:off x="237858" y="3502134"/>
            <a:ext cx="738664" cy="785818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cs-CZ" sz="900" b="1" dirty="0" smtClean="0"/>
              <a:t>Reportování polohy a tísňový signál</a:t>
            </a:r>
            <a:endParaRPr lang="en-GB" sz="900" b="1" dirty="0"/>
          </a:p>
        </p:txBody>
      </p:sp>
      <p:pic>
        <p:nvPicPr>
          <p:cNvPr id="11266" name="Picture 2" descr="http://www.designwithmgi.com/Clients/Iridium/IRIDIUMIMAGES/Misc/Iridium_Netowrk_Ill_small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34" y="1566876"/>
            <a:ext cx="1262714" cy="1290620"/>
          </a:xfrm>
          <a:prstGeom prst="rect">
            <a:avLst/>
          </a:prstGeom>
          <a:noFill/>
        </p:spPr>
      </p:pic>
      <p:pic>
        <p:nvPicPr>
          <p:cNvPr id="35" name="Picture 34" descr="azure_logo_whit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14810" y="3500438"/>
            <a:ext cx="2071703" cy="38625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428860" y="2143116"/>
            <a:ext cx="928694" cy="5078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cs-CZ" sz="900" b="1" dirty="0" smtClean="0"/>
              <a:t>Komunikační centrum v Arizoně</a:t>
            </a:r>
            <a:endParaRPr lang="en-GB" sz="900" b="1" dirty="0"/>
          </a:p>
        </p:txBody>
      </p:sp>
      <p:sp>
        <p:nvSpPr>
          <p:cNvPr id="1047" name="AutoShape 12"/>
          <p:cNvSpPr>
            <a:spLocks noChangeArrowheads="1"/>
          </p:cNvSpPr>
          <p:nvPr/>
        </p:nvSpPr>
        <p:spPr bwMode="auto">
          <a:xfrm rot="18253618">
            <a:off x="1943894" y="2240757"/>
            <a:ext cx="431800" cy="792162"/>
          </a:xfrm>
          <a:prstGeom prst="upDownArrow">
            <a:avLst>
              <a:gd name="adj1" fmla="val 50000"/>
              <a:gd name="adj2" fmla="val 36691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Přechod na Windows Azure</a:t>
            </a:r>
            <a:endParaRPr lang="en-US" dirty="0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GB" sz="3200" dirty="0" err="1" smtClean="0"/>
              <a:t>Škálovatelnost</a:t>
            </a:r>
            <a:r>
              <a:rPr lang="en-GB" sz="3200" dirty="0" smtClean="0"/>
              <a:t> </a:t>
            </a:r>
            <a:r>
              <a:rPr lang="en-GB" sz="3200" dirty="0" err="1" smtClean="0"/>
              <a:t>služeb</a:t>
            </a:r>
            <a:r>
              <a:rPr lang="en-GB" sz="3200" dirty="0" smtClean="0"/>
              <a:t> pro </a:t>
            </a:r>
            <a:r>
              <a:rPr lang="en-GB" sz="3200" dirty="0" err="1" smtClean="0"/>
              <a:t>podporu</a:t>
            </a:r>
            <a:r>
              <a:rPr lang="en-GB" sz="3200" dirty="0" smtClean="0"/>
              <a:t> </a:t>
            </a:r>
            <a:r>
              <a:rPr lang="en-GB" sz="3200" dirty="0" err="1" smtClean="0"/>
              <a:t>tisíců</a:t>
            </a:r>
            <a:r>
              <a:rPr lang="en-GB" sz="3200" dirty="0" smtClean="0"/>
              <a:t> </a:t>
            </a:r>
            <a:r>
              <a:rPr lang="en-GB" sz="3200" dirty="0" err="1" smtClean="0"/>
              <a:t>nebo</a:t>
            </a:r>
            <a:r>
              <a:rPr lang="en-GB" sz="3200" dirty="0" smtClean="0"/>
              <a:t> </a:t>
            </a:r>
            <a:r>
              <a:rPr lang="en-GB" sz="3200" dirty="0" err="1" smtClean="0"/>
              <a:t>miliónů</a:t>
            </a:r>
            <a:r>
              <a:rPr lang="en-GB" sz="3200" dirty="0" smtClean="0"/>
              <a:t> </a:t>
            </a:r>
            <a:r>
              <a:rPr lang="en-GB" sz="3200" dirty="0" err="1" smtClean="0"/>
              <a:t>plavidel</a:t>
            </a:r>
            <a:endParaRPr lang="cs-CZ" sz="3200" dirty="0" smtClean="0"/>
          </a:p>
          <a:p>
            <a:pPr marL="342900" lvl="1" indent="-342900">
              <a:buFontTx/>
              <a:buChar char="•"/>
            </a:pPr>
            <a:r>
              <a:rPr lang="cs-CZ" sz="3200" dirty="0" smtClean="0"/>
              <a:t>Zachování </a:t>
            </a:r>
            <a:r>
              <a:rPr lang="en-GB" sz="3200" dirty="0" err="1" smtClean="0"/>
              <a:t>nízké</a:t>
            </a:r>
            <a:r>
              <a:rPr lang="en-GB" sz="3200" dirty="0" smtClean="0"/>
              <a:t> </a:t>
            </a:r>
            <a:r>
              <a:rPr lang="en-GB" sz="3200" dirty="0" err="1" smtClean="0"/>
              <a:t>ceny</a:t>
            </a:r>
            <a:r>
              <a:rPr lang="en-GB" sz="3200" dirty="0" smtClean="0"/>
              <a:t> pro </a:t>
            </a:r>
            <a:r>
              <a:rPr lang="cs-CZ" sz="3200" dirty="0" smtClean="0"/>
              <a:t>nové </a:t>
            </a:r>
            <a:r>
              <a:rPr lang="en-GB" sz="3200" dirty="0" err="1" smtClean="0"/>
              <a:t>uživatele</a:t>
            </a:r>
            <a:r>
              <a:rPr lang="cs-CZ" sz="3200" dirty="0" smtClean="0"/>
              <a:t> systému</a:t>
            </a:r>
          </a:p>
          <a:p>
            <a:pPr marL="342900" lvl="1" indent="-342900">
              <a:buFontTx/>
              <a:buChar char="•"/>
            </a:pPr>
            <a:r>
              <a:rPr lang="cs-CZ" sz="3200" dirty="0" smtClean="0"/>
              <a:t>Přidání vlastností pro jednoduchou rozšiřitelnost</a:t>
            </a:r>
            <a:endParaRPr lang="en-GB" sz="3200" dirty="0" smtClean="0"/>
          </a:p>
          <a:p>
            <a:pPr marL="342900" lvl="1" indent="-342900">
              <a:buFontTx/>
              <a:buChar char="•"/>
            </a:pPr>
            <a:r>
              <a:rPr lang="en-GB" sz="3200" dirty="0" err="1" smtClean="0"/>
              <a:t>Zachování</a:t>
            </a:r>
            <a:r>
              <a:rPr lang="en-GB" sz="3200" dirty="0" smtClean="0"/>
              <a:t> </a:t>
            </a:r>
            <a:r>
              <a:rPr lang="en-GB" sz="3200" dirty="0" err="1" smtClean="0"/>
              <a:t>stávajícího</a:t>
            </a:r>
            <a:r>
              <a:rPr lang="en-GB" sz="3200" dirty="0" smtClean="0"/>
              <a:t> </a:t>
            </a:r>
            <a:r>
              <a:rPr lang="cs-CZ" sz="3200" dirty="0" smtClean="0"/>
              <a:t>uživatelského rozhraní</a:t>
            </a:r>
            <a:endParaRPr lang="en-GB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714752"/>
            <a:ext cx="1699134" cy="103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9" name="Group 198"/>
          <p:cNvGrpSpPr/>
          <p:nvPr/>
        </p:nvGrpSpPr>
        <p:grpSpPr>
          <a:xfrm>
            <a:off x="2285984" y="1071546"/>
            <a:ext cx="1928826" cy="1428755"/>
            <a:chOff x="1857356" y="1142984"/>
            <a:chExt cx="1928826" cy="1428755"/>
          </a:xfrm>
        </p:grpSpPr>
        <p:sp>
          <p:nvSpPr>
            <p:cNvPr id="104" name="Rounded Rectangle 103"/>
            <p:cNvSpPr/>
            <p:nvPr/>
          </p:nvSpPr>
          <p:spPr>
            <a:xfrm>
              <a:off x="1857356" y="1142984"/>
              <a:ext cx="1928826" cy="142875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GB" sz="2000" dirty="0" smtClean="0"/>
            </a:p>
          </p:txBody>
        </p:sp>
        <p:pic>
          <p:nvPicPr>
            <p:cNvPr id="106" name="Picture 105" descr="azure_logo_white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8794" y="1571612"/>
              <a:ext cx="1688536" cy="314812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1928794" y="1214422"/>
              <a:ext cx="17940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/>
                <a:t>LBS Platforma</a:t>
              </a:r>
              <a:endParaRPr lang="en-GB" sz="2000" dirty="0"/>
            </a:p>
          </p:txBody>
        </p:sp>
      </p:grp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 LBS Platformy</a:t>
            </a:r>
            <a:endParaRPr lang="en-US" dirty="0" smtClean="0"/>
          </a:p>
        </p:txBody>
      </p:sp>
      <p:grpSp>
        <p:nvGrpSpPr>
          <p:cNvPr id="177" name="Group 176"/>
          <p:cNvGrpSpPr/>
          <p:nvPr/>
        </p:nvGrpSpPr>
        <p:grpSpPr>
          <a:xfrm>
            <a:off x="4071934" y="928670"/>
            <a:ext cx="4000528" cy="3081333"/>
            <a:chOff x="3571868" y="1000108"/>
            <a:chExt cx="4998734" cy="3850182"/>
          </a:xfrm>
        </p:grpSpPr>
        <p:grpSp>
          <p:nvGrpSpPr>
            <p:cNvPr id="153" name="Group 152"/>
            <p:cNvGrpSpPr/>
            <p:nvPr/>
          </p:nvGrpSpPr>
          <p:grpSpPr>
            <a:xfrm>
              <a:off x="3571868" y="1000108"/>
              <a:ext cx="4998734" cy="3850182"/>
              <a:chOff x="3430918" y="1079016"/>
              <a:chExt cx="4998734" cy="3850182"/>
            </a:xfrm>
          </p:grpSpPr>
          <p:sp>
            <p:nvSpPr>
              <p:cNvPr id="108" name="Isosceles Triangle 107"/>
              <p:cNvSpPr/>
              <p:nvPr/>
            </p:nvSpPr>
            <p:spPr>
              <a:xfrm rot="16546165">
                <a:off x="2266362" y="2243572"/>
                <a:ext cx="3581968" cy="1252855"/>
              </a:xfrm>
              <a:prstGeom prst="triangle">
                <a:avLst>
                  <a:gd name="adj" fmla="val 85163"/>
                </a:avLst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357686" y="1142984"/>
                <a:ext cx="4071966" cy="3786214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Flowchart: Direct Access Storage 6"/>
              <p:cNvSpPr/>
              <p:nvPr/>
            </p:nvSpPr>
            <p:spPr>
              <a:xfrm rot="16200000">
                <a:off x="7237088" y="2478424"/>
                <a:ext cx="670617" cy="1285884"/>
              </a:xfrm>
              <a:prstGeom prst="flowChartMagneticDrum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Sequential Access Storage 10"/>
              <p:cNvSpPr/>
              <p:nvPr/>
            </p:nvSpPr>
            <p:spPr>
              <a:xfrm>
                <a:off x="5143504" y="1643050"/>
                <a:ext cx="683384" cy="714380"/>
              </a:xfrm>
              <a:prstGeom prst="flowChartMagneticTape">
                <a:avLst/>
              </a:prstGeom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2" name="Shape 11"/>
              <p:cNvCxnSpPr>
                <a:endCxn id="11" idx="1"/>
              </p:cNvCxnSpPr>
              <p:nvPr/>
            </p:nvCxnSpPr>
            <p:spPr>
              <a:xfrm>
                <a:off x="4357686" y="2000240"/>
                <a:ext cx="785818" cy="1588"/>
              </a:xfrm>
              <a:prstGeom prst="bentConnector3">
                <a:avLst>
                  <a:gd name="adj1" fmla="val 303"/>
                </a:avLst>
              </a:prstGeom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hape 14"/>
              <p:cNvCxnSpPr>
                <a:stCxn id="14" idx="2"/>
                <a:endCxn id="90" idx="0"/>
              </p:cNvCxnSpPr>
              <p:nvPr/>
            </p:nvCxnSpPr>
            <p:spPr>
              <a:xfrm rot="5400000">
                <a:off x="5278631" y="3635565"/>
                <a:ext cx="428628" cy="15498"/>
              </a:xfrm>
              <a:prstGeom prst="bentConnector3">
                <a:avLst>
                  <a:gd name="adj1" fmla="val 2222"/>
                </a:avLst>
              </a:prstGeom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lowchart: Process 13"/>
              <p:cNvSpPr/>
              <p:nvPr/>
            </p:nvSpPr>
            <p:spPr>
              <a:xfrm>
                <a:off x="4572000" y="2786058"/>
                <a:ext cx="1857388" cy="642942"/>
              </a:xfrm>
              <a:prstGeom prst="flowChartProcess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  <a:tint val="66000"/>
                      <a:satMod val="160000"/>
                    </a:schemeClr>
                  </a:gs>
                  <a:gs pos="50000">
                    <a:schemeClr val="bg1">
                      <a:lumMod val="65000"/>
                      <a:tint val="44500"/>
                      <a:satMod val="160000"/>
                    </a:schemeClr>
                  </a:gs>
                  <a:gs pos="100000">
                    <a:schemeClr val="bg1">
                      <a:lumMod val="65000"/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Iridium Email Parser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929189" y="1214423"/>
                <a:ext cx="2518568" cy="384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Email Message</a:t>
                </a:r>
                <a:r>
                  <a:rPr lang="en-US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Queue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cxnSp>
            <p:nvCxnSpPr>
              <p:cNvPr id="94" name="Shape 14"/>
              <p:cNvCxnSpPr>
                <a:stCxn id="90" idx="2"/>
              </p:cNvCxnSpPr>
              <p:nvPr/>
            </p:nvCxnSpPr>
            <p:spPr>
              <a:xfrm rot="16200000" flipH="1">
                <a:off x="5314350" y="4742854"/>
                <a:ext cx="357190" cy="15498"/>
              </a:xfrm>
              <a:prstGeom prst="bentConnector3">
                <a:avLst>
                  <a:gd name="adj1" fmla="val 2000"/>
                </a:avLst>
              </a:prstGeom>
              <a:ln w="28575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Flowchart: Sequential Access Storage 89"/>
              <p:cNvSpPr/>
              <p:nvPr/>
            </p:nvSpPr>
            <p:spPr>
              <a:xfrm>
                <a:off x="5143504" y="3857628"/>
                <a:ext cx="683384" cy="714380"/>
              </a:xfrm>
              <a:prstGeom prst="flowChartMagneticTape">
                <a:avLst/>
              </a:prstGeom>
              <a:gradFill flip="none" rotWithShape="1">
                <a:gsLst>
                  <a:gs pos="0">
                    <a:schemeClr val="accent2">
                      <a:tint val="66000"/>
                      <a:satMod val="160000"/>
                    </a:schemeClr>
                  </a:gs>
                  <a:gs pos="50000">
                    <a:schemeClr val="accent2">
                      <a:tint val="44500"/>
                      <a:satMod val="160000"/>
                    </a:schemeClr>
                  </a:gs>
                  <a:gs pos="100000">
                    <a:schemeClr val="accent2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857884" y="4071942"/>
                <a:ext cx="1500611" cy="384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MO </a:t>
                </a:r>
                <a:r>
                  <a:rPr lang="en-US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Queue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6555127" y="2214554"/>
                <a:ext cx="1803087" cy="653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MO Logs </a:t>
                </a:r>
              </a:p>
              <a:p>
                <a:pPr algn="ctr"/>
                <a:r>
                  <a:rPr lang="cs-CZ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(Table Storage)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cxnSp>
          <p:nvCxnSpPr>
            <p:cNvPr id="8" name="Straight Arrow Connector 7"/>
            <p:cNvCxnSpPr>
              <a:stCxn id="11" idx="2"/>
              <a:endCxn id="14" idx="0"/>
            </p:cNvCxnSpPr>
            <p:nvPr/>
          </p:nvCxnSpPr>
          <p:spPr>
            <a:xfrm rot="16200000" flipH="1">
              <a:off x="5419581" y="2485087"/>
              <a:ext cx="428628" cy="15498"/>
            </a:xfrm>
            <a:prstGeom prst="bentConnector3">
              <a:avLst>
                <a:gd name="adj1" fmla="val 1111"/>
              </a:avLst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8027988" y="6624638"/>
            <a:ext cx="1116012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t>© Copyright AWS 2010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7" idx="0"/>
          </p:cNvCxnSpPr>
          <p:nvPr/>
        </p:nvCxnSpPr>
        <p:spPr>
          <a:xfrm>
            <a:off x="6471634" y="2552106"/>
            <a:ext cx="400207" cy="1107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 descr="C:\Users\Dad\AppData\Local\Microsoft\Windows\Temporary Internet Files\Content.IE5\IEXGDZ7F\MCj0442050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071546"/>
            <a:ext cx="571504" cy="571504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28596" y="1643050"/>
            <a:ext cx="142876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00B0F0"/>
                </a:solidFill>
              </a:rPr>
              <a:t>MESSAGES &amp; ALERTS</a:t>
            </a:r>
          </a:p>
        </p:txBody>
      </p:sp>
      <p:sp>
        <p:nvSpPr>
          <p:cNvPr id="105" name="Right Arrow 104"/>
          <p:cNvSpPr/>
          <p:nvPr/>
        </p:nvSpPr>
        <p:spPr>
          <a:xfrm>
            <a:off x="1714480" y="1214422"/>
            <a:ext cx="500066" cy="28575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7" name="Picture 3" descr="RNLIscreensho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4143380"/>
            <a:ext cx="3000396" cy="233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1" name="Shape 110"/>
          <p:cNvCxnSpPr/>
          <p:nvPr/>
        </p:nvCxnSpPr>
        <p:spPr>
          <a:xfrm rot="16200000" flipH="1">
            <a:off x="3821901" y="2750339"/>
            <a:ext cx="2000264" cy="1500198"/>
          </a:xfrm>
          <a:prstGeom prst="bentConnector3">
            <a:avLst>
              <a:gd name="adj1" fmla="val 10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19" name="Group 118"/>
          <p:cNvGrpSpPr/>
          <p:nvPr/>
        </p:nvGrpSpPr>
        <p:grpSpPr>
          <a:xfrm>
            <a:off x="1000100" y="2643182"/>
            <a:ext cx="2357454" cy="714380"/>
            <a:chOff x="1214414" y="3286124"/>
            <a:chExt cx="2357454" cy="714380"/>
          </a:xfrm>
        </p:grpSpPr>
        <p:sp>
          <p:nvSpPr>
            <p:cNvPr id="117" name="Left-Right Arrow 116"/>
            <p:cNvSpPr/>
            <p:nvPr/>
          </p:nvSpPr>
          <p:spPr>
            <a:xfrm>
              <a:off x="1214414" y="3286124"/>
              <a:ext cx="2357454" cy="714380"/>
            </a:xfrm>
            <a:prstGeom prst="leftRightArrow">
              <a:avLst/>
            </a:prstGeom>
            <a:effectLst>
              <a:outerShdw blurRad="40000" dist="20000" dir="5400000" rotWithShape="0">
                <a:srgbClr val="000000">
                  <a:alpha val="38000"/>
                </a:srgbClr>
              </a:out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571605" y="3500438"/>
              <a:ext cx="1714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</a:rPr>
                <a:t>App fabric Service bus</a:t>
              </a:r>
              <a:endParaRPr lang="en-US" sz="12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1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5286388"/>
            <a:ext cx="1643074" cy="124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" name="Group 204"/>
          <p:cNvGrpSpPr/>
          <p:nvPr/>
        </p:nvGrpSpPr>
        <p:grpSpPr>
          <a:xfrm>
            <a:off x="2357422" y="3143248"/>
            <a:ext cx="1651199" cy="3027540"/>
            <a:chOff x="2071670" y="3428999"/>
            <a:chExt cx="1651199" cy="3027540"/>
          </a:xfrm>
        </p:grpSpPr>
        <p:cxnSp>
          <p:nvCxnSpPr>
            <p:cNvPr id="130" name="Elbow Connector 12"/>
            <p:cNvCxnSpPr>
              <a:endCxn id="133" idx="1"/>
            </p:cNvCxnSpPr>
            <p:nvPr/>
          </p:nvCxnSpPr>
          <p:spPr>
            <a:xfrm rot="16200000" flipH="1">
              <a:off x="1006707" y="4493963"/>
              <a:ext cx="2772869" cy="642942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pic>
          <p:nvPicPr>
            <p:cNvPr id="131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14612" y="4714884"/>
              <a:ext cx="1008257" cy="509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2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14612" y="5325828"/>
              <a:ext cx="1008257" cy="509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14612" y="5947198"/>
              <a:ext cx="1008257" cy="509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4" name="Straight Arrow Connector 133"/>
            <p:cNvCxnSpPr/>
            <p:nvPr/>
          </p:nvCxnSpPr>
          <p:spPr>
            <a:xfrm flipV="1">
              <a:off x="2071670" y="4929198"/>
              <a:ext cx="67217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flipV="1">
              <a:off x="2071670" y="5575968"/>
              <a:ext cx="67217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146" name="Elbow Connector 145"/>
          <p:cNvCxnSpPr/>
          <p:nvPr/>
        </p:nvCxnSpPr>
        <p:spPr>
          <a:xfrm rot="5400000">
            <a:off x="2571736" y="2571744"/>
            <a:ext cx="571504" cy="1588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0" name="Elbow Connector 149"/>
          <p:cNvCxnSpPr>
            <a:endCxn id="181" idx="3"/>
          </p:cNvCxnSpPr>
          <p:nvPr/>
        </p:nvCxnSpPr>
        <p:spPr>
          <a:xfrm rot="5400000">
            <a:off x="1411705" y="3573521"/>
            <a:ext cx="1091033" cy="230486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rot="5400000">
            <a:off x="464315" y="5036355"/>
            <a:ext cx="642942" cy="1588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8" name="TextBox 207"/>
          <p:cNvSpPr txBox="1"/>
          <p:nvPr/>
        </p:nvSpPr>
        <p:spPr>
          <a:xfrm>
            <a:off x="2500298" y="4071942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Trace console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214282" y="3429000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SNMP Proxy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1785918" y="6215082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MIB Browser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Komerční výhody</a:t>
            </a:r>
            <a:endParaRPr lang="en-US" dirty="0" smtClean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214422"/>
            <a:ext cx="8001056" cy="4824413"/>
          </a:xfrm>
        </p:spPr>
        <p:txBody>
          <a:bodyPr/>
          <a:lstStyle/>
          <a:p>
            <a:r>
              <a:rPr lang="cs-CZ" dirty="0" smtClean="0"/>
              <a:t>Téměř žádné počáteční investice do infrastruktury</a:t>
            </a:r>
          </a:p>
          <a:p>
            <a:r>
              <a:rPr lang="cs-CZ" dirty="0" smtClean="0"/>
              <a:t>Okamžité poskytnutí požadovaného výkonu </a:t>
            </a:r>
          </a:p>
          <a:p>
            <a:r>
              <a:rPr lang="cs-CZ" dirty="0" smtClean="0"/>
              <a:t>Efektivnější využívání zdrojů</a:t>
            </a:r>
          </a:p>
          <a:p>
            <a:r>
              <a:rPr lang="cs-CZ" dirty="0" smtClean="0"/>
              <a:t>Cena podle skutečného využití služeb</a:t>
            </a:r>
          </a:p>
          <a:p>
            <a:r>
              <a:rPr lang="cs-CZ" dirty="0" smtClean="0"/>
              <a:t>Využití částí stávajícho řešení a nástrojů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251950" cy="6858000"/>
          </a:xfrm>
          <a:noFill/>
        </p:spPr>
      </p:pic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5429264"/>
            <a:ext cx="3406756" cy="1143000"/>
          </a:xfrm>
        </p:spPr>
        <p:txBody>
          <a:bodyPr/>
          <a:lstStyle/>
          <a:p>
            <a:pPr eaLnBrk="1" hangingPunct="1"/>
            <a:r>
              <a:rPr lang="cs-CZ" sz="1100" dirty="0" smtClean="0">
                <a:solidFill>
                  <a:schemeClr val="bg1"/>
                </a:solidFill>
              </a:rPr>
              <a:t>Více informací na</a:t>
            </a:r>
            <a:r>
              <a:rPr lang="en-GB" sz="1100" dirty="0" smtClean="0">
                <a:solidFill>
                  <a:schemeClr val="bg1"/>
                </a:solidFill>
              </a:rPr>
              <a:t>:</a:t>
            </a:r>
            <a:r>
              <a:rPr lang="en-GB" sz="1800" dirty="0" smtClean="0">
                <a:solidFill>
                  <a:schemeClr val="bg1"/>
                </a:solidFill>
              </a:rPr>
              <a:t/>
            </a:r>
            <a:br>
              <a:rPr lang="en-GB" sz="1800" dirty="0" smtClean="0">
                <a:solidFill>
                  <a:schemeClr val="bg1"/>
                </a:solidFill>
              </a:rPr>
            </a:br>
            <a:r>
              <a:rPr lang="en-GB" sz="1800" dirty="0" smtClean="0">
                <a:solidFill>
                  <a:schemeClr val="bg1"/>
                </a:solidFill>
              </a:rPr>
              <a:t>www.aws.net</a:t>
            </a:r>
            <a:br>
              <a:rPr lang="en-GB" sz="1800" dirty="0" smtClean="0">
                <a:solidFill>
                  <a:schemeClr val="bg1"/>
                </a:solidFill>
              </a:rPr>
            </a:br>
            <a:r>
              <a:rPr lang="en-GB" sz="1800" dirty="0" smtClean="0">
                <a:solidFill>
                  <a:schemeClr val="bg1"/>
                </a:solidFill>
              </a:rPr>
              <a:t>www.mobguardian.com</a:t>
            </a:r>
          </a:p>
        </p:txBody>
      </p:sp>
      <p:pic>
        <p:nvPicPr>
          <p:cNvPr id="58374" name="Picture 3" descr="FullColnoborderWhiteTyp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66"/>
              </a:clrFrom>
              <a:clrTo>
                <a:srgbClr val="0000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5429264"/>
            <a:ext cx="1791972" cy="106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10" descr="aws_logo_white_on_black_t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333375"/>
            <a:ext cx="313055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Text Box 12"/>
          <p:cNvSpPr txBox="1">
            <a:spLocks noChangeArrowheads="1"/>
          </p:cNvSpPr>
          <p:nvPr/>
        </p:nvSpPr>
        <p:spPr bwMode="auto">
          <a:xfrm>
            <a:off x="6643702" y="1357298"/>
            <a:ext cx="224947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200" dirty="0" err="1">
                <a:solidFill>
                  <a:schemeClr val="bg1"/>
                </a:solidFill>
              </a:rPr>
              <a:t>Broomvale</a:t>
            </a:r>
            <a:r>
              <a:rPr lang="en-GB" sz="1200" dirty="0">
                <a:solidFill>
                  <a:schemeClr val="bg1"/>
                </a:solidFill>
              </a:rPr>
              <a:t> Business Centre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 err="1">
                <a:solidFill>
                  <a:schemeClr val="bg1"/>
                </a:solidFill>
              </a:rPr>
              <a:t>Bramford</a:t>
            </a:r>
            <a:r>
              <a:rPr lang="en-GB" sz="1200" dirty="0">
                <a:solidFill>
                  <a:schemeClr val="bg1"/>
                </a:solidFill>
              </a:rPr>
              <a:t> Road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Ipswich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United Kingdom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IP8 4JU</a:t>
            </a:r>
          </a:p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chemeClr val="bg1"/>
                </a:solidFill>
              </a:rPr>
              <a:t>T: +44 1473 </a:t>
            </a:r>
            <a:r>
              <a:rPr lang="en-GB" sz="1200" dirty="0" smtClean="0">
                <a:solidFill>
                  <a:schemeClr val="bg1"/>
                </a:solidFill>
              </a:rPr>
              <a:t>834560</a:t>
            </a:r>
            <a:endParaRPr lang="cs-CZ" sz="1200" dirty="0" smtClean="0">
              <a:solidFill>
                <a:schemeClr val="bg1"/>
              </a:solidFill>
            </a:endParaRPr>
          </a:p>
          <a:p>
            <a:pPr algn="r">
              <a:spcBef>
                <a:spcPct val="50000"/>
              </a:spcBef>
            </a:pPr>
            <a:endParaRPr lang="cs-CZ" sz="1200" dirty="0" smtClean="0">
              <a:solidFill>
                <a:schemeClr val="bg1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cs-CZ" sz="1200" dirty="0" smtClean="0">
                <a:solidFill>
                  <a:schemeClr val="bg1"/>
                </a:solidFill>
              </a:rPr>
              <a:t>AWS Central Europe s.r.o.</a:t>
            </a:r>
            <a:r>
              <a:rPr lang="en-GB" sz="1200" dirty="0" smtClean="0">
                <a:solidFill>
                  <a:schemeClr val="bg1"/>
                </a:solidFill>
              </a:rPr>
              <a:t/>
            </a:r>
            <a:br>
              <a:rPr lang="en-GB" sz="1200" dirty="0" smtClean="0">
                <a:solidFill>
                  <a:schemeClr val="bg1"/>
                </a:solidFill>
              </a:rPr>
            </a:br>
            <a:r>
              <a:rPr lang="cs-CZ" sz="1200" dirty="0" smtClean="0">
                <a:solidFill>
                  <a:schemeClr val="bg1"/>
                </a:solidFill>
              </a:rPr>
              <a:t>Na Poříčí 17</a:t>
            </a:r>
            <a:r>
              <a:rPr lang="en-GB" sz="1200" dirty="0" smtClean="0">
                <a:solidFill>
                  <a:schemeClr val="bg1"/>
                </a:solidFill>
              </a:rPr>
              <a:t/>
            </a:r>
            <a:br>
              <a:rPr lang="en-GB" sz="1200" dirty="0" smtClean="0">
                <a:solidFill>
                  <a:schemeClr val="bg1"/>
                </a:solidFill>
              </a:rPr>
            </a:br>
            <a:r>
              <a:rPr lang="cs-CZ" sz="1200" dirty="0" smtClean="0">
                <a:solidFill>
                  <a:schemeClr val="bg1"/>
                </a:solidFill>
              </a:rPr>
              <a:t>110 00 Praha 1</a:t>
            </a:r>
            <a:r>
              <a:rPr lang="en-GB" sz="1200" dirty="0" smtClean="0">
                <a:solidFill>
                  <a:schemeClr val="bg1"/>
                </a:solidFill>
              </a:rPr>
              <a:t/>
            </a:r>
            <a:br>
              <a:rPr lang="en-GB" sz="1200" dirty="0" smtClean="0">
                <a:solidFill>
                  <a:schemeClr val="bg1"/>
                </a:solidFill>
              </a:rPr>
            </a:br>
            <a:r>
              <a:rPr lang="cs-CZ" sz="1200" dirty="0" smtClean="0">
                <a:solidFill>
                  <a:schemeClr val="bg1"/>
                </a:solidFill>
              </a:rPr>
              <a:t>Česká Republika</a:t>
            </a:r>
            <a:endParaRPr lang="en-GB" sz="1200" dirty="0" smtClean="0">
              <a:solidFill>
                <a:schemeClr val="bg1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en-GB" sz="1200" dirty="0" smtClean="0">
                <a:solidFill>
                  <a:schemeClr val="bg1"/>
                </a:solidFill>
              </a:rPr>
              <a:t>T: +</a:t>
            </a:r>
            <a:r>
              <a:rPr lang="cs-CZ" sz="1200" dirty="0" smtClean="0">
                <a:solidFill>
                  <a:schemeClr val="bg1"/>
                </a:solidFill>
              </a:rPr>
              <a:t>420 222 866 940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r">
              <a:spcBef>
                <a:spcPct val="50000"/>
              </a:spcBef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500174"/>
            <a:ext cx="4666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Děkuji za pozornost.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135" y="2252955"/>
            <a:ext cx="333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michal.kruml@aws.net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ws">
  <a:themeElements>
    <a:clrScheme name="aws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66"/>
      </a:hlink>
      <a:folHlink>
        <a:srgbClr val="000066"/>
      </a:folHlink>
    </a:clrScheme>
    <a:fontScheme name="aw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w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w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w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w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w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w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w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ws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66"/>
        </a:hlink>
        <a:folHlink>
          <a:srgbClr val="00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AWS</Template>
  <TotalTime>4319</TotalTime>
  <Words>310</Words>
  <Application>Microsoft Office PowerPoint</Application>
  <PresentationFormat>On-screen Show (4:3)</PresentationFormat>
  <Paragraphs>66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aws</vt:lpstr>
      <vt:lpstr>Kdo je AWS?</vt:lpstr>
      <vt:lpstr>Slide 2</vt:lpstr>
      <vt:lpstr>Situace</vt:lpstr>
      <vt:lpstr>Fungování systému</vt:lpstr>
      <vt:lpstr>Přechod na Windows Azure</vt:lpstr>
      <vt:lpstr>Architektura LBS Platformy</vt:lpstr>
      <vt:lpstr>Komerční výhody</vt:lpstr>
      <vt:lpstr>Více informací na: www.aws.net www.mobguardian.com</vt:lpstr>
    </vt:vector>
  </TitlesOfParts>
  <Company>Active Web Solutions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Location Based Services</dc:title>
  <dc:creator>Michal Kruml</dc:creator>
  <cp:keywords>AWS;Azure</cp:keywords>
  <cp:lastModifiedBy>Michal Kruml</cp:lastModifiedBy>
  <cp:revision>247</cp:revision>
  <dcterms:created xsi:type="dcterms:W3CDTF">2006-09-19T07:18:10Z</dcterms:created>
  <dcterms:modified xsi:type="dcterms:W3CDTF">2010-04-16T11:36:14Z</dcterms:modified>
</cp:coreProperties>
</file>