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CDD0F-1A07-42EF-86B8-43DB6BFC78CE}" type="datetimeFigureOut">
              <a:rPr lang="en-US" smtClean="0"/>
              <a:pPr/>
              <a:t>3/11/2009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FE233-4575-43FE-B711-57E3600578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606094-4E96-472E-BF0E-63685F810F6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 has made vast strides in our</a:t>
            </a:r>
            <a:r>
              <a:rPr lang="en-US" baseline="0" dirty="0" smtClean="0"/>
              <a:t> approach to user experience.  The evolution of the operating system and productivity tools are not simply software advancements, they’re experience advancements, and the investment in other areas (photography, gaming) helps to further clarify our UX ideals.  Each product certainly contains its’ own design goals, but the ultimate result is a more consistent and pleasant design.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slide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12B9342-B01F-4AA5-BBB7-29A1CD11DA58}" type="slidenum">
              <a:rPr lang="en-US"/>
              <a:pPr/>
              <a:t>5</a:t>
            </a:fld>
            <a:endParaRPr lang="en-US"/>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3240" y="2130425"/>
            <a:ext cx="5314960" cy="1470025"/>
          </a:xfrm>
        </p:spPr>
        <p:txBody>
          <a:bodyPr/>
          <a:lstStyle/>
          <a:p>
            <a:r>
              <a:rPr lang="en-US" dirty="0" smtClean="0"/>
              <a:t>Click to edit Master title style</a:t>
            </a:r>
            <a:endParaRPr lang="cs-CZ" dirty="0"/>
          </a:p>
        </p:txBody>
      </p:sp>
      <p:sp>
        <p:nvSpPr>
          <p:cNvPr id="3" name="Subtitle 2"/>
          <p:cNvSpPr>
            <a:spLocks noGrp="1"/>
          </p:cNvSpPr>
          <p:nvPr>
            <p:ph type="subTitle" idx="1"/>
          </p:nvPr>
        </p:nvSpPr>
        <p:spPr>
          <a:xfrm>
            <a:off x="3143240" y="3886200"/>
            <a:ext cx="46291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A514BC91-127F-4A1C-8CCF-EBDD91AFB58A}" type="datetimeFigureOut">
              <a:rPr lang="cs-CZ" smtClean="0"/>
              <a:pPr/>
              <a:t>11.3.2009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514BC91-127F-4A1C-8CCF-EBDD91AFB58A}" type="datetimeFigureOut">
              <a:rPr lang="cs-CZ" smtClean="0"/>
              <a:pPr/>
              <a:t>11.3.2009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2643174" y="274638"/>
            <a:ext cx="383382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514BC91-127F-4A1C-8CCF-EBDD91AFB58A}" type="datetimeFigureOut">
              <a:rPr lang="cs-CZ" smtClean="0"/>
              <a:pPr/>
              <a:t>11.3.2009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Company Confidential   </a:t>
            </a:r>
            <a:fld id="{D8ABAEEF-B5A2-4B0C-AD52-0680F2881F48}" type="datetime4">
              <a:rPr lang="en-US" i="1" smtClean="0"/>
              <a:pPr>
                <a:defRPr/>
              </a:pPr>
              <a:t>March 11, 2009</a:t>
            </a:fld>
            <a:endParaRPr lang="en-US" i="1"/>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EB29BC-74A9-44BB-826A-7145F7B21691}" type="slidenum">
              <a:rPr lang="en-US" smtClean="0"/>
              <a:pPr>
                <a:defRPr/>
              </a:pPr>
              <a:t>‹#›</a:t>
            </a:fld>
            <a:endParaRPr lang="en-US"/>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514BC91-127F-4A1C-8CCF-EBDD91AFB58A}" type="datetimeFigureOut">
              <a:rPr lang="cs-CZ" smtClean="0"/>
              <a:pPr/>
              <a:t>11.3.2009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57487" y="4406900"/>
            <a:ext cx="5637225" cy="1362075"/>
          </a:xfrm>
        </p:spPr>
        <p:txBody>
          <a:bodyPr anchor="t"/>
          <a:lstStyle>
            <a:lvl1pPr algn="l">
              <a:defRPr sz="4000" b="1" cap="all"/>
            </a:lvl1pPr>
          </a:lstStyle>
          <a:p>
            <a:r>
              <a:rPr lang="en-US" dirty="0" smtClean="0"/>
              <a:t>Click to edit Master title style</a:t>
            </a:r>
            <a:endParaRPr lang="cs-CZ" dirty="0"/>
          </a:p>
        </p:txBody>
      </p:sp>
      <p:sp>
        <p:nvSpPr>
          <p:cNvPr id="3" name="Text Placeholder 2"/>
          <p:cNvSpPr>
            <a:spLocks noGrp="1"/>
          </p:cNvSpPr>
          <p:nvPr>
            <p:ph type="body" idx="1"/>
          </p:nvPr>
        </p:nvSpPr>
        <p:spPr>
          <a:xfrm>
            <a:off x="2857487" y="2906713"/>
            <a:ext cx="56372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4BC91-127F-4A1C-8CCF-EBDD91AFB58A}" type="datetimeFigureOut">
              <a:rPr lang="cs-CZ" smtClean="0"/>
              <a:pPr/>
              <a:t>11.3.2009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4" name="Content Placeholder 3"/>
          <p:cNvSpPr>
            <a:spLocks noGrp="1"/>
          </p:cNvSpPr>
          <p:nvPr>
            <p:ph sz="half" idx="2"/>
          </p:nvPr>
        </p:nvSpPr>
        <p:spPr>
          <a:xfrm>
            <a:off x="2643174" y="1600200"/>
            <a:ext cx="6043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A514BC91-127F-4A1C-8CCF-EBDD91AFB58A}" type="datetimeFigureOut">
              <a:rPr lang="cs-CZ" smtClean="0"/>
              <a:pPr/>
              <a:t>11.3.2009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5" name="Text Placeholder 4"/>
          <p:cNvSpPr>
            <a:spLocks noGrp="1"/>
          </p:cNvSpPr>
          <p:nvPr>
            <p:ph type="body" sz="quarter" idx="3"/>
          </p:nvPr>
        </p:nvSpPr>
        <p:spPr>
          <a:xfrm>
            <a:off x="2643175" y="1535113"/>
            <a:ext cx="60436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43175" y="2174875"/>
            <a:ext cx="60436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7" name="Date Placeholder 6"/>
          <p:cNvSpPr>
            <a:spLocks noGrp="1"/>
          </p:cNvSpPr>
          <p:nvPr>
            <p:ph type="dt" sz="half" idx="10"/>
          </p:nvPr>
        </p:nvSpPr>
        <p:spPr/>
        <p:txBody>
          <a:bodyPr/>
          <a:lstStyle/>
          <a:p>
            <a:fld id="{A514BC91-127F-4A1C-8CCF-EBDD91AFB58A}" type="datetimeFigureOut">
              <a:rPr lang="cs-CZ" smtClean="0"/>
              <a:pPr/>
              <a:t>11.3.2009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A514BC91-127F-4A1C-8CCF-EBDD91AFB58A}" type="datetimeFigureOut">
              <a:rPr lang="cs-CZ" smtClean="0"/>
              <a:pPr/>
              <a:t>11.3.2009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4BC91-127F-4A1C-8CCF-EBDD91AFB58A}" type="datetimeFigureOut">
              <a:rPr lang="cs-CZ" smtClean="0"/>
              <a:pPr/>
              <a:t>11.3.2009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A514BC91-127F-4A1C-8CCF-EBDD91AFB58A}" type="datetimeFigureOut">
              <a:rPr lang="cs-CZ" smtClean="0"/>
              <a:pPr/>
              <a:t>11.3.2009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4690"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30146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30146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4BC91-127F-4A1C-8CCF-EBDD91AFB58A}" type="datetimeFigureOut">
              <a:rPr lang="cs-CZ" smtClean="0"/>
              <a:pPr/>
              <a:t>11.3.2009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3503207-6B3B-46F2-BB56-D43170E0BA6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3174" y="274638"/>
            <a:ext cx="6043626" cy="1143000"/>
          </a:xfrm>
          <a:prstGeom prst="rect">
            <a:avLst/>
          </a:prstGeom>
        </p:spPr>
        <p:txBody>
          <a:bodyPr vert="horz" lIns="91440" tIns="45720" rIns="91440" bIns="45720" rtlCol="0" anchor="ctr">
            <a:normAutofit/>
          </a:bodyPr>
          <a:lstStyle/>
          <a:p>
            <a:r>
              <a:rPr lang="en-US" dirty="0" smtClean="0"/>
              <a:t>Click to edit Master title style</a:t>
            </a:r>
            <a:endParaRPr lang="cs-CZ" dirty="0"/>
          </a:p>
        </p:txBody>
      </p:sp>
      <p:sp>
        <p:nvSpPr>
          <p:cNvPr id="3" name="Text Placeholder 2"/>
          <p:cNvSpPr>
            <a:spLocks noGrp="1"/>
          </p:cNvSpPr>
          <p:nvPr>
            <p:ph type="body" idx="1"/>
          </p:nvPr>
        </p:nvSpPr>
        <p:spPr>
          <a:xfrm>
            <a:off x="2643174" y="1600200"/>
            <a:ext cx="604362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4BC91-127F-4A1C-8CCF-EBDD91AFB58A}" type="datetimeFigureOut">
              <a:rPr lang="cs-CZ" smtClean="0"/>
              <a:pPr/>
              <a:t>11.3.2009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03207-6B3B-46F2-BB56-D43170E0BA64}" type="slidenum">
              <a:rPr lang="cs-CZ" smtClean="0"/>
              <a:pPr/>
              <a:t>‹#›</a:t>
            </a:fld>
            <a:endParaRPr lang="cs-CZ"/>
          </a:p>
        </p:txBody>
      </p:sp>
      <p:pic>
        <p:nvPicPr>
          <p:cNvPr id="7" name="Picture 2" descr="Microsoft Design Academy"/>
          <p:cNvPicPr>
            <a:picLocks noChangeAspect="1" noChangeArrowheads="1"/>
          </p:cNvPicPr>
          <p:nvPr userDrawn="1"/>
        </p:nvPicPr>
        <p:blipFill>
          <a:blip r:embed="rId14"/>
          <a:srcRect/>
          <a:stretch>
            <a:fillRect/>
          </a:stretch>
        </p:blipFill>
        <p:spPr bwMode="auto">
          <a:xfrm>
            <a:off x="0" y="0"/>
            <a:ext cx="2641410" cy="62150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labs.live.com/photosynth/view.html?collection=sanmarco/index1.sxs"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harepoint/sites/mssurfaceteam/Image%20Library/Verticals/Retail/Snowboard/Screen_SnowBoard_00006.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MDA 2.0</a:t>
            </a:r>
            <a:endParaRPr lang="cs-CZ" dirty="0"/>
          </a:p>
        </p:txBody>
      </p:sp>
      <p:sp>
        <p:nvSpPr>
          <p:cNvPr id="3" name="Subtitle 2"/>
          <p:cNvSpPr>
            <a:spLocks noGrp="1"/>
          </p:cNvSpPr>
          <p:nvPr>
            <p:ph type="subTitle" idx="1"/>
          </p:nvPr>
        </p:nvSpPr>
        <p:spPr/>
        <p:txBody>
          <a:bodyPr/>
          <a:lstStyle/>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3286125"/>
            <a:ext cx="8229600" cy="461665"/>
          </a:xfrm>
        </p:spPr>
        <p:txBody>
          <a:bodyPr/>
          <a:lstStyle/>
          <a:p>
            <a:r>
              <a:rPr lang="cs-CZ" sz="2400" dirty="0" smtClean="0">
                <a:effectLst/>
              </a:rPr>
              <a:t>funkce + vzhled + příbuznost + příběh =</a:t>
            </a:r>
            <a:endParaRPr lang="cs-CZ" sz="8800" dirty="0">
              <a:effectLst/>
            </a:endParaRPr>
          </a:p>
        </p:txBody>
      </p:sp>
      <p:sp>
        <p:nvSpPr>
          <p:cNvPr id="5" name="Title 2"/>
          <p:cNvSpPr txBox="1">
            <a:spLocks/>
          </p:cNvSpPr>
          <p:nvPr/>
        </p:nvSpPr>
        <p:spPr bwMode="auto">
          <a:xfrm>
            <a:off x="7000892" y="2553954"/>
            <a:ext cx="2000264" cy="144655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scene3d>
              <a:camera prst="orthographicFront"/>
              <a:lightRig rig="threePt" dir="t"/>
            </a:scene3d>
            <a:sp3d extrusionH="57150">
              <a:bevelT w="38100" h="3810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8800" b="1" i="0" u="none" strike="noStrike" kern="0" cap="none" spc="0" normalizeH="0" baseline="0" noProof="0" dirty="0" smtClean="0">
                <a:ln>
                  <a:noFill/>
                </a:ln>
                <a:solidFill>
                  <a:srgbClr val="00B0F0"/>
                </a:solidFill>
                <a:effectLst>
                  <a:reflection blurRad="6350" stA="60000" endA="900" endPos="58000" dir="5400000" sy="-100000" algn="bl" rotWithShape="0"/>
                </a:effectLst>
                <a:uLnTx/>
                <a:uFillTx/>
                <a:latin typeface="+mj-lt"/>
                <a:ea typeface="+mj-ea"/>
                <a:cs typeface="+mj-cs"/>
              </a:rPr>
              <a:t>UX</a:t>
            </a:r>
            <a:r>
              <a:rPr kumimoji="0" lang="cs-CZ" sz="4000" b="1" i="0" u="none" strike="noStrike" kern="0" cap="none" spc="0" normalizeH="0" baseline="100000" noProof="0" dirty="0" smtClean="0">
                <a:ln>
                  <a:noFill/>
                </a:ln>
                <a:solidFill>
                  <a:srgbClr val="00B0F0"/>
                </a:solidFill>
                <a:effectLst>
                  <a:reflection blurRad="6350" stA="60000" endA="900" endPos="58000" dir="5400000" sy="-100000" algn="bl" rotWithShape="0"/>
                </a:effectLst>
                <a:uLnTx/>
                <a:uFillTx/>
                <a:latin typeface="+mj-lt"/>
                <a:ea typeface="+mj-ea"/>
                <a:cs typeface="+mj-cs"/>
              </a:rPr>
              <a:t>1</a:t>
            </a:r>
            <a:endParaRPr kumimoji="0" lang="cs-CZ" sz="8800" b="1" i="0" u="none" strike="noStrike" kern="0" cap="none" spc="0" normalizeH="0" baseline="100000" noProof="0" dirty="0">
              <a:ln>
                <a:noFill/>
              </a:ln>
              <a:solidFill>
                <a:srgbClr val="00B0F0"/>
              </a:solidFill>
              <a:effectLst>
                <a:reflection blurRad="6350" stA="60000" endA="900" endPos="58000" dir="5400000" sy="-100000" algn="bl" rotWithShape="0"/>
              </a:effectLst>
              <a:uLnTx/>
              <a:uFillTx/>
              <a:latin typeface="+mj-lt"/>
              <a:ea typeface="+mj-ea"/>
              <a:cs typeface="+mj-cs"/>
            </a:endParaRPr>
          </a:p>
        </p:txBody>
      </p:sp>
      <p:sp>
        <p:nvSpPr>
          <p:cNvPr id="6" name="TextBox 5"/>
          <p:cNvSpPr txBox="1"/>
          <p:nvPr/>
        </p:nvSpPr>
        <p:spPr>
          <a:xfrm>
            <a:off x="2131245" y="3714752"/>
            <a:ext cx="3369449" cy="307777"/>
          </a:xfrm>
          <a:prstGeom prst="rect">
            <a:avLst/>
          </a:prstGeom>
          <a:noFill/>
        </p:spPr>
        <p:txBody>
          <a:bodyPr wrap="none" rtlCol="0">
            <a:spAutoFit/>
          </a:bodyPr>
          <a:lstStyle/>
          <a:p>
            <a:r>
              <a:rPr lang="en-US" sz="1400" dirty="0" smtClean="0">
                <a:solidFill>
                  <a:schemeClr val="bg1"/>
                </a:solidFill>
              </a:rPr>
              <a:t>UX</a:t>
            </a:r>
            <a:r>
              <a:rPr lang="en-US" sz="1400" baseline="30000" dirty="0" smtClean="0">
                <a:solidFill>
                  <a:schemeClr val="bg1"/>
                </a:solidFill>
              </a:rPr>
              <a:t>1</a:t>
            </a:r>
            <a:r>
              <a:rPr lang="en-US" sz="1400" dirty="0" smtClean="0">
                <a:solidFill>
                  <a:schemeClr val="bg1"/>
                </a:solidFill>
              </a:rPr>
              <a:t> = User experience (</a:t>
            </a:r>
            <a:r>
              <a:rPr lang="en-US" sz="1400" dirty="0" err="1" smtClean="0">
                <a:solidFill>
                  <a:schemeClr val="bg1"/>
                </a:solidFill>
              </a:rPr>
              <a:t>zkušenost</a:t>
            </a:r>
            <a:r>
              <a:rPr lang="en-US" sz="1400" dirty="0" smtClean="0">
                <a:solidFill>
                  <a:schemeClr val="bg1"/>
                </a:solidFill>
              </a:rPr>
              <a:t> </a:t>
            </a:r>
            <a:r>
              <a:rPr lang="en-US" sz="1400" dirty="0" err="1" smtClean="0">
                <a:solidFill>
                  <a:schemeClr val="bg1"/>
                </a:solidFill>
              </a:rPr>
              <a:t>uživatele</a:t>
            </a:r>
            <a:r>
              <a:rPr lang="en-US" sz="1400" dirty="0" smtClean="0">
                <a:solidFill>
                  <a:schemeClr val="bg1"/>
                </a:solidFill>
              </a:rPr>
              <a:t>)</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endParaRPr lang="en-US" dirty="0"/>
          </a:p>
        </p:txBody>
      </p:sp>
      <p:grpSp>
        <p:nvGrpSpPr>
          <p:cNvPr id="3" name="Group 25"/>
          <p:cNvGrpSpPr/>
          <p:nvPr/>
        </p:nvGrpSpPr>
        <p:grpSpPr>
          <a:xfrm>
            <a:off x="2815203" y="1419029"/>
            <a:ext cx="5842647" cy="4589287"/>
            <a:chOff x="1613151" y="1334958"/>
            <a:chExt cx="5842647" cy="4589287"/>
          </a:xfrm>
        </p:grpSpPr>
        <p:pic>
          <p:nvPicPr>
            <p:cNvPr id="18" name="Rectangle 56331"/>
            <p:cNvPicPr>
              <a:picLocks noChangeAspect="1" noChangeArrowheads="1"/>
            </p:cNvPicPr>
            <p:nvPr/>
          </p:nvPicPr>
          <p:blipFill>
            <a:blip r:embed="rId3" cstate="print"/>
            <a:srcRect/>
            <a:stretch>
              <a:fillRect/>
            </a:stretch>
          </p:blipFill>
          <p:spPr bwMode="auto">
            <a:xfrm>
              <a:off x="1613151" y="1334958"/>
              <a:ext cx="2810776" cy="2109709"/>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9" name="Rectangle 56332"/>
            <p:cNvPicPr>
              <a:picLocks noChangeAspect="1" noChangeArrowheads="1"/>
            </p:cNvPicPr>
            <p:nvPr/>
          </p:nvPicPr>
          <p:blipFill>
            <a:blip r:embed="rId4" cstate="print"/>
            <a:srcRect/>
            <a:stretch>
              <a:fillRect/>
            </a:stretch>
          </p:blipFill>
          <p:spPr bwMode="auto">
            <a:xfrm>
              <a:off x="4648590" y="1337110"/>
              <a:ext cx="2807208" cy="2105405"/>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20" name="Picture 2" descr="http://www.xboxwalk.com/xbox_360/360_Screen_Shots/games_main.jpg"/>
            <p:cNvPicPr>
              <a:picLocks noChangeAspect="1" noChangeArrowheads="1"/>
            </p:cNvPicPr>
            <p:nvPr/>
          </p:nvPicPr>
          <p:blipFill>
            <a:blip r:embed="rId5"/>
            <a:srcRect/>
            <a:stretch>
              <a:fillRect/>
            </a:stretch>
          </p:blipFill>
          <p:spPr bwMode="auto">
            <a:xfrm>
              <a:off x="4648590" y="3775695"/>
              <a:ext cx="2807208" cy="2105406"/>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21" name="Picture 3">
              <a:hlinkClick r:id="rId6"/>
            </p:cNvPr>
            <p:cNvPicPr>
              <a:picLocks noChangeAspect="1" noChangeArrowheads="1"/>
            </p:cNvPicPr>
            <p:nvPr/>
          </p:nvPicPr>
          <p:blipFill>
            <a:blip r:embed="rId7" cstate="print"/>
            <a:srcRect/>
            <a:stretch>
              <a:fillRect/>
            </a:stretch>
          </p:blipFill>
          <p:spPr bwMode="auto">
            <a:xfrm>
              <a:off x="1614935" y="3732552"/>
              <a:ext cx="2807208" cy="2191693"/>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66800"/>
            <a:ext cx="9144000" cy="5791200"/>
          </a:xfrm>
          <a:prstGeom prst="rect">
            <a:avLst/>
          </a:prstGeom>
          <a:gradFill>
            <a:gsLst>
              <a:gs pos="0">
                <a:srgbClr val="4F81BD">
                  <a:tint val="66000"/>
                  <a:satMod val="160000"/>
                  <a:alpha val="0"/>
                </a:srgbClr>
              </a:gs>
              <a:gs pos="10000">
                <a:sysClr val="window" lastClr="FFFFFF"/>
              </a:gs>
              <a:gs pos="93000">
                <a:sysClr val="window" lastClr="FFFFFF"/>
              </a:gs>
              <a:gs pos="100000">
                <a:srgbClr val="4F81BD">
                  <a:tint val="23500"/>
                  <a:satMod val="160000"/>
                  <a:alpha val="0"/>
                </a:srgbClr>
              </a:gs>
            </a:gsLst>
            <a:lin ang="5400000" scaled="0"/>
          </a:gradFill>
          <a:ln w="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cs"/>
            </a:endParaRPr>
          </a:p>
        </p:txBody>
      </p:sp>
      <p:grpSp>
        <p:nvGrpSpPr>
          <p:cNvPr id="2" name="Group 26"/>
          <p:cNvGrpSpPr/>
          <p:nvPr/>
        </p:nvGrpSpPr>
        <p:grpSpPr>
          <a:xfrm>
            <a:off x="-1" y="1735348"/>
            <a:ext cx="9144001" cy="2859881"/>
            <a:chOff x="-1" y="1793875"/>
            <a:chExt cx="12188825" cy="4208463"/>
          </a:xfrm>
          <a:effectLst>
            <a:reflection blurRad="6350" stA="50000" endA="300" endPos="55500" dist="50800" dir="5400000" sy="-100000" algn="bl" rotWithShape="0"/>
          </a:effectLst>
        </p:grpSpPr>
        <p:sp>
          <p:nvSpPr>
            <p:cNvPr id="28" name="Rectangle 27"/>
            <p:cNvSpPr/>
            <p:nvPr/>
          </p:nvSpPr>
          <p:spPr bwMode="auto">
            <a:xfrm>
              <a:off x="-1" y="1793875"/>
              <a:ext cx="12188825" cy="4208463"/>
            </a:xfrm>
            <a:prstGeom prst="rect">
              <a:avLst/>
            </a:prstGeom>
            <a:solidFill>
              <a:srgbClr val="FFFFFF"/>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54B0E2">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29" name="Picture 28" descr="page1.JPG"/>
            <p:cNvPicPr>
              <a:picLocks noChangeAspect="1"/>
            </p:cNvPicPr>
            <p:nvPr/>
          </p:nvPicPr>
          <p:blipFill>
            <a:blip r:embed="rId3"/>
            <a:srcRect l="32812" t="21809" r="35156" b="20300"/>
            <a:stretch>
              <a:fillRect/>
            </a:stretch>
          </p:blipFill>
          <p:spPr>
            <a:xfrm>
              <a:off x="44389" y="1793875"/>
              <a:ext cx="2928958" cy="3970225"/>
            </a:xfrm>
            <a:prstGeom prst="rect">
              <a:avLst/>
            </a:prstGeom>
          </p:spPr>
        </p:pic>
        <p:pic>
          <p:nvPicPr>
            <p:cNvPr id="30" name="Picture 29" descr="page3.jpg"/>
            <p:cNvPicPr>
              <a:picLocks noChangeAspect="1"/>
            </p:cNvPicPr>
            <p:nvPr/>
          </p:nvPicPr>
          <p:blipFill>
            <a:blip r:embed="rId4"/>
            <a:srcRect l="33594" t="21809" r="33593" b="20950"/>
            <a:stretch>
              <a:fillRect/>
            </a:stretch>
          </p:blipFill>
          <p:spPr>
            <a:xfrm>
              <a:off x="5866483" y="1793875"/>
              <a:ext cx="3000396" cy="3925614"/>
            </a:xfrm>
            <a:prstGeom prst="rect">
              <a:avLst/>
            </a:prstGeom>
          </p:spPr>
        </p:pic>
        <p:pic>
          <p:nvPicPr>
            <p:cNvPr id="31" name="Picture 30" descr="page5.jpg"/>
            <p:cNvPicPr>
              <a:picLocks noChangeAspect="1"/>
            </p:cNvPicPr>
            <p:nvPr/>
          </p:nvPicPr>
          <p:blipFill>
            <a:blip r:embed="rId5"/>
            <a:srcRect l="32813" t="21809" r="33594" b="20949"/>
            <a:stretch>
              <a:fillRect/>
            </a:stretch>
          </p:blipFill>
          <p:spPr>
            <a:xfrm>
              <a:off x="8864735" y="1793875"/>
              <a:ext cx="3071834" cy="3925614"/>
            </a:xfrm>
            <a:prstGeom prst="rect">
              <a:avLst/>
            </a:prstGeom>
          </p:spPr>
        </p:pic>
        <p:pic>
          <p:nvPicPr>
            <p:cNvPr id="32" name="Picture 31" descr="page2.jpg"/>
            <p:cNvPicPr>
              <a:picLocks noChangeAspect="1"/>
            </p:cNvPicPr>
            <p:nvPr/>
          </p:nvPicPr>
          <p:blipFill>
            <a:blip r:embed="rId6"/>
            <a:srcRect l="32813" t="21809" r="35156" b="20950"/>
            <a:stretch>
              <a:fillRect/>
            </a:stretch>
          </p:blipFill>
          <p:spPr>
            <a:xfrm>
              <a:off x="2939670" y="1793875"/>
              <a:ext cx="2928958" cy="3925614"/>
            </a:xfrm>
            <a:prstGeom prst="rect">
              <a:avLst/>
            </a:prstGeom>
          </p:spPr>
        </p:pic>
      </p:grpSp>
      <p:grpSp>
        <p:nvGrpSpPr>
          <p:cNvPr id="3" name="Group 32"/>
          <p:cNvGrpSpPr/>
          <p:nvPr/>
        </p:nvGrpSpPr>
        <p:grpSpPr>
          <a:xfrm>
            <a:off x="-228600" y="1735348"/>
            <a:ext cx="9372600" cy="3482181"/>
            <a:chOff x="0" y="1793875"/>
            <a:chExt cx="12176187" cy="4208463"/>
          </a:xfrm>
          <a:effectLst>
            <a:reflection blurRad="6350" stA="50000" endA="300" endPos="55500" dist="50800" dir="5400000" sy="-100000" algn="bl" rotWithShape="0"/>
          </a:effectLst>
        </p:grpSpPr>
        <p:sp>
          <p:nvSpPr>
            <p:cNvPr id="34" name="Rectangle 33"/>
            <p:cNvSpPr/>
            <p:nvPr/>
          </p:nvSpPr>
          <p:spPr bwMode="auto">
            <a:xfrm>
              <a:off x="0" y="1793875"/>
              <a:ext cx="12176187" cy="4208463"/>
            </a:xfrm>
            <a:prstGeom prst="rect">
              <a:avLst/>
            </a:prstGeom>
            <a:solidFill>
              <a:srgbClr val="FFFFFF"/>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54B0E2">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35" name="Picture 34" descr="page6.jpg"/>
            <p:cNvPicPr>
              <a:picLocks noChangeAspect="1"/>
            </p:cNvPicPr>
            <p:nvPr/>
          </p:nvPicPr>
          <p:blipFill>
            <a:blip r:embed="rId7"/>
            <a:srcRect l="3621" t="25000" r="4483" b="19791"/>
            <a:stretch>
              <a:fillRect/>
            </a:stretch>
          </p:blipFill>
          <p:spPr>
            <a:xfrm>
              <a:off x="0" y="1974780"/>
              <a:ext cx="8623738" cy="3885664"/>
            </a:xfrm>
            <a:prstGeom prst="rect">
              <a:avLst/>
            </a:prstGeom>
          </p:spPr>
        </p:pic>
        <p:pic>
          <p:nvPicPr>
            <p:cNvPr id="36" name="Picture 35" descr="page7.jpg"/>
            <p:cNvPicPr>
              <a:picLocks noChangeAspect="1"/>
            </p:cNvPicPr>
            <p:nvPr/>
          </p:nvPicPr>
          <p:blipFill>
            <a:blip r:embed="rId8"/>
            <a:srcRect l="34138" t="26157" r="36181" b="20000"/>
            <a:stretch>
              <a:fillRect/>
            </a:stretch>
          </p:blipFill>
          <p:spPr>
            <a:xfrm>
              <a:off x="8649069" y="2278281"/>
              <a:ext cx="2714078" cy="3692525"/>
            </a:xfrm>
            <a:prstGeom prst="rect">
              <a:avLst/>
            </a:prstGeom>
          </p:spPr>
        </p:pic>
        <p:sp>
          <p:nvSpPr>
            <p:cNvPr id="37" name="TextBox 36"/>
            <p:cNvSpPr txBox="1"/>
            <p:nvPr/>
          </p:nvSpPr>
          <p:spPr>
            <a:xfrm>
              <a:off x="7330987" y="2869315"/>
              <a:ext cx="1024758"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smtClean="0">
                  <a:ln>
                    <a:noFill/>
                  </a:ln>
                  <a:solidFill>
                    <a:srgbClr val="000000"/>
                  </a:solidFill>
                  <a:effectLst/>
                  <a:uLnTx/>
                  <a:uFillTx/>
                </a:rPr>
                <a:t>=</a:t>
              </a:r>
              <a:endParaRPr kumimoji="0" lang="en-US" sz="9600" b="0" i="0" u="none" strike="noStrike" kern="0" cap="none" spc="0" normalizeH="0" baseline="0" noProof="0" dirty="0">
                <a:ln>
                  <a:noFill/>
                </a:ln>
                <a:solidFill>
                  <a:srgbClr val="000000"/>
                </a:solidFill>
                <a:effectLst/>
                <a:uLnTx/>
                <a:uFillTx/>
              </a:endParaRPr>
            </a:p>
          </p:txBody>
        </p:sp>
      </p:grpSp>
      <p:sp>
        <p:nvSpPr>
          <p:cNvPr id="16" name="Title 11"/>
          <p:cNvSpPr>
            <a:spLocks noGrp="1"/>
          </p:cNvSpPr>
          <p:nvPr>
            <p:ph type="title"/>
          </p:nvPr>
        </p:nvSpPr>
        <p:spPr/>
        <p:txBody>
          <a:bodyPr>
            <a:normAutofit/>
          </a:bodyPr>
          <a:lstStyle/>
          <a:p>
            <a:r>
              <a:rPr lang="en-US" sz="4400" dirty="0" smtClean="0"/>
              <a:t>Designer </a:t>
            </a:r>
            <a:r>
              <a:rPr lang="en-US" sz="4400" dirty="0" err="1" smtClean="0"/>
              <a:t>vs</a:t>
            </a:r>
            <a:r>
              <a:rPr lang="en-US" sz="4400" dirty="0" smtClean="0"/>
              <a:t> </a:t>
            </a:r>
            <a:r>
              <a:rPr lang="cs-CZ" sz="4400" dirty="0" smtClean="0"/>
              <a:t>Developer</a:t>
            </a:r>
            <a:endParaRPr lang="en-US"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0" y="1142984"/>
            <a:ext cx="9144000" cy="514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534" name="Title 13"/>
          <p:cNvSpPr>
            <a:spLocks noGrp="1"/>
          </p:cNvSpPr>
          <p:nvPr>
            <p:ph type="title"/>
          </p:nvPr>
        </p:nvSpPr>
        <p:spPr>
          <a:xfrm>
            <a:off x="460375" y="464668"/>
            <a:ext cx="8229600" cy="584775"/>
          </a:xfrm>
        </p:spPr>
        <p:txBody>
          <a:bodyPr/>
          <a:lstStyle/>
          <a:p>
            <a:pPr eaLnBrk="1" hangingPunct="1"/>
            <a:r>
              <a:rPr lang="cs-CZ" sz="3200" dirty="0" smtClean="0"/>
              <a:t>Propojení Designera </a:t>
            </a:r>
            <a:r>
              <a:rPr lang="en-US" sz="3200" dirty="0" smtClean="0"/>
              <a:t>&amp;</a:t>
            </a:r>
            <a:r>
              <a:rPr lang="cs-CZ" sz="3200" dirty="0" smtClean="0"/>
              <a:t> Developer</a:t>
            </a:r>
            <a:r>
              <a:rPr lang="en-US" sz="3200" dirty="0" smtClean="0"/>
              <a:t>a</a:t>
            </a:r>
          </a:p>
        </p:txBody>
      </p:sp>
      <p:grpSp>
        <p:nvGrpSpPr>
          <p:cNvPr id="46" name="Group 2"/>
          <p:cNvGrpSpPr>
            <a:grpSpLocks/>
          </p:cNvGrpSpPr>
          <p:nvPr/>
        </p:nvGrpSpPr>
        <p:grpSpPr bwMode="auto">
          <a:xfrm>
            <a:off x="976315" y="2338388"/>
            <a:ext cx="7329487" cy="2667000"/>
            <a:chOff x="384" y="1104"/>
            <a:chExt cx="4617" cy="1680"/>
          </a:xfrm>
        </p:grpSpPr>
        <p:pic>
          <p:nvPicPr>
            <p:cNvPr id="47" name="Rectangle 73743"/>
            <p:cNvPicPr>
              <a:picLocks noChangeAspect="1" noChangeArrowheads="1"/>
            </p:cNvPicPr>
            <p:nvPr/>
          </p:nvPicPr>
          <p:blipFill>
            <a:blip r:embed="rId3"/>
            <a:srcRect/>
            <a:stretch>
              <a:fillRect/>
            </a:stretch>
          </p:blipFill>
          <p:spPr bwMode="auto">
            <a:xfrm>
              <a:off x="2655" y="1584"/>
              <a:ext cx="197" cy="361"/>
            </a:xfrm>
            <a:prstGeom prst="rect">
              <a:avLst/>
            </a:prstGeom>
            <a:noFill/>
            <a:ln w="9525">
              <a:noFill/>
              <a:miter lim="800000"/>
              <a:headEnd/>
              <a:tailEnd/>
            </a:ln>
          </p:spPr>
        </p:pic>
        <p:pic>
          <p:nvPicPr>
            <p:cNvPr id="49" name="Rectangle 73744"/>
            <p:cNvPicPr>
              <a:picLocks noChangeAspect="1" noChangeArrowheads="1"/>
            </p:cNvPicPr>
            <p:nvPr/>
          </p:nvPicPr>
          <p:blipFill>
            <a:blip r:embed="rId3"/>
            <a:srcRect/>
            <a:stretch>
              <a:fillRect/>
            </a:stretch>
          </p:blipFill>
          <p:spPr bwMode="auto">
            <a:xfrm>
              <a:off x="3580" y="1584"/>
              <a:ext cx="197" cy="361"/>
            </a:xfrm>
            <a:prstGeom prst="rect">
              <a:avLst/>
            </a:prstGeom>
            <a:noFill/>
            <a:ln w="9525">
              <a:noFill/>
              <a:miter lim="800000"/>
              <a:headEnd/>
              <a:tailEnd/>
            </a:ln>
          </p:spPr>
        </p:pic>
        <p:pic>
          <p:nvPicPr>
            <p:cNvPr id="50" name="Rectangle 73745"/>
            <p:cNvPicPr>
              <a:picLocks noChangeAspect="1" noChangeArrowheads="1"/>
            </p:cNvPicPr>
            <p:nvPr/>
          </p:nvPicPr>
          <p:blipFill>
            <a:blip r:embed="rId3"/>
            <a:srcRect/>
            <a:stretch>
              <a:fillRect/>
            </a:stretch>
          </p:blipFill>
          <p:spPr bwMode="auto">
            <a:xfrm>
              <a:off x="1455" y="1584"/>
              <a:ext cx="197" cy="361"/>
            </a:xfrm>
            <a:prstGeom prst="rect">
              <a:avLst/>
            </a:prstGeom>
            <a:noFill/>
            <a:ln w="9525">
              <a:noFill/>
              <a:miter lim="800000"/>
              <a:headEnd/>
              <a:tailEnd/>
            </a:ln>
          </p:spPr>
        </p:pic>
        <p:sp>
          <p:nvSpPr>
            <p:cNvPr id="51" name="Text Box 6"/>
            <p:cNvSpPr txBox="1">
              <a:spLocks noChangeArrowheads="1"/>
            </p:cNvSpPr>
            <p:nvPr/>
          </p:nvSpPr>
          <p:spPr bwMode="auto">
            <a:xfrm>
              <a:off x="2928" y="1536"/>
              <a:ext cx="641" cy="582"/>
            </a:xfrm>
            <a:prstGeom prst="rect">
              <a:avLst/>
            </a:prstGeom>
            <a:noFill/>
            <a:ln w="9525">
              <a:noFill/>
              <a:miter lim="800000"/>
              <a:headEnd/>
              <a:tailEnd/>
            </a:ln>
          </p:spPr>
          <p:txBody>
            <a:bodyPr wrap="none">
              <a:spAutoFit/>
            </a:bodyPr>
            <a:lstStyle/>
            <a:p>
              <a:pPr algn="ctr"/>
              <a:r>
                <a:rPr lang="en-US">
                  <a:latin typeface="Segoe" pitchFamily="34" charset="0"/>
                </a:rPr>
                <a:t>C++</a:t>
              </a:r>
            </a:p>
            <a:p>
              <a:pPr algn="ctr"/>
              <a:r>
                <a:rPr lang="en-US">
                  <a:latin typeface="Segoe" pitchFamily="34" charset="0"/>
                </a:rPr>
                <a:t>C#</a:t>
              </a:r>
            </a:p>
            <a:p>
              <a:pPr algn="ctr"/>
              <a:r>
                <a:rPr lang="en-US">
                  <a:latin typeface="Segoe" pitchFamily="34" charset="0"/>
                </a:rPr>
                <a:t>VB.NET</a:t>
              </a:r>
            </a:p>
          </p:txBody>
        </p:sp>
        <p:sp>
          <p:nvSpPr>
            <p:cNvPr id="52" name="Rectangle 7"/>
            <p:cNvSpPr>
              <a:spLocks noChangeArrowheads="1"/>
            </p:cNvSpPr>
            <p:nvPr/>
          </p:nvSpPr>
          <p:spPr bwMode="auto">
            <a:xfrm>
              <a:off x="1528" y="1296"/>
              <a:ext cx="1104" cy="1105"/>
            </a:xfrm>
            <a:prstGeom prst="rect">
              <a:avLst/>
            </a:prstGeom>
            <a:noFill/>
            <a:ln w="9525">
              <a:noFill/>
              <a:miter lim="800000"/>
              <a:headEnd/>
              <a:tailEnd/>
            </a:ln>
          </p:spPr>
          <p:txBody>
            <a:bodyPr>
              <a:spAutoFit/>
            </a:bodyPr>
            <a:lstStyle/>
            <a:p>
              <a:pPr algn="ctr"/>
              <a:r>
                <a:rPr lang="en-US">
                  <a:latin typeface="Segoe" pitchFamily="34" charset="0"/>
                </a:rPr>
                <a:t>Paper</a:t>
              </a:r>
            </a:p>
            <a:p>
              <a:pPr algn="ctr"/>
              <a:r>
                <a:rPr lang="en-US">
                  <a:latin typeface="Segoe" pitchFamily="34" charset="0"/>
                </a:rPr>
                <a:t>JPG / TIFF</a:t>
              </a:r>
            </a:p>
            <a:p>
              <a:pPr algn="ctr"/>
              <a:r>
                <a:rPr lang="en-US">
                  <a:latin typeface="Segoe" pitchFamily="34" charset="0"/>
                </a:rPr>
                <a:t>PSD</a:t>
              </a:r>
            </a:p>
            <a:p>
              <a:pPr algn="ctr"/>
              <a:r>
                <a:rPr lang="en-US">
                  <a:latin typeface="Segoe" pitchFamily="34" charset="0"/>
                </a:rPr>
                <a:t>PPT</a:t>
              </a:r>
            </a:p>
            <a:p>
              <a:pPr algn="ctr"/>
              <a:r>
                <a:rPr lang="en-US"/>
                <a:t>MOV / WMV </a:t>
              </a:r>
            </a:p>
            <a:p>
              <a:pPr algn="ctr"/>
              <a:endParaRPr lang="en-US">
                <a:latin typeface="Segoe" pitchFamily="34" charset="0"/>
              </a:endParaRPr>
            </a:p>
          </p:txBody>
        </p:sp>
        <p:pic>
          <p:nvPicPr>
            <p:cNvPr id="53" name="Picture 8"/>
            <p:cNvPicPr>
              <a:picLocks noChangeAspect="1" noChangeArrowheads="1"/>
            </p:cNvPicPr>
            <p:nvPr/>
          </p:nvPicPr>
          <p:blipFill>
            <a:blip r:embed="rId4"/>
            <a:srcRect/>
            <a:stretch>
              <a:fillRect/>
            </a:stretch>
          </p:blipFill>
          <p:spPr bwMode="auto">
            <a:xfrm>
              <a:off x="384" y="1104"/>
              <a:ext cx="980" cy="1440"/>
            </a:xfrm>
            <a:prstGeom prst="rect">
              <a:avLst/>
            </a:prstGeom>
            <a:noFill/>
            <a:ln w="9525">
              <a:noFill/>
              <a:miter lim="800000"/>
              <a:headEnd/>
              <a:tailEnd/>
            </a:ln>
          </p:spPr>
        </p:pic>
        <p:pic>
          <p:nvPicPr>
            <p:cNvPr id="54" name="Picture 9"/>
            <p:cNvPicPr>
              <a:picLocks noChangeAspect="1" noChangeArrowheads="1"/>
            </p:cNvPicPr>
            <p:nvPr/>
          </p:nvPicPr>
          <p:blipFill>
            <a:blip r:embed="rId5"/>
            <a:srcRect/>
            <a:stretch>
              <a:fillRect/>
            </a:stretch>
          </p:blipFill>
          <p:spPr bwMode="auto">
            <a:xfrm>
              <a:off x="3888" y="1192"/>
              <a:ext cx="1113" cy="1592"/>
            </a:xfrm>
            <a:prstGeom prst="rect">
              <a:avLst/>
            </a:prstGeom>
            <a:noFill/>
            <a:ln w="9525">
              <a:noFill/>
              <a:miter lim="800000"/>
              <a:headEnd/>
              <a:tailEnd/>
            </a:ln>
          </p:spPr>
        </p:pic>
      </p:grpSp>
      <p:grpSp>
        <p:nvGrpSpPr>
          <p:cNvPr id="55" name="Group 10"/>
          <p:cNvGrpSpPr>
            <a:grpSpLocks/>
          </p:cNvGrpSpPr>
          <p:nvPr/>
        </p:nvGrpSpPr>
        <p:grpSpPr bwMode="auto">
          <a:xfrm>
            <a:off x="2590800" y="2338388"/>
            <a:ext cx="5867400" cy="2286000"/>
            <a:chOff x="1632" y="1248"/>
            <a:chExt cx="3696" cy="1440"/>
          </a:xfrm>
        </p:grpSpPr>
        <p:grpSp>
          <p:nvGrpSpPr>
            <p:cNvPr id="56" name="Group 11"/>
            <p:cNvGrpSpPr>
              <a:grpSpLocks/>
            </p:cNvGrpSpPr>
            <p:nvPr/>
          </p:nvGrpSpPr>
          <p:grpSpPr bwMode="auto">
            <a:xfrm>
              <a:off x="4080" y="1248"/>
              <a:ext cx="1248" cy="1440"/>
              <a:chOff x="4032" y="1296"/>
              <a:chExt cx="1248" cy="1440"/>
            </a:xfrm>
          </p:grpSpPr>
          <p:sp>
            <p:nvSpPr>
              <p:cNvPr id="62" name="Rectangle 12"/>
              <p:cNvSpPr>
                <a:spLocks noChangeArrowheads="1"/>
              </p:cNvSpPr>
              <p:nvPr/>
            </p:nvSpPr>
            <p:spPr bwMode="auto">
              <a:xfrm>
                <a:off x="4032" y="1296"/>
                <a:ext cx="1248" cy="1296"/>
              </a:xfrm>
              <a:prstGeom prst="rect">
                <a:avLst/>
              </a:prstGeom>
              <a:solidFill>
                <a:schemeClr val="bg1"/>
              </a:solidFill>
              <a:ln w="9525">
                <a:noFill/>
                <a:miter lim="800000"/>
                <a:headEnd/>
                <a:tailEnd/>
              </a:ln>
            </p:spPr>
            <p:txBody>
              <a:bodyPr wrap="none" anchor="ctr"/>
              <a:lstStyle/>
              <a:p>
                <a:pPr algn="ctr"/>
                <a:endParaRPr lang="en-US"/>
              </a:p>
            </p:txBody>
          </p:sp>
          <p:pic>
            <p:nvPicPr>
              <p:cNvPr id="63" name="Picture 13"/>
              <p:cNvPicPr>
                <a:picLocks noChangeAspect="1" noChangeArrowheads="1"/>
              </p:cNvPicPr>
              <p:nvPr/>
            </p:nvPicPr>
            <p:blipFill>
              <a:blip r:embed="rId4"/>
              <a:srcRect/>
              <a:stretch>
                <a:fillRect/>
              </a:stretch>
            </p:blipFill>
            <p:spPr bwMode="auto">
              <a:xfrm>
                <a:off x="4060" y="1296"/>
                <a:ext cx="980" cy="1440"/>
              </a:xfrm>
              <a:prstGeom prst="rect">
                <a:avLst/>
              </a:prstGeom>
              <a:noFill/>
              <a:ln w="9525">
                <a:noFill/>
                <a:miter lim="800000"/>
                <a:headEnd/>
                <a:tailEnd/>
              </a:ln>
            </p:spPr>
          </p:pic>
        </p:grpSp>
        <p:grpSp>
          <p:nvGrpSpPr>
            <p:cNvPr id="57" name="Group 14"/>
            <p:cNvGrpSpPr>
              <a:grpSpLocks/>
            </p:cNvGrpSpPr>
            <p:nvPr/>
          </p:nvGrpSpPr>
          <p:grpSpPr bwMode="auto">
            <a:xfrm>
              <a:off x="1632" y="1296"/>
              <a:ext cx="2400" cy="1152"/>
              <a:chOff x="1632" y="1296"/>
              <a:chExt cx="2400" cy="1152"/>
            </a:xfrm>
          </p:grpSpPr>
          <p:sp>
            <p:nvSpPr>
              <p:cNvPr id="58" name="Rectangle 15"/>
              <p:cNvSpPr>
                <a:spLocks noChangeArrowheads="1"/>
              </p:cNvSpPr>
              <p:nvPr/>
            </p:nvSpPr>
            <p:spPr bwMode="auto">
              <a:xfrm>
                <a:off x="1632" y="1296"/>
                <a:ext cx="2400" cy="1152"/>
              </a:xfrm>
              <a:prstGeom prst="rect">
                <a:avLst/>
              </a:prstGeom>
              <a:solidFill>
                <a:schemeClr val="bg1"/>
              </a:solidFill>
              <a:ln w="9525">
                <a:noFill/>
                <a:miter lim="800000"/>
                <a:headEnd/>
                <a:tailEnd/>
              </a:ln>
            </p:spPr>
            <p:txBody>
              <a:bodyPr wrap="none" anchor="ctr"/>
              <a:lstStyle/>
              <a:p>
                <a:endParaRPr lang="en-US"/>
              </a:p>
            </p:txBody>
          </p:sp>
          <p:sp>
            <p:nvSpPr>
              <p:cNvPr id="59" name="Text Box 16"/>
              <p:cNvSpPr txBox="1">
                <a:spLocks noChangeArrowheads="1"/>
              </p:cNvSpPr>
              <p:nvPr/>
            </p:nvSpPr>
            <p:spPr bwMode="auto">
              <a:xfrm>
                <a:off x="2289" y="1652"/>
                <a:ext cx="1085" cy="485"/>
              </a:xfrm>
              <a:prstGeom prst="rect">
                <a:avLst/>
              </a:prstGeom>
              <a:noFill/>
              <a:ln w="9525">
                <a:noFill/>
                <a:miter lim="800000"/>
                <a:headEnd/>
                <a:tailEnd/>
              </a:ln>
            </p:spPr>
            <p:txBody>
              <a:bodyPr wrap="none">
                <a:spAutoFit/>
              </a:bodyPr>
              <a:lstStyle/>
              <a:p>
                <a:pPr algn="ctr"/>
                <a:r>
                  <a:rPr lang="en-US" sz="4400">
                    <a:latin typeface="Segoe" pitchFamily="34" charset="0"/>
                  </a:rPr>
                  <a:t>XAML</a:t>
                </a:r>
              </a:p>
            </p:txBody>
          </p:sp>
          <p:pic>
            <p:nvPicPr>
              <p:cNvPr id="60" name="Rectangle 73744"/>
              <p:cNvPicPr>
                <a:picLocks noChangeAspect="1" noChangeArrowheads="1"/>
              </p:cNvPicPr>
              <p:nvPr/>
            </p:nvPicPr>
            <p:blipFill>
              <a:blip r:embed="rId3"/>
              <a:srcRect/>
              <a:stretch>
                <a:fillRect/>
              </a:stretch>
            </p:blipFill>
            <p:spPr bwMode="auto">
              <a:xfrm>
                <a:off x="3467" y="1728"/>
                <a:ext cx="197" cy="361"/>
              </a:xfrm>
              <a:prstGeom prst="rect">
                <a:avLst/>
              </a:prstGeom>
              <a:noFill/>
              <a:ln w="9525">
                <a:noFill/>
                <a:miter lim="800000"/>
                <a:headEnd/>
                <a:tailEnd/>
              </a:ln>
            </p:spPr>
          </p:pic>
          <p:pic>
            <p:nvPicPr>
              <p:cNvPr id="61" name="Rectangle 73745"/>
              <p:cNvPicPr>
                <a:picLocks noChangeAspect="1" noChangeArrowheads="1"/>
              </p:cNvPicPr>
              <p:nvPr/>
            </p:nvPicPr>
            <p:blipFill>
              <a:blip r:embed="rId3"/>
              <a:srcRect/>
              <a:stretch>
                <a:fillRect/>
              </a:stretch>
            </p:blipFill>
            <p:spPr bwMode="auto">
              <a:xfrm>
                <a:off x="1993" y="1728"/>
                <a:ext cx="197" cy="361"/>
              </a:xfrm>
              <a:prstGeom prst="rect">
                <a:avLst/>
              </a:prstGeom>
              <a:noFill/>
              <a:ln w="9525">
                <a:noFill/>
                <a:miter lim="800000"/>
                <a:headEnd/>
                <a:tailEnd/>
              </a:ln>
            </p:spPr>
          </p:pic>
        </p:grpSp>
      </p:grpSp>
      <p:grpSp>
        <p:nvGrpSpPr>
          <p:cNvPr id="64" name="Group 19"/>
          <p:cNvGrpSpPr>
            <a:grpSpLocks/>
          </p:cNvGrpSpPr>
          <p:nvPr/>
        </p:nvGrpSpPr>
        <p:grpSpPr bwMode="auto">
          <a:xfrm>
            <a:off x="373065" y="4776794"/>
            <a:ext cx="8770937" cy="1016000"/>
            <a:chOff x="235" y="2784"/>
            <a:chExt cx="5525" cy="640"/>
          </a:xfrm>
        </p:grpSpPr>
        <p:sp>
          <p:nvSpPr>
            <p:cNvPr id="65" name="Text Box 20"/>
            <p:cNvSpPr txBox="1">
              <a:spLocks noChangeArrowheads="1"/>
            </p:cNvSpPr>
            <p:nvPr/>
          </p:nvSpPr>
          <p:spPr bwMode="auto">
            <a:xfrm>
              <a:off x="2262" y="2784"/>
              <a:ext cx="1194" cy="640"/>
            </a:xfrm>
            <a:prstGeom prst="rect">
              <a:avLst/>
            </a:prstGeom>
            <a:noFill/>
            <a:ln w="9525">
              <a:noFill/>
              <a:miter lim="800000"/>
              <a:headEnd/>
              <a:tailEnd/>
            </a:ln>
          </p:spPr>
          <p:txBody>
            <a:bodyPr wrap="none">
              <a:spAutoFit/>
            </a:bodyPr>
            <a:lstStyle/>
            <a:p>
              <a:pPr algn="ctr"/>
              <a:r>
                <a:rPr lang="en-US" sz="2000">
                  <a:latin typeface="Segoe" pitchFamily="34" charset="0"/>
                </a:rPr>
                <a:t>Non Standards</a:t>
              </a:r>
            </a:p>
            <a:p>
              <a:pPr algn="ctr"/>
              <a:r>
                <a:rPr lang="en-US" sz="2000">
                  <a:latin typeface="Segoe" pitchFamily="34" charset="0"/>
                </a:rPr>
                <a:t>‘Dirty Code’</a:t>
              </a:r>
            </a:p>
            <a:p>
              <a:pPr algn="ctr"/>
              <a:r>
                <a:rPr lang="en-US" sz="2000">
                  <a:latin typeface="Segoe" pitchFamily="34" charset="0"/>
                </a:rPr>
                <a:t>Mockups</a:t>
              </a:r>
            </a:p>
          </p:txBody>
        </p:sp>
        <p:pic>
          <p:nvPicPr>
            <p:cNvPr id="66" name="Rectangle 73744"/>
            <p:cNvPicPr>
              <a:picLocks noChangeAspect="1" noChangeArrowheads="1"/>
            </p:cNvPicPr>
            <p:nvPr/>
          </p:nvPicPr>
          <p:blipFill>
            <a:blip r:embed="rId3"/>
            <a:srcRect/>
            <a:stretch>
              <a:fillRect/>
            </a:stretch>
          </p:blipFill>
          <p:spPr bwMode="auto">
            <a:xfrm>
              <a:off x="3476" y="2902"/>
              <a:ext cx="197" cy="361"/>
            </a:xfrm>
            <a:prstGeom prst="rect">
              <a:avLst/>
            </a:prstGeom>
            <a:noFill/>
            <a:ln w="9525">
              <a:noFill/>
              <a:miter lim="800000"/>
              <a:headEnd/>
              <a:tailEnd/>
            </a:ln>
          </p:spPr>
        </p:pic>
        <p:pic>
          <p:nvPicPr>
            <p:cNvPr id="67" name="Rectangle 73745"/>
            <p:cNvPicPr>
              <a:picLocks noChangeAspect="1" noChangeArrowheads="1"/>
            </p:cNvPicPr>
            <p:nvPr/>
          </p:nvPicPr>
          <p:blipFill>
            <a:blip r:embed="rId3"/>
            <a:srcRect/>
            <a:stretch>
              <a:fillRect/>
            </a:stretch>
          </p:blipFill>
          <p:spPr bwMode="auto">
            <a:xfrm>
              <a:off x="1983" y="2902"/>
              <a:ext cx="197" cy="361"/>
            </a:xfrm>
            <a:prstGeom prst="rect">
              <a:avLst/>
            </a:prstGeom>
            <a:noFill/>
            <a:ln w="9525">
              <a:noFill/>
              <a:miter lim="800000"/>
              <a:headEnd/>
              <a:tailEnd/>
            </a:ln>
          </p:spPr>
        </p:pic>
        <p:pic>
          <p:nvPicPr>
            <p:cNvPr id="68" name="Picture 23"/>
            <p:cNvPicPr>
              <a:picLocks noChangeAspect="1" noChangeArrowheads="1"/>
            </p:cNvPicPr>
            <p:nvPr/>
          </p:nvPicPr>
          <p:blipFill>
            <a:blip r:embed="rId6"/>
            <a:srcRect/>
            <a:stretch>
              <a:fillRect/>
            </a:stretch>
          </p:blipFill>
          <p:spPr bwMode="auto">
            <a:xfrm>
              <a:off x="3807" y="2854"/>
              <a:ext cx="1953" cy="427"/>
            </a:xfrm>
            <a:prstGeom prst="rect">
              <a:avLst/>
            </a:prstGeom>
            <a:noFill/>
            <a:ln w="9525">
              <a:noFill/>
              <a:miter lim="800000"/>
              <a:headEnd/>
              <a:tailEnd/>
            </a:ln>
          </p:spPr>
        </p:pic>
        <p:pic>
          <p:nvPicPr>
            <p:cNvPr id="69" name="Picture 24"/>
            <p:cNvPicPr>
              <a:picLocks noChangeAspect="1" noChangeArrowheads="1"/>
            </p:cNvPicPr>
            <p:nvPr/>
          </p:nvPicPr>
          <p:blipFill>
            <a:blip r:embed="rId7"/>
            <a:srcRect/>
            <a:stretch>
              <a:fillRect/>
            </a:stretch>
          </p:blipFill>
          <p:spPr bwMode="auto">
            <a:xfrm>
              <a:off x="235" y="2849"/>
              <a:ext cx="1609" cy="485"/>
            </a:xfrm>
            <a:prstGeom prst="rect">
              <a:avLst/>
            </a:prstGeom>
            <a:noFill/>
            <a:ln w="9525">
              <a:noFill/>
              <a:miter lim="800000"/>
              <a:headEnd/>
              <a:tailEnd/>
            </a:ln>
          </p:spPr>
        </p:pic>
      </p:grpSp>
      <p:grpSp>
        <p:nvGrpSpPr>
          <p:cNvPr id="70" name="Group 25"/>
          <p:cNvGrpSpPr>
            <a:grpSpLocks/>
          </p:cNvGrpSpPr>
          <p:nvPr/>
        </p:nvGrpSpPr>
        <p:grpSpPr bwMode="auto">
          <a:xfrm>
            <a:off x="3581402" y="4384676"/>
            <a:ext cx="5121275" cy="1938339"/>
            <a:chOff x="2256" y="2537"/>
            <a:chExt cx="3226" cy="1221"/>
          </a:xfrm>
        </p:grpSpPr>
        <p:grpSp>
          <p:nvGrpSpPr>
            <p:cNvPr id="71" name="Group 26"/>
            <p:cNvGrpSpPr>
              <a:grpSpLocks/>
            </p:cNvGrpSpPr>
            <p:nvPr/>
          </p:nvGrpSpPr>
          <p:grpSpPr bwMode="auto">
            <a:xfrm>
              <a:off x="2256" y="2537"/>
              <a:ext cx="1104" cy="1221"/>
              <a:chOff x="2256" y="2537"/>
              <a:chExt cx="1104" cy="1221"/>
            </a:xfrm>
          </p:grpSpPr>
          <p:sp>
            <p:nvSpPr>
              <p:cNvPr id="75" name="Rectangle 27"/>
              <p:cNvSpPr>
                <a:spLocks noChangeArrowheads="1"/>
              </p:cNvSpPr>
              <p:nvPr/>
            </p:nvSpPr>
            <p:spPr bwMode="auto">
              <a:xfrm>
                <a:off x="2256" y="2544"/>
                <a:ext cx="1104" cy="1200"/>
              </a:xfrm>
              <a:prstGeom prst="rect">
                <a:avLst/>
              </a:prstGeom>
              <a:solidFill>
                <a:schemeClr val="bg1"/>
              </a:solidFill>
              <a:ln w="9525">
                <a:noFill/>
                <a:miter lim="800000"/>
                <a:headEnd/>
                <a:tailEnd/>
              </a:ln>
            </p:spPr>
            <p:txBody>
              <a:bodyPr wrap="none" anchor="ctr"/>
              <a:lstStyle/>
              <a:p>
                <a:endParaRPr lang="en-US"/>
              </a:p>
            </p:txBody>
          </p:sp>
          <p:sp>
            <p:nvSpPr>
              <p:cNvPr id="76" name="Text Box 28"/>
              <p:cNvSpPr txBox="1">
                <a:spLocks noChangeArrowheads="1"/>
              </p:cNvSpPr>
              <p:nvPr/>
            </p:nvSpPr>
            <p:spPr bwMode="auto">
              <a:xfrm>
                <a:off x="2343" y="2537"/>
                <a:ext cx="976" cy="1221"/>
              </a:xfrm>
              <a:prstGeom prst="rect">
                <a:avLst/>
              </a:prstGeom>
              <a:noFill/>
              <a:ln w="9525">
                <a:noFill/>
                <a:miter lim="800000"/>
                <a:headEnd/>
                <a:tailEnd/>
              </a:ln>
            </p:spPr>
            <p:txBody>
              <a:bodyPr wrap="none">
                <a:spAutoFit/>
              </a:bodyPr>
              <a:lstStyle/>
              <a:p>
                <a:pPr algn="ctr"/>
                <a:r>
                  <a:rPr lang="en-US" sz="2000">
                    <a:latin typeface="Segoe" pitchFamily="34" charset="0"/>
                  </a:rPr>
                  <a:t>XHTML</a:t>
                </a:r>
              </a:p>
              <a:p>
                <a:pPr algn="ctr"/>
                <a:r>
                  <a:rPr lang="en-US" sz="2000">
                    <a:latin typeface="Segoe" pitchFamily="34" charset="0"/>
                  </a:rPr>
                  <a:t>CSS / XSLT</a:t>
                </a:r>
              </a:p>
              <a:p>
                <a:pPr algn="ctr"/>
                <a:r>
                  <a:rPr lang="en-US" sz="2000">
                    <a:latin typeface="Segoe" pitchFamily="34" charset="0"/>
                  </a:rPr>
                  <a:t>XML</a:t>
                </a:r>
              </a:p>
              <a:p>
                <a:pPr algn="ctr"/>
                <a:r>
                  <a:rPr lang="en-US" sz="2000">
                    <a:latin typeface="Segoe" pitchFamily="34" charset="0"/>
                  </a:rPr>
                  <a:t>ASP.NET</a:t>
                </a:r>
              </a:p>
              <a:p>
                <a:pPr algn="ctr"/>
                <a:r>
                  <a:rPr lang="en-US" sz="2000">
                    <a:latin typeface="Segoe" pitchFamily="34" charset="0"/>
                  </a:rPr>
                  <a:t>Javascript</a:t>
                </a:r>
              </a:p>
              <a:p>
                <a:pPr algn="ctr"/>
                <a:r>
                  <a:rPr lang="en-US" sz="2000">
                    <a:latin typeface="Segoe" pitchFamily="34" charset="0"/>
                  </a:rPr>
                  <a:t>AJAX</a:t>
                </a:r>
              </a:p>
            </p:txBody>
          </p:sp>
        </p:grpSp>
        <p:grpSp>
          <p:nvGrpSpPr>
            <p:cNvPr id="72" name="Group 29"/>
            <p:cNvGrpSpPr>
              <a:grpSpLocks/>
            </p:cNvGrpSpPr>
            <p:nvPr/>
          </p:nvGrpSpPr>
          <p:grpSpPr bwMode="auto">
            <a:xfrm>
              <a:off x="3802" y="2688"/>
              <a:ext cx="1680" cy="768"/>
              <a:chOff x="4080" y="2933"/>
              <a:chExt cx="1680" cy="768"/>
            </a:xfrm>
          </p:grpSpPr>
          <p:sp>
            <p:nvSpPr>
              <p:cNvPr id="73" name="Rectangle 30"/>
              <p:cNvSpPr>
                <a:spLocks noChangeArrowheads="1"/>
              </p:cNvSpPr>
              <p:nvPr/>
            </p:nvSpPr>
            <p:spPr bwMode="auto">
              <a:xfrm>
                <a:off x="4080" y="2933"/>
                <a:ext cx="1680" cy="768"/>
              </a:xfrm>
              <a:prstGeom prst="rect">
                <a:avLst/>
              </a:prstGeom>
              <a:solidFill>
                <a:schemeClr val="bg1"/>
              </a:solidFill>
              <a:ln w="9525">
                <a:noFill/>
                <a:miter lim="800000"/>
                <a:headEnd/>
                <a:tailEnd/>
              </a:ln>
            </p:spPr>
            <p:txBody>
              <a:bodyPr wrap="none" anchor="ctr"/>
              <a:lstStyle/>
              <a:p>
                <a:endParaRPr lang="en-US"/>
              </a:p>
            </p:txBody>
          </p:sp>
          <p:pic>
            <p:nvPicPr>
              <p:cNvPr id="74" name="Picture 31"/>
              <p:cNvPicPr>
                <a:picLocks noChangeAspect="1" noChangeArrowheads="1"/>
              </p:cNvPicPr>
              <p:nvPr/>
            </p:nvPicPr>
            <p:blipFill>
              <a:blip r:embed="rId7"/>
              <a:srcRect/>
              <a:stretch>
                <a:fillRect/>
              </a:stretch>
            </p:blipFill>
            <p:spPr bwMode="auto">
              <a:xfrm>
                <a:off x="4080" y="3072"/>
                <a:ext cx="1609" cy="485"/>
              </a:xfrm>
              <a:prstGeom prst="rect">
                <a:avLst/>
              </a:prstGeom>
              <a:noFill/>
              <a:ln w="9525">
                <a:noFill/>
                <a:miter lim="800000"/>
                <a:headEnd/>
                <a:tailEnd/>
              </a:ln>
            </p:spPr>
          </p:pic>
        </p:grpSp>
      </p:grpSp>
      <p:sp>
        <p:nvSpPr>
          <p:cNvPr id="77" name="Text Placeholder 44"/>
          <p:cNvSpPr>
            <a:spLocks noGrp="1"/>
          </p:cNvSpPr>
          <p:nvPr>
            <p:ph type="body" idx="1"/>
          </p:nvPr>
        </p:nvSpPr>
        <p:spPr>
          <a:xfrm>
            <a:off x="457200" y="1371600"/>
            <a:ext cx="8229600" cy="1198563"/>
          </a:xfrm>
        </p:spPr>
        <p:txBody>
          <a:bodyPr/>
          <a:lstStyle/>
          <a:p>
            <a:endParaRPr lang="en-US"/>
          </a:p>
        </p:txBody>
      </p:sp>
      <p:grpSp>
        <p:nvGrpSpPr>
          <p:cNvPr id="78" name="Group 48"/>
          <p:cNvGrpSpPr>
            <a:grpSpLocks/>
          </p:cNvGrpSpPr>
          <p:nvPr/>
        </p:nvGrpSpPr>
        <p:grpSpPr bwMode="auto">
          <a:xfrm>
            <a:off x="234952" y="1271587"/>
            <a:ext cx="8374063" cy="869951"/>
            <a:chOff x="234176" y="1271238"/>
            <a:chExt cx="8374566" cy="869795"/>
          </a:xfrm>
        </p:grpSpPr>
        <p:sp>
          <p:nvSpPr>
            <p:cNvPr id="79" name="Rounded Rectangle 78"/>
            <p:cNvSpPr/>
            <p:nvPr/>
          </p:nvSpPr>
          <p:spPr>
            <a:xfrm>
              <a:off x="5787483" y="1271238"/>
              <a:ext cx="2821259" cy="869795"/>
            </a:xfrm>
            <a:prstGeom prst="roundRect">
              <a:avLst>
                <a:gd name="adj" fmla="val 12442"/>
              </a:avLst>
            </a:prstGeom>
            <a:solidFill>
              <a:schemeClr val="bg1">
                <a:lumMod val="8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0" name="Rounded Rectangle 79"/>
            <p:cNvSpPr/>
            <p:nvPr/>
          </p:nvSpPr>
          <p:spPr>
            <a:xfrm>
              <a:off x="234176" y="1271238"/>
              <a:ext cx="2821259" cy="869795"/>
            </a:xfrm>
            <a:prstGeom prst="roundRect">
              <a:avLst>
                <a:gd name="adj" fmla="val 12442"/>
              </a:avLst>
            </a:prstGeom>
            <a:solidFill>
              <a:schemeClr val="bg1">
                <a:lumMod val="8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nvGrpSpPr>
            <p:cNvPr id="81" name="Group 3"/>
            <p:cNvGrpSpPr>
              <a:grpSpLocks/>
            </p:cNvGrpSpPr>
            <p:nvPr/>
          </p:nvGrpSpPr>
          <p:grpSpPr bwMode="auto">
            <a:xfrm>
              <a:off x="445892" y="1371600"/>
              <a:ext cx="628869" cy="639244"/>
              <a:chOff x="1728" y="643"/>
              <a:chExt cx="788" cy="801"/>
            </a:xfrm>
          </p:grpSpPr>
          <p:pic>
            <p:nvPicPr>
              <p:cNvPr id="87" name="Rectangle 73734"/>
              <p:cNvPicPr>
                <a:picLocks noChangeAspect="1" noChangeArrowheads="1"/>
              </p:cNvPicPr>
              <p:nvPr/>
            </p:nvPicPr>
            <p:blipFill>
              <a:blip r:embed="rId8"/>
              <a:srcRect/>
              <a:stretch>
                <a:fillRect/>
              </a:stretch>
            </p:blipFill>
            <p:spPr bwMode="auto">
              <a:xfrm>
                <a:off x="1728" y="643"/>
                <a:ext cx="787" cy="801"/>
              </a:xfrm>
              <a:prstGeom prst="rect">
                <a:avLst/>
              </a:prstGeom>
              <a:noFill/>
              <a:ln w="9525">
                <a:noFill/>
                <a:miter lim="800000"/>
                <a:headEnd/>
                <a:tailEnd/>
              </a:ln>
            </p:spPr>
          </p:pic>
          <p:sp>
            <p:nvSpPr>
              <p:cNvPr id="88" name="Rectangle 73735"/>
              <p:cNvSpPr>
                <a:spLocks noChangeArrowheads="1"/>
              </p:cNvSpPr>
              <p:nvPr/>
            </p:nvSpPr>
            <p:spPr bwMode="auto">
              <a:xfrm>
                <a:off x="1730" y="644"/>
                <a:ext cx="786" cy="796"/>
              </a:xfrm>
              <a:prstGeom prst="rect">
                <a:avLst/>
              </a:prstGeom>
              <a:noFill/>
              <a:ln w="9525" algn="ctr">
                <a:solidFill>
                  <a:schemeClr val="tx1"/>
                </a:solidFill>
                <a:miter lim="800000"/>
                <a:headEnd/>
                <a:tailEnd/>
              </a:ln>
            </p:spPr>
            <p:txBody>
              <a:bodyPr wrap="none" anchor="ctr"/>
              <a:lstStyle/>
              <a:p>
                <a:endParaRPr lang="en-US">
                  <a:solidFill>
                    <a:srgbClr val="000000"/>
                  </a:solidFill>
                </a:endParaRPr>
              </a:p>
            </p:txBody>
          </p:sp>
        </p:grpSp>
        <p:grpSp>
          <p:nvGrpSpPr>
            <p:cNvPr id="82" name="Group 10"/>
            <p:cNvGrpSpPr>
              <a:grpSpLocks/>
            </p:cNvGrpSpPr>
            <p:nvPr/>
          </p:nvGrpSpPr>
          <p:grpSpPr bwMode="auto">
            <a:xfrm>
              <a:off x="6032652" y="1353653"/>
              <a:ext cx="630465" cy="631263"/>
              <a:chOff x="4519" y="528"/>
              <a:chExt cx="790" cy="791"/>
            </a:xfrm>
          </p:grpSpPr>
          <p:pic>
            <p:nvPicPr>
              <p:cNvPr id="85" name="Rectangle 73738"/>
              <p:cNvPicPr>
                <a:picLocks noChangeAspect="1" noChangeArrowheads="1"/>
              </p:cNvPicPr>
              <p:nvPr/>
            </p:nvPicPr>
            <p:blipFill>
              <a:blip r:embed="rId9"/>
              <a:srcRect/>
              <a:stretch>
                <a:fillRect/>
              </a:stretch>
            </p:blipFill>
            <p:spPr bwMode="auto">
              <a:xfrm>
                <a:off x="4521" y="533"/>
                <a:ext cx="788" cy="785"/>
              </a:xfrm>
              <a:prstGeom prst="rect">
                <a:avLst/>
              </a:prstGeom>
              <a:noFill/>
              <a:ln w="9525">
                <a:noFill/>
                <a:miter lim="800000"/>
                <a:headEnd/>
                <a:tailEnd/>
              </a:ln>
            </p:spPr>
          </p:pic>
          <p:sp>
            <p:nvSpPr>
              <p:cNvPr id="86" name="Rectangle 73739"/>
              <p:cNvSpPr>
                <a:spLocks noChangeArrowheads="1"/>
              </p:cNvSpPr>
              <p:nvPr/>
            </p:nvSpPr>
            <p:spPr bwMode="auto">
              <a:xfrm>
                <a:off x="4519" y="528"/>
                <a:ext cx="786" cy="791"/>
              </a:xfrm>
              <a:prstGeom prst="rect">
                <a:avLst/>
              </a:prstGeom>
              <a:noFill/>
              <a:ln w="9525" algn="ctr">
                <a:solidFill>
                  <a:schemeClr val="tx1"/>
                </a:solidFill>
                <a:miter lim="800000"/>
                <a:headEnd/>
                <a:tailEnd/>
              </a:ln>
            </p:spPr>
            <p:txBody>
              <a:bodyPr wrap="none" anchor="ctr"/>
              <a:lstStyle/>
              <a:p>
                <a:endParaRPr lang="en-US">
                  <a:solidFill>
                    <a:srgbClr val="000000"/>
                  </a:solidFill>
                </a:endParaRPr>
              </a:p>
            </p:txBody>
          </p:sp>
        </p:grpSp>
        <p:sp>
          <p:nvSpPr>
            <p:cNvPr id="83" name="Rectangle 73732"/>
            <p:cNvSpPr>
              <a:spLocks noChangeArrowheads="1"/>
            </p:cNvSpPr>
            <p:nvPr/>
          </p:nvSpPr>
          <p:spPr bwMode="auto">
            <a:xfrm>
              <a:off x="1293540" y="1336386"/>
              <a:ext cx="1639232" cy="676986"/>
            </a:xfrm>
            <a:prstGeom prst="rect">
              <a:avLst/>
            </a:prstGeom>
            <a:noFill/>
            <a:ln w="9525">
              <a:noFill/>
              <a:miter lim="800000"/>
              <a:headEnd/>
              <a:tailEnd/>
            </a:ln>
          </p:spPr>
          <p:txBody>
            <a:bodyPr lIns="0" rIns="0">
              <a:spAutoFit/>
            </a:bodyPr>
            <a:lstStyle/>
            <a:p>
              <a:r>
                <a:rPr lang="en-US" sz="2400">
                  <a:solidFill>
                    <a:srgbClr val="0070C0"/>
                  </a:solidFill>
                  <a:latin typeface="Segoe Semibold" pitchFamily="34" charset="0"/>
                </a:rPr>
                <a:t>Designer</a:t>
              </a:r>
            </a:p>
            <a:p>
              <a:r>
                <a:rPr lang="en-US" sz="1400">
                  <a:solidFill>
                    <a:srgbClr val="0070C0"/>
                  </a:solidFill>
                  <a:latin typeface="Segoe Semibold" pitchFamily="34" charset="0"/>
                </a:rPr>
                <a:t>   Expression</a:t>
              </a:r>
              <a:endParaRPr lang="en-US" sz="1100">
                <a:solidFill>
                  <a:srgbClr val="0070C0"/>
                </a:solidFill>
                <a:latin typeface="Segoe Semibold" pitchFamily="34" charset="0"/>
              </a:endParaRPr>
            </a:p>
          </p:txBody>
        </p:sp>
        <p:sp>
          <p:nvSpPr>
            <p:cNvPr id="84" name="Rectangle 73732"/>
            <p:cNvSpPr>
              <a:spLocks noChangeArrowheads="1"/>
            </p:cNvSpPr>
            <p:nvPr/>
          </p:nvSpPr>
          <p:spPr bwMode="auto">
            <a:xfrm>
              <a:off x="6813393" y="1336386"/>
              <a:ext cx="1639232" cy="676986"/>
            </a:xfrm>
            <a:prstGeom prst="rect">
              <a:avLst/>
            </a:prstGeom>
            <a:noFill/>
            <a:ln w="9525">
              <a:noFill/>
              <a:miter lim="800000"/>
              <a:headEnd/>
              <a:tailEnd/>
            </a:ln>
          </p:spPr>
          <p:txBody>
            <a:bodyPr lIns="0" rIns="0">
              <a:spAutoFit/>
            </a:bodyPr>
            <a:lstStyle/>
            <a:p>
              <a:r>
                <a:rPr lang="en-US" sz="2400">
                  <a:solidFill>
                    <a:srgbClr val="0070C0"/>
                  </a:solidFill>
                  <a:latin typeface="Segoe Semibold" pitchFamily="34" charset="0"/>
                </a:rPr>
                <a:t>Developer</a:t>
              </a:r>
            </a:p>
            <a:p>
              <a:r>
                <a:rPr lang="en-US" sz="1400">
                  <a:solidFill>
                    <a:srgbClr val="0070C0"/>
                  </a:solidFill>
                  <a:latin typeface="Segoe Semibold" pitchFamily="34" charset="0"/>
                </a:rPr>
                <a:t>   Visual Studio</a:t>
              </a:r>
              <a:endParaRPr lang="en-US" sz="1100">
                <a:solidFill>
                  <a:srgbClr val="0070C0"/>
                </a:solidFill>
                <a:latin typeface="Segoe Semi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WPF</a:t>
            </a:r>
            <a:endParaRPr lang="en-US" dirty="0"/>
          </a:p>
        </p:txBody>
      </p:sp>
      <p:sp>
        <p:nvSpPr>
          <p:cNvPr id="5" name="Slide Number Placeholder 4"/>
          <p:cNvSpPr>
            <a:spLocks noGrp="1"/>
          </p:cNvSpPr>
          <p:nvPr>
            <p:ph type="sldNum" sz="quarter" idx="12"/>
          </p:nvPr>
        </p:nvSpPr>
        <p:spPr/>
        <p:txBody>
          <a:bodyPr/>
          <a:lstStyle/>
          <a:p>
            <a:pPr>
              <a:defRPr/>
            </a:pPr>
            <a:fld id="{BEEB29BC-74A9-44BB-826A-7145F7B21691}" type="slidenum">
              <a:rPr lang="en-US" smtClean="0"/>
              <a:pPr>
                <a:defRPr/>
              </a:pPr>
              <a:t>6</a:t>
            </a:fld>
            <a:endParaRPr lang="en-US"/>
          </a:p>
        </p:txBody>
      </p:sp>
      <p:pic>
        <p:nvPicPr>
          <p:cNvPr id="3076" name="Picture 4" descr="http://blogs.msdn.com/blogfiles/kaci/WindowsLiveWriter/PkladyzDevDays2008_F9C8/Family.jpg"/>
          <p:cNvPicPr>
            <a:picLocks noChangeAspect="1" noChangeArrowheads="1"/>
          </p:cNvPicPr>
          <p:nvPr/>
        </p:nvPicPr>
        <p:blipFill>
          <a:blip r:embed="rId2"/>
          <a:srcRect/>
          <a:stretch>
            <a:fillRect/>
          </a:stretch>
        </p:blipFill>
        <p:spPr bwMode="auto">
          <a:xfrm>
            <a:off x="2714612" y="1571612"/>
            <a:ext cx="5629275" cy="45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Silverlight</a:t>
            </a:r>
            <a:endParaRPr lang="en-US" dirty="0"/>
          </a:p>
        </p:txBody>
      </p:sp>
      <p:sp>
        <p:nvSpPr>
          <p:cNvPr id="5" name="Slide Number Placeholder 4"/>
          <p:cNvSpPr>
            <a:spLocks noGrp="1"/>
          </p:cNvSpPr>
          <p:nvPr>
            <p:ph type="sldNum" sz="quarter" idx="12"/>
          </p:nvPr>
        </p:nvSpPr>
        <p:spPr/>
        <p:txBody>
          <a:bodyPr/>
          <a:lstStyle/>
          <a:p>
            <a:pPr>
              <a:defRPr/>
            </a:pPr>
            <a:fld id="{BEEB29BC-74A9-44BB-826A-7145F7B21691}" type="slidenum">
              <a:rPr lang="en-US" smtClean="0"/>
              <a:pPr>
                <a:defRPr/>
              </a:pPr>
              <a:t>7</a:t>
            </a:fld>
            <a:endParaRPr lang="en-US"/>
          </a:p>
        </p:txBody>
      </p:sp>
      <p:pic>
        <p:nvPicPr>
          <p:cNvPr id="2049" name="Picture 1"/>
          <p:cNvPicPr>
            <a:picLocks noChangeAspect="1" noChangeArrowheads="1"/>
          </p:cNvPicPr>
          <p:nvPr/>
        </p:nvPicPr>
        <p:blipFill>
          <a:blip r:embed="rId2"/>
          <a:srcRect/>
          <a:stretch>
            <a:fillRect/>
          </a:stretch>
        </p:blipFill>
        <p:spPr bwMode="auto">
          <a:xfrm>
            <a:off x="1928794" y="1393994"/>
            <a:ext cx="6619912" cy="478438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a:t>
            </a:r>
            <a:endParaRPr lang="en-US" dirty="0"/>
          </a:p>
        </p:txBody>
      </p:sp>
      <p:sp>
        <p:nvSpPr>
          <p:cNvPr id="5" name="Slide Number Placeholder 4"/>
          <p:cNvSpPr>
            <a:spLocks noGrp="1"/>
          </p:cNvSpPr>
          <p:nvPr>
            <p:ph type="sldNum" sz="quarter" idx="12"/>
          </p:nvPr>
        </p:nvSpPr>
        <p:spPr/>
        <p:txBody>
          <a:bodyPr/>
          <a:lstStyle/>
          <a:p>
            <a:pPr>
              <a:defRPr/>
            </a:pPr>
            <a:fld id="{BEEB29BC-74A9-44BB-826A-7145F7B21691}" type="slidenum">
              <a:rPr lang="en-US" smtClean="0"/>
              <a:pPr>
                <a:defRPr/>
              </a:pPr>
              <a:t>8</a:t>
            </a:fld>
            <a:endParaRPr lang="en-US"/>
          </a:p>
        </p:txBody>
      </p:sp>
      <p:pic>
        <p:nvPicPr>
          <p:cNvPr id="1028" name="Picture 4" descr="Picture">
            <a:hlinkClick r:id="rId2"/>
          </p:cNvPr>
          <p:cNvPicPr>
            <a:picLocks noChangeAspect="1" noChangeArrowheads="1"/>
          </p:cNvPicPr>
          <p:nvPr/>
        </p:nvPicPr>
        <p:blipFill>
          <a:blip r:embed="rId3"/>
          <a:srcRect/>
          <a:stretch>
            <a:fillRect/>
          </a:stretch>
        </p:blipFill>
        <p:spPr bwMode="auto">
          <a:xfrm>
            <a:off x="2214546" y="1571612"/>
            <a:ext cx="6096000" cy="45529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150</Words>
  <Application>Microsoft Office PowerPoint</Application>
  <PresentationFormat>On-screen Show (4:3)</PresentationFormat>
  <Paragraphs>42</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MDA 2.0</vt:lpstr>
      <vt:lpstr>funkce + vzhled + příbuznost + příběh =</vt:lpstr>
      <vt:lpstr>Microsoft</vt:lpstr>
      <vt:lpstr>Designer vs Developer</vt:lpstr>
      <vt:lpstr>Propojení Designera &amp; Developera</vt:lpstr>
      <vt:lpstr>WPF</vt:lpstr>
      <vt:lpstr>Silverlight</vt:lpstr>
      <vt:lpstr>Surface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Petr Tichy</dc:creator>
  <cp:lastModifiedBy>marthu</cp:lastModifiedBy>
  <cp:revision>6</cp:revision>
  <dcterms:created xsi:type="dcterms:W3CDTF">2009-01-21T10:07:49Z</dcterms:created>
  <dcterms:modified xsi:type="dcterms:W3CDTF">2009-03-11T12:28:16Z</dcterms:modified>
</cp:coreProperties>
</file>