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7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69" r:id="rId17"/>
    <p:sldId id="270" r:id="rId18"/>
    <p:sldId id="272" r:id="rId19"/>
    <p:sldId id="273" r:id="rId20"/>
    <p:sldId id="274" r:id="rId21"/>
    <p:sldId id="271" r:id="rId22"/>
    <p:sldId id="275" r:id="rId23"/>
    <p:sldId id="276" r:id="rId24"/>
    <p:sldId id="280" r:id="rId25"/>
    <p:sldId id="277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8C6E7-8221-4CBA-9D62-83D150784D9D}" type="datetimeFigureOut">
              <a:rPr lang="cs-CZ" smtClean="0"/>
              <a:pPr/>
              <a:t>11.3.2009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6FFB3-65B8-458E-965C-7D8E5B1E896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6FFB3-65B8-458E-965C-7D8E5B1E896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2050" name="Picture 2" descr="D:\DVD_ART34\Logos\Internet Explorer 8\Internet Explorer 8 IE logo h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5" y="6215085"/>
            <a:ext cx="1836271" cy="460383"/>
          </a:xfrm>
          <a:prstGeom prst="rect">
            <a:avLst/>
          </a:prstGeom>
          <a:noFill/>
        </p:spPr>
      </p:pic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500430" y="628652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Picture 2" descr="D:\DVD_ART34\Logos\Internet Explorer 8\Internet Explorer 8 IE logo h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5" y="6215085"/>
            <a:ext cx="1836271" cy="460383"/>
          </a:xfrm>
          <a:prstGeom prst="rect">
            <a:avLst/>
          </a:prstGeom>
          <a:noFill/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3500430" y="628652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on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XMLHttpRequest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earch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msdn.com/ie/default.aspx" TargetMode="External"/><Relationship Id="rId2" Type="http://schemas.openxmlformats.org/officeDocument/2006/relationships/hyperlink" Target="http://www.microsoft.com/ie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.microsoft.com/en-us/library/cc351024(VS.85).aspx" TargetMode="External"/><Relationship Id="rId4" Type="http://schemas.openxmlformats.org/officeDocument/2006/relationships/hyperlink" Target="http://www.microsoft.com/windows/internet-explorer/beta/readiness/developers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REC-CSS2/visuren.html" TargetMode="External"/><Relationship Id="rId2" Type="http://schemas.openxmlformats.org/officeDocument/2006/relationships/hyperlink" Target="http://www.w3.org/TR/REC-CSS2/generat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msdn.com/ie/archive/2008/09/08/microsoft-css-vendor-extensions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selectors-api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Štěpán </a:t>
            </a:r>
            <a:r>
              <a:rPr lang="cs-CZ" dirty="0" err="1" smtClean="0"/>
              <a:t>Bechynský</a:t>
            </a:r>
            <a:endParaRPr lang="cs-CZ" dirty="0"/>
          </a:p>
        </p:txBody>
      </p:sp>
      <p:pic>
        <p:nvPicPr>
          <p:cNvPr id="1027" name="Picture 3" descr="D:\DVD_ART34\Logos\Internet Explorer 8\Internet Explorer 8 IE logo 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4" y="1643052"/>
            <a:ext cx="4314825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v implementaci DOM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4414" y="2285992"/>
          <a:ext cx="6715172" cy="2691460"/>
        </p:xfrm>
        <a:graphic>
          <a:graphicData uri="http://schemas.openxmlformats.org/drawingml/2006/table">
            <a:tbl>
              <a:tblPr/>
              <a:tblGrid>
                <a:gridCol w="2640081"/>
                <a:gridCol w="4075091"/>
              </a:tblGrid>
              <a:tr h="672865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Metoda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Vlastník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72865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hasAttribute(attrName)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72865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ownerElement()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Attr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865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contentDocument()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frame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iframe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object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AJAX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W3C HTML 5.0</a:t>
            </a:r>
          </a:p>
          <a:p>
            <a:pPr lvl="1"/>
            <a:r>
              <a:rPr lang="cs-CZ" dirty="0" smtClean="0"/>
              <a:t>http://www.w3.org/</a:t>
            </a:r>
            <a:r>
              <a:rPr lang="cs-CZ" dirty="0" err="1" smtClean="0"/>
              <a:t>html</a:t>
            </a:r>
            <a:r>
              <a:rPr lang="cs-CZ" dirty="0" smtClean="0"/>
              <a:t>/</a:t>
            </a:r>
            <a:r>
              <a:rPr lang="cs-CZ" dirty="0" err="1" smtClean="0"/>
              <a:t>wg</a:t>
            </a:r>
            <a:r>
              <a:rPr lang="cs-CZ" dirty="0" smtClean="0"/>
              <a:t>/html5/</a:t>
            </a:r>
          </a:p>
          <a:p>
            <a:r>
              <a:rPr lang="cs-CZ" dirty="0" smtClean="0"/>
              <a:t>AJAX </a:t>
            </a:r>
            <a:r>
              <a:rPr lang="cs-CZ" dirty="0" err="1" smtClean="0"/>
              <a:t>Navigation</a:t>
            </a:r>
            <a:endParaRPr lang="cs-CZ" dirty="0" smtClean="0"/>
          </a:p>
          <a:p>
            <a:r>
              <a:rPr lang="cs-CZ" dirty="0" smtClean="0"/>
              <a:t>DOM </a:t>
            </a:r>
            <a:r>
              <a:rPr lang="cs-CZ" dirty="0" err="1" smtClean="0"/>
              <a:t>Storage</a:t>
            </a:r>
            <a:endParaRPr lang="cs-CZ" dirty="0" smtClean="0"/>
          </a:p>
          <a:p>
            <a:r>
              <a:rPr lang="cs-CZ" dirty="0" err="1" smtClean="0"/>
              <a:t>Connectivity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r>
              <a:rPr lang="cs-CZ" dirty="0" smtClean="0"/>
              <a:t> </a:t>
            </a:r>
          </a:p>
          <a:p>
            <a:r>
              <a:rPr lang="cs-CZ" dirty="0" smtClean="0"/>
              <a:t>Ochrana před nežádoucím kódem</a:t>
            </a:r>
          </a:p>
          <a:p>
            <a:r>
              <a:rPr lang="cs-CZ" dirty="0" err="1" smtClean="0"/>
              <a:t>XMLHTTPRequest</a:t>
            </a:r>
            <a:r>
              <a:rPr lang="cs-CZ" dirty="0" smtClean="0"/>
              <a:t> </a:t>
            </a:r>
            <a:r>
              <a:rPr lang="cs-CZ" dirty="0" err="1" smtClean="0"/>
              <a:t>Enhancements</a:t>
            </a:r>
            <a:endParaRPr lang="cs-CZ" dirty="0" smtClean="0"/>
          </a:p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Request</a:t>
            </a:r>
            <a:r>
              <a:rPr lang="cs-CZ" dirty="0" smtClean="0"/>
              <a:t> (XDR)</a:t>
            </a:r>
          </a:p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document</a:t>
            </a:r>
            <a:r>
              <a:rPr lang="cs-CZ" dirty="0" smtClean="0"/>
              <a:t> </a:t>
            </a:r>
            <a:r>
              <a:rPr lang="cs-CZ" dirty="0" err="1" smtClean="0"/>
              <a:t>Messaging</a:t>
            </a:r>
            <a:r>
              <a:rPr lang="cs-CZ" dirty="0" smtClean="0"/>
              <a:t> (XDM)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AJAX </a:t>
            </a:r>
            <a:r>
              <a:rPr lang="cs-CZ" dirty="0" err="1" smtClean="0"/>
              <a:t>Navigation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historie, vpřed, zpět pro AJAX aplikace</a:t>
            </a:r>
          </a:p>
          <a:p>
            <a:r>
              <a:rPr lang="cs-CZ" dirty="0" smtClean="0"/>
              <a:t>Nastavení vlastnosti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window.location.hash</a:t>
            </a:r>
            <a:endParaRPr lang="cs-CZ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Událost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hashChanged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smtClean="0">
                <a:latin typeface="Courier New" pitchFamily="49" charset="0"/>
                <a:cs typeface="Courier New" pitchFamily="49" charset="0"/>
              </a:rPr>
              <a:t>&lt;body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onhashchange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=„…"&gt;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 </a:t>
            </a:r>
            <a:r>
              <a:rPr lang="cs-CZ" dirty="0" err="1" smtClean="0"/>
              <a:t>Storage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Úložiště na klientovi</a:t>
            </a:r>
          </a:p>
          <a:p>
            <a:pPr lvl="1"/>
            <a:r>
              <a:rPr lang="cs-CZ" dirty="0" smtClean="0"/>
              <a:t>Max. 10 MB</a:t>
            </a:r>
          </a:p>
          <a:p>
            <a:pPr lvl="1"/>
            <a:r>
              <a:rPr lang="cs-CZ" dirty="0" err="1" smtClean="0"/>
              <a:t>Subdoména</a:t>
            </a:r>
            <a:r>
              <a:rPr lang="cs-CZ" dirty="0" smtClean="0"/>
              <a:t> může přistupovat k </a:t>
            </a:r>
            <a:r>
              <a:rPr lang="cs-CZ" smtClean="0"/>
              <a:t>datům nadřazené domény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Connectivity</a:t>
            </a:r>
            <a:r>
              <a:rPr lang="cs-CZ" dirty="0" smtClean="0"/>
              <a:t> </a:t>
            </a:r>
            <a:r>
              <a:rPr lang="cs-CZ" dirty="0" err="1" smtClean="0"/>
              <a:t>events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Informuje aplikaci o stavu připojení</a:t>
            </a:r>
          </a:p>
          <a:p>
            <a:r>
              <a:rPr lang="cs-CZ" dirty="0" err="1" smtClean="0"/>
              <a:t>Work</a:t>
            </a:r>
            <a:r>
              <a:rPr lang="cs-CZ" dirty="0" smtClean="0"/>
              <a:t> Offline příkaz vyvolá událost jen na Windows Vista</a:t>
            </a:r>
          </a:p>
          <a:p>
            <a:r>
              <a:rPr lang="cs-CZ" dirty="0" smtClean="0"/>
              <a:t>Vlastnost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window.navigator.onLine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Události </a:t>
            </a:r>
            <a:r>
              <a:rPr lang="cs-CZ" sz="2800" dirty="0" smtClean="0">
                <a:latin typeface="Courier New" pitchFamily="49" charset="0"/>
                <a:cs typeface="Courier New" pitchFamily="49" charset="0"/>
              </a:rPr>
              <a:t>online</a:t>
            </a:r>
            <a:r>
              <a:rPr lang="cs-CZ" dirty="0" smtClean="0"/>
              <a:t>, </a:t>
            </a:r>
            <a:r>
              <a:rPr lang="cs-CZ" sz="2800" dirty="0" smtClean="0">
                <a:latin typeface="Courier New" pitchFamily="49" charset="0"/>
                <a:cs typeface="Courier New" pitchFamily="49" charset="0"/>
              </a:rPr>
              <a:t>offline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&lt;body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ononline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=„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onoffline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=„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"&gt;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před nežádoucím kódem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JSON</a:t>
            </a:r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json.org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Globální objekt</a:t>
            </a:r>
          </a:p>
          <a:p>
            <a:pPr lvl="1"/>
            <a:r>
              <a:rPr lang="cs-CZ" dirty="0" smtClean="0"/>
              <a:t>Metody</a:t>
            </a:r>
          </a:p>
          <a:p>
            <a:pPr lvl="2"/>
            <a:r>
              <a:rPr lang="cs-CZ" dirty="0" err="1" smtClean="0"/>
              <a:t>JSON.stringify</a:t>
            </a:r>
            <a:endParaRPr lang="cs-CZ" dirty="0" smtClean="0"/>
          </a:p>
          <a:p>
            <a:pPr lvl="2"/>
            <a:r>
              <a:rPr lang="cs-CZ" dirty="0" err="1" smtClean="0"/>
              <a:t>JSON.parse</a:t>
            </a:r>
            <a:endParaRPr lang="cs-CZ" dirty="0" smtClean="0"/>
          </a:p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window.toStaticHTML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bstrHTML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cs-CZ" dirty="0" smtClean="0"/>
              <a:t>Odstraní z fragmentu HTML veškerý výkonný kód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XMLHTTPRequest</a:t>
            </a:r>
            <a:r>
              <a:rPr lang="cs-CZ" dirty="0" smtClean="0"/>
              <a:t> </a:t>
            </a:r>
            <a:r>
              <a:rPr lang="cs-CZ" dirty="0" err="1" smtClean="0"/>
              <a:t>Enhancements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http://www.w3.org/TR/</a:t>
            </a:r>
            <a:r>
              <a:rPr lang="cs-CZ" dirty="0" err="1" smtClean="0">
                <a:hlinkClick r:id="rId2"/>
              </a:rPr>
              <a:t>XMLHttpRequest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Vlastnost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timeout</a:t>
            </a:r>
            <a:endParaRPr lang="cs-CZ" sz="2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Událost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timeout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xmlHttp.ontimeout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= …;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Request</a:t>
            </a:r>
            <a:r>
              <a:rPr lang="cs-CZ" dirty="0" smtClean="0"/>
              <a:t> (XDR)</a:t>
            </a:r>
            <a:endParaRPr lang="cs-CZ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6" y="1857366"/>
            <a:ext cx="7267575" cy="226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Request</a:t>
            </a:r>
            <a:r>
              <a:rPr lang="cs-CZ" dirty="0" smtClean="0"/>
              <a:t> (XDR)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1050" y="1762138"/>
            <a:ext cx="75819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Request</a:t>
            </a:r>
            <a:r>
              <a:rPr lang="cs-CZ" dirty="0" smtClean="0"/>
              <a:t> (XDR)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Nastavení hlaviček protokolu HTTP</a:t>
            </a:r>
          </a:p>
          <a:p>
            <a:pPr lvl="1"/>
            <a:r>
              <a:rPr lang="cs-CZ" dirty="0" err="1" smtClean="0"/>
              <a:t>Request</a:t>
            </a:r>
            <a:r>
              <a:rPr lang="cs-CZ" dirty="0" smtClean="0"/>
              <a:t> : 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XDomainRequest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: 1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Response : 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XDomainRequestAllowed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: 1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Objekt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XDomainRequest</a:t>
            </a:r>
            <a:r>
              <a:rPr lang="cs-CZ" sz="28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Stejná funkcionalita jako </a:t>
            </a:r>
            <a:r>
              <a:rPr lang="cs-CZ" sz="2800" dirty="0" err="1" smtClean="0">
                <a:latin typeface="Courier New" pitchFamily="49" charset="0"/>
                <a:cs typeface="Courier New" pitchFamily="49" charset="0"/>
              </a:rPr>
              <a:t>XMLHttpRequest</a:t>
            </a:r>
            <a:r>
              <a:rPr lang="cs-CZ" sz="28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80" y="727003"/>
            <a:ext cx="7529534" cy="540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domain</a:t>
            </a:r>
            <a:r>
              <a:rPr lang="cs-CZ" dirty="0" smtClean="0"/>
              <a:t> </a:t>
            </a:r>
            <a:r>
              <a:rPr lang="cs-CZ" dirty="0" err="1" smtClean="0"/>
              <a:t>Request</a:t>
            </a:r>
            <a:r>
              <a:rPr lang="cs-CZ" dirty="0" smtClean="0"/>
              <a:t> (XDR)</a:t>
            </a:r>
            <a:endParaRPr lang="cs-CZ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7162" y="1285859"/>
          <a:ext cx="8382017" cy="4854344"/>
        </p:xfrm>
        <a:graphic>
          <a:graphicData uri="http://schemas.openxmlformats.org/drawingml/2006/table">
            <a:tbl>
              <a:tblPr/>
              <a:tblGrid>
                <a:gridCol w="430537"/>
                <a:gridCol w="1217612"/>
                <a:gridCol w="1103251"/>
                <a:gridCol w="1103251"/>
                <a:gridCol w="1157069"/>
                <a:gridCol w="1163795"/>
                <a:gridCol w="1103251"/>
                <a:gridCol w="1103251"/>
              </a:tblGrid>
              <a:tr h="606793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Objekt </a:t>
                      </a:r>
                      <a:r>
                        <a:rPr lang="cs-CZ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XDomainRequest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požaduje </a:t>
                      </a: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ze zóny: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6793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Stránka se nachází v zóně: </a:t>
                      </a:r>
                    </a:p>
                  </a:txBody>
                  <a:tcPr marL="4890" marR="4890" marT="4891" marB="0" vert="vert27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4890" marR="4890" marT="4891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Lokální</a:t>
                      </a: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Intranet </a:t>
                      </a: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Důvěryhodné (Intranet) </a:t>
                      </a: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Důvěryhodné (Internet) </a:t>
                      </a: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Internet </a:t>
                      </a: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Omezený přístup</a:t>
                      </a:r>
                    </a:p>
                  </a:txBody>
                  <a:tcPr marL="4890" marR="4890" marT="4891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067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Lokální</a:t>
                      </a:r>
                    </a:p>
                  </a:txBody>
                  <a:tcPr marL="4890" marR="4890" marT="4891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67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Intranet </a:t>
                      </a:r>
                    </a:p>
                  </a:txBody>
                  <a:tcPr marL="4890" marR="4890" marT="4891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Důvěryhodné (Intranet) </a:t>
                      </a:r>
                    </a:p>
                  </a:txBody>
                  <a:tcPr marL="4890" marR="4890" marT="4891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67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Důvěryhodné (Internet) </a:t>
                      </a:r>
                    </a:p>
                  </a:txBody>
                  <a:tcPr marL="4890" marR="4890" marT="4891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7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Internet </a:t>
                      </a:r>
                    </a:p>
                  </a:txBody>
                  <a:tcPr marL="4890" marR="4890" marT="4891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067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5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Omezený přístup</a:t>
                      </a:r>
                    </a:p>
                  </a:txBody>
                  <a:tcPr marL="4890" marR="4890" marT="4891" marB="0" anchor="ctr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890" marR="4890" marT="4891" marB="0" anchor="ctr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2" y="2714622"/>
            <a:ext cx="285750" cy="285751"/>
          </a:xfrm>
          <a:prstGeom prst="rect">
            <a:avLst/>
          </a:prstGeom>
          <a:noFill/>
        </p:spPr>
      </p:pic>
      <p:pic>
        <p:nvPicPr>
          <p:cNvPr id="3076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2714622"/>
            <a:ext cx="285750" cy="285751"/>
          </a:xfrm>
          <a:prstGeom prst="rect">
            <a:avLst/>
          </a:prstGeom>
          <a:noFill/>
        </p:spPr>
      </p:pic>
      <p:pic>
        <p:nvPicPr>
          <p:cNvPr id="12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0" y="2714622"/>
            <a:ext cx="285750" cy="285751"/>
          </a:xfrm>
          <a:prstGeom prst="rect">
            <a:avLst/>
          </a:prstGeom>
          <a:noFill/>
        </p:spPr>
      </p:pic>
      <p:pic>
        <p:nvPicPr>
          <p:cNvPr id="13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8" y="2714622"/>
            <a:ext cx="285750" cy="285751"/>
          </a:xfrm>
          <a:prstGeom prst="rect">
            <a:avLst/>
          </a:prstGeom>
          <a:noFill/>
        </p:spPr>
      </p:pic>
      <p:pic>
        <p:nvPicPr>
          <p:cNvPr id="14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6" y="2714622"/>
            <a:ext cx="285750" cy="285751"/>
          </a:xfrm>
          <a:prstGeom prst="rect">
            <a:avLst/>
          </a:prstGeom>
          <a:noFill/>
        </p:spPr>
      </p:pic>
      <p:pic>
        <p:nvPicPr>
          <p:cNvPr id="15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4" y="2714622"/>
            <a:ext cx="285750" cy="285751"/>
          </a:xfrm>
          <a:prstGeom prst="rect">
            <a:avLst/>
          </a:prstGeom>
          <a:noFill/>
        </p:spPr>
      </p:pic>
      <p:pic>
        <p:nvPicPr>
          <p:cNvPr id="16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3314701"/>
            <a:ext cx="285750" cy="285751"/>
          </a:xfrm>
          <a:prstGeom prst="rect">
            <a:avLst/>
          </a:prstGeom>
          <a:noFill/>
        </p:spPr>
      </p:pic>
      <p:pic>
        <p:nvPicPr>
          <p:cNvPr id="17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3914779"/>
            <a:ext cx="285750" cy="285751"/>
          </a:xfrm>
          <a:prstGeom prst="rect">
            <a:avLst/>
          </a:prstGeom>
          <a:noFill/>
        </p:spPr>
      </p:pic>
      <p:pic>
        <p:nvPicPr>
          <p:cNvPr id="18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4514858"/>
            <a:ext cx="285750" cy="285751"/>
          </a:xfrm>
          <a:prstGeom prst="rect">
            <a:avLst/>
          </a:prstGeom>
          <a:noFill/>
        </p:spPr>
      </p:pic>
      <p:pic>
        <p:nvPicPr>
          <p:cNvPr id="19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5114938"/>
            <a:ext cx="285750" cy="285751"/>
          </a:xfrm>
          <a:prstGeom prst="rect">
            <a:avLst/>
          </a:prstGeom>
          <a:noFill/>
        </p:spPr>
      </p:pic>
      <p:pic>
        <p:nvPicPr>
          <p:cNvPr id="20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900" y="5715018"/>
            <a:ext cx="285750" cy="285751"/>
          </a:xfrm>
          <a:prstGeom prst="rect">
            <a:avLst/>
          </a:prstGeom>
          <a:noFill/>
        </p:spPr>
      </p:pic>
      <p:pic>
        <p:nvPicPr>
          <p:cNvPr id="21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4" y="5715018"/>
            <a:ext cx="285750" cy="285751"/>
          </a:xfrm>
          <a:prstGeom prst="rect">
            <a:avLst/>
          </a:prstGeom>
          <a:noFill/>
        </p:spPr>
      </p:pic>
      <p:pic>
        <p:nvPicPr>
          <p:cNvPr id="22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6" y="5715018"/>
            <a:ext cx="285750" cy="285751"/>
          </a:xfrm>
          <a:prstGeom prst="rect">
            <a:avLst/>
          </a:prstGeom>
          <a:noFill/>
        </p:spPr>
      </p:pic>
      <p:pic>
        <p:nvPicPr>
          <p:cNvPr id="23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8" y="5715018"/>
            <a:ext cx="285750" cy="285751"/>
          </a:xfrm>
          <a:prstGeom prst="rect">
            <a:avLst/>
          </a:prstGeom>
          <a:noFill/>
        </p:spPr>
      </p:pic>
      <p:pic>
        <p:nvPicPr>
          <p:cNvPr id="24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8" y="5114938"/>
            <a:ext cx="285750" cy="285751"/>
          </a:xfrm>
          <a:prstGeom prst="rect">
            <a:avLst/>
          </a:prstGeom>
          <a:noFill/>
        </p:spPr>
      </p:pic>
      <p:pic>
        <p:nvPicPr>
          <p:cNvPr id="25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8" y="4514858"/>
            <a:ext cx="285750" cy="285751"/>
          </a:xfrm>
          <a:prstGeom prst="rect">
            <a:avLst/>
          </a:prstGeom>
          <a:noFill/>
        </p:spPr>
      </p:pic>
      <p:pic>
        <p:nvPicPr>
          <p:cNvPr id="26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0" y="4514858"/>
            <a:ext cx="285750" cy="285751"/>
          </a:xfrm>
          <a:prstGeom prst="rect">
            <a:avLst/>
          </a:prstGeom>
          <a:noFill/>
        </p:spPr>
      </p:pic>
      <p:pic>
        <p:nvPicPr>
          <p:cNvPr id="27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0" y="5114938"/>
            <a:ext cx="285750" cy="285751"/>
          </a:xfrm>
          <a:prstGeom prst="rect">
            <a:avLst/>
          </a:prstGeom>
          <a:noFill/>
        </p:spPr>
      </p:pic>
      <p:pic>
        <p:nvPicPr>
          <p:cNvPr id="28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0" y="5715018"/>
            <a:ext cx="285750" cy="285751"/>
          </a:xfrm>
          <a:prstGeom prst="rect">
            <a:avLst/>
          </a:prstGeom>
          <a:noFill/>
        </p:spPr>
      </p:pic>
      <p:pic>
        <p:nvPicPr>
          <p:cNvPr id="29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2" y="5715018"/>
            <a:ext cx="285750" cy="285751"/>
          </a:xfrm>
          <a:prstGeom prst="rect">
            <a:avLst/>
          </a:prstGeom>
          <a:noFill/>
        </p:spPr>
      </p:pic>
      <p:pic>
        <p:nvPicPr>
          <p:cNvPr id="30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2" y="5114938"/>
            <a:ext cx="285750" cy="285751"/>
          </a:xfrm>
          <a:prstGeom prst="rect">
            <a:avLst/>
          </a:prstGeom>
          <a:noFill/>
        </p:spPr>
      </p:pic>
      <p:pic>
        <p:nvPicPr>
          <p:cNvPr id="31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2" y="4514858"/>
            <a:ext cx="285750" cy="285751"/>
          </a:xfrm>
          <a:prstGeom prst="rect">
            <a:avLst/>
          </a:prstGeom>
          <a:noFill/>
        </p:spPr>
      </p:pic>
      <p:pic>
        <p:nvPicPr>
          <p:cNvPr id="32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2" y="3914779"/>
            <a:ext cx="285750" cy="285751"/>
          </a:xfrm>
          <a:prstGeom prst="rect">
            <a:avLst/>
          </a:prstGeom>
          <a:noFill/>
        </p:spPr>
      </p:pic>
      <p:pic>
        <p:nvPicPr>
          <p:cNvPr id="33" name="Picture 4" descr="D:\DVD_ART34\Artwork_Imagery\Shapes\Bullets\Red GE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2" y="3314701"/>
            <a:ext cx="285750" cy="285751"/>
          </a:xfrm>
          <a:prstGeom prst="rect">
            <a:avLst/>
          </a:prstGeom>
          <a:noFill/>
        </p:spPr>
      </p:pic>
      <p:pic>
        <p:nvPicPr>
          <p:cNvPr id="34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0" y="3314701"/>
            <a:ext cx="285750" cy="285751"/>
          </a:xfrm>
          <a:prstGeom prst="rect">
            <a:avLst/>
          </a:prstGeom>
          <a:noFill/>
        </p:spPr>
      </p:pic>
      <p:pic>
        <p:nvPicPr>
          <p:cNvPr id="35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8" y="3314701"/>
            <a:ext cx="285750" cy="285751"/>
          </a:xfrm>
          <a:prstGeom prst="rect">
            <a:avLst/>
          </a:prstGeom>
          <a:noFill/>
        </p:spPr>
      </p:pic>
      <p:pic>
        <p:nvPicPr>
          <p:cNvPr id="36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6" y="3314701"/>
            <a:ext cx="285750" cy="285751"/>
          </a:xfrm>
          <a:prstGeom prst="rect">
            <a:avLst/>
          </a:prstGeom>
          <a:noFill/>
        </p:spPr>
      </p:pic>
      <p:pic>
        <p:nvPicPr>
          <p:cNvPr id="37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4" y="3314701"/>
            <a:ext cx="285750" cy="285751"/>
          </a:xfrm>
          <a:prstGeom prst="rect">
            <a:avLst/>
          </a:prstGeom>
          <a:noFill/>
        </p:spPr>
      </p:pic>
      <p:pic>
        <p:nvPicPr>
          <p:cNvPr id="38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4" y="3914779"/>
            <a:ext cx="285750" cy="285751"/>
          </a:xfrm>
          <a:prstGeom prst="rect">
            <a:avLst/>
          </a:prstGeom>
          <a:noFill/>
        </p:spPr>
      </p:pic>
      <p:pic>
        <p:nvPicPr>
          <p:cNvPr id="39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4" y="4514858"/>
            <a:ext cx="285750" cy="285751"/>
          </a:xfrm>
          <a:prstGeom prst="rect">
            <a:avLst/>
          </a:prstGeom>
          <a:noFill/>
        </p:spPr>
      </p:pic>
      <p:pic>
        <p:nvPicPr>
          <p:cNvPr id="40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4" y="5114938"/>
            <a:ext cx="285750" cy="285751"/>
          </a:xfrm>
          <a:prstGeom prst="rect">
            <a:avLst/>
          </a:prstGeom>
          <a:noFill/>
        </p:spPr>
      </p:pic>
      <p:pic>
        <p:nvPicPr>
          <p:cNvPr id="41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6" y="5114938"/>
            <a:ext cx="285750" cy="285751"/>
          </a:xfrm>
          <a:prstGeom prst="rect">
            <a:avLst/>
          </a:prstGeom>
          <a:noFill/>
        </p:spPr>
      </p:pic>
      <p:pic>
        <p:nvPicPr>
          <p:cNvPr id="42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6" y="4514858"/>
            <a:ext cx="285750" cy="285751"/>
          </a:xfrm>
          <a:prstGeom prst="rect">
            <a:avLst/>
          </a:prstGeom>
          <a:noFill/>
        </p:spPr>
      </p:pic>
      <p:pic>
        <p:nvPicPr>
          <p:cNvPr id="43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6" y="3914779"/>
            <a:ext cx="285750" cy="285751"/>
          </a:xfrm>
          <a:prstGeom prst="rect">
            <a:avLst/>
          </a:prstGeom>
          <a:noFill/>
        </p:spPr>
      </p:pic>
      <p:pic>
        <p:nvPicPr>
          <p:cNvPr id="44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8" y="3914779"/>
            <a:ext cx="285750" cy="285751"/>
          </a:xfrm>
          <a:prstGeom prst="rect">
            <a:avLst/>
          </a:prstGeom>
          <a:noFill/>
        </p:spPr>
      </p:pic>
      <p:pic>
        <p:nvPicPr>
          <p:cNvPr id="45" name="Picture 2" descr="D:\DVD_ART34\Artwork_Imagery\Shapes\Bullets\Green GE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0" y="3914779"/>
            <a:ext cx="285750" cy="285751"/>
          </a:xfrm>
          <a:prstGeom prst="rect">
            <a:avLst/>
          </a:prstGeom>
          <a:noFill/>
        </p:spPr>
      </p:pic>
      <p:sp>
        <p:nvSpPr>
          <p:cNvPr id="47" name="Zástupný symbol pro číslo snímku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document</a:t>
            </a:r>
            <a:r>
              <a:rPr lang="cs-CZ" dirty="0" smtClean="0"/>
              <a:t> </a:t>
            </a:r>
            <a:r>
              <a:rPr lang="cs-CZ" dirty="0" err="1" smtClean="0"/>
              <a:t>Messaging</a:t>
            </a:r>
            <a:r>
              <a:rPr lang="cs-CZ" dirty="0" smtClean="0"/>
              <a:t> (XDM)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Posílání zpráv mezi hlavním dokumentem a </a:t>
            </a:r>
            <a:r>
              <a:rPr lang="cs-CZ" dirty="0" err="1" smtClean="0"/>
              <a:t>iframe</a:t>
            </a:r>
            <a:endParaRPr lang="cs-CZ" dirty="0" smtClean="0"/>
          </a:p>
          <a:p>
            <a:r>
              <a:rPr lang="cs-CZ" dirty="0" smtClean="0"/>
              <a:t>Událost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message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document.attachEvent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('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onmessage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', …)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cs-CZ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).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contentWindow.postMessage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…);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Webslices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Vychází z </a:t>
            </a:r>
            <a:r>
              <a:rPr lang="cs-CZ" dirty="0" err="1" smtClean="0"/>
              <a:t>mikroformátu</a:t>
            </a:r>
            <a:r>
              <a:rPr lang="cs-CZ" dirty="0" smtClean="0"/>
              <a:t> </a:t>
            </a:r>
            <a:r>
              <a:rPr lang="cs-CZ" dirty="0" err="1" smtClean="0"/>
              <a:t>hAtom</a:t>
            </a:r>
            <a:endParaRPr lang="cs-CZ" dirty="0" smtClean="0"/>
          </a:p>
          <a:p>
            <a:r>
              <a:rPr lang="cs-CZ" dirty="0" smtClean="0"/>
              <a:t>Obdoba RSS </a:t>
            </a:r>
            <a:r>
              <a:rPr lang="cs-CZ" dirty="0" err="1" smtClean="0"/>
              <a:t>Feed</a:t>
            </a:r>
            <a:r>
              <a:rPr lang="cs-CZ" dirty="0" smtClean="0"/>
              <a:t> – odběr části webové stránky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&lt;div class="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hslice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="1"&gt;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&lt;p class="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entry-title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&lt;/p&gt;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&lt;div class="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entry-content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&lt;/div&gt;</a:t>
            </a:r>
            <a:endParaRPr lang="cs-CZ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&lt;/div&gt;</a:t>
            </a:r>
            <a:endParaRPr lang="cs-CZ" sz="2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6" y="785796"/>
            <a:ext cx="2386015" cy="134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Accelerators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Rozšiřuje možnosti práce s obsahem stránky</a:t>
            </a:r>
          </a:p>
          <a:p>
            <a:r>
              <a:rPr lang="cs-CZ" dirty="0" smtClean="0"/>
              <a:t>Popis pomocí XML</a:t>
            </a:r>
          </a:p>
          <a:p>
            <a:r>
              <a:rPr lang="cs-CZ" smtClean="0"/>
              <a:t>Registrace</a:t>
            </a:r>
            <a:endParaRPr lang="cs-CZ" dirty="0" smtClean="0"/>
          </a:p>
          <a:p>
            <a:pPr lvl="1"/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window.external.AddService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('…');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929067"/>
            <a:ext cx="1929690" cy="150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Search</a:t>
            </a:r>
            <a:r>
              <a:rPr lang="cs-CZ" dirty="0" smtClean="0"/>
              <a:t> </a:t>
            </a:r>
            <a:r>
              <a:rPr lang="cs-CZ" dirty="0" err="1" smtClean="0"/>
              <a:t>Suggestions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Rozšíření </a:t>
            </a:r>
            <a:r>
              <a:rPr lang="cs-CZ" dirty="0" err="1" smtClean="0"/>
              <a:t>Opensearch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opensearch.org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Odpověď ve formátu JSON nebo XML</a:t>
            </a:r>
            <a:endParaRPr lang="cs-CZ" dirty="0"/>
          </a:p>
          <a:p>
            <a:pPr>
              <a:buNone/>
            </a:pP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 type="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application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/x-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suggestions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xml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cs-CZ" sz="2400" dirty="0" err="1" smtClean="0">
                <a:latin typeface="Courier New" pitchFamily="49" charset="0"/>
                <a:cs typeface="Courier New" pitchFamily="49" charset="0"/>
              </a:rPr>
              <a:t>template</a:t>
            </a:r>
            <a:r>
              <a:rPr lang="cs-CZ" sz="2400" dirty="0" smtClean="0">
                <a:latin typeface="Courier New" pitchFamily="49" charset="0"/>
                <a:cs typeface="Courier New" pitchFamily="49" charset="0"/>
              </a:rPr>
              <a:t>="…"/&gt;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microsoft.com</a:t>
            </a:r>
            <a:r>
              <a:rPr lang="cs-CZ" dirty="0" smtClean="0">
                <a:hlinkClick r:id="rId2"/>
              </a:rPr>
              <a:t>/ie8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3"/>
              </a:rPr>
              <a:t>http://blogs.msdn.com/ie/default.aspx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Rediness</a:t>
            </a:r>
            <a:r>
              <a:rPr lang="cs-CZ" dirty="0" smtClean="0"/>
              <a:t> </a:t>
            </a:r>
            <a:r>
              <a:rPr lang="cs-CZ" dirty="0" err="1" smtClean="0"/>
              <a:t>Toolkit</a:t>
            </a:r>
            <a:endParaRPr lang="cs-CZ" dirty="0" smtClean="0"/>
          </a:p>
          <a:p>
            <a:pPr lvl="1"/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microsoft.com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windows</a:t>
            </a:r>
            <a:r>
              <a:rPr lang="cs-CZ" sz="2000" dirty="0" smtClean="0">
                <a:hlinkClick r:id="rId4"/>
              </a:rPr>
              <a:t>/internet-</a:t>
            </a:r>
            <a:r>
              <a:rPr lang="cs-CZ" sz="2000" dirty="0" err="1" smtClean="0">
                <a:hlinkClick r:id="rId4"/>
              </a:rPr>
              <a:t>explorer</a:t>
            </a:r>
            <a:r>
              <a:rPr lang="cs-CZ" sz="2000" dirty="0" smtClean="0">
                <a:hlinkClick r:id="rId4"/>
              </a:rPr>
              <a:t>/beta/</a:t>
            </a:r>
            <a:r>
              <a:rPr lang="cs-CZ" sz="2000" dirty="0" err="1" smtClean="0">
                <a:hlinkClick r:id="rId4"/>
              </a:rPr>
              <a:t>readiness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developers.aspx</a:t>
            </a:r>
            <a:r>
              <a:rPr lang="cs-CZ" sz="2000" dirty="0" smtClean="0"/>
              <a:t> </a:t>
            </a:r>
          </a:p>
          <a:p>
            <a:r>
              <a:rPr lang="en-US" dirty="0" smtClean="0"/>
              <a:t>CSS Compatibility and Internet Explorer</a:t>
            </a:r>
            <a:endParaRPr lang="cs-CZ" dirty="0" smtClean="0"/>
          </a:p>
          <a:p>
            <a:pPr lvl="1"/>
            <a:r>
              <a:rPr lang="cs-CZ" sz="2000" dirty="0" smtClean="0">
                <a:hlinkClick r:id="rId5"/>
              </a:rPr>
              <a:t>http://msdn.microsoft.com/en-us/library/cc351024(VS.85).aspx</a:t>
            </a:r>
            <a:r>
              <a:rPr lang="cs-CZ" sz="2000" dirty="0" smtClean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Kompatibilita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DOCTYPE</a:t>
            </a:r>
          </a:p>
          <a:p>
            <a:r>
              <a:rPr lang="cs-CZ" dirty="0" smtClean="0"/>
              <a:t>META </a:t>
            </a:r>
            <a:r>
              <a:rPr lang="cs-CZ" dirty="0" err="1" smtClean="0"/>
              <a:t>Tag</a:t>
            </a:r>
            <a:endParaRPr lang="cs-CZ" dirty="0" smtClean="0"/>
          </a:p>
          <a:p>
            <a:pPr lvl="1"/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&lt;meta http-equiv="X-UA-Compatible" content="IE=7"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/>
              <a:t>Hlavička protokolu HTTP</a:t>
            </a:r>
            <a:endParaRPr lang="en-US" dirty="0" smtClean="0"/>
          </a:p>
          <a:p>
            <a:pPr lvl="1"/>
            <a:r>
              <a:rPr lang="cs-CZ" dirty="0" smtClean="0">
                <a:latin typeface="Courier New" pitchFamily="49" charset="0"/>
                <a:cs typeface="Courier New" pitchFamily="49" charset="0"/>
              </a:rPr>
              <a:t>X-UA-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Compatible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IE=7</a:t>
            </a:r>
            <a:endParaRPr lang="cs-CZ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&lt;!--[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err="1" smtClean="0">
                <a:latin typeface="Courier New" pitchFamily="49" charset="0"/>
                <a:cs typeface="Courier New" pitchFamily="49" charset="0"/>
              </a:rPr>
              <a:t>gte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IE 8]&gt;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Vestavěné nástroje pro vývojáře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Zobrazení stromu dokumentu</a:t>
            </a:r>
          </a:p>
          <a:p>
            <a:r>
              <a:rPr lang="cs-CZ" dirty="0" smtClean="0"/>
              <a:t>CSS</a:t>
            </a:r>
          </a:p>
          <a:p>
            <a:r>
              <a:rPr lang="cs-CZ" dirty="0" err="1" smtClean="0"/>
              <a:t>Javascript</a:t>
            </a:r>
            <a:endParaRPr lang="cs-CZ" dirty="0" smtClean="0"/>
          </a:p>
          <a:p>
            <a:pPr lvl="1"/>
            <a:r>
              <a:rPr lang="cs-CZ" smtClean="0"/>
              <a:t>Debug</a:t>
            </a:r>
            <a:endParaRPr lang="cs-CZ" dirty="0" smtClean="0"/>
          </a:p>
          <a:p>
            <a:pPr lvl="1"/>
            <a:r>
              <a:rPr lang="cs-CZ" dirty="0" err="1" smtClean="0"/>
              <a:t>Call</a:t>
            </a:r>
            <a:r>
              <a:rPr lang="cs-CZ" dirty="0" smtClean="0"/>
              <a:t> </a:t>
            </a:r>
            <a:r>
              <a:rPr lang="cs-CZ" dirty="0" err="1" smtClean="0"/>
              <a:t>stack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CSS 2.1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Generated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http://www.w3.org/TR/REC-CSS2/</a:t>
            </a:r>
            <a:r>
              <a:rPr lang="cs-CZ" dirty="0" err="1" smtClean="0">
                <a:hlinkClick r:id="rId2"/>
              </a:rPr>
              <a:t>generate.html</a:t>
            </a:r>
            <a:endParaRPr lang="cs-CZ" dirty="0" smtClean="0"/>
          </a:p>
          <a:p>
            <a:r>
              <a:rPr lang="cs-CZ" dirty="0" err="1" smtClean="0"/>
              <a:t>Counters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Outline</a:t>
            </a:r>
            <a:endParaRPr lang="cs-CZ" dirty="0" smtClean="0"/>
          </a:p>
          <a:p>
            <a:r>
              <a:rPr lang="cs-CZ" dirty="0" smtClean="0"/>
              <a:t>Display </a:t>
            </a:r>
            <a:r>
              <a:rPr lang="cs-CZ" dirty="0" err="1" smtClean="0"/>
              <a:t>Tables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http://www.w3.org/TR/REC-CSS2/</a:t>
            </a:r>
            <a:r>
              <a:rPr lang="cs-CZ" dirty="0" err="1" smtClean="0">
                <a:hlinkClick r:id="rId3"/>
              </a:rPr>
              <a:t>visuren.html</a:t>
            </a:r>
            <a:endParaRPr lang="cs-CZ" dirty="0" smtClean="0"/>
          </a:p>
          <a:p>
            <a:r>
              <a:rPr lang="cs-CZ" dirty="0" err="1" smtClean="0"/>
              <a:t>Printing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CSS 3.0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Vertical</a:t>
            </a:r>
            <a:r>
              <a:rPr lang="cs-CZ" dirty="0" smtClean="0"/>
              <a:t> Text</a:t>
            </a:r>
          </a:p>
          <a:p>
            <a:r>
              <a:rPr lang="cs-CZ" dirty="0" smtClean="0"/>
              <a:t>Vendor </a:t>
            </a:r>
            <a:r>
              <a:rPr lang="cs-CZ" dirty="0" err="1" smtClean="0"/>
              <a:t>Extensions</a:t>
            </a:r>
            <a:endParaRPr lang="cs-CZ" dirty="0" smtClean="0"/>
          </a:p>
          <a:p>
            <a:pPr lvl="1"/>
            <a:r>
              <a:rPr lang="cs-CZ" dirty="0" smtClean="0"/>
              <a:t>-</a:t>
            </a:r>
            <a:r>
              <a:rPr lang="cs-CZ" dirty="0" err="1" smtClean="0"/>
              <a:t>ms</a:t>
            </a:r>
            <a:r>
              <a:rPr lang="cs-CZ" dirty="0" smtClean="0"/>
              <a:t>-*</a:t>
            </a:r>
          </a:p>
          <a:p>
            <a:pPr lvl="1"/>
            <a:r>
              <a:rPr lang="cs-CZ" dirty="0" smtClean="0"/>
              <a:t>Implementace „draft“ vlastností CSS 3.0</a:t>
            </a:r>
          </a:p>
          <a:p>
            <a:pPr lvl="1"/>
            <a:r>
              <a:rPr lang="cs-CZ" dirty="0" smtClean="0">
                <a:hlinkClick r:id="rId2"/>
              </a:rPr>
              <a:t>http://blogs.msdn.com/ie/archive/2008/09/08/microsoft-css-vendor-extensions.aspx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 URI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RFC 2397</a:t>
            </a:r>
          </a:p>
          <a:p>
            <a:r>
              <a:rPr lang="cs-CZ" dirty="0" smtClean="0"/>
              <a:t>Base64</a:t>
            </a:r>
          </a:p>
          <a:p>
            <a:r>
              <a:rPr lang="cs-CZ" dirty="0" smtClean="0"/>
              <a:t>Max. 32 kB</a:t>
            </a:r>
          </a:p>
          <a:p>
            <a:r>
              <a:rPr lang="cs-CZ" dirty="0" smtClean="0"/>
              <a:t>IMG, OBJECT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Selectors</a:t>
            </a:r>
            <a:r>
              <a:rPr lang="cs-CZ" dirty="0" smtClean="0"/>
              <a:t>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„Dotazovací“ jazyk</a:t>
            </a:r>
          </a:p>
          <a:p>
            <a:pPr lvl="1"/>
            <a:r>
              <a:rPr lang="cs-CZ" dirty="0" err="1" smtClean="0"/>
              <a:t>querySelector</a:t>
            </a:r>
            <a:endParaRPr lang="cs-CZ" dirty="0" smtClean="0"/>
          </a:p>
          <a:p>
            <a:pPr lvl="1"/>
            <a:r>
              <a:rPr lang="cs-CZ" dirty="0" err="1" smtClean="0"/>
              <a:t>querySelectorAll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http://www.w3.org/TR/</a:t>
            </a:r>
            <a:r>
              <a:rPr lang="cs-CZ" dirty="0" err="1" smtClean="0">
                <a:hlinkClick r:id="rId2"/>
              </a:rPr>
              <a:t>selectors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api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v implementaci DOM</a:t>
            </a:r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857363"/>
          <a:ext cx="8286808" cy="4017444"/>
        </p:xfrm>
        <a:graphic>
          <a:graphicData uri="http://schemas.openxmlformats.org/drawingml/2006/table">
            <a:tbl>
              <a:tblPr/>
              <a:tblGrid>
                <a:gridCol w="2232865"/>
                <a:gridCol w="3446534"/>
                <a:gridCol w="2607409"/>
              </a:tblGrid>
              <a:tr h="3209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Metoda</a:t>
                      </a:r>
                      <a:endParaRPr lang="cs-CZ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IE 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IE 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7381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removeAttribute(name)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case-sensitive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case-insensitive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381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setAttribute(name,value)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nešlo vytvořit některé atributy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lze vytvořit libovolný atribut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getAttribute(name)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case-insensitive</a:t>
                      </a:r>
                      <a:b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vrací vlastnost (objekt) nebo atribut (string)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case-sensitive</a:t>
                      </a:r>
                      <a:b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vrací pouze atribut (string)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381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getAttributeNode(name)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 některé atributy chybně vrácený objekt (Attr)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vrací objekt (Attr) pro všechny definované atributy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104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getElementById(id)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case-insensitive</a:t>
                      </a:r>
                      <a:b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vrací element s odpovídajícím 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</a:t>
                      </a:r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nebo </a:t>
                      </a:r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case-sensitive</a:t>
                      </a:r>
                      <a:b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pracuje pouze s </a:t>
                      </a:r>
                      <a:r>
                        <a:rPr lang="cs-CZ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518</Words>
  <PresentationFormat>On-screen Show (4:3)</PresentationFormat>
  <Paragraphs>183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Motiv sady Office</vt:lpstr>
      <vt:lpstr>Slide 1</vt:lpstr>
      <vt:lpstr>Slide 2</vt:lpstr>
      <vt:lpstr>Kompatibilita</vt:lpstr>
      <vt:lpstr>Vestavěné nástroje pro vývojáře</vt:lpstr>
      <vt:lpstr>CSS 2.1</vt:lpstr>
      <vt:lpstr>CSS 3.0</vt:lpstr>
      <vt:lpstr>Data URI</vt:lpstr>
      <vt:lpstr>Selectors API</vt:lpstr>
      <vt:lpstr>Změny v implementaci DOM</vt:lpstr>
      <vt:lpstr>Novinky v implementaci DOM</vt:lpstr>
      <vt:lpstr>AJAX</vt:lpstr>
      <vt:lpstr>AJAX Navigation</vt:lpstr>
      <vt:lpstr>DOM Storage</vt:lpstr>
      <vt:lpstr>Connectivity events</vt:lpstr>
      <vt:lpstr>Ochrana před nežádoucím kódem</vt:lpstr>
      <vt:lpstr>XMLHTTPRequest Enhancements</vt:lpstr>
      <vt:lpstr>Cross-domain Request (XDR)</vt:lpstr>
      <vt:lpstr>Cross-domain Request (XDR)</vt:lpstr>
      <vt:lpstr>Cross-domain Request (XDR)</vt:lpstr>
      <vt:lpstr>Cross-domain Request (XDR)</vt:lpstr>
      <vt:lpstr>Cross-document Messaging (XDM)</vt:lpstr>
      <vt:lpstr>Webslices</vt:lpstr>
      <vt:lpstr>Accelerators</vt:lpstr>
      <vt:lpstr>Search Suggestions</vt:lpstr>
      <vt:lpstr>Odkazy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Stepan Bechynsky</dc:creator>
  <cp:lastModifiedBy>marthu</cp:lastModifiedBy>
  <cp:revision>76</cp:revision>
  <dcterms:created xsi:type="dcterms:W3CDTF">2008-09-08T11:27:56Z</dcterms:created>
  <dcterms:modified xsi:type="dcterms:W3CDTF">2009-03-11T12:59:18Z</dcterms:modified>
</cp:coreProperties>
</file>