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279" r:id="rId2"/>
    <p:sldId id="306" r:id="rId3"/>
    <p:sldId id="373" r:id="rId4"/>
    <p:sldId id="307" r:id="rId5"/>
    <p:sldId id="312" r:id="rId6"/>
    <p:sldId id="355" r:id="rId7"/>
    <p:sldId id="314" r:id="rId8"/>
    <p:sldId id="311" r:id="rId9"/>
    <p:sldId id="358" r:id="rId10"/>
    <p:sldId id="333" r:id="rId11"/>
    <p:sldId id="334" r:id="rId12"/>
    <p:sldId id="357" r:id="rId13"/>
    <p:sldId id="374" r:id="rId14"/>
    <p:sldId id="375" r:id="rId15"/>
    <p:sldId id="341" r:id="rId16"/>
    <p:sldId id="365" r:id="rId17"/>
    <p:sldId id="377" r:id="rId18"/>
    <p:sldId id="378" r:id="rId19"/>
    <p:sldId id="379" r:id="rId20"/>
    <p:sldId id="360" r:id="rId21"/>
    <p:sldId id="400" r:id="rId22"/>
    <p:sldId id="439" r:id="rId23"/>
    <p:sldId id="440" r:id="rId24"/>
    <p:sldId id="441" r:id="rId25"/>
    <p:sldId id="442" r:id="rId26"/>
    <p:sldId id="402" r:id="rId27"/>
    <p:sldId id="404" r:id="rId28"/>
    <p:sldId id="405" r:id="rId29"/>
    <p:sldId id="406" r:id="rId30"/>
    <p:sldId id="407" r:id="rId31"/>
    <p:sldId id="423" r:id="rId32"/>
    <p:sldId id="424" r:id="rId33"/>
    <p:sldId id="425" r:id="rId34"/>
    <p:sldId id="398" r:id="rId35"/>
    <p:sldId id="380" r:id="rId36"/>
    <p:sldId id="381" r:id="rId37"/>
    <p:sldId id="382" r:id="rId38"/>
    <p:sldId id="385" r:id="rId39"/>
    <p:sldId id="392" r:id="rId40"/>
    <p:sldId id="393" r:id="rId41"/>
    <p:sldId id="394" r:id="rId42"/>
    <p:sldId id="366" r:id="rId43"/>
    <p:sldId id="345" r:id="rId44"/>
    <p:sldId id="346" r:id="rId45"/>
    <p:sldId id="349" r:id="rId46"/>
    <p:sldId id="351" r:id="rId47"/>
    <p:sldId id="352" r:id="rId48"/>
    <p:sldId id="353" r:id="rId49"/>
    <p:sldId id="367" r:id="rId50"/>
    <p:sldId id="343" r:id="rId51"/>
    <p:sldId id="344" r:id="rId52"/>
    <p:sldId id="368" r:id="rId53"/>
    <p:sldId id="292" r:id="rId54"/>
    <p:sldId id="444" r:id="rId55"/>
    <p:sldId id="446" r:id="rId56"/>
    <p:sldId id="448" r:id="rId57"/>
    <p:sldId id="445" r:id="rId58"/>
    <p:sldId id="443" r:id="rId59"/>
    <p:sldId id="447" r:id="rId60"/>
    <p:sldId id="294" r:id="rId61"/>
    <p:sldId id="331" r:id="rId62"/>
    <p:sldId id="332" r:id="rId63"/>
    <p:sldId id="369" r:id="rId64"/>
    <p:sldId id="300" r:id="rId65"/>
    <p:sldId id="301" r:id="rId66"/>
    <p:sldId id="321" r:id="rId67"/>
    <p:sldId id="322" r:id="rId68"/>
    <p:sldId id="323" r:id="rId69"/>
    <p:sldId id="304" r:id="rId70"/>
    <p:sldId id="370" r:id="rId71"/>
    <p:sldId id="372" r:id="rId72"/>
    <p:sldId id="319" r:id="rId73"/>
    <p:sldId id="269" r:id="rId74"/>
    <p:sldId id="291" r:id="rId75"/>
  </p:sldIdLst>
  <p:sldSz cx="9906000" cy="6858000" type="A4"/>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gel Cain" initials="NG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1E2878"/>
    <a:srgbClr val="1E287E"/>
    <a:srgbClr val="FFF3C1"/>
    <a:srgbClr val="0072C0"/>
    <a:srgbClr val="333399"/>
    <a:srgbClr val="0099FF"/>
    <a:srgbClr val="4D9A2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43" autoAdjust="0"/>
    <p:restoredTop sz="86000" autoAdjust="0"/>
  </p:normalViewPr>
  <p:slideViewPr>
    <p:cSldViewPr>
      <p:cViewPr>
        <p:scale>
          <a:sx n="90" d="100"/>
          <a:sy n="90" d="100"/>
        </p:scale>
        <p:origin x="-666" y="-258"/>
      </p:cViewPr>
      <p:guideLst>
        <p:guide orient="horz" pos="2160"/>
        <p:guide pos="312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6.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emf"/><Relationship Id="rId1" Type="http://schemas.openxmlformats.org/officeDocument/2006/relationships/image" Target="../media/image88.emf"/><Relationship Id="rId5" Type="http://schemas.openxmlformats.org/officeDocument/2006/relationships/image" Target="../media/image86.wmf"/><Relationship Id="rId4" Type="http://schemas.openxmlformats.org/officeDocument/2006/relationships/image" Target="../media/image8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cs typeface="+mn-cs"/>
              </a:defRPr>
            </a:lvl1pPr>
          </a:lstStyle>
          <a:p>
            <a:pPr>
              <a:defRPr/>
            </a:pPr>
            <a:endParaRPr lang="hu-HU"/>
          </a:p>
        </p:txBody>
      </p:sp>
      <p:sp>
        <p:nvSpPr>
          <p:cNvPr id="296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mn-cs"/>
              </a:defRPr>
            </a:lvl1pPr>
          </a:lstStyle>
          <a:p>
            <a:pPr>
              <a:defRPr/>
            </a:pPr>
            <a:endParaRPr lang="hu-HU"/>
          </a:p>
        </p:txBody>
      </p:sp>
      <p:sp>
        <p:nvSpPr>
          <p:cNvPr id="297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cs typeface="+mn-cs"/>
              </a:defRPr>
            </a:lvl1pPr>
          </a:lstStyle>
          <a:p>
            <a:pPr>
              <a:defRPr/>
            </a:pPr>
            <a:endParaRPr lang="hu-HU"/>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cs typeface="+mn-cs"/>
              </a:defRPr>
            </a:lvl1pPr>
          </a:lstStyle>
          <a:p>
            <a:pPr>
              <a:defRPr/>
            </a:pPr>
            <a:fld id="{A9717CA1-C323-424C-8B87-655EB9AD21B9}" type="slidenum">
              <a:rPr lang="hu-HU"/>
              <a:pPr>
                <a:defRPr/>
              </a:pPr>
              <a:t>‹#›</a:t>
            </a:fld>
            <a:endParaRPr lang="hu-H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New Roman" pitchFamily="18" charset="0"/>
                <a:cs typeface="+mn-cs"/>
              </a:defRPr>
            </a:lvl1pPr>
          </a:lstStyle>
          <a:p>
            <a:pPr>
              <a:defRPr/>
            </a:pPr>
            <a:endParaRPr lang="hu-HU"/>
          </a:p>
        </p:txBody>
      </p:sp>
      <p:sp>
        <p:nvSpPr>
          <p:cNvPr id="307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New Roman" pitchFamily="18" charset="0"/>
                <a:cs typeface="+mn-cs"/>
              </a:defRPr>
            </a:lvl1pPr>
          </a:lstStyle>
          <a:p>
            <a:pPr>
              <a:defRPr/>
            </a:pPr>
            <a:endParaRPr lang="hu-HU"/>
          </a:p>
        </p:txBody>
      </p:sp>
      <p:sp>
        <p:nvSpPr>
          <p:cNvPr id="7172" name="Rectangle 4"/>
          <p:cNvSpPr>
            <a:spLocks noGrp="1" noRot="1" noChangeAspect="1" noChangeArrowheads="1" noTextEdit="1"/>
          </p:cNvSpPr>
          <p:nvPr>
            <p:ph type="sldImg" idx="2"/>
          </p:nvPr>
        </p:nvSpPr>
        <p:spPr bwMode="auto">
          <a:xfrm>
            <a:off x="952500" y="685800"/>
            <a:ext cx="4953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smtClean="0"/>
              <a:t>Click to edit Master text styles</a:t>
            </a:r>
          </a:p>
          <a:p>
            <a:pPr lvl="1"/>
            <a:r>
              <a:rPr lang="hu-HU" noProof="0" smtClean="0"/>
              <a:t>Second level</a:t>
            </a:r>
          </a:p>
          <a:p>
            <a:pPr lvl="2"/>
            <a:r>
              <a:rPr lang="hu-HU" noProof="0" smtClean="0"/>
              <a:t>Third level</a:t>
            </a:r>
          </a:p>
          <a:p>
            <a:pPr lvl="3"/>
            <a:r>
              <a:rPr lang="hu-HU" noProof="0" smtClean="0"/>
              <a:t>Fourth level</a:t>
            </a:r>
          </a:p>
          <a:p>
            <a:pPr lvl="4"/>
            <a:r>
              <a:rPr lang="hu-HU" noProof="0" smtClean="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New Roman" pitchFamily="18" charset="0"/>
                <a:cs typeface="+mn-cs"/>
              </a:defRPr>
            </a:lvl1pPr>
          </a:lstStyle>
          <a:p>
            <a:pPr>
              <a:defRPr/>
            </a:pPr>
            <a:endParaRPr lang="hu-HU"/>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Times New Roman" pitchFamily="18" charset="0"/>
                <a:cs typeface="+mn-cs"/>
              </a:defRPr>
            </a:lvl1pPr>
          </a:lstStyle>
          <a:p>
            <a:pPr>
              <a:defRPr/>
            </a:pPr>
            <a:fld id="{A6A9213D-4C4A-4EDA-AB70-5C6C201E97DD}" type="slidenum">
              <a:rPr lang="hu-HU"/>
              <a:pPr>
                <a:defRPr/>
              </a:pPr>
              <a:t>‹#›</a:t>
            </a:fld>
            <a:endParaRPr lang="hu-H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xfrm>
            <a:off x="952500" y="687388"/>
            <a:ext cx="4953000" cy="3429000"/>
          </a:xfrm>
          <a:ln/>
        </p:spPr>
      </p:sp>
      <p:sp>
        <p:nvSpPr>
          <p:cNvPr id="234499" name="Rectangle 3"/>
          <p:cNvSpPr>
            <a:spLocks noGrp="1" noChangeArrowheads="1"/>
          </p:cNvSpPr>
          <p:nvPr>
            <p:ph type="body" idx="1"/>
          </p:nvPr>
        </p:nvSpPr>
        <p:spPr>
          <a:xfrm>
            <a:off x="685800" y="4344025"/>
            <a:ext cx="5486400" cy="4112926"/>
          </a:xfrm>
          <a:noFill/>
          <a:ln/>
        </p:spPr>
        <p:txBody>
          <a:bodyPr lIns="91440" tIns="45720" rIns="91440" bIns="45720"/>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Date Placeholder 4"/>
          <p:cNvSpPr>
            <a:spLocks noGrp="1"/>
          </p:cNvSpPr>
          <p:nvPr>
            <p:ph type="dt" idx="11"/>
          </p:nvPr>
        </p:nvSpPr>
        <p:spPr/>
        <p:txBody>
          <a:bodyPr/>
          <a:lstStyle/>
          <a:p>
            <a:pPr>
              <a:defRPr/>
            </a:pPr>
            <a:fld id="{18A95E1F-8901-4774-9058-986B640F7939}" type="datetime8">
              <a:rPr lang="en-US" smtClean="0"/>
              <a:pPr>
                <a:defRPr/>
              </a:pPr>
              <a:t>4/5/2007 11:18 PM</a:t>
            </a:fld>
            <a:endParaRPr lang="en-US"/>
          </a:p>
        </p:txBody>
      </p:sp>
      <p:sp>
        <p:nvSpPr>
          <p:cNvPr id="6" name="Slide Number Placeholder 5"/>
          <p:cNvSpPr>
            <a:spLocks noGrp="1"/>
          </p:cNvSpPr>
          <p:nvPr>
            <p:ph type="sldNum" sz="quarter" idx="12"/>
          </p:nvPr>
        </p:nvSpPr>
        <p:spPr/>
        <p:txBody>
          <a:bodyPr/>
          <a:lstStyle/>
          <a:p>
            <a:pPr>
              <a:defRPr/>
            </a:pPr>
            <a:fld id="{EDCB5CD6-9918-4BD8-A9D6-5E04253DCB15}" type="slidenum">
              <a:rPr lang="en-US" smtClean="0"/>
              <a:pPr>
                <a:defRPr/>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xfrm>
            <a:off x="414649" y="3799071"/>
            <a:ext cx="6020938" cy="228774"/>
          </a:xfrm>
          <a:noFill/>
          <a:ln/>
        </p:spPr>
        <p:txBody>
          <a:bodyPr/>
          <a:lstStyle/>
          <a:p>
            <a:endParaRPr lang="en-US" smtClean="0"/>
          </a:p>
        </p:txBody>
      </p:sp>
      <p:sp>
        <p:nvSpPr>
          <p:cNvPr id="4" name="Date Placeholder 3"/>
          <p:cNvSpPr>
            <a:spLocks noGrp="1"/>
          </p:cNvSpPr>
          <p:nvPr>
            <p:ph type="dt" sz="quarter" idx="1"/>
          </p:nvPr>
        </p:nvSpPr>
        <p:spPr/>
        <p:txBody>
          <a:bodyPr/>
          <a:lstStyle/>
          <a:p>
            <a:pPr>
              <a:defRPr/>
            </a:pPr>
            <a:fld id="{55C46F04-C8B7-496B-B8EF-FEE159487894}" type="datetime8">
              <a:rPr lang="en-US" smtClean="0"/>
              <a:pPr>
                <a:defRPr/>
              </a:pPr>
              <a:t>4/5/2007 11:18 PM</a:t>
            </a:fld>
            <a:endParaRPr lang="en-US"/>
          </a:p>
        </p:txBody>
      </p:sp>
      <p:sp>
        <p:nvSpPr>
          <p:cNvPr id="5" name="Slide Number Placeholder 4"/>
          <p:cNvSpPr>
            <a:spLocks noGrp="1"/>
          </p:cNvSpPr>
          <p:nvPr>
            <p:ph type="sldNum" sz="quarter" idx="5"/>
          </p:nvPr>
        </p:nvSpPr>
        <p:spPr/>
        <p:txBody>
          <a:bodyPr/>
          <a:lstStyle/>
          <a:p>
            <a:pPr>
              <a:defRPr/>
            </a:pPr>
            <a:fld id="{5AA1E2F8-2F1D-449F-A8CE-A0935163B997}" type="slidenum">
              <a:rPr lang="en-US" smtClean="0"/>
              <a:pPr>
                <a:defRPr/>
              </a:pPr>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xfrm>
            <a:off x="414649" y="3799071"/>
            <a:ext cx="6020938" cy="228774"/>
          </a:xfrm>
          <a:noFill/>
          <a:ln/>
        </p:spPr>
        <p:txBody>
          <a:bodyPr/>
          <a:lstStyle/>
          <a:p>
            <a:endParaRPr lang="en-US" smtClean="0"/>
          </a:p>
        </p:txBody>
      </p:sp>
      <p:sp>
        <p:nvSpPr>
          <p:cNvPr id="4" name="Date Placeholder 3"/>
          <p:cNvSpPr>
            <a:spLocks noGrp="1"/>
          </p:cNvSpPr>
          <p:nvPr>
            <p:ph type="dt" sz="quarter" idx="1"/>
          </p:nvPr>
        </p:nvSpPr>
        <p:spPr/>
        <p:txBody>
          <a:bodyPr/>
          <a:lstStyle/>
          <a:p>
            <a:pPr>
              <a:defRPr/>
            </a:pPr>
            <a:fld id="{55C46F04-C8B7-496B-B8EF-FEE159487894}" type="datetime8">
              <a:rPr lang="en-US" smtClean="0"/>
              <a:pPr>
                <a:defRPr/>
              </a:pPr>
              <a:t>4/5/2007 11:18 PM</a:t>
            </a:fld>
            <a:endParaRPr lang="en-US"/>
          </a:p>
        </p:txBody>
      </p:sp>
      <p:sp>
        <p:nvSpPr>
          <p:cNvPr id="5" name="Slide Number Placeholder 4"/>
          <p:cNvSpPr>
            <a:spLocks noGrp="1"/>
          </p:cNvSpPr>
          <p:nvPr>
            <p:ph type="sldNum" sz="quarter" idx="5"/>
          </p:nvPr>
        </p:nvSpPr>
        <p:spPr/>
        <p:txBody>
          <a:bodyPr/>
          <a:lstStyle/>
          <a:p>
            <a:pPr>
              <a:defRPr/>
            </a:pPr>
            <a:fld id="{07041158-B16E-426C-B79B-24027B594ADE}" type="slidenum">
              <a:rPr lang="en-US" smtClean="0"/>
              <a:pPr>
                <a:defRPr/>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414649" y="3799071"/>
            <a:ext cx="6020938" cy="227975"/>
          </a:xfrm>
          <a:noFill/>
          <a:ln/>
        </p:spPr>
        <p:txBody>
          <a:bodyPr/>
          <a:lstStyle/>
          <a:p>
            <a:endParaRPr lang="en-US" smtClean="0"/>
          </a:p>
        </p:txBody>
      </p:sp>
      <p:sp>
        <p:nvSpPr>
          <p:cNvPr id="4" name="Date Placeholder 3"/>
          <p:cNvSpPr>
            <a:spLocks noGrp="1"/>
          </p:cNvSpPr>
          <p:nvPr>
            <p:ph type="dt" sz="quarter" idx="1"/>
          </p:nvPr>
        </p:nvSpPr>
        <p:spPr/>
        <p:txBody>
          <a:bodyPr/>
          <a:lstStyle/>
          <a:p>
            <a:pPr>
              <a:defRPr/>
            </a:pPr>
            <a:fld id="{55C46F04-C8B7-496B-B8EF-FEE159487894}" type="datetime8">
              <a:rPr lang="en-US" smtClean="0"/>
              <a:pPr>
                <a:defRPr/>
              </a:pPr>
              <a:t>4/5/2007 11:18 PM</a:t>
            </a:fld>
            <a:endParaRPr lang="en-US"/>
          </a:p>
        </p:txBody>
      </p:sp>
      <p:sp>
        <p:nvSpPr>
          <p:cNvPr id="5" name="Slide Number Placeholder 4"/>
          <p:cNvSpPr>
            <a:spLocks noGrp="1"/>
          </p:cNvSpPr>
          <p:nvPr>
            <p:ph type="sldNum" sz="quarter" idx="5"/>
          </p:nvPr>
        </p:nvSpPr>
        <p:spPr/>
        <p:txBody>
          <a:bodyPr/>
          <a:lstStyle/>
          <a:p>
            <a:pPr>
              <a:defRPr/>
            </a:pPr>
            <a:fld id="{989D549B-54E8-4BC7-BAE7-534B8E8AD9D2}" type="slidenum">
              <a:rPr lang="en-US" smtClean="0"/>
              <a:pPr>
                <a:defRPr/>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otes Placeholder 2"/>
          <p:cNvSpPr>
            <a:spLocks noGrp="1"/>
          </p:cNvSpPr>
          <p:nvPr>
            <p:ph type="body" idx="1"/>
          </p:nvPr>
        </p:nvSpPr>
        <p:spPr>
          <a:xfrm>
            <a:off x="414649" y="3799071"/>
            <a:ext cx="6020938" cy="227975"/>
          </a:xfrm>
          <a:noFill/>
          <a:ln/>
        </p:spPr>
        <p:txBody>
          <a:bodyPr/>
          <a:lstStyle/>
          <a:p>
            <a:endParaRPr lang="en-US" smtClean="0"/>
          </a:p>
        </p:txBody>
      </p:sp>
      <p:sp>
        <p:nvSpPr>
          <p:cNvPr id="4" name="Date Placeholder 3"/>
          <p:cNvSpPr>
            <a:spLocks noGrp="1"/>
          </p:cNvSpPr>
          <p:nvPr>
            <p:ph type="dt" sz="quarter" idx="1"/>
          </p:nvPr>
        </p:nvSpPr>
        <p:spPr/>
        <p:txBody>
          <a:bodyPr/>
          <a:lstStyle/>
          <a:p>
            <a:pPr>
              <a:defRPr/>
            </a:pPr>
            <a:fld id="{55C46F04-C8B7-496B-B8EF-FEE159487894}" type="datetime8">
              <a:rPr lang="en-US" smtClean="0"/>
              <a:pPr>
                <a:defRPr/>
              </a:pPr>
              <a:t>4/5/2007 11:18 PM</a:t>
            </a:fld>
            <a:endParaRPr lang="en-US"/>
          </a:p>
        </p:txBody>
      </p:sp>
      <p:sp>
        <p:nvSpPr>
          <p:cNvPr id="5" name="Slide Number Placeholder 4"/>
          <p:cNvSpPr>
            <a:spLocks noGrp="1"/>
          </p:cNvSpPr>
          <p:nvPr>
            <p:ph type="sldNum" sz="quarter" idx="5"/>
          </p:nvPr>
        </p:nvSpPr>
        <p:spPr/>
        <p:txBody>
          <a:bodyPr/>
          <a:lstStyle/>
          <a:p>
            <a:pPr>
              <a:defRPr/>
            </a:pPr>
            <a:fld id="{0E105AEE-5EFC-41EC-B2AF-35531FE61F1E}" type="slidenum">
              <a:rPr lang="en-US" smtClean="0"/>
              <a:pPr>
                <a:defRPr/>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xfrm>
            <a:off x="414649" y="3799071"/>
            <a:ext cx="6020938" cy="227975"/>
          </a:xfrm>
          <a:noFill/>
          <a:ln/>
        </p:spPr>
        <p:txBody>
          <a:bodyPr/>
          <a:lstStyle/>
          <a:p>
            <a:pPr eaLnBrk="1" hangingPunct="1">
              <a:spcBef>
                <a:spcPct val="0"/>
              </a:spcBef>
            </a:pPr>
            <a:endParaRPr lang="en-US" smtClean="0"/>
          </a:p>
        </p:txBody>
      </p:sp>
      <p:sp>
        <p:nvSpPr>
          <p:cNvPr id="15364" name="Slide Number Placeholder 3"/>
          <p:cNvSpPr>
            <a:spLocks noGrp="1"/>
          </p:cNvSpPr>
          <p:nvPr>
            <p:ph type="sldNum" sz="quarter" idx="5"/>
          </p:nvPr>
        </p:nvSpPr>
        <p:spPr/>
        <p:txBody>
          <a:bodyPr/>
          <a:lstStyle/>
          <a:p>
            <a:pPr>
              <a:defRPr/>
            </a:pPr>
            <a:fld id="{785F2E31-18E6-4650-88EB-7AD79552931C}" type="slidenum">
              <a:rPr lang="en-US" smtClean="0"/>
              <a:pPr>
                <a:defRPr/>
              </a:pPr>
              <a:t>27</a:t>
            </a:fld>
            <a:endParaRPr lang="en-US" smtClean="0"/>
          </a:p>
        </p:txBody>
      </p:sp>
      <p:sp>
        <p:nvSpPr>
          <p:cNvPr id="5" name="Date Placeholder 4"/>
          <p:cNvSpPr>
            <a:spLocks noGrp="1"/>
          </p:cNvSpPr>
          <p:nvPr>
            <p:ph type="dt" sz="quarter" idx="1"/>
          </p:nvPr>
        </p:nvSpPr>
        <p:spPr/>
        <p:txBody>
          <a:bodyPr/>
          <a:lstStyle/>
          <a:p>
            <a:pPr>
              <a:defRPr/>
            </a:pPr>
            <a:fld id="{55C46F04-C8B7-496B-B8EF-FEE159487894}" type="datetime8">
              <a:rPr lang="en-US" smtClean="0"/>
              <a:pPr>
                <a:defRPr/>
              </a:pPr>
              <a:t>4/5/2007 11:18 PM</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xfrm>
            <a:off x="414649" y="3799071"/>
            <a:ext cx="6020938" cy="227975"/>
          </a:xfrm>
          <a:noFill/>
          <a:ln/>
        </p:spPr>
        <p:txBody>
          <a:bodyPr/>
          <a:lstStyle/>
          <a:p>
            <a:pPr eaLnBrk="1" hangingPunct="1">
              <a:spcBef>
                <a:spcPct val="0"/>
              </a:spcBef>
            </a:pPr>
            <a:endParaRPr lang="en-US" smtClean="0"/>
          </a:p>
        </p:txBody>
      </p:sp>
      <p:sp>
        <p:nvSpPr>
          <p:cNvPr id="15364" name="Slide Number Placeholder 3"/>
          <p:cNvSpPr>
            <a:spLocks noGrp="1"/>
          </p:cNvSpPr>
          <p:nvPr>
            <p:ph type="sldNum" sz="quarter" idx="5"/>
          </p:nvPr>
        </p:nvSpPr>
        <p:spPr/>
        <p:txBody>
          <a:bodyPr/>
          <a:lstStyle/>
          <a:p>
            <a:pPr>
              <a:defRPr/>
            </a:pPr>
            <a:fld id="{C7CF08B5-C0B3-42B7-9D99-C5ED2A3E6CFC}" type="slidenum">
              <a:rPr lang="en-US" smtClean="0"/>
              <a:pPr>
                <a:defRPr/>
              </a:pPr>
              <a:t>28</a:t>
            </a:fld>
            <a:endParaRPr lang="en-US" smtClean="0"/>
          </a:p>
        </p:txBody>
      </p:sp>
      <p:sp>
        <p:nvSpPr>
          <p:cNvPr id="5" name="Date Placeholder 4"/>
          <p:cNvSpPr>
            <a:spLocks noGrp="1"/>
          </p:cNvSpPr>
          <p:nvPr>
            <p:ph type="dt" sz="quarter" idx="1"/>
          </p:nvPr>
        </p:nvSpPr>
        <p:spPr/>
        <p:txBody>
          <a:bodyPr/>
          <a:lstStyle/>
          <a:p>
            <a:pPr>
              <a:defRPr/>
            </a:pPr>
            <a:fld id="{55C46F04-C8B7-496B-B8EF-FEE159487894}" type="datetime8">
              <a:rPr lang="en-US" smtClean="0"/>
              <a:pPr>
                <a:defRPr/>
              </a:pPr>
              <a:t>4/5/2007 11:18 PM</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Date Placeholder 4"/>
          <p:cNvSpPr>
            <a:spLocks noGrp="1"/>
          </p:cNvSpPr>
          <p:nvPr>
            <p:ph type="dt" idx="11"/>
          </p:nvPr>
        </p:nvSpPr>
        <p:spPr/>
        <p:txBody>
          <a:bodyPr/>
          <a:lstStyle/>
          <a:p>
            <a:pPr>
              <a:defRPr/>
            </a:pPr>
            <a:fld id="{18A95E1F-8901-4774-9058-986B640F7939}" type="datetime8">
              <a:rPr lang="en-US" smtClean="0"/>
              <a:pPr>
                <a:defRPr/>
              </a:pPr>
              <a:t>4/5/2007 11:18 PM</a:t>
            </a:fld>
            <a:endParaRPr lang="en-US"/>
          </a:p>
        </p:txBody>
      </p:sp>
      <p:sp>
        <p:nvSpPr>
          <p:cNvPr id="6" name="Slide Number Placeholder 5"/>
          <p:cNvSpPr>
            <a:spLocks noGrp="1"/>
          </p:cNvSpPr>
          <p:nvPr>
            <p:ph type="sldNum" sz="quarter" idx="12"/>
          </p:nvPr>
        </p:nvSpPr>
        <p:spPr/>
        <p:txBody>
          <a:bodyPr/>
          <a:lstStyle/>
          <a:p>
            <a:pPr>
              <a:defRPr/>
            </a:pPr>
            <a:fld id="{EDCB5CD6-9918-4BD8-A9D6-5E04253DCB15}" type="slidenum">
              <a:rPr lang="en-US" smtClean="0"/>
              <a:pPr>
                <a:defRPr/>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Date Placeholder 4"/>
          <p:cNvSpPr>
            <a:spLocks noGrp="1"/>
          </p:cNvSpPr>
          <p:nvPr>
            <p:ph type="dt" idx="11"/>
          </p:nvPr>
        </p:nvSpPr>
        <p:spPr/>
        <p:txBody>
          <a:bodyPr/>
          <a:lstStyle/>
          <a:p>
            <a:pPr>
              <a:defRPr/>
            </a:pPr>
            <a:fld id="{18A95E1F-8901-4774-9058-986B640F7939}" type="datetime8">
              <a:rPr lang="en-US" smtClean="0"/>
              <a:pPr>
                <a:defRPr/>
              </a:pPr>
              <a:t>4/5/2007 11:18 PM</a:t>
            </a:fld>
            <a:endParaRPr lang="en-US"/>
          </a:p>
        </p:txBody>
      </p:sp>
      <p:sp>
        <p:nvSpPr>
          <p:cNvPr id="6" name="Slide Number Placeholder 5"/>
          <p:cNvSpPr>
            <a:spLocks noGrp="1"/>
          </p:cNvSpPr>
          <p:nvPr>
            <p:ph type="sldNum" sz="quarter" idx="12"/>
          </p:nvPr>
        </p:nvSpPr>
        <p:spPr/>
        <p:txBody>
          <a:bodyPr/>
          <a:lstStyle/>
          <a:p>
            <a:pPr>
              <a:defRPr/>
            </a:pPr>
            <a:fld id="{EDCB5CD6-9918-4BD8-A9D6-5E04253DCB15}" type="slidenum">
              <a:rPr lang="en-US" smtClean="0"/>
              <a:pPr>
                <a:defRPr/>
              </a:pPr>
              <a:t>30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Date Placeholder 4"/>
          <p:cNvSpPr>
            <a:spLocks noGrp="1"/>
          </p:cNvSpPr>
          <p:nvPr>
            <p:ph type="dt" idx="11"/>
          </p:nvPr>
        </p:nvSpPr>
        <p:spPr/>
        <p:txBody>
          <a:bodyPr/>
          <a:lstStyle/>
          <a:p>
            <a:pPr>
              <a:defRPr/>
            </a:pPr>
            <a:fld id="{18A95E1F-8901-4774-9058-986B640F7939}" type="datetime8">
              <a:rPr lang="en-US" smtClean="0"/>
              <a:pPr>
                <a:defRPr/>
              </a:pPr>
              <a:t>4/5/2007 11:18 PM</a:t>
            </a:fld>
            <a:endParaRPr lang="en-US"/>
          </a:p>
        </p:txBody>
      </p:sp>
      <p:sp>
        <p:nvSpPr>
          <p:cNvPr id="6" name="Slide Number Placeholder 5"/>
          <p:cNvSpPr>
            <a:spLocks noGrp="1"/>
          </p:cNvSpPr>
          <p:nvPr>
            <p:ph type="sldNum" sz="quarter" idx="12"/>
          </p:nvPr>
        </p:nvSpPr>
        <p:spPr/>
        <p:txBody>
          <a:bodyPr/>
          <a:lstStyle/>
          <a:p>
            <a:pPr>
              <a:defRPr/>
            </a:pPr>
            <a:fld id="{EDCB5CD6-9918-4BD8-A9D6-5E04253DCB15}" type="slidenum">
              <a:rPr lang="en-US" smtClean="0"/>
              <a:pPr>
                <a:defRPr/>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noChangeArrowheads="1"/>
          </p:cNvSpPr>
          <p:nvPr>
            <p:ph type="sldNum" sz="quarter" idx="5"/>
          </p:nvPr>
        </p:nvSpPr>
        <p:spPr/>
        <p:txBody>
          <a:bodyPr/>
          <a:lstStyle/>
          <a:p>
            <a:fld id="{31D38D60-E572-4022-AE53-772BAECD273B}" type="slidenum">
              <a:rPr lang="en-US"/>
              <a:pPr/>
              <a:t>4</a:t>
            </a:fld>
            <a:endParaRPr lang="en-US"/>
          </a:p>
        </p:txBody>
      </p:sp>
      <p:sp>
        <p:nvSpPr>
          <p:cNvPr id="5" name="Footer Placeholder 4"/>
          <p:cNvSpPr>
            <a:spLocks noGrp="1" noChangeArrowheads="1"/>
          </p:cNvSpPr>
          <p:nvPr>
            <p:ph type="ftr" sz="quarter" idx="4"/>
          </p:nvPr>
        </p:nvSpPr>
        <p:spPr>
          <a:xfrm>
            <a:off x="0" y="8685213"/>
            <a:ext cx="2971800" cy="457200"/>
          </a:xfrm>
          <a:prstGeom prst="rect">
            <a:avLst/>
          </a:prstGeom>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1203" name="Rectangle 157697"/>
          <p:cNvSpPr>
            <a:spLocks noGrp="1" noRot="1" noChangeAspect="1" noChangeArrowheads="1" noTextEdit="1"/>
          </p:cNvSpPr>
          <p:nvPr>
            <p:ph type="sldImg"/>
          </p:nvPr>
        </p:nvSpPr>
        <p:spPr>
          <a:xfrm>
            <a:off x="952500" y="685800"/>
            <a:ext cx="4953000" cy="3429000"/>
          </a:xfrm>
          <a:noFill/>
          <a:ln cap="flat">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Date Placeholder 4"/>
          <p:cNvSpPr>
            <a:spLocks noGrp="1"/>
          </p:cNvSpPr>
          <p:nvPr>
            <p:ph type="dt" idx="11"/>
          </p:nvPr>
        </p:nvSpPr>
        <p:spPr/>
        <p:txBody>
          <a:bodyPr/>
          <a:lstStyle/>
          <a:p>
            <a:pPr>
              <a:defRPr/>
            </a:pPr>
            <a:fld id="{18A95E1F-8901-4774-9058-986B640F7939}" type="datetime8">
              <a:rPr lang="en-US" smtClean="0"/>
              <a:pPr>
                <a:defRPr/>
              </a:pPr>
              <a:t>4/5/2007 11:18 PM</a:t>
            </a:fld>
            <a:endParaRPr lang="en-US"/>
          </a:p>
        </p:txBody>
      </p:sp>
      <p:sp>
        <p:nvSpPr>
          <p:cNvPr id="6" name="Slide Number Placeholder 5"/>
          <p:cNvSpPr>
            <a:spLocks noGrp="1"/>
          </p:cNvSpPr>
          <p:nvPr>
            <p:ph type="sldNum" sz="quarter" idx="12"/>
          </p:nvPr>
        </p:nvSpPr>
        <p:spPr/>
        <p:txBody>
          <a:bodyPr/>
          <a:lstStyle/>
          <a:p>
            <a:pPr>
              <a:defRPr/>
            </a:pPr>
            <a:fld id="{EDCB5CD6-9918-4BD8-A9D6-5E04253DCB15}" type="slidenum">
              <a:rPr lang="en-US" smtClean="0"/>
              <a:pPr>
                <a:defRPr/>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endParaRPr lang="en-US"/>
          </a:p>
        </p:txBody>
      </p:sp>
      <p:sp>
        <p:nvSpPr>
          <p:cNvPr id="5" name="Date Placeholder 4"/>
          <p:cNvSpPr>
            <a:spLocks noGrp="1"/>
          </p:cNvSpPr>
          <p:nvPr>
            <p:ph type="dt" idx="11"/>
          </p:nvPr>
        </p:nvSpPr>
        <p:spPr/>
        <p:txBody>
          <a:bodyPr/>
          <a:lstStyle/>
          <a:p>
            <a:pPr>
              <a:defRPr/>
            </a:pPr>
            <a:fld id="{18A95E1F-8901-4774-9058-986B640F7939}" type="datetime8">
              <a:rPr lang="en-US" smtClean="0"/>
              <a:pPr>
                <a:defRPr/>
              </a:pPr>
              <a:t>4/5/2007 11:18 PM</a:t>
            </a:fld>
            <a:endParaRPr lang="en-US"/>
          </a:p>
        </p:txBody>
      </p:sp>
      <p:sp>
        <p:nvSpPr>
          <p:cNvPr id="6" name="Slide Number Placeholder 5"/>
          <p:cNvSpPr>
            <a:spLocks noGrp="1"/>
          </p:cNvSpPr>
          <p:nvPr>
            <p:ph type="sldNum" sz="quarter" idx="12"/>
          </p:nvPr>
        </p:nvSpPr>
        <p:spPr/>
        <p:txBody>
          <a:bodyPr/>
          <a:lstStyle/>
          <a:p>
            <a:pPr>
              <a:defRPr/>
            </a:pPr>
            <a:fld id="{EDCB5CD6-9918-4BD8-A9D6-5E04253DCB15}" type="slidenum">
              <a:rPr lang="en-US" smtClean="0"/>
              <a:pPr>
                <a:defRPr/>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4/5/2007 11:18 PM</a:t>
            </a:fld>
            <a:endParaRPr lang="en-US"/>
          </a:p>
        </p:txBody>
      </p:sp>
      <p:sp>
        <p:nvSpPr>
          <p:cNvPr id="6" name="Footer Placeholder 5"/>
          <p:cNvSpPr>
            <a:spLocks noGrp="1"/>
          </p:cNvSpPr>
          <p:nvPr>
            <p:ph type="ftr" sz="quarter" idx="12"/>
          </p:nvPr>
        </p:nvSpPr>
        <p:spPr/>
        <p:txBody>
          <a:bodyPr/>
          <a:lstStyle/>
          <a:p>
            <a:r>
              <a:rPr lang="en-US" sz="800" smtClean="0"/>
              <a:t>MICROSOFT CONFIDENTIAL</a:t>
            </a:r>
          </a:p>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4/5/2007 11:18 PM</a:t>
            </a:fld>
            <a:endParaRPr lang="en-US"/>
          </a:p>
        </p:txBody>
      </p:sp>
      <p:sp>
        <p:nvSpPr>
          <p:cNvPr id="6" name="Footer Placeholder 5"/>
          <p:cNvSpPr>
            <a:spLocks noGrp="1"/>
          </p:cNvSpPr>
          <p:nvPr>
            <p:ph type="ftr" sz="quarter" idx="12"/>
          </p:nvPr>
        </p:nvSpPr>
        <p:spPr/>
        <p:txBody>
          <a:bodyPr/>
          <a:lstStyle/>
          <a:p>
            <a:r>
              <a:rPr lang="en-US" sz="800" smtClean="0"/>
              <a:t>MICROSOFT CONFIDENTIAL</a:t>
            </a:r>
          </a:p>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4/5/2007 11:18 PM</a:t>
            </a:fld>
            <a:endParaRPr lang="en-US"/>
          </a:p>
        </p:txBody>
      </p:sp>
      <p:sp>
        <p:nvSpPr>
          <p:cNvPr id="6" name="Footer Placeholder 5"/>
          <p:cNvSpPr>
            <a:spLocks noGrp="1"/>
          </p:cNvSpPr>
          <p:nvPr>
            <p:ph type="ftr" sz="quarter" idx="12"/>
          </p:nvPr>
        </p:nvSpPr>
        <p:spPr/>
        <p:txBody>
          <a:bodyPr/>
          <a:lstStyle/>
          <a:p>
            <a:r>
              <a:rPr lang="en-US" sz="800" smtClean="0"/>
              <a:t>MICROSOFT CONFIDENTIAL</a:t>
            </a:r>
          </a:p>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4/5/2007 11:18 PM</a:t>
            </a:fld>
            <a:endParaRPr lang="en-US"/>
          </a:p>
        </p:txBody>
      </p:sp>
      <p:sp>
        <p:nvSpPr>
          <p:cNvPr id="6" name="Footer Placeholder 5"/>
          <p:cNvSpPr>
            <a:spLocks noGrp="1"/>
          </p:cNvSpPr>
          <p:nvPr>
            <p:ph type="ftr" sz="quarter" idx="12"/>
          </p:nvPr>
        </p:nvSpPr>
        <p:spPr/>
        <p:txBody>
          <a:bodyPr/>
          <a:lstStyle/>
          <a:p>
            <a:r>
              <a:rPr lang="en-US" sz="800" smtClean="0"/>
              <a:t>MICROSOFT CONFIDENTIAL</a:t>
            </a:r>
          </a:p>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4/5/2007 11:18 PM</a:t>
            </a:fld>
            <a:endParaRPr lang="en-US"/>
          </a:p>
        </p:txBody>
      </p:sp>
      <p:sp>
        <p:nvSpPr>
          <p:cNvPr id="6" name="Footer Placeholder 5"/>
          <p:cNvSpPr>
            <a:spLocks noGrp="1"/>
          </p:cNvSpPr>
          <p:nvPr>
            <p:ph type="ftr" sz="quarter" idx="12"/>
          </p:nvPr>
        </p:nvSpPr>
        <p:spPr/>
        <p:txBody>
          <a:bodyPr/>
          <a:lstStyle/>
          <a:p>
            <a:r>
              <a:rPr lang="en-US" sz="800" smtClean="0"/>
              <a:t>MICROSOFT CONFIDENTIAL</a:t>
            </a:r>
          </a:p>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39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4/5/2007 11:18 PM</a:t>
            </a:fld>
            <a:endParaRPr lang="en-US"/>
          </a:p>
        </p:txBody>
      </p:sp>
      <p:sp>
        <p:nvSpPr>
          <p:cNvPr id="6" name="Footer Placeholder 5"/>
          <p:cNvSpPr>
            <a:spLocks noGrp="1"/>
          </p:cNvSpPr>
          <p:nvPr>
            <p:ph type="ftr" sz="quarter" idx="12"/>
          </p:nvPr>
        </p:nvSpPr>
        <p:spPr/>
        <p:txBody>
          <a:bodyPr/>
          <a:lstStyle/>
          <a:p>
            <a:r>
              <a:rPr lang="en-US" sz="800" smtClean="0"/>
              <a:t>MICROSOFT CONFIDENTIAL</a:t>
            </a:r>
          </a:p>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4/5/2007 11:18 PM</a:t>
            </a:fld>
            <a:endParaRPr lang="en-US"/>
          </a:p>
        </p:txBody>
      </p:sp>
      <p:sp>
        <p:nvSpPr>
          <p:cNvPr id="6" name="Footer Placeholder 5"/>
          <p:cNvSpPr>
            <a:spLocks noGrp="1"/>
          </p:cNvSpPr>
          <p:nvPr>
            <p:ph type="ftr" sz="quarter" idx="12"/>
          </p:nvPr>
        </p:nvSpPr>
        <p:spPr/>
        <p:txBody>
          <a:bodyPr/>
          <a:lstStyle/>
          <a:p>
            <a:r>
              <a:rPr lang="en-US" sz="800" smtClean="0"/>
              <a:t>MICROSOFT CONFIDENTIAL</a:t>
            </a:r>
          </a:p>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41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A39DE1-E299-4FD9-B119-B13ED816ED0C}" type="slidenum">
              <a:rPr lang="en-US"/>
              <a:pPr/>
              <a:t>44</a:t>
            </a:fld>
            <a:endParaRPr 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a:lnSpc>
                <a:spcPct val="90000"/>
              </a:lnSpc>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F9A2709-C3F3-4904-96C1-EB8B4F0A7DD3}" type="slidenum">
              <a:rPr lang="hu-HU"/>
              <a:pPr/>
              <a:t>5</a:t>
            </a:fld>
            <a:endParaRPr lang="hu-HU"/>
          </a:p>
        </p:txBody>
      </p:sp>
      <p:sp>
        <p:nvSpPr>
          <p:cNvPr id="188418" name="Rectangle 2"/>
          <p:cNvSpPr>
            <a:spLocks noGrp="1" noRot="1" noChangeAspect="1" noChangeArrowheads="1" noTextEdit="1"/>
          </p:cNvSpPr>
          <p:nvPr>
            <p:ph type="sldImg"/>
          </p:nvPr>
        </p:nvSpPr>
        <p:spPr>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7A8D13-8D36-4FC6-950C-CB4FD1B7C7E2}" type="slidenum">
              <a:rPr lang="en-US"/>
              <a:pPr/>
              <a:t>45</a:t>
            </a:fld>
            <a:endParaRPr lang="en-US"/>
          </a:p>
        </p:txBody>
      </p:sp>
      <p:sp>
        <p:nvSpPr>
          <p:cNvPr id="114690" name="Rectangle 2"/>
          <p:cNvSpPr>
            <a:spLocks noGrp="1" noRot="1" noChangeAspect="1" noChangeArrowheads="1" noTextEdit="1"/>
          </p:cNvSpPr>
          <p:nvPr>
            <p:ph type="sldImg"/>
          </p:nvPr>
        </p:nvSpPr>
        <p:spPr>
          <a:xfrm>
            <a:off x="957263" y="685800"/>
            <a:ext cx="4948237" cy="3427413"/>
          </a:xfrm>
          <a:ln/>
        </p:spPr>
      </p:sp>
      <p:sp>
        <p:nvSpPr>
          <p:cNvPr id="114691" name="Rectangle 3"/>
          <p:cNvSpPr>
            <a:spLocks noGrp="1" noChangeArrowheads="1"/>
          </p:cNvSpPr>
          <p:nvPr>
            <p:ph type="body" idx="1"/>
          </p:nvPr>
        </p:nvSpPr>
        <p:spPr/>
        <p:txBody>
          <a:bodyPr/>
          <a:lstStyle/>
          <a:p>
            <a:r>
              <a:rPr lang="en-US" sz="1300" dirty="0"/>
              <a:t>SDM Daemon process lifespan is controlled by the RMT snap-in process</a:t>
            </a:r>
          </a:p>
          <a:p>
            <a:r>
              <a:rPr lang="en-US" sz="1300" dirty="0"/>
              <a:t>RMT submits </a:t>
            </a:r>
            <a:r>
              <a:rPr lang="en-US" sz="1300" i="1" dirty="0"/>
              <a:t>change requests</a:t>
            </a:r>
            <a:r>
              <a:rPr lang="en-US" sz="1300" dirty="0"/>
              <a:t> to the SDM Daemon to make configuration or settings changes desired by </a:t>
            </a:r>
            <a:r>
              <a:rPr lang="en-US" sz="1300" dirty="0" err="1"/>
              <a:t>admins</a:t>
            </a:r>
            <a:r>
              <a:rPr lang="en-US" sz="1300" dirty="0"/>
              <a:t>.</a:t>
            </a:r>
          </a:p>
          <a:p>
            <a:r>
              <a:rPr lang="en-US" sz="1300" dirty="0"/>
              <a:t>SDM Daemon will use role or feature APIs to perform configuration changes through the sync methods.</a:t>
            </a:r>
          </a:p>
          <a:p>
            <a:r>
              <a:rPr lang="en-US" sz="1300" dirty="0"/>
              <a:t>RMT may also directly use role or feature APIs to collect </a:t>
            </a:r>
            <a:r>
              <a:rPr lang="en-US" sz="1300" dirty="0" err="1"/>
              <a:t>realtime</a:t>
            </a:r>
            <a:r>
              <a:rPr lang="en-US" sz="1300" dirty="0"/>
              <a:t> information like role status.</a:t>
            </a:r>
          </a:p>
          <a:p>
            <a:endParaRPr lang="en-US" sz="1300" dirty="0"/>
          </a:p>
          <a:p>
            <a:r>
              <a:rPr lang="en-US" sz="1000" b="1" dirty="0"/>
              <a:t>Discovery:</a:t>
            </a:r>
          </a:p>
          <a:p>
            <a:r>
              <a:rPr lang="en-US" sz="1000" dirty="0"/>
              <a:t>Each time RMT is invoked it will spawn the SDM Daemon process</a:t>
            </a:r>
          </a:p>
          <a:p>
            <a:r>
              <a:rPr lang="en-US" sz="1000" dirty="0"/>
              <a:t>The SDM Daemon will </a:t>
            </a:r>
            <a:r>
              <a:rPr lang="en-US" sz="1000" u="sng" dirty="0"/>
              <a:t>use SDM models</a:t>
            </a:r>
            <a:r>
              <a:rPr lang="en-US" sz="1000" dirty="0"/>
              <a:t> to perform discovery of currently deployed roles</a:t>
            </a:r>
          </a:p>
          <a:p>
            <a:r>
              <a:rPr lang="en-US" sz="1000" dirty="0"/>
              <a:t>Both CBS/CMI and Role APIs will be used to collect data to populate the SDM instance space</a:t>
            </a:r>
          </a:p>
          <a:p>
            <a:r>
              <a:rPr lang="en-US" sz="1000" dirty="0"/>
              <a:t>The RMT will display </a:t>
            </a:r>
          </a:p>
          <a:p>
            <a:pPr lvl="1"/>
            <a:r>
              <a:rPr lang="en-US" dirty="0"/>
              <a:t>Configuration data from the SDM instance space </a:t>
            </a:r>
          </a:p>
          <a:p>
            <a:pPr lvl="1"/>
            <a:r>
              <a:rPr lang="en-US" dirty="0"/>
              <a:t>Notifications generated from constraints in the model</a:t>
            </a:r>
          </a:p>
          <a:p>
            <a:pPr lvl="1"/>
            <a:r>
              <a:rPr lang="en-US" dirty="0"/>
              <a:t>Other data (e.g. status, events) collected directly using Role APIs</a:t>
            </a:r>
          </a:p>
          <a:p>
            <a:endParaRPr lang="en-US" dirty="0"/>
          </a:p>
          <a:p>
            <a:r>
              <a:rPr lang="en-US" b="1" dirty="0"/>
              <a:t>Sync</a:t>
            </a:r>
          </a:p>
          <a:p>
            <a:r>
              <a:rPr lang="en-US" dirty="0"/>
              <a:t>Installation is triggered when Administrator hits the “Install” button in the RMT Wizard page</a:t>
            </a:r>
          </a:p>
          <a:p>
            <a:r>
              <a:rPr lang="en-US" dirty="0"/>
              <a:t>SDM Daemon will interface with CBS/CMI to install the selected role </a:t>
            </a:r>
          </a:p>
          <a:p>
            <a:r>
              <a:rPr lang="en-US" dirty="0"/>
              <a:t>SDM Daemon will drive synchronization using the </a:t>
            </a:r>
            <a:r>
              <a:rPr lang="en-US" u="sng" dirty="0"/>
              <a:t>sync()</a:t>
            </a:r>
            <a:r>
              <a:rPr lang="en-US" dirty="0"/>
              <a:t> methods in </a:t>
            </a:r>
            <a:r>
              <a:rPr lang="en-US" u="sng" dirty="0"/>
              <a:t>SDM models</a:t>
            </a:r>
          </a:p>
          <a:p>
            <a:r>
              <a:rPr lang="en-US" dirty="0"/>
              <a:t>The sync() methods will use role-specific APIs to perform additional configuration changes</a:t>
            </a:r>
          </a:p>
          <a:p>
            <a:r>
              <a:rPr lang="en-US" dirty="0"/>
              <a:t>RMT will display status when synchronization completes on the confirmation page</a:t>
            </a:r>
          </a:p>
          <a:p>
            <a:endParaRPr lang="en-US" sz="1300"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FAE8F24-9BD5-4F39-8227-D194203EFE41}" type="slidenum">
              <a:rPr lang="en-US"/>
              <a:pPr/>
              <a:t>50</a:t>
            </a:fld>
            <a:endParaRPr lang="en-US"/>
          </a:p>
        </p:txBody>
      </p:sp>
      <p:sp>
        <p:nvSpPr>
          <p:cNvPr id="50180" name="Rectangle 4"/>
          <p:cNvSpPr>
            <a:spLocks noGrp="1" noRot="1" noChangeAspect="1" noChangeArrowheads="1" noTextEdit="1"/>
          </p:cNvSpPr>
          <p:nvPr>
            <p:ph type="sldImg"/>
          </p:nvPr>
        </p:nvSpPr>
        <p:spPr>
          <a:ln/>
        </p:spPr>
      </p:sp>
      <p:sp>
        <p:nvSpPr>
          <p:cNvPr id="50181" name="Rectangle 5"/>
          <p:cNvSpPr>
            <a:spLocks noGrp="1" noChangeArrowheads="1"/>
          </p:cNvSpPr>
          <p:nvPr>
            <p:ph type="body" idx="1"/>
          </p:nvPr>
        </p:nvSpPr>
        <p:spPr/>
        <p:txBody>
          <a:bodyPr/>
          <a:lstStyle/>
          <a:p>
            <a:endParaRPr lang="en-US" dirty="0"/>
          </a:p>
        </p:txBody>
      </p:sp>
      <p:sp>
        <p:nvSpPr>
          <p:cNvPr id="50182" name="Rectangle 6"/>
          <p:cNvSpPr>
            <a:spLocks noChangeArrowheads="1"/>
          </p:cNvSpPr>
          <p:nvPr/>
        </p:nvSpPr>
        <p:spPr bwMode="auto">
          <a:xfrm>
            <a:off x="3505200" y="4343400"/>
            <a:ext cx="2743200" cy="4114800"/>
          </a:xfrm>
          <a:prstGeom prst="rect">
            <a:avLst/>
          </a:prstGeom>
          <a:noFill/>
          <a:ln w="9525" algn="ctr">
            <a:noFill/>
            <a:miter lim="800000"/>
            <a:headEnd/>
            <a:tailEnd/>
          </a:ln>
          <a:effectLst/>
        </p:spPr>
        <p:txBody>
          <a:bodyPr rIns="0"/>
          <a:lstStyle/>
          <a:p>
            <a:pPr eaLnBrk="1" hangingPunct="1">
              <a:lnSpc>
                <a:spcPct val="80000"/>
              </a:lnSpc>
              <a:spcBef>
                <a:spcPct val="25000"/>
              </a:spcBef>
            </a:pPr>
            <a:r>
              <a:rPr lang="en-US" sz="800" b="0">
                <a:latin typeface="Arial" charset="0"/>
              </a:rPr>
              <a:t>We have also built the first version of the SDM service. In Longhorn, this is limited to the Server role management tool, it is not a general service, but it has been engineered to form the foundation for our future modeling framework. So this is a very important deployment for us, it gives us learnings from using the framework in a real-world application prior to large-scale deployments.</a:t>
            </a:r>
          </a:p>
          <a:p>
            <a:pPr eaLnBrk="1" hangingPunct="1">
              <a:lnSpc>
                <a:spcPct val="80000"/>
              </a:lnSpc>
              <a:spcBef>
                <a:spcPct val="25000"/>
              </a:spcBef>
            </a:pPr>
            <a:r>
              <a:rPr lang="en-US" sz="800" b="0">
                <a:latin typeface="Arial" charset="0"/>
              </a:rPr>
              <a:t>Monad is not in the OS – it was removed because of the managed code servicing issues. In the manageability cookbook we have created, we are requesting command line support for all significant management functions, and people will be building ordinary native code CLIs. </a:t>
            </a:r>
          </a:p>
          <a:p>
            <a:pPr eaLnBrk="1" hangingPunct="1">
              <a:lnSpc>
                <a:spcPct val="80000"/>
              </a:lnSpc>
              <a:spcBef>
                <a:spcPct val="25000"/>
              </a:spcBef>
            </a:pPr>
            <a:r>
              <a:rPr lang="en-US" sz="800" b="0">
                <a:latin typeface="Arial" charset="0"/>
              </a:rPr>
              <a:t>These are significant improvements, and we have introduced the key architectural improvements for our future direction. MOM and SMS agents are extended to support and exploit the LH management infrastructure. But as you can see, the agent and protocol proliferation is not yet reduced. </a:t>
            </a:r>
          </a:p>
          <a:p>
            <a:pPr eaLnBrk="1" hangingPunct="1">
              <a:lnSpc>
                <a:spcPct val="80000"/>
              </a:lnSpc>
              <a:spcBef>
                <a:spcPct val="25000"/>
              </a:spcBef>
            </a:pPr>
            <a:r>
              <a:rPr lang="en-US" sz="800" b="0">
                <a:latin typeface="Arial" charset="0"/>
              </a:rPr>
              <a:t>On top of this, we have the management solutions. We draw them in two different layers: the first layer contains the classical systems, DPM, SMS, WSUS, MOM etc. that follow the conventional manager-agent architecture. But on top of that, we are now working on introducing management solutions like SCRM (reporting and data warehouse), SCCM (“Indy” capacity planning), service desk and asset management, which operate indirectly on data collected by MOM, SMS and the others. These are of course completely conventional business applications, they use SQL Server in conventional ways, they have no special management-style architectures at all and can be built using conventional tools. </a:t>
            </a:r>
          </a:p>
          <a:p>
            <a:pPr eaLnBrk="1" hangingPunct="1">
              <a:lnSpc>
                <a:spcPct val="80000"/>
              </a:lnSpc>
              <a:spcBef>
                <a:spcPct val="25000"/>
              </a:spcBef>
            </a:pPr>
            <a:endParaRPr lang="en-US" sz="800" b="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D8C98E-C794-4A5B-A55D-09719F2D6AB4}" type="slidenum">
              <a:rPr lang="en-US"/>
              <a:pPr/>
              <a:t>51</a:t>
            </a:fld>
            <a:endParaRPr lang="en-US"/>
          </a:p>
        </p:txBody>
      </p:sp>
      <p:sp>
        <p:nvSpPr>
          <p:cNvPr id="52228" name="Rectangle 4"/>
          <p:cNvSpPr>
            <a:spLocks noGrp="1" noRot="1" noChangeAspect="1" noChangeArrowheads="1" noTextEdit="1"/>
          </p:cNvSpPr>
          <p:nvPr>
            <p:ph type="sldImg"/>
          </p:nvPr>
        </p:nvSpPr>
        <p:spPr>
          <a:ln/>
        </p:spPr>
      </p:sp>
      <p:sp>
        <p:nvSpPr>
          <p:cNvPr id="52229" name="Rectangle 5"/>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3"/>
          <p:cNvSpPr>
            <a:spLocks noGrp="1" noChangeArrowheads="1"/>
          </p:cNvSpPr>
          <p:nvPr>
            <p:ph type="dt" sz="quarter" idx="1"/>
          </p:nvPr>
        </p:nvSpPr>
        <p:spPr>
          <a:noFill/>
        </p:spPr>
        <p:txBody>
          <a:bodyPr/>
          <a:lstStyle/>
          <a:p>
            <a:fld id="{8E41A340-E842-4725-A12E-532BAE12F3C5}" type="datetime8">
              <a:rPr lang="en-US" smtClean="0">
                <a:latin typeface="Segoe Semibold"/>
              </a:rPr>
              <a:pPr/>
              <a:t>4/5/2007 11:18 PM</a:t>
            </a:fld>
            <a:endParaRPr lang="en-US" smtClean="0">
              <a:latin typeface="Segoe Semibold"/>
            </a:endParaRPr>
          </a:p>
        </p:txBody>
      </p:sp>
      <p:sp>
        <p:nvSpPr>
          <p:cNvPr id="21506" name="Rectangle 6"/>
          <p:cNvSpPr>
            <a:spLocks noGrp="1" noChangeArrowheads="1"/>
          </p:cNvSpPr>
          <p:nvPr>
            <p:ph type="ftr" sz="quarter" idx="4"/>
          </p:nvPr>
        </p:nvSpPr>
        <p:spPr>
          <a:noFill/>
        </p:spPr>
        <p:txBody>
          <a:bodyPr/>
          <a:lstStyle/>
          <a:p>
            <a:pPr eaLnBrk="1" hangingPunct="1"/>
            <a:r>
              <a:rPr lang="en-US" smtClean="0">
                <a:latin typeface="Segoe"/>
              </a:rPr>
              <a:t>© 2005 Microsoft Corporation. All rights reserved.</a:t>
            </a:r>
          </a:p>
          <a:p>
            <a:r>
              <a:rPr lang="en-US" smtClean="0">
                <a:latin typeface="Segoe"/>
              </a:rPr>
              <a:t>This presentation is for informational purposes only. Microsoft makes no warranties, express or implied, in this summary.</a:t>
            </a:r>
          </a:p>
        </p:txBody>
      </p:sp>
      <p:sp>
        <p:nvSpPr>
          <p:cNvPr id="21507" name="Rectangle 7"/>
          <p:cNvSpPr>
            <a:spLocks noGrp="1" noChangeArrowheads="1"/>
          </p:cNvSpPr>
          <p:nvPr>
            <p:ph type="sldNum" sz="quarter" idx="5"/>
          </p:nvPr>
        </p:nvSpPr>
        <p:spPr>
          <a:noFill/>
        </p:spPr>
        <p:txBody>
          <a:bodyPr/>
          <a:lstStyle/>
          <a:p>
            <a:fld id="{CC22054B-2BE3-44D3-B6C5-DB876F3E5AE6}" type="slidenum">
              <a:rPr lang="en-US" smtClean="0">
                <a:latin typeface="Segoe Semibold"/>
              </a:rPr>
              <a:pPr/>
              <a:t>53</a:t>
            </a:fld>
            <a:endParaRPr lang="en-US" smtClean="0">
              <a:latin typeface="Segoe Semibold"/>
            </a:endParaRPr>
          </a:p>
        </p:txBody>
      </p:sp>
      <p:sp>
        <p:nvSpPr>
          <p:cNvPr id="21508" name="Rectangle 2"/>
          <p:cNvSpPr>
            <a:spLocks noGrp="1" noRot="1" noChangeAspect="1" noChangeArrowheads="1" noTextEdit="1"/>
          </p:cNvSpPr>
          <p:nvPr>
            <p:ph type="sldImg"/>
          </p:nvPr>
        </p:nvSpPr>
        <p:spPr>
          <a:ln/>
        </p:spPr>
      </p:sp>
      <p:sp>
        <p:nvSpPr>
          <p:cNvPr id="21509" name="Rectangle 3"/>
          <p:cNvSpPr>
            <a:spLocks noGrp="1" noChangeArrowheads="1"/>
          </p:cNvSpPr>
          <p:nvPr>
            <p:ph type="body" idx="1"/>
          </p:nvPr>
        </p:nvSpPr>
        <p:spPr>
          <a:xfrm>
            <a:off x="414338" y="3798888"/>
            <a:ext cx="6021387" cy="2000250"/>
          </a:xfrm>
          <a:noFill/>
          <a:ln/>
        </p:spPr>
        <p:txBody>
          <a:bodyPr/>
          <a:lstStyle/>
          <a:p>
            <a:pPr eaLnBrk="1" hangingPunct="1"/>
            <a:endParaRPr lang="en-US" smtClean="0">
              <a:latin typeface="Segoe"/>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ln/>
        </p:spPr>
      </p:sp>
      <p:sp>
        <p:nvSpPr>
          <p:cNvPr id="31746" name="Rectangle 3"/>
          <p:cNvSpPr>
            <a:spLocks noGrp="1" noChangeArrowheads="1"/>
          </p:cNvSpPr>
          <p:nvPr>
            <p:ph type="body" idx="1"/>
          </p:nvPr>
        </p:nvSpPr>
        <p:spPr>
          <a:noFill/>
          <a:ln/>
        </p:spPr>
        <p:txBody>
          <a:bodyPr/>
          <a:lstStyle/>
          <a:p>
            <a:pPr eaLnBrk="1" hangingPunct="1"/>
            <a:endParaRPr lang="en-US" smtClean="0">
              <a:latin typeface="Segoe"/>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C3B2046B-F658-480A-9944-7EEE5769CC03}" type="datetime8">
              <a:rPr lang="en-US"/>
              <a:pPr/>
              <a:t>4/5/2007 11:18 PM</a:t>
            </a:fld>
            <a:endParaRPr lang="en-US"/>
          </a:p>
        </p:txBody>
      </p:sp>
      <p:sp>
        <p:nvSpPr>
          <p:cNvPr id="6" name="Rectangle 6"/>
          <p:cNvSpPr>
            <a:spLocks noGrp="1" noChangeArrowheads="1"/>
          </p:cNvSpPr>
          <p:nvPr>
            <p:ph type="ftr" sz="quarter" idx="4"/>
          </p:nvPr>
        </p:nvSpPr>
        <p:spPr>
          <a:ln/>
        </p:spPr>
        <p:txBody>
          <a:bodyPr/>
          <a:lstStyle/>
          <a:p>
            <a:pPr eaLnBrk="1" hangingPunct="1"/>
            <a:r>
              <a:rPr lang="en-US"/>
              <a:t>© 2005 Microsoft Corporation. All rights reserved.</a:t>
            </a:r>
          </a:p>
          <a:p>
            <a:r>
              <a:rPr lang="en-US"/>
              <a:t>This presentation is for informational purposes only. Microsoft makes no warranties, express or implied, in this summary.</a:t>
            </a:r>
          </a:p>
        </p:txBody>
      </p:sp>
      <p:sp>
        <p:nvSpPr>
          <p:cNvPr id="7" name="Rectangle 7"/>
          <p:cNvSpPr>
            <a:spLocks noGrp="1" noChangeArrowheads="1"/>
          </p:cNvSpPr>
          <p:nvPr>
            <p:ph type="sldNum" sz="quarter" idx="5"/>
          </p:nvPr>
        </p:nvSpPr>
        <p:spPr>
          <a:ln/>
        </p:spPr>
        <p:txBody>
          <a:bodyPr/>
          <a:lstStyle/>
          <a:p>
            <a:fld id="{998FA9F6-B673-4623-8F46-FBAEAB52EE1F}" type="slidenum">
              <a:rPr lang="en-US"/>
              <a:pPr/>
              <a:t>61</a:t>
            </a:fld>
            <a:endParaRPr lang="en-US"/>
          </a:p>
        </p:txBody>
      </p:sp>
      <p:sp>
        <p:nvSpPr>
          <p:cNvPr id="793602" name="Rectangle 2"/>
          <p:cNvSpPr>
            <a:spLocks noGrp="1" noRot="1" noChangeAspect="1" noChangeArrowheads="1" noTextEdit="1"/>
          </p:cNvSpPr>
          <p:nvPr>
            <p:ph type="sldImg"/>
          </p:nvPr>
        </p:nvSpPr>
        <p:spPr>
          <a:xfrm>
            <a:off x="952500" y="687388"/>
            <a:ext cx="4953000" cy="3429000"/>
          </a:xfrm>
          <a:ln/>
        </p:spPr>
      </p:sp>
      <p:sp>
        <p:nvSpPr>
          <p:cNvPr id="793603" name="Rectangle 3"/>
          <p:cNvSpPr>
            <a:spLocks noGrp="1" noChangeArrowheads="1"/>
          </p:cNvSpPr>
          <p:nvPr>
            <p:ph type="body" idx="1"/>
          </p:nvPr>
        </p:nvSpPr>
        <p:spPr>
          <a:xfrm>
            <a:off x="686421" y="4344025"/>
            <a:ext cx="5485158" cy="2169825"/>
          </a:xfrm>
        </p:spPr>
        <p:txBody>
          <a:bodyPr/>
          <a:lstStyle/>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C3B2046B-F658-480A-9944-7EEE5769CC03}" type="datetime8">
              <a:rPr lang="en-US"/>
              <a:pPr/>
              <a:t>4/5/2007 11:18 PM</a:t>
            </a:fld>
            <a:endParaRPr lang="en-US"/>
          </a:p>
        </p:txBody>
      </p:sp>
      <p:sp>
        <p:nvSpPr>
          <p:cNvPr id="6" name="Rectangle 6"/>
          <p:cNvSpPr>
            <a:spLocks noGrp="1" noChangeArrowheads="1"/>
          </p:cNvSpPr>
          <p:nvPr>
            <p:ph type="ftr" sz="quarter" idx="4"/>
          </p:nvPr>
        </p:nvSpPr>
        <p:spPr>
          <a:ln/>
        </p:spPr>
        <p:txBody>
          <a:bodyPr/>
          <a:lstStyle/>
          <a:p>
            <a:pPr eaLnBrk="1" hangingPunct="1"/>
            <a:r>
              <a:rPr lang="en-US"/>
              <a:t>© 2005 Microsoft Corporation. All rights reserved.</a:t>
            </a:r>
          </a:p>
          <a:p>
            <a:r>
              <a:rPr lang="en-US"/>
              <a:t>This presentation is for informational purposes only. Microsoft makes no warranties, express or implied, in this summary.</a:t>
            </a:r>
          </a:p>
        </p:txBody>
      </p:sp>
      <p:sp>
        <p:nvSpPr>
          <p:cNvPr id="7" name="Rectangle 7"/>
          <p:cNvSpPr>
            <a:spLocks noGrp="1" noChangeArrowheads="1"/>
          </p:cNvSpPr>
          <p:nvPr>
            <p:ph type="sldNum" sz="quarter" idx="5"/>
          </p:nvPr>
        </p:nvSpPr>
        <p:spPr>
          <a:ln/>
        </p:spPr>
        <p:txBody>
          <a:bodyPr/>
          <a:lstStyle/>
          <a:p>
            <a:fld id="{998FA9F6-B673-4623-8F46-FBAEAB52EE1F}" type="slidenum">
              <a:rPr lang="en-US"/>
              <a:pPr/>
              <a:t>62</a:t>
            </a:fld>
            <a:endParaRPr lang="en-US"/>
          </a:p>
        </p:txBody>
      </p:sp>
      <p:sp>
        <p:nvSpPr>
          <p:cNvPr id="793602" name="Rectangle 2"/>
          <p:cNvSpPr>
            <a:spLocks noGrp="1" noRot="1" noChangeAspect="1" noChangeArrowheads="1" noTextEdit="1"/>
          </p:cNvSpPr>
          <p:nvPr>
            <p:ph type="sldImg"/>
          </p:nvPr>
        </p:nvSpPr>
        <p:spPr>
          <a:xfrm>
            <a:off x="952500" y="687388"/>
            <a:ext cx="4953000" cy="3429000"/>
          </a:xfrm>
          <a:ln/>
        </p:spPr>
      </p:sp>
      <p:sp>
        <p:nvSpPr>
          <p:cNvPr id="793603" name="Rectangle 3"/>
          <p:cNvSpPr>
            <a:spLocks noGrp="1" noChangeArrowheads="1"/>
          </p:cNvSpPr>
          <p:nvPr>
            <p:ph type="body" idx="1"/>
          </p:nvPr>
        </p:nvSpPr>
        <p:spPr>
          <a:xfrm>
            <a:off x="686421" y="4344025"/>
            <a:ext cx="5485158" cy="2169825"/>
          </a:xfrm>
        </p:spPr>
        <p:txBody>
          <a:bodyPr/>
          <a:lstStyle/>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7B49BE0-D542-4935-9E00-D009DC073B86}" type="slidenum">
              <a:rPr lang="en-US" smtClean="0"/>
              <a:pPr>
                <a:defRPr/>
              </a:pPr>
              <a:t>64</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smtClean="0">
              <a:latin typeface="Segoe Semibold" pitchFamily="4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a:xfrm>
            <a:off x="414339" y="3798889"/>
            <a:ext cx="6021387" cy="228774"/>
          </a:xfrm>
          <a:noFill/>
          <a:ln/>
        </p:spPr>
        <p:txBody>
          <a:bodyPr/>
          <a:lstStyle/>
          <a:p>
            <a:endParaRPr lang="en-US" smtClean="0">
              <a:latin typeface="Segoe Semibold"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CF58D2-F7F0-4720-B9A2-CD2B3A215244}" type="slidenum">
              <a:rPr lang="en-US"/>
              <a:pPr/>
              <a:t>8</a:t>
            </a:fld>
            <a:endParaRPr lang="en-US" dirty="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sz="100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xfrm>
            <a:off x="414339" y="3798889"/>
            <a:ext cx="6021387" cy="228774"/>
          </a:xfrm>
          <a:noFill/>
          <a:ln/>
        </p:spPr>
        <p:txBody>
          <a:bodyPr/>
          <a:lstStyle/>
          <a:p>
            <a:endParaRPr lang="en-US" smtClean="0">
              <a:latin typeface="Segoe Semibold" pitchFamily="1"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414339" y="3798889"/>
            <a:ext cx="6021387" cy="228774"/>
          </a:xfrm>
          <a:noFill/>
          <a:ln/>
        </p:spPr>
        <p:txBody>
          <a:bodyPr/>
          <a:lstStyle/>
          <a:p>
            <a:endParaRPr lang="en-US" smtClean="0">
              <a:latin typeface="Segoe Semibold" pitchFamily="1"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Microsoft Management Summit 2007</a:t>
            </a:r>
          </a:p>
          <a:p>
            <a:r>
              <a:rPr lang="en-US" sz="1050" smtClean="0"/>
              <a:t>March 26-30, 2007 | San Diego, CA</a:t>
            </a:r>
          </a:p>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4/5/2007 11:18 PM</a:t>
            </a:fld>
            <a:endParaRPr lang="en-US"/>
          </a:p>
        </p:txBody>
      </p:sp>
      <p:sp>
        <p:nvSpPr>
          <p:cNvPr id="6" name="Footer Placeholder 5"/>
          <p:cNvSpPr>
            <a:spLocks noGrp="1"/>
          </p:cNvSpPr>
          <p:nvPr>
            <p:ph type="ftr" sz="quarter" idx="12"/>
          </p:nvPr>
        </p:nvSpPr>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69</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4"/>
          <p:cNvSpPr txBox="1">
            <a:spLocks noGrp="1" noChangeArrowheads="1"/>
          </p:cNvSpPr>
          <p:nvPr/>
        </p:nvSpPr>
        <p:spPr bwMode="auto">
          <a:xfrm>
            <a:off x="3884316" y="8685857"/>
            <a:ext cx="2972114" cy="456570"/>
          </a:xfrm>
          <a:prstGeom prst="rect">
            <a:avLst/>
          </a:prstGeom>
          <a:noFill/>
          <a:ln w="9525">
            <a:noFill/>
            <a:miter lim="800000"/>
            <a:headEnd/>
            <a:tailEnd/>
          </a:ln>
        </p:spPr>
        <p:txBody>
          <a:bodyPr lIns="89704" tIns="44851" rIns="89704" bIns="44851" anchor="b"/>
          <a:lstStyle/>
          <a:p>
            <a:pPr algn="r" defTabSz="907258"/>
            <a:fld id="{4B62793B-5A5A-4B07-AF3B-79EC064E9EFB}" type="slidenum">
              <a:rPr lang="en-US" sz="1200">
                <a:latin typeface="Calibri" pitchFamily="34" charset="0"/>
              </a:rPr>
              <a:pPr algn="r" defTabSz="907258"/>
              <a:t>72</a:t>
            </a:fld>
            <a:endParaRPr lang="en-US" sz="1200" dirty="0">
              <a:latin typeface="Calibri" pitchFamily="34" charset="0"/>
            </a:endParaRPr>
          </a:p>
        </p:txBody>
      </p:sp>
      <p:sp>
        <p:nvSpPr>
          <p:cNvPr id="78851" name="Rectangle 8193"/>
          <p:cNvSpPr>
            <a:spLocks noGrp="1" noRot="1" noChangeAspect="1" noChangeArrowheads="1" noTextEdit="1"/>
          </p:cNvSpPr>
          <p:nvPr>
            <p:ph type="sldImg"/>
          </p:nvPr>
        </p:nvSpPr>
        <p:spPr>
          <a:xfrm>
            <a:off x="955675" y="682625"/>
            <a:ext cx="4954588" cy="3432175"/>
          </a:xfrm>
          <a:ln cap="flat">
            <a:headEnd type="none" w="med" len="med"/>
            <a:tailEnd type="none" w="med" len="med"/>
          </a:ln>
        </p:spPr>
      </p:sp>
      <p:sp>
        <p:nvSpPr>
          <p:cNvPr id="78852" name="Rectangle 8194"/>
          <p:cNvSpPr>
            <a:spLocks noGrp="1" noChangeArrowheads="1"/>
          </p:cNvSpPr>
          <p:nvPr>
            <p:ph type="body" idx="1"/>
          </p:nvPr>
        </p:nvSpPr>
        <p:spPr>
          <a:xfrm>
            <a:off x="913772" y="4345289"/>
            <a:ext cx="5030456" cy="201384"/>
          </a:xfrm>
          <a:noFill/>
          <a:ln/>
        </p:spPr>
        <p:txBody>
          <a:bodyPr lIns="89704" tIns="44851" rIns="89704" bIns="44851"/>
          <a:lstStyle/>
          <a:p>
            <a:pPr marL="224849" indent="-224849">
              <a:spcBef>
                <a:spcPct val="0"/>
              </a:spcBef>
            </a:pPr>
            <a:endParaRPr lang="en-US" sz="800" dirty="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F9A2709-C3F3-4904-96C1-EB8B4F0A7DD3}" type="slidenum">
              <a:rPr lang="hu-HU"/>
              <a:pPr/>
              <a:t>13</a:t>
            </a:fld>
            <a:endParaRPr lang="hu-HU"/>
          </a:p>
        </p:txBody>
      </p:sp>
      <p:sp>
        <p:nvSpPr>
          <p:cNvPr id="188418" name="Rectangle 2"/>
          <p:cNvSpPr>
            <a:spLocks noGrp="1" noRot="1" noChangeAspect="1" noChangeArrowheads="1" noTextEdit="1"/>
          </p:cNvSpPr>
          <p:nvPr>
            <p:ph type="sldImg"/>
          </p:nvPr>
        </p:nvSpPr>
        <p:spPr>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ftr" sz="quarter" idx="4"/>
          </p:nvPr>
        </p:nvSpPr>
        <p:spPr>
          <a:noFill/>
        </p:spPr>
        <p:txBody>
          <a:bodyPr/>
          <a:lstStyle/>
          <a:p>
            <a:r>
              <a:rPr lang="en-GB" smtClean="0">
                <a:cs typeface="Arial" charset="0"/>
              </a:rPr>
              <a:t>MGT302</a:t>
            </a:r>
          </a:p>
        </p:txBody>
      </p:sp>
      <p:sp>
        <p:nvSpPr>
          <p:cNvPr id="34819" name="Slide Image Placeholder 1"/>
          <p:cNvSpPr>
            <a:spLocks noGrp="1" noRot="1" noChangeAspect="1" noTextEdit="1"/>
          </p:cNvSpPr>
          <p:nvPr>
            <p:ph type="sldImg"/>
          </p:nvPr>
        </p:nvSpPr>
        <p:spPr>
          <a:ln/>
        </p:spPr>
      </p:sp>
      <p:sp>
        <p:nvSpPr>
          <p:cNvPr id="4" name="Notes Placeholder 3"/>
          <p:cNvSpPr>
            <a:spLocks noGrp="1"/>
          </p:cNvSpPr>
          <p:nvPr>
            <p:ph type="body" idx="1"/>
          </p:nvPr>
        </p:nvSpPr>
        <p:spPr/>
        <p:txBody>
          <a:bodyPr>
            <a:normAutofit/>
          </a:bodyPr>
          <a:lstStyle/>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4/5/2007 11:18 PM</a:t>
            </a:fld>
            <a:endParaRPr lang="en-US"/>
          </a:p>
        </p:txBody>
      </p:sp>
      <p:sp>
        <p:nvSpPr>
          <p:cNvPr id="6" name="Footer Placeholder 5"/>
          <p:cNvSpPr>
            <a:spLocks noGrp="1"/>
          </p:cNvSpPr>
          <p:nvPr>
            <p:ph type="ftr" sz="quarter" idx="12"/>
          </p:nvPr>
        </p:nvSpPr>
        <p:spPr/>
        <p:txBody>
          <a:bodyPr/>
          <a:lstStyle/>
          <a:p>
            <a:r>
              <a:rPr lang="en-US" sz="800" smtClean="0"/>
              <a:t>MICROSOFT CONFIDENTIAL</a:t>
            </a:r>
          </a:p>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dirty="0"/>
          </a:p>
        </p:txBody>
      </p:sp>
      <p:sp>
        <p:nvSpPr>
          <p:cNvPr id="7" name="Slide Number Placeholder 6"/>
          <p:cNvSpPr>
            <a:spLocks noGrp="1"/>
          </p:cNvSpPr>
          <p:nvPr>
            <p:ph type="sldNum" sz="quarter" idx="13"/>
          </p:nvPr>
        </p:nvSpPr>
        <p:spPr/>
        <p:txBody>
          <a:bodyPr/>
          <a:lstStyle/>
          <a:p>
            <a:fld id="{EC87E0CF-87F6-4B58-B8B8-DCAB2DAAF3CA}" type="slidenum">
              <a:rPr lang="en-US" smtClean="0"/>
              <a:pPr/>
              <a:t>18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ftr" sz="quarter" idx="4"/>
          </p:nvPr>
        </p:nvSpPr>
        <p:spPr>
          <a:noFill/>
        </p:spPr>
        <p:txBody>
          <a:bodyPr/>
          <a:lstStyle/>
          <a:p>
            <a:r>
              <a:rPr lang="en-GB" smtClean="0">
                <a:cs typeface="Arial" charset="0"/>
              </a:rPr>
              <a:t>MGT302</a:t>
            </a:r>
          </a:p>
        </p:txBody>
      </p:sp>
      <p:sp>
        <p:nvSpPr>
          <p:cNvPr id="44035" name="Rectangle 2"/>
          <p:cNvSpPr>
            <a:spLocks noGrp="1" noRot="1" noChangeAspect="1" noChangeArrowheads="1" noTextEdit="1"/>
          </p:cNvSpPr>
          <p:nvPr>
            <p:ph type="sldImg"/>
          </p:nvPr>
        </p:nvSpPr>
        <p:spPr>
          <a:ln/>
        </p:spPr>
      </p:sp>
      <p:sp>
        <p:nvSpPr>
          <p:cNvPr id="4" name="Notes Placeholder 3"/>
          <p:cNvSpPr>
            <a:spLocks noGrp="1"/>
          </p:cNvSpPr>
          <p:nvPr>
            <p:ph type="body" idx="1"/>
          </p:nvPr>
        </p:nvSpPr>
        <p:spPr/>
        <p:txBody>
          <a:bodyPr>
            <a:normAutofit/>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otes Placeholder 2"/>
          <p:cNvSpPr>
            <a:spLocks noGrp="1"/>
          </p:cNvSpPr>
          <p:nvPr>
            <p:ph type="body" idx="1"/>
          </p:nvPr>
        </p:nvSpPr>
        <p:spPr>
          <a:xfrm>
            <a:off x="414649" y="3799071"/>
            <a:ext cx="6020938" cy="227975"/>
          </a:xfrm>
          <a:noFill/>
          <a:ln/>
        </p:spPr>
        <p:txBody>
          <a:bodyPr/>
          <a:lstStyle/>
          <a:p>
            <a:endParaRPr lang="en-US" smtClean="0"/>
          </a:p>
        </p:txBody>
      </p:sp>
      <p:sp>
        <p:nvSpPr>
          <p:cNvPr id="4" name="Date Placeholder 3"/>
          <p:cNvSpPr>
            <a:spLocks noGrp="1"/>
          </p:cNvSpPr>
          <p:nvPr>
            <p:ph type="dt" sz="quarter" idx="1"/>
          </p:nvPr>
        </p:nvSpPr>
        <p:spPr/>
        <p:txBody>
          <a:bodyPr/>
          <a:lstStyle/>
          <a:p>
            <a:pPr>
              <a:defRPr/>
            </a:pPr>
            <a:fld id="{55C46F04-C8B7-496B-B8EF-FEE159487894}" type="datetime8">
              <a:rPr lang="en-US" smtClean="0"/>
              <a:pPr>
                <a:defRPr/>
              </a:pPr>
              <a:t>4/5/2007 11:18 PM</a:t>
            </a:fld>
            <a:endParaRPr lang="en-US"/>
          </a:p>
        </p:txBody>
      </p:sp>
      <p:sp>
        <p:nvSpPr>
          <p:cNvPr id="5" name="Slide Number Placeholder 4"/>
          <p:cNvSpPr>
            <a:spLocks noGrp="1"/>
          </p:cNvSpPr>
          <p:nvPr>
            <p:ph type="sldNum" sz="quarter" idx="5"/>
          </p:nvPr>
        </p:nvSpPr>
        <p:spPr/>
        <p:txBody>
          <a:bodyPr/>
          <a:lstStyle/>
          <a:p>
            <a:pPr>
              <a:defRPr/>
            </a:pPr>
            <a:fld id="{79272756-951B-46B7-AD98-05EB27F50520}" type="slidenum">
              <a:rPr lang="en-US" smtClean="0"/>
              <a:pPr>
                <a:defRPr/>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4" name="Group 4"/>
          <p:cNvGrpSpPr>
            <a:grpSpLocks/>
          </p:cNvGrpSpPr>
          <p:nvPr/>
        </p:nvGrpSpPr>
        <p:grpSpPr bwMode="auto">
          <a:xfrm>
            <a:off x="0" y="2276475"/>
            <a:ext cx="9906000" cy="2351088"/>
            <a:chOff x="0" y="1389"/>
            <a:chExt cx="6240" cy="1163"/>
          </a:xfrm>
        </p:grpSpPr>
        <p:pic>
          <p:nvPicPr>
            <p:cNvPr id="5" name="Picture 5" descr="halvanyito_csik"/>
            <p:cNvPicPr>
              <a:picLocks noChangeAspect="1" noChangeArrowheads="1"/>
            </p:cNvPicPr>
            <p:nvPr/>
          </p:nvPicPr>
          <p:blipFill>
            <a:blip r:embed="rId3"/>
            <a:srcRect/>
            <a:stretch>
              <a:fillRect/>
            </a:stretch>
          </p:blipFill>
          <p:spPr bwMode="auto">
            <a:xfrm>
              <a:off x="0" y="1484"/>
              <a:ext cx="6240" cy="1068"/>
            </a:xfrm>
            <a:prstGeom prst="rect">
              <a:avLst/>
            </a:prstGeom>
            <a:noFill/>
            <a:ln w="9525">
              <a:noFill/>
              <a:miter lim="800000"/>
              <a:headEnd/>
              <a:tailEnd/>
            </a:ln>
          </p:spPr>
        </p:pic>
        <p:pic>
          <p:nvPicPr>
            <p:cNvPr id="6" name="Picture 6" descr="halvanyito_csik"/>
            <p:cNvPicPr>
              <a:picLocks noChangeAspect="1" noChangeArrowheads="1"/>
            </p:cNvPicPr>
            <p:nvPr/>
          </p:nvPicPr>
          <p:blipFill>
            <a:blip r:embed="rId3"/>
            <a:srcRect/>
            <a:stretch>
              <a:fillRect/>
            </a:stretch>
          </p:blipFill>
          <p:spPr bwMode="auto">
            <a:xfrm>
              <a:off x="0" y="1389"/>
              <a:ext cx="6240" cy="1068"/>
            </a:xfrm>
            <a:prstGeom prst="rect">
              <a:avLst/>
            </a:prstGeom>
            <a:noFill/>
            <a:ln w="9525">
              <a:noFill/>
              <a:miter lim="800000"/>
              <a:headEnd/>
              <a:tailEnd/>
            </a:ln>
          </p:spPr>
        </p:pic>
      </p:grpSp>
      <p:pic>
        <p:nvPicPr>
          <p:cNvPr id="7" name="Picture 7" descr="TechNet_logo_feher"/>
          <p:cNvPicPr>
            <a:picLocks noChangeAspect="1" noChangeArrowheads="1"/>
          </p:cNvPicPr>
          <p:nvPr/>
        </p:nvPicPr>
        <p:blipFill>
          <a:blip r:embed="rId4"/>
          <a:srcRect/>
          <a:stretch>
            <a:fillRect/>
          </a:stretch>
        </p:blipFill>
        <p:spPr bwMode="auto">
          <a:xfrm>
            <a:off x="2720975" y="712788"/>
            <a:ext cx="6737350" cy="655637"/>
          </a:xfrm>
          <a:prstGeom prst="rect">
            <a:avLst/>
          </a:prstGeom>
          <a:noFill/>
          <a:ln w="9525">
            <a:noFill/>
            <a:miter lim="800000"/>
            <a:headEnd/>
            <a:tailEnd/>
          </a:ln>
        </p:spPr>
      </p:pic>
      <p:sp>
        <p:nvSpPr>
          <p:cNvPr id="6146" name="Rectangle 2"/>
          <p:cNvSpPr>
            <a:spLocks noGrp="1" noChangeArrowheads="1"/>
          </p:cNvSpPr>
          <p:nvPr>
            <p:ph type="ctrTitle" hasCustomPrompt="1"/>
          </p:nvPr>
        </p:nvSpPr>
        <p:spPr>
          <a:xfrm>
            <a:off x="704850" y="2492375"/>
            <a:ext cx="8420100" cy="1944688"/>
          </a:xfrm>
        </p:spPr>
        <p:txBody>
          <a:bodyPr/>
          <a:lstStyle>
            <a:lvl1pPr>
              <a:defRPr sz="4800" b="1" cap="none" spc="0" baseline="0">
                <a:ln w="9000" cmpd="sng">
                  <a:solidFill>
                    <a:schemeClr val="accent3">
                      <a:lumMod val="25000"/>
                    </a:schemeClr>
                  </a:solidFill>
                  <a:prstDash val="solid"/>
                </a:ln>
                <a:gradFill flip="none" rotWithShape="1">
                  <a:gsLst>
                    <a:gs pos="0">
                      <a:srgbClr val="1E2878"/>
                    </a:gs>
                    <a:gs pos="50000">
                      <a:srgbClr val="1E287E"/>
                    </a:gs>
                    <a:gs pos="100000">
                      <a:schemeClr val="bg2"/>
                    </a:gs>
                  </a:gsLst>
                  <a:lin ang="5400000" scaled="1"/>
                  <a:tileRect/>
                </a:gradFill>
                <a:effectLst>
                  <a:reflection blurRad="12700" stA="28000" endPos="45000" dist="1000" dir="5400000" sy="-100000" algn="bl" rotWithShape="0"/>
                </a:effectLst>
                <a:latin typeface="Segoe" pitchFamily="34" charset="0"/>
              </a:defRPr>
            </a:lvl1pPr>
          </a:lstStyle>
          <a:p>
            <a:r>
              <a:rPr lang="hu-HU" dirty="0" smtClean="0"/>
              <a:t>Az előadás címe</a:t>
            </a:r>
            <a:endParaRPr lang="en-US" dirty="0"/>
          </a:p>
        </p:txBody>
      </p:sp>
      <p:sp>
        <p:nvSpPr>
          <p:cNvPr id="6147" name="Rectangle 3"/>
          <p:cNvSpPr>
            <a:spLocks noGrp="1" noChangeArrowheads="1"/>
          </p:cNvSpPr>
          <p:nvPr>
            <p:ph type="subTitle" idx="1" hasCustomPrompt="1"/>
          </p:nvPr>
        </p:nvSpPr>
        <p:spPr>
          <a:xfrm>
            <a:off x="704850" y="4941888"/>
            <a:ext cx="8424863" cy="1752600"/>
          </a:xfrm>
        </p:spPr>
        <p:txBody>
          <a:bodyPr/>
          <a:lstStyle>
            <a:lvl1pPr marL="0" marR="0" indent="0" algn="l" defTabSz="1095376" rtl="0" eaLnBrk="0" fontAlgn="base" latinLnBrk="0" hangingPunct="0">
              <a:lnSpc>
                <a:spcPct val="80000"/>
              </a:lnSpc>
              <a:spcBef>
                <a:spcPct val="30000"/>
              </a:spcBef>
              <a:spcAft>
                <a:spcPct val="0"/>
              </a:spcAft>
              <a:buClr>
                <a:srgbClr val="FFFFFF"/>
              </a:buClr>
              <a:buSzPct val="95000"/>
              <a:buFont typeface="Wingdings" pitchFamily="2" charset="2"/>
              <a:buNone/>
              <a:tabLst/>
              <a:defRPr sz="2400" b="1" u="sng" baseline="0">
                <a:ln>
                  <a:solidFill>
                    <a:schemeClr val="tx2">
                      <a:lumMod val="60000"/>
                      <a:lumOff val="40000"/>
                    </a:schemeClr>
                  </a:solidFill>
                </a:ln>
                <a:gradFill flip="none" rotWithShape="1">
                  <a:gsLst>
                    <a:gs pos="0">
                      <a:schemeClr val="tx2">
                        <a:lumMod val="20000"/>
                        <a:lumOff val="80000"/>
                      </a:schemeClr>
                    </a:gs>
                    <a:gs pos="50000">
                      <a:schemeClr val="tx2">
                        <a:lumMod val="40000"/>
                        <a:lumOff val="60000"/>
                      </a:schemeClr>
                    </a:gs>
                    <a:gs pos="100000">
                      <a:schemeClr val="tx2">
                        <a:lumMod val="75000"/>
                      </a:schemeClr>
                    </a:gs>
                  </a:gsLst>
                  <a:lin ang="5400000" scaled="1"/>
                  <a:tileRect/>
                </a:gradFill>
                <a:effectLst>
                  <a:glow rad="63500">
                    <a:schemeClr val="accent2">
                      <a:satMod val="175000"/>
                      <a:alpha val="40000"/>
                    </a:schemeClr>
                  </a:glow>
                </a:effectLst>
                <a:latin typeface="Segoe"/>
              </a:defRPr>
            </a:lvl1pPr>
          </a:lstStyle>
          <a:p>
            <a:pPr>
              <a:lnSpc>
                <a:spcPct val="80000"/>
              </a:lnSpc>
            </a:pPr>
            <a:r>
              <a:rPr kumimoji="0" lang="hu-HU" sz="2800" b="1"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UI" pitchFamily="34" charset="0"/>
                <a:ea typeface="+mn-ea"/>
                <a:cs typeface="Segoe UI" pitchFamily="34" charset="0"/>
              </a:rPr>
              <a:t>Az előadó neve</a:t>
            </a:r>
            <a:r>
              <a:rPr kumimoji="0" lang="hu-HU" sz="28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charset="0"/>
              </a:rPr>
              <a:t/>
            </a:r>
            <a:br>
              <a:rPr kumimoji="0" lang="hu-HU" sz="28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charset="0"/>
              </a:rPr>
            </a:br>
            <a:r>
              <a:rPr kumimoji="0" lang="hu-HU" sz="28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charset="0"/>
              </a:rPr>
              <a:t>email@</a:t>
            </a:r>
            <a:r>
              <a:rPr kumimoji="0" lang="hu-HU" sz="2800" b="0" i="0" u="none" strike="noStrike" kern="0" cap="none" spc="-150" normalizeH="0" baseline="0" noProof="0" dirty="0" err="1"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charset="0"/>
              </a:rPr>
              <a:t>akarhol.com</a:t>
            </a:r>
            <a:r>
              <a:rPr kumimoji="0" lang="hu-HU" sz="28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charset="0"/>
              </a:rPr>
              <a:t/>
            </a:r>
            <a:br>
              <a:rPr kumimoji="0" lang="hu-HU" sz="28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charset="0"/>
              </a:rPr>
            </a:br>
            <a:r>
              <a:rPr kumimoji="0" lang="hu-HU" sz="28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charset="0"/>
              </a:rPr>
              <a:t>Beosztása</a:t>
            </a:r>
            <a:br>
              <a:rPr kumimoji="0" lang="hu-HU" sz="28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charset="0"/>
              </a:rPr>
            </a:br>
            <a:r>
              <a:rPr kumimoji="0" lang="hu-HU" sz="28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uLnTx/>
                <a:uFillTx/>
                <a:latin typeface="Segoe" pitchFamily="34" charset="0"/>
                <a:ea typeface="+mn-ea"/>
                <a:cs typeface="Arial" charset="0"/>
              </a:rPr>
              <a:t>Cégnév</a:t>
            </a:r>
            <a:endParaRPr lang="en-US" sz="2800" dirty="0"/>
          </a:p>
        </p:txBody>
      </p:sp>
    </p:spTree>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4563" y="260350"/>
            <a:ext cx="2339975" cy="5976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71463" y="260350"/>
            <a:ext cx="6870700" cy="5976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rtl="0" fontAlgn="base">
              <a:lnSpc>
                <a:spcPct val="90000"/>
              </a:lnSpc>
              <a:spcBef>
                <a:spcPct val="0"/>
              </a:spcBef>
              <a:spcAft>
                <a:spcPct val="0"/>
              </a:spcAft>
              <a:defRPr lang="en-US" sz="5700" spc="-314"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3050"/>
            <a:ext cx="9906000" cy="75020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12751" y="1552576"/>
            <a:ext cx="4461140" cy="24929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8990" y="1552576"/>
            <a:ext cx="4461140" cy="24929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kumimoji="0" lang="hu-HU" sz="4400" b="0" i="0" u="none" strike="noStrike" kern="0" cap="none" spc="-150" normalizeH="0" baseline="0" noProof="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cs typeface="Arial" charset="0"/>
              </a:defRPr>
            </a:lvl1pPr>
          </a:lstStyle>
          <a:p>
            <a:r>
              <a:rPr kumimoji="0" lang="hu-HU" sz="65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A dia címe</a:t>
            </a:r>
            <a:endParaRPr lang="en-US" dirty="0"/>
          </a:p>
        </p:txBody>
      </p:sp>
      <p:sp>
        <p:nvSpPr>
          <p:cNvPr id="3" name="Content Placeholder 2"/>
          <p:cNvSpPr>
            <a:spLocks noGrp="1"/>
          </p:cNvSpPr>
          <p:nvPr>
            <p:ph idx="1"/>
          </p:nvPr>
        </p:nvSpPr>
        <p:spPr/>
        <p:txBody>
          <a:bodyPr/>
          <a:lstStyle>
            <a:lvl1pPr marL="459106" marR="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a:lvl1pPr>
            <a:lvl2pPr marL="845820" marR="0"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lvl2pPr>
            <a:lvl3pPr marL="1186816" marR="0"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lvl3pPr>
            <a:lvl4pPr marL="1520190" marR="0"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lvl4pPr>
            <a:lvl5pPr marL="1836420" marR="0"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lvl5pPr>
          </a:lstStyle>
          <a:p>
            <a:pPr marL="459106" marR="0" lvl="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a:pPr>
            <a:r>
              <a:rPr kumimoji="0" lang="en-US" sz="3600" b="0" i="0" u="none" strike="noStrike" kern="0" cap="none" spc="0" normalizeH="0" baseline="0" noProof="0" dirty="0" smtClean="0">
                <a:ln>
                  <a:noFill/>
                </a:ln>
                <a:solidFill>
                  <a:srgbClr val="FFFFFF"/>
                </a:solidFill>
                <a:effectLst/>
                <a:uLnTx/>
                <a:uFillTx/>
                <a:latin typeface="Segoe"/>
                <a:ea typeface="+mn-ea"/>
                <a:cs typeface="+mn-cs"/>
              </a:rPr>
              <a:t>Click to edit Master text styles</a:t>
            </a:r>
          </a:p>
          <a:p>
            <a:pPr marL="845820" marR="0" lvl="1"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3200" b="0" i="0" u="none" strike="noStrike" kern="0" cap="none" spc="0" normalizeH="0" baseline="0" noProof="0" dirty="0" smtClean="0">
                <a:ln>
                  <a:noFill/>
                </a:ln>
                <a:solidFill>
                  <a:srgbClr val="FFFFFF"/>
                </a:solidFill>
                <a:effectLst/>
                <a:uLnTx/>
                <a:uFillTx/>
                <a:latin typeface="Segoe"/>
              </a:rPr>
              <a:t>Second level</a:t>
            </a:r>
          </a:p>
          <a:p>
            <a:pPr marL="1186816" marR="0" lvl="2"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800" b="0" i="0" u="none" strike="noStrike" kern="0" cap="none" spc="0" normalizeH="0" baseline="0" noProof="0" dirty="0" smtClean="0">
                <a:ln>
                  <a:noFill/>
                </a:ln>
                <a:solidFill>
                  <a:srgbClr val="FFFFFF"/>
                </a:solidFill>
                <a:effectLst/>
                <a:uLnTx/>
                <a:uFillTx/>
                <a:latin typeface="Segoe"/>
              </a:rPr>
              <a:t>Third level</a:t>
            </a:r>
          </a:p>
          <a:p>
            <a:pPr marL="1520190" marR="0" lvl="3"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Fourth level</a:t>
            </a:r>
          </a:p>
          <a:p>
            <a:pPr marL="1836420" marR="0" lvl="4"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Fifth level</a:t>
            </a:r>
          </a:p>
          <a:p>
            <a:pPr lvl="0"/>
            <a:endParaRPr lang="en-US" dirty="0"/>
          </a:p>
        </p:txBody>
      </p:sp>
    </p:spTree>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82638" y="4406900"/>
            <a:ext cx="8420100" cy="1362075"/>
          </a:xfrm>
        </p:spPr>
        <p:txBody>
          <a:bodyPr anchor="t"/>
          <a:lstStyle>
            <a:lvl1pPr algn="l">
              <a:defRPr kumimoji="0" lang="hu-HU" sz="4000" b="0" i="0" u="none" strike="noStrike" kern="0" cap="none" spc="-150" normalizeH="0" baseline="0" noProof="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cs typeface="Arial" charset="0"/>
              </a:defRPr>
            </a:lvl1pPr>
          </a:lstStyle>
          <a:p>
            <a:r>
              <a:rPr kumimoji="0" lang="hu-HU" sz="65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A dia címe</a:t>
            </a:r>
            <a:endParaRPr lang="en-US" dirty="0"/>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Tree>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kumimoji="0" lang="hu-HU" sz="4400" b="0" i="0" u="none" strike="noStrike" kern="0" cap="none" spc="-150" normalizeH="0" baseline="0" noProof="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cs typeface="Arial" charset="0"/>
              </a:defRPr>
            </a:lvl1pPr>
          </a:lstStyle>
          <a:p>
            <a:r>
              <a:rPr kumimoji="0" lang="hu-HU" sz="65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A dia címe</a:t>
            </a:r>
            <a:endParaRPr lang="en-US" dirty="0"/>
          </a:p>
        </p:txBody>
      </p:sp>
      <p:sp>
        <p:nvSpPr>
          <p:cNvPr id="3" name="Content Placeholder 2"/>
          <p:cNvSpPr>
            <a:spLocks noGrp="1"/>
          </p:cNvSpPr>
          <p:nvPr>
            <p:ph sz="half" idx="1"/>
          </p:nvPr>
        </p:nvSpPr>
        <p:spPr>
          <a:xfrm>
            <a:off x="271463" y="1484313"/>
            <a:ext cx="4605337" cy="4752975"/>
          </a:xfrm>
        </p:spPr>
        <p:txBody>
          <a:bodyPr/>
          <a:lstStyle>
            <a:lvl1pPr marL="459106" marR="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sz="2800"/>
            </a:lvl1pPr>
            <a:lvl2pPr marL="845820" marR="0"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400"/>
            </a:lvl2pPr>
            <a:lvl3pPr marL="1186816" marR="0"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000"/>
            </a:lvl3pPr>
            <a:lvl4pPr marL="1520190" marR="0"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800"/>
            </a:lvl4pPr>
            <a:lvl5pPr marL="1836420" marR="0"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800"/>
            </a:lvl5pPr>
            <a:lvl6pPr>
              <a:defRPr sz="1800"/>
            </a:lvl6pPr>
            <a:lvl7pPr>
              <a:defRPr sz="1800"/>
            </a:lvl7pPr>
            <a:lvl8pPr>
              <a:defRPr sz="1800"/>
            </a:lvl8pPr>
            <a:lvl9pPr>
              <a:defRPr sz="1800"/>
            </a:lvl9pPr>
          </a:lstStyle>
          <a:p>
            <a:pPr marL="459106" marR="0" lvl="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a:pPr>
            <a:r>
              <a:rPr kumimoji="0" lang="en-US" sz="3600" b="0" i="0" u="none" strike="noStrike" kern="0" cap="none" spc="0" normalizeH="0" baseline="0" noProof="0" dirty="0" smtClean="0">
                <a:ln>
                  <a:noFill/>
                </a:ln>
                <a:solidFill>
                  <a:srgbClr val="FFFFFF"/>
                </a:solidFill>
                <a:effectLst/>
                <a:uLnTx/>
                <a:uFillTx/>
                <a:latin typeface="Segoe"/>
                <a:ea typeface="+mn-ea"/>
                <a:cs typeface="+mn-cs"/>
              </a:rPr>
              <a:t>Click to edit Master text styles</a:t>
            </a:r>
          </a:p>
          <a:p>
            <a:pPr marL="845820" marR="0" lvl="1"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3200" b="0" i="0" u="none" strike="noStrike" kern="0" cap="none" spc="0" normalizeH="0" baseline="0" noProof="0" dirty="0" smtClean="0">
                <a:ln>
                  <a:noFill/>
                </a:ln>
                <a:solidFill>
                  <a:srgbClr val="FFFFFF"/>
                </a:solidFill>
                <a:effectLst/>
                <a:uLnTx/>
                <a:uFillTx/>
                <a:latin typeface="Segoe"/>
              </a:rPr>
              <a:t>Second level</a:t>
            </a:r>
          </a:p>
          <a:p>
            <a:pPr marL="1186816" marR="0" lvl="2"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800" b="0" i="0" u="none" strike="noStrike" kern="0" cap="none" spc="0" normalizeH="0" baseline="0" noProof="0" dirty="0" smtClean="0">
                <a:ln>
                  <a:noFill/>
                </a:ln>
                <a:solidFill>
                  <a:srgbClr val="FFFFFF"/>
                </a:solidFill>
                <a:effectLst/>
                <a:uLnTx/>
                <a:uFillTx/>
                <a:latin typeface="Segoe"/>
              </a:rPr>
              <a:t>Third level</a:t>
            </a:r>
          </a:p>
          <a:p>
            <a:pPr marL="1520190" marR="0" lvl="3"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Fourth level</a:t>
            </a:r>
          </a:p>
          <a:p>
            <a:pPr marL="1836420" marR="0" lvl="4"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Fifth level</a:t>
            </a:r>
            <a:endParaRPr kumimoji="0" lang="en-US" sz="2400" b="0" i="0" u="none" strike="noStrike" kern="0" cap="none" spc="0" normalizeH="0" baseline="0" noProof="0" dirty="0">
              <a:ln>
                <a:noFill/>
              </a:ln>
              <a:solidFill>
                <a:srgbClr val="FFFFFF"/>
              </a:solidFill>
              <a:effectLst/>
              <a:uLnTx/>
              <a:uFillTx/>
              <a:latin typeface="Segoe"/>
            </a:endParaRPr>
          </a:p>
        </p:txBody>
      </p:sp>
      <p:sp>
        <p:nvSpPr>
          <p:cNvPr id="4" name="Content Placeholder 3"/>
          <p:cNvSpPr>
            <a:spLocks noGrp="1"/>
          </p:cNvSpPr>
          <p:nvPr>
            <p:ph sz="half" idx="2"/>
          </p:nvPr>
        </p:nvSpPr>
        <p:spPr>
          <a:xfrm>
            <a:off x="5029200" y="1484313"/>
            <a:ext cx="4605338" cy="4752975"/>
          </a:xfrm>
        </p:spPr>
        <p:txBody>
          <a:bodyPr/>
          <a:lstStyle>
            <a:lvl1pPr marL="459106" marR="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sz="2800"/>
            </a:lvl1pPr>
            <a:lvl2pPr marL="845820" marR="0"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400"/>
            </a:lvl2pPr>
            <a:lvl3pPr marL="1186816" marR="0"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000"/>
            </a:lvl3pPr>
            <a:lvl4pPr marL="1520190" marR="0"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800"/>
            </a:lvl4pPr>
            <a:lvl5pPr marL="1836420" marR="0"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800"/>
            </a:lvl5pPr>
            <a:lvl6pPr>
              <a:defRPr sz="1800"/>
            </a:lvl6pPr>
            <a:lvl7pPr>
              <a:defRPr sz="1800"/>
            </a:lvl7pPr>
            <a:lvl8pPr>
              <a:defRPr sz="1800"/>
            </a:lvl8pPr>
            <a:lvl9pPr>
              <a:defRPr sz="1800"/>
            </a:lvl9pPr>
          </a:lstStyle>
          <a:p>
            <a:pPr marL="459106" marR="0" lvl="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a:pPr>
            <a:r>
              <a:rPr kumimoji="0" lang="en-US" sz="3600" b="0" i="0" u="none" strike="noStrike" kern="0" cap="none" spc="0" normalizeH="0" baseline="0" noProof="0" dirty="0" smtClean="0">
                <a:ln>
                  <a:noFill/>
                </a:ln>
                <a:solidFill>
                  <a:srgbClr val="FFFFFF"/>
                </a:solidFill>
                <a:effectLst/>
                <a:uLnTx/>
                <a:uFillTx/>
                <a:latin typeface="Segoe"/>
                <a:ea typeface="+mn-ea"/>
                <a:cs typeface="+mn-cs"/>
              </a:rPr>
              <a:t>Click to edit Master text styles</a:t>
            </a:r>
          </a:p>
          <a:p>
            <a:pPr marL="845820" marR="0" lvl="1"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3200" b="0" i="0" u="none" strike="noStrike" kern="0" cap="none" spc="0" normalizeH="0" baseline="0" noProof="0" dirty="0" smtClean="0">
                <a:ln>
                  <a:noFill/>
                </a:ln>
                <a:solidFill>
                  <a:srgbClr val="FFFFFF"/>
                </a:solidFill>
                <a:effectLst/>
                <a:uLnTx/>
                <a:uFillTx/>
                <a:latin typeface="Segoe"/>
              </a:rPr>
              <a:t>Second level</a:t>
            </a:r>
          </a:p>
          <a:p>
            <a:pPr marL="1186816" marR="0" lvl="2"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800" b="0" i="0" u="none" strike="noStrike" kern="0" cap="none" spc="0" normalizeH="0" baseline="0" noProof="0" dirty="0" smtClean="0">
                <a:ln>
                  <a:noFill/>
                </a:ln>
                <a:solidFill>
                  <a:srgbClr val="FFFFFF"/>
                </a:solidFill>
                <a:effectLst/>
                <a:uLnTx/>
                <a:uFillTx/>
                <a:latin typeface="Segoe"/>
              </a:rPr>
              <a:t>Third level</a:t>
            </a:r>
          </a:p>
          <a:p>
            <a:pPr marL="1520190" marR="0" lvl="3"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Fourth level</a:t>
            </a:r>
          </a:p>
          <a:p>
            <a:pPr marL="1836420" marR="0" lvl="4"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Fifth level</a:t>
            </a:r>
            <a:endParaRPr kumimoji="0" lang="en-US" sz="2400" b="0" i="0" u="none" strike="noStrike" kern="0" cap="none" spc="0" normalizeH="0" baseline="0" noProof="0" dirty="0">
              <a:ln>
                <a:noFill/>
              </a:ln>
              <a:solidFill>
                <a:srgbClr val="FFFFFF"/>
              </a:solidFill>
              <a:effectLst/>
              <a:uLnTx/>
              <a:uFillTx/>
              <a:latin typeface="Segoe"/>
            </a:endParaRPr>
          </a:p>
        </p:txBody>
      </p:sp>
    </p:spTree>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274638"/>
            <a:ext cx="8915400" cy="1143000"/>
          </a:xfrm>
        </p:spPr>
        <p:txBody>
          <a:bodyPr/>
          <a:lstStyle>
            <a:lvl1pPr>
              <a:defRPr kumimoji="0" lang="hu-HU" sz="4400" b="0" i="0" u="none" strike="noStrike" kern="0" cap="none" spc="-150" normalizeH="0" baseline="0" noProof="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cs typeface="Arial" charset="0"/>
              </a:defRPr>
            </a:lvl1pPr>
          </a:lstStyle>
          <a:p>
            <a:r>
              <a:rPr kumimoji="0" lang="hu-HU" sz="65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A dia címe</a:t>
            </a:r>
            <a:endParaRPr lang="en-US" dirty="0"/>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marL="459106" marR="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sz="2400"/>
            </a:lvl1pPr>
            <a:lvl2pPr marL="845820" marR="0"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000"/>
            </a:lvl2pPr>
            <a:lvl3pPr marL="1186816" marR="0"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800"/>
            </a:lvl3pPr>
            <a:lvl4pPr marL="1520190" marR="0"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600"/>
            </a:lvl4pPr>
            <a:lvl5pPr marL="1836420" marR="0"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600"/>
            </a:lvl5pPr>
            <a:lvl6pPr>
              <a:defRPr sz="1600"/>
            </a:lvl6pPr>
            <a:lvl7pPr>
              <a:defRPr sz="1600"/>
            </a:lvl7pPr>
            <a:lvl8pPr>
              <a:defRPr sz="1600"/>
            </a:lvl8pPr>
            <a:lvl9pPr>
              <a:defRPr sz="1600"/>
            </a:lvl9pPr>
          </a:lstStyle>
          <a:p>
            <a:pPr marL="459106" marR="0" lvl="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a:pPr>
            <a:r>
              <a:rPr kumimoji="0" lang="en-US" sz="3600" b="0" i="0" u="none" strike="noStrike" kern="0" cap="none" spc="0" normalizeH="0" baseline="0" noProof="0" dirty="0" smtClean="0">
                <a:ln>
                  <a:noFill/>
                </a:ln>
                <a:solidFill>
                  <a:srgbClr val="FFFFFF"/>
                </a:solidFill>
                <a:effectLst/>
                <a:uLnTx/>
                <a:uFillTx/>
                <a:latin typeface="Segoe"/>
                <a:ea typeface="+mn-ea"/>
                <a:cs typeface="+mn-cs"/>
              </a:rPr>
              <a:t>Click to edit Master text styles</a:t>
            </a:r>
          </a:p>
          <a:p>
            <a:pPr marL="845820" marR="0" lvl="1"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3200" b="0" i="0" u="none" strike="noStrike" kern="0" cap="none" spc="0" normalizeH="0" baseline="0" noProof="0" dirty="0" smtClean="0">
                <a:ln>
                  <a:noFill/>
                </a:ln>
                <a:solidFill>
                  <a:srgbClr val="FFFFFF"/>
                </a:solidFill>
                <a:effectLst/>
                <a:uLnTx/>
                <a:uFillTx/>
                <a:latin typeface="Segoe"/>
              </a:rPr>
              <a:t>Second level</a:t>
            </a:r>
          </a:p>
          <a:p>
            <a:pPr marL="1186816" marR="0" lvl="2"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800" b="0" i="0" u="none" strike="noStrike" kern="0" cap="none" spc="0" normalizeH="0" baseline="0" noProof="0" dirty="0" smtClean="0">
                <a:ln>
                  <a:noFill/>
                </a:ln>
                <a:solidFill>
                  <a:srgbClr val="FFFFFF"/>
                </a:solidFill>
                <a:effectLst/>
                <a:uLnTx/>
                <a:uFillTx/>
                <a:latin typeface="Segoe"/>
              </a:rPr>
              <a:t>Third level</a:t>
            </a:r>
          </a:p>
          <a:p>
            <a:pPr marL="1520190" marR="0" lvl="3"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Fourth level</a:t>
            </a:r>
          </a:p>
          <a:p>
            <a:pPr marL="1836420" marR="0" lvl="4"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Fifth level</a:t>
            </a:r>
            <a:endParaRPr kumimoji="0" lang="en-US" sz="2400" b="0" i="0" u="none" strike="noStrike" kern="0" cap="none" spc="0" normalizeH="0" baseline="0" noProof="0" dirty="0">
              <a:ln>
                <a:noFill/>
              </a:ln>
              <a:solidFill>
                <a:srgbClr val="FFFFFF"/>
              </a:solidFill>
              <a:effectLst/>
              <a:uLnTx/>
              <a:uFillTx/>
              <a:latin typeface="Segoe"/>
            </a:endParaRP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marL="459106" marR="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sz="2400"/>
            </a:lvl1pPr>
            <a:lvl2pPr marL="845820" marR="0"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000"/>
            </a:lvl2pPr>
            <a:lvl3pPr marL="1186816" marR="0"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800"/>
            </a:lvl3pPr>
            <a:lvl4pPr marL="1520190" marR="0"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600"/>
            </a:lvl4pPr>
            <a:lvl5pPr marL="1836420" marR="0"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1600"/>
            </a:lvl5pPr>
            <a:lvl6pPr>
              <a:defRPr sz="1600"/>
            </a:lvl6pPr>
            <a:lvl7pPr>
              <a:defRPr sz="1600"/>
            </a:lvl7pPr>
            <a:lvl8pPr>
              <a:defRPr sz="1600"/>
            </a:lvl8pPr>
            <a:lvl9pPr>
              <a:defRPr sz="1600"/>
            </a:lvl9pPr>
          </a:lstStyle>
          <a:p>
            <a:pPr marL="459106" marR="0" lvl="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a:pPr>
            <a:r>
              <a:rPr kumimoji="0" lang="en-US" sz="3600" b="0" i="0" u="none" strike="noStrike" kern="0" cap="none" spc="0" normalizeH="0" baseline="0" noProof="0" dirty="0" smtClean="0">
                <a:ln>
                  <a:noFill/>
                </a:ln>
                <a:solidFill>
                  <a:srgbClr val="FFFFFF"/>
                </a:solidFill>
                <a:effectLst/>
                <a:uLnTx/>
                <a:uFillTx/>
                <a:latin typeface="Segoe"/>
                <a:ea typeface="+mn-ea"/>
                <a:cs typeface="+mn-cs"/>
              </a:rPr>
              <a:t>Click to edit Master text styles</a:t>
            </a:r>
          </a:p>
          <a:p>
            <a:pPr marL="845820" marR="0" lvl="1"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3200" b="0" i="0" u="none" strike="noStrike" kern="0" cap="none" spc="0" normalizeH="0" baseline="0" noProof="0" dirty="0" smtClean="0">
                <a:ln>
                  <a:noFill/>
                </a:ln>
                <a:solidFill>
                  <a:srgbClr val="FFFFFF"/>
                </a:solidFill>
                <a:effectLst/>
                <a:uLnTx/>
                <a:uFillTx/>
                <a:latin typeface="Segoe"/>
              </a:rPr>
              <a:t>Second level</a:t>
            </a:r>
          </a:p>
          <a:p>
            <a:pPr marL="1186816" marR="0" lvl="2"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800" b="0" i="0" u="none" strike="noStrike" kern="0" cap="none" spc="0" normalizeH="0" baseline="0" noProof="0" dirty="0" smtClean="0">
                <a:ln>
                  <a:noFill/>
                </a:ln>
                <a:solidFill>
                  <a:srgbClr val="FFFFFF"/>
                </a:solidFill>
                <a:effectLst/>
                <a:uLnTx/>
                <a:uFillTx/>
                <a:latin typeface="Segoe"/>
              </a:rPr>
              <a:t>Third level</a:t>
            </a:r>
          </a:p>
          <a:p>
            <a:pPr marL="1520190" marR="0" lvl="3"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Fourth level</a:t>
            </a:r>
          </a:p>
          <a:p>
            <a:pPr marL="1836420" marR="0" lvl="4"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Fifth level</a:t>
            </a:r>
            <a:endParaRPr kumimoji="0" lang="en-US" sz="2400" b="0" i="0" u="none" strike="noStrike" kern="0" cap="none" spc="0" normalizeH="0" baseline="0" noProof="0" dirty="0">
              <a:ln>
                <a:noFill/>
              </a:ln>
              <a:solidFill>
                <a:srgbClr val="FFFFFF"/>
              </a:solidFill>
              <a:effectLst/>
              <a:uLnTx/>
              <a:uFillTx/>
              <a:latin typeface="Segoe"/>
            </a:endParaRPr>
          </a:p>
        </p:txBody>
      </p:sp>
    </p:spTree>
  </p:cSld>
  <p:clrMapOvr>
    <a:masterClrMapping/>
  </p:clrMapOvr>
  <p:transition spd="med">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kumimoji="0" lang="hu-HU" sz="4400" b="0" i="0" u="none" strike="noStrike" kern="0" cap="none" spc="-150" normalizeH="0" baseline="0" noProof="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cs typeface="Arial" charset="0"/>
              </a:defRPr>
            </a:lvl1pPr>
          </a:lstStyle>
          <a:p>
            <a:r>
              <a:rPr kumimoji="0" lang="hu-HU" sz="65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A dia címe</a:t>
            </a:r>
            <a:endParaRPr lang="en-US" dirty="0"/>
          </a:p>
        </p:txBody>
      </p:sp>
    </p:spTree>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273050"/>
            <a:ext cx="3259138" cy="1162050"/>
          </a:xfrm>
        </p:spPr>
        <p:txBody>
          <a:bodyPr anchor="b"/>
          <a:lstStyle>
            <a:lvl1pPr algn="l">
              <a:defRPr kumimoji="0" lang="hu-HU" sz="4000" b="0" i="0" u="none" strike="noStrike" kern="0" cap="none" spc="-150" normalizeH="0" baseline="0" noProof="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cs typeface="Arial" charset="0"/>
              </a:defRPr>
            </a:lvl1pPr>
          </a:lstStyle>
          <a:p>
            <a:r>
              <a:rPr kumimoji="0" lang="hu-HU" sz="65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A dia címe</a:t>
            </a:r>
            <a:endParaRPr lang="en-US" dirty="0"/>
          </a:p>
        </p:txBody>
      </p:sp>
      <p:sp>
        <p:nvSpPr>
          <p:cNvPr id="3" name="Content Placeholder 2"/>
          <p:cNvSpPr>
            <a:spLocks noGrp="1"/>
          </p:cNvSpPr>
          <p:nvPr>
            <p:ph idx="1"/>
          </p:nvPr>
        </p:nvSpPr>
        <p:spPr>
          <a:xfrm>
            <a:off x="3873500" y="273050"/>
            <a:ext cx="5537200" cy="5853113"/>
          </a:xfrm>
        </p:spPr>
        <p:txBody>
          <a:bodyPr/>
          <a:lstStyle>
            <a:lvl1pPr marL="459106" marR="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sz="3200"/>
            </a:lvl1pPr>
            <a:lvl2pPr marL="845820" marR="0"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800"/>
            </a:lvl2pPr>
            <a:lvl3pPr marL="1186816" marR="0"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400"/>
            </a:lvl3pPr>
            <a:lvl4pPr marL="1520190" marR="0"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000"/>
            </a:lvl4pPr>
            <a:lvl5pPr marL="1836420" marR="0"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sz="2000"/>
            </a:lvl5pPr>
            <a:lvl6pPr>
              <a:defRPr sz="2000"/>
            </a:lvl6pPr>
            <a:lvl7pPr>
              <a:defRPr sz="2000"/>
            </a:lvl7pPr>
            <a:lvl8pPr>
              <a:defRPr sz="2000"/>
            </a:lvl8pPr>
            <a:lvl9pPr>
              <a:defRPr sz="2000"/>
            </a:lvl9pPr>
          </a:lstStyle>
          <a:p>
            <a:pPr marL="459106" marR="0" lvl="0" indent="-459106" algn="l" defTabSz="1095376" rtl="0" eaLnBrk="0" fontAlgn="base" latinLnBrk="0" hangingPunct="0">
              <a:lnSpc>
                <a:spcPct val="90000"/>
              </a:lnSpc>
              <a:spcBef>
                <a:spcPct val="30000"/>
              </a:spcBef>
              <a:spcAft>
                <a:spcPct val="0"/>
              </a:spcAft>
              <a:buClr>
                <a:srgbClr val="FFFFFF"/>
              </a:buClr>
              <a:buSzPct val="95000"/>
              <a:buFontTx/>
              <a:buBlip>
                <a:blip r:embed="rId2"/>
              </a:buBlip>
              <a:tabLst/>
              <a:defRPr/>
            </a:pPr>
            <a:r>
              <a:rPr kumimoji="0" lang="en-US" sz="3600" b="0" i="0" u="none" strike="noStrike" kern="0" cap="none" spc="0" normalizeH="0" baseline="0" noProof="0" dirty="0" smtClean="0">
                <a:ln>
                  <a:noFill/>
                </a:ln>
                <a:solidFill>
                  <a:srgbClr val="FFFFFF"/>
                </a:solidFill>
                <a:effectLst/>
                <a:uLnTx/>
                <a:uFillTx/>
                <a:latin typeface="Segoe"/>
                <a:ea typeface="+mn-ea"/>
                <a:cs typeface="+mn-cs"/>
              </a:rPr>
              <a:t>Click to edit Master text styles</a:t>
            </a:r>
          </a:p>
          <a:p>
            <a:pPr marL="845820" marR="0" lvl="1" indent="-38100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3200" b="0" i="0" u="none" strike="noStrike" kern="0" cap="none" spc="0" normalizeH="0" baseline="0" noProof="0" dirty="0" smtClean="0">
                <a:ln>
                  <a:noFill/>
                </a:ln>
                <a:solidFill>
                  <a:srgbClr val="FFFFFF"/>
                </a:solidFill>
                <a:effectLst/>
                <a:uLnTx/>
                <a:uFillTx/>
                <a:latin typeface="Segoe"/>
              </a:rPr>
              <a:t>Second level</a:t>
            </a:r>
          </a:p>
          <a:p>
            <a:pPr marL="1186816" marR="0" lvl="2" indent="-33909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800" b="0" i="0" u="none" strike="noStrike" kern="0" cap="none" spc="0" normalizeH="0" baseline="0" noProof="0" dirty="0" smtClean="0">
                <a:ln>
                  <a:noFill/>
                </a:ln>
                <a:solidFill>
                  <a:srgbClr val="FFFFFF"/>
                </a:solidFill>
                <a:effectLst/>
                <a:uLnTx/>
                <a:uFillTx/>
                <a:latin typeface="Segoe"/>
              </a:rPr>
              <a:t>Third level</a:t>
            </a:r>
          </a:p>
          <a:p>
            <a:pPr marL="1520190" marR="0" lvl="3" indent="-33147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Fourth level</a:t>
            </a:r>
          </a:p>
          <a:p>
            <a:pPr marL="1836420" marR="0" lvl="4" indent="-312420" algn="l" defTabSz="1095376" rtl="0" eaLnBrk="0" fontAlgn="base" latinLnBrk="0" hangingPunct="0">
              <a:lnSpc>
                <a:spcPct val="90000"/>
              </a:lnSpc>
              <a:spcBef>
                <a:spcPct val="30000"/>
              </a:spcBef>
              <a:spcAft>
                <a:spcPct val="0"/>
              </a:spcAft>
              <a:buClr>
                <a:srgbClr val="FFFFFF"/>
              </a:buClr>
              <a:buSzPct val="80000"/>
              <a:buFontTx/>
              <a:buBlip>
                <a:blip r:embed="rId3"/>
              </a:buBlip>
              <a:tabLst/>
              <a:defRPr/>
            </a:pPr>
            <a:r>
              <a:rPr kumimoji="0" lang="en-US" sz="2400" b="0" i="0" u="none" strike="noStrike" kern="0" cap="none" spc="0" normalizeH="0" baseline="0" noProof="0" dirty="0" smtClean="0">
                <a:ln>
                  <a:noFill/>
                </a:ln>
                <a:solidFill>
                  <a:srgbClr val="FFFFFF"/>
                </a:solidFill>
                <a:effectLst/>
                <a:uLnTx/>
                <a:uFillTx/>
                <a:latin typeface="Segoe"/>
              </a:rPr>
              <a:t>Fifth level</a:t>
            </a:r>
            <a:endParaRPr kumimoji="0" lang="en-US" sz="2400" b="0" i="0" u="none" strike="noStrike" kern="0" cap="none" spc="0" normalizeH="0" baseline="0" noProof="0" dirty="0">
              <a:ln>
                <a:noFill/>
              </a:ln>
              <a:solidFill>
                <a:srgbClr val="FFFFFF"/>
              </a:solidFill>
              <a:effectLst/>
              <a:uLnTx/>
              <a:uFillTx/>
              <a:latin typeface="Segoe"/>
            </a:endParaRP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71463" y="260350"/>
            <a:ext cx="93630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kumimoji="0" lang="hu-HU" sz="6500" b="0" i="0" u="none" strike="noStrike" kern="0" cap="none" spc="-150" normalizeH="0" baseline="0" noProof="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uLnTx/>
                <a:uFillTx/>
                <a:latin typeface="Segoe" pitchFamily="34" charset="0"/>
                <a:ea typeface="+mn-ea"/>
                <a:cs typeface="Arial" charset="0"/>
              </a:rPr>
              <a:t>A dia címe</a:t>
            </a:r>
            <a:endParaRPr lang="en-US" dirty="0" smtClean="0"/>
          </a:p>
        </p:txBody>
      </p:sp>
      <p:sp>
        <p:nvSpPr>
          <p:cNvPr id="1027" name="Rectangle 3"/>
          <p:cNvSpPr>
            <a:spLocks noGrp="1" noChangeArrowheads="1"/>
          </p:cNvSpPr>
          <p:nvPr>
            <p:ph type="body" idx="1"/>
          </p:nvPr>
        </p:nvSpPr>
        <p:spPr bwMode="auto">
          <a:xfrm>
            <a:off x="271463" y="1484313"/>
            <a:ext cx="9363075" cy="4752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459106" marR="0" lvl="0" indent="-459106" algn="l" defTabSz="1095376" rtl="0" eaLnBrk="0" fontAlgn="base" latinLnBrk="0" hangingPunct="0">
              <a:lnSpc>
                <a:spcPct val="90000"/>
              </a:lnSpc>
              <a:spcBef>
                <a:spcPct val="30000"/>
              </a:spcBef>
              <a:spcAft>
                <a:spcPct val="0"/>
              </a:spcAft>
              <a:buClr>
                <a:srgbClr val="FFFFFF"/>
              </a:buClr>
              <a:buSzPct val="95000"/>
              <a:buFontTx/>
              <a:buBlip>
                <a:blip r:embed="rId16"/>
              </a:buBlip>
              <a:tabLst/>
              <a:defRPr/>
            </a:pPr>
            <a:r>
              <a:rPr kumimoji="0" lang="en-US" sz="3600" b="0" i="0" u="none" strike="noStrike" kern="0" cap="none" spc="0" normalizeH="0" baseline="0" noProof="0" dirty="0" smtClean="0">
                <a:ln>
                  <a:noFill/>
                </a:ln>
                <a:solidFill>
                  <a:srgbClr val="FFFFFF"/>
                </a:solidFill>
                <a:effectLst/>
                <a:uLnTx/>
                <a:uFillTx/>
                <a:latin typeface="Segoe"/>
                <a:ea typeface="+mn-ea"/>
                <a:cs typeface="+mn-cs"/>
              </a:rPr>
              <a:t>Click to edit Master text styles</a:t>
            </a:r>
          </a:p>
          <a:p>
            <a:pPr marL="845820" marR="0" lvl="1" indent="-381000" algn="l" defTabSz="1095376" rtl="0" eaLnBrk="0" fontAlgn="base" latinLnBrk="0" hangingPunct="0">
              <a:lnSpc>
                <a:spcPct val="90000"/>
              </a:lnSpc>
              <a:spcBef>
                <a:spcPct val="30000"/>
              </a:spcBef>
              <a:spcAft>
                <a:spcPct val="0"/>
              </a:spcAft>
              <a:buClr>
                <a:srgbClr val="FFFFFF"/>
              </a:buClr>
              <a:buSzPct val="80000"/>
              <a:buFontTx/>
              <a:buBlip>
                <a:blip r:embed="rId17"/>
              </a:buBlip>
              <a:tabLst/>
              <a:defRPr/>
            </a:pPr>
            <a:r>
              <a:rPr kumimoji="0" lang="en-US" sz="3200" b="0" i="0" u="none" strike="noStrike" kern="0" cap="none" spc="0" normalizeH="0" baseline="0" noProof="0" dirty="0" smtClean="0">
                <a:ln>
                  <a:noFill/>
                </a:ln>
                <a:solidFill>
                  <a:srgbClr val="FFFFFF"/>
                </a:solidFill>
                <a:effectLst/>
                <a:uLnTx/>
                <a:uFillTx/>
                <a:latin typeface="Segoe"/>
              </a:rPr>
              <a:t>Second level</a:t>
            </a:r>
          </a:p>
          <a:p>
            <a:pPr marL="1186816" marR="0" lvl="2" indent="-339090" algn="l" defTabSz="1095376" rtl="0" eaLnBrk="0" fontAlgn="base" latinLnBrk="0" hangingPunct="0">
              <a:lnSpc>
                <a:spcPct val="90000"/>
              </a:lnSpc>
              <a:spcBef>
                <a:spcPct val="30000"/>
              </a:spcBef>
              <a:spcAft>
                <a:spcPct val="0"/>
              </a:spcAft>
              <a:buClr>
                <a:srgbClr val="FFFFFF"/>
              </a:buClr>
              <a:buSzPct val="80000"/>
              <a:buFontTx/>
              <a:buBlip>
                <a:blip r:embed="rId17"/>
              </a:buBlip>
              <a:tabLst/>
              <a:defRPr/>
            </a:pPr>
            <a:r>
              <a:rPr kumimoji="0" lang="en-US" sz="2800" b="0" i="0" u="none" strike="noStrike" kern="0" cap="none" spc="0" normalizeH="0" baseline="0" noProof="0" dirty="0" smtClean="0">
                <a:ln>
                  <a:noFill/>
                </a:ln>
                <a:solidFill>
                  <a:srgbClr val="FFFFFF"/>
                </a:solidFill>
                <a:effectLst/>
                <a:uLnTx/>
                <a:uFillTx/>
                <a:latin typeface="Segoe"/>
              </a:rPr>
              <a:t>Third level</a:t>
            </a:r>
          </a:p>
          <a:p>
            <a:pPr marL="1520190" marR="0" lvl="3" indent="-331470" algn="l" defTabSz="1095376" rtl="0" eaLnBrk="0" fontAlgn="base" latinLnBrk="0" hangingPunct="0">
              <a:lnSpc>
                <a:spcPct val="90000"/>
              </a:lnSpc>
              <a:spcBef>
                <a:spcPct val="30000"/>
              </a:spcBef>
              <a:spcAft>
                <a:spcPct val="0"/>
              </a:spcAft>
              <a:buClr>
                <a:srgbClr val="FFFFFF"/>
              </a:buClr>
              <a:buSzPct val="80000"/>
              <a:buFontTx/>
              <a:buBlip>
                <a:blip r:embed="rId17"/>
              </a:buBlip>
              <a:tabLst/>
              <a:defRPr/>
            </a:pPr>
            <a:r>
              <a:rPr kumimoji="0" lang="en-US" sz="2400" b="0" i="0" u="none" strike="noStrike" kern="0" cap="none" spc="0" normalizeH="0" baseline="0" noProof="0" dirty="0" smtClean="0">
                <a:ln>
                  <a:noFill/>
                </a:ln>
                <a:solidFill>
                  <a:srgbClr val="FFFFFF"/>
                </a:solidFill>
                <a:effectLst/>
                <a:uLnTx/>
                <a:uFillTx/>
                <a:latin typeface="Segoe"/>
              </a:rPr>
              <a:t>Fourth level</a:t>
            </a:r>
          </a:p>
          <a:p>
            <a:pPr marL="1836420" marR="0" lvl="4" indent="-312420" algn="l" defTabSz="1095376" rtl="0" eaLnBrk="0" fontAlgn="base" latinLnBrk="0" hangingPunct="0">
              <a:lnSpc>
                <a:spcPct val="90000"/>
              </a:lnSpc>
              <a:spcBef>
                <a:spcPct val="30000"/>
              </a:spcBef>
              <a:spcAft>
                <a:spcPct val="0"/>
              </a:spcAft>
              <a:buClr>
                <a:srgbClr val="FFFFFF"/>
              </a:buClr>
              <a:buSzPct val="80000"/>
              <a:buFontTx/>
              <a:buBlip>
                <a:blip r:embed="rId17"/>
              </a:buBlip>
              <a:tabLst/>
              <a:defRPr/>
            </a:pPr>
            <a:r>
              <a:rPr kumimoji="0" lang="en-US" sz="2400" b="0" i="0" u="none" strike="noStrike" kern="0" cap="none" spc="0" normalizeH="0" baseline="0" noProof="0" dirty="0" smtClean="0">
                <a:ln>
                  <a:noFill/>
                </a:ln>
                <a:solidFill>
                  <a:srgbClr val="FFFFFF"/>
                </a:solidFill>
                <a:effectLst/>
                <a:uLnTx/>
                <a:uFillTx/>
                <a:latin typeface="Segoe"/>
              </a:rPr>
              <a:t>Fifth level</a:t>
            </a:r>
            <a:endParaRPr kumimoji="0" lang="en-US" sz="2400" b="0" i="0" u="none" strike="noStrike" kern="0" cap="none" spc="0" normalizeH="0" baseline="0" noProof="0" dirty="0">
              <a:ln>
                <a:noFill/>
              </a:ln>
              <a:solidFill>
                <a:srgbClr val="FFFFFF"/>
              </a:solidFill>
              <a:effectLst/>
              <a:uLnTx/>
              <a:uFillTx/>
              <a:latin typeface="Segoe"/>
            </a:endParaRPr>
          </a:p>
        </p:txBody>
      </p:sp>
    </p:spTree>
  </p:cSld>
  <p:clrMap bg1="dk2" tx1="lt1" bg2="dk1" tx2="lt2" accent1="accent1" accent2="accent2" accent3="accent3" accent4="accent4" accent5="accent5" accent6="accent6" hlink="hlink" folHlink="folHlink"/>
  <p:sldLayoutIdLst>
    <p:sldLayoutId id="2147483671"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 id="2147483676" r:id="rId13"/>
  </p:sldLayoutIdLst>
  <p:transition spd="med">
    <p:fade thruBlk="1"/>
  </p:transition>
  <p:txStyles>
    <p:titleStyle>
      <a:lvl1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2pPr>
      <a:lvl3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3pPr>
      <a:lvl4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4pPr>
      <a:lvl5pPr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5pPr>
      <a:lvl6pPr marL="4572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6pPr>
      <a:lvl7pPr marL="9144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7pPr>
      <a:lvl8pPr marL="13716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8pPr>
      <a:lvl9pPr marL="1828800" algn="l" rtl="0" eaLnBrk="1" fontAlgn="base" hangingPunct="1">
        <a:spcBef>
          <a:spcPct val="0"/>
        </a:spcBef>
        <a:spcAft>
          <a:spcPct val="0"/>
        </a:spcAft>
        <a:defRPr sz="4400" b="1">
          <a:solidFill>
            <a:schemeClr val="tx2"/>
          </a:solidFill>
          <a:effectLst>
            <a:outerShdw blurRad="38100" dist="38100" dir="2700000" algn="tl">
              <a:srgbClr val="000000"/>
            </a:outerShdw>
          </a:effectLst>
          <a:latin typeface="Arial" charset="0"/>
        </a:defRPr>
      </a:lvl9pPr>
    </p:titleStyle>
    <p:bodyStyle>
      <a:lvl1pPr marL="459106" marR="0" indent="-459106" algn="l" defTabSz="1095376" rtl="0" eaLnBrk="0" fontAlgn="base" latinLnBrk="0" hangingPunct="0">
        <a:lnSpc>
          <a:spcPct val="90000"/>
        </a:lnSpc>
        <a:spcBef>
          <a:spcPct val="30000"/>
        </a:spcBef>
        <a:spcAft>
          <a:spcPct val="0"/>
        </a:spcAft>
        <a:buClr>
          <a:srgbClr val="FFFFFF"/>
        </a:buClr>
        <a:buSzPct val="95000"/>
        <a:buFontTx/>
        <a:buBlip>
          <a:blip r:embed="rId16"/>
        </a:buBlip>
        <a:tabLst/>
        <a:defRPr sz="3200" b="1">
          <a:solidFill>
            <a:schemeClr val="tx1"/>
          </a:solidFill>
          <a:effectLst>
            <a:outerShdw blurRad="38100" dist="38100" dir="2700000" algn="tl">
              <a:srgbClr val="000000"/>
            </a:outerShdw>
          </a:effectLst>
          <a:latin typeface="+mn-lt"/>
          <a:ea typeface="+mn-ea"/>
          <a:cs typeface="+mn-cs"/>
        </a:defRPr>
      </a:lvl1pPr>
      <a:lvl2pPr marL="845820" marR="0" indent="-381000" algn="l" defTabSz="1095376" rtl="0" eaLnBrk="0" fontAlgn="base" latinLnBrk="0" hangingPunct="0">
        <a:lnSpc>
          <a:spcPct val="90000"/>
        </a:lnSpc>
        <a:spcBef>
          <a:spcPct val="30000"/>
        </a:spcBef>
        <a:spcAft>
          <a:spcPct val="0"/>
        </a:spcAft>
        <a:buClr>
          <a:srgbClr val="FFFFFF"/>
        </a:buClr>
        <a:buSzPct val="80000"/>
        <a:buFontTx/>
        <a:buBlip>
          <a:blip r:embed="rId17"/>
        </a:buBlip>
        <a:tabLst/>
        <a:defRPr sz="2800">
          <a:solidFill>
            <a:schemeClr val="tx1"/>
          </a:solidFill>
          <a:effectLst>
            <a:outerShdw blurRad="38100" dist="38100" dir="2700000" algn="tl">
              <a:srgbClr val="000000"/>
            </a:outerShdw>
          </a:effectLst>
          <a:latin typeface="+mn-lt"/>
        </a:defRPr>
      </a:lvl2pPr>
      <a:lvl3pPr marL="1186816" marR="0" indent="-339090" algn="l" defTabSz="1095376" rtl="0" eaLnBrk="0" fontAlgn="base" latinLnBrk="0" hangingPunct="0">
        <a:lnSpc>
          <a:spcPct val="90000"/>
        </a:lnSpc>
        <a:spcBef>
          <a:spcPct val="30000"/>
        </a:spcBef>
        <a:spcAft>
          <a:spcPct val="0"/>
        </a:spcAft>
        <a:buClr>
          <a:srgbClr val="FFFFFF"/>
        </a:buClr>
        <a:buSzPct val="80000"/>
        <a:buFontTx/>
        <a:buBlip>
          <a:blip r:embed="rId17"/>
        </a:buBlip>
        <a:tabLst/>
        <a:defRPr sz="2400">
          <a:solidFill>
            <a:schemeClr val="tx1"/>
          </a:solidFill>
          <a:effectLst>
            <a:outerShdw blurRad="38100" dist="38100" dir="2700000" algn="tl">
              <a:srgbClr val="000000"/>
            </a:outerShdw>
          </a:effectLst>
          <a:latin typeface="+mn-lt"/>
        </a:defRPr>
      </a:lvl3pPr>
      <a:lvl4pPr marL="1520190" marR="0" indent="-331470" algn="l" defTabSz="1095376" rtl="0" eaLnBrk="0" fontAlgn="base" latinLnBrk="0" hangingPunct="0">
        <a:lnSpc>
          <a:spcPct val="90000"/>
        </a:lnSpc>
        <a:spcBef>
          <a:spcPct val="30000"/>
        </a:spcBef>
        <a:spcAft>
          <a:spcPct val="0"/>
        </a:spcAft>
        <a:buClr>
          <a:srgbClr val="FFFFFF"/>
        </a:buClr>
        <a:buSzPct val="80000"/>
        <a:buFontTx/>
        <a:buBlip>
          <a:blip r:embed="rId17"/>
        </a:buBlip>
        <a:tabLst/>
        <a:defRPr sz="2000">
          <a:solidFill>
            <a:schemeClr val="tx1"/>
          </a:solidFill>
          <a:effectLst>
            <a:outerShdw blurRad="38100" dist="38100" dir="2700000" algn="tl">
              <a:srgbClr val="000000"/>
            </a:outerShdw>
          </a:effectLst>
          <a:latin typeface="+mn-lt"/>
        </a:defRPr>
      </a:lvl4pPr>
      <a:lvl5pPr marL="1836420" marR="0" indent="-312420" algn="l" defTabSz="1095376" rtl="0" eaLnBrk="0" fontAlgn="base" latinLnBrk="0" hangingPunct="0">
        <a:lnSpc>
          <a:spcPct val="90000"/>
        </a:lnSpc>
        <a:spcBef>
          <a:spcPct val="30000"/>
        </a:spcBef>
        <a:spcAft>
          <a:spcPct val="0"/>
        </a:spcAft>
        <a:buClr>
          <a:srgbClr val="FFFFFF"/>
        </a:buClr>
        <a:buSzPct val="80000"/>
        <a:buFontTx/>
        <a:buBlip>
          <a:blip r:embed="rId17"/>
        </a:buBlip>
        <a:tabLst/>
        <a:defRPr sz="2000">
          <a:solidFill>
            <a:schemeClr val="tx1"/>
          </a:solidFill>
          <a:effectLst>
            <a:outerShdw blurRad="50800" dist="50800" dir="5400000" sx="50000" sy="50000" algn="ctr" rotWithShape="0">
              <a:srgbClr val="000000">
                <a:alpha val="43137"/>
              </a:srgbClr>
            </a:outerShdw>
          </a:effectLst>
          <a:latin typeface="+mn-lt"/>
        </a:defRPr>
      </a:lvl5pPr>
      <a:lvl6pPr marL="25146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1.bin"/><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 Id="rId9" Type="http://schemas.openxmlformats.org/officeDocument/2006/relationships/oleObject" Target="../embeddings/oleObject7.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oleObject" Target="../embeddings/oleObject9.bin"/><Relationship Id="rId7"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2.bin"/><Relationship Id="rId5" Type="http://schemas.openxmlformats.org/officeDocument/2006/relationships/oleObject" Target="../embeddings/oleObject11.bin"/><Relationship Id="rId4" Type="http://schemas.openxmlformats.org/officeDocument/2006/relationships/oleObject" Target="../embeddings/oleObject10.bin"/><Relationship Id="rId9" Type="http://schemas.openxmlformats.org/officeDocument/2006/relationships/oleObject" Target="../embeddings/oleObject15.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oleObject" Target="../embeddings/oleObject18.bin"/><Relationship Id="rId7" Type="http://schemas.openxmlformats.org/officeDocument/2006/relationships/oleObject" Target="../embeddings/oleObject21.bin"/><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image" Target="../media/image91.png"/><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18" Type="http://schemas.openxmlformats.org/officeDocument/2006/relationships/image" Target="../media/image106.png"/><Relationship Id="rId26" Type="http://schemas.openxmlformats.org/officeDocument/2006/relationships/image" Target="../media/image113.png"/><Relationship Id="rId39" Type="http://schemas.openxmlformats.org/officeDocument/2006/relationships/image" Target="../media/image125.png"/><Relationship Id="rId3" Type="http://schemas.openxmlformats.org/officeDocument/2006/relationships/notesSlide" Target="../notesSlides/notesSlide6.xml"/><Relationship Id="rId21" Type="http://schemas.openxmlformats.org/officeDocument/2006/relationships/image" Target="../media/image109.png"/><Relationship Id="rId34" Type="http://schemas.openxmlformats.org/officeDocument/2006/relationships/image" Target="../media/image120.png"/><Relationship Id="rId7" Type="http://schemas.openxmlformats.org/officeDocument/2006/relationships/image" Target="../media/image95.pn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12.png"/><Relationship Id="rId33" Type="http://schemas.openxmlformats.org/officeDocument/2006/relationships/image" Target="../media/image119.png"/><Relationship Id="rId38" Type="http://schemas.openxmlformats.org/officeDocument/2006/relationships/image" Target="../media/image124.png"/><Relationship Id="rId2" Type="http://schemas.openxmlformats.org/officeDocument/2006/relationships/slideLayout" Target="../slideLayouts/slideLayout12.xml"/><Relationship Id="rId16" Type="http://schemas.openxmlformats.org/officeDocument/2006/relationships/image" Target="../media/image104.png"/><Relationship Id="rId20" Type="http://schemas.openxmlformats.org/officeDocument/2006/relationships/image" Target="../media/image108.png"/><Relationship Id="rId29" Type="http://schemas.openxmlformats.org/officeDocument/2006/relationships/image" Target="../media/image116.png"/><Relationship Id="rId1" Type="http://schemas.openxmlformats.org/officeDocument/2006/relationships/tags" Target="../tags/tag2.xml"/><Relationship Id="rId6" Type="http://schemas.openxmlformats.org/officeDocument/2006/relationships/image" Target="../media/image94.png"/><Relationship Id="rId11" Type="http://schemas.openxmlformats.org/officeDocument/2006/relationships/image" Target="../media/image99.png"/><Relationship Id="rId24" Type="http://schemas.openxmlformats.org/officeDocument/2006/relationships/image" Target="../media/image111.png"/><Relationship Id="rId32" Type="http://schemas.openxmlformats.org/officeDocument/2006/relationships/image" Target="../media/image118.png"/><Relationship Id="rId37" Type="http://schemas.openxmlformats.org/officeDocument/2006/relationships/image" Target="../media/image123.png"/><Relationship Id="rId5" Type="http://schemas.openxmlformats.org/officeDocument/2006/relationships/image" Target="../media/image93.png"/><Relationship Id="rId15" Type="http://schemas.openxmlformats.org/officeDocument/2006/relationships/image" Target="../media/image103.pn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2.png"/><Relationship Id="rId10" Type="http://schemas.openxmlformats.org/officeDocument/2006/relationships/image" Target="../media/image98.png"/><Relationship Id="rId19" Type="http://schemas.openxmlformats.org/officeDocument/2006/relationships/image" Target="../media/image107.png"/><Relationship Id="rId31" Type="http://schemas.openxmlformats.org/officeDocument/2006/relationships/image" Target="../media/image117.png"/><Relationship Id="rId4" Type="http://schemas.openxmlformats.org/officeDocument/2006/relationships/image" Target="../media/image92.png"/><Relationship Id="rId9" Type="http://schemas.openxmlformats.org/officeDocument/2006/relationships/image" Target="../media/image97.png"/><Relationship Id="rId14" Type="http://schemas.openxmlformats.org/officeDocument/2006/relationships/image" Target="../media/image102.png"/><Relationship Id="rId22" Type="http://schemas.openxmlformats.org/officeDocument/2006/relationships/image" Target="../media/image29.png"/><Relationship Id="rId27" Type="http://schemas.openxmlformats.org/officeDocument/2006/relationships/image" Target="../media/image114.png"/><Relationship Id="rId30" Type="http://schemas.openxmlformats.org/officeDocument/2006/relationships/image" Target="../media/image55.png"/><Relationship Id="rId35" Type="http://schemas.openxmlformats.org/officeDocument/2006/relationships/image" Target="../media/image121.png"/></Relationships>
</file>

<file path=ppt/slides/_rels/slide18.xml.rels><?xml version="1.0" encoding="UTF-8" standalone="yes"?>
<Relationships xmlns="http://schemas.openxmlformats.org/package/2006/relationships"><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19.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09.png"/><Relationship Id="rId3" Type="http://schemas.openxmlformats.org/officeDocument/2006/relationships/image" Target="../media/image29.png"/><Relationship Id="rId7" Type="http://schemas.openxmlformats.org/officeDocument/2006/relationships/image" Target="../media/image110.png"/><Relationship Id="rId12" Type="http://schemas.openxmlformats.org/officeDocument/2006/relationships/image" Target="../media/image11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18.png"/><Relationship Id="rId11" Type="http://schemas.openxmlformats.org/officeDocument/2006/relationships/image" Target="../media/image114.png"/><Relationship Id="rId5" Type="http://schemas.openxmlformats.org/officeDocument/2006/relationships/image" Target="../media/image117.png"/><Relationship Id="rId10" Type="http://schemas.openxmlformats.org/officeDocument/2006/relationships/image" Target="../media/image113.png"/><Relationship Id="rId4" Type="http://schemas.openxmlformats.org/officeDocument/2006/relationships/image" Target="../media/image131.png"/><Relationship Id="rId9" Type="http://schemas.openxmlformats.org/officeDocument/2006/relationships/image" Target="../media/image1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137.pn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3" Type="http://schemas.openxmlformats.org/officeDocument/2006/relationships/image" Target="../media/image36.png"/><Relationship Id="rId18" Type="http://schemas.openxmlformats.org/officeDocument/2006/relationships/image" Target="../media/image41.png"/><Relationship Id="rId26" Type="http://schemas.openxmlformats.org/officeDocument/2006/relationships/image" Target="../media/image49.png"/><Relationship Id="rId39" Type="http://schemas.openxmlformats.org/officeDocument/2006/relationships/image" Target="../media/image62.png"/><Relationship Id="rId21" Type="http://schemas.openxmlformats.org/officeDocument/2006/relationships/image" Target="../media/image44.png"/><Relationship Id="rId34" Type="http://schemas.openxmlformats.org/officeDocument/2006/relationships/image" Target="../media/image57.png"/><Relationship Id="rId42" Type="http://schemas.openxmlformats.org/officeDocument/2006/relationships/image" Target="../media/image65.png"/><Relationship Id="rId47" Type="http://schemas.openxmlformats.org/officeDocument/2006/relationships/image" Target="../media/image70.png"/><Relationship Id="rId50" Type="http://schemas.openxmlformats.org/officeDocument/2006/relationships/image" Target="../media/image73.png"/><Relationship Id="rId55" Type="http://schemas.openxmlformats.org/officeDocument/2006/relationships/image" Target="../media/image78.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5" Type="http://schemas.openxmlformats.org/officeDocument/2006/relationships/image" Target="../media/image48.png"/><Relationship Id="rId33" Type="http://schemas.openxmlformats.org/officeDocument/2006/relationships/image" Target="../media/image56.png"/><Relationship Id="rId38" Type="http://schemas.openxmlformats.org/officeDocument/2006/relationships/image" Target="../media/image61.png"/><Relationship Id="rId46" Type="http://schemas.openxmlformats.org/officeDocument/2006/relationships/image" Target="../media/image69.png"/><Relationship Id="rId2" Type="http://schemas.openxmlformats.org/officeDocument/2006/relationships/slideLayout" Target="../slideLayouts/slideLayout6.xml"/><Relationship Id="rId16" Type="http://schemas.openxmlformats.org/officeDocument/2006/relationships/image" Target="../media/image39.png"/><Relationship Id="rId20" Type="http://schemas.openxmlformats.org/officeDocument/2006/relationships/image" Target="../media/image43.png"/><Relationship Id="rId29" Type="http://schemas.openxmlformats.org/officeDocument/2006/relationships/image" Target="../media/image52.png"/><Relationship Id="rId41" Type="http://schemas.openxmlformats.org/officeDocument/2006/relationships/image" Target="../media/image64.png"/><Relationship Id="rId54" Type="http://schemas.openxmlformats.org/officeDocument/2006/relationships/image" Target="../media/image77.png"/><Relationship Id="rId1" Type="http://schemas.openxmlformats.org/officeDocument/2006/relationships/tags" Target="../tags/tag1.xml"/><Relationship Id="rId6" Type="http://schemas.openxmlformats.org/officeDocument/2006/relationships/image" Target="../media/image29.png"/><Relationship Id="rId11" Type="http://schemas.openxmlformats.org/officeDocument/2006/relationships/image" Target="../media/image34.png"/><Relationship Id="rId24" Type="http://schemas.openxmlformats.org/officeDocument/2006/relationships/image" Target="../media/image47.png"/><Relationship Id="rId32" Type="http://schemas.openxmlformats.org/officeDocument/2006/relationships/image" Target="../media/image55.png"/><Relationship Id="rId37" Type="http://schemas.openxmlformats.org/officeDocument/2006/relationships/image" Target="../media/image60.png"/><Relationship Id="rId40" Type="http://schemas.openxmlformats.org/officeDocument/2006/relationships/image" Target="../media/image63.png"/><Relationship Id="rId45" Type="http://schemas.openxmlformats.org/officeDocument/2006/relationships/image" Target="../media/image68.png"/><Relationship Id="rId53" Type="http://schemas.openxmlformats.org/officeDocument/2006/relationships/image" Target="../media/image76.png"/><Relationship Id="rId5" Type="http://schemas.openxmlformats.org/officeDocument/2006/relationships/image" Target="../media/image28.png"/><Relationship Id="rId15" Type="http://schemas.openxmlformats.org/officeDocument/2006/relationships/image" Target="../media/image38.png"/><Relationship Id="rId23" Type="http://schemas.openxmlformats.org/officeDocument/2006/relationships/image" Target="../media/image46.png"/><Relationship Id="rId28" Type="http://schemas.openxmlformats.org/officeDocument/2006/relationships/image" Target="../media/image51.png"/><Relationship Id="rId36" Type="http://schemas.openxmlformats.org/officeDocument/2006/relationships/image" Target="../media/image59.png"/><Relationship Id="rId49" Type="http://schemas.openxmlformats.org/officeDocument/2006/relationships/image" Target="../media/image72.png"/><Relationship Id="rId10" Type="http://schemas.openxmlformats.org/officeDocument/2006/relationships/image" Target="../media/image33.png"/><Relationship Id="rId19" Type="http://schemas.openxmlformats.org/officeDocument/2006/relationships/image" Target="../media/image42.png"/><Relationship Id="rId31" Type="http://schemas.openxmlformats.org/officeDocument/2006/relationships/image" Target="../media/image54.png"/><Relationship Id="rId44" Type="http://schemas.openxmlformats.org/officeDocument/2006/relationships/image" Target="../media/image67.png"/><Relationship Id="rId52" Type="http://schemas.openxmlformats.org/officeDocument/2006/relationships/image" Target="../media/image75.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 Id="rId22" Type="http://schemas.openxmlformats.org/officeDocument/2006/relationships/image" Target="../media/image45.png"/><Relationship Id="rId27" Type="http://schemas.openxmlformats.org/officeDocument/2006/relationships/image" Target="../media/image50.png"/><Relationship Id="rId30" Type="http://schemas.openxmlformats.org/officeDocument/2006/relationships/image" Target="../media/image53.png"/><Relationship Id="rId35" Type="http://schemas.openxmlformats.org/officeDocument/2006/relationships/image" Target="../media/image58.png"/><Relationship Id="rId43" Type="http://schemas.openxmlformats.org/officeDocument/2006/relationships/image" Target="../media/image66.png"/><Relationship Id="rId48" Type="http://schemas.openxmlformats.org/officeDocument/2006/relationships/image" Target="../media/image71.png"/><Relationship Id="rId56" Type="http://schemas.openxmlformats.org/officeDocument/2006/relationships/image" Target="../media/image79.png"/><Relationship Id="rId8" Type="http://schemas.openxmlformats.org/officeDocument/2006/relationships/image" Target="../media/image31.png"/><Relationship Id="rId51" Type="http://schemas.openxmlformats.org/officeDocument/2006/relationships/image" Target="../media/image74.png"/><Relationship Id="rId3"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oleObject" Target="../embeddings/oleObject23.bin"/><Relationship Id="rId4" Type="http://schemas.openxmlformats.org/officeDocument/2006/relationships/image" Target="../media/image154.png"/></Relationships>
</file>

<file path=ppt/slides/_rels/slide4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notesSlide" Target="../notesSlides/notesSlide34.xml"/><Relationship Id="rId7" Type="http://schemas.openxmlformats.org/officeDocument/2006/relationships/image" Target="../media/image169.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63.png"/><Relationship Id="rId5" Type="http://schemas.openxmlformats.org/officeDocument/2006/relationships/image" Target="../media/image168.png"/><Relationship Id="rId10" Type="http://schemas.openxmlformats.org/officeDocument/2006/relationships/image" Target="../media/image172.png"/><Relationship Id="rId4" Type="http://schemas.openxmlformats.org/officeDocument/2006/relationships/image" Target="../media/image167.png"/><Relationship Id="rId9" Type="http://schemas.openxmlformats.org/officeDocument/2006/relationships/image" Target="../media/image171.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17" Type="http://schemas.openxmlformats.org/officeDocument/2006/relationships/image" Target="../media/image187.png"/><Relationship Id="rId2" Type="http://schemas.openxmlformats.org/officeDocument/2006/relationships/notesSlide" Target="../notesSlides/notesSlide38.xml"/><Relationship Id="rId16" Type="http://schemas.openxmlformats.org/officeDocument/2006/relationships/image" Target="../media/image186.png"/><Relationship Id="rId1" Type="http://schemas.openxmlformats.org/officeDocument/2006/relationships/slideLayout" Target="../slideLayouts/slideLayout6.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5" Type="http://schemas.openxmlformats.org/officeDocument/2006/relationships/image" Target="../media/image18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 Id="rId14" Type="http://schemas.openxmlformats.org/officeDocument/2006/relationships/image" Target="../media/image184.png"/></Relationships>
</file>

<file path=ppt/slides/_rels/slide66.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94.png"/><Relationship Id="rId3" Type="http://schemas.openxmlformats.org/officeDocument/2006/relationships/notesSlide" Target="../notesSlides/notesSlide39.xml"/><Relationship Id="rId7" Type="http://schemas.openxmlformats.org/officeDocument/2006/relationships/image" Target="../media/image176.png"/><Relationship Id="rId12" Type="http://schemas.openxmlformats.org/officeDocument/2006/relationships/image" Target="../media/image193.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89.png"/><Relationship Id="rId11" Type="http://schemas.openxmlformats.org/officeDocument/2006/relationships/image" Target="../media/image192.png"/><Relationship Id="rId5" Type="http://schemas.openxmlformats.org/officeDocument/2006/relationships/image" Target="../media/image188.png"/><Relationship Id="rId10" Type="http://schemas.openxmlformats.org/officeDocument/2006/relationships/image" Target="../media/image191.png"/><Relationship Id="rId4" Type="http://schemas.openxmlformats.org/officeDocument/2006/relationships/image" Target="../media/image173.png"/><Relationship Id="rId9" Type="http://schemas.openxmlformats.org/officeDocument/2006/relationships/image" Target="../media/image190.png"/></Relationships>
</file>

<file path=ppt/slides/_rels/slide67.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91.png"/><Relationship Id="rId3" Type="http://schemas.openxmlformats.org/officeDocument/2006/relationships/notesSlide" Target="../notesSlides/notesSlide40.xml"/><Relationship Id="rId7" Type="http://schemas.openxmlformats.org/officeDocument/2006/relationships/image" Target="../media/image196.png"/><Relationship Id="rId12" Type="http://schemas.openxmlformats.org/officeDocument/2006/relationships/image" Target="../media/image199.png"/><Relationship Id="rId2" Type="http://schemas.openxmlformats.org/officeDocument/2006/relationships/slideLayout" Target="../slideLayouts/slideLayout13.xml"/><Relationship Id="rId1" Type="http://schemas.openxmlformats.org/officeDocument/2006/relationships/tags" Target="../tags/tag6.xml"/><Relationship Id="rId6" Type="http://schemas.openxmlformats.org/officeDocument/2006/relationships/image" Target="../media/image194.png"/><Relationship Id="rId11" Type="http://schemas.openxmlformats.org/officeDocument/2006/relationships/image" Target="../media/image198.png"/><Relationship Id="rId5" Type="http://schemas.openxmlformats.org/officeDocument/2006/relationships/image" Target="../media/image195.png"/><Relationship Id="rId10" Type="http://schemas.openxmlformats.org/officeDocument/2006/relationships/image" Target="../media/image175.png"/><Relationship Id="rId4" Type="http://schemas.openxmlformats.org/officeDocument/2006/relationships/image" Target="../media/image173.png"/><Relationship Id="rId9" Type="http://schemas.openxmlformats.org/officeDocument/2006/relationships/image" Target="../media/image197.png"/><Relationship Id="rId14" Type="http://schemas.openxmlformats.org/officeDocument/2006/relationships/image" Target="../media/image200.png"/></Relationships>
</file>

<file path=ppt/slides/_rels/slide68.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notesSlide" Target="../notesSlides/notesSlide41.xml"/><Relationship Id="rId7" Type="http://schemas.openxmlformats.org/officeDocument/2006/relationships/image" Target="../media/image202.png"/><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image" Target="../media/image201.png"/><Relationship Id="rId5" Type="http://schemas.openxmlformats.org/officeDocument/2006/relationships/image" Target="../media/image177.png"/><Relationship Id="rId4" Type="http://schemas.openxmlformats.org/officeDocument/2006/relationships/image" Target="../media/image173.png"/><Relationship Id="rId9" Type="http://schemas.openxmlformats.org/officeDocument/2006/relationships/image" Target="../media/image204.png"/></Relationships>
</file>

<file path=ppt/slides/_rels/slide69.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15.png"/><Relationship Id="rId18" Type="http://schemas.openxmlformats.org/officeDocument/2006/relationships/image" Target="../media/image220.png"/><Relationship Id="rId26" Type="http://schemas.openxmlformats.org/officeDocument/2006/relationships/image" Target="../media/image228.png"/><Relationship Id="rId3" Type="http://schemas.openxmlformats.org/officeDocument/2006/relationships/image" Target="../media/image205.png"/><Relationship Id="rId21" Type="http://schemas.openxmlformats.org/officeDocument/2006/relationships/image" Target="../media/image223.png"/><Relationship Id="rId7" Type="http://schemas.openxmlformats.org/officeDocument/2006/relationships/image" Target="../media/image209.png"/><Relationship Id="rId12" Type="http://schemas.openxmlformats.org/officeDocument/2006/relationships/image" Target="../media/image214.png"/><Relationship Id="rId17" Type="http://schemas.openxmlformats.org/officeDocument/2006/relationships/image" Target="../media/image219.png"/><Relationship Id="rId25" Type="http://schemas.openxmlformats.org/officeDocument/2006/relationships/image" Target="../media/image227.png"/><Relationship Id="rId2" Type="http://schemas.openxmlformats.org/officeDocument/2006/relationships/notesSlide" Target="../notesSlides/notesSlide42.xml"/><Relationship Id="rId16" Type="http://schemas.openxmlformats.org/officeDocument/2006/relationships/image" Target="../media/image218.png"/><Relationship Id="rId20" Type="http://schemas.openxmlformats.org/officeDocument/2006/relationships/image" Target="../media/image222.png"/><Relationship Id="rId1" Type="http://schemas.openxmlformats.org/officeDocument/2006/relationships/slideLayout" Target="../slideLayouts/slideLayout6.xml"/><Relationship Id="rId6" Type="http://schemas.openxmlformats.org/officeDocument/2006/relationships/image" Target="../media/image208.png"/><Relationship Id="rId11" Type="http://schemas.openxmlformats.org/officeDocument/2006/relationships/image" Target="../media/image213.png"/><Relationship Id="rId24" Type="http://schemas.openxmlformats.org/officeDocument/2006/relationships/image" Target="../media/image226.png"/><Relationship Id="rId5" Type="http://schemas.openxmlformats.org/officeDocument/2006/relationships/image" Target="../media/image207.png"/><Relationship Id="rId15" Type="http://schemas.openxmlformats.org/officeDocument/2006/relationships/image" Target="../media/image217.png"/><Relationship Id="rId23" Type="http://schemas.openxmlformats.org/officeDocument/2006/relationships/image" Target="../media/image225.png"/><Relationship Id="rId10" Type="http://schemas.openxmlformats.org/officeDocument/2006/relationships/image" Target="../media/image212.png"/><Relationship Id="rId19" Type="http://schemas.openxmlformats.org/officeDocument/2006/relationships/image" Target="../media/image221.png"/><Relationship Id="rId4" Type="http://schemas.openxmlformats.org/officeDocument/2006/relationships/image" Target="../media/image206.png"/><Relationship Id="rId9" Type="http://schemas.openxmlformats.org/officeDocument/2006/relationships/image" Target="../media/image211.png"/><Relationship Id="rId14" Type="http://schemas.openxmlformats.org/officeDocument/2006/relationships/image" Target="../media/image216.png"/><Relationship Id="rId22" Type="http://schemas.openxmlformats.org/officeDocument/2006/relationships/image" Target="../media/image224.png"/><Relationship Id="rId27" Type="http://schemas.openxmlformats.org/officeDocument/2006/relationships/image" Target="../media/image2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0.pn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239.png"/><Relationship Id="rId2" Type="http://schemas.openxmlformats.org/officeDocument/2006/relationships/notesSlide" Target="../notesSlides/notesSlide43.xml"/><Relationship Id="rId16" Type="http://schemas.openxmlformats.org/officeDocument/2006/relationships/image" Target="../media/image243.png"/><Relationship Id="rId1" Type="http://schemas.openxmlformats.org/officeDocument/2006/relationships/slideLayout" Target="../slideLayouts/slideLayout6.xml"/><Relationship Id="rId6" Type="http://schemas.openxmlformats.org/officeDocument/2006/relationships/image" Target="../media/image233.png"/><Relationship Id="rId11" Type="http://schemas.openxmlformats.org/officeDocument/2006/relationships/image" Target="../media/image238.png"/><Relationship Id="rId5" Type="http://schemas.openxmlformats.org/officeDocument/2006/relationships/image" Target="../media/image232.png"/><Relationship Id="rId15" Type="http://schemas.openxmlformats.org/officeDocument/2006/relationships/image" Target="../media/image242.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png"/><Relationship Id="rId14" Type="http://schemas.openxmlformats.org/officeDocument/2006/relationships/image" Target="../media/image241.png"/></Relationships>
</file>

<file path=ppt/slides/_rels/slide7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hu-HU" sz="4400" dirty="0" smtClean="0"/>
              <a:t>Orákulum – mi lesz a System Centerrel egy év múlva? </a:t>
            </a:r>
            <a:r>
              <a:rPr lang="hu-HU" sz="2000" dirty="0" smtClean="0"/>
              <a:t>(és később?)</a:t>
            </a:r>
            <a:endParaRPr lang="en-US" sz="4400" dirty="0"/>
          </a:p>
        </p:txBody>
      </p:sp>
      <p:sp>
        <p:nvSpPr>
          <p:cNvPr id="5" name="Subtitle 4"/>
          <p:cNvSpPr>
            <a:spLocks noGrp="1"/>
          </p:cNvSpPr>
          <p:nvPr>
            <p:ph type="subTitle" idx="1"/>
          </p:nvPr>
        </p:nvSpPr>
        <p:spPr/>
        <p:txBody>
          <a:bodyPr/>
          <a:lstStyle/>
          <a:p>
            <a:r>
              <a:rPr lang="hu-HU" sz="2800" u="none" spc="-15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UI" pitchFamily="34" charset="0"/>
                <a:cs typeface="Segoe UI" pitchFamily="34" charset="0"/>
              </a:rPr>
              <a:t>Budai Péter</a:t>
            </a:r>
            <a:r>
              <a:rPr lang="hu-HU" sz="2800" b="0" u="none" spc="-15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t/>
            </a:r>
            <a:br>
              <a:rPr lang="hu-HU" sz="2800" b="0" u="none" spc="-15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br>
            <a:r>
              <a:rPr lang="hu-HU" sz="2800" b="0" u="none" spc="-150" dirty="0" err="1"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t>i-pbudai</a:t>
            </a:r>
            <a:r>
              <a:rPr lang="hu-HU" sz="2800" b="0" u="none" spc="-15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t>@</a:t>
            </a:r>
            <a:r>
              <a:rPr lang="hu-HU" sz="2800" b="0" u="none" spc="-150" dirty="0" err="1"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t>microsoft.com</a:t>
            </a:r>
            <a:r>
              <a:rPr lang="hu-HU" sz="2800" b="0" u="none" spc="-15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t/>
            </a:r>
            <a:br>
              <a:rPr lang="hu-HU" sz="2800" b="0" u="none" spc="-15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br>
            <a:r>
              <a:rPr lang="hu-HU" sz="2800" b="0" u="none" spc="-15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t>TechNet programmenedzser, MVP Lead, MCP</a:t>
            </a:r>
            <a:br>
              <a:rPr lang="hu-HU" sz="2800" b="0" u="none" spc="-15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br>
            <a:r>
              <a:rPr lang="hu-HU" sz="2800" b="0" u="none" spc="-150" dirty="0" smtClean="0">
                <a:ln w="3175">
                  <a:noFill/>
                </a:ln>
                <a:gradFill flip="none" rotWithShape="1">
                  <a:gsLst>
                    <a:gs pos="28000">
                      <a:srgbClr val="FEF9DA"/>
                    </a:gs>
                    <a:gs pos="52000">
                      <a:srgbClr val="FCE974"/>
                    </a:gs>
                    <a:gs pos="68000">
                      <a:srgbClr val="F79A1D"/>
                    </a:gs>
                  </a:gsLst>
                  <a:lin ang="5400000" scaled="1"/>
                  <a:tileRect/>
                </a:gradFill>
                <a:effectLst>
                  <a:outerShdw blurRad="50800" dist="38100" dir="2700000" algn="tl" rotWithShape="0">
                    <a:prstClr val="black">
                      <a:alpha val="40000"/>
                    </a:prstClr>
                  </a:outerShdw>
                </a:effectLst>
                <a:latin typeface="Segoe" pitchFamily="34" charset="0"/>
                <a:cs typeface="Arial" charset="0"/>
              </a:rPr>
              <a:t>Microsoft Magyarország</a:t>
            </a:r>
            <a:endParaRPr lang="en-US" sz="2800" dirty="0" smtClean="0"/>
          </a:p>
          <a:p>
            <a:endParaRPr lang="en-US" dirty="0"/>
          </a:p>
        </p:txBody>
      </p:sp>
    </p:spTree>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378" name="Rectangle 186"/>
          <p:cNvSpPr>
            <a:spLocks noChangeArrowheads="1"/>
          </p:cNvSpPr>
          <p:nvPr/>
        </p:nvSpPr>
        <p:spPr bwMode="auto">
          <a:xfrm>
            <a:off x="1981200" y="4462482"/>
            <a:ext cx="5448300" cy="1752600"/>
          </a:xfrm>
          <a:prstGeom prst="rect">
            <a:avLst/>
          </a:prstGeom>
          <a:solidFill>
            <a:schemeClr val="accent3">
              <a:lumMod val="50000"/>
            </a:schemeClr>
          </a:solidFill>
          <a:ln w="9525">
            <a:solidFill>
              <a:schemeClr val="tx1"/>
            </a:solidFill>
            <a:miter lim="800000"/>
            <a:headEnd/>
            <a:tailEnd/>
          </a:ln>
          <a:effectLst/>
        </p:spPr>
        <p:txBody>
          <a:bodyPr wrap="none" anchor="b"/>
          <a:lstStyle/>
          <a:p>
            <a:r>
              <a:rPr lang="hu-HU" sz="1400" b="1" dirty="0" smtClean="0">
                <a:latin typeface="Arial" charset="0"/>
              </a:rPr>
              <a:t>Történelmi, korábbi tények, állapotok</a:t>
            </a:r>
            <a:endParaRPr lang="en-US" sz="1400" b="1" dirty="0">
              <a:latin typeface="Arial" charset="0"/>
            </a:endParaRPr>
          </a:p>
        </p:txBody>
      </p:sp>
      <p:sp>
        <p:nvSpPr>
          <p:cNvPr id="1672377" name="Rectangle 185"/>
          <p:cNvSpPr>
            <a:spLocks noChangeArrowheads="1"/>
          </p:cNvSpPr>
          <p:nvPr/>
        </p:nvSpPr>
        <p:spPr bwMode="auto">
          <a:xfrm>
            <a:off x="1981200" y="957282"/>
            <a:ext cx="1403350" cy="3505200"/>
          </a:xfrm>
          <a:prstGeom prst="rect">
            <a:avLst/>
          </a:prstGeom>
          <a:solidFill>
            <a:schemeClr val="tx1">
              <a:lumMod val="65000"/>
            </a:schemeClr>
          </a:solidFill>
          <a:ln w="9525">
            <a:solidFill>
              <a:schemeClr val="tx1"/>
            </a:solidFill>
            <a:miter lim="800000"/>
            <a:headEnd/>
            <a:tailEnd/>
          </a:ln>
          <a:effectLst/>
        </p:spPr>
        <p:txBody>
          <a:bodyPr wrap="none"/>
          <a:lstStyle/>
          <a:p>
            <a:r>
              <a:rPr lang="hu-HU" sz="1400" b="1" dirty="0" smtClean="0">
                <a:latin typeface="Arial" charset="0"/>
              </a:rPr>
              <a:t>Üzemeltetés</a:t>
            </a:r>
            <a:endParaRPr lang="en-US" sz="1400" b="1" dirty="0">
              <a:latin typeface="Arial" charset="0"/>
            </a:endParaRPr>
          </a:p>
          <a:p>
            <a:endParaRPr lang="en-US" sz="1400" b="1" dirty="0">
              <a:latin typeface="Arial" charset="0"/>
            </a:endParaRPr>
          </a:p>
        </p:txBody>
      </p:sp>
      <p:sp>
        <p:nvSpPr>
          <p:cNvPr id="1672376" name="Rectangle 184"/>
          <p:cNvSpPr>
            <a:spLocks noChangeArrowheads="1"/>
          </p:cNvSpPr>
          <p:nvPr/>
        </p:nvSpPr>
        <p:spPr bwMode="auto">
          <a:xfrm>
            <a:off x="3384550" y="957282"/>
            <a:ext cx="4044950" cy="3505200"/>
          </a:xfrm>
          <a:prstGeom prst="rect">
            <a:avLst/>
          </a:prstGeom>
          <a:solidFill>
            <a:schemeClr val="accent5">
              <a:lumMod val="75000"/>
            </a:schemeClr>
          </a:solidFill>
          <a:ln w="9525">
            <a:solidFill>
              <a:schemeClr val="tx1"/>
            </a:solidFill>
            <a:miter lim="800000"/>
            <a:headEnd/>
            <a:tailEnd/>
          </a:ln>
          <a:effectLst/>
        </p:spPr>
        <p:txBody>
          <a:bodyPr wrap="none"/>
          <a:lstStyle/>
          <a:p>
            <a:r>
              <a:rPr lang="hu-HU" sz="1400" b="1" dirty="0" smtClean="0">
                <a:latin typeface="Arial" charset="0"/>
              </a:rPr>
              <a:t>Változáskezelés</a:t>
            </a:r>
            <a:r>
              <a:rPr lang="en-US" sz="1400" b="1" dirty="0" smtClean="0">
                <a:latin typeface="Arial" charset="0"/>
              </a:rPr>
              <a:t> </a:t>
            </a:r>
            <a:endParaRPr lang="en-US" sz="1400" b="1" dirty="0">
              <a:latin typeface="Arial" charset="0"/>
            </a:endParaRPr>
          </a:p>
          <a:p>
            <a:endParaRPr lang="en-US" sz="1400" b="1" dirty="0">
              <a:latin typeface="Arial" charset="0"/>
            </a:endParaRPr>
          </a:p>
        </p:txBody>
      </p:sp>
      <p:sp>
        <p:nvSpPr>
          <p:cNvPr id="1672194" name="Rectangle 2"/>
          <p:cNvSpPr>
            <a:spLocks noGrp="1" noChangeArrowheads="1"/>
          </p:cNvSpPr>
          <p:nvPr>
            <p:ph type="title"/>
          </p:nvPr>
        </p:nvSpPr>
        <p:spPr>
          <a:xfrm>
            <a:off x="271463" y="142852"/>
            <a:ext cx="9363075" cy="739758"/>
          </a:xfrm>
        </p:spPr>
        <p:txBody>
          <a:bodyPr/>
          <a:lstStyle/>
          <a:p>
            <a:r>
              <a:rPr sz="3600" smtClean="0"/>
              <a:t>A modell-alapú CMDB felépítése és állapotai</a:t>
            </a:r>
            <a:endParaRPr lang="en-US" sz="3600" dirty="0"/>
          </a:p>
        </p:txBody>
      </p:sp>
      <p:sp>
        <p:nvSpPr>
          <p:cNvPr id="1672286" name="Rectangle 94"/>
          <p:cNvSpPr>
            <a:spLocks noChangeArrowheads="1"/>
          </p:cNvSpPr>
          <p:nvPr/>
        </p:nvSpPr>
        <p:spPr bwMode="auto">
          <a:xfrm>
            <a:off x="2146300" y="4614882"/>
            <a:ext cx="1155700" cy="990600"/>
          </a:xfrm>
          <a:prstGeom prst="rect">
            <a:avLst/>
          </a:prstGeom>
          <a:solidFill>
            <a:srgbClr val="C0C0C0"/>
          </a:solidFill>
          <a:ln w="9525">
            <a:solidFill>
              <a:schemeClr val="tx1"/>
            </a:solidFill>
            <a:miter lim="800000"/>
            <a:headEnd/>
            <a:tailEnd/>
          </a:ln>
          <a:effectLst/>
        </p:spPr>
        <p:txBody>
          <a:bodyPr lIns="45720"/>
          <a:lstStyle/>
          <a:p>
            <a:pPr eaLnBrk="1" hangingPunct="1">
              <a:spcBef>
                <a:spcPct val="0"/>
              </a:spcBef>
            </a:pPr>
            <a:r>
              <a:rPr lang="hu-HU" sz="1000" dirty="0" smtClean="0">
                <a:solidFill>
                  <a:schemeClr val="bg2"/>
                </a:solidFill>
                <a:latin typeface="Arial" charset="0"/>
              </a:rPr>
              <a:t>Korábbi </a:t>
            </a:r>
          </a:p>
          <a:p>
            <a:pPr eaLnBrk="1" hangingPunct="1">
              <a:spcBef>
                <a:spcPct val="0"/>
              </a:spcBef>
            </a:pPr>
            <a:r>
              <a:rPr lang="hu-HU" sz="1000" dirty="0" smtClean="0">
                <a:solidFill>
                  <a:schemeClr val="bg2"/>
                </a:solidFill>
                <a:latin typeface="Arial" charset="0"/>
              </a:rPr>
              <a:t>állapotok</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87" name="Line 95"/>
          <p:cNvSpPr>
            <a:spLocks noChangeShapeType="1"/>
          </p:cNvSpPr>
          <p:nvPr/>
        </p:nvSpPr>
        <p:spPr bwMode="auto">
          <a:xfrm>
            <a:off x="1073150" y="2176482"/>
            <a:ext cx="7759700" cy="0"/>
          </a:xfrm>
          <a:prstGeom prst="line">
            <a:avLst/>
          </a:prstGeom>
          <a:noFill/>
          <a:ln w="9525">
            <a:solidFill>
              <a:schemeClr val="tx1"/>
            </a:solidFill>
            <a:round/>
            <a:headEnd/>
            <a:tailEnd/>
          </a:ln>
          <a:effectLst/>
        </p:spPr>
        <p:txBody>
          <a:bodyPr/>
          <a:lstStyle/>
          <a:p>
            <a:endParaRPr lang="en-US"/>
          </a:p>
        </p:txBody>
      </p:sp>
      <p:sp>
        <p:nvSpPr>
          <p:cNvPr id="1672288" name="Line 96"/>
          <p:cNvSpPr>
            <a:spLocks noChangeShapeType="1"/>
          </p:cNvSpPr>
          <p:nvPr/>
        </p:nvSpPr>
        <p:spPr bwMode="auto">
          <a:xfrm>
            <a:off x="2063750" y="1414482"/>
            <a:ext cx="0" cy="4648200"/>
          </a:xfrm>
          <a:prstGeom prst="line">
            <a:avLst/>
          </a:prstGeom>
          <a:noFill/>
          <a:ln w="9525">
            <a:solidFill>
              <a:schemeClr val="tx1"/>
            </a:solidFill>
            <a:round/>
            <a:headEnd/>
            <a:tailEnd/>
          </a:ln>
          <a:effectLst/>
        </p:spPr>
        <p:txBody>
          <a:bodyPr/>
          <a:lstStyle/>
          <a:p>
            <a:endParaRPr lang="en-US"/>
          </a:p>
        </p:txBody>
      </p:sp>
      <p:sp>
        <p:nvSpPr>
          <p:cNvPr id="1672289" name="Line 97"/>
          <p:cNvSpPr>
            <a:spLocks noChangeShapeType="1"/>
          </p:cNvSpPr>
          <p:nvPr/>
        </p:nvSpPr>
        <p:spPr bwMode="auto">
          <a:xfrm>
            <a:off x="3384550" y="1414482"/>
            <a:ext cx="0" cy="4648200"/>
          </a:xfrm>
          <a:prstGeom prst="line">
            <a:avLst/>
          </a:prstGeom>
          <a:noFill/>
          <a:ln w="9525">
            <a:solidFill>
              <a:schemeClr val="tx1"/>
            </a:solidFill>
            <a:round/>
            <a:headEnd/>
            <a:tailEnd/>
          </a:ln>
          <a:effectLst/>
        </p:spPr>
        <p:txBody>
          <a:bodyPr/>
          <a:lstStyle/>
          <a:p>
            <a:endParaRPr lang="en-US"/>
          </a:p>
        </p:txBody>
      </p:sp>
      <p:sp>
        <p:nvSpPr>
          <p:cNvPr id="1672290" name="Line 98"/>
          <p:cNvSpPr>
            <a:spLocks noChangeShapeType="1"/>
          </p:cNvSpPr>
          <p:nvPr/>
        </p:nvSpPr>
        <p:spPr bwMode="auto">
          <a:xfrm>
            <a:off x="4705350" y="1414482"/>
            <a:ext cx="0" cy="4648200"/>
          </a:xfrm>
          <a:prstGeom prst="line">
            <a:avLst/>
          </a:prstGeom>
          <a:noFill/>
          <a:ln w="9525">
            <a:solidFill>
              <a:schemeClr val="tx1"/>
            </a:solidFill>
            <a:round/>
            <a:headEnd/>
            <a:tailEnd/>
          </a:ln>
          <a:effectLst/>
        </p:spPr>
        <p:txBody>
          <a:bodyPr/>
          <a:lstStyle/>
          <a:p>
            <a:endParaRPr lang="en-US"/>
          </a:p>
        </p:txBody>
      </p:sp>
      <p:sp>
        <p:nvSpPr>
          <p:cNvPr id="1672291" name="Text Box 99"/>
          <p:cNvSpPr txBox="1">
            <a:spLocks noChangeArrowheads="1"/>
          </p:cNvSpPr>
          <p:nvPr/>
        </p:nvSpPr>
        <p:spPr bwMode="auto">
          <a:xfrm>
            <a:off x="2060866" y="1657370"/>
            <a:ext cx="1249060"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Tényleges</a:t>
            </a:r>
            <a:endParaRPr lang="en-US" sz="1800" dirty="0">
              <a:latin typeface="Arial" charset="0"/>
            </a:endParaRPr>
          </a:p>
        </p:txBody>
      </p:sp>
      <p:sp>
        <p:nvSpPr>
          <p:cNvPr id="1672292" name="Text Box 100"/>
          <p:cNvSpPr txBox="1">
            <a:spLocks noChangeArrowheads="1"/>
          </p:cNvSpPr>
          <p:nvPr/>
        </p:nvSpPr>
        <p:spPr bwMode="auto">
          <a:xfrm>
            <a:off x="3467102" y="1643083"/>
            <a:ext cx="1120884"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Tervezett</a:t>
            </a:r>
            <a:endParaRPr lang="en-US" sz="1800" dirty="0">
              <a:latin typeface="Arial" charset="0"/>
            </a:endParaRPr>
          </a:p>
        </p:txBody>
      </p:sp>
      <p:sp>
        <p:nvSpPr>
          <p:cNvPr id="1672293" name="Rectangle 101"/>
          <p:cNvSpPr>
            <a:spLocks noChangeArrowheads="1"/>
          </p:cNvSpPr>
          <p:nvPr/>
        </p:nvSpPr>
        <p:spPr bwMode="auto">
          <a:xfrm>
            <a:off x="3467100" y="4614882"/>
            <a:ext cx="1155700" cy="990600"/>
          </a:xfrm>
          <a:prstGeom prst="rect">
            <a:avLst/>
          </a:prstGeom>
          <a:solidFill>
            <a:srgbClr val="C0C0C0"/>
          </a:solidFill>
          <a:ln w="9525">
            <a:solidFill>
              <a:schemeClr val="tx1"/>
            </a:solidFill>
            <a:miter lim="800000"/>
            <a:headEnd/>
            <a:tailEnd/>
          </a:ln>
          <a:effectLst/>
        </p:spPr>
        <p:txBody>
          <a:bodyPr lIns="45720"/>
          <a:lstStyle/>
          <a:p>
            <a:pPr eaLnBrk="1" hangingPunct="1">
              <a:spcBef>
                <a:spcPct val="0"/>
              </a:spcBef>
            </a:pPr>
            <a:r>
              <a:rPr lang="hu-HU" sz="1000" dirty="0" smtClean="0">
                <a:solidFill>
                  <a:schemeClr val="bg2"/>
                </a:solidFill>
                <a:latin typeface="Arial" charset="0"/>
              </a:rPr>
              <a:t>Korábbi elvárt</a:t>
            </a:r>
          </a:p>
          <a:p>
            <a:pPr eaLnBrk="1" hangingPunct="1">
              <a:spcBef>
                <a:spcPct val="0"/>
              </a:spcBef>
            </a:pPr>
            <a:r>
              <a:rPr lang="hu-HU" sz="1000" dirty="0" smtClean="0">
                <a:solidFill>
                  <a:schemeClr val="bg2"/>
                </a:solidFill>
                <a:latin typeface="Arial" charset="0"/>
              </a:rPr>
              <a:t>állapotok</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94" name="Rectangle 102"/>
          <p:cNvSpPr>
            <a:spLocks noChangeArrowheads="1"/>
          </p:cNvSpPr>
          <p:nvPr/>
        </p:nvSpPr>
        <p:spPr bwMode="auto">
          <a:xfrm>
            <a:off x="2146300" y="3395682"/>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Jelenlegi </a:t>
            </a:r>
          </a:p>
          <a:p>
            <a:pPr eaLnBrk="1" hangingPunct="1">
              <a:spcBef>
                <a:spcPct val="0"/>
              </a:spcBef>
            </a:pPr>
            <a:r>
              <a:rPr lang="hu-HU" sz="1000" dirty="0" smtClean="0">
                <a:solidFill>
                  <a:schemeClr val="bg2"/>
                </a:solidFill>
                <a:latin typeface="Arial" charset="0"/>
              </a:rPr>
              <a:t>állapot</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95" name="Rectangle 103"/>
          <p:cNvSpPr>
            <a:spLocks noChangeArrowheads="1"/>
          </p:cNvSpPr>
          <p:nvPr/>
        </p:nvSpPr>
        <p:spPr bwMode="auto">
          <a:xfrm>
            <a:off x="3467100" y="3395682"/>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Elvárt állapot</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96" name="Rectangle 104"/>
          <p:cNvSpPr>
            <a:spLocks noChangeArrowheads="1"/>
          </p:cNvSpPr>
          <p:nvPr/>
        </p:nvSpPr>
        <p:spPr bwMode="auto">
          <a:xfrm>
            <a:off x="3467100" y="2252682"/>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Jövőbeli </a:t>
            </a:r>
          </a:p>
          <a:p>
            <a:pPr eaLnBrk="1" hangingPunct="1">
              <a:spcBef>
                <a:spcPct val="0"/>
              </a:spcBef>
            </a:pPr>
            <a:r>
              <a:rPr lang="hu-HU" sz="1000" dirty="0" smtClean="0">
                <a:solidFill>
                  <a:schemeClr val="bg2"/>
                </a:solidFill>
                <a:latin typeface="Arial" charset="0"/>
              </a:rPr>
              <a:t>állapot</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97" name="Text Box 105"/>
          <p:cNvSpPr txBox="1">
            <a:spLocks noChangeArrowheads="1"/>
          </p:cNvSpPr>
          <p:nvPr/>
        </p:nvSpPr>
        <p:spPr bwMode="auto">
          <a:xfrm>
            <a:off x="2228853" y="2146323"/>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a:latin typeface="Arial" charset="0"/>
              </a:rPr>
              <a:t>X</a:t>
            </a:r>
          </a:p>
        </p:txBody>
      </p:sp>
      <p:sp>
        <p:nvSpPr>
          <p:cNvPr id="1672298" name="Text Box 106"/>
          <p:cNvSpPr txBox="1">
            <a:spLocks noChangeArrowheads="1"/>
          </p:cNvSpPr>
          <p:nvPr/>
        </p:nvSpPr>
        <p:spPr bwMode="auto">
          <a:xfrm>
            <a:off x="908050" y="3714770"/>
            <a:ext cx="800219"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Jelen</a:t>
            </a:r>
            <a:r>
              <a:rPr lang="en-US" sz="1800" dirty="0" smtClean="0">
                <a:latin typeface="Arial" charset="0"/>
              </a:rPr>
              <a:t> </a:t>
            </a:r>
            <a:endParaRPr lang="en-US" sz="1800" dirty="0">
              <a:latin typeface="Arial" charset="0"/>
            </a:endParaRPr>
          </a:p>
        </p:txBody>
      </p:sp>
      <p:sp>
        <p:nvSpPr>
          <p:cNvPr id="1672299" name="Text Box 107"/>
          <p:cNvSpPr txBox="1">
            <a:spLocks noChangeArrowheads="1"/>
          </p:cNvSpPr>
          <p:nvPr/>
        </p:nvSpPr>
        <p:spPr bwMode="auto">
          <a:xfrm>
            <a:off x="908050" y="2557483"/>
            <a:ext cx="671979"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Jövő</a:t>
            </a:r>
            <a:endParaRPr lang="en-US" sz="1800" dirty="0">
              <a:latin typeface="Arial" charset="0"/>
            </a:endParaRPr>
          </a:p>
        </p:txBody>
      </p:sp>
      <p:sp>
        <p:nvSpPr>
          <p:cNvPr id="1672300" name="Line 108"/>
          <p:cNvSpPr>
            <a:spLocks noChangeShapeType="1"/>
          </p:cNvSpPr>
          <p:nvPr/>
        </p:nvSpPr>
        <p:spPr bwMode="auto">
          <a:xfrm flipV="1">
            <a:off x="825500" y="1947882"/>
            <a:ext cx="0" cy="1447800"/>
          </a:xfrm>
          <a:prstGeom prst="line">
            <a:avLst/>
          </a:prstGeom>
          <a:noFill/>
          <a:ln w="76200">
            <a:solidFill>
              <a:schemeClr val="tx1"/>
            </a:solidFill>
            <a:round/>
            <a:headEnd/>
            <a:tailEnd type="triangle" w="med" len="med"/>
          </a:ln>
          <a:effectLst/>
        </p:spPr>
        <p:txBody>
          <a:bodyPr/>
          <a:lstStyle/>
          <a:p>
            <a:endParaRPr lang="en-US"/>
          </a:p>
        </p:txBody>
      </p:sp>
      <p:sp>
        <p:nvSpPr>
          <p:cNvPr id="1672301" name="Line 109"/>
          <p:cNvSpPr>
            <a:spLocks noChangeShapeType="1"/>
          </p:cNvSpPr>
          <p:nvPr/>
        </p:nvSpPr>
        <p:spPr bwMode="auto">
          <a:xfrm>
            <a:off x="825500" y="4462482"/>
            <a:ext cx="0" cy="1447800"/>
          </a:xfrm>
          <a:prstGeom prst="line">
            <a:avLst/>
          </a:prstGeom>
          <a:noFill/>
          <a:ln w="76200">
            <a:solidFill>
              <a:schemeClr val="tx1"/>
            </a:solidFill>
            <a:round/>
            <a:headEnd/>
            <a:tailEnd type="triangle" w="med" len="med"/>
          </a:ln>
          <a:effectLst/>
        </p:spPr>
        <p:txBody>
          <a:bodyPr/>
          <a:lstStyle/>
          <a:p>
            <a:endParaRPr lang="en-US"/>
          </a:p>
        </p:txBody>
      </p:sp>
      <p:sp>
        <p:nvSpPr>
          <p:cNvPr id="1672302" name="Text Box 110"/>
          <p:cNvSpPr txBox="1">
            <a:spLocks noChangeArrowheads="1"/>
          </p:cNvSpPr>
          <p:nvPr/>
        </p:nvSpPr>
        <p:spPr bwMode="auto">
          <a:xfrm>
            <a:off x="908052" y="4843483"/>
            <a:ext cx="620683"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Múlt</a:t>
            </a:r>
            <a:endParaRPr lang="en-US" sz="1800" dirty="0">
              <a:latin typeface="Arial" charset="0"/>
            </a:endParaRPr>
          </a:p>
        </p:txBody>
      </p:sp>
      <p:sp>
        <p:nvSpPr>
          <p:cNvPr id="1672303" name="Text Box 111"/>
          <p:cNvSpPr txBox="1">
            <a:spLocks noChangeArrowheads="1"/>
          </p:cNvSpPr>
          <p:nvPr/>
        </p:nvSpPr>
        <p:spPr bwMode="auto">
          <a:xfrm>
            <a:off x="7529250" y="1643083"/>
            <a:ext cx="1659429"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Megjegyzések</a:t>
            </a:r>
            <a:endParaRPr lang="en-US" sz="1800" dirty="0">
              <a:latin typeface="Arial" charset="0"/>
            </a:endParaRPr>
          </a:p>
        </p:txBody>
      </p:sp>
      <p:sp>
        <p:nvSpPr>
          <p:cNvPr id="1672304" name="Text Box 112"/>
          <p:cNvSpPr txBox="1">
            <a:spLocks noChangeArrowheads="1"/>
          </p:cNvSpPr>
          <p:nvPr/>
        </p:nvSpPr>
        <p:spPr bwMode="auto">
          <a:xfrm>
            <a:off x="7429502" y="3548082"/>
            <a:ext cx="2080948" cy="830997"/>
          </a:xfrm>
          <a:prstGeom prst="rect">
            <a:avLst/>
          </a:prstGeom>
          <a:noFill/>
          <a:ln w="9525">
            <a:noFill/>
            <a:miter lim="800000"/>
            <a:headEnd/>
            <a:tailEnd/>
          </a:ln>
          <a:effectLst/>
        </p:spPr>
        <p:txBody>
          <a:bodyPr>
            <a:spAutoFit/>
          </a:bodyPr>
          <a:lstStyle/>
          <a:p>
            <a:pPr eaLnBrk="1" hangingPunct="1">
              <a:spcBef>
                <a:spcPct val="0"/>
              </a:spcBef>
            </a:pPr>
            <a:r>
              <a:rPr lang="hu-HU" sz="1200" dirty="0" smtClean="0">
                <a:latin typeface="Arial" charset="0"/>
              </a:rPr>
              <a:t>Az ideális az, ha az elvárt állapot megegyezik a jelenlegi állapottal</a:t>
            </a:r>
            <a:r>
              <a:rPr lang="en-US" sz="1200" dirty="0" smtClean="0">
                <a:latin typeface="Arial" charset="0"/>
              </a:rPr>
              <a:t> </a:t>
            </a:r>
            <a:endParaRPr lang="en-US" sz="1200" dirty="0">
              <a:latin typeface="Arial" charset="0"/>
            </a:endParaRPr>
          </a:p>
          <a:p>
            <a:pPr eaLnBrk="1" hangingPunct="1">
              <a:spcBef>
                <a:spcPct val="0"/>
              </a:spcBef>
            </a:pPr>
            <a:r>
              <a:rPr lang="hu-HU" sz="1200" dirty="0" smtClean="0">
                <a:latin typeface="Arial" charset="0"/>
              </a:rPr>
              <a:t>JÁ</a:t>
            </a:r>
            <a:r>
              <a:rPr lang="en-US" sz="1200" dirty="0" smtClean="0">
                <a:latin typeface="Arial" charset="0"/>
              </a:rPr>
              <a:t> </a:t>
            </a:r>
            <a:r>
              <a:rPr lang="en-US" sz="1200" dirty="0">
                <a:latin typeface="Arial" charset="0"/>
              </a:rPr>
              <a:t>= </a:t>
            </a:r>
            <a:r>
              <a:rPr lang="hu-HU" sz="1200" dirty="0" smtClean="0">
                <a:latin typeface="Arial" charset="0"/>
              </a:rPr>
              <a:t>EÁ</a:t>
            </a:r>
            <a:endParaRPr lang="en-US" sz="1200" dirty="0">
              <a:latin typeface="Arial" charset="0"/>
            </a:endParaRPr>
          </a:p>
        </p:txBody>
      </p:sp>
      <p:sp>
        <p:nvSpPr>
          <p:cNvPr id="1672306" name="Text Box 114"/>
          <p:cNvSpPr txBox="1">
            <a:spLocks noChangeArrowheads="1"/>
          </p:cNvSpPr>
          <p:nvPr/>
        </p:nvSpPr>
        <p:spPr bwMode="auto">
          <a:xfrm>
            <a:off x="7446698" y="2557482"/>
            <a:ext cx="2080948" cy="646331"/>
          </a:xfrm>
          <a:prstGeom prst="rect">
            <a:avLst/>
          </a:prstGeom>
          <a:noFill/>
          <a:ln w="9525">
            <a:noFill/>
            <a:miter lim="800000"/>
            <a:headEnd/>
            <a:tailEnd/>
          </a:ln>
          <a:effectLst/>
        </p:spPr>
        <p:txBody>
          <a:bodyPr>
            <a:spAutoFit/>
          </a:bodyPr>
          <a:lstStyle/>
          <a:p>
            <a:pPr eaLnBrk="1" hangingPunct="1">
              <a:spcBef>
                <a:spcPct val="0"/>
              </a:spcBef>
            </a:pPr>
            <a:r>
              <a:rPr lang="hu-HU" sz="1200" dirty="0" smtClean="0">
                <a:latin typeface="Arial" charset="0"/>
              </a:rPr>
              <a:t>Egy változtatás mindig keresztülmegy a „jövőbeli állapot” fázison</a:t>
            </a:r>
            <a:r>
              <a:rPr lang="en-US" sz="1200" dirty="0" smtClean="0">
                <a:latin typeface="Arial" charset="0"/>
              </a:rPr>
              <a:t> </a:t>
            </a:r>
            <a:endParaRPr lang="en-US" sz="1200" dirty="0">
              <a:latin typeface="Arial" charset="0"/>
            </a:endParaRPr>
          </a:p>
        </p:txBody>
      </p:sp>
      <p:sp>
        <p:nvSpPr>
          <p:cNvPr id="1672307" name="Line 115"/>
          <p:cNvSpPr>
            <a:spLocks noChangeShapeType="1"/>
          </p:cNvSpPr>
          <p:nvPr/>
        </p:nvSpPr>
        <p:spPr bwMode="auto">
          <a:xfrm>
            <a:off x="1073150" y="3319482"/>
            <a:ext cx="7759700" cy="0"/>
          </a:xfrm>
          <a:prstGeom prst="line">
            <a:avLst/>
          </a:prstGeom>
          <a:noFill/>
          <a:ln w="9525">
            <a:solidFill>
              <a:schemeClr val="tx1"/>
            </a:solidFill>
            <a:round/>
            <a:headEnd/>
            <a:tailEnd/>
          </a:ln>
          <a:effectLst/>
        </p:spPr>
        <p:txBody>
          <a:bodyPr/>
          <a:lstStyle/>
          <a:p>
            <a:endParaRPr lang="en-US"/>
          </a:p>
        </p:txBody>
      </p:sp>
      <p:sp>
        <p:nvSpPr>
          <p:cNvPr id="1672308" name="Line 116"/>
          <p:cNvSpPr>
            <a:spLocks noChangeShapeType="1"/>
          </p:cNvSpPr>
          <p:nvPr/>
        </p:nvSpPr>
        <p:spPr bwMode="auto">
          <a:xfrm>
            <a:off x="1073150" y="4462482"/>
            <a:ext cx="7759700" cy="0"/>
          </a:xfrm>
          <a:prstGeom prst="line">
            <a:avLst/>
          </a:prstGeom>
          <a:noFill/>
          <a:ln w="9525">
            <a:solidFill>
              <a:schemeClr val="tx1"/>
            </a:solidFill>
            <a:round/>
            <a:headEnd/>
            <a:tailEnd/>
          </a:ln>
          <a:effectLst/>
        </p:spPr>
        <p:txBody>
          <a:bodyPr/>
          <a:lstStyle/>
          <a:p>
            <a:endParaRPr lang="en-US"/>
          </a:p>
        </p:txBody>
      </p:sp>
      <p:sp>
        <p:nvSpPr>
          <p:cNvPr id="1672309" name="Line 117"/>
          <p:cNvSpPr>
            <a:spLocks noChangeShapeType="1"/>
          </p:cNvSpPr>
          <p:nvPr/>
        </p:nvSpPr>
        <p:spPr bwMode="auto">
          <a:xfrm>
            <a:off x="7346950" y="1414482"/>
            <a:ext cx="0" cy="4648200"/>
          </a:xfrm>
          <a:prstGeom prst="line">
            <a:avLst/>
          </a:prstGeom>
          <a:noFill/>
          <a:ln w="9525">
            <a:solidFill>
              <a:schemeClr val="tx1"/>
            </a:solidFill>
            <a:round/>
            <a:headEnd/>
            <a:tailEnd/>
          </a:ln>
          <a:effectLst/>
        </p:spPr>
        <p:txBody>
          <a:bodyPr/>
          <a:lstStyle/>
          <a:p>
            <a:endParaRPr lang="en-US"/>
          </a:p>
        </p:txBody>
      </p:sp>
      <p:sp>
        <p:nvSpPr>
          <p:cNvPr id="1672310" name="Rectangle 118"/>
          <p:cNvSpPr>
            <a:spLocks noChangeArrowheads="1"/>
          </p:cNvSpPr>
          <p:nvPr/>
        </p:nvSpPr>
        <p:spPr bwMode="auto">
          <a:xfrm>
            <a:off x="4787900" y="2252682"/>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Jóváhagyandó jövőbeli állapot</a:t>
            </a:r>
            <a:endParaRPr lang="en-US" sz="1000" dirty="0">
              <a:solidFill>
                <a:schemeClr val="bg2"/>
              </a:solidFill>
              <a:latin typeface="Arial" charset="0"/>
            </a:endParaRPr>
          </a:p>
          <a:p>
            <a:pPr eaLnBrk="1" hangingPunct="1">
              <a:spcBef>
                <a:spcPct val="0"/>
              </a:spcBef>
            </a:pPr>
            <a:endParaRPr lang="en-US" sz="1000" dirty="0">
              <a:solidFill>
                <a:schemeClr val="bg2"/>
              </a:solidFill>
              <a:latin typeface="Arial" charset="0"/>
            </a:endParaRPr>
          </a:p>
        </p:txBody>
      </p:sp>
      <p:sp>
        <p:nvSpPr>
          <p:cNvPr id="1672311" name="Text Box 119"/>
          <p:cNvSpPr txBox="1">
            <a:spLocks noChangeArrowheads="1"/>
          </p:cNvSpPr>
          <p:nvPr/>
        </p:nvSpPr>
        <p:spPr bwMode="auto">
          <a:xfrm>
            <a:off x="4667248" y="1490684"/>
            <a:ext cx="1415772" cy="646331"/>
          </a:xfrm>
          <a:prstGeom prst="rect">
            <a:avLst/>
          </a:prstGeom>
          <a:noFill/>
          <a:ln w="9525">
            <a:noFill/>
            <a:miter lim="800000"/>
            <a:headEnd/>
            <a:tailEnd/>
          </a:ln>
          <a:effectLst/>
        </p:spPr>
        <p:txBody>
          <a:bodyPr wrap="none">
            <a:spAutoFit/>
          </a:bodyPr>
          <a:lstStyle/>
          <a:p>
            <a:pPr algn="ctr" eaLnBrk="1" hangingPunct="1">
              <a:spcBef>
                <a:spcPct val="0"/>
              </a:spcBef>
            </a:pPr>
            <a:r>
              <a:rPr lang="hu-HU" sz="1800" dirty="0" smtClean="0">
                <a:latin typeface="Arial" charset="0"/>
              </a:rPr>
              <a:t>Elfogadásra</a:t>
            </a:r>
          </a:p>
          <a:p>
            <a:pPr algn="ctr" eaLnBrk="1" hangingPunct="1">
              <a:spcBef>
                <a:spcPct val="0"/>
              </a:spcBef>
            </a:pPr>
            <a:r>
              <a:rPr lang="hu-HU" sz="1800" dirty="0" smtClean="0">
                <a:latin typeface="Arial" charset="0"/>
              </a:rPr>
              <a:t>váró</a:t>
            </a:r>
            <a:endParaRPr lang="en-US" sz="1800" dirty="0">
              <a:latin typeface="Arial" charset="0"/>
            </a:endParaRPr>
          </a:p>
        </p:txBody>
      </p:sp>
      <p:sp>
        <p:nvSpPr>
          <p:cNvPr id="1672312" name="Rectangle 120"/>
          <p:cNvSpPr>
            <a:spLocks noChangeArrowheads="1"/>
          </p:cNvSpPr>
          <p:nvPr/>
        </p:nvSpPr>
        <p:spPr bwMode="auto">
          <a:xfrm>
            <a:off x="6108700" y="4614882"/>
            <a:ext cx="1155700" cy="990600"/>
          </a:xfrm>
          <a:prstGeom prst="rect">
            <a:avLst/>
          </a:prstGeom>
          <a:solidFill>
            <a:srgbClr val="C0C0C0"/>
          </a:solidFill>
          <a:ln w="9525">
            <a:solidFill>
              <a:schemeClr val="tx1"/>
            </a:solidFill>
            <a:miter lim="800000"/>
            <a:headEnd/>
            <a:tailEnd/>
          </a:ln>
          <a:effectLst/>
        </p:spPr>
        <p:txBody>
          <a:bodyPr lIns="45720"/>
          <a:lstStyle/>
          <a:p>
            <a:pPr eaLnBrk="1" hangingPunct="1">
              <a:spcBef>
                <a:spcPct val="0"/>
              </a:spcBef>
            </a:pPr>
            <a:r>
              <a:rPr lang="hu-HU" sz="1000" dirty="0" smtClean="0">
                <a:solidFill>
                  <a:schemeClr val="bg2"/>
                </a:solidFill>
                <a:latin typeface="Arial" charset="0"/>
              </a:rPr>
              <a:t>Korábban elutasított</a:t>
            </a:r>
            <a:r>
              <a:rPr lang="en-US" sz="1000" dirty="0" smtClean="0">
                <a:latin typeface="Arial" charset="0"/>
              </a:rPr>
              <a:t> </a:t>
            </a:r>
            <a:endParaRPr lang="en-US" sz="1000" dirty="0">
              <a:latin typeface="Arial" charset="0"/>
            </a:endParaRPr>
          </a:p>
          <a:p>
            <a:pPr algn="ctr" eaLnBrk="1" hangingPunct="1">
              <a:spcBef>
                <a:spcPct val="0"/>
              </a:spcBef>
            </a:pPr>
            <a:endParaRPr lang="en-US" sz="1000" dirty="0">
              <a:latin typeface="Arial" charset="0"/>
            </a:endParaRPr>
          </a:p>
        </p:txBody>
      </p:sp>
      <p:sp>
        <p:nvSpPr>
          <p:cNvPr id="1672313" name="Line 121"/>
          <p:cNvSpPr>
            <a:spLocks noChangeShapeType="1"/>
          </p:cNvSpPr>
          <p:nvPr/>
        </p:nvSpPr>
        <p:spPr bwMode="auto">
          <a:xfrm>
            <a:off x="6026150" y="1414482"/>
            <a:ext cx="0" cy="4648200"/>
          </a:xfrm>
          <a:prstGeom prst="line">
            <a:avLst/>
          </a:prstGeom>
          <a:noFill/>
          <a:ln w="9525">
            <a:solidFill>
              <a:schemeClr val="tx1"/>
            </a:solidFill>
            <a:round/>
            <a:headEnd/>
            <a:tailEnd/>
          </a:ln>
          <a:effectLst/>
        </p:spPr>
        <p:txBody>
          <a:bodyPr/>
          <a:lstStyle/>
          <a:p>
            <a:endParaRPr lang="en-US"/>
          </a:p>
        </p:txBody>
      </p:sp>
      <p:sp>
        <p:nvSpPr>
          <p:cNvPr id="1672314" name="Text Box 122"/>
          <p:cNvSpPr txBox="1">
            <a:spLocks noChangeArrowheads="1"/>
          </p:cNvSpPr>
          <p:nvPr/>
        </p:nvSpPr>
        <p:spPr bwMode="auto">
          <a:xfrm>
            <a:off x="6026150" y="1657370"/>
            <a:ext cx="1210588"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Elutasított</a:t>
            </a:r>
            <a:endParaRPr lang="en-US" sz="1800" dirty="0">
              <a:latin typeface="Arial" charset="0"/>
            </a:endParaRPr>
          </a:p>
        </p:txBody>
      </p:sp>
      <p:sp>
        <p:nvSpPr>
          <p:cNvPr id="1672315" name="Text Box 123"/>
          <p:cNvSpPr txBox="1">
            <a:spLocks noChangeArrowheads="1"/>
          </p:cNvSpPr>
          <p:nvPr/>
        </p:nvSpPr>
        <p:spPr bwMode="auto">
          <a:xfrm>
            <a:off x="6248005" y="2176485"/>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dirty="0">
                <a:latin typeface="Arial" charset="0"/>
              </a:rPr>
              <a:t>X</a:t>
            </a:r>
          </a:p>
        </p:txBody>
      </p:sp>
      <p:sp>
        <p:nvSpPr>
          <p:cNvPr id="1672316" name="Text Box 124"/>
          <p:cNvSpPr txBox="1">
            <a:spLocks noChangeArrowheads="1"/>
          </p:cNvSpPr>
          <p:nvPr/>
        </p:nvSpPr>
        <p:spPr bwMode="auto">
          <a:xfrm>
            <a:off x="6248005" y="3303610"/>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a:latin typeface="Arial" charset="0"/>
              </a:rPr>
              <a:t>X</a:t>
            </a:r>
          </a:p>
        </p:txBody>
      </p:sp>
      <p:sp>
        <p:nvSpPr>
          <p:cNvPr id="1672317" name="Text Box 125"/>
          <p:cNvSpPr txBox="1">
            <a:spLocks noChangeArrowheads="1"/>
          </p:cNvSpPr>
          <p:nvPr/>
        </p:nvSpPr>
        <p:spPr bwMode="auto">
          <a:xfrm>
            <a:off x="4870453" y="3303610"/>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a:latin typeface="Arial" charset="0"/>
              </a:rPr>
              <a:t>X</a:t>
            </a:r>
          </a:p>
        </p:txBody>
      </p:sp>
      <p:sp>
        <p:nvSpPr>
          <p:cNvPr id="1672318" name="Text Box 126"/>
          <p:cNvSpPr txBox="1">
            <a:spLocks noChangeArrowheads="1"/>
          </p:cNvSpPr>
          <p:nvPr/>
        </p:nvSpPr>
        <p:spPr bwMode="auto">
          <a:xfrm>
            <a:off x="4870453" y="4462485"/>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a:latin typeface="Arial" charset="0"/>
              </a:rPr>
              <a:t>X</a:t>
            </a:r>
          </a:p>
        </p:txBody>
      </p:sp>
      <p:graphicFrame>
        <p:nvGraphicFramePr>
          <p:cNvPr id="1672319" name="Object 127"/>
          <p:cNvGraphicFramePr>
            <a:graphicFrameLocks noChangeAspect="1"/>
          </p:cNvGraphicFramePr>
          <p:nvPr/>
        </p:nvGraphicFramePr>
        <p:xfrm>
          <a:off x="2228850" y="3827482"/>
          <a:ext cx="742950" cy="558800"/>
        </p:xfrm>
        <a:graphic>
          <a:graphicData uri="http://schemas.openxmlformats.org/presentationml/2006/ole">
            <p:oleObj spid="_x0000_s49154" name="Visio" r:id="rId3" imgW="6384600" imgH="5201280" progId="Visio.Drawing.11">
              <p:embed/>
            </p:oleObj>
          </a:graphicData>
        </a:graphic>
      </p:graphicFrame>
      <p:graphicFrame>
        <p:nvGraphicFramePr>
          <p:cNvPr id="1672320" name="Object 128"/>
          <p:cNvGraphicFramePr>
            <a:graphicFrameLocks noChangeAspect="1"/>
          </p:cNvGraphicFramePr>
          <p:nvPr/>
        </p:nvGraphicFramePr>
        <p:xfrm>
          <a:off x="3549650" y="3827482"/>
          <a:ext cx="742950" cy="558800"/>
        </p:xfrm>
        <a:graphic>
          <a:graphicData uri="http://schemas.openxmlformats.org/presentationml/2006/ole">
            <p:oleObj spid="_x0000_s49155" name="Visio" r:id="rId4" imgW="6384600" imgH="5201280" progId="Visio.Drawing.11">
              <p:embed/>
            </p:oleObj>
          </a:graphicData>
        </a:graphic>
      </p:graphicFrame>
      <p:grpSp>
        <p:nvGrpSpPr>
          <p:cNvPr id="2" name="Group 129"/>
          <p:cNvGrpSpPr>
            <a:grpSpLocks/>
          </p:cNvGrpSpPr>
          <p:nvPr/>
        </p:nvGrpSpPr>
        <p:grpSpPr bwMode="auto">
          <a:xfrm>
            <a:off x="4375150" y="3548082"/>
            <a:ext cx="247650" cy="838200"/>
            <a:chOff x="1597" y="1537"/>
            <a:chExt cx="577" cy="1310"/>
          </a:xfrm>
        </p:grpSpPr>
        <p:sp>
          <p:nvSpPr>
            <p:cNvPr id="1672322" name="Rectangle 130"/>
            <p:cNvSpPr>
              <a:spLocks noChangeArrowheads="1"/>
            </p:cNvSpPr>
            <p:nvPr/>
          </p:nvSpPr>
          <p:spPr bwMode="auto">
            <a:xfrm>
              <a:off x="1597" y="1537"/>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dirty="0">
                  <a:latin typeface="Arial" charset="0"/>
                </a:rPr>
                <a:t>Health Model</a:t>
              </a:r>
            </a:p>
          </p:txBody>
        </p:sp>
        <p:sp>
          <p:nvSpPr>
            <p:cNvPr id="1672323" name="Rectangle 131"/>
            <p:cNvSpPr>
              <a:spLocks noChangeArrowheads="1"/>
            </p:cNvSpPr>
            <p:nvPr/>
          </p:nvSpPr>
          <p:spPr bwMode="auto">
            <a:xfrm>
              <a:off x="1597" y="1762"/>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dirty="0">
                  <a:latin typeface="Arial" charset="0"/>
                </a:rPr>
                <a:t>Roles</a:t>
              </a:r>
            </a:p>
          </p:txBody>
        </p:sp>
        <p:sp>
          <p:nvSpPr>
            <p:cNvPr id="1672324" name="Rectangle 132"/>
            <p:cNvSpPr>
              <a:spLocks noChangeArrowheads="1"/>
            </p:cNvSpPr>
            <p:nvPr/>
          </p:nvSpPr>
          <p:spPr bwMode="auto">
            <a:xfrm>
              <a:off x="1597" y="1986"/>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25" name="Rectangle 133"/>
            <p:cNvSpPr>
              <a:spLocks noChangeArrowheads="1"/>
            </p:cNvSpPr>
            <p:nvPr/>
          </p:nvSpPr>
          <p:spPr bwMode="auto">
            <a:xfrm>
              <a:off x="1597" y="2211"/>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26" name="Rectangle 134"/>
            <p:cNvSpPr>
              <a:spLocks noChangeArrowheads="1"/>
            </p:cNvSpPr>
            <p:nvPr/>
          </p:nvSpPr>
          <p:spPr bwMode="auto">
            <a:xfrm>
              <a:off x="1597" y="2436"/>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27" name="Rectangle 135"/>
            <p:cNvSpPr>
              <a:spLocks noChangeArrowheads="1"/>
            </p:cNvSpPr>
            <p:nvPr/>
          </p:nvSpPr>
          <p:spPr bwMode="auto">
            <a:xfrm>
              <a:off x="1597" y="2660"/>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pSp>
        <p:nvGrpSpPr>
          <p:cNvPr id="3" name="Group 136"/>
          <p:cNvGrpSpPr>
            <a:grpSpLocks/>
          </p:cNvGrpSpPr>
          <p:nvPr/>
        </p:nvGrpSpPr>
        <p:grpSpPr bwMode="auto">
          <a:xfrm>
            <a:off x="3054350" y="3548082"/>
            <a:ext cx="247650" cy="838200"/>
            <a:chOff x="1597" y="1537"/>
            <a:chExt cx="577" cy="1310"/>
          </a:xfrm>
        </p:grpSpPr>
        <p:sp>
          <p:nvSpPr>
            <p:cNvPr id="1672329" name="Rectangle 137"/>
            <p:cNvSpPr>
              <a:spLocks noChangeArrowheads="1"/>
            </p:cNvSpPr>
            <p:nvPr/>
          </p:nvSpPr>
          <p:spPr bwMode="auto">
            <a:xfrm>
              <a:off x="1597" y="1537"/>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30" name="Rectangle 138"/>
            <p:cNvSpPr>
              <a:spLocks noChangeArrowheads="1"/>
            </p:cNvSpPr>
            <p:nvPr/>
          </p:nvSpPr>
          <p:spPr bwMode="auto">
            <a:xfrm>
              <a:off x="1597" y="1762"/>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31" name="Rectangle 139"/>
            <p:cNvSpPr>
              <a:spLocks noChangeArrowheads="1"/>
            </p:cNvSpPr>
            <p:nvPr/>
          </p:nvSpPr>
          <p:spPr bwMode="auto">
            <a:xfrm>
              <a:off x="1597" y="1986"/>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32" name="Rectangle 140"/>
            <p:cNvSpPr>
              <a:spLocks noChangeArrowheads="1"/>
            </p:cNvSpPr>
            <p:nvPr/>
          </p:nvSpPr>
          <p:spPr bwMode="auto">
            <a:xfrm>
              <a:off x="1597" y="2211"/>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33" name="Rectangle 141"/>
            <p:cNvSpPr>
              <a:spLocks noChangeArrowheads="1"/>
            </p:cNvSpPr>
            <p:nvPr/>
          </p:nvSpPr>
          <p:spPr bwMode="auto">
            <a:xfrm>
              <a:off x="1597" y="2436"/>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34" name="Rectangle 142"/>
            <p:cNvSpPr>
              <a:spLocks noChangeArrowheads="1"/>
            </p:cNvSpPr>
            <p:nvPr/>
          </p:nvSpPr>
          <p:spPr bwMode="auto">
            <a:xfrm>
              <a:off x="1597" y="2660"/>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35" name="Object 143"/>
          <p:cNvGraphicFramePr>
            <a:graphicFrameLocks noChangeAspect="1"/>
          </p:cNvGraphicFramePr>
          <p:nvPr/>
        </p:nvGraphicFramePr>
        <p:xfrm>
          <a:off x="3549650" y="2684482"/>
          <a:ext cx="742950" cy="558800"/>
        </p:xfrm>
        <a:graphic>
          <a:graphicData uri="http://schemas.openxmlformats.org/presentationml/2006/ole">
            <p:oleObj spid="_x0000_s49156" name="Visio" r:id="rId5" imgW="6384600" imgH="5201280" progId="Visio.Drawing.11">
              <p:embed/>
            </p:oleObj>
          </a:graphicData>
        </a:graphic>
      </p:graphicFrame>
      <p:grpSp>
        <p:nvGrpSpPr>
          <p:cNvPr id="4" name="Group 144"/>
          <p:cNvGrpSpPr>
            <a:grpSpLocks/>
          </p:cNvGrpSpPr>
          <p:nvPr/>
        </p:nvGrpSpPr>
        <p:grpSpPr bwMode="auto">
          <a:xfrm>
            <a:off x="4375150" y="2405082"/>
            <a:ext cx="247650" cy="838200"/>
            <a:chOff x="1597" y="1537"/>
            <a:chExt cx="577" cy="1310"/>
          </a:xfrm>
        </p:grpSpPr>
        <p:sp>
          <p:nvSpPr>
            <p:cNvPr id="1672337" name="Rectangle 145"/>
            <p:cNvSpPr>
              <a:spLocks noChangeArrowheads="1"/>
            </p:cNvSpPr>
            <p:nvPr/>
          </p:nvSpPr>
          <p:spPr bwMode="auto">
            <a:xfrm>
              <a:off x="1597" y="1537"/>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38" name="Rectangle 146"/>
            <p:cNvSpPr>
              <a:spLocks noChangeArrowheads="1"/>
            </p:cNvSpPr>
            <p:nvPr/>
          </p:nvSpPr>
          <p:spPr bwMode="auto">
            <a:xfrm>
              <a:off x="1597" y="1762"/>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39" name="Rectangle 147"/>
            <p:cNvSpPr>
              <a:spLocks noChangeArrowheads="1"/>
            </p:cNvSpPr>
            <p:nvPr/>
          </p:nvSpPr>
          <p:spPr bwMode="auto">
            <a:xfrm>
              <a:off x="1597" y="1986"/>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40" name="Rectangle 148"/>
            <p:cNvSpPr>
              <a:spLocks noChangeArrowheads="1"/>
            </p:cNvSpPr>
            <p:nvPr/>
          </p:nvSpPr>
          <p:spPr bwMode="auto">
            <a:xfrm>
              <a:off x="1597" y="2211"/>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41" name="Rectangle 149"/>
            <p:cNvSpPr>
              <a:spLocks noChangeArrowheads="1"/>
            </p:cNvSpPr>
            <p:nvPr/>
          </p:nvSpPr>
          <p:spPr bwMode="auto">
            <a:xfrm>
              <a:off x="1597" y="2436"/>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42" name="Rectangle 150"/>
            <p:cNvSpPr>
              <a:spLocks noChangeArrowheads="1"/>
            </p:cNvSpPr>
            <p:nvPr/>
          </p:nvSpPr>
          <p:spPr bwMode="auto">
            <a:xfrm>
              <a:off x="1597" y="2660"/>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43" name="Object 151"/>
          <p:cNvGraphicFramePr>
            <a:graphicFrameLocks noChangeAspect="1"/>
          </p:cNvGraphicFramePr>
          <p:nvPr/>
        </p:nvGraphicFramePr>
        <p:xfrm>
          <a:off x="4870450" y="2684482"/>
          <a:ext cx="742950" cy="558800"/>
        </p:xfrm>
        <a:graphic>
          <a:graphicData uri="http://schemas.openxmlformats.org/presentationml/2006/ole">
            <p:oleObj spid="_x0000_s49157" name="Visio" r:id="rId6" imgW="6384600" imgH="5201280" progId="Visio.Drawing.11">
              <p:embed/>
            </p:oleObj>
          </a:graphicData>
        </a:graphic>
      </p:graphicFrame>
      <p:grpSp>
        <p:nvGrpSpPr>
          <p:cNvPr id="5" name="Group 152"/>
          <p:cNvGrpSpPr>
            <a:grpSpLocks/>
          </p:cNvGrpSpPr>
          <p:nvPr/>
        </p:nvGrpSpPr>
        <p:grpSpPr bwMode="auto">
          <a:xfrm>
            <a:off x="5810256" y="2357430"/>
            <a:ext cx="247650" cy="838200"/>
            <a:chOff x="1597" y="1537"/>
            <a:chExt cx="577" cy="1310"/>
          </a:xfrm>
        </p:grpSpPr>
        <p:sp>
          <p:nvSpPr>
            <p:cNvPr id="1672345" name="Rectangle 153"/>
            <p:cNvSpPr>
              <a:spLocks noChangeArrowheads="1"/>
            </p:cNvSpPr>
            <p:nvPr/>
          </p:nvSpPr>
          <p:spPr bwMode="auto">
            <a:xfrm>
              <a:off x="1597" y="1537"/>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46" name="Rectangle 154"/>
            <p:cNvSpPr>
              <a:spLocks noChangeArrowheads="1"/>
            </p:cNvSpPr>
            <p:nvPr/>
          </p:nvSpPr>
          <p:spPr bwMode="auto">
            <a:xfrm>
              <a:off x="1597" y="1762"/>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dirty="0">
                  <a:latin typeface="Arial" charset="0"/>
                </a:rPr>
                <a:t>Roles</a:t>
              </a:r>
            </a:p>
          </p:txBody>
        </p:sp>
        <p:sp>
          <p:nvSpPr>
            <p:cNvPr id="1672347" name="Rectangle 155"/>
            <p:cNvSpPr>
              <a:spLocks noChangeArrowheads="1"/>
            </p:cNvSpPr>
            <p:nvPr/>
          </p:nvSpPr>
          <p:spPr bwMode="auto">
            <a:xfrm>
              <a:off x="1597" y="1986"/>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48" name="Rectangle 156"/>
            <p:cNvSpPr>
              <a:spLocks noChangeArrowheads="1"/>
            </p:cNvSpPr>
            <p:nvPr/>
          </p:nvSpPr>
          <p:spPr bwMode="auto">
            <a:xfrm>
              <a:off x="1597" y="2211"/>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49" name="Rectangle 157"/>
            <p:cNvSpPr>
              <a:spLocks noChangeArrowheads="1"/>
            </p:cNvSpPr>
            <p:nvPr/>
          </p:nvSpPr>
          <p:spPr bwMode="auto">
            <a:xfrm>
              <a:off x="1597" y="2436"/>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50" name="Rectangle 158"/>
            <p:cNvSpPr>
              <a:spLocks noChangeArrowheads="1"/>
            </p:cNvSpPr>
            <p:nvPr/>
          </p:nvSpPr>
          <p:spPr bwMode="auto">
            <a:xfrm>
              <a:off x="1597" y="2660"/>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51" name="Object 159"/>
          <p:cNvGraphicFramePr>
            <a:graphicFrameLocks noChangeAspect="1"/>
          </p:cNvGraphicFramePr>
          <p:nvPr/>
        </p:nvGraphicFramePr>
        <p:xfrm>
          <a:off x="2228850" y="5046682"/>
          <a:ext cx="742950" cy="558800"/>
        </p:xfrm>
        <a:graphic>
          <a:graphicData uri="http://schemas.openxmlformats.org/presentationml/2006/ole">
            <p:oleObj spid="_x0000_s49158" name="Visio" r:id="rId7" imgW="6384600" imgH="5201280" progId="Visio.Drawing.11">
              <p:embed/>
            </p:oleObj>
          </a:graphicData>
        </a:graphic>
      </p:graphicFrame>
      <p:grpSp>
        <p:nvGrpSpPr>
          <p:cNvPr id="6" name="Group 160"/>
          <p:cNvGrpSpPr>
            <a:grpSpLocks/>
          </p:cNvGrpSpPr>
          <p:nvPr/>
        </p:nvGrpSpPr>
        <p:grpSpPr bwMode="auto">
          <a:xfrm>
            <a:off x="3054350" y="4767282"/>
            <a:ext cx="247650" cy="838200"/>
            <a:chOff x="1597" y="1537"/>
            <a:chExt cx="577" cy="1310"/>
          </a:xfrm>
        </p:grpSpPr>
        <p:sp>
          <p:nvSpPr>
            <p:cNvPr id="1672353" name="Rectangle 161"/>
            <p:cNvSpPr>
              <a:spLocks noChangeArrowheads="1"/>
            </p:cNvSpPr>
            <p:nvPr/>
          </p:nvSpPr>
          <p:spPr bwMode="auto">
            <a:xfrm>
              <a:off x="1597" y="1537"/>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54" name="Rectangle 162"/>
            <p:cNvSpPr>
              <a:spLocks noChangeArrowheads="1"/>
            </p:cNvSpPr>
            <p:nvPr/>
          </p:nvSpPr>
          <p:spPr bwMode="auto">
            <a:xfrm>
              <a:off x="1597" y="1762"/>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55" name="Rectangle 163"/>
            <p:cNvSpPr>
              <a:spLocks noChangeArrowheads="1"/>
            </p:cNvSpPr>
            <p:nvPr/>
          </p:nvSpPr>
          <p:spPr bwMode="auto">
            <a:xfrm>
              <a:off x="1597" y="1986"/>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56" name="Rectangle 164"/>
            <p:cNvSpPr>
              <a:spLocks noChangeArrowheads="1"/>
            </p:cNvSpPr>
            <p:nvPr/>
          </p:nvSpPr>
          <p:spPr bwMode="auto">
            <a:xfrm>
              <a:off x="1597" y="2211"/>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57" name="Rectangle 165"/>
            <p:cNvSpPr>
              <a:spLocks noChangeArrowheads="1"/>
            </p:cNvSpPr>
            <p:nvPr/>
          </p:nvSpPr>
          <p:spPr bwMode="auto">
            <a:xfrm>
              <a:off x="1597" y="2436"/>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58" name="Rectangle 166"/>
            <p:cNvSpPr>
              <a:spLocks noChangeArrowheads="1"/>
            </p:cNvSpPr>
            <p:nvPr/>
          </p:nvSpPr>
          <p:spPr bwMode="auto">
            <a:xfrm>
              <a:off x="1597" y="2660"/>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59" name="Object 167"/>
          <p:cNvGraphicFramePr>
            <a:graphicFrameLocks noChangeAspect="1"/>
          </p:cNvGraphicFramePr>
          <p:nvPr/>
        </p:nvGraphicFramePr>
        <p:xfrm>
          <a:off x="3549650" y="5046682"/>
          <a:ext cx="742950" cy="558800"/>
        </p:xfrm>
        <a:graphic>
          <a:graphicData uri="http://schemas.openxmlformats.org/presentationml/2006/ole">
            <p:oleObj spid="_x0000_s49159" name="Visio" r:id="rId8" imgW="6384600" imgH="5201280" progId="Visio.Drawing.11">
              <p:embed/>
            </p:oleObj>
          </a:graphicData>
        </a:graphic>
      </p:graphicFrame>
      <p:grpSp>
        <p:nvGrpSpPr>
          <p:cNvPr id="7" name="Group 168"/>
          <p:cNvGrpSpPr>
            <a:grpSpLocks/>
          </p:cNvGrpSpPr>
          <p:nvPr/>
        </p:nvGrpSpPr>
        <p:grpSpPr bwMode="auto">
          <a:xfrm>
            <a:off x="4375150" y="4767282"/>
            <a:ext cx="247650" cy="838200"/>
            <a:chOff x="1597" y="1537"/>
            <a:chExt cx="577" cy="1310"/>
          </a:xfrm>
        </p:grpSpPr>
        <p:sp>
          <p:nvSpPr>
            <p:cNvPr id="1672361" name="Rectangle 169"/>
            <p:cNvSpPr>
              <a:spLocks noChangeArrowheads="1"/>
            </p:cNvSpPr>
            <p:nvPr/>
          </p:nvSpPr>
          <p:spPr bwMode="auto">
            <a:xfrm>
              <a:off x="1597" y="1537"/>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62" name="Rectangle 170"/>
            <p:cNvSpPr>
              <a:spLocks noChangeArrowheads="1"/>
            </p:cNvSpPr>
            <p:nvPr/>
          </p:nvSpPr>
          <p:spPr bwMode="auto">
            <a:xfrm>
              <a:off x="1597" y="1762"/>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63" name="Rectangle 171"/>
            <p:cNvSpPr>
              <a:spLocks noChangeArrowheads="1"/>
            </p:cNvSpPr>
            <p:nvPr/>
          </p:nvSpPr>
          <p:spPr bwMode="auto">
            <a:xfrm>
              <a:off x="1597" y="1986"/>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64" name="Rectangle 172"/>
            <p:cNvSpPr>
              <a:spLocks noChangeArrowheads="1"/>
            </p:cNvSpPr>
            <p:nvPr/>
          </p:nvSpPr>
          <p:spPr bwMode="auto">
            <a:xfrm>
              <a:off x="1597" y="2211"/>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65" name="Rectangle 173"/>
            <p:cNvSpPr>
              <a:spLocks noChangeArrowheads="1"/>
            </p:cNvSpPr>
            <p:nvPr/>
          </p:nvSpPr>
          <p:spPr bwMode="auto">
            <a:xfrm>
              <a:off x="1597" y="2436"/>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66" name="Rectangle 174"/>
            <p:cNvSpPr>
              <a:spLocks noChangeArrowheads="1"/>
            </p:cNvSpPr>
            <p:nvPr/>
          </p:nvSpPr>
          <p:spPr bwMode="auto">
            <a:xfrm>
              <a:off x="1597" y="2660"/>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67" name="Object 175"/>
          <p:cNvGraphicFramePr>
            <a:graphicFrameLocks noChangeAspect="1"/>
          </p:cNvGraphicFramePr>
          <p:nvPr/>
        </p:nvGraphicFramePr>
        <p:xfrm>
          <a:off x="6191250" y="5046682"/>
          <a:ext cx="742950" cy="558800"/>
        </p:xfrm>
        <a:graphic>
          <a:graphicData uri="http://schemas.openxmlformats.org/presentationml/2006/ole">
            <p:oleObj spid="_x0000_s49160" name="Visio" r:id="rId9" imgW="6384600" imgH="5201280" progId="Visio.Drawing.11">
              <p:embed/>
            </p:oleObj>
          </a:graphicData>
        </a:graphic>
      </p:graphicFrame>
      <p:grpSp>
        <p:nvGrpSpPr>
          <p:cNvPr id="8" name="Group 176"/>
          <p:cNvGrpSpPr>
            <a:grpSpLocks/>
          </p:cNvGrpSpPr>
          <p:nvPr/>
        </p:nvGrpSpPr>
        <p:grpSpPr bwMode="auto">
          <a:xfrm>
            <a:off x="7016750" y="4767282"/>
            <a:ext cx="247650" cy="838200"/>
            <a:chOff x="1597" y="1537"/>
            <a:chExt cx="577" cy="1310"/>
          </a:xfrm>
        </p:grpSpPr>
        <p:sp>
          <p:nvSpPr>
            <p:cNvPr id="1672369" name="Rectangle 177"/>
            <p:cNvSpPr>
              <a:spLocks noChangeArrowheads="1"/>
            </p:cNvSpPr>
            <p:nvPr/>
          </p:nvSpPr>
          <p:spPr bwMode="auto">
            <a:xfrm>
              <a:off x="1597" y="1537"/>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70" name="Rectangle 178"/>
            <p:cNvSpPr>
              <a:spLocks noChangeArrowheads="1"/>
            </p:cNvSpPr>
            <p:nvPr/>
          </p:nvSpPr>
          <p:spPr bwMode="auto">
            <a:xfrm>
              <a:off x="1597" y="1762"/>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71" name="Rectangle 179"/>
            <p:cNvSpPr>
              <a:spLocks noChangeArrowheads="1"/>
            </p:cNvSpPr>
            <p:nvPr/>
          </p:nvSpPr>
          <p:spPr bwMode="auto">
            <a:xfrm>
              <a:off x="1597" y="1986"/>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72" name="Rectangle 180"/>
            <p:cNvSpPr>
              <a:spLocks noChangeArrowheads="1"/>
            </p:cNvSpPr>
            <p:nvPr/>
          </p:nvSpPr>
          <p:spPr bwMode="auto">
            <a:xfrm>
              <a:off x="1597" y="2211"/>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73" name="Rectangle 181"/>
            <p:cNvSpPr>
              <a:spLocks noChangeArrowheads="1"/>
            </p:cNvSpPr>
            <p:nvPr/>
          </p:nvSpPr>
          <p:spPr bwMode="auto">
            <a:xfrm>
              <a:off x="1597" y="2436"/>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74" name="Rectangle 182"/>
            <p:cNvSpPr>
              <a:spLocks noChangeArrowheads="1"/>
            </p:cNvSpPr>
            <p:nvPr/>
          </p:nvSpPr>
          <p:spPr bwMode="auto">
            <a:xfrm>
              <a:off x="1597" y="2660"/>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050" name="Rectangle 2"/>
          <p:cNvSpPr>
            <a:spLocks noGrp="1" noChangeArrowheads="1"/>
          </p:cNvSpPr>
          <p:nvPr>
            <p:ph type="title"/>
          </p:nvPr>
        </p:nvSpPr>
        <p:spPr>
          <a:xfrm>
            <a:off x="165100" y="152401"/>
            <a:ext cx="9431370" cy="633393"/>
          </a:xfrm>
        </p:spPr>
        <p:txBody>
          <a:bodyPr/>
          <a:lstStyle/>
          <a:p>
            <a:r>
              <a:rPr smtClean="0"/>
              <a:t>Állapotváltozások a CMDB-ben</a:t>
            </a:r>
            <a:endParaRPr lang="en-US" dirty="0"/>
          </a:p>
        </p:txBody>
      </p:sp>
      <p:sp>
        <p:nvSpPr>
          <p:cNvPr id="1666051" name="Rectangle 3"/>
          <p:cNvSpPr>
            <a:spLocks noGrp="1" noChangeArrowheads="1"/>
          </p:cNvSpPr>
          <p:nvPr>
            <p:ph type="body" idx="1"/>
          </p:nvPr>
        </p:nvSpPr>
        <p:spPr>
          <a:xfrm>
            <a:off x="271463" y="857232"/>
            <a:ext cx="9363075" cy="3000396"/>
          </a:xfrm>
        </p:spPr>
        <p:txBody>
          <a:bodyPr/>
          <a:lstStyle/>
          <a:p>
            <a:r>
              <a:rPr lang="hu-HU" sz="2000" dirty="0" smtClean="0"/>
              <a:t>A CMDB állapotát alapvetően a következő MOF </a:t>
            </a:r>
            <a:r>
              <a:rPr lang="hu-HU" sz="2000" dirty="0" err="1" smtClean="0"/>
              <a:t>SMF-ek</a:t>
            </a:r>
            <a:r>
              <a:rPr lang="hu-HU" sz="2000" dirty="0" smtClean="0"/>
              <a:t> befolyásolják</a:t>
            </a:r>
            <a:endParaRPr lang="en-US" sz="2000" dirty="0"/>
          </a:p>
          <a:p>
            <a:pPr lvl="1"/>
            <a:r>
              <a:rPr lang="hu-HU" sz="1800" dirty="0" smtClean="0"/>
              <a:t>Változáskezelés (</a:t>
            </a:r>
            <a:r>
              <a:rPr lang="hu-HU" sz="1800" dirty="0" err="1" smtClean="0"/>
              <a:t>Change</a:t>
            </a:r>
            <a:r>
              <a:rPr lang="hu-HU" sz="1800" dirty="0" smtClean="0"/>
              <a:t> Management)</a:t>
            </a:r>
            <a:endParaRPr lang="en-US" sz="1800" dirty="0"/>
          </a:p>
          <a:p>
            <a:pPr lvl="1"/>
            <a:r>
              <a:rPr lang="hu-HU" sz="1800" dirty="0" err="1" smtClean="0"/>
              <a:t>Változásbevezetés</a:t>
            </a:r>
            <a:r>
              <a:rPr lang="hu-HU" sz="1800" dirty="0" smtClean="0"/>
              <a:t> („kiadáskezelés”, </a:t>
            </a:r>
            <a:r>
              <a:rPr lang="hu-HU" sz="1800" dirty="0" err="1" smtClean="0"/>
              <a:t>Release</a:t>
            </a:r>
            <a:r>
              <a:rPr lang="hu-HU" sz="1800" dirty="0" smtClean="0"/>
              <a:t> Management)</a:t>
            </a:r>
            <a:endParaRPr lang="en-US" sz="1800" dirty="0"/>
          </a:p>
          <a:p>
            <a:r>
              <a:rPr lang="hu-HU" sz="2000" dirty="0" smtClean="0"/>
              <a:t>Ennek eredménye</a:t>
            </a:r>
            <a:r>
              <a:rPr lang="en-US" sz="2000" dirty="0" smtClean="0"/>
              <a:t>:</a:t>
            </a:r>
            <a:endParaRPr lang="en-US" sz="2000" dirty="0"/>
          </a:p>
          <a:p>
            <a:pPr lvl="1"/>
            <a:r>
              <a:rPr lang="hu-HU" sz="1800" dirty="0" smtClean="0"/>
              <a:t>Minden új szolgáltatást és változtatást még létrejötte előtt észlelünk</a:t>
            </a:r>
            <a:endParaRPr lang="en-US" sz="1800" dirty="0"/>
          </a:p>
          <a:p>
            <a:pPr lvl="1"/>
            <a:r>
              <a:rPr lang="hu-HU" sz="1800" dirty="0" smtClean="0"/>
              <a:t>A bevezetendő megoldásokat először egy tesztkörnyezetben (illetve modellen) teszteljük le, hogy lássuk a hatását</a:t>
            </a:r>
          </a:p>
          <a:p>
            <a:pPr lvl="1"/>
            <a:r>
              <a:rPr lang="hu-HU" sz="1800" dirty="0" smtClean="0"/>
              <a:t>A korábbi változtatások, eltávolított szolgáltatások naplózása</a:t>
            </a:r>
            <a:endParaRPr lang="en-US" sz="1800" dirty="0"/>
          </a:p>
          <a:p>
            <a:pPr lvl="1"/>
            <a:r>
              <a:rPr lang="hu-HU" sz="1800" dirty="0" smtClean="0"/>
              <a:t>A gyakran előforduló problémák jól ismertek és dokumentáltak a </a:t>
            </a:r>
            <a:r>
              <a:rPr lang="hu-HU" sz="1800" dirty="0" err="1" smtClean="0"/>
              <a:t>CMDB-ben</a:t>
            </a:r>
            <a:endParaRPr lang="en-US" sz="1800" dirty="0"/>
          </a:p>
        </p:txBody>
      </p:sp>
      <p:sp>
        <p:nvSpPr>
          <p:cNvPr id="1666086" name="Line 38"/>
          <p:cNvSpPr>
            <a:spLocks noChangeShapeType="1"/>
          </p:cNvSpPr>
          <p:nvPr/>
        </p:nvSpPr>
        <p:spPr bwMode="auto">
          <a:xfrm flipV="1">
            <a:off x="1666852" y="5334000"/>
            <a:ext cx="1139848" cy="523892"/>
          </a:xfrm>
          <a:prstGeom prst="line">
            <a:avLst/>
          </a:prstGeom>
          <a:noFill/>
          <a:ln w="9525">
            <a:solidFill>
              <a:schemeClr val="tx1"/>
            </a:solidFill>
            <a:round/>
            <a:headEnd/>
            <a:tailEnd type="triangle" w="med" len="med"/>
          </a:ln>
          <a:effectLst/>
        </p:spPr>
        <p:txBody>
          <a:bodyPr/>
          <a:lstStyle/>
          <a:p>
            <a:endParaRPr lang="en-US"/>
          </a:p>
        </p:txBody>
      </p:sp>
      <p:graphicFrame>
        <p:nvGraphicFramePr>
          <p:cNvPr id="1666085" name="Object 37"/>
          <p:cNvGraphicFramePr>
            <a:graphicFrameLocks noChangeAspect="1"/>
          </p:cNvGraphicFramePr>
          <p:nvPr/>
        </p:nvGraphicFramePr>
        <p:xfrm>
          <a:off x="1023910" y="5643578"/>
          <a:ext cx="810022" cy="990600"/>
        </p:xfrm>
        <a:graphic>
          <a:graphicData uri="http://schemas.openxmlformats.org/presentationml/2006/ole">
            <p:oleObj spid="_x0000_s50178" name="Visio" r:id="rId3" imgW="523935" imgH="728312" progId="Visio.Drawing.11">
              <p:embed/>
            </p:oleObj>
          </a:graphicData>
        </a:graphic>
      </p:graphicFrame>
      <p:grpSp>
        <p:nvGrpSpPr>
          <p:cNvPr id="2" name="Group 69"/>
          <p:cNvGrpSpPr>
            <a:grpSpLocks/>
          </p:cNvGrpSpPr>
          <p:nvPr/>
        </p:nvGrpSpPr>
        <p:grpSpPr bwMode="auto">
          <a:xfrm>
            <a:off x="2889250" y="3886200"/>
            <a:ext cx="4149858" cy="2819400"/>
            <a:chOff x="1392" y="1344"/>
            <a:chExt cx="2413" cy="1776"/>
          </a:xfrm>
        </p:grpSpPr>
        <p:sp>
          <p:nvSpPr>
            <p:cNvPr id="1666118" name="Rectangle 70"/>
            <p:cNvSpPr>
              <a:spLocks noChangeArrowheads="1"/>
            </p:cNvSpPr>
            <p:nvPr/>
          </p:nvSpPr>
          <p:spPr bwMode="auto">
            <a:xfrm>
              <a:off x="1728" y="2592"/>
              <a:ext cx="1824" cy="528"/>
            </a:xfrm>
            <a:prstGeom prst="rect">
              <a:avLst/>
            </a:prstGeom>
            <a:solidFill>
              <a:schemeClr val="accent3">
                <a:lumMod val="25000"/>
              </a:schemeClr>
            </a:solidFill>
            <a:ln w="9525">
              <a:solidFill>
                <a:schemeClr val="tx1"/>
              </a:solidFill>
              <a:miter lim="800000"/>
              <a:headEnd/>
              <a:tailEnd/>
            </a:ln>
            <a:effectLst/>
          </p:spPr>
          <p:txBody>
            <a:bodyPr wrap="none" anchor="b"/>
            <a:lstStyle/>
            <a:p>
              <a:r>
                <a:rPr lang="hu-HU" sz="800" b="1" dirty="0" smtClean="0">
                  <a:latin typeface="Arial" charset="0"/>
                </a:rPr>
                <a:t>Történelmi, korábbi tények, állapotok</a:t>
              </a:r>
              <a:endParaRPr lang="en-US" sz="800" b="1" dirty="0">
                <a:latin typeface="Arial" charset="0"/>
              </a:endParaRPr>
            </a:p>
          </p:txBody>
        </p:sp>
        <p:sp>
          <p:nvSpPr>
            <p:cNvPr id="1666119" name="Rectangle 71"/>
            <p:cNvSpPr>
              <a:spLocks noChangeArrowheads="1"/>
            </p:cNvSpPr>
            <p:nvPr/>
          </p:nvSpPr>
          <p:spPr bwMode="auto">
            <a:xfrm>
              <a:off x="2208" y="1344"/>
              <a:ext cx="1344" cy="1248"/>
            </a:xfrm>
            <a:prstGeom prst="rect">
              <a:avLst/>
            </a:prstGeom>
            <a:solidFill>
              <a:schemeClr val="accent5">
                <a:lumMod val="50000"/>
              </a:schemeClr>
            </a:solidFill>
            <a:ln w="9525">
              <a:solidFill>
                <a:schemeClr val="tx1"/>
              </a:solidFill>
              <a:miter lim="800000"/>
              <a:headEnd/>
              <a:tailEnd/>
            </a:ln>
            <a:effectLst/>
          </p:spPr>
          <p:txBody>
            <a:bodyPr wrap="none"/>
            <a:lstStyle/>
            <a:p>
              <a:r>
                <a:rPr lang="hu-HU" sz="800" b="1" dirty="0" smtClean="0">
                  <a:latin typeface="Arial" charset="0"/>
                </a:rPr>
                <a:t>Változáskezelés</a:t>
              </a:r>
              <a:r>
                <a:rPr lang="en-US" sz="800" b="1" dirty="0" smtClean="0">
                  <a:latin typeface="Arial" charset="0"/>
                </a:rPr>
                <a:t>  </a:t>
              </a:r>
              <a:endParaRPr lang="en-US" sz="800" b="1" dirty="0">
                <a:latin typeface="Arial" charset="0"/>
              </a:endParaRPr>
            </a:p>
            <a:p>
              <a:endParaRPr lang="en-US" sz="800" b="1" dirty="0">
                <a:latin typeface="Arial" charset="0"/>
              </a:endParaRPr>
            </a:p>
          </p:txBody>
        </p:sp>
        <p:sp>
          <p:nvSpPr>
            <p:cNvPr id="1666120" name="Rectangle 72"/>
            <p:cNvSpPr>
              <a:spLocks noChangeArrowheads="1"/>
            </p:cNvSpPr>
            <p:nvPr/>
          </p:nvSpPr>
          <p:spPr bwMode="auto">
            <a:xfrm>
              <a:off x="1728" y="1344"/>
              <a:ext cx="480" cy="1248"/>
            </a:xfrm>
            <a:prstGeom prst="rect">
              <a:avLst/>
            </a:prstGeom>
            <a:solidFill>
              <a:schemeClr val="tx1">
                <a:lumMod val="50000"/>
              </a:schemeClr>
            </a:solidFill>
            <a:ln w="9525">
              <a:solidFill>
                <a:schemeClr val="tx1"/>
              </a:solidFill>
              <a:miter lim="800000"/>
              <a:headEnd/>
              <a:tailEnd/>
            </a:ln>
            <a:effectLst/>
          </p:spPr>
          <p:txBody>
            <a:bodyPr wrap="none"/>
            <a:lstStyle/>
            <a:p>
              <a:r>
                <a:rPr lang="hu-HU" sz="800" b="1" dirty="0" smtClean="0">
                  <a:latin typeface="Arial" charset="0"/>
                </a:rPr>
                <a:t>Üzemeltetés</a:t>
              </a:r>
              <a:endParaRPr lang="en-US" sz="800" b="1" dirty="0">
                <a:latin typeface="Arial" charset="0"/>
              </a:endParaRPr>
            </a:p>
            <a:p>
              <a:endParaRPr lang="en-US" sz="800" b="1" dirty="0">
                <a:latin typeface="Arial" charset="0"/>
              </a:endParaRPr>
            </a:p>
          </p:txBody>
        </p:sp>
        <p:sp>
          <p:nvSpPr>
            <p:cNvPr id="1666121" name="Rectangle 73"/>
            <p:cNvSpPr>
              <a:spLocks noChangeArrowheads="1"/>
            </p:cNvSpPr>
            <p:nvPr/>
          </p:nvSpPr>
          <p:spPr bwMode="auto">
            <a:xfrm>
              <a:off x="1781" y="2659"/>
              <a:ext cx="361" cy="28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spcBef>
                  <a:spcPct val="0"/>
                </a:spcBef>
              </a:pPr>
              <a:r>
                <a:rPr lang="hu-HU" sz="700" dirty="0" smtClean="0">
                  <a:latin typeface="Arial" charset="0"/>
                </a:rPr>
                <a:t>Korábbi állapotok</a:t>
              </a:r>
              <a:endParaRPr lang="en-US" sz="700" dirty="0">
                <a:latin typeface="Arial" charset="0"/>
              </a:endParaRPr>
            </a:p>
          </p:txBody>
        </p:sp>
        <p:sp>
          <p:nvSpPr>
            <p:cNvPr id="1666122" name="Line 74"/>
            <p:cNvSpPr>
              <a:spLocks noChangeShapeType="1"/>
            </p:cNvSpPr>
            <p:nvPr/>
          </p:nvSpPr>
          <p:spPr bwMode="auto">
            <a:xfrm>
              <a:off x="1444" y="1791"/>
              <a:ext cx="2361" cy="0"/>
            </a:xfrm>
            <a:prstGeom prst="line">
              <a:avLst/>
            </a:prstGeom>
            <a:noFill/>
            <a:ln w="9525">
              <a:solidFill>
                <a:schemeClr val="tx1"/>
              </a:solidFill>
              <a:round/>
              <a:headEnd/>
              <a:tailEnd/>
            </a:ln>
            <a:effectLst/>
          </p:spPr>
          <p:txBody>
            <a:bodyPr/>
            <a:lstStyle/>
            <a:p>
              <a:endParaRPr lang="en-US"/>
            </a:p>
          </p:txBody>
        </p:sp>
        <p:sp>
          <p:nvSpPr>
            <p:cNvPr id="1666123" name="Line 75"/>
            <p:cNvSpPr>
              <a:spLocks noChangeShapeType="1"/>
            </p:cNvSpPr>
            <p:nvPr/>
          </p:nvSpPr>
          <p:spPr bwMode="auto">
            <a:xfrm flipH="1">
              <a:off x="1754" y="1593"/>
              <a:ext cx="2" cy="1479"/>
            </a:xfrm>
            <a:prstGeom prst="line">
              <a:avLst/>
            </a:prstGeom>
            <a:noFill/>
            <a:ln w="9525">
              <a:solidFill>
                <a:schemeClr val="tx1"/>
              </a:solidFill>
              <a:round/>
              <a:headEnd/>
              <a:tailEnd/>
            </a:ln>
            <a:effectLst/>
          </p:spPr>
          <p:txBody>
            <a:bodyPr/>
            <a:lstStyle/>
            <a:p>
              <a:endParaRPr lang="en-US"/>
            </a:p>
          </p:txBody>
        </p:sp>
        <p:sp>
          <p:nvSpPr>
            <p:cNvPr id="1666124" name="Text Box 76"/>
            <p:cNvSpPr txBox="1">
              <a:spLocks noChangeArrowheads="1"/>
            </p:cNvSpPr>
            <p:nvPr/>
          </p:nvSpPr>
          <p:spPr bwMode="auto">
            <a:xfrm>
              <a:off x="1813" y="1584"/>
              <a:ext cx="384" cy="136"/>
            </a:xfrm>
            <a:prstGeom prst="rect">
              <a:avLst/>
            </a:prstGeom>
            <a:noFill/>
            <a:ln w="9525">
              <a:noFill/>
              <a:miter lim="800000"/>
              <a:headEnd/>
              <a:tailEnd/>
            </a:ln>
            <a:effectLst/>
          </p:spPr>
          <p:txBody>
            <a:bodyPr wrap="none">
              <a:spAutoFit/>
            </a:bodyPr>
            <a:lstStyle/>
            <a:p>
              <a:pPr algn="ctr" eaLnBrk="1" hangingPunct="1">
                <a:spcBef>
                  <a:spcPct val="0"/>
                </a:spcBef>
              </a:pPr>
              <a:r>
                <a:rPr lang="hu-HU" sz="800" dirty="0" smtClean="0">
                  <a:latin typeface="Arial" charset="0"/>
                </a:rPr>
                <a:t>Tényleges</a:t>
              </a:r>
              <a:endParaRPr lang="en-US" sz="800" dirty="0">
                <a:latin typeface="Arial" charset="0"/>
              </a:endParaRPr>
            </a:p>
          </p:txBody>
        </p:sp>
        <p:sp>
          <p:nvSpPr>
            <p:cNvPr id="1666125" name="Text Box 77"/>
            <p:cNvSpPr txBox="1">
              <a:spLocks noChangeArrowheads="1"/>
            </p:cNvSpPr>
            <p:nvPr/>
          </p:nvSpPr>
          <p:spPr bwMode="auto">
            <a:xfrm>
              <a:off x="2217" y="1579"/>
              <a:ext cx="357" cy="136"/>
            </a:xfrm>
            <a:prstGeom prst="rect">
              <a:avLst/>
            </a:prstGeom>
            <a:noFill/>
            <a:ln w="9525">
              <a:noFill/>
              <a:miter lim="800000"/>
              <a:headEnd/>
              <a:tailEnd/>
            </a:ln>
            <a:effectLst/>
          </p:spPr>
          <p:txBody>
            <a:bodyPr wrap="none">
              <a:spAutoFit/>
            </a:bodyPr>
            <a:lstStyle/>
            <a:p>
              <a:pPr eaLnBrk="1" hangingPunct="1">
                <a:spcBef>
                  <a:spcPct val="0"/>
                </a:spcBef>
              </a:pPr>
              <a:r>
                <a:rPr lang="hu-HU" sz="800" dirty="0" smtClean="0">
                  <a:latin typeface="Arial" charset="0"/>
                </a:rPr>
                <a:t>Tervezett</a:t>
              </a:r>
              <a:endParaRPr lang="en-US" sz="800" dirty="0">
                <a:latin typeface="Arial" charset="0"/>
              </a:endParaRPr>
            </a:p>
          </p:txBody>
        </p:sp>
        <p:sp>
          <p:nvSpPr>
            <p:cNvPr id="1666126" name="Rectangle 78"/>
            <p:cNvSpPr>
              <a:spLocks noChangeArrowheads="1"/>
            </p:cNvSpPr>
            <p:nvPr/>
          </p:nvSpPr>
          <p:spPr bwMode="auto">
            <a:xfrm>
              <a:off x="2217" y="2659"/>
              <a:ext cx="362" cy="28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spcBef>
                  <a:spcPct val="0"/>
                </a:spcBef>
              </a:pPr>
              <a:r>
                <a:rPr lang="hu-HU" sz="700" dirty="0" smtClean="0">
                  <a:latin typeface="Arial" charset="0"/>
                </a:rPr>
                <a:t>Korábbi elvárt állapotok</a:t>
              </a:r>
              <a:endParaRPr lang="en-US" sz="700" dirty="0">
                <a:latin typeface="Arial" charset="0"/>
              </a:endParaRPr>
            </a:p>
          </p:txBody>
        </p:sp>
        <p:sp>
          <p:nvSpPr>
            <p:cNvPr id="1666127" name="Rectangle 79"/>
            <p:cNvSpPr>
              <a:spLocks noChangeArrowheads="1"/>
            </p:cNvSpPr>
            <p:nvPr/>
          </p:nvSpPr>
          <p:spPr bwMode="auto">
            <a:xfrm>
              <a:off x="1781" y="2310"/>
              <a:ext cx="361" cy="28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spcBef>
                  <a:spcPct val="0"/>
                </a:spcBef>
              </a:pPr>
              <a:r>
                <a:rPr lang="hu-HU" sz="700" dirty="0" smtClean="0">
                  <a:latin typeface="Arial" charset="0"/>
                </a:rPr>
                <a:t>Jelenlegi állapot</a:t>
              </a:r>
              <a:endParaRPr lang="en-US" sz="700" dirty="0">
                <a:latin typeface="Arial" charset="0"/>
              </a:endParaRPr>
            </a:p>
          </p:txBody>
        </p:sp>
        <p:sp>
          <p:nvSpPr>
            <p:cNvPr id="1666128" name="Rectangle 80"/>
            <p:cNvSpPr>
              <a:spLocks noChangeArrowheads="1"/>
            </p:cNvSpPr>
            <p:nvPr/>
          </p:nvSpPr>
          <p:spPr bwMode="auto">
            <a:xfrm>
              <a:off x="2217" y="2310"/>
              <a:ext cx="362" cy="28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spcBef>
                  <a:spcPct val="0"/>
                </a:spcBef>
              </a:pPr>
              <a:r>
                <a:rPr lang="hu-HU" sz="700" dirty="0" smtClean="0">
                  <a:latin typeface="Arial" charset="0"/>
                </a:rPr>
                <a:t>Elvárt állapot</a:t>
              </a:r>
              <a:endParaRPr lang="en-US" sz="700" dirty="0">
                <a:latin typeface="Arial" charset="0"/>
              </a:endParaRPr>
            </a:p>
          </p:txBody>
        </p:sp>
        <p:sp>
          <p:nvSpPr>
            <p:cNvPr id="1666129" name="Rectangle 81"/>
            <p:cNvSpPr>
              <a:spLocks noChangeArrowheads="1"/>
            </p:cNvSpPr>
            <p:nvPr/>
          </p:nvSpPr>
          <p:spPr bwMode="auto">
            <a:xfrm>
              <a:off x="2217" y="1813"/>
              <a:ext cx="362" cy="28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spcBef>
                  <a:spcPct val="0"/>
                </a:spcBef>
              </a:pPr>
              <a:r>
                <a:rPr lang="hu-HU" sz="700" dirty="0" smtClean="0">
                  <a:latin typeface="Arial" charset="0"/>
                </a:rPr>
                <a:t>Jövőbeli</a:t>
              </a:r>
            </a:p>
            <a:p>
              <a:pPr algn="ctr" eaLnBrk="1" hangingPunct="1">
                <a:spcBef>
                  <a:spcPct val="0"/>
                </a:spcBef>
              </a:pPr>
              <a:r>
                <a:rPr lang="hu-HU" sz="700" dirty="0" smtClean="0">
                  <a:latin typeface="Arial" charset="0"/>
                </a:rPr>
                <a:t>állapot</a:t>
              </a:r>
              <a:endParaRPr lang="en-US" sz="700" dirty="0">
                <a:latin typeface="Arial" charset="0"/>
              </a:endParaRPr>
            </a:p>
          </p:txBody>
        </p:sp>
        <p:sp>
          <p:nvSpPr>
            <p:cNvPr id="1666130" name="Text Box 82"/>
            <p:cNvSpPr txBox="1">
              <a:spLocks noChangeArrowheads="1"/>
            </p:cNvSpPr>
            <p:nvPr/>
          </p:nvSpPr>
          <p:spPr bwMode="auto">
            <a:xfrm>
              <a:off x="1392" y="2304"/>
              <a:ext cx="261" cy="136"/>
            </a:xfrm>
            <a:prstGeom prst="rect">
              <a:avLst/>
            </a:prstGeom>
            <a:noFill/>
            <a:ln w="9525">
              <a:noFill/>
              <a:miter lim="800000"/>
              <a:headEnd/>
              <a:tailEnd/>
            </a:ln>
            <a:effectLst/>
          </p:spPr>
          <p:txBody>
            <a:bodyPr wrap="none">
              <a:spAutoFit/>
            </a:bodyPr>
            <a:lstStyle/>
            <a:p>
              <a:pPr eaLnBrk="1" hangingPunct="1">
                <a:spcBef>
                  <a:spcPct val="0"/>
                </a:spcBef>
              </a:pPr>
              <a:r>
                <a:rPr lang="hu-HU" sz="800" b="1" dirty="0" smtClean="0">
                  <a:latin typeface="Arial" charset="0"/>
                </a:rPr>
                <a:t>Jelen</a:t>
              </a:r>
              <a:endParaRPr lang="en-US" sz="800" dirty="0">
                <a:latin typeface="Arial" charset="0"/>
              </a:endParaRPr>
            </a:p>
          </p:txBody>
        </p:sp>
        <p:sp>
          <p:nvSpPr>
            <p:cNvPr id="1666131" name="Text Box 83"/>
            <p:cNvSpPr txBox="1">
              <a:spLocks noChangeArrowheads="1"/>
            </p:cNvSpPr>
            <p:nvPr/>
          </p:nvSpPr>
          <p:spPr bwMode="auto">
            <a:xfrm>
              <a:off x="1392" y="1874"/>
              <a:ext cx="247" cy="136"/>
            </a:xfrm>
            <a:prstGeom prst="rect">
              <a:avLst/>
            </a:prstGeom>
            <a:noFill/>
            <a:ln w="9525">
              <a:noFill/>
              <a:miter lim="800000"/>
              <a:headEnd/>
              <a:tailEnd/>
            </a:ln>
            <a:effectLst/>
          </p:spPr>
          <p:txBody>
            <a:bodyPr wrap="none">
              <a:spAutoFit/>
            </a:bodyPr>
            <a:lstStyle/>
            <a:p>
              <a:pPr eaLnBrk="1" hangingPunct="1">
                <a:spcBef>
                  <a:spcPct val="0"/>
                </a:spcBef>
              </a:pPr>
              <a:r>
                <a:rPr lang="hu-HU" sz="800" b="1" dirty="0" smtClean="0">
                  <a:latin typeface="Arial" charset="0"/>
                </a:rPr>
                <a:t>Jövő</a:t>
              </a:r>
              <a:endParaRPr lang="en-US" sz="800" b="1" dirty="0">
                <a:latin typeface="Arial" charset="0"/>
              </a:endParaRPr>
            </a:p>
          </p:txBody>
        </p:sp>
        <p:sp>
          <p:nvSpPr>
            <p:cNvPr id="1666132" name="Text Box 84"/>
            <p:cNvSpPr txBox="1">
              <a:spLocks noChangeArrowheads="1"/>
            </p:cNvSpPr>
            <p:nvPr/>
          </p:nvSpPr>
          <p:spPr bwMode="auto">
            <a:xfrm>
              <a:off x="1392" y="2745"/>
              <a:ext cx="220" cy="136"/>
            </a:xfrm>
            <a:prstGeom prst="rect">
              <a:avLst/>
            </a:prstGeom>
            <a:noFill/>
            <a:ln w="9525">
              <a:noFill/>
              <a:miter lim="800000"/>
              <a:headEnd/>
              <a:tailEnd/>
            </a:ln>
            <a:effectLst/>
          </p:spPr>
          <p:txBody>
            <a:bodyPr wrap="none">
              <a:spAutoFit/>
            </a:bodyPr>
            <a:lstStyle/>
            <a:p>
              <a:pPr eaLnBrk="1" hangingPunct="1">
                <a:spcBef>
                  <a:spcPct val="0"/>
                </a:spcBef>
              </a:pPr>
              <a:r>
                <a:rPr lang="hu-HU" sz="800" dirty="0" smtClean="0">
                  <a:latin typeface="Arial" charset="0"/>
                </a:rPr>
                <a:t>Múlt</a:t>
              </a:r>
              <a:endParaRPr lang="en-US" sz="800" dirty="0">
                <a:latin typeface="Arial" charset="0"/>
              </a:endParaRPr>
            </a:p>
          </p:txBody>
        </p:sp>
        <p:sp>
          <p:nvSpPr>
            <p:cNvPr id="1666133" name="Line 85"/>
            <p:cNvSpPr>
              <a:spLocks noChangeShapeType="1"/>
            </p:cNvSpPr>
            <p:nvPr/>
          </p:nvSpPr>
          <p:spPr bwMode="auto">
            <a:xfrm>
              <a:off x="1444" y="2118"/>
              <a:ext cx="2361" cy="0"/>
            </a:xfrm>
            <a:prstGeom prst="line">
              <a:avLst/>
            </a:prstGeom>
            <a:noFill/>
            <a:ln w="9525">
              <a:solidFill>
                <a:schemeClr val="tx1"/>
              </a:solidFill>
              <a:round/>
              <a:headEnd/>
              <a:tailEnd/>
            </a:ln>
            <a:effectLst/>
          </p:spPr>
          <p:txBody>
            <a:bodyPr/>
            <a:lstStyle/>
            <a:p>
              <a:endParaRPr lang="en-US"/>
            </a:p>
          </p:txBody>
        </p:sp>
        <p:sp>
          <p:nvSpPr>
            <p:cNvPr id="1666134" name="Line 86"/>
            <p:cNvSpPr>
              <a:spLocks noChangeShapeType="1"/>
            </p:cNvSpPr>
            <p:nvPr/>
          </p:nvSpPr>
          <p:spPr bwMode="auto">
            <a:xfrm>
              <a:off x="1444" y="2615"/>
              <a:ext cx="2361" cy="0"/>
            </a:xfrm>
            <a:prstGeom prst="line">
              <a:avLst/>
            </a:prstGeom>
            <a:noFill/>
            <a:ln w="9525">
              <a:solidFill>
                <a:schemeClr val="tx1"/>
              </a:solidFill>
              <a:round/>
              <a:headEnd/>
              <a:tailEnd/>
            </a:ln>
            <a:effectLst/>
          </p:spPr>
          <p:txBody>
            <a:bodyPr/>
            <a:lstStyle/>
            <a:p>
              <a:endParaRPr lang="en-US"/>
            </a:p>
          </p:txBody>
        </p:sp>
        <p:sp>
          <p:nvSpPr>
            <p:cNvPr id="1666135" name="Rectangle 87"/>
            <p:cNvSpPr>
              <a:spLocks noChangeArrowheads="1"/>
            </p:cNvSpPr>
            <p:nvPr/>
          </p:nvSpPr>
          <p:spPr bwMode="auto">
            <a:xfrm>
              <a:off x="2711" y="1813"/>
              <a:ext cx="361" cy="283"/>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spcBef>
                  <a:spcPct val="0"/>
                </a:spcBef>
              </a:pPr>
              <a:r>
                <a:rPr lang="hu-HU" sz="700" dirty="0" smtClean="0">
                  <a:latin typeface="Arial" charset="0"/>
                </a:rPr>
                <a:t>Jóváhagyandó</a:t>
              </a:r>
            </a:p>
            <a:p>
              <a:pPr algn="ctr" eaLnBrk="1" hangingPunct="1">
                <a:spcBef>
                  <a:spcPct val="0"/>
                </a:spcBef>
              </a:pPr>
              <a:r>
                <a:rPr lang="hu-HU" sz="700" dirty="0" smtClean="0">
                  <a:latin typeface="Arial" charset="0"/>
                </a:rPr>
                <a:t>Jövőbeli állapot</a:t>
              </a:r>
              <a:endParaRPr lang="en-US" sz="700" dirty="0">
                <a:latin typeface="Arial" charset="0"/>
              </a:endParaRPr>
            </a:p>
          </p:txBody>
        </p:sp>
        <p:sp>
          <p:nvSpPr>
            <p:cNvPr id="1666136" name="Text Box 88"/>
            <p:cNvSpPr txBox="1">
              <a:spLocks noChangeArrowheads="1"/>
            </p:cNvSpPr>
            <p:nvPr/>
          </p:nvSpPr>
          <p:spPr bwMode="auto">
            <a:xfrm>
              <a:off x="2675" y="1549"/>
              <a:ext cx="445" cy="213"/>
            </a:xfrm>
            <a:prstGeom prst="rect">
              <a:avLst/>
            </a:prstGeom>
            <a:noFill/>
            <a:ln w="9525">
              <a:noFill/>
              <a:miter lim="800000"/>
              <a:headEnd/>
              <a:tailEnd/>
            </a:ln>
            <a:effectLst/>
          </p:spPr>
          <p:txBody>
            <a:bodyPr wrap="none">
              <a:spAutoFit/>
            </a:bodyPr>
            <a:lstStyle/>
            <a:p>
              <a:pPr eaLnBrk="1" hangingPunct="1">
                <a:spcBef>
                  <a:spcPct val="0"/>
                </a:spcBef>
              </a:pPr>
              <a:r>
                <a:rPr lang="hu-HU" sz="800" dirty="0" smtClean="0">
                  <a:latin typeface="Arial" charset="0"/>
                </a:rPr>
                <a:t>Elfogadásra </a:t>
              </a:r>
            </a:p>
            <a:p>
              <a:pPr algn="ctr" eaLnBrk="1" hangingPunct="1">
                <a:spcBef>
                  <a:spcPct val="0"/>
                </a:spcBef>
              </a:pPr>
              <a:r>
                <a:rPr lang="hu-HU" sz="800" dirty="0" smtClean="0">
                  <a:latin typeface="Arial" charset="0"/>
                </a:rPr>
                <a:t>váró</a:t>
              </a:r>
              <a:endParaRPr lang="en-US" sz="800" dirty="0">
                <a:latin typeface="Arial" charset="0"/>
              </a:endParaRPr>
            </a:p>
          </p:txBody>
        </p:sp>
        <p:sp>
          <p:nvSpPr>
            <p:cNvPr id="1666137" name="Text Box 89"/>
            <p:cNvSpPr txBox="1">
              <a:spLocks noChangeArrowheads="1"/>
            </p:cNvSpPr>
            <p:nvPr/>
          </p:nvSpPr>
          <p:spPr bwMode="auto">
            <a:xfrm>
              <a:off x="2736" y="2177"/>
              <a:ext cx="286" cy="407"/>
            </a:xfrm>
            <a:prstGeom prst="rect">
              <a:avLst/>
            </a:prstGeom>
            <a:noFill/>
            <a:ln w="9525">
              <a:noFill/>
              <a:miter lim="800000"/>
              <a:headEnd/>
              <a:tailEnd/>
            </a:ln>
            <a:effectLst/>
          </p:spPr>
          <p:txBody>
            <a:bodyPr wrap="none">
              <a:spAutoFit/>
            </a:bodyPr>
            <a:lstStyle/>
            <a:p>
              <a:pPr eaLnBrk="1" hangingPunct="1">
                <a:spcBef>
                  <a:spcPct val="0"/>
                </a:spcBef>
              </a:pPr>
              <a:r>
                <a:rPr lang="en-US" sz="3600">
                  <a:latin typeface="Arial" charset="0"/>
                </a:rPr>
                <a:t>X</a:t>
              </a:r>
            </a:p>
          </p:txBody>
        </p:sp>
        <p:sp>
          <p:nvSpPr>
            <p:cNvPr id="1666138" name="Line 90"/>
            <p:cNvSpPr>
              <a:spLocks noChangeShapeType="1"/>
            </p:cNvSpPr>
            <p:nvPr/>
          </p:nvSpPr>
          <p:spPr bwMode="auto">
            <a:xfrm flipH="1">
              <a:off x="2187" y="1593"/>
              <a:ext cx="2" cy="1479"/>
            </a:xfrm>
            <a:prstGeom prst="line">
              <a:avLst/>
            </a:prstGeom>
            <a:noFill/>
            <a:ln w="9525">
              <a:solidFill>
                <a:schemeClr val="tx1"/>
              </a:solidFill>
              <a:round/>
              <a:headEnd/>
              <a:tailEnd/>
            </a:ln>
            <a:effectLst/>
          </p:spPr>
          <p:txBody>
            <a:bodyPr/>
            <a:lstStyle/>
            <a:p>
              <a:endParaRPr lang="en-US"/>
            </a:p>
          </p:txBody>
        </p:sp>
        <p:sp>
          <p:nvSpPr>
            <p:cNvPr id="1666139" name="Line 91"/>
            <p:cNvSpPr>
              <a:spLocks noChangeShapeType="1"/>
            </p:cNvSpPr>
            <p:nvPr/>
          </p:nvSpPr>
          <p:spPr bwMode="auto">
            <a:xfrm flipH="1">
              <a:off x="3118" y="1593"/>
              <a:ext cx="2" cy="1479"/>
            </a:xfrm>
            <a:prstGeom prst="line">
              <a:avLst/>
            </a:prstGeom>
            <a:noFill/>
            <a:ln w="9525">
              <a:solidFill>
                <a:schemeClr val="tx1"/>
              </a:solidFill>
              <a:round/>
              <a:headEnd/>
              <a:tailEnd/>
            </a:ln>
            <a:effectLst/>
          </p:spPr>
          <p:txBody>
            <a:bodyPr/>
            <a:lstStyle/>
            <a:p>
              <a:endParaRPr lang="en-US"/>
            </a:p>
          </p:txBody>
        </p:sp>
        <p:sp>
          <p:nvSpPr>
            <p:cNvPr id="1666140" name="Line 92"/>
            <p:cNvSpPr>
              <a:spLocks noChangeShapeType="1"/>
            </p:cNvSpPr>
            <p:nvPr/>
          </p:nvSpPr>
          <p:spPr bwMode="auto">
            <a:xfrm flipH="1">
              <a:off x="2622" y="1593"/>
              <a:ext cx="2" cy="1479"/>
            </a:xfrm>
            <a:prstGeom prst="line">
              <a:avLst/>
            </a:prstGeom>
            <a:noFill/>
            <a:ln w="9525">
              <a:solidFill>
                <a:schemeClr val="tx1"/>
              </a:solidFill>
              <a:round/>
              <a:headEnd/>
              <a:tailEnd/>
            </a:ln>
            <a:effectLst/>
          </p:spPr>
          <p:txBody>
            <a:bodyPr/>
            <a:lstStyle/>
            <a:p>
              <a:endParaRPr lang="en-US"/>
            </a:p>
          </p:txBody>
        </p:sp>
        <p:sp>
          <p:nvSpPr>
            <p:cNvPr id="1666141" name="Text Box 93"/>
            <p:cNvSpPr txBox="1">
              <a:spLocks noChangeArrowheads="1"/>
            </p:cNvSpPr>
            <p:nvPr/>
          </p:nvSpPr>
          <p:spPr bwMode="auto">
            <a:xfrm>
              <a:off x="1794" y="1760"/>
              <a:ext cx="286" cy="407"/>
            </a:xfrm>
            <a:prstGeom prst="rect">
              <a:avLst/>
            </a:prstGeom>
            <a:noFill/>
            <a:ln w="9525">
              <a:noFill/>
              <a:miter lim="800000"/>
              <a:headEnd/>
              <a:tailEnd/>
            </a:ln>
            <a:effectLst/>
          </p:spPr>
          <p:txBody>
            <a:bodyPr wrap="none">
              <a:spAutoFit/>
            </a:bodyPr>
            <a:lstStyle/>
            <a:p>
              <a:pPr eaLnBrk="1" hangingPunct="1">
                <a:spcBef>
                  <a:spcPct val="0"/>
                </a:spcBef>
              </a:pPr>
              <a:r>
                <a:rPr lang="en-US" sz="3600">
                  <a:latin typeface="Arial" charset="0"/>
                </a:rPr>
                <a:t>X</a:t>
              </a:r>
            </a:p>
          </p:txBody>
        </p:sp>
        <p:sp>
          <p:nvSpPr>
            <p:cNvPr id="1666142" name="Rectangle 94"/>
            <p:cNvSpPr>
              <a:spLocks noChangeArrowheads="1"/>
            </p:cNvSpPr>
            <p:nvPr/>
          </p:nvSpPr>
          <p:spPr bwMode="auto">
            <a:xfrm rot="10800000">
              <a:off x="2592" y="1536"/>
              <a:ext cx="96" cy="672"/>
            </a:xfrm>
            <a:prstGeom prst="rect">
              <a:avLst/>
            </a:prstGeom>
            <a:solidFill>
              <a:srgbClr val="FFFF99"/>
            </a:solidFill>
            <a:ln w="9525">
              <a:solidFill>
                <a:schemeClr val="tx1"/>
              </a:solidFill>
              <a:miter lim="800000"/>
              <a:headEnd/>
              <a:tailEnd/>
            </a:ln>
            <a:effectLst/>
          </p:spPr>
          <p:txBody>
            <a:bodyPr vert="eaVert" wrap="none" anchor="ctr"/>
            <a:lstStyle/>
            <a:p>
              <a:pPr algn="ctr" eaLnBrk="1" hangingPunct="1">
                <a:spcBef>
                  <a:spcPct val="0"/>
                </a:spcBef>
              </a:pPr>
              <a:r>
                <a:rPr lang="hu-HU" sz="700" dirty="0" smtClean="0">
                  <a:solidFill>
                    <a:schemeClr val="bg2"/>
                  </a:solidFill>
                  <a:latin typeface="Arial" charset="0"/>
                </a:rPr>
                <a:t>A változás jóváhagyása</a:t>
              </a:r>
              <a:endParaRPr lang="en-US" sz="700" dirty="0">
                <a:solidFill>
                  <a:schemeClr val="bg2"/>
                </a:solidFill>
                <a:latin typeface="Arial" charset="0"/>
              </a:endParaRPr>
            </a:p>
          </p:txBody>
        </p:sp>
        <p:sp>
          <p:nvSpPr>
            <p:cNvPr id="1666143" name="Line 95"/>
            <p:cNvSpPr>
              <a:spLocks noChangeShapeType="1"/>
            </p:cNvSpPr>
            <p:nvPr/>
          </p:nvSpPr>
          <p:spPr bwMode="auto">
            <a:xfrm flipH="1">
              <a:off x="3552" y="1593"/>
              <a:ext cx="2" cy="1479"/>
            </a:xfrm>
            <a:prstGeom prst="line">
              <a:avLst/>
            </a:prstGeom>
            <a:noFill/>
            <a:ln w="9525">
              <a:solidFill>
                <a:schemeClr val="tx1"/>
              </a:solidFill>
              <a:round/>
              <a:headEnd/>
              <a:tailEnd/>
            </a:ln>
            <a:effectLst/>
          </p:spPr>
          <p:txBody>
            <a:bodyPr/>
            <a:lstStyle/>
            <a:p>
              <a:endParaRPr lang="en-US"/>
            </a:p>
          </p:txBody>
        </p:sp>
        <p:sp>
          <p:nvSpPr>
            <p:cNvPr id="1666144" name="Rectangle 96"/>
            <p:cNvSpPr>
              <a:spLocks noChangeArrowheads="1"/>
            </p:cNvSpPr>
            <p:nvPr/>
          </p:nvSpPr>
          <p:spPr bwMode="auto">
            <a:xfrm rot="16200000">
              <a:off x="2280" y="1992"/>
              <a:ext cx="240" cy="384"/>
            </a:xfrm>
            <a:prstGeom prst="rect">
              <a:avLst/>
            </a:prstGeom>
            <a:solidFill>
              <a:srgbClr val="CC99FF"/>
            </a:solidFill>
            <a:ln w="9525">
              <a:solidFill>
                <a:schemeClr val="tx1"/>
              </a:solidFill>
              <a:miter lim="800000"/>
              <a:headEnd/>
              <a:tailEnd/>
            </a:ln>
            <a:effectLst/>
          </p:spPr>
          <p:txBody>
            <a:bodyPr vert="eaVert" wrap="none" anchor="ctr"/>
            <a:lstStyle/>
            <a:p>
              <a:pPr algn="ctr" eaLnBrk="1" hangingPunct="1">
                <a:spcBef>
                  <a:spcPct val="0"/>
                </a:spcBef>
              </a:pPr>
              <a:r>
                <a:rPr lang="hu-HU" sz="900" dirty="0" smtClean="0">
                  <a:solidFill>
                    <a:schemeClr val="bg2"/>
                  </a:solidFill>
                  <a:latin typeface="Arial" charset="0"/>
                </a:rPr>
                <a:t>A bevezetés</a:t>
              </a:r>
            </a:p>
            <a:p>
              <a:pPr algn="ctr" eaLnBrk="1" hangingPunct="1">
                <a:spcBef>
                  <a:spcPct val="0"/>
                </a:spcBef>
              </a:pPr>
              <a:r>
                <a:rPr lang="hu-HU" sz="900" dirty="0" smtClean="0">
                  <a:solidFill>
                    <a:schemeClr val="bg2"/>
                  </a:solidFill>
                  <a:latin typeface="Arial" charset="0"/>
                </a:rPr>
                <a:t>jóváhagyása</a:t>
              </a:r>
              <a:endParaRPr lang="en-US" sz="900" dirty="0">
                <a:solidFill>
                  <a:schemeClr val="bg2"/>
                </a:solidFill>
                <a:latin typeface="Arial" charset="0"/>
              </a:endParaRPr>
            </a:p>
          </p:txBody>
        </p:sp>
        <p:sp>
          <p:nvSpPr>
            <p:cNvPr id="1666145" name="Text Box 97"/>
            <p:cNvSpPr txBox="1">
              <a:spLocks noChangeArrowheads="1"/>
            </p:cNvSpPr>
            <p:nvPr/>
          </p:nvSpPr>
          <p:spPr bwMode="auto">
            <a:xfrm>
              <a:off x="3168" y="2188"/>
              <a:ext cx="286" cy="407"/>
            </a:xfrm>
            <a:prstGeom prst="rect">
              <a:avLst/>
            </a:prstGeom>
            <a:noFill/>
            <a:ln w="9525">
              <a:noFill/>
              <a:miter lim="800000"/>
              <a:headEnd/>
              <a:tailEnd/>
            </a:ln>
            <a:effectLst/>
          </p:spPr>
          <p:txBody>
            <a:bodyPr wrap="none">
              <a:spAutoFit/>
            </a:bodyPr>
            <a:lstStyle/>
            <a:p>
              <a:pPr eaLnBrk="1" hangingPunct="1">
                <a:spcBef>
                  <a:spcPct val="0"/>
                </a:spcBef>
              </a:pPr>
              <a:r>
                <a:rPr lang="en-US" sz="3600">
                  <a:latin typeface="Arial" charset="0"/>
                </a:rPr>
                <a:t>X</a:t>
              </a:r>
            </a:p>
          </p:txBody>
        </p:sp>
        <p:sp>
          <p:nvSpPr>
            <p:cNvPr id="1666146" name="Text Box 98"/>
            <p:cNvSpPr txBox="1">
              <a:spLocks noChangeArrowheads="1"/>
            </p:cNvSpPr>
            <p:nvPr/>
          </p:nvSpPr>
          <p:spPr bwMode="auto">
            <a:xfrm>
              <a:off x="3168" y="1771"/>
              <a:ext cx="286" cy="407"/>
            </a:xfrm>
            <a:prstGeom prst="rect">
              <a:avLst/>
            </a:prstGeom>
            <a:noFill/>
            <a:ln w="9525">
              <a:noFill/>
              <a:miter lim="800000"/>
              <a:headEnd/>
              <a:tailEnd/>
            </a:ln>
            <a:effectLst/>
          </p:spPr>
          <p:txBody>
            <a:bodyPr wrap="none">
              <a:spAutoFit/>
            </a:bodyPr>
            <a:lstStyle/>
            <a:p>
              <a:pPr eaLnBrk="1" hangingPunct="1">
                <a:spcBef>
                  <a:spcPct val="0"/>
                </a:spcBef>
              </a:pPr>
              <a:r>
                <a:rPr lang="en-US" sz="3600">
                  <a:latin typeface="Arial" charset="0"/>
                </a:rPr>
                <a:t>X</a:t>
              </a:r>
            </a:p>
          </p:txBody>
        </p:sp>
        <p:sp>
          <p:nvSpPr>
            <p:cNvPr id="1666147" name="Rectangle 99"/>
            <p:cNvSpPr>
              <a:spLocks noChangeArrowheads="1"/>
            </p:cNvSpPr>
            <p:nvPr/>
          </p:nvSpPr>
          <p:spPr bwMode="auto">
            <a:xfrm>
              <a:off x="3168" y="2659"/>
              <a:ext cx="362" cy="282"/>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lstStyle/>
            <a:p>
              <a:pPr algn="ctr" eaLnBrk="1" hangingPunct="1">
                <a:spcBef>
                  <a:spcPct val="0"/>
                </a:spcBef>
              </a:pPr>
              <a:r>
                <a:rPr lang="hu-HU" sz="700" dirty="0" smtClean="0">
                  <a:latin typeface="Arial" charset="0"/>
                </a:rPr>
                <a:t>Korábban</a:t>
              </a:r>
            </a:p>
            <a:p>
              <a:pPr algn="ctr" eaLnBrk="1" hangingPunct="1">
                <a:spcBef>
                  <a:spcPct val="0"/>
                </a:spcBef>
              </a:pPr>
              <a:r>
                <a:rPr lang="hu-HU" sz="700" dirty="0" smtClean="0">
                  <a:latin typeface="Arial" charset="0"/>
                </a:rPr>
                <a:t>elutasított</a:t>
              </a:r>
              <a:endParaRPr lang="en-US" sz="700" dirty="0">
                <a:latin typeface="Arial" charset="0"/>
              </a:endParaRPr>
            </a:p>
          </p:txBody>
        </p:sp>
        <p:sp>
          <p:nvSpPr>
            <p:cNvPr id="1666148" name="Text Box 100"/>
            <p:cNvSpPr txBox="1">
              <a:spLocks noChangeArrowheads="1"/>
            </p:cNvSpPr>
            <p:nvPr/>
          </p:nvSpPr>
          <p:spPr bwMode="auto">
            <a:xfrm>
              <a:off x="2736" y="2592"/>
              <a:ext cx="286" cy="407"/>
            </a:xfrm>
            <a:prstGeom prst="rect">
              <a:avLst/>
            </a:prstGeom>
            <a:noFill/>
            <a:ln w="9525">
              <a:noFill/>
              <a:miter lim="800000"/>
              <a:headEnd/>
              <a:tailEnd/>
            </a:ln>
            <a:effectLst/>
          </p:spPr>
          <p:txBody>
            <a:bodyPr wrap="none">
              <a:spAutoFit/>
            </a:bodyPr>
            <a:lstStyle/>
            <a:p>
              <a:pPr eaLnBrk="1" hangingPunct="1">
                <a:spcBef>
                  <a:spcPct val="0"/>
                </a:spcBef>
              </a:pPr>
              <a:r>
                <a:rPr lang="en-US" sz="3600">
                  <a:latin typeface="Arial" charset="0"/>
                </a:rPr>
                <a:t>X</a:t>
              </a:r>
            </a:p>
          </p:txBody>
        </p:sp>
        <p:sp>
          <p:nvSpPr>
            <p:cNvPr id="1666149" name="Text Box 101"/>
            <p:cNvSpPr txBox="1">
              <a:spLocks noChangeArrowheads="1"/>
            </p:cNvSpPr>
            <p:nvPr/>
          </p:nvSpPr>
          <p:spPr bwMode="auto">
            <a:xfrm>
              <a:off x="3084" y="1584"/>
              <a:ext cx="498" cy="136"/>
            </a:xfrm>
            <a:prstGeom prst="rect">
              <a:avLst/>
            </a:prstGeom>
            <a:noFill/>
            <a:ln w="9525">
              <a:noFill/>
              <a:miter lim="800000"/>
              <a:headEnd/>
              <a:tailEnd/>
            </a:ln>
            <a:effectLst/>
          </p:spPr>
          <p:txBody>
            <a:bodyPr wrap="none">
              <a:spAutoFit/>
            </a:bodyPr>
            <a:lstStyle/>
            <a:p>
              <a:pPr eaLnBrk="1" hangingPunct="1">
                <a:spcBef>
                  <a:spcPct val="0"/>
                </a:spcBef>
              </a:pPr>
              <a:r>
                <a:rPr lang="hu-HU" sz="800" dirty="0" smtClean="0">
                  <a:latin typeface="Arial" charset="0"/>
                </a:rPr>
                <a:t>Visszautasított</a:t>
              </a:r>
              <a:endParaRPr lang="en-US" sz="800" dirty="0">
                <a:latin typeface="Arial" charset="0"/>
              </a:endParaRPr>
            </a:p>
          </p:txBody>
        </p:sp>
      </p:grpSp>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378" name="Rectangle 186"/>
          <p:cNvSpPr>
            <a:spLocks noChangeArrowheads="1"/>
          </p:cNvSpPr>
          <p:nvPr/>
        </p:nvSpPr>
        <p:spPr bwMode="auto">
          <a:xfrm>
            <a:off x="1981200" y="4462482"/>
            <a:ext cx="5448300" cy="1752600"/>
          </a:xfrm>
          <a:prstGeom prst="rect">
            <a:avLst/>
          </a:prstGeom>
          <a:solidFill>
            <a:schemeClr val="accent3">
              <a:lumMod val="50000"/>
            </a:schemeClr>
          </a:solidFill>
          <a:ln w="9525">
            <a:solidFill>
              <a:schemeClr val="tx1"/>
            </a:solidFill>
            <a:miter lim="800000"/>
            <a:headEnd/>
            <a:tailEnd/>
          </a:ln>
          <a:effectLst/>
        </p:spPr>
        <p:txBody>
          <a:bodyPr wrap="none" anchor="b"/>
          <a:lstStyle/>
          <a:p>
            <a:r>
              <a:rPr lang="hu-HU" sz="1400" b="1" dirty="0" smtClean="0">
                <a:latin typeface="Arial" charset="0"/>
              </a:rPr>
              <a:t>Történelmi, korábbi tények, állapotok</a:t>
            </a:r>
            <a:endParaRPr lang="en-US" sz="1400" b="1" dirty="0">
              <a:latin typeface="Arial" charset="0"/>
            </a:endParaRPr>
          </a:p>
        </p:txBody>
      </p:sp>
      <p:sp>
        <p:nvSpPr>
          <p:cNvPr id="1672377" name="Rectangle 185"/>
          <p:cNvSpPr>
            <a:spLocks noChangeArrowheads="1"/>
          </p:cNvSpPr>
          <p:nvPr/>
        </p:nvSpPr>
        <p:spPr bwMode="auto">
          <a:xfrm>
            <a:off x="1981200" y="957282"/>
            <a:ext cx="1403350" cy="3505200"/>
          </a:xfrm>
          <a:prstGeom prst="rect">
            <a:avLst/>
          </a:prstGeom>
          <a:solidFill>
            <a:schemeClr val="tx1">
              <a:lumMod val="65000"/>
            </a:schemeClr>
          </a:solidFill>
          <a:ln w="9525">
            <a:solidFill>
              <a:schemeClr val="tx1"/>
            </a:solidFill>
            <a:miter lim="800000"/>
            <a:headEnd/>
            <a:tailEnd/>
          </a:ln>
          <a:effectLst/>
        </p:spPr>
        <p:txBody>
          <a:bodyPr wrap="none"/>
          <a:lstStyle/>
          <a:p>
            <a:r>
              <a:rPr lang="hu-HU" sz="1400" b="1" dirty="0" smtClean="0">
                <a:latin typeface="Arial" charset="0"/>
              </a:rPr>
              <a:t>Üzemeltetés</a:t>
            </a:r>
            <a:endParaRPr lang="en-US" sz="1400" b="1" dirty="0">
              <a:latin typeface="Arial" charset="0"/>
            </a:endParaRPr>
          </a:p>
          <a:p>
            <a:endParaRPr lang="en-US" sz="1400" b="1" dirty="0">
              <a:latin typeface="Arial" charset="0"/>
            </a:endParaRPr>
          </a:p>
        </p:txBody>
      </p:sp>
      <p:sp>
        <p:nvSpPr>
          <p:cNvPr id="1672376" name="Rectangle 184"/>
          <p:cNvSpPr>
            <a:spLocks noChangeArrowheads="1"/>
          </p:cNvSpPr>
          <p:nvPr/>
        </p:nvSpPr>
        <p:spPr bwMode="auto">
          <a:xfrm>
            <a:off x="3384550" y="957282"/>
            <a:ext cx="4044950" cy="3505200"/>
          </a:xfrm>
          <a:prstGeom prst="rect">
            <a:avLst/>
          </a:prstGeom>
          <a:solidFill>
            <a:schemeClr val="accent5">
              <a:lumMod val="75000"/>
            </a:schemeClr>
          </a:solidFill>
          <a:ln w="9525">
            <a:solidFill>
              <a:schemeClr val="tx1"/>
            </a:solidFill>
            <a:miter lim="800000"/>
            <a:headEnd/>
            <a:tailEnd/>
          </a:ln>
          <a:effectLst/>
        </p:spPr>
        <p:txBody>
          <a:bodyPr wrap="none"/>
          <a:lstStyle/>
          <a:p>
            <a:r>
              <a:rPr lang="hu-HU" sz="1400" b="1" dirty="0" smtClean="0">
                <a:latin typeface="Arial" charset="0"/>
              </a:rPr>
              <a:t>Változáskezelés</a:t>
            </a:r>
            <a:r>
              <a:rPr lang="en-US" sz="1400" b="1" dirty="0" smtClean="0">
                <a:latin typeface="Arial" charset="0"/>
              </a:rPr>
              <a:t> </a:t>
            </a:r>
            <a:endParaRPr lang="en-US" sz="1400" b="1" dirty="0">
              <a:latin typeface="Arial" charset="0"/>
            </a:endParaRPr>
          </a:p>
          <a:p>
            <a:endParaRPr lang="en-US" sz="1400" b="1" dirty="0">
              <a:latin typeface="Arial" charset="0"/>
            </a:endParaRPr>
          </a:p>
        </p:txBody>
      </p:sp>
      <p:sp>
        <p:nvSpPr>
          <p:cNvPr id="1672194" name="Rectangle 2"/>
          <p:cNvSpPr>
            <a:spLocks noGrp="1" noChangeArrowheads="1"/>
          </p:cNvSpPr>
          <p:nvPr>
            <p:ph type="title"/>
          </p:nvPr>
        </p:nvSpPr>
        <p:spPr>
          <a:xfrm>
            <a:off x="271463" y="142852"/>
            <a:ext cx="9363075" cy="739758"/>
          </a:xfrm>
        </p:spPr>
        <p:txBody>
          <a:bodyPr/>
          <a:lstStyle/>
          <a:p>
            <a:r>
              <a:rPr sz="3600" smtClean="0"/>
              <a:t>A modell-alapú CMDB felépítése és állapotai</a:t>
            </a:r>
            <a:endParaRPr lang="en-US" sz="3600" dirty="0"/>
          </a:p>
        </p:txBody>
      </p:sp>
      <p:sp>
        <p:nvSpPr>
          <p:cNvPr id="1672286" name="Rectangle 94"/>
          <p:cNvSpPr>
            <a:spLocks noChangeArrowheads="1"/>
          </p:cNvSpPr>
          <p:nvPr/>
        </p:nvSpPr>
        <p:spPr bwMode="auto">
          <a:xfrm>
            <a:off x="2146300" y="4614882"/>
            <a:ext cx="1155700" cy="990600"/>
          </a:xfrm>
          <a:prstGeom prst="rect">
            <a:avLst/>
          </a:prstGeom>
          <a:solidFill>
            <a:srgbClr val="C0C0C0"/>
          </a:solidFill>
          <a:ln w="9525">
            <a:solidFill>
              <a:schemeClr val="tx1"/>
            </a:solidFill>
            <a:miter lim="800000"/>
            <a:headEnd/>
            <a:tailEnd/>
          </a:ln>
          <a:effectLst/>
        </p:spPr>
        <p:txBody>
          <a:bodyPr lIns="45720"/>
          <a:lstStyle/>
          <a:p>
            <a:pPr eaLnBrk="1" hangingPunct="1">
              <a:spcBef>
                <a:spcPct val="0"/>
              </a:spcBef>
            </a:pPr>
            <a:r>
              <a:rPr lang="hu-HU" sz="1000" dirty="0" smtClean="0">
                <a:solidFill>
                  <a:schemeClr val="bg2"/>
                </a:solidFill>
                <a:latin typeface="Arial" charset="0"/>
              </a:rPr>
              <a:t>Korábbi </a:t>
            </a:r>
          </a:p>
          <a:p>
            <a:pPr eaLnBrk="1" hangingPunct="1">
              <a:spcBef>
                <a:spcPct val="0"/>
              </a:spcBef>
            </a:pPr>
            <a:r>
              <a:rPr lang="hu-HU" sz="1000" dirty="0" smtClean="0">
                <a:solidFill>
                  <a:schemeClr val="bg2"/>
                </a:solidFill>
                <a:latin typeface="Arial" charset="0"/>
              </a:rPr>
              <a:t>állapotok</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87" name="Line 95"/>
          <p:cNvSpPr>
            <a:spLocks noChangeShapeType="1"/>
          </p:cNvSpPr>
          <p:nvPr/>
        </p:nvSpPr>
        <p:spPr bwMode="auto">
          <a:xfrm>
            <a:off x="1073150" y="2176482"/>
            <a:ext cx="7759700" cy="0"/>
          </a:xfrm>
          <a:prstGeom prst="line">
            <a:avLst/>
          </a:prstGeom>
          <a:noFill/>
          <a:ln w="9525">
            <a:solidFill>
              <a:schemeClr val="tx1"/>
            </a:solidFill>
            <a:round/>
            <a:headEnd/>
            <a:tailEnd/>
          </a:ln>
          <a:effectLst/>
        </p:spPr>
        <p:txBody>
          <a:bodyPr/>
          <a:lstStyle/>
          <a:p>
            <a:endParaRPr lang="en-US"/>
          </a:p>
        </p:txBody>
      </p:sp>
      <p:sp>
        <p:nvSpPr>
          <p:cNvPr id="1672288" name="Line 96"/>
          <p:cNvSpPr>
            <a:spLocks noChangeShapeType="1"/>
          </p:cNvSpPr>
          <p:nvPr/>
        </p:nvSpPr>
        <p:spPr bwMode="auto">
          <a:xfrm>
            <a:off x="2063750" y="1414482"/>
            <a:ext cx="0" cy="4648200"/>
          </a:xfrm>
          <a:prstGeom prst="line">
            <a:avLst/>
          </a:prstGeom>
          <a:noFill/>
          <a:ln w="9525">
            <a:solidFill>
              <a:schemeClr val="tx1"/>
            </a:solidFill>
            <a:round/>
            <a:headEnd/>
            <a:tailEnd/>
          </a:ln>
          <a:effectLst/>
        </p:spPr>
        <p:txBody>
          <a:bodyPr/>
          <a:lstStyle/>
          <a:p>
            <a:endParaRPr lang="en-US"/>
          </a:p>
        </p:txBody>
      </p:sp>
      <p:sp>
        <p:nvSpPr>
          <p:cNvPr id="1672289" name="Line 97"/>
          <p:cNvSpPr>
            <a:spLocks noChangeShapeType="1"/>
          </p:cNvSpPr>
          <p:nvPr/>
        </p:nvSpPr>
        <p:spPr bwMode="auto">
          <a:xfrm>
            <a:off x="3384550" y="1414482"/>
            <a:ext cx="0" cy="4648200"/>
          </a:xfrm>
          <a:prstGeom prst="line">
            <a:avLst/>
          </a:prstGeom>
          <a:noFill/>
          <a:ln w="9525">
            <a:solidFill>
              <a:schemeClr val="tx1"/>
            </a:solidFill>
            <a:round/>
            <a:headEnd/>
            <a:tailEnd/>
          </a:ln>
          <a:effectLst/>
        </p:spPr>
        <p:txBody>
          <a:bodyPr/>
          <a:lstStyle/>
          <a:p>
            <a:endParaRPr lang="en-US"/>
          </a:p>
        </p:txBody>
      </p:sp>
      <p:sp>
        <p:nvSpPr>
          <p:cNvPr id="1672290" name="Line 98"/>
          <p:cNvSpPr>
            <a:spLocks noChangeShapeType="1"/>
          </p:cNvSpPr>
          <p:nvPr/>
        </p:nvSpPr>
        <p:spPr bwMode="auto">
          <a:xfrm>
            <a:off x="4705350" y="1414482"/>
            <a:ext cx="0" cy="4648200"/>
          </a:xfrm>
          <a:prstGeom prst="line">
            <a:avLst/>
          </a:prstGeom>
          <a:noFill/>
          <a:ln w="9525">
            <a:solidFill>
              <a:schemeClr val="tx1"/>
            </a:solidFill>
            <a:round/>
            <a:headEnd/>
            <a:tailEnd/>
          </a:ln>
          <a:effectLst/>
        </p:spPr>
        <p:txBody>
          <a:bodyPr/>
          <a:lstStyle/>
          <a:p>
            <a:endParaRPr lang="en-US"/>
          </a:p>
        </p:txBody>
      </p:sp>
      <p:sp>
        <p:nvSpPr>
          <p:cNvPr id="1672291" name="Text Box 99"/>
          <p:cNvSpPr txBox="1">
            <a:spLocks noChangeArrowheads="1"/>
          </p:cNvSpPr>
          <p:nvPr/>
        </p:nvSpPr>
        <p:spPr bwMode="auto">
          <a:xfrm>
            <a:off x="2060866" y="1657370"/>
            <a:ext cx="1249060"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Tényleges</a:t>
            </a:r>
            <a:endParaRPr lang="en-US" sz="1800" dirty="0">
              <a:latin typeface="Arial" charset="0"/>
            </a:endParaRPr>
          </a:p>
        </p:txBody>
      </p:sp>
      <p:sp>
        <p:nvSpPr>
          <p:cNvPr id="1672292" name="Text Box 100"/>
          <p:cNvSpPr txBox="1">
            <a:spLocks noChangeArrowheads="1"/>
          </p:cNvSpPr>
          <p:nvPr/>
        </p:nvSpPr>
        <p:spPr bwMode="auto">
          <a:xfrm>
            <a:off x="3467102" y="1643083"/>
            <a:ext cx="1120884"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Tervezett</a:t>
            </a:r>
            <a:endParaRPr lang="en-US" sz="1800" dirty="0">
              <a:latin typeface="Arial" charset="0"/>
            </a:endParaRPr>
          </a:p>
        </p:txBody>
      </p:sp>
      <p:sp>
        <p:nvSpPr>
          <p:cNvPr id="1672293" name="Rectangle 101"/>
          <p:cNvSpPr>
            <a:spLocks noChangeArrowheads="1"/>
          </p:cNvSpPr>
          <p:nvPr/>
        </p:nvSpPr>
        <p:spPr bwMode="auto">
          <a:xfrm>
            <a:off x="3467100" y="4614882"/>
            <a:ext cx="1155700" cy="990600"/>
          </a:xfrm>
          <a:prstGeom prst="rect">
            <a:avLst/>
          </a:prstGeom>
          <a:solidFill>
            <a:srgbClr val="C0C0C0"/>
          </a:solidFill>
          <a:ln w="9525">
            <a:solidFill>
              <a:schemeClr val="tx1"/>
            </a:solidFill>
            <a:miter lim="800000"/>
            <a:headEnd/>
            <a:tailEnd/>
          </a:ln>
          <a:effectLst/>
        </p:spPr>
        <p:txBody>
          <a:bodyPr lIns="45720"/>
          <a:lstStyle/>
          <a:p>
            <a:pPr eaLnBrk="1" hangingPunct="1">
              <a:spcBef>
                <a:spcPct val="0"/>
              </a:spcBef>
            </a:pPr>
            <a:r>
              <a:rPr lang="hu-HU" sz="1000" dirty="0" smtClean="0">
                <a:solidFill>
                  <a:schemeClr val="bg2"/>
                </a:solidFill>
                <a:latin typeface="Arial" charset="0"/>
              </a:rPr>
              <a:t>Korábbi elvárt</a:t>
            </a:r>
          </a:p>
          <a:p>
            <a:pPr eaLnBrk="1" hangingPunct="1">
              <a:spcBef>
                <a:spcPct val="0"/>
              </a:spcBef>
            </a:pPr>
            <a:r>
              <a:rPr lang="hu-HU" sz="1000" dirty="0" smtClean="0">
                <a:solidFill>
                  <a:schemeClr val="bg2"/>
                </a:solidFill>
                <a:latin typeface="Arial" charset="0"/>
              </a:rPr>
              <a:t>állapotok</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94" name="Rectangle 102"/>
          <p:cNvSpPr>
            <a:spLocks noChangeArrowheads="1"/>
          </p:cNvSpPr>
          <p:nvPr/>
        </p:nvSpPr>
        <p:spPr bwMode="auto">
          <a:xfrm>
            <a:off x="2146300" y="3395682"/>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Jelenlegi </a:t>
            </a:r>
          </a:p>
          <a:p>
            <a:pPr eaLnBrk="1" hangingPunct="1">
              <a:spcBef>
                <a:spcPct val="0"/>
              </a:spcBef>
            </a:pPr>
            <a:r>
              <a:rPr lang="hu-HU" sz="1000" dirty="0" smtClean="0">
                <a:solidFill>
                  <a:schemeClr val="bg2"/>
                </a:solidFill>
                <a:latin typeface="Arial" charset="0"/>
              </a:rPr>
              <a:t>állapot</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95" name="Rectangle 103"/>
          <p:cNvSpPr>
            <a:spLocks noChangeArrowheads="1"/>
          </p:cNvSpPr>
          <p:nvPr/>
        </p:nvSpPr>
        <p:spPr bwMode="auto">
          <a:xfrm>
            <a:off x="3467100" y="3395682"/>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Elvárt állapot</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96" name="Rectangle 104"/>
          <p:cNvSpPr>
            <a:spLocks noChangeArrowheads="1"/>
          </p:cNvSpPr>
          <p:nvPr/>
        </p:nvSpPr>
        <p:spPr bwMode="auto">
          <a:xfrm>
            <a:off x="3467100" y="2252682"/>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Jövőbeli </a:t>
            </a:r>
          </a:p>
          <a:p>
            <a:pPr eaLnBrk="1" hangingPunct="1">
              <a:spcBef>
                <a:spcPct val="0"/>
              </a:spcBef>
            </a:pPr>
            <a:r>
              <a:rPr lang="hu-HU" sz="1000" dirty="0" smtClean="0">
                <a:solidFill>
                  <a:schemeClr val="bg2"/>
                </a:solidFill>
                <a:latin typeface="Arial" charset="0"/>
              </a:rPr>
              <a:t>állapot</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sp>
        <p:nvSpPr>
          <p:cNvPr id="1672297" name="Text Box 105"/>
          <p:cNvSpPr txBox="1">
            <a:spLocks noChangeArrowheads="1"/>
          </p:cNvSpPr>
          <p:nvPr/>
        </p:nvSpPr>
        <p:spPr bwMode="auto">
          <a:xfrm>
            <a:off x="2228853" y="2146323"/>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a:latin typeface="Arial" charset="0"/>
              </a:rPr>
              <a:t>X</a:t>
            </a:r>
          </a:p>
        </p:txBody>
      </p:sp>
      <p:sp>
        <p:nvSpPr>
          <p:cNvPr id="1672298" name="Text Box 106"/>
          <p:cNvSpPr txBox="1">
            <a:spLocks noChangeArrowheads="1"/>
          </p:cNvSpPr>
          <p:nvPr/>
        </p:nvSpPr>
        <p:spPr bwMode="auto">
          <a:xfrm>
            <a:off x="908050" y="3714770"/>
            <a:ext cx="800219"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Jelen</a:t>
            </a:r>
            <a:r>
              <a:rPr lang="en-US" sz="1800" dirty="0" smtClean="0">
                <a:latin typeface="Arial" charset="0"/>
              </a:rPr>
              <a:t> </a:t>
            </a:r>
            <a:endParaRPr lang="en-US" sz="1800" dirty="0">
              <a:latin typeface="Arial" charset="0"/>
            </a:endParaRPr>
          </a:p>
        </p:txBody>
      </p:sp>
      <p:sp>
        <p:nvSpPr>
          <p:cNvPr id="1672299" name="Text Box 107"/>
          <p:cNvSpPr txBox="1">
            <a:spLocks noChangeArrowheads="1"/>
          </p:cNvSpPr>
          <p:nvPr/>
        </p:nvSpPr>
        <p:spPr bwMode="auto">
          <a:xfrm>
            <a:off x="908050" y="2557483"/>
            <a:ext cx="671979"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Jövő</a:t>
            </a:r>
            <a:endParaRPr lang="en-US" sz="1800" dirty="0">
              <a:latin typeface="Arial" charset="0"/>
            </a:endParaRPr>
          </a:p>
        </p:txBody>
      </p:sp>
      <p:sp>
        <p:nvSpPr>
          <p:cNvPr id="1672300" name="Line 108"/>
          <p:cNvSpPr>
            <a:spLocks noChangeShapeType="1"/>
          </p:cNvSpPr>
          <p:nvPr/>
        </p:nvSpPr>
        <p:spPr bwMode="auto">
          <a:xfrm flipV="1">
            <a:off x="825500" y="1947882"/>
            <a:ext cx="0" cy="1447800"/>
          </a:xfrm>
          <a:prstGeom prst="line">
            <a:avLst/>
          </a:prstGeom>
          <a:noFill/>
          <a:ln w="76200">
            <a:solidFill>
              <a:schemeClr val="tx1"/>
            </a:solidFill>
            <a:round/>
            <a:headEnd/>
            <a:tailEnd type="triangle" w="med" len="med"/>
          </a:ln>
          <a:effectLst/>
        </p:spPr>
        <p:txBody>
          <a:bodyPr/>
          <a:lstStyle/>
          <a:p>
            <a:endParaRPr lang="en-US"/>
          </a:p>
        </p:txBody>
      </p:sp>
      <p:sp>
        <p:nvSpPr>
          <p:cNvPr id="1672301" name="Line 109"/>
          <p:cNvSpPr>
            <a:spLocks noChangeShapeType="1"/>
          </p:cNvSpPr>
          <p:nvPr/>
        </p:nvSpPr>
        <p:spPr bwMode="auto">
          <a:xfrm>
            <a:off x="825500" y="4462482"/>
            <a:ext cx="0" cy="1447800"/>
          </a:xfrm>
          <a:prstGeom prst="line">
            <a:avLst/>
          </a:prstGeom>
          <a:noFill/>
          <a:ln w="76200">
            <a:solidFill>
              <a:schemeClr val="tx1"/>
            </a:solidFill>
            <a:round/>
            <a:headEnd/>
            <a:tailEnd type="triangle" w="med" len="med"/>
          </a:ln>
          <a:effectLst/>
        </p:spPr>
        <p:txBody>
          <a:bodyPr/>
          <a:lstStyle/>
          <a:p>
            <a:endParaRPr lang="en-US"/>
          </a:p>
        </p:txBody>
      </p:sp>
      <p:sp>
        <p:nvSpPr>
          <p:cNvPr id="1672302" name="Text Box 110"/>
          <p:cNvSpPr txBox="1">
            <a:spLocks noChangeArrowheads="1"/>
          </p:cNvSpPr>
          <p:nvPr/>
        </p:nvSpPr>
        <p:spPr bwMode="auto">
          <a:xfrm>
            <a:off x="908052" y="4843483"/>
            <a:ext cx="620683"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Múlt</a:t>
            </a:r>
            <a:endParaRPr lang="en-US" sz="1800" dirty="0">
              <a:latin typeface="Arial" charset="0"/>
            </a:endParaRPr>
          </a:p>
        </p:txBody>
      </p:sp>
      <p:sp>
        <p:nvSpPr>
          <p:cNvPr id="1672303" name="Text Box 111"/>
          <p:cNvSpPr txBox="1">
            <a:spLocks noChangeArrowheads="1"/>
          </p:cNvSpPr>
          <p:nvPr/>
        </p:nvSpPr>
        <p:spPr bwMode="auto">
          <a:xfrm>
            <a:off x="7529250" y="1643083"/>
            <a:ext cx="1659429"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Megjegyzések</a:t>
            </a:r>
            <a:endParaRPr lang="en-US" sz="1800" dirty="0">
              <a:latin typeface="Arial" charset="0"/>
            </a:endParaRPr>
          </a:p>
        </p:txBody>
      </p:sp>
      <p:sp>
        <p:nvSpPr>
          <p:cNvPr id="1672304" name="Text Box 112"/>
          <p:cNvSpPr txBox="1">
            <a:spLocks noChangeArrowheads="1"/>
          </p:cNvSpPr>
          <p:nvPr/>
        </p:nvSpPr>
        <p:spPr bwMode="auto">
          <a:xfrm>
            <a:off x="7429502" y="3307390"/>
            <a:ext cx="2080948" cy="1200329"/>
          </a:xfrm>
          <a:prstGeom prst="rect">
            <a:avLst/>
          </a:prstGeom>
          <a:noFill/>
          <a:ln w="9525">
            <a:noFill/>
            <a:miter lim="800000"/>
            <a:headEnd/>
            <a:tailEnd/>
          </a:ln>
          <a:effectLst/>
        </p:spPr>
        <p:txBody>
          <a:bodyPr>
            <a:spAutoFit/>
          </a:bodyPr>
          <a:lstStyle/>
          <a:p>
            <a:pPr eaLnBrk="1" hangingPunct="1">
              <a:spcBef>
                <a:spcPct val="0"/>
              </a:spcBef>
            </a:pPr>
            <a:r>
              <a:rPr lang="hu-HU" sz="1200" dirty="0" smtClean="0">
                <a:latin typeface="Arial" charset="0"/>
              </a:rPr>
              <a:t>Az elvárt állapotot a konfigurációkezelési megoldások érvényre juttatják az élő rendszeren (pl. </a:t>
            </a:r>
            <a:r>
              <a:rPr lang="hu-HU" sz="1200" dirty="0" err="1" smtClean="0">
                <a:latin typeface="Arial" charset="0"/>
              </a:rPr>
              <a:t>desired</a:t>
            </a:r>
            <a:r>
              <a:rPr lang="hu-HU" sz="1200" dirty="0" smtClean="0">
                <a:latin typeface="Arial" charset="0"/>
              </a:rPr>
              <a:t> </a:t>
            </a:r>
            <a:r>
              <a:rPr lang="hu-HU" sz="1200" dirty="0" err="1" smtClean="0">
                <a:latin typeface="Arial" charset="0"/>
              </a:rPr>
              <a:t>configuration</a:t>
            </a:r>
            <a:r>
              <a:rPr lang="hu-HU" sz="1200" dirty="0" smtClean="0">
                <a:latin typeface="Arial" charset="0"/>
              </a:rPr>
              <a:t> management)</a:t>
            </a:r>
            <a:endParaRPr lang="en-US" sz="1200" dirty="0">
              <a:latin typeface="Arial" charset="0"/>
            </a:endParaRPr>
          </a:p>
        </p:txBody>
      </p:sp>
      <p:sp>
        <p:nvSpPr>
          <p:cNvPr id="1672306" name="Text Box 114"/>
          <p:cNvSpPr txBox="1">
            <a:spLocks noChangeArrowheads="1"/>
          </p:cNvSpPr>
          <p:nvPr/>
        </p:nvSpPr>
        <p:spPr bwMode="auto">
          <a:xfrm>
            <a:off x="7446698" y="2214554"/>
            <a:ext cx="2292648" cy="1015663"/>
          </a:xfrm>
          <a:prstGeom prst="rect">
            <a:avLst/>
          </a:prstGeom>
          <a:noFill/>
          <a:ln w="9525">
            <a:noFill/>
            <a:miter lim="800000"/>
            <a:headEnd/>
            <a:tailEnd/>
          </a:ln>
          <a:effectLst/>
        </p:spPr>
        <p:txBody>
          <a:bodyPr wrap="square">
            <a:spAutoFit/>
          </a:bodyPr>
          <a:lstStyle/>
          <a:p>
            <a:pPr eaLnBrk="1" hangingPunct="1">
              <a:spcBef>
                <a:spcPct val="0"/>
              </a:spcBef>
            </a:pPr>
            <a:r>
              <a:rPr lang="hu-HU" sz="1200" dirty="0" err="1" smtClean="0">
                <a:latin typeface="Arial" charset="0"/>
              </a:rPr>
              <a:t>Validációkor</a:t>
            </a:r>
            <a:r>
              <a:rPr lang="hu-HU" sz="1200" dirty="0" smtClean="0">
                <a:latin typeface="Arial" charset="0"/>
              </a:rPr>
              <a:t> ellenőrzi a rendszer, hogy a változtatások nem okoznak-e problémát a rendszer egésze számára, majd ha kell, jóváhagyásra vár</a:t>
            </a:r>
          </a:p>
        </p:txBody>
      </p:sp>
      <p:sp>
        <p:nvSpPr>
          <p:cNvPr id="1672307" name="Line 115"/>
          <p:cNvSpPr>
            <a:spLocks noChangeShapeType="1"/>
          </p:cNvSpPr>
          <p:nvPr/>
        </p:nvSpPr>
        <p:spPr bwMode="auto">
          <a:xfrm>
            <a:off x="1073150" y="3319482"/>
            <a:ext cx="7759700" cy="0"/>
          </a:xfrm>
          <a:prstGeom prst="line">
            <a:avLst/>
          </a:prstGeom>
          <a:noFill/>
          <a:ln w="9525">
            <a:solidFill>
              <a:schemeClr val="tx1"/>
            </a:solidFill>
            <a:round/>
            <a:headEnd/>
            <a:tailEnd/>
          </a:ln>
          <a:effectLst/>
        </p:spPr>
        <p:txBody>
          <a:bodyPr/>
          <a:lstStyle/>
          <a:p>
            <a:endParaRPr lang="en-US"/>
          </a:p>
        </p:txBody>
      </p:sp>
      <p:sp>
        <p:nvSpPr>
          <p:cNvPr id="1672308" name="Line 116"/>
          <p:cNvSpPr>
            <a:spLocks noChangeShapeType="1"/>
          </p:cNvSpPr>
          <p:nvPr/>
        </p:nvSpPr>
        <p:spPr bwMode="auto">
          <a:xfrm>
            <a:off x="1073150" y="4462482"/>
            <a:ext cx="7759700" cy="0"/>
          </a:xfrm>
          <a:prstGeom prst="line">
            <a:avLst/>
          </a:prstGeom>
          <a:noFill/>
          <a:ln w="9525">
            <a:solidFill>
              <a:schemeClr val="tx1"/>
            </a:solidFill>
            <a:round/>
            <a:headEnd/>
            <a:tailEnd/>
          </a:ln>
          <a:effectLst/>
        </p:spPr>
        <p:txBody>
          <a:bodyPr/>
          <a:lstStyle/>
          <a:p>
            <a:endParaRPr lang="en-US"/>
          </a:p>
        </p:txBody>
      </p:sp>
      <p:sp>
        <p:nvSpPr>
          <p:cNvPr id="1672309" name="Line 117"/>
          <p:cNvSpPr>
            <a:spLocks noChangeShapeType="1"/>
          </p:cNvSpPr>
          <p:nvPr/>
        </p:nvSpPr>
        <p:spPr bwMode="auto">
          <a:xfrm>
            <a:off x="7346950" y="1414482"/>
            <a:ext cx="0" cy="4648200"/>
          </a:xfrm>
          <a:prstGeom prst="line">
            <a:avLst/>
          </a:prstGeom>
          <a:noFill/>
          <a:ln w="9525">
            <a:solidFill>
              <a:schemeClr val="tx1"/>
            </a:solidFill>
            <a:round/>
            <a:headEnd/>
            <a:tailEnd/>
          </a:ln>
          <a:effectLst/>
        </p:spPr>
        <p:txBody>
          <a:bodyPr/>
          <a:lstStyle/>
          <a:p>
            <a:endParaRPr lang="en-US"/>
          </a:p>
        </p:txBody>
      </p:sp>
      <p:sp>
        <p:nvSpPr>
          <p:cNvPr id="1672310" name="Rectangle 118"/>
          <p:cNvSpPr>
            <a:spLocks noChangeArrowheads="1"/>
          </p:cNvSpPr>
          <p:nvPr/>
        </p:nvSpPr>
        <p:spPr bwMode="auto">
          <a:xfrm>
            <a:off x="4787900" y="2252682"/>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Jóváhagyandó jövőbeli állapot</a:t>
            </a:r>
            <a:endParaRPr lang="en-US" sz="1000" dirty="0">
              <a:solidFill>
                <a:schemeClr val="bg2"/>
              </a:solidFill>
              <a:latin typeface="Arial" charset="0"/>
            </a:endParaRPr>
          </a:p>
          <a:p>
            <a:pPr eaLnBrk="1" hangingPunct="1">
              <a:spcBef>
                <a:spcPct val="0"/>
              </a:spcBef>
            </a:pPr>
            <a:endParaRPr lang="en-US" sz="1000" dirty="0">
              <a:solidFill>
                <a:schemeClr val="bg2"/>
              </a:solidFill>
              <a:latin typeface="Arial" charset="0"/>
            </a:endParaRPr>
          </a:p>
        </p:txBody>
      </p:sp>
      <p:sp>
        <p:nvSpPr>
          <p:cNvPr id="1672311" name="Text Box 119"/>
          <p:cNvSpPr txBox="1">
            <a:spLocks noChangeArrowheads="1"/>
          </p:cNvSpPr>
          <p:nvPr/>
        </p:nvSpPr>
        <p:spPr bwMode="auto">
          <a:xfrm>
            <a:off x="4667248" y="1490684"/>
            <a:ext cx="1415772" cy="646331"/>
          </a:xfrm>
          <a:prstGeom prst="rect">
            <a:avLst/>
          </a:prstGeom>
          <a:noFill/>
          <a:ln w="9525">
            <a:noFill/>
            <a:miter lim="800000"/>
            <a:headEnd/>
            <a:tailEnd/>
          </a:ln>
          <a:effectLst/>
        </p:spPr>
        <p:txBody>
          <a:bodyPr wrap="none">
            <a:spAutoFit/>
          </a:bodyPr>
          <a:lstStyle/>
          <a:p>
            <a:pPr algn="ctr" eaLnBrk="1" hangingPunct="1">
              <a:spcBef>
                <a:spcPct val="0"/>
              </a:spcBef>
            </a:pPr>
            <a:r>
              <a:rPr lang="hu-HU" sz="1800" dirty="0" smtClean="0">
                <a:latin typeface="Arial" charset="0"/>
              </a:rPr>
              <a:t>Elfogadásra</a:t>
            </a:r>
          </a:p>
          <a:p>
            <a:pPr algn="ctr" eaLnBrk="1" hangingPunct="1">
              <a:spcBef>
                <a:spcPct val="0"/>
              </a:spcBef>
            </a:pPr>
            <a:r>
              <a:rPr lang="hu-HU" sz="1800" dirty="0" smtClean="0">
                <a:latin typeface="Arial" charset="0"/>
              </a:rPr>
              <a:t>váró</a:t>
            </a:r>
            <a:endParaRPr lang="en-US" sz="1800" dirty="0">
              <a:latin typeface="Arial" charset="0"/>
            </a:endParaRPr>
          </a:p>
        </p:txBody>
      </p:sp>
      <p:sp>
        <p:nvSpPr>
          <p:cNvPr id="1672312" name="Rectangle 120"/>
          <p:cNvSpPr>
            <a:spLocks noChangeArrowheads="1"/>
          </p:cNvSpPr>
          <p:nvPr/>
        </p:nvSpPr>
        <p:spPr bwMode="auto">
          <a:xfrm>
            <a:off x="6108700" y="4614882"/>
            <a:ext cx="1155700" cy="990600"/>
          </a:xfrm>
          <a:prstGeom prst="rect">
            <a:avLst/>
          </a:prstGeom>
          <a:solidFill>
            <a:srgbClr val="C0C0C0"/>
          </a:solidFill>
          <a:ln w="9525">
            <a:solidFill>
              <a:schemeClr val="tx1"/>
            </a:solidFill>
            <a:miter lim="800000"/>
            <a:headEnd/>
            <a:tailEnd/>
          </a:ln>
          <a:effectLst/>
        </p:spPr>
        <p:txBody>
          <a:bodyPr lIns="45720"/>
          <a:lstStyle/>
          <a:p>
            <a:pPr eaLnBrk="1" hangingPunct="1">
              <a:spcBef>
                <a:spcPct val="0"/>
              </a:spcBef>
            </a:pPr>
            <a:r>
              <a:rPr lang="hu-HU" sz="1000" dirty="0" smtClean="0">
                <a:solidFill>
                  <a:schemeClr val="bg2"/>
                </a:solidFill>
                <a:latin typeface="Arial" charset="0"/>
              </a:rPr>
              <a:t>Korábban elutasított</a:t>
            </a:r>
            <a:r>
              <a:rPr lang="en-US" sz="1000" dirty="0" smtClean="0">
                <a:latin typeface="Arial" charset="0"/>
              </a:rPr>
              <a:t> </a:t>
            </a:r>
            <a:endParaRPr lang="en-US" sz="1000" dirty="0">
              <a:latin typeface="Arial" charset="0"/>
            </a:endParaRPr>
          </a:p>
          <a:p>
            <a:pPr algn="ctr" eaLnBrk="1" hangingPunct="1">
              <a:spcBef>
                <a:spcPct val="0"/>
              </a:spcBef>
            </a:pPr>
            <a:endParaRPr lang="en-US" sz="1000" dirty="0">
              <a:latin typeface="Arial" charset="0"/>
            </a:endParaRPr>
          </a:p>
        </p:txBody>
      </p:sp>
      <p:sp>
        <p:nvSpPr>
          <p:cNvPr id="1672313" name="Line 121"/>
          <p:cNvSpPr>
            <a:spLocks noChangeShapeType="1"/>
          </p:cNvSpPr>
          <p:nvPr/>
        </p:nvSpPr>
        <p:spPr bwMode="auto">
          <a:xfrm>
            <a:off x="6026150" y="1414482"/>
            <a:ext cx="0" cy="4648200"/>
          </a:xfrm>
          <a:prstGeom prst="line">
            <a:avLst/>
          </a:prstGeom>
          <a:noFill/>
          <a:ln w="9525">
            <a:solidFill>
              <a:schemeClr val="tx1"/>
            </a:solidFill>
            <a:round/>
            <a:headEnd/>
            <a:tailEnd/>
          </a:ln>
          <a:effectLst/>
        </p:spPr>
        <p:txBody>
          <a:bodyPr/>
          <a:lstStyle/>
          <a:p>
            <a:endParaRPr lang="en-US"/>
          </a:p>
        </p:txBody>
      </p:sp>
      <p:sp>
        <p:nvSpPr>
          <p:cNvPr id="1672314" name="Text Box 122"/>
          <p:cNvSpPr txBox="1">
            <a:spLocks noChangeArrowheads="1"/>
          </p:cNvSpPr>
          <p:nvPr/>
        </p:nvSpPr>
        <p:spPr bwMode="auto">
          <a:xfrm>
            <a:off x="6026150" y="1657370"/>
            <a:ext cx="1210588" cy="369332"/>
          </a:xfrm>
          <a:prstGeom prst="rect">
            <a:avLst/>
          </a:prstGeom>
          <a:noFill/>
          <a:ln w="9525">
            <a:noFill/>
            <a:miter lim="800000"/>
            <a:headEnd/>
            <a:tailEnd/>
          </a:ln>
          <a:effectLst/>
        </p:spPr>
        <p:txBody>
          <a:bodyPr wrap="none">
            <a:spAutoFit/>
          </a:bodyPr>
          <a:lstStyle/>
          <a:p>
            <a:pPr eaLnBrk="1" hangingPunct="1">
              <a:spcBef>
                <a:spcPct val="0"/>
              </a:spcBef>
            </a:pPr>
            <a:r>
              <a:rPr lang="hu-HU" sz="1800" dirty="0" smtClean="0">
                <a:latin typeface="Arial" charset="0"/>
              </a:rPr>
              <a:t>Elutasított</a:t>
            </a:r>
            <a:endParaRPr lang="en-US" sz="1800" dirty="0">
              <a:latin typeface="Arial" charset="0"/>
            </a:endParaRPr>
          </a:p>
        </p:txBody>
      </p:sp>
      <p:sp>
        <p:nvSpPr>
          <p:cNvPr id="1672315" name="Text Box 123"/>
          <p:cNvSpPr txBox="1">
            <a:spLocks noChangeArrowheads="1"/>
          </p:cNvSpPr>
          <p:nvPr/>
        </p:nvSpPr>
        <p:spPr bwMode="auto">
          <a:xfrm>
            <a:off x="6248005" y="2176485"/>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dirty="0">
                <a:latin typeface="Arial" charset="0"/>
              </a:rPr>
              <a:t>X</a:t>
            </a:r>
          </a:p>
        </p:txBody>
      </p:sp>
      <p:sp>
        <p:nvSpPr>
          <p:cNvPr id="1672316" name="Text Box 124"/>
          <p:cNvSpPr txBox="1">
            <a:spLocks noChangeArrowheads="1"/>
          </p:cNvSpPr>
          <p:nvPr/>
        </p:nvSpPr>
        <p:spPr bwMode="auto">
          <a:xfrm>
            <a:off x="6248005" y="3303610"/>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a:latin typeface="Arial" charset="0"/>
              </a:rPr>
              <a:t>X</a:t>
            </a:r>
          </a:p>
        </p:txBody>
      </p:sp>
      <p:sp>
        <p:nvSpPr>
          <p:cNvPr id="1672317" name="Text Box 125"/>
          <p:cNvSpPr txBox="1">
            <a:spLocks noChangeArrowheads="1"/>
          </p:cNvSpPr>
          <p:nvPr/>
        </p:nvSpPr>
        <p:spPr bwMode="auto">
          <a:xfrm>
            <a:off x="4870453" y="3303610"/>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a:latin typeface="Arial" charset="0"/>
              </a:rPr>
              <a:t>X</a:t>
            </a:r>
          </a:p>
        </p:txBody>
      </p:sp>
      <p:sp>
        <p:nvSpPr>
          <p:cNvPr id="1672318" name="Text Box 126"/>
          <p:cNvSpPr txBox="1">
            <a:spLocks noChangeArrowheads="1"/>
          </p:cNvSpPr>
          <p:nvPr/>
        </p:nvSpPr>
        <p:spPr bwMode="auto">
          <a:xfrm>
            <a:off x="4870453" y="4462485"/>
            <a:ext cx="869149" cy="1323439"/>
          </a:xfrm>
          <a:prstGeom prst="rect">
            <a:avLst/>
          </a:prstGeom>
          <a:noFill/>
          <a:ln w="9525">
            <a:noFill/>
            <a:miter lim="800000"/>
            <a:headEnd/>
            <a:tailEnd/>
          </a:ln>
          <a:effectLst/>
        </p:spPr>
        <p:txBody>
          <a:bodyPr wrap="none">
            <a:spAutoFit/>
          </a:bodyPr>
          <a:lstStyle/>
          <a:p>
            <a:pPr eaLnBrk="1" hangingPunct="1">
              <a:spcBef>
                <a:spcPct val="0"/>
              </a:spcBef>
            </a:pPr>
            <a:r>
              <a:rPr lang="en-US" sz="8000">
                <a:latin typeface="Arial" charset="0"/>
              </a:rPr>
              <a:t>X</a:t>
            </a:r>
          </a:p>
        </p:txBody>
      </p:sp>
      <p:graphicFrame>
        <p:nvGraphicFramePr>
          <p:cNvPr id="1672319" name="Object 127"/>
          <p:cNvGraphicFramePr>
            <a:graphicFrameLocks noChangeAspect="1"/>
          </p:cNvGraphicFramePr>
          <p:nvPr/>
        </p:nvGraphicFramePr>
        <p:xfrm>
          <a:off x="2228850" y="3827482"/>
          <a:ext cx="742950" cy="558800"/>
        </p:xfrm>
        <a:graphic>
          <a:graphicData uri="http://schemas.openxmlformats.org/presentationml/2006/ole">
            <p:oleObj spid="_x0000_s60418" name="Visio" r:id="rId3" imgW="6384600" imgH="5201280" progId="Visio.Drawing.11">
              <p:embed/>
            </p:oleObj>
          </a:graphicData>
        </a:graphic>
      </p:graphicFrame>
      <p:graphicFrame>
        <p:nvGraphicFramePr>
          <p:cNvPr id="1672320" name="Object 128"/>
          <p:cNvGraphicFramePr>
            <a:graphicFrameLocks noChangeAspect="1"/>
          </p:cNvGraphicFramePr>
          <p:nvPr/>
        </p:nvGraphicFramePr>
        <p:xfrm>
          <a:off x="3549650" y="3827482"/>
          <a:ext cx="742950" cy="558800"/>
        </p:xfrm>
        <a:graphic>
          <a:graphicData uri="http://schemas.openxmlformats.org/presentationml/2006/ole">
            <p:oleObj spid="_x0000_s60419" name="Visio" r:id="rId4" imgW="6384600" imgH="5201280" progId="Visio.Drawing.11">
              <p:embed/>
            </p:oleObj>
          </a:graphicData>
        </a:graphic>
      </p:graphicFrame>
      <p:grpSp>
        <p:nvGrpSpPr>
          <p:cNvPr id="2" name="Group 129"/>
          <p:cNvGrpSpPr>
            <a:grpSpLocks/>
          </p:cNvGrpSpPr>
          <p:nvPr/>
        </p:nvGrpSpPr>
        <p:grpSpPr bwMode="auto">
          <a:xfrm>
            <a:off x="4375150" y="3548082"/>
            <a:ext cx="247650" cy="838200"/>
            <a:chOff x="1597" y="1537"/>
            <a:chExt cx="577" cy="1310"/>
          </a:xfrm>
        </p:grpSpPr>
        <p:sp>
          <p:nvSpPr>
            <p:cNvPr id="1672322" name="Rectangle 130"/>
            <p:cNvSpPr>
              <a:spLocks noChangeArrowheads="1"/>
            </p:cNvSpPr>
            <p:nvPr/>
          </p:nvSpPr>
          <p:spPr bwMode="auto">
            <a:xfrm>
              <a:off x="1597" y="1537"/>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dirty="0">
                  <a:latin typeface="Arial" charset="0"/>
                </a:rPr>
                <a:t>Health Model</a:t>
              </a:r>
            </a:p>
          </p:txBody>
        </p:sp>
        <p:sp>
          <p:nvSpPr>
            <p:cNvPr id="1672323" name="Rectangle 131"/>
            <p:cNvSpPr>
              <a:spLocks noChangeArrowheads="1"/>
            </p:cNvSpPr>
            <p:nvPr/>
          </p:nvSpPr>
          <p:spPr bwMode="auto">
            <a:xfrm>
              <a:off x="1597" y="1762"/>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dirty="0">
                  <a:latin typeface="Arial" charset="0"/>
                </a:rPr>
                <a:t>Roles</a:t>
              </a:r>
            </a:p>
          </p:txBody>
        </p:sp>
        <p:sp>
          <p:nvSpPr>
            <p:cNvPr id="1672324" name="Rectangle 132"/>
            <p:cNvSpPr>
              <a:spLocks noChangeArrowheads="1"/>
            </p:cNvSpPr>
            <p:nvPr/>
          </p:nvSpPr>
          <p:spPr bwMode="auto">
            <a:xfrm>
              <a:off x="1597" y="1986"/>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25" name="Rectangle 133"/>
            <p:cNvSpPr>
              <a:spLocks noChangeArrowheads="1"/>
            </p:cNvSpPr>
            <p:nvPr/>
          </p:nvSpPr>
          <p:spPr bwMode="auto">
            <a:xfrm>
              <a:off x="1597" y="2211"/>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26" name="Rectangle 134"/>
            <p:cNvSpPr>
              <a:spLocks noChangeArrowheads="1"/>
            </p:cNvSpPr>
            <p:nvPr/>
          </p:nvSpPr>
          <p:spPr bwMode="auto">
            <a:xfrm>
              <a:off x="1597" y="2436"/>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27" name="Rectangle 135"/>
            <p:cNvSpPr>
              <a:spLocks noChangeArrowheads="1"/>
            </p:cNvSpPr>
            <p:nvPr/>
          </p:nvSpPr>
          <p:spPr bwMode="auto">
            <a:xfrm>
              <a:off x="1597" y="2660"/>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pSp>
        <p:nvGrpSpPr>
          <p:cNvPr id="3" name="Group 136"/>
          <p:cNvGrpSpPr>
            <a:grpSpLocks/>
          </p:cNvGrpSpPr>
          <p:nvPr/>
        </p:nvGrpSpPr>
        <p:grpSpPr bwMode="auto">
          <a:xfrm>
            <a:off x="3054350" y="3548082"/>
            <a:ext cx="247650" cy="838200"/>
            <a:chOff x="1597" y="1537"/>
            <a:chExt cx="577" cy="1310"/>
          </a:xfrm>
        </p:grpSpPr>
        <p:sp>
          <p:nvSpPr>
            <p:cNvPr id="1672329" name="Rectangle 137"/>
            <p:cNvSpPr>
              <a:spLocks noChangeArrowheads="1"/>
            </p:cNvSpPr>
            <p:nvPr/>
          </p:nvSpPr>
          <p:spPr bwMode="auto">
            <a:xfrm>
              <a:off x="1597" y="1537"/>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30" name="Rectangle 138"/>
            <p:cNvSpPr>
              <a:spLocks noChangeArrowheads="1"/>
            </p:cNvSpPr>
            <p:nvPr/>
          </p:nvSpPr>
          <p:spPr bwMode="auto">
            <a:xfrm>
              <a:off x="1597" y="1762"/>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31" name="Rectangle 139"/>
            <p:cNvSpPr>
              <a:spLocks noChangeArrowheads="1"/>
            </p:cNvSpPr>
            <p:nvPr/>
          </p:nvSpPr>
          <p:spPr bwMode="auto">
            <a:xfrm>
              <a:off x="1597" y="1986"/>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32" name="Rectangle 140"/>
            <p:cNvSpPr>
              <a:spLocks noChangeArrowheads="1"/>
            </p:cNvSpPr>
            <p:nvPr/>
          </p:nvSpPr>
          <p:spPr bwMode="auto">
            <a:xfrm>
              <a:off x="1597" y="2211"/>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33" name="Rectangle 141"/>
            <p:cNvSpPr>
              <a:spLocks noChangeArrowheads="1"/>
            </p:cNvSpPr>
            <p:nvPr/>
          </p:nvSpPr>
          <p:spPr bwMode="auto">
            <a:xfrm>
              <a:off x="1597" y="2436"/>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34" name="Rectangle 142"/>
            <p:cNvSpPr>
              <a:spLocks noChangeArrowheads="1"/>
            </p:cNvSpPr>
            <p:nvPr/>
          </p:nvSpPr>
          <p:spPr bwMode="auto">
            <a:xfrm>
              <a:off x="1597" y="2660"/>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35" name="Object 143"/>
          <p:cNvGraphicFramePr>
            <a:graphicFrameLocks noChangeAspect="1"/>
          </p:cNvGraphicFramePr>
          <p:nvPr/>
        </p:nvGraphicFramePr>
        <p:xfrm>
          <a:off x="3549650" y="2684482"/>
          <a:ext cx="742950" cy="558800"/>
        </p:xfrm>
        <a:graphic>
          <a:graphicData uri="http://schemas.openxmlformats.org/presentationml/2006/ole">
            <p:oleObj spid="_x0000_s60420" name="Visio" r:id="rId5" imgW="6384600" imgH="5201280" progId="Visio.Drawing.11">
              <p:embed/>
            </p:oleObj>
          </a:graphicData>
        </a:graphic>
      </p:graphicFrame>
      <p:grpSp>
        <p:nvGrpSpPr>
          <p:cNvPr id="4" name="Group 144"/>
          <p:cNvGrpSpPr>
            <a:grpSpLocks/>
          </p:cNvGrpSpPr>
          <p:nvPr/>
        </p:nvGrpSpPr>
        <p:grpSpPr bwMode="auto">
          <a:xfrm>
            <a:off x="4375150" y="2405082"/>
            <a:ext cx="247650" cy="838200"/>
            <a:chOff x="1597" y="1537"/>
            <a:chExt cx="577" cy="1310"/>
          </a:xfrm>
        </p:grpSpPr>
        <p:sp>
          <p:nvSpPr>
            <p:cNvPr id="1672337" name="Rectangle 145"/>
            <p:cNvSpPr>
              <a:spLocks noChangeArrowheads="1"/>
            </p:cNvSpPr>
            <p:nvPr/>
          </p:nvSpPr>
          <p:spPr bwMode="auto">
            <a:xfrm>
              <a:off x="1597" y="1537"/>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38" name="Rectangle 146"/>
            <p:cNvSpPr>
              <a:spLocks noChangeArrowheads="1"/>
            </p:cNvSpPr>
            <p:nvPr/>
          </p:nvSpPr>
          <p:spPr bwMode="auto">
            <a:xfrm>
              <a:off x="1597" y="1762"/>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39" name="Rectangle 147"/>
            <p:cNvSpPr>
              <a:spLocks noChangeArrowheads="1"/>
            </p:cNvSpPr>
            <p:nvPr/>
          </p:nvSpPr>
          <p:spPr bwMode="auto">
            <a:xfrm>
              <a:off x="1597" y="1986"/>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40" name="Rectangle 148"/>
            <p:cNvSpPr>
              <a:spLocks noChangeArrowheads="1"/>
            </p:cNvSpPr>
            <p:nvPr/>
          </p:nvSpPr>
          <p:spPr bwMode="auto">
            <a:xfrm>
              <a:off x="1597" y="2211"/>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41" name="Rectangle 149"/>
            <p:cNvSpPr>
              <a:spLocks noChangeArrowheads="1"/>
            </p:cNvSpPr>
            <p:nvPr/>
          </p:nvSpPr>
          <p:spPr bwMode="auto">
            <a:xfrm>
              <a:off x="1597" y="2436"/>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42" name="Rectangle 150"/>
            <p:cNvSpPr>
              <a:spLocks noChangeArrowheads="1"/>
            </p:cNvSpPr>
            <p:nvPr/>
          </p:nvSpPr>
          <p:spPr bwMode="auto">
            <a:xfrm>
              <a:off x="1597" y="2660"/>
              <a:ext cx="577" cy="187"/>
            </a:xfrm>
            <a:prstGeom prst="rect">
              <a:avLst/>
            </a:prstGeom>
            <a:solidFill>
              <a:srgbClr val="FFFF99"/>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43" name="Object 151"/>
          <p:cNvGraphicFramePr>
            <a:graphicFrameLocks noChangeAspect="1"/>
          </p:cNvGraphicFramePr>
          <p:nvPr/>
        </p:nvGraphicFramePr>
        <p:xfrm>
          <a:off x="4870450" y="2684482"/>
          <a:ext cx="742950" cy="558800"/>
        </p:xfrm>
        <a:graphic>
          <a:graphicData uri="http://schemas.openxmlformats.org/presentationml/2006/ole">
            <p:oleObj spid="_x0000_s60421" name="Visio" r:id="rId6" imgW="6384600" imgH="5201280" progId="Visio.Drawing.11">
              <p:embed/>
            </p:oleObj>
          </a:graphicData>
        </a:graphic>
      </p:graphicFrame>
      <p:grpSp>
        <p:nvGrpSpPr>
          <p:cNvPr id="5" name="Group 152"/>
          <p:cNvGrpSpPr>
            <a:grpSpLocks/>
          </p:cNvGrpSpPr>
          <p:nvPr/>
        </p:nvGrpSpPr>
        <p:grpSpPr bwMode="auto">
          <a:xfrm>
            <a:off x="5810256" y="2357430"/>
            <a:ext cx="247650" cy="838200"/>
            <a:chOff x="1597" y="1537"/>
            <a:chExt cx="577" cy="1310"/>
          </a:xfrm>
        </p:grpSpPr>
        <p:sp>
          <p:nvSpPr>
            <p:cNvPr id="1672345" name="Rectangle 153"/>
            <p:cNvSpPr>
              <a:spLocks noChangeArrowheads="1"/>
            </p:cNvSpPr>
            <p:nvPr/>
          </p:nvSpPr>
          <p:spPr bwMode="auto">
            <a:xfrm>
              <a:off x="1597" y="1537"/>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46" name="Rectangle 154"/>
            <p:cNvSpPr>
              <a:spLocks noChangeArrowheads="1"/>
            </p:cNvSpPr>
            <p:nvPr/>
          </p:nvSpPr>
          <p:spPr bwMode="auto">
            <a:xfrm>
              <a:off x="1597" y="1762"/>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dirty="0">
                  <a:latin typeface="Arial" charset="0"/>
                </a:rPr>
                <a:t>Roles</a:t>
              </a:r>
            </a:p>
          </p:txBody>
        </p:sp>
        <p:sp>
          <p:nvSpPr>
            <p:cNvPr id="1672347" name="Rectangle 155"/>
            <p:cNvSpPr>
              <a:spLocks noChangeArrowheads="1"/>
            </p:cNvSpPr>
            <p:nvPr/>
          </p:nvSpPr>
          <p:spPr bwMode="auto">
            <a:xfrm>
              <a:off x="1597" y="1986"/>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48" name="Rectangle 156"/>
            <p:cNvSpPr>
              <a:spLocks noChangeArrowheads="1"/>
            </p:cNvSpPr>
            <p:nvPr/>
          </p:nvSpPr>
          <p:spPr bwMode="auto">
            <a:xfrm>
              <a:off x="1597" y="2211"/>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49" name="Rectangle 157"/>
            <p:cNvSpPr>
              <a:spLocks noChangeArrowheads="1"/>
            </p:cNvSpPr>
            <p:nvPr/>
          </p:nvSpPr>
          <p:spPr bwMode="auto">
            <a:xfrm>
              <a:off x="1597" y="2436"/>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50" name="Rectangle 158"/>
            <p:cNvSpPr>
              <a:spLocks noChangeArrowheads="1"/>
            </p:cNvSpPr>
            <p:nvPr/>
          </p:nvSpPr>
          <p:spPr bwMode="auto">
            <a:xfrm>
              <a:off x="1597" y="2660"/>
              <a:ext cx="577" cy="187"/>
            </a:xfrm>
            <a:prstGeom prst="rect">
              <a:avLst/>
            </a:prstGeom>
            <a:solidFill>
              <a:srgbClr val="FF00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51" name="Object 159"/>
          <p:cNvGraphicFramePr>
            <a:graphicFrameLocks noChangeAspect="1"/>
          </p:cNvGraphicFramePr>
          <p:nvPr/>
        </p:nvGraphicFramePr>
        <p:xfrm>
          <a:off x="2228850" y="5046682"/>
          <a:ext cx="742950" cy="558800"/>
        </p:xfrm>
        <a:graphic>
          <a:graphicData uri="http://schemas.openxmlformats.org/presentationml/2006/ole">
            <p:oleObj spid="_x0000_s60422" name="Visio" r:id="rId7" imgW="6384600" imgH="5201280" progId="Visio.Drawing.11">
              <p:embed/>
            </p:oleObj>
          </a:graphicData>
        </a:graphic>
      </p:graphicFrame>
      <p:grpSp>
        <p:nvGrpSpPr>
          <p:cNvPr id="6" name="Group 160"/>
          <p:cNvGrpSpPr>
            <a:grpSpLocks/>
          </p:cNvGrpSpPr>
          <p:nvPr/>
        </p:nvGrpSpPr>
        <p:grpSpPr bwMode="auto">
          <a:xfrm>
            <a:off x="3054350" y="4767282"/>
            <a:ext cx="247650" cy="838200"/>
            <a:chOff x="1597" y="1537"/>
            <a:chExt cx="577" cy="1310"/>
          </a:xfrm>
        </p:grpSpPr>
        <p:sp>
          <p:nvSpPr>
            <p:cNvPr id="1672353" name="Rectangle 161"/>
            <p:cNvSpPr>
              <a:spLocks noChangeArrowheads="1"/>
            </p:cNvSpPr>
            <p:nvPr/>
          </p:nvSpPr>
          <p:spPr bwMode="auto">
            <a:xfrm>
              <a:off x="1597" y="1537"/>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54" name="Rectangle 162"/>
            <p:cNvSpPr>
              <a:spLocks noChangeArrowheads="1"/>
            </p:cNvSpPr>
            <p:nvPr/>
          </p:nvSpPr>
          <p:spPr bwMode="auto">
            <a:xfrm>
              <a:off x="1597" y="1762"/>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55" name="Rectangle 163"/>
            <p:cNvSpPr>
              <a:spLocks noChangeArrowheads="1"/>
            </p:cNvSpPr>
            <p:nvPr/>
          </p:nvSpPr>
          <p:spPr bwMode="auto">
            <a:xfrm>
              <a:off x="1597" y="1986"/>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56" name="Rectangle 164"/>
            <p:cNvSpPr>
              <a:spLocks noChangeArrowheads="1"/>
            </p:cNvSpPr>
            <p:nvPr/>
          </p:nvSpPr>
          <p:spPr bwMode="auto">
            <a:xfrm>
              <a:off x="1597" y="2211"/>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57" name="Rectangle 165"/>
            <p:cNvSpPr>
              <a:spLocks noChangeArrowheads="1"/>
            </p:cNvSpPr>
            <p:nvPr/>
          </p:nvSpPr>
          <p:spPr bwMode="auto">
            <a:xfrm>
              <a:off x="1597" y="2436"/>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58" name="Rectangle 166"/>
            <p:cNvSpPr>
              <a:spLocks noChangeArrowheads="1"/>
            </p:cNvSpPr>
            <p:nvPr/>
          </p:nvSpPr>
          <p:spPr bwMode="auto">
            <a:xfrm>
              <a:off x="1597" y="2660"/>
              <a:ext cx="577" cy="187"/>
            </a:xfrm>
            <a:prstGeom prst="rect">
              <a:avLst/>
            </a:prstGeom>
            <a:solidFill>
              <a:schemeClr val="accent1"/>
            </a:solidFill>
            <a:ln w="9525">
              <a:solidFill>
                <a:srgbClr val="008000"/>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59" name="Object 167"/>
          <p:cNvGraphicFramePr>
            <a:graphicFrameLocks noChangeAspect="1"/>
          </p:cNvGraphicFramePr>
          <p:nvPr/>
        </p:nvGraphicFramePr>
        <p:xfrm>
          <a:off x="3549650" y="5046682"/>
          <a:ext cx="742950" cy="558800"/>
        </p:xfrm>
        <a:graphic>
          <a:graphicData uri="http://schemas.openxmlformats.org/presentationml/2006/ole">
            <p:oleObj spid="_x0000_s60423" name="Visio" r:id="rId8" imgW="6384600" imgH="5201280" progId="Visio.Drawing.11">
              <p:embed/>
            </p:oleObj>
          </a:graphicData>
        </a:graphic>
      </p:graphicFrame>
      <p:grpSp>
        <p:nvGrpSpPr>
          <p:cNvPr id="7" name="Group 168"/>
          <p:cNvGrpSpPr>
            <a:grpSpLocks/>
          </p:cNvGrpSpPr>
          <p:nvPr/>
        </p:nvGrpSpPr>
        <p:grpSpPr bwMode="auto">
          <a:xfrm>
            <a:off x="4375150" y="4767282"/>
            <a:ext cx="247650" cy="838200"/>
            <a:chOff x="1597" y="1537"/>
            <a:chExt cx="577" cy="1310"/>
          </a:xfrm>
        </p:grpSpPr>
        <p:sp>
          <p:nvSpPr>
            <p:cNvPr id="1672361" name="Rectangle 169"/>
            <p:cNvSpPr>
              <a:spLocks noChangeArrowheads="1"/>
            </p:cNvSpPr>
            <p:nvPr/>
          </p:nvSpPr>
          <p:spPr bwMode="auto">
            <a:xfrm>
              <a:off x="1597" y="1537"/>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62" name="Rectangle 170"/>
            <p:cNvSpPr>
              <a:spLocks noChangeArrowheads="1"/>
            </p:cNvSpPr>
            <p:nvPr/>
          </p:nvSpPr>
          <p:spPr bwMode="auto">
            <a:xfrm>
              <a:off x="1597" y="1762"/>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63" name="Rectangle 171"/>
            <p:cNvSpPr>
              <a:spLocks noChangeArrowheads="1"/>
            </p:cNvSpPr>
            <p:nvPr/>
          </p:nvSpPr>
          <p:spPr bwMode="auto">
            <a:xfrm>
              <a:off x="1597" y="1986"/>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64" name="Rectangle 172"/>
            <p:cNvSpPr>
              <a:spLocks noChangeArrowheads="1"/>
            </p:cNvSpPr>
            <p:nvPr/>
          </p:nvSpPr>
          <p:spPr bwMode="auto">
            <a:xfrm>
              <a:off x="1597" y="2211"/>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65" name="Rectangle 173"/>
            <p:cNvSpPr>
              <a:spLocks noChangeArrowheads="1"/>
            </p:cNvSpPr>
            <p:nvPr/>
          </p:nvSpPr>
          <p:spPr bwMode="auto">
            <a:xfrm>
              <a:off x="1597" y="2436"/>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66" name="Rectangle 174"/>
            <p:cNvSpPr>
              <a:spLocks noChangeArrowheads="1"/>
            </p:cNvSpPr>
            <p:nvPr/>
          </p:nvSpPr>
          <p:spPr bwMode="auto">
            <a:xfrm>
              <a:off x="1597" y="2660"/>
              <a:ext cx="577" cy="187"/>
            </a:xfrm>
            <a:prstGeom prst="rect">
              <a:avLst/>
            </a:prstGeom>
            <a:solidFill>
              <a:srgbClr val="0000FF"/>
            </a:solidFill>
            <a:ln w="9525">
              <a:solidFill>
                <a:srgbClr val="0000FF"/>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aphicFrame>
        <p:nvGraphicFramePr>
          <p:cNvPr id="1672367" name="Object 175"/>
          <p:cNvGraphicFramePr>
            <a:graphicFrameLocks noChangeAspect="1"/>
          </p:cNvGraphicFramePr>
          <p:nvPr/>
        </p:nvGraphicFramePr>
        <p:xfrm>
          <a:off x="6191250" y="5046682"/>
          <a:ext cx="742950" cy="558800"/>
        </p:xfrm>
        <a:graphic>
          <a:graphicData uri="http://schemas.openxmlformats.org/presentationml/2006/ole">
            <p:oleObj spid="_x0000_s60424" name="Visio" r:id="rId9" imgW="6384600" imgH="5201280" progId="Visio.Drawing.11">
              <p:embed/>
            </p:oleObj>
          </a:graphicData>
        </a:graphic>
      </p:graphicFrame>
      <p:grpSp>
        <p:nvGrpSpPr>
          <p:cNvPr id="8" name="Group 176"/>
          <p:cNvGrpSpPr>
            <a:grpSpLocks/>
          </p:cNvGrpSpPr>
          <p:nvPr/>
        </p:nvGrpSpPr>
        <p:grpSpPr bwMode="auto">
          <a:xfrm>
            <a:off x="7016750" y="4767282"/>
            <a:ext cx="247650" cy="838200"/>
            <a:chOff x="1597" y="1537"/>
            <a:chExt cx="577" cy="1310"/>
          </a:xfrm>
        </p:grpSpPr>
        <p:sp>
          <p:nvSpPr>
            <p:cNvPr id="1672369" name="Rectangle 177"/>
            <p:cNvSpPr>
              <a:spLocks noChangeArrowheads="1"/>
            </p:cNvSpPr>
            <p:nvPr/>
          </p:nvSpPr>
          <p:spPr bwMode="auto">
            <a:xfrm>
              <a:off x="1597" y="1537"/>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72370" name="Rectangle 178"/>
            <p:cNvSpPr>
              <a:spLocks noChangeArrowheads="1"/>
            </p:cNvSpPr>
            <p:nvPr/>
          </p:nvSpPr>
          <p:spPr bwMode="auto">
            <a:xfrm>
              <a:off x="1597" y="1762"/>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72371" name="Rectangle 179"/>
            <p:cNvSpPr>
              <a:spLocks noChangeArrowheads="1"/>
            </p:cNvSpPr>
            <p:nvPr/>
          </p:nvSpPr>
          <p:spPr bwMode="auto">
            <a:xfrm>
              <a:off x="1597" y="1986"/>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72372" name="Rectangle 180"/>
            <p:cNvSpPr>
              <a:spLocks noChangeArrowheads="1"/>
            </p:cNvSpPr>
            <p:nvPr/>
          </p:nvSpPr>
          <p:spPr bwMode="auto">
            <a:xfrm>
              <a:off x="1597" y="2211"/>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72373" name="Rectangle 181"/>
            <p:cNvSpPr>
              <a:spLocks noChangeArrowheads="1"/>
            </p:cNvSpPr>
            <p:nvPr/>
          </p:nvSpPr>
          <p:spPr bwMode="auto">
            <a:xfrm>
              <a:off x="1597" y="2436"/>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72374" name="Rectangle 182"/>
            <p:cNvSpPr>
              <a:spLocks noChangeArrowheads="1"/>
            </p:cNvSpPr>
            <p:nvPr/>
          </p:nvSpPr>
          <p:spPr bwMode="auto">
            <a:xfrm>
              <a:off x="1597" y="2660"/>
              <a:ext cx="577" cy="187"/>
            </a:xfrm>
            <a:prstGeom prst="rect">
              <a:avLst/>
            </a:prstGeom>
            <a:solidFill>
              <a:srgbClr val="800000"/>
            </a:solidFill>
            <a:ln w="9525">
              <a:solidFill>
                <a:srgbClr val="800000"/>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sp>
        <p:nvSpPr>
          <p:cNvPr id="94" name="Rounded Rectangle 93"/>
          <p:cNvSpPr/>
          <p:nvPr/>
        </p:nvSpPr>
        <p:spPr>
          <a:xfrm>
            <a:off x="3595678" y="2643182"/>
            <a:ext cx="1611175" cy="5000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5" name="TextBox 94"/>
          <p:cNvSpPr txBox="1"/>
          <p:nvPr/>
        </p:nvSpPr>
        <p:spPr>
          <a:xfrm>
            <a:off x="3635217" y="2675081"/>
            <a:ext cx="1571636" cy="400110"/>
          </a:xfrm>
          <a:prstGeom prst="rect">
            <a:avLst/>
          </a:prstGeom>
          <a:noFill/>
        </p:spPr>
        <p:txBody>
          <a:bodyPr wrap="square" rtlCol="0">
            <a:spAutoFit/>
          </a:bodyPr>
          <a:lstStyle/>
          <a:p>
            <a:r>
              <a:rPr lang="hu-HU" sz="2000" dirty="0" smtClean="0"/>
              <a:t>Jóváhagyás</a:t>
            </a:r>
            <a:endParaRPr lang="en-US" sz="2000" dirty="0"/>
          </a:p>
        </p:txBody>
      </p:sp>
      <p:sp>
        <p:nvSpPr>
          <p:cNvPr id="96" name="Rounded Rectangle 95"/>
          <p:cNvSpPr/>
          <p:nvPr/>
        </p:nvSpPr>
        <p:spPr>
          <a:xfrm>
            <a:off x="2595546" y="3714752"/>
            <a:ext cx="1785950" cy="7143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7" name="TextBox 96"/>
          <p:cNvSpPr txBox="1"/>
          <p:nvPr/>
        </p:nvSpPr>
        <p:spPr>
          <a:xfrm>
            <a:off x="2595546" y="3883887"/>
            <a:ext cx="1714512" cy="369332"/>
          </a:xfrm>
          <a:prstGeom prst="rect">
            <a:avLst/>
          </a:prstGeom>
          <a:noFill/>
        </p:spPr>
        <p:txBody>
          <a:bodyPr wrap="square" rtlCol="0">
            <a:spAutoFit/>
          </a:bodyPr>
          <a:lstStyle/>
          <a:p>
            <a:r>
              <a:rPr lang="hu-HU" sz="1800" dirty="0" err="1" smtClean="0"/>
              <a:t>Szinkronizáció</a:t>
            </a:r>
            <a:endParaRPr lang="en-US" sz="1800" dirty="0"/>
          </a:p>
        </p:txBody>
      </p:sp>
      <p:sp>
        <p:nvSpPr>
          <p:cNvPr id="98" name="Rounded Rectangle 97"/>
          <p:cNvSpPr/>
          <p:nvPr/>
        </p:nvSpPr>
        <p:spPr>
          <a:xfrm>
            <a:off x="402234" y="4071942"/>
            <a:ext cx="1785950" cy="7143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9" name="TextBox 98"/>
          <p:cNvSpPr txBox="1"/>
          <p:nvPr/>
        </p:nvSpPr>
        <p:spPr>
          <a:xfrm>
            <a:off x="402234" y="4103841"/>
            <a:ext cx="1714512" cy="646331"/>
          </a:xfrm>
          <a:prstGeom prst="rect">
            <a:avLst/>
          </a:prstGeom>
          <a:noFill/>
        </p:spPr>
        <p:txBody>
          <a:bodyPr wrap="square" rtlCol="0">
            <a:spAutoFit/>
          </a:bodyPr>
          <a:lstStyle/>
          <a:p>
            <a:pPr algn="ctr"/>
            <a:r>
              <a:rPr lang="hu-HU" sz="1800" dirty="0" smtClean="0"/>
              <a:t>Rendszer-felügyelet</a:t>
            </a:r>
            <a:endParaRPr lang="en-US" sz="1800" dirty="0"/>
          </a:p>
        </p:txBody>
      </p:sp>
      <p:sp>
        <p:nvSpPr>
          <p:cNvPr id="100" name="Text Box 112"/>
          <p:cNvSpPr txBox="1">
            <a:spLocks noChangeArrowheads="1"/>
          </p:cNvSpPr>
          <p:nvPr/>
        </p:nvSpPr>
        <p:spPr bwMode="auto">
          <a:xfrm>
            <a:off x="7453330" y="4572008"/>
            <a:ext cx="2080948" cy="1384995"/>
          </a:xfrm>
          <a:prstGeom prst="rect">
            <a:avLst/>
          </a:prstGeom>
          <a:noFill/>
          <a:ln w="9525">
            <a:noFill/>
            <a:miter lim="800000"/>
            <a:headEnd/>
            <a:tailEnd/>
          </a:ln>
          <a:effectLst/>
        </p:spPr>
        <p:txBody>
          <a:bodyPr>
            <a:spAutoFit/>
          </a:bodyPr>
          <a:lstStyle/>
          <a:p>
            <a:pPr eaLnBrk="1" hangingPunct="1">
              <a:spcBef>
                <a:spcPct val="0"/>
              </a:spcBef>
            </a:pPr>
            <a:r>
              <a:rPr lang="hu-HU" sz="1200" dirty="0" smtClean="0">
                <a:latin typeface="Arial" charset="0"/>
              </a:rPr>
              <a:t>A korábbi változtatások és állapotok révén lehetővé válik a hibák okának felderítése, a korábbi állapot visszaállítása, a gyakori hibák felismerése és kezelése</a:t>
            </a:r>
            <a:endParaRPr lang="en-US" sz="1200" dirty="0">
              <a:latin typeface="Arial" charset="0"/>
            </a:endParaRPr>
          </a:p>
        </p:txBody>
      </p:sp>
      <p:sp>
        <p:nvSpPr>
          <p:cNvPr id="101" name="Rounded Rectangle 100"/>
          <p:cNvSpPr/>
          <p:nvPr/>
        </p:nvSpPr>
        <p:spPr>
          <a:xfrm>
            <a:off x="5770717" y="2643182"/>
            <a:ext cx="1253985" cy="500066"/>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2" name="TextBox 101"/>
          <p:cNvSpPr txBox="1"/>
          <p:nvPr/>
        </p:nvSpPr>
        <p:spPr>
          <a:xfrm>
            <a:off x="5810256" y="2675081"/>
            <a:ext cx="1214446" cy="400110"/>
          </a:xfrm>
          <a:prstGeom prst="rect">
            <a:avLst/>
          </a:prstGeom>
          <a:noFill/>
        </p:spPr>
        <p:txBody>
          <a:bodyPr wrap="square" rtlCol="0">
            <a:spAutoFit/>
          </a:bodyPr>
          <a:lstStyle/>
          <a:p>
            <a:r>
              <a:rPr lang="hu-HU" sz="2000" dirty="0" err="1" smtClean="0"/>
              <a:t>Validáció</a:t>
            </a:r>
            <a:endParaRPr lang="en-US" sz="2000" dirty="0"/>
          </a:p>
        </p:txBody>
      </p:sp>
      <p:sp>
        <p:nvSpPr>
          <p:cNvPr id="103" name="Rounded Rectangle 102"/>
          <p:cNvSpPr/>
          <p:nvPr/>
        </p:nvSpPr>
        <p:spPr>
          <a:xfrm>
            <a:off x="5881695" y="3857628"/>
            <a:ext cx="1357322" cy="78581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4" name="TextBox 103"/>
          <p:cNvSpPr txBox="1"/>
          <p:nvPr/>
        </p:nvSpPr>
        <p:spPr>
          <a:xfrm>
            <a:off x="5921233" y="3889527"/>
            <a:ext cx="1389221" cy="707886"/>
          </a:xfrm>
          <a:prstGeom prst="rect">
            <a:avLst/>
          </a:prstGeom>
          <a:noFill/>
        </p:spPr>
        <p:txBody>
          <a:bodyPr wrap="square" rtlCol="0">
            <a:spAutoFit/>
          </a:bodyPr>
          <a:lstStyle/>
          <a:p>
            <a:r>
              <a:rPr lang="hu-HU" sz="2000" dirty="0" smtClean="0"/>
              <a:t>Sikertelen </a:t>
            </a:r>
            <a:r>
              <a:rPr lang="hu-HU" sz="2000" dirty="0" err="1" smtClean="0"/>
              <a:t>validáció</a:t>
            </a:r>
            <a:endParaRPr lang="en-US" sz="2000" dirty="0"/>
          </a:p>
        </p:txBody>
      </p:sp>
      <p:sp>
        <p:nvSpPr>
          <p:cNvPr id="105" name="Right Arrow 104"/>
          <p:cNvSpPr/>
          <p:nvPr/>
        </p:nvSpPr>
        <p:spPr>
          <a:xfrm rot="4137045">
            <a:off x="6240056" y="3195853"/>
            <a:ext cx="646305" cy="740248"/>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ight Arrow 105"/>
          <p:cNvSpPr/>
          <p:nvPr/>
        </p:nvSpPr>
        <p:spPr>
          <a:xfrm rot="10800000">
            <a:off x="5095876" y="2545875"/>
            <a:ext cx="646305" cy="740248"/>
          </a:xfrm>
          <a:prstGeom prst="rightArrow">
            <a:avLst/>
          </a:prstGeom>
          <a:solidFill>
            <a:schemeClr val="accent5">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ight Arrow 106"/>
          <p:cNvSpPr/>
          <p:nvPr/>
        </p:nvSpPr>
        <p:spPr>
          <a:xfrm rot="10800000">
            <a:off x="6953264" y="2593010"/>
            <a:ext cx="500066" cy="571504"/>
          </a:xfrm>
          <a:prstGeom prst="rightArrow">
            <a:avLst/>
          </a:prstGeom>
          <a:solidFill>
            <a:schemeClr val="accent5">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ight Arrow 107"/>
          <p:cNvSpPr/>
          <p:nvPr/>
        </p:nvSpPr>
        <p:spPr>
          <a:xfrm rot="6627875">
            <a:off x="4303778" y="3071810"/>
            <a:ext cx="646305" cy="740248"/>
          </a:xfrm>
          <a:prstGeom prst="rightArrow">
            <a:avLst/>
          </a:prstGeom>
          <a:solidFill>
            <a:schemeClr val="accent5">
              <a:lumMod val="5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ounded Rectangle 108"/>
          <p:cNvSpPr/>
          <p:nvPr/>
        </p:nvSpPr>
        <p:spPr>
          <a:xfrm>
            <a:off x="412867" y="2928934"/>
            <a:ext cx="1785950" cy="71438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0" name="TextBox 109"/>
          <p:cNvSpPr txBox="1"/>
          <p:nvPr/>
        </p:nvSpPr>
        <p:spPr>
          <a:xfrm>
            <a:off x="412867" y="2960833"/>
            <a:ext cx="1714512" cy="646331"/>
          </a:xfrm>
          <a:prstGeom prst="rect">
            <a:avLst/>
          </a:prstGeom>
          <a:noFill/>
        </p:spPr>
        <p:txBody>
          <a:bodyPr wrap="square" rtlCol="0">
            <a:spAutoFit/>
          </a:bodyPr>
          <a:lstStyle/>
          <a:p>
            <a:pPr algn="ctr"/>
            <a:r>
              <a:rPr lang="hu-HU" sz="1800" dirty="0" smtClean="0"/>
              <a:t>Kapacitás-tervezés</a:t>
            </a:r>
            <a:endParaRPr lang="en-US" sz="1800"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par>
                                <p:cTn id="10" presetID="53" presetClass="entr" presetSubtype="0" fill="hold" grpId="1" nodeType="withEffect">
                                  <p:stCondLst>
                                    <p:cond delay="0"/>
                                  </p:stCondLst>
                                  <p:childTnLst>
                                    <p:set>
                                      <p:cBhvr>
                                        <p:cTn id="11" dur="1" fill="hold">
                                          <p:stCondLst>
                                            <p:cond delay="0"/>
                                          </p:stCondLst>
                                        </p:cTn>
                                        <p:tgtEl>
                                          <p:spTgt spid="1672306"/>
                                        </p:tgtEl>
                                        <p:attrNameLst>
                                          <p:attrName>style.visibility</p:attrName>
                                        </p:attrNameLst>
                                      </p:cBhvr>
                                      <p:to>
                                        <p:strVal val="visible"/>
                                      </p:to>
                                    </p:set>
                                    <p:anim calcmode="lin" valueType="num">
                                      <p:cBhvr>
                                        <p:cTn id="12" dur="500" fill="hold"/>
                                        <p:tgtEl>
                                          <p:spTgt spid="1672306"/>
                                        </p:tgtEl>
                                        <p:attrNameLst>
                                          <p:attrName>ppt_w</p:attrName>
                                        </p:attrNameLst>
                                      </p:cBhvr>
                                      <p:tavLst>
                                        <p:tav tm="0">
                                          <p:val>
                                            <p:fltVal val="0"/>
                                          </p:val>
                                        </p:tav>
                                        <p:tav tm="100000">
                                          <p:val>
                                            <p:strVal val="#ppt_w"/>
                                          </p:val>
                                        </p:tav>
                                      </p:tavLst>
                                    </p:anim>
                                    <p:anim calcmode="lin" valueType="num">
                                      <p:cBhvr>
                                        <p:cTn id="13" dur="500" fill="hold"/>
                                        <p:tgtEl>
                                          <p:spTgt spid="1672306"/>
                                        </p:tgtEl>
                                        <p:attrNameLst>
                                          <p:attrName>ppt_h</p:attrName>
                                        </p:attrNameLst>
                                      </p:cBhvr>
                                      <p:tavLst>
                                        <p:tav tm="0">
                                          <p:val>
                                            <p:fltVal val="0"/>
                                          </p:val>
                                        </p:tav>
                                        <p:tav tm="100000">
                                          <p:val>
                                            <p:strVal val="#ppt_h"/>
                                          </p:val>
                                        </p:tav>
                                      </p:tavLst>
                                    </p:anim>
                                    <p:animEffect transition="in" filter="fade">
                                      <p:cBhvr>
                                        <p:cTn id="14" dur="500"/>
                                        <p:tgtEl>
                                          <p:spTgt spid="1672306"/>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53" presetClass="entr" presetSubtype="0"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 calcmode="lin" valueType="num">
                                      <p:cBhvr>
                                        <p:cTn id="19" dur="500" fill="hold"/>
                                        <p:tgtEl>
                                          <p:spTgt spid="101"/>
                                        </p:tgtEl>
                                        <p:attrNameLst>
                                          <p:attrName>ppt_w</p:attrName>
                                        </p:attrNameLst>
                                      </p:cBhvr>
                                      <p:tavLst>
                                        <p:tav tm="0">
                                          <p:val>
                                            <p:fltVal val="0"/>
                                          </p:val>
                                        </p:tav>
                                        <p:tav tm="100000">
                                          <p:val>
                                            <p:strVal val="#ppt_w"/>
                                          </p:val>
                                        </p:tav>
                                      </p:tavLst>
                                    </p:anim>
                                    <p:anim calcmode="lin" valueType="num">
                                      <p:cBhvr>
                                        <p:cTn id="20" dur="500" fill="hold"/>
                                        <p:tgtEl>
                                          <p:spTgt spid="101"/>
                                        </p:tgtEl>
                                        <p:attrNameLst>
                                          <p:attrName>ppt_h</p:attrName>
                                        </p:attrNameLst>
                                      </p:cBhvr>
                                      <p:tavLst>
                                        <p:tav tm="0">
                                          <p:val>
                                            <p:fltVal val="0"/>
                                          </p:val>
                                        </p:tav>
                                        <p:tav tm="100000">
                                          <p:val>
                                            <p:strVal val="#ppt_h"/>
                                          </p:val>
                                        </p:tav>
                                      </p:tavLst>
                                    </p:anim>
                                    <p:animEffect transition="in" filter="fade">
                                      <p:cBhvr>
                                        <p:cTn id="21" dur="50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104"/>
                                        </p:tgtEl>
                                        <p:attrNameLst>
                                          <p:attrName>style.visibility</p:attrName>
                                        </p:attrNameLst>
                                      </p:cBhvr>
                                      <p:to>
                                        <p:strVal val="visible"/>
                                      </p:to>
                                    </p:set>
                                    <p:anim calcmode="lin" valueType="num">
                                      <p:cBhvr>
                                        <p:cTn id="26" dur="500" fill="hold"/>
                                        <p:tgtEl>
                                          <p:spTgt spid="104"/>
                                        </p:tgtEl>
                                        <p:attrNameLst>
                                          <p:attrName>ppt_w</p:attrName>
                                        </p:attrNameLst>
                                      </p:cBhvr>
                                      <p:tavLst>
                                        <p:tav tm="0">
                                          <p:val>
                                            <p:fltVal val="0"/>
                                          </p:val>
                                        </p:tav>
                                        <p:tav tm="100000">
                                          <p:val>
                                            <p:strVal val="#ppt_w"/>
                                          </p:val>
                                        </p:tav>
                                      </p:tavLst>
                                    </p:anim>
                                    <p:anim calcmode="lin" valueType="num">
                                      <p:cBhvr>
                                        <p:cTn id="27" dur="500" fill="hold"/>
                                        <p:tgtEl>
                                          <p:spTgt spid="104"/>
                                        </p:tgtEl>
                                        <p:attrNameLst>
                                          <p:attrName>ppt_h</p:attrName>
                                        </p:attrNameLst>
                                      </p:cBhvr>
                                      <p:tavLst>
                                        <p:tav tm="0">
                                          <p:val>
                                            <p:fltVal val="0"/>
                                          </p:val>
                                        </p:tav>
                                        <p:tav tm="100000">
                                          <p:val>
                                            <p:strVal val="#ppt_h"/>
                                          </p:val>
                                        </p:tav>
                                      </p:tavLst>
                                    </p:anim>
                                    <p:animEffect transition="in" filter="fade">
                                      <p:cBhvr>
                                        <p:cTn id="28" dur="500"/>
                                        <p:tgtEl>
                                          <p:spTgt spid="104"/>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anim calcmode="lin" valueType="num">
                                      <p:cBhvr>
                                        <p:cTn id="31" dur="500" fill="hold"/>
                                        <p:tgtEl>
                                          <p:spTgt spid="103"/>
                                        </p:tgtEl>
                                        <p:attrNameLst>
                                          <p:attrName>ppt_w</p:attrName>
                                        </p:attrNameLst>
                                      </p:cBhvr>
                                      <p:tavLst>
                                        <p:tav tm="0">
                                          <p:val>
                                            <p:fltVal val="0"/>
                                          </p:val>
                                        </p:tav>
                                        <p:tav tm="100000">
                                          <p:val>
                                            <p:strVal val="#ppt_w"/>
                                          </p:val>
                                        </p:tav>
                                      </p:tavLst>
                                    </p:anim>
                                    <p:anim calcmode="lin" valueType="num">
                                      <p:cBhvr>
                                        <p:cTn id="32" dur="500" fill="hold"/>
                                        <p:tgtEl>
                                          <p:spTgt spid="103"/>
                                        </p:tgtEl>
                                        <p:attrNameLst>
                                          <p:attrName>ppt_h</p:attrName>
                                        </p:attrNameLst>
                                      </p:cBhvr>
                                      <p:tavLst>
                                        <p:tav tm="0">
                                          <p:val>
                                            <p:fltVal val="0"/>
                                          </p:val>
                                        </p:tav>
                                        <p:tav tm="100000">
                                          <p:val>
                                            <p:strVal val="#ppt_h"/>
                                          </p:val>
                                        </p:tav>
                                      </p:tavLst>
                                    </p:anim>
                                    <p:animEffect transition="in" filter="fade">
                                      <p:cBhvr>
                                        <p:cTn id="33" dur="500"/>
                                        <p:tgtEl>
                                          <p:spTgt spid="103"/>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105"/>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6"/>
                                        </p:tgtEl>
                                        <p:attrNameLst>
                                          <p:attrName>style.visibility</p:attrName>
                                        </p:attrNameLst>
                                      </p:cBhvr>
                                      <p:to>
                                        <p:strVal val="visible"/>
                                      </p:to>
                                    </p:set>
                                  </p:childTnLst>
                                </p:cTn>
                              </p:par>
                              <p:par>
                                <p:cTn id="38" presetID="53" presetClass="entr" presetSubtype="0" fill="hold" grpId="0" nodeType="with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par>
                                <p:cTn id="43" presetID="53" presetClass="entr" presetSubtype="0" fill="hold" grpId="1" nodeType="withEffect">
                                  <p:stCondLst>
                                    <p:cond delay="0"/>
                                  </p:stCondLst>
                                  <p:childTnLst>
                                    <p:set>
                                      <p:cBhvr>
                                        <p:cTn id="44" dur="1" fill="hold">
                                          <p:stCondLst>
                                            <p:cond delay="0"/>
                                          </p:stCondLst>
                                        </p:cTn>
                                        <p:tgtEl>
                                          <p:spTgt spid="95"/>
                                        </p:tgtEl>
                                        <p:attrNameLst>
                                          <p:attrName>style.visibility</p:attrName>
                                        </p:attrNameLst>
                                      </p:cBhvr>
                                      <p:to>
                                        <p:strVal val="visible"/>
                                      </p:to>
                                    </p:set>
                                    <p:anim calcmode="lin" valueType="num">
                                      <p:cBhvr>
                                        <p:cTn id="45" dur="500" fill="hold"/>
                                        <p:tgtEl>
                                          <p:spTgt spid="95"/>
                                        </p:tgtEl>
                                        <p:attrNameLst>
                                          <p:attrName>ppt_w</p:attrName>
                                        </p:attrNameLst>
                                      </p:cBhvr>
                                      <p:tavLst>
                                        <p:tav tm="0">
                                          <p:val>
                                            <p:fltVal val="0"/>
                                          </p:val>
                                        </p:tav>
                                        <p:tav tm="100000">
                                          <p:val>
                                            <p:strVal val="#ppt_w"/>
                                          </p:val>
                                        </p:tav>
                                      </p:tavLst>
                                    </p:anim>
                                    <p:anim calcmode="lin" valueType="num">
                                      <p:cBhvr>
                                        <p:cTn id="46" dur="500" fill="hold"/>
                                        <p:tgtEl>
                                          <p:spTgt spid="95"/>
                                        </p:tgtEl>
                                        <p:attrNameLst>
                                          <p:attrName>ppt_h</p:attrName>
                                        </p:attrNameLst>
                                      </p:cBhvr>
                                      <p:tavLst>
                                        <p:tav tm="0">
                                          <p:val>
                                            <p:fltVal val="0"/>
                                          </p:val>
                                        </p:tav>
                                        <p:tav tm="100000">
                                          <p:val>
                                            <p:strVal val="#ppt_h"/>
                                          </p:val>
                                        </p:tav>
                                      </p:tavLst>
                                    </p:anim>
                                    <p:animEffect transition="in" filter="fade">
                                      <p:cBhvr>
                                        <p:cTn id="47" dur="500"/>
                                        <p:tgtEl>
                                          <p:spTgt spid="95"/>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97"/>
                                        </p:tgtEl>
                                        <p:attrNameLst>
                                          <p:attrName>style.visibility</p:attrName>
                                        </p:attrNameLst>
                                      </p:cBhvr>
                                      <p:to>
                                        <p:strVal val="visible"/>
                                      </p:to>
                                    </p:set>
                                    <p:anim calcmode="lin" valueType="num">
                                      <p:cBhvr>
                                        <p:cTn id="52" dur="500" fill="hold"/>
                                        <p:tgtEl>
                                          <p:spTgt spid="97"/>
                                        </p:tgtEl>
                                        <p:attrNameLst>
                                          <p:attrName>ppt_w</p:attrName>
                                        </p:attrNameLst>
                                      </p:cBhvr>
                                      <p:tavLst>
                                        <p:tav tm="0">
                                          <p:val>
                                            <p:fltVal val="0"/>
                                          </p:val>
                                        </p:tav>
                                        <p:tav tm="100000">
                                          <p:val>
                                            <p:strVal val="#ppt_w"/>
                                          </p:val>
                                        </p:tav>
                                      </p:tavLst>
                                    </p:anim>
                                    <p:anim calcmode="lin" valueType="num">
                                      <p:cBhvr>
                                        <p:cTn id="53" dur="500" fill="hold"/>
                                        <p:tgtEl>
                                          <p:spTgt spid="97"/>
                                        </p:tgtEl>
                                        <p:attrNameLst>
                                          <p:attrName>ppt_h</p:attrName>
                                        </p:attrNameLst>
                                      </p:cBhvr>
                                      <p:tavLst>
                                        <p:tav tm="0">
                                          <p:val>
                                            <p:fltVal val="0"/>
                                          </p:val>
                                        </p:tav>
                                        <p:tav tm="100000">
                                          <p:val>
                                            <p:strVal val="#ppt_h"/>
                                          </p:val>
                                        </p:tav>
                                      </p:tavLst>
                                    </p:anim>
                                    <p:animEffect transition="in" filter="fade">
                                      <p:cBhvr>
                                        <p:cTn id="54" dur="500"/>
                                        <p:tgtEl>
                                          <p:spTgt spid="97"/>
                                        </p:tgtEl>
                                      </p:cBhvr>
                                    </p:animEffect>
                                  </p:childTnLst>
                                </p:cTn>
                              </p:par>
                              <p:par>
                                <p:cTn id="55" presetID="1" presetClass="entr" presetSubtype="0" fill="hold" grpId="0" nodeType="withEffect">
                                  <p:stCondLst>
                                    <p:cond delay="0"/>
                                  </p:stCondLst>
                                  <p:childTnLst>
                                    <p:set>
                                      <p:cBhvr>
                                        <p:cTn id="56" dur="1" fill="hold">
                                          <p:stCondLst>
                                            <p:cond delay="0"/>
                                          </p:stCondLst>
                                        </p:cTn>
                                        <p:tgtEl>
                                          <p:spTgt spid="108"/>
                                        </p:tgtEl>
                                        <p:attrNameLst>
                                          <p:attrName>style.visibility</p:attrName>
                                        </p:attrNameLst>
                                      </p:cBhvr>
                                      <p:to>
                                        <p:strVal val="visible"/>
                                      </p:to>
                                    </p:set>
                                  </p:childTnLst>
                                </p:cTn>
                              </p:par>
                              <p:par>
                                <p:cTn id="57" presetID="53" presetClass="entr" presetSubtype="0" fill="hold" grpId="0" nodeType="withEffect">
                                  <p:stCondLst>
                                    <p:cond delay="0"/>
                                  </p:stCondLst>
                                  <p:childTnLst>
                                    <p:set>
                                      <p:cBhvr>
                                        <p:cTn id="58" dur="1" fill="hold">
                                          <p:stCondLst>
                                            <p:cond delay="0"/>
                                          </p:stCondLst>
                                        </p:cTn>
                                        <p:tgtEl>
                                          <p:spTgt spid="96"/>
                                        </p:tgtEl>
                                        <p:attrNameLst>
                                          <p:attrName>style.visibility</p:attrName>
                                        </p:attrNameLst>
                                      </p:cBhvr>
                                      <p:to>
                                        <p:strVal val="visible"/>
                                      </p:to>
                                    </p:set>
                                    <p:anim calcmode="lin" valueType="num">
                                      <p:cBhvr>
                                        <p:cTn id="59" dur="500" fill="hold"/>
                                        <p:tgtEl>
                                          <p:spTgt spid="96"/>
                                        </p:tgtEl>
                                        <p:attrNameLst>
                                          <p:attrName>ppt_w</p:attrName>
                                        </p:attrNameLst>
                                      </p:cBhvr>
                                      <p:tavLst>
                                        <p:tav tm="0">
                                          <p:val>
                                            <p:fltVal val="0"/>
                                          </p:val>
                                        </p:tav>
                                        <p:tav tm="100000">
                                          <p:val>
                                            <p:strVal val="#ppt_w"/>
                                          </p:val>
                                        </p:tav>
                                      </p:tavLst>
                                    </p:anim>
                                    <p:anim calcmode="lin" valueType="num">
                                      <p:cBhvr>
                                        <p:cTn id="60" dur="500" fill="hold"/>
                                        <p:tgtEl>
                                          <p:spTgt spid="96"/>
                                        </p:tgtEl>
                                        <p:attrNameLst>
                                          <p:attrName>ppt_h</p:attrName>
                                        </p:attrNameLst>
                                      </p:cBhvr>
                                      <p:tavLst>
                                        <p:tav tm="0">
                                          <p:val>
                                            <p:fltVal val="0"/>
                                          </p:val>
                                        </p:tav>
                                        <p:tav tm="100000">
                                          <p:val>
                                            <p:strVal val="#ppt_h"/>
                                          </p:val>
                                        </p:tav>
                                      </p:tavLst>
                                    </p:anim>
                                    <p:animEffect transition="in" filter="fade">
                                      <p:cBhvr>
                                        <p:cTn id="61" dur="500"/>
                                        <p:tgtEl>
                                          <p:spTgt spid="96"/>
                                        </p:tgtEl>
                                      </p:cBhvr>
                                    </p:animEffect>
                                  </p:childTnLst>
                                </p:cTn>
                              </p:par>
                              <p:par>
                                <p:cTn id="62" presetID="53" presetClass="entr" presetSubtype="0" fill="hold" grpId="0" nodeType="withEffect">
                                  <p:stCondLst>
                                    <p:cond delay="0"/>
                                  </p:stCondLst>
                                  <p:childTnLst>
                                    <p:set>
                                      <p:cBhvr>
                                        <p:cTn id="63" dur="1" fill="hold">
                                          <p:stCondLst>
                                            <p:cond delay="0"/>
                                          </p:stCondLst>
                                        </p:cTn>
                                        <p:tgtEl>
                                          <p:spTgt spid="1672304"/>
                                        </p:tgtEl>
                                        <p:attrNameLst>
                                          <p:attrName>style.visibility</p:attrName>
                                        </p:attrNameLst>
                                      </p:cBhvr>
                                      <p:to>
                                        <p:strVal val="visible"/>
                                      </p:to>
                                    </p:set>
                                    <p:anim calcmode="lin" valueType="num">
                                      <p:cBhvr>
                                        <p:cTn id="64" dur="500" fill="hold"/>
                                        <p:tgtEl>
                                          <p:spTgt spid="1672304"/>
                                        </p:tgtEl>
                                        <p:attrNameLst>
                                          <p:attrName>ppt_w</p:attrName>
                                        </p:attrNameLst>
                                      </p:cBhvr>
                                      <p:tavLst>
                                        <p:tav tm="0">
                                          <p:val>
                                            <p:fltVal val="0"/>
                                          </p:val>
                                        </p:tav>
                                        <p:tav tm="100000">
                                          <p:val>
                                            <p:strVal val="#ppt_w"/>
                                          </p:val>
                                        </p:tav>
                                      </p:tavLst>
                                    </p:anim>
                                    <p:anim calcmode="lin" valueType="num">
                                      <p:cBhvr>
                                        <p:cTn id="65" dur="500" fill="hold"/>
                                        <p:tgtEl>
                                          <p:spTgt spid="1672304"/>
                                        </p:tgtEl>
                                        <p:attrNameLst>
                                          <p:attrName>ppt_h</p:attrName>
                                        </p:attrNameLst>
                                      </p:cBhvr>
                                      <p:tavLst>
                                        <p:tav tm="0">
                                          <p:val>
                                            <p:fltVal val="0"/>
                                          </p:val>
                                        </p:tav>
                                        <p:tav tm="100000">
                                          <p:val>
                                            <p:strVal val="#ppt_h"/>
                                          </p:val>
                                        </p:tav>
                                      </p:tavLst>
                                    </p:anim>
                                    <p:animEffect transition="in" filter="fade">
                                      <p:cBhvr>
                                        <p:cTn id="66" dur="500"/>
                                        <p:tgtEl>
                                          <p:spTgt spid="167230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0" fill="hold" grpId="0" nodeType="clickEffect">
                                  <p:stCondLst>
                                    <p:cond delay="0"/>
                                  </p:stCondLst>
                                  <p:childTnLst>
                                    <p:set>
                                      <p:cBhvr>
                                        <p:cTn id="70" dur="1" fill="hold">
                                          <p:stCondLst>
                                            <p:cond delay="0"/>
                                          </p:stCondLst>
                                        </p:cTn>
                                        <p:tgtEl>
                                          <p:spTgt spid="98"/>
                                        </p:tgtEl>
                                        <p:attrNameLst>
                                          <p:attrName>style.visibility</p:attrName>
                                        </p:attrNameLst>
                                      </p:cBhvr>
                                      <p:to>
                                        <p:strVal val="visible"/>
                                      </p:to>
                                    </p:set>
                                    <p:anim calcmode="lin" valueType="num">
                                      <p:cBhvr>
                                        <p:cTn id="71" dur="500" fill="hold"/>
                                        <p:tgtEl>
                                          <p:spTgt spid="98"/>
                                        </p:tgtEl>
                                        <p:attrNameLst>
                                          <p:attrName>ppt_w</p:attrName>
                                        </p:attrNameLst>
                                      </p:cBhvr>
                                      <p:tavLst>
                                        <p:tav tm="0">
                                          <p:val>
                                            <p:fltVal val="0"/>
                                          </p:val>
                                        </p:tav>
                                        <p:tav tm="100000">
                                          <p:val>
                                            <p:strVal val="#ppt_w"/>
                                          </p:val>
                                        </p:tav>
                                      </p:tavLst>
                                    </p:anim>
                                    <p:anim calcmode="lin" valueType="num">
                                      <p:cBhvr>
                                        <p:cTn id="72" dur="500" fill="hold"/>
                                        <p:tgtEl>
                                          <p:spTgt spid="98"/>
                                        </p:tgtEl>
                                        <p:attrNameLst>
                                          <p:attrName>ppt_h</p:attrName>
                                        </p:attrNameLst>
                                      </p:cBhvr>
                                      <p:tavLst>
                                        <p:tav tm="0">
                                          <p:val>
                                            <p:fltVal val="0"/>
                                          </p:val>
                                        </p:tav>
                                        <p:tav tm="100000">
                                          <p:val>
                                            <p:strVal val="#ppt_h"/>
                                          </p:val>
                                        </p:tav>
                                      </p:tavLst>
                                    </p:anim>
                                    <p:animEffect transition="in" filter="fade">
                                      <p:cBhvr>
                                        <p:cTn id="73" dur="500"/>
                                        <p:tgtEl>
                                          <p:spTgt spid="98"/>
                                        </p:tgtEl>
                                      </p:cBhvr>
                                    </p:animEffect>
                                  </p:childTnLst>
                                </p:cTn>
                              </p:par>
                              <p:par>
                                <p:cTn id="74" presetID="53" presetClass="entr" presetSubtype="0" fill="hold" grpId="0" nodeType="withEffect">
                                  <p:stCondLst>
                                    <p:cond delay="0"/>
                                  </p:stCondLst>
                                  <p:childTnLst>
                                    <p:set>
                                      <p:cBhvr>
                                        <p:cTn id="75" dur="1" fill="hold">
                                          <p:stCondLst>
                                            <p:cond delay="0"/>
                                          </p:stCondLst>
                                        </p:cTn>
                                        <p:tgtEl>
                                          <p:spTgt spid="99"/>
                                        </p:tgtEl>
                                        <p:attrNameLst>
                                          <p:attrName>style.visibility</p:attrName>
                                        </p:attrNameLst>
                                      </p:cBhvr>
                                      <p:to>
                                        <p:strVal val="visible"/>
                                      </p:to>
                                    </p:set>
                                    <p:anim calcmode="lin" valueType="num">
                                      <p:cBhvr>
                                        <p:cTn id="76" dur="500" fill="hold"/>
                                        <p:tgtEl>
                                          <p:spTgt spid="99"/>
                                        </p:tgtEl>
                                        <p:attrNameLst>
                                          <p:attrName>ppt_w</p:attrName>
                                        </p:attrNameLst>
                                      </p:cBhvr>
                                      <p:tavLst>
                                        <p:tav tm="0">
                                          <p:val>
                                            <p:fltVal val="0"/>
                                          </p:val>
                                        </p:tav>
                                        <p:tav tm="100000">
                                          <p:val>
                                            <p:strVal val="#ppt_w"/>
                                          </p:val>
                                        </p:tav>
                                      </p:tavLst>
                                    </p:anim>
                                    <p:anim calcmode="lin" valueType="num">
                                      <p:cBhvr>
                                        <p:cTn id="77" dur="500" fill="hold"/>
                                        <p:tgtEl>
                                          <p:spTgt spid="99"/>
                                        </p:tgtEl>
                                        <p:attrNameLst>
                                          <p:attrName>ppt_h</p:attrName>
                                        </p:attrNameLst>
                                      </p:cBhvr>
                                      <p:tavLst>
                                        <p:tav tm="0">
                                          <p:val>
                                            <p:fltVal val="0"/>
                                          </p:val>
                                        </p:tav>
                                        <p:tav tm="100000">
                                          <p:val>
                                            <p:strVal val="#ppt_h"/>
                                          </p:val>
                                        </p:tav>
                                      </p:tavLst>
                                    </p:anim>
                                    <p:animEffect transition="in" filter="fade">
                                      <p:cBhvr>
                                        <p:cTn id="78" dur="500"/>
                                        <p:tgtEl>
                                          <p:spTgt spid="99"/>
                                        </p:tgtEl>
                                      </p:cBhvr>
                                    </p:animEffect>
                                  </p:childTnLst>
                                </p:cTn>
                              </p:par>
                              <p:par>
                                <p:cTn id="79" presetID="53" presetClass="entr" presetSubtype="0" fill="hold" grpId="0" nodeType="withEffect">
                                  <p:stCondLst>
                                    <p:cond delay="0"/>
                                  </p:stCondLst>
                                  <p:childTnLst>
                                    <p:set>
                                      <p:cBhvr>
                                        <p:cTn id="80" dur="1" fill="hold">
                                          <p:stCondLst>
                                            <p:cond delay="0"/>
                                          </p:stCondLst>
                                        </p:cTn>
                                        <p:tgtEl>
                                          <p:spTgt spid="100"/>
                                        </p:tgtEl>
                                        <p:attrNameLst>
                                          <p:attrName>style.visibility</p:attrName>
                                        </p:attrNameLst>
                                      </p:cBhvr>
                                      <p:to>
                                        <p:strVal val="visible"/>
                                      </p:to>
                                    </p:set>
                                    <p:anim calcmode="lin" valueType="num">
                                      <p:cBhvr>
                                        <p:cTn id="81" dur="500" fill="hold"/>
                                        <p:tgtEl>
                                          <p:spTgt spid="100"/>
                                        </p:tgtEl>
                                        <p:attrNameLst>
                                          <p:attrName>ppt_w</p:attrName>
                                        </p:attrNameLst>
                                      </p:cBhvr>
                                      <p:tavLst>
                                        <p:tav tm="0">
                                          <p:val>
                                            <p:fltVal val="0"/>
                                          </p:val>
                                        </p:tav>
                                        <p:tav tm="100000">
                                          <p:val>
                                            <p:strVal val="#ppt_w"/>
                                          </p:val>
                                        </p:tav>
                                      </p:tavLst>
                                    </p:anim>
                                    <p:anim calcmode="lin" valueType="num">
                                      <p:cBhvr>
                                        <p:cTn id="82" dur="500" fill="hold"/>
                                        <p:tgtEl>
                                          <p:spTgt spid="100"/>
                                        </p:tgtEl>
                                        <p:attrNameLst>
                                          <p:attrName>ppt_h</p:attrName>
                                        </p:attrNameLst>
                                      </p:cBhvr>
                                      <p:tavLst>
                                        <p:tav tm="0">
                                          <p:val>
                                            <p:fltVal val="0"/>
                                          </p:val>
                                        </p:tav>
                                        <p:tav tm="100000">
                                          <p:val>
                                            <p:strVal val="#ppt_h"/>
                                          </p:val>
                                        </p:tav>
                                      </p:tavLst>
                                    </p:anim>
                                    <p:animEffect transition="in" filter="fade">
                                      <p:cBhvr>
                                        <p:cTn id="83" dur="500"/>
                                        <p:tgtEl>
                                          <p:spTgt spid="10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109"/>
                                        </p:tgtEl>
                                        <p:attrNameLst>
                                          <p:attrName>style.visibility</p:attrName>
                                        </p:attrNameLst>
                                      </p:cBhvr>
                                      <p:to>
                                        <p:strVal val="visible"/>
                                      </p:to>
                                    </p:set>
                                    <p:anim calcmode="lin" valueType="num">
                                      <p:cBhvr>
                                        <p:cTn id="88" dur="500" fill="hold"/>
                                        <p:tgtEl>
                                          <p:spTgt spid="109"/>
                                        </p:tgtEl>
                                        <p:attrNameLst>
                                          <p:attrName>ppt_w</p:attrName>
                                        </p:attrNameLst>
                                      </p:cBhvr>
                                      <p:tavLst>
                                        <p:tav tm="0">
                                          <p:val>
                                            <p:fltVal val="0"/>
                                          </p:val>
                                        </p:tav>
                                        <p:tav tm="100000">
                                          <p:val>
                                            <p:strVal val="#ppt_w"/>
                                          </p:val>
                                        </p:tav>
                                      </p:tavLst>
                                    </p:anim>
                                    <p:anim calcmode="lin" valueType="num">
                                      <p:cBhvr>
                                        <p:cTn id="89" dur="500" fill="hold"/>
                                        <p:tgtEl>
                                          <p:spTgt spid="109"/>
                                        </p:tgtEl>
                                        <p:attrNameLst>
                                          <p:attrName>ppt_h</p:attrName>
                                        </p:attrNameLst>
                                      </p:cBhvr>
                                      <p:tavLst>
                                        <p:tav tm="0">
                                          <p:val>
                                            <p:fltVal val="0"/>
                                          </p:val>
                                        </p:tav>
                                        <p:tav tm="100000">
                                          <p:val>
                                            <p:strVal val="#ppt_h"/>
                                          </p:val>
                                        </p:tav>
                                      </p:tavLst>
                                    </p:anim>
                                    <p:animEffect transition="in" filter="fade">
                                      <p:cBhvr>
                                        <p:cTn id="90" dur="500"/>
                                        <p:tgtEl>
                                          <p:spTgt spid="109"/>
                                        </p:tgtEl>
                                      </p:cBhvr>
                                    </p:animEffect>
                                  </p:childTnLst>
                                </p:cTn>
                              </p:par>
                              <p:par>
                                <p:cTn id="91" presetID="53" presetClass="entr" presetSubtype="0" fill="hold" grpId="0" nodeType="withEffect">
                                  <p:stCondLst>
                                    <p:cond delay="0"/>
                                  </p:stCondLst>
                                  <p:childTnLst>
                                    <p:set>
                                      <p:cBhvr>
                                        <p:cTn id="92" dur="1" fill="hold">
                                          <p:stCondLst>
                                            <p:cond delay="0"/>
                                          </p:stCondLst>
                                        </p:cTn>
                                        <p:tgtEl>
                                          <p:spTgt spid="110"/>
                                        </p:tgtEl>
                                        <p:attrNameLst>
                                          <p:attrName>style.visibility</p:attrName>
                                        </p:attrNameLst>
                                      </p:cBhvr>
                                      <p:to>
                                        <p:strVal val="visible"/>
                                      </p:to>
                                    </p:set>
                                    <p:anim calcmode="lin" valueType="num">
                                      <p:cBhvr>
                                        <p:cTn id="93" dur="500" fill="hold"/>
                                        <p:tgtEl>
                                          <p:spTgt spid="110"/>
                                        </p:tgtEl>
                                        <p:attrNameLst>
                                          <p:attrName>ppt_w</p:attrName>
                                        </p:attrNameLst>
                                      </p:cBhvr>
                                      <p:tavLst>
                                        <p:tav tm="0">
                                          <p:val>
                                            <p:fltVal val="0"/>
                                          </p:val>
                                        </p:tav>
                                        <p:tav tm="100000">
                                          <p:val>
                                            <p:strVal val="#ppt_w"/>
                                          </p:val>
                                        </p:tav>
                                      </p:tavLst>
                                    </p:anim>
                                    <p:anim calcmode="lin" valueType="num">
                                      <p:cBhvr>
                                        <p:cTn id="94" dur="500" fill="hold"/>
                                        <p:tgtEl>
                                          <p:spTgt spid="110"/>
                                        </p:tgtEl>
                                        <p:attrNameLst>
                                          <p:attrName>ppt_h</p:attrName>
                                        </p:attrNameLst>
                                      </p:cBhvr>
                                      <p:tavLst>
                                        <p:tav tm="0">
                                          <p:val>
                                            <p:fltVal val="0"/>
                                          </p:val>
                                        </p:tav>
                                        <p:tav tm="100000">
                                          <p:val>
                                            <p:strVal val="#ppt_h"/>
                                          </p:val>
                                        </p:tav>
                                      </p:tavLst>
                                    </p:anim>
                                    <p:animEffect transition="in" filter="fade">
                                      <p:cBhvr>
                                        <p:cTn id="95"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2304" grpId="0"/>
      <p:bldP spid="1672306" grpId="1"/>
      <p:bldP spid="94" grpId="0" animBg="1"/>
      <p:bldP spid="95" grpId="1"/>
      <p:bldP spid="96" grpId="0" animBg="1"/>
      <p:bldP spid="97" grpId="0"/>
      <p:bldP spid="98" grpId="0" animBg="1"/>
      <p:bldP spid="99" grpId="0"/>
      <p:bldP spid="100" grpId="0"/>
      <p:bldP spid="101" grpId="0" animBg="1"/>
      <p:bldP spid="102" grpId="0"/>
      <p:bldP spid="103" grpId="0" animBg="1"/>
      <p:bldP spid="104" grpId="0"/>
      <p:bldP spid="105" grpId="0" animBg="1"/>
      <p:bldP spid="106" grpId="0" animBg="1"/>
      <p:bldP spid="107" grpId="0" animBg="1"/>
      <p:bldP spid="108" grpId="0" animBg="1"/>
      <p:bldP spid="109" grpId="0" animBg="1"/>
      <p:bldP spid="1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12750" y="228600"/>
            <a:ext cx="9493250" cy="641350"/>
          </a:xfrm>
        </p:spPr>
        <p:txBody>
          <a:bodyPr/>
          <a:lstStyle/>
          <a:p>
            <a:r>
              <a:rPr lang="hu-HU" sz="3600" dirty="0"/>
              <a:t>A </a:t>
            </a:r>
            <a:r>
              <a:rPr lang="en-US" sz="3600" dirty="0"/>
              <a:t>DSI </a:t>
            </a:r>
            <a:r>
              <a:rPr lang="hu-HU" sz="3600" dirty="0"/>
              <a:t>víziója: önmenedzselő rendszerek</a:t>
            </a:r>
            <a:endParaRPr lang="en-US" sz="3600" dirty="0"/>
          </a:p>
        </p:txBody>
      </p:sp>
      <p:sp>
        <p:nvSpPr>
          <p:cNvPr id="187395" name="Rectangle 3"/>
          <p:cNvSpPr>
            <a:spLocks noGrp="1" noChangeArrowheads="1"/>
          </p:cNvSpPr>
          <p:nvPr>
            <p:ph type="body" idx="1"/>
          </p:nvPr>
        </p:nvSpPr>
        <p:spPr>
          <a:xfrm>
            <a:off x="185738" y="962025"/>
            <a:ext cx="5330825" cy="5581650"/>
          </a:xfrm>
        </p:spPr>
        <p:txBody>
          <a:bodyPr/>
          <a:lstStyle/>
          <a:p>
            <a:pPr marL="265113" indent="-265113">
              <a:spcBef>
                <a:spcPct val="0"/>
              </a:spcBef>
            </a:pPr>
            <a:r>
              <a:rPr lang="hu-HU" sz="2400" dirty="0"/>
              <a:t>Ön-</a:t>
            </a:r>
            <a:r>
              <a:rPr lang="en-US" sz="2400" dirty="0"/>
              <a:t>* </a:t>
            </a:r>
            <a:r>
              <a:rPr lang="hu-HU" sz="2400" dirty="0"/>
              <a:t>rendszerek</a:t>
            </a:r>
            <a:endParaRPr lang="en-US" sz="2400" dirty="0"/>
          </a:p>
          <a:p>
            <a:pPr marL="865188" lvl="1" indent="-285750">
              <a:spcBef>
                <a:spcPct val="0"/>
              </a:spcBef>
            </a:pPr>
            <a:r>
              <a:rPr lang="hu-HU" sz="2000" dirty="0"/>
              <a:t>Ön-konfiguráló</a:t>
            </a:r>
            <a:endParaRPr lang="en-US" sz="2000" dirty="0"/>
          </a:p>
          <a:p>
            <a:pPr marL="865188" lvl="1" indent="-285750">
              <a:spcBef>
                <a:spcPct val="0"/>
              </a:spcBef>
            </a:pPr>
            <a:r>
              <a:rPr lang="hu-HU" sz="2000" dirty="0"/>
              <a:t>Ön-optimalizáló, Ön-hangoló</a:t>
            </a:r>
            <a:endParaRPr lang="en-US" sz="2000" dirty="0"/>
          </a:p>
          <a:p>
            <a:pPr marL="865188" lvl="1" indent="-285750">
              <a:spcBef>
                <a:spcPct val="10000"/>
              </a:spcBef>
            </a:pPr>
            <a:r>
              <a:rPr lang="hu-HU" sz="2000" dirty="0"/>
              <a:t>Ön-telepítő és</a:t>
            </a:r>
            <a:r>
              <a:rPr lang="en-US" sz="2000" dirty="0"/>
              <a:t> </a:t>
            </a:r>
            <a:r>
              <a:rPr lang="hu-HU" sz="2000" dirty="0"/>
              <a:t>Ön-eltávolító</a:t>
            </a:r>
            <a:endParaRPr lang="en-US" sz="2000" dirty="0"/>
          </a:p>
          <a:p>
            <a:pPr marL="865188" lvl="1" indent="-285750">
              <a:spcBef>
                <a:spcPct val="10000"/>
              </a:spcBef>
            </a:pPr>
            <a:r>
              <a:rPr lang="hu-HU" sz="2000" dirty="0"/>
              <a:t>Ön-védelemre képes</a:t>
            </a:r>
            <a:endParaRPr lang="en-US" sz="2000" dirty="0"/>
          </a:p>
          <a:p>
            <a:pPr marL="865188" lvl="1" indent="-285750">
              <a:spcBef>
                <a:spcPct val="10000"/>
              </a:spcBef>
            </a:pPr>
            <a:r>
              <a:rPr lang="hu-HU" sz="2000" dirty="0"/>
              <a:t>Ön-felügyelő</a:t>
            </a:r>
            <a:endParaRPr lang="en-US" sz="2000" dirty="0"/>
          </a:p>
          <a:p>
            <a:pPr marL="865188" lvl="1" indent="-285750">
              <a:spcBef>
                <a:spcPct val="10000"/>
              </a:spcBef>
            </a:pPr>
            <a:r>
              <a:rPr lang="hu-HU" sz="2000" dirty="0"/>
              <a:t>Ön-diagnosztizáló</a:t>
            </a:r>
            <a:endParaRPr lang="en-US" sz="2000" dirty="0"/>
          </a:p>
          <a:p>
            <a:pPr marL="865188" lvl="1" indent="-285750">
              <a:spcBef>
                <a:spcPct val="10000"/>
              </a:spcBef>
            </a:pPr>
            <a:r>
              <a:rPr lang="hu-HU" sz="2000" dirty="0"/>
              <a:t>Ön-gyógyító</a:t>
            </a:r>
            <a:endParaRPr lang="en-US" sz="2000" dirty="0"/>
          </a:p>
          <a:p>
            <a:pPr marL="1208088" lvl="2">
              <a:spcBef>
                <a:spcPct val="10000"/>
              </a:spcBef>
            </a:pPr>
            <a:r>
              <a:rPr lang="hu-HU" sz="1800" dirty="0"/>
              <a:t>A megelőzés könnyebb mint a helyreállítás</a:t>
            </a:r>
            <a:endParaRPr lang="en-US" sz="1800" dirty="0"/>
          </a:p>
          <a:p>
            <a:pPr marL="265113" indent="-265113">
              <a:spcBef>
                <a:spcPct val="10000"/>
              </a:spcBef>
            </a:pPr>
            <a:r>
              <a:rPr lang="hu-HU" sz="2400" dirty="0"/>
              <a:t>Az Ön-* rendszereknek ismerniük kell saját magukat és környezetüket </a:t>
            </a:r>
          </a:p>
          <a:p>
            <a:pPr marL="865188" lvl="1" indent="-285750">
              <a:spcBef>
                <a:spcPct val="10000"/>
              </a:spcBef>
            </a:pPr>
            <a:r>
              <a:rPr lang="hu-HU" sz="1800" dirty="0" smtClean="0"/>
              <a:t>Ön-ismeret</a:t>
            </a:r>
            <a:endParaRPr lang="en-US" sz="1800" i="1" dirty="0"/>
          </a:p>
        </p:txBody>
      </p:sp>
      <p:grpSp>
        <p:nvGrpSpPr>
          <p:cNvPr id="2" name="Group 35"/>
          <p:cNvGrpSpPr>
            <a:grpSpLocks/>
          </p:cNvGrpSpPr>
          <p:nvPr/>
        </p:nvGrpSpPr>
        <p:grpSpPr bwMode="auto">
          <a:xfrm>
            <a:off x="5861045" y="2689228"/>
            <a:ext cx="245930" cy="2381251"/>
            <a:chOff x="3456" y="1781"/>
            <a:chExt cx="143" cy="1500"/>
          </a:xfrm>
        </p:grpSpPr>
        <p:sp>
          <p:nvSpPr>
            <p:cNvPr id="187432" name="Text Box 40"/>
            <p:cNvSpPr txBox="1">
              <a:spLocks noChangeArrowheads="1"/>
            </p:cNvSpPr>
            <p:nvPr/>
          </p:nvSpPr>
          <p:spPr bwMode="auto">
            <a:xfrm rot="5400000">
              <a:off x="2778" y="2459"/>
              <a:ext cx="1500" cy="143"/>
            </a:xfrm>
            <a:prstGeom prst="rect">
              <a:avLst/>
            </a:prstGeom>
            <a:noFill/>
            <a:ln w="12700">
              <a:noFill/>
              <a:miter lim="800000"/>
              <a:headEnd/>
              <a:tailEnd/>
            </a:ln>
            <a:effectLst/>
          </p:spPr>
          <p:txBody>
            <a:bodyPr wrap="none" lIns="0" tIns="0" rIns="0" bIns="0">
              <a:spAutoFit/>
            </a:bodyPr>
            <a:lstStyle/>
            <a:p>
              <a:pPr algn="ctr">
                <a:lnSpc>
                  <a:spcPct val="80000"/>
                </a:lnSpc>
              </a:pPr>
              <a:r>
                <a:rPr lang="hu-HU" sz="2000" dirty="0">
                  <a:cs typeface="Courier New" pitchFamily="49" charset="0"/>
                </a:rPr>
                <a:t>Elvárt</a:t>
              </a:r>
              <a:r>
                <a:rPr lang="en-US" sz="2000" dirty="0">
                  <a:cs typeface="Courier New" pitchFamily="49" charset="0"/>
                </a:rPr>
                <a:t> </a:t>
              </a:r>
              <a:r>
                <a:rPr lang="hu-HU" sz="2000" dirty="0" smtClean="0">
                  <a:cs typeface="Courier New" pitchFamily="49" charset="0"/>
                </a:rPr>
                <a:t>állapot </a:t>
              </a:r>
              <a:r>
                <a:rPr lang="hu-HU" sz="2000" dirty="0" smtClean="0">
                  <a:solidFill>
                    <a:srgbClr val="FFCC00"/>
                  </a:solidFill>
                  <a:cs typeface="Courier New" pitchFamily="49" charset="0"/>
                </a:rPr>
                <a:t>(policy)</a:t>
              </a:r>
              <a:endParaRPr lang="en-US" sz="2000" dirty="0">
                <a:solidFill>
                  <a:srgbClr val="FFCC00"/>
                </a:solidFill>
                <a:cs typeface="Courier New" pitchFamily="49" charset="0"/>
              </a:endParaRPr>
            </a:p>
          </p:txBody>
        </p:sp>
      </p:grpSp>
      <p:sp>
        <p:nvSpPr>
          <p:cNvPr id="187433" name="AutoShape 41"/>
          <p:cNvSpPr>
            <a:spLocks noChangeArrowheads="1"/>
          </p:cNvSpPr>
          <p:nvPr/>
        </p:nvSpPr>
        <p:spPr bwMode="auto">
          <a:xfrm>
            <a:off x="6419879" y="1300163"/>
            <a:ext cx="1143000" cy="433387"/>
          </a:xfrm>
          <a:prstGeom prst="roundRect">
            <a:avLst>
              <a:gd name="adj" fmla="val 16667"/>
            </a:avLst>
          </a:prstGeom>
          <a:solidFill>
            <a:srgbClr val="FFCC00"/>
          </a:solidFill>
          <a:ln w="12700" algn="ctr">
            <a:solidFill>
              <a:srgbClr val="FFCC00"/>
            </a:solidFill>
            <a:round/>
            <a:headEnd type="none" w="sm" len="sm"/>
            <a:tailEnd type="none" w="sm" len="sm"/>
          </a:ln>
          <a:effectLst/>
        </p:spPr>
        <p:txBody>
          <a:bodyPr wrap="none" anchor="ctr"/>
          <a:lstStyle/>
          <a:p>
            <a:pPr algn="ctr" eaLnBrk="0" hangingPunct="0">
              <a:lnSpc>
                <a:spcPct val="80000"/>
              </a:lnSpc>
            </a:pPr>
            <a:r>
              <a:rPr lang="hu-HU" sz="1400" dirty="0" smtClean="0">
                <a:solidFill>
                  <a:schemeClr val="bg2"/>
                </a:solidFill>
                <a:cs typeface="Courier New" pitchFamily="49" charset="0"/>
              </a:rPr>
              <a:t>Fejlesztő</a:t>
            </a:r>
            <a:endParaRPr lang="en-US" sz="1400" dirty="0">
              <a:solidFill>
                <a:schemeClr val="bg2"/>
              </a:solidFill>
              <a:cs typeface="Courier New" pitchFamily="49" charset="0"/>
            </a:endParaRPr>
          </a:p>
        </p:txBody>
      </p:sp>
      <p:sp>
        <p:nvSpPr>
          <p:cNvPr id="187434" name="AutoShape 42"/>
          <p:cNvSpPr>
            <a:spLocks noChangeArrowheads="1"/>
          </p:cNvSpPr>
          <p:nvPr/>
        </p:nvSpPr>
        <p:spPr bwMode="auto">
          <a:xfrm>
            <a:off x="7762904" y="1300163"/>
            <a:ext cx="1144588" cy="433387"/>
          </a:xfrm>
          <a:prstGeom prst="roundRect">
            <a:avLst>
              <a:gd name="adj" fmla="val 16667"/>
            </a:avLst>
          </a:prstGeom>
          <a:solidFill>
            <a:srgbClr val="FF6600"/>
          </a:solidFill>
          <a:ln w="12700" algn="ctr">
            <a:solidFill>
              <a:srgbClr val="FF6600"/>
            </a:solidFill>
            <a:round/>
            <a:headEnd type="none" w="sm" len="sm"/>
            <a:tailEnd type="none" w="sm" len="sm"/>
          </a:ln>
          <a:effectLst/>
        </p:spPr>
        <p:txBody>
          <a:bodyPr wrap="none" anchor="ctr"/>
          <a:lstStyle/>
          <a:p>
            <a:pPr algn="ctr" eaLnBrk="0" hangingPunct="0">
              <a:lnSpc>
                <a:spcPct val="80000"/>
              </a:lnSpc>
            </a:pPr>
            <a:r>
              <a:rPr lang="en-US" sz="1400" dirty="0">
                <a:solidFill>
                  <a:schemeClr val="bg2"/>
                </a:solidFill>
                <a:cs typeface="Courier New" pitchFamily="49" charset="0"/>
              </a:rPr>
              <a:t>IT </a:t>
            </a:r>
            <a:r>
              <a:rPr lang="en-US" sz="1400" dirty="0" smtClean="0">
                <a:solidFill>
                  <a:schemeClr val="bg2"/>
                </a:solidFill>
                <a:cs typeface="Courier New" pitchFamily="49" charset="0"/>
              </a:rPr>
              <a:t>Admin</a:t>
            </a:r>
            <a:endParaRPr lang="en-US" sz="1400" dirty="0">
              <a:solidFill>
                <a:schemeClr val="bg2"/>
              </a:solidFill>
              <a:cs typeface="Courier New" pitchFamily="49" charset="0"/>
            </a:endParaRPr>
          </a:p>
        </p:txBody>
      </p:sp>
      <p:sp>
        <p:nvSpPr>
          <p:cNvPr id="187435" name="Oval 43"/>
          <p:cNvSpPr>
            <a:spLocks noChangeArrowheads="1"/>
          </p:cNvSpPr>
          <p:nvPr/>
        </p:nvSpPr>
        <p:spPr bwMode="auto">
          <a:xfrm>
            <a:off x="7326342" y="2027238"/>
            <a:ext cx="673100" cy="620712"/>
          </a:xfrm>
          <a:prstGeom prst="ellipse">
            <a:avLst/>
          </a:prstGeom>
          <a:gradFill rotWithShape="1">
            <a:gsLst>
              <a:gs pos="0">
                <a:schemeClr val="tx2"/>
              </a:gs>
              <a:gs pos="100000">
                <a:srgbClr val="CC3300">
                  <a:alpha val="94000"/>
                </a:srgbClr>
              </a:gs>
            </a:gsLst>
            <a:lin ang="18900000" scaled="1"/>
          </a:gradFill>
          <a:ln w="12700" algn="ctr">
            <a:noFill/>
            <a:round/>
            <a:headEnd type="none" w="sm" len="sm"/>
            <a:tailEnd type="none" w="sm" len="sm"/>
          </a:ln>
          <a:effectLst/>
        </p:spPr>
        <p:txBody>
          <a:bodyPr wrap="none" anchor="ctr"/>
          <a:lstStyle/>
          <a:p>
            <a:pPr algn="ctr" eaLnBrk="0" hangingPunct="0">
              <a:lnSpc>
                <a:spcPct val="80000"/>
              </a:lnSpc>
            </a:pPr>
            <a:r>
              <a:rPr lang="en-US" sz="1400" dirty="0">
                <a:solidFill>
                  <a:schemeClr val="bg2"/>
                </a:solidFill>
                <a:cs typeface="Courier New" pitchFamily="49" charset="0"/>
              </a:rPr>
              <a:t>Model</a:t>
            </a:r>
            <a:r>
              <a:rPr lang="hu-HU" sz="1400">
                <a:solidFill>
                  <a:schemeClr val="bg2"/>
                </a:solidFill>
                <a:cs typeface="Courier New" pitchFamily="49" charset="0"/>
              </a:rPr>
              <a:t>l</a:t>
            </a:r>
            <a:endParaRPr lang="en-US" sz="1400" dirty="0">
              <a:solidFill>
                <a:schemeClr val="bg2"/>
              </a:solidFill>
              <a:cs typeface="Courier New" pitchFamily="49" charset="0"/>
            </a:endParaRPr>
          </a:p>
        </p:txBody>
      </p:sp>
      <p:grpSp>
        <p:nvGrpSpPr>
          <p:cNvPr id="3" name="Group 44"/>
          <p:cNvGrpSpPr>
            <a:grpSpLocks/>
          </p:cNvGrpSpPr>
          <p:nvPr/>
        </p:nvGrpSpPr>
        <p:grpSpPr bwMode="auto">
          <a:xfrm>
            <a:off x="7062728" y="1733552"/>
            <a:ext cx="1343025" cy="383909"/>
            <a:chOff x="4347" y="960"/>
            <a:chExt cx="960" cy="264"/>
          </a:xfrm>
        </p:grpSpPr>
        <p:cxnSp>
          <p:nvCxnSpPr>
            <p:cNvPr id="187437" name="AutoShape 45"/>
            <p:cNvCxnSpPr>
              <a:cxnSpLocks noChangeShapeType="1"/>
              <a:stCxn id="187433" idx="2"/>
              <a:endCxn id="187435" idx="1"/>
            </p:cNvCxnSpPr>
            <p:nvPr/>
          </p:nvCxnSpPr>
          <p:spPr bwMode="auto">
            <a:xfrm rot="16200000" flipH="1">
              <a:off x="4370" y="937"/>
              <a:ext cx="264" cy="310"/>
            </a:xfrm>
            <a:prstGeom prst="straightConnector1">
              <a:avLst/>
            </a:prstGeom>
            <a:noFill/>
            <a:ln w="28575">
              <a:solidFill>
                <a:schemeClr val="tx1"/>
              </a:solidFill>
              <a:round/>
              <a:headEnd type="none" w="sm" len="sm"/>
              <a:tailEnd type="none" w="sm" len="sm"/>
            </a:ln>
            <a:effectLst/>
          </p:spPr>
        </p:cxnSp>
        <p:cxnSp>
          <p:nvCxnSpPr>
            <p:cNvPr id="187438" name="AutoShape 46"/>
            <p:cNvCxnSpPr>
              <a:cxnSpLocks noChangeShapeType="1"/>
              <a:stCxn id="187434" idx="2"/>
              <a:endCxn id="187435" idx="7"/>
            </p:cNvCxnSpPr>
            <p:nvPr/>
          </p:nvCxnSpPr>
          <p:spPr bwMode="auto">
            <a:xfrm rot="5400000">
              <a:off x="5020" y="937"/>
              <a:ext cx="264" cy="310"/>
            </a:xfrm>
            <a:prstGeom prst="straightConnector1">
              <a:avLst/>
            </a:prstGeom>
            <a:noFill/>
            <a:ln w="28575">
              <a:solidFill>
                <a:schemeClr val="tx1"/>
              </a:solidFill>
              <a:round/>
              <a:headEnd type="none" w="sm" len="sm"/>
              <a:tailEnd type="none" w="sm" len="sm"/>
            </a:ln>
            <a:effectLst/>
          </p:spPr>
        </p:cxnSp>
      </p:grpSp>
      <p:sp>
        <p:nvSpPr>
          <p:cNvPr id="187440" name="AutoShape 48"/>
          <p:cNvSpPr>
            <a:spLocks noChangeArrowheads="1"/>
          </p:cNvSpPr>
          <p:nvPr/>
        </p:nvSpPr>
        <p:spPr bwMode="auto">
          <a:xfrm>
            <a:off x="7159654" y="3486150"/>
            <a:ext cx="1006475" cy="457200"/>
          </a:xfrm>
          <a:prstGeom prst="roundRect">
            <a:avLst>
              <a:gd name="adj" fmla="val 16667"/>
            </a:avLst>
          </a:prstGeom>
          <a:solidFill>
            <a:srgbClr val="0000FF"/>
          </a:solidFill>
          <a:ln w="12700" algn="ctr">
            <a:solidFill>
              <a:srgbClr val="0000FF"/>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Central</a:t>
            </a:r>
            <a:br>
              <a:rPr lang="en-US" sz="1400" dirty="0">
                <a:cs typeface="Courier New" pitchFamily="49" charset="0"/>
              </a:rPr>
            </a:br>
            <a:r>
              <a:rPr lang="en-US" sz="1400" dirty="0">
                <a:cs typeface="Courier New" pitchFamily="49" charset="0"/>
              </a:rPr>
              <a:t>Manager</a:t>
            </a:r>
          </a:p>
        </p:txBody>
      </p:sp>
      <p:sp>
        <p:nvSpPr>
          <p:cNvPr id="187441" name="AutoShape 49"/>
          <p:cNvSpPr>
            <a:spLocks noChangeArrowheads="1"/>
          </p:cNvSpPr>
          <p:nvPr/>
        </p:nvSpPr>
        <p:spPr bwMode="auto">
          <a:xfrm>
            <a:off x="7159654" y="4095750"/>
            <a:ext cx="1006475" cy="457200"/>
          </a:xfrm>
          <a:prstGeom prst="roundRect">
            <a:avLst>
              <a:gd name="adj" fmla="val 16667"/>
            </a:avLst>
          </a:prstGeom>
          <a:solidFill>
            <a:srgbClr val="0000FF"/>
          </a:solidFill>
          <a:ln w="12700" algn="ctr">
            <a:solidFill>
              <a:srgbClr val="0000FF"/>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Remote</a:t>
            </a:r>
            <a:br>
              <a:rPr lang="en-US" sz="1400" dirty="0">
                <a:cs typeface="Courier New" pitchFamily="49" charset="0"/>
              </a:rPr>
            </a:br>
            <a:r>
              <a:rPr lang="en-US" sz="1400" dirty="0">
                <a:cs typeface="Courier New" pitchFamily="49" charset="0"/>
              </a:rPr>
              <a:t>Manager</a:t>
            </a:r>
          </a:p>
        </p:txBody>
      </p:sp>
      <p:sp>
        <p:nvSpPr>
          <p:cNvPr id="187442" name="AutoShape 50"/>
          <p:cNvSpPr>
            <a:spLocks noChangeArrowheads="1"/>
          </p:cNvSpPr>
          <p:nvPr/>
        </p:nvSpPr>
        <p:spPr bwMode="auto">
          <a:xfrm>
            <a:off x="7159654" y="4746625"/>
            <a:ext cx="1006475" cy="558800"/>
          </a:xfrm>
          <a:prstGeom prst="can">
            <a:avLst>
              <a:gd name="adj" fmla="val 25000"/>
            </a:avLst>
          </a:prstGeom>
          <a:solidFill>
            <a:srgbClr val="009900"/>
          </a:solidFill>
          <a:ln w="12700">
            <a:solidFill>
              <a:srgbClr val="009900"/>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Local</a:t>
            </a:r>
            <a:br>
              <a:rPr lang="en-US" sz="1400" dirty="0">
                <a:cs typeface="Courier New" pitchFamily="49" charset="0"/>
              </a:rPr>
            </a:br>
            <a:r>
              <a:rPr lang="en-US" sz="1400" dirty="0">
                <a:cs typeface="Courier New" pitchFamily="49" charset="0"/>
              </a:rPr>
              <a:t>Model</a:t>
            </a:r>
          </a:p>
        </p:txBody>
      </p:sp>
      <p:sp>
        <p:nvSpPr>
          <p:cNvPr id="187443" name="AutoShape 51"/>
          <p:cNvSpPr>
            <a:spLocks noChangeArrowheads="1"/>
          </p:cNvSpPr>
          <p:nvPr/>
        </p:nvSpPr>
        <p:spPr bwMode="auto">
          <a:xfrm>
            <a:off x="7159654" y="5429250"/>
            <a:ext cx="1006475" cy="433388"/>
          </a:xfrm>
          <a:prstGeom prst="roundRect">
            <a:avLst>
              <a:gd name="adj" fmla="val 16667"/>
            </a:avLst>
          </a:prstGeom>
          <a:solidFill>
            <a:srgbClr val="009900"/>
          </a:solidFill>
          <a:ln w="12700" algn="ctr">
            <a:solidFill>
              <a:srgbClr val="009900"/>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Managed</a:t>
            </a:r>
            <a:br>
              <a:rPr lang="en-US" sz="1400" dirty="0">
                <a:cs typeface="Courier New" pitchFamily="49" charset="0"/>
              </a:rPr>
            </a:br>
            <a:r>
              <a:rPr lang="en-US" sz="1400" dirty="0">
                <a:cs typeface="Courier New" pitchFamily="49" charset="0"/>
              </a:rPr>
              <a:t>System</a:t>
            </a:r>
          </a:p>
        </p:txBody>
      </p:sp>
      <p:grpSp>
        <p:nvGrpSpPr>
          <p:cNvPr id="4" name="Group 52"/>
          <p:cNvGrpSpPr>
            <a:grpSpLocks/>
          </p:cNvGrpSpPr>
          <p:nvPr/>
        </p:nvGrpSpPr>
        <p:grpSpPr bwMode="auto">
          <a:xfrm>
            <a:off x="9247058" y="2244725"/>
            <a:ext cx="246341" cy="3163891"/>
            <a:chOff x="5321" y="1618"/>
            <a:chExt cx="159" cy="1993"/>
          </a:xfrm>
        </p:grpSpPr>
        <p:sp>
          <p:nvSpPr>
            <p:cNvPr id="187449" name="Text Box 57"/>
            <p:cNvSpPr txBox="1">
              <a:spLocks noChangeArrowheads="1"/>
            </p:cNvSpPr>
            <p:nvPr/>
          </p:nvSpPr>
          <p:spPr bwMode="auto">
            <a:xfrm rot="16200000">
              <a:off x="4404" y="2535"/>
              <a:ext cx="1993" cy="159"/>
            </a:xfrm>
            <a:prstGeom prst="rect">
              <a:avLst/>
            </a:prstGeom>
            <a:noFill/>
            <a:ln w="12700">
              <a:noFill/>
              <a:miter lim="800000"/>
              <a:headEnd/>
              <a:tailEnd/>
            </a:ln>
            <a:effectLst/>
          </p:spPr>
          <p:txBody>
            <a:bodyPr wrap="none" lIns="0" tIns="0" rIns="0" bIns="0">
              <a:spAutoFit/>
            </a:bodyPr>
            <a:lstStyle/>
            <a:p>
              <a:pPr algn="ctr">
                <a:lnSpc>
                  <a:spcPct val="80000"/>
                </a:lnSpc>
              </a:pPr>
              <a:r>
                <a:rPr lang="hu-HU" sz="2000" dirty="0">
                  <a:cs typeface="Courier New" pitchFamily="49" charset="0"/>
                </a:rPr>
                <a:t>Aktuális </a:t>
              </a:r>
              <a:r>
                <a:rPr lang="hu-HU" sz="2000" dirty="0" smtClean="0">
                  <a:cs typeface="Courier New" pitchFamily="49" charset="0"/>
                </a:rPr>
                <a:t>állapot </a:t>
              </a:r>
              <a:r>
                <a:rPr lang="hu-HU" sz="2000" dirty="0" smtClean="0">
                  <a:solidFill>
                    <a:srgbClr val="FFCC00"/>
                  </a:solidFill>
                  <a:cs typeface="Courier New" pitchFamily="49" charset="0"/>
                </a:rPr>
                <a:t>(monitoring)</a:t>
              </a:r>
              <a:endParaRPr lang="en-US" sz="2000" dirty="0">
                <a:solidFill>
                  <a:srgbClr val="FFCC00"/>
                </a:solidFill>
                <a:cs typeface="Courier New" pitchFamily="49" charset="0"/>
              </a:endParaRPr>
            </a:p>
          </p:txBody>
        </p:sp>
      </p:grpSp>
      <p:cxnSp>
        <p:nvCxnSpPr>
          <p:cNvPr id="187450" name="AutoShape 58"/>
          <p:cNvCxnSpPr>
            <a:cxnSpLocks noChangeShapeType="1"/>
          </p:cNvCxnSpPr>
          <p:nvPr/>
        </p:nvCxnSpPr>
        <p:spPr bwMode="auto">
          <a:xfrm>
            <a:off x="7648604" y="2647950"/>
            <a:ext cx="0" cy="128588"/>
          </a:xfrm>
          <a:prstGeom prst="straightConnector1">
            <a:avLst/>
          </a:prstGeom>
          <a:noFill/>
          <a:ln w="28575">
            <a:solidFill>
              <a:schemeClr val="tx1"/>
            </a:solidFill>
            <a:round/>
            <a:headEnd type="none" w="sm" len="sm"/>
            <a:tailEnd type="none" w="sm" len="sm"/>
          </a:ln>
          <a:effectLst/>
        </p:spPr>
      </p:cxnSp>
      <p:cxnSp>
        <p:nvCxnSpPr>
          <p:cNvPr id="187451" name="AutoShape 59"/>
          <p:cNvCxnSpPr>
            <a:cxnSpLocks noChangeShapeType="1"/>
          </p:cNvCxnSpPr>
          <p:nvPr/>
        </p:nvCxnSpPr>
        <p:spPr bwMode="auto">
          <a:xfrm>
            <a:off x="7648604" y="3333750"/>
            <a:ext cx="0" cy="152400"/>
          </a:xfrm>
          <a:prstGeom prst="straightConnector1">
            <a:avLst/>
          </a:prstGeom>
          <a:noFill/>
          <a:ln w="28575">
            <a:solidFill>
              <a:schemeClr val="tx1"/>
            </a:solidFill>
            <a:round/>
            <a:headEnd type="none" w="sm" len="sm"/>
            <a:tailEnd type="none" w="sm" len="sm"/>
          </a:ln>
          <a:effectLst/>
        </p:spPr>
      </p:cxnSp>
      <p:cxnSp>
        <p:nvCxnSpPr>
          <p:cNvPr id="187452" name="AutoShape 60"/>
          <p:cNvCxnSpPr>
            <a:cxnSpLocks noChangeShapeType="1"/>
          </p:cNvCxnSpPr>
          <p:nvPr/>
        </p:nvCxnSpPr>
        <p:spPr bwMode="auto">
          <a:xfrm>
            <a:off x="7648604" y="3943350"/>
            <a:ext cx="0" cy="152400"/>
          </a:xfrm>
          <a:prstGeom prst="straightConnector1">
            <a:avLst/>
          </a:prstGeom>
          <a:noFill/>
          <a:ln w="28575">
            <a:solidFill>
              <a:schemeClr val="tx1"/>
            </a:solidFill>
            <a:round/>
            <a:headEnd type="none" w="sm" len="sm"/>
            <a:tailEnd type="none" w="sm" len="sm"/>
          </a:ln>
          <a:effectLst/>
        </p:spPr>
      </p:cxnSp>
      <p:cxnSp>
        <p:nvCxnSpPr>
          <p:cNvPr id="187453" name="AutoShape 61"/>
          <p:cNvCxnSpPr>
            <a:cxnSpLocks noChangeShapeType="1"/>
          </p:cNvCxnSpPr>
          <p:nvPr/>
        </p:nvCxnSpPr>
        <p:spPr bwMode="auto">
          <a:xfrm>
            <a:off x="7648604" y="4552950"/>
            <a:ext cx="0" cy="193675"/>
          </a:xfrm>
          <a:prstGeom prst="straightConnector1">
            <a:avLst/>
          </a:prstGeom>
          <a:noFill/>
          <a:ln w="28575">
            <a:solidFill>
              <a:schemeClr val="tx1"/>
            </a:solidFill>
            <a:round/>
            <a:headEnd type="none" w="sm" len="sm"/>
            <a:tailEnd type="none" w="sm" len="sm"/>
          </a:ln>
          <a:effectLst/>
        </p:spPr>
      </p:cxnSp>
      <p:cxnSp>
        <p:nvCxnSpPr>
          <p:cNvPr id="187454" name="AutoShape 62"/>
          <p:cNvCxnSpPr>
            <a:cxnSpLocks noChangeShapeType="1"/>
          </p:cNvCxnSpPr>
          <p:nvPr/>
        </p:nvCxnSpPr>
        <p:spPr bwMode="auto">
          <a:xfrm>
            <a:off x="7648604" y="5305425"/>
            <a:ext cx="0" cy="123825"/>
          </a:xfrm>
          <a:prstGeom prst="straightConnector1">
            <a:avLst/>
          </a:prstGeom>
          <a:noFill/>
          <a:ln w="28575">
            <a:solidFill>
              <a:schemeClr val="tx1"/>
            </a:solidFill>
            <a:round/>
            <a:headEnd type="none" w="sm" len="sm"/>
            <a:tailEnd type="none" w="sm" len="sm"/>
          </a:ln>
          <a:effectLst/>
        </p:spPr>
      </p:cxnSp>
      <p:pic>
        <p:nvPicPr>
          <p:cNvPr id="187455" name="Picture 63" descr="arrow 0 blue arrow double headed 1-2"/>
          <p:cNvPicPr>
            <a:picLocks noChangeAspect="1" noChangeArrowheads="1"/>
          </p:cNvPicPr>
          <p:nvPr/>
        </p:nvPicPr>
        <p:blipFill>
          <a:blip r:embed="rId4"/>
          <a:srcRect/>
          <a:stretch>
            <a:fillRect/>
          </a:stretch>
        </p:blipFill>
        <p:spPr bwMode="auto">
          <a:xfrm>
            <a:off x="6245254" y="4983163"/>
            <a:ext cx="2851150" cy="785812"/>
          </a:xfrm>
          <a:prstGeom prst="rect">
            <a:avLst/>
          </a:prstGeom>
          <a:noFill/>
        </p:spPr>
      </p:pic>
      <p:pic>
        <p:nvPicPr>
          <p:cNvPr id="187456" name="Picture 64" descr="arrow 0 blue arrow double headed 1-2"/>
          <p:cNvPicPr>
            <a:picLocks noChangeAspect="1" noChangeArrowheads="1"/>
          </p:cNvPicPr>
          <p:nvPr/>
        </p:nvPicPr>
        <p:blipFill>
          <a:blip r:embed="rId4"/>
          <a:srcRect/>
          <a:stretch>
            <a:fillRect/>
          </a:stretch>
        </p:blipFill>
        <p:spPr bwMode="auto">
          <a:xfrm>
            <a:off x="6245254" y="4257675"/>
            <a:ext cx="2851150" cy="785813"/>
          </a:xfrm>
          <a:prstGeom prst="rect">
            <a:avLst/>
          </a:prstGeom>
          <a:noFill/>
        </p:spPr>
      </p:pic>
      <p:pic>
        <p:nvPicPr>
          <p:cNvPr id="187457" name="Picture 65" descr="arrow 0 blue arrow double headed 1-2"/>
          <p:cNvPicPr>
            <a:picLocks noChangeAspect="1" noChangeArrowheads="1"/>
          </p:cNvPicPr>
          <p:nvPr/>
        </p:nvPicPr>
        <p:blipFill>
          <a:blip r:embed="rId4"/>
          <a:srcRect/>
          <a:stretch>
            <a:fillRect/>
          </a:stretch>
        </p:blipFill>
        <p:spPr bwMode="auto">
          <a:xfrm>
            <a:off x="6226204" y="3603625"/>
            <a:ext cx="2852738" cy="785813"/>
          </a:xfrm>
          <a:prstGeom prst="rect">
            <a:avLst/>
          </a:prstGeom>
          <a:noFill/>
        </p:spPr>
      </p:pic>
      <p:sp>
        <p:nvSpPr>
          <p:cNvPr id="187458" name="Rectangle 66"/>
          <p:cNvSpPr>
            <a:spLocks noChangeArrowheads="1"/>
          </p:cNvSpPr>
          <p:nvPr/>
        </p:nvSpPr>
        <p:spPr bwMode="auto">
          <a:xfrm>
            <a:off x="7085042" y="4652963"/>
            <a:ext cx="1150937" cy="1296987"/>
          </a:xfrm>
          <a:prstGeom prst="rect">
            <a:avLst/>
          </a:prstGeom>
          <a:noFill/>
          <a:ln w="34925">
            <a:solidFill>
              <a:srgbClr val="339966"/>
            </a:solidFill>
            <a:prstDash val="dash"/>
            <a:miter lim="800000"/>
            <a:headEnd type="none" w="sm" len="sm"/>
            <a:tailEnd type="none" w="sm" len="sm"/>
          </a:ln>
          <a:effectLst/>
        </p:spPr>
        <p:txBody>
          <a:bodyPr wrap="none" anchor="ctr"/>
          <a:lstStyle/>
          <a:p>
            <a:pPr algn="ctr" eaLnBrk="0" hangingPunct="0">
              <a:lnSpc>
                <a:spcPct val="80000"/>
              </a:lnSpc>
            </a:pPr>
            <a:endParaRPr lang="hu-HU" sz="1600" b="1"/>
          </a:p>
        </p:txBody>
      </p:sp>
      <p:sp>
        <p:nvSpPr>
          <p:cNvPr id="187439" name="AutoShape 47"/>
          <p:cNvSpPr>
            <a:spLocks noChangeArrowheads="1"/>
          </p:cNvSpPr>
          <p:nvPr/>
        </p:nvSpPr>
        <p:spPr bwMode="auto">
          <a:xfrm>
            <a:off x="7159654" y="2776538"/>
            <a:ext cx="1006475" cy="557212"/>
          </a:xfrm>
          <a:prstGeom prst="can">
            <a:avLst>
              <a:gd name="adj" fmla="val 25000"/>
            </a:avLst>
          </a:prstGeom>
          <a:solidFill>
            <a:srgbClr val="0000FF"/>
          </a:solidFill>
          <a:ln w="12700">
            <a:solidFill>
              <a:srgbClr val="0000FF"/>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CMDB</a:t>
            </a:r>
          </a:p>
        </p:txBody>
      </p:sp>
      <p:sp>
        <p:nvSpPr>
          <p:cNvPr id="39" name="Rectangle 102"/>
          <p:cNvSpPr>
            <a:spLocks noChangeArrowheads="1"/>
          </p:cNvSpPr>
          <p:nvPr/>
        </p:nvSpPr>
        <p:spPr bwMode="auto">
          <a:xfrm>
            <a:off x="8655084" y="5429264"/>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Jelenlegi </a:t>
            </a:r>
          </a:p>
          <a:p>
            <a:pPr eaLnBrk="1" hangingPunct="1">
              <a:spcBef>
                <a:spcPct val="0"/>
              </a:spcBef>
            </a:pPr>
            <a:r>
              <a:rPr lang="hu-HU" sz="1000" dirty="0" smtClean="0">
                <a:solidFill>
                  <a:schemeClr val="bg2"/>
                </a:solidFill>
                <a:latin typeface="Arial" charset="0"/>
              </a:rPr>
              <a:t>állapot</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graphicFrame>
        <p:nvGraphicFramePr>
          <p:cNvPr id="40" name="Object 127"/>
          <p:cNvGraphicFramePr>
            <a:graphicFrameLocks noChangeAspect="1"/>
          </p:cNvGraphicFramePr>
          <p:nvPr/>
        </p:nvGraphicFramePr>
        <p:xfrm>
          <a:off x="8737634" y="5861064"/>
          <a:ext cx="742950" cy="558800"/>
        </p:xfrm>
        <a:graphic>
          <a:graphicData uri="http://schemas.openxmlformats.org/presentationml/2006/ole">
            <p:oleObj spid="_x0000_s62475" name="Visio" r:id="rId5" imgW="6384600" imgH="5201280" progId="Visio.Drawing.11">
              <p:embed/>
            </p:oleObj>
          </a:graphicData>
        </a:graphic>
      </p:graphicFrame>
      <p:grpSp>
        <p:nvGrpSpPr>
          <p:cNvPr id="41" name="Group 136"/>
          <p:cNvGrpSpPr>
            <a:grpSpLocks/>
          </p:cNvGrpSpPr>
          <p:nvPr/>
        </p:nvGrpSpPr>
        <p:grpSpPr bwMode="auto">
          <a:xfrm>
            <a:off x="9563134" y="5581664"/>
            <a:ext cx="247650" cy="838200"/>
            <a:chOff x="1597" y="1537"/>
            <a:chExt cx="577" cy="1310"/>
          </a:xfrm>
        </p:grpSpPr>
        <p:sp>
          <p:nvSpPr>
            <p:cNvPr id="42" name="Rectangle 137"/>
            <p:cNvSpPr>
              <a:spLocks noChangeArrowheads="1"/>
            </p:cNvSpPr>
            <p:nvPr/>
          </p:nvSpPr>
          <p:spPr bwMode="auto">
            <a:xfrm>
              <a:off x="1597" y="1537"/>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43" name="Rectangle 138"/>
            <p:cNvSpPr>
              <a:spLocks noChangeArrowheads="1"/>
            </p:cNvSpPr>
            <p:nvPr/>
          </p:nvSpPr>
          <p:spPr bwMode="auto">
            <a:xfrm>
              <a:off x="1597" y="1762"/>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44" name="Rectangle 139"/>
            <p:cNvSpPr>
              <a:spLocks noChangeArrowheads="1"/>
            </p:cNvSpPr>
            <p:nvPr/>
          </p:nvSpPr>
          <p:spPr bwMode="auto">
            <a:xfrm>
              <a:off x="1597" y="1986"/>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45" name="Rectangle 140"/>
            <p:cNvSpPr>
              <a:spLocks noChangeArrowheads="1"/>
            </p:cNvSpPr>
            <p:nvPr/>
          </p:nvSpPr>
          <p:spPr bwMode="auto">
            <a:xfrm>
              <a:off x="1597" y="2211"/>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46" name="Rectangle 141"/>
            <p:cNvSpPr>
              <a:spLocks noChangeArrowheads="1"/>
            </p:cNvSpPr>
            <p:nvPr/>
          </p:nvSpPr>
          <p:spPr bwMode="auto">
            <a:xfrm>
              <a:off x="1597" y="2436"/>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47" name="Rectangle 142"/>
            <p:cNvSpPr>
              <a:spLocks noChangeArrowheads="1"/>
            </p:cNvSpPr>
            <p:nvPr/>
          </p:nvSpPr>
          <p:spPr bwMode="auto">
            <a:xfrm>
              <a:off x="1597" y="2660"/>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sp>
        <p:nvSpPr>
          <p:cNvPr id="48" name="Rectangle 103"/>
          <p:cNvSpPr>
            <a:spLocks noChangeArrowheads="1"/>
          </p:cNvSpPr>
          <p:nvPr/>
        </p:nvSpPr>
        <p:spPr bwMode="auto">
          <a:xfrm>
            <a:off x="5167314" y="1285860"/>
            <a:ext cx="1155700" cy="990600"/>
          </a:xfrm>
          <a:prstGeom prst="rect">
            <a:avLst/>
          </a:prstGeom>
          <a:solidFill>
            <a:srgbClr val="C0C0C0"/>
          </a:solidFill>
          <a:ln w="9525">
            <a:solidFill>
              <a:schemeClr val="tx1"/>
            </a:solidFill>
            <a:miter lim="800000"/>
            <a:headEnd/>
            <a:tailEnd/>
          </a:ln>
          <a:effectLst/>
        </p:spPr>
        <p:txBody>
          <a:bodyPr/>
          <a:lstStyle/>
          <a:p>
            <a:pPr eaLnBrk="1" hangingPunct="1">
              <a:spcBef>
                <a:spcPct val="0"/>
              </a:spcBef>
            </a:pPr>
            <a:r>
              <a:rPr lang="hu-HU" sz="1000" dirty="0" smtClean="0">
                <a:solidFill>
                  <a:schemeClr val="bg2"/>
                </a:solidFill>
                <a:latin typeface="Arial" charset="0"/>
              </a:rPr>
              <a:t>Elvárt állapot</a:t>
            </a:r>
            <a:endParaRPr lang="en-US" sz="1000" dirty="0">
              <a:solidFill>
                <a:schemeClr val="bg2"/>
              </a:solidFill>
              <a:latin typeface="Arial" charset="0"/>
            </a:endParaRPr>
          </a:p>
          <a:p>
            <a:pPr eaLnBrk="1" hangingPunct="1">
              <a:spcBef>
                <a:spcPct val="0"/>
              </a:spcBef>
            </a:pPr>
            <a:endParaRPr lang="en-US" sz="1000" dirty="0">
              <a:latin typeface="Arial" charset="0"/>
            </a:endParaRPr>
          </a:p>
        </p:txBody>
      </p:sp>
      <p:graphicFrame>
        <p:nvGraphicFramePr>
          <p:cNvPr id="49" name="Object 128"/>
          <p:cNvGraphicFramePr>
            <a:graphicFrameLocks noChangeAspect="1"/>
          </p:cNvGraphicFramePr>
          <p:nvPr/>
        </p:nvGraphicFramePr>
        <p:xfrm>
          <a:off x="5249864" y="1717660"/>
          <a:ext cx="742950" cy="558800"/>
        </p:xfrm>
        <a:graphic>
          <a:graphicData uri="http://schemas.openxmlformats.org/presentationml/2006/ole">
            <p:oleObj spid="_x0000_s62476" name="Visio" r:id="rId6" imgW="6384600" imgH="5201280" progId="Visio.Drawing.11">
              <p:embed/>
            </p:oleObj>
          </a:graphicData>
        </a:graphic>
      </p:graphicFrame>
      <p:grpSp>
        <p:nvGrpSpPr>
          <p:cNvPr id="50" name="Group 129"/>
          <p:cNvGrpSpPr>
            <a:grpSpLocks/>
          </p:cNvGrpSpPr>
          <p:nvPr/>
        </p:nvGrpSpPr>
        <p:grpSpPr bwMode="auto">
          <a:xfrm>
            <a:off x="6075364" y="1438260"/>
            <a:ext cx="247650" cy="838200"/>
            <a:chOff x="1597" y="1537"/>
            <a:chExt cx="577" cy="1310"/>
          </a:xfrm>
        </p:grpSpPr>
        <p:sp>
          <p:nvSpPr>
            <p:cNvPr id="51" name="Rectangle 130"/>
            <p:cNvSpPr>
              <a:spLocks noChangeArrowheads="1"/>
            </p:cNvSpPr>
            <p:nvPr/>
          </p:nvSpPr>
          <p:spPr bwMode="auto">
            <a:xfrm>
              <a:off x="1597" y="1537"/>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dirty="0">
                  <a:latin typeface="Arial" charset="0"/>
                </a:rPr>
                <a:t>Health Model</a:t>
              </a:r>
            </a:p>
          </p:txBody>
        </p:sp>
        <p:sp>
          <p:nvSpPr>
            <p:cNvPr id="52" name="Rectangle 131"/>
            <p:cNvSpPr>
              <a:spLocks noChangeArrowheads="1"/>
            </p:cNvSpPr>
            <p:nvPr/>
          </p:nvSpPr>
          <p:spPr bwMode="auto">
            <a:xfrm>
              <a:off x="1597" y="1762"/>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dirty="0">
                  <a:latin typeface="Arial" charset="0"/>
                </a:rPr>
                <a:t>Roles</a:t>
              </a:r>
            </a:p>
          </p:txBody>
        </p:sp>
        <p:sp>
          <p:nvSpPr>
            <p:cNvPr id="53" name="Rectangle 132"/>
            <p:cNvSpPr>
              <a:spLocks noChangeArrowheads="1"/>
            </p:cNvSpPr>
            <p:nvPr/>
          </p:nvSpPr>
          <p:spPr bwMode="auto">
            <a:xfrm>
              <a:off x="1597" y="1986"/>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54" name="Rectangle 133"/>
            <p:cNvSpPr>
              <a:spLocks noChangeArrowheads="1"/>
            </p:cNvSpPr>
            <p:nvPr/>
          </p:nvSpPr>
          <p:spPr bwMode="auto">
            <a:xfrm>
              <a:off x="1597" y="2211"/>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55" name="Rectangle 134"/>
            <p:cNvSpPr>
              <a:spLocks noChangeArrowheads="1"/>
            </p:cNvSpPr>
            <p:nvPr/>
          </p:nvSpPr>
          <p:spPr bwMode="auto">
            <a:xfrm>
              <a:off x="1597" y="2436"/>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56" name="Rectangle 135"/>
            <p:cNvSpPr>
              <a:spLocks noChangeArrowheads="1"/>
            </p:cNvSpPr>
            <p:nvPr/>
          </p:nvSpPr>
          <p:spPr bwMode="auto">
            <a:xfrm>
              <a:off x="1597" y="2660"/>
              <a:ext cx="577" cy="187"/>
            </a:xfrm>
            <a:prstGeom prst="rect">
              <a:avLst/>
            </a:prstGeom>
            <a:solidFill>
              <a:srgbClr val="00CCFF"/>
            </a:solidFill>
            <a:ln w="9525">
              <a:solidFill>
                <a:srgbClr val="00CCFF"/>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Mik lehetnek a "policy"-k?</a:t>
            </a:r>
            <a:endParaRPr lang="en-US" dirty="0"/>
          </a:p>
        </p:txBody>
      </p:sp>
      <p:sp>
        <p:nvSpPr>
          <p:cNvPr id="3" name="Content Placeholder 2"/>
          <p:cNvSpPr>
            <a:spLocks noGrp="1"/>
          </p:cNvSpPr>
          <p:nvPr>
            <p:ph idx="1"/>
          </p:nvPr>
        </p:nvSpPr>
        <p:spPr>
          <a:xfrm>
            <a:off x="271463" y="1176355"/>
            <a:ext cx="9363075" cy="4752975"/>
          </a:xfrm>
        </p:spPr>
        <p:txBody>
          <a:bodyPr/>
          <a:lstStyle/>
          <a:p>
            <a:r>
              <a:rPr lang="hu-HU" sz="2000" dirty="0" smtClean="0"/>
              <a:t>Egy új rendszer SML modellje </a:t>
            </a:r>
            <a:r>
              <a:rPr lang="hu-HU" sz="2000" dirty="0" smtClean="0">
                <a:sym typeface="Wingdings" pitchFamily="2" charset="2"/>
              </a:rPr>
              <a:t> bevezetés</a:t>
            </a:r>
          </a:p>
          <a:p>
            <a:pPr lvl="1"/>
            <a:r>
              <a:rPr lang="hu-HU" sz="1800" dirty="0" smtClean="0">
                <a:sym typeface="Wingdings" pitchFamily="2" charset="2"/>
              </a:rPr>
              <a:t>„Legyen telepítve ez az új szoftverrendszer!”</a:t>
            </a:r>
          </a:p>
          <a:p>
            <a:r>
              <a:rPr lang="hu-HU" sz="2000" dirty="0" smtClean="0"/>
              <a:t>Egy új patch, biztonsági javítás telepítése</a:t>
            </a:r>
          </a:p>
          <a:p>
            <a:pPr lvl="1"/>
            <a:r>
              <a:rPr lang="hu-HU" sz="1800" dirty="0" smtClean="0"/>
              <a:t>„Legyen fent minden ilyen és olyan patch!”</a:t>
            </a:r>
          </a:p>
          <a:p>
            <a:r>
              <a:rPr lang="hu-HU" sz="2000" dirty="0" smtClean="0"/>
              <a:t>Egy szoftver új verziójának telepítése</a:t>
            </a:r>
          </a:p>
          <a:p>
            <a:pPr lvl="1"/>
            <a:r>
              <a:rPr lang="hu-HU" sz="1800" dirty="0" smtClean="0"/>
              <a:t>„Legyen minden XP legalább SP2-es!”</a:t>
            </a:r>
          </a:p>
          <a:p>
            <a:r>
              <a:rPr lang="hu-HU" sz="2000" dirty="0" smtClean="0"/>
              <a:t>Csoportházirend beállítások alkalmazása</a:t>
            </a:r>
          </a:p>
          <a:p>
            <a:pPr lvl="1"/>
            <a:r>
              <a:rPr lang="hu-HU" sz="1800" dirty="0" smtClean="0"/>
              <a:t>„Legyenek alkalmazva a következő csoportházirend opciók!”</a:t>
            </a:r>
          </a:p>
          <a:p>
            <a:r>
              <a:rPr lang="hu-HU" sz="2000" dirty="0" smtClean="0"/>
              <a:t>Teljesítmény és terhelésszabályozás</a:t>
            </a:r>
          </a:p>
          <a:p>
            <a:pPr lvl="1"/>
            <a:r>
              <a:rPr lang="hu-HU" sz="1800" dirty="0" smtClean="0"/>
              <a:t>„Hónap záráskor az SQL Server terhelése legyen </a:t>
            </a:r>
            <a:r>
              <a:rPr lang="hu-HU" sz="1800" b="1" i="1" dirty="0" smtClean="0"/>
              <a:t>x,</a:t>
            </a:r>
            <a:r>
              <a:rPr lang="hu-HU" sz="1800" dirty="0" smtClean="0"/>
              <a:t> egyébként meg legyen </a:t>
            </a:r>
            <a:r>
              <a:rPr lang="hu-HU" sz="1800" b="1" i="1" dirty="0" smtClean="0"/>
              <a:t>y</a:t>
            </a:r>
            <a:r>
              <a:rPr lang="hu-HU" sz="1800" dirty="0" smtClean="0"/>
              <a:t>”</a:t>
            </a:r>
          </a:p>
          <a:p>
            <a:r>
              <a:rPr lang="hu-HU" sz="2000" dirty="0" smtClean="0"/>
              <a:t>SLA, rendelkezésre állás</a:t>
            </a:r>
          </a:p>
          <a:p>
            <a:pPr lvl="1"/>
            <a:r>
              <a:rPr lang="hu-HU" sz="1800" dirty="0" smtClean="0"/>
              <a:t>„Legyen mérve a rendelkezésre állás, és elsődleges prioritás, hogy az SQL Server szolgáltatás 99.99%-on fusson”</a:t>
            </a:r>
          </a:p>
          <a:p>
            <a:r>
              <a:rPr lang="hu-HU" sz="2000" dirty="0" smtClean="0">
                <a:solidFill>
                  <a:srgbClr val="FFCC00"/>
                </a:solidFill>
              </a:rPr>
              <a:t>Bármilyen igény az informatikai rendszerrel szemben!</a:t>
            </a:r>
          </a:p>
          <a:p>
            <a:endParaRPr lang="en-US" sz="2000" dirty="0"/>
          </a:p>
        </p:txBody>
      </p:sp>
    </p:spTree>
  </p:cSld>
  <p:clrMapOvr>
    <a:masterClrMapping/>
  </p:clrMapOvr>
  <p:transition spd="med">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0930" name="Rectangle 2"/>
          <p:cNvSpPr>
            <a:spLocks noGrp="1" noChangeArrowheads="1"/>
          </p:cNvSpPr>
          <p:nvPr>
            <p:ph type="title"/>
          </p:nvPr>
        </p:nvSpPr>
        <p:spPr>
          <a:xfrm>
            <a:off x="271463" y="142852"/>
            <a:ext cx="9363075" cy="668320"/>
          </a:xfrm>
        </p:spPr>
        <p:txBody>
          <a:bodyPr/>
          <a:lstStyle/>
          <a:p>
            <a:r>
              <a:rPr sz="4000" smtClean="0"/>
              <a:t>Monitorozás </a:t>
            </a:r>
            <a:r>
              <a:rPr sz="4000"/>
              <a:t>- </a:t>
            </a:r>
            <a:r>
              <a:rPr sz="4000" smtClean="0"/>
              <a:t>az </a:t>
            </a:r>
            <a:r>
              <a:rPr sz="4000"/>
              <a:t>egészségmodell</a:t>
            </a:r>
            <a:r>
              <a:rPr lang="en-US" sz="4000" dirty="0"/>
              <a:t> </a:t>
            </a:r>
          </a:p>
        </p:txBody>
      </p:sp>
      <p:graphicFrame>
        <p:nvGraphicFramePr>
          <p:cNvPr id="1660931" name="Object 3"/>
          <p:cNvGraphicFramePr>
            <a:graphicFrameLocks noChangeAspect="1"/>
          </p:cNvGraphicFramePr>
          <p:nvPr>
            <p:ph sz="half" idx="1"/>
          </p:nvPr>
        </p:nvGraphicFramePr>
        <p:xfrm>
          <a:off x="165100" y="1066800"/>
          <a:ext cx="1226212" cy="1143000"/>
        </p:xfrm>
        <a:graphic>
          <a:graphicData uri="http://schemas.openxmlformats.org/presentationml/2006/ole">
            <p:oleObj spid="_x0000_s57346" name="Visio" r:id="rId3" imgW="4119292" imgH="4542162" progId="Visio.Drawing.11">
              <p:embed/>
            </p:oleObj>
          </a:graphicData>
        </a:graphic>
      </p:graphicFrame>
      <p:graphicFrame>
        <p:nvGraphicFramePr>
          <p:cNvPr id="1660932" name="Object 4"/>
          <p:cNvGraphicFramePr>
            <a:graphicFrameLocks noChangeAspect="1"/>
          </p:cNvGraphicFramePr>
          <p:nvPr>
            <p:ph sz="half" idx="2"/>
          </p:nvPr>
        </p:nvGraphicFramePr>
        <p:xfrm>
          <a:off x="1403350" y="1295400"/>
          <a:ext cx="2063750" cy="1550988"/>
        </p:xfrm>
        <a:graphic>
          <a:graphicData uri="http://schemas.openxmlformats.org/presentationml/2006/ole">
            <p:oleObj spid="_x0000_s57347" name="Visio" r:id="rId4" imgW="5690456" imgH="4635527" progId="Visio.Drawing.11">
              <p:embed/>
            </p:oleObj>
          </a:graphicData>
        </a:graphic>
      </p:graphicFrame>
      <p:sp>
        <p:nvSpPr>
          <p:cNvPr id="1660933" name="Rectangle 5"/>
          <p:cNvSpPr>
            <a:spLocks noChangeArrowheads="1"/>
          </p:cNvSpPr>
          <p:nvPr/>
        </p:nvSpPr>
        <p:spPr bwMode="auto">
          <a:xfrm>
            <a:off x="4238620" y="1428736"/>
            <a:ext cx="5584830" cy="4143404"/>
          </a:xfrm>
          <a:prstGeom prst="rect">
            <a:avLst/>
          </a:prstGeom>
          <a:noFill/>
          <a:ln w="9525" algn="ctr">
            <a:noFill/>
            <a:miter lim="800000"/>
            <a:headEnd/>
            <a:tailEnd/>
          </a:ln>
          <a:effectLst/>
        </p:spPr>
        <p:txBody>
          <a:bodyPr lIns="90488" tIns="44450" rIns="90488" bIns="44450"/>
          <a:lstStyle/>
          <a:p>
            <a:pPr marL="339725" indent="-339725" eaLnBrk="1" hangingPunct="1">
              <a:lnSpc>
                <a:spcPct val="85000"/>
              </a:lnSpc>
              <a:spcBef>
                <a:spcPct val="15000"/>
              </a:spcBef>
              <a:spcAft>
                <a:spcPct val="10000"/>
              </a:spcAft>
              <a:buClr>
                <a:schemeClr val="folHlink"/>
              </a:buClr>
              <a:buSzPct val="80000"/>
              <a:buFont typeface="Wingdings" pitchFamily="2" charset="2"/>
              <a:buChar char="à"/>
            </a:pPr>
            <a:r>
              <a:rPr lang="hu-HU" sz="1600" dirty="0" smtClean="0">
                <a:solidFill>
                  <a:srgbClr val="FFCC00"/>
                </a:solidFill>
                <a:latin typeface="Arial" charset="0"/>
              </a:rPr>
              <a:t>Az egészségmodell leírja a működés szempontjából érdekes ismérveit az egyes komponenseknek, és ennek részeként kezeli az </a:t>
            </a:r>
            <a:r>
              <a:rPr lang="hu-HU" sz="1600" dirty="0" err="1" smtClean="0">
                <a:solidFill>
                  <a:srgbClr val="FFCC00"/>
                </a:solidFill>
                <a:latin typeface="Arial" charset="0"/>
              </a:rPr>
              <a:t>alkomponensek</a:t>
            </a:r>
            <a:r>
              <a:rPr lang="hu-HU" sz="1600" dirty="0" smtClean="0">
                <a:solidFill>
                  <a:srgbClr val="FFCC00"/>
                </a:solidFill>
                <a:latin typeface="Arial" charset="0"/>
              </a:rPr>
              <a:t> állapotát is</a:t>
            </a:r>
          </a:p>
          <a:p>
            <a:pPr marL="339725" indent="-339725" eaLnBrk="1" hangingPunct="1">
              <a:lnSpc>
                <a:spcPct val="85000"/>
              </a:lnSpc>
              <a:spcBef>
                <a:spcPct val="15000"/>
              </a:spcBef>
              <a:spcAft>
                <a:spcPct val="10000"/>
              </a:spcAft>
              <a:buClr>
                <a:schemeClr val="folHlink"/>
              </a:buClr>
              <a:buSzPct val="80000"/>
              <a:buFont typeface="Wingdings" pitchFamily="2" charset="2"/>
              <a:buChar char="à"/>
            </a:pPr>
            <a:endParaRPr lang="en-US" sz="1600" dirty="0">
              <a:latin typeface="Arial" charset="0"/>
            </a:endParaRPr>
          </a:p>
          <a:p>
            <a:pPr marL="339725" indent="-339725" eaLnBrk="1" hangingPunct="1">
              <a:lnSpc>
                <a:spcPct val="85000"/>
              </a:lnSpc>
              <a:spcBef>
                <a:spcPct val="15000"/>
              </a:spcBef>
              <a:spcAft>
                <a:spcPct val="10000"/>
              </a:spcAft>
              <a:buClr>
                <a:schemeClr val="folHlink"/>
              </a:buClr>
              <a:buSzPct val="80000"/>
              <a:buFont typeface="Wingdings" pitchFamily="2" charset="2"/>
              <a:buChar char="à"/>
            </a:pPr>
            <a:r>
              <a:rPr lang="hu-HU" sz="1600" dirty="0" smtClean="0">
                <a:latin typeface="Arial" charset="0"/>
              </a:rPr>
              <a:t>Az egészségmodell is a </a:t>
            </a:r>
            <a:r>
              <a:rPr lang="hu-HU" sz="1600" dirty="0" err="1" smtClean="0">
                <a:latin typeface="Arial" charset="0"/>
              </a:rPr>
              <a:t>CMDB-ben</a:t>
            </a:r>
            <a:r>
              <a:rPr lang="hu-HU" sz="1600" dirty="0" smtClean="0">
                <a:latin typeface="Arial" charset="0"/>
              </a:rPr>
              <a:t> kerül tárolásra, a függőségek és a többi modell mellett</a:t>
            </a:r>
            <a:endParaRPr lang="en-US" sz="1600" dirty="0">
              <a:latin typeface="Arial" charset="0"/>
            </a:endParaRPr>
          </a:p>
          <a:p>
            <a:pPr marL="339725" indent="-339725" eaLnBrk="1" hangingPunct="1">
              <a:lnSpc>
                <a:spcPct val="85000"/>
              </a:lnSpc>
              <a:spcBef>
                <a:spcPct val="15000"/>
              </a:spcBef>
              <a:spcAft>
                <a:spcPct val="10000"/>
              </a:spcAft>
              <a:buClr>
                <a:schemeClr val="folHlink"/>
              </a:buClr>
              <a:buSzPct val="80000"/>
              <a:buFont typeface="Wingdings" pitchFamily="2" charset="2"/>
              <a:buChar char="à"/>
            </a:pPr>
            <a:endParaRPr lang="en-US" sz="1600" dirty="0">
              <a:latin typeface="Arial" charset="0"/>
            </a:endParaRPr>
          </a:p>
          <a:p>
            <a:pPr marL="339725" indent="-339725" eaLnBrk="1" hangingPunct="1">
              <a:lnSpc>
                <a:spcPct val="85000"/>
              </a:lnSpc>
              <a:spcBef>
                <a:spcPct val="15000"/>
              </a:spcBef>
              <a:spcAft>
                <a:spcPct val="10000"/>
              </a:spcAft>
              <a:buClr>
                <a:schemeClr val="folHlink"/>
              </a:buClr>
              <a:buSzPct val="80000"/>
              <a:buFont typeface="Wingdings" pitchFamily="2" charset="2"/>
              <a:buChar char="à"/>
            </a:pPr>
            <a:r>
              <a:rPr lang="hu-HU" sz="1600" dirty="0" smtClean="0">
                <a:latin typeface="Arial" charset="0"/>
              </a:rPr>
              <a:t>A System Center </a:t>
            </a:r>
            <a:r>
              <a:rPr lang="hu-HU" sz="1600" dirty="0" err="1" smtClean="0">
                <a:latin typeface="Arial" charset="0"/>
              </a:rPr>
              <a:t>Operations</a:t>
            </a:r>
            <a:r>
              <a:rPr lang="hu-HU" sz="1600" dirty="0" smtClean="0">
                <a:latin typeface="Arial" charset="0"/>
              </a:rPr>
              <a:t> Manager az egészségmodell alapján képes SLA, rendelkezésre állás mérésére, illetve a hibák felfedezésére, akár automatizált elhárítására is</a:t>
            </a:r>
          </a:p>
          <a:p>
            <a:pPr marL="339725" indent="-339725" eaLnBrk="1" hangingPunct="1">
              <a:lnSpc>
                <a:spcPct val="85000"/>
              </a:lnSpc>
              <a:spcBef>
                <a:spcPct val="15000"/>
              </a:spcBef>
              <a:spcAft>
                <a:spcPct val="10000"/>
              </a:spcAft>
              <a:buClr>
                <a:schemeClr val="folHlink"/>
              </a:buClr>
              <a:buSzPct val="80000"/>
              <a:buFont typeface="Wingdings" pitchFamily="2" charset="2"/>
              <a:buChar char="à"/>
            </a:pPr>
            <a:endParaRPr lang="en-US" sz="1600" dirty="0">
              <a:latin typeface="Arial" charset="0"/>
            </a:endParaRPr>
          </a:p>
          <a:p>
            <a:pPr marL="339725" indent="-339725" eaLnBrk="1" hangingPunct="1">
              <a:lnSpc>
                <a:spcPct val="85000"/>
              </a:lnSpc>
              <a:spcBef>
                <a:spcPct val="15000"/>
              </a:spcBef>
              <a:spcAft>
                <a:spcPct val="10000"/>
              </a:spcAft>
              <a:buClr>
                <a:schemeClr val="folHlink"/>
              </a:buClr>
              <a:buSzPct val="80000"/>
              <a:buFont typeface="Wingdings" pitchFamily="2" charset="2"/>
              <a:buChar char="à"/>
            </a:pPr>
            <a:r>
              <a:rPr lang="hu-HU" sz="1600" dirty="0" smtClean="0">
                <a:latin typeface="Arial" charset="0"/>
              </a:rPr>
              <a:t>Az így gyűjtött statisztikai adatok pedig szintén a </a:t>
            </a:r>
            <a:r>
              <a:rPr lang="hu-HU" sz="1600" dirty="0" err="1" smtClean="0">
                <a:latin typeface="Arial" charset="0"/>
              </a:rPr>
              <a:t>CMDB-be</a:t>
            </a:r>
            <a:r>
              <a:rPr lang="hu-HU" sz="1600" dirty="0" smtClean="0">
                <a:latin typeface="Arial" charset="0"/>
              </a:rPr>
              <a:t> kerülnek</a:t>
            </a:r>
          </a:p>
          <a:p>
            <a:pPr marL="339725" indent="-339725" eaLnBrk="1" hangingPunct="1">
              <a:lnSpc>
                <a:spcPct val="85000"/>
              </a:lnSpc>
              <a:spcBef>
                <a:spcPct val="15000"/>
              </a:spcBef>
              <a:spcAft>
                <a:spcPct val="10000"/>
              </a:spcAft>
              <a:buClr>
                <a:schemeClr val="folHlink"/>
              </a:buClr>
              <a:buSzPct val="80000"/>
              <a:buFont typeface="Wingdings" pitchFamily="2" charset="2"/>
              <a:buChar char="à"/>
            </a:pPr>
            <a:endParaRPr lang="hu-HU" sz="1600" dirty="0" smtClean="0">
              <a:latin typeface="Arial" charset="0"/>
            </a:endParaRPr>
          </a:p>
          <a:p>
            <a:pPr marL="339725" indent="-339725" eaLnBrk="1" hangingPunct="1">
              <a:lnSpc>
                <a:spcPct val="85000"/>
              </a:lnSpc>
              <a:spcBef>
                <a:spcPct val="15000"/>
              </a:spcBef>
              <a:spcAft>
                <a:spcPct val="10000"/>
              </a:spcAft>
              <a:buClr>
                <a:schemeClr val="folHlink"/>
              </a:buClr>
              <a:buSzPct val="80000"/>
              <a:buFont typeface="Wingdings" pitchFamily="2" charset="2"/>
              <a:buChar char="à"/>
            </a:pPr>
            <a:r>
              <a:rPr lang="hu-HU" sz="1600" dirty="0" smtClean="0">
                <a:solidFill>
                  <a:srgbClr val="FFCC00"/>
                </a:solidFill>
                <a:latin typeface="Arial" charset="0"/>
              </a:rPr>
              <a:t>A cél, hogy a jelenleg monitorozott állapot minél inkább megfeleljen a policyk alapján megadott elvárt állapotnak</a:t>
            </a:r>
            <a:endParaRPr lang="en-US" sz="1600" dirty="0" smtClean="0">
              <a:solidFill>
                <a:srgbClr val="FFCC00"/>
              </a:solidFill>
              <a:latin typeface="Arial" charset="0"/>
            </a:endParaRPr>
          </a:p>
          <a:p>
            <a:pPr marL="339725" indent="-339725" eaLnBrk="1" hangingPunct="1">
              <a:lnSpc>
                <a:spcPct val="85000"/>
              </a:lnSpc>
              <a:spcBef>
                <a:spcPct val="15000"/>
              </a:spcBef>
              <a:spcAft>
                <a:spcPct val="10000"/>
              </a:spcAft>
              <a:buClr>
                <a:schemeClr val="folHlink"/>
              </a:buClr>
              <a:buSzPct val="80000"/>
              <a:buFont typeface="Wingdings" pitchFamily="2" charset="2"/>
              <a:buNone/>
            </a:pPr>
            <a:endParaRPr lang="en-US" sz="1600" dirty="0">
              <a:solidFill>
                <a:srgbClr val="000000"/>
              </a:solidFill>
              <a:latin typeface="Arial" charset="0"/>
            </a:endParaRPr>
          </a:p>
        </p:txBody>
      </p:sp>
      <p:graphicFrame>
        <p:nvGraphicFramePr>
          <p:cNvPr id="1660934" name="Object 6"/>
          <p:cNvGraphicFramePr>
            <a:graphicFrameLocks noChangeAspect="1"/>
          </p:cNvGraphicFramePr>
          <p:nvPr/>
        </p:nvGraphicFramePr>
        <p:xfrm>
          <a:off x="2166918" y="3857628"/>
          <a:ext cx="1981200" cy="893763"/>
        </p:xfrm>
        <a:graphic>
          <a:graphicData uri="http://schemas.openxmlformats.org/presentationml/2006/ole">
            <p:oleObj spid="_x0000_s57348" name="Visio" r:id="rId5" imgW="4534200" imgH="2215440" progId="Visio.Drawing.11">
              <p:embed/>
            </p:oleObj>
          </a:graphicData>
        </a:graphic>
      </p:graphicFrame>
      <p:pic>
        <p:nvPicPr>
          <p:cNvPr id="1660935" name="Picture 7"/>
          <p:cNvPicPr>
            <a:picLocks noChangeAspect="1" noChangeArrowheads="1"/>
          </p:cNvPicPr>
          <p:nvPr/>
        </p:nvPicPr>
        <p:blipFill>
          <a:blip r:embed="rId6" cstate="print"/>
          <a:srcRect/>
          <a:stretch>
            <a:fillRect/>
          </a:stretch>
        </p:blipFill>
        <p:spPr bwMode="auto">
          <a:xfrm>
            <a:off x="165100" y="3352803"/>
            <a:ext cx="1320800" cy="879475"/>
          </a:xfrm>
          <a:prstGeom prst="rect">
            <a:avLst/>
          </a:prstGeom>
          <a:noFill/>
          <a:ln w="9525">
            <a:solidFill>
              <a:schemeClr val="tx1"/>
            </a:solidFill>
            <a:miter lim="800000"/>
            <a:headEnd/>
            <a:tailEnd/>
          </a:ln>
        </p:spPr>
      </p:pic>
      <p:sp>
        <p:nvSpPr>
          <p:cNvPr id="1660936" name="Line 8"/>
          <p:cNvSpPr>
            <a:spLocks noChangeShapeType="1"/>
          </p:cNvSpPr>
          <p:nvPr/>
        </p:nvSpPr>
        <p:spPr bwMode="auto">
          <a:xfrm flipV="1">
            <a:off x="1155700" y="2667000"/>
            <a:ext cx="1568450" cy="685800"/>
          </a:xfrm>
          <a:prstGeom prst="line">
            <a:avLst/>
          </a:prstGeom>
          <a:noFill/>
          <a:ln w="9525">
            <a:solidFill>
              <a:schemeClr val="tx1"/>
            </a:solidFill>
            <a:prstDash val="sysDot"/>
            <a:round/>
            <a:headEnd/>
            <a:tailEnd/>
          </a:ln>
          <a:effectLst/>
        </p:spPr>
        <p:txBody>
          <a:bodyPr/>
          <a:lstStyle/>
          <a:p>
            <a:endParaRPr lang="en-US"/>
          </a:p>
        </p:txBody>
      </p:sp>
      <p:sp>
        <p:nvSpPr>
          <p:cNvPr id="1660937" name="Line 9"/>
          <p:cNvSpPr>
            <a:spLocks noChangeShapeType="1"/>
          </p:cNvSpPr>
          <p:nvPr/>
        </p:nvSpPr>
        <p:spPr bwMode="auto">
          <a:xfrm flipV="1">
            <a:off x="1155700" y="2667000"/>
            <a:ext cx="742950" cy="685800"/>
          </a:xfrm>
          <a:prstGeom prst="line">
            <a:avLst/>
          </a:prstGeom>
          <a:noFill/>
          <a:ln w="9525">
            <a:solidFill>
              <a:schemeClr val="tx1"/>
            </a:solidFill>
            <a:prstDash val="sysDot"/>
            <a:round/>
            <a:headEnd/>
            <a:tailEnd/>
          </a:ln>
          <a:effectLst/>
        </p:spPr>
        <p:txBody>
          <a:bodyPr/>
          <a:lstStyle/>
          <a:p>
            <a:endParaRPr lang="en-US"/>
          </a:p>
        </p:txBody>
      </p:sp>
      <p:sp>
        <p:nvSpPr>
          <p:cNvPr id="1660938" name="Line 10"/>
          <p:cNvSpPr>
            <a:spLocks noChangeShapeType="1"/>
          </p:cNvSpPr>
          <p:nvPr/>
        </p:nvSpPr>
        <p:spPr bwMode="auto">
          <a:xfrm>
            <a:off x="908050" y="4191000"/>
            <a:ext cx="1155700" cy="152400"/>
          </a:xfrm>
          <a:prstGeom prst="line">
            <a:avLst/>
          </a:prstGeom>
          <a:noFill/>
          <a:ln w="9525">
            <a:solidFill>
              <a:schemeClr val="tx1"/>
            </a:solidFill>
            <a:round/>
            <a:headEnd/>
            <a:tailEnd type="triangle" w="med" len="med"/>
          </a:ln>
          <a:effectLst/>
        </p:spPr>
        <p:txBody>
          <a:bodyPr/>
          <a:lstStyle/>
          <a:p>
            <a:endParaRPr lang="en-US"/>
          </a:p>
        </p:txBody>
      </p:sp>
      <p:sp>
        <p:nvSpPr>
          <p:cNvPr id="1660939" name="Line 11"/>
          <p:cNvSpPr>
            <a:spLocks noChangeShapeType="1"/>
          </p:cNvSpPr>
          <p:nvPr/>
        </p:nvSpPr>
        <p:spPr bwMode="auto">
          <a:xfrm flipV="1">
            <a:off x="1155700" y="2209800"/>
            <a:ext cx="990600" cy="1143000"/>
          </a:xfrm>
          <a:prstGeom prst="line">
            <a:avLst/>
          </a:prstGeom>
          <a:noFill/>
          <a:ln w="9525">
            <a:solidFill>
              <a:schemeClr val="tx1"/>
            </a:solidFill>
            <a:prstDash val="sysDot"/>
            <a:round/>
            <a:headEnd/>
            <a:tailEnd/>
          </a:ln>
          <a:effectLst/>
        </p:spPr>
        <p:txBody>
          <a:bodyPr/>
          <a:lstStyle/>
          <a:p>
            <a:endParaRPr lang="en-US"/>
          </a:p>
        </p:txBody>
      </p:sp>
      <p:sp>
        <p:nvSpPr>
          <p:cNvPr id="1660941" name="Line 13"/>
          <p:cNvSpPr>
            <a:spLocks noChangeShapeType="1"/>
          </p:cNvSpPr>
          <p:nvPr/>
        </p:nvSpPr>
        <p:spPr bwMode="auto">
          <a:xfrm flipH="1" flipV="1">
            <a:off x="742950" y="4267200"/>
            <a:ext cx="1238250" cy="1295400"/>
          </a:xfrm>
          <a:prstGeom prst="line">
            <a:avLst/>
          </a:prstGeom>
          <a:noFill/>
          <a:ln w="9525">
            <a:solidFill>
              <a:schemeClr val="tx1"/>
            </a:solidFill>
            <a:round/>
            <a:headEnd/>
            <a:tailEnd type="triangle" w="med" len="med"/>
          </a:ln>
          <a:effectLst/>
        </p:spPr>
        <p:txBody>
          <a:bodyPr/>
          <a:lstStyle/>
          <a:p>
            <a:endParaRPr lang="en-US"/>
          </a:p>
        </p:txBody>
      </p:sp>
      <p:graphicFrame>
        <p:nvGraphicFramePr>
          <p:cNvPr id="1660952" name="Object 24"/>
          <p:cNvGraphicFramePr>
            <a:graphicFrameLocks noChangeAspect="1"/>
          </p:cNvGraphicFramePr>
          <p:nvPr/>
        </p:nvGraphicFramePr>
        <p:xfrm>
          <a:off x="330202" y="5562600"/>
          <a:ext cx="810022" cy="990600"/>
        </p:xfrm>
        <a:graphic>
          <a:graphicData uri="http://schemas.openxmlformats.org/presentationml/2006/ole">
            <p:oleObj spid="_x0000_s57349" name="Visio" r:id="rId7" imgW="523935" imgH="728312" progId="Visio.Drawing.11">
              <p:embed/>
            </p:oleObj>
          </a:graphicData>
        </a:graphic>
      </p:graphicFrame>
      <p:grpSp>
        <p:nvGrpSpPr>
          <p:cNvPr id="2" name="Group 25"/>
          <p:cNvGrpSpPr>
            <a:grpSpLocks/>
          </p:cNvGrpSpPr>
          <p:nvPr/>
        </p:nvGrpSpPr>
        <p:grpSpPr bwMode="auto">
          <a:xfrm>
            <a:off x="1073150" y="5334000"/>
            <a:ext cx="1155700" cy="990600"/>
            <a:chOff x="3408" y="2848"/>
            <a:chExt cx="672" cy="624"/>
          </a:xfrm>
        </p:grpSpPr>
        <p:sp>
          <p:nvSpPr>
            <p:cNvPr id="1660954" name="Rectangle 26"/>
            <p:cNvSpPr>
              <a:spLocks noChangeArrowheads="1"/>
            </p:cNvSpPr>
            <p:nvPr/>
          </p:nvSpPr>
          <p:spPr bwMode="auto">
            <a:xfrm>
              <a:off x="3408" y="2848"/>
              <a:ext cx="672" cy="624"/>
            </a:xfrm>
            <a:prstGeom prst="rect">
              <a:avLst/>
            </a:prstGeom>
            <a:solidFill>
              <a:srgbClr val="C0C0C0"/>
            </a:solidFill>
            <a:ln w="9525">
              <a:solidFill>
                <a:schemeClr val="tx1"/>
              </a:solidFill>
              <a:miter lim="800000"/>
              <a:headEnd/>
              <a:tailEnd/>
            </a:ln>
            <a:effectLst/>
          </p:spPr>
          <p:txBody>
            <a:bodyPr/>
            <a:lstStyle/>
            <a:p>
              <a:pPr algn="ctr" eaLnBrk="1" hangingPunct="1">
                <a:spcBef>
                  <a:spcPct val="0"/>
                </a:spcBef>
              </a:pPr>
              <a:r>
                <a:rPr lang="hu-HU" sz="1000" dirty="0" smtClean="0">
                  <a:solidFill>
                    <a:schemeClr val="bg2"/>
                  </a:solidFill>
                  <a:latin typeface="Arial" charset="0"/>
                </a:rPr>
                <a:t>Jelenlegi </a:t>
              </a:r>
            </a:p>
            <a:p>
              <a:pPr algn="ctr" eaLnBrk="1" hangingPunct="1">
                <a:spcBef>
                  <a:spcPct val="0"/>
                </a:spcBef>
              </a:pPr>
              <a:r>
                <a:rPr lang="hu-HU" sz="1000" dirty="0" smtClean="0">
                  <a:solidFill>
                    <a:schemeClr val="bg2"/>
                  </a:solidFill>
                  <a:latin typeface="Arial" charset="0"/>
                </a:rPr>
                <a:t>állapot</a:t>
              </a:r>
              <a:endParaRPr lang="en-US" sz="1000" dirty="0">
                <a:solidFill>
                  <a:schemeClr val="bg2"/>
                </a:solidFill>
                <a:latin typeface="Arial" charset="0"/>
              </a:endParaRPr>
            </a:p>
            <a:p>
              <a:pPr algn="ctr" eaLnBrk="1" hangingPunct="1">
                <a:spcBef>
                  <a:spcPct val="0"/>
                </a:spcBef>
              </a:pPr>
              <a:endParaRPr lang="en-US" sz="1000" dirty="0">
                <a:latin typeface="Arial" charset="0"/>
              </a:endParaRPr>
            </a:p>
          </p:txBody>
        </p:sp>
        <p:graphicFrame>
          <p:nvGraphicFramePr>
            <p:cNvPr id="1660955" name="Object 27"/>
            <p:cNvGraphicFramePr>
              <a:graphicFrameLocks noChangeAspect="1"/>
            </p:cNvGraphicFramePr>
            <p:nvPr/>
          </p:nvGraphicFramePr>
          <p:xfrm>
            <a:off x="3456" y="3120"/>
            <a:ext cx="432" cy="352"/>
          </p:xfrm>
          <a:graphic>
            <a:graphicData uri="http://schemas.openxmlformats.org/presentationml/2006/ole">
              <p:oleObj spid="_x0000_s57350" name="Visio" r:id="rId8" imgW="6384600" imgH="5201280" progId="Visio.Drawing.11">
                <p:embed/>
              </p:oleObj>
            </a:graphicData>
          </a:graphic>
        </p:graphicFrame>
        <p:grpSp>
          <p:nvGrpSpPr>
            <p:cNvPr id="3" name="Group 28"/>
            <p:cNvGrpSpPr>
              <a:grpSpLocks/>
            </p:cNvGrpSpPr>
            <p:nvPr/>
          </p:nvGrpSpPr>
          <p:grpSpPr bwMode="auto">
            <a:xfrm>
              <a:off x="3936" y="2944"/>
              <a:ext cx="144" cy="528"/>
              <a:chOff x="1597" y="1537"/>
              <a:chExt cx="577" cy="1310"/>
            </a:xfrm>
          </p:grpSpPr>
          <p:sp>
            <p:nvSpPr>
              <p:cNvPr id="1660957" name="Rectangle 29"/>
              <p:cNvSpPr>
                <a:spLocks noChangeArrowheads="1"/>
              </p:cNvSpPr>
              <p:nvPr/>
            </p:nvSpPr>
            <p:spPr bwMode="auto">
              <a:xfrm>
                <a:off x="1597" y="1537"/>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Health Model</a:t>
                </a:r>
              </a:p>
            </p:txBody>
          </p:sp>
          <p:sp>
            <p:nvSpPr>
              <p:cNvPr id="1660958" name="Rectangle 30"/>
              <p:cNvSpPr>
                <a:spLocks noChangeArrowheads="1"/>
              </p:cNvSpPr>
              <p:nvPr/>
            </p:nvSpPr>
            <p:spPr bwMode="auto">
              <a:xfrm>
                <a:off x="1597" y="1762"/>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Roles</a:t>
                </a:r>
              </a:p>
            </p:txBody>
          </p:sp>
          <p:sp>
            <p:nvSpPr>
              <p:cNvPr id="1660959" name="Rectangle 31"/>
              <p:cNvSpPr>
                <a:spLocks noChangeArrowheads="1"/>
              </p:cNvSpPr>
              <p:nvPr/>
            </p:nvSpPr>
            <p:spPr bwMode="auto">
              <a:xfrm>
                <a:off x="1597" y="1986"/>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Boundaries</a:t>
                </a:r>
              </a:p>
            </p:txBody>
          </p:sp>
          <p:sp>
            <p:nvSpPr>
              <p:cNvPr id="1660960" name="Rectangle 32"/>
              <p:cNvSpPr>
                <a:spLocks noChangeArrowheads="1"/>
              </p:cNvSpPr>
              <p:nvPr/>
            </p:nvSpPr>
            <p:spPr bwMode="auto">
              <a:xfrm>
                <a:off x="1597" y="2211"/>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a:t>
                </a:r>
              </a:p>
            </p:txBody>
          </p:sp>
          <p:sp>
            <p:nvSpPr>
              <p:cNvPr id="1660961" name="Rectangle 33"/>
              <p:cNvSpPr>
                <a:spLocks noChangeArrowheads="1"/>
              </p:cNvSpPr>
              <p:nvPr/>
            </p:nvSpPr>
            <p:spPr bwMode="auto">
              <a:xfrm>
                <a:off x="1597" y="2436"/>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Stats</a:t>
                </a:r>
              </a:p>
            </p:txBody>
          </p:sp>
          <p:sp>
            <p:nvSpPr>
              <p:cNvPr id="1660962" name="Rectangle 34"/>
              <p:cNvSpPr>
                <a:spLocks noChangeArrowheads="1"/>
              </p:cNvSpPr>
              <p:nvPr/>
            </p:nvSpPr>
            <p:spPr bwMode="auto">
              <a:xfrm>
                <a:off x="1597" y="2660"/>
                <a:ext cx="577" cy="187"/>
              </a:xfrm>
              <a:prstGeom prst="rect">
                <a:avLst/>
              </a:prstGeom>
              <a:solidFill>
                <a:srgbClr val="00FF00"/>
              </a:solidFill>
              <a:ln w="9525">
                <a:solidFill>
                  <a:schemeClr val="tx1"/>
                </a:solidFill>
                <a:miter lim="800000"/>
                <a:headEnd/>
                <a:tailEnd/>
              </a:ln>
              <a:effectLst/>
            </p:spPr>
            <p:txBody>
              <a:bodyPr wrap="none" anchor="ctr"/>
              <a:lstStyle/>
              <a:p>
                <a:pPr algn="ctr" eaLnBrk="1" hangingPunct="1">
                  <a:spcBef>
                    <a:spcPct val="0"/>
                  </a:spcBef>
                </a:pPr>
                <a:r>
                  <a:rPr lang="en-US" sz="300">
                    <a:latin typeface="Arial" charset="0"/>
                  </a:rPr>
                  <a:t>Operational </a:t>
                </a:r>
              </a:p>
              <a:p>
                <a:pPr algn="ctr" eaLnBrk="1" hangingPunct="1">
                  <a:spcBef>
                    <a:spcPct val="0"/>
                  </a:spcBef>
                </a:pPr>
                <a:r>
                  <a:rPr lang="en-US" sz="300">
                    <a:latin typeface="Arial" charset="0"/>
                  </a:rPr>
                  <a:t>Procedures</a:t>
                </a:r>
              </a:p>
            </p:txBody>
          </p:sp>
        </p:grpSp>
      </p:grpSp>
      <p:sp>
        <p:nvSpPr>
          <p:cNvPr id="1660963" name="Line 35"/>
          <p:cNvSpPr>
            <a:spLocks noChangeShapeType="1"/>
          </p:cNvSpPr>
          <p:nvPr/>
        </p:nvSpPr>
        <p:spPr bwMode="auto">
          <a:xfrm flipH="1">
            <a:off x="2228850" y="4800600"/>
            <a:ext cx="990600" cy="129540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Miről lesz szó?</a:t>
            </a:r>
            <a:endParaRPr lang="en-US" dirty="0"/>
          </a:p>
        </p:txBody>
      </p:sp>
      <p:sp>
        <p:nvSpPr>
          <p:cNvPr id="3" name="Content Placeholder 2"/>
          <p:cNvSpPr>
            <a:spLocks noGrp="1"/>
          </p:cNvSpPr>
          <p:nvPr>
            <p:ph idx="1"/>
          </p:nvPr>
        </p:nvSpPr>
        <p:spPr>
          <a:xfrm>
            <a:off x="271463" y="1285860"/>
            <a:ext cx="9363075" cy="4929222"/>
          </a:xfrm>
        </p:spPr>
        <p:txBody>
          <a:bodyPr/>
          <a:lstStyle/>
          <a:p>
            <a:r>
              <a:rPr lang="hu-HU" sz="2400" dirty="0" smtClean="0">
                <a:solidFill>
                  <a:schemeClr val="accent4">
                    <a:lumMod val="75000"/>
                  </a:schemeClr>
                </a:solidFill>
              </a:rPr>
              <a:t>A DSI, a konfigurációs adatbázis (CMDB) és az SML felhasználási lehetőségei</a:t>
            </a:r>
            <a:endParaRPr lang="hu-HU" sz="2000" dirty="0" smtClean="0">
              <a:solidFill>
                <a:schemeClr val="accent4">
                  <a:lumMod val="75000"/>
                </a:schemeClr>
              </a:solidFill>
            </a:endParaRPr>
          </a:p>
          <a:p>
            <a:r>
              <a:rPr lang="hu-HU" sz="2400" dirty="0" smtClean="0">
                <a:solidFill>
                  <a:srgbClr val="FFC000"/>
                </a:solidFill>
              </a:rPr>
              <a:t>A MOF és a CMDB automatizálása System Center eszközökkel</a:t>
            </a:r>
          </a:p>
          <a:p>
            <a:pPr lvl="1"/>
            <a:r>
              <a:rPr lang="hu-HU" sz="2000" dirty="0" smtClean="0">
                <a:solidFill>
                  <a:srgbClr val="FFC000"/>
                </a:solidFill>
              </a:rPr>
              <a:t>System Center Service Manager</a:t>
            </a:r>
          </a:p>
          <a:p>
            <a:r>
              <a:rPr lang="hu-HU" sz="2400" dirty="0" smtClean="0"/>
              <a:t>„</a:t>
            </a:r>
            <a:r>
              <a:rPr lang="hu-HU" sz="2400" dirty="0" err="1" smtClean="0"/>
              <a:t>Longhorn</a:t>
            </a:r>
            <a:r>
              <a:rPr lang="hu-HU" sz="2400" dirty="0" smtClean="0"/>
              <a:t>” Server – </a:t>
            </a:r>
            <a:r>
              <a:rPr lang="hu-HU" sz="2400" dirty="0" err="1" smtClean="0"/>
              <a:t>Role</a:t>
            </a:r>
            <a:r>
              <a:rPr lang="hu-HU" sz="2400" dirty="0" smtClean="0"/>
              <a:t> Management </a:t>
            </a:r>
            <a:r>
              <a:rPr lang="hu-HU" sz="2400" dirty="0" err="1" smtClean="0"/>
              <a:t>Tool</a:t>
            </a:r>
            <a:endParaRPr lang="hu-HU" sz="2400" dirty="0" smtClean="0"/>
          </a:p>
          <a:p>
            <a:r>
              <a:rPr lang="hu-HU" sz="2400" dirty="0" smtClean="0"/>
              <a:t>A jövő menedzsment-architektúrája</a:t>
            </a:r>
          </a:p>
          <a:p>
            <a:r>
              <a:rPr lang="hu-HU" sz="2400" dirty="0" smtClean="0"/>
              <a:t>Kapacitástervezés</a:t>
            </a:r>
          </a:p>
          <a:p>
            <a:r>
              <a:rPr lang="hu-HU" sz="2400" dirty="0" err="1" smtClean="0"/>
              <a:t>Virtualizáció</a:t>
            </a:r>
            <a:endParaRPr lang="hu-HU" sz="2400" dirty="0" smtClean="0"/>
          </a:p>
          <a:p>
            <a:r>
              <a:rPr lang="hu-HU" sz="2400" dirty="0" smtClean="0"/>
              <a:t>És ha mindez összeér…</a:t>
            </a:r>
          </a:p>
          <a:p>
            <a:r>
              <a:rPr lang="hu-HU" sz="2400" dirty="0" smtClean="0"/>
              <a:t>System Center és DSI ütemterv</a:t>
            </a:r>
            <a:endParaRPr lang="en-US" sz="2400" dirty="0"/>
          </a:p>
        </p:txBody>
      </p:sp>
    </p:spTree>
  </p:cSld>
  <p:clrMapOvr>
    <a:masterClrMapping/>
  </p:clrMapOvr>
  <p:transition spd="med">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77" descr="3 blue Arrows in funnel gradients"/>
          <p:cNvPicPr>
            <a:picLocks noChangeAspect="1" noChangeArrowheads="1"/>
          </p:cNvPicPr>
          <p:nvPr/>
        </p:nvPicPr>
        <p:blipFill>
          <a:blip r:embed="rId4"/>
          <a:srcRect/>
          <a:stretch>
            <a:fillRect/>
          </a:stretch>
        </p:blipFill>
        <p:spPr bwMode="auto">
          <a:xfrm>
            <a:off x="1567748" y="2917825"/>
            <a:ext cx="6707188" cy="1308118"/>
          </a:xfrm>
          <a:prstGeom prst="rect">
            <a:avLst/>
          </a:prstGeom>
          <a:noFill/>
          <a:ln w="9525">
            <a:noFill/>
            <a:miter lim="800000"/>
            <a:headEnd/>
            <a:tailEnd/>
          </a:ln>
        </p:spPr>
      </p:pic>
      <p:sp>
        <p:nvSpPr>
          <p:cNvPr id="88" name="Oval 87"/>
          <p:cNvSpPr/>
          <p:nvPr/>
        </p:nvSpPr>
        <p:spPr bwMode="auto">
          <a:xfrm>
            <a:off x="0" y="948446"/>
            <a:ext cx="9906000" cy="4385554"/>
          </a:xfrm>
          <a:prstGeom prst="ellipse">
            <a:avLst/>
          </a:prstGeom>
          <a:solidFill>
            <a:srgbClr val="000000">
              <a:alpha val="12157"/>
            </a:srgbClr>
          </a:soli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35000" h="254000"/>
            <a:bevelB w="635000" h="0"/>
            <a:contourClr>
              <a:srgbClr val="777777"/>
            </a:contourClr>
          </a:sp3d>
        </p:spPr>
        <p:style>
          <a:lnRef idx="0">
            <a:schemeClr val="accent2"/>
          </a:lnRef>
          <a:fillRef idx="3">
            <a:schemeClr val="accent2"/>
          </a:fillRef>
          <a:effectRef idx="3">
            <a:schemeClr val="accent2"/>
          </a:effectRef>
          <a:fontRef idx="minor">
            <a:schemeClr val="lt1"/>
          </a:fontRef>
        </p:style>
        <p:txBody>
          <a:bodyPr vert="horz" wrap="square" lIns="95780" tIns="47891" rIns="95780" bIns="47891" numCol="1" anchor="ctr" anchorCtr="0" compatLnSpc="1">
            <a:prstTxWarp prst="textNoShape">
              <a:avLst/>
            </a:prstTxWarp>
          </a:bodyPr>
          <a:lstStyle/>
          <a:p>
            <a:pPr algn="ctr" defTabSz="957649" eaLnBrk="0" hangingPunct="0">
              <a:lnSpc>
                <a:spcPct val="85000"/>
              </a:lnSpc>
              <a:spcBef>
                <a:spcPct val="20000"/>
              </a:spcBef>
            </a:pPr>
            <a:endParaRPr lang="en-US" dirty="0" smtClean="0">
              <a:solidFill>
                <a:schemeClr val="tx1"/>
              </a:solidFill>
            </a:endParaRPr>
          </a:p>
        </p:txBody>
      </p:sp>
      <p:sp>
        <p:nvSpPr>
          <p:cNvPr id="225289" name="Rectangle 9"/>
          <p:cNvSpPr>
            <a:spLocks noGrp="1" noChangeArrowheads="1"/>
          </p:cNvSpPr>
          <p:nvPr>
            <p:ph type="title"/>
          </p:nvPr>
        </p:nvSpPr>
        <p:spPr>
          <a:xfrm>
            <a:off x="414470" y="228601"/>
            <a:ext cx="9084592" cy="600164"/>
          </a:xfrm>
        </p:spPr>
        <p:txBody>
          <a:bodyPr/>
          <a:lstStyle/>
          <a:p>
            <a:pPr>
              <a:defRPr/>
            </a:pPr>
            <a:r>
              <a:rPr lang="hu-HU" sz="4500" b="0" dirty="0" smtClean="0">
                <a:effectLst>
                  <a:outerShdw blurRad="38100" dist="38100" dir="2700000" algn="tl">
                    <a:srgbClr val="000000"/>
                  </a:outerShdw>
                </a:effectLst>
              </a:rPr>
              <a:t>System Center Service Manager</a:t>
            </a:r>
            <a:endParaRPr sz="4500" b="0">
              <a:solidFill>
                <a:schemeClr val="accent1"/>
              </a:solidFill>
              <a:effectLst>
                <a:outerShdw blurRad="38100" dist="38100" dir="2700000" algn="tl">
                  <a:srgbClr val="000000"/>
                </a:outerShdw>
              </a:effectLst>
            </a:endParaRPr>
          </a:p>
        </p:txBody>
      </p:sp>
      <p:pic>
        <p:nvPicPr>
          <p:cNvPr id="10325" name="Picture 81" descr="MSN icon member center"/>
          <p:cNvPicPr>
            <a:picLocks noChangeAspect="1" noChangeArrowheads="1"/>
          </p:cNvPicPr>
          <p:nvPr/>
        </p:nvPicPr>
        <p:blipFill>
          <a:blip r:embed="rId5"/>
          <a:srcRect/>
          <a:stretch>
            <a:fillRect/>
          </a:stretch>
        </p:blipFill>
        <p:spPr bwMode="auto">
          <a:xfrm>
            <a:off x="1062265" y="1859149"/>
            <a:ext cx="536574" cy="809591"/>
          </a:xfrm>
          <a:prstGeom prst="rect">
            <a:avLst/>
          </a:prstGeom>
          <a:noFill/>
          <a:ln w="9525" algn="ctr">
            <a:noFill/>
            <a:miter lim="800000"/>
            <a:headEnd/>
            <a:tailEnd/>
          </a:ln>
        </p:spPr>
      </p:pic>
      <p:pic>
        <p:nvPicPr>
          <p:cNvPr id="10326" name="Picture 84" descr="XP icon add or remove"/>
          <p:cNvPicPr>
            <a:picLocks noChangeAspect="1" noChangeArrowheads="1"/>
          </p:cNvPicPr>
          <p:nvPr/>
        </p:nvPicPr>
        <p:blipFill>
          <a:blip r:embed="rId6"/>
          <a:srcRect/>
          <a:stretch>
            <a:fillRect/>
          </a:stretch>
        </p:blipFill>
        <p:spPr bwMode="auto">
          <a:xfrm>
            <a:off x="1538646" y="1659132"/>
            <a:ext cx="287205" cy="266689"/>
          </a:xfrm>
          <a:prstGeom prst="rect">
            <a:avLst/>
          </a:prstGeom>
          <a:noFill/>
          <a:ln w="9525">
            <a:noFill/>
            <a:miter lim="800000"/>
            <a:headEnd/>
            <a:tailEnd/>
          </a:ln>
        </p:spPr>
      </p:pic>
      <p:pic>
        <p:nvPicPr>
          <p:cNvPr id="10327" name="Picture 85" descr="XP icon credential manager"/>
          <p:cNvPicPr>
            <a:picLocks noChangeAspect="1" noChangeArrowheads="1"/>
          </p:cNvPicPr>
          <p:nvPr/>
        </p:nvPicPr>
        <p:blipFill>
          <a:blip r:embed="rId7"/>
          <a:srcRect/>
          <a:stretch>
            <a:fillRect/>
          </a:stretch>
        </p:blipFill>
        <p:spPr bwMode="auto">
          <a:xfrm>
            <a:off x="1762219" y="1955982"/>
            <a:ext cx="300964" cy="322249"/>
          </a:xfrm>
          <a:prstGeom prst="rect">
            <a:avLst/>
          </a:prstGeom>
          <a:noFill/>
          <a:ln w="9525">
            <a:noFill/>
            <a:miter lim="800000"/>
            <a:headEnd/>
            <a:tailEnd/>
          </a:ln>
        </p:spPr>
      </p:pic>
      <p:sp>
        <p:nvSpPr>
          <p:cNvPr id="225362" name="Text Box 82"/>
          <p:cNvSpPr txBox="1">
            <a:spLocks noChangeArrowheads="1"/>
          </p:cNvSpPr>
          <p:nvPr/>
        </p:nvSpPr>
        <p:spPr bwMode="auto">
          <a:xfrm>
            <a:off x="423069" y="2509838"/>
            <a:ext cx="2700073" cy="925513"/>
          </a:xfrm>
          <a:prstGeom prst="rect">
            <a:avLst/>
          </a:prstGeom>
          <a:noFill/>
          <a:ln w="9525" algn="ctr">
            <a:noFill/>
            <a:miter lim="800000"/>
            <a:headEnd/>
            <a:tailEnd/>
          </a:ln>
          <a:effectLst/>
        </p:spPr>
        <p:txBody>
          <a:bodyPr lIns="79827" tIns="39914" rIns="79827" bIns="39914"/>
          <a:lstStyle/>
          <a:p>
            <a:pPr algn="ctr" eaLnBrk="0" hangingPunct="0">
              <a:lnSpc>
                <a:spcPct val="80000"/>
              </a:lnSpc>
              <a:spcBef>
                <a:spcPct val="20000"/>
              </a:spcBef>
              <a:defRPr/>
            </a:pPr>
            <a:r>
              <a:rPr lang="hu-HU" dirty="0" smtClean="0">
                <a:solidFill>
                  <a:schemeClr val="tx2"/>
                </a:solidFill>
                <a:effectLst>
                  <a:outerShdw blurRad="38100" dist="38100" dir="2700000" algn="tl">
                    <a:srgbClr val="000000"/>
                  </a:outerShdw>
                </a:effectLst>
                <a:latin typeface="+mj-lt"/>
              </a:rPr>
              <a:t>Önkiszolgáló </a:t>
            </a:r>
            <a:r>
              <a:rPr lang="hu-HU" dirty="0" err="1" smtClean="0">
                <a:solidFill>
                  <a:schemeClr val="tx2"/>
                </a:solidFill>
                <a:effectLst>
                  <a:outerShdw blurRad="38100" dist="38100" dir="2700000" algn="tl">
                    <a:srgbClr val="000000"/>
                  </a:outerShdw>
                </a:effectLst>
                <a:latin typeface="+mj-lt"/>
              </a:rPr>
              <a:t>helpdesk</a:t>
            </a:r>
            <a:endParaRPr lang="en-US" dirty="0">
              <a:solidFill>
                <a:schemeClr val="tx2"/>
              </a:solidFill>
              <a:effectLst>
                <a:outerShdw blurRad="38100" dist="38100" dir="2700000" algn="tl">
                  <a:srgbClr val="000000"/>
                </a:outerShdw>
              </a:effectLst>
              <a:latin typeface="+mj-lt"/>
            </a:endParaRPr>
          </a:p>
          <a:p>
            <a:pPr lvl="1"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a:t>
            </a:r>
            <a:r>
              <a:rPr lang="en-US" sz="1600" dirty="0" err="1" smtClean="0">
                <a:effectLst>
                  <a:outerShdw blurRad="38100" dist="38100" dir="2700000" algn="tl">
                    <a:srgbClr val="000000"/>
                  </a:outerShdw>
                </a:effectLst>
                <a:latin typeface="Segoe" pitchFamily="34" charset="0"/>
              </a:rPr>
              <a:t>Provi</a:t>
            </a:r>
            <a:r>
              <a:rPr lang="hu-HU" sz="1600" dirty="0" err="1" smtClean="0">
                <a:effectLst>
                  <a:outerShdw blurRad="38100" dist="38100" dir="2700000" algn="tl">
                    <a:srgbClr val="000000"/>
                  </a:outerShdw>
                </a:effectLst>
                <a:latin typeface="Segoe" pitchFamily="34" charset="0"/>
              </a:rPr>
              <a:t>zionálás</a:t>
            </a:r>
            <a:endParaRPr lang="en-US" sz="1600" dirty="0">
              <a:effectLst>
                <a:outerShdw blurRad="38100" dist="38100" dir="2700000" algn="tl">
                  <a:srgbClr val="000000"/>
                </a:outerShdw>
              </a:effectLst>
              <a:latin typeface="Segoe" pitchFamily="34" charset="0"/>
            </a:endParaRPr>
          </a:p>
          <a:p>
            <a:pPr lvl="1"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a:t>
            </a:r>
            <a:r>
              <a:rPr lang="hu-HU" sz="1600" dirty="0" smtClean="0">
                <a:effectLst>
                  <a:outerShdw blurRad="38100" dist="38100" dir="2700000" algn="tl">
                    <a:srgbClr val="000000"/>
                  </a:outerShdw>
                </a:effectLst>
                <a:latin typeface="Segoe" pitchFamily="34" charset="0"/>
              </a:rPr>
              <a:t>Keresés a </a:t>
            </a:r>
            <a:br>
              <a:rPr lang="hu-HU" sz="1600" dirty="0" smtClean="0">
                <a:effectLst>
                  <a:outerShdw blurRad="38100" dist="38100" dir="2700000" algn="tl">
                    <a:srgbClr val="000000"/>
                  </a:outerShdw>
                </a:effectLst>
                <a:latin typeface="Segoe" pitchFamily="34" charset="0"/>
              </a:rPr>
            </a:br>
            <a:r>
              <a:rPr lang="hu-HU" sz="1600" dirty="0" smtClean="0">
                <a:effectLst>
                  <a:outerShdw blurRad="38100" dist="38100" dir="2700000" algn="tl">
                    <a:srgbClr val="000000"/>
                  </a:outerShdw>
                </a:effectLst>
                <a:latin typeface="Segoe" pitchFamily="34" charset="0"/>
              </a:rPr>
              <a:t>  tudásbázisban</a:t>
            </a:r>
            <a:endParaRPr lang="en-US" sz="1600" dirty="0">
              <a:effectLst>
                <a:outerShdw blurRad="38100" dist="38100" dir="2700000" algn="tl">
                  <a:srgbClr val="000000"/>
                </a:outerShdw>
              </a:effectLst>
              <a:latin typeface="Segoe" pitchFamily="34" charset="0"/>
            </a:endParaRPr>
          </a:p>
          <a:p>
            <a:pPr lvl="1"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Service </a:t>
            </a:r>
            <a:r>
              <a:rPr lang="en-US" sz="1600" dirty="0" smtClean="0">
                <a:effectLst>
                  <a:outerShdw blurRad="38100" dist="38100" dir="2700000" algn="tl">
                    <a:srgbClr val="000000"/>
                  </a:outerShdw>
                </a:effectLst>
                <a:latin typeface="Segoe" pitchFamily="34" charset="0"/>
              </a:rPr>
              <a:t>Request</a:t>
            </a:r>
            <a:r>
              <a:rPr lang="hu-HU" sz="1600" dirty="0" err="1" smtClean="0">
                <a:effectLst>
                  <a:outerShdw blurRad="38100" dist="38100" dir="2700000" algn="tl">
                    <a:srgbClr val="000000"/>
                  </a:outerShdw>
                </a:effectLst>
                <a:latin typeface="Segoe" pitchFamily="34" charset="0"/>
              </a:rPr>
              <a:t>ek</a:t>
            </a:r>
            <a:endParaRPr lang="en-US" sz="1600" dirty="0">
              <a:effectLst>
                <a:outerShdw blurRad="38100" dist="38100" dir="2700000" algn="tl">
                  <a:srgbClr val="000000"/>
                </a:outerShdw>
              </a:effectLst>
              <a:latin typeface="Segoe" pitchFamily="34" charset="0"/>
            </a:endParaRPr>
          </a:p>
          <a:p>
            <a:pPr lvl="1" eaLnBrk="0" hangingPunct="0">
              <a:lnSpc>
                <a:spcPct val="80000"/>
              </a:lnSpc>
              <a:spcBef>
                <a:spcPct val="20000"/>
              </a:spcBef>
              <a:defRPr/>
            </a:pPr>
            <a:endParaRPr lang="en-US" sz="1000" dirty="0">
              <a:effectLst>
                <a:outerShdw blurRad="38100" dist="38100" dir="2700000" algn="tl">
                  <a:srgbClr val="000000"/>
                </a:outerShdw>
              </a:effectLst>
            </a:endParaRPr>
          </a:p>
        </p:txBody>
      </p:sp>
      <p:pic>
        <p:nvPicPr>
          <p:cNvPr id="10321" name="Picture 83" descr="MSN icon my msn"/>
          <p:cNvPicPr>
            <a:picLocks noChangeAspect="1" noChangeArrowheads="1"/>
          </p:cNvPicPr>
          <p:nvPr/>
        </p:nvPicPr>
        <p:blipFill>
          <a:blip r:embed="rId8"/>
          <a:srcRect/>
          <a:stretch>
            <a:fillRect/>
          </a:stretch>
        </p:blipFill>
        <p:spPr bwMode="auto">
          <a:xfrm>
            <a:off x="8045236" y="1852622"/>
            <a:ext cx="510778" cy="771496"/>
          </a:xfrm>
          <a:prstGeom prst="rect">
            <a:avLst/>
          </a:prstGeom>
          <a:noFill/>
          <a:ln w="9525">
            <a:noFill/>
            <a:miter lim="800000"/>
            <a:headEnd/>
            <a:tailEnd/>
          </a:ln>
        </p:spPr>
      </p:pic>
      <p:grpSp>
        <p:nvGrpSpPr>
          <p:cNvPr id="2" name="Group 98"/>
          <p:cNvGrpSpPr>
            <a:grpSpLocks/>
          </p:cNvGrpSpPr>
          <p:nvPr/>
        </p:nvGrpSpPr>
        <p:grpSpPr bwMode="auto">
          <a:xfrm>
            <a:off x="4333875" y="1114355"/>
            <a:ext cx="818622" cy="725460"/>
            <a:chOff x="-360" y="2860"/>
            <a:chExt cx="476" cy="457"/>
          </a:xfrm>
        </p:grpSpPr>
        <p:pic>
          <p:nvPicPr>
            <p:cNvPr id="10290" name="Picture 99" descr="Template document"/>
            <p:cNvPicPr>
              <a:picLocks noChangeAspect="1" noChangeArrowheads="1"/>
            </p:cNvPicPr>
            <p:nvPr/>
          </p:nvPicPr>
          <p:blipFill>
            <a:blip r:embed="rId9"/>
            <a:srcRect/>
            <a:stretch>
              <a:fillRect/>
            </a:stretch>
          </p:blipFill>
          <p:spPr bwMode="auto">
            <a:xfrm>
              <a:off x="47" y="2864"/>
              <a:ext cx="69" cy="147"/>
            </a:xfrm>
            <a:prstGeom prst="rect">
              <a:avLst/>
            </a:prstGeom>
            <a:noFill/>
            <a:ln w="9525">
              <a:noFill/>
              <a:miter lim="800000"/>
              <a:headEnd/>
              <a:tailEnd/>
            </a:ln>
          </p:spPr>
        </p:pic>
        <p:pic>
          <p:nvPicPr>
            <p:cNvPr id="10291" name="Picture 100" descr="arrow 0 gold  arrow double headed 1-3"/>
            <p:cNvPicPr>
              <a:picLocks noChangeAspect="1" noChangeArrowheads="1"/>
            </p:cNvPicPr>
            <p:nvPr/>
          </p:nvPicPr>
          <p:blipFill>
            <a:blip r:embed="rId10"/>
            <a:srcRect/>
            <a:stretch>
              <a:fillRect/>
            </a:stretch>
          </p:blipFill>
          <p:spPr bwMode="auto">
            <a:xfrm>
              <a:off x="-207" y="2914"/>
              <a:ext cx="221" cy="57"/>
            </a:xfrm>
            <a:prstGeom prst="rect">
              <a:avLst/>
            </a:prstGeom>
            <a:noFill/>
            <a:ln w="9525">
              <a:noFill/>
              <a:miter lim="800000"/>
              <a:headEnd/>
              <a:tailEnd/>
            </a:ln>
          </p:spPr>
        </p:pic>
        <p:sp>
          <p:nvSpPr>
            <p:cNvPr id="225381" name="Rectangle 101"/>
            <p:cNvSpPr>
              <a:spLocks noChangeAspect="1" noChangeArrowheads="1"/>
            </p:cNvSpPr>
            <p:nvPr/>
          </p:nvSpPr>
          <p:spPr bwMode="auto">
            <a:xfrm>
              <a:off x="-190" y="2968"/>
              <a:ext cx="184" cy="34"/>
            </a:xfrm>
            <a:prstGeom prst="rect">
              <a:avLst/>
            </a:prstGeom>
            <a:noFill/>
            <a:ln w="9525">
              <a:noFill/>
              <a:miter lim="800000"/>
              <a:headEnd/>
              <a:tailEnd/>
            </a:ln>
          </p:spPr>
          <p:txBody>
            <a:bodyPr lIns="0" tIns="0" rIns="0" bIns="0">
              <a:spAutoFit/>
            </a:bodyPr>
            <a:lstStyle/>
            <a:p>
              <a:pPr algn="ctr" eaLnBrk="0" hangingPunct="0">
                <a:lnSpc>
                  <a:spcPct val="85000"/>
                </a:lnSpc>
                <a:spcBef>
                  <a:spcPct val="20000"/>
                </a:spcBef>
                <a:defRPr/>
              </a:pPr>
              <a:endParaRPr lang="en-US" sz="400" dirty="0">
                <a:solidFill>
                  <a:schemeClr val="accent1"/>
                </a:solidFill>
                <a:effectLst>
                  <a:outerShdw blurRad="38100" dist="38100" dir="2700000" algn="tl">
                    <a:srgbClr val="000000"/>
                  </a:outerShdw>
                </a:effectLst>
              </a:endParaRPr>
            </a:p>
          </p:txBody>
        </p:sp>
        <p:sp>
          <p:nvSpPr>
            <p:cNvPr id="225382" name="Rectangle 102"/>
            <p:cNvSpPr>
              <a:spLocks noChangeAspect="1" noChangeArrowheads="1"/>
            </p:cNvSpPr>
            <p:nvPr/>
          </p:nvSpPr>
          <p:spPr bwMode="auto">
            <a:xfrm>
              <a:off x="-99" y="3247"/>
              <a:ext cx="0" cy="41"/>
            </a:xfrm>
            <a:prstGeom prst="rect">
              <a:avLst/>
            </a:prstGeom>
            <a:noFill/>
            <a:ln w="9525">
              <a:noFill/>
              <a:miter lim="800000"/>
              <a:headEnd/>
              <a:tailEnd/>
            </a:ln>
          </p:spPr>
          <p:txBody>
            <a:bodyPr wrap="none" lIns="0" tIns="0" rIns="0" bIns="0">
              <a:spAutoFit/>
            </a:bodyPr>
            <a:lstStyle/>
            <a:p>
              <a:pPr algn="ctr" eaLnBrk="0" hangingPunct="0">
                <a:lnSpc>
                  <a:spcPct val="85000"/>
                </a:lnSpc>
                <a:spcBef>
                  <a:spcPct val="20000"/>
                </a:spcBef>
                <a:defRPr/>
              </a:pPr>
              <a:endParaRPr lang="en-US" sz="500" dirty="0">
                <a:effectLst>
                  <a:outerShdw blurRad="38100" dist="38100" dir="2700000" algn="tl">
                    <a:srgbClr val="000000"/>
                  </a:outerShdw>
                </a:effectLst>
              </a:endParaRPr>
            </a:p>
          </p:txBody>
        </p:sp>
        <p:pic>
          <p:nvPicPr>
            <p:cNvPr id="10294" name="Picture 103" descr="empty blue rectangle"/>
            <p:cNvPicPr>
              <a:picLocks noChangeAspect="1" noChangeArrowheads="1"/>
            </p:cNvPicPr>
            <p:nvPr/>
          </p:nvPicPr>
          <p:blipFill>
            <a:blip r:embed="rId11"/>
            <a:srcRect/>
            <a:stretch>
              <a:fillRect/>
            </a:stretch>
          </p:blipFill>
          <p:spPr bwMode="auto">
            <a:xfrm>
              <a:off x="-170" y="3107"/>
              <a:ext cx="143" cy="138"/>
            </a:xfrm>
            <a:prstGeom prst="rect">
              <a:avLst/>
            </a:prstGeom>
            <a:noFill/>
            <a:ln w="9525">
              <a:noFill/>
              <a:miter lim="800000"/>
              <a:headEnd/>
              <a:tailEnd/>
            </a:ln>
          </p:spPr>
        </p:pic>
        <p:pic>
          <p:nvPicPr>
            <p:cNvPr id="10295" name="Picture 104" descr="world map Transparent blue"/>
            <p:cNvPicPr>
              <a:picLocks noChangeAspect="1" noChangeArrowheads="1"/>
            </p:cNvPicPr>
            <p:nvPr/>
          </p:nvPicPr>
          <p:blipFill>
            <a:blip r:embed="rId12"/>
            <a:srcRect/>
            <a:stretch>
              <a:fillRect/>
            </a:stretch>
          </p:blipFill>
          <p:spPr bwMode="auto">
            <a:xfrm>
              <a:off x="-175" y="3153"/>
              <a:ext cx="146" cy="79"/>
            </a:xfrm>
            <a:prstGeom prst="rect">
              <a:avLst/>
            </a:prstGeom>
            <a:noFill/>
            <a:ln w="9525">
              <a:noFill/>
              <a:miter lim="800000"/>
              <a:headEnd/>
              <a:tailEnd/>
            </a:ln>
          </p:spPr>
        </p:pic>
        <p:pic>
          <p:nvPicPr>
            <p:cNvPr id="10296" name="Picture 105" descr="User green"/>
            <p:cNvPicPr>
              <a:picLocks noChangeAspect="1" noChangeArrowheads="1"/>
            </p:cNvPicPr>
            <p:nvPr/>
          </p:nvPicPr>
          <p:blipFill>
            <a:blip r:embed="rId13"/>
            <a:srcRect/>
            <a:stretch>
              <a:fillRect/>
            </a:stretch>
          </p:blipFill>
          <p:spPr bwMode="auto">
            <a:xfrm>
              <a:off x="-149" y="3151"/>
              <a:ext cx="31" cy="42"/>
            </a:xfrm>
            <a:prstGeom prst="rect">
              <a:avLst/>
            </a:prstGeom>
            <a:noFill/>
            <a:ln w="9525">
              <a:noFill/>
              <a:miter lim="800000"/>
              <a:headEnd/>
              <a:tailEnd/>
            </a:ln>
          </p:spPr>
        </p:pic>
        <p:pic>
          <p:nvPicPr>
            <p:cNvPr id="10297" name="Picture 106" descr="User red"/>
            <p:cNvPicPr>
              <a:picLocks noChangeAspect="1" noChangeArrowheads="1"/>
            </p:cNvPicPr>
            <p:nvPr/>
          </p:nvPicPr>
          <p:blipFill>
            <a:blip r:embed="rId14"/>
            <a:srcRect/>
            <a:stretch>
              <a:fillRect/>
            </a:stretch>
          </p:blipFill>
          <p:spPr bwMode="auto">
            <a:xfrm>
              <a:off x="-80" y="3127"/>
              <a:ext cx="38" cy="50"/>
            </a:xfrm>
            <a:prstGeom prst="rect">
              <a:avLst/>
            </a:prstGeom>
            <a:noFill/>
            <a:ln w="9525">
              <a:noFill/>
              <a:miter lim="800000"/>
              <a:headEnd/>
              <a:tailEnd/>
            </a:ln>
          </p:spPr>
        </p:pic>
        <p:pic>
          <p:nvPicPr>
            <p:cNvPr id="10298" name="Picture 107" descr="User yellow"/>
            <p:cNvPicPr>
              <a:picLocks noChangeAspect="1" noChangeArrowheads="1"/>
            </p:cNvPicPr>
            <p:nvPr/>
          </p:nvPicPr>
          <p:blipFill>
            <a:blip r:embed="rId15"/>
            <a:srcRect/>
            <a:stretch>
              <a:fillRect/>
            </a:stretch>
          </p:blipFill>
          <p:spPr bwMode="auto">
            <a:xfrm>
              <a:off x="-117" y="3172"/>
              <a:ext cx="47" cy="62"/>
            </a:xfrm>
            <a:prstGeom prst="rect">
              <a:avLst/>
            </a:prstGeom>
            <a:noFill/>
            <a:ln w="9525">
              <a:noFill/>
              <a:miter lim="800000"/>
              <a:headEnd/>
              <a:tailEnd/>
            </a:ln>
          </p:spPr>
        </p:pic>
        <p:pic>
          <p:nvPicPr>
            <p:cNvPr id="10299" name="Picture 108" descr="arrow 0 gold  arrow double headed 1-3"/>
            <p:cNvPicPr>
              <a:picLocks noChangeAspect="1" noChangeArrowheads="1"/>
            </p:cNvPicPr>
            <p:nvPr/>
          </p:nvPicPr>
          <p:blipFill>
            <a:blip r:embed="rId10"/>
            <a:srcRect/>
            <a:stretch>
              <a:fillRect/>
            </a:stretch>
          </p:blipFill>
          <p:spPr bwMode="auto">
            <a:xfrm rot="-3600000">
              <a:off x="-73" y="3093"/>
              <a:ext cx="221" cy="57"/>
            </a:xfrm>
            <a:prstGeom prst="rect">
              <a:avLst/>
            </a:prstGeom>
            <a:noFill/>
            <a:ln w="9525">
              <a:noFill/>
              <a:miter lim="800000"/>
              <a:headEnd/>
              <a:tailEnd/>
            </a:ln>
          </p:spPr>
        </p:pic>
        <p:pic>
          <p:nvPicPr>
            <p:cNvPr id="10300" name="Picture 109" descr="arrow 0 gold  arrow double headed 1-3"/>
            <p:cNvPicPr>
              <a:picLocks noChangeAspect="1" noChangeArrowheads="1"/>
            </p:cNvPicPr>
            <p:nvPr/>
          </p:nvPicPr>
          <p:blipFill>
            <a:blip r:embed="rId10"/>
            <a:srcRect/>
            <a:stretch>
              <a:fillRect/>
            </a:stretch>
          </p:blipFill>
          <p:spPr bwMode="auto">
            <a:xfrm rot="3600000" flipV="1">
              <a:off x="-350" y="3088"/>
              <a:ext cx="221" cy="58"/>
            </a:xfrm>
            <a:prstGeom prst="rect">
              <a:avLst/>
            </a:prstGeom>
            <a:noFill/>
            <a:ln w="9525">
              <a:noFill/>
              <a:miter lim="800000"/>
              <a:headEnd/>
              <a:tailEnd/>
            </a:ln>
          </p:spPr>
        </p:pic>
        <p:sp>
          <p:nvSpPr>
            <p:cNvPr id="225390" name="Rectangle 110"/>
            <p:cNvSpPr>
              <a:spLocks noChangeAspect="1" noChangeArrowheads="1"/>
            </p:cNvSpPr>
            <p:nvPr/>
          </p:nvSpPr>
          <p:spPr bwMode="auto">
            <a:xfrm>
              <a:off x="-118" y="3119"/>
              <a:ext cx="0" cy="198"/>
            </a:xfrm>
            <a:prstGeom prst="rect">
              <a:avLst/>
            </a:prstGeom>
            <a:noFill/>
            <a:ln w="9525">
              <a:noFill/>
              <a:miter lim="800000"/>
              <a:headEnd/>
              <a:tailEnd/>
            </a:ln>
          </p:spPr>
          <p:txBody>
            <a:bodyPr wrap="none" lIns="0" tIns="0" rIns="0" bIns="0">
              <a:spAutoFit/>
            </a:bodyPr>
            <a:lstStyle/>
            <a:p>
              <a:pPr algn="ctr" eaLnBrk="0" hangingPunct="0">
                <a:lnSpc>
                  <a:spcPct val="85000"/>
                </a:lnSpc>
                <a:spcBef>
                  <a:spcPct val="20000"/>
                </a:spcBef>
                <a:defRPr/>
              </a:pPr>
              <a:endParaRPr lang="en-US">
                <a:effectLst>
                  <a:outerShdw blurRad="38100" dist="38100" dir="2700000" algn="tl">
                    <a:srgbClr val="000000"/>
                  </a:outerShdw>
                </a:effectLst>
                <a:latin typeface="Segoe Semibold" pitchFamily="34" charset="0"/>
                <a:cs typeface="+mn-cs"/>
              </a:endParaRPr>
            </a:p>
          </p:txBody>
        </p:sp>
        <p:grpSp>
          <p:nvGrpSpPr>
            <p:cNvPr id="3" name="Group 111"/>
            <p:cNvGrpSpPr>
              <a:grpSpLocks noChangeAspect="1"/>
            </p:cNvGrpSpPr>
            <p:nvPr/>
          </p:nvGrpSpPr>
          <p:grpSpPr bwMode="auto">
            <a:xfrm>
              <a:off x="-360" y="2860"/>
              <a:ext cx="143" cy="179"/>
              <a:chOff x="5494" y="2864"/>
              <a:chExt cx="272" cy="340"/>
            </a:xfrm>
          </p:grpSpPr>
          <p:sp>
            <p:nvSpPr>
              <p:cNvPr id="225392" name="Rectangle 112"/>
              <p:cNvSpPr>
                <a:spLocks noChangeAspect="1" noChangeArrowheads="1"/>
              </p:cNvSpPr>
              <p:nvPr/>
            </p:nvSpPr>
            <p:spPr bwMode="auto">
              <a:xfrm>
                <a:off x="5631" y="3126"/>
                <a:ext cx="0" cy="78"/>
              </a:xfrm>
              <a:prstGeom prst="rect">
                <a:avLst/>
              </a:prstGeom>
              <a:noFill/>
              <a:ln w="9525" algn="ctr">
                <a:noFill/>
                <a:miter lim="800000"/>
                <a:headEnd/>
                <a:tailEnd/>
              </a:ln>
              <a:effectLst/>
            </p:spPr>
            <p:txBody>
              <a:bodyPr wrap="none" lIns="0" tIns="0" rIns="0" bIns="0">
                <a:spAutoFit/>
              </a:bodyPr>
              <a:lstStyle/>
              <a:p>
                <a:pPr algn="ctr" eaLnBrk="0" hangingPunct="0">
                  <a:lnSpc>
                    <a:spcPct val="85000"/>
                  </a:lnSpc>
                  <a:spcBef>
                    <a:spcPct val="20000"/>
                  </a:spcBef>
                  <a:defRPr/>
                </a:pPr>
                <a:endParaRPr lang="en-US" sz="500" dirty="0">
                  <a:solidFill>
                    <a:srgbClr val="FFFFFF"/>
                  </a:solidFill>
                  <a:effectLst>
                    <a:outerShdw blurRad="38100" dist="38100" dir="2700000" algn="tl">
                      <a:srgbClr val="000000"/>
                    </a:outerShdw>
                  </a:effectLst>
                </a:endParaRPr>
              </a:p>
            </p:txBody>
          </p:sp>
          <p:pic>
            <p:nvPicPr>
              <p:cNvPr id="10305" name="Picture 113" descr="empty red rectangle"/>
              <p:cNvPicPr>
                <a:picLocks noChangeAspect="1" noChangeArrowheads="1"/>
              </p:cNvPicPr>
              <p:nvPr/>
            </p:nvPicPr>
            <p:blipFill>
              <a:blip r:embed="rId16"/>
              <a:srcRect/>
              <a:stretch>
                <a:fillRect/>
              </a:stretch>
            </p:blipFill>
            <p:spPr bwMode="auto">
              <a:xfrm>
                <a:off x="5494" y="2864"/>
                <a:ext cx="272" cy="262"/>
              </a:xfrm>
              <a:prstGeom prst="rect">
                <a:avLst/>
              </a:prstGeom>
              <a:noFill/>
              <a:ln w="9525">
                <a:noFill/>
                <a:miter lim="800000"/>
                <a:headEnd/>
                <a:tailEnd/>
              </a:ln>
            </p:spPr>
          </p:pic>
          <p:sp>
            <p:nvSpPr>
              <p:cNvPr id="225394" name="Rectangle 114"/>
              <p:cNvSpPr>
                <a:spLocks noChangeAspect="1" noChangeArrowheads="1"/>
              </p:cNvSpPr>
              <p:nvPr/>
            </p:nvSpPr>
            <p:spPr bwMode="auto">
              <a:xfrm>
                <a:off x="5631" y="2874"/>
                <a:ext cx="0" cy="78"/>
              </a:xfrm>
              <a:prstGeom prst="rect">
                <a:avLst/>
              </a:prstGeom>
              <a:noFill/>
              <a:ln w="9525">
                <a:noFill/>
                <a:miter lim="800000"/>
                <a:headEnd/>
                <a:tailEnd/>
              </a:ln>
            </p:spPr>
            <p:txBody>
              <a:bodyPr wrap="none" lIns="0" tIns="0" rIns="0" bIns="0">
                <a:spAutoFit/>
              </a:bodyPr>
              <a:lstStyle/>
              <a:p>
                <a:pPr algn="ctr" eaLnBrk="0" hangingPunct="0">
                  <a:lnSpc>
                    <a:spcPct val="85000"/>
                  </a:lnSpc>
                  <a:spcBef>
                    <a:spcPct val="20000"/>
                  </a:spcBef>
                  <a:defRPr/>
                </a:pPr>
                <a:endParaRPr lang="en-US" sz="500" dirty="0">
                  <a:solidFill>
                    <a:srgbClr val="FFFFFF"/>
                  </a:solidFill>
                  <a:effectLst>
                    <a:outerShdw blurRad="38100" dist="38100" dir="2700000" algn="tl">
                      <a:srgbClr val="000000"/>
                    </a:outerShdw>
                  </a:effectLst>
                </a:endParaRPr>
              </a:p>
            </p:txBody>
          </p:sp>
          <p:sp>
            <p:nvSpPr>
              <p:cNvPr id="10307" name="Line 115"/>
              <p:cNvSpPr>
                <a:spLocks noChangeAspect="1" noChangeShapeType="1"/>
              </p:cNvSpPr>
              <p:nvPr/>
            </p:nvSpPr>
            <p:spPr bwMode="auto">
              <a:xfrm flipH="1" flipV="1">
                <a:off x="5555" y="3065"/>
                <a:ext cx="53" cy="6"/>
              </a:xfrm>
              <a:prstGeom prst="line">
                <a:avLst/>
              </a:prstGeom>
              <a:noFill/>
              <a:ln w="6350">
                <a:solidFill>
                  <a:schemeClr val="tx1"/>
                </a:solidFill>
                <a:round/>
                <a:headEnd/>
                <a:tailEnd/>
              </a:ln>
            </p:spPr>
            <p:txBody>
              <a:bodyPr anchor="ctr"/>
              <a:lstStyle/>
              <a:p>
                <a:endParaRPr lang="en-US"/>
              </a:p>
            </p:txBody>
          </p:sp>
          <p:sp>
            <p:nvSpPr>
              <p:cNvPr id="10308" name="Line 116"/>
              <p:cNvSpPr>
                <a:spLocks noChangeAspect="1" noChangeShapeType="1"/>
              </p:cNvSpPr>
              <p:nvPr/>
            </p:nvSpPr>
            <p:spPr bwMode="auto">
              <a:xfrm flipH="1">
                <a:off x="5641" y="3065"/>
                <a:ext cx="53" cy="6"/>
              </a:xfrm>
              <a:prstGeom prst="line">
                <a:avLst/>
              </a:prstGeom>
              <a:noFill/>
              <a:ln w="6350">
                <a:solidFill>
                  <a:schemeClr val="tx1"/>
                </a:solidFill>
                <a:round/>
                <a:headEnd/>
                <a:tailEnd/>
              </a:ln>
            </p:spPr>
            <p:txBody>
              <a:bodyPr anchor="ctr"/>
              <a:lstStyle/>
              <a:p>
                <a:endParaRPr lang="en-US"/>
              </a:p>
            </p:txBody>
          </p:sp>
          <p:sp>
            <p:nvSpPr>
              <p:cNvPr id="10309" name="Line 117"/>
              <p:cNvSpPr>
                <a:spLocks noChangeAspect="1" noChangeShapeType="1"/>
              </p:cNvSpPr>
              <p:nvPr/>
            </p:nvSpPr>
            <p:spPr bwMode="auto">
              <a:xfrm flipH="1" flipV="1">
                <a:off x="5555" y="2968"/>
                <a:ext cx="61" cy="93"/>
              </a:xfrm>
              <a:prstGeom prst="line">
                <a:avLst/>
              </a:prstGeom>
              <a:noFill/>
              <a:ln w="6350">
                <a:solidFill>
                  <a:schemeClr val="tx1"/>
                </a:solidFill>
                <a:round/>
                <a:headEnd/>
                <a:tailEnd/>
              </a:ln>
            </p:spPr>
            <p:txBody>
              <a:bodyPr anchor="ctr"/>
              <a:lstStyle/>
              <a:p>
                <a:endParaRPr lang="en-US"/>
              </a:p>
            </p:txBody>
          </p:sp>
          <p:sp>
            <p:nvSpPr>
              <p:cNvPr id="10310" name="Line 118"/>
              <p:cNvSpPr>
                <a:spLocks noChangeAspect="1" noChangeShapeType="1"/>
              </p:cNvSpPr>
              <p:nvPr/>
            </p:nvSpPr>
            <p:spPr bwMode="auto">
              <a:xfrm flipV="1">
                <a:off x="5638" y="2967"/>
                <a:ext cx="61" cy="93"/>
              </a:xfrm>
              <a:prstGeom prst="line">
                <a:avLst/>
              </a:prstGeom>
              <a:noFill/>
              <a:ln w="6350">
                <a:solidFill>
                  <a:schemeClr val="tx1"/>
                </a:solidFill>
                <a:round/>
                <a:headEnd/>
                <a:tailEnd/>
              </a:ln>
            </p:spPr>
            <p:txBody>
              <a:bodyPr anchor="ctr"/>
              <a:lstStyle/>
              <a:p>
                <a:endParaRPr lang="en-US"/>
              </a:p>
            </p:txBody>
          </p:sp>
          <p:sp>
            <p:nvSpPr>
              <p:cNvPr id="10311" name="Line 119"/>
              <p:cNvSpPr>
                <a:spLocks noChangeAspect="1" noChangeShapeType="1"/>
              </p:cNvSpPr>
              <p:nvPr/>
            </p:nvSpPr>
            <p:spPr bwMode="auto">
              <a:xfrm>
                <a:off x="5624" y="2978"/>
                <a:ext cx="0" cy="60"/>
              </a:xfrm>
              <a:prstGeom prst="line">
                <a:avLst/>
              </a:prstGeom>
              <a:noFill/>
              <a:ln w="6350">
                <a:solidFill>
                  <a:schemeClr val="tx1"/>
                </a:solidFill>
                <a:round/>
                <a:headEnd/>
                <a:tailEnd/>
              </a:ln>
            </p:spPr>
            <p:txBody>
              <a:bodyPr anchor="ctr"/>
              <a:lstStyle/>
              <a:p>
                <a:endParaRPr lang="en-US"/>
              </a:p>
            </p:txBody>
          </p:sp>
          <p:pic>
            <p:nvPicPr>
              <p:cNvPr id="10312" name="Picture 120" descr="User green"/>
              <p:cNvPicPr>
                <a:picLocks noChangeAspect="1" noChangeArrowheads="1"/>
              </p:cNvPicPr>
              <p:nvPr/>
            </p:nvPicPr>
            <p:blipFill>
              <a:blip r:embed="rId17"/>
              <a:srcRect/>
              <a:stretch>
                <a:fillRect/>
              </a:stretch>
            </p:blipFill>
            <p:spPr bwMode="auto">
              <a:xfrm>
                <a:off x="5591" y="3020"/>
                <a:ext cx="68" cy="91"/>
              </a:xfrm>
              <a:prstGeom prst="rect">
                <a:avLst/>
              </a:prstGeom>
              <a:noFill/>
              <a:ln w="9525">
                <a:noFill/>
                <a:miter lim="800000"/>
                <a:headEnd/>
                <a:tailEnd/>
              </a:ln>
            </p:spPr>
          </p:pic>
          <p:pic>
            <p:nvPicPr>
              <p:cNvPr id="10313" name="Picture 121" descr="server box"/>
              <p:cNvPicPr>
                <a:picLocks noChangeAspect="1" noChangeArrowheads="1"/>
              </p:cNvPicPr>
              <p:nvPr/>
            </p:nvPicPr>
            <p:blipFill>
              <a:blip r:embed="rId18"/>
              <a:srcRect/>
              <a:stretch>
                <a:fillRect/>
              </a:stretch>
            </p:blipFill>
            <p:spPr bwMode="auto">
              <a:xfrm>
                <a:off x="5680" y="2911"/>
                <a:ext cx="55" cy="104"/>
              </a:xfrm>
              <a:prstGeom prst="rect">
                <a:avLst/>
              </a:prstGeom>
              <a:noFill/>
              <a:ln w="9525">
                <a:noFill/>
                <a:miter lim="800000"/>
                <a:headEnd/>
                <a:tailEnd/>
              </a:ln>
            </p:spPr>
          </p:pic>
          <p:pic>
            <p:nvPicPr>
              <p:cNvPr id="10314" name="Picture 122" descr="barrel yellow data storage"/>
              <p:cNvPicPr>
                <a:picLocks noChangeAspect="1" noChangeArrowheads="1"/>
              </p:cNvPicPr>
              <p:nvPr/>
            </p:nvPicPr>
            <p:blipFill>
              <a:blip r:embed="rId19"/>
              <a:srcRect/>
              <a:stretch>
                <a:fillRect/>
              </a:stretch>
            </p:blipFill>
            <p:spPr bwMode="auto">
              <a:xfrm>
                <a:off x="5685" y="3028"/>
                <a:ext cx="46" cy="69"/>
              </a:xfrm>
              <a:prstGeom prst="rect">
                <a:avLst/>
              </a:prstGeom>
              <a:noFill/>
              <a:ln w="9525">
                <a:noFill/>
                <a:miter lim="800000"/>
                <a:headEnd/>
                <a:tailEnd/>
              </a:ln>
            </p:spPr>
          </p:pic>
          <p:pic>
            <p:nvPicPr>
              <p:cNvPr id="10315" name="Picture 123" descr="application server"/>
              <p:cNvPicPr>
                <a:picLocks noChangeAspect="1" noChangeArrowheads="1"/>
              </p:cNvPicPr>
              <p:nvPr/>
            </p:nvPicPr>
            <p:blipFill>
              <a:blip r:embed="rId20"/>
              <a:srcRect/>
              <a:stretch>
                <a:fillRect/>
              </a:stretch>
            </p:blipFill>
            <p:spPr bwMode="auto">
              <a:xfrm>
                <a:off x="5517" y="2914"/>
                <a:ext cx="53" cy="74"/>
              </a:xfrm>
              <a:prstGeom prst="rect">
                <a:avLst/>
              </a:prstGeom>
              <a:noFill/>
              <a:ln w="9525">
                <a:noFill/>
                <a:miter lim="800000"/>
                <a:headEnd/>
                <a:tailEnd/>
              </a:ln>
            </p:spPr>
          </p:pic>
          <p:pic>
            <p:nvPicPr>
              <p:cNvPr id="10316" name="Picture 124" descr="barrel yellow data storage"/>
              <p:cNvPicPr>
                <a:picLocks noChangeAspect="1" noChangeArrowheads="1"/>
              </p:cNvPicPr>
              <p:nvPr/>
            </p:nvPicPr>
            <p:blipFill>
              <a:blip r:embed="rId19"/>
              <a:srcRect/>
              <a:stretch>
                <a:fillRect/>
              </a:stretch>
            </p:blipFill>
            <p:spPr bwMode="auto">
              <a:xfrm>
                <a:off x="5520" y="3028"/>
                <a:ext cx="46" cy="69"/>
              </a:xfrm>
              <a:prstGeom prst="rect">
                <a:avLst/>
              </a:prstGeom>
              <a:noFill/>
              <a:ln w="9525">
                <a:noFill/>
                <a:miter lim="800000"/>
                <a:headEnd/>
                <a:tailEnd/>
              </a:ln>
            </p:spPr>
          </p:pic>
          <p:pic>
            <p:nvPicPr>
              <p:cNvPr id="10317" name="Picture 125" descr="barrel yellow data storage"/>
              <p:cNvPicPr>
                <a:picLocks noChangeAspect="1" noChangeArrowheads="1"/>
              </p:cNvPicPr>
              <p:nvPr/>
            </p:nvPicPr>
            <p:blipFill>
              <a:blip r:embed="rId19"/>
              <a:srcRect/>
              <a:stretch>
                <a:fillRect/>
              </a:stretch>
            </p:blipFill>
            <p:spPr bwMode="auto">
              <a:xfrm>
                <a:off x="5602" y="2915"/>
                <a:ext cx="46" cy="69"/>
              </a:xfrm>
              <a:prstGeom prst="rect">
                <a:avLst/>
              </a:prstGeom>
              <a:noFill/>
              <a:ln w="9525">
                <a:noFill/>
                <a:miter lim="800000"/>
                <a:headEnd/>
                <a:tailEnd/>
              </a:ln>
            </p:spPr>
          </p:pic>
        </p:grpSp>
        <p:pic>
          <p:nvPicPr>
            <p:cNvPr id="10303" name="Picture 126" descr="Server"/>
            <p:cNvPicPr>
              <a:picLocks noChangeAspect="1" noChangeArrowheads="1"/>
            </p:cNvPicPr>
            <p:nvPr/>
          </p:nvPicPr>
          <p:blipFill>
            <a:blip r:embed="rId21"/>
            <a:srcRect/>
            <a:stretch>
              <a:fillRect/>
            </a:stretch>
          </p:blipFill>
          <p:spPr bwMode="auto">
            <a:xfrm>
              <a:off x="-142" y="2964"/>
              <a:ext cx="98" cy="144"/>
            </a:xfrm>
            <a:prstGeom prst="rect">
              <a:avLst/>
            </a:prstGeom>
            <a:noFill/>
            <a:ln w="9525">
              <a:noFill/>
              <a:miter lim="800000"/>
              <a:headEnd/>
              <a:tailEnd/>
            </a:ln>
          </p:spPr>
        </p:pic>
      </p:grpSp>
      <p:grpSp>
        <p:nvGrpSpPr>
          <p:cNvPr id="4" name="Group 84"/>
          <p:cNvGrpSpPr>
            <a:grpSpLocks/>
          </p:cNvGrpSpPr>
          <p:nvPr/>
        </p:nvGrpSpPr>
        <p:grpSpPr bwMode="auto">
          <a:xfrm>
            <a:off x="-10319" y="5130801"/>
            <a:ext cx="9906000" cy="1408113"/>
            <a:chOff x="0" y="4792929"/>
            <a:chExt cx="9144000" cy="1408111"/>
          </a:xfrm>
        </p:grpSpPr>
        <p:pic>
          <p:nvPicPr>
            <p:cNvPr id="10257" name="Rectangle 6146"/>
            <p:cNvPicPr>
              <a:picLocks noChangeAspect="1" noChangeArrowheads="1"/>
            </p:cNvPicPr>
            <p:nvPr/>
          </p:nvPicPr>
          <p:blipFill>
            <a:blip r:embed="rId22">
              <a:lum bright="-34000"/>
            </a:blip>
            <a:srcRect/>
            <a:stretch>
              <a:fillRect/>
            </a:stretch>
          </p:blipFill>
          <p:spPr bwMode="auto">
            <a:xfrm>
              <a:off x="0" y="4797690"/>
              <a:ext cx="9144000" cy="1403350"/>
            </a:xfrm>
            <a:prstGeom prst="rect">
              <a:avLst/>
            </a:prstGeom>
            <a:noFill/>
            <a:ln w="9525">
              <a:noFill/>
              <a:miter lim="800000"/>
              <a:headEnd/>
              <a:tailEnd/>
            </a:ln>
          </p:spPr>
        </p:pic>
        <p:pic>
          <p:nvPicPr>
            <p:cNvPr id="10258" name="Picture 6" descr="purple gel cylinder"/>
            <p:cNvPicPr>
              <a:picLocks noChangeAspect="1" noChangeArrowheads="1"/>
            </p:cNvPicPr>
            <p:nvPr/>
          </p:nvPicPr>
          <p:blipFill>
            <a:blip r:embed="rId23"/>
            <a:srcRect/>
            <a:stretch>
              <a:fillRect/>
            </a:stretch>
          </p:blipFill>
          <p:spPr bwMode="auto">
            <a:xfrm>
              <a:off x="4230089" y="5093083"/>
              <a:ext cx="537222" cy="499854"/>
            </a:xfrm>
            <a:prstGeom prst="rect">
              <a:avLst/>
            </a:prstGeom>
            <a:noFill/>
            <a:ln w="9525">
              <a:noFill/>
              <a:miter lim="800000"/>
              <a:headEnd/>
              <a:tailEnd/>
            </a:ln>
          </p:spPr>
        </p:pic>
        <p:grpSp>
          <p:nvGrpSpPr>
            <p:cNvPr id="5" name="Group 11"/>
            <p:cNvGrpSpPr>
              <a:grpSpLocks/>
            </p:cNvGrpSpPr>
            <p:nvPr/>
          </p:nvGrpSpPr>
          <p:grpSpPr bwMode="auto">
            <a:xfrm>
              <a:off x="4369127" y="5149053"/>
              <a:ext cx="495838" cy="381737"/>
              <a:chOff x="2639" y="3660"/>
              <a:chExt cx="419" cy="348"/>
            </a:xfrm>
          </p:grpSpPr>
          <p:sp>
            <p:nvSpPr>
              <p:cNvPr id="10273" name="Freeform 12"/>
              <p:cNvSpPr>
                <a:spLocks noChangeAspect="1"/>
              </p:cNvSpPr>
              <p:nvPr/>
            </p:nvSpPr>
            <p:spPr bwMode="auto">
              <a:xfrm rot="-2614074">
                <a:off x="2807" y="3750"/>
                <a:ext cx="83" cy="79"/>
              </a:xfrm>
              <a:custGeom>
                <a:avLst/>
                <a:gdLst>
                  <a:gd name="T0" fmla="*/ 83 w 83"/>
                  <a:gd name="T1" fmla="*/ 0 h 79"/>
                  <a:gd name="T2" fmla="*/ 0 w 83"/>
                  <a:gd name="T3" fmla="*/ 79 h 79"/>
                  <a:gd name="T4" fmla="*/ 0 60000 65536"/>
                  <a:gd name="T5" fmla="*/ 0 60000 65536"/>
                  <a:gd name="T6" fmla="*/ 0 w 83"/>
                  <a:gd name="T7" fmla="*/ 0 h 79"/>
                  <a:gd name="T8" fmla="*/ 83 w 83"/>
                  <a:gd name="T9" fmla="*/ 79 h 79"/>
                </a:gdLst>
                <a:ahLst/>
                <a:cxnLst>
                  <a:cxn ang="T4">
                    <a:pos x="T0" y="T1"/>
                  </a:cxn>
                  <a:cxn ang="T5">
                    <a:pos x="T2" y="T3"/>
                  </a:cxn>
                </a:cxnLst>
                <a:rect l="T6" t="T7" r="T8" b="T9"/>
                <a:pathLst>
                  <a:path w="83" h="79">
                    <a:moveTo>
                      <a:pt x="83" y="0"/>
                    </a:moveTo>
                    <a:lnTo>
                      <a:pt x="0" y="79"/>
                    </a:lnTo>
                  </a:path>
                </a:pathLst>
              </a:custGeom>
              <a:noFill/>
              <a:ln w="12700">
                <a:solidFill>
                  <a:schemeClr val="tx1"/>
                </a:solidFill>
                <a:prstDash val="dash"/>
                <a:round/>
                <a:headEnd/>
                <a:tailEnd/>
              </a:ln>
            </p:spPr>
            <p:txBody>
              <a:bodyPr anchor="ctr"/>
              <a:lstStyle/>
              <a:p>
                <a:endParaRPr lang="en-GB"/>
              </a:p>
            </p:txBody>
          </p:sp>
          <p:sp>
            <p:nvSpPr>
              <p:cNvPr id="10274" name="Freeform 13"/>
              <p:cNvSpPr>
                <a:spLocks noChangeAspect="1"/>
              </p:cNvSpPr>
              <p:nvPr/>
            </p:nvSpPr>
            <p:spPr bwMode="auto">
              <a:xfrm rot="-2860312">
                <a:off x="2939" y="3802"/>
                <a:ext cx="83" cy="79"/>
              </a:xfrm>
              <a:custGeom>
                <a:avLst/>
                <a:gdLst>
                  <a:gd name="T0" fmla="*/ 83 w 83"/>
                  <a:gd name="T1" fmla="*/ 0 h 79"/>
                  <a:gd name="T2" fmla="*/ 0 w 83"/>
                  <a:gd name="T3" fmla="*/ 79 h 79"/>
                  <a:gd name="T4" fmla="*/ 0 60000 65536"/>
                  <a:gd name="T5" fmla="*/ 0 60000 65536"/>
                  <a:gd name="T6" fmla="*/ 0 w 83"/>
                  <a:gd name="T7" fmla="*/ 0 h 79"/>
                  <a:gd name="T8" fmla="*/ 83 w 83"/>
                  <a:gd name="T9" fmla="*/ 79 h 79"/>
                </a:gdLst>
                <a:ahLst/>
                <a:cxnLst>
                  <a:cxn ang="T4">
                    <a:pos x="T0" y="T1"/>
                  </a:cxn>
                  <a:cxn ang="T5">
                    <a:pos x="T2" y="T3"/>
                  </a:cxn>
                </a:cxnLst>
                <a:rect l="T6" t="T7" r="T8" b="T9"/>
                <a:pathLst>
                  <a:path w="83" h="79">
                    <a:moveTo>
                      <a:pt x="83" y="0"/>
                    </a:moveTo>
                    <a:lnTo>
                      <a:pt x="0" y="79"/>
                    </a:lnTo>
                  </a:path>
                </a:pathLst>
              </a:custGeom>
              <a:noFill/>
              <a:ln w="12700">
                <a:solidFill>
                  <a:schemeClr val="tx1"/>
                </a:solidFill>
                <a:prstDash val="dash"/>
                <a:round/>
                <a:headEnd/>
                <a:tailEnd/>
              </a:ln>
            </p:spPr>
            <p:txBody>
              <a:bodyPr anchor="ctr"/>
              <a:lstStyle/>
              <a:p>
                <a:endParaRPr lang="en-GB"/>
              </a:p>
            </p:txBody>
          </p:sp>
          <p:pic>
            <p:nvPicPr>
              <p:cNvPr id="10275" name="Picture 14" descr="pc"/>
              <p:cNvPicPr>
                <a:picLocks noChangeAspect="1" noChangeArrowheads="1"/>
              </p:cNvPicPr>
              <p:nvPr/>
            </p:nvPicPr>
            <p:blipFill>
              <a:blip r:embed="rId24"/>
              <a:srcRect/>
              <a:stretch>
                <a:fillRect/>
              </a:stretch>
            </p:blipFill>
            <p:spPr bwMode="auto">
              <a:xfrm>
                <a:off x="2639" y="3753"/>
                <a:ext cx="171" cy="173"/>
              </a:xfrm>
              <a:prstGeom prst="rect">
                <a:avLst/>
              </a:prstGeom>
              <a:noFill/>
              <a:ln w="9525">
                <a:noFill/>
                <a:miter lim="800000"/>
                <a:headEnd/>
                <a:tailEnd/>
              </a:ln>
            </p:spPr>
          </p:pic>
          <p:pic>
            <p:nvPicPr>
              <p:cNvPr id="10276" name="Picture 15" descr="laptop notebook portable Computer"/>
              <p:cNvPicPr>
                <a:picLocks noChangeAspect="1" noChangeArrowheads="1"/>
              </p:cNvPicPr>
              <p:nvPr/>
            </p:nvPicPr>
            <p:blipFill>
              <a:blip r:embed="rId25"/>
              <a:srcRect/>
              <a:stretch>
                <a:fillRect/>
              </a:stretch>
            </p:blipFill>
            <p:spPr bwMode="auto">
              <a:xfrm>
                <a:off x="2748" y="3832"/>
                <a:ext cx="186" cy="176"/>
              </a:xfrm>
              <a:prstGeom prst="rect">
                <a:avLst/>
              </a:prstGeom>
              <a:noFill/>
              <a:ln w="9525">
                <a:noFill/>
                <a:miter lim="800000"/>
                <a:headEnd/>
                <a:tailEnd/>
              </a:ln>
            </p:spPr>
          </p:pic>
          <p:pic>
            <p:nvPicPr>
              <p:cNvPr id="10277" name="Picture 16" descr="software CD product package"/>
              <p:cNvPicPr>
                <a:picLocks noChangeAspect="1" noChangeArrowheads="1"/>
              </p:cNvPicPr>
              <p:nvPr/>
            </p:nvPicPr>
            <p:blipFill>
              <a:blip r:embed="rId26"/>
              <a:srcRect/>
              <a:stretch>
                <a:fillRect/>
              </a:stretch>
            </p:blipFill>
            <p:spPr bwMode="auto">
              <a:xfrm>
                <a:off x="2945" y="3867"/>
                <a:ext cx="113" cy="104"/>
              </a:xfrm>
              <a:prstGeom prst="rect">
                <a:avLst/>
              </a:prstGeom>
              <a:noFill/>
              <a:ln w="9525">
                <a:noFill/>
                <a:miter lim="800000"/>
                <a:headEnd/>
                <a:tailEnd/>
              </a:ln>
            </p:spPr>
          </p:pic>
          <p:pic>
            <p:nvPicPr>
              <p:cNvPr id="10278" name="Picture 17" descr="user business man"/>
              <p:cNvPicPr>
                <a:picLocks noChangeAspect="1" noChangeArrowheads="1"/>
              </p:cNvPicPr>
              <p:nvPr/>
            </p:nvPicPr>
            <p:blipFill>
              <a:blip r:embed="rId27"/>
              <a:srcRect/>
              <a:stretch>
                <a:fillRect/>
              </a:stretch>
            </p:blipFill>
            <p:spPr bwMode="auto">
              <a:xfrm>
                <a:off x="2897" y="3698"/>
                <a:ext cx="113" cy="150"/>
              </a:xfrm>
              <a:prstGeom prst="rect">
                <a:avLst/>
              </a:prstGeom>
              <a:noFill/>
              <a:ln w="9525">
                <a:noFill/>
                <a:miter lim="800000"/>
                <a:headEnd/>
                <a:tailEnd/>
              </a:ln>
            </p:spPr>
          </p:pic>
          <p:sp>
            <p:nvSpPr>
              <p:cNvPr id="10279" name="Freeform 18"/>
              <p:cNvSpPr>
                <a:spLocks noChangeAspect="1"/>
              </p:cNvSpPr>
              <p:nvPr/>
            </p:nvSpPr>
            <p:spPr bwMode="auto">
              <a:xfrm>
                <a:off x="2727" y="3722"/>
                <a:ext cx="83" cy="79"/>
              </a:xfrm>
              <a:custGeom>
                <a:avLst/>
                <a:gdLst>
                  <a:gd name="T0" fmla="*/ 83 w 83"/>
                  <a:gd name="T1" fmla="*/ 0 h 79"/>
                  <a:gd name="T2" fmla="*/ 0 w 83"/>
                  <a:gd name="T3" fmla="*/ 79 h 79"/>
                  <a:gd name="T4" fmla="*/ 0 60000 65536"/>
                  <a:gd name="T5" fmla="*/ 0 60000 65536"/>
                  <a:gd name="T6" fmla="*/ 0 w 83"/>
                  <a:gd name="T7" fmla="*/ 0 h 79"/>
                  <a:gd name="T8" fmla="*/ 83 w 83"/>
                  <a:gd name="T9" fmla="*/ 79 h 79"/>
                </a:gdLst>
                <a:ahLst/>
                <a:cxnLst>
                  <a:cxn ang="T4">
                    <a:pos x="T0" y="T1"/>
                  </a:cxn>
                  <a:cxn ang="T5">
                    <a:pos x="T2" y="T3"/>
                  </a:cxn>
                </a:cxnLst>
                <a:rect l="T6" t="T7" r="T8" b="T9"/>
                <a:pathLst>
                  <a:path w="83" h="79">
                    <a:moveTo>
                      <a:pt x="83" y="0"/>
                    </a:moveTo>
                    <a:lnTo>
                      <a:pt x="0" y="79"/>
                    </a:lnTo>
                  </a:path>
                </a:pathLst>
              </a:custGeom>
              <a:noFill/>
              <a:ln w="12700">
                <a:solidFill>
                  <a:schemeClr val="tx1"/>
                </a:solidFill>
                <a:prstDash val="dash"/>
                <a:round/>
                <a:headEnd/>
                <a:tailEnd/>
              </a:ln>
            </p:spPr>
            <p:txBody>
              <a:bodyPr anchor="ctr"/>
              <a:lstStyle/>
              <a:p>
                <a:endParaRPr lang="en-GB"/>
              </a:p>
            </p:txBody>
          </p:sp>
          <p:sp>
            <p:nvSpPr>
              <p:cNvPr id="10280" name="Freeform 19"/>
              <p:cNvSpPr>
                <a:spLocks noChangeAspect="1"/>
              </p:cNvSpPr>
              <p:nvPr/>
            </p:nvSpPr>
            <p:spPr bwMode="auto">
              <a:xfrm rot="4948755">
                <a:off x="2844" y="3720"/>
                <a:ext cx="104" cy="73"/>
              </a:xfrm>
              <a:custGeom>
                <a:avLst/>
                <a:gdLst>
                  <a:gd name="T0" fmla="*/ 104 w 104"/>
                  <a:gd name="T1" fmla="*/ 0 h 73"/>
                  <a:gd name="T2" fmla="*/ 0 w 104"/>
                  <a:gd name="T3" fmla="*/ 73 h 73"/>
                  <a:gd name="T4" fmla="*/ 0 60000 65536"/>
                  <a:gd name="T5" fmla="*/ 0 60000 65536"/>
                  <a:gd name="T6" fmla="*/ 0 w 104"/>
                  <a:gd name="T7" fmla="*/ 0 h 73"/>
                  <a:gd name="T8" fmla="*/ 104 w 104"/>
                  <a:gd name="T9" fmla="*/ 73 h 73"/>
                </a:gdLst>
                <a:ahLst/>
                <a:cxnLst>
                  <a:cxn ang="T4">
                    <a:pos x="T0" y="T1"/>
                  </a:cxn>
                  <a:cxn ang="T5">
                    <a:pos x="T2" y="T3"/>
                  </a:cxn>
                </a:cxnLst>
                <a:rect l="T6" t="T7" r="T8" b="T9"/>
                <a:pathLst>
                  <a:path w="104" h="73">
                    <a:moveTo>
                      <a:pt x="104" y="0"/>
                    </a:moveTo>
                    <a:lnTo>
                      <a:pt x="0" y="73"/>
                    </a:lnTo>
                  </a:path>
                </a:pathLst>
              </a:custGeom>
              <a:noFill/>
              <a:ln w="12700">
                <a:solidFill>
                  <a:schemeClr val="tx1"/>
                </a:solidFill>
                <a:round/>
                <a:headEnd/>
                <a:tailEnd/>
              </a:ln>
            </p:spPr>
            <p:txBody>
              <a:bodyPr anchor="ctr"/>
              <a:lstStyle/>
              <a:p>
                <a:endParaRPr lang="en-GB"/>
              </a:p>
            </p:txBody>
          </p:sp>
          <p:pic>
            <p:nvPicPr>
              <p:cNvPr id="10281" name="Picture 20" descr="policy rules"/>
              <p:cNvPicPr>
                <a:picLocks noChangeAspect="1" noChangeArrowheads="1"/>
              </p:cNvPicPr>
              <p:nvPr/>
            </p:nvPicPr>
            <p:blipFill>
              <a:blip r:embed="rId28"/>
              <a:srcRect/>
              <a:stretch>
                <a:fillRect/>
              </a:stretch>
            </p:blipFill>
            <p:spPr bwMode="auto">
              <a:xfrm>
                <a:off x="2799" y="3660"/>
                <a:ext cx="84" cy="97"/>
              </a:xfrm>
              <a:prstGeom prst="rect">
                <a:avLst/>
              </a:prstGeom>
              <a:noFill/>
              <a:ln w="9525">
                <a:noFill/>
                <a:miter lim="800000"/>
                <a:headEnd/>
                <a:tailEnd/>
              </a:ln>
            </p:spPr>
          </p:pic>
        </p:grpSp>
        <p:sp>
          <p:nvSpPr>
            <p:cNvPr id="225325" name="Text Box 45"/>
            <p:cNvSpPr txBox="1">
              <a:spLocks noChangeArrowheads="1"/>
            </p:cNvSpPr>
            <p:nvPr/>
          </p:nvSpPr>
          <p:spPr bwMode="auto">
            <a:xfrm>
              <a:off x="3857626" y="5600965"/>
              <a:ext cx="1362075" cy="298450"/>
            </a:xfrm>
            <a:prstGeom prst="rect">
              <a:avLst/>
            </a:prstGeom>
            <a:noFill/>
            <a:ln w="9525" algn="ctr">
              <a:noFill/>
              <a:miter lim="800000"/>
              <a:headEnd/>
              <a:tailEnd/>
            </a:ln>
            <a:effectLst/>
          </p:spPr>
          <p:txBody>
            <a:bodyPr/>
            <a:lstStyle/>
            <a:p>
              <a:pPr algn="ctr" eaLnBrk="0" hangingPunct="0">
                <a:lnSpc>
                  <a:spcPct val="80000"/>
                </a:lnSpc>
                <a:spcBef>
                  <a:spcPct val="20000"/>
                </a:spcBef>
                <a:defRPr/>
              </a:pPr>
              <a:r>
                <a:rPr lang="en-US" sz="1400" b="1" dirty="0">
                  <a:solidFill>
                    <a:schemeClr val="tx2"/>
                  </a:solidFill>
                  <a:effectLst>
                    <a:outerShdw blurRad="38100" dist="38100" dir="2700000" algn="tl">
                      <a:srgbClr val="000000">
                        <a:alpha val="43137"/>
                      </a:srgbClr>
                    </a:outerShdw>
                  </a:effectLst>
                </a:rPr>
                <a:t>CMDB</a:t>
              </a:r>
            </a:p>
          </p:txBody>
        </p:sp>
        <p:sp>
          <p:nvSpPr>
            <p:cNvPr id="100" name="Text Box 74"/>
            <p:cNvSpPr txBox="1">
              <a:spLocks noChangeArrowheads="1"/>
            </p:cNvSpPr>
            <p:nvPr/>
          </p:nvSpPr>
          <p:spPr bwMode="auto">
            <a:xfrm>
              <a:off x="6735763" y="5421579"/>
              <a:ext cx="1472614" cy="285750"/>
            </a:xfrm>
            <a:prstGeom prst="rect">
              <a:avLst/>
            </a:prstGeom>
            <a:noFill/>
            <a:ln w="9525" algn="ctr">
              <a:noFill/>
              <a:miter lim="800000"/>
              <a:headEnd/>
              <a:tailEnd/>
            </a:ln>
            <a:effectLst/>
          </p:spPr>
          <p:txBody>
            <a:bodyPr/>
            <a:lstStyle/>
            <a:p>
              <a:pPr algn="ctr" eaLnBrk="0" hangingPunct="0">
                <a:lnSpc>
                  <a:spcPct val="80000"/>
                </a:lnSpc>
                <a:defRPr/>
              </a:pPr>
              <a:r>
                <a:rPr lang="hu-HU" sz="1400" b="1" dirty="0" smtClean="0">
                  <a:solidFill>
                    <a:schemeClr val="tx2"/>
                  </a:solidFill>
                  <a:effectLst>
                    <a:outerShdw blurRad="38100" dist="38100" dir="2700000" algn="tl">
                      <a:srgbClr val="000000">
                        <a:alpha val="43137"/>
                      </a:srgbClr>
                    </a:outerShdw>
                  </a:effectLst>
                </a:rPr>
                <a:t>Munkafolyamat</a:t>
              </a:r>
              <a:r>
                <a:rPr lang="en-US" sz="1400" b="1" dirty="0">
                  <a:effectLst>
                    <a:outerShdw blurRad="38100" dist="38100" dir="2700000" algn="tl">
                      <a:srgbClr val="000000">
                        <a:alpha val="43137"/>
                      </a:srgbClr>
                    </a:outerShdw>
                  </a:effectLst>
                </a:rPr>
                <a:t/>
              </a:r>
              <a:br>
                <a:rPr lang="en-US" sz="1400" b="1" dirty="0">
                  <a:effectLst>
                    <a:outerShdw blurRad="38100" dist="38100" dir="2700000" algn="tl">
                      <a:srgbClr val="000000">
                        <a:alpha val="43137"/>
                      </a:srgbClr>
                    </a:outerShdw>
                  </a:effectLst>
                </a:rPr>
              </a:br>
              <a:endParaRPr lang="en-US" sz="1400" b="1" dirty="0">
                <a:effectLst>
                  <a:outerShdw blurRad="38100" dist="38100" dir="2700000" algn="tl">
                    <a:srgbClr val="000000">
                      <a:alpha val="43137"/>
                    </a:srgbClr>
                  </a:outerShdw>
                </a:effectLst>
              </a:endParaRPr>
            </a:p>
          </p:txBody>
        </p:sp>
        <p:pic>
          <p:nvPicPr>
            <p:cNvPr id="10262" name="Picture 75" descr="visio process chart 1"/>
            <p:cNvPicPr>
              <a:picLocks noChangeAspect="1" noChangeArrowheads="1"/>
            </p:cNvPicPr>
            <p:nvPr/>
          </p:nvPicPr>
          <p:blipFill>
            <a:blip r:embed="rId29"/>
            <a:srcRect/>
            <a:stretch>
              <a:fillRect/>
            </a:stretch>
          </p:blipFill>
          <p:spPr bwMode="auto">
            <a:xfrm>
              <a:off x="6986588" y="4867541"/>
              <a:ext cx="831850" cy="482600"/>
            </a:xfrm>
            <a:prstGeom prst="rect">
              <a:avLst/>
            </a:prstGeom>
            <a:noFill/>
            <a:ln w="9525">
              <a:noFill/>
              <a:miter lim="800000"/>
              <a:headEnd/>
              <a:tailEnd/>
            </a:ln>
          </p:spPr>
        </p:pic>
        <p:sp>
          <p:nvSpPr>
            <p:cNvPr id="103" name="Text Box 77"/>
            <p:cNvSpPr txBox="1">
              <a:spLocks noChangeArrowheads="1"/>
            </p:cNvSpPr>
            <p:nvPr/>
          </p:nvSpPr>
          <p:spPr bwMode="auto">
            <a:xfrm>
              <a:off x="1004888" y="5302517"/>
              <a:ext cx="1362075" cy="284162"/>
            </a:xfrm>
            <a:prstGeom prst="rect">
              <a:avLst/>
            </a:prstGeom>
            <a:noFill/>
            <a:ln w="9525" algn="ctr">
              <a:noFill/>
              <a:miter lim="800000"/>
              <a:headEnd/>
              <a:tailEnd/>
            </a:ln>
            <a:effectLst/>
          </p:spPr>
          <p:txBody>
            <a:bodyPr/>
            <a:lstStyle/>
            <a:p>
              <a:pPr algn="ctr" eaLnBrk="0" hangingPunct="0">
                <a:lnSpc>
                  <a:spcPct val="80000"/>
                </a:lnSpc>
                <a:defRPr/>
              </a:pPr>
              <a:r>
                <a:rPr lang="hu-HU" sz="1400" b="1" dirty="0" smtClean="0">
                  <a:solidFill>
                    <a:schemeClr val="tx2"/>
                  </a:solidFill>
                  <a:effectLst>
                    <a:outerShdw blurRad="38100" dist="38100" dir="2700000" algn="tl">
                      <a:srgbClr val="000000">
                        <a:alpha val="43137"/>
                      </a:srgbClr>
                    </a:outerShdw>
                  </a:effectLst>
                </a:rPr>
                <a:t>Tudásbázis</a:t>
              </a:r>
              <a:endParaRPr lang="en-US" sz="1400" b="1" dirty="0">
                <a:solidFill>
                  <a:schemeClr val="tx2"/>
                </a:solidFill>
                <a:effectLst>
                  <a:outerShdw blurRad="38100" dist="38100" dir="2700000" algn="tl">
                    <a:srgbClr val="000000">
                      <a:alpha val="43137"/>
                    </a:srgbClr>
                  </a:outerShdw>
                </a:effectLst>
              </a:endParaRPr>
            </a:p>
            <a:p>
              <a:pPr algn="ctr" eaLnBrk="0" hangingPunct="0">
                <a:lnSpc>
                  <a:spcPct val="80000"/>
                </a:lnSpc>
                <a:defRPr/>
              </a:pPr>
              <a:endParaRPr lang="en-US" sz="1100" b="1" dirty="0">
                <a:effectLst>
                  <a:outerShdw blurRad="38100" dist="38100" dir="2700000" algn="tl">
                    <a:srgbClr val="000000">
                      <a:alpha val="43137"/>
                    </a:srgbClr>
                  </a:outerShdw>
                </a:effectLst>
              </a:endParaRPr>
            </a:p>
          </p:txBody>
        </p:sp>
        <p:pic>
          <p:nvPicPr>
            <p:cNvPr id="10264" name="Picture 78" descr="i408_ClassID_GlobalCatalog_80"/>
            <p:cNvPicPr>
              <a:picLocks noChangeAspect="1" noChangeArrowheads="1"/>
            </p:cNvPicPr>
            <p:nvPr/>
          </p:nvPicPr>
          <p:blipFill>
            <a:blip r:embed="rId30"/>
            <a:srcRect/>
            <a:stretch>
              <a:fillRect/>
            </a:stretch>
          </p:blipFill>
          <p:spPr bwMode="auto">
            <a:xfrm>
              <a:off x="1354138" y="4792929"/>
              <a:ext cx="628650" cy="628650"/>
            </a:xfrm>
            <a:prstGeom prst="rect">
              <a:avLst/>
            </a:prstGeom>
            <a:noFill/>
            <a:ln w="9525">
              <a:noFill/>
              <a:miter lim="800000"/>
              <a:headEnd/>
              <a:tailEnd/>
            </a:ln>
          </p:spPr>
        </p:pic>
        <p:sp>
          <p:nvSpPr>
            <p:cNvPr id="106" name="Text Box 80"/>
            <p:cNvSpPr txBox="1">
              <a:spLocks noChangeArrowheads="1"/>
            </p:cNvSpPr>
            <p:nvPr/>
          </p:nvSpPr>
          <p:spPr bwMode="auto">
            <a:xfrm>
              <a:off x="5146675" y="5542228"/>
              <a:ext cx="1492250" cy="258763"/>
            </a:xfrm>
            <a:prstGeom prst="rect">
              <a:avLst/>
            </a:prstGeom>
            <a:noFill/>
            <a:ln w="9525" algn="ctr">
              <a:noFill/>
              <a:miter lim="800000"/>
              <a:headEnd/>
              <a:tailEnd/>
            </a:ln>
            <a:effectLst/>
          </p:spPr>
          <p:txBody>
            <a:bodyPr/>
            <a:lstStyle/>
            <a:p>
              <a:pPr algn="ctr" eaLnBrk="0" hangingPunct="0">
                <a:lnSpc>
                  <a:spcPct val="80000"/>
                </a:lnSpc>
                <a:defRPr/>
              </a:pPr>
              <a:r>
                <a:rPr lang="hu-HU" sz="1400" b="1" dirty="0" smtClean="0">
                  <a:solidFill>
                    <a:schemeClr val="tx2"/>
                  </a:solidFill>
                  <a:effectLst>
                    <a:outerShdw blurRad="38100" dist="38100" dir="2700000" algn="tl">
                      <a:srgbClr val="000000">
                        <a:alpha val="43137"/>
                      </a:srgbClr>
                    </a:outerShdw>
                  </a:effectLst>
                </a:rPr>
                <a:t>Adattárház</a:t>
              </a:r>
              <a:endParaRPr lang="en-US" sz="1400" b="1" dirty="0">
                <a:solidFill>
                  <a:schemeClr val="tx2"/>
                </a:solidFill>
                <a:effectLst>
                  <a:outerShdw blurRad="38100" dist="38100" dir="2700000" algn="tl">
                    <a:srgbClr val="000000">
                      <a:alpha val="43137"/>
                    </a:srgbClr>
                  </a:outerShdw>
                </a:effectLst>
              </a:endParaRPr>
            </a:p>
          </p:txBody>
        </p:sp>
        <p:grpSp>
          <p:nvGrpSpPr>
            <p:cNvPr id="6" name="Group 81"/>
            <p:cNvGrpSpPr>
              <a:grpSpLocks/>
            </p:cNvGrpSpPr>
            <p:nvPr/>
          </p:nvGrpSpPr>
          <p:grpSpPr bwMode="auto">
            <a:xfrm>
              <a:off x="5683250" y="4972316"/>
              <a:ext cx="419100" cy="523875"/>
              <a:chOff x="4238" y="3530"/>
              <a:chExt cx="264" cy="330"/>
            </a:xfrm>
          </p:grpSpPr>
          <p:pic>
            <p:nvPicPr>
              <p:cNvPr id="10271" name="Picture 82" descr="Database blue"/>
              <p:cNvPicPr>
                <a:picLocks noChangeAspect="1" noChangeArrowheads="1"/>
              </p:cNvPicPr>
              <p:nvPr/>
            </p:nvPicPr>
            <p:blipFill>
              <a:blip r:embed="rId31"/>
              <a:srcRect/>
              <a:stretch>
                <a:fillRect/>
              </a:stretch>
            </p:blipFill>
            <p:spPr bwMode="auto">
              <a:xfrm>
                <a:off x="4238" y="3570"/>
                <a:ext cx="240" cy="290"/>
              </a:xfrm>
              <a:prstGeom prst="rect">
                <a:avLst/>
              </a:prstGeom>
              <a:noFill/>
              <a:ln w="9525">
                <a:noFill/>
                <a:miter lim="800000"/>
                <a:headEnd/>
                <a:tailEnd/>
              </a:ln>
            </p:spPr>
          </p:pic>
          <p:pic>
            <p:nvPicPr>
              <p:cNvPr id="10272" name="Picture 83" descr="XP icon date and time"/>
              <p:cNvPicPr>
                <a:picLocks noChangeAspect="1" noChangeArrowheads="1"/>
              </p:cNvPicPr>
              <p:nvPr/>
            </p:nvPicPr>
            <p:blipFill>
              <a:blip r:embed="rId32"/>
              <a:srcRect/>
              <a:stretch>
                <a:fillRect/>
              </a:stretch>
            </p:blipFill>
            <p:spPr bwMode="auto">
              <a:xfrm>
                <a:off x="4239" y="3530"/>
                <a:ext cx="263" cy="263"/>
              </a:xfrm>
              <a:prstGeom prst="rect">
                <a:avLst/>
              </a:prstGeom>
              <a:noFill/>
              <a:ln w="9525">
                <a:noFill/>
                <a:miter lim="800000"/>
                <a:headEnd/>
                <a:tailEnd/>
              </a:ln>
            </p:spPr>
          </p:pic>
        </p:grpSp>
        <p:sp>
          <p:nvSpPr>
            <p:cNvPr id="81" name="Text Box 77"/>
            <p:cNvSpPr txBox="1">
              <a:spLocks noChangeArrowheads="1"/>
            </p:cNvSpPr>
            <p:nvPr/>
          </p:nvSpPr>
          <p:spPr bwMode="auto">
            <a:xfrm>
              <a:off x="2409825" y="5481904"/>
              <a:ext cx="1362075" cy="284163"/>
            </a:xfrm>
            <a:prstGeom prst="rect">
              <a:avLst/>
            </a:prstGeom>
            <a:noFill/>
            <a:ln w="9525" algn="ctr">
              <a:noFill/>
              <a:miter lim="800000"/>
              <a:headEnd/>
              <a:tailEnd/>
            </a:ln>
            <a:effectLst/>
          </p:spPr>
          <p:txBody>
            <a:bodyPr/>
            <a:lstStyle/>
            <a:p>
              <a:pPr algn="ctr" eaLnBrk="0" hangingPunct="0">
                <a:lnSpc>
                  <a:spcPct val="80000"/>
                </a:lnSpc>
                <a:defRPr/>
              </a:pPr>
              <a:r>
                <a:rPr lang="hu-HU" sz="1400" b="1" dirty="0" smtClean="0">
                  <a:solidFill>
                    <a:schemeClr val="tx2"/>
                  </a:solidFill>
                  <a:effectLst>
                    <a:outerShdw blurRad="38100" dist="38100" dir="2700000" algn="tl">
                      <a:srgbClr val="000000">
                        <a:alpha val="43137"/>
                      </a:srgbClr>
                    </a:outerShdw>
                  </a:effectLst>
                </a:rPr>
                <a:t>Űrlapok</a:t>
              </a:r>
              <a:endParaRPr lang="en-US" sz="1400" b="1" dirty="0">
                <a:solidFill>
                  <a:schemeClr val="tx2"/>
                </a:solidFill>
                <a:effectLst>
                  <a:outerShdw blurRad="38100" dist="38100" dir="2700000" algn="tl">
                    <a:srgbClr val="000000">
                      <a:alpha val="43137"/>
                    </a:srgbClr>
                  </a:outerShdw>
                </a:effectLst>
              </a:endParaRPr>
            </a:p>
          </p:txBody>
        </p:sp>
        <p:grpSp>
          <p:nvGrpSpPr>
            <p:cNvPr id="7" name="Group 35"/>
            <p:cNvGrpSpPr>
              <a:grpSpLocks/>
            </p:cNvGrpSpPr>
            <p:nvPr/>
          </p:nvGrpSpPr>
          <p:grpSpPr bwMode="auto">
            <a:xfrm rot="259261">
              <a:off x="2775954" y="5041582"/>
              <a:ext cx="715848" cy="421912"/>
              <a:chOff x="2982" y="1916"/>
              <a:chExt cx="929" cy="556"/>
            </a:xfrm>
          </p:grpSpPr>
          <p:pic>
            <p:nvPicPr>
              <p:cNvPr id="10269" name="Picture 36" descr="Portal ang presence screen"/>
              <p:cNvPicPr>
                <a:picLocks noChangeAspect="1" noChangeArrowheads="1"/>
              </p:cNvPicPr>
              <p:nvPr/>
            </p:nvPicPr>
            <p:blipFill>
              <a:blip r:embed="rId33"/>
              <a:srcRect/>
              <a:stretch>
                <a:fillRect/>
              </a:stretch>
            </p:blipFill>
            <p:spPr bwMode="auto">
              <a:xfrm>
                <a:off x="2982" y="1926"/>
                <a:ext cx="738" cy="546"/>
              </a:xfrm>
              <a:prstGeom prst="rect">
                <a:avLst/>
              </a:prstGeom>
              <a:noFill/>
              <a:ln w="9525">
                <a:noFill/>
                <a:miter lim="800000"/>
                <a:headEnd/>
                <a:tailEnd/>
              </a:ln>
            </p:spPr>
          </p:pic>
          <p:pic>
            <p:nvPicPr>
              <p:cNvPr id="10270" name="Picture 37" descr="Portal ang team screen"/>
              <p:cNvPicPr>
                <a:picLocks noChangeAspect="1" noChangeArrowheads="1"/>
              </p:cNvPicPr>
              <p:nvPr/>
            </p:nvPicPr>
            <p:blipFill>
              <a:blip r:embed="rId34"/>
              <a:srcRect/>
              <a:stretch>
                <a:fillRect/>
              </a:stretch>
            </p:blipFill>
            <p:spPr bwMode="auto">
              <a:xfrm rot="1500000">
                <a:off x="3185" y="1916"/>
                <a:ext cx="726" cy="537"/>
              </a:xfrm>
              <a:prstGeom prst="rect">
                <a:avLst/>
              </a:prstGeom>
              <a:noFill/>
              <a:ln w="9525">
                <a:noFill/>
                <a:miter lim="800000"/>
                <a:headEnd/>
                <a:tailEnd/>
              </a:ln>
            </p:spPr>
          </p:pic>
        </p:grpSp>
      </p:grpSp>
      <p:pic>
        <p:nvPicPr>
          <p:cNvPr id="10247" name="Picture 60" descr="3 GOLD RAYS"/>
          <p:cNvPicPr>
            <a:picLocks noChangeAspect="1" noChangeArrowheads="1"/>
          </p:cNvPicPr>
          <p:nvPr/>
        </p:nvPicPr>
        <p:blipFill>
          <a:blip r:embed="rId35"/>
          <a:srcRect/>
          <a:stretch>
            <a:fillRect/>
          </a:stretch>
        </p:blipFill>
        <p:spPr bwMode="auto">
          <a:xfrm>
            <a:off x="1300163" y="4686332"/>
            <a:ext cx="7192169" cy="606393"/>
          </a:xfrm>
          <a:prstGeom prst="rect">
            <a:avLst/>
          </a:prstGeom>
          <a:noFill/>
          <a:ln w="9525">
            <a:noFill/>
            <a:miter lim="800000"/>
            <a:headEnd/>
            <a:tailEnd/>
          </a:ln>
        </p:spPr>
      </p:pic>
      <p:grpSp>
        <p:nvGrpSpPr>
          <p:cNvPr id="8" name="Group 54"/>
          <p:cNvGrpSpPr>
            <a:grpSpLocks/>
          </p:cNvGrpSpPr>
          <p:nvPr/>
        </p:nvGrpSpPr>
        <p:grpSpPr bwMode="auto">
          <a:xfrm>
            <a:off x="4616780" y="4182108"/>
            <a:ext cx="613967" cy="431778"/>
            <a:chOff x="4830" y="1512"/>
            <a:chExt cx="477" cy="398"/>
          </a:xfrm>
        </p:grpSpPr>
        <p:pic>
          <p:nvPicPr>
            <p:cNvPr id="10252" name="Picture 55" descr="Green User sm"/>
            <p:cNvPicPr preferRelativeResize="0">
              <a:picLocks noChangeAspect="1" noChangeArrowheads="1"/>
            </p:cNvPicPr>
            <p:nvPr/>
          </p:nvPicPr>
          <p:blipFill>
            <a:blip r:embed="rId36"/>
            <a:srcRect/>
            <a:stretch>
              <a:fillRect/>
            </a:stretch>
          </p:blipFill>
          <p:spPr bwMode="auto">
            <a:xfrm>
              <a:off x="4830" y="1652"/>
              <a:ext cx="119" cy="160"/>
            </a:xfrm>
            <a:prstGeom prst="rect">
              <a:avLst/>
            </a:prstGeom>
            <a:noFill/>
            <a:ln w="9525">
              <a:noFill/>
              <a:miter lim="800000"/>
              <a:headEnd/>
              <a:tailEnd/>
            </a:ln>
          </p:spPr>
        </p:pic>
        <p:pic>
          <p:nvPicPr>
            <p:cNvPr id="10253" name="Picture 56" descr="circular arrow clockwise green yellow gradient"/>
            <p:cNvPicPr preferRelativeResize="0">
              <a:picLocks noChangeAspect="1" noChangeArrowheads="1"/>
            </p:cNvPicPr>
            <p:nvPr/>
          </p:nvPicPr>
          <p:blipFill>
            <a:blip r:embed="rId37"/>
            <a:srcRect/>
            <a:stretch>
              <a:fillRect/>
            </a:stretch>
          </p:blipFill>
          <p:spPr bwMode="auto">
            <a:xfrm>
              <a:off x="4928" y="1655"/>
              <a:ext cx="273" cy="178"/>
            </a:xfrm>
            <a:prstGeom prst="rect">
              <a:avLst/>
            </a:prstGeom>
            <a:noFill/>
            <a:ln w="9525">
              <a:noFill/>
              <a:miter lim="800000"/>
              <a:headEnd/>
              <a:tailEnd/>
            </a:ln>
          </p:spPr>
        </p:pic>
        <p:pic>
          <p:nvPicPr>
            <p:cNvPr id="10254" name="Picture 57" descr="Yellow User sm"/>
            <p:cNvPicPr preferRelativeResize="0">
              <a:picLocks noChangeAspect="1" noChangeArrowheads="1"/>
            </p:cNvPicPr>
            <p:nvPr/>
          </p:nvPicPr>
          <p:blipFill>
            <a:blip r:embed="rId38"/>
            <a:srcRect/>
            <a:stretch>
              <a:fillRect/>
            </a:stretch>
          </p:blipFill>
          <p:spPr bwMode="auto">
            <a:xfrm>
              <a:off x="4998" y="1512"/>
              <a:ext cx="119" cy="159"/>
            </a:xfrm>
            <a:prstGeom prst="rect">
              <a:avLst/>
            </a:prstGeom>
            <a:noFill/>
            <a:ln w="9525">
              <a:noFill/>
              <a:miter lim="800000"/>
              <a:headEnd/>
              <a:tailEnd/>
            </a:ln>
          </p:spPr>
        </p:pic>
        <p:pic>
          <p:nvPicPr>
            <p:cNvPr id="10255" name="Picture 58" descr="Green User sm"/>
            <p:cNvPicPr preferRelativeResize="0">
              <a:picLocks noChangeAspect="1" noChangeArrowheads="1"/>
            </p:cNvPicPr>
            <p:nvPr/>
          </p:nvPicPr>
          <p:blipFill>
            <a:blip r:embed="rId36"/>
            <a:srcRect/>
            <a:stretch>
              <a:fillRect/>
            </a:stretch>
          </p:blipFill>
          <p:spPr bwMode="auto">
            <a:xfrm>
              <a:off x="5188" y="1632"/>
              <a:ext cx="119" cy="160"/>
            </a:xfrm>
            <a:prstGeom prst="rect">
              <a:avLst/>
            </a:prstGeom>
            <a:noFill/>
            <a:ln w="9525">
              <a:noFill/>
              <a:miter lim="800000"/>
              <a:headEnd/>
              <a:tailEnd/>
            </a:ln>
          </p:spPr>
        </p:pic>
        <p:pic>
          <p:nvPicPr>
            <p:cNvPr id="10256" name="Picture 59" descr="Yellow User sm"/>
            <p:cNvPicPr preferRelativeResize="0">
              <a:picLocks noChangeAspect="1" noChangeArrowheads="1"/>
            </p:cNvPicPr>
            <p:nvPr/>
          </p:nvPicPr>
          <p:blipFill>
            <a:blip r:embed="rId38"/>
            <a:srcRect/>
            <a:stretch>
              <a:fillRect/>
            </a:stretch>
          </p:blipFill>
          <p:spPr bwMode="auto">
            <a:xfrm>
              <a:off x="5015" y="1750"/>
              <a:ext cx="119" cy="160"/>
            </a:xfrm>
            <a:prstGeom prst="rect">
              <a:avLst/>
            </a:prstGeom>
            <a:noFill/>
            <a:ln w="9525">
              <a:noFill/>
              <a:miter lim="800000"/>
              <a:headEnd/>
              <a:tailEnd/>
            </a:ln>
          </p:spPr>
        </p:pic>
      </p:grpSp>
      <p:sp>
        <p:nvSpPr>
          <p:cNvPr id="225331" name="Text Box 51"/>
          <p:cNvSpPr txBox="1">
            <a:spLocks noChangeArrowheads="1"/>
          </p:cNvSpPr>
          <p:nvPr/>
        </p:nvSpPr>
        <p:spPr bwMode="auto">
          <a:xfrm>
            <a:off x="3458502" y="4603749"/>
            <a:ext cx="2930524" cy="277813"/>
          </a:xfrm>
          <a:prstGeom prst="rect">
            <a:avLst/>
          </a:prstGeom>
          <a:noFill/>
          <a:ln w="9525" algn="ctr">
            <a:noFill/>
            <a:miter lim="800000"/>
            <a:headEnd/>
            <a:tailEnd/>
          </a:ln>
          <a:effectLst/>
        </p:spPr>
        <p:txBody>
          <a:bodyPr lIns="79827" tIns="39914" rIns="79827" bIns="39914"/>
          <a:lstStyle/>
          <a:p>
            <a:pPr algn="ctr" eaLnBrk="0" hangingPunct="0">
              <a:lnSpc>
                <a:spcPct val="80000"/>
              </a:lnSpc>
              <a:spcBef>
                <a:spcPct val="20000"/>
              </a:spcBef>
              <a:defRPr/>
            </a:pPr>
            <a:r>
              <a:rPr lang="hu-HU" sz="2800" dirty="0" smtClean="0">
                <a:solidFill>
                  <a:schemeClr val="tx2"/>
                </a:solidFill>
                <a:effectLst>
                  <a:outerShdw blurRad="38100" dist="38100" dir="2700000" algn="tl">
                    <a:srgbClr val="000000"/>
                  </a:outerShdw>
                </a:effectLst>
              </a:rPr>
              <a:t>Csoportmunka</a:t>
            </a:r>
            <a:endParaRPr lang="en-US" sz="2800" dirty="0">
              <a:solidFill>
                <a:schemeClr val="tx2"/>
              </a:solidFill>
              <a:effectLst>
                <a:outerShdw blurRad="38100" dist="38100" dir="2700000" algn="tl">
                  <a:srgbClr val="000000"/>
                </a:outerShdw>
              </a:effectLst>
            </a:endParaRPr>
          </a:p>
        </p:txBody>
      </p:sp>
      <p:sp>
        <p:nvSpPr>
          <p:cNvPr id="225408" name="Text Box 128"/>
          <p:cNvSpPr txBox="1">
            <a:spLocks noChangeArrowheads="1"/>
          </p:cNvSpPr>
          <p:nvPr/>
        </p:nvSpPr>
        <p:spPr bwMode="auto">
          <a:xfrm>
            <a:off x="3202253" y="1770062"/>
            <a:ext cx="3415506" cy="1754188"/>
          </a:xfrm>
          <a:prstGeom prst="rect">
            <a:avLst/>
          </a:prstGeom>
          <a:noFill/>
          <a:ln w="9525" algn="ctr">
            <a:noFill/>
            <a:miter lim="800000"/>
            <a:headEnd/>
            <a:tailEnd/>
          </a:ln>
          <a:effectLst/>
        </p:spPr>
        <p:txBody>
          <a:bodyPr lIns="79827" tIns="39914" rIns="79827" bIns="39914"/>
          <a:lstStyle/>
          <a:p>
            <a:pPr algn="ctr" eaLnBrk="0" hangingPunct="0">
              <a:lnSpc>
                <a:spcPct val="80000"/>
              </a:lnSpc>
              <a:spcBef>
                <a:spcPct val="20000"/>
              </a:spcBef>
              <a:defRPr/>
            </a:pPr>
            <a:r>
              <a:rPr lang="en-US" dirty="0" smtClean="0">
                <a:solidFill>
                  <a:schemeClr val="tx2"/>
                </a:solidFill>
                <a:effectLst>
                  <a:outerShdw blurRad="38100" dist="38100" dir="2700000" algn="tl">
                    <a:srgbClr val="000000"/>
                  </a:outerShdw>
                </a:effectLst>
                <a:latin typeface="+mj-lt"/>
              </a:rPr>
              <a:t>MOF/ITIL </a:t>
            </a:r>
            <a:r>
              <a:rPr lang="hu-HU" dirty="0" smtClean="0">
                <a:solidFill>
                  <a:schemeClr val="tx2"/>
                </a:solidFill>
                <a:effectLst>
                  <a:outerShdw blurRad="38100" dist="38100" dir="2700000" algn="tl">
                    <a:srgbClr val="000000"/>
                  </a:outerShdw>
                </a:effectLst>
                <a:latin typeface="+mj-lt"/>
              </a:rPr>
              <a:t>folyamatok automatizálása</a:t>
            </a:r>
            <a:endParaRPr lang="en-US" dirty="0">
              <a:solidFill>
                <a:schemeClr val="tx2"/>
              </a:solidFill>
              <a:effectLst>
                <a:outerShdw blurRad="38100" dist="38100" dir="2700000" algn="tl">
                  <a:srgbClr val="000000"/>
                </a:outerShdw>
              </a:effectLst>
              <a:latin typeface="+mj-lt"/>
            </a:endParaRPr>
          </a:p>
          <a:p>
            <a:pPr lvl="1"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a:t>
            </a:r>
            <a:r>
              <a:rPr lang="en-US" sz="1600" dirty="0" smtClean="0">
                <a:effectLst>
                  <a:outerShdw blurRad="38100" dist="38100" dir="2700000" algn="tl">
                    <a:srgbClr val="000000"/>
                  </a:outerShdw>
                </a:effectLst>
                <a:latin typeface="Segoe" pitchFamily="34" charset="0"/>
              </a:rPr>
              <a:t>Incident Management</a:t>
            </a:r>
            <a:endParaRPr lang="en-US" sz="1600" dirty="0">
              <a:effectLst>
                <a:outerShdw blurRad="38100" dist="38100" dir="2700000" algn="tl">
                  <a:srgbClr val="000000"/>
                </a:outerShdw>
              </a:effectLst>
              <a:latin typeface="Segoe" pitchFamily="34" charset="0"/>
            </a:endParaRPr>
          </a:p>
          <a:p>
            <a:pPr lvl="1"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a:t>
            </a:r>
            <a:r>
              <a:rPr lang="en-US" sz="1600" dirty="0" smtClean="0">
                <a:effectLst>
                  <a:outerShdw blurRad="38100" dist="38100" dir="2700000" algn="tl">
                    <a:srgbClr val="000000"/>
                  </a:outerShdw>
                </a:effectLst>
                <a:latin typeface="Segoe" pitchFamily="34" charset="0"/>
              </a:rPr>
              <a:t>Problem Management</a:t>
            </a:r>
            <a:endParaRPr lang="en-US" sz="1600" dirty="0">
              <a:effectLst>
                <a:outerShdw blurRad="38100" dist="38100" dir="2700000" algn="tl">
                  <a:srgbClr val="000000"/>
                </a:outerShdw>
              </a:effectLst>
              <a:latin typeface="Segoe" pitchFamily="34" charset="0"/>
            </a:endParaRPr>
          </a:p>
          <a:p>
            <a:pPr lvl="1"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Change Management</a:t>
            </a:r>
          </a:p>
          <a:p>
            <a:pPr lvl="1"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Asset Lifecycle Management</a:t>
            </a:r>
          </a:p>
          <a:p>
            <a:pPr algn="ctr" eaLnBrk="0" hangingPunct="0">
              <a:lnSpc>
                <a:spcPct val="80000"/>
              </a:lnSpc>
              <a:spcBef>
                <a:spcPct val="20000"/>
              </a:spcBef>
              <a:defRPr/>
            </a:pPr>
            <a:endParaRPr lang="en-US" sz="1100" dirty="0">
              <a:solidFill>
                <a:schemeClr val="tx2"/>
              </a:solidFill>
              <a:effectLst>
                <a:outerShdw blurRad="38100" dist="38100" dir="2700000" algn="tl">
                  <a:srgbClr val="000000"/>
                </a:outerShdw>
              </a:effectLst>
            </a:endParaRPr>
          </a:p>
        </p:txBody>
      </p:sp>
      <p:sp>
        <p:nvSpPr>
          <p:cNvPr id="225417" name="Text Box 137"/>
          <p:cNvSpPr txBox="1">
            <a:spLocks noChangeArrowheads="1"/>
          </p:cNvSpPr>
          <p:nvPr/>
        </p:nvSpPr>
        <p:spPr bwMode="auto">
          <a:xfrm>
            <a:off x="7197329" y="2509838"/>
            <a:ext cx="2708671" cy="1077913"/>
          </a:xfrm>
          <a:prstGeom prst="rect">
            <a:avLst/>
          </a:prstGeom>
          <a:noFill/>
          <a:ln w="9525" algn="ctr">
            <a:noFill/>
            <a:miter lim="800000"/>
            <a:headEnd/>
            <a:tailEnd/>
          </a:ln>
          <a:effectLst/>
        </p:spPr>
        <p:txBody>
          <a:bodyPr lIns="79827" tIns="39914" rIns="79827" bIns="39914"/>
          <a:lstStyle/>
          <a:p>
            <a:pPr eaLnBrk="0" hangingPunct="0">
              <a:lnSpc>
                <a:spcPct val="80000"/>
              </a:lnSpc>
              <a:spcBef>
                <a:spcPct val="20000"/>
              </a:spcBef>
              <a:defRPr/>
            </a:pPr>
            <a:r>
              <a:rPr lang="hu-HU" dirty="0" smtClean="0">
                <a:solidFill>
                  <a:schemeClr val="tx2"/>
                </a:solidFill>
                <a:effectLst>
                  <a:outerShdw blurRad="38100" dist="38100" dir="2700000" algn="tl">
                    <a:srgbClr val="000000"/>
                  </a:outerShdw>
                </a:effectLst>
                <a:latin typeface="+mj-lt"/>
              </a:rPr>
              <a:t>Jelentéskészítés</a:t>
            </a:r>
            <a:endParaRPr lang="en-US" dirty="0">
              <a:solidFill>
                <a:schemeClr val="tx2"/>
              </a:solidFill>
              <a:effectLst>
                <a:outerShdw blurRad="38100" dist="38100" dir="2700000" algn="tl">
                  <a:srgbClr val="000000"/>
                </a:outerShdw>
              </a:effectLst>
              <a:latin typeface="+mj-lt"/>
            </a:endParaRPr>
          </a:p>
          <a:p>
            <a:pPr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a:t>
            </a:r>
            <a:r>
              <a:rPr lang="en-US" sz="1600" dirty="0" smtClean="0">
                <a:effectLst>
                  <a:outerShdw blurRad="38100" dist="38100" dir="2700000" algn="tl">
                    <a:srgbClr val="000000"/>
                  </a:outerShdw>
                </a:effectLst>
                <a:latin typeface="Segoe" pitchFamily="34" charset="0"/>
              </a:rPr>
              <a:t>Trend</a:t>
            </a:r>
            <a:r>
              <a:rPr lang="hu-HU" sz="1600" dirty="0" err="1" smtClean="0">
                <a:effectLst>
                  <a:outerShdw blurRad="38100" dist="38100" dir="2700000" algn="tl">
                    <a:srgbClr val="000000"/>
                  </a:outerShdw>
                </a:effectLst>
                <a:latin typeface="Segoe" pitchFamily="34" charset="0"/>
              </a:rPr>
              <a:t>-elemzések</a:t>
            </a:r>
            <a:endParaRPr lang="en-US" sz="1600" dirty="0">
              <a:effectLst>
                <a:outerShdw blurRad="38100" dist="38100" dir="2700000" algn="tl">
                  <a:srgbClr val="000000"/>
                </a:outerShdw>
              </a:effectLst>
              <a:latin typeface="Segoe" pitchFamily="34" charset="0"/>
            </a:endParaRPr>
          </a:p>
          <a:p>
            <a:pPr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a:t>
            </a:r>
            <a:r>
              <a:rPr lang="en-US" sz="1600" dirty="0" smtClean="0">
                <a:effectLst>
                  <a:outerShdw blurRad="38100" dist="38100" dir="2700000" algn="tl">
                    <a:srgbClr val="000000"/>
                  </a:outerShdw>
                </a:effectLst>
                <a:latin typeface="Segoe" pitchFamily="34" charset="0"/>
              </a:rPr>
              <a:t>Ad-hoc </a:t>
            </a:r>
            <a:r>
              <a:rPr lang="hu-HU" sz="1600" dirty="0" smtClean="0">
                <a:effectLst>
                  <a:outerShdw blurRad="38100" dist="38100" dir="2700000" algn="tl">
                    <a:srgbClr val="000000"/>
                  </a:outerShdw>
                </a:effectLst>
                <a:latin typeface="Segoe" pitchFamily="34" charset="0"/>
              </a:rPr>
              <a:t>jelentések</a:t>
            </a:r>
            <a:endParaRPr lang="en-US" sz="1600" dirty="0">
              <a:effectLst>
                <a:outerShdw blurRad="38100" dist="38100" dir="2700000" algn="tl">
                  <a:srgbClr val="000000"/>
                </a:outerShdw>
              </a:effectLst>
              <a:latin typeface="Segoe" pitchFamily="34" charset="0"/>
            </a:endParaRPr>
          </a:p>
          <a:p>
            <a:pPr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a:t>
            </a:r>
            <a:r>
              <a:rPr lang="hu-HU" sz="1600" dirty="0" smtClean="0">
                <a:effectLst>
                  <a:outerShdw blurRad="38100" dist="38100" dir="2700000" algn="tl">
                    <a:srgbClr val="000000"/>
                  </a:outerShdw>
                </a:effectLst>
                <a:latin typeface="Segoe" pitchFamily="34" charset="0"/>
              </a:rPr>
              <a:t>Teljesítménymutatók</a:t>
            </a:r>
            <a:endParaRPr lang="en-US" sz="1600" dirty="0">
              <a:effectLst>
                <a:outerShdw blurRad="38100" dist="38100" dir="2700000" algn="tl">
                  <a:srgbClr val="000000"/>
                </a:outerShdw>
              </a:effectLst>
              <a:latin typeface="Segoe" pitchFamily="34" charset="0"/>
            </a:endParaRPr>
          </a:p>
          <a:p>
            <a:pPr eaLnBrk="0" hangingPunct="0">
              <a:lnSpc>
                <a:spcPct val="80000"/>
              </a:lnSpc>
              <a:spcBef>
                <a:spcPct val="20000"/>
              </a:spcBef>
              <a:buFontTx/>
              <a:buChar char="•"/>
              <a:defRPr/>
            </a:pPr>
            <a:r>
              <a:rPr lang="en-US" sz="1600" dirty="0">
                <a:effectLst>
                  <a:outerShdw blurRad="38100" dist="38100" dir="2700000" algn="tl">
                    <a:srgbClr val="000000"/>
                  </a:outerShdw>
                </a:effectLst>
                <a:latin typeface="Segoe" pitchFamily="34" charset="0"/>
              </a:rPr>
              <a:t> </a:t>
            </a:r>
            <a:r>
              <a:rPr lang="hu-HU" sz="1600" dirty="0" smtClean="0">
                <a:effectLst>
                  <a:outerShdw blurRad="38100" dist="38100" dir="2700000" algn="tl">
                    <a:srgbClr val="000000"/>
                  </a:outerShdw>
                </a:effectLst>
                <a:latin typeface="Segoe" pitchFamily="34" charset="0"/>
              </a:rPr>
              <a:t>Napi összesítések</a:t>
            </a:r>
          </a:p>
          <a:p>
            <a:pPr eaLnBrk="0" hangingPunct="0">
              <a:lnSpc>
                <a:spcPct val="80000"/>
              </a:lnSpc>
              <a:spcBef>
                <a:spcPct val="20000"/>
              </a:spcBef>
              <a:buFontTx/>
              <a:buChar char="•"/>
              <a:defRPr/>
            </a:pPr>
            <a:r>
              <a:rPr lang="hu-HU" sz="1600" dirty="0" smtClean="0">
                <a:effectLst>
                  <a:outerShdw blurRad="38100" dist="38100" dir="2700000" algn="tl">
                    <a:srgbClr val="000000"/>
                  </a:outerShdw>
                </a:effectLst>
                <a:latin typeface="Segoe" pitchFamily="34" charset="0"/>
              </a:rPr>
              <a:t> Automatizált </a:t>
            </a:r>
            <a:br>
              <a:rPr lang="hu-HU" sz="1600" dirty="0" smtClean="0">
                <a:effectLst>
                  <a:outerShdw blurRad="38100" dist="38100" dir="2700000" algn="tl">
                    <a:srgbClr val="000000"/>
                  </a:outerShdw>
                </a:effectLst>
                <a:latin typeface="Segoe" pitchFamily="34" charset="0"/>
              </a:rPr>
            </a:br>
            <a:r>
              <a:rPr lang="hu-HU" sz="1600" dirty="0" smtClean="0">
                <a:effectLst>
                  <a:outerShdw blurRad="38100" dist="38100" dir="2700000" algn="tl">
                    <a:srgbClr val="000000"/>
                  </a:outerShdw>
                </a:effectLst>
                <a:latin typeface="Segoe" pitchFamily="34" charset="0"/>
              </a:rPr>
              <a:t>  jelentéskészítés</a:t>
            </a:r>
            <a:endParaRPr lang="en-US" sz="1600" dirty="0">
              <a:effectLst>
                <a:outerShdw blurRad="38100" dist="38100" dir="2700000" algn="tl">
                  <a:srgbClr val="000000"/>
                </a:outerShdw>
              </a:effectLst>
              <a:latin typeface="Segoe" pitchFamily="34" charset="0"/>
            </a:endParaRPr>
          </a:p>
        </p:txBody>
      </p:sp>
      <p:sp>
        <p:nvSpPr>
          <p:cNvPr id="75" name="Rounded Rectangle 74"/>
          <p:cNvSpPr/>
          <p:nvPr/>
        </p:nvSpPr>
        <p:spPr bwMode="auto">
          <a:xfrm>
            <a:off x="1309662" y="1428736"/>
            <a:ext cx="6929486" cy="3857652"/>
          </a:xfrm>
          <a:prstGeom prst="roundRect">
            <a:avLst>
              <a:gd name="adj" fmla="val 13686"/>
            </a:avLst>
          </a:prstGeom>
          <a:gradFill flip="none" rotWithShape="1">
            <a:gsLst>
              <a:gs pos="31000">
                <a:srgbClr val="4747B7">
                  <a:lumMod val="50000"/>
                </a:srgbClr>
              </a:gs>
              <a:gs pos="78000">
                <a:srgbClr val="1485CA"/>
              </a:gs>
              <a:gs pos="100000">
                <a:srgbClr val="ACDBE6"/>
              </a:gs>
            </a:gsLst>
            <a:lin ang="2700000" scaled="1"/>
            <a:tileRect/>
          </a:gradFill>
          <a:ln w="38100"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6" name="TextBox 75"/>
          <p:cNvSpPr txBox="1"/>
          <p:nvPr/>
        </p:nvSpPr>
        <p:spPr>
          <a:xfrm>
            <a:off x="1535177" y="1643050"/>
            <a:ext cx="4560831" cy="615553"/>
          </a:xfrm>
          <a:prstGeom prst="rect">
            <a:avLst/>
          </a:prstGeom>
          <a:noFill/>
        </p:spPr>
        <p:txBody>
          <a:bodyPr wrap="square" lIns="0" tIns="0" rIns="0" bIns="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lang="hu-HU" sz="4000" kern="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mj-lt"/>
                <a:ea typeface="+mj-ea"/>
                <a:cs typeface="Arial" charset="0"/>
              </a:rPr>
              <a:t>Elérhető</a:t>
            </a:r>
            <a:r>
              <a:rPr lang="en-US" sz="4000" kern="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mj-lt"/>
                <a:ea typeface="+mj-ea"/>
                <a:cs typeface="Arial" charset="0"/>
              </a:rPr>
              <a:t>…</a:t>
            </a:r>
            <a:endParaRPr lang="en-US" sz="4000" kern="0" spc="-15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mj-lt"/>
              <a:ea typeface="+mj-ea"/>
              <a:cs typeface="Arial" charset="0"/>
            </a:endParaRPr>
          </a:p>
        </p:txBody>
      </p:sp>
      <p:pic>
        <p:nvPicPr>
          <p:cNvPr id="77" name="Picture 76" descr="SysCenter-SvcMgr_bL.png"/>
          <p:cNvPicPr>
            <a:picLocks noChangeAspect="1"/>
          </p:cNvPicPr>
          <p:nvPr/>
        </p:nvPicPr>
        <p:blipFill>
          <a:blip r:embed="rId39">
            <a:lum bright="100000"/>
          </a:blip>
          <a:stretch>
            <a:fillRect/>
          </a:stretch>
        </p:blipFill>
        <p:spPr>
          <a:xfrm>
            <a:off x="2233087" y="2477819"/>
            <a:ext cx="4725445" cy="1639673"/>
          </a:xfrm>
          <a:prstGeom prst="rect">
            <a:avLst/>
          </a:prstGeom>
          <a:effectLst>
            <a:outerShdw blurRad="63500" sx="102000" sy="102000" algn="ctr" rotWithShape="0">
              <a:prstClr val="black">
                <a:alpha val="40000"/>
              </a:prstClr>
            </a:outerShdw>
          </a:effectLst>
        </p:spPr>
      </p:pic>
      <p:sp>
        <p:nvSpPr>
          <p:cNvPr id="78" name="Rectangle 77"/>
          <p:cNvSpPr/>
          <p:nvPr/>
        </p:nvSpPr>
        <p:spPr>
          <a:xfrm>
            <a:off x="6392202" y="3400764"/>
            <a:ext cx="1299688" cy="59974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smtClean="0">
                <a:ln w="18415" cmpd="sng">
                  <a:solidFill>
                    <a:srgbClr val="FFFFFF"/>
                  </a:solidFill>
                  <a:prstDash val="solid"/>
                </a:ln>
                <a:solidFill>
                  <a:srgbClr val="FFFFFF"/>
                </a:solidFill>
                <a:effectLst>
                  <a:outerShdw blurRad="165100" dist="38100" dir="2700000" algn="tl">
                    <a:srgbClr val="000000">
                      <a:alpha val="62000"/>
                    </a:srgbClr>
                  </a:outerShdw>
                </a:effectLst>
                <a:uLnTx/>
                <a:uFillTx/>
                <a:latin typeface="Segoe Light" pitchFamily="34" charset="0"/>
              </a:rPr>
              <a:t>Beta 1</a:t>
            </a:r>
          </a:p>
        </p:txBody>
      </p:sp>
      <p:sp>
        <p:nvSpPr>
          <p:cNvPr id="79" name="TextBox 78"/>
          <p:cNvSpPr txBox="1"/>
          <p:nvPr/>
        </p:nvSpPr>
        <p:spPr>
          <a:xfrm>
            <a:off x="2892499" y="4357694"/>
            <a:ext cx="4560831" cy="615553"/>
          </a:xfrm>
          <a:prstGeom prst="rect">
            <a:avLst/>
          </a:prstGeom>
          <a:noFill/>
        </p:spPr>
        <p:txBody>
          <a:bodyPr wrap="square" lIns="0" tIns="0" rIns="0" bIns="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defTabSz="914400" eaLnBrk="1" fontAlgn="auto" latinLnBrk="0" hangingPunct="1">
              <a:lnSpc>
                <a:spcPct val="100000"/>
              </a:lnSpc>
              <a:spcBef>
                <a:spcPts val="0"/>
              </a:spcBef>
              <a:spcAft>
                <a:spcPts val="0"/>
              </a:spcAft>
              <a:buClrTx/>
              <a:buSzTx/>
              <a:buFontTx/>
              <a:buNone/>
              <a:tabLst/>
              <a:defRPr/>
            </a:pPr>
            <a:r>
              <a:rPr lang="hu-HU" sz="4000" kern="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mj-lt"/>
                <a:ea typeface="+mj-ea"/>
                <a:cs typeface="Arial" charset="0"/>
              </a:rPr>
              <a:t>„ITIL </a:t>
            </a:r>
            <a:r>
              <a:rPr lang="hu-HU" sz="4000" kern="0" spc="-150" dirty="0" err="1"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mj-lt"/>
                <a:ea typeface="+mj-ea"/>
                <a:cs typeface="Arial" charset="0"/>
              </a:rPr>
              <a:t>out-of-the</a:t>
            </a:r>
            <a:r>
              <a:rPr lang="hu-HU" sz="4000" kern="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mj-lt"/>
                <a:ea typeface="+mj-ea"/>
                <a:cs typeface="Arial" charset="0"/>
              </a:rPr>
              <a:t> </a:t>
            </a:r>
            <a:r>
              <a:rPr lang="hu-HU" sz="4000" kern="0" spc="-150" dirty="0" err="1"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mj-lt"/>
                <a:ea typeface="+mj-ea"/>
                <a:cs typeface="Arial" charset="0"/>
              </a:rPr>
              <a:t>box</a:t>
            </a:r>
            <a:r>
              <a:rPr lang="hu-HU" sz="4000" kern="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mj-lt"/>
                <a:ea typeface="+mj-ea"/>
                <a:cs typeface="Arial" charset="0"/>
              </a:rPr>
              <a:t>”</a:t>
            </a:r>
            <a:endParaRPr lang="en-US" sz="4000" kern="0" spc="-15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mj-lt"/>
              <a:ea typeface="+mj-ea"/>
              <a:cs typeface="Arial" charset="0"/>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p:bldP spid="78" grpId="0"/>
      <p:bldP spid="7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p:cNvSpPr/>
          <p:nvPr/>
        </p:nvSpPr>
        <p:spPr bwMode="auto">
          <a:xfrm>
            <a:off x="6022622" y="1144310"/>
            <a:ext cx="3611880" cy="624840"/>
          </a:xfrm>
          <a:prstGeom prst="rect">
            <a:avLst/>
          </a:prstGeom>
          <a:gradFill rotWithShape="1">
            <a:gsLst>
              <a:gs pos="0">
                <a:srgbClr val="4BB417">
                  <a:tint val="73000"/>
                  <a:satMod val="150000"/>
                </a:srgbClr>
              </a:gs>
              <a:gs pos="25000">
                <a:srgbClr val="4BB417">
                  <a:tint val="96000"/>
                  <a:shade val="80000"/>
                  <a:satMod val="105000"/>
                </a:srgbClr>
              </a:gs>
              <a:gs pos="38000">
                <a:srgbClr val="4BB417">
                  <a:tint val="96000"/>
                  <a:shade val="59000"/>
                  <a:satMod val="120000"/>
                </a:srgbClr>
              </a:gs>
              <a:gs pos="55000">
                <a:srgbClr val="4BB417">
                  <a:shade val="57000"/>
                  <a:satMod val="120000"/>
                </a:srgbClr>
              </a:gs>
              <a:gs pos="80000">
                <a:srgbClr val="4BB417">
                  <a:shade val="56000"/>
                  <a:satMod val="145000"/>
                </a:srgbClr>
              </a:gs>
              <a:gs pos="88000">
                <a:srgbClr val="4BB417">
                  <a:shade val="63000"/>
                  <a:satMod val="160000"/>
                </a:srgbClr>
              </a:gs>
              <a:gs pos="100000">
                <a:srgbClr val="4BB417">
                  <a:tint val="99555"/>
                  <a:satMod val="155000"/>
                </a:srgbClr>
              </a:gs>
            </a:gsLst>
            <a:lin ang="5400000" scaled="1"/>
          </a:gradFill>
          <a:ln w="9525" cap="flat" cmpd="sng" algn="ctr">
            <a:solidFill>
              <a:srgbClr val="4BB417">
                <a:shade val="60000"/>
                <a:satMod val="300000"/>
              </a:srgbClr>
            </a:solidFill>
            <a:prstDash val="solid"/>
            <a:headEnd type="none" w="med" len="med"/>
            <a:tailEnd type="none" w="med" len="med"/>
          </a:ln>
          <a:effectLst>
            <a:glow rad="70000">
              <a:srgbClr val="4BB417">
                <a:tint val="30000"/>
                <a:shade val="95000"/>
                <a:satMod val="300000"/>
                <a:alpha val="50000"/>
              </a:srgbClr>
            </a:glow>
          </a:effectLst>
        </p:spPr>
        <p:txBody>
          <a:bodyPr vert="horz" wrap="square" lIns="109728" tIns="54864" rIns="109728" bIns="54864" numCol="1" rtlCol="0" anchor="ctr" anchorCtr="0" compatLnSpc="1">
            <a:prstTxWarp prst="textNoShape">
              <a:avLst/>
            </a:prstTxWarp>
            <a:noAutofit/>
            <a:scene3d>
              <a:camera prst="orthographicFront"/>
              <a:lightRig rig="balanced" dir="t"/>
            </a:scene3d>
            <a:flatTx/>
          </a:bodyPr>
          <a:lstStyle/>
          <a:p>
            <a:pPr marL="0" marR="0" lvl="0" indent="0" algn="ctr" defTabSz="1097280" eaLnBrk="1" fontAlgn="auto" latinLnBrk="0" hangingPunct="1">
              <a:lnSpc>
                <a:spcPct val="85000"/>
              </a:lnSpc>
              <a:spcBef>
                <a:spcPct val="20000"/>
              </a:spcBef>
              <a:spcAft>
                <a:spcPts val="0"/>
              </a:spcAft>
              <a:buClrTx/>
              <a:buSzTx/>
              <a:buFontTx/>
              <a:buNone/>
              <a:tabLst/>
              <a:defRPr/>
            </a:pPr>
            <a:r>
              <a:rPr kumimoji="0" lang="en-US" sz="2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rPr>
              <a:t>Analyst Console</a:t>
            </a:r>
          </a:p>
        </p:txBody>
      </p:sp>
      <p:sp>
        <p:nvSpPr>
          <p:cNvPr id="77" name="Rectangle 76"/>
          <p:cNvSpPr/>
          <p:nvPr/>
        </p:nvSpPr>
        <p:spPr bwMode="auto">
          <a:xfrm>
            <a:off x="2014502" y="1159550"/>
            <a:ext cx="3611880" cy="624840"/>
          </a:xfrm>
          <a:prstGeom prst="rect">
            <a:avLst/>
          </a:prstGeom>
          <a:gradFill rotWithShape="1">
            <a:gsLst>
              <a:gs pos="0">
                <a:srgbClr val="4BB417">
                  <a:tint val="73000"/>
                  <a:satMod val="150000"/>
                </a:srgbClr>
              </a:gs>
              <a:gs pos="25000">
                <a:srgbClr val="4BB417">
                  <a:tint val="96000"/>
                  <a:shade val="80000"/>
                  <a:satMod val="105000"/>
                </a:srgbClr>
              </a:gs>
              <a:gs pos="38000">
                <a:srgbClr val="4BB417">
                  <a:tint val="96000"/>
                  <a:shade val="59000"/>
                  <a:satMod val="120000"/>
                </a:srgbClr>
              </a:gs>
              <a:gs pos="55000">
                <a:srgbClr val="4BB417">
                  <a:shade val="57000"/>
                  <a:satMod val="120000"/>
                </a:srgbClr>
              </a:gs>
              <a:gs pos="80000">
                <a:srgbClr val="4BB417">
                  <a:shade val="56000"/>
                  <a:satMod val="145000"/>
                </a:srgbClr>
              </a:gs>
              <a:gs pos="88000">
                <a:srgbClr val="4BB417">
                  <a:shade val="63000"/>
                  <a:satMod val="160000"/>
                </a:srgbClr>
              </a:gs>
              <a:gs pos="100000">
                <a:srgbClr val="4BB417">
                  <a:tint val="99555"/>
                  <a:satMod val="155000"/>
                </a:srgbClr>
              </a:gs>
            </a:gsLst>
            <a:lin ang="5400000" scaled="1"/>
          </a:gradFill>
          <a:ln w="9525" cap="flat" cmpd="sng" algn="ctr">
            <a:solidFill>
              <a:srgbClr val="4BB417">
                <a:shade val="60000"/>
                <a:satMod val="300000"/>
              </a:srgbClr>
            </a:solidFill>
            <a:prstDash val="solid"/>
            <a:headEnd type="none" w="med" len="med"/>
            <a:tailEnd type="none" w="med" len="med"/>
          </a:ln>
          <a:effectLst>
            <a:glow rad="70000">
              <a:srgbClr val="4BB417">
                <a:tint val="30000"/>
                <a:shade val="95000"/>
                <a:satMod val="300000"/>
                <a:alpha val="50000"/>
              </a:srgbClr>
            </a:glow>
          </a:effectLst>
        </p:spPr>
        <p:txBody>
          <a:bodyPr vert="horz" wrap="square" lIns="109728" tIns="54864" rIns="109728" bIns="54864" numCol="1" rtlCol="0" anchor="ctr" anchorCtr="0" compatLnSpc="1">
            <a:prstTxWarp prst="textNoShape">
              <a:avLst/>
            </a:prstTxWarp>
            <a:noAutofit/>
            <a:scene3d>
              <a:camera prst="orthographicFront"/>
              <a:lightRig rig="balanced" dir="t"/>
            </a:scene3d>
            <a:flatTx/>
          </a:bodyPr>
          <a:lstStyle/>
          <a:p>
            <a:pPr marL="0" marR="0" lvl="0" indent="0" algn="ctr" defTabSz="1097280" eaLnBrk="1" fontAlgn="auto" latinLnBrk="0" hangingPunct="1">
              <a:lnSpc>
                <a:spcPct val="85000"/>
              </a:lnSpc>
              <a:spcBef>
                <a:spcPct val="20000"/>
              </a:spcBef>
              <a:spcAft>
                <a:spcPts val="0"/>
              </a:spcAft>
              <a:buClrTx/>
              <a:buSzTx/>
              <a:buFontTx/>
              <a:buNone/>
              <a:tabLst/>
              <a:defRPr/>
            </a:pPr>
            <a:r>
              <a:rPr kumimoji="0" lang="en-US" sz="2200" b="0"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rPr>
              <a:t>PowerShell</a:t>
            </a:r>
            <a:endParaRPr kumimoji="0" lang="en-US" sz="2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endParaRPr>
          </a:p>
        </p:txBody>
      </p:sp>
      <p:sp>
        <p:nvSpPr>
          <p:cNvPr id="78" name="Title 1"/>
          <p:cNvSpPr>
            <a:spLocks noGrp="1"/>
          </p:cNvSpPr>
          <p:nvPr>
            <p:ph type="title"/>
          </p:nvPr>
        </p:nvSpPr>
        <p:spPr bwMode="auto">
          <a:xfrm>
            <a:off x="95216" y="-71462"/>
            <a:ext cx="9363075" cy="1143000"/>
          </a:xfrm>
          <a:prstGeom prst="rect">
            <a:avLst/>
          </a:prstGeom>
          <a:noFill/>
          <a:ln w="9525">
            <a:noFill/>
            <a:miter lim="800000"/>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err="1" smtClean="0"/>
              <a:t>Archite</a:t>
            </a:r>
            <a:r>
              <a:rPr smtClean="0"/>
              <a:t>ktúra</a:t>
            </a:r>
            <a:endParaRPr lang="en-US" dirty="0"/>
          </a:p>
        </p:txBody>
      </p:sp>
      <p:sp>
        <p:nvSpPr>
          <p:cNvPr id="79" name="Rectangle 78"/>
          <p:cNvSpPr/>
          <p:nvPr/>
        </p:nvSpPr>
        <p:spPr bwMode="auto">
          <a:xfrm>
            <a:off x="4282214" y="2896910"/>
            <a:ext cx="2885364" cy="1295400"/>
          </a:xfrm>
          <a:prstGeom prst="rect">
            <a:avLst/>
          </a:prstGeom>
          <a:gradFill rotWithShape="1">
            <a:gsLst>
              <a:gs pos="0">
                <a:srgbClr val="4BB417">
                  <a:tint val="73000"/>
                  <a:satMod val="150000"/>
                </a:srgbClr>
              </a:gs>
              <a:gs pos="25000">
                <a:srgbClr val="4BB417">
                  <a:tint val="96000"/>
                  <a:shade val="80000"/>
                  <a:satMod val="105000"/>
                </a:srgbClr>
              </a:gs>
              <a:gs pos="38000">
                <a:srgbClr val="4BB417">
                  <a:tint val="96000"/>
                  <a:shade val="59000"/>
                  <a:satMod val="120000"/>
                </a:srgbClr>
              </a:gs>
              <a:gs pos="55000">
                <a:srgbClr val="4BB417">
                  <a:shade val="57000"/>
                  <a:satMod val="120000"/>
                </a:srgbClr>
              </a:gs>
              <a:gs pos="80000">
                <a:srgbClr val="4BB417">
                  <a:shade val="56000"/>
                  <a:satMod val="145000"/>
                </a:srgbClr>
              </a:gs>
              <a:gs pos="88000">
                <a:srgbClr val="4BB417">
                  <a:shade val="63000"/>
                  <a:satMod val="160000"/>
                </a:srgbClr>
              </a:gs>
              <a:gs pos="100000">
                <a:srgbClr val="4BB417">
                  <a:tint val="99555"/>
                  <a:satMod val="155000"/>
                </a:srgbClr>
              </a:gs>
            </a:gsLst>
            <a:lin ang="5400000" scaled="1"/>
          </a:gradFill>
          <a:ln w="9525" cap="flat" cmpd="sng" algn="ctr">
            <a:solidFill>
              <a:srgbClr val="4BB417">
                <a:shade val="60000"/>
                <a:satMod val="300000"/>
              </a:srgbClr>
            </a:solidFill>
            <a:prstDash val="solid"/>
            <a:headEnd type="none" w="med" len="med"/>
            <a:tailEnd type="none" w="med" len="med"/>
          </a:ln>
          <a:effectLst>
            <a:glow rad="70000">
              <a:srgbClr val="4BB417">
                <a:tint val="30000"/>
                <a:shade val="95000"/>
                <a:satMod val="300000"/>
                <a:alpha val="50000"/>
              </a:srgbClr>
            </a:glow>
          </a:effectLst>
        </p:spPr>
        <p:txBody>
          <a:bodyPr vert="horz" wrap="square" lIns="109728" tIns="54864" rIns="109728" bIns="54864" numCol="1" rtlCol="0" anchor="ctr" anchorCtr="0" compatLnSpc="1">
            <a:prstTxWarp prst="textNoShape">
              <a:avLst/>
            </a:prstTxWarp>
            <a:noAutofit/>
            <a:scene3d>
              <a:camera prst="orthographicFront"/>
              <a:lightRig rig="balanced" dir="t"/>
            </a:scene3d>
            <a:flatTx/>
          </a:bodyPr>
          <a:lstStyle/>
          <a:p>
            <a:pPr marL="0" marR="0" lvl="0" indent="0" algn="ctr" defTabSz="1097280" eaLnBrk="1" fontAlgn="auto" latinLnBrk="0" hangingPunct="1">
              <a:lnSpc>
                <a:spcPct val="85000"/>
              </a:lnSpc>
              <a:spcBef>
                <a:spcPct val="20000"/>
              </a:spcBef>
              <a:spcAft>
                <a:spcPts val="0"/>
              </a:spcAft>
              <a:buClrTx/>
              <a:buSzTx/>
              <a:buFontTx/>
              <a:buNone/>
              <a:tabLst/>
              <a:defRPr/>
            </a:pPr>
            <a:r>
              <a:rPr lang="hu-HU" sz="2200" kern="0" dirty="0" smtClean="0">
                <a:solidFill>
                  <a:srgbClr val="FFFFFF"/>
                </a:solidFill>
                <a:effectLst>
                  <a:outerShdw blurRad="38100" dist="38100" dir="2700000" algn="tl">
                    <a:srgbClr val="000000">
                      <a:alpha val="43137"/>
                    </a:srgbClr>
                  </a:outerShdw>
                </a:effectLst>
                <a:latin typeface="Segoe Semibold" pitchFamily="34" charset="0"/>
                <a:cs typeface="+mn-cs"/>
              </a:rPr>
              <a:t>Service Manager</a:t>
            </a:r>
            <a:r>
              <a:rPr kumimoji="0" lang="en-US" sz="2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rPr>
              <a:t> Server</a:t>
            </a:r>
          </a:p>
        </p:txBody>
      </p:sp>
      <p:pic>
        <p:nvPicPr>
          <p:cNvPr id="80" name="Picture 7" descr="\\eventsql\dvd27\Clip_Installer\DVD_ART\Artwork_Imagery\HARDWARE_IMAGERY\Illustration - Misc Hardware\XML Icons\Server XML Web Service.png"/>
          <p:cNvPicPr>
            <a:picLocks noChangeAspect="1" noChangeArrowheads="1"/>
          </p:cNvPicPr>
          <p:nvPr/>
        </p:nvPicPr>
        <p:blipFill>
          <a:blip r:embed="rId3" cstate="print"/>
          <a:srcRect/>
          <a:stretch>
            <a:fillRect/>
          </a:stretch>
        </p:blipFill>
        <p:spPr bwMode="auto">
          <a:xfrm>
            <a:off x="3962174" y="2508290"/>
            <a:ext cx="710116" cy="1089660"/>
          </a:xfrm>
          <a:prstGeom prst="rect">
            <a:avLst/>
          </a:prstGeom>
          <a:noFill/>
        </p:spPr>
      </p:pic>
      <p:sp>
        <p:nvSpPr>
          <p:cNvPr id="81" name="Rectangle 80"/>
          <p:cNvSpPr/>
          <p:nvPr/>
        </p:nvSpPr>
        <p:spPr bwMode="auto">
          <a:xfrm>
            <a:off x="3581174" y="4967308"/>
            <a:ext cx="1661160" cy="1295400"/>
          </a:xfrm>
          <a:prstGeom prst="rect">
            <a:avLst/>
          </a:prstGeom>
          <a:gradFill rotWithShape="1">
            <a:gsLst>
              <a:gs pos="0">
                <a:srgbClr val="4BB417">
                  <a:tint val="73000"/>
                  <a:satMod val="150000"/>
                </a:srgbClr>
              </a:gs>
              <a:gs pos="25000">
                <a:srgbClr val="4BB417">
                  <a:tint val="96000"/>
                  <a:shade val="80000"/>
                  <a:satMod val="105000"/>
                </a:srgbClr>
              </a:gs>
              <a:gs pos="38000">
                <a:srgbClr val="4BB417">
                  <a:tint val="96000"/>
                  <a:shade val="59000"/>
                  <a:satMod val="120000"/>
                </a:srgbClr>
              </a:gs>
              <a:gs pos="55000">
                <a:srgbClr val="4BB417">
                  <a:shade val="57000"/>
                  <a:satMod val="120000"/>
                </a:srgbClr>
              </a:gs>
              <a:gs pos="80000">
                <a:srgbClr val="4BB417">
                  <a:shade val="56000"/>
                  <a:satMod val="145000"/>
                </a:srgbClr>
              </a:gs>
              <a:gs pos="88000">
                <a:srgbClr val="4BB417">
                  <a:shade val="63000"/>
                  <a:satMod val="160000"/>
                </a:srgbClr>
              </a:gs>
              <a:gs pos="100000">
                <a:srgbClr val="4BB417">
                  <a:tint val="99555"/>
                  <a:satMod val="155000"/>
                </a:srgbClr>
              </a:gs>
            </a:gsLst>
            <a:lin ang="5400000" scaled="1"/>
          </a:gradFill>
          <a:ln w="9525" cap="flat" cmpd="sng" algn="ctr">
            <a:solidFill>
              <a:srgbClr val="4BB417">
                <a:shade val="60000"/>
                <a:satMod val="300000"/>
              </a:srgbClr>
            </a:solidFill>
            <a:prstDash val="solid"/>
            <a:headEnd type="none" w="med" len="med"/>
            <a:tailEnd type="none" w="med" len="med"/>
          </a:ln>
          <a:effectLst>
            <a:glow rad="70000">
              <a:srgbClr val="4BB417">
                <a:tint val="30000"/>
                <a:shade val="95000"/>
                <a:satMod val="300000"/>
                <a:alpha val="50000"/>
              </a:srgbClr>
            </a:glow>
          </a:effectLst>
        </p:spPr>
        <p:txBody>
          <a:bodyPr vert="horz" wrap="square" lIns="109728" tIns="54864" rIns="109728" bIns="54864" numCol="1" rtlCol="0" anchor="ctr" anchorCtr="0" compatLnSpc="1">
            <a:prstTxWarp prst="textNoShape">
              <a:avLst/>
            </a:prstTxWarp>
            <a:noAutofit/>
            <a:scene3d>
              <a:camera prst="orthographicFront"/>
              <a:lightRig rig="balanced" dir="t"/>
            </a:scene3d>
            <a:flatTx/>
          </a:bodyPr>
          <a:lstStyle/>
          <a:p>
            <a:pPr marL="0" marR="0" lvl="0" indent="0" algn="ctr" defTabSz="1097280" eaLnBrk="1" fontAlgn="auto" latinLnBrk="0" hangingPunct="1">
              <a:lnSpc>
                <a:spcPct val="85000"/>
              </a:lnSpc>
              <a:spcBef>
                <a:spcPct val="20000"/>
              </a:spcBef>
              <a:spcAft>
                <a:spcPts val="0"/>
              </a:spcAft>
              <a:buClrTx/>
              <a:buSzTx/>
              <a:buFontTx/>
              <a:buNone/>
              <a:tabLst/>
              <a:defRPr/>
            </a:pPr>
            <a:r>
              <a:rPr kumimoji="0" lang="en-US" sz="2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rPr>
              <a:t>CMDB</a:t>
            </a:r>
          </a:p>
        </p:txBody>
      </p:sp>
      <p:pic>
        <p:nvPicPr>
          <p:cNvPr id="82" name="Picture 6" descr="\\eventsql\dvd27\Clip_Installer\DVD_ART\Artwork_Imagery\HARDWARE_IMAGERY\Illustration - Misc Hardware\XML Icons\Server SQL database.png"/>
          <p:cNvPicPr>
            <a:picLocks noChangeAspect="1" noChangeArrowheads="1"/>
          </p:cNvPicPr>
          <p:nvPr/>
        </p:nvPicPr>
        <p:blipFill>
          <a:blip r:embed="rId4" cstate="print"/>
          <a:srcRect/>
          <a:stretch>
            <a:fillRect/>
          </a:stretch>
        </p:blipFill>
        <p:spPr bwMode="auto">
          <a:xfrm>
            <a:off x="3261134" y="4500570"/>
            <a:ext cx="670560" cy="992518"/>
          </a:xfrm>
          <a:prstGeom prst="rect">
            <a:avLst/>
          </a:prstGeom>
          <a:noFill/>
        </p:spPr>
      </p:pic>
      <p:sp>
        <p:nvSpPr>
          <p:cNvPr id="83" name="Rectangle 82"/>
          <p:cNvSpPr/>
          <p:nvPr/>
        </p:nvSpPr>
        <p:spPr bwMode="auto">
          <a:xfrm>
            <a:off x="6028718" y="4982548"/>
            <a:ext cx="1661160" cy="1295400"/>
          </a:xfrm>
          <a:prstGeom prst="rect">
            <a:avLst/>
          </a:prstGeom>
          <a:gradFill rotWithShape="1">
            <a:gsLst>
              <a:gs pos="0">
                <a:srgbClr val="4BB417">
                  <a:tint val="73000"/>
                  <a:satMod val="150000"/>
                </a:srgbClr>
              </a:gs>
              <a:gs pos="25000">
                <a:srgbClr val="4BB417">
                  <a:tint val="96000"/>
                  <a:shade val="80000"/>
                  <a:satMod val="105000"/>
                </a:srgbClr>
              </a:gs>
              <a:gs pos="38000">
                <a:srgbClr val="4BB417">
                  <a:tint val="96000"/>
                  <a:shade val="59000"/>
                  <a:satMod val="120000"/>
                </a:srgbClr>
              </a:gs>
              <a:gs pos="55000">
                <a:srgbClr val="4BB417">
                  <a:shade val="57000"/>
                  <a:satMod val="120000"/>
                </a:srgbClr>
              </a:gs>
              <a:gs pos="80000">
                <a:srgbClr val="4BB417">
                  <a:shade val="56000"/>
                  <a:satMod val="145000"/>
                </a:srgbClr>
              </a:gs>
              <a:gs pos="88000">
                <a:srgbClr val="4BB417">
                  <a:shade val="63000"/>
                  <a:satMod val="160000"/>
                </a:srgbClr>
              </a:gs>
              <a:gs pos="100000">
                <a:srgbClr val="4BB417">
                  <a:tint val="99555"/>
                  <a:satMod val="155000"/>
                </a:srgbClr>
              </a:gs>
            </a:gsLst>
            <a:lin ang="5400000" scaled="1"/>
          </a:gradFill>
          <a:ln w="9525" cap="flat" cmpd="sng" algn="ctr">
            <a:solidFill>
              <a:srgbClr val="4BB417">
                <a:shade val="60000"/>
                <a:satMod val="300000"/>
              </a:srgbClr>
            </a:solidFill>
            <a:prstDash val="solid"/>
            <a:headEnd type="none" w="med" len="med"/>
            <a:tailEnd type="none" w="med" len="med"/>
          </a:ln>
          <a:effectLst>
            <a:glow rad="70000">
              <a:srgbClr val="4BB417">
                <a:tint val="30000"/>
                <a:shade val="95000"/>
                <a:satMod val="300000"/>
                <a:alpha val="50000"/>
              </a:srgbClr>
            </a:glow>
          </a:effectLst>
        </p:spPr>
        <p:txBody>
          <a:bodyPr vert="horz" wrap="square" lIns="109728" tIns="54864" rIns="109728" bIns="54864" numCol="1" rtlCol="0" anchor="ctr" anchorCtr="0" compatLnSpc="1">
            <a:prstTxWarp prst="textNoShape">
              <a:avLst/>
            </a:prstTxWarp>
            <a:noAutofit/>
            <a:scene3d>
              <a:camera prst="orthographicFront"/>
              <a:lightRig rig="balanced" dir="t"/>
            </a:scene3d>
            <a:flatTx/>
          </a:bodyPr>
          <a:lstStyle/>
          <a:p>
            <a:pPr marL="0" marR="0" lvl="0" indent="0" algn="ctr" defTabSz="1097280" eaLnBrk="1" fontAlgn="auto" latinLnBrk="0" hangingPunct="1">
              <a:lnSpc>
                <a:spcPct val="85000"/>
              </a:lnSpc>
              <a:spcBef>
                <a:spcPct val="20000"/>
              </a:spcBef>
              <a:spcAft>
                <a:spcPts val="0"/>
              </a:spcAft>
              <a:buClrTx/>
              <a:buSzTx/>
              <a:buFontTx/>
              <a:buNone/>
              <a:tabLst/>
              <a:defRPr/>
            </a:pPr>
            <a:r>
              <a:rPr kumimoji="0" lang="en-US" sz="2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rPr>
              <a:t>DW</a:t>
            </a:r>
          </a:p>
        </p:txBody>
      </p:sp>
      <p:pic>
        <p:nvPicPr>
          <p:cNvPr id="84" name="Picture 6" descr="\\eventsql\dvd27\Clip_Installer\DVD_ART\Artwork_Imagery\HARDWARE_IMAGERY\Illustration - Misc Hardware\XML Icons\Server SQL database.png"/>
          <p:cNvPicPr>
            <a:picLocks noChangeAspect="1" noChangeArrowheads="1"/>
          </p:cNvPicPr>
          <p:nvPr/>
        </p:nvPicPr>
        <p:blipFill>
          <a:blip r:embed="rId4" cstate="print"/>
          <a:srcRect/>
          <a:stretch>
            <a:fillRect/>
          </a:stretch>
        </p:blipFill>
        <p:spPr bwMode="auto">
          <a:xfrm>
            <a:off x="7308878" y="4500570"/>
            <a:ext cx="670560" cy="992518"/>
          </a:xfrm>
          <a:prstGeom prst="rect">
            <a:avLst/>
          </a:prstGeom>
          <a:noFill/>
        </p:spPr>
      </p:pic>
      <p:cxnSp>
        <p:nvCxnSpPr>
          <p:cNvPr id="85" name="Straight Arrow Connector 84"/>
          <p:cNvCxnSpPr>
            <a:stCxn id="76" idx="2"/>
          </p:cNvCxnSpPr>
          <p:nvPr/>
        </p:nvCxnSpPr>
        <p:spPr bwMode="auto">
          <a:xfrm rot="5400000">
            <a:off x="6666512" y="1689140"/>
            <a:ext cx="1082040" cy="1242060"/>
          </a:xfrm>
          <a:prstGeom prst="straightConnector1">
            <a:avLst/>
          </a:prstGeom>
          <a:gradFill rotWithShape="1">
            <a:gsLst>
              <a:gs pos="0">
                <a:srgbClr val="EF7E39">
                  <a:tint val="40000"/>
                  <a:satMod val="350000"/>
                </a:srgbClr>
              </a:gs>
              <a:gs pos="40000">
                <a:srgbClr val="EF7E39">
                  <a:tint val="45000"/>
                  <a:shade val="99000"/>
                  <a:satMod val="350000"/>
                </a:srgbClr>
              </a:gs>
              <a:gs pos="100000">
                <a:srgbClr val="EF7E39">
                  <a:shade val="20000"/>
                  <a:satMod val="255000"/>
                </a:srgbClr>
              </a:gs>
            </a:gsLst>
            <a:path path="circle">
              <a:fillToRect l="100000" t="-60000" r="100000" b="200000"/>
            </a:path>
          </a:gradFill>
          <a:ln w="9525" cap="flat" cmpd="sng" algn="ctr">
            <a:solidFill>
              <a:srgbClr val="4BB417">
                <a:shade val="60000"/>
                <a:satMod val="300000"/>
              </a:srgbClr>
            </a:solidFill>
            <a:prstDash val="solid"/>
            <a:headEnd type="none" w="med" len="med"/>
            <a:tailEnd type="arrow"/>
          </a:ln>
          <a:effectLst>
            <a:glow rad="70000">
              <a:srgbClr val="4BB417">
                <a:tint val="30000"/>
                <a:shade val="95000"/>
                <a:satMod val="300000"/>
                <a:alpha val="50000"/>
              </a:srgbClr>
            </a:glow>
          </a:effectLst>
        </p:spPr>
      </p:cxnSp>
      <p:cxnSp>
        <p:nvCxnSpPr>
          <p:cNvPr id="86" name="Straight Arrow Connector 85"/>
          <p:cNvCxnSpPr>
            <a:stCxn id="77" idx="2"/>
          </p:cNvCxnSpPr>
          <p:nvPr/>
        </p:nvCxnSpPr>
        <p:spPr bwMode="auto">
          <a:xfrm rot="5400000" flipV="1">
            <a:off x="3862352" y="1742480"/>
            <a:ext cx="1082040" cy="1165860"/>
          </a:xfrm>
          <a:prstGeom prst="straightConnector1">
            <a:avLst/>
          </a:prstGeom>
          <a:gradFill rotWithShape="1">
            <a:gsLst>
              <a:gs pos="0">
                <a:srgbClr val="EF7E39">
                  <a:tint val="40000"/>
                  <a:satMod val="350000"/>
                </a:srgbClr>
              </a:gs>
              <a:gs pos="40000">
                <a:srgbClr val="EF7E39">
                  <a:tint val="45000"/>
                  <a:shade val="99000"/>
                  <a:satMod val="350000"/>
                </a:srgbClr>
              </a:gs>
              <a:gs pos="100000">
                <a:srgbClr val="EF7E39">
                  <a:shade val="20000"/>
                  <a:satMod val="255000"/>
                </a:srgbClr>
              </a:gs>
            </a:gsLst>
            <a:path path="circle">
              <a:fillToRect l="100000" t="-60000" r="100000" b="200000"/>
            </a:path>
          </a:gradFill>
          <a:ln w="9525" cap="flat" cmpd="sng" algn="ctr">
            <a:solidFill>
              <a:srgbClr val="4BB417">
                <a:shade val="60000"/>
                <a:satMod val="300000"/>
              </a:srgbClr>
            </a:solidFill>
            <a:prstDash val="solid"/>
            <a:headEnd type="none" w="med" len="med"/>
            <a:tailEnd type="arrow"/>
          </a:ln>
          <a:effectLst>
            <a:glow rad="70000">
              <a:srgbClr val="4BB417">
                <a:tint val="30000"/>
                <a:shade val="95000"/>
                <a:satMod val="300000"/>
                <a:alpha val="50000"/>
              </a:srgbClr>
            </a:glow>
          </a:effectLst>
        </p:spPr>
      </p:cxnSp>
      <p:cxnSp>
        <p:nvCxnSpPr>
          <p:cNvPr id="87" name="Straight Arrow Connector 86"/>
          <p:cNvCxnSpPr/>
          <p:nvPr/>
        </p:nvCxnSpPr>
        <p:spPr bwMode="auto">
          <a:xfrm rot="5400000">
            <a:off x="4386800" y="4560390"/>
            <a:ext cx="720695" cy="16921"/>
          </a:xfrm>
          <a:prstGeom prst="straightConnector1">
            <a:avLst/>
          </a:prstGeom>
          <a:gradFill rotWithShape="1">
            <a:gsLst>
              <a:gs pos="0">
                <a:srgbClr val="EF7E39">
                  <a:tint val="40000"/>
                  <a:satMod val="350000"/>
                </a:srgbClr>
              </a:gs>
              <a:gs pos="40000">
                <a:srgbClr val="EF7E39">
                  <a:tint val="45000"/>
                  <a:shade val="99000"/>
                  <a:satMod val="350000"/>
                </a:srgbClr>
              </a:gs>
              <a:gs pos="100000">
                <a:srgbClr val="EF7E39">
                  <a:shade val="20000"/>
                  <a:satMod val="255000"/>
                </a:srgbClr>
              </a:gs>
            </a:gsLst>
            <a:path path="circle">
              <a:fillToRect l="100000" t="-60000" r="100000" b="200000"/>
            </a:path>
          </a:gradFill>
          <a:ln w="9525" cap="flat" cmpd="sng" algn="ctr">
            <a:solidFill>
              <a:srgbClr val="4BB417">
                <a:shade val="60000"/>
                <a:satMod val="300000"/>
              </a:srgbClr>
            </a:solidFill>
            <a:prstDash val="solid"/>
            <a:headEnd type="none" w="med" len="med"/>
            <a:tailEnd type="arrow"/>
          </a:ln>
          <a:effectLst>
            <a:glow rad="70000">
              <a:srgbClr val="4BB417">
                <a:tint val="30000"/>
                <a:shade val="95000"/>
                <a:satMod val="300000"/>
                <a:alpha val="50000"/>
              </a:srgbClr>
            </a:glow>
          </a:effectLst>
        </p:spPr>
      </p:cxnSp>
      <p:cxnSp>
        <p:nvCxnSpPr>
          <p:cNvPr id="88" name="Straight Arrow Connector 87"/>
          <p:cNvCxnSpPr/>
          <p:nvPr/>
        </p:nvCxnSpPr>
        <p:spPr bwMode="auto">
          <a:xfrm rot="16200000" flipH="1">
            <a:off x="6433062" y="4551872"/>
            <a:ext cx="720696" cy="33955"/>
          </a:xfrm>
          <a:prstGeom prst="straightConnector1">
            <a:avLst/>
          </a:prstGeom>
          <a:gradFill rotWithShape="1">
            <a:gsLst>
              <a:gs pos="0">
                <a:srgbClr val="EF7E39">
                  <a:tint val="40000"/>
                  <a:satMod val="350000"/>
                </a:srgbClr>
              </a:gs>
              <a:gs pos="40000">
                <a:srgbClr val="EF7E39">
                  <a:tint val="45000"/>
                  <a:shade val="99000"/>
                  <a:satMod val="350000"/>
                </a:srgbClr>
              </a:gs>
              <a:gs pos="100000">
                <a:srgbClr val="EF7E39">
                  <a:shade val="20000"/>
                  <a:satMod val="255000"/>
                </a:srgbClr>
              </a:gs>
            </a:gsLst>
            <a:path path="circle">
              <a:fillToRect l="100000" t="-60000" r="100000" b="200000"/>
            </a:path>
          </a:gradFill>
          <a:ln w="9525" cap="flat" cmpd="sng" algn="ctr">
            <a:solidFill>
              <a:srgbClr val="4BB417">
                <a:shade val="60000"/>
                <a:satMod val="300000"/>
              </a:srgbClr>
            </a:solidFill>
            <a:prstDash val="solid"/>
            <a:headEnd type="none" w="med" len="med"/>
            <a:tailEnd type="arrow"/>
          </a:ln>
          <a:effectLst>
            <a:glow rad="70000">
              <a:srgbClr val="4BB417">
                <a:tint val="30000"/>
                <a:shade val="95000"/>
                <a:satMod val="300000"/>
                <a:alpha val="50000"/>
              </a:srgbClr>
            </a:glow>
          </a:effectLst>
        </p:spPr>
      </p:cxnSp>
      <p:sp>
        <p:nvSpPr>
          <p:cNvPr id="89" name="Rectangle 88"/>
          <p:cNvSpPr/>
          <p:nvPr/>
        </p:nvSpPr>
        <p:spPr bwMode="auto">
          <a:xfrm>
            <a:off x="4026182" y="382310"/>
            <a:ext cx="3611880" cy="624840"/>
          </a:xfrm>
          <a:prstGeom prst="rect">
            <a:avLst/>
          </a:prstGeom>
          <a:gradFill rotWithShape="1">
            <a:gsLst>
              <a:gs pos="0">
                <a:srgbClr val="4BB417">
                  <a:tint val="73000"/>
                  <a:satMod val="150000"/>
                </a:srgbClr>
              </a:gs>
              <a:gs pos="25000">
                <a:srgbClr val="4BB417">
                  <a:tint val="96000"/>
                  <a:shade val="80000"/>
                  <a:satMod val="105000"/>
                </a:srgbClr>
              </a:gs>
              <a:gs pos="38000">
                <a:srgbClr val="4BB417">
                  <a:tint val="96000"/>
                  <a:shade val="59000"/>
                  <a:satMod val="120000"/>
                </a:srgbClr>
              </a:gs>
              <a:gs pos="55000">
                <a:srgbClr val="4BB417">
                  <a:shade val="57000"/>
                  <a:satMod val="120000"/>
                </a:srgbClr>
              </a:gs>
              <a:gs pos="80000">
                <a:srgbClr val="4BB417">
                  <a:shade val="56000"/>
                  <a:satMod val="145000"/>
                </a:srgbClr>
              </a:gs>
              <a:gs pos="88000">
                <a:srgbClr val="4BB417">
                  <a:shade val="63000"/>
                  <a:satMod val="160000"/>
                </a:srgbClr>
              </a:gs>
              <a:gs pos="100000">
                <a:srgbClr val="4BB417">
                  <a:tint val="99555"/>
                  <a:satMod val="155000"/>
                </a:srgbClr>
              </a:gs>
            </a:gsLst>
            <a:lin ang="5400000" scaled="1"/>
          </a:gradFill>
          <a:ln w="9525" cap="flat" cmpd="sng" algn="ctr">
            <a:solidFill>
              <a:srgbClr val="4BB417">
                <a:shade val="60000"/>
                <a:satMod val="300000"/>
              </a:srgbClr>
            </a:solidFill>
            <a:prstDash val="solid"/>
            <a:headEnd type="none" w="med" len="med"/>
            <a:tailEnd type="none" w="med" len="med"/>
          </a:ln>
          <a:effectLst>
            <a:glow rad="70000">
              <a:srgbClr val="4BB417">
                <a:tint val="30000"/>
                <a:shade val="95000"/>
                <a:satMod val="300000"/>
                <a:alpha val="50000"/>
              </a:srgbClr>
            </a:glow>
          </a:effectLst>
        </p:spPr>
        <p:txBody>
          <a:bodyPr vert="horz" wrap="square" lIns="109728" tIns="54864" rIns="109728" bIns="54864" numCol="1" rtlCol="0" anchor="ctr" anchorCtr="0" compatLnSpc="1">
            <a:prstTxWarp prst="textNoShape">
              <a:avLst/>
            </a:prstTxWarp>
            <a:noAutofit/>
            <a:scene3d>
              <a:camera prst="orthographicFront"/>
              <a:lightRig rig="balanced" dir="t"/>
            </a:scene3d>
            <a:flatTx/>
          </a:bodyPr>
          <a:lstStyle/>
          <a:p>
            <a:pPr marL="0" marR="0" lvl="0" indent="0" algn="ctr" defTabSz="1097280" eaLnBrk="1" fontAlgn="auto" latinLnBrk="0" hangingPunct="1">
              <a:lnSpc>
                <a:spcPct val="85000"/>
              </a:lnSpc>
              <a:spcBef>
                <a:spcPct val="20000"/>
              </a:spcBef>
              <a:spcAft>
                <a:spcPts val="0"/>
              </a:spcAft>
              <a:buClrTx/>
              <a:buSzTx/>
              <a:buFontTx/>
              <a:buNone/>
              <a:tabLst/>
              <a:defRPr/>
            </a:pPr>
            <a:r>
              <a:rPr kumimoji="0" lang="en-US" sz="2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rPr>
              <a:t>IT Portal</a:t>
            </a:r>
          </a:p>
        </p:txBody>
      </p:sp>
      <p:pic>
        <p:nvPicPr>
          <p:cNvPr id="90" name="Picture 4" descr="\\eventsql\dvd27\Clip_Installer\DVD_ART\Artwork_Imagery\HARDWARE_IMAGERY\Illustration - Misc Hardware\eHome icons\laptop.png"/>
          <p:cNvPicPr>
            <a:picLocks noChangeAspect="1" noChangeArrowheads="1"/>
          </p:cNvPicPr>
          <p:nvPr/>
        </p:nvPicPr>
        <p:blipFill>
          <a:blip r:embed="rId5" cstate="print"/>
          <a:srcRect/>
          <a:stretch>
            <a:fillRect/>
          </a:stretch>
        </p:blipFill>
        <p:spPr bwMode="auto">
          <a:xfrm>
            <a:off x="9170318" y="804458"/>
            <a:ext cx="715432" cy="556260"/>
          </a:xfrm>
          <a:prstGeom prst="rect">
            <a:avLst/>
          </a:prstGeom>
          <a:noFill/>
        </p:spPr>
      </p:pic>
      <p:cxnSp>
        <p:nvCxnSpPr>
          <p:cNvPr id="91" name="Straight Arrow Connector 90"/>
          <p:cNvCxnSpPr>
            <a:stCxn id="89" idx="2"/>
          </p:cNvCxnSpPr>
          <p:nvPr/>
        </p:nvCxnSpPr>
        <p:spPr bwMode="auto">
          <a:xfrm rot="5400000">
            <a:off x="4894248" y="1943796"/>
            <a:ext cx="1874520" cy="1228"/>
          </a:xfrm>
          <a:prstGeom prst="straightConnector1">
            <a:avLst/>
          </a:prstGeom>
          <a:gradFill rotWithShape="1">
            <a:gsLst>
              <a:gs pos="0">
                <a:srgbClr val="EF7E39">
                  <a:tint val="40000"/>
                  <a:satMod val="350000"/>
                </a:srgbClr>
              </a:gs>
              <a:gs pos="40000">
                <a:srgbClr val="EF7E39">
                  <a:tint val="45000"/>
                  <a:shade val="99000"/>
                  <a:satMod val="350000"/>
                </a:srgbClr>
              </a:gs>
              <a:gs pos="100000">
                <a:srgbClr val="EF7E39">
                  <a:shade val="20000"/>
                  <a:satMod val="255000"/>
                </a:srgbClr>
              </a:gs>
            </a:gsLst>
            <a:path path="circle">
              <a:fillToRect l="100000" t="-60000" r="100000" b="200000"/>
            </a:path>
          </a:gradFill>
          <a:ln w="9525" cap="flat" cmpd="sng" algn="ctr">
            <a:solidFill>
              <a:srgbClr val="4BB417">
                <a:shade val="60000"/>
                <a:satMod val="300000"/>
              </a:srgbClr>
            </a:solidFill>
            <a:prstDash val="solid"/>
            <a:headEnd type="none" w="med" len="med"/>
            <a:tailEnd type="arrow"/>
          </a:ln>
          <a:effectLst>
            <a:glow rad="70000">
              <a:srgbClr val="4BB417">
                <a:tint val="30000"/>
                <a:shade val="95000"/>
                <a:satMod val="300000"/>
                <a:alpha val="50000"/>
              </a:srgbClr>
            </a:glow>
          </a:effectLst>
        </p:spPr>
      </p:cxnSp>
      <p:pic>
        <p:nvPicPr>
          <p:cNvPr id="92" name="Picture 2"/>
          <p:cNvPicPr>
            <a:picLocks noChangeAspect="1" noChangeArrowheads="1"/>
          </p:cNvPicPr>
          <p:nvPr/>
        </p:nvPicPr>
        <p:blipFill>
          <a:blip r:embed="rId6" cstate="print"/>
          <a:srcRect/>
          <a:stretch>
            <a:fillRect/>
          </a:stretch>
        </p:blipFill>
        <p:spPr bwMode="auto">
          <a:xfrm>
            <a:off x="1810774" y="931331"/>
            <a:ext cx="595250" cy="496443"/>
          </a:xfrm>
          <a:prstGeom prst="rect">
            <a:avLst/>
          </a:prstGeom>
          <a:noFill/>
          <a:ln w="9525">
            <a:noFill/>
            <a:miter lim="800000"/>
            <a:headEnd/>
            <a:tailEnd/>
          </a:ln>
          <a:effectLst/>
        </p:spPr>
      </p:pic>
      <p:sp>
        <p:nvSpPr>
          <p:cNvPr id="93" name="Rectangle 92"/>
          <p:cNvSpPr/>
          <p:nvPr/>
        </p:nvSpPr>
        <p:spPr bwMode="auto">
          <a:xfrm>
            <a:off x="390406" y="3571876"/>
            <a:ext cx="2328968" cy="307848"/>
          </a:xfrm>
          <a:prstGeom prst="rect">
            <a:avLst/>
          </a:prstGeom>
          <a:gradFill rotWithShape="1">
            <a:gsLst>
              <a:gs pos="0">
                <a:srgbClr val="4BB417">
                  <a:tint val="73000"/>
                  <a:satMod val="150000"/>
                </a:srgbClr>
              </a:gs>
              <a:gs pos="25000">
                <a:srgbClr val="4BB417">
                  <a:tint val="96000"/>
                  <a:shade val="80000"/>
                  <a:satMod val="105000"/>
                </a:srgbClr>
              </a:gs>
              <a:gs pos="38000">
                <a:srgbClr val="4BB417">
                  <a:tint val="96000"/>
                  <a:shade val="59000"/>
                  <a:satMod val="120000"/>
                </a:srgbClr>
              </a:gs>
              <a:gs pos="55000">
                <a:srgbClr val="4BB417">
                  <a:shade val="57000"/>
                  <a:satMod val="120000"/>
                </a:srgbClr>
              </a:gs>
              <a:gs pos="80000">
                <a:srgbClr val="4BB417">
                  <a:shade val="56000"/>
                  <a:satMod val="145000"/>
                </a:srgbClr>
              </a:gs>
              <a:gs pos="88000">
                <a:srgbClr val="4BB417">
                  <a:shade val="63000"/>
                  <a:satMod val="160000"/>
                </a:srgbClr>
              </a:gs>
              <a:gs pos="100000">
                <a:srgbClr val="4BB417">
                  <a:tint val="99555"/>
                  <a:satMod val="155000"/>
                </a:srgbClr>
              </a:gs>
            </a:gsLst>
            <a:lin ang="5400000" scaled="1"/>
          </a:gradFill>
          <a:ln w="9525" cap="flat" cmpd="sng" algn="ctr">
            <a:solidFill>
              <a:srgbClr val="4BB417">
                <a:shade val="60000"/>
                <a:satMod val="300000"/>
              </a:srgbClr>
            </a:solidFill>
            <a:prstDash val="solid"/>
            <a:headEnd type="none" w="med" len="med"/>
            <a:tailEnd type="none" w="med" len="med"/>
          </a:ln>
          <a:effectLst>
            <a:glow rad="70000">
              <a:srgbClr val="4BB417">
                <a:tint val="30000"/>
                <a:shade val="95000"/>
                <a:satMod val="300000"/>
                <a:alpha val="50000"/>
              </a:srgbClr>
            </a:glow>
          </a:effectLst>
        </p:spPr>
        <p:txBody>
          <a:bodyPr vert="horz" wrap="square" lIns="109728" tIns="54864" rIns="109728" bIns="54864" numCol="1" rtlCol="0" anchor="ctr" anchorCtr="0" compatLnSpc="1">
            <a:prstTxWarp prst="textNoShape">
              <a:avLst/>
            </a:prstTxWarp>
            <a:noAutofit/>
            <a:scene3d>
              <a:camera prst="orthographicFront"/>
              <a:lightRig rig="balanced" dir="t"/>
            </a:scene3d>
            <a:flatTx/>
          </a:bodyPr>
          <a:lstStyle/>
          <a:p>
            <a:pPr marL="0" marR="0" lvl="0" indent="0" algn="ctr" defTabSz="1097280" eaLnBrk="1" fontAlgn="auto" latinLnBrk="0" hangingPunct="1">
              <a:lnSpc>
                <a:spcPct val="85000"/>
              </a:lnSpc>
              <a:spcBef>
                <a:spcPct val="20000"/>
              </a:spcBef>
              <a:spcAft>
                <a:spcPts val="0"/>
              </a:spcAft>
              <a:buClrTx/>
              <a:buSzTx/>
              <a:buFontTx/>
              <a:buNone/>
              <a:tabLst/>
              <a:defRPr/>
            </a:pPr>
            <a:endParaRPr kumimoji="0" lang="en-US" sz="2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endParaRPr>
          </a:p>
        </p:txBody>
      </p:sp>
      <p:sp>
        <p:nvSpPr>
          <p:cNvPr id="94" name="Rectangle 93"/>
          <p:cNvSpPr/>
          <p:nvPr/>
        </p:nvSpPr>
        <p:spPr bwMode="auto">
          <a:xfrm>
            <a:off x="542806" y="3724276"/>
            <a:ext cx="2328968" cy="307848"/>
          </a:xfrm>
          <a:prstGeom prst="rect">
            <a:avLst/>
          </a:prstGeom>
          <a:gradFill rotWithShape="1">
            <a:gsLst>
              <a:gs pos="0">
                <a:srgbClr val="4BB417">
                  <a:tint val="73000"/>
                  <a:satMod val="150000"/>
                </a:srgbClr>
              </a:gs>
              <a:gs pos="25000">
                <a:srgbClr val="4BB417">
                  <a:tint val="96000"/>
                  <a:shade val="80000"/>
                  <a:satMod val="105000"/>
                </a:srgbClr>
              </a:gs>
              <a:gs pos="38000">
                <a:srgbClr val="4BB417">
                  <a:tint val="96000"/>
                  <a:shade val="59000"/>
                  <a:satMod val="120000"/>
                </a:srgbClr>
              </a:gs>
              <a:gs pos="55000">
                <a:srgbClr val="4BB417">
                  <a:shade val="57000"/>
                  <a:satMod val="120000"/>
                </a:srgbClr>
              </a:gs>
              <a:gs pos="80000">
                <a:srgbClr val="4BB417">
                  <a:shade val="56000"/>
                  <a:satMod val="145000"/>
                </a:srgbClr>
              </a:gs>
              <a:gs pos="88000">
                <a:srgbClr val="4BB417">
                  <a:shade val="63000"/>
                  <a:satMod val="160000"/>
                </a:srgbClr>
              </a:gs>
              <a:gs pos="100000">
                <a:srgbClr val="4BB417">
                  <a:tint val="99555"/>
                  <a:satMod val="155000"/>
                </a:srgbClr>
              </a:gs>
            </a:gsLst>
            <a:lin ang="5400000" scaled="1"/>
          </a:gradFill>
          <a:ln w="9525" cap="flat" cmpd="sng" algn="ctr">
            <a:solidFill>
              <a:srgbClr val="4BB417">
                <a:shade val="60000"/>
                <a:satMod val="300000"/>
              </a:srgbClr>
            </a:solidFill>
            <a:prstDash val="solid"/>
            <a:headEnd type="none" w="med" len="med"/>
            <a:tailEnd type="none" w="med" len="med"/>
          </a:ln>
          <a:effectLst>
            <a:glow rad="70000">
              <a:srgbClr val="4BB417">
                <a:tint val="30000"/>
                <a:shade val="95000"/>
                <a:satMod val="300000"/>
                <a:alpha val="50000"/>
              </a:srgbClr>
            </a:glow>
          </a:effectLst>
        </p:spPr>
        <p:txBody>
          <a:bodyPr vert="horz" wrap="square" lIns="109728" tIns="54864" rIns="109728" bIns="54864" numCol="1" rtlCol="0" anchor="ctr" anchorCtr="0" compatLnSpc="1">
            <a:prstTxWarp prst="textNoShape">
              <a:avLst/>
            </a:prstTxWarp>
            <a:noAutofit/>
            <a:scene3d>
              <a:camera prst="orthographicFront"/>
              <a:lightRig rig="balanced" dir="t"/>
            </a:scene3d>
            <a:flatTx/>
          </a:bodyPr>
          <a:lstStyle/>
          <a:p>
            <a:pPr marL="0" marR="0" lvl="0" indent="0" algn="ctr" defTabSz="1097280" eaLnBrk="1" fontAlgn="auto" latinLnBrk="0" hangingPunct="1">
              <a:lnSpc>
                <a:spcPct val="85000"/>
              </a:lnSpc>
              <a:spcBef>
                <a:spcPct val="20000"/>
              </a:spcBef>
              <a:spcAft>
                <a:spcPts val="0"/>
              </a:spcAft>
              <a:buClrTx/>
              <a:buSzTx/>
              <a:buFontTx/>
              <a:buNone/>
              <a:tabLst/>
              <a:defRPr/>
            </a:pPr>
            <a:endParaRPr kumimoji="0" lang="en-US" sz="2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endParaRPr>
          </a:p>
        </p:txBody>
      </p:sp>
      <p:sp>
        <p:nvSpPr>
          <p:cNvPr id="95" name="Rectangle 94"/>
          <p:cNvSpPr/>
          <p:nvPr/>
        </p:nvSpPr>
        <p:spPr bwMode="auto">
          <a:xfrm>
            <a:off x="695206" y="3876676"/>
            <a:ext cx="2328968" cy="307848"/>
          </a:xfrm>
          <a:prstGeom prst="rect">
            <a:avLst/>
          </a:prstGeom>
          <a:gradFill rotWithShape="1">
            <a:gsLst>
              <a:gs pos="0">
                <a:srgbClr val="4BB417">
                  <a:tint val="73000"/>
                  <a:satMod val="150000"/>
                </a:srgbClr>
              </a:gs>
              <a:gs pos="25000">
                <a:srgbClr val="4BB417">
                  <a:tint val="96000"/>
                  <a:shade val="80000"/>
                  <a:satMod val="105000"/>
                </a:srgbClr>
              </a:gs>
              <a:gs pos="38000">
                <a:srgbClr val="4BB417">
                  <a:tint val="96000"/>
                  <a:shade val="59000"/>
                  <a:satMod val="120000"/>
                </a:srgbClr>
              </a:gs>
              <a:gs pos="55000">
                <a:srgbClr val="4BB417">
                  <a:shade val="57000"/>
                  <a:satMod val="120000"/>
                </a:srgbClr>
              </a:gs>
              <a:gs pos="80000">
                <a:srgbClr val="4BB417">
                  <a:shade val="56000"/>
                  <a:satMod val="145000"/>
                </a:srgbClr>
              </a:gs>
              <a:gs pos="88000">
                <a:srgbClr val="4BB417">
                  <a:shade val="63000"/>
                  <a:satMod val="160000"/>
                </a:srgbClr>
              </a:gs>
              <a:gs pos="100000">
                <a:srgbClr val="4BB417">
                  <a:tint val="99555"/>
                  <a:satMod val="155000"/>
                </a:srgbClr>
              </a:gs>
            </a:gsLst>
            <a:lin ang="5400000" scaled="1"/>
          </a:gradFill>
          <a:ln w="9525" cap="flat" cmpd="sng" algn="ctr">
            <a:solidFill>
              <a:srgbClr val="4BB417">
                <a:shade val="60000"/>
                <a:satMod val="300000"/>
              </a:srgbClr>
            </a:solidFill>
            <a:prstDash val="solid"/>
            <a:headEnd type="none" w="med" len="med"/>
            <a:tailEnd type="none" w="med" len="med"/>
          </a:ln>
          <a:effectLst>
            <a:glow rad="70000">
              <a:srgbClr val="4BB417">
                <a:tint val="30000"/>
                <a:shade val="95000"/>
                <a:satMod val="300000"/>
                <a:alpha val="50000"/>
              </a:srgbClr>
            </a:glow>
          </a:effectLst>
        </p:spPr>
        <p:txBody>
          <a:bodyPr vert="horz" wrap="square" lIns="109728" tIns="54864" rIns="109728" bIns="54864" numCol="1" rtlCol="0" anchor="ctr" anchorCtr="0" compatLnSpc="1">
            <a:prstTxWarp prst="textNoShape">
              <a:avLst/>
            </a:prstTxWarp>
            <a:noAutofit/>
            <a:scene3d>
              <a:camera prst="orthographicFront"/>
              <a:lightRig rig="balanced" dir="t"/>
            </a:scene3d>
            <a:flatTx/>
          </a:bodyPr>
          <a:lstStyle/>
          <a:p>
            <a:pPr marL="0" marR="0" lvl="0" indent="0" algn="ctr" defTabSz="1097280" eaLnBrk="1" fontAlgn="auto" latinLnBrk="0" hangingPunct="1">
              <a:lnSpc>
                <a:spcPct val="85000"/>
              </a:lnSpc>
              <a:spcBef>
                <a:spcPct val="20000"/>
              </a:spcBef>
              <a:spcAft>
                <a:spcPts val="0"/>
              </a:spcAft>
              <a:buClrTx/>
              <a:buSzTx/>
              <a:buFontTx/>
              <a:buNone/>
              <a:tabLst/>
              <a:defRPr/>
            </a:pPr>
            <a:r>
              <a:rPr kumimoji="0" lang="en-US" sz="2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Semibold" pitchFamily="34" charset="0"/>
                <a:ea typeface="+mn-ea"/>
                <a:cs typeface="+mn-cs"/>
              </a:rPr>
              <a:t>Connectors</a:t>
            </a:r>
          </a:p>
        </p:txBody>
      </p:sp>
      <p:cxnSp>
        <p:nvCxnSpPr>
          <p:cNvPr id="96" name="Straight Arrow Connector 95"/>
          <p:cNvCxnSpPr/>
          <p:nvPr/>
        </p:nvCxnSpPr>
        <p:spPr bwMode="auto">
          <a:xfrm>
            <a:off x="3024174" y="3929066"/>
            <a:ext cx="1307104" cy="22452"/>
          </a:xfrm>
          <a:prstGeom prst="straightConnector1">
            <a:avLst/>
          </a:prstGeom>
          <a:gradFill rotWithShape="1">
            <a:gsLst>
              <a:gs pos="0">
                <a:srgbClr val="EF7E39">
                  <a:tint val="40000"/>
                  <a:satMod val="350000"/>
                </a:srgbClr>
              </a:gs>
              <a:gs pos="40000">
                <a:srgbClr val="EF7E39">
                  <a:tint val="45000"/>
                  <a:shade val="99000"/>
                  <a:satMod val="350000"/>
                </a:srgbClr>
              </a:gs>
              <a:gs pos="100000">
                <a:srgbClr val="EF7E39">
                  <a:shade val="20000"/>
                  <a:satMod val="255000"/>
                </a:srgbClr>
              </a:gs>
            </a:gsLst>
            <a:path path="circle">
              <a:fillToRect l="100000" t="-60000" r="100000" b="200000"/>
            </a:path>
          </a:gradFill>
          <a:ln w="9525" cap="flat" cmpd="sng" algn="ctr">
            <a:solidFill>
              <a:srgbClr val="4BB417">
                <a:shade val="60000"/>
                <a:satMod val="300000"/>
              </a:srgbClr>
            </a:solidFill>
            <a:prstDash val="solid"/>
            <a:headEnd type="none" w="med" len="med"/>
            <a:tailEnd type="arrow"/>
          </a:ln>
          <a:effectLst>
            <a:glow rad="70000">
              <a:srgbClr val="4BB417">
                <a:tint val="30000"/>
                <a:shade val="95000"/>
                <a:satMod val="300000"/>
                <a:alpha val="50000"/>
              </a:srgbClr>
            </a:glow>
          </a:effectLst>
        </p:spPr>
      </p:cxnSp>
      <p:pic>
        <p:nvPicPr>
          <p:cNvPr id="97" name="Picture 5" descr="\\eventsql\dvd27\Clip_Installer\DVD_ART\Artwork_Imagery\HARDWARE_IMAGERY\Illustration - Misc Hardware\XML Icons\Globe.png"/>
          <p:cNvPicPr>
            <a:picLocks noChangeAspect="1" noChangeArrowheads="1"/>
          </p:cNvPicPr>
          <p:nvPr/>
        </p:nvPicPr>
        <p:blipFill>
          <a:blip r:embed="rId7" cstate="print"/>
          <a:srcRect/>
          <a:stretch>
            <a:fillRect/>
          </a:stretch>
        </p:blipFill>
        <p:spPr bwMode="auto">
          <a:xfrm>
            <a:off x="7223534" y="71414"/>
            <a:ext cx="655320" cy="655320"/>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Rectangle 6146"/>
          <p:cNvPicPr>
            <a:picLocks noChangeAspect="1" noChangeArrowheads="1"/>
          </p:cNvPicPr>
          <p:nvPr/>
        </p:nvPicPr>
        <p:blipFill>
          <a:blip r:embed="rId3">
            <a:lum bright="-34000"/>
          </a:blip>
          <a:srcRect/>
          <a:stretch>
            <a:fillRect/>
          </a:stretch>
        </p:blipFill>
        <p:spPr bwMode="auto">
          <a:xfrm>
            <a:off x="380968" y="1110612"/>
            <a:ext cx="9123044" cy="1746884"/>
          </a:xfrm>
          <a:prstGeom prst="rect">
            <a:avLst/>
          </a:prstGeom>
          <a:noFill/>
          <a:ln w="9525">
            <a:noFill/>
            <a:miter lim="800000"/>
            <a:headEnd/>
            <a:tailEnd/>
          </a:ln>
        </p:spPr>
      </p:pic>
      <p:pic>
        <p:nvPicPr>
          <p:cNvPr id="68" name="Picture 2" descr="\\eventsql\dvd27\Clip_Installer\DVD_ART\Artwork_Imagery\Shapes and Graphics\Arrows - arrow\Curved\gold-arrows-4.png"/>
          <p:cNvPicPr>
            <a:picLocks noChangeAspect="1" noChangeArrowheads="1"/>
          </p:cNvPicPr>
          <p:nvPr/>
        </p:nvPicPr>
        <p:blipFill>
          <a:blip r:embed="rId4" cstate="print">
            <a:duotone>
              <a:prstClr val="black"/>
              <a:srgbClr val="4BB417">
                <a:tint val="45000"/>
                <a:satMod val="400000"/>
              </a:srgbClr>
            </a:duotone>
            <a:lum bright="-16000" contrast="43000"/>
          </a:blip>
          <a:srcRect/>
          <a:stretch>
            <a:fillRect/>
          </a:stretch>
        </p:blipFill>
        <p:spPr bwMode="auto">
          <a:xfrm>
            <a:off x="2881298" y="1994742"/>
            <a:ext cx="4459606" cy="2948940"/>
          </a:xfrm>
          <a:prstGeom prst="rect">
            <a:avLst/>
          </a:prstGeom>
          <a:noFill/>
          <a:ln w="9525" cap="flat" cmpd="sng" algn="ctr">
            <a:noFill/>
            <a:prstDash val="solid"/>
          </a:ln>
          <a:effectLst>
            <a:outerShdw blurRad="50800" dist="50800" dir="5400000" algn="ctr" rotWithShape="0">
              <a:srgbClr val="000000">
                <a:alpha val="38000"/>
              </a:srgbClr>
            </a:outerShdw>
          </a:effectLst>
        </p:spPr>
      </p:pic>
      <p:grpSp>
        <p:nvGrpSpPr>
          <p:cNvPr id="69" name="Group 86"/>
          <p:cNvGrpSpPr>
            <a:grpSpLocks/>
          </p:cNvGrpSpPr>
          <p:nvPr/>
        </p:nvGrpSpPr>
        <p:grpSpPr bwMode="auto">
          <a:xfrm>
            <a:off x="5428229" y="641982"/>
            <a:ext cx="4096511" cy="1647824"/>
            <a:chOff x="4929686" y="4173650"/>
            <a:chExt cx="3414203" cy="1373052"/>
          </a:xfrm>
        </p:grpSpPr>
        <p:sp>
          <p:nvSpPr>
            <p:cNvPr id="70" name="Text Box 80"/>
            <p:cNvSpPr txBox="1">
              <a:spLocks noChangeArrowheads="1"/>
            </p:cNvSpPr>
            <p:nvPr/>
          </p:nvSpPr>
          <p:spPr bwMode="auto">
            <a:xfrm>
              <a:off x="4929686" y="5287965"/>
              <a:ext cx="3414203" cy="258737"/>
            </a:xfrm>
            <a:prstGeom prst="rect">
              <a:avLst/>
            </a:prstGeom>
            <a:noFill/>
            <a:ln w="9525" algn="ctr">
              <a:noFill/>
              <a:miter lim="800000"/>
              <a:headEnd/>
              <a:tailEnd/>
            </a:ln>
            <a:effectLst/>
          </p:spPr>
          <p:txBody>
            <a:bodyPr/>
            <a:lstStyle/>
            <a:p>
              <a:pPr marL="0" marR="0" lvl="0" indent="0" algn="ctr" defTabSz="914400" eaLnBrk="0" fontAlgn="auto" latinLnBrk="0" hangingPunct="0">
                <a:lnSpc>
                  <a:spcPct val="80000"/>
                </a:lnSpc>
                <a:spcBef>
                  <a:spcPts val="0"/>
                </a:spcBef>
                <a:spcAft>
                  <a:spcPts val="0"/>
                </a:spcAft>
                <a:buClrTx/>
                <a:buSzTx/>
                <a:buFontTx/>
                <a:buNone/>
                <a:tabLst/>
                <a:defRPr/>
              </a:pPr>
              <a:r>
                <a:rPr kumimoji="0" lang="hu-HU" sz="1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cs typeface="+mn-cs"/>
                </a:rPr>
                <a:t>Adattárház</a:t>
              </a:r>
              <a:endPar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cs"/>
              </a:endParaRPr>
            </a:p>
          </p:txBody>
        </p:sp>
        <p:grpSp>
          <p:nvGrpSpPr>
            <p:cNvPr id="71" name="Group 81"/>
            <p:cNvGrpSpPr>
              <a:grpSpLocks/>
            </p:cNvGrpSpPr>
            <p:nvPr/>
          </p:nvGrpSpPr>
          <p:grpSpPr bwMode="auto">
            <a:xfrm>
              <a:off x="5884768" y="4173661"/>
              <a:ext cx="884648" cy="1075285"/>
              <a:chOff x="4238" y="3530"/>
              <a:chExt cx="264" cy="330"/>
            </a:xfrm>
          </p:grpSpPr>
          <p:pic>
            <p:nvPicPr>
              <p:cNvPr id="72" name="Picture 82" descr="Database blue"/>
              <p:cNvPicPr>
                <a:picLocks noChangeAspect="1" noChangeArrowheads="1"/>
              </p:cNvPicPr>
              <p:nvPr/>
            </p:nvPicPr>
            <p:blipFill>
              <a:blip r:embed="rId5"/>
              <a:srcRect/>
              <a:stretch>
                <a:fillRect/>
              </a:stretch>
            </p:blipFill>
            <p:spPr bwMode="auto">
              <a:xfrm>
                <a:off x="4238" y="3570"/>
                <a:ext cx="240" cy="290"/>
              </a:xfrm>
              <a:prstGeom prst="rect">
                <a:avLst/>
              </a:prstGeom>
              <a:noFill/>
              <a:ln w="9525">
                <a:noFill/>
                <a:miter lim="800000"/>
                <a:headEnd/>
                <a:tailEnd/>
              </a:ln>
            </p:spPr>
          </p:pic>
          <p:pic>
            <p:nvPicPr>
              <p:cNvPr id="73" name="Picture 83" descr="XP icon date and time"/>
              <p:cNvPicPr>
                <a:picLocks noChangeAspect="1" noChangeArrowheads="1"/>
              </p:cNvPicPr>
              <p:nvPr/>
            </p:nvPicPr>
            <p:blipFill>
              <a:blip r:embed="rId6"/>
              <a:srcRect/>
              <a:stretch>
                <a:fillRect/>
              </a:stretch>
            </p:blipFill>
            <p:spPr bwMode="auto">
              <a:xfrm>
                <a:off x="4239" y="3530"/>
                <a:ext cx="263" cy="263"/>
              </a:xfrm>
              <a:prstGeom prst="rect">
                <a:avLst/>
              </a:prstGeom>
              <a:noFill/>
              <a:ln w="9525">
                <a:noFill/>
                <a:miter lim="800000"/>
                <a:headEnd/>
                <a:tailEnd/>
              </a:ln>
            </p:spPr>
          </p:pic>
        </p:grpSp>
      </p:grpSp>
      <p:grpSp>
        <p:nvGrpSpPr>
          <p:cNvPr id="74" name="Group 84"/>
          <p:cNvGrpSpPr>
            <a:grpSpLocks/>
          </p:cNvGrpSpPr>
          <p:nvPr/>
        </p:nvGrpSpPr>
        <p:grpSpPr bwMode="auto">
          <a:xfrm>
            <a:off x="1469641" y="817242"/>
            <a:ext cx="3021330" cy="1840230"/>
            <a:chOff x="1176949" y="4311337"/>
            <a:chExt cx="2518675" cy="1532091"/>
          </a:xfrm>
        </p:grpSpPr>
        <p:pic>
          <p:nvPicPr>
            <p:cNvPr id="75" name="Picture 6" descr="purple gel cylinder"/>
            <p:cNvPicPr>
              <a:picLocks noChangeAspect="1" noChangeArrowheads="1"/>
            </p:cNvPicPr>
            <p:nvPr/>
          </p:nvPicPr>
          <p:blipFill>
            <a:blip r:embed="rId7"/>
            <a:srcRect/>
            <a:stretch>
              <a:fillRect/>
            </a:stretch>
          </p:blipFill>
          <p:spPr bwMode="auto">
            <a:xfrm>
              <a:off x="1995960" y="4372823"/>
              <a:ext cx="993402" cy="906256"/>
            </a:xfrm>
            <a:prstGeom prst="rect">
              <a:avLst/>
            </a:prstGeom>
            <a:noFill/>
            <a:ln w="9525">
              <a:noFill/>
              <a:miter lim="800000"/>
              <a:headEnd/>
              <a:tailEnd/>
            </a:ln>
          </p:spPr>
        </p:pic>
        <p:grpSp>
          <p:nvGrpSpPr>
            <p:cNvPr id="76" name="Group 75"/>
            <p:cNvGrpSpPr>
              <a:grpSpLocks/>
            </p:cNvGrpSpPr>
            <p:nvPr/>
          </p:nvGrpSpPr>
          <p:grpSpPr bwMode="auto">
            <a:xfrm>
              <a:off x="1918093" y="4311358"/>
              <a:ext cx="916879" cy="692107"/>
              <a:chOff x="2639" y="3660"/>
              <a:chExt cx="419" cy="348"/>
            </a:xfrm>
          </p:grpSpPr>
          <p:sp>
            <p:nvSpPr>
              <p:cNvPr id="78" name="Freeform 12"/>
              <p:cNvSpPr>
                <a:spLocks noChangeAspect="1"/>
              </p:cNvSpPr>
              <p:nvPr/>
            </p:nvSpPr>
            <p:spPr bwMode="auto">
              <a:xfrm rot="-2614074">
                <a:off x="2807" y="3750"/>
                <a:ext cx="83" cy="79"/>
              </a:xfrm>
              <a:custGeom>
                <a:avLst/>
                <a:gdLst>
                  <a:gd name="T0" fmla="*/ 83 w 83"/>
                  <a:gd name="T1" fmla="*/ 0 h 79"/>
                  <a:gd name="T2" fmla="*/ 0 w 83"/>
                  <a:gd name="T3" fmla="*/ 79 h 79"/>
                  <a:gd name="T4" fmla="*/ 0 60000 65536"/>
                  <a:gd name="T5" fmla="*/ 0 60000 65536"/>
                  <a:gd name="T6" fmla="*/ 0 w 83"/>
                  <a:gd name="T7" fmla="*/ 0 h 79"/>
                  <a:gd name="T8" fmla="*/ 83 w 83"/>
                  <a:gd name="T9" fmla="*/ 79 h 79"/>
                </a:gdLst>
                <a:ahLst/>
                <a:cxnLst>
                  <a:cxn ang="T4">
                    <a:pos x="T0" y="T1"/>
                  </a:cxn>
                  <a:cxn ang="T5">
                    <a:pos x="T2" y="T3"/>
                  </a:cxn>
                </a:cxnLst>
                <a:rect l="T6" t="T7" r="T8" b="T9"/>
                <a:pathLst>
                  <a:path w="83" h="79">
                    <a:moveTo>
                      <a:pt x="83" y="0"/>
                    </a:moveTo>
                    <a:lnTo>
                      <a:pt x="0" y="79"/>
                    </a:lnTo>
                  </a:path>
                </a:pathLst>
              </a:custGeom>
              <a:noFill/>
              <a:ln w="12700">
                <a:solidFill>
                  <a:srgbClr val="FFFFFF"/>
                </a:solidFill>
                <a:prstDash val="dash"/>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79" name="Freeform 13"/>
              <p:cNvSpPr>
                <a:spLocks noChangeAspect="1"/>
              </p:cNvSpPr>
              <p:nvPr/>
            </p:nvSpPr>
            <p:spPr bwMode="auto">
              <a:xfrm rot="-2860312">
                <a:off x="2939" y="3802"/>
                <a:ext cx="83" cy="79"/>
              </a:xfrm>
              <a:custGeom>
                <a:avLst/>
                <a:gdLst>
                  <a:gd name="T0" fmla="*/ 83 w 83"/>
                  <a:gd name="T1" fmla="*/ 0 h 79"/>
                  <a:gd name="T2" fmla="*/ 0 w 83"/>
                  <a:gd name="T3" fmla="*/ 79 h 79"/>
                  <a:gd name="T4" fmla="*/ 0 60000 65536"/>
                  <a:gd name="T5" fmla="*/ 0 60000 65536"/>
                  <a:gd name="T6" fmla="*/ 0 w 83"/>
                  <a:gd name="T7" fmla="*/ 0 h 79"/>
                  <a:gd name="T8" fmla="*/ 83 w 83"/>
                  <a:gd name="T9" fmla="*/ 79 h 79"/>
                </a:gdLst>
                <a:ahLst/>
                <a:cxnLst>
                  <a:cxn ang="T4">
                    <a:pos x="T0" y="T1"/>
                  </a:cxn>
                  <a:cxn ang="T5">
                    <a:pos x="T2" y="T3"/>
                  </a:cxn>
                </a:cxnLst>
                <a:rect l="T6" t="T7" r="T8" b="T9"/>
                <a:pathLst>
                  <a:path w="83" h="79">
                    <a:moveTo>
                      <a:pt x="83" y="0"/>
                    </a:moveTo>
                    <a:lnTo>
                      <a:pt x="0" y="79"/>
                    </a:lnTo>
                  </a:path>
                </a:pathLst>
              </a:custGeom>
              <a:noFill/>
              <a:ln w="12700">
                <a:solidFill>
                  <a:srgbClr val="FFFFFF"/>
                </a:solidFill>
                <a:prstDash val="dash"/>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80" name="Picture 14" descr="pc"/>
              <p:cNvPicPr>
                <a:picLocks noChangeAspect="1" noChangeArrowheads="1"/>
              </p:cNvPicPr>
              <p:nvPr/>
            </p:nvPicPr>
            <p:blipFill>
              <a:blip r:embed="rId8"/>
              <a:srcRect/>
              <a:stretch>
                <a:fillRect/>
              </a:stretch>
            </p:blipFill>
            <p:spPr bwMode="auto">
              <a:xfrm>
                <a:off x="2639" y="3753"/>
                <a:ext cx="171" cy="173"/>
              </a:xfrm>
              <a:prstGeom prst="rect">
                <a:avLst/>
              </a:prstGeom>
              <a:noFill/>
              <a:ln w="9525">
                <a:noFill/>
                <a:miter lim="800000"/>
                <a:headEnd/>
                <a:tailEnd/>
              </a:ln>
            </p:spPr>
          </p:pic>
          <p:pic>
            <p:nvPicPr>
              <p:cNvPr id="81" name="Picture 15" descr="laptop notebook portable Computer"/>
              <p:cNvPicPr>
                <a:picLocks noChangeAspect="1" noChangeArrowheads="1"/>
              </p:cNvPicPr>
              <p:nvPr/>
            </p:nvPicPr>
            <p:blipFill>
              <a:blip r:embed="rId9"/>
              <a:srcRect/>
              <a:stretch>
                <a:fillRect/>
              </a:stretch>
            </p:blipFill>
            <p:spPr bwMode="auto">
              <a:xfrm>
                <a:off x="2748" y="3832"/>
                <a:ext cx="186" cy="176"/>
              </a:xfrm>
              <a:prstGeom prst="rect">
                <a:avLst/>
              </a:prstGeom>
              <a:noFill/>
              <a:ln w="9525">
                <a:noFill/>
                <a:miter lim="800000"/>
                <a:headEnd/>
                <a:tailEnd/>
              </a:ln>
            </p:spPr>
          </p:pic>
          <p:pic>
            <p:nvPicPr>
              <p:cNvPr id="82" name="Picture 16" descr="software CD product package"/>
              <p:cNvPicPr>
                <a:picLocks noChangeAspect="1" noChangeArrowheads="1"/>
              </p:cNvPicPr>
              <p:nvPr/>
            </p:nvPicPr>
            <p:blipFill>
              <a:blip r:embed="rId10"/>
              <a:srcRect/>
              <a:stretch>
                <a:fillRect/>
              </a:stretch>
            </p:blipFill>
            <p:spPr bwMode="auto">
              <a:xfrm>
                <a:off x="2945" y="3867"/>
                <a:ext cx="113" cy="104"/>
              </a:xfrm>
              <a:prstGeom prst="rect">
                <a:avLst/>
              </a:prstGeom>
              <a:noFill/>
              <a:ln w="9525">
                <a:noFill/>
                <a:miter lim="800000"/>
                <a:headEnd/>
                <a:tailEnd/>
              </a:ln>
            </p:spPr>
          </p:pic>
          <p:pic>
            <p:nvPicPr>
              <p:cNvPr id="83" name="Picture 17" descr="user business man"/>
              <p:cNvPicPr>
                <a:picLocks noChangeAspect="1" noChangeArrowheads="1"/>
              </p:cNvPicPr>
              <p:nvPr/>
            </p:nvPicPr>
            <p:blipFill>
              <a:blip r:embed="rId11"/>
              <a:srcRect/>
              <a:stretch>
                <a:fillRect/>
              </a:stretch>
            </p:blipFill>
            <p:spPr bwMode="auto">
              <a:xfrm>
                <a:off x="2897" y="3698"/>
                <a:ext cx="113" cy="150"/>
              </a:xfrm>
              <a:prstGeom prst="rect">
                <a:avLst/>
              </a:prstGeom>
              <a:noFill/>
              <a:ln w="9525">
                <a:noFill/>
                <a:miter lim="800000"/>
                <a:headEnd/>
                <a:tailEnd/>
              </a:ln>
            </p:spPr>
          </p:pic>
          <p:sp>
            <p:nvSpPr>
              <p:cNvPr id="84" name="Freeform 18"/>
              <p:cNvSpPr>
                <a:spLocks noChangeAspect="1"/>
              </p:cNvSpPr>
              <p:nvPr/>
            </p:nvSpPr>
            <p:spPr bwMode="auto">
              <a:xfrm>
                <a:off x="2727" y="3722"/>
                <a:ext cx="83" cy="79"/>
              </a:xfrm>
              <a:custGeom>
                <a:avLst/>
                <a:gdLst>
                  <a:gd name="T0" fmla="*/ 83 w 83"/>
                  <a:gd name="T1" fmla="*/ 0 h 79"/>
                  <a:gd name="T2" fmla="*/ 0 w 83"/>
                  <a:gd name="T3" fmla="*/ 79 h 79"/>
                  <a:gd name="T4" fmla="*/ 0 60000 65536"/>
                  <a:gd name="T5" fmla="*/ 0 60000 65536"/>
                  <a:gd name="T6" fmla="*/ 0 w 83"/>
                  <a:gd name="T7" fmla="*/ 0 h 79"/>
                  <a:gd name="T8" fmla="*/ 83 w 83"/>
                  <a:gd name="T9" fmla="*/ 79 h 79"/>
                </a:gdLst>
                <a:ahLst/>
                <a:cxnLst>
                  <a:cxn ang="T4">
                    <a:pos x="T0" y="T1"/>
                  </a:cxn>
                  <a:cxn ang="T5">
                    <a:pos x="T2" y="T3"/>
                  </a:cxn>
                </a:cxnLst>
                <a:rect l="T6" t="T7" r="T8" b="T9"/>
                <a:pathLst>
                  <a:path w="83" h="79">
                    <a:moveTo>
                      <a:pt x="83" y="0"/>
                    </a:moveTo>
                    <a:lnTo>
                      <a:pt x="0" y="79"/>
                    </a:lnTo>
                  </a:path>
                </a:pathLst>
              </a:custGeom>
              <a:noFill/>
              <a:ln w="12700">
                <a:solidFill>
                  <a:srgbClr val="FFFFFF"/>
                </a:solidFill>
                <a:prstDash val="dash"/>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85" name="Freeform 19"/>
              <p:cNvSpPr>
                <a:spLocks noChangeAspect="1"/>
              </p:cNvSpPr>
              <p:nvPr/>
            </p:nvSpPr>
            <p:spPr bwMode="auto">
              <a:xfrm rot="4948755">
                <a:off x="2844" y="3720"/>
                <a:ext cx="104" cy="73"/>
              </a:xfrm>
              <a:custGeom>
                <a:avLst/>
                <a:gdLst>
                  <a:gd name="T0" fmla="*/ 104 w 104"/>
                  <a:gd name="T1" fmla="*/ 0 h 73"/>
                  <a:gd name="T2" fmla="*/ 0 w 104"/>
                  <a:gd name="T3" fmla="*/ 73 h 73"/>
                  <a:gd name="T4" fmla="*/ 0 60000 65536"/>
                  <a:gd name="T5" fmla="*/ 0 60000 65536"/>
                  <a:gd name="T6" fmla="*/ 0 w 104"/>
                  <a:gd name="T7" fmla="*/ 0 h 73"/>
                  <a:gd name="T8" fmla="*/ 104 w 104"/>
                  <a:gd name="T9" fmla="*/ 73 h 73"/>
                </a:gdLst>
                <a:ahLst/>
                <a:cxnLst>
                  <a:cxn ang="T4">
                    <a:pos x="T0" y="T1"/>
                  </a:cxn>
                  <a:cxn ang="T5">
                    <a:pos x="T2" y="T3"/>
                  </a:cxn>
                </a:cxnLst>
                <a:rect l="T6" t="T7" r="T8" b="T9"/>
                <a:pathLst>
                  <a:path w="104" h="73">
                    <a:moveTo>
                      <a:pt x="104" y="0"/>
                    </a:moveTo>
                    <a:lnTo>
                      <a:pt x="0" y="73"/>
                    </a:lnTo>
                  </a:path>
                </a:pathLst>
              </a:custGeom>
              <a:noFill/>
              <a:ln w="12700">
                <a:solidFill>
                  <a:srgbClr val="FFFFFF"/>
                </a:solidFill>
                <a:round/>
                <a:headEnd/>
                <a:tailEnd/>
              </a:ln>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pic>
            <p:nvPicPr>
              <p:cNvPr id="86" name="Picture 20" descr="policy rules"/>
              <p:cNvPicPr>
                <a:picLocks noChangeAspect="1" noChangeArrowheads="1"/>
              </p:cNvPicPr>
              <p:nvPr/>
            </p:nvPicPr>
            <p:blipFill>
              <a:blip r:embed="rId12"/>
              <a:srcRect/>
              <a:stretch>
                <a:fillRect/>
              </a:stretch>
            </p:blipFill>
            <p:spPr bwMode="auto">
              <a:xfrm>
                <a:off x="2799" y="3660"/>
                <a:ext cx="84" cy="97"/>
              </a:xfrm>
              <a:prstGeom prst="rect">
                <a:avLst/>
              </a:prstGeom>
              <a:noFill/>
              <a:ln w="9525">
                <a:noFill/>
                <a:miter lim="800000"/>
                <a:headEnd/>
                <a:tailEnd/>
              </a:ln>
            </p:spPr>
          </p:pic>
        </p:grpSp>
        <p:sp>
          <p:nvSpPr>
            <p:cNvPr id="77" name="Text Box 45"/>
            <p:cNvSpPr txBox="1">
              <a:spLocks noChangeArrowheads="1"/>
            </p:cNvSpPr>
            <p:nvPr/>
          </p:nvSpPr>
          <p:spPr bwMode="auto">
            <a:xfrm>
              <a:off x="1176949" y="5302596"/>
              <a:ext cx="2518675" cy="540832"/>
            </a:xfrm>
            <a:prstGeom prst="rect">
              <a:avLst/>
            </a:prstGeom>
            <a:noFill/>
            <a:ln w="9525" algn="ctr">
              <a:noFill/>
              <a:miter lim="800000"/>
              <a:headEnd/>
              <a:tailEnd/>
            </a:ln>
            <a:effectLst/>
          </p:spPr>
          <p:txBody>
            <a:bodyPr/>
            <a:lstStyle/>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cs"/>
                </a:rPr>
                <a:t>CMDB</a:t>
              </a:r>
            </a:p>
          </p:txBody>
        </p:sp>
      </p:grpSp>
      <p:pic>
        <p:nvPicPr>
          <p:cNvPr id="87" name="Picture 51" descr="Server"/>
          <p:cNvPicPr>
            <a:picLocks noChangeAspect="1" noChangeArrowheads="1"/>
          </p:cNvPicPr>
          <p:nvPr/>
        </p:nvPicPr>
        <p:blipFill>
          <a:blip r:embed="rId13"/>
          <a:srcRect/>
          <a:stretch>
            <a:fillRect/>
          </a:stretch>
        </p:blipFill>
        <p:spPr bwMode="auto">
          <a:xfrm>
            <a:off x="3078455" y="4643446"/>
            <a:ext cx="756286" cy="1110616"/>
          </a:xfrm>
          <a:prstGeom prst="rect">
            <a:avLst/>
          </a:prstGeom>
          <a:noFill/>
          <a:ln w="9525">
            <a:noFill/>
            <a:miter lim="800000"/>
            <a:headEnd/>
            <a:tailEnd/>
          </a:ln>
        </p:spPr>
      </p:pic>
      <p:sp>
        <p:nvSpPr>
          <p:cNvPr id="88" name="Text Box 45"/>
          <p:cNvSpPr txBox="1">
            <a:spLocks noChangeArrowheads="1"/>
          </p:cNvSpPr>
          <p:nvPr/>
        </p:nvSpPr>
        <p:spPr bwMode="auto">
          <a:xfrm>
            <a:off x="1523976" y="5742632"/>
            <a:ext cx="3021330" cy="647700"/>
          </a:xfrm>
          <a:prstGeom prst="rect">
            <a:avLst/>
          </a:prstGeom>
          <a:noFill/>
          <a:ln w="9525" algn="ctr">
            <a:noFill/>
            <a:miter lim="800000"/>
            <a:headEnd/>
            <a:tailEnd/>
          </a:ln>
          <a:effectLst/>
        </p:spPr>
        <p:txBody>
          <a:bodyPr lIns="109728" tIns="54864" rIns="109728" bIns="54864"/>
          <a:lstStyle/>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1800" b="1"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cs typeface="+mn-cs"/>
              </a:rPr>
              <a:t>OpsMgr</a:t>
            </a:r>
            <a:r>
              <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cs"/>
              </a:rPr>
              <a:t> 2007</a:t>
            </a:r>
          </a:p>
        </p:txBody>
      </p:sp>
      <p:pic>
        <p:nvPicPr>
          <p:cNvPr id="90" name="Picture 51" descr="Server"/>
          <p:cNvPicPr>
            <a:picLocks noChangeAspect="1" noChangeArrowheads="1"/>
          </p:cNvPicPr>
          <p:nvPr/>
        </p:nvPicPr>
        <p:blipFill>
          <a:blip r:embed="rId13"/>
          <a:srcRect/>
          <a:stretch>
            <a:fillRect/>
          </a:stretch>
        </p:blipFill>
        <p:spPr bwMode="auto">
          <a:xfrm>
            <a:off x="6158867" y="4643446"/>
            <a:ext cx="758190" cy="1110616"/>
          </a:xfrm>
          <a:prstGeom prst="rect">
            <a:avLst/>
          </a:prstGeom>
          <a:noFill/>
          <a:ln w="9525">
            <a:noFill/>
            <a:miter lim="800000"/>
            <a:headEnd/>
            <a:tailEnd/>
          </a:ln>
        </p:spPr>
      </p:pic>
      <p:sp>
        <p:nvSpPr>
          <p:cNvPr id="91" name="Text Box 45"/>
          <p:cNvSpPr txBox="1">
            <a:spLocks noChangeArrowheads="1"/>
          </p:cNvSpPr>
          <p:nvPr/>
        </p:nvSpPr>
        <p:spPr bwMode="auto">
          <a:xfrm>
            <a:off x="5238752" y="5742632"/>
            <a:ext cx="3023234" cy="647700"/>
          </a:xfrm>
          <a:prstGeom prst="rect">
            <a:avLst/>
          </a:prstGeom>
          <a:noFill/>
          <a:ln w="9525" algn="ctr">
            <a:noFill/>
            <a:miter lim="800000"/>
            <a:headEnd/>
            <a:tailEnd/>
          </a:ln>
          <a:effectLst/>
        </p:spPr>
        <p:txBody>
          <a:bodyPr lIns="109728" tIns="54864" rIns="109728" bIns="54864"/>
          <a:lstStyle/>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cs"/>
              </a:rPr>
              <a:t>SMS 2003 SP3</a:t>
            </a:r>
          </a:p>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cs"/>
              </a:rPr>
              <a:t>SCCM 2007</a:t>
            </a:r>
          </a:p>
        </p:txBody>
      </p:sp>
      <p:sp>
        <p:nvSpPr>
          <p:cNvPr id="92" name="Oval 91"/>
          <p:cNvSpPr/>
          <p:nvPr/>
        </p:nvSpPr>
        <p:spPr bwMode="auto">
          <a:xfrm>
            <a:off x="2238356" y="2770458"/>
            <a:ext cx="5797296" cy="1399032"/>
          </a:xfrm>
          <a:prstGeom prst="ellipse">
            <a:avLst/>
          </a:prstGeom>
          <a:solidFill>
            <a:srgbClr val="000000">
              <a:alpha val="12157"/>
            </a:srgbClr>
          </a:solidFill>
          <a:ln>
            <a:solidFill>
              <a:srgbClr val="FFFFFF">
                <a:alpha val="25000"/>
              </a:srgbClr>
            </a:solidFill>
            <a:headEnd type="none" w="sm" len="sm"/>
            <a:tailEnd type="none" w="sm" len="sm"/>
          </a:ln>
          <a:effectLst>
            <a:outerShdw blurRad="44450" dir="5400000" algn="ctr">
              <a:srgbClr val="000000">
                <a:alpha val="0"/>
              </a:srgbClr>
            </a:outerShdw>
            <a:softEdge rad="317500"/>
          </a:effectLst>
          <a:scene3d>
            <a:camera prst="orthographicFront">
              <a:rot lat="0" lon="0" rev="0"/>
            </a:camera>
            <a:lightRig rig="threePt" dir="t"/>
          </a:scene3d>
          <a:sp3d>
            <a:bevelT w="635000" h="254000"/>
            <a:bevelB w="635000" h="0"/>
            <a:contourClr>
              <a:srgbClr val="777777"/>
            </a:contourClr>
          </a:sp3d>
        </p:spPr>
        <p:txBody>
          <a:bodyPr vert="horz" wrap="square" lIns="109714" tIns="54858" rIns="109714" bIns="54858" numCol="1" anchor="ctr" anchorCtr="0" compatLnSpc="1">
            <a:prstTxWarp prst="textNoShape">
              <a:avLst/>
            </a:prstTxWarp>
          </a:bodyPr>
          <a:lstStyle/>
          <a:p>
            <a:pPr marL="0" marR="0" lvl="0" indent="0" algn="ctr" defTabSz="1096963" eaLnBrk="0" fontAlgn="auto" latinLnBrk="0" hangingPunct="0">
              <a:lnSpc>
                <a:spcPct val="85000"/>
              </a:lnSpc>
              <a:spcBef>
                <a:spcPct val="20000"/>
              </a:spcBef>
              <a:spcAft>
                <a:spcPts val="0"/>
              </a:spcAft>
              <a:buClrTx/>
              <a:buSzTx/>
              <a:buFontTx/>
              <a:buNone/>
              <a:tabLst/>
              <a:defRPr/>
            </a:pPr>
            <a:r>
              <a:rPr kumimoji="0" lang="en-US" sz="3600" b="0" i="0" u="none" strike="noStrike" kern="0" cap="none" spc="0" normalizeH="0" baseline="0" noProof="0" dirty="0" smtClean="0">
                <a:ln>
                  <a:noFill/>
                </a:ln>
                <a:solidFill>
                  <a:srgbClr val="FFFFFF"/>
                </a:solidFill>
                <a:effectLst/>
                <a:uLnTx/>
                <a:uFillTx/>
                <a:latin typeface="Segoe Semibold"/>
                <a:ea typeface="+mn-ea"/>
                <a:cs typeface="+mn-cs"/>
              </a:rPr>
              <a:t>Linking Framework</a:t>
            </a:r>
          </a:p>
        </p:txBody>
      </p:sp>
      <p:sp>
        <p:nvSpPr>
          <p:cNvPr id="93" name="Rounded Rectangular Callout 92"/>
          <p:cNvSpPr/>
          <p:nvPr/>
        </p:nvSpPr>
        <p:spPr bwMode="auto">
          <a:xfrm>
            <a:off x="7310454" y="2860300"/>
            <a:ext cx="2394066" cy="2283212"/>
          </a:xfrm>
          <a:prstGeom prst="wedgeRoundRectCallout">
            <a:avLst>
              <a:gd name="adj1" fmla="val -73864"/>
              <a:gd name="adj2" fmla="val 39047"/>
              <a:gd name="adj3" fmla="val 16667"/>
            </a:avLst>
          </a:prstGeom>
          <a:gradFill rotWithShape="1">
            <a:gsLst>
              <a:gs pos="0">
                <a:srgbClr val="000000">
                  <a:tint val="73000"/>
                  <a:satMod val="150000"/>
                </a:srgbClr>
              </a:gs>
              <a:gs pos="25000">
                <a:srgbClr val="000000">
                  <a:tint val="96000"/>
                  <a:shade val="80000"/>
                  <a:satMod val="105000"/>
                </a:srgbClr>
              </a:gs>
              <a:gs pos="38000">
                <a:srgbClr val="000000">
                  <a:tint val="96000"/>
                  <a:shade val="59000"/>
                  <a:satMod val="120000"/>
                </a:srgbClr>
              </a:gs>
              <a:gs pos="55000">
                <a:srgbClr val="000000">
                  <a:shade val="57000"/>
                  <a:satMod val="120000"/>
                </a:srgbClr>
              </a:gs>
              <a:gs pos="80000">
                <a:srgbClr val="000000">
                  <a:shade val="56000"/>
                  <a:satMod val="145000"/>
                </a:srgbClr>
              </a:gs>
              <a:gs pos="88000">
                <a:srgbClr val="000000">
                  <a:shade val="63000"/>
                  <a:satMod val="160000"/>
                </a:srgbClr>
              </a:gs>
              <a:gs pos="100000">
                <a:srgbClr val="000000">
                  <a:tint val="99555"/>
                  <a:satMod val="155000"/>
                </a:srgbClr>
              </a:gs>
            </a:gsLst>
            <a:lin ang="5400000" scaled="1"/>
          </a:gradFill>
          <a:ln>
            <a:noFill/>
            <a:headEnd type="none" w="med" len="med"/>
            <a:tailEnd type="none" w="med" len="med"/>
          </a:ln>
          <a:effectLst>
            <a:glow rad="76200">
              <a:srgbClr val="000000">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00000">
                <a:shade val="30000"/>
                <a:satMod val="200000"/>
              </a:srgbClr>
            </a:contourClr>
          </a:sp3d>
        </p:spPr>
        <p:txBody>
          <a:bodyPr wrap="none" lIns="109728" tIns="54864" rIns="109728" bIns="54864"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sng"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SMS 2003 SP3</a:t>
            </a: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HW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és</a:t>
            </a:r>
            <a:r>
              <a:rPr kumimoji="0" lang="en-US"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SW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leltár</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S</a:t>
            </a:r>
            <a:r>
              <a:rPr kumimoji="0" lang="en-US"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W</a:t>
            </a:r>
            <a:r>
              <a:rPr kumimoji="0" lang="hu-HU" sz="13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Segoe"/>
                <a:ea typeface="+mn-ea"/>
                <a:cs typeface="+mn-cs"/>
              </a:rPr>
              <a:t>-használat</a:t>
            </a:r>
            <a:r>
              <a:rPr kumimoji="0" lang="hu-HU" sz="13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mérés</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Felhasználó és HW </a:t>
            </a:r>
          </a:p>
          <a:p>
            <a:pPr marL="0" marR="0" lvl="0" indent="0" defTabSz="914400" eaLnBrk="1" fontAlgn="auto" latinLnBrk="0" hangingPunct="1">
              <a:lnSpc>
                <a:spcPct val="100000"/>
              </a:lnSpc>
              <a:spcBef>
                <a:spcPts val="0"/>
              </a:spcBef>
              <a:spcAft>
                <a:spcPts val="0"/>
              </a:spcAft>
              <a:buClrTx/>
              <a:buSzTx/>
              <a:tabLst/>
              <a:defRPr/>
            </a:pPr>
            <a:r>
              <a:rPr lang="hu-HU" sz="1300" b="1" kern="0" dirty="0" smtClean="0">
                <a:solidFill>
                  <a:srgbClr val="FFFFFF"/>
                </a:solidFill>
                <a:effectLst>
                  <a:outerShdw blurRad="38100" dist="38100" dir="2700000" algn="tl">
                    <a:srgbClr val="000000">
                      <a:alpha val="43137"/>
                    </a:srgbClr>
                  </a:outerShdw>
                </a:effectLst>
                <a:latin typeface="Segoe"/>
                <a:cs typeface="+mn-cs"/>
              </a:rPr>
              <a:t>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összerendelés</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sng"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SCCM 2007 </a:t>
            </a:r>
            <a:r>
              <a:rPr kumimoji="0" lang="hu-HU" sz="1300" b="1" i="0" u="sng"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újdonságok</a:t>
            </a:r>
            <a:endParaRPr kumimoji="0" lang="en-US" sz="1300" b="1" i="0" u="sng"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kumimoji="0" lang="hu-HU" sz="13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Segoe"/>
                <a:ea typeface="+mn-ea"/>
                <a:cs typeface="+mn-cs"/>
              </a:rPr>
              <a:t>Desired</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kumimoji="0" lang="hu-HU" sz="13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Segoe"/>
                <a:ea typeface="+mn-ea"/>
                <a:cs typeface="+mn-cs"/>
              </a:rPr>
              <a:t>Configuration</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a:t>
            </a:r>
            <a:b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b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Management állapot</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SW </a:t>
            </a:r>
            <a:r>
              <a:rPr kumimoji="0" lang="hu-HU" sz="13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Segoe"/>
                <a:ea typeface="+mn-ea"/>
                <a:cs typeface="+mn-cs"/>
              </a:rPr>
              <a:t>provizionálás</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OS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telepítés</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sp>
        <p:nvSpPr>
          <p:cNvPr id="94" name="Rounded Rectangular Callout 93"/>
          <p:cNvSpPr/>
          <p:nvPr/>
        </p:nvSpPr>
        <p:spPr bwMode="auto">
          <a:xfrm>
            <a:off x="238092" y="3548550"/>
            <a:ext cx="2522315" cy="1452086"/>
          </a:xfrm>
          <a:prstGeom prst="wedgeRoundRectCallout">
            <a:avLst>
              <a:gd name="adj1" fmla="val 75541"/>
              <a:gd name="adj2" fmla="val 39047"/>
              <a:gd name="adj3" fmla="val 16667"/>
            </a:avLst>
          </a:prstGeom>
          <a:gradFill rotWithShape="1">
            <a:gsLst>
              <a:gs pos="0">
                <a:srgbClr val="000000">
                  <a:tint val="73000"/>
                  <a:satMod val="150000"/>
                </a:srgbClr>
              </a:gs>
              <a:gs pos="25000">
                <a:srgbClr val="000000">
                  <a:tint val="96000"/>
                  <a:shade val="80000"/>
                  <a:satMod val="105000"/>
                </a:srgbClr>
              </a:gs>
              <a:gs pos="38000">
                <a:srgbClr val="000000">
                  <a:tint val="96000"/>
                  <a:shade val="59000"/>
                  <a:satMod val="120000"/>
                </a:srgbClr>
              </a:gs>
              <a:gs pos="55000">
                <a:srgbClr val="000000">
                  <a:shade val="57000"/>
                  <a:satMod val="120000"/>
                </a:srgbClr>
              </a:gs>
              <a:gs pos="80000">
                <a:srgbClr val="000000">
                  <a:shade val="56000"/>
                  <a:satMod val="145000"/>
                </a:srgbClr>
              </a:gs>
              <a:gs pos="88000">
                <a:srgbClr val="000000">
                  <a:shade val="63000"/>
                  <a:satMod val="160000"/>
                </a:srgbClr>
              </a:gs>
              <a:gs pos="100000">
                <a:srgbClr val="000000">
                  <a:tint val="99555"/>
                  <a:satMod val="155000"/>
                </a:srgbClr>
              </a:gs>
            </a:gsLst>
            <a:lin ang="5400000" scaled="1"/>
          </a:gradFill>
          <a:ln>
            <a:noFill/>
            <a:headEnd type="none" w="med" len="med"/>
            <a:tailEnd type="none" w="med" len="med"/>
          </a:ln>
          <a:effectLst>
            <a:glow rad="76200">
              <a:srgbClr val="000000">
                <a:tint val="30000"/>
                <a:shade val="95000"/>
                <a:satMod val="300000"/>
                <a:alpha val="50000"/>
              </a:srgbClr>
            </a:glow>
          </a:effectLst>
          <a:scene3d>
            <a:camera prst="orthographicFront" fov="0">
              <a:rot lat="0" lon="0" rev="0"/>
            </a:camera>
            <a:lightRig rig="harsh" dir="t">
              <a:rot lat="6000000" lon="6000000" rev="0"/>
            </a:lightRig>
          </a:scene3d>
          <a:sp3d contourW="10000" prstMaterial="metal">
            <a:bevelT w="20000" h="9000" prst="softRound"/>
            <a:contourClr>
              <a:srgbClr val="000000">
                <a:shade val="30000"/>
                <a:satMod val="200000"/>
              </a:srgbClr>
            </a:contourClr>
          </a:sp3d>
        </p:spPr>
        <p:txBody>
          <a:bodyPr wrap="none" lIns="109728" tIns="54864" rIns="109728" bIns="54864"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1" i="0" u="sng"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Operations Manager 2007 </a:t>
            </a: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A</a:t>
            </a:r>
            <a:r>
              <a:rPr kumimoji="0" lang="hu-HU" sz="13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riasztások</a:t>
            </a:r>
            <a:r>
              <a:rPr kumimoji="0" lang="en-US"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lang="hu-HU" sz="1300" b="1" kern="0" dirty="0" smtClean="0">
                <a:solidFill>
                  <a:srgbClr val="FFFFFF"/>
                </a:solidFill>
                <a:effectLst>
                  <a:outerShdw blurRad="38100" dist="38100" dir="2700000" algn="tl">
                    <a:srgbClr val="000000">
                      <a:alpha val="43137"/>
                    </a:srgbClr>
                  </a:outerShdw>
                </a:effectLst>
                <a:latin typeface="Segoe"/>
                <a:cs typeface="+mn-cs"/>
              </a:rPr>
              <a:t>i</a:t>
            </a:r>
            <a:r>
              <a:rPr kumimoji="0" lang="en-US" sz="13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Segoe"/>
                <a:ea typeface="+mn-ea"/>
                <a:cs typeface="+mn-cs"/>
              </a:rPr>
              <a:t>nc</a:t>
            </a:r>
            <a:r>
              <a:rPr kumimoji="0" lang="hu-HU" sz="13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Segoe"/>
                <a:ea typeface="+mn-ea"/>
                <a:cs typeface="+mn-cs"/>
              </a:rPr>
              <a:t>idensekké</a:t>
            </a:r>
            <a:r>
              <a:rPr kumimoji="0" lang="hu-HU" sz="13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a:t>
            </a:r>
          </a:p>
          <a:p>
            <a:pPr marL="0" marR="0" lvl="0" indent="0" defTabSz="914400" eaLnBrk="1" fontAlgn="auto" latinLnBrk="0" hangingPunct="1">
              <a:lnSpc>
                <a:spcPct val="100000"/>
              </a:lnSpc>
              <a:spcBef>
                <a:spcPts val="0"/>
              </a:spcBef>
              <a:spcAft>
                <a:spcPts val="0"/>
              </a:spcAft>
              <a:buClrTx/>
              <a:buSzTx/>
              <a:tabLst/>
              <a:defRPr/>
            </a:pPr>
            <a:r>
              <a:rPr kumimoji="0" lang="hu-HU" sz="1300" b="1" i="0" u="none" strike="noStrike" kern="0" cap="none" spc="0" normalizeH="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  konvertálása</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Leltárszolgáltatások</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Diagnosztika</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rPr>
              <a:t> </a:t>
            </a:r>
            <a:r>
              <a:rPr kumimoji="0" lang="hu-HU" sz="13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Segoe"/>
                <a:ea typeface="+mn-ea"/>
                <a:cs typeface="+mn-cs"/>
              </a:rPr>
              <a:t>Egészségmodellek</a:t>
            </a:r>
            <a:endParaRPr kumimoji="0" lang="en-US" sz="13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Segoe"/>
              <a:ea typeface="+mn-ea"/>
              <a:cs typeface="+mn-cs"/>
            </a:endParaRPr>
          </a:p>
        </p:txBody>
      </p:sp>
      <p:pic>
        <p:nvPicPr>
          <p:cNvPr id="95" name="Picture 51" descr="Server"/>
          <p:cNvPicPr>
            <a:picLocks noChangeAspect="1" noChangeArrowheads="1"/>
          </p:cNvPicPr>
          <p:nvPr/>
        </p:nvPicPr>
        <p:blipFill>
          <a:blip r:embed="rId13"/>
          <a:srcRect/>
          <a:stretch>
            <a:fillRect/>
          </a:stretch>
        </p:blipFill>
        <p:spPr bwMode="auto">
          <a:xfrm>
            <a:off x="4592943" y="4692976"/>
            <a:ext cx="756286" cy="1110616"/>
          </a:xfrm>
          <a:prstGeom prst="rect">
            <a:avLst/>
          </a:prstGeom>
          <a:noFill/>
          <a:ln w="9525">
            <a:noFill/>
            <a:miter lim="800000"/>
            <a:headEnd/>
            <a:tailEnd/>
          </a:ln>
        </p:spPr>
      </p:pic>
      <p:sp>
        <p:nvSpPr>
          <p:cNvPr id="96" name="Text Box 45"/>
          <p:cNvSpPr txBox="1">
            <a:spLocks noChangeArrowheads="1"/>
          </p:cNvSpPr>
          <p:nvPr/>
        </p:nvSpPr>
        <p:spPr bwMode="auto">
          <a:xfrm>
            <a:off x="3381364" y="5742632"/>
            <a:ext cx="3021330" cy="647700"/>
          </a:xfrm>
          <a:prstGeom prst="rect">
            <a:avLst/>
          </a:prstGeom>
          <a:noFill/>
          <a:ln w="9525" algn="ctr">
            <a:noFill/>
            <a:miter lim="800000"/>
            <a:headEnd/>
            <a:tailEnd/>
          </a:ln>
          <a:effectLst/>
        </p:spPr>
        <p:txBody>
          <a:bodyPr lIns="109728" tIns="54864" rIns="109728" bIns="54864"/>
          <a:lstStyle/>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cs typeface="+mn-cs"/>
              </a:rPr>
              <a:t>Active</a:t>
            </a:r>
          </a:p>
          <a:p>
            <a:pPr marL="0" marR="0" lvl="0" indent="0" algn="ctr" defTabSz="914400" eaLnBrk="0" fontAlgn="auto" latinLnBrk="0" hangingPunct="0">
              <a:lnSpc>
                <a:spcPct val="80000"/>
              </a:lnSpc>
              <a:spcBef>
                <a:spcPct val="2000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cs typeface="+mn-cs"/>
              </a:rPr>
              <a:t>Directory</a:t>
            </a:r>
            <a:endPar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cs typeface="+mn-cs"/>
            </a:endParaRPr>
          </a:p>
        </p:txBody>
      </p:sp>
      <p:sp>
        <p:nvSpPr>
          <p:cNvPr id="97" name="Title 96"/>
          <p:cNvSpPr>
            <a:spLocks noGrp="1"/>
          </p:cNvSpPr>
          <p:nvPr>
            <p:ph type="title"/>
          </p:nvPr>
        </p:nvSpPr>
        <p:spPr>
          <a:xfrm>
            <a:off x="233395" y="-71454"/>
            <a:ext cx="9363075" cy="1143000"/>
          </a:xfrm>
        </p:spPr>
        <p:txBody>
          <a:bodyPr/>
          <a:lstStyle/>
          <a:p>
            <a:r>
              <a:rPr lang="hu-HU" b="0" dirty="0" smtClean="0"/>
              <a:t>Integráció</a:t>
            </a:r>
            <a:endParaRPr lang="en-US" b="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3"/>
                                        </p:tgtEl>
                                        <p:attrNameLst>
                                          <p:attrName>style.visibility</p:attrName>
                                        </p:attrNameLst>
                                      </p:cBhvr>
                                      <p:to>
                                        <p:strVal val="visible"/>
                                      </p:to>
                                    </p:set>
                                    <p:animEffect transition="in" filter="fade">
                                      <p:cBhvr>
                                        <p:cTn id="12"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Miről lesz szó?</a:t>
            </a:r>
            <a:endParaRPr lang="en-US" dirty="0"/>
          </a:p>
        </p:txBody>
      </p:sp>
      <p:sp>
        <p:nvSpPr>
          <p:cNvPr id="3" name="Content Placeholder 2"/>
          <p:cNvSpPr>
            <a:spLocks noGrp="1"/>
          </p:cNvSpPr>
          <p:nvPr>
            <p:ph idx="1"/>
          </p:nvPr>
        </p:nvSpPr>
        <p:spPr>
          <a:xfrm>
            <a:off x="271463" y="1285860"/>
            <a:ext cx="9363075" cy="4929222"/>
          </a:xfrm>
        </p:spPr>
        <p:txBody>
          <a:bodyPr/>
          <a:lstStyle/>
          <a:p>
            <a:r>
              <a:rPr lang="hu-HU" sz="2400" dirty="0" smtClean="0">
                <a:solidFill>
                  <a:srgbClr val="FFCC00"/>
                </a:solidFill>
              </a:rPr>
              <a:t>A DSI, a konfigurációs adatbázis (CMDB) és az SML felhasználási lehetőségei</a:t>
            </a:r>
            <a:endParaRPr lang="hu-HU" sz="2000" dirty="0" smtClean="0"/>
          </a:p>
          <a:p>
            <a:r>
              <a:rPr lang="hu-HU" sz="2400" dirty="0" smtClean="0"/>
              <a:t>A MOF és a CMDB automatizálása System Center eszközökkel</a:t>
            </a:r>
          </a:p>
          <a:p>
            <a:pPr lvl="1"/>
            <a:r>
              <a:rPr lang="hu-HU" sz="2000" dirty="0" smtClean="0"/>
              <a:t>System Center Service Manager</a:t>
            </a:r>
          </a:p>
          <a:p>
            <a:r>
              <a:rPr lang="hu-HU" sz="2400" dirty="0" smtClean="0"/>
              <a:t>„</a:t>
            </a:r>
            <a:r>
              <a:rPr lang="hu-HU" sz="2400" dirty="0" err="1" smtClean="0"/>
              <a:t>Longhorn</a:t>
            </a:r>
            <a:r>
              <a:rPr lang="hu-HU" sz="2400" dirty="0" smtClean="0"/>
              <a:t>” Server – </a:t>
            </a:r>
            <a:r>
              <a:rPr lang="hu-HU" sz="2400" dirty="0" err="1" smtClean="0"/>
              <a:t>Role</a:t>
            </a:r>
            <a:r>
              <a:rPr lang="hu-HU" sz="2400" dirty="0" smtClean="0"/>
              <a:t> Management </a:t>
            </a:r>
            <a:r>
              <a:rPr lang="hu-HU" sz="2400" dirty="0" err="1" smtClean="0"/>
              <a:t>Tool</a:t>
            </a:r>
            <a:endParaRPr lang="hu-HU" sz="2400" dirty="0" smtClean="0"/>
          </a:p>
          <a:p>
            <a:r>
              <a:rPr lang="hu-HU" sz="2400" dirty="0" smtClean="0"/>
              <a:t>A jövő menedzsment-architektúrája</a:t>
            </a:r>
          </a:p>
          <a:p>
            <a:r>
              <a:rPr lang="hu-HU" sz="2400" dirty="0" smtClean="0"/>
              <a:t>Kapacitástervezés</a:t>
            </a:r>
          </a:p>
          <a:p>
            <a:r>
              <a:rPr lang="hu-HU" sz="2400" dirty="0" err="1" smtClean="0"/>
              <a:t>Virtualizáció</a:t>
            </a:r>
            <a:endParaRPr lang="hu-HU" sz="2400" dirty="0" smtClean="0"/>
          </a:p>
          <a:p>
            <a:r>
              <a:rPr lang="hu-HU" sz="2400" dirty="0" smtClean="0"/>
              <a:t>És ha mindez összeér…</a:t>
            </a:r>
          </a:p>
          <a:p>
            <a:r>
              <a:rPr lang="hu-HU" sz="2400" dirty="0" smtClean="0"/>
              <a:t>System Center és DSI ütemterv</a:t>
            </a:r>
            <a:endParaRPr lang="en-US" sz="2400" dirty="0"/>
          </a:p>
        </p:txBody>
      </p:sp>
    </p:spTree>
  </p:cSld>
  <p:clrMapOvr>
    <a:masterClrMapping/>
  </p:clrMapOvr>
  <p:transition spd="med">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A megvalósítás</a:t>
            </a:r>
            <a:endParaRPr lang="en-US" dirty="0"/>
          </a:p>
        </p:txBody>
      </p:sp>
      <p:sp>
        <p:nvSpPr>
          <p:cNvPr id="3" name="Content Placeholder 2"/>
          <p:cNvSpPr>
            <a:spLocks noGrp="1"/>
          </p:cNvSpPr>
          <p:nvPr>
            <p:ph idx="1"/>
          </p:nvPr>
        </p:nvSpPr>
        <p:spPr/>
        <p:txBody>
          <a:bodyPr/>
          <a:lstStyle/>
          <a:p>
            <a:r>
              <a:rPr lang="hu-HU" dirty="0" smtClean="0"/>
              <a:t>Bevált technológiákra épít</a:t>
            </a:r>
          </a:p>
          <a:p>
            <a:pPr lvl="1"/>
            <a:r>
              <a:rPr lang="hu-HU" dirty="0" smtClean="0"/>
              <a:t>Munkafolyamatok kezelése: Windows </a:t>
            </a:r>
            <a:r>
              <a:rPr lang="hu-HU" dirty="0" err="1" smtClean="0"/>
              <a:t>Workflow</a:t>
            </a:r>
            <a:r>
              <a:rPr lang="hu-HU" dirty="0" smtClean="0"/>
              <a:t> </a:t>
            </a:r>
            <a:r>
              <a:rPr lang="hu-HU" dirty="0" err="1" smtClean="0"/>
              <a:t>Foundation</a:t>
            </a:r>
            <a:endParaRPr lang="hu-HU" dirty="0" smtClean="0"/>
          </a:p>
          <a:p>
            <a:pPr lvl="1"/>
            <a:r>
              <a:rPr lang="hu-HU" dirty="0" smtClean="0"/>
              <a:t>Űrlapok kezelése: InfoPath</a:t>
            </a:r>
          </a:p>
          <a:p>
            <a:pPr lvl="1"/>
            <a:r>
              <a:rPr lang="hu-HU" dirty="0" smtClean="0"/>
              <a:t>Portál: SharePoint 2007</a:t>
            </a:r>
          </a:p>
          <a:p>
            <a:pPr lvl="1"/>
            <a:r>
              <a:rPr lang="hu-HU" dirty="0" smtClean="0"/>
              <a:t>Automatizálás: Windows </a:t>
            </a:r>
            <a:r>
              <a:rPr lang="hu-HU" dirty="0" err="1" smtClean="0"/>
              <a:t>PowerShell</a:t>
            </a:r>
            <a:endParaRPr lang="hu-HU" dirty="0" smtClean="0"/>
          </a:p>
          <a:p>
            <a:pPr lvl="1"/>
            <a:r>
              <a:rPr lang="hu-HU" dirty="0" smtClean="0"/>
              <a:t>GUI: Outlook-szerű</a:t>
            </a:r>
          </a:p>
          <a:p>
            <a:pPr lvl="1"/>
            <a:r>
              <a:rPr lang="hu-HU" dirty="0" smtClean="0"/>
              <a:t>Továbbá: SQL Server 2005 SP2, </a:t>
            </a:r>
            <a:r>
              <a:rPr lang="hu-HU" dirty="0" err="1" smtClean="0"/>
              <a:t>Reporting</a:t>
            </a:r>
            <a:r>
              <a:rPr lang="hu-HU" dirty="0" smtClean="0"/>
              <a:t> Services, Windows </a:t>
            </a:r>
            <a:r>
              <a:rPr lang="hu-HU" dirty="0" err="1" smtClean="0"/>
              <a:t>Communication</a:t>
            </a:r>
            <a:r>
              <a:rPr lang="hu-HU" dirty="0" smtClean="0"/>
              <a:t> </a:t>
            </a:r>
            <a:r>
              <a:rPr lang="hu-HU" dirty="0" err="1" smtClean="0"/>
              <a:t>Foundation</a:t>
            </a:r>
            <a:endParaRPr lang="hu-HU" dirty="0" smtClean="0"/>
          </a:p>
          <a:p>
            <a:pPr lvl="1"/>
            <a:endParaRPr lang="en-US" dirty="0"/>
          </a:p>
        </p:txBody>
      </p:sp>
    </p:spTree>
  </p:cSld>
  <p:clrMapOvr>
    <a:masterClrMapping/>
  </p:clrMapOvr>
  <p:transition spd="med">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title" idx="4294967295"/>
          </p:nvPr>
        </p:nvSpPr>
        <p:spPr>
          <a:xfrm>
            <a:off x="412750" y="228600"/>
            <a:ext cx="9092539" cy="750205"/>
          </a:xfrm>
        </p:spPr>
        <p:txBody>
          <a:bodyPr/>
          <a:lstStyle/>
          <a:p>
            <a:pPr>
              <a:defRPr/>
            </a:pPr>
            <a:r>
              <a:rPr lang="hu-HU" sz="5700" b="0" spc="-314"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rPr>
              <a:t>Tárgyi eszközök kezelése </a:t>
            </a:r>
          </a:p>
        </p:txBody>
      </p:sp>
      <p:sp>
        <p:nvSpPr>
          <p:cNvPr id="5" name="Text Placeholder 2"/>
          <p:cNvSpPr txBox="1">
            <a:spLocks/>
          </p:cNvSpPr>
          <p:nvPr/>
        </p:nvSpPr>
        <p:spPr>
          <a:xfrm>
            <a:off x="23778" y="1357298"/>
            <a:ext cx="5357850" cy="4791604"/>
          </a:xfrm>
          <a:prstGeom prst="rect">
            <a:avLst/>
          </a:prstGeom>
        </p:spPr>
        <p:txBody>
          <a:bodyPr lIns="79827" tIns="39914" rIns="79827" bIns="39914"/>
          <a:lstStyle/>
          <a:p>
            <a:pPr marL="400522" indent="-400522" defTabSz="956262" eaLnBrk="0" hangingPunct="0">
              <a:lnSpc>
                <a:spcPct val="90000"/>
              </a:lnSpc>
              <a:spcBef>
                <a:spcPct val="30000"/>
              </a:spcBef>
              <a:buClr>
                <a:schemeClr val="tx2"/>
              </a:buClr>
              <a:buSzPct val="95000"/>
              <a:buBlip>
                <a:blip r:embed="rId3"/>
              </a:buBlip>
              <a:defRPr/>
            </a:pPr>
            <a:r>
              <a:rPr lang="hu-HU" kern="0" dirty="0" smtClean="0">
                <a:latin typeface="+mn-lt"/>
              </a:rPr>
              <a:t>Felmerülő igények</a:t>
            </a:r>
            <a:endParaRPr lang="en-US" kern="0" dirty="0">
              <a:latin typeface="+mn-lt"/>
            </a:endParaRPr>
          </a:p>
          <a:p>
            <a:pPr marL="737292" lvl="1" indent="-332613" defTabSz="956262" eaLnBrk="0" hangingPunct="0">
              <a:lnSpc>
                <a:spcPct val="90000"/>
              </a:lnSpc>
              <a:spcBef>
                <a:spcPct val="30000"/>
              </a:spcBef>
              <a:buClr>
                <a:schemeClr val="tx2"/>
              </a:buClr>
              <a:buSzPct val="80000"/>
              <a:buBlip>
                <a:blip r:embed="rId4"/>
              </a:buBlip>
              <a:defRPr/>
            </a:pPr>
            <a:r>
              <a:rPr lang="hu-HU" kern="0" dirty="0" smtClean="0">
                <a:latin typeface="+mn-lt"/>
              </a:rPr>
              <a:t>Megfelelni az előírásoknak</a:t>
            </a:r>
            <a:endParaRPr lang="en-US" kern="0" dirty="0">
              <a:latin typeface="+mn-lt"/>
            </a:endParaRPr>
          </a:p>
          <a:p>
            <a:pPr marL="737292" lvl="1" indent="-332613" defTabSz="956262" eaLnBrk="0" hangingPunct="0">
              <a:lnSpc>
                <a:spcPct val="90000"/>
              </a:lnSpc>
              <a:spcBef>
                <a:spcPct val="30000"/>
              </a:spcBef>
              <a:buClr>
                <a:schemeClr val="tx2"/>
              </a:buClr>
              <a:buSzPct val="80000"/>
              <a:buBlip>
                <a:blip r:embed="rId4"/>
              </a:buBlip>
              <a:defRPr/>
            </a:pPr>
            <a:r>
              <a:rPr lang="hu-HU" kern="0" dirty="0" smtClean="0">
                <a:latin typeface="+mn-lt"/>
              </a:rPr>
              <a:t>A költségek kordában tartása</a:t>
            </a:r>
            <a:endParaRPr lang="en-US" kern="0" dirty="0">
              <a:latin typeface="+mn-lt"/>
            </a:endParaRPr>
          </a:p>
          <a:p>
            <a:pPr marL="400522" indent="-400522" defTabSz="956262" eaLnBrk="0" hangingPunct="0">
              <a:lnSpc>
                <a:spcPct val="90000"/>
              </a:lnSpc>
              <a:spcBef>
                <a:spcPct val="30000"/>
              </a:spcBef>
              <a:buClr>
                <a:schemeClr val="tx2"/>
              </a:buClr>
              <a:buSzPct val="95000"/>
              <a:buBlip>
                <a:blip r:embed="rId3"/>
              </a:buBlip>
              <a:defRPr/>
            </a:pPr>
            <a:r>
              <a:rPr lang="hu-HU" kern="0" dirty="0" smtClean="0">
                <a:latin typeface="+mn-lt"/>
              </a:rPr>
              <a:t>A Service Manager képességei</a:t>
            </a:r>
            <a:endParaRPr lang="en-US" kern="0" dirty="0">
              <a:latin typeface="+mn-lt"/>
            </a:endParaRPr>
          </a:p>
          <a:p>
            <a:pPr marL="737292" lvl="1" indent="-332613" defTabSz="956262" eaLnBrk="0" hangingPunct="0">
              <a:lnSpc>
                <a:spcPct val="90000"/>
              </a:lnSpc>
              <a:spcBef>
                <a:spcPct val="30000"/>
              </a:spcBef>
              <a:buClr>
                <a:schemeClr val="tx2"/>
              </a:buClr>
              <a:buSzPct val="80000"/>
              <a:buBlip>
                <a:blip r:embed="rId4"/>
              </a:buBlip>
              <a:defRPr/>
            </a:pPr>
            <a:r>
              <a:rPr lang="hu-HU" sz="2100" b="1" kern="0" dirty="0" smtClean="0">
                <a:latin typeface="+mn-lt"/>
              </a:rPr>
              <a:t>Milyen eszközeink vannak?</a:t>
            </a:r>
            <a:endParaRPr lang="en-US" sz="2100" b="1" kern="0" dirty="0">
              <a:latin typeface="+mn-lt"/>
            </a:endParaRPr>
          </a:p>
          <a:p>
            <a:pPr marL="737292" lvl="1" indent="-332613" defTabSz="956262" eaLnBrk="0" hangingPunct="0">
              <a:lnSpc>
                <a:spcPct val="90000"/>
              </a:lnSpc>
              <a:spcBef>
                <a:spcPct val="30000"/>
              </a:spcBef>
              <a:buClr>
                <a:schemeClr val="tx2"/>
              </a:buClr>
              <a:buSzPct val="80000"/>
              <a:buBlip>
                <a:blip r:embed="rId4"/>
              </a:buBlip>
              <a:defRPr/>
            </a:pPr>
            <a:r>
              <a:rPr lang="hu-HU" sz="2100" b="1" kern="0" dirty="0" smtClean="0">
                <a:latin typeface="+mn-lt"/>
              </a:rPr>
              <a:t>Szeretnénk új eszközt beszerezni!</a:t>
            </a:r>
            <a:endParaRPr lang="en-US" sz="2100" b="1" kern="0" dirty="0">
              <a:latin typeface="+mn-lt"/>
            </a:endParaRPr>
          </a:p>
          <a:p>
            <a:pPr marL="737292" lvl="1" indent="-332613" defTabSz="956262" eaLnBrk="0" hangingPunct="0">
              <a:lnSpc>
                <a:spcPct val="90000"/>
              </a:lnSpc>
              <a:spcBef>
                <a:spcPct val="30000"/>
              </a:spcBef>
              <a:buClr>
                <a:schemeClr val="tx2"/>
              </a:buClr>
              <a:buSzPct val="80000"/>
              <a:buBlip>
                <a:blip r:embed="rId4"/>
              </a:buBlip>
              <a:defRPr/>
            </a:pPr>
            <a:r>
              <a:rPr lang="hu-HU" sz="2100" b="1" kern="0" dirty="0" smtClean="0">
                <a:latin typeface="+mn-lt"/>
              </a:rPr>
              <a:t>Szeretnénk változtatni!</a:t>
            </a:r>
            <a:endParaRPr lang="en-US" sz="2100" b="1" kern="0" dirty="0">
              <a:latin typeface="+mn-lt"/>
            </a:endParaRPr>
          </a:p>
          <a:p>
            <a:pPr marL="737292" lvl="1" indent="-332613" defTabSz="956262" eaLnBrk="0" hangingPunct="0">
              <a:lnSpc>
                <a:spcPct val="90000"/>
              </a:lnSpc>
              <a:spcBef>
                <a:spcPct val="30000"/>
              </a:spcBef>
              <a:buClr>
                <a:schemeClr val="tx2"/>
              </a:buClr>
              <a:buSzPct val="80000"/>
              <a:buBlip>
                <a:blip r:embed="rId4"/>
              </a:buBlip>
              <a:defRPr/>
            </a:pPr>
            <a:r>
              <a:rPr lang="hu-HU" sz="2100" b="1" kern="0" dirty="0" smtClean="0">
                <a:latin typeface="+mn-lt"/>
              </a:rPr>
              <a:t>Tényleg van ilyen eszközünk? Kinél?</a:t>
            </a:r>
            <a:endParaRPr lang="en-US" sz="2100" b="1" kern="0" dirty="0">
              <a:latin typeface="+mn-lt"/>
            </a:endParaRPr>
          </a:p>
          <a:p>
            <a:pPr marL="737292" lvl="1" indent="-332613" defTabSz="956262" eaLnBrk="0" hangingPunct="0">
              <a:lnSpc>
                <a:spcPct val="90000"/>
              </a:lnSpc>
              <a:spcBef>
                <a:spcPct val="30000"/>
              </a:spcBef>
              <a:buClr>
                <a:schemeClr val="tx2"/>
              </a:buClr>
              <a:buSzPct val="80000"/>
              <a:buBlip>
                <a:blip r:embed="rId4"/>
              </a:buBlip>
              <a:defRPr/>
            </a:pPr>
            <a:r>
              <a:rPr lang="hu-HU" sz="2100" b="1" kern="0" dirty="0" smtClean="0">
                <a:latin typeface="+mn-lt"/>
              </a:rPr>
              <a:t>Selejtezés</a:t>
            </a:r>
          </a:p>
          <a:p>
            <a:pPr marL="737292" lvl="1" indent="-332613" defTabSz="956262" eaLnBrk="0" hangingPunct="0">
              <a:lnSpc>
                <a:spcPct val="90000"/>
              </a:lnSpc>
              <a:spcBef>
                <a:spcPct val="30000"/>
              </a:spcBef>
              <a:buClr>
                <a:schemeClr val="tx2"/>
              </a:buClr>
              <a:buSzPct val="80000"/>
              <a:buBlip>
                <a:blip r:embed="rId4"/>
              </a:buBlip>
              <a:defRPr/>
            </a:pPr>
            <a:endParaRPr lang="hu-HU" sz="2100" b="1" kern="0" dirty="0" smtClean="0">
              <a:latin typeface="+mn-lt"/>
            </a:endParaRPr>
          </a:p>
          <a:p>
            <a:pPr marL="280092" indent="-332613" defTabSz="956262" eaLnBrk="0" hangingPunct="0">
              <a:lnSpc>
                <a:spcPct val="90000"/>
              </a:lnSpc>
              <a:spcBef>
                <a:spcPct val="30000"/>
              </a:spcBef>
              <a:buClr>
                <a:schemeClr val="tx2"/>
              </a:buClr>
              <a:buSzPct val="80000"/>
              <a:defRPr/>
            </a:pPr>
            <a:r>
              <a:rPr lang="hu-HU" sz="2100" b="1" kern="0" dirty="0" smtClean="0">
                <a:latin typeface="+mn-lt"/>
              </a:rPr>
              <a:t>SBD (</a:t>
            </a:r>
            <a:r>
              <a:rPr lang="hu-HU" sz="2100" b="1" kern="0" dirty="0" err="1" smtClean="0">
                <a:latin typeface="+mn-lt"/>
              </a:rPr>
              <a:t>Screenshot-based</a:t>
            </a:r>
            <a:r>
              <a:rPr lang="hu-HU" sz="2100" b="1" kern="0" dirty="0" smtClean="0">
                <a:latin typeface="+mn-lt"/>
              </a:rPr>
              <a:t> </a:t>
            </a:r>
            <a:r>
              <a:rPr lang="hu-HU" sz="2100" b="1" kern="0" dirty="0" err="1" smtClean="0">
                <a:latin typeface="+mn-lt"/>
              </a:rPr>
              <a:t>demonstration</a:t>
            </a:r>
            <a:r>
              <a:rPr lang="hu-HU" sz="2100" b="1" kern="0" dirty="0" smtClean="0">
                <a:latin typeface="+mn-lt"/>
              </a:rPr>
              <a:t>)</a:t>
            </a:r>
            <a:endParaRPr lang="en-US" sz="2100" b="1" kern="0" dirty="0">
              <a:latin typeface="+mn-lt"/>
            </a:endParaRPr>
          </a:p>
          <a:p>
            <a:pPr marL="338157" indent="-332613" defTabSz="956262" eaLnBrk="0" hangingPunct="0">
              <a:lnSpc>
                <a:spcPct val="90000"/>
              </a:lnSpc>
              <a:spcBef>
                <a:spcPct val="30000"/>
              </a:spcBef>
              <a:buClr>
                <a:schemeClr val="tx2"/>
              </a:buClr>
              <a:buSzPct val="80000"/>
              <a:buBlip>
                <a:blip r:embed="rId4"/>
              </a:buBlip>
              <a:defRPr/>
            </a:pPr>
            <a:endParaRPr lang="en-US" sz="2100" kern="0" dirty="0">
              <a:latin typeface="+mn-lt"/>
            </a:endParaRPr>
          </a:p>
        </p:txBody>
      </p:sp>
      <p:pic>
        <p:nvPicPr>
          <p:cNvPr id="6" name="Picture 9" descr="00b_Assets_Overview_SQL_Haven"/>
          <p:cNvPicPr>
            <a:picLocks noChangeAspect="1" noChangeArrowheads="1"/>
          </p:cNvPicPr>
          <p:nvPr/>
        </p:nvPicPr>
        <p:blipFill>
          <a:blip r:embed="rId5"/>
          <a:srcRect/>
          <a:stretch>
            <a:fillRect/>
          </a:stretch>
        </p:blipFill>
        <p:spPr bwMode="auto">
          <a:xfrm>
            <a:off x="4881562" y="1797764"/>
            <a:ext cx="4796549" cy="2719808"/>
          </a:xfrm>
          <a:prstGeom prst="rect">
            <a:avLst/>
          </a:prstGeom>
          <a:noFill/>
          <a:effectLst>
            <a:reflection blurRad="6350" stA="50000" endA="300" endPos="55500" dist="101600" dir="5400000" sy="-100000" algn="bl" rotWithShape="0"/>
          </a:effectLst>
          <a:scene3d>
            <a:camera prst="perspectiveContrastingLeftFacing" fov="2700000">
              <a:rot lat="480000" lon="1500000" rev="0"/>
            </a:camera>
            <a:lightRig rig="threePt" dir="t"/>
          </a:scene3d>
        </p:spPr>
      </p:pic>
    </p:spTree>
  </p:cSld>
  <p:clrMapOvr>
    <a:masterClrMapping/>
  </p:clrMapOvr>
  <p:transition spd="med">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20a_Assets_Overview_SQL_Haven"/>
          <p:cNvPicPr>
            <a:picLocks noChangeAspect="1" noChangeArrowheads="1"/>
          </p:cNvPicPr>
          <p:nvPr/>
        </p:nvPicPr>
        <p:blipFill>
          <a:blip r:embed="rId3"/>
          <a:srcRect/>
          <a:stretch>
            <a:fillRect/>
          </a:stretch>
        </p:blipFill>
        <p:spPr bwMode="auto">
          <a:xfrm>
            <a:off x="0" y="0"/>
            <a:ext cx="9906000" cy="682889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0" descr="21a_Discovered_Overview"/>
          <p:cNvPicPr>
            <a:picLocks noChangeAspect="1" noChangeArrowheads="1"/>
          </p:cNvPicPr>
          <p:nvPr/>
        </p:nvPicPr>
        <p:blipFill>
          <a:blip r:embed="rId3"/>
          <a:srcRect/>
          <a:stretch>
            <a:fillRect/>
          </a:stretch>
        </p:blipFill>
        <p:spPr bwMode="auto">
          <a:xfrm>
            <a:off x="0" y="0"/>
            <a:ext cx="9906000" cy="682889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descr="22_Discovered_new_hardware_reconciled"/>
          <p:cNvPicPr>
            <a:picLocks noChangeAspect="1" noChangeArrowheads="1"/>
          </p:cNvPicPr>
          <p:nvPr/>
        </p:nvPicPr>
        <p:blipFill>
          <a:blip r:embed="rId3"/>
          <a:srcRect/>
          <a:stretch>
            <a:fillRect/>
          </a:stretch>
        </p:blipFill>
        <p:spPr bwMode="auto">
          <a:xfrm>
            <a:off x="0" y="0"/>
            <a:ext cx="9906000" cy="682889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9" descr="23_Discovered_New_Hardware_Open"/>
          <p:cNvPicPr>
            <a:picLocks noChangeAspect="1" noChangeArrowheads="1"/>
          </p:cNvPicPr>
          <p:nvPr/>
        </p:nvPicPr>
        <p:blipFill>
          <a:blip r:embed="rId3"/>
          <a:srcRect/>
          <a:stretch>
            <a:fillRect/>
          </a:stretch>
        </p:blipFill>
        <p:spPr bwMode="auto">
          <a:xfrm>
            <a:off x="0" y="0"/>
            <a:ext cx="9906000" cy="682889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52226" name="Picture 2" descr="Changes"/>
          <p:cNvPicPr>
            <a:picLocks noChangeAspect="1" noChangeArrowheads="1"/>
          </p:cNvPicPr>
          <p:nvPr/>
        </p:nvPicPr>
        <p:blipFill>
          <a:blip r:embed="rId5"/>
          <a:srcRect/>
          <a:stretch>
            <a:fillRect/>
          </a:stretch>
        </p:blipFill>
        <p:spPr bwMode="auto">
          <a:xfrm>
            <a:off x="5087717" y="1606021"/>
            <a:ext cx="4376870" cy="5234782"/>
          </a:xfrm>
          <a:prstGeom prst="rect">
            <a:avLst/>
          </a:prstGeom>
          <a:noFill/>
          <a:ln w="9525">
            <a:noFill/>
            <a:miter lim="800000"/>
            <a:headEnd/>
            <a:tailEnd/>
          </a:ln>
        </p:spPr>
      </p:pic>
      <p:sp>
        <p:nvSpPr>
          <p:cNvPr id="15363" name="Rectangle 3"/>
          <p:cNvSpPr>
            <a:spLocks noGrp="1" noChangeArrowheads="1"/>
          </p:cNvSpPr>
          <p:nvPr>
            <p:ph type="title" idx="4294967295"/>
          </p:nvPr>
        </p:nvSpPr>
        <p:spPr>
          <a:xfrm>
            <a:off x="452406" y="228600"/>
            <a:ext cx="9093200" cy="1211263"/>
          </a:xfrm>
        </p:spPr>
        <p:txBody>
          <a:bodyPr/>
          <a:lstStyle/>
          <a:p>
            <a:pPr>
              <a:defRPr/>
            </a:pPr>
            <a:r>
              <a:rPr lang="hu-HU" sz="5700" b="0" spc="-314"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rPr>
              <a:t>Változáskezelés</a:t>
            </a:r>
            <a:r>
              <a:rPr smtClean="0"/>
              <a:t/>
            </a:r>
            <a:br>
              <a:rPr smtClean="0"/>
            </a:br>
            <a:r>
              <a:rPr lang="hu-HU" sz="3600" b="0" spc="-314"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rPr>
              <a:t>ITIL/MOF folyamatok támogatása</a:t>
            </a:r>
            <a:endParaRPr lang="hu-HU" sz="5700" b="0" spc="-314"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endParaRPr>
          </a:p>
        </p:txBody>
      </p:sp>
      <p:sp>
        <p:nvSpPr>
          <p:cNvPr id="5" name="Text Placeholder 2"/>
          <p:cNvSpPr txBox="1">
            <a:spLocks/>
          </p:cNvSpPr>
          <p:nvPr/>
        </p:nvSpPr>
        <p:spPr>
          <a:xfrm>
            <a:off x="355424" y="1780646"/>
            <a:ext cx="5040423" cy="4791604"/>
          </a:xfrm>
          <a:prstGeom prst="rect">
            <a:avLst/>
          </a:prstGeom>
        </p:spPr>
        <p:txBody>
          <a:bodyPr lIns="79827" tIns="39914" rIns="79827" bIns="39914"/>
          <a:lstStyle/>
          <a:p>
            <a:pPr marL="400522" indent="-400522" defTabSz="956262" eaLnBrk="0" hangingPunct="0">
              <a:lnSpc>
                <a:spcPct val="90000"/>
              </a:lnSpc>
              <a:spcBef>
                <a:spcPct val="30000"/>
              </a:spcBef>
              <a:buClr>
                <a:schemeClr val="tx2"/>
              </a:buClr>
              <a:buSzPct val="95000"/>
              <a:buBlip>
                <a:blip r:embed="rId6"/>
              </a:buBlip>
              <a:defRPr/>
            </a:pPr>
            <a:r>
              <a:rPr lang="hu-HU" kern="0" dirty="0" smtClean="0">
                <a:latin typeface="+mn-lt"/>
                <a:cs typeface="+mn-cs"/>
              </a:rPr>
              <a:t>Miben segít?</a:t>
            </a:r>
            <a:endParaRPr lang="en-US" kern="0" dirty="0" smtClean="0">
              <a:latin typeface="+mn-lt"/>
              <a:cs typeface="+mn-cs"/>
            </a:endParaRPr>
          </a:p>
          <a:p>
            <a:pPr marL="737292" lvl="1" indent="-332613" defTabSz="956262" eaLnBrk="0" hangingPunct="0">
              <a:lnSpc>
                <a:spcPct val="90000"/>
              </a:lnSpc>
              <a:spcBef>
                <a:spcPct val="30000"/>
              </a:spcBef>
              <a:buClr>
                <a:schemeClr val="tx2"/>
              </a:buClr>
              <a:buSzPct val="80000"/>
              <a:buBlip>
                <a:blip r:embed="rId7"/>
              </a:buBlip>
              <a:defRPr/>
            </a:pPr>
            <a:r>
              <a:rPr lang="hu-HU" sz="2100" kern="0" dirty="0" smtClean="0">
                <a:latin typeface="+mn-lt"/>
              </a:rPr>
              <a:t>Nagyobb kontroll és rálátás </a:t>
            </a:r>
            <a:br>
              <a:rPr lang="hu-HU" sz="2100" kern="0" dirty="0" smtClean="0">
                <a:latin typeface="+mn-lt"/>
              </a:rPr>
            </a:br>
            <a:r>
              <a:rPr lang="hu-HU" sz="2100" kern="0" dirty="0" smtClean="0">
                <a:latin typeface="+mn-lt"/>
              </a:rPr>
              <a:t>a változásokra</a:t>
            </a:r>
            <a:endParaRPr lang="en-US" sz="2100" kern="0" dirty="0">
              <a:latin typeface="+mn-lt"/>
            </a:endParaRPr>
          </a:p>
          <a:p>
            <a:pPr marL="737292" lvl="1" indent="-332613" defTabSz="956262" eaLnBrk="0" hangingPunct="0">
              <a:lnSpc>
                <a:spcPct val="90000"/>
              </a:lnSpc>
              <a:spcBef>
                <a:spcPct val="30000"/>
              </a:spcBef>
              <a:buClr>
                <a:schemeClr val="tx2"/>
              </a:buClr>
              <a:buSzPct val="80000"/>
              <a:buBlip>
                <a:blip r:embed="rId7"/>
              </a:buBlip>
              <a:defRPr/>
            </a:pPr>
            <a:r>
              <a:rPr lang="hu-HU" sz="2100" kern="0" dirty="0" err="1" smtClean="0">
                <a:latin typeface="+mn-lt"/>
              </a:rPr>
              <a:t>SLA-orientált</a:t>
            </a:r>
            <a:r>
              <a:rPr lang="hu-HU" sz="2100" kern="0" dirty="0" smtClean="0">
                <a:latin typeface="+mn-lt"/>
              </a:rPr>
              <a:t> változtatások</a:t>
            </a:r>
            <a:endParaRPr lang="en-US" sz="2100" kern="0" dirty="0">
              <a:latin typeface="+mn-lt"/>
            </a:endParaRPr>
          </a:p>
          <a:p>
            <a:pPr marL="400522" indent="-400522" defTabSz="956262" eaLnBrk="0" hangingPunct="0">
              <a:lnSpc>
                <a:spcPct val="90000"/>
              </a:lnSpc>
              <a:spcBef>
                <a:spcPct val="30000"/>
              </a:spcBef>
              <a:buClr>
                <a:schemeClr val="tx2"/>
              </a:buClr>
              <a:buSzPct val="95000"/>
              <a:buBlip>
                <a:blip r:embed="rId6"/>
              </a:buBlip>
              <a:defRPr/>
            </a:pPr>
            <a:r>
              <a:rPr lang="hu-HU" kern="0" dirty="0" smtClean="0">
                <a:latin typeface="+mn-lt"/>
                <a:cs typeface="+mn-cs"/>
              </a:rPr>
              <a:t>A Service Manager segít</a:t>
            </a:r>
            <a:endParaRPr lang="en-US" kern="0" dirty="0">
              <a:latin typeface="+mn-lt"/>
              <a:cs typeface="+mn-cs"/>
            </a:endParaRPr>
          </a:p>
          <a:p>
            <a:pPr marL="737292" lvl="1" indent="-332613" defTabSz="956262" eaLnBrk="0" hangingPunct="0">
              <a:lnSpc>
                <a:spcPct val="90000"/>
              </a:lnSpc>
              <a:spcBef>
                <a:spcPct val="30000"/>
              </a:spcBef>
              <a:buClr>
                <a:schemeClr val="tx2"/>
              </a:buClr>
              <a:buSzPct val="80000"/>
              <a:buBlip>
                <a:blip r:embed="rId7"/>
              </a:buBlip>
              <a:defRPr/>
            </a:pPr>
            <a:r>
              <a:rPr lang="hu-HU" sz="2100" kern="0" dirty="0" smtClean="0">
                <a:latin typeface="+mn-lt"/>
              </a:rPr>
              <a:t>Változás kezdeményezése</a:t>
            </a:r>
            <a:endParaRPr lang="en-US" sz="2100" b="1" kern="0" dirty="0">
              <a:latin typeface="+mn-lt"/>
            </a:endParaRPr>
          </a:p>
          <a:p>
            <a:pPr marL="737292" lvl="1" indent="-332613" defTabSz="956262" eaLnBrk="0" hangingPunct="0">
              <a:lnSpc>
                <a:spcPct val="90000"/>
              </a:lnSpc>
              <a:spcBef>
                <a:spcPct val="30000"/>
              </a:spcBef>
              <a:buClr>
                <a:schemeClr val="tx2"/>
              </a:buClr>
              <a:buSzPct val="80000"/>
              <a:buBlip>
                <a:blip r:embed="rId7"/>
              </a:buBlip>
              <a:defRPr/>
            </a:pPr>
            <a:r>
              <a:rPr lang="hu-HU" sz="2100" kern="0" dirty="0" smtClean="0">
                <a:latin typeface="+mn-lt"/>
              </a:rPr>
              <a:t>Változás besorolása</a:t>
            </a:r>
            <a:endParaRPr lang="en-US" sz="2100" b="1" kern="0" dirty="0">
              <a:latin typeface="+mn-lt"/>
            </a:endParaRPr>
          </a:p>
          <a:p>
            <a:pPr marL="737292" lvl="1" indent="-332613" defTabSz="956262" eaLnBrk="0" hangingPunct="0">
              <a:lnSpc>
                <a:spcPct val="90000"/>
              </a:lnSpc>
              <a:spcBef>
                <a:spcPct val="30000"/>
              </a:spcBef>
              <a:buClr>
                <a:schemeClr val="tx2"/>
              </a:buClr>
              <a:buSzPct val="80000"/>
              <a:buBlip>
                <a:blip r:embed="rId7"/>
              </a:buBlip>
              <a:defRPr/>
            </a:pPr>
            <a:r>
              <a:rPr lang="hu-HU" sz="2100" kern="0" dirty="0" smtClean="0">
                <a:latin typeface="+mn-lt"/>
              </a:rPr>
              <a:t>Változás jóváhagyása</a:t>
            </a:r>
            <a:endParaRPr lang="en-US" sz="2100" b="1" kern="0" dirty="0">
              <a:latin typeface="+mn-lt"/>
            </a:endParaRPr>
          </a:p>
          <a:p>
            <a:pPr marL="737292" lvl="1" indent="-332613" defTabSz="956262" eaLnBrk="0" hangingPunct="0">
              <a:lnSpc>
                <a:spcPct val="90000"/>
              </a:lnSpc>
              <a:spcBef>
                <a:spcPct val="30000"/>
              </a:spcBef>
              <a:buClr>
                <a:schemeClr val="tx2"/>
              </a:buClr>
              <a:buSzPct val="80000"/>
              <a:buBlip>
                <a:blip r:embed="rId7"/>
              </a:buBlip>
              <a:defRPr/>
            </a:pPr>
            <a:r>
              <a:rPr lang="hu-HU" sz="2100" kern="0" dirty="0" smtClean="0">
                <a:latin typeface="+mn-lt"/>
              </a:rPr>
              <a:t>Változás kivitelezésének folyamata</a:t>
            </a:r>
            <a:endParaRPr lang="en-US" sz="2100" b="1" kern="0" dirty="0">
              <a:latin typeface="+mn-lt"/>
            </a:endParaRPr>
          </a:p>
          <a:p>
            <a:pPr marL="737292" lvl="1" indent="-332613" defTabSz="956262" eaLnBrk="0" hangingPunct="0">
              <a:lnSpc>
                <a:spcPct val="90000"/>
              </a:lnSpc>
              <a:spcBef>
                <a:spcPct val="30000"/>
              </a:spcBef>
              <a:buClr>
                <a:schemeClr val="tx2"/>
              </a:buClr>
              <a:buSzPct val="80000"/>
              <a:buBlip>
                <a:blip r:embed="rId7"/>
              </a:buBlip>
              <a:defRPr/>
            </a:pPr>
            <a:r>
              <a:rPr lang="hu-HU" sz="2100" kern="0" dirty="0" smtClean="0">
                <a:latin typeface="+mn-lt"/>
              </a:rPr>
              <a:t>Változás bevezetése</a:t>
            </a:r>
            <a:endParaRPr lang="en-US" sz="2100" b="1" kern="0" dirty="0">
              <a:latin typeface="+mn-lt"/>
            </a:endParaRPr>
          </a:p>
          <a:p>
            <a:pPr marL="737292" lvl="1" indent="-332613" defTabSz="956262" eaLnBrk="0" hangingPunct="0">
              <a:lnSpc>
                <a:spcPct val="90000"/>
              </a:lnSpc>
              <a:spcBef>
                <a:spcPct val="30000"/>
              </a:spcBef>
              <a:buClr>
                <a:schemeClr val="tx2"/>
              </a:buClr>
              <a:buSzPct val="80000"/>
              <a:buBlip>
                <a:blip r:embed="rId7"/>
              </a:buBlip>
              <a:defRPr/>
            </a:pPr>
            <a:r>
              <a:rPr lang="hu-HU" sz="2100" kern="0" dirty="0" smtClean="0">
                <a:latin typeface="+mn-lt"/>
              </a:rPr>
              <a:t>A folyamat összegzése, az eredmények értékelése</a:t>
            </a:r>
            <a:endParaRPr lang="en-US" sz="2100" b="1" kern="0" dirty="0">
              <a:latin typeface="+mn-lt"/>
            </a:endParaRPr>
          </a:p>
          <a:p>
            <a:pPr marL="338157" indent="-332613" defTabSz="956262" eaLnBrk="0" hangingPunct="0">
              <a:lnSpc>
                <a:spcPct val="90000"/>
              </a:lnSpc>
              <a:spcBef>
                <a:spcPct val="30000"/>
              </a:spcBef>
              <a:buClr>
                <a:schemeClr val="tx2"/>
              </a:buClr>
              <a:buSzPct val="80000"/>
              <a:buBlip>
                <a:blip r:embed="rId7"/>
              </a:buBlip>
              <a:defRPr/>
            </a:pPr>
            <a:endParaRPr lang="en-US" sz="2100" kern="0" dirty="0">
              <a:latin typeface="+mn-lt"/>
            </a:endParaRPr>
          </a:p>
        </p:txBody>
      </p:sp>
    </p:spTree>
  </p:cSld>
  <p:clrMapOvr>
    <a:overrideClrMapping bg1="dk2" tx1="lt1" bg2="dk1" tx2="lt2" accent1="accent1" accent2="accent2" accent3="accent3" accent4="accent4" accent5="accent5" accent6="accent6" hlink="hlink" folHlink="folHlink"/>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14332" y="-14552"/>
            <a:ext cx="9854406" cy="6846094"/>
          </a:xfrm>
          <a:prstGeom prst="rect">
            <a:avLst/>
          </a:prstGeom>
          <a:noFill/>
          <a:ln w="9525">
            <a:noFill/>
            <a:miter lim="800000"/>
            <a:headEnd/>
            <a:tailEnd/>
          </a:ln>
        </p:spPr>
      </p:pic>
      <p:sp>
        <p:nvSpPr>
          <p:cNvPr id="5" name="Oval 4"/>
          <p:cNvSpPr/>
          <p:nvPr/>
        </p:nvSpPr>
        <p:spPr bwMode="auto">
          <a:xfrm>
            <a:off x="727559" y="2053529"/>
            <a:ext cx="1609025" cy="335794"/>
          </a:xfrm>
          <a:prstGeom prst="ellipse">
            <a:avLst/>
          </a:prstGeom>
          <a:noFill/>
          <a:ln w="28575">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5793" tIns="47896" rIns="95793" bIns="47896" anchor="ctr"/>
          <a:lstStyle/>
          <a:p>
            <a:pPr algn="ctr" defTabSz="957649">
              <a:defRPr/>
            </a:pPr>
            <a:endParaRPr lang="en-US" dirty="0">
              <a:solidFill>
                <a:schemeClr val="tx1"/>
              </a:solidFill>
            </a:endParaRPr>
          </a:p>
        </p:txBody>
      </p:sp>
    </p:spTree>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01_Welcome.png"/>
          <p:cNvPicPr>
            <a:picLocks noGrp="1" noChangeAspect="1"/>
          </p:cNvPicPr>
          <p:nvPr isPhoto="1"/>
        </p:nvPicPr>
        <p:blipFill>
          <a:blip r:embed="rId3"/>
          <a:srcRect/>
          <a:stretch>
            <a:fillRect/>
          </a:stretch>
        </p:blipFill>
        <p:spPr bwMode="auto">
          <a:xfrm>
            <a:off x="5733" y="-15875"/>
            <a:ext cx="9835776" cy="6873875"/>
          </a:xfrm>
          <a:prstGeom prst="rect">
            <a:avLst/>
          </a:prstGeom>
          <a:noFill/>
          <a:ln w="9525">
            <a:noFill/>
            <a:miter lim="800000"/>
            <a:headEnd/>
            <a:tailEnd/>
          </a:ln>
        </p:spPr>
      </p:pic>
      <p:sp>
        <p:nvSpPr>
          <p:cNvPr id="3" name="Oval 2"/>
          <p:cNvSpPr/>
          <p:nvPr/>
        </p:nvSpPr>
        <p:spPr bwMode="auto">
          <a:xfrm>
            <a:off x="7793279" y="1175291"/>
            <a:ext cx="1609025" cy="335794"/>
          </a:xfrm>
          <a:prstGeom prst="ellipse">
            <a:avLst/>
          </a:prstGeom>
          <a:noFill/>
          <a:ln w="28575">
            <a:solidFill>
              <a:srgbClr val="FF0000"/>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lIns="95793" tIns="47896" rIns="95793" bIns="47896" anchor="ctr"/>
          <a:lstStyle/>
          <a:p>
            <a:pPr algn="ctr" defTabSz="957649">
              <a:defRPr/>
            </a:pPr>
            <a:endParaRPr lang="en-US" dirty="0">
              <a:solidFill>
                <a:schemeClr val="tx1"/>
              </a:solidFill>
            </a:endParaRPr>
          </a:p>
        </p:txBody>
      </p:sp>
    </p:spTree>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nigelc\Desktop\New Folder\General.png"/>
          <p:cNvPicPr>
            <a:picLocks noChangeAspect="1" noChangeArrowheads="1"/>
          </p:cNvPicPr>
          <p:nvPr/>
        </p:nvPicPr>
        <p:blipFill>
          <a:blip r:embed="rId3"/>
          <a:srcRect/>
          <a:stretch>
            <a:fillRect/>
          </a:stretch>
        </p:blipFill>
        <p:spPr bwMode="auto">
          <a:xfrm>
            <a:off x="0" y="14553"/>
            <a:ext cx="9906000" cy="682889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5479" y="3989388"/>
            <a:ext cx="9921479" cy="2882900"/>
          </a:xfrm>
          <a:prstGeom prst="rect">
            <a:avLst/>
          </a:prstGeom>
          <a:gradFill rotWithShape="0">
            <a:gsLst>
              <a:gs pos="0">
                <a:srgbClr val="000000">
                  <a:alpha val="0"/>
                </a:srgbClr>
              </a:gs>
              <a:gs pos="100000">
                <a:srgbClr val="000000"/>
              </a:gs>
            </a:gsLst>
            <a:lin ang="5400000" scaled="1"/>
          </a:gradFill>
          <a:ln w="12700">
            <a:noFill/>
            <a:miter lim="800000"/>
            <a:headEnd/>
            <a:tailEnd/>
          </a:ln>
        </p:spPr>
        <p:txBody>
          <a:bodyPr wrap="none" anchor="ctr"/>
          <a:lstStyle/>
          <a:p>
            <a:pPr algn="l">
              <a:defRPr/>
            </a:pPr>
            <a:endParaRPr lang="en-US" dirty="0">
              <a:latin typeface="Segoe Semibold" pitchFamily="34" charset="0"/>
            </a:endParaRPr>
          </a:p>
        </p:txBody>
      </p:sp>
      <p:pic>
        <p:nvPicPr>
          <p:cNvPr id="233477" name="Picture 6" descr="avacado-bar"/>
          <p:cNvPicPr>
            <a:picLocks noChangeAspect="1" noChangeArrowheads="1"/>
          </p:cNvPicPr>
          <p:nvPr/>
        </p:nvPicPr>
        <p:blipFill>
          <a:blip r:embed="rId3">
            <a:lum contrast="6000"/>
          </a:blip>
          <a:srcRect/>
          <a:stretch>
            <a:fillRect/>
          </a:stretch>
        </p:blipFill>
        <p:spPr bwMode="auto">
          <a:xfrm>
            <a:off x="6411383" y="1008063"/>
            <a:ext cx="3453342" cy="4476750"/>
          </a:xfrm>
          <a:prstGeom prst="rect">
            <a:avLst/>
          </a:prstGeom>
          <a:noFill/>
          <a:ln w="9525">
            <a:noFill/>
            <a:miter lim="800000"/>
            <a:headEnd/>
            <a:tailEnd/>
          </a:ln>
        </p:spPr>
      </p:pic>
      <p:pic>
        <p:nvPicPr>
          <p:cNvPr id="233478" name="Picture 7" descr="System Center logo w"/>
          <p:cNvPicPr>
            <a:picLocks noChangeAspect="1" noChangeArrowheads="1"/>
          </p:cNvPicPr>
          <p:nvPr/>
        </p:nvPicPr>
        <p:blipFill>
          <a:blip r:embed="rId4"/>
          <a:srcRect/>
          <a:stretch>
            <a:fillRect/>
          </a:stretch>
        </p:blipFill>
        <p:spPr bwMode="auto">
          <a:xfrm>
            <a:off x="7032229" y="3751264"/>
            <a:ext cx="2273565" cy="530225"/>
          </a:xfrm>
          <a:prstGeom prst="rect">
            <a:avLst/>
          </a:prstGeom>
          <a:noFill/>
          <a:ln w="9525">
            <a:noFill/>
            <a:miter lim="800000"/>
            <a:headEnd/>
            <a:tailEnd/>
          </a:ln>
        </p:spPr>
      </p:pic>
      <p:grpSp>
        <p:nvGrpSpPr>
          <p:cNvPr id="3" name="Group 11"/>
          <p:cNvGrpSpPr>
            <a:grpSpLocks/>
          </p:cNvGrpSpPr>
          <p:nvPr/>
        </p:nvGrpSpPr>
        <p:grpSpPr bwMode="auto">
          <a:xfrm>
            <a:off x="7446699" y="2600325"/>
            <a:ext cx="1380993" cy="889000"/>
            <a:chOff x="2651" y="3264"/>
            <a:chExt cx="419" cy="348"/>
          </a:xfrm>
        </p:grpSpPr>
        <p:sp>
          <p:nvSpPr>
            <p:cNvPr id="233483" name="Freeform 12"/>
            <p:cNvSpPr>
              <a:spLocks noChangeAspect="1"/>
            </p:cNvSpPr>
            <p:nvPr/>
          </p:nvSpPr>
          <p:spPr bwMode="auto">
            <a:xfrm rot="-2614074">
              <a:off x="2819" y="3354"/>
              <a:ext cx="83" cy="79"/>
            </a:xfrm>
            <a:custGeom>
              <a:avLst/>
              <a:gdLst>
                <a:gd name="T0" fmla="*/ 83 w 83"/>
                <a:gd name="T1" fmla="*/ 0 h 79"/>
                <a:gd name="T2" fmla="*/ 0 w 83"/>
                <a:gd name="T3" fmla="*/ 79 h 79"/>
                <a:gd name="T4" fmla="*/ 0 60000 65536"/>
                <a:gd name="T5" fmla="*/ 0 60000 65536"/>
                <a:gd name="T6" fmla="*/ 0 w 83"/>
                <a:gd name="T7" fmla="*/ 0 h 79"/>
                <a:gd name="T8" fmla="*/ 83 w 83"/>
                <a:gd name="T9" fmla="*/ 79 h 79"/>
              </a:gdLst>
              <a:ahLst/>
              <a:cxnLst>
                <a:cxn ang="T4">
                  <a:pos x="T0" y="T1"/>
                </a:cxn>
                <a:cxn ang="T5">
                  <a:pos x="T2" y="T3"/>
                </a:cxn>
              </a:cxnLst>
              <a:rect l="T6" t="T7" r="T8" b="T9"/>
              <a:pathLst>
                <a:path w="83" h="79">
                  <a:moveTo>
                    <a:pt x="83" y="0"/>
                  </a:moveTo>
                  <a:lnTo>
                    <a:pt x="0" y="79"/>
                  </a:lnTo>
                </a:path>
              </a:pathLst>
            </a:custGeom>
            <a:noFill/>
            <a:ln w="12700">
              <a:solidFill>
                <a:schemeClr val="tx1"/>
              </a:solidFill>
              <a:prstDash val="dash"/>
              <a:round/>
              <a:headEnd/>
              <a:tailEnd/>
            </a:ln>
          </p:spPr>
          <p:txBody>
            <a:bodyPr anchor="ctr"/>
            <a:lstStyle/>
            <a:p>
              <a:pPr algn="l"/>
              <a:endParaRPr lang="en-US" dirty="0">
                <a:latin typeface="Segoe Semibold" pitchFamily="34" charset="0"/>
              </a:endParaRPr>
            </a:p>
          </p:txBody>
        </p:sp>
        <p:sp>
          <p:nvSpPr>
            <p:cNvPr id="233484" name="Freeform 13"/>
            <p:cNvSpPr>
              <a:spLocks noChangeAspect="1"/>
            </p:cNvSpPr>
            <p:nvPr/>
          </p:nvSpPr>
          <p:spPr bwMode="auto">
            <a:xfrm rot="-2860312">
              <a:off x="2951" y="3406"/>
              <a:ext cx="83" cy="79"/>
            </a:xfrm>
            <a:custGeom>
              <a:avLst/>
              <a:gdLst>
                <a:gd name="T0" fmla="*/ 83 w 83"/>
                <a:gd name="T1" fmla="*/ 0 h 79"/>
                <a:gd name="T2" fmla="*/ 0 w 83"/>
                <a:gd name="T3" fmla="*/ 79 h 79"/>
                <a:gd name="T4" fmla="*/ 0 60000 65536"/>
                <a:gd name="T5" fmla="*/ 0 60000 65536"/>
                <a:gd name="T6" fmla="*/ 0 w 83"/>
                <a:gd name="T7" fmla="*/ 0 h 79"/>
                <a:gd name="T8" fmla="*/ 83 w 83"/>
                <a:gd name="T9" fmla="*/ 79 h 79"/>
              </a:gdLst>
              <a:ahLst/>
              <a:cxnLst>
                <a:cxn ang="T4">
                  <a:pos x="T0" y="T1"/>
                </a:cxn>
                <a:cxn ang="T5">
                  <a:pos x="T2" y="T3"/>
                </a:cxn>
              </a:cxnLst>
              <a:rect l="T6" t="T7" r="T8" b="T9"/>
              <a:pathLst>
                <a:path w="83" h="79">
                  <a:moveTo>
                    <a:pt x="83" y="0"/>
                  </a:moveTo>
                  <a:lnTo>
                    <a:pt x="0" y="79"/>
                  </a:lnTo>
                </a:path>
              </a:pathLst>
            </a:custGeom>
            <a:noFill/>
            <a:ln w="12700">
              <a:solidFill>
                <a:schemeClr val="tx1"/>
              </a:solidFill>
              <a:prstDash val="dash"/>
              <a:round/>
              <a:headEnd/>
              <a:tailEnd/>
            </a:ln>
          </p:spPr>
          <p:txBody>
            <a:bodyPr vert="eaVert" anchor="ctr"/>
            <a:lstStyle/>
            <a:p>
              <a:pPr algn="l"/>
              <a:endParaRPr lang="en-US" dirty="0">
                <a:latin typeface="Segoe Semibold" pitchFamily="34" charset="0"/>
              </a:endParaRPr>
            </a:p>
          </p:txBody>
        </p:sp>
        <p:pic>
          <p:nvPicPr>
            <p:cNvPr id="233485" name="Picture 14" descr="pc"/>
            <p:cNvPicPr>
              <a:picLocks noChangeAspect="1" noChangeArrowheads="1"/>
            </p:cNvPicPr>
            <p:nvPr/>
          </p:nvPicPr>
          <p:blipFill>
            <a:blip r:embed="rId5"/>
            <a:srcRect/>
            <a:stretch>
              <a:fillRect/>
            </a:stretch>
          </p:blipFill>
          <p:spPr bwMode="auto">
            <a:xfrm>
              <a:off x="2651" y="3357"/>
              <a:ext cx="171" cy="173"/>
            </a:xfrm>
            <a:prstGeom prst="rect">
              <a:avLst/>
            </a:prstGeom>
            <a:noFill/>
            <a:ln w="9525">
              <a:noFill/>
              <a:miter lim="800000"/>
              <a:headEnd/>
              <a:tailEnd/>
            </a:ln>
          </p:spPr>
        </p:pic>
        <p:pic>
          <p:nvPicPr>
            <p:cNvPr id="233486" name="Picture 15" descr="laptop notebook portable Computer"/>
            <p:cNvPicPr>
              <a:picLocks noChangeAspect="1" noChangeArrowheads="1"/>
            </p:cNvPicPr>
            <p:nvPr/>
          </p:nvPicPr>
          <p:blipFill>
            <a:blip r:embed="rId6"/>
            <a:srcRect/>
            <a:stretch>
              <a:fillRect/>
            </a:stretch>
          </p:blipFill>
          <p:spPr bwMode="auto">
            <a:xfrm>
              <a:off x="2760" y="3436"/>
              <a:ext cx="186" cy="176"/>
            </a:xfrm>
            <a:prstGeom prst="rect">
              <a:avLst/>
            </a:prstGeom>
            <a:noFill/>
            <a:ln w="9525">
              <a:noFill/>
              <a:miter lim="800000"/>
              <a:headEnd/>
              <a:tailEnd/>
            </a:ln>
          </p:spPr>
        </p:pic>
        <p:pic>
          <p:nvPicPr>
            <p:cNvPr id="233487" name="Picture 16" descr="software CD product package"/>
            <p:cNvPicPr>
              <a:picLocks noChangeAspect="1" noChangeArrowheads="1"/>
            </p:cNvPicPr>
            <p:nvPr/>
          </p:nvPicPr>
          <p:blipFill>
            <a:blip r:embed="rId7"/>
            <a:srcRect/>
            <a:stretch>
              <a:fillRect/>
            </a:stretch>
          </p:blipFill>
          <p:spPr bwMode="auto">
            <a:xfrm>
              <a:off x="2957" y="3471"/>
              <a:ext cx="113" cy="104"/>
            </a:xfrm>
            <a:prstGeom prst="rect">
              <a:avLst/>
            </a:prstGeom>
            <a:noFill/>
            <a:ln w="9525">
              <a:noFill/>
              <a:miter lim="800000"/>
              <a:headEnd/>
              <a:tailEnd/>
            </a:ln>
          </p:spPr>
        </p:pic>
        <p:pic>
          <p:nvPicPr>
            <p:cNvPr id="233488" name="Picture 17" descr="user business man"/>
            <p:cNvPicPr>
              <a:picLocks noChangeAspect="1" noChangeArrowheads="1"/>
            </p:cNvPicPr>
            <p:nvPr/>
          </p:nvPicPr>
          <p:blipFill>
            <a:blip r:embed="rId8"/>
            <a:srcRect/>
            <a:stretch>
              <a:fillRect/>
            </a:stretch>
          </p:blipFill>
          <p:spPr bwMode="auto">
            <a:xfrm>
              <a:off x="2909" y="3302"/>
              <a:ext cx="113" cy="150"/>
            </a:xfrm>
            <a:prstGeom prst="rect">
              <a:avLst/>
            </a:prstGeom>
            <a:noFill/>
            <a:ln w="9525">
              <a:noFill/>
              <a:miter lim="800000"/>
              <a:headEnd/>
              <a:tailEnd/>
            </a:ln>
          </p:spPr>
        </p:pic>
        <p:sp>
          <p:nvSpPr>
            <p:cNvPr id="233489" name="Freeform 18"/>
            <p:cNvSpPr>
              <a:spLocks noChangeAspect="1"/>
            </p:cNvSpPr>
            <p:nvPr/>
          </p:nvSpPr>
          <p:spPr bwMode="auto">
            <a:xfrm>
              <a:off x="2739" y="3326"/>
              <a:ext cx="83" cy="79"/>
            </a:xfrm>
            <a:custGeom>
              <a:avLst/>
              <a:gdLst>
                <a:gd name="T0" fmla="*/ 83 w 83"/>
                <a:gd name="T1" fmla="*/ 0 h 79"/>
                <a:gd name="T2" fmla="*/ 0 w 83"/>
                <a:gd name="T3" fmla="*/ 79 h 79"/>
                <a:gd name="T4" fmla="*/ 0 60000 65536"/>
                <a:gd name="T5" fmla="*/ 0 60000 65536"/>
                <a:gd name="T6" fmla="*/ 0 w 83"/>
                <a:gd name="T7" fmla="*/ 0 h 79"/>
                <a:gd name="T8" fmla="*/ 83 w 83"/>
                <a:gd name="T9" fmla="*/ 79 h 79"/>
              </a:gdLst>
              <a:ahLst/>
              <a:cxnLst>
                <a:cxn ang="T4">
                  <a:pos x="T0" y="T1"/>
                </a:cxn>
                <a:cxn ang="T5">
                  <a:pos x="T2" y="T3"/>
                </a:cxn>
              </a:cxnLst>
              <a:rect l="T6" t="T7" r="T8" b="T9"/>
              <a:pathLst>
                <a:path w="83" h="79">
                  <a:moveTo>
                    <a:pt x="83" y="0"/>
                  </a:moveTo>
                  <a:lnTo>
                    <a:pt x="0" y="79"/>
                  </a:lnTo>
                </a:path>
              </a:pathLst>
            </a:custGeom>
            <a:noFill/>
            <a:ln w="12700">
              <a:solidFill>
                <a:schemeClr val="tx1"/>
              </a:solidFill>
              <a:prstDash val="dash"/>
              <a:round/>
              <a:headEnd/>
              <a:tailEnd/>
            </a:ln>
          </p:spPr>
          <p:txBody>
            <a:bodyPr anchor="ctr"/>
            <a:lstStyle/>
            <a:p>
              <a:pPr algn="l"/>
              <a:endParaRPr lang="en-US" dirty="0">
                <a:latin typeface="Segoe Semibold" pitchFamily="34" charset="0"/>
              </a:endParaRPr>
            </a:p>
          </p:txBody>
        </p:sp>
        <p:sp>
          <p:nvSpPr>
            <p:cNvPr id="233490" name="Freeform 19"/>
            <p:cNvSpPr>
              <a:spLocks noChangeAspect="1"/>
            </p:cNvSpPr>
            <p:nvPr/>
          </p:nvSpPr>
          <p:spPr bwMode="auto">
            <a:xfrm rot="4948755">
              <a:off x="2856" y="3324"/>
              <a:ext cx="104" cy="73"/>
            </a:xfrm>
            <a:custGeom>
              <a:avLst/>
              <a:gdLst>
                <a:gd name="T0" fmla="*/ 104 w 104"/>
                <a:gd name="T1" fmla="*/ 0 h 73"/>
                <a:gd name="T2" fmla="*/ 0 w 104"/>
                <a:gd name="T3" fmla="*/ 73 h 73"/>
                <a:gd name="T4" fmla="*/ 0 60000 65536"/>
                <a:gd name="T5" fmla="*/ 0 60000 65536"/>
                <a:gd name="T6" fmla="*/ 0 w 104"/>
                <a:gd name="T7" fmla="*/ 0 h 73"/>
                <a:gd name="T8" fmla="*/ 104 w 104"/>
                <a:gd name="T9" fmla="*/ 73 h 73"/>
              </a:gdLst>
              <a:ahLst/>
              <a:cxnLst>
                <a:cxn ang="T4">
                  <a:pos x="T0" y="T1"/>
                </a:cxn>
                <a:cxn ang="T5">
                  <a:pos x="T2" y="T3"/>
                </a:cxn>
              </a:cxnLst>
              <a:rect l="T6" t="T7" r="T8" b="T9"/>
              <a:pathLst>
                <a:path w="104" h="73">
                  <a:moveTo>
                    <a:pt x="104" y="0"/>
                  </a:moveTo>
                  <a:lnTo>
                    <a:pt x="0" y="73"/>
                  </a:lnTo>
                </a:path>
              </a:pathLst>
            </a:custGeom>
            <a:noFill/>
            <a:ln w="12700">
              <a:solidFill>
                <a:schemeClr val="tx1"/>
              </a:solidFill>
              <a:round/>
              <a:headEnd/>
              <a:tailEnd/>
            </a:ln>
          </p:spPr>
          <p:txBody>
            <a:bodyPr rot="10800000" vert="eaVert" anchor="ctr"/>
            <a:lstStyle/>
            <a:p>
              <a:pPr algn="l"/>
              <a:endParaRPr lang="en-US" dirty="0">
                <a:latin typeface="Segoe Semibold" pitchFamily="34" charset="0"/>
              </a:endParaRPr>
            </a:p>
          </p:txBody>
        </p:sp>
        <p:pic>
          <p:nvPicPr>
            <p:cNvPr id="233491" name="Picture 20" descr="policy rules"/>
            <p:cNvPicPr>
              <a:picLocks noChangeAspect="1" noChangeArrowheads="1"/>
            </p:cNvPicPr>
            <p:nvPr/>
          </p:nvPicPr>
          <p:blipFill>
            <a:blip r:embed="rId9"/>
            <a:srcRect/>
            <a:stretch>
              <a:fillRect/>
            </a:stretch>
          </p:blipFill>
          <p:spPr bwMode="auto">
            <a:xfrm>
              <a:off x="2811" y="3264"/>
              <a:ext cx="84" cy="97"/>
            </a:xfrm>
            <a:prstGeom prst="rect">
              <a:avLst/>
            </a:prstGeom>
            <a:noFill/>
            <a:ln w="9525">
              <a:noFill/>
              <a:miter lim="800000"/>
              <a:headEnd/>
              <a:tailEnd/>
            </a:ln>
          </p:spPr>
        </p:pic>
      </p:grpSp>
      <p:grpSp>
        <p:nvGrpSpPr>
          <p:cNvPr id="4" name="Group 20"/>
          <p:cNvGrpSpPr>
            <a:grpSpLocks/>
          </p:cNvGrpSpPr>
          <p:nvPr/>
        </p:nvGrpSpPr>
        <p:grpSpPr bwMode="auto">
          <a:xfrm>
            <a:off x="5160" y="1006475"/>
            <a:ext cx="3453342" cy="4476750"/>
            <a:chOff x="3" y="526"/>
            <a:chExt cx="2008" cy="2820"/>
          </a:xfrm>
        </p:grpSpPr>
        <p:pic>
          <p:nvPicPr>
            <p:cNvPr id="233494" name="Picture 22" descr="teal-bar"/>
            <p:cNvPicPr>
              <a:picLocks noChangeAspect="1" noChangeArrowheads="1"/>
            </p:cNvPicPr>
            <p:nvPr/>
          </p:nvPicPr>
          <p:blipFill>
            <a:blip r:embed="rId10"/>
            <a:srcRect/>
            <a:stretch>
              <a:fillRect/>
            </a:stretch>
          </p:blipFill>
          <p:spPr bwMode="auto">
            <a:xfrm>
              <a:off x="3" y="526"/>
              <a:ext cx="2008" cy="2820"/>
            </a:xfrm>
            <a:prstGeom prst="rect">
              <a:avLst/>
            </a:prstGeom>
            <a:noFill/>
            <a:ln w="9525">
              <a:noFill/>
              <a:miter lim="800000"/>
              <a:headEnd/>
              <a:tailEnd/>
            </a:ln>
          </p:spPr>
        </p:pic>
        <p:grpSp>
          <p:nvGrpSpPr>
            <p:cNvPr id="5" name="Group 23"/>
            <p:cNvGrpSpPr>
              <a:grpSpLocks/>
            </p:cNvGrpSpPr>
            <p:nvPr/>
          </p:nvGrpSpPr>
          <p:grpSpPr bwMode="auto">
            <a:xfrm>
              <a:off x="250" y="1500"/>
              <a:ext cx="1499" cy="444"/>
              <a:chOff x="5" y="2359"/>
              <a:chExt cx="1378" cy="491"/>
            </a:xfrm>
          </p:grpSpPr>
          <p:grpSp>
            <p:nvGrpSpPr>
              <p:cNvPr id="6" name="Group 24"/>
              <p:cNvGrpSpPr>
                <a:grpSpLocks/>
              </p:cNvGrpSpPr>
              <p:nvPr/>
            </p:nvGrpSpPr>
            <p:grpSpPr bwMode="auto">
              <a:xfrm>
                <a:off x="480" y="2359"/>
                <a:ext cx="535" cy="491"/>
                <a:chOff x="997" y="3369"/>
                <a:chExt cx="535" cy="491"/>
              </a:xfrm>
            </p:grpSpPr>
            <p:pic>
              <p:nvPicPr>
                <p:cNvPr id="233500" name="Picture 25" descr="3 gold arrows in circle"/>
                <p:cNvPicPr>
                  <a:picLocks noChangeAspect="1" noChangeArrowheads="1"/>
                </p:cNvPicPr>
                <p:nvPr/>
              </p:nvPicPr>
              <p:blipFill>
                <a:blip r:embed="rId11"/>
                <a:srcRect l="13350" r="17163" b="63356"/>
                <a:stretch>
                  <a:fillRect/>
                </a:stretch>
              </p:blipFill>
              <p:spPr bwMode="auto">
                <a:xfrm>
                  <a:off x="997" y="3369"/>
                  <a:ext cx="519" cy="243"/>
                </a:xfrm>
                <a:prstGeom prst="rect">
                  <a:avLst/>
                </a:prstGeom>
                <a:noFill/>
                <a:ln w="9525">
                  <a:noFill/>
                  <a:miter lim="800000"/>
                  <a:headEnd/>
                  <a:tailEnd/>
                </a:ln>
              </p:spPr>
            </p:pic>
            <p:pic>
              <p:nvPicPr>
                <p:cNvPr id="233501" name="Picture 26" descr="3 gold arrows in circle"/>
                <p:cNvPicPr>
                  <a:picLocks noChangeAspect="1" noChangeArrowheads="1"/>
                </p:cNvPicPr>
                <p:nvPr/>
              </p:nvPicPr>
              <p:blipFill>
                <a:blip r:embed="rId12"/>
                <a:srcRect l="13350" r="19070" b="63356"/>
                <a:stretch>
                  <a:fillRect/>
                </a:stretch>
              </p:blipFill>
              <p:spPr bwMode="auto">
                <a:xfrm flipH="1" flipV="1">
                  <a:off x="1027" y="3617"/>
                  <a:ext cx="505" cy="243"/>
                </a:xfrm>
                <a:prstGeom prst="rect">
                  <a:avLst/>
                </a:prstGeom>
                <a:noFill/>
                <a:ln w="9525">
                  <a:noFill/>
                  <a:miter lim="800000"/>
                  <a:headEnd/>
                  <a:tailEnd/>
                </a:ln>
              </p:spPr>
            </p:pic>
          </p:grpSp>
          <p:pic>
            <p:nvPicPr>
              <p:cNvPr id="233502" name="Picture 27" descr="Server applicance"/>
              <p:cNvPicPr>
                <a:picLocks noChangeAspect="1" noChangeArrowheads="1"/>
              </p:cNvPicPr>
              <p:nvPr/>
            </p:nvPicPr>
            <p:blipFill>
              <a:blip r:embed="rId13"/>
              <a:srcRect/>
              <a:stretch>
                <a:fillRect/>
              </a:stretch>
            </p:blipFill>
            <p:spPr bwMode="auto">
              <a:xfrm>
                <a:off x="5" y="2450"/>
                <a:ext cx="445" cy="316"/>
              </a:xfrm>
              <a:prstGeom prst="rect">
                <a:avLst/>
              </a:prstGeom>
              <a:noFill/>
              <a:ln w="9525">
                <a:noFill/>
                <a:miter lim="800000"/>
                <a:headEnd/>
                <a:tailEnd/>
              </a:ln>
            </p:spPr>
          </p:pic>
          <p:pic>
            <p:nvPicPr>
              <p:cNvPr id="233503" name="Picture 28" descr="Supercomputer2"/>
              <p:cNvPicPr>
                <a:picLocks noChangeAspect="1" noChangeArrowheads="1"/>
              </p:cNvPicPr>
              <p:nvPr/>
            </p:nvPicPr>
            <p:blipFill>
              <a:blip r:embed="rId14"/>
              <a:srcRect/>
              <a:stretch>
                <a:fillRect/>
              </a:stretch>
            </p:blipFill>
            <p:spPr bwMode="auto">
              <a:xfrm>
                <a:off x="1052" y="2371"/>
                <a:ext cx="331" cy="440"/>
              </a:xfrm>
              <a:prstGeom prst="rect">
                <a:avLst/>
              </a:prstGeom>
              <a:noFill/>
              <a:ln w="9525">
                <a:noFill/>
                <a:miter lim="800000"/>
                <a:headEnd/>
                <a:tailEnd/>
              </a:ln>
            </p:spPr>
          </p:pic>
        </p:grpSp>
        <p:sp>
          <p:nvSpPr>
            <p:cNvPr id="2" name="Rectangle 29"/>
            <p:cNvSpPr>
              <a:spLocks noChangeArrowheads="1"/>
            </p:cNvSpPr>
            <p:nvPr/>
          </p:nvSpPr>
          <p:spPr bwMode="auto">
            <a:xfrm>
              <a:off x="171" y="2688"/>
              <a:ext cx="1671" cy="557"/>
            </a:xfrm>
            <a:prstGeom prst="rect">
              <a:avLst/>
            </a:prstGeom>
            <a:noFill/>
            <a:ln w="19050" algn="ctr">
              <a:noFill/>
              <a:miter lim="800000"/>
              <a:headEnd/>
              <a:tailEnd/>
            </a:ln>
            <a:effectLst/>
          </p:spPr>
          <p:txBody>
            <a:bodyPr>
              <a:spAutoFit/>
            </a:bodyPr>
            <a:lstStyle/>
            <a:p>
              <a:pPr>
                <a:lnSpc>
                  <a:spcPct val="85000"/>
                </a:lnSpc>
                <a:spcBef>
                  <a:spcPct val="90000"/>
                </a:spcBef>
                <a:buSzPct val="110000"/>
              </a:pPr>
              <a:endParaRPr lang="en-US" altLang="ko-KR" sz="2000" b="0" dirty="0">
                <a:latin typeface="Segoe" pitchFamily="34" charset="0"/>
                <a:ea typeface="굴림" charset="-127"/>
              </a:endParaRPr>
            </a:p>
            <a:p>
              <a:pPr>
                <a:lnSpc>
                  <a:spcPct val="85000"/>
                </a:lnSpc>
                <a:spcBef>
                  <a:spcPct val="90000"/>
                </a:spcBef>
                <a:buSzPct val="110000"/>
              </a:pPr>
              <a:endParaRPr lang="en-US" altLang="ko-KR" sz="2000" b="0" dirty="0">
                <a:latin typeface="Segoe" pitchFamily="34" charset="0"/>
                <a:ea typeface="굴림" charset="-127"/>
              </a:endParaRPr>
            </a:p>
          </p:txBody>
        </p:sp>
      </p:grpSp>
      <p:pic>
        <p:nvPicPr>
          <p:cNvPr id="233507" name="Picture 33" descr="violet-bar"/>
          <p:cNvPicPr>
            <a:picLocks noChangeAspect="1" noChangeArrowheads="1"/>
          </p:cNvPicPr>
          <p:nvPr/>
        </p:nvPicPr>
        <p:blipFill>
          <a:blip r:embed="rId15"/>
          <a:srcRect/>
          <a:stretch>
            <a:fillRect/>
          </a:stretch>
        </p:blipFill>
        <p:spPr bwMode="auto">
          <a:xfrm>
            <a:off x="3209131" y="1006475"/>
            <a:ext cx="3453342" cy="4476750"/>
          </a:xfrm>
          <a:prstGeom prst="rect">
            <a:avLst/>
          </a:prstGeom>
          <a:noFill/>
          <a:ln w="9525">
            <a:noFill/>
            <a:miter lim="800000"/>
            <a:headEnd/>
            <a:tailEnd/>
          </a:ln>
        </p:spPr>
      </p:pic>
      <p:pic>
        <p:nvPicPr>
          <p:cNvPr id="233513" name="Picture 41" descr="connector stars - gold 3"/>
          <p:cNvPicPr>
            <a:picLocks noChangeAspect="1" noChangeArrowheads="1"/>
          </p:cNvPicPr>
          <p:nvPr/>
        </p:nvPicPr>
        <p:blipFill>
          <a:blip r:embed="rId16">
            <a:lum bright="60000"/>
          </a:blip>
          <a:srcRect/>
          <a:stretch>
            <a:fillRect/>
          </a:stretch>
        </p:blipFill>
        <p:spPr bwMode="auto">
          <a:xfrm>
            <a:off x="4160177" y="2890839"/>
            <a:ext cx="1504817" cy="1095375"/>
          </a:xfrm>
          <a:prstGeom prst="rect">
            <a:avLst/>
          </a:prstGeom>
          <a:noFill/>
          <a:ln w="9525">
            <a:noFill/>
            <a:miter lim="800000"/>
            <a:headEnd/>
            <a:tailEnd/>
          </a:ln>
        </p:spPr>
      </p:pic>
      <p:sp>
        <p:nvSpPr>
          <p:cNvPr id="233510" name="Rectangle 37"/>
          <p:cNvSpPr>
            <a:spLocks noChangeArrowheads="1"/>
          </p:cNvSpPr>
          <p:nvPr/>
        </p:nvSpPr>
        <p:spPr bwMode="auto">
          <a:xfrm>
            <a:off x="3673012" y="4438650"/>
            <a:ext cx="5852020" cy="2231380"/>
          </a:xfrm>
          <a:prstGeom prst="rect">
            <a:avLst/>
          </a:prstGeom>
          <a:noFill/>
          <a:ln w="19050" algn="ctr">
            <a:noFill/>
            <a:miter lim="800000"/>
            <a:headEnd/>
            <a:tailEnd/>
          </a:ln>
        </p:spPr>
        <p:txBody>
          <a:bodyPr wrap="square">
            <a:spAutoFit/>
          </a:bodyPr>
          <a:lstStyle/>
          <a:p>
            <a:pPr>
              <a:lnSpc>
                <a:spcPct val="85000"/>
              </a:lnSpc>
              <a:spcBef>
                <a:spcPct val="90000"/>
              </a:spcBef>
              <a:buSzPct val="110000"/>
            </a:pPr>
            <a:endParaRPr lang="en-US" altLang="ko-KR" sz="2000" b="0" dirty="0">
              <a:latin typeface="Segoe" pitchFamily="34" charset="0"/>
              <a:ea typeface="굴림" charset="-127"/>
            </a:endParaRPr>
          </a:p>
          <a:p>
            <a:pPr>
              <a:lnSpc>
                <a:spcPct val="85000"/>
              </a:lnSpc>
              <a:spcBef>
                <a:spcPct val="90000"/>
              </a:spcBef>
              <a:buSzPct val="110000"/>
            </a:pPr>
            <a:r>
              <a:rPr lang="hu-HU" altLang="ko-KR" sz="2000" b="0" dirty="0" smtClean="0">
                <a:latin typeface="Segoe" pitchFamily="34" charset="0"/>
                <a:ea typeface="굴림" charset="-127"/>
              </a:rPr>
              <a:t>MOF, CMDB, System Center Service Manager</a:t>
            </a:r>
            <a:endParaRPr lang="hu-HU" altLang="ko-KR" sz="1600" dirty="0">
              <a:latin typeface="Segoe" pitchFamily="34" charset="0"/>
              <a:ea typeface="굴림" charset="-127"/>
            </a:endParaRPr>
          </a:p>
          <a:p>
            <a:pPr>
              <a:lnSpc>
                <a:spcPct val="85000"/>
              </a:lnSpc>
              <a:spcBef>
                <a:spcPct val="90000"/>
              </a:spcBef>
              <a:buSzPct val="110000"/>
            </a:pPr>
            <a:r>
              <a:rPr lang="hu-HU" altLang="ko-KR" sz="2000" b="0" dirty="0" smtClean="0">
                <a:latin typeface="Segoe" pitchFamily="34" charset="0"/>
                <a:ea typeface="굴림" charset="-127"/>
              </a:rPr>
              <a:t>A platform – „</a:t>
            </a:r>
            <a:r>
              <a:rPr lang="hu-HU" altLang="ko-KR" sz="2000" b="0" dirty="0" err="1" smtClean="0">
                <a:latin typeface="Segoe" pitchFamily="34" charset="0"/>
                <a:ea typeface="굴림" charset="-127"/>
              </a:rPr>
              <a:t>Longhorn</a:t>
            </a:r>
            <a:r>
              <a:rPr lang="hu-HU" altLang="ko-KR" sz="2000" b="0" dirty="0" smtClean="0">
                <a:latin typeface="Segoe" pitchFamily="34" charset="0"/>
                <a:ea typeface="굴림" charset="-127"/>
              </a:rPr>
              <a:t>” Server és utána</a:t>
            </a:r>
          </a:p>
          <a:p>
            <a:pPr>
              <a:lnSpc>
                <a:spcPct val="85000"/>
              </a:lnSpc>
              <a:spcBef>
                <a:spcPct val="90000"/>
              </a:spcBef>
              <a:buSzPct val="110000"/>
            </a:pPr>
            <a:r>
              <a:rPr lang="hu-HU" altLang="ko-KR" sz="2000" dirty="0" smtClean="0">
                <a:latin typeface="Segoe" pitchFamily="34" charset="0"/>
                <a:ea typeface="굴림" charset="-127"/>
              </a:rPr>
              <a:t>Kapacitástervezés –  System Center </a:t>
            </a:r>
            <a:r>
              <a:rPr lang="hu-HU" altLang="ko-KR" sz="2000" dirty="0" err="1" smtClean="0">
                <a:latin typeface="Segoe" pitchFamily="34" charset="0"/>
                <a:ea typeface="굴림" charset="-127"/>
              </a:rPr>
              <a:t>Capacity</a:t>
            </a:r>
            <a:r>
              <a:rPr lang="hu-HU" altLang="ko-KR" sz="2000" dirty="0" smtClean="0">
                <a:latin typeface="Segoe" pitchFamily="34" charset="0"/>
                <a:ea typeface="굴림" charset="-127"/>
              </a:rPr>
              <a:t> </a:t>
            </a:r>
            <a:r>
              <a:rPr lang="hu-HU" altLang="ko-KR" sz="2000" dirty="0" err="1" smtClean="0">
                <a:latin typeface="Segoe" pitchFamily="34" charset="0"/>
                <a:ea typeface="굴림" charset="-127"/>
              </a:rPr>
              <a:t>Planner</a:t>
            </a:r>
            <a:endParaRPr lang="hu-HU" altLang="ko-KR" sz="2800" b="0" dirty="0" smtClean="0">
              <a:latin typeface="Segoe" pitchFamily="34" charset="0"/>
              <a:ea typeface="굴림" charset="-127"/>
            </a:endParaRPr>
          </a:p>
        </p:txBody>
      </p:sp>
      <p:pic>
        <p:nvPicPr>
          <p:cNvPr id="233514" name="Picture 42" descr="data server 2 tier"/>
          <p:cNvPicPr>
            <a:picLocks noChangeAspect="1" noChangeArrowheads="1"/>
          </p:cNvPicPr>
          <p:nvPr/>
        </p:nvPicPr>
        <p:blipFill>
          <a:blip r:embed="rId17"/>
          <a:srcRect/>
          <a:stretch>
            <a:fillRect/>
          </a:stretch>
        </p:blipFill>
        <p:spPr bwMode="auto">
          <a:xfrm>
            <a:off x="5527411" y="2365376"/>
            <a:ext cx="534856" cy="987425"/>
          </a:xfrm>
          <a:prstGeom prst="rect">
            <a:avLst/>
          </a:prstGeom>
          <a:noFill/>
          <a:ln w="9525">
            <a:noFill/>
            <a:miter lim="800000"/>
            <a:headEnd/>
            <a:tailEnd/>
          </a:ln>
        </p:spPr>
      </p:pic>
      <p:pic>
        <p:nvPicPr>
          <p:cNvPr id="233515" name="Picture 43" descr="Server applicance"/>
          <p:cNvPicPr>
            <a:picLocks noChangeAspect="1" noChangeArrowheads="1"/>
          </p:cNvPicPr>
          <p:nvPr/>
        </p:nvPicPr>
        <p:blipFill>
          <a:blip r:embed="rId18"/>
          <a:srcRect/>
          <a:stretch>
            <a:fillRect/>
          </a:stretch>
        </p:blipFill>
        <p:spPr bwMode="auto">
          <a:xfrm>
            <a:off x="3565129" y="2554289"/>
            <a:ext cx="851296" cy="541337"/>
          </a:xfrm>
          <a:prstGeom prst="rect">
            <a:avLst/>
          </a:prstGeom>
          <a:noFill/>
          <a:ln w="9525">
            <a:noFill/>
            <a:miter lim="800000"/>
            <a:headEnd/>
            <a:tailEnd/>
          </a:ln>
        </p:spPr>
      </p:pic>
      <p:pic>
        <p:nvPicPr>
          <p:cNvPr id="233516" name="Picture 44" descr="sml"/>
          <p:cNvPicPr>
            <a:picLocks noChangeAspect="1" noChangeArrowheads="1"/>
          </p:cNvPicPr>
          <p:nvPr/>
        </p:nvPicPr>
        <p:blipFill>
          <a:blip r:embed="rId19" cstate="print"/>
          <a:srcRect/>
          <a:stretch>
            <a:fillRect/>
          </a:stretch>
        </p:blipFill>
        <p:spPr bwMode="auto">
          <a:xfrm>
            <a:off x="4464580" y="3446463"/>
            <a:ext cx="1030156" cy="950912"/>
          </a:xfrm>
          <a:prstGeom prst="rect">
            <a:avLst/>
          </a:prstGeom>
          <a:noFill/>
        </p:spPr>
      </p:pic>
      <p:pic>
        <p:nvPicPr>
          <p:cNvPr id="233523" name="Picture 51" descr="R2"/>
          <p:cNvPicPr>
            <a:picLocks noChangeAspect="1" noChangeArrowheads="1"/>
          </p:cNvPicPr>
          <p:nvPr/>
        </p:nvPicPr>
        <p:blipFill>
          <a:blip r:embed="rId20">
            <a:lum bright="30000"/>
          </a:blip>
          <a:srcRect/>
          <a:stretch>
            <a:fillRect/>
          </a:stretch>
        </p:blipFill>
        <p:spPr bwMode="black">
          <a:xfrm>
            <a:off x="622565" y="3519488"/>
            <a:ext cx="2216812" cy="279400"/>
          </a:xfrm>
          <a:prstGeom prst="rect">
            <a:avLst/>
          </a:prstGeom>
          <a:noFill/>
        </p:spPr>
      </p:pic>
      <p:sp>
        <p:nvSpPr>
          <p:cNvPr id="77860" name="AutoShape 36"/>
          <p:cNvSpPr>
            <a:spLocks noChangeArrowheads="1"/>
          </p:cNvSpPr>
          <p:nvPr/>
        </p:nvSpPr>
        <p:spPr bwMode="auto">
          <a:xfrm>
            <a:off x="4314958" y="2881314"/>
            <a:ext cx="1120888" cy="510778"/>
          </a:xfrm>
          <a:prstGeom prst="roundRect">
            <a:avLst>
              <a:gd name="adj" fmla="val 16667"/>
            </a:avLst>
          </a:prstGeom>
          <a:noFill/>
          <a:ln w="19050" algn="ctr">
            <a:noFill/>
            <a:round/>
            <a:headEnd/>
            <a:tailEnd/>
          </a:ln>
        </p:spPr>
        <p:txBody>
          <a:bodyPr wrap="none">
            <a:spAutoFit/>
          </a:bodyPr>
          <a:lstStyle/>
          <a:p>
            <a:r>
              <a:rPr lang="en-US" altLang="ko-KR" sz="1200" dirty="0">
                <a:latin typeface="Segoe" pitchFamily="34" charset="0"/>
                <a:ea typeface="굴림" charset="-127"/>
              </a:rPr>
              <a:t>WS-</a:t>
            </a:r>
            <a:br>
              <a:rPr lang="en-US" altLang="ko-KR" sz="1200" dirty="0">
                <a:latin typeface="Segoe" pitchFamily="34" charset="0"/>
                <a:ea typeface="굴림" charset="-127"/>
              </a:rPr>
            </a:br>
            <a:r>
              <a:rPr lang="en-US" altLang="ko-KR" sz="1200" dirty="0">
                <a:latin typeface="Segoe" pitchFamily="34" charset="0"/>
                <a:ea typeface="굴림" charset="-127"/>
              </a:rPr>
              <a:t>Management</a:t>
            </a:r>
          </a:p>
        </p:txBody>
      </p:sp>
      <p:pic>
        <p:nvPicPr>
          <p:cNvPr id="10" name="Picture 3" descr="C:\Documents and Settings\rajivaru\My Documents\MS_Files\VS_R2\infoweb\Microsoft-SoftGrid-Logo-White.png"/>
          <p:cNvPicPr>
            <a:picLocks noChangeAspect="1" noChangeArrowheads="1"/>
          </p:cNvPicPr>
          <p:nvPr/>
        </p:nvPicPr>
        <p:blipFill>
          <a:blip r:embed="rId21">
            <a:lum bright="36000" contrast="30000"/>
          </a:blip>
          <a:srcRect b="25569"/>
          <a:stretch>
            <a:fillRect/>
          </a:stretch>
        </p:blipFill>
        <p:spPr bwMode="auto">
          <a:xfrm>
            <a:off x="583010" y="4041776"/>
            <a:ext cx="2295921" cy="466725"/>
          </a:xfrm>
          <a:prstGeom prst="rect">
            <a:avLst/>
          </a:prstGeom>
          <a:noFill/>
        </p:spPr>
      </p:pic>
      <p:sp>
        <p:nvSpPr>
          <p:cNvPr id="77853" name="Rectangle 29"/>
          <p:cNvSpPr>
            <a:spLocks noChangeArrowheads="1"/>
          </p:cNvSpPr>
          <p:nvPr/>
        </p:nvSpPr>
        <p:spPr bwMode="auto">
          <a:xfrm>
            <a:off x="294085" y="4981575"/>
            <a:ext cx="2873771" cy="609600"/>
          </a:xfrm>
          <a:prstGeom prst="rect">
            <a:avLst/>
          </a:prstGeom>
          <a:noFill/>
          <a:ln w="9525" algn="ctr">
            <a:noFill/>
            <a:miter lim="800000"/>
            <a:headEnd/>
            <a:tailEnd/>
          </a:ln>
          <a:effectLst/>
        </p:spPr>
        <p:txBody>
          <a:bodyPr/>
          <a:lstStyle/>
          <a:p>
            <a:pPr>
              <a:lnSpc>
                <a:spcPct val="85000"/>
              </a:lnSpc>
              <a:spcBef>
                <a:spcPct val="90000"/>
              </a:spcBef>
              <a:buSzPct val="110000"/>
            </a:pPr>
            <a:r>
              <a:rPr lang="hu-HU" altLang="ko-KR" sz="2000" b="0" dirty="0" smtClean="0">
                <a:latin typeface="Segoe" pitchFamily="34" charset="0"/>
                <a:ea typeface="굴림" charset="-127"/>
              </a:rPr>
              <a:t>Windows Server </a:t>
            </a:r>
            <a:r>
              <a:rPr lang="hu-HU" altLang="ko-KR" sz="2000" b="0" dirty="0" err="1" smtClean="0">
                <a:latin typeface="Segoe" pitchFamily="34" charset="0"/>
                <a:ea typeface="굴림" charset="-127"/>
              </a:rPr>
              <a:t>Virtualization</a:t>
            </a:r>
            <a:endParaRPr lang="hu-HU" altLang="ko-KR" sz="2000" b="0" dirty="0" smtClean="0">
              <a:latin typeface="Segoe" pitchFamily="34" charset="0"/>
              <a:ea typeface="굴림" charset="-127"/>
            </a:endParaRPr>
          </a:p>
          <a:p>
            <a:pPr>
              <a:lnSpc>
                <a:spcPct val="85000"/>
              </a:lnSpc>
              <a:spcBef>
                <a:spcPct val="90000"/>
              </a:spcBef>
              <a:buSzPct val="110000"/>
            </a:pPr>
            <a:r>
              <a:rPr lang="hu-HU" altLang="ko-KR" sz="2000" b="0" dirty="0" smtClean="0">
                <a:latin typeface="Segoe" pitchFamily="34" charset="0"/>
                <a:ea typeface="굴림" charset="-127"/>
              </a:rPr>
              <a:t>System Center </a:t>
            </a:r>
            <a:r>
              <a:rPr lang="hu-HU" altLang="ko-KR" sz="2000" b="0" dirty="0" err="1" smtClean="0">
                <a:latin typeface="Segoe" pitchFamily="34" charset="0"/>
                <a:ea typeface="굴림" charset="-127"/>
              </a:rPr>
              <a:t>Virtual</a:t>
            </a:r>
            <a:r>
              <a:rPr lang="hu-HU" altLang="ko-KR" sz="2000" b="0" dirty="0" smtClean="0">
                <a:latin typeface="Segoe" pitchFamily="34" charset="0"/>
                <a:ea typeface="굴림" charset="-127"/>
              </a:rPr>
              <a:t> </a:t>
            </a:r>
            <a:r>
              <a:rPr lang="hu-HU" altLang="ko-KR" sz="2000" b="0" dirty="0" err="1" smtClean="0">
                <a:latin typeface="Segoe" pitchFamily="34" charset="0"/>
                <a:ea typeface="굴림" charset="-127"/>
              </a:rPr>
              <a:t>Machine</a:t>
            </a:r>
            <a:r>
              <a:rPr lang="hu-HU" altLang="ko-KR" sz="2000" b="0" dirty="0" smtClean="0">
                <a:latin typeface="Segoe" pitchFamily="34" charset="0"/>
                <a:ea typeface="굴림" charset="-127"/>
              </a:rPr>
              <a:t> Manager</a:t>
            </a:r>
            <a:endParaRPr lang="en-US" altLang="ko-KR" sz="2000" b="0" dirty="0">
              <a:latin typeface="Segoe" pitchFamily="34" charset="0"/>
              <a:ea typeface="굴림" charset="-127"/>
            </a:endParaRPr>
          </a:p>
        </p:txBody>
      </p:sp>
      <p:pic>
        <p:nvPicPr>
          <p:cNvPr id="233561" name="Picture 89" descr="cooltools-1"/>
          <p:cNvPicPr>
            <a:picLocks noChangeAspect="1" noChangeArrowheads="1"/>
          </p:cNvPicPr>
          <p:nvPr/>
        </p:nvPicPr>
        <p:blipFill>
          <a:blip r:embed="rId22"/>
          <a:srcRect/>
          <a:stretch>
            <a:fillRect/>
          </a:stretch>
        </p:blipFill>
        <p:spPr bwMode="invGray">
          <a:xfrm>
            <a:off x="395552" y="182563"/>
            <a:ext cx="8010790" cy="804862"/>
          </a:xfrm>
          <a:prstGeom prst="rect">
            <a:avLst/>
          </a:prstGeom>
          <a:noFill/>
          <a:ln w="12700">
            <a:noFill/>
            <a:miter lim="800000"/>
            <a:headEnd/>
            <a:tailEnd/>
          </a:ln>
          <a:effectLst/>
        </p:spPr>
      </p:pic>
      <p:sp>
        <p:nvSpPr>
          <p:cNvPr id="45" name="Rectangle 44"/>
          <p:cNvSpPr/>
          <p:nvPr/>
        </p:nvSpPr>
        <p:spPr>
          <a:xfrm>
            <a:off x="311004" y="1164416"/>
            <a:ext cx="2822058" cy="830997"/>
          </a:xfrm>
          <a:prstGeom prst="rect">
            <a:avLst/>
          </a:prstGeom>
        </p:spPr>
        <p:txBody>
          <a:bodyPr wrap="square">
            <a:spAutoFit/>
          </a:bodyPr>
          <a:lstStyle/>
          <a:p>
            <a:pPr algn="ctr"/>
            <a:r>
              <a:rPr lang="hu-HU" sz="2400" dirty="0" smtClean="0">
                <a:ln w="3175">
                  <a:noFill/>
                </a:ln>
                <a:solidFill>
                  <a:srgbClr val="FFC000"/>
                </a:solidFill>
                <a:effectLst>
                  <a:outerShdw blurRad="38100" dist="38100" dir="2700000" algn="tl">
                    <a:srgbClr val="000000">
                      <a:alpha val="43137"/>
                    </a:srgbClr>
                  </a:outerShdw>
                </a:effectLst>
                <a:latin typeface="Segoe" pitchFamily="34" charset="0"/>
              </a:rPr>
              <a:t>Virtualizált  Infrastruktúra</a:t>
            </a:r>
            <a:endParaRPr lang="hu-HU" sz="2400" dirty="0">
              <a:solidFill>
                <a:srgbClr val="FFC000"/>
              </a:solidFill>
              <a:effectLst>
                <a:outerShdw blurRad="38100" dist="38100" dir="2700000" algn="tl">
                  <a:srgbClr val="000000">
                    <a:alpha val="43137"/>
                  </a:srgbClr>
                </a:outerShdw>
              </a:effectLst>
            </a:endParaRPr>
          </a:p>
        </p:txBody>
      </p:sp>
      <p:sp>
        <p:nvSpPr>
          <p:cNvPr id="46" name="Rectangle 45"/>
          <p:cNvSpPr/>
          <p:nvPr/>
        </p:nvSpPr>
        <p:spPr>
          <a:xfrm>
            <a:off x="3493978" y="1210491"/>
            <a:ext cx="2822058" cy="830997"/>
          </a:xfrm>
          <a:prstGeom prst="rect">
            <a:avLst/>
          </a:prstGeom>
        </p:spPr>
        <p:txBody>
          <a:bodyPr wrap="square">
            <a:spAutoFit/>
          </a:bodyPr>
          <a:lstStyle/>
          <a:p>
            <a:pPr algn="ctr"/>
            <a:r>
              <a:rPr lang="hu-HU" sz="2400" dirty="0" smtClean="0">
                <a:ln w="3175">
                  <a:noFill/>
                </a:ln>
                <a:solidFill>
                  <a:srgbClr val="FFC000"/>
                </a:solidFill>
                <a:effectLst>
                  <a:outerShdw blurRad="38100" dist="38100" dir="2700000" algn="tl">
                    <a:srgbClr val="000000">
                      <a:alpha val="43137"/>
                    </a:srgbClr>
                  </a:outerShdw>
                </a:effectLst>
                <a:latin typeface="Segoe" pitchFamily="34" charset="0"/>
              </a:rPr>
              <a:t>Üzemeltetésre</a:t>
            </a:r>
          </a:p>
          <a:p>
            <a:pPr algn="ctr"/>
            <a:r>
              <a:rPr lang="hu-HU" sz="2400" dirty="0" smtClean="0">
                <a:ln w="3175">
                  <a:noFill/>
                </a:ln>
                <a:solidFill>
                  <a:srgbClr val="FFC000"/>
                </a:solidFill>
                <a:effectLst>
                  <a:outerShdw blurRad="38100" dist="38100" dir="2700000" algn="tl">
                    <a:srgbClr val="000000">
                      <a:alpha val="43137"/>
                    </a:srgbClr>
                  </a:outerShdw>
                </a:effectLst>
                <a:latin typeface="Segoe" pitchFamily="34" charset="0"/>
              </a:rPr>
              <a:t>Készített szoftver</a:t>
            </a:r>
          </a:p>
        </p:txBody>
      </p:sp>
      <p:sp>
        <p:nvSpPr>
          <p:cNvPr id="47" name="Rectangle 46"/>
          <p:cNvSpPr/>
          <p:nvPr/>
        </p:nvSpPr>
        <p:spPr>
          <a:xfrm>
            <a:off x="6711510" y="1256566"/>
            <a:ext cx="2822058" cy="830997"/>
          </a:xfrm>
          <a:prstGeom prst="rect">
            <a:avLst/>
          </a:prstGeom>
        </p:spPr>
        <p:txBody>
          <a:bodyPr wrap="square">
            <a:spAutoFit/>
          </a:bodyPr>
          <a:lstStyle/>
          <a:p>
            <a:pPr algn="ctr"/>
            <a:r>
              <a:rPr lang="hu-HU" sz="2400" dirty="0" smtClean="0">
                <a:ln w="3175">
                  <a:noFill/>
                </a:ln>
                <a:solidFill>
                  <a:srgbClr val="FFC000"/>
                </a:solidFill>
                <a:latin typeface="Segoe" pitchFamily="34" charset="0"/>
              </a:rPr>
              <a:t>Tudásvezérelt</a:t>
            </a:r>
          </a:p>
          <a:p>
            <a:pPr algn="ctr"/>
            <a:r>
              <a:rPr lang="hu-HU" sz="2400" dirty="0" smtClean="0">
                <a:ln w="3175">
                  <a:noFill/>
                </a:ln>
                <a:solidFill>
                  <a:srgbClr val="FFC000"/>
                </a:solidFill>
              </a:rPr>
              <a:t>felügyelet</a:t>
            </a:r>
            <a:endParaRPr lang="hu-HU" sz="2400" dirty="0">
              <a:solidFill>
                <a:srgbClr val="FFC000"/>
              </a:solidFill>
            </a:endParaRPr>
          </a:p>
        </p:txBody>
      </p:sp>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nigelc\Desktop\New Folder\General_-_fill_in_info.png"/>
          <p:cNvPicPr>
            <a:picLocks noChangeAspect="1" noChangeArrowheads="1"/>
          </p:cNvPicPr>
          <p:nvPr/>
        </p:nvPicPr>
        <p:blipFill>
          <a:blip r:embed="rId3"/>
          <a:srcRect/>
          <a:stretch>
            <a:fillRect/>
          </a:stretch>
        </p:blipFill>
        <p:spPr bwMode="auto">
          <a:xfrm>
            <a:off x="0" y="14553"/>
            <a:ext cx="9906000" cy="682889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84" y="228865"/>
            <a:ext cx="9084799" cy="758031"/>
          </a:xfrm>
        </p:spPr>
        <p:txBody>
          <a:bodyPr/>
          <a:lstStyle/>
          <a:p>
            <a:pPr>
              <a:defRPr/>
            </a:pPr>
            <a:endParaRPr/>
          </a:p>
        </p:txBody>
      </p:sp>
      <p:sp>
        <p:nvSpPr>
          <p:cNvPr id="68611" name="Text Placeholder 2"/>
          <p:cNvSpPr>
            <a:spLocks noGrp="1"/>
          </p:cNvSpPr>
          <p:nvPr>
            <p:ph type="body" idx="1"/>
          </p:nvPr>
        </p:nvSpPr>
        <p:spPr/>
        <p:txBody>
          <a:bodyPr/>
          <a:lstStyle/>
          <a:p>
            <a:endParaRPr lang="en-US" smtClean="0"/>
          </a:p>
        </p:txBody>
      </p:sp>
      <p:pic>
        <p:nvPicPr>
          <p:cNvPr id="68612" name="Picture 2" descr="C:\Users\nigelc\Desktop\New Folder\Activities.png"/>
          <p:cNvPicPr>
            <a:picLocks noChangeAspect="1" noChangeArrowheads="1"/>
          </p:cNvPicPr>
          <p:nvPr/>
        </p:nvPicPr>
        <p:blipFill>
          <a:blip r:embed="rId3"/>
          <a:srcRect/>
          <a:stretch>
            <a:fillRect/>
          </a:stretch>
        </p:blipFill>
        <p:spPr bwMode="auto">
          <a:xfrm>
            <a:off x="0" y="14553"/>
            <a:ext cx="9906000" cy="682889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84" y="228865"/>
            <a:ext cx="9084799" cy="758031"/>
          </a:xfrm>
        </p:spPr>
        <p:txBody>
          <a:bodyPr/>
          <a:lstStyle/>
          <a:p>
            <a:pPr>
              <a:defRPr/>
            </a:pPr>
            <a:endParaRPr/>
          </a:p>
        </p:txBody>
      </p:sp>
      <p:sp>
        <p:nvSpPr>
          <p:cNvPr id="69635" name="Text Placeholder 2"/>
          <p:cNvSpPr>
            <a:spLocks noGrp="1"/>
          </p:cNvSpPr>
          <p:nvPr>
            <p:ph type="body" idx="1"/>
          </p:nvPr>
        </p:nvSpPr>
        <p:spPr/>
        <p:txBody>
          <a:bodyPr/>
          <a:lstStyle/>
          <a:p>
            <a:endParaRPr lang="en-US" smtClean="0"/>
          </a:p>
        </p:txBody>
      </p:sp>
      <p:pic>
        <p:nvPicPr>
          <p:cNvPr id="69636" name="Picture 2" descr="C:\Users\nigelc\Desktop\New Folder\Activities_f17.png"/>
          <p:cNvPicPr>
            <a:picLocks noChangeAspect="1" noChangeArrowheads="1"/>
          </p:cNvPicPr>
          <p:nvPr/>
        </p:nvPicPr>
        <p:blipFill>
          <a:blip r:embed="rId3"/>
          <a:srcRect/>
          <a:stretch>
            <a:fillRect/>
          </a:stretch>
        </p:blipFill>
        <p:spPr bwMode="auto">
          <a:xfrm>
            <a:off x="0" y="14553"/>
            <a:ext cx="9906000" cy="682889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184" y="228865"/>
            <a:ext cx="9084799" cy="758031"/>
          </a:xfrm>
        </p:spPr>
        <p:txBody>
          <a:bodyPr/>
          <a:lstStyle/>
          <a:p>
            <a:pPr>
              <a:defRPr/>
            </a:pPr>
            <a:endParaRPr/>
          </a:p>
        </p:txBody>
      </p:sp>
      <p:sp>
        <p:nvSpPr>
          <p:cNvPr id="70659" name="Text Placeholder 2"/>
          <p:cNvSpPr>
            <a:spLocks noGrp="1"/>
          </p:cNvSpPr>
          <p:nvPr>
            <p:ph type="body" idx="1"/>
          </p:nvPr>
        </p:nvSpPr>
        <p:spPr/>
        <p:txBody>
          <a:bodyPr/>
          <a:lstStyle/>
          <a:p>
            <a:endParaRPr lang="en-US" smtClean="0"/>
          </a:p>
        </p:txBody>
      </p:sp>
      <p:pic>
        <p:nvPicPr>
          <p:cNvPr id="70660" name="Picture 2" descr="C:\Users\nigelc\Desktop\New Folder\Activities_f18.png"/>
          <p:cNvPicPr>
            <a:picLocks noChangeAspect="1" noChangeArrowheads="1"/>
          </p:cNvPicPr>
          <p:nvPr/>
        </p:nvPicPr>
        <p:blipFill>
          <a:blip r:embed="rId3"/>
          <a:srcRect/>
          <a:stretch>
            <a:fillRect/>
          </a:stretch>
        </p:blipFill>
        <p:spPr bwMode="auto">
          <a:xfrm>
            <a:off x="0" y="14553"/>
            <a:ext cx="9906000" cy="682889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u-HU" b="0" dirty="0" smtClean="0"/>
              <a:t>„Önkiszolgáló” IT portál</a:t>
            </a:r>
            <a:endParaRPr lang="en-US" b="0" dirty="0"/>
          </a:p>
        </p:txBody>
      </p:sp>
      <p:pic>
        <p:nvPicPr>
          <p:cNvPr id="4" name="Picture 3" descr="02_SD_Front_Page.jpg"/>
          <p:cNvPicPr>
            <a:picLocks noGrp="1" noChangeAspect="1"/>
          </p:cNvPicPr>
          <p:nvPr isPhoto="1"/>
        </p:nvPicPr>
        <p:blipFill>
          <a:blip r:embed="rId2">
            <a:lum/>
          </a:blip>
          <a:stretch>
            <a:fillRect/>
          </a:stretch>
        </p:blipFill>
        <p:spPr>
          <a:xfrm>
            <a:off x="1738290" y="1357298"/>
            <a:ext cx="6596074" cy="4566513"/>
          </a:xfrm>
          <a:prstGeom prst="rect">
            <a:avLst/>
          </a:prstGeom>
          <a:noFill/>
          <a:ln>
            <a:noFill/>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_Knowledge_Management_all.jpg"/>
          <p:cNvPicPr>
            <a:picLocks noGrp="1" noChangeAspect="1"/>
          </p:cNvPicPr>
          <p:nvPr isPhoto="1"/>
        </p:nvPicPr>
        <p:blipFill>
          <a:blip r:embed="rId3">
            <a:lum/>
          </a:blip>
          <a:stretch>
            <a:fillRect/>
          </a:stretch>
        </p:blipFill>
        <p:spPr>
          <a:xfrm>
            <a:off x="0" y="0"/>
            <a:ext cx="9906000" cy="6858000"/>
          </a:xfrm>
          <a:prstGeom prst="rect">
            <a:avLst/>
          </a:prstGeom>
          <a:noFill/>
          <a:ln>
            <a:noFill/>
          </a:ln>
        </p:spPr>
      </p:pic>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a_Knowledge_Management_New.jpg"/>
          <p:cNvPicPr>
            <a:picLocks noGrp="1" noChangeAspect="1"/>
          </p:cNvPicPr>
          <p:nvPr isPhoto="1"/>
        </p:nvPicPr>
        <p:blipFill>
          <a:blip r:embed="rId3">
            <a:lum/>
          </a:blip>
          <a:stretch>
            <a:fillRect/>
          </a:stretch>
        </p:blipFill>
        <p:spPr>
          <a:xfrm>
            <a:off x="0" y="0"/>
            <a:ext cx="9906000" cy="6858000"/>
          </a:xfrm>
          <a:prstGeom prst="rect">
            <a:avLst/>
          </a:prstGeom>
          <a:noFill/>
          <a:ln>
            <a:noFill/>
          </a:ln>
        </p:spPr>
      </p:pic>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Word_New_Knowledge_Article.jpg"/>
          <p:cNvPicPr>
            <a:picLocks noGrp="1" noChangeAspect="1"/>
          </p:cNvPicPr>
          <p:nvPr isPhoto="1"/>
        </p:nvPicPr>
        <p:blipFill>
          <a:blip r:embed="rId3">
            <a:lum/>
          </a:blip>
          <a:stretch>
            <a:fillRect/>
          </a:stretch>
        </p:blipFill>
        <p:spPr>
          <a:xfrm>
            <a:off x="0" y="0"/>
            <a:ext cx="9906000" cy="6858000"/>
          </a:xfrm>
          <a:prstGeom prst="rect">
            <a:avLst/>
          </a:prstGeom>
          <a:noFill/>
          <a:ln>
            <a:noFill/>
          </a:ln>
        </p:spPr>
      </p:pic>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7_Knowledge_Management_viewArticle.jpg"/>
          <p:cNvPicPr>
            <a:picLocks noGrp="1" noChangeAspect="1"/>
          </p:cNvPicPr>
          <p:nvPr isPhoto="1"/>
        </p:nvPicPr>
        <p:blipFill>
          <a:blip r:embed="rId3">
            <a:lum/>
          </a:blip>
          <a:stretch>
            <a:fillRect/>
          </a:stretch>
        </p:blipFill>
        <p:spPr>
          <a:xfrm>
            <a:off x="0" y="0"/>
            <a:ext cx="9906000" cy="6858000"/>
          </a:xfrm>
          <a:prstGeom prst="rect">
            <a:avLst/>
          </a:prstGeom>
          <a:noFill/>
          <a:ln>
            <a:noFill/>
          </a:ln>
        </p:spPr>
      </p:pic>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2a_SD_Front_Page.jpg"/>
          <p:cNvPicPr>
            <a:picLocks noGrp="1" noChangeAspect="1"/>
          </p:cNvPicPr>
          <p:nvPr isPhoto="1"/>
        </p:nvPicPr>
        <p:blipFill>
          <a:blip r:embed="rId3">
            <a:lum/>
          </a:blip>
          <a:stretch>
            <a:fillRect/>
          </a:stretch>
        </p:blipFill>
        <p:spPr>
          <a:xfrm>
            <a:off x="0" y="0"/>
            <a:ext cx="9906000" cy="6858000"/>
          </a:xfrm>
          <a:prstGeom prst="rect">
            <a:avLst/>
          </a:prstGeom>
          <a:noFill/>
          <a:ln>
            <a:noFill/>
          </a:ln>
        </p:spPr>
      </p:pic>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880" name="Rectangle 156879"/>
          <p:cNvPicPr>
            <a:picLocks noChangeAspect="1" noChangeArrowheads="1"/>
          </p:cNvPicPr>
          <p:nvPr/>
        </p:nvPicPr>
        <p:blipFill>
          <a:blip r:embed="rId4"/>
          <a:srcRect/>
          <a:stretch>
            <a:fillRect/>
          </a:stretch>
        </p:blipFill>
        <p:spPr bwMode="auto">
          <a:xfrm>
            <a:off x="8599" y="2611438"/>
            <a:ext cx="4167055" cy="2944812"/>
          </a:xfrm>
          <a:prstGeom prst="rect">
            <a:avLst/>
          </a:prstGeom>
          <a:noFill/>
          <a:ln w="9525">
            <a:noFill/>
            <a:miter lim="800000"/>
            <a:headEnd/>
            <a:tailEnd/>
          </a:ln>
        </p:spPr>
      </p:pic>
      <p:pic>
        <p:nvPicPr>
          <p:cNvPr id="156881" name="Rectangle 156880"/>
          <p:cNvPicPr>
            <a:picLocks noChangeAspect="1" noChangeArrowheads="1"/>
          </p:cNvPicPr>
          <p:nvPr/>
        </p:nvPicPr>
        <p:blipFill>
          <a:blip r:embed="rId4"/>
          <a:srcRect/>
          <a:stretch>
            <a:fillRect/>
          </a:stretch>
        </p:blipFill>
        <p:spPr bwMode="auto">
          <a:xfrm>
            <a:off x="3104224" y="415928"/>
            <a:ext cx="4167055" cy="2944813"/>
          </a:xfrm>
          <a:prstGeom prst="rect">
            <a:avLst/>
          </a:prstGeom>
          <a:noFill/>
          <a:ln w="9525">
            <a:noFill/>
            <a:miter lim="800000"/>
            <a:headEnd/>
            <a:tailEnd/>
          </a:ln>
        </p:spPr>
      </p:pic>
      <p:pic>
        <p:nvPicPr>
          <p:cNvPr id="156882" name="Rectangle 156881"/>
          <p:cNvPicPr>
            <a:picLocks noChangeAspect="1" noChangeArrowheads="1"/>
          </p:cNvPicPr>
          <p:nvPr/>
        </p:nvPicPr>
        <p:blipFill>
          <a:blip r:embed="rId4"/>
          <a:srcRect/>
          <a:stretch>
            <a:fillRect/>
          </a:stretch>
        </p:blipFill>
        <p:spPr bwMode="auto">
          <a:xfrm>
            <a:off x="6151695" y="655641"/>
            <a:ext cx="4167055" cy="2943225"/>
          </a:xfrm>
          <a:prstGeom prst="rect">
            <a:avLst/>
          </a:prstGeom>
          <a:noFill/>
          <a:ln w="9525">
            <a:noFill/>
            <a:miter lim="800000"/>
            <a:headEnd/>
            <a:tailEnd/>
          </a:ln>
        </p:spPr>
      </p:pic>
      <p:pic>
        <p:nvPicPr>
          <p:cNvPr id="156883" name="Rectangle 156882"/>
          <p:cNvPicPr>
            <a:picLocks noChangeAspect="1" noChangeArrowheads="1"/>
          </p:cNvPicPr>
          <p:nvPr/>
        </p:nvPicPr>
        <p:blipFill>
          <a:blip r:embed="rId4"/>
          <a:srcRect/>
          <a:stretch>
            <a:fillRect/>
          </a:stretch>
        </p:blipFill>
        <p:spPr bwMode="auto">
          <a:xfrm>
            <a:off x="6132777" y="2568578"/>
            <a:ext cx="4168775" cy="2944813"/>
          </a:xfrm>
          <a:prstGeom prst="rect">
            <a:avLst/>
          </a:prstGeom>
          <a:noFill/>
          <a:ln w="9525">
            <a:noFill/>
            <a:miter lim="800000"/>
            <a:headEnd/>
            <a:tailEnd/>
          </a:ln>
        </p:spPr>
      </p:pic>
      <p:grpSp>
        <p:nvGrpSpPr>
          <p:cNvPr id="2" name="Group 97"/>
          <p:cNvGrpSpPr/>
          <p:nvPr/>
        </p:nvGrpSpPr>
        <p:grpSpPr>
          <a:xfrm>
            <a:off x="-170259" y="647700"/>
            <a:ext cx="9828609" cy="5829300"/>
            <a:chOff x="46038" y="647700"/>
            <a:chExt cx="9072562" cy="5829300"/>
          </a:xfrm>
        </p:grpSpPr>
        <p:pic>
          <p:nvPicPr>
            <p:cNvPr id="156879" name="Rectangle 156878"/>
            <p:cNvPicPr>
              <a:picLocks noChangeAspect="1" noChangeArrowheads="1"/>
            </p:cNvPicPr>
            <p:nvPr/>
          </p:nvPicPr>
          <p:blipFill>
            <a:blip r:embed="rId4"/>
            <a:srcRect/>
            <a:stretch>
              <a:fillRect/>
            </a:stretch>
          </p:blipFill>
          <p:spPr bwMode="auto">
            <a:xfrm>
              <a:off x="46038" y="647700"/>
              <a:ext cx="3848100" cy="2943225"/>
            </a:xfrm>
            <a:prstGeom prst="rect">
              <a:avLst/>
            </a:prstGeom>
            <a:noFill/>
            <a:ln w="9525">
              <a:noFill/>
              <a:miter lim="800000"/>
              <a:headEnd/>
              <a:tailEnd/>
            </a:ln>
          </p:spPr>
        </p:pic>
        <p:sp>
          <p:nvSpPr>
            <p:cNvPr id="24583" name="Oval 156883"/>
            <p:cNvSpPr>
              <a:spLocks noChangeArrowheads="1"/>
            </p:cNvSpPr>
            <p:nvPr/>
          </p:nvSpPr>
          <p:spPr bwMode="auto">
            <a:xfrm>
              <a:off x="2613025" y="2109788"/>
              <a:ext cx="4357688" cy="3138487"/>
            </a:xfrm>
            <a:prstGeom prst="ellipse">
              <a:avLst/>
            </a:prstGeom>
            <a:gradFill rotWithShape="1">
              <a:gsLst>
                <a:gs pos="0">
                  <a:srgbClr val="5BD4FF"/>
                </a:gs>
                <a:gs pos="100000">
                  <a:srgbClr val="5BD4FF">
                    <a:alpha val="0"/>
                  </a:srgbClr>
                </a:gs>
              </a:gsLst>
              <a:path path="shape">
                <a:fillToRect l="50000" t="50000" r="50000" b="50000"/>
              </a:path>
            </a:gradFill>
            <a:ln w="9525">
              <a:noFill/>
              <a:round/>
              <a:headEnd/>
              <a:tailEnd/>
            </a:ln>
          </p:spPr>
          <p:txBody>
            <a:bodyPr wrap="none" anchor="ctr"/>
            <a:lstStyle/>
            <a:p>
              <a:pPr algn="l"/>
              <a:endParaRPr lang="en-US" b="0">
                <a:solidFill>
                  <a:srgbClr val="000000"/>
                </a:solidFill>
              </a:endParaRPr>
            </a:p>
          </p:txBody>
        </p:sp>
        <p:pic>
          <p:nvPicPr>
            <p:cNvPr id="24584" name="Rectangle 156884"/>
            <p:cNvPicPr>
              <a:picLocks noChangeAspect="1" noChangeArrowheads="1"/>
            </p:cNvPicPr>
            <p:nvPr/>
          </p:nvPicPr>
          <p:blipFill>
            <a:blip r:embed="rId5">
              <a:lum bright="-24000"/>
            </a:blip>
            <a:srcRect/>
            <a:stretch>
              <a:fillRect/>
            </a:stretch>
          </p:blipFill>
          <p:spPr bwMode="auto">
            <a:xfrm>
              <a:off x="2406650" y="1978025"/>
              <a:ext cx="4751388" cy="2865438"/>
            </a:xfrm>
            <a:prstGeom prst="rect">
              <a:avLst/>
            </a:prstGeom>
            <a:noFill/>
            <a:ln w="9525">
              <a:noFill/>
              <a:miter lim="800000"/>
              <a:headEnd/>
              <a:tailEnd/>
            </a:ln>
          </p:spPr>
        </p:pic>
        <p:pic>
          <p:nvPicPr>
            <p:cNvPr id="24585" name="Rectangle 156885"/>
            <p:cNvPicPr>
              <a:picLocks noChangeAspect="1" noChangeArrowheads="1"/>
            </p:cNvPicPr>
            <p:nvPr/>
          </p:nvPicPr>
          <p:blipFill>
            <a:blip r:embed="rId6">
              <a:lum bright="-34000"/>
            </a:blip>
            <a:srcRect/>
            <a:stretch>
              <a:fillRect/>
            </a:stretch>
          </p:blipFill>
          <p:spPr bwMode="auto">
            <a:xfrm>
              <a:off x="431800" y="5167313"/>
              <a:ext cx="8686800" cy="1309687"/>
            </a:xfrm>
            <a:prstGeom prst="rect">
              <a:avLst/>
            </a:prstGeom>
            <a:noFill/>
            <a:ln w="9525">
              <a:noFill/>
              <a:miter lim="800000"/>
              <a:headEnd/>
              <a:tailEnd/>
            </a:ln>
          </p:spPr>
        </p:pic>
        <p:sp>
          <p:nvSpPr>
            <p:cNvPr id="24586" name="Shape 156886"/>
            <p:cNvSpPr>
              <a:spLocks noChangeAspect="1"/>
            </p:cNvSpPr>
            <p:nvPr/>
          </p:nvSpPr>
          <p:spPr bwMode="auto">
            <a:xfrm rot="-2614074">
              <a:off x="5740400" y="5029200"/>
              <a:ext cx="211138" cy="196850"/>
            </a:xfrm>
            <a:custGeom>
              <a:avLst/>
              <a:gdLst>
                <a:gd name="T0" fmla="*/ 83 w 83"/>
                <a:gd name="T1" fmla="*/ 0 h 79"/>
                <a:gd name="T2" fmla="*/ 0 w 83"/>
                <a:gd name="T3" fmla="*/ 79 h 79"/>
                <a:gd name="T4" fmla="*/ 0 60000 65536"/>
                <a:gd name="T5" fmla="*/ 0 60000 65536"/>
                <a:gd name="T6" fmla="*/ 0 w 83"/>
                <a:gd name="T7" fmla="*/ 0 h 79"/>
                <a:gd name="T8" fmla="*/ 0 w 83"/>
                <a:gd name="T9" fmla="*/ 0 h 79"/>
              </a:gdLst>
              <a:ahLst/>
              <a:cxnLst>
                <a:cxn ang="T4">
                  <a:pos x="T0" y="T1"/>
                </a:cxn>
                <a:cxn ang="T5">
                  <a:pos x="T2" y="T3"/>
                </a:cxn>
              </a:cxnLst>
              <a:rect l="T6" t="T7" r="T8" b="T9"/>
              <a:pathLst>
                <a:path w="83" h="79">
                  <a:moveTo>
                    <a:pt x="83" y="0"/>
                  </a:moveTo>
                  <a:lnTo>
                    <a:pt x="0" y="79"/>
                  </a:lnTo>
                </a:path>
              </a:pathLst>
            </a:custGeom>
            <a:noFill/>
            <a:ln w="12700" algn="ctr">
              <a:solidFill>
                <a:schemeClr val="tx1"/>
              </a:solidFill>
              <a:prstDash val="dash"/>
              <a:round/>
              <a:headEnd/>
              <a:tailEnd/>
            </a:ln>
          </p:spPr>
          <p:txBody>
            <a:bodyPr anchor="ctr"/>
            <a:lstStyle/>
            <a:p>
              <a:pPr algn="l"/>
              <a:endParaRPr lang="en-US" b="0">
                <a:solidFill>
                  <a:srgbClr val="000000"/>
                </a:solidFill>
              </a:endParaRPr>
            </a:p>
          </p:txBody>
        </p:sp>
        <p:sp>
          <p:nvSpPr>
            <p:cNvPr id="24587" name="Shape 156887"/>
            <p:cNvSpPr>
              <a:spLocks noChangeAspect="1"/>
            </p:cNvSpPr>
            <p:nvPr/>
          </p:nvSpPr>
          <p:spPr bwMode="auto">
            <a:xfrm rot="-2860312">
              <a:off x="6078537" y="5156201"/>
              <a:ext cx="207963" cy="201612"/>
            </a:xfrm>
            <a:custGeom>
              <a:avLst/>
              <a:gdLst>
                <a:gd name="T0" fmla="*/ 83 w 83"/>
                <a:gd name="T1" fmla="*/ 0 h 79"/>
                <a:gd name="T2" fmla="*/ 0 w 83"/>
                <a:gd name="T3" fmla="*/ 79 h 79"/>
                <a:gd name="T4" fmla="*/ 0 60000 65536"/>
                <a:gd name="T5" fmla="*/ 0 60000 65536"/>
                <a:gd name="T6" fmla="*/ 0 w 83"/>
                <a:gd name="T7" fmla="*/ 0 h 79"/>
                <a:gd name="T8" fmla="*/ 0 w 83"/>
                <a:gd name="T9" fmla="*/ 0 h 79"/>
              </a:gdLst>
              <a:ahLst/>
              <a:cxnLst>
                <a:cxn ang="T4">
                  <a:pos x="T0" y="T1"/>
                </a:cxn>
                <a:cxn ang="T5">
                  <a:pos x="T2" y="T3"/>
                </a:cxn>
              </a:cxnLst>
              <a:rect l="T6" t="T7" r="T8" b="T9"/>
              <a:pathLst>
                <a:path w="83" h="79">
                  <a:moveTo>
                    <a:pt x="83" y="0"/>
                  </a:moveTo>
                  <a:lnTo>
                    <a:pt x="0" y="79"/>
                  </a:lnTo>
                </a:path>
              </a:pathLst>
            </a:custGeom>
            <a:noFill/>
            <a:ln w="12700" algn="ctr">
              <a:solidFill>
                <a:schemeClr val="tx1"/>
              </a:solidFill>
              <a:prstDash val="dash"/>
              <a:round/>
              <a:headEnd/>
              <a:tailEnd/>
            </a:ln>
          </p:spPr>
          <p:txBody>
            <a:bodyPr anchor="ctr"/>
            <a:lstStyle/>
            <a:p>
              <a:pPr algn="l"/>
              <a:endParaRPr lang="en-US" b="0">
                <a:solidFill>
                  <a:srgbClr val="000000"/>
                </a:solidFill>
              </a:endParaRPr>
            </a:p>
          </p:txBody>
        </p:sp>
        <p:pic>
          <p:nvPicPr>
            <p:cNvPr id="24588" name="Rectangle 156888"/>
            <p:cNvPicPr>
              <a:picLocks noChangeAspect="1" noChangeArrowheads="1"/>
            </p:cNvPicPr>
            <p:nvPr/>
          </p:nvPicPr>
          <p:blipFill>
            <a:blip r:embed="rId7" cstate="print"/>
            <a:srcRect/>
            <a:stretch>
              <a:fillRect/>
            </a:stretch>
          </p:blipFill>
          <p:spPr bwMode="auto">
            <a:xfrm>
              <a:off x="5313363" y="5035550"/>
              <a:ext cx="434975" cy="433388"/>
            </a:xfrm>
            <a:prstGeom prst="rect">
              <a:avLst/>
            </a:prstGeom>
            <a:noFill/>
            <a:ln w="9525">
              <a:noFill/>
              <a:miter lim="800000"/>
              <a:headEnd/>
              <a:tailEnd/>
            </a:ln>
          </p:spPr>
        </p:pic>
        <p:pic>
          <p:nvPicPr>
            <p:cNvPr id="24589" name="Rectangle 156889"/>
            <p:cNvPicPr>
              <a:picLocks noChangeAspect="1" noChangeArrowheads="1"/>
            </p:cNvPicPr>
            <p:nvPr/>
          </p:nvPicPr>
          <p:blipFill>
            <a:blip r:embed="rId8" cstate="print"/>
            <a:srcRect/>
            <a:stretch>
              <a:fillRect/>
            </a:stretch>
          </p:blipFill>
          <p:spPr bwMode="auto">
            <a:xfrm>
              <a:off x="5589588" y="5233988"/>
              <a:ext cx="474662" cy="439737"/>
            </a:xfrm>
            <a:prstGeom prst="rect">
              <a:avLst/>
            </a:prstGeom>
            <a:noFill/>
            <a:ln w="9525">
              <a:noFill/>
              <a:miter lim="800000"/>
              <a:headEnd/>
              <a:tailEnd/>
            </a:ln>
          </p:spPr>
        </p:pic>
        <p:pic>
          <p:nvPicPr>
            <p:cNvPr id="24590" name="Rectangle 156890"/>
            <p:cNvPicPr>
              <a:picLocks noChangeAspect="1" noChangeArrowheads="1"/>
            </p:cNvPicPr>
            <p:nvPr/>
          </p:nvPicPr>
          <p:blipFill>
            <a:blip r:embed="rId9" cstate="print"/>
            <a:srcRect/>
            <a:stretch>
              <a:fillRect/>
            </a:stretch>
          </p:blipFill>
          <p:spPr bwMode="auto">
            <a:xfrm>
              <a:off x="6091238" y="5321300"/>
              <a:ext cx="287337" cy="260350"/>
            </a:xfrm>
            <a:prstGeom prst="rect">
              <a:avLst/>
            </a:prstGeom>
            <a:noFill/>
            <a:ln w="9525">
              <a:noFill/>
              <a:miter lim="800000"/>
              <a:headEnd/>
              <a:tailEnd/>
            </a:ln>
          </p:spPr>
        </p:pic>
        <p:pic>
          <p:nvPicPr>
            <p:cNvPr id="24591" name="Rectangle 156891"/>
            <p:cNvPicPr>
              <a:picLocks noChangeAspect="1" noChangeArrowheads="1"/>
            </p:cNvPicPr>
            <p:nvPr/>
          </p:nvPicPr>
          <p:blipFill>
            <a:blip r:embed="rId10" cstate="print"/>
            <a:srcRect/>
            <a:stretch>
              <a:fillRect/>
            </a:stretch>
          </p:blipFill>
          <p:spPr bwMode="auto">
            <a:xfrm>
              <a:off x="5969000" y="4899025"/>
              <a:ext cx="287338" cy="374650"/>
            </a:xfrm>
            <a:prstGeom prst="rect">
              <a:avLst/>
            </a:prstGeom>
            <a:noFill/>
            <a:ln w="9525">
              <a:noFill/>
              <a:miter lim="800000"/>
              <a:headEnd/>
              <a:tailEnd/>
            </a:ln>
          </p:spPr>
        </p:pic>
        <p:sp>
          <p:nvSpPr>
            <p:cNvPr id="24592" name="Shape 156892"/>
            <p:cNvSpPr>
              <a:spLocks noChangeAspect="1"/>
            </p:cNvSpPr>
            <p:nvPr/>
          </p:nvSpPr>
          <p:spPr bwMode="auto">
            <a:xfrm>
              <a:off x="5535613" y="4959350"/>
              <a:ext cx="212725" cy="196850"/>
            </a:xfrm>
            <a:custGeom>
              <a:avLst/>
              <a:gdLst>
                <a:gd name="T0" fmla="*/ 83 w 83"/>
                <a:gd name="T1" fmla="*/ 0 h 79"/>
                <a:gd name="T2" fmla="*/ 0 w 83"/>
                <a:gd name="T3" fmla="*/ 79 h 79"/>
                <a:gd name="T4" fmla="*/ 0 60000 65536"/>
                <a:gd name="T5" fmla="*/ 0 60000 65536"/>
                <a:gd name="T6" fmla="*/ 0 w 83"/>
                <a:gd name="T7" fmla="*/ 0 h 79"/>
                <a:gd name="T8" fmla="*/ 0 w 83"/>
                <a:gd name="T9" fmla="*/ 0 h 79"/>
              </a:gdLst>
              <a:ahLst/>
              <a:cxnLst>
                <a:cxn ang="T4">
                  <a:pos x="T0" y="T1"/>
                </a:cxn>
                <a:cxn ang="T5">
                  <a:pos x="T2" y="T3"/>
                </a:cxn>
              </a:cxnLst>
              <a:rect l="T6" t="T7" r="T8" b="T9"/>
              <a:pathLst>
                <a:path w="83" h="79">
                  <a:moveTo>
                    <a:pt x="83" y="0"/>
                  </a:moveTo>
                  <a:lnTo>
                    <a:pt x="0" y="79"/>
                  </a:lnTo>
                </a:path>
              </a:pathLst>
            </a:custGeom>
            <a:noFill/>
            <a:ln w="12700" algn="ctr">
              <a:solidFill>
                <a:schemeClr val="tx1"/>
              </a:solidFill>
              <a:prstDash val="dash"/>
              <a:round/>
              <a:headEnd/>
              <a:tailEnd/>
            </a:ln>
          </p:spPr>
          <p:txBody>
            <a:bodyPr anchor="ctr"/>
            <a:lstStyle/>
            <a:p>
              <a:pPr algn="l"/>
              <a:endParaRPr lang="en-US" b="0">
                <a:solidFill>
                  <a:srgbClr val="000000"/>
                </a:solidFill>
              </a:endParaRPr>
            </a:p>
          </p:txBody>
        </p:sp>
        <p:sp>
          <p:nvSpPr>
            <p:cNvPr id="24593" name="Shape 156893"/>
            <p:cNvSpPr>
              <a:spLocks noChangeAspect="1"/>
            </p:cNvSpPr>
            <p:nvPr/>
          </p:nvSpPr>
          <p:spPr bwMode="auto">
            <a:xfrm rot="4948755">
              <a:off x="5835651" y="4953000"/>
              <a:ext cx="258762" cy="185737"/>
            </a:xfrm>
            <a:custGeom>
              <a:avLst/>
              <a:gdLst>
                <a:gd name="T0" fmla="*/ 104 w 104"/>
                <a:gd name="T1" fmla="*/ 0 h 73"/>
                <a:gd name="T2" fmla="*/ 0 w 104"/>
                <a:gd name="T3" fmla="*/ 73 h 73"/>
                <a:gd name="T4" fmla="*/ 0 60000 65536"/>
                <a:gd name="T5" fmla="*/ 0 60000 65536"/>
                <a:gd name="T6" fmla="*/ 0 w 104"/>
                <a:gd name="T7" fmla="*/ 0 h 73"/>
                <a:gd name="T8" fmla="*/ 0 w 104"/>
                <a:gd name="T9" fmla="*/ 0 h 73"/>
              </a:gdLst>
              <a:ahLst/>
              <a:cxnLst>
                <a:cxn ang="T4">
                  <a:pos x="T0" y="T1"/>
                </a:cxn>
                <a:cxn ang="T5">
                  <a:pos x="T2" y="T3"/>
                </a:cxn>
              </a:cxnLst>
              <a:rect l="T6" t="T7" r="T8" b="T9"/>
              <a:pathLst>
                <a:path w="104" h="73">
                  <a:moveTo>
                    <a:pt x="104" y="0"/>
                  </a:moveTo>
                  <a:lnTo>
                    <a:pt x="0" y="73"/>
                  </a:lnTo>
                </a:path>
              </a:pathLst>
            </a:custGeom>
            <a:noFill/>
            <a:ln w="12700" algn="ctr">
              <a:solidFill>
                <a:schemeClr val="tx1"/>
              </a:solidFill>
              <a:round/>
              <a:headEnd/>
              <a:tailEnd/>
            </a:ln>
          </p:spPr>
          <p:txBody>
            <a:bodyPr anchor="ctr"/>
            <a:lstStyle/>
            <a:p>
              <a:pPr algn="l"/>
              <a:endParaRPr lang="en-US" b="0">
                <a:solidFill>
                  <a:srgbClr val="000000"/>
                </a:solidFill>
              </a:endParaRPr>
            </a:p>
          </p:txBody>
        </p:sp>
        <p:pic>
          <p:nvPicPr>
            <p:cNvPr id="24594" name="Rectangle 156894"/>
            <p:cNvPicPr>
              <a:picLocks noChangeAspect="1" noChangeArrowheads="1"/>
            </p:cNvPicPr>
            <p:nvPr/>
          </p:nvPicPr>
          <p:blipFill>
            <a:blip r:embed="rId11" cstate="print"/>
            <a:srcRect/>
            <a:stretch>
              <a:fillRect/>
            </a:stretch>
          </p:blipFill>
          <p:spPr bwMode="auto">
            <a:xfrm>
              <a:off x="5719763" y="4803775"/>
              <a:ext cx="214312" cy="242888"/>
            </a:xfrm>
            <a:prstGeom prst="rect">
              <a:avLst/>
            </a:prstGeom>
            <a:noFill/>
            <a:ln w="9525">
              <a:noFill/>
              <a:miter lim="800000"/>
              <a:headEnd/>
              <a:tailEnd/>
            </a:ln>
          </p:spPr>
        </p:pic>
        <p:pic>
          <p:nvPicPr>
            <p:cNvPr id="24595" name="Rectangle 156895"/>
            <p:cNvPicPr>
              <a:picLocks noChangeAspect="1" noChangeArrowheads="1"/>
            </p:cNvPicPr>
            <p:nvPr/>
          </p:nvPicPr>
          <p:blipFill>
            <a:blip r:embed="rId12"/>
            <a:srcRect/>
            <a:stretch>
              <a:fillRect/>
            </a:stretch>
          </p:blipFill>
          <p:spPr bwMode="auto">
            <a:xfrm>
              <a:off x="504825" y="3055938"/>
              <a:ext cx="2874963" cy="2000250"/>
            </a:xfrm>
            <a:prstGeom prst="rect">
              <a:avLst/>
            </a:prstGeom>
            <a:noFill/>
            <a:ln w="9525">
              <a:noFill/>
              <a:miter lim="800000"/>
              <a:headEnd/>
              <a:tailEnd/>
            </a:ln>
          </p:spPr>
        </p:pic>
        <p:pic>
          <p:nvPicPr>
            <p:cNvPr id="24596" name="Rectangle 156896"/>
            <p:cNvPicPr>
              <a:picLocks noChangeAspect="1" noChangeArrowheads="1"/>
            </p:cNvPicPr>
            <p:nvPr/>
          </p:nvPicPr>
          <p:blipFill>
            <a:blip r:embed="rId12"/>
            <a:srcRect/>
            <a:stretch>
              <a:fillRect/>
            </a:stretch>
          </p:blipFill>
          <p:spPr bwMode="auto">
            <a:xfrm>
              <a:off x="6207125" y="3055938"/>
              <a:ext cx="2874963" cy="2000250"/>
            </a:xfrm>
            <a:prstGeom prst="rect">
              <a:avLst/>
            </a:prstGeom>
            <a:noFill/>
            <a:ln w="9525">
              <a:noFill/>
              <a:miter lim="800000"/>
              <a:headEnd/>
              <a:tailEnd/>
            </a:ln>
          </p:spPr>
        </p:pic>
        <p:grpSp>
          <p:nvGrpSpPr>
            <p:cNvPr id="3" name="Group 226"/>
            <p:cNvGrpSpPr>
              <a:grpSpLocks/>
            </p:cNvGrpSpPr>
            <p:nvPr/>
          </p:nvGrpSpPr>
          <p:grpSpPr bwMode="auto">
            <a:xfrm>
              <a:off x="6207125" y="1122363"/>
              <a:ext cx="2874963" cy="2000250"/>
              <a:chOff x="-1943" y="2680"/>
              <a:chExt cx="1943" cy="1248"/>
            </a:xfrm>
          </p:grpSpPr>
          <p:pic>
            <p:nvPicPr>
              <p:cNvPr id="24675" name="Rectangle 156898"/>
              <p:cNvPicPr>
                <a:picLocks noChangeAspect="1" noChangeArrowheads="1"/>
              </p:cNvPicPr>
              <p:nvPr/>
            </p:nvPicPr>
            <p:blipFill>
              <a:blip r:embed="rId12"/>
              <a:srcRect/>
              <a:stretch>
                <a:fillRect/>
              </a:stretch>
            </p:blipFill>
            <p:spPr bwMode="auto">
              <a:xfrm>
                <a:off x="-1943" y="2680"/>
                <a:ext cx="1943" cy="1248"/>
              </a:xfrm>
              <a:prstGeom prst="rect">
                <a:avLst/>
              </a:prstGeom>
              <a:noFill/>
              <a:ln w="9525">
                <a:noFill/>
                <a:miter lim="800000"/>
                <a:headEnd/>
                <a:tailEnd/>
              </a:ln>
            </p:spPr>
          </p:pic>
          <p:sp>
            <p:nvSpPr>
              <p:cNvPr id="24676" name="Rectangle 156899"/>
              <p:cNvSpPr>
                <a:spLocks noChangeArrowheads="1"/>
              </p:cNvSpPr>
              <p:nvPr/>
            </p:nvSpPr>
            <p:spPr bwMode="auto">
              <a:xfrm>
                <a:off x="-1733" y="3159"/>
                <a:ext cx="1523" cy="201"/>
              </a:xfrm>
              <a:prstGeom prst="rect">
                <a:avLst/>
              </a:prstGeom>
              <a:noFill/>
              <a:ln w="9525">
                <a:noFill/>
                <a:miter lim="800000"/>
                <a:headEnd/>
                <a:tailEnd/>
              </a:ln>
            </p:spPr>
            <p:txBody>
              <a:bodyPr lIns="86210" tIns="43105" rIns="86210" bIns="43105" anchor="b">
                <a:spAutoFit/>
              </a:bodyPr>
              <a:lstStyle/>
              <a:p>
                <a:pPr defTabSz="861979">
                  <a:lnSpc>
                    <a:spcPct val="90000"/>
                  </a:lnSpc>
                </a:pPr>
                <a:endParaRPr lang="en-US" sz="1700" dirty="0">
                  <a:effectLst>
                    <a:outerShdw blurRad="38100" dist="38100" dir="2700000" algn="tl">
                      <a:srgbClr val="000000"/>
                    </a:outerShdw>
                  </a:effectLst>
                </a:endParaRPr>
              </a:p>
            </p:txBody>
          </p:sp>
        </p:grpSp>
        <p:grpSp>
          <p:nvGrpSpPr>
            <p:cNvPr id="4" name="Group 229"/>
            <p:cNvGrpSpPr>
              <a:grpSpLocks/>
            </p:cNvGrpSpPr>
            <p:nvPr/>
          </p:nvGrpSpPr>
          <p:grpSpPr bwMode="auto">
            <a:xfrm>
              <a:off x="7048500" y="2045690"/>
              <a:ext cx="1081088" cy="919757"/>
              <a:chOff x="-360" y="2864"/>
              <a:chExt cx="476" cy="412"/>
            </a:xfrm>
          </p:grpSpPr>
          <p:pic>
            <p:nvPicPr>
              <p:cNvPr id="24647" name="Rectangle 156901"/>
              <p:cNvPicPr>
                <a:picLocks noChangeAspect="1" noChangeArrowheads="1"/>
              </p:cNvPicPr>
              <p:nvPr/>
            </p:nvPicPr>
            <p:blipFill>
              <a:blip r:embed="rId13" cstate="print"/>
              <a:srcRect/>
              <a:stretch>
                <a:fillRect/>
              </a:stretch>
            </p:blipFill>
            <p:spPr bwMode="auto">
              <a:xfrm>
                <a:off x="47" y="2864"/>
                <a:ext cx="69" cy="147"/>
              </a:xfrm>
              <a:prstGeom prst="rect">
                <a:avLst/>
              </a:prstGeom>
              <a:noFill/>
              <a:ln w="9525">
                <a:noFill/>
                <a:miter lim="800000"/>
                <a:headEnd/>
                <a:tailEnd/>
              </a:ln>
            </p:spPr>
          </p:pic>
          <p:pic>
            <p:nvPicPr>
              <p:cNvPr id="24648" name="Rectangle 156902"/>
              <p:cNvPicPr>
                <a:picLocks noChangeAspect="1" noChangeArrowheads="1"/>
              </p:cNvPicPr>
              <p:nvPr/>
            </p:nvPicPr>
            <p:blipFill>
              <a:blip r:embed="rId14" cstate="print"/>
              <a:srcRect/>
              <a:stretch>
                <a:fillRect/>
              </a:stretch>
            </p:blipFill>
            <p:spPr bwMode="auto">
              <a:xfrm>
                <a:off x="-207" y="2914"/>
                <a:ext cx="221" cy="57"/>
              </a:xfrm>
              <a:prstGeom prst="rect">
                <a:avLst/>
              </a:prstGeom>
              <a:noFill/>
              <a:ln w="9525">
                <a:noFill/>
                <a:miter lim="800000"/>
                <a:headEnd/>
                <a:tailEnd/>
              </a:ln>
            </p:spPr>
          </p:pic>
          <p:sp>
            <p:nvSpPr>
              <p:cNvPr id="24649" name="Rectangle 156903"/>
              <p:cNvSpPr>
                <a:spLocks noChangeAspect="1" noChangeArrowheads="1"/>
              </p:cNvSpPr>
              <p:nvPr/>
            </p:nvSpPr>
            <p:spPr bwMode="auto">
              <a:xfrm>
                <a:off x="-190" y="2968"/>
                <a:ext cx="184" cy="24"/>
              </a:xfrm>
              <a:prstGeom prst="rect">
                <a:avLst/>
              </a:prstGeom>
              <a:noFill/>
              <a:ln w="9525">
                <a:noFill/>
                <a:miter lim="800000"/>
                <a:headEnd/>
                <a:tailEnd/>
              </a:ln>
            </p:spPr>
            <p:txBody>
              <a:bodyPr lIns="0" tIns="0" rIns="0" bIns="0">
                <a:spAutoFit/>
              </a:bodyPr>
              <a:lstStyle/>
              <a:p>
                <a:pPr defTabSz="861979" eaLnBrk="0" hangingPunct="0">
                  <a:lnSpc>
                    <a:spcPct val="85000"/>
                  </a:lnSpc>
                  <a:spcBef>
                    <a:spcPct val="20000"/>
                  </a:spcBef>
                </a:pPr>
                <a:endParaRPr lang="en-US" sz="400" dirty="0">
                  <a:solidFill>
                    <a:schemeClr val="accent1"/>
                  </a:solidFill>
                  <a:effectLst>
                    <a:outerShdw blurRad="38100" dist="38100" dir="2700000" algn="tl">
                      <a:srgbClr val="000000"/>
                    </a:outerShdw>
                  </a:effectLst>
                </a:endParaRPr>
              </a:p>
            </p:txBody>
          </p:sp>
          <p:sp>
            <p:nvSpPr>
              <p:cNvPr id="24650" name="Rectangle 156904"/>
              <p:cNvSpPr>
                <a:spLocks noChangeAspect="1" noChangeArrowheads="1"/>
              </p:cNvSpPr>
              <p:nvPr/>
            </p:nvSpPr>
            <p:spPr bwMode="auto">
              <a:xfrm>
                <a:off x="-96" y="3247"/>
                <a:ext cx="0" cy="29"/>
              </a:xfrm>
              <a:prstGeom prst="rect">
                <a:avLst/>
              </a:prstGeom>
              <a:noFill/>
              <a:ln w="9525">
                <a:noFill/>
                <a:miter lim="800000"/>
                <a:headEnd/>
                <a:tailEnd/>
              </a:ln>
            </p:spPr>
            <p:txBody>
              <a:bodyPr wrap="none" lIns="0" tIns="0" rIns="0" bIns="0">
                <a:spAutoFit/>
              </a:bodyPr>
              <a:lstStyle/>
              <a:p>
                <a:pPr defTabSz="861979" eaLnBrk="0" hangingPunct="0">
                  <a:lnSpc>
                    <a:spcPct val="85000"/>
                  </a:lnSpc>
                  <a:spcBef>
                    <a:spcPct val="20000"/>
                  </a:spcBef>
                </a:pPr>
                <a:endParaRPr lang="en-US" sz="500" dirty="0">
                  <a:effectLst>
                    <a:outerShdw blurRad="38100" dist="38100" dir="2700000" algn="tl">
                      <a:srgbClr val="000000"/>
                    </a:outerShdw>
                  </a:effectLst>
                </a:endParaRPr>
              </a:p>
            </p:txBody>
          </p:sp>
          <p:pic>
            <p:nvPicPr>
              <p:cNvPr id="24651" name="Rectangle 156905"/>
              <p:cNvPicPr>
                <a:picLocks noChangeAspect="1" noChangeArrowheads="1"/>
              </p:cNvPicPr>
              <p:nvPr/>
            </p:nvPicPr>
            <p:blipFill>
              <a:blip r:embed="rId15"/>
              <a:srcRect/>
              <a:stretch>
                <a:fillRect/>
              </a:stretch>
            </p:blipFill>
            <p:spPr bwMode="auto">
              <a:xfrm>
                <a:off x="-170" y="3107"/>
                <a:ext cx="143" cy="138"/>
              </a:xfrm>
              <a:prstGeom prst="rect">
                <a:avLst/>
              </a:prstGeom>
              <a:noFill/>
              <a:ln w="9525">
                <a:noFill/>
                <a:miter lim="800000"/>
                <a:headEnd/>
                <a:tailEnd/>
              </a:ln>
            </p:spPr>
          </p:pic>
          <p:pic>
            <p:nvPicPr>
              <p:cNvPr id="24652" name="Rectangle 156906"/>
              <p:cNvPicPr>
                <a:picLocks noChangeAspect="1" noChangeArrowheads="1"/>
              </p:cNvPicPr>
              <p:nvPr/>
            </p:nvPicPr>
            <p:blipFill>
              <a:blip r:embed="rId16"/>
              <a:srcRect/>
              <a:stretch>
                <a:fillRect/>
              </a:stretch>
            </p:blipFill>
            <p:spPr bwMode="auto">
              <a:xfrm>
                <a:off x="-175" y="3153"/>
                <a:ext cx="146" cy="79"/>
              </a:xfrm>
              <a:prstGeom prst="rect">
                <a:avLst/>
              </a:prstGeom>
              <a:noFill/>
              <a:ln w="9525">
                <a:noFill/>
                <a:miter lim="800000"/>
                <a:headEnd/>
                <a:tailEnd/>
              </a:ln>
            </p:spPr>
          </p:pic>
          <p:pic>
            <p:nvPicPr>
              <p:cNvPr id="24653" name="Rectangle 156907"/>
              <p:cNvPicPr>
                <a:picLocks noChangeAspect="1" noChangeArrowheads="1"/>
              </p:cNvPicPr>
              <p:nvPr/>
            </p:nvPicPr>
            <p:blipFill>
              <a:blip r:embed="rId17" cstate="print"/>
              <a:srcRect/>
              <a:stretch>
                <a:fillRect/>
              </a:stretch>
            </p:blipFill>
            <p:spPr bwMode="auto">
              <a:xfrm>
                <a:off x="-149" y="3151"/>
                <a:ext cx="31" cy="42"/>
              </a:xfrm>
              <a:prstGeom prst="rect">
                <a:avLst/>
              </a:prstGeom>
              <a:noFill/>
              <a:ln w="9525">
                <a:noFill/>
                <a:miter lim="800000"/>
                <a:headEnd/>
                <a:tailEnd/>
              </a:ln>
            </p:spPr>
          </p:pic>
          <p:pic>
            <p:nvPicPr>
              <p:cNvPr id="24654" name="Rectangle 156908"/>
              <p:cNvPicPr>
                <a:picLocks noChangeAspect="1" noChangeArrowheads="1"/>
              </p:cNvPicPr>
              <p:nvPr/>
            </p:nvPicPr>
            <p:blipFill>
              <a:blip r:embed="rId18"/>
              <a:srcRect/>
              <a:stretch>
                <a:fillRect/>
              </a:stretch>
            </p:blipFill>
            <p:spPr bwMode="auto">
              <a:xfrm>
                <a:off x="-80" y="3127"/>
                <a:ext cx="38" cy="50"/>
              </a:xfrm>
              <a:prstGeom prst="rect">
                <a:avLst/>
              </a:prstGeom>
              <a:noFill/>
              <a:ln w="9525">
                <a:noFill/>
                <a:miter lim="800000"/>
                <a:headEnd/>
                <a:tailEnd/>
              </a:ln>
            </p:spPr>
          </p:pic>
          <p:pic>
            <p:nvPicPr>
              <p:cNvPr id="24655" name="Rectangle 156909"/>
              <p:cNvPicPr>
                <a:picLocks noChangeAspect="1" noChangeArrowheads="1"/>
              </p:cNvPicPr>
              <p:nvPr/>
            </p:nvPicPr>
            <p:blipFill>
              <a:blip r:embed="rId19"/>
              <a:srcRect/>
              <a:stretch>
                <a:fillRect/>
              </a:stretch>
            </p:blipFill>
            <p:spPr bwMode="auto">
              <a:xfrm>
                <a:off x="-117" y="3172"/>
                <a:ext cx="47" cy="62"/>
              </a:xfrm>
              <a:prstGeom prst="rect">
                <a:avLst/>
              </a:prstGeom>
              <a:noFill/>
              <a:ln w="9525">
                <a:noFill/>
                <a:miter lim="800000"/>
                <a:headEnd/>
                <a:tailEnd/>
              </a:ln>
            </p:spPr>
          </p:pic>
          <p:pic>
            <p:nvPicPr>
              <p:cNvPr id="24656" name="Rectangle 156910"/>
              <p:cNvPicPr>
                <a:picLocks noChangeAspect="1" noChangeArrowheads="1"/>
              </p:cNvPicPr>
              <p:nvPr/>
            </p:nvPicPr>
            <p:blipFill>
              <a:blip r:embed="rId20" cstate="print"/>
              <a:srcRect/>
              <a:stretch>
                <a:fillRect/>
              </a:stretch>
            </p:blipFill>
            <p:spPr bwMode="auto">
              <a:xfrm rot="-3600000">
                <a:off x="-73" y="3093"/>
                <a:ext cx="221" cy="57"/>
              </a:xfrm>
              <a:prstGeom prst="rect">
                <a:avLst/>
              </a:prstGeom>
              <a:noFill/>
              <a:ln w="9525">
                <a:noFill/>
                <a:miter lim="800000"/>
                <a:headEnd/>
                <a:tailEnd/>
              </a:ln>
            </p:spPr>
          </p:pic>
          <p:pic>
            <p:nvPicPr>
              <p:cNvPr id="24657" name="Rectangle 156911"/>
              <p:cNvPicPr>
                <a:picLocks noChangeAspect="1" noChangeArrowheads="1"/>
              </p:cNvPicPr>
              <p:nvPr/>
            </p:nvPicPr>
            <p:blipFill>
              <a:blip r:embed="rId21" cstate="print"/>
              <a:srcRect/>
              <a:stretch>
                <a:fillRect/>
              </a:stretch>
            </p:blipFill>
            <p:spPr bwMode="auto">
              <a:xfrm rot="3600000" flipV="1">
                <a:off x="-350" y="3088"/>
                <a:ext cx="221" cy="58"/>
              </a:xfrm>
              <a:prstGeom prst="rect">
                <a:avLst/>
              </a:prstGeom>
              <a:noFill/>
              <a:ln w="9525">
                <a:noFill/>
                <a:miter lim="800000"/>
                <a:headEnd/>
                <a:tailEnd/>
              </a:ln>
            </p:spPr>
          </p:pic>
          <p:sp>
            <p:nvSpPr>
              <p:cNvPr id="24658" name="Rectangle 156912"/>
              <p:cNvSpPr>
                <a:spLocks noChangeAspect="1" noChangeArrowheads="1"/>
              </p:cNvSpPr>
              <p:nvPr/>
            </p:nvSpPr>
            <p:spPr bwMode="auto">
              <a:xfrm>
                <a:off x="-114" y="3119"/>
                <a:ext cx="0" cy="100"/>
              </a:xfrm>
              <a:prstGeom prst="rect">
                <a:avLst/>
              </a:prstGeom>
              <a:noFill/>
              <a:ln w="9525">
                <a:noFill/>
                <a:miter lim="800000"/>
                <a:headEnd/>
                <a:tailEnd/>
              </a:ln>
            </p:spPr>
            <p:txBody>
              <a:bodyPr wrap="none" lIns="0" tIns="0" rIns="0" bIns="0">
                <a:spAutoFit/>
              </a:bodyPr>
              <a:lstStyle/>
              <a:p>
                <a:pPr defTabSz="861979" eaLnBrk="0" hangingPunct="0">
                  <a:lnSpc>
                    <a:spcPct val="85000"/>
                  </a:lnSpc>
                  <a:spcBef>
                    <a:spcPct val="20000"/>
                  </a:spcBef>
                </a:pPr>
                <a:endParaRPr lang="en-US" sz="1700" dirty="0">
                  <a:effectLst>
                    <a:outerShdw blurRad="38100" dist="38100" dir="2700000" algn="tl">
                      <a:srgbClr val="000000"/>
                    </a:outerShdw>
                  </a:effectLst>
                </a:endParaRPr>
              </a:p>
            </p:txBody>
          </p:sp>
          <p:grpSp>
            <p:nvGrpSpPr>
              <p:cNvPr id="5" name="Group 242"/>
              <p:cNvGrpSpPr>
                <a:grpSpLocks noChangeAspect="1"/>
              </p:cNvGrpSpPr>
              <p:nvPr/>
            </p:nvGrpSpPr>
            <p:grpSpPr bwMode="auto">
              <a:xfrm>
                <a:off x="-360" y="2864"/>
                <a:ext cx="143" cy="168"/>
                <a:chOff x="5494" y="2864"/>
                <a:chExt cx="272" cy="319"/>
              </a:xfrm>
            </p:grpSpPr>
            <p:sp>
              <p:nvSpPr>
                <p:cNvPr id="24661" name="Rectangle 156914"/>
                <p:cNvSpPr>
                  <a:spLocks noChangeAspect="1" noChangeArrowheads="1"/>
                </p:cNvSpPr>
                <p:nvPr/>
              </p:nvSpPr>
              <p:spPr bwMode="auto">
                <a:xfrm>
                  <a:off x="5632" y="3127"/>
                  <a:ext cx="0" cy="56"/>
                </a:xfrm>
                <a:prstGeom prst="rect">
                  <a:avLst/>
                </a:prstGeom>
                <a:noFill/>
                <a:ln w="9525">
                  <a:noFill/>
                  <a:miter lim="800000"/>
                  <a:headEnd/>
                  <a:tailEnd/>
                </a:ln>
              </p:spPr>
              <p:txBody>
                <a:bodyPr wrap="none" lIns="0" tIns="0" rIns="0" bIns="0">
                  <a:spAutoFit/>
                </a:bodyPr>
                <a:lstStyle/>
                <a:p>
                  <a:pPr defTabSz="861979" eaLnBrk="0" hangingPunct="0">
                    <a:lnSpc>
                      <a:spcPct val="85000"/>
                    </a:lnSpc>
                    <a:spcBef>
                      <a:spcPct val="20000"/>
                    </a:spcBef>
                  </a:pPr>
                  <a:endParaRPr lang="en-US" sz="500" dirty="0">
                    <a:solidFill>
                      <a:srgbClr val="FFFFFF"/>
                    </a:solidFill>
                    <a:effectLst>
                      <a:outerShdw blurRad="38100" dist="38100" dir="2700000" algn="tl">
                        <a:srgbClr val="000000"/>
                      </a:outerShdw>
                    </a:effectLst>
                  </a:endParaRPr>
                </a:p>
              </p:txBody>
            </p:sp>
            <p:pic>
              <p:nvPicPr>
                <p:cNvPr id="24662" name="Rectangle 156915"/>
                <p:cNvPicPr>
                  <a:picLocks noChangeAspect="1" noChangeArrowheads="1"/>
                </p:cNvPicPr>
                <p:nvPr/>
              </p:nvPicPr>
              <p:blipFill>
                <a:blip r:embed="rId22"/>
                <a:srcRect/>
                <a:stretch>
                  <a:fillRect/>
                </a:stretch>
              </p:blipFill>
              <p:spPr bwMode="auto">
                <a:xfrm>
                  <a:off x="5494" y="2864"/>
                  <a:ext cx="272" cy="262"/>
                </a:xfrm>
                <a:prstGeom prst="rect">
                  <a:avLst/>
                </a:prstGeom>
                <a:noFill/>
                <a:ln w="9525">
                  <a:noFill/>
                  <a:miter lim="800000"/>
                  <a:headEnd/>
                  <a:tailEnd/>
                </a:ln>
              </p:spPr>
            </p:pic>
            <p:sp>
              <p:nvSpPr>
                <p:cNvPr id="24663" name="Rectangle 156916"/>
                <p:cNvSpPr>
                  <a:spLocks noChangeAspect="1" noChangeArrowheads="1"/>
                </p:cNvSpPr>
                <p:nvPr/>
              </p:nvSpPr>
              <p:spPr bwMode="auto">
                <a:xfrm>
                  <a:off x="5632" y="2867"/>
                  <a:ext cx="0" cy="56"/>
                </a:xfrm>
                <a:prstGeom prst="rect">
                  <a:avLst/>
                </a:prstGeom>
                <a:noFill/>
                <a:ln w="9525">
                  <a:noFill/>
                  <a:miter lim="800000"/>
                  <a:headEnd/>
                  <a:tailEnd/>
                </a:ln>
              </p:spPr>
              <p:txBody>
                <a:bodyPr wrap="none" lIns="0" tIns="0" rIns="0" bIns="0">
                  <a:spAutoFit/>
                </a:bodyPr>
                <a:lstStyle/>
                <a:p>
                  <a:pPr defTabSz="861979" eaLnBrk="0" hangingPunct="0">
                    <a:lnSpc>
                      <a:spcPct val="85000"/>
                    </a:lnSpc>
                    <a:spcBef>
                      <a:spcPct val="20000"/>
                    </a:spcBef>
                  </a:pPr>
                  <a:endParaRPr lang="en-US" sz="500" dirty="0">
                    <a:solidFill>
                      <a:srgbClr val="FFFFFF"/>
                    </a:solidFill>
                    <a:effectLst>
                      <a:outerShdw blurRad="38100" dist="38100" dir="2700000" algn="tl">
                        <a:srgbClr val="000000"/>
                      </a:outerShdw>
                    </a:effectLst>
                  </a:endParaRPr>
                </a:p>
              </p:txBody>
            </p:sp>
            <p:sp>
              <p:nvSpPr>
                <p:cNvPr id="24664" name="Straight Connector 156917"/>
                <p:cNvSpPr>
                  <a:spLocks noChangeAspect="1" noChangeShapeType="1"/>
                </p:cNvSpPr>
                <p:nvPr/>
              </p:nvSpPr>
              <p:spPr bwMode="auto">
                <a:xfrm flipH="1" flipV="1">
                  <a:off x="5555" y="3065"/>
                  <a:ext cx="53" cy="6"/>
                </a:xfrm>
                <a:prstGeom prst="line">
                  <a:avLst/>
                </a:prstGeom>
                <a:noFill/>
                <a:ln w="6350" algn="ctr">
                  <a:solidFill>
                    <a:schemeClr val="tx1"/>
                  </a:solidFill>
                  <a:round/>
                  <a:headEnd/>
                  <a:tailEnd/>
                </a:ln>
              </p:spPr>
              <p:txBody>
                <a:bodyPr anchor="ctr"/>
                <a:lstStyle/>
                <a:p>
                  <a:endParaRPr lang="en-US"/>
                </a:p>
              </p:txBody>
            </p:sp>
            <p:sp>
              <p:nvSpPr>
                <p:cNvPr id="24665" name="Straight Connector 156918"/>
                <p:cNvSpPr>
                  <a:spLocks noChangeAspect="1" noChangeShapeType="1"/>
                </p:cNvSpPr>
                <p:nvPr/>
              </p:nvSpPr>
              <p:spPr bwMode="auto">
                <a:xfrm flipH="1">
                  <a:off x="5641" y="3065"/>
                  <a:ext cx="53" cy="6"/>
                </a:xfrm>
                <a:prstGeom prst="line">
                  <a:avLst/>
                </a:prstGeom>
                <a:noFill/>
                <a:ln w="6350" algn="ctr">
                  <a:solidFill>
                    <a:schemeClr val="tx1"/>
                  </a:solidFill>
                  <a:round/>
                  <a:headEnd/>
                  <a:tailEnd/>
                </a:ln>
              </p:spPr>
              <p:txBody>
                <a:bodyPr anchor="ctr"/>
                <a:lstStyle/>
                <a:p>
                  <a:endParaRPr lang="en-US"/>
                </a:p>
              </p:txBody>
            </p:sp>
            <p:sp>
              <p:nvSpPr>
                <p:cNvPr id="24666" name="Straight Connector 156919"/>
                <p:cNvSpPr>
                  <a:spLocks noChangeAspect="1" noChangeShapeType="1"/>
                </p:cNvSpPr>
                <p:nvPr/>
              </p:nvSpPr>
              <p:spPr bwMode="auto">
                <a:xfrm flipH="1" flipV="1">
                  <a:off x="5555" y="2968"/>
                  <a:ext cx="61" cy="93"/>
                </a:xfrm>
                <a:prstGeom prst="line">
                  <a:avLst/>
                </a:prstGeom>
                <a:noFill/>
                <a:ln w="6350" algn="ctr">
                  <a:solidFill>
                    <a:schemeClr val="tx1"/>
                  </a:solidFill>
                  <a:round/>
                  <a:headEnd/>
                  <a:tailEnd/>
                </a:ln>
              </p:spPr>
              <p:txBody>
                <a:bodyPr anchor="ctr"/>
                <a:lstStyle/>
                <a:p>
                  <a:endParaRPr lang="en-US"/>
                </a:p>
              </p:txBody>
            </p:sp>
            <p:sp>
              <p:nvSpPr>
                <p:cNvPr id="24667" name="Straight Connector 156920"/>
                <p:cNvSpPr>
                  <a:spLocks noChangeAspect="1" noChangeShapeType="1"/>
                </p:cNvSpPr>
                <p:nvPr/>
              </p:nvSpPr>
              <p:spPr bwMode="auto">
                <a:xfrm flipV="1">
                  <a:off x="5638" y="2967"/>
                  <a:ext cx="61" cy="93"/>
                </a:xfrm>
                <a:prstGeom prst="line">
                  <a:avLst/>
                </a:prstGeom>
                <a:noFill/>
                <a:ln w="6350" algn="ctr">
                  <a:solidFill>
                    <a:schemeClr val="tx1"/>
                  </a:solidFill>
                  <a:round/>
                  <a:headEnd/>
                  <a:tailEnd/>
                </a:ln>
              </p:spPr>
              <p:txBody>
                <a:bodyPr anchor="ctr"/>
                <a:lstStyle/>
                <a:p>
                  <a:endParaRPr lang="en-US"/>
                </a:p>
              </p:txBody>
            </p:sp>
            <p:sp>
              <p:nvSpPr>
                <p:cNvPr id="24668" name="Straight Connector 156921"/>
                <p:cNvSpPr>
                  <a:spLocks noChangeAspect="1" noChangeShapeType="1"/>
                </p:cNvSpPr>
                <p:nvPr/>
              </p:nvSpPr>
              <p:spPr bwMode="auto">
                <a:xfrm>
                  <a:off x="5624" y="2978"/>
                  <a:ext cx="0" cy="60"/>
                </a:xfrm>
                <a:prstGeom prst="line">
                  <a:avLst/>
                </a:prstGeom>
                <a:noFill/>
                <a:ln w="6350" algn="ctr">
                  <a:solidFill>
                    <a:schemeClr val="tx1"/>
                  </a:solidFill>
                  <a:round/>
                  <a:headEnd/>
                  <a:tailEnd/>
                </a:ln>
              </p:spPr>
              <p:txBody>
                <a:bodyPr anchor="ctr"/>
                <a:lstStyle/>
                <a:p>
                  <a:endParaRPr lang="en-US"/>
                </a:p>
              </p:txBody>
            </p:sp>
            <p:pic>
              <p:nvPicPr>
                <p:cNvPr id="24669" name="Rectangle 156922"/>
                <p:cNvPicPr>
                  <a:picLocks noChangeAspect="1" noChangeArrowheads="1"/>
                </p:cNvPicPr>
                <p:nvPr/>
              </p:nvPicPr>
              <p:blipFill>
                <a:blip r:embed="rId23" cstate="print"/>
                <a:srcRect/>
                <a:stretch>
                  <a:fillRect/>
                </a:stretch>
              </p:blipFill>
              <p:spPr bwMode="auto">
                <a:xfrm>
                  <a:off x="5591" y="3020"/>
                  <a:ext cx="68" cy="91"/>
                </a:xfrm>
                <a:prstGeom prst="rect">
                  <a:avLst/>
                </a:prstGeom>
                <a:noFill/>
                <a:ln w="9525">
                  <a:noFill/>
                  <a:miter lim="800000"/>
                  <a:headEnd/>
                  <a:tailEnd/>
                </a:ln>
              </p:spPr>
            </p:pic>
            <p:pic>
              <p:nvPicPr>
                <p:cNvPr id="24670" name="Rectangle 156923"/>
                <p:cNvPicPr>
                  <a:picLocks noChangeAspect="1" noChangeArrowheads="1"/>
                </p:cNvPicPr>
                <p:nvPr/>
              </p:nvPicPr>
              <p:blipFill>
                <a:blip r:embed="rId24"/>
                <a:srcRect/>
                <a:stretch>
                  <a:fillRect/>
                </a:stretch>
              </p:blipFill>
              <p:spPr bwMode="auto">
                <a:xfrm>
                  <a:off x="5680" y="2911"/>
                  <a:ext cx="55" cy="104"/>
                </a:xfrm>
                <a:prstGeom prst="rect">
                  <a:avLst/>
                </a:prstGeom>
                <a:noFill/>
                <a:ln w="9525">
                  <a:noFill/>
                  <a:miter lim="800000"/>
                  <a:headEnd/>
                  <a:tailEnd/>
                </a:ln>
              </p:spPr>
            </p:pic>
            <p:pic>
              <p:nvPicPr>
                <p:cNvPr id="24671" name="Rectangle 156924"/>
                <p:cNvPicPr>
                  <a:picLocks noChangeAspect="1" noChangeArrowheads="1"/>
                </p:cNvPicPr>
                <p:nvPr/>
              </p:nvPicPr>
              <p:blipFill>
                <a:blip r:embed="rId25" cstate="print"/>
                <a:srcRect/>
                <a:stretch>
                  <a:fillRect/>
                </a:stretch>
              </p:blipFill>
              <p:spPr bwMode="auto">
                <a:xfrm>
                  <a:off x="5685" y="3028"/>
                  <a:ext cx="46" cy="69"/>
                </a:xfrm>
                <a:prstGeom prst="rect">
                  <a:avLst/>
                </a:prstGeom>
                <a:noFill/>
                <a:ln w="9525">
                  <a:noFill/>
                  <a:miter lim="800000"/>
                  <a:headEnd/>
                  <a:tailEnd/>
                </a:ln>
              </p:spPr>
            </p:pic>
            <p:pic>
              <p:nvPicPr>
                <p:cNvPr id="24672" name="Rectangle 156925"/>
                <p:cNvPicPr>
                  <a:picLocks noChangeAspect="1" noChangeArrowheads="1"/>
                </p:cNvPicPr>
                <p:nvPr/>
              </p:nvPicPr>
              <p:blipFill>
                <a:blip r:embed="rId26"/>
                <a:srcRect/>
                <a:stretch>
                  <a:fillRect/>
                </a:stretch>
              </p:blipFill>
              <p:spPr bwMode="auto">
                <a:xfrm>
                  <a:off x="5517" y="2914"/>
                  <a:ext cx="53" cy="74"/>
                </a:xfrm>
                <a:prstGeom prst="rect">
                  <a:avLst/>
                </a:prstGeom>
                <a:noFill/>
                <a:ln w="9525">
                  <a:noFill/>
                  <a:miter lim="800000"/>
                  <a:headEnd/>
                  <a:tailEnd/>
                </a:ln>
              </p:spPr>
            </p:pic>
            <p:pic>
              <p:nvPicPr>
                <p:cNvPr id="24673" name="Rectangle 156926"/>
                <p:cNvPicPr>
                  <a:picLocks noChangeAspect="1" noChangeArrowheads="1"/>
                </p:cNvPicPr>
                <p:nvPr/>
              </p:nvPicPr>
              <p:blipFill>
                <a:blip r:embed="rId25" cstate="print"/>
                <a:srcRect/>
                <a:stretch>
                  <a:fillRect/>
                </a:stretch>
              </p:blipFill>
              <p:spPr bwMode="auto">
                <a:xfrm>
                  <a:off x="5520" y="3028"/>
                  <a:ext cx="46" cy="69"/>
                </a:xfrm>
                <a:prstGeom prst="rect">
                  <a:avLst/>
                </a:prstGeom>
                <a:noFill/>
                <a:ln w="9525">
                  <a:noFill/>
                  <a:miter lim="800000"/>
                  <a:headEnd/>
                  <a:tailEnd/>
                </a:ln>
              </p:spPr>
            </p:pic>
            <p:pic>
              <p:nvPicPr>
                <p:cNvPr id="24674" name="Rectangle 156927"/>
                <p:cNvPicPr>
                  <a:picLocks noChangeAspect="1" noChangeArrowheads="1"/>
                </p:cNvPicPr>
                <p:nvPr/>
              </p:nvPicPr>
              <p:blipFill>
                <a:blip r:embed="rId25" cstate="print"/>
                <a:srcRect/>
                <a:stretch>
                  <a:fillRect/>
                </a:stretch>
              </p:blipFill>
              <p:spPr bwMode="auto">
                <a:xfrm>
                  <a:off x="5602" y="2915"/>
                  <a:ext cx="46" cy="69"/>
                </a:xfrm>
                <a:prstGeom prst="rect">
                  <a:avLst/>
                </a:prstGeom>
                <a:noFill/>
                <a:ln w="9525">
                  <a:noFill/>
                  <a:miter lim="800000"/>
                  <a:headEnd/>
                  <a:tailEnd/>
                </a:ln>
              </p:spPr>
            </p:pic>
          </p:grpSp>
          <p:pic>
            <p:nvPicPr>
              <p:cNvPr id="24660" name="Rectangle 156928"/>
              <p:cNvPicPr>
                <a:picLocks noChangeAspect="1" noChangeArrowheads="1"/>
              </p:cNvPicPr>
              <p:nvPr/>
            </p:nvPicPr>
            <p:blipFill>
              <a:blip r:embed="rId27" cstate="print"/>
              <a:srcRect/>
              <a:stretch>
                <a:fillRect/>
              </a:stretch>
            </p:blipFill>
            <p:spPr bwMode="auto">
              <a:xfrm>
                <a:off x="-142" y="2964"/>
                <a:ext cx="98" cy="144"/>
              </a:xfrm>
              <a:prstGeom prst="rect">
                <a:avLst/>
              </a:prstGeom>
              <a:noFill/>
              <a:ln w="9525">
                <a:noFill/>
                <a:miter lim="800000"/>
                <a:headEnd/>
                <a:tailEnd/>
              </a:ln>
            </p:spPr>
          </p:pic>
        </p:grpSp>
        <p:grpSp>
          <p:nvGrpSpPr>
            <p:cNvPr id="6" name="Group 258"/>
            <p:cNvGrpSpPr>
              <a:grpSpLocks/>
            </p:cNvGrpSpPr>
            <p:nvPr/>
          </p:nvGrpSpPr>
          <p:grpSpPr bwMode="auto">
            <a:xfrm>
              <a:off x="4141788" y="2957513"/>
              <a:ext cx="1422400" cy="1165225"/>
              <a:chOff x="2451" y="1879"/>
              <a:chExt cx="943" cy="787"/>
            </a:xfrm>
          </p:grpSpPr>
          <p:pic>
            <p:nvPicPr>
              <p:cNvPr id="24642" name="Rectangle 156930"/>
              <p:cNvPicPr>
                <a:picLocks noChangeAspect="1" noChangeArrowheads="1"/>
              </p:cNvPicPr>
              <p:nvPr/>
            </p:nvPicPr>
            <p:blipFill>
              <a:blip r:embed="rId28" cstate="print"/>
              <a:srcRect/>
              <a:stretch>
                <a:fillRect/>
              </a:stretch>
            </p:blipFill>
            <p:spPr bwMode="auto">
              <a:xfrm>
                <a:off x="2451" y="2156"/>
                <a:ext cx="235" cy="316"/>
              </a:xfrm>
              <a:prstGeom prst="rect">
                <a:avLst/>
              </a:prstGeom>
              <a:noFill/>
              <a:ln w="9525">
                <a:noFill/>
                <a:miter lim="800000"/>
                <a:headEnd/>
                <a:tailEnd/>
              </a:ln>
            </p:spPr>
          </p:pic>
          <p:pic>
            <p:nvPicPr>
              <p:cNvPr id="24643" name="Rectangle 156931"/>
              <p:cNvPicPr>
                <a:picLocks noChangeAspect="1" noChangeArrowheads="1"/>
              </p:cNvPicPr>
              <p:nvPr/>
            </p:nvPicPr>
            <p:blipFill>
              <a:blip r:embed="rId29"/>
              <a:srcRect/>
              <a:stretch>
                <a:fillRect/>
              </a:stretch>
            </p:blipFill>
            <p:spPr bwMode="auto">
              <a:xfrm>
                <a:off x="2645" y="2162"/>
                <a:ext cx="539" cy="352"/>
              </a:xfrm>
              <a:prstGeom prst="rect">
                <a:avLst/>
              </a:prstGeom>
              <a:noFill/>
              <a:ln w="9525">
                <a:noFill/>
                <a:miter lim="800000"/>
                <a:headEnd/>
                <a:tailEnd/>
              </a:ln>
            </p:spPr>
          </p:pic>
          <p:pic>
            <p:nvPicPr>
              <p:cNvPr id="24644" name="Rectangle 156932"/>
              <p:cNvPicPr>
                <a:picLocks noChangeAspect="1" noChangeArrowheads="1"/>
              </p:cNvPicPr>
              <p:nvPr/>
            </p:nvPicPr>
            <p:blipFill>
              <a:blip r:embed="rId30" cstate="print"/>
              <a:srcRect/>
              <a:stretch>
                <a:fillRect/>
              </a:stretch>
            </p:blipFill>
            <p:spPr bwMode="auto">
              <a:xfrm>
                <a:off x="2783" y="1879"/>
                <a:ext cx="235" cy="314"/>
              </a:xfrm>
              <a:prstGeom prst="rect">
                <a:avLst/>
              </a:prstGeom>
              <a:noFill/>
              <a:ln w="9525">
                <a:noFill/>
                <a:miter lim="800000"/>
                <a:headEnd/>
                <a:tailEnd/>
              </a:ln>
            </p:spPr>
          </p:pic>
          <p:pic>
            <p:nvPicPr>
              <p:cNvPr id="24645" name="Rectangle 156933"/>
              <p:cNvPicPr>
                <a:picLocks noChangeAspect="1" noChangeArrowheads="1"/>
              </p:cNvPicPr>
              <p:nvPr/>
            </p:nvPicPr>
            <p:blipFill>
              <a:blip r:embed="rId28" cstate="print"/>
              <a:srcRect/>
              <a:stretch>
                <a:fillRect/>
              </a:stretch>
            </p:blipFill>
            <p:spPr bwMode="auto">
              <a:xfrm>
                <a:off x="3159" y="2116"/>
                <a:ext cx="235" cy="317"/>
              </a:xfrm>
              <a:prstGeom prst="rect">
                <a:avLst/>
              </a:prstGeom>
              <a:noFill/>
              <a:ln w="9525">
                <a:noFill/>
                <a:miter lim="800000"/>
                <a:headEnd/>
                <a:tailEnd/>
              </a:ln>
            </p:spPr>
          </p:pic>
          <p:pic>
            <p:nvPicPr>
              <p:cNvPr id="24646" name="Rectangle 156934"/>
              <p:cNvPicPr>
                <a:picLocks noChangeAspect="1" noChangeArrowheads="1"/>
              </p:cNvPicPr>
              <p:nvPr/>
            </p:nvPicPr>
            <p:blipFill>
              <a:blip r:embed="rId31" cstate="print"/>
              <a:srcRect/>
              <a:stretch>
                <a:fillRect/>
              </a:stretch>
            </p:blipFill>
            <p:spPr bwMode="auto">
              <a:xfrm>
                <a:off x="2817" y="2350"/>
                <a:ext cx="235" cy="316"/>
              </a:xfrm>
              <a:prstGeom prst="rect">
                <a:avLst/>
              </a:prstGeom>
              <a:noFill/>
              <a:ln w="9525">
                <a:noFill/>
                <a:miter lim="800000"/>
                <a:headEnd/>
                <a:tailEnd/>
              </a:ln>
            </p:spPr>
          </p:pic>
        </p:grpSp>
        <p:pic>
          <p:nvPicPr>
            <p:cNvPr id="24600" name="Rectangle 156935"/>
            <p:cNvPicPr>
              <a:picLocks noChangeAspect="1" noChangeArrowheads="1"/>
            </p:cNvPicPr>
            <p:nvPr/>
          </p:nvPicPr>
          <p:blipFill>
            <a:blip r:embed="rId32">
              <a:lum bright="-12000" contrast="12000"/>
            </a:blip>
            <a:srcRect/>
            <a:stretch>
              <a:fillRect/>
            </a:stretch>
          </p:blipFill>
          <p:spPr bwMode="auto">
            <a:xfrm rot="-571201">
              <a:off x="1884363" y="5016500"/>
              <a:ext cx="741362" cy="728663"/>
            </a:xfrm>
            <a:prstGeom prst="rect">
              <a:avLst/>
            </a:prstGeom>
            <a:noFill/>
            <a:ln w="9525">
              <a:noFill/>
              <a:miter lim="800000"/>
              <a:headEnd/>
              <a:tailEnd/>
            </a:ln>
          </p:spPr>
        </p:pic>
        <p:pic>
          <p:nvPicPr>
            <p:cNvPr id="24601" name="Rectangle 156936"/>
            <p:cNvPicPr>
              <a:picLocks noChangeAspect="1" noChangeArrowheads="1"/>
            </p:cNvPicPr>
            <p:nvPr/>
          </p:nvPicPr>
          <p:blipFill>
            <a:blip r:embed="rId33"/>
            <a:srcRect/>
            <a:stretch>
              <a:fillRect/>
            </a:stretch>
          </p:blipFill>
          <p:spPr bwMode="auto">
            <a:xfrm>
              <a:off x="6908800" y="5040313"/>
              <a:ext cx="931863" cy="531812"/>
            </a:xfrm>
            <a:prstGeom prst="rect">
              <a:avLst/>
            </a:prstGeom>
            <a:noFill/>
            <a:ln w="9525">
              <a:noFill/>
              <a:miter lim="800000"/>
              <a:headEnd/>
              <a:tailEnd/>
            </a:ln>
          </p:spPr>
        </p:pic>
        <p:pic>
          <p:nvPicPr>
            <p:cNvPr id="24602" name="Rectangle 156937"/>
            <p:cNvPicPr>
              <a:picLocks noChangeAspect="1" noChangeArrowheads="1"/>
            </p:cNvPicPr>
            <p:nvPr/>
          </p:nvPicPr>
          <p:blipFill>
            <a:blip r:embed="rId34"/>
            <a:srcRect l="18163" r="18681"/>
            <a:stretch>
              <a:fillRect/>
            </a:stretch>
          </p:blipFill>
          <p:spPr bwMode="auto">
            <a:xfrm>
              <a:off x="1138238" y="3335338"/>
              <a:ext cx="1606550" cy="768350"/>
            </a:xfrm>
            <a:prstGeom prst="rect">
              <a:avLst/>
            </a:prstGeom>
            <a:noFill/>
            <a:ln w="9525">
              <a:noFill/>
              <a:miter lim="800000"/>
              <a:headEnd/>
              <a:tailEnd/>
            </a:ln>
          </p:spPr>
        </p:pic>
        <p:pic>
          <p:nvPicPr>
            <p:cNvPr id="24603" name="Rectangle 156938"/>
            <p:cNvPicPr>
              <a:picLocks noChangeAspect="1" noChangeArrowheads="1"/>
            </p:cNvPicPr>
            <p:nvPr/>
          </p:nvPicPr>
          <p:blipFill>
            <a:blip r:embed="rId35"/>
            <a:srcRect/>
            <a:stretch>
              <a:fillRect/>
            </a:stretch>
          </p:blipFill>
          <p:spPr bwMode="auto">
            <a:xfrm>
              <a:off x="6743700" y="5561013"/>
              <a:ext cx="1258888" cy="436562"/>
            </a:xfrm>
            <a:prstGeom prst="rect">
              <a:avLst/>
            </a:prstGeom>
            <a:noFill/>
            <a:ln w="9525">
              <a:noFill/>
              <a:miter lim="800000"/>
              <a:headEnd/>
              <a:tailEnd/>
            </a:ln>
          </p:spPr>
        </p:pic>
        <p:pic>
          <p:nvPicPr>
            <p:cNvPr id="24604" name="Rectangle 156939"/>
            <p:cNvPicPr>
              <a:picLocks noChangeAspect="1" noChangeArrowheads="1"/>
            </p:cNvPicPr>
            <p:nvPr/>
          </p:nvPicPr>
          <p:blipFill>
            <a:blip r:embed="rId36"/>
            <a:srcRect/>
            <a:stretch>
              <a:fillRect/>
            </a:stretch>
          </p:blipFill>
          <p:spPr bwMode="auto">
            <a:xfrm>
              <a:off x="5451475" y="5753100"/>
              <a:ext cx="842963" cy="274638"/>
            </a:xfrm>
            <a:prstGeom prst="rect">
              <a:avLst/>
            </a:prstGeom>
            <a:noFill/>
            <a:ln w="9525">
              <a:noFill/>
              <a:miter lim="800000"/>
              <a:headEnd/>
              <a:tailEnd/>
            </a:ln>
          </p:spPr>
        </p:pic>
        <p:pic>
          <p:nvPicPr>
            <p:cNvPr id="24605" name="Rectangle 156940"/>
            <p:cNvPicPr>
              <a:picLocks noChangeAspect="1" noChangeArrowheads="1"/>
            </p:cNvPicPr>
            <p:nvPr/>
          </p:nvPicPr>
          <p:blipFill>
            <a:blip r:embed="rId37"/>
            <a:srcRect/>
            <a:stretch>
              <a:fillRect/>
            </a:stretch>
          </p:blipFill>
          <p:spPr bwMode="auto">
            <a:xfrm>
              <a:off x="1585913" y="5614988"/>
              <a:ext cx="1338262" cy="311150"/>
            </a:xfrm>
            <a:prstGeom prst="rect">
              <a:avLst/>
            </a:prstGeom>
            <a:noFill/>
            <a:ln w="9525">
              <a:noFill/>
              <a:miter lim="800000"/>
              <a:headEnd/>
              <a:tailEnd/>
            </a:ln>
          </p:spPr>
        </p:pic>
        <p:pic>
          <p:nvPicPr>
            <p:cNvPr id="24606" name="Rectangle 156941"/>
            <p:cNvPicPr>
              <a:picLocks noChangeArrowheads="1"/>
            </p:cNvPicPr>
            <p:nvPr/>
          </p:nvPicPr>
          <p:blipFill>
            <a:blip r:embed="rId38"/>
            <a:srcRect/>
            <a:stretch>
              <a:fillRect/>
            </a:stretch>
          </p:blipFill>
          <p:spPr bwMode="auto">
            <a:xfrm>
              <a:off x="1293813" y="4259263"/>
              <a:ext cx="1187450" cy="531812"/>
            </a:xfrm>
            <a:prstGeom prst="rect">
              <a:avLst/>
            </a:prstGeom>
            <a:noFill/>
            <a:ln w="9525">
              <a:noFill/>
              <a:miter lim="800000"/>
              <a:headEnd/>
              <a:tailEnd/>
            </a:ln>
          </p:spPr>
        </p:pic>
        <p:grpSp>
          <p:nvGrpSpPr>
            <p:cNvPr id="7" name="Group 271"/>
            <p:cNvGrpSpPr>
              <a:grpSpLocks/>
            </p:cNvGrpSpPr>
            <p:nvPr/>
          </p:nvGrpSpPr>
          <p:grpSpPr bwMode="auto">
            <a:xfrm>
              <a:off x="1470025" y="3960813"/>
              <a:ext cx="814388" cy="673100"/>
              <a:chOff x="-1056" y="1413"/>
              <a:chExt cx="580" cy="490"/>
            </a:xfrm>
          </p:grpSpPr>
          <p:pic>
            <p:nvPicPr>
              <p:cNvPr id="24636" name="Rectangle 156943"/>
              <p:cNvPicPr>
                <a:picLocks noChangeAspect="1" noChangeArrowheads="1"/>
              </p:cNvPicPr>
              <p:nvPr/>
            </p:nvPicPr>
            <p:blipFill>
              <a:blip r:embed="rId39" cstate="print"/>
              <a:srcRect/>
              <a:stretch>
                <a:fillRect/>
              </a:stretch>
            </p:blipFill>
            <p:spPr bwMode="auto">
              <a:xfrm>
                <a:off x="-831" y="1413"/>
                <a:ext cx="221" cy="326"/>
              </a:xfrm>
              <a:prstGeom prst="rect">
                <a:avLst/>
              </a:prstGeom>
              <a:noFill/>
              <a:ln w="9525">
                <a:noFill/>
                <a:miter lim="800000"/>
                <a:headEnd/>
                <a:tailEnd/>
              </a:ln>
            </p:spPr>
          </p:pic>
          <p:pic>
            <p:nvPicPr>
              <p:cNvPr id="24637" name="Rectangle 156944"/>
              <p:cNvPicPr>
                <a:picLocks noChangeArrowheads="1"/>
              </p:cNvPicPr>
              <p:nvPr/>
            </p:nvPicPr>
            <p:blipFill>
              <a:blip r:embed="rId40"/>
              <a:srcRect/>
              <a:stretch>
                <a:fillRect/>
              </a:stretch>
            </p:blipFill>
            <p:spPr bwMode="auto">
              <a:xfrm rot="3362081">
                <a:off x="-1010" y="1596"/>
                <a:ext cx="362" cy="124"/>
              </a:xfrm>
              <a:prstGeom prst="rect">
                <a:avLst/>
              </a:prstGeom>
              <a:noFill/>
              <a:ln w="9525">
                <a:noFill/>
                <a:miter lim="800000"/>
                <a:headEnd/>
                <a:tailEnd/>
              </a:ln>
            </p:spPr>
          </p:pic>
          <p:pic>
            <p:nvPicPr>
              <p:cNvPr id="24638" name="Rectangle 156945"/>
              <p:cNvPicPr>
                <a:picLocks noChangeArrowheads="1"/>
              </p:cNvPicPr>
              <p:nvPr/>
            </p:nvPicPr>
            <p:blipFill>
              <a:blip r:embed="rId40"/>
              <a:srcRect/>
              <a:stretch>
                <a:fillRect/>
              </a:stretch>
            </p:blipFill>
            <p:spPr bwMode="auto">
              <a:xfrm rot="-2335036">
                <a:off x="-842" y="1582"/>
                <a:ext cx="361" cy="125"/>
              </a:xfrm>
              <a:prstGeom prst="rect">
                <a:avLst/>
              </a:prstGeom>
              <a:noFill/>
              <a:ln w="9525">
                <a:noFill/>
                <a:miter lim="800000"/>
                <a:headEnd/>
                <a:tailEnd/>
              </a:ln>
            </p:spPr>
          </p:pic>
          <p:pic>
            <p:nvPicPr>
              <p:cNvPr id="24639" name="Rectangle 156946"/>
              <p:cNvPicPr>
                <a:picLocks noChangeAspect="1" noChangeArrowheads="1"/>
              </p:cNvPicPr>
              <p:nvPr/>
            </p:nvPicPr>
            <p:blipFill>
              <a:blip r:embed="rId41" cstate="print"/>
              <a:srcRect/>
              <a:stretch>
                <a:fillRect/>
              </a:stretch>
            </p:blipFill>
            <p:spPr bwMode="auto">
              <a:xfrm>
                <a:off x="-696" y="1578"/>
                <a:ext cx="220" cy="325"/>
              </a:xfrm>
              <a:prstGeom prst="rect">
                <a:avLst/>
              </a:prstGeom>
              <a:noFill/>
              <a:ln w="9525">
                <a:noFill/>
                <a:miter lim="800000"/>
                <a:headEnd/>
                <a:tailEnd/>
              </a:ln>
            </p:spPr>
          </p:pic>
          <p:pic>
            <p:nvPicPr>
              <p:cNvPr id="24640" name="Rectangle 156947"/>
              <p:cNvPicPr>
                <a:picLocks noChangeAspect="1" noChangeArrowheads="1"/>
              </p:cNvPicPr>
              <p:nvPr/>
            </p:nvPicPr>
            <p:blipFill>
              <a:blip r:embed="rId39" cstate="print"/>
              <a:srcRect/>
              <a:stretch>
                <a:fillRect/>
              </a:stretch>
            </p:blipFill>
            <p:spPr bwMode="auto">
              <a:xfrm>
                <a:off x="-1056" y="1546"/>
                <a:ext cx="221" cy="326"/>
              </a:xfrm>
              <a:prstGeom prst="rect">
                <a:avLst/>
              </a:prstGeom>
              <a:noFill/>
              <a:ln w="9525">
                <a:noFill/>
                <a:miter lim="800000"/>
                <a:headEnd/>
                <a:tailEnd/>
              </a:ln>
            </p:spPr>
          </p:pic>
          <p:pic>
            <p:nvPicPr>
              <p:cNvPr id="24641" name="Rectangle 156948"/>
              <p:cNvPicPr>
                <a:picLocks noChangeArrowheads="1"/>
              </p:cNvPicPr>
              <p:nvPr/>
            </p:nvPicPr>
            <p:blipFill>
              <a:blip r:embed="rId42"/>
              <a:srcRect/>
              <a:stretch>
                <a:fillRect/>
              </a:stretch>
            </p:blipFill>
            <p:spPr bwMode="auto">
              <a:xfrm rot="5400000">
                <a:off x="-824" y="1624"/>
                <a:ext cx="96" cy="208"/>
              </a:xfrm>
              <a:prstGeom prst="rect">
                <a:avLst/>
              </a:prstGeom>
              <a:noFill/>
              <a:ln w="9525">
                <a:noFill/>
                <a:miter lim="800000"/>
                <a:headEnd/>
                <a:tailEnd/>
              </a:ln>
            </p:spPr>
          </p:pic>
        </p:grpSp>
        <p:pic>
          <p:nvPicPr>
            <p:cNvPr id="24608" name="Rectangle 156949"/>
            <p:cNvPicPr>
              <a:picLocks noChangeArrowheads="1"/>
            </p:cNvPicPr>
            <p:nvPr/>
          </p:nvPicPr>
          <p:blipFill>
            <a:blip r:embed="rId38">
              <a:lum bright="12000" contrast="18000"/>
            </a:blip>
            <a:srcRect/>
            <a:stretch>
              <a:fillRect/>
            </a:stretch>
          </p:blipFill>
          <p:spPr bwMode="auto">
            <a:xfrm>
              <a:off x="7170738" y="4243388"/>
              <a:ext cx="1200150" cy="539750"/>
            </a:xfrm>
            <a:prstGeom prst="rect">
              <a:avLst/>
            </a:prstGeom>
            <a:noFill/>
            <a:ln w="9525">
              <a:noFill/>
              <a:miter lim="800000"/>
              <a:headEnd/>
              <a:tailEnd/>
            </a:ln>
          </p:spPr>
        </p:pic>
        <p:pic>
          <p:nvPicPr>
            <p:cNvPr id="24609" name="Rectangle 156950"/>
            <p:cNvPicPr>
              <a:picLocks noChangeAspect="1" noChangeArrowheads="1"/>
            </p:cNvPicPr>
            <p:nvPr/>
          </p:nvPicPr>
          <p:blipFill>
            <a:blip r:embed="rId43">
              <a:lum bright="12000" contrast="18000"/>
            </a:blip>
            <a:srcRect/>
            <a:stretch>
              <a:fillRect/>
            </a:stretch>
          </p:blipFill>
          <p:spPr bwMode="auto">
            <a:xfrm>
              <a:off x="7286625" y="3952875"/>
              <a:ext cx="1047750" cy="773113"/>
            </a:xfrm>
            <a:prstGeom prst="rect">
              <a:avLst/>
            </a:prstGeom>
            <a:noFill/>
            <a:ln w="9525">
              <a:noFill/>
              <a:miter lim="800000"/>
              <a:headEnd/>
              <a:tailEnd/>
            </a:ln>
          </p:spPr>
        </p:pic>
        <p:pic>
          <p:nvPicPr>
            <p:cNvPr id="24610" name="Rectangle 156951"/>
            <p:cNvPicPr>
              <a:picLocks noChangeAspect="1" noChangeArrowheads="1"/>
            </p:cNvPicPr>
            <p:nvPr/>
          </p:nvPicPr>
          <p:blipFill>
            <a:blip r:embed="rId44"/>
            <a:srcRect l="16418" r="18561" b="19691"/>
            <a:stretch>
              <a:fillRect/>
            </a:stretch>
          </p:blipFill>
          <p:spPr bwMode="auto">
            <a:xfrm>
              <a:off x="6821488" y="3398838"/>
              <a:ext cx="1647825" cy="615950"/>
            </a:xfrm>
            <a:prstGeom prst="rect">
              <a:avLst/>
            </a:prstGeom>
            <a:noFill/>
            <a:ln w="9525">
              <a:noFill/>
              <a:miter lim="800000"/>
              <a:headEnd/>
              <a:tailEnd/>
            </a:ln>
          </p:spPr>
        </p:pic>
        <p:pic>
          <p:nvPicPr>
            <p:cNvPr id="24611" name="Rectangle 156952"/>
            <p:cNvPicPr>
              <a:picLocks noChangeAspect="1" noChangeArrowheads="1"/>
            </p:cNvPicPr>
            <p:nvPr/>
          </p:nvPicPr>
          <p:blipFill>
            <a:blip r:embed="rId45"/>
            <a:srcRect/>
            <a:stretch>
              <a:fillRect/>
            </a:stretch>
          </p:blipFill>
          <p:spPr bwMode="auto">
            <a:xfrm>
              <a:off x="2779713" y="5656263"/>
              <a:ext cx="2482850" cy="425450"/>
            </a:xfrm>
            <a:prstGeom prst="rect">
              <a:avLst/>
            </a:prstGeom>
            <a:noFill/>
            <a:ln w="9525">
              <a:noFill/>
              <a:miter lim="800000"/>
              <a:headEnd/>
              <a:tailEnd/>
            </a:ln>
          </p:spPr>
        </p:pic>
        <p:grpSp>
          <p:nvGrpSpPr>
            <p:cNvPr id="8" name="Group 282"/>
            <p:cNvGrpSpPr>
              <a:grpSpLocks/>
            </p:cNvGrpSpPr>
            <p:nvPr/>
          </p:nvGrpSpPr>
          <p:grpSpPr bwMode="auto">
            <a:xfrm>
              <a:off x="3698875" y="4851400"/>
              <a:ext cx="909638" cy="860425"/>
              <a:chOff x="2157" y="3223"/>
              <a:chExt cx="603" cy="581"/>
            </a:xfrm>
          </p:grpSpPr>
          <p:pic>
            <p:nvPicPr>
              <p:cNvPr id="24634" name="Rectangle 156954"/>
              <p:cNvPicPr>
                <a:picLocks noChangeAspect="1" noChangeArrowheads="1"/>
              </p:cNvPicPr>
              <p:nvPr/>
            </p:nvPicPr>
            <p:blipFill>
              <a:blip r:embed="rId46"/>
              <a:srcRect/>
              <a:stretch>
                <a:fillRect/>
              </a:stretch>
            </p:blipFill>
            <p:spPr bwMode="auto">
              <a:xfrm>
                <a:off x="2269" y="3223"/>
                <a:ext cx="453" cy="314"/>
              </a:xfrm>
              <a:prstGeom prst="rect">
                <a:avLst/>
              </a:prstGeom>
              <a:noFill/>
              <a:ln w="9525">
                <a:noFill/>
                <a:miter lim="800000"/>
                <a:headEnd/>
                <a:tailEnd/>
              </a:ln>
            </p:spPr>
          </p:pic>
          <p:pic>
            <p:nvPicPr>
              <p:cNvPr id="24635" name="Rectangle 156955"/>
              <p:cNvPicPr>
                <a:picLocks noChangeAspect="1" noChangeArrowheads="1"/>
              </p:cNvPicPr>
              <p:nvPr/>
            </p:nvPicPr>
            <p:blipFill>
              <a:blip r:embed="rId47"/>
              <a:srcRect/>
              <a:stretch>
                <a:fillRect/>
              </a:stretch>
            </p:blipFill>
            <p:spPr bwMode="auto">
              <a:xfrm>
                <a:off x="2157" y="3291"/>
                <a:ext cx="603" cy="513"/>
              </a:xfrm>
              <a:prstGeom prst="rect">
                <a:avLst/>
              </a:prstGeom>
              <a:noFill/>
              <a:ln w="9525">
                <a:noFill/>
                <a:miter lim="800000"/>
                <a:headEnd/>
                <a:tailEnd/>
              </a:ln>
            </p:spPr>
          </p:pic>
        </p:grpSp>
        <p:pic>
          <p:nvPicPr>
            <p:cNvPr id="24613" name="Rectangle 156956"/>
            <p:cNvPicPr>
              <a:picLocks noChangeAspect="1" noChangeArrowheads="1"/>
            </p:cNvPicPr>
            <p:nvPr/>
          </p:nvPicPr>
          <p:blipFill>
            <a:blip r:embed="rId48"/>
            <a:srcRect l="19200" r="18163" b="20210"/>
            <a:stretch>
              <a:fillRect/>
            </a:stretch>
          </p:blipFill>
          <p:spPr bwMode="auto">
            <a:xfrm>
              <a:off x="6840538" y="1389063"/>
              <a:ext cx="1589087" cy="614362"/>
            </a:xfrm>
            <a:prstGeom prst="rect">
              <a:avLst/>
            </a:prstGeom>
            <a:noFill/>
            <a:ln w="9525">
              <a:noFill/>
              <a:miter lim="800000"/>
              <a:headEnd/>
              <a:tailEnd/>
            </a:ln>
          </p:spPr>
        </p:pic>
        <p:grpSp>
          <p:nvGrpSpPr>
            <p:cNvPr id="9" name="Group 286"/>
            <p:cNvGrpSpPr>
              <a:grpSpLocks/>
            </p:cNvGrpSpPr>
            <p:nvPr/>
          </p:nvGrpSpPr>
          <p:grpSpPr bwMode="auto">
            <a:xfrm>
              <a:off x="504825" y="1122363"/>
              <a:ext cx="2874963" cy="2000250"/>
              <a:chOff x="1933" y="442"/>
              <a:chExt cx="1906" cy="1350"/>
            </a:xfrm>
          </p:grpSpPr>
          <p:pic>
            <p:nvPicPr>
              <p:cNvPr id="24627" name="Rectangle 156958"/>
              <p:cNvPicPr>
                <a:picLocks noChangeAspect="1" noChangeArrowheads="1"/>
              </p:cNvPicPr>
              <p:nvPr/>
            </p:nvPicPr>
            <p:blipFill>
              <a:blip r:embed="rId12"/>
              <a:srcRect/>
              <a:stretch>
                <a:fillRect/>
              </a:stretch>
            </p:blipFill>
            <p:spPr bwMode="auto">
              <a:xfrm>
                <a:off x="1933" y="442"/>
                <a:ext cx="1906" cy="1350"/>
              </a:xfrm>
              <a:prstGeom prst="rect">
                <a:avLst/>
              </a:prstGeom>
              <a:noFill/>
              <a:ln w="9525">
                <a:noFill/>
                <a:miter lim="800000"/>
                <a:headEnd/>
                <a:tailEnd/>
              </a:ln>
            </p:spPr>
          </p:pic>
          <p:pic>
            <p:nvPicPr>
              <p:cNvPr id="24628" name="Rectangle 156959"/>
              <p:cNvPicPr>
                <a:picLocks noChangeAspect="1" noChangeArrowheads="1"/>
              </p:cNvPicPr>
              <p:nvPr/>
            </p:nvPicPr>
            <p:blipFill>
              <a:blip r:embed="rId49" cstate="print"/>
              <a:srcRect/>
              <a:stretch>
                <a:fillRect/>
              </a:stretch>
            </p:blipFill>
            <p:spPr bwMode="auto">
              <a:xfrm>
                <a:off x="2501" y="1217"/>
                <a:ext cx="163" cy="352"/>
              </a:xfrm>
              <a:prstGeom prst="rect">
                <a:avLst/>
              </a:prstGeom>
              <a:noFill/>
              <a:ln w="9525">
                <a:noFill/>
                <a:miter lim="800000"/>
                <a:headEnd/>
                <a:tailEnd/>
              </a:ln>
            </p:spPr>
          </p:pic>
          <p:pic>
            <p:nvPicPr>
              <p:cNvPr id="24629" name="Rectangle 156960"/>
              <p:cNvPicPr>
                <a:picLocks noChangeAspect="1" noChangeArrowheads="1"/>
              </p:cNvPicPr>
              <p:nvPr/>
            </p:nvPicPr>
            <p:blipFill>
              <a:blip r:embed="rId50"/>
              <a:srcRect/>
              <a:stretch>
                <a:fillRect/>
              </a:stretch>
            </p:blipFill>
            <p:spPr bwMode="auto">
              <a:xfrm>
                <a:off x="2796" y="1217"/>
                <a:ext cx="173" cy="370"/>
              </a:xfrm>
              <a:prstGeom prst="rect">
                <a:avLst/>
              </a:prstGeom>
              <a:noFill/>
              <a:ln w="9525">
                <a:noFill/>
                <a:miter lim="800000"/>
                <a:headEnd/>
                <a:tailEnd/>
              </a:ln>
            </p:spPr>
          </p:pic>
          <p:pic>
            <p:nvPicPr>
              <p:cNvPr id="24630" name="Rectangle 156961"/>
              <p:cNvPicPr>
                <a:picLocks noChangeAspect="1" noChangeArrowheads="1"/>
              </p:cNvPicPr>
              <p:nvPr/>
            </p:nvPicPr>
            <p:blipFill>
              <a:blip r:embed="rId51"/>
              <a:srcRect/>
              <a:stretch>
                <a:fillRect/>
              </a:stretch>
            </p:blipFill>
            <p:spPr bwMode="auto">
              <a:xfrm>
                <a:off x="3117" y="1287"/>
                <a:ext cx="215" cy="279"/>
              </a:xfrm>
              <a:prstGeom prst="rect">
                <a:avLst/>
              </a:prstGeom>
              <a:noFill/>
              <a:ln w="9525">
                <a:noFill/>
                <a:miter lim="800000"/>
                <a:headEnd/>
                <a:tailEnd/>
              </a:ln>
            </p:spPr>
          </p:pic>
          <p:pic>
            <p:nvPicPr>
              <p:cNvPr id="24631" name="Rectangle 156962"/>
              <p:cNvPicPr>
                <a:picLocks noChangeAspect="1" noChangeArrowheads="1"/>
              </p:cNvPicPr>
              <p:nvPr/>
            </p:nvPicPr>
            <p:blipFill>
              <a:blip r:embed="rId52" cstate="print"/>
              <a:srcRect/>
              <a:stretch>
                <a:fillRect/>
              </a:stretch>
            </p:blipFill>
            <p:spPr bwMode="auto">
              <a:xfrm>
                <a:off x="2934" y="1393"/>
                <a:ext cx="210" cy="66"/>
              </a:xfrm>
              <a:prstGeom prst="rect">
                <a:avLst/>
              </a:prstGeom>
              <a:noFill/>
              <a:ln w="9525">
                <a:noFill/>
                <a:miter lim="800000"/>
                <a:headEnd/>
                <a:tailEnd/>
              </a:ln>
            </p:spPr>
          </p:pic>
          <p:pic>
            <p:nvPicPr>
              <p:cNvPr id="24632" name="Rectangle 156963"/>
              <p:cNvPicPr>
                <a:picLocks noChangeAspect="1" noChangeArrowheads="1"/>
              </p:cNvPicPr>
              <p:nvPr/>
            </p:nvPicPr>
            <p:blipFill>
              <a:blip r:embed="rId52" cstate="print"/>
              <a:srcRect/>
              <a:stretch>
                <a:fillRect/>
              </a:stretch>
            </p:blipFill>
            <p:spPr bwMode="auto">
              <a:xfrm>
                <a:off x="2621" y="1393"/>
                <a:ext cx="210" cy="66"/>
              </a:xfrm>
              <a:prstGeom prst="rect">
                <a:avLst/>
              </a:prstGeom>
              <a:noFill/>
              <a:ln w="9525">
                <a:noFill/>
                <a:miter lim="800000"/>
                <a:headEnd/>
                <a:tailEnd/>
              </a:ln>
            </p:spPr>
          </p:pic>
          <p:pic>
            <p:nvPicPr>
              <p:cNvPr id="24633" name="Rectangle 156964"/>
              <p:cNvPicPr>
                <a:picLocks noChangeAspect="1" noChangeArrowheads="1"/>
              </p:cNvPicPr>
              <p:nvPr/>
            </p:nvPicPr>
            <p:blipFill>
              <a:blip r:embed="rId53"/>
              <a:srcRect/>
              <a:stretch>
                <a:fillRect/>
              </a:stretch>
            </p:blipFill>
            <p:spPr bwMode="auto">
              <a:xfrm>
                <a:off x="2047" y="777"/>
                <a:ext cx="1681" cy="518"/>
              </a:xfrm>
              <a:prstGeom prst="rect">
                <a:avLst/>
              </a:prstGeom>
              <a:noFill/>
              <a:ln w="9525">
                <a:noFill/>
                <a:miter lim="800000"/>
                <a:headEnd/>
                <a:tailEnd/>
              </a:ln>
            </p:spPr>
          </p:pic>
        </p:grpSp>
        <p:grpSp>
          <p:nvGrpSpPr>
            <p:cNvPr id="10" name="Group 294"/>
            <p:cNvGrpSpPr>
              <a:grpSpLocks/>
            </p:cNvGrpSpPr>
            <p:nvPr/>
          </p:nvGrpSpPr>
          <p:grpSpPr bwMode="auto">
            <a:xfrm>
              <a:off x="3352800" y="914400"/>
              <a:ext cx="2873375" cy="2000250"/>
              <a:chOff x="1910" y="521"/>
              <a:chExt cx="1906" cy="1350"/>
            </a:xfrm>
          </p:grpSpPr>
          <p:pic>
            <p:nvPicPr>
              <p:cNvPr id="24624" name="Rectangle 156966"/>
              <p:cNvPicPr>
                <a:picLocks noChangeAspect="1" noChangeArrowheads="1"/>
              </p:cNvPicPr>
              <p:nvPr/>
            </p:nvPicPr>
            <p:blipFill>
              <a:blip r:embed="rId12">
                <a:lum bright="70000" contrast="-70000"/>
              </a:blip>
              <a:srcRect/>
              <a:stretch>
                <a:fillRect/>
              </a:stretch>
            </p:blipFill>
            <p:spPr bwMode="auto">
              <a:xfrm>
                <a:off x="1910" y="521"/>
                <a:ext cx="1906" cy="1350"/>
              </a:xfrm>
              <a:prstGeom prst="rect">
                <a:avLst/>
              </a:prstGeom>
              <a:noFill/>
              <a:ln w="9525">
                <a:noFill/>
                <a:miter lim="800000"/>
                <a:headEnd/>
                <a:tailEnd/>
              </a:ln>
            </p:spPr>
          </p:pic>
          <p:pic>
            <p:nvPicPr>
              <p:cNvPr id="24625" name="Rectangle 156967"/>
              <p:cNvPicPr>
                <a:picLocks noChangeAspect="1" noChangeArrowheads="1"/>
              </p:cNvPicPr>
              <p:nvPr/>
            </p:nvPicPr>
            <p:blipFill>
              <a:blip r:embed="rId54"/>
              <a:srcRect/>
              <a:stretch>
                <a:fillRect/>
              </a:stretch>
            </p:blipFill>
            <p:spPr bwMode="auto">
              <a:xfrm>
                <a:off x="2416" y="1075"/>
                <a:ext cx="894" cy="680"/>
              </a:xfrm>
              <a:prstGeom prst="rect">
                <a:avLst/>
              </a:prstGeom>
              <a:noFill/>
              <a:ln w="9525">
                <a:noFill/>
                <a:miter lim="800000"/>
                <a:headEnd/>
                <a:tailEnd/>
              </a:ln>
            </p:spPr>
          </p:pic>
          <p:pic>
            <p:nvPicPr>
              <p:cNvPr id="24626" name="Rectangle 156968"/>
              <p:cNvPicPr>
                <a:picLocks noChangeAspect="1" noChangeArrowheads="1"/>
              </p:cNvPicPr>
              <p:nvPr/>
            </p:nvPicPr>
            <p:blipFill>
              <a:blip r:embed="rId55"/>
              <a:srcRect l="17847" r="15704"/>
              <a:stretch>
                <a:fillRect/>
              </a:stretch>
            </p:blipFill>
            <p:spPr bwMode="auto">
              <a:xfrm>
                <a:off x="2341" y="668"/>
                <a:ext cx="1117" cy="518"/>
              </a:xfrm>
              <a:prstGeom prst="rect">
                <a:avLst/>
              </a:prstGeom>
              <a:noFill/>
              <a:ln w="9525">
                <a:noFill/>
                <a:miter lim="800000"/>
                <a:headEnd/>
                <a:tailEnd/>
              </a:ln>
            </p:spPr>
          </p:pic>
        </p:grpSp>
        <p:pic>
          <p:nvPicPr>
            <p:cNvPr id="24616" name="Rectangle 156969"/>
            <p:cNvPicPr>
              <a:picLocks noChangeAspect="1" noChangeArrowheads="1"/>
            </p:cNvPicPr>
            <p:nvPr/>
          </p:nvPicPr>
          <p:blipFill>
            <a:blip r:embed="rId56"/>
            <a:srcRect/>
            <a:stretch>
              <a:fillRect/>
            </a:stretch>
          </p:blipFill>
          <p:spPr bwMode="auto">
            <a:xfrm>
              <a:off x="4081463" y="4214813"/>
              <a:ext cx="1417637" cy="434975"/>
            </a:xfrm>
            <a:prstGeom prst="rect">
              <a:avLst/>
            </a:prstGeom>
            <a:noFill/>
            <a:ln w="9525">
              <a:noFill/>
              <a:miter lim="800000"/>
              <a:headEnd/>
              <a:tailEnd/>
            </a:ln>
          </p:spPr>
        </p:pic>
        <p:pic>
          <p:nvPicPr>
            <p:cNvPr id="156971" name="Rectangle 156970"/>
            <p:cNvPicPr>
              <a:picLocks noChangeAspect="1" noChangeArrowheads="1"/>
            </p:cNvPicPr>
            <p:nvPr/>
          </p:nvPicPr>
          <p:blipFill>
            <a:blip r:embed="rId4"/>
            <a:srcRect/>
            <a:stretch>
              <a:fillRect/>
            </a:stretch>
          </p:blipFill>
          <p:spPr bwMode="auto">
            <a:xfrm>
              <a:off x="2897188" y="2336800"/>
              <a:ext cx="3846512" cy="2943225"/>
            </a:xfrm>
            <a:prstGeom prst="rect">
              <a:avLst/>
            </a:prstGeom>
            <a:noFill/>
            <a:ln w="9525">
              <a:noFill/>
              <a:miter lim="800000"/>
              <a:headEnd/>
              <a:tailEnd/>
            </a:ln>
          </p:spPr>
        </p:pic>
      </p:grpSp>
      <p:sp>
        <p:nvSpPr>
          <p:cNvPr id="24620" name="Rectangle 156782"/>
          <p:cNvSpPr>
            <a:spLocks noChangeArrowheads="1"/>
          </p:cNvSpPr>
          <p:nvPr/>
        </p:nvSpPr>
        <p:spPr bwMode="auto">
          <a:xfrm>
            <a:off x="908050" y="-990600"/>
            <a:ext cx="9410700" cy="533400"/>
          </a:xfrm>
          <a:prstGeom prst="rect">
            <a:avLst/>
          </a:prstGeom>
          <a:noFill/>
          <a:ln w="9525">
            <a:noFill/>
            <a:miter lim="800000"/>
            <a:headEnd/>
            <a:tailEnd/>
          </a:ln>
        </p:spPr>
        <p:txBody>
          <a:bodyPr lIns="91436" tIns="45718" rIns="91436" bIns="45718" anchor="ctr"/>
          <a:lstStyle/>
          <a:p>
            <a:pPr algn="l">
              <a:lnSpc>
                <a:spcPct val="80000"/>
              </a:lnSpc>
              <a:spcBef>
                <a:spcPct val="30000"/>
              </a:spcBef>
            </a:pPr>
            <a:endParaRPr lang="en-US" sz="4400" dirty="0">
              <a:solidFill>
                <a:schemeClr val="tx2"/>
              </a:solidFill>
            </a:endParaRPr>
          </a:p>
        </p:txBody>
      </p:sp>
      <p:sp>
        <p:nvSpPr>
          <p:cNvPr id="156787" name="Title 156786"/>
          <p:cNvSpPr>
            <a:spLocks noGrp="1" noChangeArrowheads="1"/>
          </p:cNvSpPr>
          <p:nvPr>
            <p:ph type="title"/>
          </p:nvPr>
        </p:nvSpPr>
        <p:spPr>
          <a:xfrm>
            <a:off x="414470" y="82464"/>
            <a:ext cx="9078780" cy="750205"/>
          </a:xfrm>
        </p:spPr>
        <p:txBody>
          <a:bodyPr anchor="t">
            <a:normAutofit fontScale="90000"/>
          </a:bodyPr>
          <a:lstStyle/>
          <a:p>
            <a:pPr defTabSz="914363" eaLnBrk="1" hangingPunct="1"/>
            <a:r>
              <a:rPr smtClean="0">
                <a:effectLst>
                  <a:outerShdw blurRad="38100" dist="38100" dir="2700000" algn="tl">
                    <a:srgbClr val="000000">
                      <a:alpha val="43137"/>
                    </a:srgbClr>
                  </a:outerShdw>
                </a:effectLst>
              </a:rPr>
              <a:t>A </a:t>
            </a:r>
            <a:r>
              <a:rPr lang="en-US" dirty="0" smtClean="0">
                <a:effectLst>
                  <a:outerShdw blurRad="38100" dist="38100" dir="2700000" algn="tl">
                    <a:srgbClr val="000000">
                      <a:alpha val="43137"/>
                    </a:srgbClr>
                  </a:outerShdw>
                </a:effectLst>
              </a:rPr>
              <a:t>System Center </a:t>
            </a:r>
            <a:r>
              <a:rPr smtClean="0">
                <a:effectLst>
                  <a:outerShdw blurRad="38100" dist="38100" dir="2700000" algn="tl">
                    <a:srgbClr val="000000">
                      <a:alpha val="43137"/>
                    </a:srgbClr>
                  </a:outerShdw>
                </a:effectLst>
              </a:rPr>
              <a:t>célkitűzései</a:t>
            </a:r>
            <a:endParaRPr lang="en-US" dirty="0" smtClean="0">
              <a:effectLst>
                <a:outerShdw blurRad="38100" dist="38100" dir="2700000" algn="tl">
                  <a:srgbClr val="000000">
                    <a:alpha val="43137"/>
                  </a:srgbClr>
                </a:outerShdw>
              </a:effectLst>
            </a:endParaRPr>
          </a:p>
        </p:txBody>
      </p:sp>
    </p:spTree>
    <p:custDataLst>
      <p:tags r:id="rId1"/>
    </p:custDataLst>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3_SD_Search_Results.jpg"/>
          <p:cNvPicPr>
            <a:picLocks noGrp="1" noChangeAspect="1"/>
          </p:cNvPicPr>
          <p:nvPr isPhoto="1"/>
        </p:nvPicPr>
        <p:blipFill>
          <a:blip r:embed="rId3">
            <a:lum/>
          </a:blip>
          <a:stretch>
            <a:fillRect/>
          </a:stretch>
        </p:blipFill>
        <p:spPr>
          <a:xfrm>
            <a:off x="0" y="0"/>
            <a:ext cx="9906000" cy="6858000"/>
          </a:xfrm>
          <a:prstGeom prst="rect">
            <a:avLst/>
          </a:prstGeom>
          <a:noFill/>
          <a:ln>
            <a:noFill/>
          </a:ln>
        </p:spPr>
      </p:pic>
    </p:spTree>
  </p:cSld>
  <p:clrMapOvr>
    <a:masterClrMapping/>
  </p:clrMapOvr>
  <p:transition spd="med">
    <p:fade thruBlk="1"/>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_SD_View_article.jpg"/>
          <p:cNvPicPr>
            <a:picLocks noGrp="1" noChangeAspect="1"/>
          </p:cNvPicPr>
          <p:nvPr isPhoto="1"/>
        </p:nvPicPr>
        <p:blipFill>
          <a:blip r:embed="rId3">
            <a:lum/>
          </a:blip>
          <a:stretch>
            <a:fillRect/>
          </a:stretch>
        </p:blipFill>
        <p:spPr>
          <a:xfrm>
            <a:off x="0" y="0"/>
            <a:ext cx="9906000" cy="6858000"/>
          </a:xfrm>
          <a:prstGeom prst="rect">
            <a:avLst/>
          </a:prstGeom>
          <a:noFill/>
          <a:ln>
            <a:noFill/>
          </a:ln>
        </p:spPr>
      </p:pic>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Miről lesz szó?</a:t>
            </a:r>
            <a:endParaRPr lang="en-US" dirty="0"/>
          </a:p>
        </p:txBody>
      </p:sp>
      <p:sp>
        <p:nvSpPr>
          <p:cNvPr id="3" name="Content Placeholder 2"/>
          <p:cNvSpPr>
            <a:spLocks noGrp="1"/>
          </p:cNvSpPr>
          <p:nvPr>
            <p:ph idx="1"/>
          </p:nvPr>
        </p:nvSpPr>
        <p:spPr>
          <a:xfrm>
            <a:off x="271463" y="1285860"/>
            <a:ext cx="9363075" cy="4929222"/>
          </a:xfrm>
        </p:spPr>
        <p:txBody>
          <a:bodyPr/>
          <a:lstStyle/>
          <a:p>
            <a:r>
              <a:rPr lang="hu-HU" sz="2400" dirty="0" smtClean="0">
                <a:solidFill>
                  <a:schemeClr val="accent4">
                    <a:lumMod val="75000"/>
                  </a:schemeClr>
                </a:solidFill>
              </a:rPr>
              <a:t>A DSI, a konfigurációs adatbázis (CMDB) és az SML felhasználási lehetőségei</a:t>
            </a:r>
            <a:endParaRPr lang="hu-HU" sz="2000" dirty="0" smtClean="0">
              <a:solidFill>
                <a:schemeClr val="accent4">
                  <a:lumMod val="75000"/>
                </a:schemeClr>
              </a:solidFill>
            </a:endParaRPr>
          </a:p>
          <a:p>
            <a:r>
              <a:rPr lang="hu-HU" sz="2400" dirty="0" smtClean="0">
                <a:solidFill>
                  <a:schemeClr val="accent4">
                    <a:lumMod val="75000"/>
                  </a:schemeClr>
                </a:solidFill>
              </a:rPr>
              <a:t>A MOF és a CMDB automatizálása System Center eszközökkel</a:t>
            </a:r>
          </a:p>
          <a:p>
            <a:pPr lvl="1"/>
            <a:r>
              <a:rPr lang="hu-HU" sz="2000" dirty="0" smtClean="0">
                <a:solidFill>
                  <a:schemeClr val="accent4">
                    <a:lumMod val="75000"/>
                  </a:schemeClr>
                </a:solidFill>
              </a:rPr>
              <a:t>System Center Service Manager</a:t>
            </a:r>
          </a:p>
          <a:p>
            <a:r>
              <a:rPr lang="hu-HU" sz="2400" dirty="0" smtClean="0">
                <a:solidFill>
                  <a:srgbClr val="FFC000"/>
                </a:solidFill>
              </a:rPr>
              <a:t>„</a:t>
            </a:r>
            <a:r>
              <a:rPr lang="hu-HU" sz="2400" dirty="0" err="1" smtClean="0">
                <a:solidFill>
                  <a:srgbClr val="FFC000"/>
                </a:solidFill>
              </a:rPr>
              <a:t>Longhorn</a:t>
            </a:r>
            <a:r>
              <a:rPr lang="hu-HU" sz="2400" dirty="0" smtClean="0">
                <a:solidFill>
                  <a:srgbClr val="FFC000"/>
                </a:solidFill>
              </a:rPr>
              <a:t>” Server – </a:t>
            </a:r>
            <a:r>
              <a:rPr lang="hu-HU" sz="2400" dirty="0" err="1" smtClean="0">
                <a:solidFill>
                  <a:srgbClr val="FFC000"/>
                </a:solidFill>
              </a:rPr>
              <a:t>Role</a:t>
            </a:r>
            <a:r>
              <a:rPr lang="hu-HU" sz="2400" dirty="0" smtClean="0">
                <a:solidFill>
                  <a:srgbClr val="FFC000"/>
                </a:solidFill>
              </a:rPr>
              <a:t> Management </a:t>
            </a:r>
            <a:r>
              <a:rPr lang="hu-HU" sz="2400" dirty="0" err="1" smtClean="0">
                <a:solidFill>
                  <a:srgbClr val="FFC000"/>
                </a:solidFill>
              </a:rPr>
              <a:t>Tool</a:t>
            </a:r>
            <a:endParaRPr lang="hu-HU" sz="2400" dirty="0" smtClean="0">
              <a:solidFill>
                <a:srgbClr val="FFC000"/>
              </a:solidFill>
            </a:endParaRPr>
          </a:p>
          <a:p>
            <a:r>
              <a:rPr lang="hu-HU" sz="2400" dirty="0" smtClean="0"/>
              <a:t>A jövő menedzsment-architektúrája</a:t>
            </a:r>
          </a:p>
          <a:p>
            <a:r>
              <a:rPr lang="hu-HU" sz="2400" dirty="0" smtClean="0"/>
              <a:t>Kapacitástervezés</a:t>
            </a:r>
          </a:p>
          <a:p>
            <a:r>
              <a:rPr lang="hu-HU" sz="2400" dirty="0" err="1" smtClean="0"/>
              <a:t>Virtualizáció</a:t>
            </a:r>
            <a:endParaRPr lang="hu-HU" sz="2400" dirty="0" smtClean="0"/>
          </a:p>
          <a:p>
            <a:r>
              <a:rPr lang="hu-HU" sz="2400" dirty="0" smtClean="0"/>
              <a:t>És ha mindez összeér…</a:t>
            </a:r>
          </a:p>
          <a:p>
            <a:r>
              <a:rPr lang="hu-HU" sz="2400" dirty="0" smtClean="0"/>
              <a:t>System Center és DSI ütemterv</a:t>
            </a:r>
            <a:endParaRPr lang="en-US" sz="2400" dirty="0"/>
          </a:p>
        </p:txBody>
      </p:sp>
    </p:spTree>
  </p:cSld>
  <p:clrMapOvr>
    <a:masterClrMapping/>
  </p:clrMapOvr>
  <p:transition spd="med">
    <p:fade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9" name="Rectangle 3"/>
          <p:cNvSpPr>
            <a:spLocks noGrp="1" noChangeArrowheads="1"/>
          </p:cNvSpPr>
          <p:nvPr>
            <p:ph type="title"/>
          </p:nvPr>
        </p:nvSpPr>
        <p:spPr/>
        <p:txBody>
          <a:bodyPr/>
          <a:lstStyle/>
          <a:p>
            <a:pPr algn="l"/>
            <a:r>
              <a:rPr sz="4000" smtClean="0"/>
              <a:t>"Longhorn Server" - </a:t>
            </a:r>
            <a:r>
              <a:rPr lang="en-US" sz="4000" dirty="0" smtClean="0"/>
              <a:t>Role </a:t>
            </a:r>
            <a:r>
              <a:rPr lang="en-US" sz="4000" dirty="0"/>
              <a:t>Management </a:t>
            </a:r>
            <a:r>
              <a:rPr lang="en-US" sz="4000" dirty="0" smtClean="0"/>
              <a:t>Tool</a:t>
            </a:r>
            <a:endParaRPr lang="en-US" sz="4000" dirty="0"/>
          </a:p>
        </p:txBody>
      </p:sp>
      <p:sp>
        <p:nvSpPr>
          <p:cNvPr id="111620" name="Rectangle 4"/>
          <p:cNvSpPr>
            <a:spLocks noGrp="1" noChangeArrowheads="1"/>
          </p:cNvSpPr>
          <p:nvPr>
            <p:ph idx="1"/>
          </p:nvPr>
        </p:nvSpPr>
        <p:spPr/>
        <p:txBody>
          <a:bodyPr/>
          <a:lstStyle/>
          <a:p>
            <a:r>
              <a:rPr lang="hu-HU" altLang="ja-JP" sz="2400" dirty="0" smtClean="0"/>
              <a:t>Egységes felület a szerepek és funkciók konfigurálására</a:t>
            </a:r>
          </a:p>
          <a:p>
            <a:pPr lvl="1"/>
            <a:r>
              <a:rPr lang="hu-HU" altLang="ja-JP" sz="2000" dirty="0" smtClean="0"/>
              <a:t>Minden változtatás biztonságos és konzisztens állapotot eredményez</a:t>
            </a:r>
          </a:p>
          <a:p>
            <a:pPr lvl="1"/>
            <a:r>
              <a:rPr lang="hu-HU" altLang="ja-JP" sz="2000" dirty="0" smtClean="0"/>
              <a:t>Megmutatja a szerver és a szerepkörök aktuális állapotát és a lehetséges feladatok elvégzésében segít</a:t>
            </a:r>
            <a:endParaRPr lang="en-US" altLang="ja-JP" sz="2000" dirty="0" smtClean="0"/>
          </a:p>
          <a:p>
            <a:pPr marL="400050" indent="-400050" defTabSz="762000">
              <a:lnSpc>
                <a:spcPct val="90000"/>
              </a:lnSpc>
              <a:buFontTx/>
              <a:buAutoNum type="arabicPeriod" startAt="3"/>
            </a:pPr>
            <a:endParaRPr lang="en-US" altLang="ja-JP" sz="1200" dirty="0">
              <a:ea typeface="MS PGothic" pitchFamily="34" charset="-128"/>
            </a:endParaRPr>
          </a:p>
          <a:p>
            <a:pPr marL="1562100" lvl="2" indent="-304800" defTabSz="762000">
              <a:lnSpc>
                <a:spcPct val="90000"/>
              </a:lnSpc>
              <a:buFontTx/>
              <a:buNone/>
            </a:pPr>
            <a:endParaRPr lang="en-US" altLang="ja-JP" dirty="0">
              <a:ea typeface="MS PGothic" pitchFamily="34" charset="-128"/>
            </a:endParaRPr>
          </a:p>
        </p:txBody>
      </p:sp>
      <p:sp>
        <p:nvSpPr>
          <p:cNvPr id="111623" name="Rectangle 7"/>
          <p:cNvSpPr>
            <a:spLocks noChangeArrowheads="1"/>
          </p:cNvSpPr>
          <p:nvPr/>
        </p:nvSpPr>
        <p:spPr bwMode="auto">
          <a:xfrm>
            <a:off x="0" y="5715000"/>
            <a:ext cx="9410700" cy="914400"/>
          </a:xfrm>
          <a:prstGeom prst="rect">
            <a:avLst/>
          </a:prstGeom>
          <a:noFill/>
          <a:ln w="12700">
            <a:noFill/>
            <a:miter lim="800000"/>
            <a:headEnd/>
            <a:tailEnd/>
          </a:ln>
          <a:effectLst/>
        </p:spPr>
        <p:txBody>
          <a:bodyPr lIns="90488" tIns="44450" rIns="90488" bIns="44450"/>
          <a:lstStyle/>
          <a:p>
            <a:pPr marL="914400" lvl="1" indent="-342900" defTabSz="762000">
              <a:lnSpc>
                <a:spcPct val="90000"/>
              </a:lnSpc>
              <a:spcBef>
                <a:spcPct val="20000"/>
              </a:spcBef>
              <a:buFontTx/>
              <a:buAutoNum type="arabicPeriod" startAt="3"/>
            </a:pPr>
            <a:endParaRPr lang="en-US" altLang="ja-JP">
              <a:ea typeface="MS PGothic" pitchFamily="34" charset="-128"/>
            </a:endParaRPr>
          </a:p>
        </p:txBody>
      </p:sp>
      <p:pic>
        <p:nvPicPr>
          <p:cNvPr id="6" name="Picture 2" descr="2822_Resources_and_Support_-_Server_Manager_Home_Page"/>
          <p:cNvPicPr>
            <a:picLocks noChangeAspect="1" noChangeArrowheads="1"/>
          </p:cNvPicPr>
          <p:nvPr/>
        </p:nvPicPr>
        <p:blipFill>
          <a:blip r:embed="rId2"/>
          <a:srcRect b="25250"/>
          <a:stretch>
            <a:fillRect/>
          </a:stretch>
        </p:blipFill>
        <p:spPr bwMode="auto">
          <a:xfrm>
            <a:off x="380968" y="3210616"/>
            <a:ext cx="6357982" cy="3433094"/>
          </a:xfrm>
          <a:prstGeom prst="rect">
            <a:avLst/>
          </a:prstGeom>
          <a:noFill/>
          <a:ln w="9525">
            <a:noFill/>
            <a:miter lim="800000"/>
            <a:headEnd/>
            <a:tailEnd/>
          </a:ln>
        </p:spPr>
      </p:pic>
      <p:pic>
        <p:nvPicPr>
          <p:cNvPr id="7" name="Picture 24" descr="001_MS"/>
          <p:cNvPicPr>
            <a:picLocks noChangeAspect="1" noChangeArrowheads="1"/>
          </p:cNvPicPr>
          <p:nvPr/>
        </p:nvPicPr>
        <p:blipFill>
          <a:blip r:embed="rId3"/>
          <a:srcRect/>
          <a:stretch>
            <a:fillRect/>
          </a:stretch>
        </p:blipFill>
        <p:spPr bwMode="auto">
          <a:xfrm>
            <a:off x="4828514" y="2828937"/>
            <a:ext cx="4910832" cy="3243269"/>
          </a:xfrm>
          <a:prstGeom prst="rect">
            <a:avLst/>
          </a:prstGeom>
          <a:noFill/>
        </p:spPr>
      </p:pic>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sz="4000" smtClean="0"/>
              <a:t>Hogyan használja az RMT a modelleket?</a:t>
            </a:r>
            <a:endParaRPr lang="en-US" sz="4000" dirty="0"/>
          </a:p>
        </p:txBody>
      </p:sp>
      <p:sp>
        <p:nvSpPr>
          <p:cNvPr id="71683" name="Rectangle 3"/>
          <p:cNvSpPr>
            <a:spLocks noGrp="1" noChangeArrowheads="1"/>
          </p:cNvSpPr>
          <p:nvPr>
            <p:ph type="body" idx="1"/>
          </p:nvPr>
        </p:nvSpPr>
        <p:spPr>
          <a:xfrm>
            <a:off x="412750" y="1420815"/>
            <a:ext cx="9087379" cy="4508516"/>
          </a:xfrm>
        </p:spPr>
        <p:txBody>
          <a:bodyPr/>
          <a:lstStyle/>
          <a:p>
            <a:pPr>
              <a:lnSpc>
                <a:spcPct val="70000"/>
              </a:lnSpc>
            </a:pPr>
            <a:r>
              <a:rPr lang="hu-HU" sz="2400" dirty="0" smtClean="0"/>
              <a:t>A </a:t>
            </a:r>
            <a:r>
              <a:rPr lang="en-US" sz="2400" dirty="0" smtClean="0"/>
              <a:t>Role </a:t>
            </a:r>
            <a:r>
              <a:rPr lang="en-US" sz="2400" dirty="0"/>
              <a:t>Management Tool </a:t>
            </a:r>
            <a:r>
              <a:rPr lang="hu-HU" sz="2400" dirty="0" smtClean="0"/>
              <a:t>a „</a:t>
            </a:r>
            <a:r>
              <a:rPr lang="hu-HU" sz="2400" dirty="0" err="1" smtClean="0"/>
              <a:t>Longhorn</a:t>
            </a:r>
            <a:r>
              <a:rPr lang="hu-HU" sz="2400" dirty="0" smtClean="0"/>
              <a:t>” Server </a:t>
            </a:r>
            <a:r>
              <a:rPr lang="en-US" sz="2400" dirty="0" smtClean="0"/>
              <a:t>SDM</a:t>
            </a:r>
            <a:r>
              <a:rPr lang="hu-HU" sz="2400" dirty="0" smtClean="0"/>
              <a:t>/SML</a:t>
            </a:r>
            <a:r>
              <a:rPr lang="en-US" sz="2400" b="1" dirty="0" smtClean="0"/>
              <a:t> </a:t>
            </a:r>
            <a:r>
              <a:rPr lang="hu-HU" sz="2400" dirty="0" smtClean="0"/>
              <a:t>infrastruktúráját használja</a:t>
            </a:r>
          </a:p>
          <a:p>
            <a:pPr lvl="1">
              <a:lnSpc>
                <a:spcPct val="70000"/>
              </a:lnSpc>
            </a:pPr>
            <a:r>
              <a:rPr lang="hu-HU" sz="2000" dirty="0" smtClean="0"/>
              <a:t>Az SDM szolgáltatás használata egyelőre az RMT belső magánügye</a:t>
            </a:r>
          </a:p>
          <a:p>
            <a:pPr lvl="1">
              <a:lnSpc>
                <a:spcPct val="70000"/>
              </a:lnSpc>
            </a:pPr>
            <a:r>
              <a:rPr lang="hu-HU" sz="2000" dirty="0" smtClean="0"/>
              <a:t>Egyelőre nem lehet ezt a szolgáltatás másra elérni, bővíteni</a:t>
            </a:r>
            <a:endParaRPr lang="en-US" sz="2000" dirty="0"/>
          </a:p>
          <a:p>
            <a:pPr>
              <a:lnSpc>
                <a:spcPct val="90000"/>
              </a:lnSpc>
            </a:pPr>
            <a:r>
              <a:rPr lang="hu-HU" sz="2400" dirty="0" smtClean="0"/>
              <a:t>A „</a:t>
            </a:r>
            <a:r>
              <a:rPr lang="hu-HU" sz="2400" dirty="0" err="1" smtClean="0"/>
              <a:t>Longhorn</a:t>
            </a:r>
            <a:r>
              <a:rPr lang="hu-HU" sz="2400" dirty="0" smtClean="0"/>
              <a:t>” Server valamennyi szerepköréhez tartozik SDM modell, ami leírja</a:t>
            </a:r>
          </a:p>
          <a:p>
            <a:pPr lvl="1"/>
            <a:r>
              <a:rPr lang="hu-HU" sz="2000" dirty="0" smtClean="0"/>
              <a:t>A minimális igényeit, kötöttségeit</a:t>
            </a:r>
          </a:p>
          <a:p>
            <a:pPr lvl="1"/>
            <a:r>
              <a:rPr lang="hu-HU" sz="2000" dirty="0" smtClean="0"/>
              <a:t>Kapcsolatait a külvilággal</a:t>
            </a:r>
          </a:p>
          <a:p>
            <a:pPr lvl="1"/>
            <a:r>
              <a:rPr lang="hu-HU" sz="2000" dirty="0" smtClean="0"/>
              <a:t>Beállítási lehetőségeit</a:t>
            </a:r>
          </a:p>
          <a:p>
            <a:pPr>
              <a:lnSpc>
                <a:spcPct val="70000"/>
              </a:lnSpc>
            </a:pPr>
            <a:r>
              <a:rPr lang="hu-HU" sz="2400" dirty="0" smtClean="0"/>
              <a:t>A modell több mindenben is segít</a:t>
            </a:r>
            <a:endParaRPr lang="en-US" sz="2400" dirty="0"/>
          </a:p>
          <a:p>
            <a:pPr lvl="1">
              <a:lnSpc>
                <a:spcPct val="70000"/>
              </a:lnSpc>
            </a:pPr>
            <a:r>
              <a:rPr lang="hu-HU" sz="2000" dirty="0" smtClean="0"/>
              <a:t>Automatizált és hibátlan konfiguráció</a:t>
            </a:r>
          </a:p>
          <a:p>
            <a:pPr lvl="1">
              <a:lnSpc>
                <a:spcPct val="70000"/>
              </a:lnSpc>
            </a:pPr>
            <a:r>
              <a:rPr lang="hu-HU" sz="2000" dirty="0" smtClean="0"/>
              <a:t>Jobb karbantarthatóság</a:t>
            </a:r>
          </a:p>
          <a:p>
            <a:pPr lvl="1">
              <a:lnSpc>
                <a:spcPct val="70000"/>
              </a:lnSpc>
            </a:pPr>
            <a:r>
              <a:rPr lang="hu-HU" sz="2000" dirty="0" smtClean="0"/>
              <a:t>Automatikusan generált felhasználói felület</a:t>
            </a:r>
            <a:endParaRPr lang="en-US" sz="2000" dirty="0"/>
          </a:p>
          <a:p>
            <a:pPr>
              <a:lnSpc>
                <a:spcPct val="70000"/>
              </a:lnSpc>
            </a:pPr>
            <a:endParaRPr lang="en-US" sz="2400" dirty="0"/>
          </a:p>
          <a:p>
            <a:pPr>
              <a:lnSpc>
                <a:spcPct val="70000"/>
              </a:lnSpc>
            </a:pPr>
            <a:endParaRPr lang="en-US" sz="2400" dirty="0"/>
          </a:p>
        </p:txBody>
      </p:sp>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192617" y="1003300"/>
            <a:ext cx="9479492" cy="2971800"/>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a:p>
        </p:txBody>
      </p:sp>
      <p:sp>
        <p:nvSpPr>
          <p:cNvPr id="113667" name="Rectangle 3"/>
          <p:cNvSpPr>
            <a:spLocks noChangeArrowheads="1"/>
          </p:cNvSpPr>
          <p:nvPr/>
        </p:nvSpPr>
        <p:spPr bwMode="auto">
          <a:xfrm>
            <a:off x="3606404" y="4779964"/>
            <a:ext cx="2627842" cy="401637"/>
          </a:xfrm>
          <a:prstGeom prst="rect">
            <a:avLst/>
          </a:prstGeom>
          <a:solidFill>
            <a:srgbClr val="DDDDDD"/>
          </a:solidFill>
          <a:ln w="9525">
            <a:solidFill>
              <a:schemeClr val="tx1"/>
            </a:solidFill>
            <a:miter lim="800000"/>
            <a:headEnd/>
            <a:tailEnd/>
          </a:ln>
          <a:effectLst/>
        </p:spPr>
        <p:txBody>
          <a:bodyPr wrap="none" anchor="ctr"/>
          <a:lstStyle/>
          <a:p>
            <a:endParaRPr lang="en-US"/>
          </a:p>
        </p:txBody>
      </p:sp>
      <p:sp>
        <p:nvSpPr>
          <p:cNvPr id="113668" name="Text Box 4"/>
          <p:cNvSpPr txBox="1">
            <a:spLocks noChangeArrowheads="1"/>
          </p:cNvSpPr>
          <p:nvPr/>
        </p:nvSpPr>
        <p:spPr bwMode="auto">
          <a:xfrm>
            <a:off x="8655712" y="4627563"/>
            <a:ext cx="1444625" cy="260350"/>
          </a:xfrm>
          <a:prstGeom prst="rect">
            <a:avLst/>
          </a:prstGeom>
          <a:noFill/>
          <a:ln w="9525" algn="ctr">
            <a:noFill/>
            <a:miter lim="800000"/>
            <a:headEnd/>
            <a:tailEnd/>
          </a:ln>
          <a:effectLst/>
        </p:spPr>
        <p:txBody>
          <a:bodyPr anchor="b">
            <a:spAutoFit/>
          </a:bodyPr>
          <a:lstStyle/>
          <a:p>
            <a:pPr algn="ctr">
              <a:spcBef>
                <a:spcPct val="50000"/>
              </a:spcBef>
            </a:pPr>
            <a:r>
              <a:rPr lang="en-US" sz="1100" b="1" dirty="0" smtClean="0">
                <a:latin typeface="Tahoma" pitchFamily="34" charset="0"/>
              </a:rPr>
              <a:t>Model</a:t>
            </a:r>
            <a:r>
              <a:rPr lang="hu-HU" sz="1100" b="1" dirty="0" err="1" smtClean="0">
                <a:latin typeface="Tahoma" pitchFamily="34" charset="0"/>
              </a:rPr>
              <a:t>lek</a:t>
            </a:r>
            <a:endParaRPr lang="en-US" sz="1100" b="1" dirty="0">
              <a:latin typeface="Tahoma" pitchFamily="34" charset="0"/>
            </a:endParaRPr>
          </a:p>
        </p:txBody>
      </p:sp>
      <p:grpSp>
        <p:nvGrpSpPr>
          <p:cNvPr id="2" name="Group 5"/>
          <p:cNvGrpSpPr>
            <a:grpSpLocks/>
          </p:cNvGrpSpPr>
          <p:nvPr/>
        </p:nvGrpSpPr>
        <p:grpSpPr bwMode="auto">
          <a:xfrm>
            <a:off x="7983274" y="4622801"/>
            <a:ext cx="1551252" cy="925513"/>
            <a:chOff x="3193" y="891"/>
            <a:chExt cx="902" cy="583"/>
          </a:xfrm>
        </p:grpSpPr>
        <p:sp>
          <p:nvSpPr>
            <p:cNvPr id="113670" name="Rectangle 6"/>
            <p:cNvSpPr>
              <a:spLocks noChangeArrowheads="1"/>
            </p:cNvSpPr>
            <p:nvPr/>
          </p:nvSpPr>
          <p:spPr bwMode="auto">
            <a:xfrm>
              <a:off x="3516" y="891"/>
              <a:ext cx="256" cy="255"/>
            </a:xfrm>
            <a:prstGeom prst="rect">
              <a:avLst/>
            </a:prstGeom>
            <a:solidFill>
              <a:srgbClr val="777777"/>
            </a:solidFill>
            <a:ln w="12700" algn="ctr">
              <a:solidFill>
                <a:schemeClr val="tx1"/>
              </a:solidFill>
              <a:miter lim="800000"/>
              <a:headEnd/>
              <a:tailEnd/>
            </a:ln>
            <a:effectLst/>
          </p:spPr>
          <p:txBody>
            <a:bodyPr wrap="none" anchor="ctr"/>
            <a:lstStyle/>
            <a:p>
              <a:endParaRPr lang="en-US"/>
            </a:p>
          </p:txBody>
        </p:sp>
        <p:sp>
          <p:nvSpPr>
            <p:cNvPr id="113671" name="Rectangle 7"/>
            <p:cNvSpPr>
              <a:spLocks noChangeArrowheads="1"/>
            </p:cNvSpPr>
            <p:nvPr/>
          </p:nvSpPr>
          <p:spPr bwMode="auto">
            <a:xfrm>
              <a:off x="3548" y="923"/>
              <a:ext cx="83" cy="83"/>
            </a:xfrm>
            <a:prstGeom prst="rect">
              <a:avLst/>
            </a:prstGeom>
            <a:noFill/>
            <a:ln w="12700" algn="ctr">
              <a:solidFill>
                <a:schemeClr val="tx1"/>
              </a:solidFill>
              <a:miter lim="800000"/>
              <a:headEnd/>
              <a:tailEnd/>
            </a:ln>
            <a:effectLst/>
          </p:spPr>
          <p:txBody>
            <a:bodyPr wrap="none" anchor="ctr"/>
            <a:lstStyle/>
            <a:p>
              <a:endParaRPr lang="en-US"/>
            </a:p>
          </p:txBody>
        </p:sp>
        <p:sp>
          <p:nvSpPr>
            <p:cNvPr id="113672" name="Rectangle 8"/>
            <p:cNvSpPr>
              <a:spLocks noChangeArrowheads="1"/>
            </p:cNvSpPr>
            <p:nvPr/>
          </p:nvSpPr>
          <p:spPr bwMode="auto">
            <a:xfrm>
              <a:off x="3662" y="923"/>
              <a:ext cx="83" cy="83"/>
            </a:xfrm>
            <a:prstGeom prst="rect">
              <a:avLst/>
            </a:prstGeom>
            <a:noFill/>
            <a:ln w="12700" algn="ctr">
              <a:solidFill>
                <a:schemeClr val="tx1"/>
              </a:solidFill>
              <a:miter lim="800000"/>
              <a:headEnd/>
              <a:tailEnd/>
            </a:ln>
            <a:effectLst/>
          </p:spPr>
          <p:txBody>
            <a:bodyPr wrap="none" anchor="ctr"/>
            <a:lstStyle/>
            <a:p>
              <a:endParaRPr lang="en-US"/>
            </a:p>
          </p:txBody>
        </p:sp>
        <p:sp>
          <p:nvSpPr>
            <p:cNvPr id="113673" name="Rectangle 9"/>
            <p:cNvSpPr>
              <a:spLocks noChangeArrowheads="1"/>
            </p:cNvSpPr>
            <p:nvPr/>
          </p:nvSpPr>
          <p:spPr bwMode="auto">
            <a:xfrm>
              <a:off x="3548" y="1032"/>
              <a:ext cx="83" cy="83"/>
            </a:xfrm>
            <a:prstGeom prst="rect">
              <a:avLst/>
            </a:prstGeom>
            <a:noFill/>
            <a:ln w="12700" algn="ctr">
              <a:solidFill>
                <a:schemeClr val="tx1"/>
              </a:solidFill>
              <a:miter lim="800000"/>
              <a:headEnd/>
              <a:tailEnd/>
            </a:ln>
            <a:effectLst/>
          </p:spPr>
          <p:txBody>
            <a:bodyPr wrap="none" anchor="ctr"/>
            <a:lstStyle/>
            <a:p>
              <a:endParaRPr lang="en-US"/>
            </a:p>
          </p:txBody>
        </p:sp>
        <p:grpSp>
          <p:nvGrpSpPr>
            <p:cNvPr id="3" name="Group 10"/>
            <p:cNvGrpSpPr>
              <a:grpSpLocks/>
            </p:cNvGrpSpPr>
            <p:nvPr/>
          </p:nvGrpSpPr>
          <p:grpSpPr bwMode="auto">
            <a:xfrm>
              <a:off x="3840" y="1219"/>
              <a:ext cx="255" cy="255"/>
              <a:chOff x="3880" y="1168"/>
              <a:chExt cx="255" cy="255"/>
            </a:xfrm>
          </p:grpSpPr>
          <p:sp>
            <p:nvSpPr>
              <p:cNvPr id="113675" name="Rectangle 11"/>
              <p:cNvSpPr>
                <a:spLocks noChangeArrowheads="1"/>
              </p:cNvSpPr>
              <p:nvPr/>
            </p:nvSpPr>
            <p:spPr bwMode="auto">
              <a:xfrm>
                <a:off x="3880" y="1168"/>
                <a:ext cx="255" cy="255"/>
              </a:xfrm>
              <a:prstGeom prst="rect">
                <a:avLst/>
              </a:prstGeom>
              <a:solidFill>
                <a:srgbClr val="777777"/>
              </a:solidFill>
              <a:ln w="12700" algn="ctr">
                <a:solidFill>
                  <a:schemeClr val="tx1"/>
                </a:solidFill>
                <a:miter lim="800000"/>
                <a:headEnd/>
                <a:tailEnd/>
              </a:ln>
              <a:effectLst/>
            </p:spPr>
            <p:txBody>
              <a:bodyPr wrap="none" anchor="ctr"/>
              <a:lstStyle/>
              <a:p>
                <a:endParaRPr lang="en-US"/>
              </a:p>
            </p:txBody>
          </p:sp>
          <p:sp>
            <p:nvSpPr>
              <p:cNvPr id="113676" name="Rectangle 12"/>
              <p:cNvSpPr>
                <a:spLocks noChangeArrowheads="1"/>
              </p:cNvSpPr>
              <p:nvPr/>
            </p:nvSpPr>
            <p:spPr bwMode="auto">
              <a:xfrm>
                <a:off x="3912" y="1200"/>
                <a:ext cx="83" cy="83"/>
              </a:xfrm>
              <a:prstGeom prst="rect">
                <a:avLst/>
              </a:prstGeom>
              <a:noFill/>
              <a:ln w="12700" algn="ctr">
                <a:solidFill>
                  <a:schemeClr val="tx1"/>
                </a:solidFill>
                <a:miter lim="800000"/>
                <a:headEnd/>
                <a:tailEnd/>
              </a:ln>
              <a:effectLst/>
            </p:spPr>
            <p:txBody>
              <a:bodyPr wrap="none" anchor="ctr"/>
              <a:lstStyle/>
              <a:p>
                <a:endParaRPr lang="en-US"/>
              </a:p>
            </p:txBody>
          </p:sp>
          <p:sp>
            <p:nvSpPr>
              <p:cNvPr id="113677" name="Rectangle 13"/>
              <p:cNvSpPr>
                <a:spLocks noChangeArrowheads="1"/>
              </p:cNvSpPr>
              <p:nvPr/>
            </p:nvSpPr>
            <p:spPr bwMode="auto">
              <a:xfrm>
                <a:off x="4026" y="1200"/>
                <a:ext cx="82" cy="83"/>
              </a:xfrm>
              <a:prstGeom prst="rect">
                <a:avLst/>
              </a:prstGeom>
              <a:noFill/>
              <a:ln w="12700" algn="ctr">
                <a:solidFill>
                  <a:schemeClr val="tx1"/>
                </a:solidFill>
                <a:miter lim="800000"/>
                <a:headEnd/>
                <a:tailEnd/>
              </a:ln>
              <a:effectLst/>
            </p:spPr>
            <p:txBody>
              <a:bodyPr wrap="none" anchor="ctr"/>
              <a:lstStyle/>
              <a:p>
                <a:endParaRPr lang="en-US"/>
              </a:p>
            </p:txBody>
          </p:sp>
        </p:grpSp>
        <p:sp>
          <p:nvSpPr>
            <p:cNvPr id="113678" name="Rectangle 14"/>
            <p:cNvSpPr>
              <a:spLocks noChangeArrowheads="1"/>
            </p:cNvSpPr>
            <p:nvPr/>
          </p:nvSpPr>
          <p:spPr bwMode="auto">
            <a:xfrm>
              <a:off x="3193" y="891"/>
              <a:ext cx="255" cy="255"/>
            </a:xfrm>
            <a:prstGeom prst="rect">
              <a:avLst/>
            </a:prstGeom>
            <a:solidFill>
              <a:srgbClr val="777777"/>
            </a:solidFill>
            <a:ln w="12700" algn="ctr">
              <a:solidFill>
                <a:schemeClr val="tx1"/>
              </a:solidFill>
              <a:miter lim="800000"/>
              <a:headEnd/>
              <a:tailEnd/>
            </a:ln>
            <a:effectLst/>
          </p:spPr>
          <p:txBody>
            <a:bodyPr wrap="none" anchor="ctr"/>
            <a:lstStyle/>
            <a:p>
              <a:endParaRPr lang="en-US"/>
            </a:p>
          </p:txBody>
        </p:sp>
        <p:sp>
          <p:nvSpPr>
            <p:cNvPr id="113679" name="Rectangle 15"/>
            <p:cNvSpPr>
              <a:spLocks noChangeArrowheads="1"/>
            </p:cNvSpPr>
            <p:nvPr/>
          </p:nvSpPr>
          <p:spPr bwMode="auto">
            <a:xfrm>
              <a:off x="3225" y="923"/>
              <a:ext cx="83" cy="82"/>
            </a:xfrm>
            <a:prstGeom prst="rect">
              <a:avLst/>
            </a:prstGeom>
            <a:noFill/>
            <a:ln w="12700" algn="ctr">
              <a:solidFill>
                <a:schemeClr val="tx1"/>
              </a:solidFill>
              <a:miter lim="800000"/>
              <a:headEnd/>
              <a:tailEnd/>
            </a:ln>
            <a:effectLst/>
          </p:spPr>
          <p:txBody>
            <a:bodyPr wrap="none" anchor="ctr"/>
            <a:lstStyle/>
            <a:p>
              <a:endParaRPr lang="en-US"/>
            </a:p>
          </p:txBody>
        </p:sp>
        <p:sp>
          <p:nvSpPr>
            <p:cNvPr id="113680" name="Rectangle 16"/>
            <p:cNvSpPr>
              <a:spLocks noChangeArrowheads="1"/>
            </p:cNvSpPr>
            <p:nvPr/>
          </p:nvSpPr>
          <p:spPr bwMode="auto">
            <a:xfrm>
              <a:off x="3516" y="1219"/>
              <a:ext cx="256" cy="255"/>
            </a:xfrm>
            <a:prstGeom prst="rect">
              <a:avLst/>
            </a:prstGeom>
            <a:solidFill>
              <a:srgbClr val="777777"/>
            </a:solidFill>
            <a:ln w="12700" algn="ctr">
              <a:solidFill>
                <a:schemeClr val="tx1"/>
              </a:solidFill>
              <a:miter lim="800000"/>
              <a:headEnd/>
              <a:tailEnd/>
            </a:ln>
            <a:effectLst/>
          </p:spPr>
          <p:txBody>
            <a:bodyPr wrap="none" anchor="ctr"/>
            <a:lstStyle/>
            <a:p>
              <a:endParaRPr lang="en-US"/>
            </a:p>
          </p:txBody>
        </p:sp>
        <p:sp>
          <p:nvSpPr>
            <p:cNvPr id="113681" name="Rectangle 17"/>
            <p:cNvSpPr>
              <a:spLocks noChangeArrowheads="1"/>
            </p:cNvSpPr>
            <p:nvPr/>
          </p:nvSpPr>
          <p:spPr bwMode="auto">
            <a:xfrm>
              <a:off x="3548" y="1251"/>
              <a:ext cx="83" cy="82"/>
            </a:xfrm>
            <a:prstGeom prst="rect">
              <a:avLst/>
            </a:prstGeom>
            <a:noFill/>
            <a:ln w="12700" algn="ctr">
              <a:solidFill>
                <a:schemeClr val="tx1"/>
              </a:solidFill>
              <a:miter lim="800000"/>
              <a:headEnd/>
              <a:tailEnd/>
            </a:ln>
            <a:effectLst/>
          </p:spPr>
          <p:txBody>
            <a:bodyPr wrap="none" anchor="ctr"/>
            <a:lstStyle/>
            <a:p>
              <a:endParaRPr lang="en-US"/>
            </a:p>
          </p:txBody>
        </p:sp>
        <p:sp>
          <p:nvSpPr>
            <p:cNvPr id="113682" name="Rectangle 18"/>
            <p:cNvSpPr>
              <a:spLocks noChangeArrowheads="1"/>
            </p:cNvSpPr>
            <p:nvPr/>
          </p:nvSpPr>
          <p:spPr bwMode="auto">
            <a:xfrm>
              <a:off x="3662" y="1251"/>
              <a:ext cx="83" cy="82"/>
            </a:xfrm>
            <a:prstGeom prst="rect">
              <a:avLst/>
            </a:prstGeom>
            <a:noFill/>
            <a:ln w="12700" algn="ctr">
              <a:solidFill>
                <a:schemeClr val="tx1"/>
              </a:solidFill>
              <a:miter lim="800000"/>
              <a:headEnd/>
              <a:tailEnd/>
            </a:ln>
            <a:effectLst/>
          </p:spPr>
          <p:txBody>
            <a:bodyPr wrap="none" anchor="ctr"/>
            <a:lstStyle/>
            <a:p>
              <a:endParaRPr lang="en-US"/>
            </a:p>
          </p:txBody>
        </p:sp>
        <p:sp>
          <p:nvSpPr>
            <p:cNvPr id="113683" name="Rectangle 19"/>
            <p:cNvSpPr>
              <a:spLocks noChangeArrowheads="1"/>
            </p:cNvSpPr>
            <p:nvPr/>
          </p:nvSpPr>
          <p:spPr bwMode="auto">
            <a:xfrm>
              <a:off x="3548" y="1360"/>
              <a:ext cx="83" cy="82"/>
            </a:xfrm>
            <a:prstGeom prst="rect">
              <a:avLst/>
            </a:prstGeom>
            <a:noFill/>
            <a:ln w="12700" algn="ctr">
              <a:solidFill>
                <a:schemeClr val="tx1"/>
              </a:solidFill>
              <a:miter lim="800000"/>
              <a:headEnd/>
              <a:tailEnd/>
            </a:ln>
            <a:effectLst/>
          </p:spPr>
          <p:txBody>
            <a:bodyPr wrap="none" anchor="ctr"/>
            <a:lstStyle/>
            <a:p>
              <a:endParaRPr lang="en-US"/>
            </a:p>
          </p:txBody>
        </p:sp>
        <p:sp>
          <p:nvSpPr>
            <p:cNvPr id="113684" name="Rectangle 20"/>
            <p:cNvSpPr>
              <a:spLocks noChangeArrowheads="1"/>
            </p:cNvSpPr>
            <p:nvPr/>
          </p:nvSpPr>
          <p:spPr bwMode="auto">
            <a:xfrm>
              <a:off x="3662" y="1360"/>
              <a:ext cx="83" cy="82"/>
            </a:xfrm>
            <a:prstGeom prst="rect">
              <a:avLst/>
            </a:prstGeom>
            <a:noFill/>
            <a:ln w="12700" algn="ctr">
              <a:solidFill>
                <a:schemeClr val="tx1"/>
              </a:solidFill>
              <a:miter lim="800000"/>
              <a:headEnd/>
              <a:tailEnd/>
            </a:ln>
            <a:effectLst/>
          </p:spPr>
          <p:txBody>
            <a:bodyPr wrap="none" anchor="ctr"/>
            <a:lstStyle/>
            <a:p>
              <a:endParaRPr lang="en-US"/>
            </a:p>
          </p:txBody>
        </p:sp>
      </p:grpSp>
      <p:sp>
        <p:nvSpPr>
          <p:cNvPr id="113685" name="Text Box 21"/>
          <p:cNvSpPr txBox="1">
            <a:spLocks noChangeArrowheads="1"/>
          </p:cNvSpPr>
          <p:nvPr/>
        </p:nvSpPr>
        <p:spPr bwMode="auto">
          <a:xfrm>
            <a:off x="4519613" y="2051051"/>
            <a:ext cx="1038754" cy="244475"/>
          </a:xfrm>
          <a:prstGeom prst="rect">
            <a:avLst/>
          </a:prstGeom>
          <a:noFill/>
          <a:ln w="9525" algn="ctr">
            <a:noFill/>
            <a:miter lim="800000"/>
            <a:headEnd/>
            <a:tailEnd/>
          </a:ln>
          <a:effectLst/>
        </p:spPr>
        <p:txBody>
          <a:bodyPr anchor="b">
            <a:spAutoFit/>
          </a:bodyPr>
          <a:lstStyle/>
          <a:p>
            <a:pPr algn="ctr">
              <a:spcBef>
                <a:spcPct val="50000"/>
              </a:spcBef>
            </a:pPr>
            <a:r>
              <a:rPr lang="en-US" sz="1000" i="1">
                <a:latin typeface="Tahoma" pitchFamily="34" charset="0"/>
              </a:rPr>
              <a:t>built using</a:t>
            </a:r>
          </a:p>
        </p:txBody>
      </p:sp>
      <p:sp>
        <p:nvSpPr>
          <p:cNvPr id="113686" name="Rectangle 22"/>
          <p:cNvSpPr>
            <a:spLocks noGrp="1" noChangeArrowheads="1"/>
          </p:cNvSpPr>
          <p:nvPr>
            <p:ph type="title"/>
          </p:nvPr>
        </p:nvSpPr>
        <p:spPr>
          <a:xfrm>
            <a:off x="495300" y="-76200"/>
            <a:ext cx="8915400" cy="1143000"/>
          </a:xfrm>
        </p:spPr>
        <p:txBody>
          <a:bodyPr/>
          <a:lstStyle/>
          <a:p>
            <a:r>
              <a:rPr lang="en-US" dirty="0"/>
              <a:t>RMT </a:t>
            </a:r>
            <a:r>
              <a:rPr lang="en-US" dirty="0" smtClean="0"/>
              <a:t>Arch</a:t>
            </a:r>
            <a:r>
              <a:rPr smtClean="0"/>
              <a:t>itektúra</a:t>
            </a:r>
            <a:endParaRPr lang="en-US" dirty="0"/>
          </a:p>
        </p:txBody>
      </p:sp>
      <p:sp>
        <p:nvSpPr>
          <p:cNvPr id="113687" name="Line 23"/>
          <p:cNvSpPr>
            <a:spLocks noChangeShapeType="1"/>
          </p:cNvSpPr>
          <p:nvPr/>
        </p:nvSpPr>
        <p:spPr bwMode="auto">
          <a:xfrm rot="5400000" flipH="1">
            <a:off x="2857501" y="1507199"/>
            <a:ext cx="166687" cy="1035315"/>
          </a:xfrm>
          <a:prstGeom prst="line">
            <a:avLst/>
          </a:prstGeom>
          <a:noFill/>
          <a:ln w="12700">
            <a:solidFill>
              <a:srgbClr val="FF9900"/>
            </a:solidFill>
            <a:round/>
            <a:headEnd/>
            <a:tailEnd type="triangle" w="med" len="med"/>
          </a:ln>
          <a:effectLst/>
        </p:spPr>
        <p:txBody>
          <a:bodyPr anchor="b"/>
          <a:lstStyle/>
          <a:p>
            <a:endParaRPr lang="en-US"/>
          </a:p>
        </p:txBody>
      </p:sp>
      <p:pic>
        <p:nvPicPr>
          <p:cNvPr id="113688" name="Picture 24" descr="001_MS"/>
          <p:cNvPicPr>
            <a:picLocks noChangeAspect="1" noChangeArrowheads="1"/>
          </p:cNvPicPr>
          <p:nvPr/>
        </p:nvPicPr>
        <p:blipFill>
          <a:blip r:embed="rId4"/>
          <a:srcRect/>
          <a:stretch>
            <a:fillRect/>
          </a:stretch>
        </p:blipFill>
        <p:spPr bwMode="auto">
          <a:xfrm>
            <a:off x="321602" y="1341432"/>
            <a:ext cx="2079228" cy="1373188"/>
          </a:xfrm>
          <a:prstGeom prst="rect">
            <a:avLst/>
          </a:prstGeom>
          <a:noFill/>
        </p:spPr>
      </p:pic>
      <p:graphicFrame>
        <p:nvGraphicFramePr>
          <p:cNvPr id="113689" name="Object 25"/>
          <p:cNvGraphicFramePr>
            <a:graphicFrameLocks noChangeAspect="1"/>
          </p:cNvGraphicFramePr>
          <p:nvPr/>
        </p:nvGraphicFramePr>
        <p:xfrm>
          <a:off x="4622800" y="5262564"/>
          <a:ext cx="550333" cy="752475"/>
        </p:xfrm>
        <a:graphic>
          <a:graphicData uri="http://schemas.openxmlformats.org/presentationml/2006/ole">
            <p:oleObj spid="_x0000_s59394" name="Visio" r:id="rId5" imgW="694131" imgH="1024534" progId="Visio.Drawing.11">
              <p:embed/>
            </p:oleObj>
          </a:graphicData>
        </a:graphic>
      </p:graphicFrame>
      <p:sp>
        <p:nvSpPr>
          <p:cNvPr id="113690" name="Text Box 26"/>
          <p:cNvSpPr txBox="1">
            <a:spLocks noChangeArrowheads="1"/>
          </p:cNvSpPr>
          <p:nvPr/>
        </p:nvSpPr>
        <p:spPr bwMode="auto">
          <a:xfrm>
            <a:off x="1952605" y="4049714"/>
            <a:ext cx="2009796" cy="584775"/>
          </a:xfrm>
          <a:prstGeom prst="rect">
            <a:avLst/>
          </a:prstGeom>
          <a:noFill/>
          <a:ln w="9525" algn="ctr">
            <a:noFill/>
            <a:miter lim="800000"/>
            <a:headEnd/>
            <a:tailEnd/>
          </a:ln>
          <a:effectLst/>
        </p:spPr>
        <p:txBody>
          <a:bodyPr wrap="square" anchor="b">
            <a:spAutoFit/>
          </a:bodyPr>
          <a:lstStyle/>
          <a:p>
            <a:pPr algn="r">
              <a:spcBef>
                <a:spcPct val="50000"/>
              </a:spcBef>
            </a:pPr>
            <a:r>
              <a:rPr lang="hu-HU" sz="1600" i="1" dirty="0" smtClean="0">
                <a:latin typeface="Tahoma" pitchFamily="34" charset="0"/>
              </a:rPr>
              <a:t>Szinkronizálódnak a változások</a:t>
            </a:r>
            <a:endParaRPr lang="en-US" sz="1600" i="1" dirty="0">
              <a:latin typeface="Tahoma" pitchFamily="34" charset="0"/>
            </a:endParaRPr>
          </a:p>
        </p:txBody>
      </p:sp>
      <p:sp>
        <p:nvSpPr>
          <p:cNvPr id="113691" name="Text Box 27"/>
          <p:cNvSpPr txBox="1">
            <a:spLocks noChangeArrowheads="1"/>
          </p:cNvSpPr>
          <p:nvPr/>
        </p:nvSpPr>
        <p:spPr bwMode="auto">
          <a:xfrm>
            <a:off x="5159375" y="5715000"/>
            <a:ext cx="1444625" cy="260350"/>
          </a:xfrm>
          <a:prstGeom prst="rect">
            <a:avLst/>
          </a:prstGeom>
          <a:noFill/>
          <a:ln w="9525" algn="ctr">
            <a:noFill/>
            <a:miter lim="800000"/>
            <a:headEnd/>
            <a:tailEnd/>
          </a:ln>
          <a:effectLst/>
        </p:spPr>
        <p:txBody>
          <a:bodyPr anchor="b">
            <a:spAutoFit/>
          </a:bodyPr>
          <a:lstStyle/>
          <a:p>
            <a:pPr algn="ctr">
              <a:spcBef>
                <a:spcPct val="50000"/>
              </a:spcBef>
            </a:pPr>
            <a:r>
              <a:rPr lang="hu-HU" sz="1100" b="1" dirty="0" smtClean="0">
                <a:latin typeface="Tahoma" pitchFamily="34" charset="0"/>
              </a:rPr>
              <a:t>Felügyelt szerver</a:t>
            </a:r>
            <a:endParaRPr lang="en-US" sz="1100" b="1" dirty="0">
              <a:latin typeface="Tahoma" pitchFamily="34" charset="0"/>
            </a:endParaRPr>
          </a:p>
        </p:txBody>
      </p:sp>
      <p:sp>
        <p:nvSpPr>
          <p:cNvPr id="113692" name="Rectangle 28"/>
          <p:cNvSpPr>
            <a:spLocks noChangeArrowheads="1"/>
          </p:cNvSpPr>
          <p:nvPr/>
        </p:nvSpPr>
        <p:spPr bwMode="auto">
          <a:xfrm>
            <a:off x="3594365" y="2020888"/>
            <a:ext cx="5329635" cy="1751012"/>
          </a:xfrm>
          <a:prstGeom prst="rect">
            <a:avLst/>
          </a:prstGeom>
          <a:solidFill>
            <a:srgbClr val="B2B2B2"/>
          </a:solidFill>
          <a:ln w="9525">
            <a:solidFill>
              <a:schemeClr val="tx1"/>
            </a:solidFill>
            <a:miter lim="800000"/>
            <a:headEnd/>
            <a:tailEnd/>
          </a:ln>
          <a:effectLst/>
        </p:spPr>
        <p:txBody>
          <a:bodyPr wrap="none"/>
          <a:lstStyle/>
          <a:p>
            <a:r>
              <a:rPr lang="en-US" sz="1400" dirty="0">
                <a:solidFill>
                  <a:schemeClr val="bg2"/>
                </a:solidFill>
                <a:latin typeface="Tahoma" pitchFamily="34" charset="0"/>
              </a:rPr>
              <a:t>SDM v2</a:t>
            </a:r>
          </a:p>
          <a:p>
            <a:r>
              <a:rPr lang="hu-HU" sz="1400" dirty="0" smtClean="0">
                <a:solidFill>
                  <a:schemeClr val="bg2"/>
                </a:solidFill>
                <a:latin typeface="Tahoma" pitchFamily="34" charset="0"/>
              </a:rPr>
              <a:t>Infrastruktúra</a:t>
            </a:r>
            <a:endParaRPr lang="en-US" sz="1400" dirty="0">
              <a:solidFill>
                <a:schemeClr val="bg2"/>
              </a:solidFill>
              <a:latin typeface="Tahoma" pitchFamily="34" charset="0"/>
            </a:endParaRPr>
          </a:p>
        </p:txBody>
      </p:sp>
      <p:sp>
        <p:nvSpPr>
          <p:cNvPr id="113693" name="Text Box 29"/>
          <p:cNvSpPr txBox="1">
            <a:spLocks noChangeArrowheads="1"/>
          </p:cNvSpPr>
          <p:nvPr/>
        </p:nvSpPr>
        <p:spPr bwMode="auto">
          <a:xfrm>
            <a:off x="4423305" y="3302001"/>
            <a:ext cx="1098947" cy="461665"/>
          </a:xfrm>
          <a:prstGeom prst="rect">
            <a:avLst/>
          </a:prstGeom>
          <a:solidFill>
            <a:schemeClr val="accent1"/>
          </a:solidFill>
          <a:ln w="9525">
            <a:noFill/>
            <a:miter lim="800000"/>
            <a:headEnd/>
            <a:tailEnd/>
          </a:ln>
          <a:effectLst/>
        </p:spPr>
        <p:txBody>
          <a:bodyPr>
            <a:spAutoFit/>
          </a:bodyPr>
          <a:lstStyle/>
          <a:p>
            <a:pPr algn="ctr">
              <a:spcBef>
                <a:spcPct val="50000"/>
              </a:spcBef>
            </a:pPr>
            <a:r>
              <a:rPr lang="en-US" dirty="0">
                <a:latin typeface="Arial" pitchFamily="34" charset="0"/>
              </a:rPr>
              <a:t>Sync</a:t>
            </a:r>
          </a:p>
        </p:txBody>
      </p:sp>
      <p:sp>
        <p:nvSpPr>
          <p:cNvPr id="113694" name="Text Box 30"/>
          <p:cNvSpPr txBox="1">
            <a:spLocks noChangeArrowheads="1"/>
          </p:cNvSpPr>
          <p:nvPr/>
        </p:nvSpPr>
        <p:spPr bwMode="auto">
          <a:xfrm>
            <a:off x="5807738" y="3295650"/>
            <a:ext cx="1717030" cy="461665"/>
          </a:xfrm>
          <a:prstGeom prst="rect">
            <a:avLst/>
          </a:prstGeom>
          <a:solidFill>
            <a:schemeClr val="accent1"/>
          </a:solidFill>
          <a:ln w="9525">
            <a:noFill/>
            <a:miter lim="800000"/>
            <a:headEnd/>
            <a:tailEnd/>
          </a:ln>
          <a:effectLst/>
        </p:spPr>
        <p:txBody>
          <a:bodyPr wrap="square">
            <a:spAutoFit/>
          </a:bodyPr>
          <a:lstStyle/>
          <a:p>
            <a:pPr>
              <a:spcBef>
                <a:spcPct val="50000"/>
              </a:spcBef>
            </a:pPr>
            <a:r>
              <a:rPr lang="hu-HU" dirty="0" smtClean="0">
                <a:latin typeface="Arial" pitchFamily="34" charset="0"/>
              </a:rPr>
              <a:t>Felfedezés</a:t>
            </a:r>
            <a:endParaRPr lang="en-US" dirty="0">
              <a:latin typeface="Arial" pitchFamily="34" charset="0"/>
            </a:endParaRPr>
          </a:p>
        </p:txBody>
      </p:sp>
      <p:grpSp>
        <p:nvGrpSpPr>
          <p:cNvPr id="4" name="Group 31"/>
          <p:cNvGrpSpPr>
            <a:grpSpLocks/>
          </p:cNvGrpSpPr>
          <p:nvPr/>
        </p:nvGrpSpPr>
        <p:grpSpPr bwMode="auto">
          <a:xfrm>
            <a:off x="5391548" y="2146300"/>
            <a:ext cx="3446728" cy="871538"/>
            <a:chOff x="1442" y="2188"/>
            <a:chExt cx="2196" cy="645"/>
          </a:xfrm>
        </p:grpSpPr>
        <p:sp>
          <p:nvSpPr>
            <p:cNvPr id="113696" name="Rectangle 32"/>
            <p:cNvSpPr>
              <a:spLocks noChangeArrowheads="1"/>
            </p:cNvSpPr>
            <p:nvPr/>
          </p:nvSpPr>
          <p:spPr bwMode="auto">
            <a:xfrm>
              <a:off x="1454" y="2188"/>
              <a:ext cx="2184" cy="645"/>
            </a:xfrm>
            <a:prstGeom prst="rect">
              <a:avLst/>
            </a:prstGeom>
            <a:noFill/>
            <a:ln w="9525">
              <a:solidFill>
                <a:schemeClr val="tx1"/>
              </a:solidFill>
              <a:miter lim="800000"/>
              <a:headEnd/>
              <a:tailEnd/>
            </a:ln>
            <a:effectLst/>
          </p:spPr>
          <p:txBody>
            <a:bodyPr wrap="none" anchor="ctr"/>
            <a:lstStyle/>
            <a:p>
              <a:endParaRPr lang="en-US"/>
            </a:p>
          </p:txBody>
        </p:sp>
        <p:sp>
          <p:nvSpPr>
            <p:cNvPr id="113697" name="Text Box 33"/>
            <p:cNvSpPr txBox="1">
              <a:spLocks noChangeArrowheads="1"/>
            </p:cNvSpPr>
            <p:nvPr/>
          </p:nvSpPr>
          <p:spPr bwMode="auto">
            <a:xfrm>
              <a:off x="1442" y="2188"/>
              <a:ext cx="1847" cy="251"/>
            </a:xfrm>
            <a:prstGeom prst="rect">
              <a:avLst/>
            </a:prstGeom>
            <a:noFill/>
            <a:ln w="9525">
              <a:noFill/>
              <a:miter lim="800000"/>
              <a:headEnd/>
              <a:tailEnd/>
            </a:ln>
            <a:effectLst/>
          </p:spPr>
          <p:txBody>
            <a:bodyPr wrap="none">
              <a:spAutoFit/>
            </a:bodyPr>
            <a:lstStyle/>
            <a:p>
              <a:r>
                <a:rPr lang="en-US" sz="1600" dirty="0">
                  <a:latin typeface="Arial" pitchFamily="34" charset="0"/>
                </a:rPr>
                <a:t>SDM v2 </a:t>
              </a:r>
              <a:r>
                <a:rPr lang="hu-HU" sz="1600" dirty="0" smtClean="0">
                  <a:latin typeface="Arial" pitchFamily="34" charset="0"/>
                </a:rPr>
                <a:t>típusok és </a:t>
              </a:r>
              <a:r>
                <a:rPr lang="hu-HU" sz="1600" dirty="0" smtClean="0"/>
                <a:t>példányok</a:t>
              </a:r>
              <a:endParaRPr lang="en-US" sz="1600" dirty="0">
                <a:latin typeface="Arial" pitchFamily="34" charset="0"/>
              </a:endParaRPr>
            </a:p>
          </p:txBody>
        </p:sp>
        <p:sp>
          <p:nvSpPr>
            <p:cNvPr id="113698" name="Oval 34"/>
            <p:cNvSpPr>
              <a:spLocks noChangeArrowheads="1"/>
            </p:cNvSpPr>
            <p:nvPr/>
          </p:nvSpPr>
          <p:spPr bwMode="auto">
            <a:xfrm>
              <a:off x="2885" y="2551"/>
              <a:ext cx="96" cy="83"/>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13699" name="Oval 35"/>
            <p:cNvSpPr>
              <a:spLocks noChangeArrowheads="1"/>
            </p:cNvSpPr>
            <p:nvPr/>
          </p:nvSpPr>
          <p:spPr bwMode="auto">
            <a:xfrm>
              <a:off x="3014" y="2382"/>
              <a:ext cx="96" cy="83"/>
            </a:xfrm>
            <a:prstGeom prst="ellipse">
              <a:avLst/>
            </a:prstGeom>
            <a:solidFill>
              <a:schemeClr val="accent2"/>
            </a:solidFill>
            <a:ln w="9525">
              <a:solidFill>
                <a:schemeClr val="tx1"/>
              </a:solidFill>
              <a:round/>
              <a:headEnd/>
              <a:tailEnd/>
            </a:ln>
            <a:effectLst/>
          </p:spPr>
          <p:txBody>
            <a:bodyPr wrap="none" anchor="ctr"/>
            <a:lstStyle/>
            <a:p>
              <a:endParaRPr lang="en-US"/>
            </a:p>
          </p:txBody>
        </p:sp>
        <p:sp>
          <p:nvSpPr>
            <p:cNvPr id="113700" name="Oval 36"/>
            <p:cNvSpPr>
              <a:spLocks noChangeArrowheads="1"/>
            </p:cNvSpPr>
            <p:nvPr/>
          </p:nvSpPr>
          <p:spPr bwMode="auto">
            <a:xfrm>
              <a:off x="3302" y="2424"/>
              <a:ext cx="96" cy="83"/>
            </a:xfrm>
            <a:prstGeom prst="ellipse">
              <a:avLst/>
            </a:prstGeom>
            <a:solidFill>
              <a:srgbClr val="FF0000"/>
            </a:solidFill>
            <a:ln w="9525">
              <a:solidFill>
                <a:schemeClr val="tx1"/>
              </a:solidFill>
              <a:round/>
              <a:headEnd/>
              <a:tailEnd/>
            </a:ln>
            <a:effectLst/>
          </p:spPr>
          <p:txBody>
            <a:bodyPr wrap="none" anchor="ctr"/>
            <a:lstStyle/>
            <a:p>
              <a:endParaRPr lang="en-US"/>
            </a:p>
          </p:txBody>
        </p:sp>
        <p:cxnSp>
          <p:nvCxnSpPr>
            <p:cNvPr id="113701" name="AutoShape 37"/>
            <p:cNvCxnSpPr>
              <a:cxnSpLocks noChangeShapeType="1"/>
              <a:stCxn id="113698" idx="7"/>
              <a:endCxn id="113699" idx="3"/>
            </p:cNvCxnSpPr>
            <p:nvPr/>
          </p:nvCxnSpPr>
          <p:spPr bwMode="auto">
            <a:xfrm flipV="1">
              <a:off x="2967" y="2453"/>
              <a:ext cx="61" cy="110"/>
            </a:xfrm>
            <a:prstGeom prst="straightConnector1">
              <a:avLst/>
            </a:prstGeom>
            <a:noFill/>
            <a:ln w="9525">
              <a:solidFill>
                <a:schemeClr val="tx1"/>
              </a:solidFill>
              <a:round/>
              <a:headEnd/>
              <a:tailEnd/>
            </a:ln>
            <a:effectLst/>
          </p:spPr>
        </p:cxnSp>
        <p:cxnSp>
          <p:nvCxnSpPr>
            <p:cNvPr id="113702" name="AutoShape 38"/>
            <p:cNvCxnSpPr>
              <a:cxnSpLocks noChangeShapeType="1"/>
              <a:stCxn id="113700" idx="2"/>
              <a:endCxn id="113699" idx="6"/>
            </p:cNvCxnSpPr>
            <p:nvPr/>
          </p:nvCxnSpPr>
          <p:spPr bwMode="auto">
            <a:xfrm flipH="1" flipV="1">
              <a:off x="3110" y="2424"/>
              <a:ext cx="192" cy="41"/>
            </a:xfrm>
            <a:prstGeom prst="straightConnector1">
              <a:avLst/>
            </a:prstGeom>
            <a:noFill/>
            <a:ln w="9525">
              <a:solidFill>
                <a:schemeClr val="tx1"/>
              </a:solidFill>
              <a:round/>
              <a:headEnd/>
              <a:tailEnd/>
            </a:ln>
            <a:effectLst/>
          </p:spPr>
        </p:cxnSp>
        <p:sp>
          <p:nvSpPr>
            <p:cNvPr id="113703" name="Oval 39"/>
            <p:cNvSpPr>
              <a:spLocks noChangeArrowheads="1"/>
            </p:cNvSpPr>
            <p:nvPr/>
          </p:nvSpPr>
          <p:spPr bwMode="auto">
            <a:xfrm>
              <a:off x="3123" y="2557"/>
              <a:ext cx="96" cy="83"/>
            </a:xfrm>
            <a:prstGeom prst="ellipse">
              <a:avLst/>
            </a:prstGeom>
            <a:solidFill>
              <a:schemeClr val="accent1"/>
            </a:solidFill>
            <a:ln w="9525">
              <a:solidFill>
                <a:schemeClr val="tx1"/>
              </a:solidFill>
              <a:round/>
              <a:headEnd/>
              <a:tailEnd/>
            </a:ln>
            <a:effectLst/>
          </p:spPr>
          <p:txBody>
            <a:bodyPr wrap="none" anchor="ctr"/>
            <a:lstStyle/>
            <a:p>
              <a:endParaRPr lang="en-US"/>
            </a:p>
          </p:txBody>
        </p:sp>
        <p:cxnSp>
          <p:nvCxnSpPr>
            <p:cNvPr id="113704" name="AutoShape 40"/>
            <p:cNvCxnSpPr>
              <a:cxnSpLocks noChangeShapeType="1"/>
              <a:stCxn id="113703" idx="1"/>
              <a:endCxn id="113699" idx="5"/>
            </p:cNvCxnSpPr>
            <p:nvPr/>
          </p:nvCxnSpPr>
          <p:spPr bwMode="auto">
            <a:xfrm flipH="1" flipV="1">
              <a:off x="3096" y="2453"/>
              <a:ext cx="41" cy="116"/>
            </a:xfrm>
            <a:prstGeom prst="straightConnector1">
              <a:avLst/>
            </a:prstGeom>
            <a:noFill/>
            <a:ln w="9525">
              <a:solidFill>
                <a:schemeClr val="tx1"/>
              </a:solidFill>
              <a:round/>
              <a:headEnd/>
              <a:tailEnd/>
            </a:ln>
            <a:effectLst/>
          </p:spPr>
        </p:cxnSp>
        <p:sp>
          <p:nvSpPr>
            <p:cNvPr id="113705" name="Rectangle 41"/>
            <p:cNvSpPr>
              <a:spLocks noChangeArrowheads="1"/>
            </p:cNvSpPr>
            <p:nvPr/>
          </p:nvSpPr>
          <p:spPr bwMode="auto">
            <a:xfrm>
              <a:off x="1825" y="2418"/>
              <a:ext cx="206" cy="102"/>
            </a:xfrm>
            <a:prstGeom prst="rect">
              <a:avLst/>
            </a:prstGeom>
            <a:solidFill>
              <a:srgbClr val="FF6600"/>
            </a:solidFill>
            <a:ln w="9525">
              <a:solidFill>
                <a:schemeClr val="tx1"/>
              </a:solidFill>
              <a:miter lim="800000"/>
              <a:headEnd/>
              <a:tailEnd/>
            </a:ln>
            <a:effectLst/>
          </p:spPr>
          <p:txBody>
            <a:bodyPr wrap="none" anchor="ctr"/>
            <a:lstStyle/>
            <a:p>
              <a:endParaRPr lang="en-US"/>
            </a:p>
          </p:txBody>
        </p:sp>
        <p:sp>
          <p:nvSpPr>
            <p:cNvPr id="113706" name="Rectangle 42"/>
            <p:cNvSpPr>
              <a:spLocks noChangeArrowheads="1"/>
            </p:cNvSpPr>
            <p:nvPr/>
          </p:nvSpPr>
          <p:spPr bwMode="auto">
            <a:xfrm>
              <a:off x="2032" y="2606"/>
              <a:ext cx="206" cy="102"/>
            </a:xfrm>
            <a:prstGeom prst="rect">
              <a:avLst/>
            </a:prstGeom>
            <a:solidFill>
              <a:srgbClr val="FF9900"/>
            </a:solidFill>
            <a:ln w="9525">
              <a:solidFill>
                <a:schemeClr val="tx1"/>
              </a:solidFill>
              <a:miter lim="800000"/>
              <a:headEnd/>
              <a:tailEnd/>
            </a:ln>
            <a:effectLst/>
          </p:spPr>
          <p:txBody>
            <a:bodyPr wrap="none" anchor="ctr"/>
            <a:lstStyle/>
            <a:p>
              <a:endParaRPr lang="en-US"/>
            </a:p>
          </p:txBody>
        </p:sp>
        <p:sp>
          <p:nvSpPr>
            <p:cNvPr id="113707" name="Rectangle 43"/>
            <p:cNvSpPr>
              <a:spLocks noChangeArrowheads="1"/>
            </p:cNvSpPr>
            <p:nvPr/>
          </p:nvSpPr>
          <p:spPr bwMode="auto">
            <a:xfrm>
              <a:off x="1662" y="2606"/>
              <a:ext cx="206" cy="102"/>
            </a:xfrm>
            <a:prstGeom prst="rect">
              <a:avLst/>
            </a:prstGeom>
            <a:solidFill>
              <a:srgbClr val="FF00FF"/>
            </a:solidFill>
            <a:ln w="9525">
              <a:solidFill>
                <a:schemeClr val="tx1"/>
              </a:solidFill>
              <a:miter lim="800000"/>
              <a:headEnd/>
              <a:tailEnd/>
            </a:ln>
            <a:effectLst/>
          </p:spPr>
          <p:txBody>
            <a:bodyPr wrap="none" anchor="ctr"/>
            <a:lstStyle/>
            <a:p>
              <a:endParaRPr lang="en-US"/>
            </a:p>
          </p:txBody>
        </p:sp>
        <p:sp>
          <p:nvSpPr>
            <p:cNvPr id="113708" name="Line 44"/>
            <p:cNvSpPr>
              <a:spLocks noChangeShapeType="1"/>
            </p:cNvSpPr>
            <p:nvPr/>
          </p:nvSpPr>
          <p:spPr bwMode="auto">
            <a:xfrm flipH="1">
              <a:off x="1760" y="2515"/>
              <a:ext cx="160" cy="97"/>
            </a:xfrm>
            <a:prstGeom prst="line">
              <a:avLst/>
            </a:prstGeom>
            <a:noFill/>
            <a:ln w="9525">
              <a:solidFill>
                <a:schemeClr val="tx1"/>
              </a:solidFill>
              <a:round/>
              <a:headEnd/>
              <a:tailEnd/>
            </a:ln>
            <a:effectLst/>
          </p:spPr>
          <p:txBody>
            <a:bodyPr/>
            <a:lstStyle/>
            <a:p>
              <a:endParaRPr lang="en-US"/>
            </a:p>
          </p:txBody>
        </p:sp>
        <p:sp>
          <p:nvSpPr>
            <p:cNvPr id="113709" name="Line 45"/>
            <p:cNvSpPr>
              <a:spLocks noChangeShapeType="1"/>
            </p:cNvSpPr>
            <p:nvPr/>
          </p:nvSpPr>
          <p:spPr bwMode="auto">
            <a:xfrm>
              <a:off x="1931" y="2526"/>
              <a:ext cx="171" cy="74"/>
            </a:xfrm>
            <a:prstGeom prst="line">
              <a:avLst/>
            </a:prstGeom>
            <a:noFill/>
            <a:ln w="9525">
              <a:solidFill>
                <a:schemeClr val="tx1"/>
              </a:solidFill>
              <a:round/>
              <a:headEnd/>
              <a:tailEnd/>
            </a:ln>
            <a:effectLst/>
          </p:spPr>
          <p:txBody>
            <a:bodyPr/>
            <a:lstStyle/>
            <a:p>
              <a:endParaRPr lang="en-US"/>
            </a:p>
          </p:txBody>
        </p:sp>
        <p:sp>
          <p:nvSpPr>
            <p:cNvPr id="113710" name="Oval 46"/>
            <p:cNvSpPr>
              <a:spLocks noChangeArrowheads="1"/>
            </p:cNvSpPr>
            <p:nvPr/>
          </p:nvSpPr>
          <p:spPr bwMode="auto">
            <a:xfrm>
              <a:off x="2988" y="2664"/>
              <a:ext cx="156" cy="150"/>
            </a:xfrm>
            <a:prstGeom prst="ellipse">
              <a:avLst/>
            </a:prstGeom>
            <a:gradFill rotWithShape="1">
              <a:gsLst>
                <a:gs pos="0">
                  <a:schemeClr val="tx2"/>
                </a:gs>
                <a:gs pos="100000">
                  <a:schemeClr val="tx2">
                    <a:gamma/>
                    <a:shade val="56078"/>
                    <a:invGamma/>
                  </a:schemeClr>
                </a:gs>
              </a:gsLst>
              <a:lin ang="2700000" scaled="1"/>
            </a:gradFill>
            <a:ln w="12700">
              <a:solidFill>
                <a:schemeClr val="accent2"/>
              </a:solidFill>
              <a:round/>
              <a:headEnd/>
              <a:tailEnd/>
            </a:ln>
            <a:effectLst/>
          </p:spPr>
          <p:txBody>
            <a:bodyPr wrap="none" anchor="ctr"/>
            <a:lstStyle/>
            <a:p>
              <a:endParaRPr lang="en-US"/>
            </a:p>
          </p:txBody>
        </p:sp>
        <p:sp>
          <p:nvSpPr>
            <p:cNvPr id="113711" name="Line 47"/>
            <p:cNvSpPr>
              <a:spLocks noChangeShapeType="1"/>
            </p:cNvSpPr>
            <p:nvPr/>
          </p:nvSpPr>
          <p:spPr bwMode="auto">
            <a:xfrm>
              <a:off x="2940" y="2628"/>
              <a:ext cx="72" cy="78"/>
            </a:xfrm>
            <a:prstGeom prst="line">
              <a:avLst/>
            </a:prstGeom>
            <a:noFill/>
            <a:ln w="12700">
              <a:solidFill>
                <a:schemeClr val="accent2"/>
              </a:solidFill>
              <a:round/>
              <a:headEnd/>
              <a:tailEnd/>
            </a:ln>
            <a:effectLst/>
          </p:spPr>
          <p:txBody>
            <a:bodyPr wrap="none" anchor="ctr"/>
            <a:lstStyle/>
            <a:p>
              <a:endParaRPr lang="en-US"/>
            </a:p>
          </p:txBody>
        </p:sp>
      </p:grpSp>
      <p:sp>
        <p:nvSpPr>
          <p:cNvPr id="113712" name="Line 48"/>
          <p:cNvSpPr>
            <a:spLocks noChangeShapeType="1"/>
          </p:cNvSpPr>
          <p:nvPr/>
        </p:nvSpPr>
        <p:spPr bwMode="auto">
          <a:xfrm rot="5400000" flipH="1">
            <a:off x="7684956" y="3781426"/>
            <a:ext cx="600075" cy="660400"/>
          </a:xfrm>
          <a:prstGeom prst="line">
            <a:avLst/>
          </a:prstGeom>
          <a:noFill/>
          <a:ln w="12700">
            <a:solidFill>
              <a:srgbClr val="FF9900"/>
            </a:solidFill>
            <a:round/>
            <a:headEnd type="triangle" w="med" len="med"/>
            <a:tailEnd type="triangle" w="med" len="med"/>
          </a:ln>
          <a:effectLst/>
        </p:spPr>
        <p:txBody>
          <a:bodyPr anchor="b"/>
          <a:lstStyle/>
          <a:p>
            <a:endParaRPr lang="en-US"/>
          </a:p>
        </p:txBody>
      </p:sp>
      <p:sp>
        <p:nvSpPr>
          <p:cNvPr id="113713" name="Line 49"/>
          <p:cNvSpPr>
            <a:spLocks noChangeShapeType="1"/>
          </p:cNvSpPr>
          <p:nvPr/>
        </p:nvSpPr>
        <p:spPr bwMode="auto">
          <a:xfrm flipH="1">
            <a:off x="4423305" y="3732214"/>
            <a:ext cx="466064" cy="877887"/>
          </a:xfrm>
          <a:prstGeom prst="line">
            <a:avLst/>
          </a:prstGeom>
          <a:noFill/>
          <a:ln w="9525">
            <a:solidFill>
              <a:srgbClr val="FF9900"/>
            </a:solidFill>
            <a:round/>
            <a:headEnd/>
            <a:tailEnd type="triangle" w="med" len="med"/>
          </a:ln>
          <a:effectLst/>
        </p:spPr>
        <p:txBody>
          <a:bodyPr/>
          <a:lstStyle/>
          <a:p>
            <a:endParaRPr lang="en-US"/>
          </a:p>
        </p:txBody>
      </p:sp>
      <p:sp>
        <p:nvSpPr>
          <p:cNvPr id="113714" name="Line 50"/>
          <p:cNvSpPr>
            <a:spLocks noChangeShapeType="1"/>
          </p:cNvSpPr>
          <p:nvPr/>
        </p:nvSpPr>
        <p:spPr bwMode="auto">
          <a:xfrm rot="-5400000">
            <a:off x="5626630" y="3906441"/>
            <a:ext cx="977900" cy="505619"/>
          </a:xfrm>
          <a:prstGeom prst="line">
            <a:avLst/>
          </a:prstGeom>
          <a:noFill/>
          <a:ln w="12700">
            <a:solidFill>
              <a:srgbClr val="FF9900"/>
            </a:solidFill>
            <a:round/>
            <a:headEnd type="triangle" w="med" len="med"/>
            <a:tailEnd type="triangle" w="med" len="med"/>
          </a:ln>
          <a:effectLst/>
        </p:spPr>
        <p:txBody>
          <a:bodyPr anchor="b"/>
          <a:lstStyle/>
          <a:p>
            <a:endParaRPr lang="en-US"/>
          </a:p>
        </p:txBody>
      </p:sp>
      <p:sp>
        <p:nvSpPr>
          <p:cNvPr id="113715" name="Oval 51"/>
          <p:cNvSpPr>
            <a:spLocks noChangeArrowheads="1"/>
          </p:cNvSpPr>
          <p:nvPr/>
        </p:nvSpPr>
        <p:spPr bwMode="auto">
          <a:xfrm>
            <a:off x="6215328" y="4154488"/>
            <a:ext cx="252810" cy="246062"/>
          </a:xfrm>
          <a:prstGeom prst="ellipse">
            <a:avLst/>
          </a:prstGeom>
          <a:solidFill>
            <a:srgbClr val="FF9900"/>
          </a:solidFill>
          <a:ln w="9525" algn="ctr">
            <a:solidFill>
              <a:schemeClr val="tx1"/>
            </a:solidFill>
            <a:round/>
            <a:headEnd/>
            <a:tailEnd/>
          </a:ln>
          <a:effectLst/>
        </p:spPr>
        <p:txBody>
          <a:bodyPr wrap="none" anchor="ctr"/>
          <a:lstStyle/>
          <a:p>
            <a:pPr algn="ctr"/>
            <a:r>
              <a:rPr lang="en-US" sz="1000">
                <a:latin typeface="Verdana" pitchFamily="34" charset="0"/>
              </a:rPr>
              <a:t>3</a:t>
            </a:r>
            <a:endParaRPr lang="en-US" sz="1000" b="1">
              <a:latin typeface="Verdana" pitchFamily="34" charset="0"/>
            </a:endParaRPr>
          </a:p>
        </p:txBody>
      </p:sp>
      <p:sp>
        <p:nvSpPr>
          <p:cNvPr id="113716" name="Text Box 52"/>
          <p:cNvSpPr txBox="1">
            <a:spLocks noChangeArrowheads="1"/>
          </p:cNvSpPr>
          <p:nvPr/>
        </p:nvSpPr>
        <p:spPr bwMode="auto">
          <a:xfrm>
            <a:off x="3922382" y="4847127"/>
            <a:ext cx="2173626" cy="261610"/>
          </a:xfrm>
          <a:prstGeom prst="rect">
            <a:avLst/>
          </a:prstGeom>
          <a:noFill/>
          <a:ln w="9525">
            <a:noFill/>
            <a:miter lim="800000"/>
            <a:headEnd/>
            <a:tailEnd/>
          </a:ln>
          <a:effectLst/>
        </p:spPr>
        <p:txBody>
          <a:bodyPr wrap="square">
            <a:spAutoFit/>
          </a:bodyPr>
          <a:lstStyle/>
          <a:p>
            <a:pPr>
              <a:spcBef>
                <a:spcPct val="50000"/>
              </a:spcBef>
            </a:pPr>
            <a:r>
              <a:rPr lang="en-US" sz="1100" b="1" dirty="0">
                <a:solidFill>
                  <a:schemeClr val="bg2"/>
                </a:solidFill>
                <a:latin typeface="Arial" pitchFamily="34" charset="0"/>
              </a:rPr>
              <a:t>Role </a:t>
            </a:r>
            <a:r>
              <a:rPr lang="en-US" sz="1100" b="1" dirty="0" smtClean="0">
                <a:solidFill>
                  <a:schemeClr val="bg2"/>
                </a:solidFill>
                <a:latin typeface="Arial" pitchFamily="34" charset="0"/>
              </a:rPr>
              <a:t>API</a:t>
            </a:r>
            <a:r>
              <a:rPr lang="hu-HU" sz="1100" b="1" dirty="0" err="1" smtClean="0">
                <a:solidFill>
                  <a:schemeClr val="bg2"/>
                </a:solidFill>
                <a:latin typeface="Arial" pitchFamily="34" charset="0"/>
              </a:rPr>
              <a:t>-k</a:t>
            </a:r>
            <a:r>
              <a:rPr lang="hu-HU" sz="1100" b="1" dirty="0" smtClean="0">
                <a:solidFill>
                  <a:schemeClr val="bg2"/>
                </a:solidFill>
                <a:latin typeface="Arial" pitchFamily="34" charset="0"/>
              </a:rPr>
              <a:t> és CBS/MSI</a:t>
            </a:r>
            <a:r>
              <a:rPr lang="en-US" sz="1100" b="1" dirty="0" smtClean="0">
                <a:solidFill>
                  <a:schemeClr val="bg2"/>
                </a:solidFill>
                <a:latin typeface="Arial" pitchFamily="34" charset="0"/>
              </a:rPr>
              <a:t> </a:t>
            </a:r>
            <a:endParaRPr lang="en-US" sz="1100" b="1" dirty="0">
              <a:solidFill>
                <a:schemeClr val="bg2"/>
              </a:solidFill>
              <a:latin typeface="Arial" pitchFamily="34" charset="0"/>
            </a:endParaRPr>
          </a:p>
        </p:txBody>
      </p:sp>
      <p:sp>
        <p:nvSpPr>
          <p:cNvPr id="113718" name="Oval 54"/>
          <p:cNvSpPr>
            <a:spLocks noChangeArrowheads="1"/>
          </p:cNvSpPr>
          <p:nvPr/>
        </p:nvSpPr>
        <p:spPr bwMode="auto">
          <a:xfrm>
            <a:off x="2686315" y="1592263"/>
            <a:ext cx="252810" cy="246062"/>
          </a:xfrm>
          <a:prstGeom prst="ellipse">
            <a:avLst/>
          </a:prstGeom>
          <a:solidFill>
            <a:srgbClr val="FF9900"/>
          </a:solidFill>
          <a:ln w="9525" algn="ctr">
            <a:solidFill>
              <a:schemeClr val="tx1"/>
            </a:solidFill>
            <a:round/>
            <a:headEnd/>
            <a:tailEnd/>
          </a:ln>
          <a:effectLst/>
        </p:spPr>
        <p:txBody>
          <a:bodyPr wrap="none" anchor="ctr"/>
          <a:lstStyle/>
          <a:p>
            <a:pPr algn="ctr"/>
            <a:r>
              <a:rPr lang="en-US" sz="1000">
                <a:latin typeface="Verdana" pitchFamily="34" charset="0"/>
              </a:rPr>
              <a:t>4</a:t>
            </a:r>
            <a:endParaRPr lang="en-US" sz="1000" b="1">
              <a:latin typeface="Verdana" pitchFamily="34" charset="0"/>
            </a:endParaRPr>
          </a:p>
        </p:txBody>
      </p:sp>
      <p:sp>
        <p:nvSpPr>
          <p:cNvPr id="113719" name="Text Box 55"/>
          <p:cNvSpPr txBox="1">
            <a:spLocks noChangeArrowheads="1"/>
          </p:cNvSpPr>
          <p:nvPr/>
        </p:nvSpPr>
        <p:spPr bwMode="auto">
          <a:xfrm>
            <a:off x="2952736" y="1071546"/>
            <a:ext cx="2082667" cy="954107"/>
          </a:xfrm>
          <a:prstGeom prst="rect">
            <a:avLst/>
          </a:prstGeom>
          <a:noFill/>
          <a:ln w="9525" algn="ctr">
            <a:noFill/>
            <a:miter lim="800000"/>
            <a:headEnd/>
            <a:tailEnd/>
          </a:ln>
          <a:effectLst/>
        </p:spPr>
        <p:txBody>
          <a:bodyPr anchor="b">
            <a:spAutoFit/>
          </a:bodyPr>
          <a:lstStyle/>
          <a:p>
            <a:r>
              <a:rPr lang="hu-HU" sz="1400" i="1" dirty="0" smtClean="0">
                <a:solidFill>
                  <a:schemeClr val="bg2"/>
                </a:solidFill>
                <a:latin typeface="Tahoma" pitchFamily="34" charset="0"/>
              </a:rPr>
              <a:t>A UI kirajzolja a felfedezett szerepeket, képességeket és állapotukat</a:t>
            </a:r>
            <a:endParaRPr lang="en-US" sz="4000" dirty="0">
              <a:solidFill>
                <a:schemeClr val="bg2"/>
              </a:solidFill>
              <a:latin typeface="Arial" pitchFamily="34" charset="0"/>
            </a:endParaRPr>
          </a:p>
        </p:txBody>
      </p:sp>
      <p:sp>
        <p:nvSpPr>
          <p:cNvPr id="113720" name="Line 56"/>
          <p:cNvSpPr>
            <a:spLocks noChangeShapeType="1"/>
          </p:cNvSpPr>
          <p:nvPr/>
        </p:nvSpPr>
        <p:spPr bwMode="auto">
          <a:xfrm rot="5400000" flipV="1">
            <a:off x="2904398" y="1914195"/>
            <a:ext cx="136525" cy="1061112"/>
          </a:xfrm>
          <a:prstGeom prst="line">
            <a:avLst/>
          </a:prstGeom>
          <a:noFill/>
          <a:ln w="12700">
            <a:solidFill>
              <a:srgbClr val="FF9900"/>
            </a:solidFill>
            <a:round/>
            <a:headEnd/>
            <a:tailEnd type="triangle" w="med" len="med"/>
          </a:ln>
          <a:effectLst/>
        </p:spPr>
        <p:txBody>
          <a:bodyPr anchor="b"/>
          <a:lstStyle/>
          <a:p>
            <a:endParaRPr lang="en-US"/>
          </a:p>
        </p:txBody>
      </p:sp>
      <p:sp>
        <p:nvSpPr>
          <p:cNvPr id="113721" name="Oval 57"/>
          <p:cNvSpPr>
            <a:spLocks noChangeArrowheads="1"/>
          </p:cNvSpPr>
          <p:nvPr/>
        </p:nvSpPr>
        <p:spPr bwMode="auto">
          <a:xfrm>
            <a:off x="2771365" y="2682872"/>
            <a:ext cx="252809" cy="246062"/>
          </a:xfrm>
          <a:prstGeom prst="ellipse">
            <a:avLst/>
          </a:prstGeom>
          <a:solidFill>
            <a:srgbClr val="FF9900"/>
          </a:solidFill>
          <a:ln w="9525" algn="ctr">
            <a:solidFill>
              <a:schemeClr val="tx1"/>
            </a:solidFill>
            <a:round/>
            <a:headEnd/>
            <a:tailEnd/>
          </a:ln>
          <a:effectLst/>
        </p:spPr>
        <p:txBody>
          <a:bodyPr wrap="none" anchor="ctr"/>
          <a:lstStyle/>
          <a:p>
            <a:pPr algn="ctr"/>
            <a:r>
              <a:rPr lang="en-US" sz="1000">
                <a:latin typeface="Verdana" pitchFamily="34" charset="0"/>
              </a:rPr>
              <a:t>5</a:t>
            </a:r>
            <a:endParaRPr lang="en-US">
              <a:latin typeface="Arial" pitchFamily="34" charset="0"/>
            </a:endParaRPr>
          </a:p>
        </p:txBody>
      </p:sp>
      <p:sp>
        <p:nvSpPr>
          <p:cNvPr id="113722" name="Text Box 58"/>
          <p:cNvSpPr txBox="1">
            <a:spLocks noChangeArrowheads="1"/>
          </p:cNvSpPr>
          <p:nvPr/>
        </p:nvSpPr>
        <p:spPr bwMode="auto">
          <a:xfrm>
            <a:off x="1269207" y="2746373"/>
            <a:ext cx="1406790" cy="954107"/>
          </a:xfrm>
          <a:prstGeom prst="rect">
            <a:avLst/>
          </a:prstGeom>
          <a:noFill/>
          <a:ln w="9525" algn="ctr">
            <a:noFill/>
            <a:miter lim="800000"/>
            <a:headEnd/>
            <a:tailEnd/>
          </a:ln>
          <a:effectLst/>
        </p:spPr>
        <p:txBody>
          <a:bodyPr anchor="b">
            <a:spAutoFit/>
          </a:bodyPr>
          <a:lstStyle/>
          <a:p>
            <a:pPr algn="r"/>
            <a:r>
              <a:rPr lang="hu-HU" sz="1400" i="1" dirty="0" smtClean="0">
                <a:solidFill>
                  <a:schemeClr val="bg2"/>
                </a:solidFill>
                <a:latin typeface="Tahoma" pitchFamily="34" charset="0"/>
              </a:rPr>
              <a:t>Változtatni szeretnénk valamit az </a:t>
            </a:r>
            <a:r>
              <a:rPr lang="hu-HU" sz="1400" i="1" dirty="0" err="1" smtClean="0">
                <a:solidFill>
                  <a:schemeClr val="bg2"/>
                </a:solidFill>
                <a:latin typeface="Tahoma" pitchFamily="34" charset="0"/>
              </a:rPr>
              <a:t>RMT-vel</a:t>
            </a:r>
            <a:endParaRPr lang="en-US" sz="4000" dirty="0">
              <a:solidFill>
                <a:schemeClr val="bg2"/>
              </a:solidFill>
              <a:latin typeface="Arial" pitchFamily="34" charset="0"/>
            </a:endParaRPr>
          </a:p>
        </p:txBody>
      </p:sp>
      <p:sp>
        <p:nvSpPr>
          <p:cNvPr id="113723" name="Oval 59"/>
          <p:cNvSpPr>
            <a:spLocks noChangeArrowheads="1"/>
          </p:cNvSpPr>
          <p:nvPr/>
        </p:nvSpPr>
        <p:spPr bwMode="auto">
          <a:xfrm>
            <a:off x="3984758" y="4135438"/>
            <a:ext cx="252809" cy="246062"/>
          </a:xfrm>
          <a:prstGeom prst="ellipse">
            <a:avLst/>
          </a:prstGeom>
          <a:solidFill>
            <a:srgbClr val="FF9900"/>
          </a:solidFill>
          <a:ln w="9525" algn="ctr">
            <a:solidFill>
              <a:schemeClr val="tx1"/>
            </a:solidFill>
            <a:round/>
            <a:headEnd/>
            <a:tailEnd/>
          </a:ln>
          <a:effectLst/>
        </p:spPr>
        <p:txBody>
          <a:bodyPr wrap="none" anchor="ctr"/>
          <a:lstStyle/>
          <a:p>
            <a:pPr algn="ctr"/>
            <a:r>
              <a:rPr lang="en-US" sz="1000">
                <a:latin typeface="Verdana" pitchFamily="34" charset="0"/>
              </a:rPr>
              <a:t>6</a:t>
            </a:r>
            <a:endParaRPr lang="en-US">
              <a:latin typeface="Arial" pitchFamily="34" charset="0"/>
            </a:endParaRPr>
          </a:p>
        </p:txBody>
      </p:sp>
      <p:sp>
        <p:nvSpPr>
          <p:cNvPr id="113724" name="Oval 60"/>
          <p:cNvSpPr>
            <a:spLocks noChangeArrowheads="1"/>
          </p:cNvSpPr>
          <p:nvPr/>
        </p:nvSpPr>
        <p:spPr bwMode="auto">
          <a:xfrm>
            <a:off x="556787" y="1000108"/>
            <a:ext cx="252809" cy="246062"/>
          </a:xfrm>
          <a:prstGeom prst="ellipse">
            <a:avLst/>
          </a:prstGeom>
          <a:solidFill>
            <a:srgbClr val="FF9900"/>
          </a:solidFill>
          <a:ln w="9525" algn="ctr">
            <a:solidFill>
              <a:schemeClr val="tx1"/>
            </a:solidFill>
            <a:round/>
            <a:headEnd/>
            <a:tailEnd/>
          </a:ln>
          <a:effectLst/>
        </p:spPr>
        <p:txBody>
          <a:bodyPr wrap="none" anchor="ctr"/>
          <a:lstStyle/>
          <a:p>
            <a:pPr algn="ctr"/>
            <a:r>
              <a:rPr lang="en-US" sz="1000" dirty="0">
                <a:latin typeface="Verdana" pitchFamily="34" charset="0"/>
              </a:rPr>
              <a:t>1</a:t>
            </a:r>
            <a:endParaRPr lang="en-US" sz="1000" b="1" dirty="0">
              <a:latin typeface="Verdana" pitchFamily="34" charset="0"/>
            </a:endParaRPr>
          </a:p>
        </p:txBody>
      </p:sp>
      <p:sp>
        <p:nvSpPr>
          <p:cNvPr id="113725" name="Text Box 61"/>
          <p:cNvSpPr txBox="1">
            <a:spLocks noChangeArrowheads="1"/>
          </p:cNvSpPr>
          <p:nvPr/>
        </p:nvSpPr>
        <p:spPr bwMode="auto">
          <a:xfrm>
            <a:off x="741046" y="967450"/>
            <a:ext cx="1518576" cy="307777"/>
          </a:xfrm>
          <a:prstGeom prst="rect">
            <a:avLst/>
          </a:prstGeom>
          <a:noFill/>
          <a:ln w="9525" algn="ctr">
            <a:noFill/>
            <a:miter lim="800000"/>
            <a:headEnd/>
            <a:tailEnd/>
          </a:ln>
          <a:effectLst/>
        </p:spPr>
        <p:txBody>
          <a:bodyPr anchor="b">
            <a:spAutoFit/>
          </a:bodyPr>
          <a:lstStyle/>
          <a:p>
            <a:pPr algn="ctr">
              <a:spcBef>
                <a:spcPct val="50000"/>
              </a:spcBef>
            </a:pPr>
            <a:r>
              <a:rPr lang="hu-HU" sz="1400" i="1" dirty="0" smtClean="0">
                <a:solidFill>
                  <a:schemeClr val="bg2"/>
                </a:solidFill>
                <a:latin typeface="Tahoma" pitchFamily="34" charset="0"/>
              </a:rPr>
              <a:t>Az</a:t>
            </a:r>
            <a:r>
              <a:rPr lang="en-US" sz="1400" i="1" dirty="0" smtClean="0">
                <a:solidFill>
                  <a:schemeClr val="bg2"/>
                </a:solidFill>
                <a:latin typeface="Tahoma" pitchFamily="34" charset="0"/>
              </a:rPr>
              <a:t> RMT</a:t>
            </a:r>
            <a:r>
              <a:rPr lang="hu-HU" sz="1400" i="1" dirty="0" smtClean="0">
                <a:solidFill>
                  <a:schemeClr val="bg2"/>
                </a:solidFill>
                <a:latin typeface="Tahoma" pitchFamily="34" charset="0"/>
              </a:rPr>
              <a:t> indítása</a:t>
            </a:r>
            <a:endParaRPr lang="en-US" sz="1400" i="1" dirty="0">
              <a:solidFill>
                <a:schemeClr val="bg2"/>
              </a:solidFill>
              <a:latin typeface="Tahoma" pitchFamily="34" charset="0"/>
            </a:endParaRPr>
          </a:p>
        </p:txBody>
      </p:sp>
      <p:sp>
        <p:nvSpPr>
          <p:cNvPr id="113726" name="Oval 62"/>
          <p:cNvSpPr>
            <a:spLocks noChangeArrowheads="1"/>
          </p:cNvSpPr>
          <p:nvPr/>
        </p:nvSpPr>
        <p:spPr bwMode="auto">
          <a:xfrm>
            <a:off x="6937640" y="1285876"/>
            <a:ext cx="252810" cy="246063"/>
          </a:xfrm>
          <a:prstGeom prst="ellipse">
            <a:avLst/>
          </a:prstGeom>
          <a:solidFill>
            <a:srgbClr val="FF9900"/>
          </a:solidFill>
          <a:ln w="9525" algn="ctr">
            <a:solidFill>
              <a:schemeClr val="tx1"/>
            </a:solidFill>
            <a:round/>
            <a:headEnd/>
            <a:tailEnd/>
          </a:ln>
          <a:effectLst/>
        </p:spPr>
        <p:txBody>
          <a:bodyPr wrap="none" anchor="ctr"/>
          <a:lstStyle/>
          <a:p>
            <a:pPr algn="ctr"/>
            <a:r>
              <a:rPr lang="en-US" sz="1000">
                <a:latin typeface="Verdana" pitchFamily="34" charset="0"/>
              </a:rPr>
              <a:t>2</a:t>
            </a:r>
            <a:endParaRPr lang="en-US" sz="1000" b="1">
              <a:latin typeface="Verdana" pitchFamily="34" charset="0"/>
            </a:endParaRPr>
          </a:p>
        </p:txBody>
      </p:sp>
      <p:sp>
        <p:nvSpPr>
          <p:cNvPr id="113727" name="Text Box 63"/>
          <p:cNvSpPr txBox="1">
            <a:spLocks noChangeArrowheads="1"/>
          </p:cNvSpPr>
          <p:nvPr/>
        </p:nvSpPr>
        <p:spPr bwMode="auto">
          <a:xfrm>
            <a:off x="7055012" y="1071546"/>
            <a:ext cx="2041392" cy="738664"/>
          </a:xfrm>
          <a:prstGeom prst="rect">
            <a:avLst/>
          </a:prstGeom>
          <a:noFill/>
          <a:ln w="9525" algn="ctr">
            <a:noFill/>
            <a:miter lim="800000"/>
            <a:headEnd/>
            <a:tailEnd/>
          </a:ln>
          <a:effectLst/>
        </p:spPr>
        <p:txBody>
          <a:bodyPr anchor="b">
            <a:spAutoFit/>
          </a:bodyPr>
          <a:lstStyle/>
          <a:p>
            <a:pPr algn="ctr">
              <a:spcBef>
                <a:spcPct val="50000"/>
              </a:spcBef>
            </a:pPr>
            <a:r>
              <a:rPr lang="hu-HU" sz="1400" i="1" dirty="0" smtClean="0">
                <a:solidFill>
                  <a:schemeClr val="bg2"/>
                </a:solidFill>
                <a:latin typeface="Tahoma" pitchFamily="34" charset="0"/>
              </a:rPr>
              <a:t>Elindul az SDM szolgáltatás az RMT részeként</a:t>
            </a:r>
            <a:endParaRPr lang="en-US" sz="1400" dirty="0">
              <a:solidFill>
                <a:schemeClr val="bg2"/>
              </a:solidFill>
              <a:latin typeface="Tahoma" pitchFamily="34" charset="0"/>
            </a:endParaRPr>
          </a:p>
        </p:txBody>
      </p:sp>
      <p:sp>
        <p:nvSpPr>
          <p:cNvPr id="113728" name="Text Box 64"/>
          <p:cNvSpPr txBox="1">
            <a:spLocks noChangeArrowheads="1"/>
          </p:cNvSpPr>
          <p:nvPr/>
        </p:nvSpPr>
        <p:spPr bwMode="auto">
          <a:xfrm>
            <a:off x="6421702" y="4281489"/>
            <a:ext cx="1252008" cy="954107"/>
          </a:xfrm>
          <a:prstGeom prst="rect">
            <a:avLst/>
          </a:prstGeom>
          <a:noFill/>
          <a:ln w="9525" algn="ctr">
            <a:noFill/>
            <a:miter lim="800000"/>
            <a:headEnd/>
            <a:tailEnd/>
          </a:ln>
          <a:effectLst/>
        </p:spPr>
        <p:txBody>
          <a:bodyPr anchor="b">
            <a:spAutoFit/>
          </a:bodyPr>
          <a:lstStyle/>
          <a:p>
            <a:pPr>
              <a:spcBef>
                <a:spcPct val="50000"/>
              </a:spcBef>
            </a:pPr>
            <a:r>
              <a:rPr lang="hu-HU" sz="1400" i="1" dirty="0" smtClean="0">
                <a:latin typeface="Tahoma" pitchFamily="34" charset="0"/>
              </a:rPr>
              <a:t>A felfedezés modellek segítségével történik</a:t>
            </a:r>
            <a:endParaRPr lang="en-US" sz="1400" i="1" dirty="0">
              <a:latin typeface="Tahoma" pitchFamily="34" charset="0"/>
            </a:endParaRPr>
          </a:p>
        </p:txBody>
      </p:sp>
      <p:sp>
        <p:nvSpPr>
          <p:cNvPr id="66" name="Text Box 29"/>
          <p:cNvSpPr txBox="1">
            <a:spLocks noChangeArrowheads="1"/>
          </p:cNvSpPr>
          <p:nvPr/>
        </p:nvSpPr>
        <p:spPr bwMode="auto">
          <a:xfrm>
            <a:off x="3606311" y="2571744"/>
            <a:ext cx="1571636" cy="461665"/>
          </a:xfrm>
          <a:prstGeom prst="rect">
            <a:avLst/>
          </a:prstGeom>
          <a:solidFill>
            <a:schemeClr val="accent1"/>
          </a:solidFill>
          <a:ln w="9525">
            <a:noFill/>
            <a:miter lim="800000"/>
            <a:headEnd/>
            <a:tailEnd/>
          </a:ln>
          <a:effectLst/>
        </p:spPr>
        <p:txBody>
          <a:bodyPr wrap="square">
            <a:spAutoFit/>
          </a:bodyPr>
          <a:lstStyle/>
          <a:p>
            <a:pPr algn="ctr">
              <a:spcBef>
                <a:spcPct val="50000"/>
              </a:spcBef>
            </a:pPr>
            <a:r>
              <a:rPr lang="hu-HU" dirty="0" err="1" smtClean="0"/>
              <a:t>Validáció</a:t>
            </a:r>
            <a:endParaRPr lang="en-US" dirty="0">
              <a:latin typeface="Arial"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7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7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37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37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37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7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37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7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366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37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137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6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37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37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37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37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371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3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P spid="113687" grpId="0" animBg="1"/>
      <p:bldP spid="113690" grpId="0"/>
      <p:bldP spid="113712" grpId="0" animBg="1"/>
      <p:bldP spid="113713" grpId="0" animBg="1"/>
      <p:bldP spid="113714" grpId="0" animBg="1"/>
      <p:bldP spid="113715" grpId="0" animBg="1"/>
      <p:bldP spid="113718" grpId="0" animBg="1"/>
      <p:bldP spid="113719" grpId="0"/>
      <p:bldP spid="113720" grpId="0" animBg="1"/>
      <p:bldP spid="113721" grpId="0" animBg="1"/>
      <p:bldP spid="113722" grpId="0"/>
      <p:bldP spid="113723" grpId="0" animBg="1"/>
      <p:bldP spid="113724" grpId="0" animBg="1"/>
      <p:bldP spid="113725" grpId="0"/>
      <p:bldP spid="113726" grpId="0" animBg="1"/>
      <p:bldP spid="113727" grpId="0"/>
      <p:bldP spid="11372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380968" y="0"/>
            <a:ext cx="8915400" cy="1143000"/>
          </a:xfrm>
        </p:spPr>
        <p:txBody>
          <a:bodyPr/>
          <a:lstStyle/>
          <a:p>
            <a:r>
              <a:rPr sz="3600" smtClean="0"/>
              <a:t>Egy szerepkör szolgáltatásainak kiválasztása</a:t>
            </a:r>
            <a:endParaRPr lang="en-US" sz="3600" dirty="0"/>
          </a:p>
        </p:txBody>
      </p:sp>
      <p:sp>
        <p:nvSpPr>
          <p:cNvPr id="121859" name="Text Box 3"/>
          <p:cNvSpPr txBox="1">
            <a:spLocks noChangeArrowheads="1"/>
          </p:cNvSpPr>
          <p:nvPr/>
        </p:nvSpPr>
        <p:spPr bwMode="auto">
          <a:xfrm>
            <a:off x="330200" y="1600200"/>
            <a:ext cx="5035550" cy="3935413"/>
          </a:xfrm>
          <a:prstGeom prst="rect">
            <a:avLst/>
          </a:prstGeom>
          <a:solidFill>
            <a:schemeClr val="accent4">
              <a:lumMod val="90000"/>
            </a:schemeClr>
          </a:solidFill>
          <a:ln w="9525">
            <a:solidFill>
              <a:schemeClr val="tx1"/>
            </a:solidFill>
            <a:miter lim="800000"/>
            <a:headEnd/>
            <a:tailEnd/>
          </a:ln>
          <a:effectLst/>
        </p:spPr>
        <p:txBody>
          <a:bodyPr>
            <a:spAutoFit/>
          </a:bodyPr>
          <a:lstStyle/>
          <a:p>
            <a:r>
              <a:rPr lang="en-US" sz="1200">
                <a:solidFill>
                  <a:srgbClr val="000000"/>
                </a:solidFill>
                <a:latin typeface="Tahoma" pitchFamily="34" charset="0"/>
              </a:rPr>
              <a:t>&lt;</a:t>
            </a:r>
            <a:r>
              <a:rPr lang="en-US" sz="1200" b="1">
                <a:solidFill>
                  <a:srgbClr val="000000"/>
                </a:solidFill>
                <a:latin typeface="Tahoma" pitchFamily="34" charset="0"/>
              </a:rPr>
              <a:t>ClassType</a:t>
            </a:r>
            <a:r>
              <a:rPr lang="en-US" sz="1200">
                <a:solidFill>
                  <a:srgbClr val="000000"/>
                </a:solidFill>
                <a:latin typeface="Tahoma" pitchFamily="34" charset="0"/>
              </a:rPr>
              <a:t> Name=“</a:t>
            </a:r>
            <a:r>
              <a:rPr lang="en-US" sz="1200">
                <a:solidFill>
                  <a:srgbClr val="0033CC"/>
                </a:solidFill>
                <a:latin typeface="Tahoma" pitchFamily="34" charset="0"/>
              </a:rPr>
              <a:t>CertificateServicesRole</a:t>
            </a:r>
            <a:r>
              <a:rPr lang="en-US" sz="1200">
                <a:solidFill>
                  <a:srgbClr val="000000"/>
                </a:solidFill>
                <a:latin typeface="Tahoma" pitchFamily="34" charset="0"/>
              </a:rPr>
              <a:t>” Base=“</a:t>
            </a:r>
            <a:r>
              <a:rPr lang="en-US" sz="1200">
                <a:solidFill>
                  <a:srgbClr val="0033CC"/>
                </a:solidFill>
                <a:latin typeface="Tahoma" pitchFamily="34" charset="0"/>
              </a:rPr>
              <a:t>Server</a:t>
            </a:r>
            <a:r>
              <a:rPr lang="en-US" sz="1200">
                <a:solidFill>
                  <a:srgbClr val="000000"/>
                </a:solidFill>
                <a:latin typeface="Tahoma" pitchFamily="34" charset="0"/>
              </a:rPr>
              <a:t>”&gt;</a:t>
            </a:r>
          </a:p>
          <a:p>
            <a:endParaRPr lang="en-US" sz="1200">
              <a:solidFill>
                <a:srgbClr val="000000"/>
              </a:solidFill>
              <a:latin typeface="Tahoma" pitchFamily="34" charset="0"/>
            </a:endParaRPr>
          </a:p>
          <a:p>
            <a:pPr lvl="1"/>
            <a:r>
              <a:rPr lang="en-US" sz="1200">
                <a:solidFill>
                  <a:srgbClr val="000000"/>
                </a:solidFill>
                <a:latin typeface="Tahoma" pitchFamily="34" charset="0"/>
              </a:rPr>
              <a:t>&lt;</a:t>
            </a:r>
            <a:r>
              <a:rPr lang="en-US" sz="1200" b="1">
                <a:solidFill>
                  <a:srgbClr val="000000"/>
                </a:solidFill>
                <a:latin typeface="Tahoma" pitchFamily="34" charset="0"/>
              </a:rPr>
              <a:t>Part</a:t>
            </a:r>
            <a:r>
              <a:rPr lang="en-US" sz="1200">
                <a:solidFill>
                  <a:srgbClr val="000000"/>
                </a:solidFill>
                <a:latin typeface="Tahoma" pitchFamily="34" charset="0"/>
              </a:rPr>
              <a:t> Name= </a:t>
            </a:r>
            <a:r>
              <a:rPr lang="en-US" sz="1200" b="1">
                <a:solidFill>
                  <a:srgbClr val="000000"/>
                </a:solidFill>
                <a:latin typeface="Tahoma" pitchFamily="34" charset="0"/>
              </a:rPr>
              <a:t>"</a:t>
            </a:r>
            <a:r>
              <a:rPr lang="en-US" sz="1200" b="1">
                <a:solidFill>
                  <a:srgbClr val="0033CC"/>
                </a:solidFill>
                <a:latin typeface="Tahoma" pitchFamily="34" charset="0"/>
              </a:rPr>
              <a:t>CertificationAuthority</a:t>
            </a:r>
            <a:r>
              <a:rPr lang="en-US" sz="1200" b="1">
                <a:solidFill>
                  <a:srgbClr val="000000"/>
                </a:solidFill>
                <a:latin typeface="Tahoma" pitchFamily="34" charset="0"/>
              </a:rPr>
              <a:t>"</a:t>
            </a:r>
            <a:r>
              <a:rPr lang="en-US" sz="1200">
                <a:solidFill>
                  <a:srgbClr val="000000"/>
                </a:solidFill>
                <a:latin typeface="Tahoma" pitchFamily="34" charset="0"/>
              </a:rPr>
              <a:t> </a:t>
            </a:r>
            <a:r>
              <a:rPr lang="en-US" sz="1200" noProof="1">
                <a:solidFill>
                  <a:srgbClr val="000000"/>
                </a:solidFill>
                <a:latin typeface="Tahoma" pitchFamily="34" charset="0"/>
              </a:rPr>
              <a:t>Restricts="SubFeature"</a:t>
            </a:r>
            <a:r>
              <a:rPr lang="en-US" sz="1200">
                <a:solidFill>
                  <a:srgbClr val="000000"/>
                </a:solidFill>
                <a:latin typeface="Tahoma" pitchFamily="34" charset="0"/>
              </a:rPr>
              <a:t> Multiplicity="0..1“&gt; </a:t>
            </a:r>
          </a:p>
          <a:p>
            <a:pPr lvl="1"/>
            <a:r>
              <a:rPr lang="en-US" sz="1200">
                <a:solidFill>
                  <a:srgbClr val="000000"/>
                </a:solidFill>
                <a:latin typeface="Tahoma" pitchFamily="34" charset="0"/>
              </a:rPr>
              <a:t>	</a:t>
            </a:r>
            <a:r>
              <a:rPr lang="en-US" sz="1200">
                <a:solidFill>
                  <a:srgbClr val="FF0000"/>
                </a:solidFill>
                <a:latin typeface="Tahoma" pitchFamily="34" charset="0"/>
              </a:rPr>
              <a:t>&lt;</a:t>
            </a:r>
            <a:r>
              <a:rPr lang="en-US" sz="1200" b="1">
                <a:solidFill>
                  <a:srgbClr val="FF0000"/>
                </a:solidFill>
                <a:latin typeface="Tahoma" pitchFamily="34" charset="0"/>
              </a:rPr>
              <a:t>ClassValue ID</a:t>
            </a:r>
            <a:r>
              <a:rPr lang="en-US" sz="1200">
                <a:solidFill>
                  <a:srgbClr val="FF0000"/>
                </a:solidFill>
                <a:latin typeface="Tahoma" pitchFamily="34" charset="0"/>
              </a:rPr>
              <a:t>=”$CertificationAuthority$” 	   Type=”CertificationAuthority”/&gt;</a:t>
            </a:r>
          </a:p>
          <a:p>
            <a:pPr lvl="1"/>
            <a:r>
              <a:rPr lang="en-US" sz="1200">
                <a:solidFill>
                  <a:srgbClr val="000000"/>
                </a:solidFill>
                <a:latin typeface="Tahoma" pitchFamily="34" charset="0"/>
              </a:rPr>
              <a:t>&lt;/</a:t>
            </a:r>
            <a:r>
              <a:rPr lang="en-US" sz="1200" b="1">
                <a:solidFill>
                  <a:srgbClr val="000000"/>
                </a:solidFill>
                <a:latin typeface="Tahoma" pitchFamily="34" charset="0"/>
              </a:rPr>
              <a:t>Part</a:t>
            </a:r>
            <a:r>
              <a:rPr lang="en-US" sz="1200">
                <a:solidFill>
                  <a:srgbClr val="000000"/>
                </a:solidFill>
                <a:latin typeface="Tahoma" pitchFamily="34" charset="0"/>
              </a:rPr>
              <a:t>&gt;</a:t>
            </a:r>
          </a:p>
          <a:p>
            <a:pPr lvl="1"/>
            <a:endParaRPr lang="en-US" sz="1200">
              <a:solidFill>
                <a:srgbClr val="000000"/>
              </a:solidFill>
              <a:latin typeface="Tahoma" pitchFamily="34" charset="0"/>
            </a:endParaRPr>
          </a:p>
          <a:p>
            <a:pPr lvl="1"/>
            <a:r>
              <a:rPr lang="en-US" sz="1200">
                <a:solidFill>
                  <a:srgbClr val="000000"/>
                </a:solidFill>
                <a:latin typeface="Tahoma" pitchFamily="34" charset="0"/>
              </a:rPr>
              <a:t>&lt;</a:t>
            </a:r>
            <a:r>
              <a:rPr lang="en-US" sz="1200" b="1">
                <a:solidFill>
                  <a:srgbClr val="000000"/>
                </a:solidFill>
                <a:latin typeface="Tahoma" pitchFamily="34" charset="0"/>
              </a:rPr>
              <a:t>Part</a:t>
            </a:r>
            <a:r>
              <a:rPr lang="en-US" sz="1200">
                <a:solidFill>
                  <a:srgbClr val="000000"/>
                </a:solidFill>
                <a:latin typeface="Tahoma" pitchFamily="34" charset="0"/>
              </a:rPr>
              <a:t> Name= </a:t>
            </a:r>
            <a:r>
              <a:rPr lang="en-US" sz="1200" b="1">
                <a:solidFill>
                  <a:srgbClr val="000000"/>
                </a:solidFill>
                <a:latin typeface="Tahoma" pitchFamily="34" charset="0"/>
              </a:rPr>
              <a:t>"</a:t>
            </a:r>
            <a:r>
              <a:rPr lang="en-US" sz="1200" b="1">
                <a:solidFill>
                  <a:srgbClr val="0033CC"/>
                </a:solidFill>
                <a:latin typeface="Tahoma" pitchFamily="34" charset="0"/>
              </a:rPr>
              <a:t>CertificateAuthorityWebEnrollment</a:t>
            </a:r>
            <a:r>
              <a:rPr lang="en-US" sz="1200" b="1">
                <a:solidFill>
                  <a:srgbClr val="000000"/>
                </a:solidFill>
                <a:latin typeface="Tahoma" pitchFamily="34" charset="0"/>
              </a:rPr>
              <a:t>"</a:t>
            </a:r>
            <a:r>
              <a:rPr lang="en-US" sz="1200">
                <a:solidFill>
                  <a:srgbClr val="000000"/>
                </a:solidFill>
                <a:latin typeface="Tahoma" pitchFamily="34" charset="0"/>
              </a:rPr>
              <a:t> </a:t>
            </a:r>
            <a:r>
              <a:rPr lang="en-US" sz="1200" noProof="1">
                <a:solidFill>
                  <a:srgbClr val="000000"/>
                </a:solidFill>
                <a:latin typeface="Tahoma" pitchFamily="34" charset="0"/>
              </a:rPr>
              <a:t>Restricts="SubFeature“</a:t>
            </a:r>
            <a:r>
              <a:rPr lang="en-US" sz="1200">
                <a:solidFill>
                  <a:srgbClr val="000000"/>
                </a:solidFill>
                <a:latin typeface="Tahoma" pitchFamily="34" charset="0"/>
              </a:rPr>
              <a:t> Multiplicity="0..1“../&gt;</a:t>
            </a:r>
          </a:p>
          <a:p>
            <a:pPr lvl="1"/>
            <a:endParaRPr lang="en-US" sz="1200">
              <a:solidFill>
                <a:srgbClr val="000000"/>
              </a:solidFill>
              <a:latin typeface="Tahoma" pitchFamily="34" charset="0"/>
            </a:endParaRPr>
          </a:p>
          <a:p>
            <a:pPr lvl="1"/>
            <a:r>
              <a:rPr lang="en-US" sz="1200">
                <a:solidFill>
                  <a:srgbClr val="000000"/>
                </a:solidFill>
                <a:latin typeface="Tahoma" pitchFamily="34" charset="0"/>
              </a:rPr>
              <a:t>&lt;</a:t>
            </a:r>
            <a:r>
              <a:rPr lang="en-US" sz="1200" b="1">
                <a:solidFill>
                  <a:srgbClr val="000000"/>
                </a:solidFill>
                <a:latin typeface="Tahoma" pitchFamily="34" charset="0"/>
              </a:rPr>
              <a:t>Part</a:t>
            </a:r>
            <a:r>
              <a:rPr lang="en-US" sz="1200">
                <a:solidFill>
                  <a:srgbClr val="000000"/>
                </a:solidFill>
                <a:latin typeface="Tahoma" pitchFamily="34" charset="0"/>
              </a:rPr>
              <a:t> Name</a:t>
            </a:r>
            <a:r>
              <a:rPr lang="en-US" sz="1200" b="1">
                <a:solidFill>
                  <a:srgbClr val="000000"/>
                </a:solidFill>
                <a:latin typeface="Tahoma" pitchFamily="34" charset="0"/>
              </a:rPr>
              <a:t>= "</a:t>
            </a:r>
            <a:r>
              <a:rPr lang="en-US" sz="1200" b="1">
                <a:solidFill>
                  <a:srgbClr val="0033CC"/>
                </a:solidFill>
                <a:latin typeface="Tahoma" pitchFamily="34" charset="0"/>
              </a:rPr>
              <a:t>OnlineRevocationService</a:t>
            </a:r>
            <a:r>
              <a:rPr lang="en-US" sz="1200" b="1">
                <a:solidFill>
                  <a:srgbClr val="000000"/>
                </a:solidFill>
                <a:latin typeface="Tahoma" pitchFamily="34" charset="0"/>
              </a:rPr>
              <a:t>"</a:t>
            </a:r>
            <a:r>
              <a:rPr lang="en-US" sz="1200">
                <a:solidFill>
                  <a:srgbClr val="000000"/>
                </a:solidFill>
                <a:latin typeface="Tahoma" pitchFamily="34" charset="0"/>
              </a:rPr>
              <a:t> </a:t>
            </a:r>
            <a:r>
              <a:rPr lang="en-US" sz="1200" noProof="1">
                <a:solidFill>
                  <a:srgbClr val="000000"/>
                </a:solidFill>
                <a:latin typeface="Tahoma" pitchFamily="34" charset="0"/>
              </a:rPr>
              <a:t>Restricts="SubFeature"</a:t>
            </a:r>
            <a:r>
              <a:rPr lang="en-US" sz="1200">
                <a:solidFill>
                  <a:srgbClr val="000000"/>
                </a:solidFill>
                <a:latin typeface="Tahoma" pitchFamily="34" charset="0"/>
              </a:rPr>
              <a:t> Multiplicity="0..1“../&gt;</a:t>
            </a:r>
          </a:p>
          <a:p>
            <a:pPr lvl="1"/>
            <a:endParaRPr lang="en-US" sz="1200">
              <a:solidFill>
                <a:srgbClr val="000000"/>
              </a:solidFill>
              <a:latin typeface="Tahoma" pitchFamily="34" charset="0"/>
            </a:endParaRPr>
          </a:p>
          <a:p>
            <a:pPr lvl="1"/>
            <a:r>
              <a:rPr lang="en-US" sz="1200">
                <a:solidFill>
                  <a:srgbClr val="000000"/>
                </a:solidFill>
                <a:latin typeface="Tahoma" pitchFamily="34" charset="0"/>
              </a:rPr>
              <a:t>&lt;</a:t>
            </a:r>
            <a:r>
              <a:rPr lang="en-US" sz="1200" b="1">
                <a:solidFill>
                  <a:srgbClr val="000000"/>
                </a:solidFill>
                <a:latin typeface="Tahoma" pitchFamily="34" charset="0"/>
              </a:rPr>
              <a:t>Part</a:t>
            </a:r>
            <a:r>
              <a:rPr lang="en-US" sz="1200">
                <a:solidFill>
                  <a:srgbClr val="000000"/>
                </a:solidFill>
                <a:latin typeface="Tahoma" pitchFamily="34" charset="0"/>
              </a:rPr>
              <a:t> Name</a:t>
            </a:r>
            <a:r>
              <a:rPr lang="en-US" sz="1200" b="1">
                <a:solidFill>
                  <a:srgbClr val="000000"/>
                </a:solidFill>
                <a:latin typeface="Tahoma" pitchFamily="34" charset="0"/>
              </a:rPr>
              <a:t>= "</a:t>
            </a:r>
            <a:r>
              <a:rPr lang="en-US" sz="1200" b="1">
                <a:solidFill>
                  <a:srgbClr val="0033CC"/>
                </a:solidFill>
                <a:latin typeface="Tahoma" pitchFamily="34" charset="0"/>
              </a:rPr>
              <a:t>OnlineRevocationServiceWebProxy</a:t>
            </a:r>
            <a:r>
              <a:rPr lang="en-US" sz="1200" b="1">
                <a:solidFill>
                  <a:srgbClr val="000000"/>
                </a:solidFill>
                <a:latin typeface="Tahoma" pitchFamily="34" charset="0"/>
              </a:rPr>
              <a:t>“</a:t>
            </a:r>
            <a:r>
              <a:rPr lang="en-US" sz="1200">
                <a:solidFill>
                  <a:srgbClr val="000000"/>
                </a:solidFill>
                <a:latin typeface="Tahoma" pitchFamily="34" charset="0"/>
              </a:rPr>
              <a:t> </a:t>
            </a:r>
            <a:r>
              <a:rPr lang="en-US" sz="1200" noProof="1">
                <a:solidFill>
                  <a:srgbClr val="000000"/>
                </a:solidFill>
                <a:latin typeface="Tahoma" pitchFamily="34" charset="0"/>
              </a:rPr>
              <a:t>Restricts="SubFeature“</a:t>
            </a:r>
            <a:r>
              <a:rPr lang="en-US" sz="1200">
                <a:solidFill>
                  <a:srgbClr val="000000"/>
                </a:solidFill>
                <a:latin typeface="Tahoma" pitchFamily="34" charset="0"/>
              </a:rPr>
              <a:t> Multiplicity="0..1“../&gt;</a:t>
            </a:r>
          </a:p>
          <a:p>
            <a:pPr lvl="1"/>
            <a:endParaRPr lang="en-US" sz="1200">
              <a:solidFill>
                <a:srgbClr val="000000"/>
              </a:solidFill>
              <a:latin typeface="Tahoma" pitchFamily="34" charset="0"/>
            </a:endParaRPr>
          </a:p>
          <a:p>
            <a:pPr lvl="1"/>
            <a:r>
              <a:rPr lang="en-US" sz="1200">
                <a:solidFill>
                  <a:srgbClr val="000000"/>
                </a:solidFill>
                <a:latin typeface="Tahoma" pitchFamily="34" charset="0"/>
              </a:rPr>
              <a:t>&lt;</a:t>
            </a:r>
            <a:r>
              <a:rPr lang="en-US" sz="1200" b="1">
                <a:solidFill>
                  <a:srgbClr val="000000"/>
                </a:solidFill>
                <a:latin typeface="Tahoma" pitchFamily="34" charset="0"/>
              </a:rPr>
              <a:t>Part</a:t>
            </a:r>
            <a:r>
              <a:rPr lang="en-US" sz="1200">
                <a:solidFill>
                  <a:srgbClr val="000000"/>
                </a:solidFill>
                <a:latin typeface="Tahoma" pitchFamily="34" charset="0"/>
              </a:rPr>
              <a:t> Name</a:t>
            </a:r>
            <a:r>
              <a:rPr lang="en-US" sz="1200" b="1">
                <a:solidFill>
                  <a:srgbClr val="000000"/>
                </a:solidFill>
                <a:latin typeface="Tahoma" pitchFamily="34" charset="0"/>
              </a:rPr>
              <a:t>= “</a:t>
            </a:r>
            <a:r>
              <a:rPr lang="en-US" sz="1200" b="1">
                <a:solidFill>
                  <a:srgbClr val="0033CC"/>
                </a:solidFill>
                <a:latin typeface="Tahoma" pitchFamily="34" charset="0"/>
              </a:rPr>
              <a:t>NetworkDeviceEnrollmentProtocol</a:t>
            </a:r>
            <a:r>
              <a:rPr lang="en-US" sz="1200" b="1">
                <a:solidFill>
                  <a:srgbClr val="000000"/>
                </a:solidFill>
                <a:latin typeface="Tahoma" pitchFamily="34" charset="0"/>
              </a:rPr>
              <a:t>"</a:t>
            </a:r>
            <a:r>
              <a:rPr lang="en-US" sz="1200">
                <a:solidFill>
                  <a:srgbClr val="000000"/>
                </a:solidFill>
                <a:latin typeface="Tahoma" pitchFamily="34" charset="0"/>
              </a:rPr>
              <a:t> </a:t>
            </a:r>
            <a:r>
              <a:rPr lang="en-US" sz="1200" noProof="1">
                <a:solidFill>
                  <a:srgbClr val="000000"/>
                </a:solidFill>
                <a:latin typeface="Tahoma" pitchFamily="34" charset="0"/>
              </a:rPr>
              <a:t>Restricts="SubFeature“</a:t>
            </a:r>
            <a:r>
              <a:rPr lang="en-US" sz="1200">
                <a:solidFill>
                  <a:srgbClr val="000000"/>
                </a:solidFill>
                <a:latin typeface="Tahoma" pitchFamily="34" charset="0"/>
              </a:rPr>
              <a:t> Multiplicity="0..1“../&gt;</a:t>
            </a:r>
          </a:p>
          <a:p>
            <a:r>
              <a:rPr lang="en-US" sz="1200">
                <a:solidFill>
                  <a:srgbClr val="000000"/>
                </a:solidFill>
                <a:latin typeface="Tahoma" pitchFamily="34" charset="0"/>
              </a:rPr>
              <a:t>…</a:t>
            </a:r>
          </a:p>
          <a:p>
            <a:r>
              <a:rPr lang="en-US" sz="1200">
                <a:solidFill>
                  <a:srgbClr val="000000"/>
                </a:solidFill>
                <a:latin typeface="Tahoma" pitchFamily="34" charset="0"/>
              </a:rPr>
              <a:t>&lt;/</a:t>
            </a:r>
            <a:r>
              <a:rPr lang="en-US" sz="1200" b="1">
                <a:solidFill>
                  <a:srgbClr val="000000"/>
                </a:solidFill>
                <a:latin typeface="Tahoma" pitchFamily="34" charset="0"/>
              </a:rPr>
              <a:t>ClassType</a:t>
            </a:r>
            <a:r>
              <a:rPr lang="en-US" sz="1200">
                <a:solidFill>
                  <a:srgbClr val="000000"/>
                </a:solidFill>
                <a:latin typeface="Tahoma" pitchFamily="34" charset="0"/>
              </a:rPr>
              <a:t>&gt;</a:t>
            </a:r>
          </a:p>
        </p:txBody>
      </p:sp>
      <p:pic>
        <p:nvPicPr>
          <p:cNvPr id="121860" name="Picture 4"/>
          <p:cNvPicPr>
            <a:picLocks noChangeAspect="1" noChangeArrowheads="1"/>
          </p:cNvPicPr>
          <p:nvPr/>
        </p:nvPicPr>
        <p:blipFill>
          <a:blip r:embed="rId2"/>
          <a:srcRect/>
          <a:stretch>
            <a:fillRect/>
          </a:stretch>
        </p:blipFill>
        <p:spPr bwMode="auto">
          <a:xfrm>
            <a:off x="5778500" y="2514600"/>
            <a:ext cx="3879850" cy="2133600"/>
          </a:xfrm>
          <a:prstGeom prst="rect">
            <a:avLst/>
          </a:prstGeom>
          <a:noFill/>
          <a:ln w="9525">
            <a:solidFill>
              <a:schemeClr val="tx1"/>
            </a:solidFill>
            <a:miter lim="800000"/>
            <a:headEnd/>
            <a:tailEnd/>
          </a:ln>
        </p:spPr>
      </p:pic>
      <p:sp>
        <p:nvSpPr>
          <p:cNvPr id="121861" name="Text Box 5"/>
          <p:cNvSpPr txBox="1">
            <a:spLocks noChangeArrowheads="1"/>
          </p:cNvSpPr>
          <p:nvPr/>
        </p:nvSpPr>
        <p:spPr bwMode="auto">
          <a:xfrm>
            <a:off x="5530850" y="5181600"/>
            <a:ext cx="1981200" cy="830997"/>
          </a:xfrm>
          <a:prstGeom prst="rect">
            <a:avLst/>
          </a:prstGeom>
          <a:noFill/>
          <a:ln w="9525">
            <a:noFill/>
            <a:miter lim="800000"/>
            <a:headEnd/>
            <a:tailEnd/>
          </a:ln>
          <a:effectLst/>
        </p:spPr>
        <p:txBody>
          <a:bodyPr>
            <a:spAutoFit/>
          </a:bodyPr>
          <a:lstStyle/>
          <a:p>
            <a:pPr algn="ctr"/>
            <a:r>
              <a:rPr lang="hu-HU" sz="1200" b="1" dirty="0" smtClean="0">
                <a:latin typeface="Tahoma" pitchFamily="34" charset="0"/>
              </a:rPr>
              <a:t>A </a:t>
            </a:r>
            <a:r>
              <a:rPr lang="hu-HU" sz="1200" b="1" dirty="0" err="1" smtClean="0">
                <a:latin typeface="Tahoma" pitchFamily="34" charset="0"/>
              </a:rPr>
              <a:t>Certificate</a:t>
            </a:r>
            <a:r>
              <a:rPr lang="hu-HU" sz="1200" b="1" dirty="0" smtClean="0">
                <a:latin typeface="Tahoma" pitchFamily="34" charset="0"/>
              </a:rPr>
              <a:t> Services szerepkör lehetőségei a modellből térnek vissza</a:t>
            </a:r>
            <a:endParaRPr lang="en-US" sz="1200" b="1" dirty="0">
              <a:latin typeface="Tahoma" pitchFamily="34" charset="0"/>
            </a:endParaRPr>
          </a:p>
        </p:txBody>
      </p:sp>
      <p:sp>
        <p:nvSpPr>
          <p:cNvPr id="121862" name="Text Box 6"/>
          <p:cNvSpPr txBox="1">
            <a:spLocks noChangeArrowheads="1"/>
          </p:cNvSpPr>
          <p:nvPr/>
        </p:nvSpPr>
        <p:spPr bwMode="auto">
          <a:xfrm>
            <a:off x="5118100" y="2163764"/>
            <a:ext cx="2063750" cy="274637"/>
          </a:xfrm>
          <a:prstGeom prst="rect">
            <a:avLst/>
          </a:prstGeom>
          <a:noFill/>
          <a:ln w="9525">
            <a:noFill/>
            <a:miter lim="800000"/>
            <a:headEnd/>
            <a:tailEnd/>
          </a:ln>
          <a:effectLst/>
        </p:spPr>
        <p:txBody>
          <a:bodyPr>
            <a:spAutoFit/>
          </a:bodyPr>
          <a:lstStyle/>
          <a:p>
            <a:pPr algn="ctr"/>
            <a:r>
              <a:rPr lang="hu-HU" sz="1200" b="1" dirty="0" smtClean="0">
                <a:solidFill>
                  <a:schemeClr val="tx2"/>
                </a:solidFill>
                <a:latin typeface="Tahoma" pitchFamily="34" charset="0"/>
              </a:rPr>
              <a:t>Alapbeállítás</a:t>
            </a:r>
            <a:endParaRPr lang="en-US" sz="1200" b="1" dirty="0">
              <a:solidFill>
                <a:schemeClr val="tx2"/>
              </a:solidFill>
              <a:latin typeface="Tahoma" pitchFamily="34" charset="0"/>
            </a:endParaRPr>
          </a:p>
        </p:txBody>
      </p:sp>
      <p:sp>
        <p:nvSpPr>
          <p:cNvPr id="121863" name="Text Box 7"/>
          <p:cNvSpPr txBox="1">
            <a:spLocks noChangeArrowheads="1"/>
          </p:cNvSpPr>
          <p:nvPr/>
        </p:nvSpPr>
        <p:spPr bwMode="auto">
          <a:xfrm>
            <a:off x="395553" y="1111250"/>
            <a:ext cx="3750129" cy="338554"/>
          </a:xfrm>
          <a:prstGeom prst="rect">
            <a:avLst/>
          </a:prstGeom>
          <a:noFill/>
          <a:ln w="9525">
            <a:noFill/>
            <a:miter lim="800000"/>
            <a:headEnd/>
            <a:tailEnd/>
          </a:ln>
          <a:effectLst/>
        </p:spPr>
        <p:txBody>
          <a:bodyPr wrap="none">
            <a:spAutoFit/>
          </a:bodyPr>
          <a:lstStyle/>
          <a:p>
            <a:r>
              <a:rPr lang="hu-HU" sz="1600" b="1" dirty="0" smtClean="0">
                <a:latin typeface="Arial" pitchFamily="34" charset="0"/>
              </a:rPr>
              <a:t>A </a:t>
            </a:r>
            <a:r>
              <a:rPr lang="hu-HU" sz="1600" b="1" dirty="0" err="1" smtClean="0">
                <a:latin typeface="Arial" pitchFamily="34" charset="0"/>
              </a:rPr>
              <a:t>Certificate</a:t>
            </a:r>
            <a:r>
              <a:rPr lang="hu-HU" sz="1600" b="1" dirty="0" smtClean="0">
                <a:latin typeface="Arial" pitchFamily="34" charset="0"/>
              </a:rPr>
              <a:t> Services SDM modellje</a:t>
            </a:r>
            <a:endParaRPr lang="en-US" sz="1600" b="1" dirty="0">
              <a:latin typeface="Arial" pitchFamily="34" charset="0"/>
            </a:endParaRPr>
          </a:p>
        </p:txBody>
      </p:sp>
      <p:sp>
        <p:nvSpPr>
          <p:cNvPr id="121864" name="Freeform 8"/>
          <p:cNvSpPr>
            <a:spLocks/>
          </p:cNvSpPr>
          <p:nvPr/>
        </p:nvSpPr>
        <p:spPr bwMode="auto">
          <a:xfrm>
            <a:off x="5118100" y="4419600"/>
            <a:ext cx="1816100" cy="762000"/>
          </a:xfrm>
          <a:custGeom>
            <a:avLst/>
            <a:gdLst/>
            <a:ahLst/>
            <a:cxnLst>
              <a:cxn ang="0">
                <a:pos x="0" y="336"/>
              </a:cxn>
              <a:cxn ang="0">
                <a:pos x="576" y="528"/>
              </a:cxn>
              <a:cxn ang="0">
                <a:pos x="912" y="0"/>
              </a:cxn>
            </a:cxnLst>
            <a:rect l="0" t="0" r="r" b="b"/>
            <a:pathLst>
              <a:path w="912" h="584">
                <a:moveTo>
                  <a:pt x="0" y="336"/>
                </a:moveTo>
                <a:cubicBezTo>
                  <a:pt x="212" y="460"/>
                  <a:pt x="424" y="584"/>
                  <a:pt x="576" y="528"/>
                </a:cubicBezTo>
                <a:cubicBezTo>
                  <a:pt x="728" y="472"/>
                  <a:pt x="856" y="88"/>
                  <a:pt x="912" y="0"/>
                </a:cubicBezTo>
              </a:path>
            </a:pathLst>
          </a:custGeom>
          <a:noFill/>
          <a:ln w="25400" cap="flat">
            <a:solidFill>
              <a:srgbClr val="3923DB"/>
            </a:solidFill>
            <a:prstDash val="dash"/>
            <a:round/>
            <a:headEnd/>
            <a:tailEnd type="stealth" w="med" len="med"/>
          </a:ln>
          <a:effectLst/>
        </p:spPr>
        <p:txBody>
          <a:bodyPr/>
          <a:lstStyle/>
          <a:p>
            <a:endParaRPr lang="en-US"/>
          </a:p>
        </p:txBody>
      </p:sp>
      <p:sp>
        <p:nvSpPr>
          <p:cNvPr id="121865" name="Freeform 9"/>
          <p:cNvSpPr>
            <a:spLocks/>
          </p:cNvSpPr>
          <p:nvPr/>
        </p:nvSpPr>
        <p:spPr bwMode="auto">
          <a:xfrm>
            <a:off x="4705350" y="2209800"/>
            <a:ext cx="990600" cy="838200"/>
          </a:xfrm>
          <a:custGeom>
            <a:avLst/>
            <a:gdLst/>
            <a:ahLst/>
            <a:cxnLst>
              <a:cxn ang="0">
                <a:pos x="0" y="112"/>
              </a:cxn>
              <a:cxn ang="0">
                <a:pos x="336" y="64"/>
              </a:cxn>
              <a:cxn ang="0">
                <a:pos x="576" y="496"/>
              </a:cxn>
              <a:cxn ang="0">
                <a:pos x="624" y="544"/>
              </a:cxn>
            </a:cxnLst>
            <a:rect l="0" t="0" r="r" b="b"/>
            <a:pathLst>
              <a:path w="624" h="576">
                <a:moveTo>
                  <a:pt x="0" y="112"/>
                </a:moveTo>
                <a:cubicBezTo>
                  <a:pt x="120" y="56"/>
                  <a:pt x="240" y="0"/>
                  <a:pt x="336" y="64"/>
                </a:cubicBezTo>
                <a:cubicBezTo>
                  <a:pt x="432" y="128"/>
                  <a:pt x="528" y="416"/>
                  <a:pt x="576" y="496"/>
                </a:cubicBezTo>
                <a:cubicBezTo>
                  <a:pt x="624" y="576"/>
                  <a:pt x="624" y="560"/>
                  <a:pt x="624" y="544"/>
                </a:cubicBezTo>
              </a:path>
            </a:pathLst>
          </a:custGeom>
          <a:noFill/>
          <a:ln w="25400" cap="flat">
            <a:solidFill>
              <a:srgbClr val="FF0000"/>
            </a:solidFill>
            <a:prstDash val="dash"/>
            <a:round/>
            <a:headEnd/>
            <a:tailEnd type="stealth" w="med" len="med"/>
          </a:ln>
          <a:effectLst/>
        </p:spPr>
        <p:txBody>
          <a:bodyPr/>
          <a:lstStyle/>
          <a:p>
            <a:endParaRPr lang="en-US"/>
          </a:p>
        </p:txBody>
      </p:sp>
    </p:spTree>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71463" y="-142900"/>
            <a:ext cx="9363075" cy="1143000"/>
          </a:xfrm>
        </p:spPr>
        <p:txBody>
          <a:bodyPr/>
          <a:lstStyle/>
          <a:p>
            <a:r>
              <a:rPr smtClean="0"/>
              <a:t>Függőségek</a:t>
            </a:r>
            <a:endParaRPr lang="en-US" dirty="0"/>
          </a:p>
        </p:txBody>
      </p:sp>
      <p:sp>
        <p:nvSpPr>
          <p:cNvPr id="122882" name="Text Box 2"/>
          <p:cNvSpPr txBox="1">
            <a:spLocks noChangeArrowheads="1"/>
          </p:cNvSpPr>
          <p:nvPr/>
        </p:nvSpPr>
        <p:spPr bwMode="auto">
          <a:xfrm>
            <a:off x="1104106" y="968375"/>
            <a:ext cx="7677150" cy="1927225"/>
          </a:xfrm>
          <a:prstGeom prst="rect">
            <a:avLst/>
          </a:prstGeom>
          <a:solidFill>
            <a:schemeClr val="accent4">
              <a:lumMod val="90000"/>
            </a:schemeClr>
          </a:solidFill>
          <a:ln w="9525">
            <a:solidFill>
              <a:schemeClr val="tx1"/>
            </a:solidFill>
            <a:miter lim="800000"/>
            <a:headEnd/>
            <a:tailEnd/>
          </a:ln>
          <a:effectLst/>
        </p:spPr>
        <p:txBody>
          <a:bodyPr>
            <a:spAutoFit/>
          </a:bodyPr>
          <a:lstStyle/>
          <a:p>
            <a:r>
              <a:rPr lang="en-US" sz="1200">
                <a:solidFill>
                  <a:srgbClr val="000000"/>
                </a:solidFill>
                <a:latin typeface="Tahoma" pitchFamily="34" charset="0"/>
              </a:rPr>
              <a:t>&lt;</a:t>
            </a:r>
            <a:r>
              <a:rPr lang="en-US" sz="1200" b="1">
                <a:solidFill>
                  <a:srgbClr val="000000"/>
                </a:solidFill>
                <a:latin typeface="Tahoma" pitchFamily="34" charset="0"/>
              </a:rPr>
              <a:t>ClassType</a:t>
            </a:r>
            <a:r>
              <a:rPr lang="en-US" sz="1200">
                <a:solidFill>
                  <a:srgbClr val="000000"/>
                </a:solidFill>
                <a:latin typeface="Tahoma" pitchFamily="34" charset="0"/>
              </a:rPr>
              <a:t> Name =“CertificateServicesRole”&gt;</a:t>
            </a:r>
          </a:p>
          <a:p>
            <a:endParaRPr lang="en-US" sz="1200">
              <a:solidFill>
                <a:srgbClr val="000000"/>
              </a:solidFill>
              <a:latin typeface="Tahoma" pitchFamily="34" charset="0"/>
            </a:endParaRPr>
          </a:p>
          <a:p>
            <a:pPr lvl="1"/>
            <a:r>
              <a:rPr lang="en-US" sz="1200" noProof="1">
                <a:solidFill>
                  <a:srgbClr val="000000"/>
                </a:solidFill>
                <a:latin typeface="Tahoma" pitchFamily="34" charset="0"/>
              </a:rPr>
              <a:t>&lt;</a:t>
            </a:r>
            <a:r>
              <a:rPr lang="en-US" sz="1200" b="1" noProof="1">
                <a:solidFill>
                  <a:srgbClr val="000000"/>
                </a:solidFill>
                <a:latin typeface="Tahoma" pitchFamily="34" charset="0"/>
              </a:rPr>
              <a:t>Connector </a:t>
            </a:r>
            <a:r>
              <a:rPr lang="en-US" sz="1200" noProof="1">
                <a:solidFill>
                  <a:srgbClr val="000000"/>
                </a:solidFill>
                <a:latin typeface="Tahoma" pitchFamily="34" charset="0"/>
              </a:rPr>
              <a:t>Name="</a:t>
            </a:r>
            <a:r>
              <a:rPr lang="en-US" sz="1200" noProof="1">
                <a:solidFill>
                  <a:srgbClr val="0033CC"/>
                </a:solidFill>
                <a:latin typeface="Tahoma" pitchFamily="34" charset="0"/>
              </a:rPr>
              <a:t>CertificateAuthorityWebEnrollment</a:t>
            </a:r>
            <a:r>
              <a:rPr lang="en-US" sz="1200">
                <a:solidFill>
                  <a:srgbClr val="0033CC"/>
                </a:solidFill>
                <a:latin typeface="Tahoma" pitchFamily="34" charset="0"/>
              </a:rPr>
              <a:t>Depends</a:t>
            </a:r>
            <a:r>
              <a:rPr lang="en-US" sz="1200" noProof="1">
                <a:solidFill>
                  <a:srgbClr val="0033CC"/>
                </a:solidFill>
                <a:latin typeface="Tahoma" pitchFamily="34" charset="0"/>
              </a:rPr>
              <a:t>OnWebServer</a:t>
            </a:r>
            <a:r>
              <a:rPr lang="en-US" sz="1200" noProof="1">
                <a:solidFill>
                  <a:srgbClr val="000000"/>
                </a:solidFill>
                <a:latin typeface="Tahoma" pitchFamily="34" charset="0"/>
              </a:rPr>
              <a:t>" Type="InstallDependency"&gt;</a:t>
            </a:r>
          </a:p>
          <a:p>
            <a:r>
              <a:rPr lang="en-US" sz="1200">
                <a:solidFill>
                  <a:srgbClr val="000000"/>
                </a:solidFill>
                <a:latin typeface="Tahoma" pitchFamily="34" charset="0"/>
              </a:rPr>
              <a:t>	</a:t>
            </a:r>
            <a:r>
              <a:rPr lang="en-US" sz="1200" noProof="1">
                <a:solidFill>
                  <a:srgbClr val="000000"/>
                </a:solidFill>
                <a:latin typeface="Tahoma" pitchFamily="34" charset="0"/>
              </a:rPr>
              <a:t>&lt;</a:t>
            </a:r>
            <a:r>
              <a:rPr lang="en-US" sz="1200" b="1" noProof="1">
                <a:solidFill>
                  <a:srgbClr val="000000"/>
                </a:solidFill>
                <a:latin typeface="Tahoma" pitchFamily="34" charset="0"/>
              </a:rPr>
              <a:t>End </a:t>
            </a:r>
            <a:r>
              <a:rPr lang="en-US" sz="1200" noProof="1">
                <a:solidFill>
                  <a:srgbClr val="000000"/>
                </a:solidFill>
                <a:latin typeface="Tahoma" pitchFamily="34" charset="0"/>
              </a:rPr>
              <a:t>Part="</a:t>
            </a:r>
            <a:r>
              <a:rPr lang="en-US" sz="1200" b="1" noProof="1">
                <a:solidFill>
                  <a:srgbClr val="0033CC"/>
                </a:solidFill>
                <a:latin typeface="Tahoma" pitchFamily="34" charset="0"/>
              </a:rPr>
              <a:t>CertificateAuthorityWebEnrollment</a:t>
            </a:r>
            <a:r>
              <a:rPr lang="en-US" sz="1200" noProof="1">
                <a:solidFill>
                  <a:srgbClr val="000000"/>
                </a:solidFill>
                <a:latin typeface="Tahoma" pitchFamily="34" charset="0"/>
              </a:rPr>
              <a:t>" Role="Dependent" </a:t>
            </a:r>
            <a:r>
              <a:rPr lang="en-US" sz="1200">
                <a:solidFill>
                  <a:srgbClr val="000000"/>
                </a:solidFill>
                <a:latin typeface="Tahoma" pitchFamily="34" charset="0"/>
              </a:rPr>
              <a:t>	</a:t>
            </a:r>
            <a:r>
              <a:rPr lang="en-US" sz="1200" noProof="1">
                <a:solidFill>
                  <a:srgbClr val="000000"/>
                </a:solidFill>
                <a:latin typeface="Tahoma" pitchFamily="34" charset="0"/>
              </a:rPr>
              <a:t>Cardinality="0..1"/&gt;</a:t>
            </a:r>
          </a:p>
          <a:p>
            <a:pPr lvl="1"/>
            <a:r>
              <a:rPr lang="en-US" sz="1200">
                <a:solidFill>
                  <a:srgbClr val="000000"/>
                </a:solidFill>
                <a:latin typeface="Tahoma" pitchFamily="34" charset="0"/>
              </a:rPr>
              <a:t>	</a:t>
            </a:r>
            <a:r>
              <a:rPr lang="en-US" sz="1200" noProof="1">
                <a:solidFill>
                  <a:srgbClr val="000000"/>
                </a:solidFill>
                <a:latin typeface="Tahoma" pitchFamily="34" charset="0"/>
              </a:rPr>
              <a:t>&lt;</a:t>
            </a:r>
            <a:r>
              <a:rPr lang="en-US" sz="1200" b="1" noProof="1">
                <a:solidFill>
                  <a:srgbClr val="000000"/>
                </a:solidFill>
                <a:latin typeface="Tahoma" pitchFamily="34" charset="0"/>
              </a:rPr>
              <a:t>End </a:t>
            </a:r>
            <a:r>
              <a:rPr lang="en-US" sz="1200" noProof="1">
                <a:solidFill>
                  <a:srgbClr val="000000"/>
                </a:solidFill>
                <a:latin typeface="Tahoma" pitchFamily="34" charset="0"/>
              </a:rPr>
              <a:t>Part="</a:t>
            </a:r>
            <a:r>
              <a:rPr lang="en-US" sz="1200" b="1" noProof="1">
                <a:solidFill>
                  <a:srgbClr val="0033CC"/>
                </a:solidFill>
                <a:latin typeface="Tahoma" pitchFamily="34" charset="0"/>
              </a:rPr>
              <a:t>WebServerRole</a:t>
            </a:r>
            <a:r>
              <a:rPr lang="en-US" sz="1200" noProof="1">
                <a:solidFill>
                  <a:srgbClr val="000000"/>
                </a:solidFill>
                <a:latin typeface="Tahoma" pitchFamily="34" charset="0"/>
              </a:rPr>
              <a:t>" Role="Antecedent" Cardinality="0..1"/&gt;</a:t>
            </a:r>
          </a:p>
          <a:p>
            <a:pPr lvl="1"/>
            <a:r>
              <a:rPr lang="en-US" sz="1200">
                <a:solidFill>
                  <a:srgbClr val="000000"/>
                </a:solidFill>
                <a:latin typeface="Tahoma" pitchFamily="34" charset="0"/>
              </a:rPr>
              <a:t>&lt;</a:t>
            </a:r>
            <a:r>
              <a:rPr lang="en-US" sz="1200" noProof="1">
                <a:solidFill>
                  <a:srgbClr val="000000"/>
                </a:solidFill>
                <a:latin typeface="Tahoma" pitchFamily="34" charset="0"/>
              </a:rPr>
              <a:t>/</a:t>
            </a:r>
            <a:r>
              <a:rPr lang="en-US" sz="1200" b="1" noProof="1">
                <a:solidFill>
                  <a:srgbClr val="000000"/>
                </a:solidFill>
                <a:latin typeface="Tahoma" pitchFamily="34" charset="0"/>
              </a:rPr>
              <a:t>Connector</a:t>
            </a:r>
            <a:r>
              <a:rPr lang="en-US" sz="1200" noProof="1">
                <a:solidFill>
                  <a:srgbClr val="000000"/>
                </a:solidFill>
                <a:latin typeface="Tahoma" pitchFamily="34" charset="0"/>
              </a:rPr>
              <a:t>&gt;</a:t>
            </a:r>
            <a:endParaRPr lang="en-US" sz="1200">
              <a:solidFill>
                <a:srgbClr val="000000"/>
              </a:solidFill>
              <a:latin typeface="Tahoma" pitchFamily="34" charset="0"/>
            </a:endParaRPr>
          </a:p>
          <a:p>
            <a:r>
              <a:rPr lang="en-US" sz="1200">
                <a:solidFill>
                  <a:srgbClr val="000000"/>
                </a:solidFill>
                <a:latin typeface="Tahoma" pitchFamily="34" charset="0"/>
              </a:rPr>
              <a:t>……</a:t>
            </a:r>
          </a:p>
          <a:p>
            <a:r>
              <a:rPr lang="en-US" sz="1200">
                <a:solidFill>
                  <a:srgbClr val="000000"/>
                </a:solidFill>
                <a:latin typeface="Tahoma" pitchFamily="34" charset="0"/>
              </a:rPr>
              <a:t>&lt;/</a:t>
            </a:r>
            <a:r>
              <a:rPr lang="en-US" sz="1200" b="1">
                <a:solidFill>
                  <a:srgbClr val="000000"/>
                </a:solidFill>
                <a:latin typeface="Tahoma" pitchFamily="34" charset="0"/>
              </a:rPr>
              <a:t>ClassType</a:t>
            </a:r>
            <a:r>
              <a:rPr lang="en-US" sz="1200">
                <a:solidFill>
                  <a:srgbClr val="000000"/>
                </a:solidFill>
                <a:latin typeface="Tahoma" pitchFamily="34" charset="0"/>
              </a:rPr>
              <a:t>&gt;</a:t>
            </a:r>
            <a:endParaRPr lang="en-US" sz="1200" noProof="1">
              <a:solidFill>
                <a:srgbClr val="000000"/>
              </a:solidFill>
              <a:latin typeface="Tahoma" pitchFamily="34" charset="0"/>
            </a:endParaRPr>
          </a:p>
        </p:txBody>
      </p:sp>
      <p:pic>
        <p:nvPicPr>
          <p:cNvPr id="122884" name="Picture 4"/>
          <p:cNvPicPr>
            <a:picLocks noChangeAspect="1" noChangeArrowheads="1"/>
          </p:cNvPicPr>
          <p:nvPr/>
        </p:nvPicPr>
        <p:blipFill>
          <a:blip r:embed="rId2"/>
          <a:srcRect/>
          <a:stretch>
            <a:fillRect/>
          </a:stretch>
        </p:blipFill>
        <p:spPr bwMode="auto">
          <a:xfrm>
            <a:off x="2142860" y="3394075"/>
            <a:ext cx="5654675" cy="2749550"/>
          </a:xfrm>
          <a:prstGeom prst="rect">
            <a:avLst/>
          </a:prstGeom>
          <a:noFill/>
        </p:spPr>
      </p:pic>
      <p:sp>
        <p:nvSpPr>
          <p:cNvPr id="122885" name="Freeform 5"/>
          <p:cNvSpPr>
            <a:spLocks/>
          </p:cNvSpPr>
          <p:nvPr/>
        </p:nvSpPr>
        <p:spPr bwMode="auto">
          <a:xfrm>
            <a:off x="7594600" y="1905000"/>
            <a:ext cx="577850" cy="1447800"/>
          </a:xfrm>
          <a:custGeom>
            <a:avLst/>
            <a:gdLst/>
            <a:ahLst/>
            <a:cxnLst>
              <a:cxn ang="0">
                <a:pos x="0" y="0"/>
              </a:cxn>
              <a:cxn ang="0">
                <a:pos x="384" y="480"/>
              </a:cxn>
              <a:cxn ang="0">
                <a:pos x="0" y="960"/>
              </a:cxn>
            </a:cxnLst>
            <a:rect l="0" t="0" r="r" b="b"/>
            <a:pathLst>
              <a:path w="384" h="960">
                <a:moveTo>
                  <a:pt x="0" y="0"/>
                </a:moveTo>
                <a:cubicBezTo>
                  <a:pt x="192" y="160"/>
                  <a:pt x="384" y="320"/>
                  <a:pt x="384" y="480"/>
                </a:cubicBezTo>
                <a:cubicBezTo>
                  <a:pt x="384" y="640"/>
                  <a:pt x="64" y="880"/>
                  <a:pt x="0" y="960"/>
                </a:cubicBezTo>
              </a:path>
            </a:pathLst>
          </a:custGeom>
          <a:noFill/>
          <a:ln w="25400" cap="flat">
            <a:solidFill>
              <a:srgbClr val="3923DB"/>
            </a:solidFill>
            <a:prstDash val="dash"/>
            <a:round/>
            <a:headEnd/>
            <a:tailEnd type="stealth" w="lg" len="med"/>
          </a:ln>
          <a:effectLst/>
        </p:spPr>
        <p:txBody>
          <a:bodyPr/>
          <a:lstStyle/>
          <a:p>
            <a:endParaRPr lang="en-US"/>
          </a:p>
        </p:txBody>
      </p:sp>
    </p:spTree>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238092" y="-142892"/>
            <a:ext cx="8915400" cy="1143000"/>
          </a:xfrm>
        </p:spPr>
        <p:txBody>
          <a:bodyPr/>
          <a:lstStyle/>
          <a:p>
            <a:r>
              <a:rPr smtClean="0"/>
              <a:t>Konfigurálás és alapbeállítások</a:t>
            </a:r>
            <a:endParaRPr lang="en-US" dirty="0"/>
          </a:p>
        </p:txBody>
      </p:sp>
      <p:pic>
        <p:nvPicPr>
          <p:cNvPr id="123907" name="Picture 3"/>
          <p:cNvPicPr>
            <a:picLocks noChangeAspect="1" noChangeArrowheads="1"/>
          </p:cNvPicPr>
          <p:nvPr/>
        </p:nvPicPr>
        <p:blipFill>
          <a:blip r:embed="rId2"/>
          <a:srcRect/>
          <a:stretch>
            <a:fillRect/>
          </a:stretch>
        </p:blipFill>
        <p:spPr bwMode="auto">
          <a:xfrm>
            <a:off x="4870450" y="2133601"/>
            <a:ext cx="4787900" cy="1420813"/>
          </a:xfrm>
          <a:prstGeom prst="rect">
            <a:avLst/>
          </a:prstGeom>
          <a:noFill/>
        </p:spPr>
      </p:pic>
      <p:sp>
        <p:nvSpPr>
          <p:cNvPr id="123908" name="Text Box 4"/>
          <p:cNvSpPr txBox="1">
            <a:spLocks noChangeArrowheads="1"/>
          </p:cNvSpPr>
          <p:nvPr/>
        </p:nvSpPr>
        <p:spPr bwMode="auto">
          <a:xfrm>
            <a:off x="82550" y="838201"/>
            <a:ext cx="6851650" cy="1196975"/>
          </a:xfrm>
          <a:prstGeom prst="rect">
            <a:avLst/>
          </a:prstGeom>
          <a:solidFill>
            <a:schemeClr val="accent4">
              <a:lumMod val="90000"/>
            </a:schemeClr>
          </a:solidFill>
          <a:ln w="9525">
            <a:solidFill>
              <a:schemeClr val="tx1"/>
            </a:solidFill>
            <a:miter lim="800000"/>
            <a:headEnd/>
            <a:tailEnd/>
          </a:ln>
          <a:effectLst/>
        </p:spPr>
        <p:txBody>
          <a:bodyPr>
            <a:spAutoFit/>
          </a:bodyPr>
          <a:lstStyle/>
          <a:p>
            <a:r>
              <a:rPr lang="en-US" sz="1200">
                <a:solidFill>
                  <a:srgbClr val="000000"/>
                </a:solidFill>
                <a:latin typeface="Tahoma" pitchFamily="34" charset="0"/>
              </a:rPr>
              <a:t>&lt;</a:t>
            </a:r>
            <a:r>
              <a:rPr lang="en-US" sz="1200" b="1">
                <a:solidFill>
                  <a:srgbClr val="000000"/>
                </a:solidFill>
                <a:latin typeface="Tahoma" pitchFamily="34" charset="0"/>
              </a:rPr>
              <a:t>ClassType</a:t>
            </a:r>
            <a:r>
              <a:rPr lang="en-US" sz="1200">
                <a:solidFill>
                  <a:srgbClr val="000000"/>
                </a:solidFill>
                <a:latin typeface="Tahoma" pitchFamily="34" charset="0"/>
              </a:rPr>
              <a:t> Name=“NetworkDeviceEnrollmentServices” Base = “SubFeature”&gt;</a:t>
            </a:r>
          </a:p>
          <a:p>
            <a:r>
              <a:rPr lang="en-US" sz="1200" noProof="1">
                <a:latin typeface="Tahoma" pitchFamily="34" charset="0"/>
              </a:rPr>
              <a:t> </a:t>
            </a:r>
            <a:r>
              <a:rPr lang="en-US" sz="1200">
                <a:latin typeface="Tahoma" pitchFamily="34" charset="0"/>
              </a:rPr>
              <a:t>	</a:t>
            </a:r>
            <a:r>
              <a:rPr lang="en-US" sz="1200" noProof="1">
                <a:solidFill>
                  <a:srgbClr val="3923DB"/>
                </a:solidFill>
                <a:latin typeface="Tahoma" pitchFamily="34" charset="0"/>
              </a:rPr>
              <a:t>&lt;</a:t>
            </a:r>
            <a:r>
              <a:rPr lang="en-US" sz="1200" b="1" noProof="1">
                <a:solidFill>
                  <a:srgbClr val="3923DB"/>
                </a:solidFill>
                <a:latin typeface="Tahoma" pitchFamily="34" charset="0"/>
              </a:rPr>
              <a:t>Setting</a:t>
            </a:r>
            <a:r>
              <a:rPr lang="en-US" sz="1200" noProof="1">
                <a:solidFill>
                  <a:srgbClr val="3923DB"/>
                </a:solidFill>
                <a:latin typeface="Tahoma" pitchFamily="34" charset="0"/>
              </a:rPr>
              <a:t> Name="AccountType" Type="Account" Multiplicity="0..1"&gt;</a:t>
            </a:r>
          </a:p>
          <a:p>
            <a:r>
              <a:rPr lang="en-US" sz="1200" noProof="1">
                <a:solidFill>
                  <a:srgbClr val="3923DB"/>
                </a:solidFill>
                <a:latin typeface="Tahoma" pitchFamily="34" charset="0"/>
              </a:rPr>
              <a:t>                </a:t>
            </a:r>
            <a:r>
              <a:rPr lang="en-US" sz="1200">
                <a:solidFill>
                  <a:srgbClr val="3923DB"/>
                </a:solidFill>
                <a:latin typeface="Tahoma" pitchFamily="34" charset="0"/>
              </a:rPr>
              <a:t>		</a:t>
            </a:r>
            <a:r>
              <a:rPr lang="en-US" sz="1200" noProof="1">
                <a:solidFill>
                  <a:srgbClr val="3923DB"/>
                </a:solidFill>
                <a:latin typeface="Tahoma" pitchFamily="34" charset="0"/>
              </a:rPr>
              <a:t>&lt;SimpleValue&gt;</a:t>
            </a:r>
            <a:r>
              <a:rPr lang="en-US" sz="1200" b="1">
                <a:solidFill>
                  <a:srgbClr val="3923DB"/>
                </a:solidFill>
                <a:latin typeface="Tahoma" pitchFamily="34" charset="0"/>
              </a:rPr>
              <a:t>SpecifiedUserAccount</a:t>
            </a:r>
            <a:r>
              <a:rPr lang="en-US" sz="1200" noProof="1">
                <a:solidFill>
                  <a:srgbClr val="3923DB"/>
                </a:solidFill>
                <a:latin typeface="Tahoma" pitchFamily="34" charset="0"/>
              </a:rPr>
              <a:t>&lt;/SimpleValue&gt;</a:t>
            </a:r>
          </a:p>
          <a:p>
            <a:r>
              <a:rPr lang="en-US" sz="1200" noProof="1">
                <a:solidFill>
                  <a:srgbClr val="3923DB"/>
                </a:solidFill>
                <a:latin typeface="Tahoma" pitchFamily="34" charset="0"/>
              </a:rPr>
              <a:t>           </a:t>
            </a:r>
            <a:r>
              <a:rPr lang="en-US" sz="1200">
                <a:solidFill>
                  <a:srgbClr val="3923DB"/>
                </a:solidFill>
                <a:latin typeface="Tahoma" pitchFamily="34" charset="0"/>
              </a:rPr>
              <a:t>	</a:t>
            </a:r>
            <a:r>
              <a:rPr lang="en-US" sz="1200" noProof="1">
                <a:solidFill>
                  <a:srgbClr val="3923DB"/>
                </a:solidFill>
                <a:latin typeface="Tahoma" pitchFamily="34" charset="0"/>
              </a:rPr>
              <a:t>&lt;/</a:t>
            </a:r>
            <a:r>
              <a:rPr lang="en-US" sz="1200" b="1" noProof="1">
                <a:solidFill>
                  <a:srgbClr val="3923DB"/>
                </a:solidFill>
                <a:latin typeface="Tahoma" pitchFamily="34" charset="0"/>
              </a:rPr>
              <a:t>Setting</a:t>
            </a:r>
            <a:r>
              <a:rPr lang="en-US" sz="1200" noProof="1">
                <a:solidFill>
                  <a:srgbClr val="3923DB"/>
                </a:solidFill>
                <a:latin typeface="Tahoma" pitchFamily="34" charset="0"/>
              </a:rPr>
              <a:t>&gt;</a:t>
            </a:r>
            <a:endParaRPr lang="en-US" sz="1200">
              <a:solidFill>
                <a:srgbClr val="3923DB"/>
              </a:solidFill>
              <a:latin typeface="Tahoma" pitchFamily="34" charset="0"/>
            </a:endParaRPr>
          </a:p>
          <a:p>
            <a:r>
              <a:rPr lang="en-US" sz="1200">
                <a:solidFill>
                  <a:srgbClr val="000000"/>
                </a:solidFill>
                <a:latin typeface="Tahoma" pitchFamily="34" charset="0"/>
              </a:rPr>
              <a:t>….</a:t>
            </a:r>
          </a:p>
          <a:p>
            <a:r>
              <a:rPr lang="en-US" sz="1200">
                <a:solidFill>
                  <a:srgbClr val="000000"/>
                </a:solidFill>
                <a:latin typeface="Tahoma" pitchFamily="34" charset="0"/>
              </a:rPr>
              <a:t>&lt;/</a:t>
            </a:r>
            <a:r>
              <a:rPr lang="en-US" sz="1200" b="1">
                <a:solidFill>
                  <a:srgbClr val="000000"/>
                </a:solidFill>
                <a:latin typeface="Tahoma" pitchFamily="34" charset="0"/>
              </a:rPr>
              <a:t>ClassType</a:t>
            </a:r>
            <a:r>
              <a:rPr lang="en-US" sz="1200">
                <a:solidFill>
                  <a:srgbClr val="000000"/>
                </a:solidFill>
                <a:latin typeface="Tahoma" pitchFamily="34" charset="0"/>
              </a:rPr>
              <a:t>&gt;</a:t>
            </a:r>
          </a:p>
        </p:txBody>
      </p:sp>
      <p:sp>
        <p:nvSpPr>
          <p:cNvPr id="123909" name="Line 5"/>
          <p:cNvSpPr>
            <a:spLocks noChangeShapeType="1"/>
          </p:cNvSpPr>
          <p:nvPr/>
        </p:nvSpPr>
        <p:spPr bwMode="auto">
          <a:xfrm>
            <a:off x="4308079" y="1476375"/>
            <a:ext cx="577850" cy="609600"/>
          </a:xfrm>
          <a:prstGeom prst="line">
            <a:avLst/>
          </a:prstGeom>
          <a:noFill/>
          <a:ln w="25400">
            <a:solidFill>
              <a:srgbClr val="3923DB"/>
            </a:solidFill>
            <a:prstDash val="dash"/>
            <a:round/>
            <a:headEnd/>
            <a:tailEnd type="stealth" w="lg" len="med"/>
          </a:ln>
          <a:effectLst/>
        </p:spPr>
        <p:txBody>
          <a:bodyPr/>
          <a:lstStyle/>
          <a:p>
            <a:endParaRPr lang="en-US"/>
          </a:p>
        </p:txBody>
      </p:sp>
      <p:sp>
        <p:nvSpPr>
          <p:cNvPr id="123910" name="Text Box 6"/>
          <p:cNvSpPr txBox="1">
            <a:spLocks noChangeArrowheads="1"/>
          </p:cNvSpPr>
          <p:nvPr/>
        </p:nvSpPr>
        <p:spPr bwMode="auto">
          <a:xfrm>
            <a:off x="82550" y="3657601"/>
            <a:ext cx="6356350" cy="1196975"/>
          </a:xfrm>
          <a:prstGeom prst="rect">
            <a:avLst/>
          </a:prstGeom>
          <a:solidFill>
            <a:schemeClr val="accent4">
              <a:lumMod val="90000"/>
            </a:schemeClr>
          </a:solidFill>
          <a:ln w="9525">
            <a:solidFill>
              <a:schemeClr val="tx1"/>
            </a:solidFill>
            <a:miter lim="800000"/>
            <a:headEnd/>
            <a:tailEnd/>
          </a:ln>
          <a:effectLst/>
        </p:spPr>
        <p:txBody>
          <a:bodyPr>
            <a:spAutoFit/>
          </a:bodyPr>
          <a:lstStyle/>
          <a:p>
            <a:r>
              <a:rPr lang="en-US" sz="1200">
                <a:solidFill>
                  <a:srgbClr val="000000"/>
                </a:solidFill>
                <a:latin typeface="Tahoma" pitchFamily="34" charset="0"/>
              </a:rPr>
              <a:t>&lt;</a:t>
            </a:r>
            <a:r>
              <a:rPr lang="en-US" sz="1200" b="1">
                <a:solidFill>
                  <a:srgbClr val="000000"/>
                </a:solidFill>
                <a:latin typeface="Tahoma" pitchFamily="34" charset="0"/>
              </a:rPr>
              <a:t>ClassType</a:t>
            </a:r>
            <a:r>
              <a:rPr lang="en-US" sz="1200">
                <a:solidFill>
                  <a:srgbClr val="000000"/>
                </a:solidFill>
                <a:latin typeface="Tahoma" pitchFamily="34" charset="0"/>
              </a:rPr>
              <a:t> Name=“CertificationAuthority” Base = “SubFeature”&gt;</a:t>
            </a:r>
          </a:p>
          <a:p>
            <a:r>
              <a:rPr lang="en-US" sz="1200" noProof="1">
                <a:latin typeface="Tahoma" pitchFamily="34" charset="0"/>
              </a:rPr>
              <a:t> </a:t>
            </a:r>
            <a:r>
              <a:rPr lang="en-US" sz="1200">
                <a:latin typeface="Tahoma" pitchFamily="34" charset="0"/>
              </a:rPr>
              <a:t>	</a:t>
            </a:r>
            <a:r>
              <a:rPr lang="en-US" sz="1200" noProof="1">
                <a:solidFill>
                  <a:srgbClr val="3923DB"/>
                </a:solidFill>
                <a:latin typeface="Tahoma" pitchFamily="34" charset="0"/>
              </a:rPr>
              <a:t>&lt;</a:t>
            </a:r>
            <a:r>
              <a:rPr lang="en-US" sz="1200" b="1" noProof="1">
                <a:solidFill>
                  <a:srgbClr val="3923DB"/>
                </a:solidFill>
                <a:latin typeface="Tahoma" pitchFamily="34" charset="0"/>
              </a:rPr>
              <a:t>Setting</a:t>
            </a:r>
            <a:r>
              <a:rPr lang="en-US" sz="1200" noProof="1">
                <a:solidFill>
                  <a:srgbClr val="3923DB"/>
                </a:solidFill>
                <a:latin typeface="Tahoma" pitchFamily="34" charset="0"/>
              </a:rPr>
              <a:t> Name=“</a:t>
            </a:r>
            <a:r>
              <a:rPr lang="en-US" sz="1200">
                <a:solidFill>
                  <a:srgbClr val="3923DB"/>
                </a:solidFill>
                <a:latin typeface="Tahoma" pitchFamily="34" charset="0"/>
              </a:rPr>
              <a:t>SetUp</a:t>
            </a:r>
            <a:r>
              <a:rPr lang="en-US" sz="1200" noProof="1">
                <a:solidFill>
                  <a:srgbClr val="3923DB"/>
                </a:solidFill>
                <a:latin typeface="Tahoma" pitchFamily="34" charset="0"/>
              </a:rPr>
              <a:t>Type" Type=“</a:t>
            </a:r>
            <a:r>
              <a:rPr lang="en-US" sz="1200">
                <a:solidFill>
                  <a:srgbClr val="3923DB"/>
                </a:solidFill>
                <a:latin typeface="Tahoma" pitchFamily="34" charset="0"/>
              </a:rPr>
              <a:t>SetUp</a:t>
            </a:r>
            <a:r>
              <a:rPr lang="en-US" sz="1200" noProof="1">
                <a:solidFill>
                  <a:srgbClr val="3923DB"/>
                </a:solidFill>
                <a:latin typeface="Tahoma" pitchFamily="34" charset="0"/>
              </a:rPr>
              <a:t>" Multiplicity="0..1"&gt;</a:t>
            </a:r>
          </a:p>
          <a:p>
            <a:r>
              <a:rPr lang="en-US" sz="1200" noProof="1">
                <a:solidFill>
                  <a:srgbClr val="3923DB"/>
                </a:solidFill>
                <a:latin typeface="Tahoma" pitchFamily="34" charset="0"/>
              </a:rPr>
              <a:t>                </a:t>
            </a:r>
            <a:r>
              <a:rPr lang="en-US" sz="1200">
                <a:solidFill>
                  <a:srgbClr val="3923DB"/>
                </a:solidFill>
                <a:latin typeface="Tahoma" pitchFamily="34" charset="0"/>
              </a:rPr>
              <a:t>		</a:t>
            </a:r>
            <a:r>
              <a:rPr lang="en-US" sz="1200" noProof="1">
                <a:solidFill>
                  <a:srgbClr val="3923DB"/>
                </a:solidFill>
                <a:latin typeface="Tahoma" pitchFamily="34" charset="0"/>
              </a:rPr>
              <a:t>&lt;SimpleValue&gt;</a:t>
            </a:r>
            <a:r>
              <a:rPr lang="en-US" sz="1200" b="1">
                <a:solidFill>
                  <a:srgbClr val="3923DB"/>
                </a:solidFill>
                <a:latin typeface="Tahoma" pitchFamily="34" charset="0"/>
              </a:rPr>
              <a:t>RootEnterpris</a:t>
            </a:r>
            <a:r>
              <a:rPr lang="en-US" sz="1200">
                <a:solidFill>
                  <a:srgbClr val="3923DB"/>
                </a:solidFill>
                <a:latin typeface="Tahoma" pitchFamily="34" charset="0"/>
              </a:rPr>
              <a:t>e</a:t>
            </a:r>
            <a:r>
              <a:rPr lang="en-US" sz="1200" noProof="1">
                <a:solidFill>
                  <a:srgbClr val="3923DB"/>
                </a:solidFill>
                <a:latin typeface="Tahoma" pitchFamily="34" charset="0"/>
              </a:rPr>
              <a:t>&lt;/SimpleValue&gt;</a:t>
            </a:r>
          </a:p>
          <a:p>
            <a:r>
              <a:rPr lang="en-US" sz="1200" noProof="1">
                <a:solidFill>
                  <a:srgbClr val="3923DB"/>
                </a:solidFill>
                <a:latin typeface="Tahoma" pitchFamily="34" charset="0"/>
              </a:rPr>
              <a:t>           </a:t>
            </a:r>
            <a:r>
              <a:rPr lang="en-US" sz="1200">
                <a:solidFill>
                  <a:srgbClr val="3923DB"/>
                </a:solidFill>
                <a:latin typeface="Tahoma" pitchFamily="34" charset="0"/>
              </a:rPr>
              <a:t>	</a:t>
            </a:r>
            <a:r>
              <a:rPr lang="en-US" sz="1200" noProof="1">
                <a:solidFill>
                  <a:srgbClr val="3923DB"/>
                </a:solidFill>
                <a:latin typeface="Tahoma" pitchFamily="34" charset="0"/>
              </a:rPr>
              <a:t>&lt;/</a:t>
            </a:r>
            <a:r>
              <a:rPr lang="en-US" sz="1200" b="1" noProof="1">
                <a:solidFill>
                  <a:srgbClr val="3923DB"/>
                </a:solidFill>
                <a:latin typeface="Tahoma" pitchFamily="34" charset="0"/>
              </a:rPr>
              <a:t>Setting</a:t>
            </a:r>
            <a:r>
              <a:rPr lang="en-US" sz="1200" noProof="1">
                <a:solidFill>
                  <a:srgbClr val="3923DB"/>
                </a:solidFill>
                <a:latin typeface="Tahoma" pitchFamily="34" charset="0"/>
              </a:rPr>
              <a:t>&gt;</a:t>
            </a:r>
            <a:endParaRPr lang="en-US" sz="1200">
              <a:solidFill>
                <a:srgbClr val="3923DB"/>
              </a:solidFill>
              <a:latin typeface="Tahoma" pitchFamily="34" charset="0"/>
            </a:endParaRPr>
          </a:p>
          <a:p>
            <a:r>
              <a:rPr lang="en-US" sz="1200">
                <a:solidFill>
                  <a:srgbClr val="000000"/>
                </a:solidFill>
                <a:latin typeface="Tahoma" pitchFamily="34" charset="0"/>
              </a:rPr>
              <a:t>….</a:t>
            </a:r>
          </a:p>
          <a:p>
            <a:r>
              <a:rPr lang="en-US" sz="1200">
                <a:solidFill>
                  <a:srgbClr val="000000"/>
                </a:solidFill>
                <a:latin typeface="Tahoma" pitchFamily="34" charset="0"/>
              </a:rPr>
              <a:t>&lt;/</a:t>
            </a:r>
            <a:r>
              <a:rPr lang="en-US" sz="1200" b="1">
                <a:solidFill>
                  <a:srgbClr val="000000"/>
                </a:solidFill>
                <a:latin typeface="Tahoma" pitchFamily="34" charset="0"/>
              </a:rPr>
              <a:t>ClassType</a:t>
            </a:r>
            <a:r>
              <a:rPr lang="en-US" sz="1200">
                <a:solidFill>
                  <a:srgbClr val="000000"/>
                </a:solidFill>
                <a:latin typeface="Tahoma" pitchFamily="34" charset="0"/>
              </a:rPr>
              <a:t>&gt;</a:t>
            </a:r>
          </a:p>
        </p:txBody>
      </p:sp>
      <p:pic>
        <p:nvPicPr>
          <p:cNvPr id="123911" name="Picture 7"/>
          <p:cNvPicPr>
            <a:picLocks noChangeAspect="1" noChangeArrowheads="1"/>
          </p:cNvPicPr>
          <p:nvPr/>
        </p:nvPicPr>
        <p:blipFill>
          <a:blip r:embed="rId3"/>
          <a:srcRect/>
          <a:stretch>
            <a:fillRect/>
          </a:stretch>
        </p:blipFill>
        <p:spPr bwMode="auto">
          <a:xfrm>
            <a:off x="4210050" y="4953001"/>
            <a:ext cx="5613400" cy="1349375"/>
          </a:xfrm>
          <a:prstGeom prst="rect">
            <a:avLst/>
          </a:prstGeom>
          <a:noFill/>
        </p:spPr>
      </p:pic>
      <p:sp>
        <p:nvSpPr>
          <p:cNvPr id="123912" name="Line 8"/>
          <p:cNvSpPr>
            <a:spLocks noChangeShapeType="1"/>
          </p:cNvSpPr>
          <p:nvPr/>
        </p:nvSpPr>
        <p:spPr bwMode="auto">
          <a:xfrm>
            <a:off x="3714750" y="4314825"/>
            <a:ext cx="577850" cy="609600"/>
          </a:xfrm>
          <a:prstGeom prst="line">
            <a:avLst/>
          </a:prstGeom>
          <a:noFill/>
          <a:ln w="25400">
            <a:solidFill>
              <a:srgbClr val="3923DB"/>
            </a:solidFill>
            <a:prstDash val="dash"/>
            <a:round/>
            <a:headEnd/>
            <a:tailEnd type="stealth" w="lg" len="med"/>
          </a:ln>
          <a:effectLst/>
        </p:spPr>
        <p:txBody>
          <a:bodyPr/>
          <a:lstStyle/>
          <a:p>
            <a:endParaRPr lang="en-US"/>
          </a:p>
        </p:txBody>
      </p:sp>
    </p:spTree>
  </p:cSld>
  <p:clrMapOvr>
    <a:masterClrMapping/>
  </p:clrMapOvr>
  <p:transition spd="med">
    <p:fade thruBlk="1"/>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Miről lesz szó?</a:t>
            </a:r>
            <a:endParaRPr lang="en-US" dirty="0"/>
          </a:p>
        </p:txBody>
      </p:sp>
      <p:sp>
        <p:nvSpPr>
          <p:cNvPr id="3" name="Content Placeholder 2"/>
          <p:cNvSpPr>
            <a:spLocks noGrp="1"/>
          </p:cNvSpPr>
          <p:nvPr>
            <p:ph idx="1"/>
          </p:nvPr>
        </p:nvSpPr>
        <p:spPr>
          <a:xfrm>
            <a:off x="271463" y="1285860"/>
            <a:ext cx="9363075" cy="4929222"/>
          </a:xfrm>
        </p:spPr>
        <p:txBody>
          <a:bodyPr/>
          <a:lstStyle/>
          <a:p>
            <a:r>
              <a:rPr lang="hu-HU" sz="2400" dirty="0" smtClean="0">
                <a:solidFill>
                  <a:schemeClr val="accent4">
                    <a:lumMod val="75000"/>
                  </a:schemeClr>
                </a:solidFill>
              </a:rPr>
              <a:t>A DSI, a konfigurációs adatbázis (CMDB) és az SML felhasználási lehetőségei</a:t>
            </a:r>
            <a:endParaRPr lang="hu-HU" sz="2000" dirty="0" smtClean="0">
              <a:solidFill>
                <a:schemeClr val="accent4">
                  <a:lumMod val="75000"/>
                </a:schemeClr>
              </a:solidFill>
            </a:endParaRPr>
          </a:p>
          <a:p>
            <a:r>
              <a:rPr lang="hu-HU" sz="2400" dirty="0" smtClean="0">
                <a:solidFill>
                  <a:schemeClr val="accent4">
                    <a:lumMod val="75000"/>
                  </a:schemeClr>
                </a:solidFill>
              </a:rPr>
              <a:t>A MOF és a CMDB automatizálása System Center eszközökkel</a:t>
            </a:r>
          </a:p>
          <a:p>
            <a:pPr lvl="1"/>
            <a:r>
              <a:rPr lang="hu-HU" sz="2000" dirty="0" smtClean="0">
                <a:solidFill>
                  <a:schemeClr val="accent4">
                    <a:lumMod val="75000"/>
                  </a:schemeClr>
                </a:solidFill>
              </a:rPr>
              <a:t>System Center Service Manager</a:t>
            </a:r>
          </a:p>
          <a:p>
            <a:r>
              <a:rPr lang="hu-HU" sz="2400" dirty="0" smtClean="0">
                <a:solidFill>
                  <a:schemeClr val="accent4">
                    <a:lumMod val="75000"/>
                  </a:schemeClr>
                </a:solidFill>
              </a:rPr>
              <a:t>„</a:t>
            </a:r>
            <a:r>
              <a:rPr lang="hu-HU" sz="2400" dirty="0" err="1" smtClean="0">
                <a:solidFill>
                  <a:schemeClr val="accent4">
                    <a:lumMod val="75000"/>
                  </a:schemeClr>
                </a:solidFill>
              </a:rPr>
              <a:t>Longhorn</a:t>
            </a:r>
            <a:r>
              <a:rPr lang="hu-HU" sz="2400" dirty="0" smtClean="0">
                <a:solidFill>
                  <a:schemeClr val="accent4">
                    <a:lumMod val="75000"/>
                  </a:schemeClr>
                </a:solidFill>
              </a:rPr>
              <a:t>” Server – </a:t>
            </a:r>
            <a:r>
              <a:rPr lang="hu-HU" sz="2400" dirty="0" err="1" smtClean="0">
                <a:solidFill>
                  <a:schemeClr val="accent4">
                    <a:lumMod val="75000"/>
                  </a:schemeClr>
                </a:solidFill>
              </a:rPr>
              <a:t>Role</a:t>
            </a:r>
            <a:r>
              <a:rPr lang="hu-HU" sz="2400" dirty="0" smtClean="0">
                <a:solidFill>
                  <a:schemeClr val="accent4">
                    <a:lumMod val="75000"/>
                  </a:schemeClr>
                </a:solidFill>
              </a:rPr>
              <a:t> Management </a:t>
            </a:r>
            <a:r>
              <a:rPr lang="hu-HU" sz="2400" dirty="0" err="1" smtClean="0">
                <a:solidFill>
                  <a:schemeClr val="accent4">
                    <a:lumMod val="75000"/>
                  </a:schemeClr>
                </a:solidFill>
              </a:rPr>
              <a:t>Tool</a:t>
            </a:r>
            <a:endParaRPr lang="hu-HU" sz="2400" dirty="0" smtClean="0">
              <a:solidFill>
                <a:schemeClr val="accent4">
                  <a:lumMod val="75000"/>
                </a:schemeClr>
              </a:solidFill>
            </a:endParaRPr>
          </a:p>
          <a:p>
            <a:r>
              <a:rPr lang="hu-HU" sz="2400" dirty="0" smtClean="0">
                <a:solidFill>
                  <a:srgbClr val="FFC000"/>
                </a:solidFill>
              </a:rPr>
              <a:t>A jövő menedzsment-architektúrája</a:t>
            </a:r>
          </a:p>
          <a:p>
            <a:r>
              <a:rPr lang="hu-HU" sz="2400" dirty="0" smtClean="0"/>
              <a:t>Kapacitástervezés</a:t>
            </a:r>
          </a:p>
          <a:p>
            <a:r>
              <a:rPr lang="hu-HU" sz="2400" dirty="0" err="1" smtClean="0"/>
              <a:t>Virtualizáció</a:t>
            </a:r>
            <a:endParaRPr lang="hu-HU" sz="2400" dirty="0" smtClean="0"/>
          </a:p>
          <a:p>
            <a:r>
              <a:rPr lang="hu-HU" sz="2400" dirty="0" smtClean="0"/>
              <a:t>És ha mindez összeér…</a:t>
            </a:r>
          </a:p>
          <a:p>
            <a:r>
              <a:rPr lang="hu-HU" sz="2400" dirty="0" smtClean="0"/>
              <a:t>System Center és DSI ütemterv</a:t>
            </a:r>
            <a:endParaRPr lang="en-US" sz="2400" dirty="0"/>
          </a:p>
        </p:txBody>
      </p:sp>
    </p:spTree>
  </p:cSld>
  <p:clrMapOvr>
    <a:masterClrMapping/>
  </p:clrMapOvr>
  <p:transition spd="med">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459" name="AutoShape 67"/>
          <p:cNvSpPr>
            <a:spLocks noChangeArrowheads="1"/>
          </p:cNvSpPr>
          <p:nvPr/>
        </p:nvSpPr>
        <p:spPr bwMode="auto">
          <a:xfrm>
            <a:off x="238093" y="5214950"/>
            <a:ext cx="5214974" cy="1214446"/>
          </a:xfrm>
          <a:prstGeom prst="roundRect">
            <a:avLst>
              <a:gd name="adj" fmla="val 16667"/>
            </a:avLst>
          </a:prstGeom>
          <a:solidFill>
            <a:srgbClr val="FF6600">
              <a:alpha val="66000"/>
            </a:srgbClr>
          </a:solidFill>
          <a:ln w="12700" algn="ctr">
            <a:solidFill>
              <a:srgbClr val="FF6600"/>
            </a:solidFill>
            <a:round/>
            <a:headEnd type="none" w="sm" len="sm"/>
            <a:tailEnd type="none" w="sm" len="sm"/>
          </a:ln>
          <a:effectLst/>
        </p:spPr>
        <p:txBody>
          <a:bodyPr wrap="none" anchor="ctr"/>
          <a:lstStyle/>
          <a:p>
            <a:pPr algn="ctr" eaLnBrk="0" hangingPunct="0">
              <a:lnSpc>
                <a:spcPct val="80000"/>
              </a:lnSpc>
            </a:pPr>
            <a:endParaRPr lang="hu-HU" sz="1400">
              <a:solidFill>
                <a:schemeClr val="bg2"/>
              </a:solidFill>
              <a:cs typeface="Courier New" pitchFamily="49" charset="0"/>
            </a:endParaRPr>
          </a:p>
        </p:txBody>
      </p:sp>
      <p:sp>
        <p:nvSpPr>
          <p:cNvPr id="187394" name="Rectangle 2"/>
          <p:cNvSpPr>
            <a:spLocks noGrp="1" noChangeArrowheads="1"/>
          </p:cNvSpPr>
          <p:nvPr>
            <p:ph type="title"/>
          </p:nvPr>
        </p:nvSpPr>
        <p:spPr>
          <a:xfrm>
            <a:off x="412750" y="228600"/>
            <a:ext cx="9493250" cy="641350"/>
          </a:xfrm>
        </p:spPr>
        <p:txBody>
          <a:bodyPr/>
          <a:lstStyle/>
          <a:p>
            <a:r>
              <a:rPr lang="hu-HU" sz="3600" dirty="0"/>
              <a:t>A </a:t>
            </a:r>
            <a:r>
              <a:rPr lang="en-US" sz="3600" dirty="0"/>
              <a:t>DSI </a:t>
            </a:r>
            <a:r>
              <a:rPr lang="hu-HU" sz="3600" dirty="0"/>
              <a:t>víziója: önmenedzselő rendszerek</a:t>
            </a:r>
            <a:endParaRPr lang="en-US" sz="3600" dirty="0"/>
          </a:p>
        </p:txBody>
      </p:sp>
      <p:sp>
        <p:nvSpPr>
          <p:cNvPr id="187395" name="Rectangle 3"/>
          <p:cNvSpPr>
            <a:spLocks noGrp="1" noChangeArrowheads="1"/>
          </p:cNvSpPr>
          <p:nvPr>
            <p:ph type="body" idx="1"/>
          </p:nvPr>
        </p:nvSpPr>
        <p:spPr>
          <a:xfrm>
            <a:off x="185738" y="962025"/>
            <a:ext cx="5330825" cy="5581650"/>
          </a:xfrm>
        </p:spPr>
        <p:txBody>
          <a:bodyPr/>
          <a:lstStyle/>
          <a:p>
            <a:pPr marL="265113" indent="-265113">
              <a:spcBef>
                <a:spcPct val="0"/>
              </a:spcBef>
            </a:pPr>
            <a:r>
              <a:rPr lang="hu-HU" sz="2400" dirty="0"/>
              <a:t>Ön-</a:t>
            </a:r>
            <a:r>
              <a:rPr lang="en-US" sz="2400" dirty="0"/>
              <a:t>* </a:t>
            </a:r>
            <a:r>
              <a:rPr lang="hu-HU" sz="2400" dirty="0"/>
              <a:t>rendszerek</a:t>
            </a:r>
            <a:endParaRPr lang="en-US" sz="2400" dirty="0"/>
          </a:p>
          <a:p>
            <a:pPr marL="865188" lvl="1" indent="-285750">
              <a:spcBef>
                <a:spcPct val="0"/>
              </a:spcBef>
            </a:pPr>
            <a:r>
              <a:rPr lang="hu-HU" sz="2000" dirty="0"/>
              <a:t>Ön-konfiguráló</a:t>
            </a:r>
            <a:endParaRPr lang="en-US" sz="2000" dirty="0"/>
          </a:p>
          <a:p>
            <a:pPr marL="865188" lvl="1" indent="-285750">
              <a:spcBef>
                <a:spcPct val="0"/>
              </a:spcBef>
            </a:pPr>
            <a:r>
              <a:rPr lang="hu-HU" sz="2000" dirty="0"/>
              <a:t>Ön-optimalizáló, Ön-hangoló</a:t>
            </a:r>
            <a:endParaRPr lang="en-US" sz="2000" dirty="0"/>
          </a:p>
          <a:p>
            <a:pPr marL="865188" lvl="1" indent="-285750">
              <a:spcBef>
                <a:spcPct val="10000"/>
              </a:spcBef>
            </a:pPr>
            <a:r>
              <a:rPr lang="hu-HU" sz="2000" dirty="0"/>
              <a:t>Ön-telepítő és</a:t>
            </a:r>
            <a:r>
              <a:rPr lang="en-US" sz="2000" dirty="0"/>
              <a:t> </a:t>
            </a:r>
            <a:r>
              <a:rPr lang="hu-HU" sz="2000" dirty="0"/>
              <a:t>Ön-eltávolító</a:t>
            </a:r>
            <a:endParaRPr lang="en-US" sz="2000" dirty="0"/>
          </a:p>
          <a:p>
            <a:pPr marL="865188" lvl="1" indent="-285750">
              <a:spcBef>
                <a:spcPct val="10000"/>
              </a:spcBef>
            </a:pPr>
            <a:r>
              <a:rPr lang="hu-HU" sz="2000" dirty="0"/>
              <a:t>Ön-védelemre képes</a:t>
            </a:r>
            <a:endParaRPr lang="en-US" sz="2000" dirty="0"/>
          </a:p>
          <a:p>
            <a:pPr marL="865188" lvl="1" indent="-285750">
              <a:spcBef>
                <a:spcPct val="10000"/>
              </a:spcBef>
            </a:pPr>
            <a:r>
              <a:rPr lang="hu-HU" sz="2000" dirty="0"/>
              <a:t>Ön-felügyelő</a:t>
            </a:r>
            <a:endParaRPr lang="en-US" sz="2000" dirty="0"/>
          </a:p>
          <a:p>
            <a:pPr marL="865188" lvl="1" indent="-285750">
              <a:spcBef>
                <a:spcPct val="10000"/>
              </a:spcBef>
            </a:pPr>
            <a:r>
              <a:rPr lang="hu-HU" sz="2000" dirty="0"/>
              <a:t>Ön-diagnosztizáló</a:t>
            </a:r>
            <a:endParaRPr lang="en-US" sz="2000" dirty="0"/>
          </a:p>
          <a:p>
            <a:pPr marL="865188" lvl="1" indent="-285750">
              <a:spcBef>
                <a:spcPct val="10000"/>
              </a:spcBef>
            </a:pPr>
            <a:r>
              <a:rPr lang="hu-HU" sz="2000" dirty="0"/>
              <a:t>Ön-gyógyító</a:t>
            </a:r>
            <a:endParaRPr lang="en-US" sz="2000" dirty="0"/>
          </a:p>
          <a:p>
            <a:pPr marL="1208088" lvl="2">
              <a:spcBef>
                <a:spcPct val="10000"/>
              </a:spcBef>
            </a:pPr>
            <a:r>
              <a:rPr lang="hu-HU" sz="1800" dirty="0"/>
              <a:t>A megelőzés könnyebb mint a helyreállítás</a:t>
            </a:r>
            <a:endParaRPr lang="en-US" sz="1800" dirty="0"/>
          </a:p>
          <a:p>
            <a:pPr marL="265113" indent="-265113">
              <a:spcBef>
                <a:spcPct val="10000"/>
              </a:spcBef>
            </a:pPr>
            <a:r>
              <a:rPr lang="hu-HU" sz="2400" dirty="0"/>
              <a:t>Az Ön-* rendszereknek ismerniük kell saját magukat és környezetüket </a:t>
            </a:r>
          </a:p>
          <a:p>
            <a:pPr marL="865188" lvl="1" indent="-285750">
              <a:spcBef>
                <a:spcPct val="10000"/>
              </a:spcBef>
            </a:pPr>
            <a:r>
              <a:rPr lang="hu-HU" sz="1800" dirty="0"/>
              <a:t>Ön-ismeret</a:t>
            </a:r>
            <a:endParaRPr lang="en-US" sz="1800" i="1" dirty="0"/>
          </a:p>
          <a:p>
            <a:pPr marL="265113" indent="-265113">
              <a:spcBef>
                <a:spcPct val="10000"/>
              </a:spcBef>
            </a:pPr>
            <a:r>
              <a:rPr lang="hu-HU" sz="2400" dirty="0"/>
              <a:t>Modell </a:t>
            </a:r>
            <a:r>
              <a:rPr lang="hu-HU" sz="2400" dirty="0" smtClean="0"/>
              <a:t>mindenhol</a:t>
            </a:r>
            <a:endParaRPr lang="en-US" sz="2400" dirty="0"/>
          </a:p>
          <a:p>
            <a:pPr marL="865188" lvl="1" indent="-285750">
              <a:spcBef>
                <a:spcPct val="0"/>
              </a:spcBef>
            </a:pPr>
            <a:r>
              <a:rPr lang="hu-HU" sz="1800" dirty="0"/>
              <a:t>Minden alkalmazáshoz van modell</a:t>
            </a:r>
            <a:endParaRPr lang="en-US" sz="1800" dirty="0"/>
          </a:p>
          <a:p>
            <a:pPr marL="865188" lvl="1" indent="-285750">
              <a:spcBef>
                <a:spcPct val="0"/>
              </a:spcBef>
            </a:pPr>
            <a:r>
              <a:rPr lang="hu-HU" sz="1800" dirty="0"/>
              <a:t>Minden Windows rendszerben van </a:t>
            </a:r>
            <a:r>
              <a:rPr lang="hu-HU" sz="1800" dirty="0" smtClean="0"/>
              <a:t>modell</a:t>
            </a:r>
          </a:p>
          <a:p>
            <a:pPr marL="865188" lvl="1" indent="-285750">
              <a:spcBef>
                <a:spcPct val="0"/>
              </a:spcBef>
            </a:pPr>
            <a:r>
              <a:rPr lang="hu-HU" sz="1800" dirty="0" smtClean="0"/>
              <a:t>Mindez elosztottan megvalósítva</a:t>
            </a:r>
            <a:endParaRPr lang="en-US" sz="1800" dirty="0"/>
          </a:p>
        </p:txBody>
      </p:sp>
      <p:grpSp>
        <p:nvGrpSpPr>
          <p:cNvPr id="2" name="Group 35"/>
          <p:cNvGrpSpPr>
            <a:grpSpLocks/>
          </p:cNvGrpSpPr>
          <p:nvPr/>
        </p:nvGrpSpPr>
        <p:grpSpPr bwMode="auto">
          <a:xfrm>
            <a:off x="5861045" y="2689228"/>
            <a:ext cx="245930" cy="2381251"/>
            <a:chOff x="3456" y="1781"/>
            <a:chExt cx="143" cy="1500"/>
          </a:xfrm>
        </p:grpSpPr>
        <p:sp>
          <p:nvSpPr>
            <p:cNvPr id="187432" name="Text Box 40"/>
            <p:cNvSpPr txBox="1">
              <a:spLocks noChangeArrowheads="1"/>
            </p:cNvSpPr>
            <p:nvPr/>
          </p:nvSpPr>
          <p:spPr bwMode="auto">
            <a:xfrm rot="5400000">
              <a:off x="2778" y="2459"/>
              <a:ext cx="1500" cy="143"/>
            </a:xfrm>
            <a:prstGeom prst="rect">
              <a:avLst/>
            </a:prstGeom>
            <a:noFill/>
            <a:ln w="12700">
              <a:noFill/>
              <a:miter lim="800000"/>
              <a:headEnd/>
              <a:tailEnd/>
            </a:ln>
            <a:effectLst/>
          </p:spPr>
          <p:txBody>
            <a:bodyPr wrap="none" lIns="0" tIns="0" rIns="0" bIns="0">
              <a:spAutoFit/>
            </a:bodyPr>
            <a:lstStyle/>
            <a:p>
              <a:pPr algn="ctr">
                <a:lnSpc>
                  <a:spcPct val="80000"/>
                </a:lnSpc>
              </a:pPr>
              <a:r>
                <a:rPr lang="hu-HU" sz="2000" dirty="0">
                  <a:cs typeface="Courier New" pitchFamily="49" charset="0"/>
                </a:rPr>
                <a:t>Elvárt</a:t>
              </a:r>
              <a:r>
                <a:rPr lang="en-US" sz="2000" dirty="0">
                  <a:cs typeface="Courier New" pitchFamily="49" charset="0"/>
                </a:rPr>
                <a:t> </a:t>
              </a:r>
              <a:r>
                <a:rPr lang="hu-HU" sz="2000" dirty="0" smtClean="0">
                  <a:cs typeface="Courier New" pitchFamily="49" charset="0"/>
                </a:rPr>
                <a:t>állapot </a:t>
              </a:r>
              <a:r>
                <a:rPr lang="hu-HU" sz="2000" dirty="0" smtClean="0">
                  <a:solidFill>
                    <a:srgbClr val="FFCC00"/>
                  </a:solidFill>
                  <a:cs typeface="Courier New" pitchFamily="49" charset="0"/>
                </a:rPr>
                <a:t>(policy)</a:t>
              </a:r>
              <a:endParaRPr lang="en-US" sz="2000" dirty="0">
                <a:solidFill>
                  <a:srgbClr val="FFCC00"/>
                </a:solidFill>
                <a:cs typeface="Courier New" pitchFamily="49" charset="0"/>
              </a:endParaRPr>
            </a:p>
          </p:txBody>
        </p:sp>
      </p:grpSp>
      <p:sp>
        <p:nvSpPr>
          <p:cNvPr id="187433" name="AutoShape 41"/>
          <p:cNvSpPr>
            <a:spLocks noChangeArrowheads="1"/>
          </p:cNvSpPr>
          <p:nvPr/>
        </p:nvSpPr>
        <p:spPr bwMode="auto">
          <a:xfrm>
            <a:off x="6419879" y="1300163"/>
            <a:ext cx="1143000" cy="433387"/>
          </a:xfrm>
          <a:prstGeom prst="roundRect">
            <a:avLst>
              <a:gd name="adj" fmla="val 16667"/>
            </a:avLst>
          </a:prstGeom>
          <a:solidFill>
            <a:srgbClr val="FFCC00"/>
          </a:solidFill>
          <a:ln w="12700" algn="ctr">
            <a:solidFill>
              <a:srgbClr val="FFCC00"/>
            </a:solidFill>
            <a:round/>
            <a:headEnd type="none" w="sm" len="sm"/>
            <a:tailEnd type="none" w="sm" len="sm"/>
          </a:ln>
          <a:effectLst/>
        </p:spPr>
        <p:txBody>
          <a:bodyPr wrap="none" anchor="ctr"/>
          <a:lstStyle/>
          <a:p>
            <a:pPr algn="ctr" eaLnBrk="0" hangingPunct="0">
              <a:lnSpc>
                <a:spcPct val="80000"/>
              </a:lnSpc>
            </a:pPr>
            <a:r>
              <a:rPr lang="hu-HU" sz="1400" dirty="0" smtClean="0">
                <a:solidFill>
                  <a:schemeClr val="bg2"/>
                </a:solidFill>
                <a:cs typeface="Courier New" pitchFamily="49" charset="0"/>
              </a:rPr>
              <a:t>Fejlesztő</a:t>
            </a:r>
            <a:endParaRPr lang="en-US" sz="1400" dirty="0">
              <a:solidFill>
                <a:schemeClr val="bg2"/>
              </a:solidFill>
              <a:cs typeface="Courier New" pitchFamily="49" charset="0"/>
            </a:endParaRPr>
          </a:p>
        </p:txBody>
      </p:sp>
      <p:sp>
        <p:nvSpPr>
          <p:cNvPr id="187434" name="AutoShape 42"/>
          <p:cNvSpPr>
            <a:spLocks noChangeArrowheads="1"/>
          </p:cNvSpPr>
          <p:nvPr/>
        </p:nvSpPr>
        <p:spPr bwMode="auto">
          <a:xfrm>
            <a:off x="7762904" y="1300163"/>
            <a:ext cx="1144588" cy="433387"/>
          </a:xfrm>
          <a:prstGeom prst="roundRect">
            <a:avLst>
              <a:gd name="adj" fmla="val 16667"/>
            </a:avLst>
          </a:prstGeom>
          <a:solidFill>
            <a:srgbClr val="FF6600"/>
          </a:solidFill>
          <a:ln w="12700" algn="ctr">
            <a:solidFill>
              <a:srgbClr val="FF6600"/>
            </a:solidFill>
            <a:round/>
            <a:headEnd type="none" w="sm" len="sm"/>
            <a:tailEnd type="none" w="sm" len="sm"/>
          </a:ln>
          <a:effectLst/>
        </p:spPr>
        <p:txBody>
          <a:bodyPr wrap="none" anchor="ctr"/>
          <a:lstStyle/>
          <a:p>
            <a:pPr algn="ctr" eaLnBrk="0" hangingPunct="0">
              <a:lnSpc>
                <a:spcPct val="80000"/>
              </a:lnSpc>
            </a:pPr>
            <a:r>
              <a:rPr lang="en-US" sz="1400" dirty="0">
                <a:solidFill>
                  <a:schemeClr val="bg2"/>
                </a:solidFill>
                <a:cs typeface="Courier New" pitchFamily="49" charset="0"/>
              </a:rPr>
              <a:t>IT </a:t>
            </a:r>
            <a:r>
              <a:rPr lang="en-US" sz="1400" dirty="0" smtClean="0">
                <a:solidFill>
                  <a:schemeClr val="bg2"/>
                </a:solidFill>
                <a:cs typeface="Courier New" pitchFamily="49" charset="0"/>
              </a:rPr>
              <a:t>Admin</a:t>
            </a:r>
            <a:endParaRPr lang="en-US" sz="1400" dirty="0">
              <a:solidFill>
                <a:schemeClr val="bg2"/>
              </a:solidFill>
              <a:cs typeface="Courier New" pitchFamily="49" charset="0"/>
            </a:endParaRPr>
          </a:p>
        </p:txBody>
      </p:sp>
      <p:sp>
        <p:nvSpPr>
          <p:cNvPr id="187435" name="Oval 43"/>
          <p:cNvSpPr>
            <a:spLocks noChangeArrowheads="1"/>
          </p:cNvSpPr>
          <p:nvPr/>
        </p:nvSpPr>
        <p:spPr bwMode="auto">
          <a:xfrm>
            <a:off x="7326342" y="2027238"/>
            <a:ext cx="673100" cy="620712"/>
          </a:xfrm>
          <a:prstGeom prst="ellipse">
            <a:avLst/>
          </a:prstGeom>
          <a:gradFill rotWithShape="1">
            <a:gsLst>
              <a:gs pos="0">
                <a:schemeClr val="tx2"/>
              </a:gs>
              <a:gs pos="100000">
                <a:srgbClr val="CC3300">
                  <a:alpha val="94000"/>
                </a:srgbClr>
              </a:gs>
            </a:gsLst>
            <a:lin ang="18900000" scaled="1"/>
          </a:gradFill>
          <a:ln w="12700" algn="ctr">
            <a:noFill/>
            <a:round/>
            <a:headEnd type="none" w="sm" len="sm"/>
            <a:tailEnd type="none" w="sm" len="sm"/>
          </a:ln>
          <a:effectLst/>
        </p:spPr>
        <p:txBody>
          <a:bodyPr wrap="none" anchor="ctr"/>
          <a:lstStyle/>
          <a:p>
            <a:pPr algn="ctr" eaLnBrk="0" hangingPunct="0">
              <a:lnSpc>
                <a:spcPct val="80000"/>
              </a:lnSpc>
            </a:pPr>
            <a:r>
              <a:rPr lang="en-US" sz="1400" dirty="0">
                <a:solidFill>
                  <a:schemeClr val="bg2"/>
                </a:solidFill>
                <a:cs typeface="Courier New" pitchFamily="49" charset="0"/>
              </a:rPr>
              <a:t>Model</a:t>
            </a:r>
            <a:r>
              <a:rPr lang="hu-HU" sz="1400">
                <a:solidFill>
                  <a:schemeClr val="bg2"/>
                </a:solidFill>
                <a:cs typeface="Courier New" pitchFamily="49" charset="0"/>
              </a:rPr>
              <a:t>l</a:t>
            </a:r>
            <a:endParaRPr lang="en-US" sz="1400" dirty="0">
              <a:solidFill>
                <a:schemeClr val="bg2"/>
              </a:solidFill>
              <a:cs typeface="Courier New" pitchFamily="49" charset="0"/>
            </a:endParaRPr>
          </a:p>
        </p:txBody>
      </p:sp>
      <p:grpSp>
        <p:nvGrpSpPr>
          <p:cNvPr id="3" name="Group 44"/>
          <p:cNvGrpSpPr>
            <a:grpSpLocks/>
          </p:cNvGrpSpPr>
          <p:nvPr/>
        </p:nvGrpSpPr>
        <p:grpSpPr bwMode="auto">
          <a:xfrm>
            <a:off x="7062728" y="1733552"/>
            <a:ext cx="1343025" cy="383909"/>
            <a:chOff x="4347" y="960"/>
            <a:chExt cx="960" cy="264"/>
          </a:xfrm>
        </p:grpSpPr>
        <p:cxnSp>
          <p:nvCxnSpPr>
            <p:cNvPr id="187437" name="AutoShape 45"/>
            <p:cNvCxnSpPr>
              <a:cxnSpLocks noChangeShapeType="1"/>
              <a:stCxn id="187433" idx="2"/>
              <a:endCxn id="187435" idx="1"/>
            </p:cNvCxnSpPr>
            <p:nvPr/>
          </p:nvCxnSpPr>
          <p:spPr bwMode="auto">
            <a:xfrm rot="16200000" flipH="1">
              <a:off x="4370" y="937"/>
              <a:ext cx="264" cy="310"/>
            </a:xfrm>
            <a:prstGeom prst="straightConnector1">
              <a:avLst/>
            </a:prstGeom>
            <a:noFill/>
            <a:ln w="28575">
              <a:solidFill>
                <a:schemeClr val="tx1"/>
              </a:solidFill>
              <a:round/>
              <a:headEnd type="none" w="sm" len="sm"/>
              <a:tailEnd type="none" w="sm" len="sm"/>
            </a:ln>
            <a:effectLst/>
          </p:spPr>
        </p:cxnSp>
        <p:cxnSp>
          <p:nvCxnSpPr>
            <p:cNvPr id="187438" name="AutoShape 46"/>
            <p:cNvCxnSpPr>
              <a:cxnSpLocks noChangeShapeType="1"/>
              <a:stCxn id="187434" idx="2"/>
              <a:endCxn id="187435" idx="7"/>
            </p:cNvCxnSpPr>
            <p:nvPr/>
          </p:nvCxnSpPr>
          <p:spPr bwMode="auto">
            <a:xfrm rot="5400000">
              <a:off x="5020" y="937"/>
              <a:ext cx="264" cy="310"/>
            </a:xfrm>
            <a:prstGeom prst="straightConnector1">
              <a:avLst/>
            </a:prstGeom>
            <a:noFill/>
            <a:ln w="28575">
              <a:solidFill>
                <a:schemeClr val="tx1"/>
              </a:solidFill>
              <a:round/>
              <a:headEnd type="none" w="sm" len="sm"/>
              <a:tailEnd type="none" w="sm" len="sm"/>
            </a:ln>
            <a:effectLst/>
          </p:spPr>
        </p:cxnSp>
      </p:grpSp>
      <p:sp>
        <p:nvSpPr>
          <p:cNvPr id="187440" name="AutoShape 48"/>
          <p:cNvSpPr>
            <a:spLocks noChangeArrowheads="1"/>
          </p:cNvSpPr>
          <p:nvPr/>
        </p:nvSpPr>
        <p:spPr bwMode="auto">
          <a:xfrm>
            <a:off x="7159654" y="3486150"/>
            <a:ext cx="1006475" cy="457200"/>
          </a:xfrm>
          <a:prstGeom prst="roundRect">
            <a:avLst>
              <a:gd name="adj" fmla="val 16667"/>
            </a:avLst>
          </a:prstGeom>
          <a:solidFill>
            <a:srgbClr val="0000FF"/>
          </a:solidFill>
          <a:ln w="12700" algn="ctr">
            <a:solidFill>
              <a:srgbClr val="0000FF"/>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Central</a:t>
            </a:r>
            <a:br>
              <a:rPr lang="en-US" sz="1400" dirty="0">
                <a:cs typeface="Courier New" pitchFamily="49" charset="0"/>
              </a:rPr>
            </a:br>
            <a:r>
              <a:rPr lang="en-US" sz="1400" dirty="0">
                <a:cs typeface="Courier New" pitchFamily="49" charset="0"/>
              </a:rPr>
              <a:t>Manager</a:t>
            </a:r>
          </a:p>
        </p:txBody>
      </p:sp>
      <p:sp>
        <p:nvSpPr>
          <p:cNvPr id="187441" name="AutoShape 49"/>
          <p:cNvSpPr>
            <a:spLocks noChangeArrowheads="1"/>
          </p:cNvSpPr>
          <p:nvPr/>
        </p:nvSpPr>
        <p:spPr bwMode="auto">
          <a:xfrm>
            <a:off x="7159654" y="4095750"/>
            <a:ext cx="1006475" cy="457200"/>
          </a:xfrm>
          <a:prstGeom prst="roundRect">
            <a:avLst>
              <a:gd name="adj" fmla="val 16667"/>
            </a:avLst>
          </a:prstGeom>
          <a:solidFill>
            <a:srgbClr val="0000FF"/>
          </a:solidFill>
          <a:ln w="12700" algn="ctr">
            <a:solidFill>
              <a:srgbClr val="0000FF"/>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Remote</a:t>
            </a:r>
            <a:br>
              <a:rPr lang="en-US" sz="1400" dirty="0">
                <a:cs typeface="Courier New" pitchFamily="49" charset="0"/>
              </a:rPr>
            </a:br>
            <a:r>
              <a:rPr lang="en-US" sz="1400" dirty="0">
                <a:cs typeface="Courier New" pitchFamily="49" charset="0"/>
              </a:rPr>
              <a:t>Manager</a:t>
            </a:r>
          </a:p>
        </p:txBody>
      </p:sp>
      <p:sp>
        <p:nvSpPr>
          <p:cNvPr id="187442" name="AutoShape 50"/>
          <p:cNvSpPr>
            <a:spLocks noChangeArrowheads="1"/>
          </p:cNvSpPr>
          <p:nvPr/>
        </p:nvSpPr>
        <p:spPr bwMode="auto">
          <a:xfrm>
            <a:off x="7159654" y="4746625"/>
            <a:ext cx="1006475" cy="558800"/>
          </a:xfrm>
          <a:prstGeom prst="can">
            <a:avLst>
              <a:gd name="adj" fmla="val 25000"/>
            </a:avLst>
          </a:prstGeom>
          <a:solidFill>
            <a:srgbClr val="009900"/>
          </a:solidFill>
          <a:ln w="12700">
            <a:solidFill>
              <a:srgbClr val="009900"/>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Local</a:t>
            </a:r>
            <a:br>
              <a:rPr lang="en-US" sz="1400" dirty="0">
                <a:cs typeface="Courier New" pitchFamily="49" charset="0"/>
              </a:rPr>
            </a:br>
            <a:r>
              <a:rPr lang="en-US" sz="1400" dirty="0">
                <a:cs typeface="Courier New" pitchFamily="49" charset="0"/>
              </a:rPr>
              <a:t>Model</a:t>
            </a:r>
          </a:p>
        </p:txBody>
      </p:sp>
      <p:sp>
        <p:nvSpPr>
          <p:cNvPr id="187443" name="AutoShape 51"/>
          <p:cNvSpPr>
            <a:spLocks noChangeArrowheads="1"/>
          </p:cNvSpPr>
          <p:nvPr/>
        </p:nvSpPr>
        <p:spPr bwMode="auto">
          <a:xfrm>
            <a:off x="7159654" y="5429250"/>
            <a:ext cx="1006475" cy="433388"/>
          </a:xfrm>
          <a:prstGeom prst="roundRect">
            <a:avLst>
              <a:gd name="adj" fmla="val 16667"/>
            </a:avLst>
          </a:prstGeom>
          <a:solidFill>
            <a:srgbClr val="009900"/>
          </a:solidFill>
          <a:ln w="12700" algn="ctr">
            <a:solidFill>
              <a:srgbClr val="009900"/>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Managed</a:t>
            </a:r>
            <a:br>
              <a:rPr lang="en-US" sz="1400" dirty="0">
                <a:cs typeface="Courier New" pitchFamily="49" charset="0"/>
              </a:rPr>
            </a:br>
            <a:r>
              <a:rPr lang="en-US" sz="1400" dirty="0">
                <a:cs typeface="Courier New" pitchFamily="49" charset="0"/>
              </a:rPr>
              <a:t>System</a:t>
            </a:r>
          </a:p>
        </p:txBody>
      </p:sp>
      <p:grpSp>
        <p:nvGrpSpPr>
          <p:cNvPr id="4" name="Group 52"/>
          <p:cNvGrpSpPr>
            <a:grpSpLocks/>
          </p:cNvGrpSpPr>
          <p:nvPr/>
        </p:nvGrpSpPr>
        <p:grpSpPr bwMode="auto">
          <a:xfrm>
            <a:off x="9247058" y="2244725"/>
            <a:ext cx="246341" cy="3163891"/>
            <a:chOff x="5321" y="1618"/>
            <a:chExt cx="159" cy="1993"/>
          </a:xfrm>
        </p:grpSpPr>
        <p:sp>
          <p:nvSpPr>
            <p:cNvPr id="187449" name="Text Box 57"/>
            <p:cNvSpPr txBox="1">
              <a:spLocks noChangeArrowheads="1"/>
            </p:cNvSpPr>
            <p:nvPr/>
          </p:nvSpPr>
          <p:spPr bwMode="auto">
            <a:xfrm rot="16200000">
              <a:off x="4404" y="2535"/>
              <a:ext cx="1993" cy="159"/>
            </a:xfrm>
            <a:prstGeom prst="rect">
              <a:avLst/>
            </a:prstGeom>
            <a:noFill/>
            <a:ln w="12700">
              <a:noFill/>
              <a:miter lim="800000"/>
              <a:headEnd/>
              <a:tailEnd/>
            </a:ln>
            <a:effectLst/>
          </p:spPr>
          <p:txBody>
            <a:bodyPr wrap="none" lIns="0" tIns="0" rIns="0" bIns="0">
              <a:spAutoFit/>
            </a:bodyPr>
            <a:lstStyle/>
            <a:p>
              <a:pPr algn="ctr">
                <a:lnSpc>
                  <a:spcPct val="80000"/>
                </a:lnSpc>
              </a:pPr>
              <a:r>
                <a:rPr lang="hu-HU" sz="2000" dirty="0">
                  <a:cs typeface="Courier New" pitchFamily="49" charset="0"/>
                </a:rPr>
                <a:t>Aktuális </a:t>
              </a:r>
              <a:r>
                <a:rPr lang="hu-HU" sz="2000" dirty="0" smtClean="0">
                  <a:cs typeface="Courier New" pitchFamily="49" charset="0"/>
                </a:rPr>
                <a:t>állapot </a:t>
              </a:r>
              <a:r>
                <a:rPr lang="hu-HU" sz="2000" dirty="0" smtClean="0">
                  <a:solidFill>
                    <a:srgbClr val="FFCC00"/>
                  </a:solidFill>
                  <a:cs typeface="Courier New" pitchFamily="49" charset="0"/>
                </a:rPr>
                <a:t>(monitoring)</a:t>
              </a:r>
              <a:endParaRPr lang="en-US" sz="2000" dirty="0">
                <a:solidFill>
                  <a:srgbClr val="FFCC00"/>
                </a:solidFill>
                <a:cs typeface="Courier New" pitchFamily="49" charset="0"/>
              </a:endParaRPr>
            </a:p>
          </p:txBody>
        </p:sp>
      </p:grpSp>
      <p:cxnSp>
        <p:nvCxnSpPr>
          <p:cNvPr id="187450" name="AutoShape 58"/>
          <p:cNvCxnSpPr>
            <a:cxnSpLocks noChangeShapeType="1"/>
          </p:cNvCxnSpPr>
          <p:nvPr/>
        </p:nvCxnSpPr>
        <p:spPr bwMode="auto">
          <a:xfrm>
            <a:off x="7648604" y="2647950"/>
            <a:ext cx="0" cy="128588"/>
          </a:xfrm>
          <a:prstGeom prst="straightConnector1">
            <a:avLst/>
          </a:prstGeom>
          <a:noFill/>
          <a:ln w="28575">
            <a:solidFill>
              <a:schemeClr val="tx1"/>
            </a:solidFill>
            <a:round/>
            <a:headEnd type="none" w="sm" len="sm"/>
            <a:tailEnd type="none" w="sm" len="sm"/>
          </a:ln>
          <a:effectLst/>
        </p:spPr>
      </p:cxnSp>
      <p:cxnSp>
        <p:nvCxnSpPr>
          <p:cNvPr id="187451" name="AutoShape 59"/>
          <p:cNvCxnSpPr>
            <a:cxnSpLocks noChangeShapeType="1"/>
          </p:cNvCxnSpPr>
          <p:nvPr/>
        </p:nvCxnSpPr>
        <p:spPr bwMode="auto">
          <a:xfrm>
            <a:off x="7648604" y="3333750"/>
            <a:ext cx="0" cy="152400"/>
          </a:xfrm>
          <a:prstGeom prst="straightConnector1">
            <a:avLst/>
          </a:prstGeom>
          <a:noFill/>
          <a:ln w="28575">
            <a:solidFill>
              <a:schemeClr val="tx1"/>
            </a:solidFill>
            <a:round/>
            <a:headEnd type="none" w="sm" len="sm"/>
            <a:tailEnd type="none" w="sm" len="sm"/>
          </a:ln>
          <a:effectLst/>
        </p:spPr>
      </p:cxnSp>
      <p:cxnSp>
        <p:nvCxnSpPr>
          <p:cNvPr id="187452" name="AutoShape 60"/>
          <p:cNvCxnSpPr>
            <a:cxnSpLocks noChangeShapeType="1"/>
          </p:cNvCxnSpPr>
          <p:nvPr/>
        </p:nvCxnSpPr>
        <p:spPr bwMode="auto">
          <a:xfrm>
            <a:off x="7648604" y="3943350"/>
            <a:ext cx="0" cy="152400"/>
          </a:xfrm>
          <a:prstGeom prst="straightConnector1">
            <a:avLst/>
          </a:prstGeom>
          <a:noFill/>
          <a:ln w="28575">
            <a:solidFill>
              <a:schemeClr val="tx1"/>
            </a:solidFill>
            <a:round/>
            <a:headEnd type="none" w="sm" len="sm"/>
            <a:tailEnd type="none" w="sm" len="sm"/>
          </a:ln>
          <a:effectLst/>
        </p:spPr>
      </p:cxnSp>
      <p:cxnSp>
        <p:nvCxnSpPr>
          <p:cNvPr id="187453" name="AutoShape 61"/>
          <p:cNvCxnSpPr>
            <a:cxnSpLocks noChangeShapeType="1"/>
          </p:cNvCxnSpPr>
          <p:nvPr/>
        </p:nvCxnSpPr>
        <p:spPr bwMode="auto">
          <a:xfrm>
            <a:off x="7648604" y="4552950"/>
            <a:ext cx="0" cy="193675"/>
          </a:xfrm>
          <a:prstGeom prst="straightConnector1">
            <a:avLst/>
          </a:prstGeom>
          <a:noFill/>
          <a:ln w="28575">
            <a:solidFill>
              <a:schemeClr val="tx1"/>
            </a:solidFill>
            <a:round/>
            <a:headEnd type="none" w="sm" len="sm"/>
            <a:tailEnd type="none" w="sm" len="sm"/>
          </a:ln>
          <a:effectLst/>
        </p:spPr>
      </p:cxnSp>
      <p:cxnSp>
        <p:nvCxnSpPr>
          <p:cNvPr id="187454" name="AutoShape 62"/>
          <p:cNvCxnSpPr>
            <a:cxnSpLocks noChangeShapeType="1"/>
          </p:cNvCxnSpPr>
          <p:nvPr/>
        </p:nvCxnSpPr>
        <p:spPr bwMode="auto">
          <a:xfrm>
            <a:off x="7648604" y="5305425"/>
            <a:ext cx="0" cy="123825"/>
          </a:xfrm>
          <a:prstGeom prst="straightConnector1">
            <a:avLst/>
          </a:prstGeom>
          <a:noFill/>
          <a:ln w="28575">
            <a:solidFill>
              <a:schemeClr val="tx1"/>
            </a:solidFill>
            <a:round/>
            <a:headEnd type="none" w="sm" len="sm"/>
            <a:tailEnd type="none" w="sm" len="sm"/>
          </a:ln>
          <a:effectLst/>
        </p:spPr>
      </p:cxnSp>
      <p:pic>
        <p:nvPicPr>
          <p:cNvPr id="187455" name="Picture 63" descr="arrow 0 blue arrow double headed 1-2"/>
          <p:cNvPicPr>
            <a:picLocks noChangeAspect="1" noChangeArrowheads="1"/>
          </p:cNvPicPr>
          <p:nvPr/>
        </p:nvPicPr>
        <p:blipFill>
          <a:blip r:embed="rId4"/>
          <a:srcRect/>
          <a:stretch>
            <a:fillRect/>
          </a:stretch>
        </p:blipFill>
        <p:spPr bwMode="auto">
          <a:xfrm>
            <a:off x="6245254" y="4983163"/>
            <a:ext cx="2851150" cy="785812"/>
          </a:xfrm>
          <a:prstGeom prst="rect">
            <a:avLst/>
          </a:prstGeom>
          <a:noFill/>
        </p:spPr>
      </p:pic>
      <p:pic>
        <p:nvPicPr>
          <p:cNvPr id="187456" name="Picture 64" descr="arrow 0 blue arrow double headed 1-2"/>
          <p:cNvPicPr>
            <a:picLocks noChangeAspect="1" noChangeArrowheads="1"/>
          </p:cNvPicPr>
          <p:nvPr/>
        </p:nvPicPr>
        <p:blipFill>
          <a:blip r:embed="rId4"/>
          <a:srcRect/>
          <a:stretch>
            <a:fillRect/>
          </a:stretch>
        </p:blipFill>
        <p:spPr bwMode="auto">
          <a:xfrm>
            <a:off x="6245254" y="4257675"/>
            <a:ext cx="2851150" cy="785813"/>
          </a:xfrm>
          <a:prstGeom prst="rect">
            <a:avLst/>
          </a:prstGeom>
          <a:noFill/>
        </p:spPr>
      </p:pic>
      <p:pic>
        <p:nvPicPr>
          <p:cNvPr id="187457" name="Picture 65" descr="arrow 0 blue arrow double headed 1-2"/>
          <p:cNvPicPr>
            <a:picLocks noChangeAspect="1" noChangeArrowheads="1"/>
          </p:cNvPicPr>
          <p:nvPr/>
        </p:nvPicPr>
        <p:blipFill>
          <a:blip r:embed="rId4"/>
          <a:srcRect/>
          <a:stretch>
            <a:fillRect/>
          </a:stretch>
        </p:blipFill>
        <p:spPr bwMode="auto">
          <a:xfrm>
            <a:off x="6226204" y="3603625"/>
            <a:ext cx="2852738" cy="785813"/>
          </a:xfrm>
          <a:prstGeom prst="rect">
            <a:avLst/>
          </a:prstGeom>
          <a:noFill/>
        </p:spPr>
      </p:pic>
      <p:sp>
        <p:nvSpPr>
          <p:cNvPr id="187458" name="Rectangle 66"/>
          <p:cNvSpPr>
            <a:spLocks noChangeArrowheads="1"/>
          </p:cNvSpPr>
          <p:nvPr/>
        </p:nvSpPr>
        <p:spPr bwMode="auto">
          <a:xfrm>
            <a:off x="7085042" y="4652963"/>
            <a:ext cx="1150937" cy="1296987"/>
          </a:xfrm>
          <a:prstGeom prst="rect">
            <a:avLst/>
          </a:prstGeom>
          <a:noFill/>
          <a:ln w="34925">
            <a:solidFill>
              <a:srgbClr val="339966"/>
            </a:solidFill>
            <a:prstDash val="dash"/>
            <a:miter lim="800000"/>
            <a:headEnd type="none" w="sm" len="sm"/>
            <a:tailEnd type="none" w="sm" len="sm"/>
          </a:ln>
          <a:effectLst/>
        </p:spPr>
        <p:txBody>
          <a:bodyPr wrap="none" anchor="ctr"/>
          <a:lstStyle/>
          <a:p>
            <a:pPr algn="ctr" eaLnBrk="0" hangingPunct="0">
              <a:lnSpc>
                <a:spcPct val="80000"/>
              </a:lnSpc>
            </a:pPr>
            <a:endParaRPr lang="hu-HU" sz="1600" b="1"/>
          </a:p>
        </p:txBody>
      </p:sp>
      <p:sp>
        <p:nvSpPr>
          <p:cNvPr id="187439" name="AutoShape 47"/>
          <p:cNvSpPr>
            <a:spLocks noChangeArrowheads="1"/>
          </p:cNvSpPr>
          <p:nvPr/>
        </p:nvSpPr>
        <p:spPr bwMode="auto">
          <a:xfrm>
            <a:off x="7159654" y="2776538"/>
            <a:ext cx="1006475" cy="557212"/>
          </a:xfrm>
          <a:prstGeom prst="can">
            <a:avLst>
              <a:gd name="adj" fmla="val 25000"/>
            </a:avLst>
          </a:prstGeom>
          <a:solidFill>
            <a:srgbClr val="0000FF"/>
          </a:solidFill>
          <a:ln w="12700">
            <a:solidFill>
              <a:srgbClr val="0000FF"/>
            </a:solidFill>
            <a:round/>
            <a:headEnd type="none" w="sm" len="sm"/>
            <a:tailEnd type="none" w="sm" len="sm"/>
          </a:ln>
          <a:effectLst/>
        </p:spPr>
        <p:txBody>
          <a:bodyPr wrap="none" anchor="ctr"/>
          <a:lstStyle/>
          <a:p>
            <a:pPr algn="ctr" eaLnBrk="0" hangingPunct="0">
              <a:lnSpc>
                <a:spcPct val="80000"/>
              </a:lnSpc>
            </a:pPr>
            <a:r>
              <a:rPr lang="en-US" sz="1400" dirty="0">
                <a:cs typeface="Courier New" pitchFamily="49" charset="0"/>
              </a:rPr>
              <a:t>CMDB</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87439"/>
                                        </p:tgtEl>
                                      </p:cBhvr>
                                      <p:by x="125000" y="125000"/>
                                    </p:animScale>
                                  </p:childTnLst>
                                </p:cTn>
                              </p:par>
                              <p:par>
                                <p:cTn id="7" presetID="8" presetClass="emph" presetSubtype="0" fill="hold" grpId="1" nodeType="withEffect">
                                  <p:stCondLst>
                                    <p:cond delay="0"/>
                                  </p:stCondLst>
                                  <p:childTnLst>
                                    <p:animRot by="21600000">
                                      <p:cBhvr>
                                        <p:cTn id="8" dur="2000" fill="hold"/>
                                        <p:tgtEl>
                                          <p:spTgt spid="187439"/>
                                        </p:tgtEl>
                                        <p:attrNameLst>
                                          <p:attrName>r</p:attrName>
                                        </p:attrNameLst>
                                      </p:cBhvr>
                                    </p:animRot>
                                  </p:childTnLst>
                                </p:cTn>
                              </p:par>
                              <p:par>
                                <p:cTn id="9" presetID="1" presetClass="entr" presetSubtype="0" fill="hold" grpId="0" nodeType="withEffect">
                                  <p:stCondLst>
                                    <p:cond delay="0"/>
                                  </p:stCondLst>
                                  <p:childTnLst>
                                    <p:set>
                                      <p:cBhvr>
                                        <p:cTn id="10" dur="1" fill="hold">
                                          <p:stCondLst>
                                            <p:cond delay="0"/>
                                          </p:stCondLst>
                                        </p:cTn>
                                        <p:tgtEl>
                                          <p:spTgt spid="1874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7395">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7395">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7395">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739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59" grpId="0" animBg="1"/>
      <p:bldP spid="187439" grpId="0" animBg="1"/>
      <p:bldP spid="18743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71463" y="260350"/>
            <a:ext cx="9363075" cy="668320"/>
          </a:xfrm>
        </p:spPr>
        <p:txBody>
          <a:bodyPr/>
          <a:lstStyle/>
          <a:p>
            <a:r>
              <a:rPr sz="4000" smtClean="0"/>
              <a:t>A "Longhorn" idején</a:t>
            </a:r>
            <a:endParaRPr lang="en-US" sz="4000" dirty="0"/>
          </a:p>
        </p:txBody>
      </p:sp>
      <p:sp>
        <p:nvSpPr>
          <p:cNvPr id="49155" name="Text Box 3"/>
          <p:cNvSpPr txBox="1">
            <a:spLocks noChangeArrowheads="1"/>
          </p:cNvSpPr>
          <p:nvPr/>
        </p:nvSpPr>
        <p:spPr bwMode="auto">
          <a:xfrm rot="-5400000">
            <a:off x="4490769" y="2918406"/>
            <a:ext cx="897682" cy="138499"/>
          </a:xfrm>
          <a:prstGeom prst="rect">
            <a:avLst/>
          </a:prstGeom>
          <a:noFill/>
          <a:ln w="9525">
            <a:noFill/>
            <a:miter lim="800000"/>
            <a:headEnd/>
            <a:tailEnd/>
          </a:ln>
          <a:effectLst/>
        </p:spPr>
        <p:txBody>
          <a:bodyPr wrap="none" lIns="0" tIns="0" rIns="0" bIns="0" anchor="ctr">
            <a:spAutoFit/>
          </a:bodyPr>
          <a:lstStyle/>
          <a:p>
            <a:pPr eaLnBrk="1" hangingPunct="1">
              <a:spcBef>
                <a:spcPct val="0"/>
              </a:spcBef>
            </a:pPr>
            <a:r>
              <a:rPr lang="en-US" sz="900" b="0">
                <a:latin typeface="Arial" charset="0"/>
              </a:rPr>
              <a:t>WS-Management</a:t>
            </a:r>
          </a:p>
        </p:txBody>
      </p:sp>
      <p:sp>
        <p:nvSpPr>
          <p:cNvPr id="49156" name="Text Box 4"/>
          <p:cNvSpPr txBox="1">
            <a:spLocks noChangeArrowheads="1"/>
          </p:cNvSpPr>
          <p:nvPr/>
        </p:nvSpPr>
        <p:spPr bwMode="auto">
          <a:xfrm rot="-5400000">
            <a:off x="7067016" y="2918406"/>
            <a:ext cx="897682" cy="138499"/>
          </a:xfrm>
          <a:prstGeom prst="rect">
            <a:avLst/>
          </a:prstGeom>
          <a:noFill/>
          <a:ln w="9525">
            <a:noFill/>
            <a:miter lim="800000"/>
            <a:headEnd/>
            <a:tailEnd/>
          </a:ln>
          <a:effectLst/>
        </p:spPr>
        <p:txBody>
          <a:bodyPr wrap="none" lIns="0" tIns="0" rIns="0" bIns="0" anchor="ctr">
            <a:spAutoFit/>
          </a:bodyPr>
          <a:lstStyle/>
          <a:p>
            <a:pPr eaLnBrk="1" hangingPunct="1">
              <a:spcBef>
                <a:spcPct val="0"/>
              </a:spcBef>
            </a:pPr>
            <a:r>
              <a:rPr lang="en-US" sz="900" b="0">
                <a:latin typeface="Arial" charset="0"/>
              </a:rPr>
              <a:t>WS-Management</a:t>
            </a:r>
          </a:p>
        </p:txBody>
      </p:sp>
      <p:sp>
        <p:nvSpPr>
          <p:cNvPr id="49157" name="Rectangle 5"/>
          <p:cNvSpPr>
            <a:spLocks noChangeArrowheads="1"/>
          </p:cNvSpPr>
          <p:nvPr/>
        </p:nvSpPr>
        <p:spPr bwMode="auto">
          <a:xfrm>
            <a:off x="1233458" y="3533756"/>
            <a:ext cx="7594600" cy="2819400"/>
          </a:xfrm>
          <a:prstGeom prst="rect">
            <a:avLst/>
          </a:prstGeom>
          <a:solidFill>
            <a:schemeClr val="accent4">
              <a:lumMod val="75000"/>
              <a:alpha val="63000"/>
            </a:schemeClr>
          </a:solidFill>
          <a:ln w="12700">
            <a:noFill/>
            <a:miter lim="800000"/>
            <a:headEnd/>
            <a:tailEnd/>
          </a:ln>
          <a:effectLst/>
        </p:spPr>
        <p:txBody>
          <a:bodyPr lIns="45720" tIns="27432" rIns="45720" bIns="27432"/>
          <a:lstStyle/>
          <a:p>
            <a:pPr eaLnBrk="1" hangingPunct="1">
              <a:lnSpc>
                <a:spcPct val="80000"/>
              </a:lnSpc>
              <a:spcBef>
                <a:spcPct val="0"/>
              </a:spcBef>
            </a:pPr>
            <a:endParaRPr lang="en-US" sz="900" b="0" dirty="0">
              <a:solidFill>
                <a:schemeClr val="accent4">
                  <a:lumMod val="90000"/>
                </a:schemeClr>
              </a:solidFill>
              <a:latin typeface="Arial" charset="0"/>
            </a:endParaRPr>
          </a:p>
        </p:txBody>
      </p:sp>
      <p:sp>
        <p:nvSpPr>
          <p:cNvPr id="49158" name="Line 6"/>
          <p:cNvSpPr>
            <a:spLocks noChangeShapeType="1"/>
          </p:cNvSpPr>
          <p:nvPr/>
        </p:nvSpPr>
        <p:spPr bwMode="auto">
          <a:xfrm>
            <a:off x="738158" y="3609956"/>
            <a:ext cx="8089900" cy="0"/>
          </a:xfrm>
          <a:prstGeom prst="line">
            <a:avLst/>
          </a:prstGeom>
          <a:noFill/>
          <a:ln w="6350">
            <a:solidFill>
              <a:srgbClr val="B2B2B2"/>
            </a:solidFill>
            <a:round/>
            <a:headEnd/>
            <a:tailEnd/>
          </a:ln>
          <a:effectLst/>
        </p:spPr>
        <p:txBody>
          <a:bodyPr/>
          <a:lstStyle/>
          <a:p>
            <a:endParaRPr lang="en-US"/>
          </a:p>
        </p:txBody>
      </p:sp>
      <p:sp>
        <p:nvSpPr>
          <p:cNvPr id="49159" name="Line 7"/>
          <p:cNvSpPr>
            <a:spLocks noChangeShapeType="1"/>
          </p:cNvSpPr>
          <p:nvPr/>
        </p:nvSpPr>
        <p:spPr bwMode="auto">
          <a:xfrm>
            <a:off x="738158" y="4295756"/>
            <a:ext cx="8089900" cy="0"/>
          </a:xfrm>
          <a:prstGeom prst="line">
            <a:avLst/>
          </a:prstGeom>
          <a:noFill/>
          <a:ln w="6350">
            <a:solidFill>
              <a:srgbClr val="B2B2B2"/>
            </a:solidFill>
            <a:round/>
            <a:headEnd/>
            <a:tailEnd/>
          </a:ln>
          <a:effectLst/>
        </p:spPr>
        <p:txBody>
          <a:bodyPr/>
          <a:lstStyle/>
          <a:p>
            <a:endParaRPr lang="en-US"/>
          </a:p>
        </p:txBody>
      </p:sp>
      <p:sp>
        <p:nvSpPr>
          <p:cNvPr id="49160" name="Line 8"/>
          <p:cNvSpPr>
            <a:spLocks noChangeShapeType="1"/>
          </p:cNvSpPr>
          <p:nvPr/>
        </p:nvSpPr>
        <p:spPr bwMode="auto">
          <a:xfrm>
            <a:off x="738158" y="4600556"/>
            <a:ext cx="8089900" cy="0"/>
          </a:xfrm>
          <a:prstGeom prst="line">
            <a:avLst/>
          </a:prstGeom>
          <a:noFill/>
          <a:ln w="6350">
            <a:solidFill>
              <a:srgbClr val="B2B2B2"/>
            </a:solidFill>
            <a:round/>
            <a:headEnd/>
            <a:tailEnd/>
          </a:ln>
          <a:effectLst/>
        </p:spPr>
        <p:txBody>
          <a:bodyPr/>
          <a:lstStyle/>
          <a:p>
            <a:endParaRPr lang="en-US"/>
          </a:p>
        </p:txBody>
      </p:sp>
      <p:sp>
        <p:nvSpPr>
          <p:cNvPr id="49161" name="Line 9"/>
          <p:cNvSpPr>
            <a:spLocks noChangeShapeType="1"/>
          </p:cNvSpPr>
          <p:nvPr/>
        </p:nvSpPr>
        <p:spPr bwMode="auto">
          <a:xfrm>
            <a:off x="738158" y="5286356"/>
            <a:ext cx="8089900" cy="0"/>
          </a:xfrm>
          <a:prstGeom prst="line">
            <a:avLst/>
          </a:prstGeom>
          <a:noFill/>
          <a:ln w="6350">
            <a:solidFill>
              <a:srgbClr val="B2B2B2"/>
            </a:solidFill>
            <a:round/>
            <a:headEnd/>
            <a:tailEnd/>
          </a:ln>
          <a:effectLst/>
        </p:spPr>
        <p:txBody>
          <a:bodyPr/>
          <a:lstStyle/>
          <a:p>
            <a:endParaRPr lang="en-US"/>
          </a:p>
        </p:txBody>
      </p:sp>
      <p:sp>
        <p:nvSpPr>
          <p:cNvPr id="49162" name="Line 10"/>
          <p:cNvSpPr>
            <a:spLocks noChangeShapeType="1"/>
          </p:cNvSpPr>
          <p:nvPr/>
        </p:nvSpPr>
        <p:spPr bwMode="auto">
          <a:xfrm>
            <a:off x="738158" y="6276956"/>
            <a:ext cx="8089900" cy="0"/>
          </a:xfrm>
          <a:prstGeom prst="line">
            <a:avLst/>
          </a:prstGeom>
          <a:noFill/>
          <a:ln w="6350">
            <a:solidFill>
              <a:srgbClr val="B2B2B2"/>
            </a:solidFill>
            <a:round/>
            <a:headEnd/>
            <a:tailEnd/>
          </a:ln>
          <a:effectLst/>
        </p:spPr>
        <p:txBody>
          <a:bodyPr/>
          <a:lstStyle/>
          <a:p>
            <a:endParaRPr lang="en-US"/>
          </a:p>
        </p:txBody>
      </p:sp>
      <p:sp>
        <p:nvSpPr>
          <p:cNvPr id="49163" name="Line 11"/>
          <p:cNvSpPr>
            <a:spLocks noChangeShapeType="1"/>
          </p:cNvSpPr>
          <p:nvPr/>
        </p:nvSpPr>
        <p:spPr bwMode="auto">
          <a:xfrm>
            <a:off x="738158" y="5591156"/>
            <a:ext cx="8089900" cy="0"/>
          </a:xfrm>
          <a:prstGeom prst="line">
            <a:avLst/>
          </a:prstGeom>
          <a:noFill/>
          <a:ln w="6350">
            <a:solidFill>
              <a:srgbClr val="B2B2B2"/>
            </a:solidFill>
            <a:round/>
            <a:headEnd/>
            <a:tailEnd/>
          </a:ln>
          <a:effectLst/>
        </p:spPr>
        <p:txBody>
          <a:bodyPr/>
          <a:lstStyle/>
          <a:p>
            <a:endParaRPr lang="en-US"/>
          </a:p>
        </p:txBody>
      </p:sp>
      <p:sp>
        <p:nvSpPr>
          <p:cNvPr id="49164" name="Text Box 12"/>
          <p:cNvSpPr txBox="1">
            <a:spLocks noChangeArrowheads="1"/>
          </p:cNvSpPr>
          <p:nvPr/>
        </p:nvSpPr>
        <p:spPr bwMode="auto">
          <a:xfrm rot="-5400000">
            <a:off x="600514" y="3883606"/>
            <a:ext cx="423193" cy="138499"/>
          </a:xfrm>
          <a:prstGeom prst="rect">
            <a:avLst/>
          </a:prstGeom>
          <a:noFill/>
          <a:ln w="9525">
            <a:noFill/>
            <a:miter lim="800000"/>
            <a:headEnd/>
            <a:tailEnd/>
          </a:ln>
          <a:effectLst/>
        </p:spPr>
        <p:txBody>
          <a:bodyPr wrap="none" lIns="0" tIns="0" rIns="0" bIns="0" anchor="ctr">
            <a:spAutoFit/>
          </a:bodyPr>
          <a:lstStyle/>
          <a:p>
            <a:pPr algn="ctr" eaLnBrk="1" hangingPunct="1">
              <a:spcBef>
                <a:spcPct val="0"/>
              </a:spcBef>
            </a:pPr>
            <a:r>
              <a:rPr lang="en-US" sz="900" b="0">
                <a:latin typeface="Arial" charset="0"/>
              </a:rPr>
              <a:t>Local UI</a:t>
            </a:r>
          </a:p>
        </p:txBody>
      </p:sp>
      <p:sp>
        <p:nvSpPr>
          <p:cNvPr id="49165" name="Text Box 13"/>
          <p:cNvSpPr txBox="1">
            <a:spLocks noChangeArrowheads="1"/>
          </p:cNvSpPr>
          <p:nvPr/>
        </p:nvSpPr>
        <p:spPr bwMode="auto">
          <a:xfrm rot="-5400000">
            <a:off x="632574" y="4912306"/>
            <a:ext cx="359073" cy="138499"/>
          </a:xfrm>
          <a:prstGeom prst="rect">
            <a:avLst/>
          </a:prstGeom>
          <a:noFill/>
          <a:ln w="9525">
            <a:noFill/>
            <a:miter lim="800000"/>
            <a:headEnd/>
            <a:tailEnd/>
          </a:ln>
          <a:effectLst/>
        </p:spPr>
        <p:txBody>
          <a:bodyPr wrap="none" lIns="0" tIns="0" rIns="0" bIns="0" anchor="ctr">
            <a:spAutoFit/>
          </a:bodyPr>
          <a:lstStyle/>
          <a:p>
            <a:pPr algn="ctr" eaLnBrk="1" hangingPunct="1">
              <a:spcBef>
                <a:spcPct val="0"/>
              </a:spcBef>
            </a:pPr>
            <a:r>
              <a:rPr lang="en-US" sz="900" b="0">
                <a:latin typeface="Arial" charset="0"/>
              </a:rPr>
              <a:t>Agents</a:t>
            </a:r>
          </a:p>
        </p:txBody>
      </p:sp>
      <p:sp>
        <p:nvSpPr>
          <p:cNvPr id="49166" name="Text Box 14"/>
          <p:cNvSpPr txBox="1">
            <a:spLocks noChangeArrowheads="1"/>
          </p:cNvSpPr>
          <p:nvPr/>
        </p:nvSpPr>
        <p:spPr bwMode="auto">
          <a:xfrm rot="-5400000">
            <a:off x="590896" y="5826706"/>
            <a:ext cx="442429" cy="138499"/>
          </a:xfrm>
          <a:prstGeom prst="rect">
            <a:avLst/>
          </a:prstGeom>
          <a:noFill/>
          <a:ln w="9525">
            <a:noFill/>
            <a:miter lim="800000"/>
            <a:headEnd/>
            <a:tailEnd/>
          </a:ln>
          <a:effectLst/>
        </p:spPr>
        <p:txBody>
          <a:bodyPr wrap="none" lIns="0" tIns="0" rIns="0" bIns="0" anchor="ctr">
            <a:spAutoFit/>
          </a:bodyPr>
          <a:lstStyle/>
          <a:p>
            <a:pPr algn="ctr" eaLnBrk="1" hangingPunct="1">
              <a:spcBef>
                <a:spcPct val="0"/>
              </a:spcBef>
            </a:pPr>
            <a:r>
              <a:rPr lang="en-US" sz="900" b="0">
                <a:latin typeface="Arial" charset="0"/>
              </a:rPr>
              <a:t>Services</a:t>
            </a:r>
          </a:p>
        </p:txBody>
      </p:sp>
      <p:sp>
        <p:nvSpPr>
          <p:cNvPr id="49167" name="Rectangle 15"/>
          <p:cNvSpPr>
            <a:spLocks noChangeArrowheads="1"/>
          </p:cNvSpPr>
          <p:nvPr/>
        </p:nvSpPr>
        <p:spPr bwMode="auto">
          <a:xfrm>
            <a:off x="5360958" y="56673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WMI</a:t>
            </a:r>
            <a:br>
              <a:rPr lang="en-US" sz="1000" b="0">
                <a:latin typeface="Arial" charset="0"/>
              </a:rPr>
            </a:br>
            <a:r>
              <a:rPr lang="en-US" sz="900" b="0">
                <a:latin typeface="Arial" charset="0"/>
              </a:rPr>
              <a:t>Instrumentation</a:t>
            </a:r>
          </a:p>
        </p:txBody>
      </p:sp>
      <p:sp>
        <p:nvSpPr>
          <p:cNvPr id="49168" name="Rectangle 16"/>
          <p:cNvSpPr>
            <a:spLocks noChangeArrowheads="1"/>
          </p:cNvSpPr>
          <p:nvPr/>
        </p:nvSpPr>
        <p:spPr bwMode="auto">
          <a:xfrm>
            <a:off x="4205258" y="56673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Crimson/ETW</a:t>
            </a:r>
            <a:br>
              <a:rPr lang="en-US" sz="1000" b="0">
                <a:latin typeface="Arial" charset="0"/>
              </a:rPr>
            </a:br>
            <a:r>
              <a:rPr lang="en-US" sz="900" b="0">
                <a:latin typeface="Arial" charset="0"/>
              </a:rPr>
              <a:t>Eventing</a:t>
            </a:r>
          </a:p>
        </p:txBody>
      </p:sp>
      <p:sp>
        <p:nvSpPr>
          <p:cNvPr id="49169" name="Rectangle 17"/>
          <p:cNvSpPr>
            <a:spLocks noChangeArrowheads="1"/>
          </p:cNvSpPr>
          <p:nvPr/>
        </p:nvSpPr>
        <p:spPr bwMode="auto">
          <a:xfrm>
            <a:off x="3049558" y="56673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Task Scheduler</a:t>
            </a:r>
            <a:br>
              <a:rPr lang="en-US" sz="1000" b="0">
                <a:latin typeface="Arial" charset="0"/>
              </a:rPr>
            </a:br>
            <a:r>
              <a:rPr lang="en-US" sz="900" b="0">
                <a:latin typeface="Arial" charset="0"/>
              </a:rPr>
              <a:t>Execution</a:t>
            </a:r>
          </a:p>
        </p:txBody>
      </p:sp>
      <p:sp>
        <p:nvSpPr>
          <p:cNvPr id="49170" name="Rectangle 18"/>
          <p:cNvSpPr>
            <a:spLocks noChangeArrowheads="1"/>
          </p:cNvSpPr>
          <p:nvPr/>
        </p:nvSpPr>
        <p:spPr bwMode="auto">
          <a:xfrm>
            <a:off x="6516658" y="5667356"/>
            <a:ext cx="1073150" cy="533400"/>
          </a:xfrm>
          <a:prstGeom prst="rect">
            <a:avLst/>
          </a:prstGeom>
          <a:solidFill>
            <a:schemeClr val="bg1"/>
          </a:solidFill>
          <a:ln w="19050">
            <a:solidFill>
              <a:schemeClr val="folHlink"/>
            </a:solidFill>
            <a:miter lim="800000"/>
            <a:headEnd/>
            <a:tailEnd/>
          </a:ln>
          <a:effectLst/>
        </p:spPr>
        <p:txBody>
          <a:bodyPr wrap="none" anchor="ctr"/>
          <a:lstStyle/>
          <a:p>
            <a:pPr algn="ctr" eaLnBrk="1" hangingPunct="1">
              <a:lnSpc>
                <a:spcPct val="80000"/>
              </a:lnSpc>
              <a:spcBef>
                <a:spcPct val="0"/>
              </a:spcBef>
            </a:pPr>
            <a:r>
              <a:rPr lang="hu-HU" sz="1000" dirty="0" err="1" smtClean="0">
                <a:solidFill>
                  <a:schemeClr val="folHlink"/>
                </a:solidFill>
                <a:latin typeface="Arial" charset="0"/>
              </a:rPr>
              <a:t>PowerShell</a:t>
            </a:r>
            <a:r>
              <a:rPr lang="en-US" sz="1000" b="0" dirty="0">
                <a:solidFill>
                  <a:schemeClr val="folHlink"/>
                </a:solidFill>
                <a:latin typeface="Arial" charset="0"/>
              </a:rPr>
              <a:t/>
            </a:r>
            <a:br>
              <a:rPr lang="en-US" sz="1000" b="0" dirty="0">
                <a:solidFill>
                  <a:schemeClr val="folHlink"/>
                </a:solidFill>
                <a:latin typeface="Arial" charset="0"/>
              </a:rPr>
            </a:br>
            <a:r>
              <a:rPr lang="en-US" sz="900" b="0" dirty="0" err="1">
                <a:solidFill>
                  <a:schemeClr val="folHlink"/>
                </a:solidFill>
                <a:latin typeface="Arial" charset="0"/>
              </a:rPr>
              <a:t>Commandlets</a:t>
            </a:r>
            <a:endParaRPr lang="en-US" sz="900" b="0" dirty="0">
              <a:solidFill>
                <a:schemeClr val="folHlink"/>
              </a:solidFill>
              <a:latin typeface="Arial" charset="0"/>
            </a:endParaRPr>
          </a:p>
        </p:txBody>
      </p:sp>
      <p:sp>
        <p:nvSpPr>
          <p:cNvPr id="49171" name="Rectangle 19"/>
          <p:cNvSpPr>
            <a:spLocks noChangeArrowheads="1"/>
          </p:cNvSpPr>
          <p:nvPr/>
        </p:nvSpPr>
        <p:spPr bwMode="auto">
          <a:xfrm>
            <a:off x="5938808" y="46767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hu-HU" sz="1000" dirty="0" err="1" smtClean="0">
                <a:latin typeface="Arial" charset="0"/>
              </a:rPr>
              <a:t>OpsMgr</a:t>
            </a:r>
            <a:r>
              <a:rPr lang="en-US" sz="1000" b="0" dirty="0">
                <a:latin typeface="Arial" charset="0"/>
              </a:rPr>
              <a:t/>
            </a:r>
            <a:br>
              <a:rPr lang="en-US" sz="1000" b="0" dirty="0">
                <a:latin typeface="Arial" charset="0"/>
              </a:rPr>
            </a:br>
            <a:r>
              <a:rPr lang="en-US" sz="900" b="0" dirty="0">
                <a:latin typeface="Arial" charset="0"/>
              </a:rPr>
              <a:t>Agent</a:t>
            </a:r>
          </a:p>
        </p:txBody>
      </p:sp>
      <p:cxnSp>
        <p:nvCxnSpPr>
          <p:cNvPr id="49172" name="AutoShape 20"/>
          <p:cNvCxnSpPr>
            <a:cxnSpLocks noChangeShapeType="1"/>
            <a:stCxn id="49186" idx="2"/>
            <a:endCxn id="49193" idx="0"/>
          </p:cNvCxnSpPr>
          <p:nvPr/>
        </p:nvCxnSpPr>
        <p:spPr bwMode="auto">
          <a:xfrm rot="5400000">
            <a:off x="6535708" y="3571856"/>
            <a:ext cx="2190750" cy="0"/>
          </a:xfrm>
          <a:prstGeom prst="straightConnector1">
            <a:avLst/>
          </a:prstGeom>
          <a:noFill/>
          <a:ln w="12700">
            <a:solidFill>
              <a:schemeClr val="tx1"/>
            </a:solidFill>
            <a:round/>
            <a:headEnd/>
            <a:tailEnd/>
          </a:ln>
          <a:effectLst/>
        </p:spPr>
      </p:cxnSp>
      <p:cxnSp>
        <p:nvCxnSpPr>
          <p:cNvPr id="49173" name="AutoShape 21"/>
          <p:cNvCxnSpPr>
            <a:cxnSpLocks noChangeShapeType="1"/>
            <a:stCxn id="49176" idx="2"/>
            <a:endCxn id="49171" idx="0"/>
          </p:cNvCxnSpPr>
          <p:nvPr/>
        </p:nvCxnSpPr>
        <p:spPr bwMode="auto">
          <a:xfrm rot="5400000">
            <a:off x="5380008" y="3571856"/>
            <a:ext cx="2190750" cy="0"/>
          </a:xfrm>
          <a:prstGeom prst="straightConnector1">
            <a:avLst/>
          </a:prstGeom>
          <a:noFill/>
          <a:ln w="12700">
            <a:solidFill>
              <a:schemeClr val="tx1"/>
            </a:solidFill>
            <a:round/>
            <a:headEnd/>
            <a:tailEnd/>
          </a:ln>
          <a:effectLst/>
        </p:spPr>
      </p:cxnSp>
      <p:sp>
        <p:nvSpPr>
          <p:cNvPr id="49174" name="Rectangle 22"/>
          <p:cNvSpPr>
            <a:spLocks noChangeArrowheads="1"/>
          </p:cNvSpPr>
          <p:nvPr/>
        </p:nvSpPr>
        <p:spPr bwMode="auto">
          <a:xfrm>
            <a:off x="7672358" y="56673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Native CLI</a:t>
            </a:r>
            <a:br>
              <a:rPr lang="en-US" sz="1000" b="0">
                <a:latin typeface="Arial" charset="0"/>
              </a:rPr>
            </a:br>
            <a:r>
              <a:rPr lang="en-US" sz="900" b="0">
                <a:latin typeface="Arial" charset="0"/>
              </a:rPr>
              <a:t>Commands</a:t>
            </a:r>
            <a:endParaRPr lang="en-US" sz="800" b="0">
              <a:latin typeface="Arial" charset="0"/>
            </a:endParaRPr>
          </a:p>
        </p:txBody>
      </p:sp>
      <p:sp>
        <p:nvSpPr>
          <p:cNvPr id="49175" name="Rectangle 23"/>
          <p:cNvSpPr>
            <a:spLocks noChangeArrowheads="1"/>
          </p:cNvSpPr>
          <p:nvPr/>
        </p:nvSpPr>
        <p:spPr bwMode="auto">
          <a:xfrm>
            <a:off x="7259608" y="4829156"/>
            <a:ext cx="1073150" cy="533400"/>
          </a:xfrm>
          <a:prstGeom prst="rect">
            <a:avLst/>
          </a:prstGeom>
          <a:solidFill>
            <a:schemeClr val="bg1"/>
          </a:solidFill>
          <a:ln w="19050">
            <a:solidFill>
              <a:schemeClr val="tx1"/>
            </a:solidFill>
            <a:miter lim="800000"/>
            <a:headEnd/>
            <a:tailEnd/>
          </a:ln>
          <a:effectLst/>
        </p:spPr>
        <p:txBody>
          <a:bodyPr wrap="none" tIns="9144" bIns="9144" anchor="b"/>
          <a:lstStyle/>
          <a:p>
            <a:pPr algn="r" eaLnBrk="1" hangingPunct="1">
              <a:lnSpc>
                <a:spcPct val="80000"/>
              </a:lnSpc>
              <a:spcBef>
                <a:spcPct val="0"/>
              </a:spcBef>
            </a:pPr>
            <a:r>
              <a:rPr lang="en-US" sz="1000" b="0">
                <a:latin typeface="Arial" charset="0"/>
              </a:rPr>
              <a:t>cmd.exe</a:t>
            </a:r>
            <a:endParaRPr lang="en-US" sz="900" b="0">
              <a:latin typeface="Arial" charset="0"/>
            </a:endParaRPr>
          </a:p>
        </p:txBody>
      </p:sp>
      <p:sp>
        <p:nvSpPr>
          <p:cNvPr id="49176" name="Rectangle 24"/>
          <p:cNvSpPr>
            <a:spLocks noChangeArrowheads="1"/>
          </p:cNvSpPr>
          <p:nvPr/>
        </p:nvSpPr>
        <p:spPr bwMode="auto">
          <a:xfrm>
            <a:off x="5938808" y="19335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hu-HU" sz="1000" dirty="0" err="1" smtClean="0">
                <a:latin typeface="Arial" charset="0"/>
              </a:rPr>
              <a:t>OpsMgr</a:t>
            </a:r>
            <a:endParaRPr lang="en-US" sz="1000" b="0" dirty="0">
              <a:latin typeface="Arial" charset="0"/>
            </a:endParaRPr>
          </a:p>
        </p:txBody>
      </p:sp>
      <p:sp>
        <p:nvSpPr>
          <p:cNvPr id="49177" name="Rectangle 25"/>
          <p:cNvSpPr>
            <a:spLocks noChangeArrowheads="1"/>
          </p:cNvSpPr>
          <p:nvPr/>
        </p:nvSpPr>
        <p:spPr bwMode="auto">
          <a:xfrm>
            <a:off x="2471708" y="19335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hu-HU" sz="1000" dirty="0" err="1" smtClean="0">
                <a:latin typeface="Arial" charset="0"/>
              </a:rPr>
              <a:t>ConfigMgr</a:t>
            </a:r>
            <a:endParaRPr lang="en-US" sz="1000" b="0" dirty="0">
              <a:latin typeface="Arial" charset="0"/>
            </a:endParaRPr>
          </a:p>
        </p:txBody>
      </p:sp>
      <p:sp>
        <p:nvSpPr>
          <p:cNvPr id="49178" name="Rectangle 26"/>
          <p:cNvSpPr>
            <a:spLocks noChangeArrowheads="1"/>
          </p:cNvSpPr>
          <p:nvPr/>
        </p:nvSpPr>
        <p:spPr bwMode="auto">
          <a:xfrm>
            <a:off x="3627408" y="1933556"/>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WSUS</a:t>
            </a:r>
            <a:endParaRPr lang="en-US" sz="900" b="0">
              <a:latin typeface="Arial" charset="0"/>
            </a:endParaRPr>
          </a:p>
        </p:txBody>
      </p:sp>
      <p:sp>
        <p:nvSpPr>
          <p:cNvPr id="49179" name="Rectangle 27"/>
          <p:cNvSpPr>
            <a:spLocks noChangeArrowheads="1"/>
          </p:cNvSpPr>
          <p:nvPr/>
        </p:nvSpPr>
        <p:spPr bwMode="auto">
          <a:xfrm>
            <a:off x="3627408" y="46767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WUA</a:t>
            </a:r>
            <a:br>
              <a:rPr lang="en-US" sz="1000" b="0">
                <a:latin typeface="Arial" charset="0"/>
              </a:rPr>
            </a:br>
            <a:r>
              <a:rPr lang="en-US" sz="900" b="0">
                <a:latin typeface="Arial" charset="0"/>
              </a:rPr>
              <a:t>Agent</a:t>
            </a:r>
          </a:p>
        </p:txBody>
      </p:sp>
      <p:sp>
        <p:nvSpPr>
          <p:cNvPr id="49180" name="Rectangle 28"/>
          <p:cNvSpPr>
            <a:spLocks noChangeArrowheads="1"/>
          </p:cNvSpPr>
          <p:nvPr/>
        </p:nvSpPr>
        <p:spPr bwMode="auto">
          <a:xfrm>
            <a:off x="2471708" y="46767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hu-HU" sz="1000" dirty="0" err="1" smtClean="0">
                <a:latin typeface="Arial" charset="0"/>
              </a:rPr>
              <a:t>ConfigMgr</a:t>
            </a:r>
            <a:r>
              <a:rPr lang="en-US" sz="1000" b="0" dirty="0">
                <a:latin typeface="Arial" charset="0"/>
              </a:rPr>
              <a:t/>
            </a:r>
            <a:br>
              <a:rPr lang="en-US" sz="1000" b="0" dirty="0">
                <a:latin typeface="Arial" charset="0"/>
              </a:rPr>
            </a:br>
            <a:r>
              <a:rPr lang="en-US" sz="900" b="0" dirty="0">
                <a:latin typeface="Arial" charset="0"/>
              </a:rPr>
              <a:t>Agent</a:t>
            </a:r>
          </a:p>
        </p:txBody>
      </p:sp>
      <p:sp>
        <p:nvSpPr>
          <p:cNvPr id="49181" name="Rectangle 29"/>
          <p:cNvSpPr>
            <a:spLocks noChangeArrowheads="1"/>
          </p:cNvSpPr>
          <p:nvPr/>
        </p:nvSpPr>
        <p:spPr bwMode="auto">
          <a:xfrm>
            <a:off x="738158" y="1323956"/>
            <a:ext cx="1073150" cy="533400"/>
          </a:xfrm>
          <a:prstGeom prst="rect">
            <a:avLst/>
          </a:prstGeom>
          <a:solidFill>
            <a:schemeClr val="bg1"/>
          </a:solidFill>
          <a:ln w="19050">
            <a:solidFill>
              <a:schemeClr val="tx1"/>
            </a:solidFill>
            <a:prstDash val="sysDot"/>
            <a:miter lim="800000"/>
            <a:headEnd/>
            <a:tailEnd/>
          </a:ln>
          <a:effectLst/>
        </p:spPr>
        <p:txBody>
          <a:bodyPr wrap="none" anchor="ctr"/>
          <a:lstStyle/>
          <a:p>
            <a:pPr algn="ctr" eaLnBrk="1" hangingPunct="1">
              <a:lnSpc>
                <a:spcPct val="80000"/>
              </a:lnSpc>
              <a:spcBef>
                <a:spcPct val="0"/>
              </a:spcBef>
            </a:pPr>
            <a:r>
              <a:rPr lang="en-US" sz="1000" b="0">
                <a:latin typeface="Arial" charset="0"/>
              </a:rPr>
              <a:t>3</a:t>
            </a:r>
            <a:r>
              <a:rPr lang="en-US" sz="1000" b="0" baseline="30000">
                <a:latin typeface="Arial" charset="0"/>
              </a:rPr>
              <a:t>rd</a:t>
            </a:r>
            <a:r>
              <a:rPr lang="en-US" sz="1000" b="0">
                <a:latin typeface="Arial" charset="0"/>
              </a:rPr>
              <a:t> Party</a:t>
            </a:r>
            <a:br>
              <a:rPr lang="en-US" sz="1000" b="0">
                <a:latin typeface="Arial" charset="0"/>
              </a:rPr>
            </a:br>
            <a:r>
              <a:rPr lang="en-US" sz="1000" b="0">
                <a:latin typeface="Arial" charset="0"/>
              </a:rPr>
              <a:t>Management</a:t>
            </a:r>
            <a:br>
              <a:rPr lang="en-US" sz="1000" b="0">
                <a:latin typeface="Arial" charset="0"/>
              </a:rPr>
            </a:br>
            <a:r>
              <a:rPr lang="en-US" sz="1000" b="0">
                <a:latin typeface="Arial" charset="0"/>
              </a:rPr>
              <a:t>Solution</a:t>
            </a:r>
          </a:p>
        </p:txBody>
      </p:sp>
      <p:cxnSp>
        <p:nvCxnSpPr>
          <p:cNvPr id="49182" name="AutoShape 30"/>
          <p:cNvCxnSpPr>
            <a:cxnSpLocks noChangeShapeType="1"/>
            <a:stCxn id="49179" idx="0"/>
            <a:endCxn id="49207" idx="2"/>
          </p:cNvCxnSpPr>
          <p:nvPr/>
        </p:nvCxnSpPr>
        <p:spPr bwMode="auto">
          <a:xfrm rot="5400000" flipH="1">
            <a:off x="1777971" y="2281219"/>
            <a:ext cx="3038475" cy="1733550"/>
          </a:xfrm>
          <a:prstGeom prst="bentConnector3">
            <a:avLst>
              <a:gd name="adj1" fmla="val 49843"/>
            </a:avLst>
          </a:prstGeom>
          <a:noFill/>
          <a:ln w="12700">
            <a:solidFill>
              <a:schemeClr val="tx1"/>
            </a:solidFill>
            <a:miter lim="800000"/>
            <a:headEnd/>
            <a:tailEnd/>
          </a:ln>
          <a:effectLst/>
        </p:spPr>
      </p:cxnSp>
      <p:cxnSp>
        <p:nvCxnSpPr>
          <p:cNvPr id="49183" name="AutoShape 31"/>
          <p:cNvCxnSpPr>
            <a:cxnSpLocks noChangeShapeType="1"/>
            <a:stCxn id="49177" idx="2"/>
            <a:endCxn id="49180" idx="0"/>
          </p:cNvCxnSpPr>
          <p:nvPr/>
        </p:nvCxnSpPr>
        <p:spPr bwMode="auto">
          <a:xfrm rot="5400000">
            <a:off x="1912908" y="3571856"/>
            <a:ext cx="2190750" cy="0"/>
          </a:xfrm>
          <a:prstGeom prst="straightConnector1">
            <a:avLst/>
          </a:prstGeom>
          <a:noFill/>
          <a:ln w="12700">
            <a:solidFill>
              <a:schemeClr val="tx1"/>
            </a:solidFill>
            <a:round/>
            <a:headEnd/>
            <a:tailEnd/>
          </a:ln>
          <a:effectLst/>
        </p:spPr>
      </p:cxnSp>
      <p:cxnSp>
        <p:nvCxnSpPr>
          <p:cNvPr id="49184" name="AutoShape 32"/>
          <p:cNvCxnSpPr>
            <a:cxnSpLocks noChangeShapeType="1"/>
            <a:stCxn id="49178" idx="2"/>
            <a:endCxn id="49179" idx="0"/>
          </p:cNvCxnSpPr>
          <p:nvPr/>
        </p:nvCxnSpPr>
        <p:spPr bwMode="auto">
          <a:xfrm rot="5400000">
            <a:off x="3068608" y="3571856"/>
            <a:ext cx="2190750" cy="0"/>
          </a:xfrm>
          <a:prstGeom prst="straightConnector1">
            <a:avLst/>
          </a:prstGeom>
          <a:noFill/>
          <a:ln w="12700">
            <a:solidFill>
              <a:schemeClr val="tx1"/>
            </a:solidFill>
            <a:round/>
            <a:headEnd/>
            <a:tailEnd/>
          </a:ln>
          <a:effectLst/>
        </p:spPr>
      </p:cxnSp>
      <p:sp>
        <p:nvSpPr>
          <p:cNvPr id="49185" name="Rectangle 33"/>
          <p:cNvSpPr>
            <a:spLocks noChangeArrowheads="1"/>
          </p:cNvSpPr>
          <p:nvPr/>
        </p:nvSpPr>
        <p:spPr bwMode="auto">
          <a:xfrm>
            <a:off x="1893858" y="56673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SDM Service</a:t>
            </a:r>
            <a:br>
              <a:rPr lang="en-US" sz="1000" b="0">
                <a:latin typeface="Arial" charset="0"/>
              </a:rPr>
            </a:br>
            <a:r>
              <a:rPr lang="en-US" sz="900" b="0">
                <a:latin typeface="Arial" charset="0"/>
              </a:rPr>
              <a:t>Model</a:t>
            </a:r>
            <a:endParaRPr lang="en-US" sz="800" b="0">
              <a:latin typeface="Arial" charset="0"/>
            </a:endParaRPr>
          </a:p>
        </p:txBody>
      </p:sp>
      <p:sp>
        <p:nvSpPr>
          <p:cNvPr id="49186" name="Rectangle 34"/>
          <p:cNvSpPr>
            <a:spLocks noChangeArrowheads="1"/>
          </p:cNvSpPr>
          <p:nvPr/>
        </p:nvSpPr>
        <p:spPr bwMode="auto">
          <a:xfrm>
            <a:off x="7094508" y="19335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hu-HU" sz="1000" dirty="0" smtClean="0">
                <a:latin typeface="Arial" charset="0"/>
              </a:rPr>
              <a:t>Windows </a:t>
            </a:r>
          </a:p>
          <a:p>
            <a:pPr algn="ctr" eaLnBrk="1" hangingPunct="1">
              <a:lnSpc>
                <a:spcPct val="80000"/>
              </a:lnSpc>
              <a:spcBef>
                <a:spcPct val="0"/>
              </a:spcBef>
            </a:pPr>
            <a:r>
              <a:rPr lang="hu-HU" sz="1000" dirty="0" err="1" smtClean="0">
                <a:latin typeface="Arial" charset="0"/>
              </a:rPr>
              <a:t>Power</a:t>
            </a:r>
            <a:r>
              <a:rPr lang="en-US" sz="900" b="0" dirty="0" smtClean="0">
                <a:latin typeface="Arial" charset="0"/>
              </a:rPr>
              <a:t>Shell</a:t>
            </a:r>
            <a:endParaRPr lang="en-US" sz="900" b="0" dirty="0">
              <a:latin typeface="Arial" charset="0"/>
            </a:endParaRPr>
          </a:p>
        </p:txBody>
      </p:sp>
      <p:sp>
        <p:nvSpPr>
          <p:cNvPr id="49187" name="Rectangle 35"/>
          <p:cNvSpPr>
            <a:spLocks noChangeArrowheads="1"/>
          </p:cNvSpPr>
          <p:nvPr/>
        </p:nvSpPr>
        <p:spPr bwMode="auto">
          <a:xfrm>
            <a:off x="1893858" y="36861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Role</a:t>
            </a:r>
            <a:br>
              <a:rPr lang="en-US" sz="1000" b="0">
                <a:latin typeface="Arial" charset="0"/>
              </a:rPr>
            </a:br>
            <a:r>
              <a:rPr lang="en-US" sz="1000" b="0">
                <a:latin typeface="Arial" charset="0"/>
              </a:rPr>
              <a:t>Management</a:t>
            </a:r>
            <a:br>
              <a:rPr lang="en-US" sz="1000" b="0">
                <a:latin typeface="Arial" charset="0"/>
              </a:rPr>
            </a:br>
            <a:r>
              <a:rPr lang="en-US" sz="1000" b="0">
                <a:latin typeface="Arial" charset="0"/>
              </a:rPr>
              <a:t>Tool</a:t>
            </a:r>
            <a:endParaRPr lang="en-US" sz="900" b="0">
              <a:latin typeface="Arial" charset="0"/>
            </a:endParaRPr>
          </a:p>
        </p:txBody>
      </p:sp>
      <p:sp>
        <p:nvSpPr>
          <p:cNvPr id="49188" name="Rectangle 36"/>
          <p:cNvSpPr>
            <a:spLocks noChangeArrowheads="1"/>
          </p:cNvSpPr>
          <p:nvPr/>
        </p:nvSpPr>
        <p:spPr bwMode="auto">
          <a:xfrm>
            <a:off x="7672358" y="36861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MMC</a:t>
            </a:r>
          </a:p>
          <a:p>
            <a:pPr algn="ctr" eaLnBrk="1" hangingPunct="1">
              <a:lnSpc>
                <a:spcPct val="80000"/>
              </a:lnSpc>
              <a:spcBef>
                <a:spcPct val="0"/>
              </a:spcBef>
            </a:pPr>
            <a:r>
              <a:rPr lang="en-US" sz="900" b="0">
                <a:latin typeface="Arial" charset="0"/>
              </a:rPr>
              <a:t>Snapins</a:t>
            </a:r>
          </a:p>
        </p:txBody>
      </p:sp>
      <p:cxnSp>
        <p:nvCxnSpPr>
          <p:cNvPr id="49189" name="AutoShape 37"/>
          <p:cNvCxnSpPr>
            <a:cxnSpLocks noChangeShapeType="1"/>
            <a:stCxn id="49211" idx="4"/>
            <a:endCxn id="49168" idx="0"/>
          </p:cNvCxnSpPr>
          <p:nvPr/>
        </p:nvCxnSpPr>
        <p:spPr bwMode="auto">
          <a:xfrm rot="5400000">
            <a:off x="3565496" y="4481494"/>
            <a:ext cx="2352675" cy="0"/>
          </a:xfrm>
          <a:prstGeom prst="straightConnector1">
            <a:avLst/>
          </a:prstGeom>
          <a:noFill/>
          <a:ln w="12700">
            <a:solidFill>
              <a:schemeClr val="tx1"/>
            </a:solidFill>
            <a:round/>
            <a:headEnd/>
            <a:tailEnd/>
          </a:ln>
          <a:effectLst/>
        </p:spPr>
      </p:cxnSp>
      <p:cxnSp>
        <p:nvCxnSpPr>
          <p:cNvPr id="49190" name="AutoShape 38"/>
          <p:cNvCxnSpPr>
            <a:cxnSpLocks noChangeShapeType="1"/>
            <a:stCxn id="49167" idx="0"/>
            <a:endCxn id="49168" idx="0"/>
          </p:cNvCxnSpPr>
          <p:nvPr/>
        </p:nvCxnSpPr>
        <p:spPr bwMode="auto">
          <a:xfrm rot="16200000" flipH="1" flipV="1">
            <a:off x="5318889" y="5080775"/>
            <a:ext cx="1588" cy="1155700"/>
          </a:xfrm>
          <a:prstGeom prst="bentConnector3">
            <a:avLst>
              <a:gd name="adj1" fmla="val -13800000"/>
            </a:avLst>
          </a:prstGeom>
          <a:noFill/>
          <a:ln w="12700">
            <a:solidFill>
              <a:schemeClr val="tx1"/>
            </a:solidFill>
            <a:miter lim="800000"/>
            <a:headEnd/>
            <a:tailEnd/>
          </a:ln>
          <a:effectLst/>
        </p:spPr>
      </p:cxnSp>
      <p:cxnSp>
        <p:nvCxnSpPr>
          <p:cNvPr id="49191" name="AutoShape 39"/>
          <p:cNvCxnSpPr>
            <a:cxnSpLocks noChangeShapeType="1"/>
            <a:stCxn id="49167" idx="0"/>
            <a:endCxn id="49169" idx="0"/>
          </p:cNvCxnSpPr>
          <p:nvPr/>
        </p:nvCxnSpPr>
        <p:spPr bwMode="auto">
          <a:xfrm rot="16200000" flipH="1" flipV="1">
            <a:off x="4741039" y="4502925"/>
            <a:ext cx="1588" cy="2311400"/>
          </a:xfrm>
          <a:prstGeom prst="bentConnector3">
            <a:avLst>
              <a:gd name="adj1" fmla="val -13800000"/>
            </a:avLst>
          </a:prstGeom>
          <a:noFill/>
          <a:ln w="12700">
            <a:solidFill>
              <a:schemeClr val="tx1"/>
            </a:solidFill>
            <a:miter lim="800000"/>
            <a:headEnd/>
            <a:tailEnd/>
          </a:ln>
          <a:effectLst/>
        </p:spPr>
      </p:cxnSp>
      <p:cxnSp>
        <p:nvCxnSpPr>
          <p:cNvPr id="49192" name="AutoShape 40"/>
          <p:cNvCxnSpPr>
            <a:cxnSpLocks noChangeShapeType="1"/>
            <a:stCxn id="49187" idx="2"/>
            <a:endCxn id="49185" idx="0"/>
          </p:cNvCxnSpPr>
          <p:nvPr/>
        </p:nvCxnSpPr>
        <p:spPr bwMode="auto">
          <a:xfrm rot="5400000">
            <a:off x="1716058" y="4943456"/>
            <a:ext cx="1428750" cy="0"/>
          </a:xfrm>
          <a:prstGeom prst="straightConnector1">
            <a:avLst/>
          </a:prstGeom>
          <a:noFill/>
          <a:ln w="12700">
            <a:solidFill>
              <a:schemeClr val="tx1"/>
            </a:solidFill>
            <a:round/>
            <a:headEnd/>
            <a:tailEnd/>
          </a:ln>
          <a:effectLst/>
        </p:spPr>
      </p:cxnSp>
      <p:sp>
        <p:nvSpPr>
          <p:cNvPr id="49193" name="Rectangle 41"/>
          <p:cNvSpPr>
            <a:spLocks noChangeArrowheads="1"/>
          </p:cNvSpPr>
          <p:nvPr/>
        </p:nvSpPr>
        <p:spPr bwMode="auto">
          <a:xfrm>
            <a:off x="7094508" y="46767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hu-HU" sz="1000" dirty="0" err="1" smtClean="0">
                <a:latin typeface="Arial" charset="0"/>
              </a:rPr>
              <a:t>PowerShell</a:t>
            </a:r>
            <a:r>
              <a:rPr lang="en-US" sz="1000" b="0" dirty="0">
                <a:latin typeface="Arial" charset="0"/>
              </a:rPr>
              <a:t/>
            </a:r>
            <a:br>
              <a:rPr lang="en-US" sz="1000" b="0" dirty="0">
                <a:latin typeface="Arial" charset="0"/>
              </a:rPr>
            </a:br>
            <a:r>
              <a:rPr lang="en-US" sz="900" b="0" dirty="0">
                <a:latin typeface="Arial" charset="0"/>
              </a:rPr>
              <a:t>Host</a:t>
            </a:r>
          </a:p>
        </p:txBody>
      </p:sp>
      <p:cxnSp>
        <p:nvCxnSpPr>
          <p:cNvPr id="49194" name="AutoShape 42"/>
          <p:cNvCxnSpPr>
            <a:cxnSpLocks noChangeShapeType="1"/>
            <a:stCxn id="49193" idx="2"/>
            <a:endCxn id="49170" idx="0"/>
          </p:cNvCxnSpPr>
          <p:nvPr/>
        </p:nvCxnSpPr>
        <p:spPr bwMode="auto">
          <a:xfrm rot="5400000">
            <a:off x="7123083" y="5149831"/>
            <a:ext cx="438150" cy="577850"/>
          </a:xfrm>
          <a:prstGeom prst="bentConnector3">
            <a:avLst>
              <a:gd name="adj1" fmla="val 50000"/>
            </a:avLst>
          </a:prstGeom>
          <a:noFill/>
          <a:ln w="12700">
            <a:solidFill>
              <a:schemeClr val="tx1"/>
            </a:solidFill>
            <a:miter lim="800000"/>
            <a:headEnd/>
            <a:tailEnd/>
          </a:ln>
          <a:effectLst/>
        </p:spPr>
      </p:cxnSp>
      <p:cxnSp>
        <p:nvCxnSpPr>
          <p:cNvPr id="49195" name="AutoShape 43"/>
          <p:cNvCxnSpPr>
            <a:cxnSpLocks noChangeShapeType="1"/>
            <a:stCxn id="49193" idx="2"/>
            <a:endCxn id="49174" idx="0"/>
          </p:cNvCxnSpPr>
          <p:nvPr/>
        </p:nvCxnSpPr>
        <p:spPr bwMode="auto">
          <a:xfrm rot="16200000" flipH="1">
            <a:off x="7700933" y="5149831"/>
            <a:ext cx="438150" cy="577850"/>
          </a:xfrm>
          <a:prstGeom prst="bentConnector3">
            <a:avLst>
              <a:gd name="adj1" fmla="val 50000"/>
            </a:avLst>
          </a:prstGeom>
          <a:noFill/>
          <a:ln w="12700">
            <a:solidFill>
              <a:schemeClr val="tx1"/>
            </a:solidFill>
            <a:miter lim="800000"/>
            <a:headEnd/>
            <a:tailEnd/>
          </a:ln>
          <a:effectLst/>
        </p:spPr>
      </p:cxnSp>
      <p:sp>
        <p:nvSpPr>
          <p:cNvPr id="49196" name="Rectangle 44"/>
          <p:cNvSpPr>
            <a:spLocks noChangeArrowheads="1"/>
          </p:cNvSpPr>
          <p:nvPr/>
        </p:nvSpPr>
        <p:spPr bwMode="auto">
          <a:xfrm>
            <a:off x="4783108" y="46767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GP</a:t>
            </a:r>
            <a:br>
              <a:rPr lang="en-US" sz="1000" b="0">
                <a:latin typeface="Arial" charset="0"/>
              </a:rPr>
            </a:br>
            <a:r>
              <a:rPr lang="en-US" sz="900" b="0">
                <a:latin typeface="Arial" charset="0"/>
              </a:rPr>
              <a:t>Agent</a:t>
            </a:r>
          </a:p>
        </p:txBody>
      </p:sp>
      <p:sp>
        <p:nvSpPr>
          <p:cNvPr id="49197" name="Rectangle 45"/>
          <p:cNvSpPr>
            <a:spLocks noChangeArrowheads="1"/>
          </p:cNvSpPr>
          <p:nvPr/>
        </p:nvSpPr>
        <p:spPr bwMode="auto">
          <a:xfrm>
            <a:off x="4783108" y="19335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GPMC</a:t>
            </a:r>
            <a:br>
              <a:rPr lang="en-US" sz="1000" b="0">
                <a:latin typeface="Arial" charset="0"/>
              </a:rPr>
            </a:br>
            <a:r>
              <a:rPr lang="en-US" sz="1000" b="0">
                <a:latin typeface="Arial" charset="0"/>
              </a:rPr>
              <a:t>GPEdit</a:t>
            </a:r>
            <a:endParaRPr lang="en-US" sz="900" b="0">
              <a:latin typeface="Arial" charset="0"/>
            </a:endParaRPr>
          </a:p>
        </p:txBody>
      </p:sp>
      <p:cxnSp>
        <p:nvCxnSpPr>
          <p:cNvPr id="49198" name="AutoShape 46"/>
          <p:cNvCxnSpPr>
            <a:cxnSpLocks noChangeShapeType="1"/>
            <a:stCxn id="49197" idx="2"/>
            <a:endCxn id="49196" idx="0"/>
          </p:cNvCxnSpPr>
          <p:nvPr/>
        </p:nvCxnSpPr>
        <p:spPr bwMode="auto">
          <a:xfrm rot="5400000">
            <a:off x="4224308" y="3571856"/>
            <a:ext cx="2190750" cy="0"/>
          </a:xfrm>
          <a:prstGeom prst="straightConnector1">
            <a:avLst/>
          </a:prstGeom>
          <a:noFill/>
          <a:ln w="12700">
            <a:solidFill>
              <a:schemeClr val="tx1"/>
            </a:solidFill>
            <a:round/>
            <a:headEnd/>
            <a:tailEnd/>
          </a:ln>
          <a:effectLst/>
        </p:spPr>
      </p:cxnSp>
      <p:sp>
        <p:nvSpPr>
          <p:cNvPr id="49199" name="Rectangle 47"/>
          <p:cNvSpPr>
            <a:spLocks noChangeArrowheads="1"/>
          </p:cNvSpPr>
          <p:nvPr/>
        </p:nvSpPr>
        <p:spPr bwMode="auto">
          <a:xfrm>
            <a:off x="6516658" y="36861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hu-HU" sz="1000" dirty="0" smtClean="0">
                <a:latin typeface="Arial" charset="0"/>
              </a:rPr>
              <a:t>Windows </a:t>
            </a:r>
          </a:p>
          <a:p>
            <a:pPr algn="ctr" eaLnBrk="1" hangingPunct="1">
              <a:lnSpc>
                <a:spcPct val="80000"/>
              </a:lnSpc>
              <a:spcBef>
                <a:spcPct val="0"/>
              </a:spcBef>
            </a:pPr>
            <a:r>
              <a:rPr lang="hu-HU" sz="1000" dirty="0" err="1" smtClean="0">
                <a:latin typeface="Arial" charset="0"/>
              </a:rPr>
              <a:t>PowerShell</a:t>
            </a:r>
            <a:endParaRPr lang="en-US" sz="900" b="0" dirty="0">
              <a:latin typeface="Arial" charset="0"/>
            </a:endParaRPr>
          </a:p>
        </p:txBody>
      </p:sp>
      <p:cxnSp>
        <p:nvCxnSpPr>
          <p:cNvPr id="49200" name="AutoShape 48"/>
          <p:cNvCxnSpPr>
            <a:cxnSpLocks noChangeShapeType="1"/>
            <a:stCxn id="49199" idx="2"/>
            <a:endCxn id="49193" idx="0"/>
          </p:cNvCxnSpPr>
          <p:nvPr/>
        </p:nvCxnSpPr>
        <p:spPr bwMode="auto">
          <a:xfrm rot="16200000" flipH="1">
            <a:off x="7123083" y="4159231"/>
            <a:ext cx="438150" cy="577850"/>
          </a:xfrm>
          <a:prstGeom prst="bentConnector3">
            <a:avLst>
              <a:gd name="adj1" fmla="val 50000"/>
            </a:avLst>
          </a:prstGeom>
          <a:noFill/>
          <a:ln w="12700">
            <a:solidFill>
              <a:schemeClr val="tx1"/>
            </a:solidFill>
            <a:miter lim="800000"/>
            <a:headEnd/>
            <a:tailEnd/>
          </a:ln>
          <a:effectLst/>
        </p:spPr>
      </p:cxnSp>
      <p:sp>
        <p:nvSpPr>
          <p:cNvPr id="49201" name="Text Box 49"/>
          <p:cNvSpPr txBox="1">
            <a:spLocks noChangeArrowheads="1"/>
          </p:cNvSpPr>
          <p:nvPr/>
        </p:nvSpPr>
        <p:spPr bwMode="auto">
          <a:xfrm rot="5400000">
            <a:off x="8507672" y="3835981"/>
            <a:ext cx="788677" cy="138499"/>
          </a:xfrm>
          <a:prstGeom prst="rect">
            <a:avLst/>
          </a:prstGeom>
          <a:noFill/>
          <a:ln w="9525">
            <a:noFill/>
            <a:miter lim="800000"/>
            <a:headEnd/>
            <a:tailEnd/>
          </a:ln>
          <a:effectLst/>
        </p:spPr>
        <p:txBody>
          <a:bodyPr wrap="none" lIns="0" tIns="0" rIns="0" bIns="0" anchor="ctr">
            <a:spAutoFit/>
          </a:bodyPr>
          <a:lstStyle/>
          <a:p>
            <a:pPr eaLnBrk="1" hangingPunct="1">
              <a:spcBef>
                <a:spcPct val="0"/>
              </a:spcBef>
            </a:pPr>
            <a:r>
              <a:rPr lang="en-US" sz="900" b="0" dirty="0">
                <a:latin typeface="Arial" charset="0"/>
              </a:rPr>
              <a:t>Managed Node</a:t>
            </a:r>
          </a:p>
        </p:txBody>
      </p:sp>
      <p:sp>
        <p:nvSpPr>
          <p:cNvPr id="49202" name="Rectangle 50"/>
          <p:cNvSpPr>
            <a:spLocks noChangeArrowheads="1"/>
          </p:cNvSpPr>
          <p:nvPr/>
        </p:nvSpPr>
        <p:spPr bwMode="auto">
          <a:xfrm>
            <a:off x="8250208" y="19335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MMC</a:t>
            </a:r>
          </a:p>
          <a:p>
            <a:pPr algn="ctr" eaLnBrk="1" hangingPunct="1">
              <a:lnSpc>
                <a:spcPct val="80000"/>
              </a:lnSpc>
              <a:spcBef>
                <a:spcPct val="0"/>
              </a:spcBef>
            </a:pPr>
            <a:r>
              <a:rPr lang="en-US" sz="900" b="0">
                <a:latin typeface="Arial" charset="0"/>
              </a:rPr>
              <a:t>Snapins</a:t>
            </a:r>
          </a:p>
        </p:txBody>
      </p:sp>
      <p:sp>
        <p:nvSpPr>
          <p:cNvPr id="49203" name="Line 51"/>
          <p:cNvSpPr>
            <a:spLocks noChangeShapeType="1"/>
          </p:cNvSpPr>
          <p:nvPr/>
        </p:nvSpPr>
        <p:spPr bwMode="auto">
          <a:xfrm>
            <a:off x="3792508" y="2466956"/>
            <a:ext cx="0" cy="2209800"/>
          </a:xfrm>
          <a:prstGeom prst="line">
            <a:avLst/>
          </a:prstGeom>
          <a:noFill/>
          <a:ln w="38100">
            <a:solidFill>
              <a:schemeClr val="tx1"/>
            </a:solidFill>
            <a:round/>
            <a:headEnd/>
            <a:tailEnd/>
          </a:ln>
          <a:effectLst/>
        </p:spPr>
        <p:txBody>
          <a:bodyPr/>
          <a:lstStyle/>
          <a:p>
            <a:endParaRPr lang="en-US"/>
          </a:p>
        </p:txBody>
      </p:sp>
      <p:sp>
        <p:nvSpPr>
          <p:cNvPr id="49204" name="Line 52"/>
          <p:cNvSpPr>
            <a:spLocks noChangeShapeType="1"/>
          </p:cNvSpPr>
          <p:nvPr/>
        </p:nvSpPr>
        <p:spPr bwMode="auto">
          <a:xfrm>
            <a:off x="3379758" y="2466956"/>
            <a:ext cx="0" cy="2209800"/>
          </a:xfrm>
          <a:prstGeom prst="line">
            <a:avLst/>
          </a:prstGeom>
          <a:noFill/>
          <a:ln w="38100">
            <a:solidFill>
              <a:schemeClr val="tx1"/>
            </a:solidFill>
            <a:round/>
            <a:headEnd/>
            <a:tailEnd/>
          </a:ln>
          <a:effectLst/>
        </p:spPr>
        <p:txBody>
          <a:bodyPr/>
          <a:lstStyle/>
          <a:p>
            <a:endParaRPr lang="en-US"/>
          </a:p>
        </p:txBody>
      </p:sp>
      <p:sp>
        <p:nvSpPr>
          <p:cNvPr id="49205" name="Text Box 53"/>
          <p:cNvSpPr txBox="1">
            <a:spLocks noChangeArrowheads="1"/>
          </p:cNvSpPr>
          <p:nvPr/>
        </p:nvSpPr>
        <p:spPr bwMode="auto">
          <a:xfrm rot="-5400000">
            <a:off x="3457894" y="3286706"/>
            <a:ext cx="256480" cy="138499"/>
          </a:xfrm>
          <a:prstGeom prst="rect">
            <a:avLst/>
          </a:prstGeom>
          <a:noFill/>
          <a:ln w="9525">
            <a:noFill/>
            <a:miter lim="800000"/>
            <a:headEnd/>
            <a:tailEnd/>
          </a:ln>
          <a:effectLst/>
        </p:spPr>
        <p:txBody>
          <a:bodyPr wrap="none" lIns="0" tIns="0" rIns="0" bIns="0" anchor="ctr">
            <a:spAutoFit/>
          </a:bodyPr>
          <a:lstStyle/>
          <a:p>
            <a:pPr eaLnBrk="1" hangingPunct="1">
              <a:spcBef>
                <a:spcPct val="0"/>
              </a:spcBef>
            </a:pPr>
            <a:r>
              <a:rPr lang="en-US" sz="900" b="0">
                <a:latin typeface="Arial" charset="0"/>
              </a:rPr>
              <a:t>BITS</a:t>
            </a:r>
          </a:p>
        </p:txBody>
      </p:sp>
      <p:sp>
        <p:nvSpPr>
          <p:cNvPr id="49206" name="Cloud"/>
          <p:cNvSpPr>
            <a:spLocks noChangeAspect="1" noEditPoints="1" noChangeArrowheads="1"/>
          </p:cNvSpPr>
          <p:nvPr/>
        </p:nvSpPr>
        <p:spPr bwMode="auto">
          <a:xfrm>
            <a:off x="1893858" y="1019157"/>
            <a:ext cx="1073150" cy="6127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49207" name="Rectangle 55"/>
          <p:cNvSpPr>
            <a:spLocks noChangeArrowheads="1"/>
          </p:cNvSpPr>
          <p:nvPr/>
        </p:nvSpPr>
        <p:spPr bwMode="auto">
          <a:xfrm>
            <a:off x="1893858" y="1095356"/>
            <a:ext cx="1073150" cy="533400"/>
          </a:xfrm>
          <a:prstGeom prst="rect">
            <a:avLst/>
          </a:prstGeom>
          <a:noFill/>
          <a:ln w="19050" algn="ctr">
            <a:noFill/>
            <a:miter lim="800000"/>
            <a:headEnd/>
            <a:tailEnd/>
          </a:ln>
          <a:effectLst/>
        </p:spPr>
        <p:txBody>
          <a:bodyPr wrap="none" anchor="ctr"/>
          <a:lstStyle/>
          <a:p>
            <a:pPr algn="ctr" eaLnBrk="1" hangingPunct="1">
              <a:lnSpc>
                <a:spcPct val="80000"/>
              </a:lnSpc>
              <a:spcBef>
                <a:spcPct val="0"/>
              </a:spcBef>
            </a:pPr>
            <a:r>
              <a:rPr lang="en-US" sz="1000" b="0">
                <a:latin typeface="Arial" charset="0"/>
              </a:rPr>
              <a:t>Windows</a:t>
            </a:r>
            <a:br>
              <a:rPr lang="en-US" sz="1000" b="0">
                <a:latin typeface="Arial" charset="0"/>
              </a:rPr>
            </a:br>
            <a:r>
              <a:rPr lang="en-US" sz="1000" b="0">
                <a:latin typeface="Arial" charset="0"/>
              </a:rPr>
              <a:t>Update</a:t>
            </a:r>
            <a:endParaRPr lang="en-US" sz="900" b="0">
              <a:latin typeface="Arial" charset="0"/>
            </a:endParaRPr>
          </a:p>
        </p:txBody>
      </p:sp>
      <p:cxnSp>
        <p:nvCxnSpPr>
          <p:cNvPr id="49208" name="AutoShape 56"/>
          <p:cNvCxnSpPr>
            <a:cxnSpLocks noChangeShapeType="1"/>
            <a:stCxn id="49167" idx="2"/>
            <a:endCxn id="49223" idx="0"/>
          </p:cNvCxnSpPr>
          <p:nvPr/>
        </p:nvCxnSpPr>
        <p:spPr bwMode="auto">
          <a:xfrm rot="5400000">
            <a:off x="5754658" y="6353156"/>
            <a:ext cx="285750" cy="0"/>
          </a:xfrm>
          <a:prstGeom prst="straightConnector1">
            <a:avLst/>
          </a:prstGeom>
          <a:noFill/>
          <a:ln w="12700">
            <a:solidFill>
              <a:schemeClr val="tx1"/>
            </a:solidFill>
            <a:round/>
            <a:headEnd/>
            <a:tailEnd/>
          </a:ln>
          <a:effectLst/>
        </p:spPr>
      </p:cxnSp>
      <p:sp>
        <p:nvSpPr>
          <p:cNvPr id="49209" name="Text Box 57"/>
          <p:cNvSpPr txBox="1">
            <a:spLocks noChangeArrowheads="1"/>
          </p:cNvSpPr>
          <p:nvPr/>
        </p:nvSpPr>
        <p:spPr bwMode="auto">
          <a:xfrm rot="-5400000">
            <a:off x="555630" y="2102431"/>
            <a:ext cx="512961" cy="138499"/>
          </a:xfrm>
          <a:prstGeom prst="rect">
            <a:avLst/>
          </a:prstGeom>
          <a:noFill/>
          <a:ln w="9525">
            <a:noFill/>
            <a:miter lim="800000"/>
            <a:headEnd/>
            <a:tailEnd/>
          </a:ln>
          <a:effectLst/>
        </p:spPr>
        <p:txBody>
          <a:bodyPr wrap="none" lIns="0" tIns="0" rIns="0" bIns="0" anchor="ctr">
            <a:spAutoFit/>
          </a:bodyPr>
          <a:lstStyle/>
          <a:p>
            <a:pPr algn="ctr" eaLnBrk="1" hangingPunct="1">
              <a:spcBef>
                <a:spcPct val="0"/>
              </a:spcBef>
            </a:pPr>
            <a:r>
              <a:rPr lang="en-US" sz="900" b="0">
                <a:latin typeface="Arial" charset="0"/>
              </a:rPr>
              <a:t>Managers</a:t>
            </a:r>
          </a:p>
        </p:txBody>
      </p:sp>
      <p:sp>
        <p:nvSpPr>
          <p:cNvPr id="49210" name="Line 58"/>
          <p:cNvSpPr>
            <a:spLocks noChangeShapeType="1"/>
          </p:cNvSpPr>
          <p:nvPr/>
        </p:nvSpPr>
        <p:spPr bwMode="auto">
          <a:xfrm>
            <a:off x="6351558" y="2466956"/>
            <a:ext cx="0" cy="2209800"/>
          </a:xfrm>
          <a:prstGeom prst="line">
            <a:avLst/>
          </a:prstGeom>
          <a:noFill/>
          <a:ln w="38100">
            <a:solidFill>
              <a:schemeClr val="tx1"/>
            </a:solidFill>
            <a:round/>
            <a:headEnd/>
            <a:tailEnd/>
          </a:ln>
          <a:effectLst/>
        </p:spPr>
        <p:txBody>
          <a:bodyPr/>
          <a:lstStyle/>
          <a:p>
            <a:endParaRPr lang="en-US"/>
          </a:p>
        </p:txBody>
      </p:sp>
      <p:sp>
        <p:nvSpPr>
          <p:cNvPr id="49211" name="Oval 59"/>
          <p:cNvSpPr>
            <a:spLocks noChangeArrowheads="1"/>
          </p:cNvSpPr>
          <p:nvPr/>
        </p:nvSpPr>
        <p:spPr bwMode="auto">
          <a:xfrm>
            <a:off x="4700558" y="3228956"/>
            <a:ext cx="82550" cy="76200"/>
          </a:xfrm>
          <a:prstGeom prst="ellipse">
            <a:avLst/>
          </a:prstGeom>
          <a:solidFill>
            <a:schemeClr val="tx1"/>
          </a:solidFill>
          <a:ln w="9525">
            <a:noFill/>
            <a:round/>
            <a:headEnd/>
            <a:tailEnd/>
          </a:ln>
          <a:effectLst/>
        </p:spPr>
        <p:txBody>
          <a:bodyPr wrap="none" anchor="ctr"/>
          <a:lstStyle/>
          <a:p>
            <a:endParaRPr lang="en-US"/>
          </a:p>
        </p:txBody>
      </p:sp>
      <p:grpSp>
        <p:nvGrpSpPr>
          <p:cNvPr id="2" name="Group 60"/>
          <p:cNvGrpSpPr>
            <a:grpSpLocks/>
          </p:cNvGrpSpPr>
          <p:nvPr/>
        </p:nvGrpSpPr>
        <p:grpSpPr bwMode="auto">
          <a:xfrm>
            <a:off x="4783108" y="714356"/>
            <a:ext cx="4540250" cy="533400"/>
            <a:chOff x="1824" y="384"/>
            <a:chExt cx="2640" cy="336"/>
          </a:xfrm>
        </p:grpSpPr>
        <p:sp>
          <p:nvSpPr>
            <p:cNvPr id="49213" name="Rectangle 61"/>
            <p:cNvSpPr>
              <a:spLocks noChangeArrowheads="1"/>
            </p:cNvSpPr>
            <p:nvPr/>
          </p:nvSpPr>
          <p:spPr bwMode="auto">
            <a:xfrm>
              <a:off x="3840" y="384"/>
              <a:ext cx="624" cy="336"/>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Asset Mgt</a:t>
              </a:r>
            </a:p>
          </p:txBody>
        </p:sp>
        <p:sp>
          <p:nvSpPr>
            <p:cNvPr id="49214" name="Rectangle 62"/>
            <p:cNvSpPr>
              <a:spLocks noChangeArrowheads="1"/>
            </p:cNvSpPr>
            <p:nvPr/>
          </p:nvSpPr>
          <p:spPr bwMode="auto">
            <a:xfrm>
              <a:off x="3168" y="384"/>
              <a:ext cx="624" cy="336"/>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Service Desk</a:t>
              </a:r>
            </a:p>
          </p:txBody>
        </p:sp>
        <p:sp>
          <p:nvSpPr>
            <p:cNvPr id="49215" name="Rectangle 63"/>
            <p:cNvSpPr>
              <a:spLocks noChangeArrowheads="1"/>
            </p:cNvSpPr>
            <p:nvPr/>
          </p:nvSpPr>
          <p:spPr bwMode="auto">
            <a:xfrm>
              <a:off x="2496" y="384"/>
              <a:ext cx="624" cy="336"/>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SCCM</a:t>
              </a:r>
              <a:br>
                <a:rPr lang="en-US" sz="1000" b="0">
                  <a:latin typeface="Arial" charset="0"/>
                </a:rPr>
              </a:br>
              <a:r>
                <a:rPr lang="en-US" sz="1000" b="0">
                  <a:latin typeface="Arial" charset="0"/>
                </a:rPr>
                <a:t>Capacity</a:t>
              </a:r>
            </a:p>
          </p:txBody>
        </p:sp>
        <p:sp>
          <p:nvSpPr>
            <p:cNvPr id="49216" name="Rectangle 64"/>
            <p:cNvSpPr>
              <a:spLocks noChangeArrowheads="1"/>
            </p:cNvSpPr>
            <p:nvPr/>
          </p:nvSpPr>
          <p:spPr bwMode="auto">
            <a:xfrm>
              <a:off x="1824" y="384"/>
              <a:ext cx="624" cy="336"/>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dirty="0">
                  <a:latin typeface="Arial" charset="0"/>
                </a:rPr>
                <a:t>SCRM</a:t>
              </a:r>
              <a:br>
                <a:rPr lang="en-US" sz="1000" b="0" dirty="0">
                  <a:latin typeface="Arial" charset="0"/>
                </a:rPr>
              </a:br>
              <a:r>
                <a:rPr lang="en-US" sz="900" b="0" dirty="0">
                  <a:latin typeface="Arial" charset="0"/>
                </a:rPr>
                <a:t>Data Warehouse</a:t>
              </a:r>
              <a:br>
                <a:rPr lang="en-US" sz="900" b="0" dirty="0">
                  <a:latin typeface="Arial" charset="0"/>
                </a:rPr>
              </a:br>
              <a:r>
                <a:rPr lang="en-US" sz="900" b="0" dirty="0">
                  <a:latin typeface="Arial" charset="0"/>
                </a:rPr>
                <a:t>Reporting</a:t>
              </a:r>
              <a:endParaRPr lang="en-US" sz="1000" b="0" dirty="0">
                <a:latin typeface="Arial" charset="0"/>
              </a:endParaRPr>
            </a:p>
          </p:txBody>
        </p:sp>
      </p:grpSp>
      <p:sp>
        <p:nvSpPr>
          <p:cNvPr id="49217" name="Rectangle 65"/>
          <p:cNvSpPr>
            <a:spLocks noChangeArrowheads="1"/>
          </p:cNvSpPr>
          <p:nvPr/>
        </p:nvSpPr>
        <p:spPr bwMode="auto">
          <a:xfrm>
            <a:off x="1316008" y="1933556"/>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DPM</a:t>
            </a:r>
            <a:endParaRPr lang="en-US" sz="900" b="0">
              <a:latin typeface="Arial" charset="0"/>
            </a:endParaRPr>
          </a:p>
        </p:txBody>
      </p:sp>
      <p:cxnSp>
        <p:nvCxnSpPr>
          <p:cNvPr id="49218" name="AutoShape 66"/>
          <p:cNvCxnSpPr>
            <a:cxnSpLocks noChangeShapeType="1"/>
            <a:stCxn id="49179" idx="1"/>
            <a:endCxn id="49180" idx="3"/>
          </p:cNvCxnSpPr>
          <p:nvPr/>
        </p:nvCxnSpPr>
        <p:spPr bwMode="auto">
          <a:xfrm rot="10800000">
            <a:off x="3555176" y="4943456"/>
            <a:ext cx="61913" cy="0"/>
          </a:xfrm>
          <a:prstGeom prst="straightConnector1">
            <a:avLst/>
          </a:prstGeom>
          <a:noFill/>
          <a:ln w="12700">
            <a:solidFill>
              <a:schemeClr val="tx1"/>
            </a:solidFill>
            <a:round/>
            <a:headEnd/>
            <a:tailEnd/>
          </a:ln>
          <a:effectLst/>
        </p:spPr>
      </p:cxnSp>
      <p:cxnSp>
        <p:nvCxnSpPr>
          <p:cNvPr id="49219" name="AutoShape 67"/>
          <p:cNvCxnSpPr>
            <a:cxnSpLocks noChangeShapeType="1"/>
            <a:stCxn id="49177" idx="0"/>
            <a:endCxn id="49207" idx="2"/>
          </p:cNvCxnSpPr>
          <p:nvPr/>
        </p:nvCxnSpPr>
        <p:spPr bwMode="auto">
          <a:xfrm rot="5400000" flipH="1">
            <a:off x="2571721" y="1487469"/>
            <a:ext cx="295275" cy="577850"/>
          </a:xfrm>
          <a:prstGeom prst="bentConnector3">
            <a:avLst>
              <a:gd name="adj1" fmla="val 48389"/>
            </a:avLst>
          </a:prstGeom>
          <a:noFill/>
          <a:ln w="12700">
            <a:solidFill>
              <a:schemeClr val="tx1"/>
            </a:solidFill>
            <a:miter lim="800000"/>
            <a:headEnd/>
            <a:tailEnd/>
          </a:ln>
          <a:effectLst/>
        </p:spPr>
      </p:cxnSp>
      <p:cxnSp>
        <p:nvCxnSpPr>
          <p:cNvPr id="49220" name="AutoShape 68"/>
          <p:cNvCxnSpPr>
            <a:cxnSpLocks noChangeShapeType="1"/>
            <a:stCxn id="49178" idx="0"/>
            <a:endCxn id="49207" idx="2"/>
          </p:cNvCxnSpPr>
          <p:nvPr/>
        </p:nvCxnSpPr>
        <p:spPr bwMode="auto">
          <a:xfrm rot="5400000" flipH="1">
            <a:off x="3149571" y="909619"/>
            <a:ext cx="295275" cy="1733550"/>
          </a:xfrm>
          <a:prstGeom prst="bentConnector3">
            <a:avLst>
              <a:gd name="adj1" fmla="val 48389"/>
            </a:avLst>
          </a:prstGeom>
          <a:noFill/>
          <a:ln w="12700">
            <a:solidFill>
              <a:schemeClr val="tx1"/>
            </a:solidFill>
            <a:miter lim="800000"/>
            <a:headEnd/>
            <a:tailEnd/>
          </a:ln>
          <a:effectLst/>
        </p:spPr>
      </p:cxnSp>
      <p:cxnSp>
        <p:nvCxnSpPr>
          <p:cNvPr id="49221" name="AutoShape 69"/>
          <p:cNvCxnSpPr>
            <a:cxnSpLocks noChangeShapeType="1"/>
            <a:stCxn id="49222" idx="4"/>
          </p:cNvCxnSpPr>
          <p:nvPr/>
        </p:nvCxnSpPr>
        <p:spPr bwMode="auto">
          <a:xfrm rot="5400000">
            <a:off x="5945158" y="6505556"/>
            <a:ext cx="152400" cy="0"/>
          </a:xfrm>
          <a:prstGeom prst="straightConnector1">
            <a:avLst/>
          </a:prstGeom>
          <a:noFill/>
          <a:ln w="12700">
            <a:solidFill>
              <a:schemeClr val="tx1"/>
            </a:solidFill>
            <a:round/>
            <a:headEnd/>
            <a:tailEnd/>
          </a:ln>
          <a:effectLst/>
        </p:spPr>
      </p:cxnSp>
      <p:sp>
        <p:nvSpPr>
          <p:cNvPr id="49222" name="Oval 70"/>
          <p:cNvSpPr>
            <a:spLocks noChangeArrowheads="1"/>
          </p:cNvSpPr>
          <p:nvPr/>
        </p:nvSpPr>
        <p:spPr bwMode="auto">
          <a:xfrm>
            <a:off x="5980083" y="6353156"/>
            <a:ext cx="82550" cy="76200"/>
          </a:xfrm>
          <a:prstGeom prst="ellipse">
            <a:avLst/>
          </a:prstGeom>
          <a:solidFill>
            <a:schemeClr val="tx1"/>
          </a:solidFill>
          <a:ln w="9525">
            <a:noFill/>
            <a:round/>
            <a:headEnd/>
            <a:tailEnd/>
          </a:ln>
          <a:effectLst/>
        </p:spPr>
        <p:txBody>
          <a:bodyPr wrap="none" anchor="ctr"/>
          <a:lstStyle/>
          <a:p>
            <a:endParaRPr lang="en-US"/>
          </a:p>
        </p:txBody>
      </p:sp>
      <p:sp>
        <p:nvSpPr>
          <p:cNvPr id="49223" name="Rectangle 71"/>
          <p:cNvSpPr>
            <a:spLocks noChangeArrowheads="1"/>
          </p:cNvSpPr>
          <p:nvPr/>
        </p:nvSpPr>
        <p:spPr bwMode="auto">
          <a:xfrm>
            <a:off x="5608608" y="6505556"/>
            <a:ext cx="577850" cy="3048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BMC</a:t>
            </a:r>
            <a:endParaRPr lang="en-US" sz="900" b="0">
              <a:latin typeface="Arial" charset="0"/>
            </a:endParaRPr>
          </a:p>
        </p:txBody>
      </p:sp>
      <p:sp>
        <p:nvSpPr>
          <p:cNvPr id="49224" name="Rectangle 72"/>
          <p:cNvSpPr>
            <a:spLocks noChangeArrowheads="1"/>
          </p:cNvSpPr>
          <p:nvPr/>
        </p:nvSpPr>
        <p:spPr bwMode="auto">
          <a:xfrm>
            <a:off x="1316008" y="4676756"/>
            <a:ext cx="1073150" cy="5334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DPM</a:t>
            </a:r>
            <a:br>
              <a:rPr lang="en-US" sz="1000" b="0">
                <a:latin typeface="Arial" charset="0"/>
              </a:rPr>
            </a:br>
            <a:r>
              <a:rPr lang="en-US" sz="900" b="0">
                <a:latin typeface="Arial" charset="0"/>
              </a:rPr>
              <a:t>Agent</a:t>
            </a:r>
          </a:p>
        </p:txBody>
      </p:sp>
      <p:cxnSp>
        <p:nvCxnSpPr>
          <p:cNvPr id="49225" name="AutoShape 73"/>
          <p:cNvCxnSpPr>
            <a:cxnSpLocks noChangeShapeType="1"/>
            <a:stCxn id="49217" idx="2"/>
            <a:endCxn id="49224" idx="0"/>
          </p:cNvCxnSpPr>
          <p:nvPr/>
        </p:nvCxnSpPr>
        <p:spPr bwMode="auto">
          <a:xfrm rot="5400000">
            <a:off x="757208" y="3571856"/>
            <a:ext cx="2190750" cy="0"/>
          </a:xfrm>
          <a:prstGeom prst="straightConnector1">
            <a:avLst/>
          </a:prstGeom>
          <a:noFill/>
          <a:ln w="12700">
            <a:solidFill>
              <a:schemeClr val="tx1"/>
            </a:solidFill>
            <a:round/>
            <a:headEnd/>
            <a:tailEnd/>
          </a:ln>
          <a:effectLst/>
        </p:spPr>
      </p:cxn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0" nodeType="clickEffect">
                                  <p:stCondLst>
                                    <p:cond delay="0"/>
                                  </p:stCondLst>
                                  <p:childTnLst>
                                    <p:animClr clrSpc="hsl">
                                      <p:cBhvr override="childStyle">
                                        <p:cTn id="6" dur="500" fill="hold"/>
                                        <p:tgtEl>
                                          <p:spTgt spid="49187"/>
                                        </p:tgtEl>
                                        <p:attrNameLst>
                                          <p:attrName>style.color</p:attrName>
                                        </p:attrNameLst>
                                      </p:cBhvr>
                                      <p:by>
                                        <p:hsl h="10842353" s="0" l="0"/>
                                      </p:by>
                                    </p:animClr>
                                    <p:animClr clrSpc="hsl">
                                      <p:cBhvr>
                                        <p:cTn id="7" dur="500" fill="hold"/>
                                        <p:tgtEl>
                                          <p:spTgt spid="49187"/>
                                        </p:tgtEl>
                                        <p:attrNameLst>
                                          <p:attrName>fillcolor</p:attrName>
                                        </p:attrNameLst>
                                      </p:cBhvr>
                                      <p:by>
                                        <p:hsl h="10842353" s="0" l="0"/>
                                      </p:by>
                                    </p:animClr>
                                    <p:animClr clrSpc="hsl">
                                      <p:cBhvr>
                                        <p:cTn id="8" dur="500" fill="hold"/>
                                        <p:tgtEl>
                                          <p:spTgt spid="49187"/>
                                        </p:tgtEl>
                                        <p:attrNameLst>
                                          <p:attrName>stroke.color</p:attrName>
                                        </p:attrNameLst>
                                      </p:cBhvr>
                                      <p:by>
                                        <p:hsl h="10842353" s="0" l="0"/>
                                      </p:by>
                                    </p:animClr>
                                    <p:set>
                                      <p:cBhvr>
                                        <p:cTn id="9" dur="500" fill="hold"/>
                                        <p:tgtEl>
                                          <p:spTgt spid="49187"/>
                                        </p:tgtEl>
                                        <p:attrNameLst>
                                          <p:attrName>fill.type</p:attrName>
                                        </p:attrNameLst>
                                      </p:cBhvr>
                                      <p:to>
                                        <p:strVal val="solid"/>
                                      </p:to>
                                    </p:set>
                                  </p:childTnLst>
                                </p:cTn>
                              </p:par>
                              <p:par>
                                <p:cTn id="10" presetID="23" presetClass="emph" presetSubtype="0" fill="hold" grpId="0" nodeType="withEffect">
                                  <p:stCondLst>
                                    <p:cond delay="0"/>
                                  </p:stCondLst>
                                  <p:childTnLst>
                                    <p:animClr clrSpc="hsl">
                                      <p:cBhvr override="childStyle">
                                        <p:cTn id="11" dur="500" fill="hold"/>
                                        <p:tgtEl>
                                          <p:spTgt spid="49185"/>
                                        </p:tgtEl>
                                        <p:attrNameLst>
                                          <p:attrName>style.color</p:attrName>
                                        </p:attrNameLst>
                                      </p:cBhvr>
                                      <p:by>
                                        <p:hsl h="10842353" s="0" l="0"/>
                                      </p:by>
                                    </p:animClr>
                                    <p:animClr clrSpc="hsl">
                                      <p:cBhvr>
                                        <p:cTn id="12" dur="500" fill="hold"/>
                                        <p:tgtEl>
                                          <p:spTgt spid="49185"/>
                                        </p:tgtEl>
                                        <p:attrNameLst>
                                          <p:attrName>fillcolor</p:attrName>
                                        </p:attrNameLst>
                                      </p:cBhvr>
                                      <p:by>
                                        <p:hsl h="10842353" s="0" l="0"/>
                                      </p:by>
                                    </p:animClr>
                                    <p:animClr clrSpc="hsl">
                                      <p:cBhvr>
                                        <p:cTn id="13" dur="500" fill="hold"/>
                                        <p:tgtEl>
                                          <p:spTgt spid="49185"/>
                                        </p:tgtEl>
                                        <p:attrNameLst>
                                          <p:attrName>stroke.color</p:attrName>
                                        </p:attrNameLst>
                                      </p:cBhvr>
                                      <p:by>
                                        <p:hsl h="10842353" s="0" l="0"/>
                                      </p:by>
                                    </p:animClr>
                                    <p:set>
                                      <p:cBhvr>
                                        <p:cTn id="14" dur="500" fill="hold"/>
                                        <p:tgtEl>
                                          <p:spTgt spid="4918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85" grpId="0" animBg="1"/>
      <p:bldP spid="4918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365750" y="19050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hu-HU" sz="1000" dirty="0" err="1" smtClean="0">
                <a:latin typeface="Arial" charset="0"/>
              </a:rPr>
              <a:t>Virtual</a:t>
            </a:r>
            <a:r>
              <a:rPr lang="hu-HU" sz="1000" dirty="0" smtClean="0">
                <a:latin typeface="Arial" charset="0"/>
              </a:rPr>
              <a:t> </a:t>
            </a:r>
            <a:r>
              <a:rPr lang="hu-HU" sz="1000" dirty="0" err="1" smtClean="0">
                <a:latin typeface="Arial" charset="0"/>
              </a:rPr>
              <a:t>Machine</a:t>
            </a:r>
            <a:r>
              <a:rPr lang="hu-HU" sz="1000" dirty="0" smtClean="0">
                <a:latin typeface="Arial" charset="0"/>
              </a:rPr>
              <a:t> </a:t>
            </a:r>
          </a:p>
          <a:p>
            <a:pPr algn="ctr" eaLnBrk="1" hangingPunct="1">
              <a:lnSpc>
                <a:spcPct val="80000"/>
              </a:lnSpc>
              <a:spcBef>
                <a:spcPct val="0"/>
              </a:spcBef>
            </a:pPr>
            <a:r>
              <a:rPr lang="hu-HU" sz="1000" dirty="0" smtClean="0">
                <a:latin typeface="Arial" charset="0"/>
              </a:rPr>
              <a:t>Manager</a:t>
            </a:r>
            <a:endParaRPr lang="en-US" sz="1000" b="0" dirty="0">
              <a:latin typeface="Arial" charset="0"/>
            </a:endParaRPr>
          </a:p>
        </p:txBody>
      </p:sp>
      <p:sp>
        <p:nvSpPr>
          <p:cNvPr id="51203" name="Line 3"/>
          <p:cNvSpPr>
            <a:spLocks noChangeShapeType="1"/>
          </p:cNvSpPr>
          <p:nvPr/>
        </p:nvSpPr>
        <p:spPr bwMode="auto">
          <a:xfrm>
            <a:off x="4746625" y="4648200"/>
            <a:ext cx="0" cy="381000"/>
          </a:xfrm>
          <a:prstGeom prst="line">
            <a:avLst/>
          </a:prstGeom>
          <a:noFill/>
          <a:ln w="9525">
            <a:solidFill>
              <a:schemeClr val="tx1"/>
            </a:solidFill>
            <a:round/>
            <a:headEnd/>
            <a:tailEnd/>
          </a:ln>
          <a:effectLst/>
        </p:spPr>
        <p:txBody>
          <a:bodyPr/>
          <a:lstStyle/>
          <a:p>
            <a:endParaRPr lang="en-US"/>
          </a:p>
        </p:txBody>
      </p:sp>
      <p:sp>
        <p:nvSpPr>
          <p:cNvPr id="51204" name="Rectangle 4"/>
          <p:cNvSpPr>
            <a:spLocks noGrp="1" noChangeArrowheads="1"/>
          </p:cNvSpPr>
          <p:nvPr>
            <p:ph type="title"/>
          </p:nvPr>
        </p:nvSpPr>
        <p:spPr>
          <a:xfrm>
            <a:off x="271463" y="260350"/>
            <a:ext cx="9363075" cy="668320"/>
          </a:xfrm>
        </p:spPr>
        <p:txBody>
          <a:bodyPr/>
          <a:lstStyle/>
          <a:p>
            <a:r>
              <a:rPr smtClean="0"/>
              <a:t>A jövőben</a:t>
            </a:r>
            <a:endParaRPr lang="en-US" dirty="0"/>
          </a:p>
        </p:txBody>
      </p:sp>
      <p:sp>
        <p:nvSpPr>
          <p:cNvPr id="51205" name="Rectangle 5"/>
          <p:cNvSpPr>
            <a:spLocks noChangeArrowheads="1"/>
          </p:cNvSpPr>
          <p:nvPr/>
        </p:nvSpPr>
        <p:spPr bwMode="auto">
          <a:xfrm>
            <a:off x="660400" y="3505200"/>
            <a:ext cx="7594600" cy="2819400"/>
          </a:xfrm>
          <a:prstGeom prst="rect">
            <a:avLst/>
          </a:prstGeom>
          <a:solidFill>
            <a:schemeClr val="tx1">
              <a:lumMod val="65000"/>
              <a:alpha val="58000"/>
            </a:schemeClr>
          </a:solidFill>
          <a:ln w="12700">
            <a:noFill/>
            <a:miter lim="800000"/>
            <a:headEnd/>
            <a:tailEnd/>
          </a:ln>
          <a:effectLst/>
        </p:spPr>
        <p:txBody>
          <a:bodyPr lIns="45720" tIns="27432" rIns="45720" bIns="27432"/>
          <a:lstStyle/>
          <a:p>
            <a:pPr eaLnBrk="1" hangingPunct="1">
              <a:lnSpc>
                <a:spcPct val="80000"/>
              </a:lnSpc>
              <a:spcBef>
                <a:spcPct val="0"/>
              </a:spcBef>
            </a:pPr>
            <a:endParaRPr lang="en-US" sz="900" b="0">
              <a:latin typeface="Arial" charset="0"/>
            </a:endParaRPr>
          </a:p>
        </p:txBody>
      </p:sp>
      <p:sp>
        <p:nvSpPr>
          <p:cNvPr id="51206" name="Line 6"/>
          <p:cNvSpPr>
            <a:spLocks noChangeShapeType="1"/>
          </p:cNvSpPr>
          <p:nvPr/>
        </p:nvSpPr>
        <p:spPr bwMode="auto">
          <a:xfrm>
            <a:off x="165100" y="3581400"/>
            <a:ext cx="8089900" cy="0"/>
          </a:xfrm>
          <a:prstGeom prst="line">
            <a:avLst/>
          </a:prstGeom>
          <a:noFill/>
          <a:ln w="6350">
            <a:solidFill>
              <a:srgbClr val="B2B2B2"/>
            </a:solidFill>
            <a:round/>
            <a:headEnd/>
            <a:tailEnd/>
          </a:ln>
          <a:effectLst/>
        </p:spPr>
        <p:txBody>
          <a:bodyPr/>
          <a:lstStyle/>
          <a:p>
            <a:endParaRPr lang="en-US"/>
          </a:p>
        </p:txBody>
      </p:sp>
      <p:sp>
        <p:nvSpPr>
          <p:cNvPr id="51207" name="Line 7"/>
          <p:cNvSpPr>
            <a:spLocks noChangeShapeType="1"/>
          </p:cNvSpPr>
          <p:nvPr/>
        </p:nvSpPr>
        <p:spPr bwMode="auto">
          <a:xfrm>
            <a:off x="165100" y="4267200"/>
            <a:ext cx="8089900" cy="0"/>
          </a:xfrm>
          <a:prstGeom prst="line">
            <a:avLst/>
          </a:prstGeom>
          <a:noFill/>
          <a:ln w="6350">
            <a:solidFill>
              <a:srgbClr val="B2B2B2"/>
            </a:solidFill>
            <a:round/>
            <a:headEnd/>
            <a:tailEnd/>
          </a:ln>
          <a:effectLst/>
        </p:spPr>
        <p:txBody>
          <a:bodyPr/>
          <a:lstStyle/>
          <a:p>
            <a:endParaRPr lang="en-US"/>
          </a:p>
        </p:txBody>
      </p:sp>
      <p:sp>
        <p:nvSpPr>
          <p:cNvPr id="51208" name="Line 8"/>
          <p:cNvSpPr>
            <a:spLocks noChangeShapeType="1"/>
          </p:cNvSpPr>
          <p:nvPr/>
        </p:nvSpPr>
        <p:spPr bwMode="auto">
          <a:xfrm>
            <a:off x="165100" y="4572000"/>
            <a:ext cx="8089900" cy="0"/>
          </a:xfrm>
          <a:prstGeom prst="line">
            <a:avLst/>
          </a:prstGeom>
          <a:noFill/>
          <a:ln w="6350">
            <a:solidFill>
              <a:srgbClr val="B2B2B2"/>
            </a:solidFill>
            <a:round/>
            <a:headEnd/>
            <a:tailEnd/>
          </a:ln>
          <a:effectLst/>
        </p:spPr>
        <p:txBody>
          <a:bodyPr/>
          <a:lstStyle/>
          <a:p>
            <a:endParaRPr lang="en-US"/>
          </a:p>
        </p:txBody>
      </p:sp>
      <p:sp>
        <p:nvSpPr>
          <p:cNvPr id="51209" name="Line 9"/>
          <p:cNvSpPr>
            <a:spLocks noChangeShapeType="1"/>
          </p:cNvSpPr>
          <p:nvPr/>
        </p:nvSpPr>
        <p:spPr bwMode="auto">
          <a:xfrm>
            <a:off x="165100" y="6248400"/>
            <a:ext cx="8089900" cy="0"/>
          </a:xfrm>
          <a:prstGeom prst="line">
            <a:avLst/>
          </a:prstGeom>
          <a:noFill/>
          <a:ln w="6350">
            <a:solidFill>
              <a:srgbClr val="B2B2B2"/>
            </a:solidFill>
            <a:round/>
            <a:headEnd/>
            <a:tailEnd/>
          </a:ln>
          <a:effectLst/>
        </p:spPr>
        <p:txBody>
          <a:bodyPr/>
          <a:lstStyle/>
          <a:p>
            <a:endParaRPr lang="en-US"/>
          </a:p>
        </p:txBody>
      </p:sp>
      <p:sp>
        <p:nvSpPr>
          <p:cNvPr id="51210" name="Cloud"/>
          <p:cNvSpPr>
            <a:spLocks noChangeAspect="1" noEditPoints="1" noChangeArrowheads="1"/>
          </p:cNvSpPr>
          <p:nvPr/>
        </p:nvSpPr>
        <p:spPr bwMode="auto">
          <a:xfrm>
            <a:off x="1320800" y="990601"/>
            <a:ext cx="1073150" cy="61277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51211" name="Text Box 11"/>
          <p:cNvSpPr txBox="1">
            <a:spLocks noChangeArrowheads="1"/>
          </p:cNvSpPr>
          <p:nvPr/>
        </p:nvSpPr>
        <p:spPr bwMode="auto">
          <a:xfrm rot="-5400000">
            <a:off x="27456" y="3855050"/>
            <a:ext cx="423193" cy="138499"/>
          </a:xfrm>
          <a:prstGeom prst="rect">
            <a:avLst/>
          </a:prstGeom>
          <a:noFill/>
          <a:ln w="9525">
            <a:noFill/>
            <a:miter lim="800000"/>
            <a:headEnd/>
            <a:tailEnd/>
          </a:ln>
          <a:effectLst/>
        </p:spPr>
        <p:txBody>
          <a:bodyPr wrap="none" lIns="0" tIns="0" rIns="0" bIns="0" anchor="ctr">
            <a:spAutoFit/>
          </a:bodyPr>
          <a:lstStyle/>
          <a:p>
            <a:pPr algn="ctr" eaLnBrk="1" hangingPunct="1">
              <a:spcBef>
                <a:spcPct val="0"/>
              </a:spcBef>
            </a:pPr>
            <a:r>
              <a:rPr lang="en-US" sz="900" b="0" dirty="0" smtClean="0">
                <a:latin typeface="Arial" charset="0"/>
              </a:rPr>
              <a:t>Local UI</a:t>
            </a:r>
            <a:endParaRPr lang="en-US" sz="900" b="0" dirty="0">
              <a:latin typeface="Arial" charset="0"/>
            </a:endParaRPr>
          </a:p>
        </p:txBody>
      </p:sp>
      <p:sp>
        <p:nvSpPr>
          <p:cNvPr id="51212" name="Rectangle 12"/>
          <p:cNvSpPr>
            <a:spLocks noChangeArrowheads="1"/>
          </p:cNvSpPr>
          <p:nvPr/>
        </p:nvSpPr>
        <p:spPr bwMode="auto">
          <a:xfrm>
            <a:off x="4787900" y="56388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WMI</a:t>
            </a:r>
            <a:br>
              <a:rPr lang="en-US" sz="1000" b="0">
                <a:latin typeface="Arial" charset="0"/>
              </a:rPr>
            </a:br>
            <a:r>
              <a:rPr lang="en-US" sz="900" b="0">
                <a:latin typeface="Arial" charset="0"/>
              </a:rPr>
              <a:t>Instrumentation</a:t>
            </a:r>
          </a:p>
        </p:txBody>
      </p:sp>
      <p:sp>
        <p:nvSpPr>
          <p:cNvPr id="51213" name="Rectangle 13"/>
          <p:cNvSpPr>
            <a:spLocks noChangeArrowheads="1"/>
          </p:cNvSpPr>
          <p:nvPr/>
        </p:nvSpPr>
        <p:spPr bwMode="auto">
          <a:xfrm>
            <a:off x="3632200" y="56388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dirty="0">
                <a:latin typeface="Arial" charset="0"/>
              </a:rPr>
              <a:t>Crimson/ETW</a:t>
            </a:r>
            <a:br>
              <a:rPr lang="en-US" sz="1000" b="0" dirty="0">
                <a:latin typeface="Arial" charset="0"/>
              </a:rPr>
            </a:br>
            <a:r>
              <a:rPr lang="en-US" sz="900" b="0" dirty="0" err="1">
                <a:latin typeface="Arial" charset="0"/>
              </a:rPr>
              <a:t>Eventing</a:t>
            </a:r>
            <a:endParaRPr lang="en-US" sz="900" b="0" dirty="0">
              <a:latin typeface="Arial" charset="0"/>
            </a:endParaRPr>
          </a:p>
        </p:txBody>
      </p:sp>
      <p:sp>
        <p:nvSpPr>
          <p:cNvPr id="51214" name="Rectangle 14"/>
          <p:cNvSpPr>
            <a:spLocks noChangeArrowheads="1"/>
          </p:cNvSpPr>
          <p:nvPr/>
        </p:nvSpPr>
        <p:spPr bwMode="auto">
          <a:xfrm>
            <a:off x="2476500" y="56388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Task Scheduler</a:t>
            </a:r>
            <a:br>
              <a:rPr lang="en-US" sz="1000" b="0">
                <a:latin typeface="Arial" charset="0"/>
              </a:rPr>
            </a:br>
            <a:r>
              <a:rPr lang="en-US" sz="900" b="0">
                <a:latin typeface="Arial" charset="0"/>
              </a:rPr>
              <a:t>Execution</a:t>
            </a:r>
          </a:p>
        </p:txBody>
      </p:sp>
      <p:cxnSp>
        <p:nvCxnSpPr>
          <p:cNvPr id="51215" name="AutoShape 15"/>
          <p:cNvCxnSpPr>
            <a:cxnSpLocks noChangeShapeType="1"/>
            <a:stCxn id="51243" idx="2"/>
            <a:endCxn id="51230" idx="0"/>
          </p:cNvCxnSpPr>
          <p:nvPr/>
        </p:nvCxnSpPr>
        <p:spPr bwMode="auto">
          <a:xfrm rot="5400000">
            <a:off x="5962650" y="3543300"/>
            <a:ext cx="2190750" cy="0"/>
          </a:xfrm>
          <a:prstGeom prst="straightConnector1">
            <a:avLst/>
          </a:prstGeom>
          <a:noFill/>
          <a:ln w="12700">
            <a:solidFill>
              <a:schemeClr val="tx1"/>
            </a:solidFill>
            <a:round/>
            <a:headEnd/>
            <a:tailEnd/>
          </a:ln>
          <a:effectLst/>
        </p:spPr>
      </p:cxnSp>
      <p:cxnSp>
        <p:nvCxnSpPr>
          <p:cNvPr id="51216" name="AutoShape 16"/>
          <p:cNvCxnSpPr>
            <a:cxnSpLocks noChangeShapeType="1"/>
            <a:stCxn id="51242" idx="2"/>
            <a:endCxn id="51250" idx="1"/>
          </p:cNvCxnSpPr>
          <p:nvPr/>
        </p:nvCxnSpPr>
        <p:spPr bwMode="auto">
          <a:xfrm rot="5400000">
            <a:off x="4065588" y="3128963"/>
            <a:ext cx="1362075" cy="0"/>
          </a:xfrm>
          <a:prstGeom prst="straightConnector1">
            <a:avLst/>
          </a:prstGeom>
          <a:noFill/>
          <a:ln w="12700">
            <a:solidFill>
              <a:schemeClr val="tx1"/>
            </a:solidFill>
            <a:round/>
            <a:headEnd/>
            <a:tailEnd/>
          </a:ln>
          <a:effectLst/>
        </p:spPr>
      </p:cxnSp>
      <p:sp>
        <p:nvSpPr>
          <p:cNvPr id="51217" name="Rectangle 17"/>
          <p:cNvSpPr>
            <a:spLocks noChangeArrowheads="1"/>
          </p:cNvSpPr>
          <p:nvPr/>
        </p:nvSpPr>
        <p:spPr bwMode="auto">
          <a:xfrm>
            <a:off x="7099300" y="5638800"/>
            <a:ext cx="1073150" cy="533400"/>
          </a:xfrm>
          <a:prstGeom prst="rect">
            <a:avLst/>
          </a:prstGeom>
          <a:solidFill>
            <a:schemeClr val="bg1"/>
          </a:solidFill>
          <a:ln w="19050">
            <a:solidFill>
              <a:srgbClr val="C0C0C0"/>
            </a:solidFill>
            <a:miter lim="800000"/>
            <a:headEnd/>
            <a:tailEnd/>
          </a:ln>
          <a:effectLst/>
        </p:spPr>
        <p:txBody>
          <a:bodyPr wrap="none" anchor="ctr"/>
          <a:lstStyle/>
          <a:p>
            <a:pPr algn="ctr" eaLnBrk="1" hangingPunct="1">
              <a:lnSpc>
                <a:spcPct val="80000"/>
              </a:lnSpc>
              <a:spcBef>
                <a:spcPct val="0"/>
              </a:spcBef>
            </a:pPr>
            <a:r>
              <a:rPr lang="en-US" sz="1000" b="0" dirty="0">
                <a:solidFill>
                  <a:schemeClr val="accent4">
                    <a:lumMod val="50000"/>
                  </a:schemeClr>
                </a:solidFill>
                <a:latin typeface="Arial" charset="0"/>
              </a:rPr>
              <a:t>Native CLI</a:t>
            </a:r>
            <a:br>
              <a:rPr lang="en-US" sz="1000" b="0" dirty="0">
                <a:solidFill>
                  <a:schemeClr val="accent4">
                    <a:lumMod val="50000"/>
                  </a:schemeClr>
                </a:solidFill>
                <a:latin typeface="Arial" charset="0"/>
              </a:rPr>
            </a:br>
            <a:r>
              <a:rPr lang="en-US" sz="900" b="0" dirty="0">
                <a:solidFill>
                  <a:schemeClr val="accent4">
                    <a:lumMod val="50000"/>
                  </a:schemeClr>
                </a:solidFill>
                <a:latin typeface="Arial" charset="0"/>
              </a:rPr>
              <a:t>Commands</a:t>
            </a:r>
            <a:endParaRPr lang="en-US" sz="800" b="0" dirty="0">
              <a:solidFill>
                <a:schemeClr val="accent4">
                  <a:lumMod val="50000"/>
                </a:schemeClr>
              </a:solidFill>
              <a:latin typeface="Arial" charset="0"/>
            </a:endParaRPr>
          </a:p>
        </p:txBody>
      </p:sp>
      <p:sp>
        <p:nvSpPr>
          <p:cNvPr id="51218" name="Rectangle 18"/>
          <p:cNvSpPr>
            <a:spLocks noChangeArrowheads="1"/>
          </p:cNvSpPr>
          <p:nvPr/>
        </p:nvSpPr>
        <p:spPr bwMode="auto">
          <a:xfrm>
            <a:off x="6686550" y="4800600"/>
            <a:ext cx="1073150" cy="533400"/>
          </a:xfrm>
          <a:prstGeom prst="rect">
            <a:avLst/>
          </a:prstGeom>
          <a:solidFill>
            <a:schemeClr val="bg1"/>
          </a:solidFill>
          <a:ln w="19050">
            <a:solidFill>
              <a:srgbClr val="C0C0C0"/>
            </a:solidFill>
            <a:miter lim="800000"/>
            <a:headEnd/>
            <a:tailEnd/>
          </a:ln>
          <a:effectLst/>
        </p:spPr>
        <p:txBody>
          <a:bodyPr wrap="none" tIns="9144" bIns="9144" anchor="b"/>
          <a:lstStyle/>
          <a:p>
            <a:pPr algn="r" eaLnBrk="1" hangingPunct="1">
              <a:lnSpc>
                <a:spcPct val="80000"/>
              </a:lnSpc>
              <a:spcBef>
                <a:spcPct val="0"/>
              </a:spcBef>
            </a:pPr>
            <a:r>
              <a:rPr lang="en-US" sz="1000" b="0" dirty="0">
                <a:solidFill>
                  <a:schemeClr val="accent4">
                    <a:lumMod val="50000"/>
                  </a:schemeClr>
                </a:solidFill>
                <a:latin typeface="Arial" charset="0"/>
              </a:rPr>
              <a:t>cmd.exe</a:t>
            </a:r>
            <a:endParaRPr lang="en-US" sz="900" b="0" dirty="0">
              <a:solidFill>
                <a:schemeClr val="accent4">
                  <a:lumMod val="50000"/>
                </a:schemeClr>
              </a:solidFill>
              <a:latin typeface="Arial" charset="0"/>
            </a:endParaRPr>
          </a:p>
        </p:txBody>
      </p:sp>
      <p:sp>
        <p:nvSpPr>
          <p:cNvPr id="51219" name="Rectangle 19"/>
          <p:cNvSpPr>
            <a:spLocks noChangeArrowheads="1"/>
          </p:cNvSpPr>
          <p:nvPr/>
        </p:nvSpPr>
        <p:spPr bwMode="auto">
          <a:xfrm>
            <a:off x="1898650" y="1905000"/>
            <a:ext cx="990600" cy="533400"/>
          </a:xfrm>
          <a:prstGeom prst="rect">
            <a:avLst/>
          </a:prstGeom>
          <a:solidFill>
            <a:schemeClr val="bg1"/>
          </a:solidFill>
          <a:ln w="19050" algn="ctr">
            <a:solidFill>
              <a:schemeClr val="tx1"/>
            </a:solidFill>
            <a:miter lim="800000"/>
            <a:headEnd/>
            <a:tailEnd/>
          </a:ln>
          <a:effectLst/>
        </p:spPr>
        <p:txBody>
          <a:bodyPr wrap="none"/>
          <a:lstStyle/>
          <a:p>
            <a:pPr algn="ctr" eaLnBrk="1" hangingPunct="1">
              <a:lnSpc>
                <a:spcPct val="80000"/>
              </a:lnSpc>
              <a:spcBef>
                <a:spcPct val="0"/>
              </a:spcBef>
            </a:pPr>
            <a:r>
              <a:rPr lang="hu-HU" sz="1000" dirty="0" err="1" smtClean="0">
                <a:latin typeface="Arial" charset="0"/>
              </a:rPr>
              <a:t>ConfigMgr</a:t>
            </a:r>
            <a:endParaRPr lang="en-US" sz="1000" b="0" dirty="0">
              <a:latin typeface="Arial" charset="0"/>
            </a:endParaRPr>
          </a:p>
        </p:txBody>
      </p:sp>
      <p:sp>
        <p:nvSpPr>
          <p:cNvPr id="51220" name="Rectangle 20"/>
          <p:cNvSpPr>
            <a:spLocks noChangeArrowheads="1"/>
          </p:cNvSpPr>
          <p:nvPr/>
        </p:nvSpPr>
        <p:spPr bwMode="auto">
          <a:xfrm>
            <a:off x="165100" y="1295400"/>
            <a:ext cx="1073150" cy="533400"/>
          </a:xfrm>
          <a:prstGeom prst="rect">
            <a:avLst/>
          </a:prstGeom>
          <a:solidFill>
            <a:schemeClr val="bg1"/>
          </a:solidFill>
          <a:ln w="19050">
            <a:solidFill>
              <a:schemeClr val="tx1"/>
            </a:solidFill>
            <a:prstDash val="sysDot"/>
            <a:miter lim="800000"/>
            <a:headEnd/>
            <a:tailEnd/>
          </a:ln>
          <a:effectLst/>
        </p:spPr>
        <p:txBody>
          <a:bodyPr wrap="none" anchor="ctr"/>
          <a:lstStyle/>
          <a:p>
            <a:pPr algn="ctr" eaLnBrk="1" hangingPunct="1">
              <a:lnSpc>
                <a:spcPct val="80000"/>
              </a:lnSpc>
              <a:spcBef>
                <a:spcPct val="0"/>
              </a:spcBef>
            </a:pPr>
            <a:r>
              <a:rPr lang="en-US" sz="1000" b="0">
                <a:latin typeface="Arial" charset="0"/>
              </a:rPr>
              <a:t>3</a:t>
            </a:r>
            <a:r>
              <a:rPr lang="en-US" sz="1000" b="0" baseline="30000">
                <a:latin typeface="Arial" charset="0"/>
              </a:rPr>
              <a:t>rd</a:t>
            </a:r>
            <a:r>
              <a:rPr lang="en-US" sz="1000" b="0">
                <a:latin typeface="Arial" charset="0"/>
              </a:rPr>
              <a:t> Party</a:t>
            </a:r>
            <a:br>
              <a:rPr lang="en-US" sz="1000" b="0">
                <a:latin typeface="Arial" charset="0"/>
              </a:rPr>
            </a:br>
            <a:r>
              <a:rPr lang="en-US" sz="1000" b="0">
                <a:latin typeface="Arial" charset="0"/>
              </a:rPr>
              <a:t>Management</a:t>
            </a:r>
            <a:br>
              <a:rPr lang="en-US" sz="1000" b="0">
                <a:latin typeface="Arial" charset="0"/>
              </a:rPr>
            </a:br>
            <a:r>
              <a:rPr lang="en-US" sz="1000" b="0">
                <a:latin typeface="Arial" charset="0"/>
              </a:rPr>
              <a:t>Solution</a:t>
            </a:r>
          </a:p>
        </p:txBody>
      </p:sp>
      <p:sp>
        <p:nvSpPr>
          <p:cNvPr id="51221" name="Rectangle 21"/>
          <p:cNvSpPr>
            <a:spLocks noChangeArrowheads="1"/>
          </p:cNvSpPr>
          <p:nvPr/>
        </p:nvSpPr>
        <p:spPr bwMode="auto">
          <a:xfrm>
            <a:off x="1320800" y="1066800"/>
            <a:ext cx="1073150" cy="533400"/>
          </a:xfrm>
          <a:prstGeom prst="rect">
            <a:avLst/>
          </a:prstGeom>
          <a:noFill/>
          <a:ln w="19050" algn="ctr">
            <a:noFill/>
            <a:miter lim="800000"/>
            <a:headEnd/>
            <a:tailEnd/>
          </a:ln>
          <a:effectLst/>
        </p:spPr>
        <p:txBody>
          <a:bodyPr wrap="none" anchor="ctr"/>
          <a:lstStyle/>
          <a:p>
            <a:pPr algn="ctr" eaLnBrk="1" hangingPunct="1">
              <a:lnSpc>
                <a:spcPct val="80000"/>
              </a:lnSpc>
              <a:spcBef>
                <a:spcPct val="0"/>
              </a:spcBef>
            </a:pPr>
            <a:r>
              <a:rPr lang="en-US" sz="1000" b="0">
                <a:latin typeface="Arial" charset="0"/>
              </a:rPr>
              <a:t>Windows</a:t>
            </a:r>
            <a:br>
              <a:rPr lang="en-US" sz="1000" b="0">
                <a:latin typeface="Arial" charset="0"/>
              </a:rPr>
            </a:br>
            <a:r>
              <a:rPr lang="en-US" sz="1000" b="0">
                <a:latin typeface="Arial" charset="0"/>
              </a:rPr>
              <a:t>Update</a:t>
            </a:r>
            <a:endParaRPr lang="en-US" sz="900" b="0">
              <a:latin typeface="Arial" charset="0"/>
            </a:endParaRPr>
          </a:p>
        </p:txBody>
      </p:sp>
      <p:cxnSp>
        <p:nvCxnSpPr>
          <p:cNvPr id="51222" name="AutoShape 22"/>
          <p:cNvCxnSpPr>
            <a:cxnSpLocks noChangeShapeType="1"/>
            <a:stCxn id="51203" idx="0"/>
            <a:endCxn id="51221" idx="2"/>
          </p:cNvCxnSpPr>
          <p:nvPr/>
        </p:nvCxnSpPr>
        <p:spPr bwMode="auto">
          <a:xfrm rot="5400000" flipH="1">
            <a:off x="1778000" y="1679575"/>
            <a:ext cx="3048000" cy="2889250"/>
          </a:xfrm>
          <a:prstGeom prst="bentConnector3">
            <a:avLst>
              <a:gd name="adj1" fmla="val 50000"/>
            </a:avLst>
          </a:prstGeom>
          <a:noFill/>
          <a:ln w="12700">
            <a:solidFill>
              <a:schemeClr val="tx1"/>
            </a:solidFill>
            <a:miter lim="800000"/>
            <a:headEnd/>
            <a:tailEnd/>
          </a:ln>
          <a:effectLst/>
        </p:spPr>
      </p:cxnSp>
      <p:cxnSp>
        <p:nvCxnSpPr>
          <p:cNvPr id="51223" name="AutoShape 23"/>
          <p:cNvCxnSpPr>
            <a:cxnSpLocks noChangeShapeType="1"/>
            <a:stCxn id="51269" idx="2"/>
            <a:endCxn id="51250" idx="1"/>
          </p:cNvCxnSpPr>
          <p:nvPr/>
        </p:nvCxnSpPr>
        <p:spPr bwMode="auto">
          <a:xfrm rot="16200000" flipH="1">
            <a:off x="2801938" y="1865313"/>
            <a:ext cx="1371600" cy="2517775"/>
          </a:xfrm>
          <a:prstGeom prst="bentConnector3">
            <a:avLst>
              <a:gd name="adj1" fmla="val 50000"/>
            </a:avLst>
          </a:prstGeom>
          <a:noFill/>
          <a:ln w="12700">
            <a:solidFill>
              <a:schemeClr val="tx1"/>
            </a:solidFill>
            <a:miter lim="800000"/>
            <a:headEnd/>
            <a:tailEnd/>
          </a:ln>
          <a:effectLst/>
        </p:spPr>
      </p:cxnSp>
      <p:sp>
        <p:nvSpPr>
          <p:cNvPr id="51224" name="Rectangle 24"/>
          <p:cNvSpPr>
            <a:spLocks noChangeArrowheads="1"/>
          </p:cNvSpPr>
          <p:nvPr/>
        </p:nvSpPr>
        <p:spPr bwMode="auto">
          <a:xfrm>
            <a:off x="1320800" y="56388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State</a:t>
            </a:r>
          </a:p>
          <a:p>
            <a:pPr algn="ctr" eaLnBrk="1" hangingPunct="1">
              <a:lnSpc>
                <a:spcPct val="80000"/>
              </a:lnSpc>
              <a:spcBef>
                <a:spcPct val="0"/>
              </a:spcBef>
            </a:pPr>
            <a:r>
              <a:rPr lang="en-US" sz="900" b="0">
                <a:latin typeface="Arial" charset="0"/>
              </a:rPr>
              <a:t>Installs, Config</a:t>
            </a:r>
          </a:p>
        </p:txBody>
      </p:sp>
      <p:sp>
        <p:nvSpPr>
          <p:cNvPr id="51225" name="Rectangle 25"/>
          <p:cNvSpPr>
            <a:spLocks noChangeArrowheads="1"/>
          </p:cNvSpPr>
          <p:nvPr/>
        </p:nvSpPr>
        <p:spPr bwMode="auto">
          <a:xfrm>
            <a:off x="1320800" y="36576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dirty="0">
                <a:latin typeface="Arial" charset="0"/>
              </a:rPr>
              <a:t>Configuration</a:t>
            </a:r>
            <a:br>
              <a:rPr lang="en-US" sz="1000" b="0" dirty="0">
                <a:latin typeface="Arial" charset="0"/>
              </a:rPr>
            </a:br>
            <a:r>
              <a:rPr lang="en-US" sz="1000" b="0" dirty="0">
                <a:latin typeface="Arial" charset="0"/>
              </a:rPr>
              <a:t>Management</a:t>
            </a:r>
          </a:p>
        </p:txBody>
      </p:sp>
      <p:sp>
        <p:nvSpPr>
          <p:cNvPr id="51226" name="Rectangle 26"/>
          <p:cNvSpPr>
            <a:spLocks noChangeArrowheads="1"/>
          </p:cNvSpPr>
          <p:nvPr/>
        </p:nvSpPr>
        <p:spPr bwMode="auto">
          <a:xfrm>
            <a:off x="7099300" y="36576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MMC</a:t>
            </a:r>
          </a:p>
          <a:p>
            <a:pPr algn="ctr" eaLnBrk="1" hangingPunct="1">
              <a:lnSpc>
                <a:spcPct val="80000"/>
              </a:lnSpc>
              <a:spcBef>
                <a:spcPct val="0"/>
              </a:spcBef>
            </a:pPr>
            <a:r>
              <a:rPr lang="en-US" sz="900" b="0">
                <a:latin typeface="Arial" charset="0"/>
              </a:rPr>
              <a:t>Snapins</a:t>
            </a:r>
          </a:p>
        </p:txBody>
      </p:sp>
      <p:cxnSp>
        <p:nvCxnSpPr>
          <p:cNvPr id="51227" name="AutoShape 27"/>
          <p:cNvCxnSpPr>
            <a:cxnSpLocks noChangeShapeType="1"/>
            <a:stCxn id="51212" idx="0"/>
            <a:endCxn id="51213" idx="0"/>
          </p:cNvCxnSpPr>
          <p:nvPr/>
        </p:nvCxnSpPr>
        <p:spPr bwMode="auto">
          <a:xfrm rot="16200000" flipH="1" flipV="1">
            <a:off x="4745831" y="5052219"/>
            <a:ext cx="1588" cy="1155700"/>
          </a:xfrm>
          <a:prstGeom prst="bentConnector3">
            <a:avLst>
              <a:gd name="adj1" fmla="val -13800000"/>
            </a:avLst>
          </a:prstGeom>
          <a:noFill/>
          <a:ln w="12700">
            <a:solidFill>
              <a:schemeClr val="tx1"/>
            </a:solidFill>
            <a:miter lim="800000"/>
            <a:headEnd/>
            <a:tailEnd/>
          </a:ln>
          <a:effectLst/>
        </p:spPr>
      </p:cxnSp>
      <p:cxnSp>
        <p:nvCxnSpPr>
          <p:cNvPr id="51228" name="AutoShape 28"/>
          <p:cNvCxnSpPr>
            <a:cxnSpLocks noChangeShapeType="1"/>
            <a:stCxn id="51212" idx="0"/>
            <a:endCxn id="51214" idx="0"/>
          </p:cNvCxnSpPr>
          <p:nvPr/>
        </p:nvCxnSpPr>
        <p:spPr bwMode="auto">
          <a:xfrm rot="16200000" flipH="1" flipV="1">
            <a:off x="4167981" y="4474369"/>
            <a:ext cx="1588" cy="2311400"/>
          </a:xfrm>
          <a:prstGeom prst="bentConnector3">
            <a:avLst>
              <a:gd name="adj1" fmla="val -13800000"/>
            </a:avLst>
          </a:prstGeom>
          <a:noFill/>
          <a:ln w="12700">
            <a:solidFill>
              <a:schemeClr val="tx1"/>
            </a:solidFill>
            <a:miter lim="800000"/>
            <a:headEnd/>
            <a:tailEnd/>
          </a:ln>
          <a:effectLst/>
        </p:spPr>
      </p:cxnSp>
      <p:cxnSp>
        <p:nvCxnSpPr>
          <p:cNvPr id="51229" name="AutoShape 29"/>
          <p:cNvCxnSpPr>
            <a:cxnSpLocks noChangeShapeType="1"/>
            <a:stCxn id="51225" idx="2"/>
            <a:endCxn id="51224" idx="0"/>
          </p:cNvCxnSpPr>
          <p:nvPr/>
        </p:nvCxnSpPr>
        <p:spPr bwMode="auto">
          <a:xfrm rot="5400000">
            <a:off x="1143000" y="4914900"/>
            <a:ext cx="1428750" cy="0"/>
          </a:xfrm>
          <a:prstGeom prst="straightConnector1">
            <a:avLst/>
          </a:prstGeom>
          <a:noFill/>
          <a:ln w="12700">
            <a:solidFill>
              <a:schemeClr val="tx1"/>
            </a:solidFill>
            <a:round/>
            <a:headEnd/>
            <a:tailEnd/>
          </a:ln>
          <a:effectLst/>
        </p:spPr>
      </p:cxnSp>
      <p:sp>
        <p:nvSpPr>
          <p:cNvPr id="51230" name="Rectangle 30"/>
          <p:cNvSpPr>
            <a:spLocks noChangeArrowheads="1"/>
          </p:cNvSpPr>
          <p:nvPr/>
        </p:nvSpPr>
        <p:spPr bwMode="auto">
          <a:xfrm>
            <a:off x="6521450" y="46482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hu-HU" sz="1000" b="0" dirty="0" err="1" smtClean="0">
                <a:latin typeface="Arial" charset="0"/>
              </a:rPr>
              <a:t>PowerShell</a:t>
            </a:r>
            <a:r>
              <a:rPr lang="en-US" sz="1000" b="0" dirty="0">
                <a:latin typeface="Arial" charset="0"/>
              </a:rPr>
              <a:t/>
            </a:r>
            <a:br>
              <a:rPr lang="en-US" sz="1000" b="0" dirty="0">
                <a:latin typeface="Arial" charset="0"/>
              </a:rPr>
            </a:br>
            <a:r>
              <a:rPr lang="en-US" sz="900" b="0" dirty="0">
                <a:latin typeface="Arial" charset="0"/>
              </a:rPr>
              <a:t>Host</a:t>
            </a:r>
          </a:p>
        </p:txBody>
      </p:sp>
      <p:cxnSp>
        <p:nvCxnSpPr>
          <p:cNvPr id="51231" name="AutoShape 31"/>
          <p:cNvCxnSpPr>
            <a:cxnSpLocks noChangeShapeType="1"/>
            <a:stCxn id="51230" idx="2"/>
            <a:endCxn id="51217" idx="0"/>
          </p:cNvCxnSpPr>
          <p:nvPr/>
        </p:nvCxnSpPr>
        <p:spPr bwMode="auto">
          <a:xfrm rot="16200000" flipH="1">
            <a:off x="7127875" y="5121275"/>
            <a:ext cx="438150" cy="577850"/>
          </a:xfrm>
          <a:prstGeom prst="bentConnector3">
            <a:avLst>
              <a:gd name="adj1" fmla="val 50000"/>
            </a:avLst>
          </a:prstGeom>
          <a:noFill/>
          <a:ln w="12700">
            <a:solidFill>
              <a:srgbClr val="C0C0C0"/>
            </a:solidFill>
            <a:miter lim="800000"/>
            <a:headEnd/>
            <a:tailEnd/>
          </a:ln>
          <a:effectLst/>
        </p:spPr>
      </p:cxnSp>
      <p:sp>
        <p:nvSpPr>
          <p:cNvPr id="51232" name="Rectangle 32"/>
          <p:cNvSpPr>
            <a:spLocks noChangeArrowheads="1"/>
          </p:cNvSpPr>
          <p:nvPr/>
        </p:nvSpPr>
        <p:spPr bwMode="auto">
          <a:xfrm>
            <a:off x="5943600" y="36576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hu-HU" sz="1000" b="0" dirty="0" smtClean="0">
                <a:latin typeface="Arial" charset="0"/>
              </a:rPr>
              <a:t>Windows </a:t>
            </a:r>
          </a:p>
          <a:p>
            <a:pPr algn="ctr" eaLnBrk="1" hangingPunct="1">
              <a:lnSpc>
                <a:spcPct val="80000"/>
              </a:lnSpc>
              <a:spcBef>
                <a:spcPct val="0"/>
              </a:spcBef>
            </a:pPr>
            <a:r>
              <a:rPr lang="hu-HU" sz="1000" b="0" dirty="0" err="1" smtClean="0">
                <a:latin typeface="Arial" charset="0"/>
              </a:rPr>
              <a:t>PowerShell</a:t>
            </a:r>
            <a:endParaRPr lang="en-US" sz="900" b="0" dirty="0">
              <a:latin typeface="Arial" charset="0"/>
            </a:endParaRPr>
          </a:p>
        </p:txBody>
      </p:sp>
      <p:cxnSp>
        <p:nvCxnSpPr>
          <p:cNvPr id="51233" name="AutoShape 33"/>
          <p:cNvCxnSpPr>
            <a:cxnSpLocks noChangeShapeType="1"/>
            <a:stCxn id="51232" idx="2"/>
            <a:endCxn id="51230" idx="0"/>
          </p:cNvCxnSpPr>
          <p:nvPr/>
        </p:nvCxnSpPr>
        <p:spPr bwMode="auto">
          <a:xfrm rot="16200000" flipH="1">
            <a:off x="6550025" y="4130675"/>
            <a:ext cx="438150" cy="577850"/>
          </a:xfrm>
          <a:prstGeom prst="bentConnector3">
            <a:avLst>
              <a:gd name="adj1" fmla="val 50000"/>
            </a:avLst>
          </a:prstGeom>
          <a:noFill/>
          <a:ln w="12700">
            <a:solidFill>
              <a:schemeClr val="tx1"/>
            </a:solidFill>
            <a:miter lim="800000"/>
            <a:headEnd/>
            <a:tailEnd/>
          </a:ln>
          <a:effectLst/>
        </p:spPr>
      </p:cxnSp>
      <p:sp>
        <p:nvSpPr>
          <p:cNvPr id="51234" name="Text Box 34"/>
          <p:cNvSpPr txBox="1">
            <a:spLocks noChangeArrowheads="1"/>
          </p:cNvSpPr>
          <p:nvPr/>
        </p:nvSpPr>
        <p:spPr bwMode="auto">
          <a:xfrm rot="-5400000">
            <a:off x="17838" y="5331425"/>
            <a:ext cx="442429" cy="138499"/>
          </a:xfrm>
          <a:prstGeom prst="rect">
            <a:avLst/>
          </a:prstGeom>
          <a:noFill/>
          <a:ln w="9525">
            <a:noFill/>
            <a:miter lim="800000"/>
            <a:headEnd/>
            <a:tailEnd/>
          </a:ln>
          <a:effectLst/>
        </p:spPr>
        <p:txBody>
          <a:bodyPr wrap="none" lIns="0" tIns="0" rIns="0" bIns="0" anchor="ctr">
            <a:spAutoFit/>
          </a:bodyPr>
          <a:lstStyle/>
          <a:p>
            <a:pPr algn="ctr" eaLnBrk="1" hangingPunct="1">
              <a:spcBef>
                <a:spcPct val="0"/>
              </a:spcBef>
            </a:pPr>
            <a:r>
              <a:rPr lang="en-US" sz="900" b="0" dirty="0" smtClean="0">
                <a:latin typeface="Arial" charset="0"/>
              </a:rPr>
              <a:t>Services</a:t>
            </a:r>
            <a:endParaRPr lang="en-US" sz="900" b="0" dirty="0">
              <a:latin typeface="Arial" charset="0"/>
            </a:endParaRPr>
          </a:p>
        </p:txBody>
      </p:sp>
      <p:sp>
        <p:nvSpPr>
          <p:cNvPr id="51235" name="Text Box 35"/>
          <p:cNvSpPr txBox="1">
            <a:spLocks noChangeArrowheads="1"/>
          </p:cNvSpPr>
          <p:nvPr/>
        </p:nvSpPr>
        <p:spPr bwMode="auto">
          <a:xfrm rot="5400000">
            <a:off x="7934614" y="3807425"/>
            <a:ext cx="788677" cy="138499"/>
          </a:xfrm>
          <a:prstGeom prst="rect">
            <a:avLst/>
          </a:prstGeom>
          <a:noFill/>
          <a:ln w="9525">
            <a:noFill/>
            <a:miter lim="800000"/>
            <a:headEnd/>
            <a:tailEnd/>
          </a:ln>
          <a:effectLst/>
        </p:spPr>
        <p:txBody>
          <a:bodyPr wrap="none" lIns="0" tIns="0" rIns="0" bIns="0" anchor="ctr">
            <a:spAutoFit/>
          </a:bodyPr>
          <a:lstStyle/>
          <a:p>
            <a:pPr eaLnBrk="1" hangingPunct="1">
              <a:spcBef>
                <a:spcPct val="0"/>
              </a:spcBef>
            </a:pPr>
            <a:r>
              <a:rPr lang="en-US" sz="900" b="0">
                <a:latin typeface="Arial" charset="0"/>
              </a:rPr>
              <a:t>Managed Node</a:t>
            </a:r>
          </a:p>
        </p:txBody>
      </p:sp>
      <p:cxnSp>
        <p:nvCxnSpPr>
          <p:cNvPr id="51236" name="AutoShape 36"/>
          <p:cNvCxnSpPr>
            <a:cxnSpLocks noChangeShapeType="1"/>
            <a:stCxn id="51272" idx="2"/>
            <a:endCxn id="51250" idx="1"/>
          </p:cNvCxnSpPr>
          <p:nvPr/>
        </p:nvCxnSpPr>
        <p:spPr bwMode="auto">
          <a:xfrm rot="16200000" flipH="1">
            <a:off x="3214688" y="2278063"/>
            <a:ext cx="1371600" cy="1692275"/>
          </a:xfrm>
          <a:prstGeom prst="bentConnector3">
            <a:avLst>
              <a:gd name="adj1" fmla="val 50000"/>
            </a:avLst>
          </a:prstGeom>
          <a:noFill/>
          <a:ln w="12700">
            <a:solidFill>
              <a:schemeClr val="tx1"/>
            </a:solidFill>
            <a:miter lim="800000"/>
            <a:headEnd/>
            <a:tailEnd/>
          </a:ln>
          <a:effectLst/>
        </p:spPr>
      </p:cxnSp>
      <p:sp>
        <p:nvSpPr>
          <p:cNvPr id="51237" name="Text Box 37"/>
          <p:cNvSpPr txBox="1">
            <a:spLocks noChangeArrowheads="1"/>
          </p:cNvSpPr>
          <p:nvPr/>
        </p:nvSpPr>
        <p:spPr bwMode="auto">
          <a:xfrm>
            <a:off x="165100" y="2667000"/>
            <a:ext cx="1154162" cy="692497"/>
          </a:xfrm>
          <a:prstGeom prst="rect">
            <a:avLst/>
          </a:prstGeom>
          <a:noFill/>
          <a:ln w="9525">
            <a:noFill/>
            <a:miter lim="800000"/>
            <a:headEnd/>
            <a:tailEnd/>
          </a:ln>
          <a:effectLst/>
        </p:spPr>
        <p:txBody>
          <a:bodyPr wrap="none" lIns="0" tIns="0" rIns="0" bIns="0">
            <a:spAutoFit/>
          </a:bodyPr>
          <a:lstStyle/>
          <a:p>
            <a:pPr eaLnBrk="1" hangingPunct="1">
              <a:spcBef>
                <a:spcPct val="0"/>
              </a:spcBef>
            </a:pPr>
            <a:r>
              <a:rPr lang="hu-HU" sz="900" b="0" dirty="0" smtClean="0">
                <a:latin typeface="Arial" charset="0"/>
              </a:rPr>
              <a:t>Mindenhol azonos </a:t>
            </a:r>
          </a:p>
          <a:p>
            <a:pPr eaLnBrk="1" hangingPunct="1">
              <a:spcBef>
                <a:spcPct val="0"/>
              </a:spcBef>
            </a:pPr>
            <a:r>
              <a:rPr lang="hu-HU" sz="900" b="0" dirty="0" smtClean="0">
                <a:latin typeface="Arial" charset="0"/>
              </a:rPr>
              <a:t>protokoll:</a:t>
            </a:r>
            <a:r>
              <a:rPr lang="en-US" sz="900" b="0" dirty="0">
                <a:latin typeface="Arial" charset="0"/>
              </a:rPr>
              <a:t/>
            </a:r>
            <a:br>
              <a:rPr lang="en-US" sz="900" b="0" dirty="0">
                <a:latin typeface="Arial" charset="0"/>
              </a:rPr>
            </a:br>
            <a:r>
              <a:rPr lang="en-US" sz="900" b="0" dirty="0">
                <a:latin typeface="Arial" charset="0"/>
              </a:rPr>
              <a:t>WS-Management</a:t>
            </a:r>
            <a:br>
              <a:rPr lang="en-US" sz="900" b="0" dirty="0">
                <a:latin typeface="Arial" charset="0"/>
              </a:rPr>
            </a:br>
            <a:r>
              <a:rPr lang="hu-HU" sz="900" dirty="0" smtClean="0">
                <a:latin typeface="Arial" charset="0"/>
              </a:rPr>
              <a:t>a vezérléshez</a:t>
            </a:r>
            <a:r>
              <a:rPr lang="en-US" sz="900" b="0" dirty="0" smtClean="0">
                <a:latin typeface="Arial" charset="0"/>
              </a:rPr>
              <a:t>,</a:t>
            </a:r>
            <a:endParaRPr lang="en-US" sz="900" b="0" dirty="0">
              <a:latin typeface="Arial" charset="0"/>
            </a:endParaRPr>
          </a:p>
          <a:p>
            <a:pPr eaLnBrk="1" hangingPunct="1">
              <a:spcBef>
                <a:spcPct val="0"/>
              </a:spcBef>
            </a:pPr>
            <a:r>
              <a:rPr lang="en-US" sz="900" b="0" dirty="0">
                <a:latin typeface="Arial" charset="0"/>
              </a:rPr>
              <a:t>BITS </a:t>
            </a:r>
            <a:r>
              <a:rPr lang="hu-HU" sz="900" dirty="0" smtClean="0">
                <a:latin typeface="Arial" charset="0"/>
              </a:rPr>
              <a:t>az adatátvitelhez</a:t>
            </a:r>
            <a:endParaRPr lang="en-US" sz="900" b="0" dirty="0">
              <a:latin typeface="Arial" charset="0"/>
            </a:endParaRPr>
          </a:p>
        </p:txBody>
      </p:sp>
      <p:cxnSp>
        <p:nvCxnSpPr>
          <p:cNvPr id="51238" name="AutoShape 38"/>
          <p:cNvCxnSpPr>
            <a:cxnSpLocks noChangeShapeType="1"/>
            <a:stCxn id="51230" idx="2"/>
            <a:endCxn id="51255" idx="0"/>
          </p:cNvCxnSpPr>
          <p:nvPr/>
        </p:nvCxnSpPr>
        <p:spPr bwMode="auto">
          <a:xfrm rot="5400000">
            <a:off x="6529388" y="5100638"/>
            <a:ext cx="438150" cy="619125"/>
          </a:xfrm>
          <a:prstGeom prst="bentConnector3">
            <a:avLst>
              <a:gd name="adj1" fmla="val 50000"/>
            </a:avLst>
          </a:prstGeom>
          <a:noFill/>
          <a:ln w="12700">
            <a:solidFill>
              <a:schemeClr val="tx1"/>
            </a:solidFill>
            <a:miter lim="800000"/>
            <a:headEnd/>
            <a:tailEnd/>
          </a:ln>
          <a:effectLst/>
        </p:spPr>
      </p:cxnSp>
      <p:cxnSp>
        <p:nvCxnSpPr>
          <p:cNvPr id="51239" name="AutoShape 39"/>
          <p:cNvCxnSpPr>
            <a:cxnSpLocks noChangeShapeType="1"/>
            <a:stCxn id="51212" idx="2"/>
            <a:endCxn id="51256" idx="0"/>
          </p:cNvCxnSpPr>
          <p:nvPr/>
        </p:nvCxnSpPr>
        <p:spPr bwMode="auto">
          <a:xfrm rot="5400000">
            <a:off x="5181600" y="6324600"/>
            <a:ext cx="285750" cy="0"/>
          </a:xfrm>
          <a:prstGeom prst="straightConnector1">
            <a:avLst/>
          </a:prstGeom>
          <a:noFill/>
          <a:ln w="12700">
            <a:solidFill>
              <a:schemeClr val="tx1"/>
            </a:solidFill>
            <a:round/>
            <a:headEnd/>
            <a:tailEnd/>
          </a:ln>
          <a:effectLst/>
        </p:spPr>
      </p:cxnSp>
      <p:sp>
        <p:nvSpPr>
          <p:cNvPr id="51240" name="Text Box 40"/>
          <p:cNvSpPr txBox="1">
            <a:spLocks noChangeArrowheads="1"/>
          </p:cNvSpPr>
          <p:nvPr/>
        </p:nvSpPr>
        <p:spPr bwMode="auto">
          <a:xfrm rot="-5400000">
            <a:off x="-17428" y="2073875"/>
            <a:ext cx="512961" cy="138499"/>
          </a:xfrm>
          <a:prstGeom prst="rect">
            <a:avLst/>
          </a:prstGeom>
          <a:noFill/>
          <a:ln w="9525">
            <a:noFill/>
            <a:miter lim="800000"/>
            <a:headEnd/>
            <a:tailEnd/>
          </a:ln>
          <a:effectLst/>
        </p:spPr>
        <p:txBody>
          <a:bodyPr wrap="none" lIns="0" tIns="0" rIns="0" bIns="0" anchor="ctr">
            <a:spAutoFit/>
          </a:bodyPr>
          <a:lstStyle/>
          <a:p>
            <a:pPr algn="ctr" eaLnBrk="1" hangingPunct="1">
              <a:spcBef>
                <a:spcPct val="0"/>
              </a:spcBef>
            </a:pPr>
            <a:r>
              <a:rPr lang="en-US" sz="900" b="0">
                <a:latin typeface="Arial" charset="0"/>
              </a:rPr>
              <a:t>Managers</a:t>
            </a:r>
          </a:p>
        </p:txBody>
      </p:sp>
      <p:cxnSp>
        <p:nvCxnSpPr>
          <p:cNvPr id="51241" name="AutoShape 41"/>
          <p:cNvCxnSpPr>
            <a:cxnSpLocks noChangeShapeType="1"/>
            <a:stCxn id="51249" idx="2"/>
            <a:endCxn id="51214" idx="0"/>
          </p:cNvCxnSpPr>
          <p:nvPr/>
        </p:nvCxnSpPr>
        <p:spPr bwMode="auto">
          <a:xfrm rot="5400000">
            <a:off x="3660775" y="4543425"/>
            <a:ext cx="438150" cy="1733550"/>
          </a:xfrm>
          <a:prstGeom prst="bentConnector3">
            <a:avLst>
              <a:gd name="adj1" fmla="val 50000"/>
            </a:avLst>
          </a:prstGeom>
          <a:noFill/>
          <a:ln w="12700">
            <a:solidFill>
              <a:schemeClr val="tx1"/>
            </a:solidFill>
            <a:miter lim="800000"/>
            <a:headEnd/>
            <a:tailEnd/>
          </a:ln>
          <a:effectLst/>
        </p:spPr>
      </p:cxnSp>
      <p:sp>
        <p:nvSpPr>
          <p:cNvPr id="51242" name="Rectangle 42"/>
          <p:cNvSpPr>
            <a:spLocks noChangeArrowheads="1"/>
          </p:cNvSpPr>
          <p:nvPr/>
        </p:nvSpPr>
        <p:spPr bwMode="auto">
          <a:xfrm>
            <a:off x="4210050" y="19050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hu-HU" sz="1000" dirty="0" err="1" smtClean="0">
                <a:latin typeface="Arial" charset="0"/>
              </a:rPr>
              <a:t>OpsMgr</a:t>
            </a:r>
            <a:endParaRPr lang="en-US" sz="1000" b="0" dirty="0">
              <a:latin typeface="Arial" charset="0"/>
            </a:endParaRPr>
          </a:p>
        </p:txBody>
      </p:sp>
      <p:sp>
        <p:nvSpPr>
          <p:cNvPr id="51243" name="Rectangle 43"/>
          <p:cNvSpPr>
            <a:spLocks noChangeArrowheads="1"/>
          </p:cNvSpPr>
          <p:nvPr/>
        </p:nvSpPr>
        <p:spPr bwMode="auto">
          <a:xfrm>
            <a:off x="6521450" y="19050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hu-HU" sz="1000" dirty="0" smtClean="0">
                <a:latin typeface="Arial" charset="0"/>
              </a:rPr>
              <a:t>Windows </a:t>
            </a:r>
          </a:p>
          <a:p>
            <a:pPr algn="ctr" eaLnBrk="1" hangingPunct="1">
              <a:lnSpc>
                <a:spcPct val="80000"/>
              </a:lnSpc>
              <a:spcBef>
                <a:spcPct val="0"/>
              </a:spcBef>
            </a:pPr>
            <a:r>
              <a:rPr lang="hu-HU" sz="1000" dirty="0" err="1" smtClean="0">
                <a:latin typeface="Arial" charset="0"/>
              </a:rPr>
              <a:t>PowerShell</a:t>
            </a:r>
            <a:r>
              <a:rPr lang="en-US" sz="1000" b="0" dirty="0">
                <a:latin typeface="Arial" charset="0"/>
              </a:rPr>
              <a:t/>
            </a:r>
            <a:br>
              <a:rPr lang="en-US" sz="1000" b="0" dirty="0">
                <a:latin typeface="Arial" charset="0"/>
              </a:rPr>
            </a:br>
            <a:endParaRPr lang="en-US" sz="900" b="0" dirty="0">
              <a:latin typeface="Arial" charset="0"/>
            </a:endParaRPr>
          </a:p>
        </p:txBody>
      </p:sp>
      <p:sp>
        <p:nvSpPr>
          <p:cNvPr id="51244" name="Rectangle 44"/>
          <p:cNvSpPr>
            <a:spLocks noChangeArrowheads="1"/>
          </p:cNvSpPr>
          <p:nvPr/>
        </p:nvSpPr>
        <p:spPr bwMode="auto">
          <a:xfrm>
            <a:off x="3219450" y="1905000"/>
            <a:ext cx="908050" cy="533400"/>
          </a:xfrm>
          <a:prstGeom prst="rect">
            <a:avLst/>
          </a:prstGeom>
          <a:solidFill>
            <a:schemeClr val="bg1"/>
          </a:solidFill>
          <a:ln w="19050" algn="ctr">
            <a:solidFill>
              <a:schemeClr val="tx1"/>
            </a:solidFill>
            <a:miter lim="800000"/>
            <a:headEnd/>
            <a:tailEnd/>
          </a:ln>
          <a:effectLst/>
        </p:spPr>
        <p:txBody>
          <a:bodyPr wrap="none"/>
          <a:lstStyle/>
          <a:p>
            <a:pPr algn="ctr" eaLnBrk="1" hangingPunct="1">
              <a:lnSpc>
                <a:spcPct val="80000"/>
              </a:lnSpc>
              <a:spcBef>
                <a:spcPct val="0"/>
              </a:spcBef>
            </a:pPr>
            <a:r>
              <a:rPr lang="en-US" sz="1000" b="0">
                <a:latin typeface="Arial" charset="0"/>
              </a:rPr>
              <a:t>GP</a:t>
            </a:r>
          </a:p>
        </p:txBody>
      </p:sp>
      <p:sp>
        <p:nvSpPr>
          <p:cNvPr id="51245" name="Rectangle 45"/>
          <p:cNvSpPr>
            <a:spLocks noChangeArrowheads="1"/>
          </p:cNvSpPr>
          <p:nvPr/>
        </p:nvSpPr>
        <p:spPr bwMode="auto">
          <a:xfrm>
            <a:off x="7677150" y="19050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MMC</a:t>
            </a:r>
          </a:p>
          <a:p>
            <a:pPr algn="ctr" eaLnBrk="1" hangingPunct="1">
              <a:lnSpc>
                <a:spcPct val="80000"/>
              </a:lnSpc>
              <a:spcBef>
                <a:spcPct val="0"/>
              </a:spcBef>
            </a:pPr>
            <a:r>
              <a:rPr lang="en-US" sz="900" b="0">
                <a:latin typeface="Arial" charset="0"/>
              </a:rPr>
              <a:t>Snapins</a:t>
            </a:r>
          </a:p>
        </p:txBody>
      </p:sp>
      <p:cxnSp>
        <p:nvCxnSpPr>
          <p:cNvPr id="51246" name="AutoShape 46"/>
          <p:cNvCxnSpPr>
            <a:cxnSpLocks noChangeShapeType="1"/>
            <a:stCxn id="51202" idx="2"/>
            <a:endCxn id="51250" idx="1"/>
          </p:cNvCxnSpPr>
          <p:nvPr/>
        </p:nvCxnSpPr>
        <p:spPr bwMode="auto">
          <a:xfrm rot="5400000">
            <a:off x="4643438" y="2551113"/>
            <a:ext cx="1362075" cy="1155700"/>
          </a:xfrm>
          <a:prstGeom prst="bentConnector3">
            <a:avLst>
              <a:gd name="adj1" fmla="val 49648"/>
            </a:avLst>
          </a:prstGeom>
          <a:noFill/>
          <a:ln w="12700">
            <a:solidFill>
              <a:schemeClr val="tx1"/>
            </a:solidFill>
            <a:miter lim="800000"/>
            <a:headEnd/>
            <a:tailEnd/>
          </a:ln>
          <a:effectLst/>
        </p:spPr>
      </p:cxnSp>
      <p:sp>
        <p:nvSpPr>
          <p:cNvPr id="51247" name="Rectangle 47"/>
          <p:cNvSpPr>
            <a:spLocks noChangeArrowheads="1"/>
          </p:cNvSpPr>
          <p:nvPr/>
        </p:nvSpPr>
        <p:spPr bwMode="auto">
          <a:xfrm rot="5400000">
            <a:off x="6562725" y="2955925"/>
            <a:ext cx="4953000" cy="41275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CMDB/SDM Repository (Replicated+Federated)</a:t>
            </a:r>
          </a:p>
        </p:txBody>
      </p:sp>
      <p:sp>
        <p:nvSpPr>
          <p:cNvPr id="51248" name="Rectangle 48"/>
          <p:cNvSpPr>
            <a:spLocks noChangeArrowheads="1"/>
          </p:cNvSpPr>
          <p:nvPr/>
        </p:nvSpPr>
        <p:spPr bwMode="auto">
          <a:xfrm rot="5400000">
            <a:off x="7781925" y="2232025"/>
            <a:ext cx="3505200" cy="41275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Model-Driven UI Framework</a:t>
            </a:r>
          </a:p>
        </p:txBody>
      </p:sp>
      <p:sp>
        <p:nvSpPr>
          <p:cNvPr id="51249" name="Rectangle 49"/>
          <p:cNvSpPr>
            <a:spLocks noChangeArrowheads="1"/>
          </p:cNvSpPr>
          <p:nvPr/>
        </p:nvSpPr>
        <p:spPr bwMode="auto">
          <a:xfrm>
            <a:off x="4044950" y="4953000"/>
            <a:ext cx="1403350" cy="2286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Extension Framework</a:t>
            </a:r>
          </a:p>
        </p:txBody>
      </p:sp>
      <p:sp>
        <p:nvSpPr>
          <p:cNvPr id="51250" name="Line 50"/>
          <p:cNvSpPr>
            <a:spLocks noChangeShapeType="1"/>
          </p:cNvSpPr>
          <p:nvPr/>
        </p:nvSpPr>
        <p:spPr bwMode="auto">
          <a:xfrm flipH="1" flipV="1">
            <a:off x="4746625" y="3810000"/>
            <a:ext cx="0" cy="838200"/>
          </a:xfrm>
          <a:prstGeom prst="line">
            <a:avLst/>
          </a:prstGeom>
          <a:noFill/>
          <a:ln w="12700">
            <a:solidFill>
              <a:schemeClr val="tx1"/>
            </a:solidFill>
            <a:round/>
            <a:headEnd/>
            <a:tailEnd/>
          </a:ln>
          <a:effectLst/>
        </p:spPr>
        <p:txBody>
          <a:bodyPr/>
          <a:lstStyle/>
          <a:p>
            <a:endParaRPr lang="en-US"/>
          </a:p>
        </p:txBody>
      </p:sp>
      <p:sp>
        <p:nvSpPr>
          <p:cNvPr id="51251" name="Oval 51"/>
          <p:cNvSpPr>
            <a:spLocks noChangeArrowheads="1"/>
          </p:cNvSpPr>
          <p:nvPr/>
        </p:nvSpPr>
        <p:spPr bwMode="auto">
          <a:xfrm>
            <a:off x="5695950" y="3200400"/>
            <a:ext cx="82550" cy="76200"/>
          </a:xfrm>
          <a:prstGeom prst="ellipse">
            <a:avLst/>
          </a:prstGeom>
          <a:solidFill>
            <a:schemeClr val="tx1"/>
          </a:solidFill>
          <a:ln w="9525">
            <a:noFill/>
            <a:round/>
            <a:headEnd/>
            <a:tailEnd/>
          </a:ln>
          <a:effectLst/>
        </p:spPr>
        <p:txBody>
          <a:bodyPr wrap="none" anchor="ctr"/>
          <a:lstStyle/>
          <a:p>
            <a:endParaRPr lang="en-US"/>
          </a:p>
        </p:txBody>
      </p:sp>
      <p:sp>
        <p:nvSpPr>
          <p:cNvPr id="51252" name="Rectangle 52"/>
          <p:cNvSpPr>
            <a:spLocks noChangeArrowheads="1"/>
          </p:cNvSpPr>
          <p:nvPr/>
        </p:nvSpPr>
        <p:spPr bwMode="auto">
          <a:xfrm>
            <a:off x="1320800" y="5334000"/>
            <a:ext cx="7842250" cy="2286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Common Model/Policy Language</a:t>
            </a:r>
          </a:p>
        </p:txBody>
      </p:sp>
      <p:cxnSp>
        <p:nvCxnSpPr>
          <p:cNvPr id="51253" name="AutoShape 53"/>
          <p:cNvCxnSpPr>
            <a:cxnSpLocks noChangeShapeType="1"/>
            <a:stCxn id="51254" idx="4"/>
          </p:cNvCxnSpPr>
          <p:nvPr/>
        </p:nvCxnSpPr>
        <p:spPr bwMode="auto">
          <a:xfrm rot="5400000">
            <a:off x="5372100" y="6477000"/>
            <a:ext cx="152400" cy="0"/>
          </a:xfrm>
          <a:prstGeom prst="straightConnector1">
            <a:avLst/>
          </a:prstGeom>
          <a:noFill/>
          <a:ln w="12700">
            <a:solidFill>
              <a:schemeClr val="tx1"/>
            </a:solidFill>
            <a:round/>
            <a:headEnd/>
            <a:tailEnd/>
          </a:ln>
          <a:effectLst/>
        </p:spPr>
      </p:cxnSp>
      <p:sp>
        <p:nvSpPr>
          <p:cNvPr id="51254" name="Oval 54"/>
          <p:cNvSpPr>
            <a:spLocks noChangeArrowheads="1"/>
          </p:cNvSpPr>
          <p:nvPr/>
        </p:nvSpPr>
        <p:spPr bwMode="auto">
          <a:xfrm>
            <a:off x="5407025" y="6324600"/>
            <a:ext cx="82550" cy="76200"/>
          </a:xfrm>
          <a:prstGeom prst="ellipse">
            <a:avLst/>
          </a:prstGeom>
          <a:solidFill>
            <a:schemeClr val="tx1"/>
          </a:solidFill>
          <a:ln w="9525">
            <a:noFill/>
            <a:round/>
            <a:headEnd/>
            <a:tailEnd/>
          </a:ln>
          <a:effectLst/>
        </p:spPr>
        <p:txBody>
          <a:bodyPr wrap="none" anchor="ctr"/>
          <a:lstStyle/>
          <a:p>
            <a:endParaRPr lang="en-US"/>
          </a:p>
        </p:txBody>
      </p:sp>
      <p:sp>
        <p:nvSpPr>
          <p:cNvPr id="51255" name="Rectangle 55"/>
          <p:cNvSpPr>
            <a:spLocks noChangeArrowheads="1"/>
          </p:cNvSpPr>
          <p:nvPr/>
        </p:nvSpPr>
        <p:spPr bwMode="auto">
          <a:xfrm>
            <a:off x="5861050" y="5638800"/>
            <a:ext cx="115570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hu-HU" sz="1000" dirty="0" err="1" smtClean="0">
                <a:latin typeface="Arial" charset="0"/>
              </a:rPr>
              <a:t>PowerShell</a:t>
            </a:r>
            <a:r>
              <a:rPr lang="en-US" sz="1000" b="0" dirty="0">
                <a:latin typeface="Arial" charset="0"/>
              </a:rPr>
              <a:t/>
            </a:r>
            <a:br>
              <a:rPr lang="en-US" sz="1000" b="0" dirty="0">
                <a:latin typeface="Arial" charset="0"/>
              </a:rPr>
            </a:br>
            <a:r>
              <a:rPr lang="en-US" sz="900" b="0" dirty="0" err="1">
                <a:latin typeface="Arial" charset="0"/>
              </a:rPr>
              <a:t>Commandlets</a:t>
            </a:r>
            <a:endParaRPr lang="en-US" sz="900" b="0" dirty="0">
              <a:latin typeface="Arial" charset="0"/>
            </a:endParaRPr>
          </a:p>
        </p:txBody>
      </p:sp>
      <p:sp>
        <p:nvSpPr>
          <p:cNvPr id="51256" name="Rectangle 56"/>
          <p:cNvSpPr>
            <a:spLocks noChangeArrowheads="1"/>
          </p:cNvSpPr>
          <p:nvPr/>
        </p:nvSpPr>
        <p:spPr bwMode="auto">
          <a:xfrm>
            <a:off x="5035550" y="6477000"/>
            <a:ext cx="577850" cy="304800"/>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BMC</a:t>
            </a:r>
            <a:endParaRPr lang="en-US" sz="900" b="0">
              <a:latin typeface="Arial" charset="0"/>
            </a:endParaRPr>
          </a:p>
        </p:txBody>
      </p:sp>
      <p:cxnSp>
        <p:nvCxnSpPr>
          <p:cNvPr id="51257" name="AutoShape 57"/>
          <p:cNvCxnSpPr>
            <a:cxnSpLocks noChangeShapeType="1"/>
            <a:stCxn id="51271" idx="1"/>
            <a:endCxn id="51221" idx="2"/>
          </p:cNvCxnSpPr>
          <p:nvPr/>
        </p:nvCxnSpPr>
        <p:spPr bwMode="auto">
          <a:xfrm rot="5400000" flipH="1">
            <a:off x="2265363" y="1192213"/>
            <a:ext cx="381000" cy="1196975"/>
          </a:xfrm>
          <a:prstGeom prst="bentConnector3">
            <a:avLst>
              <a:gd name="adj1" fmla="val 50000"/>
            </a:avLst>
          </a:prstGeom>
          <a:noFill/>
          <a:ln w="12700">
            <a:solidFill>
              <a:schemeClr val="tx1"/>
            </a:solidFill>
            <a:miter lim="800000"/>
            <a:headEnd/>
            <a:tailEnd/>
          </a:ln>
          <a:effectLst/>
        </p:spPr>
      </p:cxnSp>
      <p:sp>
        <p:nvSpPr>
          <p:cNvPr id="51258" name="Line 58"/>
          <p:cNvSpPr>
            <a:spLocks noChangeShapeType="1"/>
          </p:cNvSpPr>
          <p:nvPr/>
        </p:nvSpPr>
        <p:spPr bwMode="auto">
          <a:xfrm>
            <a:off x="5738945" y="3276600"/>
            <a:ext cx="0" cy="2057400"/>
          </a:xfrm>
          <a:prstGeom prst="line">
            <a:avLst/>
          </a:prstGeom>
          <a:noFill/>
          <a:ln w="12700">
            <a:solidFill>
              <a:schemeClr val="tx1"/>
            </a:solidFill>
            <a:round/>
            <a:headEnd/>
            <a:tailEnd/>
          </a:ln>
          <a:effectLst/>
        </p:spPr>
        <p:txBody>
          <a:bodyPr/>
          <a:lstStyle/>
          <a:p>
            <a:endParaRPr lang="en-US"/>
          </a:p>
        </p:txBody>
      </p:sp>
      <p:cxnSp>
        <p:nvCxnSpPr>
          <p:cNvPr id="51259" name="AutoShape 59"/>
          <p:cNvCxnSpPr>
            <a:cxnSpLocks noChangeShapeType="1"/>
            <a:stCxn id="51226" idx="2"/>
            <a:endCxn id="51230" idx="0"/>
          </p:cNvCxnSpPr>
          <p:nvPr/>
        </p:nvCxnSpPr>
        <p:spPr bwMode="auto">
          <a:xfrm rot="5400000">
            <a:off x="7127875" y="4130675"/>
            <a:ext cx="438150" cy="577850"/>
          </a:xfrm>
          <a:prstGeom prst="bentConnector3">
            <a:avLst>
              <a:gd name="adj1" fmla="val 50000"/>
            </a:avLst>
          </a:prstGeom>
          <a:noFill/>
          <a:ln w="12700">
            <a:solidFill>
              <a:schemeClr val="tx1"/>
            </a:solidFill>
            <a:miter lim="800000"/>
            <a:headEnd/>
            <a:tailEnd/>
          </a:ln>
          <a:effectLst/>
        </p:spPr>
      </p:cxnSp>
      <p:sp>
        <p:nvSpPr>
          <p:cNvPr id="51260" name="Rectangle 60"/>
          <p:cNvSpPr>
            <a:spLocks noChangeArrowheads="1"/>
          </p:cNvSpPr>
          <p:nvPr/>
        </p:nvSpPr>
        <p:spPr bwMode="auto">
          <a:xfrm>
            <a:off x="742950" y="1905000"/>
            <a:ext cx="1073150" cy="533400"/>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DPM</a:t>
            </a:r>
          </a:p>
        </p:txBody>
      </p:sp>
      <p:grpSp>
        <p:nvGrpSpPr>
          <p:cNvPr id="2" name="Group 61"/>
          <p:cNvGrpSpPr>
            <a:grpSpLocks/>
          </p:cNvGrpSpPr>
          <p:nvPr/>
        </p:nvGrpSpPr>
        <p:grpSpPr bwMode="auto">
          <a:xfrm>
            <a:off x="4044950" y="4648200"/>
            <a:ext cx="1403350" cy="304800"/>
            <a:chOff x="2400" y="2928"/>
            <a:chExt cx="768" cy="192"/>
          </a:xfrm>
        </p:grpSpPr>
        <p:sp>
          <p:nvSpPr>
            <p:cNvPr id="51262" name="Rectangle 62"/>
            <p:cNvSpPr>
              <a:spLocks noChangeArrowheads="1"/>
            </p:cNvSpPr>
            <p:nvPr/>
          </p:nvSpPr>
          <p:spPr bwMode="auto">
            <a:xfrm>
              <a:off x="2400" y="2928"/>
              <a:ext cx="192" cy="192"/>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endParaRPr lang="en-US" sz="1000" b="0">
                <a:latin typeface="Arial" charset="0"/>
              </a:endParaRPr>
            </a:p>
          </p:txBody>
        </p:sp>
        <p:sp>
          <p:nvSpPr>
            <p:cNvPr id="51263" name="Rectangle 63"/>
            <p:cNvSpPr>
              <a:spLocks noChangeArrowheads="1"/>
            </p:cNvSpPr>
            <p:nvPr/>
          </p:nvSpPr>
          <p:spPr bwMode="auto">
            <a:xfrm>
              <a:off x="2592" y="2928"/>
              <a:ext cx="192" cy="192"/>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endParaRPr lang="en-US" sz="1000" b="0">
                <a:latin typeface="Arial" charset="0"/>
              </a:endParaRPr>
            </a:p>
          </p:txBody>
        </p:sp>
        <p:sp>
          <p:nvSpPr>
            <p:cNvPr id="51264" name="Rectangle 64"/>
            <p:cNvSpPr>
              <a:spLocks noChangeArrowheads="1"/>
            </p:cNvSpPr>
            <p:nvPr/>
          </p:nvSpPr>
          <p:spPr bwMode="auto">
            <a:xfrm>
              <a:off x="2784" y="2928"/>
              <a:ext cx="192" cy="192"/>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endParaRPr lang="en-US" sz="1000" b="0">
                <a:latin typeface="Arial" charset="0"/>
              </a:endParaRPr>
            </a:p>
          </p:txBody>
        </p:sp>
        <p:sp>
          <p:nvSpPr>
            <p:cNvPr id="51265" name="Rectangle 65"/>
            <p:cNvSpPr>
              <a:spLocks noChangeArrowheads="1"/>
            </p:cNvSpPr>
            <p:nvPr/>
          </p:nvSpPr>
          <p:spPr bwMode="auto">
            <a:xfrm>
              <a:off x="2976" y="2928"/>
              <a:ext cx="192" cy="192"/>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endParaRPr lang="en-US" sz="1000" b="0">
                <a:latin typeface="Arial" charset="0"/>
              </a:endParaRPr>
            </a:p>
          </p:txBody>
        </p:sp>
      </p:grpSp>
      <p:cxnSp>
        <p:nvCxnSpPr>
          <p:cNvPr id="51266" name="AutoShape 66"/>
          <p:cNvCxnSpPr>
            <a:cxnSpLocks noChangeShapeType="1"/>
            <a:stCxn id="51260" idx="2"/>
            <a:endCxn id="51250" idx="1"/>
          </p:cNvCxnSpPr>
          <p:nvPr/>
        </p:nvCxnSpPr>
        <p:spPr bwMode="auto">
          <a:xfrm rot="16200000" flipH="1">
            <a:off x="2332037" y="1395413"/>
            <a:ext cx="1362075" cy="3467100"/>
          </a:xfrm>
          <a:prstGeom prst="bentConnector3">
            <a:avLst>
              <a:gd name="adj1" fmla="val 49648"/>
            </a:avLst>
          </a:prstGeom>
          <a:noFill/>
          <a:ln w="12700">
            <a:solidFill>
              <a:schemeClr val="tx1"/>
            </a:solidFill>
            <a:miter lim="800000"/>
            <a:headEnd/>
            <a:tailEnd/>
          </a:ln>
          <a:effectLst/>
        </p:spPr>
      </p:cxnSp>
      <p:sp>
        <p:nvSpPr>
          <p:cNvPr id="51269" name="Rectangle 69"/>
          <p:cNvSpPr>
            <a:spLocks noChangeArrowheads="1"/>
          </p:cNvSpPr>
          <p:nvPr/>
        </p:nvSpPr>
        <p:spPr bwMode="auto">
          <a:xfrm>
            <a:off x="2146300" y="2286000"/>
            <a:ext cx="165100" cy="152400"/>
          </a:xfrm>
          <a:prstGeom prst="rect">
            <a:avLst/>
          </a:prstGeom>
          <a:noFill/>
          <a:ln w="9525">
            <a:noFill/>
            <a:miter lim="800000"/>
            <a:headEnd/>
            <a:tailEnd/>
          </a:ln>
          <a:effectLst/>
        </p:spPr>
        <p:txBody>
          <a:bodyPr wrap="none" anchor="ctr"/>
          <a:lstStyle/>
          <a:p>
            <a:endParaRPr lang="en-US"/>
          </a:p>
        </p:txBody>
      </p:sp>
      <p:sp>
        <p:nvSpPr>
          <p:cNvPr id="51270" name="Rectangle 70"/>
          <p:cNvSpPr>
            <a:spLocks noChangeArrowheads="1"/>
          </p:cNvSpPr>
          <p:nvPr/>
        </p:nvSpPr>
        <p:spPr bwMode="auto">
          <a:xfrm>
            <a:off x="3054350" y="2133600"/>
            <a:ext cx="165100" cy="152400"/>
          </a:xfrm>
          <a:prstGeom prst="rect">
            <a:avLst/>
          </a:prstGeom>
          <a:noFill/>
          <a:ln w="9525">
            <a:noFill/>
            <a:miter lim="800000"/>
            <a:headEnd/>
            <a:tailEnd/>
          </a:ln>
          <a:effectLst/>
        </p:spPr>
        <p:txBody>
          <a:bodyPr wrap="none" anchor="ctr"/>
          <a:lstStyle/>
          <a:p>
            <a:endParaRPr lang="en-US"/>
          </a:p>
        </p:txBody>
      </p:sp>
      <p:sp>
        <p:nvSpPr>
          <p:cNvPr id="51271" name="Line 71"/>
          <p:cNvSpPr>
            <a:spLocks noChangeShapeType="1"/>
          </p:cNvSpPr>
          <p:nvPr/>
        </p:nvSpPr>
        <p:spPr bwMode="auto">
          <a:xfrm flipV="1">
            <a:off x="3054350" y="1981200"/>
            <a:ext cx="0" cy="152400"/>
          </a:xfrm>
          <a:prstGeom prst="line">
            <a:avLst/>
          </a:prstGeom>
          <a:noFill/>
          <a:ln w="12700">
            <a:solidFill>
              <a:schemeClr val="tx1"/>
            </a:solidFill>
            <a:round/>
            <a:headEnd/>
            <a:tailEnd/>
          </a:ln>
          <a:effectLst/>
        </p:spPr>
        <p:txBody>
          <a:bodyPr/>
          <a:lstStyle/>
          <a:p>
            <a:endParaRPr lang="en-US"/>
          </a:p>
        </p:txBody>
      </p:sp>
      <p:sp>
        <p:nvSpPr>
          <p:cNvPr id="51272" name="Rectangle 72"/>
          <p:cNvSpPr>
            <a:spLocks noChangeArrowheads="1"/>
          </p:cNvSpPr>
          <p:nvPr/>
        </p:nvSpPr>
        <p:spPr bwMode="auto">
          <a:xfrm>
            <a:off x="2971800" y="2286000"/>
            <a:ext cx="165100" cy="152400"/>
          </a:xfrm>
          <a:prstGeom prst="rect">
            <a:avLst/>
          </a:prstGeom>
          <a:noFill/>
          <a:ln w="9525">
            <a:noFill/>
            <a:miter lim="800000"/>
            <a:headEnd/>
            <a:tailEnd/>
          </a:ln>
          <a:effectLst/>
        </p:spPr>
        <p:txBody>
          <a:bodyPr wrap="none" anchor="ctr"/>
          <a:lstStyle/>
          <a:p>
            <a:endParaRPr lang="en-US"/>
          </a:p>
        </p:txBody>
      </p:sp>
      <p:grpSp>
        <p:nvGrpSpPr>
          <p:cNvPr id="3" name="Group 73"/>
          <p:cNvGrpSpPr>
            <a:grpSpLocks/>
          </p:cNvGrpSpPr>
          <p:nvPr/>
        </p:nvGrpSpPr>
        <p:grpSpPr bwMode="auto">
          <a:xfrm>
            <a:off x="4210050" y="685800"/>
            <a:ext cx="4540250" cy="533400"/>
            <a:chOff x="1824" y="384"/>
            <a:chExt cx="2640" cy="336"/>
          </a:xfrm>
        </p:grpSpPr>
        <p:sp>
          <p:nvSpPr>
            <p:cNvPr id="51274" name="Rectangle 74"/>
            <p:cNvSpPr>
              <a:spLocks noChangeArrowheads="1"/>
            </p:cNvSpPr>
            <p:nvPr/>
          </p:nvSpPr>
          <p:spPr bwMode="auto">
            <a:xfrm>
              <a:off x="3840" y="384"/>
              <a:ext cx="624" cy="336"/>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Asset Mgt</a:t>
              </a:r>
            </a:p>
          </p:txBody>
        </p:sp>
        <p:sp>
          <p:nvSpPr>
            <p:cNvPr id="51275" name="Rectangle 75"/>
            <p:cNvSpPr>
              <a:spLocks noChangeArrowheads="1"/>
            </p:cNvSpPr>
            <p:nvPr/>
          </p:nvSpPr>
          <p:spPr bwMode="auto">
            <a:xfrm>
              <a:off x="3168" y="384"/>
              <a:ext cx="624" cy="336"/>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dirty="0">
                  <a:latin typeface="Arial" charset="0"/>
                </a:rPr>
                <a:t>Service </a:t>
              </a:r>
              <a:r>
                <a:rPr lang="hu-HU" sz="1000" dirty="0" smtClean="0">
                  <a:latin typeface="Arial" charset="0"/>
                </a:rPr>
                <a:t>Manager</a:t>
              </a:r>
              <a:endParaRPr lang="en-US" sz="1000" b="0" dirty="0">
                <a:latin typeface="Arial" charset="0"/>
              </a:endParaRPr>
            </a:p>
          </p:txBody>
        </p:sp>
        <p:sp>
          <p:nvSpPr>
            <p:cNvPr id="51276" name="Rectangle 76"/>
            <p:cNvSpPr>
              <a:spLocks noChangeArrowheads="1"/>
            </p:cNvSpPr>
            <p:nvPr/>
          </p:nvSpPr>
          <p:spPr bwMode="auto">
            <a:xfrm>
              <a:off x="2496" y="384"/>
              <a:ext cx="624" cy="336"/>
            </a:xfrm>
            <a:prstGeom prst="rect">
              <a:avLst/>
            </a:prstGeom>
            <a:solidFill>
              <a:schemeClr val="bg1"/>
            </a:solidFill>
            <a:ln w="19050" algn="ctr">
              <a:solidFill>
                <a:schemeClr val="tx1"/>
              </a:solidFill>
              <a:miter lim="800000"/>
              <a:headEnd/>
              <a:tailEnd/>
            </a:ln>
            <a:effectLst/>
          </p:spPr>
          <p:txBody>
            <a:bodyPr wrap="none" anchor="ctr"/>
            <a:lstStyle/>
            <a:p>
              <a:pPr algn="ctr" eaLnBrk="1" hangingPunct="1">
                <a:lnSpc>
                  <a:spcPct val="80000"/>
                </a:lnSpc>
                <a:spcBef>
                  <a:spcPct val="0"/>
                </a:spcBef>
              </a:pPr>
              <a:r>
                <a:rPr lang="en-US" sz="1000" b="0" dirty="0">
                  <a:latin typeface="Arial" charset="0"/>
                </a:rPr>
                <a:t>SCCM</a:t>
              </a:r>
              <a:br>
                <a:rPr lang="en-US" sz="1000" b="0" dirty="0">
                  <a:latin typeface="Arial" charset="0"/>
                </a:rPr>
              </a:br>
              <a:r>
                <a:rPr lang="en-US" sz="1000" b="0" dirty="0">
                  <a:latin typeface="Arial" charset="0"/>
                </a:rPr>
                <a:t>Capacity</a:t>
              </a:r>
            </a:p>
          </p:txBody>
        </p:sp>
        <p:sp>
          <p:nvSpPr>
            <p:cNvPr id="51277" name="Rectangle 77"/>
            <p:cNvSpPr>
              <a:spLocks noChangeArrowheads="1"/>
            </p:cNvSpPr>
            <p:nvPr/>
          </p:nvSpPr>
          <p:spPr bwMode="auto">
            <a:xfrm>
              <a:off x="1824" y="384"/>
              <a:ext cx="624" cy="336"/>
            </a:xfrm>
            <a:prstGeom prst="rect">
              <a:avLst/>
            </a:prstGeom>
            <a:solidFill>
              <a:schemeClr val="bg1"/>
            </a:solidFill>
            <a:ln w="19050">
              <a:solidFill>
                <a:schemeClr val="tx1"/>
              </a:solidFill>
              <a:miter lim="800000"/>
              <a:headEnd/>
              <a:tailEnd/>
            </a:ln>
            <a:effectLst/>
          </p:spPr>
          <p:txBody>
            <a:bodyPr wrap="none" anchor="ctr"/>
            <a:lstStyle/>
            <a:p>
              <a:pPr algn="ctr" eaLnBrk="1" hangingPunct="1">
                <a:lnSpc>
                  <a:spcPct val="80000"/>
                </a:lnSpc>
                <a:spcBef>
                  <a:spcPct val="0"/>
                </a:spcBef>
              </a:pPr>
              <a:r>
                <a:rPr lang="en-US" sz="1000" b="0">
                  <a:latin typeface="Arial" charset="0"/>
                </a:rPr>
                <a:t>SCRM</a:t>
              </a:r>
              <a:br>
                <a:rPr lang="en-US" sz="1000" b="0">
                  <a:latin typeface="Arial" charset="0"/>
                </a:rPr>
              </a:br>
              <a:r>
                <a:rPr lang="en-US" sz="900" b="0">
                  <a:latin typeface="Arial" charset="0"/>
                </a:rPr>
                <a:t>Data Warehouse</a:t>
              </a:r>
              <a:br>
                <a:rPr lang="en-US" sz="900" b="0">
                  <a:latin typeface="Arial" charset="0"/>
                </a:rPr>
              </a:br>
              <a:r>
                <a:rPr lang="en-US" sz="900" b="0">
                  <a:latin typeface="Arial" charset="0"/>
                </a:rPr>
                <a:t>Reporting</a:t>
              </a:r>
              <a:endParaRPr lang="en-US" sz="1000" b="0">
                <a:latin typeface="Arial" charset="0"/>
              </a:endParaRPr>
            </a:p>
          </p:txBody>
        </p:sp>
      </p:grpSp>
      <p:sp>
        <p:nvSpPr>
          <p:cNvPr id="51278" name="Freeform 78"/>
          <p:cNvSpPr>
            <a:spLocks/>
          </p:cNvSpPr>
          <p:nvPr/>
        </p:nvSpPr>
        <p:spPr bwMode="auto">
          <a:xfrm>
            <a:off x="2559050" y="1905000"/>
            <a:ext cx="990600" cy="533400"/>
          </a:xfrm>
          <a:custGeom>
            <a:avLst/>
            <a:gdLst/>
            <a:ahLst/>
            <a:cxnLst>
              <a:cxn ang="0">
                <a:pos x="0" y="336"/>
              </a:cxn>
              <a:cxn ang="0">
                <a:pos x="0" y="144"/>
              </a:cxn>
              <a:cxn ang="0">
                <a:pos x="240" y="144"/>
              </a:cxn>
              <a:cxn ang="0">
                <a:pos x="240" y="0"/>
              </a:cxn>
              <a:cxn ang="0">
                <a:pos x="336" y="0"/>
              </a:cxn>
              <a:cxn ang="0">
                <a:pos x="336" y="144"/>
              </a:cxn>
              <a:cxn ang="0">
                <a:pos x="576" y="144"/>
              </a:cxn>
              <a:cxn ang="0">
                <a:pos x="576" y="336"/>
              </a:cxn>
              <a:cxn ang="0">
                <a:pos x="0" y="336"/>
              </a:cxn>
            </a:cxnLst>
            <a:rect l="0" t="0" r="r" b="b"/>
            <a:pathLst>
              <a:path w="576" h="336">
                <a:moveTo>
                  <a:pt x="0" y="336"/>
                </a:moveTo>
                <a:lnTo>
                  <a:pt x="0" y="144"/>
                </a:lnTo>
                <a:lnTo>
                  <a:pt x="240" y="144"/>
                </a:lnTo>
                <a:lnTo>
                  <a:pt x="240" y="0"/>
                </a:lnTo>
                <a:lnTo>
                  <a:pt x="336" y="0"/>
                </a:lnTo>
                <a:lnTo>
                  <a:pt x="336" y="144"/>
                </a:lnTo>
                <a:lnTo>
                  <a:pt x="576" y="144"/>
                </a:lnTo>
                <a:lnTo>
                  <a:pt x="576" y="336"/>
                </a:lnTo>
                <a:lnTo>
                  <a:pt x="0" y="336"/>
                </a:lnTo>
                <a:close/>
              </a:path>
            </a:pathLst>
          </a:custGeom>
          <a:solidFill>
            <a:schemeClr val="bg1"/>
          </a:solidFill>
          <a:ln w="19050" cap="flat" cmpd="sng">
            <a:solidFill>
              <a:schemeClr val="tx1"/>
            </a:solidFill>
            <a:prstDash val="solid"/>
            <a:round/>
            <a:headEnd/>
            <a:tailEnd/>
          </a:ln>
          <a:effectLst/>
        </p:spPr>
        <p:txBody>
          <a:bodyPr wrap="none"/>
          <a:lstStyle/>
          <a:p>
            <a:endParaRPr lang="en-US"/>
          </a:p>
        </p:txBody>
      </p:sp>
      <p:sp>
        <p:nvSpPr>
          <p:cNvPr id="51279" name="Rectangle 79"/>
          <p:cNvSpPr>
            <a:spLocks noChangeArrowheads="1"/>
          </p:cNvSpPr>
          <p:nvPr/>
        </p:nvSpPr>
        <p:spPr bwMode="auto">
          <a:xfrm>
            <a:off x="2765425" y="2133600"/>
            <a:ext cx="577850" cy="304800"/>
          </a:xfrm>
          <a:prstGeom prst="rect">
            <a:avLst/>
          </a:prstGeom>
          <a:noFill/>
          <a:ln w="19050" algn="ctr">
            <a:noFill/>
            <a:miter lim="800000"/>
            <a:headEnd/>
            <a:tailEnd/>
          </a:ln>
          <a:effectLst/>
        </p:spPr>
        <p:txBody>
          <a:bodyPr wrap="none" anchor="ctr"/>
          <a:lstStyle/>
          <a:p>
            <a:pPr algn="ctr" eaLnBrk="1" hangingPunct="1">
              <a:lnSpc>
                <a:spcPct val="80000"/>
              </a:lnSpc>
              <a:spcBef>
                <a:spcPct val="0"/>
              </a:spcBef>
            </a:pPr>
            <a:r>
              <a:rPr lang="en-US" sz="1000" b="0">
                <a:latin typeface="Arial" charset="0"/>
              </a:rPr>
              <a:t>WSUS</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mph" presetSubtype="0" fill="hold" grpId="0" nodeType="clickEffect">
                                  <p:stCondLst>
                                    <p:cond delay="0"/>
                                  </p:stCondLst>
                                  <p:childTnLst>
                                    <p:animClr clrSpc="hsl">
                                      <p:cBhvr override="childStyle">
                                        <p:cTn id="6" dur="500" fill="hold"/>
                                        <p:tgtEl>
                                          <p:spTgt spid="51247"/>
                                        </p:tgtEl>
                                        <p:attrNameLst>
                                          <p:attrName>style.color</p:attrName>
                                        </p:attrNameLst>
                                      </p:cBhvr>
                                      <p:by>
                                        <p:hsl h="10842353" s="0" l="0"/>
                                      </p:by>
                                    </p:animClr>
                                    <p:animClr clrSpc="hsl">
                                      <p:cBhvr>
                                        <p:cTn id="7" dur="500" fill="hold"/>
                                        <p:tgtEl>
                                          <p:spTgt spid="51247"/>
                                        </p:tgtEl>
                                        <p:attrNameLst>
                                          <p:attrName>fillcolor</p:attrName>
                                        </p:attrNameLst>
                                      </p:cBhvr>
                                      <p:by>
                                        <p:hsl h="10842353" s="0" l="0"/>
                                      </p:by>
                                    </p:animClr>
                                    <p:animClr clrSpc="hsl">
                                      <p:cBhvr>
                                        <p:cTn id="8" dur="500" fill="hold"/>
                                        <p:tgtEl>
                                          <p:spTgt spid="51247"/>
                                        </p:tgtEl>
                                        <p:attrNameLst>
                                          <p:attrName>stroke.color</p:attrName>
                                        </p:attrNameLst>
                                      </p:cBhvr>
                                      <p:by>
                                        <p:hsl h="10842353" s="0" l="0"/>
                                      </p:by>
                                    </p:animClr>
                                    <p:set>
                                      <p:cBhvr>
                                        <p:cTn id="9" dur="500" fill="hold"/>
                                        <p:tgtEl>
                                          <p:spTgt spid="5124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3" presetClass="emph" presetSubtype="0" fill="hold" grpId="0" nodeType="clickEffect">
                                  <p:stCondLst>
                                    <p:cond delay="0"/>
                                  </p:stCondLst>
                                  <p:childTnLst>
                                    <p:animClr clrSpc="hsl">
                                      <p:cBhvr override="childStyle">
                                        <p:cTn id="13" dur="500" fill="hold"/>
                                        <p:tgtEl>
                                          <p:spTgt spid="51248"/>
                                        </p:tgtEl>
                                        <p:attrNameLst>
                                          <p:attrName>style.color</p:attrName>
                                        </p:attrNameLst>
                                      </p:cBhvr>
                                      <p:by>
                                        <p:hsl h="10842353" s="0" l="0"/>
                                      </p:by>
                                    </p:animClr>
                                    <p:animClr clrSpc="hsl">
                                      <p:cBhvr>
                                        <p:cTn id="14" dur="500" fill="hold"/>
                                        <p:tgtEl>
                                          <p:spTgt spid="51248"/>
                                        </p:tgtEl>
                                        <p:attrNameLst>
                                          <p:attrName>fillcolor</p:attrName>
                                        </p:attrNameLst>
                                      </p:cBhvr>
                                      <p:by>
                                        <p:hsl h="10842353" s="0" l="0"/>
                                      </p:by>
                                    </p:animClr>
                                    <p:animClr clrSpc="hsl">
                                      <p:cBhvr>
                                        <p:cTn id="15" dur="500" fill="hold"/>
                                        <p:tgtEl>
                                          <p:spTgt spid="51248"/>
                                        </p:tgtEl>
                                        <p:attrNameLst>
                                          <p:attrName>stroke.color</p:attrName>
                                        </p:attrNameLst>
                                      </p:cBhvr>
                                      <p:by>
                                        <p:hsl h="10842353" s="0" l="0"/>
                                      </p:by>
                                    </p:animClr>
                                    <p:set>
                                      <p:cBhvr>
                                        <p:cTn id="16" dur="500" fill="hold"/>
                                        <p:tgtEl>
                                          <p:spTgt spid="5124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3" presetClass="emph" presetSubtype="0" fill="hold" grpId="0" nodeType="clickEffect">
                                  <p:stCondLst>
                                    <p:cond delay="0"/>
                                  </p:stCondLst>
                                  <p:childTnLst>
                                    <p:animClr clrSpc="hsl">
                                      <p:cBhvr override="childStyle">
                                        <p:cTn id="20" dur="500" fill="hold"/>
                                        <p:tgtEl>
                                          <p:spTgt spid="51252"/>
                                        </p:tgtEl>
                                        <p:attrNameLst>
                                          <p:attrName>style.color</p:attrName>
                                        </p:attrNameLst>
                                      </p:cBhvr>
                                      <p:by>
                                        <p:hsl h="10842353" s="0" l="0"/>
                                      </p:by>
                                    </p:animClr>
                                    <p:animClr clrSpc="hsl">
                                      <p:cBhvr>
                                        <p:cTn id="21" dur="500" fill="hold"/>
                                        <p:tgtEl>
                                          <p:spTgt spid="51252"/>
                                        </p:tgtEl>
                                        <p:attrNameLst>
                                          <p:attrName>fillcolor</p:attrName>
                                        </p:attrNameLst>
                                      </p:cBhvr>
                                      <p:by>
                                        <p:hsl h="10842353" s="0" l="0"/>
                                      </p:by>
                                    </p:animClr>
                                    <p:animClr clrSpc="hsl">
                                      <p:cBhvr>
                                        <p:cTn id="22" dur="500" fill="hold"/>
                                        <p:tgtEl>
                                          <p:spTgt spid="51252"/>
                                        </p:tgtEl>
                                        <p:attrNameLst>
                                          <p:attrName>stroke.color</p:attrName>
                                        </p:attrNameLst>
                                      </p:cBhvr>
                                      <p:by>
                                        <p:hsl h="10842353" s="0" l="0"/>
                                      </p:by>
                                    </p:animClr>
                                    <p:set>
                                      <p:cBhvr>
                                        <p:cTn id="23" dur="500" fill="hold"/>
                                        <p:tgtEl>
                                          <p:spTgt spid="5125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3" presetClass="emph" presetSubtype="0" fill="hold" grpId="0" nodeType="clickEffect">
                                  <p:stCondLst>
                                    <p:cond delay="0"/>
                                  </p:stCondLst>
                                  <p:childTnLst>
                                    <p:animClr clrSpc="hsl">
                                      <p:cBhvr override="childStyle">
                                        <p:cTn id="27" dur="500" fill="hold"/>
                                        <p:tgtEl>
                                          <p:spTgt spid="51278"/>
                                        </p:tgtEl>
                                        <p:attrNameLst>
                                          <p:attrName>style.color</p:attrName>
                                        </p:attrNameLst>
                                      </p:cBhvr>
                                      <p:by>
                                        <p:hsl h="10842353" s="0" l="0"/>
                                      </p:by>
                                    </p:animClr>
                                    <p:animClr clrSpc="hsl">
                                      <p:cBhvr>
                                        <p:cTn id="28" dur="500" fill="hold"/>
                                        <p:tgtEl>
                                          <p:spTgt spid="51278"/>
                                        </p:tgtEl>
                                        <p:attrNameLst>
                                          <p:attrName>fillcolor</p:attrName>
                                        </p:attrNameLst>
                                      </p:cBhvr>
                                      <p:by>
                                        <p:hsl h="10842353" s="0" l="0"/>
                                      </p:by>
                                    </p:animClr>
                                    <p:animClr clrSpc="hsl">
                                      <p:cBhvr>
                                        <p:cTn id="29" dur="500" fill="hold"/>
                                        <p:tgtEl>
                                          <p:spTgt spid="51278"/>
                                        </p:tgtEl>
                                        <p:attrNameLst>
                                          <p:attrName>stroke.color</p:attrName>
                                        </p:attrNameLst>
                                      </p:cBhvr>
                                      <p:by>
                                        <p:hsl h="10842353" s="0" l="0"/>
                                      </p:by>
                                    </p:animClr>
                                    <p:set>
                                      <p:cBhvr>
                                        <p:cTn id="30" dur="500" fill="hold"/>
                                        <p:tgtEl>
                                          <p:spTgt spid="5127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3" presetClass="emph" presetSubtype="2" fill="hold" grpId="0" nodeType="clickEffect">
                                  <p:stCondLst>
                                    <p:cond delay="0"/>
                                  </p:stCondLst>
                                  <p:childTnLst>
                                    <p:animClr clrSpc="rgb">
                                      <p:cBhvr override="childStyle">
                                        <p:cTn id="34" dur="2000" fill="hold"/>
                                        <p:tgtEl>
                                          <p:spTgt spid="51237"/>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7" grpId="0"/>
      <p:bldP spid="51247" grpId="0" animBg="1"/>
      <p:bldP spid="51248" grpId="0" animBg="1"/>
      <p:bldP spid="51252" grpId="0" animBg="1"/>
      <p:bldP spid="5127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Miről lesz szó?</a:t>
            </a:r>
            <a:endParaRPr lang="en-US" dirty="0"/>
          </a:p>
        </p:txBody>
      </p:sp>
      <p:sp>
        <p:nvSpPr>
          <p:cNvPr id="3" name="Content Placeholder 2"/>
          <p:cNvSpPr>
            <a:spLocks noGrp="1"/>
          </p:cNvSpPr>
          <p:nvPr>
            <p:ph idx="1"/>
          </p:nvPr>
        </p:nvSpPr>
        <p:spPr>
          <a:xfrm>
            <a:off x="271463" y="1285860"/>
            <a:ext cx="9363075" cy="4929222"/>
          </a:xfrm>
        </p:spPr>
        <p:txBody>
          <a:bodyPr/>
          <a:lstStyle/>
          <a:p>
            <a:r>
              <a:rPr lang="hu-HU" sz="2400" dirty="0" smtClean="0">
                <a:solidFill>
                  <a:schemeClr val="accent4">
                    <a:lumMod val="75000"/>
                  </a:schemeClr>
                </a:solidFill>
              </a:rPr>
              <a:t>A DSI, a konfigurációs adatbázis (CMDB) és az SML felhasználási lehetőségei</a:t>
            </a:r>
            <a:endParaRPr lang="hu-HU" sz="2000" dirty="0" smtClean="0">
              <a:solidFill>
                <a:schemeClr val="accent4">
                  <a:lumMod val="75000"/>
                </a:schemeClr>
              </a:solidFill>
            </a:endParaRPr>
          </a:p>
          <a:p>
            <a:r>
              <a:rPr lang="hu-HU" sz="2400" dirty="0" smtClean="0">
                <a:solidFill>
                  <a:schemeClr val="accent4">
                    <a:lumMod val="75000"/>
                  </a:schemeClr>
                </a:solidFill>
              </a:rPr>
              <a:t>A MOF és a CMDB automatizálása System Center eszközökkel</a:t>
            </a:r>
          </a:p>
          <a:p>
            <a:pPr lvl="1"/>
            <a:r>
              <a:rPr lang="hu-HU" sz="2000" dirty="0" smtClean="0">
                <a:solidFill>
                  <a:schemeClr val="accent4">
                    <a:lumMod val="75000"/>
                  </a:schemeClr>
                </a:solidFill>
              </a:rPr>
              <a:t>System Center Service Manager</a:t>
            </a:r>
          </a:p>
          <a:p>
            <a:r>
              <a:rPr lang="hu-HU" sz="2400" dirty="0" smtClean="0">
                <a:solidFill>
                  <a:schemeClr val="accent4">
                    <a:lumMod val="75000"/>
                  </a:schemeClr>
                </a:solidFill>
              </a:rPr>
              <a:t>„</a:t>
            </a:r>
            <a:r>
              <a:rPr lang="hu-HU" sz="2400" dirty="0" err="1" smtClean="0">
                <a:solidFill>
                  <a:schemeClr val="accent4">
                    <a:lumMod val="75000"/>
                  </a:schemeClr>
                </a:solidFill>
              </a:rPr>
              <a:t>Longhorn</a:t>
            </a:r>
            <a:r>
              <a:rPr lang="hu-HU" sz="2400" dirty="0" smtClean="0">
                <a:solidFill>
                  <a:schemeClr val="accent4">
                    <a:lumMod val="75000"/>
                  </a:schemeClr>
                </a:solidFill>
              </a:rPr>
              <a:t>” Server – </a:t>
            </a:r>
            <a:r>
              <a:rPr lang="hu-HU" sz="2400" dirty="0" err="1" smtClean="0">
                <a:solidFill>
                  <a:schemeClr val="accent4">
                    <a:lumMod val="75000"/>
                  </a:schemeClr>
                </a:solidFill>
              </a:rPr>
              <a:t>Role</a:t>
            </a:r>
            <a:r>
              <a:rPr lang="hu-HU" sz="2400" dirty="0" smtClean="0">
                <a:solidFill>
                  <a:schemeClr val="accent4">
                    <a:lumMod val="75000"/>
                  </a:schemeClr>
                </a:solidFill>
              </a:rPr>
              <a:t> Management </a:t>
            </a:r>
            <a:r>
              <a:rPr lang="hu-HU" sz="2400" dirty="0" err="1" smtClean="0">
                <a:solidFill>
                  <a:schemeClr val="accent4">
                    <a:lumMod val="75000"/>
                  </a:schemeClr>
                </a:solidFill>
              </a:rPr>
              <a:t>Tool</a:t>
            </a:r>
            <a:endParaRPr lang="hu-HU" sz="2400" dirty="0" smtClean="0">
              <a:solidFill>
                <a:schemeClr val="accent4">
                  <a:lumMod val="75000"/>
                </a:schemeClr>
              </a:solidFill>
            </a:endParaRPr>
          </a:p>
          <a:p>
            <a:r>
              <a:rPr lang="hu-HU" sz="2400" dirty="0" smtClean="0">
                <a:solidFill>
                  <a:schemeClr val="accent4">
                    <a:lumMod val="75000"/>
                  </a:schemeClr>
                </a:solidFill>
              </a:rPr>
              <a:t>A jövő menedzsment-architektúrája</a:t>
            </a:r>
          </a:p>
          <a:p>
            <a:r>
              <a:rPr lang="hu-HU" sz="2400" dirty="0" smtClean="0">
                <a:solidFill>
                  <a:srgbClr val="FFC000"/>
                </a:solidFill>
              </a:rPr>
              <a:t>Kapacitástervezés</a:t>
            </a:r>
          </a:p>
          <a:p>
            <a:r>
              <a:rPr lang="hu-HU" sz="2400" dirty="0" err="1" smtClean="0"/>
              <a:t>Virtualizáció</a:t>
            </a:r>
            <a:endParaRPr lang="hu-HU" sz="2400" dirty="0" smtClean="0"/>
          </a:p>
          <a:p>
            <a:r>
              <a:rPr lang="hu-HU" sz="2400" dirty="0" smtClean="0"/>
              <a:t>És ha mindez összeér…</a:t>
            </a:r>
          </a:p>
          <a:p>
            <a:r>
              <a:rPr lang="hu-HU" sz="2400" dirty="0" smtClean="0"/>
              <a:t>System Center és DSI ütemterv</a:t>
            </a:r>
            <a:endParaRPr lang="en-US" sz="2400" dirty="0"/>
          </a:p>
        </p:txBody>
      </p:sp>
    </p:spTree>
  </p:cSld>
  <p:clrMapOvr>
    <a:masterClrMapping/>
  </p:clrMapOvr>
  <p:transition spd="med">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14184" y="1000108"/>
            <a:ext cx="9079066" cy="4929222"/>
          </a:xfrm>
        </p:spPr>
        <p:txBody>
          <a:bodyPr/>
          <a:lstStyle/>
          <a:p>
            <a:pPr>
              <a:buFontTx/>
              <a:buNone/>
            </a:pPr>
            <a:r>
              <a:rPr lang="hu-HU" sz="3600" dirty="0" smtClean="0"/>
              <a:t>System Center </a:t>
            </a:r>
            <a:r>
              <a:rPr lang="hu-HU" sz="3600" dirty="0" err="1" smtClean="0"/>
              <a:t>Capacity</a:t>
            </a:r>
            <a:r>
              <a:rPr lang="hu-HU" sz="3600" dirty="0" smtClean="0"/>
              <a:t> </a:t>
            </a:r>
            <a:r>
              <a:rPr lang="hu-HU" sz="3600" dirty="0" err="1" smtClean="0"/>
              <a:t>Planner</a:t>
            </a:r>
            <a:endParaRPr lang="en-US" sz="3600" dirty="0" smtClean="0"/>
          </a:p>
          <a:p>
            <a:r>
              <a:rPr lang="hu-HU" sz="2400" dirty="0" smtClean="0"/>
              <a:t>Optimális rendszer teljesítménytervezése</a:t>
            </a:r>
            <a:endParaRPr lang="en-US" sz="2400" dirty="0" smtClean="0"/>
          </a:p>
          <a:p>
            <a:r>
              <a:rPr lang="hu-HU" sz="2400" dirty="0" smtClean="0"/>
              <a:t>Bevált gyakorlatok alapján</a:t>
            </a:r>
          </a:p>
          <a:p>
            <a:pPr lvl="1"/>
            <a:r>
              <a:rPr lang="hu-HU" sz="2000" dirty="0" smtClean="0"/>
              <a:t>A termékek saját fejlesztői</a:t>
            </a:r>
            <a:br>
              <a:rPr lang="hu-HU" sz="2000" dirty="0" smtClean="0"/>
            </a:br>
            <a:r>
              <a:rPr lang="hu-HU" sz="2000" dirty="0" smtClean="0"/>
              <a:t>állítják össze a szabályokat</a:t>
            </a:r>
            <a:endParaRPr lang="en-US" sz="2000" dirty="0" smtClean="0"/>
          </a:p>
          <a:p>
            <a:r>
              <a:rPr lang="hu-HU" sz="2400" dirty="0" smtClean="0"/>
              <a:t>Felhívja a figyelmet</a:t>
            </a:r>
            <a:endParaRPr lang="en-US" sz="2400" dirty="0" smtClean="0"/>
          </a:p>
          <a:p>
            <a:pPr lvl="1"/>
            <a:r>
              <a:rPr lang="hu-HU" sz="2000" dirty="0" smtClean="0"/>
              <a:t>A lehetséges szűk </a:t>
            </a:r>
            <a:br>
              <a:rPr lang="hu-HU" sz="2000" dirty="0" smtClean="0"/>
            </a:br>
            <a:r>
              <a:rPr lang="hu-HU" sz="2000" dirty="0" smtClean="0"/>
              <a:t>keresztmetszeti pontokra</a:t>
            </a:r>
            <a:endParaRPr lang="en-US" sz="2000" dirty="0" smtClean="0"/>
          </a:p>
          <a:p>
            <a:pPr lvl="1"/>
            <a:r>
              <a:rPr lang="hu-HU" sz="2000" dirty="0" smtClean="0"/>
              <a:t>A végfelhasználó számára</a:t>
            </a:r>
            <a:br>
              <a:rPr lang="hu-HU" sz="2000" dirty="0" smtClean="0"/>
            </a:br>
            <a:r>
              <a:rPr lang="hu-HU" sz="2000" dirty="0" smtClean="0"/>
              <a:t>észlelhető reakcióidőre</a:t>
            </a:r>
            <a:endParaRPr lang="en-US" sz="2000" dirty="0" smtClean="0"/>
          </a:p>
          <a:p>
            <a:r>
              <a:rPr lang="hu-HU" sz="2400" dirty="0" smtClean="0"/>
              <a:t>Növekedésre tervezés</a:t>
            </a:r>
          </a:p>
          <a:p>
            <a:r>
              <a:rPr lang="hu-HU" sz="2400" dirty="0" smtClean="0"/>
              <a:t>„Mi lenne, ha?”</a:t>
            </a:r>
          </a:p>
          <a:p>
            <a:r>
              <a:rPr lang="hu-HU" sz="2400" dirty="0" smtClean="0"/>
              <a:t>Beépített </a:t>
            </a:r>
            <a:r>
              <a:rPr lang="hu-HU" sz="2400" dirty="0" err="1" smtClean="0"/>
              <a:t>terhelésszimulátor</a:t>
            </a:r>
            <a:r>
              <a:rPr lang="hu-HU" sz="2400" dirty="0" smtClean="0"/>
              <a:t> (modellezéssel!)</a:t>
            </a:r>
            <a:endParaRPr lang="en-US" sz="2400" dirty="0" smtClean="0"/>
          </a:p>
        </p:txBody>
      </p:sp>
      <p:pic>
        <p:nvPicPr>
          <p:cNvPr id="235523" name="Picture 3"/>
          <p:cNvPicPr>
            <a:picLocks noChangeAspect="1" noChangeArrowheads="1"/>
          </p:cNvPicPr>
          <p:nvPr/>
        </p:nvPicPr>
        <p:blipFill>
          <a:blip r:embed="rId4"/>
          <a:srcRect/>
          <a:stretch>
            <a:fillRect/>
          </a:stretch>
        </p:blipFill>
        <p:spPr bwMode="auto">
          <a:xfrm>
            <a:off x="5167314" y="2500306"/>
            <a:ext cx="4058708" cy="2857500"/>
          </a:xfrm>
          <a:prstGeom prst="rect">
            <a:avLst/>
          </a:prstGeom>
          <a:noFill/>
          <a:ln w="9525">
            <a:noFill/>
            <a:miter lim="800000"/>
            <a:headEnd/>
            <a:tailEnd/>
          </a:ln>
        </p:spPr>
      </p:pic>
      <p:sp>
        <p:nvSpPr>
          <p:cNvPr id="887810" name="Rectangle 2"/>
          <p:cNvSpPr>
            <a:spLocks noGrp="1" noChangeArrowheads="1"/>
          </p:cNvSpPr>
          <p:nvPr>
            <p:ph type="title"/>
          </p:nvPr>
        </p:nvSpPr>
        <p:spPr>
          <a:xfrm>
            <a:off x="414471" y="228600"/>
            <a:ext cx="9078779" cy="750205"/>
          </a:xfrm>
        </p:spPr>
        <p:txBody>
          <a:bodyPr/>
          <a:lstStyle/>
          <a:p>
            <a:pPr defTabSz="956263">
              <a:defRPr/>
            </a:pPr>
            <a:r>
              <a:rPr lang="hu-HU" b="0" dirty="0" smtClean="0"/>
              <a:t>Kapacitástervezés</a:t>
            </a:r>
            <a:endParaRPr b="0"/>
          </a:p>
        </p:txBody>
      </p:sp>
    </p:spTree>
    <p:custDataLst>
      <p:tags r:id="rId1"/>
    </p:custData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25954" name="Picture 2"/>
          <p:cNvPicPr>
            <a:picLocks noChangeAspect="1" noChangeArrowheads="1"/>
          </p:cNvPicPr>
          <p:nvPr/>
        </p:nvPicPr>
        <p:blipFill>
          <a:blip r:embed="rId2"/>
          <a:srcRect/>
          <a:stretch>
            <a:fillRect/>
          </a:stretch>
        </p:blipFill>
        <p:spPr bwMode="auto">
          <a:xfrm>
            <a:off x="314325" y="76200"/>
            <a:ext cx="9277350" cy="67056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23906" name="Picture 2"/>
          <p:cNvPicPr>
            <a:picLocks noChangeAspect="1" noChangeArrowheads="1"/>
          </p:cNvPicPr>
          <p:nvPr/>
        </p:nvPicPr>
        <p:blipFill>
          <a:blip r:embed="rId2"/>
          <a:srcRect/>
          <a:stretch>
            <a:fillRect/>
          </a:stretch>
        </p:blipFill>
        <p:spPr bwMode="auto">
          <a:xfrm>
            <a:off x="0" y="0"/>
            <a:ext cx="10167974" cy="7466198"/>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24930" name="Picture 2"/>
          <p:cNvPicPr>
            <a:picLocks noChangeAspect="1" noChangeArrowheads="1"/>
          </p:cNvPicPr>
          <p:nvPr/>
        </p:nvPicPr>
        <p:blipFill>
          <a:blip r:embed="rId2"/>
          <a:srcRect/>
          <a:stretch>
            <a:fillRect/>
          </a:stretch>
        </p:blipFill>
        <p:spPr bwMode="auto">
          <a:xfrm>
            <a:off x="0" y="0"/>
            <a:ext cx="9906000" cy="727383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21858" name="Picture 2"/>
          <p:cNvPicPr>
            <a:picLocks noChangeAspect="1" noChangeArrowheads="1"/>
          </p:cNvPicPr>
          <p:nvPr/>
        </p:nvPicPr>
        <p:blipFill>
          <a:blip r:embed="rId2"/>
          <a:srcRect/>
          <a:stretch>
            <a:fillRect/>
          </a:stretch>
        </p:blipFill>
        <p:spPr bwMode="auto">
          <a:xfrm>
            <a:off x="0" y="0"/>
            <a:ext cx="9906000" cy="727383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20834" name="Picture 2"/>
          <p:cNvPicPr>
            <a:picLocks noChangeAspect="1" noChangeArrowheads="1"/>
          </p:cNvPicPr>
          <p:nvPr/>
        </p:nvPicPr>
        <p:blipFill>
          <a:blip r:embed="rId2"/>
          <a:srcRect/>
          <a:stretch>
            <a:fillRect/>
          </a:stretch>
        </p:blipFill>
        <p:spPr bwMode="auto">
          <a:xfrm>
            <a:off x="23778" y="-24"/>
            <a:ext cx="9882222" cy="725637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22882" name="Picture 2"/>
          <p:cNvPicPr>
            <a:picLocks noChangeAspect="1" noChangeArrowheads="1"/>
          </p:cNvPicPr>
          <p:nvPr/>
        </p:nvPicPr>
        <p:blipFill>
          <a:blip r:embed="rId2"/>
          <a:srcRect/>
          <a:stretch>
            <a:fillRect/>
          </a:stretch>
        </p:blipFill>
        <p:spPr bwMode="auto">
          <a:xfrm>
            <a:off x="0" y="0"/>
            <a:ext cx="9906000" cy="7273834"/>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463" y="71414"/>
            <a:ext cx="9363075" cy="1143000"/>
          </a:xfrm>
        </p:spPr>
        <p:txBody>
          <a:bodyPr/>
          <a:lstStyle/>
          <a:p>
            <a:r>
              <a:rPr smtClean="0"/>
              <a:t>Mi hol van?</a:t>
            </a:r>
            <a:endParaRPr lang="en-US" dirty="0"/>
          </a:p>
        </p:txBody>
      </p:sp>
      <p:sp>
        <p:nvSpPr>
          <p:cNvPr id="3" name="Content Placeholder 2"/>
          <p:cNvSpPr>
            <a:spLocks noGrp="1"/>
          </p:cNvSpPr>
          <p:nvPr>
            <p:ph idx="1"/>
          </p:nvPr>
        </p:nvSpPr>
        <p:spPr>
          <a:xfrm>
            <a:off x="271463" y="928670"/>
            <a:ext cx="9363075" cy="5143536"/>
          </a:xfrm>
        </p:spPr>
        <p:txBody>
          <a:bodyPr/>
          <a:lstStyle/>
          <a:p>
            <a:r>
              <a:rPr lang="hu-HU" sz="2800" dirty="0" smtClean="0"/>
              <a:t>Hol a modell?</a:t>
            </a:r>
          </a:p>
          <a:p>
            <a:pPr lvl="1"/>
            <a:r>
              <a:rPr lang="hu-HU" sz="2400" dirty="0" smtClean="0"/>
              <a:t>Ma: management </a:t>
            </a:r>
            <a:r>
              <a:rPr lang="hu-HU" sz="2400" dirty="0" err="1" smtClean="0"/>
              <a:t>packekben</a:t>
            </a:r>
            <a:r>
              <a:rPr lang="hu-HU" sz="2400" dirty="0" smtClean="0"/>
              <a:t>, célorientált </a:t>
            </a:r>
            <a:r>
              <a:rPr lang="hu-HU" sz="2400" dirty="0" err="1" smtClean="0"/>
              <a:t>toolokban</a:t>
            </a:r>
            <a:endParaRPr lang="hu-HU" sz="2400" dirty="0" smtClean="0"/>
          </a:p>
          <a:p>
            <a:pPr lvl="1"/>
            <a:r>
              <a:rPr lang="hu-HU" sz="2400" dirty="0" smtClean="0"/>
              <a:t>Holnap: minden szoftver saját magáról tud mindent</a:t>
            </a:r>
          </a:p>
          <a:p>
            <a:r>
              <a:rPr lang="hu-HU" sz="2800" dirty="0" smtClean="0"/>
              <a:t>Hol a CMDB?</a:t>
            </a:r>
          </a:p>
          <a:p>
            <a:pPr lvl="1"/>
            <a:r>
              <a:rPr lang="hu-HU" sz="2400" dirty="0" smtClean="0"/>
              <a:t>Igazából sehol!</a:t>
            </a:r>
          </a:p>
          <a:p>
            <a:pPr lvl="1"/>
            <a:r>
              <a:rPr lang="hu-HU" sz="2400" dirty="0" smtClean="0"/>
              <a:t>Ma: System Center Essentials, </a:t>
            </a:r>
            <a:r>
              <a:rPr lang="hu-HU" sz="2400" dirty="0" err="1" smtClean="0"/>
              <a:t>Configuration</a:t>
            </a:r>
            <a:r>
              <a:rPr lang="hu-HU" sz="2400" dirty="0" smtClean="0"/>
              <a:t> Manager, </a:t>
            </a:r>
            <a:r>
              <a:rPr lang="hu-HU" sz="2400" dirty="0" err="1" smtClean="0"/>
              <a:t>Operations</a:t>
            </a:r>
            <a:r>
              <a:rPr lang="hu-HU" sz="2400" dirty="0" smtClean="0"/>
              <a:t> </a:t>
            </a:r>
            <a:r>
              <a:rPr lang="hu-HU" sz="2400" dirty="0" err="1" smtClean="0"/>
              <a:t>Manager</a:t>
            </a:r>
            <a:r>
              <a:rPr lang="hu-HU" sz="2400" dirty="0" smtClean="0"/>
              <a:t>, </a:t>
            </a:r>
            <a:r>
              <a:rPr lang="hu-HU" sz="2400" dirty="0" err="1" smtClean="0"/>
              <a:t>Active</a:t>
            </a:r>
            <a:r>
              <a:rPr lang="hu-HU" sz="2400" dirty="0" smtClean="0"/>
              <a:t> </a:t>
            </a:r>
            <a:r>
              <a:rPr lang="hu-HU" sz="2400" dirty="0" err="1" smtClean="0"/>
              <a:t>Directory</a:t>
            </a:r>
            <a:r>
              <a:rPr lang="hu-HU" sz="2400" dirty="0" smtClean="0"/>
              <a:t>, stb. adatbázisokban részben</a:t>
            </a:r>
          </a:p>
          <a:p>
            <a:pPr lvl="2"/>
            <a:r>
              <a:rPr lang="hu-HU" sz="2000" dirty="0" smtClean="0"/>
              <a:t>Silókban van az információ, nem igazán tudnak egymásról, nincs összekapcsolva</a:t>
            </a:r>
          </a:p>
          <a:p>
            <a:pPr lvl="1"/>
            <a:r>
              <a:rPr lang="hu-HU" sz="2400" dirty="0" smtClean="0"/>
              <a:t>Holnap: </a:t>
            </a:r>
            <a:r>
              <a:rPr lang="hu-HU" sz="2400" b="1" i="1" dirty="0" smtClean="0"/>
              <a:t>elosztottan</a:t>
            </a:r>
            <a:r>
              <a:rPr lang="hu-HU" sz="2400" dirty="0" smtClean="0"/>
              <a:t>, mindenütt – minden komponens tud magáról mindent, beleértve a kapcsolatokat is</a:t>
            </a:r>
          </a:p>
          <a:p>
            <a:pPr lvl="2"/>
            <a:r>
              <a:rPr lang="hu-HU" sz="2000" dirty="0" smtClean="0"/>
              <a:t>A CMDB részei közös sémát használnak és összekapcsoltak</a:t>
            </a:r>
          </a:p>
        </p:txBody>
      </p:sp>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414471" y="228600"/>
            <a:ext cx="9078779" cy="750205"/>
          </a:xfrm>
        </p:spPr>
        <p:txBody>
          <a:bodyPr/>
          <a:lstStyle/>
          <a:p>
            <a:pPr defTabSz="956263">
              <a:defRPr/>
            </a:pPr>
            <a:r>
              <a:rPr smtClean="0"/>
              <a:t>Capacity Planner szimuláció</a:t>
            </a:r>
            <a:endParaRPr/>
          </a:p>
        </p:txBody>
      </p:sp>
      <p:sp>
        <p:nvSpPr>
          <p:cNvPr id="16" name="Flowchart: Alternate Process 15"/>
          <p:cNvSpPr/>
          <p:nvPr/>
        </p:nvSpPr>
        <p:spPr bwMode="auto">
          <a:xfrm>
            <a:off x="412750" y="1333500"/>
            <a:ext cx="3164417" cy="952500"/>
          </a:xfrm>
          <a:prstGeom prst="flowChartAlternateProcess">
            <a:avLst/>
          </a:prstGeom>
          <a:gradFill rotWithShape="0">
            <a:gsLst>
              <a:gs pos="0">
                <a:srgbClr val="D6B19C"/>
              </a:gs>
              <a:gs pos="30000">
                <a:srgbClr val="D49E6C"/>
              </a:gs>
              <a:gs pos="70000">
                <a:srgbClr val="A65528"/>
              </a:gs>
              <a:gs pos="100000">
                <a:srgbClr val="663012"/>
              </a:gs>
            </a:gsLst>
            <a:lin ang="2700000" scaled="0"/>
          </a:gradFill>
          <a:ln w="12700" cap="flat" cmpd="sng" algn="ctr">
            <a:solidFill>
              <a:schemeClr val="bg2"/>
            </a:solidFill>
            <a:prstDash val="solid"/>
            <a:round/>
            <a:headEnd type="none" w="med" len="med"/>
            <a:tailEnd type="none" w="med" len="med"/>
          </a:ln>
          <a:effectLst/>
        </p:spPr>
        <p:txBody>
          <a:bodyPr wrap="none" lIns="95793" tIns="47896" rIns="95793" bIns="47896" anchor="ctr"/>
          <a:lstStyle/>
          <a:p>
            <a:pPr algn="ctr" defTabSz="957649" eaLnBrk="0" hangingPunct="0">
              <a:defRPr/>
            </a:pPr>
            <a:endParaRPr lang="en-US" sz="1900" dirty="0">
              <a:effectLst>
                <a:outerShdw blurRad="38100" dist="38100" dir="2700000" algn="tl">
                  <a:srgbClr val="000000">
                    <a:alpha val="43137"/>
                  </a:srgbClr>
                </a:outerShdw>
              </a:effectLst>
              <a:latin typeface="Segoe Semibold" pitchFamily="34" charset="0"/>
            </a:endParaRPr>
          </a:p>
        </p:txBody>
      </p:sp>
      <p:sp>
        <p:nvSpPr>
          <p:cNvPr id="18" name="Flowchart: Multidocument 17"/>
          <p:cNvSpPr/>
          <p:nvPr/>
        </p:nvSpPr>
        <p:spPr bwMode="auto">
          <a:xfrm>
            <a:off x="481542" y="1397000"/>
            <a:ext cx="825500" cy="571500"/>
          </a:xfrm>
          <a:prstGeom prst="flowChartMultidocument">
            <a:avLst/>
          </a:prstGeom>
          <a:solidFill>
            <a:schemeClr val="accent3">
              <a:lumMod val="60000"/>
              <a:lumOff val="40000"/>
            </a:schemeClr>
          </a:solidFill>
          <a:ln w="12700" cap="flat" cmpd="sng" algn="ctr">
            <a:solidFill>
              <a:schemeClr val="bg2"/>
            </a:solidFill>
            <a:prstDash val="solid"/>
            <a:round/>
            <a:headEnd type="none" w="med" len="med"/>
            <a:tailEnd type="none" w="med" len="med"/>
          </a:ln>
          <a:effectLst/>
        </p:spPr>
        <p:txBody>
          <a:bodyPr wrap="none" lIns="95793" tIns="47896" rIns="95793" bIns="47896" anchor="ctr"/>
          <a:lstStyle/>
          <a:p>
            <a:pPr algn="ctr" defTabSz="957649" eaLnBrk="0" hangingPunct="0">
              <a:defRPr/>
            </a:pPr>
            <a:r>
              <a:rPr lang="en-US" sz="1700" dirty="0" err="1">
                <a:latin typeface="Segoe Semibold" pitchFamily="34" charset="0"/>
              </a:rPr>
              <a:t>Txns</a:t>
            </a:r>
            <a:endParaRPr lang="en-US" sz="1700" dirty="0">
              <a:latin typeface="Segoe Semibold" pitchFamily="34" charset="0"/>
            </a:endParaRPr>
          </a:p>
        </p:txBody>
      </p:sp>
      <p:sp>
        <p:nvSpPr>
          <p:cNvPr id="22" name="Flowchart: Multidocument 21"/>
          <p:cNvSpPr/>
          <p:nvPr/>
        </p:nvSpPr>
        <p:spPr bwMode="auto">
          <a:xfrm>
            <a:off x="1513417" y="1397000"/>
            <a:ext cx="1031875" cy="571500"/>
          </a:xfrm>
          <a:prstGeom prst="flowChartMultidocument">
            <a:avLst/>
          </a:prstGeom>
          <a:solidFill>
            <a:schemeClr val="accent3">
              <a:lumMod val="60000"/>
              <a:lumOff val="40000"/>
            </a:schemeClr>
          </a:solidFill>
          <a:ln w="12700" cap="flat" cmpd="sng" algn="ctr">
            <a:solidFill>
              <a:schemeClr val="bg2"/>
            </a:solidFill>
            <a:prstDash val="solid"/>
            <a:round/>
            <a:headEnd type="none" w="med" len="med"/>
            <a:tailEnd type="none" w="med" len="med"/>
          </a:ln>
          <a:effectLst/>
        </p:spPr>
        <p:txBody>
          <a:bodyPr wrap="none" lIns="95793" tIns="47896" rIns="95793" bIns="47896" anchor="ctr"/>
          <a:lstStyle/>
          <a:p>
            <a:pPr algn="ctr" defTabSz="957649" eaLnBrk="0" hangingPunct="0">
              <a:defRPr/>
            </a:pPr>
            <a:r>
              <a:rPr lang="en-US" sz="1600" dirty="0" err="1">
                <a:latin typeface="Segoe Semibold" pitchFamily="34" charset="0"/>
              </a:rPr>
              <a:t>Txn</a:t>
            </a:r>
            <a:r>
              <a:rPr lang="en-US" sz="1600" dirty="0">
                <a:latin typeface="Segoe Semibold" pitchFamily="34" charset="0"/>
              </a:rPr>
              <a:t> </a:t>
            </a:r>
          </a:p>
          <a:p>
            <a:pPr algn="ctr" defTabSz="957649" eaLnBrk="0" hangingPunct="0">
              <a:defRPr/>
            </a:pPr>
            <a:r>
              <a:rPr lang="en-US" sz="1600" dirty="0">
                <a:latin typeface="Segoe Semibold" pitchFamily="34" charset="0"/>
              </a:rPr>
              <a:t>Costs</a:t>
            </a:r>
          </a:p>
        </p:txBody>
      </p:sp>
      <p:sp>
        <p:nvSpPr>
          <p:cNvPr id="27" name="Flowchart: Predefined Process 26"/>
          <p:cNvSpPr/>
          <p:nvPr/>
        </p:nvSpPr>
        <p:spPr bwMode="auto">
          <a:xfrm>
            <a:off x="2751667" y="1397000"/>
            <a:ext cx="687917" cy="508000"/>
          </a:xfrm>
          <a:prstGeom prst="flowChartPredefinedProcess">
            <a:avLst/>
          </a:prstGeom>
          <a:solidFill>
            <a:schemeClr val="accent3">
              <a:lumMod val="60000"/>
              <a:lumOff val="40000"/>
            </a:schemeClr>
          </a:solidFill>
          <a:ln w="12700" cap="flat" cmpd="sng" algn="ctr">
            <a:solidFill>
              <a:schemeClr val="bg2"/>
            </a:solidFill>
            <a:prstDash val="solid"/>
            <a:round/>
            <a:headEnd type="none" w="med" len="med"/>
            <a:tailEnd type="none" w="med" len="med"/>
          </a:ln>
          <a:effectLst/>
        </p:spPr>
        <p:txBody>
          <a:bodyPr wrap="none" lIns="95793" tIns="47896" rIns="95793" bIns="47896" anchor="ctr"/>
          <a:lstStyle/>
          <a:p>
            <a:pPr algn="ctr" defTabSz="957649" eaLnBrk="0" hangingPunct="0">
              <a:defRPr/>
            </a:pPr>
            <a:r>
              <a:rPr lang="en-US" sz="1700" dirty="0">
                <a:latin typeface="Segoe Semibold" pitchFamily="34" charset="0"/>
              </a:rPr>
              <a:t>BP</a:t>
            </a:r>
          </a:p>
        </p:txBody>
      </p:sp>
      <p:sp>
        <p:nvSpPr>
          <p:cNvPr id="28" name="TextBox 27"/>
          <p:cNvSpPr txBox="1">
            <a:spLocks noChangeArrowheads="1"/>
          </p:cNvSpPr>
          <p:nvPr/>
        </p:nvSpPr>
        <p:spPr bwMode="auto">
          <a:xfrm>
            <a:off x="412750" y="1905000"/>
            <a:ext cx="3095625" cy="449939"/>
          </a:xfrm>
          <a:prstGeom prst="rect">
            <a:avLst/>
          </a:prstGeom>
          <a:noFill/>
          <a:ln w="9525">
            <a:noFill/>
            <a:miter lim="800000"/>
            <a:headEnd/>
            <a:tailEnd/>
          </a:ln>
        </p:spPr>
        <p:txBody>
          <a:bodyPr lIns="79827" tIns="39914" rIns="79827" bIns="39914">
            <a:spAutoFit/>
          </a:bodyPr>
          <a:lstStyle/>
          <a:p>
            <a:r>
              <a:rPr lang="en-US" dirty="0" err="1"/>
              <a:t>OpsMgr</a:t>
            </a:r>
            <a:r>
              <a:rPr lang="en-US" dirty="0"/>
              <a:t> </a:t>
            </a:r>
            <a:r>
              <a:rPr lang="hu-HU" dirty="0" smtClean="0"/>
              <a:t>m</a:t>
            </a:r>
            <a:r>
              <a:rPr lang="en-US" dirty="0" err="1" smtClean="0"/>
              <a:t>odel</a:t>
            </a:r>
            <a:r>
              <a:rPr lang="hu-HU" dirty="0" smtClean="0"/>
              <a:t>l</a:t>
            </a:r>
            <a:endParaRPr lang="en-US" dirty="0"/>
          </a:p>
        </p:txBody>
      </p:sp>
      <p:sp>
        <p:nvSpPr>
          <p:cNvPr id="29" name="Flowchart: Alternate Process 28"/>
          <p:cNvSpPr/>
          <p:nvPr/>
        </p:nvSpPr>
        <p:spPr bwMode="auto">
          <a:xfrm>
            <a:off x="4609042" y="2095500"/>
            <a:ext cx="2063750" cy="635000"/>
          </a:xfrm>
          <a:prstGeom prst="flowChartAlternateProcess">
            <a:avLst/>
          </a:prstGeom>
          <a:gradFill>
            <a:gsLst>
              <a:gs pos="0">
                <a:srgbClr val="D6B19C"/>
              </a:gs>
              <a:gs pos="30000">
                <a:srgbClr val="D49E6C"/>
              </a:gs>
              <a:gs pos="70000">
                <a:srgbClr val="A65528"/>
              </a:gs>
              <a:gs pos="100000">
                <a:srgbClr val="663012"/>
              </a:gs>
            </a:gsLst>
            <a:lin ang="2700000" scaled="0"/>
          </a:gradFill>
          <a:ln w="12700" cap="flat" cmpd="sng" algn="ctr">
            <a:solidFill>
              <a:schemeClr val="bg2"/>
            </a:solidFill>
            <a:prstDash val="solid"/>
            <a:round/>
            <a:headEnd type="none" w="med" len="med"/>
            <a:tailEnd type="none" w="med" len="med"/>
          </a:ln>
          <a:effectLst/>
        </p:spPr>
        <p:txBody>
          <a:bodyPr wrap="none" lIns="95793" tIns="47896" rIns="95793" bIns="47896" anchor="ctr"/>
          <a:lstStyle/>
          <a:p>
            <a:pPr algn="ctr" defTabSz="957649" eaLnBrk="0" hangingPunct="0">
              <a:defRPr/>
            </a:pPr>
            <a:r>
              <a:rPr lang="hu-HU" sz="1900" b="1" dirty="0" smtClean="0">
                <a:effectLst>
                  <a:outerShdw blurRad="38100" dist="38100" dir="2700000" algn="tl">
                    <a:srgbClr val="000000">
                      <a:alpha val="43137"/>
                    </a:srgbClr>
                  </a:outerShdw>
                </a:effectLst>
                <a:latin typeface="Segoe Semibold" pitchFamily="34" charset="0"/>
              </a:rPr>
              <a:t>Szimuláció</a:t>
            </a:r>
            <a:endParaRPr lang="en-US" sz="1900" b="1" dirty="0">
              <a:effectLst>
                <a:outerShdw blurRad="38100" dist="38100" dir="2700000" algn="tl">
                  <a:srgbClr val="000000">
                    <a:alpha val="43137"/>
                  </a:srgbClr>
                </a:outerShdw>
              </a:effectLst>
              <a:latin typeface="Segoe Semibold" pitchFamily="34" charset="0"/>
            </a:endParaRPr>
          </a:p>
        </p:txBody>
      </p:sp>
      <p:grpSp>
        <p:nvGrpSpPr>
          <p:cNvPr id="2" name="Group 12"/>
          <p:cNvGrpSpPr>
            <a:grpSpLocks/>
          </p:cNvGrpSpPr>
          <p:nvPr/>
        </p:nvGrpSpPr>
        <p:grpSpPr bwMode="auto">
          <a:xfrm>
            <a:off x="7773458" y="952500"/>
            <a:ext cx="1307042" cy="825500"/>
            <a:chOff x="448" y="709"/>
            <a:chExt cx="872" cy="556"/>
          </a:xfrm>
        </p:grpSpPr>
        <p:pic>
          <p:nvPicPr>
            <p:cNvPr id="30743" name="Picture 13"/>
            <p:cNvPicPr preferRelativeResize="0">
              <a:picLocks noChangeArrowheads="1"/>
            </p:cNvPicPr>
            <p:nvPr/>
          </p:nvPicPr>
          <p:blipFill>
            <a:blip r:embed="rId4"/>
            <a:srcRect/>
            <a:stretch>
              <a:fillRect/>
            </a:stretch>
          </p:blipFill>
          <p:spPr bwMode="auto">
            <a:xfrm>
              <a:off x="448" y="867"/>
              <a:ext cx="872" cy="398"/>
            </a:xfrm>
            <a:prstGeom prst="rect">
              <a:avLst/>
            </a:prstGeom>
            <a:noFill/>
            <a:ln w="9525">
              <a:noFill/>
              <a:miter lim="800000"/>
              <a:headEnd/>
              <a:tailEnd/>
            </a:ln>
          </p:spPr>
        </p:pic>
        <p:grpSp>
          <p:nvGrpSpPr>
            <p:cNvPr id="3" name="Group 14"/>
            <p:cNvGrpSpPr>
              <a:grpSpLocks/>
            </p:cNvGrpSpPr>
            <p:nvPr/>
          </p:nvGrpSpPr>
          <p:grpSpPr bwMode="auto">
            <a:xfrm>
              <a:off x="548" y="711"/>
              <a:ext cx="588" cy="498"/>
              <a:chOff x="-1056" y="1413"/>
              <a:chExt cx="580" cy="490"/>
            </a:xfrm>
          </p:grpSpPr>
          <p:pic>
            <p:nvPicPr>
              <p:cNvPr id="30745" name="Picture 15"/>
              <p:cNvPicPr>
                <a:picLocks noChangeAspect="1" noChangeArrowheads="1"/>
              </p:cNvPicPr>
              <p:nvPr/>
            </p:nvPicPr>
            <p:blipFill>
              <a:blip r:embed="rId5"/>
              <a:srcRect/>
              <a:stretch>
                <a:fillRect/>
              </a:stretch>
            </p:blipFill>
            <p:spPr bwMode="auto">
              <a:xfrm>
                <a:off x="-831" y="1413"/>
                <a:ext cx="221" cy="326"/>
              </a:xfrm>
              <a:prstGeom prst="rect">
                <a:avLst/>
              </a:prstGeom>
              <a:noFill/>
              <a:ln w="9525">
                <a:noFill/>
                <a:miter lim="800000"/>
                <a:headEnd/>
                <a:tailEnd/>
              </a:ln>
            </p:spPr>
          </p:pic>
          <p:pic>
            <p:nvPicPr>
              <p:cNvPr id="30746" name="Picture 16"/>
              <p:cNvPicPr preferRelativeResize="0">
                <a:picLocks noChangeArrowheads="1"/>
              </p:cNvPicPr>
              <p:nvPr/>
            </p:nvPicPr>
            <p:blipFill>
              <a:blip r:embed="rId6"/>
              <a:srcRect/>
              <a:stretch>
                <a:fillRect/>
              </a:stretch>
            </p:blipFill>
            <p:spPr bwMode="auto">
              <a:xfrm rot="3362081">
                <a:off x="-1010" y="1596"/>
                <a:ext cx="362" cy="124"/>
              </a:xfrm>
              <a:prstGeom prst="rect">
                <a:avLst/>
              </a:prstGeom>
              <a:noFill/>
              <a:ln w="9525">
                <a:noFill/>
                <a:miter lim="800000"/>
                <a:headEnd/>
                <a:tailEnd/>
              </a:ln>
            </p:spPr>
          </p:pic>
          <p:pic>
            <p:nvPicPr>
              <p:cNvPr id="30747" name="Picture 17"/>
              <p:cNvPicPr preferRelativeResize="0">
                <a:picLocks noChangeArrowheads="1"/>
              </p:cNvPicPr>
              <p:nvPr/>
            </p:nvPicPr>
            <p:blipFill>
              <a:blip r:embed="rId6"/>
              <a:srcRect/>
              <a:stretch>
                <a:fillRect/>
              </a:stretch>
            </p:blipFill>
            <p:spPr bwMode="auto">
              <a:xfrm rot="-2335036">
                <a:off x="-842" y="1582"/>
                <a:ext cx="361" cy="125"/>
              </a:xfrm>
              <a:prstGeom prst="rect">
                <a:avLst/>
              </a:prstGeom>
              <a:noFill/>
              <a:ln w="9525">
                <a:noFill/>
                <a:miter lim="800000"/>
                <a:headEnd/>
                <a:tailEnd/>
              </a:ln>
            </p:spPr>
          </p:pic>
          <p:pic>
            <p:nvPicPr>
              <p:cNvPr id="30748" name="Picture 18"/>
              <p:cNvPicPr>
                <a:picLocks noChangeAspect="1" noChangeArrowheads="1"/>
              </p:cNvPicPr>
              <p:nvPr/>
            </p:nvPicPr>
            <p:blipFill>
              <a:blip r:embed="rId7"/>
              <a:srcRect/>
              <a:stretch>
                <a:fillRect/>
              </a:stretch>
            </p:blipFill>
            <p:spPr bwMode="auto">
              <a:xfrm>
                <a:off x="-696" y="1578"/>
                <a:ext cx="220" cy="325"/>
              </a:xfrm>
              <a:prstGeom prst="rect">
                <a:avLst/>
              </a:prstGeom>
              <a:noFill/>
              <a:ln w="9525">
                <a:noFill/>
                <a:miter lim="800000"/>
                <a:headEnd/>
                <a:tailEnd/>
              </a:ln>
            </p:spPr>
          </p:pic>
          <p:pic>
            <p:nvPicPr>
              <p:cNvPr id="30749" name="Picture 19"/>
              <p:cNvPicPr>
                <a:picLocks noChangeAspect="1" noChangeArrowheads="1"/>
              </p:cNvPicPr>
              <p:nvPr/>
            </p:nvPicPr>
            <p:blipFill>
              <a:blip r:embed="rId5"/>
              <a:srcRect/>
              <a:stretch>
                <a:fillRect/>
              </a:stretch>
            </p:blipFill>
            <p:spPr bwMode="auto">
              <a:xfrm>
                <a:off x="-1056" y="1546"/>
                <a:ext cx="221" cy="326"/>
              </a:xfrm>
              <a:prstGeom prst="rect">
                <a:avLst/>
              </a:prstGeom>
              <a:noFill/>
              <a:ln w="9525">
                <a:noFill/>
                <a:miter lim="800000"/>
                <a:headEnd/>
                <a:tailEnd/>
              </a:ln>
            </p:spPr>
          </p:pic>
          <p:pic>
            <p:nvPicPr>
              <p:cNvPr id="30750" name="Picture 20"/>
              <p:cNvPicPr preferRelativeResize="0">
                <a:picLocks noChangeArrowheads="1"/>
              </p:cNvPicPr>
              <p:nvPr/>
            </p:nvPicPr>
            <p:blipFill>
              <a:blip r:embed="rId8"/>
              <a:srcRect/>
              <a:stretch>
                <a:fillRect/>
              </a:stretch>
            </p:blipFill>
            <p:spPr bwMode="auto">
              <a:xfrm rot="5400000">
                <a:off x="-824" y="1624"/>
                <a:ext cx="96" cy="208"/>
              </a:xfrm>
              <a:prstGeom prst="rect">
                <a:avLst/>
              </a:prstGeom>
              <a:noFill/>
              <a:ln w="9525">
                <a:noFill/>
                <a:miter lim="800000"/>
                <a:headEnd/>
                <a:tailEnd/>
              </a:ln>
            </p:spPr>
          </p:pic>
        </p:grpSp>
      </p:grpSp>
      <p:sp>
        <p:nvSpPr>
          <p:cNvPr id="48" name="TextBox 47"/>
          <p:cNvSpPr txBox="1"/>
          <p:nvPr/>
        </p:nvSpPr>
        <p:spPr>
          <a:xfrm>
            <a:off x="7418035" y="1778000"/>
            <a:ext cx="2249873" cy="819271"/>
          </a:xfrm>
          <a:prstGeom prst="rect">
            <a:avLst/>
          </a:prstGeom>
          <a:noFill/>
        </p:spPr>
        <p:txBody>
          <a:bodyPr wrap="square" lIns="79827" tIns="39914" rIns="79827" bIns="39914">
            <a:spAutoFit/>
          </a:bodyPr>
          <a:lstStyle/>
          <a:p>
            <a:pPr>
              <a:defRPr/>
            </a:pPr>
            <a:r>
              <a:rPr lang="hu-HU" dirty="0" smtClean="0">
                <a:solidFill>
                  <a:schemeClr val="tx1"/>
                </a:solidFill>
                <a:effectLst>
                  <a:outerShdw blurRad="38100" dist="38100" dir="2700000" algn="tl">
                    <a:srgbClr val="000000">
                      <a:alpha val="43137"/>
                    </a:srgbClr>
                  </a:outerShdw>
                </a:effectLst>
                <a:latin typeface="Segoe Semibold" pitchFamily="34" charset="0"/>
              </a:rPr>
              <a:t>Az eszközök kihasználtsága</a:t>
            </a:r>
            <a:endParaRPr lang="en-US" dirty="0">
              <a:solidFill>
                <a:schemeClr val="tx1"/>
              </a:solidFill>
              <a:effectLst>
                <a:outerShdw blurRad="38100" dist="38100" dir="2700000" algn="tl">
                  <a:srgbClr val="000000">
                    <a:alpha val="43137"/>
                  </a:srgbClr>
                </a:outerShdw>
              </a:effectLst>
              <a:latin typeface="Segoe Semibold" pitchFamily="34" charset="0"/>
            </a:endParaRPr>
          </a:p>
        </p:txBody>
      </p:sp>
      <p:sp>
        <p:nvSpPr>
          <p:cNvPr id="49" name="TextBox 48"/>
          <p:cNvSpPr txBox="1"/>
          <p:nvPr/>
        </p:nvSpPr>
        <p:spPr>
          <a:xfrm>
            <a:off x="7685189" y="3048000"/>
            <a:ext cx="2197033" cy="819271"/>
          </a:xfrm>
          <a:prstGeom prst="rect">
            <a:avLst/>
          </a:prstGeom>
          <a:noFill/>
        </p:spPr>
        <p:txBody>
          <a:bodyPr lIns="79827" tIns="39914" rIns="79827" bIns="39914">
            <a:spAutoFit/>
          </a:bodyPr>
          <a:lstStyle/>
          <a:p>
            <a:pPr>
              <a:defRPr/>
            </a:pPr>
            <a:r>
              <a:rPr lang="en-US" dirty="0" smtClean="0">
                <a:solidFill>
                  <a:schemeClr val="tx1"/>
                </a:solidFill>
                <a:effectLst>
                  <a:outerShdw blurRad="38100" dist="38100" dir="2700000" algn="tl">
                    <a:srgbClr val="000000">
                      <a:alpha val="43137"/>
                    </a:srgbClr>
                  </a:outerShdw>
                </a:effectLst>
                <a:latin typeface="Segoe Semibold" pitchFamily="34" charset="0"/>
              </a:rPr>
              <a:t>Tran</a:t>
            </a:r>
            <a:r>
              <a:rPr lang="hu-HU" dirty="0" err="1" smtClean="0">
                <a:solidFill>
                  <a:schemeClr val="tx1"/>
                </a:solidFill>
                <a:effectLst>
                  <a:outerShdw blurRad="38100" dist="38100" dir="2700000" algn="tl">
                    <a:srgbClr val="000000">
                      <a:alpha val="43137"/>
                    </a:srgbClr>
                  </a:outerShdw>
                </a:effectLst>
                <a:latin typeface="Segoe Semibold" pitchFamily="34" charset="0"/>
              </a:rPr>
              <a:t>zakció</a:t>
            </a:r>
            <a:r>
              <a:rPr lang="hu-HU" dirty="0" smtClean="0">
                <a:solidFill>
                  <a:schemeClr val="tx1"/>
                </a:solidFill>
                <a:effectLst>
                  <a:outerShdw blurRad="38100" dist="38100" dir="2700000" algn="tl">
                    <a:srgbClr val="000000">
                      <a:alpha val="43137"/>
                    </a:srgbClr>
                  </a:outerShdw>
                </a:effectLst>
                <a:latin typeface="Segoe Semibold" pitchFamily="34" charset="0"/>
              </a:rPr>
              <a:t> idők</a:t>
            </a:r>
            <a:endParaRPr lang="en-US" dirty="0">
              <a:solidFill>
                <a:schemeClr val="tx1"/>
              </a:solidFill>
              <a:effectLst>
                <a:outerShdw blurRad="38100" dist="38100" dir="2700000" algn="tl">
                  <a:srgbClr val="000000">
                    <a:alpha val="43137"/>
                  </a:srgbClr>
                </a:outerShdw>
              </a:effectLst>
              <a:latin typeface="Segoe Semibold" pitchFamily="34" charset="0"/>
            </a:endParaRPr>
          </a:p>
        </p:txBody>
      </p:sp>
      <p:grpSp>
        <p:nvGrpSpPr>
          <p:cNvPr id="4" name="Group 85"/>
          <p:cNvGrpSpPr/>
          <p:nvPr/>
        </p:nvGrpSpPr>
        <p:grpSpPr>
          <a:xfrm>
            <a:off x="412750" y="2476500"/>
            <a:ext cx="3164417" cy="952500"/>
            <a:chOff x="457200" y="3200400"/>
            <a:chExt cx="3505200" cy="1143000"/>
          </a:xfrm>
          <a:gradFill>
            <a:gsLst>
              <a:gs pos="0">
                <a:srgbClr val="D6B19C"/>
              </a:gs>
              <a:gs pos="30000">
                <a:srgbClr val="D49E6C"/>
              </a:gs>
              <a:gs pos="70000">
                <a:srgbClr val="A65528"/>
              </a:gs>
              <a:gs pos="100000">
                <a:srgbClr val="663012"/>
              </a:gs>
            </a:gsLst>
            <a:lin ang="2700000" scaled="0"/>
          </a:gradFill>
        </p:grpSpPr>
        <p:sp>
          <p:nvSpPr>
            <p:cNvPr id="59" name="Flowchart: Alternate Process 58"/>
            <p:cNvSpPr/>
            <p:nvPr/>
          </p:nvSpPr>
          <p:spPr bwMode="auto">
            <a:xfrm>
              <a:off x="457200" y="3200400"/>
              <a:ext cx="3505200" cy="1143000"/>
            </a:xfrm>
            <a:prstGeom prst="flowChartAlternateProcess">
              <a:avLst/>
            </a:prstGeom>
            <a:grpFill/>
            <a:ln w="12700" cap="flat" cmpd="sng" algn="ctr">
              <a:solidFill>
                <a:schemeClr val="bg2"/>
              </a:solidFill>
              <a:prstDash val="solid"/>
              <a:round/>
              <a:headEnd type="none" w="med" len="med"/>
              <a:tailEnd type="none" w="med" len="med"/>
            </a:ln>
            <a:effectLst/>
          </p:spPr>
          <p:txBody>
            <a:bodyPr wrap="none" lIns="109728" tIns="54864" rIns="109728" bIns="54864" anchor="ctr"/>
            <a:lstStyle/>
            <a:p>
              <a:pPr algn="ctr" defTabSz="957649" eaLnBrk="0" hangingPunct="0">
                <a:defRPr/>
              </a:pPr>
              <a:endParaRPr lang="en-US" sz="1900" dirty="0">
                <a:effectLst>
                  <a:outerShdw blurRad="38100" dist="38100" dir="2700000" algn="tl">
                    <a:srgbClr val="000000">
                      <a:alpha val="43137"/>
                    </a:srgbClr>
                  </a:outerShdw>
                </a:effectLst>
                <a:latin typeface="Segoe Semibold" pitchFamily="34" charset="0"/>
              </a:endParaRPr>
            </a:p>
          </p:txBody>
        </p:sp>
        <p:sp>
          <p:nvSpPr>
            <p:cNvPr id="60" name="TextBox 59"/>
            <p:cNvSpPr txBox="1"/>
            <p:nvPr/>
          </p:nvSpPr>
          <p:spPr>
            <a:xfrm>
              <a:off x="1936367" y="3299014"/>
              <a:ext cx="1810876" cy="997196"/>
            </a:xfrm>
            <a:prstGeom prst="rect">
              <a:avLst/>
            </a:prstGeom>
            <a:grpFill/>
            <a:ln>
              <a:noFill/>
            </a:ln>
          </p:spPr>
          <p:txBody>
            <a:bodyPr>
              <a:spAutoFit/>
            </a:bodyPr>
            <a:lstStyle/>
            <a:p>
              <a:pPr>
                <a:defRPr/>
              </a:pPr>
              <a:r>
                <a:rPr lang="hu-HU" dirty="0" smtClean="0">
                  <a:latin typeface="Segoe Semibold" pitchFamily="34" charset="0"/>
                </a:rPr>
                <a:t>Hardver</a:t>
              </a:r>
              <a:r>
                <a:rPr lang="en-US" dirty="0" smtClean="0">
                  <a:latin typeface="Segoe Semibold" pitchFamily="34" charset="0"/>
                </a:rPr>
                <a:t> </a:t>
              </a:r>
              <a:endParaRPr lang="en-US" dirty="0">
                <a:latin typeface="Segoe Semibold" pitchFamily="34" charset="0"/>
              </a:endParaRPr>
            </a:p>
            <a:p>
              <a:pPr>
                <a:defRPr/>
              </a:pPr>
              <a:r>
                <a:rPr lang="hu-HU" dirty="0" smtClean="0">
                  <a:latin typeface="Segoe Semibold" pitchFamily="34" charset="0"/>
                </a:rPr>
                <a:t>modellek</a:t>
              </a:r>
              <a:endParaRPr lang="en-US" dirty="0">
                <a:latin typeface="Segoe Semibold" pitchFamily="34" charset="0"/>
              </a:endParaRPr>
            </a:p>
          </p:txBody>
        </p:sp>
        <p:grpSp>
          <p:nvGrpSpPr>
            <p:cNvPr id="5" name="Group 83"/>
            <p:cNvGrpSpPr/>
            <p:nvPr/>
          </p:nvGrpSpPr>
          <p:grpSpPr>
            <a:xfrm>
              <a:off x="685801" y="3276600"/>
              <a:ext cx="990600" cy="990600"/>
              <a:chOff x="685801" y="3276600"/>
              <a:chExt cx="990600" cy="990600"/>
            </a:xfrm>
            <a:grpFill/>
          </p:grpSpPr>
          <p:grpSp>
            <p:nvGrpSpPr>
              <p:cNvPr id="6" name="Group 60"/>
              <p:cNvGrpSpPr/>
              <p:nvPr/>
            </p:nvGrpSpPr>
            <p:grpSpPr>
              <a:xfrm>
                <a:off x="1066801" y="3276600"/>
                <a:ext cx="609600" cy="762000"/>
                <a:chOff x="891657" y="4669526"/>
                <a:chExt cx="1363205" cy="2321359"/>
              </a:xfrm>
              <a:grpFill/>
            </p:grpSpPr>
            <p:pic>
              <p:nvPicPr>
                <p:cNvPr id="62" name="Picture 8" descr="Server applicance large"/>
                <p:cNvPicPr>
                  <a:picLocks noChangeAspect="1" noChangeArrowheads="1"/>
                </p:cNvPicPr>
                <p:nvPr/>
              </p:nvPicPr>
              <p:blipFill>
                <a:blip r:embed="rId9"/>
                <a:srcRect/>
                <a:stretch>
                  <a:fillRect/>
                </a:stretch>
              </p:blipFill>
              <p:spPr bwMode="auto">
                <a:xfrm>
                  <a:off x="891657" y="4669526"/>
                  <a:ext cx="751699" cy="1462206"/>
                </a:xfrm>
                <a:prstGeom prst="rect">
                  <a:avLst/>
                </a:prstGeom>
                <a:grpFill/>
                <a:ln>
                  <a:noFill/>
                </a:ln>
              </p:spPr>
            </p:pic>
            <p:pic>
              <p:nvPicPr>
                <p:cNvPr id="63" name="Picture 9" descr="Server applicance large"/>
                <p:cNvPicPr>
                  <a:picLocks noChangeAspect="1" noChangeArrowheads="1"/>
                </p:cNvPicPr>
                <p:nvPr/>
              </p:nvPicPr>
              <p:blipFill>
                <a:blip r:embed="rId9"/>
                <a:srcRect/>
                <a:stretch>
                  <a:fillRect/>
                </a:stretch>
              </p:blipFill>
              <p:spPr bwMode="auto">
                <a:xfrm>
                  <a:off x="1238366" y="5115297"/>
                  <a:ext cx="751699" cy="1462206"/>
                </a:xfrm>
                <a:prstGeom prst="rect">
                  <a:avLst/>
                </a:prstGeom>
                <a:grpFill/>
                <a:ln>
                  <a:noFill/>
                </a:ln>
              </p:spPr>
            </p:pic>
            <p:pic>
              <p:nvPicPr>
                <p:cNvPr id="64" name="Picture 10" descr="Server applicance large"/>
                <p:cNvPicPr>
                  <a:picLocks noChangeAspect="1" noChangeArrowheads="1"/>
                </p:cNvPicPr>
                <p:nvPr/>
              </p:nvPicPr>
              <p:blipFill>
                <a:blip r:embed="rId9"/>
                <a:srcRect/>
                <a:stretch>
                  <a:fillRect/>
                </a:stretch>
              </p:blipFill>
              <p:spPr bwMode="auto">
                <a:xfrm>
                  <a:off x="1503163" y="5528682"/>
                  <a:ext cx="751699" cy="1462203"/>
                </a:xfrm>
                <a:prstGeom prst="rect">
                  <a:avLst/>
                </a:prstGeom>
                <a:grpFill/>
                <a:ln>
                  <a:noFill/>
                </a:ln>
              </p:spPr>
            </p:pic>
          </p:grpSp>
          <p:grpSp>
            <p:nvGrpSpPr>
              <p:cNvPr id="7" name="Group 64"/>
              <p:cNvGrpSpPr/>
              <p:nvPr/>
            </p:nvGrpSpPr>
            <p:grpSpPr>
              <a:xfrm>
                <a:off x="685801" y="3505200"/>
                <a:ext cx="609600" cy="762000"/>
                <a:chOff x="891657" y="4669526"/>
                <a:chExt cx="1363205" cy="2321359"/>
              </a:xfrm>
              <a:grpFill/>
            </p:grpSpPr>
            <p:pic>
              <p:nvPicPr>
                <p:cNvPr id="66" name="Picture 8" descr="Server applicance large"/>
                <p:cNvPicPr>
                  <a:picLocks noChangeAspect="1" noChangeArrowheads="1"/>
                </p:cNvPicPr>
                <p:nvPr/>
              </p:nvPicPr>
              <p:blipFill>
                <a:blip r:embed="rId9"/>
                <a:srcRect/>
                <a:stretch>
                  <a:fillRect/>
                </a:stretch>
              </p:blipFill>
              <p:spPr bwMode="auto">
                <a:xfrm>
                  <a:off x="891657" y="4669526"/>
                  <a:ext cx="751699" cy="1462206"/>
                </a:xfrm>
                <a:prstGeom prst="rect">
                  <a:avLst/>
                </a:prstGeom>
                <a:grpFill/>
                <a:ln>
                  <a:noFill/>
                </a:ln>
              </p:spPr>
            </p:pic>
            <p:pic>
              <p:nvPicPr>
                <p:cNvPr id="67" name="Picture 9" descr="Server applicance large"/>
                <p:cNvPicPr>
                  <a:picLocks noChangeAspect="1" noChangeArrowheads="1"/>
                </p:cNvPicPr>
                <p:nvPr/>
              </p:nvPicPr>
              <p:blipFill>
                <a:blip r:embed="rId9"/>
                <a:srcRect/>
                <a:stretch>
                  <a:fillRect/>
                </a:stretch>
              </p:blipFill>
              <p:spPr bwMode="auto">
                <a:xfrm>
                  <a:off x="1238366" y="5115297"/>
                  <a:ext cx="751699" cy="1462206"/>
                </a:xfrm>
                <a:prstGeom prst="rect">
                  <a:avLst/>
                </a:prstGeom>
                <a:grpFill/>
                <a:ln>
                  <a:noFill/>
                </a:ln>
              </p:spPr>
            </p:pic>
            <p:pic>
              <p:nvPicPr>
                <p:cNvPr id="68" name="Picture 10" descr="Server applicance large"/>
                <p:cNvPicPr>
                  <a:picLocks noChangeAspect="1" noChangeArrowheads="1"/>
                </p:cNvPicPr>
                <p:nvPr/>
              </p:nvPicPr>
              <p:blipFill>
                <a:blip r:embed="rId9"/>
                <a:srcRect/>
                <a:stretch>
                  <a:fillRect/>
                </a:stretch>
              </p:blipFill>
              <p:spPr bwMode="auto">
                <a:xfrm>
                  <a:off x="1503163" y="5528682"/>
                  <a:ext cx="751699" cy="1462203"/>
                </a:xfrm>
                <a:prstGeom prst="rect">
                  <a:avLst/>
                </a:prstGeom>
                <a:grpFill/>
                <a:ln>
                  <a:noFill/>
                </a:ln>
              </p:spPr>
            </p:pic>
          </p:grpSp>
        </p:grpSp>
      </p:grpSp>
      <p:sp>
        <p:nvSpPr>
          <p:cNvPr id="69" name="Right Arrow 68"/>
          <p:cNvSpPr/>
          <p:nvPr/>
        </p:nvSpPr>
        <p:spPr bwMode="auto">
          <a:xfrm>
            <a:off x="6879167" y="2127250"/>
            <a:ext cx="550333" cy="508000"/>
          </a:xfrm>
          <a:prstGeom prst="rightArrow">
            <a:avLst/>
          </a:prstGeom>
          <a:gradFill>
            <a:gsLst>
              <a:gs pos="0">
                <a:srgbClr val="D6B19C"/>
              </a:gs>
              <a:gs pos="30000">
                <a:srgbClr val="D49E6C"/>
              </a:gs>
              <a:gs pos="70000">
                <a:srgbClr val="A65528"/>
              </a:gs>
              <a:gs pos="100000">
                <a:srgbClr val="663012"/>
              </a:gs>
            </a:gsLst>
            <a:lin ang="2700000" scaled="0"/>
          </a:gradFill>
          <a:ln w="12700" cap="flat" cmpd="sng" algn="ctr">
            <a:solidFill>
              <a:schemeClr val="bg2"/>
            </a:solidFill>
            <a:prstDash val="solid"/>
            <a:round/>
            <a:headEnd type="none" w="med" len="med"/>
            <a:tailEnd type="none" w="med" len="med"/>
          </a:ln>
          <a:effectLst/>
        </p:spPr>
        <p:txBody>
          <a:bodyPr wrap="none" lIns="95793" tIns="47896" rIns="95793" bIns="47896" anchor="ctr"/>
          <a:lstStyle/>
          <a:p>
            <a:pPr algn="ctr" defTabSz="957649" eaLnBrk="0" hangingPunct="0">
              <a:defRPr/>
            </a:pPr>
            <a:endParaRPr lang="en-US" sz="1900" dirty="0">
              <a:effectLst>
                <a:outerShdw blurRad="38100" dist="38100" dir="2700000" algn="tl">
                  <a:srgbClr val="000000">
                    <a:alpha val="43137"/>
                  </a:srgbClr>
                </a:outerShdw>
              </a:effectLst>
              <a:latin typeface="Segoe Semibold" pitchFamily="34" charset="0"/>
            </a:endParaRPr>
          </a:p>
        </p:txBody>
      </p:sp>
      <p:sp>
        <p:nvSpPr>
          <p:cNvPr id="71" name="Flowchart: Alternate Process 70"/>
          <p:cNvSpPr/>
          <p:nvPr/>
        </p:nvSpPr>
        <p:spPr bwMode="auto">
          <a:xfrm>
            <a:off x="4540250" y="4127500"/>
            <a:ext cx="2338917" cy="571500"/>
          </a:xfrm>
          <a:prstGeom prst="flowChartAlternateProcess">
            <a:avLst/>
          </a:prstGeom>
          <a:gradFill rotWithShape="0">
            <a:gsLst>
              <a:gs pos="0">
                <a:srgbClr val="D6B19C"/>
              </a:gs>
              <a:gs pos="30000">
                <a:srgbClr val="D49E6C"/>
              </a:gs>
              <a:gs pos="70000">
                <a:srgbClr val="A65528"/>
              </a:gs>
              <a:gs pos="100000">
                <a:srgbClr val="663012"/>
              </a:gs>
            </a:gsLst>
            <a:lin ang="2700000" scaled="0"/>
          </a:gradFill>
          <a:ln w="12700" cap="flat" cmpd="sng" algn="ctr">
            <a:solidFill>
              <a:schemeClr val="bg2"/>
            </a:solidFill>
            <a:prstDash val="solid"/>
            <a:round/>
            <a:headEnd type="none" w="med" len="med"/>
            <a:tailEnd type="none" w="med" len="med"/>
          </a:ln>
          <a:effectLst/>
        </p:spPr>
        <p:txBody>
          <a:bodyPr wrap="none" lIns="95793" tIns="47896" rIns="95793" bIns="47896" anchor="ctr"/>
          <a:lstStyle/>
          <a:p>
            <a:pPr algn="ctr" defTabSz="957649" eaLnBrk="0" hangingPunct="0">
              <a:defRPr/>
            </a:pPr>
            <a:r>
              <a:rPr lang="hu-HU" dirty="0" smtClean="0">
                <a:latin typeface="Segoe Semibold" pitchFamily="34" charset="0"/>
              </a:rPr>
              <a:t>Topológia</a:t>
            </a:r>
            <a:endParaRPr lang="en-US" sz="1900" dirty="0">
              <a:effectLst>
                <a:outerShdw blurRad="38100" dist="38100" dir="2700000" algn="tl">
                  <a:srgbClr val="000000">
                    <a:alpha val="43137"/>
                  </a:srgbClr>
                </a:outerShdw>
              </a:effectLst>
              <a:latin typeface="Segoe Semibold" pitchFamily="34" charset="0"/>
            </a:endParaRPr>
          </a:p>
        </p:txBody>
      </p:sp>
      <p:sp>
        <p:nvSpPr>
          <p:cNvPr id="73" name="Flowchart: Alternate Process 72"/>
          <p:cNvSpPr>
            <a:spLocks noChangeArrowheads="1"/>
          </p:cNvSpPr>
          <p:nvPr/>
        </p:nvSpPr>
        <p:spPr bwMode="auto">
          <a:xfrm>
            <a:off x="4540250" y="4826000"/>
            <a:ext cx="2338917" cy="571500"/>
          </a:xfrm>
          <a:prstGeom prst="flowChartAlternateProcess">
            <a:avLst/>
          </a:prstGeom>
          <a:gradFill rotWithShape="0">
            <a:gsLst>
              <a:gs pos="0">
                <a:srgbClr val="D6B19C"/>
              </a:gs>
              <a:gs pos="30000">
                <a:srgbClr val="D49E6C"/>
              </a:gs>
              <a:gs pos="70000">
                <a:srgbClr val="A65528"/>
              </a:gs>
              <a:gs pos="100000">
                <a:srgbClr val="663012"/>
              </a:gs>
            </a:gsLst>
            <a:lin ang="2700000"/>
          </a:gradFill>
          <a:ln w="12700" algn="ctr">
            <a:solidFill>
              <a:schemeClr val="bg2"/>
            </a:solidFill>
            <a:round/>
            <a:headEnd/>
            <a:tailEnd/>
          </a:ln>
        </p:spPr>
        <p:txBody>
          <a:bodyPr wrap="none" lIns="95793" tIns="47896" rIns="95793" bIns="47896" anchor="ctr"/>
          <a:lstStyle/>
          <a:p>
            <a:pPr algn="ctr" defTabSz="957649" eaLnBrk="0" hangingPunct="0"/>
            <a:r>
              <a:rPr lang="hu-HU" dirty="0" smtClean="0"/>
              <a:t>Hardver</a:t>
            </a:r>
            <a:endParaRPr lang="en-US" dirty="0"/>
          </a:p>
        </p:txBody>
      </p:sp>
      <p:sp>
        <p:nvSpPr>
          <p:cNvPr id="74" name="Flowchart: Alternate Process 73"/>
          <p:cNvSpPr>
            <a:spLocks noChangeArrowheads="1"/>
          </p:cNvSpPr>
          <p:nvPr/>
        </p:nvSpPr>
        <p:spPr bwMode="auto">
          <a:xfrm>
            <a:off x="4540250" y="5588000"/>
            <a:ext cx="2338917" cy="571500"/>
          </a:xfrm>
          <a:prstGeom prst="flowChartAlternateProcess">
            <a:avLst/>
          </a:prstGeom>
          <a:gradFill rotWithShape="0">
            <a:gsLst>
              <a:gs pos="0">
                <a:srgbClr val="D6B19C"/>
              </a:gs>
              <a:gs pos="30000">
                <a:srgbClr val="D49E6C"/>
              </a:gs>
              <a:gs pos="70000">
                <a:srgbClr val="A65528"/>
              </a:gs>
              <a:gs pos="100000">
                <a:srgbClr val="663012"/>
              </a:gs>
            </a:gsLst>
            <a:lin ang="2700000"/>
          </a:gradFill>
          <a:ln w="12700" algn="ctr">
            <a:solidFill>
              <a:schemeClr val="bg2"/>
            </a:solidFill>
            <a:round/>
            <a:headEnd/>
            <a:tailEnd/>
          </a:ln>
        </p:spPr>
        <p:txBody>
          <a:bodyPr wrap="none" lIns="95793" tIns="47896" rIns="95793" bIns="47896" anchor="ctr"/>
          <a:lstStyle/>
          <a:p>
            <a:pPr algn="ctr" defTabSz="957649"/>
            <a:r>
              <a:rPr lang="hu-HU" dirty="0" smtClean="0"/>
              <a:t>Felhasználás</a:t>
            </a:r>
            <a:endParaRPr lang="en-US" dirty="0"/>
          </a:p>
        </p:txBody>
      </p:sp>
      <p:sp>
        <p:nvSpPr>
          <p:cNvPr id="76" name="Right Arrow 75"/>
          <p:cNvSpPr/>
          <p:nvPr/>
        </p:nvSpPr>
        <p:spPr bwMode="auto">
          <a:xfrm>
            <a:off x="3852334" y="2127250"/>
            <a:ext cx="550333" cy="508000"/>
          </a:xfrm>
          <a:prstGeom prst="rightArrow">
            <a:avLst/>
          </a:prstGeom>
          <a:gradFill rotWithShape="0">
            <a:gsLst>
              <a:gs pos="0">
                <a:srgbClr val="D6B19C"/>
              </a:gs>
              <a:gs pos="30000">
                <a:srgbClr val="D49E6C"/>
              </a:gs>
              <a:gs pos="70000">
                <a:srgbClr val="A65528"/>
              </a:gs>
              <a:gs pos="100000">
                <a:srgbClr val="663012"/>
              </a:gs>
            </a:gsLst>
            <a:lin ang="2700000" scaled="0"/>
          </a:gradFill>
          <a:ln w="12700" cap="flat" cmpd="sng" algn="ctr">
            <a:solidFill>
              <a:schemeClr val="accent2"/>
            </a:solidFill>
            <a:prstDash val="solid"/>
            <a:round/>
            <a:headEnd type="none" w="med" len="med"/>
            <a:tailEnd type="none" w="med" len="med"/>
          </a:ln>
          <a:effectLst/>
        </p:spPr>
        <p:txBody>
          <a:bodyPr wrap="none" lIns="95793" tIns="47896" rIns="95793" bIns="47896" anchor="ctr"/>
          <a:lstStyle/>
          <a:p>
            <a:pPr algn="ctr" defTabSz="957649" eaLnBrk="0" hangingPunct="0">
              <a:defRPr/>
            </a:pPr>
            <a:endParaRPr lang="en-US" sz="1900" dirty="0">
              <a:effectLst>
                <a:outerShdw blurRad="38100" dist="38100" dir="2700000" algn="tl">
                  <a:srgbClr val="000000">
                    <a:alpha val="43137"/>
                  </a:srgbClr>
                </a:outerShdw>
              </a:effectLst>
              <a:latin typeface="Segoe Semibold" pitchFamily="34" charset="0"/>
            </a:endParaRPr>
          </a:p>
        </p:txBody>
      </p:sp>
      <p:sp>
        <p:nvSpPr>
          <p:cNvPr id="78" name="Right Arrow 77"/>
          <p:cNvSpPr/>
          <p:nvPr/>
        </p:nvSpPr>
        <p:spPr bwMode="auto">
          <a:xfrm rot="16200000">
            <a:off x="5386917" y="2836334"/>
            <a:ext cx="508000" cy="550333"/>
          </a:xfrm>
          <a:prstGeom prst="rightArrow">
            <a:avLst/>
          </a:prstGeom>
          <a:gradFill rotWithShape="0">
            <a:gsLst>
              <a:gs pos="0">
                <a:srgbClr val="D6B19C"/>
              </a:gs>
              <a:gs pos="30000">
                <a:srgbClr val="D49E6C"/>
              </a:gs>
              <a:gs pos="70000">
                <a:srgbClr val="A65528"/>
              </a:gs>
              <a:gs pos="100000">
                <a:srgbClr val="663012"/>
              </a:gs>
            </a:gsLst>
            <a:lin ang="2700000" scaled="0"/>
          </a:gradFill>
          <a:ln w="12700" cap="flat" cmpd="sng" algn="ctr">
            <a:solidFill>
              <a:schemeClr val="accent2"/>
            </a:solidFill>
            <a:prstDash val="solid"/>
            <a:round/>
            <a:headEnd type="none" w="med" len="med"/>
            <a:tailEnd type="none" w="med" len="med"/>
          </a:ln>
          <a:effectLst/>
        </p:spPr>
        <p:txBody>
          <a:bodyPr wrap="none" lIns="95793" tIns="47896" rIns="95793" bIns="47896" anchor="ctr"/>
          <a:lstStyle/>
          <a:p>
            <a:pPr algn="ctr" defTabSz="957649" eaLnBrk="0" hangingPunct="0">
              <a:defRPr/>
            </a:pPr>
            <a:endParaRPr lang="en-US" sz="1900" dirty="0">
              <a:effectLst>
                <a:outerShdw blurRad="38100" dist="38100" dir="2700000" algn="tl">
                  <a:srgbClr val="000000">
                    <a:alpha val="43137"/>
                  </a:srgbClr>
                </a:outerShdw>
              </a:effectLst>
              <a:latin typeface="Segoe Semibold" pitchFamily="34" charset="0"/>
            </a:endParaRPr>
          </a:p>
        </p:txBody>
      </p:sp>
      <p:sp>
        <p:nvSpPr>
          <p:cNvPr id="79" name="Rounded Rectangle 78"/>
          <p:cNvSpPr/>
          <p:nvPr/>
        </p:nvSpPr>
        <p:spPr bwMode="auto">
          <a:xfrm>
            <a:off x="4265084" y="4000500"/>
            <a:ext cx="2820458" cy="2286000"/>
          </a:xfrm>
          <a:prstGeom prst="roundRect">
            <a:avLst/>
          </a:prstGeom>
          <a:noFill/>
          <a:ln w="44450" cap="flat" cmpd="sng" algn="ctr">
            <a:solidFill>
              <a:schemeClr val="tx1"/>
            </a:solidFill>
            <a:prstDash val="dash"/>
            <a:round/>
            <a:headEnd type="none" w="med" len="med"/>
            <a:tailEnd type="none" w="med" len="med"/>
          </a:ln>
          <a:effectLst/>
        </p:spPr>
        <p:txBody>
          <a:bodyPr wrap="none" lIns="95793" tIns="47896" rIns="95793" bIns="47896" anchor="ctr"/>
          <a:lstStyle/>
          <a:p>
            <a:pPr algn="ctr" defTabSz="957649" eaLnBrk="0" hangingPunct="0">
              <a:defRPr/>
            </a:pPr>
            <a:endParaRPr lang="en-US" sz="1900" dirty="0">
              <a:effectLst>
                <a:outerShdw blurRad="38100" dist="38100" dir="2700000" algn="tl">
                  <a:srgbClr val="000000">
                    <a:alpha val="43137"/>
                  </a:srgbClr>
                </a:outerShdw>
              </a:effectLst>
              <a:latin typeface="Segoe Semibold" pitchFamily="34" charset="0"/>
            </a:endParaRPr>
          </a:p>
        </p:txBody>
      </p:sp>
      <p:sp>
        <p:nvSpPr>
          <p:cNvPr id="80" name="TextBox 79"/>
          <p:cNvSpPr txBox="1"/>
          <p:nvPr/>
        </p:nvSpPr>
        <p:spPr>
          <a:xfrm>
            <a:off x="687917" y="3683000"/>
            <a:ext cx="2614083" cy="819271"/>
          </a:xfrm>
          <a:prstGeom prst="rect">
            <a:avLst/>
          </a:prstGeom>
          <a:noFill/>
        </p:spPr>
        <p:txBody>
          <a:bodyPr lIns="79827" tIns="39914" rIns="79827" bIns="39914">
            <a:spAutoFit/>
          </a:bodyPr>
          <a:lstStyle/>
          <a:p>
            <a:pPr>
              <a:defRPr/>
            </a:pPr>
            <a:r>
              <a:rPr lang="en-US" dirty="0">
                <a:solidFill>
                  <a:schemeClr val="tx1"/>
                </a:solidFill>
                <a:effectLst>
                  <a:outerShdw blurRad="38100" dist="38100" dir="2700000" algn="tl">
                    <a:srgbClr val="000000">
                      <a:alpha val="43137"/>
                    </a:srgbClr>
                  </a:outerShdw>
                </a:effectLst>
                <a:latin typeface="Segoe Semibold" pitchFamily="34" charset="0"/>
              </a:rPr>
              <a:t>SCCP </a:t>
            </a:r>
            <a:r>
              <a:rPr lang="hu-HU" dirty="0" smtClean="0">
                <a:solidFill>
                  <a:schemeClr val="tx1"/>
                </a:solidFill>
                <a:effectLst>
                  <a:outerShdw blurRad="38100" dist="38100" dir="2700000" algn="tl">
                    <a:srgbClr val="000000">
                      <a:alpha val="43137"/>
                    </a:srgbClr>
                  </a:outerShdw>
                </a:effectLst>
                <a:latin typeface="Segoe Semibold" pitchFamily="34" charset="0"/>
              </a:rPr>
              <a:t>modellező</a:t>
            </a:r>
            <a:br>
              <a:rPr lang="hu-HU" dirty="0" smtClean="0">
                <a:solidFill>
                  <a:schemeClr val="tx1"/>
                </a:solidFill>
                <a:effectLst>
                  <a:outerShdw blurRad="38100" dist="38100" dir="2700000" algn="tl">
                    <a:srgbClr val="000000">
                      <a:alpha val="43137"/>
                    </a:srgbClr>
                  </a:outerShdw>
                </a:effectLst>
                <a:latin typeface="Segoe Semibold" pitchFamily="34" charset="0"/>
              </a:rPr>
            </a:br>
            <a:r>
              <a:rPr lang="hu-HU" dirty="0" smtClean="0">
                <a:solidFill>
                  <a:schemeClr val="tx1"/>
                </a:solidFill>
                <a:effectLst>
                  <a:outerShdw blurRad="38100" dist="38100" dir="2700000" algn="tl">
                    <a:srgbClr val="000000">
                      <a:alpha val="43137"/>
                    </a:srgbClr>
                  </a:outerShdw>
                </a:effectLst>
                <a:latin typeface="Segoe Semibold" pitchFamily="34" charset="0"/>
              </a:rPr>
              <a:t>keretrendszer</a:t>
            </a:r>
            <a:endParaRPr lang="en-US" dirty="0">
              <a:solidFill>
                <a:schemeClr val="tx1"/>
              </a:solidFill>
              <a:effectLst>
                <a:outerShdw blurRad="38100" dist="38100" dir="2700000" algn="tl">
                  <a:srgbClr val="000000">
                    <a:alpha val="43137"/>
                  </a:srgbClr>
                </a:outerShdw>
              </a:effectLst>
              <a:latin typeface="Segoe Semibold" pitchFamily="34" charset="0"/>
            </a:endParaRPr>
          </a:p>
        </p:txBody>
      </p:sp>
      <p:sp>
        <p:nvSpPr>
          <p:cNvPr id="81" name="TextBox 80"/>
          <p:cNvSpPr txBox="1"/>
          <p:nvPr/>
        </p:nvSpPr>
        <p:spPr>
          <a:xfrm>
            <a:off x="3921125" y="3556001"/>
            <a:ext cx="3439583" cy="448469"/>
          </a:xfrm>
          <a:prstGeom prst="rect">
            <a:avLst/>
          </a:prstGeom>
          <a:noFill/>
        </p:spPr>
        <p:txBody>
          <a:bodyPr lIns="79827" tIns="39914" rIns="79827" bIns="39914">
            <a:spAutoFit/>
          </a:bodyPr>
          <a:lstStyle/>
          <a:p>
            <a:pPr algn="ctr">
              <a:defRPr/>
            </a:pPr>
            <a:r>
              <a:rPr lang="hu-HU" dirty="0" smtClean="0">
                <a:solidFill>
                  <a:schemeClr val="tx1"/>
                </a:solidFill>
                <a:effectLst>
                  <a:outerShdw blurRad="38100" dist="38100" dir="2700000" algn="tl">
                    <a:srgbClr val="000000">
                      <a:alpha val="43137"/>
                    </a:srgbClr>
                  </a:outerShdw>
                </a:effectLst>
                <a:latin typeface="Segoe Semibold" pitchFamily="34" charset="0"/>
              </a:rPr>
              <a:t>A beállított értékek</a:t>
            </a:r>
            <a:endParaRPr lang="en-US" dirty="0">
              <a:solidFill>
                <a:schemeClr val="tx1"/>
              </a:solidFill>
              <a:effectLst>
                <a:outerShdw blurRad="38100" dist="38100" dir="2700000" algn="tl">
                  <a:srgbClr val="000000">
                    <a:alpha val="43137"/>
                  </a:srgbClr>
                </a:outerShdw>
              </a:effectLst>
              <a:latin typeface="Segoe Semibold" pitchFamily="34" charset="0"/>
            </a:endParaRPr>
          </a:p>
        </p:txBody>
      </p:sp>
      <p:sp>
        <p:nvSpPr>
          <p:cNvPr id="83" name="Rounded Rectangle 82"/>
          <p:cNvSpPr/>
          <p:nvPr/>
        </p:nvSpPr>
        <p:spPr bwMode="auto">
          <a:xfrm>
            <a:off x="206375" y="1143000"/>
            <a:ext cx="3577167" cy="2476500"/>
          </a:xfrm>
          <a:prstGeom prst="roundRect">
            <a:avLst/>
          </a:prstGeom>
          <a:noFill/>
          <a:ln w="44450" cap="flat" cmpd="sng" algn="ctr">
            <a:solidFill>
              <a:schemeClr val="tx1"/>
            </a:solidFill>
            <a:prstDash val="dash"/>
            <a:round/>
            <a:headEnd type="none" w="med" len="med"/>
            <a:tailEnd type="none" w="med" len="med"/>
          </a:ln>
          <a:effectLst/>
        </p:spPr>
        <p:txBody>
          <a:bodyPr wrap="none" lIns="95793" tIns="47896" rIns="95793" bIns="47896" anchor="ctr"/>
          <a:lstStyle/>
          <a:p>
            <a:pPr algn="ctr" defTabSz="957649" eaLnBrk="0" hangingPunct="0">
              <a:defRPr/>
            </a:pPr>
            <a:endParaRPr lang="en-US" sz="1900" dirty="0">
              <a:effectLst>
                <a:outerShdw blurRad="38100" dist="38100" dir="2700000" algn="tl">
                  <a:srgbClr val="000000">
                    <a:alpha val="43137"/>
                  </a:srgbClr>
                </a:outerShdw>
              </a:effectLst>
              <a:latin typeface="Segoe Semibold" pitchFamily="34" charset="0"/>
            </a:endParaRPr>
          </a:p>
        </p:txBody>
      </p:sp>
      <p:pic>
        <p:nvPicPr>
          <p:cNvPr id="281602" name="Picture 2"/>
          <p:cNvPicPr>
            <a:picLocks noChangeAspect="1" noChangeArrowheads="1"/>
          </p:cNvPicPr>
          <p:nvPr/>
        </p:nvPicPr>
        <p:blipFill>
          <a:blip r:embed="rId10"/>
          <a:srcRect/>
          <a:stretch>
            <a:fillRect/>
          </a:stretch>
        </p:blipFill>
        <p:spPr bwMode="auto">
          <a:xfrm>
            <a:off x="8083021" y="2457980"/>
            <a:ext cx="756708" cy="803011"/>
          </a:xfrm>
          <a:prstGeom prst="rect">
            <a:avLst/>
          </a:prstGeom>
          <a:noFill/>
          <a:ln w="9525">
            <a:noFill/>
            <a:miter lim="800000"/>
            <a:headEnd/>
            <a:tailEnd/>
          </a:ln>
        </p:spPr>
      </p:pic>
    </p:spTree>
    <p:custDataLst>
      <p:tags r:id="rId1"/>
    </p:custData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left)">
                                      <p:cBhvr>
                                        <p:cTn id="25" dur="500"/>
                                        <p:tgtEl>
                                          <p:spTgt spid="2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0-#ppt_w/2"/>
                                          </p:val>
                                        </p:tav>
                                        <p:tav tm="100000">
                                          <p:val>
                                            <p:strVal val="#ppt_x"/>
                                          </p:val>
                                        </p:tav>
                                      </p:tavLst>
                                    </p:anim>
                                    <p:anim calcmode="lin" valueType="num">
                                      <p:cBhvr additive="base">
                                        <p:cTn id="3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3"/>
                                        </p:tgtEl>
                                        <p:attrNameLst>
                                          <p:attrName>style.visibility</p:attrName>
                                        </p:attrNameLst>
                                      </p:cBhvr>
                                      <p:to>
                                        <p:strVal val="visible"/>
                                      </p:to>
                                    </p:set>
                                    <p:animEffect transition="in" filter="wipe(left)">
                                      <p:cBhvr>
                                        <p:cTn id="39" dur="500"/>
                                        <p:tgtEl>
                                          <p:spTgt spid="83"/>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wipe(left)">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1"/>
                                        </p:tgtEl>
                                        <p:attrNameLst>
                                          <p:attrName>style.visibility</p:attrName>
                                        </p:attrNameLst>
                                      </p:cBhvr>
                                      <p:to>
                                        <p:strVal val="visible"/>
                                      </p:to>
                                    </p:set>
                                    <p:anim calcmode="lin" valueType="num">
                                      <p:cBhvr additive="base">
                                        <p:cTn id="47" dur="500" fill="hold"/>
                                        <p:tgtEl>
                                          <p:spTgt spid="71"/>
                                        </p:tgtEl>
                                        <p:attrNameLst>
                                          <p:attrName>ppt_x</p:attrName>
                                        </p:attrNameLst>
                                      </p:cBhvr>
                                      <p:tavLst>
                                        <p:tav tm="0">
                                          <p:val>
                                            <p:strVal val="#ppt_x"/>
                                          </p:val>
                                        </p:tav>
                                        <p:tav tm="100000">
                                          <p:val>
                                            <p:strVal val="#ppt_x"/>
                                          </p:val>
                                        </p:tav>
                                      </p:tavLst>
                                    </p:anim>
                                    <p:anim calcmode="lin" valueType="num">
                                      <p:cBhvr additive="base">
                                        <p:cTn id="4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additive="base">
                                        <p:cTn id="53" dur="500" fill="hold"/>
                                        <p:tgtEl>
                                          <p:spTgt spid="73"/>
                                        </p:tgtEl>
                                        <p:attrNameLst>
                                          <p:attrName>ppt_x</p:attrName>
                                        </p:attrNameLst>
                                      </p:cBhvr>
                                      <p:tavLst>
                                        <p:tav tm="0">
                                          <p:val>
                                            <p:strVal val="#ppt_x"/>
                                          </p:val>
                                        </p:tav>
                                        <p:tav tm="100000">
                                          <p:val>
                                            <p:strVal val="#ppt_x"/>
                                          </p:val>
                                        </p:tav>
                                      </p:tavLst>
                                    </p:anim>
                                    <p:anim calcmode="lin" valueType="num">
                                      <p:cBhvr additive="base">
                                        <p:cTn id="54"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74"/>
                                        </p:tgtEl>
                                        <p:attrNameLst>
                                          <p:attrName>style.visibility</p:attrName>
                                        </p:attrNameLst>
                                      </p:cBhvr>
                                      <p:to>
                                        <p:strVal val="visible"/>
                                      </p:to>
                                    </p:set>
                                    <p:anim calcmode="lin" valueType="num">
                                      <p:cBhvr additive="base">
                                        <p:cTn id="59" dur="500" fill="hold"/>
                                        <p:tgtEl>
                                          <p:spTgt spid="74"/>
                                        </p:tgtEl>
                                        <p:attrNameLst>
                                          <p:attrName>ppt_x</p:attrName>
                                        </p:attrNameLst>
                                      </p:cBhvr>
                                      <p:tavLst>
                                        <p:tav tm="0">
                                          <p:val>
                                            <p:strVal val="#ppt_x"/>
                                          </p:val>
                                        </p:tav>
                                        <p:tav tm="100000">
                                          <p:val>
                                            <p:strVal val="#ppt_x"/>
                                          </p:val>
                                        </p:tav>
                                      </p:tavLst>
                                    </p:anim>
                                    <p:anim calcmode="lin" valueType="num">
                                      <p:cBhvr additive="base">
                                        <p:cTn id="6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wipe(down)">
                                      <p:cBhvr>
                                        <p:cTn id="65" dur="500"/>
                                        <p:tgtEl>
                                          <p:spTgt spid="79"/>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down)">
                                      <p:cBhvr>
                                        <p:cTn id="68" dur="500"/>
                                        <p:tgtEl>
                                          <p:spTgt spid="8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6"/>
                                        </p:tgtEl>
                                        <p:attrNameLst>
                                          <p:attrName>style.visibility</p:attrName>
                                        </p:attrNameLst>
                                      </p:cBhvr>
                                      <p:to>
                                        <p:strVal val="visible"/>
                                      </p:to>
                                    </p:set>
                                    <p:animEffect transition="in" filter="wipe(left)">
                                      <p:cBhvr>
                                        <p:cTn id="73" dur="500"/>
                                        <p:tgtEl>
                                          <p:spTgt spid="76"/>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78"/>
                                        </p:tgtEl>
                                        <p:attrNameLst>
                                          <p:attrName>style.visibility</p:attrName>
                                        </p:attrNameLst>
                                      </p:cBhvr>
                                      <p:to>
                                        <p:strVal val="visible"/>
                                      </p:to>
                                    </p:set>
                                    <p:animEffect transition="in" filter="wipe(left)">
                                      <p:cBhvr>
                                        <p:cTn id="76" dur="500"/>
                                        <p:tgtEl>
                                          <p:spTgt spid="78"/>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29"/>
                                        </p:tgtEl>
                                        <p:attrNameLst>
                                          <p:attrName>style.visibility</p:attrName>
                                        </p:attrNameLst>
                                      </p:cBhvr>
                                      <p:to>
                                        <p:strVal val="visible"/>
                                      </p:to>
                                    </p:set>
                                    <p:animEffect transition="in" filter="wipe(left)">
                                      <p:cBhvr>
                                        <p:cTn id="79" dur="500"/>
                                        <p:tgtEl>
                                          <p:spTgt spid="2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69"/>
                                        </p:tgtEl>
                                        <p:attrNameLst>
                                          <p:attrName>style.visibility</p:attrName>
                                        </p:attrNameLst>
                                      </p:cBhvr>
                                      <p:to>
                                        <p:strVal val="visible"/>
                                      </p:to>
                                    </p:set>
                                    <p:animEffect transition="in" filter="wipe(down)">
                                      <p:cBhvr>
                                        <p:cTn id="84" dur="500"/>
                                        <p:tgtEl>
                                          <p:spTgt spid="69"/>
                                        </p:tgtEl>
                                      </p:cBhvr>
                                    </p:animEffect>
                                  </p:childTnLst>
                                </p:cTn>
                              </p:par>
                              <p:par>
                                <p:cTn id="85" presetID="22" presetClass="entr" presetSubtype="4" fill="hold"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wipe(down)">
                                      <p:cBhvr>
                                        <p:cTn id="87" dur="500"/>
                                        <p:tgtEl>
                                          <p:spTgt spid="2"/>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48"/>
                                        </p:tgtEl>
                                        <p:attrNameLst>
                                          <p:attrName>style.visibility</p:attrName>
                                        </p:attrNameLst>
                                      </p:cBhvr>
                                      <p:to>
                                        <p:strVal val="visible"/>
                                      </p:to>
                                    </p:set>
                                    <p:animEffect transition="in" filter="wipe(down)">
                                      <p:cBhvr>
                                        <p:cTn id="90" dur="500"/>
                                        <p:tgtEl>
                                          <p:spTgt spid="48"/>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wipe(down)">
                                      <p:cBhvr>
                                        <p:cTn id="93" dur="500"/>
                                        <p:tgtEl>
                                          <p:spTgt spid="49"/>
                                        </p:tgtEl>
                                      </p:cBhvr>
                                    </p:animEffect>
                                  </p:childTnLst>
                                </p:cTn>
                              </p:par>
                              <p:par>
                                <p:cTn id="94" presetID="22" presetClass="entr" presetSubtype="4" fill="hold" nodeType="withEffect">
                                  <p:stCondLst>
                                    <p:cond delay="0"/>
                                  </p:stCondLst>
                                  <p:childTnLst>
                                    <p:set>
                                      <p:cBhvr>
                                        <p:cTn id="95" dur="1" fill="hold">
                                          <p:stCondLst>
                                            <p:cond delay="0"/>
                                          </p:stCondLst>
                                        </p:cTn>
                                        <p:tgtEl>
                                          <p:spTgt spid="281602"/>
                                        </p:tgtEl>
                                        <p:attrNameLst>
                                          <p:attrName>style.visibility</p:attrName>
                                        </p:attrNameLst>
                                      </p:cBhvr>
                                      <p:to>
                                        <p:strVal val="visible"/>
                                      </p:to>
                                    </p:set>
                                    <p:animEffect transition="in" filter="wipe(down)">
                                      <p:cBhvr>
                                        <p:cTn id="96" dur="500"/>
                                        <p:tgtEl>
                                          <p:spTgt spid="281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animBg="1"/>
      <p:bldP spid="27" grpId="0" animBg="1"/>
      <p:bldP spid="28" grpId="0"/>
      <p:bldP spid="29" grpId="0" animBg="1"/>
      <p:bldP spid="48" grpId="0"/>
      <p:bldP spid="49" grpId="0"/>
      <p:bldP spid="69" grpId="0" animBg="1"/>
      <p:bldP spid="71" grpId="0" animBg="1"/>
      <p:bldP spid="73" grpId="0" animBg="1"/>
      <p:bldP spid="74" grpId="0" animBg="1"/>
      <p:bldP spid="76" grpId="0" animBg="1"/>
      <p:bldP spid="78" grpId="0" animBg="1"/>
      <p:bldP spid="79" grpId="0" animBg="1"/>
      <p:bldP spid="80" grpId="0"/>
      <p:bldP spid="81" grpId="0"/>
      <p:bldP spid="83"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2579" name="Rectangle 3"/>
          <p:cNvSpPr>
            <a:spLocks noGrp="1" noChangeArrowheads="1"/>
          </p:cNvSpPr>
          <p:nvPr>
            <p:ph type="title"/>
          </p:nvPr>
        </p:nvSpPr>
        <p:spPr>
          <a:xfrm>
            <a:off x="423069" y="142875"/>
            <a:ext cx="9092539" cy="1258037"/>
          </a:xfrm>
          <a:noFill/>
          <a:ln/>
        </p:spPr>
        <p:txBody>
          <a:bodyPr/>
          <a:lstStyle/>
          <a:p>
            <a:r>
              <a:rPr sz="3600" smtClean="0"/>
              <a:t>Mi lesz később?</a:t>
            </a:r>
            <a:r>
              <a:rPr lang="en-US" sz="3600" dirty="0" smtClean="0"/>
              <a:t> </a:t>
            </a:r>
            <a:r>
              <a:rPr lang="en-US" sz="4000" dirty="0" smtClean="0"/>
              <a:t/>
            </a:r>
            <a:br>
              <a:rPr lang="en-US" sz="4000" dirty="0" smtClean="0"/>
            </a:br>
            <a:r>
              <a:rPr lang="en-US" sz="4000" dirty="0" smtClean="0"/>
              <a:t>Capacity </a:t>
            </a:r>
            <a:r>
              <a:rPr sz="4000" smtClean="0"/>
              <a:t>Planner </a:t>
            </a:r>
            <a:r>
              <a:rPr lang="en-US" sz="4000" dirty="0" smtClean="0">
                <a:sym typeface="Wingdings" pitchFamily="2" charset="2"/>
              </a:rPr>
              <a:t></a:t>
            </a:r>
            <a:r>
              <a:rPr sz="4000" smtClean="0">
                <a:sym typeface="Wingdings" pitchFamily="2" charset="2"/>
              </a:rPr>
              <a:t> Capacity </a:t>
            </a:r>
            <a:r>
              <a:rPr lang="en-US" sz="4000" dirty="0" smtClean="0"/>
              <a:t>Manager</a:t>
            </a:r>
            <a:endParaRPr lang="en-US" sz="4000" dirty="0"/>
          </a:p>
        </p:txBody>
      </p:sp>
      <p:sp>
        <p:nvSpPr>
          <p:cNvPr id="792582" name="Rectangle 6"/>
          <p:cNvSpPr>
            <a:spLocks noGrp="1" noChangeArrowheads="1"/>
          </p:cNvSpPr>
          <p:nvPr>
            <p:ph type="body" idx="1"/>
          </p:nvPr>
        </p:nvSpPr>
        <p:spPr>
          <a:xfrm>
            <a:off x="645060" y="1557267"/>
            <a:ext cx="8411478" cy="5093703"/>
          </a:xfrm>
          <a:noFill/>
          <a:ln/>
        </p:spPr>
        <p:txBody>
          <a:bodyPr/>
          <a:lstStyle/>
          <a:p>
            <a:r>
              <a:rPr lang="hu-HU" sz="2800" dirty="0" smtClean="0"/>
              <a:t>A következő </a:t>
            </a:r>
            <a:r>
              <a:rPr lang="hu-HU" sz="2800" dirty="0" err="1" smtClean="0"/>
              <a:t>Operations</a:t>
            </a:r>
            <a:r>
              <a:rPr lang="hu-HU" sz="2800" dirty="0" smtClean="0"/>
              <a:t> Manager (v4) egyik kulcsfunkciója</a:t>
            </a:r>
          </a:p>
          <a:p>
            <a:r>
              <a:rPr lang="en-US" sz="2800" dirty="0" smtClean="0"/>
              <a:t>Trend</a:t>
            </a:r>
            <a:r>
              <a:rPr lang="hu-HU" sz="2800" dirty="0" err="1" smtClean="0"/>
              <a:t>-elemzés</a:t>
            </a:r>
            <a:r>
              <a:rPr lang="en-US" sz="2800" dirty="0" smtClean="0"/>
              <a:t> </a:t>
            </a:r>
            <a:r>
              <a:rPr lang="hu-HU" sz="2800" dirty="0" smtClean="0"/>
              <a:t>és előrejelzés</a:t>
            </a:r>
            <a:endParaRPr lang="en-US" sz="2800" dirty="0" smtClean="0"/>
          </a:p>
          <a:p>
            <a:pPr marL="698489" lvl="2" indent="-400800">
              <a:buSzPct val="95000"/>
              <a:buBlip>
                <a:blip r:embed="rId3"/>
              </a:buBlip>
            </a:pPr>
            <a:r>
              <a:rPr lang="en-US" sz="2000" dirty="0" smtClean="0">
                <a:ea typeface="+mn-ea"/>
                <a:cs typeface="+mn-cs"/>
              </a:rPr>
              <a:t>#1 </a:t>
            </a:r>
            <a:r>
              <a:rPr lang="hu-HU" sz="2000" dirty="0" smtClean="0">
                <a:ea typeface="+mn-ea"/>
                <a:cs typeface="+mn-cs"/>
              </a:rPr>
              <a:t>felhasználói igény</a:t>
            </a:r>
            <a:endParaRPr lang="en-US" sz="2000" dirty="0" smtClean="0">
              <a:ea typeface="+mn-ea"/>
              <a:cs typeface="+mn-cs"/>
            </a:endParaRPr>
          </a:p>
          <a:p>
            <a:r>
              <a:rPr lang="hu-HU" sz="2800" dirty="0" smtClean="0"/>
              <a:t>Automatikus modell-készítés az élő rendszerről és teljesítményadatairól</a:t>
            </a:r>
          </a:p>
          <a:p>
            <a:r>
              <a:rPr lang="hu-HU" sz="2800" dirty="0" err="1" smtClean="0"/>
              <a:t>Modelkalibráció</a:t>
            </a:r>
            <a:endParaRPr lang="hu-HU" sz="2800" dirty="0" smtClean="0"/>
          </a:p>
          <a:p>
            <a:r>
              <a:rPr lang="hu-HU" sz="2800" dirty="0" smtClean="0"/>
              <a:t>Támogatni fogja a következőket</a:t>
            </a:r>
            <a:endParaRPr lang="en-US" sz="2800" dirty="0" smtClean="0"/>
          </a:p>
          <a:p>
            <a:pPr lvl="1"/>
            <a:r>
              <a:rPr lang="en-US" sz="2400" dirty="0" smtClean="0"/>
              <a:t>Exchange </a:t>
            </a:r>
            <a:r>
              <a:rPr lang="hu-HU" sz="2400" dirty="0" smtClean="0"/>
              <a:t>Server </a:t>
            </a:r>
            <a:r>
              <a:rPr lang="en-US" sz="2400" dirty="0" smtClean="0"/>
              <a:t>2007, Ops Mgr 2007</a:t>
            </a:r>
          </a:p>
          <a:p>
            <a:pPr lvl="1"/>
            <a:r>
              <a:rPr lang="en-US" sz="2400" dirty="0" smtClean="0"/>
              <a:t>SQL</a:t>
            </a:r>
            <a:r>
              <a:rPr lang="hu-HU" sz="2400" dirty="0" smtClean="0"/>
              <a:t> Server</a:t>
            </a:r>
            <a:r>
              <a:rPr lang="en-US" sz="2400" dirty="0" smtClean="0"/>
              <a:t>, </a:t>
            </a:r>
            <a:r>
              <a:rPr lang="en-US" sz="2400" dirty="0" err="1" smtClean="0"/>
              <a:t>ASP.Net</a:t>
            </a:r>
            <a:r>
              <a:rPr lang="en-US" sz="2400" dirty="0" smtClean="0"/>
              <a:t>, LOB Applications</a:t>
            </a:r>
          </a:p>
          <a:p>
            <a:pPr lvl="1">
              <a:buNone/>
            </a:pPr>
            <a:endParaRPr lang="en-US" sz="2400" dirty="0" smtClean="0"/>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2579" name="Rectangle 3"/>
          <p:cNvSpPr>
            <a:spLocks noGrp="1" noChangeArrowheads="1"/>
          </p:cNvSpPr>
          <p:nvPr>
            <p:ph type="title"/>
          </p:nvPr>
        </p:nvSpPr>
        <p:spPr>
          <a:xfrm>
            <a:off x="423069" y="142875"/>
            <a:ext cx="9092539" cy="750205"/>
          </a:xfrm>
          <a:noFill/>
          <a:ln/>
        </p:spPr>
        <p:txBody>
          <a:bodyPr/>
          <a:lstStyle/>
          <a:p>
            <a:r>
              <a:rPr smtClean="0"/>
              <a:t>Hogyan tovább?</a:t>
            </a:r>
            <a:endParaRPr lang="en-US" dirty="0"/>
          </a:p>
        </p:txBody>
      </p:sp>
      <p:sp>
        <p:nvSpPr>
          <p:cNvPr id="5" name="AutoShape 9"/>
          <p:cNvSpPr>
            <a:spLocks noChangeArrowheads="1"/>
          </p:cNvSpPr>
          <p:nvPr/>
        </p:nvSpPr>
        <p:spPr bwMode="auto">
          <a:xfrm>
            <a:off x="5052859" y="3398615"/>
            <a:ext cx="1127897" cy="381000"/>
          </a:xfrm>
          <a:prstGeom prst="downArrowCallout">
            <a:avLst>
              <a:gd name="adj1" fmla="val 68316"/>
              <a:gd name="adj2" fmla="val 68316"/>
              <a:gd name="adj3" fmla="val 16667"/>
              <a:gd name="adj4" fmla="val 66667"/>
            </a:avLst>
          </a:prstGeom>
          <a:solidFill>
            <a:srgbClr val="F6F8A6"/>
          </a:solidFill>
          <a:ln w="12700">
            <a:solidFill>
              <a:srgbClr val="000000"/>
            </a:solidFill>
            <a:miter lim="800000"/>
            <a:headEnd/>
            <a:tailEnd/>
          </a:ln>
        </p:spPr>
        <p:txBody>
          <a:bodyPr lIns="79827" tIns="39914" rIns="79827" bIns="39914"/>
          <a:lstStyle/>
          <a:p>
            <a:pPr algn="l" eaLnBrk="0" hangingPunct="0">
              <a:spcBef>
                <a:spcPct val="0"/>
              </a:spcBef>
              <a:buClrTx/>
              <a:buSzTx/>
            </a:pPr>
            <a:r>
              <a:rPr lang="en-US" altLang="ja-JP" sz="1400" b="1" dirty="0" smtClean="0">
                <a:solidFill>
                  <a:schemeClr val="bg2"/>
                </a:solidFill>
                <a:latin typeface="+mj-lt"/>
                <a:ea typeface="MS Mincho" pitchFamily="49" charset="-128"/>
              </a:rPr>
              <a:t>OpsMgr v4</a:t>
            </a:r>
            <a:endParaRPr lang="en-US" sz="2100" b="1" dirty="0">
              <a:solidFill>
                <a:schemeClr val="bg2"/>
              </a:solidFill>
              <a:latin typeface="+mj-lt"/>
            </a:endParaRPr>
          </a:p>
        </p:txBody>
      </p:sp>
      <p:sp>
        <p:nvSpPr>
          <p:cNvPr id="6" name="AutoShape 11"/>
          <p:cNvSpPr>
            <a:spLocks noChangeArrowheads="1"/>
          </p:cNvSpPr>
          <p:nvPr/>
        </p:nvSpPr>
        <p:spPr bwMode="auto">
          <a:xfrm>
            <a:off x="650192" y="3779615"/>
            <a:ext cx="8709912" cy="497417"/>
          </a:xfrm>
          <a:prstGeom prst="homePlate">
            <a:avLst>
              <a:gd name="adj" fmla="val 95452"/>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a:solidFill>
              <a:schemeClr val="tx1"/>
            </a:solidFill>
            <a:miter lim="800000"/>
            <a:headEnd/>
            <a:tailEnd/>
          </a:ln>
          <a:effectLst/>
        </p:spPr>
        <p:txBody>
          <a:bodyPr wrap="none" lIns="79827" tIns="39914" rIns="79827" bIns="39914" anchor="ctr"/>
          <a:lstStyle/>
          <a:p>
            <a:pPr algn="r" eaLnBrk="0" hangingPunct="0">
              <a:spcBef>
                <a:spcPct val="0"/>
              </a:spcBef>
              <a:buClrTx/>
              <a:buSzTx/>
            </a:pPr>
            <a:r>
              <a:rPr lang="hu-HU" sz="1600" b="1" dirty="0" smtClean="0"/>
              <a:t>Kapacitásmenedzsment technológiák</a:t>
            </a:r>
            <a:r>
              <a:rPr lang="en-US" sz="1600" b="1" dirty="0" smtClean="0"/>
              <a:t>   </a:t>
            </a:r>
            <a:endParaRPr lang="en-US" sz="1600" b="1" dirty="0"/>
          </a:p>
        </p:txBody>
      </p:sp>
      <p:sp>
        <p:nvSpPr>
          <p:cNvPr id="7" name="AutoShape 12"/>
          <p:cNvSpPr>
            <a:spLocks noChangeArrowheads="1"/>
          </p:cNvSpPr>
          <p:nvPr/>
        </p:nvSpPr>
        <p:spPr bwMode="auto">
          <a:xfrm>
            <a:off x="650192" y="2763615"/>
            <a:ext cx="8736542" cy="433917"/>
          </a:xfrm>
          <a:prstGeom prst="homePlate">
            <a:avLst>
              <a:gd name="adj" fmla="val 109421"/>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w="9525">
            <a:solidFill>
              <a:schemeClr val="tx1"/>
            </a:solidFill>
            <a:miter lim="800000"/>
            <a:headEnd/>
            <a:tailEnd/>
          </a:ln>
          <a:effectLst/>
        </p:spPr>
        <p:txBody>
          <a:bodyPr wrap="none" lIns="79827" tIns="39914" rIns="79827" bIns="39914" anchor="ctr"/>
          <a:lstStyle/>
          <a:p>
            <a:pPr algn="r" eaLnBrk="0" hangingPunct="0">
              <a:spcBef>
                <a:spcPct val="0"/>
              </a:spcBef>
              <a:buClrTx/>
              <a:buSzTx/>
            </a:pPr>
            <a:r>
              <a:rPr lang="hu-HU" sz="1600" b="1" dirty="0" smtClean="0"/>
              <a:t>Kapacitástervezési technológiák</a:t>
            </a:r>
            <a:r>
              <a:rPr lang="en-US" sz="1600" b="1" dirty="0" smtClean="0"/>
              <a:t>         </a:t>
            </a:r>
            <a:endParaRPr lang="en-US" sz="1600" b="1" dirty="0"/>
          </a:p>
        </p:txBody>
      </p:sp>
      <p:sp>
        <p:nvSpPr>
          <p:cNvPr id="9" name="AutoShape 16"/>
          <p:cNvSpPr>
            <a:spLocks noChangeArrowheads="1"/>
          </p:cNvSpPr>
          <p:nvPr/>
        </p:nvSpPr>
        <p:spPr bwMode="auto">
          <a:xfrm rot="1277736">
            <a:off x="2694232" y="2905704"/>
            <a:ext cx="2375812" cy="538898"/>
          </a:xfrm>
          <a:prstGeom prst="rightArrow">
            <a:avLst>
              <a:gd name="adj1" fmla="val 50000"/>
              <a:gd name="adj2" fmla="val 143750"/>
            </a:avLst>
          </a:prstGeom>
          <a:gradFill>
            <a:gsLst>
              <a:gs pos="0">
                <a:srgbClr val="FFEFD1"/>
              </a:gs>
              <a:gs pos="64999">
                <a:srgbClr val="F0EBD5"/>
              </a:gs>
              <a:gs pos="100000">
                <a:srgbClr val="D1C39F"/>
              </a:gs>
            </a:gsLst>
            <a:lin ang="5400000" scaled="0"/>
          </a:gradFill>
          <a:ln w="9525">
            <a:solidFill>
              <a:schemeClr val="tx1"/>
            </a:solidFill>
            <a:miter lim="800000"/>
            <a:headEnd/>
            <a:tailEnd/>
          </a:ln>
          <a:effectLst/>
        </p:spPr>
        <p:txBody>
          <a:bodyPr wrap="none" lIns="79827" tIns="39914" rIns="79827" bIns="39914" anchor="ctr"/>
          <a:lstStyle/>
          <a:p>
            <a:pPr algn="ctr" eaLnBrk="0" hangingPunct="0">
              <a:spcBef>
                <a:spcPct val="0"/>
              </a:spcBef>
              <a:buClrTx/>
              <a:buSzTx/>
            </a:pPr>
            <a:r>
              <a:rPr lang="hu-HU" sz="1200" dirty="0" smtClean="0">
                <a:solidFill>
                  <a:schemeClr val="bg2"/>
                </a:solidFill>
              </a:rPr>
              <a:t>Tudás (kapacitás-tervezés)</a:t>
            </a:r>
            <a:r>
              <a:rPr lang="en-US" sz="1600" dirty="0" smtClean="0">
                <a:solidFill>
                  <a:schemeClr val="bg2"/>
                </a:solidFill>
              </a:rPr>
              <a:t> </a:t>
            </a:r>
            <a:endParaRPr lang="en-US" sz="1600" dirty="0">
              <a:solidFill>
                <a:schemeClr val="bg2"/>
              </a:solidFill>
            </a:endParaRPr>
          </a:p>
        </p:txBody>
      </p:sp>
      <p:sp>
        <p:nvSpPr>
          <p:cNvPr id="10" name="AutoShape 17"/>
          <p:cNvSpPr>
            <a:spLocks noChangeArrowheads="1"/>
          </p:cNvSpPr>
          <p:nvPr/>
        </p:nvSpPr>
        <p:spPr bwMode="auto">
          <a:xfrm>
            <a:off x="4915275" y="2382615"/>
            <a:ext cx="1715354" cy="381000"/>
          </a:xfrm>
          <a:prstGeom prst="downArrowCallout">
            <a:avLst>
              <a:gd name="adj1" fmla="val 62500"/>
              <a:gd name="adj2" fmla="val 62500"/>
              <a:gd name="adj3" fmla="val 16667"/>
              <a:gd name="adj4" fmla="val 66667"/>
            </a:avLst>
          </a:prstGeom>
          <a:solidFill>
            <a:srgbClr val="F6F8A6"/>
          </a:solidFill>
          <a:ln w="12700">
            <a:solidFill>
              <a:srgbClr val="000000"/>
            </a:solidFill>
            <a:prstDash val="solid"/>
            <a:miter lim="800000"/>
            <a:headEnd/>
            <a:tailEnd/>
          </a:ln>
        </p:spPr>
        <p:txBody>
          <a:bodyPr lIns="79827" tIns="39914" rIns="79827" bIns="39914"/>
          <a:lstStyle/>
          <a:p>
            <a:pPr algn="ctr" eaLnBrk="0" hangingPunct="0">
              <a:spcBef>
                <a:spcPct val="0"/>
              </a:spcBef>
              <a:buClrTx/>
              <a:buSzTx/>
            </a:pPr>
            <a:r>
              <a:rPr lang="hu-HU" altLang="ja-JP" sz="1400" b="1" dirty="0" smtClean="0">
                <a:solidFill>
                  <a:schemeClr val="bg2"/>
                </a:solidFill>
                <a:latin typeface="+mj-lt"/>
                <a:ea typeface="MS Mincho" pitchFamily="49" charset="-128"/>
              </a:rPr>
              <a:t>Új </a:t>
            </a:r>
            <a:r>
              <a:rPr lang="en-US" altLang="ja-JP" sz="1400" b="1" dirty="0" smtClean="0">
                <a:solidFill>
                  <a:schemeClr val="bg2"/>
                </a:solidFill>
                <a:latin typeface="+mj-lt"/>
                <a:ea typeface="MS Mincho" pitchFamily="49" charset="-128"/>
              </a:rPr>
              <a:t>SCCP</a:t>
            </a:r>
            <a:r>
              <a:rPr lang="hu-HU" altLang="ja-JP" sz="1400" b="1" dirty="0" smtClean="0">
                <a:solidFill>
                  <a:schemeClr val="bg2"/>
                </a:solidFill>
                <a:latin typeface="+mj-lt"/>
                <a:ea typeface="MS Mincho" pitchFamily="49" charset="-128"/>
              </a:rPr>
              <a:t> kiadás</a:t>
            </a:r>
            <a:r>
              <a:rPr lang="en-US" altLang="ja-JP" sz="1400" b="1" dirty="0" smtClean="0">
                <a:solidFill>
                  <a:schemeClr val="bg2"/>
                </a:solidFill>
                <a:latin typeface="+mj-lt"/>
                <a:ea typeface="MS Mincho" pitchFamily="49" charset="-128"/>
              </a:rPr>
              <a:t>  </a:t>
            </a:r>
            <a:endParaRPr lang="en-US" sz="2100" b="1" dirty="0">
              <a:solidFill>
                <a:schemeClr val="bg2"/>
              </a:solidFill>
              <a:latin typeface="+mj-lt"/>
            </a:endParaRPr>
          </a:p>
        </p:txBody>
      </p:sp>
      <p:sp>
        <p:nvSpPr>
          <p:cNvPr id="11" name="AutoShape 10"/>
          <p:cNvSpPr>
            <a:spLocks noChangeArrowheads="1"/>
          </p:cNvSpPr>
          <p:nvPr/>
        </p:nvSpPr>
        <p:spPr bwMode="auto">
          <a:xfrm>
            <a:off x="1750859" y="2372032"/>
            <a:ext cx="1130439" cy="381000"/>
          </a:xfrm>
          <a:prstGeom prst="downArrowCallout">
            <a:avLst>
              <a:gd name="adj1" fmla="val 50000"/>
              <a:gd name="adj2" fmla="val 50000"/>
              <a:gd name="adj3" fmla="val 16667"/>
              <a:gd name="adj4" fmla="val 66667"/>
            </a:avLst>
          </a:prstGeom>
          <a:solidFill>
            <a:srgbClr val="F6F8A6"/>
          </a:solidFill>
          <a:ln w="9525">
            <a:solidFill>
              <a:srgbClr val="000000"/>
            </a:solidFill>
            <a:miter lim="800000"/>
            <a:headEnd/>
            <a:tailEnd/>
          </a:ln>
        </p:spPr>
        <p:txBody>
          <a:bodyPr lIns="79827" tIns="39914" rIns="79827" bIns="39914"/>
          <a:lstStyle/>
          <a:p>
            <a:pPr algn="ctr" eaLnBrk="0" hangingPunct="0">
              <a:spcBef>
                <a:spcPct val="0"/>
              </a:spcBef>
              <a:buClrTx/>
              <a:buSzTx/>
            </a:pPr>
            <a:r>
              <a:rPr lang="en-US" altLang="ja-JP" sz="1400" b="1" dirty="0">
                <a:solidFill>
                  <a:schemeClr val="bg2"/>
                </a:solidFill>
                <a:latin typeface="+mj-lt"/>
                <a:ea typeface="MS Mincho" pitchFamily="49" charset="-128"/>
              </a:rPr>
              <a:t>SCCP </a:t>
            </a:r>
            <a:r>
              <a:rPr lang="hu-HU" altLang="ja-JP" sz="1400" b="1" dirty="0" smtClean="0">
                <a:solidFill>
                  <a:schemeClr val="bg2"/>
                </a:solidFill>
                <a:latin typeface="+mj-lt"/>
                <a:ea typeface="MS Mincho" pitchFamily="49" charset="-128"/>
              </a:rPr>
              <a:t>2007</a:t>
            </a:r>
            <a:endParaRPr lang="en-US" sz="2100" b="1" dirty="0">
              <a:solidFill>
                <a:schemeClr val="bg2"/>
              </a:solidFill>
              <a:latin typeface="+mj-lt"/>
            </a:endParaRPr>
          </a:p>
        </p:txBody>
      </p:sp>
      <p:sp>
        <p:nvSpPr>
          <p:cNvPr id="12" name="AutoShape 16"/>
          <p:cNvSpPr>
            <a:spLocks noChangeArrowheads="1"/>
          </p:cNvSpPr>
          <p:nvPr/>
        </p:nvSpPr>
        <p:spPr bwMode="auto">
          <a:xfrm rot="19283512">
            <a:off x="3470027" y="3874288"/>
            <a:ext cx="1672417" cy="538898"/>
          </a:xfrm>
          <a:prstGeom prst="rightArrow">
            <a:avLst>
              <a:gd name="adj1" fmla="val 50000"/>
              <a:gd name="adj2" fmla="val 143750"/>
            </a:avLst>
          </a:prstGeom>
          <a:gradFill>
            <a:gsLst>
              <a:gs pos="0">
                <a:srgbClr val="FFEFD1"/>
              </a:gs>
              <a:gs pos="64999">
                <a:srgbClr val="F0EBD5"/>
              </a:gs>
              <a:gs pos="100000">
                <a:srgbClr val="D1C39F"/>
              </a:gs>
            </a:gsLst>
            <a:lin ang="5400000" scaled="0"/>
          </a:gradFill>
          <a:ln w="9525">
            <a:solidFill>
              <a:schemeClr val="tx1"/>
            </a:solidFill>
            <a:miter lim="800000"/>
            <a:headEnd/>
            <a:tailEnd/>
          </a:ln>
          <a:effectLst/>
        </p:spPr>
        <p:txBody>
          <a:bodyPr wrap="none" lIns="79827" tIns="39914" rIns="79827" bIns="39914" anchor="ctr"/>
          <a:lstStyle/>
          <a:p>
            <a:pPr algn="ctr" eaLnBrk="0" hangingPunct="0">
              <a:spcBef>
                <a:spcPct val="0"/>
              </a:spcBef>
              <a:buClrTx/>
              <a:buSzTx/>
            </a:pPr>
            <a:r>
              <a:rPr lang="hu-HU" sz="1600" dirty="0" smtClean="0">
                <a:solidFill>
                  <a:schemeClr val="bg2"/>
                </a:solidFill>
              </a:rPr>
              <a:t>Új modellek</a:t>
            </a:r>
            <a:endParaRPr lang="en-US" sz="1600" dirty="0">
              <a:solidFill>
                <a:schemeClr val="bg2"/>
              </a:solidFill>
            </a:endParaRPr>
          </a:p>
        </p:txBody>
      </p:sp>
      <p:sp>
        <p:nvSpPr>
          <p:cNvPr id="15" name="Rectangle 14"/>
          <p:cNvSpPr/>
          <p:nvPr/>
        </p:nvSpPr>
        <p:spPr bwMode="auto">
          <a:xfrm>
            <a:off x="679040" y="1659193"/>
            <a:ext cx="1810775" cy="430162"/>
          </a:xfrm>
          <a:prstGeom prst="rect">
            <a:avLst/>
          </a:prstGeom>
          <a:solidFill>
            <a:schemeClr val="accent1"/>
          </a:solid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5793" tIns="47896" rIns="95793" bIns="47896" numCol="1" rtlCol="0" anchor="ctr" anchorCtr="0" compatLnSpc="1">
            <a:prstTxWarp prst="textNoShape">
              <a:avLst/>
            </a:prstTxWarp>
          </a:bodyPr>
          <a:lstStyle/>
          <a:p>
            <a:pPr algn="ctr" defTabSz="957649"/>
            <a:r>
              <a:rPr lang="en-US" sz="1400" b="1" dirty="0" smtClean="0">
                <a:solidFill>
                  <a:schemeClr val="bg2"/>
                </a:solidFill>
                <a:latin typeface="Segoe" pitchFamily="34" charset="0"/>
              </a:rPr>
              <a:t>Exchange 2007 </a:t>
            </a:r>
            <a:r>
              <a:rPr lang="hu-HU" sz="1400" b="1" dirty="0" smtClean="0">
                <a:solidFill>
                  <a:schemeClr val="bg2"/>
                </a:solidFill>
                <a:latin typeface="Segoe" pitchFamily="34" charset="0"/>
              </a:rPr>
              <a:t>m</a:t>
            </a:r>
            <a:r>
              <a:rPr lang="en-US" sz="1400" b="1" dirty="0" err="1" smtClean="0">
                <a:solidFill>
                  <a:schemeClr val="bg2"/>
                </a:solidFill>
                <a:latin typeface="Segoe" pitchFamily="34" charset="0"/>
              </a:rPr>
              <a:t>odel</a:t>
            </a:r>
            <a:r>
              <a:rPr lang="hu-HU" sz="1400" b="1" dirty="0" smtClean="0">
                <a:solidFill>
                  <a:schemeClr val="bg2"/>
                </a:solidFill>
                <a:latin typeface="Segoe" pitchFamily="34" charset="0"/>
              </a:rPr>
              <a:t>l</a:t>
            </a:r>
            <a:endParaRPr lang="en-US" sz="1400" b="1" dirty="0" smtClean="0">
              <a:solidFill>
                <a:schemeClr val="bg2"/>
              </a:solidFill>
              <a:latin typeface="Segoe" pitchFamily="34" charset="0"/>
            </a:endParaRPr>
          </a:p>
        </p:txBody>
      </p:sp>
      <p:sp>
        <p:nvSpPr>
          <p:cNvPr id="27" name="Rectangle 26"/>
          <p:cNvSpPr/>
          <p:nvPr/>
        </p:nvSpPr>
        <p:spPr bwMode="auto">
          <a:xfrm>
            <a:off x="2640713" y="1675581"/>
            <a:ext cx="1810775" cy="430162"/>
          </a:xfrm>
          <a:prstGeom prst="rect">
            <a:avLst/>
          </a:prstGeom>
          <a:solidFill>
            <a:schemeClr val="accent1"/>
          </a:solid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5793" tIns="47896" rIns="95793" bIns="47896" numCol="1" rtlCol="0" anchor="ctr" anchorCtr="0" compatLnSpc="1">
            <a:prstTxWarp prst="textNoShape">
              <a:avLst/>
            </a:prstTxWarp>
          </a:bodyPr>
          <a:lstStyle/>
          <a:p>
            <a:pPr algn="ctr" defTabSz="957649"/>
            <a:r>
              <a:rPr lang="en-US" sz="1400" b="1" dirty="0" err="1" smtClean="0">
                <a:solidFill>
                  <a:schemeClr val="bg2"/>
                </a:solidFill>
                <a:latin typeface="Segoe" pitchFamily="34" charset="0"/>
              </a:rPr>
              <a:t>OpsMgr</a:t>
            </a:r>
            <a:r>
              <a:rPr lang="en-US" sz="1400" b="1" dirty="0" smtClean="0">
                <a:solidFill>
                  <a:schemeClr val="bg2"/>
                </a:solidFill>
                <a:latin typeface="Segoe" pitchFamily="34" charset="0"/>
              </a:rPr>
              <a:t> 2007 </a:t>
            </a:r>
            <a:r>
              <a:rPr lang="hu-HU" sz="1400" b="1" dirty="0" smtClean="0">
                <a:solidFill>
                  <a:schemeClr val="bg2"/>
                </a:solidFill>
                <a:latin typeface="Segoe" pitchFamily="34" charset="0"/>
              </a:rPr>
              <a:t>m</a:t>
            </a:r>
            <a:r>
              <a:rPr lang="en-US" sz="1400" b="1" dirty="0" err="1" smtClean="0">
                <a:solidFill>
                  <a:schemeClr val="bg2"/>
                </a:solidFill>
                <a:latin typeface="Segoe" pitchFamily="34" charset="0"/>
              </a:rPr>
              <a:t>odel</a:t>
            </a:r>
            <a:r>
              <a:rPr lang="hu-HU" sz="1400" b="1" dirty="0" smtClean="0">
                <a:solidFill>
                  <a:schemeClr val="bg2"/>
                </a:solidFill>
                <a:latin typeface="Segoe" pitchFamily="34" charset="0"/>
              </a:rPr>
              <a:t>l</a:t>
            </a:r>
            <a:endParaRPr lang="en-US" sz="1400" b="1" dirty="0" smtClean="0">
              <a:solidFill>
                <a:schemeClr val="bg2"/>
              </a:solidFill>
              <a:latin typeface="Segoe" pitchFamily="34" charset="0"/>
            </a:endParaRPr>
          </a:p>
        </p:txBody>
      </p:sp>
      <p:sp>
        <p:nvSpPr>
          <p:cNvPr id="28" name="Rectangle 27"/>
          <p:cNvSpPr/>
          <p:nvPr/>
        </p:nvSpPr>
        <p:spPr bwMode="auto">
          <a:xfrm>
            <a:off x="2316726" y="4842387"/>
            <a:ext cx="1304824" cy="430162"/>
          </a:xfrm>
          <a:prstGeom prst="rect">
            <a:avLst/>
          </a:prstGeom>
          <a:solidFill>
            <a:schemeClr val="accent1"/>
          </a:solidFill>
          <a:ln>
            <a:solidFill>
              <a:schemeClr val="bg2"/>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5793" tIns="47896" rIns="95793" bIns="47896" numCol="1" rtlCol="0" anchor="ctr" anchorCtr="0" compatLnSpc="1">
            <a:prstTxWarp prst="textNoShape">
              <a:avLst/>
            </a:prstTxWarp>
          </a:bodyPr>
          <a:lstStyle/>
          <a:p>
            <a:pPr algn="ctr" defTabSz="957649"/>
            <a:r>
              <a:rPr lang="en-US" sz="1400" b="1" dirty="0" smtClean="0">
                <a:solidFill>
                  <a:schemeClr val="bg2"/>
                </a:solidFill>
                <a:latin typeface="Segoe" pitchFamily="34" charset="0"/>
              </a:rPr>
              <a:t>Model</a:t>
            </a:r>
            <a:r>
              <a:rPr lang="hu-HU" sz="1400" b="1" dirty="0" err="1" smtClean="0">
                <a:solidFill>
                  <a:schemeClr val="bg2"/>
                </a:solidFill>
                <a:latin typeface="Segoe" pitchFamily="34" charset="0"/>
              </a:rPr>
              <a:t>lek</a:t>
            </a:r>
            <a:endParaRPr lang="en-US" sz="1400" b="1" dirty="0" smtClean="0">
              <a:solidFill>
                <a:schemeClr val="bg2"/>
              </a:solidFill>
              <a:latin typeface="Segoe" pitchFamily="34"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Miről lesz szó?</a:t>
            </a:r>
            <a:endParaRPr lang="en-US" dirty="0"/>
          </a:p>
        </p:txBody>
      </p:sp>
      <p:sp>
        <p:nvSpPr>
          <p:cNvPr id="3" name="Content Placeholder 2"/>
          <p:cNvSpPr>
            <a:spLocks noGrp="1"/>
          </p:cNvSpPr>
          <p:nvPr>
            <p:ph idx="1"/>
          </p:nvPr>
        </p:nvSpPr>
        <p:spPr>
          <a:xfrm>
            <a:off x="271463" y="1285860"/>
            <a:ext cx="9363075" cy="4929222"/>
          </a:xfrm>
        </p:spPr>
        <p:txBody>
          <a:bodyPr/>
          <a:lstStyle/>
          <a:p>
            <a:r>
              <a:rPr lang="hu-HU" sz="2400" dirty="0" smtClean="0">
                <a:solidFill>
                  <a:schemeClr val="accent4">
                    <a:lumMod val="75000"/>
                  </a:schemeClr>
                </a:solidFill>
              </a:rPr>
              <a:t>A DSI, a konfigurációs adatbázis (CMDB) és az SML felhasználási lehetőségei</a:t>
            </a:r>
            <a:endParaRPr lang="hu-HU" sz="2000" dirty="0" smtClean="0">
              <a:solidFill>
                <a:schemeClr val="accent4">
                  <a:lumMod val="75000"/>
                </a:schemeClr>
              </a:solidFill>
            </a:endParaRPr>
          </a:p>
          <a:p>
            <a:r>
              <a:rPr lang="hu-HU" sz="2400" dirty="0" smtClean="0">
                <a:solidFill>
                  <a:schemeClr val="accent4">
                    <a:lumMod val="75000"/>
                  </a:schemeClr>
                </a:solidFill>
              </a:rPr>
              <a:t>A MOF és a CMDB automatizálása System Center eszközökkel</a:t>
            </a:r>
          </a:p>
          <a:p>
            <a:pPr lvl="1"/>
            <a:r>
              <a:rPr lang="hu-HU" sz="2000" dirty="0" smtClean="0">
                <a:solidFill>
                  <a:schemeClr val="accent4">
                    <a:lumMod val="75000"/>
                  </a:schemeClr>
                </a:solidFill>
              </a:rPr>
              <a:t>System Center Service Manager</a:t>
            </a:r>
          </a:p>
          <a:p>
            <a:r>
              <a:rPr lang="hu-HU" sz="2400" dirty="0" smtClean="0">
                <a:solidFill>
                  <a:schemeClr val="accent4">
                    <a:lumMod val="75000"/>
                  </a:schemeClr>
                </a:solidFill>
              </a:rPr>
              <a:t>„</a:t>
            </a:r>
            <a:r>
              <a:rPr lang="hu-HU" sz="2400" dirty="0" err="1" smtClean="0">
                <a:solidFill>
                  <a:schemeClr val="accent4">
                    <a:lumMod val="75000"/>
                  </a:schemeClr>
                </a:solidFill>
              </a:rPr>
              <a:t>Longhorn</a:t>
            </a:r>
            <a:r>
              <a:rPr lang="hu-HU" sz="2400" dirty="0" smtClean="0">
                <a:solidFill>
                  <a:schemeClr val="accent4">
                    <a:lumMod val="75000"/>
                  </a:schemeClr>
                </a:solidFill>
              </a:rPr>
              <a:t>” Server – </a:t>
            </a:r>
            <a:r>
              <a:rPr lang="hu-HU" sz="2400" dirty="0" err="1" smtClean="0">
                <a:solidFill>
                  <a:schemeClr val="accent4">
                    <a:lumMod val="75000"/>
                  </a:schemeClr>
                </a:solidFill>
              </a:rPr>
              <a:t>Role</a:t>
            </a:r>
            <a:r>
              <a:rPr lang="hu-HU" sz="2400" dirty="0" smtClean="0">
                <a:solidFill>
                  <a:schemeClr val="accent4">
                    <a:lumMod val="75000"/>
                  </a:schemeClr>
                </a:solidFill>
              </a:rPr>
              <a:t> Management </a:t>
            </a:r>
            <a:r>
              <a:rPr lang="hu-HU" sz="2400" dirty="0" err="1" smtClean="0">
                <a:solidFill>
                  <a:schemeClr val="accent4">
                    <a:lumMod val="75000"/>
                  </a:schemeClr>
                </a:solidFill>
              </a:rPr>
              <a:t>Tool</a:t>
            </a:r>
            <a:endParaRPr lang="hu-HU" sz="2400" dirty="0" smtClean="0">
              <a:solidFill>
                <a:schemeClr val="accent4">
                  <a:lumMod val="75000"/>
                </a:schemeClr>
              </a:solidFill>
            </a:endParaRPr>
          </a:p>
          <a:p>
            <a:r>
              <a:rPr lang="hu-HU" sz="2400" dirty="0" smtClean="0">
                <a:solidFill>
                  <a:schemeClr val="accent4">
                    <a:lumMod val="75000"/>
                  </a:schemeClr>
                </a:solidFill>
              </a:rPr>
              <a:t>A jövő menedzsment-architektúrája</a:t>
            </a:r>
          </a:p>
          <a:p>
            <a:r>
              <a:rPr lang="hu-HU" sz="2400" dirty="0" smtClean="0">
                <a:solidFill>
                  <a:schemeClr val="accent4">
                    <a:lumMod val="75000"/>
                  </a:schemeClr>
                </a:solidFill>
              </a:rPr>
              <a:t>Kapacitástervezés</a:t>
            </a:r>
          </a:p>
          <a:p>
            <a:r>
              <a:rPr lang="hu-HU" sz="2400" dirty="0" err="1" smtClean="0">
                <a:solidFill>
                  <a:srgbClr val="FFC000"/>
                </a:solidFill>
              </a:rPr>
              <a:t>Virtualizáció</a:t>
            </a:r>
            <a:endParaRPr lang="hu-HU" sz="2400" dirty="0" smtClean="0">
              <a:solidFill>
                <a:srgbClr val="FFC000"/>
              </a:solidFill>
            </a:endParaRPr>
          </a:p>
          <a:p>
            <a:r>
              <a:rPr lang="hu-HU" sz="2400" dirty="0" smtClean="0"/>
              <a:t>És ha mindez összeér…</a:t>
            </a:r>
          </a:p>
          <a:p>
            <a:r>
              <a:rPr lang="hu-HU" sz="2400" dirty="0" smtClean="0"/>
              <a:t>System Center és DSI ütemterv</a:t>
            </a:r>
            <a:endParaRPr lang="en-US" sz="2400" dirty="0"/>
          </a:p>
        </p:txBody>
      </p:sp>
    </p:spTree>
  </p:cSld>
  <p:clrMapOvr>
    <a:masterClrMapping/>
  </p:clrMapOvr>
  <p:transition spd="med">
    <p:fade thruBlk="1"/>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222253"/>
            <a:ext cx="9080500" cy="747897"/>
          </a:xfrm>
        </p:spPr>
        <p:txBody>
          <a:bodyPr/>
          <a:lstStyle/>
          <a:p>
            <a:pPr>
              <a:defRPr/>
            </a:pPr>
            <a:r>
              <a:rPr smtClean="0"/>
              <a:t>Mi is az a virtualizáció?</a:t>
            </a:r>
            <a:endParaRPr lang="en-US" dirty="0"/>
          </a:p>
        </p:txBody>
      </p:sp>
      <p:sp>
        <p:nvSpPr>
          <p:cNvPr id="12" name="AutoShape 12"/>
          <p:cNvSpPr>
            <a:spLocks noChangeArrowheads="1"/>
          </p:cNvSpPr>
          <p:nvPr/>
        </p:nvSpPr>
        <p:spPr bwMode="auto">
          <a:xfrm>
            <a:off x="3384556" y="2787536"/>
            <a:ext cx="3054349" cy="54864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en-US" sz="2000" b="1" kern="0" dirty="0" err="1" smtClean="0">
                <a:solidFill>
                  <a:srgbClr val="FFFFFF"/>
                </a:solidFill>
              </a:rPr>
              <a:t>Virtu</a:t>
            </a:r>
            <a:r>
              <a:rPr lang="hu-HU" sz="2000" b="1" kern="0" dirty="0" err="1" smtClean="0">
                <a:solidFill>
                  <a:srgbClr val="FFFFFF"/>
                </a:solidFill>
              </a:rPr>
              <a:t>ális</a:t>
            </a:r>
            <a:r>
              <a:rPr lang="hu-HU" sz="2000" b="1" kern="0" dirty="0" smtClean="0">
                <a:solidFill>
                  <a:srgbClr val="FFFFFF"/>
                </a:solidFill>
              </a:rPr>
              <a:t> megjelenítés</a:t>
            </a:r>
            <a:endParaRPr lang="en-US" sz="2000" b="1" kern="0" dirty="0">
              <a:solidFill>
                <a:srgbClr val="FFFFFF"/>
              </a:solidFill>
            </a:endParaRPr>
          </a:p>
          <a:p>
            <a:pPr algn="ctr" defTabSz="761820" fontAlgn="auto">
              <a:spcBef>
                <a:spcPts val="0"/>
              </a:spcBef>
              <a:spcAft>
                <a:spcPts val="0"/>
              </a:spcAft>
              <a:tabLst>
                <a:tab pos="5999310" algn="r"/>
              </a:tabLst>
              <a:defRPr/>
            </a:pPr>
            <a:r>
              <a:rPr lang="hu-HU" sz="1000" kern="0" dirty="0" smtClean="0">
                <a:solidFill>
                  <a:srgbClr val="FFFFFF"/>
                </a:solidFill>
              </a:rPr>
              <a:t>Bárhonnan elérhető felhasználói felület</a:t>
            </a:r>
            <a:endParaRPr lang="en-US" sz="1800" kern="0" dirty="0">
              <a:solidFill>
                <a:sysClr val="windowText" lastClr="000000"/>
              </a:solidFill>
            </a:endParaRPr>
          </a:p>
        </p:txBody>
      </p:sp>
      <p:sp>
        <p:nvSpPr>
          <p:cNvPr id="14" name="AutoShape 14"/>
          <p:cNvSpPr>
            <a:spLocks noChangeArrowheads="1"/>
          </p:cNvSpPr>
          <p:nvPr/>
        </p:nvSpPr>
        <p:spPr bwMode="auto">
          <a:xfrm>
            <a:off x="3384556" y="4212032"/>
            <a:ext cx="3054349" cy="54864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hu-HU" sz="2000" b="1" kern="0" dirty="0" smtClean="0">
                <a:solidFill>
                  <a:srgbClr val="FFFFFF"/>
                </a:solidFill>
              </a:rPr>
              <a:t>Virtuális tárolás</a:t>
            </a:r>
            <a:endParaRPr lang="en-US" sz="2000" kern="0" dirty="0">
              <a:solidFill>
                <a:srgbClr val="FFFFFF"/>
              </a:solidFill>
            </a:endParaRPr>
          </a:p>
          <a:p>
            <a:pPr algn="ctr" defTabSz="761820" fontAlgn="auto">
              <a:spcBef>
                <a:spcPts val="0"/>
              </a:spcBef>
              <a:spcAft>
                <a:spcPts val="0"/>
              </a:spcAft>
              <a:tabLst>
                <a:tab pos="5999310" algn="r"/>
              </a:tabLst>
              <a:defRPr/>
            </a:pPr>
            <a:r>
              <a:rPr lang="hu-HU" sz="1000" kern="0" dirty="0" smtClean="0">
                <a:solidFill>
                  <a:srgbClr val="FFFFFF"/>
                </a:solidFill>
              </a:rPr>
              <a:t>Hálózati, nem helyhez kötött tárolási megoldások</a:t>
            </a:r>
            <a:endParaRPr lang="en-US" sz="1800" kern="0" dirty="0">
              <a:solidFill>
                <a:sysClr val="windowText" lastClr="000000"/>
              </a:solidFill>
            </a:endParaRPr>
          </a:p>
        </p:txBody>
      </p:sp>
      <p:sp>
        <p:nvSpPr>
          <p:cNvPr id="15" name="AutoShape 15"/>
          <p:cNvSpPr>
            <a:spLocks noChangeArrowheads="1"/>
          </p:cNvSpPr>
          <p:nvPr/>
        </p:nvSpPr>
        <p:spPr bwMode="auto">
          <a:xfrm>
            <a:off x="3384556" y="4944215"/>
            <a:ext cx="3054349" cy="54864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hu-HU" sz="2000" b="1" kern="0" dirty="0" smtClean="0">
                <a:solidFill>
                  <a:srgbClr val="FFFFFF"/>
                </a:solidFill>
              </a:rPr>
              <a:t>Virtuális hálózat</a:t>
            </a:r>
            <a:endParaRPr lang="en-US" sz="2000" kern="0" dirty="0">
              <a:solidFill>
                <a:srgbClr val="FFFFFF"/>
              </a:solidFill>
            </a:endParaRPr>
          </a:p>
          <a:p>
            <a:pPr algn="ctr" defTabSz="761820" fontAlgn="auto">
              <a:spcBef>
                <a:spcPts val="0"/>
              </a:spcBef>
              <a:spcAft>
                <a:spcPts val="0"/>
              </a:spcAft>
              <a:tabLst>
                <a:tab pos="5999310" algn="r"/>
              </a:tabLst>
              <a:defRPr/>
            </a:pPr>
            <a:r>
              <a:rPr lang="hu-HU" sz="1000" kern="0" dirty="0" smtClean="0">
                <a:solidFill>
                  <a:srgbClr val="FFFFFF"/>
                </a:solidFill>
              </a:rPr>
              <a:t>Rugalmas, szállítható, központosított hálózat</a:t>
            </a:r>
            <a:endParaRPr lang="en-US" sz="1700" kern="0" dirty="0">
              <a:solidFill>
                <a:sysClr val="windowText" lastClr="000000"/>
              </a:solidFill>
            </a:endParaRPr>
          </a:p>
        </p:txBody>
      </p:sp>
      <p:sp>
        <p:nvSpPr>
          <p:cNvPr id="16" name="AutoShape 16"/>
          <p:cNvSpPr>
            <a:spLocks noChangeArrowheads="1"/>
          </p:cNvSpPr>
          <p:nvPr/>
        </p:nvSpPr>
        <p:spPr bwMode="auto">
          <a:xfrm>
            <a:off x="3384556" y="3509693"/>
            <a:ext cx="3054349" cy="54864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hu-HU" sz="2000" b="1" kern="0" dirty="0" smtClean="0">
                <a:solidFill>
                  <a:srgbClr val="FFFFFF"/>
                </a:solidFill>
              </a:rPr>
              <a:t>Virtuális számítógép</a:t>
            </a:r>
            <a:endParaRPr lang="en-US" sz="2000" kern="0" dirty="0">
              <a:solidFill>
                <a:srgbClr val="FFFFFF"/>
              </a:solidFill>
            </a:endParaRPr>
          </a:p>
          <a:p>
            <a:pPr algn="ctr" defTabSz="761820" fontAlgn="auto">
              <a:spcBef>
                <a:spcPts val="0"/>
              </a:spcBef>
              <a:spcAft>
                <a:spcPts val="0"/>
              </a:spcAft>
              <a:tabLst>
                <a:tab pos="5999310" algn="r"/>
              </a:tabLst>
              <a:defRPr/>
            </a:pPr>
            <a:r>
              <a:rPr lang="hu-HU" sz="1000" kern="0" dirty="0" smtClean="0">
                <a:solidFill>
                  <a:srgbClr val="FFFFFF"/>
                </a:solidFill>
              </a:rPr>
              <a:t>Az operációs rendszer könnyen mozgatható</a:t>
            </a:r>
            <a:endParaRPr lang="en-US" sz="1700" kern="0" dirty="0">
              <a:solidFill>
                <a:sysClr val="windowText" lastClr="000000"/>
              </a:solidFill>
            </a:endParaRPr>
          </a:p>
        </p:txBody>
      </p:sp>
      <p:sp>
        <p:nvSpPr>
          <p:cNvPr id="17" name="AutoShape 12"/>
          <p:cNvSpPr>
            <a:spLocks noChangeArrowheads="1"/>
          </p:cNvSpPr>
          <p:nvPr/>
        </p:nvSpPr>
        <p:spPr bwMode="auto">
          <a:xfrm>
            <a:off x="3384556" y="2057399"/>
            <a:ext cx="3054349" cy="548640"/>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en-US" sz="2000" b="1" kern="0" dirty="0" err="1" smtClean="0">
                <a:solidFill>
                  <a:srgbClr val="FFFFFF"/>
                </a:solidFill>
              </a:rPr>
              <a:t>Virtu</a:t>
            </a:r>
            <a:r>
              <a:rPr lang="hu-HU" sz="2000" b="1" kern="0" dirty="0" err="1" smtClean="0">
                <a:solidFill>
                  <a:srgbClr val="FFFFFF"/>
                </a:solidFill>
              </a:rPr>
              <a:t>ális</a:t>
            </a:r>
            <a:r>
              <a:rPr lang="hu-HU" sz="2000" b="1" kern="0" dirty="0" smtClean="0">
                <a:solidFill>
                  <a:srgbClr val="FFFFFF"/>
                </a:solidFill>
              </a:rPr>
              <a:t> alkalmazások</a:t>
            </a:r>
            <a:endParaRPr lang="en-US" sz="2000" b="1" kern="0" dirty="0">
              <a:solidFill>
                <a:srgbClr val="FFFFFF"/>
              </a:solidFill>
            </a:endParaRPr>
          </a:p>
          <a:p>
            <a:pPr algn="ctr" defTabSz="761820" fontAlgn="auto">
              <a:spcBef>
                <a:spcPts val="0"/>
              </a:spcBef>
              <a:spcAft>
                <a:spcPts val="0"/>
              </a:spcAft>
              <a:tabLst>
                <a:tab pos="5999310" algn="r"/>
              </a:tabLst>
              <a:defRPr/>
            </a:pPr>
            <a:r>
              <a:rPr lang="hu-HU" sz="1000" kern="0" dirty="0" smtClean="0">
                <a:solidFill>
                  <a:srgbClr val="FFFFFF"/>
                </a:solidFill>
              </a:rPr>
              <a:t>Bármely alkalmazás bármely gépre - bármikor</a:t>
            </a:r>
            <a:endParaRPr lang="en-US" sz="1700" kern="0" dirty="0">
              <a:solidFill>
                <a:sysClr val="windowText" lastClr="000000"/>
              </a:solidFill>
            </a:endParaRPr>
          </a:p>
        </p:txBody>
      </p:sp>
      <p:sp>
        <p:nvSpPr>
          <p:cNvPr id="18" name="AutoShape 12"/>
          <p:cNvSpPr>
            <a:spLocks noChangeArrowheads="1"/>
          </p:cNvSpPr>
          <p:nvPr/>
        </p:nvSpPr>
        <p:spPr bwMode="auto">
          <a:xfrm>
            <a:off x="247650" y="2959608"/>
            <a:ext cx="2715552" cy="576072"/>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hu-HU" sz="1300" b="1" kern="0" dirty="0" smtClean="0">
                <a:solidFill>
                  <a:schemeClr val="bg2"/>
                </a:solidFill>
              </a:rPr>
              <a:t>A felhasználói felület csak </a:t>
            </a:r>
            <a:br>
              <a:rPr lang="hu-HU" sz="1300" b="1" kern="0" dirty="0" smtClean="0">
                <a:solidFill>
                  <a:schemeClr val="bg2"/>
                </a:solidFill>
              </a:rPr>
            </a:br>
            <a:r>
              <a:rPr lang="hu-HU" sz="1300" b="1" kern="0" dirty="0" smtClean="0">
                <a:solidFill>
                  <a:schemeClr val="bg2"/>
                </a:solidFill>
              </a:rPr>
              <a:t>lokálisan érhető el</a:t>
            </a:r>
            <a:endParaRPr lang="en-US" sz="1300" b="1" kern="0" dirty="0">
              <a:solidFill>
                <a:schemeClr val="bg2"/>
              </a:solidFill>
            </a:endParaRPr>
          </a:p>
        </p:txBody>
      </p:sp>
      <p:sp>
        <p:nvSpPr>
          <p:cNvPr id="19" name="AutoShape 14"/>
          <p:cNvSpPr>
            <a:spLocks noChangeArrowheads="1"/>
          </p:cNvSpPr>
          <p:nvPr/>
        </p:nvSpPr>
        <p:spPr bwMode="auto">
          <a:xfrm>
            <a:off x="247650" y="4056888"/>
            <a:ext cx="2715552" cy="576072"/>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hu-HU" sz="1300" b="1" kern="0" dirty="0" smtClean="0">
                <a:solidFill>
                  <a:schemeClr val="bg2"/>
                </a:solidFill>
              </a:rPr>
              <a:t>A tárolási megoldás </a:t>
            </a:r>
            <a:br>
              <a:rPr lang="hu-HU" sz="1300" b="1" kern="0" dirty="0" smtClean="0">
                <a:solidFill>
                  <a:schemeClr val="bg2"/>
                </a:solidFill>
              </a:rPr>
            </a:br>
            <a:r>
              <a:rPr lang="hu-HU" sz="1300" b="1" kern="0" dirty="0" smtClean="0">
                <a:solidFill>
                  <a:schemeClr val="bg2"/>
                </a:solidFill>
              </a:rPr>
              <a:t>nem mozgatható</a:t>
            </a:r>
            <a:endParaRPr lang="en-US" sz="1300" kern="0" dirty="0">
              <a:solidFill>
                <a:schemeClr val="bg2"/>
              </a:solidFill>
            </a:endParaRPr>
          </a:p>
        </p:txBody>
      </p:sp>
      <p:sp>
        <p:nvSpPr>
          <p:cNvPr id="20" name="AutoShape 15"/>
          <p:cNvSpPr>
            <a:spLocks noChangeArrowheads="1"/>
          </p:cNvSpPr>
          <p:nvPr/>
        </p:nvSpPr>
        <p:spPr bwMode="auto">
          <a:xfrm>
            <a:off x="247650" y="4605528"/>
            <a:ext cx="2715552" cy="576072"/>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hu-HU" sz="1300" b="1" kern="0" dirty="0" smtClean="0">
                <a:solidFill>
                  <a:schemeClr val="bg2"/>
                </a:solidFill>
              </a:rPr>
              <a:t>A hálózat helyhez kötötten </a:t>
            </a:r>
            <a:br>
              <a:rPr lang="hu-HU" sz="1300" b="1" kern="0" dirty="0" smtClean="0">
                <a:solidFill>
                  <a:schemeClr val="bg2"/>
                </a:solidFill>
              </a:rPr>
            </a:br>
            <a:r>
              <a:rPr lang="hu-HU" sz="1300" b="1" kern="0" dirty="0" smtClean="0">
                <a:solidFill>
                  <a:schemeClr val="bg2"/>
                </a:solidFill>
              </a:rPr>
              <a:t>van beállítva</a:t>
            </a:r>
            <a:endParaRPr lang="en-US" sz="1300" kern="0" dirty="0">
              <a:solidFill>
                <a:schemeClr val="bg2"/>
              </a:solidFill>
            </a:endParaRPr>
          </a:p>
        </p:txBody>
      </p:sp>
      <p:sp>
        <p:nvSpPr>
          <p:cNvPr id="21" name="AutoShape 16"/>
          <p:cNvSpPr>
            <a:spLocks noChangeArrowheads="1"/>
          </p:cNvSpPr>
          <p:nvPr/>
        </p:nvSpPr>
        <p:spPr bwMode="auto">
          <a:xfrm>
            <a:off x="247650" y="3508248"/>
            <a:ext cx="2715552" cy="576072"/>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hu-HU" sz="1300" b="1" kern="0" dirty="0" smtClean="0">
                <a:solidFill>
                  <a:schemeClr val="bg2"/>
                </a:solidFill>
              </a:rPr>
              <a:t>Az operációs rendszer </a:t>
            </a:r>
            <a:br>
              <a:rPr lang="hu-HU" sz="1300" b="1" kern="0" dirty="0" smtClean="0">
                <a:solidFill>
                  <a:schemeClr val="bg2"/>
                </a:solidFill>
              </a:rPr>
            </a:br>
            <a:r>
              <a:rPr lang="hu-HU" sz="1300" b="1" kern="0" dirty="0" smtClean="0">
                <a:solidFill>
                  <a:schemeClr val="bg2"/>
                </a:solidFill>
              </a:rPr>
              <a:t>erősen hardverhez kötött</a:t>
            </a:r>
            <a:endParaRPr lang="en-US" sz="1300" kern="0" dirty="0">
              <a:solidFill>
                <a:schemeClr val="bg2"/>
              </a:solidFill>
            </a:endParaRPr>
          </a:p>
        </p:txBody>
      </p:sp>
      <p:sp>
        <p:nvSpPr>
          <p:cNvPr id="22" name="AutoShape 12"/>
          <p:cNvSpPr>
            <a:spLocks noChangeArrowheads="1"/>
          </p:cNvSpPr>
          <p:nvPr/>
        </p:nvSpPr>
        <p:spPr bwMode="auto">
          <a:xfrm>
            <a:off x="248511" y="2410968"/>
            <a:ext cx="2713831" cy="576072"/>
          </a:xfrm>
          <a:prstGeom prst="roundRect">
            <a:avLst>
              <a:gd name="adj" fmla="val 16667"/>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wrap="none" lIns="99036" tIns="53328" rIns="99036" bIns="53328" anchor="ctr"/>
          <a:lstStyle/>
          <a:p>
            <a:pPr algn="ctr" defTabSz="761820" fontAlgn="auto">
              <a:spcBef>
                <a:spcPts val="0"/>
              </a:spcBef>
              <a:spcAft>
                <a:spcPts val="0"/>
              </a:spcAft>
              <a:tabLst>
                <a:tab pos="5999310" algn="r"/>
              </a:tabLst>
              <a:defRPr/>
            </a:pPr>
            <a:r>
              <a:rPr lang="hu-HU" sz="1300" b="1" kern="0" dirty="0" smtClean="0">
                <a:solidFill>
                  <a:schemeClr val="bg2"/>
                </a:solidFill>
              </a:rPr>
              <a:t>Az alkalmazások adott vasra </a:t>
            </a:r>
            <a:br>
              <a:rPr lang="hu-HU" sz="1300" b="1" kern="0" dirty="0" smtClean="0">
                <a:solidFill>
                  <a:schemeClr val="bg2"/>
                </a:solidFill>
              </a:rPr>
            </a:br>
            <a:r>
              <a:rPr lang="hu-HU" sz="1300" b="1" kern="0" dirty="0" smtClean="0">
                <a:solidFill>
                  <a:schemeClr val="bg2"/>
                </a:solidFill>
              </a:rPr>
              <a:t>és operációs rendszerre vannak </a:t>
            </a:r>
            <a:br>
              <a:rPr lang="hu-HU" sz="1300" b="1" kern="0" dirty="0" smtClean="0">
                <a:solidFill>
                  <a:schemeClr val="bg2"/>
                </a:solidFill>
              </a:rPr>
            </a:br>
            <a:r>
              <a:rPr lang="hu-HU" sz="1300" b="1" kern="0" dirty="0" smtClean="0">
                <a:solidFill>
                  <a:schemeClr val="bg2"/>
                </a:solidFill>
              </a:rPr>
              <a:t>telepítve</a:t>
            </a:r>
            <a:endParaRPr lang="en-US" sz="1300" kern="0" dirty="0">
              <a:solidFill>
                <a:schemeClr val="bg2"/>
              </a:solidFill>
            </a:endParaRPr>
          </a:p>
        </p:txBody>
      </p:sp>
      <p:sp>
        <p:nvSpPr>
          <p:cNvPr id="13" name="Rectangle 12"/>
          <p:cNvSpPr/>
          <p:nvPr/>
        </p:nvSpPr>
        <p:spPr>
          <a:xfrm>
            <a:off x="502647" y="1295401"/>
            <a:ext cx="2164337" cy="353927"/>
          </a:xfrm>
          <a:prstGeom prst="rect">
            <a:avLst/>
          </a:prstGeom>
        </p:spPr>
        <p:txBody>
          <a:bodyPr wrap="none" lIns="91421" tIns="45712" rIns="91421" bIns="45712">
            <a:spAutoFit/>
          </a:bodyPr>
          <a:lstStyle/>
          <a:p>
            <a:pPr>
              <a:defRPr/>
            </a:pPr>
            <a:r>
              <a:rPr lang="en-US" sz="1700" b="1" kern="0" dirty="0" err="1" smtClean="0">
                <a:solidFill>
                  <a:srgbClr val="FFFFFF"/>
                </a:solidFill>
              </a:rPr>
              <a:t>Virtualiz</a:t>
            </a:r>
            <a:r>
              <a:rPr lang="hu-HU" sz="1700" b="1" kern="0" dirty="0" err="1" smtClean="0">
                <a:solidFill>
                  <a:srgbClr val="FFFFFF"/>
                </a:solidFill>
              </a:rPr>
              <a:t>áció</a:t>
            </a:r>
            <a:r>
              <a:rPr lang="hu-HU" sz="1700" b="1" kern="0" dirty="0" smtClean="0">
                <a:solidFill>
                  <a:srgbClr val="FFFFFF"/>
                </a:solidFill>
              </a:rPr>
              <a:t> nélkül</a:t>
            </a:r>
            <a:endParaRPr lang="en-US" sz="1700" dirty="0"/>
          </a:p>
        </p:txBody>
      </p:sp>
      <p:sp>
        <p:nvSpPr>
          <p:cNvPr id="23" name="Rectangle 22"/>
          <p:cNvSpPr/>
          <p:nvPr/>
        </p:nvSpPr>
        <p:spPr>
          <a:xfrm>
            <a:off x="3962408" y="1296990"/>
            <a:ext cx="1776410" cy="353927"/>
          </a:xfrm>
          <a:prstGeom prst="rect">
            <a:avLst/>
          </a:prstGeom>
        </p:spPr>
        <p:txBody>
          <a:bodyPr wrap="none" lIns="91421" tIns="45712" rIns="91421" bIns="45712">
            <a:spAutoFit/>
          </a:bodyPr>
          <a:lstStyle/>
          <a:p>
            <a:pPr algn="ctr">
              <a:defRPr/>
            </a:pPr>
            <a:r>
              <a:rPr lang="hu-HU" sz="1700" b="1" kern="0" dirty="0" err="1" smtClean="0">
                <a:solidFill>
                  <a:srgbClr val="FFFFFF"/>
                </a:solidFill>
              </a:rPr>
              <a:t>Virtualizációval</a:t>
            </a:r>
            <a:endParaRPr lang="en-US" sz="1700" b="1" kern="0" dirty="0" smtClean="0">
              <a:solidFill>
                <a:srgbClr val="FFFFFF"/>
              </a:solidFill>
            </a:endParaRPr>
          </a:p>
        </p:txBody>
      </p:sp>
      <p:sp>
        <p:nvSpPr>
          <p:cNvPr id="33" name="Rectangle 32"/>
          <p:cNvSpPr/>
          <p:nvPr/>
        </p:nvSpPr>
        <p:spPr>
          <a:xfrm>
            <a:off x="6867668" y="1296994"/>
            <a:ext cx="2585926" cy="353927"/>
          </a:xfrm>
          <a:prstGeom prst="rect">
            <a:avLst/>
          </a:prstGeom>
        </p:spPr>
        <p:txBody>
          <a:bodyPr wrap="none" lIns="91421" tIns="45712" rIns="91421" bIns="45712">
            <a:spAutoFit/>
          </a:bodyPr>
          <a:lstStyle/>
          <a:p>
            <a:pPr algn="ctr">
              <a:defRPr/>
            </a:pPr>
            <a:r>
              <a:rPr lang="hu-HU" sz="1700" b="1" kern="0" dirty="0" smtClean="0">
                <a:solidFill>
                  <a:srgbClr val="FFFFFF"/>
                </a:solidFill>
              </a:rPr>
              <a:t>A Microsoft megoldása</a:t>
            </a:r>
            <a:endParaRPr lang="en-US" sz="1700" dirty="0"/>
          </a:p>
        </p:txBody>
      </p:sp>
      <p:sp>
        <p:nvSpPr>
          <p:cNvPr id="32" name="AutoShape 15"/>
          <p:cNvSpPr>
            <a:spLocks noChangeArrowheads="1"/>
          </p:cNvSpPr>
          <p:nvPr/>
        </p:nvSpPr>
        <p:spPr bwMode="auto">
          <a:xfrm>
            <a:off x="6857555" y="2133600"/>
            <a:ext cx="2724150" cy="3429000"/>
          </a:xfrm>
          <a:prstGeom prst="roundRect">
            <a:avLst>
              <a:gd name="adj" fmla="val 4843"/>
            </a:avLst>
          </a:prstGeom>
          <a:gradFill flip="none" rotWithShape="1">
            <a:gsLst>
              <a:gs pos="0">
                <a:srgbClr val="1F5AD1"/>
              </a:gs>
              <a:gs pos="49000">
                <a:srgbClr val="21D6E0">
                  <a:alpha val="70000"/>
                </a:srgbClr>
              </a:gs>
              <a:gs pos="100000">
                <a:srgbClr val="005CBF"/>
              </a:gs>
            </a:gsLst>
            <a:lin ang="8100000" scaled="0"/>
            <a:tileRect/>
          </a:gradFill>
          <a:ln w="25400">
            <a:solidFill>
              <a:schemeClr val="tx1">
                <a:alpha val="40000"/>
              </a:schemeClr>
            </a:solidFill>
            <a:round/>
            <a:headEnd/>
            <a:tailEnd/>
          </a:ln>
          <a:effectLst>
            <a:glow rad="228600">
              <a:schemeClr val="accent5">
                <a:satMod val="175000"/>
                <a:alpha val="40000"/>
              </a:schemeClr>
            </a:glow>
          </a:effectLst>
        </p:spPr>
        <p:txBody>
          <a:bodyPr wrap="none" lIns="99036" tIns="53328" rIns="99036" bIns="53328" anchor="ctr"/>
          <a:lstStyle/>
          <a:p>
            <a:pPr defTabSz="761820" fontAlgn="auto">
              <a:spcBef>
                <a:spcPts val="0"/>
              </a:spcBef>
              <a:spcAft>
                <a:spcPts val="0"/>
              </a:spcAft>
              <a:tabLst>
                <a:tab pos="5999310" algn="r"/>
              </a:tabLst>
              <a:defRPr/>
            </a:pPr>
            <a:endParaRPr lang="en-US" sz="1700" kern="0" dirty="0">
              <a:solidFill>
                <a:sysClr val="windowText" lastClr="000000"/>
              </a:solidFill>
            </a:endParaRPr>
          </a:p>
        </p:txBody>
      </p:sp>
      <p:sp>
        <p:nvSpPr>
          <p:cNvPr id="28" name="Rectangle 27"/>
          <p:cNvSpPr/>
          <p:nvPr/>
        </p:nvSpPr>
        <p:spPr bwMode="auto">
          <a:xfrm>
            <a:off x="7099300" y="2362200"/>
            <a:ext cx="2311400" cy="53340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17" tIns="45710" rIns="91417" bIns="45710" numCol="1" rtlCol="0" anchor="ctr" anchorCtr="0" compatLnSpc="1">
            <a:prstTxWarp prst="textNoShape">
              <a:avLst/>
            </a:prstTxWarp>
          </a:bodyPr>
          <a:lstStyle/>
          <a:p>
            <a:pPr algn="ctr" defTabSz="913917"/>
            <a:r>
              <a:rPr lang="hu-HU" sz="2000" dirty="0" smtClean="0">
                <a:solidFill>
                  <a:schemeClr val="tx1"/>
                </a:solidFill>
              </a:rPr>
              <a:t>Infrastruktúra</a:t>
            </a:r>
            <a:endParaRPr lang="en-US" sz="2000" dirty="0" smtClean="0">
              <a:solidFill>
                <a:schemeClr val="tx1"/>
              </a:solidFill>
            </a:endParaRPr>
          </a:p>
        </p:txBody>
      </p:sp>
      <p:sp>
        <p:nvSpPr>
          <p:cNvPr id="30" name="Rectangle 29"/>
          <p:cNvSpPr/>
          <p:nvPr/>
        </p:nvSpPr>
        <p:spPr bwMode="auto">
          <a:xfrm>
            <a:off x="7099300" y="2971800"/>
            <a:ext cx="2311400" cy="53340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17" tIns="45710" rIns="91417" bIns="45710" numCol="1" rtlCol="0" anchor="ctr" anchorCtr="0" compatLnSpc="1">
            <a:prstTxWarp prst="textNoShape">
              <a:avLst/>
            </a:prstTxWarp>
          </a:bodyPr>
          <a:lstStyle/>
          <a:p>
            <a:pPr algn="ctr" defTabSz="913917"/>
            <a:r>
              <a:rPr lang="hu-HU" sz="2000" dirty="0" smtClean="0">
                <a:solidFill>
                  <a:schemeClr val="tx1"/>
                </a:solidFill>
              </a:rPr>
              <a:t>Felügyelet</a:t>
            </a:r>
            <a:endParaRPr lang="en-US" sz="2000" dirty="0" smtClean="0">
              <a:solidFill>
                <a:schemeClr val="tx1"/>
              </a:solidFill>
            </a:endParaRPr>
          </a:p>
        </p:txBody>
      </p:sp>
      <p:sp>
        <p:nvSpPr>
          <p:cNvPr id="31" name="Rectangle 30"/>
          <p:cNvSpPr/>
          <p:nvPr/>
        </p:nvSpPr>
        <p:spPr bwMode="auto">
          <a:xfrm>
            <a:off x="7099300" y="3581400"/>
            <a:ext cx="2311400" cy="53340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17" tIns="45710" rIns="91417" bIns="45710" numCol="1" rtlCol="0" anchor="ctr" anchorCtr="0" compatLnSpc="1">
            <a:prstTxWarp prst="textNoShape">
              <a:avLst/>
            </a:prstTxWarp>
          </a:bodyPr>
          <a:lstStyle/>
          <a:p>
            <a:pPr algn="ctr" defTabSz="913917"/>
            <a:r>
              <a:rPr lang="hu-HU" sz="2000" dirty="0" err="1" smtClean="0">
                <a:solidFill>
                  <a:schemeClr val="tx1"/>
                </a:solidFill>
              </a:rPr>
              <a:t>Licencelés</a:t>
            </a:r>
            <a:endParaRPr lang="en-US" sz="2000" dirty="0" smtClean="0">
              <a:solidFill>
                <a:schemeClr val="tx1"/>
              </a:solidFill>
            </a:endParaRPr>
          </a:p>
        </p:txBody>
      </p:sp>
      <p:sp>
        <p:nvSpPr>
          <p:cNvPr id="35" name="Rectangle 34"/>
          <p:cNvSpPr/>
          <p:nvPr/>
        </p:nvSpPr>
        <p:spPr bwMode="auto">
          <a:xfrm>
            <a:off x="7099300" y="4191000"/>
            <a:ext cx="2311400" cy="53340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17" tIns="45710" rIns="91417" bIns="45710" numCol="1" rtlCol="0" anchor="ctr" anchorCtr="0" compatLnSpc="1">
            <a:prstTxWarp prst="textNoShape">
              <a:avLst/>
            </a:prstTxWarp>
          </a:bodyPr>
          <a:lstStyle/>
          <a:p>
            <a:pPr algn="ctr" defTabSz="913917"/>
            <a:r>
              <a:rPr lang="en-US" sz="2000" dirty="0" err="1" smtClean="0">
                <a:solidFill>
                  <a:schemeClr val="tx1"/>
                </a:solidFill>
              </a:rPr>
              <a:t>Interoperabi</a:t>
            </a:r>
            <a:r>
              <a:rPr lang="hu-HU" sz="2000" dirty="0" err="1" smtClean="0">
                <a:solidFill>
                  <a:schemeClr val="tx1"/>
                </a:solidFill>
              </a:rPr>
              <a:t>litás</a:t>
            </a:r>
            <a:endParaRPr lang="en-US" sz="2000" dirty="0" smtClean="0">
              <a:solidFill>
                <a:schemeClr val="tx1"/>
              </a:solidFill>
            </a:endParaRPr>
          </a:p>
        </p:txBody>
      </p:sp>
      <p:sp>
        <p:nvSpPr>
          <p:cNvPr id="37" name="Rectangle 36"/>
          <p:cNvSpPr/>
          <p:nvPr/>
        </p:nvSpPr>
        <p:spPr bwMode="auto">
          <a:xfrm>
            <a:off x="7099300" y="4800600"/>
            <a:ext cx="2311400" cy="533400"/>
          </a:xfrm>
          <a:prstGeom prst="rect">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17" tIns="45710" rIns="91417" bIns="45710" numCol="1" rtlCol="0" anchor="ctr" anchorCtr="0" compatLnSpc="1">
            <a:prstTxWarp prst="textNoShape">
              <a:avLst/>
            </a:prstTxWarp>
          </a:bodyPr>
          <a:lstStyle/>
          <a:p>
            <a:pPr algn="ctr" defTabSz="913917"/>
            <a:r>
              <a:rPr lang="hu-HU" sz="2000" dirty="0" smtClean="0">
                <a:solidFill>
                  <a:schemeClr val="tx1"/>
                </a:solidFill>
              </a:rPr>
              <a:t>Támogatás</a:t>
            </a:r>
            <a:endParaRPr lang="en-US" sz="2000" dirty="0" smtClean="0">
              <a:solidFill>
                <a:schemeClr val="tx1"/>
              </a:solidFil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2000"/>
                                        <p:tgtEl>
                                          <p:spTgt spid="23"/>
                                        </p:tgtEl>
                                      </p:cBhvr>
                                    </p:animEffect>
                                  </p:childTnLst>
                                </p:cTn>
                              </p:par>
                            </p:childTnLst>
                          </p:cTn>
                        </p:par>
                        <p:par>
                          <p:cTn id="34" fill="hold">
                            <p:stCondLst>
                              <p:cond delay="2000"/>
                            </p:stCondLst>
                            <p:childTnLst>
                              <p:par>
                                <p:cTn id="35" presetID="1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par>
                          <p:cTn id="42" fill="hold">
                            <p:stCondLst>
                              <p:cond delay="3000"/>
                            </p:stCondLst>
                            <p:childTnLst>
                              <p:par>
                                <p:cTn id="43" presetID="10" presetClass="entr" presetSubtype="0"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par>
                          <p:cTn id="46" fill="hold">
                            <p:stCondLst>
                              <p:cond delay="3500"/>
                            </p:stCondLst>
                            <p:childTnLst>
                              <p:par>
                                <p:cTn id="47" presetID="10" presetClass="entr" presetSubtype="0"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par>
                          <p:cTn id="50" fill="hold">
                            <p:stCondLst>
                              <p:cond delay="4000"/>
                            </p:stCondLst>
                            <p:childTnLst>
                              <p:par>
                                <p:cTn id="51" presetID="10" presetClass="entr" presetSubtype="0"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fade">
                                      <p:cBhvr>
                                        <p:cTn id="58" dur="1000"/>
                                        <p:tgtEl>
                                          <p:spTgt spid="33"/>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1000"/>
                                        <p:tgtEl>
                                          <p:spTgt spid="3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1000"/>
                                        <p:tgtEl>
                                          <p:spTgt spid="3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fade">
                                      <p:cBhvr>
                                        <p:cTn id="70" dur="1000"/>
                                        <p:tgtEl>
                                          <p:spTgt spid="3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p:bldP spid="33" grpId="0"/>
      <p:bldP spid="32" grpId="0" animBg="1"/>
      <p:bldP spid="28" grpId="0" animBg="1"/>
      <p:bldP spid="30" grpId="0" animBg="1"/>
      <p:bldP spid="31" grpId="0" animBg="1"/>
      <p:bldP spid="35" grpId="0" animBg="1"/>
      <p:bldP spid="3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0" name="Picture 23" descr="Circular-Field"/>
          <p:cNvPicPr>
            <a:picLocks noChangeAspect="1" noChangeArrowheads="1"/>
          </p:cNvPicPr>
          <p:nvPr/>
        </p:nvPicPr>
        <p:blipFill>
          <a:blip r:embed="rId3"/>
          <a:srcRect/>
          <a:stretch>
            <a:fillRect/>
          </a:stretch>
        </p:blipFill>
        <p:spPr bwMode="auto">
          <a:xfrm>
            <a:off x="629448" y="1612884"/>
            <a:ext cx="8203406" cy="4656137"/>
          </a:xfrm>
          <a:prstGeom prst="rect">
            <a:avLst/>
          </a:prstGeom>
          <a:noFill/>
          <a:ln w="9525">
            <a:noFill/>
            <a:miter lim="800000"/>
            <a:headEnd/>
            <a:tailEnd/>
          </a:ln>
        </p:spPr>
      </p:pic>
      <p:pic>
        <p:nvPicPr>
          <p:cNvPr id="6151" name="Picture 23" descr="Circular-Field"/>
          <p:cNvPicPr>
            <a:picLocks noChangeAspect="1" noChangeArrowheads="1"/>
          </p:cNvPicPr>
          <p:nvPr/>
        </p:nvPicPr>
        <p:blipFill>
          <a:blip r:embed="rId3"/>
          <a:srcRect/>
          <a:stretch>
            <a:fillRect/>
          </a:stretch>
        </p:blipFill>
        <p:spPr bwMode="auto">
          <a:xfrm>
            <a:off x="631165" y="1612884"/>
            <a:ext cx="8203406" cy="4656137"/>
          </a:xfrm>
          <a:prstGeom prst="rect">
            <a:avLst/>
          </a:prstGeom>
          <a:noFill/>
          <a:ln w="9525">
            <a:noFill/>
            <a:miter lim="800000"/>
            <a:headEnd/>
            <a:tailEnd/>
          </a:ln>
        </p:spPr>
      </p:pic>
      <p:pic>
        <p:nvPicPr>
          <p:cNvPr id="124933" name="Picture 5" descr="Desktop-SoftGrid"/>
          <p:cNvPicPr>
            <a:picLocks noChangeAspect="1" noChangeArrowheads="1"/>
          </p:cNvPicPr>
          <p:nvPr/>
        </p:nvPicPr>
        <p:blipFill>
          <a:blip r:embed="rId4"/>
          <a:srcRect/>
          <a:stretch>
            <a:fillRect/>
          </a:stretch>
        </p:blipFill>
        <p:spPr bwMode="auto">
          <a:xfrm>
            <a:off x="6088066" y="4386245"/>
            <a:ext cx="1723231" cy="1722438"/>
          </a:xfrm>
          <a:prstGeom prst="rect">
            <a:avLst/>
          </a:prstGeom>
          <a:noFill/>
          <a:ln w="9525">
            <a:noFill/>
            <a:miter lim="800000"/>
            <a:headEnd/>
            <a:tailEnd/>
          </a:ln>
        </p:spPr>
      </p:pic>
      <p:pic>
        <p:nvPicPr>
          <p:cNvPr id="124934" name="Picture 6" descr="Desktop-TS-Client"/>
          <p:cNvPicPr>
            <a:picLocks noChangeAspect="1" noChangeArrowheads="1"/>
          </p:cNvPicPr>
          <p:nvPr/>
        </p:nvPicPr>
        <p:blipFill>
          <a:blip r:embed="rId5"/>
          <a:srcRect/>
          <a:stretch>
            <a:fillRect/>
          </a:stretch>
        </p:blipFill>
        <p:spPr bwMode="auto">
          <a:xfrm>
            <a:off x="1712916" y="1858945"/>
            <a:ext cx="1723231" cy="1722438"/>
          </a:xfrm>
          <a:prstGeom prst="rect">
            <a:avLst/>
          </a:prstGeom>
          <a:noFill/>
          <a:ln w="9525">
            <a:noFill/>
            <a:miter lim="800000"/>
            <a:headEnd/>
            <a:tailEnd/>
          </a:ln>
        </p:spPr>
      </p:pic>
      <p:pic>
        <p:nvPicPr>
          <p:cNvPr id="124935" name="Picture 7" descr="Desktop-Virtual"/>
          <p:cNvPicPr>
            <a:picLocks noChangeAspect="1" noChangeArrowheads="1"/>
          </p:cNvPicPr>
          <p:nvPr/>
        </p:nvPicPr>
        <p:blipFill>
          <a:blip r:embed="rId6"/>
          <a:srcRect/>
          <a:stretch>
            <a:fillRect/>
          </a:stretch>
        </p:blipFill>
        <p:spPr bwMode="auto">
          <a:xfrm>
            <a:off x="1829862" y="4251309"/>
            <a:ext cx="1523735" cy="1557337"/>
          </a:xfrm>
          <a:prstGeom prst="rect">
            <a:avLst/>
          </a:prstGeom>
          <a:noFill/>
          <a:ln w="9525">
            <a:noFill/>
            <a:miter lim="800000"/>
            <a:headEnd/>
            <a:tailEnd/>
          </a:ln>
        </p:spPr>
      </p:pic>
      <p:pic>
        <p:nvPicPr>
          <p:cNvPr id="124938" name="Picture 10" descr="Logo-Systems-Center"/>
          <p:cNvPicPr>
            <a:picLocks noChangeAspect="1" noChangeArrowheads="1"/>
          </p:cNvPicPr>
          <p:nvPr/>
        </p:nvPicPr>
        <p:blipFill>
          <a:blip r:embed="rId7"/>
          <a:srcRect/>
          <a:stretch>
            <a:fillRect/>
          </a:stretch>
        </p:blipFill>
        <p:spPr bwMode="auto">
          <a:xfrm>
            <a:off x="4127501" y="3541695"/>
            <a:ext cx="2316560" cy="577850"/>
          </a:xfrm>
          <a:prstGeom prst="rect">
            <a:avLst/>
          </a:prstGeom>
          <a:noFill/>
          <a:ln w="9525">
            <a:noFill/>
            <a:miter lim="800000"/>
            <a:headEnd/>
            <a:tailEnd/>
          </a:ln>
        </p:spPr>
      </p:pic>
      <p:pic>
        <p:nvPicPr>
          <p:cNvPr id="124939" name="Picture 11" descr="Logo-Terminal-Services"/>
          <p:cNvPicPr>
            <a:picLocks noChangeAspect="1" noChangeArrowheads="1"/>
          </p:cNvPicPr>
          <p:nvPr/>
        </p:nvPicPr>
        <p:blipFill>
          <a:blip r:embed="rId8"/>
          <a:srcRect/>
          <a:stretch>
            <a:fillRect/>
          </a:stretch>
        </p:blipFill>
        <p:spPr bwMode="auto">
          <a:xfrm>
            <a:off x="251093" y="2832084"/>
            <a:ext cx="1647560" cy="339725"/>
          </a:xfrm>
          <a:prstGeom prst="rect">
            <a:avLst/>
          </a:prstGeom>
          <a:noFill/>
          <a:ln w="9525">
            <a:noFill/>
            <a:miter lim="800000"/>
            <a:headEnd/>
            <a:tailEnd/>
          </a:ln>
        </p:spPr>
      </p:pic>
      <p:pic>
        <p:nvPicPr>
          <p:cNvPr id="124940" name="Picture 12" descr="Logo-Virtual-PC"/>
          <p:cNvPicPr>
            <a:picLocks noChangeAspect="1" noChangeArrowheads="1"/>
          </p:cNvPicPr>
          <p:nvPr/>
        </p:nvPicPr>
        <p:blipFill>
          <a:blip r:embed="rId9"/>
          <a:srcRect/>
          <a:stretch>
            <a:fillRect/>
          </a:stretch>
        </p:blipFill>
        <p:spPr bwMode="auto">
          <a:xfrm>
            <a:off x="959648" y="5194284"/>
            <a:ext cx="1014677" cy="365125"/>
          </a:xfrm>
          <a:prstGeom prst="rect">
            <a:avLst/>
          </a:prstGeom>
          <a:noFill/>
          <a:ln w="9525">
            <a:noFill/>
            <a:miter lim="800000"/>
            <a:headEnd/>
            <a:tailEnd/>
          </a:ln>
        </p:spPr>
      </p:pic>
      <p:pic>
        <p:nvPicPr>
          <p:cNvPr id="124941" name="Picture 13" descr="Logo-Virtual-Server-2005-R2"/>
          <p:cNvPicPr>
            <a:picLocks noChangeAspect="1" noChangeArrowheads="1"/>
          </p:cNvPicPr>
          <p:nvPr/>
        </p:nvPicPr>
        <p:blipFill>
          <a:blip r:embed="rId10"/>
          <a:srcRect/>
          <a:stretch>
            <a:fillRect/>
          </a:stretch>
        </p:blipFill>
        <p:spPr bwMode="auto">
          <a:xfrm>
            <a:off x="7842250" y="1508110"/>
            <a:ext cx="1802342" cy="322263"/>
          </a:xfrm>
          <a:prstGeom prst="rect">
            <a:avLst/>
          </a:prstGeom>
          <a:noFill/>
          <a:ln w="9525">
            <a:noFill/>
            <a:miter lim="800000"/>
            <a:headEnd/>
            <a:tailEnd/>
          </a:ln>
        </p:spPr>
      </p:pic>
      <p:pic>
        <p:nvPicPr>
          <p:cNvPr id="6164" name="Picture 15" descr="Server-Physical-Single"/>
          <p:cNvPicPr>
            <a:picLocks noChangeAspect="1" noChangeArrowheads="1"/>
          </p:cNvPicPr>
          <p:nvPr/>
        </p:nvPicPr>
        <p:blipFill>
          <a:blip r:embed="rId11"/>
          <a:srcRect/>
          <a:stretch>
            <a:fillRect/>
          </a:stretch>
        </p:blipFill>
        <p:spPr bwMode="auto">
          <a:xfrm>
            <a:off x="6239404" y="1993884"/>
            <a:ext cx="1479021" cy="1082675"/>
          </a:xfrm>
          <a:prstGeom prst="rect">
            <a:avLst/>
          </a:prstGeom>
          <a:noFill/>
          <a:ln w="9525">
            <a:noFill/>
            <a:miter lim="800000"/>
            <a:headEnd/>
            <a:tailEnd/>
          </a:ln>
        </p:spPr>
      </p:pic>
      <p:pic>
        <p:nvPicPr>
          <p:cNvPr id="124944" name="Picture 16" descr="Servers-Virtual-Two"/>
          <p:cNvPicPr>
            <a:picLocks noChangeAspect="1" noChangeArrowheads="1"/>
          </p:cNvPicPr>
          <p:nvPr/>
        </p:nvPicPr>
        <p:blipFill>
          <a:blip r:embed="rId12"/>
          <a:srcRect/>
          <a:stretch>
            <a:fillRect/>
          </a:stretch>
        </p:blipFill>
        <p:spPr bwMode="auto">
          <a:xfrm>
            <a:off x="6239404" y="1419209"/>
            <a:ext cx="1479021" cy="1265237"/>
          </a:xfrm>
          <a:prstGeom prst="rect">
            <a:avLst/>
          </a:prstGeom>
          <a:noFill/>
          <a:ln w="9525">
            <a:noFill/>
            <a:miter lim="800000"/>
            <a:headEnd/>
            <a:tailEnd/>
          </a:ln>
        </p:spPr>
      </p:pic>
      <p:sp>
        <p:nvSpPr>
          <p:cNvPr id="124947" name="Rectangle 19"/>
          <p:cNvSpPr>
            <a:spLocks noChangeArrowheads="1"/>
          </p:cNvSpPr>
          <p:nvPr/>
        </p:nvSpPr>
        <p:spPr bwMode="auto">
          <a:xfrm>
            <a:off x="6910127" y="1142984"/>
            <a:ext cx="2913327" cy="325437"/>
          </a:xfrm>
          <a:prstGeom prst="rect">
            <a:avLst/>
          </a:prstGeom>
          <a:noFill/>
          <a:ln w="9525">
            <a:noFill/>
            <a:miter lim="800000"/>
            <a:headEnd/>
            <a:tailEnd/>
          </a:ln>
        </p:spPr>
        <p:txBody>
          <a:bodyPr lIns="91421" tIns="45712" rIns="91421" bIns="45712">
            <a:spAutoFit/>
          </a:bodyPr>
          <a:lstStyle/>
          <a:p>
            <a:pPr algn="ctr" eaLnBrk="0" hangingPunct="0">
              <a:lnSpc>
                <a:spcPct val="90000"/>
              </a:lnSpc>
            </a:pPr>
            <a:r>
              <a:rPr lang="en-US" sz="1700" b="1" dirty="0" smtClean="0">
                <a:solidFill>
                  <a:srgbClr val="FEB454"/>
                </a:solidFill>
                <a:effectLst>
                  <a:outerShdw blurRad="38100" dist="38100" dir="2700000" algn="tl">
                    <a:srgbClr val="000000"/>
                  </a:outerShdw>
                </a:effectLst>
                <a:latin typeface="+mn-lt"/>
              </a:rPr>
              <a:t>S</a:t>
            </a:r>
            <a:r>
              <a:rPr lang="hu-HU" sz="1700" b="1" dirty="0" smtClean="0">
                <a:solidFill>
                  <a:srgbClr val="FEB454"/>
                </a:solidFill>
                <a:effectLst>
                  <a:outerShdw blurRad="38100" dist="38100" dir="2700000" algn="tl">
                    <a:srgbClr val="000000"/>
                  </a:outerShdw>
                </a:effectLst>
                <a:latin typeface="+mn-lt"/>
              </a:rPr>
              <a:t>z</a:t>
            </a:r>
            <a:r>
              <a:rPr lang="en-US" sz="1700" b="1" dirty="0" err="1" smtClean="0">
                <a:solidFill>
                  <a:srgbClr val="FEB454"/>
                </a:solidFill>
                <a:effectLst>
                  <a:outerShdw blurRad="38100" dist="38100" dir="2700000" algn="tl">
                    <a:srgbClr val="000000"/>
                  </a:outerShdw>
                </a:effectLst>
                <a:latin typeface="+mn-lt"/>
              </a:rPr>
              <a:t>erver</a:t>
            </a:r>
            <a:r>
              <a:rPr lang="hu-HU" sz="1700" b="1" dirty="0" smtClean="0">
                <a:solidFill>
                  <a:srgbClr val="FEB454"/>
                </a:solidFill>
                <a:effectLst>
                  <a:outerShdw blurRad="38100" dist="38100" dir="2700000" algn="tl">
                    <a:srgbClr val="000000"/>
                  </a:outerShdw>
                </a:effectLst>
                <a:latin typeface="+mn-lt"/>
              </a:rPr>
              <a:t> </a:t>
            </a:r>
            <a:r>
              <a:rPr lang="hu-HU" sz="1700" b="1" dirty="0" smtClean="0">
                <a:solidFill>
                  <a:srgbClr val="FEB454"/>
                </a:solidFill>
                <a:effectLst>
                  <a:outerShdw blurRad="38100" dist="38100" dir="2700000" algn="tl">
                    <a:srgbClr val="000000"/>
                  </a:outerShdw>
                </a:effectLst>
                <a:latin typeface="+mn-lt"/>
              </a:rPr>
              <a:t>v</a:t>
            </a:r>
            <a:r>
              <a:rPr lang="en-US" sz="1700" b="1" dirty="0" err="1" smtClean="0">
                <a:solidFill>
                  <a:srgbClr val="FEB454"/>
                </a:solidFill>
                <a:effectLst>
                  <a:outerShdw blurRad="38100" dist="38100" dir="2700000" algn="tl">
                    <a:srgbClr val="000000"/>
                  </a:outerShdw>
                </a:effectLst>
                <a:latin typeface="+mn-lt"/>
              </a:rPr>
              <a:t>irtualiz</a:t>
            </a:r>
            <a:r>
              <a:rPr lang="hu-HU" sz="1700" b="1" dirty="0" err="1" smtClean="0">
                <a:solidFill>
                  <a:srgbClr val="FEB454"/>
                </a:solidFill>
                <a:effectLst>
                  <a:outerShdw blurRad="38100" dist="38100" dir="2700000" algn="tl">
                    <a:srgbClr val="000000"/>
                  </a:outerShdw>
                </a:effectLst>
                <a:latin typeface="+mn-lt"/>
              </a:rPr>
              <a:t>áció</a:t>
            </a:r>
            <a:endParaRPr lang="en-US" sz="1700" b="1" dirty="0">
              <a:solidFill>
                <a:srgbClr val="FEB454"/>
              </a:solidFill>
              <a:effectLst>
                <a:outerShdw blurRad="38100" dist="38100" dir="2700000" algn="tl">
                  <a:srgbClr val="000000"/>
                </a:outerShdw>
              </a:effectLst>
              <a:latin typeface="+mn-lt"/>
            </a:endParaRPr>
          </a:p>
        </p:txBody>
      </p:sp>
      <p:sp>
        <p:nvSpPr>
          <p:cNvPr id="124948" name="Rectangle 20"/>
          <p:cNvSpPr>
            <a:spLocks noChangeArrowheads="1"/>
          </p:cNvSpPr>
          <p:nvPr/>
        </p:nvSpPr>
        <p:spPr bwMode="auto">
          <a:xfrm>
            <a:off x="7233448" y="4440220"/>
            <a:ext cx="1895210" cy="563215"/>
          </a:xfrm>
          <a:prstGeom prst="rect">
            <a:avLst/>
          </a:prstGeom>
          <a:noFill/>
          <a:ln w="9525">
            <a:noFill/>
            <a:miter lim="800000"/>
            <a:headEnd/>
            <a:tailEnd/>
          </a:ln>
        </p:spPr>
        <p:txBody>
          <a:bodyPr lIns="91421" tIns="45712" rIns="91421" bIns="45712">
            <a:spAutoFit/>
          </a:bodyPr>
          <a:lstStyle/>
          <a:p>
            <a:pPr algn="ctr" eaLnBrk="0" hangingPunct="0">
              <a:lnSpc>
                <a:spcPct val="90000"/>
              </a:lnSpc>
            </a:pPr>
            <a:r>
              <a:rPr lang="hu-HU" sz="1700" b="1" dirty="0" smtClean="0">
                <a:solidFill>
                  <a:srgbClr val="FEB454"/>
                </a:solidFill>
                <a:effectLst>
                  <a:outerShdw blurRad="38100" dist="38100" dir="2700000" algn="tl">
                    <a:srgbClr val="000000"/>
                  </a:outerShdw>
                </a:effectLst>
                <a:latin typeface="+mn-lt"/>
              </a:rPr>
              <a:t>Alkalmazás </a:t>
            </a:r>
            <a:r>
              <a:rPr lang="en-US" sz="1700" b="1" dirty="0" smtClean="0">
                <a:solidFill>
                  <a:srgbClr val="FEB454"/>
                </a:solidFill>
                <a:effectLst>
                  <a:outerShdw blurRad="38100" dist="38100" dir="2700000" algn="tl">
                    <a:srgbClr val="000000"/>
                  </a:outerShdw>
                </a:effectLst>
                <a:latin typeface="+mn-lt"/>
              </a:rPr>
              <a:t> </a:t>
            </a:r>
            <a:r>
              <a:rPr lang="hu-HU" sz="1700" b="1" dirty="0" err="1" smtClean="0">
                <a:solidFill>
                  <a:srgbClr val="FEB454"/>
                </a:solidFill>
                <a:effectLst>
                  <a:outerShdw blurRad="38100" dist="38100" dir="2700000" algn="tl">
                    <a:srgbClr val="000000"/>
                  </a:outerShdw>
                </a:effectLst>
                <a:latin typeface="+mn-lt"/>
              </a:rPr>
              <a:t>virtualizáció</a:t>
            </a:r>
            <a:endParaRPr lang="en-US" sz="1700" b="1" dirty="0">
              <a:solidFill>
                <a:srgbClr val="FEB454"/>
              </a:solidFill>
              <a:effectLst>
                <a:outerShdw blurRad="38100" dist="38100" dir="2700000" algn="tl">
                  <a:srgbClr val="000000"/>
                </a:outerShdw>
              </a:effectLst>
              <a:latin typeface="+mn-lt"/>
            </a:endParaRPr>
          </a:p>
        </p:txBody>
      </p:sp>
      <p:sp>
        <p:nvSpPr>
          <p:cNvPr id="124949" name="Rectangle 21"/>
          <p:cNvSpPr>
            <a:spLocks noChangeArrowheads="1"/>
          </p:cNvSpPr>
          <p:nvPr/>
        </p:nvSpPr>
        <p:spPr bwMode="auto">
          <a:xfrm>
            <a:off x="103188" y="4584683"/>
            <a:ext cx="1774825" cy="563215"/>
          </a:xfrm>
          <a:prstGeom prst="rect">
            <a:avLst/>
          </a:prstGeom>
          <a:noFill/>
          <a:ln w="9525">
            <a:noFill/>
            <a:miter lim="800000"/>
            <a:headEnd/>
            <a:tailEnd/>
          </a:ln>
        </p:spPr>
        <p:txBody>
          <a:bodyPr lIns="91421" tIns="45712" rIns="91421" bIns="45712">
            <a:spAutoFit/>
          </a:bodyPr>
          <a:lstStyle/>
          <a:p>
            <a:pPr algn="ctr" eaLnBrk="0" hangingPunct="0">
              <a:lnSpc>
                <a:spcPct val="90000"/>
              </a:lnSpc>
            </a:pPr>
            <a:r>
              <a:rPr lang="en-US" sz="1700" b="1" dirty="0" smtClean="0">
                <a:solidFill>
                  <a:srgbClr val="FEB454"/>
                </a:solidFill>
                <a:effectLst>
                  <a:outerShdw blurRad="38100" dist="38100" dir="2700000" algn="tl">
                    <a:srgbClr val="000000"/>
                  </a:outerShdw>
                </a:effectLst>
                <a:latin typeface="+mn-lt"/>
              </a:rPr>
              <a:t>Desktop</a:t>
            </a:r>
            <a:r>
              <a:rPr lang="hu-HU" sz="1700" b="1" dirty="0" smtClean="0">
                <a:solidFill>
                  <a:srgbClr val="FEB454"/>
                </a:solidFill>
                <a:effectLst>
                  <a:outerShdw blurRad="38100" dist="38100" dir="2700000" algn="tl">
                    <a:srgbClr val="000000"/>
                  </a:outerShdw>
                </a:effectLst>
                <a:latin typeface="+mn-lt"/>
              </a:rPr>
              <a:t> </a:t>
            </a:r>
            <a:r>
              <a:rPr lang="en-US" sz="1700" b="1" dirty="0" smtClean="0">
                <a:solidFill>
                  <a:srgbClr val="FEB454"/>
                </a:solidFill>
                <a:effectLst>
                  <a:outerShdw blurRad="38100" dist="38100" dir="2700000" algn="tl">
                    <a:srgbClr val="000000"/>
                  </a:outerShdw>
                </a:effectLst>
                <a:latin typeface="+mn-lt"/>
              </a:rPr>
              <a:t> </a:t>
            </a:r>
            <a:r>
              <a:rPr lang="hu-HU" sz="1700" b="1" dirty="0" err="1" smtClean="0">
                <a:solidFill>
                  <a:srgbClr val="FEB454"/>
                </a:solidFill>
                <a:effectLst>
                  <a:outerShdw blurRad="38100" dist="38100" dir="2700000" algn="tl">
                    <a:srgbClr val="000000"/>
                  </a:outerShdw>
                </a:effectLst>
                <a:latin typeface="+mn-lt"/>
              </a:rPr>
              <a:t>virtualizáció</a:t>
            </a:r>
            <a:endParaRPr lang="en-US" sz="1700" b="1" dirty="0">
              <a:solidFill>
                <a:srgbClr val="FEB454"/>
              </a:solidFill>
              <a:effectLst>
                <a:outerShdw blurRad="38100" dist="38100" dir="2700000" algn="tl">
                  <a:srgbClr val="000000"/>
                </a:outerShdw>
              </a:effectLst>
              <a:latin typeface="+mn-lt"/>
            </a:endParaRPr>
          </a:p>
        </p:txBody>
      </p:sp>
      <p:sp>
        <p:nvSpPr>
          <p:cNvPr id="124950" name="Rectangle 22"/>
          <p:cNvSpPr>
            <a:spLocks noChangeArrowheads="1"/>
          </p:cNvSpPr>
          <p:nvPr/>
        </p:nvSpPr>
        <p:spPr bwMode="auto">
          <a:xfrm>
            <a:off x="82550" y="2241533"/>
            <a:ext cx="1733550" cy="563215"/>
          </a:xfrm>
          <a:prstGeom prst="rect">
            <a:avLst/>
          </a:prstGeom>
          <a:noFill/>
          <a:ln w="9525">
            <a:noFill/>
            <a:miter lim="800000"/>
            <a:headEnd/>
            <a:tailEnd/>
          </a:ln>
        </p:spPr>
        <p:txBody>
          <a:bodyPr lIns="91421" tIns="45712" rIns="91421" bIns="45712">
            <a:spAutoFit/>
          </a:bodyPr>
          <a:lstStyle/>
          <a:p>
            <a:pPr algn="ctr" eaLnBrk="0" hangingPunct="0">
              <a:lnSpc>
                <a:spcPct val="90000"/>
              </a:lnSpc>
            </a:pPr>
            <a:r>
              <a:rPr lang="hu-HU" sz="1700" b="1" dirty="0" smtClean="0">
                <a:solidFill>
                  <a:srgbClr val="FEB454"/>
                </a:solidFill>
                <a:effectLst>
                  <a:outerShdw blurRad="38100" dist="38100" dir="2700000" algn="tl">
                    <a:srgbClr val="000000"/>
                  </a:outerShdw>
                </a:effectLst>
                <a:latin typeface="+mn-lt"/>
              </a:rPr>
              <a:t>Megjelenítés </a:t>
            </a:r>
            <a:r>
              <a:rPr lang="hu-HU" sz="1700" b="1" dirty="0" err="1" smtClean="0">
                <a:solidFill>
                  <a:srgbClr val="FEB454"/>
                </a:solidFill>
                <a:effectLst>
                  <a:outerShdw blurRad="38100" dist="38100" dir="2700000" algn="tl">
                    <a:srgbClr val="000000"/>
                  </a:outerShdw>
                </a:effectLst>
                <a:latin typeface="+mn-lt"/>
              </a:rPr>
              <a:t>virtualizáció</a:t>
            </a:r>
            <a:endParaRPr lang="en-US" sz="1700" b="1" dirty="0">
              <a:solidFill>
                <a:srgbClr val="FEB454"/>
              </a:solidFill>
              <a:effectLst>
                <a:outerShdw blurRad="38100" dist="38100" dir="2700000" algn="tl">
                  <a:srgbClr val="000000"/>
                </a:outerShdw>
              </a:effectLst>
              <a:latin typeface="+mn-lt"/>
            </a:endParaRPr>
          </a:p>
        </p:txBody>
      </p:sp>
      <p:pic>
        <p:nvPicPr>
          <p:cNvPr id="27689" name="Picture 41" descr="Arrows-Deployent"/>
          <p:cNvPicPr>
            <a:picLocks noChangeAspect="1" noChangeArrowheads="1"/>
          </p:cNvPicPr>
          <p:nvPr/>
        </p:nvPicPr>
        <p:blipFill>
          <a:blip r:embed="rId13"/>
          <a:srcRect/>
          <a:stretch>
            <a:fillRect/>
          </a:stretch>
        </p:blipFill>
        <p:spPr bwMode="auto">
          <a:xfrm>
            <a:off x="3064673" y="2603484"/>
            <a:ext cx="3456781" cy="2143125"/>
          </a:xfrm>
          <a:prstGeom prst="rect">
            <a:avLst/>
          </a:prstGeom>
          <a:noFill/>
          <a:ln w="9525">
            <a:noFill/>
            <a:miter lim="800000"/>
            <a:headEnd/>
            <a:tailEnd/>
          </a:ln>
        </p:spPr>
      </p:pic>
      <p:pic>
        <p:nvPicPr>
          <p:cNvPr id="27690" name="Picture 42" descr="Arrows-Monitoring"/>
          <p:cNvPicPr>
            <a:picLocks noChangeAspect="1" noChangeArrowheads="1"/>
          </p:cNvPicPr>
          <p:nvPr/>
        </p:nvPicPr>
        <p:blipFill>
          <a:blip r:embed="rId14"/>
          <a:srcRect/>
          <a:stretch>
            <a:fillRect/>
          </a:stretch>
        </p:blipFill>
        <p:spPr bwMode="auto">
          <a:xfrm>
            <a:off x="3013079" y="2627299"/>
            <a:ext cx="3456781" cy="2143125"/>
          </a:xfrm>
          <a:prstGeom prst="rect">
            <a:avLst/>
          </a:prstGeom>
          <a:noFill/>
          <a:ln w="9525">
            <a:noFill/>
            <a:miter lim="800000"/>
            <a:headEnd/>
            <a:tailEnd/>
          </a:ln>
        </p:spPr>
      </p:pic>
      <p:pic>
        <p:nvPicPr>
          <p:cNvPr id="27691" name="Picture 43" descr="Logo-Windows-Server-Longhorn-Hypervisor"/>
          <p:cNvPicPr>
            <a:picLocks noChangeAspect="1" noChangeArrowheads="1"/>
          </p:cNvPicPr>
          <p:nvPr/>
        </p:nvPicPr>
        <p:blipFill>
          <a:blip r:embed="rId15"/>
          <a:srcRect/>
          <a:stretch>
            <a:fillRect/>
          </a:stretch>
        </p:blipFill>
        <p:spPr bwMode="auto">
          <a:xfrm>
            <a:off x="7842250" y="1879582"/>
            <a:ext cx="1816100" cy="427038"/>
          </a:xfrm>
          <a:prstGeom prst="rect">
            <a:avLst/>
          </a:prstGeom>
          <a:noFill/>
          <a:ln w="9525">
            <a:noFill/>
            <a:miter lim="800000"/>
            <a:headEnd/>
            <a:tailEnd/>
          </a:ln>
        </p:spPr>
      </p:pic>
      <p:sp>
        <p:nvSpPr>
          <p:cNvPr id="24" name="Rectangle 19"/>
          <p:cNvSpPr>
            <a:spLocks noChangeArrowheads="1"/>
          </p:cNvSpPr>
          <p:nvPr/>
        </p:nvSpPr>
        <p:spPr bwMode="auto">
          <a:xfrm>
            <a:off x="3993360" y="3274996"/>
            <a:ext cx="1757627" cy="341616"/>
          </a:xfrm>
          <a:prstGeom prst="rect">
            <a:avLst/>
          </a:prstGeom>
          <a:noFill/>
          <a:ln w="9525">
            <a:noFill/>
            <a:miter lim="800000"/>
            <a:headEnd/>
            <a:tailEnd/>
          </a:ln>
        </p:spPr>
        <p:txBody>
          <a:bodyPr lIns="91421" tIns="45712" rIns="91421" bIns="45712">
            <a:spAutoFit/>
          </a:bodyPr>
          <a:lstStyle/>
          <a:p>
            <a:pPr algn="ctr" eaLnBrk="0" hangingPunct="0">
              <a:lnSpc>
                <a:spcPct val="90000"/>
              </a:lnSpc>
              <a:defRPr/>
            </a:pPr>
            <a:r>
              <a:rPr lang="en-US" sz="1800" b="1" dirty="0">
                <a:solidFill>
                  <a:srgbClr val="FEB454"/>
                </a:solidFill>
                <a:effectLst>
                  <a:outerShdw blurRad="38100" dist="38100" dir="2700000" algn="tl">
                    <a:srgbClr val="000000">
                      <a:alpha val="43137"/>
                    </a:srgbClr>
                  </a:outerShdw>
                </a:effectLst>
                <a:latin typeface="+mn-lt"/>
              </a:rPr>
              <a:t>Management</a:t>
            </a:r>
          </a:p>
        </p:txBody>
      </p:sp>
      <p:pic>
        <p:nvPicPr>
          <p:cNvPr id="6222" name="Picture 78" descr="SGAV-White"/>
          <p:cNvPicPr>
            <a:picLocks noChangeAspect="1" noChangeArrowheads="1"/>
          </p:cNvPicPr>
          <p:nvPr/>
        </p:nvPicPr>
        <p:blipFill>
          <a:blip r:embed="rId16" cstate="print"/>
          <a:srcRect/>
          <a:stretch>
            <a:fillRect/>
          </a:stretch>
        </p:blipFill>
        <p:spPr bwMode="auto">
          <a:xfrm>
            <a:off x="7594600" y="5049821"/>
            <a:ext cx="1733550" cy="392113"/>
          </a:xfrm>
          <a:prstGeom prst="rect">
            <a:avLst/>
          </a:prstGeom>
          <a:noFill/>
        </p:spPr>
      </p:pic>
      <p:sp>
        <p:nvSpPr>
          <p:cNvPr id="25" name="Title 24"/>
          <p:cNvSpPr>
            <a:spLocks noGrp="1"/>
          </p:cNvSpPr>
          <p:nvPr>
            <p:ph type="title"/>
          </p:nvPr>
        </p:nvSpPr>
        <p:spPr>
          <a:xfrm>
            <a:off x="414470" y="228602"/>
            <a:ext cx="9078780" cy="664797"/>
          </a:xfrm>
        </p:spPr>
        <p:txBody>
          <a:bodyPr/>
          <a:lstStyle/>
          <a:p>
            <a:r>
              <a:rPr smtClean="0">
                <a:latin typeface="+mn-lt"/>
              </a:rPr>
              <a:t>A Microsoft virtualizációs megoldásai</a:t>
            </a:r>
            <a:endParaRPr>
              <a:latin typeface="+mn-lt"/>
            </a:endParaRPr>
          </a:p>
        </p:txBody>
      </p:sp>
      <p:pic>
        <p:nvPicPr>
          <p:cNvPr id="28" name="Rectangle 165961"/>
          <p:cNvPicPr>
            <a:picLocks noChangeAspect="1" noChangeArrowheads="1"/>
          </p:cNvPicPr>
          <p:nvPr/>
        </p:nvPicPr>
        <p:blipFill>
          <a:blip r:embed="rId17" cstate="print"/>
          <a:srcRect/>
          <a:stretch>
            <a:fillRect/>
          </a:stretch>
        </p:blipFill>
        <p:spPr bwMode="auto">
          <a:xfrm>
            <a:off x="3881430" y="4273542"/>
            <a:ext cx="1877630" cy="507088"/>
          </a:xfrm>
          <a:prstGeom prst="rect">
            <a:avLst/>
          </a:prstGeom>
          <a:noFill/>
          <a:ln w="9525">
            <a:noFill/>
            <a:miter lim="800000"/>
            <a:headEnd/>
            <a:tailEnd/>
          </a:ln>
        </p:spPr>
      </p:pic>
      <p:sp>
        <p:nvSpPr>
          <p:cNvPr id="29" name="Rectangle 28"/>
          <p:cNvSpPr/>
          <p:nvPr/>
        </p:nvSpPr>
        <p:spPr>
          <a:xfrm>
            <a:off x="8167710" y="2291914"/>
            <a:ext cx="1737478" cy="430887"/>
          </a:xfrm>
          <a:prstGeom prst="rect">
            <a:avLst/>
          </a:prstGeom>
        </p:spPr>
        <p:txBody>
          <a:bodyPr wrap="square">
            <a:spAutoFit/>
          </a:bodyPr>
          <a:lstStyle/>
          <a:p>
            <a:r>
              <a:rPr lang="hu-HU" sz="1100" b="1" kern="0" spc="50" dirty="0"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Segoe Light" pitchFamily="34" charset="0"/>
              </a:rPr>
              <a:t>Windows </a:t>
            </a:r>
            <a:r>
              <a:rPr lang="hu-HU" sz="1100" b="1" kern="0" spc="50" dirty="0" err="1" smtClean="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Segoe Light" pitchFamily="34" charset="0"/>
              </a:rPr>
              <a:t>Virtualization</a:t>
            </a:r>
            <a:endParaRPr lang="en-US" sz="11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Segoe Light" pitchFamily="34"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64"/>
                                        </p:tgtEl>
                                        <p:attrNameLst>
                                          <p:attrName>style.visibility</p:attrName>
                                        </p:attrNameLst>
                                      </p:cBhvr>
                                      <p:to>
                                        <p:strVal val="visible"/>
                                      </p:to>
                                    </p:set>
                                    <p:animEffect transition="in" filter="fade">
                                      <p:cBhvr>
                                        <p:cTn id="7" dur="500"/>
                                        <p:tgtEl>
                                          <p:spTgt spid="616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4944"/>
                                        </p:tgtEl>
                                        <p:attrNameLst>
                                          <p:attrName>style.visibility</p:attrName>
                                        </p:attrNameLst>
                                      </p:cBhvr>
                                      <p:to>
                                        <p:strVal val="visible"/>
                                      </p:to>
                                    </p:set>
                                    <p:animEffect transition="in" filter="fade">
                                      <p:cBhvr>
                                        <p:cTn id="11" dur="500"/>
                                        <p:tgtEl>
                                          <p:spTgt spid="12494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4947"/>
                                        </p:tgtEl>
                                        <p:attrNameLst>
                                          <p:attrName>style.visibility</p:attrName>
                                        </p:attrNameLst>
                                      </p:cBhvr>
                                      <p:to>
                                        <p:strVal val="visible"/>
                                      </p:to>
                                    </p:set>
                                    <p:animEffect transition="in" filter="fade">
                                      <p:cBhvr>
                                        <p:cTn id="15" dur="500"/>
                                        <p:tgtEl>
                                          <p:spTgt spid="124947"/>
                                        </p:tgtEl>
                                      </p:cBhvr>
                                    </p:animEffect>
                                  </p:childTnLst>
                                </p:cTn>
                              </p:par>
                              <p:par>
                                <p:cTn id="16" presetID="10" presetClass="entr" presetSubtype="0" fill="hold" nodeType="withEffect">
                                  <p:stCondLst>
                                    <p:cond delay="0"/>
                                  </p:stCondLst>
                                  <p:childTnLst>
                                    <p:set>
                                      <p:cBhvr>
                                        <p:cTn id="17" dur="1" fill="hold">
                                          <p:stCondLst>
                                            <p:cond delay="0"/>
                                          </p:stCondLst>
                                        </p:cTn>
                                        <p:tgtEl>
                                          <p:spTgt spid="27691"/>
                                        </p:tgtEl>
                                        <p:attrNameLst>
                                          <p:attrName>style.visibility</p:attrName>
                                        </p:attrNameLst>
                                      </p:cBhvr>
                                      <p:to>
                                        <p:strVal val="visible"/>
                                      </p:to>
                                    </p:set>
                                    <p:animEffect transition="in" filter="fade">
                                      <p:cBhvr>
                                        <p:cTn id="18" dur="500"/>
                                        <p:tgtEl>
                                          <p:spTgt spid="27691"/>
                                        </p:tgtEl>
                                      </p:cBhvr>
                                    </p:animEffect>
                                  </p:childTnLst>
                                </p:cTn>
                              </p:par>
                              <p:par>
                                <p:cTn id="19" presetID="10" presetClass="entr" presetSubtype="0" fill="hold" nodeType="withEffect">
                                  <p:stCondLst>
                                    <p:cond delay="0"/>
                                  </p:stCondLst>
                                  <p:childTnLst>
                                    <p:set>
                                      <p:cBhvr>
                                        <p:cTn id="20" dur="1" fill="hold">
                                          <p:stCondLst>
                                            <p:cond delay="0"/>
                                          </p:stCondLst>
                                        </p:cTn>
                                        <p:tgtEl>
                                          <p:spTgt spid="124941"/>
                                        </p:tgtEl>
                                        <p:attrNameLst>
                                          <p:attrName>style.visibility</p:attrName>
                                        </p:attrNameLst>
                                      </p:cBhvr>
                                      <p:to>
                                        <p:strVal val="visible"/>
                                      </p:to>
                                    </p:set>
                                    <p:animEffect transition="in" filter="fade">
                                      <p:cBhvr>
                                        <p:cTn id="21" dur="500"/>
                                        <p:tgtEl>
                                          <p:spTgt spid="124941"/>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4935"/>
                                        </p:tgtEl>
                                        <p:attrNameLst>
                                          <p:attrName>style.visibility</p:attrName>
                                        </p:attrNameLst>
                                      </p:cBhvr>
                                      <p:to>
                                        <p:strVal val="visible"/>
                                      </p:to>
                                    </p:set>
                                    <p:animEffect transition="in" filter="fade">
                                      <p:cBhvr>
                                        <p:cTn id="30" dur="500"/>
                                        <p:tgtEl>
                                          <p:spTgt spid="124935"/>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24949"/>
                                        </p:tgtEl>
                                        <p:attrNameLst>
                                          <p:attrName>style.visibility</p:attrName>
                                        </p:attrNameLst>
                                      </p:cBhvr>
                                      <p:to>
                                        <p:strVal val="visible"/>
                                      </p:to>
                                    </p:set>
                                    <p:animEffect transition="in" filter="fade">
                                      <p:cBhvr>
                                        <p:cTn id="34" dur="500"/>
                                        <p:tgtEl>
                                          <p:spTgt spid="124949"/>
                                        </p:tgtEl>
                                      </p:cBhvr>
                                    </p:animEffect>
                                  </p:childTnLst>
                                </p:cTn>
                              </p:par>
                              <p:par>
                                <p:cTn id="35" presetID="10" presetClass="entr" presetSubtype="0" fill="hold" nodeType="withEffect">
                                  <p:stCondLst>
                                    <p:cond delay="0"/>
                                  </p:stCondLst>
                                  <p:childTnLst>
                                    <p:set>
                                      <p:cBhvr>
                                        <p:cTn id="36" dur="1" fill="hold">
                                          <p:stCondLst>
                                            <p:cond delay="0"/>
                                          </p:stCondLst>
                                        </p:cTn>
                                        <p:tgtEl>
                                          <p:spTgt spid="124940"/>
                                        </p:tgtEl>
                                        <p:attrNameLst>
                                          <p:attrName>style.visibility</p:attrName>
                                        </p:attrNameLst>
                                      </p:cBhvr>
                                      <p:to>
                                        <p:strVal val="visible"/>
                                      </p:to>
                                    </p:set>
                                    <p:animEffect transition="in" filter="fade">
                                      <p:cBhvr>
                                        <p:cTn id="37" dur="500"/>
                                        <p:tgtEl>
                                          <p:spTgt spid="1249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4934"/>
                                        </p:tgtEl>
                                        <p:attrNameLst>
                                          <p:attrName>style.visibility</p:attrName>
                                        </p:attrNameLst>
                                      </p:cBhvr>
                                      <p:to>
                                        <p:strVal val="visible"/>
                                      </p:to>
                                    </p:set>
                                    <p:animEffect transition="in" filter="fade">
                                      <p:cBhvr>
                                        <p:cTn id="42" dur="500"/>
                                        <p:tgtEl>
                                          <p:spTgt spid="124934"/>
                                        </p:tgtEl>
                                      </p:cBhvr>
                                    </p:animEffect>
                                  </p:childTnLst>
                                </p:cTn>
                              </p:par>
                            </p:childTnLst>
                          </p:cTn>
                        </p:par>
                        <p:par>
                          <p:cTn id="43" fill="hold">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124950"/>
                                        </p:tgtEl>
                                        <p:attrNameLst>
                                          <p:attrName>style.visibility</p:attrName>
                                        </p:attrNameLst>
                                      </p:cBhvr>
                                      <p:to>
                                        <p:strVal val="visible"/>
                                      </p:to>
                                    </p:set>
                                    <p:animEffect transition="in" filter="fade">
                                      <p:cBhvr>
                                        <p:cTn id="46" dur="500"/>
                                        <p:tgtEl>
                                          <p:spTgt spid="124950"/>
                                        </p:tgtEl>
                                      </p:cBhvr>
                                    </p:animEffect>
                                  </p:childTnLst>
                                </p:cTn>
                              </p:par>
                              <p:par>
                                <p:cTn id="47" presetID="10" presetClass="entr" presetSubtype="0" fill="hold" nodeType="withEffect">
                                  <p:stCondLst>
                                    <p:cond delay="0"/>
                                  </p:stCondLst>
                                  <p:childTnLst>
                                    <p:set>
                                      <p:cBhvr>
                                        <p:cTn id="48" dur="1" fill="hold">
                                          <p:stCondLst>
                                            <p:cond delay="0"/>
                                          </p:stCondLst>
                                        </p:cTn>
                                        <p:tgtEl>
                                          <p:spTgt spid="124939"/>
                                        </p:tgtEl>
                                        <p:attrNameLst>
                                          <p:attrName>style.visibility</p:attrName>
                                        </p:attrNameLst>
                                      </p:cBhvr>
                                      <p:to>
                                        <p:strVal val="visible"/>
                                      </p:to>
                                    </p:set>
                                    <p:animEffect transition="in" filter="fade">
                                      <p:cBhvr>
                                        <p:cTn id="49" dur="500"/>
                                        <p:tgtEl>
                                          <p:spTgt spid="12493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24933"/>
                                        </p:tgtEl>
                                        <p:attrNameLst>
                                          <p:attrName>style.visibility</p:attrName>
                                        </p:attrNameLst>
                                      </p:cBhvr>
                                      <p:to>
                                        <p:strVal val="visible"/>
                                      </p:to>
                                    </p:set>
                                    <p:animEffect transition="in" filter="fade">
                                      <p:cBhvr>
                                        <p:cTn id="54" dur="500"/>
                                        <p:tgtEl>
                                          <p:spTgt spid="124933"/>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24948"/>
                                        </p:tgtEl>
                                        <p:attrNameLst>
                                          <p:attrName>style.visibility</p:attrName>
                                        </p:attrNameLst>
                                      </p:cBhvr>
                                      <p:to>
                                        <p:strVal val="visible"/>
                                      </p:to>
                                    </p:set>
                                    <p:animEffect transition="in" filter="fade">
                                      <p:cBhvr>
                                        <p:cTn id="58" dur="500"/>
                                        <p:tgtEl>
                                          <p:spTgt spid="124948"/>
                                        </p:tgtEl>
                                      </p:cBhvr>
                                    </p:animEffect>
                                  </p:childTnLst>
                                </p:cTn>
                              </p:par>
                              <p:par>
                                <p:cTn id="59" presetID="10" presetClass="entr" presetSubtype="0" fill="hold" nodeType="withEffect">
                                  <p:stCondLst>
                                    <p:cond delay="0"/>
                                  </p:stCondLst>
                                  <p:childTnLst>
                                    <p:set>
                                      <p:cBhvr>
                                        <p:cTn id="60" dur="1" fill="hold">
                                          <p:stCondLst>
                                            <p:cond delay="0"/>
                                          </p:stCondLst>
                                        </p:cTn>
                                        <p:tgtEl>
                                          <p:spTgt spid="6222"/>
                                        </p:tgtEl>
                                        <p:attrNameLst>
                                          <p:attrName>style.visibility</p:attrName>
                                        </p:attrNameLst>
                                      </p:cBhvr>
                                      <p:to>
                                        <p:strVal val="visible"/>
                                      </p:to>
                                    </p:set>
                                    <p:animEffect transition="in" filter="fade">
                                      <p:cBhvr>
                                        <p:cTn id="61" dur="500"/>
                                        <p:tgtEl>
                                          <p:spTgt spid="6222"/>
                                        </p:tgtEl>
                                      </p:cBhvr>
                                    </p:animEffect>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124938"/>
                                        </p:tgtEl>
                                        <p:attrNameLst>
                                          <p:attrName>style.visibility</p:attrName>
                                        </p:attrNameLst>
                                      </p:cBhvr>
                                      <p:to>
                                        <p:strVal val="visible"/>
                                      </p:to>
                                    </p:set>
                                    <p:animEffect transition="in" filter="fade">
                                      <p:cBhvr>
                                        <p:cTn id="65" dur="500"/>
                                        <p:tgtEl>
                                          <p:spTgt spid="1249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500"/>
                                        <p:tgtEl>
                                          <p:spTgt spid="24"/>
                                        </p:tgtEl>
                                      </p:cBhvr>
                                    </p:animEffect>
                                  </p:childTnLst>
                                </p:cTn>
                              </p:par>
                              <p:par>
                                <p:cTn id="69" presetID="10" presetClass="entr" presetSubtype="0" fill="hold" nodeType="withEffect">
                                  <p:stCondLst>
                                    <p:cond delay="0"/>
                                  </p:stCondLst>
                                  <p:childTnLst>
                                    <p:set>
                                      <p:cBhvr>
                                        <p:cTn id="70" dur="1" fill="hold">
                                          <p:stCondLst>
                                            <p:cond delay="0"/>
                                          </p:stCondLst>
                                        </p:cTn>
                                        <p:tgtEl>
                                          <p:spTgt spid="6151"/>
                                        </p:tgtEl>
                                        <p:attrNameLst>
                                          <p:attrName>style.visibility</p:attrName>
                                        </p:attrNameLst>
                                      </p:cBhvr>
                                      <p:to>
                                        <p:strVal val="visible"/>
                                      </p:to>
                                    </p:set>
                                    <p:animEffect transition="in" filter="fade">
                                      <p:cBhvr>
                                        <p:cTn id="71" dur="500"/>
                                        <p:tgtEl>
                                          <p:spTgt spid="6151"/>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7689"/>
                                        </p:tgtEl>
                                        <p:attrNameLst>
                                          <p:attrName>style.visibility</p:attrName>
                                        </p:attrNameLst>
                                      </p:cBhvr>
                                      <p:to>
                                        <p:strVal val="visible"/>
                                      </p:to>
                                    </p:set>
                                    <p:animEffect transition="in" filter="fade">
                                      <p:cBhvr>
                                        <p:cTn id="76" dur="500"/>
                                        <p:tgtEl>
                                          <p:spTgt spid="27689"/>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27690"/>
                                        </p:tgtEl>
                                        <p:attrNameLst>
                                          <p:attrName>style.visibility</p:attrName>
                                        </p:attrNameLst>
                                      </p:cBhvr>
                                      <p:to>
                                        <p:strVal val="visible"/>
                                      </p:to>
                                    </p:set>
                                    <p:animEffect transition="in" filter="fade">
                                      <p:cBhvr>
                                        <p:cTn id="81" dur="500"/>
                                        <p:tgtEl>
                                          <p:spTgt spid="27690"/>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27690"/>
                                        </p:tgtEl>
                                      </p:cBhvr>
                                    </p:animEffect>
                                    <p:set>
                                      <p:cBhvr>
                                        <p:cTn id="86" dur="1" fill="hold">
                                          <p:stCondLst>
                                            <p:cond delay="499"/>
                                          </p:stCondLst>
                                        </p:cTn>
                                        <p:tgtEl>
                                          <p:spTgt spid="27690"/>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27689"/>
                                        </p:tgtEl>
                                      </p:cBhvr>
                                    </p:animEffect>
                                    <p:set>
                                      <p:cBhvr>
                                        <p:cTn id="89" dur="1" fill="hold">
                                          <p:stCondLst>
                                            <p:cond delay="499"/>
                                          </p:stCondLst>
                                        </p:cTn>
                                        <p:tgtEl>
                                          <p:spTgt spid="27689"/>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7" grpId="0"/>
      <p:bldP spid="124948" grpId="0"/>
      <p:bldP spid="124949" grpId="0"/>
      <p:bldP spid="124950" grpId="0"/>
      <p:bldP spid="24" grpId="0"/>
      <p:bldP spid="2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0" name="Picture 23" descr="Circular-Field"/>
          <p:cNvPicPr>
            <a:picLocks noChangeAspect="1" noChangeArrowheads="1"/>
          </p:cNvPicPr>
          <p:nvPr/>
        </p:nvPicPr>
        <p:blipFill>
          <a:blip r:embed="rId4"/>
          <a:srcRect/>
          <a:stretch>
            <a:fillRect/>
          </a:stretch>
        </p:blipFill>
        <p:spPr bwMode="auto">
          <a:xfrm>
            <a:off x="2244329" y="2201863"/>
            <a:ext cx="7744221" cy="4395787"/>
          </a:xfrm>
          <a:prstGeom prst="rect">
            <a:avLst/>
          </a:prstGeom>
          <a:noFill/>
          <a:ln w="9525">
            <a:noFill/>
            <a:miter lim="800000"/>
            <a:headEnd/>
            <a:tailEnd/>
          </a:ln>
        </p:spPr>
      </p:pic>
      <p:pic>
        <p:nvPicPr>
          <p:cNvPr id="10281" name="Picture 23" descr="Circular-Field"/>
          <p:cNvPicPr>
            <a:picLocks noChangeAspect="1" noChangeArrowheads="1"/>
          </p:cNvPicPr>
          <p:nvPr/>
        </p:nvPicPr>
        <p:blipFill>
          <a:blip r:embed="rId4"/>
          <a:srcRect/>
          <a:stretch>
            <a:fillRect/>
          </a:stretch>
        </p:blipFill>
        <p:spPr bwMode="auto">
          <a:xfrm>
            <a:off x="2244329" y="2201863"/>
            <a:ext cx="7744221" cy="4395787"/>
          </a:xfrm>
          <a:prstGeom prst="rect">
            <a:avLst/>
          </a:prstGeom>
          <a:noFill/>
          <a:ln w="9525">
            <a:noFill/>
            <a:miter lim="800000"/>
            <a:headEnd/>
            <a:tailEnd/>
          </a:ln>
        </p:spPr>
      </p:pic>
      <p:sp>
        <p:nvSpPr>
          <p:cNvPr id="4100" name="Rectangle 2"/>
          <p:cNvSpPr>
            <a:spLocks noGrp="1" noChangeArrowheads="1"/>
          </p:cNvSpPr>
          <p:nvPr>
            <p:ph type="title"/>
          </p:nvPr>
        </p:nvSpPr>
        <p:spPr>
          <a:xfrm>
            <a:off x="0" y="273050"/>
            <a:ext cx="9906000" cy="553998"/>
          </a:xfrm>
          <a:noFill/>
        </p:spPr>
        <p:txBody>
          <a:bodyPr/>
          <a:lstStyle/>
          <a:p>
            <a:pPr algn="ctr"/>
            <a:r>
              <a:rPr lang="hu-HU" sz="4800" b="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Olcsóbb és ésszerűbb megoldás</a:t>
            </a:r>
            <a:endParaRPr lang="en-US" sz="4800" b="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sp>
        <p:nvSpPr>
          <p:cNvPr id="10245" name="Rectangle 5"/>
          <p:cNvSpPr>
            <a:spLocks noGrp="1" noChangeArrowheads="1"/>
          </p:cNvSpPr>
          <p:nvPr>
            <p:ph type="body" sz="half" idx="1"/>
          </p:nvPr>
        </p:nvSpPr>
        <p:spPr>
          <a:xfrm>
            <a:off x="191172" y="1843088"/>
            <a:ext cx="3014796" cy="369332"/>
          </a:xfrm>
        </p:spPr>
        <p:txBody>
          <a:bodyPr/>
          <a:lstStyle/>
          <a:p>
            <a:pPr marL="0" indent="0">
              <a:buNone/>
              <a:defRPr/>
            </a:pPr>
            <a:r>
              <a:rPr lang="hu-HU" sz="1400" dirty="0" smtClean="0">
                <a:solidFill>
                  <a:schemeClr val="accent5"/>
                </a:solidFill>
                <a:latin typeface="+mj-lt"/>
              </a:rPr>
              <a:t>Megoldás</a:t>
            </a:r>
            <a:r>
              <a:rPr lang="en-US" sz="1400" dirty="0" smtClean="0">
                <a:solidFill>
                  <a:schemeClr val="accent5"/>
                </a:solidFill>
                <a:latin typeface="+mj-lt"/>
              </a:rPr>
              <a:t>: </a:t>
            </a:r>
            <a:r>
              <a:rPr lang="hu-HU" sz="1400" dirty="0" err="1" smtClean="0">
                <a:solidFill>
                  <a:schemeClr val="accent5"/>
                </a:solidFill>
                <a:latin typeface="+mj-lt"/>
              </a:rPr>
              <a:t>sz</a:t>
            </a:r>
            <a:r>
              <a:rPr lang="en-US" sz="1400" dirty="0" err="1" smtClean="0">
                <a:solidFill>
                  <a:schemeClr val="accent5"/>
                </a:solidFill>
                <a:latin typeface="+mj-lt"/>
              </a:rPr>
              <a:t>erver</a:t>
            </a:r>
            <a:r>
              <a:rPr lang="hu-HU" sz="1400" dirty="0" smtClean="0">
                <a:solidFill>
                  <a:schemeClr val="accent5"/>
                </a:solidFill>
                <a:latin typeface="+mj-lt"/>
              </a:rPr>
              <a:t>konszolidáció</a:t>
            </a:r>
            <a:r>
              <a:rPr lang="en-US" sz="1400" dirty="0" smtClean="0">
                <a:solidFill>
                  <a:schemeClr val="accent5"/>
                </a:solidFill>
                <a:latin typeface="+mj-lt"/>
              </a:rPr>
              <a:t> </a:t>
            </a:r>
            <a:r>
              <a:rPr lang="hu-HU" sz="1400" dirty="0" smtClean="0">
                <a:solidFill>
                  <a:schemeClr val="accent5"/>
                </a:solidFill>
                <a:latin typeface="+mj-lt"/>
              </a:rPr>
              <a:t>szerver- és </a:t>
            </a:r>
            <a:r>
              <a:rPr lang="hu-HU" sz="1400" dirty="0" err="1" smtClean="0">
                <a:solidFill>
                  <a:schemeClr val="accent5"/>
                </a:solidFill>
                <a:latin typeface="+mj-lt"/>
              </a:rPr>
              <a:t>alkalmazás-virtualizációval</a:t>
            </a:r>
            <a:endParaRPr lang="en-US" sz="1400" dirty="0" smtClean="0">
              <a:solidFill>
                <a:schemeClr val="accent5"/>
              </a:solidFill>
              <a:latin typeface="+mj-lt"/>
            </a:endParaRPr>
          </a:p>
        </p:txBody>
      </p:sp>
      <p:pic>
        <p:nvPicPr>
          <p:cNvPr id="10271" name="Picture 31" descr="App-Conflicts-Desktop-1"/>
          <p:cNvPicPr>
            <a:picLocks noChangeAspect="1" noChangeArrowheads="1"/>
          </p:cNvPicPr>
          <p:nvPr/>
        </p:nvPicPr>
        <p:blipFill>
          <a:blip r:embed="rId5"/>
          <a:srcRect/>
          <a:stretch>
            <a:fillRect/>
          </a:stretch>
        </p:blipFill>
        <p:spPr bwMode="auto">
          <a:xfrm>
            <a:off x="7171532" y="3779838"/>
            <a:ext cx="1991519" cy="2605087"/>
          </a:xfrm>
          <a:prstGeom prst="rect">
            <a:avLst/>
          </a:prstGeom>
          <a:noFill/>
          <a:ln w="9525">
            <a:noFill/>
            <a:miter lim="800000"/>
            <a:headEnd/>
            <a:tailEnd/>
          </a:ln>
        </p:spPr>
      </p:pic>
      <p:pic>
        <p:nvPicPr>
          <p:cNvPr id="10272" name="Picture 32" descr="App-Conflicts-Desktop-2"/>
          <p:cNvPicPr>
            <a:picLocks noChangeAspect="1" noChangeArrowheads="1"/>
          </p:cNvPicPr>
          <p:nvPr/>
        </p:nvPicPr>
        <p:blipFill>
          <a:blip r:embed="rId6"/>
          <a:srcRect/>
          <a:stretch>
            <a:fillRect/>
          </a:stretch>
        </p:blipFill>
        <p:spPr bwMode="auto">
          <a:xfrm>
            <a:off x="7171532" y="3779838"/>
            <a:ext cx="1991519" cy="2605087"/>
          </a:xfrm>
          <a:prstGeom prst="rect">
            <a:avLst/>
          </a:prstGeom>
          <a:noFill/>
          <a:ln w="9525">
            <a:noFill/>
            <a:miter lim="800000"/>
            <a:headEnd/>
            <a:tailEnd/>
          </a:ln>
        </p:spPr>
      </p:pic>
      <p:pic>
        <p:nvPicPr>
          <p:cNvPr id="124935" name="Picture 7" descr="Desktop-Virtual"/>
          <p:cNvPicPr>
            <a:picLocks noChangeAspect="1" noChangeArrowheads="1"/>
          </p:cNvPicPr>
          <p:nvPr/>
        </p:nvPicPr>
        <p:blipFill>
          <a:blip r:embed="rId7"/>
          <a:srcRect/>
          <a:stretch>
            <a:fillRect/>
          </a:stretch>
        </p:blipFill>
        <p:spPr bwMode="auto">
          <a:xfrm>
            <a:off x="3135181" y="4391026"/>
            <a:ext cx="1817819" cy="1857375"/>
          </a:xfrm>
          <a:prstGeom prst="rect">
            <a:avLst/>
          </a:prstGeom>
          <a:noFill/>
          <a:ln w="9525">
            <a:noFill/>
            <a:miter lim="800000"/>
            <a:headEnd/>
            <a:tailEnd/>
          </a:ln>
        </p:spPr>
      </p:pic>
      <p:pic>
        <p:nvPicPr>
          <p:cNvPr id="124938" name="Picture 10" descr="Logo-Systems-Center"/>
          <p:cNvPicPr>
            <a:picLocks noChangeAspect="1" noChangeArrowheads="1"/>
          </p:cNvPicPr>
          <p:nvPr/>
        </p:nvPicPr>
        <p:blipFill>
          <a:blip r:embed="rId8"/>
          <a:srcRect/>
          <a:stretch>
            <a:fillRect/>
          </a:stretch>
        </p:blipFill>
        <p:spPr bwMode="auto">
          <a:xfrm>
            <a:off x="5042429" y="3990975"/>
            <a:ext cx="2469621" cy="617538"/>
          </a:xfrm>
          <a:prstGeom prst="rect">
            <a:avLst/>
          </a:prstGeom>
          <a:noFill/>
          <a:ln w="9525">
            <a:noFill/>
            <a:miter lim="800000"/>
            <a:headEnd/>
            <a:tailEnd/>
          </a:ln>
        </p:spPr>
      </p:pic>
      <p:pic>
        <p:nvPicPr>
          <p:cNvPr id="10298" name="Picture 58" descr="App-Conflicts-TS-1B"/>
          <p:cNvPicPr>
            <a:picLocks noChangeAspect="1" noChangeArrowheads="1"/>
          </p:cNvPicPr>
          <p:nvPr/>
        </p:nvPicPr>
        <p:blipFill>
          <a:blip r:embed="rId9"/>
          <a:srcRect/>
          <a:stretch>
            <a:fillRect/>
          </a:stretch>
        </p:blipFill>
        <p:spPr bwMode="auto">
          <a:xfrm>
            <a:off x="2946004" y="1057275"/>
            <a:ext cx="5391546" cy="3281363"/>
          </a:xfrm>
          <a:prstGeom prst="rect">
            <a:avLst/>
          </a:prstGeom>
          <a:noFill/>
          <a:ln w="9525">
            <a:noFill/>
            <a:miter lim="800000"/>
            <a:headEnd/>
            <a:tailEnd/>
          </a:ln>
        </p:spPr>
      </p:pic>
      <p:pic>
        <p:nvPicPr>
          <p:cNvPr id="10299" name="Picture 59" descr="App-Conflicts-TS-2B"/>
          <p:cNvPicPr>
            <a:picLocks noChangeAspect="1" noChangeArrowheads="1"/>
          </p:cNvPicPr>
          <p:nvPr/>
        </p:nvPicPr>
        <p:blipFill>
          <a:blip r:embed="rId10"/>
          <a:srcRect/>
          <a:stretch>
            <a:fillRect/>
          </a:stretch>
        </p:blipFill>
        <p:spPr bwMode="auto">
          <a:xfrm>
            <a:off x="2946004" y="1066800"/>
            <a:ext cx="5391546" cy="3281363"/>
          </a:xfrm>
          <a:prstGeom prst="rect">
            <a:avLst/>
          </a:prstGeom>
          <a:noFill/>
          <a:ln w="9525">
            <a:noFill/>
            <a:miter lim="800000"/>
            <a:headEnd/>
            <a:tailEnd/>
          </a:ln>
        </p:spPr>
      </p:pic>
      <p:pic>
        <p:nvPicPr>
          <p:cNvPr id="10253" name="Picture 13" descr="Server-1-Physical-Shadow-(Base)"/>
          <p:cNvPicPr>
            <a:picLocks noChangeAspect="1" noChangeArrowheads="1"/>
          </p:cNvPicPr>
          <p:nvPr/>
        </p:nvPicPr>
        <p:blipFill>
          <a:blip r:embed="rId11"/>
          <a:srcRect/>
          <a:stretch>
            <a:fillRect/>
          </a:stretch>
        </p:blipFill>
        <p:spPr bwMode="auto">
          <a:xfrm>
            <a:off x="7565364" y="1876426"/>
            <a:ext cx="2025915" cy="2346325"/>
          </a:xfrm>
          <a:prstGeom prst="rect">
            <a:avLst/>
          </a:prstGeom>
          <a:noFill/>
          <a:ln w="9525">
            <a:noFill/>
            <a:miter lim="800000"/>
            <a:headEnd/>
            <a:tailEnd/>
          </a:ln>
        </p:spPr>
      </p:pic>
      <p:pic>
        <p:nvPicPr>
          <p:cNvPr id="10254" name="Picture 14" descr="Server-1-Physical"/>
          <p:cNvPicPr>
            <a:picLocks noChangeAspect="1" noChangeArrowheads="1"/>
          </p:cNvPicPr>
          <p:nvPr/>
        </p:nvPicPr>
        <p:blipFill>
          <a:blip r:embed="rId12"/>
          <a:srcRect/>
          <a:stretch>
            <a:fillRect/>
          </a:stretch>
        </p:blipFill>
        <p:spPr bwMode="auto">
          <a:xfrm>
            <a:off x="7565364" y="1876426"/>
            <a:ext cx="2025915" cy="2346325"/>
          </a:xfrm>
          <a:prstGeom prst="rect">
            <a:avLst/>
          </a:prstGeom>
          <a:noFill/>
          <a:ln w="9525">
            <a:noFill/>
            <a:miter lim="800000"/>
            <a:headEnd/>
            <a:tailEnd/>
          </a:ln>
        </p:spPr>
      </p:pic>
      <p:pic>
        <p:nvPicPr>
          <p:cNvPr id="10257" name="Picture 17" descr="Server-1-Physical"/>
          <p:cNvPicPr>
            <a:picLocks noChangeAspect="1" noChangeArrowheads="1"/>
          </p:cNvPicPr>
          <p:nvPr/>
        </p:nvPicPr>
        <p:blipFill>
          <a:blip r:embed="rId12"/>
          <a:srcRect/>
          <a:stretch>
            <a:fillRect/>
          </a:stretch>
        </p:blipFill>
        <p:spPr bwMode="auto">
          <a:xfrm>
            <a:off x="7565364" y="1590676"/>
            <a:ext cx="2025915" cy="2346325"/>
          </a:xfrm>
          <a:prstGeom prst="rect">
            <a:avLst/>
          </a:prstGeom>
          <a:noFill/>
          <a:ln w="9525">
            <a:noFill/>
            <a:miter lim="800000"/>
            <a:headEnd/>
            <a:tailEnd/>
          </a:ln>
        </p:spPr>
      </p:pic>
      <p:pic>
        <p:nvPicPr>
          <p:cNvPr id="10258" name="Picture 18" descr="Server-1-Physical"/>
          <p:cNvPicPr>
            <a:picLocks noChangeAspect="1" noChangeArrowheads="1"/>
          </p:cNvPicPr>
          <p:nvPr/>
        </p:nvPicPr>
        <p:blipFill>
          <a:blip r:embed="rId12"/>
          <a:srcRect/>
          <a:stretch>
            <a:fillRect/>
          </a:stretch>
        </p:blipFill>
        <p:spPr bwMode="auto">
          <a:xfrm>
            <a:off x="7565364" y="1301751"/>
            <a:ext cx="2025915" cy="2346325"/>
          </a:xfrm>
          <a:prstGeom prst="rect">
            <a:avLst/>
          </a:prstGeom>
          <a:noFill/>
          <a:ln w="9525">
            <a:noFill/>
            <a:miter lim="800000"/>
            <a:headEnd/>
            <a:tailEnd/>
          </a:ln>
        </p:spPr>
      </p:pic>
      <p:pic>
        <p:nvPicPr>
          <p:cNvPr id="10259" name="Picture 19" descr="Servers-3-Virtual"/>
          <p:cNvPicPr>
            <a:picLocks noChangeAspect="1" noChangeArrowheads="1"/>
          </p:cNvPicPr>
          <p:nvPr/>
        </p:nvPicPr>
        <p:blipFill>
          <a:blip r:embed="rId13"/>
          <a:srcRect/>
          <a:stretch>
            <a:fillRect/>
          </a:stretch>
        </p:blipFill>
        <p:spPr bwMode="auto">
          <a:xfrm>
            <a:off x="7579123" y="1930401"/>
            <a:ext cx="2025915" cy="2346325"/>
          </a:xfrm>
          <a:prstGeom prst="rect">
            <a:avLst/>
          </a:prstGeom>
          <a:noFill/>
          <a:ln w="9525">
            <a:noFill/>
            <a:miter lim="800000"/>
            <a:headEnd/>
            <a:tailEnd/>
          </a:ln>
        </p:spPr>
      </p:pic>
      <p:sp>
        <p:nvSpPr>
          <p:cNvPr id="20" name="Rectangle 18"/>
          <p:cNvSpPr>
            <a:spLocks noChangeArrowheads="1"/>
          </p:cNvSpPr>
          <p:nvPr/>
        </p:nvSpPr>
        <p:spPr bwMode="auto">
          <a:xfrm>
            <a:off x="82550" y="1295400"/>
            <a:ext cx="3467100" cy="527615"/>
          </a:xfrm>
          <a:prstGeom prst="rect">
            <a:avLst/>
          </a:prstGeom>
          <a:noFill/>
          <a:ln w="9525">
            <a:noFill/>
            <a:miter lim="800000"/>
            <a:headEnd/>
            <a:tailEnd/>
          </a:ln>
        </p:spPr>
        <p:txBody>
          <a:bodyPr lIns="95793" tIns="47896" rIns="95793" bIns="47896">
            <a:spAutoFit/>
          </a:bodyPr>
          <a:lstStyle/>
          <a:p>
            <a:pPr eaLnBrk="0" hangingPunct="0"/>
            <a:r>
              <a:rPr lang="hu-HU" sz="1400" dirty="0" smtClean="0">
                <a:solidFill>
                  <a:schemeClr val="tx2"/>
                </a:solidFill>
              </a:rPr>
              <a:t>A kihívás</a:t>
            </a:r>
            <a:r>
              <a:rPr lang="en-US" sz="1400" dirty="0" smtClean="0">
                <a:solidFill>
                  <a:schemeClr val="tx2"/>
                </a:solidFill>
              </a:rPr>
              <a:t>: </a:t>
            </a:r>
            <a:endParaRPr lang="en-US" sz="1400" dirty="0">
              <a:solidFill>
                <a:schemeClr val="tx2"/>
              </a:solidFill>
            </a:endParaRPr>
          </a:p>
          <a:p>
            <a:pPr eaLnBrk="0" hangingPunct="0"/>
            <a:r>
              <a:rPr lang="hu-HU" sz="1400" dirty="0" smtClean="0">
                <a:solidFill>
                  <a:schemeClr val="tx2"/>
                </a:solidFill>
              </a:rPr>
              <a:t>Kihasználatlanság</a:t>
            </a:r>
            <a:r>
              <a:rPr lang="en-US" sz="1400" dirty="0" smtClean="0">
                <a:solidFill>
                  <a:schemeClr val="tx2"/>
                </a:solidFill>
              </a:rPr>
              <a:t>, </a:t>
            </a:r>
            <a:r>
              <a:rPr lang="hu-HU" sz="1400" dirty="0" smtClean="0">
                <a:solidFill>
                  <a:schemeClr val="tx2"/>
                </a:solidFill>
              </a:rPr>
              <a:t>áram és helyigény</a:t>
            </a:r>
            <a:endParaRPr lang="en-US" sz="1400" dirty="0">
              <a:solidFill>
                <a:schemeClr val="tx2"/>
              </a:solidFill>
            </a:endParaRPr>
          </a:p>
        </p:txBody>
      </p:sp>
      <p:sp>
        <p:nvSpPr>
          <p:cNvPr id="22" name="Rectangle 5"/>
          <p:cNvSpPr txBox="1">
            <a:spLocks noChangeArrowheads="1"/>
          </p:cNvSpPr>
          <p:nvPr/>
        </p:nvSpPr>
        <p:spPr bwMode="auto">
          <a:xfrm>
            <a:off x="82550" y="3833813"/>
            <a:ext cx="3219450" cy="936957"/>
          </a:xfrm>
          <a:prstGeom prst="rect">
            <a:avLst/>
          </a:prstGeom>
          <a:noFill/>
          <a:ln w="9525">
            <a:noFill/>
            <a:miter lim="800000"/>
            <a:headEnd/>
            <a:tailEnd/>
          </a:ln>
          <a:effectLst/>
        </p:spPr>
        <p:txBody>
          <a:bodyPr lIns="95793" tIns="47896" rIns="95793" bIns="47896">
            <a:spAutoFit/>
          </a:bodyPr>
          <a:lstStyle/>
          <a:p>
            <a:pPr eaLnBrk="0" hangingPunct="0">
              <a:lnSpc>
                <a:spcPct val="90000"/>
              </a:lnSpc>
              <a:spcBef>
                <a:spcPct val="30000"/>
              </a:spcBef>
              <a:buClr>
                <a:schemeClr val="tx2"/>
              </a:buClr>
              <a:buSzPct val="95000"/>
              <a:buFont typeface="Wingdings" pitchFamily="1" charset="2"/>
              <a:buNone/>
              <a:defRPr/>
            </a:pPr>
            <a:r>
              <a:rPr lang="hu-HU" sz="1400" kern="0" dirty="0" smtClean="0">
                <a:solidFill>
                  <a:schemeClr val="accent5"/>
                </a:solidFill>
                <a:latin typeface="+mj-lt"/>
              </a:rPr>
              <a:t>Megoldás</a:t>
            </a:r>
            <a:r>
              <a:rPr lang="en-US" sz="1400" kern="0" dirty="0" smtClean="0">
                <a:solidFill>
                  <a:schemeClr val="accent5"/>
                </a:solidFill>
                <a:latin typeface="+mj-lt"/>
              </a:rPr>
              <a:t>: </a:t>
            </a:r>
            <a:r>
              <a:rPr lang="hu-HU" sz="1400" kern="0" dirty="0" err="1" smtClean="0">
                <a:solidFill>
                  <a:schemeClr val="accent5"/>
                </a:solidFill>
                <a:latin typeface="+mj-lt"/>
              </a:rPr>
              <a:t>desktop</a:t>
            </a:r>
            <a:r>
              <a:rPr lang="hu-HU" sz="1400" kern="0" dirty="0" smtClean="0">
                <a:solidFill>
                  <a:schemeClr val="accent5"/>
                </a:solidFill>
                <a:latin typeface="+mj-lt"/>
              </a:rPr>
              <a:t> és </a:t>
            </a:r>
            <a:r>
              <a:rPr lang="hu-HU" sz="1400" kern="0" dirty="0" err="1" smtClean="0">
                <a:solidFill>
                  <a:schemeClr val="accent5"/>
                </a:solidFill>
                <a:latin typeface="+mj-lt"/>
              </a:rPr>
              <a:t>alkalmazásvirtualizációval</a:t>
            </a:r>
            <a:r>
              <a:rPr lang="hu-HU" sz="1400" kern="0" dirty="0" smtClean="0">
                <a:solidFill>
                  <a:schemeClr val="accent5"/>
                </a:solidFill>
                <a:latin typeface="+mj-lt"/>
              </a:rPr>
              <a:t> ezek nem is létező problémák!</a:t>
            </a:r>
            <a:endParaRPr lang="en-US" sz="1400" kern="0" dirty="0">
              <a:solidFill>
                <a:schemeClr val="accent5"/>
              </a:solidFill>
              <a:latin typeface="+mj-lt"/>
            </a:endParaRPr>
          </a:p>
          <a:p>
            <a:pPr eaLnBrk="0" hangingPunct="0">
              <a:lnSpc>
                <a:spcPct val="90000"/>
              </a:lnSpc>
              <a:spcBef>
                <a:spcPct val="30000"/>
              </a:spcBef>
              <a:buClr>
                <a:schemeClr val="tx2"/>
              </a:buClr>
              <a:buSzPct val="95000"/>
              <a:buFont typeface="Wingdings" pitchFamily="1" charset="2"/>
              <a:buNone/>
              <a:defRPr/>
            </a:pPr>
            <a:endParaRPr lang="en-US" sz="1400" kern="0" dirty="0">
              <a:solidFill>
                <a:schemeClr val="accent5"/>
              </a:solidFill>
              <a:latin typeface="+mj-lt"/>
            </a:endParaRPr>
          </a:p>
        </p:txBody>
      </p:sp>
      <p:sp>
        <p:nvSpPr>
          <p:cNvPr id="23" name="Rectangle 18"/>
          <p:cNvSpPr>
            <a:spLocks noChangeArrowheads="1"/>
          </p:cNvSpPr>
          <p:nvPr/>
        </p:nvSpPr>
        <p:spPr bwMode="auto">
          <a:xfrm>
            <a:off x="82550" y="3071814"/>
            <a:ext cx="3262446" cy="743058"/>
          </a:xfrm>
          <a:prstGeom prst="rect">
            <a:avLst/>
          </a:prstGeom>
          <a:noFill/>
          <a:ln w="9525">
            <a:noFill/>
            <a:miter lim="800000"/>
            <a:headEnd/>
            <a:tailEnd/>
          </a:ln>
        </p:spPr>
        <p:txBody>
          <a:bodyPr lIns="95793" tIns="47896" rIns="95793" bIns="47896">
            <a:spAutoFit/>
          </a:bodyPr>
          <a:lstStyle/>
          <a:p>
            <a:pPr eaLnBrk="0" hangingPunct="0"/>
            <a:r>
              <a:rPr lang="hu-HU" sz="1400" dirty="0" smtClean="0">
                <a:solidFill>
                  <a:schemeClr val="tx2"/>
                </a:solidFill>
              </a:rPr>
              <a:t>A kihívás</a:t>
            </a:r>
            <a:r>
              <a:rPr lang="en-US" sz="1400" dirty="0" smtClean="0">
                <a:solidFill>
                  <a:schemeClr val="tx2"/>
                </a:solidFill>
              </a:rPr>
              <a:t>: </a:t>
            </a:r>
            <a:endParaRPr lang="en-US" sz="1400" dirty="0">
              <a:solidFill>
                <a:schemeClr val="tx2"/>
              </a:solidFill>
            </a:endParaRPr>
          </a:p>
          <a:p>
            <a:pPr eaLnBrk="0" hangingPunct="0"/>
            <a:r>
              <a:rPr lang="hu-HU" sz="1400" dirty="0" smtClean="0">
                <a:solidFill>
                  <a:schemeClr val="tx2"/>
                </a:solidFill>
              </a:rPr>
              <a:t>Alkalmazások inkompatibilitása és hosszas tesztelés bevezetéskor</a:t>
            </a:r>
            <a:endParaRPr lang="en-US" sz="1400" dirty="0">
              <a:solidFill>
                <a:schemeClr val="tx2"/>
              </a:solidFill>
            </a:endParaRPr>
          </a:p>
        </p:txBody>
      </p:sp>
      <p:sp>
        <p:nvSpPr>
          <p:cNvPr id="24" name="Rectangle 5"/>
          <p:cNvSpPr txBox="1">
            <a:spLocks noChangeArrowheads="1"/>
          </p:cNvSpPr>
          <p:nvPr/>
        </p:nvSpPr>
        <p:spPr bwMode="auto">
          <a:xfrm>
            <a:off x="82550" y="5429264"/>
            <a:ext cx="3219450" cy="484526"/>
          </a:xfrm>
          <a:prstGeom prst="rect">
            <a:avLst/>
          </a:prstGeom>
          <a:noFill/>
          <a:ln w="9525">
            <a:noFill/>
            <a:miter lim="800000"/>
            <a:headEnd/>
            <a:tailEnd/>
          </a:ln>
          <a:effectLst/>
        </p:spPr>
        <p:txBody>
          <a:bodyPr lIns="95793" tIns="47896" rIns="95793" bIns="47896">
            <a:spAutoFit/>
          </a:bodyPr>
          <a:lstStyle/>
          <a:p>
            <a:pPr eaLnBrk="0" hangingPunct="0">
              <a:lnSpc>
                <a:spcPct val="90000"/>
              </a:lnSpc>
              <a:spcBef>
                <a:spcPct val="30000"/>
              </a:spcBef>
              <a:buClr>
                <a:schemeClr val="tx2"/>
              </a:buClr>
              <a:buSzPct val="95000"/>
              <a:buFont typeface="Wingdings" pitchFamily="1" charset="2"/>
              <a:buNone/>
              <a:defRPr/>
            </a:pPr>
            <a:r>
              <a:rPr lang="hu-HU" sz="1400" kern="0" dirty="0" smtClean="0">
                <a:solidFill>
                  <a:schemeClr val="accent5"/>
                </a:solidFill>
                <a:latin typeface="+mj-lt"/>
              </a:rPr>
              <a:t>Megoldás</a:t>
            </a:r>
            <a:r>
              <a:rPr lang="en-US" sz="1400" kern="0" dirty="0" smtClean="0">
                <a:solidFill>
                  <a:schemeClr val="accent5"/>
                </a:solidFill>
                <a:latin typeface="+mj-lt"/>
              </a:rPr>
              <a:t>: </a:t>
            </a:r>
            <a:r>
              <a:rPr lang="hu-HU" sz="1400" kern="0" dirty="0" smtClean="0">
                <a:solidFill>
                  <a:schemeClr val="accent5"/>
                </a:solidFill>
                <a:latin typeface="+mj-lt"/>
              </a:rPr>
              <a:t>közös, egységes menedzsment-platform</a:t>
            </a:r>
            <a:endParaRPr lang="en-US" sz="1400" kern="0" dirty="0">
              <a:solidFill>
                <a:schemeClr val="accent5"/>
              </a:solidFill>
              <a:latin typeface="+mj-lt"/>
            </a:endParaRPr>
          </a:p>
        </p:txBody>
      </p:sp>
      <p:sp>
        <p:nvSpPr>
          <p:cNvPr id="25" name="Rectangle 18"/>
          <p:cNvSpPr>
            <a:spLocks noChangeArrowheads="1"/>
          </p:cNvSpPr>
          <p:nvPr/>
        </p:nvSpPr>
        <p:spPr bwMode="auto">
          <a:xfrm>
            <a:off x="82550" y="4714884"/>
            <a:ext cx="3136900" cy="743058"/>
          </a:xfrm>
          <a:prstGeom prst="rect">
            <a:avLst/>
          </a:prstGeom>
          <a:noFill/>
          <a:ln w="9525">
            <a:noFill/>
            <a:miter lim="800000"/>
            <a:headEnd/>
            <a:tailEnd/>
          </a:ln>
        </p:spPr>
        <p:txBody>
          <a:bodyPr lIns="95793" tIns="47896" rIns="95793" bIns="47896">
            <a:spAutoFit/>
          </a:bodyPr>
          <a:lstStyle/>
          <a:p>
            <a:pPr eaLnBrk="0" hangingPunct="0"/>
            <a:r>
              <a:rPr lang="hu-HU" sz="1400" dirty="0" smtClean="0">
                <a:solidFill>
                  <a:schemeClr val="tx2"/>
                </a:solidFill>
              </a:rPr>
              <a:t>A kihívás</a:t>
            </a:r>
            <a:r>
              <a:rPr lang="en-US" sz="1400" dirty="0" smtClean="0">
                <a:solidFill>
                  <a:schemeClr val="tx2"/>
                </a:solidFill>
              </a:rPr>
              <a:t>: </a:t>
            </a:r>
            <a:endParaRPr lang="en-US" sz="1400" dirty="0">
              <a:solidFill>
                <a:schemeClr val="tx2"/>
              </a:solidFill>
            </a:endParaRPr>
          </a:p>
          <a:p>
            <a:pPr eaLnBrk="0" hangingPunct="0"/>
            <a:r>
              <a:rPr lang="hu-HU" sz="1400" dirty="0" smtClean="0">
                <a:solidFill>
                  <a:schemeClr val="tx2"/>
                </a:solidFill>
              </a:rPr>
              <a:t>Ahány eszköz, annyi menedzsment-felület, meg kell tanulni mindet</a:t>
            </a:r>
            <a:endParaRPr lang="en-US" sz="1400" dirty="0">
              <a:solidFill>
                <a:schemeClr val="tx2"/>
              </a:solidFill>
            </a:endParaRPr>
          </a:p>
        </p:txBody>
      </p:sp>
      <p:sp>
        <p:nvSpPr>
          <p:cNvPr id="26" name="Rectangle 19"/>
          <p:cNvSpPr>
            <a:spLocks noChangeArrowheads="1"/>
          </p:cNvSpPr>
          <p:nvPr/>
        </p:nvSpPr>
        <p:spPr bwMode="auto">
          <a:xfrm>
            <a:off x="7735624" y="1447800"/>
            <a:ext cx="2007448" cy="623025"/>
          </a:xfrm>
          <a:prstGeom prst="rect">
            <a:avLst/>
          </a:prstGeom>
          <a:noFill/>
          <a:ln w="9525">
            <a:noFill/>
            <a:miter lim="800000"/>
            <a:headEnd/>
            <a:tailEnd/>
          </a:ln>
        </p:spPr>
        <p:txBody>
          <a:bodyPr wrap="square" lIns="95793" tIns="47896" rIns="95793" bIns="47896">
            <a:spAutoFit/>
          </a:bodyPr>
          <a:lstStyle/>
          <a:p>
            <a:pPr algn="ctr" eaLnBrk="0" hangingPunct="0">
              <a:lnSpc>
                <a:spcPct val="90000"/>
              </a:lnSpc>
              <a:defRPr/>
            </a:pPr>
            <a:r>
              <a:rPr lang="en-US" sz="1900" b="1" dirty="0" smtClean="0">
                <a:solidFill>
                  <a:srgbClr val="FEB454"/>
                </a:solidFill>
                <a:effectLst>
                  <a:outerShdw blurRad="38100" dist="38100" dir="2700000" algn="tl">
                    <a:srgbClr val="000000">
                      <a:alpha val="43137"/>
                    </a:srgbClr>
                  </a:outerShdw>
                </a:effectLst>
                <a:latin typeface="Segoe Semibold"/>
              </a:rPr>
              <a:t>S</a:t>
            </a:r>
            <a:r>
              <a:rPr lang="hu-HU" sz="1900" b="1" dirty="0" smtClean="0">
                <a:solidFill>
                  <a:srgbClr val="FEB454"/>
                </a:solidFill>
                <a:effectLst>
                  <a:outerShdw blurRad="38100" dist="38100" dir="2700000" algn="tl">
                    <a:srgbClr val="000000">
                      <a:alpha val="43137"/>
                    </a:srgbClr>
                  </a:outerShdw>
                </a:effectLst>
                <a:latin typeface="Segoe Semibold"/>
              </a:rPr>
              <a:t>z</a:t>
            </a:r>
            <a:r>
              <a:rPr lang="en-US" sz="1900" b="1" dirty="0" err="1" smtClean="0">
                <a:solidFill>
                  <a:srgbClr val="FEB454"/>
                </a:solidFill>
                <a:effectLst>
                  <a:outerShdw blurRad="38100" dist="38100" dir="2700000" algn="tl">
                    <a:srgbClr val="000000">
                      <a:alpha val="43137"/>
                    </a:srgbClr>
                  </a:outerShdw>
                </a:effectLst>
                <a:latin typeface="Segoe Semibold"/>
              </a:rPr>
              <a:t>erver</a:t>
            </a:r>
            <a:r>
              <a:rPr lang="en-US" sz="1900" b="1" dirty="0" smtClean="0">
                <a:solidFill>
                  <a:srgbClr val="FEB454"/>
                </a:solidFill>
                <a:effectLst>
                  <a:outerShdw blurRad="38100" dist="38100" dir="2700000" algn="tl">
                    <a:srgbClr val="000000">
                      <a:alpha val="43137"/>
                    </a:srgbClr>
                  </a:outerShdw>
                </a:effectLst>
                <a:latin typeface="Segoe Semibold"/>
              </a:rPr>
              <a:t> </a:t>
            </a:r>
            <a:r>
              <a:rPr lang="hu-HU" sz="1900" b="1" dirty="0" smtClean="0">
                <a:solidFill>
                  <a:srgbClr val="FEB454"/>
                </a:solidFill>
                <a:effectLst>
                  <a:outerShdw blurRad="38100" dist="38100" dir="2700000" algn="tl">
                    <a:srgbClr val="000000">
                      <a:alpha val="43137"/>
                    </a:srgbClr>
                  </a:outerShdw>
                </a:effectLst>
                <a:latin typeface="Segoe Semibold"/>
              </a:rPr>
              <a:t>v</a:t>
            </a:r>
            <a:r>
              <a:rPr lang="en-US" sz="1900" b="1" dirty="0" err="1" smtClean="0">
                <a:solidFill>
                  <a:srgbClr val="FEB454"/>
                </a:solidFill>
                <a:effectLst>
                  <a:outerShdw blurRad="38100" dist="38100" dir="2700000" algn="tl">
                    <a:srgbClr val="000000">
                      <a:alpha val="43137"/>
                    </a:srgbClr>
                  </a:outerShdw>
                </a:effectLst>
                <a:latin typeface="Segoe Semibold"/>
              </a:rPr>
              <a:t>irtualiz</a:t>
            </a:r>
            <a:r>
              <a:rPr lang="hu-HU" sz="1900" b="1" dirty="0" err="1" smtClean="0">
                <a:solidFill>
                  <a:srgbClr val="FEB454"/>
                </a:solidFill>
                <a:effectLst>
                  <a:outerShdw blurRad="38100" dist="38100" dir="2700000" algn="tl">
                    <a:srgbClr val="000000">
                      <a:alpha val="43137"/>
                    </a:srgbClr>
                  </a:outerShdw>
                </a:effectLst>
                <a:latin typeface="Segoe Semibold"/>
              </a:rPr>
              <a:t>áció</a:t>
            </a:r>
            <a:endParaRPr lang="en-US" sz="1900" b="1" dirty="0">
              <a:solidFill>
                <a:srgbClr val="FEB454"/>
              </a:solidFill>
              <a:effectLst>
                <a:outerShdw blurRad="38100" dist="38100" dir="2700000" algn="tl">
                  <a:srgbClr val="000000">
                    <a:alpha val="43137"/>
                  </a:srgbClr>
                </a:outerShdw>
              </a:effectLst>
              <a:latin typeface="Segoe Semibold"/>
            </a:endParaRPr>
          </a:p>
        </p:txBody>
      </p:sp>
      <p:sp>
        <p:nvSpPr>
          <p:cNvPr id="27" name="Rectangle 20"/>
          <p:cNvSpPr>
            <a:spLocks noChangeArrowheads="1"/>
          </p:cNvSpPr>
          <p:nvPr/>
        </p:nvSpPr>
        <p:spPr bwMode="auto">
          <a:xfrm>
            <a:off x="6108701" y="1143001"/>
            <a:ext cx="1895210" cy="623025"/>
          </a:xfrm>
          <a:prstGeom prst="rect">
            <a:avLst/>
          </a:prstGeom>
          <a:noFill/>
          <a:ln w="9525">
            <a:noFill/>
            <a:miter lim="800000"/>
            <a:headEnd/>
            <a:tailEnd/>
          </a:ln>
        </p:spPr>
        <p:txBody>
          <a:bodyPr lIns="95793" tIns="47896" rIns="95793" bIns="47896">
            <a:spAutoFit/>
          </a:bodyPr>
          <a:lstStyle/>
          <a:p>
            <a:pPr algn="ctr" eaLnBrk="0" hangingPunct="0">
              <a:lnSpc>
                <a:spcPct val="90000"/>
              </a:lnSpc>
              <a:defRPr/>
            </a:pPr>
            <a:r>
              <a:rPr lang="hu-HU" sz="1900" b="1" dirty="0" smtClean="0">
                <a:solidFill>
                  <a:srgbClr val="FEB454"/>
                </a:solidFill>
                <a:effectLst>
                  <a:outerShdw blurRad="38100" dist="38100" dir="2700000" algn="tl">
                    <a:srgbClr val="000000">
                      <a:alpha val="43137"/>
                    </a:srgbClr>
                  </a:outerShdw>
                </a:effectLst>
                <a:latin typeface="Segoe Semibold"/>
              </a:rPr>
              <a:t>Alkalmazás </a:t>
            </a:r>
            <a:r>
              <a:rPr lang="en-US" sz="1900" b="1" dirty="0" smtClean="0">
                <a:solidFill>
                  <a:srgbClr val="FEB454"/>
                </a:solidFill>
                <a:effectLst>
                  <a:outerShdw blurRad="38100" dist="38100" dir="2700000" algn="tl">
                    <a:srgbClr val="000000">
                      <a:alpha val="43137"/>
                    </a:srgbClr>
                  </a:outerShdw>
                </a:effectLst>
                <a:latin typeface="Segoe Semibold"/>
              </a:rPr>
              <a:t> </a:t>
            </a:r>
            <a:r>
              <a:rPr lang="hu-HU" sz="1900" b="1" dirty="0" err="1" smtClean="0">
                <a:solidFill>
                  <a:srgbClr val="FEB454"/>
                </a:solidFill>
                <a:effectLst>
                  <a:outerShdw blurRad="38100" dist="38100" dir="2700000" algn="tl">
                    <a:srgbClr val="000000">
                      <a:alpha val="43137"/>
                    </a:srgbClr>
                  </a:outerShdw>
                </a:effectLst>
                <a:latin typeface="Segoe Semibold"/>
              </a:rPr>
              <a:t>virtualizáció</a:t>
            </a:r>
            <a:endParaRPr lang="en-US" sz="1900" b="1" dirty="0">
              <a:solidFill>
                <a:srgbClr val="FEB454"/>
              </a:solidFill>
              <a:effectLst>
                <a:outerShdw blurRad="38100" dist="38100" dir="2700000" algn="tl">
                  <a:srgbClr val="000000">
                    <a:alpha val="43137"/>
                  </a:srgbClr>
                </a:outerShdw>
              </a:effectLst>
              <a:latin typeface="Segoe Semibold"/>
            </a:endParaRPr>
          </a:p>
        </p:txBody>
      </p:sp>
      <p:sp>
        <p:nvSpPr>
          <p:cNvPr id="28" name="Rectangle 21"/>
          <p:cNvSpPr>
            <a:spLocks noChangeArrowheads="1"/>
          </p:cNvSpPr>
          <p:nvPr/>
        </p:nvSpPr>
        <p:spPr bwMode="auto">
          <a:xfrm>
            <a:off x="3797299" y="6172201"/>
            <a:ext cx="2013786" cy="623025"/>
          </a:xfrm>
          <a:prstGeom prst="rect">
            <a:avLst/>
          </a:prstGeom>
          <a:noFill/>
          <a:ln w="9525">
            <a:noFill/>
            <a:miter lim="800000"/>
            <a:headEnd/>
            <a:tailEnd/>
          </a:ln>
        </p:spPr>
        <p:txBody>
          <a:bodyPr wrap="square" lIns="95793" tIns="47896" rIns="95793" bIns="47896">
            <a:spAutoFit/>
          </a:bodyPr>
          <a:lstStyle/>
          <a:p>
            <a:pPr algn="ctr" eaLnBrk="0" hangingPunct="0">
              <a:lnSpc>
                <a:spcPct val="90000"/>
              </a:lnSpc>
              <a:defRPr/>
            </a:pPr>
            <a:r>
              <a:rPr lang="en-US" sz="1900" b="1" dirty="0" smtClean="0">
                <a:solidFill>
                  <a:srgbClr val="FEB454"/>
                </a:solidFill>
                <a:effectLst>
                  <a:outerShdw blurRad="38100" dist="38100" dir="2700000" algn="tl">
                    <a:srgbClr val="000000">
                      <a:alpha val="43137"/>
                    </a:srgbClr>
                  </a:outerShdw>
                </a:effectLst>
                <a:latin typeface="Segoe Semibold"/>
              </a:rPr>
              <a:t>Desktop</a:t>
            </a:r>
            <a:r>
              <a:rPr lang="hu-HU" sz="1900" b="1" dirty="0" smtClean="0">
                <a:solidFill>
                  <a:srgbClr val="FEB454"/>
                </a:solidFill>
                <a:effectLst>
                  <a:outerShdw blurRad="38100" dist="38100" dir="2700000" algn="tl">
                    <a:srgbClr val="000000">
                      <a:alpha val="43137"/>
                    </a:srgbClr>
                  </a:outerShdw>
                </a:effectLst>
                <a:latin typeface="Segoe Semibold"/>
              </a:rPr>
              <a:t> </a:t>
            </a:r>
            <a:r>
              <a:rPr lang="hu-HU" sz="1900" b="1" dirty="0" err="1" smtClean="0">
                <a:solidFill>
                  <a:srgbClr val="FEB454"/>
                </a:solidFill>
                <a:effectLst>
                  <a:outerShdw blurRad="38100" dist="38100" dir="2700000" algn="tl">
                    <a:srgbClr val="000000">
                      <a:alpha val="43137"/>
                    </a:srgbClr>
                  </a:outerShdw>
                </a:effectLst>
                <a:latin typeface="Segoe Semibold"/>
              </a:rPr>
              <a:t>virtualizáció</a:t>
            </a:r>
            <a:endParaRPr lang="en-US" sz="1900" b="1" dirty="0">
              <a:solidFill>
                <a:srgbClr val="FEB454"/>
              </a:solidFill>
              <a:effectLst>
                <a:outerShdw blurRad="38100" dist="38100" dir="2700000" algn="tl">
                  <a:srgbClr val="000000">
                    <a:alpha val="43137"/>
                  </a:srgbClr>
                </a:outerShdw>
              </a:effectLst>
              <a:latin typeface="Segoe Semibold"/>
            </a:endParaRPr>
          </a:p>
        </p:txBody>
      </p:sp>
      <p:sp>
        <p:nvSpPr>
          <p:cNvPr id="29" name="Rectangle 22"/>
          <p:cNvSpPr>
            <a:spLocks noChangeArrowheads="1"/>
          </p:cNvSpPr>
          <p:nvPr/>
        </p:nvSpPr>
        <p:spPr bwMode="auto">
          <a:xfrm>
            <a:off x="3549651" y="1752601"/>
            <a:ext cx="1819540" cy="623025"/>
          </a:xfrm>
          <a:prstGeom prst="rect">
            <a:avLst/>
          </a:prstGeom>
          <a:noFill/>
          <a:ln w="9525">
            <a:noFill/>
            <a:miter lim="800000"/>
            <a:headEnd/>
            <a:tailEnd/>
          </a:ln>
        </p:spPr>
        <p:txBody>
          <a:bodyPr lIns="95793" tIns="47896" rIns="95793" bIns="47896">
            <a:spAutoFit/>
          </a:bodyPr>
          <a:lstStyle/>
          <a:p>
            <a:pPr algn="ctr" eaLnBrk="0" hangingPunct="0">
              <a:lnSpc>
                <a:spcPct val="90000"/>
              </a:lnSpc>
              <a:defRPr/>
            </a:pPr>
            <a:r>
              <a:rPr lang="hu-HU" sz="1900" b="1" dirty="0" smtClean="0">
                <a:solidFill>
                  <a:srgbClr val="FEB454"/>
                </a:solidFill>
                <a:effectLst>
                  <a:outerShdw blurRad="38100" dist="38100" dir="2700000" algn="tl">
                    <a:srgbClr val="000000">
                      <a:alpha val="43137"/>
                    </a:srgbClr>
                  </a:outerShdw>
                </a:effectLst>
                <a:latin typeface="Segoe Semibold"/>
              </a:rPr>
              <a:t>Megjelenítés </a:t>
            </a:r>
            <a:r>
              <a:rPr lang="en-US" sz="1900" b="1" dirty="0" smtClean="0">
                <a:solidFill>
                  <a:srgbClr val="FEB454"/>
                </a:solidFill>
                <a:effectLst>
                  <a:outerShdw blurRad="38100" dist="38100" dir="2700000" algn="tl">
                    <a:srgbClr val="000000">
                      <a:alpha val="43137"/>
                    </a:srgbClr>
                  </a:outerShdw>
                </a:effectLst>
                <a:latin typeface="Segoe Semibold"/>
              </a:rPr>
              <a:t> </a:t>
            </a:r>
            <a:r>
              <a:rPr lang="hu-HU" sz="1900" b="1" dirty="0" err="1" smtClean="0">
                <a:solidFill>
                  <a:srgbClr val="FEB454"/>
                </a:solidFill>
                <a:effectLst>
                  <a:outerShdw blurRad="38100" dist="38100" dir="2700000" algn="tl">
                    <a:srgbClr val="000000">
                      <a:alpha val="43137"/>
                    </a:srgbClr>
                  </a:outerShdw>
                </a:effectLst>
                <a:latin typeface="Segoe Semibold"/>
              </a:rPr>
              <a:t>virtualizáció</a:t>
            </a:r>
            <a:endParaRPr lang="en-US" sz="1900" b="1" dirty="0">
              <a:solidFill>
                <a:srgbClr val="FEB454"/>
              </a:solidFill>
              <a:effectLst>
                <a:outerShdw blurRad="38100" dist="38100" dir="2700000" algn="tl">
                  <a:srgbClr val="000000">
                    <a:alpha val="43137"/>
                  </a:srgbClr>
                </a:outerShdw>
              </a:effectLst>
              <a:latin typeface="Segoe Semibold"/>
            </a:endParaRPr>
          </a:p>
        </p:txBody>
      </p:sp>
      <p:sp>
        <p:nvSpPr>
          <p:cNvPr id="30" name="Rectangle 20"/>
          <p:cNvSpPr>
            <a:spLocks noChangeArrowheads="1"/>
          </p:cNvSpPr>
          <p:nvPr/>
        </p:nvSpPr>
        <p:spPr bwMode="auto">
          <a:xfrm>
            <a:off x="6607441" y="5889626"/>
            <a:ext cx="1895210" cy="623025"/>
          </a:xfrm>
          <a:prstGeom prst="rect">
            <a:avLst/>
          </a:prstGeom>
          <a:noFill/>
          <a:ln w="9525">
            <a:noFill/>
            <a:miter lim="800000"/>
            <a:headEnd/>
            <a:tailEnd/>
          </a:ln>
        </p:spPr>
        <p:txBody>
          <a:bodyPr lIns="95793" tIns="47896" rIns="95793" bIns="47896">
            <a:spAutoFit/>
          </a:bodyPr>
          <a:lstStyle/>
          <a:p>
            <a:pPr algn="ctr" eaLnBrk="0" hangingPunct="0">
              <a:lnSpc>
                <a:spcPct val="90000"/>
              </a:lnSpc>
              <a:defRPr/>
            </a:pPr>
            <a:r>
              <a:rPr lang="hu-HU" sz="1900" b="1" dirty="0" smtClean="0">
                <a:solidFill>
                  <a:srgbClr val="FEB454"/>
                </a:solidFill>
                <a:effectLst>
                  <a:outerShdw blurRad="38100" dist="38100" dir="2700000" algn="tl">
                    <a:srgbClr val="000000">
                      <a:alpha val="43137"/>
                    </a:srgbClr>
                  </a:outerShdw>
                </a:effectLst>
                <a:latin typeface="Segoe Semibold"/>
              </a:rPr>
              <a:t>Alkalmazás </a:t>
            </a:r>
            <a:r>
              <a:rPr lang="hu-HU" sz="1900" b="1" dirty="0" err="1" smtClean="0">
                <a:solidFill>
                  <a:srgbClr val="FEB454"/>
                </a:solidFill>
                <a:effectLst>
                  <a:outerShdw blurRad="38100" dist="38100" dir="2700000" algn="tl">
                    <a:srgbClr val="000000">
                      <a:alpha val="43137"/>
                    </a:srgbClr>
                  </a:outerShdw>
                </a:effectLst>
                <a:latin typeface="Segoe Semibold"/>
              </a:rPr>
              <a:t>virtualizáció</a:t>
            </a:r>
            <a:endParaRPr lang="en-US" sz="1900" b="1" dirty="0">
              <a:solidFill>
                <a:srgbClr val="FEB454"/>
              </a:solidFill>
              <a:effectLst>
                <a:outerShdw blurRad="38100" dist="38100" dir="2700000" algn="tl">
                  <a:srgbClr val="000000">
                    <a:alpha val="43137"/>
                  </a:srgbClr>
                </a:outerShdw>
              </a:effectLst>
              <a:latin typeface="Segoe Semibold"/>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45">
                                            <p:txEl>
                                              <p:pRg st="0" end="0"/>
                                            </p:txEl>
                                          </p:spTgt>
                                        </p:tgtEl>
                                        <p:attrNameLst>
                                          <p:attrName>style.visibility</p:attrName>
                                        </p:attrNameLst>
                                      </p:cBhvr>
                                      <p:to>
                                        <p:strVal val="visible"/>
                                      </p:to>
                                    </p:set>
                                    <p:anim calcmode="lin" valueType="num">
                                      <p:cBhvr additive="base">
                                        <p:cTn id="13" dur="500" fill="hold"/>
                                        <p:tgtEl>
                                          <p:spTgt spid="1024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245">
                                            <p:txEl>
                                              <p:pRg st="0" end="0"/>
                                            </p:txEl>
                                          </p:spTgt>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0280"/>
                                        </p:tgtEl>
                                        <p:attrNameLst>
                                          <p:attrName>style.visibility</p:attrName>
                                        </p:attrNameLst>
                                      </p:cBhvr>
                                      <p:to>
                                        <p:strVal val="visible"/>
                                      </p:to>
                                    </p:set>
                                    <p:animEffect transition="in" filter="fade">
                                      <p:cBhvr>
                                        <p:cTn id="17" dur="1000"/>
                                        <p:tgtEl>
                                          <p:spTgt spid="10280"/>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0253"/>
                                        </p:tgtEl>
                                        <p:attrNameLst>
                                          <p:attrName>style.visibility</p:attrName>
                                        </p:attrNameLst>
                                      </p:cBhvr>
                                      <p:to>
                                        <p:strVal val="visible"/>
                                      </p:to>
                                    </p:set>
                                    <p:animEffect transition="in" filter="fade">
                                      <p:cBhvr>
                                        <p:cTn id="21" dur="1000"/>
                                        <p:tgtEl>
                                          <p:spTgt spid="10253"/>
                                        </p:tgtEl>
                                      </p:cBhvr>
                                    </p:animEffect>
                                  </p:childTnLst>
                                </p:cTn>
                              </p:par>
                              <p:par>
                                <p:cTn id="22" presetID="10" presetClass="entr" presetSubtype="0" fill="hold" nodeType="withEffect">
                                  <p:stCondLst>
                                    <p:cond delay="0"/>
                                  </p:stCondLst>
                                  <p:childTnLst>
                                    <p:set>
                                      <p:cBhvr>
                                        <p:cTn id="23" dur="1" fill="hold">
                                          <p:stCondLst>
                                            <p:cond delay="0"/>
                                          </p:stCondLst>
                                        </p:cTn>
                                        <p:tgtEl>
                                          <p:spTgt spid="10254"/>
                                        </p:tgtEl>
                                        <p:attrNameLst>
                                          <p:attrName>style.visibility</p:attrName>
                                        </p:attrNameLst>
                                      </p:cBhvr>
                                      <p:to>
                                        <p:strVal val="visible"/>
                                      </p:to>
                                    </p:set>
                                    <p:animEffect transition="in" filter="fade">
                                      <p:cBhvr>
                                        <p:cTn id="24" dur="1000"/>
                                        <p:tgtEl>
                                          <p:spTgt spid="10254"/>
                                        </p:tgtEl>
                                      </p:cBhvr>
                                    </p:animEffect>
                                  </p:childTnLst>
                                </p:cTn>
                              </p:par>
                              <p:par>
                                <p:cTn id="25" presetID="10" presetClass="entr" presetSubtype="0" fill="hold" nodeType="withEffect">
                                  <p:stCondLst>
                                    <p:cond delay="0"/>
                                  </p:stCondLst>
                                  <p:childTnLst>
                                    <p:set>
                                      <p:cBhvr>
                                        <p:cTn id="26" dur="1" fill="hold">
                                          <p:stCondLst>
                                            <p:cond delay="0"/>
                                          </p:stCondLst>
                                        </p:cTn>
                                        <p:tgtEl>
                                          <p:spTgt spid="10257"/>
                                        </p:tgtEl>
                                        <p:attrNameLst>
                                          <p:attrName>style.visibility</p:attrName>
                                        </p:attrNameLst>
                                      </p:cBhvr>
                                      <p:to>
                                        <p:strVal val="visible"/>
                                      </p:to>
                                    </p:set>
                                    <p:animEffect transition="in" filter="fade">
                                      <p:cBhvr>
                                        <p:cTn id="27" dur="1000"/>
                                        <p:tgtEl>
                                          <p:spTgt spid="10257"/>
                                        </p:tgtEl>
                                      </p:cBhvr>
                                    </p:animEffect>
                                  </p:childTnLst>
                                </p:cTn>
                              </p:par>
                              <p:par>
                                <p:cTn id="28" presetID="10" presetClass="entr" presetSubtype="0" fill="hold" nodeType="withEffect">
                                  <p:stCondLst>
                                    <p:cond delay="0"/>
                                  </p:stCondLst>
                                  <p:childTnLst>
                                    <p:set>
                                      <p:cBhvr>
                                        <p:cTn id="29" dur="1" fill="hold">
                                          <p:stCondLst>
                                            <p:cond delay="0"/>
                                          </p:stCondLst>
                                        </p:cTn>
                                        <p:tgtEl>
                                          <p:spTgt spid="10258"/>
                                        </p:tgtEl>
                                        <p:attrNameLst>
                                          <p:attrName>style.visibility</p:attrName>
                                        </p:attrNameLst>
                                      </p:cBhvr>
                                      <p:to>
                                        <p:strVal val="visible"/>
                                      </p:to>
                                    </p:set>
                                    <p:animEffect transition="in" filter="fade">
                                      <p:cBhvr>
                                        <p:cTn id="30" dur="1000"/>
                                        <p:tgtEl>
                                          <p:spTgt spid="1025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258"/>
                                        </p:tgtEl>
                                      </p:cBhvr>
                                    </p:animEffect>
                                    <p:set>
                                      <p:cBhvr>
                                        <p:cTn id="35" dur="1" fill="hold">
                                          <p:stCondLst>
                                            <p:cond delay="499"/>
                                          </p:stCondLst>
                                        </p:cTn>
                                        <p:tgtEl>
                                          <p:spTgt spid="10258"/>
                                        </p:tgtEl>
                                        <p:attrNameLst>
                                          <p:attrName>style.visibility</p:attrName>
                                        </p:attrNameLst>
                                      </p:cBhvr>
                                      <p:to>
                                        <p:strVal val="hidden"/>
                                      </p:to>
                                    </p:set>
                                  </p:childTnLst>
                                </p:cTn>
                              </p:par>
                              <p:par>
                                <p:cTn id="36" presetID="10" presetClass="exit" presetSubtype="0" fill="hold" nodeType="withEffect">
                                  <p:stCondLst>
                                    <p:cond delay="200"/>
                                  </p:stCondLst>
                                  <p:childTnLst>
                                    <p:animEffect transition="out" filter="fade">
                                      <p:cBhvr>
                                        <p:cTn id="37" dur="500"/>
                                        <p:tgtEl>
                                          <p:spTgt spid="10257"/>
                                        </p:tgtEl>
                                      </p:cBhvr>
                                    </p:animEffect>
                                    <p:set>
                                      <p:cBhvr>
                                        <p:cTn id="38" dur="1" fill="hold">
                                          <p:stCondLst>
                                            <p:cond delay="499"/>
                                          </p:stCondLst>
                                        </p:cTn>
                                        <p:tgtEl>
                                          <p:spTgt spid="10257"/>
                                        </p:tgtEl>
                                        <p:attrNameLst>
                                          <p:attrName>style.visibility</p:attrName>
                                        </p:attrNameLst>
                                      </p:cBhvr>
                                      <p:to>
                                        <p:strVal val="hidden"/>
                                      </p:to>
                                    </p:set>
                                  </p:childTnLst>
                                </p:cTn>
                              </p:par>
                              <p:par>
                                <p:cTn id="39" presetID="10" presetClass="exit" presetSubtype="0" fill="hold" nodeType="withEffect">
                                  <p:stCondLst>
                                    <p:cond delay="400"/>
                                  </p:stCondLst>
                                  <p:childTnLst>
                                    <p:animEffect transition="out" filter="fade">
                                      <p:cBhvr>
                                        <p:cTn id="40" dur="500"/>
                                        <p:tgtEl>
                                          <p:spTgt spid="10254"/>
                                        </p:tgtEl>
                                      </p:cBhvr>
                                    </p:animEffect>
                                    <p:set>
                                      <p:cBhvr>
                                        <p:cTn id="41" dur="1" fill="hold">
                                          <p:stCondLst>
                                            <p:cond delay="499"/>
                                          </p:stCondLst>
                                        </p:cTn>
                                        <p:tgtEl>
                                          <p:spTgt spid="10254"/>
                                        </p:tgtEl>
                                        <p:attrNameLst>
                                          <p:attrName>style.visibility</p:attrName>
                                        </p:attrNameLst>
                                      </p:cBhvr>
                                      <p:to>
                                        <p:strVal val="hidden"/>
                                      </p:to>
                                    </p:set>
                                  </p:childTnLst>
                                </p:cTn>
                              </p:par>
                            </p:childTnLst>
                          </p:cTn>
                        </p:par>
                        <p:par>
                          <p:cTn id="42" fill="hold">
                            <p:stCondLst>
                              <p:cond delay="900"/>
                            </p:stCondLst>
                            <p:childTnLst>
                              <p:par>
                                <p:cTn id="43" presetID="42" presetClass="entr" presetSubtype="0" fill="hold" nodeType="afterEffect">
                                  <p:stCondLst>
                                    <p:cond delay="0"/>
                                  </p:stCondLst>
                                  <p:childTnLst>
                                    <p:set>
                                      <p:cBhvr>
                                        <p:cTn id="44" dur="1" fill="hold">
                                          <p:stCondLst>
                                            <p:cond delay="0"/>
                                          </p:stCondLst>
                                        </p:cTn>
                                        <p:tgtEl>
                                          <p:spTgt spid="10259"/>
                                        </p:tgtEl>
                                        <p:attrNameLst>
                                          <p:attrName>style.visibility</p:attrName>
                                        </p:attrNameLst>
                                      </p:cBhvr>
                                      <p:to>
                                        <p:strVal val="visible"/>
                                      </p:to>
                                    </p:set>
                                    <p:animEffect transition="in" filter="fade">
                                      <p:cBhvr>
                                        <p:cTn id="45" dur="1000"/>
                                        <p:tgtEl>
                                          <p:spTgt spid="10259"/>
                                        </p:tgtEl>
                                      </p:cBhvr>
                                    </p:animEffect>
                                    <p:anim calcmode="lin" valueType="num">
                                      <p:cBhvr>
                                        <p:cTn id="46" dur="1000" fill="hold"/>
                                        <p:tgtEl>
                                          <p:spTgt spid="10259"/>
                                        </p:tgtEl>
                                        <p:attrNameLst>
                                          <p:attrName>ppt_x</p:attrName>
                                        </p:attrNameLst>
                                      </p:cBhvr>
                                      <p:tavLst>
                                        <p:tav tm="0">
                                          <p:val>
                                            <p:strVal val="#ppt_x"/>
                                          </p:val>
                                        </p:tav>
                                        <p:tav tm="100000">
                                          <p:val>
                                            <p:strVal val="#ppt_x"/>
                                          </p:val>
                                        </p:tav>
                                      </p:tavLst>
                                    </p:anim>
                                    <p:anim calcmode="lin" valueType="num">
                                      <p:cBhvr>
                                        <p:cTn id="47" dur="1000" fill="hold"/>
                                        <p:tgtEl>
                                          <p:spTgt spid="10259"/>
                                        </p:tgtEl>
                                        <p:attrNameLst>
                                          <p:attrName>ppt_y</p:attrName>
                                        </p:attrNameLst>
                                      </p:cBhvr>
                                      <p:tavLst>
                                        <p:tav tm="0">
                                          <p:val>
                                            <p:strVal val="#ppt_y+.1"/>
                                          </p:val>
                                        </p:tav>
                                        <p:tav tm="100000">
                                          <p:val>
                                            <p:strVal val="#ppt_y"/>
                                          </p:val>
                                        </p:tav>
                                      </p:tavLst>
                                    </p:anim>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20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298"/>
                                        </p:tgtEl>
                                        <p:attrNameLst>
                                          <p:attrName>style.visibility</p:attrName>
                                        </p:attrNameLst>
                                      </p:cBhvr>
                                      <p:to>
                                        <p:strVal val="visible"/>
                                      </p:to>
                                    </p:set>
                                    <p:animEffect transition="in" filter="fade">
                                      <p:cBhvr>
                                        <p:cTn id="55" dur="1000"/>
                                        <p:tgtEl>
                                          <p:spTgt spid="1029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299"/>
                                        </p:tgtEl>
                                        <p:attrNameLst>
                                          <p:attrName>style.visibility</p:attrName>
                                        </p:attrNameLst>
                                      </p:cBhvr>
                                      <p:to>
                                        <p:strVal val="visible"/>
                                      </p:to>
                                    </p:set>
                                    <p:animEffect transition="in" filter="fade">
                                      <p:cBhvr>
                                        <p:cTn id="60" dur="1000"/>
                                        <p:tgtEl>
                                          <p:spTgt spid="10299"/>
                                        </p:tgtEl>
                                      </p:cBhvr>
                                    </p:animEffect>
                                  </p:childTnLst>
                                </p:cTn>
                              </p:par>
                              <p:par>
                                <p:cTn id="61" presetID="10" presetClass="exit" presetSubtype="0" fill="hold" nodeType="withEffect">
                                  <p:stCondLst>
                                    <p:cond delay="0"/>
                                  </p:stCondLst>
                                  <p:childTnLst>
                                    <p:animEffect transition="out" filter="fade">
                                      <p:cBhvr>
                                        <p:cTn id="62" dur="1000"/>
                                        <p:tgtEl>
                                          <p:spTgt spid="10298"/>
                                        </p:tgtEl>
                                      </p:cBhvr>
                                    </p:animEffect>
                                    <p:set>
                                      <p:cBhvr>
                                        <p:cTn id="63" dur="1" fill="hold">
                                          <p:stCondLst>
                                            <p:cond delay="999"/>
                                          </p:stCondLst>
                                        </p:cTn>
                                        <p:tgtEl>
                                          <p:spTgt spid="10298"/>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2000"/>
                                        <p:tgtEl>
                                          <p:spTgt spid="2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20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2000"/>
                                        <p:tgtEl>
                                          <p:spTgt spid="20"/>
                                        </p:tgtEl>
                                      </p:cBhvr>
                                    </p:animEffect>
                                    <p:set>
                                      <p:cBhvr>
                                        <p:cTn id="74" dur="1" fill="hold">
                                          <p:stCondLst>
                                            <p:cond delay="1999"/>
                                          </p:stCondLst>
                                        </p:cTn>
                                        <p:tgtEl>
                                          <p:spTgt spid="20"/>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2000"/>
                                        <p:tgtEl>
                                          <p:spTgt spid="10245">
                                            <p:txEl>
                                              <p:pRg st="0" end="0"/>
                                            </p:txEl>
                                          </p:spTgt>
                                        </p:tgtEl>
                                      </p:cBhvr>
                                    </p:animEffect>
                                    <p:set>
                                      <p:cBhvr>
                                        <p:cTn id="77" dur="1" fill="hold">
                                          <p:stCondLst>
                                            <p:cond delay="1999"/>
                                          </p:stCondLst>
                                        </p:cTn>
                                        <p:tgtEl>
                                          <p:spTgt spid="10245">
                                            <p:txEl>
                                              <p:pRg st="0" end="0"/>
                                            </p:txEl>
                                          </p:spTgt>
                                        </p:tgtEl>
                                        <p:attrNameLst>
                                          <p:attrName>style.visibility</p:attrName>
                                        </p:attrNameLst>
                                      </p:cBhvr>
                                      <p:to>
                                        <p:strVal val="hidden"/>
                                      </p:to>
                                    </p:set>
                                  </p:childTnLst>
                                </p:cTn>
                              </p:par>
                            </p:childTnLst>
                          </p:cTn>
                        </p:par>
                        <p:par>
                          <p:cTn id="78" fill="hold">
                            <p:stCondLst>
                              <p:cond delay="2000"/>
                            </p:stCondLst>
                            <p:childTnLst>
                              <p:par>
                                <p:cTn id="79" presetID="2" presetClass="entr" presetSubtype="8"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0-#ppt_w/2"/>
                                          </p:val>
                                        </p:tav>
                                        <p:tav tm="100000">
                                          <p:val>
                                            <p:strVal val="#ppt_x"/>
                                          </p:val>
                                        </p:tav>
                                      </p:tavLst>
                                    </p:anim>
                                    <p:anim calcmode="lin" valueType="num">
                                      <p:cBhvr additive="base">
                                        <p:cTn id="8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8" fill="hold" grpId="0" nodeType="click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0-#ppt_w/2"/>
                                          </p:val>
                                        </p:tav>
                                        <p:tav tm="100000">
                                          <p:val>
                                            <p:strVal val="#ppt_x"/>
                                          </p:val>
                                        </p:tav>
                                      </p:tavLst>
                                    </p:anim>
                                    <p:anim calcmode="lin" valueType="num">
                                      <p:cBhvr additive="base">
                                        <p:cTn id="88" dur="500" fill="hold"/>
                                        <p:tgtEl>
                                          <p:spTgt spid="22"/>
                                        </p:tgtEl>
                                        <p:attrNameLst>
                                          <p:attrName>ppt_y</p:attrName>
                                        </p:attrNameLst>
                                      </p:cBhvr>
                                      <p:tavLst>
                                        <p:tav tm="0">
                                          <p:val>
                                            <p:strVal val="#ppt_y"/>
                                          </p:val>
                                        </p:tav>
                                        <p:tav tm="100000">
                                          <p:val>
                                            <p:strVal val="#ppt_y"/>
                                          </p:val>
                                        </p:tav>
                                      </p:tavLst>
                                    </p:anim>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10271"/>
                                        </p:tgtEl>
                                        <p:attrNameLst>
                                          <p:attrName>style.visibility</p:attrName>
                                        </p:attrNameLst>
                                      </p:cBhvr>
                                      <p:to>
                                        <p:strVal val="visible"/>
                                      </p:to>
                                    </p:set>
                                    <p:animEffect transition="in" filter="fade">
                                      <p:cBhvr>
                                        <p:cTn id="92" dur="1000"/>
                                        <p:tgtEl>
                                          <p:spTgt spid="10271"/>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1000"/>
                                        <p:tgtEl>
                                          <p:spTgt spid="10271"/>
                                        </p:tgtEl>
                                      </p:cBhvr>
                                    </p:animEffect>
                                    <p:set>
                                      <p:cBhvr>
                                        <p:cTn id="97" dur="1" fill="hold">
                                          <p:stCondLst>
                                            <p:cond delay="999"/>
                                          </p:stCondLst>
                                        </p:cTn>
                                        <p:tgtEl>
                                          <p:spTgt spid="10271"/>
                                        </p:tgtEl>
                                        <p:attrNameLst>
                                          <p:attrName>style.visibility</p:attrName>
                                        </p:attrNameLst>
                                      </p:cBhvr>
                                      <p:to>
                                        <p:strVal val="hidden"/>
                                      </p:to>
                                    </p:set>
                                  </p:childTnLst>
                                </p:cTn>
                              </p:par>
                              <p:par>
                                <p:cTn id="98" presetID="10" presetClass="entr" presetSubtype="0"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2000"/>
                                        <p:tgtEl>
                                          <p:spTgt spid="30"/>
                                        </p:tgtEl>
                                      </p:cBhvr>
                                    </p:animEffect>
                                  </p:childTnLst>
                                </p:cTn>
                              </p:par>
                              <p:par>
                                <p:cTn id="101" presetID="10" presetClass="entr" presetSubtype="0" fill="hold" nodeType="withEffect">
                                  <p:stCondLst>
                                    <p:cond delay="0"/>
                                  </p:stCondLst>
                                  <p:childTnLst>
                                    <p:set>
                                      <p:cBhvr>
                                        <p:cTn id="102" dur="1" fill="hold">
                                          <p:stCondLst>
                                            <p:cond delay="0"/>
                                          </p:stCondLst>
                                        </p:cTn>
                                        <p:tgtEl>
                                          <p:spTgt spid="10272"/>
                                        </p:tgtEl>
                                        <p:attrNameLst>
                                          <p:attrName>style.visibility</p:attrName>
                                        </p:attrNameLst>
                                      </p:cBhvr>
                                      <p:to>
                                        <p:strVal val="visible"/>
                                      </p:to>
                                    </p:set>
                                    <p:animEffect transition="in" filter="fade">
                                      <p:cBhvr>
                                        <p:cTn id="103" dur="1000"/>
                                        <p:tgtEl>
                                          <p:spTgt spid="1027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8"/>
                                        </p:tgtEl>
                                        <p:attrNameLst>
                                          <p:attrName>style.visibility</p:attrName>
                                        </p:attrNameLst>
                                      </p:cBhvr>
                                      <p:to>
                                        <p:strVal val="visible"/>
                                      </p:to>
                                    </p:set>
                                    <p:animEffect transition="in" filter="fade">
                                      <p:cBhvr>
                                        <p:cTn id="106" dur="2000"/>
                                        <p:tgtEl>
                                          <p:spTgt spid="28"/>
                                        </p:tgtEl>
                                      </p:cBhvr>
                                    </p:animEffect>
                                  </p:childTnLst>
                                </p:cTn>
                              </p:par>
                              <p:par>
                                <p:cTn id="107" presetID="10" presetClass="entr" presetSubtype="0" fill="hold" nodeType="withEffect">
                                  <p:stCondLst>
                                    <p:cond delay="0"/>
                                  </p:stCondLst>
                                  <p:childTnLst>
                                    <p:set>
                                      <p:cBhvr>
                                        <p:cTn id="108" dur="1" fill="hold">
                                          <p:stCondLst>
                                            <p:cond delay="0"/>
                                          </p:stCondLst>
                                        </p:cTn>
                                        <p:tgtEl>
                                          <p:spTgt spid="124935"/>
                                        </p:tgtEl>
                                        <p:attrNameLst>
                                          <p:attrName>style.visibility</p:attrName>
                                        </p:attrNameLst>
                                      </p:cBhvr>
                                      <p:to>
                                        <p:strVal val="visible"/>
                                      </p:to>
                                    </p:set>
                                    <p:animEffect transition="in" filter="fade">
                                      <p:cBhvr>
                                        <p:cTn id="109" dur="1500"/>
                                        <p:tgtEl>
                                          <p:spTgt spid="124935"/>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xit" presetSubtype="0" fill="hold" grpId="1" nodeType="clickEffect">
                                  <p:stCondLst>
                                    <p:cond delay="0"/>
                                  </p:stCondLst>
                                  <p:childTnLst>
                                    <p:animEffect transition="out" filter="fade">
                                      <p:cBhvr>
                                        <p:cTn id="113" dur="2000"/>
                                        <p:tgtEl>
                                          <p:spTgt spid="23"/>
                                        </p:tgtEl>
                                      </p:cBhvr>
                                    </p:animEffect>
                                    <p:set>
                                      <p:cBhvr>
                                        <p:cTn id="114" dur="1" fill="hold">
                                          <p:stCondLst>
                                            <p:cond delay="1999"/>
                                          </p:stCondLst>
                                        </p:cTn>
                                        <p:tgtEl>
                                          <p:spTgt spid="23"/>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2000"/>
                                        <p:tgtEl>
                                          <p:spTgt spid="22"/>
                                        </p:tgtEl>
                                      </p:cBhvr>
                                    </p:animEffect>
                                    <p:set>
                                      <p:cBhvr>
                                        <p:cTn id="117" dur="1" fill="hold">
                                          <p:stCondLst>
                                            <p:cond delay="1999"/>
                                          </p:stCondLst>
                                        </p:cTn>
                                        <p:tgtEl>
                                          <p:spTgt spid="22"/>
                                        </p:tgtEl>
                                        <p:attrNameLst>
                                          <p:attrName>style.visibility</p:attrName>
                                        </p:attrNameLst>
                                      </p:cBhvr>
                                      <p:to>
                                        <p:strVal val="hidden"/>
                                      </p:to>
                                    </p:set>
                                  </p:childTnLst>
                                </p:cTn>
                              </p:par>
                            </p:childTnLst>
                          </p:cTn>
                        </p:par>
                        <p:par>
                          <p:cTn id="118" fill="hold">
                            <p:stCondLst>
                              <p:cond delay="2000"/>
                            </p:stCondLst>
                            <p:childTnLst>
                              <p:par>
                                <p:cTn id="119" presetID="2" presetClass="entr" presetSubtype="8" fill="hold" grpId="0" nodeType="after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additive="base">
                                        <p:cTn id="121" dur="500" fill="hold"/>
                                        <p:tgtEl>
                                          <p:spTgt spid="25"/>
                                        </p:tgtEl>
                                        <p:attrNameLst>
                                          <p:attrName>ppt_x</p:attrName>
                                        </p:attrNameLst>
                                      </p:cBhvr>
                                      <p:tavLst>
                                        <p:tav tm="0">
                                          <p:val>
                                            <p:strVal val="0-#ppt_w/2"/>
                                          </p:val>
                                        </p:tav>
                                        <p:tav tm="100000">
                                          <p:val>
                                            <p:strVal val="#ppt_x"/>
                                          </p:val>
                                        </p:tav>
                                      </p:tavLst>
                                    </p:anim>
                                    <p:anim calcmode="lin" valueType="num">
                                      <p:cBhvr additive="base">
                                        <p:cTn id="1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8"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additive="base">
                                        <p:cTn id="127" dur="500" fill="hold"/>
                                        <p:tgtEl>
                                          <p:spTgt spid="24"/>
                                        </p:tgtEl>
                                        <p:attrNameLst>
                                          <p:attrName>ppt_x</p:attrName>
                                        </p:attrNameLst>
                                      </p:cBhvr>
                                      <p:tavLst>
                                        <p:tav tm="0">
                                          <p:val>
                                            <p:strVal val="0-#ppt_w/2"/>
                                          </p:val>
                                        </p:tav>
                                        <p:tav tm="100000">
                                          <p:val>
                                            <p:strVal val="#ppt_x"/>
                                          </p:val>
                                        </p:tav>
                                      </p:tavLst>
                                    </p:anim>
                                    <p:anim calcmode="lin" valueType="num">
                                      <p:cBhvr additive="base">
                                        <p:cTn id="128" dur="500" fill="hold"/>
                                        <p:tgtEl>
                                          <p:spTgt spid="24"/>
                                        </p:tgtEl>
                                        <p:attrNameLst>
                                          <p:attrName>ppt_y</p:attrName>
                                        </p:attrNameLst>
                                      </p:cBhvr>
                                      <p:tavLst>
                                        <p:tav tm="0">
                                          <p:val>
                                            <p:strVal val="#ppt_y"/>
                                          </p:val>
                                        </p:tav>
                                        <p:tav tm="100000">
                                          <p:val>
                                            <p:strVal val="#ppt_y"/>
                                          </p:val>
                                        </p:tav>
                                      </p:tavLst>
                                    </p:anim>
                                  </p:childTnLst>
                                </p:cTn>
                              </p:par>
                            </p:childTnLst>
                          </p:cTn>
                        </p:par>
                        <p:par>
                          <p:cTn id="129" fill="hold">
                            <p:stCondLst>
                              <p:cond delay="500"/>
                            </p:stCondLst>
                            <p:childTnLst>
                              <p:par>
                                <p:cTn id="130" presetID="10" presetClass="entr" presetSubtype="0" fill="hold" nodeType="afterEffect">
                                  <p:stCondLst>
                                    <p:cond delay="0"/>
                                  </p:stCondLst>
                                  <p:childTnLst>
                                    <p:set>
                                      <p:cBhvr>
                                        <p:cTn id="131" dur="1" fill="hold">
                                          <p:stCondLst>
                                            <p:cond delay="0"/>
                                          </p:stCondLst>
                                        </p:cTn>
                                        <p:tgtEl>
                                          <p:spTgt spid="124938"/>
                                        </p:tgtEl>
                                        <p:attrNameLst>
                                          <p:attrName>style.visibility</p:attrName>
                                        </p:attrNameLst>
                                      </p:cBhvr>
                                      <p:to>
                                        <p:strVal val="visible"/>
                                      </p:to>
                                    </p:set>
                                    <p:animEffect transition="in" filter="fade">
                                      <p:cBhvr>
                                        <p:cTn id="132" dur="1000"/>
                                        <p:tgtEl>
                                          <p:spTgt spid="124938"/>
                                        </p:tgtEl>
                                      </p:cBhvr>
                                    </p:animEffect>
                                  </p:childTnLst>
                                </p:cTn>
                              </p:par>
                              <p:par>
                                <p:cTn id="133" presetID="10" presetClass="entr" presetSubtype="0" fill="hold" nodeType="withEffect">
                                  <p:stCondLst>
                                    <p:cond delay="500"/>
                                  </p:stCondLst>
                                  <p:childTnLst>
                                    <p:set>
                                      <p:cBhvr>
                                        <p:cTn id="134" dur="1" fill="hold">
                                          <p:stCondLst>
                                            <p:cond delay="0"/>
                                          </p:stCondLst>
                                        </p:cTn>
                                        <p:tgtEl>
                                          <p:spTgt spid="10281"/>
                                        </p:tgtEl>
                                        <p:attrNameLst>
                                          <p:attrName>style.visibility</p:attrName>
                                        </p:attrNameLst>
                                      </p:cBhvr>
                                      <p:to>
                                        <p:strVal val="visible"/>
                                      </p:to>
                                    </p:set>
                                    <p:animEffect transition="in" filter="fade">
                                      <p:cBhvr>
                                        <p:cTn id="135" dur="2500"/>
                                        <p:tgtEl>
                                          <p:spTgt spid="10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build="p"/>
      <p:bldP spid="10245" grpId="1" build="p"/>
      <p:bldP spid="20" grpId="0"/>
      <p:bldP spid="20" grpId="1"/>
      <p:bldP spid="22" grpId="0"/>
      <p:bldP spid="22" grpId="1"/>
      <p:bldP spid="23" grpId="0"/>
      <p:bldP spid="23" grpId="1"/>
      <p:bldP spid="24" grpId="0"/>
      <p:bldP spid="25" grpId="0"/>
      <p:bldP spid="26" grpId="0"/>
      <p:bldP spid="27" grpId="0"/>
      <p:bldP spid="28" grpId="0"/>
      <p:bldP spid="29" grpId="0"/>
      <p:bldP spid="3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1" name="Picture 23" descr="Circular-Field"/>
          <p:cNvPicPr>
            <a:picLocks noChangeAspect="1" noChangeArrowheads="1"/>
          </p:cNvPicPr>
          <p:nvPr/>
        </p:nvPicPr>
        <p:blipFill>
          <a:blip r:embed="rId4"/>
          <a:srcRect/>
          <a:stretch>
            <a:fillRect/>
          </a:stretch>
        </p:blipFill>
        <p:spPr bwMode="auto">
          <a:xfrm>
            <a:off x="3785262" y="4097338"/>
            <a:ext cx="5130138" cy="2913062"/>
          </a:xfrm>
          <a:prstGeom prst="rect">
            <a:avLst/>
          </a:prstGeom>
          <a:noFill/>
          <a:ln w="9525">
            <a:noFill/>
            <a:miter lim="800000"/>
            <a:headEnd/>
            <a:tailEnd/>
          </a:ln>
        </p:spPr>
      </p:pic>
      <p:pic>
        <p:nvPicPr>
          <p:cNvPr id="14445" name="Picture 109" descr="Application-Virtualized"/>
          <p:cNvPicPr>
            <a:picLocks noChangeAspect="1" noChangeArrowheads="1"/>
          </p:cNvPicPr>
          <p:nvPr/>
        </p:nvPicPr>
        <p:blipFill>
          <a:blip r:embed="rId5"/>
          <a:srcRect/>
          <a:stretch>
            <a:fillRect/>
          </a:stretch>
        </p:blipFill>
        <p:spPr bwMode="auto">
          <a:xfrm>
            <a:off x="6361510" y="5724525"/>
            <a:ext cx="368035" cy="381000"/>
          </a:xfrm>
          <a:prstGeom prst="rect">
            <a:avLst/>
          </a:prstGeom>
          <a:noFill/>
          <a:ln w="9525">
            <a:noFill/>
            <a:miter lim="800000"/>
            <a:headEnd/>
            <a:tailEnd/>
          </a:ln>
        </p:spPr>
      </p:pic>
      <p:pic>
        <p:nvPicPr>
          <p:cNvPr id="14442" name="Picture 106" descr="Servers-3-Virtual"/>
          <p:cNvPicPr>
            <a:picLocks noChangeAspect="1" noChangeArrowheads="1"/>
          </p:cNvPicPr>
          <p:nvPr/>
        </p:nvPicPr>
        <p:blipFill>
          <a:blip r:embed="rId6"/>
          <a:srcRect/>
          <a:stretch>
            <a:fillRect/>
          </a:stretch>
        </p:blipFill>
        <p:spPr bwMode="auto">
          <a:xfrm>
            <a:off x="7021910" y="3937000"/>
            <a:ext cx="1250288" cy="1447800"/>
          </a:xfrm>
          <a:prstGeom prst="rect">
            <a:avLst/>
          </a:prstGeom>
          <a:noFill/>
          <a:ln w="9525">
            <a:noFill/>
            <a:miter lim="800000"/>
            <a:headEnd/>
            <a:tailEnd/>
          </a:ln>
        </p:spPr>
      </p:pic>
      <p:pic>
        <p:nvPicPr>
          <p:cNvPr id="14428" name="Picture 92" descr="Server-3U-Physical-Base-Off"/>
          <p:cNvPicPr>
            <a:picLocks noChangeAspect="1" noChangeArrowheads="1"/>
          </p:cNvPicPr>
          <p:nvPr/>
        </p:nvPicPr>
        <p:blipFill>
          <a:blip r:embed="rId7"/>
          <a:srcRect/>
          <a:stretch>
            <a:fillRect/>
          </a:stretch>
        </p:blipFill>
        <p:spPr bwMode="auto">
          <a:xfrm>
            <a:off x="6939360" y="4429126"/>
            <a:ext cx="1386152" cy="955675"/>
          </a:xfrm>
          <a:prstGeom prst="rect">
            <a:avLst/>
          </a:prstGeom>
          <a:noFill/>
          <a:ln w="9525">
            <a:noFill/>
            <a:miter lim="800000"/>
            <a:headEnd/>
            <a:tailEnd/>
          </a:ln>
        </p:spPr>
      </p:pic>
      <p:pic>
        <p:nvPicPr>
          <p:cNvPr id="14432" name="Picture 96" descr="Desktop-Virtual"/>
          <p:cNvPicPr>
            <a:picLocks noChangeAspect="1" noChangeArrowheads="1"/>
          </p:cNvPicPr>
          <p:nvPr/>
        </p:nvPicPr>
        <p:blipFill>
          <a:blip r:embed="rId8"/>
          <a:srcRect/>
          <a:stretch>
            <a:fillRect/>
          </a:stretch>
        </p:blipFill>
        <p:spPr bwMode="auto">
          <a:xfrm>
            <a:off x="4787900" y="5715000"/>
            <a:ext cx="1116146" cy="1143000"/>
          </a:xfrm>
          <a:prstGeom prst="rect">
            <a:avLst/>
          </a:prstGeom>
          <a:noFill/>
          <a:ln w="9525">
            <a:noFill/>
            <a:miter lim="800000"/>
            <a:headEnd/>
            <a:tailEnd/>
          </a:ln>
        </p:spPr>
      </p:pic>
      <p:pic>
        <p:nvPicPr>
          <p:cNvPr id="14433" name="Picture 97" descr="Desktop-Generic-Off"/>
          <p:cNvPicPr>
            <a:picLocks noChangeAspect="1" noChangeArrowheads="1"/>
          </p:cNvPicPr>
          <p:nvPr/>
        </p:nvPicPr>
        <p:blipFill>
          <a:blip r:embed="rId9"/>
          <a:srcRect/>
          <a:stretch>
            <a:fillRect/>
          </a:stretch>
        </p:blipFill>
        <p:spPr bwMode="auto">
          <a:xfrm>
            <a:off x="4127501" y="4305300"/>
            <a:ext cx="1289844" cy="1341438"/>
          </a:xfrm>
          <a:prstGeom prst="rect">
            <a:avLst/>
          </a:prstGeom>
          <a:noFill/>
          <a:ln w="9525">
            <a:noFill/>
            <a:miter lim="800000"/>
            <a:headEnd/>
            <a:tailEnd/>
          </a:ln>
        </p:spPr>
      </p:pic>
      <p:pic>
        <p:nvPicPr>
          <p:cNvPr id="14434" name="Picture 98" descr="Desktop-TS-Client"/>
          <p:cNvPicPr>
            <a:picLocks noChangeAspect="1" noChangeArrowheads="1"/>
          </p:cNvPicPr>
          <p:nvPr/>
        </p:nvPicPr>
        <p:blipFill>
          <a:blip r:embed="rId10"/>
          <a:srcRect/>
          <a:stretch>
            <a:fillRect/>
          </a:stretch>
        </p:blipFill>
        <p:spPr bwMode="auto">
          <a:xfrm>
            <a:off x="4182533" y="4321175"/>
            <a:ext cx="1264048" cy="1263650"/>
          </a:xfrm>
          <a:prstGeom prst="rect">
            <a:avLst/>
          </a:prstGeom>
          <a:noFill/>
          <a:ln w="9525">
            <a:noFill/>
            <a:miter lim="800000"/>
            <a:headEnd/>
            <a:tailEnd/>
          </a:ln>
        </p:spPr>
      </p:pic>
      <p:pic>
        <p:nvPicPr>
          <p:cNvPr id="14440" name="Picture 104" descr="Desktop-Generic"/>
          <p:cNvPicPr>
            <a:picLocks noChangeAspect="1" noChangeArrowheads="1"/>
          </p:cNvPicPr>
          <p:nvPr/>
        </p:nvPicPr>
        <p:blipFill>
          <a:blip r:embed="rId9"/>
          <a:srcRect/>
          <a:stretch>
            <a:fillRect/>
          </a:stretch>
        </p:blipFill>
        <p:spPr bwMode="auto">
          <a:xfrm>
            <a:off x="6143096" y="5572126"/>
            <a:ext cx="1286404" cy="1336675"/>
          </a:xfrm>
          <a:prstGeom prst="rect">
            <a:avLst/>
          </a:prstGeom>
          <a:noFill/>
          <a:ln w="9525">
            <a:noFill/>
            <a:miter lim="800000"/>
            <a:headEnd/>
            <a:tailEnd/>
          </a:ln>
        </p:spPr>
      </p:pic>
      <p:pic>
        <p:nvPicPr>
          <p:cNvPr id="14441" name="Picture 105" descr="Desktop-SoftGrid-Orange-Screen"/>
          <p:cNvPicPr>
            <a:picLocks noChangeAspect="1" noChangeArrowheads="1"/>
          </p:cNvPicPr>
          <p:nvPr/>
        </p:nvPicPr>
        <p:blipFill>
          <a:blip r:embed="rId11"/>
          <a:srcRect/>
          <a:stretch>
            <a:fillRect/>
          </a:stretch>
        </p:blipFill>
        <p:spPr bwMode="auto">
          <a:xfrm>
            <a:off x="6143096" y="5565776"/>
            <a:ext cx="1286404" cy="1336675"/>
          </a:xfrm>
          <a:prstGeom prst="rect">
            <a:avLst/>
          </a:prstGeom>
          <a:noFill/>
          <a:ln w="9525">
            <a:noFill/>
            <a:miter lim="800000"/>
            <a:headEnd/>
            <a:tailEnd/>
          </a:ln>
        </p:spPr>
      </p:pic>
      <p:pic>
        <p:nvPicPr>
          <p:cNvPr id="14416" name="Picture 80" descr="Arrow-Down-Orange"/>
          <p:cNvPicPr>
            <a:picLocks noChangeAspect="1" noChangeArrowheads="1"/>
          </p:cNvPicPr>
          <p:nvPr/>
        </p:nvPicPr>
        <p:blipFill>
          <a:blip r:embed="rId12"/>
          <a:srcRect/>
          <a:stretch>
            <a:fillRect/>
          </a:stretch>
        </p:blipFill>
        <p:spPr bwMode="auto">
          <a:xfrm>
            <a:off x="6438900" y="1752601"/>
            <a:ext cx="689637" cy="2600325"/>
          </a:xfrm>
          <a:prstGeom prst="rect">
            <a:avLst/>
          </a:prstGeom>
          <a:noFill/>
          <a:ln w="9525">
            <a:noFill/>
            <a:miter lim="800000"/>
            <a:headEnd/>
            <a:tailEnd/>
          </a:ln>
        </p:spPr>
      </p:pic>
      <p:pic>
        <p:nvPicPr>
          <p:cNvPr id="14418" name="Picture 82" descr="Arrow-Down-Orange"/>
          <p:cNvPicPr>
            <a:picLocks noChangeAspect="1" noChangeArrowheads="1"/>
          </p:cNvPicPr>
          <p:nvPr/>
        </p:nvPicPr>
        <p:blipFill>
          <a:blip r:embed="rId12"/>
          <a:srcRect/>
          <a:stretch>
            <a:fillRect/>
          </a:stretch>
        </p:blipFill>
        <p:spPr bwMode="auto">
          <a:xfrm>
            <a:off x="5118100" y="3175001"/>
            <a:ext cx="689637" cy="2600325"/>
          </a:xfrm>
          <a:prstGeom prst="rect">
            <a:avLst/>
          </a:prstGeom>
          <a:noFill/>
          <a:ln w="9525">
            <a:noFill/>
            <a:miter lim="800000"/>
            <a:headEnd/>
            <a:tailEnd/>
          </a:ln>
        </p:spPr>
      </p:pic>
      <p:pic>
        <p:nvPicPr>
          <p:cNvPr id="14422" name="Picture 86" descr="Arrow-Down-Orange"/>
          <p:cNvPicPr>
            <a:picLocks noChangeAspect="1" noChangeArrowheads="1"/>
          </p:cNvPicPr>
          <p:nvPr/>
        </p:nvPicPr>
        <p:blipFill>
          <a:blip r:embed="rId12"/>
          <a:srcRect/>
          <a:stretch>
            <a:fillRect/>
          </a:stretch>
        </p:blipFill>
        <p:spPr bwMode="auto">
          <a:xfrm>
            <a:off x="7322873" y="1752601"/>
            <a:ext cx="689637" cy="2600325"/>
          </a:xfrm>
          <a:prstGeom prst="rect">
            <a:avLst/>
          </a:prstGeom>
          <a:noFill/>
          <a:ln w="9525">
            <a:noFill/>
            <a:miter lim="800000"/>
            <a:headEnd/>
            <a:tailEnd/>
          </a:ln>
        </p:spPr>
      </p:pic>
      <p:pic>
        <p:nvPicPr>
          <p:cNvPr id="14419" name="Picture 83" descr="Arrow-Down-Orange"/>
          <p:cNvPicPr>
            <a:picLocks noChangeAspect="1" noChangeArrowheads="1"/>
          </p:cNvPicPr>
          <p:nvPr/>
        </p:nvPicPr>
        <p:blipFill>
          <a:blip r:embed="rId12"/>
          <a:srcRect/>
          <a:stretch>
            <a:fillRect/>
          </a:stretch>
        </p:blipFill>
        <p:spPr bwMode="auto">
          <a:xfrm>
            <a:off x="6194690" y="3048001"/>
            <a:ext cx="689637" cy="2600325"/>
          </a:xfrm>
          <a:prstGeom prst="rect">
            <a:avLst/>
          </a:prstGeom>
          <a:noFill/>
          <a:ln w="9525">
            <a:noFill/>
            <a:miter lim="800000"/>
            <a:headEnd/>
            <a:tailEnd/>
          </a:ln>
        </p:spPr>
      </p:pic>
      <p:pic>
        <p:nvPicPr>
          <p:cNvPr id="14373" name="Picture 23" descr="Circular-Field"/>
          <p:cNvPicPr>
            <a:picLocks noChangeAspect="1" noChangeArrowheads="1"/>
          </p:cNvPicPr>
          <p:nvPr/>
        </p:nvPicPr>
        <p:blipFill>
          <a:blip r:embed="rId4"/>
          <a:srcRect/>
          <a:stretch>
            <a:fillRect/>
          </a:stretch>
        </p:blipFill>
        <p:spPr bwMode="auto">
          <a:xfrm>
            <a:off x="3785262" y="1011238"/>
            <a:ext cx="5130138" cy="2913062"/>
          </a:xfrm>
          <a:prstGeom prst="rect">
            <a:avLst/>
          </a:prstGeom>
          <a:noFill/>
          <a:ln w="9525">
            <a:noFill/>
            <a:miter lim="800000"/>
            <a:headEnd/>
            <a:tailEnd/>
          </a:ln>
        </p:spPr>
      </p:pic>
      <p:sp>
        <p:nvSpPr>
          <p:cNvPr id="5136" name="Rectangle 2"/>
          <p:cNvSpPr>
            <a:spLocks noGrp="1" noChangeArrowheads="1"/>
          </p:cNvSpPr>
          <p:nvPr>
            <p:ph type="title"/>
          </p:nvPr>
        </p:nvSpPr>
        <p:spPr>
          <a:xfrm>
            <a:off x="0" y="273050"/>
            <a:ext cx="9906000" cy="623248"/>
          </a:xfrm>
          <a:noFill/>
        </p:spPr>
        <p:txBody>
          <a:bodyPr/>
          <a:lstStyle/>
          <a:p>
            <a:pPr algn="ctr"/>
            <a:r>
              <a:rPr lang="hu-HU" sz="4800" b="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Magasabb rendelkezésre állás</a:t>
            </a:r>
            <a:endParaRPr lang="en-US" sz="4800" b="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pic>
        <p:nvPicPr>
          <p:cNvPr id="14378" name="Picture 42" descr="Desktop-Virtual"/>
          <p:cNvPicPr>
            <a:picLocks noChangeAspect="1" noChangeArrowheads="1"/>
          </p:cNvPicPr>
          <p:nvPr/>
        </p:nvPicPr>
        <p:blipFill>
          <a:blip r:embed="rId8"/>
          <a:srcRect/>
          <a:stretch>
            <a:fillRect/>
          </a:stretch>
        </p:blipFill>
        <p:spPr bwMode="auto">
          <a:xfrm>
            <a:off x="4787900" y="2628900"/>
            <a:ext cx="1116146" cy="1143000"/>
          </a:xfrm>
          <a:prstGeom prst="rect">
            <a:avLst/>
          </a:prstGeom>
          <a:noFill/>
          <a:ln w="9525">
            <a:noFill/>
            <a:miter lim="800000"/>
            <a:headEnd/>
            <a:tailEnd/>
          </a:ln>
        </p:spPr>
      </p:pic>
      <p:pic>
        <p:nvPicPr>
          <p:cNvPr id="14415" name="Picture 79" descr="Desktop-Generic-Off"/>
          <p:cNvPicPr>
            <a:picLocks noChangeAspect="1" noChangeArrowheads="1"/>
          </p:cNvPicPr>
          <p:nvPr/>
        </p:nvPicPr>
        <p:blipFill>
          <a:blip r:embed="rId9"/>
          <a:srcRect/>
          <a:stretch>
            <a:fillRect/>
          </a:stretch>
        </p:blipFill>
        <p:spPr bwMode="auto">
          <a:xfrm>
            <a:off x="4127501" y="1219200"/>
            <a:ext cx="1289844" cy="1341438"/>
          </a:xfrm>
          <a:prstGeom prst="rect">
            <a:avLst/>
          </a:prstGeom>
          <a:noFill/>
          <a:ln w="9525">
            <a:noFill/>
            <a:miter lim="800000"/>
            <a:headEnd/>
            <a:tailEnd/>
          </a:ln>
        </p:spPr>
      </p:pic>
      <p:pic>
        <p:nvPicPr>
          <p:cNvPr id="14379" name="Picture 43" descr="Desktop-TS-Client"/>
          <p:cNvPicPr>
            <a:picLocks noChangeAspect="1" noChangeArrowheads="1"/>
          </p:cNvPicPr>
          <p:nvPr/>
        </p:nvPicPr>
        <p:blipFill>
          <a:blip r:embed="rId10"/>
          <a:srcRect/>
          <a:stretch>
            <a:fillRect/>
          </a:stretch>
        </p:blipFill>
        <p:spPr bwMode="auto">
          <a:xfrm>
            <a:off x="4182533" y="1235075"/>
            <a:ext cx="1264048" cy="1263650"/>
          </a:xfrm>
          <a:prstGeom prst="rect">
            <a:avLst/>
          </a:prstGeom>
          <a:noFill/>
          <a:ln w="9525">
            <a:noFill/>
            <a:miter lim="800000"/>
            <a:headEnd/>
            <a:tailEnd/>
          </a:ln>
        </p:spPr>
      </p:pic>
      <p:pic>
        <p:nvPicPr>
          <p:cNvPr id="14427" name="Picture 91" descr="Desktop-Generic"/>
          <p:cNvPicPr>
            <a:picLocks noChangeAspect="1" noChangeArrowheads="1"/>
          </p:cNvPicPr>
          <p:nvPr/>
        </p:nvPicPr>
        <p:blipFill>
          <a:blip r:embed="rId9"/>
          <a:srcRect/>
          <a:stretch>
            <a:fillRect/>
          </a:stretch>
        </p:blipFill>
        <p:spPr bwMode="auto">
          <a:xfrm>
            <a:off x="6143096" y="2486026"/>
            <a:ext cx="1286404" cy="1336675"/>
          </a:xfrm>
          <a:prstGeom prst="rect">
            <a:avLst/>
          </a:prstGeom>
          <a:noFill/>
          <a:ln w="9525">
            <a:noFill/>
            <a:miter lim="800000"/>
            <a:headEnd/>
            <a:tailEnd/>
          </a:ln>
        </p:spPr>
      </p:pic>
      <p:pic>
        <p:nvPicPr>
          <p:cNvPr id="14389" name="Picture 53" descr="Desktop-SoftGrid-Orange-Screen"/>
          <p:cNvPicPr>
            <a:picLocks noChangeAspect="1" noChangeArrowheads="1"/>
          </p:cNvPicPr>
          <p:nvPr/>
        </p:nvPicPr>
        <p:blipFill>
          <a:blip r:embed="rId11"/>
          <a:srcRect/>
          <a:stretch>
            <a:fillRect/>
          </a:stretch>
        </p:blipFill>
        <p:spPr bwMode="auto">
          <a:xfrm>
            <a:off x="6143096" y="2479676"/>
            <a:ext cx="1286404" cy="1336675"/>
          </a:xfrm>
          <a:prstGeom prst="rect">
            <a:avLst/>
          </a:prstGeom>
          <a:noFill/>
          <a:ln w="9525">
            <a:noFill/>
            <a:miter lim="800000"/>
            <a:headEnd/>
            <a:tailEnd/>
          </a:ln>
        </p:spPr>
      </p:pic>
      <p:pic>
        <p:nvPicPr>
          <p:cNvPr id="14426" name="Picture 90" descr="Server-3U-Physical-Base-Off"/>
          <p:cNvPicPr>
            <a:picLocks noChangeAspect="1" noChangeArrowheads="1"/>
          </p:cNvPicPr>
          <p:nvPr/>
        </p:nvPicPr>
        <p:blipFill>
          <a:blip r:embed="rId7"/>
          <a:srcRect/>
          <a:stretch>
            <a:fillRect/>
          </a:stretch>
        </p:blipFill>
        <p:spPr bwMode="auto">
          <a:xfrm>
            <a:off x="6939360" y="1343026"/>
            <a:ext cx="1386152" cy="955675"/>
          </a:xfrm>
          <a:prstGeom prst="rect">
            <a:avLst/>
          </a:prstGeom>
          <a:noFill/>
          <a:ln w="9525">
            <a:noFill/>
            <a:miter lim="800000"/>
            <a:headEnd/>
            <a:tailEnd/>
          </a:ln>
        </p:spPr>
      </p:pic>
      <p:sp>
        <p:nvSpPr>
          <p:cNvPr id="32" name="Rectangle 18"/>
          <p:cNvSpPr>
            <a:spLocks noChangeArrowheads="1"/>
          </p:cNvSpPr>
          <p:nvPr/>
        </p:nvSpPr>
        <p:spPr bwMode="auto">
          <a:xfrm>
            <a:off x="82550" y="1114426"/>
            <a:ext cx="3467100" cy="1173945"/>
          </a:xfrm>
          <a:prstGeom prst="rect">
            <a:avLst/>
          </a:prstGeom>
          <a:noFill/>
          <a:ln w="9525">
            <a:noFill/>
            <a:miter lim="800000"/>
            <a:headEnd/>
            <a:tailEnd/>
          </a:ln>
        </p:spPr>
        <p:txBody>
          <a:bodyPr lIns="95793" tIns="47896" rIns="95793" bIns="47896">
            <a:spAutoFit/>
          </a:bodyPr>
          <a:lstStyle/>
          <a:p>
            <a:pPr eaLnBrk="0" hangingPunct="0"/>
            <a:r>
              <a:rPr lang="hu-HU" sz="1400" dirty="0" smtClean="0">
                <a:latin typeface="+mj-lt"/>
              </a:rPr>
              <a:t>A kihívás</a:t>
            </a:r>
            <a:r>
              <a:rPr lang="en-US" sz="1400" dirty="0" smtClean="0">
                <a:latin typeface="+mj-lt"/>
              </a:rPr>
              <a:t>: </a:t>
            </a:r>
            <a:r>
              <a:rPr lang="hu-HU" sz="1400" dirty="0" smtClean="0">
                <a:latin typeface="+mj-lt"/>
              </a:rPr>
              <a:t>a szerverek, </a:t>
            </a:r>
            <a:r>
              <a:rPr lang="hu-HU" sz="1400" dirty="0" err="1" smtClean="0">
                <a:latin typeface="+mj-lt"/>
              </a:rPr>
              <a:t>desktopok</a:t>
            </a:r>
            <a:r>
              <a:rPr lang="hu-HU" sz="1400" dirty="0" smtClean="0">
                <a:latin typeface="+mj-lt"/>
              </a:rPr>
              <a:t>, operációs rendszerek és alkalmazások </a:t>
            </a:r>
            <a:r>
              <a:rPr lang="hu-HU" sz="1400" dirty="0" err="1" smtClean="0">
                <a:latin typeface="+mj-lt"/>
              </a:rPr>
              <a:t>provizionálása</a:t>
            </a:r>
            <a:r>
              <a:rPr lang="hu-HU" sz="1400" dirty="0" smtClean="0">
                <a:latin typeface="+mj-lt"/>
              </a:rPr>
              <a:t>, frissítése az aktuális igényeknek megfelelően + magas rendelkezésre állás biztosítása</a:t>
            </a:r>
            <a:endParaRPr lang="en-US" sz="1400" dirty="0">
              <a:latin typeface="+mj-lt"/>
            </a:endParaRPr>
          </a:p>
        </p:txBody>
      </p:sp>
      <p:sp>
        <p:nvSpPr>
          <p:cNvPr id="34" name="Rectangle 5"/>
          <p:cNvSpPr>
            <a:spLocks noGrp="1" noChangeArrowheads="1"/>
          </p:cNvSpPr>
          <p:nvPr>
            <p:ph type="body" sz="half" idx="1"/>
          </p:nvPr>
        </p:nvSpPr>
        <p:spPr>
          <a:xfrm>
            <a:off x="158585" y="2362794"/>
            <a:ext cx="3014796" cy="1209082"/>
          </a:xfrm>
        </p:spPr>
        <p:txBody>
          <a:bodyPr/>
          <a:lstStyle/>
          <a:p>
            <a:pPr marL="0" indent="0">
              <a:buNone/>
              <a:defRPr/>
            </a:pPr>
            <a:r>
              <a:rPr lang="hu-HU" sz="1400" dirty="0" smtClean="0">
                <a:solidFill>
                  <a:schemeClr val="accent5"/>
                </a:solidFill>
                <a:latin typeface="+mj-lt"/>
              </a:rPr>
              <a:t>Megoldás</a:t>
            </a:r>
            <a:r>
              <a:rPr lang="en-US" sz="1400" dirty="0" smtClean="0">
                <a:solidFill>
                  <a:schemeClr val="accent5"/>
                </a:solidFill>
                <a:latin typeface="+mj-lt"/>
              </a:rPr>
              <a:t>: </a:t>
            </a:r>
            <a:r>
              <a:rPr lang="hu-HU" sz="1400" dirty="0" smtClean="0">
                <a:solidFill>
                  <a:schemeClr val="accent5"/>
                </a:solidFill>
                <a:latin typeface="+mj-lt"/>
              </a:rPr>
              <a:t>az operációs rendszerek és alkalmazások </a:t>
            </a:r>
            <a:r>
              <a:rPr lang="hu-HU" sz="1400" dirty="0" err="1" smtClean="0">
                <a:solidFill>
                  <a:schemeClr val="accent5"/>
                </a:solidFill>
                <a:latin typeface="+mj-lt"/>
              </a:rPr>
              <a:t>virtualizálása</a:t>
            </a:r>
            <a:r>
              <a:rPr lang="hu-HU" sz="1400" dirty="0" smtClean="0">
                <a:solidFill>
                  <a:schemeClr val="accent5"/>
                </a:solidFill>
                <a:latin typeface="+mj-lt"/>
              </a:rPr>
              <a:t>, amik így könnyen menthetőek, másolhatóak és áthelyezhetőek a rendelkezésre álló szerverekre és </a:t>
            </a:r>
            <a:r>
              <a:rPr lang="hu-HU" sz="1400" dirty="0" err="1" smtClean="0">
                <a:solidFill>
                  <a:schemeClr val="accent5"/>
                </a:solidFill>
                <a:latin typeface="+mj-lt"/>
              </a:rPr>
              <a:t>desktopokra</a:t>
            </a:r>
            <a:endParaRPr lang="hu-HU" sz="1400" dirty="0" smtClean="0">
              <a:solidFill>
                <a:schemeClr val="accent5"/>
              </a:solidFill>
              <a:latin typeface="+mj-lt"/>
            </a:endParaRPr>
          </a:p>
          <a:p>
            <a:pPr marL="0" indent="0">
              <a:buNone/>
              <a:defRPr/>
            </a:pPr>
            <a:endParaRPr lang="hu-HU" sz="1400" dirty="0" smtClean="0">
              <a:solidFill>
                <a:schemeClr val="accent5"/>
              </a:solidFill>
              <a:latin typeface="+mj-lt"/>
            </a:endParaRPr>
          </a:p>
        </p:txBody>
      </p:sp>
      <p:pic>
        <p:nvPicPr>
          <p:cNvPr id="36" name="Picture 59" descr="App-Conflicts-TS-2B"/>
          <p:cNvPicPr>
            <a:picLocks noChangeAspect="1" noChangeArrowheads="1"/>
          </p:cNvPicPr>
          <p:nvPr/>
        </p:nvPicPr>
        <p:blipFill>
          <a:blip r:embed="rId13"/>
          <a:srcRect/>
          <a:stretch>
            <a:fillRect/>
          </a:stretch>
        </p:blipFill>
        <p:spPr bwMode="auto">
          <a:xfrm>
            <a:off x="4127501" y="3581400"/>
            <a:ext cx="3381110" cy="2057400"/>
          </a:xfrm>
          <a:prstGeom prst="rect">
            <a:avLst/>
          </a:prstGeom>
          <a:noFill/>
          <a:ln w="9525">
            <a:noFill/>
            <a:miter lim="800000"/>
            <a:headEnd/>
            <a:tailEnd/>
          </a:ln>
        </p:spPr>
      </p:pic>
      <p:pic>
        <p:nvPicPr>
          <p:cNvPr id="35" name="Picture 59" descr="App-Conflicts-TS-2B"/>
          <p:cNvPicPr>
            <a:picLocks noChangeAspect="1" noChangeArrowheads="1"/>
          </p:cNvPicPr>
          <p:nvPr/>
        </p:nvPicPr>
        <p:blipFill>
          <a:blip r:embed="rId13"/>
          <a:srcRect/>
          <a:stretch>
            <a:fillRect/>
          </a:stretch>
        </p:blipFill>
        <p:spPr bwMode="auto">
          <a:xfrm>
            <a:off x="4127501" y="457200"/>
            <a:ext cx="3504935" cy="2133600"/>
          </a:xfrm>
          <a:prstGeom prst="rect">
            <a:avLst/>
          </a:prstGeom>
          <a:noFill/>
          <a:ln w="9525">
            <a:noFill/>
            <a:miter lim="800000"/>
            <a:headEnd/>
            <a:tailEnd/>
          </a:ln>
        </p:spPr>
      </p:pic>
      <p:grpSp>
        <p:nvGrpSpPr>
          <p:cNvPr id="2" name="Group 101"/>
          <p:cNvGrpSpPr>
            <a:grpSpLocks/>
          </p:cNvGrpSpPr>
          <p:nvPr/>
        </p:nvGrpSpPr>
        <p:grpSpPr bwMode="auto">
          <a:xfrm>
            <a:off x="6934200" y="3810000"/>
            <a:ext cx="1401631" cy="1574800"/>
            <a:chOff x="3648" y="786"/>
            <a:chExt cx="1186" cy="1444"/>
          </a:xfrm>
        </p:grpSpPr>
        <p:pic>
          <p:nvPicPr>
            <p:cNvPr id="5151" name="Picture 102" descr="Server-3U-Physical-Base"/>
            <p:cNvPicPr>
              <a:picLocks noChangeAspect="1" noChangeArrowheads="1"/>
            </p:cNvPicPr>
            <p:nvPr/>
          </p:nvPicPr>
          <p:blipFill>
            <a:blip r:embed="rId14"/>
            <a:srcRect/>
            <a:stretch>
              <a:fillRect/>
            </a:stretch>
          </p:blipFill>
          <p:spPr bwMode="auto">
            <a:xfrm>
              <a:off x="3648" y="1344"/>
              <a:ext cx="1186" cy="886"/>
            </a:xfrm>
            <a:prstGeom prst="rect">
              <a:avLst/>
            </a:prstGeom>
            <a:noFill/>
            <a:ln w="9525">
              <a:noFill/>
              <a:miter lim="800000"/>
              <a:headEnd/>
              <a:tailEnd/>
            </a:ln>
          </p:spPr>
        </p:pic>
        <p:pic>
          <p:nvPicPr>
            <p:cNvPr id="5152" name="Picture 103" descr="Servers-3-Virtual"/>
            <p:cNvPicPr>
              <a:picLocks noChangeAspect="1" noChangeArrowheads="1"/>
            </p:cNvPicPr>
            <p:nvPr/>
          </p:nvPicPr>
          <p:blipFill>
            <a:blip r:embed="rId6"/>
            <a:srcRect/>
            <a:stretch>
              <a:fillRect/>
            </a:stretch>
          </p:blipFill>
          <p:spPr bwMode="auto">
            <a:xfrm>
              <a:off x="3660" y="786"/>
              <a:ext cx="1147" cy="1440"/>
            </a:xfrm>
            <a:prstGeom prst="rect">
              <a:avLst/>
            </a:prstGeom>
            <a:noFill/>
            <a:ln w="9525">
              <a:noFill/>
              <a:miter lim="800000"/>
              <a:headEnd/>
              <a:tailEnd/>
            </a:ln>
          </p:spPr>
        </p:pic>
      </p:grpSp>
      <p:grpSp>
        <p:nvGrpSpPr>
          <p:cNvPr id="3" name="Group 50"/>
          <p:cNvGrpSpPr>
            <a:grpSpLocks/>
          </p:cNvGrpSpPr>
          <p:nvPr/>
        </p:nvGrpSpPr>
        <p:grpSpPr bwMode="auto">
          <a:xfrm>
            <a:off x="6934200" y="723900"/>
            <a:ext cx="1401631" cy="1574800"/>
            <a:chOff x="3648" y="786"/>
            <a:chExt cx="1186" cy="1444"/>
          </a:xfrm>
        </p:grpSpPr>
        <p:pic>
          <p:nvPicPr>
            <p:cNvPr id="5149" name="Picture 45" descr="Server-3U-Physical-Base"/>
            <p:cNvPicPr>
              <a:picLocks noChangeAspect="1" noChangeArrowheads="1"/>
            </p:cNvPicPr>
            <p:nvPr/>
          </p:nvPicPr>
          <p:blipFill>
            <a:blip r:embed="rId14"/>
            <a:srcRect/>
            <a:stretch>
              <a:fillRect/>
            </a:stretch>
          </p:blipFill>
          <p:spPr bwMode="auto">
            <a:xfrm>
              <a:off x="3648" y="1344"/>
              <a:ext cx="1186" cy="886"/>
            </a:xfrm>
            <a:prstGeom prst="rect">
              <a:avLst/>
            </a:prstGeom>
            <a:noFill/>
            <a:ln w="9525">
              <a:noFill/>
              <a:miter lim="800000"/>
              <a:headEnd/>
              <a:tailEnd/>
            </a:ln>
          </p:spPr>
        </p:pic>
        <p:pic>
          <p:nvPicPr>
            <p:cNvPr id="5150" name="Picture 49" descr="Servers-3-Virtual"/>
            <p:cNvPicPr>
              <a:picLocks noChangeAspect="1" noChangeArrowheads="1"/>
            </p:cNvPicPr>
            <p:nvPr/>
          </p:nvPicPr>
          <p:blipFill>
            <a:blip r:embed="rId6"/>
            <a:srcRect/>
            <a:stretch>
              <a:fillRect/>
            </a:stretch>
          </p:blipFill>
          <p:spPr bwMode="auto">
            <a:xfrm>
              <a:off x="3660" y="786"/>
              <a:ext cx="1147" cy="1440"/>
            </a:xfrm>
            <a:prstGeom prst="rect">
              <a:avLst/>
            </a:prstGeom>
            <a:noFill/>
            <a:ln w="9525">
              <a:noFill/>
              <a:miter lim="800000"/>
              <a:headEnd/>
              <a:tailEnd/>
            </a:ln>
          </p:spPr>
        </p:pic>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0-#ppt_w/2"/>
                                          </p:val>
                                        </p:tav>
                                        <p:tav tm="100000">
                                          <p:val>
                                            <p:strVal val="#ppt_x"/>
                                          </p:val>
                                        </p:tav>
                                      </p:tavLst>
                                    </p:anim>
                                    <p:anim calcmode="lin" valueType="num">
                                      <p:cBhvr additive="base">
                                        <p:cTn id="8"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 calcmode="lin" valueType="num">
                                      <p:cBhvr additive="base">
                                        <p:cTn id="13" dur="500" fill="hold"/>
                                        <p:tgtEl>
                                          <p:spTgt spid="3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14373"/>
                                        </p:tgtEl>
                                        <p:attrNameLst>
                                          <p:attrName>style.visibility</p:attrName>
                                        </p:attrNameLst>
                                      </p:cBhvr>
                                      <p:to>
                                        <p:strVal val="visible"/>
                                      </p:to>
                                    </p:set>
                                    <p:animEffect transition="in" filter="fade">
                                      <p:cBhvr>
                                        <p:cTn id="18" dur="1000"/>
                                        <p:tgtEl>
                                          <p:spTgt spid="1437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par>
                                <p:cTn id="23" presetID="10" presetClass="entr" presetSubtype="0" fill="hold" nodeType="withEffect">
                                  <p:stCondLst>
                                    <p:cond delay="0"/>
                                  </p:stCondLst>
                                  <p:childTnLst>
                                    <p:set>
                                      <p:cBhvr>
                                        <p:cTn id="24" dur="1" fill="hold">
                                          <p:stCondLst>
                                            <p:cond delay="0"/>
                                          </p:stCondLst>
                                        </p:cTn>
                                        <p:tgtEl>
                                          <p:spTgt spid="14378"/>
                                        </p:tgtEl>
                                        <p:attrNameLst>
                                          <p:attrName>style.visibility</p:attrName>
                                        </p:attrNameLst>
                                      </p:cBhvr>
                                      <p:to>
                                        <p:strVal val="visible"/>
                                      </p:to>
                                    </p:set>
                                    <p:animEffect transition="in" filter="fade">
                                      <p:cBhvr>
                                        <p:cTn id="25" dur="1000"/>
                                        <p:tgtEl>
                                          <p:spTgt spid="14378"/>
                                        </p:tgtEl>
                                      </p:cBhvr>
                                    </p:animEffect>
                                  </p:childTnLst>
                                </p:cTn>
                              </p:par>
                              <p:par>
                                <p:cTn id="26" presetID="10" presetClass="entr" presetSubtype="0" fill="hold" nodeType="withEffect">
                                  <p:stCondLst>
                                    <p:cond delay="0"/>
                                  </p:stCondLst>
                                  <p:childTnLst>
                                    <p:set>
                                      <p:cBhvr>
                                        <p:cTn id="27" dur="1" fill="hold">
                                          <p:stCondLst>
                                            <p:cond delay="0"/>
                                          </p:stCondLst>
                                        </p:cTn>
                                        <p:tgtEl>
                                          <p:spTgt spid="14379"/>
                                        </p:tgtEl>
                                        <p:attrNameLst>
                                          <p:attrName>style.visibility</p:attrName>
                                        </p:attrNameLst>
                                      </p:cBhvr>
                                      <p:to>
                                        <p:strVal val="visible"/>
                                      </p:to>
                                    </p:set>
                                    <p:animEffect transition="in" filter="fade">
                                      <p:cBhvr>
                                        <p:cTn id="28" dur="1000"/>
                                        <p:tgtEl>
                                          <p:spTgt spid="14379"/>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14389"/>
                                        </p:tgtEl>
                                        <p:attrNameLst>
                                          <p:attrName>style.visibility</p:attrName>
                                        </p:attrNameLst>
                                      </p:cBhvr>
                                      <p:to>
                                        <p:strVal val="visible"/>
                                      </p:to>
                                    </p:set>
                                    <p:animEffect transition="in" filter="fade">
                                      <p:cBhvr>
                                        <p:cTn id="34" dur="1000"/>
                                        <p:tgtEl>
                                          <p:spTgt spid="1438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431"/>
                                        </p:tgtEl>
                                        <p:attrNameLst>
                                          <p:attrName>style.visibility</p:attrName>
                                        </p:attrNameLst>
                                      </p:cBhvr>
                                      <p:to>
                                        <p:strVal val="visible"/>
                                      </p:to>
                                    </p:set>
                                    <p:animEffect transition="in" filter="fade">
                                      <p:cBhvr>
                                        <p:cTn id="39" dur="1000"/>
                                        <p:tgtEl>
                                          <p:spTgt spid="14431"/>
                                        </p:tgtEl>
                                      </p:cBhvr>
                                    </p:animEffect>
                                    <p:anim calcmode="lin" valueType="num">
                                      <p:cBhvr>
                                        <p:cTn id="40" dur="1000" fill="hold"/>
                                        <p:tgtEl>
                                          <p:spTgt spid="14431"/>
                                        </p:tgtEl>
                                        <p:attrNameLst>
                                          <p:attrName>ppt_x</p:attrName>
                                        </p:attrNameLst>
                                      </p:cBhvr>
                                      <p:tavLst>
                                        <p:tav tm="0">
                                          <p:val>
                                            <p:strVal val="#ppt_x"/>
                                          </p:val>
                                        </p:tav>
                                        <p:tav tm="100000">
                                          <p:val>
                                            <p:strVal val="#ppt_x"/>
                                          </p:val>
                                        </p:tav>
                                      </p:tavLst>
                                    </p:anim>
                                    <p:anim calcmode="lin" valueType="num">
                                      <p:cBhvr>
                                        <p:cTn id="41" dur="1000" fill="hold"/>
                                        <p:tgtEl>
                                          <p:spTgt spid="1443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428"/>
                                        </p:tgtEl>
                                        <p:attrNameLst>
                                          <p:attrName>style.visibility</p:attrName>
                                        </p:attrNameLst>
                                      </p:cBhvr>
                                      <p:to>
                                        <p:strVal val="visible"/>
                                      </p:to>
                                    </p:set>
                                    <p:animEffect transition="in" filter="fade">
                                      <p:cBhvr>
                                        <p:cTn id="44" dur="1000"/>
                                        <p:tgtEl>
                                          <p:spTgt spid="14428"/>
                                        </p:tgtEl>
                                      </p:cBhvr>
                                    </p:animEffect>
                                    <p:anim calcmode="lin" valueType="num">
                                      <p:cBhvr>
                                        <p:cTn id="45" dur="1000" fill="hold"/>
                                        <p:tgtEl>
                                          <p:spTgt spid="14428"/>
                                        </p:tgtEl>
                                        <p:attrNameLst>
                                          <p:attrName>ppt_x</p:attrName>
                                        </p:attrNameLst>
                                      </p:cBhvr>
                                      <p:tavLst>
                                        <p:tav tm="0">
                                          <p:val>
                                            <p:strVal val="#ppt_x"/>
                                          </p:val>
                                        </p:tav>
                                        <p:tav tm="100000">
                                          <p:val>
                                            <p:strVal val="#ppt_x"/>
                                          </p:val>
                                        </p:tav>
                                      </p:tavLst>
                                    </p:anim>
                                    <p:anim calcmode="lin" valueType="num">
                                      <p:cBhvr>
                                        <p:cTn id="46" dur="1000" fill="hold"/>
                                        <p:tgtEl>
                                          <p:spTgt spid="1442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440"/>
                                        </p:tgtEl>
                                        <p:attrNameLst>
                                          <p:attrName>style.visibility</p:attrName>
                                        </p:attrNameLst>
                                      </p:cBhvr>
                                      <p:to>
                                        <p:strVal val="visible"/>
                                      </p:to>
                                    </p:set>
                                    <p:animEffect transition="in" filter="fade">
                                      <p:cBhvr>
                                        <p:cTn id="49" dur="1000"/>
                                        <p:tgtEl>
                                          <p:spTgt spid="14440"/>
                                        </p:tgtEl>
                                      </p:cBhvr>
                                    </p:animEffect>
                                    <p:anim calcmode="lin" valueType="num">
                                      <p:cBhvr>
                                        <p:cTn id="50" dur="1000" fill="hold"/>
                                        <p:tgtEl>
                                          <p:spTgt spid="14440"/>
                                        </p:tgtEl>
                                        <p:attrNameLst>
                                          <p:attrName>ppt_x</p:attrName>
                                        </p:attrNameLst>
                                      </p:cBhvr>
                                      <p:tavLst>
                                        <p:tav tm="0">
                                          <p:val>
                                            <p:strVal val="#ppt_x"/>
                                          </p:val>
                                        </p:tav>
                                        <p:tav tm="100000">
                                          <p:val>
                                            <p:strVal val="#ppt_x"/>
                                          </p:val>
                                        </p:tav>
                                      </p:tavLst>
                                    </p:anim>
                                    <p:anim calcmode="lin" valueType="num">
                                      <p:cBhvr>
                                        <p:cTn id="51" dur="1000" fill="hold"/>
                                        <p:tgtEl>
                                          <p:spTgt spid="1444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4433"/>
                                        </p:tgtEl>
                                        <p:attrNameLst>
                                          <p:attrName>style.visibility</p:attrName>
                                        </p:attrNameLst>
                                      </p:cBhvr>
                                      <p:to>
                                        <p:strVal val="visible"/>
                                      </p:to>
                                    </p:set>
                                    <p:animEffect transition="in" filter="fade">
                                      <p:cBhvr>
                                        <p:cTn id="54" dur="1000"/>
                                        <p:tgtEl>
                                          <p:spTgt spid="14433"/>
                                        </p:tgtEl>
                                      </p:cBhvr>
                                    </p:animEffect>
                                    <p:anim calcmode="lin" valueType="num">
                                      <p:cBhvr>
                                        <p:cTn id="55" dur="1000" fill="hold"/>
                                        <p:tgtEl>
                                          <p:spTgt spid="14433"/>
                                        </p:tgtEl>
                                        <p:attrNameLst>
                                          <p:attrName>ppt_x</p:attrName>
                                        </p:attrNameLst>
                                      </p:cBhvr>
                                      <p:tavLst>
                                        <p:tav tm="0">
                                          <p:val>
                                            <p:strVal val="#ppt_x"/>
                                          </p:val>
                                        </p:tav>
                                        <p:tav tm="100000">
                                          <p:val>
                                            <p:strVal val="#ppt_x"/>
                                          </p:val>
                                        </p:tav>
                                      </p:tavLst>
                                    </p:anim>
                                    <p:anim calcmode="lin" valueType="num">
                                      <p:cBhvr>
                                        <p:cTn id="56" dur="1000" fill="hold"/>
                                        <p:tgtEl>
                                          <p:spTgt spid="1443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4422"/>
                                        </p:tgtEl>
                                        <p:attrNameLst>
                                          <p:attrName>style.visibility</p:attrName>
                                        </p:attrNameLst>
                                      </p:cBhvr>
                                      <p:to>
                                        <p:strVal val="visible"/>
                                      </p:to>
                                    </p:set>
                                    <p:animEffect transition="in" filter="wipe(up)">
                                      <p:cBhvr>
                                        <p:cTn id="61" dur="500"/>
                                        <p:tgtEl>
                                          <p:spTgt spid="14422"/>
                                        </p:tgtEl>
                                      </p:cBhvr>
                                    </p:animEffect>
                                  </p:childTnLst>
                                </p:cTn>
                              </p:par>
                            </p:childTnLst>
                          </p:cTn>
                        </p:par>
                        <p:par>
                          <p:cTn id="62" fill="hold">
                            <p:stCondLst>
                              <p:cond delay="500"/>
                            </p:stCondLst>
                            <p:childTnLst>
                              <p:par>
                                <p:cTn id="63" presetID="22" presetClass="exit" presetSubtype="4" fill="hold" nodeType="afterEffect">
                                  <p:stCondLst>
                                    <p:cond delay="0"/>
                                  </p:stCondLst>
                                  <p:childTnLst>
                                    <p:animEffect transition="out" filter="wipe(down)">
                                      <p:cBhvr>
                                        <p:cTn id="64" dur="500"/>
                                        <p:tgtEl>
                                          <p:spTgt spid="14422"/>
                                        </p:tgtEl>
                                      </p:cBhvr>
                                    </p:animEffect>
                                    <p:set>
                                      <p:cBhvr>
                                        <p:cTn id="65" dur="1" fill="hold">
                                          <p:stCondLst>
                                            <p:cond delay="499"/>
                                          </p:stCondLst>
                                        </p:cTn>
                                        <p:tgtEl>
                                          <p:spTgt spid="14422"/>
                                        </p:tgtEl>
                                        <p:attrNameLst>
                                          <p:attrName>style.visibility</p:attrName>
                                        </p:attrNameLst>
                                      </p:cBhvr>
                                      <p:to>
                                        <p:strVal val="hidden"/>
                                      </p:to>
                                    </p:set>
                                  </p:childTnLst>
                                </p:cTn>
                              </p:par>
                              <p:par>
                                <p:cTn id="66" presetID="47" presetClass="entr" presetSubtype="0" fill="hold" nodeType="withEffect">
                                  <p:stCondLst>
                                    <p:cond delay="200"/>
                                  </p:stCondLst>
                                  <p:childTnLst>
                                    <p:set>
                                      <p:cBhvr>
                                        <p:cTn id="67" dur="1" fill="hold">
                                          <p:stCondLst>
                                            <p:cond delay="0"/>
                                          </p:stCondLst>
                                        </p:cTn>
                                        <p:tgtEl>
                                          <p:spTgt spid="14442"/>
                                        </p:tgtEl>
                                        <p:attrNameLst>
                                          <p:attrName>style.visibility</p:attrName>
                                        </p:attrNameLst>
                                      </p:cBhvr>
                                      <p:to>
                                        <p:strVal val="visible"/>
                                      </p:to>
                                    </p:set>
                                    <p:animEffect transition="in" filter="fade">
                                      <p:cBhvr>
                                        <p:cTn id="68" dur="500"/>
                                        <p:tgtEl>
                                          <p:spTgt spid="14442"/>
                                        </p:tgtEl>
                                      </p:cBhvr>
                                    </p:animEffect>
                                    <p:anim calcmode="lin" valueType="num">
                                      <p:cBhvr>
                                        <p:cTn id="69" dur="500" fill="hold"/>
                                        <p:tgtEl>
                                          <p:spTgt spid="14442"/>
                                        </p:tgtEl>
                                        <p:attrNameLst>
                                          <p:attrName>ppt_x</p:attrName>
                                        </p:attrNameLst>
                                      </p:cBhvr>
                                      <p:tavLst>
                                        <p:tav tm="0">
                                          <p:val>
                                            <p:strVal val="#ppt_x"/>
                                          </p:val>
                                        </p:tav>
                                        <p:tav tm="100000">
                                          <p:val>
                                            <p:strVal val="#ppt_x"/>
                                          </p:val>
                                        </p:tav>
                                      </p:tavLst>
                                    </p:anim>
                                    <p:anim calcmode="lin" valueType="num">
                                      <p:cBhvr>
                                        <p:cTn id="70" dur="500" fill="hold"/>
                                        <p:tgtEl>
                                          <p:spTgt spid="14442"/>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1000"/>
                                        <p:tgtEl>
                                          <p:spTgt spid="2"/>
                                        </p:tgtEl>
                                      </p:cBhvr>
                                    </p:animEffect>
                                  </p:childTnLst>
                                </p:cTn>
                              </p:par>
                              <p:par>
                                <p:cTn id="74" presetID="10" presetClass="exit" presetSubtype="0" fill="hold" nodeType="withEffect">
                                  <p:stCondLst>
                                    <p:cond delay="0"/>
                                  </p:stCondLst>
                                  <p:childTnLst>
                                    <p:animEffect transition="out" filter="fade">
                                      <p:cBhvr>
                                        <p:cTn id="75" dur="1000"/>
                                        <p:tgtEl>
                                          <p:spTgt spid="3"/>
                                        </p:tgtEl>
                                      </p:cBhvr>
                                    </p:animEffect>
                                    <p:set>
                                      <p:cBhvr>
                                        <p:cTn id="76" dur="1" fill="hold">
                                          <p:stCondLst>
                                            <p:cond delay="999"/>
                                          </p:stCondLst>
                                        </p:cTn>
                                        <p:tgtEl>
                                          <p:spTgt spid="3"/>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14426"/>
                                        </p:tgtEl>
                                        <p:attrNameLst>
                                          <p:attrName>style.visibility</p:attrName>
                                        </p:attrNameLst>
                                      </p:cBhvr>
                                      <p:to>
                                        <p:strVal val="visible"/>
                                      </p:to>
                                    </p:set>
                                    <p:animEffect transition="in" filter="fade">
                                      <p:cBhvr>
                                        <p:cTn id="79" dur="1000"/>
                                        <p:tgtEl>
                                          <p:spTgt spid="1442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14419"/>
                                        </p:tgtEl>
                                        <p:attrNameLst>
                                          <p:attrName>style.visibility</p:attrName>
                                        </p:attrNameLst>
                                      </p:cBhvr>
                                      <p:to>
                                        <p:strVal val="visible"/>
                                      </p:to>
                                    </p:set>
                                    <p:animEffect transition="in" filter="wipe(up)">
                                      <p:cBhvr>
                                        <p:cTn id="84" dur="500"/>
                                        <p:tgtEl>
                                          <p:spTgt spid="14419"/>
                                        </p:tgtEl>
                                      </p:cBhvr>
                                    </p:animEffect>
                                  </p:childTnLst>
                                </p:cTn>
                              </p:par>
                            </p:childTnLst>
                          </p:cTn>
                        </p:par>
                        <p:par>
                          <p:cTn id="85" fill="hold">
                            <p:stCondLst>
                              <p:cond delay="500"/>
                            </p:stCondLst>
                            <p:childTnLst>
                              <p:par>
                                <p:cTn id="86" presetID="22" presetClass="exit" presetSubtype="4" fill="hold" nodeType="afterEffect">
                                  <p:stCondLst>
                                    <p:cond delay="0"/>
                                  </p:stCondLst>
                                  <p:childTnLst>
                                    <p:animEffect transition="out" filter="wipe(down)">
                                      <p:cBhvr>
                                        <p:cTn id="87" dur="500"/>
                                        <p:tgtEl>
                                          <p:spTgt spid="14419"/>
                                        </p:tgtEl>
                                      </p:cBhvr>
                                    </p:animEffect>
                                    <p:set>
                                      <p:cBhvr>
                                        <p:cTn id="88" dur="1" fill="hold">
                                          <p:stCondLst>
                                            <p:cond delay="499"/>
                                          </p:stCondLst>
                                        </p:cTn>
                                        <p:tgtEl>
                                          <p:spTgt spid="14419"/>
                                        </p:tgtEl>
                                        <p:attrNameLst>
                                          <p:attrName>style.visibility</p:attrName>
                                        </p:attrNameLst>
                                      </p:cBhvr>
                                      <p:to>
                                        <p:strVal val="hidden"/>
                                      </p:to>
                                    </p:set>
                                  </p:childTnLst>
                                </p:cTn>
                              </p:par>
                              <p:par>
                                <p:cTn id="89" presetID="47" presetClass="entr" presetSubtype="0" fill="hold" nodeType="withEffect">
                                  <p:stCondLst>
                                    <p:cond delay="200"/>
                                  </p:stCondLst>
                                  <p:childTnLst>
                                    <p:set>
                                      <p:cBhvr>
                                        <p:cTn id="90" dur="1" fill="hold">
                                          <p:stCondLst>
                                            <p:cond delay="0"/>
                                          </p:stCondLst>
                                        </p:cTn>
                                        <p:tgtEl>
                                          <p:spTgt spid="14445"/>
                                        </p:tgtEl>
                                        <p:attrNameLst>
                                          <p:attrName>style.visibility</p:attrName>
                                        </p:attrNameLst>
                                      </p:cBhvr>
                                      <p:to>
                                        <p:strVal val="visible"/>
                                      </p:to>
                                    </p:set>
                                    <p:animEffect transition="in" filter="fade">
                                      <p:cBhvr>
                                        <p:cTn id="91" dur="700"/>
                                        <p:tgtEl>
                                          <p:spTgt spid="14445"/>
                                        </p:tgtEl>
                                      </p:cBhvr>
                                    </p:animEffect>
                                    <p:anim calcmode="lin" valueType="num">
                                      <p:cBhvr>
                                        <p:cTn id="92" dur="700" fill="hold"/>
                                        <p:tgtEl>
                                          <p:spTgt spid="14445"/>
                                        </p:tgtEl>
                                        <p:attrNameLst>
                                          <p:attrName>ppt_x</p:attrName>
                                        </p:attrNameLst>
                                      </p:cBhvr>
                                      <p:tavLst>
                                        <p:tav tm="0">
                                          <p:val>
                                            <p:strVal val="#ppt_x"/>
                                          </p:val>
                                        </p:tav>
                                        <p:tav tm="100000">
                                          <p:val>
                                            <p:strVal val="#ppt_x"/>
                                          </p:val>
                                        </p:tav>
                                      </p:tavLst>
                                    </p:anim>
                                    <p:anim calcmode="lin" valueType="num">
                                      <p:cBhvr>
                                        <p:cTn id="93" dur="700" fill="hold"/>
                                        <p:tgtEl>
                                          <p:spTgt spid="14445"/>
                                        </p:tgtEl>
                                        <p:attrNameLst>
                                          <p:attrName>ppt_y</p:attrName>
                                        </p:attrNameLst>
                                      </p:cBhvr>
                                      <p:tavLst>
                                        <p:tav tm="0">
                                          <p:val>
                                            <p:strVal val="#ppt_y-.1"/>
                                          </p:val>
                                        </p:tav>
                                        <p:tav tm="100000">
                                          <p:val>
                                            <p:strVal val="#ppt_y"/>
                                          </p:val>
                                        </p:tav>
                                      </p:tavLst>
                                    </p:anim>
                                  </p:childTnLst>
                                </p:cTn>
                              </p:par>
                              <p:par>
                                <p:cTn id="94" presetID="10" presetClass="entr" presetSubtype="0" fill="hold" nodeType="withEffect">
                                  <p:stCondLst>
                                    <p:cond delay="0"/>
                                  </p:stCondLst>
                                  <p:childTnLst>
                                    <p:set>
                                      <p:cBhvr>
                                        <p:cTn id="95" dur="1" fill="hold">
                                          <p:stCondLst>
                                            <p:cond delay="0"/>
                                          </p:stCondLst>
                                        </p:cTn>
                                        <p:tgtEl>
                                          <p:spTgt spid="14441"/>
                                        </p:tgtEl>
                                        <p:attrNameLst>
                                          <p:attrName>style.visibility</p:attrName>
                                        </p:attrNameLst>
                                      </p:cBhvr>
                                      <p:to>
                                        <p:strVal val="visible"/>
                                      </p:to>
                                    </p:set>
                                    <p:animEffect transition="in" filter="fade">
                                      <p:cBhvr>
                                        <p:cTn id="96" dur="1000"/>
                                        <p:tgtEl>
                                          <p:spTgt spid="14441"/>
                                        </p:tgtEl>
                                      </p:cBhvr>
                                    </p:animEffect>
                                  </p:childTnLst>
                                </p:cTn>
                              </p:par>
                              <p:par>
                                <p:cTn id="97" presetID="10" presetClass="exit" presetSubtype="0" fill="hold" nodeType="withEffect">
                                  <p:stCondLst>
                                    <p:cond delay="0"/>
                                  </p:stCondLst>
                                  <p:childTnLst>
                                    <p:animEffect transition="out" filter="fade">
                                      <p:cBhvr>
                                        <p:cTn id="98" dur="1000"/>
                                        <p:tgtEl>
                                          <p:spTgt spid="14389"/>
                                        </p:tgtEl>
                                      </p:cBhvr>
                                    </p:animEffect>
                                    <p:set>
                                      <p:cBhvr>
                                        <p:cTn id="99" dur="1" fill="hold">
                                          <p:stCondLst>
                                            <p:cond delay="999"/>
                                          </p:stCondLst>
                                        </p:cTn>
                                        <p:tgtEl>
                                          <p:spTgt spid="14389"/>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14427"/>
                                        </p:tgtEl>
                                        <p:attrNameLst>
                                          <p:attrName>style.visibility</p:attrName>
                                        </p:attrNameLst>
                                      </p:cBhvr>
                                      <p:to>
                                        <p:strVal val="visible"/>
                                      </p:to>
                                    </p:set>
                                    <p:animEffect transition="in" filter="fade">
                                      <p:cBhvr>
                                        <p:cTn id="102" dur="1000"/>
                                        <p:tgtEl>
                                          <p:spTgt spid="14427"/>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nodeType="clickEffect">
                                  <p:stCondLst>
                                    <p:cond delay="0"/>
                                  </p:stCondLst>
                                  <p:childTnLst>
                                    <p:set>
                                      <p:cBhvr>
                                        <p:cTn id="106" dur="1" fill="hold">
                                          <p:stCondLst>
                                            <p:cond delay="0"/>
                                          </p:stCondLst>
                                        </p:cTn>
                                        <p:tgtEl>
                                          <p:spTgt spid="14418"/>
                                        </p:tgtEl>
                                        <p:attrNameLst>
                                          <p:attrName>style.visibility</p:attrName>
                                        </p:attrNameLst>
                                      </p:cBhvr>
                                      <p:to>
                                        <p:strVal val="visible"/>
                                      </p:to>
                                    </p:set>
                                    <p:animEffect transition="in" filter="wipe(up)">
                                      <p:cBhvr>
                                        <p:cTn id="107" dur="500"/>
                                        <p:tgtEl>
                                          <p:spTgt spid="14418"/>
                                        </p:tgtEl>
                                      </p:cBhvr>
                                    </p:animEffect>
                                  </p:childTnLst>
                                </p:cTn>
                              </p:par>
                            </p:childTnLst>
                          </p:cTn>
                        </p:par>
                        <p:par>
                          <p:cTn id="108" fill="hold">
                            <p:stCondLst>
                              <p:cond delay="500"/>
                            </p:stCondLst>
                            <p:childTnLst>
                              <p:par>
                                <p:cTn id="109" presetID="22" presetClass="exit" presetSubtype="4" fill="hold" nodeType="afterEffect">
                                  <p:stCondLst>
                                    <p:cond delay="0"/>
                                  </p:stCondLst>
                                  <p:childTnLst>
                                    <p:animEffect transition="out" filter="wipe(down)">
                                      <p:cBhvr>
                                        <p:cTn id="110" dur="500"/>
                                        <p:tgtEl>
                                          <p:spTgt spid="14418"/>
                                        </p:tgtEl>
                                      </p:cBhvr>
                                    </p:animEffect>
                                    <p:set>
                                      <p:cBhvr>
                                        <p:cTn id="111" dur="1" fill="hold">
                                          <p:stCondLst>
                                            <p:cond delay="499"/>
                                          </p:stCondLst>
                                        </p:cTn>
                                        <p:tgtEl>
                                          <p:spTgt spid="14418"/>
                                        </p:tgtEl>
                                        <p:attrNameLst>
                                          <p:attrName>style.visibility</p:attrName>
                                        </p:attrNameLst>
                                      </p:cBhvr>
                                      <p:to>
                                        <p:strVal val="hidden"/>
                                      </p:to>
                                    </p:set>
                                  </p:childTnLst>
                                </p:cTn>
                              </p:par>
                              <p:par>
                                <p:cTn id="112" presetID="10" presetClass="entr" presetSubtype="0" fill="hold" nodeType="withEffect">
                                  <p:stCondLst>
                                    <p:cond delay="0"/>
                                  </p:stCondLst>
                                  <p:childTnLst>
                                    <p:set>
                                      <p:cBhvr>
                                        <p:cTn id="113" dur="1" fill="hold">
                                          <p:stCondLst>
                                            <p:cond delay="0"/>
                                          </p:stCondLst>
                                        </p:cTn>
                                        <p:tgtEl>
                                          <p:spTgt spid="14432"/>
                                        </p:tgtEl>
                                        <p:attrNameLst>
                                          <p:attrName>style.visibility</p:attrName>
                                        </p:attrNameLst>
                                      </p:cBhvr>
                                      <p:to>
                                        <p:strVal val="visible"/>
                                      </p:to>
                                    </p:set>
                                    <p:animEffect transition="in" filter="fade">
                                      <p:cBhvr>
                                        <p:cTn id="114" dur="1000"/>
                                        <p:tgtEl>
                                          <p:spTgt spid="14432"/>
                                        </p:tgtEl>
                                      </p:cBhvr>
                                    </p:animEffect>
                                  </p:childTnLst>
                                </p:cTn>
                              </p:par>
                              <p:par>
                                <p:cTn id="115" presetID="10" presetClass="exit" presetSubtype="0" fill="hold" nodeType="withEffect">
                                  <p:stCondLst>
                                    <p:cond delay="0"/>
                                  </p:stCondLst>
                                  <p:childTnLst>
                                    <p:animEffect transition="out" filter="fade">
                                      <p:cBhvr>
                                        <p:cTn id="116" dur="1000"/>
                                        <p:tgtEl>
                                          <p:spTgt spid="14378"/>
                                        </p:tgtEl>
                                      </p:cBhvr>
                                    </p:animEffect>
                                    <p:set>
                                      <p:cBhvr>
                                        <p:cTn id="117" dur="1" fill="hold">
                                          <p:stCondLst>
                                            <p:cond delay="999"/>
                                          </p:stCondLst>
                                        </p:cTn>
                                        <p:tgtEl>
                                          <p:spTgt spid="14378"/>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nodeType="clickEffect">
                                  <p:stCondLst>
                                    <p:cond delay="0"/>
                                  </p:stCondLst>
                                  <p:childTnLst>
                                    <p:set>
                                      <p:cBhvr>
                                        <p:cTn id="121" dur="1" fill="hold">
                                          <p:stCondLst>
                                            <p:cond delay="0"/>
                                          </p:stCondLst>
                                        </p:cTn>
                                        <p:tgtEl>
                                          <p:spTgt spid="14416"/>
                                        </p:tgtEl>
                                        <p:attrNameLst>
                                          <p:attrName>style.visibility</p:attrName>
                                        </p:attrNameLst>
                                      </p:cBhvr>
                                      <p:to>
                                        <p:strVal val="visible"/>
                                      </p:to>
                                    </p:set>
                                    <p:animEffect transition="in" filter="wipe(up)">
                                      <p:cBhvr>
                                        <p:cTn id="122" dur="500"/>
                                        <p:tgtEl>
                                          <p:spTgt spid="14416"/>
                                        </p:tgtEl>
                                      </p:cBhvr>
                                    </p:animEffect>
                                  </p:childTnLst>
                                </p:cTn>
                              </p:par>
                            </p:childTnLst>
                          </p:cTn>
                        </p:par>
                        <p:par>
                          <p:cTn id="123" fill="hold">
                            <p:stCondLst>
                              <p:cond delay="500"/>
                            </p:stCondLst>
                            <p:childTnLst>
                              <p:par>
                                <p:cTn id="124" presetID="22" presetClass="exit" presetSubtype="4" fill="hold" nodeType="afterEffect">
                                  <p:stCondLst>
                                    <p:cond delay="0"/>
                                  </p:stCondLst>
                                  <p:childTnLst>
                                    <p:animEffect transition="out" filter="wipe(down)">
                                      <p:cBhvr>
                                        <p:cTn id="125" dur="500"/>
                                        <p:tgtEl>
                                          <p:spTgt spid="14416"/>
                                        </p:tgtEl>
                                      </p:cBhvr>
                                    </p:animEffect>
                                    <p:set>
                                      <p:cBhvr>
                                        <p:cTn id="126" dur="1" fill="hold">
                                          <p:stCondLst>
                                            <p:cond delay="499"/>
                                          </p:stCondLst>
                                        </p:cTn>
                                        <p:tgtEl>
                                          <p:spTgt spid="14416"/>
                                        </p:tgtEl>
                                        <p:attrNameLst>
                                          <p:attrName>style.visibility</p:attrName>
                                        </p:attrNameLst>
                                      </p:cBhvr>
                                      <p:to>
                                        <p:strVal val="hidden"/>
                                      </p:to>
                                    </p:set>
                                  </p:childTnLst>
                                </p:cTn>
                              </p:par>
                              <p:par>
                                <p:cTn id="127" presetID="10" presetClass="entr" presetSubtype="0" fill="hold" nodeType="withEffect">
                                  <p:stCondLst>
                                    <p:cond delay="0"/>
                                  </p:stCondLst>
                                  <p:childTnLst>
                                    <p:set>
                                      <p:cBhvr>
                                        <p:cTn id="128" dur="1" fill="hold">
                                          <p:stCondLst>
                                            <p:cond delay="0"/>
                                          </p:stCondLst>
                                        </p:cTn>
                                        <p:tgtEl>
                                          <p:spTgt spid="36"/>
                                        </p:tgtEl>
                                        <p:attrNameLst>
                                          <p:attrName>style.visibility</p:attrName>
                                        </p:attrNameLst>
                                      </p:cBhvr>
                                      <p:to>
                                        <p:strVal val="visible"/>
                                      </p:to>
                                    </p:set>
                                    <p:animEffect transition="in" filter="fade">
                                      <p:cBhvr>
                                        <p:cTn id="129" dur="1000"/>
                                        <p:tgtEl>
                                          <p:spTgt spid="36"/>
                                        </p:tgtEl>
                                      </p:cBhvr>
                                    </p:animEffect>
                                  </p:childTnLst>
                                </p:cTn>
                              </p:par>
                              <p:par>
                                <p:cTn id="130" presetID="10" presetClass="exit" presetSubtype="0" fill="hold" nodeType="withEffect">
                                  <p:stCondLst>
                                    <p:cond delay="0"/>
                                  </p:stCondLst>
                                  <p:childTnLst>
                                    <p:animEffect transition="out" filter="fade">
                                      <p:cBhvr>
                                        <p:cTn id="131" dur="2000"/>
                                        <p:tgtEl>
                                          <p:spTgt spid="35"/>
                                        </p:tgtEl>
                                      </p:cBhvr>
                                    </p:animEffect>
                                    <p:set>
                                      <p:cBhvr>
                                        <p:cTn id="132" dur="1" fill="hold">
                                          <p:stCondLst>
                                            <p:cond delay="1999"/>
                                          </p:stCondLst>
                                        </p:cTn>
                                        <p:tgtEl>
                                          <p:spTgt spid="35"/>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14434"/>
                                        </p:tgtEl>
                                        <p:attrNameLst>
                                          <p:attrName>style.visibility</p:attrName>
                                        </p:attrNameLst>
                                      </p:cBhvr>
                                      <p:to>
                                        <p:strVal val="visible"/>
                                      </p:to>
                                    </p:set>
                                    <p:animEffect transition="in" filter="fade">
                                      <p:cBhvr>
                                        <p:cTn id="135" dur="1000"/>
                                        <p:tgtEl>
                                          <p:spTgt spid="14434"/>
                                        </p:tgtEl>
                                      </p:cBhvr>
                                    </p:animEffect>
                                  </p:childTnLst>
                                </p:cTn>
                              </p:par>
                              <p:par>
                                <p:cTn id="136" presetID="10" presetClass="exit" presetSubtype="0" fill="hold" nodeType="withEffect">
                                  <p:stCondLst>
                                    <p:cond delay="0"/>
                                  </p:stCondLst>
                                  <p:childTnLst>
                                    <p:animEffect transition="out" filter="fade">
                                      <p:cBhvr>
                                        <p:cTn id="137" dur="1000"/>
                                        <p:tgtEl>
                                          <p:spTgt spid="14379"/>
                                        </p:tgtEl>
                                      </p:cBhvr>
                                    </p:animEffect>
                                    <p:set>
                                      <p:cBhvr>
                                        <p:cTn id="138" dur="1" fill="hold">
                                          <p:stCondLst>
                                            <p:cond delay="999"/>
                                          </p:stCondLst>
                                        </p:cTn>
                                        <p:tgtEl>
                                          <p:spTgt spid="14379"/>
                                        </p:tgtEl>
                                        <p:attrNameLst>
                                          <p:attrName>style.visibility</p:attrName>
                                        </p:attrNameLst>
                                      </p:cBhvr>
                                      <p:to>
                                        <p:strVal val="hidden"/>
                                      </p:to>
                                    </p:set>
                                  </p:childTnLst>
                                </p:cTn>
                              </p:par>
                              <p:par>
                                <p:cTn id="139" presetID="10" presetClass="entr" presetSubtype="0" fill="hold" nodeType="withEffect">
                                  <p:stCondLst>
                                    <p:cond delay="0"/>
                                  </p:stCondLst>
                                  <p:childTnLst>
                                    <p:set>
                                      <p:cBhvr>
                                        <p:cTn id="140" dur="1" fill="hold">
                                          <p:stCondLst>
                                            <p:cond delay="0"/>
                                          </p:stCondLst>
                                        </p:cTn>
                                        <p:tgtEl>
                                          <p:spTgt spid="14415"/>
                                        </p:tgtEl>
                                        <p:attrNameLst>
                                          <p:attrName>style.visibility</p:attrName>
                                        </p:attrNameLst>
                                      </p:cBhvr>
                                      <p:to>
                                        <p:strVal val="visible"/>
                                      </p:to>
                                    </p:set>
                                    <p:animEffect transition="in" filter="fade">
                                      <p:cBhvr>
                                        <p:cTn id="141" dur="1000"/>
                                        <p:tgtEl>
                                          <p:spTgt spid="14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23" descr="Circular-Field"/>
          <p:cNvPicPr>
            <a:picLocks noChangeAspect="1" noChangeArrowheads="1"/>
          </p:cNvPicPr>
          <p:nvPr/>
        </p:nvPicPr>
        <p:blipFill>
          <a:blip r:embed="rId4"/>
          <a:srcRect/>
          <a:stretch>
            <a:fillRect/>
          </a:stretch>
        </p:blipFill>
        <p:spPr bwMode="auto">
          <a:xfrm>
            <a:off x="514218" y="1676401"/>
            <a:ext cx="8801894" cy="4994275"/>
          </a:xfrm>
          <a:prstGeom prst="rect">
            <a:avLst/>
          </a:prstGeom>
          <a:noFill/>
          <a:ln w="9525">
            <a:noFill/>
            <a:miter lim="800000"/>
            <a:headEnd/>
            <a:tailEnd/>
          </a:ln>
        </p:spPr>
      </p:pic>
      <p:pic>
        <p:nvPicPr>
          <p:cNvPr id="124938" name="Picture 10" descr="Logo-Systems-Center"/>
          <p:cNvPicPr>
            <a:picLocks noChangeAspect="1" noChangeArrowheads="1"/>
          </p:cNvPicPr>
          <p:nvPr/>
        </p:nvPicPr>
        <p:blipFill>
          <a:blip r:embed="rId5"/>
          <a:srcRect/>
          <a:stretch>
            <a:fillRect/>
          </a:stretch>
        </p:blipFill>
        <p:spPr bwMode="auto">
          <a:xfrm>
            <a:off x="3573727" y="3595688"/>
            <a:ext cx="2949444" cy="736600"/>
          </a:xfrm>
          <a:prstGeom prst="rect">
            <a:avLst/>
          </a:prstGeom>
          <a:noFill/>
          <a:ln w="9525">
            <a:noFill/>
            <a:miter lim="800000"/>
            <a:headEnd/>
            <a:tailEnd/>
          </a:ln>
        </p:spPr>
      </p:pic>
      <p:sp>
        <p:nvSpPr>
          <p:cNvPr id="6148" name="Rectangle 2"/>
          <p:cNvSpPr>
            <a:spLocks noGrp="1" noChangeArrowheads="1"/>
          </p:cNvSpPr>
          <p:nvPr>
            <p:ph type="title"/>
          </p:nvPr>
        </p:nvSpPr>
        <p:spPr>
          <a:xfrm>
            <a:off x="0" y="273050"/>
            <a:ext cx="9906000" cy="623248"/>
          </a:xfrm>
          <a:noFill/>
        </p:spPr>
        <p:txBody>
          <a:bodyPr/>
          <a:lstStyle/>
          <a:p>
            <a:pPr algn="ctr"/>
            <a:r>
              <a:rPr lang="hu-HU" sz="4800" b="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rPr>
              <a:t>Rugalmasan képes változni</a:t>
            </a:r>
            <a:endParaRPr lang="en-US" sz="4800" b="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cs typeface="Arial" charset="0"/>
            </a:endParaRPr>
          </a:p>
        </p:txBody>
      </p:sp>
      <p:pic>
        <p:nvPicPr>
          <p:cNvPr id="16556" name="Picture 172" descr="Agility1"/>
          <p:cNvPicPr>
            <a:picLocks noChangeAspect="1" noChangeArrowheads="1"/>
          </p:cNvPicPr>
          <p:nvPr/>
        </p:nvPicPr>
        <p:blipFill>
          <a:blip r:embed="rId6"/>
          <a:srcRect/>
          <a:stretch>
            <a:fillRect/>
          </a:stretch>
        </p:blipFill>
        <p:spPr bwMode="auto">
          <a:xfrm>
            <a:off x="-577850" y="533401"/>
            <a:ext cx="11496808" cy="8035925"/>
          </a:xfrm>
          <a:prstGeom prst="rect">
            <a:avLst/>
          </a:prstGeom>
          <a:noFill/>
          <a:ln w="9525">
            <a:noFill/>
            <a:miter lim="800000"/>
            <a:headEnd/>
            <a:tailEnd/>
          </a:ln>
        </p:spPr>
      </p:pic>
      <p:pic>
        <p:nvPicPr>
          <p:cNvPr id="16557" name="Picture 173" descr="Agility2"/>
          <p:cNvPicPr>
            <a:picLocks noChangeAspect="1" noChangeArrowheads="1"/>
          </p:cNvPicPr>
          <p:nvPr/>
        </p:nvPicPr>
        <p:blipFill>
          <a:blip r:embed="rId7"/>
          <a:srcRect/>
          <a:stretch>
            <a:fillRect/>
          </a:stretch>
        </p:blipFill>
        <p:spPr bwMode="auto">
          <a:xfrm>
            <a:off x="-577850" y="533401"/>
            <a:ext cx="11496808" cy="8035925"/>
          </a:xfrm>
          <a:prstGeom prst="rect">
            <a:avLst/>
          </a:prstGeom>
          <a:noFill/>
          <a:ln w="9525">
            <a:noFill/>
            <a:miter lim="800000"/>
            <a:headEnd/>
            <a:tailEnd/>
          </a:ln>
        </p:spPr>
      </p:pic>
      <p:pic>
        <p:nvPicPr>
          <p:cNvPr id="16558" name="Picture 174" descr="Agility3"/>
          <p:cNvPicPr>
            <a:picLocks noChangeAspect="1" noChangeArrowheads="1"/>
          </p:cNvPicPr>
          <p:nvPr/>
        </p:nvPicPr>
        <p:blipFill>
          <a:blip r:embed="rId8"/>
          <a:srcRect/>
          <a:stretch>
            <a:fillRect/>
          </a:stretch>
        </p:blipFill>
        <p:spPr bwMode="auto">
          <a:xfrm>
            <a:off x="-577850" y="533401"/>
            <a:ext cx="11496808" cy="8035925"/>
          </a:xfrm>
          <a:prstGeom prst="rect">
            <a:avLst/>
          </a:prstGeom>
          <a:noFill/>
          <a:ln w="9525">
            <a:noFill/>
            <a:miter lim="800000"/>
            <a:headEnd/>
            <a:tailEnd/>
          </a:ln>
        </p:spPr>
      </p:pic>
      <p:pic>
        <p:nvPicPr>
          <p:cNvPr id="16559" name="Picture 175" descr="Agility4"/>
          <p:cNvPicPr>
            <a:picLocks noChangeAspect="1" noChangeArrowheads="1"/>
          </p:cNvPicPr>
          <p:nvPr/>
        </p:nvPicPr>
        <p:blipFill>
          <a:blip r:embed="rId9"/>
          <a:srcRect/>
          <a:stretch>
            <a:fillRect/>
          </a:stretch>
        </p:blipFill>
        <p:spPr bwMode="auto">
          <a:xfrm>
            <a:off x="-577850" y="533401"/>
            <a:ext cx="11496808" cy="8035925"/>
          </a:xfrm>
          <a:prstGeom prst="rect">
            <a:avLst/>
          </a:prstGeom>
          <a:noFill/>
          <a:ln w="9525">
            <a:noFill/>
            <a:miter lim="800000"/>
            <a:headEnd/>
            <a:tailEnd/>
          </a:ln>
        </p:spPr>
      </p:pic>
      <p:sp>
        <p:nvSpPr>
          <p:cNvPr id="10" name="Rectangle 5"/>
          <p:cNvSpPr>
            <a:spLocks noGrp="1" noChangeArrowheads="1"/>
          </p:cNvSpPr>
          <p:nvPr>
            <p:ph type="body" sz="half" idx="1"/>
          </p:nvPr>
        </p:nvSpPr>
        <p:spPr>
          <a:xfrm>
            <a:off x="149484" y="1821451"/>
            <a:ext cx="3384550" cy="738664"/>
          </a:xfrm>
        </p:spPr>
        <p:txBody>
          <a:bodyPr/>
          <a:lstStyle/>
          <a:p>
            <a:pPr marL="0" indent="0">
              <a:buNone/>
              <a:defRPr/>
            </a:pPr>
            <a:r>
              <a:rPr lang="hu-HU" sz="1400" dirty="0" smtClean="0">
                <a:solidFill>
                  <a:schemeClr val="accent5"/>
                </a:solidFill>
                <a:latin typeface="+mj-lt"/>
              </a:rPr>
              <a:t>Megoldás</a:t>
            </a:r>
            <a:r>
              <a:rPr lang="en-US" sz="1400" dirty="0" smtClean="0">
                <a:solidFill>
                  <a:schemeClr val="accent5"/>
                </a:solidFill>
                <a:latin typeface="+mj-lt"/>
              </a:rPr>
              <a:t>: </a:t>
            </a:r>
            <a:r>
              <a:rPr lang="hu-HU" sz="1400" dirty="0" smtClean="0">
                <a:solidFill>
                  <a:schemeClr val="accent5"/>
                </a:solidFill>
                <a:latin typeface="+mj-lt"/>
              </a:rPr>
              <a:t>a</a:t>
            </a:r>
            <a:r>
              <a:rPr lang="en-US" sz="1400" dirty="0" smtClean="0">
                <a:solidFill>
                  <a:schemeClr val="accent5"/>
                </a:solidFill>
                <a:latin typeface="+mj-lt"/>
              </a:rPr>
              <a:t> Dynamic Systems </a:t>
            </a:r>
            <a:r>
              <a:rPr lang="en-US" sz="1400" dirty="0" err="1" smtClean="0">
                <a:solidFill>
                  <a:schemeClr val="accent5"/>
                </a:solidFill>
                <a:latin typeface="+mj-lt"/>
              </a:rPr>
              <a:t>Initiativ</a:t>
            </a:r>
            <a:r>
              <a:rPr lang="hu-HU" sz="1400" dirty="0" smtClean="0">
                <a:solidFill>
                  <a:schemeClr val="accent5"/>
                </a:solidFill>
                <a:latin typeface="+mj-lt"/>
              </a:rPr>
              <a:t>e – valós idejű átterhelés lehetősége, központosított felügyelettel</a:t>
            </a:r>
          </a:p>
          <a:p>
            <a:pPr marL="0" indent="0">
              <a:buNone/>
              <a:defRPr/>
            </a:pPr>
            <a:endParaRPr lang="en-US" sz="1400" dirty="0" smtClean="0">
              <a:solidFill>
                <a:schemeClr val="accent5"/>
              </a:solidFill>
              <a:latin typeface="+mj-lt"/>
            </a:endParaRPr>
          </a:p>
        </p:txBody>
      </p:sp>
      <p:sp>
        <p:nvSpPr>
          <p:cNvPr id="11" name="Rectangle 18"/>
          <p:cNvSpPr>
            <a:spLocks noChangeArrowheads="1"/>
          </p:cNvSpPr>
          <p:nvPr/>
        </p:nvSpPr>
        <p:spPr bwMode="auto">
          <a:xfrm>
            <a:off x="82550" y="914400"/>
            <a:ext cx="3467100" cy="958502"/>
          </a:xfrm>
          <a:prstGeom prst="rect">
            <a:avLst/>
          </a:prstGeom>
          <a:noFill/>
          <a:ln w="9525">
            <a:noFill/>
            <a:miter lim="800000"/>
            <a:headEnd/>
            <a:tailEnd/>
          </a:ln>
        </p:spPr>
        <p:txBody>
          <a:bodyPr lIns="95793" tIns="47896" rIns="95793" bIns="47896">
            <a:spAutoFit/>
          </a:bodyPr>
          <a:lstStyle/>
          <a:p>
            <a:pPr eaLnBrk="0" hangingPunct="0"/>
            <a:r>
              <a:rPr lang="hu-HU" sz="1400" dirty="0" smtClean="0">
                <a:latin typeface="+mj-lt"/>
              </a:rPr>
              <a:t>A kihívás</a:t>
            </a:r>
            <a:r>
              <a:rPr lang="en-US" sz="1400" dirty="0" smtClean="0">
                <a:latin typeface="+mj-lt"/>
              </a:rPr>
              <a:t>: </a:t>
            </a:r>
            <a:endParaRPr lang="en-US" sz="1400" dirty="0">
              <a:latin typeface="+mj-lt"/>
            </a:endParaRPr>
          </a:p>
          <a:p>
            <a:pPr eaLnBrk="0" hangingPunct="0"/>
            <a:r>
              <a:rPr lang="hu-HU" sz="1400" dirty="0" smtClean="0">
                <a:latin typeface="+mj-lt"/>
              </a:rPr>
              <a:t>Nem tudunk elég gyorsan reagálni a változó igényekre sem a szerverekkel, sem a </a:t>
            </a:r>
            <a:r>
              <a:rPr lang="hu-HU" sz="1400" dirty="0" err="1" smtClean="0">
                <a:latin typeface="+mj-lt"/>
              </a:rPr>
              <a:t>desktopokkal</a:t>
            </a:r>
            <a:endParaRPr lang="en-US" sz="1400" dirty="0">
              <a:latin typeface="+mj-lt"/>
            </a:endParaRPr>
          </a:p>
        </p:txBody>
      </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fade">
                                      <p:cBhvr>
                                        <p:cTn id="17" dur="1000"/>
                                        <p:tgtEl>
                                          <p:spTgt spid="16390"/>
                                        </p:tgtEl>
                                      </p:cBhvr>
                                    </p:animEffect>
                                  </p:childTnLst>
                                </p:cTn>
                              </p:par>
                              <p:par>
                                <p:cTn id="18" presetID="10" presetClass="entr" presetSubtype="0" fill="hold" nodeType="withEffect">
                                  <p:stCondLst>
                                    <p:cond delay="0"/>
                                  </p:stCondLst>
                                  <p:childTnLst>
                                    <p:set>
                                      <p:cBhvr>
                                        <p:cTn id="19" dur="1" fill="hold">
                                          <p:stCondLst>
                                            <p:cond delay="0"/>
                                          </p:stCondLst>
                                        </p:cTn>
                                        <p:tgtEl>
                                          <p:spTgt spid="124938"/>
                                        </p:tgtEl>
                                        <p:attrNameLst>
                                          <p:attrName>style.visibility</p:attrName>
                                        </p:attrNameLst>
                                      </p:cBhvr>
                                      <p:to>
                                        <p:strVal val="visible"/>
                                      </p:to>
                                    </p:set>
                                    <p:animEffect transition="in" filter="fade">
                                      <p:cBhvr>
                                        <p:cTn id="20" dur="1000"/>
                                        <p:tgtEl>
                                          <p:spTgt spid="124938"/>
                                        </p:tgtEl>
                                      </p:cBhvr>
                                    </p:animEffect>
                                  </p:childTnLst>
                                </p:cTn>
                              </p:par>
                              <p:par>
                                <p:cTn id="21" presetID="53" presetClass="entr" presetSubtype="0" fill="hold" nodeType="withEffect">
                                  <p:stCondLst>
                                    <p:cond delay="0"/>
                                  </p:stCondLst>
                                  <p:childTnLst>
                                    <p:set>
                                      <p:cBhvr>
                                        <p:cTn id="22" dur="1" fill="hold">
                                          <p:stCondLst>
                                            <p:cond delay="0"/>
                                          </p:stCondLst>
                                        </p:cTn>
                                        <p:tgtEl>
                                          <p:spTgt spid="16559"/>
                                        </p:tgtEl>
                                        <p:attrNameLst>
                                          <p:attrName>style.visibility</p:attrName>
                                        </p:attrNameLst>
                                      </p:cBhvr>
                                      <p:to>
                                        <p:strVal val="visible"/>
                                      </p:to>
                                    </p:set>
                                    <p:anim calcmode="lin" valueType="num">
                                      <p:cBhvr>
                                        <p:cTn id="23" dur="1000" fill="hold"/>
                                        <p:tgtEl>
                                          <p:spTgt spid="16559"/>
                                        </p:tgtEl>
                                        <p:attrNameLst>
                                          <p:attrName>ppt_w</p:attrName>
                                        </p:attrNameLst>
                                      </p:cBhvr>
                                      <p:tavLst>
                                        <p:tav tm="0">
                                          <p:val>
                                            <p:fltVal val="0"/>
                                          </p:val>
                                        </p:tav>
                                        <p:tav tm="100000">
                                          <p:val>
                                            <p:strVal val="#ppt_w"/>
                                          </p:val>
                                        </p:tav>
                                      </p:tavLst>
                                    </p:anim>
                                    <p:anim calcmode="lin" valueType="num">
                                      <p:cBhvr>
                                        <p:cTn id="24" dur="1000" fill="hold"/>
                                        <p:tgtEl>
                                          <p:spTgt spid="16559"/>
                                        </p:tgtEl>
                                        <p:attrNameLst>
                                          <p:attrName>ppt_h</p:attrName>
                                        </p:attrNameLst>
                                      </p:cBhvr>
                                      <p:tavLst>
                                        <p:tav tm="0">
                                          <p:val>
                                            <p:fltVal val="0"/>
                                          </p:val>
                                        </p:tav>
                                        <p:tav tm="100000">
                                          <p:val>
                                            <p:strVal val="#ppt_h"/>
                                          </p:val>
                                        </p:tav>
                                      </p:tavLst>
                                    </p:anim>
                                    <p:animEffect transition="in" filter="fade">
                                      <p:cBhvr>
                                        <p:cTn id="25" dur="1000"/>
                                        <p:tgtEl>
                                          <p:spTgt spid="16559"/>
                                        </p:tgtEl>
                                      </p:cBhvr>
                                    </p:animEffect>
                                  </p:childTnLst>
                                </p:cTn>
                              </p:par>
                            </p:childTnLst>
                          </p:cTn>
                        </p:par>
                        <p:par>
                          <p:cTn id="26" fill="hold">
                            <p:stCondLst>
                              <p:cond delay="1000"/>
                            </p:stCondLst>
                            <p:childTnLst>
                              <p:par>
                                <p:cTn id="27" presetID="53" presetClass="entr" presetSubtype="0" fill="hold" nodeType="afterEffect">
                                  <p:stCondLst>
                                    <p:cond delay="0"/>
                                  </p:stCondLst>
                                  <p:childTnLst>
                                    <p:set>
                                      <p:cBhvr>
                                        <p:cTn id="28" dur="1" fill="hold">
                                          <p:stCondLst>
                                            <p:cond delay="0"/>
                                          </p:stCondLst>
                                        </p:cTn>
                                        <p:tgtEl>
                                          <p:spTgt spid="16558"/>
                                        </p:tgtEl>
                                        <p:attrNameLst>
                                          <p:attrName>style.visibility</p:attrName>
                                        </p:attrNameLst>
                                      </p:cBhvr>
                                      <p:to>
                                        <p:strVal val="visible"/>
                                      </p:to>
                                    </p:set>
                                    <p:anim calcmode="lin" valueType="num">
                                      <p:cBhvr>
                                        <p:cTn id="29" dur="1000" fill="hold"/>
                                        <p:tgtEl>
                                          <p:spTgt spid="16558"/>
                                        </p:tgtEl>
                                        <p:attrNameLst>
                                          <p:attrName>ppt_w</p:attrName>
                                        </p:attrNameLst>
                                      </p:cBhvr>
                                      <p:tavLst>
                                        <p:tav tm="0">
                                          <p:val>
                                            <p:fltVal val="0"/>
                                          </p:val>
                                        </p:tav>
                                        <p:tav tm="100000">
                                          <p:val>
                                            <p:strVal val="#ppt_w"/>
                                          </p:val>
                                        </p:tav>
                                      </p:tavLst>
                                    </p:anim>
                                    <p:anim calcmode="lin" valueType="num">
                                      <p:cBhvr>
                                        <p:cTn id="30" dur="1000" fill="hold"/>
                                        <p:tgtEl>
                                          <p:spTgt spid="16558"/>
                                        </p:tgtEl>
                                        <p:attrNameLst>
                                          <p:attrName>ppt_h</p:attrName>
                                        </p:attrNameLst>
                                      </p:cBhvr>
                                      <p:tavLst>
                                        <p:tav tm="0">
                                          <p:val>
                                            <p:fltVal val="0"/>
                                          </p:val>
                                        </p:tav>
                                        <p:tav tm="100000">
                                          <p:val>
                                            <p:strVal val="#ppt_h"/>
                                          </p:val>
                                        </p:tav>
                                      </p:tavLst>
                                    </p:anim>
                                    <p:animEffect transition="in" filter="fade">
                                      <p:cBhvr>
                                        <p:cTn id="31" dur="1000"/>
                                        <p:tgtEl>
                                          <p:spTgt spid="16558"/>
                                        </p:tgtEl>
                                      </p:cBhvr>
                                    </p:animEffect>
                                  </p:childTnLst>
                                </p:cTn>
                              </p:par>
                            </p:childTnLst>
                          </p:cTn>
                        </p:par>
                        <p:par>
                          <p:cTn id="32" fill="hold">
                            <p:stCondLst>
                              <p:cond delay="2000"/>
                            </p:stCondLst>
                            <p:childTnLst>
                              <p:par>
                                <p:cTn id="33" presetID="53" presetClass="entr" presetSubtype="0" fill="hold" nodeType="afterEffect">
                                  <p:stCondLst>
                                    <p:cond delay="0"/>
                                  </p:stCondLst>
                                  <p:childTnLst>
                                    <p:set>
                                      <p:cBhvr>
                                        <p:cTn id="34" dur="1" fill="hold">
                                          <p:stCondLst>
                                            <p:cond delay="0"/>
                                          </p:stCondLst>
                                        </p:cTn>
                                        <p:tgtEl>
                                          <p:spTgt spid="16557"/>
                                        </p:tgtEl>
                                        <p:attrNameLst>
                                          <p:attrName>style.visibility</p:attrName>
                                        </p:attrNameLst>
                                      </p:cBhvr>
                                      <p:to>
                                        <p:strVal val="visible"/>
                                      </p:to>
                                    </p:set>
                                    <p:anim calcmode="lin" valueType="num">
                                      <p:cBhvr>
                                        <p:cTn id="35" dur="1000" fill="hold"/>
                                        <p:tgtEl>
                                          <p:spTgt spid="16557"/>
                                        </p:tgtEl>
                                        <p:attrNameLst>
                                          <p:attrName>ppt_w</p:attrName>
                                        </p:attrNameLst>
                                      </p:cBhvr>
                                      <p:tavLst>
                                        <p:tav tm="0">
                                          <p:val>
                                            <p:fltVal val="0"/>
                                          </p:val>
                                        </p:tav>
                                        <p:tav tm="100000">
                                          <p:val>
                                            <p:strVal val="#ppt_w"/>
                                          </p:val>
                                        </p:tav>
                                      </p:tavLst>
                                    </p:anim>
                                    <p:anim calcmode="lin" valueType="num">
                                      <p:cBhvr>
                                        <p:cTn id="36" dur="1000" fill="hold"/>
                                        <p:tgtEl>
                                          <p:spTgt spid="16557"/>
                                        </p:tgtEl>
                                        <p:attrNameLst>
                                          <p:attrName>ppt_h</p:attrName>
                                        </p:attrNameLst>
                                      </p:cBhvr>
                                      <p:tavLst>
                                        <p:tav tm="0">
                                          <p:val>
                                            <p:fltVal val="0"/>
                                          </p:val>
                                        </p:tav>
                                        <p:tav tm="100000">
                                          <p:val>
                                            <p:strVal val="#ppt_h"/>
                                          </p:val>
                                        </p:tav>
                                      </p:tavLst>
                                    </p:anim>
                                    <p:animEffect transition="in" filter="fade">
                                      <p:cBhvr>
                                        <p:cTn id="37" dur="1000"/>
                                        <p:tgtEl>
                                          <p:spTgt spid="16557"/>
                                        </p:tgtEl>
                                      </p:cBhvr>
                                    </p:animEffect>
                                  </p:childTnLst>
                                </p:cTn>
                              </p:par>
                            </p:childTnLst>
                          </p:cTn>
                        </p:par>
                        <p:par>
                          <p:cTn id="38" fill="hold">
                            <p:stCondLst>
                              <p:cond delay="3000"/>
                            </p:stCondLst>
                            <p:childTnLst>
                              <p:par>
                                <p:cTn id="39" presetID="53" presetClass="entr" presetSubtype="0" fill="hold" nodeType="afterEffect">
                                  <p:stCondLst>
                                    <p:cond delay="0"/>
                                  </p:stCondLst>
                                  <p:childTnLst>
                                    <p:set>
                                      <p:cBhvr>
                                        <p:cTn id="40" dur="1" fill="hold">
                                          <p:stCondLst>
                                            <p:cond delay="0"/>
                                          </p:stCondLst>
                                        </p:cTn>
                                        <p:tgtEl>
                                          <p:spTgt spid="16556"/>
                                        </p:tgtEl>
                                        <p:attrNameLst>
                                          <p:attrName>style.visibility</p:attrName>
                                        </p:attrNameLst>
                                      </p:cBhvr>
                                      <p:to>
                                        <p:strVal val="visible"/>
                                      </p:to>
                                    </p:set>
                                    <p:anim calcmode="lin" valueType="num">
                                      <p:cBhvr>
                                        <p:cTn id="41" dur="1000" fill="hold"/>
                                        <p:tgtEl>
                                          <p:spTgt spid="16556"/>
                                        </p:tgtEl>
                                        <p:attrNameLst>
                                          <p:attrName>ppt_w</p:attrName>
                                        </p:attrNameLst>
                                      </p:cBhvr>
                                      <p:tavLst>
                                        <p:tav tm="0">
                                          <p:val>
                                            <p:fltVal val="0"/>
                                          </p:val>
                                        </p:tav>
                                        <p:tav tm="100000">
                                          <p:val>
                                            <p:strVal val="#ppt_w"/>
                                          </p:val>
                                        </p:tav>
                                      </p:tavLst>
                                    </p:anim>
                                    <p:anim calcmode="lin" valueType="num">
                                      <p:cBhvr>
                                        <p:cTn id="42" dur="1000" fill="hold"/>
                                        <p:tgtEl>
                                          <p:spTgt spid="16556"/>
                                        </p:tgtEl>
                                        <p:attrNameLst>
                                          <p:attrName>ppt_h</p:attrName>
                                        </p:attrNameLst>
                                      </p:cBhvr>
                                      <p:tavLst>
                                        <p:tav tm="0">
                                          <p:val>
                                            <p:fltVal val="0"/>
                                          </p:val>
                                        </p:tav>
                                        <p:tav tm="100000">
                                          <p:val>
                                            <p:strVal val="#ppt_h"/>
                                          </p:val>
                                        </p:tav>
                                      </p:tavLst>
                                    </p:anim>
                                    <p:animEffect transition="in" filter="fade">
                                      <p:cBhvr>
                                        <p:cTn id="43" dur="1000"/>
                                        <p:tgtEl>
                                          <p:spTgt spid="16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clear bubble 2"/>
          <p:cNvPicPr>
            <a:picLocks noChangeAspect="1" noChangeArrowheads="1"/>
          </p:cNvPicPr>
          <p:nvPr/>
        </p:nvPicPr>
        <p:blipFill>
          <a:blip r:embed="rId3"/>
          <a:srcRect/>
          <a:stretch>
            <a:fillRect/>
          </a:stretch>
        </p:blipFill>
        <p:spPr bwMode="auto">
          <a:xfrm>
            <a:off x="0" y="838205"/>
            <a:ext cx="9863006" cy="5540459"/>
          </a:xfrm>
          <a:prstGeom prst="rect">
            <a:avLst/>
          </a:prstGeom>
          <a:noFill/>
          <a:ln w="9525">
            <a:noFill/>
            <a:miter lim="800000"/>
            <a:headEnd/>
            <a:tailEnd/>
          </a:ln>
        </p:spPr>
      </p:pic>
      <p:grpSp>
        <p:nvGrpSpPr>
          <p:cNvPr id="2" name="Group 24"/>
          <p:cNvGrpSpPr>
            <a:grpSpLocks/>
          </p:cNvGrpSpPr>
          <p:nvPr/>
        </p:nvGrpSpPr>
        <p:grpSpPr bwMode="auto">
          <a:xfrm>
            <a:off x="880533" y="2324100"/>
            <a:ext cx="7924800" cy="2971800"/>
            <a:chOff x="312" y="1555"/>
            <a:chExt cx="5112" cy="2029"/>
          </a:xfrm>
        </p:grpSpPr>
        <p:grpSp>
          <p:nvGrpSpPr>
            <p:cNvPr id="3" name="Group 25"/>
            <p:cNvGrpSpPr>
              <a:grpSpLocks/>
            </p:cNvGrpSpPr>
            <p:nvPr/>
          </p:nvGrpSpPr>
          <p:grpSpPr bwMode="auto">
            <a:xfrm>
              <a:off x="3648" y="1555"/>
              <a:ext cx="1776" cy="1229"/>
              <a:chOff x="912" y="725"/>
              <a:chExt cx="4320" cy="3163"/>
            </a:xfrm>
          </p:grpSpPr>
          <p:grpSp>
            <p:nvGrpSpPr>
              <p:cNvPr id="4" name="Group 26"/>
              <p:cNvGrpSpPr>
                <a:grpSpLocks/>
              </p:cNvGrpSpPr>
              <p:nvPr/>
            </p:nvGrpSpPr>
            <p:grpSpPr bwMode="auto">
              <a:xfrm>
                <a:off x="912" y="1227"/>
                <a:ext cx="4320" cy="2661"/>
                <a:chOff x="816" y="1131"/>
                <a:chExt cx="4320" cy="2661"/>
              </a:xfrm>
            </p:grpSpPr>
            <p:pic>
              <p:nvPicPr>
                <p:cNvPr id="12316" name="Picture 27" descr="gray oval disc"/>
                <p:cNvPicPr>
                  <a:picLocks noChangeAspect="1" noChangeArrowheads="1"/>
                </p:cNvPicPr>
                <p:nvPr/>
              </p:nvPicPr>
              <p:blipFill>
                <a:blip r:embed="rId4"/>
                <a:srcRect/>
                <a:stretch>
                  <a:fillRect/>
                </a:stretch>
              </p:blipFill>
              <p:spPr bwMode="auto">
                <a:xfrm>
                  <a:off x="816" y="1530"/>
                  <a:ext cx="4320" cy="2262"/>
                </a:xfrm>
                <a:prstGeom prst="rect">
                  <a:avLst/>
                </a:prstGeom>
                <a:noFill/>
                <a:ln w="9525">
                  <a:noFill/>
                  <a:miter lim="800000"/>
                  <a:headEnd/>
                  <a:tailEnd/>
                </a:ln>
              </p:spPr>
            </p:pic>
            <p:pic>
              <p:nvPicPr>
                <p:cNvPr id="12317" name="Picture 28" descr="interface_icon01 copy"/>
                <p:cNvPicPr>
                  <a:picLocks noChangeAspect="1" noChangeArrowheads="1"/>
                </p:cNvPicPr>
                <p:nvPr/>
              </p:nvPicPr>
              <p:blipFill>
                <a:blip r:embed="rId5" cstate="print"/>
                <a:srcRect/>
                <a:stretch>
                  <a:fillRect/>
                </a:stretch>
              </p:blipFill>
              <p:spPr bwMode="auto">
                <a:xfrm>
                  <a:off x="1400" y="1131"/>
                  <a:ext cx="1329" cy="1328"/>
                </a:xfrm>
                <a:prstGeom prst="rect">
                  <a:avLst/>
                </a:prstGeom>
                <a:noFill/>
                <a:ln w="9525">
                  <a:noFill/>
                  <a:miter lim="800000"/>
                  <a:headEnd/>
                  <a:tailEnd/>
                </a:ln>
              </p:spPr>
            </p:pic>
            <p:pic>
              <p:nvPicPr>
                <p:cNvPr id="12318" name="Picture 29" descr="interface_icon02 copy"/>
                <p:cNvPicPr>
                  <a:picLocks noChangeAspect="1" noChangeArrowheads="1"/>
                </p:cNvPicPr>
                <p:nvPr/>
              </p:nvPicPr>
              <p:blipFill>
                <a:blip r:embed="rId6" cstate="print"/>
                <a:srcRect/>
                <a:stretch>
                  <a:fillRect/>
                </a:stretch>
              </p:blipFill>
              <p:spPr bwMode="auto">
                <a:xfrm>
                  <a:off x="3246" y="1131"/>
                  <a:ext cx="1328" cy="1328"/>
                </a:xfrm>
                <a:prstGeom prst="rect">
                  <a:avLst/>
                </a:prstGeom>
                <a:noFill/>
                <a:ln w="9525">
                  <a:noFill/>
                  <a:miter lim="800000"/>
                  <a:headEnd/>
                  <a:tailEnd/>
                </a:ln>
              </p:spPr>
            </p:pic>
          </p:grpSp>
          <p:sp>
            <p:nvSpPr>
              <p:cNvPr id="145438" name="AutoShape 30"/>
              <p:cNvSpPr>
                <a:spLocks noChangeArrowheads="1"/>
              </p:cNvSpPr>
              <p:nvPr/>
            </p:nvSpPr>
            <p:spPr bwMode="auto">
              <a:xfrm>
                <a:off x="2218" y="913"/>
                <a:ext cx="1734" cy="1117"/>
              </a:xfrm>
              <a:custGeom>
                <a:avLst/>
                <a:gdLst>
                  <a:gd name="G0" fmla="+- 3618 0 0"/>
                  <a:gd name="G1" fmla="+- -10752766 0 0"/>
                  <a:gd name="G2" fmla="+- 0 0 -10752766"/>
                  <a:gd name="T0" fmla="*/ 0 256 1"/>
                  <a:gd name="T1" fmla="*/ 180 256 1"/>
                  <a:gd name="G3" fmla="+- -10752766 T0 T1"/>
                  <a:gd name="T2" fmla="*/ 0 256 1"/>
                  <a:gd name="T3" fmla="*/ 90 256 1"/>
                  <a:gd name="G4" fmla="+- -10752766 T2 T3"/>
                  <a:gd name="G5" fmla="*/ G4 2 1"/>
                  <a:gd name="T4" fmla="*/ 90 256 1"/>
                  <a:gd name="T5" fmla="*/ 0 256 1"/>
                  <a:gd name="G6" fmla="+- -10752766 T4 T5"/>
                  <a:gd name="G7" fmla="*/ G6 2 1"/>
                  <a:gd name="G8" fmla="abs -1075276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3618"/>
                  <a:gd name="G18" fmla="*/ 3618 1 2"/>
                  <a:gd name="G19" fmla="+- G18 5400 0"/>
                  <a:gd name="G20" fmla="cos G19 -10752766"/>
                  <a:gd name="G21" fmla="sin G19 -10752766"/>
                  <a:gd name="G22" fmla="+- G20 10800 0"/>
                  <a:gd name="G23" fmla="+- G21 10800 0"/>
                  <a:gd name="G24" fmla="+- 10800 0 G20"/>
                  <a:gd name="G25" fmla="+- 3618 10800 0"/>
                  <a:gd name="G26" fmla="?: G9 G17 G25"/>
                  <a:gd name="G27" fmla="?: G9 0 21600"/>
                  <a:gd name="G28" fmla="cos 10800 -10752766"/>
                  <a:gd name="G29" fmla="sin 10800 -10752766"/>
                  <a:gd name="G30" fmla="sin 3618 -10752766"/>
                  <a:gd name="G31" fmla="+- G28 10800 0"/>
                  <a:gd name="G32" fmla="+- G29 10800 0"/>
                  <a:gd name="G33" fmla="+- G30 10800 0"/>
                  <a:gd name="G34" fmla="?: G4 0 G31"/>
                  <a:gd name="G35" fmla="?: -10752766 G34 0"/>
                  <a:gd name="G36" fmla="?: G6 G35 G31"/>
                  <a:gd name="G37" fmla="+- 21600 0 G36"/>
                  <a:gd name="G38" fmla="?: G4 0 G33"/>
                  <a:gd name="G39" fmla="?: -10752766 G38 G32"/>
                  <a:gd name="G40" fmla="?: G6 G39 0"/>
                  <a:gd name="G41" fmla="?: G4 G32 21600"/>
                  <a:gd name="G42" fmla="?: G6 G41 G33"/>
                  <a:gd name="T12" fmla="*/ 10800 w 21600"/>
                  <a:gd name="T13" fmla="*/ 0 h 21600"/>
                  <a:gd name="T14" fmla="*/ 3867 w 21600"/>
                  <a:gd name="T15" fmla="*/ 8821 h 21600"/>
                  <a:gd name="T16" fmla="*/ 10800 w 21600"/>
                  <a:gd name="T17" fmla="*/ 7182 h 21600"/>
                  <a:gd name="T18" fmla="*/ 17733 w 21600"/>
                  <a:gd name="T19" fmla="*/ 882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320" y="9807"/>
                    </a:moveTo>
                    <a:cubicBezTo>
                      <a:pt x="7764" y="8253"/>
                      <a:pt x="9184" y="7181"/>
                      <a:pt x="10800" y="7182"/>
                    </a:cubicBezTo>
                    <a:cubicBezTo>
                      <a:pt x="12415" y="7182"/>
                      <a:pt x="13835" y="8253"/>
                      <a:pt x="14279" y="9807"/>
                    </a:cubicBezTo>
                    <a:lnTo>
                      <a:pt x="21185" y="7836"/>
                    </a:lnTo>
                    <a:cubicBezTo>
                      <a:pt x="19861" y="3198"/>
                      <a:pt x="15623" y="-1"/>
                      <a:pt x="10799" y="0"/>
                    </a:cubicBezTo>
                    <a:cubicBezTo>
                      <a:pt x="5976" y="0"/>
                      <a:pt x="1738" y="3198"/>
                      <a:pt x="414" y="7836"/>
                    </a:cubicBezTo>
                    <a:close/>
                  </a:path>
                </a:pathLst>
              </a:custGeom>
              <a:gradFill rotWithShape="1">
                <a:gsLst>
                  <a:gs pos="0">
                    <a:schemeClr val="folHlink">
                      <a:gamma/>
                      <a:shade val="46275"/>
                      <a:invGamma/>
                      <a:alpha val="0"/>
                    </a:schemeClr>
                  </a:gs>
                  <a:gs pos="50000">
                    <a:schemeClr val="folHlink"/>
                  </a:gs>
                  <a:gs pos="100000">
                    <a:schemeClr val="folHlink">
                      <a:gamma/>
                      <a:shade val="46275"/>
                      <a:invGamma/>
                      <a:alpha val="0"/>
                    </a:schemeClr>
                  </a:gs>
                </a:gsLst>
                <a:lin ang="0" scaled="1"/>
              </a:gradFill>
              <a:ln w="12700">
                <a:noFill/>
                <a:miter lim="800000"/>
                <a:headEnd/>
                <a:tailEnd/>
              </a:ln>
              <a:effectLst/>
            </p:spPr>
            <p:txBody>
              <a:bodyPr vert="horz" wrap="none" lIns="91440" tIns="45720" rIns="91440" bIns="45720" numCol="1" anchor="ctr" anchorCtr="0" compatLnSpc="1">
                <a:prstTxWarp prst="textNoShape">
                  <a:avLst/>
                </a:prstTxWarp>
              </a:bodyPr>
              <a:lstStyle/>
              <a:p>
                <a:pPr>
                  <a:defRPr/>
                </a:pPr>
                <a:endParaRPr lang="en-US"/>
              </a:p>
            </p:txBody>
          </p:sp>
          <p:pic>
            <p:nvPicPr>
              <p:cNvPr id="12315" name="Picture 31" descr="server_ghosted copy"/>
              <p:cNvPicPr>
                <a:picLocks noChangeAspect="1" noChangeArrowheads="1"/>
              </p:cNvPicPr>
              <p:nvPr/>
            </p:nvPicPr>
            <p:blipFill>
              <a:blip r:embed="rId7"/>
              <a:srcRect/>
              <a:stretch>
                <a:fillRect/>
              </a:stretch>
            </p:blipFill>
            <p:spPr bwMode="auto">
              <a:xfrm>
                <a:off x="2760" y="725"/>
                <a:ext cx="513" cy="723"/>
              </a:xfrm>
              <a:prstGeom prst="rect">
                <a:avLst/>
              </a:prstGeom>
              <a:noFill/>
              <a:ln w="9525">
                <a:noFill/>
                <a:miter lim="800000"/>
                <a:headEnd/>
                <a:tailEnd/>
              </a:ln>
            </p:spPr>
          </p:pic>
        </p:grpSp>
        <p:grpSp>
          <p:nvGrpSpPr>
            <p:cNvPr id="5" name="Group 32"/>
            <p:cNvGrpSpPr>
              <a:grpSpLocks noChangeAspect="1"/>
            </p:cNvGrpSpPr>
            <p:nvPr/>
          </p:nvGrpSpPr>
          <p:grpSpPr bwMode="auto">
            <a:xfrm>
              <a:off x="2472" y="2066"/>
              <a:ext cx="1706" cy="1054"/>
              <a:chOff x="1152" y="1320"/>
              <a:chExt cx="3456" cy="2136"/>
            </a:xfrm>
          </p:grpSpPr>
          <p:pic>
            <p:nvPicPr>
              <p:cNvPr id="12308" name="Picture 33" descr="gray oval disc"/>
              <p:cNvPicPr>
                <a:picLocks noChangeAspect="1" noChangeArrowheads="1"/>
              </p:cNvPicPr>
              <p:nvPr/>
            </p:nvPicPr>
            <p:blipFill>
              <a:blip r:embed="rId4"/>
              <a:srcRect/>
              <a:stretch>
                <a:fillRect/>
              </a:stretch>
            </p:blipFill>
            <p:spPr bwMode="auto">
              <a:xfrm>
                <a:off x="1152" y="1647"/>
                <a:ext cx="3456" cy="1809"/>
              </a:xfrm>
              <a:prstGeom prst="rect">
                <a:avLst/>
              </a:prstGeom>
              <a:noFill/>
              <a:ln w="9525">
                <a:noFill/>
                <a:miter lim="800000"/>
                <a:headEnd/>
                <a:tailEnd/>
              </a:ln>
            </p:spPr>
          </p:pic>
          <p:pic>
            <p:nvPicPr>
              <p:cNvPr id="12309" name="Picture 34" descr="XP icon my computer"/>
              <p:cNvPicPr>
                <a:picLocks noChangeAspect="1" noChangeArrowheads="1"/>
              </p:cNvPicPr>
              <p:nvPr/>
            </p:nvPicPr>
            <p:blipFill>
              <a:blip r:embed="rId8" cstate="print"/>
              <a:srcRect/>
              <a:stretch>
                <a:fillRect/>
              </a:stretch>
            </p:blipFill>
            <p:spPr bwMode="auto">
              <a:xfrm>
                <a:off x="2719" y="1383"/>
                <a:ext cx="1281" cy="1281"/>
              </a:xfrm>
              <a:prstGeom prst="rect">
                <a:avLst/>
              </a:prstGeom>
              <a:noFill/>
              <a:ln w="9525">
                <a:noFill/>
                <a:miter lim="800000"/>
                <a:headEnd/>
                <a:tailEnd/>
              </a:ln>
            </p:spPr>
          </p:pic>
          <p:pic>
            <p:nvPicPr>
              <p:cNvPr id="12310" name="Picture 35" descr="server_ghosted copy"/>
              <p:cNvPicPr>
                <a:picLocks noChangeAspect="1" noChangeArrowheads="1"/>
              </p:cNvPicPr>
              <p:nvPr/>
            </p:nvPicPr>
            <p:blipFill>
              <a:blip r:embed="rId9" cstate="print"/>
              <a:srcRect/>
              <a:stretch>
                <a:fillRect/>
              </a:stretch>
            </p:blipFill>
            <p:spPr bwMode="auto">
              <a:xfrm>
                <a:off x="1789" y="1320"/>
                <a:ext cx="664" cy="936"/>
              </a:xfrm>
              <a:prstGeom prst="rect">
                <a:avLst/>
              </a:prstGeom>
              <a:noFill/>
              <a:ln w="9525">
                <a:noFill/>
                <a:miter lim="800000"/>
                <a:headEnd/>
                <a:tailEnd/>
              </a:ln>
            </p:spPr>
          </p:pic>
          <p:sp>
            <p:nvSpPr>
              <p:cNvPr id="145444" name="AutoShape 36"/>
              <p:cNvSpPr>
                <a:spLocks noChangeAspect="1" noChangeArrowheads="1"/>
              </p:cNvSpPr>
              <p:nvPr/>
            </p:nvSpPr>
            <p:spPr bwMode="auto">
              <a:xfrm rot="-5400000">
                <a:off x="2280" y="1513"/>
                <a:ext cx="624" cy="5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gradFill rotWithShape="1">
                <a:gsLst>
                  <a:gs pos="0">
                    <a:schemeClr val="folHlink">
                      <a:gamma/>
                      <a:shade val="46275"/>
                      <a:invGamma/>
                      <a:alpha val="0"/>
                    </a:schemeClr>
                  </a:gs>
                  <a:gs pos="50000">
                    <a:schemeClr val="folHlink"/>
                  </a:gs>
                  <a:gs pos="100000">
                    <a:schemeClr val="folHlink">
                      <a:gamma/>
                      <a:shade val="46275"/>
                      <a:invGamma/>
                      <a:alpha val="0"/>
                    </a:schemeClr>
                  </a:gs>
                </a:gsLst>
                <a:lin ang="5400000" scaled="1"/>
              </a:gradFill>
              <a:ln w="12700">
                <a:noFill/>
                <a:miter lim="800000"/>
                <a:headEnd/>
                <a:tailEnd/>
              </a:ln>
              <a:effectLst/>
            </p:spPr>
            <p:txBody>
              <a:bodyPr vert="horz" wrap="none" lIns="91440" tIns="45720" rIns="91440" bIns="45720" numCol="1" anchor="ctr" anchorCtr="0" compatLnSpc="1">
                <a:prstTxWarp prst="textNoShape">
                  <a:avLst/>
                </a:prstTxWarp>
              </a:bodyPr>
              <a:lstStyle/>
              <a:p>
                <a:pPr>
                  <a:defRPr/>
                </a:pPr>
                <a:endParaRPr lang="en-US"/>
              </a:p>
            </p:txBody>
          </p:sp>
          <p:pic>
            <p:nvPicPr>
              <p:cNvPr id="12312" name="Picture 37" descr="application_screen"/>
              <p:cNvPicPr>
                <a:picLocks noChangeAspect="1" noChangeArrowheads="1"/>
              </p:cNvPicPr>
              <p:nvPr/>
            </p:nvPicPr>
            <p:blipFill>
              <a:blip r:embed="rId10" cstate="print"/>
              <a:srcRect/>
              <a:stretch>
                <a:fillRect/>
              </a:stretch>
            </p:blipFill>
            <p:spPr bwMode="auto">
              <a:xfrm>
                <a:off x="2864" y="1564"/>
                <a:ext cx="615" cy="620"/>
              </a:xfrm>
              <a:prstGeom prst="rect">
                <a:avLst/>
              </a:prstGeom>
              <a:noFill/>
              <a:ln w="9525">
                <a:noFill/>
                <a:miter lim="800000"/>
                <a:headEnd/>
                <a:tailEnd/>
              </a:ln>
            </p:spPr>
          </p:pic>
        </p:grpSp>
        <p:grpSp>
          <p:nvGrpSpPr>
            <p:cNvPr id="6" name="Group 38"/>
            <p:cNvGrpSpPr>
              <a:grpSpLocks noChangeAspect="1"/>
            </p:cNvGrpSpPr>
            <p:nvPr/>
          </p:nvGrpSpPr>
          <p:grpSpPr bwMode="auto">
            <a:xfrm>
              <a:off x="1248" y="2288"/>
              <a:ext cx="1631" cy="1055"/>
              <a:chOff x="1152" y="1460"/>
              <a:chExt cx="3456" cy="2236"/>
            </a:xfrm>
          </p:grpSpPr>
          <p:pic>
            <p:nvPicPr>
              <p:cNvPr id="12305" name="Picture 39" descr="gray oval disc"/>
              <p:cNvPicPr>
                <a:picLocks noChangeAspect="1" noChangeArrowheads="1"/>
              </p:cNvPicPr>
              <p:nvPr/>
            </p:nvPicPr>
            <p:blipFill>
              <a:blip r:embed="rId4"/>
              <a:srcRect/>
              <a:stretch>
                <a:fillRect/>
              </a:stretch>
            </p:blipFill>
            <p:spPr bwMode="auto">
              <a:xfrm>
                <a:off x="1152" y="1887"/>
                <a:ext cx="3456" cy="1809"/>
              </a:xfrm>
              <a:prstGeom prst="rect">
                <a:avLst/>
              </a:prstGeom>
              <a:noFill/>
              <a:ln w="9525">
                <a:noFill/>
                <a:miter lim="800000"/>
                <a:headEnd/>
                <a:tailEnd/>
              </a:ln>
            </p:spPr>
          </p:pic>
          <p:pic>
            <p:nvPicPr>
              <p:cNvPr id="12306" name="Picture 40" descr="icon02"/>
              <p:cNvPicPr>
                <a:picLocks noChangeAspect="1" noChangeArrowheads="1"/>
              </p:cNvPicPr>
              <p:nvPr/>
            </p:nvPicPr>
            <p:blipFill>
              <a:blip r:embed="rId11" cstate="print"/>
              <a:srcRect/>
              <a:stretch>
                <a:fillRect/>
              </a:stretch>
            </p:blipFill>
            <p:spPr bwMode="auto">
              <a:xfrm>
                <a:off x="2744" y="1460"/>
                <a:ext cx="1280" cy="1324"/>
              </a:xfrm>
              <a:prstGeom prst="rect">
                <a:avLst/>
              </a:prstGeom>
              <a:noFill/>
              <a:ln w="9525">
                <a:noFill/>
                <a:miter lim="800000"/>
                <a:headEnd/>
                <a:tailEnd/>
              </a:ln>
            </p:spPr>
          </p:pic>
          <p:pic>
            <p:nvPicPr>
              <p:cNvPr id="12307" name="Picture 41" descr="server_ghosted copy"/>
              <p:cNvPicPr>
                <a:picLocks noChangeAspect="1" noChangeArrowheads="1"/>
              </p:cNvPicPr>
              <p:nvPr/>
            </p:nvPicPr>
            <p:blipFill>
              <a:blip r:embed="rId12" cstate="print"/>
              <a:srcRect/>
              <a:stretch>
                <a:fillRect/>
              </a:stretch>
            </p:blipFill>
            <p:spPr bwMode="auto">
              <a:xfrm>
                <a:off x="1776" y="1488"/>
                <a:ext cx="920" cy="1297"/>
              </a:xfrm>
              <a:prstGeom prst="rect">
                <a:avLst/>
              </a:prstGeom>
              <a:noFill/>
              <a:ln w="9525">
                <a:noFill/>
                <a:miter lim="800000"/>
                <a:headEnd/>
                <a:tailEnd/>
              </a:ln>
            </p:spPr>
          </p:pic>
        </p:grpSp>
        <p:grpSp>
          <p:nvGrpSpPr>
            <p:cNvPr id="7" name="Group 42"/>
            <p:cNvGrpSpPr>
              <a:grpSpLocks noChangeAspect="1"/>
            </p:cNvGrpSpPr>
            <p:nvPr/>
          </p:nvGrpSpPr>
          <p:grpSpPr bwMode="auto">
            <a:xfrm>
              <a:off x="312" y="2329"/>
              <a:ext cx="1405" cy="1255"/>
              <a:chOff x="1152" y="944"/>
              <a:chExt cx="3456" cy="3088"/>
            </a:xfrm>
          </p:grpSpPr>
          <p:pic>
            <p:nvPicPr>
              <p:cNvPr id="12302" name="Picture 43" descr="gray oval disc"/>
              <p:cNvPicPr>
                <a:picLocks noChangeAspect="1" noChangeArrowheads="1"/>
              </p:cNvPicPr>
              <p:nvPr/>
            </p:nvPicPr>
            <p:blipFill>
              <a:blip r:embed="rId13" cstate="print"/>
              <a:srcRect/>
              <a:stretch>
                <a:fillRect/>
              </a:stretch>
            </p:blipFill>
            <p:spPr bwMode="auto">
              <a:xfrm>
                <a:off x="1152" y="2223"/>
                <a:ext cx="3456" cy="1809"/>
              </a:xfrm>
              <a:prstGeom prst="rect">
                <a:avLst/>
              </a:prstGeom>
              <a:noFill/>
              <a:ln w="9525">
                <a:noFill/>
                <a:miter lim="800000"/>
                <a:headEnd/>
                <a:tailEnd/>
              </a:ln>
            </p:spPr>
          </p:pic>
          <p:pic>
            <p:nvPicPr>
              <p:cNvPr id="12303" name="Picture 44" descr="application server"/>
              <p:cNvPicPr>
                <a:picLocks noChangeAspect="1" noChangeArrowheads="1"/>
              </p:cNvPicPr>
              <p:nvPr/>
            </p:nvPicPr>
            <p:blipFill>
              <a:blip r:embed="rId14"/>
              <a:srcRect/>
              <a:stretch>
                <a:fillRect/>
              </a:stretch>
            </p:blipFill>
            <p:spPr bwMode="auto">
              <a:xfrm>
                <a:off x="2674" y="944"/>
                <a:ext cx="1410" cy="1986"/>
              </a:xfrm>
              <a:prstGeom prst="rect">
                <a:avLst/>
              </a:prstGeom>
              <a:noFill/>
              <a:ln w="9525">
                <a:noFill/>
                <a:miter lim="800000"/>
                <a:headEnd/>
                <a:tailEnd/>
              </a:ln>
            </p:spPr>
          </p:pic>
          <p:pic>
            <p:nvPicPr>
              <p:cNvPr id="12304" name="Picture 45" descr="server_ghosted copy"/>
              <p:cNvPicPr>
                <a:picLocks noChangeAspect="1" noChangeArrowheads="1"/>
              </p:cNvPicPr>
              <p:nvPr/>
            </p:nvPicPr>
            <p:blipFill>
              <a:blip r:embed="rId15" cstate="print"/>
              <a:srcRect/>
              <a:stretch>
                <a:fillRect/>
              </a:stretch>
            </p:blipFill>
            <p:spPr bwMode="auto">
              <a:xfrm>
                <a:off x="1639" y="1136"/>
                <a:ext cx="1481" cy="2088"/>
              </a:xfrm>
              <a:prstGeom prst="rect">
                <a:avLst/>
              </a:prstGeom>
              <a:noFill/>
              <a:ln w="9525">
                <a:noFill/>
                <a:miter lim="800000"/>
                <a:headEnd/>
                <a:tailEnd/>
              </a:ln>
            </p:spPr>
          </p:pic>
        </p:grpSp>
      </p:grpSp>
      <p:sp>
        <p:nvSpPr>
          <p:cNvPr id="145454" name="Rectangle 46"/>
          <p:cNvSpPr>
            <a:spLocks noGrp="1" noChangeArrowheads="1"/>
          </p:cNvSpPr>
          <p:nvPr>
            <p:ph type="title"/>
          </p:nvPr>
        </p:nvSpPr>
        <p:spPr>
          <a:xfrm>
            <a:off x="414470" y="228602"/>
            <a:ext cx="9078780" cy="664797"/>
          </a:xfrm>
        </p:spPr>
        <p:txBody>
          <a:bodyPr/>
          <a:lstStyle/>
          <a:p>
            <a:r>
              <a:rPr smtClean="0"/>
              <a:t>A Microsoft virtualizációs megoldásai</a:t>
            </a:r>
            <a:endParaRPr/>
          </a:p>
        </p:txBody>
      </p:sp>
      <p:sp>
        <p:nvSpPr>
          <p:cNvPr id="48" name="Rectangle 47"/>
          <p:cNvSpPr/>
          <p:nvPr/>
        </p:nvSpPr>
        <p:spPr bwMode="auto">
          <a:xfrm>
            <a:off x="3632200" y="1447800"/>
            <a:ext cx="2971800" cy="457200"/>
          </a:xfrm>
          <a:prstGeom prst="rect">
            <a:avLst/>
          </a:prstGeom>
          <a:noFill/>
          <a:ln w="12700" cap="flat" cmpd="sng" algn="ctr">
            <a:noFill/>
            <a:prstDash val="solid"/>
            <a:round/>
            <a:headEnd type="none" w="med" len="med"/>
            <a:tailEnd type="none" w="med" len="med"/>
          </a:ln>
          <a:effectLst/>
        </p:spPr>
        <p:txBody>
          <a:bodyPr vert="horz" wrap="square" lIns="91417" tIns="45710" rIns="91417" bIns="45710" numCol="1" rtlCol="0" anchor="ctr" anchorCtr="0" compatLnSpc="1">
            <a:prstTxWarp prst="textNoShape">
              <a:avLst/>
            </a:prstTxWarp>
          </a:bodyPr>
          <a:lstStyle/>
          <a:p>
            <a:pPr algn="ctr" defTabSz="914180"/>
            <a:r>
              <a:rPr lang="en-US" b="1" dirty="0" smtClean="0">
                <a:solidFill>
                  <a:schemeClr val="tx1"/>
                </a:solidFill>
                <a:effectLst>
                  <a:outerShdw blurRad="38100" dist="38100" dir="2700000" algn="tl">
                    <a:srgbClr val="000000">
                      <a:alpha val="43137"/>
                    </a:srgbClr>
                  </a:outerShdw>
                </a:effectLst>
                <a:latin typeface="Arial" charset="0"/>
              </a:rPr>
              <a:t>Management </a:t>
            </a:r>
          </a:p>
        </p:txBody>
      </p:sp>
      <p:sp>
        <p:nvSpPr>
          <p:cNvPr id="49" name="Rectangle 48"/>
          <p:cNvSpPr/>
          <p:nvPr/>
        </p:nvSpPr>
        <p:spPr bwMode="auto">
          <a:xfrm>
            <a:off x="825500" y="4965700"/>
            <a:ext cx="2971800" cy="457200"/>
          </a:xfrm>
          <a:prstGeom prst="rect">
            <a:avLst/>
          </a:prstGeom>
          <a:noFill/>
          <a:ln w="12700" cap="flat" cmpd="sng" algn="ctr">
            <a:noFill/>
            <a:prstDash val="solid"/>
            <a:round/>
            <a:headEnd type="none" w="med" len="med"/>
            <a:tailEnd type="none" w="med" len="med"/>
          </a:ln>
          <a:effectLst/>
        </p:spPr>
        <p:txBody>
          <a:bodyPr vert="horz" wrap="square" lIns="91417" tIns="45710" rIns="91417" bIns="45710" numCol="1" rtlCol="0" anchor="ctr" anchorCtr="0" compatLnSpc="1">
            <a:prstTxWarp prst="textNoShape">
              <a:avLst/>
            </a:prstTxWarp>
          </a:bodyPr>
          <a:lstStyle/>
          <a:p>
            <a:pPr algn="ctr" defTabSz="914180"/>
            <a:r>
              <a:rPr lang="en-US" sz="1400" b="1" dirty="0" smtClean="0">
                <a:effectLst>
                  <a:outerShdw blurRad="38100" dist="38100" dir="2700000" algn="tl">
                    <a:srgbClr val="000000">
                      <a:alpha val="43137"/>
                    </a:srgbClr>
                  </a:outerShdw>
                </a:effectLst>
              </a:rPr>
              <a:t>S</a:t>
            </a:r>
            <a:r>
              <a:rPr lang="hu-HU" sz="1400" b="1" dirty="0" smtClean="0">
                <a:effectLst>
                  <a:outerShdw blurRad="38100" dist="38100" dir="2700000" algn="tl">
                    <a:srgbClr val="000000">
                      <a:alpha val="43137"/>
                    </a:srgbClr>
                  </a:outerShdw>
                </a:effectLst>
              </a:rPr>
              <a:t>z</a:t>
            </a:r>
            <a:r>
              <a:rPr lang="en-US" sz="1400" b="1" dirty="0" err="1" smtClean="0">
                <a:effectLst>
                  <a:outerShdw blurRad="38100" dist="38100" dir="2700000" algn="tl">
                    <a:srgbClr val="000000">
                      <a:alpha val="43137"/>
                    </a:srgbClr>
                  </a:outerShdw>
                </a:effectLst>
              </a:rPr>
              <a:t>erver</a:t>
            </a:r>
            <a:r>
              <a:rPr lang="hu-HU" sz="1400" b="1" dirty="0" smtClean="0">
                <a:effectLst>
                  <a:outerShdw blurRad="38100" dist="38100" dir="2700000" algn="tl">
                    <a:srgbClr val="000000">
                      <a:alpha val="43137"/>
                    </a:srgbClr>
                  </a:outerShdw>
                </a:effectLst>
              </a:rPr>
              <a:t>-</a:t>
            </a:r>
            <a:r>
              <a:rPr lang="en-US" sz="1400" b="1" dirty="0" smtClean="0">
                <a:effectLst>
                  <a:outerShdw blurRad="38100" dist="38100" dir="2700000" algn="tl">
                    <a:srgbClr val="000000">
                      <a:alpha val="43137"/>
                    </a:srgbClr>
                  </a:outerShdw>
                </a:effectLst>
              </a:rPr>
              <a:t> </a:t>
            </a:r>
          </a:p>
          <a:p>
            <a:pPr algn="ctr" defTabSz="914180"/>
            <a:r>
              <a:rPr lang="hu-HU" sz="1400" b="1" dirty="0" err="1" smtClean="0">
                <a:effectLst>
                  <a:outerShdw blurRad="38100" dist="38100" dir="2700000" algn="tl">
                    <a:srgbClr val="000000">
                      <a:alpha val="43137"/>
                    </a:srgbClr>
                  </a:outerShdw>
                </a:effectLst>
              </a:rPr>
              <a:t>virtualizáció</a:t>
            </a:r>
            <a:endParaRPr lang="en-US" sz="1400" b="1" dirty="0" smtClean="0">
              <a:effectLst>
                <a:outerShdw blurRad="38100" dist="38100" dir="2700000" algn="tl">
                  <a:srgbClr val="000000">
                    <a:alpha val="43137"/>
                  </a:srgbClr>
                </a:outerShdw>
              </a:effectLst>
            </a:endParaRPr>
          </a:p>
        </p:txBody>
      </p:sp>
      <p:sp>
        <p:nvSpPr>
          <p:cNvPr id="28" name="Rectangle 27"/>
          <p:cNvSpPr/>
          <p:nvPr/>
        </p:nvSpPr>
        <p:spPr bwMode="auto">
          <a:xfrm>
            <a:off x="2559050" y="4546600"/>
            <a:ext cx="2971800" cy="457200"/>
          </a:xfrm>
          <a:prstGeom prst="rect">
            <a:avLst/>
          </a:prstGeom>
          <a:noFill/>
          <a:ln w="12700" cap="flat" cmpd="sng" algn="ctr">
            <a:noFill/>
            <a:prstDash val="solid"/>
            <a:round/>
            <a:headEnd type="none" w="med" len="med"/>
            <a:tailEnd type="none" w="med" len="med"/>
          </a:ln>
          <a:effectLst/>
        </p:spPr>
        <p:txBody>
          <a:bodyPr vert="horz" wrap="square" lIns="91417" tIns="45710" rIns="91417" bIns="45710" numCol="1" rtlCol="0" anchor="ctr" anchorCtr="0" compatLnSpc="1">
            <a:prstTxWarp prst="textNoShape">
              <a:avLst/>
            </a:prstTxWarp>
          </a:bodyPr>
          <a:lstStyle/>
          <a:p>
            <a:pPr algn="ctr" defTabSz="914180"/>
            <a:r>
              <a:rPr lang="en-US" sz="1400" b="1" dirty="0" smtClean="0">
                <a:effectLst>
                  <a:outerShdw blurRad="38100" dist="38100" dir="2700000" algn="tl">
                    <a:srgbClr val="000000">
                      <a:alpha val="43137"/>
                    </a:srgbClr>
                  </a:outerShdw>
                </a:effectLst>
              </a:rPr>
              <a:t>Desktop</a:t>
            </a:r>
            <a:r>
              <a:rPr lang="hu-HU" sz="1400" b="1" dirty="0" smtClean="0">
                <a:effectLst>
                  <a:outerShdw blurRad="38100" dist="38100" dir="2700000" algn="tl">
                    <a:srgbClr val="000000">
                      <a:alpha val="43137"/>
                    </a:srgbClr>
                  </a:outerShdw>
                </a:effectLst>
              </a:rPr>
              <a:t>-</a:t>
            </a:r>
            <a:endParaRPr lang="en-US" sz="1400" b="1" dirty="0" smtClean="0">
              <a:effectLst>
                <a:outerShdw blurRad="38100" dist="38100" dir="2700000" algn="tl">
                  <a:srgbClr val="000000">
                    <a:alpha val="43137"/>
                  </a:srgbClr>
                </a:outerShdw>
              </a:effectLst>
            </a:endParaRPr>
          </a:p>
          <a:p>
            <a:pPr algn="ctr" defTabSz="914180"/>
            <a:r>
              <a:rPr lang="hu-HU" sz="1400" b="1" dirty="0" err="1" smtClean="0">
                <a:effectLst>
                  <a:outerShdw blurRad="38100" dist="38100" dir="2700000" algn="tl">
                    <a:srgbClr val="000000">
                      <a:alpha val="43137"/>
                    </a:srgbClr>
                  </a:outerShdw>
                </a:effectLst>
              </a:rPr>
              <a:t>virtualizáció</a:t>
            </a:r>
            <a:endParaRPr lang="en-US" sz="1400" b="1" dirty="0" smtClean="0">
              <a:effectLst>
                <a:outerShdw blurRad="38100" dist="38100" dir="2700000" algn="tl">
                  <a:srgbClr val="000000">
                    <a:alpha val="43137"/>
                  </a:srgbClr>
                </a:outerShdw>
              </a:effectLst>
            </a:endParaRPr>
          </a:p>
        </p:txBody>
      </p:sp>
      <p:sp>
        <p:nvSpPr>
          <p:cNvPr id="29" name="Rectangle 28"/>
          <p:cNvSpPr/>
          <p:nvPr/>
        </p:nvSpPr>
        <p:spPr bwMode="auto">
          <a:xfrm>
            <a:off x="4471458" y="4229100"/>
            <a:ext cx="2971800" cy="457200"/>
          </a:xfrm>
          <a:prstGeom prst="rect">
            <a:avLst/>
          </a:prstGeom>
          <a:noFill/>
          <a:ln w="12700" cap="flat" cmpd="sng" algn="ctr">
            <a:noFill/>
            <a:prstDash val="solid"/>
            <a:round/>
            <a:headEnd type="none" w="med" len="med"/>
            <a:tailEnd type="none" w="med" len="med"/>
          </a:ln>
          <a:effectLst/>
        </p:spPr>
        <p:txBody>
          <a:bodyPr vert="horz" wrap="square" lIns="91417" tIns="45710" rIns="91417" bIns="45710" numCol="1" rtlCol="0" anchor="ctr" anchorCtr="0" compatLnSpc="1">
            <a:prstTxWarp prst="textNoShape">
              <a:avLst/>
            </a:prstTxWarp>
          </a:bodyPr>
          <a:lstStyle/>
          <a:p>
            <a:pPr algn="ctr" defTabSz="914180"/>
            <a:r>
              <a:rPr lang="hu-HU" sz="1400" b="1" dirty="0" smtClean="0">
                <a:effectLst>
                  <a:outerShdw blurRad="38100" dist="38100" dir="2700000" algn="tl">
                    <a:srgbClr val="000000">
                      <a:alpha val="43137"/>
                    </a:srgbClr>
                  </a:outerShdw>
                </a:effectLst>
              </a:rPr>
              <a:t>Alkalmazás-</a:t>
            </a:r>
            <a:br>
              <a:rPr lang="hu-HU" sz="1400" b="1" dirty="0" smtClean="0">
                <a:effectLst>
                  <a:outerShdw blurRad="38100" dist="38100" dir="2700000" algn="tl">
                    <a:srgbClr val="000000">
                      <a:alpha val="43137"/>
                    </a:srgbClr>
                  </a:outerShdw>
                </a:effectLst>
              </a:rPr>
            </a:br>
            <a:r>
              <a:rPr lang="hu-HU" sz="1400" b="1" dirty="0" err="1" smtClean="0">
                <a:effectLst>
                  <a:outerShdw blurRad="38100" dist="38100" dir="2700000" algn="tl">
                    <a:srgbClr val="000000">
                      <a:alpha val="43137"/>
                    </a:srgbClr>
                  </a:outerShdw>
                </a:effectLst>
              </a:rPr>
              <a:t>virtualizáció</a:t>
            </a:r>
            <a:endParaRPr lang="en-US" sz="1400" b="1" dirty="0" smtClean="0">
              <a:effectLst>
                <a:outerShdw blurRad="38100" dist="38100" dir="2700000" algn="tl">
                  <a:srgbClr val="000000">
                    <a:alpha val="43137"/>
                  </a:srgbClr>
                </a:outerShdw>
              </a:effectLst>
            </a:endParaRPr>
          </a:p>
        </p:txBody>
      </p:sp>
      <p:sp>
        <p:nvSpPr>
          <p:cNvPr id="30" name="Rectangle 29"/>
          <p:cNvSpPr/>
          <p:nvPr/>
        </p:nvSpPr>
        <p:spPr bwMode="auto">
          <a:xfrm>
            <a:off x="6356350" y="3759200"/>
            <a:ext cx="2971800" cy="457200"/>
          </a:xfrm>
          <a:prstGeom prst="rect">
            <a:avLst/>
          </a:prstGeom>
          <a:noFill/>
          <a:ln w="12700" cap="flat" cmpd="sng" algn="ctr">
            <a:noFill/>
            <a:prstDash val="solid"/>
            <a:round/>
            <a:headEnd type="none" w="med" len="med"/>
            <a:tailEnd type="none" w="med" len="med"/>
          </a:ln>
          <a:effectLst/>
        </p:spPr>
        <p:txBody>
          <a:bodyPr vert="horz" wrap="square" lIns="91417" tIns="45710" rIns="91417" bIns="45710" numCol="1" rtlCol="0" anchor="ctr" anchorCtr="0" compatLnSpc="1">
            <a:prstTxWarp prst="textNoShape">
              <a:avLst/>
            </a:prstTxWarp>
          </a:bodyPr>
          <a:lstStyle/>
          <a:p>
            <a:pPr algn="ctr" defTabSz="914180"/>
            <a:r>
              <a:rPr lang="hu-HU" sz="1400" b="1" dirty="0" smtClean="0">
                <a:effectLst>
                  <a:outerShdw blurRad="38100" dist="38100" dir="2700000" algn="tl">
                    <a:srgbClr val="000000">
                      <a:alpha val="43137"/>
                    </a:srgbClr>
                  </a:outerShdw>
                </a:effectLst>
              </a:rPr>
              <a:t>Megjelenítés-</a:t>
            </a:r>
            <a:br>
              <a:rPr lang="hu-HU" sz="1400" b="1" dirty="0" smtClean="0">
                <a:effectLst>
                  <a:outerShdw blurRad="38100" dist="38100" dir="2700000" algn="tl">
                    <a:srgbClr val="000000">
                      <a:alpha val="43137"/>
                    </a:srgbClr>
                  </a:outerShdw>
                </a:effectLst>
              </a:rPr>
            </a:br>
            <a:r>
              <a:rPr lang="hu-HU" sz="1400" b="1" dirty="0" err="1" smtClean="0">
                <a:effectLst>
                  <a:outerShdw blurRad="38100" dist="38100" dir="2700000" algn="tl">
                    <a:srgbClr val="000000">
                      <a:alpha val="43137"/>
                    </a:srgbClr>
                  </a:outerShdw>
                </a:effectLst>
              </a:rPr>
              <a:t>virtualizáció</a:t>
            </a:r>
            <a:endParaRPr lang="en-US" sz="1400" b="1" dirty="0" smtClean="0">
              <a:effectLst>
                <a:outerShdw blurRad="38100" dist="38100" dir="2700000" algn="tl">
                  <a:srgbClr val="000000">
                    <a:alpha val="43137"/>
                  </a:srgbClr>
                </a:outerShdw>
              </a:effectLst>
            </a:endParaRPr>
          </a:p>
        </p:txBody>
      </p:sp>
      <p:pic>
        <p:nvPicPr>
          <p:cNvPr id="31" name="Picture 187" descr="Virtual Server 2005 Enterprise Edition R2 logo rev"/>
          <p:cNvPicPr>
            <a:picLocks noChangeAspect="1" noChangeArrowheads="1"/>
          </p:cNvPicPr>
          <p:nvPr/>
        </p:nvPicPr>
        <p:blipFill>
          <a:blip r:embed="rId16" cstate="print"/>
          <a:srcRect b="41644"/>
          <a:stretch>
            <a:fillRect/>
          </a:stretch>
        </p:blipFill>
        <p:spPr bwMode="auto">
          <a:xfrm>
            <a:off x="1320807" y="5006263"/>
            <a:ext cx="1729445" cy="221377"/>
          </a:xfrm>
          <a:prstGeom prst="rect">
            <a:avLst/>
          </a:prstGeom>
          <a:noFill/>
          <a:ln w="9525">
            <a:noFill/>
            <a:miter lim="800000"/>
            <a:headEnd/>
            <a:tailEnd/>
          </a:ln>
        </p:spPr>
      </p:pic>
      <p:pic>
        <p:nvPicPr>
          <p:cNvPr id="32" name="Picture 188" descr="Windows Server 2003 r2 logo reverse"/>
          <p:cNvPicPr>
            <a:picLocks noChangeAspect="1" noChangeArrowheads="1"/>
          </p:cNvPicPr>
          <p:nvPr/>
        </p:nvPicPr>
        <p:blipFill>
          <a:blip r:embed="rId17" cstate="print"/>
          <a:srcRect/>
          <a:stretch>
            <a:fillRect/>
          </a:stretch>
        </p:blipFill>
        <p:spPr bwMode="auto">
          <a:xfrm>
            <a:off x="1155701" y="5292352"/>
            <a:ext cx="1981200" cy="231608"/>
          </a:xfrm>
          <a:prstGeom prst="rect">
            <a:avLst/>
          </a:prstGeom>
          <a:noFill/>
          <a:ln w="9525">
            <a:noFill/>
            <a:miter lim="800000"/>
            <a:headEnd/>
            <a:tailEnd/>
          </a:ln>
        </p:spPr>
      </p:pic>
      <p:pic>
        <p:nvPicPr>
          <p:cNvPr id="33" name="Picture 191" descr="longhorn server logo"/>
          <p:cNvPicPr>
            <a:picLocks noChangeAspect="1" noChangeArrowheads="1"/>
          </p:cNvPicPr>
          <p:nvPr/>
        </p:nvPicPr>
        <p:blipFill>
          <a:blip r:embed="rId18"/>
          <a:srcRect/>
          <a:stretch>
            <a:fillRect/>
          </a:stretch>
        </p:blipFill>
        <p:spPr bwMode="auto">
          <a:xfrm>
            <a:off x="1403350" y="5600701"/>
            <a:ext cx="1403350" cy="315144"/>
          </a:xfrm>
          <a:prstGeom prst="rect">
            <a:avLst/>
          </a:prstGeom>
          <a:noFill/>
          <a:ln w="9525">
            <a:noFill/>
            <a:miter lim="800000"/>
            <a:headEnd/>
            <a:tailEnd/>
          </a:ln>
        </p:spPr>
      </p:pic>
      <p:pic>
        <p:nvPicPr>
          <p:cNvPr id="34" name="Picture 34" descr="Windows Vista Logo Horizontal W"/>
          <p:cNvPicPr>
            <a:picLocks noChangeAspect="1" noChangeArrowheads="1"/>
          </p:cNvPicPr>
          <p:nvPr/>
        </p:nvPicPr>
        <p:blipFill>
          <a:blip r:embed="rId19" cstate="print"/>
          <a:srcRect/>
          <a:stretch>
            <a:fillRect/>
          </a:stretch>
        </p:blipFill>
        <p:spPr bwMode="auto">
          <a:xfrm>
            <a:off x="3219450" y="4648200"/>
            <a:ext cx="1568450" cy="292868"/>
          </a:xfrm>
          <a:prstGeom prst="rect">
            <a:avLst/>
          </a:prstGeom>
          <a:noFill/>
          <a:ln w="9525">
            <a:noFill/>
            <a:miter lim="800000"/>
            <a:headEnd/>
            <a:tailEnd/>
          </a:ln>
        </p:spPr>
      </p:pic>
      <p:pic>
        <p:nvPicPr>
          <p:cNvPr id="35" name="Picture 35" descr="Virtual PC VPC logo w"/>
          <p:cNvPicPr>
            <a:picLocks noChangeAspect="1" noChangeArrowheads="1"/>
          </p:cNvPicPr>
          <p:nvPr/>
        </p:nvPicPr>
        <p:blipFill>
          <a:blip r:embed="rId20" cstate="print"/>
          <a:srcRect/>
          <a:stretch>
            <a:fillRect/>
          </a:stretch>
        </p:blipFill>
        <p:spPr bwMode="auto">
          <a:xfrm>
            <a:off x="3549651" y="4991100"/>
            <a:ext cx="910713" cy="228600"/>
          </a:xfrm>
          <a:prstGeom prst="rect">
            <a:avLst/>
          </a:prstGeom>
          <a:noFill/>
          <a:ln w="9525">
            <a:noFill/>
            <a:miter lim="800000"/>
            <a:headEnd/>
            <a:tailEnd/>
          </a:ln>
        </p:spPr>
      </p:pic>
      <p:pic>
        <p:nvPicPr>
          <p:cNvPr id="36" name="Picture 36" descr="longhorn server logo"/>
          <p:cNvPicPr>
            <a:picLocks noChangeAspect="1" noChangeArrowheads="1"/>
          </p:cNvPicPr>
          <p:nvPr/>
        </p:nvPicPr>
        <p:blipFill>
          <a:blip r:embed="rId18"/>
          <a:srcRect/>
          <a:stretch>
            <a:fillRect/>
          </a:stretch>
        </p:blipFill>
        <p:spPr bwMode="auto">
          <a:xfrm>
            <a:off x="3315759" y="5257800"/>
            <a:ext cx="1485900" cy="334032"/>
          </a:xfrm>
          <a:prstGeom prst="rect">
            <a:avLst/>
          </a:prstGeom>
          <a:noFill/>
          <a:ln w="9525">
            <a:noFill/>
            <a:miter lim="800000"/>
            <a:headEnd/>
            <a:tailEnd/>
          </a:ln>
        </p:spPr>
      </p:pic>
      <p:pic>
        <p:nvPicPr>
          <p:cNvPr id="37" name="Picture 147" descr="Microsoft-SoftGrid-Logo-White"/>
          <p:cNvPicPr>
            <a:picLocks noChangeAspect="1" noChangeArrowheads="1"/>
          </p:cNvPicPr>
          <p:nvPr/>
        </p:nvPicPr>
        <p:blipFill>
          <a:blip r:embed="rId21" cstate="print"/>
          <a:srcRect/>
          <a:stretch>
            <a:fillRect/>
          </a:stretch>
        </p:blipFill>
        <p:spPr bwMode="auto">
          <a:xfrm>
            <a:off x="5365750" y="4419600"/>
            <a:ext cx="1320800" cy="359636"/>
          </a:xfrm>
          <a:prstGeom prst="rect">
            <a:avLst/>
          </a:prstGeom>
          <a:noFill/>
          <a:ln w="9525">
            <a:noFill/>
            <a:miter lim="800000"/>
            <a:headEnd/>
            <a:tailEnd/>
          </a:ln>
        </p:spPr>
      </p:pic>
      <p:pic>
        <p:nvPicPr>
          <p:cNvPr id="38" name="Picture 103" descr="Windows Terminal Services logo reverse horiz"/>
          <p:cNvPicPr>
            <a:picLocks noChangeAspect="1" noChangeArrowheads="1"/>
          </p:cNvPicPr>
          <p:nvPr/>
        </p:nvPicPr>
        <p:blipFill>
          <a:blip r:embed="rId22" cstate="print"/>
          <a:srcRect/>
          <a:stretch>
            <a:fillRect/>
          </a:stretch>
        </p:blipFill>
        <p:spPr bwMode="auto">
          <a:xfrm>
            <a:off x="7047325" y="3872090"/>
            <a:ext cx="1651000" cy="318676"/>
          </a:xfrm>
          <a:prstGeom prst="rect">
            <a:avLst/>
          </a:prstGeom>
          <a:noFill/>
          <a:ln w="9525">
            <a:noFill/>
            <a:miter lim="800000"/>
            <a:headEnd/>
            <a:tailEnd/>
          </a:ln>
        </p:spPr>
      </p:pic>
      <p:pic>
        <p:nvPicPr>
          <p:cNvPr id="39" name="Picture 142" descr="SysCenter-VMM_bL_r"/>
          <p:cNvPicPr>
            <a:picLocks noChangeAspect="1" noChangeArrowheads="1"/>
          </p:cNvPicPr>
          <p:nvPr/>
        </p:nvPicPr>
        <p:blipFill>
          <a:blip r:embed="rId23" cstate="print"/>
          <a:srcRect/>
          <a:stretch>
            <a:fillRect/>
          </a:stretch>
        </p:blipFill>
        <p:spPr bwMode="auto">
          <a:xfrm>
            <a:off x="2841930" y="2209800"/>
            <a:ext cx="1120473" cy="266406"/>
          </a:xfrm>
          <a:prstGeom prst="rect">
            <a:avLst/>
          </a:prstGeom>
          <a:noFill/>
          <a:ln w="9525">
            <a:noFill/>
            <a:miter lim="800000"/>
            <a:headEnd/>
            <a:tailEnd/>
          </a:ln>
        </p:spPr>
      </p:pic>
      <p:pic>
        <p:nvPicPr>
          <p:cNvPr id="40" name="Picture 145" descr="SysCenter-VMM_bL_r"/>
          <p:cNvPicPr>
            <a:picLocks noChangeAspect="1" noChangeArrowheads="1"/>
          </p:cNvPicPr>
          <p:nvPr/>
        </p:nvPicPr>
        <p:blipFill>
          <a:blip r:embed="rId24"/>
          <a:srcRect b="36397"/>
          <a:stretch>
            <a:fillRect/>
          </a:stretch>
        </p:blipFill>
        <p:spPr bwMode="auto">
          <a:xfrm>
            <a:off x="4210050" y="1524001"/>
            <a:ext cx="2393950" cy="362096"/>
          </a:xfrm>
          <a:prstGeom prst="rect">
            <a:avLst/>
          </a:prstGeom>
          <a:noFill/>
          <a:ln w="9525">
            <a:noFill/>
            <a:miter lim="800000"/>
            <a:headEnd/>
            <a:tailEnd/>
          </a:ln>
        </p:spPr>
      </p:pic>
      <p:pic>
        <p:nvPicPr>
          <p:cNvPr id="41" name="Picture 149" descr="System center Ops manager 2007 logo rev"/>
          <p:cNvPicPr>
            <a:picLocks noChangeAspect="1" noChangeArrowheads="1"/>
          </p:cNvPicPr>
          <p:nvPr/>
        </p:nvPicPr>
        <p:blipFill>
          <a:blip r:embed="rId25" cstate="print"/>
          <a:srcRect/>
          <a:stretch>
            <a:fillRect/>
          </a:stretch>
        </p:blipFill>
        <p:spPr bwMode="auto">
          <a:xfrm>
            <a:off x="3467101" y="1905003"/>
            <a:ext cx="1045138" cy="265427"/>
          </a:xfrm>
          <a:prstGeom prst="rect">
            <a:avLst/>
          </a:prstGeom>
          <a:noFill/>
          <a:ln w="9525">
            <a:noFill/>
            <a:miter lim="800000"/>
            <a:headEnd/>
            <a:tailEnd/>
          </a:ln>
        </p:spPr>
      </p:pic>
      <p:pic>
        <p:nvPicPr>
          <p:cNvPr id="42" name="Picture 150" descr="Sytem Center Data Protection Manager 2006 logo reverse"/>
          <p:cNvPicPr>
            <a:picLocks noChangeAspect="1" noChangeArrowheads="1"/>
          </p:cNvPicPr>
          <p:nvPr/>
        </p:nvPicPr>
        <p:blipFill>
          <a:blip r:embed="rId26" cstate="print"/>
          <a:srcRect/>
          <a:stretch>
            <a:fillRect/>
          </a:stretch>
        </p:blipFill>
        <p:spPr bwMode="auto">
          <a:xfrm>
            <a:off x="5283200" y="1905003"/>
            <a:ext cx="1238250" cy="265427"/>
          </a:xfrm>
          <a:prstGeom prst="rect">
            <a:avLst/>
          </a:prstGeom>
          <a:noFill/>
          <a:ln w="9525">
            <a:noFill/>
            <a:miter lim="800000"/>
            <a:headEnd/>
            <a:tailEnd/>
          </a:ln>
        </p:spPr>
      </p:pic>
      <p:pic>
        <p:nvPicPr>
          <p:cNvPr id="43" name="Picture 151" descr="System Center Configuration Manager logo rev"/>
          <p:cNvPicPr>
            <a:picLocks noChangeAspect="1" noChangeArrowheads="1"/>
          </p:cNvPicPr>
          <p:nvPr/>
        </p:nvPicPr>
        <p:blipFill>
          <a:blip r:embed="rId27" cstate="print"/>
          <a:srcRect/>
          <a:stretch>
            <a:fillRect/>
          </a:stretch>
        </p:blipFill>
        <p:spPr bwMode="auto">
          <a:xfrm>
            <a:off x="4540257" y="2286000"/>
            <a:ext cx="996330" cy="265426"/>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145410"/>
                                        </p:tgtEl>
                                        <p:attrNameLst>
                                          <p:attrName>style.visibility</p:attrName>
                                        </p:attrNameLst>
                                      </p:cBhvr>
                                      <p:to>
                                        <p:strVal val="visible"/>
                                      </p:to>
                                    </p:set>
                                    <p:animEffect transition="in" filter="fade">
                                      <p:cBhvr>
                                        <p:cTn id="11" dur="1000"/>
                                        <p:tgtEl>
                                          <p:spTgt spid="145410"/>
                                        </p:tgtEl>
                                      </p:cBhvr>
                                    </p:animEffect>
                                    <p:anim calcmode="lin" valueType="num">
                                      <p:cBhvr>
                                        <p:cTn id="12" dur="1000" fill="hold"/>
                                        <p:tgtEl>
                                          <p:spTgt spid="145410"/>
                                        </p:tgtEl>
                                        <p:attrNameLst>
                                          <p:attrName>ppt_x</p:attrName>
                                        </p:attrNameLst>
                                      </p:cBhvr>
                                      <p:tavLst>
                                        <p:tav tm="0">
                                          <p:val>
                                            <p:strVal val="#ppt_x"/>
                                          </p:val>
                                        </p:tav>
                                        <p:tav tm="100000">
                                          <p:val>
                                            <p:strVal val="#ppt_x"/>
                                          </p:val>
                                        </p:tav>
                                      </p:tavLst>
                                    </p:anim>
                                    <p:anim calcmode="lin" valueType="num">
                                      <p:cBhvr>
                                        <p:cTn id="13" dur="1000" fill="hold"/>
                                        <p:tgtEl>
                                          <p:spTgt spid="145410"/>
                                        </p:tgtEl>
                                        <p:attrNameLst>
                                          <p:attrName>ppt_y</p:attrName>
                                        </p:attrNameLst>
                                      </p:cBhvr>
                                      <p:tavLst>
                                        <p:tav tm="0">
                                          <p:val>
                                            <p:strVal val="#ppt_y-.1"/>
                                          </p:val>
                                        </p:tav>
                                        <p:tav tm="100000">
                                          <p:val>
                                            <p:strVal val="#ppt_y"/>
                                          </p:val>
                                        </p:tav>
                                      </p:tavLst>
                                    </p:anim>
                                  </p:childTnLst>
                                </p:cTn>
                              </p:par>
                              <p:par>
                                <p:cTn id="14" presetID="53"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par>
                                <p:cTn id="19" presetID="53"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fltVal val="0"/>
                                          </p:val>
                                        </p:tav>
                                        <p:tav tm="100000">
                                          <p:val>
                                            <p:strVal val="#ppt_w"/>
                                          </p:val>
                                        </p:tav>
                                      </p:tavLst>
                                    </p:anim>
                                    <p:anim calcmode="lin" valueType="num">
                                      <p:cBhvr>
                                        <p:cTn id="22" dur="500" fill="hold"/>
                                        <p:tgtEl>
                                          <p:spTgt spid="28"/>
                                        </p:tgtEl>
                                        <p:attrNameLst>
                                          <p:attrName>ppt_h</p:attrName>
                                        </p:attrNameLst>
                                      </p:cBhvr>
                                      <p:tavLst>
                                        <p:tav tm="0">
                                          <p:val>
                                            <p:fltVal val="0"/>
                                          </p:val>
                                        </p:tav>
                                        <p:tav tm="100000">
                                          <p:val>
                                            <p:strVal val="#ppt_h"/>
                                          </p:val>
                                        </p:tav>
                                      </p:tavLst>
                                    </p:anim>
                                    <p:animEffect transition="in" filter="fade">
                                      <p:cBhvr>
                                        <p:cTn id="23" dur="500"/>
                                        <p:tgtEl>
                                          <p:spTgt spid="28"/>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par>
                                <p:cTn id="29" presetID="53"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par>
                                <p:cTn id="34" presetID="53" presetClass="entr" presetSubtype="0" fill="hold" grpId="1" nodeType="with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500" fill="hold"/>
                                        <p:tgtEl>
                                          <p:spTgt spid="48"/>
                                        </p:tgtEl>
                                        <p:attrNameLst>
                                          <p:attrName>ppt_w</p:attrName>
                                        </p:attrNameLst>
                                      </p:cBhvr>
                                      <p:tavLst>
                                        <p:tav tm="0">
                                          <p:val>
                                            <p:fltVal val="0"/>
                                          </p:val>
                                        </p:tav>
                                        <p:tav tm="100000">
                                          <p:val>
                                            <p:strVal val="#ppt_w"/>
                                          </p:val>
                                        </p:tav>
                                      </p:tavLst>
                                    </p:anim>
                                    <p:anim calcmode="lin" valueType="num">
                                      <p:cBhvr>
                                        <p:cTn id="37" dur="500" fill="hold"/>
                                        <p:tgtEl>
                                          <p:spTgt spid="48"/>
                                        </p:tgtEl>
                                        <p:attrNameLst>
                                          <p:attrName>ppt_h</p:attrName>
                                        </p:attrNameLst>
                                      </p:cBhvr>
                                      <p:tavLst>
                                        <p:tav tm="0">
                                          <p:val>
                                            <p:fltVal val="0"/>
                                          </p:val>
                                        </p:tav>
                                        <p:tav tm="100000">
                                          <p:val>
                                            <p:strVal val="#ppt_h"/>
                                          </p:val>
                                        </p:tav>
                                      </p:tavLst>
                                    </p:anim>
                                    <p:animEffect transition="in" filter="fade">
                                      <p:cBhvr>
                                        <p:cTn id="38" dur="5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1" nodeType="clickEffect">
                                  <p:stCondLst>
                                    <p:cond delay="0"/>
                                  </p:stCondLst>
                                  <p:childTnLst>
                                    <p:animMotion origin="layout" path="M -3.33333E-6 2.59259E-6 L -0.04166 -0.26852 " pathEditMode="relative" rAng="0" ptsTypes="AA">
                                      <p:cBhvr>
                                        <p:cTn id="42" dur="2000" fill="hold"/>
                                        <p:tgtEl>
                                          <p:spTgt spid="49"/>
                                        </p:tgtEl>
                                        <p:attrNameLst>
                                          <p:attrName>ppt_x</p:attrName>
                                          <p:attrName>ppt_y</p:attrName>
                                        </p:attrNameLst>
                                      </p:cBhvr>
                                      <p:rCtr x="-21" y="-134"/>
                                    </p:animMotion>
                                  </p:childTnLst>
                                </p:cTn>
                              </p:par>
                              <p:par>
                                <p:cTn id="43" presetID="53"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par>
                                <p:cTn id="48" presetID="53"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par>
                                <p:cTn id="53" presetID="53"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p:cTn id="55" dur="500" fill="hold"/>
                                        <p:tgtEl>
                                          <p:spTgt spid="33"/>
                                        </p:tgtEl>
                                        <p:attrNameLst>
                                          <p:attrName>ppt_w</p:attrName>
                                        </p:attrNameLst>
                                      </p:cBhvr>
                                      <p:tavLst>
                                        <p:tav tm="0">
                                          <p:val>
                                            <p:fltVal val="0"/>
                                          </p:val>
                                        </p:tav>
                                        <p:tav tm="100000">
                                          <p:val>
                                            <p:strVal val="#ppt_w"/>
                                          </p:val>
                                        </p:tav>
                                      </p:tavLst>
                                    </p:anim>
                                    <p:anim calcmode="lin" valueType="num">
                                      <p:cBhvr>
                                        <p:cTn id="56" dur="500" fill="hold"/>
                                        <p:tgtEl>
                                          <p:spTgt spid="33"/>
                                        </p:tgtEl>
                                        <p:attrNameLst>
                                          <p:attrName>ppt_h</p:attrName>
                                        </p:attrNameLst>
                                      </p:cBhvr>
                                      <p:tavLst>
                                        <p:tav tm="0">
                                          <p:val>
                                            <p:fltVal val="0"/>
                                          </p:val>
                                        </p:tav>
                                        <p:tav tm="100000">
                                          <p:val>
                                            <p:strVal val="#ppt_h"/>
                                          </p:val>
                                        </p:tav>
                                      </p:tavLst>
                                    </p:anim>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0" presetClass="path" presetSubtype="0" accel="50000" decel="50000" fill="hold" grpId="1" nodeType="clickEffect">
                                  <p:stCondLst>
                                    <p:cond delay="0"/>
                                  </p:stCondLst>
                                  <p:childTnLst>
                                    <p:animMotion origin="layout" path="M -3.33333E-6 3.7037E-6 L -0.025 -0.22963 " pathEditMode="relative" rAng="0" ptsTypes="AA">
                                      <p:cBhvr>
                                        <p:cTn id="61" dur="2000" fill="hold"/>
                                        <p:tgtEl>
                                          <p:spTgt spid="28"/>
                                        </p:tgtEl>
                                        <p:attrNameLst>
                                          <p:attrName>ppt_x</p:attrName>
                                          <p:attrName>ppt_y</p:attrName>
                                        </p:attrNameLst>
                                      </p:cBhvr>
                                      <p:rCtr x="-13" y="-115"/>
                                    </p:animMotion>
                                  </p:childTnLst>
                                </p:cTn>
                              </p:par>
                              <p:par>
                                <p:cTn id="62" presetID="53" presetClass="entr" presetSubtype="0" fill="hold" nodeType="with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p:cTn id="64" dur="500" fill="hold"/>
                                        <p:tgtEl>
                                          <p:spTgt spid="36"/>
                                        </p:tgtEl>
                                        <p:attrNameLst>
                                          <p:attrName>ppt_w</p:attrName>
                                        </p:attrNameLst>
                                      </p:cBhvr>
                                      <p:tavLst>
                                        <p:tav tm="0">
                                          <p:val>
                                            <p:fltVal val="0"/>
                                          </p:val>
                                        </p:tav>
                                        <p:tav tm="100000">
                                          <p:val>
                                            <p:strVal val="#ppt_w"/>
                                          </p:val>
                                        </p:tav>
                                      </p:tavLst>
                                    </p:anim>
                                    <p:anim calcmode="lin" valueType="num">
                                      <p:cBhvr>
                                        <p:cTn id="65" dur="500" fill="hold"/>
                                        <p:tgtEl>
                                          <p:spTgt spid="36"/>
                                        </p:tgtEl>
                                        <p:attrNameLst>
                                          <p:attrName>ppt_h</p:attrName>
                                        </p:attrNameLst>
                                      </p:cBhvr>
                                      <p:tavLst>
                                        <p:tav tm="0">
                                          <p:val>
                                            <p:fltVal val="0"/>
                                          </p:val>
                                        </p:tav>
                                        <p:tav tm="100000">
                                          <p:val>
                                            <p:strVal val="#ppt_h"/>
                                          </p:val>
                                        </p:tav>
                                      </p:tavLst>
                                    </p:anim>
                                    <p:animEffect transition="in" filter="fade">
                                      <p:cBhvr>
                                        <p:cTn id="66" dur="500"/>
                                        <p:tgtEl>
                                          <p:spTgt spid="36"/>
                                        </p:tgtEl>
                                      </p:cBhvr>
                                    </p:animEffect>
                                  </p:childTnLst>
                                </p:cTn>
                              </p:par>
                              <p:par>
                                <p:cTn id="67" presetID="53" presetClass="entr" presetSubtype="0" fill="hold" nodeType="withEffect">
                                  <p:stCondLst>
                                    <p:cond delay="0"/>
                                  </p:stCondLst>
                                  <p:childTnLst>
                                    <p:set>
                                      <p:cBhvr>
                                        <p:cTn id="68" dur="1" fill="hold">
                                          <p:stCondLst>
                                            <p:cond delay="0"/>
                                          </p:stCondLst>
                                        </p:cTn>
                                        <p:tgtEl>
                                          <p:spTgt spid="35"/>
                                        </p:tgtEl>
                                        <p:attrNameLst>
                                          <p:attrName>style.visibility</p:attrName>
                                        </p:attrNameLst>
                                      </p:cBhvr>
                                      <p:to>
                                        <p:strVal val="visible"/>
                                      </p:to>
                                    </p:set>
                                    <p:anim calcmode="lin" valueType="num">
                                      <p:cBhvr>
                                        <p:cTn id="69" dur="500" fill="hold"/>
                                        <p:tgtEl>
                                          <p:spTgt spid="35"/>
                                        </p:tgtEl>
                                        <p:attrNameLst>
                                          <p:attrName>ppt_w</p:attrName>
                                        </p:attrNameLst>
                                      </p:cBhvr>
                                      <p:tavLst>
                                        <p:tav tm="0">
                                          <p:val>
                                            <p:fltVal val="0"/>
                                          </p:val>
                                        </p:tav>
                                        <p:tav tm="100000">
                                          <p:val>
                                            <p:strVal val="#ppt_w"/>
                                          </p:val>
                                        </p:tav>
                                      </p:tavLst>
                                    </p:anim>
                                    <p:anim calcmode="lin" valueType="num">
                                      <p:cBhvr>
                                        <p:cTn id="70" dur="500" fill="hold"/>
                                        <p:tgtEl>
                                          <p:spTgt spid="35"/>
                                        </p:tgtEl>
                                        <p:attrNameLst>
                                          <p:attrName>ppt_h</p:attrName>
                                        </p:attrNameLst>
                                      </p:cBhvr>
                                      <p:tavLst>
                                        <p:tav tm="0">
                                          <p:val>
                                            <p:fltVal val="0"/>
                                          </p:val>
                                        </p:tav>
                                        <p:tav tm="100000">
                                          <p:val>
                                            <p:strVal val="#ppt_h"/>
                                          </p:val>
                                        </p:tav>
                                      </p:tavLst>
                                    </p:anim>
                                    <p:animEffect transition="in" filter="fade">
                                      <p:cBhvr>
                                        <p:cTn id="71" dur="500"/>
                                        <p:tgtEl>
                                          <p:spTgt spid="35"/>
                                        </p:tgtEl>
                                      </p:cBhvr>
                                    </p:animEffect>
                                  </p:childTnLst>
                                </p:cTn>
                              </p:par>
                              <p:par>
                                <p:cTn id="72" presetID="53" presetClass="entr" presetSubtype="0" fill="hold" nodeType="withEffect">
                                  <p:stCondLst>
                                    <p:cond delay="0"/>
                                  </p:stCondLst>
                                  <p:childTnLst>
                                    <p:set>
                                      <p:cBhvr>
                                        <p:cTn id="73" dur="1" fill="hold">
                                          <p:stCondLst>
                                            <p:cond delay="0"/>
                                          </p:stCondLst>
                                        </p:cTn>
                                        <p:tgtEl>
                                          <p:spTgt spid="34"/>
                                        </p:tgtEl>
                                        <p:attrNameLst>
                                          <p:attrName>style.visibility</p:attrName>
                                        </p:attrNameLst>
                                      </p:cBhvr>
                                      <p:to>
                                        <p:strVal val="visible"/>
                                      </p:to>
                                    </p:set>
                                    <p:anim calcmode="lin" valueType="num">
                                      <p:cBhvr>
                                        <p:cTn id="74" dur="500" fill="hold"/>
                                        <p:tgtEl>
                                          <p:spTgt spid="34"/>
                                        </p:tgtEl>
                                        <p:attrNameLst>
                                          <p:attrName>ppt_w</p:attrName>
                                        </p:attrNameLst>
                                      </p:cBhvr>
                                      <p:tavLst>
                                        <p:tav tm="0">
                                          <p:val>
                                            <p:fltVal val="0"/>
                                          </p:val>
                                        </p:tav>
                                        <p:tav tm="100000">
                                          <p:val>
                                            <p:strVal val="#ppt_w"/>
                                          </p:val>
                                        </p:tav>
                                      </p:tavLst>
                                    </p:anim>
                                    <p:anim calcmode="lin" valueType="num">
                                      <p:cBhvr>
                                        <p:cTn id="75" dur="500" fill="hold"/>
                                        <p:tgtEl>
                                          <p:spTgt spid="34"/>
                                        </p:tgtEl>
                                        <p:attrNameLst>
                                          <p:attrName>ppt_h</p:attrName>
                                        </p:attrNameLst>
                                      </p:cBhvr>
                                      <p:tavLst>
                                        <p:tav tm="0">
                                          <p:val>
                                            <p:fltVal val="0"/>
                                          </p:val>
                                        </p:tav>
                                        <p:tav tm="100000">
                                          <p:val>
                                            <p:strVal val="#ppt_h"/>
                                          </p:val>
                                        </p:tav>
                                      </p:tavLst>
                                    </p:anim>
                                    <p:animEffect transition="in" filter="fade">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0" presetClass="path" presetSubtype="0" accel="50000" decel="50000" fill="hold" grpId="1" nodeType="clickEffect">
                                  <p:stCondLst>
                                    <p:cond delay="0"/>
                                  </p:stCondLst>
                                  <p:childTnLst>
                                    <p:animMotion origin="layout" path="M 1.11111E-6 1.11022E-16 L -0.04306 -0.22778 " pathEditMode="relative" rAng="0" ptsTypes="AA">
                                      <p:cBhvr>
                                        <p:cTn id="80" dur="2000" fill="hold"/>
                                        <p:tgtEl>
                                          <p:spTgt spid="29"/>
                                        </p:tgtEl>
                                        <p:attrNameLst>
                                          <p:attrName>ppt_x</p:attrName>
                                          <p:attrName>ppt_y</p:attrName>
                                        </p:attrNameLst>
                                      </p:cBhvr>
                                      <p:rCtr x="-22" y="-114"/>
                                    </p:animMotion>
                                  </p:childTnLst>
                                </p:cTn>
                              </p:par>
                              <p:par>
                                <p:cTn id="81" presetID="53" presetClass="entr" presetSubtype="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500" fill="hold"/>
                                        <p:tgtEl>
                                          <p:spTgt spid="37"/>
                                        </p:tgtEl>
                                        <p:attrNameLst>
                                          <p:attrName>ppt_w</p:attrName>
                                        </p:attrNameLst>
                                      </p:cBhvr>
                                      <p:tavLst>
                                        <p:tav tm="0">
                                          <p:val>
                                            <p:fltVal val="0"/>
                                          </p:val>
                                        </p:tav>
                                        <p:tav tm="100000">
                                          <p:val>
                                            <p:strVal val="#ppt_w"/>
                                          </p:val>
                                        </p:tav>
                                      </p:tavLst>
                                    </p:anim>
                                    <p:anim calcmode="lin" valueType="num">
                                      <p:cBhvr>
                                        <p:cTn id="84" dur="500" fill="hold"/>
                                        <p:tgtEl>
                                          <p:spTgt spid="37"/>
                                        </p:tgtEl>
                                        <p:attrNameLst>
                                          <p:attrName>ppt_h</p:attrName>
                                        </p:attrNameLst>
                                      </p:cBhvr>
                                      <p:tavLst>
                                        <p:tav tm="0">
                                          <p:val>
                                            <p:fltVal val="0"/>
                                          </p:val>
                                        </p:tav>
                                        <p:tav tm="100000">
                                          <p:val>
                                            <p:strVal val="#ppt_h"/>
                                          </p:val>
                                        </p:tav>
                                      </p:tavLst>
                                    </p:anim>
                                    <p:animEffect transition="in" filter="fade">
                                      <p:cBhvr>
                                        <p:cTn id="85" dur="500"/>
                                        <p:tgtEl>
                                          <p:spTgt spid="37"/>
                                        </p:tgtEl>
                                      </p:cBhvr>
                                    </p:animEffect>
                                  </p:childTnLst>
                                </p:cTn>
                              </p:par>
                            </p:childTnLst>
                          </p:cTn>
                        </p:par>
                      </p:childTnLst>
                    </p:cTn>
                  </p:par>
                  <p:par>
                    <p:cTn id="86" fill="hold">
                      <p:stCondLst>
                        <p:cond delay="indefinite"/>
                      </p:stCondLst>
                      <p:childTnLst>
                        <p:par>
                          <p:cTn id="87" fill="hold">
                            <p:stCondLst>
                              <p:cond delay="0"/>
                            </p:stCondLst>
                            <p:childTnLst>
                              <p:par>
                                <p:cTn id="88" presetID="0" presetClass="path" presetSubtype="0" accel="50000" decel="50000" fill="hold" grpId="1" nodeType="clickEffect">
                                  <p:stCondLst>
                                    <p:cond delay="0"/>
                                  </p:stCondLst>
                                  <p:childTnLst>
                                    <p:animMotion origin="layout" path="M 3.33333E-6 -1.48148E-6 L -0.05834 -0.27037 " pathEditMode="relative" rAng="0" ptsTypes="AA">
                                      <p:cBhvr>
                                        <p:cTn id="89" dur="2000" fill="hold"/>
                                        <p:tgtEl>
                                          <p:spTgt spid="30"/>
                                        </p:tgtEl>
                                        <p:attrNameLst>
                                          <p:attrName>ppt_x</p:attrName>
                                          <p:attrName>ppt_y</p:attrName>
                                        </p:attrNameLst>
                                      </p:cBhvr>
                                      <p:rCtr x="-29" y="-135"/>
                                    </p:animMotion>
                                  </p:childTnLst>
                                </p:cTn>
                              </p:par>
                              <p:par>
                                <p:cTn id="90" presetID="53" presetClass="entr" presetSubtype="0" fill="hold" nodeType="withEffect">
                                  <p:stCondLst>
                                    <p:cond delay="0"/>
                                  </p:stCondLst>
                                  <p:childTnLst>
                                    <p:set>
                                      <p:cBhvr>
                                        <p:cTn id="91" dur="1" fill="hold">
                                          <p:stCondLst>
                                            <p:cond delay="0"/>
                                          </p:stCondLst>
                                        </p:cTn>
                                        <p:tgtEl>
                                          <p:spTgt spid="38"/>
                                        </p:tgtEl>
                                        <p:attrNameLst>
                                          <p:attrName>style.visibility</p:attrName>
                                        </p:attrNameLst>
                                      </p:cBhvr>
                                      <p:to>
                                        <p:strVal val="visible"/>
                                      </p:to>
                                    </p:set>
                                    <p:anim calcmode="lin" valueType="num">
                                      <p:cBhvr>
                                        <p:cTn id="92" dur="500" fill="hold"/>
                                        <p:tgtEl>
                                          <p:spTgt spid="38"/>
                                        </p:tgtEl>
                                        <p:attrNameLst>
                                          <p:attrName>ppt_w</p:attrName>
                                        </p:attrNameLst>
                                      </p:cBhvr>
                                      <p:tavLst>
                                        <p:tav tm="0">
                                          <p:val>
                                            <p:fltVal val="0"/>
                                          </p:val>
                                        </p:tav>
                                        <p:tav tm="100000">
                                          <p:val>
                                            <p:strVal val="#ppt_w"/>
                                          </p:val>
                                        </p:tav>
                                      </p:tavLst>
                                    </p:anim>
                                    <p:anim calcmode="lin" valueType="num">
                                      <p:cBhvr>
                                        <p:cTn id="93" dur="500" fill="hold"/>
                                        <p:tgtEl>
                                          <p:spTgt spid="38"/>
                                        </p:tgtEl>
                                        <p:attrNameLst>
                                          <p:attrName>ppt_h</p:attrName>
                                        </p:attrNameLst>
                                      </p:cBhvr>
                                      <p:tavLst>
                                        <p:tav tm="0">
                                          <p:val>
                                            <p:fltVal val="0"/>
                                          </p:val>
                                        </p:tav>
                                        <p:tav tm="100000">
                                          <p:val>
                                            <p:strVal val="#ppt_h"/>
                                          </p:val>
                                        </p:tav>
                                      </p:tavLst>
                                    </p:anim>
                                    <p:animEffect transition="in" filter="fade">
                                      <p:cBhvr>
                                        <p:cTn id="94" dur="500"/>
                                        <p:tgtEl>
                                          <p:spTgt spid="38"/>
                                        </p:tgtEl>
                                      </p:cBhvr>
                                    </p:animEffect>
                                  </p:childTnLst>
                                </p:cTn>
                              </p:par>
                            </p:childTnLst>
                          </p:cTn>
                        </p:par>
                      </p:childTnLst>
                    </p:cTn>
                  </p:par>
                  <p:par>
                    <p:cTn id="95" fill="hold">
                      <p:stCondLst>
                        <p:cond delay="indefinite"/>
                      </p:stCondLst>
                      <p:childTnLst>
                        <p:par>
                          <p:cTn id="96" fill="hold">
                            <p:stCondLst>
                              <p:cond delay="0"/>
                            </p:stCondLst>
                            <p:childTnLst>
                              <p:par>
                                <p:cTn id="97" presetID="0" presetClass="path" presetSubtype="0" accel="50000" decel="50000" fill="hold" grpId="0" nodeType="clickEffect">
                                  <p:stCondLst>
                                    <p:cond delay="0"/>
                                  </p:stCondLst>
                                  <p:childTnLst>
                                    <p:animMotion origin="layout" path="M 3.33333E-6 1.11111E-6 L 3.33333E-6 -0.06666 " pathEditMode="relative" ptsTypes="AA">
                                      <p:cBhvr>
                                        <p:cTn id="98" dur="2000" fill="hold"/>
                                        <p:tgtEl>
                                          <p:spTgt spid="48"/>
                                        </p:tgtEl>
                                        <p:attrNameLst>
                                          <p:attrName>ppt_x</p:attrName>
                                          <p:attrName>ppt_y</p:attrName>
                                        </p:attrNameLst>
                                      </p:cBhvr>
                                    </p:animMotion>
                                  </p:childTnLst>
                                </p:cTn>
                              </p:par>
                              <p:par>
                                <p:cTn id="99" presetID="53" presetClass="entr" presetSubtype="0"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p:cTn id="101" dur="500" fill="hold"/>
                                        <p:tgtEl>
                                          <p:spTgt spid="40"/>
                                        </p:tgtEl>
                                        <p:attrNameLst>
                                          <p:attrName>ppt_w</p:attrName>
                                        </p:attrNameLst>
                                      </p:cBhvr>
                                      <p:tavLst>
                                        <p:tav tm="0">
                                          <p:val>
                                            <p:fltVal val="0"/>
                                          </p:val>
                                        </p:tav>
                                        <p:tav tm="100000">
                                          <p:val>
                                            <p:strVal val="#ppt_w"/>
                                          </p:val>
                                        </p:tav>
                                      </p:tavLst>
                                    </p:anim>
                                    <p:anim calcmode="lin" valueType="num">
                                      <p:cBhvr>
                                        <p:cTn id="102" dur="500" fill="hold"/>
                                        <p:tgtEl>
                                          <p:spTgt spid="40"/>
                                        </p:tgtEl>
                                        <p:attrNameLst>
                                          <p:attrName>ppt_h</p:attrName>
                                        </p:attrNameLst>
                                      </p:cBhvr>
                                      <p:tavLst>
                                        <p:tav tm="0">
                                          <p:val>
                                            <p:fltVal val="0"/>
                                          </p:val>
                                        </p:tav>
                                        <p:tav tm="100000">
                                          <p:val>
                                            <p:strVal val="#ppt_h"/>
                                          </p:val>
                                        </p:tav>
                                      </p:tavLst>
                                    </p:anim>
                                    <p:animEffect transition="in" filter="fade">
                                      <p:cBhvr>
                                        <p:cTn id="103" dur="500"/>
                                        <p:tgtEl>
                                          <p:spTgt spid="40"/>
                                        </p:tgtEl>
                                      </p:cBhvr>
                                    </p:animEffect>
                                  </p:childTnLst>
                                </p:cTn>
                              </p:par>
                              <p:par>
                                <p:cTn id="104" presetID="53" presetClass="entr" presetSubtype="0" fill="hold" nodeType="withEffect">
                                  <p:stCondLst>
                                    <p:cond delay="0"/>
                                  </p:stCondLst>
                                  <p:childTnLst>
                                    <p:set>
                                      <p:cBhvr>
                                        <p:cTn id="105" dur="1" fill="hold">
                                          <p:stCondLst>
                                            <p:cond delay="0"/>
                                          </p:stCondLst>
                                        </p:cTn>
                                        <p:tgtEl>
                                          <p:spTgt spid="41"/>
                                        </p:tgtEl>
                                        <p:attrNameLst>
                                          <p:attrName>style.visibility</p:attrName>
                                        </p:attrNameLst>
                                      </p:cBhvr>
                                      <p:to>
                                        <p:strVal val="visible"/>
                                      </p:to>
                                    </p:set>
                                    <p:anim calcmode="lin" valueType="num">
                                      <p:cBhvr>
                                        <p:cTn id="106" dur="500" fill="hold"/>
                                        <p:tgtEl>
                                          <p:spTgt spid="41"/>
                                        </p:tgtEl>
                                        <p:attrNameLst>
                                          <p:attrName>ppt_w</p:attrName>
                                        </p:attrNameLst>
                                      </p:cBhvr>
                                      <p:tavLst>
                                        <p:tav tm="0">
                                          <p:val>
                                            <p:fltVal val="0"/>
                                          </p:val>
                                        </p:tav>
                                        <p:tav tm="100000">
                                          <p:val>
                                            <p:strVal val="#ppt_w"/>
                                          </p:val>
                                        </p:tav>
                                      </p:tavLst>
                                    </p:anim>
                                    <p:anim calcmode="lin" valueType="num">
                                      <p:cBhvr>
                                        <p:cTn id="107" dur="500" fill="hold"/>
                                        <p:tgtEl>
                                          <p:spTgt spid="41"/>
                                        </p:tgtEl>
                                        <p:attrNameLst>
                                          <p:attrName>ppt_h</p:attrName>
                                        </p:attrNameLst>
                                      </p:cBhvr>
                                      <p:tavLst>
                                        <p:tav tm="0">
                                          <p:val>
                                            <p:fltVal val="0"/>
                                          </p:val>
                                        </p:tav>
                                        <p:tav tm="100000">
                                          <p:val>
                                            <p:strVal val="#ppt_h"/>
                                          </p:val>
                                        </p:tav>
                                      </p:tavLst>
                                    </p:anim>
                                    <p:animEffect transition="in" filter="fade">
                                      <p:cBhvr>
                                        <p:cTn id="108" dur="500"/>
                                        <p:tgtEl>
                                          <p:spTgt spid="41"/>
                                        </p:tgtEl>
                                      </p:cBhvr>
                                    </p:animEffect>
                                  </p:childTnLst>
                                </p:cTn>
                              </p:par>
                              <p:par>
                                <p:cTn id="109" presetID="53" presetClass="entr" presetSubtype="0" fill="hold" nodeType="withEffect">
                                  <p:stCondLst>
                                    <p:cond delay="0"/>
                                  </p:stCondLst>
                                  <p:childTnLst>
                                    <p:set>
                                      <p:cBhvr>
                                        <p:cTn id="110" dur="1" fill="hold">
                                          <p:stCondLst>
                                            <p:cond delay="0"/>
                                          </p:stCondLst>
                                        </p:cTn>
                                        <p:tgtEl>
                                          <p:spTgt spid="39"/>
                                        </p:tgtEl>
                                        <p:attrNameLst>
                                          <p:attrName>style.visibility</p:attrName>
                                        </p:attrNameLst>
                                      </p:cBhvr>
                                      <p:to>
                                        <p:strVal val="visible"/>
                                      </p:to>
                                    </p:set>
                                    <p:anim calcmode="lin" valueType="num">
                                      <p:cBhvr>
                                        <p:cTn id="111" dur="500" fill="hold"/>
                                        <p:tgtEl>
                                          <p:spTgt spid="39"/>
                                        </p:tgtEl>
                                        <p:attrNameLst>
                                          <p:attrName>ppt_w</p:attrName>
                                        </p:attrNameLst>
                                      </p:cBhvr>
                                      <p:tavLst>
                                        <p:tav tm="0">
                                          <p:val>
                                            <p:fltVal val="0"/>
                                          </p:val>
                                        </p:tav>
                                        <p:tav tm="100000">
                                          <p:val>
                                            <p:strVal val="#ppt_w"/>
                                          </p:val>
                                        </p:tav>
                                      </p:tavLst>
                                    </p:anim>
                                    <p:anim calcmode="lin" valueType="num">
                                      <p:cBhvr>
                                        <p:cTn id="112" dur="500" fill="hold"/>
                                        <p:tgtEl>
                                          <p:spTgt spid="39"/>
                                        </p:tgtEl>
                                        <p:attrNameLst>
                                          <p:attrName>ppt_h</p:attrName>
                                        </p:attrNameLst>
                                      </p:cBhvr>
                                      <p:tavLst>
                                        <p:tav tm="0">
                                          <p:val>
                                            <p:fltVal val="0"/>
                                          </p:val>
                                        </p:tav>
                                        <p:tav tm="100000">
                                          <p:val>
                                            <p:strVal val="#ppt_h"/>
                                          </p:val>
                                        </p:tav>
                                      </p:tavLst>
                                    </p:anim>
                                    <p:animEffect transition="in" filter="fade">
                                      <p:cBhvr>
                                        <p:cTn id="113" dur="500"/>
                                        <p:tgtEl>
                                          <p:spTgt spid="39"/>
                                        </p:tgtEl>
                                      </p:cBhvr>
                                    </p:animEffect>
                                  </p:childTnLst>
                                </p:cTn>
                              </p:par>
                              <p:par>
                                <p:cTn id="114" presetID="53" presetClass="entr" presetSubtype="0" fill="hold" nodeType="withEffect">
                                  <p:stCondLst>
                                    <p:cond delay="0"/>
                                  </p:stCondLst>
                                  <p:childTnLst>
                                    <p:set>
                                      <p:cBhvr>
                                        <p:cTn id="115" dur="1" fill="hold">
                                          <p:stCondLst>
                                            <p:cond delay="0"/>
                                          </p:stCondLst>
                                        </p:cTn>
                                        <p:tgtEl>
                                          <p:spTgt spid="43"/>
                                        </p:tgtEl>
                                        <p:attrNameLst>
                                          <p:attrName>style.visibility</p:attrName>
                                        </p:attrNameLst>
                                      </p:cBhvr>
                                      <p:to>
                                        <p:strVal val="visible"/>
                                      </p:to>
                                    </p:set>
                                    <p:anim calcmode="lin" valueType="num">
                                      <p:cBhvr>
                                        <p:cTn id="116" dur="500" fill="hold"/>
                                        <p:tgtEl>
                                          <p:spTgt spid="43"/>
                                        </p:tgtEl>
                                        <p:attrNameLst>
                                          <p:attrName>ppt_w</p:attrName>
                                        </p:attrNameLst>
                                      </p:cBhvr>
                                      <p:tavLst>
                                        <p:tav tm="0">
                                          <p:val>
                                            <p:fltVal val="0"/>
                                          </p:val>
                                        </p:tav>
                                        <p:tav tm="100000">
                                          <p:val>
                                            <p:strVal val="#ppt_w"/>
                                          </p:val>
                                        </p:tav>
                                      </p:tavLst>
                                    </p:anim>
                                    <p:anim calcmode="lin" valueType="num">
                                      <p:cBhvr>
                                        <p:cTn id="117" dur="500" fill="hold"/>
                                        <p:tgtEl>
                                          <p:spTgt spid="43"/>
                                        </p:tgtEl>
                                        <p:attrNameLst>
                                          <p:attrName>ppt_h</p:attrName>
                                        </p:attrNameLst>
                                      </p:cBhvr>
                                      <p:tavLst>
                                        <p:tav tm="0">
                                          <p:val>
                                            <p:fltVal val="0"/>
                                          </p:val>
                                        </p:tav>
                                        <p:tav tm="100000">
                                          <p:val>
                                            <p:strVal val="#ppt_h"/>
                                          </p:val>
                                        </p:tav>
                                      </p:tavLst>
                                    </p:anim>
                                    <p:animEffect transition="in" filter="fade">
                                      <p:cBhvr>
                                        <p:cTn id="118" dur="500"/>
                                        <p:tgtEl>
                                          <p:spTgt spid="43"/>
                                        </p:tgtEl>
                                      </p:cBhvr>
                                    </p:animEffect>
                                  </p:childTnLst>
                                </p:cTn>
                              </p:par>
                              <p:par>
                                <p:cTn id="119" presetID="53" presetClass="entr" presetSubtype="0" fill="hold" nodeType="withEffect">
                                  <p:stCondLst>
                                    <p:cond delay="0"/>
                                  </p:stCondLst>
                                  <p:childTnLst>
                                    <p:set>
                                      <p:cBhvr>
                                        <p:cTn id="120" dur="1" fill="hold">
                                          <p:stCondLst>
                                            <p:cond delay="0"/>
                                          </p:stCondLst>
                                        </p:cTn>
                                        <p:tgtEl>
                                          <p:spTgt spid="42"/>
                                        </p:tgtEl>
                                        <p:attrNameLst>
                                          <p:attrName>style.visibility</p:attrName>
                                        </p:attrNameLst>
                                      </p:cBhvr>
                                      <p:to>
                                        <p:strVal val="visible"/>
                                      </p:to>
                                    </p:set>
                                    <p:anim calcmode="lin" valueType="num">
                                      <p:cBhvr>
                                        <p:cTn id="121" dur="500" fill="hold"/>
                                        <p:tgtEl>
                                          <p:spTgt spid="42"/>
                                        </p:tgtEl>
                                        <p:attrNameLst>
                                          <p:attrName>ppt_w</p:attrName>
                                        </p:attrNameLst>
                                      </p:cBhvr>
                                      <p:tavLst>
                                        <p:tav tm="0">
                                          <p:val>
                                            <p:fltVal val="0"/>
                                          </p:val>
                                        </p:tav>
                                        <p:tav tm="100000">
                                          <p:val>
                                            <p:strVal val="#ppt_w"/>
                                          </p:val>
                                        </p:tav>
                                      </p:tavLst>
                                    </p:anim>
                                    <p:anim calcmode="lin" valueType="num">
                                      <p:cBhvr>
                                        <p:cTn id="122" dur="500" fill="hold"/>
                                        <p:tgtEl>
                                          <p:spTgt spid="42"/>
                                        </p:tgtEl>
                                        <p:attrNameLst>
                                          <p:attrName>ppt_h</p:attrName>
                                        </p:attrNameLst>
                                      </p:cBhvr>
                                      <p:tavLst>
                                        <p:tav tm="0">
                                          <p:val>
                                            <p:fltVal val="0"/>
                                          </p:val>
                                        </p:tav>
                                        <p:tav tm="100000">
                                          <p:val>
                                            <p:strVal val="#ppt_h"/>
                                          </p:val>
                                        </p:tav>
                                      </p:tavLst>
                                    </p:anim>
                                    <p:animEffect transition="in" filter="fade">
                                      <p:cBhvr>
                                        <p:cTn id="12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8" grpId="1"/>
      <p:bldP spid="49" grpId="0"/>
      <p:bldP spid="49" grpId="1"/>
      <p:bldP spid="28" grpId="0"/>
      <p:bldP spid="28" grpId="1"/>
      <p:bldP spid="29" grpId="0"/>
      <p:bldP spid="29" grpId="1"/>
      <p:bldP spid="30" grpId="0"/>
      <p:bldP spid="3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Néhány baki...</a:t>
            </a:r>
            <a:endParaRPr lang="hu-HU" dirty="0"/>
          </a:p>
        </p:txBody>
      </p:sp>
      <p:sp>
        <p:nvSpPr>
          <p:cNvPr id="3" name="Content Placeholder 2"/>
          <p:cNvSpPr>
            <a:spLocks noGrp="1"/>
          </p:cNvSpPr>
          <p:nvPr>
            <p:ph idx="1"/>
          </p:nvPr>
        </p:nvSpPr>
        <p:spPr>
          <a:xfrm>
            <a:off x="309530" y="1643050"/>
            <a:ext cx="9363075" cy="3643338"/>
          </a:xfrm>
        </p:spPr>
        <p:txBody>
          <a:bodyPr>
            <a:normAutofit fontScale="47500" lnSpcReduction="20000"/>
          </a:bodyPr>
          <a:lstStyle/>
          <a:p>
            <a:pPr marL="0" lvl="0" indent="0">
              <a:lnSpc>
                <a:spcPct val="120000"/>
              </a:lnSpc>
              <a:buNone/>
            </a:pPr>
            <a:r>
              <a:rPr lang="hu-HU" dirty="0" smtClean="0"/>
              <a:t>„ 2000-ben szétvertem egy Failover Clustert, amit egyébként Rolling Update néven illetnek”</a:t>
            </a:r>
          </a:p>
          <a:p>
            <a:pPr marL="0" lvl="0" indent="0">
              <a:lnSpc>
                <a:spcPct val="120000"/>
              </a:lnSpc>
              <a:buNone/>
            </a:pPr>
            <a:endParaRPr lang="hu-HU" dirty="0" smtClean="0"/>
          </a:p>
          <a:p>
            <a:pPr marL="0" lvl="0" indent="0">
              <a:lnSpc>
                <a:spcPct val="120000"/>
              </a:lnSpc>
              <a:buNone/>
            </a:pPr>
            <a:r>
              <a:rPr lang="hu-HU" dirty="0" smtClean="0"/>
              <a:t>„Sikerült egy olyan domain policyt csinálni, ami csak egyetlen, és ráadásul nem is Admin jóasszony bejelentkezését tette lehetővé az egész minisztériumban”</a:t>
            </a:r>
          </a:p>
          <a:p>
            <a:pPr marL="0" lvl="0" indent="0">
              <a:lnSpc>
                <a:spcPct val="120000"/>
              </a:lnSpc>
              <a:buNone/>
            </a:pPr>
            <a:endParaRPr lang="hu-HU" dirty="0" smtClean="0"/>
          </a:p>
          <a:p>
            <a:pPr marL="0" lvl="0" indent="0">
              <a:lnSpc>
                <a:spcPct val="120000"/>
              </a:lnSpc>
              <a:buNone/>
            </a:pPr>
            <a:r>
              <a:rPr lang="hu-HU" dirty="0" smtClean="0"/>
              <a:t>„Hirtelen felindulásból kitöröltem egy cégnél egy csomó service accountot, mert a scriptem kimutatta, hogy már 3 hónapja nem jelentkeztek be”</a:t>
            </a:r>
          </a:p>
          <a:p>
            <a:pPr marL="0" lvl="0" indent="0">
              <a:lnSpc>
                <a:spcPct val="120000"/>
              </a:lnSpc>
              <a:buNone/>
            </a:pPr>
            <a:endParaRPr lang="hu-HU" dirty="0" smtClean="0"/>
          </a:p>
          <a:p>
            <a:pPr marL="0" lvl="0" indent="0">
              <a:lnSpc>
                <a:spcPct val="120000"/>
              </a:lnSpc>
              <a:buNone/>
            </a:pPr>
            <a:r>
              <a:rPr lang="hu-HU" dirty="0" smtClean="0"/>
              <a:t>„Egy clusternél meg szerettem volna nézni, mit jelent a /forceclean kapcsoló. A /forceclean /? Opciókból az utóbbit nem tudta értelmezni, az előbbit viszont azonnal, kérdés nélkül végrehajtotta és leszedte a teljes fürtöt.”</a:t>
            </a:r>
          </a:p>
          <a:p>
            <a:pPr>
              <a:buFont typeface="Arial" pitchFamily="34" charset="0"/>
              <a:buChar char="•"/>
            </a:pPr>
            <a:endParaRPr lang="hu-HU" dirty="0"/>
          </a:p>
        </p:txBody>
      </p:sp>
    </p:spTree>
  </p:cSld>
  <p:clrMapOvr>
    <a:masterClrMapping/>
  </p:clrMapOvr>
  <p:transition spd="med">
    <p:fade thruBlk="1"/>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Miről lesz szó?</a:t>
            </a:r>
            <a:endParaRPr lang="en-US" dirty="0"/>
          </a:p>
        </p:txBody>
      </p:sp>
      <p:sp>
        <p:nvSpPr>
          <p:cNvPr id="3" name="Content Placeholder 2"/>
          <p:cNvSpPr>
            <a:spLocks noGrp="1"/>
          </p:cNvSpPr>
          <p:nvPr>
            <p:ph idx="1"/>
          </p:nvPr>
        </p:nvSpPr>
        <p:spPr>
          <a:xfrm>
            <a:off x="271463" y="1285860"/>
            <a:ext cx="9363075" cy="4929222"/>
          </a:xfrm>
        </p:spPr>
        <p:txBody>
          <a:bodyPr/>
          <a:lstStyle/>
          <a:p>
            <a:r>
              <a:rPr lang="hu-HU" sz="2400" dirty="0" smtClean="0">
                <a:solidFill>
                  <a:schemeClr val="accent4">
                    <a:lumMod val="75000"/>
                  </a:schemeClr>
                </a:solidFill>
              </a:rPr>
              <a:t>A DSI, a konfigurációs adatbázis (CMDB) és az SML felhasználási lehetőségei</a:t>
            </a:r>
            <a:endParaRPr lang="hu-HU" sz="2000" dirty="0" smtClean="0">
              <a:solidFill>
                <a:schemeClr val="accent4">
                  <a:lumMod val="75000"/>
                </a:schemeClr>
              </a:solidFill>
            </a:endParaRPr>
          </a:p>
          <a:p>
            <a:r>
              <a:rPr lang="hu-HU" sz="2400" dirty="0" smtClean="0">
                <a:solidFill>
                  <a:schemeClr val="accent4">
                    <a:lumMod val="75000"/>
                  </a:schemeClr>
                </a:solidFill>
              </a:rPr>
              <a:t>A MOF és a CMDB automatizálása System Center eszközökkel</a:t>
            </a:r>
          </a:p>
          <a:p>
            <a:pPr lvl="1"/>
            <a:r>
              <a:rPr lang="hu-HU" sz="2000" dirty="0" smtClean="0">
                <a:solidFill>
                  <a:schemeClr val="accent4">
                    <a:lumMod val="75000"/>
                  </a:schemeClr>
                </a:solidFill>
              </a:rPr>
              <a:t>System Center Service Manager</a:t>
            </a:r>
          </a:p>
          <a:p>
            <a:r>
              <a:rPr lang="hu-HU" sz="2400" dirty="0" smtClean="0">
                <a:solidFill>
                  <a:schemeClr val="accent4">
                    <a:lumMod val="75000"/>
                  </a:schemeClr>
                </a:solidFill>
              </a:rPr>
              <a:t>„</a:t>
            </a:r>
            <a:r>
              <a:rPr lang="hu-HU" sz="2400" dirty="0" err="1" smtClean="0">
                <a:solidFill>
                  <a:schemeClr val="accent4">
                    <a:lumMod val="75000"/>
                  </a:schemeClr>
                </a:solidFill>
              </a:rPr>
              <a:t>Longhorn</a:t>
            </a:r>
            <a:r>
              <a:rPr lang="hu-HU" sz="2400" dirty="0" smtClean="0">
                <a:solidFill>
                  <a:schemeClr val="accent4">
                    <a:lumMod val="75000"/>
                  </a:schemeClr>
                </a:solidFill>
              </a:rPr>
              <a:t>” Server – </a:t>
            </a:r>
            <a:r>
              <a:rPr lang="hu-HU" sz="2400" dirty="0" err="1" smtClean="0">
                <a:solidFill>
                  <a:schemeClr val="accent4">
                    <a:lumMod val="75000"/>
                  </a:schemeClr>
                </a:solidFill>
              </a:rPr>
              <a:t>Role</a:t>
            </a:r>
            <a:r>
              <a:rPr lang="hu-HU" sz="2400" dirty="0" smtClean="0">
                <a:solidFill>
                  <a:schemeClr val="accent4">
                    <a:lumMod val="75000"/>
                  </a:schemeClr>
                </a:solidFill>
              </a:rPr>
              <a:t> Management </a:t>
            </a:r>
            <a:r>
              <a:rPr lang="hu-HU" sz="2400" dirty="0" err="1" smtClean="0">
                <a:solidFill>
                  <a:schemeClr val="accent4">
                    <a:lumMod val="75000"/>
                  </a:schemeClr>
                </a:solidFill>
              </a:rPr>
              <a:t>Tool</a:t>
            </a:r>
            <a:endParaRPr lang="hu-HU" sz="2400" dirty="0" smtClean="0">
              <a:solidFill>
                <a:schemeClr val="accent4">
                  <a:lumMod val="75000"/>
                </a:schemeClr>
              </a:solidFill>
            </a:endParaRPr>
          </a:p>
          <a:p>
            <a:r>
              <a:rPr lang="hu-HU" sz="2400" dirty="0" smtClean="0">
                <a:solidFill>
                  <a:schemeClr val="accent4">
                    <a:lumMod val="75000"/>
                  </a:schemeClr>
                </a:solidFill>
              </a:rPr>
              <a:t>A jövő menedzsment-architektúrája</a:t>
            </a:r>
          </a:p>
          <a:p>
            <a:r>
              <a:rPr lang="hu-HU" sz="2400" dirty="0" smtClean="0">
                <a:solidFill>
                  <a:schemeClr val="accent4">
                    <a:lumMod val="75000"/>
                  </a:schemeClr>
                </a:solidFill>
              </a:rPr>
              <a:t>Kapacitástervezés</a:t>
            </a:r>
          </a:p>
          <a:p>
            <a:r>
              <a:rPr lang="hu-HU" sz="2400" dirty="0" err="1" smtClean="0">
                <a:solidFill>
                  <a:schemeClr val="accent4">
                    <a:lumMod val="75000"/>
                  </a:schemeClr>
                </a:solidFill>
              </a:rPr>
              <a:t>Virtualizáció</a:t>
            </a:r>
            <a:endParaRPr lang="hu-HU" sz="2400" dirty="0" smtClean="0">
              <a:solidFill>
                <a:schemeClr val="accent4">
                  <a:lumMod val="75000"/>
                </a:schemeClr>
              </a:solidFill>
            </a:endParaRPr>
          </a:p>
          <a:p>
            <a:r>
              <a:rPr lang="hu-HU" sz="2400" dirty="0" smtClean="0">
                <a:solidFill>
                  <a:srgbClr val="FFC000"/>
                </a:solidFill>
              </a:rPr>
              <a:t>És ha mindez összeér…</a:t>
            </a:r>
          </a:p>
          <a:p>
            <a:r>
              <a:rPr lang="hu-HU" sz="2400" dirty="0" smtClean="0"/>
              <a:t>System Center és DSI ütemterv</a:t>
            </a:r>
            <a:endParaRPr lang="en-US" sz="2400" dirty="0"/>
          </a:p>
        </p:txBody>
      </p:sp>
    </p:spTree>
  </p:cSld>
  <p:clrMapOvr>
    <a:masterClrMapping/>
  </p:clrMapOvr>
  <p:transition spd="med">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És ha mindez összeér</a:t>
            </a:r>
            <a:r>
              <a:rPr lang="en-US" dirty="0" smtClean="0"/>
              <a:t>…</a:t>
            </a:r>
            <a:endParaRPr lang="en-US" dirty="0"/>
          </a:p>
        </p:txBody>
      </p:sp>
      <p:sp>
        <p:nvSpPr>
          <p:cNvPr id="3" name="Content Placeholder 2"/>
          <p:cNvSpPr>
            <a:spLocks noGrp="1"/>
          </p:cNvSpPr>
          <p:nvPr>
            <p:ph idx="1"/>
          </p:nvPr>
        </p:nvSpPr>
        <p:spPr/>
        <p:txBody>
          <a:bodyPr/>
          <a:lstStyle/>
          <a:p>
            <a:r>
              <a:rPr lang="hu-HU" dirty="0" smtClean="0"/>
              <a:t>Még csak meg sem tudtunk mindent mutatni…!</a:t>
            </a:r>
          </a:p>
          <a:p>
            <a:endParaRPr lang="hu-HU" dirty="0" smtClean="0"/>
          </a:p>
          <a:p>
            <a:r>
              <a:rPr lang="hu-HU" dirty="0" smtClean="0"/>
              <a:t>Érdemes elgondolkodni a lehetőségeken!</a:t>
            </a:r>
          </a:p>
          <a:p>
            <a:endParaRPr lang="hu-HU" dirty="0" smtClean="0"/>
          </a:p>
        </p:txBody>
      </p:sp>
    </p:spTree>
  </p:cSld>
  <p:clrMapOvr>
    <a:masterClrMapping/>
  </p:clrMapOvr>
  <p:transition spd="med">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4187"/>
          <p:cNvSpPr>
            <a:spLocks noChangeArrowheads="1"/>
          </p:cNvSpPr>
          <p:nvPr/>
        </p:nvSpPr>
        <p:spPr bwMode="auto">
          <a:xfrm>
            <a:off x="1168036" y="3065684"/>
            <a:ext cx="2074259" cy="533400"/>
          </a:xfrm>
          <a:prstGeom prst="roundRect">
            <a:avLst>
              <a:gd name="adj" fmla="val 23064"/>
            </a:avLst>
          </a:prstGeom>
          <a:ln>
            <a:headEnd/>
            <a:tailEnd/>
          </a:ln>
        </p:spPr>
        <p:style>
          <a:lnRef idx="0">
            <a:schemeClr val="accent3"/>
          </a:lnRef>
          <a:fillRef idx="3">
            <a:schemeClr val="accent3"/>
          </a:fillRef>
          <a:effectRef idx="3">
            <a:schemeClr val="accent3"/>
          </a:effectRef>
          <a:fontRef idx="minor">
            <a:schemeClr val="lt1"/>
          </a:fontRef>
        </p:style>
        <p:txBody>
          <a:bodyPr lIns="0" tIns="47896" rIns="0" bIns="47896" anchor="ctr"/>
          <a:lstStyle/>
          <a:p>
            <a:pPr marL="59870" indent="-59870" algn="ctr" fontAlgn="auto">
              <a:spcBef>
                <a:spcPts val="0"/>
              </a:spcBef>
              <a:spcAft>
                <a:spcPts val="0"/>
              </a:spcAft>
              <a:defRPr/>
            </a:pPr>
            <a:endParaRPr lang="en-US" sz="1400" b="1" dirty="0">
              <a:solidFill>
                <a:schemeClr val="tx1"/>
              </a:solidFill>
            </a:endParaRPr>
          </a:p>
        </p:txBody>
      </p:sp>
      <p:sp>
        <p:nvSpPr>
          <p:cNvPr id="105" name="Rectangle 4187"/>
          <p:cNvSpPr>
            <a:spLocks noChangeArrowheads="1"/>
          </p:cNvSpPr>
          <p:nvPr/>
        </p:nvSpPr>
        <p:spPr bwMode="auto">
          <a:xfrm>
            <a:off x="5167314" y="3054312"/>
            <a:ext cx="2074259" cy="533400"/>
          </a:xfrm>
          <a:prstGeom prst="roundRect">
            <a:avLst>
              <a:gd name="adj" fmla="val 23064"/>
            </a:avLst>
          </a:prstGeom>
          <a:ln>
            <a:headEnd/>
            <a:tailEnd/>
          </a:ln>
        </p:spPr>
        <p:style>
          <a:lnRef idx="0">
            <a:schemeClr val="accent5"/>
          </a:lnRef>
          <a:fillRef idx="3">
            <a:schemeClr val="accent5"/>
          </a:fillRef>
          <a:effectRef idx="3">
            <a:schemeClr val="accent5"/>
          </a:effectRef>
          <a:fontRef idx="minor">
            <a:schemeClr val="lt1"/>
          </a:fontRef>
        </p:style>
        <p:txBody>
          <a:bodyPr lIns="0" tIns="47896" rIns="0" bIns="47896" anchor="ctr"/>
          <a:lstStyle/>
          <a:p>
            <a:pPr marL="59870" indent="-59870" algn="ctr" fontAlgn="auto">
              <a:spcBef>
                <a:spcPts val="0"/>
              </a:spcBef>
              <a:spcAft>
                <a:spcPts val="0"/>
              </a:spcAft>
              <a:defRPr/>
            </a:pPr>
            <a:endParaRPr lang="en-US" sz="1400" b="1" dirty="0">
              <a:solidFill>
                <a:schemeClr val="tx1"/>
              </a:solidFill>
            </a:endParaRPr>
          </a:p>
        </p:txBody>
      </p:sp>
      <p:sp>
        <p:nvSpPr>
          <p:cNvPr id="106" name="Rectangle 4187"/>
          <p:cNvSpPr>
            <a:spLocks noChangeArrowheads="1"/>
          </p:cNvSpPr>
          <p:nvPr/>
        </p:nvSpPr>
        <p:spPr bwMode="auto">
          <a:xfrm>
            <a:off x="5167314" y="3657088"/>
            <a:ext cx="2074259" cy="533400"/>
          </a:xfrm>
          <a:prstGeom prst="roundRect">
            <a:avLst>
              <a:gd name="adj" fmla="val 23064"/>
            </a:avLst>
          </a:prstGeom>
          <a:ln>
            <a:headEnd/>
            <a:tailEnd/>
          </a:ln>
        </p:spPr>
        <p:style>
          <a:lnRef idx="0">
            <a:schemeClr val="accent5"/>
          </a:lnRef>
          <a:fillRef idx="3">
            <a:schemeClr val="accent5"/>
          </a:fillRef>
          <a:effectRef idx="3">
            <a:schemeClr val="accent5"/>
          </a:effectRef>
          <a:fontRef idx="minor">
            <a:schemeClr val="lt1"/>
          </a:fontRef>
        </p:style>
        <p:txBody>
          <a:bodyPr lIns="0" tIns="47896" rIns="0" bIns="47896" anchor="ctr"/>
          <a:lstStyle/>
          <a:p>
            <a:pPr marL="59870" indent="-59870" algn="ctr" fontAlgn="auto">
              <a:spcBef>
                <a:spcPts val="0"/>
              </a:spcBef>
              <a:spcAft>
                <a:spcPts val="0"/>
              </a:spcAft>
              <a:defRPr/>
            </a:pPr>
            <a:endParaRPr lang="en-US" sz="1400" b="1" dirty="0">
              <a:solidFill>
                <a:schemeClr val="tx1"/>
              </a:solidFill>
            </a:endParaRPr>
          </a:p>
        </p:txBody>
      </p:sp>
      <p:sp>
        <p:nvSpPr>
          <p:cNvPr id="108" name="Rectangle 4187"/>
          <p:cNvSpPr>
            <a:spLocks noChangeArrowheads="1"/>
          </p:cNvSpPr>
          <p:nvPr/>
        </p:nvSpPr>
        <p:spPr bwMode="auto">
          <a:xfrm>
            <a:off x="2643106" y="3701942"/>
            <a:ext cx="2167018" cy="533400"/>
          </a:xfrm>
          <a:prstGeom prst="roundRect">
            <a:avLst>
              <a:gd name="adj" fmla="val 23064"/>
            </a:avLst>
          </a:prstGeom>
          <a:ln>
            <a:headEnd/>
            <a:tailEnd/>
          </a:ln>
        </p:spPr>
        <p:style>
          <a:lnRef idx="0">
            <a:schemeClr val="accent4"/>
          </a:lnRef>
          <a:fillRef idx="3">
            <a:schemeClr val="accent4"/>
          </a:fillRef>
          <a:effectRef idx="3">
            <a:schemeClr val="accent4"/>
          </a:effectRef>
          <a:fontRef idx="minor">
            <a:schemeClr val="lt1"/>
          </a:fontRef>
        </p:style>
        <p:txBody>
          <a:bodyPr lIns="0" tIns="47896" rIns="0" bIns="47896" anchor="ctr"/>
          <a:lstStyle/>
          <a:p>
            <a:pPr marL="59870" indent="-59870" algn="ctr" fontAlgn="auto">
              <a:spcBef>
                <a:spcPts val="0"/>
              </a:spcBef>
              <a:spcAft>
                <a:spcPts val="0"/>
              </a:spcAft>
              <a:defRPr/>
            </a:pPr>
            <a:endParaRPr lang="en-US" sz="1400" b="1" dirty="0">
              <a:solidFill>
                <a:schemeClr val="tx1"/>
              </a:solidFill>
            </a:endParaRPr>
          </a:p>
        </p:txBody>
      </p:sp>
      <p:sp>
        <p:nvSpPr>
          <p:cNvPr id="110" name="Rectangle 4187"/>
          <p:cNvSpPr>
            <a:spLocks noChangeArrowheads="1"/>
          </p:cNvSpPr>
          <p:nvPr/>
        </p:nvSpPr>
        <p:spPr bwMode="auto">
          <a:xfrm>
            <a:off x="2643106" y="4327464"/>
            <a:ext cx="2150025" cy="533400"/>
          </a:xfrm>
          <a:prstGeom prst="roundRect">
            <a:avLst>
              <a:gd name="adj" fmla="val 23064"/>
            </a:avLst>
          </a:prstGeom>
          <a:ln>
            <a:headEnd/>
            <a:tailEnd/>
          </a:ln>
        </p:spPr>
        <p:style>
          <a:lnRef idx="0">
            <a:schemeClr val="accent4"/>
          </a:lnRef>
          <a:fillRef idx="3">
            <a:schemeClr val="accent4"/>
          </a:fillRef>
          <a:effectRef idx="3">
            <a:schemeClr val="accent4"/>
          </a:effectRef>
          <a:fontRef idx="minor">
            <a:schemeClr val="lt1"/>
          </a:fontRef>
        </p:style>
        <p:txBody>
          <a:bodyPr lIns="0" tIns="47896" rIns="0" bIns="47896" anchor="ctr"/>
          <a:lstStyle/>
          <a:p>
            <a:pPr marL="59870" indent="-59870" algn="ctr" fontAlgn="auto">
              <a:spcBef>
                <a:spcPts val="0"/>
              </a:spcBef>
              <a:spcAft>
                <a:spcPts val="0"/>
              </a:spcAft>
              <a:defRPr/>
            </a:pPr>
            <a:endParaRPr lang="en-US" sz="1400" b="1" dirty="0">
              <a:solidFill>
                <a:schemeClr val="tx1"/>
              </a:solidFill>
            </a:endParaRPr>
          </a:p>
        </p:txBody>
      </p:sp>
      <p:sp>
        <p:nvSpPr>
          <p:cNvPr id="111" name="Rectangle 4187"/>
          <p:cNvSpPr>
            <a:spLocks noChangeArrowheads="1"/>
          </p:cNvSpPr>
          <p:nvPr/>
        </p:nvSpPr>
        <p:spPr bwMode="auto">
          <a:xfrm>
            <a:off x="2643105" y="4941613"/>
            <a:ext cx="2150025" cy="533400"/>
          </a:xfrm>
          <a:prstGeom prst="roundRect">
            <a:avLst>
              <a:gd name="adj" fmla="val 23064"/>
            </a:avLst>
          </a:prstGeom>
          <a:ln>
            <a:headEnd/>
            <a:tailEnd/>
          </a:ln>
        </p:spPr>
        <p:style>
          <a:lnRef idx="0">
            <a:schemeClr val="accent4"/>
          </a:lnRef>
          <a:fillRef idx="3">
            <a:schemeClr val="accent4"/>
          </a:fillRef>
          <a:effectRef idx="3">
            <a:schemeClr val="accent4"/>
          </a:effectRef>
          <a:fontRef idx="minor">
            <a:schemeClr val="lt1"/>
          </a:fontRef>
        </p:style>
        <p:txBody>
          <a:bodyPr lIns="0" tIns="47896" rIns="0" bIns="47896" anchor="ctr"/>
          <a:lstStyle/>
          <a:p>
            <a:pPr marL="59870" indent="-59870" algn="ctr" fontAlgn="auto">
              <a:spcBef>
                <a:spcPts val="0"/>
              </a:spcBef>
              <a:spcAft>
                <a:spcPts val="0"/>
              </a:spcAft>
              <a:defRPr/>
            </a:pPr>
            <a:endParaRPr lang="en-US" sz="1400" b="1" dirty="0">
              <a:solidFill>
                <a:schemeClr val="tx1"/>
              </a:solidFill>
            </a:endParaRPr>
          </a:p>
        </p:txBody>
      </p:sp>
      <p:sp>
        <p:nvSpPr>
          <p:cNvPr id="2140" name="Rectangle 4187"/>
          <p:cNvSpPr>
            <a:spLocks noChangeArrowheads="1"/>
          </p:cNvSpPr>
          <p:nvPr/>
        </p:nvSpPr>
        <p:spPr bwMode="auto">
          <a:xfrm>
            <a:off x="1168036" y="2451535"/>
            <a:ext cx="2074259" cy="533400"/>
          </a:xfrm>
          <a:prstGeom prst="roundRect">
            <a:avLst>
              <a:gd name="adj" fmla="val 23064"/>
            </a:avLst>
          </a:prstGeom>
          <a:ln>
            <a:headEnd/>
            <a:tailEnd/>
          </a:ln>
        </p:spPr>
        <p:style>
          <a:lnRef idx="0">
            <a:schemeClr val="accent3"/>
          </a:lnRef>
          <a:fillRef idx="3">
            <a:schemeClr val="accent3"/>
          </a:fillRef>
          <a:effectRef idx="3">
            <a:schemeClr val="accent3"/>
          </a:effectRef>
          <a:fontRef idx="minor">
            <a:schemeClr val="lt1"/>
          </a:fontRef>
        </p:style>
        <p:txBody>
          <a:bodyPr lIns="0" tIns="47896" rIns="0" bIns="47896" anchor="ctr"/>
          <a:lstStyle/>
          <a:p>
            <a:pPr marL="59870" indent="-59870" algn="ctr" fontAlgn="auto">
              <a:spcBef>
                <a:spcPts val="0"/>
              </a:spcBef>
              <a:spcAft>
                <a:spcPts val="0"/>
              </a:spcAft>
              <a:defRPr/>
            </a:pPr>
            <a:endParaRPr lang="en-US" sz="1400" b="1" dirty="0">
              <a:solidFill>
                <a:schemeClr val="tx1"/>
              </a:solidFill>
            </a:endParaRPr>
          </a:p>
        </p:txBody>
      </p:sp>
      <p:pic>
        <p:nvPicPr>
          <p:cNvPr id="63" name="Picture 16" descr="6"/>
          <p:cNvPicPr>
            <a:picLocks noChangeAspect="1" noChangeArrowheads="1"/>
          </p:cNvPicPr>
          <p:nvPr/>
        </p:nvPicPr>
        <p:blipFill>
          <a:blip r:embed="rId3"/>
          <a:srcRect/>
          <a:stretch>
            <a:fillRect/>
          </a:stretch>
        </p:blipFill>
        <p:spPr bwMode="auto">
          <a:xfrm>
            <a:off x="1311016" y="2478781"/>
            <a:ext cx="1810328" cy="458277"/>
          </a:xfrm>
          <a:prstGeom prst="rect">
            <a:avLst/>
          </a:prstGeom>
          <a:noFill/>
          <a:ln w="9525">
            <a:noFill/>
            <a:miter lim="800000"/>
            <a:headEnd/>
            <a:tailEnd/>
          </a:ln>
        </p:spPr>
      </p:pic>
      <p:grpSp>
        <p:nvGrpSpPr>
          <p:cNvPr id="2" name="Group 53"/>
          <p:cNvGrpSpPr/>
          <p:nvPr/>
        </p:nvGrpSpPr>
        <p:grpSpPr>
          <a:xfrm>
            <a:off x="5333491" y="3100427"/>
            <a:ext cx="1605854" cy="511357"/>
            <a:chOff x="5943767" y="3401205"/>
            <a:chExt cx="1778792" cy="613628"/>
          </a:xfrm>
        </p:grpSpPr>
        <p:pic>
          <p:nvPicPr>
            <p:cNvPr id="72" name="Picture 95" descr="system center essentials logo rev h"/>
            <p:cNvPicPr>
              <a:picLocks noChangeAspect="1" noChangeArrowheads="1"/>
            </p:cNvPicPr>
            <p:nvPr/>
          </p:nvPicPr>
          <p:blipFill>
            <a:blip r:embed="rId4" cstate="print"/>
            <a:srcRect/>
            <a:stretch>
              <a:fillRect/>
            </a:stretch>
          </p:blipFill>
          <p:spPr bwMode="auto">
            <a:xfrm>
              <a:off x="5943767" y="3401205"/>
              <a:ext cx="1532931" cy="524577"/>
            </a:xfrm>
            <a:prstGeom prst="rect">
              <a:avLst/>
            </a:prstGeom>
            <a:noFill/>
            <a:ln w="9525">
              <a:noFill/>
              <a:miter lim="800000"/>
              <a:headEnd/>
              <a:tailEnd/>
            </a:ln>
          </p:spPr>
        </p:pic>
        <p:sp>
          <p:nvSpPr>
            <p:cNvPr id="75" name="Rectangle 74"/>
            <p:cNvSpPr/>
            <p:nvPr/>
          </p:nvSpPr>
          <p:spPr>
            <a:xfrm>
              <a:off x="6877001" y="3704595"/>
              <a:ext cx="845558" cy="310238"/>
            </a:xfrm>
            <a:prstGeom prst="rect">
              <a:avLst/>
            </a:prstGeom>
            <a:effectLst/>
          </p:spPr>
          <p:txBody>
            <a:bodyPr wrap="none">
              <a:spAutoFit/>
            </a:bodyPr>
            <a:lstStyle/>
            <a:p>
              <a:pPr lvl="0" algn="ctr" eaLnBrk="0" hangingPunct="0">
                <a:lnSpc>
                  <a:spcPct val="90000"/>
                </a:lnSpc>
                <a:buClr>
                  <a:schemeClr val="tx2"/>
                </a:buClr>
                <a:buSzPct val="75000"/>
              </a:pPr>
              <a:r>
                <a:rPr lang="en-US" sz="1200" dirty="0" smtClean="0">
                  <a:latin typeface="+mn-lt"/>
                </a:rPr>
                <a:t>2007 R2</a:t>
              </a:r>
            </a:p>
          </p:txBody>
        </p:sp>
      </p:grpSp>
      <p:grpSp>
        <p:nvGrpSpPr>
          <p:cNvPr id="3" name="Group 87"/>
          <p:cNvGrpSpPr>
            <a:grpSpLocks/>
          </p:cNvGrpSpPr>
          <p:nvPr/>
        </p:nvGrpSpPr>
        <p:grpSpPr bwMode="auto">
          <a:xfrm>
            <a:off x="2745316" y="3739032"/>
            <a:ext cx="2012249" cy="458379"/>
            <a:chOff x="2136" y="1871"/>
            <a:chExt cx="2134" cy="527"/>
          </a:xfrm>
        </p:grpSpPr>
        <p:grpSp>
          <p:nvGrpSpPr>
            <p:cNvPr id="4" name="Group 88"/>
            <p:cNvGrpSpPr>
              <a:grpSpLocks/>
            </p:cNvGrpSpPr>
            <p:nvPr/>
          </p:nvGrpSpPr>
          <p:grpSpPr bwMode="auto">
            <a:xfrm>
              <a:off x="2136" y="1871"/>
              <a:ext cx="1845" cy="527"/>
              <a:chOff x="1459" y="1813"/>
              <a:chExt cx="1845" cy="527"/>
            </a:xfrm>
          </p:grpSpPr>
          <p:grpSp>
            <p:nvGrpSpPr>
              <p:cNvPr id="5" name="Group 89"/>
              <p:cNvGrpSpPr>
                <a:grpSpLocks/>
              </p:cNvGrpSpPr>
              <p:nvPr/>
            </p:nvGrpSpPr>
            <p:grpSpPr bwMode="auto">
              <a:xfrm>
                <a:off x="1459" y="1813"/>
                <a:ext cx="1845" cy="527"/>
                <a:chOff x="839" y="3073"/>
                <a:chExt cx="1642" cy="470"/>
              </a:xfrm>
            </p:grpSpPr>
            <p:pic>
              <p:nvPicPr>
                <p:cNvPr id="88" name="Picture 90" descr="SC-ConfigMgr_bL"/>
                <p:cNvPicPr>
                  <a:picLocks noChangeAspect="1" noChangeArrowheads="1"/>
                </p:cNvPicPr>
                <p:nvPr/>
              </p:nvPicPr>
              <p:blipFill>
                <a:blip r:embed="rId5"/>
                <a:srcRect/>
                <a:stretch>
                  <a:fillRect/>
                </a:stretch>
              </p:blipFill>
              <p:spPr bwMode="auto">
                <a:xfrm>
                  <a:off x="839" y="3075"/>
                  <a:ext cx="1642" cy="468"/>
                </a:xfrm>
                <a:prstGeom prst="rect">
                  <a:avLst/>
                </a:prstGeom>
                <a:noFill/>
                <a:effectLst>
                  <a:outerShdw dist="17961" dir="2700000" algn="ctr" rotWithShape="0">
                    <a:schemeClr val="bg2"/>
                  </a:outerShdw>
                </a:effectLst>
              </p:spPr>
            </p:pic>
            <p:pic>
              <p:nvPicPr>
                <p:cNvPr id="92" name="Picture 91" descr="SC-ConfigMgr_bL"/>
                <p:cNvPicPr>
                  <a:picLocks noChangeAspect="1" noChangeArrowheads="1"/>
                </p:cNvPicPr>
                <p:nvPr/>
              </p:nvPicPr>
              <p:blipFill>
                <a:blip r:embed="rId5"/>
                <a:srcRect/>
                <a:stretch>
                  <a:fillRect/>
                </a:stretch>
              </p:blipFill>
              <p:spPr bwMode="auto">
                <a:xfrm>
                  <a:off x="839" y="3073"/>
                  <a:ext cx="1642" cy="468"/>
                </a:xfrm>
                <a:prstGeom prst="rect">
                  <a:avLst/>
                </a:prstGeom>
                <a:noFill/>
                <a:effectLst/>
              </p:spPr>
            </p:pic>
          </p:grpSp>
          <p:pic>
            <p:nvPicPr>
              <p:cNvPr id="87" name="Picture 92" descr="system center essentials logo rev h"/>
              <p:cNvPicPr>
                <a:picLocks noChangeAspect="1" noChangeArrowheads="1"/>
              </p:cNvPicPr>
              <p:nvPr/>
            </p:nvPicPr>
            <p:blipFill>
              <a:blip r:embed="rId6"/>
              <a:srcRect l="24855" t="2795" r="73683" b="92764"/>
              <a:stretch>
                <a:fillRect/>
              </a:stretch>
            </p:blipFill>
            <p:spPr bwMode="auto">
              <a:xfrm>
                <a:off x="1858" y="1832"/>
                <a:ext cx="36" cy="38"/>
              </a:xfrm>
              <a:prstGeom prst="rect">
                <a:avLst/>
              </a:prstGeom>
              <a:noFill/>
              <a:ln w="9525">
                <a:noFill/>
                <a:miter lim="800000"/>
                <a:headEnd/>
                <a:tailEnd/>
              </a:ln>
            </p:spPr>
          </p:pic>
        </p:grpSp>
        <p:pic>
          <p:nvPicPr>
            <p:cNvPr id="85" name="Picture 93"/>
            <p:cNvPicPr>
              <a:picLocks noChangeAspect="1" noChangeArrowheads="1"/>
            </p:cNvPicPr>
            <p:nvPr/>
          </p:nvPicPr>
          <p:blipFill>
            <a:blip r:embed="rId7" cstate="print">
              <a:lum bright="6000"/>
            </a:blip>
            <a:srcRect l="85721" t="70560" b="7271"/>
            <a:stretch>
              <a:fillRect/>
            </a:stretch>
          </p:blipFill>
          <p:spPr bwMode="auto">
            <a:xfrm>
              <a:off x="4005" y="2248"/>
              <a:ext cx="265" cy="114"/>
            </a:xfrm>
            <a:prstGeom prst="rect">
              <a:avLst/>
            </a:prstGeom>
            <a:noFill/>
            <a:ln w="9525">
              <a:noFill/>
              <a:miter lim="800000"/>
              <a:headEnd/>
              <a:tailEnd/>
            </a:ln>
            <a:effectLst/>
          </p:spPr>
        </p:pic>
      </p:grpSp>
      <p:grpSp>
        <p:nvGrpSpPr>
          <p:cNvPr id="6" name="Group 117"/>
          <p:cNvGrpSpPr/>
          <p:nvPr/>
        </p:nvGrpSpPr>
        <p:grpSpPr>
          <a:xfrm>
            <a:off x="2721429" y="5008050"/>
            <a:ext cx="1884100" cy="440429"/>
            <a:chOff x="3255562" y="6073259"/>
            <a:chExt cx="2087003" cy="528515"/>
          </a:xfrm>
        </p:grpSpPr>
        <p:pic>
          <p:nvPicPr>
            <p:cNvPr id="93" name="Picture 2" descr="E:\Clip_Installer\DVD_ART\BoxShots_Logos\Systems Center Data Protection Manager\Systems Center Data Protection Manager logo reverse.png"/>
            <p:cNvPicPr>
              <a:picLocks noChangeAspect="1" noChangeArrowheads="1"/>
            </p:cNvPicPr>
            <p:nvPr/>
          </p:nvPicPr>
          <p:blipFill>
            <a:blip r:embed="rId8" cstate="print"/>
            <a:srcRect/>
            <a:stretch>
              <a:fillRect/>
            </a:stretch>
          </p:blipFill>
          <p:spPr bwMode="auto">
            <a:xfrm>
              <a:off x="3255562" y="6073259"/>
              <a:ext cx="1766815" cy="486370"/>
            </a:xfrm>
            <a:prstGeom prst="rect">
              <a:avLst/>
            </a:prstGeom>
            <a:noFill/>
          </p:spPr>
        </p:pic>
        <p:sp>
          <p:nvSpPr>
            <p:cNvPr id="94" name="Rectangle 93"/>
            <p:cNvSpPr/>
            <p:nvPr/>
          </p:nvSpPr>
          <p:spPr>
            <a:xfrm>
              <a:off x="4965775" y="6306309"/>
              <a:ext cx="376790" cy="295465"/>
            </a:xfrm>
            <a:prstGeom prst="rect">
              <a:avLst/>
            </a:prstGeom>
            <a:effectLst>
              <a:outerShdw blurRad="50800" dist="38100" dir="2700000" algn="tl" rotWithShape="0">
                <a:prstClr val="black">
                  <a:alpha val="40000"/>
                </a:prstClr>
              </a:outerShdw>
            </a:effectLst>
          </p:spPr>
          <p:txBody>
            <a:bodyPr wrap="none">
              <a:spAutoFit/>
            </a:bodyPr>
            <a:lstStyle/>
            <a:p>
              <a:r>
                <a:rPr lang="en-US" sz="1000" b="1" dirty="0" smtClean="0"/>
                <a:t>V2</a:t>
              </a:r>
              <a:endParaRPr lang="en-US" sz="1000" dirty="0"/>
            </a:p>
          </p:txBody>
        </p:sp>
      </p:grpSp>
      <p:grpSp>
        <p:nvGrpSpPr>
          <p:cNvPr id="7" name="Group 116"/>
          <p:cNvGrpSpPr/>
          <p:nvPr/>
        </p:nvGrpSpPr>
        <p:grpSpPr>
          <a:xfrm>
            <a:off x="2643105" y="4367127"/>
            <a:ext cx="1929182" cy="495088"/>
            <a:chOff x="3149980" y="5285092"/>
            <a:chExt cx="2136940" cy="594105"/>
          </a:xfrm>
        </p:grpSpPr>
        <p:grpSp>
          <p:nvGrpSpPr>
            <p:cNvPr id="8" name="Group 95"/>
            <p:cNvGrpSpPr/>
            <p:nvPr/>
          </p:nvGrpSpPr>
          <p:grpSpPr>
            <a:xfrm>
              <a:off x="3255562" y="5285092"/>
              <a:ext cx="1532309" cy="336921"/>
              <a:chOff x="8711810" y="1928112"/>
              <a:chExt cx="2839494" cy="624343"/>
            </a:xfrm>
          </p:grpSpPr>
          <p:pic>
            <p:nvPicPr>
              <p:cNvPr id="97" name="Picture 75" descr="Sytem Center Data Protection Manager 2006 logo reverse"/>
              <p:cNvPicPr>
                <a:picLocks noChangeAspect="1" noChangeArrowheads="1"/>
              </p:cNvPicPr>
              <p:nvPr/>
            </p:nvPicPr>
            <p:blipFill>
              <a:blip r:embed="rId9" cstate="print"/>
              <a:srcRect r="28464" b="41759"/>
              <a:stretch>
                <a:fillRect/>
              </a:stretch>
            </p:blipFill>
            <p:spPr bwMode="auto">
              <a:xfrm>
                <a:off x="8711810" y="1928112"/>
                <a:ext cx="2839494" cy="552138"/>
              </a:xfrm>
              <a:prstGeom prst="rect">
                <a:avLst/>
              </a:prstGeom>
              <a:noFill/>
              <a:ln w="9525">
                <a:noFill/>
                <a:miter lim="800000"/>
                <a:headEnd/>
                <a:tailEnd/>
              </a:ln>
            </p:spPr>
          </p:pic>
          <p:pic>
            <p:nvPicPr>
              <p:cNvPr id="98" name="Picture 77" descr="Sytem Center Data Protection Manager 2006 logo reverse"/>
              <p:cNvPicPr>
                <a:picLocks noChangeAspect="1" noChangeArrowheads="1"/>
              </p:cNvPicPr>
              <p:nvPr/>
            </p:nvPicPr>
            <p:blipFill>
              <a:blip r:embed="rId10" cstate="print"/>
              <a:srcRect l="4230" t="13449" r="85542" b="34775"/>
              <a:stretch>
                <a:fillRect/>
              </a:stretch>
            </p:blipFill>
            <p:spPr bwMode="auto">
              <a:xfrm>
                <a:off x="8880379" y="2065215"/>
                <a:ext cx="400350" cy="487240"/>
              </a:xfrm>
              <a:prstGeom prst="rect">
                <a:avLst/>
              </a:prstGeom>
              <a:noFill/>
              <a:ln w="9525">
                <a:noFill/>
                <a:miter lim="800000"/>
                <a:headEnd/>
                <a:tailEnd/>
              </a:ln>
            </p:spPr>
          </p:pic>
        </p:grpSp>
        <p:sp>
          <p:nvSpPr>
            <p:cNvPr id="112" name="Rectangle 111"/>
            <p:cNvSpPr/>
            <p:nvPr/>
          </p:nvSpPr>
          <p:spPr>
            <a:xfrm>
              <a:off x="3149980" y="5546798"/>
              <a:ext cx="2136940" cy="332399"/>
            </a:xfrm>
            <a:prstGeom prst="rect">
              <a:avLst/>
            </a:prstGeom>
          </p:spPr>
          <p:txBody>
            <a:bodyPr wrap="none">
              <a:spAutoFit/>
            </a:bodyPr>
            <a:lstStyle/>
            <a:p>
              <a:r>
                <a:rPr lang="en-US" sz="1200" dirty="0" smtClean="0">
                  <a:effectLst>
                    <a:outerShdw blurRad="50800" dist="50800" dir="5400000" algn="ctr" rotWithShape="0">
                      <a:schemeClr val="accent4">
                        <a:lumMod val="25000"/>
                      </a:schemeClr>
                    </a:outerShdw>
                  </a:effectLst>
                  <a:latin typeface="+mn-lt"/>
                </a:rPr>
                <a:t>Virtual Machine Manager </a:t>
              </a:r>
              <a:endParaRPr lang="en-US" sz="1200" dirty="0">
                <a:effectLst>
                  <a:outerShdw blurRad="50800" dist="50800" dir="5400000" algn="ctr" rotWithShape="0">
                    <a:schemeClr val="accent4">
                      <a:lumMod val="25000"/>
                    </a:schemeClr>
                  </a:outerShdw>
                </a:effectLst>
                <a:latin typeface="+mn-lt"/>
              </a:endParaRPr>
            </a:p>
          </p:txBody>
        </p:sp>
      </p:grpSp>
      <p:grpSp>
        <p:nvGrpSpPr>
          <p:cNvPr id="9" name="Group 115"/>
          <p:cNvGrpSpPr/>
          <p:nvPr/>
        </p:nvGrpSpPr>
        <p:grpSpPr>
          <a:xfrm>
            <a:off x="1354274" y="3084020"/>
            <a:ext cx="1554199" cy="511851"/>
            <a:chOff x="1710802" y="3395804"/>
            <a:chExt cx="1559961" cy="556561"/>
          </a:xfrm>
        </p:grpSpPr>
        <p:pic>
          <p:nvPicPr>
            <p:cNvPr id="66" name="Picture 95" descr="system center essentials logo rev h"/>
            <p:cNvPicPr>
              <a:picLocks noChangeAspect="1" noChangeArrowheads="1"/>
            </p:cNvPicPr>
            <p:nvPr/>
          </p:nvPicPr>
          <p:blipFill>
            <a:blip r:embed="rId11" cstate="print"/>
            <a:srcRect/>
            <a:stretch>
              <a:fillRect/>
            </a:stretch>
          </p:blipFill>
          <p:spPr bwMode="auto">
            <a:xfrm>
              <a:off x="1710802" y="3395804"/>
              <a:ext cx="1559961" cy="533827"/>
            </a:xfrm>
            <a:prstGeom prst="rect">
              <a:avLst/>
            </a:prstGeom>
            <a:noFill/>
            <a:ln w="9525">
              <a:noFill/>
              <a:miter lim="800000"/>
              <a:headEnd/>
              <a:tailEnd/>
            </a:ln>
          </p:spPr>
        </p:pic>
        <p:pic>
          <p:nvPicPr>
            <p:cNvPr id="113" name="Picture 16" descr="6"/>
            <p:cNvPicPr>
              <a:picLocks noChangeAspect="1" noChangeArrowheads="1"/>
            </p:cNvPicPr>
            <p:nvPr/>
          </p:nvPicPr>
          <p:blipFill>
            <a:blip r:embed="rId3"/>
            <a:srcRect l="85292" t="67093"/>
            <a:stretch>
              <a:fillRect/>
            </a:stretch>
          </p:blipFill>
          <p:spPr bwMode="auto">
            <a:xfrm>
              <a:off x="2747958" y="3730275"/>
              <a:ext cx="361951" cy="222090"/>
            </a:xfrm>
            <a:prstGeom prst="rect">
              <a:avLst/>
            </a:prstGeom>
            <a:noFill/>
            <a:ln w="9525">
              <a:noFill/>
              <a:miter lim="800000"/>
              <a:headEnd/>
              <a:tailEnd/>
            </a:ln>
            <a:effectLst>
              <a:outerShdw dist="50800" dir="1200000" sx="1000" sy="1000" algn="ctr" rotWithShape="0">
                <a:srgbClr val="000000">
                  <a:alpha val="75000"/>
                </a:srgbClr>
              </a:outerShdw>
            </a:effectLst>
          </p:spPr>
        </p:pic>
      </p:grpSp>
      <p:grpSp>
        <p:nvGrpSpPr>
          <p:cNvPr id="10" name="Group 49"/>
          <p:cNvGrpSpPr/>
          <p:nvPr/>
        </p:nvGrpSpPr>
        <p:grpSpPr>
          <a:xfrm>
            <a:off x="5246059" y="3697520"/>
            <a:ext cx="1535633" cy="487324"/>
            <a:chOff x="5884968" y="4117715"/>
            <a:chExt cx="1701007" cy="584789"/>
          </a:xfrm>
        </p:grpSpPr>
        <p:grpSp>
          <p:nvGrpSpPr>
            <p:cNvPr id="11" name="Group 73"/>
            <p:cNvGrpSpPr>
              <a:grpSpLocks/>
            </p:cNvGrpSpPr>
            <p:nvPr/>
          </p:nvGrpSpPr>
          <p:grpSpPr bwMode="auto">
            <a:xfrm>
              <a:off x="5981820" y="4117715"/>
              <a:ext cx="1604155" cy="352609"/>
              <a:chOff x="4238" y="630"/>
              <a:chExt cx="1348" cy="296"/>
            </a:xfrm>
          </p:grpSpPr>
          <p:pic>
            <p:nvPicPr>
              <p:cNvPr id="80" name="Picture 75" descr="Sytem Center Data Protection Manager 2006 logo reverse"/>
              <p:cNvPicPr>
                <a:picLocks noChangeAspect="1" noChangeArrowheads="1"/>
              </p:cNvPicPr>
              <p:nvPr/>
            </p:nvPicPr>
            <p:blipFill>
              <a:blip r:embed="rId12" cstate="print"/>
              <a:srcRect r="28464" b="41759"/>
              <a:stretch>
                <a:fillRect/>
              </a:stretch>
            </p:blipFill>
            <p:spPr bwMode="auto">
              <a:xfrm>
                <a:off x="4238" y="630"/>
                <a:ext cx="1348" cy="262"/>
              </a:xfrm>
              <a:prstGeom prst="rect">
                <a:avLst/>
              </a:prstGeom>
              <a:noFill/>
              <a:ln w="9525">
                <a:noFill/>
                <a:miter lim="800000"/>
                <a:headEnd/>
                <a:tailEnd/>
              </a:ln>
            </p:spPr>
          </p:pic>
          <p:pic>
            <p:nvPicPr>
              <p:cNvPr id="78" name="Picture 77" descr="Sytem Center Data Protection Manager 2006 logo reverse"/>
              <p:cNvPicPr>
                <a:picLocks noChangeAspect="1" noChangeArrowheads="1"/>
              </p:cNvPicPr>
              <p:nvPr/>
            </p:nvPicPr>
            <p:blipFill>
              <a:blip r:embed="rId13" cstate="print"/>
              <a:srcRect l="4230" t="13449" r="85542" b="34775"/>
              <a:stretch>
                <a:fillRect/>
              </a:stretch>
            </p:blipFill>
            <p:spPr bwMode="auto">
              <a:xfrm>
                <a:off x="4318" y="695"/>
                <a:ext cx="190" cy="231"/>
              </a:xfrm>
              <a:prstGeom prst="rect">
                <a:avLst/>
              </a:prstGeom>
              <a:noFill/>
              <a:ln w="9525">
                <a:noFill/>
                <a:miter lim="800000"/>
                <a:headEnd/>
                <a:tailEnd/>
              </a:ln>
            </p:spPr>
          </p:pic>
        </p:grpSp>
        <p:sp>
          <p:nvSpPr>
            <p:cNvPr id="119" name="Rectangle 118"/>
            <p:cNvSpPr/>
            <p:nvPr/>
          </p:nvSpPr>
          <p:spPr>
            <a:xfrm>
              <a:off x="5884968" y="4370105"/>
              <a:ext cx="1488336" cy="332399"/>
            </a:xfrm>
            <a:prstGeom prst="rect">
              <a:avLst/>
            </a:prstGeom>
            <a:ln w="25400">
              <a:headEnd type="none" w="med" len="med"/>
              <a:tailEnd type="none" w="med" len="med"/>
            </a:ln>
            <a:effectLst>
              <a:outerShdw blurRad="50800" dist="38100" dir="2700000" algn="tl" rotWithShape="0">
                <a:prstClr val="black">
                  <a:alpha val="40000"/>
                </a:prstClr>
              </a:outerShdw>
            </a:effectLst>
          </p:spPr>
          <p:txBody>
            <a:bodyPr wrap="none">
              <a:spAutoFit/>
            </a:bodyPr>
            <a:lstStyle/>
            <a:p>
              <a:r>
                <a:rPr lang="hu-HU" sz="1200" dirty="0" smtClean="0">
                  <a:latin typeface="+mn-lt"/>
                </a:rPr>
                <a:t>Service Manager</a:t>
              </a:r>
              <a:endParaRPr lang="en-US" sz="1200" dirty="0">
                <a:latin typeface="+mn-lt"/>
              </a:endParaRPr>
            </a:p>
          </p:txBody>
        </p:sp>
      </p:grpSp>
      <p:graphicFrame>
        <p:nvGraphicFramePr>
          <p:cNvPr id="28" name="Group 115"/>
          <p:cNvGraphicFramePr>
            <a:graphicFrameLocks noGrp="1"/>
          </p:cNvGraphicFramePr>
          <p:nvPr/>
        </p:nvGraphicFramePr>
        <p:xfrm>
          <a:off x="1140945" y="1543816"/>
          <a:ext cx="8087540" cy="713232"/>
        </p:xfrm>
        <a:graphic>
          <a:graphicData uri="http://schemas.openxmlformats.org/drawingml/2006/table">
            <a:tbl>
              <a:tblPr>
                <a:tableStyleId>{E8B1032C-EA38-4F05-BA0D-38AFFFC7BED3}</a:tableStyleId>
              </a:tblPr>
              <a:tblGrid>
                <a:gridCol w="2021885"/>
                <a:gridCol w="2021885"/>
                <a:gridCol w="2021885"/>
                <a:gridCol w="2021885"/>
              </a:tblGrid>
              <a:tr h="320040">
                <a:tc gridSpan="2">
                  <a:txBody>
                    <a:bodyPr/>
                    <a:lstStyle/>
                    <a:p>
                      <a:pPr marL="0" marR="0" lvl="0" indent="0" algn="ctr" defTabSz="914400" rtl="0" eaLnBrk="0" fontAlgn="base" latinLnBrk="0" hangingPunct="0">
                        <a:lnSpc>
                          <a:spcPct val="90000"/>
                        </a:lnSpc>
                        <a:spcBef>
                          <a:spcPct val="0"/>
                        </a:spcBef>
                        <a:spcAft>
                          <a:spcPct val="0"/>
                        </a:spcAft>
                        <a:buClr>
                          <a:schemeClr val="tx2"/>
                        </a:buClr>
                        <a:buSzPct val="75000"/>
                        <a:buFontTx/>
                        <a:buNone/>
                        <a:tabLst/>
                      </a:pPr>
                      <a:r>
                        <a:rPr kumimoji="0" lang="hu-HU" sz="17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rPr>
                        <a:t>2007</a:t>
                      </a:r>
                      <a:endPar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marL="99060" marR="99060" horzOverflow="overflow">
                    <a:solidFill>
                      <a:schemeClr val="bg1">
                        <a:lumMod val="75000"/>
                        <a:alpha val="63000"/>
                      </a:schemeClr>
                    </a:solidFill>
                  </a:tcPr>
                </a:tc>
                <a:tc hMerge="1">
                  <a:txBody>
                    <a:bodyPr/>
                    <a:lstStyle/>
                    <a:p>
                      <a:pPr marL="0" marR="0" lvl="0" indent="0" algn="ctr" defTabSz="914400" rtl="0" eaLnBrk="0" fontAlgn="base" latinLnBrk="0" hangingPunct="0">
                        <a:lnSpc>
                          <a:spcPct val="90000"/>
                        </a:lnSpc>
                        <a:spcBef>
                          <a:spcPct val="0"/>
                        </a:spcBef>
                        <a:spcAft>
                          <a:spcPct val="0"/>
                        </a:spcAft>
                        <a:buClr>
                          <a:schemeClr val="tx2"/>
                        </a:buClr>
                        <a:buSzPct val="75000"/>
                        <a:buFontTx/>
                        <a:buNone/>
                        <a:tabLst/>
                      </a:pPr>
                      <a:endParaRPr kumimoji="0" lang="en-US" sz="1700" b="1" i="0" u="none" strike="noStrike" cap="none" normalizeH="0" baseline="0" dirty="0" smtClean="0">
                        <a:ln>
                          <a:noFill/>
                        </a:ln>
                        <a:solidFill>
                          <a:schemeClr val="bg2"/>
                        </a:solidFill>
                        <a:effectLst>
                          <a:outerShdw blurRad="38100" dist="38100" dir="2700000" algn="tl">
                            <a:srgbClr val="000000">
                              <a:alpha val="43137"/>
                            </a:srgbClr>
                          </a:outerShdw>
                        </a:effectLst>
                        <a:latin typeface="Arial" pitchFamily="34" charset="0"/>
                      </a:endParaRPr>
                    </a:p>
                  </a:txBody>
                  <a:tcPr marL="99060" marR="99060" horzOverflow="overflow">
                    <a:solidFill>
                      <a:srgbClr val="000000">
                        <a:alpha val="63137"/>
                      </a:srgbClr>
                    </a:solidFill>
                  </a:tcPr>
                </a:tc>
                <a:tc gridSpan="2">
                  <a:txBody>
                    <a:bodyPr/>
                    <a:lstStyle/>
                    <a:p>
                      <a:pPr marL="0" marR="0" lvl="0" indent="0" algn="ctr" defTabSz="914400" rtl="0" eaLnBrk="0" fontAlgn="base" latinLnBrk="0" hangingPunct="0">
                        <a:lnSpc>
                          <a:spcPct val="90000"/>
                        </a:lnSpc>
                        <a:spcBef>
                          <a:spcPct val="0"/>
                        </a:spcBef>
                        <a:spcAft>
                          <a:spcPct val="0"/>
                        </a:spcAft>
                        <a:buClr>
                          <a:schemeClr val="tx2"/>
                        </a:buClr>
                        <a:buSzPct val="75000"/>
                        <a:buFontTx/>
                        <a:buNone/>
                        <a:tabLst/>
                      </a:pPr>
                      <a:r>
                        <a:rPr kumimoji="0" lang="hu-HU" sz="1700" b="1" i="0" u="none"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rPr>
                        <a:t>2008</a:t>
                      </a:r>
                      <a:endPar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marL="99060" marR="99060" horzOverflow="overflow">
                    <a:solidFill>
                      <a:schemeClr val="bg1">
                        <a:lumMod val="75000"/>
                        <a:alpha val="63000"/>
                      </a:schemeClr>
                    </a:solidFill>
                  </a:tcPr>
                </a:tc>
                <a:tc hMerge="1">
                  <a:txBody>
                    <a:bodyPr/>
                    <a:lstStyle/>
                    <a:p>
                      <a:pPr marL="0" marR="0" lvl="0" indent="0" algn="ctr" defTabSz="914400" rtl="0" eaLnBrk="0" fontAlgn="base" latinLnBrk="0" hangingPunct="0">
                        <a:lnSpc>
                          <a:spcPct val="90000"/>
                        </a:lnSpc>
                        <a:spcBef>
                          <a:spcPct val="0"/>
                        </a:spcBef>
                        <a:spcAft>
                          <a:spcPct val="0"/>
                        </a:spcAft>
                        <a:buClr>
                          <a:schemeClr val="tx2"/>
                        </a:buClr>
                        <a:buSzPct val="75000"/>
                        <a:buFontTx/>
                        <a:buNone/>
                        <a:tabLst/>
                      </a:pPr>
                      <a:endPar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marL="99060" marR="99060" horzOverflow="overflow">
                    <a:solidFill>
                      <a:srgbClr val="000000">
                        <a:alpha val="63137"/>
                      </a:srgbClr>
                    </a:solidFill>
                  </a:tcPr>
                </a:tc>
              </a:tr>
              <a:tr h="388620">
                <a:tc>
                  <a:txBody>
                    <a:bodyPr/>
                    <a:lstStyle/>
                    <a:p>
                      <a:pPr marL="0" marR="0" lvl="0" indent="0" algn="ctr" defTabSz="914400" rtl="0" eaLnBrk="0" fontAlgn="base" latinLnBrk="0" hangingPunct="0">
                        <a:lnSpc>
                          <a:spcPct val="90000"/>
                        </a:lnSpc>
                        <a:spcBef>
                          <a:spcPct val="0"/>
                        </a:spcBef>
                        <a:spcAft>
                          <a:spcPct val="0"/>
                        </a:spcAft>
                        <a:buClr>
                          <a:schemeClr val="tx2"/>
                        </a:buClr>
                        <a:buSzPct val="75000"/>
                        <a:buFontTx/>
                        <a:buNone/>
                        <a:tabLst/>
                      </a:pPr>
                      <a:r>
                        <a:rPr kumimoji="0" lang="hu-HU"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rPr>
                        <a:t>Első félév</a:t>
                      </a:r>
                      <a:endPar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marL="99060" marR="99060" horzOverflow="overflow">
                    <a:solidFill>
                      <a:schemeClr val="bg1">
                        <a:lumMod val="75000"/>
                        <a:alpha val="63000"/>
                      </a:schemeClr>
                    </a:solidFill>
                  </a:tcPr>
                </a:tc>
                <a:tc>
                  <a:txBody>
                    <a:bodyPr/>
                    <a:lstStyle/>
                    <a:p>
                      <a:pPr marL="0" marR="0" lvl="0" indent="0" algn="ctr" defTabSz="914400" rtl="0" eaLnBrk="0" fontAlgn="base" latinLnBrk="0" hangingPunct="0">
                        <a:lnSpc>
                          <a:spcPct val="90000"/>
                        </a:lnSpc>
                        <a:spcBef>
                          <a:spcPct val="0"/>
                        </a:spcBef>
                        <a:spcAft>
                          <a:spcPct val="0"/>
                        </a:spcAft>
                        <a:buClr>
                          <a:schemeClr val="tx2"/>
                        </a:buClr>
                        <a:buSzPct val="75000"/>
                        <a:buFontTx/>
                        <a:buNone/>
                        <a:tabLst/>
                      </a:pPr>
                      <a:r>
                        <a:rPr kumimoji="0" lang="hu-HU"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rPr>
                        <a:t>Második félév</a:t>
                      </a:r>
                      <a:endPar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marL="99060" marR="99060" horzOverflow="overflow">
                    <a:solidFill>
                      <a:schemeClr val="bg1">
                        <a:lumMod val="75000"/>
                        <a:alpha val="63000"/>
                      </a:schemeClr>
                    </a:solidFill>
                  </a:tcPr>
                </a:tc>
                <a:tc>
                  <a:txBody>
                    <a:bodyPr/>
                    <a:lstStyle/>
                    <a:p>
                      <a:pPr marL="0" marR="0" lvl="0" indent="0" algn="ctr" defTabSz="914400" rtl="0" eaLnBrk="0" fontAlgn="base" latinLnBrk="0" hangingPunct="0">
                        <a:lnSpc>
                          <a:spcPct val="90000"/>
                        </a:lnSpc>
                        <a:spcBef>
                          <a:spcPct val="0"/>
                        </a:spcBef>
                        <a:spcAft>
                          <a:spcPct val="0"/>
                        </a:spcAft>
                        <a:buClr>
                          <a:schemeClr val="tx2"/>
                        </a:buClr>
                        <a:buSzPct val="75000"/>
                        <a:buFontTx/>
                        <a:buNone/>
                        <a:tabLst/>
                      </a:pPr>
                      <a:r>
                        <a:rPr kumimoji="0" lang="hu-HU"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rPr>
                        <a:t>Első félév</a:t>
                      </a:r>
                      <a:endPar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marL="99060" marR="99060" horzOverflow="overflow">
                    <a:solidFill>
                      <a:schemeClr val="bg1">
                        <a:lumMod val="75000"/>
                        <a:alpha val="63000"/>
                      </a:schemeClr>
                    </a:solidFill>
                  </a:tcPr>
                </a:tc>
                <a:tc>
                  <a:txBody>
                    <a:bodyPr/>
                    <a:lstStyle/>
                    <a:p>
                      <a:pPr marL="0" marR="0" lvl="0" indent="0" algn="ctr" defTabSz="914400" rtl="0" eaLnBrk="0" fontAlgn="base" latinLnBrk="0" hangingPunct="0">
                        <a:lnSpc>
                          <a:spcPct val="90000"/>
                        </a:lnSpc>
                        <a:spcBef>
                          <a:spcPct val="0"/>
                        </a:spcBef>
                        <a:spcAft>
                          <a:spcPct val="0"/>
                        </a:spcAft>
                        <a:buClr>
                          <a:schemeClr val="tx2"/>
                        </a:buClr>
                        <a:buSzPct val="75000"/>
                        <a:buFontTx/>
                        <a:buNone/>
                        <a:tabLst/>
                      </a:pPr>
                      <a:r>
                        <a:rPr kumimoji="0" lang="hu-HU"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rPr>
                        <a:t>Második félév</a:t>
                      </a:r>
                      <a:endParaRPr kumimoji="0" lang="en-US" sz="1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ndParaRPr>
                    </a:p>
                  </a:txBody>
                  <a:tcPr marL="99060" marR="99060" horzOverflow="overflow">
                    <a:solidFill>
                      <a:schemeClr val="bg1">
                        <a:lumMod val="75000"/>
                        <a:alpha val="63000"/>
                      </a:schemeClr>
                    </a:solidFill>
                  </a:tcPr>
                </a:tc>
              </a:tr>
            </a:tbl>
          </a:graphicData>
        </a:graphic>
      </p:graphicFrame>
      <p:grpSp>
        <p:nvGrpSpPr>
          <p:cNvPr id="12" name="Group 42"/>
          <p:cNvGrpSpPr/>
          <p:nvPr/>
        </p:nvGrpSpPr>
        <p:grpSpPr>
          <a:xfrm>
            <a:off x="7312319" y="2394047"/>
            <a:ext cx="1841559" cy="539653"/>
            <a:chOff x="8242039" y="4457816"/>
            <a:chExt cx="2039881" cy="647584"/>
          </a:xfrm>
        </p:grpSpPr>
        <p:sp>
          <p:nvSpPr>
            <p:cNvPr id="42" name="Rectangle 4194"/>
            <p:cNvSpPr>
              <a:spLocks noChangeArrowheads="1"/>
            </p:cNvSpPr>
            <p:nvPr/>
          </p:nvSpPr>
          <p:spPr bwMode="auto">
            <a:xfrm>
              <a:off x="8242039" y="4457816"/>
              <a:ext cx="2039881" cy="647584"/>
            </a:xfrm>
            <a:prstGeom prst="roundRect">
              <a:avLst/>
            </a:prstGeom>
            <a:ln>
              <a:headEnd/>
              <a:tailEnd/>
            </a:ln>
          </p:spPr>
          <p:style>
            <a:lnRef idx="1">
              <a:schemeClr val="accent3"/>
            </a:lnRef>
            <a:fillRef idx="3">
              <a:schemeClr val="accent3"/>
            </a:fillRef>
            <a:effectRef idx="2">
              <a:schemeClr val="accent3"/>
            </a:effectRef>
            <a:fontRef idx="minor">
              <a:schemeClr val="lt1"/>
            </a:fontRef>
          </p:style>
          <p:txBody>
            <a:bodyPr lIns="0" tIns="54864" rIns="0" bIns="54864" anchor="ctr"/>
            <a:lstStyle/>
            <a:p>
              <a:pPr marL="59870" indent="-59870" algn="ctr" fontAlgn="auto">
                <a:spcBef>
                  <a:spcPts val="0"/>
                </a:spcBef>
                <a:spcAft>
                  <a:spcPts val="0"/>
                </a:spcAft>
                <a:defRPr/>
              </a:pPr>
              <a:endParaRPr lang="en-US" sz="1000" b="1" dirty="0">
                <a:solidFill>
                  <a:schemeClr val="tx2"/>
                </a:solidFill>
              </a:endParaRPr>
            </a:p>
          </p:txBody>
        </p:sp>
        <p:grpSp>
          <p:nvGrpSpPr>
            <p:cNvPr id="13" name="Group 52"/>
            <p:cNvGrpSpPr/>
            <p:nvPr/>
          </p:nvGrpSpPr>
          <p:grpSpPr>
            <a:xfrm>
              <a:off x="8393331" y="4545565"/>
              <a:ext cx="1796190" cy="552656"/>
              <a:chOff x="6073597" y="3418537"/>
              <a:chExt cx="1796190" cy="552656"/>
            </a:xfrm>
          </p:grpSpPr>
          <p:pic>
            <p:nvPicPr>
              <p:cNvPr id="70" name="Picture 81"/>
              <p:cNvPicPr>
                <a:picLocks noChangeAspect="1" noChangeArrowheads="1"/>
              </p:cNvPicPr>
              <p:nvPr/>
            </p:nvPicPr>
            <p:blipFill>
              <a:blip r:embed="rId14" cstate="print">
                <a:lum bright="6000"/>
              </a:blip>
              <a:srcRect r="13922" b="-9514"/>
              <a:stretch>
                <a:fillRect/>
              </a:stretch>
            </p:blipFill>
            <p:spPr bwMode="auto">
              <a:xfrm>
                <a:off x="6073597" y="3418537"/>
                <a:ext cx="1480741" cy="538064"/>
              </a:xfrm>
              <a:prstGeom prst="rect">
                <a:avLst/>
              </a:prstGeom>
              <a:noFill/>
              <a:ln>
                <a:noFill/>
                <a:headEnd/>
                <a:tailEnd/>
              </a:ln>
            </p:spPr>
            <p:style>
              <a:lnRef idx="1">
                <a:schemeClr val="accent3"/>
              </a:lnRef>
              <a:fillRef idx="3">
                <a:schemeClr val="accent3"/>
              </a:fillRef>
              <a:effectRef idx="2">
                <a:schemeClr val="accent3"/>
              </a:effectRef>
              <a:fontRef idx="minor">
                <a:schemeClr val="lt1"/>
              </a:fontRef>
            </p:style>
          </p:pic>
          <p:sp>
            <p:nvSpPr>
              <p:cNvPr id="49" name="Rectangle 48"/>
              <p:cNvSpPr/>
              <p:nvPr/>
            </p:nvSpPr>
            <p:spPr>
              <a:xfrm>
                <a:off x="7492997" y="3675728"/>
                <a:ext cx="376790" cy="295465"/>
              </a:xfrm>
              <a:prstGeom prst="rect">
                <a:avLst/>
              </a:prstGeom>
              <a:noFill/>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wrap="none">
                <a:spAutoFit/>
              </a:bodyPr>
              <a:lstStyle/>
              <a:p>
                <a:r>
                  <a:rPr lang="en-US" sz="1000" b="1" dirty="0" smtClean="0">
                    <a:solidFill>
                      <a:schemeClr val="tx1"/>
                    </a:solidFill>
                    <a:latin typeface="+mn-lt"/>
                  </a:rPr>
                  <a:t>V4</a:t>
                </a:r>
                <a:endParaRPr lang="en-US" sz="1000" b="1" dirty="0">
                  <a:solidFill>
                    <a:schemeClr val="tx1"/>
                  </a:solidFill>
                  <a:latin typeface="+mn-lt"/>
                </a:endParaRPr>
              </a:p>
            </p:txBody>
          </p:sp>
        </p:grpSp>
      </p:grpSp>
      <p:pic>
        <p:nvPicPr>
          <p:cNvPr id="45" name="Picture 1" descr="E:\Clip_Installer\DVD_ART\BoxShots_Logos\System Center\System Center logo w.png"/>
          <p:cNvPicPr>
            <a:picLocks noChangeAspect="1" noChangeArrowheads="1"/>
          </p:cNvPicPr>
          <p:nvPr/>
        </p:nvPicPr>
        <p:blipFill>
          <a:blip r:embed="rId15"/>
          <a:srcRect/>
          <a:stretch>
            <a:fillRect/>
          </a:stretch>
        </p:blipFill>
        <p:spPr bwMode="auto">
          <a:xfrm>
            <a:off x="309530" y="142852"/>
            <a:ext cx="6200788" cy="1396713"/>
          </a:xfrm>
          <a:prstGeom prst="rect">
            <a:avLst/>
          </a:prstGeom>
          <a:noFill/>
        </p:spPr>
      </p:pic>
      <p:sp>
        <p:nvSpPr>
          <p:cNvPr id="47" name="Rectangle 4187"/>
          <p:cNvSpPr>
            <a:spLocks noChangeArrowheads="1"/>
          </p:cNvSpPr>
          <p:nvPr/>
        </p:nvSpPr>
        <p:spPr bwMode="auto">
          <a:xfrm>
            <a:off x="3024174" y="5538806"/>
            <a:ext cx="2150025" cy="819152"/>
          </a:xfrm>
          <a:prstGeom prst="roundRect">
            <a:avLst>
              <a:gd name="adj" fmla="val 23064"/>
            </a:avLst>
          </a:prstGeom>
          <a:ln>
            <a:headEnd/>
            <a:tailEnd/>
          </a:ln>
        </p:spPr>
        <p:style>
          <a:lnRef idx="0">
            <a:schemeClr val="accent4"/>
          </a:lnRef>
          <a:fillRef idx="3">
            <a:schemeClr val="accent4"/>
          </a:fillRef>
          <a:effectRef idx="3">
            <a:schemeClr val="accent4"/>
          </a:effectRef>
          <a:fontRef idx="minor">
            <a:schemeClr val="lt1"/>
          </a:fontRef>
        </p:style>
        <p:txBody>
          <a:bodyPr lIns="0" tIns="47896" rIns="0" bIns="47896" anchor="ctr"/>
          <a:lstStyle/>
          <a:p>
            <a:pPr marL="59870" indent="-59870" algn="ctr" fontAlgn="auto">
              <a:spcBef>
                <a:spcPts val="0"/>
              </a:spcBef>
              <a:spcAft>
                <a:spcPts val="0"/>
              </a:spcAft>
              <a:defRPr/>
            </a:pPr>
            <a:endParaRPr lang="en-US" sz="1400" b="1" dirty="0">
              <a:solidFill>
                <a:schemeClr val="tx1"/>
              </a:solidFill>
            </a:endParaRPr>
          </a:p>
        </p:txBody>
      </p:sp>
      <p:pic>
        <p:nvPicPr>
          <p:cNvPr id="54" name="Picture 22" descr="C:\Program Files\Microsoft Resource DVD Artwork\DVD_ART\BoxShots_Logos\Windows Server Code Name Longhorn\Windows Server Longhorn v logo.png"/>
          <p:cNvPicPr>
            <a:picLocks noChangeAspect="1" noChangeArrowheads="1"/>
          </p:cNvPicPr>
          <p:nvPr/>
        </p:nvPicPr>
        <p:blipFill>
          <a:blip r:embed="rId16" cstate="print"/>
          <a:srcRect/>
          <a:stretch>
            <a:fillRect/>
          </a:stretch>
        </p:blipFill>
        <p:spPr bwMode="auto">
          <a:xfrm>
            <a:off x="3373711" y="5572140"/>
            <a:ext cx="1436412" cy="720964"/>
          </a:xfrm>
          <a:prstGeom prst="rect">
            <a:avLst/>
          </a:prstGeom>
          <a:noFill/>
        </p:spPr>
      </p:pic>
      <p:sp>
        <p:nvSpPr>
          <p:cNvPr id="55" name="Rectangle 4187"/>
          <p:cNvSpPr>
            <a:spLocks noChangeArrowheads="1"/>
          </p:cNvSpPr>
          <p:nvPr/>
        </p:nvSpPr>
        <p:spPr bwMode="auto">
          <a:xfrm>
            <a:off x="5172064" y="4286256"/>
            <a:ext cx="2074259" cy="533400"/>
          </a:xfrm>
          <a:prstGeom prst="roundRect">
            <a:avLst>
              <a:gd name="adj" fmla="val 23064"/>
            </a:avLst>
          </a:prstGeom>
          <a:ln>
            <a:headEnd/>
            <a:tailEnd/>
          </a:ln>
        </p:spPr>
        <p:style>
          <a:lnRef idx="0">
            <a:schemeClr val="accent5"/>
          </a:lnRef>
          <a:fillRef idx="3">
            <a:schemeClr val="accent5"/>
          </a:fillRef>
          <a:effectRef idx="3">
            <a:schemeClr val="accent5"/>
          </a:effectRef>
          <a:fontRef idx="minor">
            <a:schemeClr val="lt1"/>
          </a:fontRef>
        </p:style>
        <p:txBody>
          <a:bodyPr lIns="0" tIns="47896" rIns="0" bIns="47896" anchor="ctr"/>
          <a:lstStyle/>
          <a:p>
            <a:pPr marL="59870" indent="-59870" algn="ctr" fontAlgn="auto">
              <a:spcBef>
                <a:spcPts val="0"/>
              </a:spcBef>
              <a:spcAft>
                <a:spcPts val="0"/>
              </a:spcAft>
              <a:defRPr/>
            </a:pPr>
            <a:endParaRPr lang="en-US" sz="1400" b="1" dirty="0">
              <a:solidFill>
                <a:schemeClr val="tx1"/>
              </a:solidFill>
            </a:endParaRPr>
          </a:p>
        </p:txBody>
      </p:sp>
      <p:sp>
        <p:nvSpPr>
          <p:cNvPr id="61" name="Rectangle 60"/>
          <p:cNvSpPr/>
          <p:nvPr/>
        </p:nvSpPr>
        <p:spPr>
          <a:xfrm>
            <a:off x="5246059" y="4324657"/>
            <a:ext cx="1424044" cy="461665"/>
          </a:xfrm>
          <a:prstGeom prst="rect">
            <a:avLst/>
          </a:prstGeom>
          <a:ln w="25400">
            <a:headEnd type="none" w="med" len="med"/>
            <a:tailEnd type="none" w="med" len="med"/>
          </a:ln>
          <a:effectLst>
            <a:outerShdw blurRad="50800" dist="38100" dir="2700000" algn="tl" rotWithShape="0">
              <a:prstClr val="black">
                <a:alpha val="40000"/>
              </a:prstClr>
            </a:outerShdw>
          </a:effectLst>
        </p:spPr>
        <p:txBody>
          <a:bodyPr wrap="none">
            <a:spAutoFit/>
          </a:bodyPr>
          <a:lstStyle/>
          <a:p>
            <a:r>
              <a:rPr lang="hu-HU" sz="1200" b="1" dirty="0" smtClean="0">
                <a:effectLst>
                  <a:outerShdw blurRad="50800" dist="50800" dir="5400000" algn="ctr" rotWithShape="0">
                    <a:schemeClr val="accent4">
                      <a:lumMod val="25000"/>
                    </a:schemeClr>
                  </a:outerShdw>
                </a:effectLst>
                <a:latin typeface="+mn-lt"/>
              </a:rPr>
              <a:t>Windows Server </a:t>
            </a:r>
          </a:p>
          <a:p>
            <a:r>
              <a:rPr lang="hu-HU" sz="1200" dirty="0" err="1" smtClean="0">
                <a:effectLst>
                  <a:outerShdw blurRad="50800" dist="50800" dir="5400000" algn="ctr" rotWithShape="0">
                    <a:schemeClr val="accent4">
                      <a:lumMod val="25000"/>
                    </a:schemeClr>
                  </a:outerShdw>
                </a:effectLst>
                <a:latin typeface="+mn-lt"/>
              </a:rPr>
              <a:t>Virtualization</a:t>
            </a:r>
            <a:endParaRPr lang="en-US" sz="1200" dirty="0">
              <a:effectLst>
                <a:outerShdw blurRad="50800" dist="50800" dir="5400000" algn="ctr" rotWithShape="0">
                  <a:schemeClr val="accent4">
                    <a:lumMod val="25000"/>
                  </a:schemeClr>
                </a:outerShdw>
              </a:effectLst>
              <a:latin typeface="+mn-lt"/>
            </a:endParaRPr>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9417" name="Picture 25" descr="YPOP_logo_magyar_alul"/>
          <p:cNvPicPr>
            <a:picLocks noChangeAspect="1" noChangeArrowheads="1"/>
          </p:cNvPicPr>
          <p:nvPr/>
        </p:nvPicPr>
        <p:blipFill>
          <a:blip r:embed="rId3"/>
          <a:srcRect/>
          <a:stretch>
            <a:fillRect/>
          </a:stretch>
        </p:blipFill>
        <p:spPr bwMode="auto">
          <a:xfrm>
            <a:off x="1906588" y="2636838"/>
            <a:ext cx="6913562" cy="1319212"/>
          </a:xfrm>
          <a:prstGeom prst="rect">
            <a:avLst/>
          </a:prstGeom>
          <a:noFill/>
          <a:ln w="9525">
            <a:noFill/>
            <a:miter lim="800000"/>
            <a:headEnd/>
            <a:tailEnd/>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9417"/>
                                        </p:tgtEl>
                                        <p:attrNameLst>
                                          <p:attrName>style.visibility</p:attrName>
                                        </p:attrNameLst>
                                      </p:cBhvr>
                                      <p:to>
                                        <p:strVal val="visible"/>
                                      </p:to>
                                    </p:set>
                                    <p:animEffect transition="in" filter="fade">
                                      <p:cBhvr>
                                        <p:cTn id="7" dur="2000"/>
                                        <p:tgtEl>
                                          <p:spTgt spid="59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mtClean="0"/>
              <a:t>TechNet események ebben a félévben</a:t>
            </a:r>
            <a:endParaRPr lang="en-US" dirty="0"/>
          </a:p>
        </p:txBody>
      </p:sp>
      <p:sp>
        <p:nvSpPr>
          <p:cNvPr id="3" name="Content Placeholder 2"/>
          <p:cNvSpPr>
            <a:spLocks noGrp="1"/>
          </p:cNvSpPr>
          <p:nvPr>
            <p:ph idx="1"/>
          </p:nvPr>
        </p:nvSpPr>
        <p:spPr/>
        <p:txBody>
          <a:bodyPr/>
          <a:lstStyle/>
          <a:p>
            <a:r>
              <a:rPr lang="hu-HU" sz="2800" dirty="0" smtClean="0"/>
              <a:t>Üzleti intelligencia megoldások Office 2007 és SQL Server 2005 alapokon</a:t>
            </a:r>
          </a:p>
          <a:p>
            <a:pPr lvl="1"/>
            <a:r>
              <a:rPr lang="hu-HU" sz="2400" dirty="0" smtClean="0"/>
              <a:t>Kőnig Tibor, Kószó Károly, Havas Levente, Kovács Zoltán, Kővári Attila</a:t>
            </a:r>
          </a:p>
          <a:p>
            <a:pPr lvl="1"/>
            <a:r>
              <a:rPr lang="hu-HU" sz="2400" dirty="0" smtClean="0">
                <a:solidFill>
                  <a:srgbClr val="FFCC00"/>
                </a:solidFill>
              </a:rPr>
              <a:t>2007. május 16.</a:t>
            </a:r>
          </a:p>
          <a:p>
            <a:pPr lvl="1"/>
            <a:endParaRPr lang="hu-HU" sz="2400" dirty="0" smtClean="0"/>
          </a:p>
          <a:p>
            <a:r>
              <a:rPr lang="hu-HU" sz="2800" dirty="0" smtClean="0"/>
              <a:t>„</a:t>
            </a:r>
            <a:r>
              <a:rPr lang="hu-HU" sz="2800" dirty="0" err="1" smtClean="0"/>
              <a:t>Longhorn</a:t>
            </a:r>
            <a:r>
              <a:rPr lang="hu-HU" sz="2800" dirty="0" smtClean="0"/>
              <a:t>” Server bemutató</a:t>
            </a:r>
          </a:p>
          <a:p>
            <a:pPr lvl="1"/>
            <a:r>
              <a:rPr lang="hu-HU" sz="2400" dirty="0" smtClean="0"/>
              <a:t>Gál Tamás, Harmath Zoltán, Ország Tamás</a:t>
            </a:r>
          </a:p>
          <a:p>
            <a:pPr lvl="1"/>
            <a:r>
              <a:rPr lang="hu-HU" sz="2400" dirty="0" smtClean="0">
                <a:solidFill>
                  <a:srgbClr val="FFCC00"/>
                </a:solidFill>
              </a:rPr>
              <a:t>2007. június 6.</a:t>
            </a:r>
          </a:p>
          <a:p>
            <a:pPr lvl="1"/>
            <a:r>
              <a:rPr lang="hu-HU" sz="2400" dirty="0" smtClean="0"/>
              <a:t>A kapcsolódó TechNet Magazin május közepén érkezik</a:t>
            </a:r>
            <a:endParaRPr lang="en-US" sz="2400" dirty="0"/>
          </a:p>
        </p:txBody>
      </p:sp>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 name="Slide Number Placeholder 2"/>
          <p:cNvSpPr>
            <a:spLocks noGrp="1"/>
          </p:cNvSpPr>
          <p:nvPr>
            <p:ph type="sldNum" sz="quarter" idx="4294967295"/>
          </p:nvPr>
        </p:nvSpPr>
        <p:spPr>
          <a:xfrm>
            <a:off x="7099300" y="6245225"/>
            <a:ext cx="2311400" cy="476250"/>
          </a:xfrm>
          <a:prstGeom prst="rect">
            <a:avLst/>
          </a:prstGeom>
        </p:spPr>
        <p:txBody>
          <a:bodyPr/>
          <a:lstStyle/>
          <a:p>
            <a:fld id="{B5F2A70C-65DB-4F38-B84A-B0A0A85F7441}" type="slidenum">
              <a:rPr lang="en-US"/>
              <a:pPr/>
              <a:t>8</a:t>
            </a:fld>
            <a:endParaRPr lang="en-US" dirty="0"/>
          </a:p>
        </p:txBody>
      </p:sp>
      <p:grpSp>
        <p:nvGrpSpPr>
          <p:cNvPr id="2" name="Group 2"/>
          <p:cNvGrpSpPr>
            <a:grpSpLocks/>
          </p:cNvGrpSpPr>
          <p:nvPr/>
        </p:nvGrpSpPr>
        <p:grpSpPr bwMode="auto">
          <a:xfrm>
            <a:off x="2428346" y="993776"/>
            <a:ext cx="2999317" cy="5635625"/>
            <a:chOff x="2084" y="1578"/>
            <a:chExt cx="912" cy="2238"/>
          </a:xfrm>
        </p:grpSpPr>
        <p:grpSp>
          <p:nvGrpSpPr>
            <p:cNvPr id="3" name="Group 3"/>
            <p:cNvGrpSpPr>
              <a:grpSpLocks/>
            </p:cNvGrpSpPr>
            <p:nvPr/>
          </p:nvGrpSpPr>
          <p:grpSpPr bwMode="auto">
            <a:xfrm>
              <a:off x="2084" y="1578"/>
              <a:ext cx="912" cy="2238"/>
              <a:chOff x="2084" y="1442"/>
              <a:chExt cx="912" cy="2238"/>
            </a:xfrm>
          </p:grpSpPr>
          <p:pic>
            <p:nvPicPr>
              <p:cNvPr id="63492" name="Picture 4" descr="Rounded Blue Rectangle"/>
              <p:cNvPicPr>
                <a:picLocks noChangeAspect="1" noChangeArrowheads="1"/>
              </p:cNvPicPr>
              <p:nvPr/>
            </p:nvPicPr>
            <p:blipFill>
              <a:blip r:embed="rId3"/>
              <a:srcRect/>
              <a:stretch>
                <a:fillRect/>
              </a:stretch>
            </p:blipFill>
            <p:spPr bwMode="auto">
              <a:xfrm>
                <a:off x="2084" y="1442"/>
                <a:ext cx="912" cy="2238"/>
              </a:xfrm>
              <a:prstGeom prst="rect">
                <a:avLst/>
              </a:prstGeom>
              <a:noFill/>
            </p:spPr>
          </p:pic>
          <p:sp>
            <p:nvSpPr>
              <p:cNvPr id="63493" name="Text Box 5"/>
              <p:cNvSpPr txBox="1">
                <a:spLocks noChangeArrowheads="1"/>
              </p:cNvSpPr>
              <p:nvPr/>
            </p:nvSpPr>
            <p:spPr bwMode="auto">
              <a:xfrm>
                <a:off x="2237" y="2977"/>
                <a:ext cx="56" cy="134"/>
              </a:xfrm>
              <a:prstGeom prst="rect">
                <a:avLst/>
              </a:prstGeom>
              <a:noFill/>
              <a:ln w="12700">
                <a:noFill/>
                <a:miter lim="800000"/>
                <a:headEnd/>
                <a:tailEnd/>
              </a:ln>
              <a:effectLst/>
            </p:spPr>
            <p:txBody>
              <a:bodyPr wrap="none">
                <a:spAutoFit/>
              </a:bodyPr>
              <a:lstStyle/>
              <a:p>
                <a:endParaRPr lang="hu-HU" sz="1600">
                  <a:latin typeface="Segoe Semibold" pitchFamily="34" charset="0"/>
                </a:endParaRPr>
              </a:p>
            </p:txBody>
          </p:sp>
        </p:grpSp>
        <p:pic>
          <p:nvPicPr>
            <p:cNvPr id="63494" name="Picture 6" descr="Windows Server 2003 logo horizontal white"/>
            <p:cNvPicPr>
              <a:picLocks noChangeAspect="1" noChangeArrowheads="1"/>
            </p:cNvPicPr>
            <p:nvPr/>
          </p:nvPicPr>
          <p:blipFill>
            <a:blip r:embed="rId4"/>
            <a:srcRect r="45613"/>
            <a:stretch>
              <a:fillRect/>
            </a:stretch>
          </p:blipFill>
          <p:spPr bwMode="auto">
            <a:xfrm>
              <a:off x="2171" y="1830"/>
              <a:ext cx="735" cy="177"/>
            </a:xfrm>
            <a:prstGeom prst="rect">
              <a:avLst/>
            </a:prstGeom>
            <a:noFill/>
            <a:ln w="9525">
              <a:noFill/>
              <a:miter lim="800000"/>
              <a:headEnd/>
              <a:tailEnd/>
            </a:ln>
          </p:spPr>
        </p:pic>
      </p:grpSp>
      <p:sp>
        <p:nvSpPr>
          <p:cNvPr id="63495" name="Rectangle 7"/>
          <p:cNvSpPr>
            <a:spLocks noGrp="1" noChangeArrowheads="1"/>
          </p:cNvSpPr>
          <p:nvPr>
            <p:ph type="title"/>
          </p:nvPr>
        </p:nvSpPr>
        <p:spPr>
          <a:xfrm>
            <a:off x="0" y="1"/>
            <a:ext cx="9615424" cy="701731"/>
          </a:xfrm>
        </p:spPr>
        <p:txBody>
          <a:bodyPr/>
          <a:lstStyle/>
          <a:p>
            <a:r>
              <a:rPr lang="en-US" sz="440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rPr>
              <a:t>Model</a:t>
            </a:r>
            <a:r>
              <a:rPr lang="hu-HU" sz="440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rPr>
              <a:t>l-alapú</a:t>
            </a:r>
            <a:r>
              <a:rPr lang="en-US" sz="440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rPr>
              <a:t> </a:t>
            </a:r>
            <a:r>
              <a:rPr lang="hu-HU" sz="4400" spc="-150" dirty="0" smtClean="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rPr>
              <a:t>rendszerfelügyelet</a:t>
            </a:r>
            <a:endParaRPr lang="en-US" sz="4400" spc="-150" dirty="0">
              <a:ln w="3175">
                <a:noFill/>
              </a:ln>
              <a:gradFill flip="none" rotWithShape="1">
                <a:gsLst>
                  <a:gs pos="28000">
                    <a:srgbClr val="FEF9DA"/>
                  </a:gs>
                  <a:gs pos="52000">
                    <a:srgbClr val="FCE974"/>
                  </a:gs>
                  <a:gs pos="68000">
                    <a:srgbClr val="F79A1D"/>
                  </a:gs>
                </a:gsLst>
                <a:lin ang="5400000" scaled="1"/>
                <a:tileRect/>
              </a:gradFill>
              <a:effectLst>
                <a:outerShdw blurRad="88900" dist="12700" dir="2700000" algn="tl" rotWithShape="0">
                  <a:prstClr val="black"/>
                </a:outerShdw>
              </a:effectLst>
              <a:latin typeface="Segoe" pitchFamily="34" charset="0"/>
              <a:ea typeface="+mn-ea"/>
              <a:cs typeface="Arial" charset="0"/>
            </a:endParaRPr>
          </a:p>
        </p:txBody>
      </p:sp>
      <p:sp>
        <p:nvSpPr>
          <p:cNvPr id="63496" name="Oval 8"/>
          <p:cNvSpPr>
            <a:spLocks noChangeArrowheads="1"/>
          </p:cNvSpPr>
          <p:nvPr/>
        </p:nvSpPr>
        <p:spPr bwMode="auto">
          <a:xfrm>
            <a:off x="3219450" y="3136900"/>
            <a:ext cx="165100" cy="152400"/>
          </a:xfrm>
          <a:prstGeom prst="ellipse">
            <a:avLst/>
          </a:prstGeom>
          <a:solidFill>
            <a:schemeClr val="accent1"/>
          </a:solidFill>
          <a:ln w="9525">
            <a:solidFill>
              <a:schemeClr val="tx1"/>
            </a:solidFill>
            <a:round/>
            <a:headEnd/>
            <a:tailEnd/>
          </a:ln>
          <a:effectLst/>
        </p:spPr>
        <p:txBody>
          <a:bodyPr wrap="none" anchor="ctr"/>
          <a:lstStyle/>
          <a:p>
            <a:endParaRPr lang="hu-HU"/>
          </a:p>
        </p:txBody>
      </p:sp>
      <p:sp>
        <p:nvSpPr>
          <p:cNvPr id="63497" name="Oval 9"/>
          <p:cNvSpPr>
            <a:spLocks noChangeArrowheads="1"/>
          </p:cNvSpPr>
          <p:nvPr/>
        </p:nvSpPr>
        <p:spPr bwMode="auto">
          <a:xfrm>
            <a:off x="3714750" y="2755900"/>
            <a:ext cx="165100" cy="152400"/>
          </a:xfrm>
          <a:prstGeom prst="ellipse">
            <a:avLst/>
          </a:prstGeom>
          <a:solidFill>
            <a:schemeClr val="accent1"/>
          </a:solidFill>
          <a:ln w="9525">
            <a:solidFill>
              <a:schemeClr val="tx1"/>
            </a:solidFill>
            <a:round/>
            <a:headEnd/>
            <a:tailEnd/>
          </a:ln>
          <a:effectLst/>
        </p:spPr>
        <p:txBody>
          <a:bodyPr wrap="none" anchor="ctr"/>
          <a:lstStyle/>
          <a:p>
            <a:endParaRPr lang="hu-HU"/>
          </a:p>
        </p:txBody>
      </p:sp>
      <p:sp>
        <p:nvSpPr>
          <p:cNvPr id="63498" name="Oval 10"/>
          <p:cNvSpPr>
            <a:spLocks noChangeArrowheads="1"/>
          </p:cNvSpPr>
          <p:nvPr/>
        </p:nvSpPr>
        <p:spPr bwMode="auto">
          <a:xfrm>
            <a:off x="4622800" y="3213100"/>
            <a:ext cx="165100" cy="152400"/>
          </a:xfrm>
          <a:prstGeom prst="ellipse">
            <a:avLst/>
          </a:prstGeom>
          <a:solidFill>
            <a:schemeClr val="accent1"/>
          </a:solidFill>
          <a:ln w="9525">
            <a:solidFill>
              <a:schemeClr val="tx1"/>
            </a:solidFill>
            <a:round/>
            <a:headEnd/>
            <a:tailEnd/>
          </a:ln>
          <a:effectLst/>
        </p:spPr>
        <p:txBody>
          <a:bodyPr wrap="none" anchor="ctr"/>
          <a:lstStyle/>
          <a:p>
            <a:endParaRPr lang="hu-HU"/>
          </a:p>
        </p:txBody>
      </p:sp>
      <p:sp>
        <p:nvSpPr>
          <p:cNvPr id="63499" name="Oval 11"/>
          <p:cNvSpPr>
            <a:spLocks noChangeArrowheads="1"/>
          </p:cNvSpPr>
          <p:nvPr/>
        </p:nvSpPr>
        <p:spPr bwMode="auto">
          <a:xfrm>
            <a:off x="4210050" y="2832100"/>
            <a:ext cx="165100" cy="152400"/>
          </a:xfrm>
          <a:prstGeom prst="ellipse">
            <a:avLst/>
          </a:prstGeom>
          <a:solidFill>
            <a:schemeClr val="accent1"/>
          </a:solidFill>
          <a:ln w="9525">
            <a:solidFill>
              <a:schemeClr val="tx1"/>
            </a:solidFill>
            <a:round/>
            <a:headEnd/>
            <a:tailEnd/>
          </a:ln>
          <a:effectLst/>
        </p:spPr>
        <p:txBody>
          <a:bodyPr wrap="none" anchor="ctr"/>
          <a:lstStyle/>
          <a:p>
            <a:endParaRPr lang="hu-HU"/>
          </a:p>
        </p:txBody>
      </p:sp>
      <p:cxnSp>
        <p:nvCxnSpPr>
          <p:cNvPr id="63500" name="AutoShape 12"/>
          <p:cNvCxnSpPr>
            <a:cxnSpLocks noChangeShapeType="1"/>
            <a:stCxn id="63496" idx="7"/>
            <a:endCxn id="63497" idx="3"/>
          </p:cNvCxnSpPr>
          <p:nvPr/>
        </p:nvCxnSpPr>
        <p:spPr bwMode="auto">
          <a:xfrm flipV="1">
            <a:off x="3360473" y="2886075"/>
            <a:ext cx="378354" cy="273050"/>
          </a:xfrm>
          <a:prstGeom prst="straightConnector1">
            <a:avLst/>
          </a:prstGeom>
          <a:noFill/>
          <a:ln w="9525">
            <a:solidFill>
              <a:schemeClr val="tx1"/>
            </a:solidFill>
            <a:round/>
            <a:headEnd/>
            <a:tailEnd/>
          </a:ln>
          <a:effectLst/>
        </p:spPr>
      </p:cxnSp>
      <p:cxnSp>
        <p:nvCxnSpPr>
          <p:cNvPr id="63501" name="AutoShape 13"/>
          <p:cNvCxnSpPr>
            <a:cxnSpLocks noChangeShapeType="1"/>
            <a:stCxn id="63499" idx="2"/>
            <a:endCxn id="63497" idx="6"/>
          </p:cNvCxnSpPr>
          <p:nvPr/>
        </p:nvCxnSpPr>
        <p:spPr bwMode="auto">
          <a:xfrm flipH="1" flipV="1">
            <a:off x="3879850" y="2832100"/>
            <a:ext cx="330200" cy="76200"/>
          </a:xfrm>
          <a:prstGeom prst="straightConnector1">
            <a:avLst/>
          </a:prstGeom>
          <a:noFill/>
          <a:ln w="9525">
            <a:solidFill>
              <a:schemeClr val="tx1"/>
            </a:solidFill>
            <a:round/>
            <a:headEnd/>
            <a:tailEnd/>
          </a:ln>
          <a:effectLst/>
        </p:spPr>
      </p:cxnSp>
      <p:cxnSp>
        <p:nvCxnSpPr>
          <p:cNvPr id="63502" name="AutoShape 14"/>
          <p:cNvCxnSpPr>
            <a:cxnSpLocks noChangeShapeType="1"/>
            <a:stCxn id="63499" idx="6"/>
            <a:endCxn id="63498" idx="0"/>
          </p:cNvCxnSpPr>
          <p:nvPr/>
        </p:nvCxnSpPr>
        <p:spPr bwMode="auto">
          <a:xfrm>
            <a:off x="4375150" y="2908300"/>
            <a:ext cx="330200" cy="304800"/>
          </a:xfrm>
          <a:prstGeom prst="straightConnector1">
            <a:avLst/>
          </a:prstGeom>
          <a:noFill/>
          <a:ln w="9525">
            <a:solidFill>
              <a:schemeClr val="tx1"/>
            </a:solidFill>
            <a:round/>
            <a:headEnd/>
            <a:tailEnd/>
          </a:ln>
          <a:effectLst/>
        </p:spPr>
      </p:cxnSp>
      <p:sp>
        <p:nvSpPr>
          <p:cNvPr id="63503" name="Oval 15"/>
          <p:cNvSpPr>
            <a:spLocks noChangeArrowheads="1"/>
          </p:cNvSpPr>
          <p:nvPr/>
        </p:nvSpPr>
        <p:spPr bwMode="auto">
          <a:xfrm>
            <a:off x="4127500" y="3136900"/>
            <a:ext cx="165100" cy="152400"/>
          </a:xfrm>
          <a:prstGeom prst="ellipse">
            <a:avLst/>
          </a:prstGeom>
          <a:solidFill>
            <a:schemeClr val="accent1"/>
          </a:solidFill>
          <a:ln w="9525">
            <a:solidFill>
              <a:schemeClr val="tx1"/>
            </a:solidFill>
            <a:round/>
            <a:headEnd/>
            <a:tailEnd/>
          </a:ln>
          <a:effectLst/>
        </p:spPr>
        <p:txBody>
          <a:bodyPr wrap="none" anchor="ctr"/>
          <a:lstStyle/>
          <a:p>
            <a:endParaRPr lang="hu-HU"/>
          </a:p>
        </p:txBody>
      </p:sp>
      <p:cxnSp>
        <p:nvCxnSpPr>
          <p:cNvPr id="63504" name="AutoShape 16"/>
          <p:cNvCxnSpPr>
            <a:cxnSpLocks noChangeShapeType="1"/>
            <a:stCxn id="63503" idx="1"/>
            <a:endCxn id="63497" idx="5"/>
          </p:cNvCxnSpPr>
          <p:nvPr/>
        </p:nvCxnSpPr>
        <p:spPr bwMode="auto">
          <a:xfrm flipH="1" flipV="1">
            <a:off x="3855773" y="2886075"/>
            <a:ext cx="295804" cy="273050"/>
          </a:xfrm>
          <a:prstGeom prst="straightConnector1">
            <a:avLst/>
          </a:prstGeom>
          <a:noFill/>
          <a:ln w="9525">
            <a:solidFill>
              <a:schemeClr val="tx1"/>
            </a:solidFill>
            <a:round/>
            <a:headEnd/>
            <a:tailEnd/>
          </a:ln>
          <a:effectLst/>
        </p:spPr>
      </p:cxnSp>
      <p:cxnSp>
        <p:nvCxnSpPr>
          <p:cNvPr id="63505" name="AutoShape 17"/>
          <p:cNvCxnSpPr>
            <a:cxnSpLocks noChangeShapeType="1"/>
            <a:endCxn id="63498" idx="7"/>
          </p:cNvCxnSpPr>
          <p:nvPr/>
        </p:nvCxnSpPr>
        <p:spPr bwMode="auto">
          <a:xfrm flipH="1">
            <a:off x="4763823" y="2832101"/>
            <a:ext cx="295804" cy="403225"/>
          </a:xfrm>
          <a:prstGeom prst="straightConnector1">
            <a:avLst/>
          </a:prstGeom>
          <a:noFill/>
          <a:ln w="9525">
            <a:solidFill>
              <a:schemeClr val="tx1"/>
            </a:solidFill>
            <a:round/>
            <a:headEnd/>
            <a:tailEnd/>
          </a:ln>
          <a:effectLst/>
        </p:spPr>
      </p:cxnSp>
      <p:cxnSp>
        <p:nvCxnSpPr>
          <p:cNvPr id="63506" name="AutoShape 18"/>
          <p:cNvCxnSpPr>
            <a:cxnSpLocks noChangeShapeType="1"/>
          </p:cNvCxnSpPr>
          <p:nvPr/>
        </p:nvCxnSpPr>
        <p:spPr bwMode="auto">
          <a:xfrm flipH="1" flipV="1">
            <a:off x="2971801" y="2908301"/>
            <a:ext cx="271727" cy="250825"/>
          </a:xfrm>
          <a:prstGeom prst="straightConnector1">
            <a:avLst/>
          </a:prstGeom>
          <a:noFill/>
          <a:ln w="9525">
            <a:solidFill>
              <a:schemeClr val="tx1"/>
            </a:solidFill>
            <a:round/>
            <a:headEnd/>
            <a:tailEnd/>
          </a:ln>
          <a:effectLst/>
        </p:spPr>
      </p:cxnSp>
      <p:sp>
        <p:nvSpPr>
          <p:cNvPr id="63507" name="Line 19"/>
          <p:cNvSpPr>
            <a:spLocks noChangeShapeType="1"/>
          </p:cNvSpPr>
          <p:nvPr/>
        </p:nvSpPr>
        <p:spPr bwMode="auto">
          <a:xfrm flipH="1">
            <a:off x="3962400" y="4038600"/>
            <a:ext cx="0" cy="762000"/>
          </a:xfrm>
          <a:prstGeom prst="line">
            <a:avLst/>
          </a:prstGeom>
          <a:noFill/>
          <a:ln w="76200">
            <a:solidFill>
              <a:schemeClr val="tx1"/>
            </a:solidFill>
            <a:round/>
            <a:headEnd/>
            <a:tailEnd type="triangle" w="med" len="med"/>
          </a:ln>
          <a:effectLst/>
        </p:spPr>
        <p:txBody>
          <a:bodyPr/>
          <a:lstStyle/>
          <a:p>
            <a:endParaRPr lang="hu-HU"/>
          </a:p>
        </p:txBody>
      </p:sp>
      <p:pic>
        <p:nvPicPr>
          <p:cNvPr id="63508" name="Picture 20" descr="Connecting systems icon"/>
          <p:cNvPicPr>
            <a:picLocks noChangeAspect="1" noChangeArrowheads="1"/>
          </p:cNvPicPr>
          <p:nvPr/>
        </p:nvPicPr>
        <p:blipFill>
          <a:blip r:embed="rId5"/>
          <a:srcRect/>
          <a:stretch>
            <a:fillRect/>
          </a:stretch>
        </p:blipFill>
        <p:spPr bwMode="auto">
          <a:xfrm>
            <a:off x="7286758" y="2030414"/>
            <a:ext cx="2619242" cy="2200275"/>
          </a:xfrm>
          <a:prstGeom prst="rect">
            <a:avLst/>
          </a:prstGeom>
          <a:noFill/>
        </p:spPr>
      </p:pic>
      <p:sp>
        <p:nvSpPr>
          <p:cNvPr id="63509" name="Oval 21"/>
          <p:cNvSpPr>
            <a:spLocks noChangeArrowheads="1"/>
          </p:cNvSpPr>
          <p:nvPr/>
        </p:nvSpPr>
        <p:spPr bwMode="auto">
          <a:xfrm>
            <a:off x="3160977" y="5673725"/>
            <a:ext cx="165100" cy="152400"/>
          </a:xfrm>
          <a:prstGeom prst="ellipse">
            <a:avLst/>
          </a:prstGeom>
          <a:solidFill>
            <a:schemeClr val="accent1"/>
          </a:solidFill>
          <a:ln w="9525">
            <a:solidFill>
              <a:schemeClr val="tx1"/>
            </a:solidFill>
            <a:round/>
            <a:headEnd/>
            <a:tailEnd/>
          </a:ln>
          <a:effectLst/>
        </p:spPr>
        <p:txBody>
          <a:bodyPr wrap="none" anchor="ctr"/>
          <a:lstStyle/>
          <a:p>
            <a:endParaRPr lang="hu-HU"/>
          </a:p>
        </p:txBody>
      </p:sp>
      <p:sp>
        <p:nvSpPr>
          <p:cNvPr id="63510" name="Oval 22"/>
          <p:cNvSpPr>
            <a:spLocks noChangeArrowheads="1"/>
          </p:cNvSpPr>
          <p:nvPr/>
        </p:nvSpPr>
        <p:spPr bwMode="auto">
          <a:xfrm>
            <a:off x="3656277" y="5292725"/>
            <a:ext cx="165100" cy="152400"/>
          </a:xfrm>
          <a:prstGeom prst="ellipse">
            <a:avLst/>
          </a:prstGeom>
          <a:solidFill>
            <a:schemeClr val="accent2"/>
          </a:solidFill>
          <a:ln w="9525">
            <a:solidFill>
              <a:schemeClr val="tx1"/>
            </a:solidFill>
            <a:round/>
            <a:headEnd/>
            <a:tailEnd/>
          </a:ln>
          <a:effectLst/>
        </p:spPr>
        <p:txBody>
          <a:bodyPr wrap="none" anchor="ctr"/>
          <a:lstStyle/>
          <a:p>
            <a:endParaRPr lang="hu-HU"/>
          </a:p>
        </p:txBody>
      </p:sp>
      <p:sp>
        <p:nvSpPr>
          <p:cNvPr id="63511" name="Oval 23"/>
          <p:cNvSpPr>
            <a:spLocks noChangeArrowheads="1"/>
          </p:cNvSpPr>
          <p:nvPr/>
        </p:nvSpPr>
        <p:spPr bwMode="auto">
          <a:xfrm>
            <a:off x="4564327" y="5749925"/>
            <a:ext cx="165100" cy="152400"/>
          </a:xfrm>
          <a:prstGeom prst="ellipse">
            <a:avLst/>
          </a:prstGeom>
          <a:solidFill>
            <a:schemeClr val="accent1"/>
          </a:solidFill>
          <a:ln w="9525">
            <a:solidFill>
              <a:schemeClr val="tx1"/>
            </a:solidFill>
            <a:round/>
            <a:headEnd/>
            <a:tailEnd/>
          </a:ln>
          <a:effectLst/>
        </p:spPr>
        <p:txBody>
          <a:bodyPr wrap="none" anchor="ctr"/>
          <a:lstStyle/>
          <a:p>
            <a:endParaRPr lang="hu-HU"/>
          </a:p>
        </p:txBody>
      </p:sp>
      <p:sp>
        <p:nvSpPr>
          <p:cNvPr id="63512" name="Oval 24"/>
          <p:cNvSpPr>
            <a:spLocks noChangeArrowheads="1"/>
          </p:cNvSpPr>
          <p:nvPr/>
        </p:nvSpPr>
        <p:spPr bwMode="auto">
          <a:xfrm>
            <a:off x="4151577" y="5368925"/>
            <a:ext cx="165100" cy="152400"/>
          </a:xfrm>
          <a:prstGeom prst="ellipse">
            <a:avLst/>
          </a:prstGeom>
          <a:solidFill>
            <a:schemeClr val="hlink"/>
          </a:solidFill>
          <a:ln w="9525">
            <a:solidFill>
              <a:schemeClr val="tx1"/>
            </a:solidFill>
            <a:round/>
            <a:headEnd/>
            <a:tailEnd/>
          </a:ln>
          <a:effectLst/>
        </p:spPr>
        <p:txBody>
          <a:bodyPr wrap="none" anchor="ctr"/>
          <a:lstStyle/>
          <a:p>
            <a:endParaRPr lang="hu-HU"/>
          </a:p>
        </p:txBody>
      </p:sp>
      <p:cxnSp>
        <p:nvCxnSpPr>
          <p:cNvPr id="63513" name="AutoShape 25"/>
          <p:cNvCxnSpPr>
            <a:cxnSpLocks noChangeShapeType="1"/>
            <a:stCxn id="63509" idx="7"/>
            <a:endCxn id="63510" idx="3"/>
          </p:cNvCxnSpPr>
          <p:nvPr/>
        </p:nvCxnSpPr>
        <p:spPr bwMode="auto">
          <a:xfrm flipV="1">
            <a:off x="3302000" y="5422900"/>
            <a:ext cx="378354" cy="273050"/>
          </a:xfrm>
          <a:prstGeom prst="straightConnector1">
            <a:avLst/>
          </a:prstGeom>
          <a:noFill/>
          <a:ln w="9525">
            <a:solidFill>
              <a:schemeClr val="tx1"/>
            </a:solidFill>
            <a:round/>
            <a:headEnd/>
            <a:tailEnd/>
          </a:ln>
          <a:effectLst/>
        </p:spPr>
      </p:cxnSp>
      <p:cxnSp>
        <p:nvCxnSpPr>
          <p:cNvPr id="63514" name="AutoShape 26"/>
          <p:cNvCxnSpPr>
            <a:cxnSpLocks noChangeShapeType="1"/>
            <a:stCxn id="63512" idx="2"/>
            <a:endCxn id="63510" idx="6"/>
          </p:cNvCxnSpPr>
          <p:nvPr/>
        </p:nvCxnSpPr>
        <p:spPr bwMode="auto">
          <a:xfrm flipH="1" flipV="1">
            <a:off x="3821377" y="5368925"/>
            <a:ext cx="330200" cy="76200"/>
          </a:xfrm>
          <a:prstGeom prst="straightConnector1">
            <a:avLst/>
          </a:prstGeom>
          <a:noFill/>
          <a:ln w="9525">
            <a:solidFill>
              <a:schemeClr val="tx1"/>
            </a:solidFill>
            <a:round/>
            <a:headEnd/>
            <a:tailEnd/>
          </a:ln>
          <a:effectLst/>
        </p:spPr>
      </p:cxnSp>
      <p:cxnSp>
        <p:nvCxnSpPr>
          <p:cNvPr id="63515" name="AutoShape 27"/>
          <p:cNvCxnSpPr>
            <a:cxnSpLocks noChangeShapeType="1"/>
            <a:stCxn id="63512" idx="6"/>
            <a:endCxn id="63511" idx="0"/>
          </p:cNvCxnSpPr>
          <p:nvPr/>
        </p:nvCxnSpPr>
        <p:spPr bwMode="auto">
          <a:xfrm>
            <a:off x="4316677" y="5445125"/>
            <a:ext cx="330200" cy="304800"/>
          </a:xfrm>
          <a:prstGeom prst="straightConnector1">
            <a:avLst/>
          </a:prstGeom>
          <a:noFill/>
          <a:ln w="9525">
            <a:solidFill>
              <a:schemeClr val="tx1"/>
            </a:solidFill>
            <a:round/>
            <a:headEnd/>
            <a:tailEnd/>
          </a:ln>
          <a:effectLst/>
        </p:spPr>
      </p:cxnSp>
      <p:sp>
        <p:nvSpPr>
          <p:cNvPr id="63516" name="Oval 28"/>
          <p:cNvSpPr>
            <a:spLocks noChangeArrowheads="1"/>
          </p:cNvSpPr>
          <p:nvPr/>
        </p:nvSpPr>
        <p:spPr bwMode="auto">
          <a:xfrm>
            <a:off x="4069027" y="5673725"/>
            <a:ext cx="165100" cy="152400"/>
          </a:xfrm>
          <a:prstGeom prst="ellipse">
            <a:avLst/>
          </a:prstGeom>
          <a:solidFill>
            <a:schemeClr val="accent1"/>
          </a:solidFill>
          <a:ln w="9525">
            <a:solidFill>
              <a:schemeClr val="tx1"/>
            </a:solidFill>
            <a:round/>
            <a:headEnd/>
            <a:tailEnd/>
          </a:ln>
          <a:effectLst/>
        </p:spPr>
        <p:txBody>
          <a:bodyPr wrap="none" anchor="ctr"/>
          <a:lstStyle/>
          <a:p>
            <a:endParaRPr lang="hu-HU"/>
          </a:p>
        </p:txBody>
      </p:sp>
      <p:cxnSp>
        <p:nvCxnSpPr>
          <p:cNvPr id="63517" name="AutoShape 29"/>
          <p:cNvCxnSpPr>
            <a:cxnSpLocks noChangeShapeType="1"/>
            <a:stCxn id="63516" idx="1"/>
            <a:endCxn id="63510" idx="5"/>
          </p:cNvCxnSpPr>
          <p:nvPr/>
        </p:nvCxnSpPr>
        <p:spPr bwMode="auto">
          <a:xfrm flipH="1" flipV="1">
            <a:off x="3797300" y="5422900"/>
            <a:ext cx="295804" cy="273050"/>
          </a:xfrm>
          <a:prstGeom prst="straightConnector1">
            <a:avLst/>
          </a:prstGeom>
          <a:noFill/>
          <a:ln w="9525">
            <a:solidFill>
              <a:schemeClr val="tx1"/>
            </a:solidFill>
            <a:round/>
            <a:headEnd/>
            <a:tailEnd/>
          </a:ln>
          <a:effectLst/>
        </p:spPr>
      </p:cxnSp>
      <p:cxnSp>
        <p:nvCxnSpPr>
          <p:cNvPr id="63518" name="AutoShape 30"/>
          <p:cNvCxnSpPr>
            <a:cxnSpLocks noChangeShapeType="1"/>
            <a:endCxn id="63511" idx="7"/>
          </p:cNvCxnSpPr>
          <p:nvPr/>
        </p:nvCxnSpPr>
        <p:spPr bwMode="auto">
          <a:xfrm flipH="1">
            <a:off x="4705350" y="5368926"/>
            <a:ext cx="295804" cy="403225"/>
          </a:xfrm>
          <a:prstGeom prst="straightConnector1">
            <a:avLst/>
          </a:prstGeom>
          <a:noFill/>
          <a:ln w="9525">
            <a:solidFill>
              <a:schemeClr val="tx1"/>
            </a:solidFill>
            <a:round/>
            <a:headEnd/>
            <a:tailEnd/>
          </a:ln>
          <a:effectLst/>
        </p:spPr>
      </p:cxnSp>
      <p:cxnSp>
        <p:nvCxnSpPr>
          <p:cNvPr id="63519" name="AutoShape 31"/>
          <p:cNvCxnSpPr>
            <a:cxnSpLocks noChangeShapeType="1"/>
          </p:cNvCxnSpPr>
          <p:nvPr/>
        </p:nvCxnSpPr>
        <p:spPr bwMode="auto">
          <a:xfrm flipH="1" flipV="1">
            <a:off x="2913328" y="5445126"/>
            <a:ext cx="271727" cy="250825"/>
          </a:xfrm>
          <a:prstGeom prst="straightConnector1">
            <a:avLst/>
          </a:prstGeom>
          <a:noFill/>
          <a:ln w="9525">
            <a:solidFill>
              <a:schemeClr val="tx1"/>
            </a:solidFill>
            <a:round/>
            <a:headEnd/>
            <a:tailEnd/>
          </a:ln>
          <a:effectLst/>
        </p:spPr>
      </p:cxnSp>
      <p:sp>
        <p:nvSpPr>
          <p:cNvPr id="63520" name="Text Box 32"/>
          <p:cNvSpPr txBox="1">
            <a:spLocks noChangeArrowheads="1"/>
          </p:cNvSpPr>
          <p:nvPr/>
        </p:nvSpPr>
        <p:spPr bwMode="auto">
          <a:xfrm>
            <a:off x="7264401" y="1460500"/>
            <a:ext cx="2637069" cy="461665"/>
          </a:xfrm>
          <a:prstGeom prst="rect">
            <a:avLst/>
          </a:prstGeom>
          <a:noFill/>
          <a:ln w="9525">
            <a:noFill/>
            <a:miter lim="800000"/>
            <a:headEnd/>
            <a:tailEnd/>
          </a:ln>
          <a:effectLst/>
        </p:spPr>
        <p:txBody>
          <a:bodyPr wrap="none">
            <a:spAutoFit/>
          </a:bodyPr>
          <a:lstStyle/>
          <a:p>
            <a:r>
              <a:rPr lang="hu-HU" b="1" dirty="0" smtClean="0">
                <a:solidFill>
                  <a:srgbClr val="FFC000"/>
                </a:solidFill>
                <a:latin typeface="Arial" charset="0"/>
              </a:rPr>
              <a:t>A valós rendszer</a:t>
            </a:r>
            <a:endParaRPr lang="en-US" b="1" dirty="0">
              <a:solidFill>
                <a:srgbClr val="FFC000"/>
              </a:solidFill>
              <a:latin typeface="Arial" charset="0"/>
            </a:endParaRPr>
          </a:p>
        </p:txBody>
      </p:sp>
      <p:pic>
        <p:nvPicPr>
          <p:cNvPr id="63521" name="Picture 33" descr="Red User"/>
          <p:cNvPicPr>
            <a:picLocks noChangeAspect="1" noChangeArrowheads="1"/>
          </p:cNvPicPr>
          <p:nvPr/>
        </p:nvPicPr>
        <p:blipFill>
          <a:blip r:embed="rId6" cstate="print"/>
          <a:srcRect/>
          <a:stretch>
            <a:fillRect/>
          </a:stretch>
        </p:blipFill>
        <p:spPr bwMode="auto">
          <a:xfrm>
            <a:off x="452406" y="2214554"/>
            <a:ext cx="500066" cy="642938"/>
          </a:xfrm>
          <a:prstGeom prst="rect">
            <a:avLst/>
          </a:prstGeom>
          <a:noFill/>
        </p:spPr>
      </p:pic>
      <p:pic>
        <p:nvPicPr>
          <p:cNvPr id="63522" name="Picture 34" descr="GEL Wide Arrow with Fade MS-red"/>
          <p:cNvPicPr>
            <a:picLocks noChangeArrowheads="1"/>
          </p:cNvPicPr>
          <p:nvPr/>
        </p:nvPicPr>
        <p:blipFill>
          <a:blip r:embed="rId7" cstate="print"/>
          <a:srcRect/>
          <a:stretch>
            <a:fillRect/>
          </a:stretch>
        </p:blipFill>
        <p:spPr bwMode="auto">
          <a:xfrm>
            <a:off x="1095348" y="2428868"/>
            <a:ext cx="1073150" cy="295275"/>
          </a:xfrm>
          <a:prstGeom prst="rect">
            <a:avLst/>
          </a:prstGeom>
          <a:noFill/>
          <a:ln w="9525">
            <a:noFill/>
            <a:miter lim="800000"/>
            <a:headEnd/>
            <a:tailEnd/>
          </a:ln>
        </p:spPr>
      </p:pic>
      <p:sp>
        <p:nvSpPr>
          <p:cNvPr id="63523" name="Line 35"/>
          <p:cNvSpPr>
            <a:spLocks noChangeShapeType="1"/>
          </p:cNvSpPr>
          <p:nvPr/>
        </p:nvSpPr>
        <p:spPr bwMode="auto">
          <a:xfrm flipV="1">
            <a:off x="6167446" y="3733800"/>
            <a:ext cx="1275812" cy="266704"/>
          </a:xfrm>
          <a:prstGeom prst="line">
            <a:avLst/>
          </a:prstGeom>
          <a:noFill/>
          <a:ln w="76200">
            <a:solidFill>
              <a:schemeClr val="tx1"/>
            </a:solidFill>
            <a:round/>
            <a:headEnd/>
            <a:tailEnd type="triangle" w="med" len="med"/>
          </a:ln>
          <a:effectLst/>
        </p:spPr>
        <p:txBody>
          <a:bodyPr/>
          <a:lstStyle/>
          <a:p>
            <a:endParaRPr lang="hu-HU"/>
          </a:p>
        </p:txBody>
      </p:sp>
      <p:sp>
        <p:nvSpPr>
          <p:cNvPr id="63524" name="Text Box 36"/>
          <p:cNvSpPr txBox="1">
            <a:spLocks noChangeArrowheads="1"/>
          </p:cNvSpPr>
          <p:nvPr/>
        </p:nvSpPr>
        <p:spPr bwMode="auto">
          <a:xfrm>
            <a:off x="2724151" y="4779265"/>
            <a:ext cx="1265859" cy="584775"/>
          </a:xfrm>
          <a:prstGeom prst="rect">
            <a:avLst/>
          </a:prstGeom>
          <a:noFill/>
          <a:ln w="9525">
            <a:noFill/>
            <a:miter lim="800000"/>
            <a:headEnd/>
            <a:tailEnd/>
          </a:ln>
          <a:effectLst/>
        </p:spPr>
        <p:txBody>
          <a:bodyPr wrap="none">
            <a:spAutoFit/>
          </a:bodyPr>
          <a:lstStyle/>
          <a:p>
            <a:r>
              <a:rPr lang="en-US" sz="1600" b="1" dirty="0">
                <a:latin typeface="Arial" charset="0"/>
              </a:rPr>
              <a:t>3. </a:t>
            </a:r>
            <a:r>
              <a:rPr lang="hu-HU" sz="1600" b="1" dirty="0" smtClean="0">
                <a:latin typeface="Arial" charset="0"/>
              </a:rPr>
              <a:t>A modell</a:t>
            </a:r>
            <a:br>
              <a:rPr lang="hu-HU" sz="1600" b="1" dirty="0" smtClean="0">
                <a:latin typeface="Arial" charset="0"/>
              </a:rPr>
            </a:br>
            <a:r>
              <a:rPr lang="hu-HU" sz="1600" b="1" dirty="0" smtClean="0">
                <a:latin typeface="Arial" charset="0"/>
              </a:rPr>
              <a:t> frissítése</a:t>
            </a:r>
            <a:endParaRPr lang="en-US" sz="1600" b="1" dirty="0">
              <a:latin typeface="Arial" charset="0"/>
            </a:endParaRPr>
          </a:p>
        </p:txBody>
      </p:sp>
      <p:sp>
        <p:nvSpPr>
          <p:cNvPr id="63525" name="Text Box 37"/>
          <p:cNvSpPr txBox="1">
            <a:spLocks noChangeArrowheads="1"/>
          </p:cNvSpPr>
          <p:nvPr/>
        </p:nvSpPr>
        <p:spPr bwMode="auto">
          <a:xfrm>
            <a:off x="165100" y="1371600"/>
            <a:ext cx="1867627" cy="830997"/>
          </a:xfrm>
          <a:prstGeom prst="rect">
            <a:avLst/>
          </a:prstGeom>
          <a:noFill/>
          <a:ln w="9525">
            <a:noFill/>
            <a:miter lim="800000"/>
            <a:headEnd/>
            <a:tailEnd/>
          </a:ln>
          <a:effectLst/>
        </p:spPr>
        <p:txBody>
          <a:bodyPr wrap="none">
            <a:spAutoFit/>
          </a:bodyPr>
          <a:lstStyle/>
          <a:p>
            <a:r>
              <a:rPr lang="hu-HU" b="1" dirty="0" smtClean="0">
                <a:solidFill>
                  <a:srgbClr val="FFC000"/>
                </a:solidFill>
                <a:latin typeface="Arial" charset="0"/>
              </a:rPr>
              <a:t>A rendszer-</a:t>
            </a:r>
            <a:br>
              <a:rPr lang="hu-HU" b="1" dirty="0" smtClean="0">
                <a:solidFill>
                  <a:srgbClr val="FFC000"/>
                </a:solidFill>
                <a:latin typeface="Arial" charset="0"/>
              </a:rPr>
            </a:br>
            <a:r>
              <a:rPr lang="hu-HU" b="1" dirty="0" smtClean="0">
                <a:solidFill>
                  <a:srgbClr val="FFC000"/>
                </a:solidFill>
                <a:latin typeface="Arial" charset="0"/>
              </a:rPr>
              <a:t>gazda</a:t>
            </a:r>
            <a:endParaRPr lang="en-US" b="1" dirty="0">
              <a:solidFill>
                <a:srgbClr val="FFC000"/>
              </a:solidFill>
              <a:latin typeface="Arial" charset="0"/>
            </a:endParaRPr>
          </a:p>
        </p:txBody>
      </p:sp>
      <p:sp>
        <p:nvSpPr>
          <p:cNvPr id="63526" name="Text Box 38"/>
          <p:cNvSpPr txBox="1">
            <a:spLocks noChangeArrowheads="1"/>
          </p:cNvSpPr>
          <p:nvPr/>
        </p:nvSpPr>
        <p:spPr bwMode="auto">
          <a:xfrm>
            <a:off x="660400" y="2895601"/>
            <a:ext cx="1672253" cy="584775"/>
          </a:xfrm>
          <a:prstGeom prst="rect">
            <a:avLst/>
          </a:prstGeom>
          <a:noFill/>
          <a:ln w="9525">
            <a:noFill/>
            <a:miter lim="800000"/>
            <a:headEnd/>
            <a:tailEnd/>
          </a:ln>
          <a:effectLst/>
        </p:spPr>
        <p:txBody>
          <a:bodyPr wrap="none">
            <a:spAutoFit/>
          </a:bodyPr>
          <a:lstStyle/>
          <a:p>
            <a:pPr marL="342900" indent="-342900">
              <a:buAutoNum type="arabicPeriod"/>
            </a:pPr>
            <a:r>
              <a:rPr lang="hu-HU" sz="1600" b="1" dirty="0" smtClean="0">
                <a:latin typeface="Arial" charset="0"/>
              </a:rPr>
              <a:t>Változtatási</a:t>
            </a:r>
            <a:r>
              <a:rPr lang="hu-HU" sz="1600" b="1" dirty="0">
                <a:latin typeface="Arial" charset="0"/>
              </a:rPr>
              <a:t/>
            </a:r>
            <a:br>
              <a:rPr lang="hu-HU" sz="1600" b="1" dirty="0">
                <a:latin typeface="Arial" charset="0"/>
              </a:rPr>
            </a:br>
            <a:r>
              <a:rPr lang="hu-HU" sz="1600" b="1" dirty="0" smtClean="0">
                <a:latin typeface="Arial" charset="0"/>
              </a:rPr>
              <a:t>kérelem</a:t>
            </a:r>
          </a:p>
        </p:txBody>
      </p:sp>
      <p:sp>
        <p:nvSpPr>
          <p:cNvPr id="63527" name="Text Box 39"/>
          <p:cNvSpPr txBox="1">
            <a:spLocks noChangeArrowheads="1"/>
          </p:cNvSpPr>
          <p:nvPr/>
        </p:nvSpPr>
        <p:spPr bwMode="auto">
          <a:xfrm>
            <a:off x="2724150" y="3429001"/>
            <a:ext cx="2258119" cy="584775"/>
          </a:xfrm>
          <a:prstGeom prst="rect">
            <a:avLst/>
          </a:prstGeom>
          <a:noFill/>
          <a:ln w="9525">
            <a:noFill/>
            <a:miter lim="800000"/>
            <a:headEnd/>
            <a:tailEnd/>
          </a:ln>
          <a:effectLst/>
        </p:spPr>
        <p:txBody>
          <a:bodyPr wrap="none">
            <a:spAutoFit/>
          </a:bodyPr>
          <a:lstStyle/>
          <a:p>
            <a:r>
              <a:rPr lang="en-US" sz="1600" b="1" dirty="0">
                <a:latin typeface="Arial" charset="0"/>
              </a:rPr>
              <a:t>2. </a:t>
            </a:r>
            <a:r>
              <a:rPr lang="hu-HU" sz="1600" b="1" dirty="0" smtClean="0">
                <a:latin typeface="Arial" charset="0"/>
              </a:rPr>
              <a:t>A változás-kérelem</a:t>
            </a:r>
            <a:br>
              <a:rPr lang="hu-HU" sz="1600" b="1" dirty="0" smtClean="0">
                <a:latin typeface="Arial" charset="0"/>
              </a:rPr>
            </a:br>
            <a:r>
              <a:rPr lang="hu-HU" sz="1600" b="1" dirty="0" smtClean="0">
                <a:latin typeface="Arial" charset="0"/>
              </a:rPr>
              <a:t>ellenőrzése</a:t>
            </a:r>
            <a:endParaRPr lang="en-US" sz="1600" b="1" dirty="0">
              <a:latin typeface="Arial" charset="0"/>
            </a:endParaRPr>
          </a:p>
        </p:txBody>
      </p:sp>
      <p:sp>
        <p:nvSpPr>
          <p:cNvPr id="63528" name="Rectangle 40"/>
          <p:cNvSpPr>
            <a:spLocks noChangeArrowheads="1"/>
          </p:cNvSpPr>
          <p:nvPr/>
        </p:nvSpPr>
        <p:spPr bwMode="auto">
          <a:xfrm>
            <a:off x="5503334" y="3390900"/>
            <a:ext cx="591608" cy="520700"/>
          </a:xfrm>
          <a:prstGeom prst="rect">
            <a:avLst/>
          </a:prstGeom>
          <a:gradFill rotWithShape="1">
            <a:gsLst>
              <a:gs pos="0">
                <a:schemeClr val="accent2"/>
              </a:gs>
              <a:gs pos="100000">
                <a:schemeClr val="accent2">
                  <a:gamma/>
                  <a:shade val="46275"/>
                  <a:invGamma/>
                </a:schemeClr>
              </a:gs>
            </a:gsLst>
            <a:lin ang="2700000" scaled="1"/>
          </a:gradFill>
          <a:ln w="9525">
            <a:solidFill>
              <a:schemeClr val="tx1"/>
            </a:solidFill>
            <a:miter lim="800000"/>
            <a:headEnd/>
            <a:tailEnd/>
          </a:ln>
          <a:effectLst/>
        </p:spPr>
        <p:txBody>
          <a:bodyPr wrap="none" anchor="ctr"/>
          <a:lstStyle/>
          <a:p>
            <a:endParaRPr lang="hu-HU"/>
          </a:p>
        </p:txBody>
      </p:sp>
      <p:sp>
        <p:nvSpPr>
          <p:cNvPr id="63529" name="Rectangle 41"/>
          <p:cNvSpPr>
            <a:spLocks noChangeArrowheads="1"/>
          </p:cNvSpPr>
          <p:nvPr/>
        </p:nvSpPr>
        <p:spPr bwMode="auto">
          <a:xfrm>
            <a:off x="5503334" y="4178300"/>
            <a:ext cx="591608" cy="520700"/>
          </a:xfrm>
          <a:prstGeom prst="rect">
            <a:avLst/>
          </a:prstGeom>
          <a:gradFill rotWithShape="1">
            <a:gsLst>
              <a:gs pos="0">
                <a:schemeClr val="hlink"/>
              </a:gs>
              <a:gs pos="100000">
                <a:schemeClr val="hlink">
                  <a:gamma/>
                  <a:shade val="46275"/>
                  <a:invGamma/>
                </a:schemeClr>
              </a:gs>
            </a:gsLst>
            <a:lin ang="2700000" scaled="1"/>
          </a:gradFill>
          <a:ln w="9525">
            <a:solidFill>
              <a:schemeClr val="tx1"/>
            </a:solidFill>
            <a:miter lim="800000"/>
            <a:headEnd/>
            <a:tailEnd/>
          </a:ln>
          <a:effectLst/>
        </p:spPr>
        <p:txBody>
          <a:bodyPr wrap="none" anchor="ctr"/>
          <a:lstStyle/>
          <a:p>
            <a:endParaRPr lang="hu-HU"/>
          </a:p>
        </p:txBody>
      </p:sp>
      <p:sp>
        <p:nvSpPr>
          <p:cNvPr id="63530" name="AutoShape 42"/>
          <p:cNvSpPr>
            <a:spLocks noChangeArrowheads="1"/>
          </p:cNvSpPr>
          <p:nvPr/>
        </p:nvSpPr>
        <p:spPr bwMode="auto">
          <a:xfrm>
            <a:off x="5668434" y="3467100"/>
            <a:ext cx="343958" cy="3810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hu-HU"/>
          </a:p>
        </p:txBody>
      </p:sp>
      <p:sp>
        <p:nvSpPr>
          <p:cNvPr id="63531" name="AutoShape 43"/>
          <p:cNvSpPr>
            <a:spLocks noChangeArrowheads="1"/>
          </p:cNvSpPr>
          <p:nvPr/>
        </p:nvSpPr>
        <p:spPr bwMode="auto">
          <a:xfrm>
            <a:off x="5654675" y="4229100"/>
            <a:ext cx="343958" cy="381000"/>
          </a:xfrm>
          <a:prstGeom prst="right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hu-HU"/>
          </a:p>
        </p:txBody>
      </p:sp>
      <p:sp>
        <p:nvSpPr>
          <p:cNvPr id="63532" name="Text Box 44"/>
          <p:cNvSpPr txBox="1">
            <a:spLocks noChangeArrowheads="1"/>
          </p:cNvSpPr>
          <p:nvPr/>
        </p:nvSpPr>
        <p:spPr bwMode="auto">
          <a:xfrm>
            <a:off x="5417344" y="4810126"/>
            <a:ext cx="3001912" cy="584775"/>
          </a:xfrm>
          <a:prstGeom prst="rect">
            <a:avLst/>
          </a:prstGeom>
          <a:noFill/>
          <a:ln w="9525">
            <a:noFill/>
            <a:miter lim="800000"/>
            <a:headEnd/>
            <a:tailEnd/>
          </a:ln>
          <a:effectLst/>
        </p:spPr>
        <p:txBody>
          <a:bodyPr wrap="none">
            <a:spAutoFit/>
          </a:bodyPr>
          <a:lstStyle/>
          <a:p>
            <a:r>
              <a:rPr lang="en-US" sz="1600" b="1" dirty="0">
                <a:latin typeface="Arial" charset="0"/>
              </a:rPr>
              <a:t>4. Sync() </a:t>
            </a:r>
          </a:p>
          <a:p>
            <a:r>
              <a:rPr lang="en-US" sz="1600" b="1" dirty="0">
                <a:latin typeface="Arial" charset="0"/>
              </a:rPr>
              <a:t>    </a:t>
            </a:r>
            <a:r>
              <a:rPr lang="hu-HU" sz="1600" b="1" dirty="0" smtClean="0">
                <a:latin typeface="Arial" charset="0"/>
              </a:rPr>
              <a:t>A valós rendszer frissítése</a:t>
            </a:r>
            <a:endParaRPr lang="en-US" sz="1600" b="1" dirty="0">
              <a:latin typeface="Arial" charset="0"/>
            </a:endParaRPr>
          </a:p>
        </p:txBody>
      </p:sp>
      <p:sp>
        <p:nvSpPr>
          <p:cNvPr id="63533" name="Line 45"/>
          <p:cNvSpPr>
            <a:spLocks noChangeShapeType="1"/>
          </p:cNvSpPr>
          <p:nvPr/>
        </p:nvSpPr>
        <p:spPr bwMode="auto">
          <a:xfrm flipV="1">
            <a:off x="3811058" y="3810000"/>
            <a:ext cx="1678517" cy="1460500"/>
          </a:xfrm>
          <a:prstGeom prst="line">
            <a:avLst/>
          </a:prstGeom>
          <a:noFill/>
          <a:ln w="38100">
            <a:solidFill>
              <a:schemeClr val="accent2"/>
            </a:solidFill>
            <a:round/>
            <a:headEnd/>
            <a:tailEnd type="triangle" w="lg" len="lg"/>
          </a:ln>
          <a:effectLst/>
        </p:spPr>
        <p:txBody>
          <a:bodyPr/>
          <a:lstStyle/>
          <a:p>
            <a:endParaRPr lang="hu-HU"/>
          </a:p>
        </p:txBody>
      </p:sp>
      <p:sp>
        <p:nvSpPr>
          <p:cNvPr id="63534" name="Line 46"/>
          <p:cNvSpPr>
            <a:spLocks noChangeShapeType="1"/>
          </p:cNvSpPr>
          <p:nvPr/>
        </p:nvSpPr>
        <p:spPr bwMode="auto">
          <a:xfrm flipV="1">
            <a:off x="4306358" y="4559300"/>
            <a:ext cx="1183217" cy="787400"/>
          </a:xfrm>
          <a:prstGeom prst="line">
            <a:avLst/>
          </a:prstGeom>
          <a:noFill/>
          <a:ln w="38100">
            <a:solidFill>
              <a:schemeClr val="hlink"/>
            </a:solidFill>
            <a:round/>
            <a:headEnd/>
            <a:tailEnd type="triangle" w="lg" len="lg"/>
          </a:ln>
          <a:effectLst/>
        </p:spPr>
        <p:txBody>
          <a:bodyPr/>
          <a:lstStyle/>
          <a:p>
            <a:endParaRPr lang="hu-HU"/>
          </a:p>
        </p:txBody>
      </p:sp>
      <p:sp>
        <p:nvSpPr>
          <p:cNvPr id="63535" name="Rectangle 47"/>
          <p:cNvSpPr>
            <a:spLocks noChangeArrowheads="1"/>
          </p:cNvSpPr>
          <p:nvPr/>
        </p:nvSpPr>
        <p:spPr bwMode="auto">
          <a:xfrm>
            <a:off x="1898650" y="7874000"/>
            <a:ext cx="184731" cy="461665"/>
          </a:xfrm>
          <a:prstGeom prst="rect">
            <a:avLst/>
          </a:prstGeom>
          <a:noFill/>
          <a:ln w="9525" algn="ctr">
            <a:noFill/>
            <a:miter lim="800000"/>
            <a:headEnd/>
            <a:tailEnd/>
          </a:ln>
          <a:effectLst/>
        </p:spPr>
        <p:txBody>
          <a:bodyPr wrap="none" anchor="ctr">
            <a:spAutoFit/>
          </a:bodyPr>
          <a:lstStyle/>
          <a:p>
            <a:endParaRPr lang="hu-HU"/>
          </a:p>
        </p:txBody>
      </p:sp>
      <p:sp>
        <p:nvSpPr>
          <p:cNvPr id="63536" name="Rectangle 48"/>
          <p:cNvSpPr>
            <a:spLocks noChangeArrowheads="1"/>
          </p:cNvSpPr>
          <p:nvPr/>
        </p:nvSpPr>
        <p:spPr bwMode="auto">
          <a:xfrm>
            <a:off x="2393950" y="304800"/>
            <a:ext cx="2407708" cy="461665"/>
          </a:xfrm>
          <a:prstGeom prst="rect">
            <a:avLst/>
          </a:prstGeom>
          <a:noFill/>
          <a:ln w="9525" algn="ctr">
            <a:noFill/>
            <a:miter lim="800000"/>
            <a:headEnd/>
            <a:tailEnd/>
          </a:ln>
          <a:effectLst/>
        </p:spPr>
        <p:txBody>
          <a:bodyPr anchor="ctr">
            <a:spAutoFit/>
          </a:bodyPr>
          <a:lstStyle/>
          <a:p>
            <a:endParaRPr lang="hu-HU"/>
          </a:p>
        </p:txBody>
      </p:sp>
      <p:sp>
        <p:nvSpPr>
          <p:cNvPr id="63537" name="Text Box 49"/>
          <p:cNvSpPr txBox="1">
            <a:spLocks noChangeArrowheads="1"/>
          </p:cNvSpPr>
          <p:nvPr/>
        </p:nvSpPr>
        <p:spPr bwMode="auto">
          <a:xfrm>
            <a:off x="2666984" y="928670"/>
            <a:ext cx="2715808" cy="387798"/>
          </a:xfrm>
          <a:prstGeom prst="rect">
            <a:avLst/>
          </a:prstGeom>
          <a:noFill/>
          <a:ln w="9525" algn="ctr">
            <a:noFill/>
            <a:miter lim="800000"/>
            <a:headEnd/>
            <a:tailEnd/>
          </a:ln>
          <a:effectLst/>
        </p:spPr>
        <p:txBody>
          <a:bodyPr wrap="none">
            <a:spAutoFit/>
          </a:bodyPr>
          <a:lstStyle/>
          <a:p>
            <a:pPr algn="ctr">
              <a:lnSpc>
                <a:spcPct val="80000"/>
              </a:lnSpc>
              <a:spcBef>
                <a:spcPct val="30000"/>
              </a:spcBef>
              <a:buClr>
                <a:schemeClr val="tx2"/>
              </a:buClr>
              <a:buSzPct val="100000"/>
              <a:buFont typeface="Wingdings" pitchFamily="2" charset="2"/>
              <a:buNone/>
            </a:pPr>
            <a:r>
              <a:rPr lang="en-US" b="1" dirty="0">
                <a:solidFill>
                  <a:srgbClr val="FFC000"/>
                </a:solidFill>
                <a:latin typeface="Arial" charset="0"/>
              </a:rPr>
              <a:t>SDM </a:t>
            </a:r>
            <a:r>
              <a:rPr lang="hu-HU" b="1" dirty="0" smtClean="0">
                <a:solidFill>
                  <a:srgbClr val="FFC000"/>
                </a:solidFill>
                <a:latin typeface="Arial" charset="0"/>
              </a:rPr>
              <a:t>szolgáltatás</a:t>
            </a:r>
            <a:endParaRPr lang="en-US" b="1" dirty="0">
              <a:solidFill>
                <a:srgbClr val="FFC000"/>
              </a:solidFill>
              <a:latin typeface="Arial" charset="0"/>
            </a:endParaRPr>
          </a:p>
        </p:txBody>
      </p:sp>
      <p:sp>
        <p:nvSpPr>
          <p:cNvPr id="63538" name="Text Box 50"/>
          <p:cNvSpPr txBox="1">
            <a:spLocks noChangeArrowheads="1"/>
          </p:cNvSpPr>
          <p:nvPr/>
        </p:nvSpPr>
        <p:spPr bwMode="auto">
          <a:xfrm>
            <a:off x="3384550" y="2362200"/>
            <a:ext cx="1348446" cy="289310"/>
          </a:xfrm>
          <a:prstGeom prst="rect">
            <a:avLst/>
          </a:prstGeom>
          <a:noFill/>
          <a:ln w="9525" algn="ctr">
            <a:noFill/>
            <a:miter lim="800000"/>
            <a:headEnd/>
            <a:tailEnd/>
          </a:ln>
          <a:effectLst/>
        </p:spPr>
        <p:txBody>
          <a:bodyPr wrap="none">
            <a:spAutoFit/>
          </a:bodyPr>
          <a:lstStyle/>
          <a:p>
            <a:pPr algn="ctr">
              <a:lnSpc>
                <a:spcPct val="80000"/>
              </a:lnSpc>
              <a:spcBef>
                <a:spcPct val="30000"/>
              </a:spcBef>
              <a:buClr>
                <a:schemeClr val="tx2"/>
              </a:buClr>
              <a:buSzPct val="100000"/>
              <a:buFont typeface="Wingdings" pitchFamily="2" charset="2"/>
              <a:buNone/>
            </a:pPr>
            <a:r>
              <a:rPr lang="en-US" sz="1600" b="1" dirty="0">
                <a:solidFill>
                  <a:srgbClr val="000000"/>
                </a:solidFill>
                <a:latin typeface="Arial" charset="0"/>
              </a:rPr>
              <a:t>SDM </a:t>
            </a:r>
            <a:r>
              <a:rPr lang="en-US" sz="1600" b="1" dirty="0" smtClean="0">
                <a:solidFill>
                  <a:srgbClr val="000000"/>
                </a:solidFill>
                <a:latin typeface="Arial" charset="0"/>
              </a:rPr>
              <a:t>Model</a:t>
            </a:r>
            <a:r>
              <a:rPr lang="hu-HU" sz="1600" b="1" dirty="0" smtClean="0">
                <a:solidFill>
                  <a:srgbClr val="000000"/>
                </a:solidFill>
                <a:latin typeface="Arial" charset="0"/>
              </a:rPr>
              <a:t>l</a:t>
            </a:r>
            <a:endParaRPr lang="en-US" sz="1600" b="1" dirty="0">
              <a:solidFill>
                <a:srgbClr val="000000"/>
              </a:solidFill>
              <a:latin typeface="Arial" charset="0"/>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3522"/>
                                        </p:tgtEl>
                                        <p:attrNameLst>
                                          <p:attrName>style.visibility</p:attrName>
                                        </p:attrNameLst>
                                      </p:cBhvr>
                                      <p:to>
                                        <p:strVal val="visible"/>
                                      </p:to>
                                    </p:set>
                                    <p:animEffect transition="in" filter="checkerboard(across)">
                                      <p:cBhvr>
                                        <p:cTn id="7" dur="500"/>
                                        <p:tgtEl>
                                          <p:spTgt spid="6352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3526"/>
                                        </p:tgtEl>
                                        <p:attrNameLst>
                                          <p:attrName>style.visibility</p:attrName>
                                        </p:attrNameLst>
                                      </p:cBhvr>
                                      <p:to>
                                        <p:strVal val="visible"/>
                                      </p:to>
                                    </p:set>
                                    <p:animEffect transition="in" filter="checkerboard(across)">
                                      <p:cBhvr>
                                        <p:cTn id="10" dur="500"/>
                                        <p:tgtEl>
                                          <p:spTgt spid="63526"/>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63527"/>
                                        </p:tgtEl>
                                        <p:attrNameLst>
                                          <p:attrName>style.visibility</p:attrName>
                                        </p:attrNameLst>
                                      </p:cBhvr>
                                      <p:to>
                                        <p:strVal val="visible"/>
                                      </p:to>
                                    </p:set>
                                    <p:animEffect transition="in" filter="checkerboard(across)">
                                      <p:cBhvr>
                                        <p:cTn id="15" dur="500"/>
                                        <p:tgtEl>
                                          <p:spTgt spid="6352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63507"/>
                                        </p:tgtEl>
                                        <p:attrNameLst>
                                          <p:attrName>style.visibility</p:attrName>
                                        </p:attrNameLst>
                                      </p:cBhvr>
                                      <p:to>
                                        <p:strVal val="visible"/>
                                      </p:to>
                                    </p:set>
                                    <p:animEffect transition="in" filter="checkerboard(across)">
                                      <p:cBhvr>
                                        <p:cTn id="20" dur="500"/>
                                        <p:tgtEl>
                                          <p:spTgt spid="6350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63509"/>
                                        </p:tgtEl>
                                        <p:attrNameLst>
                                          <p:attrName>style.visibility</p:attrName>
                                        </p:attrNameLst>
                                      </p:cBhvr>
                                      <p:to>
                                        <p:strVal val="visible"/>
                                      </p:to>
                                    </p:set>
                                    <p:animEffect transition="in" filter="checkerboard(across)">
                                      <p:cBhvr>
                                        <p:cTn id="23" dur="500"/>
                                        <p:tgtEl>
                                          <p:spTgt spid="63509"/>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63510"/>
                                        </p:tgtEl>
                                        <p:attrNameLst>
                                          <p:attrName>style.visibility</p:attrName>
                                        </p:attrNameLst>
                                      </p:cBhvr>
                                      <p:to>
                                        <p:strVal val="visible"/>
                                      </p:to>
                                    </p:set>
                                    <p:animEffect transition="in" filter="checkerboard(across)">
                                      <p:cBhvr>
                                        <p:cTn id="26" dur="500"/>
                                        <p:tgtEl>
                                          <p:spTgt spid="63510"/>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63511"/>
                                        </p:tgtEl>
                                        <p:attrNameLst>
                                          <p:attrName>style.visibility</p:attrName>
                                        </p:attrNameLst>
                                      </p:cBhvr>
                                      <p:to>
                                        <p:strVal val="visible"/>
                                      </p:to>
                                    </p:set>
                                    <p:animEffect transition="in" filter="checkerboard(across)">
                                      <p:cBhvr>
                                        <p:cTn id="29" dur="500"/>
                                        <p:tgtEl>
                                          <p:spTgt spid="63511"/>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63512"/>
                                        </p:tgtEl>
                                        <p:attrNameLst>
                                          <p:attrName>style.visibility</p:attrName>
                                        </p:attrNameLst>
                                      </p:cBhvr>
                                      <p:to>
                                        <p:strVal val="visible"/>
                                      </p:to>
                                    </p:set>
                                    <p:animEffect transition="in" filter="checkerboard(across)">
                                      <p:cBhvr>
                                        <p:cTn id="32" dur="500"/>
                                        <p:tgtEl>
                                          <p:spTgt spid="63512"/>
                                        </p:tgtEl>
                                      </p:cBhvr>
                                    </p:animEffect>
                                  </p:childTnLst>
                                </p:cTn>
                              </p:par>
                              <p:par>
                                <p:cTn id="33" presetID="5" presetClass="entr" presetSubtype="10" fill="hold" nodeType="withEffect">
                                  <p:stCondLst>
                                    <p:cond delay="0"/>
                                  </p:stCondLst>
                                  <p:childTnLst>
                                    <p:set>
                                      <p:cBhvr>
                                        <p:cTn id="34" dur="1" fill="hold">
                                          <p:stCondLst>
                                            <p:cond delay="0"/>
                                          </p:stCondLst>
                                        </p:cTn>
                                        <p:tgtEl>
                                          <p:spTgt spid="63513"/>
                                        </p:tgtEl>
                                        <p:attrNameLst>
                                          <p:attrName>style.visibility</p:attrName>
                                        </p:attrNameLst>
                                      </p:cBhvr>
                                      <p:to>
                                        <p:strVal val="visible"/>
                                      </p:to>
                                    </p:set>
                                    <p:animEffect transition="in" filter="checkerboard(across)">
                                      <p:cBhvr>
                                        <p:cTn id="35" dur="500"/>
                                        <p:tgtEl>
                                          <p:spTgt spid="63513"/>
                                        </p:tgtEl>
                                      </p:cBhvr>
                                    </p:animEffect>
                                  </p:childTnLst>
                                </p:cTn>
                              </p:par>
                              <p:par>
                                <p:cTn id="36" presetID="5" presetClass="entr" presetSubtype="10" fill="hold" nodeType="withEffect">
                                  <p:stCondLst>
                                    <p:cond delay="0"/>
                                  </p:stCondLst>
                                  <p:childTnLst>
                                    <p:set>
                                      <p:cBhvr>
                                        <p:cTn id="37" dur="1" fill="hold">
                                          <p:stCondLst>
                                            <p:cond delay="0"/>
                                          </p:stCondLst>
                                        </p:cTn>
                                        <p:tgtEl>
                                          <p:spTgt spid="63514"/>
                                        </p:tgtEl>
                                        <p:attrNameLst>
                                          <p:attrName>style.visibility</p:attrName>
                                        </p:attrNameLst>
                                      </p:cBhvr>
                                      <p:to>
                                        <p:strVal val="visible"/>
                                      </p:to>
                                    </p:set>
                                    <p:animEffect transition="in" filter="checkerboard(across)">
                                      <p:cBhvr>
                                        <p:cTn id="38" dur="500"/>
                                        <p:tgtEl>
                                          <p:spTgt spid="63514"/>
                                        </p:tgtEl>
                                      </p:cBhvr>
                                    </p:animEffect>
                                  </p:childTnLst>
                                </p:cTn>
                              </p:par>
                              <p:par>
                                <p:cTn id="39" presetID="5" presetClass="entr" presetSubtype="10" fill="hold" nodeType="withEffect">
                                  <p:stCondLst>
                                    <p:cond delay="0"/>
                                  </p:stCondLst>
                                  <p:childTnLst>
                                    <p:set>
                                      <p:cBhvr>
                                        <p:cTn id="40" dur="1" fill="hold">
                                          <p:stCondLst>
                                            <p:cond delay="0"/>
                                          </p:stCondLst>
                                        </p:cTn>
                                        <p:tgtEl>
                                          <p:spTgt spid="63515"/>
                                        </p:tgtEl>
                                        <p:attrNameLst>
                                          <p:attrName>style.visibility</p:attrName>
                                        </p:attrNameLst>
                                      </p:cBhvr>
                                      <p:to>
                                        <p:strVal val="visible"/>
                                      </p:to>
                                    </p:set>
                                    <p:animEffect transition="in" filter="checkerboard(across)">
                                      <p:cBhvr>
                                        <p:cTn id="41" dur="500"/>
                                        <p:tgtEl>
                                          <p:spTgt spid="63515"/>
                                        </p:tgtEl>
                                      </p:cBhvr>
                                    </p:animEffect>
                                  </p:childTnLst>
                                </p:cTn>
                              </p:par>
                              <p:par>
                                <p:cTn id="42" presetID="5" presetClass="entr" presetSubtype="10" fill="hold" grpId="0" nodeType="withEffect">
                                  <p:stCondLst>
                                    <p:cond delay="0"/>
                                  </p:stCondLst>
                                  <p:childTnLst>
                                    <p:set>
                                      <p:cBhvr>
                                        <p:cTn id="43" dur="1" fill="hold">
                                          <p:stCondLst>
                                            <p:cond delay="0"/>
                                          </p:stCondLst>
                                        </p:cTn>
                                        <p:tgtEl>
                                          <p:spTgt spid="63516"/>
                                        </p:tgtEl>
                                        <p:attrNameLst>
                                          <p:attrName>style.visibility</p:attrName>
                                        </p:attrNameLst>
                                      </p:cBhvr>
                                      <p:to>
                                        <p:strVal val="visible"/>
                                      </p:to>
                                    </p:set>
                                    <p:animEffect transition="in" filter="checkerboard(across)">
                                      <p:cBhvr>
                                        <p:cTn id="44" dur="500"/>
                                        <p:tgtEl>
                                          <p:spTgt spid="63516"/>
                                        </p:tgtEl>
                                      </p:cBhvr>
                                    </p:animEffect>
                                  </p:childTnLst>
                                </p:cTn>
                              </p:par>
                              <p:par>
                                <p:cTn id="45" presetID="5" presetClass="entr" presetSubtype="10" fill="hold" nodeType="withEffect">
                                  <p:stCondLst>
                                    <p:cond delay="0"/>
                                  </p:stCondLst>
                                  <p:childTnLst>
                                    <p:set>
                                      <p:cBhvr>
                                        <p:cTn id="46" dur="1" fill="hold">
                                          <p:stCondLst>
                                            <p:cond delay="0"/>
                                          </p:stCondLst>
                                        </p:cTn>
                                        <p:tgtEl>
                                          <p:spTgt spid="63517"/>
                                        </p:tgtEl>
                                        <p:attrNameLst>
                                          <p:attrName>style.visibility</p:attrName>
                                        </p:attrNameLst>
                                      </p:cBhvr>
                                      <p:to>
                                        <p:strVal val="visible"/>
                                      </p:to>
                                    </p:set>
                                    <p:animEffect transition="in" filter="checkerboard(across)">
                                      <p:cBhvr>
                                        <p:cTn id="47" dur="500"/>
                                        <p:tgtEl>
                                          <p:spTgt spid="63517"/>
                                        </p:tgtEl>
                                      </p:cBhvr>
                                    </p:animEffect>
                                  </p:childTnLst>
                                </p:cTn>
                              </p:par>
                              <p:par>
                                <p:cTn id="48" presetID="5" presetClass="entr" presetSubtype="10" fill="hold" nodeType="withEffect">
                                  <p:stCondLst>
                                    <p:cond delay="0"/>
                                  </p:stCondLst>
                                  <p:childTnLst>
                                    <p:set>
                                      <p:cBhvr>
                                        <p:cTn id="49" dur="1" fill="hold">
                                          <p:stCondLst>
                                            <p:cond delay="0"/>
                                          </p:stCondLst>
                                        </p:cTn>
                                        <p:tgtEl>
                                          <p:spTgt spid="63518"/>
                                        </p:tgtEl>
                                        <p:attrNameLst>
                                          <p:attrName>style.visibility</p:attrName>
                                        </p:attrNameLst>
                                      </p:cBhvr>
                                      <p:to>
                                        <p:strVal val="visible"/>
                                      </p:to>
                                    </p:set>
                                    <p:animEffect transition="in" filter="checkerboard(across)">
                                      <p:cBhvr>
                                        <p:cTn id="50" dur="500"/>
                                        <p:tgtEl>
                                          <p:spTgt spid="63518"/>
                                        </p:tgtEl>
                                      </p:cBhvr>
                                    </p:animEffect>
                                  </p:childTnLst>
                                </p:cTn>
                              </p:par>
                              <p:par>
                                <p:cTn id="51" presetID="5" presetClass="entr" presetSubtype="10" fill="hold" nodeType="withEffect">
                                  <p:stCondLst>
                                    <p:cond delay="0"/>
                                  </p:stCondLst>
                                  <p:childTnLst>
                                    <p:set>
                                      <p:cBhvr>
                                        <p:cTn id="52" dur="1" fill="hold">
                                          <p:stCondLst>
                                            <p:cond delay="0"/>
                                          </p:stCondLst>
                                        </p:cTn>
                                        <p:tgtEl>
                                          <p:spTgt spid="63519"/>
                                        </p:tgtEl>
                                        <p:attrNameLst>
                                          <p:attrName>style.visibility</p:attrName>
                                        </p:attrNameLst>
                                      </p:cBhvr>
                                      <p:to>
                                        <p:strVal val="visible"/>
                                      </p:to>
                                    </p:set>
                                    <p:animEffect transition="in" filter="checkerboard(across)">
                                      <p:cBhvr>
                                        <p:cTn id="53" dur="500"/>
                                        <p:tgtEl>
                                          <p:spTgt spid="63519"/>
                                        </p:tgtEl>
                                      </p:cBhvr>
                                    </p:animEffect>
                                  </p:childTnLst>
                                </p:cTn>
                              </p:par>
                              <p:par>
                                <p:cTn id="54" presetID="5" presetClass="entr" presetSubtype="10" fill="hold" grpId="0" nodeType="withEffect">
                                  <p:stCondLst>
                                    <p:cond delay="0"/>
                                  </p:stCondLst>
                                  <p:childTnLst>
                                    <p:set>
                                      <p:cBhvr>
                                        <p:cTn id="55" dur="1" fill="hold">
                                          <p:stCondLst>
                                            <p:cond delay="0"/>
                                          </p:stCondLst>
                                        </p:cTn>
                                        <p:tgtEl>
                                          <p:spTgt spid="63524"/>
                                        </p:tgtEl>
                                        <p:attrNameLst>
                                          <p:attrName>style.visibility</p:attrName>
                                        </p:attrNameLst>
                                      </p:cBhvr>
                                      <p:to>
                                        <p:strVal val="visible"/>
                                      </p:to>
                                    </p:set>
                                    <p:animEffect transition="in" filter="checkerboard(across)">
                                      <p:cBhvr>
                                        <p:cTn id="56" dur="500"/>
                                        <p:tgtEl>
                                          <p:spTgt spid="6352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63533"/>
                                        </p:tgtEl>
                                        <p:attrNameLst>
                                          <p:attrName>style.visibility</p:attrName>
                                        </p:attrNameLst>
                                      </p:cBhvr>
                                      <p:to>
                                        <p:strVal val="visible"/>
                                      </p:to>
                                    </p:set>
                                    <p:animEffect transition="in" filter="wipe(down)">
                                      <p:cBhvr>
                                        <p:cTn id="61" dur="500"/>
                                        <p:tgtEl>
                                          <p:spTgt spid="6353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63534"/>
                                        </p:tgtEl>
                                        <p:attrNameLst>
                                          <p:attrName>style.visibility</p:attrName>
                                        </p:attrNameLst>
                                      </p:cBhvr>
                                      <p:to>
                                        <p:strVal val="visible"/>
                                      </p:to>
                                    </p:set>
                                    <p:animEffect transition="in" filter="wipe(down)">
                                      <p:cBhvr>
                                        <p:cTn id="64" dur="500"/>
                                        <p:tgtEl>
                                          <p:spTgt spid="63534"/>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3528"/>
                                        </p:tgtEl>
                                        <p:attrNameLst>
                                          <p:attrName>style.visibility</p:attrName>
                                        </p:attrNameLst>
                                      </p:cBhvr>
                                      <p:to>
                                        <p:strVal val="visible"/>
                                      </p:to>
                                    </p:set>
                                    <p:animEffect transition="in" filter="wipe(down)">
                                      <p:cBhvr>
                                        <p:cTn id="67" dur="500"/>
                                        <p:tgtEl>
                                          <p:spTgt spid="63528"/>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63530"/>
                                        </p:tgtEl>
                                        <p:attrNameLst>
                                          <p:attrName>style.visibility</p:attrName>
                                        </p:attrNameLst>
                                      </p:cBhvr>
                                      <p:to>
                                        <p:strVal val="visible"/>
                                      </p:to>
                                    </p:set>
                                    <p:animEffect transition="in" filter="wipe(down)">
                                      <p:cBhvr>
                                        <p:cTn id="70" dur="500"/>
                                        <p:tgtEl>
                                          <p:spTgt spid="6353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63531"/>
                                        </p:tgtEl>
                                        <p:attrNameLst>
                                          <p:attrName>style.visibility</p:attrName>
                                        </p:attrNameLst>
                                      </p:cBhvr>
                                      <p:to>
                                        <p:strVal val="visible"/>
                                      </p:to>
                                    </p:set>
                                    <p:animEffect transition="in" filter="wipe(down)">
                                      <p:cBhvr>
                                        <p:cTn id="73" dur="500"/>
                                        <p:tgtEl>
                                          <p:spTgt spid="6353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63529"/>
                                        </p:tgtEl>
                                        <p:attrNameLst>
                                          <p:attrName>style.visibility</p:attrName>
                                        </p:attrNameLst>
                                      </p:cBhvr>
                                      <p:to>
                                        <p:strVal val="visible"/>
                                      </p:to>
                                    </p:set>
                                    <p:animEffect transition="in" filter="wipe(down)">
                                      <p:cBhvr>
                                        <p:cTn id="76" dur="500"/>
                                        <p:tgtEl>
                                          <p:spTgt spid="63529"/>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63523"/>
                                        </p:tgtEl>
                                        <p:attrNameLst>
                                          <p:attrName>style.visibility</p:attrName>
                                        </p:attrNameLst>
                                      </p:cBhvr>
                                      <p:to>
                                        <p:strVal val="visible"/>
                                      </p:to>
                                    </p:set>
                                    <p:animEffect transition="in" filter="wipe(down)">
                                      <p:cBhvr>
                                        <p:cTn id="79" dur="500"/>
                                        <p:tgtEl>
                                          <p:spTgt spid="6352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63532"/>
                                        </p:tgtEl>
                                        <p:attrNameLst>
                                          <p:attrName>style.visibility</p:attrName>
                                        </p:attrNameLst>
                                      </p:cBhvr>
                                      <p:to>
                                        <p:strVal val="visible"/>
                                      </p:to>
                                    </p:set>
                                    <p:animEffect transition="in" filter="wipe(down)">
                                      <p:cBhvr>
                                        <p:cTn id="82" dur="500"/>
                                        <p:tgtEl>
                                          <p:spTgt spid="63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7" grpId="0" animBg="1"/>
      <p:bldP spid="63509" grpId="0" animBg="1"/>
      <p:bldP spid="63510" grpId="0" animBg="1"/>
      <p:bldP spid="63511" grpId="0" animBg="1"/>
      <p:bldP spid="63512" grpId="0" animBg="1"/>
      <p:bldP spid="63516" grpId="0" animBg="1"/>
      <p:bldP spid="63523" grpId="0" animBg="1"/>
      <p:bldP spid="63524" grpId="0"/>
      <p:bldP spid="63526" grpId="0"/>
      <p:bldP spid="63527" grpId="0"/>
      <p:bldP spid="63528" grpId="0" animBg="1"/>
      <p:bldP spid="63529" grpId="0" animBg="1"/>
      <p:bldP spid="63530" grpId="0" animBg="1"/>
      <p:bldP spid="63531" grpId="0" animBg="1"/>
      <p:bldP spid="63532" grpId="0"/>
      <p:bldP spid="63533" grpId="0" animBg="1"/>
      <p:bldP spid="635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smtClean="0"/>
              <a:t>Változáskezelés</a:t>
            </a:r>
            <a:endParaRPr lang="en-US" dirty="0"/>
          </a:p>
        </p:txBody>
      </p:sp>
      <p:sp>
        <p:nvSpPr>
          <p:cNvPr id="4" name="Content Placeholder 3"/>
          <p:cNvSpPr>
            <a:spLocks noGrp="1"/>
          </p:cNvSpPr>
          <p:nvPr>
            <p:ph idx="1"/>
          </p:nvPr>
        </p:nvSpPr>
        <p:spPr/>
        <p:txBody>
          <a:bodyPr/>
          <a:lstStyle/>
          <a:p>
            <a:r>
              <a:rPr lang="hu-HU" sz="2400" dirty="0" smtClean="0"/>
              <a:t>Az emberi hibák többsége amiatt történik, hogy nincs semmilyen kontroll</a:t>
            </a:r>
          </a:p>
          <a:p>
            <a:pPr lvl="1"/>
            <a:r>
              <a:rPr lang="hu-HU" sz="2000" dirty="0" smtClean="0"/>
              <a:t>Valójában változtatási kérelem sincs a legtöbb esetben</a:t>
            </a:r>
          </a:p>
          <a:p>
            <a:r>
              <a:rPr lang="hu-HU" sz="2400" dirty="0" smtClean="0"/>
              <a:t>Ahol van bevezetett folyamatrendszer, ott ezt folyamatok és emberek támogatják</a:t>
            </a:r>
          </a:p>
          <a:p>
            <a:pPr lvl="1"/>
            <a:r>
              <a:rPr lang="hu-HU" sz="2000" dirty="0" smtClean="0"/>
              <a:t>De általában kevéssé automatizált és emiatt sok időt vesz igénybe</a:t>
            </a:r>
          </a:p>
          <a:p>
            <a:r>
              <a:rPr lang="hu-HU" sz="2400" dirty="0" smtClean="0"/>
              <a:t>Az ideális az lenne, ha ezt a folyamatot teljes körűen tudnánk automatizálni</a:t>
            </a:r>
          </a:p>
          <a:p>
            <a:pPr lvl="1"/>
            <a:r>
              <a:rPr lang="hu-HU" sz="2000" dirty="0" smtClean="0"/>
              <a:t>A rendszergazda változtatását a rendszer maga ellenőrizze, helyes-e</a:t>
            </a:r>
          </a:p>
          <a:p>
            <a:pPr lvl="1"/>
            <a:r>
              <a:rPr lang="hu-HU" sz="2000" dirty="0" smtClean="0"/>
              <a:t>Ha helyes, és szükséges, várjon/kérjen jóváhagyást</a:t>
            </a:r>
          </a:p>
          <a:p>
            <a:pPr lvl="1"/>
            <a:r>
              <a:rPr lang="hu-HU" sz="2000" dirty="0" smtClean="0"/>
              <a:t>Ezek után hajtsa végre a változtatást és naplózza azt</a:t>
            </a:r>
          </a:p>
          <a:p>
            <a:pPr lvl="1"/>
            <a:r>
              <a:rPr lang="hu-HU" sz="2000" dirty="0" smtClean="0"/>
              <a:t>Ha szükséges, tudjon visszaállni a korábbi állapotra</a:t>
            </a:r>
            <a:endParaRPr lang="en-US" sz="2000" dirty="0"/>
          </a:p>
        </p:txBody>
      </p:sp>
    </p:spTree>
  </p:cSld>
  <p:clrMapOvr>
    <a:masterClrMapping/>
  </p:clrMapOvr>
  <p:transition spd="med">
    <p:fade thruBlk="1"/>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1|1|1|1|1"/>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3.xml><?xml version="1.0" encoding="utf-8"?>
<p:tagLst xmlns:a="http://schemas.openxmlformats.org/drawingml/2006/main" xmlns:r="http://schemas.openxmlformats.org/officeDocument/2006/relationships" xmlns:p="http://schemas.openxmlformats.org/presentationml/2006/main">
  <p:tag name="TIMING" val="|122.6|1"/>
</p:tagLst>
</file>

<file path=ppt/tags/tag4.xml><?xml version="1.0" encoding="utf-8"?>
<p:tagLst xmlns:a="http://schemas.openxmlformats.org/drawingml/2006/main" xmlns:r="http://schemas.openxmlformats.org/officeDocument/2006/relationships" xmlns:p="http://schemas.openxmlformats.org/presentationml/2006/main">
  <p:tag name="TIMING" val="|31.5|12.2|35.2|23.9|12.5|13.3|8.6|29.4|11|18.4|15.2|39.4"/>
</p:tagLst>
</file>

<file path=ppt/tags/tag5.xml><?xml version="1.0" encoding="utf-8"?>
<p:tagLst xmlns:a="http://schemas.openxmlformats.org/drawingml/2006/main" xmlns:r="http://schemas.openxmlformats.org/officeDocument/2006/relationships" xmlns:p="http://schemas.openxmlformats.org/presentationml/2006/main">
  <p:tag name="TIMING" val="|.7|1.4|0|.3|.5|.8|.3|3.3|0|0|.5|.8|2.9|0|.5|.8"/>
</p:tagLst>
</file>

<file path=ppt/tags/tag6.xml><?xml version="1.0" encoding="utf-8"?>
<p:tagLst xmlns:a="http://schemas.openxmlformats.org/drawingml/2006/main" xmlns:r="http://schemas.openxmlformats.org/officeDocument/2006/relationships" xmlns:p="http://schemas.openxmlformats.org/presentationml/2006/main">
  <p:tag name="TIMING" val="|.7|1|.5|0|1|1|.8|.5|.9|.5|1|.9"/>
</p:tagLst>
</file>

<file path=ppt/tags/tag7.xml><?xml version="1.0" encoding="utf-8"?>
<p:tagLst xmlns:a="http://schemas.openxmlformats.org/drawingml/2006/main" xmlns:r="http://schemas.openxmlformats.org/officeDocument/2006/relationships" xmlns:p="http://schemas.openxmlformats.org/presentationml/2006/main">
  <p:tag name="TIMING" val="INVLD|.5|1.3|1|.3|0|0"/>
</p:tagLst>
</file>

<file path=ppt/theme/theme1.xml><?xml version="1.0" encoding="utf-8"?>
<a:theme xmlns:a="http://schemas.openxmlformats.org/drawingml/2006/main" name="TechNet template">
  <a:themeElements>
    <a:clrScheme name="TechNet Szeminárium FY06 12">
      <a:dk1>
        <a:srgbClr val="000000"/>
      </a:dk1>
      <a:lt1>
        <a:srgbClr val="FFFFFF"/>
      </a:lt1>
      <a:dk2>
        <a:srgbClr val="0099FF"/>
      </a:dk2>
      <a:lt2>
        <a:srgbClr val="FFCC00"/>
      </a:lt2>
      <a:accent1>
        <a:srgbClr val="66CC33"/>
      </a:accent1>
      <a:accent2>
        <a:srgbClr val="00FFFF"/>
      </a:accent2>
      <a:accent3>
        <a:srgbClr val="AACAFF"/>
      </a:accent3>
      <a:accent4>
        <a:srgbClr val="DADADA"/>
      </a:accent4>
      <a:accent5>
        <a:srgbClr val="B8E2AD"/>
      </a:accent5>
      <a:accent6>
        <a:srgbClr val="00E7E7"/>
      </a:accent6>
      <a:hlink>
        <a:srgbClr val="FFFFCC"/>
      </a:hlink>
      <a:folHlink>
        <a:srgbClr val="FFFFCC"/>
      </a:folHlink>
    </a:clrScheme>
    <a:fontScheme name="TechNet Szeminárium FY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chNet Szeminárium FY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chNet Szeminárium FY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chNet Szeminárium FY0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chNet Szeminárium FY0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chNet Szeminárium FY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chNet Szeminárium FY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chNet Szeminárium FY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chNet Szeminárium FY06 8">
        <a:dk1>
          <a:srgbClr val="000000"/>
        </a:dk1>
        <a:lt1>
          <a:srgbClr val="FFFFFF"/>
        </a:lt1>
        <a:dk2>
          <a:srgbClr val="0099FF"/>
        </a:dk2>
        <a:lt2>
          <a:srgbClr val="FFCC00"/>
        </a:lt2>
        <a:accent1>
          <a:srgbClr val="FF9900"/>
        </a:accent1>
        <a:accent2>
          <a:srgbClr val="00FFFF"/>
        </a:accent2>
        <a:accent3>
          <a:srgbClr val="AAC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chNet Szeminárium FY06 9">
        <a:dk1>
          <a:srgbClr val="000000"/>
        </a:dk1>
        <a:lt1>
          <a:srgbClr val="FFFFFF"/>
        </a:lt1>
        <a:dk2>
          <a:srgbClr val="0099FF"/>
        </a:dk2>
        <a:lt2>
          <a:srgbClr val="FFCC00"/>
        </a:lt2>
        <a:accent1>
          <a:srgbClr val="67CC34"/>
        </a:accent1>
        <a:accent2>
          <a:srgbClr val="00FFFF"/>
        </a:accent2>
        <a:accent3>
          <a:srgbClr val="AACAFF"/>
        </a:accent3>
        <a:accent4>
          <a:srgbClr val="DADADA"/>
        </a:accent4>
        <a:accent5>
          <a:srgbClr val="B8E2AE"/>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chNet Szeminárium FY06 10">
        <a:dk1>
          <a:srgbClr val="0099FF"/>
        </a:dk1>
        <a:lt1>
          <a:srgbClr val="FFFFFF"/>
        </a:lt1>
        <a:dk2>
          <a:srgbClr val="000000"/>
        </a:dk2>
        <a:lt2>
          <a:srgbClr val="808080"/>
        </a:lt2>
        <a:accent1>
          <a:srgbClr val="C0C0C0"/>
        </a:accent1>
        <a:accent2>
          <a:srgbClr val="0066FF"/>
        </a:accent2>
        <a:accent3>
          <a:srgbClr val="FFFFFF"/>
        </a:accent3>
        <a:accent4>
          <a:srgbClr val="0082DA"/>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chNet Szeminárium FY06 11">
        <a:dk1>
          <a:srgbClr val="000000"/>
        </a:dk1>
        <a:lt1>
          <a:srgbClr val="FFFFFF"/>
        </a:lt1>
        <a:dk2>
          <a:srgbClr val="0099FF"/>
        </a:dk2>
        <a:lt2>
          <a:srgbClr val="FFCC00"/>
        </a:lt2>
        <a:accent1>
          <a:srgbClr val="66CC33"/>
        </a:accent1>
        <a:accent2>
          <a:srgbClr val="00FFFF"/>
        </a:accent2>
        <a:accent3>
          <a:srgbClr val="AACAFF"/>
        </a:accent3>
        <a:accent4>
          <a:srgbClr val="DADADA"/>
        </a:accent4>
        <a:accent5>
          <a:srgbClr val="B8E2AD"/>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chNet Szeminárium FY06 12">
        <a:dk1>
          <a:srgbClr val="000000"/>
        </a:dk1>
        <a:lt1>
          <a:srgbClr val="FFFFFF"/>
        </a:lt1>
        <a:dk2>
          <a:srgbClr val="0099FF"/>
        </a:dk2>
        <a:lt2>
          <a:srgbClr val="FFCC00"/>
        </a:lt2>
        <a:accent1>
          <a:srgbClr val="66CC33"/>
        </a:accent1>
        <a:accent2>
          <a:srgbClr val="00FFFF"/>
        </a:accent2>
        <a:accent3>
          <a:srgbClr val="AACAFF"/>
        </a:accent3>
        <a:accent4>
          <a:srgbClr val="DADADA"/>
        </a:accent4>
        <a:accent5>
          <a:srgbClr val="B8E2AD"/>
        </a:accent5>
        <a:accent6>
          <a:srgbClr val="00E7E7"/>
        </a:accent6>
        <a:hlink>
          <a:srgbClr val="FFFFCC"/>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echNet Szeminárium FY06 12">
    <a:dk1>
      <a:srgbClr val="000000"/>
    </a:dk1>
    <a:lt1>
      <a:srgbClr val="FFFFFF"/>
    </a:lt1>
    <a:dk2>
      <a:srgbClr val="0099FF"/>
    </a:dk2>
    <a:lt2>
      <a:srgbClr val="FFCC00"/>
    </a:lt2>
    <a:accent1>
      <a:srgbClr val="66CC33"/>
    </a:accent1>
    <a:accent2>
      <a:srgbClr val="00FFFF"/>
    </a:accent2>
    <a:accent3>
      <a:srgbClr val="AACAFF"/>
    </a:accent3>
    <a:accent4>
      <a:srgbClr val="DADADA"/>
    </a:accent4>
    <a:accent5>
      <a:srgbClr val="B8E2AD"/>
    </a:accent5>
    <a:accent6>
      <a:srgbClr val="00E7E7"/>
    </a:accent6>
    <a:hlink>
      <a:srgbClr val="FFFFCC"/>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
  <TotalTime>1397</TotalTime>
  <Words>4319</Words>
  <Application>Microsoft PowerPoint</Application>
  <PresentationFormat>A4 Paper (210x297 mm)</PresentationFormat>
  <Paragraphs>941</Paragraphs>
  <Slides>74</Slides>
  <Notes>43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TechNet template</vt:lpstr>
      <vt:lpstr>Visio</vt:lpstr>
      <vt:lpstr>Orákulum – mi lesz a System Centerrel egy év múlva? (és később?)</vt:lpstr>
      <vt:lpstr>Miről lesz szó?</vt:lpstr>
      <vt:lpstr>Slide 3</vt:lpstr>
      <vt:lpstr>A System Center célkitűzései</vt:lpstr>
      <vt:lpstr>A DSI víziója: önmenedzselő rendszerek</vt:lpstr>
      <vt:lpstr>Mi hol van?</vt:lpstr>
      <vt:lpstr>Néhány baki...</vt:lpstr>
      <vt:lpstr>Modell-alapú rendszerfelügyelet</vt:lpstr>
      <vt:lpstr>Változáskezelés</vt:lpstr>
      <vt:lpstr>A modell-alapú CMDB felépítése és állapotai</vt:lpstr>
      <vt:lpstr>Állapotváltozások a CMDB-ben</vt:lpstr>
      <vt:lpstr>A modell-alapú CMDB felépítése és állapotai</vt:lpstr>
      <vt:lpstr>A DSI víziója: önmenedzselő rendszerek</vt:lpstr>
      <vt:lpstr>Mik lehetnek a "policy"-k?</vt:lpstr>
      <vt:lpstr>Monitorozás - az egészségmodell </vt:lpstr>
      <vt:lpstr>Miről lesz szó?</vt:lpstr>
      <vt:lpstr>System Center Service Manager</vt:lpstr>
      <vt:lpstr>Architektúra</vt:lpstr>
      <vt:lpstr>Integráció</vt:lpstr>
      <vt:lpstr>A megvalósítás</vt:lpstr>
      <vt:lpstr>Tárgyi eszközök kezelése </vt:lpstr>
      <vt:lpstr>Slide 22</vt:lpstr>
      <vt:lpstr>Slide 23</vt:lpstr>
      <vt:lpstr>Slide 24</vt:lpstr>
      <vt:lpstr>Slide 25</vt:lpstr>
      <vt:lpstr>Változáskezelés ITIL/MOF folyamatok támogatása</vt:lpstr>
      <vt:lpstr>Slide 27</vt:lpstr>
      <vt:lpstr>Slide 28</vt:lpstr>
      <vt:lpstr>Slide 29</vt:lpstr>
      <vt:lpstr>Slide 30</vt:lpstr>
      <vt:lpstr>Slide 31</vt:lpstr>
      <vt:lpstr>Slide 32</vt:lpstr>
      <vt:lpstr>Slide 33</vt:lpstr>
      <vt:lpstr>„Önkiszolgáló” IT portál</vt:lpstr>
      <vt:lpstr>Slide 35</vt:lpstr>
      <vt:lpstr>Slide 36</vt:lpstr>
      <vt:lpstr>Slide 37</vt:lpstr>
      <vt:lpstr>Slide 38</vt:lpstr>
      <vt:lpstr>Slide 39</vt:lpstr>
      <vt:lpstr>Slide 40</vt:lpstr>
      <vt:lpstr>Slide 41</vt:lpstr>
      <vt:lpstr>Miről lesz szó?</vt:lpstr>
      <vt:lpstr>"Longhorn Server" - Role Management Tool</vt:lpstr>
      <vt:lpstr>Hogyan használja az RMT a modelleket?</vt:lpstr>
      <vt:lpstr>RMT Architektúra</vt:lpstr>
      <vt:lpstr>Egy szerepkör szolgáltatásainak kiválasztása</vt:lpstr>
      <vt:lpstr>Függőségek</vt:lpstr>
      <vt:lpstr>Konfigurálás és alapbeállítások</vt:lpstr>
      <vt:lpstr>Miről lesz szó?</vt:lpstr>
      <vt:lpstr>A "Longhorn" idején</vt:lpstr>
      <vt:lpstr>A jövőben</vt:lpstr>
      <vt:lpstr>Miről lesz szó?</vt:lpstr>
      <vt:lpstr>Kapacitástervezés</vt:lpstr>
      <vt:lpstr>Slide 54</vt:lpstr>
      <vt:lpstr>Slide 55</vt:lpstr>
      <vt:lpstr>Slide 56</vt:lpstr>
      <vt:lpstr>Slide 57</vt:lpstr>
      <vt:lpstr>Slide 58</vt:lpstr>
      <vt:lpstr>Slide 59</vt:lpstr>
      <vt:lpstr>Capacity Planner szimuláció</vt:lpstr>
      <vt:lpstr>Mi lesz később?  Capacity Planner  Capacity Manager</vt:lpstr>
      <vt:lpstr>Hogyan tovább?</vt:lpstr>
      <vt:lpstr>Miről lesz szó?</vt:lpstr>
      <vt:lpstr>Mi is az a virtualizáció?</vt:lpstr>
      <vt:lpstr>A Microsoft virtualizációs megoldásai</vt:lpstr>
      <vt:lpstr>Olcsóbb és ésszerűbb megoldás</vt:lpstr>
      <vt:lpstr>Magasabb rendelkezésre állás</vt:lpstr>
      <vt:lpstr>Rugalmasan képes változni</vt:lpstr>
      <vt:lpstr>A Microsoft virtualizációs megoldásai</vt:lpstr>
      <vt:lpstr>Miről lesz szó?</vt:lpstr>
      <vt:lpstr>És ha mindez összeér…</vt:lpstr>
      <vt:lpstr>Slide 72</vt:lpstr>
      <vt:lpstr>Slide 73</vt:lpstr>
      <vt:lpstr>TechNet események ebben a félévben</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Az előadás címe</dc:title>
  <dc:creator>Peter Budai (Intl Agency)</dc:creator>
  <cp:lastModifiedBy>Peter Budai (Intl Agency)</cp:lastModifiedBy>
  <cp:revision>143</cp:revision>
  <dcterms:created xsi:type="dcterms:W3CDTF">2007-02-05T11:20:42Z</dcterms:created>
  <dcterms:modified xsi:type="dcterms:W3CDTF">2007-04-05T21:20:01Z</dcterms:modified>
</cp:coreProperties>
</file>