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 id="2147483731" r:id="rId2"/>
  </p:sldMasterIdLst>
  <p:notesMasterIdLst>
    <p:notesMasterId r:id="rId81"/>
  </p:notesMasterIdLst>
  <p:handoutMasterIdLst>
    <p:handoutMasterId r:id="rId82"/>
  </p:handoutMasterIdLst>
  <p:sldIdLst>
    <p:sldId id="1693" r:id="rId3"/>
    <p:sldId id="1696" r:id="rId4"/>
    <p:sldId id="1697" r:id="rId5"/>
    <p:sldId id="1698" r:id="rId6"/>
    <p:sldId id="1768" r:id="rId7"/>
    <p:sldId id="1699" r:id="rId8"/>
    <p:sldId id="1701" r:id="rId9"/>
    <p:sldId id="1707" r:id="rId10"/>
    <p:sldId id="1702" r:id="rId11"/>
    <p:sldId id="1694" r:id="rId12"/>
    <p:sldId id="1703" r:id="rId13"/>
    <p:sldId id="1705" r:id="rId14"/>
    <p:sldId id="1706" r:id="rId15"/>
    <p:sldId id="1708" r:id="rId16"/>
    <p:sldId id="1704" r:id="rId17"/>
    <p:sldId id="1709" r:id="rId18"/>
    <p:sldId id="1711" r:id="rId19"/>
    <p:sldId id="1712" r:id="rId20"/>
    <p:sldId id="1713" r:id="rId21"/>
    <p:sldId id="1714" r:id="rId22"/>
    <p:sldId id="1718" r:id="rId23"/>
    <p:sldId id="1719" r:id="rId24"/>
    <p:sldId id="1715" r:id="rId25"/>
    <p:sldId id="1784" r:id="rId26"/>
    <p:sldId id="1785" r:id="rId27"/>
    <p:sldId id="1720" r:id="rId28"/>
    <p:sldId id="1717" r:id="rId29"/>
    <p:sldId id="1721" r:id="rId30"/>
    <p:sldId id="1725" r:id="rId31"/>
    <p:sldId id="1726" r:id="rId32"/>
    <p:sldId id="1727" r:id="rId33"/>
    <p:sldId id="1728" r:id="rId34"/>
    <p:sldId id="1730" r:id="rId35"/>
    <p:sldId id="1733" r:id="rId36"/>
    <p:sldId id="1734" r:id="rId37"/>
    <p:sldId id="1735" r:id="rId38"/>
    <p:sldId id="1731" r:id="rId39"/>
    <p:sldId id="1732" r:id="rId40"/>
    <p:sldId id="1736" r:id="rId41"/>
    <p:sldId id="1737" r:id="rId42"/>
    <p:sldId id="1738" r:id="rId43"/>
    <p:sldId id="1739" r:id="rId44"/>
    <p:sldId id="1740" r:id="rId45"/>
    <p:sldId id="1722" r:id="rId46"/>
    <p:sldId id="1741" r:id="rId47"/>
    <p:sldId id="1742" r:id="rId48"/>
    <p:sldId id="1745" r:id="rId49"/>
    <p:sldId id="1743" r:id="rId50"/>
    <p:sldId id="1746" r:id="rId51"/>
    <p:sldId id="1747" r:id="rId52"/>
    <p:sldId id="1748" r:id="rId53"/>
    <p:sldId id="1749" r:id="rId54"/>
    <p:sldId id="1744" r:id="rId55"/>
    <p:sldId id="1750" r:id="rId56"/>
    <p:sldId id="1723" r:id="rId57"/>
    <p:sldId id="1753" r:id="rId58"/>
    <p:sldId id="1751" r:id="rId59"/>
    <p:sldId id="1761" r:id="rId60"/>
    <p:sldId id="1754" r:id="rId61"/>
    <p:sldId id="1757" r:id="rId62"/>
    <p:sldId id="1758" r:id="rId63"/>
    <p:sldId id="1759" r:id="rId64"/>
    <p:sldId id="1760" r:id="rId65"/>
    <p:sldId id="1755" r:id="rId66"/>
    <p:sldId id="1765" r:id="rId67"/>
    <p:sldId id="1766" r:id="rId68"/>
    <p:sldId id="1767" r:id="rId69"/>
    <p:sldId id="1771" r:id="rId70"/>
    <p:sldId id="1772" r:id="rId71"/>
    <p:sldId id="1769" r:id="rId72"/>
    <p:sldId id="1777" r:id="rId73"/>
    <p:sldId id="1774" r:id="rId74"/>
    <p:sldId id="1778" r:id="rId75"/>
    <p:sldId id="1779" r:id="rId76"/>
    <p:sldId id="1780" r:id="rId77"/>
    <p:sldId id="1782" r:id="rId78"/>
    <p:sldId id="1770" r:id="rId79"/>
    <p:sldId id="1665" r:id="rId80"/>
  </p:sldIdLst>
  <p:sldSz cx="9144000" cy="6858000" type="screen4x3"/>
  <p:notesSz cx="7097713" cy="10229850"/>
  <p:defaultTextStyle>
    <a:defPPr>
      <a:defRPr lang="en-US"/>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1" userDrawn="1">
          <p15:clr>
            <a:srgbClr val="A4A3A4"/>
          </p15:clr>
        </p15:guide>
        <p15:guide id="2" pos="223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EFFF"/>
    <a:srgbClr val="6C1D00"/>
    <a:srgbClr val="DDFFDD"/>
    <a:srgbClr val="FFEBFF"/>
    <a:srgbClr val="FFFFCC"/>
    <a:srgbClr val="CCFFCC"/>
    <a:srgbClr val="EFFFFF"/>
    <a:srgbClr val="D83B0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E8EA82-3390-4FA9-8783-DAC1503CC4F9}" v="1" dt="2022-12-22T06:21:42.060"/>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1272" y="-294"/>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221"/>
        <p:guide pos="223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microsoft.com/office/2015/10/relationships/revisionInfo" Target="revisionInfo.xml"/><Relationship Id="rId61" Type="http://schemas.openxmlformats.org/officeDocument/2006/relationships/slide" Target="slides/slide59.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7" name="Rectangle 9"/>
          <p:cNvSpPr>
            <a:spLocks noChangeArrowheads="1"/>
          </p:cNvSpPr>
          <p:nvPr/>
        </p:nvSpPr>
        <p:spPr bwMode="auto">
          <a:xfrm>
            <a:off x="177860" y="291673"/>
            <a:ext cx="6771916" cy="25234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557" tIns="48279" rIns="96557" bIns="48279" anchor="ctr"/>
          <a:lstStyle>
            <a:lvl1pPr algn="l" defTabSz="930275">
              <a:defRPr kumimoji="1" sz="2400">
                <a:solidFill>
                  <a:schemeClr val="tx1"/>
                </a:solidFill>
                <a:latin typeface="Times New Roman" panose="02020603050405020304" pitchFamily="18" charset="0"/>
                <a:ea typeface="ＭＳ Ｐゴシック" panose="020B0600070205080204" pitchFamily="50" charset="-128"/>
              </a:defRPr>
            </a:lvl1pPr>
            <a:lvl2pPr marL="466725" algn="l" defTabSz="930275">
              <a:defRPr kumimoji="1" sz="2400">
                <a:solidFill>
                  <a:schemeClr val="tx1"/>
                </a:solidFill>
                <a:latin typeface="Times New Roman" panose="02020603050405020304" pitchFamily="18" charset="0"/>
                <a:ea typeface="ＭＳ Ｐゴシック" panose="020B0600070205080204" pitchFamily="50" charset="-128"/>
              </a:defRPr>
            </a:lvl2pPr>
            <a:lvl3pPr marL="930275" algn="l" defTabSz="930275">
              <a:defRPr kumimoji="1" sz="2400">
                <a:solidFill>
                  <a:schemeClr val="tx1"/>
                </a:solidFill>
                <a:latin typeface="Times New Roman" panose="02020603050405020304" pitchFamily="18" charset="0"/>
                <a:ea typeface="ＭＳ Ｐゴシック" panose="020B0600070205080204" pitchFamily="50" charset="-128"/>
              </a:defRPr>
            </a:lvl3pPr>
            <a:lvl4pPr marL="1397000" algn="l" defTabSz="930275">
              <a:defRPr kumimoji="1" sz="2400">
                <a:solidFill>
                  <a:schemeClr val="tx1"/>
                </a:solidFill>
                <a:latin typeface="Times New Roman" panose="02020603050405020304" pitchFamily="18" charset="0"/>
                <a:ea typeface="ＭＳ Ｐゴシック" panose="020B0600070205080204" pitchFamily="50" charset="-128"/>
              </a:defRPr>
            </a:lvl4pPr>
            <a:lvl5pPr marL="1860550" algn="l" defTabSz="930275">
              <a:defRPr kumimoji="1" sz="2400">
                <a:solidFill>
                  <a:schemeClr val="tx1"/>
                </a:solidFill>
                <a:latin typeface="Times New Roman" panose="02020603050405020304" pitchFamily="18" charset="0"/>
                <a:ea typeface="ＭＳ Ｐゴシック" panose="020B0600070205080204" pitchFamily="50" charset="-128"/>
              </a:defRPr>
            </a:lvl5pPr>
            <a:lvl6pPr marL="2317750" defTabSz="930275"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774950" defTabSz="930275"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232150" defTabSz="930275"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689350" defTabSz="930275"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endParaRPr lang="ja-JP" altLang="en-US">
              <a:latin typeface="Arial" panose="020B0604020202020204" pitchFamily="34" charset="0"/>
            </a:endParaRPr>
          </a:p>
        </p:txBody>
      </p:sp>
      <p:sp>
        <p:nvSpPr>
          <p:cNvPr id="114698" name="Text Box 10"/>
          <p:cNvSpPr txBox="1">
            <a:spLocks noChangeArrowheads="1"/>
          </p:cNvSpPr>
          <p:nvPr/>
        </p:nvSpPr>
        <p:spPr bwMode="auto">
          <a:xfrm>
            <a:off x="254322" y="136006"/>
            <a:ext cx="4029383" cy="297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557" tIns="48279" rIns="96557" bIns="48279">
            <a:spAutoFit/>
          </a:bodyPr>
          <a:lstStyle>
            <a:lvl1pPr algn="l" defTabSz="930275">
              <a:defRPr kumimoji="1" sz="2400">
                <a:solidFill>
                  <a:schemeClr val="tx1"/>
                </a:solidFill>
                <a:latin typeface="Times New Roman" panose="02020603050405020304" pitchFamily="18" charset="0"/>
                <a:ea typeface="ＭＳ Ｐゴシック" panose="020B0600070205080204" pitchFamily="50" charset="-128"/>
              </a:defRPr>
            </a:lvl1pPr>
            <a:lvl2pPr marL="466725" algn="l" defTabSz="930275">
              <a:defRPr kumimoji="1" sz="2400">
                <a:solidFill>
                  <a:schemeClr val="tx1"/>
                </a:solidFill>
                <a:latin typeface="Times New Roman" panose="02020603050405020304" pitchFamily="18" charset="0"/>
                <a:ea typeface="ＭＳ Ｐゴシック" panose="020B0600070205080204" pitchFamily="50" charset="-128"/>
              </a:defRPr>
            </a:lvl2pPr>
            <a:lvl3pPr marL="930275" algn="l" defTabSz="930275">
              <a:defRPr kumimoji="1" sz="2400">
                <a:solidFill>
                  <a:schemeClr val="tx1"/>
                </a:solidFill>
                <a:latin typeface="Times New Roman" panose="02020603050405020304" pitchFamily="18" charset="0"/>
                <a:ea typeface="ＭＳ Ｐゴシック" panose="020B0600070205080204" pitchFamily="50" charset="-128"/>
              </a:defRPr>
            </a:lvl3pPr>
            <a:lvl4pPr marL="1397000" algn="l" defTabSz="930275">
              <a:defRPr kumimoji="1" sz="2400">
                <a:solidFill>
                  <a:schemeClr val="tx1"/>
                </a:solidFill>
                <a:latin typeface="Times New Roman" panose="02020603050405020304" pitchFamily="18" charset="0"/>
                <a:ea typeface="ＭＳ Ｐゴシック" panose="020B0600070205080204" pitchFamily="50" charset="-128"/>
              </a:defRPr>
            </a:lvl4pPr>
            <a:lvl5pPr marL="1860550" algn="l" defTabSz="930275">
              <a:defRPr kumimoji="1" sz="2400">
                <a:solidFill>
                  <a:schemeClr val="tx1"/>
                </a:solidFill>
                <a:latin typeface="Times New Roman" panose="02020603050405020304" pitchFamily="18" charset="0"/>
                <a:ea typeface="ＭＳ Ｐゴシック" panose="020B0600070205080204" pitchFamily="50" charset="-128"/>
              </a:defRPr>
            </a:lvl5pPr>
            <a:lvl6pPr marL="2317750" defTabSz="930275"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774950" defTabSz="930275"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232150" defTabSz="930275"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689350" defTabSz="930275"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defRPr/>
            </a:pPr>
            <a:r>
              <a:rPr kumimoji="0" lang="en-US" altLang="ja-JP" sz="1300">
                <a:latin typeface="ＭＳ ゴシック" panose="020B0609070205080204" pitchFamily="49" charset="-128"/>
                <a:ea typeface="ＭＳ ゴシック" panose="020B0609070205080204" pitchFamily="49" charset="-128"/>
              </a:rPr>
              <a:t>#411 SQL Server &amp; ADO.NET </a:t>
            </a:r>
            <a:r>
              <a:rPr kumimoji="0" lang="ja-JP" altLang="en-US" sz="1300">
                <a:latin typeface="ＭＳ ゴシック" panose="020B0609070205080204" pitchFamily="49" charset="-128"/>
                <a:ea typeface="ＭＳ ゴシック" panose="020B0609070205080204" pitchFamily="49" charset="-128"/>
              </a:rPr>
              <a:t>トランザクション処理</a:t>
            </a:r>
          </a:p>
        </p:txBody>
      </p:sp>
      <p:sp>
        <p:nvSpPr>
          <p:cNvPr id="114699" name="Text Box 11"/>
          <p:cNvSpPr txBox="1">
            <a:spLocks noChangeArrowheads="1"/>
          </p:cNvSpPr>
          <p:nvPr/>
        </p:nvSpPr>
        <p:spPr bwMode="auto">
          <a:xfrm>
            <a:off x="0" y="9969311"/>
            <a:ext cx="7127633" cy="297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564" tIns="48283" rIns="96564" bIns="48283">
            <a:spAutoFit/>
          </a:bodyPr>
          <a:lstStyle>
            <a:lvl1pPr algn="l" defTabSz="930275">
              <a:defRPr kumimoji="1" sz="2400">
                <a:solidFill>
                  <a:schemeClr val="tx1"/>
                </a:solidFill>
                <a:latin typeface="Times New Roman" panose="02020603050405020304" pitchFamily="18" charset="0"/>
                <a:ea typeface="ＭＳ Ｐゴシック" panose="020B0600070205080204" pitchFamily="50" charset="-128"/>
              </a:defRPr>
            </a:lvl1pPr>
            <a:lvl2pPr marL="466725" algn="l" defTabSz="930275">
              <a:defRPr kumimoji="1" sz="2400">
                <a:solidFill>
                  <a:schemeClr val="tx1"/>
                </a:solidFill>
                <a:latin typeface="Times New Roman" panose="02020603050405020304" pitchFamily="18" charset="0"/>
                <a:ea typeface="ＭＳ Ｐゴシック" panose="020B0600070205080204" pitchFamily="50" charset="-128"/>
              </a:defRPr>
            </a:lvl2pPr>
            <a:lvl3pPr marL="930275" algn="l" defTabSz="930275">
              <a:defRPr kumimoji="1" sz="2400">
                <a:solidFill>
                  <a:schemeClr val="tx1"/>
                </a:solidFill>
                <a:latin typeface="Times New Roman" panose="02020603050405020304" pitchFamily="18" charset="0"/>
                <a:ea typeface="ＭＳ Ｐゴシック" panose="020B0600070205080204" pitchFamily="50" charset="-128"/>
              </a:defRPr>
            </a:lvl3pPr>
            <a:lvl4pPr marL="1397000" algn="l" defTabSz="930275">
              <a:defRPr kumimoji="1" sz="2400">
                <a:solidFill>
                  <a:schemeClr val="tx1"/>
                </a:solidFill>
                <a:latin typeface="Times New Roman" panose="02020603050405020304" pitchFamily="18" charset="0"/>
                <a:ea typeface="ＭＳ Ｐゴシック" panose="020B0600070205080204" pitchFamily="50" charset="-128"/>
              </a:defRPr>
            </a:lvl4pPr>
            <a:lvl5pPr marL="1860550" algn="l" defTabSz="930275">
              <a:defRPr kumimoji="1" sz="2400">
                <a:solidFill>
                  <a:schemeClr val="tx1"/>
                </a:solidFill>
                <a:latin typeface="Times New Roman" panose="02020603050405020304" pitchFamily="18" charset="0"/>
                <a:ea typeface="ＭＳ Ｐゴシック" panose="020B0600070205080204" pitchFamily="50" charset="-128"/>
              </a:defRPr>
            </a:lvl5pPr>
            <a:lvl6pPr marL="2317750" defTabSz="930275"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774950" defTabSz="930275"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232150" defTabSz="930275"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689350" defTabSz="930275"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50000"/>
              </a:spcBef>
              <a:defRPr/>
            </a:pPr>
            <a:r>
              <a:rPr lang="ja-JP" altLang="en-US" sz="1300">
                <a:latin typeface="ＭＳ ゴシック" panose="020B0609070205080204" pitchFamily="49" charset="-128"/>
                <a:ea typeface="ＭＳ ゴシック" panose="020B0609070205080204" pitchFamily="49" charset="-128"/>
              </a:rPr>
              <a:t>－</a:t>
            </a:r>
            <a:fld id="{F0CDD24D-ECB3-4185-88CC-6E56A6F3809F}" type="slidenum">
              <a:rPr lang="en-US" altLang="ja-JP" sz="1300">
                <a:latin typeface="ＭＳ ゴシック" panose="020B0609070205080204" pitchFamily="49" charset="-128"/>
                <a:ea typeface="ＭＳ ゴシック" panose="020B0609070205080204" pitchFamily="49" charset="-128"/>
              </a:rPr>
              <a:pPr algn="ctr" eaLnBrk="1" hangingPunct="1">
                <a:spcBef>
                  <a:spcPct val="50000"/>
                </a:spcBef>
                <a:defRPr/>
              </a:pPr>
              <a:t>‹#›</a:t>
            </a:fld>
            <a:r>
              <a:rPr lang="ja-JP" altLang="en-US" sz="1300">
                <a:latin typeface="ＭＳ ゴシック" panose="020B0609070205080204" pitchFamily="49" charset="-128"/>
                <a:ea typeface="ＭＳ ゴシック" panose="020B0609070205080204" pitchFamily="49" charset="-128"/>
              </a:rPr>
              <a:t> －</a:t>
            </a:r>
          </a:p>
        </p:txBody>
      </p:sp>
      <p:sp>
        <p:nvSpPr>
          <p:cNvPr id="4101" name="Line 13"/>
          <p:cNvSpPr>
            <a:spLocks noChangeShapeType="1"/>
          </p:cNvSpPr>
          <p:nvPr/>
        </p:nvSpPr>
        <p:spPr bwMode="auto">
          <a:xfrm>
            <a:off x="146276" y="9558019"/>
            <a:ext cx="689990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917" tIns="47459" rIns="94917" bIns="47459"/>
          <a:lstStyle/>
          <a:p>
            <a:endParaRPr lang="ja-JP" altLang="en-US"/>
          </a:p>
        </p:txBody>
      </p:sp>
      <p:sp>
        <p:nvSpPr>
          <p:cNvPr id="4102" name="Line 14"/>
          <p:cNvSpPr>
            <a:spLocks noChangeShapeType="1"/>
          </p:cNvSpPr>
          <p:nvPr/>
        </p:nvSpPr>
        <p:spPr bwMode="auto">
          <a:xfrm>
            <a:off x="146276" y="9625202"/>
            <a:ext cx="6899909"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917" tIns="47459" rIns="94917" bIns="47459"/>
          <a:lstStyle/>
          <a:p>
            <a:endParaRPr lang="ja-JP" altLang="en-US"/>
          </a:p>
        </p:txBody>
      </p:sp>
      <p:sp>
        <p:nvSpPr>
          <p:cNvPr id="9" name="Text Box 15"/>
          <p:cNvSpPr txBox="1">
            <a:spLocks noChangeArrowheads="1"/>
          </p:cNvSpPr>
          <p:nvPr/>
        </p:nvSpPr>
        <p:spPr bwMode="auto">
          <a:xfrm>
            <a:off x="2154237" y="9682555"/>
            <a:ext cx="4918543" cy="355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4" rIns="96885" bIns="48444">
            <a:spAutoFit/>
          </a:bodyPr>
          <a:lstStyle>
            <a:lvl1pPr algn="l" defTabSz="933450">
              <a:defRPr kumimoji="1" sz="2400">
                <a:solidFill>
                  <a:schemeClr val="tx1"/>
                </a:solidFill>
                <a:latin typeface="Times New Roman" panose="02020603050405020304" pitchFamily="18" charset="0"/>
                <a:ea typeface="ＭＳ Ｐゴシック" panose="020B0600070205080204" pitchFamily="50" charset="-128"/>
              </a:defRPr>
            </a:lvl1pPr>
            <a:lvl2pPr marL="468313" algn="l" defTabSz="933450">
              <a:defRPr kumimoji="1" sz="2400">
                <a:solidFill>
                  <a:schemeClr val="tx1"/>
                </a:solidFill>
                <a:latin typeface="Times New Roman" panose="02020603050405020304" pitchFamily="18" charset="0"/>
                <a:ea typeface="ＭＳ Ｐゴシック" panose="020B0600070205080204" pitchFamily="50" charset="-128"/>
              </a:defRPr>
            </a:lvl2pPr>
            <a:lvl3pPr marL="933450" algn="l" defTabSz="933450">
              <a:defRPr kumimoji="1" sz="2400">
                <a:solidFill>
                  <a:schemeClr val="tx1"/>
                </a:solidFill>
                <a:latin typeface="Times New Roman" panose="02020603050405020304" pitchFamily="18" charset="0"/>
                <a:ea typeface="ＭＳ Ｐゴシック" panose="020B0600070205080204" pitchFamily="50" charset="-128"/>
              </a:defRPr>
            </a:lvl3pPr>
            <a:lvl4pPr marL="1401763" algn="l" defTabSz="933450">
              <a:defRPr kumimoji="1" sz="2400">
                <a:solidFill>
                  <a:schemeClr val="tx1"/>
                </a:solidFill>
                <a:latin typeface="Times New Roman" panose="02020603050405020304" pitchFamily="18" charset="0"/>
                <a:ea typeface="ＭＳ Ｐゴシック" panose="020B0600070205080204" pitchFamily="50" charset="-128"/>
              </a:defRPr>
            </a:lvl4pPr>
            <a:lvl5pPr marL="1866900" algn="l" defTabSz="933450">
              <a:defRPr kumimoji="1" sz="2400">
                <a:solidFill>
                  <a:schemeClr val="tx1"/>
                </a:solidFill>
                <a:latin typeface="Times New Roman" panose="02020603050405020304" pitchFamily="18" charset="0"/>
                <a:ea typeface="ＭＳ Ｐゴシック" panose="020B0600070205080204" pitchFamily="50" charset="-128"/>
              </a:defRPr>
            </a:lvl5pPr>
            <a:lvl6pPr marL="2324100" defTabSz="93345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781300" defTabSz="93345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238500" defTabSz="93345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695700" defTabSz="93345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r"/>
            <a:r>
              <a:rPr lang="en-US" altLang="ja-JP" sz="800">
                <a:latin typeface="ＭＳ ゴシック" panose="020B0609070205080204" pitchFamily="49" charset="-128"/>
                <a:ea typeface="ＭＳ ゴシック" panose="020B0609070205080204" pitchFamily="49" charset="-128"/>
              </a:rPr>
              <a:t>MCS Visual Studio Workshop </a:t>
            </a:r>
            <a:r>
              <a:rPr lang="ja-JP" altLang="en-US" sz="800">
                <a:latin typeface="ＭＳ ゴシック" panose="020B0609070205080204" pitchFamily="49" charset="-128"/>
                <a:ea typeface="ＭＳ ゴシック" panose="020B0609070205080204" pitchFamily="49" charset="-128"/>
              </a:rPr>
              <a:t>－ </a:t>
            </a:r>
            <a:r>
              <a:rPr lang="en-US" altLang="ja-JP" sz="800">
                <a:latin typeface="ＭＳ ゴシック" panose="020B0609070205080204" pitchFamily="49" charset="-128"/>
                <a:ea typeface="ＭＳ ゴシック" panose="020B0609070205080204" pitchFamily="49" charset="-128"/>
              </a:rPr>
              <a:t>#407 Web Application System Infrastructure</a:t>
            </a:r>
          </a:p>
          <a:p>
            <a:pPr algn="r"/>
            <a:r>
              <a:rPr lang="en-US" altLang="ja-JP" sz="800">
                <a:latin typeface="Arial" panose="020B0604020202020204" pitchFamily="34" charset="0"/>
              </a:rPr>
              <a:t>©</a:t>
            </a:r>
            <a:r>
              <a:rPr lang="en-US" altLang="ja-JP" sz="800">
                <a:latin typeface="ＭＳ ゴシック" panose="020B0609070205080204" pitchFamily="49" charset="-128"/>
                <a:ea typeface="ＭＳ ゴシック" panose="020B0609070205080204" pitchFamily="49" charset="-128"/>
              </a:rPr>
              <a:t> 2015 Microsoft Corporation. All rights reserved. / Microsoft Consulting Services Japan</a:t>
            </a:r>
          </a:p>
        </p:txBody>
      </p:sp>
      <p:pic>
        <p:nvPicPr>
          <p:cNvPr id="10" name="Picture 2" descr="MSFT_logo_rgb_B-Blk"/>
          <p:cNvPicPr>
            <a:picLocks noChangeAspect="1" noChangeArrowheads="1"/>
          </p:cNvPicPr>
          <p:nvPr/>
        </p:nvPicPr>
        <p:blipFill>
          <a:blip r:embed="rId2" cstate="print">
            <a:extLst>
              <a:ext uri="{28A0092B-C50C-407E-A947-70E740481C1C}">
                <a14:useLocalDpi xmlns:a14="http://schemas.microsoft.com/office/drawing/2010/main" val="0"/>
              </a:ext>
            </a:extLst>
          </a:blip>
          <a:srcRect l="10072" t="23985" r="9888" b="20633"/>
          <a:stretch>
            <a:fillRect/>
          </a:stretch>
        </p:blipFill>
        <p:spPr bwMode="auto">
          <a:xfrm>
            <a:off x="255983" y="9745140"/>
            <a:ext cx="1123967" cy="28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515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4"/>
          <p:cNvSpPr>
            <a:spLocks noGrp="1" noRot="1" noChangeAspect="1" noChangeArrowheads="1" noTextEdit="1"/>
          </p:cNvSpPr>
          <p:nvPr>
            <p:ph type="sldImg" idx="2"/>
          </p:nvPr>
        </p:nvSpPr>
        <p:spPr bwMode="auto">
          <a:xfrm>
            <a:off x="992188" y="766763"/>
            <a:ext cx="5113337" cy="38369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8613" name="Rectangle 5"/>
          <p:cNvSpPr>
            <a:spLocks noGrp="1" noChangeArrowheads="1"/>
          </p:cNvSpPr>
          <p:nvPr>
            <p:ph type="body" sz="quarter" idx="3"/>
          </p:nvPr>
        </p:nvSpPr>
        <p:spPr bwMode="auto">
          <a:xfrm>
            <a:off x="709772" y="4860121"/>
            <a:ext cx="5678170" cy="460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33" tIns="47867" rIns="95733" bIns="4786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8619" name="Rectangle 11"/>
          <p:cNvSpPr>
            <a:spLocks noChangeArrowheads="1"/>
          </p:cNvSpPr>
          <p:nvPr/>
        </p:nvSpPr>
        <p:spPr bwMode="auto">
          <a:xfrm>
            <a:off x="177860" y="291673"/>
            <a:ext cx="6771916" cy="25234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557" tIns="48279" rIns="96557" bIns="48279" anchor="ctr"/>
          <a:lstStyle>
            <a:lvl1pPr algn="l" defTabSz="930275">
              <a:defRPr kumimoji="1" sz="2400">
                <a:solidFill>
                  <a:schemeClr val="tx1"/>
                </a:solidFill>
                <a:latin typeface="Times New Roman" panose="02020603050405020304" pitchFamily="18" charset="0"/>
                <a:ea typeface="ＭＳ Ｐゴシック" panose="020B0600070205080204" pitchFamily="50" charset="-128"/>
              </a:defRPr>
            </a:lvl1pPr>
            <a:lvl2pPr marL="466725" algn="l" defTabSz="930275">
              <a:defRPr kumimoji="1" sz="2400">
                <a:solidFill>
                  <a:schemeClr val="tx1"/>
                </a:solidFill>
                <a:latin typeface="Times New Roman" panose="02020603050405020304" pitchFamily="18" charset="0"/>
                <a:ea typeface="ＭＳ Ｐゴシック" panose="020B0600070205080204" pitchFamily="50" charset="-128"/>
              </a:defRPr>
            </a:lvl2pPr>
            <a:lvl3pPr marL="930275" algn="l" defTabSz="930275">
              <a:defRPr kumimoji="1" sz="2400">
                <a:solidFill>
                  <a:schemeClr val="tx1"/>
                </a:solidFill>
                <a:latin typeface="Times New Roman" panose="02020603050405020304" pitchFamily="18" charset="0"/>
                <a:ea typeface="ＭＳ Ｐゴシック" panose="020B0600070205080204" pitchFamily="50" charset="-128"/>
              </a:defRPr>
            </a:lvl3pPr>
            <a:lvl4pPr marL="1397000" algn="l" defTabSz="930275">
              <a:defRPr kumimoji="1" sz="2400">
                <a:solidFill>
                  <a:schemeClr val="tx1"/>
                </a:solidFill>
                <a:latin typeface="Times New Roman" panose="02020603050405020304" pitchFamily="18" charset="0"/>
                <a:ea typeface="ＭＳ Ｐゴシック" panose="020B0600070205080204" pitchFamily="50" charset="-128"/>
              </a:defRPr>
            </a:lvl4pPr>
            <a:lvl5pPr marL="1860550" algn="l" defTabSz="930275">
              <a:defRPr kumimoji="1" sz="2400">
                <a:solidFill>
                  <a:schemeClr val="tx1"/>
                </a:solidFill>
                <a:latin typeface="Times New Roman" panose="02020603050405020304" pitchFamily="18" charset="0"/>
                <a:ea typeface="ＭＳ Ｐゴシック" panose="020B0600070205080204" pitchFamily="50" charset="-128"/>
              </a:defRPr>
            </a:lvl5pPr>
            <a:lvl6pPr marL="2317750" defTabSz="930275"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774950" defTabSz="930275"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232150" defTabSz="930275"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689350" defTabSz="930275"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defRPr/>
            </a:pPr>
            <a:endParaRPr lang="ja-JP" altLang="en-US" sz="1700">
              <a:latin typeface="Arial" panose="020B0604020202020204" pitchFamily="34" charset="0"/>
            </a:endParaRPr>
          </a:p>
        </p:txBody>
      </p:sp>
      <p:sp>
        <p:nvSpPr>
          <p:cNvPr id="68621" name="Text Box 13"/>
          <p:cNvSpPr txBox="1">
            <a:spLocks noChangeArrowheads="1"/>
          </p:cNvSpPr>
          <p:nvPr/>
        </p:nvSpPr>
        <p:spPr bwMode="auto">
          <a:xfrm>
            <a:off x="0" y="9969311"/>
            <a:ext cx="7127633" cy="297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564" tIns="48283" rIns="96564" bIns="48283">
            <a:spAutoFit/>
          </a:bodyPr>
          <a:lstStyle>
            <a:lvl1pPr algn="l" defTabSz="930275">
              <a:defRPr kumimoji="1" sz="2400">
                <a:solidFill>
                  <a:schemeClr val="tx1"/>
                </a:solidFill>
                <a:latin typeface="Times New Roman" panose="02020603050405020304" pitchFamily="18" charset="0"/>
                <a:ea typeface="ＭＳ Ｐゴシック" panose="020B0600070205080204" pitchFamily="50" charset="-128"/>
              </a:defRPr>
            </a:lvl1pPr>
            <a:lvl2pPr marL="466725" algn="l" defTabSz="930275">
              <a:defRPr kumimoji="1" sz="2400">
                <a:solidFill>
                  <a:schemeClr val="tx1"/>
                </a:solidFill>
                <a:latin typeface="Times New Roman" panose="02020603050405020304" pitchFamily="18" charset="0"/>
                <a:ea typeface="ＭＳ Ｐゴシック" panose="020B0600070205080204" pitchFamily="50" charset="-128"/>
              </a:defRPr>
            </a:lvl2pPr>
            <a:lvl3pPr marL="930275" algn="l" defTabSz="930275">
              <a:defRPr kumimoji="1" sz="2400">
                <a:solidFill>
                  <a:schemeClr val="tx1"/>
                </a:solidFill>
                <a:latin typeface="Times New Roman" panose="02020603050405020304" pitchFamily="18" charset="0"/>
                <a:ea typeface="ＭＳ Ｐゴシック" panose="020B0600070205080204" pitchFamily="50" charset="-128"/>
              </a:defRPr>
            </a:lvl3pPr>
            <a:lvl4pPr marL="1397000" algn="l" defTabSz="930275">
              <a:defRPr kumimoji="1" sz="2400">
                <a:solidFill>
                  <a:schemeClr val="tx1"/>
                </a:solidFill>
                <a:latin typeface="Times New Roman" panose="02020603050405020304" pitchFamily="18" charset="0"/>
                <a:ea typeface="ＭＳ Ｐゴシック" panose="020B0600070205080204" pitchFamily="50" charset="-128"/>
              </a:defRPr>
            </a:lvl4pPr>
            <a:lvl5pPr marL="1860550" algn="l" defTabSz="930275">
              <a:defRPr kumimoji="1" sz="2400">
                <a:solidFill>
                  <a:schemeClr val="tx1"/>
                </a:solidFill>
                <a:latin typeface="Times New Roman" panose="02020603050405020304" pitchFamily="18" charset="0"/>
                <a:ea typeface="ＭＳ Ｐゴシック" panose="020B0600070205080204" pitchFamily="50" charset="-128"/>
              </a:defRPr>
            </a:lvl5pPr>
            <a:lvl6pPr marL="2317750" defTabSz="930275"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774950" defTabSz="930275"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232150" defTabSz="930275"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689350" defTabSz="930275"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50000"/>
              </a:spcBef>
              <a:defRPr/>
            </a:pPr>
            <a:r>
              <a:rPr lang="ja-JP" altLang="en-US" sz="1300">
                <a:latin typeface="ＭＳ ゴシック" panose="020B0609070205080204" pitchFamily="49" charset="-128"/>
                <a:ea typeface="ＭＳ ゴシック" panose="020B0609070205080204" pitchFamily="49" charset="-128"/>
              </a:rPr>
              <a:t>－</a:t>
            </a:r>
            <a:fld id="{A1B10109-58CC-4905-892F-9FFB25A6C8BF}" type="slidenum">
              <a:rPr lang="en-US" altLang="ja-JP" sz="1300" smtClean="0">
                <a:latin typeface="ＭＳ ゴシック" panose="020B0609070205080204" pitchFamily="49" charset="-128"/>
                <a:ea typeface="ＭＳ ゴシック" panose="020B0609070205080204" pitchFamily="49" charset="-128"/>
              </a:rPr>
              <a:pPr algn="ctr" eaLnBrk="1" hangingPunct="1">
                <a:spcBef>
                  <a:spcPct val="50000"/>
                </a:spcBef>
                <a:defRPr/>
              </a:pPr>
              <a:t>‹#›</a:t>
            </a:fld>
            <a:r>
              <a:rPr lang="ja-JP" altLang="en-US" sz="1300">
                <a:latin typeface="ＭＳ ゴシック" panose="020B0609070205080204" pitchFamily="49" charset="-128"/>
                <a:ea typeface="ＭＳ ゴシック" panose="020B0609070205080204" pitchFamily="49" charset="-128"/>
              </a:rPr>
              <a:t> －</a:t>
            </a:r>
          </a:p>
        </p:txBody>
      </p:sp>
      <p:sp>
        <p:nvSpPr>
          <p:cNvPr id="3078" name="Line 15"/>
          <p:cNvSpPr>
            <a:spLocks noChangeShapeType="1"/>
          </p:cNvSpPr>
          <p:nvPr/>
        </p:nvSpPr>
        <p:spPr bwMode="auto">
          <a:xfrm>
            <a:off x="146276" y="9558019"/>
            <a:ext cx="689990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917" tIns="47459" rIns="94917" bIns="47459"/>
          <a:lstStyle/>
          <a:p>
            <a:endParaRPr lang="ja-JP" altLang="en-US"/>
          </a:p>
        </p:txBody>
      </p:sp>
      <p:sp>
        <p:nvSpPr>
          <p:cNvPr id="3079" name="Line 16"/>
          <p:cNvSpPr>
            <a:spLocks noChangeShapeType="1"/>
          </p:cNvSpPr>
          <p:nvPr/>
        </p:nvSpPr>
        <p:spPr bwMode="auto">
          <a:xfrm>
            <a:off x="146276" y="9625202"/>
            <a:ext cx="6899909"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917" tIns="47459" rIns="94917" bIns="47459"/>
          <a:lstStyle/>
          <a:p>
            <a:endParaRPr lang="ja-JP" altLang="en-US"/>
          </a:p>
        </p:txBody>
      </p:sp>
      <p:sp>
        <p:nvSpPr>
          <p:cNvPr id="68629" name="Text Box 21"/>
          <p:cNvSpPr txBox="1">
            <a:spLocks noChangeArrowheads="1"/>
          </p:cNvSpPr>
          <p:nvPr/>
        </p:nvSpPr>
        <p:spPr bwMode="auto">
          <a:xfrm>
            <a:off x="254322" y="136006"/>
            <a:ext cx="4029383" cy="297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557" tIns="48279" rIns="96557" bIns="48279">
            <a:spAutoFit/>
          </a:bodyPr>
          <a:lstStyle>
            <a:lvl1pPr algn="l" defTabSz="930275">
              <a:defRPr kumimoji="1" sz="2400">
                <a:solidFill>
                  <a:schemeClr val="tx1"/>
                </a:solidFill>
                <a:latin typeface="Times New Roman" panose="02020603050405020304" pitchFamily="18" charset="0"/>
                <a:ea typeface="ＭＳ Ｐゴシック" panose="020B0600070205080204" pitchFamily="50" charset="-128"/>
              </a:defRPr>
            </a:lvl1pPr>
            <a:lvl2pPr marL="466725" algn="l" defTabSz="930275">
              <a:defRPr kumimoji="1" sz="2400">
                <a:solidFill>
                  <a:schemeClr val="tx1"/>
                </a:solidFill>
                <a:latin typeface="Times New Roman" panose="02020603050405020304" pitchFamily="18" charset="0"/>
                <a:ea typeface="ＭＳ Ｐゴシック" panose="020B0600070205080204" pitchFamily="50" charset="-128"/>
              </a:defRPr>
            </a:lvl2pPr>
            <a:lvl3pPr marL="930275" algn="l" defTabSz="930275">
              <a:defRPr kumimoji="1" sz="2400">
                <a:solidFill>
                  <a:schemeClr val="tx1"/>
                </a:solidFill>
                <a:latin typeface="Times New Roman" panose="02020603050405020304" pitchFamily="18" charset="0"/>
                <a:ea typeface="ＭＳ Ｐゴシック" panose="020B0600070205080204" pitchFamily="50" charset="-128"/>
              </a:defRPr>
            </a:lvl3pPr>
            <a:lvl4pPr marL="1397000" algn="l" defTabSz="930275">
              <a:defRPr kumimoji="1" sz="2400">
                <a:solidFill>
                  <a:schemeClr val="tx1"/>
                </a:solidFill>
                <a:latin typeface="Times New Roman" panose="02020603050405020304" pitchFamily="18" charset="0"/>
                <a:ea typeface="ＭＳ Ｐゴシック" panose="020B0600070205080204" pitchFamily="50" charset="-128"/>
              </a:defRPr>
            </a:lvl4pPr>
            <a:lvl5pPr marL="1860550" algn="l" defTabSz="930275">
              <a:defRPr kumimoji="1" sz="2400">
                <a:solidFill>
                  <a:schemeClr val="tx1"/>
                </a:solidFill>
                <a:latin typeface="Times New Roman" panose="02020603050405020304" pitchFamily="18" charset="0"/>
                <a:ea typeface="ＭＳ Ｐゴシック" panose="020B0600070205080204" pitchFamily="50" charset="-128"/>
              </a:defRPr>
            </a:lvl5pPr>
            <a:lvl6pPr marL="2317750" defTabSz="930275"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774950" defTabSz="930275"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232150" defTabSz="930275"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689350" defTabSz="930275"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defRPr/>
            </a:pPr>
            <a:r>
              <a:rPr kumimoji="0" lang="en-US" altLang="ja-JP" sz="1300">
                <a:latin typeface="ＭＳ ゴシック" panose="020B0609070205080204" pitchFamily="49" charset="-128"/>
                <a:ea typeface="ＭＳ ゴシック" panose="020B0609070205080204" pitchFamily="49" charset="-128"/>
              </a:rPr>
              <a:t>#411 SQL Server &amp; ADO.NET </a:t>
            </a:r>
            <a:r>
              <a:rPr kumimoji="0" lang="ja-JP" altLang="en-US" sz="1300">
                <a:latin typeface="ＭＳ ゴシック" panose="020B0609070205080204" pitchFamily="49" charset="-128"/>
                <a:ea typeface="ＭＳ ゴシック" panose="020B0609070205080204" pitchFamily="49" charset="-128"/>
              </a:rPr>
              <a:t>トランザクション処理</a:t>
            </a:r>
          </a:p>
        </p:txBody>
      </p:sp>
      <p:sp>
        <p:nvSpPr>
          <p:cNvPr id="11" name="Text Box 15"/>
          <p:cNvSpPr txBox="1">
            <a:spLocks noChangeArrowheads="1"/>
          </p:cNvSpPr>
          <p:nvPr/>
        </p:nvSpPr>
        <p:spPr bwMode="auto">
          <a:xfrm>
            <a:off x="2154237" y="9682555"/>
            <a:ext cx="4918543" cy="355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885" tIns="48444" rIns="96885" bIns="48444">
            <a:spAutoFit/>
          </a:bodyPr>
          <a:lstStyle>
            <a:lvl1pPr algn="l" defTabSz="933450">
              <a:defRPr kumimoji="1" sz="2400">
                <a:solidFill>
                  <a:schemeClr val="tx1"/>
                </a:solidFill>
                <a:latin typeface="Times New Roman" panose="02020603050405020304" pitchFamily="18" charset="0"/>
                <a:ea typeface="ＭＳ Ｐゴシック" panose="020B0600070205080204" pitchFamily="50" charset="-128"/>
              </a:defRPr>
            </a:lvl1pPr>
            <a:lvl2pPr marL="468313" algn="l" defTabSz="933450">
              <a:defRPr kumimoji="1" sz="2400">
                <a:solidFill>
                  <a:schemeClr val="tx1"/>
                </a:solidFill>
                <a:latin typeface="Times New Roman" panose="02020603050405020304" pitchFamily="18" charset="0"/>
                <a:ea typeface="ＭＳ Ｐゴシック" panose="020B0600070205080204" pitchFamily="50" charset="-128"/>
              </a:defRPr>
            </a:lvl2pPr>
            <a:lvl3pPr marL="933450" algn="l" defTabSz="933450">
              <a:defRPr kumimoji="1" sz="2400">
                <a:solidFill>
                  <a:schemeClr val="tx1"/>
                </a:solidFill>
                <a:latin typeface="Times New Roman" panose="02020603050405020304" pitchFamily="18" charset="0"/>
                <a:ea typeface="ＭＳ Ｐゴシック" panose="020B0600070205080204" pitchFamily="50" charset="-128"/>
              </a:defRPr>
            </a:lvl3pPr>
            <a:lvl4pPr marL="1401763" algn="l" defTabSz="933450">
              <a:defRPr kumimoji="1" sz="2400">
                <a:solidFill>
                  <a:schemeClr val="tx1"/>
                </a:solidFill>
                <a:latin typeface="Times New Roman" panose="02020603050405020304" pitchFamily="18" charset="0"/>
                <a:ea typeface="ＭＳ Ｐゴシック" panose="020B0600070205080204" pitchFamily="50" charset="-128"/>
              </a:defRPr>
            </a:lvl4pPr>
            <a:lvl5pPr marL="1866900" algn="l" defTabSz="933450">
              <a:defRPr kumimoji="1" sz="2400">
                <a:solidFill>
                  <a:schemeClr val="tx1"/>
                </a:solidFill>
                <a:latin typeface="Times New Roman" panose="02020603050405020304" pitchFamily="18" charset="0"/>
                <a:ea typeface="ＭＳ Ｐゴシック" panose="020B0600070205080204" pitchFamily="50" charset="-128"/>
              </a:defRPr>
            </a:lvl5pPr>
            <a:lvl6pPr marL="2324100" defTabSz="93345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781300" defTabSz="93345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238500" defTabSz="93345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695700" defTabSz="933450" fontAlgn="base">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lgn="r"/>
            <a:r>
              <a:rPr lang="en-US" altLang="ja-JP" sz="800">
                <a:latin typeface="ＭＳ ゴシック" panose="020B0609070205080204" pitchFamily="49" charset="-128"/>
                <a:ea typeface="ＭＳ ゴシック" panose="020B0609070205080204" pitchFamily="49" charset="-128"/>
              </a:rPr>
              <a:t>MCS Visual Studio Workshop </a:t>
            </a:r>
            <a:r>
              <a:rPr lang="ja-JP" altLang="en-US" sz="800">
                <a:latin typeface="ＭＳ ゴシック" panose="020B0609070205080204" pitchFamily="49" charset="-128"/>
                <a:ea typeface="ＭＳ ゴシック" panose="020B0609070205080204" pitchFamily="49" charset="-128"/>
              </a:rPr>
              <a:t>－ </a:t>
            </a:r>
            <a:r>
              <a:rPr lang="en-US" altLang="ja-JP" sz="800">
                <a:latin typeface="ＭＳ ゴシック" panose="020B0609070205080204" pitchFamily="49" charset="-128"/>
                <a:ea typeface="ＭＳ ゴシック" panose="020B0609070205080204" pitchFamily="49" charset="-128"/>
              </a:rPr>
              <a:t>#407 Web Application System Infrastructure</a:t>
            </a:r>
          </a:p>
          <a:p>
            <a:pPr algn="r"/>
            <a:r>
              <a:rPr lang="en-US" altLang="ja-JP" sz="800">
                <a:latin typeface="Arial" panose="020B0604020202020204" pitchFamily="34" charset="0"/>
              </a:rPr>
              <a:t>©</a:t>
            </a:r>
            <a:r>
              <a:rPr lang="en-US" altLang="ja-JP" sz="800">
                <a:latin typeface="ＭＳ ゴシック" panose="020B0609070205080204" pitchFamily="49" charset="-128"/>
                <a:ea typeface="ＭＳ ゴシック" panose="020B0609070205080204" pitchFamily="49" charset="-128"/>
              </a:rPr>
              <a:t> 2015 Microsoft Corporation. All rights reserved. / Microsoft Consulting Services Japan</a:t>
            </a:r>
          </a:p>
        </p:txBody>
      </p:sp>
      <p:pic>
        <p:nvPicPr>
          <p:cNvPr id="12" name="Picture 2" descr="MSFT_logo_rgb_B-Blk"/>
          <p:cNvPicPr>
            <a:picLocks noChangeAspect="1" noChangeArrowheads="1"/>
          </p:cNvPicPr>
          <p:nvPr/>
        </p:nvPicPr>
        <p:blipFill>
          <a:blip r:embed="rId2">
            <a:extLst>
              <a:ext uri="{28A0092B-C50C-407E-A947-70E740481C1C}">
                <a14:useLocalDpi xmlns:a14="http://schemas.microsoft.com/office/drawing/2010/main" val="0"/>
              </a:ext>
            </a:extLst>
          </a:blip>
          <a:srcRect l="10072" t="23985" r="9888" b="20633"/>
          <a:stretch>
            <a:fillRect/>
          </a:stretch>
        </p:blipFill>
        <p:spPr bwMode="auto">
          <a:xfrm>
            <a:off x="255983" y="9745140"/>
            <a:ext cx="1123967" cy="28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35607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804705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40516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860140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709417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10335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484079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kumimoji="0" lang="ja-JP" altLang="en-US" sz="2400">
                <a:latin typeface="Times New Roman" panose="02020603050405020304"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sz="2400">
                <a:latin typeface="Times New Roman" panose="02020603050405020304"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sz="2400">
                  <a:latin typeface="Times New Roman" panose="02020603050405020304"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sz="2400">
                  <a:latin typeface="Times New Roman" panose="02020603050405020304"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sz="2400">
                  <a:latin typeface="Times New Roman" panose="02020603050405020304"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sz="2400">
                  <a:latin typeface="Times New Roman" panose="02020603050405020304"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sz="2400">
                  <a:latin typeface="Times New Roman" panose="02020603050405020304"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sz="2400">
                  <a:latin typeface="Times New Roman" panose="02020603050405020304"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sz="2400">
                  <a:latin typeface="Times New Roman" panose="02020603050405020304"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sz="2400">
                  <a:latin typeface="Times New Roman" panose="02020603050405020304"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sz="2400">
                  <a:latin typeface="Times New Roman" panose="02020603050405020304"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sz="2400">
                  <a:latin typeface="Times New Roman" panose="02020603050405020304" pitchFamily="18" charset="0"/>
                </a:endParaRPr>
              </a:p>
            </p:txBody>
          </p:sp>
        </p:grpSp>
      </p:grpSp>
      <p:sp>
        <p:nvSpPr>
          <p:cNvPr id="66579" name="Rectangle 19"/>
          <p:cNvSpPr>
            <a:spLocks noGrp="1" noChangeArrowheads="1"/>
          </p:cNvSpPr>
          <p:nvPr>
            <p:ph type="ctrTitle"/>
          </p:nvPr>
        </p:nvSpPr>
        <p:spPr>
          <a:xfrm>
            <a:off x="2971800" y="1828800"/>
            <a:ext cx="6019800" cy="2209800"/>
          </a:xfrm>
        </p:spPr>
        <p:txBody>
          <a:bodyPr/>
          <a:lstStyle>
            <a:lvl1pPr>
              <a:defRPr sz="2600">
                <a:solidFill>
                  <a:srgbClr val="FFFFFF"/>
                </a:solidFill>
              </a:defRPr>
            </a:lvl1pPr>
          </a:lstStyle>
          <a:p>
            <a:pPr lvl="0"/>
            <a:r>
              <a:rPr lang="ja-JP" altLang="en-US" noProof="0"/>
              <a:t>マスタ タイトルの書式設定</a:t>
            </a:r>
          </a:p>
        </p:txBody>
      </p:sp>
      <p:sp>
        <p:nvSpPr>
          <p:cNvPr id="66580" name="Rectangle 20"/>
          <p:cNvSpPr>
            <a:spLocks noGrp="1" noChangeArrowheads="1"/>
          </p:cNvSpPr>
          <p:nvPr>
            <p:ph type="subTitle" idx="1"/>
          </p:nvPr>
        </p:nvSpPr>
        <p:spPr>
          <a:xfrm>
            <a:off x="2971800" y="4267200"/>
            <a:ext cx="6019800" cy="1752600"/>
          </a:xfrm>
        </p:spPr>
        <p:txBody>
          <a:bodyPr/>
          <a:lstStyle>
            <a:lvl1pPr marL="0" indent="0">
              <a:buFont typeface="Wingdings" panose="05000000000000000000" pitchFamily="2" charset="2"/>
              <a:buNone/>
              <a:defRPr sz="2000"/>
            </a:lvl1pPr>
          </a:lstStyle>
          <a:p>
            <a:pPr lvl="0"/>
            <a:r>
              <a:rPr lang="ja-JP" altLang="en-US" noProof="0"/>
              <a:t>マスタ サブタイトルの書式設定</a:t>
            </a:r>
          </a:p>
        </p:txBody>
      </p:sp>
      <p:sp>
        <p:nvSpPr>
          <p:cNvPr id="18" name="Rectangle 16"/>
          <p:cNvSpPr>
            <a:spLocks noGrp="1" noChangeArrowheads="1"/>
          </p:cNvSpPr>
          <p:nvPr>
            <p:ph type="dt" sz="half" idx="10"/>
          </p:nvPr>
        </p:nvSpPr>
        <p:spPr bwMode="auto">
          <a:xfrm>
            <a:off x="457200" y="6248400"/>
            <a:ext cx="2133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kumimoji="0" sz="1200" smtClean="0"/>
            </a:lvl1pPr>
          </a:lstStyle>
          <a:p>
            <a:pPr>
              <a:defRPr/>
            </a:pPr>
            <a:endParaRPr lang="en-US" altLang="ja-JP"/>
          </a:p>
        </p:txBody>
      </p:sp>
      <p:sp>
        <p:nvSpPr>
          <p:cNvPr id="19" name="Rectangle 17"/>
          <p:cNvSpPr>
            <a:spLocks noGrp="1" noChangeArrowheads="1"/>
          </p:cNvSpPr>
          <p:nvPr>
            <p:ph type="ftr" sz="quarter" idx="11"/>
          </p:nvPr>
        </p:nvSpPr>
        <p:spPr bwMode="auto">
          <a:xfrm>
            <a:off x="3124200" y="6248400"/>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kumimoji="0" sz="1200" smtClean="0"/>
            </a:lvl1pPr>
          </a:lstStyle>
          <a:p>
            <a:pPr>
              <a:defRPr/>
            </a:pPr>
            <a:endParaRPr lang="en-US" altLang="ja-JP"/>
          </a:p>
        </p:txBody>
      </p:sp>
      <p:sp>
        <p:nvSpPr>
          <p:cNvPr id="20" name="Rectangle 18"/>
          <p:cNvSpPr>
            <a:spLocks noGrp="1" noChangeArrowheads="1"/>
          </p:cNvSpPr>
          <p:nvPr>
            <p:ph type="sldNum" sz="quarter" idx="12"/>
          </p:nvPr>
        </p:nvSpPr>
        <p:spPr bwMode="auto">
          <a:xfrm>
            <a:off x="6553200" y="6248400"/>
            <a:ext cx="2133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kumimoji="0" sz="1200" smtClean="0">
                <a:latin typeface="Arial Black" panose="020B0A04020102020204" pitchFamily="34" charset="0"/>
              </a:defRPr>
            </a:lvl1pPr>
          </a:lstStyle>
          <a:p>
            <a:pPr>
              <a:defRPr/>
            </a:pPr>
            <a:fld id="{09EFECE7-3DE9-4632-A902-6A9356DF082C}" type="slidenum">
              <a:rPr lang="ja-JP" altLang="en-US"/>
              <a:pPr>
                <a:defRPr/>
              </a:pPr>
              <a:t>‹#›</a:t>
            </a:fld>
            <a:endParaRPr lang="en-US" altLang="ja-JP"/>
          </a:p>
        </p:txBody>
      </p:sp>
    </p:spTree>
    <p:extLst>
      <p:ext uri="{BB962C8B-B14F-4D97-AF65-F5344CB8AC3E}">
        <p14:creationId xmlns:p14="http://schemas.microsoft.com/office/powerpoint/2010/main" val="1583615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666905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457200"/>
            <a:ext cx="2057400" cy="614045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457200"/>
            <a:ext cx="6019800" cy="6140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317675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kumimoji="0" lang="ja-JP" altLang="en-US" sz="2400">
                <a:latin typeface="Times New Roman" panose="02020603050405020304"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sz="2400">
                <a:latin typeface="Times New Roman" panose="02020603050405020304"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sz="2400">
                  <a:latin typeface="Times New Roman" panose="02020603050405020304"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sz="2400">
                  <a:latin typeface="Times New Roman" panose="02020603050405020304"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sz="2400">
                  <a:latin typeface="Times New Roman" panose="02020603050405020304"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sz="2400">
                  <a:latin typeface="Times New Roman" panose="02020603050405020304"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sz="2400">
                  <a:latin typeface="Times New Roman" panose="02020603050405020304"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sz="2400">
                  <a:latin typeface="Times New Roman" panose="02020603050405020304"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sz="2400">
                  <a:latin typeface="Times New Roman" panose="02020603050405020304"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sz="2400">
                  <a:latin typeface="Times New Roman" panose="02020603050405020304"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sz="2400">
                  <a:latin typeface="Times New Roman" panose="02020603050405020304"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sz="2400">
                  <a:latin typeface="Times New Roman" panose="02020603050405020304" pitchFamily="18" charset="0"/>
                </a:endParaRPr>
              </a:p>
            </p:txBody>
          </p:sp>
        </p:grpSp>
      </p:grpSp>
      <p:sp>
        <p:nvSpPr>
          <p:cNvPr id="66579" name="Rectangle 19"/>
          <p:cNvSpPr>
            <a:spLocks noGrp="1" noChangeArrowheads="1"/>
          </p:cNvSpPr>
          <p:nvPr>
            <p:ph type="ctrTitle"/>
          </p:nvPr>
        </p:nvSpPr>
        <p:spPr>
          <a:xfrm>
            <a:off x="2971800" y="1828800"/>
            <a:ext cx="6019800" cy="2209800"/>
          </a:xfrm>
        </p:spPr>
        <p:txBody>
          <a:bodyPr/>
          <a:lstStyle>
            <a:lvl1pPr>
              <a:defRPr sz="2600">
                <a:solidFill>
                  <a:srgbClr val="FFFFFF"/>
                </a:solidFill>
              </a:defRPr>
            </a:lvl1pPr>
          </a:lstStyle>
          <a:p>
            <a:pPr lvl="0"/>
            <a:r>
              <a:rPr lang="ja-JP" altLang="en-US" noProof="0"/>
              <a:t>マスタ タイトルの書式設定</a:t>
            </a:r>
          </a:p>
        </p:txBody>
      </p:sp>
      <p:sp>
        <p:nvSpPr>
          <p:cNvPr id="66580" name="Rectangle 20"/>
          <p:cNvSpPr>
            <a:spLocks noGrp="1" noChangeArrowheads="1"/>
          </p:cNvSpPr>
          <p:nvPr>
            <p:ph type="subTitle" idx="1"/>
          </p:nvPr>
        </p:nvSpPr>
        <p:spPr>
          <a:xfrm>
            <a:off x="2971800" y="4267200"/>
            <a:ext cx="6019800" cy="1752600"/>
          </a:xfrm>
        </p:spPr>
        <p:txBody>
          <a:bodyPr/>
          <a:lstStyle>
            <a:lvl1pPr marL="0" indent="0">
              <a:buFont typeface="Wingdings" panose="05000000000000000000" pitchFamily="2" charset="2"/>
              <a:buNone/>
              <a:defRPr sz="2000"/>
            </a:lvl1pPr>
          </a:lstStyle>
          <a:p>
            <a:pPr lvl="0"/>
            <a:r>
              <a:rPr lang="ja-JP" altLang="en-US" noProof="0"/>
              <a:t>マスタ サブタイトルの書式設定</a:t>
            </a:r>
          </a:p>
        </p:txBody>
      </p:sp>
      <p:sp>
        <p:nvSpPr>
          <p:cNvPr id="18" name="Rectangle 16"/>
          <p:cNvSpPr>
            <a:spLocks noGrp="1" noChangeArrowheads="1"/>
          </p:cNvSpPr>
          <p:nvPr>
            <p:ph type="dt" sz="half" idx="10"/>
          </p:nvPr>
        </p:nvSpPr>
        <p:spPr bwMode="auto">
          <a:xfrm>
            <a:off x="457200" y="6248400"/>
            <a:ext cx="2133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kumimoji="0" sz="1200" smtClean="0"/>
            </a:lvl1pPr>
          </a:lstStyle>
          <a:p>
            <a:pPr>
              <a:defRPr/>
            </a:pPr>
            <a:endParaRPr lang="en-US" altLang="ja-JP"/>
          </a:p>
        </p:txBody>
      </p:sp>
      <p:sp>
        <p:nvSpPr>
          <p:cNvPr id="19" name="Rectangle 17"/>
          <p:cNvSpPr>
            <a:spLocks noGrp="1" noChangeArrowheads="1"/>
          </p:cNvSpPr>
          <p:nvPr>
            <p:ph type="ftr" sz="quarter" idx="11"/>
          </p:nvPr>
        </p:nvSpPr>
        <p:spPr bwMode="auto">
          <a:xfrm>
            <a:off x="3124200" y="6248400"/>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kumimoji="0" sz="1200" smtClean="0"/>
            </a:lvl1pPr>
          </a:lstStyle>
          <a:p>
            <a:pPr>
              <a:defRPr/>
            </a:pPr>
            <a:endParaRPr lang="en-US" altLang="ja-JP"/>
          </a:p>
        </p:txBody>
      </p:sp>
      <p:sp>
        <p:nvSpPr>
          <p:cNvPr id="20" name="Rectangle 18"/>
          <p:cNvSpPr>
            <a:spLocks noGrp="1" noChangeArrowheads="1"/>
          </p:cNvSpPr>
          <p:nvPr>
            <p:ph type="sldNum" sz="quarter" idx="12"/>
          </p:nvPr>
        </p:nvSpPr>
        <p:spPr bwMode="auto">
          <a:xfrm>
            <a:off x="6553200" y="6248400"/>
            <a:ext cx="2133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kumimoji="0" sz="1200" smtClean="0">
                <a:latin typeface="Arial Black" panose="020B0A04020102020204" pitchFamily="34" charset="0"/>
              </a:defRPr>
            </a:lvl1pPr>
          </a:lstStyle>
          <a:p>
            <a:pPr>
              <a:defRPr/>
            </a:pPr>
            <a:fld id="{09EFECE7-3DE9-4632-A902-6A9356DF082C}" type="slidenum">
              <a:rPr lang="ja-JP" altLang="en-US"/>
              <a:pPr>
                <a:defRPr/>
              </a:pPr>
              <a:t>‹#›</a:t>
            </a:fld>
            <a:endParaRPr lang="en-US" altLang="ja-JP"/>
          </a:p>
        </p:txBody>
      </p:sp>
      <p:pic>
        <p:nvPicPr>
          <p:cNvPr id="21"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7580" y="479425"/>
            <a:ext cx="1828800" cy="391754"/>
          </a:xfrm>
          <a:prstGeom prst="rect">
            <a:avLst/>
          </a:prstGeom>
        </p:spPr>
      </p:pic>
      <p:sp>
        <p:nvSpPr>
          <p:cNvPr id="22" name="Text Placeholder 2"/>
          <p:cNvSpPr txBox="1">
            <a:spLocks/>
          </p:cNvSpPr>
          <p:nvPr userDrawn="1"/>
        </p:nvSpPr>
        <p:spPr bwMode="auto">
          <a:xfrm>
            <a:off x="278781" y="6240432"/>
            <a:ext cx="3017487" cy="548634"/>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000">
              <a:latin typeface="Segoe UI"/>
            </a:endParaRPr>
          </a:p>
        </p:txBody>
      </p:sp>
    </p:spTree>
    <p:extLst>
      <p:ext uri="{BB962C8B-B14F-4D97-AF65-F5344CB8AC3E}">
        <p14:creationId xmlns:p14="http://schemas.microsoft.com/office/powerpoint/2010/main" val="1019916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21065"/>
            <a:ext cx="8229600" cy="451450"/>
          </a:xfrm>
        </p:spPr>
        <p:txBody>
          <a:bodyPr/>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457200" y="1124681"/>
            <a:ext cx="8229600" cy="5472969"/>
          </a:xfrm>
        </p:spPr>
        <p:txBody>
          <a:bodyPr/>
          <a:lstStyle>
            <a:lvl1pPr>
              <a:defRPr sz="1800"/>
            </a:lvl1pPr>
            <a:lvl2pPr>
              <a:defRPr sz="1600"/>
            </a:lvl2pPr>
            <a:lvl3pPr>
              <a:defRPr sz="1500"/>
            </a:lvl3pPr>
            <a:lvl4pPr>
              <a:defRPr sz="1400"/>
            </a:lvl4pPr>
            <a:lvl5pPr>
              <a:defRPr sz="13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cxnSp>
        <p:nvCxnSpPr>
          <p:cNvPr id="6" name="直線コネクタ 5"/>
          <p:cNvCxnSpPr/>
          <p:nvPr userDrawn="1"/>
        </p:nvCxnSpPr>
        <p:spPr bwMode="auto">
          <a:xfrm>
            <a:off x="457200" y="972515"/>
            <a:ext cx="8229600"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30474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Tree>
    <p:extLst>
      <p:ext uri="{BB962C8B-B14F-4D97-AF65-F5344CB8AC3E}">
        <p14:creationId xmlns:p14="http://schemas.microsoft.com/office/powerpoint/2010/main" val="2144792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700213"/>
            <a:ext cx="4038600" cy="48974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700213"/>
            <a:ext cx="4038600" cy="48974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61412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635960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Tree>
    <p:extLst>
      <p:ext uri="{BB962C8B-B14F-4D97-AF65-F5344CB8AC3E}">
        <p14:creationId xmlns:p14="http://schemas.microsoft.com/office/powerpoint/2010/main" val="4042984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331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Tree>
    <p:extLst>
      <p:ext uri="{BB962C8B-B14F-4D97-AF65-F5344CB8AC3E}">
        <p14:creationId xmlns:p14="http://schemas.microsoft.com/office/powerpoint/2010/main" val="1696466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728563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Tree>
    <p:extLst>
      <p:ext uri="{BB962C8B-B14F-4D97-AF65-F5344CB8AC3E}">
        <p14:creationId xmlns:p14="http://schemas.microsoft.com/office/powerpoint/2010/main" val="1790091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9598584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457200"/>
            <a:ext cx="2057400" cy="614045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457200"/>
            <a:ext cx="6019800" cy="6140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803716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Tree>
    <p:extLst>
      <p:ext uri="{BB962C8B-B14F-4D97-AF65-F5344CB8AC3E}">
        <p14:creationId xmlns:p14="http://schemas.microsoft.com/office/powerpoint/2010/main" val="83530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700213"/>
            <a:ext cx="4038600" cy="48974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700213"/>
            <a:ext cx="4038600" cy="48974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369156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970670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Tree>
    <p:extLst>
      <p:ext uri="{BB962C8B-B14F-4D97-AF65-F5344CB8AC3E}">
        <p14:creationId xmlns:p14="http://schemas.microsoft.com/office/powerpoint/2010/main" val="2876630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898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Tree>
    <p:extLst>
      <p:ext uri="{BB962C8B-B14F-4D97-AF65-F5344CB8AC3E}">
        <p14:creationId xmlns:p14="http://schemas.microsoft.com/office/powerpoint/2010/main" val="1677762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Tree>
    <p:extLst>
      <p:ext uri="{BB962C8B-B14F-4D97-AF65-F5344CB8AC3E}">
        <p14:creationId xmlns:p14="http://schemas.microsoft.com/office/powerpoint/2010/main" val="1689392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4000" cy="546100"/>
            <a:chOff x="0" y="0"/>
            <a:chExt cx="5760" cy="344"/>
          </a:xfrm>
        </p:grpSpPr>
        <p:sp>
          <p:nvSpPr>
            <p:cNvPr id="1030"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kumimoji="0" lang="ja-JP" altLang="en-US" sz="2400">
                <a:latin typeface="Times New Roman" panose="02020603050405020304" pitchFamily="18" charset="0"/>
              </a:endParaRPr>
            </a:p>
          </p:txBody>
        </p:sp>
        <p:sp>
          <p:nvSpPr>
            <p:cNvPr id="1031"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sz="2400">
                <a:latin typeface="Times New Roman" panose="02020603050405020304" pitchFamily="18" charset="0"/>
              </a:endParaRPr>
            </a:p>
          </p:txBody>
        </p:sp>
        <p:sp>
          <p:nvSpPr>
            <p:cNvPr id="1032"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a:solidFill>
                  <a:schemeClr val="hlink"/>
                </a:solidFill>
              </a:endParaRPr>
            </a:p>
          </p:txBody>
        </p:sp>
        <p:sp>
          <p:nvSpPr>
            <p:cNvPr id="1033"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a:solidFill>
                  <a:schemeClr val="hlink"/>
                </a:solidFill>
              </a:endParaRPr>
            </a:p>
          </p:txBody>
        </p:sp>
        <p:sp>
          <p:nvSpPr>
            <p:cNvPr id="1034"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a:solidFill>
                  <a:schemeClr val="accent2"/>
                </a:solidFill>
              </a:endParaRPr>
            </a:p>
          </p:txBody>
        </p:sp>
        <p:sp>
          <p:nvSpPr>
            <p:cNvPr id="1035"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a:solidFill>
                  <a:schemeClr val="hlink"/>
                </a:solidFill>
              </a:endParaRPr>
            </a:p>
          </p:txBody>
        </p:sp>
        <p:sp>
          <p:nvSpPr>
            <p:cNvPr id="1036"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sz="2400">
                <a:latin typeface="Times New Roman" panose="02020603050405020304" pitchFamily="18" charset="0"/>
              </a:endParaRPr>
            </a:p>
          </p:txBody>
        </p:sp>
        <p:sp>
          <p:nvSpPr>
            <p:cNvPr id="1037"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a:solidFill>
                  <a:schemeClr val="accent2"/>
                </a:solidFill>
              </a:endParaRPr>
            </a:p>
          </p:txBody>
        </p:sp>
        <p:sp>
          <p:nvSpPr>
            <p:cNvPr id="1038"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a:solidFill>
                  <a:schemeClr val="accent2"/>
                </a:solidFill>
              </a:endParaRPr>
            </a:p>
          </p:txBody>
        </p:sp>
      </p:grpSp>
      <p:sp>
        <p:nvSpPr>
          <p:cNvPr id="1027" name="Rectangle 14"/>
          <p:cNvSpPr>
            <a:spLocks noGrp="1" noChangeArrowheads="1"/>
          </p:cNvSpPr>
          <p:nvPr>
            <p:ph type="title"/>
          </p:nvPr>
        </p:nvSpPr>
        <p:spPr bwMode="auto">
          <a:xfrm>
            <a:off x="457200" y="457200"/>
            <a:ext cx="8229600" cy="110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endParaRPr lang="en-US" altLang="ja-JP"/>
          </a:p>
        </p:txBody>
      </p:sp>
      <p:sp>
        <p:nvSpPr>
          <p:cNvPr id="1028" name="Rectangle 15"/>
          <p:cNvSpPr>
            <a:spLocks noGrp="1" noChangeArrowheads="1"/>
          </p:cNvSpPr>
          <p:nvPr>
            <p:ph type="body" idx="1"/>
          </p:nvPr>
        </p:nvSpPr>
        <p:spPr bwMode="auto">
          <a:xfrm>
            <a:off x="457200" y="1700213"/>
            <a:ext cx="8229600"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9" name="Text Box 17"/>
          <p:cNvSpPr txBox="1">
            <a:spLocks noChangeArrowheads="1"/>
          </p:cNvSpPr>
          <p:nvPr/>
        </p:nvSpPr>
        <p:spPr bwMode="auto">
          <a:xfrm>
            <a:off x="7451725" y="6491288"/>
            <a:ext cx="16922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50000"/>
              </a:spcBef>
            </a:pPr>
            <a:r>
              <a:rPr lang="en-US" altLang="ja-JP" sz="1600"/>
              <a:t>p.</a:t>
            </a:r>
            <a:fld id="{344D7809-CBF2-4DF3-8E20-A554D168E9F3}" type="slidenum">
              <a:rPr lang="en-US" altLang="ja-JP" sz="1600"/>
              <a:pPr algn="r" eaLnBrk="1" hangingPunct="1">
                <a:spcBef>
                  <a:spcPct val="50000"/>
                </a:spcBef>
              </a:pPr>
              <a:t>‹#›</a:t>
            </a:fld>
            <a:endParaRPr lang="en-US" altLang="ja-JP" sz="1600"/>
          </a:p>
        </p:txBody>
      </p:sp>
    </p:spTree>
  </p:cSld>
  <p:clrMap bg1="lt1" tx1="dk1" bg2="lt2" tx2="dk2" accent1="accent1" accent2="accent2" accent3="accent3" accent4="accent4" accent5="accent5" accent6="accent6" hlink="hlink" folHlink="folHlink"/>
  <p:sldLayoutIdLst>
    <p:sldLayoutId id="2147483728"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rtl="0" eaLnBrk="0" fontAlgn="base" hangingPunct="0">
        <a:spcBef>
          <a:spcPct val="0"/>
        </a:spcBef>
        <a:spcAft>
          <a:spcPct val="0"/>
        </a:spcAft>
        <a:defRPr kumimoji="1" sz="2800" kern="1200">
          <a:solidFill>
            <a:schemeClr val="tx1"/>
          </a:solidFill>
          <a:latin typeface="+mj-lt"/>
          <a:ea typeface="+mj-ea"/>
          <a:cs typeface="+mj-cs"/>
        </a:defRPr>
      </a:lvl1pPr>
      <a:lvl2pPr algn="l" rtl="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2pPr>
      <a:lvl3pPr algn="l" rtl="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3pPr>
      <a:lvl4pPr algn="l" rtl="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4pPr>
      <a:lvl5pPr algn="l" rtl="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5pPr>
      <a:lvl6pPr marL="457200" algn="l" rtl="0" fontAlgn="base">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6pPr>
      <a:lvl7pPr marL="914400" algn="l" rtl="0" fontAlgn="base">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7pPr>
      <a:lvl8pPr marL="1371600" algn="l" rtl="0" fontAlgn="base">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8pPr>
      <a:lvl9pPr marL="1828800" algn="l" rtl="0" fontAlgn="base">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kumimoji="1"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kumimoji="1"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kumimoji="1" sz="16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kumimoji="1"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4000" cy="546100"/>
            <a:chOff x="0" y="0"/>
            <a:chExt cx="5760" cy="344"/>
          </a:xfrm>
        </p:grpSpPr>
        <p:sp>
          <p:nvSpPr>
            <p:cNvPr id="1030"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kumimoji="0" lang="ja-JP" altLang="en-US" sz="2400">
                <a:latin typeface="Times New Roman" panose="02020603050405020304" pitchFamily="18" charset="0"/>
              </a:endParaRPr>
            </a:p>
          </p:txBody>
        </p:sp>
        <p:sp>
          <p:nvSpPr>
            <p:cNvPr id="1031"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sz="2400">
                <a:latin typeface="Times New Roman" panose="02020603050405020304" pitchFamily="18" charset="0"/>
              </a:endParaRPr>
            </a:p>
          </p:txBody>
        </p:sp>
        <p:sp>
          <p:nvSpPr>
            <p:cNvPr id="1032"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a:solidFill>
                  <a:schemeClr val="hlink"/>
                </a:solidFill>
              </a:endParaRPr>
            </a:p>
          </p:txBody>
        </p:sp>
        <p:sp>
          <p:nvSpPr>
            <p:cNvPr id="1033"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a:solidFill>
                  <a:schemeClr val="hlink"/>
                </a:solidFill>
              </a:endParaRPr>
            </a:p>
          </p:txBody>
        </p:sp>
        <p:sp>
          <p:nvSpPr>
            <p:cNvPr id="1034"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a:solidFill>
                  <a:schemeClr val="accent2"/>
                </a:solidFill>
              </a:endParaRPr>
            </a:p>
          </p:txBody>
        </p:sp>
        <p:sp>
          <p:nvSpPr>
            <p:cNvPr id="1035"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a:solidFill>
                  <a:schemeClr val="hlink"/>
                </a:solidFill>
              </a:endParaRPr>
            </a:p>
          </p:txBody>
        </p:sp>
        <p:sp>
          <p:nvSpPr>
            <p:cNvPr id="1036"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sz="2400">
                <a:latin typeface="Times New Roman" panose="02020603050405020304" pitchFamily="18" charset="0"/>
              </a:endParaRPr>
            </a:p>
          </p:txBody>
        </p:sp>
        <p:sp>
          <p:nvSpPr>
            <p:cNvPr id="1037"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a:solidFill>
                  <a:schemeClr val="accent2"/>
                </a:solidFill>
              </a:endParaRPr>
            </a:p>
          </p:txBody>
        </p:sp>
        <p:sp>
          <p:nvSpPr>
            <p:cNvPr id="1038"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l" eaLnBrk="1" hangingPunct="1"/>
              <a:endParaRPr kumimoji="0" lang="ja-JP" altLang="en-US">
                <a:solidFill>
                  <a:schemeClr val="accent2"/>
                </a:solidFill>
              </a:endParaRPr>
            </a:p>
          </p:txBody>
        </p:sp>
      </p:grpSp>
      <p:sp>
        <p:nvSpPr>
          <p:cNvPr id="1027" name="Rectangle 14"/>
          <p:cNvSpPr>
            <a:spLocks noGrp="1" noChangeArrowheads="1"/>
          </p:cNvSpPr>
          <p:nvPr>
            <p:ph type="title"/>
          </p:nvPr>
        </p:nvSpPr>
        <p:spPr bwMode="auto">
          <a:xfrm>
            <a:off x="457200" y="457200"/>
            <a:ext cx="8229600" cy="110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endParaRPr lang="en-US" altLang="ja-JP"/>
          </a:p>
        </p:txBody>
      </p:sp>
      <p:sp>
        <p:nvSpPr>
          <p:cNvPr id="1028" name="Rectangle 15"/>
          <p:cNvSpPr>
            <a:spLocks noGrp="1" noChangeArrowheads="1"/>
          </p:cNvSpPr>
          <p:nvPr>
            <p:ph type="body" idx="1"/>
          </p:nvPr>
        </p:nvSpPr>
        <p:spPr bwMode="auto">
          <a:xfrm>
            <a:off x="457200" y="1700213"/>
            <a:ext cx="8229600"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9" name="Text Box 17"/>
          <p:cNvSpPr txBox="1">
            <a:spLocks noChangeArrowheads="1"/>
          </p:cNvSpPr>
          <p:nvPr/>
        </p:nvSpPr>
        <p:spPr bwMode="auto">
          <a:xfrm>
            <a:off x="7451725" y="6491288"/>
            <a:ext cx="16922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50000"/>
              </a:spcBef>
            </a:pPr>
            <a:r>
              <a:rPr lang="en-US" altLang="ja-JP" sz="1600"/>
              <a:t>p.</a:t>
            </a:r>
            <a:fld id="{344D7809-CBF2-4DF3-8E20-A554D168E9F3}" type="slidenum">
              <a:rPr lang="en-US" altLang="ja-JP" sz="1600"/>
              <a:pPr algn="r" eaLnBrk="1" hangingPunct="1">
                <a:spcBef>
                  <a:spcPct val="50000"/>
                </a:spcBef>
              </a:pPr>
              <a:t>‹#›</a:t>
            </a:fld>
            <a:endParaRPr lang="en-US" altLang="ja-JP" sz="1600"/>
          </a:p>
        </p:txBody>
      </p:sp>
    </p:spTree>
    <p:extLst>
      <p:ext uri="{BB962C8B-B14F-4D97-AF65-F5344CB8AC3E}">
        <p14:creationId xmlns:p14="http://schemas.microsoft.com/office/powerpoint/2010/main" val="9935956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rtl="0" eaLnBrk="0" fontAlgn="base" hangingPunct="0">
        <a:spcBef>
          <a:spcPct val="0"/>
        </a:spcBef>
        <a:spcAft>
          <a:spcPct val="0"/>
        </a:spcAft>
        <a:defRPr kumimoji="1" sz="2800" kern="1200">
          <a:solidFill>
            <a:schemeClr val="tx1"/>
          </a:solidFill>
          <a:latin typeface="+mj-lt"/>
          <a:ea typeface="+mj-ea"/>
          <a:cs typeface="+mj-cs"/>
        </a:defRPr>
      </a:lvl1pPr>
      <a:lvl2pPr algn="l" rtl="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2pPr>
      <a:lvl3pPr algn="l" rtl="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3pPr>
      <a:lvl4pPr algn="l" rtl="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4pPr>
      <a:lvl5pPr algn="l" rtl="0" eaLnBrk="0" fontAlgn="base" hangingPunct="0">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5pPr>
      <a:lvl6pPr marL="457200" algn="l" rtl="0" fontAlgn="base">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6pPr>
      <a:lvl7pPr marL="914400" algn="l" rtl="0" fontAlgn="base">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7pPr>
      <a:lvl8pPr marL="1371600" algn="l" rtl="0" fontAlgn="base">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8pPr>
      <a:lvl9pPr marL="1828800" algn="l" rtl="0" fontAlgn="base">
        <a:spcBef>
          <a:spcPct val="0"/>
        </a:spcBef>
        <a:spcAft>
          <a:spcPct val="0"/>
        </a:spcAft>
        <a:defRPr kumimoji="1" sz="2800">
          <a:solidFill>
            <a:schemeClr val="tx1"/>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kumimoji="1" sz="24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kumimoji="1"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kumimoji="1"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kumimoji="1" sz="16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kumimoji="1"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png"/><Relationship Id="rId3" Type="http://schemas.openxmlformats.org/officeDocument/2006/relationships/image" Target="../media/image35.svg"/><Relationship Id="rId7" Type="http://schemas.openxmlformats.org/officeDocument/2006/relationships/image" Target="../media/image39.jpe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jpeg"/><Relationship Id="rId15" Type="http://schemas.openxmlformats.org/officeDocument/2006/relationships/image" Target="../media/image47.emf"/><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png"/><Relationship Id="rId14"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53.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image" Target="../media/image52.png"/><Relationship Id="rId16"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5" Type="http://schemas.openxmlformats.org/officeDocument/2006/relationships/image" Target="../media/image6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png"/></Relationships>
</file>

<file path=ppt/slides/_rels/slide3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svg"/><Relationship Id="rId18" Type="http://schemas.openxmlformats.org/officeDocument/2006/relationships/image" Target="../media/image95.png"/><Relationship Id="rId3" Type="http://schemas.openxmlformats.org/officeDocument/2006/relationships/image" Target="../media/image67.svg"/><Relationship Id="rId7" Type="http://schemas.openxmlformats.org/officeDocument/2006/relationships/image" Target="../media/image85.svg"/><Relationship Id="rId12" Type="http://schemas.openxmlformats.org/officeDocument/2006/relationships/image" Target="../media/image89.png"/><Relationship Id="rId17" Type="http://schemas.openxmlformats.org/officeDocument/2006/relationships/image" Target="../media/image94.png"/><Relationship Id="rId2" Type="http://schemas.openxmlformats.org/officeDocument/2006/relationships/image" Target="../media/image66.png"/><Relationship Id="rId16" Type="http://schemas.openxmlformats.org/officeDocument/2006/relationships/image" Target="../media/image93.png"/><Relationship Id="rId1" Type="http://schemas.openxmlformats.org/officeDocument/2006/relationships/slideLayout" Target="../slideLayouts/slideLayout13.xml"/><Relationship Id="rId6" Type="http://schemas.openxmlformats.org/officeDocument/2006/relationships/image" Target="../media/image60.png"/><Relationship Id="rId11" Type="http://schemas.openxmlformats.org/officeDocument/2006/relationships/image" Target="../media/image88.svg"/><Relationship Id="rId5" Type="http://schemas.openxmlformats.org/officeDocument/2006/relationships/image" Target="../media/image84.svg"/><Relationship Id="rId15" Type="http://schemas.openxmlformats.org/officeDocument/2006/relationships/image" Target="../media/image92.png"/><Relationship Id="rId10" Type="http://schemas.openxmlformats.org/officeDocument/2006/relationships/image" Target="../media/image64.png"/><Relationship Id="rId19" Type="http://schemas.openxmlformats.org/officeDocument/2006/relationships/image" Target="../media/image96.png"/><Relationship Id="rId4" Type="http://schemas.openxmlformats.org/officeDocument/2006/relationships/image" Target="../media/image83.png"/><Relationship Id="rId9" Type="http://schemas.openxmlformats.org/officeDocument/2006/relationships/image" Target="../media/image87.svg"/><Relationship Id="rId14" Type="http://schemas.openxmlformats.org/officeDocument/2006/relationships/image" Target="../media/image91.png"/></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svg"/><Relationship Id="rId7" Type="http://schemas.openxmlformats.org/officeDocument/2006/relationships/image" Target="../media/image104.svg"/><Relationship Id="rId12" Type="http://schemas.openxmlformats.org/officeDocument/2006/relationships/image" Target="../media/image109.png"/><Relationship Id="rId2" Type="http://schemas.openxmlformats.org/officeDocument/2006/relationships/image" Target="../media/image99.png"/><Relationship Id="rId1" Type="http://schemas.openxmlformats.org/officeDocument/2006/relationships/slideLayout" Target="../slideLayouts/slideLayout13.xml"/><Relationship Id="rId6" Type="http://schemas.openxmlformats.org/officeDocument/2006/relationships/image" Target="../media/image103.png"/><Relationship Id="rId11" Type="http://schemas.openxmlformats.org/officeDocument/2006/relationships/image" Target="../media/image108.svg"/><Relationship Id="rId5" Type="http://schemas.openxmlformats.org/officeDocument/2006/relationships/image" Target="../media/image102.sv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sv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8" Type="http://schemas.openxmlformats.org/officeDocument/2006/relationships/image" Target="../media/image123.sv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90.svg"/><Relationship Id="rId2" Type="http://schemas.openxmlformats.org/officeDocument/2006/relationships/image" Target="../media/image117.png"/><Relationship Id="rId1" Type="http://schemas.openxmlformats.org/officeDocument/2006/relationships/slideLayout" Target="../slideLayouts/slideLayout13.xml"/><Relationship Id="rId6" Type="http://schemas.openxmlformats.org/officeDocument/2006/relationships/image" Target="../media/image121.svg"/><Relationship Id="rId11" Type="http://schemas.openxmlformats.org/officeDocument/2006/relationships/image" Target="../media/image89.png"/><Relationship Id="rId5" Type="http://schemas.openxmlformats.org/officeDocument/2006/relationships/image" Target="../media/image120.png"/><Relationship Id="rId10" Type="http://schemas.openxmlformats.org/officeDocument/2006/relationships/image" Target="../media/image125.svg"/><Relationship Id="rId4" Type="http://schemas.openxmlformats.org/officeDocument/2006/relationships/image" Target="../media/image119.svg"/><Relationship Id="rId9" Type="http://schemas.openxmlformats.org/officeDocument/2006/relationships/image" Target="../media/image124.png"/></Relationships>
</file>

<file path=ppt/slides/_rels/slide6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3.xml"/><Relationship Id="rId5" Type="http://schemas.openxmlformats.org/officeDocument/2006/relationships/image" Target="../media/image131.png"/><Relationship Id="rId4" Type="http://schemas.openxmlformats.org/officeDocument/2006/relationships/image" Target="../media/image130.png"/></Relationships>
</file>

<file path=ppt/slides/_rels/slide7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svg"/><Relationship Id="rId7" Type="http://schemas.openxmlformats.org/officeDocument/2006/relationships/image" Target="../media/image138.svg"/><Relationship Id="rId2" Type="http://schemas.openxmlformats.org/officeDocument/2006/relationships/image" Target="../media/image133.png"/><Relationship Id="rId1" Type="http://schemas.openxmlformats.org/officeDocument/2006/relationships/slideLayout" Target="../slideLayouts/slideLayout13.xml"/><Relationship Id="rId6" Type="http://schemas.openxmlformats.org/officeDocument/2006/relationships/image" Target="../media/image137.png"/><Relationship Id="rId5" Type="http://schemas.openxmlformats.org/officeDocument/2006/relationships/image" Target="../media/image136.sv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svg"/></Relationships>
</file>

<file path=ppt/slides/_rels/slide7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139.png"/><Relationship Id="rId3" Type="http://schemas.openxmlformats.org/officeDocument/2006/relationships/image" Target="../media/image128.png"/><Relationship Id="rId7" Type="http://schemas.openxmlformats.org/officeDocument/2006/relationships/image" Target="../media/image133.png"/><Relationship Id="rId12" Type="http://schemas.openxmlformats.org/officeDocument/2006/relationships/image" Target="../media/image138.svg"/><Relationship Id="rId2" Type="http://schemas.openxmlformats.org/officeDocument/2006/relationships/image" Target="../media/image131.png"/><Relationship Id="rId1" Type="http://schemas.openxmlformats.org/officeDocument/2006/relationships/slideLayout" Target="../slideLayouts/slideLayout13.xml"/><Relationship Id="rId6" Type="http://schemas.openxmlformats.org/officeDocument/2006/relationships/image" Target="../media/image141.png"/><Relationship Id="rId11" Type="http://schemas.openxmlformats.org/officeDocument/2006/relationships/image" Target="../media/image137.png"/><Relationship Id="rId5" Type="http://schemas.openxmlformats.org/officeDocument/2006/relationships/image" Target="../media/image130.png"/><Relationship Id="rId10" Type="http://schemas.openxmlformats.org/officeDocument/2006/relationships/image" Target="../media/image136.svg"/><Relationship Id="rId4" Type="http://schemas.openxmlformats.org/officeDocument/2006/relationships/image" Target="../media/image129.png"/><Relationship Id="rId9" Type="http://schemas.openxmlformats.org/officeDocument/2006/relationships/image" Target="../media/image135.png"/><Relationship Id="rId14" Type="http://schemas.openxmlformats.org/officeDocument/2006/relationships/image" Target="../media/image140.sv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77.xml.rels><?xml version="1.0" encoding="UTF-8" standalone="yes"?>
<Relationships xmlns="http://schemas.openxmlformats.org/package/2006/relationships"><Relationship Id="rId8" Type="http://schemas.openxmlformats.org/officeDocument/2006/relationships/hyperlink" Target="https://raw.githubusercontent.com/microsoft/CloudAdoptionFramework/master/ready/enterprise-scale-architecture.vsdx" TargetMode="External"/><Relationship Id="rId13" Type="http://schemas.openxmlformats.org/officeDocument/2006/relationships/hyperlink" Target="https://learn.microsoft.com/ja-jp/azure/cloud-adoption-framework/resources/tools-templates#govern" TargetMode="External"/><Relationship Id="rId18" Type="http://schemas.openxmlformats.org/officeDocument/2006/relationships/hyperlink" Target="https://learn.microsoft.com/ja-jp/azure/cloud-adoption-framework/scenarios/overview" TargetMode="External"/><Relationship Id="rId3" Type="http://schemas.openxmlformats.org/officeDocument/2006/relationships/hyperlink" Target="https://learn.microsoft.com/ja-jp/azure/architecture/" TargetMode="External"/><Relationship Id="rId7" Type="http://schemas.openxmlformats.org/officeDocument/2006/relationships/hyperlink" Target="https://learn.microsoft.com/ja-jp/azure/cloud-adoption-framework/plan/template" TargetMode="External"/><Relationship Id="rId12" Type="http://schemas.openxmlformats.org/officeDocument/2006/relationships/hyperlink" Target="https://cafbaseline.com/" TargetMode="External"/><Relationship Id="rId17" Type="http://schemas.openxmlformats.org/officeDocument/2006/relationships/hyperlink" Target="https://learn.microsoft.com/ja-jp/azure/cloud-adoption-framework/organize/suggested-skills" TargetMode="External"/><Relationship Id="rId2" Type="http://schemas.openxmlformats.org/officeDocument/2006/relationships/hyperlink" Target="https://learn.microsoft.com/ja-jp/azure/cloud-adoption-framework/" TargetMode="External"/><Relationship Id="rId16" Type="http://schemas.openxmlformats.org/officeDocument/2006/relationships/hyperlink" Target="https://learn.microsoft.com/ja-jp/azure/cloud-adoption-framework/organize/raci-alignment" TargetMode="External"/><Relationship Id="rId20" Type="http://schemas.openxmlformats.org/officeDocument/2006/relationships/hyperlink" Target="https://learn.microsoft.com/ja-jp/azure/cloud-adoption-framework/resources/tools-templates" TargetMode="External"/><Relationship Id="rId1" Type="http://schemas.openxmlformats.org/officeDocument/2006/relationships/slideLayout" Target="../slideLayouts/slideLayout13.xml"/><Relationship Id="rId6" Type="http://schemas.openxmlformats.org/officeDocument/2006/relationships/hyperlink" Target="https://raw.githubusercontent.com/microsoft/CloudAdoptionFramework/master/plan/cloud-adoption-framework-strategy-and-plan-template.docx" TargetMode="External"/><Relationship Id="rId11" Type="http://schemas.openxmlformats.org/officeDocument/2006/relationships/hyperlink" Target="https://learn.microsoft.com/ja-jp/azure/cloud-adoption-framework/innovate/innovation-guide/" TargetMode="External"/><Relationship Id="rId5" Type="http://schemas.openxmlformats.org/officeDocument/2006/relationships/hyperlink" Target="https://learn.microsoft.com/ja-jp/assessments/?mode=pre-assessment&amp;id=8fefc6d5-97ac-42b3-8e97-d82701e55bab" TargetMode="External"/><Relationship Id="rId15" Type="http://schemas.openxmlformats.org/officeDocument/2006/relationships/hyperlink" Target="https://aka.ms/MCRA" TargetMode="External"/><Relationship Id="rId10" Type="http://schemas.openxmlformats.org/officeDocument/2006/relationships/hyperlink" Target="https://learn.microsoft.com/ja-jp/azure/cloud-adoption-framework/migrate/azure-migration-guide/?tabs=MigrationTools" TargetMode="External"/><Relationship Id="rId19" Type="http://schemas.openxmlformats.org/officeDocument/2006/relationships/hyperlink" Target="https://learn.microsoft.com/ja-jp/azure/cloud-adoption-framework/antipatterns/antipatterns-to-avoid" TargetMode="External"/><Relationship Id="rId4" Type="http://schemas.openxmlformats.org/officeDocument/2006/relationships/hyperlink" Target="https://learn.microsoft.com/ja-jp/azure/architecture/framework/" TargetMode="External"/><Relationship Id="rId9" Type="http://schemas.openxmlformats.org/officeDocument/2006/relationships/hyperlink" Target="https://learn.microsoft.com/ja-jp/azure/cloud-adoption-framework/ready/landing-zone/#azure-landing-zone-accelerator" TargetMode="External"/><Relationship Id="rId14" Type="http://schemas.openxmlformats.org/officeDocument/2006/relationships/hyperlink" Target="https://learn.microsoft.com/ja-jp/security/benchmark/azure/overview"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550A915-8F59-95DC-78E9-98237F166CB1}"/>
              </a:ext>
            </a:extLst>
          </p:cNvPr>
          <p:cNvSpPr>
            <a:spLocks noGrp="1"/>
          </p:cNvSpPr>
          <p:nvPr>
            <p:ph type="ctrTitle"/>
          </p:nvPr>
        </p:nvSpPr>
        <p:spPr/>
        <p:txBody>
          <a:bodyPr/>
          <a:lstStyle/>
          <a:p>
            <a:r>
              <a:rPr lang="ja-JP" altLang="en-US"/>
              <a:t>超訳 </a:t>
            </a:r>
            <a:r>
              <a:rPr lang="en-US" altLang="ja-JP"/>
              <a:t>Azure CAF</a:t>
            </a:r>
            <a:br>
              <a:rPr lang="en-US" altLang="ja-JP"/>
            </a:br>
            <a:r>
              <a:rPr lang="ja-JP" altLang="en-US" sz="2000"/>
              <a:t>～現場目線で紐解く</a:t>
            </a:r>
            <a:br>
              <a:rPr lang="ja-JP" altLang="en-US" sz="2000"/>
            </a:br>
            <a:r>
              <a:rPr lang="ja-JP" altLang="en-US" sz="2000"/>
              <a:t>　</a:t>
            </a:r>
            <a:r>
              <a:rPr lang="en-US" altLang="ja-JP" sz="2000"/>
              <a:t>Microsoft Cloud Adoption Framework for Azure</a:t>
            </a:r>
            <a:r>
              <a:rPr lang="ja-JP" altLang="en-US" sz="2000"/>
              <a:t>～</a:t>
            </a:r>
          </a:p>
        </p:txBody>
      </p:sp>
      <p:sp>
        <p:nvSpPr>
          <p:cNvPr id="5" name="字幕 4">
            <a:extLst>
              <a:ext uri="{FF2B5EF4-FFF2-40B4-BE49-F238E27FC236}">
                <a16:creationId xmlns:a16="http://schemas.microsoft.com/office/drawing/2014/main" id="{7FE62369-97A9-5EC7-3EC8-15B5EB6250E0}"/>
              </a:ext>
            </a:extLst>
          </p:cNvPr>
          <p:cNvSpPr>
            <a:spLocks noGrp="1"/>
          </p:cNvSpPr>
          <p:nvPr>
            <p:ph type="subTitle" idx="1"/>
          </p:nvPr>
        </p:nvSpPr>
        <p:spPr/>
        <p:txBody>
          <a:bodyPr/>
          <a:lstStyle/>
          <a:p>
            <a:r>
              <a:rPr lang="en-US" altLang="ja-JP"/>
              <a:t>Microsoft Japan Customer Success Unit</a:t>
            </a:r>
          </a:p>
          <a:p>
            <a:r>
              <a:rPr lang="en-US" altLang="ja-JP"/>
              <a:t>Cloud Solution Architect</a:t>
            </a:r>
          </a:p>
          <a:p>
            <a:r>
              <a:rPr lang="en-US" altLang="ja-JP"/>
              <a:t>Nobuyuki Akama</a:t>
            </a:r>
            <a:endParaRPr lang="ja-JP" altLang="en-US"/>
          </a:p>
        </p:txBody>
      </p:sp>
      <p:pic>
        <p:nvPicPr>
          <p:cNvPr id="2" name="図 1" descr="空, 標識 が含まれている画像&#10;&#10;自動的に生成された説明">
            <a:extLst>
              <a:ext uri="{FF2B5EF4-FFF2-40B4-BE49-F238E27FC236}">
                <a16:creationId xmlns:a16="http://schemas.microsoft.com/office/drawing/2014/main" id="{E08EEC20-2378-7C53-B90D-C4E3460F06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0057" y="4947705"/>
            <a:ext cx="1365503" cy="1372298"/>
          </a:xfrm>
          <a:prstGeom prst="rect">
            <a:avLst/>
          </a:prstGeom>
        </p:spPr>
      </p:pic>
    </p:spTree>
    <p:extLst>
      <p:ext uri="{BB962C8B-B14F-4D97-AF65-F5344CB8AC3E}">
        <p14:creationId xmlns:p14="http://schemas.microsoft.com/office/powerpoint/2010/main" val="419572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CC4BBD0-095B-F14C-30A6-EA9071563344}"/>
              </a:ext>
            </a:extLst>
          </p:cNvPr>
          <p:cNvSpPr>
            <a:spLocks noGrp="1"/>
          </p:cNvSpPr>
          <p:nvPr>
            <p:ph type="title"/>
          </p:nvPr>
        </p:nvSpPr>
        <p:spPr/>
        <p:txBody>
          <a:bodyPr/>
          <a:lstStyle/>
          <a:p>
            <a:r>
              <a:rPr lang="en-US" altLang="ja-JP"/>
              <a:t>Azure </a:t>
            </a:r>
            <a:r>
              <a:rPr lang="ja-JP" altLang="en-US"/>
              <a:t>を利用するプロジェクトの進め方の基本</a:t>
            </a:r>
          </a:p>
        </p:txBody>
      </p:sp>
      <p:sp>
        <p:nvSpPr>
          <p:cNvPr id="5" name="コンテンツ プレースホルダー 4">
            <a:extLst>
              <a:ext uri="{FF2B5EF4-FFF2-40B4-BE49-F238E27FC236}">
                <a16:creationId xmlns:a16="http://schemas.microsoft.com/office/drawing/2014/main" id="{40FFE73A-E46C-1A67-28AD-EB28DF2230FE}"/>
              </a:ext>
            </a:extLst>
          </p:cNvPr>
          <p:cNvSpPr>
            <a:spLocks noGrp="1"/>
          </p:cNvSpPr>
          <p:nvPr>
            <p:ph idx="1"/>
          </p:nvPr>
        </p:nvSpPr>
        <p:spPr/>
        <p:txBody>
          <a:bodyPr/>
          <a:lstStyle/>
          <a:p>
            <a:r>
              <a:rPr lang="ja-JP" altLang="en-US"/>
              <a:t>一般的なプロジェクトは以下のように進められるが、クラウド利活用プロジェクトでは様々な落とし穴がある</a:t>
            </a:r>
            <a:endParaRPr lang="en-US" altLang="ja-JP"/>
          </a:p>
          <a:p>
            <a:pPr lvl="1"/>
            <a:r>
              <a:rPr lang="ja-JP" altLang="en-US"/>
              <a:t>エンプラ系でのクラウド利用では、往々にして「後からわかる落とし穴」にハマっているケースが多い</a:t>
            </a:r>
            <a:endParaRPr lang="en-US" altLang="ja-JP"/>
          </a:p>
          <a:p>
            <a:pPr lvl="1"/>
            <a:r>
              <a:rPr lang="en-US" altLang="ja-JP"/>
              <a:t>CAF </a:t>
            </a:r>
            <a:r>
              <a:rPr lang="ja-JP" altLang="en-US"/>
              <a:t>では、よくある落とし穴（アンチパターン）にハマらないように、それぞれのフェーズで何をすべきかを解説している</a:t>
            </a:r>
            <a:endParaRPr lang="en-US" altLang="ja-JP"/>
          </a:p>
        </p:txBody>
      </p:sp>
      <p:grpSp>
        <p:nvGrpSpPr>
          <p:cNvPr id="101" name="グループ化 100">
            <a:extLst>
              <a:ext uri="{FF2B5EF4-FFF2-40B4-BE49-F238E27FC236}">
                <a16:creationId xmlns:a16="http://schemas.microsoft.com/office/drawing/2014/main" id="{7A975C7B-BC8F-731C-EC23-358119211B72}"/>
              </a:ext>
            </a:extLst>
          </p:cNvPr>
          <p:cNvGrpSpPr/>
          <p:nvPr/>
        </p:nvGrpSpPr>
        <p:grpSpPr>
          <a:xfrm>
            <a:off x="1895474" y="2977784"/>
            <a:ext cx="6791325" cy="902431"/>
            <a:chOff x="457200" y="2412083"/>
            <a:chExt cx="8229600" cy="1093549"/>
          </a:xfrm>
        </p:grpSpPr>
        <p:sp>
          <p:nvSpPr>
            <p:cNvPr id="50" name="正方形/長方形 49">
              <a:extLst>
                <a:ext uri="{FF2B5EF4-FFF2-40B4-BE49-F238E27FC236}">
                  <a16:creationId xmlns:a16="http://schemas.microsoft.com/office/drawing/2014/main" id="{8B7CF604-C5FD-8EBF-D742-55A841E8B929}"/>
                </a:ext>
              </a:extLst>
            </p:cNvPr>
            <p:cNvSpPr/>
            <p:nvPr/>
          </p:nvSpPr>
          <p:spPr>
            <a:xfrm>
              <a:off x="457200" y="2485185"/>
              <a:ext cx="8229600" cy="102044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kumimoji="0" lang="ja-JP" altLang="en-US" sz="2000" kern="0">
                <a:solidFill>
                  <a:prstClr val="black"/>
                </a:solidFill>
                <a:latin typeface="+mn-lt"/>
                <a:ea typeface="+mn-ea"/>
              </a:endParaRPr>
            </a:p>
          </p:txBody>
        </p:sp>
        <p:grpSp>
          <p:nvGrpSpPr>
            <p:cNvPr id="56" name="グループ化 55">
              <a:extLst>
                <a:ext uri="{FF2B5EF4-FFF2-40B4-BE49-F238E27FC236}">
                  <a16:creationId xmlns:a16="http://schemas.microsoft.com/office/drawing/2014/main" id="{808A08C9-0D33-4F40-B80B-3214B2652A21}"/>
                </a:ext>
              </a:extLst>
            </p:cNvPr>
            <p:cNvGrpSpPr/>
            <p:nvPr/>
          </p:nvGrpSpPr>
          <p:grpSpPr>
            <a:xfrm>
              <a:off x="476251" y="2412083"/>
              <a:ext cx="1897325" cy="984695"/>
              <a:chOff x="2583127" y="2915620"/>
              <a:chExt cx="1407195" cy="730322"/>
            </a:xfrm>
          </p:grpSpPr>
          <p:sp>
            <p:nvSpPr>
              <p:cNvPr id="57" name="正方形/長方形 56">
                <a:extLst>
                  <a:ext uri="{FF2B5EF4-FFF2-40B4-BE49-F238E27FC236}">
                    <a16:creationId xmlns:a16="http://schemas.microsoft.com/office/drawing/2014/main" id="{F3872660-7C15-673D-BEDF-7B1C7FD45808}"/>
                  </a:ext>
                </a:extLst>
              </p:cNvPr>
              <p:cNvSpPr/>
              <p:nvPr/>
            </p:nvSpPr>
            <p:spPr>
              <a:xfrm>
                <a:off x="2720467" y="3043323"/>
                <a:ext cx="1269855" cy="60261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400" kern="0">
                    <a:solidFill>
                      <a:prstClr val="black"/>
                    </a:solidFill>
                    <a:latin typeface="+mn-lt"/>
                    <a:ea typeface="+mn-ea"/>
                  </a:rPr>
                  <a:t>戦略立案</a:t>
                </a:r>
                <a:endParaRPr kumimoji="0" lang="en-US" altLang="ja-JP" sz="1400" kern="0">
                  <a:solidFill>
                    <a:prstClr val="black"/>
                  </a:solidFill>
                  <a:latin typeface="+mn-lt"/>
                  <a:ea typeface="+mn-ea"/>
                </a:endParaRPr>
              </a:p>
              <a:p>
                <a:pPr algn="ctr" eaLnBrk="1" fontAlgn="auto" hangingPunct="1">
                  <a:spcBef>
                    <a:spcPts val="0"/>
                  </a:spcBef>
                  <a:spcAft>
                    <a:spcPts val="0"/>
                  </a:spcAft>
                  <a:defRPr/>
                </a:pPr>
                <a:r>
                  <a:rPr kumimoji="0" lang="ja-JP" altLang="en-US" sz="1050" kern="0">
                    <a:solidFill>
                      <a:prstClr val="black"/>
                    </a:solidFill>
                    <a:latin typeface="+mn-lt"/>
                    <a:ea typeface="+mn-ea"/>
                  </a:rPr>
                  <a:t>（</a:t>
                </a:r>
                <a:r>
                  <a:rPr kumimoji="0" lang="en-US" altLang="ja-JP" sz="1050" kern="0">
                    <a:solidFill>
                      <a:prstClr val="black"/>
                    </a:solidFill>
                    <a:latin typeface="+mn-lt"/>
                    <a:ea typeface="+mn-ea"/>
                  </a:rPr>
                  <a:t>Strategy</a:t>
                </a:r>
                <a:r>
                  <a:rPr kumimoji="0" lang="ja-JP" altLang="en-US" sz="1050" kern="0">
                    <a:solidFill>
                      <a:prstClr val="black"/>
                    </a:solidFill>
                    <a:latin typeface="+mn-lt"/>
                    <a:ea typeface="+mn-ea"/>
                  </a:rPr>
                  <a:t>）</a:t>
                </a:r>
              </a:p>
            </p:txBody>
          </p:sp>
          <p:pic>
            <p:nvPicPr>
              <p:cNvPr id="58" name="Picture 2">
                <a:extLst>
                  <a:ext uri="{FF2B5EF4-FFF2-40B4-BE49-F238E27FC236}">
                    <a16:creationId xmlns:a16="http://schemas.microsoft.com/office/drawing/2014/main" id="{455A4CC5-F331-1230-5F3A-CFB8FC5E0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2466" y="2915620"/>
                <a:ext cx="256001" cy="256001"/>
              </a:xfrm>
              <a:prstGeom prst="rect">
                <a:avLst/>
              </a:prstGeom>
              <a:noFill/>
              <a:extLst>
                <a:ext uri="{909E8E84-426E-40DD-AFC4-6F175D3DCCD1}">
                  <a14:hiddenFill xmlns:a14="http://schemas.microsoft.com/office/drawing/2010/main">
                    <a:solidFill>
                      <a:srgbClr val="FFFFFF"/>
                    </a:solidFill>
                  </a14:hiddenFill>
                </a:ext>
              </a:extLst>
            </p:spPr>
          </p:pic>
          <p:sp>
            <p:nvSpPr>
              <p:cNvPr id="59" name="楕円 58">
                <a:extLst>
                  <a:ext uri="{FF2B5EF4-FFF2-40B4-BE49-F238E27FC236}">
                    <a16:creationId xmlns:a16="http://schemas.microsoft.com/office/drawing/2014/main" id="{A82059EA-D5D2-4BA4-DA59-E75354B24E95}"/>
                  </a:ext>
                </a:extLst>
              </p:cNvPr>
              <p:cNvSpPr/>
              <p:nvPr/>
            </p:nvSpPr>
            <p:spPr bwMode="auto">
              <a:xfrm>
                <a:off x="2583127" y="2915620"/>
                <a:ext cx="256001" cy="256001"/>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60" name="グループ化 59">
              <a:extLst>
                <a:ext uri="{FF2B5EF4-FFF2-40B4-BE49-F238E27FC236}">
                  <a16:creationId xmlns:a16="http://schemas.microsoft.com/office/drawing/2014/main" id="{C9858B69-B1E7-DE11-D3BB-50DFBB5AB157}"/>
                </a:ext>
              </a:extLst>
            </p:cNvPr>
            <p:cNvGrpSpPr/>
            <p:nvPr/>
          </p:nvGrpSpPr>
          <p:grpSpPr>
            <a:xfrm>
              <a:off x="2525627" y="2412083"/>
              <a:ext cx="1884735" cy="984695"/>
              <a:chOff x="4103094" y="2915620"/>
              <a:chExt cx="1397857" cy="730322"/>
            </a:xfrm>
          </p:grpSpPr>
          <p:sp>
            <p:nvSpPr>
              <p:cNvPr id="61" name="正方形/長方形 60">
                <a:extLst>
                  <a:ext uri="{FF2B5EF4-FFF2-40B4-BE49-F238E27FC236}">
                    <a16:creationId xmlns:a16="http://schemas.microsoft.com/office/drawing/2014/main" id="{D592327C-8F30-282E-C40F-BF6536C8E0F8}"/>
                  </a:ext>
                </a:extLst>
              </p:cNvPr>
              <p:cNvSpPr/>
              <p:nvPr/>
            </p:nvSpPr>
            <p:spPr>
              <a:xfrm>
                <a:off x="4231096" y="3043323"/>
                <a:ext cx="1269855" cy="60261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400" kern="0">
                    <a:solidFill>
                      <a:prstClr val="black"/>
                    </a:solidFill>
                    <a:latin typeface="+mn-lt"/>
                    <a:ea typeface="+mn-ea"/>
                  </a:rPr>
                  <a:t>戦術立案・</a:t>
                </a:r>
              </a:p>
              <a:p>
                <a:pPr algn="ctr" eaLnBrk="1" fontAlgn="auto" hangingPunct="1">
                  <a:spcBef>
                    <a:spcPts val="0"/>
                  </a:spcBef>
                  <a:spcAft>
                    <a:spcPts val="0"/>
                  </a:spcAft>
                  <a:defRPr/>
                </a:pPr>
                <a:r>
                  <a:rPr kumimoji="0" lang="ja-JP" altLang="en-US" sz="1400" kern="0">
                    <a:solidFill>
                      <a:prstClr val="black"/>
                    </a:solidFill>
                    <a:latin typeface="+mn-lt"/>
                    <a:ea typeface="+mn-ea"/>
                  </a:rPr>
                  <a:t>計画策定</a:t>
                </a:r>
              </a:p>
              <a:p>
                <a:pPr algn="ctr" eaLnBrk="1" fontAlgn="auto" hangingPunct="1">
                  <a:spcBef>
                    <a:spcPts val="0"/>
                  </a:spcBef>
                  <a:spcAft>
                    <a:spcPts val="0"/>
                  </a:spcAft>
                  <a:defRPr/>
                </a:pPr>
                <a:r>
                  <a:rPr kumimoji="0" lang="ja-JP" altLang="en-US" sz="1050" kern="0">
                    <a:solidFill>
                      <a:prstClr val="black"/>
                    </a:solidFill>
                    <a:latin typeface="+mn-lt"/>
                    <a:ea typeface="+mn-ea"/>
                  </a:rPr>
                  <a:t>（</a:t>
                </a:r>
                <a:r>
                  <a:rPr kumimoji="0" lang="en-US" altLang="ja-JP" sz="1050" kern="0">
                    <a:solidFill>
                      <a:prstClr val="black"/>
                    </a:solidFill>
                    <a:latin typeface="+mn-lt"/>
                    <a:ea typeface="+mn-ea"/>
                  </a:rPr>
                  <a:t>Plan</a:t>
                </a:r>
                <a:r>
                  <a:rPr kumimoji="0" lang="ja-JP" altLang="en-US" sz="1050" kern="0">
                    <a:solidFill>
                      <a:prstClr val="black"/>
                    </a:solidFill>
                    <a:latin typeface="+mn-lt"/>
                    <a:ea typeface="+mn-ea"/>
                  </a:rPr>
                  <a:t>）</a:t>
                </a:r>
              </a:p>
            </p:txBody>
          </p:sp>
          <p:pic>
            <p:nvPicPr>
              <p:cNvPr id="62" name="Picture 4">
                <a:extLst>
                  <a:ext uri="{FF2B5EF4-FFF2-40B4-BE49-F238E27FC236}">
                    <a16:creationId xmlns:a16="http://schemas.microsoft.com/office/drawing/2014/main" id="{5F6F4B8C-7952-4A89-7464-A91C04FAE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3104" y="2915620"/>
                <a:ext cx="256001" cy="256001"/>
              </a:xfrm>
              <a:prstGeom prst="rect">
                <a:avLst/>
              </a:prstGeom>
              <a:noFill/>
              <a:extLst>
                <a:ext uri="{909E8E84-426E-40DD-AFC4-6F175D3DCCD1}">
                  <a14:hiddenFill xmlns:a14="http://schemas.microsoft.com/office/drawing/2010/main">
                    <a:solidFill>
                      <a:srgbClr val="FFFFFF"/>
                    </a:solidFill>
                  </a14:hiddenFill>
                </a:ext>
              </a:extLst>
            </p:spPr>
          </p:pic>
          <p:sp>
            <p:nvSpPr>
              <p:cNvPr id="63" name="楕円 62">
                <a:extLst>
                  <a:ext uri="{FF2B5EF4-FFF2-40B4-BE49-F238E27FC236}">
                    <a16:creationId xmlns:a16="http://schemas.microsoft.com/office/drawing/2014/main" id="{8FA76A34-D074-9B61-557E-ED7027453C29}"/>
                  </a:ext>
                </a:extLst>
              </p:cNvPr>
              <p:cNvSpPr/>
              <p:nvPr/>
            </p:nvSpPr>
            <p:spPr bwMode="auto">
              <a:xfrm>
                <a:off x="4103094" y="2915620"/>
                <a:ext cx="256001" cy="256001"/>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64" name="グループ化 63">
              <a:extLst>
                <a:ext uri="{FF2B5EF4-FFF2-40B4-BE49-F238E27FC236}">
                  <a16:creationId xmlns:a16="http://schemas.microsoft.com/office/drawing/2014/main" id="{BFC5D3B7-01D7-228F-42F8-74F61F52C55D}"/>
                </a:ext>
              </a:extLst>
            </p:cNvPr>
            <p:cNvGrpSpPr/>
            <p:nvPr/>
          </p:nvGrpSpPr>
          <p:grpSpPr>
            <a:xfrm>
              <a:off x="4562964" y="2412083"/>
              <a:ext cx="1884182" cy="984695"/>
              <a:chOff x="5614132" y="2915620"/>
              <a:chExt cx="1397447" cy="730322"/>
            </a:xfrm>
          </p:grpSpPr>
          <p:sp>
            <p:nvSpPr>
              <p:cNvPr id="65" name="正方形/長方形 64">
                <a:extLst>
                  <a:ext uri="{FF2B5EF4-FFF2-40B4-BE49-F238E27FC236}">
                    <a16:creationId xmlns:a16="http://schemas.microsoft.com/office/drawing/2014/main" id="{6CB8CE0F-D750-4FF5-517A-0379F166A5B8}"/>
                  </a:ext>
                </a:extLst>
              </p:cNvPr>
              <p:cNvSpPr/>
              <p:nvPr/>
            </p:nvSpPr>
            <p:spPr>
              <a:xfrm>
                <a:off x="5741724" y="3043323"/>
                <a:ext cx="1269855" cy="60261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400" kern="0">
                    <a:solidFill>
                      <a:prstClr val="black"/>
                    </a:solidFill>
                    <a:latin typeface="+mn-lt"/>
                    <a:ea typeface="+mn-ea"/>
                  </a:rPr>
                  <a:t>共通基盤構築</a:t>
                </a:r>
              </a:p>
              <a:p>
                <a:pPr algn="ctr" eaLnBrk="1" fontAlgn="auto" hangingPunct="1">
                  <a:spcBef>
                    <a:spcPts val="0"/>
                  </a:spcBef>
                  <a:spcAft>
                    <a:spcPts val="0"/>
                  </a:spcAft>
                  <a:defRPr/>
                </a:pPr>
                <a:r>
                  <a:rPr kumimoji="0" lang="ja-JP" altLang="en-US" sz="1050" kern="0">
                    <a:solidFill>
                      <a:prstClr val="black"/>
                    </a:solidFill>
                    <a:latin typeface="+mn-lt"/>
                    <a:ea typeface="+mn-ea"/>
                  </a:rPr>
                  <a:t>（</a:t>
                </a:r>
                <a:r>
                  <a:rPr kumimoji="0" lang="en-US" altLang="ja-JP" sz="1050" kern="0">
                    <a:solidFill>
                      <a:prstClr val="black"/>
                    </a:solidFill>
                    <a:latin typeface="+mn-lt"/>
                    <a:ea typeface="+mn-ea"/>
                  </a:rPr>
                  <a:t>Ready</a:t>
                </a:r>
                <a:r>
                  <a:rPr kumimoji="0" lang="ja-JP" altLang="en-US" sz="1050" kern="0">
                    <a:solidFill>
                      <a:prstClr val="black"/>
                    </a:solidFill>
                    <a:latin typeface="+mn-lt"/>
                    <a:ea typeface="+mn-ea"/>
                  </a:rPr>
                  <a:t>）</a:t>
                </a:r>
              </a:p>
            </p:txBody>
          </p:sp>
          <p:pic>
            <p:nvPicPr>
              <p:cNvPr id="66" name="Picture 6">
                <a:extLst>
                  <a:ext uri="{FF2B5EF4-FFF2-40B4-BE49-F238E27FC236}">
                    <a16:creationId xmlns:a16="http://schemas.microsoft.com/office/drawing/2014/main" id="{3F115BFD-94D4-936B-DA34-B16469B1C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4132" y="2915620"/>
                <a:ext cx="256001" cy="256001"/>
              </a:xfrm>
              <a:prstGeom prst="rect">
                <a:avLst/>
              </a:prstGeom>
              <a:noFill/>
              <a:extLst>
                <a:ext uri="{909E8E84-426E-40DD-AFC4-6F175D3DCCD1}">
                  <a14:hiddenFill xmlns:a14="http://schemas.microsoft.com/office/drawing/2010/main">
                    <a:solidFill>
                      <a:srgbClr val="FFFFFF"/>
                    </a:solidFill>
                  </a14:hiddenFill>
                </a:ext>
              </a:extLst>
            </p:spPr>
          </p:pic>
          <p:sp>
            <p:nvSpPr>
              <p:cNvPr id="67" name="楕円 66">
                <a:extLst>
                  <a:ext uri="{FF2B5EF4-FFF2-40B4-BE49-F238E27FC236}">
                    <a16:creationId xmlns:a16="http://schemas.microsoft.com/office/drawing/2014/main" id="{561166C1-55CB-7D9B-0FD7-BD60EBB6A986}"/>
                  </a:ext>
                </a:extLst>
              </p:cNvPr>
              <p:cNvSpPr/>
              <p:nvPr/>
            </p:nvSpPr>
            <p:spPr bwMode="auto">
              <a:xfrm>
                <a:off x="5614132" y="2915620"/>
                <a:ext cx="256001" cy="256001"/>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68" name="グループ化 67">
              <a:extLst>
                <a:ext uri="{FF2B5EF4-FFF2-40B4-BE49-F238E27FC236}">
                  <a16:creationId xmlns:a16="http://schemas.microsoft.com/office/drawing/2014/main" id="{7C84262E-FDA8-53D2-D7A5-7667D544DBF6}"/>
                </a:ext>
              </a:extLst>
            </p:cNvPr>
            <p:cNvGrpSpPr/>
            <p:nvPr/>
          </p:nvGrpSpPr>
          <p:grpSpPr>
            <a:xfrm>
              <a:off x="6588476" y="2412083"/>
              <a:ext cx="1895455" cy="984695"/>
              <a:chOff x="7116400" y="2915620"/>
              <a:chExt cx="1405808" cy="730322"/>
            </a:xfrm>
          </p:grpSpPr>
          <p:sp>
            <p:nvSpPr>
              <p:cNvPr id="69" name="正方形/長方形 68">
                <a:extLst>
                  <a:ext uri="{FF2B5EF4-FFF2-40B4-BE49-F238E27FC236}">
                    <a16:creationId xmlns:a16="http://schemas.microsoft.com/office/drawing/2014/main" id="{290DDA51-CBF5-159D-989C-15C902B549B5}"/>
                  </a:ext>
                </a:extLst>
              </p:cNvPr>
              <p:cNvSpPr/>
              <p:nvPr/>
            </p:nvSpPr>
            <p:spPr>
              <a:xfrm>
                <a:off x="7252353" y="3043323"/>
                <a:ext cx="1269855" cy="60261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400" kern="0">
                    <a:solidFill>
                      <a:prstClr val="black"/>
                    </a:solidFill>
                    <a:latin typeface="+mn-lt"/>
                    <a:ea typeface="+mn-ea"/>
                  </a:rPr>
                  <a:t>業務システム</a:t>
                </a:r>
                <a:endParaRPr kumimoji="0" lang="en-US" altLang="ja-JP" sz="1400" kern="0">
                  <a:solidFill>
                    <a:prstClr val="black"/>
                  </a:solidFill>
                  <a:latin typeface="+mn-lt"/>
                  <a:ea typeface="+mn-ea"/>
                </a:endParaRPr>
              </a:p>
              <a:p>
                <a:pPr algn="ctr" eaLnBrk="1" fontAlgn="auto" hangingPunct="1">
                  <a:spcBef>
                    <a:spcPts val="0"/>
                  </a:spcBef>
                  <a:spcAft>
                    <a:spcPts val="0"/>
                  </a:spcAft>
                  <a:defRPr/>
                </a:pPr>
                <a:r>
                  <a:rPr kumimoji="0" lang="ja-JP" altLang="en-US" sz="1400" kern="0">
                    <a:solidFill>
                      <a:prstClr val="black"/>
                    </a:solidFill>
                    <a:latin typeface="+mn-lt"/>
                    <a:ea typeface="+mn-ea"/>
                  </a:rPr>
                  <a:t>構築・移行</a:t>
                </a:r>
              </a:p>
              <a:p>
                <a:pPr algn="ctr" eaLnBrk="1" fontAlgn="auto" hangingPunct="1">
                  <a:spcBef>
                    <a:spcPts val="0"/>
                  </a:spcBef>
                  <a:spcAft>
                    <a:spcPts val="0"/>
                  </a:spcAft>
                  <a:defRPr/>
                </a:pPr>
                <a:r>
                  <a:rPr kumimoji="0" lang="ja-JP" altLang="en-US" sz="1050" kern="0">
                    <a:solidFill>
                      <a:prstClr val="black"/>
                    </a:solidFill>
                    <a:latin typeface="+mn-lt"/>
                    <a:ea typeface="+mn-ea"/>
                  </a:rPr>
                  <a:t>（</a:t>
                </a:r>
                <a:r>
                  <a:rPr kumimoji="0" lang="en-US" altLang="ja-JP" sz="1050" kern="0">
                    <a:solidFill>
                      <a:prstClr val="black"/>
                    </a:solidFill>
                    <a:latin typeface="+mn-lt"/>
                    <a:ea typeface="+mn-ea"/>
                  </a:rPr>
                  <a:t>Adopt</a:t>
                </a:r>
                <a:r>
                  <a:rPr kumimoji="0" lang="ja-JP" altLang="en-US" sz="1050" kern="0">
                    <a:solidFill>
                      <a:prstClr val="black"/>
                    </a:solidFill>
                    <a:latin typeface="+mn-lt"/>
                    <a:ea typeface="+mn-ea"/>
                  </a:rPr>
                  <a:t>）</a:t>
                </a:r>
              </a:p>
            </p:txBody>
          </p:sp>
          <p:pic>
            <p:nvPicPr>
              <p:cNvPr id="70" name="Picture 8">
                <a:extLst>
                  <a:ext uri="{FF2B5EF4-FFF2-40B4-BE49-F238E27FC236}">
                    <a16:creationId xmlns:a16="http://schemas.microsoft.com/office/drawing/2014/main" id="{06524F1B-2456-5AD5-A5F0-68B4208672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4770" y="2915620"/>
                <a:ext cx="256001" cy="256001"/>
              </a:xfrm>
              <a:prstGeom prst="rect">
                <a:avLst/>
              </a:prstGeom>
              <a:noFill/>
              <a:extLst>
                <a:ext uri="{909E8E84-426E-40DD-AFC4-6F175D3DCCD1}">
                  <a14:hiddenFill xmlns:a14="http://schemas.microsoft.com/office/drawing/2010/main">
                    <a:solidFill>
                      <a:srgbClr val="FFFFFF"/>
                    </a:solidFill>
                  </a14:hiddenFill>
                </a:ext>
              </a:extLst>
            </p:spPr>
          </p:pic>
          <p:sp>
            <p:nvSpPr>
              <p:cNvPr id="71" name="楕円 70">
                <a:extLst>
                  <a:ext uri="{FF2B5EF4-FFF2-40B4-BE49-F238E27FC236}">
                    <a16:creationId xmlns:a16="http://schemas.microsoft.com/office/drawing/2014/main" id="{B96FEB83-17D9-578A-CCCD-C3D9CADC5238}"/>
                  </a:ext>
                </a:extLst>
              </p:cNvPr>
              <p:cNvSpPr/>
              <p:nvPr/>
            </p:nvSpPr>
            <p:spPr bwMode="auto">
              <a:xfrm>
                <a:off x="7116400" y="2915620"/>
                <a:ext cx="256001" cy="256001"/>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sp>
          <p:nvSpPr>
            <p:cNvPr id="88" name="矢印: 右 87">
              <a:extLst>
                <a:ext uri="{FF2B5EF4-FFF2-40B4-BE49-F238E27FC236}">
                  <a16:creationId xmlns:a16="http://schemas.microsoft.com/office/drawing/2014/main" id="{349D123D-3606-36D9-8961-B2ED84F1EF5F}"/>
                </a:ext>
              </a:extLst>
            </p:cNvPr>
            <p:cNvSpPr/>
            <p:nvPr/>
          </p:nvSpPr>
          <p:spPr bwMode="auto">
            <a:xfrm>
              <a:off x="2425064" y="2853829"/>
              <a:ext cx="227649" cy="269694"/>
            </a:xfrm>
            <a:prstGeom prst="rightArrow">
              <a:avLst/>
            </a:prstGeom>
            <a:solidFill>
              <a:schemeClr val="bg1">
                <a:lumMod val="95000"/>
              </a:schemeClr>
            </a:solidFill>
            <a:ln w="9525"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89" name="矢印: 右 88">
              <a:extLst>
                <a:ext uri="{FF2B5EF4-FFF2-40B4-BE49-F238E27FC236}">
                  <a16:creationId xmlns:a16="http://schemas.microsoft.com/office/drawing/2014/main" id="{19215D79-E890-792F-2FA9-DAD50EA585EF}"/>
                </a:ext>
              </a:extLst>
            </p:cNvPr>
            <p:cNvSpPr/>
            <p:nvPr/>
          </p:nvSpPr>
          <p:spPr bwMode="auto">
            <a:xfrm>
              <a:off x="4454193" y="2853829"/>
              <a:ext cx="227649" cy="269694"/>
            </a:xfrm>
            <a:prstGeom prst="rightArrow">
              <a:avLst/>
            </a:prstGeom>
            <a:solidFill>
              <a:schemeClr val="bg1">
                <a:lumMod val="95000"/>
              </a:schemeClr>
            </a:solidFill>
            <a:ln w="9525"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90" name="矢印: 右 89">
              <a:extLst>
                <a:ext uri="{FF2B5EF4-FFF2-40B4-BE49-F238E27FC236}">
                  <a16:creationId xmlns:a16="http://schemas.microsoft.com/office/drawing/2014/main" id="{E3BEC866-C5CC-6676-1EDE-AE40D7BCE412}"/>
                </a:ext>
              </a:extLst>
            </p:cNvPr>
            <p:cNvSpPr/>
            <p:nvPr/>
          </p:nvSpPr>
          <p:spPr bwMode="auto">
            <a:xfrm>
              <a:off x="6491883" y="2853829"/>
              <a:ext cx="227649" cy="269694"/>
            </a:xfrm>
            <a:prstGeom prst="rightArrow">
              <a:avLst/>
            </a:prstGeom>
            <a:solidFill>
              <a:schemeClr val="bg1">
                <a:lumMod val="95000"/>
              </a:schemeClr>
            </a:solidFill>
            <a:ln w="9525"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sp>
        <p:nvSpPr>
          <p:cNvPr id="102" name="テキスト ボックス 101">
            <a:extLst>
              <a:ext uri="{FF2B5EF4-FFF2-40B4-BE49-F238E27FC236}">
                <a16:creationId xmlns:a16="http://schemas.microsoft.com/office/drawing/2014/main" id="{D9D4200E-3852-B04F-5D5A-A7A1C9CAECC3}"/>
              </a:ext>
            </a:extLst>
          </p:cNvPr>
          <p:cNvSpPr txBox="1"/>
          <p:nvPr/>
        </p:nvSpPr>
        <p:spPr>
          <a:xfrm>
            <a:off x="375727" y="4493687"/>
            <a:ext cx="1451038" cy="646331"/>
          </a:xfrm>
          <a:prstGeom prst="rect">
            <a:avLst/>
          </a:prstGeom>
          <a:noFill/>
        </p:spPr>
        <p:txBody>
          <a:bodyPr wrap="none" rtlCol="0">
            <a:spAutoFit/>
          </a:bodyPr>
          <a:lstStyle/>
          <a:p>
            <a:pPr algn="ctr"/>
            <a:r>
              <a:rPr kumimoji="1" lang="ja-JP" altLang="en-US" sz="1200"/>
              <a:t>よくある落とし穴</a:t>
            </a:r>
          </a:p>
          <a:p>
            <a:pPr algn="ctr"/>
            <a:r>
              <a:rPr lang="ja-JP" altLang="en-US" sz="1200"/>
              <a:t>（クラウドあるある・</a:t>
            </a:r>
          </a:p>
          <a:p>
            <a:pPr algn="ctr"/>
            <a:r>
              <a:rPr lang="ja-JP" altLang="en-US" sz="1200"/>
              <a:t>　エンプラあるある）</a:t>
            </a:r>
            <a:endParaRPr kumimoji="1" lang="ja-JP" altLang="en-US" sz="1200"/>
          </a:p>
        </p:txBody>
      </p:sp>
      <p:cxnSp>
        <p:nvCxnSpPr>
          <p:cNvPr id="104" name="直線コネクタ 103">
            <a:extLst>
              <a:ext uri="{FF2B5EF4-FFF2-40B4-BE49-F238E27FC236}">
                <a16:creationId xmlns:a16="http://schemas.microsoft.com/office/drawing/2014/main" id="{2EA53CC3-D5B2-BAB7-5622-30CEC4905830}"/>
              </a:ext>
            </a:extLst>
          </p:cNvPr>
          <p:cNvCxnSpPr/>
          <p:nvPr/>
        </p:nvCxnSpPr>
        <p:spPr bwMode="auto">
          <a:xfrm>
            <a:off x="428625" y="4109001"/>
            <a:ext cx="8286750" cy="0"/>
          </a:xfrm>
          <a:prstGeom prst="line">
            <a:avLst/>
          </a:prstGeom>
          <a:noFill/>
          <a:ln w="19050" cap="flat" cmpd="sng" algn="ctr">
            <a:solidFill>
              <a:schemeClr val="bg1">
                <a:lumMod val="65000"/>
              </a:schemeClr>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直線コネクタ 104">
            <a:extLst>
              <a:ext uri="{FF2B5EF4-FFF2-40B4-BE49-F238E27FC236}">
                <a16:creationId xmlns:a16="http://schemas.microsoft.com/office/drawing/2014/main" id="{9AE1D143-6C92-9761-3B18-B67F7E8AF3F3}"/>
              </a:ext>
            </a:extLst>
          </p:cNvPr>
          <p:cNvCxnSpPr/>
          <p:nvPr/>
        </p:nvCxnSpPr>
        <p:spPr bwMode="auto">
          <a:xfrm>
            <a:off x="428625" y="5499651"/>
            <a:ext cx="8286750" cy="0"/>
          </a:xfrm>
          <a:prstGeom prst="line">
            <a:avLst/>
          </a:prstGeom>
          <a:noFill/>
          <a:ln w="19050" cap="flat" cmpd="sng" algn="ctr">
            <a:solidFill>
              <a:schemeClr val="bg1">
                <a:lumMod val="65000"/>
              </a:schemeClr>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 name="テキスト ボックス 105">
            <a:extLst>
              <a:ext uri="{FF2B5EF4-FFF2-40B4-BE49-F238E27FC236}">
                <a16:creationId xmlns:a16="http://schemas.microsoft.com/office/drawing/2014/main" id="{B3A5D25D-029A-8D5A-47A1-F3534F031D75}"/>
              </a:ext>
            </a:extLst>
          </p:cNvPr>
          <p:cNvSpPr txBox="1"/>
          <p:nvPr/>
        </p:nvSpPr>
        <p:spPr>
          <a:xfrm>
            <a:off x="602552" y="5912912"/>
            <a:ext cx="997388" cy="276999"/>
          </a:xfrm>
          <a:prstGeom prst="rect">
            <a:avLst/>
          </a:prstGeom>
          <a:noFill/>
        </p:spPr>
        <p:txBody>
          <a:bodyPr wrap="none" rtlCol="0">
            <a:spAutoFit/>
          </a:bodyPr>
          <a:lstStyle/>
          <a:p>
            <a:pPr algn="ctr"/>
            <a:r>
              <a:rPr kumimoji="1" lang="ja-JP" altLang="en-US" sz="1200"/>
              <a:t>やるべきこと</a:t>
            </a:r>
          </a:p>
        </p:txBody>
      </p:sp>
      <p:grpSp>
        <p:nvGrpSpPr>
          <p:cNvPr id="122" name="グループ化 121">
            <a:extLst>
              <a:ext uri="{FF2B5EF4-FFF2-40B4-BE49-F238E27FC236}">
                <a16:creationId xmlns:a16="http://schemas.microsoft.com/office/drawing/2014/main" id="{6B141E61-F35B-28E0-A95B-AD0017777E7F}"/>
              </a:ext>
            </a:extLst>
          </p:cNvPr>
          <p:cNvGrpSpPr/>
          <p:nvPr/>
        </p:nvGrpSpPr>
        <p:grpSpPr>
          <a:xfrm>
            <a:off x="1964365" y="3613701"/>
            <a:ext cx="6686550" cy="3057525"/>
            <a:chOff x="1964365" y="3048000"/>
            <a:chExt cx="6686550" cy="3667125"/>
          </a:xfrm>
        </p:grpSpPr>
        <p:cxnSp>
          <p:nvCxnSpPr>
            <p:cNvPr id="107" name="直線コネクタ 106">
              <a:extLst>
                <a:ext uri="{FF2B5EF4-FFF2-40B4-BE49-F238E27FC236}">
                  <a16:creationId xmlns:a16="http://schemas.microsoft.com/office/drawing/2014/main" id="{70B465AE-6C67-DD2F-688A-DB8CC2CF311F}"/>
                </a:ext>
              </a:extLst>
            </p:cNvPr>
            <p:cNvCxnSpPr/>
            <p:nvPr/>
          </p:nvCxnSpPr>
          <p:spPr bwMode="auto">
            <a:xfrm>
              <a:off x="3612190" y="3048000"/>
              <a:ext cx="0" cy="3648075"/>
            </a:xfrm>
            <a:prstGeom prst="line">
              <a:avLst/>
            </a:prstGeom>
            <a:noFill/>
            <a:ln w="19050" cap="flat" cmpd="sng" algn="ctr">
              <a:solidFill>
                <a:schemeClr val="bg1">
                  <a:lumMod val="65000"/>
                </a:schemeClr>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直線コネクタ 109">
              <a:extLst>
                <a:ext uri="{FF2B5EF4-FFF2-40B4-BE49-F238E27FC236}">
                  <a16:creationId xmlns:a16="http://schemas.microsoft.com/office/drawing/2014/main" id="{0DB90A37-8FA1-EE03-3A6F-C8953E24EB2C}"/>
                </a:ext>
              </a:extLst>
            </p:cNvPr>
            <p:cNvCxnSpPr/>
            <p:nvPr/>
          </p:nvCxnSpPr>
          <p:spPr bwMode="auto">
            <a:xfrm>
              <a:off x="1964365" y="3048000"/>
              <a:ext cx="0" cy="3648075"/>
            </a:xfrm>
            <a:prstGeom prst="line">
              <a:avLst/>
            </a:prstGeom>
            <a:noFill/>
            <a:ln w="19050" cap="flat" cmpd="sng" algn="ctr">
              <a:solidFill>
                <a:schemeClr val="bg1">
                  <a:lumMod val="65000"/>
                </a:schemeClr>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直線コネクタ 110">
              <a:extLst>
                <a:ext uri="{FF2B5EF4-FFF2-40B4-BE49-F238E27FC236}">
                  <a16:creationId xmlns:a16="http://schemas.microsoft.com/office/drawing/2014/main" id="{824FADB7-A0CB-38E3-6DC8-1CAFD5F90FB2}"/>
                </a:ext>
              </a:extLst>
            </p:cNvPr>
            <p:cNvCxnSpPr/>
            <p:nvPr/>
          </p:nvCxnSpPr>
          <p:spPr bwMode="auto">
            <a:xfrm>
              <a:off x="6993565" y="3048000"/>
              <a:ext cx="0" cy="3648075"/>
            </a:xfrm>
            <a:prstGeom prst="line">
              <a:avLst/>
            </a:prstGeom>
            <a:noFill/>
            <a:ln w="19050" cap="flat" cmpd="sng" algn="ctr">
              <a:solidFill>
                <a:schemeClr val="bg1">
                  <a:lumMod val="65000"/>
                </a:schemeClr>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直線コネクタ 111">
              <a:extLst>
                <a:ext uri="{FF2B5EF4-FFF2-40B4-BE49-F238E27FC236}">
                  <a16:creationId xmlns:a16="http://schemas.microsoft.com/office/drawing/2014/main" id="{4049F3C6-BB50-998A-121A-74C02FC193B7}"/>
                </a:ext>
              </a:extLst>
            </p:cNvPr>
            <p:cNvCxnSpPr/>
            <p:nvPr/>
          </p:nvCxnSpPr>
          <p:spPr bwMode="auto">
            <a:xfrm>
              <a:off x="5279065" y="3067050"/>
              <a:ext cx="0" cy="3648075"/>
            </a:xfrm>
            <a:prstGeom prst="line">
              <a:avLst/>
            </a:prstGeom>
            <a:noFill/>
            <a:ln w="19050" cap="flat" cmpd="sng" algn="ctr">
              <a:solidFill>
                <a:schemeClr val="bg1">
                  <a:lumMod val="65000"/>
                </a:schemeClr>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直線コネクタ 112">
              <a:extLst>
                <a:ext uri="{FF2B5EF4-FFF2-40B4-BE49-F238E27FC236}">
                  <a16:creationId xmlns:a16="http://schemas.microsoft.com/office/drawing/2014/main" id="{09C2814C-935C-6917-40E8-F07994D26260}"/>
                </a:ext>
              </a:extLst>
            </p:cNvPr>
            <p:cNvCxnSpPr/>
            <p:nvPr/>
          </p:nvCxnSpPr>
          <p:spPr bwMode="auto">
            <a:xfrm>
              <a:off x="8650915" y="3048000"/>
              <a:ext cx="0" cy="3648075"/>
            </a:xfrm>
            <a:prstGeom prst="line">
              <a:avLst/>
            </a:prstGeom>
            <a:noFill/>
            <a:ln w="19050" cap="flat" cmpd="sng" algn="ctr">
              <a:solidFill>
                <a:schemeClr val="bg1">
                  <a:lumMod val="65000"/>
                </a:schemeClr>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4" name="テキスト ボックス 113">
            <a:extLst>
              <a:ext uri="{FF2B5EF4-FFF2-40B4-BE49-F238E27FC236}">
                <a16:creationId xmlns:a16="http://schemas.microsoft.com/office/drawing/2014/main" id="{4633AB9A-72BD-9841-2990-1B606864DCB2}"/>
              </a:ext>
            </a:extLst>
          </p:cNvPr>
          <p:cNvSpPr txBox="1"/>
          <p:nvPr/>
        </p:nvSpPr>
        <p:spPr>
          <a:xfrm>
            <a:off x="2004832" y="4191720"/>
            <a:ext cx="1435008" cy="1015663"/>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1200"/>
              <a:t>ゴールがない</a:t>
            </a:r>
            <a:br>
              <a:rPr kumimoji="1" lang="en-US" altLang="ja-JP" sz="1200"/>
            </a:br>
            <a:r>
              <a:rPr lang="ja-JP" altLang="en-US" sz="1200"/>
              <a:t>（手段の目的化）</a:t>
            </a:r>
            <a:endParaRPr lang="en-US" altLang="ja-JP" sz="1200"/>
          </a:p>
          <a:p>
            <a:pPr marL="171450" indent="-171450">
              <a:buFont typeface="Arial" panose="020B0604020202020204" pitchFamily="34" charset="0"/>
              <a:buChar char="•"/>
            </a:pPr>
            <a:r>
              <a:rPr kumimoji="1" lang="ja-JP" altLang="en-US" sz="1200"/>
              <a:t>なぜやるのかが</a:t>
            </a:r>
            <a:br>
              <a:rPr kumimoji="1" lang="ja-JP" altLang="en-US" sz="1200"/>
            </a:br>
            <a:r>
              <a:rPr kumimoji="1" lang="ja-JP" altLang="en-US" sz="1200"/>
              <a:t>現場に伝わって</a:t>
            </a:r>
            <a:br>
              <a:rPr kumimoji="1" lang="ja-JP" altLang="en-US" sz="1200"/>
            </a:br>
            <a:r>
              <a:rPr kumimoji="1" lang="ja-JP" altLang="en-US" sz="1200"/>
              <a:t>いない</a:t>
            </a:r>
          </a:p>
        </p:txBody>
      </p:sp>
      <p:sp>
        <p:nvSpPr>
          <p:cNvPr id="115" name="テキスト ボックス 114">
            <a:extLst>
              <a:ext uri="{FF2B5EF4-FFF2-40B4-BE49-F238E27FC236}">
                <a16:creationId xmlns:a16="http://schemas.microsoft.com/office/drawing/2014/main" id="{DB0092DF-C2C4-BD08-7D87-3D29A9E09F21}"/>
              </a:ext>
            </a:extLst>
          </p:cNvPr>
          <p:cNvSpPr txBox="1"/>
          <p:nvPr/>
        </p:nvSpPr>
        <p:spPr>
          <a:xfrm>
            <a:off x="2004832" y="5700938"/>
            <a:ext cx="1502334" cy="646331"/>
          </a:xfrm>
          <a:prstGeom prst="rect">
            <a:avLst/>
          </a:prstGeom>
          <a:noFill/>
        </p:spPr>
        <p:txBody>
          <a:bodyPr wrap="none" rtlCol="0">
            <a:spAutoFit/>
          </a:bodyPr>
          <a:lstStyle/>
          <a:p>
            <a:pPr marL="171450" indent="-171450">
              <a:buFont typeface="Arial" panose="020B0604020202020204" pitchFamily="34" charset="0"/>
              <a:buChar char="•"/>
            </a:pPr>
            <a:r>
              <a:rPr kumimoji="1" lang="en-US" altLang="ja-JP" sz="1200"/>
              <a:t>Business Justifi</a:t>
            </a:r>
            <a:br>
              <a:rPr kumimoji="1" lang="ja-JP" altLang="en-US" sz="1200"/>
            </a:br>
            <a:r>
              <a:rPr kumimoji="1" lang="en-US" altLang="ja-JP" sz="1200"/>
              <a:t>cation </a:t>
            </a:r>
            <a:r>
              <a:rPr kumimoji="1" lang="ja-JP" altLang="en-US" sz="1200"/>
              <a:t>の明確化・</a:t>
            </a:r>
            <a:br>
              <a:rPr kumimoji="1" lang="ja-JP" altLang="en-US" sz="1200"/>
            </a:br>
            <a:r>
              <a:rPr kumimoji="1" lang="ja-JP" altLang="en-US" sz="1200"/>
              <a:t>定量化・明文化</a:t>
            </a:r>
          </a:p>
        </p:txBody>
      </p:sp>
      <p:sp>
        <p:nvSpPr>
          <p:cNvPr id="116" name="テキスト ボックス 115">
            <a:extLst>
              <a:ext uri="{FF2B5EF4-FFF2-40B4-BE49-F238E27FC236}">
                <a16:creationId xmlns:a16="http://schemas.microsoft.com/office/drawing/2014/main" id="{CED39E3E-F1D3-1577-49EC-CADCC56B2B20}"/>
              </a:ext>
            </a:extLst>
          </p:cNvPr>
          <p:cNvSpPr txBox="1"/>
          <p:nvPr/>
        </p:nvSpPr>
        <p:spPr>
          <a:xfrm>
            <a:off x="3652657" y="4191720"/>
            <a:ext cx="1558440" cy="1200329"/>
          </a:xfrm>
          <a:prstGeom prst="rect">
            <a:avLst/>
          </a:prstGeom>
          <a:noFill/>
        </p:spPr>
        <p:txBody>
          <a:bodyPr wrap="none" rtlCol="0">
            <a:spAutoFit/>
          </a:bodyPr>
          <a:lstStyle/>
          <a:p>
            <a:pPr marL="171450" indent="-171450">
              <a:buFont typeface="Arial" panose="020B0604020202020204" pitchFamily="34" charset="0"/>
              <a:buChar char="•"/>
            </a:pPr>
            <a:r>
              <a:rPr kumimoji="1" lang="en-US" altLang="ja-JP" sz="1200"/>
              <a:t>PoC </a:t>
            </a:r>
            <a:r>
              <a:rPr kumimoji="1" lang="ja-JP" altLang="en-US" sz="1200"/>
              <a:t>で頓挫する</a:t>
            </a:r>
            <a:br>
              <a:rPr kumimoji="1" lang="en-US" altLang="ja-JP" sz="1200"/>
            </a:br>
            <a:r>
              <a:rPr kumimoji="1" lang="ja-JP" altLang="en-US" sz="1200"/>
              <a:t>（運用まで行かな</a:t>
            </a:r>
            <a:br>
              <a:rPr kumimoji="1" lang="ja-JP" altLang="en-US" sz="1200"/>
            </a:br>
            <a:r>
              <a:rPr kumimoji="1" lang="ja-JP" altLang="en-US" sz="1200"/>
              <a:t>い </a:t>
            </a:r>
            <a:r>
              <a:rPr kumimoji="1" lang="en-US" altLang="ja-JP" sz="1200"/>
              <a:t>or </a:t>
            </a:r>
            <a:r>
              <a:rPr kumimoji="1" lang="ja-JP" altLang="en-US" sz="1200"/>
              <a:t>運用で破綻）</a:t>
            </a:r>
            <a:endParaRPr kumimoji="1" lang="en-US" altLang="ja-JP" sz="1200"/>
          </a:p>
          <a:p>
            <a:pPr marL="171450" indent="-171450">
              <a:buFont typeface="Arial" panose="020B0604020202020204" pitchFamily="34" charset="0"/>
              <a:buChar char="•"/>
            </a:pPr>
            <a:r>
              <a:rPr kumimoji="1" lang="ja-JP" altLang="en-US" sz="1200"/>
              <a:t>いつまで経っても</a:t>
            </a:r>
            <a:br>
              <a:rPr kumimoji="1" lang="en-US" altLang="ja-JP" sz="1200"/>
            </a:br>
            <a:r>
              <a:rPr kumimoji="1" lang="ja-JP" altLang="en-US" sz="1200"/>
              <a:t>リリースされない</a:t>
            </a:r>
          </a:p>
          <a:p>
            <a:pPr marL="171450" indent="-171450">
              <a:buFont typeface="Arial" panose="020B0604020202020204" pitchFamily="34" charset="0"/>
              <a:buChar char="•"/>
            </a:pPr>
            <a:r>
              <a:rPr kumimoji="1" lang="ja-JP" altLang="en-US" sz="1200"/>
              <a:t>技術選択を誤る</a:t>
            </a:r>
          </a:p>
        </p:txBody>
      </p:sp>
      <p:sp>
        <p:nvSpPr>
          <p:cNvPr id="117" name="テキスト ボックス 116">
            <a:extLst>
              <a:ext uri="{FF2B5EF4-FFF2-40B4-BE49-F238E27FC236}">
                <a16:creationId xmlns:a16="http://schemas.microsoft.com/office/drawing/2014/main" id="{E1F2DB3F-D983-FD96-563C-003E7DC8E3AF}"/>
              </a:ext>
            </a:extLst>
          </p:cNvPr>
          <p:cNvSpPr txBox="1"/>
          <p:nvPr/>
        </p:nvSpPr>
        <p:spPr>
          <a:xfrm>
            <a:off x="3652657" y="5700938"/>
            <a:ext cx="1588897" cy="830997"/>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1200"/>
              <a:t>既存の資産・人材・</a:t>
            </a:r>
            <a:br>
              <a:rPr kumimoji="1" lang="ja-JP" altLang="en-US" sz="1200"/>
            </a:br>
            <a:r>
              <a:rPr kumimoji="1" lang="ja-JP" altLang="en-US" sz="1200"/>
              <a:t>体制を踏まえた、</a:t>
            </a:r>
            <a:br>
              <a:rPr kumimoji="1" lang="ja-JP" altLang="en-US" sz="1200"/>
            </a:br>
            <a:r>
              <a:rPr kumimoji="1" lang="ja-JP" altLang="en-US" sz="1200"/>
              <a:t>スパイラルな</a:t>
            </a:r>
            <a:r>
              <a:rPr lang="ja-JP" altLang="en-US" sz="1200"/>
              <a:t>実行</a:t>
            </a:r>
            <a:br>
              <a:rPr lang="ja-JP" altLang="en-US" sz="1200"/>
            </a:br>
            <a:r>
              <a:rPr kumimoji="1" lang="ja-JP" altLang="en-US" sz="1200"/>
              <a:t>計画の立案</a:t>
            </a:r>
          </a:p>
        </p:txBody>
      </p:sp>
      <p:sp>
        <p:nvSpPr>
          <p:cNvPr id="118" name="テキスト ボックス 117">
            <a:extLst>
              <a:ext uri="{FF2B5EF4-FFF2-40B4-BE49-F238E27FC236}">
                <a16:creationId xmlns:a16="http://schemas.microsoft.com/office/drawing/2014/main" id="{5BD2C416-D4A5-0A87-290B-74D0ACCC0759}"/>
              </a:ext>
            </a:extLst>
          </p:cNvPr>
          <p:cNvSpPr txBox="1"/>
          <p:nvPr/>
        </p:nvSpPr>
        <p:spPr>
          <a:xfrm>
            <a:off x="5319532" y="4191720"/>
            <a:ext cx="1657826" cy="1015663"/>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1200"/>
              <a:t>クラウド利用がサイ</a:t>
            </a:r>
            <a:br>
              <a:rPr kumimoji="1" lang="ja-JP" altLang="en-US" sz="1200"/>
            </a:br>
            <a:r>
              <a:rPr kumimoji="1" lang="ja-JP" altLang="en-US" sz="1200"/>
              <a:t>ロ化して効率が出な</a:t>
            </a:r>
            <a:br>
              <a:rPr kumimoji="1" lang="en-US" altLang="ja-JP" sz="1200"/>
            </a:br>
            <a:r>
              <a:rPr kumimoji="1" lang="ja-JP" altLang="en-US" sz="1200"/>
              <a:t>い</a:t>
            </a:r>
            <a:endParaRPr kumimoji="1" lang="en-US" altLang="ja-JP" sz="1200"/>
          </a:p>
          <a:p>
            <a:pPr marL="171450" indent="-171450">
              <a:buFont typeface="Arial" panose="020B0604020202020204" pitchFamily="34" charset="0"/>
              <a:buChar char="•"/>
            </a:pPr>
            <a:r>
              <a:rPr lang="ja-JP" altLang="en-US" sz="1200"/>
              <a:t>高可用運用、セキュ</a:t>
            </a:r>
            <a:br>
              <a:rPr lang="ja-JP" altLang="en-US" sz="1200"/>
            </a:br>
            <a:r>
              <a:rPr lang="ja-JP" altLang="en-US" sz="1200"/>
              <a:t>アな運用ができない</a:t>
            </a:r>
            <a:endParaRPr kumimoji="1" lang="ja-JP" altLang="en-US" sz="1200"/>
          </a:p>
        </p:txBody>
      </p:sp>
      <p:sp>
        <p:nvSpPr>
          <p:cNvPr id="119" name="テキスト ボックス 118">
            <a:extLst>
              <a:ext uri="{FF2B5EF4-FFF2-40B4-BE49-F238E27FC236}">
                <a16:creationId xmlns:a16="http://schemas.microsoft.com/office/drawing/2014/main" id="{1AB5078A-E503-76AD-7B3B-B1AAE81B0E5F}"/>
              </a:ext>
            </a:extLst>
          </p:cNvPr>
          <p:cNvSpPr txBox="1"/>
          <p:nvPr/>
        </p:nvSpPr>
        <p:spPr>
          <a:xfrm>
            <a:off x="5319532" y="5700938"/>
            <a:ext cx="1467068" cy="461665"/>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1200"/>
              <a:t>ガードレールつき</a:t>
            </a:r>
            <a:br>
              <a:rPr kumimoji="1" lang="ja-JP" altLang="en-US" sz="1200"/>
            </a:br>
            <a:r>
              <a:rPr kumimoji="1" lang="ja-JP" altLang="en-US" sz="1200"/>
              <a:t>共通基盤の整備</a:t>
            </a:r>
          </a:p>
        </p:txBody>
      </p:sp>
      <p:sp>
        <p:nvSpPr>
          <p:cNvPr id="120" name="テキスト ボックス 119">
            <a:extLst>
              <a:ext uri="{FF2B5EF4-FFF2-40B4-BE49-F238E27FC236}">
                <a16:creationId xmlns:a16="http://schemas.microsoft.com/office/drawing/2014/main" id="{0FC0FF7F-8E13-A45D-A429-733FAC2613A3}"/>
              </a:ext>
            </a:extLst>
          </p:cNvPr>
          <p:cNvSpPr txBox="1"/>
          <p:nvPr/>
        </p:nvSpPr>
        <p:spPr>
          <a:xfrm>
            <a:off x="7034031" y="4191720"/>
            <a:ext cx="1669047" cy="646331"/>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1200"/>
              <a:t>アプリ特性を踏まえ</a:t>
            </a:r>
            <a:br>
              <a:rPr kumimoji="1" lang="en-US" altLang="ja-JP" sz="1200"/>
            </a:br>
            <a:r>
              <a:rPr kumimoji="1" lang="ja-JP" altLang="en-US" sz="1200"/>
              <a:t>ずに一律のやり方を</a:t>
            </a:r>
            <a:br>
              <a:rPr kumimoji="1" lang="ja-JP" altLang="en-US" sz="1200"/>
            </a:br>
            <a:r>
              <a:rPr kumimoji="1" lang="ja-JP" altLang="en-US" sz="1200"/>
              <a:t>適用しようとする</a:t>
            </a:r>
          </a:p>
        </p:txBody>
      </p:sp>
      <p:sp>
        <p:nvSpPr>
          <p:cNvPr id="121" name="テキスト ボックス 120">
            <a:extLst>
              <a:ext uri="{FF2B5EF4-FFF2-40B4-BE49-F238E27FC236}">
                <a16:creationId xmlns:a16="http://schemas.microsoft.com/office/drawing/2014/main" id="{A49FCE51-2F9D-79E8-E51F-CBD3BCB77D9C}"/>
              </a:ext>
            </a:extLst>
          </p:cNvPr>
          <p:cNvSpPr txBox="1"/>
          <p:nvPr/>
        </p:nvSpPr>
        <p:spPr>
          <a:xfrm>
            <a:off x="7034031" y="5700938"/>
            <a:ext cx="1571264" cy="646331"/>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1200"/>
              <a:t>移行、モダナイズ、</a:t>
            </a:r>
            <a:br>
              <a:rPr kumimoji="1" lang="en-US" altLang="ja-JP" sz="1200"/>
            </a:br>
            <a:r>
              <a:rPr kumimoji="1" lang="ja-JP" altLang="en-US" sz="1200"/>
              <a:t>イノベーションに</a:t>
            </a:r>
            <a:br>
              <a:rPr kumimoji="1" lang="ja-JP" altLang="en-US" sz="1200"/>
            </a:br>
            <a:r>
              <a:rPr kumimoji="1" lang="ja-JP" altLang="en-US" sz="1200"/>
              <a:t>大別した </a:t>
            </a:r>
            <a:r>
              <a:rPr kumimoji="1" lang="en-US" altLang="ja-JP" sz="1200"/>
              <a:t>PJ </a:t>
            </a:r>
            <a:r>
              <a:rPr kumimoji="1" lang="ja-JP" altLang="en-US" sz="1200"/>
              <a:t>推進</a:t>
            </a:r>
          </a:p>
        </p:txBody>
      </p:sp>
    </p:spTree>
    <p:extLst>
      <p:ext uri="{BB962C8B-B14F-4D97-AF65-F5344CB8AC3E}">
        <p14:creationId xmlns:p14="http://schemas.microsoft.com/office/powerpoint/2010/main" val="375732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1B33D2-6608-F161-C729-67EF2AF17EA9}"/>
              </a:ext>
            </a:extLst>
          </p:cNvPr>
          <p:cNvSpPr>
            <a:spLocks noGrp="1"/>
          </p:cNvSpPr>
          <p:nvPr>
            <p:ph type="title"/>
          </p:nvPr>
        </p:nvSpPr>
        <p:spPr/>
        <p:txBody>
          <a:bodyPr/>
          <a:lstStyle/>
          <a:p>
            <a:r>
              <a:rPr kumimoji="1" lang="ja-JP" altLang="en-US"/>
              <a:t>① 戦略立案 （</a:t>
            </a:r>
            <a:r>
              <a:rPr kumimoji="1" lang="en-US" altLang="ja-JP"/>
              <a:t>Strategy</a:t>
            </a:r>
            <a:r>
              <a:rPr kumimoji="1" lang="ja-JP" altLang="en-US"/>
              <a:t>）</a:t>
            </a:r>
          </a:p>
        </p:txBody>
      </p:sp>
      <p:sp>
        <p:nvSpPr>
          <p:cNvPr id="3" name="コンテンツ プレースホルダー 2">
            <a:extLst>
              <a:ext uri="{FF2B5EF4-FFF2-40B4-BE49-F238E27FC236}">
                <a16:creationId xmlns:a16="http://schemas.microsoft.com/office/drawing/2014/main" id="{0BB2A579-5BD0-8019-943F-C7DB29C75BAC}"/>
              </a:ext>
            </a:extLst>
          </p:cNvPr>
          <p:cNvSpPr>
            <a:spLocks noGrp="1"/>
          </p:cNvSpPr>
          <p:nvPr>
            <p:ph idx="1"/>
          </p:nvPr>
        </p:nvSpPr>
        <p:spPr/>
        <p:txBody>
          <a:bodyPr/>
          <a:lstStyle/>
          <a:p>
            <a:r>
              <a:rPr lang="ja-JP" altLang="en-US"/>
              <a:t>最初に、</a:t>
            </a:r>
            <a:r>
              <a:rPr lang="en-US" altLang="ja-JP"/>
              <a:t>Business Justification </a:t>
            </a:r>
            <a:r>
              <a:rPr lang="ja-JP" altLang="en-US"/>
              <a:t>を明確化・定量化・明文化する</a:t>
            </a:r>
            <a:endParaRPr lang="en-US" altLang="ja-JP"/>
          </a:p>
          <a:p>
            <a:pPr lvl="1"/>
            <a:r>
              <a:rPr kumimoji="1" lang="ja-JP" altLang="en-US"/>
              <a:t>最近では少なくなりつつあるが、クラウド利用では</a:t>
            </a:r>
            <a:r>
              <a:rPr lang="ja-JP" altLang="en-US"/>
              <a:t>手段の目的化が発生しやすい</a:t>
            </a:r>
          </a:p>
          <a:p>
            <a:pPr lvl="1"/>
            <a:r>
              <a:rPr lang="ja-JP" altLang="en-US"/>
              <a:t>このため、「なぜやるのか？」「何をゴールにするのか？」をビジネス観点から明確化・定量化・明文化しておく</a:t>
            </a:r>
          </a:p>
          <a:p>
            <a:pPr lvl="1"/>
            <a:r>
              <a:rPr lang="ja-JP" altLang="en-US"/>
              <a:t>実施上のポイントは </a:t>
            </a:r>
            <a:r>
              <a:rPr lang="en-US" altLang="ja-JP"/>
              <a:t>4 </a:t>
            </a:r>
            <a:r>
              <a:rPr lang="ja-JP" altLang="en-US"/>
              <a:t>つ</a:t>
            </a:r>
            <a:endParaRPr lang="en-US" altLang="ja-JP"/>
          </a:p>
          <a:p>
            <a:pPr lvl="1"/>
            <a:endParaRPr kumimoji="1" lang="ja-JP" altLang="en-US"/>
          </a:p>
        </p:txBody>
      </p:sp>
      <p:grpSp>
        <p:nvGrpSpPr>
          <p:cNvPr id="11" name="グループ化 10">
            <a:extLst>
              <a:ext uri="{FF2B5EF4-FFF2-40B4-BE49-F238E27FC236}">
                <a16:creationId xmlns:a16="http://schemas.microsoft.com/office/drawing/2014/main" id="{2B4BEBB3-7632-6312-BC14-CEE5D87C9938}"/>
              </a:ext>
            </a:extLst>
          </p:cNvPr>
          <p:cNvGrpSpPr/>
          <p:nvPr/>
        </p:nvGrpSpPr>
        <p:grpSpPr>
          <a:xfrm>
            <a:off x="457200" y="2629434"/>
            <a:ext cx="8229600" cy="4000020"/>
            <a:chOff x="457200" y="2597630"/>
            <a:chExt cx="8229600" cy="4000020"/>
          </a:xfrm>
        </p:grpSpPr>
        <p:sp>
          <p:nvSpPr>
            <p:cNvPr id="4" name="正方形/長方形 3">
              <a:extLst>
                <a:ext uri="{FF2B5EF4-FFF2-40B4-BE49-F238E27FC236}">
                  <a16:creationId xmlns:a16="http://schemas.microsoft.com/office/drawing/2014/main" id="{2E1BE19F-7167-D085-C290-06A2956BFD29}"/>
                </a:ext>
              </a:extLst>
            </p:cNvPr>
            <p:cNvSpPr/>
            <p:nvPr/>
          </p:nvSpPr>
          <p:spPr>
            <a:xfrm>
              <a:off x="457200" y="2597630"/>
              <a:ext cx="4059139" cy="192392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en-US" altLang="ja-JP" sz="1400" b="1" u="sng" kern="0">
                  <a:solidFill>
                    <a:prstClr val="black"/>
                  </a:solidFill>
                  <a:latin typeface="+mn-lt"/>
                  <a:ea typeface="+mn-ea"/>
                </a:rPr>
                <a:t>#1. </a:t>
              </a:r>
              <a:r>
                <a:rPr kumimoji="0" lang="ja-JP" altLang="en-US" sz="1400" b="1" u="sng" kern="0">
                  <a:solidFill>
                    <a:prstClr val="black"/>
                  </a:solidFill>
                  <a:latin typeface="+mn-lt"/>
                  <a:ea typeface="+mn-ea"/>
                </a:rPr>
                <a:t>ビジネス上の動機・目的を明確化する</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なぜクラウドを利用しようと考えたのかを明確にする</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例えば</a:t>
              </a:r>
              <a:r>
                <a:rPr kumimoji="0" lang="en-US" altLang="ja-JP" sz="1200" kern="0">
                  <a:solidFill>
                    <a:prstClr val="black"/>
                  </a:solidFill>
                  <a:latin typeface="+mn-lt"/>
                  <a:ea typeface="+mn-ea"/>
                </a:rPr>
                <a:t>...</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データセンタの契約更改が迫ってきたので、クラウドを利用することでコスト削減をしたい</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経費をもっと削減する必要が出てきた</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ビジネスの拡大に伴って、サービスキャパシティの拡大が必要になった</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endParaRPr kumimoji="0" lang="ja-JP" altLang="en-US" sz="1200" kern="0">
                <a:solidFill>
                  <a:prstClr val="black"/>
                </a:solidFill>
                <a:latin typeface="+mn-lt"/>
                <a:ea typeface="+mn-ea"/>
              </a:endParaRPr>
            </a:p>
            <a:p>
              <a:pPr eaLnBrk="1" fontAlgn="auto" hangingPunct="1">
                <a:spcBef>
                  <a:spcPts val="0"/>
                </a:spcBef>
                <a:spcAft>
                  <a:spcPts val="0"/>
                </a:spcAft>
                <a:defRPr/>
              </a:pPr>
              <a:endParaRPr kumimoji="0" lang="en-US" altLang="ja-JP" sz="14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endParaRPr kumimoji="0" lang="ja-JP" altLang="en-US" sz="1400" kern="0">
                <a:solidFill>
                  <a:prstClr val="black"/>
                </a:solidFill>
                <a:latin typeface="+mn-lt"/>
                <a:ea typeface="+mn-ea"/>
              </a:endParaRPr>
            </a:p>
          </p:txBody>
        </p:sp>
        <p:sp>
          <p:nvSpPr>
            <p:cNvPr id="6" name="正方形/長方形 5">
              <a:extLst>
                <a:ext uri="{FF2B5EF4-FFF2-40B4-BE49-F238E27FC236}">
                  <a16:creationId xmlns:a16="http://schemas.microsoft.com/office/drawing/2014/main" id="{F1D9FFCE-0C5A-4695-6F3A-917F223C987C}"/>
                </a:ext>
              </a:extLst>
            </p:cNvPr>
            <p:cNvSpPr/>
            <p:nvPr/>
          </p:nvSpPr>
          <p:spPr>
            <a:xfrm>
              <a:off x="4627661" y="2597630"/>
              <a:ext cx="4059139" cy="192392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en-US" altLang="ja-JP" sz="1400" b="1" u="sng" kern="0">
                  <a:solidFill>
                    <a:prstClr val="black"/>
                  </a:solidFill>
                  <a:latin typeface="+mn-lt"/>
                  <a:ea typeface="+mn-ea"/>
                </a:rPr>
                <a:t>#2. </a:t>
              </a:r>
              <a:r>
                <a:rPr kumimoji="0" lang="ja-JP" altLang="en-US" sz="1400" b="1" u="sng" kern="0">
                  <a:solidFill>
                    <a:prstClr val="black"/>
                  </a:solidFill>
                  <a:latin typeface="+mn-lt"/>
                  <a:ea typeface="+mn-ea"/>
                </a:rPr>
                <a:t>求めるビジネス成果を定量・定性的に定義する</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最終的に得たいビジネス成果を、</a:t>
              </a:r>
              <a:r>
                <a:rPr kumimoji="0" lang="en-US" altLang="ja-JP" sz="1200" kern="0">
                  <a:solidFill>
                    <a:prstClr val="black"/>
                  </a:solidFill>
                  <a:latin typeface="+mn-lt"/>
                  <a:ea typeface="+mn-ea"/>
                </a:rPr>
                <a:t>KPI </a:t>
              </a:r>
              <a:r>
                <a:rPr kumimoji="0" lang="ja-JP" altLang="en-US" sz="1200" kern="0">
                  <a:solidFill>
                    <a:prstClr val="black"/>
                  </a:solidFill>
                  <a:latin typeface="+mn-lt"/>
                  <a:ea typeface="+mn-ea"/>
                </a:rPr>
                <a:t>として定義する</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以下のような領域で、</a:t>
              </a:r>
              <a:r>
                <a:rPr kumimoji="0" lang="en-US" altLang="ja-JP" sz="1200" kern="0">
                  <a:solidFill>
                    <a:prstClr val="black"/>
                  </a:solidFill>
                  <a:latin typeface="+mn-lt"/>
                  <a:ea typeface="+mn-ea"/>
                </a:rPr>
                <a:t>KPI </a:t>
              </a:r>
              <a:r>
                <a:rPr kumimoji="0" lang="ja-JP" altLang="en-US" sz="1200" kern="0">
                  <a:solidFill>
                    <a:prstClr val="black"/>
                  </a:solidFill>
                  <a:latin typeface="+mn-lt"/>
                  <a:ea typeface="+mn-ea"/>
                </a:rPr>
                <a:t>定義ができるかを考えてみる</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財務（コスト）</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アジリティ</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グローバルリーチ</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顧客満足度</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200" kern="0">
                  <a:solidFill>
                    <a:prstClr val="black"/>
                  </a:solidFill>
                  <a:latin typeface="+mn-lt"/>
                  <a:ea typeface="+mn-ea"/>
                </a:rPr>
                <a:t>KPI </a:t>
              </a:r>
              <a:r>
                <a:rPr kumimoji="0" lang="ja-JP" altLang="en-US" sz="1200" kern="0">
                  <a:solidFill>
                    <a:prstClr val="black"/>
                  </a:solidFill>
                  <a:latin typeface="+mn-lt"/>
                  <a:ea typeface="+mn-ea"/>
                </a:rPr>
                <a:t>ではなく </a:t>
              </a:r>
              <a:r>
                <a:rPr kumimoji="0" lang="en-US" altLang="ja-JP" sz="1200" kern="0">
                  <a:solidFill>
                    <a:prstClr val="black"/>
                  </a:solidFill>
                  <a:latin typeface="+mn-lt"/>
                  <a:ea typeface="+mn-ea"/>
                </a:rPr>
                <a:t>OKR </a:t>
              </a:r>
              <a:r>
                <a:rPr kumimoji="0" lang="ja-JP" altLang="en-US" sz="1200" kern="0">
                  <a:solidFill>
                    <a:prstClr val="black"/>
                  </a:solidFill>
                  <a:latin typeface="+mn-lt"/>
                  <a:ea typeface="+mn-ea"/>
                </a:rPr>
                <a:t>（</a:t>
              </a:r>
              <a:r>
                <a:rPr kumimoji="0" lang="en-US" altLang="ja-JP" sz="1200" kern="0">
                  <a:solidFill>
                    <a:prstClr val="black"/>
                  </a:solidFill>
                  <a:latin typeface="+mn-lt"/>
                  <a:ea typeface="+mn-ea"/>
                </a:rPr>
                <a:t>Objectives</a:t>
              </a:r>
              <a:r>
                <a:rPr kumimoji="0" lang="ja-JP" altLang="en-US" sz="1200" kern="0">
                  <a:solidFill>
                    <a:prstClr val="black"/>
                  </a:solidFill>
                  <a:latin typeface="+mn-lt"/>
                  <a:ea typeface="+mn-ea"/>
                </a:rPr>
                <a:t> </a:t>
              </a:r>
              <a:r>
                <a:rPr kumimoji="0" lang="en-US" altLang="ja-JP" sz="1200" kern="0">
                  <a:solidFill>
                    <a:prstClr val="black"/>
                  </a:solidFill>
                  <a:latin typeface="+mn-lt"/>
                  <a:ea typeface="+mn-ea"/>
                </a:rPr>
                <a:t>and</a:t>
              </a:r>
              <a:r>
                <a:rPr kumimoji="0" lang="ja-JP" altLang="en-US" sz="1200" kern="0">
                  <a:solidFill>
                    <a:prstClr val="black"/>
                  </a:solidFill>
                  <a:latin typeface="+mn-lt"/>
                  <a:ea typeface="+mn-ea"/>
                </a:rPr>
                <a:t> </a:t>
              </a:r>
              <a:r>
                <a:rPr kumimoji="0" lang="en-US" altLang="ja-JP" sz="1200" kern="0">
                  <a:solidFill>
                    <a:prstClr val="black"/>
                  </a:solidFill>
                  <a:latin typeface="+mn-lt"/>
                  <a:ea typeface="+mn-ea"/>
                </a:rPr>
                <a:t>Key</a:t>
              </a:r>
              <a:r>
                <a:rPr kumimoji="0" lang="ja-JP" altLang="en-US" sz="1200" kern="0">
                  <a:solidFill>
                    <a:prstClr val="black"/>
                  </a:solidFill>
                  <a:latin typeface="+mn-lt"/>
                  <a:ea typeface="+mn-ea"/>
                </a:rPr>
                <a:t> </a:t>
              </a:r>
              <a:r>
                <a:rPr kumimoji="0" lang="en-US" altLang="ja-JP" sz="1200" kern="0">
                  <a:solidFill>
                    <a:prstClr val="black"/>
                  </a:solidFill>
                  <a:latin typeface="+mn-lt"/>
                  <a:ea typeface="+mn-ea"/>
                </a:rPr>
                <a:t>Results</a:t>
              </a:r>
              <a:r>
                <a:rPr kumimoji="0" lang="ja-JP" altLang="en-US" sz="1200" kern="0">
                  <a:solidFill>
                    <a:prstClr val="black"/>
                  </a:solidFill>
                  <a:latin typeface="+mn-lt"/>
                  <a:ea typeface="+mn-ea"/>
                </a:rPr>
                <a:t>）で設定してもよい</a:t>
              </a:r>
              <a:endParaRPr kumimoji="0" lang="en-US" altLang="ja-JP" sz="1200" kern="0">
                <a:solidFill>
                  <a:prstClr val="black"/>
                </a:solidFill>
                <a:latin typeface="+mn-lt"/>
                <a:ea typeface="+mn-ea"/>
              </a:endParaRPr>
            </a:p>
            <a:p>
              <a:pPr eaLnBrk="1" fontAlgn="auto" hangingPunct="1">
                <a:spcBef>
                  <a:spcPts val="0"/>
                </a:spcBef>
                <a:spcAft>
                  <a:spcPts val="0"/>
                </a:spcAft>
                <a:defRPr/>
              </a:pPr>
              <a:endParaRPr kumimoji="0" lang="en-US" altLang="ja-JP" sz="14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endParaRPr kumimoji="0" lang="ja-JP" altLang="en-US" sz="1400" kern="0">
                <a:solidFill>
                  <a:prstClr val="black"/>
                </a:solidFill>
                <a:latin typeface="+mn-lt"/>
                <a:ea typeface="+mn-ea"/>
              </a:endParaRPr>
            </a:p>
          </p:txBody>
        </p:sp>
        <p:sp>
          <p:nvSpPr>
            <p:cNvPr id="8" name="正方形/長方形 7">
              <a:extLst>
                <a:ext uri="{FF2B5EF4-FFF2-40B4-BE49-F238E27FC236}">
                  <a16:creationId xmlns:a16="http://schemas.microsoft.com/office/drawing/2014/main" id="{05E2594E-5554-66A6-9430-EAEB45EF91A2}"/>
                </a:ext>
              </a:extLst>
            </p:cNvPr>
            <p:cNvSpPr/>
            <p:nvPr/>
          </p:nvSpPr>
          <p:spPr>
            <a:xfrm>
              <a:off x="457200" y="4673723"/>
              <a:ext cx="4059139" cy="192392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en-US" altLang="ja-JP" sz="1400" b="1" u="sng" kern="0">
                  <a:solidFill>
                    <a:prstClr val="black"/>
                  </a:solidFill>
                  <a:latin typeface="+mn-lt"/>
                  <a:ea typeface="+mn-ea"/>
                </a:rPr>
                <a:t>#3. </a:t>
              </a:r>
              <a:r>
                <a:rPr kumimoji="0" lang="ja-JP" altLang="en-US" sz="1400" b="1" u="sng" kern="0">
                  <a:solidFill>
                    <a:prstClr val="black"/>
                  </a:solidFill>
                  <a:latin typeface="+mn-lt"/>
                  <a:ea typeface="+mn-ea"/>
                </a:rPr>
                <a:t>財務会計に与える影響を検討・整理する</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本格的にクラウド活用が進むと、財務会計に大きな影響を与えるため、その影響を事前に検討・把握しておく</a:t>
              </a: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例えば</a:t>
              </a:r>
              <a:r>
                <a:rPr kumimoji="0" lang="en-US" altLang="ja-JP" sz="1200" kern="0">
                  <a:solidFill>
                    <a:prstClr val="black"/>
                  </a:solidFill>
                  <a:latin typeface="+mn-lt"/>
                  <a:ea typeface="+mn-ea"/>
                </a:rPr>
                <a:t>...</a:t>
              </a: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CAPEX </a:t>
              </a:r>
              <a:r>
                <a:rPr kumimoji="0" lang="ja-JP" altLang="en-US" sz="1200" kern="0">
                  <a:solidFill>
                    <a:prstClr val="black"/>
                  </a:solidFill>
                  <a:latin typeface="+mn-lt"/>
                  <a:ea typeface="+mn-ea"/>
                </a:rPr>
                <a:t>→ </a:t>
              </a:r>
              <a:r>
                <a:rPr kumimoji="0" lang="en-US" altLang="ja-JP" sz="1200" kern="0">
                  <a:solidFill>
                    <a:prstClr val="black"/>
                  </a:solidFill>
                  <a:latin typeface="+mn-lt"/>
                  <a:ea typeface="+mn-ea"/>
                </a:rPr>
                <a:t>OPEX</a:t>
              </a:r>
              <a:r>
                <a:rPr kumimoji="0" lang="ja-JP" altLang="en-US" sz="1200" kern="0">
                  <a:solidFill>
                    <a:prstClr val="black"/>
                  </a:solidFill>
                  <a:latin typeface="+mn-lt"/>
                  <a:ea typeface="+mn-ea"/>
                </a:rPr>
                <a:t>、</a:t>
              </a:r>
              <a:r>
                <a:rPr kumimoji="0" lang="en-US" altLang="ja-JP" sz="1200" kern="0">
                  <a:solidFill>
                    <a:prstClr val="black"/>
                  </a:solidFill>
                  <a:latin typeface="+mn-lt"/>
                  <a:ea typeface="+mn-ea"/>
                </a:rPr>
                <a:t>DC </a:t>
              </a:r>
              <a:r>
                <a:rPr kumimoji="0" lang="ja-JP" altLang="en-US" sz="1200" kern="0">
                  <a:solidFill>
                    <a:prstClr val="black"/>
                  </a:solidFill>
                  <a:latin typeface="+mn-lt"/>
                  <a:ea typeface="+mn-ea"/>
                </a:rPr>
                <a:t>フットプリントの削減</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プロジェクト予算 （請負型 → 準委任型の増加）</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サステナビリティ</a:t>
              </a: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コスト負担モデルをどうするのかも検討する</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事業部門へのチャージバック、ショーバックの検討</a:t>
              </a:r>
            </a:p>
          </p:txBody>
        </p:sp>
        <p:sp>
          <p:nvSpPr>
            <p:cNvPr id="9" name="正方形/長方形 8">
              <a:extLst>
                <a:ext uri="{FF2B5EF4-FFF2-40B4-BE49-F238E27FC236}">
                  <a16:creationId xmlns:a16="http://schemas.microsoft.com/office/drawing/2014/main" id="{E27DB4CE-4E17-9732-B3EF-81A784DC021E}"/>
                </a:ext>
              </a:extLst>
            </p:cNvPr>
            <p:cNvSpPr/>
            <p:nvPr/>
          </p:nvSpPr>
          <p:spPr>
            <a:xfrm>
              <a:off x="4627661" y="4673723"/>
              <a:ext cx="4059139" cy="192392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en-US" altLang="ja-JP" sz="1400" b="1" u="sng" kern="0">
                  <a:solidFill>
                    <a:prstClr val="black"/>
                  </a:solidFill>
                  <a:latin typeface="+mn-lt"/>
                  <a:ea typeface="+mn-ea"/>
                </a:rPr>
                <a:t>#4. </a:t>
              </a:r>
              <a:r>
                <a:rPr kumimoji="0" lang="ja-JP" altLang="en-US" sz="1400" b="1" u="sng" kern="0">
                  <a:solidFill>
                    <a:prstClr val="black"/>
                  </a:solidFill>
                  <a:latin typeface="+mn-lt"/>
                  <a:ea typeface="+mn-ea"/>
                </a:rPr>
                <a:t>クラウドの良さの引き出し方をざっくり考える</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クラウドの「よくある利点」のどこを活用するかを考える</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伸縮性、高可用性、セキュリティ・コンプライアンス、サステナビリティ、アジリティなど</a:t>
              </a: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コストメリットを引き出すための工夫を考える</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「統計的な利用量の予測」という考え方を活用する</a:t>
              </a: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パートナー活用戦略を考える</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どの領域でパートナーを使うか、どのパートナーを使うか、などを考える</a:t>
              </a:r>
            </a:p>
            <a:p>
              <a:pPr marL="360000" lvl="1" indent="-180000" eaLnBrk="1" fontAlgn="auto" hangingPunct="1">
                <a:spcBef>
                  <a:spcPts val="0"/>
                </a:spcBef>
                <a:spcAft>
                  <a:spcPts val="0"/>
                </a:spcAft>
                <a:buFont typeface="Wingdings" panose="05000000000000000000" pitchFamily="2" charset="2"/>
                <a:buChar char="Ø"/>
                <a:defRPr/>
              </a:pP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endParaRPr kumimoji="0" lang="en-US" altLang="ja-JP" sz="14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endParaRPr kumimoji="0" lang="en-US" altLang="ja-JP" sz="14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endParaRPr kumimoji="0" lang="en-US" altLang="ja-JP" sz="1400" kern="0">
                <a:solidFill>
                  <a:prstClr val="black"/>
                </a:solidFill>
                <a:latin typeface="+mn-lt"/>
                <a:ea typeface="+mn-ea"/>
              </a:endParaRPr>
            </a:p>
            <a:p>
              <a:pPr eaLnBrk="1" fontAlgn="auto" hangingPunct="1">
                <a:spcBef>
                  <a:spcPts val="0"/>
                </a:spcBef>
                <a:spcAft>
                  <a:spcPts val="0"/>
                </a:spcAft>
                <a:defRPr/>
              </a:pPr>
              <a:endParaRPr kumimoji="0" lang="ja-JP" altLang="en-US" sz="1400" kern="0">
                <a:solidFill>
                  <a:prstClr val="black"/>
                </a:solidFill>
                <a:latin typeface="+mn-lt"/>
                <a:ea typeface="+mn-ea"/>
              </a:endParaRPr>
            </a:p>
          </p:txBody>
        </p:sp>
        <p:sp>
          <p:nvSpPr>
            <p:cNvPr id="10" name="テキスト ボックス 9">
              <a:extLst>
                <a:ext uri="{FF2B5EF4-FFF2-40B4-BE49-F238E27FC236}">
                  <a16:creationId xmlns:a16="http://schemas.microsoft.com/office/drawing/2014/main" id="{5C2A85CE-B8B3-E021-4DF9-F6B30D567A54}"/>
                </a:ext>
              </a:extLst>
            </p:cNvPr>
            <p:cNvSpPr txBox="1"/>
            <p:nvPr/>
          </p:nvSpPr>
          <p:spPr>
            <a:xfrm>
              <a:off x="6245745" y="3334108"/>
              <a:ext cx="2189061" cy="646331"/>
            </a:xfrm>
            <a:prstGeom prst="rect">
              <a:avLst/>
            </a:prstGeom>
            <a:noFill/>
          </p:spPr>
          <p:txBody>
            <a:bodyPr wrap="none" rtlCol="0">
              <a:spAutoFit/>
            </a:bodyPr>
            <a:lstStyle/>
            <a:p>
              <a:pPr marL="360000" indent="-180000">
                <a:buFont typeface="Wingdings" panose="05000000000000000000" pitchFamily="2" charset="2"/>
                <a:buChar char="Ø"/>
              </a:pPr>
              <a:r>
                <a:rPr kumimoji="0" lang="ja-JP" altLang="en-US" sz="1200" kern="0">
                  <a:solidFill>
                    <a:prstClr val="black"/>
                  </a:solidFill>
                  <a:latin typeface="+mn-lt"/>
                  <a:ea typeface="+mn-ea"/>
                </a:rPr>
                <a:t>システムの性能や可用性</a:t>
              </a:r>
              <a:endParaRPr kumimoji="0" lang="en-US" altLang="ja-JP" sz="1200" kern="0">
                <a:solidFill>
                  <a:prstClr val="black"/>
                </a:solidFill>
                <a:latin typeface="+mn-lt"/>
                <a:ea typeface="+mn-ea"/>
              </a:endParaRPr>
            </a:p>
            <a:p>
              <a:pPr marL="360000" indent="-180000">
                <a:buFont typeface="Wingdings" panose="05000000000000000000" pitchFamily="2" charset="2"/>
                <a:buChar char="Ø"/>
              </a:pPr>
              <a:r>
                <a:rPr kumimoji="0" lang="ja-JP" altLang="en-US" sz="1200" kern="0">
                  <a:solidFill>
                    <a:prstClr val="black"/>
                  </a:solidFill>
                  <a:latin typeface="+mn-lt"/>
                  <a:ea typeface="+mn-ea"/>
                </a:rPr>
                <a:t>サステナビリティ</a:t>
              </a:r>
              <a:endParaRPr kumimoji="0" lang="en-US" altLang="ja-JP" sz="1200" kern="0">
                <a:solidFill>
                  <a:prstClr val="black"/>
                </a:solidFill>
                <a:latin typeface="+mn-lt"/>
                <a:ea typeface="+mn-ea"/>
              </a:endParaRPr>
            </a:p>
            <a:p>
              <a:pPr marL="360000" indent="-180000">
                <a:buFont typeface="Wingdings" panose="05000000000000000000" pitchFamily="2" charset="2"/>
                <a:buChar char="Ø"/>
              </a:pPr>
              <a:r>
                <a:rPr kumimoji="0" lang="ja-JP" altLang="en-US" sz="1200" kern="0">
                  <a:solidFill>
                    <a:prstClr val="black"/>
                  </a:solidFill>
                  <a:latin typeface="+mn-lt"/>
                  <a:ea typeface="+mn-ea"/>
                </a:rPr>
                <a:t>データの利活用・民主化</a:t>
              </a:r>
            </a:p>
          </p:txBody>
        </p:sp>
      </p:grpSp>
    </p:spTree>
    <p:extLst>
      <p:ext uri="{BB962C8B-B14F-4D97-AF65-F5344CB8AC3E}">
        <p14:creationId xmlns:p14="http://schemas.microsoft.com/office/powerpoint/2010/main" val="11101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38C595-4E14-748D-EA5F-52327F579240}"/>
              </a:ext>
            </a:extLst>
          </p:cNvPr>
          <p:cNvSpPr>
            <a:spLocks noGrp="1"/>
          </p:cNvSpPr>
          <p:nvPr>
            <p:ph type="title"/>
          </p:nvPr>
        </p:nvSpPr>
        <p:spPr/>
        <p:txBody>
          <a:bodyPr/>
          <a:lstStyle/>
          <a:p>
            <a:r>
              <a:rPr kumimoji="1" lang="ja-JP" altLang="en-US"/>
              <a:t>① 戦略立案 （</a:t>
            </a:r>
            <a:r>
              <a:rPr kumimoji="1" lang="en-US" altLang="ja-JP"/>
              <a:t>Strategy</a:t>
            </a:r>
            <a:r>
              <a:rPr kumimoji="1" lang="ja-JP" altLang="en-US"/>
              <a:t>）</a:t>
            </a:r>
          </a:p>
        </p:txBody>
      </p:sp>
      <p:sp>
        <p:nvSpPr>
          <p:cNvPr id="3" name="コンテンツ プレースホルダー 2">
            <a:extLst>
              <a:ext uri="{FF2B5EF4-FFF2-40B4-BE49-F238E27FC236}">
                <a16:creationId xmlns:a16="http://schemas.microsoft.com/office/drawing/2014/main" id="{9817790D-E194-EF75-58B7-5E1D53AC5A63}"/>
              </a:ext>
            </a:extLst>
          </p:cNvPr>
          <p:cNvSpPr>
            <a:spLocks noGrp="1"/>
          </p:cNvSpPr>
          <p:nvPr>
            <p:ph idx="1"/>
          </p:nvPr>
        </p:nvSpPr>
        <p:spPr/>
        <p:txBody>
          <a:bodyPr/>
          <a:lstStyle/>
          <a:p>
            <a:r>
              <a:rPr kumimoji="1" lang="en-US" altLang="ja-JP"/>
              <a:t>Tips &amp; Tricks : #1. </a:t>
            </a:r>
            <a:r>
              <a:rPr kumimoji="1" lang="ja-JP" altLang="en-US"/>
              <a:t>ビジネス上の動機・課題を明確化する</a:t>
            </a:r>
            <a:endParaRPr kumimoji="1" lang="en-US" altLang="ja-JP"/>
          </a:p>
          <a:p>
            <a:pPr lvl="1"/>
            <a:r>
              <a:rPr lang="ja-JP" altLang="en-US"/>
              <a:t>（重複もあるが）ざっくり </a:t>
            </a:r>
            <a:r>
              <a:rPr lang="en-US" altLang="ja-JP"/>
              <a:t>3 </a:t>
            </a:r>
            <a:r>
              <a:rPr lang="ja-JP" altLang="en-US"/>
              <a:t>タイプに分けることが可能</a:t>
            </a:r>
            <a:endParaRPr lang="en-US" altLang="ja-JP"/>
          </a:p>
          <a:p>
            <a:pPr lvl="1"/>
            <a:r>
              <a:rPr lang="ja-JP" altLang="en-US"/>
              <a:t>どのカテゴリの動機が強いかによって、特に注意すべきポイントや取るべきアプローチが変わってくる</a:t>
            </a:r>
            <a:endParaRPr lang="en-US" altLang="ja-JP"/>
          </a:p>
          <a:p>
            <a:pPr marL="457200" lvl="1" indent="0">
              <a:buNone/>
            </a:pPr>
            <a:endParaRPr kumimoji="1" lang="ja-JP" altLang="en-US"/>
          </a:p>
        </p:txBody>
      </p:sp>
      <p:graphicFrame>
        <p:nvGraphicFramePr>
          <p:cNvPr id="8" name="表 7">
            <a:extLst>
              <a:ext uri="{FF2B5EF4-FFF2-40B4-BE49-F238E27FC236}">
                <a16:creationId xmlns:a16="http://schemas.microsoft.com/office/drawing/2014/main" id="{EBE2210C-613F-EEEC-42A0-2AAF102216AA}"/>
              </a:ext>
            </a:extLst>
          </p:cNvPr>
          <p:cNvGraphicFramePr>
            <a:graphicFrameLocks noGrp="1"/>
          </p:cNvGraphicFramePr>
          <p:nvPr>
            <p:extLst>
              <p:ext uri="{D42A27DB-BD31-4B8C-83A1-F6EECF244321}">
                <p14:modId xmlns:p14="http://schemas.microsoft.com/office/powerpoint/2010/main" val="4029602478"/>
              </p:ext>
            </p:extLst>
          </p:nvPr>
        </p:nvGraphicFramePr>
        <p:xfrm>
          <a:off x="457200" y="2390702"/>
          <a:ext cx="8229600" cy="4269840"/>
        </p:xfrm>
        <a:graphic>
          <a:graphicData uri="http://schemas.openxmlformats.org/drawingml/2006/table">
            <a:tbl>
              <a:tblPr/>
              <a:tblGrid>
                <a:gridCol w="934365">
                  <a:extLst>
                    <a:ext uri="{9D8B030D-6E8A-4147-A177-3AD203B41FA5}">
                      <a16:colId xmlns:a16="http://schemas.microsoft.com/office/drawing/2014/main" val="2462805462"/>
                    </a:ext>
                  </a:extLst>
                </a:gridCol>
                <a:gridCol w="2431745">
                  <a:extLst>
                    <a:ext uri="{9D8B030D-6E8A-4147-A177-3AD203B41FA5}">
                      <a16:colId xmlns:a16="http://schemas.microsoft.com/office/drawing/2014/main" val="4224082405"/>
                    </a:ext>
                  </a:extLst>
                </a:gridCol>
                <a:gridCol w="2431745">
                  <a:extLst>
                    <a:ext uri="{9D8B030D-6E8A-4147-A177-3AD203B41FA5}">
                      <a16:colId xmlns:a16="http://schemas.microsoft.com/office/drawing/2014/main" val="1532500536"/>
                    </a:ext>
                  </a:extLst>
                </a:gridCol>
                <a:gridCol w="2431745">
                  <a:extLst>
                    <a:ext uri="{9D8B030D-6E8A-4147-A177-3AD203B41FA5}">
                      <a16:colId xmlns:a16="http://schemas.microsoft.com/office/drawing/2014/main" val="2018800876"/>
                    </a:ext>
                  </a:extLst>
                </a:gridCol>
              </a:tblGrid>
              <a:tr h="221938">
                <a:tc>
                  <a:txBody>
                    <a:bodyPr/>
                    <a:lstStyle/>
                    <a:p>
                      <a:pPr algn="l" fontAlgn="ctr"/>
                      <a:r>
                        <a:rPr lang="ja-JP" altLang="en-US" sz="1400" b="0" i="0" u="none" strike="noStrike">
                          <a:solidFill>
                            <a:srgbClr val="000000"/>
                          </a:solidFill>
                          <a:effectLst/>
                          <a:latin typeface="+mn-lt"/>
                          <a:ea typeface="+mn-ea"/>
                        </a:rPr>
                        <a:t>　</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ja-JP" altLang="en-US" sz="1400" b="0" i="0" u="none" strike="noStrike">
                          <a:solidFill>
                            <a:srgbClr val="000000"/>
                          </a:solidFill>
                          <a:effectLst/>
                          <a:latin typeface="+mn-lt"/>
                          <a:ea typeface="+mn-ea"/>
                        </a:rPr>
                        <a:t>重大なビジネスイベントへの対応</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ja-JP" altLang="en-US" sz="1400" b="0" i="0" u="none" strike="noStrike">
                          <a:solidFill>
                            <a:srgbClr val="000000"/>
                          </a:solidFill>
                          <a:effectLst/>
                          <a:latin typeface="+mn-lt"/>
                          <a:ea typeface="+mn-ea"/>
                        </a:rPr>
                        <a:t>クラウド移行による課題解決</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ja-JP" altLang="en-US" sz="1400" b="0" i="0" u="none" strike="noStrike">
                          <a:solidFill>
                            <a:srgbClr val="000000"/>
                          </a:solidFill>
                          <a:effectLst/>
                          <a:latin typeface="+mn-lt"/>
                          <a:ea typeface="+mn-ea"/>
                        </a:rPr>
                        <a:t>クラウドによるイノベーションの実現</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106993154"/>
                  </a:ext>
                </a:extLst>
              </a:tr>
              <a:tr h="1814370">
                <a:tc>
                  <a:txBody>
                    <a:bodyPr/>
                    <a:lstStyle/>
                    <a:p>
                      <a:pPr algn="l" fontAlgn="ctr"/>
                      <a:r>
                        <a:rPr lang="ja-JP" altLang="en-US" sz="1400" b="0" i="0" u="none" strike="noStrike">
                          <a:solidFill>
                            <a:srgbClr val="000000"/>
                          </a:solidFill>
                          <a:effectLst/>
                          <a:latin typeface="+mn-lt"/>
                          <a:ea typeface="+mn-ea"/>
                        </a:rPr>
                        <a:t>よくある動機</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1450" indent="-171450" algn="l" fontAlgn="ctr">
                        <a:buFont typeface="Arial" panose="020B0604020202020204" pitchFamily="34" charset="0"/>
                        <a:buChar char="•"/>
                      </a:pPr>
                      <a:r>
                        <a:rPr lang="ja-JP" altLang="en-US" sz="1400" b="0" i="0" u="none" strike="noStrike">
                          <a:solidFill>
                            <a:srgbClr val="000000"/>
                          </a:solidFill>
                          <a:effectLst/>
                          <a:latin typeface="+mn-lt"/>
                          <a:ea typeface="+mn-ea"/>
                        </a:rPr>
                        <a:t>データセンタの閉鎖</a:t>
                      </a:r>
                    </a:p>
                    <a:p>
                      <a:pPr marL="171450" indent="-171450" algn="l" fontAlgn="ctr">
                        <a:buFont typeface="Arial" panose="020B0604020202020204" pitchFamily="34" charset="0"/>
                        <a:buChar char="•"/>
                      </a:pPr>
                      <a:r>
                        <a:rPr lang="ja-JP" altLang="en-US" sz="1400" b="0" i="0" u="none" strike="noStrike">
                          <a:solidFill>
                            <a:srgbClr val="000000"/>
                          </a:solidFill>
                          <a:effectLst/>
                          <a:latin typeface="+mn-lt"/>
                          <a:ea typeface="+mn-ea"/>
                        </a:rPr>
                        <a:t>合併・買収・売却</a:t>
                      </a:r>
                    </a:p>
                    <a:p>
                      <a:pPr marL="171450" indent="-171450" algn="l" fontAlgn="ctr">
                        <a:buFont typeface="Arial" panose="020B0604020202020204" pitchFamily="34" charset="0"/>
                        <a:buChar char="•"/>
                      </a:pPr>
                      <a:r>
                        <a:rPr lang="ja-JP" altLang="en-US" sz="1400" b="0" i="0" u="none" strike="noStrike">
                          <a:solidFill>
                            <a:srgbClr val="000000"/>
                          </a:solidFill>
                          <a:effectLst/>
                          <a:latin typeface="+mn-lt"/>
                          <a:ea typeface="+mn-ea"/>
                        </a:rPr>
                        <a:t>コスト削減</a:t>
                      </a:r>
                    </a:p>
                    <a:p>
                      <a:pPr marL="171450" indent="-171450" algn="l" fontAlgn="ctr">
                        <a:buFont typeface="Arial" panose="020B0604020202020204" pitchFamily="34" charset="0"/>
                        <a:buChar char="•"/>
                      </a:pPr>
                      <a:r>
                        <a:rPr lang="ja-JP" altLang="en-US" sz="1400" b="0" i="0" u="none" strike="noStrike">
                          <a:solidFill>
                            <a:srgbClr val="000000"/>
                          </a:solidFill>
                          <a:effectLst/>
                          <a:latin typeface="+mn-lt"/>
                          <a:ea typeface="+mn-ea"/>
                        </a:rPr>
                        <a:t>特定製品・技術のサポート切れ</a:t>
                      </a:r>
                    </a:p>
                    <a:p>
                      <a:pPr marL="171450" indent="-171450" algn="l" fontAlgn="ctr">
                        <a:buFont typeface="Arial" panose="020B0604020202020204" pitchFamily="34" charset="0"/>
                        <a:buChar char="•"/>
                      </a:pPr>
                      <a:r>
                        <a:rPr lang="ja-JP" altLang="en-US" sz="1400" b="0" i="0" u="none" strike="noStrike">
                          <a:solidFill>
                            <a:srgbClr val="000000"/>
                          </a:solidFill>
                          <a:effectLst/>
                          <a:latin typeface="+mn-lt"/>
                          <a:ea typeface="+mn-ea"/>
                        </a:rPr>
                        <a:t>規制・コンプライアスの変化への対応</a:t>
                      </a:r>
                    </a:p>
                    <a:p>
                      <a:pPr marL="171450" indent="-171450" algn="l" fontAlgn="ctr">
                        <a:buFont typeface="Arial" panose="020B0604020202020204" pitchFamily="34" charset="0"/>
                        <a:buChar char="•"/>
                      </a:pPr>
                      <a:r>
                        <a:rPr lang="ja-JP" altLang="en-US" sz="1400" b="0" i="0" u="none" strike="noStrike">
                          <a:solidFill>
                            <a:srgbClr val="000000"/>
                          </a:solidFill>
                          <a:effectLst/>
                          <a:latin typeface="+mn-lt"/>
                          <a:ea typeface="+mn-ea"/>
                        </a:rPr>
                        <a:t>データ規制要件への対応</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1450" indent="-171450" algn="l" fontAlgn="ctr">
                        <a:buFont typeface="Arial" panose="020B0604020202020204" pitchFamily="34" charset="0"/>
                        <a:buChar char="•"/>
                      </a:pPr>
                      <a:r>
                        <a:rPr lang="ja-JP" altLang="en-US" sz="1400" b="0" i="0" u="none" strike="noStrike">
                          <a:solidFill>
                            <a:srgbClr val="000000"/>
                          </a:solidFill>
                          <a:effectLst/>
                          <a:latin typeface="+mn-lt"/>
                          <a:ea typeface="+mn-ea"/>
                        </a:rPr>
                        <a:t>コスト削減</a:t>
                      </a:r>
                    </a:p>
                    <a:p>
                      <a:pPr marL="171450" indent="-171450" algn="l" fontAlgn="ctr">
                        <a:buFont typeface="Arial" panose="020B0604020202020204" pitchFamily="34" charset="0"/>
                        <a:buChar char="•"/>
                      </a:pPr>
                      <a:r>
                        <a:rPr lang="en-US" altLang="ja-JP" sz="1400" b="0" i="0" u="none" strike="noStrike">
                          <a:solidFill>
                            <a:srgbClr val="000000"/>
                          </a:solidFill>
                          <a:effectLst/>
                          <a:latin typeface="+mn-lt"/>
                          <a:ea typeface="+mn-ea"/>
                        </a:rPr>
                        <a:t>DC </a:t>
                      </a:r>
                      <a:r>
                        <a:rPr lang="ja-JP" altLang="en-US" sz="1400" b="0" i="0" u="none" strike="noStrike">
                          <a:solidFill>
                            <a:srgbClr val="000000"/>
                          </a:solidFill>
                          <a:effectLst/>
                          <a:latin typeface="+mn-lt"/>
                          <a:ea typeface="+mn-ea"/>
                        </a:rPr>
                        <a:t>集約・技術集約による技術的負債の解消</a:t>
                      </a:r>
                    </a:p>
                    <a:p>
                      <a:pPr marL="171450" indent="-171450" algn="l" fontAlgn="ctr">
                        <a:buFont typeface="Arial" panose="020B0604020202020204" pitchFamily="34" charset="0"/>
                        <a:buChar char="•"/>
                      </a:pPr>
                      <a:r>
                        <a:rPr lang="ja-JP" altLang="en-US" sz="1400" b="0" i="0" u="none" strike="noStrike">
                          <a:solidFill>
                            <a:srgbClr val="000000"/>
                          </a:solidFill>
                          <a:effectLst/>
                          <a:latin typeface="+mn-lt"/>
                          <a:ea typeface="+mn-ea"/>
                        </a:rPr>
                        <a:t>運用の改善</a:t>
                      </a:r>
                    </a:p>
                    <a:p>
                      <a:pPr marL="171450" indent="-171450" algn="l" fontAlgn="ctr">
                        <a:buFont typeface="Arial" panose="020B0604020202020204" pitchFamily="34" charset="0"/>
                        <a:buChar char="•"/>
                      </a:pPr>
                      <a:r>
                        <a:rPr lang="ja-JP" altLang="en-US" sz="1400" b="0" i="0" u="none" strike="noStrike">
                          <a:solidFill>
                            <a:srgbClr val="000000"/>
                          </a:solidFill>
                          <a:effectLst/>
                          <a:latin typeface="+mn-lt"/>
                          <a:ea typeface="+mn-ea"/>
                        </a:rPr>
                        <a:t>アジリティの改善</a:t>
                      </a:r>
                    </a:p>
                    <a:p>
                      <a:pPr marL="171450" indent="-171450" algn="l" fontAlgn="ctr">
                        <a:buFont typeface="Arial" panose="020B0604020202020204" pitchFamily="34" charset="0"/>
                        <a:buChar char="•"/>
                      </a:pPr>
                      <a:r>
                        <a:rPr lang="ja-JP" altLang="en-US" sz="1400" b="0" i="0" u="none" strike="noStrike">
                          <a:solidFill>
                            <a:srgbClr val="000000"/>
                          </a:solidFill>
                          <a:effectLst/>
                          <a:latin typeface="+mn-lt"/>
                          <a:ea typeface="+mn-ea"/>
                        </a:rPr>
                        <a:t>新しい技術・機能への対応容易性の確保</a:t>
                      </a:r>
                    </a:p>
                    <a:p>
                      <a:pPr marL="171450" indent="-171450" algn="l" fontAlgn="ctr">
                        <a:buFont typeface="Arial" panose="020B0604020202020204" pitchFamily="34" charset="0"/>
                        <a:buChar char="•"/>
                      </a:pPr>
                      <a:r>
                        <a:rPr lang="ja-JP" altLang="en-US" sz="1400" b="0" i="0" u="none" strike="noStrike">
                          <a:solidFill>
                            <a:srgbClr val="000000"/>
                          </a:solidFill>
                          <a:effectLst/>
                          <a:latin typeface="+mn-lt"/>
                          <a:ea typeface="+mn-ea"/>
                        </a:rPr>
                        <a:t>システム伸縮性の実現</a:t>
                      </a:r>
                    </a:p>
                    <a:p>
                      <a:pPr marL="171450" indent="-171450" algn="l" fontAlgn="ctr">
                        <a:buFont typeface="Arial" panose="020B0604020202020204" pitchFamily="34" charset="0"/>
                        <a:buChar char="•"/>
                      </a:pPr>
                      <a:r>
                        <a:rPr lang="ja-JP" altLang="en-US" sz="1400" b="0" i="0" u="none" strike="noStrike">
                          <a:solidFill>
                            <a:srgbClr val="000000"/>
                          </a:solidFill>
                          <a:effectLst/>
                          <a:latin typeface="+mn-lt"/>
                          <a:ea typeface="+mn-ea"/>
                        </a:rPr>
                        <a:t>システムのグローバル化</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1450" indent="-171450" algn="l" fontAlgn="ctr">
                        <a:buFont typeface="Arial" panose="020B0604020202020204" pitchFamily="34" charset="0"/>
                        <a:buChar char="•"/>
                      </a:pPr>
                      <a:r>
                        <a:rPr lang="ja-JP" altLang="en-US" sz="1400" b="0" i="0" u="none" strike="noStrike">
                          <a:solidFill>
                            <a:srgbClr val="000000"/>
                          </a:solidFill>
                          <a:effectLst/>
                          <a:latin typeface="+mn-lt"/>
                          <a:ea typeface="+mn-ea"/>
                        </a:rPr>
                        <a:t>新しい技術・機能への対応容易性の確保</a:t>
                      </a:r>
                    </a:p>
                    <a:p>
                      <a:pPr marL="171450" indent="-171450" algn="l" fontAlgn="ctr">
                        <a:buFont typeface="Arial" panose="020B0604020202020204" pitchFamily="34" charset="0"/>
                        <a:buChar char="•"/>
                      </a:pPr>
                      <a:r>
                        <a:rPr lang="ja-JP" altLang="en-US" sz="1400" b="0" i="0" u="none" strike="noStrike">
                          <a:solidFill>
                            <a:srgbClr val="000000"/>
                          </a:solidFill>
                          <a:effectLst/>
                          <a:latin typeface="+mn-lt"/>
                          <a:ea typeface="+mn-ea"/>
                        </a:rPr>
                        <a:t>新しい技術を使ったシステムの構築</a:t>
                      </a:r>
                    </a:p>
                    <a:p>
                      <a:pPr marL="171450" indent="-171450" algn="l" fontAlgn="ctr">
                        <a:buFont typeface="Arial" panose="020B0604020202020204" pitchFamily="34" charset="0"/>
                        <a:buChar char="•"/>
                      </a:pPr>
                      <a:r>
                        <a:rPr lang="ja-JP" altLang="en-US" sz="1400" b="0" i="0" u="none" strike="noStrike">
                          <a:solidFill>
                            <a:srgbClr val="000000"/>
                          </a:solidFill>
                          <a:effectLst/>
                          <a:latin typeface="+mn-lt"/>
                          <a:ea typeface="+mn-ea"/>
                        </a:rPr>
                        <a:t>システム伸縮性の実現</a:t>
                      </a:r>
                    </a:p>
                    <a:p>
                      <a:pPr marL="171450" indent="-171450" algn="l" fontAlgn="ctr">
                        <a:buFont typeface="Arial" panose="020B0604020202020204" pitchFamily="34" charset="0"/>
                        <a:buChar char="•"/>
                      </a:pPr>
                      <a:r>
                        <a:rPr lang="ja-JP" altLang="en-US" sz="1400" b="0" i="0" u="none" strike="noStrike">
                          <a:solidFill>
                            <a:srgbClr val="000000"/>
                          </a:solidFill>
                          <a:effectLst/>
                          <a:latin typeface="+mn-lt"/>
                          <a:ea typeface="+mn-ea"/>
                        </a:rPr>
                        <a:t>システムのグローバル化</a:t>
                      </a:r>
                    </a:p>
                    <a:p>
                      <a:pPr marL="171450" indent="-171450" algn="l" fontAlgn="ctr">
                        <a:buFont typeface="Arial" panose="020B0604020202020204" pitchFamily="34" charset="0"/>
                        <a:buChar char="•"/>
                      </a:pPr>
                      <a:r>
                        <a:rPr lang="en-US" altLang="ja-JP" sz="1400" b="0" i="0" u="none" strike="noStrike">
                          <a:solidFill>
                            <a:srgbClr val="000000"/>
                          </a:solidFill>
                          <a:effectLst/>
                          <a:latin typeface="+mn-lt"/>
                          <a:ea typeface="+mn-ea"/>
                        </a:rPr>
                        <a:t>SoE </a:t>
                      </a:r>
                      <a:r>
                        <a:rPr lang="ja-JP" altLang="en-US" sz="1400" b="0" i="0" u="none" strike="noStrike">
                          <a:solidFill>
                            <a:srgbClr val="000000"/>
                          </a:solidFill>
                          <a:effectLst/>
                          <a:latin typeface="+mn-lt"/>
                          <a:ea typeface="+mn-ea"/>
                        </a:rPr>
                        <a:t>領域における製品・サービスの革新と顧客満足度の向上</a:t>
                      </a:r>
                    </a:p>
                    <a:p>
                      <a:pPr marL="171450" indent="-171450" algn="l" fontAlgn="ctr">
                        <a:buFont typeface="Arial" panose="020B0604020202020204" pitchFamily="34" charset="0"/>
                        <a:buChar char="•"/>
                      </a:pPr>
                      <a:r>
                        <a:rPr lang="ja-JP" altLang="en-US" sz="1400" b="0" i="0" u="none" strike="noStrike">
                          <a:solidFill>
                            <a:srgbClr val="000000"/>
                          </a:solidFill>
                          <a:effectLst/>
                          <a:latin typeface="+mn-lt"/>
                          <a:ea typeface="+mn-ea"/>
                        </a:rPr>
                        <a:t>新製品・サービスの投入</a:t>
                      </a:r>
                    </a:p>
                    <a:p>
                      <a:pPr marL="171450" indent="-171450" algn="l" fontAlgn="ctr">
                        <a:buFont typeface="Arial" panose="020B0604020202020204" pitchFamily="34" charset="0"/>
                        <a:buChar char="•"/>
                      </a:pPr>
                      <a:r>
                        <a:rPr lang="ja-JP" altLang="en-US" sz="1400" b="0" i="0" u="none" strike="noStrike">
                          <a:solidFill>
                            <a:srgbClr val="000000"/>
                          </a:solidFill>
                          <a:effectLst/>
                          <a:latin typeface="+mn-lt"/>
                          <a:ea typeface="+mn-ea"/>
                        </a:rPr>
                        <a:t>民主化・セルフサービス環境の提供</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0311896"/>
                  </a:ext>
                </a:extLst>
              </a:tr>
              <a:tr h="977886">
                <a:tc>
                  <a:txBody>
                    <a:bodyPr/>
                    <a:lstStyle/>
                    <a:p>
                      <a:pPr algn="l" fontAlgn="ctr"/>
                      <a:r>
                        <a:rPr lang="ja-JP" altLang="en-US" sz="1400" b="0" i="0" u="none" strike="noStrike">
                          <a:solidFill>
                            <a:srgbClr val="000000"/>
                          </a:solidFill>
                          <a:effectLst/>
                          <a:latin typeface="+mn-lt"/>
                          <a:ea typeface="+mn-ea"/>
                        </a:rPr>
                        <a:t>特性・要点</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1450" indent="-171450" algn="l" fontAlgn="ctr">
                        <a:buFont typeface="Arial" panose="020B0604020202020204" pitchFamily="34" charset="0"/>
                        <a:buChar char="•"/>
                      </a:pPr>
                      <a:r>
                        <a:rPr lang="ja-JP" altLang="en-US" sz="1400" b="0" i="0" u="none" strike="noStrike">
                          <a:solidFill>
                            <a:srgbClr val="000000"/>
                          </a:solidFill>
                          <a:effectLst/>
                          <a:latin typeface="+mn-lt"/>
                          <a:ea typeface="+mn-ea"/>
                        </a:rPr>
                        <a:t>明確なスケジュール要件がある</a:t>
                      </a:r>
                    </a:p>
                    <a:p>
                      <a:pPr marL="171450" indent="-171450" algn="l" fontAlgn="ctr">
                        <a:buFont typeface="Arial" panose="020B0604020202020204" pitchFamily="34" charset="0"/>
                        <a:buChar char="•"/>
                      </a:pPr>
                      <a:r>
                        <a:rPr lang="ja-JP" altLang="en-US" sz="1400" b="0" i="0" u="none" strike="noStrike">
                          <a:solidFill>
                            <a:srgbClr val="000000"/>
                          </a:solidFill>
                          <a:effectLst/>
                          <a:latin typeface="+mn-lt"/>
                          <a:ea typeface="+mn-ea"/>
                        </a:rPr>
                        <a:t>早い段階での作業着手によりリスクを軽減</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1450" indent="-171450" algn="l" fontAlgn="ctr">
                        <a:buFont typeface="Arial" panose="020B0604020202020204" pitchFamily="34" charset="0"/>
                        <a:buChar char="•"/>
                      </a:pPr>
                      <a:r>
                        <a:rPr lang="ja-JP" altLang="en-US" sz="1400" b="0" i="0" u="none" strike="noStrike">
                          <a:solidFill>
                            <a:srgbClr val="000000"/>
                          </a:solidFill>
                          <a:effectLst/>
                          <a:latin typeface="+mn-lt"/>
                          <a:ea typeface="+mn-ea"/>
                        </a:rPr>
                        <a:t>しっかりとした戦略立案・戦術立案が必要</a:t>
                      </a:r>
                    </a:p>
                    <a:p>
                      <a:pPr marL="171450" indent="-171450" algn="l" fontAlgn="ctr">
                        <a:buFont typeface="Arial" panose="020B0604020202020204" pitchFamily="34" charset="0"/>
                        <a:buChar char="•"/>
                      </a:pPr>
                      <a:r>
                        <a:rPr lang="ja-JP" altLang="en-US" sz="1400" b="0" i="0" u="none" strike="noStrike">
                          <a:solidFill>
                            <a:srgbClr val="000000"/>
                          </a:solidFill>
                          <a:effectLst/>
                          <a:latin typeface="+mn-lt"/>
                          <a:ea typeface="+mn-ea"/>
                        </a:rPr>
                        <a:t>既存人員の知見不足などがブロッカーになりやすい（＝人材育成・確保が重要）</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1450" indent="-171450" algn="l" fontAlgn="ctr">
                        <a:buFont typeface="Arial" panose="020B0604020202020204" pitchFamily="34" charset="0"/>
                        <a:buChar char="•"/>
                      </a:pPr>
                      <a:r>
                        <a:rPr lang="ja-JP" altLang="en-US" sz="1400" b="0" i="0" u="none" strike="noStrike">
                          <a:solidFill>
                            <a:srgbClr val="000000"/>
                          </a:solidFill>
                          <a:effectLst/>
                          <a:latin typeface="+mn-lt"/>
                          <a:ea typeface="+mn-ea"/>
                        </a:rPr>
                        <a:t>初期段階で比較的大きめの投資が必要になる</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8495155"/>
                  </a:ext>
                </a:extLst>
              </a:tr>
            </a:tbl>
          </a:graphicData>
        </a:graphic>
      </p:graphicFrame>
    </p:spTree>
    <p:extLst>
      <p:ext uri="{BB962C8B-B14F-4D97-AF65-F5344CB8AC3E}">
        <p14:creationId xmlns:p14="http://schemas.microsoft.com/office/powerpoint/2010/main" val="236250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1D7A58-A69E-5A0E-00E0-9ABB42F7E47B}"/>
              </a:ext>
            </a:extLst>
          </p:cNvPr>
          <p:cNvSpPr>
            <a:spLocks noGrp="1"/>
          </p:cNvSpPr>
          <p:nvPr>
            <p:ph type="title"/>
          </p:nvPr>
        </p:nvSpPr>
        <p:spPr/>
        <p:txBody>
          <a:bodyPr/>
          <a:lstStyle/>
          <a:p>
            <a:r>
              <a:rPr kumimoji="1" lang="ja-JP" altLang="en-US"/>
              <a:t>① 戦略立案 （</a:t>
            </a:r>
            <a:r>
              <a:rPr kumimoji="1" lang="en-US" altLang="ja-JP"/>
              <a:t>Strategy</a:t>
            </a:r>
            <a:r>
              <a:rPr kumimoji="1" lang="ja-JP" altLang="en-US"/>
              <a:t>）</a:t>
            </a:r>
          </a:p>
        </p:txBody>
      </p:sp>
      <p:sp>
        <p:nvSpPr>
          <p:cNvPr id="3" name="コンテンツ プレースホルダー 2">
            <a:extLst>
              <a:ext uri="{FF2B5EF4-FFF2-40B4-BE49-F238E27FC236}">
                <a16:creationId xmlns:a16="http://schemas.microsoft.com/office/drawing/2014/main" id="{2CEC64B9-23E9-0644-7A6E-5E5DC00C8516}"/>
              </a:ext>
            </a:extLst>
          </p:cNvPr>
          <p:cNvSpPr>
            <a:spLocks noGrp="1"/>
          </p:cNvSpPr>
          <p:nvPr>
            <p:ph idx="1"/>
          </p:nvPr>
        </p:nvSpPr>
        <p:spPr/>
        <p:txBody>
          <a:bodyPr/>
          <a:lstStyle/>
          <a:p>
            <a:r>
              <a:rPr kumimoji="1" lang="en-US" altLang="ja-JP"/>
              <a:t>Tips &amp; Tricks : #2. </a:t>
            </a:r>
            <a:r>
              <a:rPr kumimoji="1" lang="ja-JP" altLang="en-US"/>
              <a:t>求めるビジネス成果を定量・定性的に定義する</a:t>
            </a:r>
            <a:endParaRPr kumimoji="1" lang="en-US" altLang="ja-JP"/>
          </a:p>
          <a:p>
            <a:pPr lvl="1"/>
            <a:r>
              <a:rPr lang="ja-JP" altLang="en-US"/>
              <a:t>ビジネス上の成果をどう測るのかを予め考えておく・決めておくことが重要</a:t>
            </a:r>
          </a:p>
          <a:p>
            <a:pPr lvl="1"/>
            <a:r>
              <a:rPr kumimoji="1" lang="ja-JP" altLang="en-US"/>
              <a:t>よくあるビジネス成果としては下記、これらをどう測定するかは適宜検討する</a:t>
            </a:r>
            <a:endParaRPr kumimoji="1" lang="en-US" altLang="ja-JP"/>
          </a:p>
          <a:p>
            <a:pPr lvl="1"/>
            <a:r>
              <a:rPr kumimoji="1" lang="ja-JP" altLang="en-US"/>
              <a:t>最近では、</a:t>
            </a:r>
            <a:r>
              <a:rPr kumimoji="1" lang="en-US" altLang="ja-JP"/>
              <a:t>KPI </a:t>
            </a:r>
            <a:r>
              <a:rPr kumimoji="1" lang="ja-JP" altLang="en-US"/>
              <a:t>ではなく </a:t>
            </a:r>
            <a:r>
              <a:rPr kumimoji="1" lang="en-US" altLang="ja-JP"/>
              <a:t>OKR </a:t>
            </a:r>
            <a:r>
              <a:rPr kumimoji="1" lang="ja-JP" altLang="en-US"/>
              <a:t>でビジネス成果を定義するケースも増えている</a:t>
            </a:r>
          </a:p>
          <a:p>
            <a:pPr lvl="2"/>
            <a:r>
              <a:rPr kumimoji="1" lang="en-US" altLang="ja-JP"/>
              <a:t>KPI : </a:t>
            </a:r>
            <a:r>
              <a:rPr lang="ja-JP" altLang="en-US"/>
              <a:t>目標までのプロセスの達成度を管理（＝進捗率 </a:t>
            </a:r>
            <a:r>
              <a:rPr lang="en-US" altLang="ja-JP"/>
              <a:t>100% </a:t>
            </a:r>
            <a:r>
              <a:rPr lang="ja-JP" altLang="en-US"/>
              <a:t>でゴール）</a:t>
            </a:r>
            <a:endParaRPr lang="en-US" altLang="ja-JP"/>
          </a:p>
          <a:p>
            <a:pPr lvl="2"/>
            <a:r>
              <a:rPr kumimoji="1" lang="en-US" altLang="ja-JP"/>
              <a:t>OKR : </a:t>
            </a:r>
            <a:r>
              <a:rPr kumimoji="1" lang="ja-JP" altLang="en-US"/>
              <a:t>非常に</a:t>
            </a:r>
            <a:r>
              <a:rPr lang="ja-JP" altLang="en-US"/>
              <a:t>高い目標が設定される（＝通常達成できるのは進捗率 </a:t>
            </a:r>
            <a:r>
              <a:rPr lang="en-US" altLang="ja-JP"/>
              <a:t>60</a:t>
            </a:r>
            <a:r>
              <a:rPr lang="ja-JP" altLang="en-US"/>
              <a:t>～</a:t>
            </a:r>
            <a:r>
              <a:rPr lang="en-US" altLang="ja-JP"/>
              <a:t>70% </a:t>
            </a:r>
            <a:r>
              <a:rPr lang="ja-JP" altLang="en-US"/>
              <a:t>程度）</a:t>
            </a:r>
            <a:endParaRPr kumimoji="1" lang="en-US" altLang="ja-JP"/>
          </a:p>
        </p:txBody>
      </p:sp>
      <p:graphicFrame>
        <p:nvGraphicFramePr>
          <p:cNvPr id="5" name="表 4">
            <a:extLst>
              <a:ext uri="{FF2B5EF4-FFF2-40B4-BE49-F238E27FC236}">
                <a16:creationId xmlns:a16="http://schemas.microsoft.com/office/drawing/2014/main" id="{AD9D7C79-4B2A-BC0E-599A-D353575E382C}"/>
              </a:ext>
            </a:extLst>
          </p:cNvPr>
          <p:cNvGraphicFramePr>
            <a:graphicFrameLocks noGrp="1"/>
          </p:cNvGraphicFramePr>
          <p:nvPr>
            <p:extLst>
              <p:ext uri="{D42A27DB-BD31-4B8C-83A1-F6EECF244321}">
                <p14:modId xmlns:p14="http://schemas.microsoft.com/office/powerpoint/2010/main" val="1057441956"/>
              </p:ext>
            </p:extLst>
          </p:nvPr>
        </p:nvGraphicFramePr>
        <p:xfrm>
          <a:off x="457200" y="3166793"/>
          <a:ext cx="8229600" cy="3421680"/>
        </p:xfrm>
        <a:graphic>
          <a:graphicData uri="http://schemas.openxmlformats.org/drawingml/2006/table">
            <a:tbl>
              <a:tblPr/>
              <a:tblGrid>
                <a:gridCol w="1629048">
                  <a:extLst>
                    <a:ext uri="{9D8B030D-6E8A-4147-A177-3AD203B41FA5}">
                      <a16:colId xmlns:a16="http://schemas.microsoft.com/office/drawing/2014/main" val="35128947"/>
                    </a:ext>
                  </a:extLst>
                </a:gridCol>
                <a:gridCol w="2504661">
                  <a:extLst>
                    <a:ext uri="{9D8B030D-6E8A-4147-A177-3AD203B41FA5}">
                      <a16:colId xmlns:a16="http://schemas.microsoft.com/office/drawing/2014/main" val="2246465048"/>
                    </a:ext>
                  </a:extLst>
                </a:gridCol>
                <a:gridCol w="4095891">
                  <a:extLst>
                    <a:ext uri="{9D8B030D-6E8A-4147-A177-3AD203B41FA5}">
                      <a16:colId xmlns:a16="http://schemas.microsoft.com/office/drawing/2014/main" val="715390094"/>
                    </a:ext>
                  </a:extLst>
                </a:gridCol>
              </a:tblGrid>
              <a:tr h="218253">
                <a:tc>
                  <a:txBody>
                    <a:bodyPr/>
                    <a:lstStyle/>
                    <a:p>
                      <a:pPr algn="l" fontAlgn="ctr"/>
                      <a:r>
                        <a:rPr lang="ja-JP" altLang="en-US" sz="1400" b="0" i="0" u="none" strike="noStrike">
                          <a:solidFill>
                            <a:srgbClr val="000000"/>
                          </a:solidFill>
                          <a:effectLst/>
                          <a:latin typeface="+mn-lt"/>
                          <a:ea typeface="+mn-ea"/>
                        </a:rPr>
                        <a:t>ビジネス成果</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ja-JP" altLang="en-US" sz="1400" b="0" i="0" u="none" strike="noStrike">
                          <a:solidFill>
                            <a:srgbClr val="000000"/>
                          </a:solidFill>
                          <a:effectLst/>
                          <a:latin typeface="+mn-lt"/>
                          <a:ea typeface="+mn-ea"/>
                        </a:rPr>
                        <a:t>向いているユースケース</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ja-JP" altLang="en-US" sz="1400" b="0" i="0" u="none" strike="noStrike">
                          <a:solidFill>
                            <a:srgbClr val="000000"/>
                          </a:solidFill>
                          <a:effectLst/>
                          <a:latin typeface="+mn-lt"/>
                          <a:ea typeface="+mn-ea"/>
                        </a:rPr>
                        <a:t>備考</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182081075"/>
                  </a:ext>
                </a:extLst>
              </a:tr>
              <a:tr h="218253">
                <a:tc>
                  <a:txBody>
                    <a:bodyPr/>
                    <a:lstStyle/>
                    <a:p>
                      <a:pPr algn="l" fontAlgn="ctr"/>
                      <a:r>
                        <a:rPr lang="ja-JP" altLang="en-US" sz="1400" b="0" i="0" u="none" strike="noStrike">
                          <a:solidFill>
                            <a:srgbClr val="000000"/>
                          </a:solidFill>
                          <a:effectLst/>
                          <a:latin typeface="+mn-lt"/>
                          <a:ea typeface="+mn-ea"/>
                        </a:rPr>
                        <a:t>財務（コスト）</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mn-lt"/>
                          <a:ea typeface="+mn-ea"/>
                        </a:rPr>
                        <a:t>データセンタのクローズ</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mn-lt"/>
                          <a:ea typeface="+mn-ea"/>
                        </a:rPr>
                        <a:t>データセンタが閉塞・縮小できると大きなコストメリット</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9741426"/>
                  </a:ext>
                </a:extLst>
              </a:tr>
              <a:tr h="218253">
                <a:tc>
                  <a:txBody>
                    <a:bodyPr/>
                    <a:lstStyle/>
                    <a:p>
                      <a:pPr algn="l" fontAlgn="ctr"/>
                      <a:r>
                        <a:rPr lang="ja-JP" altLang="en-US" sz="1400" b="0" i="0" u="none" strike="noStrike">
                          <a:solidFill>
                            <a:srgbClr val="000000"/>
                          </a:solidFill>
                          <a:effectLst/>
                          <a:latin typeface="+mn-lt"/>
                          <a:ea typeface="+mn-ea"/>
                        </a:rPr>
                        <a:t>アジリティ</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mn-lt"/>
                          <a:ea typeface="+mn-ea"/>
                        </a:rPr>
                        <a:t>市場投入やリリースまでの時間の短縮</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400" b="0" i="0" u="none" strike="noStrike">
                          <a:solidFill>
                            <a:srgbClr val="000000"/>
                          </a:solidFill>
                          <a:effectLst/>
                          <a:latin typeface="+mn-lt"/>
                          <a:ea typeface="+mn-ea"/>
                        </a:rPr>
                        <a:t>Agile DevOps, CI/CD, </a:t>
                      </a:r>
                      <a:r>
                        <a:rPr lang="ja-JP" altLang="en-US" sz="1400" b="0" i="0" u="none" strike="noStrike">
                          <a:solidFill>
                            <a:srgbClr val="000000"/>
                          </a:solidFill>
                          <a:effectLst/>
                          <a:latin typeface="+mn-lt"/>
                          <a:ea typeface="+mn-ea"/>
                        </a:rPr>
                        <a:t>セルフサービス</a:t>
                      </a:r>
                      <a:r>
                        <a:rPr lang="en-US" altLang="ja-JP" sz="1400" b="0" i="0" u="none" strike="noStrike">
                          <a:solidFill>
                            <a:srgbClr val="000000"/>
                          </a:solidFill>
                          <a:effectLst/>
                          <a:latin typeface="+mn-lt"/>
                          <a:ea typeface="+mn-ea"/>
                        </a:rPr>
                        <a:t>, </a:t>
                      </a:r>
                      <a:r>
                        <a:rPr lang="ja-JP" altLang="en-US" sz="1400" b="0" i="0" u="none" strike="noStrike">
                          <a:solidFill>
                            <a:srgbClr val="000000"/>
                          </a:solidFill>
                          <a:effectLst/>
                          <a:latin typeface="+mn-lt"/>
                          <a:ea typeface="+mn-ea"/>
                        </a:rPr>
                        <a:t>自動化などを利用</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0081099"/>
                  </a:ext>
                </a:extLst>
              </a:tr>
              <a:tr h="218253">
                <a:tc>
                  <a:txBody>
                    <a:bodyPr/>
                    <a:lstStyle/>
                    <a:p>
                      <a:pPr algn="l" fontAlgn="ctr"/>
                      <a:r>
                        <a:rPr lang="ja-JP" altLang="en-US" sz="1400" b="0" i="0" u="none" strike="noStrike">
                          <a:solidFill>
                            <a:srgbClr val="000000"/>
                          </a:solidFill>
                          <a:effectLst/>
                          <a:latin typeface="+mn-lt"/>
                          <a:ea typeface="+mn-ea"/>
                        </a:rPr>
                        <a:t>グローバルリーチ</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mn-lt"/>
                          <a:ea typeface="+mn-ea"/>
                        </a:rPr>
                        <a:t>事業の海外展開、各国規制対応</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400" b="0" i="0" u="none" strike="noStrike">
                          <a:solidFill>
                            <a:srgbClr val="000000"/>
                          </a:solidFill>
                          <a:effectLst/>
                          <a:latin typeface="+mn-lt"/>
                          <a:ea typeface="+mn-ea"/>
                        </a:rPr>
                        <a:t>GDPR </a:t>
                      </a:r>
                      <a:r>
                        <a:rPr lang="ja-JP" altLang="en-US" sz="1400" b="0" i="0" u="none" strike="noStrike">
                          <a:solidFill>
                            <a:srgbClr val="000000"/>
                          </a:solidFill>
                          <a:effectLst/>
                          <a:latin typeface="+mn-lt"/>
                          <a:ea typeface="+mn-ea"/>
                        </a:rPr>
                        <a:t>をはじめとするデータ主権要件に対応</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6383338"/>
                  </a:ext>
                </a:extLst>
              </a:tr>
              <a:tr h="218253">
                <a:tc>
                  <a:txBody>
                    <a:bodyPr/>
                    <a:lstStyle/>
                    <a:p>
                      <a:pPr algn="l" fontAlgn="ctr"/>
                      <a:r>
                        <a:rPr lang="ja-JP" altLang="en-US" sz="1400" b="0" i="0" u="none" strike="noStrike">
                          <a:solidFill>
                            <a:srgbClr val="000000"/>
                          </a:solidFill>
                          <a:effectLst/>
                          <a:latin typeface="+mn-lt"/>
                          <a:ea typeface="+mn-ea"/>
                        </a:rPr>
                        <a:t>顧客満足度</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400" b="0" i="0" u="none" strike="noStrike">
                          <a:solidFill>
                            <a:srgbClr val="000000"/>
                          </a:solidFill>
                          <a:effectLst/>
                          <a:latin typeface="+mn-lt"/>
                          <a:ea typeface="+mn-ea"/>
                        </a:rPr>
                        <a:t>B2B, B2C </a:t>
                      </a:r>
                      <a:r>
                        <a:rPr lang="ja-JP" altLang="en-US" sz="1400" b="0" i="0" u="none" strike="noStrike">
                          <a:solidFill>
                            <a:srgbClr val="000000"/>
                          </a:solidFill>
                          <a:effectLst/>
                          <a:latin typeface="+mn-lt"/>
                          <a:ea typeface="+mn-ea"/>
                        </a:rPr>
                        <a:t>サービスの顧客体験の改善</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mn-lt"/>
                          <a:ea typeface="+mn-ea"/>
                        </a:rPr>
                        <a:t>サービスの継続的改善や </a:t>
                      </a:r>
                      <a:r>
                        <a:rPr lang="en-US" altLang="ja-JP" sz="1400" b="0" i="0" u="none" strike="noStrike">
                          <a:solidFill>
                            <a:srgbClr val="000000"/>
                          </a:solidFill>
                          <a:effectLst/>
                          <a:latin typeface="+mn-lt"/>
                          <a:ea typeface="+mn-ea"/>
                        </a:rPr>
                        <a:t>Bot </a:t>
                      </a:r>
                      <a:r>
                        <a:rPr lang="ja-JP" altLang="en-US" sz="1400" b="0" i="0" u="none" strike="noStrike">
                          <a:solidFill>
                            <a:srgbClr val="000000"/>
                          </a:solidFill>
                          <a:effectLst/>
                          <a:latin typeface="+mn-lt"/>
                          <a:ea typeface="+mn-ea"/>
                        </a:rPr>
                        <a:t>導入によるサービス改善など</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1549943"/>
                  </a:ext>
                </a:extLst>
              </a:tr>
              <a:tr h="218253">
                <a:tc>
                  <a:txBody>
                    <a:bodyPr/>
                    <a:lstStyle/>
                    <a:p>
                      <a:pPr algn="l" fontAlgn="ctr"/>
                      <a:r>
                        <a:rPr lang="ja-JP" altLang="en-US" sz="1400" b="0" i="0" u="none" strike="noStrike">
                          <a:solidFill>
                            <a:srgbClr val="000000"/>
                          </a:solidFill>
                          <a:effectLst/>
                          <a:latin typeface="+mn-lt"/>
                          <a:ea typeface="+mn-ea"/>
                        </a:rPr>
                        <a:t>システムの性能・可用性</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mn-lt"/>
                          <a:ea typeface="+mn-ea"/>
                        </a:rPr>
                        <a:t>アクセス集中しやすい </a:t>
                      </a:r>
                      <a:r>
                        <a:rPr lang="en-US" altLang="ja-JP" sz="1400" b="0" i="0" u="none" strike="noStrike">
                          <a:solidFill>
                            <a:srgbClr val="000000"/>
                          </a:solidFill>
                          <a:effectLst/>
                          <a:latin typeface="+mn-lt"/>
                          <a:ea typeface="+mn-ea"/>
                        </a:rPr>
                        <a:t>Web </a:t>
                      </a:r>
                      <a:r>
                        <a:rPr lang="ja-JP" altLang="en-US" sz="1400" b="0" i="0" u="none" strike="noStrike">
                          <a:solidFill>
                            <a:srgbClr val="000000"/>
                          </a:solidFill>
                          <a:effectLst/>
                          <a:latin typeface="+mn-lt"/>
                          <a:ea typeface="+mn-ea"/>
                        </a:rPr>
                        <a:t>サイトなど</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mn-lt"/>
                          <a:ea typeface="+mn-ea"/>
                        </a:rPr>
                        <a:t>クラウドの伸縮性、</a:t>
                      </a:r>
                      <a:r>
                        <a:rPr lang="en-US" altLang="ja-JP" sz="1400" b="0" i="0" u="none" strike="noStrike">
                          <a:solidFill>
                            <a:srgbClr val="000000"/>
                          </a:solidFill>
                          <a:effectLst/>
                          <a:latin typeface="+mn-lt"/>
                          <a:ea typeface="+mn-ea"/>
                        </a:rPr>
                        <a:t>BCDR </a:t>
                      </a:r>
                      <a:r>
                        <a:rPr lang="ja-JP" altLang="en-US" sz="1400" b="0" i="0" u="none" strike="noStrike">
                          <a:solidFill>
                            <a:srgbClr val="000000"/>
                          </a:solidFill>
                          <a:effectLst/>
                          <a:latin typeface="+mn-lt"/>
                          <a:ea typeface="+mn-ea"/>
                        </a:rPr>
                        <a:t>対応容易性などを活用</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7100387"/>
                  </a:ext>
                </a:extLst>
              </a:tr>
              <a:tr h="218253">
                <a:tc>
                  <a:txBody>
                    <a:bodyPr/>
                    <a:lstStyle/>
                    <a:p>
                      <a:pPr algn="l" fontAlgn="ctr"/>
                      <a:r>
                        <a:rPr lang="ja-JP" altLang="en-US" sz="1400" b="0" i="0" u="none" strike="noStrike">
                          <a:solidFill>
                            <a:srgbClr val="000000"/>
                          </a:solidFill>
                          <a:effectLst/>
                          <a:latin typeface="+mn-lt"/>
                          <a:ea typeface="+mn-ea"/>
                        </a:rPr>
                        <a:t>サステナビリティ</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mn-lt"/>
                          <a:ea typeface="+mn-ea"/>
                        </a:rPr>
                        <a:t>炭素排出の削減</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mn-lt"/>
                          <a:ea typeface="+mn-ea"/>
                        </a:rPr>
                        <a:t>小規模 </a:t>
                      </a:r>
                      <a:r>
                        <a:rPr lang="en-US" altLang="ja-JP" sz="1400" b="0" i="0" u="none" strike="noStrike">
                          <a:solidFill>
                            <a:srgbClr val="000000"/>
                          </a:solidFill>
                          <a:effectLst/>
                          <a:latin typeface="+mn-lt"/>
                          <a:ea typeface="+mn-ea"/>
                        </a:rPr>
                        <a:t>DC </a:t>
                      </a:r>
                      <a:r>
                        <a:rPr lang="ja-JP" altLang="en-US" sz="1400" b="0" i="0" u="none" strike="noStrike">
                          <a:solidFill>
                            <a:srgbClr val="000000"/>
                          </a:solidFill>
                          <a:effectLst/>
                          <a:latin typeface="+mn-lt"/>
                          <a:ea typeface="+mn-ea"/>
                        </a:rPr>
                        <a:t>ほど効果が高い、排出量削減見積もりツールを活用</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2581564"/>
                  </a:ext>
                </a:extLst>
              </a:tr>
              <a:tr h="218253">
                <a:tc>
                  <a:txBody>
                    <a:bodyPr/>
                    <a:lstStyle/>
                    <a:p>
                      <a:pPr algn="l" fontAlgn="ctr"/>
                      <a:r>
                        <a:rPr lang="ja-JP" altLang="en-US" sz="1400" b="0" i="0" u="none" strike="noStrike">
                          <a:solidFill>
                            <a:srgbClr val="000000"/>
                          </a:solidFill>
                          <a:effectLst/>
                          <a:latin typeface="+mn-lt"/>
                          <a:ea typeface="+mn-ea"/>
                        </a:rPr>
                        <a:t>データ利活用</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mn-lt"/>
                          <a:ea typeface="+mn-ea"/>
                        </a:rPr>
                        <a:t>データ分析基盤の高度化</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mn-lt"/>
                          <a:ea typeface="+mn-ea"/>
                        </a:rPr>
                        <a:t>オンプレに比べてメンテがラク、ツールも揃っている</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9384662"/>
                  </a:ext>
                </a:extLst>
              </a:tr>
              <a:tr h="218253">
                <a:tc>
                  <a:txBody>
                    <a:bodyPr/>
                    <a:lstStyle/>
                    <a:p>
                      <a:pPr algn="l" fontAlgn="ctr"/>
                      <a:r>
                        <a:rPr lang="ja-JP" altLang="en-US" sz="1400" b="0" i="0" u="none" strike="noStrike">
                          <a:solidFill>
                            <a:srgbClr val="000000"/>
                          </a:solidFill>
                          <a:effectLst/>
                          <a:latin typeface="+mn-lt"/>
                          <a:ea typeface="+mn-ea"/>
                        </a:rPr>
                        <a:t>データの民主化</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mn-lt"/>
                          <a:ea typeface="+mn-ea"/>
                        </a:rPr>
                        <a:t>データ分析基盤の活用</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400" b="0" i="0" u="none" strike="noStrike">
                          <a:solidFill>
                            <a:srgbClr val="000000"/>
                          </a:solidFill>
                          <a:effectLst/>
                          <a:latin typeface="+mn-lt"/>
                          <a:ea typeface="+mn-ea"/>
                        </a:rPr>
                        <a:t>Power BI </a:t>
                      </a:r>
                      <a:r>
                        <a:rPr lang="ja-JP" altLang="en-US" sz="1400" b="0" i="0" u="none" strike="noStrike">
                          <a:solidFill>
                            <a:srgbClr val="000000"/>
                          </a:solidFill>
                          <a:effectLst/>
                          <a:latin typeface="+mn-lt"/>
                          <a:ea typeface="+mn-ea"/>
                        </a:rPr>
                        <a:t>などを用いた分析基盤の開放</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2189502"/>
                  </a:ext>
                </a:extLst>
              </a:tr>
            </a:tbl>
          </a:graphicData>
        </a:graphic>
      </p:graphicFrame>
    </p:spTree>
    <p:extLst>
      <p:ext uri="{BB962C8B-B14F-4D97-AF65-F5344CB8AC3E}">
        <p14:creationId xmlns:p14="http://schemas.microsoft.com/office/powerpoint/2010/main" val="414640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75C56D-5D50-1F80-F1E4-5D5921C67853}"/>
              </a:ext>
            </a:extLst>
          </p:cNvPr>
          <p:cNvSpPr>
            <a:spLocks noGrp="1"/>
          </p:cNvSpPr>
          <p:nvPr>
            <p:ph type="title"/>
          </p:nvPr>
        </p:nvSpPr>
        <p:spPr/>
        <p:txBody>
          <a:bodyPr/>
          <a:lstStyle/>
          <a:p>
            <a:r>
              <a:rPr kumimoji="1" lang="ja-JP" altLang="en-US"/>
              <a:t>① 戦略立案 （</a:t>
            </a:r>
            <a:r>
              <a:rPr kumimoji="1" lang="en-US" altLang="ja-JP"/>
              <a:t>Strategy</a:t>
            </a:r>
            <a:r>
              <a:rPr kumimoji="1" lang="ja-JP" altLang="en-US"/>
              <a:t>）</a:t>
            </a:r>
          </a:p>
        </p:txBody>
      </p:sp>
      <p:sp>
        <p:nvSpPr>
          <p:cNvPr id="3" name="コンテンツ プレースホルダー 2">
            <a:extLst>
              <a:ext uri="{FF2B5EF4-FFF2-40B4-BE49-F238E27FC236}">
                <a16:creationId xmlns:a16="http://schemas.microsoft.com/office/drawing/2014/main" id="{D336E315-A98B-AD98-D668-0B136E7AB15D}"/>
              </a:ext>
            </a:extLst>
          </p:cNvPr>
          <p:cNvSpPr>
            <a:spLocks noGrp="1"/>
          </p:cNvSpPr>
          <p:nvPr>
            <p:ph idx="1"/>
          </p:nvPr>
        </p:nvSpPr>
        <p:spPr/>
        <p:txBody>
          <a:bodyPr/>
          <a:lstStyle/>
          <a:p>
            <a:r>
              <a:rPr kumimoji="1" lang="en-US" altLang="ja-JP"/>
              <a:t>Tips &amp; Tricks : #2. </a:t>
            </a:r>
            <a:r>
              <a:rPr kumimoji="1" lang="ja-JP" altLang="en-US"/>
              <a:t>求めるビジネス成果を定量・定性的に定義する（続き）</a:t>
            </a:r>
            <a:endParaRPr kumimoji="1" lang="en-US" altLang="ja-JP"/>
          </a:p>
          <a:p>
            <a:pPr lvl="1"/>
            <a:r>
              <a:rPr kumimoji="1" lang="ja-JP" altLang="en-US"/>
              <a:t>ビジネス成果の定義に迷った場合には、クラウドの利用で実施しようとしていることの</a:t>
            </a:r>
            <a:r>
              <a:rPr lang="en-US" altLang="ja-JP"/>
              <a:t>『</a:t>
            </a:r>
            <a:r>
              <a:rPr lang="ja-JP" altLang="en-US"/>
              <a:t>目的</a:t>
            </a:r>
            <a:r>
              <a:rPr lang="en-US" altLang="ja-JP"/>
              <a:t>』</a:t>
            </a:r>
            <a:r>
              <a:rPr lang="ja-JP" altLang="en-US"/>
              <a:t>を、以下の </a:t>
            </a:r>
            <a:r>
              <a:rPr lang="en-US" altLang="ja-JP"/>
              <a:t>4 </a:t>
            </a:r>
            <a:r>
              <a:rPr lang="ja-JP" altLang="en-US"/>
              <a:t>カテゴリに分類してみるとよい</a:t>
            </a:r>
          </a:p>
          <a:p>
            <a:pPr lvl="2"/>
            <a:r>
              <a:rPr kumimoji="1" lang="en-US" altLang="ja-JP"/>
              <a:t>Empower Employees : </a:t>
            </a:r>
            <a:r>
              <a:rPr lang="ja-JP" altLang="en-US"/>
              <a:t>従業員の能力をさらに引き出す</a:t>
            </a:r>
            <a:endParaRPr lang="en-US" altLang="ja-JP"/>
          </a:p>
          <a:p>
            <a:pPr lvl="2"/>
            <a:r>
              <a:rPr kumimoji="1" lang="en-US" altLang="ja-JP"/>
              <a:t>Engage Customers : </a:t>
            </a:r>
            <a:r>
              <a:rPr kumimoji="1" lang="ja-JP" altLang="en-US"/>
              <a:t>お客様</a:t>
            </a:r>
            <a:r>
              <a:rPr lang="ja-JP" altLang="en-US"/>
              <a:t>との関わり・結びつきをさらに強める</a:t>
            </a:r>
            <a:endParaRPr lang="en-US" altLang="ja-JP"/>
          </a:p>
          <a:p>
            <a:pPr lvl="2"/>
            <a:r>
              <a:rPr kumimoji="1" lang="en-US" altLang="ja-JP"/>
              <a:t>Optimize Operations : </a:t>
            </a:r>
            <a:r>
              <a:rPr kumimoji="1" lang="ja-JP" altLang="en-US"/>
              <a:t>日々の作業を効率化する</a:t>
            </a:r>
            <a:endParaRPr kumimoji="1" lang="en-US" altLang="ja-JP"/>
          </a:p>
          <a:p>
            <a:pPr lvl="2"/>
            <a:r>
              <a:rPr lang="en-US" altLang="ja-JP"/>
              <a:t>Transform Products : </a:t>
            </a:r>
            <a:r>
              <a:rPr lang="ja-JP" altLang="en-US"/>
              <a:t>自社の製品やサービスを変革する</a:t>
            </a:r>
            <a:endParaRPr lang="en-US" altLang="ja-JP"/>
          </a:p>
          <a:p>
            <a:pPr lvl="1"/>
            <a:r>
              <a:rPr kumimoji="1" lang="ja-JP" altLang="en-US"/>
              <a:t>カテゴリが決まると、ビジネス成果の測り方（</a:t>
            </a:r>
            <a:r>
              <a:rPr kumimoji="1" lang="en-US" altLang="ja-JP"/>
              <a:t>KPI</a:t>
            </a:r>
            <a:r>
              <a:rPr kumimoji="1" lang="ja-JP" altLang="en-US"/>
              <a:t>）も定義しやすくなる</a:t>
            </a:r>
          </a:p>
          <a:p>
            <a:pPr lvl="2"/>
            <a:r>
              <a:rPr lang="ja-JP" altLang="en-US"/>
              <a:t>実施目的に沿った </a:t>
            </a:r>
            <a:r>
              <a:rPr lang="en-US" altLang="ja-JP"/>
              <a:t>KPI </a:t>
            </a:r>
            <a:r>
              <a:rPr lang="ja-JP" altLang="en-US"/>
              <a:t>を選択すればよい</a:t>
            </a:r>
            <a:endParaRPr kumimoji="1" lang="ja-JP" altLang="en-US"/>
          </a:p>
        </p:txBody>
      </p:sp>
      <p:pic>
        <p:nvPicPr>
          <p:cNvPr id="4" name="Picture 2" descr="技術的機能の上にビジネスの成果、その上に利害関係者がある家として視覚化されたビジネスの成果">
            <a:extLst>
              <a:ext uri="{FF2B5EF4-FFF2-40B4-BE49-F238E27FC236}">
                <a16:creationId xmlns:a16="http://schemas.microsoft.com/office/drawing/2014/main" id="{2EDE9983-8841-79FD-80D5-5036FCB32E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244" y="3747397"/>
            <a:ext cx="7565956" cy="2930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08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45B1F7-D757-F5EA-6569-DD7BA414EC6A}"/>
              </a:ext>
            </a:extLst>
          </p:cNvPr>
          <p:cNvSpPr>
            <a:spLocks noGrp="1"/>
          </p:cNvSpPr>
          <p:nvPr>
            <p:ph type="title"/>
          </p:nvPr>
        </p:nvSpPr>
        <p:spPr/>
        <p:txBody>
          <a:bodyPr/>
          <a:lstStyle/>
          <a:p>
            <a:r>
              <a:rPr kumimoji="1" lang="ja-JP" altLang="en-US"/>
              <a:t>① 戦略立案 （</a:t>
            </a:r>
            <a:r>
              <a:rPr kumimoji="1" lang="en-US" altLang="ja-JP"/>
              <a:t>Strategy</a:t>
            </a:r>
            <a:r>
              <a:rPr kumimoji="1" lang="ja-JP" altLang="en-US"/>
              <a:t>）</a:t>
            </a:r>
          </a:p>
        </p:txBody>
      </p:sp>
      <p:sp>
        <p:nvSpPr>
          <p:cNvPr id="3" name="コンテンツ プレースホルダー 2">
            <a:extLst>
              <a:ext uri="{FF2B5EF4-FFF2-40B4-BE49-F238E27FC236}">
                <a16:creationId xmlns:a16="http://schemas.microsoft.com/office/drawing/2014/main" id="{8C448A1B-C9D4-9EC2-F7D0-4E7C1B86E200}"/>
              </a:ext>
            </a:extLst>
          </p:cNvPr>
          <p:cNvSpPr>
            <a:spLocks noGrp="1"/>
          </p:cNvSpPr>
          <p:nvPr>
            <p:ph idx="1"/>
          </p:nvPr>
        </p:nvSpPr>
        <p:spPr/>
        <p:txBody>
          <a:bodyPr/>
          <a:lstStyle/>
          <a:p>
            <a:r>
              <a:rPr kumimoji="1" lang="en-US" altLang="ja-JP"/>
              <a:t>Tips &amp; Tricks : #3. </a:t>
            </a:r>
            <a:r>
              <a:rPr kumimoji="1" lang="ja-JP" altLang="en-US"/>
              <a:t>財務会計に与える影響を検討・整理する</a:t>
            </a:r>
          </a:p>
          <a:p>
            <a:pPr lvl="1"/>
            <a:r>
              <a:rPr kumimoji="1" lang="ja-JP" altLang="en-US"/>
              <a:t>特に押さえておくべき点としては以下の </a:t>
            </a:r>
            <a:r>
              <a:rPr kumimoji="1" lang="en-US" altLang="ja-JP"/>
              <a:t>2 </a:t>
            </a:r>
            <a:r>
              <a:rPr kumimoji="1" lang="ja-JP" altLang="en-US"/>
              <a:t>つ</a:t>
            </a:r>
          </a:p>
        </p:txBody>
      </p:sp>
      <p:sp>
        <p:nvSpPr>
          <p:cNvPr id="4" name="正方形/長方形 3">
            <a:extLst>
              <a:ext uri="{FF2B5EF4-FFF2-40B4-BE49-F238E27FC236}">
                <a16:creationId xmlns:a16="http://schemas.microsoft.com/office/drawing/2014/main" id="{C8EAEB24-EFC2-744C-2EAE-73AC74BD7887}"/>
              </a:ext>
            </a:extLst>
          </p:cNvPr>
          <p:cNvSpPr/>
          <p:nvPr/>
        </p:nvSpPr>
        <p:spPr>
          <a:xfrm>
            <a:off x="457199" y="1840053"/>
            <a:ext cx="8229599" cy="1479618"/>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600" b="1" u="sng" kern="0">
                <a:solidFill>
                  <a:prstClr val="black"/>
                </a:solidFill>
                <a:latin typeface="+mn-lt"/>
                <a:ea typeface="+mn-ea"/>
              </a:rPr>
              <a:t>［コストメリットの発生源］</a:t>
            </a:r>
            <a:endParaRPr kumimoji="0" lang="en-US" altLang="ja-JP" sz="1600" b="1" u="sng" kern="0">
              <a:solidFill>
                <a:prstClr val="black"/>
              </a:solidFill>
              <a:latin typeface="+mn-lt"/>
              <a:ea typeface="+mn-ea"/>
            </a:endParaRPr>
          </a:p>
          <a:p>
            <a:pPr eaLnBrk="1" fontAlgn="auto" hangingPunct="1">
              <a:spcBef>
                <a:spcPts val="0"/>
              </a:spcBef>
              <a:spcAft>
                <a:spcPts val="0"/>
              </a:spcAft>
              <a:defRPr/>
            </a:pPr>
            <a:endParaRPr kumimoji="0" lang="en-US" altLang="ja-JP" sz="5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コストメリット（財務会計上の変化やメリット）は大別して </a:t>
            </a:r>
            <a:r>
              <a:rPr kumimoji="0" lang="en-US" altLang="ja-JP" sz="1400" kern="0">
                <a:solidFill>
                  <a:prstClr val="black"/>
                </a:solidFill>
                <a:latin typeface="+mn-lt"/>
                <a:ea typeface="+mn-ea"/>
              </a:rPr>
              <a:t>4 </a:t>
            </a:r>
            <a:r>
              <a:rPr kumimoji="0" lang="ja-JP" altLang="en-US" sz="1400" kern="0">
                <a:solidFill>
                  <a:prstClr val="black"/>
                </a:solidFill>
                <a:latin typeface="+mn-lt"/>
                <a:ea typeface="+mn-ea"/>
              </a:rPr>
              <a:t>つの領域から発生する</a:t>
            </a:r>
          </a:p>
        </p:txBody>
      </p:sp>
      <p:sp>
        <p:nvSpPr>
          <p:cNvPr id="5" name="正方形/長方形 4">
            <a:extLst>
              <a:ext uri="{FF2B5EF4-FFF2-40B4-BE49-F238E27FC236}">
                <a16:creationId xmlns:a16="http://schemas.microsoft.com/office/drawing/2014/main" id="{601C07A1-60CE-9ED2-BC7C-0B3EE09829E3}"/>
              </a:ext>
            </a:extLst>
          </p:cNvPr>
          <p:cNvSpPr/>
          <p:nvPr/>
        </p:nvSpPr>
        <p:spPr>
          <a:xfrm>
            <a:off x="457199" y="3481776"/>
            <a:ext cx="8229599" cy="3217198"/>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600" b="1" u="sng" kern="0">
                <a:solidFill>
                  <a:prstClr val="black"/>
                </a:solidFill>
                <a:latin typeface="+mn-lt"/>
                <a:ea typeface="+mn-ea"/>
              </a:rPr>
              <a:t>［クラウド利用のコスト計上の方法］</a:t>
            </a:r>
            <a:endParaRPr kumimoji="0" lang="en-US" altLang="ja-JP" sz="1600" b="1" u="sng" kern="0">
              <a:solidFill>
                <a:prstClr val="black"/>
              </a:solidFill>
              <a:latin typeface="+mn-lt"/>
              <a:ea typeface="+mn-ea"/>
            </a:endParaRPr>
          </a:p>
          <a:p>
            <a:pPr eaLnBrk="1" fontAlgn="auto" hangingPunct="1">
              <a:spcBef>
                <a:spcPts val="0"/>
              </a:spcBef>
              <a:spcAft>
                <a:spcPts val="0"/>
              </a:spcAft>
              <a:defRPr/>
            </a:pPr>
            <a:endParaRPr kumimoji="0" lang="en-US" altLang="ja-JP" sz="5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コンピューティングリソースの利用コストが可視化しやすくなるため、コスト計上方法の選択肢が広がる</a:t>
            </a: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大別すると </a:t>
            </a:r>
            <a:r>
              <a:rPr kumimoji="0" lang="en-US" altLang="ja-JP" sz="1400" kern="0">
                <a:solidFill>
                  <a:prstClr val="black"/>
                </a:solidFill>
                <a:latin typeface="+mn-lt"/>
                <a:ea typeface="+mn-ea"/>
              </a:rPr>
              <a:t>4 </a:t>
            </a:r>
            <a:r>
              <a:rPr kumimoji="0" lang="ja-JP" altLang="en-US" sz="1400" kern="0">
                <a:solidFill>
                  <a:prstClr val="black"/>
                </a:solidFill>
                <a:latin typeface="+mn-lt"/>
                <a:ea typeface="+mn-ea"/>
              </a:rPr>
              <a:t>つの方法があるが、メリット・デメリットがあるため、適切なものを選ぶ</a:t>
            </a:r>
          </a:p>
          <a:p>
            <a:pPr eaLnBrk="1" fontAlgn="auto" hangingPunct="1">
              <a:spcBef>
                <a:spcPts val="0"/>
              </a:spcBef>
              <a:spcAft>
                <a:spcPts val="0"/>
              </a:spcAft>
              <a:defRPr/>
            </a:pPr>
            <a:endParaRPr kumimoji="0" lang="ja-JP" altLang="en-US" sz="1400" kern="0">
              <a:solidFill>
                <a:prstClr val="black"/>
              </a:solidFill>
              <a:latin typeface="+mn-lt"/>
              <a:ea typeface="+mn-ea"/>
            </a:endParaRPr>
          </a:p>
        </p:txBody>
      </p:sp>
      <p:grpSp>
        <p:nvGrpSpPr>
          <p:cNvPr id="10" name="グループ化 9">
            <a:extLst>
              <a:ext uri="{FF2B5EF4-FFF2-40B4-BE49-F238E27FC236}">
                <a16:creationId xmlns:a16="http://schemas.microsoft.com/office/drawing/2014/main" id="{0D20BD7D-3C27-A355-5666-C81E1B450B5E}"/>
              </a:ext>
            </a:extLst>
          </p:cNvPr>
          <p:cNvGrpSpPr/>
          <p:nvPr/>
        </p:nvGrpSpPr>
        <p:grpSpPr>
          <a:xfrm>
            <a:off x="675378" y="2514641"/>
            <a:ext cx="7793243" cy="665882"/>
            <a:chOff x="635137" y="2643848"/>
            <a:chExt cx="7793243" cy="570844"/>
          </a:xfrm>
        </p:grpSpPr>
        <p:sp>
          <p:nvSpPr>
            <p:cNvPr id="6" name="正方形/長方形 5">
              <a:extLst>
                <a:ext uri="{FF2B5EF4-FFF2-40B4-BE49-F238E27FC236}">
                  <a16:creationId xmlns:a16="http://schemas.microsoft.com/office/drawing/2014/main" id="{18F32FC9-B921-C032-F90A-74D93CD4501F}"/>
                </a:ext>
              </a:extLst>
            </p:cNvPr>
            <p:cNvSpPr/>
            <p:nvPr/>
          </p:nvSpPr>
          <p:spPr>
            <a:xfrm>
              <a:off x="635137" y="2643848"/>
              <a:ext cx="1859585" cy="570844"/>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en-US" altLang="ja-JP" sz="1200" kern="0">
                  <a:solidFill>
                    <a:prstClr val="black"/>
                  </a:solidFill>
                  <a:latin typeface="+mn-lt"/>
                  <a:ea typeface="+mn-ea"/>
                </a:rPr>
                <a:t>CAPEX</a:t>
              </a:r>
              <a:r>
                <a:rPr kumimoji="0" lang="ja-JP" altLang="en-US" sz="1200" kern="0">
                  <a:solidFill>
                    <a:prstClr val="black"/>
                  </a:solidFill>
                  <a:latin typeface="+mn-lt"/>
                  <a:ea typeface="+mn-ea"/>
                </a:rPr>
                <a:t>（設備投資）</a:t>
              </a:r>
              <a:endParaRPr kumimoji="0" lang="en-US" altLang="ja-JP" sz="1200" kern="0">
                <a:solidFill>
                  <a:prstClr val="black"/>
                </a:solidFill>
                <a:latin typeface="+mn-lt"/>
                <a:ea typeface="+mn-ea"/>
              </a:endParaRPr>
            </a:p>
            <a:p>
              <a:pPr algn="ctr" eaLnBrk="1" fontAlgn="auto" hangingPunct="1">
                <a:spcBef>
                  <a:spcPts val="0"/>
                </a:spcBef>
                <a:spcAft>
                  <a:spcPts val="0"/>
                </a:spcAft>
                <a:defRPr/>
              </a:pPr>
              <a:r>
                <a:rPr kumimoji="0" lang="ja-JP" altLang="en-US" sz="1200" kern="0">
                  <a:solidFill>
                    <a:prstClr val="black"/>
                  </a:solidFill>
                  <a:latin typeface="+mn-lt"/>
                  <a:ea typeface="+mn-ea"/>
                </a:rPr>
                <a:t>→ </a:t>
              </a:r>
              <a:r>
                <a:rPr kumimoji="0" lang="en-US" altLang="ja-JP" sz="1200" kern="0">
                  <a:solidFill>
                    <a:prstClr val="black"/>
                  </a:solidFill>
                  <a:latin typeface="+mn-lt"/>
                  <a:ea typeface="+mn-ea"/>
                </a:rPr>
                <a:t>OPEX</a:t>
              </a:r>
              <a:r>
                <a:rPr kumimoji="0" lang="ja-JP" altLang="en-US" sz="1200" kern="0">
                  <a:solidFill>
                    <a:prstClr val="black"/>
                  </a:solidFill>
                  <a:latin typeface="+mn-lt"/>
                  <a:ea typeface="+mn-ea"/>
                </a:rPr>
                <a:t>（事業運営費）</a:t>
              </a:r>
              <a:endParaRPr kumimoji="0" lang="en-US" altLang="ja-JP" sz="1200" kern="0">
                <a:solidFill>
                  <a:prstClr val="black"/>
                </a:solidFill>
                <a:latin typeface="+mn-lt"/>
                <a:ea typeface="+mn-ea"/>
              </a:endParaRPr>
            </a:p>
            <a:p>
              <a:pPr algn="ctr" eaLnBrk="1" fontAlgn="auto" hangingPunct="1">
                <a:spcBef>
                  <a:spcPts val="0"/>
                </a:spcBef>
                <a:spcAft>
                  <a:spcPts val="0"/>
                </a:spcAft>
                <a:defRPr/>
              </a:pPr>
              <a:r>
                <a:rPr kumimoji="0" lang="ja-JP" altLang="en-US" sz="1200" kern="0">
                  <a:solidFill>
                    <a:prstClr val="black"/>
                  </a:solidFill>
                  <a:latin typeface="+mn-lt"/>
                  <a:ea typeface="+mn-ea"/>
                </a:rPr>
                <a:t>（バランスシートの改善）</a:t>
              </a:r>
            </a:p>
          </p:txBody>
        </p:sp>
        <p:sp>
          <p:nvSpPr>
            <p:cNvPr id="7" name="正方形/長方形 6">
              <a:extLst>
                <a:ext uri="{FF2B5EF4-FFF2-40B4-BE49-F238E27FC236}">
                  <a16:creationId xmlns:a16="http://schemas.microsoft.com/office/drawing/2014/main" id="{31CBA2D4-C4A4-9E32-B881-EEA6DE52049E}"/>
                </a:ext>
              </a:extLst>
            </p:cNvPr>
            <p:cNvSpPr/>
            <p:nvPr/>
          </p:nvSpPr>
          <p:spPr>
            <a:xfrm>
              <a:off x="2613023" y="2643848"/>
              <a:ext cx="1859585" cy="570844"/>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データセンタ契約の削減</a:t>
              </a:r>
            </a:p>
            <a:p>
              <a:pPr algn="ctr" eaLnBrk="1" fontAlgn="auto" hangingPunct="1">
                <a:spcBef>
                  <a:spcPts val="0"/>
                </a:spcBef>
                <a:spcAft>
                  <a:spcPts val="0"/>
                </a:spcAft>
                <a:defRPr/>
              </a:pPr>
              <a:r>
                <a:rPr kumimoji="0" lang="ja-JP" altLang="en-US" sz="1200" kern="0">
                  <a:solidFill>
                    <a:prstClr val="black"/>
                  </a:solidFill>
                  <a:latin typeface="+mn-lt"/>
                  <a:ea typeface="+mn-ea"/>
                </a:rPr>
                <a:t>（特に中小規模のデータ</a:t>
              </a:r>
            </a:p>
            <a:p>
              <a:pPr algn="ctr" eaLnBrk="1" fontAlgn="auto" hangingPunct="1">
                <a:spcBef>
                  <a:spcPts val="0"/>
                </a:spcBef>
                <a:spcAft>
                  <a:spcPts val="0"/>
                </a:spcAft>
                <a:defRPr/>
              </a:pPr>
              <a:r>
                <a:rPr kumimoji="0" lang="ja-JP" altLang="en-US" sz="1200" kern="0">
                  <a:solidFill>
                    <a:prstClr val="black"/>
                  </a:solidFill>
                  <a:latin typeface="+mn-lt"/>
                  <a:ea typeface="+mn-ea"/>
                </a:rPr>
                <a:t>センタ契約で効果大）</a:t>
              </a:r>
            </a:p>
          </p:txBody>
        </p:sp>
        <p:sp>
          <p:nvSpPr>
            <p:cNvPr id="8" name="正方形/長方形 7">
              <a:extLst>
                <a:ext uri="{FF2B5EF4-FFF2-40B4-BE49-F238E27FC236}">
                  <a16:creationId xmlns:a16="http://schemas.microsoft.com/office/drawing/2014/main" id="{F35CB846-C7F1-2FA8-33D1-0FCD7BB100D9}"/>
                </a:ext>
              </a:extLst>
            </p:cNvPr>
            <p:cNvSpPr/>
            <p:nvPr/>
          </p:nvSpPr>
          <p:spPr>
            <a:xfrm>
              <a:off x="4590909" y="2643848"/>
              <a:ext cx="1859585" cy="570844"/>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生産性・サービス向上</a:t>
              </a:r>
            </a:p>
            <a:p>
              <a:pPr algn="ctr" eaLnBrk="1" fontAlgn="auto" hangingPunct="1">
                <a:spcBef>
                  <a:spcPts val="0"/>
                </a:spcBef>
                <a:spcAft>
                  <a:spcPts val="0"/>
                </a:spcAft>
                <a:defRPr/>
              </a:pPr>
              <a:r>
                <a:rPr kumimoji="0" lang="ja-JP" altLang="en-US" sz="1200" kern="0">
                  <a:solidFill>
                    <a:prstClr val="black"/>
                  </a:solidFill>
                  <a:latin typeface="+mn-lt"/>
                  <a:ea typeface="+mn-ea"/>
                </a:rPr>
                <a:t>（売上の増加や副次的な効果としてのコスト削減）</a:t>
              </a:r>
              <a:endParaRPr kumimoji="0" lang="en-US" altLang="ja-JP" sz="1200" kern="0">
                <a:solidFill>
                  <a:prstClr val="black"/>
                </a:solidFill>
                <a:latin typeface="+mn-lt"/>
                <a:ea typeface="+mn-ea"/>
              </a:endParaRPr>
            </a:p>
          </p:txBody>
        </p:sp>
        <p:sp>
          <p:nvSpPr>
            <p:cNvPr id="9" name="正方形/長方形 8">
              <a:extLst>
                <a:ext uri="{FF2B5EF4-FFF2-40B4-BE49-F238E27FC236}">
                  <a16:creationId xmlns:a16="http://schemas.microsoft.com/office/drawing/2014/main" id="{00AF5CB1-7DB0-7BE9-4511-D2114586BC1D}"/>
                </a:ext>
              </a:extLst>
            </p:cNvPr>
            <p:cNvSpPr/>
            <p:nvPr/>
          </p:nvSpPr>
          <p:spPr>
            <a:xfrm>
              <a:off x="6568795" y="2643848"/>
              <a:ext cx="1859585" cy="570844"/>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サステナビリティ</a:t>
              </a:r>
            </a:p>
            <a:p>
              <a:pPr algn="ctr" eaLnBrk="1" fontAlgn="auto" hangingPunct="1">
                <a:spcBef>
                  <a:spcPts val="0"/>
                </a:spcBef>
                <a:spcAft>
                  <a:spcPts val="0"/>
                </a:spcAft>
                <a:defRPr/>
              </a:pPr>
              <a:r>
                <a:rPr kumimoji="0" lang="ja-JP" altLang="en-US" sz="1200" kern="0">
                  <a:solidFill>
                    <a:prstClr val="black"/>
                  </a:solidFill>
                  <a:latin typeface="+mn-lt"/>
                  <a:ea typeface="+mn-ea"/>
                </a:rPr>
                <a:t>（カーボンプロキシにより</a:t>
              </a:r>
              <a:endParaRPr kumimoji="0" lang="en-US" altLang="ja-JP" sz="1200" kern="0">
                <a:solidFill>
                  <a:prstClr val="black"/>
                </a:solidFill>
                <a:latin typeface="+mn-lt"/>
                <a:ea typeface="+mn-ea"/>
              </a:endParaRPr>
            </a:p>
            <a:p>
              <a:pPr algn="ctr" eaLnBrk="1" fontAlgn="auto" hangingPunct="1">
                <a:spcBef>
                  <a:spcPts val="0"/>
                </a:spcBef>
                <a:spcAft>
                  <a:spcPts val="0"/>
                </a:spcAft>
                <a:defRPr/>
              </a:pPr>
              <a:r>
                <a:rPr kumimoji="0" lang="ja-JP" altLang="en-US" sz="1200" kern="0">
                  <a:solidFill>
                    <a:prstClr val="black"/>
                  </a:solidFill>
                  <a:latin typeface="+mn-lt"/>
                  <a:ea typeface="+mn-ea"/>
                </a:rPr>
                <a:t>コスト換算することも可）</a:t>
              </a:r>
            </a:p>
          </p:txBody>
        </p:sp>
      </p:grpSp>
      <p:grpSp>
        <p:nvGrpSpPr>
          <p:cNvPr id="11" name="グループ化 10">
            <a:extLst>
              <a:ext uri="{FF2B5EF4-FFF2-40B4-BE49-F238E27FC236}">
                <a16:creationId xmlns:a16="http://schemas.microsoft.com/office/drawing/2014/main" id="{5B8B84B0-A190-37E0-DDF1-6A012BC23678}"/>
              </a:ext>
            </a:extLst>
          </p:cNvPr>
          <p:cNvGrpSpPr/>
          <p:nvPr/>
        </p:nvGrpSpPr>
        <p:grpSpPr>
          <a:xfrm>
            <a:off x="675376" y="4344013"/>
            <a:ext cx="7793243" cy="2215814"/>
            <a:chOff x="635137" y="2643848"/>
            <a:chExt cx="7793243" cy="570844"/>
          </a:xfrm>
        </p:grpSpPr>
        <p:sp>
          <p:nvSpPr>
            <p:cNvPr id="12" name="正方形/長方形 11">
              <a:extLst>
                <a:ext uri="{FF2B5EF4-FFF2-40B4-BE49-F238E27FC236}">
                  <a16:creationId xmlns:a16="http://schemas.microsoft.com/office/drawing/2014/main" id="{68BB8B3C-944D-4F4D-828C-B89B6FBC9A0B}"/>
                </a:ext>
              </a:extLst>
            </p:cNvPr>
            <p:cNvSpPr/>
            <p:nvPr/>
          </p:nvSpPr>
          <p:spPr>
            <a:xfrm>
              <a:off x="635137" y="2643848"/>
              <a:ext cx="1859585" cy="570844"/>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en-US" altLang="ja-JP" sz="1200" b="1" u="sng" kern="0">
                  <a:solidFill>
                    <a:prstClr val="black"/>
                  </a:solidFill>
                  <a:latin typeface="+mn-lt"/>
                  <a:ea typeface="+mn-ea"/>
                </a:rPr>
                <a:t>A. </a:t>
              </a:r>
              <a:r>
                <a:rPr kumimoji="0" lang="ja-JP" altLang="en-US" sz="1200" b="1" u="sng" kern="0">
                  <a:solidFill>
                    <a:prstClr val="black"/>
                  </a:solidFill>
                  <a:latin typeface="+mn-lt"/>
                  <a:ea typeface="+mn-ea"/>
                </a:rPr>
                <a:t>コストセンターモデル</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「購買部門で一括調達する」という考え方の従来型 </a:t>
              </a:r>
              <a:r>
                <a:rPr kumimoji="0" lang="en-US" altLang="ja-JP" sz="1100" kern="0">
                  <a:solidFill>
                    <a:prstClr val="black"/>
                  </a:solidFill>
                  <a:latin typeface="+mn-lt"/>
                  <a:ea typeface="+mn-ea"/>
                </a:rPr>
                <a:t>IT </a:t>
              </a:r>
              <a:r>
                <a:rPr kumimoji="0" lang="ja-JP" altLang="en-US" sz="1100" kern="0">
                  <a:solidFill>
                    <a:prstClr val="black"/>
                  </a:solidFill>
                  <a:latin typeface="+mn-lt"/>
                  <a:ea typeface="+mn-ea"/>
                </a:rPr>
                <a:t>会計モデル</a:t>
              </a: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調達管理という観点で考えがち</a:t>
              </a:r>
              <a:endParaRPr kumimoji="0" lang="en-US" altLang="ja-JP" sz="11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このため、コストの見方・考え方が歪になる傾向がある</a:t>
              </a:r>
              <a:endParaRPr kumimoji="0" lang="ja-JP" altLang="en-US" sz="1200" kern="0">
                <a:solidFill>
                  <a:prstClr val="black"/>
                </a:solidFill>
                <a:latin typeface="+mn-lt"/>
                <a:ea typeface="+mn-ea"/>
              </a:endParaRPr>
            </a:p>
          </p:txBody>
        </p:sp>
        <p:sp>
          <p:nvSpPr>
            <p:cNvPr id="13" name="正方形/長方形 12">
              <a:extLst>
                <a:ext uri="{FF2B5EF4-FFF2-40B4-BE49-F238E27FC236}">
                  <a16:creationId xmlns:a16="http://schemas.microsoft.com/office/drawing/2014/main" id="{5E777465-CA21-5831-651C-748A0448B6EC}"/>
                </a:ext>
              </a:extLst>
            </p:cNvPr>
            <p:cNvSpPr/>
            <p:nvPr/>
          </p:nvSpPr>
          <p:spPr>
            <a:xfrm>
              <a:off x="2613023" y="2643848"/>
              <a:ext cx="1859585" cy="570844"/>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en-US" altLang="ja-JP" sz="1200" b="1" u="sng" kern="0">
                  <a:solidFill>
                    <a:prstClr val="black"/>
                  </a:solidFill>
                  <a:latin typeface="+mn-lt"/>
                  <a:ea typeface="+mn-ea"/>
                </a:rPr>
                <a:t>B. </a:t>
              </a:r>
              <a:r>
                <a:rPr kumimoji="0" lang="ja-JP" altLang="en-US" sz="1200" b="1" u="sng" kern="0">
                  <a:solidFill>
                    <a:prstClr val="black"/>
                  </a:solidFill>
                  <a:latin typeface="+mn-lt"/>
                  <a:ea typeface="+mn-ea"/>
                </a:rPr>
                <a:t>プロフィットセンターモデル</a:t>
              </a: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a:t>
              </a:r>
              <a:r>
                <a:rPr kumimoji="0" lang="en-US" altLang="ja-JP" sz="1100" kern="0">
                  <a:solidFill>
                    <a:prstClr val="black"/>
                  </a:solidFill>
                  <a:latin typeface="+mn-lt"/>
                  <a:ea typeface="+mn-ea"/>
                </a:rPr>
                <a:t>IT </a:t>
              </a:r>
              <a:r>
                <a:rPr kumimoji="0" lang="ja-JP" altLang="en-US" sz="1100" kern="0">
                  <a:solidFill>
                    <a:prstClr val="black"/>
                  </a:solidFill>
                  <a:latin typeface="+mn-lt"/>
                  <a:ea typeface="+mn-ea"/>
                </a:rPr>
                <a:t>投資に対する利益率を管理する」という考え方の中央 </a:t>
              </a:r>
              <a:r>
                <a:rPr kumimoji="0" lang="en-US" altLang="ja-JP" sz="1100" kern="0">
                  <a:solidFill>
                    <a:prstClr val="black"/>
                  </a:solidFill>
                  <a:latin typeface="+mn-lt"/>
                  <a:ea typeface="+mn-ea"/>
                </a:rPr>
                <a:t>IT </a:t>
              </a:r>
              <a:r>
                <a:rPr kumimoji="0" lang="ja-JP" altLang="en-US" sz="1100" kern="0">
                  <a:solidFill>
                    <a:prstClr val="black"/>
                  </a:solidFill>
                  <a:latin typeface="+mn-lt"/>
                  <a:ea typeface="+mn-ea"/>
                </a:rPr>
                <a:t>会計モデル</a:t>
              </a:r>
              <a:endParaRPr kumimoji="0" lang="en-US" altLang="ja-JP" sz="11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100" kern="0">
                  <a:solidFill>
                    <a:prstClr val="black"/>
                  </a:solidFill>
                  <a:latin typeface="+mn-lt"/>
                  <a:ea typeface="+mn-ea"/>
                </a:rPr>
                <a:t>ROI </a:t>
              </a:r>
              <a:r>
                <a:rPr kumimoji="0" lang="ja-JP" altLang="en-US" sz="1100" kern="0">
                  <a:solidFill>
                    <a:prstClr val="black"/>
                  </a:solidFill>
                  <a:latin typeface="+mn-lt"/>
                  <a:ea typeface="+mn-ea"/>
                </a:rPr>
                <a:t>偏重になりやすい</a:t>
              </a: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技術・市場変化などの際に </a:t>
              </a:r>
              <a:r>
                <a:rPr kumimoji="0" lang="en-US" altLang="ja-JP" sz="1100" kern="0">
                  <a:solidFill>
                    <a:prstClr val="black"/>
                  </a:solidFill>
                  <a:latin typeface="+mn-lt"/>
                  <a:ea typeface="+mn-ea"/>
                </a:rPr>
                <a:t>ROI </a:t>
              </a:r>
              <a:r>
                <a:rPr kumimoji="0" lang="ja-JP" altLang="en-US" sz="1100" kern="0">
                  <a:solidFill>
                    <a:prstClr val="black"/>
                  </a:solidFill>
                  <a:latin typeface="+mn-lt"/>
                  <a:ea typeface="+mn-ea"/>
                </a:rPr>
                <a:t>が低く出やすい</a:t>
              </a: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このため、対応が歪む場合がある</a:t>
              </a:r>
              <a:endParaRPr kumimoji="0" lang="ja-JP" altLang="en-US" sz="1200" kern="0">
                <a:solidFill>
                  <a:prstClr val="black"/>
                </a:solidFill>
                <a:latin typeface="+mn-lt"/>
                <a:ea typeface="+mn-ea"/>
              </a:endParaRPr>
            </a:p>
          </p:txBody>
        </p:sp>
        <p:sp>
          <p:nvSpPr>
            <p:cNvPr id="14" name="正方形/長方形 13">
              <a:extLst>
                <a:ext uri="{FF2B5EF4-FFF2-40B4-BE49-F238E27FC236}">
                  <a16:creationId xmlns:a16="http://schemas.microsoft.com/office/drawing/2014/main" id="{2261C970-6BC2-F783-E5B4-CB029CB543CB}"/>
                </a:ext>
              </a:extLst>
            </p:cNvPr>
            <p:cNvSpPr/>
            <p:nvPr/>
          </p:nvSpPr>
          <p:spPr>
            <a:xfrm>
              <a:off x="4590909" y="2643848"/>
              <a:ext cx="1859585" cy="570844"/>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en-US" altLang="ja-JP" sz="1200" b="1" u="sng" kern="0">
                  <a:solidFill>
                    <a:prstClr val="black"/>
                  </a:solidFill>
                  <a:latin typeface="+mn-lt"/>
                  <a:ea typeface="+mn-ea"/>
                </a:rPr>
                <a:t>C. </a:t>
              </a:r>
              <a:r>
                <a:rPr kumimoji="0" lang="ja-JP" altLang="en-US" sz="1200" b="1" u="sng" kern="0">
                  <a:solidFill>
                    <a:prstClr val="black"/>
                  </a:solidFill>
                  <a:latin typeface="+mn-lt"/>
                  <a:ea typeface="+mn-ea"/>
                </a:rPr>
                <a:t>チャージバックモデル</a:t>
              </a: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100" kern="0">
                  <a:solidFill>
                    <a:prstClr val="black"/>
                  </a:solidFill>
                  <a:latin typeface="+mn-lt"/>
                  <a:ea typeface="+mn-ea"/>
                </a:rPr>
                <a:t>IT </a:t>
              </a:r>
              <a:r>
                <a:rPr kumimoji="0" lang="ja-JP" altLang="en-US" sz="1100" kern="0">
                  <a:solidFill>
                    <a:prstClr val="black"/>
                  </a:solidFill>
                  <a:latin typeface="+mn-lt"/>
                  <a:ea typeface="+mn-ea"/>
                </a:rPr>
                <a:t>コストを各事業部へ配賦するモデル</a:t>
              </a: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オンプレで聖域化されていた非効率的な </a:t>
              </a:r>
              <a:r>
                <a:rPr kumimoji="0" lang="en-US" altLang="ja-JP" sz="1100" kern="0">
                  <a:solidFill>
                    <a:prstClr val="black"/>
                  </a:solidFill>
                  <a:latin typeface="+mn-lt"/>
                  <a:ea typeface="+mn-ea"/>
                </a:rPr>
                <a:t>IT </a:t>
              </a:r>
              <a:r>
                <a:rPr kumimoji="0" lang="ja-JP" altLang="en-US" sz="1100" kern="0">
                  <a:solidFill>
                    <a:prstClr val="black"/>
                  </a:solidFill>
                  <a:latin typeface="+mn-lt"/>
                  <a:ea typeface="+mn-ea"/>
                </a:rPr>
                <a:t>運用が可視化されやすく、劇的な削減が見込める</a:t>
              </a:r>
            </a:p>
            <a:p>
              <a:pPr marL="171450" indent="-171450" eaLnBrk="1" fontAlgn="auto" hangingPunct="1">
                <a:spcBef>
                  <a:spcPts val="0"/>
                </a:spcBef>
                <a:spcAft>
                  <a:spcPts val="0"/>
                </a:spcAft>
                <a:buFont typeface="Arial" panose="020B0604020202020204" pitchFamily="34" charset="0"/>
                <a:buChar char="•"/>
                <a:defRPr/>
              </a:pPr>
              <a:r>
                <a:rPr kumimoji="0" lang="en-US" altLang="ja-JP" sz="1100" kern="0">
                  <a:solidFill>
                    <a:prstClr val="black"/>
                  </a:solidFill>
                  <a:latin typeface="+mn-lt"/>
                  <a:ea typeface="+mn-ea"/>
                </a:rPr>
                <a:t>ROI </a:t>
              </a:r>
              <a:r>
                <a:rPr kumimoji="0" lang="ja-JP" altLang="en-US" sz="1100" kern="0">
                  <a:solidFill>
                    <a:prstClr val="black"/>
                  </a:solidFill>
                  <a:latin typeface="+mn-lt"/>
                  <a:ea typeface="+mn-ea"/>
                </a:rPr>
                <a:t>偏重に陥りやすく、会社全体の適正な対応ができなくなるリスクも</a:t>
              </a:r>
              <a:endParaRPr kumimoji="0" lang="en-US" altLang="ja-JP" sz="11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共有サービスの配賦や技術的負債の配賦も課題</a:t>
              </a:r>
            </a:p>
          </p:txBody>
        </p:sp>
        <p:sp>
          <p:nvSpPr>
            <p:cNvPr id="15" name="正方形/長方形 14">
              <a:extLst>
                <a:ext uri="{FF2B5EF4-FFF2-40B4-BE49-F238E27FC236}">
                  <a16:creationId xmlns:a16="http://schemas.microsoft.com/office/drawing/2014/main" id="{FD23B288-831A-83E9-3681-0772A6CA6463}"/>
                </a:ext>
              </a:extLst>
            </p:cNvPr>
            <p:cNvSpPr/>
            <p:nvPr/>
          </p:nvSpPr>
          <p:spPr>
            <a:xfrm>
              <a:off x="6568795" y="2643848"/>
              <a:ext cx="1859585" cy="570844"/>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en-US" altLang="ja-JP" sz="1200" b="1" u="sng" kern="0">
                  <a:solidFill>
                    <a:prstClr val="black"/>
                  </a:solidFill>
                  <a:latin typeface="+mn-lt"/>
                  <a:ea typeface="+mn-ea"/>
                </a:rPr>
                <a:t>D. </a:t>
              </a:r>
              <a:r>
                <a:rPr kumimoji="0" lang="ja-JP" altLang="en-US" sz="1200" b="1" u="sng" kern="0">
                  <a:solidFill>
                    <a:prstClr val="black"/>
                  </a:solidFill>
                  <a:latin typeface="+mn-lt"/>
                  <a:ea typeface="+mn-ea"/>
                </a:rPr>
                <a:t>ショーバックモデル</a:t>
              </a: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アウェアネスバックモデルとも呼ばれる</a:t>
              </a: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実際に部門への配賦はしないが、かかっている費用を「報告だけはする」モデル</a:t>
              </a:r>
              <a:endParaRPr kumimoji="0" lang="en-US" altLang="ja-JP" sz="11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既存の管理会計への影響が少なく、部門側の意識が高まるため、有効性が高いケースが多い</a:t>
              </a:r>
            </a:p>
          </p:txBody>
        </p:sp>
      </p:grpSp>
      <p:sp>
        <p:nvSpPr>
          <p:cNvPr id="16" name="四角形: 角を丸くする 15">
            <a:extLst>
              <a:ext uri="{FF2B5EF4-FFF2-40B4-BE49-F238E27FC236}">
                <a16:creationId xmlns:a16="http://schemas.microsoft.com/office/drawing/2014/main" id="{2F69DC49-4054-4E24-3158-55A0EC6BBF48}"/>
              </a:ext>
            </a:extLst>
          </p:cNvPr>
          <p:cNvSpPr/>
          <p:nvPr/>
        </p:nvSpPr>
        <p:spPr>
          <a:xfrm>
            <a:off x="7897391" y="4138935"/>
            <a:ext cx="649287" cy="244268"/>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eaLnBrk="1" fontAlgn="auto" hangingPunct="1">
              <a:spcBef>
                <a:spcPts val="0"/>
              </a:spcBef>
              <a:spcAft>
                <a:spcPts val="0"/>
              </a:spcAft>
              <a:defRPr/>
            </a:pPr>
            <a:r>
              <a:rPr kumimoji="0" lang="ja-JP" altLang="en-US" sz="900" kern="0">
                <a:solidFill>
                  <a:prstClr val="black"/>
                </a:solidFill>
                <a:latin typeface="+mn-lt"/>
                <a:ea typeface="+mn-ea"/>
              </a:rPr>
              <a:t>オススメ！</a:t>
            </a:r>
          </a:p>
        </p:txBody>
      </p:sp>
    </p:spTree>
    <p:extLst>
      <p:ext uri="{BB962C8B-B14F-4D97-AF65-F5344CB8AC3E}">
        <p14:creationId xmlns:p14="http://schemas.microsoft.com/office/powerpoint/2010/main" val="53782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5A0F00-AFA1-39B5-3F43-72DB7C80EA88}"/>
              </a:ext>
            </a:extLst>
          </p:cNvPr>
          <p:cNvSpPr>
            <a:spLocks noGrp="1"/>
          </p:cNvSpPr>
          <p:nvPr>
            <p:ph type="title"/>
          </p:nvPr>
        </p:nvSpPr>
        <p:spPr/>
        <p:txBody>
          <a:bodyPr/>
          <a:lstStyle/>
          <a:p>
            <a:r>
              <a:rPr kumimoji="1" lang="ja-JP" altLang="en-US"/>
              <a:t>① 戦略立案 （</a:t>
            </a:r>
            <a:r>
              <a:rPr kumimoji="1" lang="en-US" altLang="ja-JP"/>
              <a:t>Strategy</a:t>
            </a:r>
            <a:r>
              <a:rPr kumimoji="1" lang="ja-JP" altLang="en-US"/>
              <a:t>）</a:t>
            </a:r>
          </a:p>
        </p:txBody>
      </p:sp>
      <p:sp>
        <p:nvSpPr>
          <p:cNvPr id="3" name="コンテンツ プレースホルダー 2">
            <a:extLst>
              <a:ext uri="{FF2B5EF4-FFF2-40B4-BE49-F238E27FC236}">
                <a16:creationId xmlns:a16="http://schemas.microsoft.com/office/drawing/2014/main" id="{A5D28E3A-90A2-5B54-A40B-2300EEAA89DB}"/>
              </a:ext>
            </a:extLst>
          </p:cNvPr>
          <p:cNvSpPr>
            <a:spLocks noGrp="1"/>
          </p:cNvSpPr>
          <p:nvPr>
            <p:ph idx="1"/>
          </p:nvPr>
        </p:nvSpPr>
        <p:spPr/>
        <p:txBody>
          <a:bodyPr/>
          <a:lstStyle/>
          <a:p>
            <a:r>
              <a:rPr kumimoji="1" lang="en-US" altLang="ja-JP"/>
              <a:t>Tips &amp; Tricks : #4. </a:t>
            </a:r>
            <a:r>
              <a:rPr kumimoji="1" lang="ja-JP" altLang="en-US"/>
              <a:t>クラウドの良さの引き出し方をざっくり考える</a:t>
            </a:r>
          </a:p>
          <a:p>
            <a:pPr lvl="1"/>
            <a:r>
              <a:rPr lang="ja-JP" altLang="en-US"/>
              <a:t>主に以下 </a:t>
            </a:r>
            <a:r>
              <a:rPr lang="en-US" altLang="ja-JP"/>
              <a:t>3 </a:t>
            </a:r>
            <a:r>
              <a:rPr lang="ja-JP" altLang="en-US"/>
              <a:t>つのポイントを考えておくとよい</a:t>
            </a:r>
            <a:endParaRPr kumimoji="1" lang="ja-JP" altLang="en-US"/>
          </a:p>
        </p:txBody>
      </p:sp>
      <p:grpSp>
        <p:nvGrpSpPr>
          <p:cNvPr id="12" name="グループ化 11">
            <a:extLst>
              <a:ext uri="{FF2B5EF4-FFF2-40B4-BE49-F238E27FC236}">
                <a16:creationId xmlns:a16="http://schemas.microsoft.com/office/drawing/2014/main" id="{A0B89EF8-186D-E1CC-2B59-1598ED4FFE24}"/>
              </a:ext>
            </a:extLst>
          </p:cNvPr>
          <p:cNvGrpSpPr/>
          <p:nvPr/>
        </p:nvGrpSpPr>
        <p:grpSpPr>
          <a:xfrm>
            <a:off x="457199" y="1840052"/>
            <a:ext cx="8229599" cy="4789401"/>
            <a:chOff x="457199" y="1840053"/>
            <a:chExt cx="8229599" cy="4618166"/>
          </a:xfrm>
        </p:grpSpPr>
        <p:sp>
          <p:nvSpPr>
            <p:cNvPr id="6" name="正方形/長方形 5">
              <a:extLst>
                <a:ext uri="{FF2B5EF4-FFF2-40B4-BE49-F238E27FC236}">
                  <a16:creationId xmlns:a16="http://schemas.microsoft.com/office/drawing/2014/main" id="{FC9A6EAA-0A10-D4A8-4101-A359A824058F}"/>
                </a:ext>
              </a:extLst>
            </p:cNvPr>
            <p:cNvSpPr/>
            <p:nvPr/>
          </p:nvSpPr>
          <p:spPr>
            <a:xfrm>
              <a:off x="457199" y="1840053"/>
              <a:ext cx="8229599" cy="144980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600" b="1" u="sng" kern="0">
                  <a:solidFill>
                    <a:prstClr val="black"/>
                  </a:solidFill>
                  <a:latin typeface="+mn-lt"/>
                  <a:ea typeface="+mn-ea"/>
                </a:rPr>
                <a:t>［クラウドならではのメリット］</a:t>
              </a:r>
              <a:endParaRPr kumimoji="0" lang="en-US" altLang="ja-JP" sz="1600" b="1" u="sng" kern="0">
                <a:solidFill>
                  <a:prstClr val="black"/>
                </a:solidFill>
                <a:latin typeface="+mn-lt"/>
                <a:ea typeface="+mn-ea"/>
              </a:endParaRPr>
            </a:p>
            <a:p>
              <a:pPr eaLnBrk="1" fontAlgn="auto" hangingPunct="1">
                <a:spcBef>
                  <a:spcPts val="0"/>
                </a:spcBef>
                <a:spcAft>
                  <a:spcPts val="0"/>
                </a:spcAft>
                <a:defRPr/>
              </a:pPr>
              <a:endParaRPr kumimoji="0" lang="en-US" altLang="ja-JP" sz="5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オンプレでは実現できない、クラウドならではのメリットの引き出し方を予め考えておく</a:t>
              </a:r>
              <a:endParaRPr kumimoji="0" lang="en-US" altLang="ja-JP" sz="14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主なポイントとしては</a:t>
              </a:r>
              <a:r>
                <a:rPr kumimoji="0" lang="en-US" altLang="ja-JP" sz="1400" kern="0">
                  <a:solidFill>
                    <a:prstClr val="black"/>
                  </a:solidFill>
                  <a:latin typeface="+mn-lt"/>
                  <a:ea typeface="+mn-ea"/>
                </a:rPr>
                <a:t>...</a:t>
              </a:r>
              <a:endParaRPr kumimoji="0" lang="ja-JP" altLang="en-US" sz="1400" kern="0">
                <a:solidFill>
                  <a:prstClr val="black"/>
                </a:solidFill>
                <a:latin typeface="+mn-lt"/>
                <a:ea typeface="+mn-ea"/>
              </a:endParaRPr>
            </a:p>
          </p:txBody>
        </p:sp>
        <p:sp>
          <p:nvSpPr>
            <p:cNvPr id="10" name="正方形/長方形 9">
              <a:extLst>
                <a:ext uri="{FF2B5EF4-FFF2-40B4-BE49-F238E27FC236}">
                  <a16:creationId xmlns:a16="http://schemas.microsoft.com/office/drawing/2014/main" id="{86F370F9-01E6-B32F-F5F7-A6C1A8B412D6}"/>
                </a:ext>
              </a:extLst>
            </p:cNvPr>
            <p:cNvSpPr/>
            <p:nvPr/>
          </p:nvSpPr>
          <p:spPr>
            <a:xfrm>
              <a:off x="457199" y="3424236"/>
              <a:ext cx="8229599" cy="144980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600" b="1" u="sng" kern="0">
                  <a:solidFill>
                    <a:prstClr val="black"/>
                  </a:solidFill>
                  <a:latin typeface="+mn-lt"/>
                  <a:ea typeface="+mn-ea"/>
                </a:rPr>
                <a:t>［コストメリットを引き出すための工夫］</a:t>
              </a:r>
              <a:endParaRPr kumimoji="0" lang="en-US" altLang="ja-JP" sz="1600" b="1" u="sng" kern="0">
                <a:solidFill>
                  <a:prstClr val="black"/>
                </a:solidFill>
                <a:latin typeface="+mn-lt"/>
                <a:ea typeface="+mn-ea"/>
              </a:endParaRPr>
            </a:p>
            <a:p>
              <a:pPr eaLnBrk="1" fontAlgn="auto" hangingPunct="1">
                <a:spcBef>
                  <a:spcPts val="0"/>
                </a:spcBef>
                <a:spcAft>
                  <a:spcPts val="0"/>
                </a:spcAft>
                <a:defRPr/>
              </a:pPr>
              <a:endParaRPr kumimoji="0" lang="en-US" altLang="ja-JP" sz="5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クラウド </a:t>
              </a:r>
              <a:r>
                <a:rPr kumimoji="0" lang="en-US" altLang="ja-JP" sz="1400" kern="0">
                  <a:solidFill>
                    <a:prstClr val="black"/>
                  </a:solidFill>
                  <a:latin typeface="+mn-lt"/>
                  <a:ea typeface="+mn-ea"/>
                </a:rPr>
                <a:t>ROI </a:t>
              </a:r>
              <a:r>
                <a:rPr kumimoji="0" lang="ja-JP" altLang="en-US" sz="1400" kern="0">
                  <a:solidFill>
                    <a:prstClr val="black"/>
                  </a:solidFill>
                  <a:latin typeface="+mn-lt"/>
                  <a:ea typeface="+mn-ea"/>
                </a:rPr>
                <a:t>を最大化するためにはいくつかのコツがある</a:t>
              </a:r>
              <a:endParaRPr kumimoji="0" lang="en-US" altLang="ja-JP" sz="14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主なポイントとしては</a:t>
              </a:r>
              <a:r>
                <a:rPr kumimoji="0" lang="en-US" altLang="ja-JP" sz="1400" kern="0">
                  <a:solidFill>
                    <a:prstClr val="black"/>
                  </a:solidFill>
                  <a:latin typeface="+mn-lt"/>
                  <a:ea typeface="+mn-ea"/>
                </a:rPr>
                <a:t>...</a:t>
              </a:r>
              <a:endParaRPr kumimoji="0" lang="ja-JP" altLang="en-US" sz="1400" kern="0">
                <a:solidFill>
                  <a:prstClr val="black"/>
                </a:solidFill>
                <a:latin typeface="+mn-lt"/>
                <a:ea typeface="+mn-ea"/>
              </a:endParaRPr>
            </a:p>
          </p:txBody>
        </p:sp>
        <p:sp>
          <p:nvSpPr>
            <p:cNvPr id="11" name="正方形/長方形 10">
              <a:extLst>
                <a:ext uri="{FF2B5EF4-FFF2-40B4-BE49-F238E27FC236}">
                  <a16:creationId xmlns:a16="http://schemas.microsoft.com/office/drawing/2014/main" id="{7118858D-DD58-7031-B88D-EF07FE10F7E7}"/>
                </a:ext>
              </a:extLst>
            </p:cNvPr>
            <p:cNvSpPr/>
            <p:nvPr/>
          </p:nvSpPr>
          <p:spPr>
            <a:xfrm>
              <a:off x="457199" y="5008419"/>
              <a:ext cx="8229599" cy="144980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600" b="1" u="sng" kern="0">
                  <a:solidFill>
                    <a:prstClr val="black"/>
                  </a:solidFill>
                  <a:latin typeface="+mn-lt"/>
                  <a:ea typeface="+mn-ea"/>
                </a:rPr>
                <a:t>［パートナー戦略（人材戦略）］</a:t>
              </a:r>
              <a:endParaRPr kumimoji="0" lang="en-US" altLang="ja-JP" sz="1600" b="1" u="sng" kern="0">
                <a:solidFill>
                  <a:prstClr val="black"/>
                </a:solidFill>
                <a:latin typeface="+mn-lt"/>
                <a:ea typeface="+mn-ea"/>
              </a:endParaRPr>
            </a:p>
            <a:p>
              <a:pPr eaLnBrk="1" fontAlgn="auto" hangingPunct="1">
                <a:spcBef>
                  <a:spcPts val="0"/>
                </a:spcBef>
                <a:spcAft>
                  <a:spcPts val="0"/>
                </a:spcAft>
                <a:defRPr/>
              </a:pPr>
              <a:endParaRPr kumimoji="0" lang="en-US" altLang="ja-JP" sz="5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クラウドの最大のメリットは、「ベンダー依存型 </a:t>
              </a:r>
              <a:r>
                <a:rPr kumimoji="0" lang="en-US" altLang="ja-JP" sz="1400" kern="0">
                  <a:solidFill>
                    <a:prstClr val="black"/>
                  </a:solidFill>
                  <a:latin typeface="+mn-lt"/>
                  <a:ea typeface="+mn-ea"/>
                </a:rPr>
                <a:t>IT</a:t>
              </a:r>
              <a:r>
                <a:rPr kumimoji="0" lang="ja-JP" altLang="en-US" sz="1400" kern="0">
                  <a:solidFill>
                    <a:prstClr val="black"/>
                  </a:solidFill>
                  <a:latin typeface="+mn-lt"/>
                  <a:ea typeface="+mn-ea"/>
                </a:rPr>
                <a:t>」から「自社主導型 </a:t>
              </a:r>
              <a:r>
                <a:rPr kumimoji="0" lang="en-US" altLang="ja-JP" sz="1400" kern="0">
                  <a:solidFill>
                    <a:prstClr val="black"/>
                  </a:solidFill>
                  <a:latin typeface="+mn-lt"/>
                  <a:ea typeface="+mn-ea"/>
                </a:rPr>
                <a:t>IT</a:t>
              </a:r>
              <a:r>
                <a:rPr kumimoji="0" lang="ja-JP" altLang="en-US" sz="1400" kern="0">
                  <a:solidFill>
                    <a:prstClr val="black"/>
                  </a:solidFill>
                  <a:latin typeface="+mn-lt"/>
                  <a:ea typeface="+mn-ea"/>
                </a:rPr>
                <a:t>」へ変えていけること</a:t>
              </a: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しかしすべてを自社でやるのは非現実的 → 自社でやる部分と、パートナーに助けてもらう部分を決める</a:t>
              </a:r>
              <a:endParaRPr kumimoji="0" lang="en-US" altLang="ja-JP" sz="14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400" b="1" u="sng" kern="0">
                  <a:solidFill>
                    <a:prstClr val="black"/>
                  </a:solidFill>
                  <a:latin typeface="+mn-lt"/>
                  <a:ea typeface="+mn-ea"/>
                </a:rPr>
                <a:t>貴重な自社リソースを戦略的にどこに適用するかで、</a:t>
              </a:r>
              <a:r>
                <a:rPr kumimoji="0" lang="en-US" altLang="ja-JP" sz="1400" b="1" u="sng" kern="0">
                  <a:solidFill>
                    <a:prstClr val="black"/>
                  </a:solidFill>
                  <a:latin typeface="+mn-lt"/>
                  <a:ea typeface="+mn-ea"/>
                </a:rPr>
                <a:t>IT </a:t>
              </a:r>
              <a:r>
                <a:rPr kumimoji="0" lang="ja-JP" altLang="en-US" sz="1400" b="1" u="sng" kern="0">
                  <a:solidFill>
                    <a:prstClr val="black"/>
                  </a:solidFill>
                  <a:latin typeface="+mn-lt"/>
                  <a:ea typeface="+mn-ea"/>
                </a:rPr>
                <a:t>そのものの効果が大きく変わることに注意</a:t>
              </a:r>
            </a:p>
          </p:txBody>
        </p:sp>
      </p:grpSp>
      <p:grpSp>
        <p:nvGrpSpPr>
          <p:cNvPr id="14" name="グループ化 13">
            <a:extLst>
              <a:ext uri="{FF2B5EF4-FFF2-40B4-BE49-F238E27FC236}">
                <a16:creationId xmlns:a16="http://schemas.microsoft.com/office/drawing/2014/main" id="{99DBE932-7628-4BBB-2BF6-CC12532215DD}"/>
              </a:ext>
            </a:extLst>
          </p:cNvPr>
          <p:cNvGrpSpPr/>
          <p:nvPr/>
        </p:nvGrpSpPr>
        <p:grpSpPr>
          <a:xfrm>
            <a:off x="675378" y="2683565"/>
            <a:ext cx="7793243" cy="576470"/>
            <a:chOff x="635137" y="2643848"/>
            <a:chExt cx="7793243" cy="570844"/>
          </a:xfrm>
        </p:grpSpPr>
        <p:sp>
          <p:nvSpPr>
            <p:cNvPr id="15" name="正方形/長方形 14">
              <a:extLst>
                <a:ext uri="{FF2B5EF4-FFF2-40B4-BE49-F238E27FC236}">
                  <a16:creationId xmlns:a16="http://schemas.microsoft.com/office/drawing/2014/main" id="{67D04237-9F60-43B8-7554-55E25978D21B}"/>
                </a:ext>
              </a:extLst>
            </p:cNvPr>
            <p:cNvSpPr/>
            <p:nvPr/>
          </p:nvSpPr>
          <p:spPr>
            <a:xfrm>
              <a:off x="635137" y="2643848"/>
              <a:ext cx="1859585" cy="570844"/>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伸縮性</a:t>
              </a:r>
            </a:p>
            <a:p>
              <a:pPr algn="ctr" eaLnBrk="1" fontAlgn="auto" hangingPunct="1">
                <a:spcBef>
                  <a:spcPts val="0"/>
                </a:spcBef>
                <a:spcAft>
                  <a:spcPts val="0"/>
                </a:spcAft>
                <a:defRPr/>
              </a:pPr>
              <a:r>
                <a:rPr kumimoji="0" lang="ja-JP" altLang="en-US" sz="1200" kern="0">
                  <a:solidFill>
                    <a:prstClr val="black"/>
                  </a:solidFill>
                  <a:latin typeface="+mn-lt"/>
                  <a:ea typeface="+mn-ea"/>
                </a:rPr>
                <a:t>（スケールアウト・</a:t>
              </a:r>
              <a:endParaRPr kumimoji="0" lang="en-US" altLang="ja-JP" sz="1200" kern="0">
                <a:solidFill>
                  <a:prstClr val="black"/>
                </a:solidFill>
                <a:latin typeface="+mn-lt"/>
                <a:ea typeface="+mn-ea"/>
              </a:endParaRPr>
            </a:p>
            <a:p>
              <a:pPr algn="ctr" eaLnBrk="1" fontAlgn="auto" hangingPunct="1">
                <a:spcBef>
                  <a:spcPts val="0"/>
                </a:spcBef>
                <a:spcAft>
                  <a:spcPts val="0"/>
                </a:spcAft>
                <a:defRPr/>
              </a:pPr>
              <a:r>
                <a:rPr kumimoji="0" lang="ja-JP" altLang="en-US" sz="1200" kern="0">
                  <a:solidFill>
                    <a:prstClr val="black"/>
                  </a:solidFill>
                  <a:latin typeface="+mn-lt"/>
                  <a:ea typeface="+mn-ea"/>
                </a:rPr>
                <a:t>スケールイン）</a:t>
              </a:r>
            </a:p>
          </p:txBody>
        </p:sp>
        <p:sp>
          <p:nvSpPr>
            <p:cNvPr id="16" name="正方形/長方形 15">
              <a:extLst>
                <a:ext uri="{FF2B5EF4-FFF2-40B4-BE49-F238E27FC236}">
                  <a16:creationId xmlns:a16="http://schemas.microsoft.com/office/drawing/2014/main" id="{594E8247-987B-2C76-6E05-7CBE99EB8876}"/>
                </a:ext>
              </a:extLst>
            </p:cNvPr>
            <p:cNvSpPr/>
            <p:nvPr/>
          </p:nvSpPr>
          <p:spPr>
            <a:xfrm>
              <a:off x="2613023" y="2643848"/>
              <a:ext cx="1859585" cy="570844"/>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高可用性</a:t>
              </a:r>
              <a:endParaRPr kumimoji="0" lang="en-US" altLang="ja-JP" sz="1200" kern="0">
                <a:solidFill>
                  <a:prstClr val="black"/>
                </a:solidFill>
                <a:latin typeface="+mn-lt"/>
                <a:ea typeface="+mn-ea"/>
              </a:endParaRPr>
            </a:p>
            <a:p>
              <a:pPr algn="ctr" eaLnBrk="1" fontAlgn="auto" hangingPunct="1">
                <a:spcBef>
                  <a:spcPts val="0"/>
                </a:spcBef>
                <a:spcAft>
                  <a:spcPts val="0"/>
                </a:spcAft>
                <a:defRPr/>
              </a:pPr>
              <a:r>
                <a:rPr kumimoji="0" lang="ja-JP" altLang="en-US" sz="1200" kern="0">
                  <a:solidFill>
                    <a:prstClr val="black"/>
                  </a:solidFill>
                  <a:latin typeface="+mn-lt"/>
                  <a:ea typeface="+mn-ea"/>
                </a:rPr>
                <a:t>（自律回復性）</a:t>
              </a:r>
            </a:p>
          </p:txBody>
        </p:sp>
        <p:sp>
          <p:nvSpPr>
            <p:cNvPr id="17" name="正方形/長方形 16">
              <a:extLst>
                <a:ext uri="{FF2B5EF4-FFF2-40B4-BE49-F238E27FC236}">
                  <a16:creationId xmlns:a16="http://schemas.microsoft.com/office/drawing/2014/main" id="{187F13E0-632C-9E2C-2EF4-FEE74F6C1A8D}"/>
                </a:ext>
              </a:extLst>
            </p:cNvPr>
            <p:cNvSpPr/>
            <p:nvPr/>
          </p:nvSpPr>
          <p:spPr>
            <a:xfrm>
              <a:off x="4590909" y="2643848"/>
              <a:ext cx="1859585" cy="570844"/>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セキュリティ・</a:t>
              </a:r>
            </a:p>
            <a:p>
              <a:pPr algn="ctr" eaLnBrk="1" fontAlgn="auto" hangingPunct="1">
                <a:spcBef>
                  <a:spcPts val="0"/>
                </a:spcBef>
                <a:spcAft>
                  <a:spcPts val="0"/>
                </a:spcAft>
                <a:defRPr/>
              </a:pPr>
              <a:r>
                <a:rPr kumimoji="0" lang="ja-JP" altLang="en-US" sz="1200" kern="0">
                  <a:solidFill>
                    <a:prstClr val="black"/>
                  </a:solidFill>
                  <a:latin typeface="+mn-lt"/>
                  <a:ea typeface="+mn-ea"/>
                </a:rPr>
                <a:t>コンプライアンス</a:t>
              </a:r>
              <a:endParaRPr kumimoji="0" lang="en-US" altLang="ja-JP" sz="1200" kern="0">
                <a:solidFill>
                  <a:prstClr val="black"/>
                </a:solidFill>
                <a:latin typeface="+mn-lt"/>
                <a:ea typeface="+mn-ea"/>
              </a:endParaRPr>
            </a:p>
            <a:p>
              <a:pPr algn="ctr" eaLnBrk="1" fontAlgn="auto" hangingPunct="1">
                <a:spcBef>
                  <a:spcPts val="0"/>
                </a:spcBef>
                <a:spcAft>
                  <a:spcPts val="0"/>
                </a:spcAft>
                <a:defRPr/>
              </a:pPr>
              <a:r>
                <a:rPr kumimoji="0" lang="ja-JP" altLang="en-US" sz="1200" kern="0">
                  <a:solidFill>
                    <a:prstClr val="black"/>
                  </a:solidFill>
                  <a:latin typeface="+mn-lt"/>
                  <a:ea typeface="+mn-ea"/>
                </a:rPr>
                <a:t>（特に多国展開時）</a:t>
              </a:r>
              <a:endParaRPr kumimoji="0" lang="en-US" altLang="ja-JP" sz="1200" kern="0">
                <a:solidFill>
                  <a:prstClr val="black"/>
                </a:solidFill>
                <a:latin typeface="+mn-lt"/>
                <a:ea typeface="+mn-ea"/>
              </a:endParaRPr>
            </a:p>
          </p:txBody>
        </p:sp>
        <p:sp>
          <p:nvSpPr>
            <p:cNvPr id="18" name="正方形/長方形 17">
              <a:extLst>
                <a:ext uri="{FF2B5EF4-FFF2-40B4-BE49-F238E27FC236}">
                  <a16:creationId xmlns:a16="http://schemas.microsoft.com/office/drawing/2014/main" id="{B25CE207-B340-042C-8656-700D6D5D4AAA}"/>
                </a:ext>
              </a:extLst>
            </p:cNvPr>
            <p:cNvSpPr/>
            <p:nvPr/>
          </p:nvSpPr>
          <p:spPr>
            <a:xfrm>
              <a:off x="6568795" y="2643848"/>
              <a:ext cx="1859585" cy="570844"/>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サステナビリティ</a:t>
              </a:r>
            </a:p>
            <a:p>
              <a:pPr algn="ctr" eaLnBrk="1" fontAlgn="auto" hangingPunct="1">
                <a:spcBef>
                  <a:spcPts val="0"/>
                </a:spcBef>
                <a:spcAft>
                  <a:spcPts val="0"/>
                </a:spcAft>
                <a:defRPr/>
              </a:pPr>
              <a:r>
                <a:rPr kumimoji="0" lang="ja-JP" altLang="en-US" sz="1200" kern="0">
                  <a:solidFill>
                    <a:prstClr val="black"/>
                  </a:solidFill>
                  <a:latin typeface="+mn-lt"/>
                  <a:ea typeface="+mn-ea"/>
                </a:rPr>
                <a:t>（特に中小 </a:t>
              </a:r>
              <a:r>
                <a:rPr kumimoji="0" lang="en-US" altLang="ja-JP" sz="1200" kern="0">
                  <a:solidFill>
                    <a:prstClr val="black"/>
                  </a:solidFill>
                  <a:latin typeface="+mn-lt"/>
                  <a:ea typeface="+mn-ea"/>
                </a:rPr>
                <a:t>DC </a:t>
              </a:r>
              <a:r>
                <a:rPr kumimoji="0" lang="ja-JP" altLang="en-US" sz="1200" kern="0">
                  <a:solidFill>
                    <a:prstClr val="black"/>
                  </a:solidFill>
                  <a:latin typeface="+mn-lt"/>
                  <a:ea typeface="+mn-ea"/>
                </a:rPr>
                <a:t>の場合）</a:t>
              </a:r>
            </a:p>
          </p:txBody>
        </p:sp>
      </p:grpSp>
      <p:grpSp>
        <p:nvGrpSpPr>
          <p:cNvPr id="19" name="グループ化 18">
            <a:extLst>
              <a:ext uri="{FF2B5EF4-FFF2-40B4-BE49-F238E27FC236}">
                <a16:creationId xmlns:a16="http://schemas.microsoft.com/office/drawing/2014/main" id="{4A30E428-9E53-8A60-5512-D9B2A7EB4952}"/>
              </a:ext>
            </a:extLst>
          </p:cNvPr>
          <p:cNvGrpSpPr/>
          <p:nvPr/>
        </p:nvGrpSpPr>
        <p:grpSpPr>
          <a:xfrm>
            <a:off x="675378" y="4323522"/>
            <a:ext cx="7793243" cy="576000"/>
            <a:chOff x="635137" y="2643848"/>
            <a:chExt cx="7793243" cy="570844"/>
          </a:xfrm>
        </p:grpSpPr>
        <p:sp>
          <p:nvSpPr>
            <p:cNvPr id="20" name="正方形/長方形 19">
              <a:extLst>
                <a:ext uri="{FF2B5EF4-FFF2-40B4-BE49-F238E27FC236}">
                  <a16:creationId xmlns:a16="http://schemas.microsoft.com/office/drawing/2014/main" id="{4F478AAC-E872-ED33-1A41-2DAD4C7B2F41}"/>
                </a:ext>
              </a:extLst>
            </p:cNvPr>
            <p:cNvSpPr/>
            <p:nvPr/>
          </p:nvSpPr>
          <p:spPr>
            <a:xfrm>
              <a:off x="635137" y="2643848"/>
              <a:ext cx="1859585" cy="570844"/>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リソース利用量の</a:t>
              </a:r>
              <a:endParaRPr kumimoji="0" lang="en-US" altLang="ja-JP" sz="1200" kern="0">
                <a:solidFill>
                  <a:prstClr val="black"/>
                </a:solidFill>
                <a:latin typeface="+mn-lt"/>
                <a:ea typeface="+mn-ea"/>
              </a:endParaRPr>
            </a:p>
            <a:p>
              <a:pPr algn="ctr" eaLnBrk="1" fontAlgn="auto" hangingPunct="1">
                <a:spcBef>
                  <a:spcPts val="0"/>
                </a:spcBef>
                <a:spcAft>
                  <a:spcPts val="0"/>
                </a:spcAft>
                <a:defRPr/>
              </a:pPr>
              <a:r>
                <a:rPr kumimoji="0" lang="ja-JP" altLang="en-US" sz="1200" kern="0">
                  <a:solidFill>
                    <a:prstClr val="black"/>
                  </a:solidFill>
                  <a:latin typeface="+mn-lt"/>
                  <a:ea typeface="+mn-ea"/>
                </a:rPr>
                <a:t>統計的な管理と予測</a:t>
              </a:r>
              <a:endParaRPr kumimoji="0" lang="en-US" altLang="ja-JP" sz="1200" kern="0">
                <a:solidFill>
                  <a:prstClr val="black"/>
                </a:solidFill>
                <a:latin typeface="+mn-lt"/>
                <a:ea typeface="+mn-ea"/>
              </a:endParaRPr>
            </a:p>
            <a:p>
              <a:pPr algn="ctr" eaLnBrk="1" fontAlgn="auto" hangingPunct="1">
                <a:spcBef>
                  <a:spcPts val="0"/>
                </a:spcBef>
                <a:spcAft>
                  <a:spcPts val="0"/>
                </a:spcAft>
                <a:defRPr/>
              </a:pPr>
              <a:r>
                <a:rPr kumimoji="0" lang="ja-JP" altLang="en-US" sz="1200" kern="0">
                  <a:solidFill>
                    <a:prstClr val="black"/>
                  </a:solidFill>
                  <a:latin typeface="+mn-lt"/>
                  <a:ea typeface="+mn-ea"/>
                </a:rPr>
                <a:t>（→ 次ページ）</a:t>
              </a:r>
            </a:p>
          </p:txBody>
        </p:sp>
        <p:sp>
          <p:nvSpPr>
            <p:cNvPr id="21" name="正方形/長方形 20">
              <a:extLst>
                <a:ext uri="{FF2B5EF4-FFF2-40B4-BE49-F238E27FC236}">
                  <a16:creationId xmlns:a16="http://schemas.microsoft.com/office/drawing/2014/main" id="{01A27834-B4CB-93BA-1DEC-C38FB9336134}"/>
                </a:ext>
              </a:extLst>
            </p:cNvPr>
            <p:cNvSpPr/>
            <p:nvPr/>
          </p:nvSpPr>
          <p:spPr>
            <a:xfrm>
              <a:off x="2613023" y="2643848"/>
              <a:ext cx="1859585" cy="570844"/>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コスト削減オファーの活用</a:t>
              </a:r>
              <a:endParaRPr kumimoji="0" lang="en-US" altLang="ja-JP" sz="1200" kern="0">
                <a:solidFill>
                  <a:prstClr val="black"/>
                </a:solidFill>
                <a:latin typeface="+mn-lt"/>
                <a:ea typeface="+mn-ea"/>
              </a:endParaRPr>
            </a:p>
            <a:p>
              <a:pPr algn="ctr" eaLnBrk="1" fontAlgn="auto" hangingPunct="1">
                <a:spcBef>
                  <a:spcPts val="0"/>
                </a:spcBef>
                <a:spcAft>
                  <a:spcPts val="0"/>
                </a:spcAft>
                <a:defRPr/>
              </a:pPr>
              <a:r>
                <a:rPr kumimoji="0" lang="ja-JP" altLang="en-US" sz="1200" kern="0">
                  <a:solidFill>
                    <a:prstClr val="black"/>
                  </a:solidFill>
                  <a:latin typeface="+mn-lt"/>
                  <a:ea typeface="+mn-ea"/>
                </a:rPr>
                <a:t>（</a:t>
              </a:r>
              <a:r>
                <a:rPr kumimoji="0" lang="en-US" altLang="ja-JP" sz="1200" kern="0">
                  <a:solidFill>
                    <a:prstClr val="black"/>
                  </a:solidFill>
                  <a:latin typeface="+mn-lt"/>
                  <a:ea typeface="+mn-ea"/>
                </a:rPr>
                <a:t>AHUB, </a:t>
              </a:r>
              <a:r>
                <a:rPr kumimoji="0" lang="ja-JP" altLang="en-US" sz="1200" kern="0">
                  <a:solidFill>
                    <a:prstClr val="black"/>
                  </a:solidFill>
                  <a:latin typeface="+mn-lt"/>
                  <a:ea typeface="+mn-ea"/>
                </a:rPr>
                <a:t>スポット</a:t>
              </a:r>
              <a:r>
                <a:rPr kumimoji="0" lang="en-US" altLang="ja-JP" sz="1200" kern="0">
                  <a:solidFill>
                    <a:prstClr val="black"/>
                  </a:solidFill>
                  <a:latin typeface="+mn-lt"/>
                  <a:ea typeface="+mn-ea"/>
                </a:rPr>
                <a:t>, RI/Savings, ESU </a:t>
              </a:r>
              <a:r>
                <a:rPr kumimoji="0" lang="ja-JP" altLang="en-US" sz="1200" kern="0">
                  <a:solidFill>
                    <a:prstClr val="black"/>
                  </a:solidFill>
                  <a:latin typeface="+mn-lt"/>
                  <a:ea typeface="+mn-ea"/>
                </a:rPr>
                <a:t>など）</a:t>
              </a:r>
            </a:p>
          </p:txBody>
        </p:sp>
        <p:sp>
          <p:nvSpPr>
            <p:cNvPr id="22" name="正方形/長方形 21">
              <a:extLst>
                <a:ext uri="{FF2B5EF4-FFF2-40B4-BE49-F238E27FC236}">
                  <a16:creationId xmlns:a16="http://schemas.microsoft.com/office/drawing/2014/main" id="{8E8F055D-905B-4BF0-A459-8760A2BBD418}"/>
                </a:ext>
              </a:extLst>
            </p:cNvPr>
            <p:cNvSpPr/>
            <p:nvPr/>
          </p:nvSpPr>
          <p:spPr>
            <a:xfrm>
              <a:off x="4590909" y="2643848"/>
              <a:ext cx="1859585" cy="570844"/>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運用環境の継続的な監視</a:t>
              </a:r>
              <a:endParaRPr kumimoji="0" lang="en-US" altLang="ja-JP" sz="1200" kern="0">
                <a:solidFill>
                  <a:prstClr val="black"/>
                </a:solidFill>
                <a:latin typeface="+mn-lt"/>
                <a:ea typeface="+mn-ea"/>
              </a:endParaRPr>
            </a:p>
            <a:p>
              <a:pPr algn="ctr" eaLnBrk="1" fontAlgn="auto" hangingPunct="1">
                <a:spcBef>
                  <a:spcPts val="0"/>
                </a:spcBef>
                <a:spcAft>
                  <a:spcPts val="0"/>
                </a:spcAft>
                <a:defRPr/>
              </a:pPr>
              <a:r>
                <a:rPr kumimoji="0" lang="ja-JP" altLang="en-US" sz="1200" kern="0">
                  <a:solidFill>
                    <a:prstClr val="black"/>
                  </a:solidFill>
                  <a:latin typeface="+mn-lt"/>
                  <a:ea typeface="+mn-ea"/>
                </a:rPr>
                <a:t>（コスト管理ツール、コストアドバイザーなど）</a:t>
              </a:r>
              <a:endParaRPr kumimoji="0" lang="en-US" altLang="ja-JP" sz="1200" kern="0">
                <a:solidFill>
                  <a:prstClr val="black"/>
                </a:solidFill>
                <a:latin typeface="+mn-lt"/>
                <a:ea typeface="+mn-ea"/>
              </a:endParaRPr>
            </a:p>
          </p:txBody>
        </p:sp>
        <p:sp>
          <p:nvSpPr>
            <p:cNvPr id="23" name="正方形/長方形 22">
              <a:extLst>
                <a:ext uri="{FF2B5EF4-FFF2-40B4-BE49-F238E27FC236}">
                  <a16:creationId xmlns:a16="http://schemas.microsoft.com/office/drawing/2014/main" id="{F6BA4DF8-5244-C766-B561-38D4FC1CB06F}"/>
                </a:ext>
              </a:extLst>
            </p:cNvPr>
            <p:cNvSpPr/>
            <p:nvPr/>
          </p:nvSpPr>
          <p:spPr>
            <a:xfrm>
              <a:off x="6568795" y="2643848"/>
              <a:ext cx="1859585" cy="570844"/>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モード </a:t>
              </a:r>
              <a:r>
                <a:rPr kumimoji="0" lang="en-US" altLang="ja-JP" sz="1200" kern="0">
                  <a:solidFill>
                    <a:prstClr val="black"/>
                  </a:solidFill>
                  <a:latin typeface="+mn-lt"/>
                  <a:ea typeface="+mn-ea"/>
                </a:rPr>
                <a:t>1 </a:t>
              </a:r>
              <a:r>
                <a:rPr kumimoji="0" lang="ja-JP" altLang="en-US" sz="1200" kern="0">
                  <a:solidFill>
                    <a:prstClr val="black"/>
                  </a:solidFill>
                  <a:latin typeface="+mn-lt"/>
                  <a:ea typeface="+mn-ea"/>
                </a:rPr>
                <a:t>からモード </a:t>
              </a:r>
              <a:r>
                <a:rPr kumimoji="0" lang="en-US" altLang="ja-JP" sz="1200" kern="0">
                  <a:solidFill>
                    <a:prstClr val="black"/>
                  </a:solidFill>
                  <a:latin typeface="+mn-lt"/>
                  <a:ea typeface="+mn-ea"/>
                </a:rPr>
                <a:t>2 </a:t>
              </a:r>
              <a:r>
                <a:rPr kumimoji="0" lang="ja-JP" altLang="en-US" sz="1200" kern="0">
                  <a:solidFill>
                    <a:prstClr val="black"/>
                  </a:solidFill>
                  <a:latin typeface="+mn-lt"/>
                  <a:ea typeface="+mn-ea"/>
                </a:rPr>
                <a:t>の戦略的なシフト</a:t>
              </a:r>
            </a:p>
          </p:txBody>
        </p:sp>
      </p:grpSp>
      <p:grpSp>
        <p:nvGrpSpPr>
          <p:cNvPr id="33" name="グループ化 32">
            <a:extLst>
              <a:ext uri="{FF2B5EF4-FFF2-40B4-BE49-F238E27FC236}">
                <a16:creationId xmlns:a16="http://schemas.microsoft.com/office/drawing/2014/main" id="{FC83E54B-69FD-6DEB-2E01-86ED16C9E4B7}"/>
              </a:ext>
            </a:extLst>
          </p:cNvPr>
          <p:cNvGrpSpPr/>
          <p:nvPr/>
        </p:nvGrpSpPr>
        <p:grpSpPr>
          <a:xfrm>
            <a:off x="675378" y="6202017"/>
            <a:ext cx="7793243" cy="327522"/>
            <a:chOff x="675378" y="5973417"/>
            <a:chExt cx="13726901" cy="576000"/>
          </a:xfrm>
        </p:grpSpPr>
        <p:sp>
          <p:nvSpPr>
            <p:cNvPr id="25" name="正方形/長方形 24">
              <a:extLst>
                <a:ext uri="{FF2B5EF4-FFF2-40B4-BE49-F238E27FC236}">
                  <a16:creationId xmlns:a16="http://schemas.microsoft.com/office/drawing/2014/main" id="{BB77EB80-9EB9-0599-1626-ACFB9BA3C72B}"/>
                </a:ext>
              </a:extLst>
            </p:cNvPr>
            <p:cNvSpPr/>
            <p:nvPr/>
          </p:nvSpPr>
          <p:spPr>
            <a:xfrm>
              <a:off x="675378" y="5973417"/>
              <a:ext cx="1859585" cy="576000"/>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戦略立案</a:t>
              </a:r>
            </a:p>
          </p:txBody>
        </p:sp>
        <p:sp>
          <p:nvSpPr>
            <p:cNvPr id="26" name="正方形/長方形 25">
              <a:extLst>
                <a:ext uri="{FF2B5EF4-FFF2-40B4-BE49-F238E27FC236}">
                  <a16:creationId xmlns:a16="http://schemas.microsoft.com/office/drawing/2014/main" id="{53BF7652-8E27-2B29-27EF-7DDE1992113D}"/>
                </a:ext>
              </a:extLst>
            </p:cNvPr>
            <p:cNvSpPr/>
            <p:nvPr/>
          </p:nvSpPr>
          <p:spPr>
            <a:xfrm>
              <a:off x="2653264" y="5973417"/>
              <a:ext cx="1859585" cy="576000"/>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実行</a:t>
              </a:r>
              <a:endParaRPr kumimoji="0" lang="en-US" altLang="ja-JP" sz="1200" kern="0">
                <a:solidFill>
                  <a:prstClr val="black"/>
                </a:solidFill>
                <a:latin typeface="+mn-lt"/>
                <a:ea typeface="+mn-ea"/>
              </a:endParaRPr>
            </a:p>
            <a:p>
              <a:pPr algn="ctr" eaLnBrk="1" fontAlgn="auto" hangingPunct="1">
                <a:spcBef>
                  <a:spcPts val="0"/>
                </a:spcBef>
                <a:spcAft>
                  <a:spcPts val="0"/>
                </a:spcAft>
                <a:defRPr/>
              </a:pPr>
              <a:r>
                <a:rPr kumimoji="0" lang="ja-JP" altLang="en-US" sz="1200" kern="0">
                  <a:solidFill>
                    <a:prstClr val="black"/>
                  </a:solidFill>
                  <a:latin typeface="+mn-lt"/>
                  <a:ea typeface="+mn-ea"/>
                </a:rPr>
                <a:t>計画策定</a:t>
              </a:r>
            </a:p>
          </p:txBody>
        </p:sp>
        <p:sp>
          <p:nvSpPr>
            <p:cNvPr id="27" name="正方形/長方形 26">
              <a:extLst>
                <a:ext uri="{FF2B5EF4-FFF2-40B4-BE49-F238E27FC236}">
                  <a16:creationId xmlns:a16="http://schemas.microsoft.com/office/drawing/2014/main" id="{A4D28AB5-4936-236A-56B5-35F78A7B947D}"/>
                </a:ext>
              </a:extLst>
            </p:cNvPr>
            <p:cNvSpPr/>
            <p:nvPr/>
          </p:nvSpPr>
          <p:spPr>
            <a:xfrm>
              <a:off x="4631150" y="5973417"/>
              <a:ext cx="1859585" cy="576000"/>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基盤構築</a:t>
              </a:r>
              <a:endParaRPr kumimoji="0" lang="en-US" altLang="ja-JP" sz="1200" kern="0">
                <a:solidFill>
                  <a:prstClr val="black"/>
                </a:solidFill>
                <a:latin typeface="+mn-lt"/>
                <a:ea typeface="+mn-ea"/>
              </a:endParaRPr>
            </a:p>
          </p:txBody>
        </p:sp>
        <p:sp>
          <p:nvSpPr>
            <p:cNvPr id="28" name="正方形/長方形 27">
              <a:extLst>
                <a:ext uri="{FF2B5EF4-FFF2-40B4-BE49-F238E27FC236}">
                  <a16:creationId xmlns:a16="http://schemas.microsoft.com/office/drawing/2014/main" id="{C222197A-2F07-FED4-8FA7-358DC6CE231B}"/>
                </a:ext>
              </a:extLst>
            </p:cNvPr>
            <p:cNvSpPr/>
            <p:nvPr/>
          </p:nvSpPr>
          <p:spPr>
            <a:xfrm>
              <a:off x="6609036" y="5973417"/>
              <a:ext cx="1859585" cy="576000"/>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アプリ開発</a:t>
              </a:r>
            </a:p>
          </p:txBody>
        </p:sp>
        <p:sp>
          <p:nvSpPr>
            <p:cNvPr id="29" name="正方形/長方形 28">
              <a:extLst>
                <a:ext uri="{FF2B5EF4-FFF2-40B4-BE49-F238E27FC236}">
                  <a16:creationId xmlns:a16="http://schemas.microsoft.com/office/drawing/2014/main" id="{4F899315-7207-306C-098F-ABC029DAAF2D}"/>
                </a:ext>
              </a:extLst>
            </p:cNvPr>
            <p:cNvSpPr/>
            <p:nvPr/>
          </p:nvSpPr>
          <p:spPr>
            <a:xfrm>
              <a:off x="8586922" y="5973417"/>
              <a:ext cx="1859585" cy="576000"/>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アプリ移行</a:t>
              </a:r>
            </a:p>
          </p:txBody>
        </p:sp>
        <p:sp>
          <p:nvSpPr>
            <p:cNvPr id="30" name="正方形/長方形 29">
              <a:extLst>
                <a:ext uri="{FF2B5EF4-FFF2-40B4-BE49-F238E27FC236}">
                  <a16:creationId xmlns:a16="http://schemas.microsoft.com/office/drawing/2014/main" id="{D1F1FCB7-E1CF-3FA3-CD6E-B4D43555CE00}"/>
                </a:ext>
              </a:extLst>
            </p:cNvPr>
            <p:cNvSpPr/>
            <p:nvPr/>
          </p:nvSpPr>
          <p:spPr>
            <a:xfrm>
              <a:off x="10564808" y="5973417"/>
              <a:ext cx="1859585" cy="576000"/>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ガバナンス</a:t>
              </a:r>
            </a:p>
          </p:txBody>
        </p:sp>
        <p:sp>
          <p:nvSpPr>
            <p:cNvPr id="31" name="正方形/長方形 30">
              <a:extLst>
                <a:ext uri="{FF2B5EF4-FFF2-40B4-BE49-F238E27FC236}">
                  <a16:creationId xmlns:a16="http://schemas.microsoft.com/office/drawing/2014/main" id="{5533380A-ECCD-D76C-8908-FB5374E4398E}"/>
                </a:ext>
              </a:extLst>
            </p:cNvPr>
            <p:cNvSpPr/>
            <p:nvPr/>
          </p:nvSpPr>
          <p:spPr>
            <a:xfrm>
              <a:off x="12542694" y="5973417"/>
              <a:ext cx="1859585" cy="576000"/>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運用管理</a:t>
              </a:r>
              <a:endParaRPr kumimoji="0" lang="en-US" altLang="ja-JP" sz="1200" kern="0">
                <a:solidFill>
                  <a:prstClr val="black"/>
                </a:solidFill>
                <a:latin typeface="+mn-lt"/>
                <a:ea typeface="+mn-ea"/>
              </a:endParaRPr>
            </a:p>
          </p:txBody>
        </p:sp>
      </p:grpSp>
      <p:sp>
        <p:nvSpPr>
          <p:cNvPr id="34" name="四角形: 角を丸くする 33">
            <a:extLst>
              <a:ext uri="{FF2B5EF4-FFF2-40B4-BE49-F238E27FC236}">
                <a16:creationId xmlns:a16="http://schemas.microsoft.com/office/drawing/2014/main" id="{CD9485AD-9C1B-0762-32A2-D587B6024BA1}"/>
              </a:ext>
            </a:extLst>
          </p:cNvPr>
          <p:cNvSpPr/>
          <p:nvPr/>
        </p:nvSpPr>
        <p:spPr>
          <a:xfrm>
            <a:off x="2152274" y="4255411"/>
            <a:ext cx="500990" cy="244268"/>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eaLnBrk="1" fontAlgn="auto" hangingPunct="1">
              <a:spcBef>
                <a:spcPts val="0"/>
              </a:spcBef>
              <a:spcAft>
                <a:spcPts val="0"/>
              </a:spcAft>
              <a:defRPr/>
            </a:pPr>
            <a:r>
              <a:rPr kumimoji="0" lang="ja-JP" altLang="en-US" sz="900" kern="0">
                <a:solidFill>
                  <a:prstClr val="black"/>
                </a:solidFill>
                <a:latin typeface="+mn-lt"/>
                <a:ea typeface="+mn-ea"/>
              </a:rPr>
              <a:t>重要！</a:t>
            </a:r>
          </a:p>
        </p:txBody>
      </p:sp>
      <p:sp>
        <p:nvSpPr>
          <p:cNvPr id="35" name="四角形: 角を丸くする 34">
            <a:extLst>
              <a:ext uri="{FF2B5EF4-FFF2-40B4-BE49-F238E27FC236}">
                <a16:creationId xmlns:a16="http://schemas.microsoft.com/office/drawing/2014/main" id="{FE9BEF22-B58D-22F3-C0B1-1239E948F9E6}"/>
              </a:ext>
            </a:extLst>
          </p:cNvPr>
          <p:cNvSpPr/>
          <p:nvPr/>
        </p:nvSpPr>
        <p:spPr>
          <a:xfrm>
            <a:off x="8147656" y="5914653"/>
            <a:ext cx="500990" cy="244268"/>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eaLnBrk="1" fontAlgn="auto" hangingPunct="1">
              <a:spcBef>
                <a:spcPts val="0"/>
              </a:spcBef>
              <a:spcAft>
                <a:spcPts val="0"/>
              </a:spcAft>
              <a:defRPr/>
            </a:pPr>
            <a:r>
              <a:rPr kumimoji="0" lang="ja-JP" altLang="en-US" sz="900" kern="0">
                <a:solidFill>
                  <a:prstClr val="black"/>
                </a:solidFill>
                <a:latin typeface="+mn-lt"/>
                <a:ea typeface="+mn-ea"/>
              </a:rPr>
              <a:t>重要！</a:t>
            </a:r>
          </a:p>
        </p:txBody>
      </p:sp>
    </p:spTree>
    <p:extLst>
      <p:ext uri="{BB962C8B-B14F-4D97-AF65-F5344CB8AC3E}">
        <p14:creationId xmlns:p14="http://schemas.microsoft.com/office/powerpoint/2010/main" val="325511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4B987D-2E19-DF00-A487-AB9ED48DF1F8}"/>
              </a:ext>
            </a:extLst>
          </p:cNvPr>
          <p:cNvSpPr>
            <a:spLocks noGrp="1"/>
          </p:cNvSpPr>
          <p:nvPr>
            <p:ph type="title"/>
          </p:nvPr>
        </p:nvSpPr>
        <p:spPr/>
        <p:txBody>
          <a:bodyPr/>
          <a:lstStyle/>
          <a:p>
            <a:r>
              <a:rPr kumimoji="1" lang="ja-JP" altLang="en-US"/>
              <a:t>① 戦略立案 （</a:t>
            </a:r>
            <a:r>
              <a:rPr kumimoji="1" lang="en-US" altLang="ja-JP"/>
              <a:t>Strategy</a:t>
            </a:r>
            <a:r>
              <a:rPr kumimoji="1" lang="ja-JP" altLang="en-US"/>
              <a:t>）</a:t>
            </a:r>
          </a:p>
        </p:txBody>
      </p:sp>
      <p:sp>
        <p:nvSpPr>
          <p:cNvPr id="3" name="コンテンツ プレースホルダー 2">
            <a:extLst>
              <a:ext uri="{FF2B5EF4-FFF2-40B4-BE49-F238E27FC236}">
                <a16:creationId xmlns:a16="http://schemas.microsoft.com/office/drawing/2014/main" id="{1C28E337-1D99-0AED-EA16-FDA011F32A61}"/>
              </a:ext>
            </a:extLst>
          </p:cNvPr>
          <p:cNvSpPr>
            <a:spLocks noGrp="1"/>
          </p:cNvSpPr>
          <p:nvPr>
            <p:ph idx="1"/>
          </p:nvPr>
        </p:nvSpPr>
        <p:spPr/>
        <p:txBody>
          <a:bodyPr/>
          <a:lstStyle/>
          <a:p>
            <a:r>
              <a:rPr kumimoji="1" lang="en-US" altLang="ja-JP"/>
              <a:t>Tips &amp; Tricks : #4. </a:t>
            </a:r>
            <a:r>
              <a:rPr kumimoji="1" lang="ja-JP" altLang="en-US"/>
              <a:t>クラウドの良さの引き出し方をざっくり考える（続き）</a:t>
            </a:r>
          </a:p>
          <a:p>
            <a:pPr lvl="1"/>
            <a:r>
              <a:rPr kumimoji="1" lang="ja-JP" altLang="en-US"/>
              <a:t>（重要） リソース利用量の統計的な管理と予測について</a:t>
            </a:r>
          </a:p>
          <a:p>
            <a:pPr lvl="2"/>
            <a:r>
              <a:rPr kumimoji="1" lang="en-US" altLang="ja-JP"/>
              <a:t>ROI </a:t>
            </a:r>
            <a:r>
              <a:rPr kumimoji="1" lang="ja-JP" altLang="en-US"/>
              <a:t>最大化のためには、リソース利用量を統計的に管理・予測する必要がある</a:t>
            </a:r>
          </a:p>
          <a:p>
            <a:pPr lvl="2"/>
            <a:r>
              <a:rPr kumimoji="1" lang="ja-JP" altLang="en-US"/>
              <a:t>理由） 「会社全体で」リソース利用量を見た場合、</a:t>
            </a:r>
            <a:r>
              <a:rPr kumimoji="1" lang="en-US" altLang="ja-JP"/>
              <a:t>『</a:t>
            </a:r>
            <a:r>
              <a:rPr kumimoji="1" lang="ja-JP" altLang="en-US"/>
              <a:t>必ず動き続けている</a:t>
            </a:r>
            <a:r>
              <a:rPr kumimoji="1" lang="en-US" altLang="ja-JP"/>
              <a:t>』</a:t>
            </a:r>
            <a:r>
              <a:rPr kumimoji="1" lang="ja-JP" altLang="en-US"/>
              <a:t>最低ラインが存在する → この部分を </a:t>
            </a:r>
            <a:r>
              <a:rPr kumimoji="1" lang="en-US" altLang="ja-JP"/>
              <a:t>RI </a:t>
            </a:r>
            <a:r>
              <a:rPr kumimoji="1" lang="ja-JP" altLang="en-US"/>
              <a:t>や </a:t>
            </a:r>
            <a:r>
              <a:rPr kumimoji="1" lang="en-US" altLang="ja-JP"/>
              <a:t>Savings </a:t>
            </a:r>
            <a:r>
              <a:rPr kumimoji="1" lang="ja-JP" altLang="en-US"/>
              <a:t>の対象とすれば、大幅なコスト削減が見込める</a:t>
            </a:r>
            <a:endParaRPr kumimoji="1" lang="en-US" altLang="ja-JP"/>
          </a:p>
          <a:p>
            <a:pPr lvl="2"/>
            <a:r>
              <a:rPr lang="ja-JP" altLang="en-US"/>
              <a:t>問題・課題） 特に大企業では、個々のシステム単位に予算管理が行われていることが多く、「他のシステムと合算して会社全体で」最適化を図る仕組みがない</a:t>
            </a:r>
            <a:endParaRPr kumimoji="1" lang="ja-JP" altLang="en-US"/>
          </a:p>
        </p:txBody>
      </p:sp>
      <p:pic>
        <p:nvPicPr>
          <p:cNvPr id="1026" name="Picture 2" descr="容量使用量の図。">
            <a:extLst>
              <a:ext uri="{FF2B5EF4-FFF2-40B4-BE49-F238E27FC236}">
                <a16:creationId xmlns:a16="http://schemas.microsoft.com/office/drawing/2014/main" id="{763CF3BB-63FC-BE5C-3326-B36283A82C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01465"/>
            <a:ext cx="5218043" cy="339618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コネクタ 4">
            <a:extLst>
              <a:ext uri="{FF2B5EF4-FFF2-40B4-BE49-F238E27FC236}">
                <a16:creationId xmlns:a16="http://schemas.microsoft.com/office/drawing/2014/main" id="{E05CBA50-C61F-E56A-380F-A95CC2A4F6F3}"/>
              </a:ext>
            </a:extLst>
          </p:cNvPr>
          <p:cNvCxnSpPr/>
          <p:nvPr/>
        </p:nvCxnSpPr>
        <p:spPr bwMode="auto">
          <a:xfrm>
            <a:off x="5635487" y="5699472"/>
            <a:ext cx="1431235" cy="0"/>
          </a:xfrm>
          <a:prstGeom prst="line">
            <a:avLst/>
          </a:prstGeom>
          <a:noFill/>
          <a:ln w="19050" cap="flat" cmpd="sng" algn="ctr">
            <a:solidFill>
              <a:schemeClr val="bg1">
                <a:lumMod val="50000"/>
              </a:schemeClr>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直線コネクタ 5">
            <a:extLst>
              <a:ext uri="{FF2B5EF4-FFF2-40B4-BE49-F238E27FC236}">
                <a16:creationId xmlns:a16="http://schemas.microsoft.com/office/drawing/2014/main" id="{FD3E6833-B7A3-196D-6222-952EBA4F0C9F}"/>
              </a:ext>
            </a:extLst>
          </p:cNvPr>
          <p:cNvCxnSpPr/>
          <p:nvPr/>
        </p:nvCxnSpPr>
        <p:spPr bwMode="auto">
          <a:xfrm>
            <a:off x="5635487" y="6480314"/>
            <a:ext cx="1431235" cy="0"/>
          </a:xfrm>
          <a:prstGeom prst="line">
            <a:avLst/>
          </a:prstGeom>
          <a:noFill/>
          <a:ln w="19050" cap="flat" cmpd="sng" algn="ctr">
            <a:solidFill>
              <a:schemeClr val="bg1">
                <a:lumMod val="50000"/>
              </a:schemeClr>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直線コネクタ 6">
            <a:extLst>
              <a:ext uri="{FF2B5EF4-FFF2-40B4-BE49-F238E27FC236}">
                <a16:creationId xmlns:a16="http://schemas.microsoft.com/office/drawing/2014/main" id="{A93566D9-30B0-9EDD-CA2D-E698C6ED5BF0}"/>
              </a:ext>
            </a:extLst>
          </p:cNvPr>
          <p:cNvCxnSpPr/>
          <p:nvPr/>
        </p:nvCxnSpPr>
        <p:spPr bwMode="auto">
          <a:xfrm>
            <a:off x="5635487" y="4357688"/>
            <a:ext cx="1431235" cy="0"/>
          </a:xfrm>
          <a:prstGeom prst="line">
            <a:avLst/>
          </a:prstGeom>
          <a:noFill/>
          <a:ln w="19050" cap="flat" cmpd="sng" algn="ctr">
            <a:solidFill>
              <a:schemeClr val="bg1">
                <a:lumMod val="50000"/>
              </a:schemeClr>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直線矢印コネクタ 8">
            <a:extLst>
              <a:ext uri="{FF2B5EF4-FFF2-40B4-BE49-F238E27FC236}">
                <a16:creationId xmlns:a16="http://schemas.microsoft.com/office/drawing/2014/main" id="{6B7C0F27-E3BC-E081-B054-B8B94D0969EA}"/>
              </a:ext>
            </a:extLst>
          </p:cNvPr>
          <p:cNvCxnSpPr/>
          <p:nvPr/>
        </p:nvCxnSpPr>
        <p:spPr bwMode="auto">
          <a:xfrm>
            <a:off x="6162261" y="5705061"/>
            <a:ext cx="0" cy="765313"/>
          </a:xfrm>
          <a:prstGeom prst="straightConnector1">
            <a:avLst/>
          </a:prstGeom>
          <a:noFill/>
          <a:ln w="19050" cap="flat" cmpd="sng" algn="ctr">
            <a:solidFill>
              <a:srgbClr val="FF0000"/>
            </a:solidFill>
            <a:prstDash val="solid"/>
            <a:round/>
            <a:headEnd type="triangle" w="med" len="med"/>
            <a:tailEnd type="triangl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直線矢印コネクタ 9">
            <a:extLst>
              <a:ext uri="{FF2B5EF4-FFF2-40B4-BE49-F238E27FC236}">
                <a16:creationId xmlns:a16="http://schemas.microsoft.com/office/drawing/2014/main" id="{98115F7B-047E-60C7-8ADA-D27A9BF8B1DE}"/>
              </a:ext>
            </a:extLst>
          </p:cNvPr>
          <p:cNvCxnSpPr/>
          <p:nvPr/>
        </p:nvCxnSpPr>
        <p:spPr bwMode="auto">
          <a:xfrm>
            <a:off x="6162261" y="4382744"/>
            <a:ext cx="0" cy="1292086"/>
          </a:xfrm>
          <a:prstGeom prst="straightConnector1">
            <a:avLst/>
          </a:prstGeom>
          <a:noFill/>
          <a:ln w="19050" cap="flat" cmpd="sng" algn="ctr">
            <a:solidFill>
              <a:schemeClr val="bg2">
                <a:lumMod val="60000"/>
                <a:lumOff val="40000"/>
              </a:schemeClr>
            </a:solidFill>
            <a:prstDash val="solid"/>
            <a:round/>
            <a:headEnd type="triangle" w="med" len="med"/>
            <a:tailEnd type="triangl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テキスト ボックス 11">
            <a:extLst>
              <a:ext uri="{FF2B5EF4-FFF2-40B4-BE49-F238E27FC236}">
                <a16:creationId xmlns:a16="http://schemas.microsoft.com/office/drawing/2014/main" id="{EB7B7584-52B9-17FF-B56F-0A314B00637D}"/>
              </a:ext>
            </a:extLst>
          </p:cNvPr>
          <p:cNvSpPr txBox="1"/>
          <p:nvPr/>
        </p:nvSpPr>
        <p:spPr>
          <a:xfrm>
            <a:off x="6324600" y="5790886"/>
            <a:ext cx="2520242" cy="577081"/>
          </a:xfrm>
          <a:prstGeom prst="rect">
            <a:avLst/>
          </a:prstGeom>
          <a:noFill/>
        </p:spPr>
        <p:txBody>
          <a:bodyPr wrap="none" rtlCol="0">
            <a:spAutoFit/>
          </a:bodyPr>
          <a:lstStyle/>
          <a:p>
            <a:r>
              <a:rPr kumimoji="1" lang="en-US" altLang="ja-JP" sz="1050"/>
              <a:t>RI </a:t>
            </a:r>
            <a:r>
              <a:rPr kumimoji="1" lang="ja-JP" altLang="en-US" sz="1050"/>
              <a:t>または </a:t>
            </a:r>
            <a:r>
              <a:rPr kumimoji="1" lang="en-US" altLang="ja-JP" sz="1050"/>
              <a:t>Savings </a:t>
            </a:r>
            <a:r>
              <a:rPr kumimoji="1" lang="ja-JP" altLang="en-US" sz="1050"/>
              <a:t>を利用</a:t>
            </a:r>
          </a:p>
          <a:p>
            <a:r>
              <a:rPr lang="ja-JP" altLang="en-US" sz="1050"/>
              <a:t>（</a:t>
            </a:r>
            <a:r>
              <a:rPr lang="en-US" altLang="ja-JP" sz="1050"/>
              <a:t>PAYG </a:t>
            </a:r>
            <a:r>
              <a:rPr lang="ja-JP" altLang="en-US" sz="1050"/>
              <a:t>に対してさらに </a:t>
            </a:r>
            <a:r>
              <a:rPr lang="en-US" altLang="ja-JP" sz="1050"/>
              <a:t>30</a:t>
            </a:r>
            <a:r>
              <a:rPr lang="ja-JP" altLang="en-US" sz="1050"/>
              <a:t>～</a:t>
            </a:r>
            <a:r>
              <a:rPr lang="en-US" altLang="ja-JP" sz="1050"/>
              <a:t>50% </a:t>
            </a:r>
            <a:r>
              <a:rPr lang="ja-JP" altLang="en-US" sz="1050"/>
              <a:t>程度の</a:t>
            </a:r>
          </a:p>
          <a:p>
            <a:r>
              <a:rPr lang="ja-JP" altLang="en-US" sz="1050"/>
              <a:t>コストダウンを見込める）</a:t>
            </a:r>
            <a:endParaRPr kumimoji="1" lang="ja-JP" altLang="en-US" sz="1050"/>
          </a:p>
        </p:txBody>
      </p:sp>
      <p:sp>
        <p:nvSpPr>
          <p:cNvPr id="13" name="テキスト ボックス 12">
            <a:extLst>
              <a:ext uri="{FF2B5EF4-FFF2-40B4-BE49-F238E27FC236}">
                <a16:creationId xmlns:a16="http://schemas.microsoft.com/office/drawing/2014/main" id="{4239D075-42D7-EF40-D4F3-3A2ED1FD8DDD}"/>
              </a:ext>
            </a:extLst>
          </p:cNvPr>
          <p:cNvSpPr txBox="1"/>
          <p:nvPr/>
        </p:nvSpPr>
        <p:spPr>
          <a:xfrm>
            <a:off x="6324600" y="4723536"/>
            <a:ext cx="2332690" cy="577081"/>
          </a:xfrm>
          <a:prstGeom prst="rect">
            <a:avLst/>
          </a:prstGeom>
          <a:noFill/>
        </p:spPr>
        <p:txBody>
          <a:bodyPr wrap="none" rtlCol="0">
            <a:spAutoFit/>
          </a:bodyPr>
          <a:lstStyle/>
          <a:p>
            <a:r>
              <a:rPr kumimoji="1" lang="en-US" altLang="ja-JP" sz="1050"/>
              <a:t>PAYG </a:t>
            </a:r>
            <a:r>
              <a:rPr kumimoji="1" lang="ja-JP" altLang="en-US" sz="1050"/>
              <a:t>（従量課金）を利用</a:t>
            </a:r>
            <a:endParaRPr kumimoji="1" lang="en-US" altLang="ja-JP" sz="1050"/>
          </a:p>
          <a:p>
            <a:r>
              <a:rPr lang="ja-JP" altLang="en-US" sz="1050"/>
              <a:t>オンプレミスと異なり、必要な分だけの</a:t>
            </a:r>
          </a:p>
          <a:p>
            <a:r>
              <a:rPr kumimoji="1" lang="ja-JP" altLang="en-US" sz="1050"/>
              <a:t>料金支払いで済むようになる</a:t>
            </a:r>
          </a:p>
        </p:txBody>
      </p:sp>
    </p:spTree>
    <p:extLst>
      <p:ext uri="{BB962C8B-B14F-4D97-AF65-F5344CB8AC3E}">
        <p14:creationId xmlns:p14="http://schemas.microsoft.com/office/powerpoint/2010/main" val="229855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D375A3-8B14-21F9-14A9-CB396A7923F5}"/>
              </a:ext>
            </a:extLst>
          </p:cNvPr>
          <p:cNvSpPr>
            <a:spLocks noGrp="1"/>
          </p:cNvSpPr>
          <p:nvPr>
            <p:ph type="title"/>
          </p:nvPr>
        </p:nvSpPr>
        <p:spPr/>
        <p:txBody>
          <a:bodyPr/>
          <a:lstStyle/>
          <a:p>
            <a:r>
              <a:rPr kumimoji="1" lang="ja-JP" altLang="en-US"/>
              <a:t>① 戦略立案 （</a:t>
            </a:r>
            <a:r>
              <a:rPr kumimoji="1" lang="en-US" altLang="ja-JP"/>
              <a:t>Strategy</a:t>
            </a:r>
            <a:r>
              <a:rPr kumimoji="1" lang="ja-JP" altLang="en-US"/>
              <a:t>）</a:t>
            </a:r>
          </a:p>
        </p:txBody>
      </p:sp>
      <p:sp>
        <p:nvSpPr>
          <p:cNvPr id="3" name="コンテンツ プレースホルダー 2">
            <a:extLst>
              <a:ext uri="{FF2B5EF4-FFF2-40B4-BE49-F238E27FC236}">
                <a16:creationId xmlns:a16="http://schemas.microsoft.com/office/drawing/2014/main" id="{215EB8C0-8704-A039-D793-63E16F6277A6}"/>
              </a:ext>
            </a:extLst>
          </p:cNvPr>
          <p:cNvSpPr>
            <a:spLocks noGrp="1"/>
          </p:cNvSpPr>
          <p:nvPr>
            <p:ph idx="1"/>
          </p:nvPr>
        </p:nvSpPr>
        <p:spPr/>
        <p:txBody>
          <a:bodyPr/>
          <a:lstStyle/>
          <a:p>
            <a:r>
              <a:rPr kumimoji="1" lang="en-US" altLang="ja-JP"/>
              <a:t>Tips &amp; Tricks : #4. </a:t>
            </a:r>
            <a:r>
              <a:rPr kumimoji="1" lang="ja-JP" altLang="en-US"/>
              <a:t>クラウドの良さの引き出し方をざっくり考える（続き）</a:t>
            </a:r>
          </a:p>
          <a:p>
            <a:pPr lvl="1"/>
            <a:r>
              <a:rPr kumimoji="1" lang="ja-JP" altLang="en-US"/>
              <a:t>（重要） パートナー戦略について</a:t>
            </a:r>
            <a:endParaRPr kumimoji="1" lang="en-US" altLang="ja-JP"/>
          </a:p>
          <a:p>
            <a:pPr lvl="2"/>
            <a:r>
              <a:rPr kumimoji="1" lang="en-US" altLang="ja-JP"/>
              <a:t>CAF </a:t>
            </a:r>
            <a:r>
              <a:rPr kumimoji="1" lang="ja-JP" altLang="en-US"/>
              <a:t>では「パートナー戦略」という文脈で語られているが、</a:t>
            </a:r>
            <a:r>
              <a:rPr kumimoji="1" lang="ja-JP" altLang="en-US" u="sng"/>
              <a:t>まずは「（自社の）人材戦略」や「アウトソーシング戦略」という文脈でとらえた方がより的確</a:t>
            </a:r>
            <a:endParaRPr kumimoji="1" lang="en-US" altLang="ja-JP" u="sng"/>
          </a:p>
          <a:p>
            <a:pPr lvl="2"/>
            <a:r>
              <a:rPr kumimoji="1" lang="ja-JP" altLang="en-US"/>
              <a:t>過度な外注依存から脱却し、自ら手を動かせる人材を増やすことで、 自社主導型 </a:t>
            </a:r>
            <a:r>
              <a:rPr kumimoji="1" lang="en-US" altLang="ja-JP"/>
              <a:t>IT </a:t>
            </a:r>
            <a:r>
              <a:rPr kumimoji="1" lang="ja-JP" altLang="en-US"/>
              <a:t>による低コスト・低リスク・高速・セキュアなシステム開発・導入を目指せるようにする</a:t>
            </a:r>
          </a:p>
        </p:txBody>
      </p:sp>
      <p:grpSp>
        <p:nvGrpSpPr>
          <p:cNvPr id="35" name="グループ化 34">
            <a:extLst>
              <a:ext uri="{FF2B5EF4-FFF2-40B4-BE49-F238E27FC236}">
                <a16:creationId xmlns:a16="http://schemas.microsoft.com/office/drawing/2014/main" id="{21676C34-4657-4BC9-61A0-63678E31998C}"/>
              </a:ext>
            </a:extLst>
          </p:cNvPr>
          <p:cNvGrpSpPr/>
          <p:nvPr/>
        </p:nvGrpSpPr>
        <p:grpSpPr>
          <a:xfrm>
            <a:off x="424753" y="2862468"/>
            <a:ext cx="8589078" cy="3892261"/>
            <a:chOff x="424752" y="1456041"/>
            <a:chExt cx="11668441" cy="5287718"/>
          </a:xfrm>
        </p:grpSpPr>
        <p:grpSp>
          <p:nvGrpSpPr>
            <p:cNvPr id="4" name="グループ化 3">
              <a:extLst>
                <a:ext uri="{FF2B5EF4-FFF2-40B4-BE49-F238E27FC236}">
                  <a16:creationId xmlns:a16="http://schemas.microsoft.com/office/drawing/2014/main" id="{FD2C433C-B7B7-10C1-D125-D97F6B257A97}"/>
                </a:ext>
              </a:extLst>
            </p:cNvPr>
            <p:cNvGrpSpPr/>
            <p:nvPr/>
          </p:nvGrpSpPr>
          <p:grpSpPr>
            <a:xfrm>
              <a:off x="424752" y="1549203"/>
              <a:ext cx="4565202" cy="5000584"/>
              <a:chOff x="457200" y="2093930"/>
              <a:chExt cx="8229600" cy="4458098"/>
            </a:xfrm>
          </p:grpSpPr>
          <p:sp>
            <p:nvSpPr>
              <p:cNvPr id="5" name="正方形/長方形 4">
                <a:extLst>
                  <a:ext uri="{FF2B5EF4-FFF2-40B4-BE49-F238E27FC236}">
                    <a16:creationId xmlns:a16="http://schemas.microsoft.com/office/drawing/2014/main" id="{90AE6057-B734-283F-47EA-8960AC68CFE7}"/>
                  </a:ext>
                </a:extLst>
              </p:cNvPr>
              <p:cNvSpPr/>
              <p:nvPr/>
            </p:nvSpPr>
            <p:spPr>
              <a:xfrm>
                <a:off x="457200" y="2093930"/>
                <a:ext cx="8229600" cy="100814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squar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a:ln>
                      <a:noFill/>
                    </a:ln>
                    <a:solidFill>
                      <a:prstClr val="black"/>
                    </a:solidFill>
                    <a:effectLst/>
                    <a:uLnTx/>
                    <a:uFillTx/>
                    <a:latin typeface="+mn-lt"/>
                    <a:ea typeface="+mn-ea"/>
                    <a:cs typeface="+mn-cs"/>
                  </a:rPr>
                  <a:t>【2000 </a:t>
                </a:r>
                <a:r>
                  <a:rPr kumimoji="0" lang="ja-JP" altLang="en-US" sz="1000" b="0" i="0" u="none" strike="noStrike" kern="0" cap="none" spc="0" normalizeH="0" baseline="0" noProof="0">
                    <a:ln>
                      <a:noFill/>
                    </a:ln>
                    <a:solidFill>
                      <a:prstClr val="black"/>
                    </a:solidFill>
                    <a:effectLst/>
                    <a:uLnTx/>
                    <a:uFillTx/>
                    <a:latin typeface="+mn-lt"/>
                    <a:ea typeface="+mn-ea"/>
                    <a:cs typeface="+mn-cs"/>
                  </a:rPr>
                  <a:t>年代の過度なアウトソース</a:t>
                </a:r>
                <a:r>
                  <a:rPr kumimoji="0" lang="en-US" altLang="ja-JP" sz="1000" b="0" i="0" u="none" strike="noStrike" kern="0" cap="none" spc="0" normalizeH="0" baseline="0" noProof="0">
                    <a:ln>
                      <a:noFill/>
                    </a:ln>
                    <a:solidFill>
                      <a:prstClr val="black"/>
                    </a:solidFill>
                    <a:effectLst/>
                    <a:uLnTx/>
                    <a:uFillTx/>
                    <a:latin typeface="+mn-lt"/>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0" cap="none" spc="0" normalizeH="0" baseline="0" noProof="0">
                    <a:ln>
                      <a:noFill/>
                    </a:ln>
                    <a:solidFill>
                      <a:prstClr val="black"/>
                    </a:solidFill>
                    <a:effectLst/>
                    <a:uLnTx/>
                    <a:uFillTx/>
                    <a:latin typeface="+mn-lt"/>
                    <a:ea typeface="+mn-ea"/>
                    <a:cs typeface="+mn-cs"/>
                  </a:rPr>
                  <a:t>欧米を中心に、内外価格差を利用したアウトソースやオフショア活用が進む</a:t>
                </a:r>
                <a:endParaRPr kumimoji="0" lang="en-US" altLang="ja-JP" sz="1000" b="0" i="0" u="none" strike="noStrike" kern="0" cap="none" spc="0" normalizeH="0" baseline="0" noProof="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0" cap="none" spc="0" normalizeH="0" baseline="0" noProof="0">
                    <a:ln>
                      <a:noFill/>
                    </a:ln>
                    <a:solidFill>
                      <a:prstClr val="black"/>
                    </a:solidFill>
                    <a:effectLst/>
                    <a:uLnTx/>
                    <a:uFillTx/>
                    <a:latin typeface="+mn-lt"/>
                    <a:ea typeface="+mn-ea"/>
                    <a:cs typeface="+mn-cs"/>
                  </a:rPr>
                  <a:t>企業によっては、実装だけでなくコア業務や意思決定に近い領域までもアウトソースを推進</a:t>
                </a:r>
              </a:p>
            </p:txBody>
          </p:sp>
          <p:sp>
            <p:nvSpPr>
              <p:cNvPr id="6" name="正方形/長方形 5">
                <a:extLst>
                  <a:ext uri="{FF2B5EF4-FFF2-40B4-BE49-F238E27FC236}">
                    <a16:creationId xmlns:a16="http://schemas.microsoft.com/office/drawing/2014/main" id="{436DEAF6-E7AA-AC25-D344-C72F99E7C0DB}"/>
                  </a:ext>
                </a:extLst>
              </p:cNvPr>
              <p:cNvSpPr/>
              <p:nvPr/>
            </p:nvSpPr>
            <p:spPr>
              <a:xfrm>
                <a:off x="457200" y="4393902"/>
                <a:ext cx="8229600" cy="1008140"/>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a:ln>
                      <a:noFill/>
                    </a:ln>
                    <a:solidFill>
                      <a:prstClr val="black"/>
                    </a:solidFill>
                    <a:effectLst/>
                    <a:uLnTx/>
                    <a:uFillTx/>
                    <a:latin typeface="+mn-lt"/>
                    <a:ea typeface="+mn-ea"/>
                    <a:cs typeface="+mn-cs"/>
                  </a:rPr>
                  <a:t>【</a:t>
                </a:r>
                <a:r>
                  <a:rPr kumimoji="0" lang="ja-JP" altLang="en-US" sz="1000" b="0" i="0" u="none" strike="noStrike" kern="0" cap="none" spc="0" normalizeH="0" baseline="0" noProof="0">
                    <a:ln>
                      <a:noFill/>
                    </a:ln>
                    <a:solidFill>
                      <a:prstClr val="black"/>
                    </a:solidFill>
                    <a:effectLst/>
                    <a:uLnTx/>
                    <a:uFillTx/>
                    <a:latin typeface="+mn-lt"/>
                    <a:ea typeface="+mn-ea"/>
                    <a:cs typeface="+mn-cs"/>
                  </a:rPr>
                  <a:t>ここ最近の時代の変化</a:t>
                </a:r>
                <a:r>
                  <a:rPr kumimoji="0" lang="en-US" altLang="ja-JP" sz="1000" b="0" i="0" u="none" strike="noStrike" kern="0" cap="none" spc="0" normalizeH="0" baseline="0" noProof="0">
                    <a:ln>
                      <a:noFill/>
                    </a:ln>
                    <a:solidFill>
                      <a:prstClr val="black"/>
                    </a:solidFill>
                    <a:effectLst/>
                    <a:uLnTx/>
                    <a:uFillTx/>
                    <a:latin typeface="+mn-lt"/>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a:ln>
                      <a:noFill/>
                    </a:ln>
                    <a:solidFill>
                      <a:prstClr val="black"/>
                    </a:solidFill>
                    <a:effectLst/>
                    <a:uLnTx/>
                    <a:uFillTx/>
                    <a:latin typeface="+mn-lt"/>
                    <a:ea typeface="+mn-ea"/>
                    <a:cs typeface="+mn-cs"/>
                  </a:rPr>
                  <a:t>“Tech Intensity” </a:t>
                </a:r>
                <a:r>
                  <a:rPr kumimoji="0" lang="ja-JP" altLang="en-US" sz="1000" b="0" i="0" u="none" strike="noStrike" kern="0" cap="none" spc="0" normalizeH="0" baseline="0" noProof="0">
                    <a:ln>
                      <a:noFill/>
                    </a:ln>
                    <a:solidFill>
                      <a:prstClr val="black"/>
                    </a:solidFill>
                    <a:effectLst/>
                    <a:uLnTx/>
                    <a:uFillTx/>
                    <a:latin typeface="+mn-lt"/>
                    <a:ea typeface="+mn-ea"/>
                    <a:cs typeface="+mn-cs"/>
                  </a:rPr>
                  <a:t>の </a:t>
                </a:r>
                <a:r>
                  <a:rPr kumimoji="0" lang="en-US" altLang="ja-JP" sz="1000" b="0" i="0" u="none" strike="noStrike" kern="0" cap="none" spc="0" normalizeH="0" baseline="0" noProof="0">
                    <a:ln>
                      <a:noFill/>
                    </a:ln>
                    <a:solidFill>
                      <a:prstClr val="black"/>
                    </a:solidFill>
                    <a:effectLst/>
                    <a:uLnTx/>
                    <a:uFillTx/>
                    <a:latin typeface="+mn-lt"/>
                    <a:ea typeface="+mn-ea"/>
                    <a:cs typeface="+mn-cs"/>
                  </a:rPr>
                  <a:t>“Tech” </a:t>
                </a:r>
                <a:r>
                  <a:rPr kumimoji="0" lang="ja-JP" altLang="en-US" sz="1000" b="0" i="0" u="none" strike="noStrike" kern="0" cap="none" spc="0" normalizeH="0" baseline="0" noProof="0">
                    <a:ln>
                      <a:noFill/>
                    </a:ln>
                    <a:solidFill>
                      <a:prstClr val="black"/>
                    </a:solidFill>
                    <a:effectLst/>
                    <a:uLnTx/>
                    <a:uFillTx/>
                    <a:latin typeface="+mn-lt"/>
                    <a:ea typeface="+mn-ea"/>
                    <a:cs typeface="+mn-cs"/>
                  </a:rPr>
                  <a:t>がデジタル技術のフル活用にシフトしつつある</a:t>
                </a:r>
                <a:endParaRPr kumimoji="0" lang="en-US" altLang="ja-JP" sz="1000" b="0" i="0" u="none" strike="noStrike" kern="0" cap="none" spc="0" normalizeH="0" baseline="0" noProof="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0" cap="none" spc="0" normalizeH="0" baseline="0" noProof="0">
                    <a:ln>
                      <a:noFill/>
                    </a:ln>
                    <a:solidFill>
                      <a:prstClr val="black"/>
                    </a:solidFill>
                    <a:effectLst/>
                    <a:uLnTx/>
                    <a:uFillTx/>
                    <a:latin typeface="+mn-lt"/>
                    <a:ea typeface="+mn-ea"/>
                    <a:cs typeface="+mn-cs"/>
                  </a:rPr>
                  <a:t>自社で主体的にデジタル技術をフル活用できている会社が躍進</a:t>
                </a:r>
              </a:p>
            </p:txBody>
          </p:sp>
          <p:sp>
            <p:nvSpPr>
              <p:cNvPr id="7" name="正方形/長方形 6">
                <a:extLst>
                  <a:ext uri="{FF2B5EF4-FFF2-40B4-BE49-F238E27FC236}">
                    <a16:creationId xmlns:a16="http://schemas.microsoft.com/office/drawing/2014/main" id="{9A7D4976-6AF5-2D75-9EE6-F0F30D18B8FA}"/>
                  </a:ext>
                </a:extLst>
              </p:cNvPr>
              <p:cNvSpPr/>
              <p:nvPr/>
            </p:nvSpPr>
            <p:spPr>
              <a:xfrm>
                <a:off x="457200" y="3243916"/>
                <a:ext cx="8229600" cy="100814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wrap="squar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a:ln>
                      <a:noFill/>
                    </a:ln>
                    <a:solidFill>
                      <a:prstClr val="black"/>
                    </a:solidFill>
                    <a:effectLst/>
                    <a:uLnTx/>
                    <a:uFillTx/>
                    <a:latin typeface="+mn-lt"/>
                    <a:ea typeface="+mn-ea"/>
                    <a:cs typeface="+mn-cs"/>
                  </a:rPr>
                  <a:t>【</a:t>
                </a:r>
                <a:r>
                  <a:rPr kumimoji="0" lang="ja-JP" altLang="en-US" sz="1000" b="0" i="0" u="none" strike="noStrike" kern="0" cap="none" spc="0" normalizeH="0" baseline="0" noProof="0">
                    <a:ln>
                      <a:noFill/>
                    </a:ln>
                    <a:solidFill>
                      <a:prstClr val="black"/>
                    </a:solidFill>
                    <a:effectLst/>
                    <a:uLnTx/>
                    <a:uFillTx/>
                    <a:latin typeface="+mn-lt"/>
                    <a:ea typeface="+mn-ea"/>
                    <a:cs typeface="+mn-cs"/>
                  </a:rPr>
                  <a:t>結果として起こったことは</a:t>
                </a:r>
                <a:r>
                  <a:rPr kumimoji="0" lang="en-US" altLang="ja-JP" sz="1000" b="0" i="0" u="none" strike="noStrike" kern="0" cap="none" spc="0" normalizeH="0" baseline="0" noProof="0">
                    <a:ln>
                      <a:noFill/>
                    </a:ln>
                    <a:solidFill>
                      <a:prstClr val="black"/>
                    </a:solidFill>
                    <a:effectLst/>
                    <a:uLnTx/>
                    <a:uFillTx/>
                    <a:latin typeface="+mn-lt"/>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000" b="0" i="0" u="none" strike="noStrike" kern="0" cap="none" spc="0" normalizeH="0" baseline="0" noProof="0">
                    <a:ln>
                      <a:noFill/>
                    </a:ln>
                    <a:solidFill>
                      <a:prstClr val="black"/>
                    </a:solidFill>
                    <a:effectLst/>
                    <a:uLnTx/>
                    <a:uFillTx/>
                    <a:latin typeface="+mn-lt"/>
                    <a:ea typeface="+mn-ea"/>
                    <a:cs typeface="+mn-cs"/>
                  </a:rPr>
                  <a:t>IT </a:t>
                </a:r>
                <a:r>
                  <a:rPr kumimoji="0" lang="ja-JP" altLang="en-US" sz="1000" b="0" i="0" u="none" strike="noStrike" kern="0" cap="none" spc="0" normalizeH="0" baseline="0" noProof="0">
                    <a:ln>
                      <a:noFill/>
                    </a:ln>
                    <a:solidFill>
                      <a:prstClr val="black"/>
                    </a:solidFill>
                    <a:effectLst/>
                    <a:uLnTx/>
                    <a:uFillTx/>
                    <a:latin typeface="+mn-lt"/>
                    <a:ea typeface="+mn-ea"/>
                    <a:cs typeface="+mn-cs"/>
                  </a:rPr>
                  <a:t>企画部や </a:t>
                </a:r>
                <a:r>
                  <a:rPr kumimoji="0" lang="en-US" altLang="ja-JP" sz="1000" b="0" i="0" u="none" strike="noStrike" kern="0" cap="none" spc="0" normalizeH="0" baseline="0" noProof="0">
                    <a:ln>
                      <a:noFill/>
                    </a:ln>
                    <a:solidFill>
                      <a:prstClr val="black"/>
                    </a:solidFill>
                    <a:effectLst/>
                    <a:uLnTx/>
                    <a:uFillTx/>
                    <a:latin typeface="+mn-lt"/>
                    <a:ea typeface="+mn-ea"/>
                    <a:cs typeface="+mn-cs"/>
                  </a:rPr>
                  <a:t>SI </a:t>
                </a:r>
                <a:r>
                  <a:rPr kumimoji="0" lang="ja-JP" altLang="en-US" sz="1000" b="0" i="0" u="none" strike="noStrike" kern="0" cap="none" spc="0" normalizeH="0" baseline="0" noProof="0">
                    <a:ln>
                      <a:noFill/>
                    </a:ln>
                    <a:solidFill>
                      <a:prstClr val="black"/>
                    </a:solidFill>
                    <a:effectLst/>
                    <a:uLnTx/>
                    <a:uFillTx/>
                    <a:latin typeface="+mn-lt"/>
                    <a:ea typeface="+mn-ea"/>
                    <a:cs typeface="+mn-cs"/>
                  </a:rPr>
                  <a:t>子会社の </a:t>
                </a:r>
                <a:r>
                  <a:rPr kumimoji="0" lang="en-US" altLang="ja-JP" sz="1000" b="0" i="0" u="none" strike="noStrike" kern="0" cap="none" spc="0" normalizeH="0" baseline="0" noProof="0">
                    <a:ln>
                      <a:noFill/>
                    </a:ln>
                    <a:solidFill>
                      <a:prstClr val="black"/>
                    </a:solidFill>
                    <a:effectLst/>
                    <a:uLnTx/>
                    <a:uFillTx/>
                    <a:latin typeface="+mn-lt"/>
                    <a:ea typeface="+mn-ea"/>
                    <a:cs typeface="+mn-cs"/>
                  </a:rPr>
                  <a:t>IT </a:t>
                </a:r>
                <a:r>
                  <a:rPr kumimoji="0" lang="ja-JP" altLang="en-US" sz="1000" b="0" i="0" u="none" strike="noStrike" kern="0" cap="none" spc="0" normalizeH="0" baseline="0" noProof="0">
                    <a:ln>
                      <a:noFill/>
                    </a:ln>
                    <a:solidFill>
                      <a:prstClr val="black"/>
                    </a:solidFill>
                    <a:effectLst/>
                    <a:uLnTx/>
                    <a:uFillTx/>
                    <a:latin typeface="+mn-lt"/>
                    <a:ea typeface="+mn-ea"/>
                    <a:cs typeface="+mn-cs"/>
                  </a:rPr>
                  <a:t>技術力が失われる</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0" cap="none" spc="0" normalizeH="0" baseline="0" noProof="0">
                    <a:ln>
                      <a:noFill/>
                    </a:ln>
                    <a:solidFill>
                      <a:prstClr val="black"/>
                    </a:solidFill>
                    <a:effectLst/>
                    <a:uLnTx/>
                    <a:uFillTx/>
                    <a:latin typeface="+mn-lt"/>
                    <a:ea typeface="+mn-ea"/>
                    <a:cs typeface="+mn-cs"/>
                  </a:rPr>
                  <a:t>些細な定型保守ですら自社で行えず、あらゆることがベンダー抜きには進まない状況に</a:t>
                </a:r>
              </a:p>
            </p:txBody>
          </p:sp>
          <p:sp>
            <p:nvSpPr>
              <p:cNvPr id="8" name="正方形/長方形 7">
                <a:extLst>
                  <a:ext uri="{FF2B5EF4-FFF2-40B4-BE49-F238E27FC236}">
                    <a16:creationId xmlns:a16="http://schemas.microsoft.com/office/drawing/2014/main" id="{660F1DFF-7D96-76B1-0DAE-2B97E8514131}"/>
                  </a:ext>
                </a:extLst>
              </p:cNvPr>
              <p:cNvSpPr/>
              <p:nvPr/>
            </p:nvSpPr>
            <p:spPr>
              <a:xfrm>
                <a:off x="457200" y="5543888"/>
                <a:ext cx="8229600" cy="1008140"/>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squar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a:ln>
                      <a:noFill/>
                    </a:ln>
                    <a:solidFill>
                      <a:prstClr val="black"/>
                    </a:solidFill>
                    <a:effectLst/>
                    <a:uLnTx/>
                    <a:uFillTx/>
                    <a:latin typeface="+mn-lt"/>
                    <a:ea typeface="+mn-ea"/>
                    <a:cs typeface="+mn-cs"/>
                  </a:rPr>
                  <a:t>【</a:t>
                </a:r>
                <a:r>
                  <a:rPr kumimoji="0" lang="ja-JP" altLang="en-US" sz="1000" b="0" i="0" u="none" strike="noStrike" kern="0" cap="none" spc="0" normalizeH="0" baseline="0" noProof="0">
                    <a:ln>
                      <a:noFill/>
                    </a:ln>
                    <a:solidFill>
                      <a:prstClr val="black"/>
                    </a:solidFill>
                    <a:effectLst/>
                    <a:uLnTx/>
                    <a:uFillTx/>
                    <a:latin typeface="+mn-lt"/>
                    <a:ea typeface="+mn-ea"/>
                    <a:cs typeface="+mn-cs"/>
                  </a:rPr>
                  <a:t>ここ最近の欧米の流れ</a:t>
                </a:r>
                <a:r>
                  <a:rPr kumimoji="0" lang="en-US" altLang="ja-JP" sz="1000" b="0" i="0" u="none" strike="noStrike" kern="0" cap="none" spc="0" normalizeH="0" baseline="0" noProof="0">
                    <a:ln>
                      <a:noFill/>
                    </a:ln>
                    <a:solidFill>
                      <a:prstClr val="black"/>
                    </a:solidFill>
                    <a:effectLst/>
                    <a:uLnTx/>
                    <a:uFillTx/>
                    <a:latin typeface="+mn-lt"/>
                    <a:ea typeface="+mn-ea"/>
                    <a:cs typeface="+mn-cs"/>
                  </a:rPr>
                  <a:t>】</a:t>
                </a:r>
                <a:endParaRPr kumimoji="0" lang="ja-JP" altLang="en-US" sz="1000" b="0" i="0" u="none" strike="noStrike" kern="0" cap="none" spc="0" normalizeH="0" baseline="0" noProof="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0" cap="none" spc="0" normalizeH="0" baseline="0" noProof="0">
                    <a:ln>
                      <a:noFill/>
                    </a:ln>
                    <a:solidFill>
                      <a:prstClr val="black"/>
                    </a:solidFill>
                    <a:effectLst/>
                    <a:uLnTx/>
                    <a:uFillTx/>
                    <a:latin typeface="+mn-lt"/>
                    <a:ea typeface="+mn-ea"/>
                    <a:cs typeface="+mn-cs"/>
                  </a:rPr>
                  <a:t>上記のことに気付き始めた欧米企業が、内製回帰の動きを強める</a:t>
                </a:r>
                <a:endParaRPr kumimoji="0" lang="en-US" altLang="ja-JP" sz="1000" b="0" i="0" u="none" strike="noStrike" kern="0" cap="none" spc="0" normalizeH="0" baseline="0" noProof="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000" b="0" i="0" u="none" strike="noStrike" kern="0" cap="none" spc="0" normalizeH="0" baseline="0" noProof="0">
                    <a:ln>
                      <a:noFill/>
                    </a:ln>
                    <a:solidFill>
                      <a:prstClr val="black"/>
                    </a:solidFill>
                    <a:effectLst/>
                    <a:uLnTx/>
                    <a:uFillTx/>
                    <a:latin typeface="+mn-lt"/>
                    <a:ea typeface="+mn-ea"/>
                    <a:cs typeface="+mn-cs"/>
                  </a:rPr>
                  <a:t>クラウド技術をテコにしてハードウェアベンダーの呪縛から脱却、</a:t>
                </a:r>
                <a:r>
                  <a:rPr kumimoji="0" lang="en-US" altLang="ja-JP" sz="1000" b="0" i="0" u="none" strike="noStrike" kern="0" cap="none" spc="0" normalizeH="0" baseline="0" noProof="0">
                    <a:ln>
                      <a:noFill/>
                    </a:ln>
                    <a:solidFill>
                      <a:prstClr val="black"/>
                    </a:solidFill>
                    <a:effectLst/>
                    <a:uLnTx/>
                    <a:uFillTx/>
                    <a:latin typeface="+mn-lt"/>
                    <a:ea typeface="+mn-ea"/>
                    <a:cs typeface="+mn-cs"/>
                  </a:rPr>
                  <a:t>IT </a:t>
                </a:r>
                <a:r>
                  <a:rPr kumimoji="0" lang="ja-JP" altLang="en-US" sz="1000" b="0" i="0" u="none" strike="noStrike" kern="0" cap="none" spc="0" normalizeH="0" baseline="0" noProof="0">
                    <a:ln>
                      <a:noFill/>
                    </a:ln>
                    <a:solidFill>
                      <a:prstClr val="black"/>
                    </a:solidFill>
                    <a:effectLst/>
                    <a:uLnTx/>
                    <a:uFillTx/>
                    <a:latin typeface="+mn-lt"/>
                    <a:ea typeface="+mn-ea"/>
                    <a:cs typeface="+mn-cs"/>
                  </a:rPr>
                  <a:t>主導権を取り戻す</a:t>
                </a:r>
              </a:p>
            </p:txBody>
          </p:sp>
          <p:sp>
            <p:nvSpPr>
              <p:cNvPr id="9" name="矢印: 下 8">
                <a:extLst>
                  <a:ext uri="{FF2B5EF4-FFF2-40B4-BE49-F238E27FC236}">
                    <a16:creationId xmlns:a16="http://schemas.microsoft.com/office/drawing/2014/main" id="{452329B2-A95E-E51D-54B7-D797D5E6E3DB}"/>
                  </a:ext>
                </a:extLst>
              </p:cNvPr>
              <p:cNvSpPr/>
              <p:nvPr/>
            </p:nvSpPr>
            <p:spPr>
              <a:xfrm>
                <a:off x="4083452" y="3063075"/>
                <a:ext cx="977095" cy="216888"/>
              </a:xfrm>
              <a:prstGeom prst="downArrow">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wrap="squar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050" b="0" i="0" u="none" strike="noStrike" kern="0" cap="none" spc="0" normalizeH="0" baseline="0" noProof="0">
                  <a:ln>
                    <a:noFill/>
                  </a:ln>
                  <a:solidFill>
                    <a:prstClr val="black"/>
                  </a:solidFill>
                  <a:effectLst/>
                  <a:uLnTx/>
                  <a:uFillTx/>
                  <a:latin typeface="+mn-lt"/>
                  <a:ea typeface="+mn-ea"/>
                  <a:cs typeface="+mn-cs"/>
                </a:endParaRPr>
              </a:p>
            </p:txBody>
          </p:sp>
          <p:sp>
            <p:nvSpPr>
              <p:cNvPr id="10" name="矢印: 下 9">
                <a:extLst>
                  <a:ext uri="{FF2B5EF4-FFF2-40B4-BE49-F238E27FC236}">
                    <a16:creationId xmlns:a16="http://schemas.microsoft.com/office/drawing/2014/main" id="{EB43DA66-5AFB-501E-668D-FE0537A6779C}"/>
                  </a:ext>
                </a:extLst>
              </p:cNvPr>
              <p:cNvSpPr/>
              <p:nvPr/>
            </p:nvSpPr>
            <p:spPr>
              <a:xfrm>
                <a:off x="4083452" y="4229040"/>
                <a:ext cx="977095" cy="216888"/>
              </a:xfrm>
              <a:prstGeom prst="downArrow">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wrap="squar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050" b="0" i="0" u="none" strike="noStrike" kern="0" cap="none" spc="0" normalizeH="0" baseline="0" noProof="0">
                  <a:ln>
                    <a:noFill/>
                  </a:ln>
                  <a:solidFill>
                    <a:prstClr val="black"/>
                  </a:solidFill>
                  <a:effectLst/>
                  <a:uLnTx/>
                  <a:uFillTx/>
                  <a:latin typeface="+mn-lt"/>
                  <a:ea typeface="+mn-ea"/>
                  <a:cs typeface="+mn-cs"/>
                </a:endParaRPr>
              </a:p>
            </p:txBody>
          </p:sp>
          <p:sp>
            <p:nvSpPr>
              <p:cNvPr id="11" name="矢印: 下 10">
                <a:extLst>
                  <a:ext uri="{FF2B5EF4-FFF2-40B4-BE49-F238E27FC236}">
                    <a16:creationId xmlns:a16="http://schemas.microsoft.com/office/drawing/2014/main" id="{C1F6A5FE-5C89-43D0-9AB7-34820AFA20E6}"/>
                  </a:ext>
                </a:extLst>
              </p:cNvPr>
              <p:cNvSpPr/>
              <p:nvPr/>
            </p:nvSpPr>
            <p:spPr>
              <a:xfrm>
                <a:off x="4083452" y="5359361"/>
                <a:ext cx="977095" cy="216888"/>
              </a:xfrm>
              <a:prstGeom prst="downArrow">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wrap="squar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050" b="0" i="0" u="none" strike="noStrike" kern="0" cap="none" spc="0" normalizeH="0" baseline="0" noProof="0">
                  <a:ln>
                    <a:noFill/>
                  </a:ln>
                  <a:solidFill>
                    <a:prstClr val="black"/>
                  </a:solidFill>
                  <a:effectLst/>
                  <a:uLnTx/>
                  <a:uFillTx/>
                  <a:latin typeface="+mn-lt"/>
                  <a:ea typeface="+mn-ea"/>
                  <a:cs typeface="+mn-cs"/>
                </a:endParaRPr>
              </a:p>
            </p:txBody>
          </p:sp>
          <p:cxnSp>
            <p:nvCxnSpPr>
              <p:cNvPr id="12" name="直線矢印コネクタ 11">
                <a:extLst>
                  <a:ext uri="{FF2B5EF4-FFF2-40B4-BE49-F238E27FC236}">
                    <a16:creationId xmlns:a16="http://schemas.microsoft.com/office/drawing/2014/main" id="{CA1B5823-407E-7B7B-D38B-7D9DAF9E44EE}"/>
                  </a:ext>
                </a:extLst>
              </p:cNvPr>
              <p:cNvCxnSpPr>
                <a:cxnSpLocks/>
              </p:cNvCxnSpPr>
              <p:nvPr/>
            </p:nvCxnSpPr>
            <p:spPr bwMode="auto">
              <a:xfrm flipH="1">
                <a:off x="5743326" y="5528515"/>
                <a:ext cx="373638" cy="237285"/>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テキスト ボックス 12">
                <a:extLst>
                  <a:ext uri="{FF2B5EF4-FFF2-40B4-BE49-F238E27FC236}">
                    <a16:creationId xmlns:a16="http://schemas.microsoft.com/office/drawing/2014/main" id="{6011F5B4-88B5-8028-6951-13987F3DBEC4}"/>
                  </a:ext>
                </a:extLst>
              </p:cNvPr>
              <p:cNvSpPr txBox="1"/>
              <p:nvPr/>
            </p:nvSpPr>
            <p:spPr>
              <a:xfrm>
                <a:off x="6116964" y="5265952"/>
                <a:ext cx="2569836" cy="447314"/>
              </a:xfrm>
              <a:prstGeom prst="rect">
                <a:avLst/>
              </a:prstGeom>
              <a:solidFill>
                <a:srgbClr val="FFE1FF"/>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srgbClr val="FF0000"/>
                    </a:solidFill>
                    <a:effectLst/>
                    <a:uLnTx/>
                    <a:uFillTx/>
                    <a:latin typeface="+mn-lt"/>
                    <a:ea typeface="+mn-ea"/>
                    <a:cs typeface="+mn-cs"/>
                  </a:rPr>
                  <a:t>エンジニアリング</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srgbClr val="FF0000"/>
                    </a:solidFill>
                    <a:effectLst/>
                    <a:uLnTx/>
                    <a:uFillTx/>
                    <a:latin typeface="+mn-lt"/>
                    <a:ea typeface="+mn-ea"/>
                    <a:cs typeface="+mn-cs"/>
                  </a:rPr>
                  <a:t>回帰の必要性</a:t>
                </a:r>
              </a:p>
            </p:txBody>
          </p:sp>
        </p:grpSp>
        <p:grpSp>
          <p:nvGrpSpPr>
            <p:cNvPr id="14" name="グループ化 13">
              <a:extLst>
                <a:ext uri="{FF2B5EF4-FFF2-40B4-BE49-F238E27FC236}">
                  <a16:creationId xmlns:a16="http://schemas.microsoft.com/office/drawing/2014/main" id="{4816557E-9DC3-D1C4-7655-BCD530A03651}"/>
                </a:ext>
              </a:extLst>
            </p:cNvPr>
            <p:cNvGrpSpPr/>
            <p:nvPr/>
          </p:nvGrpSpPr>
          <p:grpSpPr>
            <a:xfrm>
              <a:off x="5191077" y="3012908"/>
              <a:ext cx="6824460" cy="3450716"/>
              <a:chOff x="490326" y="2703480"/>
              <a:chExt cx="8405114" cy="3728420"/>
            </a:xfrm>
          </p:grpSpPr>
          <p:sp>
            <p:nvSpPr>
              <p:cNvPr id="15" name="正方形/長方形 14">
                <a:extLst>
                  <a:ext uri="{FF2B5EF4-FFF2-40B4-BE49-F238E27FC236}">
                    <a16:creationId xmlns:a16="http://schemas.microsoft.com/office/drawing/2014/main" id="{FDD44FA4-24EF-5813-991D-4FFA6859B2A1}"/>
                  </a:ext>
                </a:extLst>
              </p:cNvPr>
              <p:cNvSpPr/>
              <p:nvPr/>
            </p:nvSpPr>
            <p:spPr>
              <a:xfrm>
                <a:off x="1796143" y="2759249"/>
                <a:ext cx="3326249" cy="1260677"/>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a:ln>
                      <a:noFill/>
                    </a:ln>
                    <a:solidFill>
                      <a:prstClr val="black"/>
                    </a:solidFill>
                    <a:effectLst/>
                    <a:uLnTx/>
                    <a:uFillTx/>
                    <a:latin typeface="+mn-lt"/>
                    <a:ea typeface="+mn-ea"/>
                    <a:cs typeface="+mn-cs"/>
                  </a:rPr>
                  <a:t>Tech Adoption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a:ln>
                      <a:noFill/>
                    </a:ln>
                    <a:solidFill>
                      <a:prstClr val="black"/>
                    </a:solidFill>
                    <a:effectLst/>
                    <a:uLnTx/>
                    <a:uFillTx/>
                    <a:latin typeface="+mn-lt"/>
                    <a:ea typeface="+mn-ea"/>
                    <a:cs typeface="+mn-cs"/>
                  </a:rPr>
                  <a:t>（技術への適合度）</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a:ln>
                      <a:noFill/>
                    </a:ln>
                    <a:solidFill>
                      <a:prstClr val="black"/>
                    </a:solidFill>
                    <a:effectLst/>
                    <a:uLnTx/>
                    <a:uFillTx/>
                    <a:latin typeface="+mn-lt"/>
                    <a:ea typeface="+mn-ea"/>
                    <a:cs typeface="+mn-cs"/>
                  </a:rPr>
                  <a:t>新技術をどれだけ素早く</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black"/>
                    </a:solidFill>
                    <a:effectLst/>
                    <a:uLnTx/>
                    <a:uFillTx/>
                    <a:latin typeface="+mn-lt"/>
                    <a:ea typeface="+mn-ea"/>
                    <a:cs typeface="+mn-cs"/>
                  </a:rPr>
                  <a:t>取り込むことができるか？</a:t>
                </a:r>
              </a:p>
            </p:txBody>
          </p:sp>
          <p:sp>
            <p:nvSpPr>
              <p:cNvPr id="16" name="正方形/長方形 15">
                <a:extLst>
                  <a:ext uri="{FF2B5EF4-FFF2-40B4-BE49-F238E27FC236}">
                    <a16:creationId xmlns:a16="http://schemas.microsoft.com/office/drawing/2014/main" id="{EFC7E91C-E0DA-C90E-55FF-F4995AB8D0A0}"/>
                  </a:ext>
                </a:extLst>
              </p:cNvPr>
              <p:cNvSpPr/>
              <p:nvPr/>
            </p:nvSpPr>
            <p:spPr>
              <a:xfrm>
                <a:off x="5360550" y="2759248"/>
                <a:ext cx="3326249" cy="1260677"/>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a:ln>
                      <a:noFill/>
                    </a:ln>
                    <a:solidFill>
                      <a:prstClr val="black"/>
                    </a:solidFill>
                    <a:effectLst/>
                    <a:uLnTx/>
                    <a:uFillTx/>
                    <a:latin typeface="+mn-lt"/>
                    <a:ea typeface="+mn-ea"/>
                    <a:cs typeface="+mn-cs"/>
                  </a:rPr>
                  <a:t>Tech Capability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a:ln>
                      <a:noFill/>
                    </a:ln>
                    <a:solidFill>
                      <a:prstClr val="black"/>
                    </a:solidFill>
                    <a:effectLst/>
                    <a:uLnTx/>
                    <a:uFillTx/>
                    <a:latin typeface="+mn-lt"/>
                    <a:ea typeface="+mn-ea"/>
                    <a:cs typeface="+mn-cs"/>
                  </a:rPr>
                  <a:t>（技術の実践能力）</a:t>
                </a:r>
                <a:endParaRPr kumimoji="1" lang="en-US" altLang="ja-JP" sz="1000" b="0" i="0" u="none" strike="noStrike" kern="0" cap="none" spc="0" normalizeH="0" baseline="0" noProof="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black"/>
                    </a:solidFill>
                    <a:effectLst/>
                    <a:uLnTx/>
                    <a:uFillTx/>
                    <a:latin typeface="+mn-lt"/>
                    <a:ea typeface="+mn-ea"/>
                    <a:cs typeface="+mn-cs"/>
                  </a:rPr>
                  <a:t>技術を自らの力でどれだけ</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a:ln>
                      <a:noFill/>
                    </a:ln>
                    <a:solidFill>
                      <a:prstClr val="black"/>
                    </a:solidFill>
                    <a:effectLst/>
                    <a:uLnTx/>
                    <a:uFillTx/>
                    <a:latin typeface="+mn-lt"/>
                    <a:ea typeface="+mn-ea"/>
                    <a:cs typeface="+mn-cs"/>
                  </a:rPr>
                  <a:t>実践的に使えるか？</a:t>
                </a:r>
                <a:endParaRPr kumimoji="0" lang="ja-JP" altLang="en-US" sz="1000" b="0" i="0" u="none" strike="noStrike" kern="0" cap="none" spc="0" normalizeH="0" baseline="0" noProof="0">
                  <a:ln>
                    <a:noFill/>
                  </a:ln>
                  <a:solidFill>
                    <a:prstClr val="black"/>
                  </a:solidFill>
                  <a:effectLst/>
                  <a:uLnTx/>
                  <a:uFillTx/>
                  <a:latin typeface="+mn-lt"/>
                  <a:ea typeface="+mn-ea"/>
                  <a:cs typeface="+mn-cs"/>
                </a:endParaRPr>
              </a:p>
            </p:txBody>
          </p:sp>
          <p:sp>
            <p:nvSpPr>
              <p:cNvPr id="17" name="正方形/長方形 16">
                <a:extLst>
                  <a:ext uri="{FF2B5EF4-FFF2-40B4-BE49-F238E27FC236}">
                    <a16:creationId xmlns:a16="http://schemas.microsoft.com/office/drawing/2014/main" id="{A29823F2-0B68-48A3-1E62-62447A222358}"/>
                  </a:ext>
                </a:extLst>
              </p:cNvPr>
              <p:cNvSpPr/>
              <p:nvPr/>
            </p:nvSpPr>
            <p:spPr>
              <a:xfrm>
                <a:off x="1796143" y="4294243"/>
                <a:ext cx="3326249" cy="93847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black"/>
                    </a:solidFill>
                    <a:effectLst/>
                    <a:uLnTx/>
                    <a:uFillTx/>
                    <a:latin typeface="+mn-lt"/>
                    <a:ea typeface="+mn-ea"/>
                    <a:cs typeface="+mn-cs"/>
                  </a:rPr>
                  <a:t>社内ルールが邪魔をする</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a:ln>
                      <a:noFill/>
                    </a:ln>
                    <a:solidFill>
                      <a:prstClr val="black"/>
                    </a:solidFill>
                    <a:effectLst/>
                    <a:uLnTx/>
                    <a:uFillTx/>
                    <a:latin typeface="+mn-lt"/>
                    <a:ea typeface="+mn-ea"/>
                    <a:cs typeface="+mn-cs"/>
                  </a:rPr>
                  <a:t>レガシー技術に強く依存</a:t>
                </a:r>
                <a:endParaRPr kumimoji="0" lang="ja-JP" altLang="en-US" sz="1000" b="0" i="0" u="none" strike="noStrike" kern="0" cap="none" spc="0" normalizeH="0" baseline="0" noProof="0">
                  <a:ln>
                    <a:noFill/>
                  </a:ln>
                  <a:solidFill>
                    <a:prstClr val="black"/>
                  </a:solidFill>
                  <a:effectLst/>
                  <a:uLnTx/>
                  <a:uFillTx/>
                  <a:latin typeface="+mn-lt"/>
                  <a:ea typeface="+mn-ea"/>
                  <a:cs typeface="+mn-cs"/>
                </a:endParaRPr>
              </a:p>
            </p:txBody>
          </p:sp>
          <p:sp>
            <p:nvSpPr>
              <p:cNvPr id="18" name="正方形/長方形 17">
                <a:extLst>
                  <a:ext uri="{FF2B5EF4-FFF2-40B4-BE49-F238E27FC236}">
                    <a16:creationId xmlns:a16="http://schemas.microsoft.com/office/drawing/2014/main" id="{31CFADF9-BE2F-D586-C22F-F5A6A7303D3A}"/>
                  </a:ext>
                </a:extLst>
              </p:cNvPr>
              <p:cNvSpPr/>
              <p:nvPr/>
            </p:nvSpPr>
            <p:spPr>
              <a:xfrm>
                <a:off x="1796142" y="5493429"/>
                <a:ext cx="3326254" cy="938471"/>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black"/>
                    </a:solidFill>
                    <a:effectLst/>
                    <a:uLnTx/>
                    <a:uFillTx/>
                    <a:latin typeface="+mn-lt"/>
                    <a:ea typeface="+mn-ea"/>
                    <a:cs typeface="+mn-cs"/>
                  </a:rPr>
                  <a:t>社内ルールを最適化</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a:ln>
                      <a:noFill/>
                    </a:ln>
                    <a:solidFill>
                      <a:prstClr val="black"/>
                    </a:solidFill>
                    <a:effectLst/>
                    <a:uLnTx/>
                    <a:uFillTx/>
                    <a:latin typeface="+mn-lt"/>
                    <a:ea typeface="+mn-ea"/>
                    <a:cs typeface="+mn-cs"/>
                  </a:rPr>
                  <a:t>必要に応じて新技術も積極利用</a:t>
                </a:r>
                <a:endParaRPr kumimoji="0" lang="ja-JP" altLang="en-US" sz="1000" b="0" i="0" u="none" strike="noStrike" kern="0" cap="none" spc="0" normalizeH="0" baseline="0" noProof="0">
                  <a:ln>
                    <a:noFill/>
                  </a:ln>
                  <a:solidFill>
                    <a:prstClr val="black"/>
                  </a:solidFill>
                  <a:effectLst/>
                  <a:uLnTx/>
                  <a:uFillTx/>
                  <a:latin typeface="+mn-lt"/>
                  <a:ea typeface="+mn-ea"/>
                  <a:cs typeface="+mn-cs"/>
                </a:endParaRPr>
              </a:p>
            </p:txBody>
          </p:sp>
          <p:sp>
            <p:nvSpPr>
              <p:cNvPr id="19" name="正方形/長方形 18">
                <a:extLst>
                  <a:ext uri="{FF2B5EF4-FFF2-40B4-BE49-F238E27FC236}">
                    <a16:creationId xmlns:a16="http://schemas.microsoft.com/office/drawing/2014/main" id="{E14E8031-7E8F-1CCE-68EF-62B028E2946A}"/>
                  </a:ext>
                </a:extLst>
              </p:cNvPr>
              <p:cNvSpPr/>
              <p:nvPr/>
            </p:nvSpPr>
            <p:spPr>
              <a:xfrm>
                <a:off x="5356827" y="4294243"/>
                <a:ext cx="3326249" cy="93847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black"/>
                    </a:solidFill>
                    <a:effectLst/>
                    <a:uLnTx/>
                    <a:uFillTx/>
                    <a:latin typeface="+mn-lt"/>
                    <a:ea typeface="+mn-ea"/>
                    <a:cs typeface="+mn-cs"/>
                  </a:rPr>
                  <a:t>外注一辺倒で技術力が空洞化</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a:ln>
                      <a:noFill/>
                    </a:ln>
                    <a:solidFill>
                      <a:prstClr val="black"/>
                    </a:solidFill>
                    <a:effectLst/>
                    <a:uLnTx/>
                    <a:uFillTx/>
                    <a:latin typeface="+mn-lt"/>
                    <a:ea typeface="+mn-ea"/>
                    <a:cs typeface="+mn-cs"/>
                  </a:rPr>
                  <a:t>協力会社なしには何もできない</a:t>
                </a:r>
                <a:endParaRPr kumimoji="0" lang="ja-JP" altLang="en-US" sz="1000" b="0" i="0" u="none" strike="noStrike" kern="0" cap="none" spc="0" normalizeH="0" baseline="0" noProof="0">
                  <a:ln>
                    <a:noFill/>
                  </a:ln>
                  <a:solidFill>
                    <a:prstClr val="black"/>
                  </a:solidFill>
                  <a:effectLst/>
                  <a:uLnTx/>
                  <a:uFillTx/>
                  <a:latin typeface="+mn-lt"/>
                  <a:ea typeface="+mn-ea"/>
                  <a:cs typeface="+mn-cs"/>
                </a:endParaRPr>
              </a:p>
            </p:txBody>
          </p:sp>
          <p:sp>
            <p:nvSpPr>
              <p:cNvPr id="20" name="正方形/長方形 19">
                <a:extLst>
                  <a:ext uri="{FF2B5EF4-FFF2-40B4-BE49-F238E27FC236}">
                    <a16:creationId xmlns:a16="http://schemas.microsoft.com/office/drawing/2014/main" id="{12A23FF0-CF45-0AA3-A571-44881A17352D}"/>
                  </a:ext>
                </a:extLst>
              </p:cNvPr>
              <p:cNvSpPr/>
              <p:nvPr/>
            </p:nvSpPr>
            <p:spPr>
              <a:xfrm>
                <a:off x="5356827" y="5493429"/>
                <a:ext cx="3326254" cy="938471"/>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black"/>
                    </a:solidFill>
                    <a:effectLst/>
                    <a:uLnTx/>
                    <a:uFillTx/>
                    <a:latin typeface="+mn-lt"/>
                    <a:ea typeface="+mn-ea"/>
                    <a:cs typeface="+mn-cs"/>
                  </a:rPr>
                  <a:t>内製回帰で開発の主導権を握る</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a:ln>
                      <a:noFill/>
                    </a:ln>
                    <a:solidFill>
                      <a:prstClr val="black"/>
                    </a:solidFill>
                    <a:effectLst/>
                    <a:uLnTx/>
                    <a:uFillTx/>
                    <a:latin typeface="+mn-lt"/>
                    <a:ea typeface="+mn-ea"/>
                    <a:cs typeface="+mn-cs"/>
                  </a:rPr>
                  <a:t>外注請負開発に関しても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a:ln>
                      <a:noFill/>
                    </a:ln>
                    <a:solidFill>
                      <a:prstClr val="black"/>
                    </a:solidFill>
                    <a:effectLst/>
                    <a:uLnTx/>
                    <a:uFillTx/>
                    <a:latin typeface="+mn-lt"/>
                    <a:ea typeface="+mn-ea"/>
                    <a:cs typeface="+mn-cs"/>
                  </a:rPr>
                  <a:t>リーダシップを発揮</a:t>
                </a:r>
                <a:endParaRPr kumimoji="0" lang="en-US" altLang="ja-JP" sz="1000" b="0" i="0" u="none" strike="noStrike" kern="0" cap="none" spc="0" normalizeH="0" baseline="0" noProof="0">
                  <a:ln>
                    <a:noFill/>
                  </a:ln>
                  <a:solidFill>
                    <a:prstClr val="black"/>
                  </a:solidFill>
                  <a:effectLst/>
                  <a:uLnTx/>
                  <a:uFillTx/>
                  <a:latin typeface="+mn-lt"/>
                  <a:ea typeface="+mn-ea"/>
                  <a:cs typeface="+mn-cs"/>
                </a:endParaRPr>
              </a:p>
            </p:txBody>
          </p:sp>
          <p:sp>
            <p:nvSpPr>
              <p:cNvPr id="21" name="テキスト ボックス 20">
                <a:extLst>
                  <a:ext uri="{FF2B5EF4-FFF2-40B4-BE49-F238E27FC236}">
                    <a16:creationId xmlns:a16="http://schemas.microsoft.com/office/drawing/2014/main" id="{BD32EB0E-9967-C3BE-5007-107AFE150DE9}"/>
                  </a:ext>
                </a:extLst>
              </p:cNvPr>
              <p:cNvSpPr txBox="1"/>
              <p:nvPr/>
            </p:nvSpPr>
            <p:spPr>
              <a:xfrm>
                <a:off x="782675" y="3204918"/>
                <a:ext cx="738117" cy="3614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1A1A1A"/>
                    </a:solidFill>
                    <a:effectLst/>
                    <a:uLnTx/>
                    <a:uFillTx/>
                    <a:latin typeface="+mn-lt"/>
                    <a:ea typeface="+mn-ea"/>
                    <a:cs typeface="+mn-cs"/>
                  </a:rPr>
                  <a:t>要件</a:t>
                </a:r>
              </a:p>
            </p:txBody>
          </p:sp>
          <p:sp>
            <p:nvSpPr>
              <p:cNvPr id="22" name="テキスト ボックス 21">
                <a:extLst>
                  <a:ext uri="{FF2B5EF4-FFF2-40B4-BE49-F238E27FC236}">
                    <a16:creationId xmlns:a16="http://schemas.microsoft.com/office/drawing/2014/main" id="{D79270FF-E0EF-6329-94A0-936ECD9C0F23}"/>
                  </a:ext>
                </a:extLst>
              </p:cNvPr>
              <p:cNvSpPr txBox="1"/>
              <p:nvPr/>
            </p:nvSpPr>
            <p:spPr>
              <a:xfrm>
                <a:off x="568107" y="4578810"/>
                <a:ext cx="1167254" cy="3614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1A1A1A"/>
                    </a:solidFill>
                    <a:effectLst/>
                    <a:uLnTx/>
                    <a:uFillTx/>
                    <a:latin typeface="+mn-lt"/>
                    <a:ea typeface="+mn-ea"/>
                    <a:cs typeface="+mn-cs"/>
                  </a:rPr>
                  <a:t>日本企業</a:t>
                </a:r>
              </a:p>
            </p:txBody>
          </p:sp>
          <p:sp>
            <p:nvSpPr>
              <p:cNvPr id="23" name="テキスト ボックス 22">
                <a:extLst>
                  <a:ext uri="{FF2B5EF4-FFF2-40B4-BE49-F238E27FC236}">
                    <a16:creationId xmlns:a16="http://schemas.microsoft.com/office/drawing/2014/main" id="{83E52869-1C04-47E1-A6F1-FE3E64DC6740}"/>
                  </a:ext>
                </a:extLst>
              </p:cNvPr>
              <p:cNvSpPr txBox="1"/>
              <p:nvPr/>
            </p:nvSpPr>
            <p:spPr>
              <a:xfrm>
                <a:off x="490326" y="5653164"/>
                <a:ext cx="1322816" cy="5873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1A1A1A"/>
                    </a:solidFill>
                    <a:effectLst/>
                    <a:uLnTx/>
                    <a:uFillTx/>
                    <a:latin typeface="+mn-lt"/>
                    <a:ea typeface="+mn-ea"/>
                    <a:cs typeface="+mn-cs"/>
                  </a:rPr>
                  <a:t>デジタル</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1A1A1A"/>
                    </a:solidFill>
                    <a:effectLst/>
                    <a:uLnTx/>
                    <a:uFillTx/>
                    <a:latin typeface="+mn-lt"/>
                    <a:ea typeface="+mn-ea"/>
                    <a:cs typeface="+mn-cs"/>
                  </a:rPr>
                  <a:t>カンパニー</a:t>
                </a:r>
              </a:p>
            </p:txBody>
          </p:sp>
          <p:sp>
            <p:nvSpPr>
              <p:cNvPr id="24" name="乗算記号 23">
                <a:extLst>
                  <a:ext uri="{FF2B5EF4-FFF2-40B4-BE49-F238E27FC236}">
                    <a16:creationId xmlns:a16="http://schemas.microsoft.com/office/drawing/2014/main" id="{BB104367-5511-2230-95E5-90629DDA9A8F}"/>
                  </a:ext>
                </a:extLst>
              </p:cNvPr>
              <p:cNvSpPr/>
              <p:nvPr/>
            </p:nvSpPr>
            <p:spPr bwMode="auto">
              <a:xfrm>
                <a:off x="4880791" y="3028906"/>
                <a:ext cx="721360" cy="721360"/>
              </a:xfrm>
              <a:prstGeom prst="mathMultiply">
                <a:avLst>
                  <a:gd name="adj1" fmla="val 15069"/>
                </a:avLst>
              </a:prstGeom>
              <a:solidFill>
                <a:srgbClr val="FFCCFF"/>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srgbClr val="1A1A1A"/>
                  </a:solidFill>
                  <a:effectLst/>
                  <a:uLnTx/>
                  <a:uFillTx/>
                  <a:latin typeface="+mn-lt"/>
                  <a:ea typeface="+mn-ea"/>
                  <a:cs typeface="+mn-cs"/>
                </a:endParaRPr>
              </a:p>
            </p:txBody>
          </p:sp>
          <p:sp>
            <p:nvSpPr>
              <p:cNvPr id="25" name="乗算記号 24">
                <a:extLst>
                  <a:ext uri="{FF2B5EF4-FFF2-40B4-BE49-F238E27FC236}">
                    <a16:creationId xmlns:a16="http://schemas.microsoft.com/office/drawing/2014/main" id="{9C6B0183-7528-F69E-8903-BB978BB508D8}"/>
                  </a:ext>
                </a:extLst>
              </p:cNvPr>
              <p:cNvSpPr/>
              <p:nvPr/>
            </p:nvSpPr>
            <p:spPr bwMode="auto">
              <a:xfrm>
                <a:off x="4880791" y="4402798"/>
                <a:ext cx="721360" cy="721360"/>
              </a:xfrm>
              <a:prstGeom prst="mathMultiply">
                <a:avLst>
                  <a:gd name="adj1" fmla="val 15069"/>
                </a:avLst>
              </a:prstGeom>
              <a:solidFill>
                <a:srgbClr val="FFCCFF"/>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srgbClr val="1A1A1A"/>
                  </a:solidFill>
                  <a:effectLst/>
                  <a:uLnTx/>
                  <a:uFillTx/>
                  <a:latin typeface="+mn-lt"/>
                  <a:ea typeface="+mn-ea"/>
                  <a:cs typeface="+mn-cs"/>
                </a:endParaRPr>
              </a:p>
            </p:txBody>
          </p:sp>
          <p:sp>
            <p:nvSpPr>
              <p:cNvPr id="26" name="乗算記号 25">
                <a:extLst>
                  <a:ext uri="{FF2B5EF4-FFF2-40B4-BE49-F238E27FC236}">
                    <a16:creationId xmlns:a16="http://schemas.microsoft.com/office/drawing/2014/main" id="{9E18E979-70E9-7C99-96E0-21475A57B263}"/>
                  </a:ext>
                </a:extLst>
              </p:cNvPr>
              <p:cNvSpPr/>
              <p:nvPr/>
            </p:nvSpPr>
            <p:spPr bwMode="auto">
              <a:xfrm>
                <a:off x="4880791" y="5615575"/>
                <a:ext cx="721360" cy="721360"/>
              </a:xfrm>
              <a:prstGeom prst="mathMultiply">
                <a:avLst>
                  <a:gd name="adj1" fmla="val 15069"/>
                </a:avLst>
              </a:prstGeom>
              <a:solidFill>
                <a:srgbClr val="FFCCFF"/>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srgbClr val="1A1A1A"/>
                  </a:solidFill>
                  <a:effectLst/>
                  <a:uLnTx/>
                  <a:uFillTx/>
                  <a:latin typeface="+mn-lt"/>
                  <a:ea typeface="+mn-ea"/>
                  <a:cs typeface="+mn-cs"/>
                </a:endParaRPr>
              </a:p>
            </p:txBody>
          </p:sp>
          <p:sp>
            <p:nvSpPr>
              <p:cNvPr id="27" name="楕円 26">
                <a:extLst>
                  <a:ext uri="{FF2B5EF4-FFF2-40B4-BE49-F238E27FC236}">
                    <a16:creationId xmlns:a16="http://schemas.microsoft.com/office/drawing/2014/main" id="{864434E3-5157-CCC5-3E57-420FA0CA198B}"/>
                  </a:ext>
                </a:extLst>
              </p:cNvPr>
              <p:cNvSpPr/>
              <p:nvPr/>
            </p:nvSpPr>
            <p:spPr>
              <a:xfrm>
                <a:off x="1536921" y="2703480"/>
                <a:ext cx="893043" cy="522010"/>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a:ln>
                      <a:noFill/>
                    </a:ln>
                    <a:solidFill>
                      <a:prstClr val="black"/>
                    </a:solidFill>
                    <a:effectLst/>
                    <a:uLnTx/>
                    <a:uFillTx/>
                    <a:latin typeface="+mn-lt"/>
                    <a:ea typeface="+mn-ea"/>
                    <a:cs typeface="+mn-cs"/>
                  </a:rPr>
                  <a:t>利用する</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a:ln>
                      <a:noFill/>
                    </a:ln>
                    <a:solidFill>
                      <a:prstClr val="black"/>
                    </a:solidFill>
                    <a:effectLst/>
                    <a:uLnTx/>
                    <a:uFillTx/>
                    <a:latin typeface="+mn-lt"/>
                    <a:ea typeface="+mn-ea"/>
                    <a:cs typeface="+mn-cs"/>
                  </a:rPr>
                  <a:t>技術</a:t>
                </a:r>
              </a:p>
            </p:txBody>
          </p:sp>
          <p:sp>
            <p:nvSpPr>
              <p:cNvPr id="28" name="楕円 27">
                <a:extLst>
                  <a:ext uri="{FF2B5EF4-FFF2-40B4-BE49-F238E27FC236}">
                    <a16:creationId xmlns:a16="http://schemas.microsoft.com/office/drawing/2014/main" id="{A845374D-76CB-088D-B0BE-50EE8C7D887E}"/>
                  </a:ext>
                </a:extLst>
              </p:cNvPr>
              <p:cNvSpPr/>
              <p:nvPr/>
            </p:nvSpPr>
            <p:spPr>
              <a:xfrm>
                <a:off x="8002397" y="2703480"/>
                <a:ext cx="893043" cy="522010"/>
              </a:xfrm>
              <a:prstGeom prst="ellipse">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a:ln>
                      <a:noFill/>
                    </a:ln>
                    <a:solidFill>
                      <a:prstClr val="black"/>
                    </a:solidFill>
                    <a:effectLst/>
                    <a:uLnTx/>
                    <a:uFillTx/>
                    <a:latin typeface="+mn-lt"/>
                    <a:ea typeface="+mn-ea"/>
                    <a:cs typeface="+mn-cs"/>
                  </a:rPr>
                  <a:t>遂行する</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a:ln>
                      <a:noFill/>
                    </a:ln>
                    <a:solidFill>
                      <a:prstClr val="black"/>
                    </a:solidFill>
                    <a:effectLst/>
                    <a:uLnTx/>
                    <a:uFillTx/>
                    <a:latin typeface="+mn-lt"/>
                    <a:ea typeface="+mn-ea"/>
                    <a:cs typeface="+mn-cs"/>
                  </a:rPr>
                  <a:t>人材</a:t>
                </a:r>
              </a:p>
            </p:txBody>
          </p:sp>
        </p:grpSp>
        <p:pic>
          <p:nvPicPr>
            <p:cNvPr id="29" name="Picture 2" descr="https://blogs.microsoft.com/uploads/2014/02/clip_5F00_image002_5F00_46B16751.jpg">
              <a:extLst>
                <a:ext uri="{FF2B5EF4-FFF2-40B4-BE49-F238E27FC236}">
                  <a16:creationId xmlns:a16="http://schemas.microsoft.com/office/drawing/2014/main" id="{7551FBEF-C548-A6AA-7567-8E324E00149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790" r="10555"/>
            <a:stretch/>
          </p:blipFill>
          <p:spPr bwMode="auto">
            <a:xfrm>
              <a:off x="6211585" y="1456041"/>
              <a:ext cx="1688752" cy="150808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ãhit refresh site:microsoft.comãã®ç»åæ¤ç´¢çµæ">
              <a:extLst>
                <a:ext uri="{FF2B5EF4-FFF2-40B4-BE49-F238E27FC236}">
                  <a16:creationId xmlns:a16="http://schemas.microsoft.com/office/drawing/2014/main" id="{98E576BE-3D14-71CA-F0A0-B8934EF280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74" r="12302"/>
            <a:stretch/>
          </p:blipFill>
          <p:spPr bwMode="auto">
            <a:xfrm>
              <a:off x="5630987" y="1754542"/>
              <a:ext cx="836911" cy="1108145"/>
            </a:xfrm>
            <a:prstGeom prst="rect">
              <a:avLst/>
            </a:prstGeom>
            <a:noFill/>
            <a:extLst>
              <a:ext uri="{909E8E84-426E-40DD-AFC4-6F175D3DCCD1}">
                <a14:hiddenFill xmlns:a14="http://schemas.microsoft.com/office/drawing/2010/main">
                  <a:solidFill>
                    <a:srgbClr val="FFFFFF"/>
                  </a:solidFill>
                </a14:hiddenFill>
              </a:ext>
            </a:extLst>
          </p:spPr>
        </p:pic>
        <p:sp>
          <p:nvSpPr>
            <p:cNvPr id="31" name="tech adoption tech capability">
              <a:extLst>
                <a:ext uri="{FF2B5EF4-FFF2-40B4-BE49-F238E27FC236}">
                  <a16:creationId xmlns:a16="http://schemas.microsoft.com/office/drawing/2014/main" id="{E64AA9DA-11D0-22AB-6522-345C0B9FC5DF}"/>
                </a:ext>
              </a:extLst>
            </p:cNvPr>
            <p:cNvSpPr>
              <a:spLocks/>
            </p:cNvSpPr>
            <p:nvPr/>
          </p:nvSpPr>
          <p:spPr bwMode="auto">
            <a:xfrm>
              <a:off x="7826271" y="2192858"/>
              <a:ext cx="3749132" cy="378806"/>
            </a:xfrm>
            <a:prstGeom prst="rect">
              <a:avLst/>
            </a:prstGeom>
            <a:noFill/>
            <a:ln w="19050" cap="rnd" cmpd="sng" algn="ctr">
              <a:noFill/>
              <a:prstDash val="solid"/>
              <a:headEnd type="none" w="med" len="med"/>
              <a:tailEnd type="none" w="med" len="med"/>
            </a:ln>
            <a:effectLst/>
          </p:spPr>
          <p:txBody>
            <a:bodyPr vert="horz" wrap="square" lIns="0" tIns="46630" rIns="0" bIns="46630" numCol="1" rtlCol="0" anchor="ctr" anchorCtr="0" compatLnSpc="1">
              <a:prstTxWarp prst="textNoShape">
                <a:avLst/>
              </a:prstTxWarp>
              <a:spAutoFit/>
            </a:bodyPr>
            <a:lstStyle/>
            <a:p>
              <a:pPr marL="0" marR="0" lvl="0" indent="0" algn="ctr" defTabSz="932563" rtl="0" eaLnBrk="1" fontAlgn="base" latinLnBrk="0" hangingPunct="1">
                <a:lnSpc>
                  <a:spcPct val="90000"/>
                </a:lnSpc>
                <a:spcBef>
                  <a:spcPct val="0"/>
                </a:spcBef>
                <a:spcAft>
                  <a:spcPct val="0"/>
                </a:spcAft>
                <a:buClrTx/>
                <a:buSzTx/>
                <a:buFontTx/>
                <a:buNone/>
                <a:tabLst>
                  <a:tab pos="5086961" algn="l"/>
                </a:tabLst>
                <a:defRPr/>
              </a:pPr>
              <a:r>
                <a:rPr kumimoji="0" lang="en-US" sz="1100" b="0" i="0" u="none" strike="noStrike" kern="0" cap="none" spc="0" normalizeH="0" baseline="0" noProof="0">
                  <a:ln w="3175">
                    <a:noFill/>
                  </a:ln>
                  <a:solidFill>
                    <a:srgbClr val="1A1A1A"/>
                  </a:solidFill>
                  <a:effectLst/>
                  <a:uLnTx/>
                  <a:uFillTx/>
                  <a:latin typeface="+mn-lt"/>
                  <a:ea typeface="+mn-ea"/>
                  <a:cs typeface="Segoe UI" pitchFamily="34" charset="0"/>
                </a:rPr>
                <a:t>(</a:t>
              </a:r>
              <a:r>
                <a:rPr kumimoji="0" lang="en-US" sz="1100" b="0" i="0" u="none" strike="noStrike" kern="0" cap="none" spc="-150" normalizeH="0" baseline="0" noProof="0">
                  <a:ln w="3175">
                    <a:noFill/>
                  </a:ln>
                  <a:solidFill>
                    <a:srgbClr val="1A1A1A"/>
                  </a:solidFill>
                  <a:effectLst/>
                  <a:uLnTx/>
                  <a:uFillTx/>
                  <a:latin typeface="+mn-lt"/>
                  <a:ea typeface="+mn-ea"/>
                  <a:cs typeface="Segoe UI" pitchFamily="34" charset="0"/>
                </a:rPr>
                <a:t>T</a:t>
              </a:r>
              <a:r>
                <a:rPr kumimoji="0" lang="en-US" sz="1100" b="0" i="0" u="none" strike="noStrike" kern="0" cap="none" spc="0" normalizeH="0" baseline="0" noProof="0">
                  <a:ln w="3175">
                    <a:noFill/>
                  </a:ln>
                  <a:solidFill>
                    <a:srgbClr val="1A1A1A"/>
                  </a:solidFill>
                  <a:effectLst/>
                  <a:uLnTx/>
                  <a:uFillTx/>
                  <a:latin typeface="+mn-lt"/>
                  <a:ea typeface="+mn-ea"/>
                  <a:cs typeface="Segoe UI" pitchFamily="34" charset="0"/>
                </a:rPr>
                <a:t>ech adoption)</a:t>
              </a:r>
              <a:r>
                <a:rPr kumimoji="0" lang="en-US" sz="2000" b="0" i="0" u="none" strike="noStrike" kern="0" cap="none" spc="300" normalizeH="0" baseline="-8000" noProof="0">
                  <a:ln w="3175">
                    <a:noFill/>
                  </a:ln>
                  <a:solidFill>
                    <a:srgbClr val="1A1A1A"/>
                  </a:solidFill>
                  <a:effectLst/>
                  <a:uLnTx/>
                  <a:uFillTx/>
                  <a:latin typeface="+mn-lt"/>
                  <a:ea typeface="+mn-ea"/>
                  <a:cs typeface="Segoe UI" pitchFamily="34" charset="0"/>
                </a:rPr>
                <a:t>ˆ</a:t>
              </a:r>
              <a:r>
                <a:rPr kumimoji="0" lang="en-US" sz="1100" b="0" i="0" u="none" strike="noStrike" kern="0" cap="none" spc="-150" normalizeH="0" baseline="0" noProof="0">
                  <a:ln w="3175">
                    <a:noFill/>
                  </a:ln>
                  <a:solidFill>
                    <a:srgbClr val="1A1A1A"/>
                  </a:solidFill>
                  <a:effectLst/>
                  <a:uLnTx/>
                  <a:uFillTx/>
                  <a:latin typeface="+mn-lt"/>
                  <a:ea typeface="+mn-ea"/>
                  <a:cs typeface="Segoe UI" pitchFamily="34" charset="0"/>
                </a:rPr>
                <a:t>T</a:t>
              </a:r>
              <a:r>
                <a:rPr kumimoji="0" lang="en-US" sz="1100" b="0" i="0" u="none" strike="noStrike" kern="0" cap="none" spc="0" normalizeH="0" baseline="0" noProof="0">
                  <a:ln w="3175">
                    <a:noFill/>
                  </a:ln>
                  <a:solidFill>
                    <a:srgbClr val="1A1A1A"/>
                  </a:solidFill>
                  <a:effectLst/>
                  <a:uLnTx/>
                  <a:uFillTx/>
                  <a:latin typeface="+mn-lt"/>
                  <a:ea typeface="+mn-ea"/>
                  <a:cs typeface="Segoe UI" pitchFamily="34" charset="0"/>
                </a:rPr>
                <a:t>ech capability</a:t>
              </a:r>
            </a:p>
          </p:txBody>
        </p:sp>
        <p:sp>
          <p:nvSpPr>
            <p:cNvPr id="32" name="=">
              <a:extLst>
                <a:ext uri="{FF2B5EF4-FFF2-40B4-BE49-F238E27FC236}">
                  <a16:creationId xmlns:a16="http://schemas.microsoft.com/office/drawing/2014/main" id="{C368FDFD-ED93-EC6E-60A2-652B5E634DED}"/>
                </a:ext>
              </a:extLst>
            </p:cNvPr>
            <p:cNvSpPr>
              <a:spLocks/>
            </p:cNvSpPr>
            <p:nvPr/>
          </p:nvSpPr>
          <p:spPr bwMode="auto">
            <a:xfrm>
              <a:off x="10692913" y="1842952"/>
              <a:ext cx="156784" cy="391349"/>
            </a:xfrm>
            <a:prstGeom prst="rect">
              <a:avLst/>
            </a:prstGeom>
            <a:noFill/>
            <a:ln w="19050" cap="rnd" cmpd="sng" algn="ctr">
              <a:noFill/>
              <a:prstDash val="solid"/>
              <a:headEnd type="none" w="med" len="med"/>
              <a:tailEnd type="none" w="med" len="med"/>
            </a:ln>
            <a:effectLst/>
          </p:spPr>
          <p:txBody>
            <a:bodyPr vert="horz" wrap="square" lIns="0" tIns="46630" rIns="0" bIns="46630" numCol="1" rtlCol="0" anchor="ctr" anchorCtr="0" compatLnSpc="1">
              <a:prstTxWarp prst="textNoShape">
                <a:avLst/>
              </a:prstTxWarp>
              <a:spAutoFit/>
            </a:bodyPr>
            <a:lstStyle/>
            <a:p>
              <a:pPr marL="0" marR="0" lvl="0" indent="0" algn="ctr" defTabSz="932563" rtl="0" eaLnBrk="1" fontAlgn="base" latinLnBrk="0" hangingPunct="1">
                <a:lnSpc>
                  <a:spcPct val="90000"/>
                </a:lnSpc>
                <a:spcBef>
                  <a:spcPct val="0"/>
                </a:spcBef>
                <a:spcAft>
                  <a:spcPct val="0"/>
                </a:spcAft>
                <a:buClrTx/>
                <a:buSzTx/>
                <a:buFontTx/>
                <a:buNone/>
                <a:tabLst>
                  <a:tab pos="5086961" algn="l"/>
                </a:tabLst>
                <a:defRPr/>
              </a:pPr>
              <a:r>
                <a:rPr kumimoji="0" lang="en-US" sz="1400" b="0" i="0" u="none" strike="noStrike" kern="0" cap="none" spc="0" normalizeH="0" baseline="0" noProof="0">
                  <a:ln w="3175">
                    <a:noFill/>
                  </a:ln>
                  <a:solidFill>
                    <a:srgbClr val="1A1A1A"/>
                  </a:solidFill>
                  <a:effectLst/>
                  <a:uLnTx/>
                  <a:uFillTx/>
                  <a:latin typeface="+mn-lt"/>
                  <a:ea typeface="+mn-ea"/>
                  <a:cs typeface="Segoe UI" pitchFamily="34" charset="0"/>
                </a:rPr>
                <a:t>=</a:t>
              </a:r>
            </a:p>
          </p:txBody>
        </p:sp>
        <p:sp>
          <p:nvSpPr>
            <p:cNvPr id="33" name="Tech intensity">
              <a:extLst>
                <a:ext uri="{FF2B5EF4-FFF2-40B4-BE49-F238E27FC236}">
                  <a16:creationId xmlns:a16="http://schemas.microsoft.com/office/drawing/2014/main" id="{1D03999D-3DD5-87C3-FC62-310388F53E45}"/>
                </a:ext>
              </a:extLst>
            </p:cNvPr>
            <p:cNvSpPr>
              <a:spLocks/>
            </p:cNvSpPr>
            <p:nvPr/>
          </p:nvSpPr>
          <p:spPr bwMode="auto">
            <a:xfrm>
              <a:off x="7649829" y="1835146"/>
              <a:ext cx="2940930" cy="391349"/>
            </a:xfrm>
            <a:prstGeom prst="rect">
              <a:avLst/>
            </a:prstGeom>
            <a:noFill/>
            <a:ln w="19050" cap="rnd" cmpd="sng" algn="ctr">
              <a:noFill/>
              <a:prstDash val="solid"/>
              <a:headEnd type="none" w="med" len="med"/>
              <a:tailEnd type="none" w="med" len="med"/>
            </a:ln>
            <a:effectLst/>
          </p:spPr>
          <p:txBody>
            <a:bodyPr vert="horz" wrap="square" lIns="0" tIns="46630" rIns="0" bIns="46630" numCol="1" rtlCol="0" anchor="ctr" anchorCtr="0" compatLnSpc="1">
              <a:prstTxWarp prst="textNoShape">
                <a:avLst/>
              </a:prstTxWarp>
              <a:spAutoFit/>
            </a:bodyPr>
            <a:lstStyle/>
            <a:p>
              <a:pPr marL="0" marR="0" lvl="0" indent="0" algn="ctr" defTabSz="932563" rtl="0" eaLnBrk="1" fontAlgn="base" latinLnBrk="0" hangingPunct="1">
                <a:lnSpc>
                  <a:spcPct val="90000"/>
                </a:lnSpc>
                <a:spcBef>
                  <a:spcPct val="0"/>
                </a:spcBef>
                <a:spcAft>
                  <a:spcPct val="0"/>
                </a:spcAft>
                <a:buClrTx/>
                <a:buSzTx/>
                <a:buFontTx/>
                <a:buNone/>
                <a:tabLst>
                  <a:tab pos="5086961" algn="l"/>
                </a:tabLst>
                <a:defRPr/>
              </a:pPr>
              <a:r>
                <a:rPr kumimoji="0" lang="en-US" sz="1400" b="0" i="0" u="none" strike="noStrike" kern="0" cap="none" spc="-200" normalizeH="0" baseline="0" noProof="0">
                  <a:ln w="3175">
                    <a:noFill/>
                  </a:ln>
                  <a:solidFill>
                    <a:srgbClr val="1A1A1A"/>
                  </a:solidFill>
                  <a:effectLst/>
                  <a:uLnTx/>
                  <a:uFillTx/>
                  <a:latin typeface="+mn-lt"/>
                  <a:ea typeface="+mn-ea"/>
                  <a:cs typeface="Segoe UI" pitchFamily="34" charset="0"/>
                </a:rPr>
                <a:t>T</a:t>
              </a:r>
              <a:r>
                <a:rPr kumimoji="0" lang="en-US" sz="1400" b="0" i="0" u="none" strike="noStrike" kern="0" cap="none" spc="0" normalizeH="0" baseline="0" noProof="0">
                  <a:ln w="3175">
                    <a:noFill/>
                  </a:ln>
                  <a:solidFill>
                    <a:srgbClr val="1A1A1A"/>
                  </a:solidFill>
                  <a:effectLst/>
                  <a:uLnTx/>
                  <a:uFillTx/>
                  <a:latin typeface="+mn-lt"/>
                  <a:ea typeface="+mn-ea"/>
                  <a:cs typeface="Segoe UI" pitchFamily="34" charset="0"/>
                </a:rPr>
                <a:t>ech intensity</a:t>
              </a:r>
            </a:p>
          </p:txBody>
        </p:sp>
        <p:sp>
          <p:nvSpPr>
            <p:cNvPr id="34" name="スライド番号プレースホルダー 43">
              <a:extLst>
                <a:ext uri="{FF2B5EF4-FFF2-40B4-BE49-F238E27FC236}">
                  <a16:creationId xmlns:a16="http://schemas.microsoft.com/office/drawing/2014/main" id="{5CCDF6D5-EF77-6FE8-84B1-E8CCFF2E635C}"/>
                </a:ext>
              </a:extLst>
            </p:cNvPr>
            <p:cNvSpPr txBox="1">
              <a:spLocks/>
            </p:cNvSpPr>
            <p:nvPr/>
          </p:nvSpPr>
          <p:spPr>
            <a:xfrm>
              <a:off x="11407140" y="6492886"/>
              <a:ext cx="686053" cy="250873"/>
            </a:xfrm>
            <a:prstGeom prst="rect">
              <a:avLst/>
            </a:prstGeom>
            <a:noFill/>
          </p:spPr>
          <p:txBody>
            <a:bodyPr vert="horz" wrap="square" lIns="0" tIns="0" rIns="0" bIns="0" rtlCol="0">
              <a:spAutoFit/>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kumimoji="1" sz="3138" kern="1200" spc="0" baseline="0">
                  <a:solidFill>
                    <a:schemeClr val="bg1"/>
                  </a:solidFill>
                  <a:latin typeface="+mj-lt"/>
                  <a:ea typeface="BIZ UDPゴシック" panose="020B0400000000000000" pitchFamily="50" charset="-128"/>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kumimoji="1" sz="1400" kern="1200" spc="0" baseline="0">
                  <a:gradFill>
                    <a:gsLst>
                      <a:gs pos="1250">
                        <a:schemeClr val="tx1"/>
                      </a:gs>
                      <a:gs pos="100000">
                        <a:schemeClr val="tx1"/>
                      </a:gs>
                    </a:gsLst>
                    <a:lin ang="5400000" scaled="0"/>
                  </a:gradFill>
                  <a:latin typeface="Segoe UI" panose="020B0502040204020203" pitchFamily="34" charset="0"/>
                  <a:ea typeface="BIZ UDPゴシック" panose="020B0400000000000000" pitchFamily="50" charset="-128"/>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kumimoji="1" sz="1400" kern="1200" spc="0" baseline="0">
                  <a:gradFill>
                    <a:gsLst>
                      <a:gs pos="1250">
                        <a:schemeClr val="tx1"/>
                      </a:gs>
                      <a:gs pos="100000">
                        <a:schemeClr val="tx1"/>
                      </a:gs>
                    </a:gsLst>
                    <a:lin ang="5400000" scaled="0"/>
                  </a:gradFill>
                  <a:latin typeface="Segoe UI" panose="020B0502040204020203" pitchFamily="34" charset="0"/>
                  <a:ea typeface="BIZ UDPゴシック" panose="020B0400000000000000" pitchFamily="50" charset="-128"/>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kumimoji="1" sz="1400" kern="1200" spc="0" baseline="0">
                  <a:gradFill>
                    <a:gsLst>
                      <a:gs pos="1250">
                        <a:schemeClr val="tx1"/>
                      </a:gs>
                      <a:gs pos="100000">
                        <a:schemeClr val="tx1"/>
                      </a:gs>
                    </a:gsLst>
                    <a:lin ang="5400000" scaled="0"/>
                  </a:gradFill>
                  <a:latin typeface="Segoe UI" panose="020B0502040204020203" pitchFamily="34" charset="0"/>
                  <a:ea typeface="BIZ UDPゴシック" panose="020B0400000000000000" pitchFamily="50" charset="-128"/>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kumimoji="1" sz="1400" kern="1200" spc="0" baseline="0">
                  <a:gradFill>
                    <a:gsLst>
                      <a:gs pos="1250">
                        <a:schemeClr val="tx1"/>
                      </a:gs>
                      <a:gs pos="100000">
                        <a:schemeClr val="tx1"/>
                      </a:gs>
                    </a:gsLst>
                    <a:lin ang="5400000" scaled="0"/>
                  </a:gradFill>
                  <a:latin typeface="Segoe UI" panose="020B0502040204020203" pitchFamily="34" charset="0"/>
                  <a:ea typeface="BIZ UDPゴシック" panose="020B0400000000000000" pitchFamily="50" charset="-128"/>
                  <a:cs typeface="+mn-cs"/>
                </a:defRPr>
              </a:lvl5pPr>
              <a:lvl6pPr marL="2564547" indent="-233141" algn="l" defTabSz="932563"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marR="0" lvl="0" indent="0" algn="r"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1" lang="en-US" altLang="ja-JP" sz="1200" b="0" i="0" u="none" strike="noStrike" kern="1200" cap="none" spc="0" normalizeH="0" baseline="0" noProof="0">
                  <a:ln>
                    <a:noFill/>
                  </a:ln>
                  <a:solidFill>
                    <a:srgbClr val="1A1A1A"/>
                  </a:solidFill>
                  <a:effectLst/>
                  <a:uLnTx/>
                  <a:uFillTx/>
                  <a:latin typeface="+mn-lt"/>
                  <a:ea typeface="+mn-ea"/>
                  <a:cs typeface="Segoe UI" panose="020B0502040204020203" pitchFamily="34" charset="0"/>
                </a:rPr>
                <a:t>p. </a:t>
              </a:r>
              <a:fld id="{985A7D15-8394-4DEE-A5C1-9ECE42D7C7A3}" type="slidenum">
                <a:rPr kumimoji="1" lang="ja-JP" altLang="en-US" sz="1200" b="0" i="0" u="none" strike="noStrike" kern="1200" cap="none" spc="0" normalizeH="0" baseline="0" noProof="0" smtClean="0">
                  <a:ln>
                    <a:noFill/>
                  </a:ln>
                  <a:solidFill>
                    <a:srgbClr val="1A1A1A"/>
                  </a:solidFill>
                  <a:effectLst/>
                  <a:uLnTx/>
                  <a:uFillTx/>
                  <a:latin typeface="+mn-lt"/>
                  <a:ea typeface="+mn-ea"/>
                  <a:cs typeface="Segoe UI" panose="020B0502040204020203" pitchFamily="34" charset="0"/>
                </a:rPr>
                <a:pPr marL="0" marR="0" lvl="0" indent="0" algn="r"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a:pPr>
                <a:t>18</a:t>
              </a:fld>
              <a:endParaRPr kumimoji="1" lang="ja-JP" altLang="en-US" sz="1200" b="0" i="0" u="none" strike="noStrike" kern="1200" cap="none" spc="0" normalizeH="0" baseline="0" noProof="0">
                <a:ln>
                  <a:noFill/>
                </a:ln>
                <a:solidFill>
                  <a:srgbClr val="1A1A1A"/>
                </a:solidFill>
                <a:effectLst/>
                <a:uLnTx/>
                <a:uFillTx/>
                <a:latin typeface="+mn-lt"/>
                <a:ea typeface="+mn-ea"/>
                <a:cs typeface="Segoe UI" panose="020B0502040204020203" pitchFamily="34" charset="0"/>
              </a:endParaRPr>
            </a:p>
          </p:txBody>
        </p:sp>
      </p:grpSp>
    </p:spTree>
    <p:extLst>
      <p:ext uri="{BB962C8B-B14F-4D97-AF65-F5344CB8AC3E}">
        <p14:creationId xmlns:p14="http://schemas.microsoft.com/office/powerpoint/2010/main" val="2755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BF1791-6832-E084-8166-E9C5D133C077}"/>
              </a:ext>
            </a:extLst>
          </p:cNvPr>
          <p:cNvSpPr>
            <a:spLocks noGrp="1"/>
          </p:cNvSpPr>
          <p:nvPr>
            <p:ph type="title"/>
          </p:nvPr>
        </p:nvSpPr>
        <p:spPr/>
        <p:txBody>
          <a:bodyPr/>
          <a:lstStyle/>
          <a:p>
            <a:r>
              <a:rPr kumimoji="1" lang="ja-JP" altLang="en-US"/>
              <a:t>① 戦略立案 （</a:t>
            </a:r>
            <a:r>
              <a:rPr kumimoji="1" lang="en-US" altLang="ja-JP"/>
              <a:t>Strategy</a:t>
            </a:r>
            <a:r>
              <a:rPr kumimoji="1" lang="ja-JP" altLang="en-US"/>
              <a:t>）</a:t>
            </a:r>
          </a:p>
        </p:txBody>
      </p:sp>
      <p:sp>
        <p:nvSpPr>
          <p:cNvPr id="3" name="コンテンツ プレースホルダー 2">
            <a:extLst>
              <a:ext uri="{FF2B5EF4-FFF2-40B4-BE49-F238E27FC236}">
                <a16:creationId xmlns:a16="http://schemas.microsoft.com/office/drawing/2014/main" id="{9DE59EFF-EC98-5B69-9431-C8F29A69F7E1}"/>
              </a:ext>
            </a:extLst>
          </p:cNvPr>
          <p:cNvSpPr>
            <a:spLocks noGrp="1"/>
          </p:cNvSpPr>
          <p:nvPr>
            <p:ph idx="1"/>
          </p:nvPr>
        </p:nvSpPr>
        <p:spPr/>
        <p:txBody>
          <a:bodyPr/>
          <a:lstStyle/>
          <a:p>
            <a:r>
              <a:rPr kumimoji="1" lang="en-US" altLang="ja-JP"/>
              <a:t>Tips &amp; Tricks : #4. </a:t>
            </a:r>
            <a:r>
              <a:rPr kumimoji="1" lang="ja-JP" altLang="en-US"/>
              <a:t>クラウドの良さの引き出し方をざっくり考える（続き）</a:t>
            </a:r>
          </a:p>
          <a:p>
            <a:pPr lvl="1"/>
            <a:r>
              <a:rPr kumimoji="1" lang="ja-JP" altLang="en-US"/>
              <a:t>（重要） パートナー戦略について</a:t>
            </a:r>
            <a:endParaRPr kumimoji="1" lang="en-US" altLang="ja-JP"/>
          </a:p>
          <a:p>
            <a:pPr lvl="2"/>
            <a:r>
              <a:rPr kumimoji="1" lang="ja-JP" altLang="en-US"/>
              <a:t>前述に沿って、「どこをアウトソースするのか」「どこは自社でやるのか」を考えると、各ロールの人材をどのように再配置していくべきかの戦略が立てられる</a:t>
            </a:r>
          </a:p>
          <a:p>
            <a:pPr lvl="2"/>
            <a:r>
              <a:rPr kumimoji="1" lang="ja-JP" altLang="en-US"/>
              <a:t>この戦略が描けると、どんなパートナーにどんな支援を求める必要があるのか、どんなリスキル・リカレント教育が必要なのか、どんな人材を積極採用すべきかが見えてくる</a:t>
            </a:r>
          </a:p>
        </p:txBody>
      </p:sp>
      <p:grpSp>
        <p:nvGrpSpPr>
          <p:cNvPr id="4" name="グループ化 3">
            <a:extLst>
              <a:ext uri="{FF2B5EF4-FFF2-40B4-BE49-F238E27FC236}">
                <a16:creationId xmlns:a16="http://schemas.microsoft.com/office/drawing/2014/main" id="{428ADFC0-08E2-5FAF-49A9-46C7D5057889}"/>
              </a:ext>
            </a:extLst>
          </p:cNvPr>
          <p:cNvGrpSpPr/>
          <p:nvPr/>
        </p:nvGrpSpPr>
        <p:grpSpPr>
          <a:xfrm>
            <a:off x="312529" y="2944533"/>
            <a:ext cx="8712202" cy="3671222"/>
            <a:chOff x="312528" y="1695999"/>
            <a:chExt cx="11566945" cy="4874178"/>
          </a:xfrm>
        </p:grpSpPr>
        <p:sp>
          <p:nvSpPr>
            <p:cNvPr id="5" name="四角形: 角を丸くする 4">
              <a:extLst>
                <a:ext uri="{FF2B5EF4-FFF2-40B4-BE49-F238E27FC236}">
                  <a16:creationId xmlns:a16="http://schemas.microsoft.com/office/drawing/2014/main" id="{E5D4CB5B-7846-D917-E6D0-08853034926F}"/>
                </a:ext>
              </a:extLst>
            </p:cNvPr>
            <p:cNvSpPr/>
            <p:nvPr/>
          </p:nvSpPr>
          <p:spPr bwMode="auto">
            <a:xfrm>
              <a:off x="6852125" y="4065097"/>
              <a:ext cx="4693875" cy="1187309"/>
            </a:xfrm>
            <a:prstGeom prst="roundRect">
              <a:avLst>
                <a:gd name="adj" fmla="val 8016"/>
              </a:avLst>
            </a:prstGeom>
            <a:solidFill>
              <a:srgbClr val="FFCCFF"/>
            </a:solidFill>
            <a:ln w="38100">
              <a:solidFill>
                <a:srgbClr val="EE0000"/>
              </a:solidFill>
              <a:prstDash val="sysDot"/>
            </a:ln>
          </p:spPr>
          <p:txBody>
            <a:bodyPr wrap="square" lIns="35292" tIns="35292" rIns="35292" bIns="35292" rtlCol="0" anchor="ctr" anchorCtr="0">
              <a:noAutofit/>
            </a:bodyPr>
            <a:lstStyle/>
            <a:p>
              <a:pPr algn="ctr" defTabSz="1066350">
                <a:spcBef>
                  <a:spcPts val="588"/>
                </a:spcBef>
                <a:buSzPct val="90000"/>
              </a:pPr>
              <a:endParaRPr lang="ja-JP" altLang="en-US" sz="1100">
                <a:solidFill>
                  <a:srgbClr val="003963"/>
                </a:solidFill>
                <a:latin typeface="+mn-lt"/>
                <a:ea typeface="+mn-ea"/>
                <a:cs typeface="Segoe UI Semibold" panose="020B0702040204020203" pitchFamily="34" charset="0"/>
              </a:endParaRPr>
            </a:p>
          </p:txBody>
        </p:sp>
        <p:sp>
          <p:nvSpPr>
            <p:cNvPr id="6" name="四角形: 角を丸くする 5">
              <a:extLst>
                <a:ext uri="{FF2B5EF4-FFF2-40B4-BE49-F238E27FC236}">
                  <a16:creationId xmlns:a16="http://schemas.microsoft.com/office/drawing/2014/main" id="{777E97B8-379C-9045-0B3A-C263B0E3BA54}"/>
                </a:ext>
              </a:extLst>
            </p:cNvPr>
            <p:cNvSpPr/>
            <p:nvPr/>
          </p:nvSpPr>
          <p:spPr bwMode="auto">
            <a:xfrm>
              <a:off x="6852125" y="3389338"/>
              <a:ext cx="2578757" cy="565243"/>
            </a:xfrm>
            <a:prstGeom prst="roundRect">
              <a:avLst/>
            </a:prstGeom>
            <a:solidFill>
              <a:srgbClr val="FFCCFF"/>
            </a:solidFill>
            <a:ln w="38100">
              <a:solidFill>
                <a:srgbClr val="EE0000"/>
              </a:solidFill>
              <a:prstDash val="sysDot"/>
            </a:ln>
          </p:spPr>
          <p:txBody>
            <a:bodyPr wrap="square" lIns="35292" tIns="35292" rIns="35292" bIns="35292" rtlCol="0" anchor="ctr" anchorCtr="0">
              <a:noAutofit/>
            </a:bodyPr>
            <a:lstStyle/>
            <a:p>
              <a:pPr algn="ctr" defTabSz="1066350">
                <a:spcBef>
                  <a:spcPts val="588"/>
                </a:spcBef>
                <a:buSzPct val="90000"/>
              </a:pPr>
              <a:endParaRPr lang="ja-JP" altLang="en-US" sz="1100">
                <a:solidFill>
                  <a:srgbClr val="003963"/>
                </a:solidFill>
                <a:latin typeface="+mn-lt"/>
                <a:ea typeface="+mn-ea"/>
                <a:cs typeface="Segoe UI Semibold" panose="020B0702040204020203" pitchFamily="34" charset="0"/>
              </a:endParaRPr>
            </a:p>
          </p:txBody>
        </p:sp>
        <p:sp>
          <p:nvSpPr>
            <p:cNvPr id="7" name="テキスト ボックス 6">
              <a:extLst>
                <a:ext uri="{FF2B5EF4-FFF2-40B4-BE49-F238E27FC236}">
                  <a16:creationId xmlns:a16="http://schemas.microsoft.com/office/drawing/2014/main" id="{30BFA82B-CB20-E668-AAB3-507BA6B5E81E}"/>
                </a:ext>
              </a:extLst>
            </p:cNvPr>
            <p:cNvSpPr txBox="1"/>
            <p:nvPr/>
          </p:nvSpPr>
          <p:spPr>
            <a:xfrm>
              <a:off x="958745" y="2118168"/>
              <a:ext cx="896425" cy="489980"/>
            </a:xfrm>
            <a:prstGeom prst="rect">
              <a:avLst/>
            </a:prstGeom>
            <a:noFill/>
          </p:spPr>
          <p:txBody>
            <a:bodyPr wrap="none" lIns="35292" tIns="35292" rIns="35292" bIns="35292" rtlCol="0">
              <a:noAutofit/>
            </a:bodyPr>
            <a:lstStyle/>
            <a:p>
              <a:pPr algn="ctr" defTabSz="914228">
                <a:lnSpc>
                  <a:spcPct val="90000"/>
                </a:lnSpc>
                <a:spcAft>
                  <a:spcPts val="588"/>
                </a:spcAft>
              </a:pPr>
              <a:r>
                <a:rPr lang="ja-JP" altLang="en-US" sz="1000">
                  <a:solidFill>
                    <a:srgbClr val="505050"/>
                  </a:solidFill>
                  <a:latin typeface="+mn-lt"/>
                  <a:ea typeface="+mn-ea"/>
                </a:rPr>
                <a:t>エンドユーザ</a:t>
              </a:r>
            </a:p>
            <a:p>
              <a:pPr algn="ctr" defTabSz="914228">
                <a:lnSpc>
                  <a:spcPct val="90000"/>
                </a:lnSpc>
                <a:spcAft>
                  <a:spcPts val="588"/>
                </a:spcAft>
              </a:pPr>
              <a:r>
                <a:rPr lang="ja-JP" altLang="en-US" sz="1000">
                  <a:solidFill>
                    <a:srgbClr val="505050"/>
                  </a:solidFill>
                  <a:latin typeface="+mn-lt"/>
                  <a:ea typeface="+mn-ea"/>
                </a:rPr>
                <a:t>（親会社正社員）</a:t>
              </a:r>
            </a:p>
          </p:txBody>
        </p:sp>
        <p:sp>
          <p:nvSpPr>
            <p:cNvPr id="8" name="テキスト ボックス 7">
              <a:extLst>
                <a:ext uri="{FF2B5EF4-FFF2-40B4-BE49-F238E27FC236}">
                  <a16:creationId xmlns:a16="http://schemas.microsoft.com/office/drawing/2014/main" id="{95B0444E-98E0-4CDB-A279-20AFCFDD5318}"/>
                </a:ext>
              </a:extLst>
            </p:cNvPr>
            <p:cNvSpPr txBox="1"/>
            <p:nvPr/>
          </p:nvSpPr>
          <p:spPr>
            <a:xfrm>
              <a:off x="958745" y="2765402"/>
              <a:ext cx="896425" cy="489980"/>
            </a:xfrm>
            <a:prstGeom prst="rect">
              <a:avLst/>
            </a:prstGeom>
            <a:noFill/>
          </p:spPr>
          <p:txBody>
            <a:bodyPr wrap="none" lIns="35292" tIns="35292" rIns="35292" bIns="35292" rtlCol="0">
              <a:noAutofit/>
            </a:bodyPr>
            <a:lstStyle/>
            <a:p>
              <a:pPr algn="ctr" defTabSz="914228">
                <a:lnSpc>
                  <a:spcPct val="90000"/>
                </a:lnSpc>
                <a:spcAft>
                  <a:spcPts val="588"/>
                </a:spcAft>
              </a:pPr>
              <a:r>
                <a:rPr lang="ja-JP" altLang="en-US" sz="1000">
                  <a:solidFill>
                    <a:srgbClr val="505050"/>
                  </a:solidFill>
                  <a:latin typeface="+mn-lt"/>
                  <a:ea typeface="+mn-ea"/>
                </a:rPr>
                <a:t>パワーユーザ</a:t>
              </a:r>
            </a:p>
            <a:p>
              <a:pPr algn="ctr" defTabSz="914228">
                <a:lnSpc>
                  <a:spcPct val="90000"/>
                </a:lnSpc>
                <a:spcAft>
                  <a:spcPts val="588"/>
                </a:spcAft>
              </a:pPr>
              <a:r>
                <a:rPr lang="ja-JP" altLang="en-US" sz="1000">
                  <a:solidFill>
                    <a:srgbClr val="505050"/>
                  </a:solidFill>
                  <a:latin typeface="+mn-lt"/>
                  <a:ea typeface="+mn-ea"/>
                </a:rPr>
                <a:t>（市民開発者）</a:t>
              </a:r>
            </a:p>
          </p:txBody>
        </p:sp>
        <p:sp>
          <p:nvSpPr>
            <p:cNvPr id="9" name="テキスト ボックス 8">
              <a:extLst>
                <a:ext uri="{FF2B5EF4-FFF2-40B4-BE49-F238E27FC236}">
                  <a16:creationId xmlns:a16="http://schemas.microsoft.com/office/drawing/2014/main" id="{933D7240-88FD-5E38-FB9C-8012F8796EAF}"/>
                </a:ext>
              </a:extLst>
            </p:cNvPr>
            <p:cNvSpPr txBox="1"/>
            <p:nvPr/>
          </p:nvSpPr>
          <p:spPr>
            <a:xfrm>
              <a:off x="958745" y="3412636"/>
              <a:ext cx="896425" cy="489980"/>
            </a:xfrm>
            <a:prstGeom prst="rect">
              <a:avLst/>
            </a:prstGeom>
            <a:noFill/>
          </p:spPr>
          <p:txBody>
            <a:bodyPr wrap="none" lIns="35292" tIns="35292" rIns="35292" bIns="35292" rtlCol="0">
              <a:noAutofit/>
            </a:bodyPr>
            <a:lstStyle/>
            <a:p>
              <a:pPr algn="ctr" defTabSz="914228">
                <a:lnSpc>
                  <a:spcPct val="90000"/>
                </a:lnSpc>
                <a:spcAft>
                  <a:spcPts val="588"/>
                </a:spcAft>
              </a:pPr>
              <a:r>
                <a:rPr lang="en-US" altLang="ja-JP" sz="1000" err="1">
                  <a:solidFill>
                    <a:srgbClr val="505050"/>
                  </a:solidFill>
                  <a:latin typeface="+mn-lt"/>
                  <a:ea typeface="+mn-ea"/>
                </a:rPr>
                <a:t>PjM</a:t>
              </a:r>
              <a:endParaRPr lang="en-US" altLang="ja-JP" sz="1000">
                <a:solidFill>
                  <a:srgbClr val="505050"/>
                </a:solidFill>
                <a:latin typeface="+mn-lt"/>
                <a:ea typeface="+mn-ea"/>
              </a:endParaRPr>
            </a:p>
            <a:p>
              <a:pPr algn="ctr" defTabSz="914228">
                <a:lnSpc>
                  <a:spcPct val="90000"/>
                </a:lnSpc>
                <a:spcAft>
                  <a:spcPts val="588"/>
                </a:spcAft>
              </a:pPr>
              <a:r>
                <a:rPr lang="ja-JP" altLang="en-US" sz="1000">
                  <a:solidFill>
                    <a:srgbClr val="505050"/>
                  </a:solidFill>
                  <a:latin typeface="+mn-lt"/>
                  <a:ea typeface="+mn-ea"/>
                </a:rPr>
                <a:t>業務 </a:t>
              </a:r>
              <a:r>
                <a:rPr lang="en-US" altLang="ja-JP" sz="1000">
                  <a:solidFill>
                    <a:srgbClr val="505050"/>
                  </a:solidFill>
                  <a:latin typeface="+mn-lt"/>
                  <a:ea typeface="+mn-ea"/>
                </a:rPr>
                <a:t>SE</a:t>
              </a:r>
              <a:endParaRPr lang="ja-JP" altLang="en-US" sz="1000">
                <a:solidFill>
                  <a:srgbClr val="505050"/>
                </a:solidFill>
                <a:latin typeface="+mn-lt"/>
                <a:ea typeface="+mn-ea"/>
              </a:endParaRPr>
            </a:p>
          </p:txBody>
        </p:sp>
        <p:sp>
          <p:nvSpPr>
            <p:cNvPr id="10" name="テキスト ボックス 9">
              <a:extLst>
                <a:ext uri="{FF2B5EF4-FFF2-40B4-BE49-F238E27FC236}">
                  <a16:creationId xmlns:a16="http://schemas.microsoft.com/office/drawing/2014/main" id="{167BE2FC-EB90-93E8-2A82-52E54330E507}"/>
                </a:ext>
              </a:extLst>
            </p:cNvPr>
            <p:cNvSpPr txBox="1"/>
            <p:nvPr/>
          </p:nvSpPr>
          <p:spPr>
            <a:xfrm>
              <a:off x="958745" y="4059868"/>
              <a:ext cx="896425" cy="489980"/>
            </a:xfrm>
            <a:prstGeom prst="rect">
              <a:avLst/>
            </a:prstGeom>
            <a:noFill/>
          </p:spPr>
          <p:txBody>
            <a:bodyPr wrap="none" lIns="35292" tIns="35292" rIns="35292" bIns="35292" rtlCol="0">
              <a:noAutofit/>
            </a:bodyPr>
            <a:lstStyle/>
            <a:p>
              <a:pPr algn="ctr" defTabSz="914228">
                <a:lnSpc>
                  <a:spcPct val="90000"/>
                </a:lnSpc>
                <a:spcAft>
                  <a:spcPts val="588"/>
                </a:spcAft>
              </a:pPr>
              <a:r>
                <a:rPr lang="ja-JP" altLang="en-US" sz="1000">
                  <a:solidFill>
                    <a:srgbClr val="505050"/>
                  </a:solidFill>
                  <a:latin typeface="+mn-lt"/>
                  <a:ea typeface="+mn-ea"/>
                </a:rPr>
                <a:t>アプリアーキテクト</a:t>
              </a:r>
            </a:p>
            <a:p>
              <a:pPr algn="ctr" defTabSz="914228">
                <a:lnSpc>
                  <a:spcPct val="90000"/>
                </a:lnSpc>
                <a:spcAft>
                  <a:spcPts val="588"/>
                </a:spcAft>
              </a:pPr>
              <a:r>
                <a:rPr lang="ja-JP" altLang="en-US" sz="1000">
                  <a:solidFill>
                    <a:srgbClr val="505050"/>
                  </a:solidFill>
                  <a:latin typeface="+mn-lt"/>
                  <a:ea typeface="+mn-ea"/>
                </a:rPr>
                <a:t>クラウドアーキテクト</a:t>
              </a:r>
            </a:p>
          </p:txBody>
        </p:sp>
        <p:sp>
          <p:nvSpPr>
            <p:cNvPr id="11" name="テキスト ボックス 10">
              <a:extLst>
                <a:ext uri="{FF2B5EF4-FFF2-40B4-BE49-F238E27FC236}">
                  <a16:creationId xmlns:a16="http://schemas.microsoft.com/office/drawing/2014/main" id="{8C9FA5B9-0A1F-9CBD-63F5-83B8AA277B24}"/>
                </a:ext>
              </a:extLst>
            </p:cNvPr>
            <p:cNvSpPr txBox="1"/>
            <p:nvPr/>
          </p:nvSpPr>
          <p:spPr>
            <a:xfrm>
              <a:off x="958745" y="4707102"/>
              <a:ext cx="896425" cy="489980"/>
            </a:xfrm>
            <a:prstGeom prst="rect">
              <a:avLst/>
            </a:prstGeom>
            <a:noFill/>
          </p:spPr>
          <p:txBody>
            <a:bodyPr wrap="none" lIns="35292" tIns="35292" rIns="35292" bIns="35292" rtlCol="0">
              <a:noAutofit/>
            </a:bodyPr>
            <a:lstStyle/>
            <a:p>
              <a:pPr algn="ctr" defTabSz="914228">
                <a:lnSpc>
                  <a:spcPct val="90000"/>
                </a:lnSpc>
                <a:spcAft>
                  <a:spcPts val="588"/>
                </a:spcAft>
              </a:pPr>
              <a:r>
                <a:rPr lang="ja-JP" altLang="en-US" sz="1000">
                  <a:solidFill>
                    <a:srgbClr val="505050"/>
                  </a:solidFill>
                  <a:latin typeface="+mn-lt"/>
                  <a:ea typeface="+mn-ea"/>
                </a:rPr>
                <a:t>プロデベロッパー</a:t>
              </a:r>
              <a:endParaRPr lang="en-US" altLang="ja-JP" sz="1000">
                <a:solidFill>
                  <a:srgbClr val="505050"/>
                </a:solidFill>
                <a:latin typeface="+mn-lt"/>
                <a:ea typeface="+mn-ea"/>
              </a:endParaRPr>
            </a:p>
            <a:p>
              <a:pPr algn="ctr" defTabSz="914228">
                <a:lnSpc>
                  <a:spcPct val="90000"/>
                </a:lnSpc>
                <a:spcAft>
                  <a:spcPts val="588"/>
                </a:spcAft>
              </a:pPr>
              <a:r>
                <a:rPr lang="ja-JP" altLang="en-US" sz="1000">
                  <a:solidFill>
                    <a:srgbClr val="505050"/>
                  </a:solidFill>
                  <a:latin typeface="+mn-lt"/>
                  <a:ea typeface="+mn-ea"/>
                </a:rPr>
                <a:t>データサイエンティスト</a:t>
              </a:r>
            </a:p>
          </p:txBody>
        </p:sp>
        <p:sp>
          <p:nvSpPr>
            <p:cNvPr id="12" name="テキスト ボックス 11">
              <a:extLst>
                <a:ext uri="{FF2B5EF4-FFF2-40B4-BE49-F238E27FC236}">
                  <a16:creationId xmlns:a16="http://schemas.microsoft.com/office/drawing/2014/main" id="{4E86F78F-41C1-A1A8-DE68-44F3808897A8}"/>
                </a:ext>
              </a:extLst>
            </p:cNvPr>
            <p:cNvSpPr txBox="1"/>
            <p:nvPr/>
          </p:nvSpPr>
          <p:spPr>
            <a:xfrm>
              <a:off x="958745" y="5354334"/>
              <a:ext cx="896425" cy="489980"/>
            </a:xfrm>
            <a:prstGeom prst="rect">
              <a:avLst/>
            </a:prstGeom>
            <a:noFill/>
          </p:spPr>
          <p:txBody>
            <a:bodyPr wrap="none" lIns="35292" tIns="35292" rIns="35292" bIns="35292" rtlCol="0">
              <a:noAutofit/>
            </a:bodyPr>
            <a:lstStyle/>
            <a:p>
              <a:pPr algn="ctr" defTabSz="914228">
                <a:lnSpc>
                  <a:spcPct val="90000"/>
                </a:lnSpc>
                <a:spcAft>
                  <a:spcPts val="588"/>
                </a:spcAft>
              </a:pPr>
              <a:r>
                <a:rPr lang="ja-JP" altLang="en-US" sz="1000">
                  <a:solidFill>
                    <a:srgbClr val="505050"/>
                  </a:solidFill>
                  <a:latin typeface="+mn-lt"/>
                  <a:ea typeface="+mn-ea"/>
                </a:rPr>
                <a:t>インフラエンジニア</a:t>
              </a:r>
            </a:p>
            <a:p>
              <a:pPr algn="ctr" defTabSz="914228">
                <a:lnSpc>
                  <a:spcPct val="90000"/>
                </a:lnSpc>
                <a:spcAft>
                  <a:spcPts val="588"/>
                </a:spcAft>
              </a:pPr>
              <a:r>
                <a:rPr lang="ja-JP" altLang="en-US" sz="1000">
                  <a:solidFill>
                    <a:srgbClr val="505050"/>
                  </a:solidFill>
                  <a:latin typeface="+mn-lt"/>
                  <a:ea typeface="+mn-ea"/>
                </a:rPr>
                <a:t>運用・保守エンジニア</a:t>
              </a:r>
            </a:p>
          </p:txBody>
        </p:sp>
        <p:sp>
          <p:nvSpPr>
            <p:cNvPr id="13" name="テキスト ボックス 12">
              <a:extLst>
                <a:ext uri="{FF2B5EF4-FFF2-40B4-BE49-F238E27FC236}">
                  <a16:creationId xmlns:a16="http://schemas.microsoft.com/office/drawing/2014/main" id="{645F99DE-205F-7EE5-EBF4-C4EA8313A502}"/>
                </a:ext>
              </a:extLst>
            </p:cNvPr>
            <p:cNvSpPr txBox="1"/>
            <p:nvPr/>
          </p:nvSpPr>
          <p:spPr>
            <a:xfrm>
              <a:off x="958745" y="6001568"/>
              <a:ext cx="896425" cy="489980"/>
            </a:xfrm>
            <a:prstGeom prst="rect">
              <a:avLst/>
            </a:prstGeom>
            <a:noFill/>
          </p:spPr>
          <p:txBody>
            <a:bodyPr wrap="none" lIns="35292" tIns="35292" rIns="35292" bIns="35292" rtlCol="0">
              <a:noAutofit/>
            </a:bodyPr>
            <a:lstStyle/>
            <a:p>
              <a:pPr algn="ctr" defTabSz="914228">
                <a:lnSpc>
                  <a:spcPct val="90000"/>
                </a:lnSpc>
                <a:spcAft>
                  <a:spcPts val="588"/>
                </a:spcAft>
              </a:pPr>
              <a:r>
                <a:rPr lang="ja-JP" altLang="en-US" sz="1000">
                  <a:solidFill>
                    <a:srgbClr val="505050"/>
                  </a:solidFill>
                  <a:latin typeface="+mn-lt"/>
                  <a:ea typeface="+mn-ea"/>
                </a:rPr>
                <a:t>セキュリティアーキテクト</a:t>
              </a:r>
            </a:p>
            <a:p>
              <a:pPr algn="ctr" defTabSz="914228">
                <a:lnSpc>
                  <a:spcPct val="90000"/>
                </a:lnSpc>
                <a:spcAft>
                  <a:spcPts val="588"/>
                </a:spcAft>
              </a:pPr>
              <a:r>
                <a:rPr lang="ja-JP" altLang="en-US" sz="1000">
                  <a:solidFill>
                    <a:srgbClr val="505050"/>
                  </a:solidFill>
                  <a:latin typeface="+mn-lt"/>
                  <a:ea typeface="+mn-ea"/>
                </a:rPr>
                <a:t>セキュリティエンジニア</a:t>
              </a:r>
              <a:endParaRPr lang="en-US" altLang="ja-JP" sz="1000">
                <a:solidFill>
                  <a:srgbClr val="505050"/>
                </a:solidFill>
                <a:latin typeface="+mn-lt"/>
                <a:ea typeface="+mn-ea"/>
              </a:endParaRPr>
            </a:p>
          </p:txBody>
        </p:sp>
        <p:cxnSp>
          <p:nvCxnSpPr>
            <p:cNvPr id="14" name="直線コネクタ 13">
              <a:extLst>
                <a:ext uri="{FF2B5EF4-FFF2-40B4-BE49-F238E27FC236}">
                  <a16:creationId xmlns:a16="http://schemas.microsoft.com/office/drawing/2014/main" id="{69D1D07E-4D54-8B65-C2EF-898C619AFEF9}"/>
                </a:ext>
              </a:extLst>
            </p:cNvPr>
            <p:cNvCxnSpPr/>
            <p:nvPr/>
          </p:nvCxnSpPr>
          <p:spPr>
            <a:xfrm>
              <a:off x="358882" y="2686775"/>
              <a:ext cx="11113212" cy="0"/>
            </a:xfrm>
            <a:prstGeom prst="line">
              <a:avLst/>
            </a:prstGeom>
            <a:noFill/>
            <a:ln w="9525" cap="flat" cmpd="sng" algn="ctr">
              <a:solidFill>
                <a:srgbClr val="505050"/>
              </a:solidFill>
              <a:prstDash val="dash"/>
              <a:headEnd type="none"/>
              <a:tailEnd type="none"/>
            </a:ln>
            <a:effectLst/>
          </p:spPr>
        </p:cxnSp>
        <p:cxnSp>
          <p:nvCxnSpPr>
            <p:cNvPr id="15" name="直線コネクタ 14">
              <a:extLst>
                <a:ext uri="{FF2B5EF4-FFF2-40B4-BE49-F238E27FC236}">
                  <a16:creationId xmlns:a16="http://schemas.microsoft.com/office/drawing/2014/main" id="{F0727567-F4EC-A53F-35C5-C74540FF8444}"/>
                </a:ext>
              </a:extLst>
            </p:cNvPr>
            <p:cNvCxnSpPr/>
            <p:nvPr/>
          </p:nvCxnSpPr>
          <p:spPr>
            <a:xfrm>
              <a:off x="358882" y="3334008"/>
              <a:ext cx="11113212" cy="0"/>
            </a:xfrm>
            <a:prstGeom prst="line">
              <a:avLst/>
            </a:prstGeom>
            <a:noFill/>
            <a:ln w="9525" cap="flat" cmpd="sng" algn="ctr">
              <a:solidFill>
                <a:srgbClr val="505050"/>
              </a:solidFill>
              <a:prstDash val="dash"/>
              <a:headEnd type="none"/>
              <a:tailEnd type="none"/>
            </a:ln>
            <a:effectLst/>
          </p:spPr>
        </p:cxnSp>
        <p:cxnSp>
          <p:nvCxnSpPr>
            <p:cNvPr id="16" name="直線コネクタ 15">
              <a:extLst>
                <a:ext uri="{FF2B5EF4-FFF2-40B4-BE49-F238E27FC236}">
                  <a16:creationId xmlns:a16="http://schemas.microsoft.com/office/drawing/2014/main" id="{F866AA4F-E760-AEF0-F4CA-639A1429018A}"/>
                </a:ext>
              </a:extLst>
            </p:cNvPr>
            <p:cNvCxnSpPr/>
            <p:nvPr/>
          </p:nvCxnSpPr>
          <p:spPr>
            <a:xfrm>
              <a:off x="358882" y="3981241"/>
              <a:ext cx="11113212" cy="0"/>
            </a:xfrm>
            <a:prstGeom prst="line">
              <a:avLst/>
            </a:prstGeom>
            <a:noFill/>
            <a:ln w="9525" cap="flat" cmpd="sng" algn="ctr">
              <a:solidFill>
                <a:srgbClr val="505050"/>
              </a:solidFill>
              <a:prstDash val="dash"/>
              <a:headEnd type="none"/>
              <a:tailEnd type="none"/>
            </a:ln>
            <a:effectLst/>
          </p:spPr>
        </p:cxnSp>
        <p:cxnSp>
          <p:nvCxnSpPr>
            <p:cNvPr id="17" name="直線コネクタ 16">
              <a:extLst>
                <a:ext uri="{FF2B5EF4-FFF2-40B4-BE49-F238E27FC236}">
                  <a16:creationId xmlns:a16="http://schemas.microsoft.com/office/drawing/2014/main" id="{1CB8B8FF-35FF-EAB7-26C1-77F67000F596}"/>
                </a:ext>
              </a:extLst>
            </p:cNvPr>
            <p:cNvCxnSpPr/>
            <p:nvPr/>
          </p:nvCxnSpPr>
          <p:spPr>
            <a:xfrm>
              <a:off x="358882" y="4628474"/>
              <a:ext cx="11113212" cy="0"/>
            </a:xfrm>
            <a:prstGeom prst="line">
              <a:avLst/>
            </a:prstGeom>
            <a:noFill/>
            <a:ln w="9525" cap="flat" cmpd="sng" algn="ctr">
              <a:solidFill>
                <a:srgbClr val="505050"/>
              </a:solidFill>
              <a:prstDash val="dash"/>
              <a:headEnd type="none"/>
              <a:tailEnd type="none"/>
            </a:ln>
            <a:effectLst/>
          </p:spPr>
        </p:cxnSp>
        <p:cxnSp>
          <p:nvCxnSpPr>
            <p:cNvPr id="18" name="直線コネクタ 17">
              <a:extLst>
                <a:ext uri="{FF2B5EF4-FFF2-40B4-BE49-F238E27FC236}">
                  <a16:creationId xmlns:a16="http://schemas.microsoft.com/office/drawing/2014/main" id="{9239EFD3-6826-DB96-3D9B-B24BCBF8024B}"/>
                </a:ext>
              </a:extLst>
            </p:cNvPr>
            <p:cNvCxnSpPr/>
            <p:nvPr/>
          </p:nvCxnSpPr>
          <p:spPr>
            <a:xfrm>
              <a:off x="358882" y="5275708"/>
              <a:ext cx="11113212" cy="0"/>
            </a:xfrm>
            <a:prstGeom prst="line">
              <a:avLst/>
            </a:prstGeom>
            <a:noFill/>
            <a:ln w="9525" cap="flat" cmpd="sng" algn="ctr">
              <a:solidFill>
                <a:srgbClr val="505050"/>
              </a:solidFill>
              <a:prstDash val="dash"/>
              <a:headEnd type="none"/>
              <a:tailEnd type="none"/>
            </a:ln>
            <a:effectLst/>
          </p:spPr>
        </p:cxnSp>
        <p:cxnSp>
          <p:nvCxnSpPr>
            <p:cNvPr id="19" name="直線コネクタ 18">
              <a:extLst>
                <a:ext uri="{FF2B5EF4-FFF2-40B4-BE49-F238E27FC236}">
                  <a16:creationId xmlns:a16="http://schemas.microsoft.com/office/drawing/2014/main" id="{13CBA56F-E03A-14FB-E46F-412862A77405}"/>
                </a:ext>
              </a:extLst>
            </p:cNvPr>
            <p:cNvCxnSpPr/>
            <p:nvPr/>
          </p:nvCxnSpPr>
          <p:spPr>
            <a:xfrm>
              <a:off x="358882" y="5922941"/>
              <a:ext cx="11113212" cy="0"/>
            </a:xfrm>
            <a:prstGeom prst="line">
              <a:avLst/>
            </a:prstGeom>
            <a:noFill/>
            <a:ln w="9525" cap="flat" cmpd="sng" algn="ctr">
              <a:solidFill>
                <a:srgbClr val="505050"/>
              </a:solidFill>
              <a:prstDash val="dash"/>
              <a:headEnd type="none"/>
              <a:tailEnd type="none"/>
            </a:ln>
            <a:effectLst/>
          </p:spPr>
        </p:cxnSp>
        <p:cxnSp>
          <p:nvCxnSpPr>
            <p:cNvPr id="20" name="直線コネクタ 19">
              <a:extLst>
                <a:ext uri="{FF2B5EF4-FFF2-40B4-BE49-F238E27FC236}">
                  <a16:creationId xmlns:a16="http://schemas.microsoft.com/office/drawing/2014/main" id="{3CF96CB3-D034-44CD-ADFB-560005A8D24F}"/>
                </a:ext>
              </a:extLst>
            </p:cNvPr>
            <p:cNvCxnSpPr/>
            <p:nvPr/>
          </p:nvCxnSpPr>
          <p:spPr>
            <a:xfrm>
              <a:off x="358882" y="6570177"/>
              <a:ext cx="11113212" cy="0"/>
            </a:xfrm>
            <a:prstGeom prst="line">
              <a:avLst/>
            </a:prstGeom>
            <a:noFill/>
            <a:ln w="9525" cap="flat" cmpd="sng" algn="ctr">
              <a:solidFill>
                <a:srgbClr val="505050"/>
              </a:solidFill>
              <a:prstDash val="dash"/>
              <a:headEnd type="none"/>
              <a:tailEnd type="none"/>
            </a:ln>
            <a:effectLst/>
          </p:spPr>
        </p:cxnSp>
        <p:cxnSp>
          <p:nvCxnSpPr>
            <p:cNvPr id="21" name="直線コネクタ 20">
              <a:extLst>
                <a:ext uri="{FF2B5EF4-FFF2-40B4-BE49-F238E27FC236}">
                  <a16:creationId xmlns:a16="http://schemas.microsoft.com/office/drawing/2014/main" id="{AC2FDF04-2D8F-A108-9B5B-32E6D490F6F1}"/>
                </a:ext>
              </a:extLst>
            </p:cNvPr>
            <p:cNvCxnSpPr/>
            <p:nvPr/>
          </p:nvCxnSpPr>
          <p:spPr>
            <a:xfrm>
              <a:off x="358882" y="2039542"/>
              <a:ext cx="11113212" cy="0"/>
            </a:xfrm>
            <a:prstGeom prst="line">
              <a:avLst/>
            </a:prstGeom>
            <a:noFill/>
            <a:ln w="9525" cap="flat" cmpd="sng" algn="ctr">
              <a:solidFill>
                <a:srgbClr val="505050"/>
              </a:solidFill>
              <a:prstDash val="dash"/>
              <a:headEnd type="none"/>
              <a:tailEnd type="none"/>
            </a:ln>
            <a:effectLst/>
          </p:spPr>
        </p:cxnSp>
        <p:sp>
          <p:nvSpPr>
            <p:cNvPr id="22" name="テキスト ボックス 21">
              <a:extLst>
                <a:ext uri="{FF2B5EF4-FFF2-40B4-BE49-F238E27FC236}">
                  <a16:creationId xmlns:a16="http://schemas.microsoft.com/office/drawing/2014/main" id="{4EAC1BD4-83CD-4FC1-0155-2A3E5E67A4D3}"/>
                </a:ext>
              </a:extLst>
            </p:cNvPr>
            <p:cNvSpPr txBox="1"/>
            <p:nvPr/>
          </p:nvSpPr>
          <p:spPr>
            <a:xfrm>
              <a:off x="3763555" y="1695999"/>
              <a:ext cx="1075710" cy="268927"/>
            </a:xfrm>
            <a:prstGeom prst="rect">
              <a:avLst/>
            </a:prstGeom>
            <a:noFill/>
          </p:spPr>
          <p:txBody>
            <a:bodyPr wrap="none" lIns="35292" tIns="35292" rIns="35292" bIns="35292" rtlCol="0">
              <a:noAutofit/>
            </a:bodyPr>
            <a:lstStyle/>
            <a:p>
              <a:pPr algn="ctr" defTabSz="914228">
                <a:lnSpc>
                  <a:spcPct val="90000"/>
                </a:lnSpc>
                <a:spcAft>
                  <a:spcPts val="588"/>
                </a:spcAft>
              </a:pPr>
              <a:r>
                <a:rPr lang="ja-JP" altLang="en-US" sz="1000">
                  <a:solidFill>
                    <a:srgbClr val="505050"/>
                  </a:solidFill>
                  <a:latin typeface="+mn-lt"/>
                  <a:ea typeface="+mn-ea"/>
                </a:rPr>
                <a:t>現在の実態</a:t>
              </a:r>
            </a:p>
          </p:txBody>
        </p:sp>
        <p:sp>
          <p:nvSpPr>
            <p:cNvPr id="23" name="四角形: 角を丸くする 22">
              <a:extLst>
                <a:ext uri="{FF2B5EF4-FFF2-40B4-BE49-F238E27FC236}">
                  <a16:creationId xmlns:a16="http://schemas.microsoft.com/office/drawing/2014/main" id="{6DA3FFF1-6B37-FB98-581E-5FD04200D057}"/>
                </a:ext>
              </a:extLst>
            </p:cNvPr>
            <p:cNvSpPr/>
            <p:nvPr/>
          </p:nvSpPr>
          <p:spPr bwMode="auto">
            <a:xfrm>
              <a:off x="3763555" y="2118168"/>
              <a:ext cx="1075710" cy="682373"/>
            </a:xfrm>
            <a:prstGeom prst="roundRect">
              <a:avLst/>
            </a:prstGeom>
            <a:solidFill>
              <a:srgbClr val="008000"/>
            </a:solidFill>
            <a:ln>
              <a:solidFill>
                <a:srgbClr val="003963"/>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r>
                <a:rPr kumimoji="0" lang="ja-JP" altLang="en-US" sz="1050" b="0" i="0" u="none" strike="noStrike" kern="0" cap="none" spc="0" normalizeH="0" baseline="0" noProof="0">
                  <a:ln>
                    <a:noFill/>
                  </a:ln>
                  <a:solidFill>
                    <a:srgbClr val="FFFFFF"/>
                  </a:solidFill>
                  <a:effectLst/>
                  <a:uLnTx/>
                  <a:uFillTx/>
                  <a:latin typeface="+mn-lt"/>
                  <a:ea typeface="+mn-ea"/>
                  <a:cs typeface="Segoe UI Semibold" panose="020B0702040204020203" pitchFamily="34" charset="0"/>
                </a:rPr>
                <a:t>親会社</a:t>
              </a:r>
            </a:p>
          </p:txBody>
        </p:sp>
        <p:sp>
          <p:nvSpPr>
            <p:cNvPr id="24" name="四角形: 角を丸くする 23">
              <a:extLst>
                <a:ext uri="{FF2B5EF4-FFF2-40B4-BE49-F238E27FC236}">
                  <a16:creationId xmlns:a16="http://schemas.microsoft.com/office/drawing/2014/main" id="{04A502B8-0181-FD11-4312-AD86BB203781}"/>
                </a:ext>
              </a:extLst>
            </p:cNvPr>
            <p:cNvSpPr/>
            <p:nvPr/>
          </p:nvSpPr>
          <p:spPr bwMode="auto">
            <a:xfrm>
              <a:off x="3763555" y="3412634"/>
              <a:ext cx="1075710" cy="713861"/>
            </a:xfrm>
            <a:prstGeom prst="roundRect">
              <a:avLst/>
            </a:prstGeom>
            <a:solidFill>
              <a:srgbClr val="008000"/>
            </a:solidFill>
            <a:ln>
              <a:solidFill>
                <a:srgbClr val="003963"/>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r>
                <a:rPr kumimoji="0" lang="ja-JP" altLang="en-US" sz="1050" b="0" i="0" u="none" strike="noStrike" kern="0" cap="none" spc="0" normalizeH="0" baseline="0" noProof="0">
                  <a:ln>
                    <a:noFill/>
                  </a:ln>
                  <a:solidFill>
                    <a:srgbClr val="FFFFFF"/>
                  </a:solidFill>
                  <a:effectLst/>
                  <a:uLnTx/>
                  <a:uFillTx/>
                  <a:latin typeface="+mn-lt"/>
                  <a:ea typeface="+mn-ea"/>
                  <a:cs typeface="Segoe UI Semibold" panose="020B0702040204020203" pitchFamily="34" charset="0"/>
                </a:rPr>
                <a:t>システム</a:t>
              </a:r>
              <a:br>
                <a:rPr kumimoji="0" lang="ja-JP" altLang="en-US" sz="1050" b="0" i="0" u="none" strike="noStrike" kern="0" cap="none" spc="0" normalizeH="0" baseline="0" noProof="0">
                  <a:ln>
                    <a:noFill/>
                  </a:ln>
                  <a:solidFill>
                    <a:srgbClr val="FFFFFF"/>
                  </a:solidFill>
                  <a:effectLst/>
                  <a:uLnTx/>
                  <a:uFillTx/>
                  <a:latin typeface="+mn-lt"/>
                  <a:ea typeface="+mn-ea"/>
                  <a:cs typeface="Segoe UI Semibold" panose="020B0702040204020203" pitchFamily="34" charset="0"/>
                </a:rPr>
              </a:br>
              <a:r>
                <a:rPr kumimoji="0" lang="ja-JP" altLang="en-US" sz="1050" kern="0">
                  <a:solidFill>
                    <a:srgbClr val="FFFFFF"/>
                  </a:solidFill>
                  <a:latin typeface="+mn-lt"/>
                  <a:ea typeface="+mn-ea"/>
                  <a:cs typeface="Segoe UI Semibold" panose="020B0702040204020203" pitchFamily="34" charset="0"/>
                </a:rPr>
                <a:t>子会社</a:t>
              </a:r>
              <a:endParaRPr kumimoji="0" lang="ja-JP" altLang="en-US" sz="1050" b="0" i="0" u="none" strike="noStrike" kern="0" cap="none" spc="0" normalizeH="0" baseline="0" noProof="0">
                <a:ln>
                  <a:noFill/>
                </a:ln>
                <a:solidFill>
                  <a:srgbClr val="FFFFFF"/>
                </a:solidFill>
                <a:effectLst/>
                <a:uLnTx/>
                <a:uFillTx/>
                <a:latin typeface="+mn-lt"/>
                <a:ea typeface="+mn-ea"/>
                <a:cs typeface="Segoe UI Semibold" panose="020B0702040204020203" pitchFamily="34" charset="0"/>
              </a:endParaRPr>
            </a:p>
          </p:txBody>
        </p:sp>
        <p:sp>
          <p:nvSpPr>
            <p:cNvPr id="25" name="四角形: 角を丸くする 24">
              <a:extLst>
                <a:ext uri="{FF2B5EF4-FFF2-40B4-BE49-F238E27FC236}">
                  <a16:creationId xmlns:a16="http://schemas.microsoft.com/office/drawing/2014/main" id="{DDE4DF9D-8841-D6D4-5F99-115E8342AA42}"/>
                </a:ext>
              </a:extLst>
            </p:cNvPr>
            <p:cNvSpPr/>
            <p:nvPr/>
          </p:nvSpPr>
          <p:spPr bwMode="auto">
            <a:xfrm>
              <a:off x="3763555" y="5354334"/>
              <a:ext cx="1075710" cy="489975"/>
            </a:xfrm>
            <a:prstGeom prst="roundRect">
              <a:avLst/>
            </a:prstGeom>
            <a:solidFill>
              <a:srgbClr val="008000"/>
            </a:solidFill>
            <a:ln>
              <a:solidFill>
                <a:srgbClr val="003963"/>
              </a:solidFill>
            </a:ln>
          </p:spPr>
          <p:txBody>
            <a:bodyPr wrap="square" lIns="35292" tIns="35292" rIns="35292" bIns="35292" rtlCol="0" anchor="ctr" anchorCtr="0">
              <a:noAutofit/>
            </a:bodyPr>
            <a:lstStyle/>
            <a:p>
              <a:pPr algn="ctr" defTabSz="1066350">
                <a:spcBef>
                  <a:spcPts val="588"/>
                </a:spcBef>
                <a:buSzPct val="90000"/>
              </a:pPr>
              <a:r>
                <a:rPr kumimoji="0" lang="ja-JP" altLang="en-US" sz="1050" b="0" i="0" u="none" strike="noStrike" kern="0" cap="none" spc="0" normalizeH="0" baseline="0" noProof="0">
                  <a:ln>
                    <a:noFill/>
                  </a:ln>
                  <a:solidFill>
                    <a:srgbClr val="FFFFFF"/>
                  </a:solidFill>
                  <a:effectLst/>
                  <a:uLnTx/>
                  <a:uFillTx/>
                  <a:latin typeface="+mn-lt"/>
                  <a:ea typeface="+mn-ea"/>
                  <a:cs typeface="Segoe UI Semibold" panose="020B0702040204020203" pitchFamily="34" charset="0"/>
                </a:rPr>
                <a:t>システム</a:t>
              </a:r>
              <a:br>
                <a:rPr kumimoji="0" lang="ja-JP" altLang="en-US" sz="1050" b="0" i="0" u="none" strike="noStrike" kern="0" cap="none" spc="0" normalizeH="0" baseline="0" noProof="0">
                  <a:ln>
                    <a:noFill/>
                  </a:ln>
                  <a:solidFill>
                    <a:srgbClr val="FFFFFF"/>
                  </a:solidFill>
                  <a:effectLst/>
                  <a:uLnTx/>
                  <a:uFillTx/>
                  <a:latin typeface="+mn-lt"/>
                  <a:ea typeface="+mn-ea"/>
                  <a:cs typeface="Segoe UI Semibold" panose="020B0702040204020203" pitchFamily="34" charset="0"/>
                </a:rPr>
              </a:br>
              <a:r>
                <a:rPr kumimoji="0" lang="ja-JP" altLang="en-US" sz="1050" kern="0">
                  <a:solidFill>
                    <a:srgbClr val="FFFFFF"/>
                  </a:solidFill>
                  <a:latin typeface="+mn-lt"/>
                  <a:ea typeface="+mn-ea"/>
                  <a:cs typeface="Segoe UI Semibold" panose="020B0702040204020203" pitchFamily="34" charset="0"/>
                </a:rPr>
                <a:t>子会社</a:t>
              </a:r>
              <a:endParaRPr kumimoji="0" lang="ja-JP" altLang="en-US" sz="1050" b="0" i="0" u="none" strike="noStrike" kern="0" cap="none" spc="0" normalizeH="0" baseline="0" noProof="0">
                <a:ln>
                  <a:noFill/>
                </a:ln>
                <a:solidFill>
                  <a:srgbClr val="FFFFFF"/>
                </a:solidFill>
                <a:effectLst/>
                <a:uLnTx/>
                <a:uFillTx/>
                <a:latin typeface="+mn-lt"/>
                <a:ea typeface="+mn-ea"/>
                <a:cs typeface="Segoe UI Semibold" panose="020B0702040204020203" pitchFamily="34" charset="0"/>
              </a:endParaRPr>
            </a:p>
          </p:txBody>
        </p:sp>
        <p:sp>
          <p:nvSpPr>
            <p:cNvPr id="26" name="四角形: 角を丸くする 25">
              <a:extLst>
                <a:ext uri="{FF2B5EF4-FFF2-40B4-BE49-F238E27FC236}">
                  <a16:creationId xmlns:a16="http://schemas.microsoft.com/office/drawing/2014/main" id="{5868BBBB-50FB-1EC6-30FF-E223018FB9FF}"/>
                </a:ext>
              </a:extLst>
            </p:cNvPr>
            <p:cNvSpPr/>
            <p:nvPr/>
          </p:nvSpPr>
          <p:spPr bwMode="auto">
            <a:xfrm>
              <a:off x="3763555" y="6113910"/>
              <a:ext cx="1075710" cy="257923"/>
            </a:xfrm>
            <a:prstGeom prst="roundRect">
              <a:avLst/>
            </a:prstGeom>
            <a:solidFill>
              <a:srgbClr val="008000"/>
            </a:solidFill>
            <a:ln>
              <a:solidFill>
                <a:srgbClr val="003963"/>
              </a:solidFill>
            </a:ln>
          </p:spPr>
          <p:txBody>
            <a:bodyPr wrap="square" lIns="35292" tIns="35292" rIns="35292" bIns="35292" rtlCol="0" anchor="ctr" anchorCtr="0">
              <a:noAutofit/>
            </a:bodyPr>
            <a:lstStyle/>
            <a:p>
              <a:pPr algn="ctr" defTabSz="1066350">
                <a:spcBef>
                  <a:spcPts val="588"/>
                </a:spcBef>
                <a:buSzPct val="90000"/>
              </a:pPr>
              <a:r>
                <a:rPr kumimoji="0" lang="ja-JP" altLang="en-US" sz="800" b="0" i="0" u="none" strike="noStrike" kern="0" cap="none" spc="0" normalizeH="0" baseline="0" noProof="0">
                  <a:ln>
                    <a:noFill/>
                  </a:ln>
                  <a:solidFill>
                    <a:srgbClr val="FFFFFF"/>
                  </a:solidFill>
                  <a:effectLst/>
                  <a:uLnTx/>
                  <a:uFillTx/>
                  <a:latin typeface="+mn-lt"/>
                  <a:ea typeface="+mn-ea"/>
                  <a:cs typeface="Segoe UI Semibold" panose="020B0702040204020203" pitchFamily="34" charset="0"/>
                </a:rPr>
                <a:t>システム子会社</a:t>
              </a:r>
            </a:p>
          </p:txBody>
        </p:sp>
        <p:sp>
          <p:nvSpPr>
            <p:cNvPr id="27" name="四角形: 角を丸くする 26">
              <a:extLst>
                <a:ext uri="{FF2B5EF4-FFF2-40B4-BE49-F238E27FC236}">
                  <a16:creationId xmlns:a16="http://schemas.microsoft.com/office/drawing/2014/main" id="{5C3C1F9D-407F-C4C1-745F-4B72FBF2138B}"/>
                </a:ext>
              </a:extLst>
            </p:cNvPr>
            <p:cNvSpPr/>
            <p:nvPr/>
          </p:nvSpPr>
          <p:spPr bwMode="auto">
            <a:xfrm>
              <a:off x="3763555" y="4707099"/>
              <a:ext cx="1075710" cy="489975"/>
            </a:xfrm>
            <a:prstGeom prst="roundRect">
              <a:avLst/>
            </a:prstGeom>
            <a:solidFill>
              <a:srgbClr val="DC3C00">
                <a:lumMod val="20000"/>
                <a:lumOff val="80000"/>
              </a:srgbClr>
            </a:solidFill>
            <a:ln>
              <a:solidFill>
                <a:srgbClr val="003963"/>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r>
                <a:rPr kumimoji="0" lang="ja-JP" altLang="en-US" sz="1050" b="0" i="0" u="none" strike="noStrike" kern="0" cap="none" spc="0" normalizeH="0" baseline="0" noProof="0">
                  <a:ln>
                    <a:noFill/>
                  </a:ln>
                  <a:solidFill>
                    <a:srgbClr val="505050"/>
                  </a:solidFill>
                  <a:effectLst/>
                  <a:uLnTx/>
                  <a:uFillTx/>
                  <a:latin typeface="+mn-lt"/>
                  <a:ea typeface="+mn-ea"/>
                  <a:cs typeface="Segoe UI Semibold" panose="020B0702040204020203" pitchFamily="34" charset="0"/>
                </a:rPr>
                <a:t>ベンダー</a:t>
              </a:r>
              <a:br>
                <a:rPr kumimoji="0" lang="ja-JP" altLang="en-US" sz="1050" b="0" i="0" u="none" strike="noStrike" kern="0" cap="none" spc="0" normalizeH="0" baseline="0" noProof="0">
                  <a:ln>
                    <a:noFill/>
                  </a:ln>
                  <a:solidFill>
                    <a:srgbClr val="505050"/>
                  </a:solidFill>
                  <a:effectLst/>
                  <a:uLnTx/>
                  <a:uFillTx/>
                  <a:latin typeface="+mn-lt"/>
                  <a:ea typeface="+mn-ea"/>
                  <a:cs typeface="Segoe UI Semibold" panose="020B0702040204020203" pitchFamily="34" charset="0"/>
                </a:rPr>
              </a:br>
              <a:r>
                <a:rPr kumimoji="0" lang="ja-JP" altLang="en-US" sz="1050" b="0" i="0" u="none" strike="noStrike" kern="0" cap="none" spc="0" normalizeH="0" baseline="0" noProof="0">
                  <a:ln>
                    <a:noFill/>
                  </a:ln>
                  <a:solidFill>
                    <a:srgbClr val="505050"/>
                  </a:solidFill>
                  <a:effectLst/>
                  <a:uLnTx/>
                  <a:uFillTx/>
                  <a:latin typeface="+mn-lt"/>
                  <a:ea typeface="+mn-ea"/>
                  <a:cs typeface="Segoe UI Semibold" panose="020B0702040204020203" pitchFamily="34" charset="0"/>
                </a:rPr>
                <a:t>協力会社</a:t>
              </a:r>
            </a:p>
          </p:txBody>
        </p:sp>
        <p:sp>
          <p:nvSpPr>
            <p:cNvPr id="29" name="吹き出し: 角を丸めた四角形 28">
              <a:extLst>
                <a:ext uri="{FF2B5EF4-FFF2-40B4-BE49-F238E27FC236}">
                  <a16:creationId xmlns:a16="http://schemas.microsoft.com/office/drawing/2014/main" id="{019F823C-386A-AF39-9C2B-ED94C0FD061E}"/>
                </a:ext>
              </a:extLst>
            </p:cNvPr>
            <p:cNvSpPr/>
            <p:nvPr/>
          </p:nvSpPr>
          <p:spPr bwMode="auto">
            <a:xfrm>
              <a:off x="2509654" y="2608143"/>
              <a:ext cx="1075709" cy="389315"/>
            </a:xfrm>
            <a:prstGeom prst="wedgeRoundRectCallout">
              <a:avLst>
                <a:gd name="adj1" fmla="val 68869"/>
                <a:gd name="adj2" fmla="val 27804"/>
                <a:gd name="adj3" fmla="val 16667"/>
              </a:avLst>
            </a:prstGeom>
            <a:solidFill>
              <a:srgbClr val="FFCCFF"/>
            </a:solidFill>
            <a:ln>
              <a:solidFill>
                <a:srgbClr val="EE0000"/>
              </a:solidFill>
            </a:ln>
          </p:spPr>
          <p:txBody>
            <a:bodyPr wrap="square" lIns="35292" tIns="35292" rIns="35292" bIns="35292" rtlCol="0" anchor="ctr" anchorCtr="0">
              <a:noAutofit/>
            </a:bodyPr>
            <a:lstStyle/>
            <a:p>
              <a:pPr algn="ctr" defTabSz="1066350">
                <a:spcBef>
                  <a:spcPts val="588"/>
                </a:spcBef>
                <a:buSzPct val="90000"/>
              </a:pPr>
              <a:r>
                <a:rPr lang="ja-JP" altLang="en-US" sz="700">
                  <a:solidFill>
                    <a:srgbClr val="EE0000"/>
                  </a:solidFill>
                  <a:latin typeface="+mn-lt"/>
                  <a:ea typeface="+mn-ea"/>
                  <a:cs typeface="Segoe UI Semibold" panose="020B0702040204020203" pitchFamily="34" charset="0"/>
                </a:rPr>
                <a:t>現場の</a:t>
              </a:r>
              <a:br>
                <a:rPr lang="en-US" altLang="ja-JP" sz="700">
                  <a:solidFill>
                    <a:srgbClr val="EE0000"/>
                  </a:solidFill>
                  <a:latin typeface="+mn-lt"/>
                  <a:ea typeface="+mn-ea"/>
                  <a:cs typeface="Segoe UI Semibold" panose="020B0702040204020203" pitchFamily="34" charset="0"/>
                </a:rPr>
              </a:br>
              <a:r>
                <a:rPr lang="en-US" altLang="ja-JP" sz="700">
                  <a:solidFill>
                    <a:srgbClr val="EE0000"/>
                  </a:solidFill>
                  <a:latin typeface="+mn-lt"/>
                  <a:ea typeface="+mn-ea"/>
                  <a:cs typeface="Segoe UI Semibold" panose="020B0702040204020203" pitchFamily="34" charset="0"/>
                </a:rPr>
                <a:t>DX </a:t>
              </a:r>
              <a:r>
                <a:rPr lang="ja-JP" altLang="en-US" sz="700">
                  <a:solidFill>
                    <a:srgbClr val="EE0000"/>
                  </a:solidFill>
                  <a:latin typeface="+mn-lt"/>
                  <a:ea typeface="+mn-ea"/>
                  <a:cs typeface="Segoe UI Semibold" panose="020B0702040204020203" pitchFamily="34" charset="0"/>
                </a:rPr>
                <a:t>人材が手薄</a:t>
              </a:r>
            </a:p>
          </p:txBody>
        </p:sp>
        <p:sp>
          <p:nvSpPr>
            <p:cNvPr id="30" name="吹き出し: 角を丸めた四角形 29">
              <a:extLst>
                <a:ext uri="{FF2B5EF4-FFF2-40B4-BE49-F238E27FC236}">
                  <a16:creationId xmlns:a16="http://schemas.microsoft.com/office/drawing/2014/main" id="{FE16EE2D-5407-3DD6-279F-6E031A68B5DB}"/>
                </a:ext>
              </a:extLst>
            </p:cNvPr>
            <p:cNvSpPr/>
            <p:nvPr/>
          </p:nvSpPr>
          <p:spPr bwMode="auto">
            <a:xfrm>
              <a:off x="2509654" y="3255382"/>
              <a:ext cx="1075709" cy="389315"/>
            </a:xfrm>
            <a:prstGeom prst="wedgeRoundRectCallout">
              <a:avLst>
                <a:gd name="adj1" fmla="val 74577"/>
                <a:gd name="adj2" fmla="val 27804"/>
                <a:gd name="adj3" fmla="val 16667"/>
              </a:avLst>
            </a:prstGeom>
            <a:solidFill>
              <a:srgbClr val="FFCCFF"/>
            </a:solidFill>
            <a:ln>
              <a:solidFill>
                <a:srgbClr val="EE0000"/>
              </a:solidFill>
            </a:ln>
          </p:spPr>
          <p:txBody>
            <a:bodyPr wrap="square" lIns="35292" tIns="35292" rIns="35292" bIns="35292" rtlCol="0" anchor="ctr" anchorCtr="0">
              <a:noAutofit/>
            </a:bodyPr>
            <a:lstStyle/>
            <a:p>
              <a:pPr algn="ctr" defTabSz="1066350">
                <a:spcBef>
                  <a:spcPts val="588"/>
                </a:spcBef>
                <a:buSzPct val="90000"/>
              </a:pPr>
              <a:r>
                <a:rPr lang="ja-JP" altLang="en-US" sz="700">
                  <a:solidFill>
                    <a:srgbClr val="EE0000"/>
                  </a:solidFill>
                  <a:latin typeface="+mn-lt"/>
                  <a:ea typeface="+mn-ea"/>
                  <a:cs typeface="Segoe UI Semibold" panose="020B0702040204020203" pitchFamily="34" charset="0"/>
                </a:rPr>
                <a:t>手配師が多い </a:t>
              </a:r>
              <a:r>
                <a:rPr lang="en-US" altLang="ja-JP" sz="700">
                  <a:solidFill>
                    <a:srgbClr val="EE0000"/>
                  </a:solidFill>
                  <a:latin typeface="+mn-lt"/>
                  <a:ea typeface="+mn-ea"/>
                  <a:cs typeface="Segoe UI Semibold" panose="020B0702040204020203" pitchFamily="34" charset="0"/>
                </a:rPr>
                <a:t>&amp;</a:t>
              </a:r>
              <a:br>
                <a:rPr lang="en-US" altLang="ja-JP" sz="700">
                  <a:solidFill>
                    <a:srgbClr val="EE0000"/>
                  </a:solidFill>
                  <a:latin typeface="+mn-lt"/>
                  <a:ea typeface="+mn-ea"/>
                  <a:cs typeface="Segoe UI Semibold" panose="020B0702040204020203" pitchFamily="34" charset="0"/>
                </a:rPr>
              </a:br>
              <a:r>
                <a:rPr lang="ja-JP" altLang="en-US" sz="700">
                  <a:solidFill>
                    <a:srgbClr val="EE0000"/>
                  </a:solidFill>
                  <a:latin typeface="+mn-lt"/>
                  <a:ea typeface="+mn-ea"/>
                  <a:cs typeface="Segoe UI Semibold" panose="020B0702040204020203" pitchFamily="34" charset="0"/>
                </a:rPr>
                <a:t>手法がレガシー</a:t>
              </a:r>
            </a:p>
          </p:txBody>
        </p:sp>
        <p:sp>
          <p:nvSpPr>
            <p:cNvPr id="31" name="吹き出し: 角を丸めた四角形 30">
              <a:extLst>
                <a:ext uri="{FF2B5EF4-FFF2-40B4-BE49-F238E27FC236}">
                  <a16:creationId xmlns:a16="http://schemas.microsoft.com/office/drawing/2014/main" id="{E6CB5378-9F28-443E-27C6-94609D43955F}"/>
                </a:ext>
              </a:extLst>
            </p:cNvPr>
            <p:cNvSpPr/>
            <p:nvPr/>
          </p:nvSpPr>
          <p:spPr bwMode="auto">
            <a:xfrm>
              <a:off x="2509654" y="3902613"/>
              <a:ext cx="1075709" cy="389315"/>
            </a:xfrm>
            <a:prstGeom prst="wedgeRoundRectCallout">
              <a:avLst>
                <a:gd name="adj1" fmla="val 71152"/>
                <a:gd name="adj2" fmla="val -23320"/>
                <a:gd name="adj3" fmla="val 16667"/>
              </a:avLst>
            </a:prstGeom>
            <a:solidFill>
              <a:srgbClr val="FFCCFF"/>
            </a:solidFill>
            <a:ln>
              <a:solidFill>
                <a:srgbClr val="EE0000"/>
              </a:solidFill>
            </a:ln>
          </p:spPr>
          <p:txBody>
            <a:bodyPr wrap="square" lIns="35292" tIns="35292" rIns="35292" bIns="35292" rtlCol="0" anchor="ctr" anchorCtr="0">
              <a:noAutofit/>
            </a:bodyPr>
            <a:lstStyle/>
            <a:p>
              <a:pPr algn="ctr" defTabSz="1066350">
                <a:spcBef>
                  <a:spcPts val="588"/>
                </a:spcBef>
                <a:buSzPct val="90000"/>
              </a:pPr>
              <a:r>
                <a:rPr lang="ja-JP" altLang="en-US" sz="700">
                  <a:solidFill>
                    <a:srgbClr val="EE0000"/>
                  </a:solidFill>
                  <a:latin typeface="+mn-lt"/>
                  <a:ea typeface="+mn-ea"/>
                  <a:cs typeface="Segoe UI Semibold" panose="020B0702040204020203" pitchFamily="34" charset="0"/>
                </a:rPr>
                <a:t>アーキテクトが</a:t>
              </a:r>
              <a:br>
                <a:rPr lang="ja-JP" altLang="en-US" sz="700">
                  <a:solidFill>
                    <a:srgbClr val="EE0000"/>
                  </a:solidFill>
                  <a:latin typeface="+mn-lt"/>
                  <a:ea typeface="+mn-ea"/>
                  <a:cs typeface="Segoe UI Semibold" panose="020B0702040204020203" pitchFamily="34" charset="0"/>
                </a:rPr>
              </a:br>
              <a:r>
                <a:rPr lang="ja-JP" altLang="en-US" sz="700">
                  <a:solidFill>
                    <a:srgbClr val="EE0000"/>
                  </a:solidFill>
                  <a:latin typeface="+mn-lt"/>
                  <a:ea typeface="+mn-ea"/>
                  <a:cs typeface="Segoe UI Semibold" panose="020B0702040204020203" pitchFamily="34" charset="0"/>
                </a:rPr>
                <a:t>非常に少ない</a:t>
              </a:r>
            </a:p>
          </p:txBody>
        </p:sp>
        <p:sp>
          <p:nvSpPr>
            <p:cNvPr id="32" name="吹き出し: 角を丸めた四角形 31">
              <a:extLst>
                <a:ext uri="{FF2B5EF4-FFF2-40B4-BE49-F238E27FC236}">
                  <a16:creationId xmlns:a16="http://schemas.microsoft.com/office/drawing/2014/main" id="{A7163F09-C0A5-0FCB-FA29-19758540CFEE}"/>
                </a:ext>
              </a:extLst>
            </p:cNvPr>
            <p:cNvSpPr/>
            <p:nvPr/>
          </p:nvSpPr>
          <p:spPr bwMode="auto">
            <a:xfrm>
              <a:off x="2509654" y="5197075"/>
              <a:ext cx="1075709" cy="389315"/>
            </a:xfrm>
            <a:prstGeom prst="wedgeRoundRectCallout">
              <a:avLst>
                <a:gd name="adj1" fmla="val 79143"/>
                <a:gd name="adj2" fmla="val 34112"/>
                <a:gd name="adj3" fmla="val 16667"/>
              </a:avLst>
            </a:prstGeom>
            <a:solidFill>
              <a:srgbClr val="FFCCFF"/>
            </a:solidFill>
            <a:ln>
              <a:solidFill>
                <a:srgbClr val="EE0000"/>
              </a:solidFill>
            </a:ln>
          </p:spPr>
          <p:txBody>
            <a:bodyPr wrap="square" lIns="35292" tIns="35292" rIns="35292" bIns="35292" rtlCol="0" anchor="ctr" anchorCtr="0">
              <a:noAutofit/>
            </a:bodyPr>
            <a:lstStyle/>
            <a:p>
              <a:pPr algn="ctr" defTabSz="1066350">
                <a:spcBef>
                  <a:spcPts val="588"/>
                </a:spcBef>
                <a:buSzPct val="90000"/>
              </a:pPr>
              <a:r>
                <a:rPr lang="ja-JP" altLang="en-US" sz="700">
                  <a:solidFill>
                    <a:srgbClr val="EE0000"/>
                  </a:solidFill>
                  <a:latin typeface="+mn-lt"/>
                  <a:ea typeface="+mn-ea"/>
                  <a:cs typeface="Segoe UI Semibold" panose="020B0702040204020203" pitchFamily="34" charset="0"/>
                </a:rPr>
                <a:t>クラウド活用推進で人材が余る</a:t>
              </a:r>
            </a:p>
          </p:txBody>
        </p:sp>
        <p:sp>
          <p:nvSpPr>
            <p:cNvPr id="33" name="吹き出し: 角を丸めた四角形 32">
              <a:extLst>
                <a:ext uri="{FF2B5EF4-FFF2-40B4-BE49-F238E27FC236}">
                  <a16:creationId xmlns:a16="http://schemas.microsoft.com/office/drawing/2014/main" id="{AAFB37DD-968F-EEF0-144A-EE740F111945}"/>
                </a:ext>
              </a:extLst>
            </p:cNvPr>
            <p:cNvSpPr/>
            <p:nvPr/>
          </p:nvSpPr>
          <p:spPr bwMode="auto">
            <a:xfrm>
              <a:off x="2509654" y="5898799"/>
              <a:ext cx="1075709" cy="389315"/>
            </a:xfrm>
            <a:prstGeom prst="wedgeRoundRectCallout">
              <a:avLst>
                <a:gd name="adj1" fmla="val 75718"/>
                <a:gd name="adj2" fmla="val 30958"/>
                <a:gd name="adj3" fmla="val 16667"/>
              </a:avLst>
            </a:prstGeom>
            <a:solidFill>
              <a:srgbClr val="FFCCFF"/>
            </a:solidFill>
            <a:ln>
              <a:solidFill>
                <a:srgbClr val="EE0000"/>
              </a:solidFill>
            </a:ln>
          </p:spPr>
          <p:txBody>
            <a:bodyPr wrap="square" lIns="35292" tIns="35292" rIns="35292" bIns="35292" rtlCol="0" anchor="ctr" anchorCtr="0">
              <a:noAutofit/>
            </a:bodyPr>
            <a:lstStyle/>
            <a:p>
              <a:pPr algn="ctr" defTabSz="1066350">
                <a:spcBef>
                  <a:spcPts val="588"/>
                </a:spcBef>
                <a:buSzPct val="90000"/>
              </a:pPr>
              <a:r>
                <a:rPr lang="ja-JP" altLang="en-US" sz="700">
                  <a:solidFill>
                    <a:srgbClr val="EE0000"/>
                  </a:solidFill>
                  <a:latin typeface="+mn-lt"/>
                  <a:ea typeface="+mn-ea"/>
                  <a:cs typeface="Segoe UI Semibold" panose="020B0702040204020203" pitchFamily="34" charset="0"/>
                </a:rPr>
                <a:t>ハイスキルな人材が不足</a:t>
              </a:r>
            </a:p>
          </p:txBody>
        </p:sp>
        <p:sp>
          <p:nvSpPr>
            <p:cNvPr id="34" name="テキスト ボックス 33">
              <a:extLst>
                <a:ext uri="{FF2B5EF4-FFF2-40B4-BE49-F238E27FC236}">
                  <a16:creationId xmlns:a16="http://schemas.microsoft.com/office/drawing/2014/main" id="{1A5545C9-5EC7-2691-C01C-3CED3BEDCB80}"/>
                </a:ext>
              </a:extLst>
            </p:cNvPr>
            <p:cNvSpPr txBox="1"/>
            <p:nvPr/>
          </p:nvSpPr>
          <p:spPr>
            <a:xfrm>
              <a:off x="6990873" y="1695999"/>
              <a:ext cx="1075710" cy="268927"/>
            </a:xfrm>
            <a:prstGeom prst="rect">
              <a:avLst/>
            </a:prstGeom>
            <a:noFill/>
          </p:spPr>
          <p:txBody>
            <a:bodyPr wrap="none" lIns="35292" tIns="35292" rIns="35292" bIns="35292" rtlCol="0">
              <a:noAutofit/>
            </a:bodyPr>
            <a:lstStyle/>
            <a:p>
              <a:pPr algn="ctr" defTabSz="914228">
                <a:lnSpc>
                  <a:spcPct val="90000"/>
                </a:lnSpc>
                <a:spcAft>
                  <a:spcPts val="588"/>
                </a:spcAft>
              </a:pPr>
              <a:r>
                <a:rPr lang="ja-JP" altLang="en-US" sz="1000">
                  <a:solidFill>
                    <a:srgbClr val="505050"/>
                  </a:solidFill>
                  <a:latin typeface="+mn-lt"/>
                  <a:ea typeface="+mn-ea"/>
                </a:rPr>
                <a:t>理想像</a:t>
              </a:r>
            </a:p>
          </p:txBody>
        </p:sp>
        <p:sp>
          <p:nvSpPr>
            <p:cNvPr id="35" name="四角形: 角を丸くする 34">
              <a:extLst>
                <a:ext uri="{FF2B5EF4-FFF2-40B4-BE49-F238E27FC236}">
                  <a16:creationId xmlns:a16="http://schemas.microsoft.com/office/drawing/2014/main" id="{A57539A6-0EDD-8CDF-32EA-1CC18DAFAB03}"/>
                </a:ext>
              </a:extLst>
            </p:cNvPr>
            <p:cNvSpPr/>
            <p:nvPr/>
          </p:nvSpPr>
          <p:spPr bwMode="auto">
            <a:xfrm>
              <a:off x="6990873" y="2372019"/>
              <a:ext cx="1075710" cy="883354"/>
            </a:xfrm>
            <a:prstGeom prst="roundRect">
              <a:avLst>
                <a:gd name="adj" fmla="val 9144"/>
              </a:avLst>
            </a:prstGeom>
            <a:solidFill>
              <a:srgbClr val="008000"/>
            </a:solidFill>
            <a:ln>
              <a:solidFill>
                <a:srgbClr val="003963"/>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r>
                <a:rPr kumimoji="0" lang="ja-JP" altLang="en-US" sz="1050" b="0" i="0" u="none" strike="noStrike" kern="0" cap="none" spc="0" normalizeH="0" baseline="0" noProof="0">
                  <a:ln>
                    <a:noFill/>
                  </a:ln>
                  <a:solidFill>
                    <a:srgbClr val="FFFFFF"/>
                  </a:solidFill>
                  <a:effectLst/>
                  <a:uLnTx/>
                  <a:uFillTx/>
                  <a:latin typeface="+mn-lt"/>
                  <a:ea typeface="+mn-ea"/>
                  <a:cs typeface="Segoe UI Semibold" panose="020B0702040204020203" pitchFamily="34" charset="0"/>
                </a:rPr>
                <a:t>親会社</a:t>
              </a:r>
            </a:p>
          </p:txBody>
        </p:sp>
        <p:sp>
          <p:nvSpPr>
            <p:cNvPr id="36" name="四角形: 角を丸くする 35">
              <a:extLst>
                <a:ext uri="{FF2B5EF4-FFF2-40B4-BE49-F238E27FC236}">
                  <a16:creationId xmlns:a16="http://schemas.microsoft.com/office/drawing/2014/main" id="{F1C8C96C-7110-E58C-215F-A3894D080EE6}"/>
                </a:ext>
              </a:extLst>
            </p:cNvPr>
            <p:cNvSpPr/>
            <p:nvPr/>
          </p:nvSpPr>
          <p:spPr bwMode="auto">
            <a:xfrm>
              <a:off x="6990873" y="3412635"/>
              <a:ext cx="1075710" cy="1405824"/>
            </a:xfrm>
            <a:prstGeom prst="roundRect">
              <a:avLst>
                <a:gd name="adj" fmla="val 8676"/>
              </a:avLst>
            </a:prstGeom>
            <a:solidFill>
              <a:srgbClr val="008000"/>
            </a:solidFill>
            <a:ln>
              <a:solidFill>
                <a:srgbClr val="003963"/>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r>
                <a:rPr kumimoji="0" lang="ja-JP" altLang="en-US" sz="1050" b="0" i="0" u="none" strike="noStrike" kern="0" cap="none" spc="0" normalizeH="0" baseline="0" noProof="0">
                  <a:ln>
                    <a:noFill/>
                  </a:ln>
                  <a:solidFill>
                    <a:srgbClr val="FFFFFF"/>
                  </a:solidFill>
                  <a:effectLst/>
                  <a:uLnTx/>
                  <a:uFillTx/>
                  <a:latin typeface="+mn-lt"/>
                  <a:ea typeface="+mn-ea"/>
                  <a:cs typeface="Segoe UI Semibold" panose="020B0702040204020203" pitchFamily="34" charset="0"/>
                </a:rPr>
                <a:t>システム</a:t>
              </a:r>
              <a:br>
                <a:rPr kumimoji="0" lang="ja-JP" altLang="en-US" sz="1050" b="0" i="0" u="none" strike="noStrike" kern="0" cap="none" spc="0" normalizeH="0" baseline="0" noProof="0">
                  <a:ln>
                    <a:noFill/>
                  </a:ln>
                  <a:solidFill>
                    <a:srgbClr val="FFFFFF"/>
                  </a:solidFill>
                  <a:effectLst/>
                  <a:uLnTx/>
                  <a:uFillTx/>
                  <a:latin typeface="+mn-lt"/>
                  <a:ea typeface="+mn-ea"/>
                  <a:cs typeface="Segoe UI Semibold" panose="020B0702040204020203" pitchFamily="34" charset="0"/>
                </a:rPr>
              </a:br>
              <a:r>
                <a:rPr kumimoji="0" lang="ja-JP" altLang="en-US" sz="1050" kern="0">
                  <a:solidFill>
                    <a:srgbClr val="FFFFFF"/>
                  </a:solidFill>
                  <a:latin typeface="+mn-lt"/>
                  <a:ea typeface="+mn-ea"/>
                  <a:cs typeface="Segoe UI Semibold" panose="020B0702040204020203" pitchFamily="34" charset="0"/>
                </a:rPr>
                <a:t>子会社</a:t>
              </a:r>
              <a:endParaRPr kumimoji="0" lang="ja-JP" altLang="en-US" sz="1050" b="0" i="0" u="none" strike="noStrike" kern="0" cap="none" spc="0" normalizeH="0" baseline="0" noProof="0">
                <a:ln>
                  <a:noFill/>
                </a:ln>
                <a:solidFill>
                  <a:srgbClr val="FFFFFF"/>
                </a:solidFill>
                <a:effectLst/>
                <a:uLnTx/>
                <a:uFillTx/>
                <a:latin typeface="+mn-lt"/>
                <a:ea typeface="+mn-ea"/>
                <a:cs typeface="Segoe UI Semibold" panose="020B0702040204020203" pitchFamily="34" charset="0"/>
              </a:endParaRPr>
            </a:p>
          </p:txBody>
        </p:sp>
        <p:sp>
          <p:nvSpPr>
            <p:cNvPr id="37" name="四角形: 角を丸くする 36">
              <a:extLst>
                <a:ext uri="{FF2B5EF4-FFF2-40B4-BE49-F238E27FC236}">
                  <a16:creationId xmlns:a16="http://schemas.microsoft.com/office/drawing/2014/main" id="{E62EC210-582B-D22A-7A7B-30DC42B94110}"/>
                </a:ext>
              </a:extLst>
            </p:cNvPr>
            <p:cNvSpPr/>
            <p:nvPr/>
          </p:nvSpPr>
          <p:spPr bwMode="auto">
            <a:xfrm>
              <a:off x="6990873" y="5477164"/>
              <a:ext cx="1075710" cy="232056"/>
            </a:xfrm>
            <a:prstGeom prst="roundRect">
              <a:avLst/>
            </a:prstGeom>
            <a:solidFill>
              <a:srgbClr val="008000"/>
            </a:solidFill>
            <a:ln>
              <a:solidFill>
                <a:srgbClr val="003963"/>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r>
                <a:rPr kumimoji="0" lang="ja-JP" altLang="en-US" sz="800" b="0" i="0" u="none" strike="noStrike" kern="0" cap="none" spc="0" normalizeH="0" baseline="0" noProof="0">
                  <a:ln>
                    <a:noFill/>
                  </a:ln>
                  <a:solidFill>
                    <a:srgbClr val="FFFFFF"/>
                  </a:solidFill>
                  <a:effectLst/>
                  <a:uLnTx/>
                  <a:uFillTx/>
                  <a:latin typeface="+mn-lt"/>
                  <a:ea typeface="+mn-ea"/>
                  <a:cs typeface="Segoe UI Semibold" panose="020B0702040204020203" pitchFamily="34" charset="0"/>
                </a:rPr>
                <a:t>システム子会社</a:t>
              </a:r>
            </a:p>
          </p:txBody>
        </p:sp>
        <p:sp>
          <p:nvSpPr>
            <p:cNvPr id="38" name="四角形: 角を丸くする 37">
              <a:extLst>
                <a:ext uri="{FF2B5EF4-FFF2-40B4-BE49-F238E27FC236}">
                  <a16:creationId xmlns:a16="http://schemas.microsoft.com/office/drawing/2014/main" id="{4906B498-9AAC-CDB1-34D3-862556A562A2}"/>
                </a:ext>
              </a:extLst>
            </p:cNvPr>
            <p:cNvSpPr/>
            <p:nvPr/>
          </p:nvSpPr>
          <p:spPr bwMode="auto">
            <a:xfrm>
              <a:off x="6990873" y="6001568"/>
              <a:ext cx="1075710" cy="489972"/>
            </a:xfrm>
            <a:prstGeom prst="roundRect">
              <a:avLst/>
            </a:prstGeom>
            <a:solidFill>
              <a:srgbClr val="008000"/>
            </a:solidFill>
            <a:ln>
              <a:solidFill>
                <a:srgbClr val="003963"/>
              </a:solidFill>
            </a:ln>
          </p:spPr>
          <p:txBody>
            <a:bodyPr wrap="square" lIns="35292" tIns="35292" rIns="35292" bIns="35292" rtlCol="0" anchor="ctr" anchorCtr="0">
              <a:noAutofit/>
            </a:bodyPr>
            <a:lstStyle/>
            <a:p>
              <a:pPr algn="ctr" defTabSz="1066350">
                <a:spcBef>
                  <a:spcPts val="588"/>
                </a:spcBef>
                <a:buSzPct val="90000"/>
              </a:pPr>
              <a:r>
                <a:rPr kumimoji="0" lang="ja-JP" altLang="en-US" sz="1000" b="0" i="0" u="none" strike="noStrike" kern="0" cap="none" spc="0" normalizeH="0" baseline="0" noProof="0">
                  <a:ln>
                    <a:noFill/>
                  </a:ln>
                  <a:solidFill>
                    <a:srgbClr val="FFFFFF"/>
                  </a:solidFill>
                  <a:effectLst/>
                  <a:uLnTx/>
                  <a:uFillTx/>
                  <a:latin typeface="+mn-lt"/>
                  <a:ea typeface="+mn-ea"/>
                  <a:cs typeface="Segoe UI Semibold" panose="020B0702040204020203" pitchFamily="34" charset="0"/>
                </a:rPr>
                <a:t>システム</a:t>
              </a:r>
              <a:br>
                <a:rPr kumimoji="0" lang="ja-JP" altLang="en-US" sz="1000" b="0" i="0" u="none" strike="noStrike" kern="0" cap="none" spc="0" normalizeH="0" baseline="0" noProof="0">
                  <a:ln>
                    <a:noFill/>
                  </a:ln>
                  <a:solidFill>
                    <a:srgbClr val="FFFFFF"/>
                  </a:solidFill>
                  <a:effectLst/>
                  <a:uLnTx/>
                  <a:uFillTx/>
                  <a:latin typeface="+mn-lt"/>
                  <a:ea typeface="+mn-ea"/>
                  <a:cs typeface="Segoe UI Semibold" panose="020B0702040204020203" pitchFamily="34" charset="0"/>
                </a:rPr>
              </a:br>
              <a:r>
                <a:rPr kumimoji="0" lang="ja-JP" altLang="en-US" sz="1000" b="0" i="0" u="none" strike="noStrike" kern="0" cap="none" spc="0" normalizeH="0" baseline="0" noProof="0">
                  <a:ln>
                    <a:noFill/>
                  </a:ln>
                  <a:solidFill>
                    <a:srgbClr val="FFFFFF"/>
                  </a:solidFill>
                  <a:effectLst/>
                  <a:uLnTx/>
                  <a:uFillTx/>
                  <a:latin typeface="+mn-lt"/>
                  <a:ea typeface="+mn-ea"/>
                  <a:cs typeface="Segoe UI Semibold" panose="020B0702040204020203" pitchFamily="34" charset="0"/>
                </a:rPr>
                <a:t>子会社</a:t>
              </a:r>
            </a:p>
          </p:txBody>
        </p:sp>
        <p:sp>
          <p:nvSpPr>
            <p:cNvPr id="39" name="四角形: 角を丸くする 38">
              <a:extLst>
                <a:ext uri="{FF2B5EF4-FFF2-40B4-BE49-F238E27FC236}">
                  <a16:creationId xmlns:a16="http://schemas.microsoft.com/office/drawing/2014/main" id="{59ABC5E8-15B6-7839-203A-BE39883F6B52}"/>
                </a:ext>
              </a:extLst>
            </p:cNvPr>
            <p:cNvSpPr/>
            <p:nvPr/>
          </p:nvSpPr>
          <p:spPr bwMode="auto">
            <a:xfrm>
              <a:off x="6990873" y="4897084"/>
              <a:ext cx="1075710" cy="299990"/>
            </a:xfrm>
            <a:prstGeom prst="roundRect">
              <a:avLst/>
            </a:prstGeom>
            <a:solidFill>
              <a:srgbClr val="DC3C00">
                <a:lumMod val="20000"/>
                <a:lumOff val="80000"/>
              </a:srgbClr>
            </a:solidFill>
            <a:ln>
              <a:solidFill>
                <a:srgbClr val="003963"/>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r>
                <a:rPr kumimoji="0" lang="ja-JP" altLang="en-US" sz="600" b="0" i="0" u="none" strike="noStrike" kern="0" cap="none" spc="0" normalizeH="0" baseline="0" noProof="0">
                  <a:ln>
                    <a:noFill/>
                  </a:ln>
                  <a:solidFill>
                    <a:srgbClr val="505050"/>
                  </a:solidFill>
                  <a:effectLst/>
                  <a:uLnTx/>
                  <a:uFillTx/>
                  <a:latin typeface="+mn-lt"/>
                  <a:ea typeface="+mn-ea"/>
                  <a:cs typeface="Segoe UI Semibold" panose="020B0702040204020203" pitchFamily="34" charset="0"/>
                </a:rPr>
                <a:t>ベンダー</a:t>
              </a:r>
              <a:br>
                <a:rPr kumimoji="0" lang="ja-JP" altLang="en-US" sz="600" b="0" i="0" u="none" strike="noStrike" kern="0" cap="none" spc="0" normalizeH="0" baseline="0" noProof="0">
                  <a:ln>
                    <a:noFill/>
                  </a:ln>
                  <a:solidFill>
                    <a:srgbClr val="505050"/>
                  </a:solidFill>
                  <a:effectLst/>
                  <a:uLnTx/>
                  <a:uFillTx/>
                  <a:latin typeface="+mn-lt"/>
                  <a:ea typeface="+mn-ea"/>
                  <a:cs typeface="Segoe UI Semibold" panose="020B0702040204020203" pitchFamily="34" charset="0"/>
                </a:rPr>
              </a:br>
              <a:r>
                <a:rPr kumimoji="0" lang="ja-JP" altLang="en-US" sz="600" b="0" i="0" u="none" strike="noStrike" kern="0" cap="none" spc="0" normalizeH="0" baseline="0" noProof="0">
                  <a:ln>
                    <a:noFill/>
                  </a:ln>
                  <a:solidFill>
                    <a:srgbClr val="505050"/>
                  </a:solidFill>
                  <a:effectLst/>
                  <a:uLnTx/>
                  <a:uFillTx/>
                  <a:latin typeface="+mn-lt"/>
                  <a:ea typeface="+mn-ea"/>
                  <a:cs typeface="Segoe UI Semibold" panose="020B0702040204020203" pitchFamily="34" charset="0"/>
                </a:rPr>
                <a:t>協力会社</a:t>
              </a:r>
            </a:p>
          </p:txBody>
        </p:sp>
        <p:sp>
          <p:nvSpPr>
            <p:cNvPr id="40" name="吹き出し: 角を丸めた四角形 39">
              <a:extLst>
                <a:ext uri="{FF2B5EF4-FFF2-40B4-BE49-F238E27FC236}">
                  <a16:creationId xmlns:a16="http://schemas.microsoft.com/office/drawing/2014/main" id="{DB37E10B-B71A-FBE3-1B78-2A91BC28102D}"/>
                </a:ext>
              </a:extLst>
            </p:cNvPr>
            <p:cNvSpPr/>
            <p:nvPr/>
          </p:nvSpPr>
          <p:spPr bwMode="auto">
            <a:xfrm>
              <a:off x="2509654" y="4490273"/>
              <a:ext cx="1075709" cy="389315"/>
            </a:xfrm>
            <a:prstGeom prst="wedgeRoundRectCallout">
              <a:avLst>
                <a:gd name="adj1" fmla="val 71152"/>
                <a:gd name="adj2" fmla="val 24650"/>
                <a:gd name="adj3" fmla="val 16667"/>
              </a:avLst>
            </a:prstGeom>
            <a:solidFill>
              <a:srgbClr val="FFCCFF"/>
            </a:solidFill>
            <a:ln>
              <a:solidFill>
                <a:srgbClr val="EE0000"/>
              </a:solidFill>
            </a:ln>
          </p:spPr>
          <p:txBody>
            <a:bodyPr wrap="square" lIns="35292" tIns="35292" rIns="35292" bIns="35292" rtlCol="0" anchor="ctr" anchorCtr="0">
              <a:noAutofit/>
            </a:bodyPr>
            <a:lstStyle/>
            <a:p>
              <a:pPr algn="ctr" defTabSz="1066350">
                <a:spcBef>
                  <a:spcPts val="588"/>
                </a:spcBef>
                <a:buSzPct val="90000"/>
              </a:pPr>
              <a:r>
                <a:rPr lang="ja-JP" altLang="en-US" sz="700">
                  <a:solidFill>
                    <a:srgbClr val="EE0000"/>
                  </a:solidFill>
                  <a:latin typeface="+mn-lt"/>
                  <a:ea typeface="+mn-ea"/>
                  <a:cs typeface="Segoe UI Semibold" panose="020B0702040204020203" pitchFamily="34" charset="0"/>
                </a:rPr>
                <a:t>モノ作りを</a:t>
              </a:r>
              <a:br>
                <a:rPr lang="ja-JP" altLang="en-US" sz="700">
                  <a:solidFill>
                    <a:srgbClr val="EE0000"/>
                  </a:solidFill>
                  <a:latin typeface="+mn-lt"/>
                  <a:ea typeface="+mn-ea"/>
                  <a:cs typeface="Segoe UI Semibold" panose="020B0702040204020203" pitchFamily="34" charset="0"/>
                </a:rPr>
              </a:br>
              <a:r>
                <a:rPr lang="ja-JP" altLang="en-US" sz="700">
                  <a:solidFill>
                    <a:srgbClr val="EE0000"/>
                  </a:solidFill>
                  <a:latin typeface="+mn-lt"/>
                  <a:ea typeface="+mn-ea"/>
                  <a:cs typeface="Segoe UI Semibold" panose="020B0702040204020203" pitchFamily="34" charset="0"/>
                </a:rPr>
                <a:t>外注に強く依存</a:t>
              </a:r>
            </a:p>
          </p:txBody>
        </p:sp>
        <p:cxnSp>
          <p:nvCxnSpPr>
            <p:cNvPr id="41" name="直線矢印コネクタ 40">
              <a:extLst>
                <a:ext uri="{FF2B5EF4-FFF2-40B4-BE49-F238E27FC236}">
                  <a16:creationId xmlns:a16="http://schemas.microsoft.com/office/drawing/2014/main" id="{D8B96ADC-3207-F790-1342-3E4D52FF13AE}"/>
                </a:ext>
              </a:extLst>
            </p:cNvPr>
            <p:cNvCxnSpPr/>
            <p:nvPr/>
          </p:nvCxnSpPr>
          <p:spPr>
            <a:xfrm>
              <a:off x="4973316" y="5587792"/>
              <a:ext cx="1878808" cy="0"/>
            </a:xfrm>
            <a:prstGeom prst="straightConnector1">
              <a:avLst/>
            </a:prstGeom>
            <a:noFill/>
            <a:ln w="9525" cap="flat" cmpd="sng" algn="ctr">
              <a:solidFill>
                <a:srgbClr val="505050"/>
              </a:solidFill>
              <a:prstDash val="solid"/>
              <a:headEnd type="none"/>
              <a:tailEnd type="triangle"/>
            </a:ln>
            <a:effectLst/>
          </p:spPr>
        </p:cxnSp>
        <p:cxnSp>
          <p:nvCxnSpPr>
            <p:cNvPr id="42" name="直線矢印コネクタ 41">
              <a:extLst>
                <a:ext uri="{FF2B5EF4-FFF2-40B4-BE49-F238E27FC236}">
                  <a16:creationId xmlns:a16="http://schemas.microsoft.com/office/drawing/2014/main" id="{772CAB97-DD1D-0A70-C473-93C8C2A7682C}"/>
                </a:ext>
              </a:extLst>
            </p:cNvPr>
            <p:cNvCxnSpPr>
              <a:cxnSpLocks/>
            </p:cNvCxnSpPr>
            <p:nvPr/>
          </p:nvCxnSpPr>
          <p:spPr>
            <a:xfrm flipV="1">
              <a:off x="4973316" y="4707099"/>
              <a:ext cx="1878808" cy="757895"/>
            </a:xfrm>
            <a:prstGeom prst="straightConnector1">
              <a:avLst/>
            </a:prstGeom>
            <a:noFill/>
            <a:ln w="9525" cap="flat" cmpd="sng" algn="ctr">
              <a:solidFill>
                <a:srgbClr val="68217A">
                  <a:lumMod val="60000"/>
                  <a:lumOff val="40000"/>
                </a:srgbClr>
              </a:solidFill>
              <a:prstDash val="solid"/>
              <a:headEnd type="none"/>
              <a:tailEnd type="triangle"/>
            </a:ln>
            <a:effectLst/>
          </p:spPr>
        </p:cxnSp>
        <p:sp>
          <p:nvSpPr>
            <p:cNvPr id="43" name="テキスト ボックス 42">
              <a:extLst>
                <a:ext uri="{FF2B5EF4-FFF2-40B4-BE49-F238E27FC236}">
                  <a16:creationId xmlns:a16="http://schemas.microsoft.com/office/drawing/2014/main" id="{9B73E13E-EE07-BCD9-82FC-72ECA240748D}"/>
                </a:ext>
              </a:extLst>
            </p:cNvPr>
            <p:cNvSpPr txBox="1"/>
            <p:nvPr/>
          </p:nvSpPr>
          <p:spPr>
            <a:xfrm rot="20123733">
              <a:off x="5327797" y="5002675"/>
              <a:ext cx="1075710" cy="268927"/>
            </a:xfrm>
            <a:prstGeom prst="rect">
              <a:avLst/>
            </a:prstGeom>
            <a:noFill/>
          </p:spPr>
          <p:txBody>
            <a:bodyPr wrap="none" lIns="35292" tIns="35292" rIns="35292" bIns="35292" rtlCol="0">
              <a:noAutofit/>
            </a:bodyPr>
            <a:lstStyle/>
            <a:p>
              <a:pPr algn="ctr" defTabSz="914228">
                <a:lnSpc>
                  <a:spcPct val="90000"/>
                </a:lnSpc>
                <a:spcAft>
                  <a:spcPts val="588"/>
                </a:spcAft>
              </a:pPr>
              <a:r>
                <a:rPr lang="ja-JP" altLang="en-US" sz="1000">
                  <a:solidFill>
                    <a:srgbClr val="505050"/>
                  </a:solidFill>
                  <a:latin typeface="+mn-lt"/>
                  <a:ea typeface="+mn-ea"/>
                </a:rPr>
                <a:t>リスキル</a:t>
              </a:r>
            </a:p>
          </p:txBody>
        </p:sp>
        <p:cxnSp>
          <p:nvCxnSpPr>
            <p:cNvPr id="44" name="直線矢印コネクタ 43">
              <a:extLst>
                <a:ext uri="{FF2B5EF4-FFF2-40B4-BE49-F238E27FC236}">
                  <a16:creationId xmlns:a16="http://schemas.microsoft.com/office/drawing/2014/main" id="{A952CAB6-124E-4FE3-B750-E13F16B2BA0F}"/>
                </a:ext>
              </a:extLst>
            </p:cNvPr>
            <p:cNvCxnSpPr/>
            <p:nvPr/>
          </p:nvCxnSpPr>
          <p:spPr>
            <a:xfrm>
              <a:off x="4973316" y="6237700"/>
              <a:ext cx="1878808" cy="0"/>
            </a:xfrm>
            <a:prstGeom prst="straightConnector1">
              <a:avLst/>
            </a:prstGeom>
            <a:noFill/>
            <a:ln w="9525" cap="flat" cmpd="sng" algn="ctr">
              <a:solidFill>
                <a:srgbClr val="505050"/>
              </a:solidFill>
              <a:prstDash val="solid"/>
              <a:headEnd type="none"/>
              <a:tailEnd type="triangle"/>
            </a:ln>
            <a:effectLst/>
          </p:spPr>
        </p:cxnSp>
        <p:sp>
          <p:nvSpPr>
            <p:cNvPr id="45" name="テキスト ボックス 44">
              <a:extLst>
                <a:ext uri="{FF2B5EF4-FFF2-40B4-BE49-F238E27FC236}">
                  <a16:creationId xmlns:a16="http://schemas.microsoft.com/office/drawing/2014/main" id="{E76487A1-56FB-F7D4-275F-B5E66F827546}"/>
                </a:ext>
              </a:extLst>
            </p:cNvPr>
            <p:cNvSpPr txBox="1"/>
            <p:nvPr/>
          </p:nvSpPr>
          <p:spPr>
            <a:xfrm>
              <a:off x="5327797" y="5471482"/>
              <a:ext cx="1075710" cy="268927"/>
            </a:xfrm>
            <a:prstGeom prst="rect">
              <a:avLst/>
            </a:prstGeom>
            <a:noFill/>
          </p:spPr>
          <p:txBody>
            <a:bodyPr wrap="none" lIns="35292" tIns="35292" rIns="35292" bIns="35292" rtlCol="0">
              <a:noAutofit/>
            </a:bodyPr>
            <a:lstStyle/>
            <a:p>
              <a:pPr algn="ctr" defTabSz="914228">
                <a:lnSpc>
                  <a:spcPct val="90000"/>
                </a:lnSpc>
                <a:spcAft>
                  <a:spcPts val="588"/>
                </a:spcAft>
              </a:pPr>
              <a:r>
                <a:rPr lang="ja-JP" altLang="en-US" sz="1000">
                  <a:solidFill>
                    <a:srgbClr val="505050"/>
                  </a:solidFill>
                  <a:latin typeface="+mn-lt"/>
                  <a:ea typeface="+mn-ea"/>
                </a:rPr>
                <a:t>減員</a:t>
              </a:r>
            </a:p>
          </p:txBody>
        </p:sp>
        <p:sp>
          <p:nvSpPr>
            <p:cNvPr id="46" name="テキスト ボックス 45">
              <a:extLst>
                <a:ext uri="{FF2B5EF4-FFF2-40B4-BE49-F238E27FC236}">
                  <a16:creationId xmlns:a16="http://schemas.microsoft.com/office/drawing/2014/main" id="{BCE8EA33-4F05-5AB2-1687-7ADAFFFA0009}"/>
                </a:ext>
              </a:extLst>
            </p:cNvPr>
            <p:cNvSpPr txBox="1"/>
            <p:nvPr/>
          </p:nvSpPr>
          <p:spPr>
            <a:xfrm>
              <a:off x="5327797" y="6117706"/>
              <a:ext cx="1082859" cy="332388"/>
            </a:xfrm>
            <a:prstGeom prst="rect">
              <a:avLst/>
            </a:prstGeom>
            <a:noFill/>
          </p:spPr>
          <p:txBody>
            <a:bodyPr wrap="none" lIns="35292" tIns="35292" rIns="35292" bIns="35292" rtlCol="0">
              <a:noAutofit/>
            </a:bodyPr>
            <a:lstStyle/>
            <a:p>
              <a:pPr algn="ctr" defTabSz="914228">
                <a:lnSpc>
                  <a:spcPct val="90000"/>
                </a:lnSpc>
                <a:spcAft>
                  <a:spcPts val="588"/>
                </a:spcAft>
              </a:pPr>
              <a:r>
                <a:rPr lang="ja-JP" altLang="en-US" sz="1000">
                  <a:solidFill>
                    <a:srgbClr val="505050"/>
                  </a:solidFill>
                  <a:latin typeface="+mn-lt"/>
                  <a:ea typeface="+mn-ea"/>
                </a:rPr>
                <a:t>スキルアップ</a:t>
              </a:r>
              <a:br>
                <a:rPr lang="ja-JP" altLang="en-US" sz="1000">
                  <a:solidFill>
                    <a:srgbClr val="505050"/>
                  </a:solidFill>
                  <a:latin typeface="+mn-lt"/>
                  <a:ea typeface="+mn-ea"/>
                </a:rPr>
              </a:br>
              <a:endParaRPr lang="en-US" altLang="ja-JP" sz="1000">
                <a:solidFill>
                  <a:srgbClr val="505050"/>
                </a:solidFill>
                <a:latin typeface="+mn-lt"/>
                <a:ea typeface="+mn-ea"/>
              </a:endParaRPr>
            </a:p>
          </p:txBody>
        </p:sp>
        <p:cxnSp>
          <p:nvCxnSpPr>
            <p:cNvPr id="47" name="直線矢印コネクタ 46">
              <a:extLst>
                <a:ext uri="{FF2B5EF4-FFF2-40B4-BE49-F238E27FC236}">
                  <a16:creationId xmlns:a16="http://schemas.microsoft.com/office/drawing/2014/main" id="{E549FFDA-0DF6-DDC7-5F43-F95D0086210B}"/>
                </a:ext>
              </a:extLst>
            </p:cNvPr>
            <p:cNvCxnSpPr>
              <a:cxnSpLocks/>
            </p:cNvCxnSpPr>
            <p:nvPr/>
          </p:nvCxnSpPr>
          <p:spPr>
            <a:xfrm>
              <a:off x="4973316" y="3815004"/>
              <a:ext cx="1878808" cy="473830"/>
            </a:xfrm>
            <a:prstGeom prst="straightConnector1">
              <a:avLst/>
            </a:prstGeom>
            <a:noFill/>
            <a:ln w="9525" cap="flat" cmpd="sng" algn="ctr">
              <a:solidFill>
                <a:srgbClr val="68217A">
                  <a:lumMod val="60000"/>
                  <a:lumOff val="40000"/>
                </a:srgbClr>
              </a:solidFill>
              <a:prstDash val="solid"/>
              <a:headEnd type="none"/>
              <a:tailEnd type="triangle"/>
            </a:ln>
            <a:effectLst/>
          </p:spPr>
        </p:cxnSp>
        <p:sp>
          <p:nvSpPr>
            <p:cNvPr id="48" name="テキスト ボックス 47">
              <a:extLst>
                <a:ext uri="{FF2B5EF4-FFF2-40B4-BE49-F238E27FC236}">
                  <a16:creationId xmlns:a16="http://schemas.microsoft.com/office/drawing/2014/main" id="{DF9F3226-2840-9F9F-9265-0465423E7511}"/>
                </a:ext>
              </a:extLst>
            </p:cNvPr>
            <p:cNvSpPr txBox="1"/>
            <p:nvPr/>
          </p:nvSpPr>
          <p:spPr>
            <a:xfrm rot="900000">
              <a:off x="5409969" y="3955983"/>
              <a:ext cx="1075710" cy="268927"/>
            </a:xfrm>
            <a:prstGeom prst="rect">
              <a:avLst/>
            </a:prstGeom>
            <a:noFill/>
          </p:spPr>
          <p:txBody>
            <a:bodyPr wrap="none" lIns="35292" tIns="35292" rIns="35292" bIns="35292" rtlCol="0">
              <a:noAutofit/>
            </a:bodyPr>
            <a:lstStyle/>
            <a:p>
              <a:pPr algn="ctr" defTabSz="914228">
                <a:lnSpc>
                  <a:spcPct val="90000"/>
                </a:lnSpc>
                <a:spcAft>
                  <a:spcPts val="588"/>
                </a:spcAft>
              </a:pPr>
              <a:r>
                <a:rPr lang="ja-JP" altLang="en-US" sz="1000">
                  <a:solidFill>
                    <a:srgbClr val="505050"/>
                  </a:solidFill>
                  <a:latin typeface="+mn-lt"/>
                  <a:ea typeface="+mn-ea"/>
                </a:rPr>
                <a:t>リスキル</a:t>
              </a:r>
              <a:br>
                <a:rPr lang="ja-JP" altLang="en-US" sz="1000">
                  <a:solidFill>
                    <a:srgbClr val="505050"/>
                  </a:solidFill>
                  <a:latin typeface="+mn-lt"/>
                  <a:ea typeface="+mn-ea"/>
                </a:rPr>
              </a:br>
              <a:endParaRPr lang="ja-JP" altLang="en-US" sz="1000">
                <a:solidFill>
                  <a:srgbClr val="505050"/>
                </a:solidFill>
                <a:latin typeface="+mn-lt"/>
                <a:ea typeface="+mn-ea"/>
              </a:endParaRPr>
            </a:p>
          </p:txBody>
        </p:sp>
        <p:cxnSp>
          <p:nvCxnSpPr>
            <p:cNvPr id="49" name="直線矢印コネクタ 48">
              <a:extLst>
                <a:ext uri="{FF2B5EF4-FFF2-40B4-BE49-F238E27FC236}">
                  <a16:creationId xmlns:a16="http://schemas.microsoft.com/office/drawing/2014/main" id="{0369EE3A-A6FC-79D2-386F-BA3753B610E1}"/>
                </a:ext>
              </a:extLst>
            </p:cNvPr>
            <p:cNvCxnSpPr/>
            <p:nvPr/>
          </p:nvCxnSpPr>
          <p:spPr>
            <a:xfrm>
              <a:off x="4973316" y="3638068"/>
              <a:ext cx="1878808" cy="0"/>
            </a:xfrm>
            <a:prstGeom prst="straightConnector1">
              <a:avLst/>
            </a:prstGeom>
            <a:noFill/>
            <a:ln w="9525" cap="flat" cmpd="sng" algn="ctr">
              <a:solidFill>
                <a:srgbClr val="EE0000"/>
              </a:solidFill>
              <a:prstDash val="solid"/>
              <a:headEnd type="none"/>
              <a:tailEnd type="triangle"/>
            </a:ln>
            <a:effectLst/>
          </p:spPr>
        </p:cxnSp>
        <p:sp>
          <p:nvSpPr>
            <p:cNvPr id="50" name="テキスト ボックス 49">
              <a:extLst>
                <a:ext uri="{FF2B5EF4-FFF2-40B4-BE49-F238E27FC236}">
                  <a16:creationId xmlns:a16="http://schemas.microsoft.com/office/drawing/2014/main" id="{54CAA580-AA7D-3F4D-BE94-78BCF318D337}"/>
                </a:ext>
              </a:extLst>
            </p:cNvPr>
            <p:cNvSpPr txBox="1"/>
            <p:nvPr/>
          </p:nvSpPr>
          <p:spPr>
            <a:xfrm>
              <a:off x="5327797" y="3517154"/>
              <a:ext cx="1075710" cy="268927"/>
            </a:xfrm>
            <a:prstGeom prst="rect">
              <a:avLst/>
            </a:prstGeom>
            <a:noFill/>
          </p:spPr>
          <p:txBody>
            <a:bodyPr wrap="none" lIns="35292" tIns="35292" rIns="35292" bIns="35292" rtlCol="0">
              <a:noAutofit/>
            </a:bodyPr>
            <a:lstStyle/>
            <a:p>
              <a:pPr algn="ctr" defTabSz="914228">
                <a:lnSpc>
                  <a:spcPct val="90000"/>
                </a:lnSpc>
                <a:spcAft>
                  <a:spcPts val="588"/>
                </a:spcAft>
              </a:pPr>
              <a:r>
                <a:rPr lang="ja-JP" altLang="en-US" sz="1000">
                  <a:solidFill>
                    <a:srgbClr val="505050"/>
                  </a:solidFill>
                  <a:latin typeface="+mn-lt"/>
                  <a:ea typeface="+mn-ea"/>
                </a:rPr>
                <a:t>リカレント教育</a:t>
              </a:r>
            </a:p>
          </p:txBody>
        </p:sp>
        <p:cxnSp>
          <p:nvCxnSpPr>
            <p:cNvPr id="51" name="直線矢印コネクタ 50">
              <a:extLst>
                <a:ext uri="{FF2B5EF4-FFF2-40B4-BE49-F238E27FC236}">
                  <a16:creationId xmlns:a16="http://schemas.microsoft.com/office/drawing/2014/main" id="{C2B0F21E-1456-D3C3-A222-487D1396B81F}"/>
                </a:ext>
              </a:extLst>
            </p:cNvPr>
            <p:cNvCxnSpPr>
              <a:cxnSpLocks/>
            </p:cNvCxnSpPr>
            <p:nvPr/>
          </p:nvCxnSpPr>
          <p:spPr>
            <a:xfrm>
              <a:off x="4972488" y="2444743"/>
              <a:ext cx="1879636" cy="408270"/>
            </a:xfrm>
            <a:prstGeom prst="straightConnector1">
              <a:avLst/>
            </a:prstGeom>
            <a:noFill/>
            <a:ln w="9525" cap="flat" cmpd="sng" algn="ctr">
              <a:solidFill>
                <a:srgbClr val="68217A">
                  <a:lumMod val="60000"/>
                  <a:lumOff val="40000"/>
                </a:srgbClr>
              </a:solidFill>
              <a:prstDash val="solid"/>
              <a:headEnd type="none"/>
              <a:tailEnd type="triangle"/>
            </a:ln>
            <a:effectLst/>
          </p:spPr>
        </p:cxnSp>
        <p:sp>
          <p:nvSpPr>
            <p:cNvPr id="52" name="テキスト ボックス 51">
              <a:extLst>
                <a:ext uri="{FF2B5EF4-FFF2-40B4-BE49-F238E27FC236}">
                  <a16:creationId xmlns:a16="http://schemas.microsoft.com/office/drawing/2014/main" id="{3846DB33-A02E-BC78-2CAB-B9B1E826AAE8}"/>
                </a:ext>
              </a:extLst>
            </p:cNvPr>
            <p:cNvSpPr txBox="1"/>
            <p:nvPr/>
          </p:nvSpPr>
          <p:spPr>
            <a:xfrm rot="703337">
              <a:off x="5409968" y="2441066"/>
              <a:ext cx="1075710" cy="268927"/>
            </a:xfrm>
            <a:prstGeom prst="rect">
              <a:avLst/>
            </a:prstGeom>
            <a:noFill/>
          </p:spPr>
          <p:txBody>
            <a:bodyPr wrap="none" lIns="35292" tIns="35292" rIns="35292" bIns="35292" rtlCol="0">
              <a:noAutofit/>
            </a:bodyPr>
            <a:lstStyle/>
            <a:p>
              <a:pPr algn="ctr" defTabSz="914228">
                <a:lnSpc>
                  <a:spcPct val="90000"/>
                </a:lnSpc>
                <a:spcAft>
                  <a:spcPts val="588"/>
                </a:spcAft>
              </a:pPr>
              <a:r>
                <a:rPr lang="en-US" altLang="ja-JP" sz="1000">
                  <a:solidFill>
                    <a:srgbClr val="505050"/>
                  </a:solidFill>
                  <a:latin typeface="+mn-lt"/>
                  <a:ea typeface="+mn-ea"/>
                </a:rPr>
                <a:t>IT </a:t>
              </a:r>
              <a:r>
                <a:rPr lang="ja-JP" altLang="en-US" sz="1000">
                  <a:solidFill>
                    <a:srgbClr val="505050"/>
                  </a:solidFill>
                  <a:latin typeface="+mn-lt"/>
                  <a:ea typeface="+mn-ea"/>
                </a:rPr>
                <a:t>教育</a:t>
              </a:r>
              <a:br>
                <a:rPr lang="en-US" altLang="ja-JP" sz="1000">
                  <a:solidFill>
                    <a:srgbClr val="505050"/>
                  </a:solidFill>
                  <a:latin typeface="+mn-lt"/>
                  <a:ea typeface="+mn-ea"/>
                </a:rPr>
              </a:br>
              <a:r>
                <a:rPr lang="ja-JP" altLang="en-US" sz="1000">
                  <a:solidFill>
                    <a:srgbClr val="505050"/>
                  </a:solidFill>
                  <a:latin typeface="+mn-lt"/>
                  <a:ea typeface="+mn-ea"/>
                </a:rPr>
                <a:t>スキルアップ</a:t>
              </a:r>
            </a:p>
          </p:txBody>
        </p:sp>
        <p:sp>
          <p:nvSpPr>
            <p:cNvPr id="53" name="四角形: 角を丸くする 52">
              <a:extLst>
                <a:ext uri="{FF2B5EF4-FFF2-40B4-BE49-F238E27FC236}">
                  <a16:creationId xmlns:a16="http://schemas.microsoft.com/office/drawing/2014/main" id="{21BA2F91-FBB0-0605-9D43-1B51C9409D03}"/>
                </a:ext>
              </a:extLst>
            </p:cNvPr>
            <p:cNvSpPr/>
            <p:nvPr/>
          </p:nvSpPr>
          <p:spPr bwMode="auto">
            <a:xfrm>
              <a:off x="10406365" y="4126497"/>
              <a:ext cx="844048" cy="337382"/>
            </a:xfrm>
            <a:prstGeom prst="roundRect">
              <a:avLst/>
            </a:prstGeom>
            <a:solidFill>
              <a:srgbClr val="0072C6">
                <a:lumMod val="20000"/>
                <a:lumOff val="80000"/>
              </a:srgbClr>
            </a:solidFill>
            <a:ln>
              <a:solidFill>
                <a:srgbClr val="008A00"/>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r>
                <a:rPr kumimoji="0" lang="en-US" altLang="ja-JP" sz="600" b="0" i="0" u="none" strike="noStrike" kern="0" cap="none" spc="0" normalizeH="0" baseline="0" noProof="0">
                  <a:ln>
                    <a:noFill/>
                  </a:ln>
                  <a:solidFill>
                    <a:srgbClr val="505050"/>
                  </a:solidFill>
                  <a:effectLst/>
                  <a:uLnTx/>
                  <a:uFillTx/>
                  <a:latin typeface="+mn-lt"/>
                  <a:ea typeface="+mn-ea"/>
                  <a:cs typeface="Segoe UI Semibold" panose="020B0702040204020203" pitchFamily="34" charset="0"/>
                </a:rPr>
                <a:t>CSA</a:t>
              </a:r>
              <a:endParaRPr kumimoji="0" lang="ja-JP" altLang="en-US" sz="600" b="0" i="0" u="none" strike="noStrike" kern="0" cap="none" spc="0" normalizeH="0" baseline="0" noProof="0">
                <a:ln>
                  <a:noFill/>
                </a:ln>
                <a:solidFill>
                  <a:srgbClr val="505050"/>
                </a:solidFill>
                <a:effectLst/>
                <a:uLnTx/>
                <a:uFillTx/>
                <a:latin typeface="+mn-lt"/>
                <a:ea typeface="+mn-ea"/>
                <a:cs typeface="Segoe UI Semibold" panose="020B0702040204020203" pitchFamily="34" charset="0"/>
              </a:endParaRPr>
            </a:p>
          </p:txBody>
        </p:sp>
        <p:cxnSp>
          <p:nvCxnSpPr>
            <p:cNvPr id="54" name="直線矢印コネクタ 53">
              <a:extLst>
                <a:ext uri="{FF2B5EF4-FFF2-40B4-BE49-F238E27FC236}">
                  <a16:creationId xmlns:a16="http://schemas.microsoft.com/office/drawing/2014/main" id="{EF8DA241-4A76-748D-9C7E-AF6C12B084AF}"/>
                </a:ext>
              </a:extLst>
            </p:cNvPr>
            <p:cNvCxnSpPr>
              <a:cxnSpLocks/>
            </p:cNvCxnSpPr>
            <p:nvPr/>
          </p:nvCxnSpPr>
          <p:spPr>
            <a:xfrm>
              <a:off x="4973316" y="4936963"/>
              <a:ext cx="1903368" cy="98239"/>
            </a:xfrm>
            <a:prstGeom prst="straightConnector1">
              <a:avLst/>
            </a:prstGeom>
            <a:noFill/>
            <a:ln w="9525" cap="flat" cmpd="sng" algn="ctr">
              <a:solidFill>
                <a:srgbClr val="505050"/>
              </a:solidFill>
              <a:prstDash val="solid"/>
              <a:headEnd type="none"/>
              <a:tailEnd type="triangle"/>
            </a:ln>
            <a:effectLst/>
          </p:spPr>
        </p:cxnSp>
        <p:sp>
          <p:nvSpPr>
            <p:cNvPr id="55" name="テキスト ボックス 54">
              <a:extLst>
                <a:ext uri="{FF2B5EF4-FFF2-40B4-BE49-F238E27FC236}">
                  <a16:creationId xmlns:a16="http://schemas.microsoft.com/office/drawing/2014/main" id="{C40FDF68-3C45-7199-185F-F71D68908BAA}"/>
                </a:ext>
              </a:extLst>
            </p:cNvPr>
            <p:cNvSpPr txBox="1"/>
            <p:nvPr/>
          </p:nvSpPr>
          <p:spPr>
            <a:xfrm rot="192589">
              <a:off x="4906096" y="4730867"/>
              <a:ext cx="1075710" cy="268927"/>
            </a:xfrm>
            <a:prstGeom prst="rect">
              <a:avLst/>
            </a:prstGeom>
            <a:noFill/>
          </p:spPr>
          <p:txBody>
            <a:bodyPr wrap="none" lIns="35292" tIns="35292" rIns="35292" bIns="35292" rtlCol="0">
              <a:noAutofit/>
            </a:bodyPr>
            <a:lstStyle/>
            <a:p>
              <a:pPr algn="ctr" defTabSz="914228">
                <a:lnSpc>
                  <a:spcPct val="90000"/>
                </a:lnSpc>
                <a:spcAft>
                  <a:spcPts val="588"/>
                </a:spcAft>
              </a:pPr>
              <a:r>
                <a:rPr lang="ja-JP" altLang="en-US" sz="1000">
                  <a:solidFill>
                    <a:srgbClr val="505050"/>
                  </a:solidFill>
                  <a:latin typeface="+mn-lt"/>
                  <a:ea typeface="+mn-ea"/>
                </a:rPr>
                <a:t>減員</a:t>
              </a:r>
            </a:p>
          </p:txBody>
        </p:sp>
        <p:sp>
          <p:nvSpPr>
            <p:cNvPr id="56" name="四角形: 角を丸くする 55">
              <a:extLst>
                <a:ext uri="{FF2B5EF4-FFF2-40B4-BE49-F238E27FC236}">
                  <a16:creationId xmlns:a16="http://schemas.microsoft.com/office/drawing/2014/main" id="{995DF96B-E382-3CEB-C581-80C77973D1EA}"/>
                </a:ext>
              </a:extLst>
            </p:cNvPr>
            <p:cNvSpPr/>
            <p:nvPr/>
          </p:nvSpPr>
          <p:spPr bwMode="auto">
            <a:xfrm>
              <a:off x="10406365" y="6060779"/>
              <a:ext cx="844048" cy="362154"/>
            </a:xfrm>
            <a:prstGeom prst="roundRect">
              <a:avLst/>
            </a:prstGeom>
            <a:solidFill>
              <a:srgbClr val="0072C6">
                <a:lumMod val="20000"/>
                <a:lumOff val="80000"/>
              </a:srgbClr>
            </a:solidFill>
            <a:ln>
              <a:solidFill>
                <a:srgbClr val="008A00"/>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r>
                <a:rPr kumimoji="0" lang="ja-JP" altLang="en-US" sz="600" b="0" i="0" u="none" strike="noStrike" kern="0" cap="none" spc="0" normalizeH="0" baseline="0" noProof="0">
                  <a:ln>
                    <a:noFill/>
                  </a:ln>
                  <a:solidFill>
                    <a:srgbClr val="505050"/>
                  </a:solidFill>
                  <a:effectLst/>
                  <a:uLnTx/>
                  <a:uFillTx/>
                  <a:latin typeface="+mn-lt"/>
                  <a:ea typeface="+mn-ea"/>
                  <a:cs typeface="Segoe UI Semibold" panose="020B0702040204020203" pitchFamily="34" charset="0"/>
                </a:rPr>
                <a:t>セキュリティ</a:t>
              </a:r>
              <a:br>
                <a:rPr kumimoji="0" lang="ja-JP" altLang="en-US" sz="600" b="0" i="0" u="none" strike="noStrike" kern="0" cap="none" spc="0" normalizeH="0" baseline="0" noProof="0">
                  <a:ln>
                    <a:noFill/>
                  </a:ln>
                  <a:solidFill>
                    <a:srgbClr val="505050"/>
                  </a:solidFill>
                  <a:effectLst/>
                  <a:uLnTx/>
                  <a:uFillTx/>
                  <a:latin typeface="+mn-lt"/>
                  <a:ea typeface="+mn-ea"/>
                  <a:cs typeface="Segoe UI Semibold" panose="020B0702040204020203" pitchFamily="34" charset="0"/>
                </a:rPr>
              </a:br>
              <a:r>
                <a:rPr kumimoji="0" lang="en-US" altLang="ja-JP" sz="600" b="0" i="0" u="none" strike="noStrike" kern="0" cap="none" spc="0" normalizeH="0" baseline="0" noProof="0">
                  <a:ln>
                    <a:noFill/>
                  </a:ln>
                  <a:solidFill>
                    <a:srgbClr val="505050"/>
                  </a:solidFill>
                  <a:effectLst/>
                  <a:uLnTx/>
                  <a:uFillTx/>
                  <a:latin typeface="+mn-lt"/>
                  <a:ea typeface="+mn-ea"/>
                  <a:cs typeface="Segoe UI Semibold" panose="020B0702040204020203" pitchFamily="34" charset="0"/>
                </a:rPr>
                <a:t>SME</a:t>
              </a:r>
              <a:endParaRPr kumimoji="0" lang="ja-JP" altLang="en-US" sz="600" b="0" i="0" u="none" strike="noStrike" kern="0" cap="none" spc="0" normalizeH="0" baseline="0" noProof="0">
                <a:ln>
                  <a:noFill/>
                </a:ln>
                <a:solidFill>
                  <a:srgbClr val="505050"/>
                </a:solidFill>
                <a:effectLst/>
                <a:uLnTx/>
                <a:uFillTx/>
                <a:latin typeface="+mn-lt"/>
                <a:ea typeface="+mn-ea"/>
                <a:cs typeface="Segoe UI Semibold" panose="020B0702040204020203" pitchFamily="34" charset="0"/>
              </a:endParaRPr>
            </a:p>
          </p:txBody>
        </p:sp>
        <p:pic>
          <p:nvPicPr>
            <p:cNvPr id="57" name="Picture 2" descr="ロゴ, 会社名&#10;&#10;自動的に生成された説明">
              <a:extLst>
                <a:ext uri="{FF2B5EF4-FFF2-40B4-BE49-F238E27FC236}">
                  <a16:creationId xmlns:a16="http://schemas.microsoft.com/office/drawing/2014/main" id="{F86166D9-F174-0570-3EA1-BFFDE41B4BB7}"/>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28" t="31550" r="72931" b="31157"/>
            <a:stretch/>
          </p:blipFill>
          <p:spPr bwMode="auto">
            <a:xfrm>
              <a:off x="11144517" y="4188521"/>
              <a:ext cx="211185" cy="200626"/>
            </a:xfrm>
            <a:prstGeom prst="rect">
              <a:avLst/>
            </a:prstGeom>
            <a:noFill/>
          </p:spPr>
        </p:pic>
        <p:pic>
          <p:nvPicPr>
            <p:cNvPr id="58" name="Picture 2" descr="ロゴ, 会社名&#10;&#10;自動的に生成された説明">
              <a:extLst>
                <a:ext uri="{FF2B5EF4-FFF2-40B4-BE49-F238E27FC236}">
                  <a16:creationId xmlns:a16="http://schemas.microsoft.com/office/drawing/2014/main" id="{A651B987-ED4B-C93B-48B6-E3581242899C}"/>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28" t="31550" r="72931" b="31157"/>
            <a:stretch/>
          </p:blipFill>
          <p:spPr bwMode="auto">
            <a:xfrm>
              <a:off x="11144517" y="6136999"/>
              <a:ext cx="211185" cy="200626"/>
            </a:xfrm>
            <a:prstGeom prst="rect">
              <a:avLst/>
            </a:prstGeom>
            <a:noFill/>
          </p:spPr>
        </p:pic>
        <p:sp>
          <p:nvSpPr>
            <p:cNvPr id="59" name="四角形: 角を丸くする 58">
              <a:extLst>
                <a:ext uri="{FF2B5EF4-FFF2-40B4-BE49-F238E27FC236}">
                  <a16:creationId xmlns:a16="http://schemas.microsoft.com/office/drawing/2014/main" id="{404BCF23-8A2F-A568-A1B4-0F605E8336F7}"/>
                </a:ext>
              </a:extLst>
            </p:cNvPr>
            <p:cNvSpPr/>
            <p:nvPr/>
          </p:nvSpPr>
          <p:spPr bwMode="auto">
            <a:xfrm>
              <a:off x="10406365" y="2806761"/>
              <a:ext cx="844048" cy="337382"/>
            </a:xfrm>
            <a:prstGeom prst="roundRect">
              <a:avLst/>
            </a:prstGeom>
            <a:solidFill>
              <a:srgbClr val="0072C6">
                <a:lumMod val="20000"/>
                <a:lumOff val="80000"/>
              </a:srgbClr>
            </a:solidFill>
            <a:ln>
              <a:solidFill>
                <a:srgbClr val="008A00"/>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r>
                <a:rPr kumimoji="0" lang="en-US" altLang="ja-JP" sz="600" b="0" i="0" u="none" strike="noStrike" kern="0" cap="none" spc="0" normalizeH="0" baseline="0" noProof="0">
                  <a:ln>
                    <a:noFill/>
                  </a:ln>
                  <a:solidFill>
                    <a:srgbClr val="505050"/>
                  </a:solidFill>
                  <a:effectLst/>
                  <a:uLnTx/>
                  <a:uFillTx/>
                  <a:latin typeface="+mn-lt"/>
                  <a:ea typeface="+mn-ea"/>
                  <a:cs typeface="Segoe UI Semibold" panose="020B0702040204020203" pitchFamily="34" charset="0"/>
                </a:rPr>
                <a:t>CSA</a:t>
              </a:r>
              <a:endParaRPr kumimoji="0" lang="ja-JP" altLang="en-US" sz="600" b="0" i="0" u="none" strike="noStrike" kern="0" cap="none" spc="0" normalizeH="0" baseline="0" noProof="0">
                <a:ln>
                  <a:noFill/>
                </a:ln>
                <a:solidFill>
                  <a:srgbClr val="505050"/>
                </a:solidFill>
                <a:effectLst/>
                <a:uLnTx/>
                <a:uFillTx/>
                <a:latin typeface="+mn-lt"/>
                <a:ea typeface="+mn-ea"/>
                <a:cs typeface="Segoe UI Semibold" panose="020B0702040204020203" pitchFamily="34" charset="0"/>
              </a:endParaRPr>
            </a:p>
          </p:txBody>
        </p:sp>
        <p:pic>
          <p:nvPicPr>
            <p:cNvPr id="60" name="Picture 2" descr="ロゴ, 会社名&#10;&#10;自動的に生成された説明">
              <a:extLst>
                <a:ext uri="{FF2B5EF4-FFF2-40B4-BE49-F238E27FC236}">
                  <a16:creationId xmlns:a16="http://schemas.microsoft.com/office/drawing/2014/main" id="{F7AD0A8A-A9EB-F5E7-C39B-920F97A30959}"/>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28" t="31550" r="72931" b="31157"/>
            <a:stretch/>
          </p:blipFill>
          <p:spPr bwMode="auto">
            <a:xfrm>
              <a:off x="11144517" y="2868784"/>
              <a:ext cx="211185" cy="200626"/>
            </a:xfrm>
            <a:prstGeom prst="rect">
              <a:avLst/>
            </a:prstGeom>
            <a:noFill/>
          </p:spPr>
        </p:pic>
        <p:sp>
          <p:nvSpPr>
            <p:cNvPr id="61" name="吹き出し: 角を丸めた四角形 60">
              <a:extLst>
                <a:ext uri="{FF2B5EF4-FFF2-40B4-BE49-F238E27FC236}">
                  <a16:creationId xmlns:a16="http://schemas.microsoft.com/office/drawing/2014/main" id="{76FF23CF-C8F1-BC6C-91E0-460AE2A0C1FB}"/>
                </a:ext>
              </a:extLst>
            </p:cNvPr>
            <p:cNvSpPr/>
            <p:nvPr/>
          </p:nvSpPr>
          <p:spPr bwMode="auto">
            <a:xfrm>
              <a:off x="8111997" y="2307882"/>
              <a:ext cx="1134763" cy="389315"/>
            </a:xfrm>
            <a:prstGeom prst="wedgeRoundRectCallout">
              <a:avLst>
                <a:gd name="adj1" fmla="val -63296"/>
                <a:gd name="adj2" fmla="val 46352"/>
                <a:gd name="adj3" fmla="val 16667"/>
              </a:avLst>
            </a:prstGeom>
            <a:solidFill>
              <a:srgbClr val="7FBA00">
                <a:lumMod val="20000"/>
                <a:lumOff val="80000"/>
              </a:srgbClr>
            </a:solidFill>
            <a:ln>
              <a:solidFill>
                <a:srgbClr val="008A00"/>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r>
                <a:rPr kumimoji="0" lang="en-US" altLang="ja-JP" sz="700" b="0" i="0" u="none" strike="noStrike" kern="0" cap="none" spc="0" normalizeH="0" baseline="0" noProof="0">
                  <a:ln>
                    <a:noFill/>
                  </a:ln>
                  <a:solidFill>
                    <a:srgbClr val="7FBA00">
                      <a:lumMod val="50000"/>
                    </a:srgbClr>
                  </a:solidFill>
                  <a:effectLst/>
                  <a:uLnTx/>
                  <a:uFillTx/>
                  <a:latin typeface="+mn-lt"/>
                  <a:ea typeface="+mn-ea"/>
                  <a:cs typeface="Segoe UI Semibold" panose="020B0702040204020203" pitchFamily="34" charset="0"/>
                </a:rPr>
                <a:t>IT </a:t>
              </a:r>
              <a:r>
                <a:rPr kumimoji="0" lang="ja-JP" altLang="en-US" sz="700" b="0" i="0" u="none" strike="noStrike" kern="0" cap="none" spc="0" normalizeH="0" baseline="0" noProof="0">
                  <a:ln>
                    <a:noFill/>
                  </a:ln>
                  <a:solidFill>
                    <a:srgbClr val="7FBA00">
                      <a:lumMod val="50000"/>
                    </a:srgbClr>
                  </a:solidFill>
                  <a:effectLst/>
                  <a:uLnTx/>
                  <a:uFillTx/>
                  <a:latin typeface="+mn-lt"/>
                  <a:ea typeface="+mn-ea"/>
                  <a:cs typeface="Segoe UI Semibold" panose="020B0702040204020203" pitchFamily="34" charset="0"/>
                </a:rPr>
                <a:t>教育を進めて</a:t>
              </a:r>
              <a:br>
                <a:rPr kumimoji="0" lang="ja-JP" altLang="en-US" sz="700" b="0" i="0" u="none" strike="noStrike" kern="0" cap="none" spc="0" normalizeH="0" baseline="0" noProof="0">
                  <a:ln>
                    <a:noFill/>
                  </a:ln>
                  <a:solidFill>
                    <a:srgbClr val="7FBA00">
                      <a:lumMod val="50000"/>
                    </a:srgbClr>
                  </a:solidFill>
                  <a:effectLst/>
                  <a:uLnTx/>
                  <a:uFillTx/>
                  <a:latin typeface="+mn-lt"/>
                  <a:ea typeface="+mn-ea"/>
                  <a:cs typeface="Segoe UI Semibold" panose="020B0702040204020203" pitchFamily="34" charset="0"/>
                </a:rPr>
              </a:br>
              <a:r>
                <a:rPr kumimoji="0" lang="ja-JP" altLang="en-US" sz="700" b="0" i="0" u="none" strike="noStrike" kern="0" cap="none" spc="0" normalizeH="0" baseline="0" noProof="0">
                  <a:ln>
                    <a:noFill/>
                  </a:ln>
                  <a:solidFill>
                    <a:srgbClr val="7FBA00">
                      <a:lumMod val="50000"/>
                    </a:srgbClr>
                  </a:solidFill>
                  <a:effectLst/>
                  <a:uLnTx/>
                  <a:uFillTx/>
                  <a:latin typeface="+mn-lt"/>
                  <a:ea typeface="+mn-ea"/>
                  <a:cs typeface="Segoe UI Semibold" panose="020B0702040204020203" pitchFamily="34" charset="0"/>
                </a:rPr>
                <a:t>身近な </a:t>
              </a:r>
              <a:r>
                <a:rPr kumimoji="0" lang="en-US" altLang="ja-JP" sz="700" b="0" i="0" u="none" strike="noStrike" kern="0" cap="none" spc="0" normalizeH="0" baseline="0" noProof="0">
                  <a:ln>
                    <a:noFill/>
                  </a:ln>
                  <a:solidFill>
                    <a:srgbClr val="7FBA00">
                      <a:lumMod val="50000"/>
                    </a:srgbClr>
                  </a:solidFill>
                  <a:effectLst/>
                  <a:uLnTx/>
                  <a:uFillTx/>
                  <a:latin typeface="+mn-lt"/>
                  <a:ea typeface="+mn-ea"/>
                  <a:cs typeface="Segoe UI Semibold" panose="020B0702040204020203" pitchFamily="34" charset="0"/>
                </a:rPr>
                <a:t>DX </a:t>
              </a:r>
              <a:r>
                <a:rPr kumimoji="0" lang="ja-JP" altLang="en-US" sz="700" b="0" i="0" u="none" strike="noStrike" kern="0" cap="none" spc="0" normalizeH="0" baseline="0" noProof="0">
                  <a:ln>
                    <a:noFill/>
                  </a:ln>
                  <a:solidFill>
                    <a:srgbClr val="7FBA00">
                      <a:lumMod val="50000"/>
                    </a:srgbClr>
                  </a:solidFill>
                  <a:effectLst/>
                  <a:uLnTx/>
                  <a:uFillTx/>
                  <a:latin typeface="+mn-lt"/>
                  <a:ea typeface="+mn-ea"/>
                  <a:cs typeface="Segoe UI Semibold" panose="020B0702040204020203" pitchFamily="34" charset="0"/>
                </a:rPr>
                <a:t>を推進</a:t>
              </a:r>
            </a:p>
          </p:txBody>
        </p:sp>
        <p:sp>
          <p:nvSpPr>
            <p:cNvPr id="62" name="吹き出し: 角を丸めた四角形 61">
              <a:extLst>
                <a:ext uri="{FF2B5EF4-FFF2-40B4-BE49-F238E27FC236}">
                  <a16:creationId xmlns:a16="http://schemas.microsoft.com/office/drawing/2014/main" id="{23E673CA-E7C1-673C-8EDA-1C165BBD712A}"/>
                </a:ext>
              </a:extLst>
            </p:cNvPr>
            <p:cNvSpPr/>
            <p:nvPr/>
          </p:nvSpPr>
          <p:spPr bwMode="auto">
            <a:xfrm>
              <a:off x="8111997" y="4439199"/>
              <a:ext cx="1134763" cy="389315"/>
            </a:xfrm>
            <a:prstGeom prst="wedgeRoundRectCallout">
              <a:avLst>
                <a:gd name="adj1" fmla="val -62681"/>
                <a:gd name="adj2" fmla="val -22725"/>
                <a:gd name="adj3" fmla="val 16667"/>
              </a:avLst>
            </a:prstGeom>
            <a:solidFill>
              <a:srgbClr val="7FBA00">
                <a:lumMod val="20000"/>
                <a:lumOff val="80000"/>
              </a:srgbClr>
            </a:solidFill>
            <a:ln>
              <a:solidFill>
                <a:srgbClr val="008A00"/>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r>
                <a:rPr kumimoji="0" lang="en-US" altLang="ja-JP" sz="700" b="0" i="0" u="none" strike="noStrike" kern="0" cap="none" spc="0" normalizeH="0" baseline="0" noProof="0">
                  <a:ln>
                    <a:noFill/>
                  </a:ln>
                  <a:solidFill>
                    <a:srgbClr val="7FBA00">
                      <a:lumMod val="50000"/>
                    </a:srgbClr>
                  </a:solidFill>
                  <a:effectLst/>
                  <a:uLnTx/>
                  <a:uFillTx/>
                  <a:latin typeface="+mn-lt"/>
                  <a:ea typeface="+mn-ea"/>
                  <a:cs typeface="Segoe UI Semibold" panose="020B0702040204020203" pitchFamily="34" charset="0"/>
                </a:rPr>
                <a:t>PoC </a:t>
              </a:r>
              <a:r>
                <a:rPr kumimoji="0" lang="ja-JP" altLang="en-US" sz="700" b="0" i="0" u="none" strike="noStrike" kern="0" cap="none" spc="0" normalizeH="0" baseline="0" noProof="0">
                  <a:ln>
                    <a:noFill/>
                  </a:ln>
                  <a:solidFill>
                    <a:srgbClr val="7FBA00">
                      <a:lumMod val="50000"/>
                    </a:srgbClr>
                  </a:solidFill>
                  <a:effectLst/>
                  <a:uLnTx/>
                  <a:uFillTx/>
                  <a:latin typeface="+mn-lt"/>
                  <a:ea typeface="+mn-ea"/>
                  <a:cs typeface="Segoe UI Semibold" panose="020B0702040204020203" pitchFamily="34" charset="0"/>
                </a:rPr>
                <a:t>は自社内で推進できる体制に</a:t>
              </a:r>
            </a:p>
          </p:txBody>
        </p:sp>
        <p:sp>
          <p:nvSpPr>
            <p:cNvPr id="63" name="吹き出し: 角を丸めた四角形 62">
              <a:extLst>
                <a:ext uri="{FF2B5EF4-FFF2-40B4-BE49-F238E27FC236}">
                  <a16:creationId xmlns:a16="http://schemas.microsoft.com/office/drawing/2014/main" id="{98A0E06B-9FA0-FD23-5059-EB9C001C6FD9}"/>
                </a:ext>
              </a:extLst>
            </p:cNvPr>
            <p:cNvSpPr/>
            <p:nvPr/>
          </p:nvSpPr>
          <p:spPr bwMode="auto">
            <a:xfrm>
              <a:off x="8111997" y="5377634"/>
              <a:ext cx="1134763" cy="389315"/>
            </a:xfrm>
            <a:prstGeom prst="wedgeRoundRectCallout">
              <a:avLst>
                <a:gd name="adj1" fmla="val -61365"/>
                <a:gd name="adj2" fmla="val 4138"/>
                <a:gd name="adj3" fmla="val 16667"/>
              </a:avLst>
            </a:prstGeom>
            <a:solidFill>
              <a:srgbClr val="7FBA00">
                <a:lumMod val="20000"/>
                <a:lumOff val="80000"/>
              </a:srgbClr>
            </a:solidFill>
            <a:ln>
              <a:solidFill>
                <a:srgbClr val="008A00"/>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r>
                <a:rPr kumimoji="0" lang="ja-JP" altLang="en-US" sz="700" b="0" i="0" u="none" strike="noStrike" kern="0" cap="none" spc="0" normalizeH="0" baseline="0" noProof="0">
                  <a:ln>
                    <a:noFill/>
                  </a:ln>
                  <a:solidFill>
                    <a:srgbClr val="7FBA00">
                      <a:lumMod val="50000"/>
                    </a:srgbClr>
                  </a:solidFill>
                  <a:effectLst/>
                  <a:uLnTx/>
                  <a:uFillTx/>
                  <a:latin typeface="+mn-lt"/>
                  <a:ea typeface="+mn-ea"/>
                  <a:cs typeface="Segoe UI Semibold" panose="020B0702040204020203" pitchFamily="34" charset="0"/>
                </a:rPr>
                <a:t>配置転換により</a:t>
              </a:r>
              <a:br>
                <a:rPr kumimoji="0" lang="en-US" altLang="ja-JP" sz="700" b="0" i="0" u="none" strike="noStrike" kern="0" cap="none" spc="0" normalizeH="0" baseline="0" noProof="0">
                  <a:ln>
                    <a:noFill/>
                  </a:ln>
                  <a:solidFill>
                    <a:srgbClr val="7FBA00">
                      <a:lumMod val="50000"/>
                    </a:srgbClr>
                  </a:solidFill>
                  <a:effectLst/>
                  <a:uLnTx/>
                  <a:uFillTx/>
                  <a:latin typeface="+mn-lt"/>
                  <a:ea typeface="+mn-ea"/>
                  <a:cs typeface="Segoe UI Semibold" panose="020B0702040204020203" pitchFamily="34" charset="0"/>
                </a:rPr>
              </a:br>
              <a:r>
                <a:rPr kumimoji="0" lang="ja-JP" altLang="en-US" sz="700" b="0" i="0" u="none" strike="noStrike" kern="0" cap="none" spc="0" normalizeH="0" baseline="0" noProof="0">
                  <a:ln>
                    <a:noFill/>
                  </a:ln>
                  <a:solidFill>
                    <a:srgbClr val="7FBA00">
                      <a:lumMod val="50000"/>
                    </a:srgbClr>
                  </a:solidFill>
                  <a:effectLst/>
                  <a:uLnTx/>
                  <a:uFillTx/>
                  <a:latin typeface="+mn-lt"/>
                  <a:ea typeface="+mn-ea"/>
                  <a:cs typeface="Segoe UI Semibold" panose="020B0702040204020203" pitchFamily="34" charset="0"/>
                </a:rPr>
                <a:t>減員する</a:t>
              </a:r>
            </a:p>
          </p:txBody>
        </p:sp>
        <p:sp>
          <p:nvSpPr>
            <p:cNvPr id="64" name="吹き出し: 角を丸めた四角形 63">
              <a:extLst>
                <a:ext uri="{FF2B5EF4-FFF2-40B4-BE49-F238E27FC236}">
                  <a16:creationId xmlns:a16="http://schemas.microsoft.com/office/drawing/2014/main" id="{11DE4323-B510-D008-1A3F-811A957328A2}"/>
                </a:ext>
              </a:extLst>
            </p:cNvPr>
            <p:cNvSpPr/>
            <p:nvPr/>
          </p:nvSpPr>
          <p:spPr bwMode="auto">
            <a:xfrm>
              <a:off x="8111997" y="4909693"/>
              <a:ext cx="1134763" cy="389315"/>
            </a:xfrm>
            <a:prstGeom prst="wedgeRoundRectCallout">
              <a:avLst>
                <a:gd name="adj1" fmla="val -62681"/>
                <a:gd name="adj2" fmla="val -22725"/>
                <a:gd name="adj3" fmla="val 16667"/>
              </a:avLst>
            </a:prstGeom>
            <a:solidFill>
              <a:srgbClr val="7FBA00">
                <a:lumMod val="20000"/>
                <a:lumOff val="80000"/>
              </a:srgbClr>
            </a:solidFill>
            <a:ln>
              <a:solidFill>
                <a:srgbClr val="008A00"/>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r>
                <a:rPr kumimoji="0" lang="ja-JP" altLang="en-US" sz="700" b="0" i="0" u="none" strike="noStrike" kern="0" cap="none" spc="0" normalizeH="0" baseline="0" noProof="0">
                  <a:ln>
                    <a:noFill/>
                  </a:ln>
                  <a:solidFill>
                    <a:srgbClr val="7FBA00">
                      <a:lumMod val="50000"/>
                    </a:srgbClr>
                  </a:solidFill>
                  <a:effectLst/>
                  <a:uLnTx/>
                  <a:uFillTx/>
                  <a:latin typeface="+mn-lt"/>
                  <a:ea typeface="+mn-ea"/>
                  <a:cs typeface="Segoe UI Semibold" panose="020B0702040204020203" pitchFamily="34" charset="0"/>
                </a:rPr>
                <a:t>既存ベンダーへの外注依存度を減らす</a:t>
              </a:r>
            </a:p>
          </p:txBody>
        </p:sp>
        <p:sp>
          <p:nvSpPr>
            <p:cNvPr id="65" name="吹き出し: 角を丸めた四角形 64">
              <a:extLst>
                <a:ext uri="{FF2B5EF4-FFF2-40B4-BE49-F238E27FC236}">
                  <a16:creationId xmlns:a16="http://schemas.microsoft.com/office/drawing/2014/main" id="{7E3CEB9A-E9CF-8B00-2465-E5B58D429220}"/>
                </a:ext>
              </a:extLst>
            </p:cNvPr>
            <p:cNvSpPr/>
            <p:nvPr/>
          </p:nvSpPr>
          <p:spPr bwMode="auto">
            <a:xfrm>
              <a:off x="8111997" y="6060780"/>
              <a:ext cx="1134763" cy="389315"/>
            </a:xfrm>
            <a:prstGeom prst="wedgeRoundRectCallout">
              <a:avLst>
                <a:gd name="adj1" fmla="val -62681"/>
                <a:gd name="adj2" fmla="val -22725"/>
                <a:gd name="adj3" fmla="val 16667"/>
              </a:avLst>
            </a:prstGeom>
            <a:solidFill>
              <a:srgbClr val="7FBA00">
                <a:lumMod val="20000"/>
                <a:lumOff val="80000"/>
              </a:srgbClr>
            </a:solidFill>
            <a:ln>
              <a:solidFill>
                <a:srgbClr val="008A00"/>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r>
                <a:rPr kumimoji="0" lang="ja-JP" altLang="en-US" sz="700" b="0" i="0" u="none" strike="noStrike" kern="0" cap="none" spc="0" normalizeH="0" baseline="0" noProof="0">
                  <a:ln>
                    <a:noFill/>
                  </a:ln>
                  <a:solidFill>
                    <a:srgbClr val="7FBA00">
                      <a:lumMod val="50000"/>
                    </a:srgbClr>
                  </a:solidFill>
                  <a:effectLst/>
                  <a:uLnTx/>
                  <a:uFillTx/>
                  <a:latin typeface="+mn-lt"/>
                  <a:ea typeface="+mn-ea"/>
                  <a:cs typeface="Segoe UI Semibold" panose="020B0702040204020203" pitchFamily="34" charset="0"/>
                </a:rPr>
                <a:t>高度化を進めてより安全な </a:t>
              </a:r>
              <a:r>
                <a:rPr kumimoji="0" lang="en-US" altLang="ja-JP" sz="700" b="0" i="0" u="none" strike="noStrike" kern="0" cap="none" spc="0" normalizeH="0" baseline="0" noProof="0">
                  <a:ln>
                    <a:noFill/>
                  </a:ln>
                  <a:solidFill>
                    <a:srgbClr val="7FBA00">
                      <a:lumMod val="50000"/>
                    </a:srgbClr>
                  </a:solidFill>
                  <a:effectLst/>
                  <a:uLnTx/>
                  <a:uFillTx/>
                  <a:latin typeface="+mn-lt"/>
                  <a:ea typeface="+mn-ea"/>
                  <a:cs typeface="Segoe UI Semibold" panose="020B0702040204020203" pitchFamily="34" charset="0"/>
                </a:rPr>
                <a:t>IT </a:t>
              </a:r>
              <a:r>
                <a:rPr kumimoji="0" lang="ja-JP" altLang="en-US" sz="700" b="0" i="0" u="none" strike="noStrike" kern="0" cap="none" spc="0" normalizeH="0" baseline="0" noProof="0">
                  <a:ln>
                    <a:noFill/>
                  </a:ln>
                  <a:solidFill>
                    <a:srgbClr val="7FBA00">
                      <a:lumMod val="50000"/>
                    </a:srgbClr>
                  </a:solidFill>
                  <a:effectLst/>
                  <a:uLnTx/>
                  <a:uFillTx/>
                  <a:latin typeface="+mn-lt"/>
                  <a:ea typeface="+mn-ea"/>
                  <a:cs typeface="Segoe UI Semibold" panose="020B0702040204020203" pitchFamily="34" charset="0"/>
                </a:rPr>
                <a:t>を実現</a:t>
              </a:r>
            </a:p>
          </p:txBody>
        </p:sp>
        <p:sp>
          <p:nvSpPr>
            <p:cNvPr id="66" name="吹き出し: 角を丸めた四角形 65">
              <a:extLst>
                <a:ext uri="{FF2B5EF4-FFF2-40B4-BE49-F238E27FC236}">
                  <a16:creationId xmlns:a16="http://schemas.microsoft.com/office/drawing/2014/main" id="{1BD47358-CA65-89AF-DC84-251400D348E5}"/>
                </a:ext>
              </a:extLst>
            </p:cNvPr>
            <p:cNvSpPr/>
            <p:nvPr/>
          </p:nvSpPr>
          <p:spPr bwMode="auto">
            <a:xfrm>
              <a:off x="9677207" y="2109345"/>
              <a:ext cx="1662107" cy="498798"/>
            </a:xfrm>
            <a:prstGeom prst="wedgeRoundRectCallout">
              <a:avLst>
                <a:gd name="adj1" fmla="val -27747"/>
                <a:gd name="adj2" fmla="val 77053"/>
                <a:gd name="adj3" fmla="val 16667"/>
              </a:avLst>
            </a:prstGeom>
            <a:solidFill>
              <a:srgbClr val="7FBA00">
                <a:lumMod val="20000"/>
                <a:lumOff val="80000"/>
              </a:srgbClr>
            </a:solidFill>
            <a:ln>
              <a:solidFill>
                <a:srgbClr val="008A00"/>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r>
                <a:rPr kumimoji="0" lang="ja-JP" altLang="en-US" sz="700" b="0" i="0" u="none" strike="noStrike" kern="0" cap="none" spc="0" normalizeH="0" baseline="0" noProof="0">
                  <a:ln>
                    <a:noFill/>
                  </a:ln>
                  <a:solidFill>
                    <a:srgbClr val="7FBA00">
                      <a:lumMod val="50000"/>
                    </a:srgbClr>
                  </a:solidFill>
                  <a:effectLst/>
                  <a:uLnTx/>
                  <a:uFillTx/>
                  <a:latin typeface="+mn-lt"/>
                  <a:ea typeface="+mn-ea"/>
                  <a:cs typeface="Segoe UI Semibold" panose="020B0702040204020203" pitchFamily="34" charset="0"/>
                </a:rPr>
                <a:t>リスキルに時間がかかる以下の </a:t>
              </a:r>
              <a:r>
                <a:rPr kumimoji="0" lang="en-US" altLang="ja-JP" sz="700" b="0" i="0" u="none" strike="noStrike" kern="0" cap="none" spc="0" normalizeH="0" baseline="0" noProof="0">
                  <a:ln>
                    <a:noFill/>
                  </a:ln>
                  <a:solidFill>
                    <a:srgbClr val="7FBA00">
                      <a:lumMod val="50000"/>
                    </a:srgbClr>
                  </a:solidFill>
                  <a:effectLst/>
                  <a:uLnTx/>
                  <a:uFillTx/>
                  <a:latin typeface="+mn-lt"/>
                  <a:ea typeface="+mn-ea"/>
                  <a:cs typeface="Segoe UI Semibold" panose="020B0702040204020203" pitchFamily="34" charset="0"/>
                </a:rPr>
                <a:t>3 </a:t>
              </a:r>
              <a:r>
                <a:rPr kumimoji="0" lang="ja-JP" altLang="en-US" sz="700" b="0" i="0" u="none" strike="noStrike" kern="0" cap="none" spc="0" normalizeH="0" baseline="0" noProof="0">
                  <a:ln>
                    <a:noFill/>
                  </a:ln>
                  <a:solidFill>
                    <a:srgbClr val="7FBA00">
                      <a:lumMod val="50000"/>
                    </a:srgbClr>
                  </a:solidFill>
                  <a:effectLst/>
                  <a:uLnTx/>
                  <a:uFillTx/>
                  <a:latin typeface="+mn-lt"/>
                  <a:ea typeface="+mn-ea"/>
                  <a:cs typeface="Segoe UI Semibold" panose="020B0702040204020203" pitchFamily="34" charset="0"/>
                </a:rPr>
                <a:t>領域は、採用</a:t>
              </a:r>
              <a:r>
                <a:rPr kumimoji="0" lang="ja-JP" altLang="en-US" sz="700" kern="0">
                  <a:solidFill>
                    <a:srgbClr val="7FBA00">
                      <a:lumMod val="50000"/>
                    </a:srgbClr>
                  </a:solidFill>
                  <a:latin typeface="+mn-lt"/>
                  <a:ea typeface="+mn-ea"/>
                  <a:cs typeface="Segoe UI Semibold" panose="020B0702040204020203" pitchFamily="34" charset="0"/>
                </a:rPr>
                <a:t>と</a:t>
              </a:r>
              <a:r>
                <a:rPr kumimoji="0" lang="ja-JP" altLang="en-US" sz="700" b="0" i="0" u="none" strike="noStrike" kern="0" cap="none" spc="0" normalizeH="0" baseline="0" noProof="0">
                  <a:ln>
                    <a:noFill/>
                  </a:ln>
                  <a:solidFill>
                    <a:srgbClr val="7FBA00">
                      <a:lumMod val="50000"/>
                    </a:srgbClr>
                  </a:solidFill>
                  <a:effectLst/>
                  <a:uLnTx/>
                  <a:uFillTx/>
                  <a:latin typeface="+mn-lt"/>
                  <a:ea typeface="+mn-ea"/>
                  <a:cs typeface="Segoe UI Semibold" panose="020B0702040204020203" pitchFamily="34" charset="0"/>
                </a:rPr>
                <a:t>パートナーの支援により加速</a:t>
              </a:r>
            </a:p>
          </p:txBody>
        </p:sp>
        <p:sp>
          <p:nvSpPr>
            <p:cNvPr id="67" name="四角形: 角を丸くする 66">
              <a:extLst>
                <a:ext uri="{FF2B5EF4-FFF2-40B4-BE49-F238E27FC236}">
                  <a16:creationId xmlns:a16="http://schemas.microsoft.com/office/drawing/2014/main" id="{D2057343-F760-6A27-AFA0-17EF7817EB0A}"/>
                </a:ext>
              </a:extLst>
            </p:cNvPr>
            <p:cNvSpPr/>
            <p:nvPr/>
          </p:nvSpPr>
          <p:spPr bwMode="auto">
            <a:xfrm>
              <a:off x="9572921" y="4126497"/>
              <a:ext cx="844048" cy="337382"/>
            </a:xfrm>
            <a:prstGeom prst="roundRect">
              <a:avLst/>
            </a:prstGeom>
            <a:solidFill>
              <a:srgbClr val="008A00">
                <a:lumMod val="20000"/>
                <a:lumOff val="80000"/>
              </a:srgbClr>
            </a:solidFill>
            <a:ln>
              <a:solidFill>
                <a:srgbClr val="008A00"/>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r>
                <a:rPr kumimoji="0" lang="ja-JP" altLang="en-US" sz="600" b="0" i="0" u="none" strike="noStrike" kern="0" cap="none" spc="0" normalizeH="0" baseline="0" noProof="0">
                  <a:ln>
                    <a:noFill/>
                  </a:ln>
                  <a:solidFill>
                    <a:srgbClr val="505050"/>
                  </a:solidFill>
                  <a:effectLst/>
                  <a:uLnTx/>
                  <a:uFillTx/>
                  <a:latin typeface="+mn-lt"/>
                  <a:ea typeface="+mn-ea"/>
                  <a:cs typeface="Segoe UI Semibold" panose="020B0702040204020203" pitchFamily="34" charset="0"/>
                </a:rPr>
                <a:t>社外からの</a:t>
              </a:r>
              <a:br>
                <a:rPr kumimoji="0" lang="ja-JP" altLang="en-US" sz="600" b="0" i="0" u="none" strike="noStrike" kern="0" cap="none" spc="0" normalizeH="0" baseline="0" noProof="0">
                  <a:ln>
                    <a:noFill/>
                  </a:ln>
                  <a:solidFill>
                    <a:srgbClr val="505050"/>
                  </a:solidFill>
                  <a:effectLst/>
                  <a:uLnTx/>
                  <a:uFillTx/>
                  <a:latin typeface="+mn-lt"/>
                  <a:ea typeface="+mn-ea"/>
                  <a:cs typeface="Segoe UI Semibold" panose="020B0702040204020203" pitchFamily="34" charset="0"/>
                </a:rPr>
              </a:br>
              <a:r>
                <a:rPr kumimoji="0" lang="ja-JP" altLang="en-US" sz="600" b="0" i="0" u="none" strike="noStrike" kern="0" cap="none" spc="0" normalizeH="0" baseline="0" noProof="0">
                  <a:ln>
                    <a:noFill/>
                  </a:ln>
                  <a:solidFill>
                    <a:srgbClr val="505050"/>
                  </a:solidFill>
                  <a:effectLst/>
                  <a:uLnTx/>
                  <a:uFillTx/>
                  <a:latin typeface="+mn-lt"/>
                  <a:ea typeface="+mn-ea"/>
                  <a:cs typeface="Segoe UI Semibold" panose="020B0702040204020203" pitchFamily="34" charset="0"/>
                </a:rPr>
                <a:t>採用</a:t>
              </a:r>
            </a:p>
          </p:txBody>
        </p:sp>
        <p:sp>
          <p:nvSpPr>
            <p:cNvPr id="68" name="四角形: 角を丸くする 67">
              <a:extLst>
                <a:ext uri="{FF2B5EF4-FFF2-40B4-BE49-F238E27FC236}">
                  <a16:creationId xmlns:a16="http://schemas.microsoft.com/office/drawing/2014/main" id="{C30A23AC-D32D-333F-A3AA-D136F1A94D34}"/>
                </a:ext>
              </a:extLst>
            </p:cNvPr>
            <p:cNvSpPr/>
            <p:nvPr/>
          </p:nvSpPr>
          <p:spPr bwMode="auto">
            <a:xfrm>
              <a:off x="9572921" y="6060779"/>
              <a:ext cx="844048" cy="362154"/>
            </a:xfrm>
            <a:prstGeom prst="roundRect">
              <a:avLst/>
            </a:prstGeom>
            <a:solidFill>
              <a:srgbClr val="008A00">
                <a:lumMod val="20000"/>
                <a:lumOff val="80000"/>
              </a:srgbClr>
            </a:solidFill>
            <a:ln>
              <a:solidFill>
                <a:srgbClr val="008A00"/>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r>
                <a:rPr kumimoji="0" lang="ja-JP" altLang="en-US" sz="600" b="0" i="0" u="none" strike="noStrike" kern="0" cap="none" spc="0" normalizeH="0" baseline="0" noProof="0">
                  <a:ln>
                    <a:noFill/>
                  </a:ln>
                  <a:solidFill>
                    <a:srgbClr val="505050"/>
                  </a:solidFill>
                  <a:effectLst/>
                  <a:uLnTx/>
                  <a:uFillTx/>
                  <a:latin typeface="+mn-lt"/>
                  <a:ea typeface="+mn-ea"/>
                  <a:cs typeface="Segoe UI Semibold" panose="020B0702040204020203" pitchFamily="34" charset="0"/>
                </a:rPr>
                <a:t>社外からの</a:t>
              </a:r>
              <a:br>
                <a:rPr kumimoji="0" lang="ja-JP" altLang="en-US" sz="600" b="0" i="0" u="none" strike="noStrike" kern="0" cap="none" spc="0" normalizeH="0" baseline="0" noProof="0">
                  <a:ln>
                    <a:noFill/>
                  </a:ln>
                  <a:solidFill>
                    <a:srgbClr val="505050"/>
                  </a:solidFill>
                  <a:effectLst/>
                  <a:uLnTx/>
                  <a:uFillTx/>
                  <a:latin typeface="+mn-lt"/>
                  <a:ea typeface="+mn-ea"/>
                  <a:cs typeface="Segoe UI Semibold" panose="020B0702040204020203" pitchFamily="34" charset="0"/>
                </a:rPr>
              </a:br>
              <a:r>
                <a:rPr kumimoji="0" lang="ja-JP" altLang="en-US" sz="600" b="0" i="0" u="none" strike="noStrike" kern="0" cap="none" spc="0" normalizeH="0" baseline="0" noProof="0">
                  <a:ln>
                    <a:noFill/>
                  </a:ln>
                  <a:solidFill>
                    <a:srgbClr val="505050"/>
                  </a:solidFill>
                  <a:effectLst/>
                  <a:uLnTx/>
                  <a:uFillTx/>
                  <a:latin typeface="+mn-lt"/>
                  <a:ea typeface="+mn-ea"/>
                  <a:cs typeface="Segoe UI Semibold" panose="020B0702040204020203" pitchFamily="34" charset="0"/>
                </a:rPr>
                <a:t>採用</a:t>
              </a:r>
            </a:p>
          </p:txBody>
        </p:sp>
        <p:sp>
          <p:nvSpPr>
            <p:cNvPr id="69" name="四角形: 角を丸くする 68">
              <a:extLst>
                <a:ext uri="{FF2B5EF4-FFF2-40B4-BE49-F238E27FC236}">
                  <a16:creationId xmlns:a16="http://schemas.microsoft.com/office/drawing/2014/main" id="{1A7FCF02-AEFF-6204-D91F-05BF270A26A4}"/>
                </a:ext>
              </a:extLst>
            </p:cNvPr>
            <p:cNvSpPr/>
            <p:nvPr/>
          </p:nvSpPr>
          <p:spPr bwMode="auto">
            <a:xfrm>
              <a:off x="9572921" y="2806761"/>
              <a:ext cx="844048" cy="337382"/>
            </a:xfrm>
            <a:prstGeom prst="roundRect">
              <a:avLst/>
            </a:prstGeom>
            <a:solidFill>
              <a:srgbClr val="008A00">
                <a:lumMod val="20000"/>
                <a:lumOff val="80000"/>
              </a:srgbClr>
            </a:solidFill>
            <a:ln>
              <a:solidFill>
                <a:srgbClr val="008A00"/>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r>
                <a:rPr kumimoji="0" lang="ja-JP" altLang="en-US" sz="600" b="0" i="0" u="none" strike="noStrike" kern="0" cap="none" spc="0" normalizeH="0" baseline="0" noProof="0">
                  <a:ln>
                    <a:noFill/>
                  </a:ln>
                  <a:solidFill>
                    <a:srgbClr val="505050"/>
                  </a:solidFill>
                  <a:effectLst/>
                  <a:uLnTx/>
                  <a:uFillTx/>
                  <a:latin typeface="+mn-lt"/>
                  <a:ea typeface="+mn-ea"/>
                  <a:cs typeface="Segoe UI Semibold" panose="020B0702040204020203" pitchFamily="34" charset="0"/>
                </a:rPr>
                <a:t>社外からの</a:t>
              </a:r>
              <a:br>
                <a:rPr kumimoji="0" lang="ja-JP" altLang="en-US" sz="600" b="0" i="0" u="none" strike="noStrike" kern="0" cap="none" spc="0" normalizeH="0" baseline="0" noProof="0">
                  <a:ln>
                    <a:noFill/>
                  </a:ln>
                  <a:solidFill>
                    <a:srgbClr val="505050"/>
                  </a:solidFill>
                  <a:effectLst/>
                  <a:uLnTx/>
                  <a:uFillTx/>
                  <a:latin typeface="+mn-lt"/>
                  <a:ea typeface="+mn-ea"/>
                  <a:cs typeface="Segoe UI Semibold" panose="020B0702040204020203" pitchFamily="34" charset="0"/>
                </a:rPr>
              </a:br>
              <a:r>
                <a:rPr kumimoji="0" lang="ja-JP" altLang="en-US" sz="600" b="0" i="0" u="none" strike="noStrike" kern="0" cap="none" spc="0" normalizeH="0" baseline="0" noProof="0">
                  <a:ln>
                    <a:noFill/>
                  </a:ln>
                  <a:solidFill>
                    <a:srgbClr val="505050"/>
                  </a:solidFill>
                  <a:effectLst/>
                  <a:uLnTx/>
                  <a:uFillTx/>
                  <a:latin typeface="+mn-lt"/>
                  <a:ea typeface="+mn-ea"/>
                  <a:cs typeface="Segoe UI Semibold" panose="020B0702040204020203" pitchFamily="34" charset="0"/>
                </a:rPr>
                <a:t>採用</a:t>
              </a:r>
            </a:p>
          </p:txBody>
        </p:sp>
        <p:sp>
          <p:nvSpPr>
            <p:cNvPr id="70" name="加算記号 69">
              <a:extLst>
                <a:ext uri="{FF2B5EF4-FFF2-40B4-BE49-F238E27FC236}">
                  <a16:creationId xmlns:a16="http://schemas.microsoft.com/office/drawing/2014/main" id="{F7CC0B26-5D49-B89A-5F29-E4CB8EC7DC37}"/>
                </a:ext>
              </a:extLst>
            </p:cNvPr>
            <p:cNvSpPr/>
            <p:nvPr/>
          </p:nvSpPr>
          <p:spPr bwMode="auto">
            <a:xfrm>
              <a:off x="9293249" y="2868269"/>
              <a:ext cx="266287" cy="237313"/>
            </a:xfrm>
            <a:prstGeom prst="mathPlus">
              <a:avLst/>
            </a:prstGeom>
            <a:solidFill>
              <a:srgbClr val="FFFFFF">
                <a:lumMod val="95000"/>
              </a:srgbClr>
            </a:solidFill>
            <a:ln>
              <a:solidFill>
                <a:srgbClr val="003963"/>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endParaRPr kumimoji="0" lang="ja-JP" altLang="en-US" sz="1100" b="0" i="0" u="none" strike="noStrike" kern="0" cap="none" spc="0" normalizeH="0" baseline="0" noProof="0">
                <a:ln>
                  <a:noFill/>
                </a:ln>
                <a:solidFill>
                  <a:srgbClr val="003963"/>
                </a:solidFill>
                <a:effectLst/>
                <a:uLnTx/>
                <a:uFillTx/>
                <a:latin typeface="+mn-lt"/>
                <a:ea typeface="+mn-ea"/>
                <a:cs typeface="Segoe UI Semibold" panose="020B0702040204020203" pitchFamily="34" charset="0"/>
              </a:endParaRPr>
            </a:p>
          </p:txBody>
        </p:sp>
        <p:sp>
          <p:nvSpPr>
            <p:cNvPr id="71" name="加算記号 70">
              <a:extLst>
                <a:ext uri="{FF2B5EF4-FFF2-40B4-BE49-F238E27FC236}">
                  <a16:creationId xmlns:a16="http://schemas.microsoft.com/office/drawing/2014/main" id="{489B5535-B2D7-D2BD-6B3C-9A7E6C2F9887}"/>
                </a:ext>
              </a:extLst>
            </p:cNvPr>
            <p:cNvSpPr/>
            <p:nvPr/>
          </p:nvSpPr>
          <p:spPr bwMode="auto">
            <a:xfrm>
              <a:off x="9293249" y="4182705"/>
              <a:ext cx="266287" cy="237313"/>
            </a:xfrm>
            <a:prstGeom prst="mathPlus">
              <a:avLst/>
            </a:prstGeom>
            <a:solidFill>
              <a:srgbClr val="FFFFFF">
                <a:lumMod val="95000"/>
              </a:srgbClr>
            </a:solidFill>
            <a:ln>
              <a:solidFill>
                <a:srgbClr val="003963"/>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endParaRPr kumimoji="0" lang="ja-JP" altLang="en-US" sz="1100" b="0" i="0" u="none" strike="noStrike" kern="0" cap="none" spc="0" normalizeH="0" baseline="0" noProof="0">
                <a:ln>
                  <a:noFill/>
                </a:ln>
                <a:solidFill>
                  <a:srgbClr val="003963"/>
                </a:solidFill>
                <a:effectLst/>
                <a:uLnTx/>
                <a:uFillTx/>
                <a:latin typeface="+mn-lt"/>
                <a:ea typeface="+mn-ea"/>
                <a:cs typeface="Segoe UI Semibold" panose="020B0702040204020203" pitchFamily="34" charset="0"/>
              </a:endParaRPr>
            </a:p>
          </p:txBody>
        </p:sp>
        <p:sp>
          <p:nvSpPr>
            <p:cNvPr id="72" name="加算記号 71">
              <a:extLst>
                <a:ext uri="{FF2B5EF4-FFF2-40B4-BE49-F238E27FC236}">
                  <a16:creationId xmlns:a16="http://schemas.microsoft.com/office/drawing/2014/main" id="{B5B4F750-4F62-3F04-D61B-FE2C90A34DCB}"/>
                </a:ext>
              </a:extLst>
            </p:cNvPr>
            <p:cNvSpPr/>
            <p:nvPr/>
          </p:nvSpPr>
          <p:spPr bwMode="auto">
            <a:xfrm>
              <a:off x="9293249" y="6126360"/>
              <a:ext cx="266287" cy="237313"/>
            </a:xfrm>
            <a:prstGeom prst="mathPlus">
              <a:avLst/>
            </a:prstGeom>
            <a:solidFill>
              <a:srgbClr val="FFFFFF">
                <a:lumMod val="95000"/>
              </a:srgbClr>
            </a:solidFill>
            <a:ln>
              <a:solidFill>
                <a:srgbClr val="003963"/>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endParaRPr kumimoji="0" lang="ja-JP" altLang="en-US" sz="1100" b="0" i="0" u="none" strike="noStrike" kern="0" cap="none" spc="0" normalizeH="0" baseline="0" noProof="0">
                <a:ln>
                  <a:noFill/>
                </a:ln>
                <a:solidFill>
                  <a:srgbClr val="003963"/>
                </a:solidFill>
                <a:effectLst/>
                <a:uLnTx/>
                <a:uFillTx/>
                <a:latin typeface="+mn-lt"/>
                <a:ea typeface="+mn-ea"/>
                <a:cs typeface="Segoe UI Semibold" panose="020B0702040204020203" pitchFamily="34" charset="0"/>
              </a:endParaRPr>
            </a:p>
          </p:txBody>
        </p:sp>
        <p:pic>
          <p:nvPicPr>
            <p:cNvPr id="80" name="Picture 2" descr="ロゴ, 会社名&#10;&#10;自動的に生成された説明">
              <a:extLst>
                <a:ext uri="{FF2B5EF4-FFF2-40B4-BE49-F238E27FC236}">
                  <a16:creationId xmlns:a16="http://schemas.microsoft.com/office/drawing/2014/main" id="{D241B6CF-C10C-2395-987E-1AA09BFF1946}"/>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28" t="31550" r="72931" b="31157"/>
            <a:stretch/>
          </p:blipFill>
          <p:spPr bwMode="auto">
            <a:xfrm>
              <a:off x="5320648" y="2413850"/>
              <a:ext cx="211185" cy="200626"/>
            </a:xfrm>
            <a:prstGeom prst="rect">
              <a:avLst/>
            </a:prstGeom>
            <a:noFill/>
          </p:spPr>
        </p:pic>
        <p:pic>
          <p:nvPicPr>
            <p:cNvPr id="81" name="Picture 2" descr="ロゴ, 会社名&#10;&#10;自動的に生成された説明">
              <a:extLst>
                <a:ext uri="{FF2B5EF4-FFF2-40B4-BE49-F238E27FC236}">
                  <a16:creationId xmlns:a16="http://schemas.microsoft.com/office/drawing/2014/main" id="{18AF9F38-DC91-B13E-EAF9-3CFF4AFFDD23}"/>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28" t="31550" r="72931" b="31157"/>
            <a:stretch/>
          </p:blipFill>
          <p:spPr bwMode="auto">
            <a:xfrm>
              <a:off x="5135820" y="3531684"/>
              <a:ext cx="211185" cy="200626"/>
            </a:xfrm>
            <a:prstGeom prst="rect">
              <a:avLst/>
            </a:prstGeom>
            <a:noFill/>
          </p:spPr>
        </p:pic>
        <p:pic>
          <p:nvPicPr>
            <p:cNvPr id="82" name="Picture 2" descr="ロゴ, 会社名&#10;&#10;自動的に生成された説明">
              <a:extLst>
                <a:ext uri="{FF2B5EF4-FFF2-40B4-BE49-F238E27FC236}">
                  <a16:creationId xmlns:a16="http://schemas.microsoft.com/office/drawing/2014/main" id="{0EC34E40-C5A0-ED45-4DBC-F7739FF0EF31}"/>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28" t="31550" r="72931" b="31157"/>
            <a:stretch/>
          </p:blipFill>
          <p:spPr bwMode="auto">
            <a:xfrm>
              <a:off x="5443951" y="3861373"/>
              <a:ext cx="211185" cy="200626"/>
            </a:xfrm>
            <a:prstGeom prst="rect">
              <a:avLst/>
            </a:prstGeom>
            <a:noFill/>
          </p:spPr>
        </p:pic>
        <p:pic>
          <p:nvPicPr>
            <p:cNvPr id="83" name="Picture 2" descr="ロゴ, 会社名&#10;&#10;自動的に生成された説明">
              <a:extLst>
                <a:ext uri="{FF2B5EF4-FFF2-40B4-BE49-F238E27FC236}">
                  <a16:creationId xmlns:a16="http://schemas.microsoft.com/office/drawing/2014/main" id="{C7438074-D945-F3BA-ABEA-60F0EBAE5DC2}"/>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28" t="31550" r="72931" b="31157"/>
            <a:stretch/>
          </p:blipFill>
          <p:spPr bwMode="auto">
            <a:xfrm>
              <a:off x="5351880" y="5186496"/>
              <a:ext cx="211185" cy="200626"/>
            </a:xfrm>
            <a:prstGeom prst="rect">
              <a:avLst/>
            </a:prstGeom>
            <a:noFill/>
          </p:spPr>
        </p:pic>
        <p:pic>
          <p:nvPicPr>
            <p:cNvPr id="84" name="Picture 2" descr="ロゴ, 会社名&#10;&#10;自動的に生成された説明">
              <a:extLst>
                <a:ext uri="{FF2B5EF4-FFF2-40B4-BE49-F238E27FC236}">
                  <a16:creationId xmlns:a16="http://schemas.microsoft.com/office/drawing/2014/main" id="{1DC096A2-14F8-B2AA-7947-F03A231FA7EE}"/>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28" t="31550" r="72931" b="31157"/>
            <a:stretch/>
          </p:blipFill>
          <p:spPr bwMode="auto">
            <a:xfrm>
              <a:off x="5222205" y="6157212"/>
              <a:ext cx="211185" cy="200626"/>
            </a:xfrm>
            <a:prstGeom prst="rect">
              <a:avLst/>
            </a:prstGeom>
            <a:noFill/>
          </p:spPr>
        </p:pic>
        <p:sp>
          <p:nvSpPr>
            <p:cNvPr id="85" name="矢印: 上下 84">
              <a:extLst>
                <a:ext uri="{FF2B5EF4-FFF2-40B4-BE49-F238E27FC236}">
                  <a16:creationId xmlns:a16="http://schemas.microsoft.com/office/drawing/2014/main" id="{035B6504-3E09-2847-5E86-BA6C5C105137}"/>
                </a:ext>
              </a:extLst>
            </p:cNvPr>
            <p:cNvSpPr/>
            <p:nvPr/>
          </p:nvSpPr>
          <p:spPr bwMode="auto">
            <a:xfrm>
              <a:off x="312528" y="2109345"/>
              <a:ext cx="295873" cy="1169957"/>
            </a:xfrm>
            <a:prstGeom prst="upDownArrow">
              <a:avLst/>
            </a:prstGeom>
            <a:solidFill>
              <a:srgbClr val="7FBA00">
                <a:lumMod val="20000"/>
                <a:lumOff val="80000"/>
              </a:srgbClr>
            </a:solidFill>
            <a:ln>
              <a:solidFill>
                <a:srgbClr val="003963"/>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r>
                <a:rPr kumimoji="0" lang="ja-JP" altLang="en-US" sz="700" b="0" i="0" u="none" strike="noStrike" kern="0" cap="none" spc="0" normalizeH="0" baseline="0" noProof="0">
                  <a:ln>
                    <a:noFill/>
                  </a:ln>
                  <a:solidFill>
                    <a:srgbClr val="003963"/>
                  </a:solidFill>
                  <a:effectLst/>
                  <a:uLnTx/>
                  <a:uFillTx/>
                  <a:latin typeface="+mn-lt"/>
                  <a:ea typeface="+mn-ea"/>
                  <a:cs typeface="Segoe UI Semibold" panose="020B0702040204020203" pitchFamily="34" charset="0"/>
                </a:rPr>
                <a:t>企画立案</a:t>
              </a:r>
            </a:p>
          </p:txBody>
        </p:sp>
        <p:sp>
          <p:nvSpPr>
            <p:cNvPr id="86" name="矢印: 上下 85">
              <a:extLst>
                <a:ext uri="{FF2B5EF4-FFF2-40B4-BE49-F238E27FC236}">
                  <a16:creationId xmlns:a16="http://schemas.microsoft.com/office/drawing/2014/main" id="{87F7B2BF-8B48-7D90-81E7-CA2A4E04767C}"/>
                </a:ext>
              </a:extLst>
            </p:cNvPr>
            <p:cNvSpPr/>
            <p:nvPr/>
          </p:nvSpPr>
          <p:spPr bwMode="auto">
            <a:xfrm>
              <a:off x="312528" y="3415912"/>
              <a:ext cx="295873" cy="877271"/>
            </a:xfrm>
            <a:prstGeom prst="upDownArrow">
              <a:avLst/>
            </a:prstGeom>
            <a:solidFill>
              <a:srgbClr val="7FBA00">
                <a:lumMod val="20000"/>
                <a:lumOff val="80000"/>
              </a:srgbClr>
            </a:solidFill>
            <a:ln>
              <a:solidFill>
                <a:srgbClr val="003963"/>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r>
                <a:rPr kumimoji="0" lang="ja-JP" altLang="en-US" sz="700" b="0" i="0" u="none" strike="noStrike" kern="0" cap="none" spc="0" normalizeH="0" baseline="0" noProof="0">
                  <a:ln>
                    <a:noFill/>
                  </a:ln>
                  <a:solidFill>
                    <a:srgbClr val="003963"/>
                  </a:solidFill>
                  <a:effectLst/>
                  <a:uLnTx/>
                  <a:uFillTx/>
                  <a:latin typeface="+mn-lt"/>
                  <a:ea typeface="+mn-ea"/>
                  <a:cs typeface="Segoe UI Semibold" panose="020B0702040204020203" pitchFamily="34" charset="0"/>
                </a:rPr>
                <a:t>企画推進</a:t>
              </a:r>
            </a:p>
          </p:txBody>
        </p:sp>
        <p:sp>
          <p:nvSpPr>
            <p:cNvPr id="87" name="矢印: 上下 86">
              <a:extLst>
                <a:ext uri="{FF2B5EF4-FFF2-40B4-BE49-F238E27FC236}">
                  <a16:creationId xmlns:a16="http://schemas.microsoft.com/office/drawing/2014/main" id="{4592E35A-3795-499F-1AFF-A9A34DD9CDE4}"/>
                </a:ext>
              </a:extLst>
            </p:cNvPr>
            <p:cNvSpPr/>
            <p:nvPr/>
          </p:nvSpPr>
          <p:spPr bwMode="auto">
            <a:xfrm>
              <a:off x="312528" y="4345843"/>
              <a:ext cx="295873" cy="1498465"/>
            </a:xfrm>
            <a:prstGeom prst="upDownArrow">
              <a:avLst/>
            </a:prstGeom>
            <a:solidFill>
              <a:srgbClr val="7FBA00">
                <a:lumMod val="20000"/>
                <a:lumOff val="80000"/>
              </a:srgbClr>
            </a:solidFill>
            <a:ln>
              <a:solidFill>
                <a:srgbClr val="003963"/>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r>
                <a:rPr kumimoji="0" lang="ja-JP" altLang="en-US" sz="700" b="0" i="0" u="none" strike="noStrike" kern="0" cap="none" spc="0" normalizeH="0" baseline="0" noProof="0">
                  <a:ln>
                    <a:noFill/>
                  </a:ln>
                  <a:solidFill>
                    <a:srgbClr val="003963"/>
                  </a:solidFill>
                  <a:effectLst/>
                  <a:uLnTx/>
                  <a:uFillTx/>
                  <a:latin typeface="+mn-lt"/>
                  <a:ea typeface="+mn-ea"/>
                  <a:cs typeface="Segoe UI Semibold" panose="020B0702040204020203" pitchFamily="34" charset="0"/>
                </a:rPr>
                <a:t>エンジニアリング</a:t>
              </a:r>
            </a:p>
          </p:txBody>
        </p:sp>
        <p:sp>
          <p:nvSpPr>
            <p:cNvPr id="88" name="四角形: 角を丸くする 87">
              <a:extLst>
                <a:ext uri="{FF2B5EF4-FFF2-40B4-BE49-F238E27FC236}">
                  <a16:creationId xmlns:a16="http://schemas.microsoft.com/office/drawing/2014/main" id="{A1BB6CD8-8067-9FA0-B523-77C73A58F61E}"/>
                </a:ext>
              </a:extLst>
            </p:cNvPr>
            <p:cNvSpPr/>
            <p:nvPr/>
          </p:nvSpPr>
          <p:spPr bwMode="auto">
            <a:xfrm>
              <a:off x="9572921" y="4884484"/>
              <a:ext cx="844048" cy="337382"/>
            </a:xfrm>
            <a:prstGeom prst="roundRect">
              <a:avLst/>
            </a:prstGeom>
            <a:solidFill>
              <a:srgbClr val="008A00">
                <a:lumMod val="20000"/>
                <a:lumOff val="80000"/>
              </a:srgbClr>
            </a:solidFill>
            <a:ln>
              <a:solidFill>
                <a:srgbClr val="008A00"/>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r>
                <a:rPr kumimoji="0" lang="ja-JP" altLang="en-US" sz="600" b="0" i="0" u="none" strike="noStrike" kern="0" cap="none" spc="0" normalizeH="0" baseline="0" noProof="0">
                  <a:ln>
                    <a:noFill/>
                  </a:ln>
                  <a:solidFill>
                    <a:srgbClr val="505050"/>
                  </a:solidFill>
                  <a:effectLst/>
                  <a:uLnTx/>
                  <a:uFillTx/>
                  <a:latin typeface="+mn-lt"/>
                  <a:ea typeface="+mn-ea"/>
                  <a:cs typeface="Segoe UI Semibold" panose="020B0702040204020203" pitchFamily="34" charset="0"/>
                </a:rPr>
                <a:t>新規開発パートナーの発掘</a:t>
              </a:r>
            </a:p>
          </p:txBody>
        </p:sp>
        <p:sp>
          <p:nvSpPr>
            <p:cNvPr id="89" name="加算記号 88">
              <a:extLst>
                <a:ext uri="{FF2B5EF4-FFF2-40B4-BE49-F238E27FC236}">
                  <a16:creationId xmlns:a16="http://schemas.microsoft.com/office/drawing/2014/main" id="{4C42B256-84B4-7B63-7076-5B9BFCA00AE8}"/>
                </a:ext>
              </a:extLst>
            </p:cNvPr>
            <p:cNvSpPr/>
            <p:nvPr/>
          </p:nvSpPr>
          <p:spPr bwMode="auto">
            <a:xfrm>
              <a:off x="9293249" y="4940692"/>
              <a:ext cx="266287" cy="237313"/>
            </a:xfrm>
            <a:prstGeom prst="mathPlus">
              <a:avLst/>
            </a:prstGeom>
            <a:solidFill>
              <a:srgbClr val="FFFFFF">
                <a:lumMod val="95000"/>
              </a:srgbClr>
            </a:solidFill>
            <a:ln>
              <a:solidFill>
                <a:srgbClr val="003963"/>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endParaRPr kumimoji="0" lang="ja-JP" altLang="en-US" sz="1100" b="0" i="0" u="none" strike="noStrike" kern="0" cap="none" spc="0" normalizeH="0" baseline="0" noProof="0">
                <a:ln>
                  <a:noFill/>
                </a:ln>
                <a:solidFill>
                  <a:srgbClr val="003963"/>
                </a:solidFill>
                <a:effectLst/>
                <a:uLnTx/>
                <a:uFillTx/>
                <a:latin typeface="+mn-lt"/>
                <a:ea typeface="+mn-ea"/>
                <a:cs typeface="Segoe UI Semibold" panose="020B0702040204020203" pitchFamily="34" charset="0"/>
              </a:endParaRPr>
            </a:p>
          </p:txBody>
        </p:sp>
        <p:sp>
          <p:nvSpPr>
            <p:cNvPr id="90" name="吹き出し: 角を丸めた四角形 89">
              <a:extLst>
                <a:ext uri="{FF2B5EF4-FFF2-40B4-BE49-F238E27FC236}">
                  <a16:creationId xmlns:a16="http://schemas.microsoft.com/office/drawing/2014/main" id="{FFCED055-C5CB-93AA-8C4F-8D6AB6851E7F}"/>
                </a:ext>
              </a:extLst>
            </p:cNvPr>
            <p:cNvSpPr/>
            <p:nvPr/>
          </p:nvSpPr>
          <p:spPr bwMode="auto">
            <a:xfrm>
              <a:off x="10743172" y="3412256"/>
              <a:ext cx="1136301" cy="498798"/>
            </a:xfrm>
            <a:prstGeom prst="wedgeRoundRectCallout">
              <a:avLst>
                <a:gd name="adj1" fmla="val -27747"/>
                <a:gd name="adj2" fmla="val 77053"/>
                <a:gd name="adj3" fmla="val 16667"/>
              </a:avLst>
            </a:prstGeom>
            <a:solidFill>
              <a:srgbClr val="7FBA00">
                <a:lumMod val="20000"/>
                <a:lumOff val="80000"/>
              </a:srgbClr>
            </a:solidFill>
            <a:ln w="12700">
              <a:solidFill>
                <a:srgbClr val="008A00"/>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r>
                <a:rPr kumimoji="0" lang="en-US" altLang="ja-JP" sz="700" b="1" i="0" u="none" strike="noStrike" kern="0" cap="none" spc="0" normalizeH="0" baseline="0" noProof="0">
                  <a:ln>
                    <a:noFill/>
                  </a:ln>
                  <a:solidFill>
                    <a:srgbClr val="FF0000"/>
                  </a:solidFill>
                  <a:effectLst/>
                  <a:uLnTx/>
                  <a:uFillTx/>
                  <a:latin typeface="+mn-lt"/>
                  <a:ea typeface="+mn-ea"/>
                  <a:cs typeface="Segoe UI Semibold" panose="020B0702040204020203" pitchFamily="34" charset="0"/>
                </a:rPr>
                <a:t>DX </a:t>
              </a:r>
              <a:r>
                <a:rPr kumimoji="0" lang="ja-JP" altLang="en-US" sz="700" b="1" i="0" u="none" strike="noStrike" kern="0" cap="none" spc="0" normalizeH="0" baseline="0" noProof="0">
                  <a:ln>
                    <a:noFill/>
                  </a:ln>
                  <a:solidFill>
                    <a:srgbClr val="FF0000"/>
                  </a:solidFill>
                  <a:effectLst/>
                  <a:uLnTx/>
                  <a:uFillTx/>
                  <a:latin typeface="+mn-lt"/>
                  <a:ea typeface="+mn-ea"/>
                  <a:cs typeface="Segoe UI Semibold" panose="020B0702040204020203" pitchFamily="34" charset="0"/>
                </a:rPr>
                <a:t>の成功には優秀なエンジニアを抱えることが必須</a:t>
              </a:r>
            </a:p>
          </p:txBody>
        </p:sp>
        <p:sp>
          <p:nvSpPr>
            <p:cNvPr id="91" name="吹き出し: 角を丸めた四角形 90">
              <a:extLst>
                <a:ext uri="{FF2B5EF4-FFF2-40B4-BE49-F238E27FC236}">
                  <a16:creationId xmlns:a16="http://schemas.microsoft.com/office/drawing/2014/main" id="{0D2C9E7C-78F9-4322-2AA7-9697B2FDE310}"/>
                </a:ext>
              </a:extLst>
            </p:cNvPr>
            <p:cNvSpPr/>
            <p:nvPr/>
          </p:nvSpPr>
          <p:spPr bwMode="auto">
            <a:xfrm>
              <a:off x="8111997" y="3420340"/>
              <a:ext cx="1134763" cy="389315"/>
            </a:xfrm>
            <a:prstGeom prst="wedgeRoundRectCallout">
              <a:avLst>
                <a:gd name="adj1" fmla="val -63296"/>
                <a:gd name="adj2" fmla="val -9293"/>
                <a:gd name="adj3" fmla="val 16667"/>
              </a:avLst>
            </a:prstGeom>
            <a:solidFill>
              <a:srgbClr val="7FBA00">
                <a:lumMod val="20000"/>
                <a:lumOff val="80000"/>
              </a:srgbClr>
            </a:solidFill>
            <a:ln>
              <a:solidFill>
                <a:srgbClr val="008A00"/>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r>
                <a:rPr kumimoji="0" lang="en-US" altLang="ja-JP" sz="700" b="0" i="0" u="none" strike="noStrike" kern="0" cap="none" spc="0" normalizeH="0" baseline="0" noProof="0">
                  <a:ln>
                    <a:noFill/>
                  </a:ln>
                  <a:solidFill>
                    <a:srgbClr val="7FBA00">
                      <a:lumMod val="50000"/>
                    </a:srgbClr>
                  </a:solidFill>
                  <a:effectLst/>
                  <a:uLnTx/>
                  <a:uFillTx/>
                  <a:latin typeface="+mn-lt"/>
                  <a:ea typeface="+mn-ea"/>
                  <a:cs typeface="Segoe UI Semibold" panose="020B0702040204020203" pitchFamily="34" charset="0"/>
                </a:rPr>
                <a:t>SI </a:t>
              </a:r>
              <a:r>
                <a:rPr kumimoji="0" lang="ja-JP" altLang="en-US" sz="700" b="0" i="0" u="none" strike="noStrike" kern="0" cap="none" spc="0" normalizeH="0" baseline="0" noProof="0">
                  <a:ln>
                    <a:noFill/>
                  </a:ln>
                  <a:solidFill>
                    <a:srgbClr val="7FBA00">
                      <a:lumMod val="50000"/>
                    </a:srgbClr>
                  </a:solidFill>
                  <a:effectLst/>
                  <a:uLnTx/>
                  <a:uFillTx/>
                  <a:latin typeface="+mn-lt"/>
                  <a:ea typeface="+mn-ea"/>
                  <a:cs typeface="Segoe UI Semibold" panose="020B0702040204020203" pitchFamily="34" charset="0"/>
                </a:rPr>
                <a:t>手法を近代化し効率的な </a:t>
              </a:r>
              <a:r>
                <a:rPr kumimoji="0" lang="en-US" altLang="ja-JP" sz="700" b="0" i="0" u="none" strike="noStrike" kern="0" cap="none" spc="0" normalizeH="0" baseline="0" noProof="0">
                  <a:ln>
                    <a:noFill/>
                  </a:ln>
                  <a:solidFill>
                    <a:srgbClr val="7FBA00">
                      <a:lumMod val="50000"/>
                    </a:srgbClr>
                  </a:solidFill>
                  <a:effectLst/>
                  <a:uLnTx/>
                  <a:uFillTx/>
                  <a:latin typeface="+mn-lt"/>
                  <a:ea typeface="+mn-ea"/>
                  <a:cs typeface="Segoe UI Semibold" panose="020B0702040204020203" pitchFamily="34" charset="0"/>
                </a:rPr>
                <a:t>PJ </a:t>
              </a:r>
              <a:r>
                <a:rPr kumimoji="0" lang="ja-JP" altLang="en-US" sz="700" b="0" i="0" u="none" strike="noStrike" kern="0" cap="none" spc="0" normalizeH="0" baseline="0" noProof="0">
                  <a:ln>
                    <a:noFill/>
                  </a:ln>
                  <a:solidFill>
                    <a:srgbClr val="7FBA00">
                      <a:lumMod val="50000"/>
                    </a:srgbClr>
                  </a:solidFill>
                  <a:effectLst/>
                  <a:uLnTx/>
                  <a:uFillTx/>
                  <a:latin typeface="+mn-lt"/>
                  <a:ea typeface="+mn-ea"/>
                  <a:cs typeface="Segoe UI Semibold" panose="020B0702040204020203" pitchFamily="34" charset="0"/>
                </a:rPr>
                <a:t>に</a:t>
              </a:r>
            </a:p>
          </p:txBody>
        </p:sp>
        <p:sp>
          <p:nvSpPr>
            <p:cNvPr id="92" name="吹き出し: 角を丸めた四角形 91">
              <a:extLst>
                <a:ext uri="{FF2B5EF4-FFF2-40B4-BE49-F238E27FC236}">
                  <a16:creationId xmlns:a16="http://schemas.microsoft.com/office/drawing/2014/main" id="{041A883B-75DA-7405-A3DA-841337BCE2A5}"/>
                </a:ext>
              </a:extLst>
            </p:cNvPr>
            <p:cNvSpPr/>
            <p:nvPr/>
          </p:nvSpPr>
          <p:spPr bwMode="auto">
            <a:xfrm>
              <a:off x="8111997" y="3879172"/>
              <a:ext cx="1134763" cy="389315"/>
            </a:xfrm>
            <a:prstGeom prst="wedgeRoundRectCallout">
              <a:avLst>
                <a:gd name="adj1" fmla="val -68832"/>
                <a:gd name="adj2" fmla="val 34839"/>
                <a:gd name="adj3" fmla="val 16667"/>
              </a:avLst>
            </a:prstGeom>
            <a:solidFill>
              <a:srgbClr val="7FBA00">
                <a:lumMod val="20000"/>
                <a:lumOff val="80000"/>
              </a:srgbClr>
            </a:solidFill>
            <a:ln>
              <a:solidFill>
                <a:srgbClr val="008A00"/>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r>
                <a:rPr kumimoji="0" lang="ja-JP" altLang="en-US" sz="700" b="0" i="0" u="none" strike="noStrike" kern="0" cap="none" spc="0" normalizeH="0" baseline="0" noProof="0">
                  <a:ln>
                    <a:noFill/>
                  </a:ln>
                  <a:solidFill>
                    <a:srgbClr val="7FBA00">
                      <a:lumMod val="50000"/>
                    </a:srgbClr>
                  </a:solidFill>
                  <a:effectLst/>
                  <a:uLnTx/>
                  <a:uFillTx/>
                  <a:latin typeface="+mn-lt"/>
                  <a:ea typeface="+mn-ea"/>
                  <a:cs typeface="Segoe UI Semibold" panose="020B0702040204020203" pitchFamily="34" charset="0"/>
                </a:rPr>
                <a:t>技術的な主導権を自社に取り戻す</a:t>
              </a:r>
            </a:p>
          </p:txBody>
        </p:sp>
        <p:sp>
          <p:nvSpPr>
            <p:cNvPr id="93" name="吹き出し: 角を丸めた四角形 92">
              <a:extLst>
                <a:ext uri="{FF2B5EF4-FFF2-40B4-BE49-F238E27FC236}">
                  <a16:creationId xmlns:a16="http://schemas.microsoft.com/office/drawing/2014/main" id="{E6335E01-FF19-7A8C-32A4-B7D070E03930}"/>
                </a:ext>
              </a:extLst>
            </p:cNvPr>
            <p:cNvSpPr/>
            <p:nvPr/>
          </p:nvSpPr>
          <p:spPr bwMode="auto">
            <a:xfrm>
              <a:off x="9354314" y="3238904"/>
              <a:ext cx="1364298" cy="498798"/>
            </a:xfrm>
            <a:prstGeom prst="wedgeRoundRectCallout">
              <a:avLst>
                <a:gd name="adj1" fmla="val -59011"/>
                <a:gd name="adj2" fmla="val 13044"/>
                <a:gd name="adj3" fmla="val 16667"/>
              </a:avLst>
            </a:prstGeom>
            <a:solidFill>
              <a:srgbClr val="7FBA00">
                <a:lumMod val="20000"/>
                <a:lumOff val="80000"/>
              </a:srgbClr>
            </a:solidFill>
            <a:ln w="12700">
              <a:solidFill>
                <a:srgbClr val="008A00"/>
              </a:solidFill>
            </a:ln>
          </p:spPr>
          <p:txBody>
            <a:bodyPr wrap="square" lIns="35292" tIns="35292" rIns="35292" bIns="35292" rtlCol="0" anchor="ctr" anchorCtr="0">
              <a:noAutofit/>
            </a:bodyPr>
            <a:lstStyle/>
            <a:p>
              <a:pPr marL="0" marR="0" lvl="0" indent="0" algn="ctr" defTabSz="1066350" eaLnBrk="1" fontAlgn="auto" latinLnBrk="0" hangingPunct="1">
                <a:lnSpc>
                  <a:spcPct val="100000"/>
                </a:lnSpc>
                <a:spcBef>
                  <a:spcPts val="588"/>
                </a:spcBef>
                <a:spcAft>
                  <a:spcPts val="0"/>
                </a:spcAft>
                <a:buClrTx/>
                <a:buSzPct val="90000"/>
                <a:buFontTx/>
                <a:buNone/>
                <a:tabLst/>
                <a:defRPr/>
              </a:pPr>
              <a:r>
                <a:rPr kumimoji="0" lang="ja-JP" altLang="en-US" sz="700" b="1" i="0" u="none" strike="noStrike" kern="0" cap="none" spc="0" normalizeH="0" baseline="0" noProof="0">
                  <a:ln>
                    <a:noFill/>
                  </a:ln>
                  <a:solidFill>
                    <a:srgbClr val="FF0000"/>
                  </a:solidFill>
                  <a:effectLst/>
                  <a:uLnTx/>
                  <a:uFillTx/>
                  <a:latin typeface="+mn-lt"/>
                  <a:ea typeface="+mn-ea"/>
                  <a:cs typeface="Segoe UI Semibold" panose="020B0702040204020203" pitchFamily="34" charset="0"/>
                </a:rPr>
                <a:t>優秀なエンジニアの生産性を最大化するやり方への変革が必須</a:t>
              </a:r>
            </a:p>
          </p:txBody>
        </p:sp>
        <p:sp>
          <p:nvSpPr>
            <p:cNvPr id="94" name="星: 16 pt 93">
              <a:extLst>
                <a:ext uri="{FF2B5EF4-FFF2-40B4-BE49-F238E27FC236}">
                  <a16:creationId xmlns:a16="http://schemas.microsoft.com/office/drawing/2014/main" id="{7D7308C5-6596-44C0-C150-BCD1CD7852DF}"/>
                </a:ext>
              </a:extLst>
            </p:cNvPr>
            <p:cNvSpPr/>
            <p:nvPr/>
          </p:nvSpPr>
          <p:spPr bwMode="auto">
            <a:xfrm>
              <a:off x="10332175" y="3669157"/>
              <a:ext cx="537855" cy="365815"/>
            </a:xfrm>
            <a:prstGeom prst="star16">
              <a:avLst/>
            </a:prstGeom>
            <a:solidFill>
              <a:srgbClr val="FFCCFF"/>
            </a:solidFill>
            <a:ln>
              <a:solidFill>
                <a:srgbClr val="EE0000"/>
              </a:solidFill>
            </a:ln>
          </p:spPr>
          <p:txBody>
            <a:bodyPr wrap="none" lIns="35292" tIns="35292" rIns="35292" bIns="35292" rtlCol="0" anchor="ctr" anchorCtr="0">
              <a:noAutofit/>
            </a:bodyPr>
            <a:lstStyle/>
            <a:p>
              <a:pPr algn="ctr" defTabSz="1066350">
                <a:spcBef>
                  <a:spcPts val="588"/>
                </a:spcBef>
                <a:buSzPct val="90000"/>
              </a:pPr>
              <a:r>
                <a:rPr lang="ja-JP" altLang="en-US" sz="900">
                  <a:solidFill>
                    <a:srgbClr val="FF0000"/>
                  </a:solidFill>
                  <a:latin typeface="+mn-lt"/>
                  <a:ea typeface="+mn-ea"/>
                  <a:cs typeface="Segoe UI Semibold" panose="020B0702040204020203" pitchFamily="34" charset="0"/>
                </a:rPr>
                <a:t>重要</a:t>
              </a:r>
            </a:p>
          </p:txBody>
        </p:sp>
        <p:sp>
          <p:nvSpPr>
            <p:cNvPr id="95" name="吹き出し: 角を丸めた四角形 94">
              <a:extLst>
                <a:ext uri="{FF2B5EF4-FFF2-40B4-BE49-F238E27FC236}">
                  <a16:creationId xmlns:a16="http://schemas.microsoft.com/office/drawing/2014/main" id="{25B97AAE-B721-EF93-AFB1-210A5CADD53C}"/>
                </a:ext>
              </a:extLst>
            </p:cNvPr>
            <p:cNvSpPr/>
            <p:nvPr/>
          </p:nvSpPr>
          <p:spPr bwMode="auto">
            <a:xfrm>
              <a:off x="2509654" y="1974227"/>
              <a:ext cx="1075709" cy="389315"/>
            </a:xfrm>
            <a:prstGeom prst="wedgeRoundRectCallout">
              <a:avLst>
                <a:gd name="adj1" fmla="val 68869"/>
                <a:gd name="adj2" fmla="val 27804"/>
                <a:gd name="adj3" fmla="val 16667"/>
              </a:avLst>
            </a:prstGeom>
            <a:solidFill>
              <a:srgbClr val="FFCCFF"/>
            </a:solidFill>
            <a:ln>
              <a:solidFill>
                <a:srgbClr val="EE0000"/>
              </a:solidFill>
            </a:ln>
          </p:spPr>
          <p:txBody>
            <a:bodyPr wrap="square" lIns="35292" tIns="35292" rIns="35292" bIns="35292" rtlCol="0" anchor="ctr" anchorCtr="0">
              <a:noAutofit/>
            </a:bodyPr>
            <a:lstStyle/>
            <a:p>
              <a:pPr algn="ctr" defTabSz="1066350">
                <a:spcBef>
                  <a:spcPts val="588"/>
                </a:spcBef>
                <a:buSzPct val="90000"/>
              </a:pPr>
              <a:r>
                <a:rPr lang="ja-JP" altLang="en-US" sz="700">
                  <a:solidFill>
                    <a:srgbClr val="EE0000"/>
                  </a:solidFill>
                  <a:latin typeface="+mn-lt"/>
                  <a:ea typeface="+mn-ea"/>
                  <a:cs typeface="Segoe UI Semibold" panose="020B0702040204020203" pitchFamily="34" charset="0"/>
                </a:rPr>
                <a:t>企画立案が机上の空論になりがち</a:t>
              </a:r>
            </a:p>
          </p:txBody>
        </p:sp>
        <p:sp>
          <p:nvSpPr>
            <p:cNvPr id="96" name="テキスト ボックス 95">
              <a:extLst>
                <a:ext uri="{FF2B5EF4-FFF2-40B4-BE49-F238E27FC236}">
                  <a16:creationId xmlns:a16="http://schemas.microsoft.com/office/drawing/2014/main" id="{3377EE0F-6C7C-A161-252D-B0F831D120CF}"/>
                </a:ext>
              </a:extLst>
            </p:cNvPr>
            <p:cNvSpPr txBox="1"/>
            <p:nvPr/>
          </p:nvSpPr>
          <p:spPr>
            <a:xfrm>
              <a:off x="9347000" y="1695999"/>
              <a:ext cx="2101373" cy="268927"/>
            </a:xfrm>
            <a:prstGeom prst="rect">
              <a:avLst/>
            </a:prstGeom>
            <a:noFill/>
          </p:spPr>
          <p:txBody>
            <a:bodyPr wrap="none" lIns="35292" tIns="35292" rIns="35292" bIns="35292" rtlCol="0">
              <a:noAutofit/>
            </a:bodyPr>
            <a:lstStyle/>
            <a:p>
              <a:pPr algn="ctr" defTabSz="914228">
                <a:lnSpc>
                  <a:spcPct val="90000"/>
                </a:lnSpc>
                <a:spcAft>
                  <a:spcPts val="588"/>
                </a:spcAft>
              </a:pPr>
              <a:r>
                <a:rPr lang="ja-JP" altLang="en-US" sz="1000">
                  <a:solidFill>
                    <a:srgbClr val="505050"/>
                  </a:solidFill>
                  <a:latin typeface="+mn-lt"/>
                  <a:ea typeface="+mn-ea"/>
                </a:rPr>
                <a:t>パートナーに求めるサポート</a:t>
              </a:r>
            </a:p>
          </p:txBody>
        </p:sp>
      </p:grpSp>
    </p:spTree>
    <p:extLst>
      <p:ext uri="{BB962C8B-B14F-4D97-AF65-F5344CB8AC3E}">
        <p14:creationId xmlns:p14="http://schemas.microsoft.com/office/powerpoint/2010/main" val="128186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7B1B70-F148-7685-3E0A-7CA94499A190}"/>
              </a:ext>
            </a:extLst>
          </p:cNvPr>
          <p:cNvSpPr>
            <a:spLocks noGrp="1"/>
          </p:cNvSpPr>
          <p:nvPr>
            <p:ph type="title"/>
          </p:nvPr>
        </p:nvSpPr>
        <p:spPr/>
        <p:txBody>
          <a:bodyPr/>
          <a:lstStyle/>
          <a:p>
            <a:r>
              <a:rPr lang="ja-JP" altLang="en-US"/>
              <a:t>超訳 </a:t>
            </a:r>
            <a:r>
              <a:rPr lang="en-US" altLang="ja-JP"/>
              <a:t>Azure CAF Agenda</a:t>
            </a:r>
            <a:endParaRPr kumimoji="1" lang="ja-JP" altLang="en-US"/>
          </a:p>
        </p:txBody>
      </p:sp>
      <p:sp>
        <p:nvSpPr>
          <p:cNvPr id="3" name="コンテンツ プレースホルダー 2">
            <a:extLst>
              <a:ext uri="{FF2B5EF4-FFF2-40B4-BE49-F238E27FC236}">
                <a16:creationId xmlns:a16="http://schemas.microsoft.com/office/drawing/2014/main" id="{586E4444-016F-4B82-570A-0B019C7F5D0E}"/>
              </a:ext>
            </a:extLst>
          </p:cNvPr>
          <p:cNvSpPr>
            <a:spLocks noGrp="1"/>
          </p:cNvSpPr>
          <p:nvPr>
            <p:ph idx="1"/>
          </p:nvPr>
        </p:nvSpPr>
        <p:spPr/>
        <p:txBody>
          <a:bodyPr/>
          <a:lstStyle/>
          <a:p>
            <a:r>
              <a:rPr kumimoji="1" lang="en-US" altLang="ja-JP"/>
              <a:t>CAF </a:t>
            </a:r>
            <a:r>
              <a:rPr kumimoji="1" lang="ja-JP" altLang="en-US"/>
              <a:t>とは何か</a:t>
            </a:r>
            <a:endParaRPr kumimoji="1" lang="en-US" altLang="ja-JP"/>
          </a:p>
          <a:p>
            <a:endParaRPr lang="en-US" altLang="ja-JP"/>
          </a:p>
          <a:p>
            <a:r>
              <a:rPr lang="en-US" altLang="ja-JP"/>
              <a:t>1. </a:t>
            </a:r>
            <a:r>
              <a:rPr kumimoji="1" lang="en-US" altLang="ja-JP"/>
              <a:t>Azure </a:t>
            </a:r>
            <a:r>
              <a:rPr kumimoji="1" lang="ja-JP" altLang="en-US"/>
              <a:t>を利用するプロジェクトの進め方</a:t>
            </a:r>
          </a:p>
          <a:p>
            <a:endParaRPr lang="ja-JP" altLang="en-US"/>
          </a:p>
          <a:p>
            <a:r>
              <a:rPr kumimoji="1" lang="en-US" altLang="ja-JP"/>
              <a:t>2. </a:t>
            </a:r>
            <a:r>
              <a:rPr kumimoji="1" lang="ja-JP" altLang="en-US"/>
              <a:t>管理・</a:t>
            </a:r>
            <a:r>
              <a:rPr lang="ja-JP" altLang="en-US"/>
              <a:t>統制</a:t>
            </a:r>
            <a:r>
              <a:rPr kumimoji="1" lang="ja-JP" altLang="en-US"/>
              <a:t>ベースラインの整備</a:t>
            </a:r>
            <a:endParaRPr kumimoji="1" lang="en-US" altLang="ja-JP"/>
          </a:p>
          <a:p>
            <a:endParaRPr lang="en-US" altLang="ja-JP"/>
          </a:p>
          <a:p>
            <a:r>
              <a:rPr kumimoji="1" lang="en-US" altLang="ja-JP"/>
              <a:t>3. </a:t>
            </a:r>
            <a:r>
              <a:rPr kumimoji="1" lang="ja-JP" altLang="en-US"/>
              <a:t>組織・人材論</a:t>
            </a:r>
            <a:endParaRPr kumimoji="1" lang="en-US" altLang="ja-JP"/>
          </a:p>
          <a:p>
            <a:endParaRPr lang="en-US" altLang="ja-JP"/>
          </a:p>
          <a:p>
            <a:r>
              <a:rPr kumimoji="1" lang="ja-JP" altLang="en-US"/>
              <a:t>まとめ</a:t>
            </a:r>
          </a:p>
        </p:txBody>
      </p:sp>
      <p:sp>
        <p:nvSpPr>
          <p:cNvPr id="4" name="正方形/長方形 3">
            <a:extLst>
              <a:ext uri="{FF2B5EF4-FFF2-40B4-BE49-F238E27FC236}">
                <a16:creationId xmlns:a16="http://schemas.microsoft.com/office/drawing/2014/main" id="{C8970A6B-1448-04EC-F112-39192BD8C181}"/>
              </a:ext>
            </a:extLst>
          </p:cNvPr>
          <p:cNvSpPr/>
          <p:nvPr/>
        </p:nvSpPr>
        <p:spPr>
          <a:xfrm>
            <a:off x="457200" y="4891902"/>
            <a:ext cx="8229600" cy="154079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eaLnBrk="1" fontAlgn="auto" hangingPunct="1">
              <a:spcBef>
                <a:spcPts val="0"/>
              </a:spcBef>
              <a:spcAft>
                <a:spcPts val="0"/>
              </a:spcAft>
              <a:defRPr/>
            </a:pPr>
            <a:r>
              <a:rPr kumimoji="0" lang="ja-JP" altLang="en-US" sz="1600" b="1" u="sng" kern="0">
                <a:solidFill>
                  <a:prstClr val="black"/>
                </a:solidFill>
                <a:latin typeface="+mn-lt"/>
                <a:ea typeface="+mn-ea"/>
              </a:rPr>
              <a:t>［重要＆注意］</a:t>
            </a:r>
            <a:endParaRPr kumimoji="0" lang="en-US" altLang="ja-JP" sz="1600" b="1" u="sng" kern="0">
              <a:solidFill>
                <a:prstClr val="black"/>
              </a:solidFill>
              <a:latin typeface="+mn-lt"/>
              <a:ea typeface="+mn-ea"/>
            </a:endParaRPr>
          </a:p>
          <a:p>
            <a:pPr eaLnBrk="1" fontAlgn="auto" hangingPunct="1">
              <a:spcBef>
                <a:spcPts val="0"/>
              </a:spcBef>
              <a:spcAft>
                <a:spcPts val="0"/>
              </a:spcAft>
              <a:defRPr/>
            </a:pPr>
            <a:endParaRPr kumimoji="0" lang="ja-JP" altLang="en-US" sz="6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600" kern="0">
                <a:solidFill>
                  <a:prstClr val="black"/>
                </a:solidFill>
                <a:latin typeface="+mn-lt"/>
                <a:ea typeface="+mn-ea"/>
              </a:rPr>
              <a:t>本資料は、</a:t>
            </a:r>
            <a:r>
              <a:rPr kumimoji="0" lang="en-US" altLang="ja-JP" sz="1600" kern="0">
                <a:solidFill>
                  <a:prstClr val="black"/>
                </a:solidFill>
                <a:latin typeface="+mn-lt"/>
                <a:ea typeface="+mn-ea"/>
              </a:rPr>
              <a:t>Azure CAF </a:t>
            </a:r>
            <a:r>
              <a:rPr kumimoji="0" lang="ja-JP" altLang="en-US" sz="1600" kern="0">
                <a:solidFill>
                  <a:prstClr val="black"/>
                </a:solidFill>
                <a:latin typeface="+mn-lt"/>
                <a:ea typeface="+mn-ea"/>
              </a:rPr>
              <a:t>の（マイクロソフトとしての）正式な解説ドキュメントではありません</a:t>
            </a:r>
            <a:endParaRPr kumimoji="0" lang="en-US" altLang="ja-JP" sz="16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en-US" altLang="ja-JP" sz="1600" kern="0">
                <a:solidFill>
                  <a:prstClr val="black"/>
                </a:solidFill>
                <a:latin typeface="+mn-lt"/>
                <a:ea typeface="+mn-ea"/>
              </a:rPr>
              <a:t>Azure CAF </a:t>
            </a:r>
            <a:r>
              <a:rPr kumimoji="0" lang="ja-JP" altLang="en-US" sz="1600" kern="0">
                <a:solidFill>
                  <a:prstClr val="black"/>
                </a:solidFill>
                <a:latin typeface="+mn-lt"/>
                <a:ea typeface="+mn-ea"/>
              </a:rPr>
              <a:t>をバイブルとして扱うのではなく、現場目線で「自分にとって有益な情報」を引き出すためのヒントを得るための解説資料です</a:t>
            </a:r>
          </a:p>
          <a:p>
            <a:pPr marL="285750" indent="-285750" eaLnBrk="1" fontAlgn="auto" hangingPunct="1">
              <a:spcBef>
                <a:spcPts val="0"/>
              </a:spcBef>
              <a:spcAft>
                <a:spcPts val="0"/>
              </a:spcAft>
              <a:buFont typeface="Arial" panose="020B0604020202020204" pitchFamily="34" charset="0"/>
              <a:buChar char="•"/>
              <a:defRPr/>
            </a:pPr>
            <a:r>
              <a:rPr kumimoji="0" lang="ja-JP" altLang="en-US" sz="1600" kern="0">
                <a:solidFill>
                  <a:prstClr val="black"/>
                </a:solidFill>
                <a:latin typeface="+mn-lt"/>
                <a:ea typeface="+mn-ea"/>
              </a:rPr>
              <a:t>訳語も含め、資料作成者の赤間の独自見解が多分に含まれることをご承知ください</a:t>
            </a:r>
          </a:p>
        </p:txBody>
      </p:sp>
    </p:spTree>
    <p:extLst>
      <p:ext uri="{BB962C8B-B14F-4D97-AF65-F5344CB8AC3E}">
        <p14:creationId xmlns:p14="http://schemas.microsoft.com/office/powerpoint/2010/main" val="304572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CAB759-4095-EB49-52E3-027845875EBB}"/>
              </a:ext>
            </a:extLst>
          </p:cNvPr>
          <p:cNvSpPr>
            <a:spLocks noGrp="1"/>
          </p:cNvSpPr>
          <p:nvPr>
            <p:ph type="title"/>
          </p:nvPr>
        </p:nvSpPr>
        <p:spPr/>
        <p:txBody>
          <a:bodyPr/>
          <a:lstStyle/>
          <a:p>
            <a:r>
              <a:rPr kumimoji="1" lang="ja-JP" altLang="en-US"/>
              <a:t>① 戦略立案 （</a:t>
            </a:r>
            <a:r>
              <a:rPr kumimoji="1" lang="en-US" altLang="ja-JP"/>
              <a:t>Strategy</a:t>
            </a:r>
            <a:r>
              <a:rPr kumimoji="1" lang="ja-JP" altLang="en-US"/>
              <a:t>）</a:t>
            </a:r>
          </a:p>
        </p:txBody>
      </p:sp>
      <p:sp>
        <p:nvSpPr>
          <p:cNvPr id="3" name="コンテンツ プレースホルダー 2">
            <a:extLst>
              <a:ext uri="{FF2B5EF4-FFF2-40B4-BE49-F238E27FC236}">
                <a16:creationId xmlns:a16="http://schemas.microsoft.com/office/drawing/2014/main" id="{73D7C8C1-5E9C-E7F2-E7DD-9A380D2A0BA6}"/>
              </a:ext>
            </a:extLst>
          </p:cNvPr>
          <p:cNvSpPr>
            <a:spLocks noGrp="1"/>
          </p:cNvSpPr>
          <p:nvPr>
            <p:ph idx="1"/>
          </p:nvPr>
        </p:nvSpPr>
        <p:spPr/>
        <p:txBody>
          <a:bodyPr/>
          <a:lstStyle/>
          <a:p>
            <a:r>
              <a:rPr kumimoji="1" lang="en-US" altLang="ja-JP"/>
              <a:t>Tips &amp; Tricks : #4. </a:t>
            </a:r>
            <a:r>
              <a:rPr kumimoji="1" lang="ja-JP" altLang="en-US"/>
              <a:t>クラウドの良さの引き出し方をざっくり考える（続き）</a:t>
            </a:r>
          </a:p>
          <a:p>
            <a:pPr lvl="1"/>
            <a:r>
              <a:rPr kumimoji="1" lang="ja-JP" altLang="en-US"/>
              <a:t>（重要） パートナー戦略について</a:t>
            </a:r>
            <a:endParaRPr kumimoji="1" lang="en-US" altLang="ja-JP"/>
          </a:p>
          <a:p>
            <a:pPr lvl="2"/>
            <a:r>
              <a:rPr kumimoji="1" lang="ja-JP" altLang="en-US"/>
              <a:t>大企業では、過去数十年に渡る過度なアウトソースにより、親会社・システム子会社の正社員が手配師と化しており、プラクティショナー（実践者）がほとんどいないこともある</a:t>
            </a:r>
            <a:endParaRPr kumimoji="1" lang="en-US" altLang="ja-JP"/>
          </a:p>
          <a:p>
            <a:pPr lvl="2"/>
            <a:r>
              <a:rPr kumimoji="1" lang="ja-JP" altLang="en-US"/>
              <a:t>このような場合には、既存社員のリスキル・リカレント教育だけでは時間がかかりすぎるため、買収・提携などのよりドラスティックな可能性も同時に検討する必要がある</a:t>
            </a:r>
          </a:p>
        </p:txBody>
      </p:sp>
      <p:grpSp>
        <p:nvGrpSpPr>
          <p:cNvPr id="218" name="グループ化 217">
            <a:extLst>
              <a:ext uri="{FF2B5EF4-FFF2-40B4-BE49-F238E27FC236}">
                <a16:creationId xmlns:a16="http://schemas.microsoft.com/office/drawing/2014/main" id="{B59CA7BE-30E5-D9D2-A854-DC60C7B1B130}"/>
              </a:ext>
            </a:extLst>
          </p:cNvPr>
          <p:cNvGrpSpPr/>
          <p:nvPr/>
        </p:nvGrpSpPr>
        <p:grpSpPr>
          <a:xfrm>
            <a:off x="255165" y="3002801"/>
            <a:ext cx="8633670" cy="3594849"/>
            <a:chOff x="279343" y="1578465"/>
            <a:chExt cx="11526472" cy="4799341"/>
          </a:xfrm>
        </p:grpSpPr>
        <p:sp>
          <p:nvSpPr>
            <p:cNvPr id="111" name="正方形/長方形 110">
              <a:extLst>
                <a:ext uri="{FF2B5EF4-FFF2-40B4-BE49-F238E27FC236}">
                  <a16:creationId xmlns:a16="http://schemas.microsoft.com/office/drawing/2014/main" id="{EF853075-F426-538F-273C-437DB97ADD65}"/>
                </a:ext>
              </a:extLst>
            </p:cNvPr>
            <p:cNvSpPr/>
            <p:nvPr/>
          </p:nvSpPr>
          <p:spPr>
            <a:xfrm>
              <a:off x="4785673" y="2053508"/>
              <a:ext cx="1140605" cy="473607"/>
            </a:xfrm>
            <a:prstGeom prst="rect">
              <a:avLst/>
            </a:prstGeom>
            <a:solidFill>
              <a:srgbClr val="008000"/>
            </a:solidFill>
            <a:ln w="9525" cap="flat" cmpd="sng" algn="ctr">
              <a:noFill/>
              <a:prstDash val="solid"/>
            </a:ln>
            <a:effectLst>
              <a:outerShdw blurRad="50800" dist="38100" dir="2700000" algn="tl" rotWithShape="0">
                <a:prstClr val="black">
                  <a:alpha val="40000"/>
                </a:prstClr>
              </a:outerShdw>
            </a:effectLst>
          </p:spPr>
          <p:txBody>
            <a:bodyPr wrap="none" anchor="ctr"/>
            <a:lstStyle/>
            <a:p>
              <a:pPr algn="ctr" eaLnBrk="1" fontAlgn="auto" hangingPunct="1">
                <a:spcBef>
                  <a:spcPts val="0"/>
                </a:spcBef>
                <a:spcAft>
                  <a:spcPts val="0"/>
                </a:spcAft>
                <a:defRPr/>
              </a:pPr>
              <a:r>
                <a:rPr kumimoji="0" lang="ja-JP" altLang="en-US" sz="1000" kern="0">
                  <a:solidFill>
                    <a:srgbClr val="FFFFFF"/>
                  </a:solidFill>
                  <a:latin typeface="+mn-lt"/>
                  <a:ea typeface="+mn-ea"/>
                </a:rPr>
                <a:t>モード </a:t>
              </a:r>
              <a:r>
                <a:rPr kumimoji="0" lang="en-US" altLang="ja-JP" sz="1000" kern="0">
                  <a:solidFill>
                    <a:srgbClr val="FFFFFF"/>
                  </a:solidFill>
                  <a:latin typeface="+mn-lt"/>
                  <a:ea typeface="+mn-ea"/>
                </a:rPr>
                <a:t>2 </a:t>
              </a:r>
              <a:r>
                <a:rPr kumimoji="0" lang="ja-JP" altLang="en-US" sz="1000" kern="0">
                  <a:solidFill>
                    <a:srgbClr val="FFFFFF"/>
                  </a:solidFill>
                  <a:latin typeface="+mn-lt"/>
                  <a:ea typeface="+mn-ea"/>
                </a:rPr>
                <a:t>型</a:t>
              </a:r>
            </a:p>
            <a:p>
              <a:pPr algn="ctr" eaLnBrk="1" fontAlgn="auto" hangingPunct="1">
                <a:spcBef>
                  <a:spcPts val="0"/>
                </a:spcBef>
                <a:spcAft>
                  <a:spcPts val="0"/>
                </a:spcAft>
                <a:defRPr/>
              </a:pPr>
              <a:r>
                <a:rPr kumimoji="0" lang="ja-JP" altLang="en-US" sz="1000" kern="0">
                  <a:solidFill>
                    <a:srgbClr val="FFFFFF"/>
                  </a:solidFill>
                  <a:latin typeface="+mn-lt"/>
                  <a:ea typeface="+mn-ea"/>
                </a:rPr>
                <a:t>システム開発</a:t>
              </a:r>
            </a:p>
          </p:txBody>
        </p:sp>
        <p:sp>
          <p:nvSpPr>
            <p:cNvPr id="112" name="正方形/長方形 111">
              <a:extLst>
                <a:ext uri="{FF2B5EF4-FFF2-40B4-BE49-F238E27FC236}">
                  <a16:creationId xmlns:a16="http://schemas.microsoft.com/office/drawing/2014/main" id="{ED723815-94DB-2C14-84D9-1882D7704464}"/>
                </a:ext>
              </a:extLst>
            </p:cNvPr>
            <p:cNvSpPr/>
            <p:nvPr/>
          </p:nvSpPr>
          <p:spPr>
            <a:xfrm>
              <a:off x="414556" y="2066537"/>
              <a:ext cx="1156540" cy="460578"/>
            </a:xfrm>
            <a:prstGeom prst="rect">
              <a:avLst/>
            </a:prstGeom>
            <a:solidFill>
              <a:srgbClr val="7030A0"/>
            </a:solidFill>
            <a:ln w="9525" cap="flat" cmpd="sng" algn="ctr">
              <a:noFill/>
              <a:prstDash val="solid"/>
            </a:ln>
            <a:effectLst>
              <a:outerShdw blurRad="50800" dist="38100" dir="2700000" algn="tl" rotWithShape="0">
                <a:prstClr val="black">
                  <a:alpha val="40000"/>
                </a:prstClr>
              </a:outerShdw>
            </a:effectLst>
          </p:spPr>
          <p:txBody>
            <a:bodyPr wrap="none" anchor="ctr"/>
            <a:lstStyle/>
            <a:p>
              <a:pPr algn="ctr" eaLnBrk="1" fontAlgn="auto" hangingPunct="1">
                <a:spcBef>
                  <a:spcPts val="0"/>
                </a:spcBef>
                <a:spcAft>
                  <a:spcPts val="0"/>
                </a:spcAft>
                <a:defRPr/>
              </a:pPr>
              <a:r>
                <a:rPr kumimoji="0" lang="ja-JP" altLang="en-US" sz="1000" kern="0">
                  <a:solidFill>
                    <a:srgbClr val="FFFFFF"/>
                  </a:solidFill>
                  <a:latin typeface="+mn-lt"/>
                  <a:ea typeface="+mn-ea"/>
                </a:rPr>
                <a:t>モード </a:t>
              </a:r>
              <a:r>
                <a:rPr kumimoji="0" lang="en-US" altLang="ja-JP" sz="1000" kern="0">
                  <a:solidFill>
                    <a:srgbClr val="FFFFFF"/>
                  </a:solidFill>
                  <a:latin typeface="+mn-lt"/>
                  <a:ea typeface="+mn-ea"/>
                </a:rPr>
                <a:t>1 </a:t>
              </a:r>
              <a:r>
                <a:rPr kumimoji="0" lang="ja-JP" altLang="en-US" sz="1000" kern="0">
                  <a:solidFill>
                    <a:srgbClr val="FFFFFF"/>
                  </a:solidFill>
                  <a:latin typeface="+mn-lt"/>
                  <a:ea typeface="+mn-ea"/>
                </a:rPr>
                <a:t>型</a:t>
              </a:r>
            </a:p>
            <a:p>
              <a:pPr algn="ctr" eaLnBrk="1" fontAlgn="auto" hangingPunct="1">
                <a:spcBef>
                  <a:spcPts val="0"/>
                </a:spcBef>
                <a:spcAft>
                  <a:spcPts val="0"/>
                </a:spcAft>
                <a:defRPr/>
              </a:pPr>
              <a:r>
                <a:rPr kumimoji="0" lang="ja-JP" altLang="en-US" sz="1000" kern="0">
                  <a:solidFill>
                    <a:srgbClr val="FFFFFF"/>
                  </a:solidFill>
                  <a:latin typeface="+mn-lt"/>
                  <a:ea typeface="+mn-ea"/>
                </a:rPr>
                <a:t>システム開発</a:t>
              </a:r>
              <a:endParaRPr kumimoji="0" lang="en-US" altLang="ja-JP" sz="1000" kern="0">
                <a:solidFill>
                  <a:srgbClr val="FFFFFF"/>
                </a:solidFill>
                <a:latin typeface="+mn-lt"/>
                <a:ea typeface="+mn-ea"/>
              </a:endParaRPr>
            </a:p>
          </p:txBody>
        </p:sp>
        <p:pic>
          <p:nvPicPr>
            <p:cNvPr id="113" name="グラフィックス 112" descr="グループでのブレーンストーミング">
              <a:extLst>
                <a:ext uri="{FF2B5EF4-FFF2-40B4-BE49-F238E27FC236}">
                  <a16:creationId xmlns:a16="http://schemas.microsoft.com/office/drawing/2014/main" id="{9BC7D503-C1AF-6E11-AA7D-4E012ECB16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5079" y="2568007"/>
              <a:ext cx="713841" cy="713841"/>
            </a:xfrm>
            <a:prstGeom prst="rect">
              <a:avLst/>
            </a:prstGeom>
          </p:spPr>
        </p:pic>
        <p:pic>
          <p:nvPicPr>
            <p:cNvPr id="114" name="グラフィックス 113" descr="グループでのブレーンストーミング">
              <a:extLst>
                <a:ext uri="{FF2B5EF4-FFF2-40B4-BE49-F238E27FC236}">
                  <a16:creationId xmlns:a16="http://schemas.microsoft.com/office/drawing/2014/main" id="{4B904047-0A19-08FD-5BD1-639595A0DD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80262" y="2599418"/>
              <a:ext cx="713841" cy="713841"/>
            </a:xfrm>
            <a:prstGeom prst="rect">
              <a:avLst/>
            </a:prstGeom>
          </p:spPr>
        </p:pic>
        <p:pic>
          <p:nvPicPr>
            <p:cNvPr id="115" name="Picture 5" descr="MPj04089330000[1]">
              <a:extLst>
                <a:ext uri="{FF2B5EF4-FFF2-40B4-BE49-F238E27FC236}">
                  <a16:creationId xmlns:a16="http://schemas.microsoft.com/office/drawing/2014/main" id="{C1C72C68-B244-5A55-A40D-22C8252CB3D2}"/>
                </a:ext>
              </a:extLst>
            </p:cNvPr>
            <p:cNvPicPr>
              <a:picLocks noChangeAspect="1" noChangeArrowheads="1"/>
            </p:cNvPicPr>
            <p:nvPr/>
          </p:nvPicPr>
          <p:blipFill rotWithShape="1">
            <a:blip r:embed="rId4"/>
            <a:srcRect l="2378" t="8035" r="1772" b="46422"/>
            <a:stretch/>
          </p:blipFill>
          <p:spPr bwMode="auto">
            <a:xfrm>
              <a:off x="5062999" y="2780293"/>
              <a:ext cx="997108" cy="473607"/>
            </a:xfrm>
            <a:prstGeom prst="rect">
              <a:avLst/>
            </a:prstGeom>
            <a:solidFill>
              <a:srgbClr val="5C2D91">
                <a:tint val="65000"/>
              </a:srgbClr>
            </a:solidFill>
            <a:ln w="9525" cap="flat" cmpd="sng" algn="ctr">
              <a:noFill/>
              <a:prstDash val="solid"/>
            </a:ln>
            <a:effectLst/>
          </p:spPr>
        </p:pic>
        <p:pic>
          <p:nvPicPr>
            <p:cNvPr id="116" name="Picture 8" descr="jacqui">
              <a:extLst>
                <a:ext uri="{FF2B5EF4-FFF2-40B4-BE49-F238E27FC236}">
                  <a16:creationId xmlns:a16="http://schemas.microsoft.com/office/drawing/2014/main" id="{C3C2F55E-666D-4A95-3599-82B868EFBF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743" y="2690923"/>
              <a:ext cx="349986" cy="350844"/>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4" descr="art">
              <a:extLst>
                <a:ext uri="{FF2B5EF4-FFF2-40B4-BE49-F238E27FC236}">
                  <a16:creationId xmlns:a16="http://schemas.microsoft.com/office/drawing/2014/main" id="{16E8FB40-59F2-F454-923A-66C91074754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8117" y="2869175"/>
              <a:ext cx="365424" cy="365424"/>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4" descr="renee">
              <a:extLst>
                <a:ext uri="{FF2B5EF4-FFF2-40B4-BE49-F238E27FC236}">
                  <a16:creationId xmlns:a16="http://schemas.microsoft.com/office/drawing/2014/main" id="{38BC01A5-D79E-3DE6-E579-5BBCB427DAA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54938" y="2679281"/>
              <a:ext cx="349986" cy="349987"/>
            </a:xfrm>
            <a:prstGeom prst="rect">
              <a:avLst/>
            </a:prstGeom>
            <a:noFill/>
            <a:extLst>
              <a:ext uri="{909E8E84-426E-40DD-AFC4-6F175D3DCCD1}">
                <a14:hiddenFill xmlns:a14="http://schemas.microsoft.com/office/drawing/2010/main">
                  <a:solidFill>
                    <a:srgbClr val="FFFFFF"/>
                  </a:solidFill>
                </a14:hiddenFill>
              </a:ext>
            </a:extLst>
          </p:spPr>
        </p:pic>
        <p:sp>
          <p:nvSpPr>
            <p:cNvPr id="119" name="テキスト ボックス 118">
              <a:extLst>
                <a:ext uri="{FF2B5EF4-FFF2-40B4-BE49-F238E27FC236}">
                  <a16:creationId xmlns:a16="http://schemas.microsoft.com/office/drawing/2014/main" id="{B01B7B7A-6D87-A4CB-8D39-0F1803C421C0}"/>
                </a:ext>
              </a:extLst>
            </p:cNvPr>
            <p:cNvSpPr txBox="1"/>
            <p:nvPr/>
          </p:nvSpPr>
          <p:spPr>
            <a:xfrm>
              <a:off x="2722016" y="2798422"/>
              <a:ext cx="576116" cy="338993"/>
            </a:xfrm>
            <a:prstGeom prst="rect">
              <a:avLst/>
            </a:prstGeom>
            <a:noFill/>
          </p:spPr>
          <p:txBody>
            <a:bodyPr wrap="none" rtlCol="0">
              <a:spAutoFit/>
            </a:bodyPr>
            <a:lstStyle/>
            <a:p>
              <a:pPr eaLnBrk="1" fontAlgn="auto" hangingPunct="1">
                <a:spcBef>
                  <a:spcPts val="0"/>
                </a:spcBef>
                <a:spcAft>
                  <a:spcPts val="0"/>
                </a:spcAft>
                <a:defRPr/>
              </a:pPr>
              <a:r>
                <a:rPr lang="en-US" altLang="ja-JP" sz="1050">
                  <a:solidFill>
                    <a:srgbClr val="1A1A1A"/>
                  </a:solidFill>
                  <a:latin typeface="+mn-lt"/>
                  <a:ea typeface="+mn-ea"/>
                </a:rPr>
                <a:t>SIer</a:t>
              </a:r>
              <a:endParaRPr lang="ja-JP" altLang="en-US" sz="1050">
                <a:solidFill>
                  <a:srgbClr val="1A1A1A"/>
                </a:solidFill>
                <a:latin typeface="+mn-lt"/>
                <a:ea typeface="+mn-ea"/>
              </a:endParaRPr>
            </a:p>
          </p:txBody>
        </p:sp>
        <p:sp>
          <p:nvSpPr>
            <p:cNvPr id="120" name="テキスト ボックス 119">
              <a:extLst>
                <a:ext uri="{FF2B5EF4-FFF2-40B4-BE49-F238E27FC236}">
                  <a16:creationId xmlns:a16="http://schemas.microsoft.com/office/drawing/2014/main" id="{C96B6680-07B4-A372-0445-9D6737B68891}"/>
                </a:ext>
              </a:extLst>
            </p:cNvPr>
            <p:cNvSpPr txBox="1"/>
            <p:nvPr/>
          </p:nvSpPr>
          <p:spPr>
            <a:xfrm>
              <a:off x="7077200" y="2844672"/>
              <a:ext cx="576116" cy="338993"/>
            </a:xfrm>
            <a:prstGeom prst="rect">
              <a:avLst/>
            </a:prstGeom>
            <a:noFill/>
          </p:spPr>
          <p:txBody>
            <a:bodyPr wrap="none" rtlCol="0">
              <a:spAutoFit/>
            </a:bodyPr>
            <a:lstStyle/>
            <a:p>
              <a:pPr eaLnBrk="1" fontAlgn="auto" hangingPunct="1">
                <a:spcBef>
                  <a:spcPts val="0"/>
                </a:spcBef>
                <a:spcAft>
                  <a:spcPts val="0"/>
                </a:spcAft>
                <a:defRPr/>
              </a:pPr>
              <a:r>
                <a:rPr lang="en-US" altLang="ja-JP" sz="1050">
                  <a:solidFill>
                    <a:srgbClr val="1A1A1A"/>
                  </a:solidFill>
                  <a:latin typeface="+mn-lt"/>
                  <a:ea typeface="+mn-ea"/>
                </a:rPr>
                <a:t>SIer</a:t>
              </a:r>
              <a:endParaRPr lang="ja-JP" altLang="en-US" sz="1050">
                <a:solidFill>
                  <a:srgbClr val="1A1A1A"/>
                </a:solidFill>
                <a:latin typeface="+mn-lt"/>
                <a:ea typeface="+mn-ea"/>
              </a:endParaRPr>
            </a:p>
          </p:txBody>
        </p:sp>
        <p:cxnSp>
          <p:nvCxnSpPr>
            <p:cNvPr id="121" name="直線矢印コネクタ 120">
              <a:extLst>
                <a:ext uri="{FF2B5EF4-FFF2-40B4-BE49-F238E27FC236}">
                  <a16:creationId xmlns:a16="http://schemas.microsoft.com/office/drawing/2014/main" id="{7AB73692-E01F-7AE9-0555-7C05381BCBBA}"/>
                </a:ext>
              </a:extLst>
            </p:cNvPr>
            <p:cNvCxnSpPr/>
            <p:nvPr/>
          </p:nvCxnSpPr>
          <p:spPr bwMode="auto">
            <a:xfrm>
              <a:off x="1760556" y="2920909"/>
              <a:ext cx="461555" cy="0"/>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2" name="楕円 121">
              <a:extLst>
                <a:ext uri="{FF2B5EF4-FFF2-40B4-BE49-F238E27FC236}">
                  <a16:creationId xmlns:a16="http://schemas.microsoft.com/office/drawing/2014/main" id="{20A1009F-323C-E99A-B021-A5A0559C0D4A}"/>
                </a:ext>
              </a:extLst>
            </p:cNvPr>
            <p:cNvSpPr/>
            <p:nvPr/>
          </p:nvSpPr>
          <p:spPr bwMode="auto">
            <a:xfrm>
              <a:off x="1369074" y="3011618"/>
              <a:ext cx="513282" cy="307777"/>
            </a:xfrm>
            <a:prstGeom prst="ellipse">
              <a:avLst/>
            </a:prstGeom>
            <a:solidFill>
              <a:srgbClr val="FFCCFF"/>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defRPr/>
              </a:pPr>
              <a:r>
                <a:rPr lang="ja-JP" altLang="en-US" sz="800">
                  <a:solidFill>
                    <a:srgbClr val="1A1A1A"/>
                  </a:solidFill>
                  <a:latin typeface="+mn-lt"/>
                  <a:ea typeface="+mn-ea"/>
                </a:rPr>
                <a:t>意思</a:t>
              </a:r>
            </a:p>
            <a:p>
              <a:pPr algn="ctr" eaLnBrk="1" hangingPunct="1">
                <a:defRPr/>
              </a:pPr>
              <a:r>
                <a:rPr lang="ja-JP" altLang="en-US" sz="800">
                  <a:solidFill>
                    <a:srgbClr val="1A1A1A"/>
                  </a:solidFill>
                  <a:latin typeface="+mn-lt"/>
                  <a:ea typeface="+mn-ea"/>
                </a:rPr>
                <a:t>決定</a:t>
              </a:r>
            </a:p>
          </p:txBody>
        </p:sp>
        <p:sp>
          <p:nvSpPr>
            <p:cNvPr id="123" name="楕円 122">
              <a:extLst>
                <a:ext uri="{FF2B5EF4-FFF2-40B4-BE49-F238E27FC236}">
                  <a16:creationId xmlns:a16="http://schemas.microsoft.com/office/drawing/2014/main" id="{2F881BD9-3AEE-EEE1-DA4C-C28CA80493D7}"/>
                </a:ext>
              </a:extLst>
            </p:cNvPr>
            <p:cNvSpPr/>
            <p:nvPr/>
          </p:nvSpPr>
          <p:spPr bwMode="auto">
            <a:xfrm>
              <a:off x="5130718" y="3178893"/>
              <a:ext cx="513282" cy="307777"/>
            </a:xfrm>
            <a:prstGeom prst="ellipse">
              <a:avLst/>
            </a:prstGeom>
            <a:solidFill>
              <a:srgbClr val="FFCCFF"/>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defRPr/>
              </a:pPr>
              <a:r>
                <a:rPr lang="ja-JP" altLang="en-US" sz="800">
                  <a:solidFill>
                    <a:srgbClr val="1A1A1A"/>
                  </a:solidFill>
                  <a:latin typeface="+mn-lt"/>
                  <a:ea typeface="+mn-ea"/>
                </a:rPr>
                <a:t>開発</a:t>
              </a:r>
            </a:p>
          </p:txBody>
        </p:sp>
        <p:sp>
          <p:nvSpPr>
            <p:cNvPr id="124" name="円弧 123">
              <a:extLst>
                <a:ext uri="{FF2B5EF4-FFF2-40B4-BE49-F238E27FC236}">
                  <a16:creationId xmlns:a16="http://schemas.microsoft.com/office/drawing/2014/main" id="{B203EF60-8E95-C785-9527-ACACD4EFACF2}"/>
                </a:ext>
              </a:extLst>
            </p:cNvPr>
            <p:cNvSpPr/>
            <p:nvPr/>
          </p:nvSpPr>
          <p:spPr bwMode="auto">
            <a:xfrm>
              <a:off x="5929767" y="3105730"/>
              <a:ext cx="307772" cy="307772"/>
            </a:xfrm>
            <a:prstGeom prst="arc">
              <a:avLst>
                <a:gd name="adj1" fmla="val 16200000"/>
                <a:gd name="adj2" fmla="val 9834338"/>
              </a:avLst>
            </a:prstGeom>
            <a:noFill/>
            <a:ln w="1905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eaLnBrk="1" hangingPunct="1">
                <a:defRPr/>
              </a:pPr>
              <a:endParaRPr lang="ja-JP" altLang="en-US" sz="1200">
                <a:solidFill>
                  <a:srgbClr val="1A1A1A"/>
                </a:solidFill>
                <a:latin typeface="+mn-lt"/>
                <a:ea typeface="+mn-ea"/>
              </a:endParaRPr>
            </a:p>
          </p:txBody>
        </p:sp>
        <p:grpSp>
          <p:nvGrpSpPr>
            <p:cNvPr id="125" name="グループ化 124">
              <a:extLst>
                <a:ext uri="{FF2B5EF4-FFF2-40B4-BE49-F238E27FC236}">
                  <a16:creationId xmlns:a16="http://schemas.microsoft.com/office/drawing/2014/main" id="{97187D44-FE9B-ADB1-8EFD-9E66C3E637EA}"/>
                </a:ext>
              </a:extLst>
            </p:cNvPr>
            <p:cNvGrpSpPr/>
            <p:nvPr/>
          </p:nvGrpSpPr>
          <p:grpSpPr>
            <a:xfrm>
              <a:off x="6484433" y="2723317"/>
              <a:ext cx="709670" cy="709670"/>
              <a:chOff x="3120691" y="5822814"/>
              <a:chExt cx="414989" cy="414989"/>
            </a:xfrm>
          </p:grpSpPr>
          <p:cxnSp>
            <p:nvCxnSpPr>
              <p:cNvPr id="126" name="直線コネクタ 125">
                <a:extLst>
                  <a:ext uri="{FF2B5EF4-FFF2-40B4-BE49-F238E27FC236}">
                    <a16:creationId xmlns:a16="http://schemas.microsoft.com/office/drawing/2014/main" id="{298EFAE0-B52B-0BA5-52F2-EACA1C702637}"/>
                  </a:ext>
                </a:extLst>
              </p:cNvPr>
              <p:cNvCxnSpPr/>
              <p:nvPr/>
            </p:nvCxnSpPr>
            <p:spPr bwMode="auto">
              <a:xfrm flipH="1">
                <a:off x="3120691" y="5822814"/>
                <a:ext cx="414989" cy="414989"/>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直線コネクタ 126">
                <a:extLst>
                  <a:ext uri="{FF2B5EF4-FFF2-40B4-BE49-F238E27FC236}">
                    <a16:creationId xmlns:a16="http://schemas.microsoft.com/office/drawing/2014/main" id="{DB01112A-E46B-AB23-BBC4-463307829F36}"/>
                  </a:ext>
                </a:extLst>
              </p:cNvPr>
              <p:cNvCxnSpPr/>
              <p:nvPr/>
            </p:nvCxnSpPr>
            <p:spPr bwMode="auto">
              <a:xfrm rot="5400000" flipH="1">
                <a:off x="3120691" y="5822814"/>
                <a:ext cx="414989" cy="414989"/>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8" name="テキスト ボックス 127">
              <a:extLst>
                <a:ext uri="{FF2B5EF4-FFF2-40B4-BE49-F238E27FC236}">
                  <a16:creationId xmlns:a16="http://schemas.microsoft.com/office/drawing/2014/main" id="{27AAA094-5931-7265-1618-615ED72BD170}"/>
                </a:ext>
              </a:extLst>
            </p:cNvPr>
            <p:cNvSpPr txBox="1"/>
            <p:nvPr/>
          </p:nvSpPr>
          <p:spPr>
            <a:xfrm>
              <a:off x="1610294" y="2076240"/>
              <a:ext cx="2626338" cy="493081"/>
            </a:xfrm>
            <a:prstGeom prst="rect">
              <a:avLst/>
            </a:prstGeom>
            <a:noFill/>
          </p:spPr>
          <p:txBody>
            <a:bodyPr wrap="none" rtlCol="0">
              <a:spAutoFit/>
            </a:bodyPr>
            <a:lstStyle/>
            <a:p>
              <a:pPr marL="171450" indent="-171450" eaLnBrk="1" fontAlgn="auto" hangingPunct="1">
                <a:spcBef>
                  <a:spcPts val="0"/>
                </a:spcBef>
                <a:spcAft>
                  <a:spcPts val="0"/>
                </a:spcAft>
                <a:buFont typeface="Arial" panose="020B0604020202020204" pitchFamily="34" charset="0"/>
                <a:buChar char="•"/>
                <a:defRPr/>
              </a:pPr>
              <a:r>
                <a:rPr lang="en-US" altLang="ja-JP" sz="900">
                  <a:solidFill>
                    <a:srgbClr val="1A1A1A"/>
                  </a:solidFill>
                  <a:latin typeface="+mn-lt"/>
                  <a:ea typeface="+mn-ea"/>
                </a:rPr>
                <a:t>SIer </a:t>
              </a:r>
              <a:r>
                <a:rPr lang="ja-JP" altLang="en-US" sz="900">
                  <a:solidFill>
                    <a:srgbClr val="1A1A1A"/>
                  </a:solidFill>
                  <a:latin typeface="+mn-lt"/>
                  <a:ea typeface="+mn-ea"/>
                </a:rPr>
                <a:t>の見積もりをロジカルに精査</a:t>
              </a:r>
            </a:p>
            <a:p>
              <a:pPr marL="171450" indent="-171450" eaLnBrk="1" fontAlgn="auto" hangingPunct="1">
                <a:spcBef>
                  <a:spcPts val="0"/>
                </a:spcBef>
                <a:spcAft>
                  <a:spcPts val="0"/>
                </a:spcAft>
                <a:buFont typeface="Arial" panose="020B0604020202020204" pitchFamily="34" charset="0"/>
                <a:buChar char="•"/>
                <a:defRPr/>
              </a:pPr>
              <a:r>
                <a:rPr lang="ja-JP" altLang="en-US" sz="900">
                  <a:solidFill>
                    <a:srgbClr val="1A1A1A"/>
                  </a:solidFill>
                  <a:latin typeface="+mn-lt"/>
                  <a:ea typeface="+mn-ea"/>
                </a:rPr>
                <a:t>意思決定の主導権を握る</a:t>
              </a:r>
            </a:p>
          </p:txBody>
        </p:sp>
        <p:sp>
          <p:nvSpPr>
            <p:cNvPr id="129" name="テキスト ボックス 128">
              <a:extLst>
                <a:ext uri="{FF2B5EF4-FFF2-40B4-BE49-F238E27FC236}">
                  <a16:creationId xmlns:a16="http://schemas.microsoft.com/office/drawing/2014/main" id="{13E4F3B8-79FD-4439-842E-19D14E934BA3}"/>
                </a:ext>
              </a:extLst>
            </p:cNvPr>
            <p:cNvSpPr txBox="1"/>
            <p:nvPr/>
          </p:nvSpPr>
          <p:spPr>
            <a:xfrm>
              <a:off x="5965477" y="2068835"/>
              <a:ext cx="2716222" cy="493081"/>
            </a:xfrm>
            <a:prstGeom prst="rect">
              <a:avLst/>
            </a:prstGeom>
            <a:noFill/>
          </p:spPr>
          <p:txBody>
            <a:bodyPr wrap="none" rtlCol="0">
              <a:spAutoFit/>
            </a:bodyPr>
            <a:lstStyle/>
            <a:p>
              <a:pPr marL="171450" indent="-171450" eaLnBrk="1" fontAlgn="auto" hangingPunct="1">
                <a:spcBef>
                  <a:spcPts val="0"/>
                </a:spcBef>
                <a:spcAft>
                  <a:spcPts val="0"/>
                </a:spcAft>
                <a:buFont typeface="Arial" panose="020B0604020202020204" pitchFamily="34" charset="0"/>
                <a:buChar char="•"/>
                <a:defRPr/>
              </a:pPr>
              <a:r>
                <a:rPr lang="ja-JP" altLang="en-US" sz="900">
                  <a:solidFill>
                    <a:srgbClr val="1A1A1A"/>
                  </a:solidFill>
                  <a:latin typeface="+mn-lt"/>
                  <a:ea typeface="+mn-ea"/>
                </a:rPr>
                <a:t>アイディアを </a:t>
              </a:r>
              <a:r>
                <a:rPr lang="en-US" altLang="ja-JP" sz="900">
                  <a:solidFill>
                    <a:srgbClr val="1A1A1A"/>
                  </a:solidFill>
                  <a:latin typeface="+mn-lt"/>
                  <a:ea typeface="+mn-ea"/>
                </a:rPr>
                <a:t>Quick </a:t>
              </a:r>
              <a:r>
                <a:rPr lang="ja-JP" altLang="en-US" sz="900">
                  <a:solidFill>
                    <a:srgbClr val="1A1A1A"/>
                  </a:solidFill>
                  <a:latin typeface="+mn-lt"/>
                  <a:ea typeface="+mn-ea"/>
                </a:rPr>
                <a:t>に具現化・検証</a:t>
              </a:r>
            </a:p>
            <a:p>
              <a:pPr marL="171450" indent="-171450" eaLnBrk="1" fontAlgn="auto" hangingPunct="1">
                <a:spcBef>
                  <a:spcPts val="0"/>
                </a:spcBef>
                <a:spcAft>
                  <a:spcPts val="0"/>
                </a:spcAft>
                <a:buFont typeface="Arial" panose="020B0604020202020204" pitchFamily="34" charset="0"/>
                <a:buChar char="•"/>
                <a:defRPr/>
              </a:pPr>
              <a:r>
                <a:rPr lang="en-US" altLang="ja-JP" sz="900">
                  <a:solidFill>
                    <a:srgbClr val="1A1A1A"/>
                  </a:solidFill>
                  <a:latin typeface="+mn-lt"/>
                  <a:ea typeface="+mn-ea"/>
                </a:rPr>
                <a:t>SIer </a:t>
              </a:r>
              <a:r>
                <a:rPr lang="ja-JP" altLang="en-US" sz="900">
                  <a:solidFill>
                    <a:srgbClr val="1A1A1A"/>
                  </a:solidFill>
                  <a:latin typeface="+mn-lt"/>
                  <a:ea typeface="+mn-ea"/>
                </a:rPr>
                <a:t>に発注せずに自前で開発</a:t>
              </a:r>
            </a:p>
          </p:txBody>
        </p:sp>
        <p:sp>
          <p:nvSpPr>
            <p:cNvPr id="130" name="正方形/長方形 129">
              <a:extLst>
                <a:ext uri="{FF2B5EF4-FFF2-40B4-BE49-F238E27FC236}">
                  <a16:creationId xmlns:a16="http://schemas.microsoft.com/office/drawing/2014/main" id="{555F9152-2701-88A1-1ED1-7D9796D956CB}"/>
                </a:ext>
              </a:extLst>
            </p:cNvPr>
            <p:cNvSpPr/>
            <p:nvPr/>
          </p:nvSpPr>
          <p:spPr bwMode="auto">
            <a:xfrm>
              <a:off x="679333" y="3786190"/>
              <a:ext cx="1384442" cy="1217632"/>
            </a:xfrm>
            <a:prstGeom prst="rect">
              <a:avLst/>
            </a:prstGeom>
            <a:solidFill>
              <a:srgbClr val="FFEBFF"/>
            </a:solidFill>
            <a:ln w="19050" cap="flat" cmpd="sng" algn="ctr">
              <a:no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defRPr/>
              </a:pPr>
              <a:endParaRPr lang="ja-JP" altLang="en-US" sz="900">
                <a:solidFill>
                  <a:srgbClr val="1A1A1A"/>
                </a:solidFill>
                <a:latin typeface="+mn-lt"/>
                <a:ea typeface="+mn-ea"/>
              </a:endParaRPr>
            </a:p>
          </p:txBody>
        </p:sp>
        <p:sp>
          <p:nvSpPr>
            <p:cNvPr id="131" name="正方形/長方形 130">
              <a:extLst>
                <a:ext uri="{FF2B5EF4-FFF2-40B4-BE49-F238E27FC236}">
                  <a16:creationId xmlns:a16="http://schemas.microsoft.com/office/drawing/2014/main" id="{57B21762-926C-DDB9-42B0-267805AFA427}"/>
                </a:ext>
              </a:extLst>
            </p:cNvPr>
            <p:cNvSpPr/>
            <p:nvPr/>
          </p:nvSpPr>
          <p:spPr bwMode="auto">
            <a:xfrm>
              <a:off x="679333" y="5037177"/>
              <a:ext cx="1384442" cy="1340629"/>
            </a:xfrm>
            <a:prstGeom prst="rect">
              <a:avLst/>
            </a:prstGeom>
            <a:solidFill>
              <a:srgbClr val="D2D2D2">
                <a:lumMod val="20000"/>
                <a:lumOff val="80000"/>
              </a:srgbClr>
            </a:solidFill>
            <a:ln w="19050" cap="flat" cmpd="sng" algn="ctr">
              <a:no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a:ln>
                  <a:noFill/>
                </a:ln>
                <a:solidFill>
                  <a:srgbClr val="1A1A1A"/>
                </a:solidFill>
                <a:effectLst/>
                <a:uLnTx/>
                <a:uFillTx/>
                <a:latin typeface="+mn-lt"/>
                <a:ea typeface="+mn-ea"/>
              </a:endParaRPr>
            </a:p>
          </p:txBody>
        </p:sp>
        <p:grpSp>
          <p:nvGrpSpPr>
            <p:cNvPr id="132" name="グループ化 131">
              <a:extLst>
                <a:ext uri="{FF2B5EF4-FFF2-40B4-BE49-F238E27FC236}">
                  <a16:creationId xmlns:a16="http://schemas.microsoft.com/office/drawing/2014/main" id="{1DC6308E-FE87-4E72-BC4D-A18F00B2A545}"/>
                </a:ext>
              </a:extLst>
            </p:cNvPr>
            <p:cNvGrpSpPr/>
            <p:nvPr/>
          </p:nvGrpSpPr>
          <p:grpSpPr>
            <a:xfrm>
              <a:off x="774811" y="4369129"/>
              <a:ext cx="1206234" cy="428581"/>
              <a:chOff x="251401" y="2284057"/>
              <a:chExt cx="2232310" cy="793152"/>
            </a:xfrm>
          </p:grpSpPr>
          <p:sp>
            <p:nvSpPr>
              <p:cNvPr id="133" name="正方形/長方形 132">
                <a:extLst>
                  <a:ext uri="{FF2B5EF4-FFF2-40B4-BE49-F238E27FC236}">
                    <a16:creationId xmlns:a16="http://schemas.microsoft.com/office/drawing/2014/main" id="{12F55FD5-78B8-123B-8E9B-77D6AE47EE27}"/>
                  </a:ext>
                </a:extLst>
              </p:cNvPr>
              <p:cNvSpPr/>
              <p:nvPr/>
            </p:nvSpPr>
            <p:spPr bwMode="auto">
              <a:xfrm>
                <a:off x="251401" y="2284057"/>
                <a:ext cx="2232310" cy="793152"/>
              </a:xfrm>
              <a:prstGeom prst="rect">
                <a:avLst/>
              </a:prstGeom>
              <a:solidFill>
                <a:srgbClr val="CCFFCC"/>
              </a:solidFill>
              <a:ln w="317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defRPr/>
                </a:pPr>
                <a:endParaRPr lang="ja-JP" altLang="en-US" sz="400">
                  <a:solidFill>
                    <a:srgbClr val="1A1A1A"/>
                  </a:solidFill>
                  <a:latin typeface="+mn-lt"/>
                  <a:ea typeface="+mn-ea"/>
                </a:endParaRPr>
              </a:p>
            </p:txBody>
          </p:sp>
          <p:pic>
            <p:nvPicPr>
              <p:cNvPr id="134" name="Picture 8" descr="jacqui">
                <a:extLst>
                  <a:ext uri="{FF2B5EF4-FFF2-40B4-BE49-F238E27FC236}">
                    <a16:creationId xmlns:a16="http://schemas.microsoft.com/office/drawing/2014/main" id="{F4E630FC-54F1-7829-5A37-22C03E611A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047" y="2348850"/>
                <a:ext cx="647700" cy="649288"/>
              </a:xfrm>
              <a:prstGeom prst="rect">
                <a:avLst/>
              </a:prstGeom>
              <a:noFill/>
              <a:extLst>
                <a:ext uri="{909E8E84-426E-40DD-AFC4-6F175D3DCCD1}">
                  <a14:hiddenFill xmlns:a14="http://schemas.microsoft.com/office/drawing/2010/main">
                    <a:solidFill>
                      <a:srgbClr val="FFFFFF"/>
                    </a:solidFill>
                  </a14:hiddenFill>
                </a:ext>
              </a:extLst>
            </p:spPr>
          </p:pic>
          <p:sp>
            <p:nvSpPr>
              <p:cNvPr id="135" name="テキスト ボックス 134">
                <a:extLst>
                  <a:ext uri="{FF2B5EF4-FFF2-40B4-BE49-F238E27FC236}">
                    <a16:creationId xmlns:a16="http://schemas.microsoft.com/office/drawing/2014/main" id="{85085524-2BB8-8FF8-E5AD-B46AEA8EAA72}"/>
                  </a:ext>
                </a:extLst>
              </p:cNvPr>
              <p:cNvSpPr txBox="1"/>
              <p:nvPr/>
            </p:nvSpPr>
            <p:spPr>
              <a:xfrm>
                <a:off x="1245353" y="2519606"/>
                <a:ext cx="1046386" cy="418237"/>
              </a:xfrm>
              <a:prstGeom prst="rect">
                <a:avLst/>
              </a:prstGeom>
              <a:noFill/>
            </p:spPr>
            <p:txBody>
              <a:bodyPr wrap="none" rtlCol="0">
                <a:spAutoFit/>
              </a:bodyPr>
              <a:lstStyle/>
              <a:p>
                <a:pPr eaLnBrk="1" fontAlgn="auto" hangingPunct="1">
                  <a:spcBef>
                    <a:spcPts val="0"/>
                  </a:spcBef>
                  <a:spcAft>
                    <a:spcPts val="0"/>
                  </a:spcAft>
                  <a:defRPr/>
                </a:pPr>
                <a:r>
                  <a:rPr lang="ja-JP" altLang="en-US" sz="500">
                    <a:solidFill>
                      <a:srgbClr val="1A1A1A"/>
                    </a:solidFill>
                    <a:latin typeface="+mn-lt"/>
                    <a:ea typeface="+mn-ea"/>
                  </a:rPr>
                  <a:t>業務 </a:t>
                </a:r>
                <a:r>
                  <a:rPr lang="en-US" altLang="ja-JP" sz="500">
                    <a:solidFill>
                      <a:srgbClr val="1A1A1A"/>
                    </a:solidFill>
                    <a:latin typeface="+mn-lt"/>
                    <a:ea typeface="+mn-ea"/>
                  </a:rPr>
                  <a:t>SE</a:t>
                </a:r>
                <a:endParaRPr lang="ja-JP" altLang="en-US" sz="500">
                  <a:solidFill>
                    <a:srgbClr val="1A1A1A"/>
                  </a:solidFill>
                  <a:latin typeface="+mn-lt"/>
                  <a:ea typeface="+mn-ea"/>
                </a:endParaRPr>
              </a:p>
            </p:txBody>
          </p:sp>
        </p:grpSp>
        <p:grpSp>
          <p:nvGrpSpPr>
            <p:cNvPr id="136" name="グループ化 135">
              <a:extLst>
                <a:ext uri="{FF2B5EF4-FFF2-40B4-BE49-F238E27FC236}">
                  <a16:creationId xmlns:a16="http://schemas.microsoft.com/office/drawing/2014/main" id="{9DF2F93E-E7ED-AC93-4232-6ED155C31000}"/>
                </a:ext>
              </a:extLst>
            </p:cNvPr>
            <p:cNvGrpSpPr/>
            <p:nvPr/>
          </p:nvGrpSpPr>
          <p:grpSpPr>
            <a:xfrm>
              <a:off x="774811" y="4865092"/>
              <a:ext cx="1206233" cy="428581"/>
              <a:chOff x="251401" y="3166030"/>
              <a:chExt cx="2232310" cy="793152"/>
            </a:xfrm>
          </p:grpSpPr>
          <p:sp>
            <p:nvSpPr>
              <p:cNvPr id="137" name="正方形/長方形 136">
                <a:extLst>
                  <a:ext uri="{FF2B5EF4-FFF2-40B4-BE49-F238E27FC236}">
                    <a16:creationId xmlns:a16="http://schemas.microsoft.com/office/drawing/2014/main" id="{65E92745-76D1-92AD-91DF-F8D99E2853F5}"/>
                  </a:ext>
                </a:extLst>
              </p:cNvPr>
              <p:cNvSpPr/>
              <p:nvPr/>
            </p:nvSpPr>
            <p:spPr bwMode="auto">
              <a:xfrm>
                <a:off x="251401" y="3166030"/>
                <a:ext cx="2232310" cy="793152"/>
              </a:xfrm>
              <a:prstGeom prst="rect">
                <a:avLst/>
              </a:prstGeom>
              <a:solidFill>
                <a:srgbClr val="FFCCFF"/>
              </a:solidFill>
              <a:ln w="31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defRPr/>
                </a:pPr>
                <a:endParaRPr lang="ja-JP" altLang="en-US" sz="400">
                  <a:solidFill>
                    <a:srgbClr val="1A1A1A"/>
                  </a:solidFill>
                  <a:latin typeface="+mn-lt"/>
                  <a:ea typeface="+mn-ea"/>
                </a:endParaRPr>
              </a:p>
            </p:txBody>
          </p:sp>
          <p:pic>
            <p:nvPicPr>
              <p:cNvPr id="138" name="Picture 4" descr="art">
                <a:extLst>
                  <a:ext uri="{FF2B5EF4-FFF2-40B4-BE49-F238E27FC236}">
                    <a16:creationId xmlns:a16="http://schemas.microsoft.com/office/drawing/2014/main" id="{2BE8AC27-616D-580A-5009-29D61011F4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569" y="3238525"/>
                <a:ext cx="676270" cy="676270"/>
              </a:xfrm>
              <a:prstGeom prst="rect">
                <a:avLst/>
              </a:prstGeom>
              <a:noFill/>
              <a:extLst>
                <a:ext uri="{909E8E84-426E-40DD-AFC4-6F175D3DCCD1}">
                  <a14:hiddenFill xmlns:a14="http://schemas.microsoft.com/office/drawing/2010/main">
                    <a:solidFill>
                      <a:srgbClr val="FFFFFF"/>
                    </a:solidFill>
                  </a14:hiddenFill>
                </a:ext>
              </a:extLst>
            </p:spPr>
          </p:pic>
          <p:sp>
            <p:nvSpPr>
              <p:cNvPr id="139" name="テキスト ボックス 138">
                <a:extLst>
                  <a:ext uri="{FF2B5EF4-FFF2-40B4-BE49-F238E27FC236}">
                    <a16:creationId xmlns:a16="http://schemas.microsoft.com/office/drawing/2014/main" id="{398E56E5-D662-6CE7-A18F-4B998701572A}"/>
                  </a:ext>
                </a:extLst>
              </p:cNvPr>
              <p:cNvSpPr txBox="1"/>
              <p:nvPr/>
            </p:nvSpPr>
            <p:spPr>
              <a:xfrm>
                <a:off x="1105893" y="3422770"/>
                <a:ext cx="1307783" cy="418237"/>
              </a:xfrm>
              <a:prstGeom prst="rect">
                <a:avLst/>
              </a:prstGeom>
              <a:noFill/>
            </p:spPr>
            <p:txBody>
              <a:bodyPr wrap="none" rtlCol="0">
                <a:spAutoFit/>
              </a:bodyPr>
              <a:lstStyle/>
              <a:p>
                <a:pPr eaLnBrk="1" fontAlgn="auto" hangingPunct="1">
                  <a:spcBef>
                    <a:spcPts val="0"/>
                  </a:spcBef>
                  <a:spcAft>
                    <a:spcPts val="0"/>
                  </a:spcAft>
                  <a:defRPr/>
                </a:pPr>
                <a:r>
                  <a:rPr lang="ja-JP" altLang="en-US" sz="500">
                    <a:solidFill>
                      <a:srgbClr val="1A1A1A"/>
                    </a:solidFill>
                    <a:latin typeface="+mn-lt"/>
                    <a:ea typeface="+mn-ea"/>
                  </a:rPr>
                  <a:t>アーキテクト</a:t>
                </a:r>
              </a:p>
            </p:txBody>
          </p:sp>
        </p:grpSp>
        <p:grpSp>
          <p:nvGrpSpPr>
            <p:cNvPr id="140" name="グループ化 139">
              <a:extLst>
                <a:ext uri="{FF2B5EF4-FFF2-40B4-BE49-F238E27FC236}">
                  <a16:creationId xmlns:a16="http://schemas.microsoft.com/office/drawing/2014/main" id="{A65FE953-028D-B95D-F1E9-F346D1F4AB84}"/>
                </a:ext>
              </a:extLst>
            </p:cNvPr>
            <p:cNvGrpSpPr/>
            <p:nvPr/>
          </p:nvGrpSpPr>
          <p:grpSpPr>
            <a:xfrm>
              <a:off x="774811" y="5361054"/>
              <a:ext cx="1206233" cy="428019"/>
              <a:chOff x="251401" y="4095838"/>
              <a:chExt cx="2232310" cy="792110"/>
            </a:xfrm>
          </p:grpSpPr>
          <p:sp>
            <p:nvSpPr>
              <p:cNvPr id="141" name="正方形/長方形 140">
                <a:extLst>
                  <a:ext uri="{FF2B5EF4-FFF2-40B4-BE49-F238E27FC236}">
                    <a16:creationId xmlns:a16="http://schemas.microsoft.com/office/drawing/2014/main" id="{FDE71C90-470A-03A6-5681-06CC936AE4C1}"/>
                  </a:ext>
                </a:extLst>
              </p:cNvPr>
              <p:cNvSpPr/>
              <p:nvPr/>
            </p:nvSpPr>
            <p:spPr bwMode="auto">
              <a:xfrm>
                <a:off x="251401" y="4095838"/>
                <a:ext cx="2232310" cy="792110"/>
              </a:xfrm>
              <a:prstGeom prst="rect">
                <a:avLst/>
              </a:prstGeom>
              <a:solidFill>
                <a:srgbClr val="E6E6E6">
                  <a:lumMod val="20000"/>
                  <a:lumOff val="80000"/>
                </a:srgbClr>
              </a:solidFill>
              <a:ln w="3175" cap="flat" cmpd="sng" algn="ctr">
                <a:solidFill>
                  <a:srgbClr val="BAD80A">
                    <a:lumMod val="75000"/>
                  </a:srgb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400" b="0" i="0" u="none" strike="noStrike" kern="0" cap="none" spc="0" normalizeH="0" baseline="0" noProof="0">
                  <a:ln>
                    <a:noFill/>
                  </a:ln>
                  <a:solidFill>
                    <a:srgbClr val="1A1A1A"/>
                  </a:solidFill>
                  <a:effectLst/>
                  <a:uLnTx/>
                  <a:uFillTx/>
                  <a:latin typeface="+mn-lt"/>
                  <a:ea typeface="+mn-ea"/>
                </a:endParaRPr>
              </a:p>
            </p:txBody>
          </p:sp>
          <p:pic>
            <p:nvPicPr>
              <p:cNvPr id="142" name="Picture 4" descr="renee">
                <a:extLst>
                  <a:ext uri="{FF2B5EF4-FFF2-40B4-BE49-F238E27FC236}">
                    <a16:creationId xmlns:a16="http://schemas.microsoft.com/office/drawing/2014/main" id="{282431C8-069D-3C76-0DE3-9002852A845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2047" y="4155182"/>
                <a:ext cx="647700" cy="647700"/>
              </a:xfrm>
              <a:prstGeom prst="rect">
                <a:avLst/>
              </a:prstGeom>
              <a:noFill/>
              <a:extLst>
                <a:ext uri="{909E8E84-426E-40DD-AFC4-6F175D3DCCD1}">
                  <a14:hiddenFill xmlns:a14="http://schemas.microsoft.com/office/drawing/2010/main">
                    <a:solidFill>
                      <a:srgbClr val="FFFFFF"/>
                    </a:solidFill>
                  </a14:hiddenFill>
                </a:ext>
              </a:extLst>
            </p:spPr>
          </p:pic>
          <p:sp>
            <p:nvSpPr>
              <p:cNvPr id="143" name="テキスト ボックス 142">
                <a:extLst>
                  <a:ext uri="{FF2B5EF4-FFF2-40B4-BE49-F238E27FC236}">
                    <a16:creationId xmlns:a16="http://schemas.microsoft.com/office/drawing/2014/main" id="{C24529E0-925D-1208-CAFE-2E2C4DC3EF69}"/>
                  </a:ext>
                </a:extLst>
              </p:cNvPr>
              <p:cNvSpPr txBox="1"/>
              <p:nvPr/>
            </p:nvSpPr>
            <p:spPr>
              <a:xfrm>
                <a:off x="1078644" y="4325143"/>
                <a:ext cx="1359271" cy="41823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500" b="0" i="0" u="none" strike="noStrike" kern="0" cap="none" spc="0" normalizeH="0" baseline="0" noProof="0">
                    <a:ln>
                      <a:noFill/>
                    </a:ln>
                    <a:solidFill>
                      <a:srgbClr val="1A1A1A"/>
                    </a:solidFill>
                    <a:effectLst/>
                    <a:uLnTx/>
                    <a:uFillTx/>
                    <a:latin typeface="+mn-lt"/>
                    <a:ea typeface="+mn-ea"/>
                  </a:rPr>
                  <a:t>デベロッパー</a:t>
                </a:r>
              </a:p>
            </p:txBody>
          </p:sp>
        </p:grpSp>
        <p:grpSp>
          <p:nvGrpSpPr>
            <p:cNvPr id="144" name="グループ化 143">
              <a:extLst>
                <a:ext uri="{FF2B5EF4-FFF2-40B4-BE49-F238E27FC236}">
                  <a16:creationId xmlns:a16="http://schemas.microsoft.com/office/drawing/2014/main" id="{41E76BC8-7E93-DA40-EAFF-3EB994926CB9}"/>
                </a:ext>
              </a:extLst>
            </p:cNvPr>
            <p:cNvGrpSpPr/>
            <p:nvPr/>
          </p:nvGrpSpPr>
          <p:grpSpPr>
            <a:xfrm>
              <a:off x="774811" y="5856453"/>
              <a:ext cx="1206234" cy="428019"/>
              <a:chOff x="251401" y="4976948"/>
              <a:chExt cx="2232310" cy="792110"/>
            </a:xfrm>
          </p:grpSpPr>
          <p:sp>
            <p:nvSpPr>
              <p:cNvPr id="145" name="正方形/長方形 144">
                <a:extLst>
                  <a:ext uri="{FF2B5EF4-FFF2-40B4-BE49-F238E27FC236}">
                    <a16:creationId xmlns:a16="http://schemas.microsoft.com/office/drawing/2014/main" id="{A234642C-D1B9-2D36-C7F2-7B32B32FCC7C}"/>
                  </a:ext>
                </a:extLst>
              </p:cNvPr>
              <p:cNvSpPr/>
              <p:nvPr/>
            </p:nvSpPr>
            <p:spPr bwMode="auto">
              <a:xfrm>
                <a:off x="251401" y="4976948"/>
                <a:ext cx="2232310" cy="792110"/>
              </a:xfrm>
              <a:prstGeom prst="rect">
                <a:avLst/>
              </a:prstGeom>
              <a:solidFill>
                <a:srgbClr val="66FFFF"/>
              </a:solidFill>
              <a:ln w="3175" cap="flat" cmpd="sng" algn="ctr">
                <a:solidFill>
                  <a:srgbClr val="00206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defRPr/>
                </a:pPr>
                <a:endParaRPr lang="ja-JP" altLang="en-US" sz="400">
                  <a:solidFill>
                    <a:srgbClr val="1A1A1A"/>
                  </a:solidFill>
                  <a:latin typeface="+mn-lt"/>
                  <a:ea typeface="+mn-ea"/>
                </a:endParaRPr>
              </a:p>
            </p:txBody>
          </p:sp>
          <p:pic>
            <p:nvPicPr>
              <p:cNvPr id="146" name="Picture 4" descr="mort">
                <a:extLst>
                  <a:ext uri="{FF2B5EF4-FFF2-40B4-BE49-F238E27FC236}">
                    <a16:creationId xmlns:a16="http://schemas.microsoft.com/office/drawing/2014/main" id="{C72A7327-B1CA-DA1F-BF1E-CA65837212F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7566" y="5043269"/>
                <a:ext cx="652181" cy="653779"/>
              </a:xfrm>
              <a:prstGeom prst="rect">
                <a:avLst/>
              </a:prstGeom>
              <a:noFill/>
              <a:extLst>
                <a:ext uri="{909E8E84-426E-40DD-AFC4-6F175D3DCCD1}">
                  <a14:hiddenFill xmlns:a14="http://schemas.microsoft.com/office/drawing/2010/main">
                    <a:solidFill>
                      <a:srgbClr val="FFFFFF"/>
                    </a:solidFill>
                  </a14:hiddenFill>
                </a:ext>
              </a:extLst>
            </p:spPr>
          </p:pic>
          <p:sp>
            <p:nvSpPr>
              <p:cNvPr id="147" name="テキスト ボックス 146">
                <a:extLst>
                  <a:ext uri="{FF2B5EF4-FFF2-40B4-BE49-F238E27FC236}">
                    <a16:creationId xmlns:a16="http://schemas.microsoft.com/office/drawing/2014/main" id="{BD559952-59BA-7623-A5E8-6ACD110851FB}"/>
                  </a:ext>
                </a:extLst>
              </p:cNvPr>
              <p:cNvSpPr txBox="1"/>
              <p:nvPr/>
            </p:nvSpPr>
            <p:spPr>
              <a:xfrm>
                <a:off x="1254173" y="5216269"/>
                <a:ext cx="1042422" cy="418236"/>
              </a:xfrm>
              <a:prstGeom prst="rect">
                <a:avLst/>
              </a:prstGeom>
              <a:noFill/>
            </p:spPr>
            <p:txBody>
              <a:bodyPr wrap="none" rtlCol="0">
                <a:spAutoFit/>
              </a:bodyPr>
              <a:lstStyle/>
              <a:p>
                <a:pPr eaLnBrk="1" fontAlgn="auto" hangingPunct="1">
                  <a:spcBef>
                    <a:spcPts val="0"/>
                  </a:spcBef>
                  <a:spcAft>
                    <a:spcPts val="0"/>
                  </a:spcAft>
                  <a:defRPr/>
                </a:pPr>
                <a:r>
                  <a:rPr lang="ja-JP" altLang="en-US" sz="500">
                    <a:solidFill>
                      <a:srgbClr val="1A1A1A"/>
                    </a:solidFill>
                    <a:latin typeface="+mn-lt"/>
                    <a:ea typeface="+mn-ea"/>
                  </a:rPr>
                  <a:t>テスター</a:t>
                </a:r>
              </a:p>
            </p:txBody>
          </p:sp>
        </p:grpSp>
        <p:grpSp>
          <p:nvGrpSpPr>
            <p:cNvPr id="148" name="グループ化 147">
              <a:extLst>
                <a:ext uri="{FF2B5EF4-FFF2-40B4-BE49-F238E27FC236}">
                  <a16:creationId xmlns:a16="http://schemas.microsoft.com/office/drawing/2014/main" id="{0A93B6F3-9FD4-15E2-AB9E-26D4932568DF}"/>
                </a:ext>
              </a:extLst>
            </p:cNvPr>
            <p:cNvGrpSpPr/>
            <p:nvPr/>
          </p:nvGrpSpPr>
          <p:grpSpPr>
            <a:xfrm>
              <a:off x="774811" y="3873730"/>
              <a:ext cx="1206233" cy="428019"/>
              <a:chOff x="251400" y="5877340"/>
              <a:chExt cx="2232310" cy="792110"/>
            </a:xfrm>
          </p:grpSpPr>
          <p:sp>
            <p:nvSpPr>
              <p:cNvPr id="149" name="Rectangle 9">
                <a:extLst>
                  <a:ext uri="{FF2B5EF4-FFF2-40B4-BE49-F238E27FC236}">
                    <a16:creationId xmlns:a16="http://schemas.microsoft.com/office/drawing/2014/main" id="{0C9AD9C7-D521-A3CD-E77F-EA9CCB0D3D6B}"/>
                  </a:ext>
                </a:extLst>
              </p:cNvPr>
              <p:cNvSpPr>
                <a:spLocks noChangeArrowheads="1"/>
              </p:cNvSpPr>
              <p:nvPr/>
            </p:nvSpPr>
            <p:spPr bwMode="auto">
              <a:xfrm>
                <a:off x="251400" y="5877340"/>
                <a:ext cx="2232310" cy="792110"/>
              </a:xfrm>
              <a:prstGeom prst="rect">
                <a:avLst/>
              </a:prstGeom>
              <a:solidFill>
                <a:srgbClr val="FFFFCC"/>
              </a:solidFill>
              <a:ln w="3175">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400" b="0" i="0" u="none" strike="noStrike" kern="0" cap="none" spc="0" normalizeH="0" baseline="0" noProof="0">
                  <a:ln>
                    <a:noFill/>
                  </a:ln>
                  <a:solidFill>
                    <a:srgbClr val="1A1A1A"/>
                  </a:solidFill>
                  <a:effectLst/>
                  <a:uLnTx/>
                  <a:uFillTx/>
                  <a:latin typeface="+mn-lt"/>
                  <a:ea typeface="+mn-ea"/>
                </a:endParaRPr>
              </a:p>
            </p:txBody>
          </p:sp>
          <p:pic>
            <p:nvPicPr>
              <p:cNvPr id="150" name="Picture 5" descr="MPj04089330000[1]">
                <a:extLst>
                  <a:ext uri="{FF2B5EF4-FFF2-40B4-BE49-F238E27FC236}">
                    <a16:creationId xmlns:a16="http://schemas.microsoft.com/office/drawing/2014/main" id="{37F5BB45-77DA-149E-E6D4-9E7FA1FF0077}"/>
                  </a:ext>
                </a:extLst>
              </p:cNvPr>
              <p:cNvPicPr>
                <a:picLocks noChangeAspect="1" noChangeArrowheads="1"/>
              </p:cNvPicPr>
              <p:nvPr/>
            </p:nvPicPr>
            <p:blipFill rotWithShape="1">
              <a:blip r:embed="rId4"/>
              <a:srcRect l="38423" t="8036" r="40860" b="70846"/>
              <a:stretch/>
            </p:blipFill>
            <p:spPr bwMode="auto">
              <a:xfrm>
                <a:off x="319854" y="5946979"/>
                <a:ext cx="647700" cy="660007"/>
              </a:xfrm>
              <a:prstGeom prst="rect">
                <a:avLst/>
              </a:prstGeom>
              <a:solidFill>
                <a:srgbClr val="5C2D91">
                  <a:tint val="65000"/>
                </a:srgbClr>
              </a:solidFill>
              <a:ln w="9525" cap="flat" cmpd="sng" algn="ctr">
                <a:noFill/>
                <a:prstDash val="solid"/>
              </a:ln>
              <a:effectLst/>
            </p:spPr>
          </p:pic>
          <p:sp>
            <p:nvSpPr>
              <p:cNvPr id="151" name="テキスト ボックス 150">
                <a:extLst>
                  <a:ext uri="{FF2B5EF4-FFF2-40B4-BE49-F238E27FC236}">
                    <a16:creationId xmlns:a16="http://schemas.microsoft.com/office/drawing/2014/main" id="{68A19E10-3DDF-19C8-B150-C4048E0C3F55}"/>
                  </a:ext>
                </a:extLst>
              </p:cNvPr>
              <p:cNvSpPr txBox="1"/>
              <p:nvPr/>
            </p:nvSpPr>
            <p:spPr>
              <a:xfrm>
                <a:off x="1134746" y="6005825"/>
                <a:ext cx="1224612" cy="60834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500" b="0" i="0" u="none" strike="noStrike" kern="0" cap="none" spc="0" normalizeH="0" baseline="0" noProof="0">
                    <a:ln>
                      <a:noFill/>
                    </a:ln>
                    <a:solidFill>
                      <a:srgbClr val="1A1A1A"/>
                    </a:solidFill>
                    <a:effectLst/>
                    <a:uLnTx/>
                    <a:uFillTx/>
                    <a:latin typeface="+mn-lt"/>
                    <a:ea typeface="+mn-ea"/>
                  </a:rPr>
                  <a:t>プロジェクト</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500" b="0" i="0" u="none" strike="noStrike" kern="0" cap="none" spc="0" normalizeH="0" baseline="0" noProof="0">
                    <a:ln>
                      <a:noFill/>
                    </a:ln>
                    <a:solidFill>
                      <a:srgbClr val="1A1A1A"/>
                    </a:solidFill>
                    <a:effectLst/>
                    <a:uLnTx/>
                    <a:uFillTx/>
                    <a:latin typeface="+mn-lt"/>
                    <a:ea typeface="+mn-ea"/>
                  </a:rPr>
                  <a:t>マネージャ</a:t>
                </a:r>
              </a:p>
            </p:txBody>
          </p:sp>
        </p:grpSp>
        <p:sp>
          <p:nvSpPr>
            <p:cNvPr id="152" name="テキスト ボックス 151">
              <a:extLst>
                <a:ext uri="{FF2B5EF4-FFF2-40B4-BE49-F238E27FC236}">
                  <a16:creationId xmlns:a16="http://schemas.microsoft.com/office/drawing/2014/main" id="{A24D20AD-3F50-4731-8725-50BDBD2D63E4}"/>
                </a:ext>
              </a:extLst>
            </p:cNvPr>
            <p:cNvSpPr txBox="1"/>
            <p:nvPr/>
          </p:nvSpPr>
          <p:spPr>
            <a:xfrm>
              <a:off x="2146090" y="3578439"/>
              <a:ext cx="1808817" cy="451990"/>
            </a:xfrm>
            <a:prstGeom prst="rect">
              <a:avLst/>
            </a:prstGeom>
            <a:noFill/>
          </p:spPr>
          <p:txBody>
            <a:bodyPr wrap="none" rtlCol="0">
              <a:spAutoFit/>
            </a:bodyPr>
            <a:lstStyle/>
            <a:p>
              <a:pPr algn="ctr" eaLnBrk="1" fontAlgn="auto" hangingPunct="1">
                <a:spcBef>
                  <a:spcPts val="0"/>
                </a:spcBef>
                <a:spcAft>
                  <a:spcPts val="0"/>
                </a:spcAft>
                <a:defRPr/>
              </a:pPr>
              <a:r>
                <a:rPr lang="en-US" altLang="ja-JP" sz="800">
                  <a:solidFill>
                    <a:srgbClr val="1A1A1A"/>
                  </a:solidFill>
                  <a:latin typeface="+mn-lt"/>
                  <a:ea typeface="+mn-ea"/>
                </a:rPr>
                <a:t>SI </a:t>
              </a:r>
              <a:r>
                <a:rPr lang="ja-JP" altLang="en-US" sz="800">
                  <a:solidFill>
                    <a:srgbClr val="1A1A1A"/>
                  </a:solidFill>
                  <a:latin typeface="+mn-lt"/>
                  <a:ea typeface="+mn-ea"/>
                </a:rPr>
                <a:t>の遂行に必要な専門性</a:t>
              </a:r>
              <a:endParaRPr lang="en-US" altLang="ja-JP" sz="800">
                <a:solidFill>
                  <a:srgbClr val="1A1A1A"/>
                </a:solidFill>
                <a:latin typeface="+mn-lt"/>
                <a:ea typeface="+mn-ea"/>
              </a:endParaRPr>
            </a:p>
            <a:p>
              <a:pPr algn="ctr" eaLnBrk="1" fontAlgn="auto" hangingPunct="1">
                <a:spcBef>
                  <a:spcPts val="0"/>
                </a:spcBef>
                <a:spcAft>
                  <a:spcPts val="0"/>
                </a:spcAft>
                <a:defRPr/>
              </a:pPr>
              <a:r>
                <a:rPr lang="ja-JP" altLang="en-US" sz="800">
                  <a:solidFill>
                    <a:srgbClr val="1A1A1A"/>
                  </a:solidFill>
                  <a:latin typeface="+mn-lt"/>
                  <a:ea typeface="+mn-ea"/>
                </a:rPr>
                <a:t>（主にアプリ開発領域）</a:t>
              </a:r>
            </a:p>
          </p:txBody>
        </p:sp>
        <p:sp>
          <p:nvSpPr>
            <p:cNvPr id="153" name="正方形/長方形 152">
              <a:extLst>
                <a:ext uri="{FF2B5EF4-FFF2-40B4-BE49-F238E27FC236}">
                  <a16:creationId xmlns:a16="http://schemas.microsoft.com/office/drawing/2014/main" id="{E1833BD8-B9F3-5870-AE31-00EB62D89525}"/>
                </a:ext>
              </a:extLst>
            </p:cNvPr>
            <p:cNvSpPr/>
            <p:nvPr/>
          </p:nvSpPr>
          <p:spPr bwMode="auto">
            <a:xfrm>
              <a:off x="679333" y="3786190"/>
              <a:ext cx="1384442" cy="1217632"/>
            </a:xfrm>
            <a:prstGeom prst="rect">
              <a:avLst/>
            </a:prstGeom>
            <a:noFill/>
            <a:ln w="19050" cap="flat" cmpd="sng" algn="ctr">
              <a:solidFill>
                <a:srgbClr val="FF0000"/>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defRPr/>
              </a:pPr>
              <a:endParaRPr lang="ja-JP" altLang="en-US" sz="900">
                <a:solidFill>
                  <a:srgbClr val="1A1A1A"/>
                </a:solidFill>
                <a:latin typeface="+mn-lt"/>
                <a:ea typeface="+mn-ea"/>
              </a:endParaRPr>
            </a:p>
          </p:txBody>
        </p:sp>
        <p:sp>
          <p:nvSpPr>
            <p:cNvPr id="154" name="正方形/長方形 153">
              <a:extLst>
                <a:ext uri="{FF2B5EF4-FFF2-40B4-BE49-F238E27FC236}">
                  <a16:creationId xmlns:a16="http://schemas.microsoft.com/office/drawing/2014/main" id="{EF4B88BC-53E1-E0AE-3CB9-A022FA61F9E3}"/>
                </a:ext>
              </a:extLst>
            </p:cNvPr>
            <p:cNvSpPr/>
            <p:nvPr/>
          </p:nvSpPr>
          <p:spPr bwMode="auto">
            <a:xfrm>
              <a:off x="679333" y="5037177"/>
              <a:ext cx="1384442" cy="1340629"/>
            </a:xfrm>
            <a:prstGeom prst="rect">
              <a:avLst/>
            </a:prstGeom>
            <a:noFill/>
            <a:ln w="19050" cap="flat" cmpd="sng" algn="ctr">
              <a:solidFill>
                <a:srgbClr val="E6E6E6">
                  <a:lumMod val="60000"/>
                  <a:lumOff val="40000"/>
                </a:srgbClr>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900" b="0" i="0" u="none" strike="noStrike" kern="0" cap="none" spc="0" normalizeH="0" baseline="0" noProof="0">
                <a:ln>
                  <a:noFill/>
                </a:ln>
                <a:solidFill>
                  <a:srgbClr val="1A1A1A"/>
                </a:solidFill>
                <a:effectLst/>
                <a:uLnTx/>
                <a:uFillTx/>
                <a:latin typeface="+mn-lt"/>
                <a:ea typeface="+mn-ea"/>
              </a:endParaRPr>
            </a:p>
          </p:txBody>
        </p:sp>
        <p:sp>
          <p:nvSpPr>
            <p:cNvPr id="155" name="上下矢印 30">
              <a:extLst>
                <a:ext uri="{FF2B5EF4-FFF2-40B4-BE49-F238E27FC236}">
                  <a16:creationId xmlns:a16="http://schemas.microsoft.com/office/drawing/2014/main" id="{C5078B95-ED9A-3CB4-359F-D820718DFC18}"/>
                </a:ext>
              </a:extLst>
            </p:cNvPr>
            <p:cNvSpPr/>
            <p:nvPr/>
          </p:nvSpPr>
          <p:spPr>
            <a:xfrm>
              <a:off x="394226" y="5033874"/>
              <a:ext cx="238113" cy="1343931"/>
            </a:xfrm>
            <a:prstGeom prst="upDownArrow">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kumimoji="0" lang="ja-JP" altLang="en-US" sz="900" kern="0">
                <a:solidFill>
                  <a:prstClr val="black"/>
                </a:solidFill>
                <a:latin typeface="+mn-lt"/>
                <a:ea typeface="+mn-ea"/>
              </a:endParaRPr>
            </a:p>
          </p:txBody>
        </p:sp>
        <p:sp>
          <p:nvSpPr>
            <p:cNvPr id="156" name="上下矢印 31">
              <a:extLst>
                <a:ext uri="{FF2B5EF4-FFF2-40B4-BE49-F238E27FC236}">
                  <a16:creationId xmlns:a16="http://schemas.microsoft.com/office/drawing/2014/main" id="{1935B9A0-7046-55F5-F4D8-9B06D54DB3FE}"/>
                </a:ext>
              </a:extLst>
            </p:cNvPr>
            <p:cNvSpPr/>
            <p:nvPr/>
          </p:nvSpPr>
          <p:spPr>
            <a:xfrm>
              <a:off x="393643" y="3786190"/>
              <a:ext cx="238697" cy="1217632"/>
            </a:xfrm>
            <a:prstGeom prst="upDownArrow">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kumimoji="0" lang="ja-JP" altLang="en-US" sz="900" kern="0">
                <a:solidFill>
                  <a:prstClr val="black"/>
                </a:solidFill>
                <a:latin typeface="+mn-lt"/>
                <a:ea typeface="+mn-ea"/>
              </a:endParaRPr>
            </a:p>
          </p:txBody>
        </p:sp>
        <p:sp>
          <p:nvSpPr>
            <p:cNvPr id="157" name="テキスト ボックス 156">
              <a:extLst>
                <a:ext uri="{FF2B5EF4-FFF2-40B4-BE49-F238E27FC236}">
                  <a16:creationId xmlns:a16="http://schemas.microsoft.com/office/drawing/2014/main" id="{112A1A1C-8153-0118-7A84-62876E64A2D6}"/>
                </a:ext>
              </a:extLst>
            </p:cNvPr>
            <p:cNvSpPr txBox="1"/>
            <p:nvPr/>
          </p:nvSpPr>
          <p:spPr>
            <a:xfrm rot="16200000">
              <a:off x="-17254" y="4250917"/>
              <a:ext cx="1055500" cy="246540"/>
            </a:xfrm>
            <a:prstGeom prst="rect">
              <a:avLst/>
            </a:prstGeom>
            <a:noFill/>
          </p:spPr>
          <p:txBody>
            <a:bodyPr wrap="none" rtlCol="0">
              <a:spAutoFit/>
            </a:bodyPr>
            <a:lstStyle/>
            <a:p>
              <a:pPr eaLnBrk="1" fontAlgn="auto" hangingPunct="1">
                <a:spcBef>
                  <a:spcPts val="0"/>
                </a:spcBef>
                <a:spcAft>
                  <a:spcPts val="0"/>
                </a:spcAft>
                <a:defRPr/>
              </a:pPr>
              <a:r>
                <a:rPr lang="ja-JP" altLang="en-US" sz="600">
                  <a:solidFill>
                    <a:srgbClr val="1A1A1A"/>
                  </a:solidFill>
                  <a:latin typeface="+mn-lt"/>
                  <a:ea typeface="+mn-ea"/>
                </a:rPr>
                <a:t>プロパー（正社員）</a:t>
              </a:r>
            </a:p>
          </p:txBody>
        </p:sp>
        <p:sp>
          <p:nvSpPr>
            <p:cNvPr id="158" name="テキスト ボックス 157">
              <a:extLst>
                <a:ext uri="{FF2B5EF4-FFF2-40B4-BE49-F238E27FC236}">
                  <a16:creationId xmlns:a16="http://schemas.microsoft.com/office/drawing/2014/main" id="{D2F45B7A-C1CB-C053-DC54-FE3C4D20F7C8}"/>
                </a:ext>
              </a:extLst>
            </p:cNvPr>
            <p:cNvSpPr txBox="1"/>
            <p:nvPr/>
          </p:nvSpPr>
          <p:spPr>
            <a:xfrm rot="16200000">
              <a:off x="-62196" y="5579933"/>
              <a:ext cx="1145385" cy="246540"/>
            </a:xfrm>
            <a:prstGeom prst="rect">
              <a:avLst/>
            </a:prstGeom>
            <a:noFill/>
          </p:spPr>
          <p:txBody>
            <a:bodyPr wrap="none" rtlCol="0">
              <a:spAutoFit/>
            </a:bodyPr>
            <a:lstStyle/>
            <a:p>
              <a:pPr eaLnBrk="1" fontAlgn="auto" hangingPunct="1">
                <a:spcBef>
                  <a:spcPts val="0"/>
                </a:spcBef>
                <a:spcAft>
                  <a:spcPts val="0"/>
                </a:spcAft>
                <a:defRPr/>
              </a:pPr>
              <a:r>
                <a:rPr lang="ja-JP" altLang="en-US" sz="600">
                  <a:solidFill>
                    <a:srgbClr val="1A1A1A"/>
                  </a:solidFill>
                  <a:latin typeface="+mn-lt"/>
                  <a:ea typeface="+mn-ea"/>
                </a:rPr>
                <a:t>サブコン（協力会社）</a:t>
              </a:r>
            </a:p>
          </p:txBody>
        </p:sp>
        <p:sp>
          <p:nvSpPr>
            <p:cNvPr id="159" name="左中かっこ 158">
              <a:extLst>
                <a:ext uri="{FF2B5EF4-FFF2-40B4-BE49-F238E27FC236}">
                  <a16:creationId xmlns:a16="http://schemas.microsoft.com/office/drawing/2014/main" id="{B954A4C3-CF40-3144-B642-B6821A1F1EBD}"/>
                </a:ext>
              </a:extLst>
            </p:cNvPr>
            <p:cNvSpPr/>
            <p:nvPr/>
          </p:nvSpPr>
          <p:spPr bwMode="auto">
            <a:xfrm flipH="1">
              <a:off x="2120361" y="3873730"/>
              <a:ext cx="96312" cy="923632"/>
            </a:xfrm>
            <a:prstGeom prst="leftBrace">
              <a:avLst>
                <a:gd name="adj1" fmla="val 45810"/>
                <a:gd name="adj2" fmla="val 50000"/>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eaLnBrk="1" hangingPunct="1">
                <a:defRPr/>
              </a:pPr>
              <a:endParaRPr lang="ja-JP" altLang="en-US" sz="900">
                <a:solidFill>
                  <a:srgbClr val="1A1A1A"/>
                </a:solidFill>
                <a:latin typeface="+mn-lt"/>
                <a:ea typeface="+mn-ea"/>
              </a:endParaRPr>
            </a:p>
          </p:txBody>
        </p:sp>
        <p:sp>
          <p:nvSpPr>
            <p:cNvPr id="160" name="左中かっこ 159">
              <a:extLst>
                <a:ext uri="{FF2B5EF4-FFF2-40B4-BE49-F238E27FC236}">
                  <a16:creationId xmlns:a16="http://schemas.microsoft.com/office/drawing/2014/main" id="{924FCE6E-79A4-ED34-6E59-F2C354450FEE}"/>
                </a:ext>
              </a:extLst>
            </p:cNvPr>
            <p:cNvSpPr/>
            <p:nvPr/>
          </p:nvSpPr>
          <p:spPr bwMode="auto">
            <a:xfrm flipH="1">
              <a:off x="2120360" y="4865091"/>
              <a:ext cx="96312" cy="138730"/>
            </a:xfrm>
            <a:prstGeom prst="leftBrace">
              <a:avLst>
                <a:gd name="adj1" fmla="val 45810"/>
                <a:gd name="adj2" fmla="val 50000"/>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eaLnBrk="1" hangingPunct="1">
                <a:defRPr/>
              </a:pPr>
              <a:endParaRPr lang="ja-JP" altLang="en-US" sz="900">
                <a:solidFill>
                  <a:srgbClr val="1A1A1A"/>
                </a:solidFill>
                <a:latin typeface="+mn-lt"/>
                <a:ea typeface="+mn-ea"/>
              </a:endParaRPr>
            </a:p>
          </p:txBody>
        </p:sp>
        <p:sp>
          <p:nvSpPr>
            <p:cNvPr id="161" name="テキスト ボックス 160">
              <a:extLst>
                <a:ext uri="{FF2B5EF4-FFF2-40B4-BE49-F238E27FC236}">
                  <a16:creationId xmlns:a16="http://schemas.microsoft.com/office/drawing/2014/main" id="{91D29848-FE4B-F803-4AED-022B3E10478C}"/>
                </a:ext>
              </a:extLst>
            </p:cNvPr>
            <p:cNvSpPr txBox="1"/>
            <p:nvPr/>
          </p:nvSpPr>
          <p:spPr>
            <a:xfrm>
              <a:off x="2363684" y="4210441"/>
              <a:ext cx="1464659" cy="287631"/>
            </a:xfrm>
            <a:prstGeom prst="rect">
              <a:avLst/>
            </a:prstGeom>
            <a:noFill/>
          </p:spPr>
          <p:txBody>
            <a:bodyPr wrap="square" lIns="0" tIns="0" rIns="0" bIns="0" rtlCol="0">
              <a:spAutoFit/>
            </a:bodyPr>
            <a:lstStyle/>
            <a:p>
              <a:pPr eaLnBrk="1" fontAlgn="auto" hangingPunct="1">
                <a:spcBef>
                  <a:spcPts val="0"/>
                </a:spcBef>
                <a:spcAft>
                  <a:spcPts val="0"/>
                </a:spcAft>
                <a:defRPr/>
              </a:pPr>
              <a:r>
                <a:rPr lang="en-US" altLang="ja-JP" sz="700">
                  <a:solidFill>
                    <a:srgbClr val="1A1A1A"/>
                  </a:solidFill>
                  <a:latin typeface="+mn-lt"/>
                  <a:ea typeface="+mn-ea"/>
                </a:rPr>
                <a:t>SI </a:t>
              </a:r>
              <a:r>
                <a:rPr lang="ja-JP" altLang="en-US" sz="700">
                  <a:solidFill>
                    <a:srgbClr val="1A1A1A"/>
                  </a:solidFill>
                  <a:latin typeface="+mn-lt"/>
                  <a:ea typeface="+mn-ea"/>
                </a:rPr>
                <a:t>子会社における主たる人財</a:t>
              </a:r>
            </a:p>
          </p:txBody>
        </p:sp>
        <p:sp>
          <p:nvSpPr>
            <p:cNvPr id="162" name="テキスト ボックス 161">
              <a:extLst>
                <a:ext uri="{FF2B5EF4-FFF2-40B4-BE49-F238E27FC236}">
                  <a16:creationId xmlns:a16="http://schemas.microsoft.com/office/drawing/2014/main" id="{CE1D9374-F58C-BA18-2E77-D708475754EA}"/>
                </a:ext>
              </a:extLst>
            </p:cNvPr>
            <p:cNvSpPr txBox="1"/>
            <p:nvPr/>
          </p:nvSpPr>
          <p:spPr>
            <a:xfrm>
              <a:off x="2363684" y="4763832"/>
              <a:ext cx="1464659" cy="287631"/>
            </a:xfrm>
            <a:prstGeom prst="rect">
              <a:avLst/>
            </a:prstGeom>
            <a:noFill/>
          </p:spPr>
          <p:txBody>
            <a:bodyPr wrap="square" lIns="0" tIns="0" rIns="0" bIns="0" rtlCol="0">
              <a:spAutoFit/>
            </a:bodyPr>
            <a:lstStyle/>
            <a:p>
              <a:pPr eaLnBrk="1" fontAlgn="auto" hangingPunct="1">
                <a:spcBef>
                  <a:spcPts val="0"/>
                </a:spcBef>
                <a:spcAft>
                  <a:spcPts val="0"/>
                </a:spcAft>
                <a:defRPr/>
              </a:pPr>
              <a:r>
                <a:rPr lang="ja-JP" altLang="en-US" sz="700">
                  <a:solidFill>
                    <a:srgbClr val="1A1A1A"/>
                  </a:solidFill>
                  <a:latin typeface="+mn-lt"/>
                  <a:ea typeface="+mn-ea"/>
                </a:rPr>
                <a:t>少数だが </a:t>
              </a:r>
              <a:r>
                <a:rPr lang="en-US" altLang="ja-JP" sz="700">
                  <a:solidFill>
                    <a:srgbClr val="1A1A1A"/>
                  </a:solidFill>
                  <a:latin typeface="+mn-lt"/>
                  <a:ea typeface="+mn-ea"/>
                </a:rPr>
                <a:t>SIer </a:t>
              </a:r>
              <a:r>
                <a:rPr lang="ja-JP" altLang="en-US" sz="700">
                  <a:solidFill>
                    <a:srgbClr val="1A1A1A"/>
                  </a:solidFill>
                  <a:latin typeface="+mn-lt"/>
                  <a:ea typeface="+mn-ea"/>
                </a:rPr>
                <a:t>としての価値の維持に必要な人財</a:t>
              </a:r>
            </a:p>
          </p:txBody>
        </p:sp>
        <p:cxnSp>
          <p:nvCxnSpPr>
            <p:cNvPr id="163" name="直線矢印コネクタ 162">
              <a:extLst>
                <a:ext uri="{FF2B5EF4-FFF2-40B4-BE49-F238E27FC236}">
                  <a16:creationId xmlns:a16="http://schemas.microsoft.com/office/drawing/2014/main" id="{261CEA62-339C-DF05-0A2A-5EF8DAB3FB1D}"/>
                </a:ext>
              </a:extLst>
            </p:cNvPr>
            <p:cNvCxnSpPr/>
            <p:nvPr/>
          </p:nvCxnSpPr>
          <p:spPr bwMode="auto">
            <a:xfrm flipH="1" flipV="1">
              <a:off x="1807924" y="4904265"/>
              <a:ext cx="883920" cy="741956"/>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4" name="テキスト ボックス 163">
              <a:extLst>
                <a:ext uri="{FF2B5EF4-FFF2-40B4-BE49-F238E27FC236}">
                  <a16:creationId xmlns:a16="http://schemas.microsoft.com/office/drawing/2014/main" id="{0A29233D-F404-6E64-5033-FAC0670DA3E8}"/>
                </a:ext>
              </a:extLst>
            </p:cNvPr>
            <p:cNvSpPr txBox="1"/>
            <p:nvPr/>
          </p:nvSpPr>
          <p:spPr>
            <a:xfrm>
              <a:off x="2151562" y="5234749"/>
              <a:ext cx="1905123" cy="780710"/>
            </a:xfrm>
            <a:prstGeom prst="rect">
              <a:avLst/>
            </a:prstGeom>
            <a:solidFill>
              <a:srgbClr val="FFE1FF"/>
            </a:solidFill>
            <a:ln>
              <a:solidFill>
                <a:srgbClr val="FF0000"/>
              </a:solidFill>
            </a:ln>
          </p:spPr>
          <p:txBody>
            <a:bodyPr wrap="none" rtlCol="0">
              <a:spAutoFit/>
            </a:bodyPr>
            <a:lstStyle/>
            <a:p>
              <a:pPr eaLnBrk="1" fontAlgn="auto" hangingPunct="1">
                <a:spcBef>
                  <a:spcPts val="0"/>
                </a:spcBef>
                <a:spcAft>
                  <a:spcPts val="0"/>
                </a:spcAft>
                <a:defRPr/>
              </a:pPr>
              <a:r>
                <a:rPr lang="ja-JP" altLang="en-US" sz="800" b="1">
                  <a:solidFill>
                    <a:srgbClr val="1A1A1A"/>
                  </a:solidFill>
                  <a:latin typeface="+mn-lt"/>
                  <a:ea typeface="+mn-ea"/>
                </a:rPr>
                <a:t>アーキテクトやハイスキルな</a:t>
              </a:r>
            </a:p>
            <a:p>
              <a:pPr eaLnBrk="1" fontAlgn="auto" hangingPunct="1">
                <a:spcBef>
                  <a:spcPts val="0"/>
                </a:spcBef>
                <a:spcAft>
                  <a:spcPts val="0"/>
                </a:spcAft>
                <a:defRPr/>
              </a:pPr>
              <a:r>
                <a:rPr lang="ja-JP" altLang="en-US" sz="800" b="1">
                  <a:solidFill>
                    <a:srgbClr val="1A1A1A"/>
                  </a:solidFill>
                  <a:latin typeface="+mn-lt"/>
                  <a:ea typeface="+mn-ea"/>
                </a:rPr>
                <a:t>人材を一定数社内に抱えて</a:t>
              </a:r>
            </a:p>
            <a:p>
              <a:pPr eaLnBrk="1" fontAlgn="auto" hangingPunct="1">
                <a:spcBef>
                  <a:spcPts val="0"/>
                </a:spcBef>
                <a:spcAft>
                  <a:spcPts val="0"/>
                </a:spcAft>
                <a:defRPr/>
              </a:pPr>
              <a:r>
                <a:rPr lang="ja-JP" altLang="en-US" sz="800" b="1">
                  <a:solidFill>
                    <a:srgbClr val="1A1A1A"/>
                  </a:solidFill>
                  <a:latin typeface="+mn-lt"/>
                  <a:ea typeface="+mn-ea"/>
                </a:rPr>
                <a:t>ベンダーを正しくコントロール</a:t>
              </a:r>
            </a:p>
            <a:p>
              <a:pPr eaLnBrk="1" fontAlgn="auto" hangingPunct="1">
                <a:spcBef>
                  <a:spcPts val="0"/>
                </a:spcBef>
                <a:spcAft>
                  <a:spcPts val="0"/>
                </a:spcAft>
                <a:defRPr/>
              </a:pPr>
              <a:r>
                <a:rPr lang="ja-JP" altLang="en-US" sz="800" b="1">
                  <a:solidFill>
                    <a:srgbClr val="1A1A1A"/>
                  </a:solidFill>
                  <a:latin typeface="+mn-lt"/>
                  <a:ea typeface="+mn-ea"/>
                </a:rPr>
                <a:t>していく</a:t>
              </a:r>
            </a:p>
          </p:txBody>
        </p:sp>
        <p:grpSp>
          <p:nvGrpSpPr>
            <p:cNvPr id="165" name="グループ化 164">
              <a:extLst>
                <a:ext uri="{FF2B5EF4-FFF2-40B4-BE49-F238E27FC236}">
                  <a16:creationId xmlns:a16="http://schemas.microsoft.com/office/drawing/2014/main" id="{3962FED9-C3AE-D1C4-4D68-CB9794BDF7B9}"/>
                </a:ext>
              </a:extLst>
            </p:cNvPr>
            <p:cNvGrpSpPr/>
            <p:nvPr/>
          </p:nvGrpSpPr>
          <p:grpSpPr>
            <a:xfrm>
              <a:off x="4696478" y="3630502"/>
              <a:ext cx="3912003" cy="451450"/>
              <a:chOff x="-558122" y="4130897"/>
              <a:chExt cx="6559951" cy="692442"/>
            </a:xfrm>
          </p:grpSpPr>
          <p:sp>
            <p:nvSpPr>
              <p:cNvPr id="166" name="正方形/長方形 165">
                <a:extLst>
                  <a:ext uri="{FF2B5EF4-FFF2-40B4-BE49-F238E27FC236}">
                    <a16:creationId xmlns:a16="http://schemas.microsoft.com/office/drawing/2014/main" id="{0FF83E13-3669-31C2-8C13-6BA8EDF63155}"/>
                  </a:ext>
                </a:extLst>
              </p:cNvPr>
              <p:cNvSpPr/>
              <p:nvPr/>
            </p:nvSpPr>
            <p:spPr>
              <a:xfrm>
                <a:off x="-558122" y="4130897"/>
                <a:ext cx="1789703" cy="692442"/>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a:ln>
                      <a:noFill/>
                    </a:ln>
                    <a:solidFill>
                      <a:prstClr val="black"/>
                    </a:solidFill>
                    <a:effectLst/>
                    <a:uLnTx/>
                    <a:uFillTx/>
                    <a:latin typeface="+mn-lt"/>
                    <a:ea typeface="+mn-ea"/>
                  </a:rPr>
                  <a:t>インベンション</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a:ln>
                      <a:noFill/>
                    </a:ln>
                    <a:solidFill>
                      <a:prstClr val="black"/>
                    </a:solidFill>
                    <a:effectLst/>
                    <a:uLnTx/>
                    <a:uFillTx/>
                    <a:latin typeface="+mn-lt"/>
                    <a:ea typeface="+mn-ea"/>
                  </a:rPr>
                  <a:t>（発明）</a:t>
                </a:r>
              </a:p>
            </p:txBody>
          </p:sp>
          <p:sp>
            <p:nvSpPr>
              <p:cNvPr id="167" name="正方形/長方形 166">
                <a:extLst>
                  <a:ext uri="{FF2B5EF4-FFF2-40B4-BE49-F238E27FC236}">
                    <a16:creationId xmlns:a16="http://schemas.microsoft.com/office/drawing/2014/main" id="{BAFF0970-EA91-A0ED-4A23-B8F2C6CFCCB0}"/>
                  </a:ext>
                </a:extLst>
              </p:cNvPr>
              <p:cNvSpPr/>
              <p:nvPr/>
            </p:nvSpPr>
            <p:spPr>
              <a:xfrm>
                <a:off x="4045568" y="4130897"/>
                <a:ext cx="1956261" cy="692442"/>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a:ln>
                      <a:noFill/>
                    </a:ln>
                    <a:solidFill>
                      <a:prstClr val="black"/>
                    </a:solidFill>
                    <a:effectLst/>
                    <a:uLnTx/>
                    <a:uFillTx/>
                    <a:latin typeface="+mn-lt"/>
                    <a:ea typeface="+mn-ea"/>
                  </a:rPr>
                  <a:t>破壊的イノベーション</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a:ln>
                      <a:noFill/>
                    </a:ln>
                    <a:solidFill>
                      <a:prstClr val="black"/>
                    </a:solidFill>
                    <a:effectLst/>
                    <a:uLnTx/>
                    <a:uFillTx/>
                    <a:latin typeface="+mn-lt"/>
                    <a:ea typeface="+mn-ea"/>
                  </a:rPr>
                  <a:t>（革新）</a:t>
                </a:r>
              </a:p>
            </p:txBody>
          </p:sp>
          <p:sp>
            <p:nvSpPr>
              <p:cNvPr id="168" name="正方形/長方形 167">
                <a:extLst>
                  <a:ext uri="{FF2B5EF4-FFF2-40B4-BE49-F238E27FC236}">
                    <a16:creationId xmlns:a16="http://schemas.microsoft.com/office/drawing/2014/main" id="{735E89AD-F815-A222-F844-555D535C62FB}"/>
                  </a:ext>
                </a:extLst>
              </p:cNvPr>
              <p:cNvSpPr/>
              <p:nvPr/>
            </p:nvSpPr>
            <p:spPr>
              <a:xfrm>
                <a:off x="1636945" y="4130897"/>
                <a:ext cx="1789703" cy="692442"/>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a:ln>
                      <a:noFill/>
                    </a:ln>
                    <a:solidFill>
                      <a:prstClr val="black"/>
                    </a:solidFill>
                    <a:effectLst/>
                    <a:uLnTx/>
                    <a:uFillTx/>
                    <a:latin typeface="+mn-lt"/>
                    <a:ea typeface="+mn-ea"/>
                  </a:rPr>
                  <a:t>ユースケース</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a:ln>
                      <a:noFill/>
                    </a:ln>
                    <a:solidFill>
                      <a:prstClr val="black"/>
                    </a:solidFill>
                    <a:effectLst/>
                    <a:uLnTx/>
                    <a:uFillTx/>
                    <a:latin typeface="+mn-lt"/>
                    <a:ea typeface="+mn-ea"/>
                  </a:rPr>
                  <a:t>（使い方）</a:t>
                </a:r>
              </a:p>
            </p:txBody>
          </p:sp>
          <p:sp>
            <p:nvSpPr>
              <p:cNvPr id="169" name="加算記号 168">
                <a:extLst>
                  <a:ext uri="{FF2B5EF4-FFF2-40B4-BE49-F238E27FC236}">
                    <a16:creationId xmlns:a16="http://schemas.microsoft.com/office/drawing/2014/main" id="{7FE9483E-0C2A-8D3E-F155-DDE882664008}"/>
                  </a:ext>
                </a:extLst>
              </p:cNvPr>
              <p:cNvSpPr/>
              <p:nvPr/>
            </p:nvSpPr>
            <p:spPr bwMode="auto">
              <a:xfrm rot="2700000">
                <a:off x="1261153" y="4304006"/>
                <a:ext cx="346221" cy="346221"/>
              </a:xfrm>
              <a:prstGeom prst="mathPlus">
                <a:avLst>
                  <a:gd name="adj1" fmla="val 13599"/>
                </a:avLst>
              </a:prstGeom>
              <a:solidFill>
                <a:srgbClr val="5C2D91">
                  <a:tint val="65000"/>
                </a:srgbClr>
              </a:solidFill>
              <a:ln w="9525" cap="flat" cmpd="sng" algn="ctr">
                <a:solidFill>
                  <a:srgbClr val="5C2D91"/>
                </a:solidFill>
                <a:prstDash val="soli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500" b="0" i="0" u="none" strike="noStrike" kern="0" cap="none" spc="0" normalizeH="0" baseline="0" noProof="0">
                  <a:ln>
                    <a:noFill/>
                  </a:ln>
                  <a:solidFill>
                    <a:srgbClr val="1A1A1A"/>
                  </a:solidFill>
                  <a:effectLst/>
                  <a:uLnTx/>
                  <a:uFillTx/>
                  <a:latin typeface="+mn-lt"/>
                  <a:ea typeface="+mn-ea"/>
                  <a:cs typeface="+mn-cs"/>
                </a:endParaRPr>
              </a:p>
            </p:txBody>
          </p:sp>
          <p:sp>
            <p:nvSpPr>
              <p:cNvPr id="170" name="次の値と等しい 169">
                <a:extLst>
                  <a:ext uri="{FF2B5EF4-FFF2-40B4-BE49-F238E27FC236}">
                    <a16:creationId xmlns:a16="http://schemas.microsoft.com/office/drawing/2014/main" id="{B8DF7D0A-9397-73DE-5819-B9DA8D0CEAC7}"/>
                  </a:ext>
                </a:extLst>
              </p:cNvPr>
              <p:cNvSpPr/>
              <p:nvPr/>
            </p:nvSpPr>
            <p:spPr bwMode="auto">
              <a:xfrm>
                <a:off x="3464658" y="4332858"/>
                <a:ext cx="519331" cy="288517"/>
              </a:xfrm>
              <a:prstGeom prst="mathEqual">
                <a:avLst>
                  <a:gd name="adj1" fmla="val 21756"/>
                  <a:gd name="adj2" fmla="val 22342"/>
                </a:avLst>
              </a:prstGeom>
              <a:solidFill>
                <a:srgbClr val="5C2D91">
                  <a:tint val="65000"/>
                </a:srgbClr>
              </a:solidFill>
              <a:ln w="9525" cap="flat" cmpd="sng" algn="ctr">
                <a:solidFill>
                  <a:srgbClr val="5C2D91"/>
                </a:solidFill>
                <a:prstDash val="soli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500" b="0" i="0" u="none" strike="noStrike" kern="0" cap="none" spc="0" normalizeH="0" baseline="0" noProof="0">
                  <a:ln>
                    <a:noFill/>
                  </a:ln>
                  <a:solidFill>
                    <a:srgbClr val="1A1A1A"/>
                  </a:solidFill>
                  <a:effectLst/>
                  <a:uLnTx/>
                  <a:uFillTx/>
                  <a:latin typeface="+mn-lt"/>
                  <a:ea typeface="+mn-ea"/>
                  <a:cs typeface="+mn-cs"/>
                </a:endParaRPr>
              </a:p>
            </p:txBody>
          </p:sp>
        </p:grpSp>
        <p:grpSp>
          <p:nvGrpSpPr>
            <p:cNvPr id="171" name="グループ化 170">
              <a:extLst>
                <a:ext uri="{FF2B5EF4-FFF2-40B4-BE49-F238E27FC236}">
                  <a16:creationId xmlns:a16="http://schemas.microsoft.com/office/drawing/2014/main" id="{10CC5652-F340-BA69-49D0-554BA7C7BA45}"/>
                </a:ext>
              </a:extLst>
            </p:cNvPr>
            <p:cNvGrpSpPr/>
            <p:nvPr/>
          </p:nvGrpSpPr>
          <p:grpSpPr>
            <a:xfrm>
              <a:off x="4693523" y="4243913"/>
              <a:ext cx="3890403" cy="2038863"/>
              <a:chOff x="527734" y="3790297"/>
              <a:chExt cx="5157374" cy="2702851"/>
            </a:xfrm>
          </p:grpSpPr>
          <p:sp>
            <p:nvSpPr>
              <p:cNvPr id="172" name="正方形/長方形 171">
                <a:extLst>
                  <a:ext uri="{FF2B5EF4-FFF2-40B4-BE49-F238E27FC236}">
                    <a16:creationId xmlns:a16="http://schemas.microsoft.com/office/drawing/2014/main" id="{0EB635B6-988B-54C5-34CA-B42F0FAF1531}"/>
                  </a:ext>
                </a:extLst>
              </p:cNvPr>
              <p:cNvSpPr/>
              <p:nvPr/>
            </p:nvSpPr>
            <p:spPr bwMode="auto">
              <a:xfrm>
                <a:off x="604086" y="3953700"/>
                <a:ext cx="5081022" cy="2539448"/>
              </a:xfrm>
              <a:prstGeom prst="rect">
                <a:avLst/>
              </a:prstGeom>
              <a:solidFill>
                <a:srgbClr val="FFFFFF">
                  <a:lumMod val="85000"/>
                </a:srgbClr>
              </a:solidFill>
              <a:ln w="9525" cap="flat" cmpd="sng" algn="ctr">
                <a:solidFill>
                  <a:srgbClr val="1A1A1A"/>
                </a:solidFill>
                <a:prstDash val="soli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800" b="0" i="0" u="none" strike="noStrike" kern="0" cap="none" spc="0" normalizeH="0" baseline="0" noProof="0">
                  <a:ln>
                    <a:noFill/>
                  </a:ln>
                  <a:solidFill>
                    <a:srgbClr val="1A1A1A"/>
                  </a:solidFill>
                  <a:effectLst/>
                  <a:uLnTx/>
                  <a:uFillTx/>
                  <a:latin typeface="+mn-lt"/>
                  <a:ea typeface="+mn-ea"/>
                  <a:cs typeface="+mn-cs"/>
                </a:endParaRPr>
              </a:p>
            </p:txBody>
          </p:sp>
          <p:pic>
            <p:nvPicPr>
              <p:cNvPr id="173" name="図 172">
                <a:extLst>
                  <a:ext uri="{FF2B5EF4-FFF2-40B4-BE49-F238E27FC236}">
                    <a16:creationId xmlns:a16="http://schemas.microsoft.com/office/drawing/2014/main" id="{C6B916BA-337A-AE82-0A9E-E16920CA210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27734" y="3790297"/>
                <a:ext cx="642907" cy="644347"/>
              </a:xfrm>
              <a:prstGeom prst="rect">
                <a:avLst/>
              </a:prstGeom>
            </p:spPr>
          </p:pic>
          <p:sp>
            <p:nvSpPr>
              <p:cNvPr id="174" name="正方形/長方形 173">
                <a:extLst>
                  <a:ext uri="{FF2B5EF4-FFF2-40B4-BE49-F238E27FC236}">
                    <a16:creationId xmlns:a16="http://schemas.microsoft.com/office/drawing/2014/main" id="{6AAA1A7E-AB5B-5CD4-8131-82ED39BEABC3}"/>
                  </a:ext>
                </a:extLst>
              </p:cNvPr>
              <p:cNvSpPr/>
              <p:nvPr/>
            </p:nvSpPr>
            <p:spPr bwMode="auto">
              <a:xfrm>
                <a:off x="2416105" y="4287978"/>
                <a:ext cx="2973048" cy="1668161"/>
              </a:xfrm>
              <a:prstGeom prst="rect">
                <a:avLst/>
              </a:prstGeom>
              <a:solidFill>
                <a:srgbClr val="0EB9B1">
                  <a:lumMod val="20000"/>
                  <a:lumOff val="80000"/>
                  <a:alpha val="86000"/>
                </a:srgbClr>
              </a:solidFill>
              <a:ln w="6350">
                <a:solidFill>
                  <a:srgbClr val="41B654">
                    <a:lumMod val="75000"/>
                  </a:srgbClr>
                </a:solidFill>
              </a:ln>
              <a:effectLst/>
            </p:spPr>
            <p:txBody>
              <a:bodyPr rot="0" spcFirstLastPara="0" vertOverflow="overflow" horzOverflow="overflow" vert="horz" wrap="square" lIns="72000" tIns="46637" rIns="72000" bIns="46637" numCol="1" spcCol="0" rtlCol="0" fromWordArt="0" anchor="ctr" anchorCtr="0" forceAA="0" compatLnSpc="1">
                <a:prstTxWarp prst="textNoShape">
                  <a:avLst/>
                </a:prstTxWarp>
                <a:noAutofit/>
              </a:bodyPr>
              <a:lstStyle/>
              <a:p>
                <a:pPr marL="0" marR="0" lvl="0" indent="0" algn="ctr" defTabSz="932472" eaLnBrk="1" fontAlgn="auto" latinLnBrk="0" hangingPunct="1">
                  <a:lnSpc>
                    <a:spcPct val="100000"/>
                  </a:lnSpc>
                  <a:spcBef>
                    <a:spcPts val="0"/>
                  </a:spcBef>
                  <a:spcAft>
                    <a:spcPts val="0"/>
                  </a:spcAft>
                  <a:buClrTx/>
                  <a:buSzTx/>
                  <a:buFontTx/>
                  <a:buNone/>
                  <a:tabLst/>
                  <a:defRPr/>
                </a:pPr>
                <a:endParaRPr kumimoji="0" lang="ja-JP" altLang="en-US" sz="700" b="0" i="0" u="none" strike="noStrike" kern="0" cap="none" spc="0" normalizeH="0" baseline="0" noProof="0">
                  <a:ln>
                    <a:noFill/>
                  </a:ln>
                  <a:solidFill>
                    <a:srgbClr val="1A1A1A"/>
                  </a:solidFill>
                  <a:effectLst/>
                  <a:uLnTx/>
                  <a:uFillTx/>
                  <a:latin typeface="+mn-lt"/>
                  <a:ea typeface="+mn-ea"/>
                </a:endParaRPr>
              </a:p>
            </p:txBody>
          </p:sp>
          <p:grpSp>
            <p:nvGrpSpPr>
              <p:cNvPr id="175" name="グループ化 174">
                <a:extLst>
                  <a:ext uri="{FF2B5EF4-FFF2-40B4-BE49-F238E27FC236}">
                    <a16:creationId xmlns:a16="http://schemas.microsoft.com/office/drawing/2014/main" id="{D97636A4-CC23-D0E7-DC59-692E38FBD246}"/>
                  </a:ext>
                </a:extLst>
              </p:cNvPr>
              <p:cNvGrpSpPr/>
              <p:nvPr/>
            </p:nvGrpSpPr>
            <p:grpSpPr>
              <a:xfrm>
                <a:off x="3303889" y="4587061"/>
                <a:ext cx="1224778" cy="1047398"/>
                <a:chOff x="4038639" y="4244174"/>
                <a:chExt cx="1264112" cy="1081035"/>
              </a:xfrm>
            </p:grpSpPr>
            <p:grpSp>
              <p:nvGrpSpPr>
                <p:cNvPr id="200" name="Group 3">
                  <a:extLst>
                    <a:ext uri="{FF2B5EF4-FFF2-40B4-BE49-F238E27FC236}">
                      <a16:creationId xmlns:a16="http://schemas.microsoft.com/office/drawing/2014/main" id="{05DA5574-2525-3D9A-FC31-A9031A7B1ECF}"/>
                    </a:ext>
                  </a:extLst>
                </p:cNvPr>
                <p:cNvGrpSpPr>
                  <a:grpSpLocks/>
                </p:cNvGrpSpPr>
                <p:nvPr/>
              </p:nvGrpSpPr>
              <p:grpSpPr bwMode="auto">
                <a:xfrm rot="1800000" flipH="1">
                  <a:off x="4038639" y="4244174"/>
                  <a:ext cx="1264112" cy="1081035"/>
                  <a:chOff x="3878" y="1979"/>
                  <a:chExt cx="499" cy="546"/>
                </a:xfrm>
                <a:solidFill>
                  <a:srgbClr val="CCFFCC"/>
                </a:solidFill>
              </p:grpSpPr>
              <p:sp>
                <p:nvSpPr>
                  <p:cNvPr id="202" name="AutoShape 4">
                    <a:extLst>
                      <a:ext uri="{FF2B5EF4-FFF2-40B4-BE49-F238E27FC236}">
                        <a16:creationId xmlns:a16="http://schemas.microsoft.com/office/drawing/2014/main" id="{8DCC75C2-B169-D710-6858-0E106E08D268}"/>
                      </a:ext>
                    </a:extLst>
                  </p:cNvPr>
                  <p:cNvSpPr>
                    <a:spLocks noChangeArrowheads="1"/>
                  </p:cNvSpPr>
                  <p:nvPr/>
                </p:nvSpPr>
                <p:spPr bwMode="auto">
                  <a:xfrm>
                    <a:off x="3923" y="1979"/>
                    <a:ext cx="454" cy="274"/>
                  </a:xfrm>
                  <a:prstGeom prst="curvedDownArrow">
                    <a:avLst>
                      <a:gd name="adj1" fmla="val 33139"/>
                      <a:gd name="adj2" fmla="val 66277"/>
                      <a:gd name="adj3" fmla="val 33333"/>
                    </a:avLst>
                  </a:prstGeom>
                  <a:grp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800" b="0" i="0" u="none" strike="noStrike" kern="0" cap="none" spc="0" normalizeH="0" baseline="0" noProof="0">
                      <a:ln>
                        <a:noFill/>
                      </a:ln>
                      <a:solidFill>
                        <a:srgbClr val="1A1A1A"/>
                      </a:solidFill>
                      <a:effectLst/>
                      <a:uLnTx/>
                      <a:uFillTx/>
                      <a:latin typeface="+mn-lt"/>
                      <a:ea typeface="+mn-ea"/>
                    </a:endParaRPr>
                  </a:p>
                </p:txBody>
              </p:sp>
              <p:sp>
                <p:nvSpPr>
                  <p:cNvPr id="203" name="AutoShape 5">
                    <a:extLst>
                      <a:ext uri="{FF2B5EF4-FFF2-40B4-BE49-F238E27FC236}">
                        <a16:creationId xmlns:a16="http://schemas.microsoft.com/office/drawing/2014/main" id="{3DE6C336-48EA-28BC-E494-C92C8D6A636A}"/>
                      </a:ext>
                    </a:extLst>
                  </p:cNvPr>
                  <p:cNvSpPr>
                    <a:spLocks noChangeArrowheads="1"/>
                  </p:cNvSpPr>
                  <p:nvPr/>
                </p:nvSpPr>
                <p:spPr bwMode="auto">
                  <a:xfrm flipH="1" flipV="1">
                    <a:off x="3878" y="2251"/>
                    <a:ext cx="454" cy="274"/>
                  </a:xfrm>
                  <a:prstGeom prst="curvedDownArrow">
                    <a:avLst>
                      <a:gd name="adj1" fmla="val 33139"/>
                      <a:gd name="adj2" fmla="val 66277"/>
                      <a:gd name="adj3" fmla="val 33333"/>
                    </a:avLst>
                  </a:prstGeom>
                  <a:grp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ja-JP" altLang="en-US" sz="800" b="0" i="0" u="none" strike="noStrike" kern="0" cap="none" spc="0" normalizeH="0" baseline="0" noProof="0">
                      <a:ln>
                        <a:noFill/>
                      </a:ln>
                      <a:solidFill>
                        <a:srgbClr val="1A1A1A"/>
                      </a:solidFill>
                      <a:effectLst/>
                      <a:uLnTx/>
                      <a:uFillTx/>
                      <a:latin typeface="+mn-lt"/>
                      <a:ea typeface="+mn-ea"/>
                    </a:endParaRPr>
                  </a:p>
                </p:txBody>
              </p:sp>
            </p:grpSp>
            <p:sp>
              <p:nvSpPr>
                <p:cNvPr id="201" name="四角形: 角を丸くする 200">
                  <a:extLst>
                    <a:ext uri="{FF2B5EF4-FFF2-40B4-BE49-F238E27FC236}">
                      <a16:creationId xmlns:a16="http://schemas.microsoft.com/office/drawing/2014/main" id="{8D0602DA-A23A-5917-5204-2635D937182C}"/>
                    </a:ext>
                  </a:extLst>
                </p:cNvPr>
                <p:cNvSpPr/>
                <p:nvPr/>
              </p:nvSpPr>
              <p:spPr>
                <a:xfrm>
                  <a:off x="4296310" y="4626053"/>
                  <a:ext cx="741344" cy="292835"/>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19050"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a:ln>
                        <a:noFill/>
                      </a:ln>
                      <a:solidFill>
                        <a:srgbClr val="1A1A1A"/>
                      </a:solidFill>
                      <a:effectLst/>
                      <a:uLnTx/>
                      <a:uFillTx/>
                      <a:latin typeface="+mn-lt"/>
                      <a:ea typeface="+mn-ea"/>
                    </a:rPr>
                    <a:t>PoC</a:t>
                  </a:r>
                  <a:endParaRPr kumimoji="0" lang="ja-JP" altLang="en-US" sz="900" b="0" i="0" u="none" strike="noStrike" kern="0" cap="none" spc="0" normalizeH="0" baseline="0" noProof="0">
                    <a:ln>
                      <a:noFill/>
                    </a:ln>
                    <a:solidFill>
                      <a:srgbClr val="1A1A1A"/>
                    </a:solidFill>
                    <a:effectLst/>
                    <a:uLnTx/>
                    <a:uFillTx/>
                    <a:latin typeface="+mn-lt"/>
                    <a:ea typeface="+mn-ea"/>
                  </a:endParaRPr>
                </a:p>
              </p:txBody>
            </p:sp>
          </p:grpSp>
          <p:grpSp>
            <p:nvGrpSpPr>
              <p:cNvPr id="176" name="グループ化 175">
                <a:extLst>
                  <a:ext uri="{FF2B5EF4-FFF2-40B4-BE49-F238E27FC236}">
                    <a16:creationId xmlns:a16="http://schemas.microsoft.com/office/drawing/2014/main" id="{DA8A4DB0-D628-D886-E9BF-5CC3DECEF334}"/>
                  </a:ext>
                </a:extLst>
              </p:cNvPr>
              <p:cNvGrpSpPr/>
              <p:nvPr/>
            </p:nvGrpSpPr>
            <p:grpSpPr>
              <a:xfrm>
                <a:off x="2698322" y="4566661"/>
                <a:ext cx="562111" cy="960859"/>
                <a:chOff x="1507608" y="3179957"/>
                <a:chExt cx="508000" cy="868362"/>
              </a:xfrm>
            </p:grpSpPr>
            <p:pic>
              <p:nvPicPr>
                <p:cNvPr id="196" name="Picture 111" descr="pc-new-sm2">
                  <a:extLst>
                    <a:ext uri="{FF2B5EF4-FFF2-40B4-BE49-F238E27FC236}">
                      <a16:creationId xmlns:a16="http://schemas.microsoft.com/office/drawing/2014/main" id="{0D31973E-4D96-5AF7-0299-A3064BD4F5E7}"/>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739383" y="3179957"/>
                  <a:ext cx="276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 name="Picture 112" descr="pc-new-sm2">
                  <a:extLst>
                    <a:ext uri="{FF2B5EF4-FFF2-40B4-BE49-F238E27FC236}">
                      <a16:creationId xmlns:a16="http://schemas.microsoft.com/office/drawing/2014/main" id="{0D94F08A-ABCD-D428-1E39-1F0477551FF6}"/>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739383" y="3643507"/>
                  <a:ext cx="276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 name="Picture 113" descr="Yellow User sm">
                  <a:extLst>
                    <a:ext uri="{FF2B5EF4-FFF2-40B4-BE49-F238E27FC236}">
                      <a16:creationId xmlns:a16="http://schemas.microsoft.com/office/drawing/2014/main" id="{BFF02AC3-33B4-F8CB-203C-DE56E1946C6D}"/>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507608" y="3295844"/>
                  <a:ext cx="200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Picture 114" descr="Yellow User sm">
                  <a:extLst>
                    <a:ext uri="{FF2B5EF4-FFF2-40B4-BE49-F238E27FC236}">
                      <a16:creationId xmlns:a16="http://schemas.microsoft.com/office/drawing/2014/main" id="{1F85D880-8ED8-01CD-D1A2-2A0274C53F2A}"/>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507608" y="3759394"/>
                  <a:ext cx="200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7" name="Text Box 123">
                <a:extLst>
                  <a:ext uri="{FF2B5EF4-FFF2-40B4-BE49-F238E27FC236}">
                    <a16:creationId xmlns:a16="http://schemas.microsoft.com/office/drawing/2014/main" id="{3B01FDDC-B4C3-1480-D4BF-460C48003CD4}"/>
                  </a:ext>
                </a:extLst>
              </p:cNvPr>
              <p:cNvSpPr txBox="1">
                <a:spLocks noChangeArrowheads="1"/>
              </p:cNvSpPr>
              <p:nvPr/>
            </p:nvSpPr>
            <p:spPr bwMode="auto">
              <a:xfrm>
                <a:off x="2530630" y="5526026"/>
                <a:ext cx="874384" cy="43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500" b="0" i="0" u="none" strike="noStrike" kern="0" cap="none" spc="0" normalizeH="0" baseline="0" noProof="0" err="1">
                    <a:ln>
                      <a:noFill/>
                    </a:ln>
                    <a:solidFill>
                      <a:srgbClr val="1A1A1A"/>
                    </a:solidFill>
                    <a:effectLst/>
                    <a:uLnTx/>
                    <a:uFillTx/>
                    <a:latin typeface="+mn-lt"/>
                    <a:ea typeface="+mn-ea"/>
                  </a:rPr>
                  <a:t>PoC</a:t>
                </a:r>
                <a:r>
                  <a:rPr kumimoji="1" lang="en-US" altLang="ja-JP" sz="500" b="0" i="0" u="none" strike="noStrike" kern="0" cap="none" spc="0" normalizeH="0" baseline="0" noProof="0">
                    <a:ln>
                      <a:noFill/>
                    </a:ln>
                    <a:solidFill>
                      <a:srgbClr val="1A1A1A"/>
                    </a:solidFill>
                    <a:effectLst/>
                    <a:uLnTx/>
                    <a:uFillTx/>
                    <a:latin typeface="+mn-lt"/>
                    <a:ea typeface="+mn-ea"/>
                  </a:rPr>
                  <a:t> </a:t>
                </a:r>
                <a:r>
                  <a:rPr kumimoji="1" lang="ja-JP" altLang="en-US" sz="500" b="0" i="0" u="none" strike="noStrike" kern="0" cap="none" spc="0" normalizeH="0" baseline="0" noProof="0">
                    <a:ln>
                      <a:noFill/>
                    </a:ln>
                    <a:solidFill>
                      <a:srgbClr val="1A1A1A"/>
                    </a:solidFill>
                    <a:effectLst/>
                    <a:uLnTx/>
                    <a:uFillTx/>
                    <a:latin typeface="+mn-lt"/>
                    <a:ea typeface="+mn-ea"/>
                  </a:rPr>
                  <a:t>アプリ</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500" b="0" i="0" u="none" strike="noStrike" kern="0" cap="none" spc="0" normalizeH="0" baseline="0" noProof="0">
                    <a:ln>
                      <a:noFill/>
                    </a:ln>
                    <a:solidFill>
                      <a:srgbClr val="1A1A1A"/>
                    </a:solidFill>
                    <a:effectLst/>
                    <a:uLnTx/>
                    <a:uFillTx/>
                    <a:latin typeface="+mn-lt"/>
                    <a:ea typeface="+mn-ea"/>
                  </a:rPr>
                  <a:t>開発チーム</a:t>
                </a:r>
                <a:endParaRPr kumimoji="1" lang="en-US" altLang="ja-JP" sz="500" b="0" i="0" u="none" strike="noStrike" kern="0" cap="none" spc="0" normalizeH="0" baseline="0" noProof="0">
                  <a:ln>
                    <a:noFill/>
                  </a:ln>
                  <a:solidFill>
                    <a:srgbClr val="1A1A1A"/>
                  </a:solidFill>
                  <a:effectLst/>
                  <a:uLnTx/>
                  <a:uFillTx/>
                  <a:latin typeface="+mn-lt"/>
                  <a:ea typeface="+mn-ea"/>
                </a:endParaRPr>
              </a:p>
            </p:txBody>
          </p:sp>
          <p:pic>
            <p:nvPicPr>
              <p:cNvPr id="178" name="図 177">
                <a:extLst>
                  <a:ext uri="{FF2B5EF4-FFF2-40B4-BE49-F238E27FC236}">
                    <a16:creationId xmlns:a16="http://schemas.microsoft.com/office/drawing/2014/main" id="{90E6AED8-254C-A9C5-6C9C-BCBABDAE3D8A}"/>
                  </a:ext>
                </a:extLst>
              </p:cNvPr>
              <p:cNvPicPr>
                <a:picLocks noChangeAspect="1"/>
              </p:cNvPicPr>
              <p:nvPr/>
            </p:nvPicPr>
            <p:blipFill>
              <a:blip r:embed="rId12"/>
              <a:stretch>
                <a:fillRect/>
              </a:stretch>
            </p:blipFill>
            <p:spPr>
              <a:xfrm>
                <a:off x="3692538" y="5681481"/>
                <a:ext cx="479604" cy="305713"/>
              </a:xfrm>
              <a:prstGeom prst="rect">
                <a:avLst/>
              </a:prstGeom>
              <a:solidFill>
                <a:srgbClr val="FFFFFF"/>
              </a:solidFill>
              <a:ln w="10795" cap="flat" cmpd="sng" algn="ctr">
                <a:solidFill>
                  <a:srgbClr val="0A193D"/>
                </a:solidFill>
                <a:prstDash val="solid"/>
              </a:ln>
              <a:effectLst/>
            </p:spPr>
          </p:pic>
          <p:sp>
            <p:nvSpPr>
              <p:cNvPr id="179" name="Text Box 123">
                <a:extLst>
                  <a:ext uri="{FF2B5EF4-FFF2-40B4-BE49-F238E27FC236}">
                    <a16:creationId xmlns:a16="http://schemas.microsoft.com/office/drawing/2014/main" id="{14123FAF-99D7-20E6-DC7F-7E8F11B78CE4}"/>
                  </a:ext>
                </a:extLst>
              </p:cNvPr>
              <p:cNvSpPr txBox="1">
                <a:spLocks noChangeArrowheads="1"/>
              </p:cNvSpPr>
              <p:nvPr/>
            </p:nvSpPr>
            <p:spPr bwMode="auto">
              <a:xfrm>
                <a:off x="3410338" y="5455780"/>
                <a:ext cx="1061629" cy="29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500" b="0" i="0" u="none" strike="noStrike" kern="0" cap="none" spc="0" normalizeH="0" baseline="0" noProof="0">
                    <a:ln>
                      <a:noFill/>
                    </a:ln>
                    <a:solidFill>
                      <a:srgbClr val="1A1A1A"/>
                    </a:solidFill>
                    <a:effectLst/>
                    <a:uLnTx/>
                    <a:uFillTx/>
                    <a:latin typeface="+mn-lt"/>
                    <a:ea typeface="+mn-ea"/>
                  </a:rPr>
                  <a:t>モックサンプル</a:t>
                </a:r>
                <a:endParaRPr kumimoji="1" lang="en-US" altLang="ja-JP" sz="500" b="0" i="0" u="none" strike="noStrike" kern="0" cap="none" spc="0" normalizeH="0" baseline="0" noProof="0">
                  <a:ln>
                    <a:noFill/>
                  </a:ln>
                  <a:solidFill>
                    <a:srgbClr val="1A1A1A"/>
                  </a:solidFill>
                  <a:effectLst/>
                  <a:uLnTx/>
                  <a:uFillTx/>
                  <a:latin typeface="+mn-lt"/>
                  <a:ea typeface="+mn-ea"/>
                </a:endParaRPr>
              </a:p>
            </p:txBody>
          </p:sp>
          <p:pic>
            <p:nvPicPr>
              <p:cNvPr id="180" name="Picture 40" descr="user group_s">
                <a:extLst>
                  <a:ext uri="{FF2B5EF4-FFF2-40B4-BE49-F238E27FC236}">
                    <a16:creationId xmlns:a16="http://schemas.microsoft.com/office/drawing/2014/main" id="{5FF0A94B-95C7-7197-5FE0-575350A4C5BC}"/>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4572122" y="4801998"/>
                <a:ext cx="449427" cy="405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 name="Text Box 123">
                <a:extLst>
                  <a:ext uri="{FF2B5EF4-FFF2-40B4-BE49-F238E27FC236}">
                    <a16:creationId xmlns:a16="http://schemas.microsoft.com/office/drawing/2014/main" id="{B6701368-F3E7-5A77-3C44-AAD39E8F6A6B}"/>
                  </a:ext>
                </a:extLst>
              </p:cNvPr>
              <p:cNvSpPr txBox="1">
                <a:spLocks noChangeArrowheads="1"/>
              </p:cNvSpPr>
              <p:nvPr/>
            </p:nvSpPr>
            <p:spPr bwMode="auto">
              <a:xfrm>
                <a:off x="4331230" y="5244100"/>
                <a:ext cx="953822" cy="29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500" b="0" i="0" u="none" strike="noStrike" kern="0" cap="none" spc="0" normalizeH="0" baseline="0" noProof="0">
                    <a:ln>
                      <a:noFill/>
                    </a:ln>
                    <a:solidFill>
                      <a:srgbClr val="1A1A1A"/>
                    </a:solidFill>
                    <a:effectLst/>
                    <a:uLnTx/>
                    <a:uFillTx/>
                    <a:latin typeface="+mn-lt"/>
                    <a:ea typeface="+mn-ea"/>
                  </a:rPr>
                  <a:t>エンドユーザ</a:t>
                </a:r>
                <a:endParaRPr kumimoji="1" lang="en-US" altLang="ja-JP" sz="500" b="0" i="0" u="none" strike="noStrike" kern="0" cap="none" spc="0" normalizeH="0" baseline="0" noProof="0">
                  <a:ln>
                    <a:noFill/>
                  </a:ln>
                  <a:solidFill>
                    <a:srgbClr val="1A1A1A"/>
                  </a:solidFill>
                  <a:effectLst/>
                  <a:uLnTx/>
                  <a:uFillTx/>
                  <a:latin typeface="+mn-lt"/>
                  <a:ea typeface="+mn-ea"/>
                </a:endParaRPr>
              </a:p>
            </p:txBody>
          </p:sp>
          <p:pic>
            <p:nvPicPr>
              <p:cNvPr id="182" name="Picture 155" descr="Document Sm">
                <a:extLst>
                  <a:ext uri="{FF2B5EF4-FFF2-40B4-BE49-F238E27FC236}">
                    <a16:creationId xmlns:a16="http://schemas.microsoft.com/office/drawing/2014/main" id="{A8753594-2C38-5C72-02CE-9DF2BD2682D2}"/>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3658966" y="4488002"/>
                <a:ext cx="185160" cy="38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 name="Picture 155" descr="Document Sm">
                <a:extLst>
                  <a:ext uri="{FF2B5EF4-FFF2-40B4-BE49-F238E27FC236}">
                    <a16:creationId xmlns:a16="http://schemas.microsoft.com/office/drawing/2014/main" id="{50A34087-BB91-5944-9291-462D6569EBCC}"/>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3798346" y="4488002"/>
                <a:ext cx="185160" cy="38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 name="Picture 155" descr="Document Sm">
                <a:extLst>
                  <a:ext uri="{FF2B5EF4-FFF2-40B4-BE49-F238E27FC236}">
                    <a16:creationId xmlns:a16="http://schemas.microsoft.com/office/drawing/2014/main" id="{A1EAD551-F5A0-C136-EBBE-8BD868A94DCC}"/>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3950684" y="4488002"/>
                <a:ext cx="185160" cy="38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 name="Text Box 123">
                <a:extLst>
                  <a:ext uri="{FF2B5EF4-FFF2-40B4-BE49-F238E27FC236}">
                    <a16:creationId xmlns:a16="http://schemas.microsoft.com/office/drawing/2014/main" id="{E7301DF0-E17E-0D5E-4D7C-E6B8FEC97981}"/>
                  </a:ext>
                </a:extLst>
              </p:cNvPr>
              <p:cNvSpPr txBox="1">
                <a:spLocks noChangeArrowheads="1"/>
              </p:cNvSpPr>
              <p:nvPr/>
            </p:nvSpPr>
            <p:spPr bwMode="auto">
              <a:xfrm>
                <a:off x="3289192" y="4287977"/>
                <a:ext cx="1203483" cy="29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500" b="0" i="0" u="none" strike="noStrike" kern="0" cap="none" spc="0" normalizeH="0" baseline="0" noProof="0">
                    <a:ln>
                      <a:noFill/>
                    </a:ln>
                    <a:solidFill>
                      <a:srgbClr val="1A1A1A"/>
                    </a:solidFill>
                    <a:effectLst/>
                    <a:uLnTx/>
                    <a:uFillTx/>
                    <a:latin typeface="+mn-lt"/>
                    <a:ea typeface="+mn-ea"/>
                  </a:rPr>
                  <a:t>お客様からの </a:t>
                </a:r>
                <a:r>
                  <a:rPr kumimoji="1" lang="en-US" altLang="ja-JP" sz="500" b="0" i="0" u="none" strike="noStrike" kern="0" cap="none" spc="0" normalizeH="0" baseline="0" noProof="0">
                    <a:ln>
                      <a:noFill/>
                    </a:ln>
                    <a:solidFill>
                      <a:srgbClr val="1A1A1A"/>
                    </a:solidFill>
                    <a:effectLst/>
                    <a:uLnTx/>
                    <a:uFillTx/>
                    <a:latin typeface="+mn-lt"/>
                    <a:ea typeface="+mn-ea"/>
                  </a:rPr>
                  <a:t>F/B</a:t>
                </a:r>
              </a:p>
            </p:txBody>
          </p:sp>
          <p:sp>
            <p:nvSpPr>
              <p:cNvPr id="186" name="矢印: 右 185">
                <a:extLst>
                  <a:ext uri="{FF2B5EF4-FFF2-40B4-BE49-F238E27FC236}">
                    <a16:creationId xmlns:a16="http://schemas.microsoft.com/office/drawing/2014/main" id="{BD96F92E-9CDA-A033-D1D7-7AA0682AA324}"/>
                  </a:ext>
                </a:extLst>
              </p:cNvPr>
              <p:cNvSpPr/>
              <p:nvPr/>
            </p:nvSpPr>
            <p:spPr bwMode="auto">
              <a:xfrm>
                <a:off x="1815248" y="4946798"/>
                <a:ext cx="466505" cy="410330"/>
              </a:xfrm>
              <a:prstGeom prst="rightArrow">
                <a:avLst/>
              </a:prstGeom>
              <a:solidFill>
                <a:srgbClr val="00BCF2"/>
              </a:solidFill>
              <a:ln w="17145" cap="flat" cmpd="sng" algn="ctr">
                <a:solidFill>
                  <a:srgbClr val="FFFFFF">
                    <a:shade val="95000"/>
                    <a:alpha val="50000"/>
                    <a:satMod val="150000"/>
                  </a:srgbClr>
                </a:solidFill>
                <a:prstDash val="solid"/>
                <a:headEnd type="none" w="med" len="med"/>
                <a:tailEnd type="none" w="med" len="med"/>
              </a:ln>
              <a:effectLst/>
            </p:spPr>
            <p:txBody>
              <a:bodyPr rot="0" spcFirstLastPara="0" vertOverflow="overflow" horzOverflow="overflow" vert="horz" wrap="square" lIns="72000" tIns="46637" rIns="72000" bIns="46637" numCol="1" spcCol="0" rtlCol="0" fromWordArt="0" anchor="ctr" anchorCtr="0" forceAA="0" compatLnSpc="1">
                <a:prstTxWarp prst="textNoShape">
                  <a:avLst/>
                </a:prstTxWarp>
                <a:noAutofit/>
              </a:bodyPr>
              <a:lstStyle/>
              <a:p>
                <a:pPr marL="0" marR="0" lvl="0" indent="0" algn="ctr" defTabSz="932472" eaLnBrk="1" fontAlgn="auto" latinLnBrk="0" hangingPunct="1">
                  <a:lnSpc>
                    <a:spcPct val="100000"/>
                  </a:lnSpc>
                  <a:spcBef>
                    <a:spcPts val="0"/>
                  </a:spcBef>
                  <a:spcAft>
                    <a:spcPts val="0"/>
                  </a:spcAft>
                  <a:buClrTx/>
                  <a:buSzTx/>
                  <a:buFontTx/>
                  <a:buNone/>
                  <a:tabLst/>
                  <a:defRPr/>
                </a:pPr>
                <a:endParaRPr kumimoji="0" lang="ja-JP" altLang="en-US" sz="400" b="0" i="0" u="none" strike="noStrike" kern="0" cap="none" spc="0" normalizeH="0" baseline="0" noProof="0">
                  <a:ln>
                    <a:noFill/>
                  </a:ln>
                  <a:solidFill>
                    <a:srgbClr val="1A1A1A"/>
                  </a:solidFill>
                  <a:effectLst/>
                  <a:uLnTx/>
                  <a:uFillTx/>
                  <a:latin typeface="+mn-lt"/>
                  <a:ea typeface="+mn-ea"/>
                </a:endParaRPr>
              </a:p>
            </p:txBody>
          </p:sp>
          <p:pic>
            <p:nvPicPr>
              <p:cNvPr id="187" name="Picture 40" descr="user group_s">
                <a:extLst>
                  <a:ext uri="{FF2B5EF4-FFF2-40B4-BE49-F238E27FC236}">
                    <a16:creationId xmlns:a16="http://schemas.microsoft.com/office/drawing/2014/main" id="{0A37C1C7-600B-42AF-9931-FCEA23882906}"/>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1210409" y="4916627"/>
                <a:ext cx="449427" cy="405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 name="Picture 113" descr="Yellow User sm">
                <a:extLst>
                  <a:ext uri="{FF2B5EF4-FFF2-40B4-BE49-F238E27FC236}">
                    <a16:creationId xmlns:a16="http://schemas.microsoft.com/office/drawing/2014/main" id="{96D864C7-00A8-0820-9CCD-F95750F27C8E}"/>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877751" y="5048648"/>
                <a:ext cx="221332" cy="29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 name="Picture 113" descr="Yellow User sm">
                <a:extLst>
                  <a:ext uri="{FF2B5EF4-FFF2-40B4-BE49-F238E27FC236}">
                    <a16:creationId xmlns:a16="http://schemas.microsoft.com/office/drawing/2014/main" id="{76F758A1-0802-ED4D-D19E-50F6D82B6CC9}"/>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102878" y="5238534"/>
                <a:ext cx="221332" cy="29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 name="Text Box 123">
                <a:extLst>
                  <a:ext uri="{FF2B5EF4-FFF2-40B4-BE49-F238E27FC236}">
                    <a16:creationId xmlns:a16="http://schemas.microsoft.com/office/drawing/2014/main" id="{C7FF531A-55FF-B870-1BF0-DD42A65934DC}"/>
                  </a:ext>
                </a:extLst>
              </p:cNvPr>
              <p:cNvSpPr txBox="1">
                <a:spLocks noChangeArrowheads="1"/>
              </p:cNvSpPr>
              <p:nvPr/>
            </p:nvSpPr>
            <p:spPr bwMode="auto">
              <a:xfrm>
                <a:off x="697812" y="4441124"/>
                <a:ext cx="1257388" cy="490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600" b="0" i="0" u="none" strike="noStrike" kern="0" cap="none" spc="0" normalizeH="0" baseline="0" noProof="0">
                    <a:ln>
                      <a:noFill/>
                    </a:ln>
                    <a:solidFill>
                      <a:srgbClr val="1A1A1A"/>
                    </a:solidFill>
                    <a:effectLst/>
                    <a:uLnTx/>
                    <a:uFillTx/>
                    <a:latin typeface="+mn-lt"/>
                    <a:ea typeface="+mn-ea"/>
                  </a:rPr>
                  <a:t>デザイン思考</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600" b="0" i="0" u="none" strike="noStrike" kern="0" cap="none" spc="0" normalizeH="0" baseline="0" noProof="0">
                    <a:ln>
                      <a:noFill/>
                    </a:ln>
                    <a:solidFill>
                      <a:srgbClr val="1A1A1A"/>
                    </a:solidFill>
                    <a:effectLst/>
                    <a:uLnTx/>
                    <a:uFillTx/>
                    <a:latin typeface="+mn-lt"/>
                    <a:ea typeface="+mn-ea"/>
                  </a:rPr>
                  <a:t>エンビジョニング</a:t>
                </a:r>
                <a:endParaRPr kumimoji="1" lang="en-US" altLang="ja-JP" sz="600" b="0" i="0" u="none" strike="noStrike" kern="0" cap="none" spc="0" normalizeH="0" baseline="0" noProof="0">
                  <a:ln>
                    <a:noFill/>
                  </a:ln>
                  <a:solidFill>
                    <a:srgbClr val="1A1A1A"/>
                  </a:solidFill>
                  <a:effectLst/>
                  <a:uLnTx/>
                  <a:uFillTx/>
                  <a:latin typeface="+mn-lt"/>
                  <a:ea typeface="+mn-ea"/>
                </a:endParaRPr>
              </a:p>
            </p:txBody>
          </p:sp>
          <p:sp>
            <p:nvSpPr>
              <p:cNvPr id="191" name="テキスト ボックス 190">
                <a:extLst>
                  <a:ext uri="{FF2B5EF4-FFF2-40B4-BE49-F238E27FC236}">
                    <a16:creationId xmlns:a16="http://schemas.microsoft.com/office/drawing/2014/main" id="{6521F718-3565-DBC4-EF31-DD5F4FC00B8A}"/>
                  </a:ext>
                </a:extLst>
              </p:cNvPr>
              <p:cNvSpPr txBox="1"/>
              <p:nvPr/>
            </p:nvSpPr>
            <p:spPr>
              <a:xfrm>
                <a:off x="3282105" y="3953703"/>
                <a:ext cx="1691460" cy="38130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err="1">
                    <a:ln>
                      <a:noFill/>
                    </a:ln>
                    <a:solidFill>
                      <a:srgbClr val="1A1A1A"/>
                    </a:solidFill>
                    <a:effectLst/>
                    <a:uLnTx/>
                    <a:uFillTx/>
                    <a:latin typeface="+mn-lt"/>
                    <a:ea typeface="+mn-ea"/>
                  </a:rPr>
                  <a:t>PoC</a:t>
                </a:r>
                <a:r>
                  <a:rPr kumimoji="0" lang="en-US" altLang="ja-JP" sz="800" b="0" i="0" u="none" strike="noStrike" kern="0" cap="none" spc="0" normalizeH="0" baseline="0" noProof="0">
                    <a:ln>
                      <a:noFill/>
                    </a:ln>
                    <a:solidFill>
                      <a:srgbClr val="1A1A1A"/>
                    </a:solidFill>
                    <a:effectLst/>
                    <a:uLnTx/>
                    <a:uFillTx/>
                    <a:latin typeface="+mn-lt"/>
                    <a:ea typeface="+mn-ea"/>
                  </a:rPr>
                  <a:t> </a:t>
                </a:r>
                <a:r>
                  <a:rPr kumimoji="0" lang="ja-JP" altLang="en-US" sz="800" b="0" i="0" u="none" strike="noStrike" kern="0" cap="none" spc="0" normalizeH="0" baseline="0" noProof="0">
                    <a:ln>
                      <a:noFill/>
                    </a:ln>
                    <a:solidFill>
                      <a:srgbClr val="1A1A1A"/>
                    </a:solidFill>
                    <a:effectLst/>
                    <a:uLnTx/>
                    <a:uFillTx/>
                    <a:latin typeface="+mn-lt"/>
                    <a:ea typeface="+mn-ea"/>
                  </a:rPr>
                  <a:t>ラボセンター</a:t>
                </a:r>
              </a:p>
            </p:txBody>
          </p:sp>
          <p:sp>
            <p:nvSpPr>
              <p:cNvPr id="192" name="テキスト ボックス 191">
                <a:extLst>
                  <a:ext uri="{FF2B5EF4-FFF2-40B4-BE49-F238E27FC236}">
                    <a16:creationId xmlns:a16="http://schemas.microsoft.com/office/drawing/2014/main" id="{7D998789-8EAF-8317-84FA-9D2963B82E94}"/>
                  </a:ext>
                </a:extLst>
              </p:cNvPr>
              <p:cNvSpPr txBox="1"/>
              <p:nvPr/>
            </p:nvSpPr>
            <p:spPr>
              <a:xfrm>
                <a:off x="1072703" y="3940242"/>
                <a:ext cx="1558116" cy="35406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700" b="0" i="0" u="none" strike="noStrike" kern="0" cap="none" spc="0" normalizeH="0" baseline="0" noProof="0">
                    <a:ln>
                      <a:noFill/>
                    </a:ln>
                    <a:solidFill>
                      <a:srgbClr val="1A1A1A"/>
                    </a:solidFill>
                    <a:effectLst/>
                    <a:uLnTx/>
                    <a:uFillTx/>
                    <a:latin typeface="+mn-lt"/>
                    <a:ea typeface="+mn-ea"/>
                  </a:rPr>
                  <a:t>IT </a:t>
                </a:r>
                <a:r>
                  <a:rPr kumimoji="0" lang="ja-JP" altLang="en-US" sz="700" b="0" i="0" u="none" strike="noStrike" kern="0" cap="none" spc="0" normalizeH="0" baseline="0" noProof="0">
                    <a:ln>
                      <a:noFill/>
                    </a:ln>
                    <a:solidFill>
                      <a:srgbClr val="1A1A1A"/>
                    </a:solidFill>
                    <a:effectLst/>
                    <a:uLnTx/>
                    <a:uFillTx/>
                    <a:latin typeface="+mn-lt"/>
                    <a:ea typeface="+mn-ea"/>
                  </a:rPr>
                  <a:t>部門、</a:t>
                </a:r>
                <a:r>
                  <a:rPr kumimoji="0" lang="en-US" altLang="ja-JP" sz="700" b="0" i="0" u="none" strike="noStrike" kern="0" cap="none" spc="0" normalizeH="0" baseline="0" noProof="0">
                    <a:ln>
                      <a:noFill/>
                    </a:ln>
                    <a:solidFill>
                      <a:srgbClr val="1A1A1A"/>
                    </a:solidFill>
                    <a:effectLst/>
                    <a:uLnTx/>
                    <a:uFillTx/>
                    <a:latin typeface="+mn-lt"/>
                    <a:ea typeface="+mn-ea"/>
                  </a:rPr>
                  <a:t>SIer </a:t>
                </a:r>
                <a:r>
                  <a:rPr kumimoji="0" lang="ja-JP" altLang="en-US" sz="700" b="0" i="0" u="none" strike="noStrike" kern="0" cap="none" spc="0" normalizeH="0" baseline="0" noProof="0">
                    <a:ln>
                      <a:noFill/>
                    </a:ln>
                    <a:solidFill>
                      <a:srgbClr val="1A1A1A"/>
                    </a:solidFill>
                    <a:effectLst/>
                    <a:uLnTx/>
                    <a:uFillTx/>
                    <a:latin typeface="+mn-lt"/>
                    <a:ea typeface="+mn-ea"/>
                  </a:rPr>
                  <a:t>など</a:t>
                </a:r>
              </a:p>
            </p:txBody>
          </p:sp>
          <p:sp>
            <p:nvSpPr>
              <p:cNvPr id="193" name="楕円 192">
                <a:extLst>
                  <a:ext uri="{FF2B5EF4-FFF2-40B4-BE49-F238E27FC236}">
                    <a16:creationId xmlns:a16="http://schemas.microsoft.com/office/drawing/2014/main" id="{D3D98DBA-60AA-CACC-4807-3BEBF3EE966A}"/>
                  </a:ext>
                </a:extLst>
              </p:cNvPr>
              <p:cNvSpPr/>
              <p:nvPr/>
            </p:nvSpPr>
            <p:spPr bwMode="auto">
              <a:xfrm>
                <a:off x="2469936" y="4566662"/>
                <a:ext cx="937123" cy="1010563"/>
              </a:xfrm>
              <a:prstGeom prst="ellipse">
                <a:avLst/>
              </a:prstGeom>
              <a:noFill/>
              <a:ln w="19050"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800" b="0" i="0" u="none" strike="noStrike" kern="0" cap="none" spc="0" normalizeH="0" baseline="0" noProof="0">
                  <a:ln>
                    <a:noFill/>
                  </a:ln>
                  <a:solidFill>
                    <a:srgbClr val="1A1A1A"/>
                  </a:solidFill>
                  <a:effectLst/>
                  <a:uLnTx/>
                  <a:uFillTx/>
                  <a:latin typeface="+mn-lt"/>
                  <a:ea typeface="+mn-ea"/>
                </a:endParaRPr>
              </a:p>
            </p:txBody>
          </p:sp>
          <p:sp>
            <p:nvSpPr>
              <p:cNvPr id="194" name="正方形/長方形 193">
                <a:extLst>
                  <a:ext uri="{FF2B5EF4-FFF2-40B4-BE49-F238E27FC236}">
                    <a16:creationId xmlns:a16="http://schemas.microsoft.com/office/drawing/2014/main" id="{A5082E76-8E0C-A3B8-D34E-34639571AF40}"/>
                  </a:ext>
                </a:extLst>
              </p:cNvPr>
              <p:cNvSpPr/>
              <p:nvPr/>
            </p:nvSpPr>
            <p:spPr>
              <a:xfrm>
                <a:off x="2416104" y="6052275"/>
                <a:ext cx="2973049" cy="300469"/>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6350"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a:ln>
                      <a:noFill/>
                    </a:ln>
                    <a:solidFill>
                      <a:prstClr val="black"/>
                    </a:solidFill>
                    <a:effectLst/>
                    <a:uLnTx/>
                    <a:uFillTx/>
                    <a:latin typeface="+mn-lt"/>
                    <a:ea typeface="+mn-ea"/>
                  </a:rPr>
                  <a:t>高速開発基盤（</a:t>
                </a:r>
                <a:r>
                  <a:rPr kumimoji="0" lang="en-US" altLang="ja-JP" sz="700" b="0" i="0" u="none" strike="noStrike" kern="0" cap="none" spc="0" normalizeH="0" baseline="0" noProof="0">
                    <a:ln>
                      <a:noFill/>
                    </a:ln>
                    <a:solidFill>
                      <a:prstClr val="black"/>
                    </a:solidFill>
                    <a:effectLst/>
                    <a:uLnTx/>
                    <a:uFillTx/>
                    <a:latin typeface="+mn-lt"/>
                    <a:ea typeface="+mn-ea"/>
                  </a:rPr>
                  <a:t>Azure</a:t>
                </a:r>
                <a:r>
                  <a:rPr kumimoji="0" lang="ja-JP" altLang="en-US" sz="700" b="0" i="0" u="none" strike="noStrike" kern="0" cap="none" spc="0" normalizeH="0" baseline="0" noProof="0">
                    <a:ln>
                      <a:noFill/>
                    </a:ln>
                    <a:solidFill>
                      <a:prstClr val="black"/>
                    </a:solidFill>
                    <a:effectLst/>
                    <a:uLnTx/>
                    <a:uFillTx/>
                    <a:latin typeface="+mn-lt"/>
                    <a:ea typeface="+mn-ea"/>
                  </a:rPr>
                  <a:t>）</a:t>
                </a:r>
              </a:p>
            </p:txBody>
          </p:sp>
          <p:pic>
            <p:nvPicPr>
              <p:cNvPr id="195" name="Picture 24">
                <a:extLst>
                  <a:ext uri="{FF2B5EF4-FFF2-40B4-BE49-F238E27FC236}">
                    <a16:creationId xmlns:a16="http://schemas.microsoft.com/office/drawing/2014/main" id="{BED17593-17D2-DF42-B4F1-146880F2496E}"/>
                  </a:ext>
                </a:extLst>
              </p:cNvPr>
              <p:cNvPicPr>
                <a:picLocks noChangeAspect="1"/>
              </p:cNvPicPr>
              <p:nvPr/>
            </p:nvPicPr>
            <p:blipFill>
              <a:blip r:embed="rId15"/>
              <a:stretch>
                <a:fillRect/>
              </a:stretch>
            </p:blipFill>
            <p:spPr>
              <a:xfrm>
                <a:off x="2313642" y="6055840"/>
                <a:ext cx="495345" cy="420092"/>
              </a:xfrm>
              <a:prstGeom prst="rect">
                <a:avLst/>
              </a:prstGeom>
            </p:spPr>
          </p:pic>
        </p:grpSp>
        <p:cxnSp>
          <p:nvCxnSpPr>
            <p:cNvPr id="204" name="直線矢印コネクタ 203">
              <a:extLst>
                <a:ext uri="{FF2B5EF4-FFF2-40B4-BE49-F238E27FC236}">
                  <a16:creationId xmlns:a16="http://schemas.microsoft.com/office/drawing/2014/main" id="{97D77F86-D4AC-A947-A06D-717B9D087105}"/>
                </a:ext>
              </a:extLst>
            </p:cNvPr>
            <p:cNvCxnSpPr>
              <a:cxnSpLocks/>
            </p:cNvCxnSpPr>
            <p:nvPr/>
          </p:nvCxnSpPr>
          <p:spPr bwMode="auto">
            <a:xfrm flipV="1">
              <a:off x="5786081" y="5324975"/>
              <a:ext cx="518018" cy="430322"/>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5" name="テキスト ボックス 204">
              <a:extLst>
                <a:ext uri="{FF2B5EF4-FFF2-40B4-BE49-F238E27FC236}">
                  <a16:creationId xmlns:a16="http://schemas.microsoft.com/office/drawing/2014/main" id="{889A9027-CDBB-67DC-A236-B8198A9E08EE}"/>
                </a:ext>
              </a:extLst>
            </p:cNvPr>
            <p:cNvSpPr txBox="1"/>
            <p:nvPr/>
          </p:nvSpPr>
          <p:spPr>
            <a:xfrm>
              <a:off x="4345877" y="5743808"/>
              <a:ext cx="1607648" cy="616351"/>
            </a:xfrm>
            <a:prstGeom prst="rect">
              <a:avLst/>
            </a:prstGeom>
            <a:solidFill>
              <a:srgbClr val="FFE1FF"/>
            </a:solidFill>
            <a:ln>
              <a:solidFill>
                <a:srgbClr val="FF0000"/>
              </a:solidFill>
            </a:ln>
          </p:spPr>
          <p:txBody>
            <a:bodyPr wrap="none" rtlCol="0">
              <a:spAutoFit/>
            </a:bodyPr>
            <a:lstStyle/>
            <a:p>
              <a:pPr eaLnBrk="1" fontAlgn="auto" hangingPunct="1">
                <a:spcBef>
                  <a:spcPts val="0"/>
                </a:spcBef>
                <a:spcAft>
                  <a:spcPts val="0"/>
                </a:spcAft>
                <a:defRPr/>
              </a:pPr>
              <a:r>
                <a:rPr lang="ja-JP" altLang="en-US" sz="800" b="1">
                  <a:solidFill>
                    <a:srgbClr val="1A1A1A"/>
                  </a:solidFill>
                  <a:latin typeface="+mn-lt"/>
                  <a:ea typeface="+mn-ea"/>
                </a:rPr>
                <a:t>自社のアーキテクトが</a:t>
              </a:r>
            </a:p>
            <a:p>
              <a:pPr eaLnBrk="1" fontAlgn="auto" hangingPunct="1">
                <a:spcBef>
                  <a:spcPts val="0"/>
                </a:spcBef>
                <a:spcAft>
                  <a:spcPts val="0"/>
                </a:spcAft>
                <a:defRPr/>
              </a:pPr>
              <a:r>
                <a:rPr lang="ja-JP" altLang="en-US" sz="800" b="1">
                  <a:solidFill>
                    <a:srgbClr val="1A1A1A"/>
                  </a:solidFill>
                  <a:latin typeface="+mn-lt"/>
                  <a:ea typeface="+mn-ea"/>
                </a:rPr>
                <a:t>素早くビジネスニーズを</a:t>
              </a:r>
              <a:endParaRPr lang="en-US" altLang="ja-JP" sz="800" b="1">
                <a:solidFill>
                  <a:srgbClr val="1A1A1A"/>
                </a:solidFill>
                <a:latin typeface="+mn-lt"/>
                <a:ea typeface="+mn-ea"/>
              </a:endParaRPr>
            </a:p>
            <a:p>
              <a:pPr eaLnBrk="1" fontAlgn="auto" hangingPunct="1">
                <a:spcBef>
                  <a:spcPts val="0"/>
                </a:spcBef>
                <a:spcAft>
                  <a:spcPts val="0"/>
                </a:spcAft>
                <a:defRPr/>
              </a:pPr>
              <a:r>
                <a:rPr lang="ja-JP" altLang="en-US" sz="800" b="1">
                  <a:solidFill>
                    <a:srgbClr val="1A1A1A"/>
                  </a:solidFill>
                  <a:latin typeface="+mn-lt"/>
                  <a:ea typeface="+mn-ea"/>
                </a:rPr>
                <a:t>クラウド技術で具現化</a:t>
              </a:r>
            </a:p>
          </p:txBody>
        </p:sp>
        <p:sp>
          <p:nvSpPr>
            <p:cNvPr id="206" name="正方形/長方形 205">
              <a:extLst>
                <a:ext uri="{FF2B5EF4-FFF2-40B4-BE49-F238E27FC236}">
                  <a16:creationId xmlns:a16="http://schemas.microsoft.com/office/drawing/2014/main" id="{88A6C870-EFA6-3086-C912-C3D65DAB4609}"/>
                </a:ext>
              </a:extLst>
            </p:cNvPr>
            <p:cNvSpPr/>
            <p:nvPr/>
          </p:nvSpPr>
          <p:spPr>
            <a:xfrm>
              <a:off x="8956347" y="5028995"/>
              <a:ext cx="2702253" cy="1018942"/>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eaLnBrk="1" fontAlgn="auto" hangingPunct="1">
                <a:spcBef>
                  <a:spcPts val="0"/>
                </a:spcBef>
                <a:spcAft>
                  <a:spcPts val="0"/>
                </a:spcAft>
                <a:defRPr/>
              </a:pPr>
              <a:r>
                <a:rPr kumimoji="0" lang="ja-JP" altLang="en-US" sz="1100" b="1" kern="0">
                  <a:solidFill>
                    <a:srgbClr val="FF0000"/>
                  </a:solidFill>
                  <a:latin typeface="+mn-lt"/>
                  <a:ea typeface="+mn-ea"/>
                </a:rPr>
                <a:t>「手を動かせる人」</a:t>
              </a:r>
            </a:p>
            <a:p>
              <a:pPr algn="ctr" eaLnBrk="1" fontAlgn="auto" hangingPunct="1">
                <a:spcBef>
                  <a:spcPts val="0"/>
                </a:spcBef>
                <a:spcAft>
                  <a:spcPts val="0"/>
                </a:spcAft>
                <a:defRPr/>
              </a:pPr>
              <a:r>
                <a:rPr kumimoji="0" lang="ja-JP" altLang="en-US" sz="1100" b="1" kern="0">
                  <a:solidFill>
                    <a:srgbClr val="FF0000"/>
                  </a:solidFill>
                  <a:latin typeface="+mn-lt"/>
                  <a:ea typeface="+mn-ea"/>
                </a:rPr>
                <a:t>「構想をカタチにできる人」</a:t>
              </a:r>
              <a:endParaRPr kumimoji="0" lang="en-US" altLang="ja-JP" sz="1100" b="1" kern="0">
                <a:solidFill>
                  <a:srgbClr val="FF0000"/>
                </a:solidFill>
                <a:latin typeface="+mn-lt"/>
                <a:ea typeface="+mn-ea"/>
              </a:endParaRPr>
            </a:p>
          </p:txBody>
        </p:sp>
        <p:sp>
          <p:nvSpPr>
            <p:cNvPr id="207" name="正方形/長方形 206">
              <a:extLst>
                <a:ext uri="{FF2B5EF4-FFF2-40B4-BE49-F238E27FC236}">
                  <a16:creationId xmlns:a16="http://schemas.microsoft.com/office/drawing/2014/main" id="{2542D9EF-8CC2-4744-CA5E-DC105A2DE3E3}"/>
                </a:ext>
              </a:extLst>
            </p:cNvPr>
            <p:cNvSpPr/>
            <p:nvPr/>
          </p:nvSpPr>
          <p:spPr>
            <a:xfrm>
              <a:off x="279343" y="1578465"/>
              <a:ext cx="8304583" cy="32463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なぜ優秀な </a:t>
              </a:r>
              <a:r>
                <a:rPr kumimoji="0" lang="en-US" altLang="ja-JP" sz="1200" kern="0">
                  <a:solidFill>
                    <a:prstClr val="black"/>
                  </a:solidFill>
                  <a:latin typeface="+mn-lt"/>
                  <a:ea typeface="+mn-ea"/>
                </a:rPr>
                <a:t>IT </a:t>
              </a:r>
              <a:r>
                <a:rPr kumimoji="0" lang="ja-JP" altLang="en-US" sz="1200" kern="0">
                  <a:solidFill>
                    <a:prstClr val="black"/>
                  </a:solidFill>
                  <a:latin typeface="+mn-lt"/>
                  <a:ea typeface="+mn-ea"/>
                </a:rPr>
                <a:t>人材が必要なのか？</a:t>
              </a:r>
            </a:p>
          </p:txBody>
        </p:sp>
        <p:sp>
          <p:nvSpPr>
            <p:cNvPr id="208" name="正方形/長方形 207">
              <a:extLst>
                <a:ext uri="{FF2B5EF4-FFF2-40B4-BE49-F238E27FC236}">
                  <a16:creationId xmlns:a16="http://schemas.microsoft.com/office/drawing/2014/main" id="{6A9AAA50-F1CC-BA3A-F1DB-33C0EEA37BA0}"/>
                </a:ext>
              </a:extLst>
            </p:cNvPr>
            <p:cNvSpPr/>
            <p:nvPr/>
          </p:nvSpPr>
          <p:spPr>
            <a:xfrm>
              <a:off x="8877300" y="1578465"/>
              <a:ext cx="2821324" cy="32463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求められているのは</a:t>
              </a:r>
              <a:r>
                <a:rPr kumimoji="0" lang="en-US" altLang="ja-JP" sz="1200" kern="0">
                  <a:solidFill>
                    <a:prstClr val="black"/>
                  </a:solidFill>
                  <a:latin typeface="+mn-lt"/>
                  <a:ea typeface="+mn-ea"/>
                </a:rPr>
                <a:t>…</a:t>
              </a:r>
              <a:endParaRPr kumimoji="0" lang="ja-JP" altLang="en-US" sz="1200" kern="0">
                <a:solidFill>
                  <a:prstClr val="black"/>
                </a:solidFill>
                <a:latin typeface="+mn-lt"/>
                <a:ea typeface="+mn-ea"/>
              </a:endParaRPr>
            </a:p>
          </p:txBody>
        </p:sp>
        <p:sp>
          <p:nvSpPr>
            <p:cNvPr id="209" name="正方形/長方形 208">
              <a:extLst>
                <a:ext uri="{FF2B5EF4-FFF2-40B4-BE49-F238E27FC236}">
                  <a16:creationId xmlns:a16="http://schemas.microsoft.com/office/drawing/2014/main" id="{473331E6-B8B5-815A-D3E3-DAA9D950E3FF}"/>
                </a:ext>
              </a:extLst>
            </p:cNvPr>
            <p:cNvSpPr/>
            <p:nvPr/>
          </p:nvSpPr>
          <p:spPr>
            <a:xfrm>
              <a:off x="8956347" y="3458076"/>
              <a:ext cx="2702253" cy="1018942"/>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eaLnBrk="1" fontAlgn="auto" hangingPunct="1">
                <a:spcBef>
                  <a:spcPts val="0"/>
                </a:spcBef>
                <a:spcAft>
                  <a:spcPts val="0"/>
                </a:spcAft>
                <a:defRPr/>
              </a:pPr>
              <a:r>
                <a:rPr kumimoji="0" lang="ja-JP" altLang="en-US" sz="1100" kern="0">
                  <a:solidFill>
                    <a:prstClr val="black"/>
                  </a:solidFill>
                  <a:latin typeface="+mn-lt"/>
                  <a:ea typeface="+mn-ea"/>
                </a:rPr>
                <a:t>「口だけしか動かない人」</a:t>
              </a:r>
              <a:endParaRPr kumimoji="0" lang="en-US" altLang="ja-JP" sz="1100" kern="0">
                <a:solidFill>
                  <a:prstClr val="black"/>
                </a:solidFill>
                <a:latin typeface="+mn-lt"/>
                <a:ea typeface="+mn-ea"/>
              </a:endParaRPr>
            </a:p>
            <a:p>
              <a:pPr algn="ctr" eaLnBrk="1" fontAlgn="auto" hangingPunct="1">
                <a:spcBef>
                  <a:spcPts val="0"/>
                </a:spcBef>
                <a:spcAft>
                  <a:spcPts val="0"/>
                </a:spcAft>
                <a:defRPr/>
              </a:pPr>
              <a:r>
                <a:rPr kumimoji="0" lang="ja-JP" altLang="en-US" sz="1100" kern="0">
                  <a:solidFill>
                    <a:prstClr val="black"/>
                  </a:solidFill>
                  <a:latin typeface="+mn-lt"/>
                  <a:ea typeface="+mn-ea"/>
                </a:rPr>
                <a:t>「手配師」</a:t>
              </a:r>
            </a:p>
            <a:p>
              <a:pPr algn="ctr" eaLnBrk="1" fontAlgn="auto" hangingPunct="1">
                <a:spcBef>
                  <a:spcPts val="0"/>
                </a:spcBef>
                <a:spcAft>
                  <a:spcPts val="0"/>
                </a:spcAft>
                <a:defRPr/>
              </a:pPr>
              <a:r>
                <a:rPr kumimoji="0" lang="ja-JP" altLang="en-US" sz="1100" kern="0">
                  <a:solidFill>
                    <a:prstClr val="black"/>
                  </a:solidFill>
                  <a:latin typeface="+mn-lt"/>
                  <a:ea typeface="+mn-ea"/>
                </a:rPr>
                <a:t>「単純労働者」</a:t>
              </a:r>
            </a:p>
          </p:txBody>
        </p:sp>
        <p:sp>
          <p:nvSpPr>
            <p:cNvPr id="210" name="テキスト ボックス 209">
              <a:extLst>
                <a:ext uri="{FF2B5EF4-FFF2-40B4-BE49-F238E27FC236}">
                  <a16:creationId xmlns:a16="http://schemas.microsoft.com/office/drawing/2014/main" id="{55654EBA-420E-77F5-5F6A-D0A9B9982C44}"/>
                </a:ext>
              </a:extLst>
            </p:cNvPr>
            <p:cNvSpPr txBox="1"/>
            <p:nvPr/>
          </p:nvSpPr>
          <p:spPr>
            <a:xfrm>
              <a:off x="9140771" y="2399211"/>
              <a:ext cx="2388358" cy="451990"/>
            </a:xfrm>
            <a:prstGeom prst="rect">
              <a:avLst/>
            </a:prstGeom>
            <a:noFill/>
          </p:spPr>
          <p:txBody>
            <a:bodyPr wrap="none" lIns="0" tIns="0" rIns="0" bIns="0" rtlCol="0">
              <a:spAutoFit/>
            </a:bodyPr>
            <a:lstStyle/>
            <a:p>
              <a:pPr algn="ctr" eaLnBrk="1" fontAlgn="auto" hangingPunct="1">
                <a:spcBef>
                  <a:spcPts val="0"/>
                </a:spcBef>
                <a:spcAft>
                  <a:spcPts val="0"/>
                </a:spcAft>
                <a:defRPr/>
              </a:pPr>
              <a:r>
                <a:rPr kumimoji="0" lang="ja-JP" altLang="en-US" sz="1100" b="1" kern="0">
                  <a:solidFill>
                    <a:srgbClr val="FF0000"/>
                  </a:solidFill>
                  <a:latin typeface="+mn-lt"/>
                  <a:ea typeface="+mn-ea"/>
                </a:rPr>
                <a:t>イケていないベンダーと戦う力</a:t>
              </a:r>
            </a:p>
            <a:p>
              <a:pPr algn="ctr" eaLnBrk="1" fontAlgn="auto" hangingPunct="1">
                <a:spcBef>
                  <a:spcPts val="0"/>
                </a:spcBef>
                <a:spcAft>
                  <a:spcPts val="0"/>
                </a:spcAft>
                <a:defRPr/>
              </a:pPr>
              <a:r>
                <a:rPr kumimoji="0" lang="ja-JP" altLang="en-US" sz="1100" b="1" kern="0">
                  <a:solidFill>
                    <a:srgbClr val="FF0000"/>
                  </a:solidFill>
                  <a:latin typeface="+mn-lt"/>
                  <a:ea typeface="+mn-ea"/>
                </a:rPr>
                <a:t>ビジネスを具現化する力</a:t>
              </a:r>
            </a:p>
          </p:txBody>
        </p:sp>
        <p:grpSp>
          <p:nvGrpSpPr>
            <p:cNvPr id="211" name="グループ化 210">
              <a:extLst>
                <a:ext uri="{FF2B5EF4-FFF2-40B4-BE49-F238E27FC236}">
                  <a16:creationId xmlns:a16="http://schemas.microsoft.com/office/drawing/2014/main" id="{186C3357-C5E9-9254-FF4F-1369BF7C1082}"/>
                </a:ext>
              </a:extLst>
            </p:cNvPr>
            <p:cNvGrpSpPr/>
            <p:nvPr/>
          </p:nvGrpSpPr>
          <p:grpSpPr>
            <a:xfrm>
              <a:off x="9186780" y="3393003"/>
              <a:ext cx="2255919" cy="1185541"/>
              <a:chOff x="3120691" y="5822814"/>
              <a:chExt cx="414989" cy="414989"/>
            </a:xfrm>
          </p:grpSpPr>
          <p:cxnSp>
            <p:nvCxnSpPr>
              <p:cNvPr id="212" name="直線コネクタ 211">
                <a:extLst>
                  <a:ext uri="{FF2B5EF4-FFF2-40B4-BE49-F238E27FC236}">
                    <a16:creationId xmlns:a16="http://schemas.microsoft.com/office/drawing/2014/main" id="{7C529E0C-C4F9-445F-C8EB-CD2102105688}"/>
                  </a:ext>
                </a:extLst>
              </p:cNvPr>
              <p:cNvCxnSpPr/>
              <p:nvPr/>
            </p:nvCxnSpPr>
            <p:spPr bwMode="auto">
              <a:xfrm flipH="1">
                <a:off x="3120691" y="5822814"/>
                <a:ext cx="414989" cy="414989"/>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 name="直線コネクタ 212">
                <a:extLst>
                  <a:ext uri="{FF2B5EF4-FFF2-40B4-BE49-F238E27FC236}">
                    <a16:creationId xmlns:a16="http://schemas.microsoft.com/office/drawing/2014/main" id="{81CBAEEF-91FE-4B25-5BDB-53037C92D706}"/>
                  </a:ext>
                </a:extLst>
              </p:cNvPr>
              <p:cNvCxnSpPr/>
              <p:nvPr/>
            </p:nvCxnSpPr>
            <p:spPr bwMode="auto">
              <a:xfrm rot="5400000" flipH="1">
                <a:off x="3120691" y="5822814"/>
                <a:ext cx="414989" cy="414989"/>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14" name="星: 12 pt 213">
              <a:extLst>
                <a:ext uri="{FF2B5EF4-FFF2-40B4-BE49-F238E27FC236}">
                  <a16:creationId xmlns:a16="http://schemas.microsoft.com/office/drawing/2014/main" id="{2AE5BC6D-9C9B-EE97-9DFF-C6622A723638}"/>
                </a:ext>
              </a:extLst>
            </p:cNvPr>
            <p:cNvSpPr/>
            <p:nvPr/>
          </p:nvSpPr>
          <p:spPr>
            <a:xfrm>
              <a:off x="10970022" y="4844987"/>
              <a:ext cx="835793" cy="449654"/>
            </a:xfrm>
            <a:prstGeom prst="star12">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eaLnBrk="1" fontAlgn="auto" hangingPunct="1">
                <a:spcBef>
                  <a:spcPts val="0"/>
                </a:spcBef>
                <a:spcAft>
                  <a:spcPts val="0"/>
                </a:spcAft>
                <a:defRPr/>
              </a:pPr>
              <a:r>
                <a:rPr kumimoji="0" lang="ja-JP" altLang="en-US" sz="1050" kern="0">
                  <a:solidFill>
                    <a:srgbClr val="FF0000"/>
                  </a:solidFill>
                  <a:latin typeface="+mn-lt"/>
                  <a:ea typeface="+mn-ea"/>
                </a:rPr>
                <a:t>重要</a:t>
              </a:r>
            </a:p>
          </p:txBody>
        </p:sp>
        <p:sp>
          <p:nvSpPr>
            <p:cNvPr id="215" name="テキスト ボックス 214">
              <a:extLst>
                <a:ext uri="{FF2B5EF4-FFF2-40B4-BE49-F238E27FC236}">
                  <a16:creationId xmlns:a16="http://schemas.microsoft.com/office/drawing/2014/main" id="{0D7FF32C-317F-A24D-A292-DB025103F63D}"/>
                </a:ext>
              </a:extLst>
            </p:cNvPr>
            <p:cNvSpPr txBox="1"/>
            <p:nvPr/>
          </p:nvSpPr>
          <p:spPr>
            <a:xfrm>
              <a:off x="9715421" y="4549116"/>
              <a:ext cx="1429591" cy="205450"/>
            </a:xfrm>
            <a:prstGeom prst="rect">
              <a:avLst/>
            </a:prstGeom>
            <a:noFill/>
          </p:spPr>
          <p:txBody>
            <a:bodyPr wrap="none" lIns="0" tIns="0" rIns="0" bIns="0" rtlCol="0">
              <a:spAutoFit/>
            </a:bodyPr>
            <a:lstStyle/>
            <a:p>
              <a:pPr eaLnBrk="1" fontAlgn="auto" hangingPunct="1">
                <a:spcBef>
                  <a:spcPts val="0"/>
                </a:spcBef>
                <a:spcAft>
                  <a:spcPts val="0"/>
                </a:spcAft>
                <a:defRPr/>
              </a:pPr>
              <a:r>
                <a:rPr lang="ja-JP" altLang="en-US" sz="1000" b="1">
                  <a:solidFill>
                    <a:srgbClr val="1A1A1A"/>
                  </a:solidFill>
                  <a:latin typeface="+mn-lt"/>
                  <a:ea typeface="+mn-ea"/>
                </a:rPr>
                <a:t>こんな人は要らない</a:t>
              </a:r>
            </a:p>
          </p:txBody>
        </p:sp>
        <p:sp>
          <p:nvSpPr>
            <p:cNvPr id="216" name="テキスト ボックス 215">
              <a:extLst>
                <a:ext uri="{FF2B5EF4-FFF2-40B4-BE49-F238E27FC236}">
                  <a16:creationId xmlns:a16="http://schemas.microsoft.com/office/drawing/2014/main" id="{1A9BDFBB-7860-BC28-E421-3353EF765A16}"/>
                </a:ext>
              </a:extLst>
            </p:cNvPr>
            <p:cNvSpPr txBox="1"/>
            <p:nvPr/>
          </p:nvSpPr>
          <p:spPr>
            <a:xfrm>
              <a:off x="9677321" y="6111343"/>
              <a:ext cx="1523755" cy="205450"/>
            </a:xfrm>
            <a:prstGeom prst="rect">
              <a:avLst/>
            </a:prstGeom>
            <a:noFill/>
          </p:spPr>
          <p:txBody>
            <a:bodyPr wrap="none" lIns="0" tIns="0" rIns="0" bIns="0" rtlCol="0">
              <a:spAutoFit/>
            </a:bodyPr>
            <a:lstStyle/>
            <a:p>
              <a:pPr eaLnBrk="1" fontAlgn="auto" hangingPunct="1">
                <a:spcBef>
                  <a:spcPts val="0"/>
                </a:spcBef>
                <a:spcAft>
                  <a:spcPts val="0"/>
                </a:spcAft>
                <a:defRPr/>
              </a:pPr>
              <a:r>
                <a:rPr lang="ja-JP" altLang="en-US" sz="1000" b="1">
                  <a:solidFill>
                    <a:srgbClr val="1A1A1A"/>
                  </a:solidFill>
                  <a:latin typeface="+mn-lt"/>
                  <a:ea typeface="+mn-ea"/>
                </a:rPr>
                <a:t>こういう人が欲しい！</a:t>
              </a:r>
            </a:p>
          </p:txBody>
        </p:sp>
      </p:grpSp>
    </p:spTree>
    <p:extLst>
      <p:ext uri="{BB962C8B-B14F-4D97-AF65-F5344CB8AC3E}">
        <p14:creationId xmlns:p14="http://schemas.microsoft.com/office/powerpoint/2010/main" val="284851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1B33D2-6608-F161-C729-67EF2AF17EA9}"/>
              </a:ext>
            </a:extLst>
          </p:cNvPr>
          <p:cNvSpPr>
            <a:spLocks noGrp="1"/>
          </p:cNvSpPr>
          <p:nvPr>
            <p:ph type="title"/>
          </p:nvPr>
        </p:nvSpPr>
        <p:spPr/>
        <p:txBody>
          <a:bodyPr/>
          <a:lstStyle/>
          <a:p>
            <a:r>
              <a:rPr lang="ja-JP" altLang="en-US"/>
              <a:t>②</a:t>
            </a:r>
            <a:r>
              <a:rPr kumimoji="1" lang="ja-JP" altLang="en-US"/>
              <a:t> 戦術立案・計画策定 （</a:t>
            </a:r>
            <a:r>
              <a:rPr kumimoji="1" lang="en-US" altLang="ja-JP"/>
              <a:t>Plan</a:t>
            </a:r>
            <a:r>
              <a:rPr kumimoji="1" lang="ja-JP" altLang="en-US"/>
              <a:t>）</a:t>
            </a:r>
          </a:p>
        </p:txBody>
      </p:sp>
      <p:sp>
        <p:nvSpPr>
          <p:cNvPr id="3" name="コンテンツ プレースホルダー 2">
            <a:extLst>
              <a:ext uri="{FF2B5EF4-FFF2-40B4-BE49-F238E27FC236}">
                <a16:creationId xmlns:a16="http://schemas.microsoft.com/office/drawing/2014/main" id="{0BB2A579-5BD0-8019-943F-C7DB29C75BAC}"/>
              </a:ext>
            </a:extLst>
          </p:cNvPr>
          <p:cNvSpPr>
            <a:spLocks noGrp="1"/>
          </p:cNvSpPr>
          <p:nvPr>
            <p:ph idx="1"/>
          </p:nvPr>
        </p:nvSpPr>
        <p:spPr/>
        <p:txBody>
          <a:bodyPr/>
          <a:lstStyle/>
          <a:p>
            <a:r>
              <a:rPr lang="ja-JP" altLang="en-US"/>
              <a:t>戦略立案で検討された内容を、より具体的で実行・継続可能な計画に落とし込む</a:t>
            </a:r>
            <a:endParaRPr lang="en-US" altLang="ja-JP"/>
          </a:p>
          <a:p>
            <a:pPr lvl="1"/>
            <a:r>
              <a:rPr lang="ja-JP" altLang="en-US"/>
              <a:t>現状の現場や組織の実態を踏まえた計画を立てないと、往々にして </a:t>
            </a:r>
            <a:r>
              <a:rPr lang="en-US" altLang="ja-JP"/>
              <a:t>PoC </a:t>
            </a:r>
            <a:r>
              <a:rPr lang="ja-JP" altLang="en-US"/>
              <a:t>で頓挫したり、運用フェーズで破綻したりする（「永遠の </a:t>
            </a:r>
            <a:r>
              <a:rPr lang="en-US" altLang="ja-JP"/>
              <a:t>PoC</a:t>
            </a:r>
            <a:r>
              <a:rPr lang="ja-JP" altLang="en-US"/>
              <a:t>」はクラウドあるあるの一つ）</a:t>
            </a:r>
            <a:endParaRPr lang="en-US" altLang="ja-JP"/>
          </a:p>
          <a:p>
            <a:pPr lvl="1"/>
            <a:r>
              <a:rPr kumimoji="1" lang="ja-JP" altLang="en-US"/>
              <a:t>既存資産・人材・</a:t>
            </a:r>
            <a:r>
              <a:rPr lang="ja-JP" altLang="en-US"/>
              <a:t>体制を踏まえた、スパイラルな実行計画を立案する</a:t>
            </a:r>
          </a:p>
          <a:p>
            <a:pPr lvl="1"/>
            <a:r>
              <a:rPr kumimoji="1" lang="ja-JP" altLang="en-US"/>
              <a:t>ポイントは </a:t>
            </a:r>
            <a:r>
              <a:rPr kumimoji="1" lang="en-US" altLang="ja-JP"/>
              <a:t>4 </a:t>
            </a:r>
            <a:r>
              <a:rPr kumimoji="1" lang="ja-JP" altLang="en-US"/>
              <a:t>つ</a:t>
            </a:r>
          </a:p>
        </p:txBody>
      </p:sp>
      <p:grpSp>
        <p:nvGrpSpPr>
          <p:cNvPr id="11" name="グループ化 10">
            <a:extLst>
              <a:ext uri="{FF2B5EF4-FFF2-40B4-BE49-F238E27FC236}">
                <a16:creationId xmlns:a16="http://schemas.microsoft.com/office/drawing/2014/main" id="{2B4BEBB3-7632-6312-BC14-CEE5D87C9938}"/>
              </a:ext>
            </a:extLst>
          </p:cNvPr>
          <p:cNvGrpSpPr/>
          <p:nvPr/>
        </p:nvGrpSpPr>
        <p:grpSpPr>
          <a:xfrm>
            <a:off x="457200" y="2629434"/>
            <a:ext cx="8229600" cy="4000020"/>
            <a:chOff x="457200" y="2597630"/>
            <a:chExt cx="8229600" cy="4000020"/>
          </a:xfrm>
        </p:grpSpPr>
        <p:sp>
          <p:nvSpPr>
            <p:cNvPr id="4" name="正方形/長方形 3">
              <a:extLst>
                <a:ext uri="{FF2B5EF4-FFF2-40B4-BE49-F238E27FC236}">
                  <a16:creationId xmlns:a16="http://schemas.microsoft.com/office/drawing/2014/main" id="{2E1BE19F-7167-D085-C290-06A2956BFD29}"/>
                </a:ext>
              </a:extLst>
            </p:cNvPr>
            <p:cNvSpPr/>
            <p:nvPr/>
          </p:nvSpPr>
          <p:spPr>
            <a:xfrm>
              <a:off x="457200" y="2597630"/>
              <a:ext cx="4059139" cy="192392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en-US" altLang="ja-JP" sz="1400" b="1" u="sng" kern="0">
                  <a:solidFill>
                    <a:prstClr val="black"/>
                  </a:solidFill>
                  <a:latin typeface="+mn-lt"/>
                  <a:ea typeface="+mn-ea"/>
                </a:rPr>
                <a:t>#1. </a:t>
              </a:r>
              <a:r>
                <a:rPr kumimoji="0" lang="ja-JP" altLang="en-US" sz="1400" b="1" u="sng" kern="0">
                  <a:solidFill>
                    <a:prstClr val="black"/>
                  </a:solidFill>
                  <a:latin typeface="+mn-lt"/>
                  <a:ea typeface="+mn-ea"/>
                </a:rPr>
                <a:t>アーキテクチャドラフトの作成</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クラウド上に構築・移行する対象システムを分析・検討し、資産の棚卸やアーキテクチャドラフトの作成を行う</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構築・移行方針によって、最適な情報の取りまとめ方が変わることに注意する</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5R </a:t>
              </a:r>
              <a:r>
                <a:rPr kumimoji="0" lang="ja-JP" altLang="en-US" sz="1200" kern="0">
                  <a:solidFill>
                    <a:prstClr val="black"/>
                  </a:solidFill>
                  <a:latin typeface="+mn-lt"/>
                  <a:ea typeface="+mn-ea"/>
                </a:rPr>
                <a:t>方針 （</a:t>
              </a:r>
              <a:r>
                <a:rPr kumimoji="0" lang="en-US" altLang="ja-JP" sz="1200" kern="0">
                  <a:solidFill>
                    <a:prstClr val="black"/>
                  </a:solidFill>
                  <a:latin typeface="+mn-lt"/>
                  <a:ea typeface="+mn-ea"/>
                </a:rPr>
                <a:t>Rehost, Refactor, Rearchitect, Rebuild, Replace/Retire</a:t>
              </a:r>
              <a:r>
                <a:rPr kumimoji="0" lang="ja-JP" altLang="en-US" sz="1200" kern="0">
                  <a:solidFill>
                    <a:prstClr val="black"/>
                  </a:solidFill>
                  <a:latin typeface="+mn-lt"/>
                  <a:ea typeface="+mn-ea"/>
                </a:rPr>
                <a:t>）</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インフラ移行、アプリ刷新、データ変革、運用安定化、</a:t>
              </a:r>
              <a:r>
                <a:rPr kumimoji="0" lang="en-US" altLang="ja-JP" sz="1200" kern="0">
                  <a:solidFill>
                    <a:prstClr val="black"/>
                  </a:solidFill>
                  <a:latin typeface="+mn-lt"/>
                  <a:ea typeface="+mn-ea"/>
                </a:rPr>
                <a:t>etc...</a:t>
              </a:r>
              <a:endParaRPr kumimoji="0" lang="ja-JP" altLang="en-US" sz="1400" kern="0">
                <a:solidFill>
                  <a:prstClr val="black"/>
                </a:solidFill>
                <a:latin typeface="+mn-lt"/>
                <a:ea typeface="+mn-ea"/>
              </a:endParaRPr>
            </a:p>
          </p:txBody>
        </p:sp>
        <p:sp>
          <p:nvSpPr>
            <p:cNvPr id="6" name="正方形/長方形 5">
              <a:extLst>
                <a:ext uri="{FF2B5EF4-FFF2-40B4-BE49-F238E27FC236}">
                  <a16:creationId xmlns:a16="http://schemas.microsoft.com/office/drawing/2014/main" id="{F1D9FFCE-0C5A-4695-6F3A-917F223C987C}"/>
                </a:ext>
              </a:extLst>
            </p:cNvPr>
            <p:cNvSpPr/>
            <p:nvPr/>
          </p:nvSpPr>
          <p:spPr>
            <a:xfrm>
              <a:off x="4627661" y="2597630"/>
              <a:ext cx="4059139" cy="192392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en-US" altLang="ja-JP" sz="1400" b="1" u="sng" kern="0">
                  <a:solidFill>
                    <a:prstClr val="black"/>
                  </a:solidFill>
                  <a:latin typeface="+mn-lt"/>
                  <a:ea typeface="+mn-ea"/>
                </a:rPr>
                <a:t>#2. </a:t>
              </a:r>
              <a:r>
                <a:rPr kumimoji="0" lang="ja-JP" altLang="en-US" sz="1400" b="1" u="sng" kern="0">
                  <a:solidFill>
                    <a:prstClr val="black"/>
                  </a:solidFill>
                  <a:latin typeface="+mn-lt"/>
                  <a:ea typeface="+mn-ea"/>
                </a:rPr>
                <a:t>初期段階での推進体制の立案</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中長期的な理想の推進体制（</a:t>
              </a:r>
              <a:r>
                <a:rPr kumimoji="0" lang="en-US" altLang="ja-JP" sz="1200" kern="0">
                  <a:solidFill>
                    <a:prstClr val="black"/>
                  </a:solidFill>
                  <a:latin typeface="+mn-lt"/>
                  <a:ea typeface="+mn-ea"/>
                </a:rPr>
                <a:t>CCoE </a:t>
              </a:r>
              <a:r>
                <a:rPr kumimoji="0" lang="ja-JP" altLang="en-US" sz="1200" kern="0">
                  <a:solidFill>
                    <a:prstClr val="black"/>
                  </a:solidFill>
                  <a:latin typeface="+mn-lt"/>
                  <a:ea typeface="+mn-ea"/>
                </a:rPr>
                <a:t>モデルなど）を意識しつつ、直近の短期的な推進体制を検討する</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どのようなケースでも、最低 </a:t>
              </a:r>
              <a:r>
                <a:rPr kumimoji="0" lang="en-US" altLang="ja-JP" sz="1200" kern="0">
                  <a:solidFill>
                    <a:prstClr val="black"/>
                  </a:solidFill>
                  <a:latin typeface="+mn-lt"/>
                  <a:ea typeface="+mn-ea"/>
                </a:rPr>
                <a:t>2 </a:t>
              </a:r>
              <a:r>
                <a:rPr kumimoji="0" lang="ja-JP" altLang="en-US" sz="1200" kern="0">
                  <a:solidFill>
                    <a:prstClr val="black"/>
                  </a:solidFill>
                  <a:latin typeface="+mn-lt"/>
                  <a:ea typeface="+mn-ea"/>
                </a:rPr>
                <a:t>つのチームは必要</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クラウド導入チーム：実際の移行・構築チーム</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クラウドガバナンスチーム：</a:t>
              </a:r>
              <a:r>
                <a:rPr kumimoji="0" lang="en-US" altLang="ja-JP" sz="1200" kern="0">
                  <a:solidFill>
                    <a:prstClr val="black"/>
                  </a:solidFill>
                  <a:latin typeface="+mn-lt"/>
                  <a:ea typeface="+mn-ea"/>
                </a:rPr>
                <a:t>GRC </a:t>
              </a:r>
              <a:r>
                <a:rPr kumimoji="0" lang="ja-JP" altLang="en-US" sz="1200" kern="0">
                  <a:solidFill>
                    <a:prstClr val="black"/>
                  </a:solidFill>
                  <a:latin typeface="+mn-lt"/>
                  <a:ea typeface="+mn-ea"/>
                </a:rPr>
                <a:t>観点の検討チーム</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以下 </a:t>
              </a:r>
              <a:r>
                <a:rPr kumimoji="0" lang="en-US" altLang="ja-JP" sz="1200" kern="0">
                  <a:solidFill>
                    <a:prstClr val="black"/>
                  </a:solidFill>
                  <a:latin typeface="+mn-lt"/>
                  <a:ea typeface="+mn-ea"/>
                </a:rPr>
                <a:t>2 </a:t>
              </a:r>
              <a:r>
                <a:rPr kumimoji="0" lang="ja-JP" altLang="en-US" sz="1200" kern="0">
                  <a:solidFill>
                    <a:prstClr val="black"/>
                  </a:solidFill>
                  <a:latin typeface="+mn-lt"/>
                  <a:ea typeface="+mn-ea"/>
                </a:rPr>
                <a:t>点を検討上見落としやすいため注意する</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自動化によるアジリティ改善のノウハウ集積方法</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セルフサービス型の利用者への環境開放の方法</a:t>
              </a:r>
              <a:endParaRPr kumimoji="0" lang="ja-JP" altLang="en-US" sz="1400" kern="0">
                <a:solidFill>
                  <a:prstClr val="black"/>
                </a:solidFill>
                <a:latin typeface="+mn-lt"/>
                <a:ea typeface="+mn-ea"/>
              </a:endParaRPr>
            </a:p>
          </p:txBody>
        </p:sp>
        <p:sp>
          <p:nvSpPr>
            <p:cNvPr id="8" name="正方形/長方形 7">
              <a:extLst>
                <a:ext uri="{FF2B5EF4-FFF2-40B4-BE49-F238E27FC236}">
                  <a16:creationId xmlns:a16="http://schemas.microsoft.com/office/drawing/2014/main" id="{05E2594E-5554-66A6-9430-EAEB45EF91A2}"/>
                </a:ext>
              </a:extLst>
            </p:cNvPr>
            <p:cNvSpPr/>
            <p:nvPr/>
          </p:nvSpPr>
          <p:spPr>
            <a:xfrm>
              <a:off x="457200" y="4673723"/>
              <a:ext cx="4059139" cy="192392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en-US" altLang="ja-JP" sz="1400" b="1" u="sng" kern="0">
                  <a:solidFill>
                    <a:prstClr val="black"/>
                  </a:solidFill>
                  <a:latin typeface="+mn-lt"/>
                  <a:ea typeface="+mn-ea"/>
                </a:rPr>
                <a:t>#3. </a:t>
              </a:r>
              <a:r>
                <a:rPr kumimoji="0" lang="ja-JP" altLang="en-US" sz="1400" b="1" u="sng" kern="0">
                  <a:solidFill>
                    <a:prstClr val="black"/>
                  </a:solidFill>
                  <a:latin typeface="+mn-lt"/>
                  <a:ea typeface="+mn-ea"/>
                </a:rPr>
                <a:t>クラウドスキル育成計画の作成</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クラウドシフトは、メンバーのスキルセット変更やロール変更が必ず必要になる</a:t>
              </a: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スキルセットを定義し、必要なトレーニングの提供方法を考える</a:t>
              </a: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組織的・人的・心理的抵抗にどのように対応するのかを事前に検討しておく</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職責変更に対するケアなど</a:t>
              </a:r>
            </a:p>
          </p:txBody>
        </p:sp>
        <p:sp>
          <p:nvSpPr>
            <p:cNvPr id="9" name="正方形/長方形 8">
              <a:extLst>
                <a:ext uri="{FF2B5EF4-FFF2-40B4-BE49-F238E27FC236}">
                  <a16:creationId xmlns:a16="http://schemas.microsoft.com/office/drawing/2014/main" id="{E27DB4CE-4E17-9732-B3EF-81A784DC021E}"/>
                </a:ext>
              </a:extLst>
            </p:cNvPr>
            <p:cNvSpPr/>
            <p:nvPr/>
          </p:nvSpPr>
          <p:spPr>
            <a:xfrm>
              <a:off x="4627661" y="4673723"/>
              <a:ext cx="4059139" cy="192392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en-US" altLang="ja-JP" sz="1400" b="1" u="sng" kern="0">
                  <a:solidFill>
                    <a:prstClr val="black"/>
                  </a:solidFill>
                  <a:latin typeface="+mn-lt"/>
                  <a:ea typeface="+mn-ea"/>
                </a:rPr>
                <a:t>#4. </a:t>
              </a:r>
              <a:r>
                <a:rPr kumimoji="0" lang="ja-JP" altLang="en-US" sz="1400" b="1" u="sng" kern="0">
                  <a:solidFill>
                    <a:prstClr val="black"/>
                  </a:solidFill>
                  <a:latin typeface="+mn-lt"/>
                  <a:ea typeface="+mn-ea"/>
                </a:rPr>
                <a:t>クラウド導入計画の作成</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移行・構築となる対象システムに優先順位をつけ、イテレーティブな形で実行計画を立てる</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ウォータフォール型で実行計画を組まない</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初期イテレーションからプロトタイピングできるようにしておく（＝最初からクラウドを利用できるようにする）</a:t>
              </a: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ベロシティを測定できるようにしておく</a:t>
              </a: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Azure DevOps </a:t>
              </a:r>
              <a:r>
                <a:rPr kumimoji="0" lang="ja-JP" altLang="en-US" sz="1200" kern="0">
                  <a:solidFill>
                    <a:prstClr val="black"/>
                  </a:solidFill>
                  <a:latin typeface="+mn-lt"/>
                  <a:ea typeface="+mn-ea"/>
                </a:rPr>
                <a:t>の </a:t>
              </a:r>
              <a:r>
                <a:rPr kumimoji="0" lang="en-US" altLang="ja-JP" sz="1200" kern="0">
                  <a:solidFill>
                    <a:prstClr val="black"/>
                  </a:solidFill>
                  <a:latin typeface="+mn-lt"/>
                  <a:ea typeface="+mn-ea"/>
                </a:rPr>
                <a:t>Cloud Adoption Plan </a:t>
              </a:r>
              <a:r>
                <a:rPr kumimoji="0" lang="ja-JP" altLang="en-US" sz="1200" kern="0">
                  <a:solidFill>
                    <a:prstClr val="black"/>
                  </a:solidFill>
                  <a:latin typeface="+mn-lt"/>
                  <a:ea typeface="+mn-ea"/>
                </a:rPr>
                <a:t>テンプレートを使うなど、アジャイル開発基盤で管理するとよい</a:t>
              </a:r>
              <a:endParaRPr kumimoji="0" lang="en-US" altLang="ja-JP" sz="1200" kern="0">
                <a:solidFill>
                  <a:prstClr val="black"/>
                </a:solidFill>
                <a:latin typeface="+mn-lt"/>
                <a:ea typeface="+mn-ea"/>
              </a:endParaRPr>
            </a:p>
            <a:p>
              <a:pPr eaLnBrk="1" fontAlgn="auto" hangingPunct="1">
                <a:spcBef>
                  <a:spcPts val="0"/>
                </a:spcBef>
                <a:spcAft>
                  <a:spcPts val="0"/>
                </a:spcAft>
                <a:defRPr/>
              </a:pPr>
              <a:endParaRPr kumimoji="0" lang="ja-JP" altLang="en-US" sz="1400" kern="0">
                <a:solidFill>
                  <a:prstClr val="black"/>
                </a:solidFill>
                <a:latin typeface="+mn-lt"/>
                <a:ea typeface="+mn-ea"/>
              </a:endParaRPr>
            </a:p>
          </p:txBody>
        </p:sp>
      </p:grpSp>
    </p:spTree>
    <p:extLst>
      <p:ext uri="{BB962C8B-B14F-4D97-AF65-F5344CB8AC3E}">
        <p14:creationId xmlns:p14="http://schemas.microsoft.com/office/powerpoint/2010/main" val="314809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AEAC34-AB3E-328B-75EB-95096714ADCB}"/>
              </a:ext>
            </a:extLst>
          </p:cNvPr>
          <p:cNvSpPr>
            <a:spLocks noGrp="1"/>
          </p:cNvSpPr>
          <p:nvPr>
            <p:ph type="title"/>
          </p:nvPr>
        </p:nvSpPr>
        <p:spPr/>
        <p:txBody>
          <a:bodyPr/>
          <a:lstStyle/>
          <a:p>
            <a:r>
              <a:rPr lang="ja-JP" altLang="en-US"/>
              <a:t>②</a:t>
            </a:r>
            <a:r>
              <a:rPr kumimoji="1" lang="ja-JP" altLang="en-US"/>
              <a:t> 戦術立案・計画策定 （</a:t>
            </a:r>
            <a:r>
              <a:rPr kumimoji="1" lang="en-US" altLang="ja-JP"/>
              <a:t>Plan</a:t>
            </a:r>
            <a:r>
              <a:rPr kumimoji="1" lang="ja-JP" altLang="en-US"/>
              <a:t>）</a:t>
            </a:r>
          </a:p>
        </p:txBody>
      </p:sp>
      <p:sp>
        <p:nvSpPr>
          <p:cNvPr id="3" name="コンテンツ プレースホルダー 2">
            <a:extLst>
              <a:ext uri="{FF2B5EF4-FFF2-40B4-BE49-F238E27FC236}">
                <a16:creationId xmlns:a16="http://schemas.microsoft.com/office/drawing/2014/main" id="{ACA1AB43-BCE9-8AB8-AA54-15A91A58424C}"/>
              </a:ext>
            </a:extLst>
          </p:cNvPr>
          <p:cNvSpPr>
            <a:spLocks noGrp="1"/>
          </p:cNvSpPr>
          <p:nvPr>
            <p:ph idx="1"/>
          </p:nvPr>
        </p:nvSpPr>
        <p:spPr/>
        <p:txBody>
          <a:bodyPr/>
          <a:lstStyle/>
          <a:p>
            <a:r>
              <a:rPr kumimoji="1" lang="en-US" altLang="ja-JP"/>
              <a:t>Tips &amp; Tricks </a:t>
            </a:r>
            <a:r>
              <a:rPr lang="en-US" altLang="ja-JP"/>
              <a:t>:</a:t>
            </a:r>
            <a:r>
              <a:rPr lang="ja-JP" altLang="en-US"/>
              <a:t> </a:t>
            </a:r>
            <a:r>
              <a:rPr kumimoji="1" lang="en-US" altLang="ja-JP"/>
              <a:t>#1. </a:t>
            </a:r>
            <a:r>
              <a:rPr kumimoji="1" lang="ja-JP" altLang="en-US"/>
              <a:t>アーキテクチャドラフトを作成する</a:t>
            </a:r>
            <a:endParaRPr kumimoji="1" lang="en-US" altLang="ja-JP"/>
          </a:p>
          <a:p>
            <a:pPr lvl="1"/>
            <a:r>
              <a:rPr kumimoji="1" lang="ja-JP" altLang="en-US"/>
              <a:t>クラウド上に構築・移行するシステムについて分析・検討を行い、資産の棚卸やアーキテクチャドラフトの作成を行う</a:t>
            </a:r>
            <a:endParaRPr kumimoji="1" lang="en-US" altLang="ja-JP"/>
          </a:p>
          <a:p>
            <a:pPr lvl="1"/>
            <a:r>
              <a:rPr kumimoji="1" lang="ja-JP" altLang="en-US"/>
              <a:t>以下について知っておくとよい</a:t>
            </a:r>
          </a:p>
        </p:txBody>
      </p:sp>
      <p:sp>
        <p:nvSpPr>
          <p:cNvPr id="4" name="正方形/長方形 3">
            <a:extLst>
              <a:ext uri="{FF2B5EF4-FFF2-40B4-BE49-F238E27FC236}">
                <a16:creationId xmlns:a16="http://schemas.microsoft.com/office/drawing/2014/main" id="{4AEDAFCC-1B7C-636E-4862-9E177253A8A0}"/>
              </a:ext>
            </a:extLst>
          </p:cNvPr>
          <p:cNvSpPr/>
          <p:nvPr/>
        </p:nvSpPr>
        <p:spPr>
          <a:xfrm>
            <a:off x="457200" y="2381546"/>
            <a:ext cx="4035288" cy="206976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［移行・構築の技術アーキテクチャの検討］</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特に既存システムのクラウド化の場合には、</a:t>
            </a:r>
            <a:r>
              <a:rPr kumimoji="0" lang="en-US" altLang="ja-JP" sz="1200" kern="0">
                <a:solidFill>
                  <a:prstClr val="black"/>
                </a:solidFill>
                <a:latin typeface="+mn-lt"/>
                <a:ea typeface="+mn-ea"/>
              </a:rPr>
              <a:t>5R </a:t>
            </a:r>
            <a:r>
              <a:rPr kumimoji="0" lang="ja-JP" altLang="en-US" sz="1200" kern="0">
                <a:solidFill>
                  <a:prstClr val="black"/>
                </a:solidFill>
                <a:latin typeface="+mn-lt"/>
                <a:ea typeface="+mn-ea"/>
              </a:rPr>
              <a:t>戦略のいずれを選択するかで方式が変わる</a:t>
            </a:r>
            <a:endParaRPr kumimoji="0" lang="en-US" altLang="ja-JP" sz="1200" kern="0">
              <a:solidFill>
                <a:prstClr val="black"/>
              </a:solidFill>
              <a:latin typeface="+mn-lt"/>
              <a:ea typeface="+mn-ea"/>
            </a:endParaRPr>
          </a:p>
          <a:p>
            <a:pPr marL="540000" lvl="1" indent="-27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5R = Rehost, Refactor, Rearchitect, Rebuild, Replace/Retire</a:t>
            </a:r>
          </a:p>
          <a:p>
            <a:pPr marL="285750" indent="-2857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システムごとに移行・構築の方針を定め、最適な技術アーキテクチャのドラフトを作成する</a:t>
            </a:r>
            <a:endParaRPr kumimoji="0" lang="en-US" altLang="ja-JP" sz="1200" kern="0">
              <a:solidFill>
                <a:prstClr val="black"/>
              </a:solidFill>
              <a:latin typeface="+mn-lt"/>
              <a:ea typeface="+mn-ea"/>
            </a:endParaRPr>
          </a:p>
          <a:p>
            <a:pPr marL="540000" lvl="1" indent="-27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Azure Architecure Center </a:t>
            </a:r>
            <a:r>
              <a:rPr kumimoji="0" lang="ja-JP" altLang="en-US" sz="1200" kern="0">
                <a:solidFill>
                  <a:prstClr val="black"/>
                </a:solidFill>
                <a:latin typeface="+mn-lt"/>
                <a:ea typeface="+mn-ea"/>
              </a:rPr>
              <a:t>などを参考にし、システムイメージをイラスト化するとよい</a:t>
            </a:r>
          </a:p>
        </p:txBody>
      </p:sp>
      <p:sp>
        <p:nvSpPr>
          <p:cNvPr id="8" name="テキスト ボックス 7">
            <a:extLst>
              <a:ext uri="{FF2B5EF4-FFF2-40B4-BE49-F238E27FC236}">
                <a16:creationId xmlns:a16="http://schemas.microsoft.com/office/drawing/2014/main" id="{26B0FB74-6EFC-3B13-778F-AF6CB91CD1B6}"/>
              </a:ext>
            </a:extLst>
          </p:cNvPr>
          <p:cNvSpPr txBox="1"/>
          <p:nvPr/>
        </p:nvSpPr>
        <p:spPr>
          <a:xfrm>
            <a:off x="6192080" y="72761"/>
            <a:ext cx="2828018" cy="830997"/>
          </a:xfrm>
          <a:prstGeom prst="rect">
            <a:avLst/>
          </a:prstGeom>
          <a:solidFill>
            <a:srgbClr val="FFEBFF"/>
          </a:solidFill>
          <a:ln>
            <a:solidFill>
              <a:srgbClr val="FF0000"/>
            </a:solidFill>
          </a:ln>
        </p:spPr>
        <p:txBody>
          <a:bodyPr wrap="none" rtlCol="0">
            <a:spAutoFit/>
          </a:bodyPr>
          <a:lstStyle/>
          <a:p>
            <a:r>
              <a:rPr kumimoji="1" lang="en-US" altLang="ja-JP" sz="800"/>
              <a:t>※</a:t>
            </a:r>
            <a:r>
              <a:rPr kumimoji="1" lang="ja-JP" altLang="en-US" sz="800"/>
              <a:t>（参考） </a:t>
            </a:r>
            <a:r>
              <a:rPr kumimoji="1" lang="en-US" altLang="ja-JP" sz="800"/>
              <a:t>CAF </a:t>
            </a:r>
            <a:r>
              <a:rPr kumimoji="1" lang="ja-JP" altLang="en-US" sz="800"/>
              <a:t>では「デジタル資産の棚卸」となっているが、</a:t>
            </a:r>
            <a:br>
              <a:rPr kumimoji="1" lang="ja-JP" altLang="en-US" sz="800"/>
            </a:br>
            <a:r>
              <a:rPr kumimoji="1" lang="ja-JP" altLang="en-US" sz="800"/>
              <a:t>これは主に多数のシステムを五月雨式にクラウド化していく</a:t>
            </a:r>
          </a:p>
          <a:p>
            <a:r>
              <a:rPr kumimoji="1" lang="ja-JP" altLang="en-US" sz="800"/>
              <a:t>ことを念頭に置いたもの。実際にはクラウド化するシステムが</a:t>
            </a:r>
          </a:p>
          <a:p>
            <a:r>
              <a:rPr lang="ja-JP" altLang="en-US" sz="800"/>
              <a:t>先行して絞り込まれている場合も多く、またイノベーション型の</a:t>
            </a:r>
          </a:p>
          <a:p>
            <a:r>
              <a:rPr lang="ja-JP" altLang="en-US" sz="800"/>
              <a:t>クラウド活用の場合にはアーキテクチャドラフトの検討の方が</a:t>
            </a:r>
          </a:p>
          <a:p>
            <a:r>
              <a:rPr kumimoji="1" lang="ja-JP" altLang="en-US" sz="800"/>
              <a:t>イメージが沸きやすいため、本資料ではこのような説明とした</a:t>
            </a:r>
          </a:p>
        </p:txBody>
      </p:sp>
      <p:sp>
        <p:nvSpPr>
          <p:cNvPr id="9" name="正方形/長方形 8">
            <a:extLst>
              <a:ext uri="{FF2B5EF4-FFF2-40B4-BE49-F238E27FC236}">
                <a16:creationId xmlns:a16="http://schemas.microsoft.com/office/drawing/2014/main" id="{EBBC14C1-554A-2271-2CC0-82F651552C7B}"/>
              </a:ext>
            </a:extLst>
          </p:cNvPr>
          <p:cNvSpPr/>
          <p:nvPr/>
        </p:nvSpPr>
        <p:spPr>
          <a:xfrm>
            <a:off x="4651512" y="2381546"/>
            <a:ext cx="4035288" cy="206976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［依存関係の明確化］</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特に大規模システムの場合には、多くの周辺システムを持っていたり、システムの解体が必要になったりする</a:t>
            </a:r>
            <a:endParaRPr kumimoji="0" lang="en-US" altLang="ja-JP" sz="1200" kern="0">
              <a:solidFill>
                <a:prstClr val="black"/>
              </a:solidFill>
              <a:latin typeface="+mn-lt"/>
              <a:ea typeface="+mn-ea"/>
            </a:endParaRP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連携先となるシステムが多数存在している</a:t>
            </a: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従来は一枚岩だったシステムを、</a:t>
            </a:r>
            <a:r>
              <a:rPr kumimoji="0" lang="en-US" altLang="ja-JP" sz="1200" kern="0">
                <a:solidFill>
                  <a:prstClr val="black"/>
                </a:solidFill>
                <a:latin typeface="+mn-lt"/>
                <a:ea typeface="+mn-ea"/>
              </a:rPr>
              <a:t>SoR / SoE / SoI / </a:t>
            </a:r>
            <a:r>
              <a:rPr kumimoji="0" lang="ja-JP" altLang="en-US" sz="1200" kern="0">
                <a:solidFill>
                  <a:prstClr val="black"/>
                </a:solidFill>
                <a:latin typeface="+mn-lt"/>
                <a:ea typeface="+mn-ea"/>
              </a:rPr>
              <a:t>データレイクなどに分解する必要がある</a:t>
            </a:r>
          </a:p>
          <a:p>
            <a:pPr marL="540000" lvl="1" indent="-27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etc...</a:t>
            </a:r>
          </a:p>
          <a:p>
            <a:pPr marL="285750" indent="-2857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一度にすべてをやり切ることは非現実的なため、段階的な実施方法・計画を立案する</a:t>
            </a:r>
            <a:endParaRPr kumimoji="0" lang="en-US" altLang="ja-JP" sz="1200" kern="0">
              <a:solidFill>
                <a:prstClr val="black"/>
              </a:solidFill>
              <a:latin typeface="+mn-lt"/>
              <a:ea typeface="+mn-ea"/>
            </a:endParaRP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実施ノウハウをどう溜め込んでいくかも考えておく</a:t>
            </a:r>
          </a:p>
        </p:txBody>
      </p:sp>
      <p:sp>
        <p:nvSpPr>
          <p:cNvPr id="10" name="正方形/長方形 9">
            <a:extLst>
              <a:ext uri="{FF2B5EF4-FFF2-40B4-BE49-F238E27FC236}">
                <a16:creationId xmlns:a16="http://schemas.microsoft.com/office/drawing/2014/main" id="{23925550-9FF8-6860-8D54-9F278B7E3A95}"/>
              </a:ext>
            </a:extLst>
          </p:cNvPr>
          <p:cNvSpPr/>
          <p:nvPr/>
        </p:nvSpPr>
        <p:spPr>
          <a:xfrm>
            <a:off x="457200" y="4595999"/>
            <a:ext cx="4035288" cy="206976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［デジタル資産台帳の再検討］</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クラウド化戦略に沿った、デジタル資産の新しい管理方法の要否を検討する</a:t>
            </a:r>
            <a:endParaRPr kumimoji="0" lang="en-US" altLang="ja-JP" sz="1200" kern="0">
              <a:solidFill>
                <a:prstClr val="black"/>
              </a:solidFill>
              <a:latin typeface="+mn-lt"/>
              <a:ea typeface="+mn-ea"/>
            </a:endParaRP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オンプレでは、資産台帳が貧弱なことが多い（例：サーバ管理台帳しかない、など）</a:t>
            </a: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しかしビジネス観点では、データ管理台帳など別の視点での管理台帳が必要になることも多い</a:t>
            </a: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コスト配賦の観点からも新たな管理方法が必要</a:t>
            </a:r>
            <a:endParaRPr kumimoji="0" lang="en-US" altLang="ja-JP" sz="1200" kern="0">
              <a:solidFill>
                <a:prstClr val="black"/>
              </a:solidFill>
              <a:latin typeface="+mn-lt"/>
              <a:ea typeface="+mn-ea"/>
            </a:endParaRP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クラウド化にあたって、新しい軸でのデジタル資産管理の要否を検討する</a:t>
            </a:r>
            <a:endParaRPr kumimoji="0" lang="en-US" altLang="ja-JP" sz="1200" kern="0">
              <a:solidFill>
                <a:prstClr val="black"/>
              </a:solidFill>
              <a:latin typeface="+mn-lt"/>
              <a:ea typeface="+mn-ea"/>
            </a:endParaRPr>
          </a:p>
        </p:txBody>
      </p:sp>
      <p:sp>
        <p:nvSpPr>
          <p:cNvPr id="11" name="正方形/長方形 10">
            <a:extLst>
              <a:ext uri="{FF2B5EF4-FFF2-40B4-BE49-F238E27FC236}">
                <a16:creationId xmlns:a16="http://schemas.microsoft.com/office/drawing/2014/main" id="{AC29E8B7-DA1D-8CDE-CBDC-8AAB36E5AC10}"/>
              </a:ext>
            </a:extLst>
          </p:cNvPr>
          <p:cNvSpPr/>
          <p:nvPr/>
        </p:nvSpPr>
        <p:spPr>
          <a:xfrm>
            <a:off x="4651512" y="4595999"/>
            <a:ext cx="4035288" cy="206976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［デジタル資産台帳のデジタル化］</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デジタル資産管理台帳を、デジタル的に作れるようにしておく方法を検討する（</a:t>
            </a:r>
            <a:r>
              <a:rPr kumimoji="0" lang="en-US" altLang="ja-JP" sz="1200" kern="0">
                <a:solidFill>
                  <a:prstClr val="black"/>
                </a:solidFill>
                <a:latin typeface="+mn-lt"/>
                <a:ea typeface="+mn-ea"/>
              </a:rPr>
              <a:t>※ </a:t>
            </a:r>
            <a:r>
              <a:rPr kumimoji="0" lang="ja-JP" altLang="en-US" sz="1200" kern="0">
                <a:solidFill>
                  <a:prstClr val="black"/>
                </a:solidFill>
                <a:latin typeface="+mn-lt"/>
                <a:ea typeface="+mn-ea"/>
              </a:rPr>
              <a:t>実装検討は後で </a:t>
            </a:r>
            <a:r>
              <a:rPr kumimoji="0" lang="en-US" altLang="ja-JP" sz="1200" kern="0">
                <a:solidFill>
                  <a:prstClr val="black"/>
                </a:solidFill>
                <a:latin typeface="+mn-lt"/>
                <a:ea typeface="+mn-ea"/>
              </a:rPr>
              <a:t>OK</a:t>
            </a:r>
            <a:r>
              <a:rPr kumimoji="0" lang="ja-JP" altLang="en-US" sz="1200" kern="0">
                <a:solidFill>
                  <a:prstClr val="black"/>
                </a:solidFill>
                <a:latin typeface="+mn-lt"/>
                <a:ea typeface="+mn-ea"/>
              </a:rPr>
              <a:t>）</a:t>
            </a:r>
            <a:endParaRPr kumimoji="0" lang="en-US" altLang="ja-JP" sz="1200" kern="0">
              <a:solidFill>
                <a:prstClr val="black"/>
              </a:solidFill>
              <a:latin typeface="+mn-lt"/>
              <a:ea typeface="+mn-ea"/>
            </a:endParaRP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オンプレでは資産管理台帳のほとんどは </a:t>
            </a:r>
            <a:r>
              <a:rPr kumimoji="0" lang="en-US" altLang="ja-JP" sz="1200" kern="0">
                <a:solidFill>
                  <a:prstClr val="black"/>
                </a:solidFill>
                <a:latin typeface="+mn-lt"/>
                <a:ea typeface="+mn-ea"/>
              </a:rPr>
              <a:t>Excel </a:t>
            </a:r>
            <a:r>
              <a:rPr kumimoji="0" lang="ja-JP" altLang="en-US" sz="1200" kern="0">
                <a:solidFill>
                  <a:prstClr val="black"/>
                </a:solidFill>
                <a:latin typeface="+mn-lt"/>
                <a:ea typeface="+mn-ea"/>
              </a:rPr>
              <a:t>かつ手作業でメンテされており、情報が古いことも多い</a:t>
            </a:r>
            <a:endParaRPr kumimoji="0" lang="en-US" altLang="ja-JP" sz="1200" kern="0">
              <a:solidFill>
                <a:prstClr val="black"/>
              </a:solidFill>
              <a:latin typeface="+mn-lt"/>
              <a:ea typeface="+mn-ea"/>
            </a:endParaRP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現在のデジタル資産管理の考え方は実体管理（＝実物からデータを引き抜くことで、実体と完全に整合した </a:t>
            </a:r>
            <a:r>
              <a:rPr kumimoji="0" lang="en-US" altLang="ja-JP" sz="1200" kern="0">
                <a:solidFill>
                  <a:prstClr val="black"/>
                </a:solidFill>
                <a:latin typeface="+mn-lt"/>
                <a:ea typeface="+mn-ea"/>
              </a:rPr>
              <a:t>Excel </a:t>
            </a:r>
            <a:r>
              <a:rPr kumimoji="0" lang="ja-JP" altLang="en-US" sz="1200" kern="0">
                <a:solidFill>
                  <a:prstClr val="black"/>
                </a:solidFill>
                <a:latin typeface="+mn-lt"/>
                <a:ea typeface="+mn-ea"/>
              </a:rPr>
              <a:t>シートを作成できるようにしておく）</a:t>
            </a:r>
            <a:endParaRPr kumimoji="0" lang="en-US" altLang="ja-JP" sz="1200" kern="0">
              <a:solidFill>
                <a:prstClr val="black"/>
              </a:solidFill>
              <a:latin typeface="+mn-lt"/>
              <a:ea typeface="+mn-ea"/>
            </a:endParaRP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デジタル資産に付与しておくべきメタデータ（例：利用部門、オーナー情報など）を整理しておくとよい</a:t>
            </a:r>
          </a:p>
        </p:txBody>
      </p:sp>
    </p:spTree>
    <p:extLst>
      <p:ext uri="{BB962C8B-B14F-4D97-AF65-F5344CB8AC3E}">
        <p14:creationId xmlns:p14="http://schemas.microsoft.com/office/powerpoint/2010/main" val="421365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22CEA8-261A-FE35-B964-3CE7DA32BED8}"/>
              </a:ext>
            </a:extLst>
          </p:cNvPr>
          <p:cNvSpPr>
            <a:spLocks noGrp="1"/>
          </p:cNvSpPr>
          <p:nvPr>
            <p:ph type="title"/>
          </p:nvPr>
        </p:nvSpPr>
        <p:spPr/>
        <p:txBody>
          <a:bodyPr/>
          <a:lstStyle/>
          <a:p>
            <a:r>
              <a:rPr lang="ja-JP" altLang="en-US"/>
              <a:t>②</a:t>
            </a:r>
            <a:r>
              <a:rPr kumimoji="1" lang="ja-JP" altLang="en-US"/>
              <a:t> 戦術立案・計画策定 （</a:t>
            </a:r>
            <a:r>
              <a:rPr kumimoji="1" lang="en-US" altLang="ja-JP"/>
              <a:t>Plan</a:t>
            </a:r>
            <a:r>
              <a:rPr kumimoji="1" lang="ja-JP" altLang="en-US"/>
              <a:t>）</a:t>
            </a:r>
          </a:p>
        </p:txBody>
      </p:sp>
      <p:sp>
        <p:nvSpPr>
          <p:cNvPr id="3" name="コンテンツ プレースホルダー 2">
            <a:extLst>
              <a:ext uri="{FF2B5EF4-FFF2-40B4-BE49-F238E27FC236}">
                <a16:creationId xmlns:a16="http://schemas.microsoft.com/office/drawing/2014/main" id="{2776B2F7-8CB9-5622-E8BF-5FA16157216C}"/>
              </a:ext>
            </a:extLst>
          </p:cNvPr>
          <p:cNvSpPr>
            <a:spLocks noGrp="1"/>
          </p:cNvSpPr>
          <p:nvPr>
            <p:ph idx="1"/>
          </p:nvPr>
        </p:nvSpPr>
        <p:spPr/>
        <p:txBody>
          <a:bodyPr/>
          <a:lstStyle/>
          <a:p>
            <a:r>
              <a:rPr lang="en-US" altLang="ja-JP"/>
              <a:t>Tips</a:t>
            </a:r>
            <a:r>
              <a:rPr lang="ja-JP" altLang="en-US"/>
              <a:t> </a:t>
            </a:r>
            <a:r>
              <a:rPr lang="en-US" altLang="ja-JP"/>
              <a:t>&amp;</a:t>
            </a:r>
            <a:r>
              <a:rPr lang="ja-JP" altLang="en-US"/>
              <a:t> </a:t>
            </a:r>
            <a:r>
              <a:rPr lang="en-US" altLang="ja-JP"/>
              <a:t>Tricks</a:t>
            </a:r>
            <a:r>
              <a:rPr lang="ja-JP" altLang="en-US"/>
              <a:t> </a:t>
            </a:r>
            <a:r>
              <a:rPr lang="en-US" altLang="ja-JP"/>
              <a:t>:</a:t>
            </a:r>
            <a:r>
              <a:rPr lang="ja-JP" altLang="en-US"/>
              <a:t> </a:t>
            </a:r>
            <a:r>
              <a:rPr lang="en-US" altLang="ja-JP"/>
              <a:t>#2.</a:t>
            </a:r>
            <a:r>
              <a:rPr lang="ja-JP" altLang="en-US"/>
              <a:t> 初期段階での推進体制の立案</a:t>
            </a:r>
            <a:endParaRPr lang="en-US" altLang="ja-JP"/>
          </a:p>
          <a:p>
            <a:pPr lvl="1"/>
            <a:r>
              <a:rPr lang="ja-JP" altLang="en-US"/>
              <a:t>① 戦略立案で解説した通り、クラウドを本格利用して</a:t>
            </a:r>
            <a:r>
              <a:rPr kumimoji="1" lang="ja-JP" altLang="en-US"/>
              <a:t>自社主導型 </a:t>
            </a:r>
            <a:r>
              <a:rPr kumimoji="1" lang="en-US" altLang="ja-JP"/>
              <a:t>IT </a:t>
            </a:r>
            <a:r>
              <a:rPr kumimoji="1" lang="ja-JP" altLang="en-US"/>
              <a:t>を実現していくためには、かなり大きなスキルギャップ・組織ギャップを乗り越えなければならない</a:t>
            </a:r>
          </a:p>
          <a:p>
            <a:pPr lvl="1"/>
            <a:r>
              <a:rPr lang="ja-JP" altLang="en-US"/>
              <a:t>このため、最終的な理想像とは別に、直近の実行体制を検討する必要がある</a:t>
            </a:r>
            <a:endParaRPr kumimoji="1" lang="ja-JP" altLang="en-US"/>
          </a:p>
        </p:txBody>
      </p:sp>
      <p:sp>
        <p:nvSpPr>
          <p:cNvPr id="5" name="正方形/長方形 4">
            <a:extLst>
              <a:ext uri="{FF2B5EF4-FFF2-40B4-BE49-F238E27FC236}">
                <a16:creationId xmlns:a16="http://schemas.microsoft.com/office/drawing/2014/main" id="{E0AF9B1C-8741-9746-FDB9-7C07A51BE7EB}"/>
              </a:ext>
            </a:extLst>
          </p:cNvPr>
          <p:cNvSpPr/>
          <p:nvPr/>
        </p:nvSpPr>
        <p:spPr>
          <a:xfrm>
            <a:off x="457200" y="2381546"/>
            <a:ext cx="2657722" cy="4088828"/>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［ガバナンスチームの必要性］</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どのような場合でも、少なくとも </a:t>
            </a:r>
            <a:r>
              <a:rPr kumimoji="0" lang="en-US" altLang="ja-JP" sz="1200" kern="0">
                <a:solidFill>
                  <a:prstClr val="black"/>
                </a:solidFill>
                <a:latin typeface="+mn-lt"/>
                <a:ea typeface="+mn-ea"/>
              </a:rPr>
              <a:t>2 </a:t>
            </a:r>
            <a:r>
              <a:rPr kumimoji="0" lang="ja-JP" altLang="en-US" sz="1200" kern="0">
                <a:solidFill>
                  <a:prstClr val="black"/>
                </a:solidFill>
                <a:latin typeface="+mn-lt"/>
                <a:ea typeface="+mn-ea"/>
              </a:rPr>
              <a:t>つの推進チームが必要</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クラウド導入チーム（実際の移行・構築チーム）</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クラウドガバナンスチーム（</a:t>
            </a:r>
            <a:r>
              <a:rPr kumimoji="0" lang="en-US" altLang="ja-JP" sz="1200" kern="0">
                <a:solidFill>
                  <a:prstClr val="black"/>
                </a:solidFill>
                <a:latin typeface="+mn-lt"/>
                <a:ea typeface="+mn-ea"/>
              </a:rPr>
              <a:t>GRC </a:t>
            </a:r>
            <a:r>
              <a:rPr kumimoji="0" lang="ja-JP" altLang="en-US" sz="1200" kern="0">
                <a:solidFill>
                  <a:prstClr val="black"/>
                </a:solidFill>
                <a:latin typeface="+mn-lt"/>
                <a:ea typeface="+mn-ea"/>
              </a:rPr>
              <a:t>観点での検討チーム）</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見落としがちなのは後者</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管理・統制のためのベースラインを整備するチームが必要</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このチームが担う観点は </a:t>
            </a:r>
            <a:r>
              <a:rPr kumimoji="0" lang="en-US" altLang="ja-JP" sz="1200" kern="0">
                <a:solidFill>
                  <a:prstClr val="black"/>
                </a:solidFill>
                <a:latin typeface="+mn-lt"/>
                <a:ea typeface="+mn-ea"/>
              </a:rPr>
              <a:t>3 </a:t>
            </a:r>
            <a:r>
              <a:rPr kumimoji="0" lang="ja-JP" altLang="en-US" sz="1200" kern="0">
                <a:solidFill>
                  <a:prstClr val="black"/>
                </a:solidFill>
                <a:latin typeface="+mn-lt"/>
                <a:ea typeface="+mn-ea"/>
              </a:rPr>
              <a:t>つ</a:t>
            </a:r>
            <a:br>
              <a:rPr kumimoji="0" lang="ja-JP" altLang="en-US" sz="1200" kern="0">
                <a:solidFill>
                  <a:prstClr val="black"/>
                </a:solidFill>
                <a:latin typeface="+mn-lt"/>
                <a:ea typeface="+mn-ea"/>
              </a:rPr>
            </a:br>
            <a:r>
              <a:rPr kumimoji="0" lang="en-US" altLang="ja-JP" sz="1200" kern="0">
                <a:solidFill>
                  <a:prstClr val="black"/>
                </a:solidFill>
                <a:latin typeface="+mn-lt"/>
                <a:ea typeface="+mn-ea"/>
              </a:rPr>
              <a:t>A. </a:t>
            </a:r>
            <a:r>
              <a:rPr kumimoji="0" lang="ja-JP" altLang="en-US" sz="1200" kern="0">
                <a:solidFill>
                  <a:prstClr val="black"/>
                </a:solidFill>
                <a:latin typeface="+mn-lt"/>
                <a:ea typeface="+mn-ea"/>
              </a:rPr>
              <a:t>セキュリティ管理</a:t>
            </a:r>
            <a:br>
              <a:rPr kumimoji="0" lang="en-US" altLang="ja-JP" sz="1200" kern="0">
                <a:solidFill>
                  <a:prstClr val="black"/>
                </a:solidFill>
                <a:latin typeface="+mn-lt"/>
                <a:ea typeface="+mn-ea"/>
              </a:rPr>
            </a:br>
            <a:r>
              <a:rPr kumimoji="0" lang="en-US" altLang="ja-JP" sz="1200" kern="0">
                <a:solidFill>
                  <a:prstClr val="black"/>
                </a:solidFill>
                <a:latin typeface="+mn-lt"/>
                <a:ea typeface="+mn-ea"/>
              </a:rPr>
              <a:t>B. </a:t>
            </a:r>
            <a:r>
              <a:rPr kumimoji="0" lang="ja-JP" altLang="en-US" sz="1200" kern="0">
                <a:solidFill>
                  <a:prstClr val="black"/>
                </a:solidFill>
                <a:latin typeface="+mn-lt"/>
                <a:ea typeface="+mn-ea"/>
              </a:rPr>
              <a:t>運用管理</a:t>
            </a:r>
            <a:br>
              <a:rPr kumimoji="0" lang="en-US" altLang="ja-JP" sz="1200" kern="0">
                <a:solidFill>
                  <a:prstClr val="black"/>
                </a:solidFill>
                <a:latin typeface="+mn-lt"/>
                <a:ea typeface="+mn-ea"/>
              </a:rPr>
            </a:br>
            <a:r>
              <a:rPr kumimoji="0" lang="en-US" altLang="ja-JP" sz="1200" kern="0">
                <a:solidFill>
                  <a:prstClr val="black"/>
                </a:solidFill>
                <a:latin typeface="+mn-lt"/>
                <a:ea typeface="+mn-ea"/>
              </a:rPr>
              <a:t>C. </a:t>
            </a:r>
            <a:r>
              <a:rPr kumimoji="0" lang="ja-JP" altLang="en-US" sz="1200" kern="0">
                <a:solidFill>
                  <a:prstClr val="black"/>
                </a:solidFill>
                <a:latin typeface="+mn-lt"/>
                <a:ea typeface="+mn-ea"/>
              </a:rPr>
              <a:t>統制</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クラウド利用の最初の時点からこのチームを用意しておく</a:t>
            </a:r>
            <a:endParaRPr kumimoji="0" lang="en-US" altLang="ja-JP" sz="1200" kern="0">
              <a:solidFill>
                <a:prstClr val="black"/>
              </a:solidFill>
              <a:latin typeface="+mn-lt"/>
              <a:ea typeface="+mn-ea"/>
            </a:endParaRPr>
          </a:p>
        </p:txBody>
      </p:sp>
      <p:sp>
        <p:nvSpPr>
          <p:cNvPr id="8" name="正方形/長方形 7">
            <a:extLst>
              <a:ext uri="{FF2B5EF4-FFF2-40B4-BE49-F238E27FC236}">
                <a16:creationId xmlns:a16="http://schemas.microsoft.com/office/drawing/2014/main" id="{D16C8992-E2B2-CF22-404E-D78C435F1A49}"/>
              </a:ext>
            </a:extLst>
          </p:cNvPr>
          <p:cNvSpPr/>
          <p:nvPr/>
        </p:nvSpPr>
        <p:spPr>
          <a:xfrm>
            <a:off x="3243139" y="2381546"/>
            <a:ext cx="2657722" cy="4088828"/>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a:t>
            </a:r>
            <a:r>
              <a:rPr kumimoji="0" lang="en-US" altLang="ja-JP" sz="1200" b="1" u="sng" kern="0">
                <a:solidFill>
                  <a:prstClr val="black"/>
                </a:solidFill>
                <a:latin typeface="+mn-lt"/>
                <a:ea typeface="+mn-ea"/>
              </a:rPr>
              <a:t>CCoE </a:t>
            </a:r>
            <a:r>
              <a:rPr kumimoji="0" lang="ja-JP" altLang="en-US" sz="1200" b="1" u="sng" kern="0">
                <a:solidFill>
                  <a:prstClr val="black"/>
                </a:solidFill>
                <a:latin typeface="+mn-lt"/>
                <a:ea typeface="+mn-ea"/>
              </a:rPr>
              <a:t>の位置づけ・役割］</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200" kern="0">
                <a:solidFill>
                  <a:prstClr val="black"/>
                </a:solidFill>
                <a:latin typeface="+mn-lt"/>
                <a:ea typeface="+mn-ea"/>
              </a:rPr>
              <a:t>CCoE </a:t>
            </a:r>
            <a:r>
              <a:rPr kumimoji="0" lang="ja-JP" altLang="en-US" sz="1200" kern="0">
                <a:solidFill>
                  <a:prstClr val="black"/>
                </a:solidFill>
                <a:latin typeface="+mn-lt"/>
                <a:ea typeface="+mn-ea"/>
              </a:rPr>
              <a:t>とは</a:t>
            </a:r>
            <a:r>
              <a:rPr kumimoji="0" lang="en-US" altLang="ja-JP" sz="1200" kern="0">
                <a:solidFill>
                  <a:prstClr val="black"/>
                </a:solidFill>
                <a:latin typeface="+mn-lt"/>
                <a:ea typeface="+mn-ea"/>
              </a:rPr>
              <a:t>...</a:t>
            </a:r>
            <a:endParaRPr kumimoji="0" lang="ja-JP" altLang="en-US"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CoE = Center of Excellence </a:t>
            </a:r>
            <a:r>
              <a:rPr kumimoji="0" lang="ja-JP" altLang="en-US" sz="1200" kern="0">
                <a:solidFill>
                  <a:prstClr val="black"/>
                </a:solidFill>
                <a:latin typeface="+mn-lt"/>
                <a:ea typeface="+mn-ea"/>
              </a:rPr>
              <a:t>（技術知見を集約するチーム）</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CCoE = Cloud Center of Excellence</a:t>
            </a:r>
            <a:r>
              <a:rPr kumimoji="0" lang="ja-JP" altLang="en-US" sz="1200" kern="0">
                <a:solidFill>
                  <a:prstClr val="black"/>
                </a:solidFill>
                <a:latin typeface="+mn-lt"/>
                <a:ea typeface="+mn-ea"/>
              </a:rPr>
              <a:t>（クラウドの技術知見を集約するチーム）</a:t>
            </a:r>
          </a:p>
          <a:p>
            <a:pPr marL="171450" indent="-171450" eaLnBrk="1" fontAlgn="auto" hangingPunct="1">
              <a:spcBef>
                <a:spcPts val="0"/>
              </a:spcBef>
              <a:spcAft>
                <a:spcPts val="0"/>
              </a:spcAft>
              <a:buFont typeface="Arial" panose="020B0604020202020204" pitchFamily="34" charset="0"/>
              <a:buChar char="•"/>
              <a:defRPr/>
            </a:pPr>
            <a:r>
              <a:rPr kumimoji="0" lang="en-US" altLang="ja-JP" sz="1200" kern="0">
                <a:solidFill>
                  <a:prstClr val="black"/>
                </a:solidFill>
                <a:latin typeface="+mn-lt"/>
                <a:ea typeface="+mn-ea"/>
              </a:rPr>
              <a:t>Azure CAF </a:t>
            </a:r>
            <a:r>
              <a:rPr kumimoji="0" lang="ja-JP" altLang="en-US" sz="1200" kern="0">
                <a:solidFill>
                  <a:prstClr val="black"/>
                </a:solidFill>
                <a:latin typeface="+mn-lt"/>
                <a:ea typeface="+mn-ea"/>
              </a:rPr>
              <a:t>資料における </a:t>
            </a:r>
            <a:r>
              <a:rPr kumimoji="0" lang="en-US" altLang="ja-JP" sz="1200" kern="0">
                <a:solidFill>
                  <a:prstClr val="black"/>
                </a:solidFill>
                <a:latin typeface="+mn-lt"/>
                <a:ea typeface="+mn-ea"/>
              </a:rPr>
              <a:t>CCoE</a:t>
            </a:r>
            <a:r>
              <a:rPr kumimoji="0" lang="ja-JP" altLang="en-US" sz="1200" kern="0">
                <a:solidFill>
                  <a:prstClr val="black"/>
                </a:solidFill>
                <a:latin typeface="+mn-lt"/>
                <a:ea typeface="+mn-ea"/>
              </a:rPr>
              <a:t> の定義は、日本国内における </a:t>
            </a:r>
            <a:r>
              <a:rPr kumimoji="0" lang="en-US" altLang="ja-JP" sz="1200" kern="0">
                <a:solidFill>
                  <a:prstClr val="black"/>
                </a:solidFill>
                <a:latin typeface="+mn-lt"/>
                <a:ea typeface="+mn-ea"/>
              </a:rPr>
              <a:t>CCoE </a:t>
            </a:r>
            <a:r>
              <a:rPr kumimoji="0" lang="ja-JP" altLang="en-US" sz="1200" kern="0">
                <a:solidFill>
                  <a:prstClr val="black"/>
                </a:solidFill>
                <a:latin typeface="+mn-lt"/>
                <a:ea typeface="+mn-ea"/>
              </a:rPr>
              <a:t>の定義とは異なる</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日本国内では、単にクラウドに関する技術知見を集約するだけでなく、クラウド利活用の推進役を担うチームと位置付けられていることが多い</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一方、</a:t>
            </a:r>
            <a:r>
              <a:rPr kumimoji="0" lang="en-US" altLang="ja-JP" sz="1200" kern="0">
                <a:solidFill>
                  <a:prstClr val="black"/>
                </a:solidFill>
                <a:latin typeface="+mn-lt"/>
                <a:ea typeface="+mn-ea"/>
              </a:rPr>
              <a:t>Azure CAF </a:t>
            </a:r>
            <a:r>
              <a:rPr kumimoji="0" lang="ja-JP" altLang="en-US" sz="1200" kern="0">
                <a:solidFill>
                  <a:prstClr val="black"/>
                </a:solidFill>
                <a:latin typeface="+mn-lt"/>
                <a:ea typeface="+mn-ea"/>
              </a:rPr>
              <a:t>での </a:t>
            </a:r>
            <a:r>
              <a:rPr kumimoji="0" lang="en-US" altLang="ja-JP" sz="1200" kern="0">
                <a:solidFill>
                  <a:prstClr val="black"/>
                </a:solidFill>
                <a:latin typeface="+mn-lt"/>
                <a:ea typeface="+mn-ea"/>
              </a:rPr>
              <a:t>CCoE </a:t>
            </a:r>
            <a:r>
              <a:rPr kumimoji="0" lang="ja-JP" altLang="en-US" sz="1200" kern="0">
                <a:solidFill>
                  <a:prstClr val="black"/>
                </a:solidFill>
                <a:latin typeface="+mn-lt"/>
                <a:ea typeface="+mn-ea"/>
              </a:rPr>
              <a:t>はサポート役としての位置づけであり、クラウド利活用が進んだ後に現れる組織になっている</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このため、資料を読む際に注意が必要 → 次ページ参照</a:t>
            </a:r>
            <a:endParaRPr kumimoji="0" lang="en-US" altLang="ja-JP" sz="1200" kern="0">
              <a:solidFill>
                <a:prstClr val="black"/>
              </a:solidFill>
              <a:latin typeface="+mn-lt"/>
              <a:ea typeface="+mn-ea"/>
            </a:endParaRPr>
          </a:p>
        </p:txBody>
      </p:sp>
      <p:sp>
        <p:nvSpPr>
          <p:cNvPr id="9" name="正方形/長方形 8">
            <a:extLst>
              <a:ext uri="{FF2B5EF4-FFF2-40B4-BE49-F238E27FC236}">
                <a16:creationId xmlns:a16="http://schemas.microsoft.com/office/drawing/2014/main" id="{1196C123-81B1-DB33-D2BC-2FF1D65B399E}"/>
              </a:ext>
            </a:extLst>
          </p:cNvPr>
          <p:cNvSpPr/>
          <p:nvPr/>
        </p:nvSpPr>
        <p:spPr>
          <a:xfrm>
            <a:off x="6029078" y="2381546"/>
            <a:ext cx="2657722" cy="4088828"/>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［体制検討で見落としがちなポイント］</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特に以下 </a:t>
            </a:r>
            <a:r>
              <a:rPr kumimoji="0" lang="en-US" altLang="ja-JP" sz="1200" kern="0">
                <a:solidFill>
                  <a:prstClr val="black"/>
                </a:solidFill>
                <a:latin typeface="+mn-lt"/>
                <a:ea typeface="+mn-ea"/>
              </a:rPr>
              <a:t>2 </a:t>
            </a:r>
            <a:r>
              <a:rPr kumimoji="0" lang="ja-JP" altLang="en-US" sz="1200" kern="0">
                <a:solidFill>
                  <a:prstClr val="black"/>
                </a:solidFill>
                <a:latin typeface="+mn-lt"/>
                <a:ea typeface="+mn-ea"/>
              </a:rPr>
              <a:t>点は、推進体制を検討する際に見落としがちなため要注意</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200" kern="0">
                <a:solidFill>
                  <a:prstClr val="black"/>
                </a:solidFill>
                <a:latin typeface="+mn-lt"/>
                <a:ea typeface="+mn-ea"/>
              </a:rPr>
              <a:t>A. </a:t>
            </a:r>
            <a:r>
              <a:rPr kumimoji="0" lang="ja-JP" altLang="en-US" sz="1200" kern="0">
                <a:solidFill>
                  <a:prstClr val="black"/>
                </a:solidFill>
                <a:latin typeface="+mn-lt"/>
                <a:ea typeface="+mn-ea"/>
              </a:rPr>
              <a:t>自動化ノウハウの蓄積方法</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クラウドでは、</a:t>
            </a:r>
            <a:r>
              <a:rPr kumimoji="0" lang="en-US" altLang="ja-JP" sz="1200" kern="0">
                <a:solidFill>
                  <a:prstClr val="black"/>
                </a:solidFill>
                <a:latin typeface="+mn-lt"/>
                <a:ea typeface="+mn-ea"/>
              </a:rPr>
              <a:t>IaC </a:t>
            </a:r>
            <a:r>
              <a:rPr kumimoji="0" lang="ja-JP" altLang="en-US" sz="1200" kern="0">
                <a:solidFill>
                  <a:prstClr val="black"/>
                </a:solidFill>
                <a:latin typeface="+mn-lt"/>
                <a:ea typeface="+mn-ea"/>
              </a:rPr>
              <a:t>や </a:t>
            </a:r>
            <a:r>
              <a:rPr kumimoji="0" lang="en-US" altLang="ja-JP" sz="1200" kern="0">
                <a:solidFill>
                  <a:prstClr val="black"/>
                </a:solidFill>
                <a:latin typeface="+mn-lt"/>
                <a:ea typeface="+mn-ea"/>
              </a:rPr>
              <a:t>DevOps </a:t>
            </a:r>
            <a:r>
              <a:rPr kumimoji="0" lang="ja-JP" altLang="en-US" sz="1200" kern="0">
                <a:solidFill>
                  <a:prstClr val="black"/>
                </a:solidFill>
                <a:latin typeface="+mn-lt"/>
                <a:ea typeface="+mn-ea"/>
              </a:rPr>
              <a:t>ツールなど、様々な自動化技術の活用が可能</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こうしたノウハウは、初期段階から組織的に蓄積できるようにしておくことが望ましい</a:t>
            </a:r>
          </a:p>
          <a:p>
            <a:pPr marL="171450" indent="-171450" eaLnBrk="1" fontAlgn="auto" hangingPunct="1">
              <a:spcBef>
                <a:spcPts val="0"/>
              </a:spcBef>
              <a:spcAft>
                <a:spcPts val="0"/>
              </a:spcAft>
              <a:buFont typeface="Arial" panose="020B0604020202020204" pitchFamily="34" charset="0"/>
              <a:buChar char="•"/>
              <a:defRPr/>
            </a:pPr>
            <a:r>
              <a:rPr kumimoji="0" lang="en-US" altLang="ja-JP" sz="1200" kern="0">
                <a:solidFill>
                  <a:prstClr val="black"/>
                </a:solidFill>
                <a:latin typeface="+mn-lt"/>
                <a:ea typeface="+mn-ea"/>
              </a:rPr>
              <a:t>B. </a:t>
            </a:r>
            <a:r>
              <a:rPr kumimoji="0" lang="ja-JP" altLang="en-US" sz="1200" kern="0">
                <a:solidFill>
                  <a:prstClr val="black"/>
                </a:solidFill>
                <a:latin typeface="+mn-lt"/>
                <a:ea typeface="+mn-ea"/>
              </a:rPr>
              <a:t>セルフサービス型利用者への環境開放の方法</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クラウドサービス＝セルフサービス型での利用が可能</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このため志ある社員に環境を開放すると、会社の </a:t>
            </a:r>
            <a:r>
              <a:rPr kumimoji="0" lang="en-US" altLang="ja-JP" sz="1200" kern="0">
                <a:solidFill>
                  <a:prstClr val="black"/>
                </a:solidFill>
                <a:latin typeface="+mn-lt"/>
                <a:ea typeface="+mn-ea"/>
              </a:rPr>
              <a:t>Tech Intensity </a:t>
            </a:r>
            <a:r>
              <a:rPr kumimoji="0" lang="ja-JP" altLang="en-US" sz="1200" kern="0">
                <a:solidFill>
                  <a:prstClr val="black"/>
                </a:solidFill>
                <a:latin typeface="+mn-lt"/>
                <a:ea typeface="+mn-ea"/>
              </a:rPr>
              <a:t>を大きく改善できる</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安全な環境開放のためには </a:t>
            </a:r>
            <a:r>
              <a:rPr kumimoji="0" lang="en-US" altLang="ja-JP" sz="1200" kern="0">
                <a:solidFill>
                  <a:prstClr val="black"/>
                </a:solidFill>
                <a:latin typeface="+mn-lt"/>
                <a:ea typeface="+mn-ea"/>
              </a:rPr>
              <a:t>GRC </a:t>
            </a:r>
            <a:r>
              <a:rPr kumimoji="0" lang="ja-JP" altLang="en-US" sz="1200" kern="0">
                <a:solidFill>
                  <a:prstClr val="black"/>
                </a:solidFill>
                <a:latin typeface="+mn-lt"/>
                <a:ea typeface="+mn-ea"/>
              </a:rPr>
              <a:t>やコスト（予算）観点で検討すべきポイントが多いため、最初から検討に組み込んでおく</a:t>
            </a:r>
          </a:p>
        </p:txBody>
      </p:sp>
      <p:pic>
        <p:nvPicPr>
          <p:cNvPr id="1030" name="Picture 6" descr="クラウドのセンター オブ エクセレンスによるクラウド導入">
            <a:extLst>
              <a:ext uri="{FF2B5EF4-FFF2-40B4-BE49-F238E27FC236}">
                <a16:creationId xmlns:a16="http://schemas.microsoft.com/office/drawing/2014/main" id="{DB300464-61A5-A851-12DE-0F02747C41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181" y="5526842"/>
            <a:ext cx="2205284" cy="412953"/>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4C786AD5-A2F2-2977-B796-68E56D770976}"/>
              </a:ext>
            </a:extLst>
          </p:cNvPr>
          <p:cNvSpPr txBox="1"/>
          <p:nvPr/>
        </p:nvSpPr>
        <p:spPr>
          <a:xfrm>
            <a:off x="538724" y="5891906"/>
            <a:ext cx="806631" cy="400110"/>
          </a:xfrm>
          <a:prstGeom prst="rect">
            <a:avLst/>
          </a:prstGeom>
          <a:noFill/>
        </p:spPr>
        <p:txBody>
          <a:bodyPr wrap="none" rtlCol="0">
            <a:spAutoFit/>
          </a:bodyPr>
          <a:lstStyle/>
          <a:p>
            <a:pPr algn="ctr"/>
            <a:r>
              <a:rPr kumimoji="1" lang="ja-JP" altLang="en-US" sz="1000"/>
              <a:t>クラウド</a:t>
            </a:r>
          </a:p>
          <a:p>
            <a:pPr algn="ctr"/>
            <a:r>
              <a:rPr kumimoji="1" lang="ja-JP" altLang="en-US" sz="1000"/>
              <a:t>導入チーム</a:t>
            </a:r>
          </a:p>
        </p:txBody>
      </p:sp>
      <p:sp>
        <p:nvSpPr>
          <p:cNvPr id="11" name="テキスト ボックス 10">
            <a:extLst>
              <a:ext uri="{FF2B5EF4-FFF2-40B4-BE49-F238E27FC236}">
                <a16:creationId xmlns:a16="http://schemas.microsoft.com/office/drawing/2014/main" id="{F5E15AB2-62E1-8CD9-0D6D-6FCF331C6F41}"/>
              </a:ext>
            </a:extLst>
          </p:cNvPr>
          <p:cNvSpPr txBox="1"/>
          <p:nvPr/>
        </p:nvSpPr>
        <p:spPr>
          <a:xfrm>
            <a:off x="2297893" y="5891906"/>
            <a:ext cx="777777" cy="553998"/>
          </a:xfrm>
          <a:prstGeom prst="rect">
            <a:avLst/>
          </a:prstGeom>
          <a:noFill/>
        </p:spPr>
        <p:txBody>
          <a:bodyPr wrap="none" rtlCol="0">
            <a:spAutoFit/>
          </a:bodyPr>
          <a:lstStyle/>
          <a:p>
            <a:pPr algn="ctr"/>
            <a:r>
              <a:rPr kumimoji="1" lang="ja-JP" altLang="en-US" sz="1000"/>
              <a:t>クラウド</a:t>
            </a:r>
          </a:p>
          <a:p>
            <a:pPr algn="ctr"/>
            <a:r>
              <a:rPr kumimoji="1" lang="ja-JP" altLang="en-US" sz="1000"/>
              <a:t>ガバナンス</a:t>
            </a:r>
          </a:p>
          <a:p>
            <a:pPr algn="ctr"/>
            <a:r>
              <a:rPr kumimoji="1" lang="ja-JP" altLang="en-US" sz="1000"/>
              <a:t>チーム</a:t>
            </a:r>
          </a:p>
        </p:txBody>
      </p:sp>
      <p:sp>
        <p:nvSpPr>
          <p:cNvPr id="14" name="テキスト ボックス 13">
            <a:extLst>
              <a:ext uri="{FF2B5EF4-FFF2-40B4-BE49-F238E27FC236}">
                <a16:creationId xmlns:a16="http://schemas.microsoft.com/office/drawing/2014/main" id="{7D572CB8-D05C-97B6-58E2-F9CAFDC17FB6}"/>
              </a:ext>
            </a:extLst>
          </p:cNvPr>
          <p:cNvSpPr txBox="1"/>
          <p:nvPr/>
        </p:nvSpPr>
        <p:spPr>
          <a:xfrm>
            <a:off x="1480594" y="5891906"/>
            <a:ext cx="603050" cy="553998"/>
          </a:xfrm>
          <a:prstGeom prst="rect">
            <a:avLst/>
          </a:prstGeom>
          <a:noFill/>
        </p:spPr>
        <p:txBody>
          <a:bodyPr wrap="none" rtlCol="0">
            <a:spAutoFit/>
          </a:bodyPr>
          <a:lstStyle/>
          <a:p>
            <a:pPr algn="ctr"/>
            <a:r>
              <a:rPr kumimoji="1" lang="ja-JP" altLang="en-US" sz="1000"/>
              <a:t>健全な</a:t>
            </a:r>
          </a:p>
          <a:p>
            <a:pPr algn="ctr"/>
            <a:r>
              <a:rPr lang="ja-JP" altLang="en-US" sz="1000"/>
              <a:t>クラウド</a:t>
            </a:r>
          </a:p>
          <a:p>
            <a:pPr algn="ctr"/>
            <a:r>
              <a:rPr kumimoji="1" lang="ja-JP" altLang="en-US" sz="1000"/>
              <a:t>活用</a:t>
            </a:r>
          </a:p>
        </p:txBody>
      </p:sp>
    </p:spTree>
    <p:extLst>
      <p:ext uri="{BB962C8B-B14F-4D97-AF65-F5344CB8AC3E}">
        <p14:creationId xmlns:p14="http://schemas.microsoft.com/office/powerpoint/2010/main" val="61838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1E7C14-FFA2-45F3-C93E-693168EB30C2}"/>
              </a:ext>
            </a:extLst>
          </p:cNvPr>
          <p:cNvSpPr>
            <a:spLocks noGrp="1"/>
          </p:cNvSpPr>
          <p:nvPr>
            <p:ph type="title"/>
          </p:nvPr>
        </p:nvSpPr>
        <p:spPr/>
        <p:txBody>
          <a:bodyPr/>
          <a:lstStyle/>
          <a:p>
            <a:r>
              <a:rPr lang="ja-JP" altLang="en-US"/>
              <a:t>②</a:t>
            </a:r>
            <a:r>
              <a:rPr kumimoji="1" lang="ja-JP" altLang="en-US"/>
              <a:t> 戦術立案・計画策定 （</a:t>
            </a:r>
            <a:r>
              <a:rPr kumimoji="1" lang="en-US" altLang="ja-JP"/>
              <a:t>Plan</a:t>
            </a:r>
            <a:r>
              <a:rPr kumimoji="1" lang="ja-JP" altLang="en-US"/>
              <a:t>）</a:t>
            </a:r>
          </a:p>
        </p:txBody>
      </p:sp>
      <p:sp>
        <p:nvSpPr>
          <p:cNvPr id="3" name="コンテンツ プレースホルダー 2">
            <a:extLst>
              <a:ext uri="{FF2B5EF4-FFF2-40B4-BE49-F238E27FC236}">
                <a16:creationId xmlns:a16="http://schemas.microsoft.com/office/drawing/2014/main" id="{46E6E297-DC61-D6EA-66D9-500C5AB5A776}"/>
              </a:ext>
            </a:extLst>
          </p:cNvPr>
          <p:cNvSpPr>
            <a:spLocks noGrp="1"/>
          </p:cNvSpPr>
          <p:nvPr>
            <p:ph idx="1"/>
          </p:nvPr>
        </p:nvSpPr>
        <p:spPr/>
        <p:txBody>
          <a:bodyPr/>
          <a:lstStyle/>
          <a:p>
            <a:r>
              <a:rPr lang="en-US" altLang="ja-JP"/>
              <a:t>Tips</a:t>
            </a:r>
            <a:r>
              <a:rPr lang="ja-JP" altLang="en-US"/>
              <a:t> </a:t>
            </a:r>
            <a:r>
              <a:rPr lang="en-US" altLang="ja-JP"/>
              <a:t>&amp;</a:t>
            </a:r>
            <a:r>
              <a:rPr lang="ja-JP" altLang="en-US"/>
              <a:t> </a:t>
            </a:r>
            <a:r>
              <a:rPr lang="en-US" altLang="ja-JP"/>
              <a:t>Tricks</a:t>
            </a:r>
            <a:r>
              <a:rPr lang="ja-JP" altLang="en-US"/>
              <a:t> </a:t>
            </a:r>
            <a:r>
              <a:rPr lang="en-US" altLang="ja-JP"/>
              <a:t>:</a:t>
            </a:r>
            <a:r>
              <a:rPr lang="ja-JP" altLang="en-US"/>
              <a:t> </a:t>
            </a:r>
            <a:r>
              <a:rPr lang="en-US" altLang="ja-JP"/>
              <a:t>#2.</a:t>
            </a:r>
            <a:r>
              <a:rPr lang="ja-JP" altLang="en-US"/>
              <a:t> 初期段階での推進体制の立案（続き）</a:t>
            </a:r>
            <a:endParaRPr lang="en-US" altLang="ja-JP"/>
          </a:p>
          <a:p>
            <a:pPr lvl="1"/>
            <a:r>
              <a:rPr kumimoji="1" lang="ja-JP" altLang="en-US"/>
              <a:t>（重要） </a:t>
            </a:r>
            <a:r>
              <a:rPr kumimoji="1" lang="en-US" altLang="ja-JP"/>
              <a:t>CCoE </a:t>
            </a:r>
            <a:r>
              <a:rPr kumimoji="1" lang="ja-JP" altLang="en-US"/>
              <a:t>の位置づけ・役割について</a:t>
            </a:r>
            <a:endParaRPr kumimoji="1" lang="en-US" altLang="ja-JP"/>
          </a:p>
          <a:p>
            <a:pPr lvl="2"/>
            <a:r>
              <a:rPr lang="ja-JP" altLang="en-US"/>
              <a:t>目指している組織像は、「事業部門による自律的・自発的なクラウド利活用」だが</a:t>
            </a:r>
            <a:r>
              <a:rPr lang="en-US" altLang="ja-JP"/>
              <a:t>...</a:t>
            </a:r>
            <a:endParaRPr lang="ja-JP" altLang="en-US"/>
          </a:p>
          <a:p>
            <a:pPr lvl="2"/>
            <a:r>
              <a:rPr lang="ja-JP" altLang="en-US"/>
              <a:t>国内で語られる </a:t>
            </a:r>
            <a:r>
              <a:rPr lang="en-US" altLang="ja-JP"/>
              <a:t>CCoE </a:t>
            </a:r>
            <a:r>
              <a:rPr lang="ja-JP" altLang="en-US"/>
              <a:t>と </a:t>
            </a:r>
            <a:r>
              <a:rPr lang="en-US" altLang="ja-JP"/>
              <a:t>Azure CAF </a:t>
            </a:r>
            <a:r>
              <a:rPr lang="ja-JP" altLang="en-US"/>
              <a:t>で語られている </a:t>
            </a:r>
            <a:r>
              <a:rPr lang="en-US" altLang="ja-JP"/>
              <a:t>CCoE </a:t>
            </a:r>
            <a:r>
              <a:rPr lang="ja-JP" altLang="en-US"/>
              <a:t>は位置づけが異なる</a:t>
            </a:r>
          </a:p>
        </p:txBody>
      </p:sp>
      <p:sp>
        <p:nvSpPr>
          <p:cNvPr id="4" name="正方形/長方形 3">
            <a:extLst>
              <a:ext uri="{FF2B5EF4-FFF2-40B4-BE49-F238E27FC236}">
                <a16:creationId xmlns:a16="http://schemas.microsoft.com/office/drawing/2014/main" id="{84E6D29F-84A8-DF49-F7F2-75591BA69849}"/>
              </a:ext>
            </a:extLst>
          </p:cNvPr>
          <p:cNvSpPr/>
          <p:nvPr/>
        </p:nvSpPr>
        <p:spPr>
          <a:xfrm>
            <a:off x="457200" y="2375452"/>
            <a:ext cx="4035288" cy="423407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［日本国内で語られる </a:t>
            </a:r>
            <a:r>
              <a:rPr kumimoji="0" lang="en-US" altLang="ja-JP" sz="1200" b="1" u="sng" kern="0">
                <a:solidFill>
                  <a:prstClr val="black"/>
                </a:solidFill>
                <a:latin typeface="+mn-lt"/>
                <a:ea typeface="+mn-ea"/>
              </a:rPr>
              <a:t>CCoE </a:t>
            </a:r>
            <a:r>
              <a:rPr kumimoji="0" lang="ja-JP" altLang="en-US" sz="1200" b="1" u="sng" kern="0">
                <a:solidFill>
                  <a:prstClr val="black"/>
                </a:solidFill>
                <a:latin typeface="+mn-lt"/>
                <a:ea typeface="+mn-ea"/>
              </a:rPr>
              <a:t>の位置づけ］</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日本国内では、</a:t>
            </a:r>
            <a:r>
              <a:rPr kumimoji="0" lang="ja-JP" altLang="en-US" sz="1200" b="1" u="sng" kern="0">
                <a:solidFill>
                  <a:prstClr val="black"/>
                </a:solidFill>
                <a:latin typeface="+mn-lt"/>
                <a:ea typeface="+mn-ea"/>
              </a:rPr>
              <a:t>クラウド利活用を通した </a:t>
            </a:r>
            <a:r>
              <a:rPr kumimoji="0" lang="en-US" altLang="ja-JP" sz="1200" b="1" u="sng" kern="0">
                <a:solidFill>
                  <a:prstClr val="black"/>
                </a:solidFill>
                <a:latin typeface="+mn-lt"/>
                <a:ea typeface="+mn-ea"/>
              </a:rPr>
              <a:t>DX/DI </a:t>
            </a:r>
            <a:r>
              <a:rPr kumimoji="0" lang="ja-JP" altLang="en-US" sz="1200" b="1" u="sng" kern="0">
                <a:solidFill>
                  <a:prstClr val="black"/>
                </a:solidFill>
                <a:latin typeface="+mn-lt"/>
                <a:ea typeface="+mn-ea"/>
              </a:rPr>
              <a:t>の先導役として </a:t>
            </a:r>
            <a:r>
              <a:rPr kumimoji="0" lang="en-US" altLang="ja-JP" sz="1200" b="1" u="sng" kern="0">
                <a:solidFill>
                  <a:prstClr val="black"/>
                </a:solidFill>
                <a:latin typeface="+mn-lt"/>
                <a:ea typeface="+mn-ea"/>
              </a:rPr>
              <a:t>CCoE </a:t>
            </a:r>
            <a:r>
              <a:rPr kumimoji="0" lang="ja-JP" altLang="en-US" sz="1200" b="1" u="sng" kern="0">
                <a:solidFill>
                  <a:prstClr val="black"/>
                </a:solidFill>
                <a:latin typeface="+mn-lt"/>
                <a:ea typeface="+mn-ea"/>
              </a:rPr>
              <a:t>が組織編成される</a:t>
            </a:r>
            <a:r>
              <a:rPr kumimoji="0" lang="ja-JP" altLang="en-US" sz="1200" kern="0">
                <a:solidFill>
                  <a:prstClr val="black"/>
                </a:solidFill>
                <a:latin typeface="+mn-lt"/>
                <a:ea typeface="+mn-ea"/>
              </a:rPr>
              <a:t>ことが多い</a:t>
            </a: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硬直化したシステム子会社や </a:t>
            </a:r>
            <a:r>
              <a:rPr kumimoji="0" lang="en-US" altLang="ja-JP" sz="1200" kern="0">
                <a:solidFill>
                  <a:prstClr val="black"/>
                </a:solidFill>
                <a:latin typeface="+mn-lt"/>
                <a:ea typeface="+mn-ea"/>
              </a:rPr>
              <a:t>IT </a:t>
            </a:r>
            <a:r>
              <a:rPr kumimoji="0" lang="ja-JP" altLang="en-US" sz="1200" kern="0">
                <a:solidFill>
                  <a:prstClr val="black"/>
                </a:solidFill>
                <a:latin typeface="+mn-lt"/>
                <a:ea typeface="+mn-ea"/>
              </a:rPr>
              <a:t>部門の現状を、クラウド利活用に合わせて打破することを期待される</a:t>
            </a:r>
            <a:endParaRPr kumimoji="0" lang="en-US" altLang="ja-JP" sz="1200" kern="0">
              <a:solidFill>
                <a:prstClr val="black"/>
              </a:solidFill>
              <a:latin typeface="+mn-lt"/>
              <a:ea typeface="+mn-ea"/>
            </a:endParaRP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このため、クラウド開発技術をよく知っているエンジニアが集められ、</a:t>
            </a:r>
            <a:r>
              <a:rPr kumimoji="0" lang="en-US" altLang="ja-JP" sz="1200" kern="0">
                <a:solidFill>
                  <a:prstClr val="black"/>
                </a:solidFill>
                <a:latin typeface="+mn-lt"/>
                <a:ea typeface="+mn-ea"/>
              </a:rPr>
              <a:t>CCoE </a:t>
            </a:r>
            <a:r>
              <a:rPr kumimoji="0" lang="ja-JP" altLang="en-US" sz="1200" kern="0">
                <a:solidFill>
                  <a:prstClr val="black"/>
                </a:solidFill>
                <a:latin typeface="+mn-lt"/>
                <a:ea typeface="+mn-ea"/>
              </a:rPr>
              <a:t>が編成されることが多い</a:t>
            </a:r>
            <a:endParaRPr kumimoji="0" lang="en-US" altLang="ja-JP" sz="12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先行して </a:t>
            </a:r>
            <a:r>
              <a:rPr kumimoji="0" lang="en-US" altLang="ja-JP" sz="1200" kern="0">
                <a:solidFill>
                  <a:prstClr val="black"/>
                </a:solidFill>
                <a:latin typeface="+mn-lt"/>
                <a:ea typeface="+mn-ea"/>
              </a:rPr>
              <a:t>CCoE </a:t>
            </a:r>
            <a:r>
              <a:rPr kumimoji="0" lang="ja-JP" altLang="en-US" sz="1200" kern="0">
                <a:solidFill>
                  <a:prstClr val="black"/>
                </a:solidFill>
                <a:latin typeface="+mn-lt"/>
                <a:ea typeface="+mn-ea"/>
              </a:rPr>
              <a:t>を興した組織や人物から様々なノウハウやベストプラクティス、アンチパターンが共有され、日本国内で多くの </a:t>
            </a:r>
            <a:r>
              <a:rPr kumimoji="0" lang="en-US" altLang="ja-JP" sz="1200" kern="0">
                <a:solidFill>
                  <a:prstClr val="black"/>
                </a:solidFill>
                <a:latin typeface="+mn-lt"/>
                <a:ea typeface="+mn-ea"/>
              </a:rPr>
              <a:t>CCoE </a:t>
            </a:r>
            <a:r>
              <a:rPr kumimoji="0" lang="ja-JP" altLang="en-US" sz="1200" kern="0">
                <a:solidFill>
                  <a:prstClr val="black"/>
                </a:solidFill>
                <a:latin typeface="+mn-lt"/>
                <a:ea typeface="+mn-ea"/>
              </a:rPr>
              <a:t>が立ち上げられている</a:t>
            </a:r>
            <a:endParaRPr kumimoji="0" lang="en-US" altLang="ja-JP" sz="1200" kern="0">
              <a:solidFill>
                <a:prstClr val="black"/>
              </a:solidFill>
              <a:latin typeface="+mn-lt"/>
              <a:ea typeface="+mn-ea"/>
            </a:endParaRP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主なベストプラクティスとして、</a:t>
            </a:r>
            <a:r>
              <a:rPr kumimoji="0" lang="en-US" altLang="ja-JP" sz="1200" kern="0">
                <a:solidFill>
                  <a:prstClr val="black"/>
                </a:solidFill>
                <a:latin typeface="+mn-lt"/>
                <a:ea typeface="+mn-ea"/>
              </a:rPr>
              <a:t>DX/DI </a:t>
            </a:r>
            <a:r>
              <a:rPr kumimoji="0" lang="ja-JP" altLang="en-US" sz="1200" kern="0">
                <a:solidFill>
                  <a:prstClr val="black"/>
                </a:solidFill>
                <a:latin typeface="+mn-lt"/>
                <a:ea typeface="+mn-ea"/>
              </a:rPr>
              <a:t>牽引役としての強力なリーダシップを発揮する人物の存在、事業部門とのコラボレーション、仕組みによる統制など</a:t>
            </a: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主なアンチパターンとして、手段の目的化、事業部門の巻き込み不足、リーダーシップ不足など</a:t>
            </a:r>
          </a:p>
          <a:p>
            <a:pPr marL="285750" indent="-285750" eaLnBrk="1" fontAlgn="auto" hangingPunct="1">
              <a:spcBef>
                <a:spcPts val="0"/>
              </a:spcBef>
              <a:spcAft>
                <a:spcPts val="0"/>
              </a:spcAft>
              <a:buFont typeface="Arial" panose="020B0604020202020204" pitchFamily="34" charset="0"/>
              <a:buChar char="•"/>
              <a:defRPr/>
            </a:pPr>
            <a:r>
              <a:rPr kumimoji="0" lang="en-US" altLang="ja-JP" sz="1200" kern="0">
                <a:solidFill>
                  <a:prstClr val="black"/>
                </a:solidFill>
                <a:latin typeface="+mn-lt"/>
                <a:ea typeface="+mn-ea"/>
              </a:rPr>
              <a:t>CCoE </a:t>
            </a:r>
            <a:r>
              <a:rPr kumimoji="0" lang="ja-JP" altLang="en-US" sz="1200" kern="0">
                <a:solidFill>
                  <a:prstClr val="black"/>
                </a:solidFill>
                <a:latin typeface="+mn-lt"/>
                <a:ea typeface="+mn-ea"/>
              </a:rPr>
              <a:t>の理想像として、むしろ「</a:t>
            </a:r>
            <a:r>
              <a:rPr kumimoji="0" lang="en-US" altLang="ja-JP" sz="1200" kern="0">
                <a:solidFill>
                  <a:prstClr val="black"/>
                </a:solidFill>
                <a:latin typeface="+mn-lt"/>
                <a:ea typeface="+mn-ea"/>
              </a:rPr>
              <a:t>CCoE </a:t>
            </a:r>
            <a:r>
              <a:rPr kumimoji="0" lang="ja-JP" altLang="en-US" sz="1200" kern="0">
                <a:solidFill>
                  <a:prstClr val="black"/>
                </a:solidFill>
                <a:latin typeface="+mn-lt"/>
                <a:ea typeface="+mn-ea"/>
              </a:rPr>
              <a:t>がなくなること」が掲げられている</a:t>
            </a:r>
            <a:endParaRPr kumimoji="0" lang="en-US" altLang="ja-JP" sz="1200" kern="0">
              <a:solidFill>
                <a:prstClr val="black"/>
              </a:solidFill>
              <a:latin typeface="+mn-lt"/>
              <a:ea typeface="+mn-ea"/>
            </a:endParaRP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事業部門が自律的にクラウドを使いこなせることがゴールであると考える</a:t>
            </a:r>
            <a:endParaRPr kumimoji="0" lang="en-US" altLang="ja-JP" sz="1200" kern="0">
              <a:solidFill>
                <a:prstClr val="black"/>
              </a:solidFill>
              <a:latin typeface="+mn-lt"/>
              <a:ea typeface="+mn-ea"/>
            </a:endParaRPr>
          </a:p>
        </p:txBody>
      </p:sp>
      <p:sp>
        <p:nvSpPr>
          <p:cNvPr id="5" name="正方形/長方形 4">
            <a:extLst>
              <a:ext uri="{FF2B5EF4-FFF2-40B4-BE49-F238E27FC236}">
                <a16:creationId xmlns:a16="http://schemas.microsoft.com/office/drawing/2014/main" id="{0CDEC3D6-76B0-7DD9-BC5E-CC450CBA2A81}"/>
              </a:ext>
            </a:extLst>
          </p:cNvPr>
          <p:cNvSpPr/>
          <p:nvPr/>
        </p:nvSpPr>
        <p:spPr>
          <a:xfrm>
            <a:off x="4651512" y="2375452"/>
            <a:ext cx="4035288" cy="423407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a:t>
            </a:r>
            <a:r>
              <a:rPr kumimoji="0" lang="en-US" altLang="ja-JP" sz="1200" b="1" u="sng" kern="0">
                <a:solidFill>
                  <a:prstClr val="black"/>
                </a:solidFill>
                <a:latin typeface="+mn-lt"/>
                <a:ea typeface="+mn-ea"/>
              </a:rPr>
              <a:t>Azure CAF </a:t>
            </a:r>
            <a:r>
              <a:rPr kumimoji="0" lang="ja-JP" altLang="en-US" sz="1200" b="1" u="sng" kern="0">
                <a:solidFill>
                  <a:prstClr val="black"/>
                </a:solidFill>
                <a:latin typeface="+mn-lt"/>
                <a:ea typeface="+mn-ea"/>
              </a:rPr>
              <a:t>で語られる </a:t>
            </a:r>
            <a:r>
              <a:rPr kumimoji="0" lang="en-US" altLang="ja-JP" sz="1200" b="1" u="sng" kern="0">
                <a:solidFill>
                  <a:prstClr val="black"/>
                </a:solidFill>
                <a:latin typeface="+mn-lt"/>
                <a:ea typeface="+mn-ea"/>
              </a:rPr>
              <a:t>CCoE </a:t>
            </a:r>
            <a:r>
              <a:rPr kumimoji="0" lang="ja-JP" altLang="en-US" sz="1200" b="1" u="sng" kern="0">
                <a:solidFill>
                  <a:prstClr val="black"/>
                </a:solidFill>
                <a:latin typeface="+mn-lt"/>
                <a:ea typeface="+mn-ea"/>
              </a:rPr>
              <a:t>の位置づけ］</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企業全体の最終ゴールとして、以下のような理想像が掲げられている</a:t>
            </a:r>
            <a:endParaRPr kumimoji="0" lang="en-US" altLang="ja-JP" sz="1200" kern="0">
              <a:solidFill>
                <a:prstClr val="black"/>
              </a:solidFill>
              <a:latin typeface="+mn-lt"/>
              <a:ea typeface="+mn-ea"/>
            </a:endParaRP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全社的なクラウド利用戦略に基づき、各部門が自発的・自律的にクラウドを利用する</a:t>
            </a: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これを</a:t>
            </a:r>
            <a:r>
              <a:rPr kumimoji="0" lang="ja-JP" altLang="en-US" sz="1200" b="1" u="sng" kern="0">
                <a:solidFill>
                  <a:prstClr val="black"/>
                </a:solidFill>
                <a:latin typeface="+mn-lt"/>
                <a:ea typeface="+mn-ea"/>
              </a:rPr>
              <a:t>主に技術的観点からサポートする社内技術コンサル的な組織として </a:t>
            </a:r>
            <a:r>
              <a:rPr kumimoji="0" lang="en-US" altLang="ja-JP" sz="1200" b="1" u="sng" kern="0">
                <a:solidFill>
                  <a:prstClr val="black"/>
                </a:solidFill>
                <a:latin typeface="+mn-lt"/>
                <a:ea typeface="+mn-ea"/>
              </a:rPr>
              <a:t>CCoE </a:t>
            </a:r>
            <a:r>
              <a:rPr kumimoji="0" lang="ja-JP" altLang="en-US" sz="1200" b="1" u="sng" kern="0">
                <a:solidFill>
                  <a:prstClr val="black"/>
                </a:solidFill>
                <a:latin typeface="+mn-lt"/>
                <a:ea typeface="+mn-ea"/>
              </a:rPr>
              <a:t>を位置づけ</a:t>
            </a:r>
            <a:r>
              <a:rPr kumimoji="0" lang="ja-JP" altLang="en-US" sz="1200" kern="0">
                <a:solidFill>
                  <a:prstClr val="black"/>
                </a:solidFill>
                <a:latin typeface="+mn-lt"/>
                <a:ea typeface="+mn-ea"/>
              </a:rPr>
              <a:t>ている</a:t>
            </a:r>
            <a:endParaRPr kumimoji="0" lang="en-US" altLang="ja-JP" sz="12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このため、</a:t>
            </a:r>
            <a:r>
              <a:rPr kumimoji="0" lang="en-US" altLang="ja-JP" sz="1200" kern="0">
                <a:solidFill>
                  <a:prstClr val="black"/>
                </a:solidFill>
                <a:latin typeface="+mn-lt"/>
                <a:ea typeface="+mn-ea"/>
              </a:rPr>
              <a:t>Azure CAF </a:t>
            </a:r>
            <a:r>
              <a:rPr kumimoji="0" lang="ja-JP" altLang="en-US" sz="1200" kern="0">
                <a:solidFill>
                  <a:prstClr val="black"/>
                </a:solidFill>
                <a:latin typeface="+mn-lt"/>
                <a:ea typeface="+mn-ea"/>
              </a:rPr>
              <a:t>では</a:t>
            </a:r>
            <a:r>
              <a:rPr kumimoji="0" lang="en-US" altLang="ja-JP" sz="1200" kern="0">
                <a:solidFill>
                  <a:prstClr val="black"/>
                </a:solidFill>
                <a:latin typeface="+mn-lt"/>
                <a:ea typeface="+mn-ea"/>
              </a:rPr>
              <a:t>...</a:t>
            </a: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初期段階でクラウド導入を推進する組織を </a:t>
            </a:r>
            <a:r>
              <a:rPr kumimoji="0" lang="en-US" altLang="ja-JP" sz="1200" kern="0">
                <a:solidFill>
                  <a:prstClr val="black"/>
                </a:solidFill>
                <a:latin typeface="+mn-lt"/>
                <a:ea typeface="+mn-ea"/>
              </a:rPr>
              <a:t>CCoE </a:t>
            </a:r>
            <a:r>
              <a:rPr kumimoji="0" lang="ja-JP" altLang="en-US" sz="1200" kern="0">
                <a:solidFill>
                  <a:prstClr val="black"/>
                </a:solidFill>
                <a:latin typeface="+mn-lt"/>
                <a:ea typeface="+mn-ea"/>
              </a:rPr>
              <a:t>とは呼んでいない（初期段階ではクラウド導入チームとクラウドガバナンスチームが先導役となる）</a:t>
            </a: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クラウド利活用の戦略検討チームや運用チームは </a:t>
            </a:r>
            <a:r>
              <a:rPr kumimoji="0" lang="en-US" altLang="ja-JP" sz="1200" kern="0">
                <a:solidFill>
                  <a:prstClr val="black"/>
                </a:solidFill>
                <a:latin typeface="+mn-lt"/>
                <a:ea typeface="+mn-ea"/>
              </a:rPr>
              <a:t>CCoE </a:t>
            </a:r>
            <a:r>
              <a:rPr kumimoji="0" lang="ja-JP" altLang="en-US" sz="1200" kern="0">
                <a:solidFill>
                  <a:prstClr val="black"/>
                </a:solidFill>
                <a:latin typeface="+mn-lt"/>
                <a:ea typeface="+mn-ea"/>
              </a:rPr>
              <a:t>とは別に存在する</a:t>
            </a: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クラウド利活用が進んでいく中で得られた知見を組織化することで </a:t>
            </a:r>
            <a:r>
              <a:rPr kumimoji="0" lang="en-US" altLang="ja-JP" sz="1200" kern="0">
                <a:solidFill>
                  <a:prstClr val="black"/>
                </a:solidFill>
                <a:latin typeface="+mn-lt"/>
                <a:ea typeface="+mn-ea"/>
              </a:rPr>
              <a:t>CCoE </a:t>
            </a:r>
            <a:r>
              <a:rPr kumimoji="0" lang="ja-JP" altLang="en-US" sz="1200" kern="0">
                <a:solidFill>
                  <a:prstClr val="black"/>
                </a:solidFill>
                <a:latin typeface="+mn-lt"/>
                <a:ea typeface="+mn-ea"/>
              </a:rPr>
              <a:t>が出来上がってくる、という位置づけになっている</a:t>
            </a:r>
            <a:endParaRPr kumimoji="0" lang="en-US" altLang="ja-JP" sz="12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en-US" altLang="ja-JP" sz="1200" kern="0">
                <a:solidFill>
                  <a:prstClr val="black"/>
                </a:solidFill>
                <a:latin typeface="+mn-lt"/>
                <a:ea typeface="+mn-ea"/>
              </a:rPr>
              <a:t>Azure CAF </a:t>
            </a:r>
            <a:r>
              <a:rPr kumimoji="0" lang="ja-JP" altLang="en-US" sz="1200" kern="0">
                <a:solidFill>
                  <a:prstClr val="black"/>
                </a:solidFill>
                <a:latin typeface="+mn-lt"/>
                <a:ea typeface="+mn-ea"/>
              </a:rPr>
              <a:t>資料内の </a:t>
            </a:r>
            <a:r>
              <a:rPr kumimoji="0" lang="en-US" altLang="ja-JP" sz="1200" kern="0">
                <a:solidFill>
                  <a:prstClr val="black"/>
                </a:solidFill>
                <a:latin typeface="+mn-lt"/>
                <a:ea typeface="+mn-ea"/>
              </a:rPr>
              <a:t>CCoE </a:t>
            </a:r>
            <a:r>
              <a:rPr kumimoji="0" lang="ja-JP" altLang="en-US" sz="1200" kern="0">
                <a:solidFill>
                  <a:prstClr val="black"/>
                </a:solidFill>
                <a:latin typeface="+mn-lt"/>
                <a:ea typeface="+mn-ea"/>
              </a:rPr>
              <a:t>はガバナンスチームが進化したような役割として位置付けられている</a:t>
            </a:r>
            <a:endParaRPr kumimoji="0" lang="en-US" altLang="ja-JP" sz="1200" kern="0">
              <a:solidFill>
                <a:prstClr val="black"/>
              </a:solidFill>
              <a:latin typeface="+mn-lt"/>
              <a:ea typeface="+mn-ea"/>
            </a:endParaRPr>
          </a:p>
          <a:p>
            <a:pPr marL="540000" lvl="1" indent="-27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Azure CAF </a:t>
            </a:r>
            <a:r>
              <a:rPr kumimoji="0" lang="ja-JP" altLang="en-US" sz="1200" kern="0">
                <a:solidFill>
                  <a:prstClr val="black"/>
                </a:solidFill>
                <a:latin typeface="+mn-lt"/>
                <a:ea typeface="+mn-ea"/>
              </a:rPr>
              <a:t>の </a:t>
            </a:r>
            <a:r>
              <a:rPr kumimoji="0" lang="en-US" altLang="ja-JP" sz="1200" kern="0">
                <a:solidFill>
                  <a:prstClr val="black"/>
                </a:solidFill>
                <a:latin typeface="+mn-lt"/>
                <a:ea typeface="+mn-ea"/>
              </a:rPr>
              <a:t>CCoE </a:t>
            </a:r>
            <a:r>
              <a:rPr kumimoji="0" lang="ja-JP" altLang="en-US" sz="1200" kern="0">
                <a:solidFill>
                  <a:prstClr val="black"/>
                </a:solidFill>
                <a:latin typeface="+mn-lt"/>
                <a:ea typeface="+mn-ea"/>
              </a:rPr>
              <a:t>は、共通基盤の整備・拡充や効率的なセキュリティ・ガバナンスの実現、自動化技術の導入・普及など、生産性改善・ガバナンス改善にフォーカスする組織として定義されている</a:t>
            </a:r>
          </a:p>
        </p:txBody>
      </p:sp>
      <p:pic>
        <p:nvPicPr>
          <p:cNvPr id="6" name="Picture 2" descr="クラウドのセンター オブ エクセレンス (C C o E) を示す図。">
            <a:extLst>
              <a:ext uri="{FF2B5EF4-FFF2-40B4-BE49-F238E27FC236}">
                <a16:creationId xmlns:a16="http://schemas.microsoft.com/office/drawing/2014/main" id="{D2829C4E-21B6-0276-5CFF-46C7D0691E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9716" y="248300"/>
            <a:ext cx="2437155" cy="14212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74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C247AEB-1FA5-4AE1-BB45-E7B488726BCC}"/>
              </a:ext>
            </a:extLst>
          </p:cNvPr>
          <p:cNvSpPr>
            <a:spLocks noGrp="1"/>
          </p:cNvSpPr>
          <p:nvPr>
            <p:ph idx="1"/>
          </p:nvPr>
        </p:nvSpPr>
        <p:spPr/>
        <p:txBody>
          <a:bodyPr/>
          <a:lstStyle/>
          <a:p>
            <a:r>
              <a:rPr lang="en-US" altLang="ja-JP"/>
              <a:t>Tips</a:t>
            </a:r>
            <a:r>
              <a:rPr lang="ja-JP" altLang="en-US"/>
              <a:t> </a:t>
            </a:r>
            <a:r>
              <a:rPr lang="en-US" altLang="ja-JP"/>
              <a:t>&amp;</a:t>
            </a:r>
            <a:r>
              <a:rPr lang="ja-JP" altLang="en-US"/>
              <a:t> </a:t>
            </a:r>
            <a:r>
              <a:rPr lang="en-US" altLang="ja-JP"/>
              <a:t>Tricks</a:t>
            </a:r>
            <a:r>
              <a:rPr lang="ja-JP" altLang="en-US"/>
              <a:t> </a:t>
            </a:r>
            <a:r>
              <a:rPr lang="en-US" altLang="ja-JP"/>
              <a:t>:</a:t>
            </a:r>
            <a:r>
              <a:rPr lang="ja-JP" altLang="en-US"/>
              <a:t> </a:t>
            </a:r>
            <a:r>
              <a:rPr lang="en-US" altLang="ja-JP"/>
              <a:t>#2.</a:t>
            </a:r>
            <a:r>
              <a:rPr lang="ja-JP" altLang="en-US"/>
              <a:t> 初期段階での推進体制の立案（続き）</a:t>
            </a:r>
            <a:endParaRPr lang="en-US" altLang="ja-JP"/>
          </a:p>
          <a:p>
            <a:pPr lvl="1"/>
            <a:r>
              <a:rPr kumimoji="1" lang="ja-JP" altLang="en-US"/>
              <a:t>（重要） </a:t>
            </a:r>
            <a:r>
              <a:rPr kumimoji="1" lang="en-US" altLang="ja-JP"/>
              <a:t>CCoE </a:t>
            </a:r>
            <a:r>
              <a:rPr kumimoji="1" lang="ja-JP" altLang="en-US"/>
              <a:t>の位置づけ・役割について（続き）</a:t>
            </a:r>
            <a:endParaRPr kumimoji="1" lang="en-US" altLang="ja-JP"/>
          </a:p>
          <a:p>
            <a:pPr lvl="2"/>
            <a:r>
              <a:rPr lang="ja-JP" altLang="en-US"/>
              <a:t>クラウド導入・推進時の組織体制の最適解は組織ごとに異なるため、個別検討が必要</a:t>
            </a:r>
            <a:endParaRPr lang="en-US" altLang="ja-JP"/>
          </a:p>
          <a:p>
            <a:pPr lvl="2"/>
            <a:r>
              <a:rPr kumimoji="1" lang="ja-JP" altLang="en-US"/>
              <a:t>特に日本の場合は何らかの牽引役が必要になる → 国内の </a:t>
            </a:r>
            <a:r>
              <a:rPr kumimoji="1" lang="en-US" altLang="ja-JP"/>
              <a:t>CCoE </a:t>
            </a:r>
            <a:r>
              <a:rPr kumimoji="1" lang="ja-JP" altLang="en-US"/>
              <a:t>ノウハウが役立つ</a:t>
            </a:r>
          </a:p>
        </p:txBody>
      </p:sp>
      <p:sp>
        <p:nvSpPr>
          <p:cNvPr id="12" name="正方形/長方形 11">
            <a:extLst>
              <a:ext uri="{FF2B5EF4-FFF2-40B4-BE49-F238E27FC236}">
                <a16:creationId xmlns:a16="http://schemas.microsoft.com/office/drawing/2014/main" id="{2201D827-BE36-73F5-D34D-D5F022B71BE4}"/>
              </a:ext>
            </a:extLst>
          </p:cNvPr>
          <p:cNvSpPr/>
          <p:nvPr/>
        </p:nvSpPr>
        <p:spPr>
          <a:xfrm>
            <a:off x="457200" y="5074920"/>
            <a:ext cx="8220456" cy="164592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［自組織に最適化されたクラウド（</a:t>
            </a:r>
            <a:r>
              <a:rPr kumimoji="0" lang="en-US" altLang="ja-JP" sz="1200" b="1" u="sng" kern="0">
                <a:solidFill>
                  <a:prstClr val="black"/>
                </a:solidFill>
                <a:latin typeface="+mn-lt"/>
                <a:ea typeface="+mn-ea"/>
              </a:rPr>
              <a:t>DX/DI</a:t>
            </a:r>
            <a:r>
              <a:rPr kumimoji="0" lang="ja-JP" altLang="en-US" sz="1200" b="1" u="sng" kern="0">
                <a:solidFill>
                  <a:prstClr val="black"/>
                </a:solidFill>
                <a:latin typeface="+mn-lt"/>
                <a:ea typeface="+mn-ea"/>
              </a:rPr>
              <a:t>）推進体制の検討］</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クラウド導入 </a:t>
            </a:r>
            <a:r>
              <a:rPr kumimoji="0" lang="en-US" altLang="ja-JP" sz="1200" kern="0">
                <a:solidFill>
                  <a:prstClr val="black"/>
                </a:solidFill>
                <a:latin typeface="+mn-lt"/>
                <a:ea typeface="+mn-ea"/>
              </a:rPr>
              <a:t>= CCoE </a:t>
            </a:r>
            <a:r>
              <a:rPr kumimoji="0" lang="ja-JP" altLang="en-US" sz="1200" kern="0">
                <a:solidFill>
                  <a:prstClr val="black"/>
                </a:solidFill>
                <a:latin typeface="+mn-lt"/>
                <a:ea typeface="+mn-ea"/>
              </a:rPr>
              <a:t>を編成することではない</a:t>
            </a: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最終的に目指したいのは「現場主導・自律進化的な </a:t>
            </a:r>
            <a:r>
              <a:rPr kumimoji="0" lang="en-US" altLang="ja-JP" sz="1200" kern="0">
                <a:solidFill>
                  <a:prstClr val="black"/>
                </a:solidFill>
                <a:latin typeface="+mn-lt"/>
                <a:ea typeface="+mn-ea"/>
              </a:rPr>
              <a:t>DX/DI </a:t>
            </a:r>
            <a:r>
              <a:rPr kumimoji="0" lang="ja-JP" altLang="en-US" sz="1200" kern="0">
                <a:solidFill>
                  <a:prstClr val="black"/>
                </a:solidFill>
                <a:latin typeface="+mn-lt"/>
                <a:ea typeface="+mn-ea"/>
              </a:rPr>
              <a:t>推進」</a:t>
            </a:r>
            <a:endParaRPr kumimoji="0" lang="en-US" altLang="ja-JP" sz="12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一方で、そのために必要な「会社の変え方」は企業ごとに異なる</a:t>
            </a: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特に日本企業では、</a:t>
            </a:r>
            <a:r>
              <a:rPr kumimoji="0" lang="en-US" altLang="ja-JP" sz="1200" kern="0">
                <a:solidFill>
                  <a:prstClr val="black"/>
                </a:solidFill>
                <a:latin typeface="+mn-lt"/>
                <a:ea typeface="+mn-ea"/>
              </a:rPr>
              <a:t>IT </a:t>
            </a:r>
            <a:r>
              <a:rPr kumimoji="0" lang="ja-JP" altLang="en-US" sz="1200" kern="0">
                <a:solidFill>
                  <a:prstClr val="black"/>
                </a:solidFill>
                <a:latin typeface="+mn-lt"/>
                <a:ea typeface="+mn-ea"/>
              </a:rPr>
              <a:t>リーダシップが弱いことが非常に多く、様々な</a:t>
            </a:r>
            <a:br>
              <a:rPr kumimoji="0" lang="ja-JP" altLang="en-US" sz="1200" kern="0">
                <a:solidFill>
                  <a:prstClr val="black"/>
                </a:solidFill>
                <a:latin typeface="+mn-lt"/>
                <a:ea typeface="+mn-ea"/>
              </a:rPr>
            </a:br>
            <a:r>
              <a:rPr kumimoji="0" lang="ja-JP" altLang="en-US" sz="1200" kern="0">
                <a:solidFill>
                  <a:prstClr val="black"/>
                </a:solidFill>
                <a:latin typeface="+mn-lt"/>
                <a:ea typeface="+mn-ea"/>
              </a:rPr>
              <a:t>人や組織を巻き込みつつ変革を進める方策を考える必要がある</a:t>
            </a:r>
            <a:endParaRPr kumimoji="0" lang="en-US" altLang="ja-JP" sz="1200" kern="0">
              <a:solidFill>
                <a:prstClr val="black"/>
              </a:solidFill>
              <a:latin typeface="+mn-lt"/>
              <a:ea typeface="+mn-ea"/>
            </a:endParaRP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バランスの取れた進め方をしないと、前述の課題に陥りやすくなる</a:t>
            </a:r>
            <a:endParaRPr kumimoji="0" lang="en-US" altLang="ja-JP" sz="1200" kern="0">
              <a:solidFill>
                <a:prstClr val="black"/>
              </a:solidFill>
              <a:latin typeface="+mn-lt"/>
              <a:ea typeface="+mn-ea"/>
            </a:endParaRP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その一つの解としての日本型 </a:t>
            </a:r>
            <a:r>
              <a:rPr kumimoji="0" lang="en-US" altLang="ja-JP" sz="1200" kern="0">
                <a:solidFill>
                  <a:prstClr val="black"/>
                </a:solidFill>
                <a:latin typeface="+mn-lt"/>
                <a:ea typeface="+mn-ea"/>
              </a:rPr>
              <a:t>CCoE </a:t>
            </a:r>
            <a:r>
              <a:rPr kumimoji="0" lang="ja-JP" altLang="en-US" sz="1200" kern="0">
                <a:solidFill>
                  <a:prstClr val="black"/>
                </a:solidFill>
                <a:latin typeface="+mn-lt"/>
                <a:ea typeface="+mn-ea"/>
              </a:rPr>
              <a:t>のノウハウは非常に参考になる</a:t>
            </a:r>
            <a:endParaRPr kumimoji="0" lang="en-US" altLang="ja-JP" sz="1200" kern="0">
              <a:solidFill>
                <a:prstClr val="black"/>
              </a:solidFill>
              <a:latin typeface="+mn-lt"/>
              <a:ea typeface="+mn-ea"/>
            </a:endParaRPr>
          </a:p>
        </p:txBody>
      </p:sp>
      <p:sp>
        <p:nvSpPr>
          <p:cNvPr id="2" name="タイトル 1">
            <a:extLst>
              <a:ext uri="{FF2B5EF4-FFF2-40B4-BE49-F238E27FC236}">
                <a16:creationId xmlns:a16="http://schemas.microsoft.com/office/drawing/2014/main" id="{EB1E2EFA-2C6A-EC30-5833-4EC8076CBBA0}"/>
              </a:ext>
            </a:extLst>
          </p:cNvPr>
          <p:cNvSpPr>
            <a:spLocks noGrp="1"/>
          </p:cNvSpPr>
          <p:nvPr>
            <p:ph type="title"/>
          </p:nvPr>
        </p:nvSpPr>
        <p:spPr/>
        <p:txBody>
          <a:bodyPr/>
          <a:lstStyle/>
          <a:p>
            <a:r>
              <a:rPr lang="ja-JP" altLang="en-US"/>
              <a:t>②</a:t>
            </a:r>
            <a:r>
              <a:rPr kumimoji="1" lang="ja-JP" altLang="en-US"/>
              <a:t> 戦術立案・計画策定 （</a:t>
            </a:r>
            <a:r>
              <a:rPr kumimoji="1" lang="en-US" altLang="ja-JP"/>
              <a:t>Plan</a:t>
            </a:r>
            <a:r>
              <a:rPr kumimoji="1" lang="ja-JP" altLang="en-US"/>
              <a:t>）</a:t>
            </a:r>
          </a:p>
        </p:txBody>
      </p:sp>
      <p:pic>
        <p:nvPicPr>
          <p:cNvPr id="9" name="図 8">
            <a:extLst>
              <a:ext uri="{FF2B5EF4-FFF2-40B4-BE49-F238E27FC236}">
                <a16:creationId xmlns:a16="http://schemas.microsoft.com/office/drawing/2014/main" id="{F7854B86-C923-5D6A-DA4C-531E418BB5C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515666" y="5170933"/>
            <a:ext cx="3033974" cy="1257553"/>
          </a:xfrm>
          <a:prstGeom prst="rect">
            <a:avLst/>
          </a:prstGeom>
        </p:spPr>
      </p:pic>
      <p:sp>
        <p:nvSpPr>
          <p:cNvPr id="10" name="正方形/長方形 9">
            <a:extLst>
              <a:ext uri="{FF2B5EF4-FFF2-40B4-BE49-F238E27FC236}">
                <a16:creationId xmlns:a16="http://schemas.microsoft.com/office/drawing/2014/main" id="{C8B3329A-B18B-DAC6-ED66-748C615416CF}"/>
              </a:ext>
            </a:extLst>
          </p:cNvPr>
          <p:cNvSpPr/>
          <p:nvPr/>
        </p:nvSpPr>
        <p:spPr>
          <a:xfrm>
            <a:off x="457200" y="2375452"/>
            <a:ext cx="3483864" cy="2580596"/>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［日本国内の </a:t>
            </a:r>
            <a:r>
              <a:rPr kumimoji="0" lang="en-US" altLang="ja-JP" sz="1200" b="1" u="sng" kern="0">
                <a:solidFill>
                  <a:prstClr val="black"/>
                </a:solidFill>
                <a:latin typeface="+mn-lt"/>
                <a:ea typeface="+mn-ea"/>
              </a:rPr>
              <a:t>CCoE </a:t>
            </a:r>
            <a:r>
              <a:rPr kumimoji="0" lang="ja-JP" altLang="en-US" sz="1200" b="1" u="sng" kern="0">
                <a:solidFill>
                  <a:prstClr val="black"/>
                </a:solidFill>
                <a:latin typeface="+mn-lt"/>
                <a:ea typeface="+mn-ea"/>
              </a:rPr>
              <a:t>の位置づけは</a:t>
            </a:r>
            <a:r>
              <a:rPr kumimoji="0" lang="en-US" altLang="ja-JP" sz="1200" b="1" u="sng" kern="0">
                <a:solidFill>
                  <a:prstClr val="black"/>
                </a:solidFill>
                <a:latin typeface="+mn-lt"/>
                <a:ea typeface="+mn-ea"/>
              </a:rPr>
              <a:t>...</a:t>
            </a:r>
            <a:r>
              <a:rPr kumimoji="0" lang="ja-JP" altLang="en-US" sz="1200" b="1" u="sng" kern="0">
                <a:solidFill>
                  <a:prstClr val="black"/>
                </a:solidFill>
                <a:latin typeface="+mn-lt"/>
                <a:ea typeface="+mn-ea"/>
              </a:rPr>
              <a:t>］</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クラウド活用による </a:t>
            </a:r>
            <a:r>
              <a:rPr kumimoji="0" lang="en-US" altLang="ja-JP" sz="1200" kern="0">
                <a:solidFill>
                  <a:prstClr val="black"/>
                </a:solidFill>
                <a:latin typeface="+mn-lt"/>
                <a:ea typeface="+mn-ea"/>
              </a:rPr>
              <a:t>DX/DI </a:t>
            </a:r>
            <a:r>
              <a:rPr kumimoji="0" lang="ja-JP" altLang="en-US" sz="1200" kern="0">
                <a:solidFill>
                  <a:prstClr val="black"/>
                </a:solidFill>
                <a:latin typeface="+mn-lt"/>
                <a:ea typeface="+mn-ea"/>
              </a:rPr>
              <a:t>に関する「すべての事象」をつなぐ</a:t>
            </a:r>
            <a:r>
              <a:rPr kumimoji="0" lang="en-US" altLang="ja-JP" sz="1200" kern="0">
                <a:solidFill>
                  <a:prstClr val="black"/>
                </a:solidFill>
                <a:latin typeface="+mn-lt"/>
                <a:ea typeface="+mn-ea"/>
              </a:rPr>
              <a:t>『</a:t>
            </a:r>
            <a:r>
              <a:rPr kumimoji="0" lang="ja-JP" altLang="en-US" sz="1200" kern="0">
                <a:solidFill>
                  <a:prstClr val="black"/>
                </a:solidFill>
                <a:latin typeface="+mn-lt"/>
                <a:ea typeface="+mn-ea"/>
              </a:rPr>
              <a:t>要</a:t>
            </a:r>
            <a:r>
              <a:rPr kumimoji="0" lang="en-US" altLang="ja-JP" sz="1200" kern="0">
                <a:solidFill>
                  <a:prstClr val="black"/>
                </a:solidFill>
                <a:latin typeface="+mn-lt"/>
                <a:ea typeface="+mn-ea"/>
              </a:rPr>
              <a:t>』</a:t>
            </a:r>
            <a:r>
              <a:rPr kumimoji="0" lang="ja-JP" altLang="en-US" sz="1200" kern="0">
                <a:solidFill>
                  <a:prstClr val="black"/>
                </a:solidFill>
                <a:latin typeface="+mn-lt"/>
                <a:ea typeface="+mn-ea"/>
              </a:rPr>
              <a:t>としての役割</a:t>
            </a:r>
            <a:endParaRPr kumimoji="0" lang="en-US" altLang="ja-JP" sz="1200" kern="0">
              <a:solidFill>
                <a:prstClr val="black"/>
              </a:solidFill>
              <a:latin typeface="+mn-lt"/>
              <a:ea typeface="+mn-ea"/>
            </a:endParaRP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戦略立案、事業企画、会計戦略、導入・開発、人材教育、パートナー戦略、運用、ガバナンスなど</a:t>
            </a:r>
          </a:p>
          <a:p>
            <a:pPr marL="285750" indent="-285750" eaLnBrk="1" fontAlgn="auto" hangingPunct="1">
              <a:spcBef>
                <a:spcPts val="0"/>
              </a:spcBef>
              <a:spcAft>
                <a:spcPts val="0"/>
              </a:spcAft>
              <a:buFont typeface="Arial" panose="020B0604020202020204" pitchFamily="34" charset="0"/>
              <a:buChar char="•"/>
              <a:defRPr/>
            </a:pPr>
            <a:r>
              <a:rPr kumimoji="0" lang="ja-JP" altLang="en-US" sz="1200" b="1" u="sng" kern="0">
                <a:solidFill>
                  <a:prstClr val="black"/>
                </a:solidFill>
                <a:latin typeface="+mn-lt"/>
                <a:ea typeface="+mn-ea"/>
              </a:rPr>
              <a:t>日本の場合、強力な </a:t>
            </a:r>
            <a:r>
              <a:rPr kumimoji="0" lang="en-US" altLang="ja-JP" sz="1200" b="1" u="sng" kern="0">
                <a:solidFill>
                  <a:prstClr val="black"/>
                </a:solidFill>
                <a:latin typeface="+mn-lt"/>
                <a:ea typeface="+mn-ea"/>
              </a:rPr>
              <a:t>IT </a:t>
            </a:r>
            <a:r>
              <a:rPr kumimoji="0" lang="ja-JP" altLang="en-US" sz="1200" b="1" u="sng" kern="0">
                <a:solidFill>
                  <a:prstClr val="black"/>
                </a:solidFill>
                <a:latin typeface="+mn-lt"/>
                <a:ea typeface="+mn-ea"/>
              </a:rPr>
              <a:t>リーダシップが不在であることが多い</a:t>
            </a:r>
            <a:r>
              <a:rPr kumimoji="0" lang="ja-JP" altLang="en-US" sz="1200" kern="0">
                <a:solidFill>
                  <a:prstClr val="black"/>
                </a:solidFill>
                <a:latin typeface="+mn-lt"/>
                <a:ea typeface="+mn-ea"/>
              </a:rPr>
              <a:t>ため、クラウドを通した </a:t>
            </a:r>
            <a:r>
              <a:rPr kumimoji="0" lang="en-US" altLang="ja-JP" sz="1200" kern="0">
                <a:solidFill>
                  <a:prstClr val="black"/>
                </a:solidFill>
                <a:latin typeface="+mn-lt"/>
                <a:ea typeface="+mn-ea"/>
              </a:rPr>
              <a:t>DX/DI </a:t>
            </a:r>
            <a:r>
              <a:rPr kumimoji="0" lang="ja-JP" altLang="en-US" sz="1200" kern="0">
                <a:solidFill>
                  <a:prstClr val="black"/>
                </a:solidFill>
                <a:latin typeface="+mn-lt"/>
                <a:ea typeface="+mn-ea"/>
              </a:rPr>
              <a:t>の推進に強いリーダシップを発揮できる人物や組織・チームが必要になることが多い</a:t>
            </a: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このため日本の </a:t>
            </a:r>
            <a:r>
              <a:rPr kumimoji="0" lang="en-US" altLang="ja-JP" sz="1200" kern="0">
                <a:solidFill>
                  <a:prstClr val="black"/>
                </a:solidFill>
                <a:latin typeface="+mn-lt"/>
                <a:ea typeface="+mn-ea"/>
              </a:rPr>
              <a:t>CCoE </a:t>
            </a:r>
            <a:r>
              <a:rPr kumimoji="0" lang="ja-JP" altLang="en-US" sz="1200" kern="0">
                <a:solidFill>
                  <a:prstClr val="black"/>
                </a:solidFill>
                <a:latin typeface="+mn-lt"/>
                <a:ea typeface="+mn-ea"/>
              </a:rPr>
              <a:t>ノウハウは、日本に特化・最適化された組織変革ノウハウとしての性格が強くなっている</a:t>
            </a:r>
          </a:p>
        </p:txBody>
      </p:sp>
      <p:sp>
        <p:nvSpPr>
          <p:cNvPr id="11" name="正方形/長方形 10">
            <a:extLst>
              <a:ext uri="{FF2B5EF4-FFF2-40B4-BE49-F238E27FC236}">
                <a16:creationId xmlns:a16="http://schemas.microsoft.com/office/drawing/2014/main" id="{526D59F0-6A57-FE2F-7836-E40CAAD393C7}"/>
              </a:ext>
            </a:extLst>
          </p:cNvPr>
          <p:cNvSpPr/>
          <p:nvPr/>
        </p:nvSpPr>
        <p:spPr>
          <a:xfrm>
            <a:off x="4078224" y="2375452"/>
            <a:ext cx="4608576" cy="2580596"/>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［一方で陥りがちな課題は</a:t>
            </a:r>
            <a:r>
              <a:rPr kumimoji="0" lang="en-US" altLang="ja-JP" sz="1200" b="1" u="sng" kern="0">
                <a:solidFill>
                  <a:prstClr val="black"/>
                </a:solidFill>
                <a:latin typeface="+mn-lt"/>
                <a:ea typeface="+mn-ea"/>
              </a:rPr>
              <a:t>...</a:t>
            </a:r>
            <a:r>
              <a:rPr kumimoji="0" lang="ja-JP" altLang="en-US" sz="1200" b="1" u="sng" kern="0">
                <a:solidFill>
                  <a:prstClr val="black"/>
                </a:solidFill>
                <a:latin typeface="+mn-lt"/>
                <a:ea typeface="+mn-ea"/>
              </a:rPr>
              <a:t>］</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ビジネス視点・利用者視点の不足</a:t>
            </a: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クラウド利用が目的化し、ビジネスメリットが刈り取れない</a:t>
            </a: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統制が強すぎて、現場に使ってもらえない基盤になってしまう</a:t>
            </a:r>
          </a:p>
          <a:p>
            <a:pPr marL="285750" indent="-2857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事業部門の巻き込み不足</a:t>
            </a:r>
            <a:endParaRPr kumimoji="0" lang="en-US" altLang="ja-JP" sz="1200" kern="0">
              <a:solidFill>
                <a:prstClr val="black"/>
              </a:solidFill>
              <a:latin typeface="+mn-lt"/>
              <a:ea typeface="+mn-ea"/>
            </a:endParaRPr>
          </a:p>
          <a:p>
            <a:pPr marL="540000" lvl="1" indent="-27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CCoE </a:t>
            </a:r>
            <a:r>
              <a:rPr kumimoji="0" lang="ja-JP" altLang="en-US" sz="1200" kern="0">
                <a:solidFill>
                  <a:prstClr val="black"/>
                </a:solidFill>
                <a:latin typeface="+mn-lt"/>
                <a:ea typeface="+mn-ea"/>
              </a:rPr>
              <a:t>だけがクラウド案件に関わる一方で、ほとんどの案件がオンプレに留まる</a:t>
            </a:r>
          </a:p>
          <a:p>
            <a:pPr marL="285750" indent="-2857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ガバナンスやセキュリティの織り込み不足</a:t>
            </a:r>
            <a:endParaRPr kumimoji="0" lang="en-US" altLang="ja-JP" sz="1200" kern="0">
              <a:solidFill>
                <a:prstClr val="black"/>
              </a:solidFill>
              <a:latin typeface="+mn-lt"/>
              <a:ea typeface="+mn-ea"/>
            </a:endParaRPr>
          </a:p>
          <a:p>
            <a:pPr marL="540000" lvl="1" indent="-27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特に開発が牽引役となった場合、ガバナンスやセキュリティなどへの対応が後付けになる</a:t>
            </a:r>
          </a:p>
          <a:p>
            <a:pPr marL="285750" indent="-2857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牽引役の異動や退職（あるいは外部への過度な依存）</a:t>
            </a:r>
            <a:endParaRPr kumimoji="0" lang="en-US" altLang="ja-JP" sz="1200" kern="0">
              <a:solidFill>
                <a:prstClr val="black"/>
              </a:solidFill>
              <a:latin typeface="+mn-lt"/>
              <a:ea typeface="+mn-ea"/>
            </a:endParaRPr>
          </a:p>
          <a:p>
            <a:pPr marL="540000" lvl="1" indent="-27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CCoE </a:t>
            </a:r>
            <a:r>
              <a:rPr kumimoji="0" lang="ja-JP" altLang="en-US" sz="1200" kern="0">
                <a:solidFill>
                  <a:prstClr val="black"/>
                </a:solidFill>
                <a:latin typeface="+mn-lt"/>
                <a:ea typeface="+mn-ea"/>
              </a:rPr>
              <a:t>を牽引してきた強力なリーダーが異動・退職することにより、クラウド利活用や </a:t>
            </a:r>
            <a:r>
              <a:rPr kumimoji="0" lang="en-US" altLang="ja-JP" sz="1200" kern="0">
                <a:solidFill>
                  <a:prstClr val="black"/>
                </a:solidFill>
                <a:latin typeface="+mn-lt"/>
                <a:ea typeface="+mn-ea"/>
              </a:rPr>
              <a:t>DX/DI </a:t>
            </a:r>
            <a:r>
              <a:rPr kumimoji="0" lang="ja-JP" altLang="en-US" sz="1200" kern="0">
                <a:solidFill>
                  <a:prstClr val="black"/>
                </a:solidFill>
                <a:latin typeface="+mn-lt"/>
                <a:ea typeface="+mn-ea"/>
              </a:rPr>
              <a:t>推進が失速する</a:t>
            </a:r>
          </a:p>
          <a:p>
            <a:pPr marL="285750" indent="-285750" eaLnBrk="1" fontAlgn="auto" hangingPunct="1">
              <a:spcBef>
                <a:spcPts val="0"/>
              </a:spcBef>
              <a:spcAft>
                <a:spcPts val="0"/>
              </a:spcAft>
              <a:buFont typeface="Arial" panose="020B0604020202020204" pitchFamily="34" charset="0"/>
              <a:buChar char="•"/>
              <a:defRPr/>
            </a:pPr>
            <a:endParaRPr kumimoji="0" lang="ja-JP" altLang="en-US" sz="1200" kern="0">
              <a:solidFill>
                <a:prstClr val="black"/>
              </a:solidFill>
              <a:latin typeface="+mn-lt"/>
              <a:ea typeface="+mn-ea"/>
            </a:endParaRPr>
          </a:p>
        </p:txBody>
      </p:sp>
      <p:sp>
        <p:nvSpPr>
          <p:cNvPr id="13" name="正方形/長方形 12">
            <a:extLst>
              <a:ext uri="{FF2B5EF4-FFF2-40B4-BE49-F238E27FC236}">
                <a16:creationId xmlns:a16="http://schemas.microsoft.com/office/drawing/2014/main" id="{E62ADE68-7662-AD29-DFBE-C092BF3D5924}"/>
              </a:ext>
            </a:extLst>
          </p:cNvPr>
          <p:cNvSpPr/>
          <p:nvPr/>
        </p:nvSpPr>
        <p:spPr bwMode="auto">
          <a:xfrm>
            <a:off x="7793831" y="6007894"/>
            <a:ext cx="752475" cy="423862"/>
          </a:xfrm>
          <a:prstGeom prst="rect">
            <a:avLst/>
          </a:prstGeom>
          <a:noFill/>
          <a:ln w="12700"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14" name="吹き出し: 円形 13">
            <a:extLst>
              <a:ext uri="{FF2B5EF4-FFF2-40B4-BE49-F238E27FC236}">
                <a16:creationId xmlns:a16="http://schemas.microsoft.com/office/drawing/2014/main" id="{A5B9EA55-68E3-8837-8A4B-C0F1959492B5}"/>
              </a:ext>
            </a:extLst>
          </p:cNvPr>
          <p:cNvSpPr/>
          <p:nvPr/>
        </p:nvSpPr>
        <p:spPr bwMode="auto">
          <a:xfrm>
            <a:off x="8124825" y="6442201"/>
            <a:ext cx="561976" cy="210313"/>
          </a:xfrm>
          <a:prstGeom prst="wedgeEllipseCallout">
            <a:avLst>
              <a:gd name="adj1" fmla="val -25157"/>
              <a:gd name="adj2" fmla="val -63622"/>
            </a:avLst>
          </a:prstGeom>
          <a:solidFill>
            <a:srgbClr val="FFEFFF"/>
          </a:solidFill>
          <a:ln w="63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ja-JP" sz="500"/>
              <a:t>Azure CAF </a:t>
            </a:r>
            <a:r>
              <a:rPr lang="ja-JP" altLang="en-US" sz="500"/>
              <a:t>の</a:t>
            </a: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500" b="0" i="0" u="none" strike="noStrike" cap="none" normalizeH="0" baseline="0">
                <a:ln>
                  <a:noFill/>
                </a:ln>
                <a:solidFill>
                  <a:schemeClr val="tx1"/>
                </a:solidFill>
                <a:effectLst/>
              </a:rPr>
              <a:t>定義での </a:t>
            </a:r>
            <a:r>
              <a:rPr kumimoji="1" lang="en-US" altLang="ja-JP" sz="500" b="0" i="0" u="none" strike="noStrike" cap="none" normalizeH="0" baseline="0">
                <a:ln>
                  <a:noFill/>
                </a:ln>
                <a:solidFill>
                  <a:schemeClr val="tx1"/>
                </a:solidFill>
                <a:effectLst/>
              </a:rPr>
              <a:t>CCoE</a:t>
            </a:r>
            <a:endParaRPr kumimoji="1" lang="ja-JP" altLang="en-US" sz="500" b="0" i="0" u="none" strike="noStrike" cap="none" normalizeH="0" baseline="0">
              <a:ln>
                <a:noFill/>
              </a:ln>
              <a:solidFill>
                <a:schemeClr val="tx1"/>
              </a:solidFill>
              <a:effectLst/>
            </a:endParaRPr>
          </a:p>
        </p:txBody>
      </p:sp>
      <p:sp>
        <p:nvSpPr>
          <p:cNvPr id="15" name="楕円 14">
            <a:extLst>
              <a:ext uri="{FF2B5EF4-FFF2-40B4-BE49-F238E27FC236}">
                <a16:creationId xmlns:a16="http://schemas.microsoft.com/office/drawing/2014/main" id="{6F7630DA-C03E-FAD1-AB52-9E844319AFDA}"/>
              </a:ext>
            </a:extLst>
          </p:cNvPr>
          <p:cNvSpPr/>
          <p:nvPr/>
        </p:nvSpPr>
        <p:spPr bwMode="auto">
          <a:xfrm>
            <a:off x="6394450" y="5622925"/>
            <a:ext cx="1295400" cy="336550"/>
          </a:xfrm>
          <a:prstGeom prst="ellipse">
            <a:avLst/>
          </a:prstGeom>
          <a:noFill/>
          <a:ln w="19050"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16" name="吹き出し: 円形 15">
            <a:extLst>
              <a:ext uri="{FF2B5EF4-FFF2-40B4-BE49-F238E27FC236}">
                <a16:creationId xmlns:a16="http://schemas.microsoft.com/office/drawing/2014/main" id="{EC66CA34-85D3-4BBB-6CF7-BA10CF201481}"/>
              </a:ext>
            </a:extLst>
          </p:cNvPr>
          <p:cNvSpPr/>
          <p:nvPr/>
        </p:nvSpPr>
        <p:spPr bwMode="auto">
          <a:xfrm>
            <a:off x="7137399" y="5312158"/>
            <a:ext cx="631825" cy="300354"/>
          </a:xfrm>
          <a:prstGeom prst="wedgeEllipseCallout">
            <a:avLst>
              <a:gd name="adj1" fmla="val -29112"/>
              <a:gd name="adj2" fmla="val 79795"/>
            </a:avLst>
          </a:prstGeom>
          <a:solidFill>
            <a:srgbClr val="FFEFFF"/>
          </a:solidFill>
          <a:ln w="63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500" b="0" i="0" u="none" strike="noStrike" cap="none" normalizeH="0" baseline="0">
                <a:ln>
                  <a:noFill/>
                </a:ln>
                <a:solidFill>
                  <a:schemeClr val="tx1"/>
                </a:solidFill>
                <a:effectLst/>
              </a:rPr>
              <a:t>会社を変革させて</a:t>
            </a:r>
          </a:p>
          <a:p>
            <a:pPr marL="0" marR="0" indent="0" algn="ctr" defTabSz="914400" rtl="0" eaLnBrk="1" fontAlgn="base" latinLnBrk="0" hangingPunct="1">
              <a:lnSpc>
                <a:spcPct val="100000"/>
              </a:lnSpc>
              <a:spcBef>
                <a:spcPct val="0"/>
              </a:spcBef>
              <a:spcAft>
                <a:spcPct val="0"/>
              </a:spcAft>
              <a:buClrTx/>
              <a:buSzTx/>
              <a:buFontTx/>
              <a:buNone/>
              <a:tabLst/>
            </a:pPr>
            <a:r>
              <a:rPr lang="ja-JP" altLang="en-US" sz="500"/>
              <a:t>いくチームとしての</a:t>
            </a:r>
            <a:endParaRPr lang="en-US" altLang="ja-JP" sz="500"/>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500" b="0" i="0" u="none" strike="noStrike" cap="none" normalizeH="0" baseline="0">
                <a:ln>
                  <a:noFill/>
                </a:ln>
                <a:solidFill>
                  <a:schemeClr val="tx1"/>
                </a:solidFill>
                <a:effectLst/>
              </a:rPr>
              <a:t>日本型 </a:t>
            </a:r>
            <a:r>
              <a:rPr kumimoji="1" lang="en-US" altLang="ja-JP" sz="500" b="0" i="0" u="none" strike="noStrike" cap="none" normalizeH="0" baseline="0">
                <a:ln>
                  <a:noFill/>
                </a:ln>
                <a:solidFill>
                  <a:schemeClr val="tx1"/>
                </a:solidFill>
                <a:effectLst/>
              </a:rPr>
              <a:t>CCoE</a:t>
            </a:r>
            <a:endParaRPr kumimoji="1" lang="ja-JP" altLang="en-US" sz="500" b="0" i="0" u="none" strike="noStrike" cap="none" normalizeH="0" baseline="0">
              <a:ln>
                <a:noFill/>
              </a:ln>
              <a:solidFill>
                <a:schemeClr val="tx1"/>
              </a:solidFill>
              <a:effectLst/>
            </a:endParaRPr>
          </a:p>
        </p:txBody>
      </p:sp>
      <p:sp>
        <p:nvSpPr>
          <p:cNvPr id="18" name="吹き出し: 円形 17">
            <a:extLst>
              <a:ext uri="{FF2B5EF4-FFF2-40B4-BE49-F238E27FC236}">
                <a16:creationId xmlns:a16="http://schemas.microsoft.com/office/drawing/2014/main" id="{AAFA19A3-19C4-6408-DBF5-97B4B4B241CA}"/>
              </a:ext>
            </a:extLst>
          </p:cNvPr>
          <p:cNvSpPr/>
          <p:nvPr/>
        </p:nvSpPr>
        <p:spPr bwMode="auto">
          <a:xfrm>
            <a:off x="6908674" y="2308490"/>
            <a:ext cx="1216151" cy="471285"/>
          </a:xfrm>
          <a:prstGeom prst="wedgeEllipseCallout">
            <a:avLst>
              <a:gd name="adj1" fmla="val -61143"/>
              <a:gd name="adj2" fmla="val -7515"/>
            </a:avLst>
          </a:prstGeom>
          <a:solidFill>
            <a:srgbClr val="FFEFFF"/>
          </a:solidFill>
          <a:ln w="63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solidFill>
                <a:effectLst/>
              </a:rPr>
              <a:t>バランスが悪いと</a:t>
            </a:r>
          </a:p>
          <a:p>
            <a:pPr marL="0" marR="0" indent="0" algn="ctr" defTabSz="914400" rtl="0" eaLnBrk="1" fontAlgn="base" latinLnBrk="0" hangingPunct="1">
              <a:lnSpc>
                <a:spcPct val="100000"/>
              </a:lnSpc>
              <a:spcBef>
                <a:spcPct val="0"/>
              </a:spcBef>
              <a:spcAft>
                <a:spcPct val="0"/>
              </a:spcAft>
              <a:buClrTx/>
              <a:buSzTx/>
              <a:buFontTx/>
              <a:buNone/>
              <a:tabLst/>
            </a:pPr>
            <a:r>
              <a:rPr lang="ja-JP" altLang="en-US" sz="900"/>
              <a:t>こうした問題に</a:t>
            </a: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solidFill>
                <a:effectLst/>
              </a:rPr>
              <a:t>陥りやすい</a:t>
            </a:r>
          </a:p>
        </p:txBody>
      </p:sp>
    </p:spTree>
    <p:extLst>
      <p:ext uri="{BB962C8B-B14F-4D97-AF65-F5344CB8AC3E}">
        <p14:creationId xmlns:p14="http://schemas.microsoft.com/office/powerpoint/2010/main" val="113987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34F61F-E460-3C14-5F0E-4F6E73244615}"/>
              </a:ext>
            </a:extLst>
          </p:cNvPr>
          <p:cNvSpPr>
            <a:spLocks noGrp="1"/>
          </p:cNvSpPr>
          <p:nvPr>
            <p:ph type="title"/>
          </p:nvPr>
        </p:nvSpPr>
        <p:spPr/>
        <p:txBody>
          <a:bodyPr/>
          <a:lstStyle/>
          <a:p>
            <a:r>
              <a:rPr lang="ja-JP" altLang="en-US"/>
              <a:t>②</a:t>
            </a:r>
            <a:r>
              <a:rPr kumimoji="1" lang="ja-JP" altLang="en-US"/>
              <a:t> 戦術立案・計画策定 （</a:t>
            </a:r>
            <a:r>
              <a:rPr kumimoji="1" lang="en-US" altLang="ja-JP"/>
              <a:t>Plan</a:t>
            </a:r>
            <a:r>
              <a:rPr kumimoji="1" lang="ja-JP" altLang="en-US"/>
              <a:t>）</a:t>
            </a:r>
          </a:p>
        </p:txBody>
      </p:sp>
      <p:sp>
        <p:nvSpPr>
          <p:cNvPr id="3" name="コンテンツ プレースホルダー 2">
            <a:extLst>
              <a:ext uri="{FF2B5EF4-FFF2-40B4-BE49-F238E27FC236}">
                <a16:creationId xmlns:a16="http://schemas.microsoft.com/office/drawing/2014/main" id="{ECE63F49-05DF-207D-2A37-54D57137A990}"/>
              </a:ext>
            </a:extLst>
          </p:cNvPr>
          <p:cNvSpPr>
            <a:spLocks noGrp="1"/>
          </p:cNvSpPr>
          <p:nvPr>
            <p:ph idx="1"/>
          </p:nvPr>
        </p:nvSpPr>
        <p:spPr/>
        <p:txBody>
          <a:bodyPr/>
          <a:lstStyle/>
          <a:p>
            <a:r>
              <a:rPr lang="en-US" altLang="ja-JP"/>
              <a:t>Tips</a:t>
            </a:r>
            <a:r>
              <a:rPr lang="ja-JP" altLang="en-US"/>
              <a:t> </a:t>
            </a:r>
            <a:r>
              <a:rPr lang="en-US" altLang="ja-JP"/>
              <a:t>&amp;</a:t>
            </a:r>
            <a:r>
              <a:rPr lang="ja-JP" altLang="en-US"/>
              <a:t> </a:t>
            </a:r>
            <a:r>
              <a:rPr lang="en-US" altLang="ja-JP"/>
              <a:t>Tricks</a:t>
            </a:r>
            <a:r>
              <a:rPr lang="ja-JP" altLang="en-US"/>
              <a:t> </a:t>
            </a:r>
            <a:r>
              <a:rPr lang="en-US" altLang="ja-JP"/>
              <a:t>:</a:t>
            </a:r>
            <a:r>
              <a:rPr lang="ja-JP" altLang="en-US"/>
              <a:t> </a:t>
            </a:r>
            <a:r>
              <a:rPr lang="en-US" altLang="ja-JP"/>
              <a:t>#3.</a:t>
            </a:r>
            <a:r>
              <a:rPr lang="ja-JP" altLang="en-US"/>
              <a:t> クラウドスキル育成計画の作成</a:t>
            </a:r>
          </a:p>
          <a:p>
            <a:pPr lvl="1"/>
            <a:r>
              <a:rPr lang="ja-JP" altLang="en-US"/>
              <a:t>① 戦略立案で解説した</a:t>
            </a:r>
            <a:r>
              <a:rPr kumimoji="1" lang="ja-JP" altLang="en-US"/>
              <a:t>スキルギャップ・体制ギャップを乗り越えていくために、人材育成計画が必要になる</a:t>
            </a:r>
          </a:p>
          <a:p>
            <a:pPr lvl="1"/>
            <a:r>
              <a:rPr kumimoji="1" lang="ja-JP" altLang="en-US"/>
              <a:t>以下のポイントを知っておくとよい</a:t>
            </a:r>
          </a:p>
        </p:txBody>
      </p:sp>
      <p:sp>
        <p:nvSpPr>
          <p:cNvPr id="5" name="正方形/長方形 4">
            <a:extLst>
              <a:ext uri="{FF2B5EF4-FFF2-40B4-BE49-F238E27FC236}">
                <a16:creationId xmlns:a16="http://schemas.microsoft.com/office/drawing/2014/main" id="{8B8F1D8A-EE22-58D0-B80C-974A35D666DD}"/>
              </a:ext>
            </a:extLst>
          </p:cNvPr>
          <p:cNvSpPr/>
          <p:nvPr/>
        </p:nvSpPr>
        <p:spPr>
          <a:xfrm>
            <a:off x="457200" y="2381546"/>
            <a:ext cx="4035288" cy="206976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［クラウドスキル育成計画の必要性］</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クラウドシフトは、ホスティング環境がオンプレからクラウドに変わるという話ではない（＝技術の焼き直しではない）</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「自社主導型 </a:t>
            </a:r>
            <a:r>
              <a:rPr kumimoji="0" lang="en-US" altLang="ja-JP" sz="1200" kern="0">
                <a:solidFill>
                  <a:prstClr val="black"/>
                </a:solidFill>
                <a:latin typeface="+mn-lt"/>
                <a:ea typeface="+mn-ea"/>
              </a:rPr>
              <a:t>IT </a:t>
            </a:r>
            <a:r>
              <a:rPr kumimoji="0" lang="ja-JP" altLang="en-US" sz="1200" kern="0">
                <a:solidFill>
                  <a:prstClr val="black"/>
                </a:solidFill>
                <a:latin typeface="+mn-lt"/>
                <a:ea typeface="+mn-ea"/>
              </a:rPr>
              <a:t>への回帰」という大きな目標がある</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過去の </a:t>
            </a:r>
            <a:r>
              <a:rPr kumimoji="0" lang="en-US" altLang="ja-JP" sz="1200" kern="0">
                <a:solidFill>
                  <a:prstClr val="black"/>
                </a:solidFill>
                <a:latin typeface="+mn-lt"/>
                <a:ea typeface="+mn-ea"/>
              </a:rPr>
              <a:t>IT </a:t>
            </a:r>
            <a:r>
              <a:rPr kumimoji="0" lang="ja-JP" altLang="en-US" sz="1200" kern="0">
                <a:solidFill>
                  <a:prstClr val="black"/>
                </a:solidFill>
                <a:latin typeface="+mn-lt"/>
                <a:ea typeface="+mn-ea"/>
              </a:rPr>
              <a:t>変遷と比較した場合、以下と同程度のインパクトがあるものだと捉える必要がある</a:t>
            </a:r>
            <a:endParaRPr kumimoji="0" lang="en-US" altLang="ja-JP" sz="1200" kern="0">
              <a:solidFill>
                <a:prstClr val="black"/>
              </a:solidFill>
              <a:latin typeface="+mn-lt"/>
              <a:ea typeface="+mn-ea"/>
            </a:endParaRPr>
          </a:p>
          <a:p>
            <a:pPr marL="360000"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メインフレームからオープン系へ</a:t>
            </a:r>
            <a:br>
              <a:rPr kumimoji="0" lang="en-US" altLang="ja-JP" sz="1200" kern="0">
                <a:solidFill>
                  <a:prstClr val="black"/>
                </a:solidFill>
                <a:latin typeface="+mn-lt"/>
                <a:ea typeface="+mn-ea"/>
              </a:rPr>
            </a:br>
            <a:r>
              <a:rPr kumimoji="0" lang="ja-JP" altLang="en-US" sz="1200" kern="0">
                <a:solidFill>
                  <a:prstClr val="black"/>
                </a:solidFill>
                <a:latin typeface="+mn-lt"/>
                <a:ea typeface="+mn-ea"/>
              </a:rPr>
              <a:t>（オペレーターの役割がなくなりシステム管理者へ）</a:t>
            </a:r>
            <a:endParaRPr kumimoji="0" lang="en-US" altLang="ja-JP" sz="1200" kern="0">
              <a:solidFill>
                <a:prstClr val="black"/>
              </a:solidFill>
              <a:latin typeface="+mn-lt"/>
              <a:ea typeface="+mn-ea"/>
            </a:endParaRPr>
          </a:p>
          <a:p>
            <a:pPr marL="360000"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物理から仮想へ</a:t>
            </a:r>
            <a:br>
              <a:rPr kumimoji="0" lang="ja-JP" altLang="en-US" sz="1200" kern="0">
                <a:solidFill>
                  <a:prstClr val="black"/>
                </a:solidFill>
                <a:latin typeface="+mn-lt"/>
                <a:ea typeface="+mn-ea"/>
              </a:rPr>
            </a:br>
            <a:r>
              <a:rPr kumimoji="0" lang="ja-JP" altLang="en-US" sz="1200" kern="0">
                <a:solidFill>
                  <a:prstClr val="black"/>
                </a:solidFill>
                <a:latin typeface="+mn-lt"/>
                <a:ea typeface="+mn-ea"/>
              </a:rPr>
              <a:t>（物理サーバスタッフが仮想化スペシャリストへ）</a:t>
            </a:r>
          </a:p>
        </p:txBody>
      </p:sp>
      <p:sp>
        <p:nvSpPr>
          <p:cNvPr id="6" name="正方形/長方形 5">
            <a:extLst>
              <a:ext uri="{FF2B5EF4-FFF2-40B4-BE49-F238E27FC236}">
                <a16:creationId xmlns:a16="http://schemas.microsoft.com/office/drawing/2014/main" id="{E92A046A-1932-A8CB-66C9-6DC18A183A53}"/>
              </a:ext>
            </a:extLst>
          </p:cNvPr>
          <p:cNvSpPr/>
          <p:nvPr/>
        </p:nvSpPr>
        <p:spPr>
          <a:xfrm>
            <a:off x="4651512" y="2381545"/>
            <a:ext cx="4035288" cy="4284213"/>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［トレーニングプログラムの準備］</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必要なスキルを棚卸しした上で、どのようなトレーニングプログラムを提供するのかを検討する</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現在は非常に多くのトレーニングブログラムが </a:t>
            </a:r>
            <a:r>
              <a:rPr kumimoji="0" lang="en-US" altLang="ja-JP" sz="1200" kern="0">
                <a:solidFill>
                  <a:prstClr val="black"/>
                </a:solidFill>
                <a:latin typeface="+mn-lt"/>
                <a:ea typeface="+mn-ea"/>
              </a:rPr>
              <a:t>Web </a:t>
            </a:r>
            <a:r>
              <a:rPr kumimoji="0" lang="ja-JP" altLang="en-US" sz="1200" kern="0">
                <a:solidFill>
                  <a:prstClr val="black"/>
                </a:solidFill>
                <a:latin typeface="+mn-lt"/>
                <a:ea typeface="+mn-ea"/>
              </a:rPr>
              <a:t>上で無償提供されているようになっている</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200" kern="0">
                <a:solidFill>
                  <a:prstClr val="black"/>
                </a:solidFill>
                <a:latin typeface="+mn-lt"/>
                <a:ea typeface="+mn-ea"/>
              </a:rPr>
              <a:t>Azure </a:t>
            </a:r>
            <a:r>
              <a:rPr kumimoji="0" lang="ja-JP" altLang="en-US" sz="1200" kern="0">
                <a:solidFill>
                  <a:prstClr val="black"/>
                </a:solidFill>
                <a:latin typeface="+mn-lt"/>
                <a:ea typeface="+mn-ea"/>
              </a:rPr>
              <a:t>に関しては、以下のようなトレーニングを利用可能</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endParaRPr kumimoji="0" lang="en-US" altLang="ja-JP" sz="1200" kern="0">
              <a:solidFill>
                <a:prstClr val="black"/>
              </a:solidFill>
              <a:latin typeface="+mn-lt"/>
              <a:ea typeface="+mn-ea"/>
            </a:endParaRPr>
          </a:p>
        </p:txBody>
      </p:sp>
      <p:cxnSp>
        <p:nvCxnSpPr>
          <p:cNvPr id="10" name="直線矢印コネクタ 9">
            <a:extLst>
              <a:ext uri="{FF2B5EF4-FFF2-40B4-BE49-F238E27FC236}">
                <a16:creationId xmlns:a16="http://schemas.microsoft.com/office/drawing/2014/main" id="{C8BBBB3A-EB72-8DEE-248A-570FCAC6E7BC}"/>
              </a:ext>
            </a:extLst>
          </p:cNvPr>
          <p:cNvCxnSpPr/>
          <p:nvPr/>
        </p:nvCxnSpPr>
        <p:spPr bwMode="auto">
          <a:xfrm flipH="1">
            <a:off x="2987543" y="3639127"/>
            <a:ext cx="175490" cy="138546"/>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線矢印コネクタ 10">
            <a:extLst>
              <a:ext uri="{FF2B5EF4-FFF2-40B4-BE49-F238E27FC236}">
                <a16:creationId xmlns:a16="http://schemas.microsoft.com/office/drawing/2014/main" id="{6F423C97-B653-14A7-B50A-CE214AD89BD0}"/>
              </a:ext>
            </a:extLst>
          </p:cNvPr>
          <p:cNvCxnSpPr/>
          <p:nvPr/>
        </p:nvCxnSpPr>
        <p:spPr bwMode="auto">
          <a:xfrm flipH="1">
            <a:off x="2987543" y="3742455"/>
            <a:ext cx="175490" cy="372034"/>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テキスト ボックス 12">
            <a:extLst>
              <a:ext uri="{FF2B5EF4-FFF2-40B4-BE49-F238E27FC236}">
                <a16:creationId xmlns:a16="http://schemas.microsoft.com/office/drawing/2014/main" id="{BB4AA03F-109C-1B8E-BA89-37C3C4ACED59}"/>
              </a:ext>
            </a:extLst>
          </p:cNvPr>
          <p:cNvSpPr txBox="1"/>
          <p:nvPr/>
        </p:nvSpPr>
        <p:spPr>
          <a:xfrm>
            <a:off x="3089142" y="3428485"/>
            <a:ext cx="1662635" cy="369332"/>
          </a:xfrm>
          <a:prstGeom prst="rect">
            <a:avLst/>
          </a:prstGeom>
          <a:noFill/>
        </p:spPr>
        <p:txBody>
          <a:bodyPr wrap="none" rtlCol="0">
            <a:spAutoFit/>
          </a:bodyPr>
          <a:lstStyle/>
          <a:p>
            <a:r>
              <a:rPr kumimoji="1" lang="ja-JP" altLang="en-US" sz="900"/>
              <a:t>いずれもかなりのリスキルが</a:t>
            </a:r>
          </a:p>
          <a:p>
            <a:r>
              <a:rPr lang="ja-JP" altLang="en-US" sz="900"/>
              <a:t>必要だったことを思い出すべき</a:t>
            </a:r>
            <a:endParaRPr kumimoji="1" lang="ja-JP" altLang="en-US" sz="900"/>
          </a:p>
        </p:txBody>
      </p:sp>
      <p:sp>
        <p:nvSpPr>
          <p:cNvPr id="15" name="正方形/長方形 14">
            <a:extLst>
              <a:ext uri="{FF2B5EF4-FFF2-40B4-BE49-F238E27FC236}">
                <a16:creationId xmlns:a16="http://schemas.microsoft.com/office/drawing/2014/main" id="{1212F79D-0224-8D33-9855-691865208D10}"/>
              </a:ext>
            </a:extLst>
          </p:cNvPr>
          <p:cNvSpPr/>
          <p:nvPr/>
        </p:nvSpPr>
        <p:spPr>
          <a:xfrm>
            <a:off x="457200" y="4595999"/>
            <a:ext cx="4035288" cy="206976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［組織的・人的・心理的抵抗への対応方法の検討］</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① 戦略立案で解説した通り、クラウドシフトはリスキル・リカレント教育を通した人員配置変更を必要とする</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このため、組織的・人的・心理的抵抗に遭いやすい</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優秀な人材の流出をいかに防ぐのかも極めて重要</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「人の入れ替え」は最後の手段であると考えて、様々な抵抗への対応方法を考えておく</a:t>
            </a:r>
            <a:endParaRPr kumimoji="0" lang="en-US" altLang="ja-JP" sz="1200" kern="0">
              <a:solidFill>
                <a:prstClr val="black"/>
              </a:solidFill>
              <a:latin typeface="+mn-lt"/>
              <a:ea typeface="+mn-ea"/>
            </a:endParaRPr>
          </a:p>
          <a:p>
            <a:pPr marL="360000"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業務に関する知見を持った人材は外部調達が困難</a:t>
            </a:r>
          </a:p>
          <a:p>
            <a:pPr marL="360000"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最終的には、</a:t>
            </a:r>
            <a:r>
              <a:rPr kumimoji="0" lang="en-US" altLang="ja-JP" sz="1200" kern="0">
                <a:solidFill>
                  <a:prstClr val="black"/>
                </a:solidFill>
                <a:latin typeface="+mn-lt"/>
                <a:ea typeface="+mn-ea"/>
              </a:rPr>
              <a:t>Fixed Mindset </a:t>
            </a:r>
            <a:r>
              <a:rPr kumimoji="0" lang="ja-JP" altLang="en-US" sz="1200" kern="0">
                <a:solidFill>
                  <a:prstClr val="black"/>
                </a:solidFill>
                <a:latin typeface="+mn-lt"/>
                <a:ea typeface="+mn-ea"/>
              </a:rPr>
              <a:t>から </a:t>
            </a:r>
            <a:r>
              <a:rPr kumimoji="0" lang="en-US" altLang="ja-JP" sz="1200" kern="0">
                <a:solidFill>
                  <a:prstClr val="black"/>
                </a:solidFill>
                <a:latin typeface="+mn-lt"/>
                <a:ea typeface="+mn-ea"/>
              </a:rPr>
              <a:t>Growth Mindset </a:t>
            </a:r>
            <a:r>
              <a:rPr kumimoji="0" lang="ja-JP" altLang="en-US" sz="1200" kern="0">
                <a:solidFill>
                  <a:prstClr val="black"/>
                </a:solidFill>
                <a:latin typeface="+mn-lt"/>
                <a:ea typeface="+mn-ea"/>
              </a:rPr>
              <a:t>を持った企業文化への変革をゴールとする必要がある</a:t>
            </a:r>
          </a:p>
        </p:txBody>
      </p:sp>
      <p:sp>
        <p:nvSpPr>
          <p:cNvPr id="16" name="正方形/長方形 15">
            <a:extLst>
              <a:ext uri="{FF2B5EF4-FFF2-40B4-BE49-F238E27FC236}">
                <a16:creationId xmlns:a16="http://schemas.microsoft.com/office/drawing/2014/main" id="{8BE09603-D99F-0DF8-6E13-E404748CBCCD}"/>
              </a:ext>
            </a:extLst>
          </p:cNvPr>
          <p:cNvSpPr/>
          <p:nvPr/>
        </p:nvSpPr>
        <p:spPr>
          <a:xfrm>
            <a:off x="4873245" y="3679383"/>
            <a:ext cx="3725810" cy="1058496"/>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050" kern="0">
                <a:solidFill>
                  <a:prstClr val="black"/>
                </a:solidFill>
                <a:latin typeface="+mn-lt"/>
                <a:ea typeface="+mn-ea"/>
              </a:rPr>
              <a:t>［</a:t>
            </a:r>
            <a:r>
              <a:rPr kumimoji="0" lang="en-US" altLang="ja-JP" sz="1050" kern="0">
                <a:solidFill>
                  <a:prstClr val="black"/>
                </a:solidFill>
                <a:latin typeface="+mn-lt"/>
                <a:ea typeface="+mn-ea"/>
              </a:rPr>
              <a:t>CAF </a:t>
            </a:r>
            <a:r>
              <a:rPr kumimoji="0" lang="ja-JP" altLang="en-US" sz="1050" kern="0">
                <a:solidFill>
                  <a:prstClr val="black"/>
                </a:solidFill>
                <a:latin typeface="+mn-lt"/>
                <a:ea typeface="+mn-ea"/>
              </a:rPr>
              <a:t>推奨学習リソース］</a:t>
            </a:r>
            <a:endParaRPr kumimoji="0" lang="en-US" altLang="ja-JP" sz="105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050" kern="0">
                <a:solidFill>
                  <a:prstClr val="black"/>
                </a:solidFill>
                <a:latin typeface="+mn-lt"/>
                <a:ea typeface="+mn-ea"/>
              </a:rPr>
              <a:t>CAF </a:t>
            </a:r>
            <a:r>
              <a:rPr kumimoji="0" lang="ja-JP" altLang="en-US" sz="1050" kern="0">
                <a:solidFill>
                  <a:prstClr val="black"/>
                </a:solidFill>
                <a:latin typeface="+mn-lt"/>
                <a:ea typeface="+mn-ea"/>
              </a:rPr>
              <a:t>の各フェーズの実施に必要なスキルセットと、それを学習するためのリソースがまとめられているもの</a:t>
            </a:r>
          </a:p>
          <a:p>
            <a:pPr marL="171450" indent="-171450" eaLnBrk="1" fontAlgn="auto" hangingPunct="1">
              <a:spcBef>
                <a:spcPts val="0"/>
              </a:spcBef>
              <a:spcAft>
                <a:spcPts val="0"/>
              </a:spcAft>
              <a:buFont typeface="Arial" panose="020B0604020202020204" pitchFamily="34" charset="0"/>
              <a:buChar char="•"/>
              <a:defRPr/>
            </a:pPr>
            <a:r>
              <a:rPr kumimoji="0" lang="en-US" altLang="ja-JP" sz="1050" kern="0">
                <a:solidFill>
                  <a:prstClr val="black"/>
                </a:solidFill>
                <a:latin typeface="+mn-lt"/>
                <a:ea typeface="+mn-ea"/>
              </a:rPr>
              <a:t>https://learn.microsoft.com/ja-jp/azure/cloud-adoption-framework/plan/suggested-skills#cloud-adoption-framework-resources</a:t>
            </a:r>
            <a:endParaRPr kumimoji="0" lang="ja-JP" altLang="en-US" sz="1050" kern="0">
              <a:solidFill>
                <a:prstClr val="black"/>
              </a:solidFill>
              <a:latin typeface="+mn-lt"/>
              <a:ea typeface="+mn-ea"/>
            </a:endParaRPr>
          </a:p>
          <a:p>
            <a:pPr eaLnBrk="1" fontAlgn="auto" hangingPunct="1">
              <a:spcBef>
                <a:spcPts val="0"/>
              </a:spcBef>
              <a:spcAft>
                <a:spcPts val="0"/>
              </a:spcAft>
              <a:defRPr/>
            </a:pPr>
            <a:endParaRPr kumimoji="0" lang="en-US" altLang="ja-JP" sz="1050" kern="0">
              <a:solidFill>
                <a:prstClr val="black"/>
              </a:solidFill>
              <a:latin typeface="+mn-lt"/>
              <a:ea typeface="+mn-ea"/>
            </a:endParaRPr>
          </a:p>
          <a:p>
            <a:pPr eaLnBrk="1" fontAlgn="auto" hangingPunct="1">
              <a:spcBef>
                <a:spcPts val="0"/>
              </a:spcBef>
              <a:spcAft>
                <a:spcPts val="0"/>
              </a:spcAft>
              <a:defRPr/>
            </a:pPr>
            <a:endParaRPr kumimoji="0" lang="ja-JP" altLang="en-US" sz="1050" kern="0">
              <a:solidFill>
                <a:prstClr val="black"/>
              </a:solidFill>
              <a:latin typeface="+mn-lt"/>
              <a:ea typeface="+mn-ea"/>
            </a:endParaRPr>
          </a:p>
        </p:txBody>
      </p:sp>
      <p:sp>
        <p:nvSpPr>
          <p:cNvPr id="17" name="正方形/長方形 16">
            <a:extLst>
              <a:ext uri="{FF2B5EF4-FFF2-40B4-BE49-F238E27FC236}">
                <a16:creationId xmlns:a16="http://schemas.microsoft.com/office/drawing/2014/main" id="{B8121DBE-3B6B-31F9-AB4A-BDAFF28CFC63}"/>
              </a:ext>
            </a:extLst>
          </p:cNvPr>
          <p:cNvSpPr/>
          <p:nvPr/>
        </p:nvSpPr>
        <p:spPr>
          <a:xfrm>
            <a:off x="4873245" y="4822287"/>
            <a:ext cx="3725810" cy="747240"/>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050" kern="0">
                <a:solidFill>
                  <a:prstClr val="black"/>
                </a:solidFill>
                <a:latin typeface="+mn-lt"/>
                <a:ea typeface="+mn-ea"/>
              </a:rPr>
              <a:t>［</a:t>
            </a:r>
            <a:r>
              <a:rPr kumimoji="0" lang="en-US" altLang="ja-JP" sz="1050" kern="0">
                <a:solidFill>
                  <a:prstClr val="black"/>
                </a:solidFill>
                <a:latin typeface="+mn-lt"/>
                <a:ea typeface="+mn-ea"/>
              </a:rPr>
              <a:t>ESI </a:t>
            </a:r>
            <a:r>
              <a:rPr kumimoji="0" lang="ja-JP" altLang="en-US" sz="1050" kern="0">
                <a:solidFill>
                  <a:prstClr val="black"/>
                </a:solidFill>
                <a:latin typeface="+mn-lt"/>
                <a:ea typeface="+mn-ea"/>
              </a:rPr>
              <a:t>（</a:t>
            </a:r>
            <a:r>
              <a:rPr kumimoji="0" lang="en-US" altLang="ja-JP" sz="1050" kern="0">
                <a:solidFill>
                  <a:prstClr val="black"/>
                </a:solidFill>
                <a:latin typeface="+mn-lt"/>
                <a:ea typeface="+mn-ea"/>
              </a:rPr>
              <a:t>Enterprise Skill Initiative</a:t>
            </a:r>
            <a:r>
              <a:rPr kumimoji="0" lang="ja-JP" altLang="en-US" sz="1050" kern="0">
                <a:solidFill>
                  <a:prstClr val="black"/>
                </a:solidFill>
                <a:latin typeface="+mn-lt"/>
                <a:ea typeface="+mn-ea"/>
              </a:rPr>
              <a:t>）］</a:t>
            </a:r>
            <a:endParaRPr kumimoji="0" lang="en-US" altLang="ja-JP" sz="105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050" kern="0">
                <a:solidFill>
                  <a:prstClr val="black"/>
                </a:solidFill>
                <a:latin typeface="+mn-lt"/>
                <a:ea typeface="+mn-ea"/>
              </a:rPr>
              <a:t>大企業のお客様自らが </a:t>
            </a:r>
            <a:r>
              <a:rPr kumimoji="0" lang="en-US" altLang="ja-JP" sz="1050" kern="0">
                <a:solidFill>
                  <a:prstClr val="black"/>
                </a:solidFill>
                <a:latin typeface="+mn-lt"/>
                <a:ea typeface="+mn-ea"/>
              </a:rPr>
              <a:t>Tech Intensity </a:t>
            </a:r>
            <a:r>
              <a:rPr kumimoji="0" lang="ja-JP" altLang="en-US" sz="1050" kern="0">
                <a:solidFill>
                  <a:prstClr val="black"/>
                </a:solidFill>
                <a:latin typeface="+mn-lt"/>
                <a:ea typeface="+mn-ea"/>
              </a:rPr>
              <a:t>を高めるための人材育成支援プログラム（</a:t>
            </a:r>
            <a:r>
              <a:rPr kumimoji="0" lang="en-US" altLang="ja-JP" sz="1050" kern="0">
                <a:solidFill>
                  <a:prstClr val="black"/>
                </a:solidFill>
                <a:latin typeface="+mn-lt"/>
                <a:ea typeface="+mn-ea"/>
              </a:rPr>
              <a:t>※ </a:t>
            </a:r>
            <a:r>
              <a:rPr kumimoji="0" lang="ja-JP" altLang="en-US" sz="1050" kern="0">
                <a:solidFill>
                  <a:prstClr val="black"/>
                </a:solidFill>
                <a:latin typeface="+mn-lt"/>
                <a:ea typeface="+mn-ea"/>
              </a:rPr>
              <a:t>内容についてはマイクロソフトの営業チームへご確認ください）</a:t>
            </a:r>
          </a:p>
        </p:txBody>
      </p:sp>
      <p:sp>
        <p:nvSpPr>
          <p:cNvPr id="18" name="正方形/長方形 17">
            <a:extLst>
              <a:ext uri="{FF2B5EF4-FFF2-40B4-BE49-F238E27FC236}">
                <a16:creationId xmlns:a16="http://schemas.microsoft.com/office/drawing/2014/main" id="{50D66BE9-68A3-4615-5302-388E164915EF}"/>
              </a:ext>
            </a:extLst>
          </p:cNvPr>
          <p:cNvSpPr/>
          <p:nvPr/>
        </p:nvSpPr>
        <p:spPr>
          <a:xfrm>
            <a:off x="4873245" y="5662797"/>
            <a:ext cx="3725810" cy="91349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050" kern="0">
                <a:solidFill>
                  <a:prstClr val="black"/>
                </a:solidFill>
                <a:latin typeface="+mn-lt"/>
                <a:ea typeface="+mn-ea"/>
              </a:rPr>
              <a:t>［</a:t>
            </a:r>
            <a:r>
              <a:rPr kumimoji="0" lang="en-US" altLang="ja-JP" sz="1050" kern="0">
                <a:solidFill>
                  <a:prstClr val="black"/>
                </a:solidFill>
                <a:latin typeface="+mn-lt"/>
                <a:ea typeface="+mn-ea"/>
              </a:rPr>
              <a:t>FgCF </a:t>
            </a:r>
            <a:r>
              <a:rPr kumimoji="0" lang="ja-JP" altLang="en-US" sz="1050" kern="0">
                <a:solidFill>
                  <a:prstClr val="black"/>
                </a:solidFill>
                <a:latin typeface="+mn-lt"/>
                <a:ea typeface="+mn-ea"/>
              </a:rPr>
              <a:t>（</a:t>
            </a:r>
            <a:r>
              <a:rPr kumimoji="0" lang="en-US" altLang="ja-JP" sz="1050" kern="0">
                <a:solidFill>
                  <a:prstClr val="black"/>
                </a:solidFill>
                <a:latin typeface="+mn-lt"/>
                <a:ea typeface="+mn-ea"/>
              </a:rPr>
              <a:t>Financial-grade Cloud Fundamentals</a:t>
            </a:r>
            <a:r>
              <a:rPr kumimoji="0" lang="ja-JP" altLang="en-US" sz="1050" kern="0">
                <a:solidFill>
                  <a:prstClr val="black"/>
                </a:solidFill>
                <a:latin typeface="+mn-lt"/>
                <a:ea typeface="+mn-ea"/>
              </a:rPr>
              <a:t>）］</a:t>
            </a:r>
            <a:endParaRPr kumimoji="0" lang="en-US" altLang="ja-JP" sz="105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050" kern="0">
                <a:solidFill>
                  <a:prstClr val="black"/>
                </a:solidFill>
                <a:latin typeface="+mn-lt"/>
                <a:ea typeface="+mn-ea"/>
              </a:rPr>
              <a:t>本資料の筆者である赤間が大企業向けにコンサル・スキトラしたノウハウを体系化し、</a:t>
            </a:r>
            <a:r>
              <a:rPr kumimoji="0" lang="en-US" altLang="ja-JP" sz="1050" kern="0">
                <a:solidFill>
                  <a:prstClr val="black"/>
                </a:solidFill>
                <a:latin typeface="+mn-lt"/>
                <a:ea typeface="+mn-ea"/>
              </a:rPr>
              <a:t>Web </a:t>
            </a:r>
            <a:r>
              <a:rPr kumimoji="0" lang="ja-JP" altLang="en-US" sz="1050" kern="0">
                <a:solidFill>
                  <a:prstClr val="black"/>
                </a:solidFill>
                <a:latin typeface="+mn-lt"/>
                <a:ea typeface="+mn-ea"/>
              </a:rPr>
              <a:t>上で公開しているもの</a:t>
            </a:r>
            <a:endParaRPr kumimoji="0" lang="en-US" altLang="ja-JP" sz="105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050" kern="0">
                <a:solidFill>
                  <a:prstClr val="black"/>
                </a:solidFill>
                <a:latin typeface="+mn-lt"/>
                <a:ea typeface="+mn-ea"/>
              </a:rPr>
              <a:t>ハイスキル・シニアエンジニア向けの実践的な資料を公開</a:t>
            </a:r>
            <a:endParaRPr kumimoji="0" lang="en-US" altLang="ja-JP" sz="105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050" kern="0">
                <a:solidFill>
                  <a:prstClr val="black"/>
                </a:solidFill>
                <a:latin typeface="+mn-lt"/>
                <a:ea typeface="+mn-ea"/>
              </a:rPr>
              <a:t>https://github.com/nakamacchi/fgcf/</a:t>
            </a:r>
            <a:endParaRPr kumimoji="0" lang="ja-JP" altLang="en-US" sz="1050" kern="0">
              <a:solidFill>
                <a:prstClr val="black"/>
              </a:solidFill>
              <a:latin typeface="+mn-lt"/>
              <a:ea typeface="+mn-ea"/>
            </a:endParaRPr>
          </a:p>
        </p:txBody>
      </p:sp>
    </p:spTree>
    <p:extLst>
      <p:ext uri="{BB962C8B-B14F-4D97-AF65-F5344CB8AC3E}">
        <p14:creationId xmlns:p14="http://schemas.microsoft.com/office/powerpoint/2010/main" val="149302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E465B-1D6B-D719-06D6-A0221F827AEF}"/>
              </a:ext>
            </a:extLst>
          </p:cNvPr>
          <p:cNvSpPr>
            <a:spLocks noGrp="1"/>
          </p:cNvSpPr>
          <p:nvPr>
            <p:ph type="title"/>
          </p:nvPr>
        </p:nvSpPr>
        <p:spPr/>
        <p:txBody>
          <a:bodyPr/>
          <a:lstStyle/>
          <a:p>
            <a:r>
              <a:rPr lang="ja-JP" altLang="en-US"/>
              <a:t>②</a:t>
            </a:r>
            <a:r>
              <a:rPr kumimoji="1" lang="ja-JP" altLang="en-US"/>
              <a:t> 戦術立案・計画策定 （</a:t>
            </a:r>
            <a:r>
              <a:rPr kumimoji="1" lang="en-US" altLang="ja-JP"/>
              <a:t>Plan</a:t>
            </a:r>
            <a:r>
              <a:rPr kumimoji="1" lang="ja-JP" altLang="en-US"/>
              <a:t>）</a:t>
            </a:r>
          </a:p>
        </p:txBody>
      </p:sp>
      <p:sp>
        <p:nvSpPr>
          <p:cNvPr id="3" name="コンテンツ プレースホルダー 2">
            <a:extLst>
              <a:ext uri="{FF2B5EF4-FFF2-40B4-BE49-F238E27FC236}">
                <a16:creationId xmlns:a16="http://schemas.microsoft.com/office/drawing/2014/main" id="{654C6330-2DD5-C702-B3E6-AB8568C2838C}"/>
              </a:ext>
            </a:extLst>
          </p:cNvPr>
          <p:cNvSpPr>
            <a:spLocks noGrp="1"/>
          </p:cNvSpPr>
          <p:nvPr>
            <p:ph idx="1"/>
          </p:nvPr>
        </p:nvSpPr>
        <p:spPr/>
        <p:txBody>
          <a:bodyPr/>
          <a:lstStyle/>
          <a:p>
            <a:r>
              <a:rPr lang="en-US" altLang="ja-JP"/>
              <a:t>Tips</a:t>
            </a:r>
            <a:r>
              <a:rPr lang="ja-JP" altLang="en-US"/>
              <a:t> </a:t>
            </a:r>
            <a:r>
              <a:rPr lang="en-US" altLang="ja-JP"/>
              <a:t>&amp;</a:t>
            </a:r>
            <a:r>
              <a:rPr lang="ja-JP" altLang="en-US"/>
              <a:t> </a:t>
            </a:r>
            <a:r>
              <a:rPr lang="en-US" altLang="ja-JP"/>
              <a:t>Tricks</a:t>
            </a:r>
            <a:r>
              <a:rPr lang="ja-JP" altLang="en-US"/>
              <a:t> </a:t>
            </a:r>
            <a:r>
              <a:rPr lang="en-US" altLang="ja-JP"/>
              <a:t>:</a:t>
            </a:r>
            <a:r>
              <a:rPr lang="ja-JP" altLang="en-US"/>
              <a:t> </a:t>
            </a:r>
            <a:r>
              <a:rPr lang="en-US" altLang="ja-JP"/>
              <a:t>#4. </a:t>
            </a:r>
            <a:r>
              <a:rPr lang="ja-JP" altLang="en-US"/>
              <a:t>クラウド導入計画の作成</a:t>
            </a:r>
          </a:p>
          <a:p>
            <a:pPr lvl="1"/>
            <a:r>
              <a:rPr lang="ja-JP" altLang="en-US"/>
              <a:t>ここまでに整理した戦略・戦術を元に、移行・構築となる対象システムや機能ブロックに優先順位をつけ、イテレーティブな形で実行計画を立てる</a:t>
            </a:r>
            <a:endParaRPr lang="en-US" altLang="ja-JP"/>
          </a:p>
          <a:p>
            <a:pPr lvl="1"/>
            <a:endParaRPr lang="ja-JP" altLang="en-US"/>
          </a:p>
        </p:txBody>
      </p:sp>
      <p:sp>
        <p:nvSpPr>
          <p:cNvPr id="5" name="正方形/長方形 4">
            <a:extLst>
              <a:ext uri="{FF2B5EF4-FFF2-40B4-BE49-F238E27FC236}">
                <a16:creationId xmlns:a16="http://schemas.microsoft.com/office/drawing/2014/main" id="{70C08F69-E39C-13EF-578A-E886E083354C}"/>
              </a:ext>
            </a:extLst>
          </p:cNvPr>
          <p:cNvSpPr/>
          <p:nvPr/>
        </p:nvSpPr>
        <p:spPr>
          <a:xfrm>
            <a:off x="457199" y="2349355"/>
            <a:ext cx="1907309" cy="88337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100" b="1" u="sng" kern="0">
                <a:solidFill>
                  <a:prstClr val="black"/>
                </a:solidFill>
                <a:latin typeface="+mn-lt"/>
                <a:ea typeface="+mn-ea"/>
              </a:rPr>
              <a:t>① 戦略（</a:t>
            </a:r>
            <a:r>
              <a:rPr kumimoji="0" lang="en-US" altLang="ja-JP" sz="1100" b="1" u="sng" kern="0">
                <a:solidFill>
                  <a:prstClr val="black"/>
                </a:solidFill>
                <a:latin typeface="+mn-lt"/>
                <a:ea typeface="+mn-ea"/>
              </a:rPr>
              <a:t>Strategy</a:t>
            </a:r>
            <a:r>
              <a:rPr kumimoji="0" lang="ja-JP" altLang="en-US" sz="1100" b="1" u="sng" kern="0">
                <a:solidFill>
                  <a:prstClr val="black"/>
                </a:solidFill>
                <a:latin typeface="+mn-lt"/>
                <a:ea typeface="+mn-ea"/>
              </a:rPr>
              <a:t>）</a:t>
            </a:r>
            <a:endParaRPr kumimoji="0" lang="en-US" altLang="ja-JP" sz="11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クラウドを導入する動機</a:t>
            </a: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求めているビジネス成果</a:t>
            </a:r>
            <a:endParaRPr kumimoji="0" lang="en-US" altLang="ja-JP" sz="11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ビジネス成果の測定方法</a:t>
            </a:r>
          </a:p>
        </p:txBody>
      </p:sp>
      <p:sp>
        <p:nvSpPr>
          <p:cNvPr id="8" name="正方形/長方形 7">
            <a:extLst>
              <a:ext uri="{FF2B5EF4-FFF2-40B4-BE49-F238E27FC236}">
                <a16:creationId xmlns:a16="http://schemas.microsoft.com/office/drawing/2014/main" id="{BA0A83D2-8ADC-152D-59A9-2DD40874C232}"/>
              </a:ext>
            </a:extLst>
          </p:cNvPr>
          <p:cNvSpPr/>
          <p:nvPr/>
        </p:nvSpPr>
        <p:spPr>
          <a:xfrm>
            <a:off x="457199" y="3384892"/>
            <a:ext cx="1907309" cy="88337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100" b="1" u="sng" kern="0">
                <a:solidFill>
                  <a:prstClr val="black"/>
                </a:solidFill>
                <a:latin typeface="+mn-lt"/>
                <a:ea typeface="+mn-ea"/>
              </a:rPr>
              <a:t>② 戦術（</a:t>
            </a:r>
            <a:r>
              <a:rPr kumimoji="0" lang="en-US" altLang="ja-JP" sz="1100" b="1" u="sng" kern="0">
                <a:solidFill>
                  <a:prstClr val="black"/>
                </a:solidFill>
                <a:latin typeface="+mn-lt"/>
                <a:ea typeface="+mn-ea"/>
              </a:rPr>
              <a:t>Tactics</a:t>
            </a:r>
            <a:r>
              <a:rPr kumimoji="0" lang="ja-JP" altLang="en-US" sz="1100" b="1" u="sng" kern="0">
                <a:solidFill>
                  <a:prstClr val="black"/>
                </a:solidFill>
                <a:latin typeface="+mn-lt"/>
                <a:ea typeface="+mn-ea"/>
              </a:rPr>
              <a:t>）</a:t>
            </a:r>
            <a:endParaRPr kumimoji="0" lang="en-US" altLang="ja-JP" sz="11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アーキテクチャドラフト</a:t>
            </a: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推進体制（初期・中長期）</a:t>
            </a:r>
            <a:endParaRPr kumimoji="0" lang="en-US" altLang="ja-JP" sz="11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リスキル計画</a:t>
            </a:r>
          </a:p>
        </p:txBody>
      </p:sp>
      <p:sp>
        <p:nvSpPr>
          <p:cNvPr id="9" name="正方形/長方形 8">
            <a:extLst>
              <a:ext uri="{FF2B5EF4-FFF2-40B4-BE49-F238E27FC236}">
                <a16:creationId xmlns:a16="http://schemas.microsoft.com/office/drawing/2014/main" id="{1C1F43B6-1484-798A-2793-F50BC8DD1E93}"/>
              </a:ext>
            </a:extLst>
          </p:cNvPr>
          <p:cNvSpPr/>
          <p:nvPr/>
        </p:nvSpPr>
        <p:spPr>
          <a:xfrm>
            <a:off x="2821708" y="2350012"/>
            <a:ext cx="5865091" cy="1918251"/>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［クラウド導入計画］</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p:txBody>
      </p:sp>
      <p:sp>
        <p:nvSpPr>
          <p:cNvPr id="10" name="矢印: 右 9">
            <a:extLst>
              <a:ext uri="{FF2B5EF4-FFF2-40B4-BE49-F238E27FC236}">
                <a16:creationId xmlns:a16="http://schemas.microsoft.com/office/drawing/2014/main" id="{29C9D940-7FBE-5139-D443-1162FDB51B50}"/>
              </a:ext>
            </a:extLst>
          </p:cNvPr>
          <p:cNvSpPr/>
          <p:nvPr/>
        </p:nvSpPr>
        <p:spPr bwMode="auto">
          <a:xfrm>
            <a:off x="2468416" y="2623127"/>
            <a:ext cx="274783" cy="434109"/>
          </a:xfrm>
          <a:prstGeom prst="rightArrow">
            <a:avLst/>
          </a:prstGeom>
          <a:solidFill>
            <a:schemeClr val="bg1">
              <a:lumMod val="95000"/>
            </a:schemeClr>
          </a:solidFill>
          <a:ln w="1905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11" name="矢印: 右 10">
            <a:extLst>
              <a:ext uri="{FF2B5EF4-FFF2-40B4-BE49-F238E27FC236}">
                <a16:creationId xmlns:a16="http://schemas.microsoft.com/office/drawing/2014/main" id="{43041BE4-702C-FF1C-B018-D37DD3E3089A}"/>
              </a:ext>
            </a:extLst>
          </p:cNvPr>
          <p:cNvSpPr/>
          <p:nvPr/>
        </p:nvSpPr>
        <p:spPr bwMode="auto">
          <a:xfrm>
            <a:off x="2492660" y="3602182"/>
            <a:ext cx="274783" cy="434109"/>
          </a:xfrm>
          <a:prstGeom prst="rightArrow">
            <a:avLst/>
          </a:prstGeom>
          <a:solidFill>
            <a:schemeClr val="bg1">
              <a:lumMod val="95000"/>
            </a:schemeClr>
          </a:solidFill>
          <a:ln w="19050" cap="flat" cmpd="sng" algn="ctr">
            <a:solidFill>
              <a:schemeClr val="tx1">
                <a:lumMod val="95000"/>
                <a:lumOff val="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cxnSp>
        <p:nvCxnSpPr>
          <p:cNvPr id="13" name="直線矢印コネクタ 12">
            <a:extLst>
              <a:ext uri="{FF2B5EF4-FFF2-40B4-BE49-F238E27FC236}">
                <a16:creationId xmlns:a16="http://schemas.microsoft.com/office/drawing/2014/main" id="{3C23BE18-0798-E3F9-2DC7-049CBB2504A2}"/>
              </a:ext>
            </a:extLst>
          </p:cNvPr>
          <p:cNvCxnSpPr/>
          <p:nvPr/>
        </p:nvCxnSpPr>
        <p:spPr bwMode="auto">
          <a:xfrm>
            <a:off x="3154217" y="3670323"/>
            <a:ext cx="5200072" cy="0"/>
          </a:xfrm>
          <a:prstGeom prst="straightConnector1">
            <a:avLst/>
          </a:prstGeom>
          <a:noFill/>
          <a:ln w="19050" cap="flat" cmpd="sng" algn="ctr">
            <a:solidFill>
              <a:schemeClr val="tx1"/>
            </a:solidFill>
            <a:prstDash val="solid"/>
            <a:round/>
            <a:headEnd type="none" w="med" len="med"/>
            <a:tailEnd type="triangle"/>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テキスト ボックス 13">
            <a:extLst>
              <a:ext uri="{FF2B5EF4-FFF2-40B4-BE49-F238E27FC236}">
                <a16:creationId xmlns:a16="http://schemas.microsoft.com/office/drawing/2014/main" id="{75F1A90D-78C1-8F78-19A0-7D9B7066CDC3}"/>
              </a:ext>
            </a:extLst>
          </p:cNvPr>
          <p:cNvSpPr txBox="1"/>
          <p:nvPr/>
        </p:nvSpPr>
        <p:spPr>
          <a:xfrm>
            <a:off x="8078940" y="3710740"/>
            <a:ext cx="607859" cy="261610"/>
          </a:xfrm>
          <a:prstGeom prst="rect">
            <a:avLst/>
          </a:prstGeom>
          <a:noFill/>
        </p:spPr>
        <p:txBody>
          <a:bodyPr wrap="none" rtlCol="0">
            <a:spAutoFit/>
          </a:bodyPr>
          <a:lstStyle/>
          <a:p>
            <a:r>
              <a:rPr kumimoji="1" lang="ja-JP" altLang="en-US" sz="1050"/>
              <a:t>時間軸</a:t>
            </a:r>
          </a:p>
        </p:txBody>
      </p:sp>
      <p:sp>
        <p:nvSpPr>
          <p:cNvPr id="15" name="テキスト ボックス 14">
            <a:extLst>
              <a:ext uri="{FF2B5EF4-FFF2-40B4-BE49-F238E27FC236}">
                <a16:creationId xmlns:a16="http://schemas.microsoft.com/office/drawing/2014/main" id="{11ACACAA-8258-4BC4-C0C9-2AAF6DB0DE98}"/>
              </a:ext>
            </a:extLst>
          </p:cNvPr>
          <p:cNvSpPr txBox="1"/>
          <p:nvPr/>
        </p:nvSpPr>
        <p:spPr>
          <a:xfrm>
            <a:off x="5830857" y="2055055"/>
            <a:ext cx="1863011" cy="577081"/>
          </a:xfrm>
          <a:prstGeom prst="rect">
            <a:avLst/>
          </a:prstGeom>
          <a:noFill/>
        </p:spPr>
        <p:txBody>
          <a:bodyPr wrap="none" rtlCol="0">
            <a:spAutoFit/>
          </a:bodyPr>
          <a:lstStyle/>
          <a:p>
            <a:r>
              <a:rPr kumimoji="1" lang="ja-JP" altLang="en-US" sz="1050"/>
              <a:t>まずは </a:t>
            </a:r>
            <a:r>
              <a:rPr kumimoji="1" lang="en-US" altLang="ja-JP" sz="1050"/>
              <a:t>6</a:t>
            </a:r>
            <a:r>
              <a:rPr kumimoji="1" lang="ja-JP" altLang="en-US" sz="1050"/>
              <a:t>～</a:t>
            </a:r>
            <a:r>
              <a:rPr kumimoji="1" lang="en-US" altLang="ja-JP" sz="1050"/>
              <a:t>12 </a:t>
            </a:r>
            <a:r>
              <a:rPr kumimoji="1" lang="ja-JP" altLang="en-US" sz="1050"/>
              <a:t>ヶ月程度の</a:t>
            </a:r>
            <a:endParaRPr kumimoji="1" lang="en-US" altLang="ja-JP" sz="1050"/>
          </a:p>
          <a:p>
            <a:r>
              <a:rPr kumimoji="1" lang="ja-JP" altLang="en-US" sz="1050"/>
              <a:t>リリースマイルストンと</a:t>
            </a:r>
          </a:p>
          <a:p>
            <a:r>
              <a:rPr lang="ja-JP" altLang="en-US" sz="1050"/>
              <a:t>プロジェクト実行</a:t>
            </a:r>
            <a:r>
              <a:rPr kumimoji="1" lang="ja-JP" altLang="en-US" sz="1050"/>
              <a:t>計画を立てる</a:t>
            </a:r>
          </a:p>
        </p:txBody>
      </p:sp>
      <p:cxnSp>
        <p:nvCxnSpPr>
          <p:cNvPr id="17" name="直線矢印コネクタ 16">
            <a:extLst>
              <a:ext uri="{FF2B5EF4-FFF2-40B4-BE49-F238E27FC236}">
                <a16:creationId xmlns:a16="http://schemas.microsoft.com/office/drawing/2014/main" id="{92565CD2-A297-27C1-C2EC-4892E5DE7AC6}"/>
              </a:ext>
            </a:extLst>
          </p:cNvPr>
          <p:cNvCxnSpPr/>
          <p:nvPr/>
        </p:nvCxnSpPr>
        <p:spPr bwMode="auto">
          <a:xfrm flipV="1">
            <a:off x="3154217" y="2623127"/>
            <a:ext cx="5103092" cy="979055"/>
          </a:xfrm>
          <a:prstGeom prst="straightConnector1">
            <a:avLst/>
          </a:prstGeom>
          <a:noFill/>
          <a:ln w="19050" cap="flat" cmpd="sng" algn="ctr">
            <a:solidFill>
              <a:srgbClr val="FF0000"/>
            </a:solidFill>
            <a:prstDash val="sysDot"/>
            <a:round/>
            <a:headEnd type="none" w="med" len="med"/>
            <a:tailEnd type="triangle"/>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0" name="グループ化 19">
            <a:extLst>
              <a:ext uri="{FF2B5EF4-FFF2-40B4-BE49-F238E27FC236}">
                <a16:creationId xmlns:a16="http://schemas.microsoft.com/office/drawing/2014/main" id="{F1924CEC-789C-D083-3A15-B147385D3FD6}"/>
              </a:ext>
            </a:extLst>
          </p:cNvPr>
          <p:cNvGrpSpPr/>
          <p:nvPr/>
        </p:nvGrpSpPr>
        <p:grpSpPr>
          <a:xfrm>
            <a:off x="3304892" y="3174700"/>
            <a:ext cx="369455" cy="357964"/>
            <a:chOff x="3620654" y="5273964"/>
            <a:chExt cx="809860" cy="1004301"/>
          </a:xfrm>
          <a:solidFill>
            <a:srgbClr val="EFFFFF"/>
          </a:solidFill>
        </p:grpSpPr>
        <p:sp>
          <p:nvSpPr>
            <p:cNvPr id="18" name="矢印: 下カーブ 17">
              <a:extLst>
                <a:ext uri="{FF2B5EF4-FFF2-40B4-BE49-F238E27FC236}">
                  <a16:creationId xmlns:a16="http://schemas.microsoft.com/office/drawing/2014/main" id="{77A2D385-E1FA-EDE0-7DB1-D05DB20A97EA}"/>
                </a:ext>
              </a:extLst>
            </p:cNvPr>
            <p:cNvSpPr/>
            <p:nvPr/>
          </p:nvSpPr>
          <p:spPr bwMode="auto">
            <a:xfrm>
              <a:off x="3666836" y="5273964"/>
              <a:ext cx="763678" cy="459355"/>
            </a:xfrm>
            <a:prstGeom prst="curvedDownArrow">
              <a:avLst/>
            </a:prstGeom>
            <a:grpFill/>
            <a:ln w="63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19" name="矢印: 下カーブ 18">
              <a:extLst>
                <a:ext uri="{FF2B5EF4-FFF2-40B4-BE49-F238E27FC236}">
                  <a16:creationId xmlns:a16="http://schemas.microsoft.com/office/drawing/2014/main" id="{E90B4965-94F0-9ACF-C33C-1FEE1AC4AE43}"/>
                </a:ext>
              </a:extLst>
            </p:cNvPr>
            <p:cNvSpPr/>
            <p:nvPr/>
          </p:nvSpPr>
          <p:spPr bwMode="auto">
            <a:xfrm rot="10800000">
              <a:off x="3620654" y="5818910"/>
              <a:ext cx="763678" cy="459355"/>
            </a:xfrm>
            <a:prstGeom prst="curvedDownArrow">
              <a:avLst/>
            </a:prstGeom>
            <a:grpFill/>
            <a:ln w="63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21" name="グループ化 20">
            <a:extLst>
              <a:ext uri="{FF2B5EF4-FFF2-40B4-BE49-F238E27FC236}">
                <a16:creationId xmlns:a16="http://schemas.microsoft.com/office/drawing/2014/main" id="{9F6FFF93-72C2-10CF-BEBD-CB7C613F29C0}"/>
              </a:ext>
            </a:extLst>
          </p:cNvPr>
          <p:cNvGrpSpPr/>
          <p:nvPr/>
        </p:nvGrpSpPr>
        <p:grpSpPr>
          <a:xfrm>
            <a:off x="3818936" y="3174700"/>
            <a:ext cx="369455" cy="357964"/>
            <a:chOff x="3620654" y="5273964"/>
            <a:chExt cx="809860" cy="1004301"/>
          </a:xfrm>
          <a:solidFill>
            <a:srgbClr val="EFFFFF"/>
          </a:solidFill>
        </p:grpSpPr>
        <p:sp>
          <p:nvSpPr>
            <p:cNvPr id="22" name="矢印: 下カーブ 21">
              <a:extLst>
                <a:ext uri="{FF2B5EF4-FFF2-40B4-BE49-F238E27FC236}">
                  <a16:creationId xmlns:a16="http://schemas.microsoft.com/office/drawing/2014/main" id="{DE69B6F0-AFB6-E282-9730-116048C599BD}"/>
                </a:ext>
              </a:extLst>
            </p:cNvPr>
            <p:cNvSpPr/>
            <p:nvPr/>
          </p:nvSpPr>
          <p:spPr bwMode="auto">
            <a:xfrm>
              <a:off x="3666836" y="5273964"/>
              <a:ext cx="763678" cy="459355"/>
            </a:xfrm>
            <a:prstGeom prst="curvedDownArrow">
              <a:avLst/>
            </a:prstGeom>
            <a:grpFill/>
            <a:ln w="63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23" name="矢印: 下カーブ 22">
              <a:extLst>
                <a:ext uri="{FF2B5EF4-FFF2-40B4-BE49-F238E27FC236}">
                  <a16:creationId xmlns:a16="http://schemas.microsoft.com/office/drawing/2014/main" id="{1CF36A6C-DD45-6376-DA08-2699F6EFE536}"/>
                </a:ext>
              </a:extLst>
            </p:cNvPr>
            <p:cNvSpPr/>
            <p:nvPr/>
          </p:nvSpPr>
          <p:spPr bwMode="auto">
            <a:xfrm rot="10800000">
              <a:off x="3620654" y="5818910"/>
              <a:ext cx="763678" cy="459355"/>
            </a:xfrm>
            <a:prstGeom prst="curvedDownArrow">
              <a:avLst/>
            </a:prstGeom>
            <a:grpFill/>
            <a:ln w="63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24" name="グループ化 23">
            <a:extLst>
              <a:ext uri="{FF2B5EF4-FFF2-40B4-BE49-F238E27FC236}">
                <a16:creationId xmlns:a16="http://schemas.microsoft.com/office/drawing/2014/main" id="{08B8C1AC-113F-A26A-9348-5D747DFF44BB}"/>
              </a:ext>
            </a:extLst>
          </p:cNvPr>
          <p:cNvGrpSpPr/>
          <p:nvPr/>
        </p:nvGrpSpPr>
        <p:grpSpPr>
          <a:xfrm>
            <a:off x="4282794" y="3174700"/>
            <a:ext cx="369455" cy="357964"/>
            <a:chOff x="3620654" y="5273964"/>
            <a:chExt cx="809860" cy="1004301"/>
          </a:xfrm>
          <a:solidFill>
            <a:srgbClr val="EFFFFF"/>
          </a:solidFill>
        </p:grpSpPr>
        <p:sp>
          <p:nvSpPr>
            <p:cNvPr id="25" name="矢印: 下カーブ 24">
              <a:extLst>
                <a:ext uri="{FF2B5EF4-FFF2-40B4-BE49-F238E27FC236}">
                  <a16:creationId xmlns:a16="http://schemas.microsoft.com/office/drawing/2014/main" id="{23B72466-8D5A-A0DE-8DAB-5013CE921FC0}"/>
                </a:ext>
              </a:extLst>
            </p:cNvPr>
            <p:cNvSpPr/>
            <p:nvPr/>
          </p:nvSpPr>
          <p:spPr bwMode="auto">
            <a:xfrm>
              <a:off x="3666836" y="5273964"/>
              <a:ext cx="763678" cy="459355"/>
            </a:xfrm>
            <a:prstGeom prst="curvedDownArrow">
              <a:avLst/>
            </a:prstGeom>
            <a:grpFill/>
            <a:ln w="63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26" name="矢印: 下カーブ 25">
              <a:extLst>
                <a:ext uri="{FF2B5EF4-FFF2-40B4-BE49-F238E27FC236}">
                  <a16:creationId xmlns:a16="http://schemas.microsoft.com/office/drawing/2014/main" id="{793A850A-C005-9CD3-6E3E-5C0C69F150B2}"/>
                </a:ext>
              </a:extLst>
            </p:cNvPr>
            <p:cNvSpPr/>
            <p:nvPr/>
          </p:nvSpPr>
          <p:spPr bwMode="auto">
            <a:xfrm rot="10800000">
              <a:off x="3620654" y="5818910"/>
              <a:ext cx="763678" cy="459355"/>
            </a:xfrm>
            <a:prstGeom prst="curvedDownArrow">
              <a:avLst/>
            </a:prstGeom>
            <a:grpFill/>
            <a:ln w="63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27" name="グループ化 26">
            <a:extLst>
              <a:ext uri="{FF2B5EF4-FFF2-40B4-BE49-F238E27FC236}">
                <a16:creationId xmlns:a16="http://schemas.microsoft.com/office/drawing/2014/main" id="{6D1986E7-FAF7-AAD3-97DD-0A4ED806E5FA}"/>
              </a:ext>
            </a:extLst>
          </p:cNvPr>
          <p:cNvGrpSpPr/>
          <p:nvPr/>
        </p:nvGrpSpPr>
        <p:grpSpPr>
          <a:xfrm>
            <a:off x="4796838" y="3174700"/>
            <a:ext cx="369455" cy="357964"/>
            <a:chOff x="3620654" y="5273964"/>
            <a:chExt cx="809860" cy="1004301"/>
          </a:xfrm>
          <a:solidFill>
            <a:srgbClr val="EFFFFF"/>
          </a:solidFill>
        </p:grpSpPr>
        <p:sp>
          <p:nvSpPr>
            <p:cNvPr id="28" name="矢印: 下カーブ 27">
              <a:extLst>
                <a:ext uri="{FF2B5EF4-FFF2-40B4-BE49-F238E27FC236}">
                  <a16:creationId xmlns:a16="http://schemas.microsoft.com/office/drawing/2014/main" id="{9D7ABC7A-130D-A3F1-6458-20D35C5DE7A1}"/>
                </a:ext>
              </a:extLst>
            </p:cNvPr>
            <p:cNvSpPr/>
            <p:nvPr/>
          </p:nvSpPr>
          <p:spPr bwMode="auto">
            <a:xfrm>
              <a:off x="3666836" y="5273964"/>
              <a:ext cx="763678" cy="459355"/>
            </a:xfrm>
            <a:prstGeom prst="curvedDownArrow">
              <a:avLst/>
            </a:prstGeom>
            <a:grpFill/>
            <a:ln w="63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29" name="矢印: 下カーブ 28">
              <a:extLst>
                <a:ext uri="{FF2B5EF4-FFF2-40B4-BE49-F238E27FC236}">
                  <a16:creationId xmlns:a16="http://schemas.microsoft.com/office/drawing/2014/main" id="{A543FB77-225A-AC92-4830-54991DF2ABD2}"/>
                </a:ext>
              </a:extLst>
            </p:cNvPr>
            <p:cNvSpPr/>
            <p:nvPr/>
          </p:nvSpPr>
          <p:spPr bwMode="auto">
            <a:xfrm rot="10800000">
              <a:off x="3620654" y="5818910"/>
              <a:ext cx="763678" cy="459355"/>
            </a:xfrm>
            <a:prstGeom prst="curvedDownArrow">
              <a:avLst/>
            </a:prstGeom>
            <a:grpFill/>
            <a:ln w="63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37" name="グループ化 36">
            <a:extLst>
              <a:ext uri="{FF2B5EF4-FFF2-40B4-BE49-F238E27FC236}">
                <a16:creationId xmlns:a16="http://schemas.microsoft.com/office/drawing/2014/main" id="{7A6604B9-FF0C-C24E-5E22-B07BB792DA4F}"/>
              </a:ext>
            </a:extLst>
          </p:cNvPr>
          <p:cNvGrpSpPr/>
          <p:nvPr/>
        </p:nvGrpSpPr>
        <p:grpSpPr>
          <a:xfrm>
            <a:off x="5281474" y="3174700"/>
            <a:ext cx="369455" cy="357964"/>
            <a:chOff x="3620654" y="5273964"/>
            <a:chExt cx="809860" cy="1004301"/>
          </a:xfrm>
          <a:solidFill>
            <a:srgbClr val="EFFFFF"/>
          </a:solidFill>
        </p:grpSpPr>
        <p:sp>
          <p:nvSpPr>
            <p:cNvPr id="38" name="矢印: 下カーブ 37">
              <a:extLst>
                <a:ext uri="{FF2B5EF4-FFF2-40B4-BE49-F238E27FC236}">
                  <a16:creationId xmlns:a16="http://schemas.microsoft.com/office/drawing/2014/main" id="{0405C47D-96BE-2D31-0748-24FDEA6BDC04}"/>
                </a:ext>
              </a:extLst>
            </p:cNvPr>
            <p:cNvSpPr/>
            <p:nvPr/>
          </p:nvSpPr>
          <p:spPr bwMode="auto">
            <a:xfrm>
              <a:off x="3666836" y="5273964"/>
              <a:ext cx="763678" cy="459355"/>
            </a:xfrm>
            <a:prstGeom prst="curvedDownArrow">
              <a:avLst/>
            </a:prstGeom>
            <a:grpFill/>
            <a:ln w="63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39" name="矢印: 下カーブ 38">
              <a:extLst>
                <a:ext uri="{FF2B5EF4-FFF2-40B4-BE49-F238E27FC236}">
                  <a16:creationId xmlns:a16="http://schemas.microsoft.com/office/drawing/2014/main" id="{A6FF8CCB-21CB-1057-ADC2-48F6C1BCD5A1}"/>
                </a:ext>
              </a:extLst>
            </p:cNvPr>
            <p:cNvSpPr/>
            <p:nvPr/>
          </p:nvSpPr>
          <p:spPr bwMode="auto">
            <a:xfrm rot="10800000">
              <a:off x="3620654" y="5818910"/>
              <a:ext cx="763678" cy="459355"/>
            </a:xfrm>
            <a:prstGeom prst="curvedDownArrow">
              <a:avLst/>
            </a:prstGeom>
            <a:grpFill/>
            <a:ln w="63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40" name="グループ化 39">
            <a:extLst>
              <a:ext uri="{FF2B5EF4-FFF2-40B4-BE49-F238E27FC236}">
                <a16:creationId xmlns:a16="http://schemas.microsoft.com/office/drawing/2014/main" id="{D2C1F5D4-08BF-DCD2-E7C7-2FAB9B87A5BB}"/>
              </a:ext>
            </a:extLst>
          </p:cNvPr>
          <p:cNvGrpSpPr/>
          <p:nvPr/>
        </p:nvGrpSpPr>
        <p:grpSpPr>
          <a:xfrm>
            <a:off x="5795518" y="3174700"/>
            <a:ext cx="369455" cy="357964"/>
            <a:chOff x="3620654" y="5273964"/>
            <a:chExt cx="809860" cy="1004301"/>
          </a:xfrm>
          <a:solidFill>
            <a:srgbClr val="EFFFFF"/>
          </a:solidFill>
        </p:grpSpPr>
        <p:sp>
          <p:nvSpPr>
            <p:cNvPr id="41" name="矢印: 下カーブ 40">
              <a:extLst>
                <a:ext uri="{FF2B5EF4-FFF2-40B4-BE49-F238E27FC236}">
                  <a16:creationId xmlns:a16="http://schemas.microsoft.com/office/drawing/2014/main" id="{102546CE-4799-91E6-0CA2-F79AE01F4C34}"/>
                </a:ext>
              </a:extLst>
            </p:cNvPr>
            <p:cNvSpPr/>
            <p:nvPr/>
          </p:nvSpPr>
          <p:spPr bwMode="auto">
            <a:xfrm>
              <a:off x="3666836" y="5273964"/>
              <a:ext cx="763678" cy="459355"/>
            </a:xfrm>
            <a:prstGeom prst="curvedDownArrow">
              <a:avLst/>
            </a:prstGeom>
            <a:grpFill/>
            <a:ln w="63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42" name="矢印: 下カーブ 41">
              <a:extLst>
                <a:ext uri="{FF2B5EF4-FFF2-40B4-BE49-F238E27FC236}">
                  <a16:creationId xmlns:a16="http://schemas.microsoft.com/office/drawing/2014/main" id="{DB3BA840-DC34-531B-66C0-86AE428C8E52}"/>
                </a:ext>
              </a:extLst>
            </p:cNvPr>
            <p:cNvSpPr/>
            <p:nvPr/>
          </p:nvSpPr>
          <p:spPr bwMode="auto">
            <a:xfrm rot="10800000">
              <a:off x="3620654" y="5818910"/>
              <a:ext cx="763678" cy="459355"/>
            </a:xfrm>
            <a:prstGeom prst="curvedDownArrow">
              <a:avLst/>
            </a:prstGeom>
            <a:grpFill/>
            <a:ln w="63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43" name="グループ化 42">
            <a:extLst>
              <a:ext uri="{FF2B5EF4-FFF2-40B4-BE49-F238E27FC236}">
                <a16:creationId xmlns:a16="http://schemas.microsoft.com/office/drawing/2014/main" id="{E961BC47-4526-1A6A-EA7A-DC80A7BA4283}"/>
              </a:ext>
            </a:extLst>
          </p:cNvPr>
          <p:cNvGrpSpPr/>
          <p:nvPr/>
        </p:nvGrpSpPr>
        <p:grpSpPr>
          <a:xfrm>
            <a:off x="6259376" y="3174700"/>
            <a:ext cx="369455" cy="357964"/>
            <a:chOff x="3620654" y="5273964"/>
            <a:chExt cx="809860" cy="1004301"/>
          </a:xfrm>
          <a:solidFill>
            <a:srgbClr val="EFFFFF"/>
          </a:solidFill>
        </p:grpSpPr>
        <p:sp>
          <p:nvSpPr>
            <p:cNvPr id="44" name="矢印: 下カーブ 43">
              <a:extLst>
                <a:ext uri="{FF2B5EF4-FFF2-40B4-BE49-F238E27FC236}">
                  <a16:creationId xmlns:a16="http://schemas.microsoft.com/office/drawing/2014/main" id="{93E1564B-5699-70C9-2B00-6E7261972E38}"/>
                </a:ext>
              </a:extLst>
            </p:cNvPr>
            <p:cNvSpPr/>
            <p:nvPr/>
          </p:nvSpPr>
          <p:spPr bwMode="auto">
            <a:xfrm>
              <a:off x="3666836" y="5273964"/>
              <a:ext cx="763678" cy="459355"/>
            </a:xfrm>
            <a:prstGeom prst="curvedDownArrow">
              <a:avLst/>
            </a:prstGeom>
            <a:grpFill/>
            <a:ln w="63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45" name="矢印: 下カーブ 44">
              <a:extLst>
                <a:ext uri="{FF2B5EF4-FFF2-40B4-BE49-F238E27FC236}">
                  <a16:creationId xmlns:a16="http://schemas.microsoft.com/office/drawing/2014/main" id="{88B62214-DBA2-DB5F-FE91-90DE7C7954EC}"/>
                </a:ext>
              </a:extLst>
            </p:cNvPr>
            <p:cNvSpPr/>
            <p:nvPr/>
          </p:nvSpPr>
          <p:spPr bwMode="auto">
            <a:xfrm rot="10800000">
              <a:off x="3620654" y="5818910"/>
              <a:ext cx="763678" cy="459355"/>
            </a:xfrm>
            <a:prstGeom prst="curvedDownArrow">
              <a:avLst/>
            </a:prstGeom>
            <a:grpFill/>
            <a:ln w="63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46" name="グループ化 45">
            <a:extLst>
              <a:ext uri="{FF2B5EF4-FFF2-40B4-BE49-F238E27FC236}">
                <a16:creationId xmlns:a16="http://schemas.microsoft.com/office/drawing/2014/main" id="{8ADB27D2-6B00-2A5D-8DB3-A2AD4B16D9F4}"/>
              </a:ext>
            </a:extLst>
          </p:cNvPr>
          <p:cNvGrpSpPr/>
          <p:nvPr/>
        </p:nvGrpSpPr>
        <p:grpSpPr>
          <a:xfrm>
            <a:off x="6773420" y="3174700"/>
            <a:ext cx="369455" cy="357964"/>
            <a:chOff x="3620654" y="5273964"/>
            <a:chExt cx="809860" cy="1004301"/>
          </a:xfrm>
          <a:solidFill>
            <a:srgbClr val="EFFFFF"/>
          </a:solidFill>
        </p:grpSpPr>
        <p:sp>
          <p:nvSpPr>
            <p:cNvPr id="47" name="矢印: 下カーブ 46">
              <a:extLst>
                <a:ext uri="{FF2B5EF4-FFF2-40B4-BE49-F238E27FC236}">
                  <a16:creationId xmlns:a16="http://schemas.microsoft.com/office/drawing/2014/main" id="{75EB685D-F37F-67D0-0A8D-62EE05C42693}"/>
                </a:ext>
              </a:extLst>
            </p:cNvPr>
            <p:cNvSpPr/>
            <p:nvPr/>
          </p:nvSpPr>
          <p:spPr bwMode="auto">
            <a:xfrm>
              <a:off x="3666836" y="5273964"/>
              <a:ext cx="763678" cy="459355"/>
            </a:xfrm>
            <a:prstGeom prst="curvedDownArrow">
              <a:avLst/>
            </a:prstGeom>
            <a:grpFill/>
            <a:ln w="63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48" name="矢印: 下カーブ 47">
              <a:extLst>
                <a:ext uri="{FF2B5EF4-FFF2-40B4-BE49-F238E27FC236}">
                  <a16:creationId xmlns:a16="http://schemas.microsoft.com/office/drawing/2014/main" id="{2425D814-428A-E56F-FF47-113F0D364FC7}"/>
                </a:ext>
              </a:extLst>
            </p:cNvPr>
            <p:cNvSpPr/>
            <p:nvPr/>
          </p:nvSpPr>
          <p:spPr bwMode="auto">
            <a:xfrm rot="10800000">
              <a:off x="3620654" y="5818910"/>
              <a:ext cx="763678" cy="459355"/>
            </a:xfrm>
            <a:prstGeom prst="curvedDownArrow">
              <a:avLst/>
            </a:prstGeom>
            <a:grpFill/>
            <a:ln w="63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49" name="グループ化 48">
            <a:extLst>
              <a:ext uri="{FF2B5EF4-FFF2-40B4-BE49-F238E27FC236}">
                <a16:creationId xmlns:a16="http://schemas.microsoft.com/office/drawing/2014/main" id="{4E069F20-9EE0-FFD4-A147-EEB5A115C1BB}"/>
              </a:ext>
            </a:extLst>
          </p:cNvPr>
          <p:cNvGrpSpPr/>
          <p:nvPr/>
        </p:nvGrpSpPr>
        <p:grpSpPr>
          <a:xfrm>
            <a:off x="7245627" y="3174700"/>
            <a:ext cx="369455" cy="357964"/>
            <a:chOff x="3620654" y="5273964"/>
            <a:chExt cx="809860" cy="1004301"/>
          </a:xfrm>
          <a:solidFill>
            <a:srgbClr val="EFFFFF"/>
          </a:solidFill>
        </p:grpSpPr>
        <p:sp>
          <p:nvSpPr>
            <p:cNvPr id="50" name="矢印: 下カーブ 49">
              <a:extLst>
                <a:ext uri="{FF2B5EF4-FFF2-40B4-BE49-F238E27FC236}">
                  <a16:creationId xmlns:a16="http://schemas.microsoft.com/office/drawing/2014/main" id="{D7F21E07-E6D3-3128-8505-2807381BED97}"/>
                </a:ext>
              </a:extLst>
            </p:cNvPr>
            <p:cNvSpPr/>
            <p:nvPr/>
          </p:nvSpPr>
          <p:spPr bwMode="auto">
            <a:xfrm>
              <a:off x="3666836" y="5273964"/>
              <a:ext cx="763678" cy="459355"/>
            </a:xfrm>
            <a:prstGeom prst="curvedDownArrow">
              <a:avLst/>
            </a:prstGeom>
            <a:grpFill/>
            <a:ln w="63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51" name="矢印: 下カーブ 50">
              <a:extLst>
                <a:ext uri="{FF2B5EF4-FFF2-40B4-BE49-F238E27FC236}">
                  <a16:creationId xmlns:a16="http://schemas.microsoft.com/office/drawing/2014/main" id="{D5B88B87-883F-5124-21EC-99654C9D637B}"/>
                </a:ext>
              </a:extLst>
            </p:cNvPr>
            <p:cNvSpPr/>
            <p:nvPr/>
          </p:nvSpPr>
          <p:spPr bwMode="auto">
            <a:xfrm rot="10800000">
              <a:off x="3620654" y="5818910"/>
              <a:ext cx="763678" cy="459355"/>
            </a:xfrm>
            <a:prstGeom prst="curvedDownArrow">
              <a:avLst/>
            </a:prstGeom>
            <a:grpFill/>
            <a:ln w="63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52" name="グループ化 51">
            <a:extLst>
              <a:ext uri="{FF2B5EF4-FFF2-40B4-BE49-F238E27FC236}">
                <a16:creationId xmlns:a16="http://schemas.microsoft.com/office/drawing/2014/main" id="{B76ECFB7-C84E-735E-B500-AF84C565238F}"/>
              </a:ext>
            </a:extLst>
          </p:cNvPr>
          <p:cNvGrpSpPr/>
          <p:nvPr/>
        </p:nvGrpSpPr>
        <p:grpSpPr>
          <a:xfrm>
            <a:off x="7709485" y="3174700"/>
            <a:ext cx="369455" cy="357964"/>
            <a:chOff x="3620654" y="5273964"/>
            <a:chExt cx="809860" cy="1004301"/>
          </a:xfrm>
          <a:solidFill>
            <a:srgbClr val="EFFFFF"/>
          </a:solidFill>
        </p:grpSpPr>
        <p:sp>
          <p:nvSpPr>
            <p:cNvPr id="53" name="矢印: 下カーブ 52">
              <a:extLst>
                <a:ext uri="{FF2B5EF4-FFF2-40B4-BE49-F238E27FC236}">
                  <a16:creationId xmlns:a16="http://schemas.microsoft.com/office/drawing/2014/main" id="{FF37EE25-C77F-5619-68AE-FB84BCC389FF}"/>
                </a:ext>
              </a:extLst>
            </p:cNvPr>
            <p:cNvSpPr/>
            <p:nvPr/>
          </p:nvSpPr>
          <p:spPr bwMode="auto">
            <a:xfrm>
              <a:off x="3666836" y="5273964"/>
              <a:ext cx="763678" cy="459355"/>
            </a:xfrm>
            <a:prstGeom prst="curvedDownArrow">
              <a:avLst/>
            </a:prstGeom>
            <a:grpFill/>
            <a:ln w="63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54" name="矢印: 下カーブ 53">
              <a:extLst>
                <a:ext uri="{FF2B5EF4-FFF2-40B4-BE49-F238E27FC236}">
                  <a16:creationId xmlns:a16="http://schemas.microsoft.com/office/drawing/2014/main" id="{5B104EA8-C163-F12D-392E-0E1E6D1B9C77}"/>
                </a:ext>
              </a:extLst>
            </p:cNvPr>
            <p:cNvSpPr/>
            <p:nvPr/>
          </p:nvSpPr>
          <p:spPr bwMode="auto">
            <a:xfrm rot="10800000">
              <a:off x="3620654" y="5818910"/>
              <a:ext cx="763678" cy="459355"/>
            </a:xfrm>
            <a:prstGeom prst="curvedDownArrow">
              <a:avLst/>
            </a:prstGeom>
            <a:grpFill/>
            <a:ln w="635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sp>
        <p:nvSpPr>
          <p:cNvPr id="58" name="テキスト ボックス 57">
            <a:extLst>
              <a:ext uri="{FF2B5EF4-FFF2-40B4-BE49-F238E27FC236}">
                <a16:creationId xmlns:a16="http://schemas.microsoft.com/office/drawing/2014/main" id="{67D0E264-3D25-B8B3-6942-97C298FA0135}"/>
              </a:ext>
            </a:extLst>
          </p:cNvPr>
          <p:cNvSpPr txBox="1"/>
          <p:nvPr/>
        </p:nvSpPr>
        <p:spPr>
          <a:xfrm>
            <a:off x="6356830" y="2748738"/>
            <a:ext cx="1819729" cy="415498"/>
          </a:xfrm>
          <a:prstGeom prst="rect">
            <a:avLst/>
          </a:prstGeom>
          <a:noFill/>
        </p:spPr>
        <p:txBody>
          <a:bodyPr wrap="none" rtlCol="0">
            <a:spAutoFit/>
          </a:bodyPr>
          <a:lstStyle/>
          <a:p>
            <a:r>
              <a:rPr kumimoji="1" lang="en-US" altLang="ja-JP" sz="1050"/>
              <a:t>1 </a:t>
            </a:r>
            <a:r>
              <a:rPr kumimoji="1" lang="ja-JP" altLang="en-US" sz="1050"/>
              <a:t>イテレーション＝</a:t>
            </a:r>
            <a:r>
              <a:rPr kumimoji="1" lang="en-US" altLang="ja-JP" sz="1050"/>
              <a:t>1</a:t>
            </a:r>
            <a:r>
              <a:rPr lang="ja-JP" altLang="en-US" sz="1050"/>
              <a:t>～</a:t>
            </a:r>
            <a:r>
              <a:rPr lang="en-US" altLang="ja-JP" sz="1050"/>
              <a:t>6</a:t>
            </a:r>
            <a:r>
              <a:rPr lang="ja-JP" altLang="en-US" sz="1050"/>
              <a:t> 週間</a:t>
            </a:r>
            <a:endParaRPr lang="en-US" altLang="ja-JP" sz="1050"/>
          </a:p>
          <a:p>
            <a:r>
              <a:rPr lang="ja-JP" altLang="en-US" sz="1050"/>
              <a:t>（通常は </a:t>
            </a:r>
            <a:r>
              <a:rPr lang="en-US" altLang="ja-JP" sz="1050"/>
              <a:t>2 </a:t>
            </a:r>
            <a:r>
              <a:rPr lang="ja-JP" altLang="en-US" sz="1050"/>
              <a:t>週間程度）</a:t>
            </a:r>
          </a:p>
        </p:txBody>
      </p:sp>
      <p:sp>
        <p:nvSpPr>
          <p:cNvPr id="59" name="二等辺三角形 58">
            <a:extLst>
              <a:ext uri="{FF2B5EF4-FFF2-40B4-BE49-F238E27FC236}">
                <a16:creationId xmlns:a16="http://schemas.microsoft.com/office/drawing/2014/main" id="{C1D04B0B-B9BC-0FD8-7704-80C64488890B}"/>
              </a:ext>
            </a:extLst>
          </p:cNvPr>
          <p:cNvSpPr/>
          <p:nvPr/>
        </p:nvSpPr>
        <p:spPr bwMode="auto">
          <a:xfrm>
            <a:off x="5515124" y="3707461"/>
            <a:ext cx="166255" cy="143323"/>
          </a:xfrm>
          <a:prstGeom prst="triangle">
            <a:avLst/>
          </a:prstGeom>
          <a:solidFill>
            <a:schemeClr val="bg1">
              <a:lumMod val="50000"/>
            </a:schemeClr>
          </a:solidFill>
          <a:ln w="19050"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60" name="二等辺三角形 59">
            <a:extLst>
              <a:ext uri="{FF2B5EF4-FFF2-40B4-BE49-F238E27FC236}">
                <a16:creationId xmlns:a16="http://schemas.microsoft.com/office/drawing/2014/main" id="{930C7479-0E99-54DA-6173-9561827D869F}"/>
              </a:ext>
            </a:extLst>
          </p:cNvPr>
          <p:cNvSpPr/>
          <p:nvPr/>
        </p:nvSpPr>
        <p:spPr bwMode="auto">
          <a:xfrm>
            <a:off x="7596509" y="3707461"/>
            <a:ext cx="166255" cy="143323"/>
          </a:xfrm>
          <a:prstGeom prst="triangle">
            <a:avLst/>
          </a:prstGeom>
          <a:solidFill>
            <a:schemeClr val="bg1">
              <a:lumMod val="50000"/>
            </a:schemeClr>
          </a:solidFill>
          <a:ln w="19050"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62" name="テキスト ボックス 61">
            <a:extLst>
              <a:ext uri="{FF2B5EF4-FFF2-40B4-BE49-F238E27FC236}">
                <a16:creationId xmlns:a16="http://schemas.microsoft.com/office/drawing/2014/main" id="{C5EC10BC-C453-852A-2AFE-1E16A0A74039}"/>
              </a:ext>
            </a:extLst>
          </p:cNvPr>
          <p:cNvSpPr txBox="1"/>
          <p:nvPr/>
        </p:nvSpPr>
        <p:spPr>
          <a:xfrm>
            <a:off x="4251559" y="2493015"/>
            <a:ext cx="1774845" cy="577081"/>
          </a:xfrm>
          <a:prstGeom prst="rect">
            <a:avLst/>
          </a:prstGeom>
          <a:noFill/>
        </p:spPr>
        <p:txBody>
          <a:bodyPr wrap="none" rtlCol="0">
            <a:spAutoFit/>
          </a:bodyPr>
          <a:lstStyle/>
          <a:p>
            <a:r>
              <a:rPr lang="ja-JP" altLang="en-US" sz="1050"/>
              <a:t>ベロシティを測定し、</a:t>
            </a:r>
          </a:p>
          <a:p>
            <a:r>
              <a:rPr lang="ja-JP" altLang="en-US" sz="1050"/>
              <a:t>リリース計画に間に合うかを</a:t>
            </a:r>
          </a:p>
          <a:p>
            <a:r>
              <a:rPr lang="ja-JP" altLang="en-US" sz="1050"/>
              <a:t>随時チェックしていく</a:t>
            </a:r>
          </a:p>
        </p:txBody>
      </p:sp>
      <p:sp>
        <p:nvSpPr>
          <p:cNvPr id="63" name="正方形/長方形 62">
            <a:extLst>
              <a:ext uri="{FF2B5EF4-FFF2-40B4-BE49-F238E27FC236}">
                <a16:creationId xmlns:a16="http://schemas.microsoft.com/office/drawing/2014/main" id="{812A9F18-8BA0-7F2F-B93D-40B09947D002}"/>
              </a:ext>
            </a:extLst>
          </p:cNvPr>
          <p:cNvSpPr/>
          <p:nvPr/>
        </p:nvSpPr>
        <p:spPr>
          <a:xfrm>
            <a:off x="457199" y="4604288"/>
            <a:ext cx="8229600" cy="1918251"/>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［クラウド導入計画策定のポイント］</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一発成功型のウォータフォールで計画を組まない</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ウォータフォールは「先が完全に見通せているプロジェ</a:t>
            </a:r>
            <a:br>
              <a:rPr kumimoji="0" lang="en-US" altLang="ja-JP" sz="1200" kern="0">
                <a:solidFill>
                  <a:prstClr val="black"/>
                </a:solidFill>
                <a:latin typeface="+mn-lt"/>
                <a:ea typeface="+mn-ea"/>
              </a:rPr>
            </a:br>
            <a:r>
              <a:rPr kumimoji="0" lang="ja-JP" altLang="en-US" sz="1200" kern="0">
                <a:solidFill>
                  <a:prstClr val="black"/>
                </a:solidFill>
                <a:latin typeface="+mn-lt"/>
                <a:ea typeface="+mn-ea"/>
              </a:rPr>
              <a:t>クト」に適用すべきもの</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クラウドなどの新技術導入時は、初期段階から </a:t>
            </a:r>
            <a:r>
              <a:rPr kumimoji="0" lang="en-US" altLang="ja-JP" sz="1200" kern="0">
                <a:solidFill>
                  <a:prstClr val="black"/>
                </a:solidFill>
                <a:latin typeface="+mn-lt"/>
                <a:ea typeface="+mn-ea"/>
              </a:rPr>
              <a:t>Try &amp;</a:t>
            </a:r>
            <a:br>
              <a:rPr kumimoji="0" lang="en-US" altLang="ja-JP" sz="1200" kern="0">
                <a:solidFill>
                  <a:prstClr val="black"/>
                </a:solidFill>
                <a:latin typeface="+mn-lt"/>
                <a:ea typeface="+mn-ea"/>
              </a:rPr>
            </a:br>
            <a:r>
              <a:rPr kumimoji="0" lang="en-US" altLang="ja-JP" sz="1200" kern="0">
                <a:solidFill>
                  <a:prstClr val="black"/>
                </a:solidFill>
                <a:latin typeface="+mn-lt"/>
                <a:ea typeface="+mn-ea"/>
              </a:rPr>
              <a:t>Error </a:t>
            </a:r>
            <a:r>
              <a:rPr kumimoji="0" lang="ja-JP" altLang="en-US" sz="1200" kern="0">
                <a:solidFill>
                  <a:prstClr val="black"/>
                </a:solidFill>
                <a:latin typeface="+mn-lt"/>
                <a:ea typeface="+mn-ea"/>
              </a:rPr>
              <a:t>しながら「学習・検証しながら完成させていく」アプ</a:t>
            </a:r>
            <a:br>
              <a:rPr kumimoji="0" lang="ja-JP" altLang="en-US" sz="1200" kern="0">
                <a:solidFill>
                  <a:prstClr val="black"/>
                </a:solidFill>
                <a:latin typeface="+mn-lt"/>
                <a:ea typeface="+mn-ea"/>
              </a:rPr>
            </a:br>
            <a:r>
              <a:rPr kumimoji="0" lang="ja-JP" altLang="en-US" sz="1200" kern="0">
                <a:solidFill>
                  <a:prstClr val="black"/>
                </a:solidFill>
                <a:latin typeface="+mn-lt"/>
                <a:ea typeface="+mn-ea"/>
              </a:rPr>
              <a:t>ローチが必要 → 必ずイテレーティブな計画を組む</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計画立案のテンプレートも提供されている（</a:t>
            </a:r>
            <a:r>
              <a:rPr kumimoji="0" lang="en-US" altLang="ja-JP" sz="1200" kern="0">
                <a:solidFill>
                  <a:prstClr val="black"/>
                </a:solidFill>
                <a:latin typeface="+mn-lt"/>
                <a:ea typeface="+mn-ea"/>
              </a:rPr>
              <a:t>Azure Dev</a:t>
            </a:r>
            <a:br>
              <a:rPr kumimoji="0" lang="en-US" altLang="ja-JP" sz="1200" kern="0">
                <a:solidFill>
                  <a:prstClr val="black"/>
                </a:solidFill>
                <a:latin typeface="+mn-lt"/>
                <a:ea typeface="+mn-ea"/>
              </a:rPr>
            </a:br>
            <a:r>
              <a:rPr kumimoji="0" lang="en-US" altLang="ja-JP" sz="1200" kern="0">
                <a:solidFill>
                  <a:prstClr val="black"/>
                </a:solidFill>
                <a:latin typeface="+mn-lt"/>
                <a:ea typeface="+mn-ea"/>
              </a:rPr>
              <a:t>Ops Cloud Adoption Plan </a:t>
            </a:r>
            <a:r>
              <a:rPr kumimoji="0" lang="ja-JP" altLang="en-US" sz="1200" kern="0">
                <a:solidFill>
                  <a:prstClr val="black"/>
                </a:solidFill>
                <a:latin typeface="+mn-lt"/>
                <a:ea typeface="+mn-ea"/>
              </a:rPr>
              <a:t>テンプレート）</a:t>
            </a:r>
          </a:p>
          <a:p>
            <a:pPr marL="171450" indent="-171450" eaLnBrk="1" fontAlgn="auto" hangingPunct="1">
              <a:spcBef>
                <a:spcPts val="0"/>
              </a:spcBef>
              <a:spcAft>
                <a:spcPts val="0"/>
              </a:spcAft>
              <a:buFont typeface="Arial" panose="020B0604020202020204" pitchFamily="34" charset="0"/>
              <a:buChar char="•"/>
              <a:defRPr/>
            </a:pPr>
            <a:endParaRPr kumimoji="0" lang="en-US" altLang="ja-JP" sz="1200" kern="0">
              <a:solidFill>
                <a:prstClr val="black"/>
              </a:solidFill>
              <a:latin typeface="+mn-lt"/>
              <a:ea typeface="+mn-ea"/>
            </a:endParaRPr>
          </a:p>
        </p:txBody>
      </p:sp>
      <p:sp>
        <p:nvSpPr>
          <p:cNvPr id="64" name="テキスト ボックス 63">
            <a:extLst>
              <a:ext uri="{FF2B5EF4-FFF2-40B4-BE49-F238E27FC236}">
                <a16:creationId xmlns:a16="http://schemas.microsoft.com/office/drawing/2014/main" id="{3BE77597-5CB8-10F9-1495-C931EF45055C}"/>
              </a:ext>
            </a:extLst>
          </p:cNvPr>
          <p:cNvSpPr txBox="1"/>
          <p:nvPr/>
        </p:nvSpPr>
        <p:spPr>
          <a:xfrm>
            <a:off x="4478055" y="4625351"/>
            <a:ext cx="4247317" cy="1846659"/>
          </a:xfrm>
          <a:prstGeom prst="rect">
            <a:avLst/>
          </a:prstGeom>
          <a:noFill/>
        </p:spPr>
        <p:txBody>
          <a:bodyPr wrap="none" rtlCol="0">
            <a:spAutoFit/>
          </a:bodyPr>
          <a:lstStyle/>
          <a:p>
            <a:pPr eaLnBrk="1" fontAlgn="auto" hangingPunct="1">
              <a:spcBef>
                <a:spcPts val="0"/>
              </a:spcBef>
              <a:spcAft>
                <a:spcPts val="0"/>
              </a:spcAft>
              <a:defRPr/>
            </a:pP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200" b="1" kern="0">
                <a:solidFill>
                  <a:srgbClr val="FF0000"/>
                </a:solidFill>
                <a:latin typeface="+mn-lt"/>
                <a:ea typeface="+mn-ea"/>
              </a:rPr>
              <a:t>『</a:t>
            </a:r>
            <a:r>
              <a:rPr kumimoji="0" lang="ja-JP" altLang="en-US" sz="1200" b="1" kern="0">
                <a:solidFill>
                  <a:srgbClr val="FF0000"/>
                </a:solidFill>
                <a:latin typeface="+mn-lt"/>
                <a:ea typeface="+mn-ea"/>
              </a:rPr>
              <a:t>実機検証・テスト構築しながら進める</a:t>
            </a:r>
            <a:r>
              <a:rPr kumimoji="0" lang="en-US" altLang="ja-JP" sz="1200" b="1" kern="0">
                <a:solidFill>
                  <a:srgbClr val="FF0000"/>
                </a:solidFill>
                <a:latin typeface="+mn-lt"/>
                <a:ea typeface="+mn-ea"/>
              </a:rPr>
              <a:t>』</a:t>
            </a:r>
            <a:r>
              <a:rPr kumimoji="0" lang="ja-JP" altLang="en-US" sz="1200" b="1" kern="0">
                <a:solidFill>
                  <a:srgbClr val="FF0000"/>
                </a:solidFill>
                <a:latin typeface="+mn-lt"/>
                <a:ea typeface="+mn-ea"/>
              </a:rPr>
              <a:t>ような計画を組む</a:t>
            </a:r>
            <a:endParaRPr kumimoji="0" lang="en-US" altLang="ja-JP" sz="1200" b="1" kern="0">
              <a:solidFill>
                <a:srgbClr val="FF0000"/>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b="1" kern="0">
                <a:solidFill>
                  <a:srgbClr val="FF0000"/>
                </a:solidFill>
                <a:latin typeface="+mn-lt"/>
                <a:ea typeface="+mn-ea"/>
              </a:rPr>
              <a:t>机上での設計だけだと精度が出ず、手戻りが大きい</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b="1" kern="0">
                <a:solidFill>
                  <a:srgbClr val="FF0000"/>
                </a:solidFill>
                <a:latin typeface="+mn-lt"/>
                <a:ea typeface="+mn-ea"/>
              </a:rPr>
              <a:t>オンプレと異なり、クラウドは「すぐに試せる」ことが最大の</a:t>
            </a:r>
            <a:br>
              <a:rPr kumimoji="0" lang="ja-JP" altLang="en-US" sz="1200" b="1" kern="0">
                <a:solidFill>
                  <a:srgbClr val="FF0000"/>
                </a:solidFill>
                <a:latin typeface="+mn-lt"/>
                <a:ea typeface="+mn-ea"/>
              </a:rPr>
            </a:br>
            <a:r>
              <a:rPr kumimoji="0" lang="ja-JP" altLang="en-US" sz="1200" b="1" kern="0">
                <a:solidFill>
                  <a:srgbClr val="FF0000"/>
                </a:solidFill>
                <a:latin typeface="+mn-lt"/>
                <a:ea typeface="+mn-ea"/>
              </a:rPr>
              <a:t>メリット → 初期段階からクラウドを使える状態にしておく</a:t>
            </a:r>
            <a:endParaRPr kumimoji="0" lang="en-US" altLang="ja-JP" sz="1200" b="1" kern="0">
              <a:solidFill>
                <a:srgbClr val="FF0000"/>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ざっくり言えば「最初は基盤の準備、そのあとワークロードを</a:t>
            </a:r>
            <a:br>
              <a:rPr kumimoji="0" lang="en-US" altLang="ja-JP" sz="1200" kern="0">
                <a:solidFill>
                  <a:prstClr val="black"/>
                </a:solidFill>
                <a:latin typeface="+mn-lt"/>
                <a:ea typeface="+mn-ea"/>
              </a:rPr>
            </a:br>
            <a:r>
              <a:rPr kumimoji="0" lang="ja-JP" altLang="en-US" sz="1200" kern="0">
                <a:solidFill>
                  <a:prstClr val="black"/>
                </a:solidFill>
                <a:latin typeface="+mn-lt"/>
                <a:ea typeface="+mn-ea"/>
              </a:rPr>
              <a:t>段階的に構築・移行」</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基盤チームとアプリチームが分かれる場合には、連携</a:t>
            </a:r>
            <a:br>
              <a:rPr kumimoji="0" lang="ja-JP" altLang="en-US" sz="1200" kern="0">
                <a:solidFill>
                  <a:prstClr val="black"/>
                </a:solidFill>
                <a:latin typeface="+mn-lt"/>
                <a:ea typeface="+mn-ea"/>
              </a:rPr>
            </a:br>
            <a:r>
              <a:rPr kumimoji="0" lang="ja-JP" altLang="en-US" sz="1200" kern="0">
                <a:solidFill>
                  <a:prstClr val="black"/>
                </a:solidFill>
                <a:latin typeface="+mn-lt"/>
                <a:ea typeface="+mn-ea"/>
              </a:rPr>
              <a:t>方法もよく検討しておくようにする</a:t>
            </a:r>
            <a:endParaRPr kumimoji="1" lang="ja-JP" altLang="en-US"/>
          </a:p>
        </p:txBody>
      </p:sp>
      <p:sp>
        <p:nvSpPr>
          <p:cNvPr id="65" name="四角形: 角を丸くする 64">
            <a:extLst>
              <a:ext uri="{FF2B5EF4-FFF2-40B4-BE49-F238E27FC236}">
                <a16:creationId xmlns:a16="http://schemas.microsoft.com/office/drawing/2014/main" id="{1F8CB19D-7442-8181-2EAD-F281607F31F5}"/>
              </a:ext>
            </a:extLst>
          </p:cNvPr>
          <p:cNvSpPr/>
          <p:nvPr/>
        </p:nvSpPr>
        <p:spPr bwMode="auto">
          <a:xfrm>
            <a:off x="3094182" y="2872509"/>
            <a:ext cx="1782618" cy="895927"/>
          </a:xfrm>
          <a:prstGeom prst="roundRect">
            <a:avLst/>
          </a:prstGeom>
          <a:noFill/>
          <a:ln w="19050"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cxnSp>
        <p:nvCxnSpPr>
          <p:cNvPr id="67" name="直線矢印コネクタ 66">
            <a:extLst>
              <a:ext uri="{FF2B5EF4-FFF2-40B4-BE49-F238E27FC236}">
                <a16:creationId xmlns:a16="http://schemas.microsoft.com/office/drawing/2014/main" id="{007199DF-1BC5-8489-0EA9-2E7BBD0C62A4}"/>
              </a:ext>
            </a:extLst>
          </p:cNvPr>
          <p:cNvCxnSpPr/>
          <p:nvPr/>
        </p:nvCxnSpPr>
        <p:spPr bwMode="auto">
          <a:xfrm flipV="1">
            <a:off x="3371273" y="3740727"/>
            <a:ext cx="157018" cy="434109"/>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 name="テキスト ボックス 67">
            <a:extLst>
              <a:ext uri="{FF2B5EF4-FFF2-40B4-BE49-F238E27FC236}">
                <a16:creationId xmlns:a16="http://schemas.microsoft.com/office/drawing/2014/main" id="{B1750119-5FE5-D2FC-C3EA-EE3B9010EDBF}"/>
              </a:ext>
            </a:extLst>
          </p:cNvPr>
          <p:cNvSpPr txBox="1"/>
          <p:nvPr/>
        </p:nvSpPr>
        <p:spPr>
          <a:xfrm>
            <a:off x="3112125" y="3896402"/>
            <a:ext cx="2071084" cy="707886"/>
          </a:xfrm>
          <a:prstGeom prst="rect">
            <a:avLst/>
          </a:prstGeom>
          <a:solidFill>
            <a:srgbClr val="FFEBFF"/>
          </a:solidFill>
          <a:ln>
            <a:solidFill>
              <a:srgbClr val="FF0000"/>
            </a:solidFill>
          </a:ln>
        </p:spPr>
        <p:txBody>
          <a:bodyPr wrap="square" rtlCol="0">
            <a:spAutoFit/>
          </a:bodyPr>
          <a:lstStyle/>
          <a:p>
            <a:r>
              <a:rPr kumimoji="1" lang="ja-JP" altLang="en-US" sz="1000" b="1">
                <a:solidFill>
                  <a:srgbClr val="FF0000"/>
                </a:solidFill>
              </a:rPr>
              <a:t>（重要） プロジェクトの初期段階から</a:t>
            </a:r>
            <a:r>
              <a:rPr kumimoji="1" lang="en-US" altLang="ja-JP" sz="1000" b="1">
                <a:solidFill>
                  <a:srgbClr val="FF0000"/>
                </a:solidFill>
              </a:rPr>
              <a:t>『</a:t>
            </a:r>
            <a:r>
              <a:rPr kumimoji="1" lang="ja-JP" altLang="en-US" sz="1000" b="1">
                <a:solidFill>
                  <a:srgbClr val="FF0000"/>
                </a:solidFill>
              </a:rPr>
              <a:t>触れるクラウド環境</a:t>
            </a:r>
            <a:r>
              <a:rPr kumimoji="1" lang="en-US" altLang="ja-JP" sz="1000" b="1">
                <a:solidFill>
                  <a:srgbClr val="FF0000"/>
                </a:solidFill>
              </a:rPr>
              <a:t>』</a:t>
            </a:r>
            <a:r>
              <a:rPr kumimoji="1" lang="ja-JP" altLang="en-US" sz="1000" b="1">
                <a:solidFill>
                  <a:srgbClr val="FF0000"/>
                </a:solidFill>
              </a:rPr>
              <a:t>を準備する</a:t>
            </a:r>
            <a:endParaRPr kumimoji="1" lang="en-US" altLang="ja-JP" sz="1000" b="1">
              <a:solidFill>
                <a:srgbClr val="FF0000"/>
              </a:solidFill>
            </a:endParaRPr>
          </a:p>
          <a:p>
            <a:r>
              <a:rPr lang="ja-JP" altLang="en-US" sz="1000"/>
              <a:t>（クラウド利用料などをプロジェクト計画で織り込んでおかないと詰む）</a:t>
            </a:r>
            <a:endParaRPr kumimoji="1" lang="ja-JP" altLang="en-US" sz="1000"/>
          </a:p>
        </p:txBody>
      </p:sp>
      <p:sp>
        <p:nvSpPr>
          <p:cNvPr id="69" name="テキスト ボックス 68">
            <a:extLst>
              <a:ext uri="{FF2B5EF4-FFF2-40B4-BE49-F238E27FC236}">
                <a16:creationId xmlns:a16="http://schemas.microsoft.com/office/drawing/2014/main" id="{CE24FC1B-4A75-C20B-5B2F-C0ED05EE4F05}"/>
              </a:ext>
            </a:extLst>
          </p:cNvPr>
          <p:cNvSpPr txBox="1"/>
          <p:nvPr/>
        </p:nvSpPr>
        <p:spPr>
          <a:xfrm>
            <a:off x="5218307" y="3875297"/>
            <a:ext cx="752130" cy="415498"/>
          </a:xfrm>
          <a:prstGeom prst="rect">
            <a:avLst/>
          </a:prstGeom>
          <a:noFill/>
        </p:spPr>
        <p:txBody>
          <a:bodyPr wrap="none" rtlCol="0">
            <a:spAutoFit/>
          </a:bodyPr>
          <a:lstStyle/>
          <a:p>
            <a:pPr algn="ctr"/>
            <a:r>
              <a:rPr kumimoji="1" lang="ja-JP" altLang="en-US" sz="1050"/>
              <a:t>基盤</a:t>
            </a:r>
          </a:p>
          <a:p>
            <a:pPr algn="ctr"/>
            <a:r>
              <a:rPr lang="en-US" altLang="ja-JP" sz="1050"/>
              <a:t>β </a:t>
            </a:r>
            <a:r>
              <a:rPr lang="ja-JP" altLang="en-US" sz="1050"/>
              <a:t>リリース</a:t>
            </a:r>
            <a:endParaRPr kumimoji="1" lang="ja-JP" altLang="en-US" sz="1050"/>
          </a:p>
        </p:txBody>
      </p:sp>
      <p:sp>
        <p:nvSpPr>
          <p:cNvPr id="70" name="テキスト ボックス 69">
            <a:extLst>
              <a:ext uri="{FF2B5EF4-FFF2-40B4-BE49-F238E27FC236}">
                <a16:creationId xmlns:a16="http://schemas.microsoft.com/office/drawing/2014/main" id="{8B675211-BD4B-6EA2-8226-2173EAD942BC}"/>
              </a:ext>
            </a:extLst>
          </p:cNvPr>
          <p:cNvSpPr txBox="1"/>
          <p:nvPr/>
        </p:nvSpPr>
        <p:spPr>
          <a:xfrm>
            <a:off x="7220822" y="3875297"/>
            <a:ext cx="946093" cy="415498"/>
          </a:xfrm>
          <a:prstGeom prst="rect">
            <a:avLst/>
          </a:prstGeom>
          <a:noFill/>
        </p:spPr>
        <p:txBody>
          <a:bodyPr wrap="none" rtlCol="0">
            <a:spAutoFit/>
          </a:bodyPr>
          <a:lstStyle/>
          <a:p>
            <a:pPr algn="ctr"/>
            <a:r>
              <a:rPr kumimoji="1" lang="ja-JP" altLang="en-US" sz="1050"/>
              <a:t>業務</a:t>
            </a:r>
            <a:r>
              <a:rPr lang="ja-JP" altLang="en-US" sz="1050"/>
              <a:t>システム</a:t>
            </a:r>
          </a:p>
          <a:p>
            <a:pPr algn="ctr"/>
            <a:r>
              <a:rPr kumimoji="1" lang="ja-JP" altLang="en-US" sz="1050"/>
              <a:t>リリース</a:t>
            </a:r>
          </a:p>
        </p:txBody>
      </p:sp>
      <p:sp>
        <p:nvSpPr>
          <p:cNvPr id="71" name="二等辺三角形 70">
            <a:extLst>
              <a:ext uri="{FF2B5EF4-FFF2-40B4-BE49-F238E27FC236}">
                <a16:creationId xmlns:a16="http://schemas.microsoft.com/office/drawing/2014/main" id="{003DCC7A-7644-9FB2-BCD9-31F6E71732EC}"/>
              </a:ext>
            </a:extLst>
          </p:cNvPr>
          <p:cNvSpPr/>
          <p:nvPr/>
        </p:nvSpPr>
        <p:spPr bwMode="auto">
          <a:xfrm>
            <a:off x="6515500" y="3707461"/>
            <a:ext cx="166255" cy="143323"/>
          </a:xfrm>
          <a:prstGeom prst="triangle">
            <a:avLst/>
          </a:prstGeom>
          <a:solidFill>
            <a:schemeClr val="bg1">
              <a:lumMod val="50000"/>
            </a:schemeClr>
          </a:solidFill>
          <a:ln w="19050"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72" name="テキスト ボックス 71">
            <a:extLst>
              <a:ext uri="{FF2B5EF4-FFF2-40B4-BE49-F238E27FC236}">
                <a16:creationId xmlns:a16="http://schemas.microsoft.com/office/drawing/2014/main" id="{9B44ED33-56BA-5771-1442-0CB156C9A00E}"/>
              </a:ext>
            </a:extLst>
          </p:cNvPr>
          <p:cNvSpPr txBox="1"/>
          <p:nvPr/>
        </p:nvSpPr>
        <p:spPr>
          <a:xfrm>
            <a:off x="6367764" y="3875297"/>
            <a:ext cx="453970" cy="415498"/>
          </a:xfrm>
          <a:prstGeom prst="rect">
            <a:avLst/>
          </a:prstGeom>
          <a:noFill/>
        </p:spPr>
        <p:txBody>
          <a:bodyPr wrap="none" rtlCol="0">
            <a:spAutoFit/>
          </a:bodyPr>
          <a:lstStyle/>
          <a:p>
            <a:pPr algn="ctr"/>
            <a:r>
              <a:rPr kumimoji="1" lang="ja-JP" altLang="en-US" sz="1050"/>
              <a:t>基盤</a:t>
            </a:r>
            <a:endParaRPr kumimoji="1" lang="en-US" altLang="ja-JP" sz="1050"/>
          </a:p>
          <a:p>
            <a:pPr algn="ctr"/>
            <a:r>
              <a:rPr lang="ja-JP" altLang="en-US" sz="1050"/>
              <a:t>確定</a:t>
            </a:r>
            <a:endParaRPr kumimoji="1" lang="ja-JP" altLang="en-US" sz="1050"/>
          </a:p>
        </p:txBody>
      </p:sp>
      <p:sp>
        <p:nvSpPr>
          <p:cNvPr id="73" name="星: 16 pt 72">
            <a:extLst>
              <a:ext uri="{FF2B5EF4-FFF2-40B4-BE49-F238E27FC236}">
                <a16:creationId xmlns:a16="http://schemas.microsoft.com/office/drawing/2014/main" id="{658E9E9E-B226-2ED1-2F28-EA8D9C770D66}"/>
              </a:ext>
            </a:extLst>
          </p:cNvPr>
          <p:cNvSpPr/>
          <p:nvPr/>
        </p:nvSpPr>
        <p:spPr bwMode="auto">
          <a:xfrm>
            <a:off x="8180313" y="4542448"/>
            <a:ext cx="556970" cy="378816"/>
          </a:xfrm>
          <a:prstGeom prst="star16">
            <a:avLst/>
          </a:prstGeom>
          <a:solidFill>
            <a:srgbClr val="FFCCFF"/>
          </a:solidFill>
          <a:ln>
            <a:solidFill>
              <a:srgbClr val="EE0000"/>
            </a:solidFill>
          </a:ln>
        </p:spPr>
        <p:txBody>
          <a:bodyPr wrap="none" lIns="35292" tIns="35292" rIns="35292" bIns="35292" rtlCol="0" anchor="ctr" anchorCtr="0">
            <a:noAutofit/>
          </a:bodyPr>
          <a:lstStyle/>
          <a:p>
            <a:pPr algn="ctr" defTabSz="1066350">
              <a:spcBef>
                <a:spcPts val="588"/>
              </a:spcBef>
              <a:buSzPct val="90000"/>
            </a:pPr>
            <a:r>
              <a:rPr lang="ja-JP" altLang="en-US" sz="1100">
                <a:solidFill>
                  <a:srgbClr val="FF0000"/>
                </a:solidFill>
                <a:latin typeface="+mn-lt"/>
                <a:ea typeface="+mn-ea"/>
                <a:cs typeface="Segoe UI Semibold" panose="020B0702040204020203" pitchFamily="34" charset="0"/>
              </a:rPr>
              <a:t>重要</a:t>
            </a:r>
          </a:p>
        </p:txBody>
      </p:sp>
    </p:spTree>
    <p:extLst>
      <p:ext uri="{BB962C8B-B14F-4D97-AF65-F5344CB8AC3E}">
        <p14:creationId xmlns:p14="http://schemas.microsoft.com/office/powerpoint/2010/main" val="310100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47B85D-766A-1385-4FD4-16BD7FAC1F21}"/>
              </a:ext>
            </a:extLst>
          </p:cNvPr>
          <p:cNvSpPr>
            <a:spLocks noGrp="1"/>
          </p:cNvSpPr>
          <p:nvPr>
            <p:ph type="title"/>
          </p:nvPr>
        </p:nvSpPr>
        <p:spPr/>
        <p:txBody>
          <a:bodyPr/>
          <a:lstStyle/>
          <a:p>
            <a:r>
              <a:rPr lang="ja-JP" altLang="en-US"/>
              <a:t>②</a:t>
            </a:r>
            <a:r>
              <a:rPr kumimoji="1" lang="ja-JP" altLang="en-US"/>
              <a:t> 戦術立案・計画策定 （</a:t>
            </a:r>
            <a:r>
              <a:rPr kumimoji="1" lang="en-US" altLang="ja-JP"/>
              <a:t>Plan</a:t>
            </a:r>
            <a:r>
              <a:rPr kumimoji="1" lang="ja-JP" altLang="en-US"/>
              <a:t>）</a:t>
            </a:r>
          </a:p>
        </p:txBody>
      </p:sp>
      <p:sp>
        <p:nvSpPr>
          <p:cNvPr id="3" name="コンテンツ プレースホルダー 2">
            <a:extLst>
              <a:ext uri="{FF2B5EF4-FFF2-40B4-BE49-F238E27FC236}">
                <a16:creationId xmlns:a16="http://schemas.microsoft.com/office/drawing/2014/main" id="{B92141AF-5D92-50D5-0D56-50C3172CCDC1}"/>
              </a:ext>
            </a:extLst>
          </p:cNvPr>
          <p:cNvSpPr>
            <a:spLocks noGrp="1"/>
          </p:cNvSpPr>
          <p:nvPr>
            <p:ph idx="1"/>
          </p:nvPr>
        </p:nvSpPr>
        <p:spPr/>
        <p:txBody>
          <a:bodyPr/>
          <a:lstStyle/>
          <a:p>
            <a:r>
              <a:rPr lang="en-US" altLang="ja-JP"/>
              <a:t>Tips</a:t>
            </a:r>
            <a:r>
              <a:rPr lang="ja-JP" altLang="en-US"/>
              <a:t> </a:t>
            </a:r>
            <a:r>
              <a:rPr lang="en-US" altLang="ja-JP"/>
              <a:t>&amp;</a:t>
            </a:r>
            <a:r>
              <a:rPr lang="ja-JP" altLang="en-US"/>
              <a:t> </a:t>
            </a:r>
            <a:r>
              <a:rPr lang="en-US" altLang="ja-JP"/>
              <a:t>Tricks</a:t>
            </a:r>
            <a:r>
              <a:rPr lang="ja-JP" altLang="en-US"/>
              <a:t> </a:t>
            </a:r>
            <a:r>
              <a:rPr lang="en-US" altLang="ja-JP"/>
              <a:t>:</a:t>
            </a:r>
            <a:r>
              <a:rPr lang="ja-JP" altLang="en-US"/>
              <a:t> </a:t>
            </a:r>
            <a:r>
              <a:rPr lang="en-US" altLang="ja-JP"/>
              <a:t>#4. </a:t>
            </a:r>
            <a:r>
              <a:rPr lang="ja-JP" altLang="en-US"/>
              <a:t>クラウド導入計画の作成 （続き）</a:t>
            </a:r>
            <a:endParaRPr lang="en-US" altLang="ja-JP"/>
          </a:p>
          <a:p>
            <a:pPr lvl="1"/>
            <a:r>
              <a:rPr kumimoji="1" lang="ja-JP" altLang="en-US"/>
              <a:t>（参考） クラウド導入計画やアーキテクチャ妥当性を確認するためには、以下のようなチェックリストで確認してみるとよい</a:t>
            </a:r>
          </a:p>
        </p:txBody>
      </p:sp>
      <p:sp>
        <p:nvSpPr>
          <p:cNvPr id="4" name="正方形/長方形 3">
            <a:extLst>
              <a:ext uri="{FF2B5EF4-FFF2-40B4-BE49-F238E27FC236}">
                <a16:creationId xmlns:a16="http://schemas.microsoft.com/office/drawing/2014/main" id="{973D7CD6-839A-F653-C391-AFD7FBA68548}"/>
              </a:ext>
            </a:extLst>
          </p:cNvPr>
          <p:cNvSpPr/>
          <p:nvPr/>
        </p:nvSpPr>
        <p:spPr>
          <a:xfrm>
            <a:off x="457200" y="2133600"/>
            <a:ext cx="4035288" cy="4520966"/>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b="1" u="sng" kern="0">
                <a:solidFill>
                  <a:prstClr val="black"/>
                </a:solidFill>
                <a:latin typeface="+mn-lt"/>
                <a:ea typeface="+mn-ea"/>
              </a:rPr>
              <a:t>［移行シナリオの場合］</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en-US" altLang="ja-JP" sz="7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このアプリケーションをサポートしているソース コードは安定しているか。 </a:t>
            </a:r>
            <a:endParaRPr kumimoji="0" lang="en-US" altLang="ja-JP" sz="14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このリリース サイクルの期間中に無変更のまま安定性を維持することを見込んでいるか。</a:t>
            </a: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このワークロードは現在の実稼働ビジネス プロセスに対応しているか。</a:t>
            </a:r>
            <a:endParaRPr kumimoji="0" lang="en-US" altLang="ja-JP" sz="14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それはこのリリース サイクルの全期間にわたっているか。</a:t>
            </a: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このクラウド導入の取り組みにより、このワークロードの安定性とパフォーマンスが向上することが優先事項であるか。</a:t>
            </a: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この取り組みでは、このワークロードに関連するコスト削減を目的としているか。</a:t>
            </a: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この取り組みでは、このワークロードの運用上の複雑さを軽減することを目的としているか。</a:t>
            </a: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現在のアーキテクチャまたは </a:t>
            </a:r>
            <a:r>
              <a:rPr kumimoji="0" lang="en-US" altLang="ja-JP" sz="1400" kern="0">
                <a:solidFill>
                  <a:prstClr val="black"/>
                </a:solidFill>
                <a:latin typeface="+mn-lt"/>
                <a:ea typeface="+mn-ea"/>
              </a:rPr>
              <a:t>IT </a:t>
            </a:r>
            <a:r>
              <a:rPr kumimoji="0" lang="ja-JP" altLang="en-US" sz="1400" kern="0">
                <a:solidFill>
                  <a:prstClr val="black"/>
                </a:solidFill>
                <a:latin typeface="+mn-lt"/>
                <a:ea typeface="+mn-ea"/>
              </a:rPr>
              <a:t>運用プロセスによってイノベーションが制限されているか。</a:t>
            </a:r>
          </a:p>
        </p:txBody>
      </p:sp>
      <p:sp>
        <p:nvSpPr>
          <p:cNvPr id="5" name="正方形/長方形 4">
            <a:extLst>
              <a:ext uri="{FF2B5EF4-FFF2-40B4-BE49-F238E27FC236}">
                <a16:creationId xmlns:a16="http://schemas.microsoft.com/office/drawing/2014/main" id="{D2D93184-F6B1-DAB4-1DCA-A9F6FDE488CE}"/>
              </a:ext>
            </a:extLst>
          </p:cNvPr>
          <p:cNvSpPr/>
          <p:nvPr/>
        </p:nvSpPr>
        <p:spPr>
          <a:xfrm>
            <a:off x="4651512" y="2133600"/>
            <a:ext cx="4035288" cy="4520966"/>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b="1" u="sng" kern="0">
                <a:solidFill>
                  <a:prstClr val="black"/>
                </a:solidFill>
                <a:latin typeface="+mn-lt"/>
                <a:ea typeface="+mn-ea"/>
              </a:rPr>
              <a:t>［イノベーションシナリオの場合］</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en-US" altLang="ja-JP" sz="7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このワークロードのアプリケーションで市場の差別化を図れるか。</a:t>
            </a: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このワークロードのアプリケーションに関連するエクスペリエンスの向上を目的として提案または承認された投資が存在するか。</a:t>
            </a: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このワークロードのデータで新たな製品やサービスのオファリングが利用できるようになるか。</a:t>
            </a: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このワークロードに関連付けられたデータの活用を目的として提案または承認された投資が存在するか。</a:t>
            </a: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市場の差別化または新たなオファリングの効果を定量化できるか。 できる場合、そのリターンはクラウド導入時のイノベーションのコスト増に見合うものであるか。</a:t>
            </a: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クラウドの導入中にデータ構造またはビジネス ロジックが変更されるか。</a:t>
            </a: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このワークロードを運用環境にデプロイするために既存のデプロイ パイプラインが使用されるか。</a:t>
            </a:r>
          </a:p>
        </p:txBody>
      </p:sp>
    </p:spTree>
    <p:extLst>
      <p:ext uri="{BB962C8B-B14F-4D97-AF65-F5344CB8AC3E}">
        <p14:creationId xmlns:p14="http://schemas.microsoft.com/office/powerpoint/2010/main" val="209250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1B33D2-6608-F161-C729-67EF2AF17EA9}"/>
              </a:ext>
            </a:extLst>
          </p:cNvPr>
          <p:cNvSpPr>
            <a:spLocks noGrp="1"/>
          </p:cNvSpPr>
          <p:nvPr>
            <p:ph type="title"/>
          </p:nvPr>
        </p:nvSpPr>
        <p:spPr/>
        <p:txBody>
          <a:bodyPr/>
          <a:lstStyle/>
          <a:p>
            <a:r>
              <a:rPr lang="ja-JP" altLang="en-US"/>
              <a:t>③</a:t>
            </a:r>
            <a:r>
              <a:rPr kumimoji="1" lang="ja-JP" altLang="en-US"/>
              <a:t> 共通基盤構築 （</a:t>
            </a:r>
            <a:r>
              <a:rPr kumimoji="1" lang="en-US" altLang="ja-JP"/>
              <a:t>Ready</a:t>
            </a:r>
            <a:r>
              <a:rPr kumimoji="1" lang="ja-JP" altLang="en-US"/>
              <a:t>）</a:t>
            </a:r>
          </a:p>
        </p:txBody>
      </p:sp>
      <p:sp>
        <p:nvSpPr>
          <p:cNvPr id="3" name="コンテンツ プレースホルダー 2">
            <a:extLst>
              <a:ext uri="{FF2B5EF4-FFF2-40B4-BE49-F238E27FC236}">
                <a16:creationId xmlns:a16="http://schemas.microsoft.com/office/drawing/2014/main" id="{0BB2A579-5BD0-8019-943F-C7DB29C75BAC}"/>
              </a:ext>
            </a:extLst>
          </p:cNvPr>
          <p:cNvSpPr>
            <a:spLocks noGrp="1"/>
          </p:cNvSpPr>
          <p:nvPr>
            <p:ph idx="1"/>
          </p:nvPr>
        </p:nvSpPr>
        <p:spPr/>
        <p:txBody>
          <a:bodyPr/>
          <a:lstStyle/>
          <a:p>
            <a:r>
              <a:rPr lang="ja-JP" altLang="en-US"/>
              <a:t>継続的かつ安全なクラウド利活用を推進できるように、クラウド共通基盤（ランディングゾーン</a:t>
            </a:r>
            <a:r>
              <a:rPr lang="en-US" altLang="ja-JP"/>
              <a:t>, Landing Zone</a:t>
            </a:r>
            <a:r>
              <a:rPr lang="ja-JP" altLang="en-US"/>
              <a:t>）を構築・整備する</a:t>
            </a:r>
            <a:endParaRPr lang="en-US" altLang="ja-JP"/>
          </a:p>
          <a:p>
            <a:pPr lvl="1"/>
            <a:r>
              <a:rPr lang="en-US" altLang="ja-JP"/>
              <a:t>Azure </a:t>
            </a:r>
            <a:r>
              <a:rPr lang="ja-JP" altLang="en-US"/>
              <a:t>の場合は、ターゲットアーキテクチャ（最終ゴールとなるリファレンスアーキテクチャ）が非常に詳細に整理されている</a:t>
            </a:r>
            <a:endParaRPr lang="en-US" altLang="ja-JP"/>
          </a:p>
          <a:p>
            <a:pPr lvl="1"/>
            <a:r>
              <a:rPr kumimoji="1" lang="ja-JP" altLang="en-US"/>
              <a:t>このためこれを理解すると同時に、段階的な構築計画を立てて実行していくことになる</a:t>
            </a:r>
          </a:p>
        </p:txBody>
      </p:sp>
      <p:grpSp>
        <p:nvGrpSpPr>
          <p:cNvPr id="11" name="グループ化 10">
            <a:extLst>
              <a:ext uri="{FF2B5EF4-FFF2-40B4-BE49-F238E27FC236}">
                <a16:creationId xmlns:a16="http://schemas.microsoft.com/office/drawing/2014/main" id="{2B4BEBB3-7632-6312-BC14-CEE5D87C9938}"/>
              </a:ext>
            </a:extLst>
          </p:cNvPr>
          <p:cNvGrpSpPr/>
          <p:nvPr/>
        </p:nvGrpSpPr>
        <p:grpSpPr>
          <a:xfrm>
            <a:off x="457200" y="2629434"/>
            <a:ext cx="8229600" cy="4000020"/>
            <a:chOff x="457200" y="2597630"/>
            <a:chExt cx="8229600" cy="4000020"/>
          </a:xfrm>
        </p:grpSpPr>
        <p:sp>
          <p:nvSpPr>
            <p:cNvPr id="4" name="正方形/長方形 3">
              <a:extLst>
                <a:ext uri="{FF2B5EF4-FFF2-40B4-BE49-F238E27FC236}">
                  <a16:creationId xmlns:a16="http://schemas.microsoft.com/office/drawing/2014/main" id="{2E1BE19F-7167-D085-C290-06A2956BFD29}"/>
                </a:ext>
              </a:extLst>
            </p:cNvPr>
            <p:cNvSpPr/>
            <p:nvPr/>
          </p:nvSpPr>
          <p:spPr>
            <a:xfrm>
              <a:off x="457200" y="2597630"/>
              <a:ext cx="4059139" cy="192392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en-US" altLang="ja-JP" sz="1400" b="1" u="sng" kern="0">
                  <a:solidFill>
                    <a:prstClr val="black"/>
                  </a:solidFill>
                  <a:latin typeface="+mn-lt"/>
                  <a:ea typeface="+mn-ea"/>
                </a:rPr>
                <a:t>#1. </a:t>
              </a:r>
              <a:r>
                <a:rPr kumimoji="0" lang="ja-JP" altLang="en-US" sz="1400" b="1" u="sng" kern="0">
                  <a:solidFill>
                    <a:prstClr val="black"/>
                  </a:solidFill>
                  <a:latin typeface="+mn-lt"/>
                  <a:ea typeface="+mn-ea"/>
                </a:rPr>
                <a:t>運用モデルの設計</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どのような環境を準備して、誰が各環境を運用するのかを決める</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クラウドの利用目的やゴールによって、最適解が変わる</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データセンタ移行 </a:t>
              </a:r>
              <a:r>
                <a:rPr kumimoji="0" lang="en-US" altLang="ja-JP" sz="1200" kern="0">
                  <a:solidFill>
                    <a:prstClr val="black"/>
                  </a:solidFill>
                  <a:latin typeface="+mn-lt"/>
                  <a:ea typeface="+mn-ea"/>
                </a:rPr>
                <a:t>:</a:t>
              </a:r>
              <a:r>
                <a:rPr kumimoji="0" lang="ja-JP" altLang="en-US" sz="1200" kern="0">
                  <a:solidFill>
                    <a:prstClr val="black"/>
                  </a:solidFill>
                  <a:latin typeface="+mn-lt"/>
                  <a:ea typeface="+mn-ea"/>
                </a:rPr>
                <a:t> 集中管理型の運用</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イノベーション </a:t>
              </a:r>
              <a:r>
                <a:rPr kumimoji="0" lang="en-US" altLang="ja-JP" sz="1200" kern="0">
                  <a:solidFill>
                    <a:prstClr val="black"/>
                  </a:solidFill>
                  <a:latin typeface="+mn-lt"/>
                  <a:ea typeface="+mn-ea"/>
                </a:rPr>
                <a:t>: </a:t>
              </a:r>
              <a:r>
                <a:rPr kumimoji="0" lang="ja-JP" altLang="en-US" sz="1200" kern="0">
                  <a:solidFill>
                    <a:prstClr val="black"/>
                  </a:solidFill>
                  <a:latin typeface="+mn-lt"/>
                  <a:ea typeface="+mn-ea"/>
                </a:rPr>
                <a:t>業務側への運用の一部移管が必要</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民主化 </a:t>
              </a:r>
              <a:r>
                <a:rPr kumimoji="0" lang="en-US" altLang="ja-JP" sz="1200" kern="0">
                  <a:solidFill>
                    <a:prstClr val="black"/>
                  </a:solidFill>
                  <a:latin typeface="+mn-lt"/>
                  <a:ea typeface="+mn-ea"/>
                </a:rPr>
                <a:t>: </a:t>
              </a:r>
              <a:r>
                <a:rPr kumimoji="0" lang="ja-JP" altLang="en-US" sz="1200" kern="0">
                  <a:solidFill>
                    <a:prstClr val="black"/>
                  </a:solidFill>
                  <a:latin typeface="+mn-lt"/>
                  <a:ea typeface="+mn-ea"/>
                </a:rPr>
                <a:t>セルフサービス型の運用が必要</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同時に、必要なガバナンス（統治）の仕組みやレベルも変わってくる</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endParaRPr kumimoji="0" lang="ja-JP" altLang="en-US"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endParaRPr kumimoji="0" lang="ja-JP" altLang="en-US" sz="1400" kern="0">
                <a:solidFill>
                  <a:prstClr val="black"/>
                </a:solidFill>
                <a:latin typeface="+mn-lt"/>
                <a:ea typeface="+mn-ea"/>
              </a:endParaRPr>
            </a:p>
          </p:txBody>
        </p:sp>
        <p:sp>
          <p:nvSpPr>
            <p:cNvPr id="6" name="正方形/長方形 5">
              <a:extLst>
                <a:ext uri="{FF2B5EF4-FFF2-40B4-BE49-F238E27FC236}">
                  <a16:creationId xmlns:a16="http://schemas.microsoft.com/office/drawing/2014/main" id="{F1D9FFCE-0C5A-4695-6F3A-917F223C987C}"/>
                </a:ext>
              </a:extLst>
            </p:cNvPr>
            <p:cNvSpPr/>
            <p:nvPr/>
          </p:nvSpPr>
          <p:spPr>
            <a:xfrm>
              <a:off x="4627661" y="2597630"/>
              <a:ext cx="4059139" cy="192392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en-US" altLang="ja-JP" sz="1400" b="1" u="sng" kern="0">
                  <a:solidFill>
                    <a:prstClr val="black"/>
                  </a:solidFill>
                  <a:latin typeface="+mn-lt"/>
                  <a:ea typeface="+mn-ea"/>
                </a:rPr>
                <a:t>#2. Azure </a:t>
              </a:r>
              <a:r>
                <a:rPr kumimoji="0" lang="ja-JP" altLang="en-US" sz="1400" b="1" u="sng" kern="0">
                  <a:solidFill>
                    <a:prstClr val="black"/>
                  </a:solidFill>
                  <a:latin typeface="+mn-lt"/>
                  <a:ea typeface="+mn-ea"/>
                </a:rPr>
                <a:t>ランディングゾーンの理解</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クラウド共通基盤（</a:t>
              </a:r>
              <a:r>
                <a:rPr kumimoji="0" lang="en-US" altLang="ja-JP" sz="1200" kern="0">
                  <a:solidFill>
                    <a:prstClr val="black"/>
                  </a:solidFill>
                  <a:latin typeface="+mn-lt"/>
                  <a:ea typeface="+mn-ea"/>
                </a:rPr>
                <a:t>Azure </a:t>
              </a:r>
              <a:r>
                <a:rPr kumimoji="0" lang="ja-JP" altLang="en-US" sz="1200" kern="0">
                  <a:solidFill>
                    <a:prstClr val="black"/>
                  </a:solidFill>
                  <a:latin typeface="+mn-lt"/>
                  <a:ea typeface="+mn-ea"/>
                </a:rPr>
                <a:t>ランディングゾーン）の最終ゴールを検討する</a:t>
              </a:r>
            </a:p>
            <a:p>
              <a:pPr marL="171450" indent="-171450" eaLnBrk="1" fontAlgn="auto" hangingPunct="1">
                <a:spcBef>
                  <a:spcPts val="0"/>
                </a:spcBef>
                <a:spcAft>
                  <a:spcPts val="0"/>
                </a:spcAft>
                <a:buFont typeface="Arial" panose="020B0604020202020204" pitchFamily="34" charset="0"/>
                <a:buChar char="•"/>
                <a:defRPr/>
              </a:pPr>
              <a:r>
                <a:rPr kumimoji="0" lang="en-US" altLang="ja-JP" sz="1200" kern="0">
                  <a:solidFill>
                    <a:prstClr val="black"/>
                  </a:solidFill>
                  <a:latin typeface="+mn-lt"/>
                  <a:ea typeface="+mn-ea"/>
                </a:rPr>
                <a:t>Azure</a:t>
              </a:r>
              <a:r>
                <a:rPr kumimoji="0" lang="ja-JP" altLang="en-US" sz="1200" kern="0">
                  <a:solidFill>
                    <a:prstClr val="black"/>
                  </a:solidFill>
                  <a:latin typeface="+mn-lt"/>
                  <a:ea typeface="+mn-ea"/>
                </a:rPr>
                <a:t> では目標となるリファレン</a:t>
              </a:r>
              <a:br>
                <a:rPr kumimoji="0" lang="ja-JP" altLang="en-US" sz="1200" kern="0">
                  <a:solidFill>
                    <a:prstClr val="black"/>
                  </a:solidFill>
                  <a:latin typeface="+mn-lt"/>
                  <a:ea typeface="+mn-ea"/>
                </a:rPr>
              </a:br>
              <a:r>
                <a:rPr kumimoji="0" lang="ja-JP" altLang="en-US" sz="1200" kern="0">
                  <a:solidFill>
                    <a:prstClr val="black"/>
                  </a:solidFill>
                  <a:latin typeface="+mn-lt"/>
                  <a:ea typeface="+mn-ea"/>
                </a:rPr>
                <a:t>スアーキテクチャ（ターゲットアー</a:t>
              </a:r>
              <a:br>
                <a:rPr kumimoji="0" lang="en-US" altLang="ja-JP" sz="1200" kern="0">
                  <a:solidFill>
                    <a:prstClr val="black"/>
                  </a:solidFill>
                  <a:latin typeface="+mn-lt"/>
                  <a:ea typeface="+mn-ea"/>
                </a:rPr>
              </a:br>
              <a:r>
                <a:rPr kumimoji="0" lang="ja-JP" altLang="en-US" sz="1200" kern="0">
                  <a:solidFill>
                    <a:prstClr val="black"/>
                  </a:solidFill>
                  <a:latin typeface="+mn-lt"/>
                  <a:ea typeface="+mn-ea"/>
                </a:rPr>
                <a:t>キテクチャ）がしっかり整備されて</a:t>
              </a:r>
              <a:br>
                <a:rPr kumimoji="0" lang="ja-JP" altLang="en-US" sz="1200" kern="0">
                  <a:solidFill>
                    <a:prstClr val="black"/>
                  </a:solidFill>
                  <a:latin typeface="+mn-lt"/>
                  <a:ea typeface="+mn-ea"/>
                </a:rPr>
              </a:br>
              <a:r>
                <a:rPr kumimoji="0" lang="ja-JP" altLang="en-US" sz="1200" kern="0">
                  <a:solidFill>
                    <a:prstClr val="black"/>
                  </a:solidFill>
                  <a:latin typeface="+mn-lt"/>
                  <a:ea typeface="+mn-ea"/>
                </a:rPr>
                <a:t>いるため、これを理解することが</a:t>
              </a:r>
              <a:br>
                <a:rPr kumimoji="0" lang="ja-JP" altLang="en-US" sz="1200" kern="0">
                  <a:solidFill>
                    <a:prstClr val="black"/>
                  </a:solidFill>
                  <a:latin typeface="+mn-lt"/>
                  <a:ea typeface="+mn-ea"/>
                </a:rPr>
              </a:br>
              <a:r>
                <a:rPr kumimoji="0" lang="ja-JP" altLang="en-US" sz="1200" kern="0">
                  <a:solidFill>
                    <a:prstClr val="black"/>
                  </a:solidFill>
                  <a:latin typeface="+mn-lt"/>
                  <a:ea typeface="+mn-ea"/>
                </a:rPr>
                <a:t>ゴールになる</a:t>
              </a:r>
              <a:endParaRPr kumimoji="0" lang="ja-JP" altLang="en-US" sz="1400" kern="0">
                <a:solidFill>
                  <a:prstClr val="black"/>
                </a:solidFill>
                <a:latin typeface="+mn-lt"/>
                <a:ea typeface="+mn-ea"/>
              </a:endParaRPr>
            </a:p>
          </p:txBody>
        </p:sp>
        <p:sp>
          <p:nvSpPr>
            <p:cNvPr id="8" name="正方形/長方形 7">
              <a:extLst>
                <a:ext uri="{FF2B5EF4-FFF2-40B4-BE49-F238E27FC236}">
                  <a16:creationId xmlns:a16="http://schemas.microsoft.com/office/drawing/2014/main" id="{05E2594E-5554-66A6-9430-EAEB45EF91A2}"/>
                </a:ext>
              </a:extLst>
            </p:cNvPr>
            <p:cNvSpPr/>
            <p:nvPr/>
          </p:nvSpPr>
          <p:spPr>
            <a:xfrm>
              <a:off x="457200" y="4673723"/>
              <a:ext cx="4059139" cy="192392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en-US" altLang="ja-JP" sz="1400" b="1" u="sng" kern="0">
                  <a:solidFill>
                    <a:prstClr val="black"/>
                  </a:solidFill>
                  <a:latin typeface="+mn-lt"/>
                  <a:ea typeface="+mn-ea"/>
                </a:rPr>
                <a:t>#3. </a:t>
              </a:r>
              <a:r>
                <a:rPr kumimoji="0" lang="ja-JP" altLang="en-US" sz="1400" b="1" u="sng" kern="0">
                  <a:solidFill>
                    <a:prstClr val="black"/>
                  </a:solidFill>
                  <a:latin typeface="+mn-lt"/>
                  <a:ea typeface="+mn-ea"/>
                </a:rPr>
                <a:t>クラウド共通基盤の構築ロードマップの策定</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200" kern="0">
                  <a:solidFill>
                    <a:prstClr val="black"/>
                  </a:solidFill>
                  <a:latin typeface="+mn-lt"/>
                  <a:ea typeface="+mn-ea"/>
                </a:rPr>
                <a:t>Azure </a:t>
              </a:r>
              <a:r>
                <a:rPr kumimoji="0" lang="ja-JP" altLang="en-US" sz="1200" kern="0">
                  <a:solidFill>
                    <a:prstClr val="black"/>
                  </a:solidFill>
                  <a:latin typeface="+mn-lt"/>
                  <a:ea typeface="+mn-ea"/>
                </a:rPr>
                <a:t>ランディングゾーンのリファレンスアーキテクチャのすべてを一度で実現するのは非現実的</a:t>
              </a: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このため、初期でどこまで誰が構築するのか、どのように拡張していくのかの構築ロードマップを策定する</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特に、ガバナンス系機能の段階導入方法を検討する</a:t>
              </a: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この際、併せて以下についても検討する</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組織・人材の立ち上げ （特にサイロ化の防止）</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構築に必要な技術習得 （特に実機検証）</a:t>
              </a:r>
            </a:p>
          </p:txBody>
        </p:sp>
        <p:sp>
          <p:nvSpPr>
            <p:cNvPr id="9" name="正方形/長方形 8">
              <a:extLst>
                <a:ext uri="{FF2B5EF4-FFF2-40B4-BE49-F238E27FC236}">
                  <a16:creationId xmlns:a16="http://schemas.microsoft.com/office/drawing/2014/main" id="{E27DB4CE-4E17-9732-B3EF-81A784DC021E}"/>
                </a:ext>
              </a:extLst>
            </p:cNvPr>
            <p:cNvSpPr/>
            <p:nvPr/>
          </p:nvSpPr>
          <p:spPr>
            <a:xfrm>
              <a:off x="4627661" y="4673723"/>
              <a:ext cx="4059139" cy="192392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en-US" altLang="ja-JP" sz="1400" b="1" u="sng" kern="0">
                  <a:solidFill>
                    <a:prstClr val="black"/>
                  </a:solidFill>
                  <a:latin typeface="+mn-lt"/>
                  <a:ea typeface="+mn-ea"/>
                </a:rPr>
                <a:t>#4. </a:t>
              </a:r>
              <a:r>
                <a:rPr kumimoji="0" lang="ja-JP" altLang="en-US" sz="1400" b="1" u="sng" kern="0">
                  <a:solidFill>
                    <a:prstClr val="black"/>
                  </a:solidFill>
                  <a:latin typeface="+mn-lt"/>
                  <a:ea typeface="+mn-ea"/>
                </a:rPr>
                <a:t>クラウド共通基盤の設計・構築</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200" kern="0">
                  <a:solidFill>
                    <a:prstClr val="black"/>
                  </a:solidFill>
                  <a:latin typeface="+mn-lt"/>
                  <a:ea typeface="+mn-ea"/>
                </a:rPr>
                <a:t>#3 </a:t>
              </a:r>
              <a:r>
                <a:rPr kumimoji="0" lang="ja-JP" altLang="en-US" sz="1200" kern="0">
                  <a:solidFill>
                    <a:prstClr val="black"/>
                  </a:solidFill>
                  <a:latin typeface="+mn-lt"/>
                  <a:ea typeface="+mn-ea"/>
                </a:rPr>
                <a:t>の構築ロードマップに基づき、クラウド共通基盤を設計・構築していく</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200" kern="0">
                  <a:solidFill>
                    <a:prstClr val="black"/>
                  </a:solidFill>
                  <a:latin typeface="+mn-lt"/>
                  <a:ea typeface="+mn-ea"/>
                </a:rPr>
                <a:t>Azure </a:t>
              </a:r>
              <a:r>
                <a:rPr kumimoji="0" lang="ja-JP" altLang="en-US" sz="1200" kern="0">
                  <a:solidFill>
                    <a:prstClr val="black"/>
                  </a:solidFill>
                  <a:latin typeface="+mn-lt"/>
                  <a:ea typeface="+mn-ea"/>
                </a:rPr>
                <a:t>の場合には、設計・構築に関する非常に詳細なガイドラインが提供されているため、参照するとよい</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各設計領域ごとのガイドライン</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実装上の選択肢に関するガイドにイン</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改善のアプローチ</a:t>
              </a: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etc...</a:t>
              </a:r>
              <a:endParaRPr kumimoji="0" lang="en-US" altLang="ja-JP" sz="14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endParaRPr kumimoji="0" lang="en-US" altLang="ja-JP" sz="1400" kern="0">
                <a:solidFill>
                  <a:prstClr val="black"/>
                </a:solidFill>
                <a:latin typeface="+mn-lt"/>
                <a:ea typeface="+mn-ea"/>
              </a:endParaRPr>
            </a:p>
            <a:p>
              <a:pPr eaLnBrk="1" fontAlgn="auto" hangingPunct="1">
                <a:spcBef>
                  <a:spcPts val="0"/>
                </a:spcBef>
                <a:spcAft>
                  <a:spcPts val="0"/>
                </a:spcAft>
                <a:defRPr/>
              </a:pPr>
              <a:endParaRPr kumimoji="0" lang="ja-JP" altLang="en-US" sz="1400" kern="0">
                <a:solidFill>
                  <a:prstClr val="black"/>
                </a:solidFill>
                <a:latin typeface="+mn-lt"/>
                <a:ea typeface="+mn-ea"/>
              </a:endParaRPr>
            </a:p>
          </p:txBody>
        </p:sp>
      </p:grpSp>
      <p:pic>
        <p:nvPicPr>
          <p:cNvPr id="3074" name="Picture 2" descr="0 6 域 &#10;こ 0 レ 巴 言 d 可 ・ ・ ・ &#10;「 E ソ - dd 江 ・ ・ ・ &#10;u 口 d - こ &#10;0 &#10;- u れ 心 一 u を p 当 ロ ・ &#10;u 。 髷 ソ 行 d 「 一 &#10;u 。 髷 ソ 行 d 可 一 &#10;5 - Lu d こ O &#10;一 5 一 当 ッ N ( 噐 c 「 &#10;。 VO &#10;p コ 0 朝 」 に を ← E&quot; ′ 芒 ! に u E に ! に u E &#10;日 型 - &amp; 当 こ - ・ &#10;0 い 、 &#10;、 い = ロ d d 鬘 い . &#10;き い 2 髻 &#10;面 1 ・ &#10;2 に d ー 】 u 山 ... 0 &#10;」 EC の E ロ &#10;粤 6 d を &#10;- も u21 &#10;面 ul 」 Ⅲ d ENA &#10;。 u 日 、 1 &#10;。 u 日 、 1 &#10;第 コ 00 」 を を ← E 、 ン に ! に u E に ! に u 面 &#10;0 &#10;】 u ua 202- u ま 響 0 】 ~ 、 】 4u0 ℃ - 0 &#10;当 胃 当 ン &#10;粤 6 d を sq &#10;u 口 &#10;コ 0 朝 」 を &#10;0 6 &#10;0 &#10;、 と E08 ” 」 1 ヒ 0 ト 今 &#10;1 &#10;止 E ′ に Ⅲ wu 面 に Ⅲ wu 面 &#10;一 元 ! コ 卩 豊 新 」 E ロ g E ロ &#10;5u0 d こ い sq &#10;ZOC 鬻 &#10;コ 3 &#10;0 ">
            <a:extLst>
              <a:ext uri="{FF2B5EF4-FFF2-40B4-BE49-F238E27FC236}">
                <a16:creationId xmlns:a16="http://schemas.microsoft.com/office/drawing/2014/main" id="{8DF92931-E19F-AE53-1196-684C181946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8103" y="3371850"/>
            <a:ext cx="1601071" cy="1093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53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83A3959-C0C0-E177-9808-BFB9717725BB}"/>
              </a:ext>
            </a:extLst>
          </p:cNvPr>
          <p:cNvSpPr>
            <a:spLocks noGrp="1"/>
          </p:cNvSpPr>
          <p:nvPr>
            <p:ph type="ctrTitle"/>
          </p:nvPr>
        </p:nvSpPr>
        <p:spPr/>
        <p:txBody>
          <a:bodyPr/>
          <a:lstStyle/>
          <a:p>
            <a:r>
              <a:rPr lang="en-US" altLang="ja-JP"/>
              <a:t>CAF </a:t>
            </a:r>
            <a:r>
              <a:rPr lang="ja-JP" altLang="en-US"/>
              <a:t>とは何か</a:t>
            </a:r>
          </a:p>
        </p:txBody>
      </p:sp>
      <p:sp>
        <p:nvSpPr>
          <p:cNvPr id="5" name="字幕 4">
            <a:extLst>
              <a:ext uri="{FF2B5EF4-FFF2-40B4-BE49-F238E27FC236}">
                <a16:creationId xmlns:a16="http://schemas.microsoft.com/office/drawing/2014/main" id="{D344D2CC-E961-11F1-7C55-645AAB4A6C7B}"/>
              </a:ext>
            </a:extLst>
          </p:cNvPr>
          <p:cNvSpPr>
            <a:spLocks noGrp="1"/>
          </p:cNvSpPr>
          <p:nvPr>
            <p:ph type="subTitle" idx="1"/>
          </p:nvPr>
        </p:nvSpPr>
        <p:spPr/>
        <p:txBody>
          <a:bodyPr/>
          <a:lstStyle/>
          <a:p>
            <a:endParaRPr lang="ja-JP" altLang="en-US"/>
          </a:p>
        </p:txBody>
      </p:sp>
    </p:spTree>
    <p:extLst>
      <p:ext uri="{BB962C8B-B14F-4D97-AF65-F5344CB8AC3E}">
        <p14:creationId xmlns:p14="http://schemas.microsoft.com/office/powerpoint/2010/main" val="407173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0655CB-92AC-33FE-4F42-0E60C352C808}"/>
              </a:ext>
            </a:extLst>
          </p:cNvPr>
          <p:cNvSpPr>
            <a:spLocks noGrp="1"/>
          </p:cNvSpPr>
          <p:nvPr>
            <p:ph type="title"/>
          </p:nvPr>
        </p:nvSpPr>
        <p:spPr/>
        <p:txBody>
          <a:bodyPr/>
          <a:lstStyle/>
          <a:p>
            <a:r>
              <a:rPr lang="ja-JP" altLang="en-US"/>
              <a:t>③</a:t>
            </a:r>
            <a:r>
              <a:rPr kumimoji="1" lang="ja-JP" altLang="en-US"/>
              <a:t> 共通基盤構築 （</a:t>
            </a:r>
            <a:r>
              <a:rPr kumimoji="1" lang="en-US" altLang="ja-JP"/>
              <a:t>Ready</a:t>
            </a:r>
            <a:r>
              <a:rPr kumimoji="1" lang="ja-JP" altLang="en-US"/>
              <a:t>）</a:t>
            </a:r>
          </a:p>
        </p:txBody>
      </p:sp>
      <p:sp>
        <p:nvSpPr>
          <p:cNvPr id="3" name="コンテンツ プレースホルダー 2">
            <a:extLst>
              <a:ext uri="{FF2B5EF4-FFF2-40B4-BE49-F238E27FC236}">
                <a16:creationId xmlns:a16="http://schemas.microsoft.com/office/drawing/2014/main" id="{A02D0E28-FB97-D1EC-02D0-DCC869ACA5B6}"/>
              </a:ext>
            </a:extLst>
          </p:cNvPr>
          <p:cNvSpPr>
            <a:spLocks noGrp="1"/>
          </p:cNvSpPr>
          <p:nvPr>
            <p:ph idx="1"/>
          </p:nvPr>
        </p:nvSpPr>
        <p:spPr/>
        <p:txBody>
          <a:bodyPr/>
          <a:lstStyle/>
          <a:p>
            <a:r>
              <a:rPr kumimoji="1" lang="en-US" altLang="ja-JP"/>
              <a:t>Tips &amp; Tricks : #0. Azure </a:t>
            </a:r>
            <a:r>
              <a:rPr lang="ja-JP" altLang="en-US"/>
              <a:t>共通基盤の構築</a:t>
            </a:r>
            <a:r>
              <a:rPr kumimoji="1" lang="ja-JP" altLang="en-US"/>
              <a:t>に必要な事前知識</a:t>
            </a:r>
            <a:endParaRPr kumimoji="1" lang="en-US" altLang="ja-JP"/>
          </a:p>
          <a:p>
            <a:pPr lvl="1"/>
            <a:r>
              <a:rPr kumimoji="1" lang="en-US" altLang="ja-JP"/>
              <a:t>Azure </a:t>
            </a:r>
            <a:r>
              <a:rPr kumimoji="1" lang="ja-JP" altLang="en-US"/>
              <a:t>を利用していく上で、最低限、以下の機能や仕組みは知っておく必要がある</a:t>
            </a:r>
          </a:p>
          <a:p>
            <a:pPr lvl="1"/>
            <a:r>
              <a:rPr kumimoji="1" lang="ja-JP" altLang="en-US"/>
              <a:t>個々の機能の詳細について → </a:t>
            </a:r>
            <a:r>
              <a:rPr lang="en-US" altLang="ja-JP"/>
              <a:t>Azure </a:t>
            </a:r>
            <a:r>
              <a:rPr lang="ja-JP" altLang="en-US"/>
              <a:t>セットアップガイドを参照</a:t>
            </a:r>
            <a:endParaRPr kumimoji="1" lang="en-US" altLang="ja-JP"/>
          </a:p>
          <a:p>
            <a:pPr lvl="2"/>
            <a:r>
              <a:rPr kumimoji="1" lang="en-US" altLang="ja-JP"/>
              <a:t>https://learn.microsoft.com/ja-jp/azure/cloud-adoption-framework/ready/azure-setup-guide/</a:t>
            </a:r>
            <a:endParaRPr kumimoji="1" lang="ja-JP" altLang="en-US"/>
          </a:p>
          <a:p>
            <a:pPr lvl="1"/>
            <a:r>
              <a:rPr lang="ja-JP" altLang="en-US"/>
              <a:t>（参考） 下記の情報の多くは、本資料作成者の赤間が作った </a:t>
            </a:r>
            <a:r>
              <a:rPr lang="en-US" altLang="ja-JP"/>
              <a:t>FgCF </a:t>
            </a:r>
            <a:r>
              <a:rPr lang="ja-JP" altLang="en-US"/>
              <a:t>の中でも解説</a:t>
            </a:r>
            <a:endParaRPr lang="en-US" altLang="ja-JP"/>
          </a:p>
          <a:p>
            <a:pPr lvl="2"/>
            <a:r>
              <a:rPr kumimoji="1" lang="en-US" altLang="ja-JP"/>
              <a:t>Azure </a:t>
            </a:r>
            <a:r>
              <a:rPr lang="en-US" altLang="ja-JP"/>
              <a:t>AD</a:t>
            </a:r>
            <a:r>
              <a:rPr lang="ja-JP" altLang="en-US"/>
              <a:t> 基礎、</a:t>
            </a:r>
            <a:r>
              <a:rPr lang="en-US" altLang="ja-JP"/>
              <a:t>Azure IaaS VM </a:t>
            </a:r>
            <a:r>
              <a:rPr lang="ja-JP" altLang="en-US"/>
              <a:t>管理ガイド、</a:t>
            </a:r>
            <a:r>
              <a:rPr lang="en-US" altLang="ja-JP"/>
              <a:t>EA </a:t>
            </a:r>
            <a:r>
              <a:rPr lang="ja-JP" altLang="en-US"/>
              <a:t>契約の仕組みなどを参照</a:t>
            </a:r>
            <a:endParaRPr kumimoji="1" lang="ja-JP" altLang="en-US"/>
          </a:p>
        </p:txBody>
      </p:sp>
      <p:grpSp>
        <p:nvGrpSpPr>
          <p:cNvPr id="11" name="グループ化 10">
            <a:extLst>
              <a:ext uri="{FF2B5EF4-FFF2-40B4-BE49-F238E27FC236}">
                <a16:creationId xmlns:a16="http://schemas.microsoft.com/office/drawing/2014/main" id="{8D409BBC-0AEF-56EF-56A0-131A3F82F46B}"/>
              </a:ext>
            </a:extLst>
          </p:cNvPr>
          <p:cNvGrpSpPr/>
          <p:nvPr/>
        </p:nvGrpSpPr>
        <p:grpSpPr>
          <a:xfrm>
            <a:off x="457200" y="3344185"/>
            <a:ext cx="8229600" cy="3253465"/>
            <a:chOff x="457200" y="2775860"/>
            <a:chExt cx="8229600" cy="3821790"/>
          </a:xfrm>
        </p:grpSpPr>
        <p:sp>
          <p:nvSpPr>
            <p:cNvPr id="5" name="正方形/長方形 4">
              <a:extLst>
                <a:ext uri="{FF2B5EF4-FFF2-40B4-BE49-F238E27FC236}">
                  <a16:creationId xmlns:a16="http://schemas.microsoft.com/office/drawing/2014/main" id="{C7B4EF52-1095-1D68-4B47-177B2144FF8A}"/>
                </a:ext>
              </a:extLst>
            </p:cNvPr>
            <p:cNvSpPr/>
            <p:nvPr/>
          </p:nvSpPr>
          <p:spPr>
            <a:xfrm>
              <a:off x="457200" y="2775860"/>
              <a:ext cx="2657722" cy="1834812"/>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b="1" u="sng" kern="0">
                  <a:solidFill>
                    <a:prstClr val="black"/>
                  </a:solidFill>
                  <a:latin typeface="+mn-lt"/>
                  <a:ea typeface="+mn-ea"/>
                </a:rPr>
                <a:t>［リソース管理の仕組み］</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en-US" altLang="ja-JP" sz="7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管理グループ</a:t>
              </a:r>
            </a:p>
            <a:p>
              <a:pPr marL="171450" indent="-1714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サブスクリプション</a:t>
              </a:r>
            </a:p>
            <a:p>
              <a:pPr marL="171450" indent="-1714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リソースグループ</a:t>
              </a:r>
            </a:p>
            <a:p>
              <a:pPr marL="171450" indent="-1714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タグ</a:t>
              </a:r>
              <a:endParaRPr kumimoji="0" lang="en-US" altLang="ja-JP" sz="1400" kern="0">
                <a:solidFill>
                  <a:prstClr val="black"/>
                </a:solidFill>
                <a:latin typeface="+mn-lt"/>
                <a:ea typeface="+mn-ea"/>
              </a:endParaRPr>
            </a:p>
          </p:txBody>
        </p:sp>
        <p:sp>
          <p:nvSpPr>
            <p:cNvPr id="6" name="正方形/長方形 5">
              <a:extLst>
                <a:ext uri="{FF2B5EF4-FFF2-40B4-BE49-F238E27FC236}">
                  <a16:creationId xmlns:a16="http://schemas.microsoft.com/office/drawing/2014/main" id="{DFEB451C-91DE-C8A3-1995-0F27AC0975B6}"/>
                </a:ext>
              </a:extLst>
            </p:cNvPr>
            <p:cNvSpPr/>
            <p:nvPr/>
          </p:nvSpPr>
          <p:spPr>
            <a:xfrm>
              <a:off x="3243139" y="2775860"/>
              <a:ext cx="2657722" cy="1834812"/>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b="1" u="sng" kern="0">
                  <a:solidFill>
                    <a:prstClr val="black"/>
                  </a:solidFill>
                  <a:latin typeface="+mn-lt"/>
                  <a:ea typeface="+mn-ea"/>
                </a:rPr>
                <a:t>［アクセス管理の仕組み］</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en-US" altLang="ja-JP" sz="7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400" kern="0">
                  <a:solidFill>
                    <a:prstClr val="black"/>
                  </a:solidFill>
                  <a:latin typeface="+mn-lt"/>
                  <a:ea typeface="+mn-ea"/>
                </a:rPr>
                <a:t>Azure AD</a:t>
              </a:r>
            </a:p>
            <a:p>
              <a:pPr marL="171450" indent="-171450" eaLnBrk="1" fontAlgn="auto" hangingPunct="1">
                <a:spcBef>
                  <a:spcPts val="0"/>
                </a:spcBef>
                <a:spcAft>
                  <a:spcPts val="0"/>
                </a:spcAft>
                <a:buFont typeface="Arial" panose="020B0604020202020204" pitchFamily="34" charset="0"/>
                <a:buChar char="•"/>
                <a:defRPr/>
              </a:pPr>
              <a:r>
                <a:rPr kumimoji="0" lang="en-US" altLang="ja-JP" sz="1400" kern="0">
                  <a:solidFill>
                    <a:prstClr val="black"/>
                  </a:solidFill>
                  <a:latin typeface="+mn-lt"/>
                  <a:ea typeface="+mn-ea"/>
                </a:rPr>
                <a:t>Azure AD RBAC</a:t>
              </a:r>
            </a:p>
            <a:p>
              <a:pPr marL="171450" indent="-171450" eaLnBrk="1" fontAlgn="auto" hangingPunct="1">
                <a:spcBef>
                  <a:spcPts val="0"/>
                </a:spcBef>
                <a:spcAft>
                  <a:spcPts val="0"/>
                </a:spcAft>
                <a:buFont typeface="Arial" panose="020B0604020202020204" pitchFamily="34" charset="0"/>
                <a:buChar char="•"/>
                <a:defRPr/>
              </a:pPr>
              <a:r>
                <a:rPr kumimoji="0" lang="en-US" altLang="ja-JP" sz="1400" kern="0">
                  <a:solidFill>
                    <a:prstClr val="black"/>
                  </a:solidFill>
                  <a:latin typeface="+mn-lt"/>
                  <a:ea typeface="+mn-ea"/>
                </a:rPr>
                <a:t>Azure RBAC</a:t>
              </a:r>
            </a:p>
          </p:txBody>
        </p:sp>
        <p:sp>
          <p:nvSpPr>
            <p:cNvPr id="7" name="正方形/長方形 6">
              <a:extLst>
                <a:ext uri="{FF2B5EF4-FFF2-40B4-BE49-F238E27FC236}">
                  <a16:creationId xmlns:a16="http://schemas.microsoft.com/office/drawing/2014/main" id="{AC9F819E-1BD7-E75B-CBFE-98604F6B945F}"/>
                </a:ext>
              </a:extLst>
            </p:cNvPr>
            <p:cNvSpPr/>
            <p:nvPr/>
          </p:nvSpPr>
          <p:spPr>
            <a:xfrm>
              <a:off x="6029078" y="2775860"/>
              <a:ext cx="2657722" cy="1834812"/>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b="1" u="sng" kern="0">
                  <a:solidFill>
                    <a:prstClr val="black"/>
                  </a:solidFill>
                  <a:latin typeface="+mn-lt"/>
                  <a:ea typeface="+mn-ea"/>
                </a:rPr>
                <a:t>［コストと請求の管理の仕組み］</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en-US" altLang="ja-JP" sz="7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400" kern="0">
                  <a:solidFill>
                    <a:prstClr val="black"/>
                  </a:solidFill>
                  <a:latin typeface="+mn-lt"/>
                  <a:ea typeface="+mn-ea"/>
                </a:rPr>
                <a:t>EA </a:t>
              </a:r>
              <a:r>
                <a:rPr kumimoji="0" lang="ja-JP" altLang="en-US" sz="1400" kern="0">
                  <a:solidFill>
                    <a:prstClr val="black"/>
                  </a:solidFill>
                  <a:latin typeface="+mn-lt"/>
                  <a:ea typeface="+mn-ea"/>
                </a:rPr>
                <a:t>契約・</a:t>
              </a:r>
              <a:r>
                <a:rPr kumimoji="0" lang="en-US" altLang="ja-JP" sz="1400" kern="0">
                  <a:solidFill>
                    <a:prstClr val="black"/>
                  </a:solidFill>
                  <a:latin typeface="+mn-lt"/>
                  <a:ea typeface="+mn-ea"/>
                </a:rPr>
                <a:t>EA </a:t>
              </a:r>
              <a:r>
                <a:rPr kumimoji="0" lang="ja-JP" altLang="en-US" sz="1400" kern="0">
                  <a:solidFill>
                    <a:prstClr val="black"/>
                  </a:solidFill>
                  <a:latin typeface="+mn-lt"/>
                  <a:ea typeface="+mn-ea"/>
                </a:rPr>
                <a:t>ポータル</a:t>
              </a:r>
              <a:endParaRPr kumimoji="0" lang="en-US" altLang="ja-JP" sz="14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400" kern="0">
                  <a:solidFill>
                    <a:prstClr val="black"/>
                  </a:solidFill>
                  <a:latin typeface="+mn-lt"/>
                  <a:ea typeface="+mn-ea"/>
                </a:rPr>
                <a:t>Cost Management + Billing</a:t>
              </a:r>
            </a:p>
          </p:txBody>
        </p:sp>
        <p:sp>
          <p:nvSpPr>
            <p:cNvPr id="8" name="正方形/長方形 7">
              <a:extLst>
                <a:ext uri="{FF2B5EF4-FFF2-40B4-BE49-F238E27FC236}">
                  <a16:creationId xmlns:a16="http://schemas.microsoft.com/office/drawing/2014/main" id="{05CE6632-767B-08AC-8557-D1525715428E}"/>
                </a:ext>
              </a:extLst>
            </p:cNvPr>
            <p:cNvSpPr/>
            <p:nvPr/>
          </p:nvSpPr>
          <p:spPr>
            <a:xfrm>
              <a:off x="457200" y="4762838"/>
              <a:ext cx="2657722" cy="1834812"/>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b="1" u="sng" kern="0">
                  <a:solidFill>
                    <a:prstClr val="black"/>
                  </a:solidFill>
                  <a:latin typeface="+mn-lt"/>
                  <a:ea typeface="+mn-ea"/>
                </a:rPr>
                <a:t>［ガバナンス・セキュリティ・コンプライアンス関連の機能］</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en-US" altLang="ja-JP" sz="7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400" kern="0">
                  <a:solidFill>
                    <a:prstClr val="black"/>
                  </a:solidFill>
                  <a:latin typeface="+mn-lt"/>
                  <a:ea typeface="+mn-ea"/>
                </a:rPr>
                <a:t>Microsoft Defender for Cloud</a:t>
              </a:r>
            </a:p>
            <a:p>
              <a:pPr marL="171450" indent="-171450" eaLnBrk="1" fontAlgn="auto" hangingPunct="1">
                <a:spcBef>
                  <a:spcPts val="0"/>
                </a:spcBef>
                <a:spcAft>
                  <a:spcPts val="0"/>
                </a:spcAft>
                <a:buFont typeface="Arial" panose="020B0604020202020204" pitchFamily="34" charset="0"/>
                <a:buChar char="•"/>
                <a:defRPr/>
              </a:pPr>
              <a:r>
                <a:rPr kumimoji="0" lang="en-US" altLang="ja-JP" sz="1400" kern="0">
                  <a:solidFill>
                    <a:prstClr val="black"/>
                  </a:solidFill>
                  <a:latin typeface="+mn-lt"/>
                  <a:ea typeface="+mn-ea"/>
                </a:rPr>
                <a:t>Azure Policy</a:t>
              </a:r>
            </a:p>
          </p:txBody>
        </p:sp>
        <p:sp>
          <p:nvSpPr>
            <p:cNvPr id="9" name="正方形/長方形 8">
              <a:extLst>
                <a:ext uri="{FF2B5EF4-FFF2-40B4-BE49-F238E27FC236}">
                  <a16:creationId xmlns:a16="http://schemas.microsoft.com/office/drawing/2014/main" id="{D29F2CC9-DA8B-3021-9D1B-2241A07D24AC}"/>
                </a:ext>
              </a:extLst>
            </p:cNvPr>
            <p:cNvSpPr/>
            <p:nvPr/>
          </p:nvSpPr>
          <p:spPr>
            <a:xfrm>
              <a:off x="3243139" y="4762838"/>
              <a:ext cx="2657722" cy="1834812"/>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b="1" u="sng" kern="0">
                  <a:solidFill>
                    <a:prstClr val="black"/>
                  </a:solidFill>
                  <a:latin typeface="+mn-lt"/>
                  <a:ea typeface="+mn-ea"/>
                </a:rPr>
                <a:t>［監査・レポート機能］</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en-US" altLang="ja-JP" sz="7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400" kern="0">
                  <a:solidFill>
                    <a:prstClr val="black"/>
                  </a:solidFill>
                  <a:latin typeface="+mn-lt"/>
                  <a:ea typeface="+mn-ea"/>
                </a:rPr>
                <a:t>Azure Monitor</a:t>
              </a:r>
            </a:p>
            <a:p>
              <a:pPr marL="171450" indent="-171450" eaLnBrk="1" fontAlgn="auto" hangingPunct="1">
                <a:spcBef>
                  <a:spcPts val="0"/>
                </a:spcBef>
                <a:spcAft>
                  <a:spcPts val="0"/>
                </a:spcAft>
                <a:buFont typeface="Arial" panose="020B0604020202020204" pitchFamily="34" charset="0"/>
                <a:buChar char="•"/>
                <a:defRPr/>
              </a:pPr>
              <a:r>
                <a:rPr kumimoji="0" lang="en-US" altLang="ja-JP" sz="1400" kern="0">
                  <a:solidFill>
                    <a:prstClr val="black"/>
                  </a:solidFill>
                  <a:latin typeface="+mn-lt"/>
                  <a:ea typeface="+mn-ea"/>
                </a:rPr>
                <a:t>Azure Health</a:t>
              </a:r>
            </a:p>
            <a:p>
              <a:pPr marL="171450" indent="-171450" eaLnBrk="1" fontAlgn="auto" hangingPunct="1">
                <a:spcBef>
                  <a:spcPts val="0"/>
                </a:spcBef>
                <a:spcAft>
                  <a:spcPts val="0"/>
                </a:spcAft>
                <a:buFont typeface="Arial" panose="020B0604020202020204" pitchFamily="34" charset="0"/>
                <a:buChar char="•"/>
                <a:defRPr/>
              </a:pPr>
              <a:r>
                <a:rPr kumimoji="0" lang="en-US" altLang="ja-JP" sz="1400" kern="0">
                  <a:solidFill>
                    <a:prstClr val="black"/>
                  </a:solidFill>
                  <a:latin typeface="+mn-lt"/>
                  <a:ea typeface="+mn-ea"/>
                </a:rPr>
                <a:t>Azure Advisor</a:t>
              </a:r>
            </a:p>
            <a:p>
              <a:pPr marL="171450" indent="-171450" eaLnBrk="1" fontAlgn="auto" hangingPunct="1">
                <a:spcBef>
                  <a:spcPts val="0"/>
                </a:spcBef>
                <a:spcAft>
                  <a:spcPts val="0"/>
                </a:spcAft>
                <a:buFont typeface="Arial" panose="020B0604020202020204" pitchFamily="34" charset="0"/>
                <a:buChar char="•"/>
                <a:defRPr/>
              </a:pPr>
              <a:r>
                <a:rPr kumimoji="0" lang="en-US" altLang="ja-JP" sz="1400" kern="0">
                  <a:solidFill>
                    <a:prstClr val="black"/>
                  </a:solidFill>
                  <a:latin typeface="+mn-lt"/>
                  <a:ea typeface="+mn-ea"/>
                </a:rPr>
                <a:t>Microsoft Defender for Cloud</a:t>
              </a:r>
            </a:p>
          </p:txBody>
        </p:sp>
        <p:sp>
          <p:nvSpPr>
            <p:cNvPr id="10" name="正方形/長方形 9">
              <a:extLst>
                <a:ext uri="{FF2B5EF4-FFF2-40B4-BE49-F238E27FC236}">
                  <a16:creationId xmlns:a16="http://schemas.microsoft.com/office/drawing/2014/main" id="{FF57A17C-84FA-997A-BCE6-53366EAC680F}"/>
                </a:ext>
              </a:extLst>
            </p:cNvPr>
            <p:cNvSpPr/>
            <p:nvPr/>
          </p:nvSpPr>
          <p:spPr>
            <a:xfrm>
              <a:off x="6029078" y="4762838"/>
              <a:ext cx="2657722" cy="1834812"/>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b="1" u="sng" kern="0">
                  <a:solidFill>
                    <a:prstClr val="black"/>
                  </a:solidFill>
                  <a:latin typeface="+mn-lt"/>
                  <a:ea typeface="+mn-ea"/>
                </a:rPr>
                <a:t>［更新情報の受け取り方］</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en-US" altLang="ja-JP" sz="7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400" kern="0">
                  <a:solidFill>
                    <a:prstClr val="black"/>
                  </a:solidFill>
                  <a:latin typeface="+mn-lt"/>
                  <a:ea typeface="+mn-ea"/>
                </a:rPr>
                <a:t>Azure</a:t>
              </a:r>
              <a:r>
                <a:rPr kumimoji="0" lang="ja-JP" altLang="en-US" sz="1400" kern="0">
                  <a:solidFill>
                    <a:prstClr val="black"/>
                  </a:solidFill>
                  <a:latin typeface="+mn-lt"/>
                  <a:ea typeface="+mn-ea"/>
                </a:rPr>
                <a:t> </a:t>
              </a:r>
              <a:r>
                <a:rPr kumimoji="0" lang="en-US" altLang="ja-JP" sz="1400" kern="0">
                  <a:solidFill>
                    <a:prstClr val="black"/>
                  </a:solidFill>
                  <a:latin typeface="+mn-lt"/>
                  <a:ea typeface="+mn-ea"/>
                </a:rPr>
                <a:t>Update</a:t>
              </a:r>
              <a:endParaRPr kumimoji="0" lang="ja-JP" altLang="en-US" sz="1400" kern="0">
                <a:solidFill>
                  <a:prstClr val="black"/>
                </a:solidFill>
                <a:latin typeface="+mn-lt"/>
                <a:ea typeface="+mn-ea"/>
              </a:endParaRPr>
            </a:p>
          </p:txBody>
        </p:sp>
      </p:grpSp>
      <p:pic>
        <p:nvPicPr>
          <p:cNvPr id="17" name="グラフィックス 16">
            <a:extLst>
              <a:ext uri="{FF2B5EF4-FFF2-40B4-BE49-F238E27FC236}">
                <a16:creationId xmlns:a16="http://schemas.microsoft.com/office/drawing/2014/main" id="{267846E1-34CF-67FD-7B0D-B0416D4787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03314" y="3860482"/>
            <a:ext cx="514503" cy="514503"/>
          </a:xfrm>
          <a:prstGeom prst="rect">
            <a:avLst/>
          </a:prstGeom>
        </p:spPr>
      </p:pic>
      <p:pic>
        <p:nvPicPr>
          <p:cNvPr id="18" name="グラフィックス 17">
            <a:extLst>
              <a:ext uri="{FF2B5EF4-FFF2-40B4-BE49-F238E27FC236}">
                <a16:creationId xmlns:a16="http://schemas.microsoft.com/office/drawing/2014/main" id="{38266D35-B01E-DBDE-6A7C-CFEC89925F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4133" y="4193816"/>
            <a:ext cx="514503" cy="514503"/>
          </a:xfrm>
          <a:prstGeom prst="rect">
            <a:avLst/>
          </a:prstGeom>
        </p:spPr>
      </p:pic>
      <p:pic>
        <p:nvPicPr>
          <p:cNvPr id="19" name="グラフィックス 18">
            <a:extLst>
              <a:ext uri="{FF2B5EF4-FFF2-40B4-BE49-F238E27FC236}">
                <a16:creationId xmlns:a16="http://schemas.microsoft.com/office/drawing/2014/main" id="{D06073E9-88D8-0FC8-AB55-271400EE79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75190" y="5860176"/>
            <a:ext cx="516404" cy="516404"/>
          </a:xfrm>
          <a:prstGeom prst="rect">
            <a:avLst/>
          </a:prstGeom>
        </p:spPr>
      </p:pic>
      <p:pic>
        <p:nvPicPr>
          <p:cNvPr id="20" name="グラフィックス 19">
            <a:extLst>
              <a:ext uri="{FF2B5EF4-FFF2-40B4-BE49-F238E27FC236}">
                <a16:creationId xmlns:a16="http://schemas.microsoft.com/office/drawing/2014/main" id="{88D10408-BEF6-B841-F96C-56E1FA3A55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16895" y="5989713"/>
            <a:ext cx="516403" cy="516403"/>
          </a:xfrm>
          <a:prstGeom prst="rect">
            <a:avLst/>
          </a:prstGeom>
        </p:spPr>
      </p:pic>
      <p:pic>
        <p:nvPicPr>
          <p:cNvPr id="21" name="グラフィックス 20">
            <a:extLst>
              <a:ext uri="{FF2B5EF4-FFF2-40B4-BE49-F238E27FC236}">
                <a16:creationId xmlns:a16="http://schemas.microsoft.com/office/drawing/2014/main" id="{67D4596F-0E41-F4A7-90D8-45A9EFACC3E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39195" y="5491394"/>
            <a:ext cx="483850" cy="483850"/>
          </a:xfrm>
          <a:prstGeom prst="rect">
            <a:avLst/>
          </a:prstGeom>
        </p:spPr>
      </p:pic>
      <p:pic>
        <p:nvPicPr>
          <p:cNvPr id="22" name="Graphic 77">
            <a:extLst>
              <a:ext uri="{FF2B5EF4-FFF2-40B4-BE49-F238E27FC236}">
                <a16:creationId xmlns:a16="http://schemas.microsoft.com/office/drawing/2014/main" id="{3BBD4A03-E861-0995-1D64-B8B6344F559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73225" y="4243172"/>
            <a:ext cx="415790" cy="415790"/>
          </a:xfrm>
          <a:prstGeom prst="rect">
            <a:avLst/>
          </a:prstGeom>
        </p:spPr>
      </p:pic>
      <p:pic>
        <p:nvPicPr>
          <p:cNvPr id="23" name="グラフィックス 22">
            <a:extLst>
              <a:ext uri="{FF2B5EF4-FFF2-40B4-BE49-F238E27FC236}">
                <a16:creationId xmlns:a16="http://schemas.microsoft.com/office/drawing/2014/main" id="{34B0FE6F-360B-25D2-D507-28D9011B2F3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093690" y="4271670"/>
            <a:ext cx="454679" cy="454679"/>
          </a:xfrm>
          <a:prstGeom prst="rect">
            <a:avLst/>
          </a:prstGeom>
        </p:spPr>
      </p:pic>
      <p:pic>
        <p:nvPicPr>
          <p:cNvPr id="24" name="グラフィックス 23">
            <a:extLst>
              <a:ext uri="{FF2B5EF4-FFF2-40B4-BE49-F238E27FC236}">
                <a16:creationId xmlns:a16="http://schemas.microsoft.com/office/drawing/2014/main" id="{3674E248-41F0-3439-DED8-8FBC177F6F6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064520" y="5853086"/>
            <a:ext cx="483849" cy="483849"/>
          </a:xfrm>
          <a:prstGeom prst="rect">
            <a:avLst/>
          </a:prstGeom>
        </p:spPr>
      </p:pic>
    </p:spTree>
    <p:extLst>
      <p:ext uri="{BB962C8B-B14F-4D97-AF65-F5344CB8AC3E}">
        <p14:creationId xmlns:p14="http://schemas.microsoft.com/office/powerpoint/2010/main" val="330010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E3C0B7-4E22-18F0-335B-C699D55D1683}"/>
              </a:ext>
            </a:extLst>
          </p:cNvPr>
          <p:cNvSpPr>
            <a:spLocks noGrp="1"/>
          </p:cNvSpPr>
          <p:nvPr>
            <p:ph type="title"/>
          </p:nvPr>
        </p:nvSpPr>
        <p:spPr/>
        <p:txBody>
          <a:bodyPr/>
          <a:lstStyle/>
          <a:p>
            <a:r>
              <a:rPr lang="ja-JP" altLang="en-US"/>
              <a:t>③</a:t>
            </a:r>
            <a:r>
              <a:rPr kumimoji="1" lang="ja-JP" altLang="en-US"/>
              <a:t> 共通基盤構築 （</a:t>
            </a:r>
            <a:r>
              <a:rPr kumimoji="1" lang="en-US" altLang="ja-JP"/>
              <a:t>Ready</a:t>
            </a:r>
            <a:r>
              <a:rPr kumimoji="1" lang="ja-JP" altLang="en-US"/>
              <a:t>）</a:t>
            </a:r>
          </a:p>
        </p:txBody>
      </p:sp>
      <p:sp>
        <p:nvSpPr>
          <p:cNvPr id="3" name="コンテンツ プレースホルダー 2">
            <a:extLst>
              <a:ext uri="{FF2B5EF4-FFF2-40B4-BE49-F238E27FC236}">
                <a16:creationId xmlns:a16="http://schemas.microsoft.com/office/drawing/2014/main" id="{4BA24546-6C44-2999-8659-7C582E7D39E0}"/>
              </a:ext>
            </a:extLst>
          </p:cNvPr>
          <p:cNvSpPr>
            <a:spLocks noGrp="1"/>
          </p:cNvSpPr>
          <p:nvPr>
            <p:ph idx="1"/>
          </p:nvPr>
        </p:nvSpPr>
        <p:spPr/>
        <p:txBody>
          <a:bodyPr/>
          <a:lstStyle/>
          <a:p>
            <a:r>
              <a:rPr kumimoji="1" lang="en-US" altLang="ja-JP"/>
              <a:t>Tips &amp; Tricks : #1. </a:t>
            </a:r>
            <a:r>
              <a:rPr kumimoji="1" lang="ja-JP" altLang="en-US"/>
              <a:t>運用モデルの設計</a:t>
            </a:r>
            <a:endParaRPr kumimoji="1" lang="en-US" altLang="ja-JP"/>
          </a:p>
          <a:p>
            <a:pPr lvl="1"/>
            <a:r>
              <a:rPr lang="ja-JP" altLang="en-US"/>
              <a:t>中央 </a:t>
            </a:r>
            <a:r>
              <a:rPr lang="en-US" altLang="ja-JP"/>
              <a:t>IT </a:t>
            </a:r>
            <a:r>
              <a:rPr lang="ja-JP" altLang="en-US"/>
              <a:t>部門側と業務側・エンドユーザ側での役割分担を整理する</a:t>
            </a:r>
            <a:endParaRPr lang="en-US" altLang="ja-JP"/>
          </a:p>
          <a:p>
            <a:pPr lvl="2"/>
            <a:r>
              <a:rPr lang="ja-JP" altLang="en-US"/>
              <a:t>オンプレ環境では、中央 </a:t>
            </a:r>
            <a:r>
              <a:rPr lang="en-US" altLang="ja-JP"/>
              <a:t>IT </a:t>
            </a:r>
            <a:r>
              <a:rPr lang="ja-JP" altLang="en-US"/>
              <a:t>部門による一括運用管理が行われていることが多いが</a:t>
            </a:r>
            <a:r>
              <a:rPr lang="en-US" altLang="ja-JP"/>
              <a:t>...</a:t>
            </a:r>
          </a:p>
          <a:p>
            <a:pPr lvl="2"/>
            <a:r>
              <a:rPr lang="ja-JP" altLang="en-US"/>
              <a:t>イノベーション目的や民主化目的でクラウドを利用する場合には、業務側やエンドユーザ側への権限開放が必要になる</a:t>
            </a:r>
          </a:p>
          <a:p>
            <a:pPr lvl="1"/>
            <a:r>
              <a:rPr kumimoji="1" lang="en-US" altLang="ja-JP"/>
              <a:t>Azure CAF </a:t>
            </a:r>
            <a:r>
              <a:rPr kumimoji="1" lang="ja-JP" altLang="en-US"/>
              <a:t>ではモデルケースとして以下 </a:t>
            </a:r>
            <a:r>
              <a:rPr kumimoji="1" lang="en-US" altLang="ja-JP"/>
              <a:t>4 </a:t>
            </a:r>
            <a:r>
              <a:rPr kumimoji="1" lang="ja-JP" altLang="en-US"/>
              <a:t>つが説明されている</a:t>
            </a:r>
          </a:p>
          <a:p>
            <a:pPr lvl="2"/>
            <a:r>
              <a:rPr kumimoji="1" lang="ja-JP" altLang="en-US"/>
              <a:t>最終的には自律分散型の運用がゴールとされているが</a:t>
            </a:r>
            <a:r>
              <a:rPr kumimoji="1" lang="en-US" altLang="ja-JP"/>
              <a:t>...</a:t>
            </a:r>
            <a:endParaRPr kumimoji="1" lang="ja-JP" altLang="en-US"/>
          </a:p>
          <a:p>
            <a:pPr lvl="2"/>
            <a:r>
              <a:rPr kumimoji="1" lang="ja-JP" altLang="en-US"/>
              <a:t>実際には各企業で自社のクラウド利用目的・実態に併せた調整・検討が必要</a:t>
            </a:r>
          </a:p>
        </p:txBody>
      </p:sp>
      <p:pic>
        <p:nvPicPr>
          <p:cNvPr id="6146" name="Picture 2" descr="運用モデルの複雑さの程度を示す図。">
            <a:extLst>
              <a:ext uri="{FF2B5EF4-FFF2-40B4-BE49-F238E27FC236}">
                <a16:creationId xmlns:a16="http://schemas.microsoft.com/office/drawing/2014/main" id="{BA03E9AE-1F56-6463-7F32-D51A6FB63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3906" y="170050"/>
            <a:ext cx="2638425" cy="13178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6" name="表 5">
            <a:extLst>
              <a:ext uri="{FF2B5EF4-FFF2-40B4-BE49-F238E27FC236}">
                <a16:creationId xmlns:a16="http://schemas.microsoft.com/office/drawing/2014/main" id="{8AD665F0-7195-21EC-96DD-47209F1AABFB}"/>
              </a:ext>
            </a:extLst>
          </p:cNvPr>
          <p:cNvGraphicFramePr>
            <a:graphicFrameLocks noGrp="1"/>
          </p:cNvGraphicFramePr>
          <p:nvPr>
            <p:extLst>
              <p:ext uri="{D42A27DB-BD31-4B8C-83A1-F6EECF244321}">
                <p14:modId xmlns:p14="http://schemas.microsoft.com/office/powerpoint/2010/main" val="1683265874"/>
              </p:ext>
            </p:extLst>
          </p:nvPr>
        </p:nvGraphicFramePr>
        <p:xfrm>
          <a:off x="457200" y="3429000"/>
          <a:ext cx="8229600" cy="3208320"/>
        </p:xfrm>
        <a:graphic>
          <a:graphicData uri="http://schemas.openxmlformats.org/drawingml/2006/table">
            <a:tbl>
              <a:tblPr/>
              <a:tblGrid>
                <a:gridCol w="726141">
                  <a:extLst>
                    <a:ext uri="{9D8B030D-6E8A-4147-A177-3AD203B41FA5}">
                      <a16:colId xmlns:a16="http://schemas.microsoft.com/office/drawing/2014/main" val="491267906"/>
                    </a:ext>
                  </a:extLst>
                </a:gridCol>
                <a:gridCol w="1797603">
                  <a:extLst>
                    <a:ext uri="{9D8B030D-6E8A-4147-A177-3AD203B41FA5}">
                      <a16:colId xmlns:a16="http://schemas.microsoft.com/office/drawing/2014/main" val="1454002347"/>
                    </a:ext>
                  </a:extLst>
                </a:gridCol>
                <a:gridCol w="1426464">
                  <a:extLst>
                    <a:ext uri="{9D8B030D-6E8A-4147-A177-3AD203B41FA5}">
                      <a16:colId xmlns:a16="http://schemas.microsoft.com/office/drawing/2014/main" val="2573343963"/>
                    </a:ext>
                  </a:extLst>
                </a:gridCol>
                <a:gridCol w="1426464">
                  <a:extLst>
                    <a:ext uri="{9D8B030D-6E8A-4147-A177-3AD203B41FA5}">
                      <a16:colId xmlns:a16="http://schemas.microsoft.com/office/drawing/2014/main" val="2275714452"/>
                    </a:ext>
                  </a:extLst>
                </a:gridCol>
                <a:gridCol w="1426464">
                  <a:extLst>
                    <a:ext uri="{9D8B030D-6E8A-4147-A177-3AD203B41FA5}">
                      <a16:colId xmlns:a16="http://schemas.microsoft.com/office/drawing/2014/main" val="1542716083"/>
                    </a:ext>
                  </a:extLst>
                </a:gridCol>
                <a:gridCol w="1426464">
                  <a:extLst>
                    <a:ext uri="{9D8B030D-6E8A-4147-A177-3AD203B41FA5}">
                      <a16:colId xmlns:a16="http://schemas.microsoft.com/office/drawing/2014/main" val="4277307151"/>
                    </a:ext>
                  </a:extLst>
                </a:gridCol>
              </a:tblGrid>
              <a:tr h="0">
                <a:tc gridSpan="2">
                  <a:txBody>
                    <a:bodyPr/>
                    <a:lstStyle/>
                    <a:p>
                      <a:pPr algn="l" fontAlgn="t"/>
                      <a:r>
                        <a:rPr lang="ja-JP" altLang="en-US" sz="1050" b="0" i="0" u="none" strike="noStrike">
                          <a:solidFill>
                            <a:srgbClr val="000000"/>
                          </a:solidFill>
                          <a:effectLst/>
                          <a:latin typeface="+mn-lt"/>
                          <a:ea typeface="+mn-ea"/>
                        </a:rPr>
                        <a:t>運用モデル</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hMerge="1">
                  <a:txBody>
                    <a:bodyPr/>
                    <a:lstStyle/>
                    <a:p>
                      <a:endParaRPr kumimoji="1" lang="ja-JP" altLang="en-US"/>
                    </a:p>
                  </a:txBody>
                  <a:tcPr/>
                </a:tc>
                <a:tc>
                  <a:txBody>
                    <a:bodyPr/>
                    <a:lstStyle/>
                    <a:p>
                      <a:pPr algn="l" fontAlgn="t"/>
                      <a:r>
                        <a:rPr lang="en-US" altLang="ja-JP" sz="1050" b="0" i="0" u="none" strike="noStrike">
                          <a:solidFill>
                            <a:srgbClr val="000000"/>
                          </a:solidFill>
                          <a:effectLst/>
                          <a:latin typeface="+mn-lt"/>
                          <a:ea typeface="+mn-ea"/>
                        </a:rPr>
                        <a:t>A. </a:t>
                      </a:r>
                      <a:r>
                        <a:rPr lang="ja-JP" altLang="en-US" sz="1050" b="0" i="0" u="none" strike="noStrike">
                          <a:solidFill>
                            <a:srgbClr val="000000"/>
                          </a:solidFill>
                          <a:effectLst/>
                          <a:latin typeface="+mn-lt"/>
                          <a:ea typeface="+mn-ea"/>
                        </a:rPr>
                        <a:t>個別運用</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t"/>
                      <a:r>
                        <a:rPr lang="en-US" altLang="zh-TW" sz="1050" b="0" i="0" u="none" strike="noStrike">
                          <a:solidFill>
                            <a:srgbClr val="000000"/>
                          </a:solidFill>
                          <a:effectLst/>
                          <a:latin typeface="+mn-lt"/>
                          <a:ea typeface="+mn-ea"/>
                        </a:rPr>
                        <a:t>B. </a:t>
                      </a:r>
                      <a:r>
                        <a:rPr lang="zh-TW" altLang="en-US" sz="1050" b="0" i="0" u="none" strike="noStrike">
                          <a:solidFill>
                            <a:srgbClr val="000000"/>
                          </a:solidFill>
                          <a:effectLst/>
                          <a:latin typeface="+mn-lt"/>
                          <a:ea typeface="+mn-ea"/>
                        </a:rPr>
                        <a:t>中央一括運用</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t"/>
                      <a:r>
                        <a:rPr lang="en-US" altLang="ja-JP" sz="1050" b="0" i="0" u="none" strike="noStrike">
                          <a:solidFill>
                            <a:srgbClr val="000000"/>
                          </a:solidFill>
                          <a:effectLst/>
                          <a:latin typeface="+mn-lt"/>
                          <a:ea typeface="+mn-ea"/>
                        </a:rPr>
                        <a:t>C. </a:t>
                      </a:r>
                      <a:r>
                        <a:rPr lang="ja-JP" altLang="en-US" sz="1050" b="0" i="0" u="none" strike="noStrike">
                          <a:solidFill>
                            <a:srgbClr val="000000"/>
                          </a:solidFill>
                          <a:effectLst/>
                          <a:latin typeface="+mn-lt"/>
                          <a:ea typeface="+mn-ea"/>
                        </a:rPr>
                        <a:t>エンプラ運用</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t"/>
                      <a:r>
                        <a:rPr lang="en-US" altLang="ja-JP" sz="1050" b="0" i="0" u="none" strike="noStrike">
                          <a:solidFill>
                            <a:srgbClr val="000000"/>
                          </a:solidFill>
                          <a:effectLst/>
                          <a:latin typeface="+mn-lt"/>
                          <a:ea typeface="+mn-ea"/>
                        </a:rPr>
                        <a:t>D. </a:t>
                      </a:r>
                      <a:r>
                        <a:rPr lang="ja-JP" altLang="en-US" sz="1050" b="0" i="0" u="none" strike="noStrike">
                          <a:solidFill>
                            <a:srgbClr val="000000"/>
                          </a:solidFill>
                          <a:effectLst/>
                          <a:latin typeface="+mn-lt"/>
                          <a:ea typeface="+mn-ea"/>
                        </a:rPr>
                        <a:t>分散型運用</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876479204"/>
                  </a:ext>
                </a:extLst>
              </a:tr>
              <a:tr h="0">
                <a:tc gridSpan="2">
                  <a:txBody>
                    <a:bodyPr/>
                    <a:lstStyle/>
                    <a:p>
                      <a:pPr algn="l" fontAlgn="t"/>
                      <a:r>
                        <a:rPr lang="ja-JP" altLang="en-US" sz="1050" b="0" i="0" u="none" strike="noStrike">
                          <a:solidFill>
                            <a:srgbClr val="000000"/>
                          </a:solidFill>
                          <a:effectLst/>
                          <a:latin typeface="+mn-lt"/>
                          <a:ea typeface="+mn-ea"/>
                        </a:rPr>
                        <a:t>英文</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hMerge="1">
                  <a:txBody>
                    <a:bodyPr/>
                    <a:lstStyle/>
                    <a:p>
                      <a:endParaRPr kumimoji="1" lang="ja-JP" altLang="en-US"/>
                    </a:p>
                  </a:txBody>
                  <a:tcPr/>
                </a:tc>
                <a:tc>
                  <a:txBody>
                    <a:bodyPr/>
                    <a:lstStyle/>
                    <a:p>
                      <a:pPr algn="l" fontAlgn="t"/>
                      <a:r>
                        <a:rPr lang="en-US" sz="1050" b="0" i="0" u="none" strike="noStrike">
                          <a:solidFill>
                            <a:srgbClr val="000000"/>
                          </a:solidFill>
                          <a:effectLst/>
                          <a:latin typeface="+mn-lt"/>
                          <a:ea typeface="+mn-ea"/>
                        </a:rPr>
                        <a:t>Decentral Operations</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t"/>
                      <a:r>
                        <a:rPr lang="en-US" sz="1050" b="0" i="0" u="none" strike="noStrike">
                          <a:solidFill>
                            <a:srgbClr val="000000"/>
                          </a:solidFill>
                          <a:effectLst/>
                          <a:latin typeface="+mn-lt"/>
                          <a:ea typeface="+mn-ea"/>
                        </a:rPr>
                        <a:t>Central Operations</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t"/>
                      <a:r>
                        <a:rPr lang="en-US" sz="1050" b="0" i="0" u="none" strike="noStrike">
                          <a:solidFill>
                            <a:srgbClr val="000000"/>
                          </a:solidFill>
                          <a:effectLst/>
                          <a:latin typeface="+mn-lt"/>
                          <a:ea typeface="+mn-ea"/>
                        </a:rPr>
                        <a:t>Enterprise Operations</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t"/>
                      <a:r>
                        <a:rPr lang="en-US" sz="1050" b="0" i="0" u="none" strike="noStrike">
                          <a:solidFill>
                            <a:srgbClr val="000000"/>
                          </a:solidFill>
                          <a:effectLst/>
                          <a:latin typeface="+mn-lt"/>
                          <a:ea typeface="+mn-ea"/>
                        </a:rPr>
                        <a:t>Distributed Operations</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322639858"/>
                  </a:ext>
                </a:extLst>
              </a:tr>
              <a:tr h="145292">
                <a:tc gridSpan="2">
                  <a:txBody>
                    <a:bodyPr/>
                    <a:lstStyle/>
                    <a:p>
                      <a:pPr algn="l" fontAlgn="t"/>
                      <a:r>
                        <a:rPr lang="ja-JP" altLang="en-US" sz="1050" b="0" i="0" u="none" strike="noStrike">
                          <a:solidFill>
                            <a:srgbClr val="000000"/>
                          </a:solidFill>
                          <a:effectLst/>
                          <a:latin typeface="+mn-lt"/>
                          <a:ea typeface="+mn-ea"/>
                        </a:rPr>
                        <a:t>主なケース</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t"/>
                      <a:r>
                        <a:rPr lang="en-US" altLang="ja-JP" sz="1050" b="0" i="0" u="none" strike="noStrike">
                          <a:solidFill>
                            <a:srgbClr val="000000"/>
                          </a:solidFill>
                          <a:effectLst/>
                          <a:latin typeface="+mn-lt"/>
                          <a:ea typeface="+mn-ea"/>
                        </a:rPr>
                        <a:t>SoE </a:t>
                      </a:r>
                      <a:r>
                        <a:rPr lang="ja-JP" altLang="en-US" sz="1050" b="0" i="0" u="none" strike="noStrike">
                          <a:solidFill>
                            <a:srgbClr val="000000"/>
                          </a:solidFill>
                          <a:effectLst/>
                          <a:latin typeface="+mn-lt"/>
                          <a:ea typeface="+mn-ea"/>
                        </a:rPr>
                        <a:t>領域のシステムを単発でクラウド上に構築・運用する場合</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1050" b="0" i="0" u="none" strike="noStrike">
                          <a:solidFill>
                            <a:srgbClr val="000000"/>
                          </a:solidFill>
                          <a:effectLst/>
                          <a:latin typeface="+mn-lt"/>
                          <a:ea typeface="+mn-ea"/>
                        </a:rPr>
                        <a:t>様々なシステムがクラウドに乗ってくる場合</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1050" b="0" i="0" u="none" strike="noStrike">
                          <a:solidFill>
                            <a:srgbClr val="000000"/>
                          </a:solidFill>
                          <a:effectLst/>
                          <a:latin typeface="+mn-lt"/>
                          <a:ea typeface="+mn-ea"/>
                        </a:rPr>
                        <a:t>部門でのクラウドの積極利活用を推進</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1050" b="0" i="0" u="none" strike="noStrike">
                          <a:solidFill>
                            <a:srgbClr val="000000"/>
                          </a:solidFill>
                          <a:effectLst/>
                          <a:latin typeface="+mn-lt"/>
                          <a:ea typeface="+mn-ea"/>
                        </a:rPr>
                        <a:t>海外拠点やグループ会社なども含めた分散運用</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6553103"/>
                  </a:ext>
                </a:extLst>
              </a:tr>
              <a:tr h="100397">
                <a:tc gridSpan="2">
                  <a:txBody>
                    <a:bodyPr/>
                    <a:lstStyle/>
                    <a:p>
                      <a:pPr algn="l" fontAlgn="t"/>
                      <a:r>
                        <a:rPr lang="ja-JP" altLang="en-US" sz="1050" b="0" i="0" u="none" strike="noStrike">
                          <a:solidFill>
                            <a:srgbClr val="000000"/>
                          </a:solidFill>
                          <a:effectLst/>
                          <a:latin typeface="+mn-lt"/>
                          <a:ea typeface="+mn-ea"/>
                        </a:rPr>
                        <a:t>クラウド利用規模</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t"/>
                      <a:r>
                        <a:rPr lang="ja-JP" altLang="en-US" sz="1050" b="0" i="0" u="none" strike="noStrike">
                          <a:solidFill>
                            <a:srgbClr val="000000"/>
                          </a:solidFill>
                          <a:effectLst/>
                          <a:latin typeface="+mn-lt"/>
                          <a:ea typeface="+mn-ea"/>
                        </a:rPr>
                        <a:t>単一システム</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1050" b="0" i="0" u="none" strike="noStrike">
                          <a:solidFill>
                            <a:srgbClr val="000000"/>
                          </a:solidFill>
                          <a:effectLst/>
                          <a:latin typeface="+mn-lt"/>
                          <a:ea typeface="+mn-ea"/>
                        </a:rPr>
                        <a:t>単一共通基盤上での利用</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1050" b="0" i="0" u="none" strike="noStrike">
                          <a:solidFill>
                            <a:srgbClr val="000000"/>
                          </a:solidFill>
                          <a:effectLst/>
                          <a:latin typeface="+mn-lt"/>
                          <a:ea typeface="+mn-ea"/>
                        </a:rPr>
                        <a:t>ハイブリッドクラウド・マルチクラウド</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1050" b="0" i="0" u="none" strike="noStrike">
                          <a:solidFill>
                            <a:srgbClr val="000000"/>
                          </a:solidFill>
                          <a:effectLst/>
                          <a:latin typeface="+mn-lt"/>
                          <a:ea typeface="+mn-ea"/>
                        </a:rPr>
                        <a:t>グローバル</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0812251"/>
                  </a:ext>
                </a:extLst>
              </a:tr>
              <a:tr h="0">
                <a:tc rowSpan="5">
                  <a:txBody>
                    <a:bodyPr/>
                    <a:lstStyle/>
                    <a:p>
                      <a:pPr algn="l" fontAlgn="t"/>
                      <a:r>
                        <a:rPr lang="ja-JP" altLang="en-US" sz="1050" b="0" i="0" u="none" strike="noStrike">
                          <a:solidFill>
                            <a:srgbClr val="000000"/>
                          </a:solidFill>
                          <a:effectLst/>
                          <a:latin typeface="+mn-lt"/>
                          <a:ea typeface="+mn-ea"/>
                        </a:rPr>
                        <a:t>役割分担</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1050" b="0" i="0" u="none" strike="noStrike">
                          <a:solidFill>
                            <a:srgbClr val="000000"/>
                          </a:solidFill>
                          <a:effectLst/>
                          <a:latin typeface="+mn-lt"/>
                          <a:ea typeface="+mn-ea"/>
                        </a:rPr>
                        <a:t>ビジネス戦略への整合性の確保</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l" fontAlgn="t"/>
                      <a:r>
                        <a:rPr lang="ja-JP" altLang="en-US" sz="1050" b="0" i="0" u="none" strike="noStrike">
                          <a:solidFill>
                            <a:srgbClr val="000000"/>
                          </a:solidFill>
                          <a:effectLst/>
                          <a:latin typeface="+mn-lt"/>
                          <a:ea typeface="+mn-ea"/>
                        </a:rPr>
                        <a:t>当該システムの所管チーム</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1050" b="0" i="0" u="none" strike="noStrike">
                          <a:solidFill>
                            <a:srgbClr val="000000"/>
                          </a:solidFill>
                          <a:effectLst/>
                          <a:latin typeface="+mn-lt"/>
                          <a:ea typeface="+mn-ea"/>
                        </a:rPr>
                        <a:t>クラウド戦略チーム</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none" strike="noStrike">
                          <a:solidFill>
                            <a:srgbClr val="000000"/>
                          </a:solidFill>
                          <a:effectLst/>
                          <a:latin typeface="+mn-lt"/>
                          <a:ea typeface="+mn-ea"/>
                        </a:rPr>
                        <a:t>CCoE</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1050" b="0" i="0" u="none" strike="noStrike">
                          <a:solidFill>
                            <a:srgbClr val="000000"/>
                          </a:solidFill>
                          <a:effectLst/>
                          <a:latin typeface="+mn-lt"/>
                          <a:ea typeface="+mn-ea"/>
                        </a:rPr>
                        <a:t>状況によりまちまち</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6318639"/>
                  </a:ext>
                </a:extLst>
              </a:tr>
              <a:tr h="0">
                <a:tc vMerge="1">
                  <a:txBody>
                    <a:bodyPr/>
                    <a:lstStyle/>
                    <a:p>
                      <a:endParaRPr kumimoji="1" lang="ja-JP" altLang="en-US"/>
                    </a:p>
                  </a:txBody>
                  <a:tcPr/>
                </a:tc>
                <a:tc>
                  <a:txBody>
                    <a:bodyPr/>
                    <a:lstStyle/>
                    <a:p>
                      <a:pPr algn="l" fontAlgn="t"/>
                      <a:r>
                        <a:rPr lang="ja-JP" altLang="en-US" sz="1050" b="0" i="0" u="none" strike="noStrike">
                          <a:solidFill>
                            <a:srgbClr val="000000"/>
                          </a:solidFill>
                          <a:effectLst/>
                          <a:latin typeface="+mn-lt"/>
                          <a:ea typeface="+mn-ea"/>
                        </a:rPr>
                        <a:t>クラウドを運用するチーム</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a:txBody>
                    <a:bodyPr/>
                    <a:lstStyle/>
                    <a:p>
                      <a:pPr algn="l" fontAlgn="t"/>
                      <a:r>
                        <a:rPr lang="ja-JP" altLang="en-US" sz="1050" b="0" i="0" u="none" strike="noStrike">
                          <a:solidFill>
                            <a:srgbClr val="000000"/>
                          </a:solidFill>
                          <a:effectLst/>
                          <a:latin typeface="+mn-lt"/>
                          <a:ea typeface="+mn-ea"/>
                        </a:rPr>
                        <a:t>中央 </a:t>
                      </a:r>
                      <a:r>
                        <a:rPr lang="en-US" sz="1050" b="0" i="0" u="none" strike="noStrike">
                          <a:solidFill>
                            <a:srgbClr val="000000"/>
                          </a:solidFill>
                          <a:effectLst/>
                          <a:latin typeface="+mn-lt"/>
                          <a:ea typeface="+mn-ea"/>
                        </a:rPr>
                        <a:t>IT </a:t>
                      </a:r>
                      <a:r>
                        <a:rPr lang="ja-JP" altLang="en-US" sz="1050" b="0" i="0" u="none" strike="noStrike">
                          <a:solidFill>
                            <a:srgbClr val="000000"/>
                          </a:solidFill>
                          <a:effectLst/>
                          <a:latin typeface="+mn-lt"/>
                          <a:ea typeface="+mn-ea"/>
                        </a:rPr>
                        <a:t>部門</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1050" b="0" i="0" u="none" strike="noStrike">
                          <a:solidFill>
                            <a:srgbClr val="000000"/>
                          </a:solidFill>
                          <a:effectLst/>
                          <a:latin typeface="+mn-lt"/>
                          <a:ea typeface="+mn-ea"/>
                        </a:rPr>
                        <a:t>クラウド運用チーム</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1050" b="0" i="0" u="none" strike="noStrike">
                          <a:solidFill>
                            <a:srgbClr val="000000"/>
                          </a:solidFill>
                          <a:effectLst/>
                          <a:latin typeface="+mn-lt"/>
                          <a:ea typeface="+mn-ea"/>
                        </a:rPr>
                        <a:t>状況によりまちまち</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062528"/>
                  </a:ext>
                </a:extLst>
              </a:tr>
              <a:tr h="100397">
                <a:tc vMerge="1">
                  <a:txBody>
                    <a:bodyPr/>
                    <a:lstStyle/>
                    <a:p>
                      <a:endParaRPr kumimoji="1" lang="ja-JP" altLang="en-US"/>
                    </a:p>
                  </a:txBody>
                  <a:tcPr/>
                </a:tc>
                <a:tc>
                  <a:txBody>
                    <a:bodyPr/>
                    <a:lstStyle/>
                    <a:p>
                      <a:pPr algn="l" fontAlgn="t"/>
                      <a:r>
                        <a:rPr lang="ja-JP" altLang="en-US" sz="1050" b="0" i="0" u="none" strike="noStrike">
                          <a:solidFill>
                            <a:srgbClr val="000000"/>
                          </a:solidFill>
                          <a:effectLst/>
                          <a:latin typeface="+mn-lt"/>
                          <a:ea typeface="+mn-ea"/>
                        </a:rPr>
                        <a:t>クラウドのガバナンスを確保するチーム</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a:txBody>
                    <a:bodyPr/>
                    <a:lstStyle/>
                    <a:p>
                      <a:pPr algn="l" fontAlgn="t"/>
                      <a:r>
                        <a:rPr lang="ja-JP" altLang="en-US" sz="1050" b="0" i="0" u="none" strike="noStrike">
                          <a:solidFill>
                            <a:srgbClr val="000000"/>
                          </a:solidFill>
                          <a:effectLst/>
                          <a:latin typeface="+mn-lt"/>
                          <a:ea typeface="+mn-ea"/>
                        </a:rPr>
                        <a:t>中央 </a:t>
                      </a:r>
                      <a:r>
                        <a:rPr lang="en-US" sz="1050" b="0" i="0" u="none" strike="noStrike">
                          <a:solidFill>
                            <a:srgbClr val="000000"/>
                          </a:solidFill>
                          <a:effectLst/>
                          <a:latin typeface="+mn-lt"/>
                          <a:ea typeface="+mn-ea"/>
                        </a:rPr>
                        <a:t>IT </a:t>
                      </a:r>
                      <a:r>
                        <a:rPr lang="ja-JP" altLang="en-US" sz="1050" b="0" i="0" u="none" strike="noStrike">
                          <a:solidFill>
                            <a:srgbClr val="000000"/>
                          </a:solidFill>
                          <a:effectLst/>
                          <a:latin typeface="+mn-lt"/>
                          <a:ea typeface="+mn-ea"/>
                        </a:rPr>
                        <a:t>部門</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none" strike="noStrike">
                          <a:solidFill>
                            <a:srgbClr val="000000"/>
                          </a:solidFill>
                          <a:effectLst/>
                          <a:latin typeface="+mn-lt"/>
                          <a:ea typeface="+mn-ea"/>
                        </a:rPr>
                        <a:t>CCoE</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1050" b="0" i="0" u="none" strike="noStrike">
                          <a:solidFill>
                            <a:srgbClr val="000000"/>
                          </a:solidFill>
                          <a:effectLst/>
                          <a:latin typeface="+mn-lt"/>
                          <a:ea typeface="+mn-ea"/>
                        </a:rPr>
                        <a:t>階層化された形で運営</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6704877"/>
                  </a:ext>
                </a:extLst>
              </a:tr>
              <a:tr h="127991">
                <a:tc vMerge="1">
                  <a:txBody>
                    <a:bodyPr/>
                    <a:lstStyle/>
                    <a:p>
                      <a:endParaRPr kumimoji="1" lang="ja-JP" altLang="en-US"/>
                    </a:p>
                  </a:txBody>
                  <a:tcPr/>
                </a:tc>
                <a:tc>
                  <a:txBody>
                    <a:bodyPr/>
                    <a:lstStyle/>
                    <a:p>
                      <a:pPr algn="l" fontAlgn="t"/>
                      <a:r>
                        <a:rPr lang="ja-JP" altLang="en-US" sz="1050" b="0" i="0" u="none" strike="noStrike">
                          <a:solidFill>
                            <a:srgbClr val="000000"/>
                          </a:solidFill>
                          <a:effectLst/>
                          <a:latin typeface="+mn-lt"/>
                          <a:ea typeface="+mn-ea"/>
                        </a:rPr>
                        <a:t>クラウドのセキュリティを確保するチーム</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a:txBody>
                    <a:bodyPr/>
                    <a:lstStyle/>
                    <a:p>
                      <a:pPr algn="l" fontAlgn="t"/>
                      <a:r>
                        <a:rPr lang="en-US" sz="1050" b="0" i="0" u="none" strike="noStrike">
                          <a:solidFill>
                            <a:srgbClr val="000000"/>
                          </a:solidFill>
                          <a:effectLst/>
                          <a:latin typeface="+mn-lt"/>
                          <a:ea typeface="+mn-ea"/>
                        </a:rPr>
                        <a:t>SOC</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none" strike="noStrike">
                          <a:solidFill>
                            <a:srgbClr val="000000"/>
                          </a:solidFill>
                          <a:effectLst/>
                          <a:latin typeface="+mn-lt"/>
                          <a:ea typeface="+mn-ea"/>
                        </a:rPr>
                        <a:t>CCoE + SOC</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1050" b="0" i="0" u="none" strike="noStrike">
                          <a:solidFill>
                            <a:srgbClr val="000000"/>
                          </a:solidFill>
                          <a:effectLst/>
                          <a:latin typeface="+mn-lt"/>
                          <a:ea typeface="+mn-ea"/>
                        </a:rPr>
                        <a:t>状況によりまちまち</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8511217"/>
                  </a:ext>
                </a:extLst>
              </a:tr>
              <a:tr h="100397">
                <a:tc vMerge="1">
                  <a:txBody>
                    <a:bodyPr/>
                    <a:lstStyle/>
                    <a:p>
                      <a:endParaRPr kumimoji="1" lang="ja-JP" altLang="en-US"/>
                    </a:p>
                  </a:txBody>
                  <a:tcPr/>
                </a:tc>
                <a:tc>
                  <a:txBody>
                    <a:bodyPr/>
                    <a:lstStyle/>
                    <a:p>
                      <a:pPr algn="l" fontAlgn="t"/>
                      <a:r>
                        <a:rPr lang="ja-JP" altLang="en-US" sz="1050" b="0" i="0" u="none" strike="noStrike">
                          <a:solidFill>
                            <a:srgbClr val="000000"/>
                          </a:solidFill>
                          <a:effectLst/>
                          <a:latin typeface="+mn-lt"/>
                          <a:ea typeface="+mn-ea"/>
                        </a:rPr>
                        <a:t>自動化や </a:t>
                      </a:r>
                      <a:r>
                        <a:rPr lang="en-US" altLang="ja-JP" sz="1050" b="0" i="0" u="none" strike="noStrike">
                          <a:solidFill>
                            <a:srgbClr val="000000"/>
                          </a:solidFill>
                          <a:effectLst/>
                          <a:latin typeface="+mn-lt"/>
                          <a:ea typeface="+mn-ea"/>
                        </a:rPr>
                        <a:t>DevOps </a:t>
                      </a:r>
                      <a:r>
                        <a:rPr lang="ja-JP" altLang="en-US" sz="1050" b="0" i="0" u="none" strike="noStrike">
                          <a:solidFill>
                            <a:srgbClr val="000000"/>
                          </a:solidFill>
                          <a:effectLst/>
                          <a:latin typeface="+mn-lt"/>
                          <a:ea typeface="+mn-ea"/>
                        </a:rPr>
                        <a:t>を推進するチーム</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a:txBody>
                    <a:bodyPr/>
                    <a:lstStyle/>
                    <a:p>
                      <a:pPr algn="l" fontAlgn="t"/>
                      <a:r>
                        <a:rPr lang="ja-JP" altLang="en-US" sz="1050" b="0" i="0" u="none" strike="noStrike">
                          <a:solidFill>
                            <a:srgbClr val="000000"/>
                          </a:solidFill>
                          <a:effectLst/>
                          <a:latin typeface="+mn-lt"/>
                          <a:ea typeface="+mn-ea"/>
                        </a:rPr>
                        <a:t>中央 </a:t>
                      </a:r>
                      <a:r>
                        <a:rPr lang="en-US" altLang="ja-JP" sz="1050" b="0" i="0" u="none" strike="noStrike">
                          <a:solidFill>
                            <a:srgbClr val="000000"/>
                          </a:solidFill>
                          <a:effectLst/>
                          <a:latin typeface="+mn-lt"/>
                          <a:ea typeface="+mn-ea"/>
                        </a:rPr>
                        <a:t>IT </a:t>
                      </a:r>
                      <a:r>
                        <a:rPr lang="ja-JP" altLang="en-US" sz="1050" b="0" i="0" u="none" strike="noStrike">
                          <a:solidFill>
                            <a:srgbClr val="000000"/>
                          </a:solidFill>
                          <a:effectLst/>
                          <a:latin typeface="+mn-lt"/>
                          <a:ea typeface="+mn-ea"/>
                        </a:rPr>
                        <a:t>部門またはなし</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050" b="0" i="0" u="none" strike="noStrike">
                          <a:solidFill>
                            <a:srgbClr val="000000"/>
                          </a:solidFill>
                          <a:effectLst/>
                          <a:latin typeface="+mn-lt"/>
                          <a:ea typeface="+mn-ea"/>
                        </a:rPr>
                        <a:t>CCoE</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1050" b="0" i="0" u="none" strike="noStrike">
                          <a:solidFill>
                            <a:srgbClr val="000000"/>
                          </a:solidFill>
                          <a:effectLst/>
                          <a:latin typeface="+mn-lt"/>
                          <a:ea typeface="+mn-ea"/>
                        </a:rPr>
                        <a:t>状況によりまちまち</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5167813"/>
                  </a:ext>
                </a:extLst>
              </a:tr>
            </a:tbl>
          </a:graphicData>
        </a:graphic>
      </p:graphicFrame>
    </p:spTree>
    <p:extLst>
      <p:ext uri="{BB962C8B-B14F-4D97-AF65-F5344CB8AC3E}">
        <p14:creationId xmlns:p14="http://schemas.microsoft.com/office/powerpoint/2010/main" val="209276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B09764-7E46-0A4E-41E9-0A5F52EF8E08}"/>
              </a:ext>
            </a:extLst>
          </p:cNvPr>
          <p:cNvSpPr>
            <a:spLocks noGrp="1"/>
          </p:cNvSpPr>
          <p:nvPr>
            <p:ph type="title"/>
          </p:nvPr>
        </p:nvSpPr>
        <p:spPr/>
        <p:txBody>
          <a:bodyPr/>
          <a:lstStyle/>
          <a:p>
            <a:r>
              <a:rPr lang="ja-JP" altLang="en-US"/>
              <a:t>③</a:t>
            </a:r>
            <a:r>
              <a:rPr kumimoji="1" lang="ja-JP" altLang="en-US"/>
              <a:t> 共通基盤構築 （</a:t>
            </a:r>
            <a:r>
              <a:rPr kumimoji="1" lang="en-US" altLang="ja-JP"/>
              <a:t>Ready</a:t>
            </a:r>
            <a:r>
              <a:rPr kumimoji="1" lang="ja-JP" altLang="en-US"/>
              <a:t>）</a:t>
            </a:r>
          </a:p>
        </p:txBody>
      </p:sp>
      <p:sp>
        <p:nvSpPr>
          <p:cNvPr id="3" name="コンテンツ プレースホルダー 2">
            <a:extLst>
              <a:ext uri="{FF2B5EF4-FFF2-40B4-BE49-F238E27FC236}">
                <a16:creationId xmlns:a16="http://schemas.microsoft.com/office/drawing/2014/main" id="{6B76955D-6382-413D-9EE7-2FBF75146FA6}"/>
              </a:ext>
            </a:extLst>
          </p:cNvPr>
          <p:cNvSpPr>
            <a:spLocks noGrp="1"/>
          </p:cNvSpPr>
          <p:nvPr>
            <p:ph idx="1"/>
          </p:nvPr>
        </p:nvSpPr>
        <p:spPr/>
        <p:txBody>
          <a:bodyPr/>
          <a:lstStyle/>
          <a:p>
            <a:r>
              <a:rPr kumimoji="1" lang="en-US" altLang="ja-JP"/>
              <a:t>Tips &amp; Tricks : #2</a:t>
            </a:r>
            <a:r>
              <a:rPr kumimoji="1" lang="ja-JP" altLang="en-US"/>
              <a:t>～</a:t>
            </a:r>
            <a:r>
              <a:rPr kumimoji="1" lang="en-US" altLang="ja-JP"/>
              <a:t>4. Azure </a:t>
            </a:r>
            <a:r>
              <a:rPr kumimoji="1" lang="ja-JP" altLang="en-US"/>
              <a:t>ランディングゾーンの理解・設計・構築</a:t>
            </a:r>
          </a:p>
          <a:p>
            <a:pPr lvl="1"/>
            <a:r>
              <a:rPr lang="ja-JP" altLang="en-US"/>
              <a:t>クラウド共通基盤（</a:t>
            </a:r>
            <a:r>
              <a:rPr lang="en-US" altLang="ja-JP"/>
              <a:t>Azure </a:t>
            </a:r>
            <a:r>
              <a:rPr lang="ja-JP" altLang="en-US"/>
              <a:t>ランディングゾーン）の最終目標アーキテクチャを理解する</a:t>
            </a:r>
            <a:endParaRPr kumimoji="1" lang="en-US" altLang="ja-JP"/>
          </a:p>
          <a:p>
            <a:pPr lvl="1"/>
            <a:r>
              <a:rPr kumimoji="1" lang="en-US" altLang="ja-JP"/>
              <a:t>Azure </a:t>
            </a:r>
            <a:r>
              <a:rPr kumimoji="1" lang="ja-JP" altLang="en-US"/>
              <a:t>では最終目標アーキテクチャがリファレンスアーキテクチャとして整理されており、これを正しく理解することが重要</a:t>
            </a:r>
            <a:endParaRPr kumimoji="1" lang="en-US" altLang="ja-JP"/>
          </a:p>
          <a:p>
            <a:pPr lvl="1"/>
            <a:r>
              <a:rPr lang="ja-JP" altLang="en-US"/>
              <a:t>要素としては以下の </a:t>
            </a:r>
            <a:r>
              <a:rPr lang="en-US" altLang="ja-JP"/>
              <a:t>9 </a:t>
            </a:r>
            <a:r>
              <a:rPr lang="ja-JP" altLang="en-US"/>
              <a:t>個が含まれており、これをすべて実現するのが最終目標になる</a:t>
            </a:r>
            <a:endParaRPr lang="en-US" altLang="ja-JP"/>
          </a:p>
        </p:txBody>
      </p:sp>
      <p:pic>
        <p:nvPicPr>
          <p:cNvPr id="4" name="Picture 2" descr="0 6 域 &#10;こ 0 レ 巴 言 d 可 ・ ・ ・ &#10;「 E ソ - dd 江 ・ ・ ・ &#10;u 口 d - こ &#10;0 &#10;- u れ 心 一 u を p 当 ロ ・ &#10;u 。 髷 ソ 行 d 「 一 &#10;u 。 髷 ソ 行 d 可 一 &#10;5 - Lu d こ O &#10;一 5 一 当 ッ N ( 噐 c 「 &#10;。 VO &#10;p コ 0 朝 」 に を ← E&quot; ′ 芒 ! に u E に ! に u E &#10;日 型 - &amp; 当 こ - ・ &#10;0 い 、 &#10;、 い = ロ d d 鬘 い . &#10;き い 2 髻 &#10;面 1 ・ &#10;2 に d ー 】 u 山 ... 0 &#10;」 EC の E ロ &#10;粤 6 d を &#10;- も u21 &#10;面 ul 」 Ⅲ d ENA &#10;。 u 日 、 1 &#10;。 u 日 、 1 &#10;第 コ 00 」 を を ← E 、 ン に ! に u E に ! に u 面 &#10;0 &#10;】 u ua 202- u ま 響 0 】 ~ 、 】 4u0 ℃ - 0 &#10;当 胃 当 ン &#10;粤 6 d を sq &#10;u 口 &#10;コ 0 朝 」 を &#10;0 6 &#10;0 &#10;、 と E08 ” 」 1 ヒ 0 ト 今 &#10;1 &#10;止 E ′ に Ⅲ wu 面 に Ⅲ wu 面 &#10;一 元 ! コ 卩 豊 新 」 E ロ g E ロ &#10;5u0 d こ い sq &#10;ZOC 鬻 &#10;コ 3 &#10;0 ">
            <a:extLst>
              <a:ext uri="{FF2B5EF4-FFF2-40B4-BE49-F238E27FC236}">
                <a16:creationId xmlns:a16="http://schemas.microsoft.com/office/drawing/2014/main" id="{35BC1034-418F-F6F1-EDCE-EDB3412BD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511" y="2889709"/>
            <a:ext cx="5270161" cy="36003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表 5">
            <a:extLst>
              <a:ext uri="{FF2B5EF4-FFF2-40B4-BE49-F238E27FC236}">
                <a16:creationId xmlns:a16="http://schemas.microsoft.com/office/drawing/2014/main" id="{80BD67D3-033E-423F-231D-39BB261927C0}"/>
              </a:ext>
            </a:extLst>
          </p:cNvPr>
          <p:cNvGraphicFramePr>
            <a:graphicFrameLocks noGrp="1"/>
          </p:cNvGraphicFramePr>
          <p:nvPr>
            <p:extLst>
              <p:ext uri="{D42A27DB-BD31-4B8C-83A1-F6EECF244321}">
                <p14:modId xmlns:p14="http://schemas.microsoft.com/office/powerpoint/2010/main" val="4205447195"/>
              </p:ext>
            </p:extLst>
          </p:nvPr>
        </p:nvGraphicFramePr>
        <p:xfrm>
          <a:off x="5578672" y="2857085"/>
          <a:ext cx="3062291" cy="3463200"/>
        </p:xfrm>
        <a:graphic>
          <a:graphicData uri="http://schemas.openxmlformats.org/drawingml/2006/table">
            <a:tbl>
              <a:tblPr firstRow="1" bandRow="1">
                <a:tableStyleId>{073A0DAA-6AF3-43AB-8588-CEC1D06C72B9}</a:tableStyleId>
              </a:tblPr>
              <a:tblGrid>
                <a:gridCol w="1574393">
                  <a:extLst>
                    <a:ext uri="{9D8B030D-6E8A-4147-A177-3AD203B41FA5}">
                      <a16:colId xmlns:a16="http://schemas.microsoft.com/office/drawing/2014/main" val="1600046693"/>
                    </a:ext>
                  </a:extLst>
                </a:gridCol>
                <a:gridCol w="1487898">
                  <a:extLst>
                    <a:ext uri="{9D8B030D-6E8A-4147-A177-3AD203B41FA5}">
                      <a16:colId xmlns:a16="http://schemas.microsoft.com/office/drawing/2014/main" val="349785751"/>
                    </a:ext>
                  </a:extLst>
                </a:gridCol>
              </a:tblGrid>
              <a:tr h="0">
                <a:tc>
                  <a:txBody>
                    <a:bodyPr/>
                    <a:lstStyle/>
                    <a:p>
                      <a:r>
                        <a:rPr kumimoji="1" lang="ja-JP" altLang="en-US" sz="900"/>
                        <a:t>カテゴリ（設計領域）</a:t>
                      </a:r>
                    </a:p>
                  </a:txBody>
                  <a:tcPr marL="36000" marR="36000" marT="36000" marB="36000"/>
                </a:tc>
                <a:tc>
                  <a:txBody>
                    <a:bodyPr/>
                    <a:lstStyle/>
                    <a:p>
                      <a:r>
                        <a:rPr kumimoji="1" lang="ja-JP" altLang="en-US" sz="900"/>
                        <a:t>おおまかな内容</a:t>
                      </a:r>
                    </a:p>
                  </a:txBody>
                  <a:tcPr marL="36000" marR="36000" marT="36000" marB="36000"/>
                </a:tc>
                <a:extLst>
                  <a:ext uri="{0D108BD9-81ED-4DB2-BD59-A6C34878D82A}">
                    <a16:rowId xmlns:a16="http://schemas.microsoft.com/office/drawing/2014/main" val="21741869"/>
                  </a:ext>
                </a:extLst>
              </a:tr>
              <a:tr h="0">
                <a:tc>
                  <a:txBody>
                    <a:bodyPr/>
                    <a:lstStyle/>
                    <a:p>
                      <a:r>
                        <a:rPr kumimoji="1" lang="en-US" altLang="ja-JP" sz="900"/>
                        <a:t>A. Enterprise Enrollment</a:t>
                      </a:r>
                      <a:endParaRPr kumimoji="1" lang="ja-JP" altLang="en-US" sz="900"/>
                    </a:p>
                  </a:txBody>
                  <a:tcPr marL="36000" marR="36000" marT="36000" marB="36000"/>
                </a:tc>
                <a:tc>
                  <a:txBody>
                    <a:bodyPr/>
                    <a:lstStyle/>
                    <a:p>
                      <a:r>
                        <a:rPr kumimoji="1" lang="ja-JP" altLang="en-US" sz="900"/>
                        <a:t>契約管理</a:t>
                      </a:r>
                    </a:p>
                  </a:txBody>
                  <a:tcPr marL="36000" marR="36000" marT="36000" marB="36000"/>
                </a:tc>
                <a:extLst>
                  <a:ext uri="{0D108BD9-81ED-4DB2-BD59-A6C34878D82A}">
                    <a16:rowId xmlns:a16="http://schemas.microsoft.com/office/drawing/2014/main" val="3350424896"/>
                  </a:ext>
                </a:extLst>
              </a:tr>
              <a:tr h="0">
                <a:tc>
                  <a:txBody>
                    <a:bodyPr/>
                    <a:lstStyle/>
                    <a:p>
                      <a:r>
                        <a:rPr kumimoji="1" lang="en-US" altLang="ja-JP" sz="900"/>
                        <a:t>B. Identity and access management</a:t>
                      </a:r>
                      <a:endParaRPr kumimoji="1" lang="ja-JP" altLang="en-US" sz="900"/>
                    </a:p>
                  </a:txBody>
                  <a:tcPr marL="36000" marR="36000" marT="36000" marB="36000"/>
                </a:tc>
                <a:tc>
                  <a:txBody>
                    <a:bodyPr/>
                    <a:lstStyle/>
                    <a:p>
                      <a:r>
                        <a:rPr kumimoji="1" lang="en-US" altLang="ja-JP" sz="900"/>
                        <a:t>Azure AD </a:t>
                      </a:r>
                      <a:r>
                        <a:rPr kumimoji="1" lang="ja-JP" altLang="en-US" sz="900"/>
                        <a:t>の </a:t>
                      </a:r>
                      <a:r>
                        <a:rPr kumimoji="1" lang="en-US" altLang="ja-JP" sz="900"/>
                        <a:t>ID </a:t>
                      </a:r>
                      <a:r>
                        <a:rPr kumimoji="1" lang="ja-JP" altLang="en-US" sz="900"/>
                        <a:t>と特権の管理</a:t>
                      </a:r>
                    </a:p>
                  </a:txBody>
                  <a:tcPr marL="36000" marR="36000" marT="36000" marB="36000"/>
                </a:tc>
                <a:extLst>
                  <a:ext uri="{0D108BD9-81ED-4DB2-BD59-A6C34878D82A}">
                    <a16:rowId xmlns:a16="http://schemas.microsoft.com/office/drawing/2014/main" val="209029716"/>
                  </a:ext>
                </a:extLst>
              </a:tr>
              <a:tr h="0">
                <a:tc>
                  <a:txBody>
                    <a:bodyPr/>
                    <a:lstStyle/>
                    <a:p>
                      <a:r>
                        <a:rPr kumimoji="1" lang="en-US" altLang="ja-JP" sz="900"/>
                        <a:t>C. Management group and subscription organization</a:t>
                      </a:r>
                      <a:endParaRPr kumimoji="1" lang="ja-JP" altLang="en-US" sz="900"/>
                    </a:p>
                  </a:txBody>
                  <a:tcPr marL="36000" marR="36000" marT="36000" marB="36000"/>
                </a:tc>
                <a:tc>
                  <a:txBody>
                    <a:bodyPr/>
                    <a:lstStyle/>
                    <a:p>
                      <a:r>
                        <a:rPr kumimoji="1" lang="en-US" altLang="ja-JP" sz="900"/>
                        <a:t>Azure </a:t>
                      </a:r>
                      <a:r>
                        <a:rPr kumimoji="1" lang="ja-JP" altLang="en-US" sz="900"/>
                        <a:t>サブスクリプションの体系的なグルーピング管理</a:t>
                      </a:r>
                    </a:p>
                  </a:txBody>
                  <a:tcPr marL="36000" marR="36000" marT="36000" marB="36000"/>
                </a:tc>
                <a:extLst>
                  <a:ext uri="{0D108BD9-81ED-4DB2-BD59-A6C34878D82A}">
                    <a16:rowId xmlns:a16="http://schemas.microsoft.com/office/drawing/2014/main" val="1024739336"/>
                  </a:ext>
                </a:extLst>
              </a:tr>
              <a:tr h="0">
                <a:tc>
                  <a:txBody>
                    <a:bodyPr/>
                    <a:lstStyle/>
                    <a:p>
                      <a:r>
                        <a:rPr kumimoji="1" lang="en-US" altLang="ja-JP" sz="900"/>
                        <a:t>D. Management Subscription</a:t>
                      </a:r>
                      <a:endParaRPr kumimoji="1" lang="ja-JP" altLang="en-US" sz="900"/>
                    </a:p>
                  </a:txBody>
                  <a:tcPr marL="36000" marR="36000" marT="36000" marB="36000"/>
                </a:tc>
                <a:tc>
                  <a:txBody>
                    <a:bodyPr/>
                    <a:lstStyle/>
                    <a:p>
                      <a:r>
                        <a:rPr kumimoji="1" lang="ja-JP" altLang="en-US" sz="900"/>
                        <a:t>横断管理機能を実装するサブスクリプションの管理</a:t>
                      </a:r>
                    </a:p>
                  </a:txBody>
                  <a:tcPr marL="36000" marR="36000" marT="36000" marB="36000"/>
                </a:tc>
                <a:extLst>
                  <a:ext uri="{0D108BD9-81ED-4DB2-BD59-A6C34878D82A}">
                    <a16:rowId xmlns:a16="http://schemas.microsoft.com/office/drawing/2014/main" val="355514732"/>
                  </a:ext>
                </a:extLst>
              </a:tr>
              <a:tr h="0">
                <a:tc>
                  <a:txBody>
                    <a:bodyPr/>
                    <a:lstStyle/>
                    <a:p>
                      <a:r>
                        <a:rPr kumimoji="1" lang="en-US" altLang="ja-JP" sz="900"/>
                        <a:t>E. Connectivity Subscription</a:t>
                      </a:r>
                      <a:endParaRPr kumimoji="1" lang="ja-JP" altLang="en-US" sz="900"/>
                    </a:p>
                  </a:txBody>
                  <a:tcPr marL="36000" marR="36000" marT="36000" marB="36000"/>
                </a:tc>
                <a:tc>
                  <a:txBody>
                    <a:bodyPr/>
                    <a:lstStyle/>
                    <a:p>
                      <a:r>
                        <a:rPr kumimoji="1" lang="ja-JP" altLang="en-US" sz="900"/>
                        <a:t>オンプレとの接続（</a:t>
                      </a:r>
                      <a:r>
                        <a:rPr kumimoji="1" lang="en-US" altLang="ja-JP" sz="900"/>
                        <a:t>ER, Hub</a:t>
                      </a:r>
                      <a:r>
                        <a:rPr kumimoji="1" lang="ja-JP" altLang="en-US" sz="900"/>
                        <a:t>）を実装するサブスクリプションの管理</a:t>
                      </a:r>
                    </a:p>
                  </a:txBody>
                  <a:tcPr marL="36000" marR="36000" marT="36000" marB="36000"/>
                </a:tc>
                <a:extLst>
                  <a:ext uri="{0D108BD9-81ED-4DB2-BD59-A6C34878D82A}">
                    <a16:rowId xmlns:a16="http://schemas.microsoft.com/office/drawing/2014/main" val="1288291691"/>
                  </a:ext>
                </a:extLst>
              </a:tr>
              <a:tr h="0">
                <a:tc>
                  <a:txBody>
                    <a:bodyPr/>
                    <a:lstStyle/>
                    <a:p>
                      <a:r>
                        <a:rPr kumimoji="1" lang="en-US" altLang="ja-JP" sz="900"/>
                        <a:t>F. Landing zone Subscription</a:t>
                      </a:r>
                      <a:endParaRPr kumimoji="1" lang="ja-JP" altLang="en-US" sz="900"/>
                    </a:p>
                  </a:txBody>
                  <a:tcPr marL="36000" marR="36000" marT="36000" marB="36000"/>
                </a:tc>
                <a:tc>
                  <a:txBody>
                    <a:bodyPr/>
                    <a:lstStyle/>
                    <a:p>
                      <a:r>
                        <a:rPr kumimoji="1" lang="ja-JP" altLang="en-US" sz="900"/>
                        <a:t>各個別システムを実装するサブスクリプションの管理</a:t>
                      </a:r>
                    </a:p>
                  </a:txBody>
                  <a:tcPr marL="36000" marR="36000" marT="36000" marB="36000"/>
                </a:tc>
                <a:extLst>
                  <a:ext uri="{0D108BD9-81ED-4DB2-BD59-A6C34878D82A}">
                    <a16:rowId xmlns:a16="http://schemas.microsoft.com/office/drawing/2014/main" val="513292515"/>
                  </a:ext>
                </a:extLst>
              </a:tr>
              <a:tr h="0">
                <a:tc>
                  <a:txBody>
                    <a:bodyPr/>
                    <a:lstStyle/>
                    <a:p>
                      <a:r>
                        <a:rPr kumimoji="1" lang="en-US" altLang="ja-JP" sz="900"/>
                        <a:t>G. Compliant VM Templates</a:t>
                      </a:r>
                      <a:endParaRPr kumimoji="1" lang="ja-JP" altLang="en-US" sz="900"/>
                    </a:p>
                  </a:txBody>
                  <a:tcPr marL="36000" marR="36000" marT="36000" marB="36000"/>
                </a:tc>
                <a:tc>
                  <a:txBody>
                    <a:bodyPr/>
                    <a:lstStyle/>
                    <a:p>
                      <a:r>
                        <a:rPr kumimoji="1" lang="ja-JP" altLang="en-US" sz="900"/>
                        <a:t>標準</a:t>
                      </a:r>
                      <a:r>
                        <a:rPr kumimoji="1" lang="en-US" altLang="ja-JP" sz="900"/>
                        <a:t> VM </a:t>
                      </a:r>
                      <a:r>
                        <a:rPr kumimoji="1" lang="ja-JP" altLang="en-US" sz="900"/>
                        <a:t>の仕様管理とテンプレート化</a:t>
                      </a:r>
                    </a:p>
                  </a:txBody>
                  <a:tcPr marL="36000" marR="36000" marT="36000" marB="36000"/>
                </a:tc>
                <a:extLst>
                  <a:ext uri="{0D108BD9-81ED-4DB2-BD59-A6C34878D82A}">
                    <a16:rowId xmlns:a16="http://schemas.microsoft.com/office/drawing/2014/main" val="792462118"/>
                  </a:ext>
                </a:extLst>
              </a:tr>
              <a:tr h="0">
                <a:tc>
                  <a:txBody>
                    <a:bodyPr/>
                    <a:lstStyle/>
                    <a:p>
                      <a:r>
                        <a:rPr kumimoji="1" lang="en-US" altLang="ja-JP" sz="900"/>
                        <a:t>H. Sandbox subscription</a:t>
                      </a:r>
                      <a:endParaRPr kumimoji="1" lang="ja-JP" altLang="en-US" sz="900"/>
                    </a:p>
                  </a:txBody>
                  <a:tcPr marL="36000" marR="36000" marT="36000" marB="36000"/>
                </a:tc>
                <a:tc>
                  <a:txBody>
                    <a:bodyPr/>
                    <a:lstStyle/>
                    <a:p>
                      <a:r>
                        <a:rPr kumimoji="1" lang="en-US" altLang="ja-JP" sz="900"/>
                        <a:t>PoC</a:t>
                      </a:r>
                      <a:r>
                        <a:rPr kumimoji="1" lang="ja-JP" altLang="en-US" sz="900"/>
                        <a:t>・学習などに利用するサブスクリプションの管理</a:t>
                      </a:r>
                    </a:p>
                  </a:txBody>
                  <a:tcPr marL="36000" marR="36000" marT="36000" marB="36000"/>
                </a:tc>
                <a:extLst>
                  <a:ext uri="{0D108BD9-81ED-4DB2-BD59-A6C34878D82A}">
                    <a16:rowId xmlns:a16="http://schemas.microsoft.com/office/drawing/2014/main" val="497387502"/>
                  </a:ext>
                </a:extLst>
              </a:tr>
              <a:tr h="0">
                <a:tc>
                  <a:txBody>
                    <a:bodyPr/>
                    <a:lstStyle/>
                    <a:p>
                      <a:r>
                        <a:rPr kumimoji="1" lang="en-US" altLang="ja-JP" sz="900"/>
                        <a:t>I. DevOps</a:t>
                      </a:r>
                      <a:endParaRPr kumimoji="1" lang="ja-JP" altLang="en-US" sz="900"/>
                    </a:p>
                  </a:txBody>
                  <a:tcPr marL="36000" marR="36000" marT="36000" marB="36000"/>
                </a:tc>
                <a:tc>
                  <a:txBody>
                    <a:bodyPr/>
                    <a:lstStyle/>
                    <a:p>
                      <a:r>
                        <a:rPr kumimoji="1" lang="ja-JP" altLang="en-US" sz="900"/>
                        <a:t>環境管理に必要な定義やテンプレートを管理するための </a:t>
                      </a:r>
                      <a:r>
                        <a:rPr kumimoji="1" lang="en-US" altLang="ja-JP" sz="900"/>
                        <a:t>DevOps </a:t>
                      </a:r>
                      <a:r>
                        <a:rPr kumimoji="1" lang="ja-JP" altLang="en-US" sz="900"/>
                        <a:t>システム</a:t>
                      </a:r>
                    </a:p>
                  </a:txBody>
                  <a:tcPr marL="36000" marR="36000" marT="36000" marB="36000"/>
                </a:tc>
                <a:extLst>
                  <a:ext uri="{0D108BD9-81ED-4DB2-BD59-A6C34878D82A}">
                    <a16:rowId xmlns:a16="http://schemas.microsoft.com/office/drawing/2014/main" val="3705993883"/>
                  </a:ext>
                </a:extLst>
              </a:tr>
            </a:tbl>
          </a:graphicData>
        </a:graphic>
      </p:graphicFrame>
      <p:sp>
        <p:nvSpPr>
          <p:cNvPr id="6" name="テキスト ボックス 5">
            <a:extLst>
              <a:ext uri="{FF2B5EF4-FFF2-40B4-BE49-F238E27FC236}">
                <a16:creationId xmlns:a16="http://schemas.microsoft.com/office/drawing/2014/main" id="{AE9FA4F6-4610-46DE-C4C9-5BED8EBE5D74}"/>
              </a:ext>
            </a:extLst>
          </p:cNvPr>
          <p:cNvSpPr txBox="1"/>
          <p:nvPr/>
        </p:nvSpPr>
        <p:spPr>
          <a:xfrm>
            <a:off x="308511" y="6522420"/>
            <a:ext cx="5240537" cy="253916"/>
          </a:xfrm>
          <a:prstGeom prst="rect">
            <a:avLst/>
          </a:prstGeom>
          <a:noFill/>
        </p:spPr>
        <p:txBody>
          <a:bodyPr wrap="none" rtlCol="0">
            <a:spAutoFit/>
          </a:bodyPr>
          <a:lstStyle/>
          <a:p>
            <a:r>
              <a:rPr kumimoji="1" lang="en-US" altLang="ja-JP" sz="1050"/>
              <a:t>https://learn.microsoft.com/ja-jp/azure/cloud-adoption-framework/ready/landing-zone/</a:t>
            </a:r>
            <a:endParaRPr kumimoji="1" lang="ja-JP" altLang="en-US" sz="1050"/>
          </a:p>
        </p:txBody>
      </p:sp>
      <p:sp>
        <p:nvSpPr>
          <p:cNvPr id="7" name="テキスト ボックス 6">
            <a:extLst>
              <a:ext uri="{FF2B5EF4-FFF2-40B4-BE49-F238E27FC236}">
                <a16:creationId xmlns:a16="http://schemas.microsoft.com/office/drawing/2014/main" id="{B979FCA8-8292-8BCB-CF2E-C7BFA6B02E08}"/>
              </a:ext>
            </a:extLst>
          </p:cNvPr>
          <p:cNvSpPr txBox="1"/>
          <p:nvPr/>
        </p:nvSpPr>
        <p:spPr>
          <a:xfrm>
            <a:off x="5883359" y="6446337"/>
            <a:ext cx="2452916" cy="369332"/>
          </a:xfrm>
          <a:prstGeom prst="rect">
            <a:avLst/>
          </a:prstGeom>
          <a:noFill/>
        </p:spPr>
        <p:txBody>
          <a:bodyPr wrap="none" rtlCol="0">
            <a:spAutoFit/>
          </a:bodyPr>
          <a:lstStyle/>
          <a:p>
            <a:r>
              <a:rPr kumimoji="1" lang="ja-JP" altLang="en-US" sz="900"/>
              <a:t>（参考） 筆者の経験上、特に検討が漏れがちな</a:t>
            </a:r>
            <a:endParaRPr kumimoji="1" lang="en-US" altLang="ja-JP" sz="900"/>
          </a:p>
          <a:p>
            <a:r>
              <a:rPr kumimoji="1" lang="ja-JP" altLang="en-US" sz="900"/>
              <a:t>ポイントは </a:t>
            </a:r>
            <a:r>
              <a:rPr kumimoji="1" lang="en-US" altLang="ja-JP" sz="900"/>
              <a:t>D, G, H, I </a:t>
            </a:r>
            <a:r>
              <a:rPr kumimoji="1" lang="ja-JP" altLang="en-US" sz="900"/>
              <a:t>の </a:t>
            </a:r>
            <a:r>
              <a:rPr kumimoji="1" lang="en-US" altLang="ja-JP" sz="900"/>
              <a:t>4 </a:t>
            </a:r>
            <a:r>
              <a:rPr kumimoji="1" lang="ja-JP" altLang="en-US" sz="900"/>
              <a:t>つ</a:t>
            </a:r>
          </a:p>
        </p:txBody>
      </p:sp>
    </p:spTree>
    <p:extLst>
      <p:ext uri="{BB962C8B-B14F-4D97-AF65-F5344CB8AC3E}">
        <p14:creationId xmlns:p14="http://schemas.microsoft.com/office/powerpoint/2010/main" val="180475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9FB590-603F-A8A0-CF4E-0A990FCE20B4}"/>
              </a:ext>
            </a:extLst>
          </p:cNvPr>
          <p:cNvSpPr>
            <a:spLocks noGrp="1"/>
          </p:cNvSpPr>
          <p:nvPr>
            <p:ph type="title"/>
          </p:nvPr>
        </p:nvSpPr>
        <p:spPr/>
        <p:txBody>
          <a:bodyPr/>
          <a:lstStyle/>
          <a:p>
            <a:r>
              <a:rPr lang="ja-JP" altLang="en-US"/>
              <a:t>③</a:t>
            </a:r>
            <a:r>
              <a:rPr kumimoji="1" lang="ja-JP" altLang="en-US"/>
              <a:t> 共通基盤構築 （</a:t>
            </a:r>
            <a:r>
              <a:rPr kumimoji="1" lang="en-US" altLang="ja-JP"/>
              <a:t>Ready</a:t>
            </a:r>
            <a:r>
              <a:rPr kumimoji="1" lang="ja-JP" altLang="en-US"/>
              <a:t>）</a:t>
            </a:r>
          </a:p>
        </p:txBody>
      </p:sp>
      <p:sp>
        <p:nvSpPr>
          <p:cNvPr id="3" name="コンテンツ プレースホルダー 2">
            <a:extLst>
              <a:ext uri="{FF2B5EF4-FFF2-40B4-BE49-F238E27FC236}">
                <a16:creationId xmlns:a16="http://schemas.microsoft.com/office/drawing/2014/main" id="{F07570A5-635B-3E90-2FB4-4544264815AB}"/>
              </a:ext>
            </a:extLst>
          </p:cNvPr>
          <p:cNvSpPr>
            <a:spLocks noGrp="1"/>
          </p:cNvSpPr>
          <p:nvPr>
            <p:ph idx="1"/>
          </p:nvPr>
        </p:nvSpPr>
        <p:spPr/>
        <p:txBody>
          <a:bodyPr/>
          <a:lstStyle/>
          <a:p>
            <a:r>
              <a:rPr kumimoji="1" lang="en-US" altLang="ja-JP"/>
              <a:t>Tips &amp; Tricks : #2</a:t>
            </a:r>
            <a:r>
              <a:rPr kumimoji="1" lang="ja-JP" altLang="en-US"/>
              <a:t>～</a:t>
            </a:r>
            <a:r>
              <a:rPr kumimoji="1" lang="en-US" altLang="ja-JP"/>
              <a:t>4. Azure </a:t>
            </a:r>
            <a:r>
              <a:rPr kumimoji="1" lang="ja-JP" altLang="en-US"/>
              <a:t>ランディングゾーンの理解・設計・構築（続き）</a:t>
            </a:r>
          </a:p>
          <a:p>
            <a:pPr lvl="1"/>
            <a:r>
              <a:rPr kumimoji="1" lang="ja-JP" altLang="en-US"/>
              <a:t>本資料ではこれ以上深掘りしないが、</a:t>
            </a:r>
            <a:r>
              <a:rPr kumimoji="1" lang="en-US" altLang="ja-JP"/>
              <a:t>Azure </a:t>
            </a:r>
            <a:r>
              <a:rPr kumimoji="1" lang="ja-JP" altLang="en-US"/>
              <a:t>ランディングゾーンについては</a:t>
            </a:r>
            <a:r>
              <a:rPr lang="ja-JP" altLang="en-US"/>
              <a:t>非常に手厚く説明されており、</a:t>
            </a:r>
            <a:r>
              <a:rPr lang="en-US" altLang="ja-JP"/>
              <a:t>Azure CAF </a:t>
            </a:r>
            <a:r>
              <a:rPr lang="ja-JP" altLang="en-US"/>
              <a:t>のメイントピックになっている</a:t>
            </a:r>
            <a:endParaRPr lang="en-US" altLang="ja-JP"/>
          </a:p>
          <a:p>
            <a:pPr lvl="2"/>
            <a:r>
              <a:rPr kumimoji="1" lang="ja-JP" altLang="en-US"/>
              <a:t>設計領域 </a:t>
            </a:r>
            <a:r>
              <a:rPr kumimoji="1" lang="en-US" altLang="ja-JP"/>
              <a:t>: </a:t>
            </a:r>
            <a:r>
              <a:rPr lang="ja-JP" altLang="en-US"/>
              <a:t>各</a:t>
            </a:r>
            <a:r>
              <a:rPr kumimoji="1" lang="ja-JP" altLang="en-US"/>
              <a:t>設計領域についての考え方や設計方法が詳細に整理されている</a:t>
            </a:r>
          </a:p>
          <a:p>
            <a:pPr lvl="2"/>
            <a:r>
              <a:rPr lang="ja-JP" altLang="en-US"/>
              <a:t>実装オプション </a:t>
            </a:r>
            <a:r>
              <a:rPr lang="en-US" altLang="ja-JP"/>
              <a:t>: </a:t>
            </a:r>
            <a:r>
              <a:rPr lang="ja-JP" altLang="en-US"/>
              <a:t>実装テンプレートの提供や、小規模からの始め方などを説明している</a:t>
            </a:r>
            <a:endParaRPr lang="en-US" altLang="ja-JP"/>
          </a:p>
          <a:p>
            <a:pPr lvl="2"/>
            <a:r>
              <a:rPr kumimoji="1" lang="ja-JP" altLang="en-US"/>
              <a:t>適合（</a:t>
            </a:r>
            <a:r>
              <a:rPr kumimoji="1" lang="en-US" altLang="ja-JP"/>
              <a:t>Align, </a:t>
            </a:r>
            <a:r>
              <a:rPr kumimoji="1" lang="ja-JP" altLang="en-US"/>
              <a:t>整列） </a:t>
            </a:r>
            <a:r>
              <a:rPr kumimoji="1" lang="en-US" altLang="ja-JP"/>
              <a:t>: </a:t>
            </a:r>
            <a:r>
              <a:rPr kumimoji="1" lang="ja-JP" altLang="en-US"/>
              <a:t>既存の共通基盤の改善方法や理想像への近づけ方を説明</a:t>
            </a:r>
            <a:endParaRPr kumimoji="1" lang="en-US" altLang="ja-JP"/>
          </a:p>
          <a:p>
            <a:pPr lvl="2"/>
            <a:r>
              <a:rPr kumimoji="1" lang="ja-JP" altLang="en-US"/>
              <a:t>強化（</a:t>
            </a:r>
            <a:r>
              <a:rPr kumimoji="1" lang="en-US" altLang="ja-JP"/>
              <a:t>Enhance</a:t>
            </a:r>
            <a:r>
              <a:rPr kumimoji="1" lang="ja-JP" altLang="en-US"/>
              <a:t>） </a:t>
            </a:r>
            <a:r>
              <a:rPr kumimoji="1" lang="en-US" altLang="ja-JP"/>
              <a:t>: </a:t>
            </a:r>
            <a:r>
              <a:rPr kumimoji="1" lang="ja-JP" altLang="en-US"/>
              <a:t>運用、ガバナンス、セキュリティなどの各領域をどのように強化していくのかについて説明</a:t>
            </a:r>
          </a:p>
        </p:txBody>
      </p:sp>
      <p:pic>
        <p:nvPicPr>
          <p:cNvPr id="7" name="図 6">
            <a:extLst>
              <a:ext uri="{FF2B5EF4-FFF2-40B4-BE49-F238E27FC236}">
                <a16:creationId xmlns:a16="http://schemas.microsoft.com/office/drawing/2014/main" id="{37B02B36-96B8-EA1E-9600-AA7E7DB7D8D9}"/>
              </a:ext>
            </a:extLst>
          </p:cNvPr>
          <p:cNvPicPr>
            <a:picLocks noChangeAspect="1"/>
          </p:cNvPicPr>
          <p:nvPr/>
        </p:nvPicPr>
        <p:blipFill>
          <a:blip r:embed="rId2"/>
          <a:stretch>
            <a:fillRect/>
          </a:stretch>
        </p:blipFill>
        <p:spPr>
          <a:xfrm>
            <a:off x="457200" y="3421779"/>
            <a:ext cx="4114800" cy="3175872"/>
          </a:xfrm>
          <a:prstGeom prst="rect">
            <a:avLst/>
          </a:prstGeom>
        </p:spPr>
      </p:pic>
      <p:pic>
        <p:nvPicPr>
          <p:cNvPr id="8194" name="Picture 2" descr="Azure ランディング ゾーン ユーザー体験のオンランプの図。">
            <a:extLst>
              <a:ext uri="{FF2B5EF4-FFF2-40B4-BE49-F238E27FC236}">
                <a16:creationId xmlns:a16="http://schemas.microsoft.com/office/drawing/2014/main" id="{1F4C7019-C7BD-3B36-D4A6-1BD631482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5144" y="3339353"/>
            <a:ext cx="3481594" cy="1367118"/>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0678F0C6-BD9D-27BA-569C-B7577A9D7F25}"/>
              </a:ext>
            </a:extLst>
          </p:cNvPr>
          <p:cNvSpPr txBox="1"/>
          <p:nvPr/>
        </p:nvSpPr>
        <p:spPr>
          <a:xfrm>
            <a:off x="4935144" y="4706471"/>
            <a:ext cx="726481" cy="430887"/>
          </a:xfrm>
          <a:prstGeom prst="rect">
            <a:avLst/>
          </a:prstGeom>
          <a:noFill/>
        </p:spPr>
        <p:txBody>
          <a:bodyPr wrap="none" rtlCol="0">
            <a:spAutoFit/>
          </a:bodyPr>
          <a:lstStyle/>
          <a:p>
            <a:r>
              <a:rPr kumimoji="1" lang="ja-JP" altLang="en-US" sz="1100"/>
              <a:t>どこから</a:t>
            </a:r>
          </a:p>
          <a:p>
            <a:r>
              <a:rPr lang="ja-JP" altLang="en-US" sz="1100"/>
              <a:t>始めるか</a:t>
            </a:r>
            <a:endParaRPr kumimoji="1" lang="ja-JP" altLang="en-US" sz="1100"/>
          </a:p>
        </p:txBody>
      </p:sp>
      <p:sp>
        <p:nvSpPr>
          <p:cNvPr id="9" name="テキスト ボックス 8">
            <a:extLst>
              <a:ext uri="{FF2B5EF4-FFF2-40B4-BE49-F238E27FC236}">
                <a16:creationId xmlns:a16="http://schemas.microsoft.com/office/drawing/2014/main" id="{34DCD6FF-3F26-B14E-C38B-664FB2022FD9}"/>
              </a:ext>
            </a:extLst>
          </p:cNvPr>
          <p:cNvSpPr txBox="1"/>
          <p:nvPr/>
        </p:nvSpPr>
        <p:spPr>
          <a:xfrm>
            <a:off x="6174040" y="4706471"/>
            <a:ext cx="1003801" cy="1107996"/>
          </a:xfrm>
          <a:prstGeom prst="rect">
            <a:avLst/>
          </a:prstGeom>
          <a:noFill/>
        </p:spPr>
        <p:txBody>
          <a:bodyPr wrap="none" rtlCol="0">
            <a:spAutoFit/>
          </a:bodyPr>
          <a:lstStyle/>
          <a:p>
            <a:pPr algn="ctr"/>
            <a:r>
              <a:rPr kumimoji="1" lang="ja-JP" altLang="en-US" sz="1100"/>
              <a:t>すでに基盤が</a:t>
            </a:r>
          </a:p>
          <a:p>
            <a:pPr algn="ctr"/>
            <a:r>
              <a:rPr lang="ja-JP" altLang="en-US" sz="1100"/>
              <a:t>あるときは</a:t>
            </a:r>
          </a:p>
          <a:p>
            <a:pPr algn="ctr"/>
            <a:r>
              <a:rPr kumimoji="1" lang="ja-JP" altLang="en-US" sz="1100"/>
              <a:t>どのように</a:t>
            </a:r>
          </a:p>
          <a:p>
            <a:pPr algn="ctr"/>
            <a:r>
              <a:rPr lang="ja-JP" altLang="en-US" sz="1100"/>
              <a:t>理想像に</a:t>
            </a:r>
          </a:p>
          <a:p>
            <a:pPr algn="ctr"/>
            <a:r>
              <a:rPr kumimoji="1" lang="ja-JP" altLang="en-US" sz="1100"/>
              <a:t>近づけて</a:t>
            </a:r>
          </a:p>
          <a:p>
            <a:pPr algn="ctr"/>
            <a:r>
              <a:rPr lang="ja-JP" altLang="en-US" sz="1100"/>
              <a:t>いくか</a:t>
            </a:r>
            <a:endParaRPr kumimoji="1" lang="ja-JP" altLang="en-US" sz="1100"/>
          </a:p>
        </p:txBody>
      </p:sp>
      <p:sp>
        <p:nvSpPr>
          <p:cNvPr id="10" name="テキスト ボックス 9">
            <a:extLst>
              <a:ext uri="{FF2B5EF4-FFF2-40B4-BE49-F238E27FC236}">
                <a16:creationId xmlns:a16="http://schemas.microsoft.com/office/drawing/2014/main" id="{E069B644-15A0-26C0-4F52-3665A47ECFE0}"/>
              </a:ext>
            </a:extLst>
          </p:cNvPr>
          <p:cNvSpPr txBox="1"/>
          <p:nvPr/>
        </p:nvSpPr>
        <p:spPr>
          <a:xfrm>
            <a:off x="7503885" y="4706471"/>
            <a:ext cx="869149" cy="938719"/>
          </a:xfrm>
          <a:prstGeom prst="rect">
            <a:avLst/>
          </a:prstGeom>
          <a:noFill/>
        </p:spPr>
        <p:txBody>
          <a:bodyPr wrap="none" rtlCol="0">
            <a:spAutoFit/>
          </a:bodyPr>
          <a:lstStyle/>
          <a:p>
            <a:pPr algn="ctr"/>
            <a:r>
              <a:rPr kumimoji="1" lang="ja-JP" altLang="en-US" sz="1100"/>
              <a:t>作成した</a:t>
            </a:r>
          </a:p>
          <a:p>
            <a:pPr algn="ctr"/>
            <a:r>
              <a:rPr kumimoji="1" lang="ja-JP" altLang="en-US" sz="1100"/>
              <a:t>共通基盤を</a:t>
            </a:r>
          </a:p>
          <a:p>
            <a:pPr algn="ctr"/>
            <a:r>
              <a:rPr lang="ja-JP" altLang="en-US" sz="1100"/>
              <a:t>どのように</a:t>
            </a:r>
          </a:p>
          <a:p>
            <a:pPr algn="ctr"/>
            <a:r>
              <a:rPr kumimoji="1" lang="ja-JP" altLang="en-US" sz="1100"/>
              <a:t>拡充して</a:t>
            </a:r>
          </a:p>
          <a:p>
            <a:pPr algn="ctr"/>
            <a:r>
              <a:rPr lang="ja-JP" altLang="en-US" sz="1100"/>
              <a:t>いくか</a:t>
            </a:r>
            <a:endParaRPr kumimoji="1" lang="ja-JP" altLang="en-US" sz="1100"/>
          </a:p>
        </p:txBody>
      </p:sp>
      <p:sp>
        <p:nvSpPr>
          <p:cNvPr id="11" name="テキスト ボックス 10">
            <a:extLst>
              <a:ext uri="{FF2B5EF4-FFF2-40B4-BE49-F238E27FC236}">
                <a16:creationId xmlns:a16="http://schemas.microsoft.com/office/drawing/2014/main" id="{812190E1-DB5B-4419-8207-028DB9309BF8}"/>
              </a:ext>
            </a:extLst>
          </p:cNvPr>
          <p:cNvSpPr txBox="1"/>
          <p:nvPr/>
        </p:nvSpPr>
        <p:spPr>
          <a:xfrm>
            <a:off x="4932999" y="5942784"/>
            <a:ext cx="3756156" cy="430887"/>
          </a:xfrm>
          <a:prstGeom prst="rect">
            <a:avLst/>
          </a:prstGeom>
          <a:noFill/>
        </p:spPr>
        <p:txBody>
          <a:bodyPr wrap="none" rtlCol="0">
            <a:spAutoFit/>
          </a:bodyPr>
          <a:lstStyle/>
          <a:p>
            <a:r>
              <a:rPr kumimoji="1" lang="ja-JP" altLang="en-US" sz="1100" b="1"/>
              <a:t>（注意）ドキュメントが膨大なため、すべてを読もうとしないこと</a:t>
            </a:r>
          </a:p>
          <a:p>
            <a:r>
              <a:rPr kumimoji="1" lang="ja-JP" altLang="en-US" sz="1100" b="1"/>
              <a:t>必要なところからかいつまんでいくとよい</a:t>
            </a:r>
          </a:p>
        </p:txBody>
      </p:sp>
    </p:spTree>
    <p:extLst>
      <p:ext uri="{BB962C8B-B14F-4D97-AF65-F5344CB8AC3E}">
        <p14:creationId xmlns:p14="http://schemas.microsoft.com/office/powerpoint/2010/main" val="32041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1B33D2-6608-F161-C729-67EF2AF17EA9}"/>
              </a:ext>
            </a:extLst>
          </p:cNvPr>
          <p:cNvSpPr>
            <a:spLocks noGrp="1"/>
          </p:cNvSpPr>
          <p:nvPr>
            <p:ph type="title"/>
          </p:nvPr>
        </p:nvSpPr>
        <p:spPr/>
        <p:txBody>
          <a:bodyPr/>
          <a:lstStyle/>
          <a:p>
            <a:r>
              <a:rPr kumimoji="1" lang="ja-JP" altLang="en-US"/>
              <a:t>④ 業務システム構築・移行 （</a:t>
            </a:r>
            <a:r>
              <a:rPr lang="en-US" altLang="ja-JP"/>
              <a:t>Adopt</a:t>
            </a:r>
            <a:r>
              <a:rPr kumimoji="1" lang="ja-JP" altLang="en-US"/>
              <a:t>）</a:t>
            </a:r>
          </a:p>
        </p:txBody>
      </p:sp>
      <p:sp>
        <p:nvSpPr>
          <p:cNvPr id="3" name="コンテンツ プレースホルダー 2">
            <a:extLst>
              <a:ext uri="{FF2B5EF4-FFF2-40B4-BE49-F238E27FC236}">
                <a16:creationId xmlns:a16="http://schemas.microsoft.com/office/drawing/2014/main" id="{0BB2A579-5BD0-8019-943F-C7DB29C75BAC}"/>
              </a:ext>
            </a:extLst>
          </p:cNvPr>
          <p:cNvSpPr>
            <a:spLocks noGrp="1"/>
          </p:cNvSpPr>
          <p:nvPr>
            <p:ph idx="1"/>
          </p:nvPr>
        </p:nvSpPr>
        <p:spPr/>
        <p:txBody>
          <a:bodyPr/>
          <a:lstStyle/>
          <a:p>
            <a:r>
              <a:rPr kumimoji="1" lang="ja-JP" altLang="en-US"/>
              <a:t>構築された共通基盤（ランディングゾーン）の上に、実際の</a:t>
            </a:r>
            <a:br>
              <a:rPr kumimoji="1" lang="en-US" altLang="ja-JP"/>
            </a:br>
            <a:r>
              <a:rPr kumimoji="1" lang="ja-JP" altLang="en-US"/>
              <a:t>業務システムを構築したり移行したりする</a:t>
            </a:r>
            <a:endParaRPr kumimoji="1" lang="en-US" altLang="ja-JP"/>
          </a:p>
          <a:p>
            <a:pPr lvl="1"/>
            <a:r>
              <a:rPr lang="ja-JP" altLang="en-US"/>
              <a:t>大別して </a:t>
            </a:r>
            <a:r>
              <a:rPr lang="en-US" altLang="ja-JP"/>
              <a:t>3 </a:t>
            </a:r>
            <a:r>
              <a:rPr lang="ja-JP" altLang="en-US"/>
              <a:t>つのアプローチがあり、やるべきことや注意点が異なる</a:t>
            </a:r>
          </a:p>
          <a:p>
            <a:pPr lvl="1"/>
            <a:r>
              <a:rPr kumimoji="1" lang="ja-JP" altLang="en-US"/>
              <a:t>このため </a:t>
            </a:r>
            <a:r>
              <a:rPr kumimoji="1" lang="en-US" altLang="ja-JP"/>
              <a:t>Azure CAF </a:t>
            </a:r>
            <a:r>
              <a:rPr kumimoji="1" lang="ja-JP" altLang="en-US"/>
              <a:t>では、下記 </a:t>
            </a:r>
            <a:r>
              <a:rPr kumimoji="1" lang="en-US" altLang="ja-JP"/>
              <a:t>3 </a:t>
            </a:r>
            <a:r>
              <a:rPr kumimoji="1" lang="ja-JP" altLang="en-US"/>
              <a:t>つのアプローチそれぞれについて、ガイドラインやベストプラクティスを分けて説明している</a:t>
            </a:r>
          </a:p>
          <a:p>
            <a:pPr lvl="1"/>
            <a:r>
              <a:rPr kumimoji="1" lang="en-US" altLang="ja-JP"/>
              <a:t>※</a:t>
            </a:r>
            <a:r>
              <a:rPr lang="ja-JP" altLang="en-US"/>
              <a:t> </a:t>
            </a:r>
            <a:r>
              <a:rPr kumimoji="1" lang="en-US" altLang="ja-JP"/>
              <a:t>#1, #3 </a:t>
            </a:r>
            <a:r>
              <a:rPr kumimoji="1" lang="ja-JP" altLang="en-US"/>
              <a:t>についてはかなり手厚く解説されており、リファレンスとして参照するとよい</a:t>
            </a:r>
          </a:p>
        </p:txBody>
      </p:sp>
      <p:sp>
        <p:nvSpPr>
          <p:cNvPr id="4" name="正方形/長方形 3">
            <a:extLst>
              <a:ext uri="{FF2B5EF4-FFF2-40B4-BE49-F238E27FC236}">
                <a16:creationId xmlns:a16="http://schemas.microsoft.com/office/drawing/2014/main" id="{2E1BE19F-7167-D085-C290-06A2956BFD29}"/>
              </a:ext>
            </a:extLst>
          </p:cNvPr>
          <p:cNvSpPr/>
          <p:nvPr/>
        </p:nvSpPr>
        <p:spPr>
          <a:xfrm>
            <a:off x="457201" y="2926080"/>
            <a:ext cx="2695575" cy="3703373"/>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en-US" altLang="ja-JP" sz="1400" b="1" u="sng" kern="0">
                <a:solidFill>
                  <a:prstClr val="black"/>
                </a:solidFill>
                <a:latin typeface="+mn-lt"/>
                <a:ea typeface="+mn-ea"/>
              </a:rPr>
              <a:t>#1. </a:t>
            </a:r>
            <a:r>
              <a:rPr kumimoji="0" lang="ja-JP" altLang="en-US" sz="1400" b="1" u="sng" kern="0">
                <a:solidFill>
                  <a:prstClr val="black"/>
                </a:solidFill>
                <a:latin typeface="+mn-lt"/>
                <a:ea typeface="+mn-ea"/>
              </a:rPr>
              <a:t>移行（</a:t>
            </a:r>
            <a:r>
              <a:rPr kumimoji="0" lang="en-US" altLang="ja-JP" sz="1400" b="1" u="sng" kern="0">
                <a:solidFill>
                  <a:prstClr val="black"/>
                </a:solidFill>
                <a:latin typeface="+mn-lt"/>
                <a:ea typeface="+mn-ea"/>
              </a:rPr>
              <a:t>Migration</a:t>
            </a:r>
            <a:r>
              <a:rPr kumimoji="0" lang="ja-JP" altLang="en-US" sz="1400" b="1" u="sng" kern="0">
                <a:solidFill>
                  <a:prstClr val="black"/>
                </a:solidFill>
                <a:latin typeface="+mn-lt"/>
                <a:ea typeface="+mn-ea"/>
              </a:rPr>
              <a:t>）</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いわゆるリフト＆シフトのシナリオ</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IaaS VM </a:t>
            </a:r>
            <a:r>
              <a:rPr kumimoji="0" lang="ja-JP" altLang="en-US" sz="1200" kern="0">
                <a:solidFill>
                  <a:prstClr val="black"/>
                </a:solidFill>
                <a:latin typeface="+mn-lt"/>
                <a:ea typeface="+mn-ea"/>
              </a:rPr>
              <a:t>を使ってオンプレのマシンを </a:t>
            </a:r>
            <a:r>
              <a:rPr kumimoji="0" lang="en-US" altLang="ja-JP" sz="1200" kern="0">
                <a:solidFill>
                  <a:prstClr val="black"/>
                </a:solidFill>
                <a:latin typeface="+mn-lt"/>
                <a:ea typeface="+mn-ea"/>
              </a:rPr>
              <a:t>Azure </a:t>
            </a:r>
            <a:r>
              <a:rPr kumimoji="0" lang="ja-JP" altLang="en-US" sz="1200" kern="0">
                <a:solidFill>
                  <a:prstClr val="black"/>
                </a:solidFill>
                <a:latin typeface="+mn-lt"/>
                <a:ea typeface="+mn-ea"/>
              </a:rPr>
              <a:t>にそのまま移行</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以下 </a:t>
            </a:r>
            <a:r>
              <a:rPr kumimoji="0" lang="en-US" altLang="ja-JP" sz="1200" kern="0">
                <a:solidFill>
                  <a:prstClr val="black"/>
                </a:solidFill>
                <a:latin typeface="+mn-lt"/>
                <a:ea typeface="+mn-ea"/>
              </a:rPr>
              <a:t>4 </a:t>
            </a:r>
            <a:r>
              <a:rPr kumimoji="0" lang="ja-JP" altLang="en-US" sz="1200" kern="0">
                <a:solidFill>
                  <a:prstClr val="black"/>
                </a:solidFill>
                <a:latin typeface="+mn-lt"/>
                <a:ea typeface="+mn-ea"/>
              </a:rPr>
              <a:t>つの情報が提供されている</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業務システム移行の取り組み方</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移行シナリオガイド（サーバ種別ごとの移行方法ガイド）</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ベストプラクティス（よくある課題とその対処方法を解説）</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移行プロセス改善（移行作業の効率を高めていく方法を解説）</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endParaRPr kumimoji="0" lang="ja-JP" altLang="en-US"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endParaRPr kumimoji="0" lang="ja-JP" altLang="en-US" sz="1400" kern="0">
              <a:solidFill>
                <a:prstClr val="black"/>
              </a:solidFill>
              <a:latin typeface="+mn-lt"/>
              <a:ea typeface="+mn-ea"/>
            </a:endParaRPr>
          </a:p>
        </p:txBody>
      </p:sp>
      <p:pic>
        <p:nvPicPr>
          <p:cNvPr id="7" name="図 6">
            <a:extLst>
              <a:ext uri="{FF2B5EF4-FFF2-40B4-BE49-F238E27FC236}">
                <a16:creationId xmlns:a16="http://schemas.microsoft.com/office/drawing/2014/main" id="{34951C83-1FEF-178E-2DAE-DCA62F3D1D94}"/>
              </a:ext>
            </a:extLst>
          </p:cNvPr>
          <p:cNvPicPr>
            <a:picLocks noChangeAspect="1"/>
          </p:cNvPicPr>
          <p:nvPr/>
        </p:nvPicPr>
        <p:blipFill>
          <a:blip r:embed="rId2"/>
          <a:stretch>
            <a:fillRect/>
          </a:stretch>
        </p:blipFill>
        <p:spPr>
          <a:xfrm>
            <a:off x="6696828" y="121878"/>
            <a:ext cx="2258914" cy="1518662"/>
          </a:xfrm>
          <a:prstGeom prst="rect">
            <a:avLst/>
          </a:prstGeom>
          <a:ln>
            <a:solidFill>
              <a:schemeClr val="tx1"/>
            </a:solidFill>
          </a:ln>
        </p:spPr>
      </p:pic>
      <p:sp>
        <p:nvSpPr>
          <p:cNvPr id="10" name="左中かっこ 9">
            <a:extLst>
              <a:ext uri="{FF2B5EF4-FFF2-40B4-BE49-F238E27FC236}">
                <a16:creationId xmlns:a16="http://schemas.microsoft.com/office/drawing/2014/main" id="{A01671FB-C36C-B3E2-A543-9D67E71850B4}"/>
              </a:ext>
            </a:extLst>
          </p:cNvPr>
          <p:cNvSpPr/>
          <p:nvPr/>
        </p:nvSpPr>
        <p:spPr bwMode="auto">
          <a:xfrm flipH="1">
            <a:off x="7826285" y="972515"/>
            <a:ext cx="158749" cy="640385"/>
          </a:xfrm>
          <a:prstGeom prst="leftBrace">
            <a:avLst>
              <a:gd name="adj1" fmla="val 36333"/>
              <a:gd name="adj2" fmla="val 50000"/>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C3EE3EED-C65F-BBAB-8755-0406A7A95544}"/>
              </a:ext>
            </a:extLst>
          </p:cNvPr>
          <p:cNvSpPr txBox="1"/>
          <p:nvPr/>
        </p:nvSpPr>
        <p:spPr>
          <a:xfrm>
            <a:off x="7950053" y="1118889"/>
            <a:ext cx="1040670" cy="338554"/>
          </a:xfrm>
          <a:prstGeom prst="rect">
            <a:avLst/>
          </a:prstGeom>
          <a:noFill/>
        </p:spPr>
        <p:txBody>
          <a:bodyPr wrap="none" rtlCol="0">
            <a:spAutoFit/>
          </a:bodyPr>
          <a:lstStyle/>
          <a:p>
            <a:r>
              <a:rPr kumimoji="1" lang="en-US" altLang="ja-JP" sz="800"/>
              <a:t>3 </a:t>
            </a:r>
            <a:r>
              <a:rPr kumimoji="1" lang="ja-JP" altLang="en-US" sz="800"/>
              <a:t>つのアプローチを</a:t>
            </a:r>
          </a:p>
          <a:p>
            <a:r>
              <a:rPr lang="ja-JP" altLang="en-US" sz="800"/>
              <a:t>分けて解説している</a:t>
            </a:r>
            <a:endParaRPr kumimoji="1" lang="ja-JP" altLang="en-US" sz="800"/>
          </a:p>
        </p:txBody>
      </p:sp>
      <p:sp>
        <p:nvSpPr>
          <p:cNvPr id="13" name="正方形/長方形 12">
            <a:extLst>
              <a:ext uri="{FF2B5EF4-FFF2-40B4-BE49-F238E27FC236}">
                <a16:creationId xmlns:a16="http://schemas.microsoft.com/office/drawing/2014/main" id="{6D8C7271-1961-6F48-49A5-8EA525518994}"/>
              </a:ext>
            </a:extLst>
          </p:cNvPr>
          <p:cNvSpPr/>
          <p:nvPr/>
        </p:nvSpPr>
        <p:spPr>
          <a:xfrm>
            <a:off x="3224212" y="2926080"/>
            <a:ext cx="2695575" cy="3703373"/>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en-US" altLang="ja-JP" sz="1400" b="1" u="sng" kern="0">
                <a:solidFill>
                  <a:prstClr val="black"/>
                </a:solidFill>
                <a:latin typeface="+mn-lt"/>
                <a:ea typeface="+mn-ea"/>
              </a:rPr>
              <a:t>#2. </a:t>
            </a:r>
            <a:r>
              <a:rPr kumimoji="0" lang="ja-JP" altLang="en-US" sz="1400" b="1" u="sng" kern="0">
                <a:solidFill>
                  <a:prstClr val="black"/>
                </a:solidFill>
                <a:latin typeface="+mn-lt"/>
                <a:ea typeface="+mn-ea"/>
              </a:rPr>
              <a:t>最新化（</a:t>
            </a:r>
            <a:r>
              <a:rPr kumimoji="0" lang="en-US" altLang="ja-JP" sz="1400" b="1" u="sng" kern="0">
                <a:solidFill>
                  <a:prstClr val="black"/>
                </a:solidFill>
                <a:latin typeface="+mn-lt"/>
                <a:ea typeface="+mn-ea"/>
              </a:rPr>
              <a:t>Modernization</a:t>
            </a:r>
            <a:r>
              <a:rPr kumimoji="0" lang="ja-JP" altLang="en-US" sz="1400" b="1" u="sng" kern="0">
                <a:solidFill>
                  <a:prstClr val="black"/>
                </a:solidFill>
                <a:latin typeface="+mn-lt"/>
                <a:ea typeface="+mn-ea"/>
              </a:rPr>
              <a:t>）</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クラウド化する際に、技術的に最新化することによって、管理負荷を下げたり生産性を高めたりする</a:t>
            </a: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以下の </a:t>
            </a:r>
            <a:r>
              <a:rPr kumimoji="0" lang="en-US" altLang="ja-JP" sz="1200" kern="0">
                <a:solidFill>
                  <a:prstClr val="black"/>
                </a:solidFill>
                <a:latin typeface="+mn-lt"/>
                <a:ea typeface="+mn-ea"/>
              </a:rPr>
              <a:t>2 </a:t>
            </a:r>
            <a:r>
              <a:rPr kumimoji="0" lang="ja-JP" altLang="en-US" sz="1200" kern="0">
                <a:solidFill>
                  <a:prstClr val="black"/>
                </a:solidFill>
                <a:latin typeface="+mn-lt"/>
                <a:ea typeface="+mn-ea"/>
              </a:rPr>
              <a:t>ステップに分けて考える</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ビジネス上の目的の明確化</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具体的な実施戦略の明確化</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モダナイゼーションは、大別して以下の </a:t>
            </a:r>
            <a:r>
              <a:rPr kumimoji="0" lang="en-US" altLang="ja-JP" sz="1200" kern="0">
                <a:solidFill>
                  <a:prstClr val="black"/>
                </a:solidFill>
                <a:latin typeface="+mn-lt"/>
                <a:ea typeface="+mn-ea"/>
              </a:rPr>
              <a:t>3 </a:t>
            </a:r>
            <a:r>
              <a:rPr kumimoji="0" lang="ja-JP" altLang="en-US" sz="1200" kern="0">
                <a:solidFill>
                  <a:prstClr val="black"/>
                </a:solidFill>
                <a:latin typeface="+mn-lt"/>
                <a:ea typeface="+mn-ea"/>
              </a:rPr>
              <a:t>領域で実施されることが多い</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データベースのモダナイズ</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開発プロセスのモダナイズ</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アプリケーションのモダナイズ</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endParaRPr kumimoji="0" lang="ja-JP" altLang="en-US"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endParaRPr kumimoji="0" lang="ja-JP" altLang="en-US" sz="1400" kern="0">
              <a:solidFill>
                <a:prstClr val="black"/>
              </a:solidFill>
              <a:latin typeface="+mn-lt"/>
              <a:ea typeface="+mn-ea"/>
            </a:endParaRPr>
          </a:p>
        </p:txBody>
      </p:sp>
      <p:sp>
        <p:nvSpPr>
          <p:cNvPr id="14" name="正方形/長方形 13">
            <a:extLst>
              <a:ext uri="{FF2B5EF4-FFF2-40B4-BE49-F238E27FC236}">
                <a16:creationId xmlns:a16="http://schemas.microsoft.com/office/drawing/2014/main" id="{33E2C2F9-1C7C-C42E-9231-2158F4046A96}"/>
              </a:ext>
            </a:extLst>
          </p:cNvPr>
          <p:cNvSpPr/>
          <p:nvPr/>
        </p:nvSpPr>
        <p:spPr>
          <a:xfrm>
            <a:off x="5991223" y="2926080"/>
            <a:ext cx="2695575" cy="3703373"/>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en-US" altLang="ja-JP" sz="1400" b="1" u="sng" kern="0">
                <a:solidFill>
                  <a:prstClr val="black"/>
                </a:solidFill>
                <a:latin typeface="+mn-lt"/>
                <a:ea typeface="+mn-ea"/>
              </a:rPr>
              <a:t>#3. </a:t>
            </a:r>
            <a:r>
              <a:rPr kumimoji="0" lang="ja-JP" altLang="en-US" sz="1400" b="1" u="sng" kern="0">
                <a:solidFill>
                  <a:prstClr val="black"/>
                </a:solidFill>
                <a:latin typeface="+mn-lt"/>
                <a:ea typeface="+mn-ea"/>
              </a:rPr>
              <a:t>革新（</a:t>
            </a:r>
            <a:r>
              <a:rPr kumimoji="0" lang="en-US" altLang="ja-JP" sz="1400" b="1" u="sng" kern="0">
                <a:solidFill>
                  <a:prstClr val="black"/>
                </a:solidFill>
                <a:latin typeface="+mn-lt"/>
                <a:ea typeface="+mn-ea"/>
              </a:rPr>
              <a:t>Innovation</a:t>
            </a:r>
            <a:r>
              <a:rPr kumimoji="0" lang="ja-JP" altLang="en-US" sz="1400" b="1" u="sng" kern="0">
                <a:solidFill>
                  <a:prstClr val="black"/>
                </a:solidFill>
                <a:latin typeface="+mn-lt"/>
                <a:ea typeface="+mn-ea"/>
              </a:rPr>
              <a:t>）</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イノベーションを目指す業務領域について、</a:t>
            </a:r>
            <a:r>
              <a:rPr kumimoji="0" lang="en-US" altLang="ja-JP" sz="1200" kern="0">
                <a:solidFill>
                  <a:prstClr val="black"/>
                </a:solidFill>
                <a:latin typeface="+mn-lt"/>
                <a:ea typeface="+mn-ea"/>
              </a:rPr>
              <a:t>MVP </a:t>
            </a:r>
            <a:r>
              <a:rPr kumimoji="0" lang="ja-JP" altLang="en-US" sz="1200" kern="0">
                <a:solidFill>
                  <a:prstClr val="black"/>
                </a:solidFill>
                <a:latin typeface="+mn-lt"/>
                <a:ea typeface="+mn-ea"/>
              </a:rPr>
              <a:t>アプローチに基づいた進め方を解説</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仮説立案</a:t>
            </a: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MVP </a:t>
            </a:r>
            <a:r>
              <a:rPr kumimoji="0" lang="ja-JP" altLang="en-US" sz="1200" kern="0">
                <a:solidFill>
                  <a:prstClr val="black"/>
                </a:solidFill>
                <a:latin typeface="+mn-lt"/>
                <a:ea typeface="+mn-ea"/>
              </a:rPr>
              <a:t>構築</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仮説検証（</a:t>
            </a:r>
            <a:r>
              <a:rPr kumimoji="0" lang="en-US" altLang="ja-JP" sz="1200" kern="0">
                <a:solidFill>
                  <a:prstClr val="black"/>
                </a:solidFill>
                <a:latin typeface="+mn-lt"/>
                <a:ea typeface="+mn-ea"/>
              </a:rPr>
              <a:t>MVP </a:t>
            </a:r>
            <a:r>
              <a:rPr kumimoji="0" lang="ja-JP" altLang="en-US" sz="1200" kern="0">
                <a:solidFill>
                  <a:prstClr val="black"/>
                </a:solidFill>
                <a:latin typeface="+mn-lt"/>
                <a:ea typeface="+mn-ea"/>
              </a:rPr>
              <a:t>からの測定とラーニング）</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デジタルイノベーションの推進</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コンセプトに加えて、具体的な実践方法も解説されていることが特徴</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endParaRPr kumimoji="0" lang="ja-JP" altLang="en-US"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endParaRPr kumimoji="0" lang="ja-JP" altLang="en-US" sz="1400" kern="0">
              <a:solidFill>
                <a:prstClr val="black"/>
              </a:solidFill>
              <a:latin typeface="+mn-lt"/>
              <a:ea typeface="+mn-ea"/>
            </a:endParaRPr>
          </a:p>
        </p:txBody>
      </p:sp>
      <p:pic>
        <p:nvPicPr>
          <p:cNvPr id="10242" name="Picture 2" descr="Diagram that shows the Cloud Adoption Framework migration effort">
            <a:extLst>
              <a:ext uri="{FF2B5EF4-FFF2-40B4-BE49-F238E27FC236}">
                <a16:creationId xmlns:a16="http://schemas.microsoft.com/office/drawing/2014/main" id="{2FAF26E3-2CCD-EF75-F707-058FD4440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44" y="5425440"/>
            <a:ext cx="2488287" cy="110331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3 つのビジネス アラインメント プロセス (構想、評価、コミット) と 3 つのモダン化戦略 (プロセス、アプリケーション、データベースのモダン化) を示す図。">
            <a:extLst>
              <a:ext uri="{FF2B5EF4-FFF2-40B4-BE49-F238E27FC236}">
                <a16:creationId xmlns:a16="http://schemas.microsoft.com/office/drawing/2014/main" id="{C71378C6-00EA-2C8C-4ADC-D5BC6ED9AB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8682" y="5449406"/>
            <a:ext cx="2426635" cy="107934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クラウド導入フレームワークのイノベーション方法論の図。">
            <a:extLst>
              <a:ext uri="{FF2B5EF4-FFF2-40B4-BE49-F238E27FC236}">
                <a16:creationId xmlns:a16="http://schemas.microsoft.com/office/drawing/2014/main" id="{51A6EDEA-0572-0B5F-5CD3-01EE425144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6262" y="5432598"/>
            <a:ext cx="2505496" cy="1096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26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517334-2ABF-DC31-33B1-C57880641A84}"/>
              </a:ext>
            </a:extLst>
          </p:cNvPr>
          <p:cNvSpPr>
            <a:spLocks noGrp="1"/>
          </p:cNvSpPr>
          <p:nvPr>
            <p:ph type="title"/>
          </p:nvPr>
        </p:nvSpPr>
        <p:spPr/>
        <p:txBody>
          <a:bodyPr/>
          <a:lstStyle/>
          <a:p>
            <a:r>
              <a:rPr kumimoji="1" lang="ja-JP" altLang="en-US"/>
              <a:t>④ 業務システム構築・移行 （</a:t>
            </a:r>
            <a:r>
              <a:rPr lang="en-US" altLang="ja-JP"/>
              <a:t>Adopt</a:t>
            </a:r>
            <a:r>
              <a:rPr kumimoji="1" lang="ja-JP" altLang="en-US"/>
              <a:t>）</a:t>
            </a:r>
          </a:p>
        </p:txBody>
      </p:sp>
      <p:sp>
        <p:nvSpPr>
          <p:cNvPr id="3" name="コンテンツ プレースホルダー 2">
            <a:extLst>
              <a:ext uri="{FF2B5EF4-FFF2-40B4-BE49-F238E27FC236}">
                <a16:creationId xmlns:a16="http://schemas.microsoft.com/office/drawing/2014/main" id="{19D50210-49B4-6EB9-F5ED-007554CCDD28}"/>
              </a:ext>
            </a:extLst>
          </p:cNvPr>
          <p:cNvSpPr>
            <a:spLocks noGrp="1"/>
          </p:cNvSpPr>
          <p:nvPr>
            <p:ph idx="1"/>
          </p:nvPr>
        </p:nvSpPr>
        <p:spPr/>
        <p:txBody>
          <a:bodyPr/>
          <a:lstStyle/>
          <a:p>
            <a:r>
              <a:rPr kumimoji="1" lang="en-US" altLang="ja-JP"/>
              <a:t>Tips &amp; Tricks : #0. </a:t>
            </a:r>
            <a:r>
              <a:rPr kumimoji="1" lang="ja-JP" altLang="en-US"/>
              <a:t>業務システムの仕分けの重要性</a:t>
            </a:r>
            <a:endParaRPr kumimoji="1" lang="en-US" altLang="ja-JP"/>
          </a:p>
          <a:p>
            <a:pPr lvl="1"/>
            <a:r>
              <a:rPr lang="ja-JP" altLang="en-US"/>
              <a:t>クラウド利活用戦略を考える上で、業務システムを適切に仕分けることは極めて重要</a:t>
            </a:r>
          </a:p>
          <a:p>
            <a:pPr lvl="2"/>
            <a:r>
              <a:rPr kumimoji="1" lang="ja-JP" altLang="en-US"/>
              <a:t>すべてがクラウド化されるわけではないし、すべてが </a:t>
            </a:r>
            <a:r>
              <a:rPr kumimoji="1" lang="en-US" altLang="ja-JP"/>
              <a:t>DX </a:t>
            </a:r>
            <a:r>
              <a:rPr kumimoji="1" lang="ja-JP" altLang="en-US"/>
              <a:t>化されるわけでもない</a:t>
            </a:r>
          </a:p>
          <a:p>
            <a:pPr lvl="1"/>
            <a:r>
              <a:rPr kumimoji="1" lang="ja-JP" altLang="en-US"/>
              <a:t>既存システムについては、以下のような比率をひとつの目安として考えておくとよい</a:t>
            </a:r>
            <a:endParaRPr kumimoji="1" lang="en-US" altLang="ja-JP"/>
          </a:p>
          <a:p>
            <a:pPr lvl="2"/>
            <a:r>
              <a:rPr lang="ja-JP" altLang="en-US"/>
              <a:t>既存の業務システムの </a:t>
            </a:r>
            <a:r>
              <a:rPr lang="en-US" altLang="ja-JP"/>
              <a:t>35% </a:t>
            </a:r>
            <a:r>
              <a:rPr lang="ja-JP" altLang="en-US"/>
              <a:t>を廃止する（維持する投資に見合わないものを断捨離）</a:t>
            </a:r>
            <a:endParaRPr lang="en-US" altLang="ja-JP"/>
          </a:p>
          <a:p>
            <a:pPr lvl="2"/>
            <a:r>
              <a:rPr kumimoji="1" lang="ja-JP" altLang="en-US"/>
              <a:t>既存の業務システムの </a:t>
            </a:r>
            <a:r>
              <a:rPr kumimoji="1" lang="en-US" altLang="ja-JP"/>
              <a:t>15% </a:t>
            </a:r>
            <a:r>
              <a:rPr kumimoji="1" lang="ja-JP" altLang="en-US"/>
              <a:t>を </a:t>
            </a:r>
            <a:r>
              <a:rPr kumimoji="1" lang="en-US" altLang="ja-JP"/>
              <a:t>SaaS </a:t>
            </a:r>
            <a:r>
              <a:rPr lang="ja-JP" altLang="en-US"/>
              <a:t>やローコードプラットフォーム</a:t>
            </a:r>
            <a:r>
              <a:rPr kumimoji="1" lang="ja-JP" altLang="en-US"/>
              <a:t>にリプレースする</a:t>
            </a:r>
            <a:endParaRPr kumimoji="1" lang="en-US" altLang="ja-JP"/>
          </a:p>
          <a:p>
            <a:pPr lvl="2"/>
            <a:r>
              <a:rPr lang="ja-JP" altLang="en-US"/>
              <a:t>既存の業務システムの </a:t>
            </a:r>
            <a:r>
              <a:rPr lang="en-US" altLang="ja-JP"/>
              <a:t>50% </a:t>
            </a:r>
            <a:r>
              <a:rPr lang="ja-JP" altLang="en-US"/>
              <a:t>をさらに </a:t>
            </a:r>
            <a:r>
              <a:rPr lang="en-US" altLang="ja-JP"/>
              <a:t>#1</a:t>
            </a:r>
            <a:r>
              <a:rPr lang="ja-JP" altLang="en-US"/>
              <a:t> </a:t>
            </a:r>
            <a:r>
              <a:rPr lang="en-US" altLang="ja-JP"/>
              <a:t>+</a:t>
            </a:r>
            <a:r>
              <a:rPr lang="ja-JP" altLang="en-US"/>
              <a:t> </a:t>
            </a:r>
            <a:r>
              <a:rPr lang="en-US" altLang="ja-JP"/>
              <a:t>#2 + </a:t>
            </a:r>
            <a:r>
              <a:rPr lang="ja-JP" altLang="en-US"/>
              <a:t>オンプレミス残留に振り分けていく</a:t>
            </a:r>
            <a:endParaRPr kumimoji="1" lang="ja-JP" altLang="en-US"/>
          </a:p>
        </p:txBody>
      </p:sp>
      <p:pic>
        <p:nvPicPr>
          <p:cNvPr id="11266" name="Picture 2" descr="ポートフォリオ移行のモダン化アプローチを示す図。">
            <a:extLst>
              <a:ext uri="{FF2B5EF4-FFF2-40B4-BE49-F238E27FC236}">
                <a16:creationId xmlns:a16="http://schemas.microsoft.com/office/drawing/2014/main" id="{E946107C-764E-83E5-62E1-84D0A817F4E8}"/>
              </a:ext>
            </a:extLst>
          </p:cNvPr>
          <p:cNvPicPr>
            <a:picLocks noChangeAspect="1" noChangeArrowheads="1"/>
          </p:cNvPicPr>
          <p:nvPr/>
        </p:nvPicPr>
        <p:blipFill>
          <a:blip r:embed="rId2">
            <a:clrChange>
              <a:clrFrom>
                <a:srgbClr val="B3B3B3"/>
              </a:clrFrom>
              <a:clrTo>
                <a:srgbClr val="B3B3B3">
                  <a:alpha val="0"/>
                </a:srgbClr>
              </a:clrTo>
            </a:clrChang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457199" y="3277235"/>
            <a:ext cx="8229599" cy="3320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15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4F5030-4A6C-AA8E-2F9B-D0AF23BC0B81}"/>
              </a:ext>
            </a:extLst>
          </p:cNvPr>
          <p:cNvSpPr>
            <a:spLocks noGrp="1"/>
          </p:cNvSpPr>
          <p:nvPr>
            <p:ph type="title"/>
          </p:nvPr>
        </p:nvSpPr>
        <p:spPr/>
        <p:txBody>
          <a:bodyPr/>
          <a:lstStyle/>
          <a:p>
            <a:r>
              <a:rPr kumimoji="1" lang="ja-JP" altLang="en-US"/>
              <a:t>④ 業務システム構築・移行 （</a:t>
            </a:r>
            <a:r>
              <a:rPr lang="en-US" altLang="ja-JP"/>
              <a:t>Adopt</a:t>
            </a:r>
            <a:r>
              <a:rPr kumimoji="1" lang="ja-JP" altLang="en-US"/>
              <a:t>）</a:t>
            </a:r>
          </a:p>
        </p:txBody>
      </p:sp>
      <p:sp>
        <p:nvSpPr>
          <p:cNvPr id="3" name="コンテンツ プレースホルダー 2">
            <a:extLst>
              <a:ext uri="{FF2B5EF4-FFF2-40B4-BE49-F238E27FC236}">
                <a16:creationId xmlns:a16="http://schemas.microsoft.com/office/drawing/2014/main" id="{D50682A2-3E92-36EE-28E5-DE46D0BF345F}"/>
              </a:ext>
            </a:extLst>
          </p:cNvPr>
          <p:cNvSpPr>
            <a:spLocks noGrp="1"/>
          </p:cNvSpPr>
          <p:nvPr>
            <p:ph idx="1"/>
          </p:nvPr>
        </p:nvSpPr>
        <p:spPr/>
        <p:txBody>
          <a:bodyPr/>
          <a:lstStyle/>
          <a:p>
            <a:r>
              <a:rPr kumimoji="1" lang="en-US" altLang="ja-JP"/>
              <a:t>Tips &amp; Tricks : #1. </a:t>
            </a:r>
            <a:r>
              <a:rPr kumimoji="1" lang="ja-JP" altLang="en-US"/>
              <a:t>移行（</a:t>
            </a:r>
            <a:r>
              <a:rPr kumimoji="1" lang="en-US" altLang="ja-JP"/>
              <a:t>Migration</a:t>
            </a:r>
            <a:r>
              <a:rPr kumimoji="1" lang="ja-JP" altLang="en-US"/>
              <a:t>）</a:t>
            </a:r>
            <a:endParaRPr kumimoji="1" lang="en-US" altLang="ja-JP"/>
          </a:p>
          <a:p>
            <a:pPr lvl="1"/>
            <a:r>
              <a:rPr lang="en-US" altLang="ja-JP"/>
              <a:t>Azure CAF </a:t>
            </a:r>
            <a:r>
              <a:rPr lang="ja-JP" altLang="en-US"/>
              <a:t>では、リフト＆シフトのシナリオに役立つ</a:t>
            </a:r>
            <a:br>
              <a:rPr lang="en-US" altLang="ja-JP"/>
            </a:br>
            <a:r>
              <a:rPr lang="ja-JP" altLang="en-US"/>
              <a:t>情報が数多く提供されている</a:t>
            </a:r>
            <a:endParaRPr lang="en-US" altLang="ja-JP"/>
          </a:p>
          <a:p>
            <a:pPr lvl="1"/>
            <a:r>
              <a:rPr kumimoji="1" lang="ja-JP" altLang="en-US"/>
              <a:t>大別して </a:t>
            </a:r>
            <a:r>
              <a:rPr kumimoji="1" lang="en-US" altLang="ja-JP"/>
              <a:t>4 </a:t>
            </a:r>
            <a:r>
              <a:rPr kumimoji="1" lang="ja-JP" altLang="en-US"/>
              <a:t>つのことが解説されている</a:t>
            </a:r>
          </a:p>
        </p:txBody>
      </p:sp>
      <p:sp>
        <p:nvSpPr>
          <p:cNvPr id="4" name="正方形/長方形 3">
            <a:extLst>
              <a:ext uri="{FF2B5EF4-FFF2-40B4-BE49-F238E27FC236}">
                <a16:creationId xmlns:a16="http://schemas.microsoft.com/office/drawing/2014/main" id="{B85947B6-4342-6C41-3B39-F5ACF4385E47}"/>
              </a:ext>
            </a:extLst>
          </p:cNvPr>
          <p:cNvSpPr/>
          <p:nvPr/>
        </p:nvSpPr>
        <p:spPr>
          <a:xfrm>
            <a:off x="457200" y="2381546"/>
            <a:ext cx="4035288" cy="206976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a:t>
            </a:r>
            <a:r>
              <a:rPr kumimoji="0" lang="en-US" altLang="ja-JP" sz="1200" b="1" u="sng" kern="0">
                <a:solidFill>
                  <a:prstClr val="black"/>
                </a:solidFill>
                <a:latin typeface="+mn-lt"/>
                <a:ea typeface="+mn-ea"/>
              </a:rPr>
              <a:t>Azure </a:t>
            </a:r>
            <a:r>
              <a:rPr kumimoji="0" lang="ja-JP" altLang="en-US" sz="1200" b="1" u="sng" kern="0">
                <a:solidFill>
                  <a:prstClr val="black"/>
                </a:solidFill>
                <a:latin typeface="+mn-lt"/>
                <a:ea typeface="+mn-ea"/>
              </a:rPr>
              <a:t>移行ガイド］</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リフト＆シフトプロジェクトへの具体的な取り組み方を解説</a:t>
            </a: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おおまかには以下のような情報が整理されている</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業務システムのクラウドへの技術適合性の評価方法</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業務システムの具体的な移行方法</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適切なサイジング（最適化）方法</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コストや請求の管理方法</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技術サポートの受け方</a:t>
            </a:r>
          </a:p>
        </p:txBody>
      </p:sp>
      <p:sp>
        <p:nvSpPr>
          <p:cNvPr id="5" name="正方形/長方形 4">
            <a:extLst>
              <a:ext uri="{FF2B5EF4-FFF2-40B4-BE49-F238E27FC236}">
                <a16:creationId xmlns:a16="http://schemas.microsoft.com/office/drawing/2014/main" id="{6B25FD63-3BBF-17E3-88D8-AF75A98AAFB7}"/>
              </a:ext>
            </a:extLst>
          </p:cNvPr>
          <p:cNvSpPr/>
          <p:nvPr/>
        </p:nvSpPr>
        <p:spPr>
          <a:xfrm>
            <a:off x="457200" y="4595999"/>
            <a:ext cx="4035288" cy="206976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［ベストプラクティス］</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仮想マシンをクラウドへ移行する際のベストプラクティスとなるアプローチやツールを紹介</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複数のデータセンタやリージョンを使う場合</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データが巨大でネットワーク転送で移行できない場合</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仮想ネットワーク設計</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サーバ移行用インフラ構築の </a:t>
            </a:r>
            <a:r>
              <a:rPr kumimoji="0" lang="en-US" altLang="ja-JP" sz="1200" kern="0">
                <a:solidFill>
                  <a:prstClr val="black"/>
                </a:solidFill>
                <a:latin typeface="+mn-lt"/>
                <a:ea typeface="+mn-ea"/>
              </a:rPr>
              <a:t>Quick Start</a:t>
            </a:r>
            <a:endParaRPr kumimoji="0" lang="ja-JP" altLang="en-US"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コスト最適化の具体的なアプローチ</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DWH </a:t>
            </a:r>
            <a:r>
              <a:rPr kumimoji="0" lang="ja-JP" altLang="en-US" sz="1200" kern="0">
                <a:solidFill>
                  <a:prstClr val="black"/>
                </a:solidFill>
                <a:latin typeface="+mn-lt"/>
                <a:ea typeface="+mn-ea"/>
              </a:rPr>
              <a:t>移行時のスキーマ移行方法</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ローコードプラットフォームの活用方法　</a:t>
            </a:r>
            <a:r>
              <a:rPr kumimoji="0" lang="en-US" altLang="ja-JP" sz="1200" kern="0">
                <a:solidFill>
                  <a:prstClr val="black"/>
                </a:solidFill>
                <a:latin typeface="+mn-lt"/>
                <a:ea typeface="+mn-ea"/>
              </a:rPr>
              <a:t>etc...</a:t>
            </a:r>
          </a:p>
        </p:txBody>
      </p:sp>
      <p:sp>
        <p:nvSpPr>
          <p:cNvPr id="6" name="正方形/長方形 5">
            <a:extLst>
              <a:ext uri="{FF2B5EF4-FFF2-40B4-BE49-F238E27FC236}">
                <a16:creationId xmlns:a16="http://schemas.microsoft.com/office/drawing/2014/main" id="{464EFE85-6FE4-AC30-43E3-C98673F37F8E}"/>
              </a:ext>
            </a:extLst>
          </p:cNvPr>
          <p:cNvSpPr/>
          <p:nvPr/>
        </p:nvSpPr>
        <p:spPr>
          <a:xfrm>
            <a:off x="4651512" y="2381546"/>
            <a:ext cx="4035288" cy="206976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［移行シナリオ］</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各ワークロード別の技術的な移行方法を具体的に解説</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Windows Server</a:t>
            </a: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SQL Server</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ストレージ</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Linux, OSS DB</a:t>
            </a: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OSS </a:t>
            </a:r>
            <a:r>
              <a:rPr kumimoji="0" lang="ja-JP" altLang="en-US" sz="1200" kern="0">
                <a:solidFill>
                  <a:prstClr val="black"/>
                </a:solidFill>
                <a:latin typeface="+mn-lt"/>
                <a:ea typeface="+mn-ea"/>
              </a:rPr>
              <a:t>プラットフォーム</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開発・テスト</a:t>
            </a: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ASP.NET,</a:t>
            </a:r>
            <a:r>
              <a:rPr kumimoji="0" lang="ja-JP" altLang="en-US" sz="1200" kern="0">
                <a:solidFill>
                  <a:prstClr val="black"/>
                </a:solidFill>
                <a:latin typeface="+mn-lt"/>
                <a:ea typeface="+mn-ea"/>
              </a:rPr>
              <a:t> </a:t>
            </a:r>
            <a:r>
              <a:rPr kumimoji="0" lang="en-US" altLang="ja-JP" sz="1200" kern="0">
                <a:solidFill>
                  <a:prstClr val="black"/>
                </a:solidFill>
                <a:latin typeface="+mn-lt"/>
                <a:ea typeface="+mn-ea"/>
              </a:rPr>
              <a:t>PHP</a:t>
            </a:r>
            <a:r>
              <a:rPr kumimoji="0" lang="ja-JP" altLang="en-US" sz="1200" kern="0">
                <a:solidFill>
                  <a:prstClr val="black"/>
                </a:solidFill>
                <a:latin typeface="+mn-lt"/>
                <a:ea typeface="+mn-ea"/>
              </a:rPr>
              <a:t> アプリ</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Java </a:t>
            </a:r>
            <a:r>
              <a:rPr kumimoji="0" lang="ja-JP" altLang="en-US" sz="1200" kern="0">
                <a:solidFill>
                  <a:prstClr val="black"/>
                </a:solidFill>
                <a:latin typeface="+mn-lt"/>
                <a:ea typeface="+mn-ea"/>
              </a:rPr>
              <a:t>アプリ</a:t>
            </a:r>
            <a:endParaRPr kumimoji="0" lang="en-US" altLang="ja-JP" sz="1200" kern="0">
              <a:solidFill>
                <a:prstClr val="black"/>
              </a:solidFill>
              <a:latin typeface="+mn-lt"/>
              <a:ea typeface="+mn-ea"/>
            </a:endParaRPr>
          </a:p>
        </p:txBody>
      </p:sp>
      <p:sp>
        <p:nvSpPr>
          <p:cNvPr id="7" name="正方形/長方形 6">
            <a:extLst>
              <a:ext uri="{FF2B5EF4-FFF2-40B4-BE49-F238E27FC236}">
                <a16:creationId xmlns:a16="http://schemas.microsoft.com/office/drawing/2014/main" id="{D7818CD9-E99A-7B0C-2709-A4913AEC4EC4}"/>
              </a:ext>
            </a:extLst>
          </p:cNvPr>
          <p:cNvSpPr/>
          <p:nvPr/>
        </p:nvSpPr>
        <p:spPr>
          <a:xfrm>
            <a:off x="4651512" y="4595999"/>
            <a:ext cx="4035288" cy="206976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［プロセス改善］</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クラウドへの移行は、ざっくり言えば以下の </a:t>
            </a:r>
            <a:r>
              <a:rPr kumimoji="0" lang="en-US" altLang="ja-JP" sz="1200" kern="0">
                <a:solidFill>
                  <a:prstClr val="black"/>
                </a:solidFill>
                <a:latin typeface="+mn-lt"/>
                <a:ea typeface="+mn-ea"/>
              </a:rPr>
              <a:t>3 </a:t>
            </a:r>
            <a:r>
              <a:rPr kumimoji="0" lang="ja-JP" altLang="en-US" sz="1200" kern="0">
                <a:solidFill>
                  <a:prstClr val="black"/>
                </a:solidFill>
                <a:latin typeface="+mn-lt"/>
                <a:ea typeface="+mn-ea"/>
              </a:rPr>
              <a:t>段階を踏む</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業務システムのアセスメント（評価方法）</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業務システムの移行</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業務システムのテストとリリース</a:t>
            </a: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これらの移行作業を何度も繰り返していくことになる</a:t>
            </a: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これらの進め方について、より詳細な知見や具体的なやり方を提供</a:t>
            </a:r>
            <a:endParaRPr kumimoji="0" lang="en-US" altLang="ja-JP" sz="1200" kern="0">
              <a:solidFill>
                <a:prstClr val="black"/>
              </a:solidFill>
              <a:latin typeface="+mn-lt"/>
              <a:ea typeface="+mn-ea"/>
            </a:endParaRPr>
          </a:p>
          <a:p>
            <a:pPr marL="360000" indent="-180000" eaLnBrk="1" fontAlgn="auto" hangingPunct="1">
              <a:spcBef>
                <a:spcPts val="0"/>
              </a:spcBef>
              <a:spcAft>
                <a:spcPts val="0"/>
              </a:spcAft>
              <a:buFont typeface="Wingdings" panose="05000000000000000000" pitchFamily="2" charset="2"/>
              <a:buChar char="Ø"/>
              <a:defRPr/>
            </a:pPr>
            <a:endParaRPr kumimoji="0" lang="ja-JP" altLang="en-US" sz="1200" kern="0">
              <a:solidFill>
                <a:prstClr val="black"/>
              </a:solidFill>
              <a:latin typeface="+mn-lt"/>
              <a:ea typeface="+mn-ea"/>
            </a:endParaRPr>
          </a:p>
        </p:txBody>
      </p:sp>
      <p:sp>
        <p:nvSpPr>
          <p:cNvPr id="9" name="テキスト ボックス 8">
            <a:extLst>
              <a:ext uri="{FF2B5EF4-FFF2-40B4-BE49-F238E27FC236}">
                <a16:creationId xmlns:a16="http://schemas.microsoft.com/office/drawing/2014/main" id="{D4EA8E97-84D2-2DC5-5C81-5FDA2D8790EE}"/>
              </a:ext>
            </a:extLst>
          </p:cNvPr>
          <p:cNvSpPr txBox="1"/>
          <p:nvPr/>
        </p:nvSpPr>
        <p:spPr>
          <a:xfrm>
            <a:off x="6516756" y="2848606"/>
            <a:ext cx="2170044" cy="1384995"/>
          </a:xfrm>
          <a:prstGeom prst="rect">
            <a:avLst/>
          </a:prstGeom>
          <a:noFill/>
        </p:spPr>
        <p:txBody>
          <a:bodyPr wrap="square">
            <a:spAutoFit/>
          </a:bodyPr>
          <a:lstStyle/>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SAP</a:t>
            </a: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VMware, NetApp Files,</a:t>
            </a:r>
            <a:br>
              <a:rPr kumimoji="0" lang="en-US" altLang="ja-JP" sz="1200" kern="0">
                <a:solidFill>
                  <a:prstClr val="black"/>
                </a:solidFill>
                <a:latin typeface="+mn-lt"/>
                <a:ea typeface="+mn-ea"/>
              </a:rPr>
            </a:br>
            <a:r>
              <a:rPr kumimoji="0" lang="en-US" altLang="ja-JP" sz="1200" kern="0">
                <a:solidFill>
                  <a:prstClr val="black"/>
                </a:solidFill>
                <a:latin typeface="+mn-lt"/>
                <a:ea typeface="+mn-ea"/>
              </a:rPr>
              <a:t>Oracle, Cray, VDI</a:t>
            </a: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Analytics</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メインフレーム</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セキュリティ保護された業務システム</a:t>
            </a:r>
            <a:endParaRPr kumimoji="0" lang="en-US" altLang="ja-JP" sz="1200" kern="0">
              <a:solidFill>
                <a:prstClr val="black"/>
              </a:solidFill>
              <a:latin typeface="+mn-lt"/>
              <a:ea typeface="+mn-ea"/>
            </a:endParaRPr>
          </a:p>
        </p:txBody>
      </p:sp>
      <p:sp>
        <p:nvSpPr>
          <p:cNvPr id="11" name="テキスト ボックス 10">
            <a:extLst>
              <a:ext uri="{FF2B5EF4-FFF2-40B4-BE49-F238E27FC236}">
                <a16:creationId xmlns:a16="http://schemas.microsoft.com/office/drawing/2014/main" id="{21799691-DAB6-6AB7-DF8C-9D0FCBF70CA8}"/>
              </a:ext>
            </a:extLst>
          </p:cNvPr>
          <p:cNvSpPr txBox="1"/>
          <p:nvPr/>
        </p:nvSpPr>
        <p:spPr>
          <a:xfrm>
            <a:off x="5957454" y="121831"/>
            <a:ext cx="3011053" cy="2192908"/>
          </a:xfrm>
          <a:prstGeom prst="rect">
            <a:avLst/>
          </a:prstGeom>
          <a:solidFill>
            <a:srgbClr val="FFEBFF"/>
          </a:solidFill>
          <a:ln>
            <a:solidFill>
              <a:srgbClr val="FF0000"/>
            </a:solidFill>
          </a:ln>
        </p:spPr>
        <p:txBody>
          <a:bodyPr wrap="square" rtlCol="0">
            <a:spAutoFit/>
          </a:bodyPr>
          <a:lstStyle/>
          <a:p>
            <a:r>
              <a:rPr kumimoji="1" lang="en-US" altLang="ja-JP" sz="1050"/>
              <a:t>※</a:t>
            </a:r>
            <a:r>
              <a:rPr kumimoji="1" lang="ja-JP" altLang="en-US" sz="1050"/>
              <a:t>（参考・注意） </a:t>
            </a:r>
            <a:r>
              <a:rPr kumimoji="1" lang="en-US" altLang="ja-JP" sz="1050" b="1"/>
              <a:t>Lift &amp; Shift </a:t>
            </a:r>
            <a:r>
              <a:rPr kumimoji="1" lang="ja-JP" altLang="en-US" sz="1050" b="1"/>
              <a:t>という用語は、本来は</a:t>
            </a:r>
            <a:r>
              <a:rPr kumimoji="1" lang="en-US" altLang="ja-JP" sz="1050" b="1"/>
              <a:t>PaaS </a:t>
            </a:r>
            <a:r>
              <a:rPr kumimoji="1" lang="ja-JP" altLang="en-US" sz="1050" b="1"/>
              <a:t>へのモダナイゼーションの意味を含まない</a:t>
            </a:r>
          </a:p>
          <a:p>
            <a:r>
              <a:rPr lang="ja-JP" altLang="en-US" sz="1050"/>
              <a:t>（日本では、</a:t>
            </a:r>
            <a:r>
              <a:rPr lang="en-US" altLang="ja-JP" sz="1050"/>
              <a:t>Lift = IaaS </a:t>
            </a:r>
            <a:r>
              <a:rPr lang="ja-JP" altLang="en-US" sz="1050"/>
              <a:t>への単純移行、</a:t>
            </a:r>
            <a:r>
              <a:rPr lang="en-US" altLang="ja-JP" sz="1050"/>
              <a:t>Shift = PaaS </a:t>
            </a:r>
            <a:r>
              <a:rPr lang="ja-JP" altLang="en-US" sz="1050"/>
              <a:t>への乗せ換え移行、という意味で使われることがあるが、英語としてはこれは誤り）</a:t>
            </a:r>
            <a:endParaRPr lang="en-US" altLang="ja-JP" sz="1050"/>
          </a:p>
          <a:p>
            <a:endParaRPr kumimoji="1" lang="en-US" altLang="ja-JP" sz="1050"/>
          </a:p>
          <a:p>
            <a:endParaRPr lang="en-US" altLang="ja-JP" sz="1050"/>
          </a:p>
          <a:p>
            <a:endParaRPr kumimoji="1" lang="en-US" altLang="ja-JP" sz="1050"/>
          </a:p>
          <a:p>
            <a:endParaRPr kumimoji="1" lang="en-US" altLang="ja-JP" sz="1050"/>
          </a:p>
          <a:p>
            <a:endParaRPr lang="en-US" altLang="ja-JP" sz="1050"/>
          </a:p>
          <a:p>
            <a:endParaRPr kumimoji="1" lang="en-US" altLang="ja-JP" sz="1050"/>
          </a:p>
          <a:p>
            <a:endParaRPr lang="en-US" altLang="ja-JP" sz="1050"/>
          </a:p>
          <a:p>
            <a:endParaRPr kumimoji="1" lang="ja-JP" altLang="en-US" sz="1050"/>
          </a:p>
        </p:txBody>
      </p:sp>
      <p:grpSp>
        <p:nvGrpSpPr>
          <p:cNvPr id="36" name="グループ化 35">
            <a:extLst>
              <a:ext uri="{FF2B5EF4-FFF2-40B4-BE49-F238E27FC236}">
                <a16:creationId xmlns:a16="http://schemas.microsoft.com/office/drawing/2014/main" id="{7D89E63F-4075-0734-5810-6D8627EB87EA}"/>
              </a:ext>
            </a:extLst>
          </p:cNvPr>
          <p:cNvGrpSpPr/>
          <p:nvPr/>
        </p:nvGrpSpPr>
        <p:grpSpPr>
          <a:xfrm>
            <a:off x="6053138" y="980061"/>
            <a:ext cx="2824162" cy="1205927"/>
            <a:chOff x="6053138" y="980061"/>
            <a:chExt cx="2824162" cy="1205927"/>
          </a:xfrm>
        </p:grpSpPr>
        <p:sp>
          <p:nvSpPr>
            <p:cNvPr id="12" name="四角形: 角を丸くする 11">
              <a:extLst>
                <a:ext uri="{FF2B5EF4-FFF2-40B4-BE49-F238E27FC236}">
                  <a16:creationId xmlns:a16="http://schemas.microsoft.com/office/drawing/2014/main" id="{286C4254-B4AB-4B64-E3B0-D7233F71DECB}"/>
                </a:ext>
              </a:extLst>
            </p:cNvPr>
            <p:cNvSpPr/>
            <p:nvPr/>
          </p:nvSpPr>
          <p:spPr bwMode="auto">
            <a:xfrm>
              <a:off x="7130617" y="1899417"/>
              <a:ext cx="489528" cy="277091"/>
            </a:xfrm>
            <a:prstGeom prst="roundRect">
              <a:avLst/>
            </a:prstGeom>
            <a:solidFill>
              <a:schemeClr val="bg1">
                <a:lumMod val="85000"/>
              </a:schemeClr>
            </a:solidFill>
            <a:ln w="19050"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荷物</a:t>
              </a:r>
            </a:p>
          </p:txBody>
        </p:sp>
        <p:sp>
          <p:nvSpPr>
            <p:cNvPr id="13" name="正方形/長方形 12">
              <a:extLst>
                <a:ext uri="{FF2B5EF4-FFF2-40B4-BE49-F238E27FC236}">
                  <a16:creationId xmlns:a16="http://schemas.microsoft.com/office/drawing/2014/main" id="{790E44F3-DF2D-9AE0-3402-541D9F8FA96B}"/>
                </a:ext>
              </a:extLst>
            </p:cNvPr>
            <p:cNvSpPr/>
            <p:nvPr/>
          </p:nvSpPr>
          <p:spPr bwMode="auto">
            <a:xfrm>
              <a:off x="7740723" y="1538577"/>
              <a:ext cx="998362" cy="638392"/>
            </a:xfrm>
            <a:prstGeom prst="rect">
              <a:avLst/>
            </a:prstGeom>
            <a:solidFill>
              <a:schemeClr val="bg1">
                <a:lumMod val="75000"/>
              </a:schemeClr>
            </a:solidFill>
            <a:ln w="19050"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cxnSp>
          <p:nvCxnSpPr>
            <p:cNvPr id="15" name="直線矢印コネクタ 14">
              <a:extLst>
                <a:ext uri="{FF2B5EF4-FFF2-40B4-BE49-F238E27FC236}">
                  <a16:creationId xmlns:a16="http://schemas.microsoft.com/office/drawing/2014/main" id="{5E9219B9-5C24-EAC9-8CA3-D51BE7000A0C}"/>
                </a:ext>
              </a:extLst>
            </p:cNvPr>
            <p:cNvCxnSpPr/>
            <p:nvPr/>
          </p:nvCxnSpPr>
          <p:spPr bwMode="auto">
            <a:xfrm flipV="1">
              <a:off x="7484774" y="1353849"/>
              <a:ext cx="0" cy="536864"/>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線矢印コネクタ 16">
              <a:extLst>
                <a:ext uri="{FF2B5EF4-FFF2-40B4-BE49-F238E27FC236}">
                  <a16:creationId xmlns:a16="http://schemas.microsoft.com/office/drawing/2014/main" id="{566598EE-8632-2B39-3ABA-8F271C2D0FF6}"/>
                </a:ext>
              </a:extLst>
            </p:cNvPr>
            <p:cNvCxnSpPr/>
            <p:nvPr/>
          </p:nvCxnSpPr>
          <p:spPr bwMode="auto">
            <a:xfrm>
              <a:off x="7481888" y="1361730"/>
              <a:ext cx="489239" cy="0"/>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四角形: 角を丸くする 19">
              <a:extLst>
                <a:ext uri="{FF2B5EF4-FFF2-40B4-BE49-F238E27FC236}">
                  <a16:creationId xmlns:a16="http://schemas.microsoft.com/office/drawing/2014/main" id="{B5BBBB54-2A6F-B505-0154-098F0D4F8B83}"/>
                </a:ext>
              </a:extLst>
            </p:cNvPr>
            <p:cNvSpPr/>
            <p:nvPr/>
          </p:nvSpPr>
          <p:spPr bwMode="auto">
            <a:xfrm>
              <a:off x="7989599" y="1247865"/>
              <a:ext cx="489528" cy="277091"/>
            </a:xfrm>
            <a:prstGeom prst="roundRect">
              <a:avLst/>
            </a:prstGeom>
            <a:solidFill>
              <a:schemeClr val="bg1">
                <a:lumMod val="85000"/>
              </a:schemeClr>
            </a:solidFill>
            <a:ln w="19050"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荷物</a:t>
              </a:r>
            </a:p>
          </p:txBody>
        </p:sp>
        <p:sp>
          <p:nvSpPr>
            <p:cNvPr id="23" name="正方形/長方形 22">
              <a:extLst>
                <a:ext uri="{FF2B5EF4-FFF2-40B4-BE49-F238E27FC236}">
                  <a16:creationId xmlns:a16="http://schemas.microsoft.com/office/drawing/2014/main" id="{388F5E35-3EAF-CF10-E739-289A9D713D53}"/>
                </a:ext>
              </a:extLst>
            </p:cNvPr>
            <p:cNvSpPr/>
            <p:nvPr/>
          </p:nvSpPr>
          <p:spPr bwMode="auto">
            <a:xfrm rot="18900000">
              <a:off x="6293943" y="1497173"/>
              <a:ext cx="1272667" cy="89445"/>
            </a:xfrm>
            <a:prstGeom prst="rect">
              <a:avLst/>
            </a:prstGeom>
            <a:solidFill>
              <a:schemeClr val="bg1">
                <a:lumMod val="75000"/>
              </a:schemeClr>
            </a:solidFill>
            <a:ln w="19050" cap="flat" cmpd="sng" algn="ctr">
              <a:solidFill>
                <a:schemeClr val="bg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24" name="正方形/長方形 23">
              <a:extLst>
                <a:ext uri="{FF2B5EF4-FFF2-40B4-BE49-F238E27FC236}">
                  <a16:creationId xmlns:a16="http://schemas.microsoft.com/office/drawing/2014/main" id="{4F24C1D3-A06B-C791-8BB6-DF3D5A4AA709}"/>
                </a:ext>
              </a:extLst>
            </p:cNvPr>
            <p:cNvSpPr/>
            <p:nvPr/>
          </p:nvSpPr>
          <p:spPr bwMode="auto">
            <a:xfrm>
              <a:off x="6206953" y="1813932"/>
              <a:ext cx="756624" cy="353415"/>
            </a:xfrm>
            <a:prstGeom prst="rect">
              <a:avLst/>
            </a:prstGeom>
            <a:solidFill>
              <a:schemeClr val="bg1">
                <a:lumMod val="75000"/>
              </a:schemeClr>
            </a:solidFill>
            <a:ln w="19050"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クレーン</a:t>
              </a:r>
            </a:p>
          </p:txBody>
        </p:sp>
        <p:cxnSp>
          <p:nvCxnSpPr>
            <p:cNvPr id="28" name="直線コネクタ 27">
              <a:extLst>
                <a:ext uri="{FF2B5EF4-FFF2-40B4-BE49-F238E27FC236}">
                  <a16:creationId xmlns:a16="http://schemas.microsoft.com/office/drawing/2014/main" id="{B7A575D7-2FC9-0551-6518-38B3FE934DEA}"/>
                </a:ext>
              </a:extLst>
            </p:cNvPr>
            <p:cNvCxnSpPr/>
            <p:nvPr/>
          </p:nvCxnSpPr>
          <p:spPr bwMode="auto">
            <a:xfrm>
              <a:off x="7377113" y="1119189"/>
              <a:ext cx="0" cy="781049"/>
            </a:xfrm>
            <a:prstGeom prst="line">
              <a:avLst/>
            </a:prstGeom>
            <a:noFill/>
            <a:ln w="19050" cap="flat" cmpd="sng" algn="ctr">
              <a:solidFill>
                <a:schemeClr val="bg1">
                  <a:lumMod val="75000"/>
                </a:schemeClr>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テキスト ボックス 31">
              <a:extLst>
                <a:ext uri="{FF2B5EF4-FFF2-40B4-BE49-F238E27FC236}">
                  <a16:creationId xmlns:a16="http://schemas.microsoft.com/office/drawing/2014/main" id="{AE7F14FC-F092-6BC8-3409-1BB2B08490A5}"/>
                </a:ext>
              </a:extLst>
            </p:cNvPr>
            <p:cNvSpPr txBox="1"/>
            <p:nvPr/>
          </p:nvSpPr>
          <p:spPr>
            <a:xfrm>
              <a:off x="6932483" y="1547551"/>
              <a:ext cx="790601" cy="307777"/>
            </a:xfrm>
            <a:prstGeom prst="rect">
              <a:avLst/>
            </a:prstGeom>
            <a:noFill/>
          </p:spPr>
          <p:txBody>
            <a:bodyPr wrap="none" rtlCol="0">
              <a:spAutoFit/>
            </a:bodyPr>
            <a:lstStyle/>
            <a:p>
              <a:r>
                <a:rPr kumimoji="1" lang="ja-JP" altLang="en-US" sz="700"/>
                <a:t>上へ持ち上げて</a:t>
              </a:r>
              <a:endParaRPr kumimoji="1" lang="en-US" altLang="ja-JP" sz="700"/>
            </a:p>
            <a:p>
              <a:r>
                <a:rPr kumimoji="1" lang="ja-JP" altLang="en-US" sz="700"/>
                <a:t>（</a:t>
              </a:r>
              <a:r>
                <a:rPr kumimoji="1" lang="en-US" altLang="ja-JP" sz="700"/>
                <a:t>Lift</a:t>
              </a:r>
              <a:r>
                <a:rPr kumimoji="1" lang="ja-JP" altLang="en-US" sz="700"/>
                <a:t>）</a:t>
              </a:r>
            </a:p>
          </p:txBody>
        </p:sp>
        <p:sp>
          <p:nvSpPr>
            <p:cNvPr id="33" name="テキスト ボックス 32">
              <a:extLst>
                <a:ext uri="{FF2B5EF4-FFF2-40B4-BE49-F238E27FC236}">
                  <a16:creationId xmlns:a16="http://schemas.microsoft.com/office/drawing/2014/main" id="{59EAC679-97F3-7C29-5671-FB042526A599}"/>
                </a:ext>
              </a:extLst>
            </p:cNvPr>
            <p:cNvSpPr txBox="1"/>
            <p:nvPr/>
          </p:nvSpPr>
          <p:spPr>
            <a:xfrm>
              <a:off x="7549671" y="980061"/>
              <a:ext cx="813043" cy="307777"/>
            </a:xfrm>
            <a:prstGeom prst="rect">
              <a:avLst/>
            </a:prstGeom>
            <a:noFill/>
          </p:spPr>
          <p:txBody>
            <a:bodyPr wrap="none" rtlCol="0">
              <a:spAutoFit/>
            </a:bodyPr>
            <a:lstStyle/>
            <a:p>
              <a:r>
                <a:rPr kumimoji="1" lang="ja-JP" altLang="en-US" sz="700"/>
                <a:t>横にずらして置く</a:t>
              </a:r>
            </a:p>
            <a:p>
              <a:r>
                <a:rPr kumimoji="1" lang="ja-JP" altLang="en-US" sz="700"/>
                <a:t>（</a:t>
              </a:r>
              <a:r>
                <a:rPr kumimoji="1" lang="en-US" altLang="ja-JP" sz="700"/>
                <a:t>Shift</a:t>
              </a:r>
              <a:r>
                <a:rPr kumimoji="1" lang="ja-JP" altLang="en-US" sz="700"/>
                <a:t>）</a:t>
              </a:r>
            </a:p>
          </p:txBody>
        </p:sp>
        <p:cxnSp>
          <p:nvCxnSpPr>
            <p:cNvPr id="35" name="直線コネクタ 34">
              <a:extLst>
                <a:ext uri="{FF2B5EF4-FFF2-40B4-BE49-F238E27FC236}">
                  <a16:creationId xmlns:a16="http://schemas.microsoft.com/office/drawing/2014/main" id="{0F8399A7-651E-939A-FF76-E9C2387C2BF3}"/>
                </a:ext>
              </a:extLst>
            </p:cNvPr>
            <p:cNvCxnSpPr/>
            <p:nvPr/>
          </p:nvCxnSpPr>
          <p:spPr bwMode="auto">
            <a:xfrm>
              <a:off x="6053138" y="2185988"/>
              <a:ext cx="2824162" cy="0"/>
            </a:xfrm>
            <a:prstGeom prst="line">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32932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5845B7-1682-F6E6-DDEE-17E7F0F75774}"/>
              </a:ext>
            </a:extLst>
          </p:cNvPr>
          <p:cNvSpPr>
            <a:spLocks noGrp="1"/>
          </p:cNvSpPr>
          <p:nvPr>
            <p:ph type="title"/>
          </p:nvPr>
        </p:nvSpPr>
        <p:spPr/>
        <p:txBody>
          <a:bodyPr/>
          <a:lstStyle/>
          <a:p>
            <a:r>
              <a:rPr kumimoji="1" lang="ja-JP" altLang="en-US"/>
              <a:t>④ 業務システム構築・移行 （</a:t>
            </a:r>
            <a:r>
              <a:rPr lang="en-US" altLang="ja-JP"/>
              <a:t>Adopt</a:t>
            </a:r>
            <a:r>
              <a:rPr kumimoji="1" lang="ja-JP" altLang="en-US"/>
              <a:t>）</a:t>
            </a:r>
          </a:p>
        </p:txBody>
      </p:sp>
      <p:sp>
        <p:nvSpPr>
          <p:cNvPr id="3" name="コンテンツ プレースホルダー 2">
            <a:extLst>
              <a:ext uri="{FF2B5EF4-FFF2-40B4-BE49-F238E27FC236}">
                <a16:creationId xmlns:a16="http://schemas.microsoft.com/office/drawing/2014/main" id="{D8BD91E3-2BAC-0653-9426-1970493A9B24}"/>
              </a:ext>
            </a:extLst>
          </p:cNvPr>
          <p:cNvSpPr>
            <a:spLocks noGrp="1"/>
          </p:cNvSpPr>
          <p:nvPr>
            <p:ph idx="1"/>
          </p:nvPr>
        </p:nvSpPr>
        <p:spPr/>
        <p:txBody>
          <a:bodyPr/>
          <a:lstStyle/>
          <a:p>
            <a:r>
              <a:rPr kumimoji="1" lang="en-US" altLang="ja-JP"/>
              <a:t>Tips &amp; Tricks : #</a:t>
            </a:r>
            <a:r>
              <a:rPr lang="en-US" altLang="ja-JP"/>
              <a:t>2</a:t>
            </a:r>
            <a:r>
              <a:rPr kumimoji="1" lang="en-US" altLang="ja-JP"/>
              <a:t>. </a:t>
            </a:r>
            <a:r>
              <a:rPr kumimoji="1" lang="ja-JP" altLang="en-US"/>
              <a:t>最新化（</a:t>
            </a:r>
            <a:r>
              <a:rPr kumimoji="1" lang="en-US" altLang="ja-JP"/>
              <a:t>Modernization</a:t>
            </a:r>
            <a:r>
              <a:rPr kumimoji="1" lang="ja-JP" altLang="en-US"/>
              <a:t>）</a:t>
            </a:r>
            <a:endParaRPr kumimoji="1" lang="en-US" altLang="ja-JP"/>
          </a:p>
          <a:p>
            <a:pPr lvl="1"/>
            <a:r>
              <a:rPr lang="ja-JP" altLang="en-US"/>
              <a:t>クラウド化に合わせて、リプラットフォーム</a:t>
            </a:r>
            <a:r>
              <a:rPr kumimoji="1" lang="ja-JP" altLang="en-US"/>
              <a:t>（</a:t>
            </a:r>
            <a:r>
              <a:rPr kumimoji="1" lang="en-US" altLang="ja-JP"/>
              <a:t>CaaS/PaaS </a:t>
            </a:r>
            <a:r>
              <a:rPr kumimoji="1" lang="ja-JP" altLang="en-US"/>
              <a:t>への乗せ換え）を行う場合の考え方のポイントは下記の通り</a:t>
            </a:r>
          </a:p>
        </p:txBody>
      </p:sp>
      <p:sp>
        <p:nvSpPr>
          <p:cNvPr id="8" name="正方形/長方形 7">
            <a:extLst>
              <a:ext uri="{FF2B5EF4-FFF2-40B4-BE49-F238E27FC236}">
                <a16:creationId xmlns:a16="http://schemas.microsoft.com/office/drawing/2014/main" id="{2C7448C3-4175-4E94-20D8-53C06F2E6103}"/>
              </a:ext>
            </a:extLst>
          </p:cNvPr>
          <p:cNvSpPr/>
          <p:nvPr/>
        </p:nvSpPr>
        <p:spPr>
          <a:xfrm>
            <a:off x="457200" y="2142565"/>
            <a:ext cx="4035288" cy="4527175"/>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［モダナイゼーションのメリット・デメリット］</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オンプレミスの業務システムをクラウド化する際、リホスト／リプラットフォームどちらを選択するかには必ずトレードオフがある</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移行（リホスト） </a:t>
            </a:r>
            <a:r>
              <a:rPr kumimoji="0" lang="en-US" altLang="ja-JP" sz="1200" kern="0">
                <a:solidFill>
                  <a:prstClr val="black"/>
                </a:solidFill>
                <a:latin typeface="+mn-lt"/>
                <a:ea typeface="+mn-ea"/>
              </a:rPr>
              <a:t>: </a:t>
            </a:r>
            <a:r>
              <a:rPr kumimoji="0" lang="ja-JP" altLang="en-US" sz="1200" kern="0">
                <a:solidFill>
                  <a:prstClr val="black"/>
                </a:solidFill>
                <a:latin typeface="+mn-lt"/>
                <a:ea typeface="+mn-ea"/>
              </a:rPr>
              <a:t>とりあえず手っ取り早い</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最新化（リプラットフォーム） </a:t>
            </a:r>
            <a:r>
              <a:rPr kumimoji="0" lang="en-US" altLang="ja-JP" sz="1200" kern="0">
                <a:solidFill>
                  <a:prstClr val="black"/>
                </a:solidFill>
                <a:latin typeface="+mn-lt"/>
                <a:ea typeface="+mn-ea"/>
              </a:rPr>
              <a:t>: </a:t>
            </a:r>
            <a:r>
              <a:rPr kumimoji="0" lang="ja-JP" altLang="en-US" sz="1200" kern="0">
                <a:solidFill>
                  <a:prstClr val="black"/>
                </a:solidFill>
                <a:latin typeface="+mn-lt"/>
                <a:ea typeface="+mn-ea"/>
              </a:rPr>
              <a:t>導入時の作業コストは増えるが、運用コスト低減、生産性改善が見込める</a:t>
            </a: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モダナイゼーションを行う場合には、ビジネス戦略との整合性が重要</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なぜモダナイゼーション</a:t>
            </a:r>
            <a:br>
              <a:rPr kumimoji="0" lang="ja-JP" altLang="en-US" sz="1200" kern="0">
                <a:solidFill>
                  <a:prstClr val="black"/>
                </a:solidFill>
                <a:latin typeface="+mn-lt"/>
                <a:ea typeface="+mn-ea"/>
              </a:rPr>
            </a:br>
            <a:r>
              <a:rPr kumimoji="0" lang="ja-JP" altLang="en-US" sz="1200" kern="0">
                <a:solidFill>
                  <a:prstClr val="black"/>
                </a:solidFill>
                <a:latin typeface="+mn-lt"/>
                <a:ea typeface="+mn-ea"/>
              </a:rPr>
              <a:t>するのか？を明確化</a:t>
            </a:r>
            <a:br>
              <a:rPr kumimoji="0" lang="en-US" altLang="ja-JP" sz="1200" kern="0">
                <a:solidFill>
                  <a:prstClr val="black"/>
                </a:solidFill>
                <a:latin typeface="+mn-lt"/>
                <a:ea typeface="+mn-ea"/>
              </a:rPr>
            </a:br>
            <a:r>
              <a:rPr kumimoji="0" lang="ja-JP" altLang="en-US" sz="1200" kern="0">
                <a:solidFill>
                  <a:prstClr val="black"/>
                </a:solidFill>
                <a:latin typeface="+mn-lt"/>
                <a:ea typeface="+mn-ea"/>
              </a:rPr>
              <a:t>（例：セキュリティ、アジ</a:t>
            </a:r>
            <a:br>
              <a:rPr kumimoji="0" lang="ja-JP" altLang="en-US" sz="1200" kern="0">
                <a:solidFill>
                  <a:prstClr val="black"/>
                </a:solidFill>
                <a:latin typeface="+mn-lt"/>
                <a:ea typeface="+mn-ea"/>
              </a:rPr>
            </a:br>
            <a:r>
              <a:rPr kumimoji="0" lang="ja-JP" altLang="en-US" sz="1200" kern="0">
                <a:solidFill>
                  <a:prstClr val="black"/>
                </a:solidFill>
                <a:latin typeface="+mn-lt"/>
                <a:ea typeface="+mn-ea"/>
              </a:rPr>
              <a:t>リティ、</a:t>
            </a:r>
            <a:r>
              <a:rPr kumimoji="0" lang="en-US" altLang="ja-JP" sz="1200" kern="0">
                <a:solidFill>
                  <a:prstClr val="black"/>
                </a:solidFill>
                <a:latin typeface="+mn-lt"/>
                <a:ea typeface="+mn-ea"/>
              </a:rPr>
              <a:t>OPEX </a:t>
            </a:r>
            <a:r>
              <a:rPr kumimoji="0" lang="ja-JP" altLang="en-US" sz="1200" kern="0">
                <a:solidFill>
                  <a:prstClr val="black"/>
                </a:solidFill>
                <a:latin typeface="+mn-lt"/>
                <a:ea typeface="+mn-ea"/>
              </a:rPr>
              <a:t>化、</a:t>
            </a:r>
            <a:r>
              <a:rPr kumimoji="0" lang="en-US" altLang="ja-JP" sz="1200" kern="0">
                <a:solidFill>
                  <a:prstClr val="black"/>
                </a:solidFill>
                <a:latin typeface="+mn-lt"/>
                <a:ea typeface="+mn-ea"/>
              </a:rPr>
              <a:t>etc.</a:t>
            </a:r>
            <a:r>
              <a:rPr kumimoji="0" lang="ja-JP" altLang="en-US" sz="1200" kern="0">
                <a:solidFill>
                  <a:prstClr val="black"/>
                </a:solidFill>
                <a:latin typeface="+mn-lt"/>
                <a:ea typeface="+mn-ea"/>
              </a:rPr>
              <a:t>）</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これにより、モダナイズ</a:t>
            </a:r>
            <a:br>
              <a:rPr kumimoji="0" lang="ja-JP" altLang="en-US" sz="1200" kern="0">
                <a:solidFill>
                  <a:prstClr val="black"/>
                </a:solidFill>
                <a:latin typeface="+mn-lt"/>
                <a:ea typeface="+mn-ea"/>
              </a:rPr>
            </a:br>
            <a:r>
              <a:rPr kumimoji="0" lang="ja-JP" altLang="en-US" sz="1200" kern="0">
                <a:solidFill>
                  <a:prstClr val="black"/>
                </a:solidFill>
                <a:latin typeface="+mn-lt"/>
                <a:ea typeface="+mn-ea"/>
              </a:rPr>
              <a:t>戦略もおのずと決まる</a:t>
            </a:r>
          </a:p>
        </p:txBody>
      </p:sp>
      <p:sp>
        <p:nvSpPr>
          <p:cNvPr id="9" name="正方形/長方形 8">
            <a:extLst>
              <a:ext uri="{FF2B5EF4-FFF2-40B4-BE49-F238E27FC236}">
                <a16:creationId xmlns:a16="http://schemas.microsoft.com/office/drawing/2014/main" id="{9F420F3D-C57B-157C-2AA0-AA76FB910127}"/>
              </a:ext>
            </a:extLst>
          </p:cNvPr>
          <p:cNvSpPr/>
          <p:nvPr/>
        </p:nvSpPr>
        <p:spPr>
          <a:xfrm>
            <a:off x="4651512" y="2142565"/>
            <a:ext cx="4035288" cy="4527175"/>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［モダナイゼーション戦略］</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一般的に、クラウド化に合わせてモダナイズされる領域は以下の </a:t>
            </a:r>
            <a:r>
              <a:rPr kumimoji="0" lang="en-US" altLang="ja-JP" sz="1200" kern="0">
                <a:solidFill>
                  <a:prstClr val="black"/>
                </a:solidFill>
                <a:latin typeface="+mn-lt"/>
                <a:ea typeface="+mn-ea"/>
              </a:rPr>
              <a:t>3 </a:t>
            </a:r>
            <a:r>
              <a:rPr kumimoji="0" lang="ja-JP" altLang="en-US" sz="1200" kern="0">
                <a:solidFill>
                  <a:prstClr val="black"/>
                </a:solidFill>
                <a:latin typeface="+mn-lt"/>
                <a:ea typeface="+mn-ea"/>
              </a:rPr>
              <a:t>領域、それぞれの具体的なアプローチを解説</a:t>
            </a:r>
            <a:endParaRPr kumimoji="0" lang="en-US" altLang="ja-JP" sz="1200" kern="0">
              <a:solidFill>
                <a:prstClr val="black"/>
              </a:solidFill>
              <a:latin typeface="+mn-lt"/>
              <a:ea typeface="+mn-ea"/>
            </a:endParaRPr>
          </a:p>
        </p:txBody>
      </p:sp>
      <p:pic>
        <p:nvPicPr>
          <p:cNvPr id="10" name="Picture 2" descr="クラウド移行とモダン化のアプローチを示す図。">
            <a:extLst>
              <a:ext uri="{FF2B5EF4-FFF2-40B4-BE49-F238E27FC236}">
                <a16:creationId xmlns:a16="http://schemas.microsoft.com/office/drawing/2014/main" id="{F1DE73C0-CF9F-0E06-A6D1-4F33B574259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1989" y="5312128"/>
            <a:ext cx="3359620" cy="128552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移行の動機 5 つとモダン化の動機 5 つを示した図。モダン化の 5 つの動機とは、ハイブリッド ワークの実現、市場投入までの時間の短縮、アプリケーションのコスト最適化、アプリケーションのイノベーション、データの一元化です。">
            <a:extLst>
              <a:ext uri="{FF2B5EF4-FFF2-40B4-BE49-F238E27FC236}">
                <a16:creationId xmlns:a16="http://schemas.microsoft.com/office/drawing/2014/main" id="{602487A8-33A7-9936-DA21-21D91D5F5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1799" y="3897025"/>
            <a:ext cx="1975349" cy="1437272"/>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322E1FC6-038B-92AC-8351-D65FF67A5ED7}"/>
              </a:ext>
            </a:extLst>
          </p:cNvPr>
          <p:cNvSpPr/>
          <p:nvPr/>
        </p:nvSpPr>
        <p:spPr>
          <a:xfrm>
            <a:off x="4873245" y="2979736"/>
            <a:ext cx="3725810" cy="1058496"/>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050" kern="0">
                <a:solidFill>
                  <a:prstClr val="black"/>
                </a:solidFill>
                <a:latin typeface="+mn-lt"/>
                <a:ea typeface="+mn-ea"/>
              </a:rPr>
              <a:t>［開発プロセス］</a:t>
            </a:r>
            <a:endParaRPr kumimoji="0" lang="en-US" altLang="ja-JP" sz="1050"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050" kern="0">
                <a:solidFill>
                  <a:prstClr val="black"/>
                </a:solidFill>
                <a:latin typeface="+mn-lt"/>
                <a:ea typeface="+mn-ea"/>
              </a:rPr>
              <a:t>Azure DevOps </a:t>
            </a:r>
            <a:r>
              <a:rPr kumimoji="0" lang="ja-JP" altLang="en-US" sz="1050" kern="0">
                <a:solidFill>
                  <a:prstClr val="black"/>
                </a:solidFill>
                <a:latin typeface="+mn-lt"/>
                <a:ea typeface="+mn-ea"/>
              </a:rPr>
              <a:t>などを導入し、開発の</a:t>
            </a:r>
            <a:br>
              <a:rPr kumimoji="0" lang="ja-JP" altLang="en-US" sz="1050" kern="0">
                <a:solidFill>
                  <a:prstClr val="black"/>
                </a:solidFill>
                <a:latin typeface="+mn-lt"/>
                <a:ea typeface="+mn-ea"/>
              </a:rPr>
            </a:br>
            <a:r>
              <a:rPr kumimoji="0" lang="ja-JP" altLang="en-US" sz="1050" kern="0">
                <a:solidFill>
                  <a:prstClr val="black"/>
                </a:solidFill>
                <a:latin typeface="+mn-lt"/>
                <a:ea typeface="+mn-ea"/>
              </a:rPr>
              <a:t>やり方をアジャイル化していく</a:t>
            </a:r>
            <a:endParaRPr kumimoji="0" lang="en-US" altLang="ja-JP" sz="105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050" kern="0">
                <a:solidFill>
                  <a:prstClr val="black"/>
                </a:solidFill>
                <a:latin typeface="+mn-lt"/>
                <a:ea typeface="+mn-ea"/>
              </a:rPr>
              <a:t>ソース管理、</a:t>
            </a:r>
            <a:r>
              <a:rPr kumimoji="0" lang="en-US" altLang="ja-JP" sz="1050" kern="0">
                <a:solidFill>
                  <a:prstClr val="black"/>
                </a:solidFill>
                <a:latin typeface="+mn-lt"/>
                <a:ea typeface="+mn-ea"/>
              </a:rPr>
              <a:t>CI/CD</a:t>
            </a:r>
            <a:r>
              <a:rPr kumimoji="0" lang="ja-JP" altLang="en-US" sz="1050" kern="0">
                <a:solidFill>
                  <a:prstClr val="black"/>
                </a:solidFill>
                <a:latin typeface="+mn-lt"/>
                <a:ea typeface="+mn-ea"/>
              </a:rPr>
              <a:t>、タスク管理、テスト</a:t>
            </a:r>
            <a:br>
              <a:rPr kumimoji="0" lang="ja-JP" altLang="en-US" sz="1050" kern="0">
                <a:solidFill>
                  <a:prstClr val="black"/>
                </a:solidFill>
                <a:latin typeface="+mn-lt"/>
                <a:ea typeface="+mn-ea"/>
              </a:rPr>
            </a:br>
            <a:r>
              <a:rPr kumimoji="0" lang="ja-JP" altLang="en-US" sz="1050" kern="0">
                <a:solidFill>
                  <a:prstClr val="black"/>
                </a:solidFill>
                <a:latin typeface="+mn-lt"/>
                <a:ea typeface="+mn-ea"/>
              </a:rPr>
              <a:t>など複数の領域でのモダナイズを検討</a:t>
            </a:r>
          </a:p>
        </p:txBody>
      </p:sp>
      <p:sp>
        <p:nvSpPr>
          <p:cNvPr id="12" name="正方形/長方形 11">
            <a:extLst>
              <a:ext uri="{FF2B5EF4-FFF2-40B4-BE49-F238E27FC236}">
                <a16:creationId xmlns:a16="http://schemas.microsoft.com/office/drawing/2014/main" id="{166CEFEC-9BA8-5985-43D4-5AECEF264629}"/>
              </a:ext>
            </a:extLst>
          </p:cNvPr>
          <p:cNvSpPr/>
          <p:nvPr/>
        </p:nvSpPr>
        <p:spPr>
          <a:xfrm>
            <a:off x="4873245" y="4186187"/>
            <a:ext cx="3725810" cy="1058496"/>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050" kern="0">
                <a:solidFill>
                  <a:prstClr val="black"/>
                </a:solidFill>
                <a:latin typeface="+mn-lt"/>
                <a:ea typeface="+mn-ea"/>
              </a:rPr>
              <a:t>［データベース］</a:t>
            </a:r>
            <a:endParaRPr kumimoji="0" lang="en-US" altLang="ja-JP" sz="1050"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050" kern="0">
                <a:solidFill>
                  <a:prstClr val="black"/>
                </a:solidFill>
                <a:latin typeface="+mn-lt"/>
                <a:ea typeface="+mn-ea"/>
              </a:rPr>
              <a:t>データベースは比較的 </a:t>
            </a:r>
            <a:r>
              <a:rPr kumimoji="0" lang="en-US" altLang="ja-JP" sz="1050" kern="0">
                <a:solidFill>
                  <a:prstClr val="black"/>
                </a:solidFill>
                <a:latin typeface="+mn-lt"/>
                <a:ea typeface="+mn-ea"/>
              </a:rPr>
              <a:t>PaaS </a:t>
            </a:r>
            <a:r>
              <a:rPr kumimoji="0" lang="ja-JP" altLang="en-US" sz="1050" kern="0">
                <a:solidFill>
                  <a:prstClr val="black"/>
                </a:solidFill>
                <a:latin typeface="+mn-lt"/>
                <a:ea typeface="+mn-ea"/>
              </a:rPr>
              <a:t>化しやすい</a:t>
            </a:r>
            <a:br>
              <a:rPr kumimoji="0" lang="ja-JP" altLang="en-US" sz="1050" kern="0">
                <a:solidFill>
                  <a:prstClr val="black"/>
                </a:solidFill>
                <a:latin typeface="+mn-lt"/>
                <a:ea typeface="+mn-ea"/>
              </a:rPr>
            </a:br>
            <a:r>
              <a:rPr kumimoji="0" lang="ja-JP" altLang="en-US" sz="1050" kern="0">
                <a:solidFill>
                  <a:prstClr val="black"/>
                </a:solidFill>
                <a:latin typeface="+mn-lt"/>
                <a:ea typeface="+mn-ea"/>
              </a:rPr>
              <a:t>ことが多く、メリットを享受しやすい</a:t>
            </a:r>
            <a:endParaRPr kumimoji="0" lang="en-US" altLang="ja-JP" sz="105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050" kern="0">
                <a:solidFill>
                  <a:prstClr val="black"/>
                </a:solidFill>
                <a:latin typeface="+mn-lt"/>
                <a:ea typeface="+mn-ea"/>
              </a:rPr>
              <a:t>SQL</a:t>
            </a:r>
            <a:r>
              <a:rPr kumimoji="0" lang="ja-JP" altLang="en-US" sz="1050" kern="0">
                <a:solidFill>
                  <a:prstClr val="black"/>
                </a:solidFill>
                <a:latin typeface="+mn-lt"/>
                <a:ea typeface="+mn-ea"/>
              </a:rPr>
              <a:t> </a:t>
            </a:r>
            <a:r>
              <a:rPr kumimoji="0" lang="en-US" altLang="ja-JP" sz="1050" kern="0">
                <a:solidFill>
                  <a:prstClr val="black"/>
                </a:solidFill>
                <a:latin typeface="+mn-lt"/>
                <a:ea typeface="+mn-ea"/>
              </a:rPr>
              <a:t>Server,</a:t>
            </a:r>
            <a:r>
              <a:rPr kumimoji="0" lang="ja-JP" altLang="en-US" sz="1050" kern="0">
                <a:solidFill>
                  <a:prstClr val="black"/>
                </a:solidFill>
                <a:latin typeface="+mn-lt"/>
                <a:ea typeface="+mn-ea"/>
              </a:rPr>
              <a:t> </a:t>
            </a:r>
            <a:r>
              <a:rPr kumimoji="0" lang="en-US" altLang="ja-JP" sz="1050" kern="0">
                <a:solidFill>
                  <a:prstClr val="black"/>
                </a:solidFill>
                <a:latin typeface="+mn-lt"/>
                <a:ea typeface="+mn-ea"/>
              </a:rPr>
              <a:t>OSS</a:t>
            </a:r>
            <a:r>
              <a:rPr kumimoji="0" lang="ja-JP" altLang="en-US" sz="1050" kern="0">
                <a:solidFill>
                  <a:prstClr val="black"/>
                </a:solidFill>
                <a:latin typeface="+mn-lt"/>
                <a:ea typeface="+mn-ea"/>
              </a:rPr>
              <a:t> </a:t>
            </a:r>
            <a:r>
              <a:rPr kumimoji="0" lang="en-US" altLang="ja-JP" sz="1050" kern="0">
                <a:solidFill>
                  <a:prstClr val="black"/>
                </a:solidFill>
                <a:latin typeface="+mn-lt"/>
                <a:ea typeface="+mn-ea"/>
              </a:rPr>
              <a:t>DB</a:t>
            </a:r>
            <a:r>
              <a:rPr kumimoji="0" lang="ja-JP" altLang="en-US" sz="1050" kern="0">
                <a:solidFill>
                  <a:prstClr val="black"/>
                </a:solidFill>
                <a:latin typeface="+mn-lt"/>
                <a:ea typeface="+mn-ea"/>
              </a:rPr>
              <a:t> それぞれで複数</a:t>
            </a:r>
            <a:br>
              <a:rPr kumimoji="0" lang="ja-JP" altLang="en-US" sz="1050" kern="0">
                <a:solidFill>
                  <a:prstClr val="black"/>
                </a:solidFill>
                <a:latin typeface="+mn-lt"/>
                <a:ea typeface="+mn-ea"/>
              </a:rPr>
            </a:br>
            <a:r>
              <a:rPr kumimoji="0" lang="ja-JP" altLang="en-US" sz="1050" kern="0">
                <a:solidFill>
                  <a:prstClr val="black"/>
                </a:solidFill>
                <a:latin typeface="+mn-lt"/>
                <a:ea typeface="+mn-ea"/>
              </a:rPr>
              <a:t>の選択肢があるため活用を検討する</a:t>
            </a:r>
            <a:endParaRPr kumimoji="0" lang="en-US" altLang="ja-JP" sz="1050" kern="0">
              <a:solidFill>
                <a:prstClr val="black"/>
              </a:solidFill>
              <a:latin typeface="+mn-lt"/>
              <a:ea typeface="+mn-ea"/>
            </a:endParaRPr>
          </a:p>
          <a:p>
            <a:pPr eaLnBrk="1" fontAlgn="auto" hangingPunct="1">
              <a:spcBef>
                <a:spcPts val="0"/>
              </a:spcBef>
              <a:spcAft>
                <a:spcPts val="0"/>
              </a:spcAft>
              <a:defRPr/>
            </a:pPr>
            <a:endParaRPr kumimoji="0" lang="ja-JP" altLang="en-US" sz="1050" kern="0">
              <a:solidFill>
                <a:prstClr val="black"/>
              </a:solidFill>
              <a:latin typeface="+mn-lt"/>
              <a:ea typeface="+mn-ea"/>
            </a:endParaRPr>
          </a:p>
        </p:txBody>
      </p:sp>
      <p:sp>
        <p:nvSpPr>
          <p:cNvPr id="13" name="正方形/長方形 12">
            <a:extLst>
              <a:ext uri="{FF2B5EF4-FFF2-40B4-BE49-F238E27FC236}">
                <a16:creationId xmlns:a16="http://schemas.microsoft.com/office/drawing/2014/main" id="{DA976510-9A14-03AB-4001-51575A6AEE67}"/>
              </a:ext>
            </a:extLst>
          </p:cNvPr>
          <p:cNvSpPr/>
          <p:nvPr/>
        </p:nvSpPr>
        <p:spPr>
          <a:xfrm>
            <a:off x="4873245" y="5392638"/>
            <a:ext cx="3725810" cy="1058496"/>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050" kern="0">
                <a:solidFill>
                  <a:prstClr val="black"/>
                </a:solidFill>
                <a:latin typeface="+mn-lt"/>
                <a:ea typeface="+mn-ea"/>
              </a:rPr>
              <a:t>［アプリケーション］</a:t>
            </a:r>
            <a:endParaRPr kumimoji="0" lang="en-US" altLang="ja-JP" sz="1050"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050" kern="0">
                <a:solidFill>
                  <a:prstClr val="black"/>
                </a:solidFill>
                <a:latin typeface="+mn-lt"/>
                <a:ea typeface="+mn-ea"/>
              </a:rPr>
              <a:t>CaaS/PaaS </a:t>
            </a:r>
            <a:r>
              <a:rPr kumimoji="0" lang="ja-JP" altLang="en-US" sz="1050" kern="0">
                <a:solidFill>
                  <a:prstClr val="black"/>
                </a:solidFill>
                <a:latin typeface="+mn-lt"/>
                <a:ea typeface="+mn-ea"/>
              </a:rPr>
              <a:t>への乗せ換えにより、ミド</a:t>
            </a:r>
            <a:br>
              <a:rPr kumimoji="0" lang="ja-JP" altLang="en-US" sz="1050" kern="0">
                <a:solidFill>
                  <a:prstClr val="black"/>
                </a:solidFill>
                <a:latin typeface="+mn-lt"/>
                <a:ea typeface="+mn-ea"/>
              </a:rPr>
            </a:br>
            <a:r>
              <a:rPr kumimoji="0" lang="ja-JP" altLang="en-US" sz="1050" kern="0">
                <a:solidFill>
                  <a:prstClr val="black"/>
                </a:solidFill>
                <a:latin typeface="+mn-lt"/>
                <a:ea typeface="+mn-ea"/>
              </a:rPr>
              <a:t>ルウェアのメンテナンスが容易になる</a:t>
            </a:r>
            <a:endParaRPr kumimoji="0" lang="en-US" altLang="ja-JP" sz="105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050" kern="0">
                <a:solidFill>
                  <a:prstClr val="black"/>
                </a:solidFill>
                <a:latin typeface="+mn-lt"/>
                <a:ea typeface="+mn-ea"/>
              </a:rPr>
              <a:t>アプリケーションコードへの改修がどの</a:t>
            </a:r>
            <a:br>
              <a:rPr kumimoji="0" lang="ja-JP" altLang="en-US" sz="1050" kern="0">
                <a:solidFill>
                  <a:prstClr val="black"/>
                </a:solidFill>
                <a:latin typeface="+mn-lt"/>
                <a:ea typeface="+mn-ea"/>
              </a:rPr>
            </a:br>
            <a:r>
              <a:rPr kumimoji="0" lang="ja-JP" altLang="en-US" sz="1050" kern="0">
                <a:solidFill>
                  <a:prstClr val="black"/>
                </a:solidFill>
                <a:latin typeface="+mn-lt"/>
                <a:ea typeface="+mn-ea"/>
              </a:rPr>
              <a:t>程度必要になるかのアセスメントが必要</a:t>
            </a:r>
          </a:p>
        </p:txBody>
      </p:sp>
      <p:pic>
        <p:nvPicPr>
          <p:cNvPr id="12294" name="Picture 6" descr="基本的な Azure DevOps のワークフローに対応する 4 つのセグメントからなる円を示す図。提供される各サービス (Azure Boards、Azure Test Plans、Azure Repos、Azure Pipelines、Azure Artifacts) が示されている。">
            <a:extLst>
              <a:ext uri="{FF2B5EF4-FFF2-40B4-BE49-F238E27FC236}">
                <a16:creationId xmlns:a16="http://schemas.microsoft.com/office/drawing/2014/main" id="{87351918-EBF4-AD32-27A8-766DBC33F7D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6822" y="3043011"/>
            <a:ext cx="1025420" cy="967996"/>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制御が最大のものから生産性が最大のものまで、クラウドのデータベース プラットフォーム オプションを示す図。下部には、始点となるオンプレミスがある。そこから、SQL データベースへのパス、およびオープンソースと NoSQL データベースへのパスの 2 つのパスが生じている。">
            <a:extLst>
              <a:ext uri="{FF2B5EF4-FFF2-40B4-BE49-F238E27FC236}">
                <a16:creationId xmlns:a16="http://schemas.microsoft.com/office/drawing/2014/main" id="{FC65F6B4-46E3-CB66-9F74-1AF6ED2DBB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2681" y="4265715"/>
            <a:ext cx="973790" cy="90764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アプリケーション プラットフォームのオプションと、制御と生産性のバランスを示す図。図の下部にはオンプレミスのソリューションが示されている。その上にコンテナー プラットフォーム、その上にアプリケーション プラットフォーム、その上にローコードとノーコードのプラットフォームがある。">
            <a:extLst>
              <a:ext uri="{FF2B5EF4-FFF2-40B4-BE49-F238E27FC236}">
                <a16:creationId xmlns:a16="http://schemas.microsoft.com/office/drawing/2014/main" id="{9931DBA2-5C94-F6C3-C458-17B7AF595F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6782" y="5480963"/>
            <a:ext cx="1105460" cy="841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75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5C3515-E578-EDAA-7FF3-1168955BF028}"/>
              </a:ext>
            </a:extLst>
          </p:cNvPr>
          <p:cNvSpPr>
            <a:spLocks noGrp="1"/>
          </p:cNvSpPr>
          <p:nvPr>
            <p:ph type="title"/>
          </p:nvPr>
        </p:nvSpPr>
        <p:spPr/>
        <p:txBody>
          <a:bodyPr/>
          <a:lstStyle/>
          <a:p>
            <a:r>
              <a:rPr kumimoji="1" lang="ja-JP" altLang="en-US"/>
              <a:t>④ 業務システム構築・移行 （</a:t>
            </a:r>
            <a:r>
              <a:rPr lang="en-US" altLang="ja-JP"/>
              <a:t>Adopt</a:t>
            </a:r>
            <a:r>
              <a:rPr kumimoji="1" lang="ja-JP" altLang="en-US"/>
              <a:t>）</a:t>
            </a:r>
          </a:p>
        </p:txBody>
      </p:sp>
      <p:sp>
        <p:nvSpPr>
          <p:cNvPr id="3" name="コンテンツ プレースホルダー 2">
            <a:extLst>
              <a:ext uri="{FF2B5EF4-FFF2-40B4-BE49-F238E27FC236}">
                <a16:creationId xmlns:a16="http://schemas.microsoft.com/office/drawing/2014/main" id="{A19C6C92-9CD2-4BB9-7EA4-9C7C47B6FD5E}"/>
              </a:ext>
            </a:extLst>
          </p:cNvPr>
          <p:cNvSpPr>
            <a:spLocks noGrp="1"/>
          </p:cNvSpPr>
          <p:nvPr>
            <p:ph idx="1"/>
          </p:nvPr>
        </p:nvSpPr>
        <p:spPr/>
        <p:txBody>
          <a:bodyPr/>
          <a:lstStyle/>
          <a:p>
            <a:r>
              <a:rPr kumimoji="1" lang="en-US" altLang="ja-JP"/>
              <a:t>Tips &amp; Tricks : #3. </a:t>
            </a:r>
            <a:r>
              <a:rPr kumimoji="1" lang="ja-JP" altLang="en-US"/>
              <a:t>革新（</a:t>
            </a:r>
            <a:r>
              <a:rPr kumimoji="1" lang="en-US" altLang="ja-JP"/>
              <a:t>Innovation</a:t>
            </a:r>
            <a:r>
              <a:rPr kumimoji="1" lang="ja-JP" altLang="en-US"/>
              <a:t>）</a:t>
            </a:r>
            <a:endParaRPr kumimoji="1" lang="en-US" altLang="ja-JP"/>
          </a:p>
          <a:p>
            <a:pPr lvl="1"/>
            <a:r>
              <a:rPr kumimoji="1" lang="ja-JP" altLang="en-US"/>
              <a:t>イノベーションを目指す業務領域について、</a:t>
            </a:r>
            <a:r>
              <a:rPr kumimoji="1" lang="en-US" altLang="ja-JP"/>
              <a:t>MVP </a:t>
            </a:r>
            <a:br>
              <a:rPr kumimoji="1" lang="en-US" altLang="ja-JP"/>
            </a:br>
            <a:r>
              <a:rPr kumimoji="1" lang="ja-JP" altLang="en-US"/>
              <a:t>アプローチに基づいた進め方を解説</a:t>
            </a:r>
            <a:endParaRPr kumimoji="1" lang="en-US" altLang="ja-JP"/>
          </a:p>
          <a:p>
            <a:pPr lvl="1"/>
            <a:r>
              <a:rPr kumimoji="1" lang="ja-JP" altLang="en-US"/>
              <a:t>大別して </a:t>
            </a:r>
            <a:r>
              <a:rPr kumimoji="1" lang="en-US" altLang="ja-JP"/>
              <a:t>4 </a:t>
            </a:r>
            <a:r>
              <a:rPr kumimoji="1" lang="ja-JP" altLang="en-US"/>
              <a:t>つのことが解説されている</a:t>
            </a:r>
          </a:p>
        </p:txBody>
      </p:sp>
      <p:sp>
        <p:nvSpPr>
          <p:cNvPr id="4" name="正方形/長方形 3">
            <a:extLst>
              <a:ext uri="{FF2B5EF4-FFF2-40B4-BE49-F238E27FC236}">
                <a16:creationId xmlns:a16="http://schemas.microsoft.com/office/drawing/2014/main" id="{45A454C9-A98A-2BE6-44FF-5BB4C16B47C5}"/>
              </a:ext>
            </a:extLst>
          </p:cNvPr>
          <p:cNvSpPr/>
          <p:nvPr/>
        </p:nvSpPr>
        <p:spPr>
          <a:xfrm>
            <a:off x="457200" y="2381546"/>
            <a:ext cx="4035288" cy="206976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a:t>
            </a:r>
            <a:r>
              <a:rPr kumimoji="0" lang="en-US" altLang="ja-JP" sz="1200" b="1" u="sng" kern="0">
                <a:solidFill>
                  <a:prstClr val="black"/>
                </a:solidFill>
                <a:latin typeface="+mn-lt"/>
                <a:ea typeface="+mn-ea"/>
              </a:rPr>
              <a:t>Azure </a:t>
            </a:r>
            <a:r>
              <a:rPr kumimoji="0" lang="ja-JP" altLang="en-US" sz="1200" b="1" u="sng" kern="0">
                <a:solidFill>
                  <a:prstClr val="black"/>
                </a:solidFill>
                <a:latin typeface="+mn-lt"/>
                <a:ea typeface="+mn-ea"/>
              </a:rPr>
              <a:t>イノベーションガイド］</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イノベーションプロジェクトへの具体的な取り組み方を解説</a:t>
            </a: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おおまかには以下のような情報が整理されている</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お客様フィードバックの管理方法</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データの民主化の方法</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イノベーション領域に利用される </a:t>
            </a:r>
            <a:r>
              <a:rPr kumimoji="0" lang="en-US" altLang="ja-JP" sz="1200" kern="0">
                <a:solidFill>
                  <a:prstClr val="black"/>
                </a:solidFill>
                <a:latin typeface="+mn-lt"/>
                <a:ea typeface="+mn-ea"/>
              </a:rPr>
              <a:t>CaaS/PaaS </a:t>
            </a:r>
            <a:r>
              <a:rPr kumimoji="0" lang="ja-JP" altLang="en-US" sz="1200" kern="0">
                <a:solidFill>
                  <a:prstClr val="black"/>
                </a:solidFill>
                <a:latin typeface="+mn-lt"/>
                <a:ea typeface="+mn-ea"/>
              </a:rPr>
              <a:t>サービス</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CI/CD, DevOps </a:t>
            </a:r>
            <a:r>
              <a:rPr kumimoji="0" lang="ja-JP" altLang="en-US" sz="1200" kern="0">
                <a:solidFill>
                  <a:prstClr val="black"/>
                </a:solidFill>
                <a:latin typeface="+mn-lt"/>
                <a:ea typeface="+mn-ea"/>
              </a:rPr>
              <a:t>などの基礎</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IoT</a:t>
            </a:r>
            <a:r>
              <a:rPr kumimoji="0" lang="ja-JP" altLang="en-US" sz="1200" kern="0">
                <a:solidFill>
                  <a:prstClr val="black"/>
                </a:solidFill>
                <a:latin typeface="+mn-lt"/>
                <a:ea typeface="+mn-ea"/>
              </a:rPr>
              <a:t> 領域に関する考え方</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AI </a:t>
            </a:r>
            <a:r>
              <a:rPr kumimoji="0" lang="ja-JP" altLang="en-US" sz="1200" kern="0">
                <a:solidFill>
                  <a:prstClr val="black"/>
                </a:solidFill>
                <a:latin typeface="+mn-lt"/>
                <a:ea typeface="+mn-ea"/>
              </a:rPr>
              <a:t>活用の考え方</a:t>
            </a:r>
          </a:p>
        </p:txBody>
      </p:sp>
      <p:sp>
        <p:nvSpPr>
          <p:cNvPr id="5" name="正方形/長方形 4">
            <a:extLst>
              <a:ext uri="{FF2B5EF4-FFF2-40B4-BE49-F238E27FC236}">
                <a16:creationId xmlns:a16="http://schemas.microsoft.com/office/drawing/2014/main" id="{A1A49AFA-75FA-7FE7-3F8D-FBE7B95FBF02}"/>
              </a:ext>
            </a:extLst>
          </p:cNvPr>
          <p:cNvSpPr/>
          <p:nvPr/>
        </p:nvSpPr>
        <p:spPr>
          <a:xfrm>
            <a:off x="457200" y="4595999"/>
            <a:ext cx="4035288" cy="206976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［ベストプラクティス］</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イノベーションで利用されるアプローチやツールを紹介</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データ利活用、アプリ領域、</a:t>
            </a:r>
            <a:r>
              <a:rPr kumimoji="0" lang="en-US" altLang="ja-JP" sz="1200" kern="0">
                <a:solidFill>
                  <a:prstClr val="black"/>
                </a:solidFill>
                <a:latin typeface="+mn-lt"/>
                <a:ea typeface="+mn-ea"/>
              </a:rPr>
              <a:t>IoT</a:t>
            </a:r>
            <a:r>
              <a:rPr kumimoji="0" lang="ja-JP" altLang="en-US" sz="1200" kern="0">
                <a:solidFill>
                  <a:prstClr val="black"/>
                </a:solidFill>
                <a:latin typeface="+mn-lt"/>
                <a:ea typeface="+mn-ea"/>
              </a:rPr>
              <a:t>、</a:t>
            </a:r>
            <a:r>
              <a:rPr kumimoji="0" lang="en-US" altLang="ja-JP" sz="1200" kern="0">
                <a:solidFill>
                  <a:prstClr val="black"/>
                </a:solidFill>
                <a:latin typeface="+mn-lt"/>
                <a:ea typeface="+mn-ea"/>
              </a:rPr>
              <a:t>AI</a:t>
            </a:r>
            <a:r>
              <a:rPr kumimoji="0" lang="ja-JP" altLang="en-US" sz="1200" kern="0">
                <a:solidFill>
                  <a:prstClr val="black"/>
                </a:solidFill>
                <a:latin typeface="+mn-lt"/>
                <a:ea typeface="+mn-ea"/>
              </a:rPr>
              <a:t>、デジタルフィードバックループなど</a:t>
            </a:r>
            <a:endParaRPr kumimoji="0" lang="en-US" altLang="ja-JP" sz="1200" kern="0">
              <a:solidFill>
                <a:prstClr val="black"/>
              </a:solidFill>
              <a:latin typeface="+mn-lt"/>
              <a:ea typeface="+mn-ea"/>
            </a:endParaRPr>
          </a:p>
        </p:txBody>
      </p:sp>
      <p:sp>
        <p:nvSpPr>
          <p:cNvPr id="6" name="正方形/長方形 5">
            <a:extLst>
              <a:ext uri="{FF2B5EF4-FFF2-40B4-BE49-F238E27FC236}">
                <a16:creationId xmlns:a16="http://schemas.microsoft.com/office/drawing/2014/main" id="{4380928C-1D0C-B7A3-8376-F4ABC7072B95}"/>
              </a:ext>
            </a:extLst>
          </p:cNvPr>
          <p:cNvSpPr/>
          <p:nvPr/>
        </p:nvSpPr>
        <p:spPr>
          <a:xfrm>
            <a:off x="4651512" y="2381546"/>
            <a:ext cx="4035288" cy="206976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［イノベーションシナリオ］</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イノベーション領域で利用される </a:t>
            </a:r>
            <a:r>
              <a:rPr kumimoji="0" lang="en-US" altLang="ja-JP" sz="1200" kern="0">
                <a:solidFill>
                  <a:prstClr val="black"/>
                </a:solidFill>
                <a:latin typeface="+mn-lt"/>
                <a:ea typeface="+mn-ea"/>
              </a:rPr>
              <a:t>Azure </a:t>
            </a:r>
            <a:r>
              <a:rPr kumimoji="0" lang="ja-JP" altLang="en-US" sz="1200" kern="0">
                <a:solidFill>
                  <a:prstClr val="black"/>
                </a:solidFill>
                <a:latin typeface="+mn-lt"/>
                <a:ea typeface="+mn-ea"/>
              </a:rPr>
              <a:t>サービスの利用のポイントについて解説</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Kubernetes</a:t>
            </a: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AI</a:t>
            </a:r>
          </a:p>
        </p:txBody>
      </p:sp>
      <p:sp>
        <p:nvSpPr>
          <p:cNvPr id="7" name="正方形/長方形 6">
            <a:extLst>
              <a:ext uri="{FF2B5EF4-FFF2-40B4-BE49-F238E27FC236}">
                <a16:creationId xmlns:a16="http://schemas.microsoft.com/office/drawing/2014/main" id="{DBC36E66-527B-F1E8-1D28-F3B8DBF5D5B3}"/>
              </a:ext>
            </a:extLst>
          </p:cNvPr>
          <p:cNvSpPr/>
          <p:nvPr/>
        </p:nvSpPr>
        <p:spPr>
          <a:xfrm>
            <a:off x="4651512" y="4595999"/>
            <a:ext cx="4035288" cy="206976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［プロセス改善］</a:t>
            </a: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イノベーション領域におけるフィードバックループのやり方と、イノベーション領域を支える </a:t>
            </a:r>
            <a:r>
              <a:rPr kumimoji="0" lang="en-US" altLang="ja-JP" sz="1200" kern="0">
                <a:solidFill>
                  <a:prstClr val="black"/>
                </a:solidFill>
                <a:latin typeface="+mn-lt"/>
                <a:ea typeface="+mn-ea"/>
              </a:rPr>
              <a:t>5 </a:t>
            </a:r>
            <a:r>
              <a:rPr kumimoji="0" lang="ja-JP" altLang="en-US" sz="1200" kern="0">
                <a:solidFill>
                  <a:prstClr val="black"/>
                </a:solidFill>
                <a:latin typeface="+mn-lt"/>
                <a:ea typeface="+mn-ea"/>
              </a:rPr>
              <a:t>つの技術領域を解説</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フィードバックループの組み立て方・考え方</a:t>
            </a:r>
            <a:br>
              <a:rPr kumimoji="0" lang="ja-JP" altLang="en-US" sz="1200" kern="0">
                <a:solidFill>
                  <a:prstClr val="black"/>
                </a:solidFill>
                <a:latin typeface="+mn-lt"/>
                <a:ea typeface="+mn-ea"/>
              </a:rPr>
            </a:br>
            <a:r>
              <a:rPr kumimoji="0" lang="en-US" altLang="ja-JP" sz="1200" kern="0">
                <a:solidFill>
                  <a:prstClr val="black"/>
                </a:solidFill>
                <a:latin typeface="+mn-lt"/>
                <a:ea typeface="+mn-ea"/>
              </a:rPr>
              <a:t>Build - Measure - Learn</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イノベーションを支える </a:t>
            </a:r>
            <a:r>
              <a:rPr kumimoji="0" lang="en-US" altLang="ja-JP" sz="1200" kern="0">
                <a:solidFill>
                  <a:prstClr val="black"/>
                </a:solidFill>
                <a:latin typeface="+mn-lt"/>
                <a:ea typeface="+mn-ea"/>
              </a:rPr>
              <a:t>5 </a:t>
            </a:r>
            <a:r>
              <a:rPr kumimoji="0" lang="ja-JP" altLang="en-US" sz="1200" kern="0">
                <a:solidFill>
                  <a:prstClr val="black"/>
                </a:solidFill>
                <a:latin typeface="+mn-lt"/>
                <a:ea typeface="+mn-ea"/>
              </a:rPr>
              <a:t>つの技術領域</a:t>
            </a:r>
            <a:br>
              <a:rPr kumimoji="0" lang="ja-JP" altLang="en-US" sz="1200" kern="0">
                <a:solidFill>
                  <a:prstClr val="black"/>
                </a:solidFill>
                <a:latin typeface="+mn-lt"/>
                <a:ea typeface="+mn-ea"/>
              </a:rPr>
            </a:br>
            <a:r>
              <a:rPr kumimoji="0" lang="ja-JP" altLang="en-US" sz="1200" kern="0">
                <a:solidFill>
                  <a:prstClr val="black"/>
                </a:solidFill>
                <a:latin typeface="+mn-lt"/>
                <a:ea typeface="+mn-ea"/>
              </a:rPr>
              <a:t>データ民主化、革新的アプリ開発、フィードバックサイクルの高速化、デバイス活用、</a:t>
            </a:r>
            <a:r>
              <a:rPr kumimoji="0" lang="en-US" altLang="ja-JP" sz="1200" kern="0">
                <a:solidFill>
                  <a:prstClr val="black"/>
                </a:solidFill>
                <a:latin typeface="+mn-lt"/>
                <a:ea typeface="+mn-ea"/>
              </a:rPr>
              <a:t>AI </a:t>
            </a:r>
            <a:r>
              <a:rPr kumimoji="0" lang="ja-JP" altLang="en-US" sz="1200" kern="0">
                <a:solidFill>
                  <a:prstClr val="black"/>
                </a:solidFill>
                <a:latin typeface="+mn-lt"/>
                <a:ea typeface="+mn-ea"/>
              </a:rPr>
              <a:t>予測</a:t>
            </a:r>
          </a:p>
        </p:txBody>
      </p:sp>
      <p:sp>
        <p:nvSpPr>
          <p:cNvPr id="8" name="テキスト ボックス 7">
            <a:extLst>
              <a:ext uri="{FF2B5EF4-FFF2-40B4-BE49-F238E27FC236}">
                <a16:creationId xmlns:a16="http://schemas.microsoft.com/office/drawing/2014/main" id="{D3616BDA-55CB-1496-76D5-63CB3CD73D1D}"/>
              </a:ext>
            </a:extLst>
          </p:cNvPr>
          <p:cNvSpPr txBox="1"/>
          <p:nvPr/>
        </p:nvSpPr>
        <p:spPr>
          <a:xfrm>
            <a:off x="5730241" y="91351"/>
            <a:ext cx="3261360" cy="2169825"/>
          </a:xfrm>
          <a:prstGeom prst="rect">
            <a:avLst/>
          </a:prstGeom>
          <a:solidFill>
            <a:srgbClr val="FFEBFF"/>
          </a:solidFill>
          <a:ln>
            <a:solidFill>
              <a:srgbClr val="FF0000"/>
            </a:solidFill>
          </a:ln>
        </p:spPr>
        <p:txBody>
          <a:bodyPr wrap="square" rtlCol="0">
            <a:spAutoFit/>
          </a:bodyPr>
          <a:lstStyle/>
          <a:p>
            <a:r>
              <a:rPr kumimoji="1" lang="en-US" altLang="ja-JP" sz="900"/>
              <a:t>※</a:t>
            </a:r>
            <a:r>
              <a:rPr kumimoji="1" lang="ja-JP" altLang="en-US" sz="900"/>
              <a:t>（参考） </a:t>
            </a:r>
            <a:r>
              <a:rPr kumimoji="1" lang="en-US" altLang="ja-JP" sz="900"/>
              <a:t>MVP </a:t>
            </a:r>
            <a:r>
              <a:rPr kumimoji="1" lang="ja-JP" altLang="en-US" sz="900"/>
              <a:t>（</a:t>
            </a:r>
            <a:r>
              <a:rPr lang="en-US" altLang="ja-JP" sz="900"/>
              <a:t> Minimum Viable Product </a:t>
            </a:r>
            <a:r>
              <a:rPr kumimoji="1" lang="ja-JP" altLang="en-US" sz="900"/>
              <a:t>）アプローチとは</a:t>
            </a:r>
            <a:r>
              <a:rPr kumimoji="1" lang="en-US" altLang="ja-JP" sz="900"/>
              <a:t>...</a:t>
            </a:r>
            <a:endParaRPr lang="ja-JP" altLang="en-US" sz="900"/>
          </a:p>
          <a:p>
            <a:r>
              <a:rPr lang="ja-JP" altLang="en-US" sz="900"/>
              <a:t>最終的な完成物を想定して段階的に作り上げていくのではなく、「価値」を検証できる成果物をまず小さく作り、それを元に </a:t>
            </a:r>
            <a:r>
              <a:rPr lang="en-US" altLang="ja-JP" sz="900"/>
              <a:t>F/B </a:t>
            </a:r>
            <a:r>
              <a:rPr lang="ja-JP" altLang="en-US" sz="900"/>
              <a:t>を集め、軌道修正しながら最終成果物を目指す</a:t>
            </a:r>
          </a:p>
          <a:p>
            <a:endParaRPr lang="en-US" altLang="ja-JP" sz="900"/>
          </a:p>
          <a:p>
            <a:endParaRPr kumimoji="1" lang="en-US" altLang="ja-JP" sz="900"/>
          </a:p>
          <a:p>
            <a:endParaRPr lang="en-US" altLang="ja-JP" sz="900"/>
          </a:p>
          <a:p>
            <a:endParaRPr kumimoji="1" lang="en-US" altLang="ja-JP" sz="900"/>
          </a:p>
          <a:p>
            <a:endParaRPr lang="en-US" altLang="ja-JP" sz="900"/>
          </a:p>
          <a:p>
            <a:endParaRPr kumimoji="1" lang="en-US" altLang="ja-JP" sz="900"/>
          </a:p>
          <a:p>
            <a:endParaRPr kumimoji="1" lang="en-US" altLang="ja-JP" sz="900"/>
          </a:p>
          <a:p>
            <a:endParaRPr lang="en-US" altLang="ja-JP" sz="900"/>
          </a:p>
          <a:p>
            <a:endParaRPr kumimoji="1" lang="en-US" altLang="ja-JP" sz="900"/>
          </a:p>
          <a:p>
            <a:endParaRPr lang="en-US" altLang="ja-JP" sz="900"/>
          </a:p>
          <a:p>
            <a:endParaRPr kumimoji="1" lang="ja-JP" altLang="en-US" sz="900"/>
          </a:p>
        </p:txBody>
      </p:sp>
      <p:grpSp>
        <p:nvGrpSpPr>
          <p:cNvPr id="18" name="グループ化 17">
            <a:extLst>
              <a:ext uri="{FF2B5EF4-FFF2-40B4-BE49-F238E27FC236}">
                <a16:creationId xmlns:a16="http://schemas.microsoft.com/office/drawing/2014/main" id="{6FD8699B-9D8C-7D9A-B605-BFCCA9E7CE3A}"/>
              </a:ext>
            </a:extLst>
          </p:cNvPr>
          <p:cNvGrpSpPr/>
          <p:nvPr/>
        </p:nvGrpSpPr>
        <p:grpSpPr>
          <a:xfrm>
            <a:off x="5996248" y="740922"/>
            <a:ext cx="2729346" cy="1534061"/>
            <a:chOff x="4753720" y="972515"/>
            <a:chExt cx="4981561" cy="2799945"/>
          </a:xfrm>
        </p:grpSpPr>
        <p:pic>
          <p:nvPicPr>
            <p:cNvPr id="10" name="Picture 2" descr="https://public-media.interaction-design.org/images/uploads/9f7f5b30ed9905117b65572ab6949a9f.png">
              <a:extLst>
                <a:ext uri="{FF2B5EF4-FFF2-40B4-BE49-F238E27FC236}">
                  <a16:creationId xmlns:a16="http://schemas.microsoft.com/office/drawing/2014/main" id="{23E880A7-4592-4673-18C7-C00959C5DB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3720" y="972515"/>
              <a:ext cx="3554142" cy="2286525"/>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77FD439E-1A00-9EF2-B50D-274ABBC70BE9}"/>
                </a:ext>
              </a:extLst>
            </p:cNvPr>
            <p:cNvSpPr txBox="1"/>
            <p:nvPr/>
          </p:nvSpPr>
          <p:spPr>
            <a:xfrm>
              <a:off x="4763302" y="3266886"/>
              <a:ext cx="4930520" cy="505574"/>
            </a:xfrm>
            <a:prstGeom prst="rect">
              <a:avLst/>
            </a:prstGeom>
            <a:noFill/>
          </p:spPr>
          <p:txBody>
            <a:bodyPr wrap="none" rtlCol="0">
              <a:spAutoFit/>
            </a:bodyPr>
            <a:lstStyle/>
            <a:p>
              <a:r>
                <a:rPr lang="ja-JP" altLang="en-US" sz="600"/>
                <a:t>出典：</a:t>
              </a:r>
              <a:r>
                <a:rPr lang="en-US" altLang="ja-JP" sz="600"/>
                <a:t>https://blog.crisp.se/2016/01/25/henrikkniberg/making-sense-of-mvp</a:t>
              </a:r>
              <a:endParaRPr lang="ja-JP" altLang="en-US" sz="600"/>
            </a:p>
            <a:p>
              <a:r>
                <a:rPr kumimoji="1" lang="ja-JP" altLang="en-US" sz="600"/>
                <a:t>（</a:t>
              </a:r>
              <a:r>
                <a:rPr lang="en-US" altLang="ja-JP" sz="600"/>
                <a:t>Henrik Kniberg</a:t>
              </a:r>
              <a:r>
                <a:rPr lang="ja-JP" altLang="en-US" sz="600"/>
                <a:t> 氏によるイラスト</a:t>
              </a:r>
              <a:r>
                <a:rPr kumimoji="1" lang="ja-JP" altLang="en-US" sz="600"/>
                <a:t>）</a:t>
              </a:r>
            </a:p>
          </p:txBody>
        </p:sp>
        <p:sp>
          <p:nvSpPr>
            <p:cNvPr id="12" name="吹き出し: 角を丸めた四角形 11">
              <a:extLst>
                <a:ext uri="{FF2B5EF4-FFF2-40B4-BE49-F238E27FC236}">
                  <a16:creationId xmlns:a16="http://schemas.microsoft.com/office/drawing/2014/main" id="{008F9A07-031C-F09C-CEBC-E79F3ADB35C8}"/>
                </a:ext>
              </a:extLst>
            </p:cNvPr>
            <p:cNvSpPr/>
            <p:nvPr/>
          </p:nvSpPr>
          <p:spPr>
            <a:xfrm>
              <a:off x="8246722" y="2317110"/>
              <a:ext cx="1488559" cy="505574"/>
            </a:xfrm>
            <a:prstGeom prst="wedgeRoundRectCallout">
              <a:avLst>
                <a:gd name="adj1" fmla="val -63929"/>
                <a:gd name="adj2" fmla="val -21358"/>
                <a:gd name="adj3" fmla="val 16667"/>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eaLnBrk="1" fontAlgn="auto" hangingPunct="1">
                <a:spcBef>
                  <a:spcPts val="0"/>
                </a:spcBef>
                <a:spcAft>
                  <a:spcPts val="0"/>
                </a:spcAft>
                <a:defRPr/>
              </a:pPr>
              <a:r>
                <a:rPr kumimoji="0" lang="ja-JP" altLang="en-US" sz="600" kern="0">
                  <a:solidFill>
                    <a:prstClr val="black"/>
                  </a:solidFill>
                  <a:latin typeface="+mn-lt"/>
                  <a:ea typeface="+mn-ea"/>
                </a:rPr>
                <a:t>価値検証・軌道修正は</a:t>
              </a:r>
            </a:p>
            <a:p>
              <a:pPr algn="ctr" eaLnBrk="1" fontAlgn="auto" hangingPunct="1">
                <a:spcBef>
                  <a:spcPts val="0"/>
                </a:spcBef>
                <a:spcAft>
                  <a:spcPts val="0"/>
                </a:spcAft>
                <a:defRPr/>
              </a:pPr>
              <a:r>
                <a:rPr kumimoji="0" lang="ja-JP" altLang="en-US" sz="600" kern="0">
                  <a:solidFill>
                    <a:prstClr val="black"/>
                  </a:solidFill>
                  <a:latin typeface="+mn-lt"/>
                  <a:ea typeface="+mn-ea"/>
                </a:rPr>
                <a:t>可能だが、作り替え</a:t>
              </a:r>
            </a:p>
            <a:p>
              <a:pPr algn="ctr" eaLnBrk="1" fontAlgn="auto" hangingPunct="1">
                <a:spcBef>
                  <a:spcPts val="0"/>
                </a:spcBef>
                <a:spcAft>
                  <a:spcPts val="0"/>
                </a:spcAft>
                <a:defRPr/>
              </a:pPr>
              <a:r>
                <a:rPr kumimoji="0" lang="ja-JP" altLang="en-US" sz="600" kern="0">
                  <a:solidFill>
                    <a:prstClr val="black"/>
                  </a:solidFill>
                  <a:latin typeface="+mn-lt"/>
                  <a:ea typeface="+mn-ea"/>
                </a:rPr>
                <a:t>コストは高い</a:t>
              </a:r>
            </a:p>
          </p:txBody>
        </p:sp>
        <p:sp>
          <p:nvSpPr>
            <p:cNvPr id="13" name="矢印: 上カーブ 12">
              <a:extLst>
                <a:ext uri="{FF2B5EF4-FFF2-40B4-BE49-F238E27FC236}">
                  <a16:creationId xmlns:a16="http://schemas.microsoft.com/office/drawing/2014/main" id="{A3BF4900-C683-694A-6600-6A1F5C3212AB}"/>
                </a:ext>
              </a:extLst>
            </p:cNvPr>
            <p:cNvSpPr/>
            <p:nvPr/>
          </p:nvSpPr>
          <p:spPr>
            <a:xfrm>
              <a:off x="7190591" y="3004336"/>
              <a:ext cx="504070" cy="279661"/>
            </a:xfrm>
            <a:prstGeom prst="curvedUpArrow">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endParaRPr kumimoji="0" lang="ja-JP" altLang="en-US" sz="800" kern="0">
                <a:solidFill>
                  <a:prstClr val="black"/>
                </a:solidFill>
                <a:latin typeface="+mn-lt"/>
                <a:ea typeface="+mn-ea"/>
              </a:endParaRPr>
            </a:p>
          </p:txBody>
        </p:sp>
        <p:sp>
          <p:nvSpPr>
            <p:cNvPr id="14" name="矢印: 上カーブ 13">
              <a:extLst>
                <a:ext uri="{FF2B5EF4-FFF2-40B4-BE49-F238E27FC236}">
                  <a16:creationId xmlns:a16="http://schemas.microsoft.com/office/drawing/2014/main" id="{17C047A9-CAA6-95C7-DB11-4C341759E43A}"/>
                </a:ext>
              </a:extLst>
            </p:cNvPr>
            <p:cNvSpPr/>
            <p:nvPr/>
          </p:nvSpPr>
          <p:spPr>
            <a:xfrm>
              <a:off x="6449872" y="3004336"/>
              <a:ext cx="504070" cy="279661"/>
            </a:xfrm>
            <a:prstGeom prst="curvedUpArrow">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endParaRPr kumimoji="0" lang="ja-JP" altLang="en-US" sz="800" kern="0">
                <a:solidFill>
                  <a:prstClr val="black"/>
                </a:solidFill>
                <a:latin typeface="+mn-lt"/>
                <a:ea typeface="+mn-ea"/>
              </a:endParaRPr>
            </a:p>
          </p:txBody>
        </p:sp>
        <p:sp>
          <p:nvSpPr>
            <p:cNvPr id="15" name="矢印: 上カーブ 14">
              <a:extLst>
                <a:ext uri="{FF2B5EF4-FFF2-40B4-BE49-F238E27FC236}">
                  <a16:creationId xmlns:a16="http://schemas.microsoft.com/office/drawing/2014/main" id="{1FFF57A5-9949-3E18-8425-9688AEAF6BB4}"/>
                </a:ext>
              </a:extLst>
            </p:cNvPr>
            <p:cNvSpPr/>
            <p:nvPr/>
          </p:nvSpPr>
          <p:spPr>
            <a:xfrm>
              <a:off x="5725072" y="3004336"/>
              <a:ext cx="504070" cy="279661"/>
            </a:xfrm>
            <a:prstGeom prst="curvedUpArrow">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endParaRPr kumimoji="0" lang="ja-JP" altLang="en-US" sz="800" kern="0">
                <a:solidFill>
                  <a:prstClr val="black"/>
                </a:solidFill>
                <a:latin typeface="+mn-lt"/>
                <a:ea typeface="+mn-ea"/>
              </a:endParaRPr>
            </a:p>
          </p:txBody>
        </p:sp>
        <p:sp>
          <p:nvSpPr>
            <p:cNvPr id="16" name="矢印: 上カーブ 15">
              <a:extLst>
                <a:ext uri="{FF2B5EF4-FFF2-40B4-BE49-F238E27FC236}">
                  <a16:creationId xmlns:a16="http://schemas.microsoft.com/office/drawing/2014/main" id="{C57FCB15-213E-1AA7-23FD-ED28CAD5089B}"/>
                </a:ext>
              </a:extLst>
            </p:cNvPr>
            <p:cNvSpPr/>
            <p:nvPr/>
          </p:nvSpPr>
          <p:spPr>
            <a:xfrm>
              <a:off x="5161315" y="3004336"/>
              <a:ext cx="504070" cy="279661"/>
            </a:xfrm>
            <a:prstGeom prst="curvedUpArrow">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endParaRPr kumimoji="0" lang="ja-JP" altLang="en-US" sz="800" kern="0">
                <a:solidFill>
                  <a:prstClr val="black"/>
                </a:solidFill>
                <a:latin typeface="+mn-lt"/>
                <a:ea typeface="+mn-ea"/>
              </a:endParaRPr>
            </a:p>
          </p:txBody>
        </p:sp>
        <p:sp>
          <p:nvSpPr>
            <p:cNvPr id="17" name="吹き出し: 角を丸めた四角形 16">
              <a:extLst>
                <a:ext uri="{FF2B5EF4-FFF2-40B4-BE49-F238E27FC236}">
                  <a16:creationId xmlns:a16="http://schemas.microsoft.com/office/drawing/2014/main" id="{9C84FB3B-6152-0A88-6E78-103D121C14B1}"/>
                </a:ext>
              </a:extLst>
            </p:cNvPr>
            <p:cNvSpPr/>
            <p:nvPr/>
          </p:nvSpPr>
          <p:spPr>
            <a:xfrm>
              <a:off x="8264514" y="1189279"/>
              <a:ext cx="1342287" cy="505574"/>
            </a:xfrm>
            <a:prstGeom prst="wedgeRoundRectCallout">
              <a:avLst>
                <a:gd name="adj1" fmla="val -68192"/>
                <a:gd name="adj2" fmla="val 26318"/>
                <a:gd name="adj3" fmla="val 16667"/>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eaLnBrk="1" fontAlgn="auto" hangingPunct="1">
                <a:spcBef>
                  <a:spcPts val="0"/>
                </a:spcBef>
                <a:spcAft>
                  <a:spcPts val="0"/>
                </a:spcAft>
                <a:defRPr/>
              </a:pPr>
              <a:r>
                <a:rPr kumimoji="0" lang="ja-JP" altLang="en-US" sz="600" kern="0">
                  <a:solidFill>
                    <a:prstClr val="black"/>
                  </a:solidFill>
                </a:rPr>
                <a:t>価値検証が最後まで</a:t>
              </a:r>
              <a:endParaRPr kumimoji="0" lang="en-US" altLang="ja-JP" sz="600" kern="0">
                <a:solidFill>
                  <a:prstClr val="black"/>
                </a:solidFill>
              </a:endParaRPr>
            </a:p>
            <a:p>
              <a:pPr algn="ctr" eaLnBrk="1" fontAlgn="auto" hangingPunct="1">
                <a:spcBef>
                  <a:spcPts val="0"/>
                </a:spcBef>
                <a:spcAft>
                  <a:spcPts val="0"/>
                </a:spcAft>
                <a:defRPr/>
              </a:pPr>
              <a:r>
                <a:rPr kumimoji="0" lang="ja-JP" altLang="en-US" sz="600" kern="0">
                  <a:solidFill>
                    <a:prstClr val="black"/>
                  </a:solidFill>
                </a:rPr>
                <a:t>できないため、</a:t>
              </a:r>
              <a:endParaRPr kumimoji="0" lang="en-US" altLang="ja-JP" sz="600" kern="0">
                <a:solidFill>
                  <a:prstClr val="black"/>
                </a:solidFill>
              </a:endParaRPr>
            </a:p>
            <a:p>
              <a:pPr algn="ctr" eaLnBrk="1" fontAlgn="auto" hangingPunct="1">
                <a:spcBef>
                  <a:spcPts val="0"/>
                </a:spcBef>
                <a:spcAft>
                  <a:spcPts val="0"/>
                </a:spcAft>
                <a:defRPr/>
              </a:pPr>
              <a:r>
                <a:rPr kumimoji="0" lang="ja-JP" altLang="en-US" sz="600" kern="0">
                  <a:solidFill>
                    <a:prstClr val="black"/>
                  </a:solidFill>
                </a:rPr>
                <a:t>リスクが高い</a:t>
              </a:r>
            </a:p>
          </p:txBody>
        </p:sp>
      </p:grpSp>
      <p:pic>
        <p:nvPicPr>
          <p:cNvPr id="13314" name="Picture 2" descr="Diagram that shows the Cloud Adoption Framework innovate toolchain.">
            <a:extLst>
              <a:ext uri="{FF2B5EF4-FFF2-40B4-BE49-F238E27FC236}">
                <a16:creationId xmlns:a16="http://schemas.microsoft.com/office/drawing/2014/main" id="{6AABF36C-7F76-308C-D17B-F3E4298F4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974" y="5344751"/>
            <a:ext cx="2210737" cy="1250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59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CC4BBD0-095B-F14C-30A6-EA9071563344}"/>
              </a:ext>
            </a:extLst>
          </p:cNvPr>
          <p:cNvSpPr>
            <a:spLocks noGrp="1"/>
          </p:cNvSpPr>
          <p:nvPr>
            <p:ph type="title"/>
          </p:nvPr>
        </p:nvSpPr>
        <p:spPr/>
        <p:txBody>
          <a:bodyPr/>
          <a:lstStyle/>
          <a:p>
            <a:r>
              <a:rPr lang="en-US" altLang="ja-JP"/>
              <a:t>Azure </a:t>
            </a:r>
            <a:r>
              <a:rPr lang="ja-JP" altLang="en-US"/>
              <a:t>を利用するプロジェクトの進め方の基本 まとめ</a:t>
            </a:r>
          </a:p>
        </p:txBody>
      </p:sp>
      <p:sp>
        <p:nvSpPr>
          <p:cNvPr id="5" name="コンテンツ プレースホルダー 4">
            <a:extLst>
              <a:ext uri="{FF2B5EF4-FFF2-40B4-BE49-F238E27FC236}">
                <a16:creationId xmlns:a16="http://schemas.microsoft.com/office/drawing/2014/main" id="{40FFE73A-E46C-1A67-28AD-EB28DF2230FE}"/>
              </a:ext>
            </a:extLst>
          </p:cNvPr>
          <p:cNvSpPr>
            <a:spLocks noGrp="1"/>
          </p:cNvSpPr>
          <p:nvPr>
            <p:ph idx="1"/>
          </p:nvPr>
        </p:nvSpPr>
        <p:spPr/>
        <p:txBody>
          <a:bodyPr/>
          <a:lstStyle/>
          <a:p>
            <a:r>
              <a:rPr lang="en-US" altLang="ja-JP"/>
              <a:t>Azure CAF </a:t>
            </a:r>
            <a:r>
              <a:rPr lang="ja-JP" altLang="en-US"/>
              <a:t>では、クラウド利活用プロジェクトを進める上での落とし穴を避けるための多数の情報が提供されている</a:t>
            </a:r>
            <a:endParaRPr lang="en-US" altLang="ja-JP"/>
          </a:p>
          <a:p>
            <a:r>
              <a:rPr lang="ja-JP" altLang="en-US"/>
              <a:t>中でも特に手厚く説明されており、リファレンスとして重要なのは</a:t>
            </a:r>
            <a:r>
              <a:rPr lang="en-US" altLang="ja-JP"/>
              <a:t>...</a:t>
            </a:r>
          </a:p>
          <a:p>
            <a:pPr lvl="1"/>
            <a:r>
              <a:rPr lang="en-US" altLang="ja-JP"/>
              <a:t>Azure </a:t>
            </a:r>
            <a:r>
              <a:rPr lang="ja-JP" altLang="en-US"/>
              <a:t>ランディングゾーン</a:t>
            </a:r>
            <a:endParaRPr lang="en-US" altLang="ja-JP"/>
          </a:p>
          <a:p>
            <a:pPr lvl="1"/>
            <a:r>
              <a:rPr lang="ja-JP" altLang="en-US"/>
              <a:t>移行ガイドおよびイノベーションガイド</a:t>
            </a:r>
            <a:endParaRPr lang="en-US" altLang="ja-JP"/>
          </a:p>
        </p:txBody>
      </p:sp>
      <p:grpSp>
        <p:nvGrpSpPr>
          <p:cNvPr id="101" name="グループ化 100">
            <a:extLst>
              <a:ext uri="{FF2B5EF4-FFF2-40B4-BE49-F238E27FC236}">
                <a16:creationId xmlns:a16="http://schemas.microsoft.com/office/drawing/2014/main" id="{7A975C7B-BC8F-731C-EC23-358119211B72}"/>
              </a:ext>
            </a:extLst>
          </p:cNvPr>
          <p:cNvGrpSpPr/>
          <p:nvPr/>
        </p:nvGrpSpPr>
        <p:grpSpPr>
          <a:xfrm>
            <a:off x="1895474" y="2977784"/>
            <a:ext cx="6791325" cy="902431"/>
            <a:chOff x="457200" y="2412083"/>
            <a:chExt cx="8229600" cy="1093549"/>
          </a:xfrm>
        </p:grpSpPr>
        <p:sp>
          <p:nvSpPr>
            <p:cNvPr id="50" name="正方形/長方形 49">
              <a:extLst>
                <a:ext uri="{FF2B5EF4-FFF2-40B4-BE49-F238E27FC236}">
                  <a16:creationId xmlns:a16="http://schemas.microsoft.com/office/drawing/2014/main" id="{8B7CF604-C5FD-8EBF-D742-55A841E8B929}"/>
                </a:ext>
              </a:extLst>
            </p:cNvPr>
            <p:cNvSpPr/>
            <p:nvPr/>
          </p:nvSpPr>
          <p:spPr>
            <a:xfrm>
              <a:off x="457200" y="2485185"/>
              <a:ext cx="8229600" cy="102044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kumimoji="0" lang="ja-JP" altLang="en-US" sz="2000" kern="0">
                <a:solidFill>
                  <a:prstClr val="black"/>
                </a:solidFill>
                <a:latin typeface="+mn-lt"/>
                <a:ea typeface="+mn-ea"/>
              </a:endParaRPr>
            </a:p>
          </p:txBody>
        </p:sp>
        <p:grpSp>
          <p:nvGrpSpPr>
            <p:cNvPr id="56" name="グループ化 55">
              <a:extLst>
                <a:ext uri="{FF2B5EF4-FFF2-40B4-BE49-F238E27FC236}">
                  <a16:creationId xmlns:a16="http://schemas.microsoft.com/office/drawing/2014/main" id="{808A08C9-0D33-4F40-B80B-3214B2652A21}"/>
                </a:ext>
              </a:extLst>
            </p:cNvPr>
            <p:cNvGrpSpPr/>
            <p:nvPr/>
          </p:nvGrpSpPr>
          <p:grpSpPr>
            <a:xfrm>
              <a:off x="476251" y="2412083"/>
              <a:ext cx="1897325" cy="984695"/>
              <a:chOff x="2583127" y="2915620"/>
              <a:chExt cx="1407195" cy="730322"/>
            </a:xfrm>
          </p:grpSpPr>
          <p:sp>
            <p:nvSpPr>
              <p:cNvPr id="57" name="正方形/長方形 56">
                <a:extLst>
                  <a:ext uri="{FF2B5EF4-FFF2-40B4-BE49-F238E27FC236}">
                    <a16:creationId xmlns:a16="http://schemas.microsoft.com/office/drawing/2014/main" id="{F3872660-7C15-673D-BEDF-7B1C7FD45808}"/>
                  </a:ext>
                </a:extLst>
              </p:cNvPr>
              <p:cNvSpPr/>
              <p:nvPr/>
            </p:nvSpPr>
            <p:spPr>
              <a:xfrm>
                <a:off x="2720467" y="3043323"/>
                <a:ext cx="1269855" cy="60261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400" kern="0">
                    <a:solidFill>
                      <a:prstClr val="black"/>
                    </a:solidFill>
                    <a:latin typeface="+mn-lt"/>
                    <a:ea typeface="+mn-ea"/>
                  </a:rPr>
                  <a:t>戦略立案</a:t>
                </a:r>
                <a:endParaRPr kumimoji="0" lang="en-US" altLang="ja-JP" sz="1400" kern="0">
                  <a:solidFill>
                    <a:prstClr val="black"/>
                  </a:solidFill>
                  <a:latin typeface="+mn-lt"/>
                  <a:ea typeface="+mn-ea"/>
                </a:endParaRPr>
              </a:p>
              <a:p>
                <a:pPr algn="ctr" eaLnBrk="1" fontAlgn="auto" hangingPunct="1">
                  <a:spcBef>
                    <a:spcPts val="0"/>
                  </a:spcBef>
                  <a:spcAft>
                    <a:spcPts val="0"/>
                  </a:spcAft>
                  <a:defRPr/>
                </a:pPr>
                <a:r>
                  <a:rPr kumimoji="0" lang="ja-JP" altLang="en-US" sz="1050" kern="0">
                    <a:solidFill>
                      <a:prstClr val="black"/>
                    </a:solidFill>
                    <a:latin typeface="+mn-lt"/>
                    <a:ea typeface="+mn-ea"/>
                  </a:rPr>
                  <a:t>（</a:t>
                </a:r>
                <a:r>
                  <a:rPr kumimoji="0" lang="en-US" altLang="ja-JP" sz="1050" kern="0">
                    <a:solidFill>
                      <a:prstClr val="black"/>
                    </a:solidFill>
                    <a:latin typeface="+mn-lt"/>
                    <a:ea typeface="+mn-ea"/>
                  </a:rPr>
                  <a:t>Strategy</a:t>
                </a:r>
                <a:r>
                  <a:rPr kumimoji="0" lang="ja-JP" altLang="en-US" sz="1050" kern="0">
                    <a:solidFill>
                      <a:prstClr val="black"/>
                    </a:solidFill>
                    <a:latin typeface="+mn-lt"/>
                    <a:ea typeface="+mn-ea"/>
                  </a:rPr>
                  <a:t>）</a:t>
                </a:r>
              </a:p>
            </p:txBody>
          </p:sp>
          <p:pic>
            <p:nvPicPr>
              <p:cNvPr id="58" name="Picture 2">
                <a:extLst>
                  <a:ext uri="{FF2B5EF4-FFF2-40B4-BE49-F238E27FC236}">
                    <a16:creationId xmlns:a16="http://schemas.microsoft.com/office/drawing/2014/main" id="{455A4CC5-F331-1230-5F3A-CFB8FC5E0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2466" y="2915620"/>
                <a:ext cx="256001" cy="256001"/>
              </a:xfrm>
              <a:prstGeom prst="rect">
                <a:avLst/>
              </a:prstGeom>
              <a:noFill/>
              <a:extLst>
                <a:ext uri="{909E8E84-426E-40DD-AFC4-6F175D3DCCD1}">
                  <a14:hiddenFill xmlns:a14="http://schemas.microsoft.com/office/drawing/2010/main">
                    <a:solidFill>
                      <a:srgbClr val="FFFFFF"/>
                    </a:solidFill>
                  </a14:hiddenFill>
                </a:ext>
              </a:extLst>
            </p:spPr>
          </p:pic>
          <p:sp>
            <p:nvSpPr>
              <p:cNvPr id="59" name="楕円 58">
                <a:extLst>
                  <a:ext uri="{FF2B5EF4-FFF2-40B4-BE49-F238E27FC236}">
                    <a16:creationId xmlns:a16="http://schemas.microsoft.com/office/drawing/2014/main" id="{A82059EA-D5D2-4BA4-DA59-E75354B24E95}"/>
                  </a:ext>
                </a:extLst>
              </p:cNvPr>
              <p:cNvSpPr/>
              <p:nvPr/>
            </p:nvSpPr>
            <p:spPr bwMode="auto">
              <a:xfrm>
                <a:off x="2583127" y="2915620"/>
                <a:ext cx="256001" cy="256001"/>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60" name="グループ化 59">
              <a:extLst>
                <a:ext uri="{FF2B5EF4-FFF2-40B4-BE49-F238E27FC236}">
                  <a16:creationId xmlns:a16="http://schemas.microsoft.com/office/drawing/2014/main" id="{C9858B69-B1E7-DE11-D3BB-50DFBB5AB157}"/>
                </a:ext>
              </a:extLst>
            </p:cNvPr>
            <p:cNvGrpSpPr/>
            <p:nvPr/>
          </p:nvGrpSpPr>
          <p:grpSpPr>
            <a:xfrm>
              <a:off x="2525627" y="2412083"/>
              <a:ext cx="1884735" cy="984695"/>
              <a:chOff x="4103094" y="2915620"/>
              <a:chExt cx="1397857" cy="730322"/>
            </a:xfrm>
          </p:grpSpPr>
          <p:sp>
            <p:nvSpPr>
              <p:cNvPr id="61" name="正方形/長方形 60">
                <a:extLst>
                  <a:ext uri="{FF2B5EF4-FFF2-40B4-BE49-F238E27FC236}">
                    <a16:creationId xmlns:a16="http://schemas.microsoft.com/office/drawing/2014/main" id="{D592327C-8F30-282E-C40F-BF6536C8E0F8}"/>
                  </a:ext>
                </a:extLst>
              </p:cNvPr>
              <p:cNvSpPr/>
              <p:nvPr/>
            </p:nvSpPr>
            <p:spPr>
              <a:xfrm>
                <a:off x="4231096" y="3043323"/>
                <a:ext cx="1269855" cy="60261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400" kern="0">
                    <a:solidFill>
                      <a:prstClr val="black"/>
                    </a:solidFill>
                    <a:latin typeface="+mn-lt"/>
                    <a:ea typeface="+mn-ea"/>
                  </a:rPr>
                  <a:t>戦術立案・</a:t>
                </a:r>
              </a:p>
              <a:p>
                <a:pPr algn="ctr" eaLnBrk="1" fontAlgn="auto" hangingPunct="1">
                  <a:spcBef>
                    <a:spcPts val="0"/>
                  </a:spcBef>
                  <a:spcAft>
                    <a:spcPts val="0"/>
                  </a:spcAft>
                  <a:defRPr/>
                </a:pPr>
                <a:r>
                  <a:rPr kumimoji="0" lang="ja-JP" altLang="en-US" sz="1400" kern="0">
                    <a:solidFill>
                      <a:prstClr val="black"/>
                    </a:solidFill>
                    <a:latin typeface="+mn-lt"/>
                    <a:ea typeface="+mn-ea"/>
                  </a:rPr>
                  <a:t>計画策定</a:t>
                </a:r>
              </a:p>
              <a:p>
                <a:pPr algn="ctr" eaLnBrk="1" fontAlgn="auto" hangingPunct="1">
                  <a:spcBef>
                    <a:spcPts val="0"/>
                  </a:spcBef>
                  <a:spcAft>
                    <a:spcPts val="0"/>
                  </a:spcAft>
                  <a:defRPr/>
                </a:pPr>
                <a:r>
                  <a:rPr kumimoji="0" lang="ja-JP" altLang="en-US" sz="1050" kern="0">
                    <a:solidFill>
                      <a:prstClr val="black"/>
                    </a:solidFill>
                    <a:latin typeface="+mn-lt"/>
                    <a:ea typeface="+mn-ea"/>
                  </a:rPr>
                  <a:t>（</a:t>
                </a:r>
                <a:r>
                  <a:rPr kumimoji="0" lang="en-US" altLang="ja-JP" sz="1050" kern="0">
                    <a:solidFill>
                      <a:prstClr val="black"/>
                    </a:solidFill>
                    <a:latin typeface="+mn-lt"/>
                    <a:ea typeface="+mn-ea"/>
                  </a:rPr>
                  <a:t>Plan</a:t>
                </a:r>
                <a:r>
                  <a:rPr kumimoji="0" lang="ja-JP" altLang="en-US" sz="1050" kern="0">
                    <a:solidFill>
                      <a:prstClr val="black"/>
                    </a:solidFill>
                    <a:latin typeface="+mn-lt"/>
                    <a:ea typeface="+mn-ea"/>
                  </a:rPr>
                  <a:t>）</a:t>
                </a:r>
              </a:p>
            </p:txBody>
          </p:sp>
          <p:pic>
            <p:nvPicPr>
              <p:cNvPr id="62" name="Picture 4">
                <a:extLst>
                  <a:ext uri="{FF2B5EF4-FFF2-40B4-BE49-F238E27FC236}">
                    <a16:creationId xmlns:a16="http://schemas.microsoft.com/office/drawing/2014/main" id="{5F6F4B8C-7952-4A89-7464-A91C04FAE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3104" y="2915620"/>
                <a:ext cx="256001" cy="256001"/>
              </a:xfrm>
              <a:prstGeom prst="rect">
                <a:avLst/>
              </a:prstGeom>
              <a:noFill/>
              <a:extLst>
                <a:ext uri="{909E8E84-426E-40DD-AFC4-6F175D3DCCD1}">
                  <a14:hiddenFill xmlns:a14="http://schemas.microsoft.com/office/drawing/2010/main">
                    <a:solidFill>
                      <a:srgbClr val="FFFFFF"/>
                    </a:solidFill>
                  </a14:hiddenFill>
                </a:ext>
              </a:extLst>
            </p:spPr>
          </p:pic>
          <p:sp>
            <p:nvSpPr>
              <p:cNvPr id="63" name="楕円 62">
                <a:extLst>
                  <a:ext uri="{FF2B5EF4-FFF2-40B4-BE49-F238E27FC236}">
                    <a16:creationId xmlns:a16="http://schemas.microsoft.com/office/drawing/2014/main" id="{8FA76A34-D074-9B61-557E-ED7027453C29}"/>
                  </a:ext>
                </a:extLst>
              </p:cNvPr>
              <p:cNvSpPr/>
              <p:nvPr/>
            </p:nvSpPr>
            <p:spPr bwMode="auto">
              <a:xfrm>
                <a:off x="4103094" y="2915620"/>
                <a:ext cx="256001" cy="256001"/>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64" name="グループ化 63">
              <a:extLst>
                <a:ext uri="{FF2B5EF4-FFF2-40B4-BE49-F238E27FC236}">
                  <a16:creationId xmlns:a16="http://schemas.microsoft.com/office/drawing/2014/main" id="{BFC5D3B7-01D7-228F-42F8-74F61F52C55D}"/>
                </a:ext>
              </a:extLst>
            </p:cNvPr>
            <p:cNvGrpSpPr/>
            <p:nvPr/>
          </p:nvGrpSpPr>
          <p:grpSpPr>
            <a:xfrm>
              <a:off x="4562964" y="2412083"/>
              <a:ext cx="1884182" cy="984695"/>
              <a:chOff x="5614132" y="2915620"/>
              <a:chExt cx="1397447" cy="730322"/>
            </a:xfrm>
          </p:grpSpPr>
          <p:sp>
            <p:nvSpPr>
              <p:cNvPr id="65" name="正方形/長方形 64">
                <a:extLst>
                  <a:ext uri="{FF2B5EF4-FFF2-40B4-BE49-F238E27FC236}">
                    <a16:creationId xmlns:a16="http://schemas.microsoft.com/office/drawing/2014/main" id="{6CB8CE0F-D750-4FF5-517A-0379F166A5B8}"/>
                  </a:ext>
                </a:extLst>
              </p:cNvPr>
              <p:cNvSpPr/>
              <p:nvPr/>
            </p:nvSpPr>
            <p:spPr>
              <a:xfrm>
                <a:off x="5741724" y="3043323"/>
                <a:ext cx="1269855" cy="60261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400" kern="0">
                    <a:solidFill>
                      <a:prstClr val="black"/>
                    </a:solidFill>
                    <a:latin typeface="+mn-lt"/>
                    <a:ea typeface="+mn-ea"/>
                  </a:rPr>
                  <a:t>共通基盤構築</a:t>
                </a:r>
              </a:p>
              <a:p>
                <a:pPr algn="ctr" eaLnBrk="1" fontAlgn="auto" hangingPunct="1">
                  <a:spcBef>
                    <a:spcPts val="0"/>
                  </a:spcBef>
                  <a:spcAft>
                    <a:spcPts val="0"/>
                  </a:spcAft>
                  <a:defRPr/>
                </a:pPr>
                <a:r>
                  <a:rPr kumimoji="0" lang="ja-JP" altLang="en-US" sz="1050" kern="0">
                    <a:solidFill>
                      <a:prstClr val="black"/>
                    </a:solidFill>
                    <a:latin typeface="+mn-lt"/>
                    <a:ea typeface="+mn-ea"/>
                  </a:rPr>
                  <a:t>（</a:t>
                </a:r>
                <a:r>
                  <a:rPr kumimoji="0" lang="en-US" altLang="ja-JP" sz="1050" kern="0">
                    <a:solidFill>
                      <a:prstClr val="black"/>
                    </a:solidFill>
                    <a:latin typeface="+mn-lt"/>
                    <a:ea typeface="+mn-ea"/>
                  </a:rPr>
                  <a:t>Ready</a:t>
                </a:r>
                <a:r>
                  <a:rPr kumimoji="0" lang="ja-JP" altLang="en-US" sz="1050" kern="0">
                    <a:solidFill>
                      <a:prstClr val="black"/>
                    </a:solidFill>
                    <a:latin typeface="+mn-lt"/>
                    <a:ea typeface="+mn-ea"/>
                  </a:rPr>
                  <a:t>）</a:t>
                </a:r>
              </a:p>
            </p:txBody>
          </p:sp>
          <p:pic>
            <p:nvPicPr>
              <p:cNvPr id="66" name="Picture 6">
                <a:extLst>
                  <a:ext uri="{FF2B5EF4-FFF2-40B4-BE49-F238E27FC236}">
                    <a16:creationId xmlns:a16="http://schemas.microsoft.com/office/drawing/2014/main" id="{3F115BFD-94D4-936B-DA34-B16469B1C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4132" y="2915620"/>
                <a:ext cx="256001" cy="256001"/>
              </a:xfrm>
              <a:prstGeom prst="rect">
                <a:avLst/>
              </a:prstGeom>
              <a:noFill/>
              <a:extLst>
                <a:ext uri="{909E8E84-426E-40DD-AFC4-6F175D3DCCD1}">
                  <a14:hiddenFill xmlns:a14="http://schemas.microsoft.com/office/drawing/2010/main">
                    <a:solidFill>
                      <a:srgbClr val="FFFFFF"/>
                    </a:solidFill>
                  </a14:hiddenFill>
                </a:ext>
              </a:extLst>
            </p:spPr>
          </p:pic>
          <p:sp>
            <p:nvSpPr>
              <p:cNvPr id="67" name="楕円 66">
                <a:extLst>
                  <a:ext uri="{FF2B5EF4-FFF2-40B4-BE49-F238E27FC236}">
                    <a16:creationId xmlns:a16="http://schemas.microsoft.com/office/drawing/2014/main" id="{561166C1-55CB-7D9B-0FD7-BD60EBB6A986}"/>
                  </a:ext>
                </a:extLst>
              </p:cNvPr>
              <p:cNvSpPr/>
              <p:nvPr/>
            </p:nvSpPr>
            <p:spPr bwMode="auto">
              <a:xfrm>
                <a:off x="5614132" y="2915620"/>
                <a:ext cx="256001" cy="256001"/>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68" name="グループ化 67">
              <a:extLst>
                <a:ext uri="{FF2B5EF4-FFF2-40B4-BE49-F238E27FC236}">
                  <a16:creationId xmlns:a16="http://schemas.microsoft.com/office/drawing/2014/main" id="{7C84262E-FDA8-53D2-D7A5-7667D544DBF6}"/>
                </a:ext>
              </a:extLst>
            </p:cNvPr>
            <p:cNvGrpSpPr/>
            <p:nvPr/>
          </p:nvGrpSpPr>
          <p:grpSpPr>
            <a:xfrm>
              <a:off x="6588476" y="2412083"/>
              <a:ext cx="1895455" cy="984695"/>
              <a:chOff x="7116400" y="2915620"/>
              <a:chExt cx="1405808" cy="730322"/>
            </a:xfrm>
          </p:grpSpPr>
          <p:sp>
            <p:nvSpPr>
              <p:cNvPr id="69" name="正方形/長方形 68">
                <a:extLst>
                  <a:ext uri="{FF2B5EF4-FFF2-40B4-BE49-F238E27FC236}">
                    <a16:creationId xmlns:a16="http://schemas.microsoft.com/office/drawing/2014/main" id="{290DDA51-CBF5-159D-989C-15C902B549B5}"/>
                  </a:ext>
                </a:extLst>
              </p:cNvPr>
              <p:cNvSpPr/>
              <p:nvPr/>
            </p:nvSpPr>
            <p:spPr>
              <a:xfrm>
                <a:off x="7252353" y="3043323"/>
                <a:ext cx="1269855" cy="60261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400" kern="0">
                    <a:solidFill>
                      <a:prstClr val="black"/>
                    </a:solidFill>
                    <a:latin typeface="+mn-lt"/>
                    <a:ea typeface="+mn-ea"/>
                  </a:rPr>
                  <a:t>業務システム</a:t>
                </a:r>
                <a:endParaRPr kumimoji="0" lang="en-US" altLang="ja-JP" sz="1400" kern="0">
                  <a:solidFill>
                    <a:prstClr val="black"/>
                  </a:solidFill>
                  <a:latin typeface="+mn-lt"/>
                  <a:ea typeface="+mn-ea"/>
                </a:endParaRPr>
              </a:p>
              <a:p>
                <a:pPr algn="ctr" eaLnBrk="1" fontAlgn="auto" hangingPunct="1">
                  <a:spcBef>
                    <a:spcPts val="0"/>
                  </a:spcBef>
                  <a:spcAft>
                    <a:spcPts val="0"/>
                  </a:spcAft>
                  <a:defRPr/>
                </a:pPr>
                <a:r>
                  <a:rPr kumimoji="0" lang="ja-JP" altLang="en-US" sz="1400" kern="0">
                    <a:solidFill>
                      <a:prstClr val="black"/>
                    </a:solidFill>
                    <a:latin typeface="+mn-lt"/>
                    <a:ea typeface="+mn-ea"/>
                  </a:rPr>
                  <a:t>構築・移行</a:t>
                </a:r>
              </a:p>
              <a:p>
                <a:pPr algn="ctr" eaLnBrk="1" fontAlgn="auto" hangingPunct="1">
                  <a:spcBef>
                    <a:spcPts val="0"/>
                  </a:spcBef>
                  <a:spcAft>
                    <a:spcPts val="0"/>
                  </a:spcAft>
                  <a:defRPr/>
                </a:pPr>
                <a:r>
                  <a:rPr kumimoji="0" lang="ja-JP" altLang="en-US" sz="1050" kern="0">
                    <a:solidFill>
                      <a:prstClr val="black"/>
                    </a:solidFill>
                    <a:latin typeface="+mn-lt"/>
                    <a:ea typeface="+mn-ea"/>
                  </a:rPr>
                  <a:t>（</a:t>
                </a:r>
                <a:r>
                  <a:rPr kumimoji="0" lang="en-US" altLang="ja-JP" sz="1050" kern="0">
                    <a:solidFill>
                      <a:prstClr val="black"/>
                    </a:solidFill>
                    <a:latin typeface="+mn-lt"/>
                    <a:ea typeface="+mn-ea"/>
                  </a:rPr>
                  <a:t>Adopt</a:t>
                </a:r>
                <a:r>
                  <a:rPr kumimoji="0" lang="ja-JP" altLang="en-US" sz="1050" kern="0">
                    <a:solidFill>
                      <a:prstClr val="black"/>
                    </a:solidFill>
                    <a:latin typeface="+mn-lt"/>
                    <a:ea typeface="+mn-ea"/>
                  </a:rPr>
                  <a:t>）</a:t>
                </a:r>
              </a:p>
            </p:txBody>
          </p:sp>
          <p:pic>
            <p:nvPicPr>
              <p:cNvPr id="70" name="Picture 8">
                <a:extLst>
                  <a:ext uri="{FF2B5EF4-FFF2-40B4-BE49-F238E27FC236}">
                    <a16:creationId xmlns:a16="http://schemas.microsoft.com/office/drawing/2014/main" id="{06524F1B-2456-5AD5-A5F0-68B4208672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4770" y="2915620"/>
                <a:ext cx="256001" cy="256001"/>
              </a:xfrm>
              <a:prstGeom prst="rect">
                <a:avLst/>
              </a:prstGeom>
              <a:noFill/>
              <a:extLst>
                <a:ext uri="{909E8E84-426E-40DD-AFC4-6F175D3DCCD1}">
                  <a14:hiddenFill xmlns:a14="http://schemas.microsoft.com/office/drawing/2010/main">
                    <a:solidFill>
                      <a:srgbClr val="FFFFFF"/>
                    </a:solidFill>
                  </a14:hiddenFill>
                </a:ext>
              </a:extLst>
            </p:spPr>
          </p:pic>
          <p:sp>
            <p:nvSpPr>
              <p:cNvPr id="71" name="楕円 70">
                <a:extLst>
                  <a:ext uri="{FF2B5EF4-FFF2-40B4-BE49-F238E27FC236}">
                    <a16:creationId xmlns:a16="http://schemas.microsoft.com/office/drawing/2014/main" id="{B96FEB83-17D9-578A-CCCD-C3D9CADC5238}"/>
                  </a:ext>
                </a:extLst>
              </p:cNvPr>
              <p:cNvSpPr/>
              <p:nvPr/>
            </p:nvSpPr>
            <p:spPr bwMode="auto">
              <a:xfrm>
                <a:off x="7116400" y="2915620"/>
                <a:ext cx="256001" cy="256001"/>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sp>
          <p:nvSpPr>
            <p:cNvPr id="88" name="矢印: 右 87">
              <a:extLst>
                <a:ext uri="{FF2B5EF4-FFF2-40B4-BE49-F238E27FC236}">
                  <a16:creationId xmlns:a16="http://schemas.microsoft.com/office/drawing/2014/main" id="{349D123D-3606-36D9-8961-B2ED84F1EF5F}"/>
                </a:ext>
              </a:extLst>
            </p:cNvPr>
            <p:cNvSpPr/>
            <p:nvPr/>
          </p:nvSpPr>
          <p:spPr bwMode="auto">
            <a:xfrm>
              <a:off x="2425064" y="2853829"/>
              <a:ext cx="227649" cy="269694"/>
            </a:xfrm>
            <a:prstGeom prst="rightArrow">
              <a:avLst/>
            </a:prstGeom>
            <a:solidFill>
              <a:schemeClr val="bg1">
                <a:lumMod val="95000"/>
              </a:schemeClr>
            </a:solidFill>
            <a:ln w="9525"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89" name="矢印: 右 88">
              <a:extLst>
                <a:ext uri="{FF2B5EF4-FFF2-40B4-BE49-F238E27FC236}">
                  <a16:creationId xmlns:a16="http://schemas.microsoft.com/office/drawing/2014/main" id="{19215D79-E890-792F-2FA9-DAD50EA585EF}"/>
                </a:ext>
              </a:extLst>
            </p:cNvPr>
            <p:cNvSpPr/>
            <p:nvPr/>
          </p:nvSpPr>
          <p:spPr bwMode="auto">
            <a:xfrm>
              <a:off x="4454193" y="2853829"/>
              <a:ext cx="227649" cy="269694"/>
            </a:xfrm>
            <a:prstGeom prst="rightArrow">
              <a:avLst/>
            </a:prstGeom>
            <a:solidFill>
              <a:schemeClr val="bg1">
                <a:lumMod val="95000"/>
              </a:schemeClr>
            </a:solidFill>
            <a:ln w="9525"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90" name="矢印: 右 89">
              <a:extLst>
                <a:ext uri="{FF2B5EF4-FFF2-40B4-BE49-F238E27FC236}">
                  <a16:creationId xmlns:a16="http://schemas.microsoft.com/office/drawing/2014/main" id="{E3BEC866-C5CC-6676-1EDE-AE40D7BCE412}"/>
                </a:ext>
              </a:extLst>
            </p:cNvPr>
            <p:cNvSpPr/>
            <p:nvPr/>
          </p:nvSpPr>
          <p:spPr bwMode="auto">
            <a:xfrm>
              <a:off x="6491883" y="2853829"/>
              <a:ext cx="227649" cy="269694"/>
            </a:xfrm>
            <a:prstGeom prst="rightArrow">
              <a:avLst/>
            </a:prstGeom>
            <a:solidFill>
              <a:schemeClr val="bg1">
                <a:lumMod val="95000"/>
              </a:schemeClr>
            </a:solidFill>
            <a:ln w="9525"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sp>
        <p:nvSpPr>
          <p:cNvPr id="102" name="テキスト ボックス 101">
            <a:extLst>
              <a:ext uri="{FF2B5EF4-FFF2-40B4-BE49-F238E27FC236}">
                <a16:creationId xmlns:a16="http://schemas.microsoft.com/office/drawing/2014/main" id="{D9D4200E-3852-B04F-5D5A-A7A1C9CAECC3}"/>
              </a:ext>
            </a:extLst>
          </p:cNvPr>
          <p:cNvSpPr txBox="1"/>
          <p:nvPr/>
        </p:nvSpPr>
        <p:spPr>
          <a:xfrm>
            <a:off x="375727" y="4493687"/>
            <a:ext cx="1451038" cy="646331"/>
          </a:xfrm>
          <a:prstGeom prst="rect">
            <a:avLst/>
          </a:prstGeom>
          <a:noFill/>
        </p:spPr>
        <p:txBody>
          <a:bodyPr wrap="none" rtlCol="0">
            <a:spAutoFit/>
          </a:bodyPr>
          <a:lstStyle/>
          <a:p>
            <a:pPr algn="ctr"/>
            <a:r>
              <a:rPr kumimoji="1" lang="ja-JP" altLang="en-US" sz="1200"/>
              <a:t>よくある落とし穴</a:t>
            </a:r>
          </a:p>
          <a:p>
            <a:pPr algn="ctr"/>
            <a:r>
              <a:rPr lang="ja-JP" altLang="en-US" sz="1200"/>
              <a:t>（クラウドあるある・</a:t>
            </a:r>
          </a:p>
          <a:p>
            <a:pPr algn="ctr"/>
            <a:r>
              <a:rPr lang="ja-JP" altLang="en-US" sz="1200"/>
              <a:t>　エンプラあるある）</a:t>
            </a:r>
            <a:endParaRPr kumimoji="1" lang="ja-JP" altLang="en-US" sz="1200"/>
          </a:p>
        </p:txBody>
      </p:sp>
      <p:cxnSp>
        <p:nvCxnSpPr>
          <p:cNvPr id="104" name="直線コネクタ 103">
            <a:extLst>
              <a:ext uri="{FF2B5EF4-FFF2-40B4-BE49-F238E27FC236}">
                <a16:creationId xmlns:a16="http://schemas.microsoft.com/office/drawing/2014/main" id="{2EA53CC3-D5B2-BAB7-5622-30CEC4905830}"/>
              </a:ext>
            </a:extLst>
          </p:cNvPr>
          <p:cNvCxnSpPr/>
          <p:nvPr/>
        </p:nvCxnSpPr>
        <p:spPr bwMode="auto">
          <a:xfrm>
            <a:off x="428625" y="4109001"/>
            <a:ext cx="8286750" cy="0"/>
          </a:xfrm>
          <a:prstGeom prst="line">
            <a:avLst/>
          </a:prstGeom>
          <a:noFill/>
          <a:ln w="19050" cap="flat" cmpd="sng" algn="ctr">
            <a:solidFill>
              <a:schemeClr val="bg1">
                <a:lumMod val="65000"/>
              </a:schemeClr>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直線コネクタ 104">
            <a:extLst>
              <a:ext uri="{FF2B5EF4-FFF2-40B4-BE49-F238E27FC236}">
                <a16:creationId xmlns:a16="http://schemas.microsoft.com/office/drawing/2014/main" id="{9AE1D143-6C92-9761-3B18-B67F7E8AF3F3}"/>
              </a:ext>
            </a:extLst>
          </p:cNvPr>
          <p:cNvCxnSpPr/>
          <p:nvPr/>
        </p:nvCxnSpPr>
        <p:spPr bwMode="auto">
          <a:xfrm>
            <a:off x="428625" y="5499651"/>
            <a:ext cx="8286750" cy="0"/>
          </a:xfrm>
          <a:prstGeom prst="line">
            <a:avLst/>
          </a:prstGeom>
          <a:noFill/>
          <a:ln w="19050" cap="flat" cmpd="sng" algn="ctr">
            <a:solidFill>
              <a:schemeClr val="bg1">
                <a:lumMod val="65000"/>
              </a:schemeClr>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 name="テキスト ボックス 105">
            <a:extLst>
              <a:ext uri="{FF2B5EF4-FFF2-40B4-BE49-F238E27FC236}">
                <a16:creationId xmlns:a16="http://schemas.microsoft.com/office/drawing/2014/main" id="{B3A5D25D-029A-8D5A-47A1-F3534F031D75}"/>
              </a:ext>
            </a:extLst>
          </p:cNvPr>
          <p:cNvSpPr txBox="1"/>
          <p:nvPr/>
        </p:nvSpPr>
        <p:spPr>
          <a:xfrm>
            <a:off x="602552" y="5912912"/>
            <a:ext cx="997388" cy="276999"/>
          </a:xfrm>
          <a:prstGeom prst="rect">
            <a:avLst/>
          </a:prstGeom>
          <a:noFill/>
        </p:spPr>
        <p:txBody>
          <a:bodyPr wrap="none" rtlCol="0">
            <a:spAutoFit/>
          </a:bodyPr>
          <a:lstStyle/>
          <a:p>
            <a:pPr algn="ctr"/>
            <a:r>
              <a:rPr kumimoji="1" lang="ja-JP" altLang="en-US" sz="1200"/>
              <a:t>やるべきこと</a:t>
            </a:r>
          </a:p>
        </p:txBody>
      </p:sp>
      <p:grpSp>
        <p:nvGrpSpPr>
          <p:cNvPr id="122" name="グループ化 121">
            <a:extLst>
              <a:ext uri="{FF2B5EF4-FFF2-40B4-BE49-F238E27FC236}">
                <a16:creationId xmlns:a16="http://schemas.microsoft.com/office/drawing/2014/main" id="{6B141E61-F35B-28E0-A95B-AD0017777E7F}"/>
              </a:ext>
            </a:extLst>
          </p:cNvPr>
          <p:cNvGrpSpPr/>
          <p:nvPr/>
        </p:nvGrpSpPr>
        <p:grpSpPr>
          <a:xfrm>
            <a:off x="1964365" y="3613701"/>
            <a:ext cx="6686550" cy="3057525"/>
            <a:chOff x="1964365" y="3048000"/>
            <a:chExt cx="6686550" cy="3667125"/>
          </a:xfrm>
        </p:grpSpPr>
        <p:cxnSp>
          <p:nvCxnSpPr>
            <p:cNvPr id="107" name="直線コネクタ 106">
              <a:extLst>
                <a:ext uri="{FF2B5EF4-FFF2-40B4-BE49-F238E27FC236}">
                  <a16:creationId xmlns:a16="http://schemas.microsoft.com/office/drawing/2014/main" id="{70B465AE-6C67-DD2F-688A-DB8CC2CF311F}"/>
                </a:ext>
              </a:extLst>
            </p:cNvPr>
            <p:cNvCxnSpPr/>
            <p:nvPr/>
          </p:nvCxnSpPr>
          <p:spPr bwMode="auto">
            <a:xfrm>
              <a:off x="3612190" y="3048000"/>
              <a:ext cx="0" cy="3648075"/>
            </a:xfrm>
            <a:prstGeom prst="line">
              <a:avLst/>
            </a:prstGeom>
            <a:noFill/>
            <a:ln w="19050" cap="flat" cmpd="sng" algn="ctr">
              <a:solidFill>
                <a:schemeClr val="bg1">
                  <a:lumMod val="65000"/>
                </a:schemeClr>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直線コネクタ 109">
              <a:extLst>
                <a:ext uri="{FF2B5EF4-FFF2-40B4-BE49-F238E27FC236}">
                  <a16:creationId xmlns:a16="http://schemas.microsoft.com/office/drawing/2014/main" id="{0DB90A37-8FA1-EE03-3A6F-C8953E24EB2C}"/>
                </a:ext>
              </a:extLst>
            </p:cNvPr>
            <p:cNvCxnSpPr/>
            <p:nvPr/>
          </p:nvCxnSpPr>
          <p:spPr bwMode="auto">
            <a:xfrm>
              <a:off x="1964365" y="3048000"/>
              <a:ext cx="0" cy="3648075"/>
            </a:xfrm>
            <a:prstGeom prst="line">
              <a:avLst/>
            </a:prstGeom>
            <a:noFill/>
            <a:ln w="19050" cap="flat" cmpd="sng" algn="ctr">
              <a:solidFill>
                <a:schemeClr val="bg1">
                  <a:lumMod val="65000"/>
                </a:schemeClr>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直線コネクタ 110">
              <a:extLst>
                <a:ext uri="{FF2B5EF4-FFF2-40B4-BE49-F238E27FC236}">
                  <a16:creationId xmlns:a16="http://schemas.microsoft.com/office/drawing/2014/main" id="{824FADB7-A0CB-38E3-6DC8-1CAFD5F90FB2}"/>
                </a:ext>
              </a:extLst>
            </p:cNvPr>
            <p:cNvCxnSpPr/>
            <p:nvPr/>
          </p:nvCxnSpPr>
          <p:spPr bwMode="auto">
            <a:xfrm>
              <a:off x="6993565" y="3048000"/>
              <a:ext cx="0" cy="3648075"/>
            </a:xfrm>
            <a:prstGeom prst="line">
              <a:avLst/>
            </a:prstGeom>
            <a:noFill/>
            <a:ln w="19050" cap="flat" cmpd="sng" algn="ctr">
              <a:solidFill>
                <a:schemeClr val="bg1">
                  <a:lumMod val="65000"/>
                </a:schemeClr>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直線コネクタ 111">
              <a:extLst>
                <a:ext uri="{FF2B5EF4-FFF2-40B4-BE49-F238E27FC236}">
                  <a16:creationId xmlns:a16="http://schemas.microsoft.com/office/drawing/2014/main" id="{4049F3C6-BB50-998A-121A-74C02FC193B7}"/>
                </a:ext>
              </a:extLst>
            </p:cNvPr>
            <p:cNvCxnSpPr/>
            <p:nvPr/>
          </p:nvCxnSpPr>
          <p:spPr bwMode="auto">
            <a:xfrm>
              <a:off x="5279065" y="3067050"/>
              <a:ext cx="0" cy="3648075"/>
            </a:xfrm>
            <a:prstGeom prst="line">
              <a:avLst/>
            </a:prstGeom>
            <a:noFill/>
            <a:ln w="19050" cap="flat" cmpd="sng" algn="ctr">
              <a:solidFill>
                <a:schemeClr val="bg1">
                  <a:lumMod val="65000"/>
                </a:schemeClr>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直線コネクタ 112">
              <a:extLst>
                <a:ext uri="{FF2B5EF4-FFF2-40B4-BE49-F238E27FC236}">
                  <a16:creationId xmlns:a16="http://schemas.microsoft.com/office/drawing/2014/main" id="{09C2814C-935C-6917-40E8-F07994D26260}"/>
                </a:ext>
              </a:extLst>
            </p:cNvPr>
            <p:cNvCxnSpPr/>
            <p:nvPr/>
          </p:nvCxnSpPr>
          <p:spPr bwMode="auto">
            <a:xfrm>
              <a:off x="8650915" y="3048000"/>
              <a:ext cx="0" cy="3648075"/>
            </a:xfrm>
            <a:prstGeom prst="line">
              <a:avLst/>
            </a:prstGeom>
            <a:noFill/>
            <a:ln w="19050" cap="flat" cmpd="sng" algn="ctr">
              <a:solidFill>
                <a:schemeClr val="bg1">
                  <a:lumMod val="65000"/>
                </a:schemeClr>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4" name="テキスト ボックス 113">
            <a:extLst>
              <a:ext uri="{FF2B5EF4-FFF2-40B4-BE49-F238E27FC236}">
                <a16:creationId xmlns:a16="http://schemas.microsoft.com/office/drawing/2014/main" id="{4633AB9A-72BD-9841-2990-1B606864DCB2}"/>
              </a:ext>
            </a:extLst>
          </p:cNvPr>
          <p:cNvSpPr txBox="1"/>
          <p:nvPr/>
        </p:nvSpPr>
        <p:spPr>
          <a:xfrm>
            <a:off x="2004832" y="4191720"/>
            <a:ext cx="1435008" cy="1015663"/>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1200"/>
              <a:t>ゴールがない</a:t>
            </a:r>
            <a:br>
              <a:rPr kumimoji="1" lang="en-US" altLang="ja-JP" sz="1200"/>
            </a:br>
            <a:r>
              <a:rPr lang="ja-JP" altLang="en-US" sz="1200"/>
              <a:t>（手段の目的化）</a:t>
            </a:r>
            <a:endParaRPr lang="en-US" altLang="ja-JP" sz="1200"/>
          </a:p>
          <a:p>
            <a:pPr marL="171450" indent="-171450">
              <a:buFont typeface="Arial" panose="020B0604020202020204" pitchFamily="34" charset="0"/>
              <a:buChar char="•"/>
            </a:pPr>
            <a:r>
              <a:rPr kumimoji="1" lang="ja-JP" altLang="en-US" sz="1200"/>
              <a:t>なぜやるのかが</a:t>
            </a:r>
            <a:br>
              <a:rPr kumimoji="1" lang="ja-JP" altLang="en-US" sz="1200"/>
            </a:br>
            <a:r>
              <a:rPr kumimoji="1" lang="ja-JP" altLang="en-US" sz="1200"/>
              <a:t>現場に伝わって</a:t>
            </a:r>
            <a:br>
              <a:rPr kumimoji="1" lang="ja-JP" altLang="en-US" sz="1200"/>
            </a:br>
            <a:r>
              <a:rPr kumimoji="1" lang="ja-JP" altLang="en-US" sz="1200"/>
              <a:t>いない</a:t>
            </a:r>
          </a:p>
        </p:txBody>
      </p:sp>
      <p:sp>
        <p:nvSpPr>
          <p:cNvPr id="115" name="テキスト ボックス 114">
            <a:extLst>
              <a:ext uri="{FF2B5EF4-FFF2-40B4-BE49-F238E27FC236}">
                <a16:creationId xmlns:a16="http://schemas.microsoft.com/office/drawing/2014/main" id="{DB0092DF-C2C4-BD08-7D87-3D29A9E09F21}"/>
              </a:ext>
            </a:extLst>
          </p:cNvPr>
          <p:cNvSpPr txBox="1"/>
          <p:nvPr/>
        </p:nvSpPr>
        <p:spPr>
          <a:xfrm>
            <a:off x="2004832" y="5700938"/>
            <a:ext cx="1502334" cy="646331"/>
          </a:xfrm>
          <a:prstGeom prst="rect">
            <a:avLst/>
          </a:prstGeom>
          <a:noFill/>
        </p:spPr>
        <p:txBody>
          <a:bodyPr wrap="none" rtlCol="0">
            <a:spAutoFit/>
          </a:bodyPr>
          <a:lstStyle/>
          <a:p>
            <a:pPr marL="171450" indent="-171450">
              <a:buFont typeface="Arial" panose="020B0604020202020204" pitchFamily="34" charset="0"/>
              <a:buChar char="•"/>
            </a:pPr>
            <a:r>
              <a:rPr kumimoji="1" lang="en-US" altLang="ja-JP" sz="1200"/>
              <a:t>Business Justifi</a:t>
            </a:r>
            <a:br>
              <a:rPr kumimoji="1" lang="ja-JP" altLang="en-US" sz="1200"/>
            </a:br>
            <a:r>
              <a:rPr kumimoji="1" lang="en-US" altLang="ja-JP" sz="1200"/>
              <a:t>cation </a:t>
            </a:r>
            <a:r>
              <a:rPr kumimoji="1" lang="ja-JP" altLang="en-US" sz="1200"/>
              <a:t>の明確化・</a:t>
            </a:r>
            <a:br>
              <a:rPr kumimoji="1" lang="ja-JP" altLang="en-US" sz="1200"/>
            </a:br>
            <a:r>
              <a:rPr kumimoji="1" lang="ja-JP" altLang="en-US" sz="1200"/>
              <a:t>定量化・明文化</a:t>
            </a:r>
          </a:p>
        </p:txBody>
      </p:sp>
      <p:sp>
        <p:nvSpPr>
          <p:cNvPr id="116" name="テキスト ボックス 115">
            <a:extLst>
              <a:ext uri="{FF2B5EF4-FFF2-40B4-BE49-F238E27FC236}">
                <a16:creationId xmlns:a16="http://schemas.microsoft.com/office/drawing/2014/main" id="{CED39E3E-F1D3-1577-49EC-CADCC56B2B20}"/>
              </a:ext>
            </a:extLst>
          </p:cNvPr>
          <p:cNvSpPr txBox="1"/>
          <p:nvPr/>
        </p:nvSpPr>
        <p:spPr>
          <a:xfrm>
            <a:off x="3652657" y="4191720"/>
            <a:ext cx="1558440" cy="1200329"/>
          </a:xfrm>
          <a:prstGeom prst="rect">
            <a:avLst/>
          </a:prstGeom>
          <a:noFill/>
        </p:spPr>
        <p:txBody>
          <a:bodyPr wrap="none" rtlCol="0">
            <a:spAutoFit/>
          </a:bodyPr>
          <a:lstStyle/>
          <a:p>
            <a:pPr marL="171450" indent="-171450">
              <a:buFont typeface="Arial" panose="020B0604020202020204" pitchFamily="34" charset="0"/>
              <a:buChar char="•"/>
            </a:pPr>
            <a:r>
              <a:rPr kumimoji="1" lang="en-US" altLang="ja-JP" sz="1200"/>
              <a:t>PoC </a:t>
            </a:r>
            <a:r>
              <a:rPr kumimoji="1" lang="ja-JP" altLang="en-US" sz="1200"/>
              <a:t>で頓挫する</a:t>
            </a:r>
            <a:br>
              <a:rPr kumimoji="1" lang="en-US" altLang="ja-JP" sz="1200"/>
            </a:br>
            <a:r>
              <a:rPr kumimoji="1" lang="ja-JP" altLang="en-US" sz="1200"/>
              <a:t>（運用まで行かな</a:t>
            </a:r>
            <a:br>
              <a:rPr kumimoji="1" lang="ja-JP" altLang="en-US" sz="1200"/>
            </a:br>
            <a:r>
              <a:rPr kumimoji="1" lang="ja-JP" altLang="en-US" sz="1200"/>
              <a:t>い </a:t>
            </a:r>
            <a:r>
              <a:rPr kumimoji="1" lang="en-US" altLang="ja-JP" sz="1200"/>
              <a:t>or </a:t>
            </a:r>
            <a:r>
              <a:rPr kumimoji="1" lang="ja-JP" altLang="en-US" sz="1200"/>
              <a:t>運用で破綻）</a:t>
            </a:r>
            <a:endParaRPr kumimoji="1" lang="en-US" altLang="ja-JP" sz="1200"/>
          </a:p>
          <a:p>
            <a:pPr marL="171450" indent="-171450">
              <a:buFont typeface="Arial" panose="020B0604020202020204" pitchFamily="34" charset="0"/>
              <a:buChar char="•"/>
            </a:pPr>
            <a:r>
              <a:rPr kumimoji="1" lang="ja-JP" altLang="en-US" sz="1200"/>
              <a:t>いつまで経っても</a:t>
            </a:r>
            <a:br>
              <a:rPr kumimoji="1" lang="en-US" altLang="ja-JP" sz="1200"/>
            </a:br>
            <a:r>
              <a:rPr kumimoji="1" lang="ja-JP" altLang="en-US" sz="1200"/>
              <a:t>リリースされない</a:t>
            </a:r>
          </a:p>
          <a:p>
            <a:pPr marL="171450" indent="-171450">
              <a:buFont typeface="Arial" panose="020B0604020202020204" pitchFamily="34" charset="0"/>
              <a:buChar char="•"/>
            </a:pPr>
            <a:r>
              <a:rPr kumimoji="1" lang="ja-JP" altLang="en-US" sz="1200"/>
              <a:t>技術選択を誤る</a:t>
            </a:r>
          </a:p>
        </p:txBody>
      </p:sp>
      <p:sp>
        <p:nvSpPr>
          <p:cNvPr id="117" name="テキスト ボックス 116">
            <a:extLst>
              <a:ext uri="{FF2B5EF4-FFF2-40B4-BE49-F238E27FC236}">
                <a16:creationId xmlns:a16="http://schemas.microsoft.com/office/drawing/2014/main" id="{E1F2DB3F-D983-FD96-563C-003E7DC8E3AF}"/>
              </a:ext>
            </a:extLst>
          </p:cNvPr>
          <p:cNvSpPr txBox="1"/>
          <p:nvPr/>
        </p:nvSpPr>
        <p:spPr>
          <a:xfrm>
            <a:off x="3652657" y="5700938"/>
            <a:ext cx="1588897" cy="830997"/>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1200"/>
              <a:t>既存の資産・人材・</a:t>
            </a:r>
            <a:br>
              <a:rPr kumimoji="1" lang="ja-JP" altLang="en-US" sz="1200"/>
            </a:br>
            <a:r>
              <a:rPr kumimoji="1" lang="ja-JP" altLang="en-US" sz="1200"/>
              <a:t>体制を踏まえた、</a:t>
            </a:r>
            <a:br>
              <a:rPr kumimoji="1" lang="ja-JP" altLang="en-US" sz="1200"/>
            </a:br>
            <a:r>
              <a:rPr kumimoji="1" lang="ja-JP" altLang="en-US" sz="1200"/>
              <a:t>スパイラルな</a:t>
            </a:r>
            <a:r>
              <a:rPr lang="ja-JP" altLang="en-US" sz="1200"/>
              <a:t>実行</a:t>
            </a:r>
            <a:br>
              <a:rPr lang="ja-JP" altLang="en-US" sz="1200"/>
            </a:br>
            <a:r>
              <a:rPr kumimoji="1" lang="ja-JP" altLang="en-US" sz="1200"/>
              <a:t>計画の立案</a:t>
            </a:r>
          </a:p>
        </p:txBody>
      </p:sp>
      <p:sp>
        <p:nvSpPr>
          <p:cNvPr id="118" name="テキスト ボックス 117">
            <a:extLst>
              <a:ext uri="{FF2B5EF4-FFF2-40B4-BE49-F238E27FC236}">
                <a16:creationId xmlns:a16="http://schemas.microsoft.com/office/drawing/2014/main" id="{5BD2C416-D4A5-0A87-290B-74D0ACCC0759}"/>
              </a:ext>
            </a:extLst>
          </p:cNvPr>
          <p:cNvSpPr txBox="1"/>
          <p:nvPr/>
        </p:nvSpPr>
        <p:spPr>
          <a:xfrm>
            <a:off x="5319532" y="4191720"/>
            <a:ext cx="1657826" cy="1015663"/>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1200"/>
              <a:t>クラウド利用がサイ</a:t>
            </a:r>
            <a:br>
              <a:rPr kumimoji="1" lang="ja-JP" altLang="en-US" sz="1200"/>
            </a:br>
            <a:r>
              <a:rPr kumimoji="1" lang="ja-JP" altLang="en-US" sz="1200"/>
              <a:t>ロ化して効率が出な</a:t>
            </a:r>
            <a:br>
              <a:rPr kumimoji="1" lang="en-US" altLang="ja-JP" sz="1200"/>
            </a:br>
            <a:r>
              <a:rPr kumimoji="1" lang="ja-JP" altLang="en-US" sz="1200"/>
              <a:t>い</a:t>
            </a:r>
            <a:endParaRPr kumimoji="1" lang="en-US" altLang="ja-JP" sz="1200"/>
          </a:p>
          <a:p>
            <a:pPr marL="171450" indent="-171450">
              <a:buFont typeface="Arial" panose="020B0604020202020204" pitchFamily="34" charset="0"/>
              <a:buChar char="•"/>
            </a:pPr>
            <a:r>
              <a:rPr lang="ja-JP" altLang="en-US" sz="1200"/>
              <a:t>高可用運用、セキュ</a:t>
            </a:r>
            <a:br>
              <a:rPr lang="ja-JP" altLang="en-US" sz="1200"/>
            </a:br>
            <a:r>
              <a:rPr lang="ja-JP" altLang="en-US" sz="1200"/>
              <a:t>アな運用ができない</a:t>
            </a:r>
            <a:endParaRPr kumimoji="1" lang="ja-JP" altLang="en-US" sz="1200"/>
          </a:p>
        </p:txBody>
      </p:sp>
      <p:sp>
        <p:nvSpPr>
          <p:cNvPr id="119" name="テキスト ボックス 118">
            <a:extLst>
              <a:ext uri="{FF2B5EF4-FFF2-40B4-BE49-F238E27FC236}">
                <a16:creationId xmlns:a16="http://schemas.microsoft.com/office/drawing/2014/main" id="{1AB5078A-E503-76AD-7B3B-B1AAE81B0E5F}"/>
              </a:ext>
            </a:extLst>
          </p:cNvPr>
          <p:cNvSpPr txBox="1"/>
          <p:nvPr/>
        </p:nvSpPr>
        <p:spPr>
          <a:xfrm>
            <a:off x="5319532" y="5700938"/>
            <a:ext cx="1467068" cy="461665"/>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1200"/>
              <a:t>ガードレールつき</a:t>
            </a:r>
            <a:br>
              <a:rPr kumimoji="1" lang="ja-JP" altLang="en-US" sz="1200"/>
            </a:br>
            <a:r>
              <a:rPr kumimoji="1" lang="ja-JP" altLang="en-US" sz="1200"/>
              <a:t>共通基盤の整備</a:t>
            </a:r>
          </a:p>
        </p:txBody>
      </p:sp>
      <p:sp>
        <p:nvSpPr>
          <p:cNvPr id="120" name="テキスト ボックス 119">
            <a:extLst>
              <a:ext uri="{FF2B5EF4-FFF2-40B4-BE49-F238E27FC236}">
                <a16:creationId xmlns:a16="http://schemas.microsoft.com/office/drawing/2014/main" id="{0FC0FF7F-8E13-A45D-A429-733FAC2613A3}"/>
              </a:ext>
            </a:extLst>
          </p:cNvPr>
          <p:cNvSpPr txBox="1"/>
          <p:nvPr/>
        </p:nvSpPr>
        <p:spPr>
          <a:xfrm>
            <a:off x="7034031" y="4191720"/>
            <a:ext cx="1669047" cy="646331"/>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1200"/>
              <a:t>アプリ特性を踏まえ</a:t>
            </a:r>
            <a:br>
              <a:rPr kumimoji="1" lang="en-US" altLang="ja-JP" sz="1200"/>
            </a:br>
            <a:r>
              <a:rPr kumimoji="1" lang="ja-JP" altLang="en-US" sz="1200"/>
              <a:t>ずに一律のやり方を</a:t>
            </a:r>
            <a:br>
              <a:rPr kumimoji="1" lang="ja-JP" altLang="en-US" sz="1200"/>
            </a:br>
            <a:r>
              <a:rPr kumimoji="1" lang="ja-JP" altLang="en-US" sz="1200"/>
              <a:t>適用しようとする</a:t>
            </a:r>
          </a:p>
        </p:txBody>
      </p:sp>
      <p:sp>
        <p:nvSpPr>
          <p:cNvPr id="121" name="テキスト ボックス 120">
            <a:extLst>
              <a:ext uri="{FF2B5EF4-FFF2-40B4-BE49-F238E27FC236}">
                <a16:creationId xmlns:a16="http://schemas.microsoft.com/office/drawing/2014/main" id="{A49FCE51-2F9D-79E8-E51F-CBD3BCB77D9C}"/>
              </a:ext>
            </a:extLst>
          </p:cNvPr>
          <p:cNvSpPr txBox="1"/>
          <p:nvPr/>
        </p:nvSpPr>
        <p:spPr>
          <a:xfrm>
            <a:off x="7034031" y="5700938"/>
            <a:ext cx="1571264" cy="646331"/>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1200"/>
              <a:t>移行、モダナイズ、</a:t>
            </a:r>
            <a:br>
              <a:rPr kumimoji="1" lang="en-US" altLang="ja-JP" sz="1200"/>
            </a:br>
            <a:r>
              <a:rPr kumimoji="1" lang="ja-JP" altLang="en-US" sz="1200"/>
              <a:t>イノベーションに</a:t>
            </a:r>
            <a:br>
              <a:rPr kumimoji="1" lang="ja-JP" altLang="en-US" sz="1200"/>
            </a:br>
            <a:r>
              <a:rPr kumimoji="1" lang="ja-JP" altLang="en-US" sz="1200"/>
              <a:t>大別した </a:t>
            </a:r>
            <a:r>
              <a:rPr kumimoji="1" lang="en-US" altLang="ja-JP" sz="1200"/>
              <a:t>PJ </a:t>
            </a:r>
            <a:r>
              <a:rPr kumimoji="1" lang="ja-JP" altLang="en-US" sz="1200"/>
              <a:t>推進</a:t>
            </a:r>
          </a:p>
        </p:txBody>
      </p:sp>
      <p:sp>
        <p:nvSpPr>
          <p:cNvPr id="2" name="吹き出し: 角を丸めた四角形 1">
            <a:extLst>
              <a:ext uri="{FF2B5EF4-FFF2-40B4-BE49-F238E27FC236}">
                <a16:creationId xmlns:a16="http://schemas.microsoft.com/office/drawing/2014/main" id="{A3CE8259-283E-5DC5-7CC9-789D57F0E50F}"/>
              </a:ext>
            </a:extLst>
          </p:cNvPr>
          <p:cNvSpPr/>
          <p:nvPr/>
        </p:nvSpPr>
        <p:spPr bwMode="auto">
          <a:xfrm>
            <a:off x="5514531" y="2244330"/>
            <a:ext cx="1272069" cy="679388"/>
          </a:xfrm>
          <a:prstGeom prst="wedgeRoundRectCallout">
            <a:avLst>
              <a:gd name="adj1" fmla="val -32518"/>
              <a:gd name="adj2" fmla="val 87195"/>
              <a:gd name="adj3" fmla="val 16667"/>
            </a:avLst>
          </a:prstGeom>
          <a:solidFill>
            <a:srgbClr val="EFFFFF"/>
          </a:solidFill>
          <a:ln w="19050"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Azure</a:t>
            </a: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ランディング</a:t>
            </a:r>
            <a:endParaRPr kumimoji="1" lang="en-US" altLang="ja-JP" sz="14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ゾーン</a:t>
            </a:r>
          </a:p>
        </p:txBody>
      </p:sp>
      <p:sp>
        <p:nvSpPr>
          <p:cNvPr id="3" name="吹き出し: 角を丸めた四角形 2">
            <a:extLst>
              <a:ext uri="{FF2B5EF4-FFF2-40B4-BE49-F238E27FC236}">
                <a16:creationId xmlns:a16="http://schemas.microsoft.com/office/drawing/2014/main" id="{6830A091-38CF-8FEE-7681-168BCE5ABE29}"/>
              </a:ext>
            </a:extLst>
          </p:cNvPr>
          <p:cNvSpPr/>
          <p:nvPr/>
        </p:nvSpPr>
        <p:spPr bwMode="auto">
          <a:xfrm>
            <a:off x="7183170" y="2244330"/>
            <a:ext cx="704600" cy="679388"/>
          </a:xfrm>
          <a:prstGeom prst="wedgeRoundRectCallout">
            <a:avLst>
              <a:gd name="adj1" fmla="val -32518"/>
              <a:gd name="adj2" fmla="val 87195"/>
              <a:gd name="adj3" fmla="val 16667"/>
            </a:avLst>
          </a:prstGeom>
          <a:solidFill>
            <a:srgbClr val="EFFFFF"/>
          </a:solidFill>
          <a:ln w="19050"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移行</a:t>
            </a:r>
            <a:endParaRPr kumimoji="1" lang="en-US" altLang="ja-JP" sz="14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ガイド</a:t>
            </a:r>
          </a:p>
        </p:txBody>
      </p:sp>
      <p:sp>
        <p:nvSpPr>
          <p:cNvPr id="6" name="吹き出し: 角を丸めた四角形 5">
            <a:extLst>
              <a:ext uri="{FF2B5EF4-FFF2-40B4-BE49-F238E27FC236}">
                <a16:creationId xmlns:a16="http://schemas.microsoft.com/office/drawing/2014/main" id="{70401979-22D3-0CFD-1305-EFB7AA578D8F}"/>
              </a:ext>
            </a:extLst>
          </p:cNvPr>
          <p:cNvSpPr/>
          <p:nvPr/>
        </p:nvSpPr>
        <p:spPr bwMode="auto">
          <a:xfrm>
            <a:off x="7982199" y="2244330"/>
            <a:ext cx="704600" cy="679388"/>
          </a:xfrm>
          <a:prstGeom prst="wedgeRoundRectCallout">
            <a:avLst>
              <a:gd name="adj1" fmla="val -32518"/>
              <a:gd name="adj2" fmla="val 87195"/>
              <a:gd name="adj3" fmla="val 16667"/>
            </a:avLst>
          </a:prstGeom>
          <a:solidFill>
            <a:srgbClr val="EFFFFF"/>
          </a:solidFill>
          <a:ln w="19050"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400"/>
              <a:t>イノベー</a:t>
            </a:r>
            <a:endParaRPr lang="en-US" altLang="ja-JP" sz="1400"/>
          </a:p>
          <a:p>
            <a:pPr marL="0" marR="0" indent="0" algn="ctr" defTabSz="914400" rtl="0" eaLnBrk="1" fontAlgn="base" latinLnBrk="0" hangingPunct="1">
              <a:lnSpc>
                <a:spcPct val="100000"/>
              </a:lnSpc>
              <a:spcBef>
                <a:spcPct val="0"/>
              </a:spcBef>
              <a:spcAft>
                <a:spcPct val="0"/>
              </a:spcAft>
              <a:buClrTx/>
              <a:buSzTx/>
              <a:buFontTx/>
              <a:buNone/>
              <a:tabLst/>
            </a:pPr>
            <a:r>
              <a:rPr lang="ja-JP" altLang="en-US" sz="1400"/>
              <a:t>ション</a:t>
            </a:r>
            <a:endParaRPr kumimoji="1" lang="en-US" altLang="ja-JP" sz="14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ガイド</a:t>
            </a:r>
          </a:p>
        </p:txBody>
      </p:sp>
    </p:spTree>
    <p:extLst>
      <p:ext uri="{BB962C8B-B14F-4D97-AF65-F5344CB8AC3E}">
        <p14:creationId xmlns:p14="http://schemas.microsoft.com/office/powerpoint/2010/main" val="277293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EAD9F4-A258-14DB-DC46-1A1539865AE7}"/>
              </a:ext>
            </a:extLst>
          </p:cNvPr>
          <p:cNvSpPr>
            <a:spLocks noGrp="1"/>
          </p:cNvSpPr>
          <p:nvPr>
            <p:ph type="title"/>
          </p:nvPr>
        </p:nvSpPr>
        <p:spPr/>
        <p:txBody>
          <a:bodyPr/>
          <a:lstStyle/>
          <a:p>
            <a:r>
              <a:rPr kumimoji="1" lang="en-US" altLang="ja-JP"/>
              <a:t>CAF </a:t>
            </a:r>
            <a:r>
              <a:rPr lang="ja-JP" altLang="en-US"/>
              <a:t>とは何か</a:t>
            </a:r>
            <a:endParaRPr kumimoji="1" lang="ja-JP" altLang="en-US"/>
          </a:p>
        </p:txBody>
      </p:sp>
      <p:sp>
        <p:nvSpPr>
          <p:cNvPr id="3" name="コンテンツ プレースホルダー 2">
            <a:extLst>
              <a:ext uri="{FF2B5EF4-FFF2-40B4-BE49-F238E27FC236}">
                <a16:creationId xmlns:a16="http://schemas.microsoft.com/office/drawing/2014/main" id="{A526F48D-6C01-22F5-254C-1ABE3F89A5B2}"/>
              </a:ext>
            </a:extLst>
          </p:cNvPr>
          <p:cNvSpPr>
            <a:spLocks noGrp="1"/>
          </p:cNvSpPr>
          <p:nvPr>
            <p:ph idx="1"/>
          </p:nvPr>
        </p:nvSpPr>
        <p:spPr/>
        <p:txBody>
          <a:bodyPr/>
          <a:lstStyle/>
          <a:p>
            <a:r>
              <a:rPr kumimoji="1" lang="ja-JP" altLang="en-US"/>
              <a:t>マイクロソフトのクラウド利活用 </a:t>
            </a:r>
            <a:r>
              <a:rPr kumimoji="1" lang="en-US" altLang="ja-JP"/>
              <a:t>3 </a:t>
            </a:r>
            <a:r>
              <a:rPr kumimoji="1" lang="ja-JP" altLang="en-US"/>
              <a:t>大ガイドラインのひとつ</a:t>
            </a:r>
            <a:endParaRPr kumimoji="1" lang="en-US" altLang="ja-JP"/>
          </a:p>
          <a:p>
            <a:pPr lvl="1"/>
            <a:r>
              <a:rPr lang="ja-JP" altLang="en-US"/>
              <a:t>このうち </a:t>
            </a:r>
            <a:r>
              <a:rPr lang="en-US" altLang="ja-JP"/>
              <a:t>CAF </a:t>
            </a:r>
            <a:r>
              <a:rPr lang="ja-JP" altLang="en-US"/>
              <a:t>は、クラウド利活用を進める際の「転ばぬ先の杖」を提供するもの</a:t>
            </a:r>
            <a:endParaRPr kumimoji="1" lang="ja-JP" altLang="en-US"/>
          </a:p>
        </p:txBody>
      </p:sp>
      <p:grpSp>
        <p:nvGrpSpPr>
          <p:cNvPr id="24" name="グループ化 23">
            <a:extLst>
              <a:ext uri="{FF2B5EF4-FFF2-40B4-BE49-F238E27FC236}">
                <a16:creationId xmlns:a16="http://schemas.microsoft.com/office/drawing/2014/main" id="{1B338B39-AC75-AAA9-FDEF-C80B5B4659DA}"/>
              </a:ext>
            </a:extLst>
          </p:cNvPr>
          <p:cNvGrpSpPr/>
          <p:nvPr/>
        </p:nvGrpSpPr>
        <p:grpSpPr>
          <a:xfrm>
            <a:off x="457201" y="2269084"/>
            <a:ext cx="8229600" cy="4079975"/>
            <a:chOff x="457200" y="2517674"/>
            <a:chExt cx="8715661" cy="4079975"/>
          </a:xfrm>
        </p:grpSpPr>
        <p:sp>
          <p:nvSpPr>
            <p:cNvPr id="25" name="正方形/長方形 24">
              <a:extLst>
                <a:ext uri="{FF2B5EF4-FFF2-40B4-BE49-F238E27FC236}">
                  <a16:creationId xmlns:a16="http://schemas.microsoft.com/office/drawing/2014/main" id="{EA8E5E28-2EAC-753C-1865-D9CFA4029E23}"/>
                </a:ext>
              </a:extLst>
            </p:cNvPr>
            <p:cNvSpPr/>
            <p:nvPr/>
          </p:nvSpPr>
          <p:spPr>
            <a:xfrm>
              <a:off x="457200" y="2517674"/>
              <a:ext cx="2848261" cy="407997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marL="171450" indent="-171450" eaLnBrk="1" fontAlgn="auto" hangingPunct="1">
                <a:spcBef>
                  <a:spcPts val="0"/>
                </a:spcBef>
                <a:spcAft>
                  <a:spcPts val="0"/>
                </a:spcAft>
                <a:buFont typeface="Arial" panose="020B0604020202020204" pitchFamily="34" charset="0"/>
                <a:buChar char="•"/>
                <a:defRPr/>
              </a:pPr>
              <a:r>
                <a:rPr kumimoji="0" lang="en-US" altLang="ja-JP" sz="1100" kern="0">
                  <a:solidFill>
                    <a:prstClr val="black"/>
                  </a:solidFill>
                  <a:latin typeface="+mn-lt"/>
                  <a:ea typeface="+mn-ea"/>
                </a:rPr>
                <a:t>Azure </a:t>
              </a:r>
              <a:r>
                <a:rPr kumimoji="0" lang="ja-JP" altLang="en-US" sz="1100" kern="0">
                  <a:solidFill>
                    <a:prstClr val="black"/>
                  </a:solidFill>
                  <a:latin typeface="+mn-lt"/>
                  <a:ea typeface="+mn-ea"/>
                </a:rPr>
                <a:t>環境でシステムを開発する場合の代表的なシステム・アプリケーションアーキテクチャに関する情報を集約</a:t>
              </a:r>
              <a:endParaRPr kumimoji="0" lang="en-US" altLang="ja-JP" sz="11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様々な領域とパターンをカバー</a:t>
              </a:r>
            </a:p>
          </p:txBody>
        </p:sp>
        <p:sp>
          <p:nvSpPr>
            <p:cNvPr id="26" name="正方形/長方形 25">
              <a:extLst>
                <a:ext uri="{FF2B5EF4-FFF2-40B4-BE49-F238E27FC236}">
                  <a16:creationId xmlns:a16="http://schemas.microsoft.com/office/drawing/2014/main" id="{DC8DEA9C-E3E1-55A4-5C7D-3BBA8965E028}"/>
                </a:ext>
              </a:extLst>
            </p:cNvPr>
            <p:cNvSpPr/>
            <p:nvPr/>
          </p:nvSpPr>
          <p:spPr>
            <a:xfrm>
              <a:off x="3390900" y="2517674"/>
              <a:ext cx="2848261" cy="407997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クラウド導入における成功パターンをフレームワークとして整備したもの</a:t>
              </a:r>
              <a:endParaRPr kumimoji="0" lang="en-US" altLang="ja-JP" sz="11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クラウドのビジネス戦略とテクノロジ戦略を作成して実装することができる</a:t>
              </a:r>
              <a:endParaRPr kumimoji="0" lang="en-US" altLang="ja-JP" sz="11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戦略、計画、準備、移行、イノベーション、ガバナンス、管理、セキュリティ保護、整理のセクションから構成</a:t>
              </a:r>
              <a:endParaRPr kumimoji="0" lang="en-US" altLang="ja-JP" sz="11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「ランディングゾーン」と呼ばれる仮想データセンタ実装のベストプラクティスも提供される</a:t>
              </a:r>
            </a:p>
          </p:txBody>
        </p:sp>
        <p:sp>
          <p:nvSpPr>
            <p:cNvPr id="27" name="正方形/長方形 26">
              <a:extLst>
                <a:ext uri="{FF2B5EF4-FFF2-40B4-BE49-F238E27FC236}">
                  <a16:creationId xmlns:a16="http://schemas.microsoft.com/office/drawing/2014/main" id="{27E4B7E6-0CD7-2D97-6AC7-52A62D520A1C}"/>
                </a:ext>
              </a:extLst>
            </p:cNvPr>
            <p:cNvSpPr/>
            <p:nvPr/>
          </p:nvSpPr>
          <p:spPr>
            <a:xfrm>
              <a:off x="6324600" y="2517674"/>
              <a:ext cx="2848261" cy="407997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各業務システムの設計・実装品質の向上に役立つ、一連の基本原則を整理したもの</a:t>
              </a:r>
              <a:endParaRPr kumimoji="0" lang="en-US" altLang="ja-JP" sz="11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基本設計原則の上に、以下の </a:t>
              </a:r>
              <a:r>
                <a:rPr kumimoji="0" lang="en-US" altLang="ja-JP" sz="1100" kern="0">
                  <a:solidFill>
                    <a:prstClr val="black"/>
                  </a:solidFill>
                  <a:latin typeface="+mn-lt"/>
                  <a:ea typeface="+mn-ea"/>
                </a:rPr>
                <a:t>5 </a:t>
              </a:r>
              <a:r>
                <a:rPr kumimoji="0" lang="ja-JP" altLang="en-US" sz="1100" kern="0">
                  <a:solidFill>
                    <a:prstClr val="black"/>
                  </a:solidFill>
                  <a:latin typeface="+mn-lt"/>
                  <a:ea typeface="+mn-ea"/>
                </a:rPr>
                <a:t>つの柱を持つ</a:t>
              </a:r>
            </a:p>
            <a:p>
              <a:pPr marL="171450" indent="-171450" eaLnBrk="1" fontAlgn="auto" hangingPunct="1">
                <a:spcBef>
                  <a:spcPts val="0"/>
                </a:spcBef>
                <a:spcAft>
                  <a:spcPts val="0"/>
                </a:spcAft>
                <a:buFont typeface="Arial" panose="020B0604020202020204" pitchFamily="34" charset="0"/>
                <a:buChar char="•"/>
                <a:defRPr/>
              </a:pPr>
              <a:r>
                <a:rPr kumimoji="0" lang="en-US" altLang="ja-JP" sz="1100" kern="0">
                  <a:solidFill>
                    <a:prstClr val="black"/>
                  </a:solidFill>
                  <a:latin typeface="+mn-lt"/>
                  <a:ea typeface="+mn-ea"/>
                </a:rPr>
                <a:t>Azure </a:t>
              </a:r>
              <a:r>
                <a:rPr kumimoji="0" lang="ja-JP" altLang="en-US" sz="1100" kern="0">
                  <a:solidFill>
                    <a:prstClr val="black"/>
                  </a:solidFill>
                  <a:latin typeface="+mn-lt"/>
                  <a:ea typeface="+mn-ea"/>
                </a:rPr>
                <a:t>などのサービス固有の実装ガイド・チェックリストに留まっておらず、一般的な観点からのチェックも含まれている</a:t>
              </a:r>
              <a:endParaRPr kumimoji="0" lang="en-US" altLang="ja-JP" sz="11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endParaRPr kumimoji="0" lang="ja-JP" altLang="en-US" sz="1100" kern="0">
                <a:solidFill>
                  <a:prstClr val="black"/>
                </a:solidFill>
                <a:latin typeface="+mn-lt"/>
                <a:ea typeface="+mn-ea"/>
              </a:endParaRPr>
            </a:p>
          </p:txBody>
        </p:sp>
      </p:grpSp>
      <p:pic>
        <p:nvPicPr>
          <p:cNvPr id="28" name="図 27">
            <a:extLst>
              <a:ext uri="{FF2B5EF4-FFF2-40B4-BE49-F238E27FC236}">
                <a16:creationId xmlns:a16="http://schemas.microsoft.com/office/drawing/2014/main" id="{F07BE3AD-12DE-5FD3-FE71-F15B4D53B52B}"/>
              </a:ext>
            </a:extLst>
          </p:cNvPr>
          <p:cNvPicPr>
            <a:picLocks noChangeAspect="1"/>
          </p:cNvPicPr>
          <p:nvPr/>
        </p:nvPicPr>
        <p:blipFill>
          <a:blip r:embed="rId3"/>
          <a:stretch>
            <a:fillRect/>
          </a:stretch>
        </p:blipFill>
        <p:spPr>
          <a:xfrm>
            <a:off x="567743" y="4238109"/>
            <a:ext cx="2465017" cy="2036705"/>
          </a:xfrm>
          <a:prstGeom prst="rect">
            <a:avLst/>
          </a:prstGeom>
        </p:spPr>
      </p:pic>
      <p:sp>
        <p:nvSpPr>
          <p:cNvPr id="29" name="AutoShape 18">
            <a:extLst>
              <a:ext uri="{FF2B5EF4-FFF2-40B4-BE49-F238E27FC236}">
                <a16:creationId xmlns:a16="http://schemas.microsoft.com/office/drawing/2014/main" id="{9E0EE166-4234-627D-C517-48BCBBBC199A}"/>
              </a:ext>
            </a:extLst>
          </p:cNvPr>
          <p:cNvSpPr>
            <a:spLocks noChangeArrowheads="1"/>
          </p:cNvSpPr>
          <p:nvPr/>
        </p:nvSpPr>
        <p:spPr bwMode="auto">
          <a:xfrm>
            <a:off x="467297" y="1906617"/>
            <a:ext cx="2142553" cy="245093"/>
          </a:xfrm>
          <a:prstGeom prst="roundRect">
            <a:avLst>
              <a:gd name="adj" fmla="val 16667"/>
            </a:avLst>
          </a:prstGeom>
          <a:gradFill rotWithShape="1">
            <a:gsLst>
              <a:gs pos="0">
                <a:srgbClr val="CBFFDD"/>
              </a:gs>
              <a:gs pos="50000">
                <a:srgbClr val="66FF99"/>
              </a:gs>
              <a:gs pos="100000">
                <a:srgbClr val="CBFFDD"/>
              </a:gs>
            </a:gsLst>
            <a:lin ang="2700000" scaled="1"/>
          </a:gradFill>
          <a:ln w="9525">
            <a:solidFill>
              <a:srgbClr val="008000"/>
            </a:solidFill>
            <a:round/>
            <a:headEnd/>
            <a:tailEnd/>
          </a:ln>
          <a:effectLst>
            <a:outerShdw dist="53882" dir="2700000" algn="ctr" rotWithShape="0">
              <a:schemeClr val="bg2">
                <a:alpha val="50000"/>
              </a:schemeClr>
            </a:outerShdw>
          </a:effectLst>
        </p:spPr>
        <p:txBody>
          <a:bodyPr wrap="none" anchor="ct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200"/>
              <a:t>Azure Architecture Center</a:t>
            </a:r>
            <a:endParaRPr lang="ja-JP" altLang="en-US" sz="1200"/>
          </a:p>
        </p:txBody>
      </p:sp>
      <p:sp>
        <p:nvSpPr>
          <p:cNvPr id="30" name="AutoShape 18">
            <a:extLst>
              <a:ext uri="{FF2B5EF4-FFF2-40B4-BE49-F238E27FC236}">
                <a16:creationId xmlns:a16="http://schemas.microsoft.com/office/drawing/2014/main" id="{F2D9A631-CD8B-916F-2FCB-1AFDBFCC6F64}"/>
              </a:ext>
            </a:extLst>
          </p:cNvPr>
          <p:cNvSpPr>
            <a:spLocks noChangeArrowheads="1"/>
          </p:cNvSpPr>
          <p:nvPr/>
        </p:nvSpPr>
        <p:spPr bwMode="auto">
          <a:xfrm>
            <a:off x="3227292" y="1906617"/>
            <a:ext cx="2142553" cy="245093"/>
          </a:xfrm>
          <a:prstGeom prst="roundRect">
            <a:avLst>
              <a:gd name="adj" fmla="val 16667"/>
            </a:avLst>
          </a:prstGeom>
          <a:gradFill rotWithShape="1">
            <a:gsLst>
              <a:gs pos="0">
                <a:srgbClr val="CBFFDD"/>
              </a:gs>
              <a:gs pos="50000">
                <a:srgbClr val="66FF99"/>
              </a:gs>
              <a:gs pos="100000">
                <a:srgbClr val="CBFFDD"/>
              </a:gs>
            </a:gsLst>
            <a:lin ang="2700000" scaled="1"/>
          </a:gradFill>
          <a:ln w="9525">
            <a:solidFill>
              <a:srgbClr val="008000"/>
            </a:solidFill>
            <a:round/>
            <a:headEnd/>
            <a:tailEnd/>
          </a:ln>
          <a:effectLst>
            <a:outerShdw dist="53882" dir="2700000" algn="ctr" rotWithShape="0">
              <a:schemeClr val="bg2">
                <a:alpha val="50000"/>
              </a:schemeClr>
            </a:outerShdw>
          </a:effectLst>
        </p:spPr>
        <p:txBody>
          <a:bodyPr wrap="none" anchor="ct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200"/>
              <a:t>Cloud Adoption Framework</a:t>
            </a:r>
            <a:endParaRPr lang="ja-JP" altLang="en-US" sz="1200"/>
          </a:p>
        </p:txBody>
      </p:sp>
      <p:sp>
        <p:nvSpPr>
          <p:cNvPr id="31" name="AutoShape 18">
            <a:extLst>
              <a:ext uri="{FF2B5EF4-FFF2-40B4-BE49-F238E27FC236}">
                <a16:creationId xmlns:a16="http://schemas.microsoft.com/office/drawing/2014/main" id="{797862DC-A31C-2923-E9AF-037DED360092}"/>
              </a:ext>
            </a:extLst>
          </p:cNvPr>
          <p:cNvSpPr>
            <a:spLocks noChangeArrowheads="1"/>
          </p:cNvSpPr>
          <p:nvPr/>
        </p:nvSpPr>
        <p:spPr bwMode="auto">
          <a:xfrm>
            <a:off x="5987287" y="1906617"/>
            <a:ext cx="2142553" cy="245093"/>
          </a:xfrm>
          <a:prstGeom prst="roundRect">
            <a:avLst>
              <a:gd name="adj" fmla="val 16667"/>
            </a:avLst>
          </a:prstGeom>
          <a:gradFill rotWithShape="1">
            <a:gsLst>
              <a:gs pos="0">
                <a:srgbClr val="CBFFDD"/>
              </a:gs>
              <a:gs pos="50000">
                <a:srgbClr val="66FF99"/>
              </a:gs>
              <a:gs pos="100000">
                <a:srgbClr val="CBFFDD"/>
              </a:gs>
            </a:gsLst>
            <a:lin ang="2700000" scaled="1"/>
          </a:gradFill>
          <a:ln w="9525">
            <a:solidFill>
              <a:srgbClr val="008000"/>
            </a:solidFill>
            <a:round/>
            <a:headEnd/>
            <a:tailEnd/>
          </a:ln>
          <a:effectLst>
            <a:outerShdw dist="53882" dir="2700000" algn="ctr" rotWithShape="0">
              <a:schemeClr val="bg2">
                <a:alpha val="50000"/>
              </a:schemeClr>
            </a:outerShdw>
          </a:effectLst>
        </p:spPr>
        <p:txBody>
          <a:bodyPr wrap="none" anchor="ct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200"/>
              <a:t>Well-Architected Framework</a:t>
            </a:r>
            <a:endParaRPr lang="ja-JP" altLang="en-US" sz="1200"/>
          </a:p>
        </p:txBody>
      </p:sp>
      <p:sp>
        <p:nvSpPr>
          <p:cNvPr id="32" name="四角形: 角を丸くする 31">
            <a:extLst>
              <a:ext uri="{FF2B5EF4-FFF2-40B4-BE49-F238E27FC236}">
                <a16:creationId xmlns:a16="http://schemas.microsoft.com/office/drawing/2014/main" id="{5DBB4B92-8988-D8DB-31BD-AA6EB5ACCADA}"/>
              </a:ext>
            </a:extLst>
          </p:cNvPr>
          <p:cNvSpPr/>
          <p:nvPr/>
        </p:nvSpPr>
        <p:spPr>
          <a:xfrm>
            <a:off x="735574" y="3021780"/>
            <a:ext cx="647700" cy="234153"/>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en-US" altLang="ja-JP" sz="900" kern="0">
                <a:solidFill>
                  <a:prstClr val="black"/>
                </a:solidFill>
                <a:latin typeface="+mn-lt"/>
                <a:ea typeface="+mn-ea"/>
              </a:rPr>
              <a:t>AI &amp; ML</a:t>
            </a:r>
            <a:endParaRPr kumimoji="0" lang="ja-JP" altLang="en-US" sz="900" kern="0">
              <a:solidFill>
                <a:prstClr val="black"/>
              </a:solidFill>
              <a:latin typeface="+mn-lt"/>
              <a:ea typeface="+mn-ea"/>
            </a:endParaRPr>
          </a:p>
        </p:txBody>
      </p:sp>
      <p:sp>
        <p:nvSpPr>
          <p:cNvPr id="33" name="四角形: 角を丸くする 32">
            <a:extLst>
              <a:ext uri="{FF2B5EF4-FFF2-40B4-BE49-F238E27FC236}">
                <a16:creationId xmlns:a16="http://schemas.microsoft.com/office/drawing/2014/main" id="{BF93DE4C-2C98-068A-5887-4C8F5F4A142A}"/>
              </a:ext>
            </a:extLst>
          </p:cNvPr>
          <p:cNvSpPr/>
          <p:nvPr/>
        </p:nvSpPr>
        <p:spPr>
          <a:xfrm>
            <a:off x="1463949" y="3077802"/>
            <a:ext cx="647700" cy="234153"/>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900" kern="0">
                <a:solidFill>
                  <a:prstClr val="black"/>
                </a:solidFill>
                <a:latin typeface="+mn-lt"/>
                <a:ea typeface="+mn-ea"/>
              </a:rPr>
              <a:t>データ</a:t>
            </a:r>
          </a:p>
        </p:txBody>
      </p:sp>
      <p:sp>
        <p:nvSpPr>
          <p:cNvPr id="34" name="四角形: 角を丸くする 33">
            <a:extLst>
              <a:ext uri="{FF2B5EF4-FFF2-40B4-BE49-F238E27FC236}">
                <a16:creationId xmlns:a16="http://schemas.microsoft.com/office/drawing/2014/main" id="{4D7FA61B-2E80-178F-E3F1-FF2AA83D72DA}"/>
              </a:ext>
            </a:extLst>
          </p:cNvPr>
          <p:cNvSpPr/>
          <p:nvPr/>
        </p:nvSpPr>
        <p:spPr>
          <a:xfrm>
            <a:off x="2351650" y="3055113"/>
            <a:ext cx="647700" cy="234153"/>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en-US" altLang="ja-JP" sz="900" kern="0">
                <a:solidFill>
                  <a:prstClr val="black"/>
                </a:solidFill>
                <a:latin typeface="+mn-lt"/>
                <a:ea typeface="+mn-ea"/>
              </a:rPr>
              <a:t>DevOps</a:t>
            </a:r>
            <a:endParaRPr kumimoji="0" lang="ja-JP" altLang="en-US" sz="900" kern="0">
              <a:solidFill>
                <a:prstClr val="black"/>
              </a:solidFill>
              <a:latin typeface="+mn-lt"/>
              <a:ea typeface="+mn-ea"/>
            </a:endParaRPr>
          </a:p>
        </p:txBody>
      </p:sp>
      <p:sp>
        <p:nvSpPr>
          <p:cNvPr id="35" name="四角形: 角を丸くする 34">
            <a:extLst>
              <a:ext uri="{FF2B5EF4-FFF2-40B4-BE49-F238E27FC236}">
                <a16:creationId xmlns:a16="http://schemas.microsoft.com/office/drawing/2014/main" id="{1B0AE79A-CB0F-6C67-526F-B75456D5A304}"/>
              </a:ext>
            </a:extLst>
          </p:cNvPr>
          <p:cNvSpPr/>
          <p:nvPr/>
        </p:nvSpPr>
        <p:spPr>
          <a:xfrm>
            <a:off x="881358" y="3347044"/>
            <a:ext cx="647700" cy="234153"/>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en-US" altLang="ja-JP" sz="900" kern="0">
                <a:solidFill>
                  <a:prstClr val="black"/>
                </a:solidFill>
                <a:latin typeface="+mn-lt"/>
                <a:ea typeface="+mn-ea"/>
              </a:rPr>
              <a:t>EAI</a:t>
            </a:r>
            <a:endParaRPr kumimoji="0" lang="ja-JP" altLang="en-US" sz="900" kern="0">
              <a:solidFill>
                <a:prstClr val="black"/>
              </a:solidFill>
              <a:latin typeface="+mn-lt"/>
              <a:ea typeface="+mn-ea"/>
            </a:endParaRPr>
          </a:p>
        </p:txBody>
      </p:sp>
      <p:sp>
        <p:nvSpPr>
          <p:cNvPr id="36" name="四角形: 角を丸くする 35">
            <a:extLst>
              <a:ext uri="{FF2B5EF4-FFF2-40B4-BE49-F238E27FC236}">
                <a16:creationId xmlns:a16="http://schemas.microsoft.com/office/drawing/2014/main" id="{D93FBFCC-4159-2A0A-6F13-04199A50DDDE}"/>
              </a:ext>
            </a:extLst>
          </p:cNvPr>
          <p:cNvSpPr/>
          <p:nvPr/>
        </p:nvSpPr>
        <p:spPr>
          <a:xfrm>
            <a:off x="1609733" y="3347044"/>
            <a:ext cx="647700" cy="234153"/>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en-US" altLang="ja-JP" sz="900" kern="0">
                <a:solidFill>
                  <a:prstClr val="black"/>
                </a:solidFill>
                <a:latin typeface="+mn-lt"/>
                <a:ea typeface="+mn-ea"/>
              </a:rPr>
              <a:t>HPC</a:t>
            </a:r>
            <a:endParaRPr kumimoji="0" lang="ja-JP" altLang="en-US" sz="900" kern="0">
              <a:solidFill>
                <a:prstClr val="black"/>
              </a:solidFill>
              <a:latin typeface="+mn-lt"/>
              <a:ea typeface="+mn-ea"/>
            </a:endParaRPr>
          </a:p>
        </p:txBody>
      </p:sp>
      <p:sp>
        <p:nvSpPr>
          <p:cNvPr id="37" name="四角形: 角を丸くする 36">
            <a:extLst>
              <a:ext uri="{FF2B5EF4-FFF2-40B4-BE49-F238E27FC236}">
                <a16:creationId xmlns:a16="http://schemas.microsoft.com/office/drawing/2014/main" id="{61D6EF43-ECC9-22A2-2731-2EA6B0224090}"/>
              </a:ext>
            </a:extLst>
          </p:cNvPr>
          <p:cNvSpPr/>
          <p:nvPr/>
        </p:nvSpPr>
        <p:spPr>
          <a:xfrm>
            <a:off x="2338108" y="3329505"/>
            <a:ext cx="647700" cy="234153"/>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en-US" altLang="ja-JP" sz="900" kern="0">
                <a:solidFill>
                  <a:prstClr val="black"/>
                </a:solidFill>
                <a:latin typeface="+mn-lt"/>
                <a:ea typeface="+mn-ea"/>
              </a:rPr>
              <a:t>ID</a:t>
            </a:r>
            <a:endParaRPr kumimoji="0" lang="ja-JP" altLang="en-US" sz="900" kern="0">
              <a:solidFill>
                <a:prstClr val="black"/>
              </a:solidFill>
              <a:latin typeface="+mn-lt"/>
              <a:ea typeface="+mn-ea"/>
            </a:endParaRPr>
          </a:p>
        </p:txBody>
      </p:sp>
      <p:sp>
        <p:nvSpPr>
          <p:cNvPr id="38" name="四角形: 角を丸くする 37">
            <a:extLst>
              <a:ext uri="{FF2B5EF4-FFF2-40B4-BE49-F238E27FC236}">
                <a16:creationId xmlns:a16="http://schemas.microsoft.com/office/drawing/2014/main" id="{0B4DD216-0B65-972C-A6E2-8F6C24DCAA34}"/>
              </a:ext>
            </a:extLst>
          </p:cNvPr>
          <p:cNvSpPr/>
          <p:nvPr/>
        </p:nvSpPr>
        <p:spPr>
          <a:xfrm>
            <a:off x="735575" y="3607176"/>
            <a:ext cx="647700" cy="234153"/>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en-US" altLang="ja-JP" sz="900" kern="0">
                <a:solidFill>
                  <a:prstClr val="black"/>
                </a:solidFill>
                <a:latin typeface="+mn-lt"/>
                <a:ea typeface="+mn-ea"/>
              </a:rPr>
              <a:t>IoT</a:t>
            </a:r>
            <a:endParaRPr kumimoji="0" lang="ja-JP" altLang="en-US" sz="900" kern="0">
              <a:solidFill>
                <a:prstClr val="black"/>
              </a:solidFill>
              <a:latin typeface="+mn-lt"/>
              <a:ea typeface="+mn-ea"/>
            </a:endParaRPr>
          </a:p>
        </p:txBody>
      </p:sp>
      <p:sp>
        <p:nvSpPr>
          <p:cNvPr id="39" name="四角形: 角を丸くする 38">
            <a:extLst>
              <a:ext uri="{FF2B5EF4-FFF2-40B4-BE49-F238E27FC236}">
                <a16:creationId xmlns:a16="http://schemas.microsoft.com/office/drawing/2014/main" id="{39C5D663-9034-5CA3-001E-6449C8D1051C}"/>
              </a:ext>
            </a:extLst>
          </p:cNvPr>
          <p:cNvSpPr/>
          <p:nvPr/>
        </p:nvSpPr>
        <p:spPr>
          <a:xfrm>
            <a:off x="1463948" y="3628446"/>
            <a:ext cx="647700" cy="234153"/>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en-US" altLang="ja-JP" sz="900" kern="0">
                <a:solidFill>
                  <a:prstClr val="black"/>
                </a:solidFill>
                <a:latin typeface="+mn-lt"/>
                <a:ea typeface="+mn-ea"/>
              </a:rPr>
              <a:t>MSA</a:t>
            </a:r>
            <a:endParaRPr kumimoji="0" lang="ja-JP" altLang="en-US" sz="900" kern="0">
              <a:solidFill>
                <a:prstClr val="black"/>
              </a:solidFill>
              <a:latin typeface="+mn-lt"/>
              <a:ea typeface="+mn-ea"/>
            </a:endParaRPr>
          </a:p>
        </p:txBody>
      </p:sp>
      <p:sp>
        <p:nvSpPr>
          <p:cNvPr id="40" name="四角形: 角を丸くする 39">
            <a:extLst>
              <a:ext uri="{FF2B5EF4-FFF2-40B4-BE49-F238E27FC236}">
                <a16:creationId xmlns:a16="http://schemas.microsoft.com/office/drawing/2014/main" id="{BAD13769-81EC-D3E0-CBEA-B2CB5C69E7CC}"/>
              </a:ext>
            </a:extLst>
          </p:cNvPr>
          <p:cNvSpPr/>
          <p:nvPr/>
        </p:nvSpPr>
        <p:spPr>
          <a:xfrm>
            <a:off x="2192323" y="3607175"/>
            <a:ext cx="647700" cy="234153"/>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en-US" altLang="ja-JP" sz="900" kern="0">
                <a:solidFill>
                  <a:prstClr val="black"/>
                </a:solidFill>
                <a:latin typeface="+mn-lt"/>
                <a:ea typeface="+mn-ea"/>
              </a:rPr>
              <a:t>NW</a:t>
            </a:r>
            <a:endParaRPr kumimoji="0" lang="ja-JP" altLang="en-US" sz="900" kern="0">
              <a:solidFill>
                <a:prstClr val="black"/>
              </a:solidFill>
              <a:latin typeface="+mn-lt"/>
              <a:ea typeface="+mn-ea"/>
            </a:endParaRPr>
          </a:p>
        </p:txBody>
      </p:sp>
      <p:sp>
        <p:nvSpPr>
          <p:cNvPr id="41" name="四角形: 角を丸くする 40">
            <a:extLst>
              <a:ext uri="{FF2B5EF4-FFF2-40B4-BE49-F238E27FC236}">
                <a16:creationId xmlns:a16="http://schemas.microsoft.com/office/drawing/2014/main" id="{CFB170E7-5B82-4003-6820-2350DE09EB55}"/>
              </a:ext>
            </a:extLst>
          </p:cNvPr>
          <p:cNvSpPr/>
          <p:nvPr/>
        </p:nvSpPr>
        <p:spPr>
          <a:xfrm>
            <a:off x="816248" y="3890252"/>
            <a:ext cx="647700" cy="234153"/>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eaLnBrk="1" fontAlgn="auto" hangingPunct="1">
              <a:spcBef>
                <a:spcPts val="0"/>
              </a:spcBef>
              <a:spcAft>
                <a:spcPts val="0"/>
              </a:spcAft>
              <a:defRPr/>
            </a:pPr>
            <a:r>
              <a:rPr kumimoji="0" lang="en-US" altLang="ja-JP" sz="900" kern="0">
                <a:solidFill>
                  <a:prstClr val="black"/>
                </a:solidFill>
                <a:latin typeface="+mn-lt"/>
                <a:ea typeface="+mn-ea"/>
              </a:rPr>
              <a:t>Serverless</a:t>
            </a:r>
            <a:endParaRPr kumimoji="0" lang="ja-JP" altLang="en-US" sz="900" kern="0">
              <a:solidFill>
                <a:prstClr val="black"/>
              </a:solidFill>
              <a:latin typeface="+mn-lt"/>
              <a:ea typeface="+mn-ea"/>
            </a:endParaRPr>
          </a:p>
        </p:txBody>
      </p:sp>
      <p:sp>
        <p:nvSpPr>
          <p:cNvPr id="42" name="四角形: 角を丸くする 41">
            <a:extLst>
              <a:ext uri="{FF2B5EF4-FFF2-40B4-BE49-F238E27FC236}">
                <a16:creationId xmlns:a16="http://schemas.microsoft.com/office/drawing/2014/main" id="{239016F3-433A-AA00-847E-7F754DB2D9D7}"/>
              </a:ext>
            </a:extLst>
          </p:cNvPr>
          <p:cNvSpPr/>
          <p:nvPr/>
        </p:nvSpPr>
        <p:spPr>
          <a:xfrm>
            <a:off x="2385060" y="3929711"/>
            <a:ext cx="647700" cy="234153"/>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en-US" altLang="ja-JP" sz="900" kern="0">
                <a:solidFill>
                  <a:prstClr val="black"/>
                </a:solidFill>
                <a:latin typeface="+mn-lt"/>
                <a:ea typeface="+mn-ea"/>
              </a:rPr>
              <a:t>VM</a:t>
            </a:r>
            <a:endParaRPr kumimoji="0" lang="ja-JP" altLang="en-US" sz="900" kern="0">
              <a:solidFill>
                <a:prstClr val="black"/>
              </a:solidFill>
              <a:latin typeface="+mn-lt"/>
              <a:ea typeface="+mn-ea"/>
            </a:endParaRPr>
          </a:p>
        </p:txBody>
      </p:sp>
      <p:sp>
        <p:nvSpPr>
          <p:cNvPr id="43" name="四角形: 角を丸くする 42">
            <a:extLst>
              <a:ext uri="{FF2B5EF4-FFF2-40B4-BE49-F238E27FC236}">
                <a16:creationId xmlns:a16="http://schemas.microsoft.com/office/drawing/2014/main" id="{401D4250-7661-0AEF-1840-A59208A99697}"/>
              </a:ext>
            </a:extLst>
          </p:cNvPr>
          <p:cNvSpPr/>
          <p:nvPr/>
        </p:nvSpPr>
        <p:spPr>
          <a:xfrm>
            <a:off x="1663613" y="3890253"/>
            <a:ext cx="647700" cy="234153"/>
          </a:xfrm>
          <a:prstGeom prst="round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en-US" altLang="ja-JP" sz="900" kern="0">
                <a:solidFill>
                  <a:prstClr val="black"/>
                </a:solidFill>
                <a:latin typeface="+mn-lt"/>
                <a:ea typeface="+mn-ea"/>
              </a:rPr>
              <a:t>WebApp</a:t>
            </a:r>
            <a:endParaRPr kumimoji="0" lang="ja-JP" altLang="en-US" sz="900" kern="0">
              <a:solidFill>
                <a:prstClr val="black"/>
              </a:solidFill>
              <a:latin typeface="+mn-lt"/>
              <a:ea typeface="+mn-ea"/>
            </a:endParaRPr>
          </a:p>
        </p:txBody>
      </p:sp>
      <p:pic>
        <p:nvPicPr>
          <p:cNvPr id="44" name="Picture 2" descr="Azure ランディング ゾーンの概念アーキテクチャの図。">
            <a:extLst>
              <a:ext uri="{FF2B5EF4-FFF2-40B4-BE49-F238E27FC236}">
                <a16:creationId xmlns:a16="http://schemas.microsoft.com/office/drawing/2014/main" id="{EE811422-64E3-C518-790E-47419AA58F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1952" y="4300550"/>
            <a:ext cx="2492276" cy="18859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5" name="図 44">
            <a:extLst>
              <a:ext uri="{FF2B5EF4-FFF2-40B4-BE49-F238E27FC236}">
                <a16:creationId xmlns:a16="http://schemas.microsoft.com/office/drawing/2014/main" id="{F97A15E2-8B90-5B3A-7678-A50F644F0896}"/>
              </a:ext>
            </a:extLst>
          </p:cNvPr>
          <p:cNvPicPr>
            <a:picLocks noChangeAspect="1"/>
          </p:cNvPicPr>
          <p:nvPr/>
        </p:nvPicPr>
        <p:blipFill>
          <a:blip r:embed="rId5"/>
          <a:stretch>
            <a:fillRect/>
          </a:stretch>
        </p:blipFill>
        <p:spPr>
          <a:xfrm>
            <a:off x="6077723" y="3745522"/>
            <a:ext cx="1805940" cy="1762852"/>
          </a:xfrm>
          <a:prstGeom prst="rect">
            <a:avLst/>
          </a:prstGeom>
        </p:spPr>
      </p:pic>
      <p:pic>
        <p:nvPicPr>
          <p:cNvPr id="46" name="図 45">
            <a:extLst>
              <a:ext uri="{FF2B5EF4-FFF2-40B4-BE49-F238E27FC236}">
                <a16:creationId xmlns:a16="http://schemas.microsoft.com/office/drawing/2014/main" id="{86F5FA9C-CAFC-B9A8-1FFF-292ED3E5EFB5}"/>
              </a:ext>
            </a:extLst>
          </p:cNvPr>
          <p:cNvPicPr>
            <a:picLocks noChangeAspect="1"/>
          </p:cNvPicPr>
          <p:nvPr/>
        </p:nvPicPr>
        <p:blipFill>
          <a:blip r:embed="rId6"/>
          <a:stretch>
            <a:fillRect/>
          </a:stretch>
        </p:blipFill>
        <p:spPr>
          <a:xfrm>
            <a:off x="6758192" y="4077267"/>
            <a:ext cx="1820508" cy="1386567"/>
          </a:xfrm>
          <a:prstGeom prst="rect">
            <a:avLst/>
          </a:prstGeom>
        </p:spPr>
      </p:pic>
      <p:pic>
        <p:nvPicPr>
          <p:cNvPr id="47" name="図 46">
            <a:extLst>
              <a:ext uri="{FF2B5EF4-FFF2-40B4-BE49-F238E27FC236}">
                <a16:creationId xmlns:a16="http://schemas.microsoft.com/office/drawing/2014/main" id="{9B4ACF9C-4F61-DEFD-70FA-B4994895B097}"/>
              </a:ext>
            </a:extLst>
          </p:cNvPr>
          <p:cNvPicPr>
            <a:picLocks noChangeAspect="1"/>
          </p:cNvPicPr>
          <p:nvPr/>
        </p:nvPicPr>
        <p:blipFill>
          <a:blip r:embed="rId7"/>
          <a:stretch>
            <a:fillRect/>
          </a:stretch>
        </p:blipFill>
        <p:spPr>
          <a:xfrm>
            <a:off x="6038891" y="4952916"/>
            <a:ext cx="2599921" cy="1233539"/>
          </a:xfrm>
          <a:prstGeom prst="rect">
            <a:avLst/>
          </a:prstGeom>
        </p:spPr>
      </p:pic>
      <p:sp>
        <p:nvSpPr>
          <p:cNvPr id="48" name="正方形/長方形 47">
            <a:extLst>
              <a:ext uri="{FF2B5EF4-FFF2-40B4-BE49-F238E27FC236}">
                <a16:creationId xmlns:a16="http://schemas.microsoft.com/office/drawing/2014/main" id="{8BDDB93C-43DC-CC05-E627-D154B37E90FD}"/>
              </a:ext>
            </a:extLst>
          </p:cNvPr>
          <p:cNvSpPr/>
          <p:nvPr/>
        </p:nvSpPr>
        <p:spPr bwMode="auto">
          <a:xfrm>
            <a:off x="467297" y="6454134"/>
            <a:ext cx="2679320" cy="270436"/>
          </a:xfrm>
          <a:prstGeom prst="rect">
            <a:avLst/>
          </a:prstGeom>
          <a:solidFill>
            <a:srgbClr val="0080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a:ln>
                  <a:noFill/>
                </a:ln>
                <a:solidFill>
                  <a:schemeClr val="bg1"/>
                </a:solidFill>
                <a:effectLst/>
              </a:rPr>
              <a:t>アーキテクチャカット</a:t>
            </a:r>
            <a:r>
              <a:rPr lang="ja-JP" altLang="en-US" sz="1200" b="1">
                <a:solidFill>
                  <a:schemeClr val="bg1"/>
                </a:solidFill>
              </a:rPr>
              <a:t>（作るものの視点）</a:t>
            </a:r>
            <a:endParaRPr kumimoji="1" lang="ja-JP" altLang="en-US" sz="1200" b="1" i="0" u="none" strike="noStrike" cap="none" normalizeH="0" baseline="0">
              <a:ln>
                <a:noFill/>
              </a:ln>
              <a:solidFill>
                <a:schemeClr val="bg1"/>
              </a:solidFill>
              <a:effectLst/>
            </a:endParaRPr>
          </a:p>
        </p:txBody>
      </p:sp>
      <p:sp>
        <p:nvSpPr>
          <p:cNvPr id="49" name="正方形/長方形 48">
            <a:extLst>
              <a:ext uri="{FF2B5EF4-FFF2-40B4-BE49-F238E27FC236}">
                <a16:creationId xmlns:a16="http://schemas.microsoft.com/office/drawing/2014/main" id="{194D16B8-4049-A498-401B-18700B509718}"/>
              </a:ext>
            </a:extLst>
          </p:cNvPr>
          <p:cNvSpPr/>
          <p:nvPr/>
        </p:nvSpPr>
        <p:spPr bwMode="auto">
          <a:xfrm>
            <a:off x="3227292" y="6454134"/>
            <a:ext cx="2679320" cy="270436"/>
          </a:xfrm>
          <a:prstGeom prst="rect">
            <a:avLst/>
          </a:prstGeom>
          <a:solidFill>
            <a:srgbClr val="0080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a:ln>
                  <a:noFill/>
                </a:ln>
                <a:solidFill>
                  <a:schemeClr val="bg1"/>
                </a:solidFill>
                <a:effectLst/>
              </a:rPr>
              <a:t>プロセスカット（進め方の視点）</a:t>
            </a:r>
          </a:p>
        </p:txBody>
      </p:sp>
      <p:sp>
        <p:nvSpPr>
          <p:cNvPr id="50" name="正方形/長方形 49">
            <a:extLst>
              <a:ext uri="{FF2B5EF4-FFF2-40B4-BE49-F238E27FC236}">
                <a16:creationId xmlns:a16="http://schemas.microsoft.com/office/drawing/2014/main" id="{F76C2B21-AEEA-4577-0F44-6F29BD9BEF77}"/>
              </a:ext>
            </a:extLst>
          </p:cNvPr>
          <p:cNvSpPr/>
          <p:nvPr/>
        </p:nvSpPr>
        <p:spPr bwMode="auto">
          <a:xfrm>
            <a:off x="5987287" y="6454134"/>
            <a:ext cx="2679320" cy="270436"/>
          </a:xfrm>
          <a:prstGeom prst="rect">
            <a:avLst/>
          </a:prstGeom>
          <a:solidFill>
            <a:srgbClr val="0080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a:ln>
                  <a:noFill/>
                </a:ln>
                <a:solidFill>
                  <a:schemeClr val="bg1"/>
                </a:solidFill>
                <a:effectLst/>
              </a:rPr>
              <a:t>レビューカット（品質特性の視点）</a:t>
            </a:r>
          </a:p>
        </p:txBody>
      </p:sp>
      <p:sp>
        <p:nvSpPr>
          <p:cNvPr id="51" name="正方形/長方形 50">
            <a:extLst>
              <a:ext uri="{FF2B5EF4-FFF2-40B4-BE49-F238E27FC236}">
                <a16:creationId xmlns:a16="http://schemas.microsoft.com/office/drawing/2014/main" id="{F93CDE2C-3D53-3C80-B373-BE47010E3C63}"/>
              </a:ext>
            </a:extLst>
          </p:cNvPr>
          <p:cNvSpPr/>
          <p:nvPr/>
        </p:nvSpPr>
        <p:spPr bwMode="auto">
          <a:xfrm>
            <a:off x="3191256" y="1837944"/>
            <a:ext cx="2761488" cy="4937760"/>
          </a:xfrm>
          <a:prstGeom prst="rect">
            <a:avLst/>
          </a:prstGeom>
          <a:noFill/>
          <a:ln w="38100"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37324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E216233-3E94-3D81-8359-B751BDD532D8}"/>
              </a:ext>
            </a:extLst>
          </p:cNvPr>
          <p:cNvPicPr>
            <a:picLocks noChangeAspect="1"/>
          </p:cNvPicPr>
          <p:nvPr/>
        </p:nvPicPr>
        <p:blipFill>
          <a:blip r:embed="rId2"/>
          <a:stretch>
            <a:fillRect/>
          </a:stretch>
        </p:blipFill>
        <p:spPr>
          <a:xfrm>
            <a:off x="3390338" y="4431827"/>
            <a:ext cx="4638193" cy="2209802"/>
          </a:xfrm>
          <a:prstGeom prst="rect">
            <a:avLst/>
          </a:prstGeom>
        </p:spPr>
      </p:pic>
      <p:sp>
        <p:nvSpPr>
          <p:cNvPr id="4" name="タイトル 3">
            <a:extLst>
              <a:ext uri="{FF2B5EF4-FFF2-40B4-BE49-F238E27FC236}">
                <a16:creationId xmlns:a16="http://schemas.microsoft.com/office/drawing/2014/main" id="{748E1296-55BF-26B6-BB71-DAB1E1CC7CDD}"/>
              </a:ext>
            </a:extLst>
          </p:cNvPr>
          <p:cNvSpPr>
            <a:spLocks noGrp="1"/>
          </p:cNvSpPr>
          <p:nvPr>
            <p:ph type="ctrTitle"/>
          </p:nvPr>
        </p:nvSpPr>
        <p:spPr/>
        <p:txBody>
          <a:bodyPr/>
          <a:lstStyle/>
          <a:p>
            <a:r>
              <a:rPr kumimoji="1" lang="en-US" altLang="ja-JP"/>
              <a:t>2. </a:t>
            </a:r>
            <a:r>
              <a:rPr kumimoji="1" lang="ja-JP" altLang="en-US"/>
              <a:t>管理・</a:t>
            </a:r>
            <a:r>
              <a:rPr lang="ja-JP" altLang="en-US"/>
              <a:t>統制</a:t>
            </a:r>
            <a:r>
              <a:rPr kumimoji="1" lang="ja-JP" altLang="en-US"/>
              <a:t>ベースラインの整備</a:t>
            </a:r>
            <a:endParaRPr lang="ja-JP" altLang="en-US"/>
          </a:p>
        </p:txBody>
      </p:sp>
      <p:sp>
        <p:nvSpPr>
          <p:cNvPr id="7" name="正方形/長方形 6">
            <a:extLst>
              <a:ext uri="{FF2B5EF4-FFF2-40B4-BE49-F238E27FC236}">
                <a16:creationId xmlns:a16="http://schemas.microsoft.com/office/drawing/2014/main" id="{37DE50A4-8470-4120-4703-5B49F762047B}"/>
              </a:ext>
            </a:extLst>
          </p:cNvPr>
          <p:cNvSpPr/>
          <p:nvPr/>
        </p:nvSpPr>
        <p:spPr bwMode="auto">
          <a:xfrm>
            <a:off x="3395207" y="4945712"/>
            <a:ext cx="4683318" cy="556591"/>
          </a:xfrm>
          <a:prstGeom prst="rect">
            <a:avLst/>
          </a:prstGeom>
          <a:noFill/>
          <a:ln w="19050"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222636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E29D20-7A19-58BD-7F12-E7BA6A4A9E23}"/>
              </a:ext>
            </a:extLst>
          </p:cNvPr>
          <p:cNvSpPr>
            <a:spLocks noGrp="1"/>
          </p:cNvSpPr>
          <p:nvPr>
            <p:ph type="title"/>
          </p:nvPr>
        </p:nvSpPr>
        <p:spPr/>
        <p:txBody>
          <a:bodyPr/>
          <a:lstStyle/>
          <a:p>
            <a:r>
              <a:rPr kumimoji="1" lang="ja-JP" altLang="en-US"/>
              <a:t>管理・</a:t>
            </a:r>
            <a:r>
              <a:rPr lang="ja-JP" altLang="en-US"/>
              <a:t>統制</a:t>
            </a:r>
            <a:r>
              <a:rPr kumimoji="1" lang="ja-JP" altLang="en-US"/>
              <a:t>ベースラインの整備 </a:t>
            </a:r>
            <a:r>
              <a:rPr kumimoji="1" lang="en-US" altLang="ja-JP"/>
              <a:t>Agenda</a:t>
            </a:r>
            <a:endParaRPr kumimoji="1" lang="ja-JP" altLang="en-US"/>
          </a:p>
        </p:txBody>
      </p:sp>
      <p:sp>
        <p:nvSpPr>
          <p:cNvPr id="3" name="コンテンツ プレースホルダー 2">
            <a:extLst>
              <a:ext uri="{FF2B5EF4-FFF2-40B4-BE49-F238E27FC236}">
                <a16:creationId xmlns:a16="http://schemas.microsoft.com/office/drawing/2014/main" id="{DCCD5CF1-2DA5-A2D8-63B7-71A703541CE9}"/>
              </a:ext>
            </a:extLst>
          </p:cNvPr>
          <p:cNvSpPr>
            <a:spLocks noGrp="1"/>
          </p:cNvSpPr>
          <p:nvPr>
            <p:ph idx="1"/>
          </p:nvPr>
        </p:nvSpPr>
        <p:spPr/>
        <p:txBody>
          <a:bodyPr/>
          <a:lstStyle/>
          <a:p>
            <a:r>
              <a:rPr kumimoji="1" lang="ja-JP" altLang="en-US"/>
              <a:t>クラウド環境を安全・適正な状態に保つために整備すべきポイントを解説する</a:t>
            </a:r>
            <a:endParaRPr kumimoji="1" lang="en-US" altLang="ja-JP"/>
          </a:p>
          <a:p>
            <a:pPr lvl="1"/>
            <a:r>
              <a:rPr kumimoji="1" lang="ja-JP" altLang="en-US"/>
              <a:t>管理・統制としてやるべき事項は相互にオーバラップしており、切り離しが難しい</a:t>
            </a:r>
            <a:endParaRPr kumimoji="1" lang="en-US" altLang="ja-JP"/>
          </a:p>
          <a:p>
            <a:pPr lvl="1"/>
            <a:r>
              <a:rPr lang="ja-JP" altLang="en-US"/>
              <a:t>このため </a:t>
            </a:r>
            <a:r>
              <a:rPr lang="en-US" altLang="ja-JP"/>
              <a:t>Azure CAF </a:t>
            </a:r>
            <a:r>
              <a:rPr lang="ja-JP" altLang="en-US"/>
              <a:t>では、（内容的な重複については目を瞑って）① 統制（ガバナンス）、② 運用管理、③ セキュリティ管理という </a:t>
            </a:r>
            <a:r>
              <a:rPr lang="en-US" altLang="ja-JP"/>
              <a:t>3 </a:t>
            </a:r>
            <a:r>
              <a:rPr lang="ja-JP" altLang="en-US"/>
              <a:t>つのクループに分けて解説をしている</a:t>
            </a:r>
            <a:endParaRPr lang="en-US" altLang="ja-JP"/>
          </a:p>
          <a:p>
            <a:pPr lvl="1"/>
            <a:r>
              <a:rPr lang="ja-JP" altLang="en-US"/>
              <a:t>本資料でも、この </a:t>
            </a:r>
            <a:r>
              <a:rPr lang="en-US" altLang="ja-JP"/>
              <a:t>3 </a:t>
            </a:r>
            <a:r>
              <a:rPr lang="ja-JP" altLang="en-US"/>
              <a:t>つのカテゴリに沿って解説する</a:t>
            </a:r>
            <a:endParaRPr kumimoji="1" lang="en-US" altLang="ja-JP"/>
          </a:p>
        </p:txBody>
      </p:sp>
      <p:grpSp>
        <p:nvGrpSpPr>
          <p:cNvPr id="68" name="グループ化 67">
            <a:extLst>
              <a:ext uri="{FF2B5EF4-FFF2-40B4-BE49-F238E27FC236}">
                <a16:creationId xmlns:a16="http://schemas.microsoft.com/office/drawing/2014/main" id="{3C8E3400-C059-ABE9-E2E9-34BA3847EEFC}"/>
              </a:ext>
            </a:extLst>
          </p:cNvPr>
          <p:cNvGrpSpPr/>
          <p:nvPr/>
        </p:nvGrpSpPr>
        <p:grpSpPr>
          <a:xfrm>
            <a:off x="656130" y="2709362"/>
            <a:ext cx="7831739" cy="4000698"/>
            <a:chOff x="1530626" y="3330749"/>
            <a:chExt cx="6125869" cy="3129286"/>
          </a:xfrm>
        </p:grpSpPr>
        <p:grpSp>
          <p:nvGrpSpPr>
            <p:cNvPr id="18" name="グループ化 17">
              <a:extLst>
                <a:ext uri="{FF2B5EF4-FFF2-40B4-BE49-F238E27FC236}">
                  <a16:creationId xmlns:a16="http://schemas.microsoft.com/office/drawing/2014/main" id="{1CCFD04C-5C43-3E20-33A6-82AF181D3DEE}"/>
                </a:ext>
              </a:extLst>
            </p:cNvPr>
            <p:cNvGrpSpPr/>
            <p:nvPr/>
          </p:nvGrpSpPr>
          <p:grpSpPr>
            <a:xfrm>
              <a:off x="6249300" y="5183890"/>
              <a:ext cx="1407195" cy="722605"/>
              <a:chOff x="2583127" y="4583200"/>
              <a:chExt cx="1407195" cy="722605"/>
            </a:xfrm>
          </p:grpSpPr>
          <p:sp>
            <p:nvSpPr>
              <p:cNvPr id="19" name="正方形/長方形 18">
                <a:extLst>
                  <a:ext uri="{FF2B5EF4-FFF2-40B4-BE49-F238E27FC236}">
                    <a16:creationId xmlns:a16="http://schemas.microsoft.com/office/drawing/2014/main" id="{14454789-3BB1-8DE5-5AC5-4CB4D7D89282}"/>
                  </a:ext>
                </a:extLst>
              </p:cNvPr>
              <p:cNvSpPr/>
              <p:nvPr/>
            </p:nvSpPr>
            <p:spPr>
              <a:xfrm>
                <a:off x="2720467" y="4703186"/>
                <a:ext cx="1269855" cy="60261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600" kern="0">
                    <a:solidFill>
                      <a:prstClr val="black"/>
                    </a:solidFill>
                    <a:latin typeface="+mn-lt"/>
                    <a:ea typeface="+mn-ea"/>
                  </a:rPr>
                  <a:t>③ セキュリティ管理</a:t>
                </a:r>
              </a:p>
              <a:p>
                <a:pPr algn="ctr" eaLnBrk="1" fontAlgn="auto" hangingPunct="1">
                  <a:spcBef>
                    <a:spcPts val="0"/>
                  </a:spcBef>
                  <a:spcAft>
                    <a:spcPts val="0"/>
                  </a:spcAft>
                  <a:defRPr/>
                </a:pPr>
                <a:r>
                  <a:rPr kumimoji="0" lang="ja-JP" altLang="en-US" sz="1100" kern="0">
                    <a:solidFill>
                      <a:prstClr val="black"/>
                    </a:solidFill>
                    <a:latin typeface="+mn-lt"/>
                    <a:ea typeface="+mn-ea"/>
                  </a:rPr>
                  <a:t>（</a:t>
                </a:r>
                <a:r>
                  <a:rPr kumimoji="0" lang="en-US" altLang="ja-JP" sz="1100" kern="0">
                    <a:solidFill>
                      <a:prstClr val="black"/>
                    </a:solidFill>
                    <a:latin typeface="+mn-lt"/>
                    <a:ea typeface="+mn-ea"/>
                  </a:rPr>
                  <a:t>Secure</a:t>
                </a:r>
                <a:r>
                  <a:rPr kumimoji="0" lang="ja-JP" altLang="en-US" sz="1100" kern="0">
                    <a:solidFill>
                      <a:prstClr val="black"/>
                    </a:solidFill>
                    <a:latin typeface="+mn-lt"/>
                    <a:ea typeface="+mn-ea"/>
                  </a:rPr>
                  <a:t>）</a:t>
                </a:r>
              </a:p>
            </p:txBody>
          </p:sp>
          <p:pic>
            <p:nvPicPr>
              <p:cNvPr id="20" name="Picture 12">
                <a:extLst>
                  <a:ext uri="{FF2B5EF4-FFF2-40B4-BE49-F238E27FC236}">
                    <a16:creationId xmlns:a16="http://schemas.microsoft.com/office/drawing/2014/main" id="{122BA161-468C-5154-1E1B-370F183E8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500" y="4583200"/>
                <a:ext cx="256001" cy="256001"/>
              </a:xfrm>
              <a:prstGeom prst="rect">
                <a:avLst/>
              </a:prstGeom>
              <a:noFill/>
              <a:extLst>
                <a:ext uri="{909E8E84-426E-40DD-AFC4-6F175D3DCCD1}">
                  <a14:hiddenFill xmlns:a14="http://schemas.microsoft.com/office/drawing/2010/main">
                    <a:solidFill>
                      <a:srgbClr val="FFFFFF"/>
                    </a:solidFill>
                  </a14:hiddenFill>
                </a:ext>
              </a:extLst>
            </p:spPr>
          </p:pic>
          <p:sp>
            <p:nvSpPr>
              <p:cNvPr id="21" name="楕円 20">
                <a:extLst>
                  <a:ext uri="{FF2B5EF4-FFF2-40B4-BE49-F238E27FC236}">
                    <a16:creationId xmlns:a16="http://schemas.microsoft.com/office/drawing/2014/main" id="{F881FA93-1279-E417-D887-5D50C2A009A4}"/>
                  </a:ext>
                </a:extLst>
              </p:cNvPr>
              <p:cNvSpPr/>
              <p:nvPr/>
            </p:nvSpPr>
            <p:spPr bwMode="auto">
              <a:xfrm>
                <a:off x="2583127" y="4583489"/>
                <a:ext cx="256001" cy="256001"/>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22" name="グループ化 21">
              <a:extLst>
                <a:ext uri="{FF2B5EF4-FFF2-40B4-BE49-F238E27FC236}">
                  <a16:creationId xmlns:a16="http://schemas.microsoft.com/office/drawing/2014/main" id="{544C4D9F-4785-8AFA-6DCE-E442FD71CFBE}"/>
                </a:ext>
              </a:extLst>
            </p:cNvPr>
            <p:cNvGrpSpPr/>
            <p:nvPr/>
          </p:nvGrpSpPr>
          <p:grpSpPr>
            <a:xfrm>
              <a:off x="1530626" y="5650494"/>
              <a:ext cx="1377045" cy="726363"/>
              <a:chOff x="4123905" y="4579442"/>
              <a:chExt cx="1377045" cy="726363"/>
            </a:xfrm>
          </p:grpSpPr>
          <p:sp>
            <p:nvSpPr>
              <p:cNvPr id="23" name="正方形/長方形 22">
                <a:extLst>
                  <a:ext uri="{FF2B5EF4-FFF2-40B4-BE49-F238E27FC236}">
                    <a16:creationId xmlns:a16="http://schemas.microsoft.com/office/drawing/2014/main" id="{05B4135A-4E75-A73A-69D9-62894B440897}"/>
                  </a:ext>
                </a:extLst>
              </p:cNvPr>
              <p:cNvSpPr/>
              <p:nvPr/>
            </p:nvSpPr>
            <p:spPr>
              <a:xfrm>
                <a:off x="4231095" y="4703186"/>
                <a:ext cx="1269855" cy="60261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600" kern="0">
                    <a:solidFill>
                      <a:prstClr val="black"/>
                    </a:solidFill>
                    <a:latin typeface="+mn-lt"/>
                    <a:ea typeface="+mn-ea"/>
                  </a:rPr>
                  <a:t>② 運用管理</a:t>
                </a:r>
              </a:p>
              <a:p>
                <a:pPr algn="ctr" eaLnBrk="1" fontAlgn="auto" hangingPunct="1">
                  <a:spcBef>
                    <a:spcPts val="0"/>
                  </a:spcBef>
                  <a:spcAft>
                    <a:spcPts val="0"/>
                  </a:spcAft>
                  <a:defRPr/>
                </a:pPr>
                <a:r>
                  <a:rPr kumimoji="0" lang="ja-JP" altLang="en-US" sz="1100" kern="0">
                    <a:solidFill>
                      <a:prstClr val="black"/>
                    </a:solidFill>
                    <a:latin typeface="+mn-lt"/>
                    <a:ea typeface="+mn-ea"/>
                  </a:rPr>
                  <a:t>（</a:t>
                </a:r>
                <a:r>
                  <a:rPr kumimoji="0" lang="en-US" altLang="ja-JP" sz="1100" kern="0">
                    <a:solidFill>
                      <a:prstClr val="black"/>
                    </a:solidFill>
                    <a:latin typeface="+mn-lt"/>
                    <a:ea typeface="+mn-ea"/>
                  </a:rPr>
                  <a:t>Operate</a:t>
                </a:r>
                <a:r>
                  <a:rPr kumimoji="0" lang="ja-JP" altLang="en-US" sz="1100" kern="0">
                    <a:solidFill>
                      <a:prstClr val="black"/>
                    </a:solidFill>
                    <a:latin typeface="+mn-lt"/>
                    <a:ea typeface="+mn-ea"/>
                  </a:rPr>
                  <a:t>）</a:t>
                </a:r>
              </a:p>
            </p:txBody>
          </p:sp>
          <p:pic>
            <p:nvPicPr>
              <p:cNvPr id="24" name="Picture 14">
                <a:extLst>
                  <a:ext uri="{FF2B5EF4-FFF2-40B4-BE49-F238E27FC236}">
                    <a16:creationId xmlns:a16="http://schemas.microsoft.com/office/drawing/2014/main" id="{6E6125FE-E276-1628-01A4-3F0314F24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3905" y="4579442"/>
                <a:ext cx="256001" cy="256001"/>
              </a:xfrm>
              <a:prstGeom prst="rect">
                <a:avLst/>
              </a:prstGeom>
              <a:noFill/>
              <a:extLst>
                <a:ext uri="{909E8E84-426E-40DD-AFC4-6F175D3DCCD1}">
                  <a14:hiddenFill xmlns:a14="http://schemas.microsoft.com/office/drawing/2010/main">
                    <a:solidFill>
                      <a:srgbClr val="FFFFFF"/>
                    </a:solidFill>
                  </a14:hiddenFill>
                </a:ext>
              </a:extLst>
            </p:spPr>
          </p:pic>
          <p:sp>
            <p:nvSpPr>
              <p:cNvPr id="25" name="楕円 24">
                <a:extLst>
                  <a:ext uri="{FF2B5EF4-FFF2-40B4-BE49-F238E27FC236}">
                    <a16:creationId xmlns:a16="http://schemas.microsoft.com/office/drawing/2014/main" id="{616E8053-BE40-D675-6302-1DF24724657C}"/>
                  </a:ext>
                </a:extLst>
              </p:cNvPr>
              <p:cNvSpPr/>
              <p:nvPr/>
            </p:nvSpPr>
            <p:spPr bwMode="auto">
              <a:xfrm>
                <a:off x="4126871" y="4583489"/>
                <a:ext cx="256001" cy="256001"/>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26" name="グループ化 25">
              <a:extLst>
                <a:ext uri="{FF2B5EF4-FFF2-40B4-BE49-F238E27FC236}">
                  <a16:creationId xmlns:a16="http://schemas.microsoft.com/office/drawing/2014/main" id="{DF1EF2CC-ED03-A7B2-1D4A-1D3DD9690332}"/>
                </a:ext>
              </a:extLst>
            </p:cNvPr>
            <p:cNvGrpSpPr/>
            <p:nvPr/>
          </p:nvGrpSpPr>
          <p:grpSpPr>
            <a:xfrm>
              <a:off x="1530626" y="3961165"/>
              <a:ext cx="1397859" cy="726363"/>
              <a:chOff x="5613720" y="4579442"/>
              <a:chExt cx="1397859" cy="726363"/>
            </a:xfrm>
          </p:grpSpPr>
          <p:sp>
            <p:nvSpPr>
              <p:cNvPr id="27" name="正方形/長方形 26">
                <a:extLst>
                  <a:ext uri="{FF2B5EF4-FFF2-40B4-BE49-F238E27FC236}">
                    <a16:creationId xmlns:a16="http://schemas.microsoft.com/office/drawing/2014/main" id="{0C1762AA-8A58-365A-D9B6-3AE57E83FD67}"/>
                  </a:ext>
                </a:extLst>
              </p:cNvPr>
              <p:cNvSpPr/>
              <p:nvPr/>
            </p:nvSpPr>
            <p:spPr>
              <a:xfrm>
                <a:off x="5741724" y="4703186"/>
                <a:ext cx="1269855" cy="60261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600" kern="0">
                    <a:solidFill>
                      <a:prstClr val="black"/>
                    </a:solidFill>
                    <a:latin typeface="+mn-lt"/>
                    <a:ea typeface="+mn-ea"/>
                  </a:rPr>
                  <a:t>① 統制</a:t>
                </a:r>
                <a:endParaRPr kumimoji="0" lang="en-US" altLang="ja-JP" sz="1600" kern="0">
                  <a:solidFill>
                    <a:prstClr val="black"/>
                  </a:solidFill>
                  <a:latin typeface="+mn-lt"/>
                  <a:ea typeface="+mn-ea"/>
                </a:endParaRPr>
              </a:p>
              <a:p>
                <a:pPr algn="ctr" eaLnBrk="1" fontAlgn="auto" hangingPunct="1">
                  <a:spcBef>
                    <a:spcPts val="0"/>
                  </a:spcBef>
                  <a:spcAft>
                    <a:spcPts val="0"/>
                  </a:spcAft>
                  <a:defRPr/>
                </a:pPr>
                <a:r>
                  <a:rPr kumimoji="0" lang="ja-JP" altLang="en-US" sz="1100" kern="0">
                    <a:solidFill>
                      <a:prstClr val="black"/>
                    </a:solidFill>
                    <a:latin typeface="+mn-lt"/>
                    <a:ea typeface="+mn-ea"/>
                  </a:rPr>
                  <a:t>（</a:t>
                </a:r>
                <a:r>
                  <a:rPr kumimoji="0" lang="en-US" altLang="ja-JP" sz="1100" kern="0">
                    <a:solidFill>
                      <a:prstClr val="black"/>
                    </a:solidFill>
                    <a:latin typeface="+mn-lt"/>
                    <a:ea typeface="+mn-ea"/>
                  </a:rPr>
                  <a:t>Govern</a:t>
                </a:r>
                <a:r>
                  <a:rPr kumimoji="0" lang="ja-JP" altLang="en-US" sz="1100" kern="0">
                    <a:solidFill>
                      <a:prstClr val="black"/>
                    </a:solidFill>
                    <a:latin typeface="+mn-lt"/>
                    <a:ea typeface="+mn-ea"/>
                  </a:rPr>
                  <a:t>）</a:t>
                </a:r>
              </a:p>
            </p:txBody>
          </p:sp>
          <p:pic>
            <p:nvPicPr>
              <p:cNvPr id="28" name="Picture 16">
                <a:extLst>
                  <a:ext uri="{FF2B5EF4-FFF2-40B4-BE49-F238E27FC236}">
                    <a16:creationId xmlns:a16="http://schemas.microsoft.com/office/drawing/2014/main" id="{BA984535-5C09-5575-1869-50751E5DF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5483" y="4579442"/>
                <a:ext cx="256001" cy="256001"/>
              </a:xfrm>
              <a:prstGeom prst="rect">
                <a:avLst/>
              </a:prstGeom>
              <a:noFill/>
              <a:extLst>
                <a:ext uri="{909E8E84-426E-40DD-AFC4-6F175D3DCCD1}">
                  <a14:hiddenFill xmlns:a14="http://schemas.microsoft.com/office/drawing/2010/main">
                    <a:solidFill>
                      <a:srgbClr val="FFFFFF"/>
                    </a:solidFill>
                  </a14:hiddenFill>
                </a:ext>
              </a:extLst>
            </p:spPr>
          </p:pic>
          <p:sp>
            <p:nvSpPr>
              <p:cNvPr id="29" name="楕円 28">
                <a:extLst>
                  <a:ext uri="{FF2B5EF4-FFF2-40B4-BE49-F238E27FC236}">
                    <a16:creationId xmlns:a16="http://schemas.microsoft.com/office/drawing/2014/main" id="{7CACE975-1BD6-A5F5-1998-F32BBE3F36FA}"/>
                  </a:ext>
                </a:extLst>
              </p:cNvPr>
              <p:cNvSpPr/>
              <p:nvPr/>
            </p:nvSpPr>
            <p:spPr bwMode="auto">
              <a:xfrm>
                <a:off x="5613720" y="4583489"/>
                <a:ext cx="256001" cy="256001"/>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35" name="グループ化 34">
              <a:extLst>
                <a:ext uri="{FF2B5EF4-FFF2-40B4-BE49-F238E27FC236}">
                  <a16:creationId xmlns:a16="http://schemas.microsoft.com/office/drawing/2014/main" id="{DBA472F2-4526-BB2C-BD35-09DE4DD51915}"/>
                </a:ext>
              </a:extLst>
            </p:cNvPr>
            <p:cNvGrpSpPr/>
            <p:nvPr/>
          </p:nvGrpSpPr>
          <p:grpSpPr>
            <a:xfrm>
              <a:off x="3867762" y="3330749"/>
              <a:ext cx="1559003" cy="2135773"/>
              <a:chOff x="2794336" y="1770305"/>
              <a:chExt cx="1269855" cy="2917652"/>
            </a:xfrm>
          </p:grpSpPr>
          <p:sp>
            <p:nvSpPr>
              <p:cNvPr id="30" name="正方形/長方形 29">
                <a:extLst>
                  <a:ext uri="{FF2B5EF4-FFF2-40B4-BE49-F238E27FC236}">
                    <a16:creationId xmlns:a16="http://schemas.microsoft.com/office/drawing/2014/main" id="{9DD3515A-27AC-6FFB-1C0C-ABEB9C3840E3}"/>
                  </a:ext>
                </a:extLst>
              </p:cNvPr>
              <p:cNvSpPr/>
              <p:nvPr/>
            </p:nvSpPr>
            <p:spPr>
              <a:xfrm>
                <a:off x="2794336" y="1770305"/>
                <a:ext cx="1269855" cy="49514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600" kern="0">
                    <a:solidFill>
                      <a:prstClr val="black"/>
                    </a:solidFill>
                    <a:latin typeface="+mn-lt"/>
                    <a:ea typeface="+mn-ea"/>
                  </a:rPr>
                  <a:t>コスト</a:t>
                </a:r>
              </a:p>
            </p:txBody>
          </p:sp>
          <p:sp>
            <p:nvSpPr>
              <p:cNvPr id="31" name="正方形/長方形 30">
                <a:extLst>
                  <a:ext uri="{FF2B5EF4-FFF2-40B4-BE49-F238E27FC236}">
                    <a16:creationId xmlns:a16="http://schemas.microsoft.com/office/drawing/2014/main" id="{26874048-0B3F-A77B-E453-B4584996AD69}"/>
                  </a:ext>
                </a:extLst>
              </p:cNvPr>
              <p:cNvSpPr/>
              <p:nvPr/>
            </p:nvSpPr>
            <p:spPr>
              <a:xfrm>
                <a:off x="2794336" y="4192814"/>
                <a:ext cx="1269855" cy="49514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600" kern="0">
                    <a:solidFill>
                      <a:prstClr val="black"/>
                    </a:solidFill>
                    <a:latin typeface="+mn-lt"/>
                    <a:ea typeface="+mn-ea"/>
                  </a:rPr>
                  <a:t>セキュリティ</a:t>
                </a:r>
                <a:endParaRPr kumimoji="0" lang="en-US" altLang="ja-JP" sz="1600" kern="0">
                  <a:solidFill>
                    <a:prstClr val="black"/>
                  </a:solidFill>
                  <a:latin typeface="+mn-lt"/>
                  <a:ea typeface="+mn-ea"/>
                </a:endParaRPr>
              </a:p>
              <a:p>
                <a:pPr algn="ctr" eaLnBrk="1" fontAlgn="auto" hangingPunct="1">
                  <a:spcBef>
                    <a:spcPts val="0"/>
                  </a:spcBef>
                  <a:spcAft>
                    <a:spcPts val="0"/>
                  </a:spcAft>
                  <a:defRPr/>
                </a:pPr>
                <a:r>
                  <a:rPr kumimoji="0" lang="ja-JP" altLang="en-US" sz="1600" kern="0">
                    <a:solidFill>
                      <a:prstClr val="black"/>
                    </a:solidFill>
                    <a:latin typeface="+mn-lt"/>
                    <a:ea typeface="+mn-ea"/>
                  </a:rPr>
                  <a:t>（</a:t>
                </a:r>
                <a:r>
                  <a:rPr kumimoji="0" lang="en-US" altLang="ja-JP" sz="1600" kern="0">
                    <a:solidFill>
                      <a:prstClr val="black"/>
                    </a:solidFill>
                    <a:latin typeface="+mn-lt"/>
                    <a:ea typeface="+mn-ea"/>
                  </a:rPr>
                  <a:t>CSPM</a:t>
                </a:r>
                <a:r>
                  <a:rPr kumimoji="0" lang="ja-JP" altLang="en-US" sz="1600" kern="0">
                    <a:solidFill>
                      <a:prstClr val="black"/>
                    </a:solidFill>
                    <a:latin typeface="+mn-lt"/>
                    <a:ea typeface="+mn-ea"/>
                  </a:rPr>
                  <a:t>）</a:t>
                </a:r>
              </a:p>
            </p:txBody>
          </p:sp>
          <p:sp>
            <p:nvSpPr>
              <p:cNvPr id="32" name="正方形/長方形 31">
                <a:extLst>
                  <a:ext uri="{FF2B5EF4-FFF2-40B4-BE49-F238E27FC236}">
                    <a16:creationId xmlns:a16="http://schemas.microsoft.com/office/drawing/2014/main" id="{83F356A4-419D-3E48-4C5C-7B513C5BAFE7}"/>
                  </a:ext>
                </a:extLst>
              </p:cNvPr>
              <p:cNvSpPr/>
              <p:nvPr/>
            </p:nvSpPr>
            <p:spPr>
              <a:xfrm>
                <a:off x="2794336" y="2375932"/>
                <a:ext cx="1269855" cy="49514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600" kern="0">
                    <a:solidFill>
                      <a:prstClr val="black"/>
                    </a:solidFill>
                    <a:latin typeface="+mn-lt"/>
                    <a:ea typeface="+mn-ea"/>
                  </a:rPr>
                  <a:t>リソース一貫性</a:t>
                </a:r>
              </a:p>
            </p:txBody>
          </p:sp>
          <p:sp>
            <p:nvSpPr>
              <p:cNvPr id="33" name="正方形/長方形 32">
                <a:extLst>
                  <a:ext uri="{FF2B5EF4-FFF2-40B4-BE49-F238E27FC236}">
                    <a16:creationId xmlns:a16="http://schemas.microsoft.com/office/drawing/2014/main" id="{40390054-E2D6-D082-813C-901538872E2C}"/>
                  </a:ext>
                </a:extLst>
              </p:cNvPr>
              <p:cNvSpPr/>
              <p:nvPr/>
            </p:nvSpPr>
            <p:spPr>
              <a:xfrm>
                <a:off x="2794336" y="2981559"/>
                <a:ext cx="1269855" cy="49514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en-US" altLang="ja-JP" sz="1600" kern="0">
                    <a:solidFill>
                      <a:prstClr val="black"/>
                    </a:solidFill>
                    <a:latin typeface="+mn-lt"/>
                    <a:ea typeface="+mn-ea"/>
                  </a:rPr>
                  <a:t>ID </a:t>
                </a:r>
                <a:r>
                  <a:rPr kumimoji="0" lang="ja-JP" altLang="en-US" sz="1600" kern="0">
                    <a:solidFill>
                      <a:prstClr val="black"/>
                    </a:solidFill>
                    <a:latin typeface="+mn-lt"/>
                    <a:ea typeface="+mn-ea"/>
                  </a:rPr>
                  <a:t>ベースライン</a:t>
                </a:r>
              </a:p>
            </p:txBody>
          </p:sp>
          <p:sp>
            <p:nvSpPr>
              <p:cNvPr id="34" name="正方形/長方形 33">
                <a:extLst>
                  <a:ext uri="{FF2B5EF4-FFF2-40B4-BE49-F238E27FC236}">
                    <a16:creationId xmlns:a16="http://schemas.microsoft.com/office/drawing/2014/main" id="{367A09FC-92FB-8350-A077-DE3FE7FC2010}"/>
                  </a:ext>
                </a:extLst>
              </p:cNvPr>
              <p:cNvSpPr/>
              <p:nvPr/>
            </p:nvSpPr>
            <p:spPr>
              <a:xfrm>
                <a:off x="2794336" y="3587186"/>
                <a:ext cx="1269855" cy="49514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600" kern="0">
                    <a:solidFill>
                      <a:prstClr val="black"/>
                    </a:solidFill>
                    <a:latin typeface="+mn-lt"/>
                    <a:ea typeface="+mn-ea"/>
                  </a:rPr>
                  <a:t>デプロイ高速化</a:t>
                </a:r>
              </a:p>
            </p:txBody>
          </p:sp>
        </p:grpSp>
        <p:grpSp>
          <p:nvGrpSpPr>
            <p:cNvPr id="36" name="グループ化 35">
              <a:extLst>
                <a:ext uri="{FF2B5EF4-FFF2-40B4-BE49-F238E27FC236}">
                  <a16:creationId xmlns:a16="http://schemas.microsoft.com/office/drawing/2014/main" id="{42B6BE97-65DA-C1B8-DEEE-F4F1A9721CFC}"/>
                </a:ext>
              </a:extLst>
            </p:cNvPr>
            <p:cNvGrpSpPr/>
            <p:nvPr/>
          </p:nvGrpSpPr>
          <p:grpSpPr>
            <a:xfrm>
              <a:off x="3867762" y="5654252"/>
              <a:ext cx="1559003" cy="805783"/>
              <a:chOff x="2794336" y="1770305"/>
              <a:chExt cx="1269855" cy="1100770"/>
            </a:xfrm>
          </p:grpSpPr>
          <p:sp>
            <p:nvSpPr>
              <p:cNvPr id="37" name="正方形/長方形 36">
                <a:extLst>
                  <a:ext uri="{FF2B5EF4-FFF2-40B4-BE49-F238E27FC236}">
                    <a16:creationId xmlns:a16="http://schemas.microsoft.com/office/drawing/2014/main" id="{4BAEEA9B-29F4-39C5-E34B-75C6C2541173}"/>
                  </a:ext>
                </a:extLst>
              </p:cNvPr>
              <p:cNvSpPr/>
              <p:nvPr/>
            </p:nvSpPr>
            <p:spPr>
              <a:xfrm>
                <a:off x="2794336" y="1770305"/>
                <a:ext cx="1269855" cy="49514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600" kern="0">
                    <a:solidFill>
                      <a:prstClr val="black"/>
                    </a:solidFill>
                    <a:latin typeface="+mn-lt"/>
                    <a:ea typeface="+mn-ea"/>
                  </a:rPr>
                  <a:t>セキュリティ運用</a:t>
                </a:r>
                <a:endParaRPr kumimoji="0" lang="en-US" altLang="ja-JP" sz="1600" kern="0">
                  <a:solidFill>
                    <a:prstClr val="black"/>
                  </a:solidFill>
                  <a:latin typeface="+mn-lt"/>
                  <a:ea typeface="+mn-ea"/>
                </a:endParaRPr>
              </a:p>
              <a:p>
                <a:pPr algn="ctr" eaLnBrk="1" fontAlgn="auto" hangingPunct="1">
                  <a:spcBef>
                    <a:spcPts val="0"/>
                  </a:spcBef>
                  <a:spcAft>
                    <a:spcPts val="0"/>
                  </a:spcAft>
                  <a:defRPr/>
                </a:pPr>
                <a:r>
                  <a:rPr kumimoji="0" lang="ja-JP" altLang="en-US" sz="1600" kern="0">
                    <a:solidFill>
                      <a:prstClr val="black"/>
                    </a:solidFill>
                    <a:latin typeface="+mn-lt"/>
                    <a:ea typeface="+mn-ea"/>
                  </a:rPr>
                  <a:t>（</a:t>
                </a:r>
                <a:r>
                  <a:rPr kumimoji="0" lang="en-US" altLang="ja-JP" sz="1600" kern="0">
                    <a:solidFill>
                      <a:prstClr val="black"/>
                    </a:solidFill>
                    <a:latin typeface="+mn-lt"/>
                    <a:ea typeface="+mn-ea"/>
                  </a:rPr>
                  <a:t>CWPP, SOC</a:t>
                </a:r>
                <a:r>
                  <a:rPr kumimoji="0" lang="ja-JP" altLang="en-US" sz="1600" kern="0">
                    <a:solidFill>
                      <a:prstClr val="black"/>
                    </a:solidFill>
                    <a:latin typeface="+mn-lt"/>
                    <a:ea typeface="+mn-ea"/>
                  </a:rPr>
                  <a:t>）</a:t>
                </a:r>
              </a:p>
            </p:txBody>
          </p:sp>
          <p:sp>
            <p:nvSpPr>
              <p:cNvPr id="39" name="正方形/長方形 38">
                <a:extLst>
                  <a:ext uri="{FF2B5EF4-FFF2-40B4-BE49-F238E27FC236}">
                    <a16:creationId xmlns:a16="http://schemas.microsoft.com/office/drawing/2014/main" id="{ACA1F6C2-BC77-199D-9C3E-31395E6571BE}"/>
                  </a:ext>
                </a:extLst>
              </p:cNvPr>
              <p:cNvSpPr/>
              <p:nvPr/>
            </p:nvSpPr>
            <p:spPr>
              <a:xfrm>
                <a:off x="2794336" y="2375932"/>
                <a:ext cx="1269855" cy="49514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600" kern="0">
                    <a:solidFill>
                      <a:prstClr val="black"/>
                    </a:solidFill>
                    <a:latin typeface="+mn-lt"/>
                    <a:ea typeface="+mn-ea"/>
                  </a:rPr>
                  <a:t>業務システム運用</a:t>
                </a:r>
                <a:endParaRPr kumimoji="0" lang="en-US" altLang="ja-JP" sz="1600" kern="0">
                  <a:solidFill>
                    <a:prstClr val="black"/>
                  </a:solidFill>
                  <a:latin typeface="+mn-lt"/>
                  <a:ea typeface="+mn-ea"/>
                </a:endParaRPr>
              </a:p>
              <a:p>
                <a:pPr algn="ctr" eaLnBrk="1" fontAlgn="auto" hangingPunct="1">
                  <a:spcBef>
                    <a:spcPts val="0"/>
                  </a:spcBef>
                  <a:spcAft>
                    <a:spcPts val="0"/>
                  </a:spcAft>
                  <a:defRPr/>
                </a:pPr>
                <a:r>
                  <a:rPr kumimoji="0" lang="ja-JP" altLang="en-US" sz="1600" kern="0">
                    <a:solidFill>
                      <a:prstClr val="black"/>
                    </a:solidFill>
                    <a:latin typeface="+mn-lt"/>
                    <a:ea typeface="+mn-ea"/>
                  </a:rPr>
                  <a:t>（</a:t>
                </a:r>
                <a:r>
                  <a:rPr kumimoji="0" lang="en-US" altLang="ja-JP" sz="1600" kern="0">
                    <a:solidFill>
                      <a:prstClr val="black"/>
                    </a:solidFill>
                    <a:latin typeface="+mn-lt"/>
                    <a:ea typeface="+mn-ea"/>
                  </a:rPr>
                  <a:t>ITOM</a:t>
                </a:r>
                <a:r>
                  <a:rPr kumimoji="0" lang="ja-JP" altLang="en-US" sz="1600" kern="0">
                    <a:solidFill>
                      <a:prstClr val="black"/>
                    </a:solidFill>
                    <a:latin typeface="+mn-lt"/>
                    <a:ea typeface="+mn-ea"/>
                  </a:rPr>
                  <a:t>）</a:t>
                </a:r>
              </a:p>
            </p:txBody>
          </p:sp>
        </p:grpSp>
        <p:cxnSp>
          <p:nvCxnSpPr>
            <p:cNvPr id="43" name="直線コネクタ 42">
              <a:extLst>
                <a:ext uri="{FF2B5EF4-FFF2-40B4-BE49-F238E27FC236}">
                  <a16:creationId xmlns:a16="http://schemas.microsoft.com/office/drawing/2014/main" id="{1F977D37-C0C9-4EE3-1E82-EA43454EE5AE}"/>
                </a:ext>
              </a:extLst>
            </p:cNvPr>
            <p:cNvCxnSpPr>
              <a:stCxn id="27" idx="3"/>
              <a:endCxn id="30" idx="1"/>
            </p:cNvCxnSpPr>
            <p:nvPr/>
          </p:nvCxnSpPr>
          <p:spPr bwMode="auto">
            <a:xfrm flipV="1">
              <a:off x="2928485" y="3511976"/>
              <a:ext cx="939277" cy="874243"/>
            </a:xfrm>
            <a:prstGeom prst="line">
              <a:avLst/>
            </a:prstGeom>
            <a:noFill/>
            <a:ln w="19050" cap="flat" cmpd="sng" algn="ctr">
              <a:solidFill>
                <a:schemeClr val="bg1">
                  <a:lumMod val="65000"/>
                </a:schemeClr>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直線コネクタ 43">
              <a:extLst>
                <a:ext uri="{FF2B5EF4-FFF2-40B4-BE49-F238E27FC236}">
                  <a16:creationId xmlns:a16="http://schemas.microsoft.com/office/drawing/2014/main" id="{56E67033-1A75-6A41-E32E-388C124DE8C8}"/>
                </a:ext>
              </a:extLst>
            </p:cNvPr>
            <p:cNvCxnSpPr>
              <a:stCxn id="27" idx="3"/>
              <a:endCxn id="32" idx="1"/>
            </p:cNvCxnSpPr>
            <p:nvPr/>
          </p:nvCxnSpPr>
          <p:spPr bwMode="auto">
            <a:xfrm flipV="1">
              <a:off x="2928485" y="3955306"/>
              <a:ext cx="939277" cy="430913"/>
            </a:xfrm>
            <a:prstGeom prst="line">
              <a:avLst/>
            </a:prstGeom>
            <a:noFill/>
            <a:ln w="19050" cap="flat" cmpd="sng" algn="ctr">
              <a:solidFill>
                <a:schemeClr val="bg1">
                  <a:lumMod val="65000"/>
                </a:schemeClr>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直線コネクタ 46">
              <a:extLst>
                <a:ext uri="{FF2B5EF4-FFF2-40B4-BE49-F238E27FC236}">
                  <a16:creationId xmlns:a16="http://schemas.microsoft.com/office/drawing/2014/main" id="{0BFFA3AC-ABBF-8891-0079-E781C61FA794}"/>
                </a:ext>
              </a:extLst>
            </p:cNvPr>
            <p:cNvCxnSpPr>
              <a:stCxn id="27" idx="3"/>
              <a:endCxn id="33" idx="1"/>
            </p:cNvCxnSpPr>
            <p:nvPr/>
          </p:nvCxnSpPr>
          <p:spPr bwMode="auto">
            <a:xfrm>
              <a:off x="2928485" y="4386219"/>
              <a:ext cx="939277" cy="12416"/>
            </a:xfrm>
            <a:prstGeom prst="line">
              <a:avLst/>
            </a:prstGeom>
            <a:noFill/>
            <a:ln w="19050" cap="flat" cmpd="sng" algn="ctr">
              <a:solidFill>
                <a:schemeClr val="bg1">
                  <a:lumMod val="65000"/>
                </a:schemeClr>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直線コネクタ 49">
              <a:extLst>
                <a:ext uri="{FF2B5EF4-FFF2-40B4-BE49-F238E27FC236}">
                  <a16:creationId xmlns:a16="http://schemas.microsoft.com/office/drawing/2014/main" id="{4024115F-B209-0084-6DBC-35A9A01BC6F0}"/>
                </a:ext>
              </a:extLst>
            </p:cNvPr>
            <p:cNvCxnSpPr>
              <a:stCxn id="27" idx="3"/>
              <a:endCxn id="34" idx="1"/>
            </p:cNvCxnSpPr>
            <p:nvPr/>
          </p:nvCxnSpPr>
          <p:spPr bwMode="auto">
            <a:xfrm>
              <a:off x="2928485" y="4386219"/>
              <a:ext cx="939277" cy="455746"/>
            </a:xfrm>
            <a:prstGeom prst="line">
              <a:avLst/>
            </a:prstGeom>
            <a:noFill/>
            <a:ln w="19050" cap="flat" cmpd="sng" algn="ctr">
              <a:solidFill>
                <a:schemeClr val="bg1">
                  <a:lumMod val="65000"/>
                </a:schemeClr>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直線コネクタ 52">
              <a:extLst>
                <a:ext uri="{FF2B5EF4-FFF2-40B4-BE49-F238E27FC236}">
                  <a16:creationId xmlns:a16="http://schemas.microsoft.com/office/drawing/2014/main" id="{D8C3EE06-F13A-D7E8-A0CE-06CF7386B22B}"/>
                </a:ext>
              </a:extLst>
            </p:cNvPr>
            <p:cNvCxnSpPr>
              <a:stCxn id="27" idx="3"/>
              <a:endCxn id="31" idx="1"/>
            </p:cNvCxnSpPr>
            <p:nvPr/>
          </p:nvCxnSpPr>
          <p:spPr bwMode="auto">
            <a:xfrm>
              <a:off x="2928485" y="4386219"/>
              <a:ext cx="939277" cy="899077"/>
            </a:xfrm>
            <a:prstGeom prst="line">
              <a:avLst/>
            </a:prstGeom>
            <a:noFill/>
            <a:ln w="19050" cap="flat" cmpd="sng" algn="ctr">
              <a:solidFill>
                <a:schemeClr val="bg1">
                  <a:lumMod val="65000"/>
                </a:schemeClr>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直線コネクタ 55">
              <a:extLst>
                <a:ext uri="{FF2B5EF4-FFF2-40B4-BE49-F238E27FC236}">
                  <a16:creationId xmlns:a16="http://schemas.microsoft.com/office/drawing/2014/main" id="{C0C66E13-0ECA-AAC7-6331-D5F9053A179E}"/>
                </a:ext>
              </a:extLst>
            </p:cNvPr>
            <p:cNvCxnSpPr>
              <a:stCxn id="23" idx="3"/>
              <a:endCxn id="37" idx="1"/>
            </p:cNvCxnSpPr>
            <p:nvPr/>
          </p:nvCxnSpPr>
          <p:spPr bwMode="auto">
            <a:xfrm flipV="1">
              <a:off x="2907671" y="5835479"/>
              <a:ext cx="960091" cy="240069"/>
            </a:xfrm>
            <a:prstGeom prst="line">
              <a:avLst/>
            </a:prstGeom>
            <a:noFill/>
            <a:ln w="19050" cap="flat" cmpd="sng" algn="ctr">
              <a:solidFill>
                <a:schemeClr val="bg1">
                  <a:lumMod val="65000"/>
                </a:schemeClr>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直線コネクタ 58">
              <a:extLst>
                <a:ext uri="{FF2B5EF4-FFF2-40B4-BE49-F238E27FC236}">
                  <a16:creationId xmlns:a16="http://schemas.microsoft.com/office/drawing/2014/main" id="{205805D8-1D52-32C6-C464-6736EDC0EAD4}"/>
                </a:ext>
              </a:extLst>
            </p:cNvPr>
            <p:cNvCxnSpPr>
              <a:stCxn id="23" idx="3"/>
              <a:endCxn id="39" idx="1"/>
            </p:cNvCxnSpPr>
            <p:nvPr/>
          </p:nvCxnSpPr>
          <p:spPr bwMode="auto">
            <a:xfrm>
              <a:off x="2907671" y="6075548"/>
              <a:ext cx="960091" cy="203261"/>
            </a:xfrm>
            <a:prstGeom prst="line">
              <a:avLst/>
            </a:prstGeom>
            <a:noFill/>
            <a:ln w="19050" cap="flat" cmpd="sng" algn="ctr">
              <a:solidFill>
                <a:schemeClr val="bg1">
                  <a:lumMod val="65000"/>
                </a:schemeClr>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直線コネクタ 61">
              <a:extLst>
                <a:ext uri="{FF2B5EF4-FFF2-40B4-BE49-F238E27FC236}">
                  <a16:creationId xmlns:a16="http://schemas.microsoft.com/office/drawing/2014/main" id="{3EF1A81F-4F3B-2412-7509-E72DB22ACF98}"/>
                </a:ext>
              </a:extLst>
            </p:cNvPr>
            <p:cNvCxnSpPr>
              <a:stCxn id="37" idx="3"/>
              <a:endCxn id="19" idx="1"/>
            </p:cNvCxnSpPr>
            <p:nvPr/>
          </p:nvCxnSpPr>
          <p:spPr bwMode="auto">
            <a:xfrm flipV="1">
              <a:off x="5426765" y="5605186"/>
              <a:ext cx="959875" cy="230293"/>
            </a:xfrm>
            <a:prstGeom prst="line">
              <a:avLst/>
            </a:prstGeom>
            <a:noFill/>
            <a:ln w="19050" cap="flat" cmpd="sng" algn="ctr">
              <a:solidFill>
                <a:schemeClr val="bg1">
                  <a:lumMod val="65000"/>
                </a:schemeClr>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直線コネクタ 64">
              <a:extLst>
                <a:ext uri="{FF2B5EF4-FFF2-40B4-BE49-F238E27FC236}">
                  <a16:creationId xmlns:a16="http://schemas.microsoft.com/office/drawing/2014/main" id="{E9AF2133-B741-AFFE-5D80-E804A477DD66}"/>
                </a:ext>
              </a:extLst>
            </p:cNvPr>
            <p:cNvCxnSpPr>
              <a:stCxn id="31" idx="3"/>
              <a:endCxn id="19" idx="1"/>
            </p:cNvCxnSpPr>
            <p:nvPr/>
          </p:nvCxnSpPr>
          <p:spPr bwMode="auto">
            <a:xfrm>
              <a:off x="5426765" y="5285296"/>
              <a:ext cx="959875" cy="319890"/>
            </a:xfrm>
            <a:prstGeom prst="line">
              <a:avLst/>
            </a:prstGeom>
            <a:noFill/>
            <a:ln w="19050" cap="flat" cmpd="sng" algn="ctr">
              <a:solidFill>
                <a:schemeClr val="bg1">
                  <a:lumMod val="65000"/>
                </a:schemeClr>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15694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20C46B-34F5-AD9B-AA60-BADB8295EE1D}"/>
              </a:ext>
            </a:extLst>
          </p:cNvPr>
          <p:cNvSpPr>
            <a:spLocks noGrp="1"/>
          </p:cNvSpPr>
          <p:nvPr>
            <p:ph type="title"/>
          </p:nvPr>
        </p:nvSpPr>
        <p:spPr/>
        <p:txBody>
          <a:bodyPr/>
          <a:lstStyle/>
          <a:p>
            <a:r>
              <a:rPr kumimoji="1" lang="ja-JP" altLang="en-US"/>
              <a:t>① 統制（ガバナンス） （</a:t>
            </a:r>
            <a:r>
              <a:rPr kumimoji="1" lang="en-US" altLang="ja-JP"/>
              <a:t>Govern</a:t>
            </a:r>
            <a:r>
              <a:rPr kumimoji="1" lang="ja-JP" altLang="en-US"/>
              <a:t>）</a:t>
            </a:r>
          </a:p>
        </p:txBody>
      </p:sp>
      <p:sp>
        <p:nvSpPr>
          <p:cNvPr id="3" name="コンテンツ プレースホルダー 2">
            <a:extLst>
              <a:ext uri="{FF2B5EF4-FFF2-40B4-BE49-F238E27FC236}">
                <a16:creationId xmlns:a16="http://schemas.microsoft.com/office/drawing/2014/main" id="{20A54779-A321-DD7E-655D-B880009EC351}"/>
              </a:ext>
            </a:extLst>
          </p:cNvPr>
          <p:cNvSpPr>
            <a:spLocks noGrp="1"/>
          </p:cNvSpPr>
          <p:nvPr>
            <p:ph idx="1"/>
          </p:nvPr>
        </p:nvSpPr>
        <p:spPr/>
        <p:txBody>
          <a:bodyPr/>
          <a:lstStyle/>
          <a:p>
            <a:r>
              <a:rPr kumimoji="1" lang="ja-JP" altLang="en-US"/>
              <a:t>クラウド利用において安全・健全な状態を維持するために、</a:t>
            </a:r>
            <a:r>
              <a:rPr kumimoji="1" lang="en-US" altLang="ja-JP"/>
              <a:t>5 </a:t>
            </a:r>
            <a:r>
              <a:rPr kumimoji="1" lang="ja-JP" altLang="en-US"/>
              <a:t>つの領域に関する基準とガードレールを整備する</a:t>
            </a:r>
            <a:endParaRPr kumimoji="1" lang="en-US" altLang="ja-JP"/>
          </a:p>
          <a:p>
            <a:pPr lvl="1"/>
            <a:r>
              <a:rPr kumimoji="1" lang="ja-JP" altLang="en-US"/>
              <a:t>日本では「クラウド標準化ガイドライン」といった形で緩く整備されることが多いが</a:t>
            </a:r>
            <a:r>
              <a:rPr lang="ja-JP" altLang="en-US"/>
              <a:t>、「ガバナンス」はより強い意味合いを持っており、強制力を含むものとして整備される</a:t>
            </a:r>
            <a:endParaRPr lang="en-US" altLang="ja-JP"/>
          </a:p>
          <a:p>
            <a:pPr lvl="1"/>
            <a:r>
              <a:rPr kumimoji="1" lang="ja-JP" altLang="en-US"/>
              <a:t>このため、単にルールを決めるだけではなく、</a:t>
            </a:r>
            <a:r>
              <a:rPr kumimoji="1" lang="ja-JP" altLang="en-US" u="sng"/>
              <a:t>それを守らせるための仕組みの整備</a:t>
            </a:r>
            <a:r>
              <a:rPr kumimoji="1" lang="ja-JP" altLang="en-US"/>
              <a:t>も含めて考える必要がある</a:t>
            </a:r>
          </a:p>
        </p:txBody>
      </p:sp>
      <p:sp>
        <p:nvSpPr>
          <p:cNvPr id="4" name="正方形/長方形 3">
            <a:extLst>
              <a:ext uri="{FF2B5EF4-FFF2-40B4-BE49-F238E27FC236}">
                <a16:creationId xmlns:a16="http://schemas.microsoft.com/office/drawing/2014/main" id="{A479F06C-A883-2AEE-8298-61268DEBDA3A}"/>
              </a:ext>
            </a:extLst>
          </p:cNvPr>
          <p:cNvSpPr/>
          <p:nvPr/>
        </p:nvSpPr>
        <p:spPr>
          <a:xfrm>
            <a:off x="2286001" y="2926335"/>
            <a:ext cx="2991678" cy="675861"/>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kern="0">
                <a:solidFill>
                  <a:prstClr val="black"/>
                </a:solidFill>
                <a:latin typeface="+mn-lt"/>
                <a:ea typeface="+mn-ea"/>
              </a:rPr>
              <a:t>守るべき基準・規範</a:t>
            </a:r>
          </a:p>
        </p:txBody>
      </p:sp>
      <p:sp>
        <p:nvSpPr>
          <p:cNvPr id="5" name="正方形/長方形 4">
            <a:extLst>
              <a:ext uri="{FF2B5EF4-FFF2-40B4-BE49-F238E27FC236}">
                <a16:creationId xmlns:a16="http://schemas.microsoft.com/office/drawing/2014/main" id="{422464B4-13FA-D4F2-6F64-C0675B5B3BCE}"/>
              </a:ext>
            </a:extLst>
          </p:cNvPr>
          <p:cNvSpPr/>
          <p:nvPr/>
        </p:nvSpPr>
        <p:spPr>
          <a:xfrm>
            <a:off x="457200" y="2926335"/>
            <a:ext cx="1411358" cy="675861"/>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kern="0">
                <a:solidFill>
                  <a:prstClr val="black"/>
                </a:solidFill>
                <a:latin typeface="+mn-lt"/>
                <a:ea typeface="+mn-ea"/>
              </a:rPr>
              <a:t>ガバナンス（統制）</a:t>
            </a:r>
          </a:p>
        </p:txBody>
      </p:sp>
      <p:sp>
        <p:nvSpPr>
          <p:cNvPr id="7" name="正方形/長方形 6">
            <a:extLst>
              <a:ext uri="{FF2B5EF4-FFF2-40B4-BE49-F238E27FC236}">
                <a16:creationId xmlns:a16="http://schemas.microsoft.com/office/drawing/2014/main" id="{4646804C-AA1F-FB5F-FD7E-181C7862F29A}"/>
              </a:ext>
            </a:extLst>
          </p:cNvPr>
          <p:cNvSpPr/>
          <p:nvPr/>
        </p:nvSpPr>
        <p:spPr>
          <a:xfrm>
            <a:off x="5695122" y="2926335"/>
            <a:ext cx="2991678" cy="675861"/>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kern="0">
                <a:solidFill>
                  <a:prstClr val="black"/>
                </a:solidFill>
                <a:latin typeface="+mn-lt"/>
                <a:ea typeface="+mn-ea"/>
              </a:rPr>
              <a:t>守らせる仕組み</a:t>
            </a:r>
          </a:p>
        </p:txBody>
      </p:sp>
      <p:sp>
        <p:nvSpPr>
          <p:cNvPr id="9" name="テキスト ボックス 8">
            <a:extLst>
              <a:ext uri="{FF2B5EF4-FFF2-40B4-BE49-F238E27FC236}">
                <a16:creationId xmlns:a16="http://schemas.microsoft.com/office/drawing/2014/main" id="{37BE1790-EFFD-B218-FD00-71B0F17BF7DD}"/>
              </a:ext>
            </a:extLst>
          </p:cNvPr>
          <p:cNvSpPr txBox="1"/>
          <p:nvPr/>
        </p:nvSpPr>
        <p:spPr>
          <a:xfrm>
            <a:off x="1864722" y="2971878"/>
            <a:ext cx="425116" cy="584775"/>
          </a:xfrm>
          <a:prstGeom prst="rect">
            <a:avLst/>
          </a:prstGeom>
          <a:noFill/>
        </p:spPr>
        <p:txBody>
          <a:bodyPr wrap="none" rtlCol="0">
            <a:spAutoFit/>
          </a:bodyPr>
          <a:lstStyle/>
          <a:p>
            <a:pPr algn="ctr"/>
            <a:r>
              <a:rPr kumimoji="1" lang="en-US" altLang="ja-JP" sz="3200"/>
              <a:t>=</a:t>
            </a:r>
            <a:endParaRPr kumimoji="1" lang="ja-JP" altLang="en-US" sz="3200"/>
          </a:p>
        </p:txBody>
      </p:sp>
      <p:sp>
        <p:nvSpPr>
          <p:cNvPr id="10" name="テキスト ボックス 9">
            <a:extLst>
              <a:ext uri="{FF2B5EF4-FFF2-40B4-BE49-F238E27FC236}">
                <a16:creationId xmlns:a16="http://schemas.microsoft.com/office/drawing/2014/main" id="{E487D92C-9C28-DAC0-535D-DC240CAA0984}"/>
              </a:ext>
            </a:extLst>
          </p:cNvPr>
          <p:cNvSpPr txBox="1"/>
          <p:nvPr/>
        </p:nvSpPr>
        <p:spPr>
          <a:xfrm>
            <a:off x="5273843" y="2971878"/>
            <a:ext cx="425116" cy="584775"/>
          </a:xfrm>
          <a:prstGeom prst="rect">
            <a:avLst/>
          </a:prstGeom>
          <a:noFill/>
        </p:spPr>
        <p:txBody>
          <a:bodyPr wrap="none" rtlCol="0">
            <a:spAutoFit/>
          </a:bodyPr>
          <a:lstStyle/>
          <a:p>
            <a:pPr algn="ctr"/>
            <a:r>
              <a:rPr kumimoji="1" lang="en-US" altLang="ja-JP" sz="3200"/>
              <a:t>+</a:t>
            </a:r>
            <a:endParaRPr kumimoji="1" lang="ja-JP" altLang="en-US" sz="3200"/>
          </a:p>
        </p:txBody>
      </p:sp>
      <p:grpSp>
        <p:nvGrpSpPr>
          <p:cNvPr id="19" name="グループ化 18">
            <a:extLst>
              <a:ext uri="{FF2B5EF4-FFF2-40B4-BE49-F238E27FC236}">
                <a16:creationId xmlns:a16="http://schemas.microsoft.com/office/drawing/2014/main" id="{BE84C8D7-51E6-9D65-A36A-3E2C97B89ABB}"/>
              </a:ext>
            </a:extLst>
          </p:cNvPr>
          <p:cNvGrpSpPr/>
          <p:nvPr/>
        </p:nvGrpSpPr>
        <p:grpSpPr>
          <a:xfrm>
            <a:off x="457200" y="4969456"/>
            <a:ext cx="8225764" cy="1650965"/>
            <a:chOff x="-79126" y="4969456"/>
            <a:chExt cx="9302252" cy="1650965"/>
          </a:xfrm>
        </p:grpSpPr>
        <p:sp>
          <p:nvSpPr>
            <p:cNvPr id="6" name="正方形/長方形 5">
              <a:extLst>
                <a:ext uri="{FF2B5EF4-FFF2-40B4-BE49-F238E27FC236}">
                  <a16:creationId xmlns:a16="http://schemas.microsoft.com/office/drawing/2014/main" id="{F51C9ED9-F240-9B05-391A-4F108AAFC18C}"/>
                </a:ext>
              </a:extLst>
            </p:cNvPr>
            <p:cNvSpPr/>
            <p:nvPr/>
          </p:nvSpPr>
          <p:spPr>
            <a:xfrm>
              <a:off x="3078079" y="4969456"/>
              <a:ext cx="2987842" cy="76386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600" kern="0">
                  <a:solidFill>
                    <a:prstClr val="black"/>
                  </a:solidFill>
                  <a:latin typeface="+mn-lt"/>
                  <a:ea typeface="+mn-ea"/>
                </a:rPr>
                <a:t>コスト管理規範</a:t>
              </a:r>
            </a:p>
          </p:txBody>
        </p:sp>
        <p:sp>
          <p:nvSpPr>
            <p:cNvPr id="11" name="正方形/長方形 10">
              <a:extLst>
                <a:ext uri="{FF2B5EF4-FFF2-40B4-BE49-F238E27FC236}">
                  <a16:creationId xmlns:a16="http://schemas.microsoft.com/office/drawing/2014/main" id="{AFAC2CA0-7233-443A-9DC4-C463912FA352}"/>
                </a:ext>
              </a:extLst>
            </p:cNvPr>
            <p:cNvSpPr/>
            <p:nvPr/>
          </p:nvSpPr>
          <p:spPr>
            <a:xfrm>
              <a:off x="6235284" y="4969456"/>
              <a:ext cx="2987842" cy="76386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600" kern="0">
                  <a:solidFill>
                    <a:prstClr val="black"/>
                  </a:solidFill>
                  <a:latin typeface="+mn-lt"/>
                  <a:ea typeface="+mn-ea"/>
                </a:rPr>
                <a:t>セキュリティ規範</a:t>
              </a:r>
            </a:p>
          </p:txBody>
        </p:sp>
        <p:sp>
          <p:nvSpPr>
            <p:cNvPr id="12" name="正方形/長方形 11">
              <a:extLst>
                <a:ext uri="{FF2B5EF4-FFF2-40B4-BE49-F238E27FC236}">
                  <a16:creationId xmlns:a16="http://schemas.microsoft.com/office/drawing/2014/main" id="{561F247D-1B27-17B4-D969-39B72C701154}"/>
                </a:ext>
              </a:extLst>
            </p:cNvPr>
            <p:cNvSpPr/>
            <p:nvPr/>
          </p:nvSpPr>
          <p:spPr>
            <a:xfrm>
              <a:off x="-79126" y="5856558"/>
              <a:ext cx="2987842" cy="76386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600" kern="0">
                  <a:solidFill>
                    <a:prstClr val="black"/>
                  </a:solidFill>
                  <a:latin typeface="+mn-lt"/>
                  <a:ea typeface="+mn-ea"/>
                </a:rPr>
                <a:t>リソース一貫性規範</a:t>
              </a:r>
            </a:p>
          </p:txBody>
        </p:sp>
        <p:sp>
          <p:nvSpPr>
            <p:cNvPr id="13" name="正方形/長方形 12">
              <a:extLst>
                <a:ext uri="{FF2B5EF4-FFF2-40B4-BE49-F238E27FC236}">
                  <a16:creationId xmlns:a16="http://schemas.microsoft.com/office/drawing/2014/main" id="{4AE796B7-7AE2-6941-6511-35A189E808AF}"/>
                </a:ext>
              </a:extLst>
            </p:cNvPr>
            <p:cNvSpPr/>
            <p:nvPr/>
          </p:nvSpPr>
          <p:spPr>
            <a:xfrm>
              <a:off x="3078079" y="5856558"/>
              <a:ext cx="2987842" cy="76386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en-US" altLang="ja-JP" sz="1600" kern="0">
                  <a:solidFill>
                    <a:prstClr val="black"/>
                  </a:solidFill>
                  <a:latin typeface="+mn-lt"/>
                  <a:ea typeface="+mn-ea"/>
                </a:rPr>
                <a:t>ID </a:t>
              </a:r>
              <a:r>
                <a:rPr kumimoji="0" lang="ja-JP" altLang="en-US" sz="1600" kern="0">
                  <a:solidFill>
                    <a:prstClr val="black"/>
                  </a:solidFill>
                  <a:latin typeface="+mn-lt"/>
                  <a:ea typeface="+mn-ea"/>
                </a:rPr>
                <a:t>ベースライン規範</a:t>
              </a:r>
            </a:p>
          </p:txBody>
        </p:sp>
        <p:sp>
          <p:nvSpPr>
            <p:cNvPr id="14" name="正方形/長方形 13">
              <a:extLst>
                <a:ext uri="{FF2B5EF4-FFF2-40B4-BE49-F238E27FC236}">
                  <a16:creationId xmlns:a16="http://schemas.microsoft.com/office/drawing/2014/main" id="{75F5C676-6530-BA00-882E-2DE29016EC89}"/>
                </a:ext>
              </a:extLst>
            </p:cNvPr>
            <p:cNvSpPr/>
            <p:nvPr/>
          </p:nvSpPr>
          <p:spPr>
            <a:xfrm>
              <a:off x="6235284" y="5856558"/>
              <a:ext cx="2987842" cy="76386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600" kern="0">
                  <a:solidFill>
                    <a:prstClr val="black"/>
                  </a:solidFill>
                  <a:latin typeface="+mn-lt"/>
                  <a:ea typeface="+mn-ea"/>
                </a:rPr>
                <a:t>デプロイ高速化規範</a:t>
              </a:r>
            </a:p>
          </p:txBody>
        </p:sp>
      </p:grpSp>
      <p:sp>
        <p:nvSpPr>
          <p:cNvPr id="16" name="テキスト ボックス 15">
            <a:extLst>
              <a:ext uri="{FF2B5EF4-FFF2-40B4-BE49-F238E27FC236}">
                <a16:creationId xmlns:a16="http://schemas.microsoft.com/office/drawing/2014/main" id="{46A64A85-562E-4A67-711B-A3C188493C0B}"/>
              </a:ext>
            </a:extLst>
          </p:cNvPr>
          <p:cNvSpPr txBox="1"/>
          <p:nvPr/>
        </p:nvSpPr>
        <p:spPr>
          <a:xfrm>
            <a:off x="2286002" y="3647739"/>
            <a:ext cx="2987842" cy="1169551"/>
          </a:xfrm>
          <a:prstGeom prst="rect">
            <a:avLst/>
          </a:prstGeom>
          <a:noFill/>
        </p:spPr>
        <p:txBody>
          <a:bodyPr wrap="square" rtlCol="0">
            <a:spAutoFit/>
          </a:bodyPr>
          <a:lstStyle/>
          <a:p>
            <a:pPr marL="171450" indent="-171450">
              <a:buFont typeface="Arial" panose="020B0604020202020204" pitchFamily="34" charset="0"/>
              <a:buChar char="•"/>
            </a:pPr>
            <a:r>
              <a:rPr kumimoji="1" lang="ja-JP" altLang="en-US" sz="1400"/>
              <a:t>日本では「ガイドライン」「ルール」などと呼ばれることが多いが、より強い意味合いを持つ</a:t>
            </a:r>
            <a:endParaRPr kumimoji="1" lang="en-US" altLang="ja-JP" sz="1400"/>
          </a:p>
          <a:p>
            <a:pPr marL="171450" indent="-171450">
              <a:buFont typeface="Arial" panose="020B0604020202020204" pitchFamily="34" charset="0"/>
              <a:buChar char="•"/>
            </a:pPr>
            <a:r>
              <a:rPr lang="en-US" altLang="ja-JP" sz="1400"/>
              <a:t>Discipline</a:t>
            </a:r>
            <a:r>
              <a:rPr lang="ja-JP" altLang="en-US" sz="1400"/>
              <a:t>（規範・躾）、</a:t>
            </a:r>
            <a:r>
              <a:rPr lang="en-US" altLang="ja-JP" sz="1400"/>
              <a:t>Compliance</a:t>
            </a:r>
            <a:r>
              <a:rPr lang="ja-JP" altLang="en-US" sz="1400"/>
              <a:t>（法令順守）などと表現される</a:t>
            </a:r>
            <a:endParaRPr kumimoji="1" lang="ja-JP" altLang="en-US" sz="1400"/>
          </a:p>
        </p:txBody>
      </p:sp>
      <p:sp>
        <p:nvSpPr>
          <p:cNvPr id="17" name="テキスト ボックス 16">
            <a:extLst>
              <a:ext uri="{FF2B5EF4-FFF2-40B4-BE49-F238E27FC236}">
                <a16:creationId xmlns:a16="http://schemas.microsoft.com/office/drawing/2014/main" id="{C54A3D0B-DBFC-2AFC-01F8-DB820A31F5A1}"/>
              </a:ext>
            </a:extLst>
          </p:cNvPr>
          <p:cNvSpPr txBox="1"/>
          <p:nvPr/>
        </p:nvSpPr>
        <p:spPr>
          <a:xfrm>
            <a:off x="5695122" y="3647739"/>
            <a:ext cx="2987842" cy="738664"/>
          </a:xfrm>
          <a:prstGeom prst="rect">
            <a:avLst/>
          </a:prstGeom>
          <a:noFill/>
        </p:spPr>
        <p:txBody>
          <a:bodyPr wrap="square" rtlCol="0">
            <a:spAutoFit/>
          </a:bodyPr>
          <a:lstStyle/>
          <a:p>
            <a:pPr marL="171450" indent="-171450">
              <a:buFont typeface="Arial" panose="020B0604020202020204" pitchFamily="34" charset="0"/>
              <a:buChar char="•"/>
            </a:pPr>
            <a:r>
              <a:rPr kumimoji="1" lang="ja-JP" altLang="en-US" sz="1400"/>
              <a:t>チェックツールや是正ツール、プロセスなどにより構成される</a:t>
            </a:r>
          </a:p>
          <a:p>
            <a:pPr marL="171450" indent="-171450">
              <a:buFont typeface="Arial" panose="020B0604020202020204" pitchFamily="34" charset="0"/>
              <a:buChar char="•"/>
            </a:pPr>
            <a:r>
              <a:rPr lang="ja-JP" altLang="en-US" sz="1400"/>
              <a:t>ガードレールと呼ばれることが多い</a:t>
            </a:r>
            <a:endParaRPr kumimoji="1" lang="ja-JP" altLang="en-US" sz="1400"/>
          </a:p>
        </p:txBody>
      </p:sp>
      <p:sp>
        <p:nvSpPr>
          <p:cNvPr id="18" name="AutoShape 18">
            <a:extLst>
              <a:ext uri="{FF2B5EF4-FFF2-40B4-BE49-F238E27FC236}">
                <a16:creationId xmlns:a16="http://schemas.microsoft.com/office/drawing/2014/main" id="{8FA62E0A-5E89-BF70-D2F0-F46F05444F48}"/>
              </a:ext>
            </a:extLst>
          </p:cNvPr>
          <p:cNvSpPr>
            <a:spLocks noChangeArrowheads="1"/>
          </p:cNvSpPr>
          <p:nvPr/>
        </p:nvSpPr>
        <p:spPr bwMode="auto">
          <a:xfrm>
            <a:off x="457200" y="4969456"/>
            <a:ext cx="2159000" cy="584775"/>
          </a:xfrm>
          <a:prstGeom prst="roundRect">
            <a:avLst>
              <a:gd name="adj" fmla="val 16667"/>
            </a:avLst>
          </a:prstGeom>
          <a:gradFill rotWithShape="1">
            <a:gsLst>
              <a:gs pos="0">
                <a:srgbClr val="CBFFDD"/>
              </a:gs>
              <a:gs pos="50000">
                <a:srgbClr val="66FF99"/>
              </a:gs>
              <a:gs pos="100000">
                <a:srgbClr val="CBFFDD"/>
              </a:gs>
            </a:gsLst>
            <a:lin ang="2700000" scaled="1"/>
          </a:gradFill>
          <a:ln w="9525">
            <a:solidFill>
              <a:srgbClr val="008000"/>
            </a:solidFill>
            <a:round/>
            <a:headEnd/>
            <a:tailEnd/>
          </a:ln>
          <a:effectLst>
            <a:outerShdw dist="53882" dir="2700000" algn="ctr" rotWithShape="0">
              <a:schemeClr val="bg2">
                <a:alpha val="50000"/>
              </a:schemeClr>
            </a:outerShdw>
          </a:effectLst>
        </p:spPr>
        <p:txBody>
          <a:bodyPr wrap="none" anchor="ct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600"/>
              <a:t>クラウドガバナンスの</a:t>
            </a:r>
          </a:p>
          <a:p>
            <a:pPr eaLnBrk="1" hangingPunct="1"/>
            <a:r>
              <a:rPr lang="en-US" altLang="ja-JP" sz="1600"/>
              <a:t>5 </a:t>
            </a:r>
            <a:r>
              <a:rPr lang="ja-JP" altLang="en-US" sz="1600"/>
              <a:t>つの領域</a:t>
            </a:r>
            <a:r>
              <a:rPr kumimoji="1" lang="ja-JP" altLang="en-US" sz="1100"/>
              <a:t>（順不同）</a:t>
            </a:r>
            <a:endParaRPr lang="ja-JP" altLang="en-US" sz="1100"/>
          </a:p>
        </p:txBody>
      </p:sp>
    </p:spTree>
    <p:extLst>
      <p:ext uri="{BB962C8B-B14F-4D97-AF65-F5344CB8AC3E}">
        <p14:creationId xmlns:p14="http://schemas.microsoft.com/office/powerpoint/2010/main" val="287546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174A95-5FBC-443C-7083-9EFFE6AC19A5}"/>
              </a:ext>
            </a:extLst>
          </p:cNvPr>
          <p:cNvSpPr>
            <a:spLocks noGrp="1"/>
          </p:cNvSpPr>
          <p:nvPr>
            <p:ph type="title"/>
          </p:nvPr>
        </p:nvSpPr>
        <p:spPr/>
        <p:txBody>
          <a:bodyPr/>
          <a:lstStyle/>
          <a:p>
            <a:r>
              <a:rPr kumimoji="1" lang="ja-JP" altLang="en-US"/>
              <a:t>① 統制（ガバナンス） （</a:t>
            </a:r>
            <a:r>
              <a:rPr kumimoji="1" lang="en-US" altLang="ja-JP"/>
              <a:t>Govern</a:t>
            </a:r>
            <a:r>
              <a:rPr kumimoji="1" lang="ja-JP" altLang="en-US"/>
              <a:t>）</a:t>
            </a:r>
          </a:p>
        </p:txBody>
      </p:sp>
      <p:sp>
        <p:nvSpPr>
          <p:cNvPr id="3" name="コンテンツ プレースホルダー 2">
            <a:extLst>
              <a:ext uri="{FF2B5EF4-FFF2-40B4-BE49-F238E27FC236}">
                <a16:creationId xmlns:a16="http://schemas.microsoft.com/office/drawing/2014/main" id="{E672FA93-B7CE-E4E1-C420-2A2DC04C06D8}"/>
              </a:ext>
            </a:extLst>
          </p:cNvPr>
          <p:cNvSpPr>
            <a:spLocks noGrp="1"/>
          </p:cNvSpPr>
          <p:nvPr>
            <p:ph idx="1"/>
          </p:nvPr>
        </p:nvSpPr>
        <p:spPr/>
        <p:txBody>
          <a:bodyPr/>
          <a:lstStyle/>
          <a:p>
            <a:r>
              <a:rPr kumimoji="1" lang="en-US" altLang="ja-JP"/>
              <a:t>Azure CAF </a:t>
            </a:r>
            <a:r>
              <a:rPr kumimoji="1" lang="ja-JP" altLang="en-US"/>
              <a:t>では統制（ガバナンス）</a:t>
            </a:r>
            <a:r>
              <a:rPr lang="ja-JP" altLang="en-US"/>
              <a:t>として検討すべき </a:t>
            </a:r>
            <a:r>
              <a:rPr lang="en-US" altLang="ja-JP"/>
              <a:t>5 </a:t>
            </a:r>
            <a:r>
              <a:rPr lang="ja-JP" altLang="en-US"/>
              <a:t>領域の明確化</a:t>
            </a:r>
            <a:r>
              <a:rPr kumimoji="1" lang="ja-JP" altLang="en-US"/>
              <a:t>に加えて、 </a:t>
            </a:r>
            <a:r>
              <a:rPr kumimoji="1" lang="en-US" altLang="ja-JP"/>
              <a:t>4 </a:t>
            </a:r>
            <a:r>
              <a:rPr kumimoji="1" lang="ja-JP" altLang="en-US"/>
              <a:t>つのポイントが解説されている</a:t>
            </a:r>
          </a:p>
        </p:txBody>
      </p:sp>
      <p:grpSp>
        <p:nvGrpSpPr>
          <p:cNvPr id="4" name="グループ化 3">
            <a:extLst>
              <a:ext uri="{FF2B5EF4-FFF2-40B4-BE49-F238E27FC236}">
                <a16:creationId xmlns:a16="http://schemas.microsoft.com/office/drawing/2014/main" id="{2F4A117C-D8F4-2220-A837-309786BBB22E}"/>
              </a:ext>
            </a:extLst>
          </p:cNvPr>
          <p:cNvGrpSpPr/>
          <p:nvPr/>
        </p:nvGrpSpPr>
        <p:grpSpPr>
          <a:xfrm>
            <a:off x="457200" y="2629434"/>
            <a:ext cx="8229600" cy="4000020"/>
            <a:chOff x="457200" y="2597630"/>
            <a:chExt cx="8229600" cy="4000020"/>
          </a:xfrm>
        </p:grpSpPr>
        <p:sp>
          <p:nvSpPr>
            <p:cNvPr id="5" name="正方形/長方形 4">
              <a:extLst>
                <a:ext uri="{FF2B5EF4-FFF2-40B4-BE49-F238E27FC236}">
                  <a16:creationId xmlns:a16="http://schemas.microsoft.com/office/drawing/2014/main" id="{A6B9E6DC-B6B2-57F9-76A8-1735DAD37380}"/>
                </a:ext>
              </a:extLst>
            </p:cNvPr>
            <p:cNvSpPr/>
            <p:nvPr/>
          </p:nvSpPr>
          <p:spPr>
            <a:xfrm>
              <a:off x="457200" y="2597630"/>
              <a:ext cx="4059139" cy="192392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b="1" u="sng" kern="0">
                  <a:solidFill>
                    <a:prstClr val="black"/>
                  </a:solidFill>
                  <a:latin typeface="+mn-lt"/>
                  <a:ea typeface="+mn-ea"/>
                </a:rPr>
                <a:t>ガバナンスの検討・整備の進め方</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200" kern="0">
                  <a:solidFill>
                    <a:prstClr val="black"/>
                  </a:solidFill>
                  <a:latin typeface="+mn-lt"/>
                  <a:ea typeface="+mn-ea"/>
                </a:rPr>
                <a:t>5 </a:t>
              </a:r>
              <a:r>
                <a:rPr kumimoji="0" lang="ja-JP" altLang="en-US" sz="1200" kern="0">
                  <a:solidFill>
                    <a:prstClr val="black"/>
                  </a:solidFill>
                  <a:latin typeface="+mn-lt"/>
                  <a:ea typeface="+mn-ea"/>
                </a:rPr>
                <a:t>つの領域のガバナンスすべてを最初から設計・実装するのは非現実的なため、段階的なアプローチが必要</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ただし、ゴールに関するイメージがないと対策が場当たり的になりやすい</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リスクやニーズの高いところから、段階的に統制をかけていく計画を立てる</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データ保護、システムの高可用性、コスト管理、マルチクラウド、</a:t>
              </a:r>
              <a:r>
                <a:rPr kumimoji="0" lang="en-US" altLang="ja-JP" sz="1200" kern="0">
                  <a:solidFill>
                    <a:prstClr val="black"/>
                  </a:solidFill>
                  <a:latin typeface="+mn-lt"/>
                  <a:ea typeface="+mn-ea"/>
                </a:rPr>
                <a:t>ID </a:t>
              </a:r>
              <a:r>
                <a:rPr kumimoji="0" lang="ja-JP" altLang="en-US" sz="1200" kern="0">
                  <a:solidFill>
                    <a:prstClr val="black"/>
                  </a:solidFill>
                  <a:latin typeface="+mn-lt"/>
                  <a:ea typeface="+mn-ea"/>
                </a:rPr>
                <a:t>管理、現場への権限移譲、</a:t>
              </a:r>
              <a:r>
                <a:rPr kumimoji="0" lang="en-US" altLang="ja-JP" sz="1200" kern="0">
                  <a:solidFill>
                    <a:prstClr val="black"/>
                  </a:solidFill>
                  <a:latin typeface="+mn-lt"/>
                  <a:ea typeface="+mn-ea"/>
                </a:rPr>
                <a:t>...</a:t>
              </a:r>
            </a:p>
            <a:p>
              <a:pPr marL="360000" lvl="1" indent="-180000" eaLnBrk="1" fontAlgn="auto" hangingPunct="1">
                <a:spcBef>
                  <a:spcPts val="0"/>
                </a:spcBef>
                <a:spcAft>
                  <a:spcPts val="0"/>
                </a:spcAft>
                <a:buFont typeface="Wingdings" panose="05000000000000000000" pitchFamily="2" charset="2"/>
                <a:buChar char="Ø"/>
                <a:defRPr/>
              </a:pPr>
              <a:endParaRPr kumimoji="0" lang="ja-JP" altLang="en-US"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endParaRPr kumimoji="0" lang="ja-JP" altLang="en-US" sz="1400" kern="0">
                <a:solidFill>
                  <a:prstClr val="black"/>
                </a:solidFill>
                <a:latin typeface="+mn-lt"/>
                <a:ea typeface="+mn-ea"/>
              </a:endParaRPr>
            </a:p>
          </p:txBody>
        </p:sp>
        <p:sp>
          <p:nvSpPr>
            <p:cNvPr id="6" name="正方形/長方形 5">
              <a:extLst>
                <a:ext uri="{FF2B5EF4-FFF2-40B4-BE49-F238E27FC236}">
                  <a16:creationId xmlns:a16="http://schemas.microsoft.com/office/drawing/2014/main" id="{27B4F87A-1494-F498-E229-FC86303DE3A8}"/>
                </a:ext>
              </a:extLst>
            </p:cNvPr>
            <p:cNvSpPr/>
            <p:nvPr/>
          </p:nvSpPr>
          <p:spPr>
            <a:xfrm>
              <a:off x="4627661" y="2597630"/>
              <a:ext cx="4059139" cy="192392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b="1" u="sng" kern="0">
                  <a:solidFill>
                    <a:prstClr val="black"/>
                  </a:solidFill>
                  <a:latin typeface="+mn-lt"/>
                  <a:ea typeface="+mn-ea"/>
                </a:rPr>
                <a:t>ガバナンスのベンチマークやリファレンスガイド</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求められるガバナンスのレベル感（幅・深さ）は、企業サイズや業界特性などにより異なってくる</a:t>
              </a:r>
            </a:p>
            <a:p>
              <a:pPr marL="171450" indent="-171450" eaLnBrk="1" fontAlgn="auto" hangingPunct="1">
                <a:spcBef>
                  <a:spcPts val="0"/>
                </a:spcBef>
                <a:spcAft>
                  <a:spcPts val="0"/>
                </a:spcAft>
                <a:buFont typeface="Arial" panose="020B0604020202020204" pitchFamily="34" charset="0"/>
                <a:buChar char="•"/>
                <a:defRPr/>
              </a:pPr>
              <a:r>
                <a:rPr kumimoji="0" lang="en-US" altLang="ja-JP" sz="1200" kern="0">
                  <a:solidFill>
                    <a:prstClr val="black"/>
                  </a:solidFill>
                  <a:latin typeface="+mn-lt"/>
                  <a:ea typeface="+mn-ea"/>
                </a:rPr>
                <a:t>Azure CAF </a:t>
              </a:r>
              <a:r>
                <a:rPr kumimoji="0" lang="ja-JP" altLang="en-US" sz="1200" kern="0">
                  <a:solidFill>
                    <a:prstClr val="black"/>
                  </a:solidFill>
                  <a:latin typeface="+mn-lt"/>
                  <a:ea typeface="+mn-ea"/>
                </a:rPr>
                <a:t>では、標準的な企業と複雑な企業の </a:t>
              </a:r>
              <a:r>
                <a:rPr kumimoji="0" lang="en-US" altLang="ja-JP" sz="1200" kern="0">
                  <a:solidFill>
                    <a:prstClr val="black"/>
                  </a:solidFill>
                  <a:latin typeface="+mn-lt"/>
                  <a:ea typeface="+mn-ea"/>
                </a:rPr>
                <a:t>2 </a:t>
              </a:r>
              <a:r>
                <a:rPr kumimoji="0" lang="ja-JP" altLang="en-US" sz="1200" kern="0">
                  <a:solidFill>
                    <a:prstClr val="black"/>
                  </a:solidFill>
                  <a:latin typeface="+mn-lt"/>
                  <a:ea typeface="+mn-ea"/>
                </a:rPr>
                <a:t>通りに分けて、ガバナンスのリファレンスガイドを提供</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現時点で、どの程度の統制ができているのかのアセスメントツール（ベンチマークツール）も提供している（</a:t>
              </a:r>
              <a:r>
                <a:rPr kumimoji="0" lang="en-US" altLang="ja-JP" sz="1200" kern="0">
                  <a:solidFill>
                    <a:prstClr val="black"/>
                  </a:solidFill>
                  <a:latin typeface="+mn-lt"/>
                  <a:ea typeface="+mn-ea"/>
                </a:rPr>
                <a:t>https://cafbaseline.com/</a:t>
              </a:r>
              <a:r>
                <a:rPr kumimoji="0" lang="ja-JP" altLang="en-US" sz="1200" kern="0">
                  <a:solidFill>
                    <a:prstClr val="black"/>
                  </a:solidFill>
                  <a:latin typeface="+mn-lt"/>
                  <a:ea typeface="+mn-ea"/>
                </a:rPr>
                <a:t>）</a:t>
              </a:r>
            </a:p>
          </p:txBody>
        </p:sp>
        <p:sp>
          <p:nvSpPr>
            <p:cNvPr id="7" name="正方形/長方形 6">
              <a:extLst>
                <a:ext uri="{FF2B5EF4-FFF2-40B4-BE49-F238E27FC236}">
                  <a16:creationId xmlns:a16="http://schemas.microsoft.com/office/drawing/2014/main" id="{43F38669-63B8-FB9E-60D1-F37A060F177F}"/>
                </a:ext>
              </a:extLst>
            </p:cNvPr>
            <p:cNvSpPr/>
            <p:nvPr/>
          </p:nvSpPr>
          <p:spPr>
            <a:xfrm>
              <a:off x="457200" y="4673723"/>
              <a:ext cx="4059139" cy="192392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b="1" u="sng" kern="0">
                  <a:solidFill>
                    <a:prstClr val="black"/>
                  </a:solidFill>
                  <a:latin typeface="+mn-lt"/>
                  <a:ea typeface="+mn-ea"/>
                </a:rPr>
                <a:t>ガバナンス検討時に考慮しておくべき事項</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クラウドガバナンスは技術的な側面だけで決まるものではなく、企業ポリシーや規制などにも強く影響される</a:t>
              </a: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このため、ガバナンス検討時に考慮しておくべき、非技術要素についても理解しておく必要がある</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企業ポリシー：どのようにクラウド適合させていくか？</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規制：各リージョンの行政機関によってどのような法的規制・業界規制が存在するのか？（例：</a:t>
              </a:r>
              <a:r>
                <a:rPr kumimoji="0" lang="en-US" altLang="ja-JP" sz="1200" kern="0">
                  <a:solidFill>
                    <a:prstClr val="black"/>
                  </a:solidFill>
                  <a:latin typeface="+mn-lt"/>
                  <a:ea typeface="+mn-ea"/>
                </a:rPr>
                <a:t>GDPR</a:t>
              </a:r>
              <a:r>
                <a:rPr kumimoji="0" lang="ja-JP" altLang="en-US" sz="1200" kern="0">
                  <a:solidFill>
                    <a:prstClr val="black"/>
                  </a:solidFill>
                  <a:latin typeface="+mn-lt"/>
                  <a:ea typeface="+mn-ea"/>
                </a:rPr>
                <a:t>）</a:t>
              </a:r>
            </a:p>
            <a:p>
              <a:pPr marL="360000" lvl="1" indent="-180000" eaLnBrk="1" fontAlgn="auto" hangingPunct="1">
                <a:spcBef>
                  <a:spcPts val="0"/>
                </a:spcBef>
                <a:spcAft>
                  <a:spcPts val="0"/>
                </a:spcAft>
                <a:buFont typeface="Wingdings" panose="05000000000000000000" pitchFamily="2" charset="2"/>
                <a:buChar char="Ø"/>
                <a:defRPr/>
              </a:pPr>
              <a:endParaRPr kumimoji="0" lang="ja-JP" altLang="en-US" sz="1200" kern="0">
                <a:solidFill>
                  <a:prstClr val="black"/>
                </a:solidFill>
                <a:latin typeface="+mn-lt"/>
                <a:ea typeface="+mn-ea"/>
              </a:endParaRPr>
            </a:p>
          </p:txBody>
        </p:sp>
        <p:sp>
          <p:nvSpPr>
            <p:cNvPr id="8" name="正方形/長方形 7">
              <a:extLst>
                <a:ext uri="{FF2B5EF4-FFF2-40B4-BE49-F238E27FC236}">
                  <a16:creationId xmlns:a16="http://schemas.microsoft.com/office/drawing/2014/main" id="{6524DE1D-DB7A-4CA7-B7E9-ED9B53CB78B4}"/>
                </a:ext>
              </a:extLst>
            </p:cNvPr>
            <p:cNvSpPr/>
            <p:nvPr/>
          </p:nvSpPr>
          <p:spPr>
            <a:xfrm>
              <a:off x="4627661" y="4673723"/>
              <a:ext cx="4059139" cy="192392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b="1" u="sng" kern="0">
                  <a:solidFill>
                    <a:prstClr val="black"/>
                  </a:solidFill>
                  <a:latin typeface="+mn-lt"/>
                  <a:ea typeface="+mn-ea"/>
                </a:rPr>
                <a:t>ガバナンスの具体的な実装方法</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200" kern="0">
                  <a:solidFill>
                    <a:prstClr val="black"/>
                  </a:solidFill>
                  <a:latin typeface="+mn-lt"/>
                  <a:ea typeface="+mn-ea"/>
                </a:rPr>
                <a:t>Azure </a:t>
              </a:r>
              <a:r>
                <a:rPr kumimoji="0" lang="ja-JP" altLang="en-US" sz="1200" kern="0">
                  <a:solidFill>
                    <a:prstClr val="black"/>
                  </a:solidFill>
                  <a:latin typeface="+mn-lt"/>
                  <a:ea typeface="+mn-ea"/>
                </a:rPr>
                <a:t>におえけるクラウドガバナンス </a:t>
              </a:r>
              <a:r>
                <a:rPr kumimoji="0" lang="en-US" altLang="ja-JP" sz="1200" kern="0">
                  <a:solidFill>
                    <a:prstClr val="black"/>
                  </a:solidFill>
                  <a:latin typeface="+mn-lt"/>
                  <a:ea typeface="+mn-ea"/>
                </a:rPr>
                <a:t>5 </a:t>
              </a:r>
              <a:r>
                <a:rPr kumimoji="0" lang="ja-JP" altLang="en-US" sz="1200" kern="0">
                  <a:solidFill>
                    <a:prstClr val="black"/>
                  </a:solidFill>
                  <a:latin typeface="+mn-lt"/>
                  <a:ea typeface="+mn-ea"/>
                </a:rPr>
                <a:t>領域についての具体的な実装方法を詳細に解説する</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コスト管理（</a:t>
              </a:r>
              <a:r>
                <a:rPr kumimoji="0" lang="en-US" altLang="ja-JP" sz="1200" kern="0">
                  <a:solidFill>
                    <a:prstClr val="black"/>
                  </a:solidFill>
                  <a:latin typeface="+mn-lt"/>
                  <a:ea typeface="+mn-ea"/>
                </a:rPr>
                <a:t>Cost Management +</a:t>
              </a:r>
              <a:r>
                <a:rPr kumimoji="0" lang="ja-JP" altLang="en-US" sz="1200" kern="0">
                  <a:solidFill>
                    <a:prstClr val="black"/>
                  </a:solidFill>
                  <a:latin typeface="+mn-lt"/>
                  <a:ea typeface="+mn-ea"/>
                </a:rPr>
                <a:t> </a:t>
              </a:r>
              <a:r>
                <a:rPr kumimoji="0" lang="en-US" altLang="ja-JP" sz="1200" kern="0">
                  <a:solidFill>
                    <a:prstClr val="black"/>
                  </a:solidFill>
                  <a:latin typeface="+mn-lt"/>
                  <a:ea typeface="+mn-ea"/>
                </a:rPr>
                <a:t>Billing</a:t>
              </a:r>
              <a:r>
                <a:rPr kumimoji="0" lang="ja-JP" altLang="en-US" sz="1200" kern="0">
                  <a:solidFill>
                    <a:prstClr val="black"/>
                  </a:solidFill>
                  <a:latin typeface="+mn-lt"/>
                  <a:ea typeface="+mn-ea"/>
                </a:rPr>
                <a:t>）</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セキュリティベースライン（</a:t>
              </a:r>
              <a:r>
                <a:rPr kumimoji="0" lang="en-US" altLang="ja-JP" sz="1200" kern="0">
                  <a:solidFill>
                    <a:prstClr val="black"/>
                  </a:solidFill>
                  <a:latin typeface="+mn-lt"/>
                  <a:ea typeface="+mn-ea"/>
                </a:rPr>
                <a:t>Defender for Cloud</a:t>
              </a:r>
              <a:r>
                <a:rPr kumimoji="0" lang="ja-JP" altLang="en-US" sz="1200" kern="0">
                  <a:solidFill>
                    <a:prstClr val="black"/>
                  </a:solidFill>
                  <a:latin typeface="+mn-lt"/>
                  <a:ea typeface="+mn-ea"/>
                </a:rPr>
                <a:t>）</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リソース一貫性（管理グループ、リソースマネージャ、リソースグラフ、</a:t>
              </a:r>
              <a:r>
                <a:rPr kumimoji="0" lang="en-US" altLang="ja-JP" sz="1200" kern="0">
                  <a:solidFill>
                    <a:prstClr val="black"/>
                  </a:solidFill>
                  <a:latin typeface="+mn-lt"/>
                  <a:ea typeface="+mn-ea"/>
                </a:rPr>
                <a:t>Azure Policy</a:t>
              </a:r>
              <a:r>
                <a:rPr kumimoji="0" lang="ja-JP" altLang="en-US" sz="1200" kern="0">
                  <a:solidFill>
                    <a:prstClr val="black"/>
                  </a:solidFill>
                  <a:latin typeface="+mn-lt"/>
                  <a:ea typeface="+mn-ea"/>
                </a:rPr>
                <a:t>）</a:t>
              </a: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ID </a:t>
              </a:r>
              <a:r>
                <a:rPr kumimoji="0" lang="ja-JP" altLang="en-US" sz="1200" kern="0">
                  <a:solidFill>
                    <a:prstClr val="black"/>
                  </a:solidFill>
                  <a:latin typeface="+mn-lt"/>
                  <a:ea typeface="+mn-ea"/>
                </a:rPr>
                <a:t>ベースライン（</a:t>
              </a:r>
              <a:r>
                <a:rPr kumimoji="0" lang="en-US" altLang="ja-JP" sz="1200" kern="0">
                  <a:solidFill>
                    <a:prstClr val="black"/>
                  </a:solidFill>
                  <a:latin typeface="+mn-lt"/>
                  <a:ea typeface="+mn-ea"/>
                </a:rPr>
                <a:t>AD, AAD</a:t>
              </a:r>
              <a:r>
                <a:rPr kumimoji="0" lang="ja-JP" altLang="en-US" sz="1200" kern="0">
                  <a:solidFill>
                    <a:prstClr val="black"/>
                  </a:solidFill>
                  <a:latin typeface="+mn-lt"/>
                  <a:ea typeface="+mn-ea"/>
                </a:rPr>
                <a:t>）</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デプロイ高速化（</a:t>
              </a:r>
              <a:r>
                <a:rPr kumimoji="0" lang="en-US" altLang="ja-JP" sz="1200" kern="0">
                  <a:solidFill>
                    <a:prstClr val="black"/>
                  </a:solidFill>
                  <a:latin typeface="+mn-lt"/>
                  <a:ea typeface="+mn-ea"/>
                </a:rPr>
                <a:t>Azure DevOps</a:t>
              </a:r>
              <a:r>
                <a:rPr kumimoji="0" lang="ja-JP" altLang="en-US" sz="1200" kern="0">
                  <a:solidFill>
                    <a:prstClr val="black"/>
                  </a:solidFill>
                  <a:latin typeface="+mn-lt"/>
                  <a:ea typeface="+mn-ea"/>
                </a:rPr>
                <a:t>）</a:t>
              </a:r>
            </a:p>
            <a:p>
              <a:pPr marL="360000" lvl="1" indent="-180000" eaLnBrk="1" fontAlgn="auto" hangingPunct="1">
                <a:spcBef>
                  <a:spcPts val="0"/>
                </a:spcBef>
                <a:spcAft>
                  <a:spcPts val="0"/>
                </a:spcAft>
                <a:buFont typeface="Wingdings" panose="05000000000000000000" pitchFamily="2" charset="2"/>
                <a:buChar char="Ø"/>
                <a:defRPr/>
              </a:pPr>
              <a:endParaRPr kumimoji="0" lang="ja-JP" altLang="en-US"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endParaRPr kumimoji="0" lang="en-US" altLang="ja-JP" sz="1400" kern="0">
                <a:solidFill>
                  <a:prstClr val="black"/>
                </a:solidFill>
                <a:latin typeface="+mn-lt"/>
                <a:ea typeface="+mn-ea"/>
              </a:endParaRPr>
            </a:p>
            <a:p>
              <a:pPr eaLnBrk="1" fontAlgn="auto" hangingPunct="1">
                <a:spcBef>
                  <a:spcPts val="0"/>
                </a:spcBef>
                <a:spcAft>
                  <a:spcPts val="0"/>
                </a:spcAft>
                <a:defRPr/>
              </a:pPr>
              <a:endParaRPr kumimoji="0" lang="ja-JP" altLang="en-US" sz="1400" kern="0">
                <a:solidFill>
                  <a:prstClr val="black"/>
                </a:solidFill>
                <a:latin typeface="+mn-lt"/>
                <a:ea typeface="+mn-ea"/>
              </a:endParaRPr>
            </a:p>
          </p:txBody>
        </p:sp>
      </p:grpSp>
      <p:sp>
        <p:nvSpPr>
          <p:cNvPr id="9" name="正方形/長方形 8">
            <a:extLst>
              <a:ext uri="{FF2B5EF4-FFF2-40B4-BE49-F238E27FC236}">
                <a16:creationId xmlns:a16="http://schemas.microsoft.com/office/drawing/2014/main" id="{9CFE1FF3-7F18-E8DB-A6CB-11493ECEBF65}"/>
              </a:ext>
            </a:extLst>
          </p:cNvPr>
          <p:cNvSpPr/>
          <p:nvPr/>
        </p:nvSpPr>
        <p:spPr>
          <a:xfrm>
            <a:off x="457199" y="1819275"/>
            <a:ext cx="8229599" cy="715204"/>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algn="ctr" eaLnBrk="1" fontAlgn="auto" hangingPunct="1">
              <a:spcBef>
                <a:spcPts val="0"/>
              </a:spcBef>
              <a:spcAft>
                <a:spcPts val="0"/>
              </a:spcAft>
              <a:defRPr/>
            </a:pPr>
            <a:r>
              <a:rPr kumimoji="0" lang="ja-JP" altLang="en-US" sz="1400" b="1" kern="0">
                <a:solidFill>
                  <a:prstClr val="black"/>
                </a:solidFill>
                <a:latin typeface="+mn-lt"/>
                <a:ea typeface="+mn-ea"/>
              </a:rPr>
              <a:t>クラウドガバナンス（統制）の </a:t>
            </a:r>
            <a:r>
              <a:rPr kumimoji="0" lang="en-US" altLang="ja-JP" sz="1400" b="1" kern="0">
                <a:solidFill>
                  <a:prstClr val="black"/>
                </a:solidFill>
                <a:latin typeface="+mn-lt"/>
                <a:ea typeface="+mn-ea"/>
              </a:rPr>
              <a:t>5 </a:t>
            </a:r>
            <a:r>
              <a:rPr kumimoji="0" lang="ja-JP" altLang="en-US" sz="1400" b="1" kern="0">
                <a:solidFill>
                  <a:prstClr val="black"/>
                </a:solidFill>
                <a:latin typeface="+mn-lt"/>
                <a:ea typeface="+mn-ea"/>
              </a:rPr>
              <a:t>領域</a:t>
            </a:r>
          </a:p>
        </p:txBody>
      </p:sp>
      <p:grpSp>
        <p:nvGrpSpPr>
          <p:cNvPr id="16" name="グループ化 15">
            <a:extLst>
              <a:ext uri="{FF2B5EF4-FFF2-40B4-BE49-F238E27FC236}">
                <a16:creationId xmlns:a16="http://schemas.microsoft.com/office/drawing/2014/main" id="{7266A354-950A-8239-BAF4-23FE86F5B16A}"/>
              </a:ext>
            </a:extLst>
          </p:cNvPr>
          <p:cNvGrpSpPr/>
          <p:nvPr/>
        </p:nvGrpSpPr>
        <p:grpSpPr>
          <a:xfrm>
            <a:off x="584200" y="2161999"/>
            <a:ext cx="7988300" cy="257352"/>
            <a:chOff x="-5126485" y="5856558"/>
            <a:chExt cx="13809449" cy="763863"/>
          </a:xfrm>
        </p:grpSpPr>
        <p:sp>
          <p:nvSpPr>
            <p:cNvPr id="11" name="正方形/長方形 10">
              <a:extLst>
                <a:ext uri="{FF2B5EF4-FFF2-40B4-BE49-F238E27FC236}">
                  <a16:creationId xmlns:a16="http://schemas.microsoft.com/office/drawing/2014/main" id="{68C0F909-1E2E-9821-0C6C-264A0C4A53FF}"/>
                </a:ext>
              </a:extLst>
            </p:cNvPr>
            <p:cNvSpPr/>
            <p:nvPr/>
          </p:nvSpPr>
          <p:spPr>
            <a:xfrm>
              <a:off x="-5126485" y="5856558"/>
              <a:ext cx="2642079" cy="76386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100" kern="0">
                  <a:solidFill>
                    <a:prstClr val="black"/>
                  </a:solidFill>
                  <a:latin typeface="+mn-lt"/>
                  <a:ea typeface="+mn-ea"/>
                </a:rPr>
                <a:t>コスト管理規範</a:t>
              </a:r>
            </a:p>
          </p:txBody>
        </p:sp>
        <p:sp>
          <p:nvSpPr>
            <p:cNvPr id="12" name="正方形/長方形 11">
              <a:extLst>
                <a:ext uri="{FF2B5EF4-FFF2-40B4-BE49-F238E27FC236}">
                  <a16:creationId xmlns:a16="http://schemas.microsoft.com/office/drawing/2014/main" id="{481F11E8-6B69-410B-1F54-99C165E9F6AD}"/>
                </a:ext>
              </a:extLst>
            </p:cNvPr>
            <p:cNvSpPr/>
            <p:nvPr/>
          </p:nvSpPr>
          <p:spPr>
            <a:xfrm>
              <a:off x="-2334643" y="5856558"/>
              <a:ext cx="2642079" cy="76386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100" kern="0">
                  <a:solidFill>
                    <a:prstClr val="black"/>
                  </a:solidFill>
                  <a:latin typeface="+mn-lt"/>
                  <a:ea typeface="+mn-ea"/>
                </a:rPr>
                <a:t>セキュリティ規範</a:t>
              </a:r>
            </a:p>
          </p:txBody>
        </p:sp>
        <p:sp>
          <p:nvSpPr>
            <p:cNvPr id="13" name="正方形/長方形 12">
              <a:extLst>
                <a:ext uri="{FF2B5EF4-FFF2-40B4-BE49-F238E27FC236}">
                  <a16:creationId xmlns:a16="http://schemas.microsoft.com/office/drawing/2014/main" id="{7C9BDC27-7083-BBD3-A046-A3FB7599C07B}"/>
                </a:ext>
              </a:extLst>
            </p:cNvPr>
            <p:cNvSpPr/>
            <p:nvPr/>
          </p:nvSpPr>
          <p:spPr>
            <a:xfrm>
              <a:off x="457200" y="5856558"/>
              <a:ext cx="2642079" cy="76386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100" kern="0">
                  <a:solidFill>
                    <a:prstClr val="black"/>
                  </a:solidFill>
                  <a:latin typeface="+mn-lt"/>
                  <a:ea typeface="+mn-ea"/>
                </a:rPr>
                <a:t>リソース一貫性規範</a:t>
              </a:r>
            </a:p>
          </p:txBody>
        </p:sp>
        <p:sp>
          <p:nvSpPr>
            <p:cNvPr id="14" name="正方形/長方形 13">
              <a:extLst>
                <a:ext uri="{FF2B5EF4-FFF2-40B4-BE49-F238E27FC236}">
                  <a16:creationId xmlns:a16="http://schemas.microsoft.com/office/drawing/2014/main" id="{738CF383-2432-06C5-69DB-CF9426D8E9AA}"/>
                </a:ext>
              </a:extLst>
            </p:cNvPr>
            <p:cNvSpPr/>
            <p:nvPr/>
          </p:nvSpPr>
          <p:spPr>
            <a:xfrm>
              <a:off x="3249043" y="5856558"/>
              <a:ext cx="2642079" cy="76386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en-US" altLang="ja-JP" sz="1100" kern="0">
                  <a:solidFill>
                    <a:prstClr val="black"/>
                  </a:solidFill>
                  <a:latin typeface="+mn-lt"/>
                  <a:ea typeface="+mn-ea"/>
                </a:rPr>
                <a:t>ID </a:t>
              </a:r>
              <a:r>
                <a:rPr kumimoji="0" lang="ja-JP" altLang="en-US" sz="1100" kern="0">
                  <a:solidFill>
                    <a:prstClr val="black"/>
                  </a:solidFill>
                  <a:latin typeface="+mn-lt"/>
                  <a:ea typeface="+mn-ea"/>
                </a:rPr>
                <a:t>ベースライン規範</a:t>
              </a:r>
            </a:p>
          </p:txBody>
        </p:sp>
        <p:sp>
          <p:nvSpPr>
            <p:cNvPr id="15" name="正方形/長方形 14">
              <a:extLst>
                <a:ext uri="{FF2B5EF4-FFF2-40B4-BE49-F238E27FC236}">
                  <a16:creationId xmlns:a16="http://schemas.microsoft.com/office/drawing/2014/main" id="{D7F2ADC1-B665-B68E-FC59-D58448B6BA52}"/>
                </a:ext>
              </a:extLst>
            </p:cNvPr>
            <p:cNvSpPr/>
            <p:nvPr/>
          </p:nvSpPr>
          <p:spPr>
            <a:xfrm>
              <a:off x="6040885" y="5856558"/>
              <a:ext cx="2642079" cy="76386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100" kern="0">
                  <a:solidFill>
                    <a:prstClr val="black"/>
                  </a:solidFill>
                  <a:latin typeface="+mn-lt"/>
                  <a:ea typeface="+mn-ea"/>
                </a:rPr>
                <a:t>デプロイ高速化規範</a:t>
              </a:r>
            </a:p>
          </p:txBody>
        </p:sp>
      </p:grpSp>
    </p:spTree>
    <p:extLst>
      <p:ext uri="{BB962C8B-B14F-4D97-AF65-F5344CB8AC3E}">
        <p14:creationId xmlns:p14="http://schemas.microsoft.com/office/powerpoint/2010/main" val="346562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0EC13D-08AB-4E79-8156-FCB0ED35EBFE}"/>
              </a:ext>
            </a:extLst>
          </p:cNvPr>
          <p:cNvSpPr>
            <a:spLocks noGrp="1"/>
          </p:cNvSpPr>
          <p:nvPr>
            <p:ph type="title"/>
          </p:nvPr>
        </p:nvSpPr>
        <p:spPr/>
        <p:txBody>
          <a:bodyPr/>
          <a:lstStyle/>
          <a:p>
            <a:r>
              <a:rPr lang="ja-JP" altLang="en-US"/>
              <a:t>② 運用管理 （</a:t>
            </a:r>
            <a:r>
              <a:rPr lang="en-US" altLang="ja-JP"/>
              <a:t>Operate</a:t>
            </a:r>
            <a:r>
              <a:rPr lang="ja-JP" altLang="en-US"/>
              <a:t>）</a:t>
            </a:r>
            <a:endParaRPr kumimoji="1" lang="ja-JP" altLang="en-US"/>
          </a:p>
        </p:txBody>
      </p:sp>
      <p:sp>
        <p:nvSpPr>
          <p:cNvPr id="3" name="コンテンツ プレースホルダー 2">
            <a:extLst>
              <a:ext uri="{FF2B5EF4-FFF2-40B4-BE49-F238E27FC236}">
                <a16:creationId xmlns:a16="http://schemas.microsoft.com/office/drawing/2014/main" id="{3294B464-EC71-56A1-6053-2686FB61D04E}"/>
              </a:ext>
            </a:extLst>
          </p:cNvPr>
          <p:cNvSpPr>
            <a:spLocks noGrp="1"/>
          </p:cNvSpPr>
          <p:nvPr>
            <p:ph idx="1"/>
          </p:nvPr>
        </p:nvSpPr>
        <p:spPr/>
        <p:txBody>
          <a:bodyPr/>
          <a:lstStyle/>
          <a:p>
            <a:r>
              <a:rPr kumimoji="1" lang="ja-JP" altLang="en-US"/>
              <a:t>クラウド環境の運用管理としてやるべき事項を、基本ベースライン＋拡張ベースラインの形で整理し、段階的に実装していく</a:t>
            </a:r>
          </a:p>
        </p:txBody>
      </p:sp>
      <p:sp>
        <p:nvSpPr>
          <p:cNvPr id="4" name="正方形/長方形 3">
            <a:extLst>
              <a:ext uri="{FF2B5EF4-FFF2-40B4-BE49-F238E27FC236}">
                <a16:creationId xmlns:a16="http://schemas.microsoft.com/office/drawing/2014/main" id="{8CEAA20F-78D5-3845-E7D7-D6A844474DF9}"/>
              </a:ext>
            </a:extLst>
          </p:cNvPr>
          <p:cNvSpPr/>
          <p:nvPr/>
        </p:nvSpPr>
        <p:spPr>
          <a:xfrm>
            <a:off x="457200" y="2226164"/>
            <a:ext cx="5772150" cy="1807370"/>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indent="-277200" eaLnBrk="1" fontAlgn="auto" hangingPunct="1">
              <a:spcBef>
                <a:spcPts val="0"/>
              </a:spcBef>
              <a:spcAft>
                <a:spcPts val="0"/>
              </a:spcAft>
              <a:defRPr/>
            </a:pPr>
            <a:r>
              <a:rPr kumimoji="0" lang="en-US" altLang="ja-JP" sz="1400" b="1" u="sng" kern="0">
                <a:solidFill>
                  <a:prstClr val="black"/>
                </a:solidFill>
                <a:latin typeface="+mn-lt"/>
                <a:ea typeface="+mn-ea"/>
              </a:rPr>
              <a:t>#1. </a:t>
            </a:r>
            <a:r>
              <a:rPr kumimoji="0" lang="ja-JP" altLang="en-US" sz="1400" b="1" u="sng" kern="0">
                <a:solidFill>
                  <a:prstClr val="black"/>
                </a:solidFill>
                <a:latin typeface="+mn-lt"/>
                <a:ea typeface="+mn-ea"/>
              </a:rPr>
              <a:t>資産管理とモニタリング</a:t>
            </a:r>
          </a:p>
        </p:txBody>
      </p:sp>
      <p:sp>
        <p:nvSpPr>
          <p:cNvPr id="5" name="正方形/長方形 4">
            <a:extLst>
              <a:ext uri="{FF2B5EF4-FFF2-40B4-BE49-F238E27FC236}">
                <a16:creationId xmlns:a16="http://schemas.microsoft.com/office/drawing/2014/main" id="{26933AA5-F723-DB4C-4023-78FD8BADA9DA}"/>
              </a:ext>
            </a:extLst>
          </p:cNvPr>
          <p:cNvSpPr/>
          <p:nvPr/>
        </p:nvSpPr>
        <p:spPr>
          <a:xfrm>
            <a:off x="457200" y="4173369"/>
            <a:ext cx="5772150" cy="137048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indent="-277200" eaLnBrk="1" fontAlgn="auto" hangingPunct="1">
              <a:spcBef>
                <a:spcPts val="0"/>
              </a:spcBef>
              <a:spcAft>
                <a:spcPts val="0"/>
              </a:spcAft>
              <a:defRPr/>
            </a:pPr>
            <a:r>
              <a:rPr kumimoji="0" lang="en-US" altLang="ja-JP" sz="1400" b="1" u="sng" kern="0">
                <a:solidFill>
                  <a:prstClr val="black"/>
                </a:solidFill>
                <a:latin typeface="+mn-lt"/>
                <a:ea typeface="+mn-ea"/>
              </a:rPr>
              <a:t>#2. </a:t>
            </a:r>
            <a:r>
              <a:rPr kumimoji="0" lang="ja-JP" altLang="en-US" sz="1400" b="1" u="sng" kern="0">
                <a:solidFill>
                  <a:prstClr val="black"/>
                </a:solidFill>
                <a:latin typeface="+mn-lt"/>
                <a:ea typeface="+mn-ea"/>
              </a:rPr>
              <a:t>コンプライアンス維持</a:t>
            </a:r>
          </a:p>
        </p:txBody>
      </p:sp>
      <p:sp>
        <p:nvSpPr>
          <p:cNvPr id="6" name="正方形/長方形 5">
            <a:extLst>
              <a:ext uri="{FF2B5EF4-FFF2-40B4-BE49-F238E27FC236}">
                <a16:creationId xmlns:a16="http://schemas.microsoft.com/office/drawing/2014/main" id="{A2FE32F8-2960-2814-E8F9-D4EA6F325E69}"/>
              </a:ext>
            </a:extLst>
          </p:cNvPr>
          <p:cNvSpPr/>
          <p:nvPr/>
        </p:nvSpPr>
        <p:spPr>
          <a:xfrm>
            <a:off x="457200" y="5683690"/>
            <a:ext cx="5772150" cy="913959"/>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indent="-277200" eaLnBrk="1" fontAlgn="auto" hangingPunct="1">
              <a:spcBef>
                <a:spcPts val="0"/>
              </a:spcBef>
              <a:spcAft>
                <a:spcPts val="0"/>
              </a:spcAft>
              <a:defRPr/>
            </a:pPr>
            <a:r>
              <a:rPr kumimoji="0" lang="en-US" altLang="ja-JP" sz="1400" b="1" u="sng" kern="0">
                <a:solidFill>
                  <a:prstClr val="black"/>
                </a:solidFill>
                <a:latin typeface="+mn-lt"/>
                <a:ea typeface="+mn-ea"/>
              </a:rPr>
              <a:t>#3. </a:t>
            </a:r>
            <a:r>
              <a:rPr kumimoji="0" lang="ja-JP" altLang="en-US" sz="1400" b="1" u="sng" kern="0">
                <a:solidFill>
                  <a:prstClr val="black"/>
                </a:solidFill>
                <a:latin typeface="+mn-lt"/>
                <a:ea typeface="+mn-ea"/>
              </a:rPr>
              <a:t>リソース保護</a:t>
            </a:r>
          </a:p>
        </p:txBody>
      </p:sp>
      <p:sp>
        <p:nvSpPr>
          <p:cNvPr id="9" name="正方形/長方形 8">
            <a:extLst>
              <a:ext uri="{FF2B5EF4-FFF2-40B4-BE49-F238E27FC236}">
                <a16:creationId xmlns:a16="http://schemas.microsoft.com/office/drawing/2014/main" id="{E38B6C15-933B-FC78-F595-009BCEE30222}"/>
              </a:ext>
            </a:extLst>
          </p:cNvPr>
          <p:cNvSpPr/>
          <p:nvPr/>
        </p:nvSpPr>
        <p:spPr>
          <a:xfrm>
            <a:off x="6362700" y="2226163"/>
            <a:ext cx="2324100" cy="247152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indent="-277200" eaLnBrk="1" fontAlgn="auto" hangingPunct="1">
              <a:spcBef>
                <a:spcPts val="0"/>
              </a:spcBef>
              <a:spcAft>
                <a:spcPts val="0"/>
              </a:spcAft>
              <a:defRPr/>
            </a:pPr>
            <a:r>
              <a:rPr kumimoji="0" lang="en-US" altLang="ja-JP" sz="1400" b="1" u="sng" kern="0">
                <a:solidFill>
                  <a:prstClr val="black"/>
                </a:solidFill>
                <a:latin typeface="+mn-lt"/>
                <a:ea typeface="+mn-ea"/>
              </a:rPr>
              <a:t>#4. </a:t>
            </a:r>
            <a:r>
              <a:rPr kumimoji="0" lang="ja-JP" altLang="en-US" sz="1400" b="1" u="sng" kern="0">
                <a:solidFill>
                  <a:prstClr val="black"/>
                </a:solidFill>
                <a:latin typeface="+mn-lt"/>
                <a:ea typeface="+mn-ea"/>
              </a:rPr>
              <a:t>運用サービスの拡充</a:t>
            </a:r>
          </a:p>
        </p:txBody>
      </p:sp>
      <p:sp>
        <p:nvSpPr>
          <p:cNvPr id="12" name="正方形/長方形 11">
            <a:extLst>
              <a:ext uri="{FF2B5EF4-FFF2-40B4-BE49-F238E27FC236}">
                <a16:creationId xmlns:a16="http://schemas.microsoft.com/office/drawing/2014/main" id="{CD2BB2D2-0555-EB32-2D59-A9F825E3B6E1}"/>
              </a:ext>
            </a:extLst>
          </p:cNvPr>
          <p:cNvSpPr/>
          <p:nvPr/>
        </p:nvSpPr>
        <p:spPr>
          <a:xfrm>
            <a:off x="6362700" y="4819650"/>
            <a:ext cx="2324100" cy="1778000"/>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indent="-277200" eaLnBrk="1" fontAlgn="auto" hangingPunct="1">
              <a:spcBef>
                <a:spcPts val="0"/>
              </a:spcBef>
              <a:spcAft>
                <a:spcPts val="0"/>
              </a:spcAft>
              <a:defRPr/>
            </a:pPr>
            <a:r>
              <a:rPr kumimoji="0" lang="en-US" altLang="ja-JP" sz="1400" b="1" u="sng" kern="0">
                <a:solidFill>
                  <a:prstClr val="black"/>
                </a:solidFill>
                <a:latin typeface="+mn-lt"/>
                <a:ea typeface="+mn-ea"/>
              </a:rPr>
              <a:t>#5. </a:t>
            </a:r>
            <a:r>
              <a:rPr kumimoji="0" lang="ja-JP" altLang="en-US" sz="1400" b="1" u="sng" kern="0">
                <a:solidFill>
                  <a:prstClr val="black"/>
                </a:solidFill>
                <a:latin typeface="+mn-lt"/>
                <a:ea typeface="+mn-ea"/>
              </a:rPr>
              <a:t>特定業務システム向け運用サービスの提供</a:t>
            </a:r>
          </a:p>
        </p:txBody>
      </p:sp>
      <p:sp>
        <p:nvSpPr>
          <p:cNvPr id="13" name="矢印: 左右 12">
            <a:extLst>
              <a:ext uri="{FF2B5EF4-FFF2-40B4-BE49-F238E27FC236}">
                <a16:creationId xmlns:a16="http://schemas.microsoft.com/office/drawing/2014/main" id="{8C972E54-9793-CC75-B84D-C7BA00DCFC69}"/>
              </a:ext>
            </a:extLst>
          </p:cNvPr>
          <p:cNvSpPr/>
          <p:nvPr/>
        </p:nvSpPr>
        <p:spPr>
          <a:xfrm>
            <a:off x="457199" y="1728512"/>
            <a:ext cx="3067048" cy="431800"/>
          </a:xfrm>
          <a:prstGeom prst="leftRightArrow">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400" kern="0">
                <a:solidFill>
                  <a:prstClr val="black"/>
                </a:solidFill>
                <a:latin typeface="+mn-lt"/>
                <a:ea typeface="+mn-ea"/>
              </a:rPr>
              <a:t>基本ベースライン（最低限やること）</a:t>
            </a:r>
          </a:p>
        </p:txBody>
      </p:sp>
      <p:sp>
        <p:nvSpPr>
          <p:cNvPr id="14" name="矢印: 左右 13">
            <a:extLst>
              <a:ext uri="{FF2B5EF4-FFF2-40B4-BE49-F238E27FC236}">
                <a16:creationId xmlns:a16="http://schemas.microsoft.com/office/drawing/2014/main" id="{2CA06158-7D47-054A-B7F9-C7B70862141E}"/>
              </a:ext>
            </a:extLst>
          </p:cNvPr>
          <p:cNvSpPr/>
          <p:nvPr/>
        </p:nvSpPr>
        <p:spPr>
          <a:xfrm>
            <a:off x="3810002" y="1728512"/>
            <a:ext cx="4876798" cy="431800"/>
          </a:xfrm>
          <a:prstGeom prst="leftRightArrow">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400" kern="0">
                <a:solidFill>
                  <a:prstClr val="black"/>
                </a:solidFill>
                <a:latin typeface="+mn-lt"/>
                <a:ea typeface="+mn-ea"/>
              </a:rPr>
              <a:t>拡張ベースライン（増強・拡充していくこと）</a:t>
            </a:r>
          </a:p>
        </p:txBody>
      </p:sp>
      <p:cxnSp>
        <p:nvCxnSpPr>
          <p:cNvPr id="16" name="直線コネクタ 15">
            <a:extLst>
              <a:ext uri="{FF2B5EF4-FFF2-40B4-BE49-F238E27FC236}">
                <a16:creationId xmlns:a16="http://schemas.microsoft.com/office/drawing/2014/main" id="{12ED2599-CADD-0519-161F-E16637256AF7}"/>
              </a:ext>
            </a:extLst>
          </p:cNvPr>
          <p:cNvCxnSpPr/>
          <p:nvPr/>
        </p:nvCxnSpPr>
        <p:spPr bwMode="auto">
          <a:xfrm>
            <a:off x="3667125" y="1712912"/>
            <a:ext cx="0" cy="5019675"/>
          </a:xfrm>
          <a:prstGeom prst="line">
            <a:avLst/>
          </a:prstGeom>
          <a:noFill/>
          <a:ln w="190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17" name="表 16">
            <a:extLst>
              <a:ext uri="{FF2B5EF4-FFF2-40B4-BE49-F238E27FC236}">
                <a16:creationId xmlns:a16="http://schemas.microsoft.com/office/drawing/2014/main" id="{BF064300-05C9-A10E-B1B0-C17A2BC91FC9}"/>
              </a:ext>
            </a:extLst>
          </p:cNvPr>
          <p:cNvGraphicFramePr>
            <a:graphicFrameLocks noGrp="1"/>
          </p:cNvGraphicFramePr>
          <p:nvPr>
            <p:extLst>
              <p:ext uri="{D42A27DB-BD31-4B8C-83A1-F6EECF244321}">
                <p14:modId xmlns:p14="http://schemas.microsoft.com/office/powerpoint/2010/main" val="524967604"/>
              </p:ext>
            </p:extLst>
          </p:nvPr>
        </p:nvGraphicFramePr>
        <p:xfrm>
          <a:off x="753770" y="2630115"/>
          <a:ext cx="2770480" cy="1263360"/>
        </p:xfrm>
        <a:graphic>
          <a:graphicData uri="http://schemas.openxmlformats.org/drawingml/2006/table">
            <a:tbl>
              <a:tblPr/>
              <a:tblGrid>
                <a:gridCol w="1327670">
                  <a:extLst>
                    <a:ext uri="{9D8B030D-6E8A-4147-A177-3AD203B41FA5}">
                      <a16:colId xmlns:a16="http://schemas.microsoft.com/office/drawing/2014/main" val="1091248751"/>
                    </a:ext>
                  </a:extLst>
                </a:gridCol>
                <a:gridCol w="1442810">
                  <a:extLst>
                    <a:ext uri="{9D8B030D-6E8A-4147-A177-3AD203B41FA5}">
                      <a16:colId xmlns:a16="http://schemas.microsoft.com/office/drawing/2014/main" val="61622200"/>
                    </a:ext>
                  </a:extLst>
                </a:gridCol>
              </a:tblGrid>
              <a:tr h="0">
                <a:tc>
                  <a:txBody>
                    <a:bodyPr/>
                    <a:lstStyle/>
                    <a:p>
                      <a:pPr marL="0" marR="0" fontAlgn="t">
                        <a:spcBef>
                          <a:spcPts val="0"/>
                        </a:spcBef>
                        <a:spcAft>
                          <a:spcPts val="0"/>
                        </a:spcAft>
                      </a:pPr>
                      <a:r>
                        <a:rPr lang="ja-JP" sz="800">
                          <a:effectLst/>
                          <a:ea typeface="Yu Gothic" panose="020B0400000000000000" pitchFamily="50" charset="-128"/>
                        </a:rPr>
                        <a:t>サービス正常性監視</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Azure Service Health</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1291377982"/>
                  </a:ext>
                </a:extLst>
              </a:tr>
              <a:tr h="0">
                <a:tc>
                  <a:txBody>
                    <a:bodyPr/>
                    <a:lstStyle/>
                    <a:p>
                      <a:pPr marL="0" marR="0" fontAlgn="t">
                        <a:spcBef>
                          <a:spcPts val="0"/>
                        </a:spcBef>
                        <a:spcAft>
                          <a:spcPts val="0"/>
                        </a:spcAft>
                      </a:pPr>
                      <a:r>
                        <a:rPr lang="ja-JP" sz="800">
                          <a:effectLst/>
                          <a:ea typeface="Yu Gothic" panose="020B0400000000000000" pitchFamily="50" charset="-128"/>
                        </a:rPr>
                        <a:t>ログの一元管理</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Log Analytics</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1920371056"/>
                  </a:ext>
                </a:extLst>
              </a:tr>
              <a:tr h="0">
                <a:tc>
                  <a:txBody>
                    <a:bodyPr/>
                    <a:lstStyle/>
                    <a:p>
                      <a:pPr marL="0" marR="0" fontAlgn="t">
                        <a:spcBef>
                          <a:spcPts val="0"/>
                        </a:spcBef>
                        <a:spcAft>
                          <a:spcPts val="0"/>
                        </a:spcAft>
                      </a:pPr>
                      <a:r>
                        <a:rPr lang="ja-JP" sz="800">
                          <a:effectLst/>
                          <a:ea typeface="Yu Gothic" panose="020B0400000000000000" pitchFamily="50" charset="-128"/>
                        </a:rPr>
                        <a:t>監視の一元化</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Azure Monitor</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3739666682"/>
                  </a:ext>
                </a:extLst>
              </a:tr>
              <a:tr h="0">
                <a:tc>
                  <a:txBody>
                    <a:bodyPr/>
                    <a:lstStyle/>
                    <a:p>
                      <a:pPr marL="0" marR="0" fontAlgn="t">
                        <a:spcBef>
                          <a:spcPts val="0"/>
                        </a:spcBef>
                        <a:spcAft>
                          <a:spcPts val="0"/>
                        </a:spcAft>
                      </a:pPr>
                      <a:r>
                        <a:rPr lang="en-US" sz="800">
                          <a:effectLst/>
                          <a:ea typeface="Yu Gothic" panose="020B0400000000000000" pitchFamily="50" charset="-128"/>
                        </a:rPr>
                        <a:t>VM </a:t>
                      </a:r>
                      <a:r>
                        <a:rPr lang="ja-JP" sz="800">
                          <a:effectLst/>
                          <a:ea typeface="Yu Gothic" panose="020B0400000000000000" pitchFamily="50" charset="-128"/>
                        </a:rPr>
                        <a:t>の一覧管理と変更追跡</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VM Insights Change Tracking</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754484702"/>
                  </a:ext>
                </a:extLst>
              </a:tr>
              <a:tr h="0">
                <a:tc>
                  <a:txBody>
                    <a:bodyPr/>
                    <a:lstStyle/>
                    <a:p>
                      <a:pPr marL="0" marR="0" fontAlgn="t">
                        <a:spcBef>
                          <a:spcPts val="0"/>
                        </a:spcBef>
                        <a:spcAft>
                          <a:spcPts val="0"/>
                        </a:spcAft>
                      </a:pPr>
                      <a:r>
                        <a:rPr lang="ja-JP" sz="800">
                          <a:effectLst/>
                          <a:ea typeface="Yu Gothic" panose="020B0400000000000000" pitchFamily="50" charset="-128"/>
                        </a:rPr>
                        <a:t>サブスクリプション監視</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Azure Activity Logs</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3757144106"/>
                  </a:ext>
                </a:extLst>
              </a:tr>
              <a:tr h="0">
                <a:tc>
                  <a:txBody>
                    <a:bodyPr/>
                    <a:lstStyle/>
                    <a:p>
                      <a:pPr marL="0" marR="0" fontAlgn="t">
                        <a:spcBef>
                          <a:spcPts val="0"/>
                        </a:spcBef>
                        <a:spcAft>
                          <a:spcPts val="0"/>
                        </a:spcAft>
                      </a:pPr>
                      <a:r>
                        <a:rPr lang="ja-JP" sz="800">
                          <a:effectLst/>
                          <a:ea typeface="Yu Gothic" panose="020B0400000000000000" pitchFamily="50" charset="-128"/>
                        </a:rPr>
                        <a:t>ゲスト</a:t>
                      </a:r>
                      <a:r>
                        <a:rPr lang="en-US" sz="800">
                          <a:effectLst/>
                          <a:ea typeface="Yu Gothic" panose="020B0400000000000000" pitchFamily="50" charset="-128"/>
                        </a:rPr>
                        <a:t> OS </a:t>
                      </a:r>
                      <a:r>
                        <a:rPr lang="ja-JP" sz="800">
                          <a:effectLst/>
                          <a:ea typeface="Yu Gothic" panose="020B0400000000000000" pitchFamily="50" charset="-128"/>
                        </a:rPr>
                        <a:t>監視</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Azure Monitor for VMs</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2459580733"/>
                  </a:ext>
                </a:extLst>
              </a:tr>
              <a:tr h="0">
                <a:tc>
                  <a:txBody>
                    <a:bodyPr/>
                    <a:lstStyle/>
                    <a:p>
                      <a:pPr marL="0" marR="0" fontAlgn="t">
                        <a:spcBef>
                          <a:spcPts val="0"/>
                        </a:spcBef>
                        <a:spcAft>
                          <a:spcPts val="0"/>
                        </a:spcAft>
                      </a:pPr>
                      <a:r>
                        <a:rPr lang="ja-JP" sz="800">
                          <a:effectLst/>
                          <a:ea typeface="Yu Gothic" panose="020B0400000000000000" pitchFamily="50" charset="-128"/>
                        </a:rPr>
                        <a:t>ネットワーク監視</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Azure Network Monitor</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3150870007"/>
                  </a:ext>
                </a:extLst>
              </a:tr>
              <a:tr h="0">
                <a:tc>
                  <a:txBody>
                    <a:bodyPr/>
                    <a:lstStyle/>
                    <a:p>
                      <a:pPr marL="0" marR="0" fontAlgn="t">
                        <a:spcBef>
                          <a:spcPts val="0"/>
                        </a:spcBef>
                        <a:spcAft>
                          <a:spcPts val="0"/>
                        </a:spcAft>
                      </a:pPr>
                      <a:r>
                        <a:rPr lang="en-US" sz="800">
                          <a:effectLst/>
                          <a:ea typeface="Yu Gothic" panose="020B0400000000000000" pitchFamily="50" charset="-128"/>
                        </a:rPr>
                        <a:t>DNS </a:t>
                      </a:r>
                      <a:r>
                        <a:rPr lang="ja-JP" sz="800">
                          <a:effectLst/>
                          <a:ea typeface="Yu Gothic" panose="020B0400000000000000" pitchFamily="50" charset="-128"/>
                        </a:rPr>
                        <a:t>の監視</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DNS Analytics</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1501643907"/>
                  </a:ext>
                </a:extLst>
              </a:tr>
            </a:tbl>
          </a:graphicData>
        </a:graphic>
      </p:graphicFrame>
      <p:graphicFrame>
        <p:nvGraphicFramePr>
          <p:cNvPr id="19" name="表 18">
            <a:extLst>
              <a:ext uri="{FF2B5EF4-FFF2-40B4-BE49-F238E27FC236}">
                <a16:creationId xmlns:a16="http://schemas.microsoft.com/office/drawing/2014/main" id="{6CA063C2-0F47-2ECE-36E0-A8D73A8B02A5}"/>
              </a:ext>
            </a:extLst>
          </p:cNvPr>
          <p:cNvGraphicFramePr>
            <a:graphicFrameLocks noGrp="1"/>
          </p:cNvGraphicFramePr>
          <p:nvPr>
            <p:extLst>
              <p:ext uri="{D42A27DB-BD31-4B8C-83A1-F6EECF244321}">
                <p14:modId xmlns:p14="http://schemas.microsoft.com/office/powerpoint/2010/main" val="1300689667"/>
              </p:ext>
            </p:extLst>
          </p:nvPr>
        </p:nvGraphicFramePr>
        <p:xfrm>
          <a:off x="3810001" y="2649129"/>
          <a:ext cx="2314575" cy="595680"/>
        </p:xfrm>
        <a:graphic>
          <a:graphicData uri="http://schemas.openxmlformats.org/drawingml/2006/table">
            <a:tbl>
              <a:tblPr/>
              <a:tblGrid>
                <a:gridCol w="1000124">
                  <a:extLst>
                    <a:ext uri="{9D8B030D-6E8A-4147-A177-3AD203B41FA5}">
                      <a16:colId xmlns:a16="http://schemas.microsoft.com/office/drawing/2014/main" val="2436945605"/>
                    </a:ext>
                  </a:extLst>
                </a:gridCol>
                <a:gridCol w="1314451">
                  <a:extLst>
                    <a:ext uri="{9D8B030D-6E8A-4147-A177-3AD203B41FA5}">
                      <a16:colId xmlns:a16="http://schemas.microsoft.com/office/drawing/2014/main" val="899634895"/>
                    </a:ext>
                  </a:extLst>
                </a:gridCol>
              </a:tblGrid>
              <a:tr h="0">
                <a:tc>
                  <a:txBody>
                    <a:bodyPr/>
                    <a:lstStyle/>
                    <a:p>
                      <a:pPr marL="0" marR="0" fontAlgn="t">
                        <a:spcBef>
                          <a:spcPts val="0"/>
                        </a:spcBef>
                        <a:spcAft>
                          <a:spcPts val="0"/>
                        </a:spcAft>
                      </a:pPr>
                      <a:r>
                        <a:rPr lang="ja-JP" sz="800">
                          <a:effectLst/>
                          <a:ea typeface="Yu Gothic" panose="020B0400000000000000" pitchFamily="50" charset="-128"/>
                        </a:rPr>
                        <a:t>サービスの変更追跡</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Azure Resource Graph</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1911642421"/>
                  </a:ext>
                </a:extLst>
              </a:tr>
              <a:tr h="0">
                <a:tc>
                  <a:txBody>
                    <a:bodyPr/>
                    <a:lstStyle/>
                    <a:p>
                      <a:pPr marL="0" marR="0" fontAlgn="t">
                        <a:spcBef>
                          <a:spcPts val="0"/>
                        </a:spcBef>
                        <a:spcAft>
                          <a:spcPts val="0"/>
                        </a:spcAft>
                      </a:pPr>
                      <a:r>
                        <a:rPr lang="ja-JP" sz="800">
                          <a:effectLst/>
                          <a:ea typeface="Yu Gothic" panose="020B0400000000000000" pitchFamily="50" charset="-128"/>
                        </a:rPr>
                        <a:t>データの可視化</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Azure Sentinel</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3057613010"/>
                  </a:ext>
                </a:extLst>
              </a:tr>
              <a:tr h="0">
                <a:tc>
                  <a:txBody>
                    <a:bodyPr/>
                    <a:lstStyle/>
                    <a:p>
                      <a:pPr marL="0" marR="0" fontAlgn="t">
                        <a:spcBef>
                          <a:spcPts val="0"/>
                        </a:spcBef>
                        <a:spcAft>
                          <a:spcPts val="0"/>
                        </a:spcAft>
                      </a:pPr>
                      <a:r>
                        <a:rPr lang="en-US" sz="800">
                          <a:effectLst/>
                          <a:ea typeface="Yu Gothic" panose="020B0400000000000000" pitchFamily="50" charset="-128"/>
                        </a:rPr>
                        <a:t>ITSM </a:t>
                      </a:r>
                      <a:r>
                        <a:rPr lang="ja-JP" sz="800">
                          <a:effectLst/>
                          <a:ea typeface="Yu Gothic" panose="020B0400000000000000" pitchFamily="50" charset="-128"/>
                        </a:rPr>
                        <a:t>統合</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IT Service Management Connector</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4066762088"/>
                  </a:ext>
                </a:extLst>
              </a:tr>
            </a:tbl>
          </a:graphicData>
        </a:graphic>
      </p:graphicFrame>
      <p:graphicFrame>
        <p:nvGraphicFramePr>
          <p:cNvPr id="21" name="表 20">
            <a:extLst>
              <a:ext uri="{FF2B5EF4-FFF2-40B4-BE49-F238E27FC236}">
                <a16:creationId xmlns:a16="http://schemas.microsoft.com/office/drawing/2014/main" id="{386A7573-263A-5679-8E08-ADDB987A3D35}"/>
              </a:ext>
            </a:extLst>
          </p:cNvPr>
          <p:cNvGraphicFramePr>
            <a:graphicFrameLocks noGrp="1"/>
          </p:cNvGraphicFramePr>
          <p:nvPr>
            <p:extLst>
              <p:ext uri="{D42A27DB-BD31-4B8C-83A1-F6EECF244321}">
                <p14:modId xmlns:p14="http://schemas.microsoft.com/office/powerpoint/2010/main" val="4108428118"/>
              </p:ext>
            </p:extLst>
          </p:nvPr>
        </p:nvGraphicFramePr>
        <p:xfrm>
          <a:off x="753770" y="4533166"/>
          <a:ext cx="2770477" cy="631680"/>
        </p:xfrm>
        <a:graphic>
          <a:graphicData uri="http://schemas.openxmlformats.org/drawingml/2006/table">
            <a:tbl>
              <a:tblPr/>
              <a:tblGrid>
                <a:gridCol w="1323880">
                  <a:extLst>
                    <a:ext uri="{9D8B030D-6E8A-4147-A177-3AD203B41FA5}">
                      <a16:colId xmlns:a16="http://schemas.microsoft.com/office/drawing/2014/main" val="1132926799"/>
                    </a:ext>
                  </a:extLst>
                </a:gridCol>
                <a:gridCol w="1446597">
                  <a:extLst>
                    <a:ext uri="{9D8B030D-6E8A-4147-A177-3AD203B41FA5}">
                      <a16:colId xmlns:a16="http://schemas.microsoft.com/office/drawing/2014/main" val="1866342548"/>
                    </a:ext>
                  </a:extLst>
                </a:gridCol>
              </a:tblGrid>
              <a:tr h="0">
                <a:tc>
                  <a:txBody>
                    <a:bodyPr/>
                    <a:lstStyle/>
                    <a:p>
                      <a:pPr marL="0" marR="0" fontAlgn="t">
                        <a:spcBef>
                          <a:spcPts val="0"/>
                        </a:spcBef>
                        <a:spcAft>
                          <a:spcPts val="0"/>
                        </a:spcAft>
                      </a:pPr>
                      <a:r>
                        <a:rPr lang="ja-JP" sz="800">
                          <a:effectLst/>
                          <a:ea typeface="Yu Gothic" panose="020B0400000000000000" pitchFamily="50" charset="-128"/>
                        </a:rPr>
                        <a:t>更新プログラム管理</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Update Management</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2358533668"/>
                  </a:ext>
                </a:extLst>
              </a:tr>
              <a:tr h="0">
                <a:tc>
                  <a:txBody>
                    <a:bodyPr/>
                    <a:lstStyle/>
                    <a:p>
                      <a:pPr marL="0" marR="0" fontAlgn="t">
                        <a:spcBef>
                          <a:spcPts val="0"/>
                        </a:spcBef>
                        <a:spcAft>
                          <a:spcPts val="0"/>
                        </a:spcAft>
                      </a:pPr>
                      <a:r>
                        <a:rPr lang="ja-JP" sz="800">
                          <a:effectLst/>
                          <a:ea typeface="Yu Gothic" panose="020B0400000000000000" pitchFamily="50" charset="-128"/>
                        </a:rPr>
                        <a:t>構成ポリシー適用</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Azure Policy</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3716680755"/>
                  </a:ext>
                </a:extLst>
              </a:tr>
              <a:tr h="0">
                <a:tc>
                  <a:txBody>
                    <a:bodyPr/>
                    <a:lstStyle/>
                    <a:p>
                      <a:pPr marL="0" marR="0" fontAlgn="t">
                        <a:spcBef>
                          <a:spcPts val="0"/>
                        </a:spcBef>
                        <a:spcAft>
                          <a:spcPts val="0"/>
                        </a:spcAft>
                      </a:pPr>
                      <a:r>
                        <a:rPr lang="ja-JP" sz="800">
                          <a:effectLst/>
                          <a:ea typeface="Yu Gothic" panose="020B0400000000000000" pitchFamily="50" charset="-128"/>
                        </a:rPr>
                        <a:t>環境構成</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Azure Blueprint</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4084293042"/>
                  </a:ext>
                </a:extLst>
              </a:tr>
              <a:tr h="0">
                <a:tc>
                  <a:txBody>
                    <a:bodyPr/>
                    <a:lstStyle/>
                    <a:p>
                      <a:pPr marL="0" marR="0" fontAlgn="t">
                        <a:spcBef>
                          <a:spcPts val="0"/>
                        </a:spcBef>
                        <a:spcAft>
                          <a:spcPts val="0"/>
                        </a:spcAft>
                      </a:pPr>
                      <a:r>
                        <a:rPr lang="en-US" sz="800">
                          <a:effectLst/>
                          <a:ea typeface="Yu Gothic" panose="020B0400000000000000" pitchFamily="50" charset="-128"/>
                        </a:rPr>
                        <a:t>VM </a:t>
                      </a:r>
                      <a:r>
                        <a:rPr lang="ja-JP" sz="800">
                          <a:effectLst/>
                          <a:ea typeface="Yu Gothic" panose="020B0400000000000000" pitchFamily="50" charset="-128"/>
                        </a:rPr>
                        <a:t>構成管理</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Azure Guest Configuration</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2982350549"/>
                  </a:ext>
                </a:extLst>
              </a:tr>
            </a:tbl>
          </a:graphicData>
        </a:graphic>
      </p:graphicFrame>
      <p:graphicFrame>
        <p:nvGraphicFramePr>
          <p:cNvPr id="23" name="表 22">
            <a:extLst>
              <a:ext uri="{FF2B5EF4-FFF2-40B4-BE49-F238E27FC236}">
                <a16:creationId xmlns:a16="http://schemas.microsoft.com/office/drawing/2014/main" id="{9FB3CB6E-F7F9-348E-8A20-363931A0E17B}"/>
              </a:ext>
            </a:extLst>
          </p:cNvPr>
          <p:cNvGraphicFramePr>
            <a:graphicFrameLocks noGrp="1"/>
          </p:cNvGraphicFramePr>
          <p:nvPr>
            <p:extLst>
              <p:ext uri="{D42A27DB-BD31-4B8C-83A1-F6EECF244321}">
                <p14:modId xmlns:p14="http://schemas.microsoft.com/office/powerpoint/2010/main" val="3610388528"/>
              </p:ext>
            </p:extLst>
          </p:nvPr>
        </p:nvGraphicFramePr>
        <p:xfrm>
          <a:off x="3820818" y="4442857"/>
          <a:ext cx="2303758" cy="1033440"/>
        </p:xfrm>
        <a:graphic>
          <a:graphicData uri="http://schemas.openxmlformats.org/drawingml/2006/table">
            <a:tbl>
              <a:tblPr/>
              <a:tblGrid>
                <a:gridCol w="1010683">
                  <a:extLst>
                    <a:ext uri="{9D8B030D-6E8A-4147-A177-3AD203B41FA5}">
                      <a16:colId xmlns:a16="http://schemas.microsoft.com/office/drawing/2014/main" val="675822373"/>
                    </a:ext>
                  </a:extLst>
                </a:gridCol>
                <a:gridCol w="1293075">
                  <a:extLst>
                    <a:ext uri="{9D8B030D-6E8A-4147-A177-3AD203B41FA5}">
                      <a16:colId xmlns:a16="http://schemas.microsoft.com/office/drawing/2014/main" val="2463636770"/>
                    </a:ext>
                  </a:extLst>
                </a:gridCol>
              </a:tblGrid>
              <a:tr h="64590">
                <a:tc>
                  <a:txBody>
                    <a:bodyPr/>
                    <a:lstStyle/>
                    <a:p>
                      <a:pPr marL="0" marR="0" fontAlgn="t">
                        <a:spcBef>
                          <a:spcPts val="0"/>
                        </a:spcBef>
                        <a:spcAft>
                          <a:spcPts val="0"/>
                        </a:spcAft>
                      </a:pPr>
                      <a:r>
                        <a:rPr lang="ja-JP" sz="800">
                          <a:effectLst/>
                          <a:ea typeface="Yu Gothic" panose="020B0400000000000000" pitchFamily="50" charset="-128"/>
                        </a:rPr>
                        <a:t>作業の自動化</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Automation</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1981872857"/>
                  </a:ext>
                </a:extLst>
              </a:tr>
              <a:tr h="114456">
                <a:tc>
                  <a:txBody>
                    <a:bodyPr/>
                    <a:lstStyle/>
                    <a:p>
                      <a:pPr marL="0" marR="0" fontAlgn="t">
                        <a:spcBef>
                          <a:spcPts val="0"/>
                        </a:spcBef>
                        <a:spcAft>
                          <a:spcPts val="0"/>
                        </a:spcAft>
                      </a:pPr>
                      <a:r>
                        <a:rPr lang="ja-JP" sz="800">
                          <a:effectLst/>
                          <a:ea typeface="Yu Gothic" panose="020B0400000000000000" pitchFamily="50" charset="-128"/>
                        </a:rPr>
                        <a:t>ゼロトラスト</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Azure Sentinel Zero Trust Book</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1477501168"/>
                  </a:ext>
                </a:extLst>
              </a:tr>
              <a:tr h="114456">
                <a:tc>
                  <a:txBody>
                    <a:bodyPr/>
                    <a:lstStyle/>
                    <a:p>
                      <a:pPr marL="0" marR="0" fontAlgn="t">
                        <a:spcBef>
                          <a:spcPts val="0"/>
                        </a:spcBef>
                        <a:spcAft>
                          <a:spcPts val="0"/>
                        </a:spcAft>
                      </a:pPr>
                      <a:r>
                        <a:rPr lang="ja-JP" sz="800">
                          <a:effectLst/>
                          <a:ea typeface="Yu Gothic" panose="020B0400000000000000" pitchFamily="50" charset="-128"/>
                        </a:rPr>
                        <a:t>スケーリング自動化</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Automation + Auto Scaling</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1136377083"/>
                  </a:ext>
                </a:extLst>
              </a:tr>
              <a:tr h="114456">
                <a:tc>
                  <a:txBody>
                    <a:bodyPr/>
                    <a:lstStyle/>
                    <a:p>
                      <a:pPr marL="0" marR="0" fontAlgn="t">
                        <a:spcBef>
                          <a:spcPts val="0"/>
                        </a:spcBef>
                        <a:spcAft>
                          <a:spcPts val="0"/>
                        </a:spcAft>
                      </a:pPr>
                      <a:r>
                        <a:rPr lang="ja-JP" sz="800">
                          <a:effectLst/>
                          <a:ea typeface="Yu Gothic" panose="020B0400000000000000" pitchFamily="50" charset="-128"/>
                        </a:rPr>
                        <a:t>マルチクラウドの作業自動化</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Automation</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3658123832"/>
                  </a:ext>
                </a:extLst>
              </a:tr>
              <a:tr h="108370">
                <a:tc>
                  <a:txBody>
                    <a:bodyPr/>
                    <a:lstStyle/>
                    <a:p>
                      <a:pPr marL="0" marR="0" fontAlgn="t">
                        <a:spcBef>
                          <a:spcPts val="0"/>
                        </a:spcBef>
                        <a:spcAft>
                          <a:spcPts val="0"/>
                        </a:spcAft>
                      </a:pPr>
                      <a:r>
                        <a:rPr lang="ja-JP" sz="800">
                          <a:effectLst/>
                          <a:ea typeface="Yu Gothic" panose="020B0400000000000000" pitchFamily="50" charset="-128"/>
                        </a:rPr>
                        <a:t>ゲスト構成の自動化</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DSC</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1779416082"/>
                  </a:ext>
                </a:extLst>
              </a:tr>
            </a:tbl>
          </a:graphicData>
        </a:graphic>
      </p:graphicFrame>
      <p:graphicFrame>
        <p:nvGraphicFramePr>
          <p:cNvPr id="25" name="表 24">
            <a:extLst>
              <a:ext uri="{FF2B5EF4-FFF2-40B4-BE49-F238E27FC236}">
                <a16:creationId xmlns:a16="http://schemas.microsoft.com/office/drawing/2014/main" id="{15873AD8-B692-7D87-3ECF-B2913FE25FB3}"/>
              </a:ext>
            </a:extLst>
          </p:cNvPr>
          <p:cNvGraphicFramePr>
            <a:graphicFrameLocks noGrp="1"/>
          </p:cNvGraphicFramePr>
          <p:nvPr>
            <p:extLst>
              <p:ext uri="{D42A27DB-BD31-4B8C-83A1-F6EECF244321}">
                <p14:modId xmlns:p14="http://schemas.microsoft.com/office/powerpoint/2010/main" val="2103666154"/>
              </p:ext>
            </p:extLst>
          </p:nvPr>
        </p:nvGraphicFramePr>
        <p:xfrm>
          <a:off x="753770" y="6152006"/>
          <a:ext cx="2770477" cy="346320"/>
        </p:xfrm>
        <a:graphic>
          <a:graphicData uri="http://schemas.openxmlformats.org/drawingml/2006/table">
            <a:tbl>
              <a:tblPr/>
              <a:tblGrid>
                <a:gridCol w="1304526">
                  <a:extLst>
                    <a:ext uri="{9D8B030D-6E8A-4147-A177-3AD203B41FA5}">
                      <a16:colId xmlns:a16="http://schemas.microsoft.com/office/drawing/2014/main" val="2310222325"/>
                    </a:ext>
                  </a:extLst>
                </a:gridCol>
                <a:gridCol w="1465951">
                  <a:extLst>
                    <a:ext uri="{9D8B030D-6E8A-4147-A177-3AD203B41FA5}">
                      <a16:colId xmlns:a16="http://schemas.microsoft.com/office/drawing/2014/main" val="2136486990"/>
                    </a:ext>
                  </a:extLst>
                </a:gridCol>
              </a:tblGrid>
              <a:tr h="0">
                <a:tc>
                  <a:txBody>
                    <a:bodyPr/>
                    <a:lstStyle/>
                    <a:p>
                      <a:pPr marL="0" marR="0" fontAlgn="t">
                        <a:spcBef>
                          <a:spcPts val="0"/>
                        </a:spcBef>
                        <a:spcAft>
                          <a:spcPts val="0"/>
                        </a:spcAft>
                      </a:pPr>
                      <a:r>
                        <a:rPr lang="ja-JP" sz="900">
                          <a:effectLst/>
                          <a:ea typeface="Yu Gothic" panose="020B0400000000000000" pitchFamily="50" charset="-128"/>
                        </a:rPr>
                        <a:t>データ保護</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900">
                          <a:effectLst/>
                          <a:ea typeface="Yu Gothic" panose="020B0400000000000000" pitchFamily="50" charset="-128"/>
                        </a:rPr>
                        <a:t>Azure Backup</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3191615758"/>
                  </a:ext>
                </a:extLst>
              </a:tr>
              <a:tr h="0">
                <a:tc>
                  <a:txBody>
                    <a:bodyPr/>
                    <a:lstStyle/>
                    <a:p>
                      <a:pPr marL="0" marR="0" fontAlgn="t">
                        <a:spcBef>
                          <a:spcPts val="0"/>
                        </a:spcBef>
                        <a:spcAft>
                          <a:spcPts val="0"/>
                        </a:spcAft>
                      </a:pPr>
                      <a:r>
                        <a:rPr lang="ja-JP" sz="900">
                          <a:effectLst/>
                          <a:ea typeface="Yu Gothic" panose="020B0400000000000000" pitchFamily="50" charset="-128"/>
                        </a:rPr>
                        <a:t>環境保護</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900">
                          <a:effectLst/>
                          <a:ea typeface="Yu Gothic" panose="020B0400000000000000" pitchFamily="50" charset="-128"/>
                        </a:rPr>
                        <a:t>MDfC</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2180656047"/>
                  </a:ext>
                </a:extLst>
              </a:tr>
            </a:tbl>
          </a:graphicData>
        </a:graphic>
      </p:graphicFrame>
      <p:graphicFrame>
        <p:nvGraphicFramePr>
          <p:cNvPr id="27" name="表 26">
            <a:extLst>
              <a:ext uri="{FF2B5EF4-FFF2-40B4-BE49-F238E27FC236}">
                <a16:creationId xmlns:a16="http://schemas.microsoft.com/office/drawing/2014/main" id="{F2E5F96C-2AA8-47D5-BAB4-773894C2D0F9}"/>
              </a:ext>
            </a:extLst>
          </p:cNvPr>
          <p:cNvGraphicFramePr>
            <a:graphicFrameLocks noGrp="1"/>
          </p:cNvGraphicFramePr>
          <p:nvPr>
            <p:extLst>
              <p:ext uri="{D42A27DB-BD31-4B8C-83A1-F6EECF244321}">
                <p14:modId xmlns:p14="http://schemas.microsoft.com/office/powerpoint/2010/main" val="3800807159"/>
              </p:ext>
            </p:extLst>
          </p:nvPr>
        </p:nvGraphicFramePr>
        <p:xfrm>
          <a:off x="3810001" y="6152006"/>
          <a:ext cx="2314572" cy="315840"/>
        </p:xfrm>
        <a:graphic>
          <a:graphicData uri="http://schemas.openxmlformats.org/drawingml/2006/table">
            <a:tbl>
              <a:tblPr/>
              <a:tblGrid>
                <a:gridCol w="1038224">
                  <a:extLst>
                    <a:ext uri="{9D8B030D-6E8A-4147-A177-3AD203B41FA5}">
                      <a16:colId xmlns:a16="http://schemas.microsoft.com/office/drawing/2014/main" val="4007742372"/>
                    </a:ext>
                  </a:extLst>
                </a:gridCol>
                <a:gridCol w="1276348">
                  <a:extLst>
                    <a:ext uri="{9D8B030D-6E8A-4147-A177-3AD203B41FA5}">
                      <a16:colId xmlns:a16="http://schemas.microsoft.com/office/drawing/2014/main" val="3267261243"/>
                    </a:ext>
                  </a:extLst>
                </a:gridCol>
              </a:tblGrid>
              <a:tr h="0">
                <a:tc>
                  <a:txBody>
                    <a:bodyPr/>
                    <a:lstStyle/>
                    <a:p>
                      <a:pPr marL="0" marR="0" fontAlgn="t">
                        <a:spcBef>
                          <a:spcPts val="0"/>
                        </a:spcBef>
                        <a:spcAft>
                          <a:spcPts val="0"/>
                        </a:spcAft>
                      </a:pPr>
                      <a:r>
                        <a:rPr lang="ja-JP" sz="800">
                          <a:effectLst/>
                          <a:ea typeface="Yu Gothic" panose="020B0400000000000000" pitchFamily="50" charset="-128"/>
                        </a:rPr>
                        <a:t>侵害通知</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MDfC</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3928114607"/>
                  </a:ext>
                </a:extLst>
              </a:tr>
              <a:tr h="0">
                <a:tc>
                  <a:txBody>
                    <a:bodyPr/>
                    <a:lstStyle/>
                    <a:p>
                      <a:pPr marL="0" marR="0" fontAlgn="t">
                        <a:spcBef>
                          <a:spcPts val="0"/>
                        </a:spcBef>
                        <a:spcAft>
                          <a:spcPts val="0"/>
                        </a:spcAft>
                      </a:pPr>
                      <a:r>
                        <a:rPr lang="ja-JP" sz="800">
                          <a:effectLst/>
                          <a:ea typeface="Yu Gothic" panose="020B0400000000000000" pitchFamily="50" charset="-128"/>
                        </a:rPr>
                        <a:t>脅威ハンティング</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Sentinel</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4286839436"/>
                  </a:ext>
                </a:extLst>
              </a:tr>
            </a:tbl>
          </a:graphicData>
        </a:graphic>
      </p:graphicFrame>
      <p:graphicFrame>
        <p:nvGraphicFramePr>
          <p:cNvPr id="29" name="表 28">
            <a:extLst>
              <a:ext uri="{FF2B5EF4-FFF2-40B4-BE49-F238E27FC236}">
                <a16:creationId xmlns:a16="http://schemas.microsoft.com/office/drawing/2014/main" id="{0E6F3D1A-EBC3-E556-71B1-39628C484FDB}"/>
              </a:ext>
            </a:extLst>
          </p:cNvPr>
          <p:cNvGraphicFramePr>
            <a:graphicFrameLocks noGrp="1"/>
          </p:cNvGraphicFramePr>
          <p:nvPr>
            <p:extLst>
              <p:ext uri="{D42A27DB-BD31-4B8C-83A1-F6EECF244321}">
                <p14:modId xmlns:p14="http://schemas.microsoft.com/office/powerpoint/2010/main" val="632642425"/>
              </p:ext>
            </p:extLst>
          </p:nvPr>
        </p:nvGraphicFramePr>
        <p:xfrm>
          <a:off x="6485684" y="3053430"/>
          <a:ext cx="2067766" cy="1435200"/>
        </p:xfrm>
        <a:graphic>
          <a:graphicData uri="http://schemas.openxmlformats.org/drawingml/2006/table">
            <a:tbl>
              <a:tblPr/>
              <a:tblGrid>
                <a:gridCol w="729800">
                  <a:extLst>
                    <a:ext uri="{9D8B030D-6E8A-4147-A177-3AD203B41FA5}">
                      <a16:colId xmlns:a16="http://schemas.microsoft.com/office/drawing/2014/main" val="679829650"/>
                    </a:ext>
                  </a:extLst>
                </a:gridCol>
                <a:gridCol w="1337966">
                  <a:extLst>
                    <a:ext uri="{9D8B030D-6E8A-4147-A177-3AD203B41FA5}">
                      <a16:colId xmlns:a16="http://schemas.microsoft.com/office/drawing/2014/main" val="2568337441"/>
                    </a:ext>
                  </a:extLst>
                </a:gridCol>
              </a:tblGrid>
              <a:tr h="0">
                <a:tc>
                  <a:txBody>
                    <a:bodyPr/>
                    <a:lstStyle/>
                    <a:p>
                      <a:pPr marL="0" marR="0" fontAlgn="t">
                        <a:spcBef>
                          <a:spcPts val="0"/>
                        </a:spcBef>
                        <a:spcAft>
                          <a:spcPts val="0"/>
                        </a:spcAft>
                      </a:pPr>
                      <a:r>
                        <a:rPr lang="ja-JP" sz="800">
                          <a:effectLst/>
                          <a:ea typeface="Yu Gothic" panose="020B0400000000000000" pitchFamily="50" charset="-128"/>
                        </a:rPr>
                        <a:t>システム設計の改善</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WAF</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2808546548"/>
                  </a:ext>
                </a:extLst>
              </a:tr>
              <a:tr h="0">
                <a:tc>
                  <a:txBody>
                    <a:bodyPr/>
                    <a:lstStyle/>
                    <a:p>
                      <a:pPr marL="0" marR="0" fontAlgn="t">
                        <a:spcBef>
                          <a:spcPts val="0"/>
                        </a:spcBef>
                        <a:spcAft>
                          <a:spcPts val="0"/>
                        </a:spcAft>
                      </a:pPr>
                      <a:r>
                        <a:rPr lang="ja-JP" sz="800">
                          <a:effectLst/>
                          <a:ea typeface="Yu Gothic" panose="020B0400000000000000" pitchFamily="50" charset="-128"/>
                        </a:rPr>
                        <a:t>自動修復</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Automation</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2024085236"/>
                  </a:ext>
                </a:extLst>
              </a:tr>
              <a:tr h="0">
                <a:tc>
                  <a:txBody>
                    <a:bodyPr/>
                    <a:lstStyle/>
                    <a:p>
                      <a:pPr marL="0" marR="0" fontAlgn="t">
                        <a:spcBef>
                          <a:spcPts val="0"/>
                        </a:spcBef>
                        <a:spcAft>
                          <a:spcPts val="0"/>
                        </a:spcAft>
                      </a:pPr>
                      <a:r>
                        <a:rPr lang="ja-JP" sz="800">
                          <a:effectLst/>
                          <a:ea typeface="Yu Gothic" panose="020B0400000000000000" pitchFamily="50" charset="-128"/>
                        </a:rPr>
                        <a:t>サービスカタログ</a:t>
                      </a:r>
                      <a:r>
                        <a:rPr lang="ja-JP" altLang="en-US" sz="800">
                          <a:effectLst/>
                          <a:ea typeface="Yu Gothic" panose="020B0400000000000000" pitchFamily="50" charset="-128"/>
                        </a:rPr>
                        <a:t>管理</a:t>
                      </a:r>
                      <a:endParaRPr lang="ja-JP" sz="800">
                        <a:effectLst/>
                        <a:ea typeface="Yu Gothic" panose="020B0400000000000000" pitchFamily="50" charset="-128"/>
                      </a:endParaRP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ja-JP" sz="800">
                          <a:effectLst/>
                          <a:ea typeface="Yu Gothic" panose="020B0400000000000000" pitchFamily="50" charset="-128"/>
                        </a:rPr>
                        <a:t>アプリケーション</a:t>
                      </a:r>
                      <a:r>
                        <a:rPr lang="ja-JP" altLang="en-US" sz="800">
                          <a:effectLst/>
                          <a:ea typeface="Yu Gothic" panose="020B0400000000000000" pitchFamily="50" charset="-128"/>
                        </a:rPr>
                        <a:t>カタログ</a:t>
                      </a:r>
                      <a:endParaRPr lang="ja-JP" sz="800">
                        <a:effectLst/>
                        <a:ea typeface="Yu Gothic" panose="020B0400000000000000" pitchFamily="50" charset="-128"/>
                      </a:endParaRP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1065476688"/>
                  </a:ext>
                </a:extLst>
              </a:tr>
              <a:tr h="0">
                <a:tc>
                  <a:txBody>
                    <a:bodyPr/>
                    <a:lstStyle/>
                    <a:p>
                      <a:pPr marL="0" marR="0" fontAlgn="t">
                        <a:spcBef>
                          <a:spcPts val="0"/>
                        </a:spcBef>
                        <a:spcAft>
                          <a:spcPts val="0"/>
                        </a:spcAft>
                      </a:pPr>
                      <a:r>
                        <a:rPr lang="ja-JP" sz="800">
                          <a:effectLst/>
                          <a:ea typeface="Yu Gothic" panose="020B0400000000000000" pitchFamily="50" charset="-128"/>
                        </a:rPr>
                        <a:t>コンテナの監視・診断</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Azure Monitor for Container</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1496646654"/>
                  </a:ext>
                </a:extLst>
              </a:tr>
              <a:tr h="0">
                <a:tc>
                  <a:txBody>
                    <a:bodyPr/>
                    <a:lstStyle/>
                    <a:p>
                      <a:pPr marL="0" marR="0" fontAlgn="t">
                        <a:spcBef>
                          <a:spcPts val="0"/>
                        </a:spcBef>
                        <a:spcAft>
                          <a:spcPts val="0"/>
                        </a:spcAft>
                      </a:pPr>
                      <a:r>
                        <a:rPr lang="en-US" sz="800">
                          <a:effectLst/>
                          <a:ea typeface="Yu Gothic" panose="020B0400000000000000" pitchFamily="50" charset="-128"/>
                        </a:rPr>
                        <a:t>PaaS DB </a:t>
                      </a:r>
                      <a:r>
                        <a:rPr lang="ja-JP" sz="800">
                          <a:effectLst/>
                          <a:ea typeface="Yu Gothic" panose="020B0400000000000000" pitchFamily="50" charset="-128"/>
                        </a:rPr>
                        <a:t>監視</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SQL Analytics</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1555039058"/>
                  </a:ext>
                </a:extLst>
              </a:tr>
              <a:tr h="0">
                <a:tc>
                  <a:txBody>
                    <a:bodyPr/>
                    <a:lstStyle/>
                    <a:p>
                      <a:pPr marL="0" marR="0" fontAlgn="t">
                        <a:spcBef>
                          <a:spcPts val="0"/>
                        </a:spcBef>
                        <a:spcAft>
                          <a:spcPts val="0"/>
                        </a:spcAft>
                      </a:pPr>
                      <a:r>
                        <a:rPr lang="en-US" sz="800">
                          <a:effectLst/>
                          <a:ea typeface="Yu Gothic" panose="020B0400000000000000" pitchFamily="50" charset="-128"/>
                        </a:rPr>
                        <a:t>IaaS SQL DB </a:t>
                      </a:r>
                      <a:r>
                        <a:rPr lang="ja-JP" sz="800">
                          <a:effectLst/>
                          <a:ea typeface="Yu Gothic" panose="020B0400000000000000" pitchFamily="50" charset="-128"/>
                        </a:rPr>
                        <a:t>監視</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SQL Server Health Check</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353072315"/>
                  </a:ext>
                </a:extLst>
              </a:tr>
            </a:tbl>
          </a:graphicData>
        </a:graphic>
      </p:graphicFrame>
      <p:graphicFrame>
        <p:nvGraphicFramePr>
          <p:cNvPr id="31" name="表 30">
            <a:extLst>
              <a:ext uri="{FF2B5EF4-FFF2-40B4-BE49-F238E27FC236}">
                <a16:creationId xmlns:a16="http://schemas.microsoft.com/office/drawing/2014/main" id="{944374C2-A6B7-A0FD-C59E-C6E0F04FD41F}"/>
              </a:ext>
            </a:extLst>
          </p:cNvPr>
          <p:cNvGraphicFramePr>
            <a:graphicFrameLocks noGrp="1"/>
          </p:cNvGraphicFramePr>
          <p:nvPr>
            <p:extLst>
              <p:ext uri="{D42A27DB-BD31-4B8C-83A1-F6EECF244321}">
                <p14:modId xmlns:p14="http://schemas.microsoft.com/office/powerpoint/2010/main" val="1608216274"/>
              </p:ext>
            </p:extLst>
          </p:nvPr>
        </p:nvGraphicFramePr>
        <p:xfrm>
          <a:off x="6485684" y="5919810"/>
          <a:ext cx="2067766" cy="559680"/>
        </p:xfrm>
        <a:graphic>
          <a:graphicData uri="http://schemas.openxmlformats.org/drawingml/2006/table">
            <a:tbl>
              <a:tblPr/>
              <a:tblGrid>
                <a:gridCol w="791416">
                  <a:extLst>
                    <a:ext uri="{9D8B030D-6E8A-4147-A177-3AD203B41FA5}">
                      <a16:colId xmlns:a16="http://schemas.microsoft.com/office/drawing/2014/main" val="3722412740"/>
                    </a:ext>
                  </a:extLst>
                </a:gridCol>
                <a:gridCol w="1276350">
                  <a:extLst>
                    <a:ext uri="{9D8B030D-6E8A-4147-A177-3AD203B41FA5}">
                      <a16:colId xmlns:a16="http://schemas.microsoft.com/office/drawing/2014/main" val="3780927694"/>
                    </a:ext>
                  </a:extLst>
                </a:gridCol>
              </a:tblGrid>
              <a:tr h="0">
                <a:tc>
                  <a:txBody>
                    <a:bodyPr/>
                    <a:lstStyle/>
                    <a:p>
                      <a:pPr marL="0" marR="0" fontAlgn="t">
                        <a:spcBef>
                          <a:spcPts val="0"/>
                        </a:spcBef>
                        <a:spcAft>
                          <a:spcPts val="0"/>
                        </a:spcAft>
                      </a:pPr>
                      <a:r>
                        <a:rPr lang="ja-JP" sz="800">
                          <a:effectLst/>
                          <a:ea typeface="Yu Gothic" panose="020B0400000000000000" pitchFamily="50" charset="-128"/>
                        </a:rPr>
                        <a:t>アプリケーションレベル監視</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Application Insights</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1956836668"/>
                  </a:ext>
                </a:extLst>
              </a:tr>
              <a:tr h="0">
                <a:tc>
                  <a:txBody>
                    <a:bodyPr/>
                    <a:lstStyle/>
                    <a:p>
                      <a:pPr marL="0" marR="0" fontAlgn="t">
                        <a:spcBef>
                          <a:spcPts val="0"/>
                        </a:spcBef>
                        <a:spcAft>
                          <a:spcPts val="0"/>
                        </a:spcAft>
                      </a:pPr>
                      <a:r>
                        <a:rPr lang="ja-JP" sz="800">
                          <a:effectLst/>
                          <a:ea typeface="Yu Gothic" panose="020B0400000000000000" pitchFamily="50" charset="-128"/>
                        </a:rPr>
                        <a:t>性能・可用性・利用状況</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en-US" sz="800">
                          <a:effectLst/>
                          <a:ea typeface="Yu Gothic" panose="020B0400000000000000" pitchFamily="50" charset="-128"/>
                        </a:rPr>
                        <a:t>Application Insights</a:t>
                      </a:r>
                    </a:p>
                  </a:txBody>
                  <a:tcPr marL="18000" marR="18000" marT="18000" marB="180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solidFill>
                  </a:tcPr>
                </a:tc>
                <a:extLst>
                  <a:ext uri="{0D108BD9-81ED-4DB2-BD59-A6C34878D82A}">
                    <a16:rowId xmlns:a16="http://schemas.microsoft.com/office/drawing/2014/main" val="1590044948"/>
                  </a:ext>
                </a:extLst>
              </a:tr>
            </a:tbl>
          </a:graphicData>
        </a:graphic>
      </p:graphicFrame>
      <p:sp>
        <p:nvSpPr>
          <p:cNvPr id="33" name="テキスト ボックス 32">
            <a:extLst>
              <a:ext uri="{FF2B5EF4-FFF2-40B4-BE49-F238E27FC236}">
                <a16:creationId xmlns:a16="http://schemas.microsoft.com/office/drawing/2014/main" id="{64F81AF1-0923-53CC-BD20-7BF292943A48}"/>
              </a:ext>
            </a:extLst>
          </p:cNvPr>
          <p:cNvSpPr txBox="1"/>
          <p:nvPr/>
        </p:nvSpPr>
        <p:spPr>
          <a:xfrm>
            <a:off x="2800350" y="2259569"/>
            <a:ext cx="3297698" cy="261610"/>
          </a:xfrm>
          <a:prstGeom prst="rect">
            <a:avLst/>
          </a:prstGeom>
          <a:noFill/>
        </p:spPr>
        <p:txBody>
          <a:bodyPr wrap="none" rtlCol="0">
            <a:spAutoFit/>
          </a:bodyPr>
          <a:lstStyle/>
          <a:p>
            <a:r>
              <a:rPr kumimoji="1" lang="en-US" altLang="ja-JP" sz="1100"/>
              <a:t>Azure </a:t>
            </a:r>
            <a:r>
              <a:rPr kumimoji="1" lang="ja-JP" altLang="en-US" sz="1100"/>
              <a:t>環境内のリソースの資産管理と正常性の監視</a:t>
            </a:r>
          </a:p>
        </p:txBody>
      </p:sp>
      <p:sp>
        <p:nvSpPr>
          <p:cNvPr id="34" name="テキスト ボックス 33">
            <a:extLst>
              <a:ext uri="{FF2B5EF4-FFF2-40B4-BE49-F238E27FC236}">
                <a16:creationId xmlns:a16="http://schemas.microsoft.com/office/drawing/2014/main" id="{63EE21AB-1EA1-D82E-6966-34B497A45C3D}"/>
              </a:ext>
            </a:extLst>
          </p:cNvPr>
          <p:cNvSpPr txBox="1"/>
          <p:nvPr/>
        </p:nvSpPr>
        <p:spPr>
          <a:xfrm>
            <a:off x="2800350" y="4193144"/>
            <a:ext cx="3172663" cy="261610"/>
          </a:xfrm>
          <a:prstGeom prst="rect">
            <a:avLst/>
          </a:prstGeom>
          <a:noFill/>
        </p:spPr>
        <p:txBody>
          <a:bodyPr wrap="none" rtlCol="0">
            <a:spAutoFit/>
          </a:bodyPr>
          <a:lstStyle/>
          <a:p>
            <a:r>
              <a:rPr kumimoji="1" lang="ja-JP" altLang="en-US" sz="1100"/>
              <a:t>ガバナンスで定めた基準の準拠状況の確認と是正</a:t>
            </a:r>
          </a:p>
        </p:txBody>
      </p:sp>
      <p:sp>
        <p:nvSpPr>
          <p:cNvPr id="35" name="テキスト ボックス 34">
            <a:extLst>
              <a:ext uri="{FF2B5EF4-FFF2-40B4-BE49-F238E27FC236}">
                <a16:creationId xmlns:a16="http://schemas.microsoft.com/office/drawing/2014/main" id="{E324457C-1DF1-CBC3-8274-22922035EA61}"/>
              </a:ext>
            </a:extLst>
          </p:cNvPr>
          <p:cNvSpPr txBox="1"/>
          <p:nvPr/>
        </p:nvSpPr>
        <p:spPr>
          <a:xfrm>
            <a:off x="2800350" y="5708758"/>
            <a:ext cx="3491661" cy="430887"/>
          </a:xfrm>
          <a:prstGeom prst="rect">
            <a:avLst/>
          </a:prstGeom>
          <a:noFill/>
        </p:spPr>
        <p:txBody>
          <a:bodyPr wrap="none" rtlCol="0">
            <a:spAutoFit/>
          </a:bodyPr>
          <a:lstStyle/>
          <a:p>
            <a:r>
              <a:rPr kumimoji="1" lang="ja-JP" altLang="en-US" sz="1100"/>
              <a:t>リソース保護とトラブル時の回復作業</a:t>
            </a:r>
            <a:endParaRPr kumimoji="1" lang="en-US" altLang="ja-JP" sz="1100"/>
          </a:p>
          <a:p>
            <a:r>
              <a:rPr kumimoji="1" lang="ja-JP" altLang="en-US" sz="1100"/>
              <a:t>（バックアップ＆リカバリ＋セキュリティインシデント対応）</a:t>
            </a:r>
          </a:p>
        </p:txBody>
      </p:sp>
      <p:sp>
        <p:nvSpPr>
          <p:cNvPr id="36" name="テキスト ボックス 35">
            <a:extLst>
              <a:ext uri="{FF2B5EF4-FFF2-40B4-BE49-F238E27FC236}">
                <a16:creationId xmlns:a16="http://schemas.microsoft.com/office/drawing/2014/main" id="{51E5792A-4776-0CC6-F4FF-37C82D4DFB55}"/>
              </a:ext>
            </a:extLst>
          </p:cNvPr>
          <p:cNvSpPr txBox="1"/>
          <p:nvPr/>
        </p:nvSpPr>
        <p:spPr>
          <a:xfrm>
            <a:off x="6448423" y="2527199"/>
            <a:ext cx="2122697" cy="430887"/>
          </a:xfrm>
          <a:prstGeom prst="rect">
            <a:avLst/>
          </a:prstGeom>
          <a:noFill/>
        </p:spPr>
        <p:txBody>
          <a:bodyPr wrap="none" rtlCol="0">
            <a:spAutoFit/>
          </a:bodyPr>
          <a:lstStyle/>
          <a:p>
            <a:r>
              <a:rPr kumimoji="1" lang="en-US" altLang="ja-JP" sz="1100"/>
              <a:t>#1</a:t>
            </a:r>
            <a:r>
              <a:rPr kumimoji="1" lang="ja-JP" altLang="en-US" sz="1100"/>
              <a:t>～</a:t>
            </a:r>
            <a:r>
              <a:rPr kumimoji="1" lang="en-US" altLang="ja-JP" sz="1100"/>
              <a:t>#3 </a:t>
            </a:r>
            <a:r>
              <a:rPr kumimoji="1" lang="ja-JP" altLang="en-US" sz="1100"/>
              <a:t>でカバーされない領域に</a:t>
            </a:r>
          </a:p>
          <a:p>
            <a:r>
              <a:rPr lang="ja-JP" altLang="en-US" sz="1100"/>
              <a:t>関する追加サービスの提供</a:t>
            </a:r>
            <a:endParaRPr kumimoji="1" lang="ja-JP" altLang="en-US" sz="1100"/>
          </a:p>
        </p:txBody>
      </p:sp>
      <p:sp>
        <p:nvSpPr>
          <p:cNvPr id="37" name="テキスト ボックス 36">
            <a:extLst>
              <a:ext uri="{FF2B5EF4-FFF2-40B4-BE49-F238E27FC236}">
                <a16:creationId xmlns:a16="http://schemas.microsoft.com/office/drawing/2014/main" id="{0D5ABA85-258A-A704-BA79-95ACBE0A9AD1}"/>
              </a:ext>
            </a:extLst>
          </p:cNvPr>
          <p:cNvSpPr txBox="1"/>
          <p:nvPr/>
        </p:nvSpPr>
        <p:spPr>
          <a:xfrm>
            <a:off x="6448423" y="5298944"/>
            <a:ext cx="2186817" cy="600164"/>
          </a:xfrm>
          <a:prstGeom prst="rect">
            <a:avLst/>
          </a:prstGeom>
          <a:noFill/>
        </p:spPr>
        <p:txBody>
          <a:bodyPr wrap="none" rtlCol="0">
            <a:spAutoFit/>
          </a:bodyPr>
          <a:lstStyle/>
          <a:p>
            <a:r>
              <a:rPr kumimoji="1" lang="ja-JP" altLang="en-US" sz="1100"/>
              <a:t>ミッションクリティカルシステムなど</a:t>
            </a:r>
            <a:br>
              <a:rPr kumimoji="1" lang="ja-JP" altLang="en-US" sz="1100"/>
            </a:br>
            <a:r>
              <a:rPr kumimoji="1" lang="ja-JP" altLang="en-US" sz="1100"/>
              <a:t>の重要ワークロード向けの特別運</a:t>
            </a:r>
            <a:br>
              <a:rPr kumimoji="1" lang="en-US" altLang="ja-JP" sz="1100"/>
            </a:br>
            <a:r>
              <a:rPr kumimoji="1" lang="ja-JP" altLang="en-US" sz="1100"/>
              <a:t>用サービスの提供</a:t>
            </a:r>
          </a:p>
        </p:txBody>
      </p:sp>
    </p:spTree>
    <p:extLst>
      <p:ext uri="{BB962C8B-B14F-4D97-AF65-F5344CB8AC3E}">
        <p14:creationId xmlns:p14="http://schemas.microsoft.com/office/powerpoint/2010/main" val="394798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676AE9-B272-2933-81EC-8E96B716E1C3}"/>
              </a:ext>
            </a:extLst>
          </p:cNvPr>
          <p:cNvSpPr>
            <a:spLocks noGrp="1"/>
          </p:cNvSpPr>
          <p:nvPr>
            <p:ph type="title"/>
          </p:nvPr>
        </p:nvSpPr>
        <p:spPr/>
        <p:txBody>
          <a:bodyPr/>
          <a:lstStyle/>
          <a:p>
            <a:r>
              <a:rPr lang="ja-JP" altLang="en-US"/>
              <a:t>② 運用管理 （</a:t>
            </a:r>
            <a:r>
              <a:rPr lang="en-US" altLang="ja-JP"/>
              <a:t>Operate</a:t>
            </a:r>
            <a:r>
              <a:rPr lang="ja-JP" altLang="en-US"/>
              <a:t>）</a:t>
            </a:r>
            <a:endParaRPr kumimoji="1" lang="ja-JP" altLang="en-US"/>
          </a:p>
        </p:txBody>
      </p:sp>
      <p:sp>
        <p:nvSpPr>
          <p:cNvPr id="3" name="コンテンツ プレースホルダー 2">
            <a:extLst>
              <a:ext uri="{FF2B5EF4-FFF2-40B4-BE49-F238E27FC236}">
                <a16:creationId xmlns:a16="http://schemas.microsoft.com/office/drawing/2014/main" id="{C933CC46-0FDD-AD4C-1F41-993E7CC4115B}"/>
              </a:ext>
            </a:extLst>
          </p:cNvPr>
          <p:cNvSpPr>
            <a:spLocks noGrp="1"/>
          </p:cNvSpPr>
          <p:nvPr>
            <p:ph idx="1"/>
          </p:nvPr>
        </p:nvSpPr>
        <p:spPr/>
        <p:txBody>
          <a:bodyPr/>
          <a:lstStyle/>
          <a:p>
            <a:r>
              <a:rPr kumimoji="1" lang="ja-JP" altLang="en-US"/>
              <a:t>運用管理の中でも、クラウド利活用で特に重要になるのが以下のポイント</a:t>
            </a:r>
          </a:p>
          <a:p>
            <a:pPr lvl="1"/>
            <a:r>
              <a:rPr lang="en-US" altLang="ja-JP"/>
              <a:t>A. VM </a:t>
            </a:r>
            <a:r>
              <a:rPr lang="ja-JP" altLang="en-US"/>
              <a:t>の運用管理</a:t>
            </a:r>
            <a:endParaRPr lang="en-US" altLang="ja-JP"/>
          </a:p>
          <a:p>
            <a:pPr lvl="1"/>
            <a:r>
              <a:rPr kumimoji="1" lang="en-US" altLang="ja-JP"/>
              <a:t>B. </a:t>
            </a:r>
            <a:r>
              <a:rPr kumimoji="1" lang="ja-JP" altLang="en-US"/>
              <a:t>監視の考え方</a:t>
            </a:r>
            <a:endParaRPr kumimoji="1" lang="en-US" altLang="ja-JP"/>
          </a:p>
          <a:p>
            <a:pPr lvl="1"/>
            <a:r>
              <a:rPr kumimoji="1" lang="ja-JP" altLang="en-US"/>
              <a:t>セキュリティ運用 → ③にて解説</a:t>
            </a:r>
            <a:endParaRPr kumimoji="1" lang="en-US" altLang="ja-JP"/>
          </a:p>
          <a:p>
            <a:pPr lvl="1"/>
            <a:endParaRPr lang="en-US" altLang="ja-JP"/>
          </a:p>
          <a:p>
            <a:r>
              <a:rPr lang="ja-JP" altLang="en-US"/>
              <a:t>また </a:t>
            </a:r>
            <a:r>
              <a:rPr lang="en-US" altLang="ja-JP"/>
              <a:t>Azure CAF </a:t>
            </a:r>
            <a:r>
              <a:rPr lang="ja-JP" altLang="en-US"/>
              <a:t>では深く触れられていないが、以下のポイントもよく問題になる</a:t>
            </a:r>
            <a:endParaRPr kumimoji="1" lang="en-US" altLang="ja-JP"/>
          </a:p>
          <a:p>
            <a:pPr lvl="1"/>
            <a:r>
              <a:rPr lang="en-US" altLang="ja-JP"/>
              <a:t>C. </a:t>
            </a:r>
            <a:r>
              <a:rPr lang="ja-JP" altLang="en-US"/>
              <a:t>信頼性（障害回復）の考え方</a:t>
            </a:r>
          </a:p>
          <a:p>
            <a:pPr lvl="1"/>
            <a:r>
              <a:rPr lang="en-US" altLang="ja-JP"/>
              <a:t>D. </a:t>
            </a:r>
            <a:r>
              <a:rPr lang="ja-JP" altLang="en-US"/>
              <a:t>既存のオンプレ運用管理のクラウド適合</a:t>
            </a:r>
            <a:endParaRPr lang="en-US" altLang="ja-JP"/>
          </a:p>
          <a:p>
            <a:pPr lvl="1"/>
            <a:r>
              <a:rPr lang="en-US" altLang="ja-JP"/>
              <a:t>E. </a:t>
            </a:r>
            <a:r>
              <a:rPr lang="ja-JP" altLang="en-US"/>
              <a:t>バッチ運用</a:t>
            </a:r>
            <a:endParaRPr lang="en-US" altLang="ja-JP"/>
          </a:p>
          <a:p>
            <a:pPr lvl="1"/>
            <a:endParaRPr lang="en-US" altLang="ja-JP"/>
          </a:p>
          <a:p>
            <a:r>
              <a:rPr lang="ja-JP" altLang="en-US"/>
              <a:t>これらについて解説する</a:t>
            </a:r>
            <a:endParaRPr kumimoji="1" lang="ja-JP" altLang="en-US"/>
          </a:p>
        </p:txBody>
      </p:sp>
    </p:spTree>
    <p:extLst>
      <p:ext uri="{BB962C8B-B14F-4D97-AF65-F5344CB8AC3E}">
        <p14:creationId xmlns:p14="http://schemas.microsoft.com/office/powerpoint/2010/main" val="267846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1D3473-7769-3353-C3A6-5EE58467B020}"/>
              </a:ext>
            </a:extLst>
          </p:cNvPr>
          <p:cNvSpPr>
            <a:spLocks noGrp="1"/>
          </p:cNvSpPr>
          <p:nvPr>
            <p:ph type="title"/>
          </p:nvPr>
        </p:nvSpPr>
        <p:spPr/>
        <p:txBody>
          <a:bodyPr/>
          <a:lstStyle/>
          <a:p>
            <a:r>
              <a:rPr lang="ja-JP" altLang="en-US"/>
              <a:t>② 運用管理 （</a:t>
            </a:r>
            <a:r>
              <a:rPr lang="en-US" altLang="ja-JP"/>
              <a:t>Operate</a:t>
            </a:r>
            <a:r>
              <a:rPr lang="ja-JP" altLang="en-US"/>
              <a:t>）</a:t>
            </a:r>
            <a:endParaRPr kumimoji="1" lang="ja-JP" altLang="en-US"/>
          </a:p>
        </p:txBody>
      </p:sp>
      <p:sp>
        <p:nvSpPr>
          <p:cNvPr id="3" name="コンテンツ プレースホルダー 2">
            <a:extLst>
              <a:ext uri="{FF2B5EF4-FFF2-40B4-BE49-F238E27FC236}">
                <a16:creationId xmlns:a16="http://schemas.microsoft.com/office/drawing/2014/main" id="{84743CE4-9DC6-62C6-4F4B-2CBF68AF5C72}"/>
              </a:ext>
            </a:extLst>
          </p:cNvPr>
          <p:cNvSpPr>
            <a:spLocks noGrp="1"/>
          </p:cNvSpPr>
          <p:nvPr>
            <p:ph idx="1"/>
          </p:nvPr>
        </p:nvSpPr>
        <p:spPr/>
        <p:txBody>
          <a:bodyPr/>
          <a:lstStyle/>
          <a:p>
            <a:r>
              <a:rPr lang="en-US" altLang="ja-JP"/>
              <a:t>A. VM </a:t>
            </a:r>
            <a:r>
              <a:rPr lang="ja-JP" altLang="en-US"/>
              <a:t>の運用管理</a:t>
            </a:r>
            <a:endParaRPr lang="en-US" altLang="ja-JP"/>
          </a:p>
          <a:p>
            <a:pPr lvl="1"/>
            <a:r>
              <a:rPr kumimoji="1" lang="ja-JP" altLang="en-US"/>
              <a:t>行うべき作業は多岐に渡るが、現場任せにすると往々にして杜撰な運用になりがち</a:t>
            </a:r>
          </a:p>
          <a:p>
            <a:pPr lvl="1"/>
            <a:r>
              <a:rPr lang="ja-JP" altLang="en-US"/>
              <a:t>特にセキュリティ領域に関しては、中央部門側から強制介入する仕組みが必要</a:t>
            </a:r>
            <a:endParaRPr kumimoji="1" lang="ja-JP" altLang="en-US"/>
          </a:p>
        </p:txBody>
      </p:sp>
      <p:graphicFrame>
        <p:nvGraphicFramePr>
          <p:cNvPr id="4" name="表 6">
            <a:extLst>
              <a:ext uri="{FF2B5EF4-FFF2-40B4-BE49-F238E27FC236}">
                <a16:creationId xmlns:a16="http://schemas.microsoft.com/office/drawing/2014/main" id="{5D8C981D-7124-5063-530D-C8F86452512A}"/>
              </a:ext>
            </a:extLst>
          </p:cNvPr>
          <p:cNvGraphicFramePr>
            <a:graphicFrameLocks noGrp="1"/>
          </p:cNvGraphicFramePr>
          <p:nvPr>
            <p:extLst>
              <p:ext uri="{D42A27DB-BD31-4B8C-83A1-F6EECF244321}">
                <p14:modId xmlns:p14="http://schemas.microsoft.com/office/powerpoint/2010/main" val="208397848"/>
              </p:ext>
            </p:extLst>
          </p:nvPr>
        </p:nvGraphicFramePr>
        <p:xfrm>
          <a:off x="457199" y="2117090"/>
          <a:ext cx="7687560" cy="4480560"/>
        </p:xfrm>
        <a:graphic>
          <a:graphicData uri="http://schemas.openxmlformats.org/drawingml/2006/table">
            <a:tbl>
              <a:tblPr firstRow="1" bandRow="1">
                <a:tableStyleId>{5C22544A-7EE6-4342-B048-85BDC9FD1C3A}</a:tableStyleId>
              </a:tblPr>
              <a:tblGrid>
                <a:gridCol w="655164">
                  <a:extLst>
                    <a:ext uri="{9D8B030D-6E8A-4147-A177-3AD203B41FA5}">
                      <a16:colId xmlns:a16="http://schemas.microsoft.com/office/drawing/2014/main" val="3860573521"/>
                    </a:ext>
                  </a:extLst>
                </a:gridCol>
                <a:gridCol w="1266726">
                  <a:extLst>
                    <a:ext uri="{9D8B030D-6E8A-4147-A177-3AD203B41FA5}">
                      <a16:colId xmlns:a16="http://schemas.microsoft.com/office/drawing/2014/main" val="4241705218"/>
                    </a:ext>
                  </a:extLst>
                </a:gridCol>
                <a:gridCol w="1921890">
                  <a:extLst>
                    <a:ext uri="{9D8B030D-6E8A-4147-A177-3AD203B41FA5}">
                      <a16:colId xmlns:a16="http://schemas.microsoft.com/office/drawing/2014/main" val="3091595833"/>
                    </a:ext>
                  </a:extLst>
                </a:gridCol>
                <a:gridCol w="1921890">
                  <a:extLst>
                    <a:ext uri="{9D8B030D-6E8A-4147-A177-3AD203B41FA5}">
                      <a16:colId xmlns:a16="http://schemas.microsoft.com/office/drawing/2014/main" val="2334657844"/>
                    </a:ext>
                  </a:extLst>
                </a:gridCol>
                <a:gridCol w="1921890">
                  <a:extLst>
                    <a:ext uri="{9D8B030D-6E8A-4147-A177-3AD203B41FA5}">
                      <a16:colId xmlns:a16="http://schemas.microsoft.com/office/drawing/2014/main" val="1302677224"/>
                    </a:ext>
                  </a:extLst>
                </a:gridCol>
              </a:tblGrid>
              <a:tr h="153767">
                <a:tc gridSpan="2">
                  <a:txBody>
                    <a:bodyPr/>
                    <a:lstStyle/>
                    <a:p>
                      <a:endParaRPr kumimoji="1" lang="ja-JP" altLang="en-US" sz="1200" b="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hMerge="1">
                  <a:txBody>
                    <a:bodyPr/>
                    <a:lstStyle/>
                    <a:p>
                      <a:endParaRPr kumimoji="1" lang="ja-JP" altLang="en-US"/>
                    </a:p>
                  </a:txBody>
                  <a:tcPr/>
                </a:tc>
                <a:tc>
                  <a:txBody>
                    <a:bodyPr/>
                    <a:lstStyle/>
                    <a:p>
                      <a:r>
                        <a:rPr kumimoji="1" lang="ja-JP" altLang="en-US" sz="1200" b="0">
                          <a:solidFill>
                            <a:schemeClr val="tx1"/>
                          </a:solidFill>
                        </a:rPr>
                        <a:t>インフラ （</a:t>
                      </a:r>
                      <a:r>
                        <a:rPr kumimoji="1" lang="en-US" altLang="ja-JP" sz="1200" b="0">
                          <a:solidFill>
                            <a:schemeClr val="tx1"/>
                          </a:solidFill>
                        </a:rPr>
                        <a:t>HW</a:t>
                      </a:r>
                      <a:r>
                        <a:rPr kumimoji="1" lang="ja-JP" altLang="en-US" sz="1200" b="0">
                          <a:solidFill>
                            <a:schemeClr val="tx1"/>
                          </a:solidFill>
                        </a:rPr>
                        <a:t>・</a:t>
                      </a:r>
                      <a:r>
                        <a:rPr kumimoji="1" lang="en-US" altLang="ja-JP" sz="1200" b="0">
                          <a:solidFill>
                            <a:schemeClr val="tx1"/>
                          </a:solidFill>
                        </a:rPr>
                        <a:t>NW</a:t>
                      </a:r>
                      <a:r>
                        <a:rPr kumimoji="1" lang="ja-JP" altLang="en-US" sz="1200" b="0">
                          <a:solidFill>
                            <a:schemeClr val="tx1"/>
                          </a:solidFill>
                        </a:rPr>
                        <a: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r>
                        <a:rPr kumimoji="1" lang="en-US" altLang="ja-JP" sz="1200" b="0">
                          <a:solidFill>
                            <a:schemeClr val="tx1"/>
                          </a:solidFill>
                        </a:rPr>
                        <a:t>OS</a:t>
                      </a:r>
                      <a:r>
                        <a:rPr kumimoji="1" lang="ja-JP" altLang="en-US" sz="1200" b="0">
                          <a:solidFill>
                            <a:schemeClr val="tx1"/>
                          </a:solidFill>
                        </a:rPr>
                        <a:t>・ミドルウェア</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r>
                        <a:rPr kumimoji="1" lang="ja-JP" altLang="en-US" sz="1200" b="0">
                          <a:solidFill>
                            <a:schemeClr val="tx1"/>
                          </a:solidFill>
                        </a:rPr>
                        <a:t>アプリケーション</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598685871"/>
                  </a:ext>
                </a:extLst>
              </a:tr>
              <a:tr h="153767">
                <a:tc gridSpan="2">
                  <a:txBody>
                    <a:bodyPr/>
                    <a:lstStyle/>
                    <a:p>
                      <a:r>
                        <a:rPr kumimoji="1" lang="ja-JP" altLang="en-US" sz="1200" b="0">
                          <a:solidFill>
                            <a:schemeClr val="tx1"/>
                          </a:solidFill>
                        </a:rPr>
                        <a:t>バックアップ・</a:t>
                      </a:r>
                      <a:r>
                        <a:rPr kumimoji="1" lang="en-US" altLang="ja-JP" sz="1200" b="0">
                          <a:solidFill>
                            <a:schemeClr val="tx1"/>
                          </a:solidFill>
                        </a:rPr>
                        <a:t>DR</a:t>
                      </a:r>
                      <a:endParaRPr kumimoji="1" lang="ja-JP" altLang="en-US" sz="1200" b="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marL="0" indent="0">
                        <a:buFont typeface="Arial" panose="020B0604020202020204" pitchFamily="34" charset="0"/>
                        <a:buNone/>
                      </a:pPr>
                      <a:r>
                        <a:rPr kumimoji="1" lang="en-US" altLang="ja-JP" sz="1200" b="0">
                          <a:solidFill>
                            <a:schemeClr val="tx1"/>
                          </a:solidFill>
                        </a:rPr>
                        <a:t>-</a:t>
                      </a:r>
                      <a:endParaRPr kumimoji="1" lang="ja-JP" altLang="en-US" sz="1200" b="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200" b="0">
                          <a:solidFill>
                            <a:schemeClr val="tx1"/>
                          </a:solidFill>
                        </a:rPr>
                        <a:t>マシンバックアップ</a:t>
                      </a:r>
                    </a:p>
                    <a:p>
                      <a:pPr marL="171450" indent="-171450">
                        <a:buFont typeface="Arial" panose="020B0604020202020204" pitchFamily="34" charset="0"/>
                        <a:buChar char="•"/>
                      </a:pPr>
                      <a:r>
                        <a:rPr kumimoji="1" lang="ja-JP" altLang="en-US" sz="1200" b="0">
                          <a:solidFill>
                            <a:schemeClr val="tx1"/>
                          </a:solidFill>
                        </a:rPr>
                        <a:t>リアルタイム複製</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200" b="0">
                          <a:solidFill>
                            <a:schemeClr val="tx1"/>
                          </a:solidFill>
                        </a:rPr>
                        <a:t>データバックアップ</a:t>
                      </a:r>
                      <a:endParaRPr kumimoji="1" lang="en-US" altLang="ja-JP" sz="1200" b="0">
                        <a:solidFill>
                          <a:schemeClr val="tx1"/>
                        </a:solidFill>
                      </a:endParaRPr>
                    </a:p>
                    <a:p>
                      <a:pPr marL="171450" indent="-171450">
                        <a:buFont typeface="Arial" panose="020B0604020202020204" pitchFamily="34" charset="0"/>
                        <a:buChar char="•"/>
                      </a:pPr>
                      <a:r>
                        <a:rPr kumimoji="1" lang="ja-JP" altLang="en-US" sz="1200" b="0">
                          <a:solidFill>
                            <a:schemeClr val="tx1"/>
                          </a:solidFill>
                        </a:rPr>
                        <a:t>リアルタイム複製</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6888510"/>
                  </a:ext>
                </a:extLst>
              </a:tr>
              <a:tr h="153767">
                <a:tc gridSpan="2">
                  <a:txBody>
                    <a:bodyPr/>
                    <a:lstStyle/>
                    <a:p>
                      <a:r>
                        <a:rPr kumimoji="1" lang="ja-JP" altLang="en-US" sz="1200" b="0">
                          <a:solidFill>
                            <a:schemeClr val="tx1"/>
                          </a:solidFill>
                        </a:rPr>
                        <a:t>更新管理・変更管理</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marL="171450" indent="-171450">
                        <a:buFont typeface="Arial" panose="020B0604020202020204" pitchFamily="34" charset="0"/>
                        <a:buChar char="•"/>
                      </a:pPr>
                      <a:r>
                        <a:rPr kumimoji="1" lang="ja-JP" altLang="en-US" sz="1200" b="0">
                          <a:solidFill>
                            <a:schemeClr val="tx1"/>
                          </a:solidFill>
                        </a:rPr>
                        <a:t>構成変更ログ</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200" b="0">
                          <a:solidFill>
                            <a:schemeClr val="tx1"/>
                          </a:solidFill>
                        </a:rPr>
                        <a:t>パッチ適用管理</a:t>
                      </a:r>
                      <a:endParaRPr kumimoji="1" lang="en-US" altLang="ja-JP" sz="1200" b="0">
                        <a:solidFill>
                          <a:schemeClr val="tx1"/>
                        </a:solidFill>
                      </a:endParaRPr>
                    </a:p>
                    <a:p>
                      <a:pPr marL="171450" indent="-171450">
                        <a:buFont typeface="Arial" panose="020B0604020202020204" pitchFamily="34" charset="0"/>
                        <a:buChar char="•"/>
                      </a:pPr>
                      <a:r>
                        <a:rPr kumimoji="1" lang="ja-JP" altLang="en-US" sz="1200" b="0">
                          <a:solidFill>
                            <a:schemeClr val="tx1"/>
                          </a:solidFill>
                        </a:rPr>
                        <a:t>ミドルウェア構成維持</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200" b="0">
                          <a:solidFill>
                            <a:schemeClr val="tx1"/>
                          </a:solidFill>
                        </a:rPr>
                        <a:t>ファイル・レジストリ整合性維持</a:t>
                      </a:r>
                      <a:endParaRPr kumimoji="1" lang="en-US" altLang="ja-JP" sz="1200" b="0">
                        <a:solidFill>
                          <a:schemeClr val="tx1"/>
                        </a:solidFill>
                      </a:endParaRPr>
                    </a:p>
                    <a:p>
                      <a:pPr marL="171450" indent="-171450">
                        <a:buFont typeface="Arial" panose="020B0604020202020204" pitchFamily="34" charset="0"/>
                        <a:buChar char="•"/>
                      </a:pPr>
                      <a:r>
                        <a:rPr kumimoji="1" lang="ja-JP" altLang="en-US" sz="1200" b="0">
                          <a:solidFill>
                            <a:schemeClr val="tx1"/>
                          </a:solidFill>
                        </a:rPr>
                        <a:t>アプリ配布（</a:t>
                      </a:r>
                      <a:r>
                        <a:rPr kumimoji="1" lang="en-US" altLang="ja-JP" sz="1200" b="0">
                          <a:solidFill>
                            <a:schemeClr val="tx1"/>
                          </a:solidFill>
                        </a:rPr>
                        <a:t>CI/CD</a:t>
                      </a:r>
                      <a:r>
                        <a:rPr kumimoji="1" lang="ja-JP" altLang="en-US" sz="1200" b="0">
                          <a:solidFill>
                            <a:schemeClr val="tx1"/>
                          </a:solidFill>
                        </a:rPr>
                        <a:t>）</a:t>
                      </a:r>
                      <a:endParaRPr kumimoji="1" lang="en-US" altLang="ja-JP" sz="1200" b="0">
                        <a:solidFill>
                          <a:schemeClr val="tx1"/>
                        </a:solidFill>
                      </a:endParaRPr>
                    </a:p>
                    <a:p>
                      <a:pPr marL="171450" indent="-171450">
                        <a:buFont typeface="Arial" panose="020B0604020202020204" pitchFamily="34" charset="0"/>
                        <a:buChar char="•"/>
                      </a:pPr>
                      <a:r>
                        <a:rPr kumimoji="1" lang="ja-JP" altLang="en-US" sz="1200" b="0">
                          <a:solidFill>
                            <a:schemeClr val="tx1"/>
                          </a:solidFill>
                        </a:rPr>
                        <a:t>アプリ構成維持（</a:t>
                      </a:r>
                      <a:r>
                        <a:rPr kumimoji="1" lang="en-US" altLang="ja-JP" sz="1200" b="0" err="1">
                          <a:solidFill>
                            <a:schemeClr val="tx1"/>
                          </a:solidFill>
                        </a:rPr>
                        <a:t>GitOps</a:t>
                      </a:r>
                      <a:r>
                        <a:rPr kumimoji="1" lang="ja-JP" altLang="en-US" sz="1200" b="0">
                          <a:solidFill>
                            <a:schemeClr val="tx1"/>
                          </a:solidFill>
                        </a:rPr>
                        <a: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2922101"/>
                  </a:ext>
                </a:extLst>
              </a:tr>
              <a:tr h="153767">
                <a:tc rowSpan="3">
                  <a:txBody>
                    <a:bodyPr/>
                    <a:lstStyle/>
                    <a:p>
                      <a:r>
                        <a:rPr kumimoji="1" lang="ja-JP" altLang="en-US" sz="1200" b="0">
                          <a:solidFill>
                            <a:schemeClr val="tx1"/>
                          </a:solidFill>
                        </a:rPr>
                        <a:t>セキュリティ</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kumimoji="1" lang="ja-JP" altLang="en-US" sz="1200" b="0">
                          <a:solidFill>
                            <a:schemeClr val="tx1"/>
                          </a:solidFill>
                        </a:rPr>
                        <a:t>安全な構成の維持（</a:t>
                      </a:r>
                      <a:r>
                        <a:rPr kumimoji="1" lang="en-US" altLang="ja-JP" sz="1200" b="0">
                          <a:solidFill>
                            <a:schemeClr val="tx1"/>
                          </a:solidFill>
                        </a:rPr>
                        <a:t>CSPM</a:t>
                      </a:r>
                      <a:r>
                        <a:rPr kumimoji="1" lang="ja-JP" altLang="en-US" sz="1200" b="0">
                          <a:solidFill>
                            <a:schemeClr val="tx1"/>
                          </a:solidFill>
                        </a:rPr>
                        <a: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200" b="0">
                          <a:solidFill>
                            <a:schemeClr val="tx1"/>
                          </a:solidFill>
                        </a:rPr>
                        <a:t>構成脆弱性スキャン</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en-US" altLang="ja-JP" sz="1200" b="0">
                          <a:solidFill>
                            <a:schemeClr val="tx1"/>
                          </a:solidFill>
                        </a:rPr>
                        <a:t>SW </a:t>
                      </a:r>
                      <a:r>
                        <a:rPr kumimoji="1" lang="ja-JP" altLang="en-US" sz="1200" b="0">
                          <a:solidFill>
                            <a:schemeClr val="tx1"/>
                          </a:solidFill>
                        </a:rPr>
                        <a:t>脆弱性（</a:t>
                      </a:r>
                      <a:r>
                        <a:rPr kumimoji="1" lang="en-US" altLang="ja-JP" sz="1200" b="0">
                          <a:solidFill>
                            <a:schemeClr val="tx1"/>
                          </a:solidFill>
                        </a:rPr>
                        <a:t>VA</a:t>
                      </a:r>
                      <a:r>
                        <a:rPr kumimoji="1" lang="ja-JP" altLang="en-US" sz="1200" b="0">
                          <a:solidFill>
                            <a:schemeClr val="tx1"/>
                          </a:solidFill>
                        </a:rPr>
                        <a:t>）</a:t>
                      </a:r>
                      <a:endParaRPr kumimoji="1" lang="en-US" altLang="ja-JP" sz="1200" b="0">
                        <a:solidFill>
                          <a:schemeClr val="tx1"/>
                        </a:solidFill>
                      </a:endParaRPr>
                    </a:p>
                    <a:p>
                      <a:pPr marL="171450" indent="-171450">
                        <a:buFont typeface="Arial" panose="020B0604020202020204" pitchFamily="34" charset="0"/>
                        <a:buChar char="•"/>
                      </a:pPr>
                      <a:r>
                        <a:rPr kumimoji="1" lang="ja-JP" altLang="en-US" sz="1200" b="0">
                          <a:solidFill>
                            <a:schemeClr val="tx1"/>
                          </a:solidFill>
                        </a:rPr>
                        <a:t>構成設定脆弱性（</a:t>
                      </a:r>
                      <a:r>
                        <a:rPr kumimoji="1" lang="en-US" altLang="ja-JP" sz="1200" b="0">
                          <a:solidFill>
                            <a:schemeClr val="tx1"/>
                          </a:solidFill>
                        </a:rPr>
                        <a:t>SCA</a:t>
                      </a:r>
                      <a:r>
                        <a:rPr kumimoji="1" lang="ja-JP" altLang="en-US" sz="1200" b="0">
                          <a:solidFill>
                            <a:schemeClr val="tx1"/>
                          </a:solidFill>
                        </a:rPr>
                        <a: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200" b="0">
                          <a:solidFill>
                            <a:schemeClr val="tx1"/>
                          </a:solidFill>
                        </a:rPr>
                        <a:t>セキュアアプリケーション開発</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8090506"/>
                  </a:ext>
                </a:extLst>
              </a:tr>
              <a:tr h="153767">
                <a:tc vMerge="1">
                  <a:txBody>
                    <a:bodyPr/>
                    <a:lstStyle/>
                    <a:p>
                      <a:endParaRPr kumimoji="1" lang="ja-JP" altLang="en-US"/>
                    </a:p>
                  </a:txBody>
                  <a:tcPr/>
                </a:tc>
                <a:tc>
                  <a:txBody>
                    <a:bodyPr/>
                    <a:lstStyle/>
                    <a:p>
                      <a:r>
                        <a:rPr kumimoji="1" lang="ja-JP" altLang="en-US" sz="1200" b="0">
                          <a:solidFill>
                            <a:schemeClr val="tx1"/>
                          </a:solidFill>
                        </a:rPr>
                        <a:t>ワークロード保護（</a:t>
                      </a:r>
                      <a:r>
                        <a:rPr kumimoji="1" lang="en-US" altLang="ja-JP" sz="1200" b="0">
                          <a:solidFill>
                            <a:schemeClr val="tx1"/>
                          </a:solidFill>
                        </a:rPr>
                        <a:t>CWPP</a:t>
                      </a:r>
                      <a:r>
                        <a:rPr kumimoji="1" lang="ja-JP" altLang="en-US" sz="1200" b="0">
                          <a:solidFill>
                            <a:schemeClr val="tx1"/>
                          </a:solidFill>
                        </a:rPr>
                        <a: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en-US" altLang="ja-JP" sz="1200" b="0">
                          <a:solidFill>
                            <a:schemeClr val="tx1"/>
                          </a:solidFill>
                        </a:rPr>
                        <a:t>NW ACL </a:t>
                      </a:r>
                      <a:r>
                        <a:rPr kumimoji="1" lang="ja-JP" altLang="en-US" sz="1200" b="0">
                          <a:solidFill>
                            <a:schemeClr val="tx1"/>
                          </a:solidFill>
                        </a:rPr>
                        <a:t>（</a:t>
                      </a:r>
                      <a:r>
                        <a:rPr kumimoji="1" lang="en-US" altLang="ja-JP" sz="1200" b="0">
                          <a:solidFill>
                            <a:schemeClr val="tx1"/>
                          </a:solidFill>
                        </a:rPr>
                        <a:t>NW FW</a:t>
                      </a:r>
                      <a:r>
                        <a:rPr kumimoji="1" lang="ja-JP" altLang="en-US" sz="1200" b="0">
                          <a:solidFill>
                            <a:schemeClr val="tx1"/>
                          </a:solidFill>
                        </a:rPr>
                        <a:t>）</a:t>
                      </a:r>
                      <a:endParaRPr kumimoji="1" lang="en-US" altLang="ja-JP" sz="1200" b="0">
                        <a:solidFill>
                          <a:schemeClr val="tx1"/>
                        </a:solidFill>
                      </a:endParaRPr>
                    </a:p>
                    <a:p>
                      <a:pPr marL="171450" indent="-171450">
                        <a:buFont typeface="Arial" panose="020B0604020202020204" pitchFamily="34" charset="0"/>
                        <a:buChar char="•"/>
                      </a:pPr>
                      <a:r>
                        <a:rPr kumimoji="1" lang="en-US" altLang="ja-JP" sz="1200" b="0">
                          <a:solidFill>
                            <a:schemeClr val="tx1"/>
                          </a:solidFill>
                        </a:rPr>
                        <a:t>IDPS</a:t>
                      </a:r>
                      <a:endParaRPr kumimoji="1" lang="ja-JP" altLang="en-US" sz="1200" b="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200" b="0">
                          <a:solidFill>
                            <a:schemeClr val="tx1"/>
                          </a:solidFill>
                        </a:rPr>
                        <a:t>アンチマルウェア（</a:t>
                      </a:r>
                      <a:r>
                        <a:rPr kumimoji="1" lang="en-US" altLang="ja-JP" sz="1200" b="0">
                          <a:solidFill>
                            <a:schemeClr val="tx1"/>
                          </a:solidFill>
                        </a:rPr>
                        <a:t>AV</a:t>
                      </a:r>
                      <a:r>
                        <a:rPr kumimoji="1" lang="ja-JP" altLang="en-US" sz="1200" b="0">
                          <a:solidFill>
                            <a:schemeClr val="tx1"/>
                          </a:solidFill>
                        </a:rPr>
                        <a:t>）</a:t>
                      </a:r>
                      <a:endParaRPr kumimoji="1" lang="en-US" altLang="ja-JP" sz="1200" b="0">
                        <a:solidFill>
                          <a:schemeClr val="tx1"/>
                        </a:solidFill>
                      </a:endParaRPr>
                    </a:p>
                    <a:p>
                      <a:pPr marL="171450" indent="-171450">
                        <a:buFont typeface="Arial" panose="020B0604020202020204" pitchFamily="34" charset="0"/>
                        <a:buChar char="•"/>
                      </a:pPr>
                      <a:r>
                        <a:rPr kumimoji="1" lang="ja-JP" altLang="en-US" sz="1200" b="0">
                          <a:solidFill>
                            <a:schemeClr val="tx1"/>
                          </a:solidFill>
                        </a:rPr>
                        <a:t>振舞検知（</a:t>
                      </a:r>
                      <a:r>
                        <a:rPr kumimoji="1" lang="en-US" altLang="ja-JP" sz="1200" b="0">
                          <a:solidFill>
                            <a:schemeClr val="tx1"/>
                          </a:solidFill>
                        </a:rPr>
                        <a:t>ATP/EDR</a:t>
                      </a:r>
                      <a:r>
                        <a:rPr kumimoji="1" lang="ja-JP" altLang="en-US" sz="1200" b="0">
                          <a:solidFill>
                            <a:schemeClr val="tx1"/>
                          </a:solidFill>
                        </a:rPr>
                        <a: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en-US" altLang="ja-JP" sz="1200" b="0">
                          <a:solidFill>
                            <a:schemeClr val="tx1"/>
                          </a:solidFill>
                        </a:rPr>
                        <a:t>L7 DDoS </a:t>
                      </a:r>
                      <a:r>
                        <a:rPr kumimoji="1" lang="ja-JP" altLang="en-US" sz="1200" b="0">
                          <a:solidFill>
                            <a:schemeClr val="tx1"/>
                          </a:solidFill>
                        </a:rPr>
                        <a:t>対策（</a:t>
                      </a:r>
                      <a:r>
                        <a:rPr kumimoji="1" lang="en-US" altLang="ja-JP" sz="1200" b="0">
                          <a:solidFill>
                            <a:schemeClr val="tx1"/>
                          </a:solidFill>
                        </a:rPr>
                        <a:t>WAF</a:t>
                      </a:r>
                      <a:r>
                        <a:rPr kumimoji="1" lang="ja-JP" altLang="en-US" sz="1200" b="0">
                          <a:solidFill>
                            <a:schemeClr val="tx1"/>
                          </a:solidFill>
                        </a:rPr>
                        <a: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0500032"/>
                  </a:ext>
                </a:extLst>
              </a:tr>
              <a:tr h="153767">
                <a:tc vMerge="1">
                  <a:txBody>
                    <a:bodyPr/>
                    <a:lstStyle/>
                    <a:p>
                      <a:endParaRPr kumimoji="1" lang="ja-JP" alt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kumimoji="1" lang="ja-JP" altLang="en-US" sz="1200" b="0">
                          <a:solidFill>
                            <a:schemeClr val="tx1"/>
                          </a:solidFill>
                        </a:rPr>
                        <a:t>保存データ暗号化</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200" b="0">
                          <a:solidFill>
                            <a:schemeClr val="tx1"/>
                          </a:solidFill>
                        </a:rPr>
                        <a:t>プラットフォーム暗号化</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200" b="0">
                          <a:solidFill>
                            <a:schemeClr val="tx1"/>
                          </a:solidFill>
                        </a:rPr>
                        <a:t>仮想ハードディスク暗号化</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200" b="0">
                          <a:solidFill>
                            <a:schemeClr val="tx1"/>
                          </a:solidFill>
                        </a:rPr>
                        <a:t>アプリレベルデータ暗号化</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0582854"/>
                  </a:ext>
                </a:extLst>
              </a:tr>
              <a:tr h="153767">
                <a:tc rowSpan="3">
                  <a:txBody>
                    <a:bodyPr/>
                    <a:lstStyle/>
                    <a:p>
                      <a:r>
                        <a:rPr kumimoji="1" lang="ja-JP" altLang="en-US" sz="1200" b="0">
                          <a:solidFill>
                            <a:schemeClr val="tx1"/>
                          </a:solidFill>
                        </a:rPr>
                        <a:t>監視</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kumimoji="1" lang="ja-JP" altLang="en-US" sz="1200" b="0">
                          <a:solidFill>
                            <a:schemeClr val="tx1"/>
                          </a:solidFill>
                        </a:rPr>
                        <a:t>障害検知</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200" b="0">
                          <a:solidFill>
                            <a:schemeClr val="tx1"/>
                          </a:solidFill>
                        </a:rPr>
                        <a:t>サービス正常性確認</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kumimoji="1" lang="en-US" altLang="ja-JP" sz="1200" b="0">
                          <a:solidFill>
                            <a:schemeClr val="tx1"/>
                          </a:solidFill>
                        </a:rPr>
                        <a:t>-</a:t>
                      </a:r>
                      <a:endParaRPr kumimoji="1" lang="ja-JP" altLang="en-US" sz="1200" b="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200" b="0">
                          <a:solidFill>
                            <a:schemeClr val="tx1"/>
                          </a:solidFill>
                        </a:rPr>
                        <a:t>アプリ死活監視</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1123370"/>
                  </a:ext>
                </a:extLst>
              </a:tr>
              <a:tr h="153767">
                <a:tc vMerge="1">
                  <a:txBody>
                    <a:bodyPr/>
                    <a:lstStyle/>
                    <a:p>
                      <a:endParaRPr kumimoji="1" lang="ja-JP" alt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kumimoji="1" lang="ja-JP" altLang="en-US" sz="1200" b="0">
                          <a:solidFill>
                            <a:schemeClr val="tx1"/>
                          </a:solidFill>
                        </a:rPr>
                        <a:t>性能・状態・予兆</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en-US" altLang="ja-JP" sz="1200" b="0">
                          <a:solidFill>
                            <a:schemeClr val="tx1"/>
                          </a:solidFill>
                        </a:rPr>
                        <a:t>HW </a:t>
                      </a:r>
                      <a:r>
                        <a:rPr kumimoji="1" lang="ja-JP" altLang="en-US" sz="1200" b="0">
                          <a:solidFill>
                            <a:schemeClr val="tx1"/>
                          </a:solidFill>
                        </a:rPr>
                        <a:t>起動診断</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en-US" altLang="ja-JP" sz="1200" b="0">
                          <a:solidFill>
                            <a:schemeClr val="tx1"/>
                          </a:solidFill>
                        </a:rPr>
                        <a:t>OS </a:t>
                      </a:r>
                      <a:r>
                        <a:rPr kumimoji="1" lang="ja-JP" altLang="en-US" sz="1200" b="0">
                          <a:solidFill>
                            <a:schemeClr val="tx1"/>
                          </a:solidFill>
                        </a:rPr>
                        <a:t>ログ</a:t>
                      </a:r>
                      <a:endParaRPr kumimoji="1" lang="en-US" altLang="ja-JP" sz="1200" b="0">
                        <a:solidFill>
                          <a:schemeClr val="tx1"/>
                        </a:solidFill>
                      </a:endParaRPr>
                    </a:p>
                    <a:p>
                      <a:pPr marL="171450" indent="-171450">
                        <a:buFont typeface="Arial" panose="020B0604020202020204" pitchFamily="34" charset="0"/>
                        <a:buChar char="•"/>
                      </a:pPr>
                      <a:r>
                        <a:rPr kumimoji="1" lang="ja-JP" altLang="en-US" sz="1200" b="0">
                          <a:solidFill>
                            <a:schemeClr val="tx1"/>
                          </a:solidFill>
                        </a:rPr>
                        <a:t>プロセス・通信情報</a:t>
                      </a:r>
                      <a:endParaRPr kumimoji="1" lang="en-US" altLang="ja-JP" sz="1200" b="0">
                        <a:solidFill>
                          <a:schemeClr val="tx1"/>
                        </a:solidFill>
                      </a:endParaRPr>
                    </a:p>
                    <a:p>
                      <a:pPr marL="171450" indent="-171450">
                        <a:buFont typeface="Arial" panose="020B0604020202020204" pitchFamily="34" charset="0"/>
                        <a:buChar char="•"/>
                      </a:pPr>
                      <a:r>
                        <a:rPr kumimoji="1" lang="ja-JP" altLang="en-US" sz="1200" b="0">
                          <a:solidFill>
                            <a:schemeClr val="tx1"/>
                          </a:solidFill>
                        </a:rPr>
                        <a:t>ミドルウェア・カスタムログ</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200" b="0">
                          <a:solidFill>
                            <a:schemeClr val="tx1"/>
                          </a:solidFill>
                        </a:rPr>
                        <a:t>アプリ性能・容量監視</a:t>
                      </a:r>
                      <a:endParaRPr kumimoji="1" lang="en-US" altLang="ja-JP" sz="1200" b="0">
                        <a:solidFill>
                          <a:schemeClr val="tx1"/>
                        </a:solidFill>
                      </a:endParaRPr>
                    </a:p>
                    <a:p>
                      <a:pPr marL="171450" indent="-171450">
                        <a:buFont typeface="Arial" panose="020B0604020202020204" pitchFamily="34" charset="0"/>
                        <a:buChar char="•"/>
                      </a:pPr>
                      <a:r>
                        <a:rPr kumimoji="1" lang="ja-JP" altLang="en-US" sz="1200" b="0">
                          <a:solidFill>
                            <a:schemeClr val="tx1"/>
                          </a:solidFill>
                        </a:rPr>
                        <a:t>アプリ利用状況監視</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5524504"/>
                  </a:ext>
                </a:extLst>
              </a:tr>
              <a:tr h="153767">
                <a:tc vMerge="1">
                  <a:txBody>
                    <a:bodyPr/>
                    <a:lstStyle/>
                    <a:p>
                      <a:endParaRPr kumimoji="1" lang="ja-JP" alt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r>
                        <a:rPr kumimoji="1" lang="ja-JP" altLang="en-US" sz="1200" b="0">
                          <a:solidFill>
                            <a:schemeClr val="tx1"/>
                          </a:solidFill>
                        </a:rPr>
                        <a:t>課金</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200" b="0">
                          <a:solidFill>
                            <a:schemeClr val="tx1"/>
                          </a:solidFill>
                        </a:rPr>
                        <a:t>課金・予算管理</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kumimoji="1" lang="en-US" altLang="ja-JP" sz="1200" b="0">
                          <a:solidFill>
                            <a:schemeClr val="tx1"/>
                          </a:solidFill>
                        </a:rPr>
                        <a:t>-</a:t>
                      </a:r>
                      <a:endParaRPr kumimoji="1" lang="ja-JP" altLang="en-US" sz="1200" b="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kumimoji="1" lang="en-US" altLang="ja-JP" sz="1200" b="0">
                          <a:solidFill>
                            <a:schemeClr val="tx1"/>
                          </a:solidFill>
                        </a:rPr>
                        <a:t>-</a:t>
                      </a:r>
                      <a:endParaRPr kumimoji="1" lang="ja-JP" altLang="en-US" sz="1200" b="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4350746"/>
                  </a:ext>
                </a:extLst>
              </a:tr>
            </a:tbl>
          </a:graphicData>
        </a:graphic>
      </p:graphicFrame>
      <p:sp>
        <p:nvSpPr>
          <p:cNvPr id="5" name="右中かっこ 4">
            <a:extLst>
              <a:ext uri="{FF2B5EF4-FFF2-40B4-BE49-F238E27FC236}">
                <a16:creationId xmlns:a16="http://schemas.microsoft.com/office/drawing/2014/main" id="{B58F29CC-0257-C19E-A26E-99B92A540EC5}"/>
              </a:ext>
            </a:extLst>
          </p:cNvPr>
          <p:cNvSpPr/>
          <p:nvPr/>
        </p:nvSpPr>
        <p:spPr bwMode="auto">
          <a:xfrm>
            <a:off x="8198962" y="3938361"/>
            <a:ext cx="216817" cy="1215796"/>
          </a:xfrm>
          <a:prstGeom prst="rightBrace">
            <a:avLst>
              <a:gd name="adj1" fmla="val 25905"/>
              <a:gd name="adj2" fmla="val 50000"/>
            </a:avLst>
          </a:prstGeom>
          <a:noFill/>
          <a:ln w="19050" cap="flat" cmpd="sng" algn="ctr">
            <a:solidFill>
              <a:schemeClr val="tx1">
                <a:lumMod val="50000"/>
                <a:lumOff val="50000"/>
              </a:schemeClr>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6" name="右中かっこ 5">
            <a:extLst>
              <a:ext uri="{FF2B5EF4-FFF2-40B4-BE49-F238E27FC236}">
                <a16:creationId xmlns:a16="http://schemas.microsoft.com/office/drawing/2014/main" id="{3BD972A3-1EB1-C623-6465-E9C6CDB6A0C3}"/>
              </a:ext>
            </a:extLst>
          </p:cNvPr>
          <p:cNvSpPr/>
          <p:nvPr/>
        </p:nvSpPr>
        <p:spPr bwMode="auto">
          <a:xfrm>
            <a:off x="8198962" y="5300665"/>
            <a:ext cx="216817" cy="1215796"/>
          </a:xfrm>
          <a:prstGeom prst="rightBrace">
            <a:avLst>
              <a:gd name="adj1" fmla="val 25905"/>
              <a:gd name="adj2" fmla="val 50000"/>
            </a:avLst>
          </a:prstGeom>
          <a:noFill/>
          <a:ln w="19050" cap="flat" cmpd="sng" algn="ctr">
            <a:solidFill>
              <a:schemeClr val="tx1">
                <a:lumMod val="50000"/>
                <a:lumOff val="50000"/>
              </a:schemeClr>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750D8F4E-2678-85C9-9A1B-978E58527EA0}"/>
              </a:ext>
            </a:extLst>
          </p:cNvPr>
          <p:cNvSpPr txBox="1"/>
          <p:nvPr/>
        </p:nvSpPr>
        <p:spPr>
          <a:xfrm>
            <a:off x="8427754" y="4223093"/>
            <a:ext cx="518091" cy="646331"/>
          </a:xfrm>
          <a:prstGeom prst="rect">
            <a:avLst/>
          </a:prstGeom>
          <a:noFill/>
        </p:spPr>
        <p:txBody>
          <a:bodyPr wrap="none" rtlCol="0">
            <a:spAutoFit/>
          </a:bodyPr>
          <a:lstStyle/>
          <a:p>
            <a:r>
              <a:rPr kumimoji="1" lang="en-US" altLang="ja-JP" sz="1200"/>
              <a:t>SOC</a:t>
            </a:r>
          </a:p>
          <a:p>
            <a:r>
              <a:rPr lang="ja-JP" altLang="en-US" sz="1200"/>
              <a:t>集約</a:t>
            </a:r>
            <a:endParaRPr lang="en-US" altLang="ja-JP" sz="1200"/>
          </a:p>
          <a:p>
            <a:r>
              <a:rPr lang="ja-JP" altLang="en-US" sz="1200"/>
              <a:t>監視</a:t>
            </a:r>
            <a:endParaRPr kumimoji="1" lang="ja-JP" altLang="en-US" sz="1200"/>
          </a:p>
        </p:txBody>
      </p:sp>
      <p:sp>
        <p:nvSpPr>
          <p:cNvPr id="8" name="テキスト ボックス 7">
            <a:extLst>
              <a:ext uri="{FF2B5EF4-FFF2-40B4-BE49-F238E27FC236}">
                <a16:creationId xmlns:a16="http://schemas.microsoft.com/office/drawing/2014/main" id="{0395CC38-4840-137F-6414-85186A72FCFA}"/>
              </a:ext>
            </a:extLst>
          </p:cNvPr>
          <p:cNvSpPr txBox="1"/>
          <p:nvPr/>
        </p:nvSpPr>
        <p:spPr>
          <a:xfrm>
            <a:off x="8427754" y="5585397"/>
            <a:ext cx="568232" cy="646331"/>
          </a:xfrm>
          <a:prstGeom prst="rect">
            <a:avLst/>
          </a:prstGeom>
          <a:noFill/>
        </p:spPr>
        <p:txBody>
          <a:bodyPr wrap="none" rtlCol="0">
            <a:spAutoFit/>
          </a:bodyPr>
          <a:lstStyle/>
          <a:p>
            <a:r>
              <a:rPr kumimoji="1" lang="en-US" altLang="ja-JP" sz="1200"/>
              <a:t>ITOM</a:t>
            </a:r>
          </a:p>
          <a:p>
            <a:r>
              <a:rPr lang="ja-JP" altLang="en-US" sz="1200"/>
              <a:t>集約</a:t>
            </a:r>
            <a:endParaRPr lang="en-US" altLang="ja-JP" sz="1200"/>
          </a:p>
          <a:p>
            <a:r>
              <a:rPr lang="ja-JP" altLang="en-US" sz="1200"/>
              <a:t>監視</a:t>
            </a:r>
            <a:endParaRPr kumimoji="1" lang="ja-JP" altLang="en-US" sz="1200"/>
          </a:p>
        </p:txBody>
      </p:sp>
      <p:sp>
        <p:nvSpPr>
          <p:cNvPr id="9" name="テキスト ボックス 8">
            <a:extLst>
              <a:ext uri="{FF2B5EF4-FFF2-40B4-BE49-F238E27FC236}">
                <a16:creationId xmlns:a16="http://schemas.microsoft.com/office/drawing/2014/main" id="{FDD185E4-716A-E748-2A55-9BDD1917815A}"/>
              </a:ext>
            </a:extLst>
          </p:cNvPr>
          <p:cNvSpPr txBox="1"/>
          <p:nvPr/>
        </p:nvSpPr>
        <p:spPr>
          <a:xfrm>
            <a:off x="2302458" y="6596390"/>
            <a:ext cx="6192721" cy="261610"/>
          </a:xfrm>
          <a:prstGeom prst="rect">
            <a:avLst/>
          </a:prstGeom>
          <a:noFill/>
        </p:spPr>
        <p:txBody>
          <a:bodyPr wrap="none" rtlCol="0">
            <a:spAutoFit/>
          </a:bodyPr>
          <a:lstStyle/>
          <a:p>
            <a:r>
              <a:rPr kumimoji="1" lang="en-US" altLang="ja-JP" sz="1100"/>
              <a:t>※ </a:t>
            </a:r>
            <a:r>
              <a:rPr kumimoji="1" lang="ja-JP" altLang="en-US" sz="1100"/>
              <a:t>無記入部分も必要に応じて実施する必要がある　</a:t>
            </a:r>
            <a:r>
              <a:rPr kumimoji="1" lang="en-US" altLang="ja-JP" sz="1100"/>
              <a:t>※ </a:t>
            </a:r>
            <a:r>
              <a:rPr kumimoji="1" lang="ja-JP" altLang="en-US" sz="1100"/>
              <a:t>運用・監視体制については組織ごとに異なる</a:t>
            </a:r>
          </a:p>
        </p:txBody>
      </p:sp>
      <p:sp>
        <p:nvSpPr>
          <p:cNvPr id="10" name="右中かっこ 9">
            <a:extLst>
              <a:ext uri="{FF2B5EF4-FFF2-40B4-BE49-F238E27FC236}">
                <a16:creationId xmlns:a16="http://schemas.microsoft.com/office/drawing/2014/main" id="{BEE19BD5-7AF7-E927-7AF5-078CE49F35C1}"/>
              </a:ext>
            </a:extLst>
          </p:cNvPr>
          <p:cNvSpPr/>
          <p:nvPr/>
        </p:nvSpPr>
        <p:spPr bwMode="auto">
          <a:xfrm>
            <a:off x="8198962" y="2453117"/>
            <a:ext cx="216817" cy="1215796"/>
          </a:xfrm>
          <a:prstGeom prst="rightBrace">
            <a:avLst>
              <a:gd name="adj1" fmla="val 25905"/>
              <a:gd name="adj2" fmla="val 50000"/>
            </a:avLst>
          </a:prstGeom>
          <a:noFill/>
          <a:ln w="19050" cap="flat" cmpd="sng" algn="ctr">
            <a:solidFill>
              <a:schemeClr val="tx1">
                <a:lumMod val="50000"/>
                <a:lumOff val="50000"/>
              </a:schemeClr>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8E62B8D4-C6F1-1026-A71B-7462395847B3}"/>
              </a:ext>
            </a:extLst>
          </p:cNvPr>
          <p:cNvSpPr txBox="1"/>
          <p:nvPr/>
        </p:nvSpPr>
        <p:spPr>
          <a:xfrm>
            <a:off x="8427754" y="2645516"/>
            <a:ext cx="631904" cy="830997"/>
          </a:xfrm>
          <a:prstGeom prst="rect">
            <a:avLst/>
          </a:prstGeom>
          <a:noFill/>
        </p:spPr>
        <p:txBody>
          <a:bodyPr wrap="none" rtlCol="0">
            <a:spAutoFit/>
          </a:bodyPr>
          <a:lstStyle/>
          <a:p>
            <a:r>
              <a:rPr kumimoji="1" lang="ja-JP" altLang="en-US" sz="1200"/>
              <a:t>各シス</a:t>
            </a:r>
          </a:p>
          <a:p>
            <a:r>
              <a:rPr kumimoji="1" lang="ja-JP" altLang="en-US" sz="1200"/>
              <a:t>テム所</a:t>
            </a:r>
          </a:p>
          <a:p>
            <a:r>
              <a:rPr kumimoji="1" lang="ja-JP" altLang="en-US" sz="1200"/>
              <a:t>管側で</a:t>
            </a:r>
          </a:p>
          <a:p>
            <a:r>
              <a:rPr lang="ja-JP" altLang="en-US" sz="1200"/>
              <a:t>対応</a:t>
            </a:r>
            <a:endParaRPr kumimoji="1" lang="ja-JP" altLang="en-US" sz="1200"/>
          </a:p>
        </p:txBody>
      </p:sp>
      <p:sp>
        <p:nvSpPr>
          <p:cNvPr id="12" name="テキスト ボックス 11">
            <a:extLst>
              <a:ext uri="{FF2B5EF4-FFF2-40B4-BE49-F238E27FC236}">
                <a16:creationId xmlns:a16="http://schemas.microsoft.com/office/drawing/2014/main" id="{307D5353-8AA8-576C-D281-18D98BB1BB31}"/>
              </a:ext>
            </a:extLst>
          </p:cNvPr>
          <p:cNvSpPr txBox="1"/>
          <p:nvPr/>
        </p:nvSpPr>
        <p:spPr>
          <a:xfrm>
            <a:off x="8198962" y="1928501"/>
            <a:ext cx="877163" cy="461665"/>
          </a:xfrm>
          <a:prstGeom prst="rect">
            <a:avLst/>
          </a:prstGeom>
          <a:noFill/>
        </p:spPr>
        <p:txBody>
          <a:bodyPr wrap="none" rtlCol="0">
            <a:spAutoFit/>
          </a:bodyPr>
          <a:lstStyle/>
          <a:p>
            <a:pPr algn="ctr"/>
            <a:r>
              <a:rPr kumimoji="1" lang="ja-JP" altLang="en-US" sz="1200"/>
              <a:t>運用・監視</a:t>
            </a:r>
          </a:p>
          <a:p>
            <a:pPr algn="ctr"/>
            <a:r>
              <a:rPr lang="ja-JP" altLang="en-US" sz="1200"/>
              <a:t>体制（例）</a:t>
            </a:r>
            <a:endParaRPr kumimoji="1" lang="ja-JP" altLang="en-US" sz="1200"/>
          </a:p>
        </p:txBody>
      </p:sp>
      <p:sp>
        <p:nvSpPr>
          <p:cNvPr id="13" name="テキスト ボックス 12">
            <a:extLst>
              <a:ext uri="{FF2B5EF4-FFF2-40B4-BE49-F238E27FC236}">
                <a16:creationId xmlns:a16="http://schemas.microsoft.com/office/drawing/2014/main" id="{0422C0B9-4543-8D58-2219-555B056E27CE}"/>
              </a:ext>
            </a:extLst>
          </p:cNvPr>
          <p:cNvSpPr txBox="1"/>
          <p:nvPr/>
        </p:nvSpPr>
        <p:spPr>
          <a:xfrm>
            <a:off x="5540717" y="120312"/>
            <a:ext cx="3403496" cy="553998"/>
          </a:xfrm>
          <a:prstGeom prst="rect">
            <a:avLst/>
          </a:prstGeom>
          <a:solidFill>
            <a:srgbClr val="FFEBFF"/>
          </a:solidFill>
          <a:ln>
            <a:solidFill>
              <a:srgbClr val="FF0000"/>
            </a:solidFill>
          </a:ln>
        </p:spPr>
        <p:txBody>
          <a:bodyPr wrap="none" rtlCol="0">
            <a:spAutoFit/>
          </a:bodyPr>
          <a:lstStyle/>
          <a:p>
            <a:r>
              <a:rPr kumimoji="1" lang="ja-JP" altLang="en-US" sz="1000"/>
              <a:t>（参考） </a:t>
            </a:r>
            <a:r>
              <a:rPr kumimoji="1" lang="en-US" altLang="ja-JP" sz="1000"/>
              <a:t>Azure </a:t>
            </a:r>
            <a:r>
              <a:rPr kumimoji="1" lang="ja-JP" altLang="en-US" sz="1000"/>
              <a:t>の </a:t>
            </a:r>
            <a:r>
              <a:rPr kumimoji="1" lang="en-US" altLang="ja-JP" sz="1000"/>
              <a:t>IaaS VM </a:t>
            </a:r>
            <a:r>
              <a:rPr kumimoji="1" lang="ja-JP" altLang="en-US" sz="1000"/>
              <a:t>の管理については別資料を参照</a:t>
            </a:r>
          </a:p>
          <a:p>
            <a:r>
              <a:rPr lang="ja-JP" altLang="en-US" sz="1000"/>
              <a:t>「</a:t>
            </a:r>
            <a:r>
              <a:rPr lang="en-US" altLang="ja-JP" sz="1000"/>
              <a:t>IaaS</a:t>
            </a:r>
            <a:r>
              <a:rPr lang="ja-JP" altLang="en-US" sz="1000"/>
              <a:t>仮想マシンの管理について」（現在作成中）</a:t>
            </a:r>
          </a:p>
          <a:p>
            <a:r>
              <a:rPr lang="ja-JP" altLang="en-US" sz="1000"/>
              <a:t>設計・実装の詳細まで含めて解説している</a:t>
            </a:r>
            <a:endParaRPr kumimoji="1" lang="ja-JP" altLang="en-US" sz="1000"/>
          </a:p>
        </p:txBody>
      </p:sp>
      <p:sp>
        <p:nvSpPr>
          <p:cNvPr id="14" name="AutoShape 17">
            <a:extLst>
              <a:ext uri="{FF2B5EF4-FFF2-40B4-BE49-F238E27FC236}">
                <a16:creationId xmlns:a16="http://schemas.microsoft.com/office/drawing/2014/main" id="{590AF8AD-1FB6-3E4D-47F4-C99EB0D47CDF}"/>
              </a:ext>
            </a:extLst>
          </p:cNvPr>
          <p:cNvSpPr>
            <a:spLocks noChangeArrowheads="1"/>
          </p:cNvSpPr>
          <p:nvPr/>
        </p:nvSpPr>
        <p:spPr bwMode="auto">
          <a:xfrm>
            <a:off x="7483942" y="906511"/>
            <a:ext cx="1011237" cy="476250"/>
          </a:xfrm>
          <a:prstGeom prst="star16">
            <a:avLst>
              <a:gd name="adj" fmla="val 37500"/>
            </a:avLst>
          </a:prstGeom>
          <a:gradFill rotWithShape="1">
            <a:gsLst>
              <a:gs pos="0">
                <a:srgbClr val="FFDDEE"/>
              </a:gs>
              <a:gs pos="50000">
                <a:srgbClr val="FF99CC"/>
              </a:gs>
              <a:gs pos="100000">
                <a:srgbClr val="FFDDEE"/>
              </a:gs>
            </a:gsLst>
            <a:lin ang="2700000" scaled="1"/>
          </a:gra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t>重要！</a:t>
            </a:r>
          </a:p>
        </p:txBody>
      </p:sp>
    </p:spTree>
    <p:extLst>
      <p:ext uri="{BB962C8B-B14F-4D97-AF65-F5344CB8AC3E}">
        <p14:creationId xmlns:p14="http://schemas.microsoft.com/office/powerpoint/2010/main" val="157330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6930A4-5DB6-082C-F5D8-1767C01DCAB2}"/>
              </a:ext>
            </a:extLst>
          </p:cNvPr>
          <p:cNvSpPr>
            <a:spLocks noGrp="1"/>
          </p:cNvSpPr>
          <p:nvPr>
            <p:ph type="title"/>
          </p:nvPr>
        </p:nvSpPr>
        <p:spPr/>
        <p:txBody>
          <a:bodyPr/>
          <a:lstStyle/>
          <a:p>
            <a:r>
              <a:rPr lang="ja-JP" altLang="en-US"/>
              <a:t>② 運用管理 （</a:t>
            </a:r>
            <a:r>
              <a:rPr lang="en-US" altLang="ja-JP"/>
              <a:t>Operate</a:t>
            </a:r>
            <a:r>
              <a:rPr lang="ja-JP" altLang="en-US"/>
              <a:t>）</a:t>
            </a:r>
            <a:endParaRPr kumimoji="1" lang="ja-JP" altLang="en-US"/>
          </a:p>
        </p:txBody>
      </p:sp>
      <p:sp>
        <p:nvSpPr>
          <p:cNvPr id="3" name="コンテンツ プレースホルダー 2">
            <a:extLst>
              <a:ext uri="{FF2B5EF4-FFF2-40B4-BE49-F238E27FC236}">
                <a16:creationId xmlns:a16="http://schemas.microsoft.com/office/drawing/2014/main" id="{D42EFEA0-4415-75EF-CEA3-56A201F25EAB}"/>
              </a:ext>
            </a:extLst>
          </p:cNvPr>
          <p:cNvSpPr>
            <a:spLocks noGrp="1"/>
          </p:cNvSpPr>
          <p:nvPr>
            <p:ph idx="1"/>
          </p:nvPr>
        </p:nvSpPr>
        <p:spPr/>
        <p:txBody>
          <a:bodyPr/>
          <a:lstStyle/>
          <a:p>
            <a:r>
              <a:rPr lang="en-US" altLang="ja-JP"/>
              <a:t>A. VM </a:t>
            </a:r>
            <a:r>
              <a:rPr lang="ja-JP" altLang="en-US"/>
              <a:t>の運用管理 （続き）</a:t>
            </a:r>
            <a:endParaRPr lang="en-US" altLang="ja-JP"/>
          </a:p>
          <a:p>
            <a:pPr lvl="1"/>
            <a:r>
              <a:rPr lang="en-US" altLang="ja-JP"/>
              <a:t>Azure </a:t>
            </a:r>
            <a:r>
              <a:rPr lang="ja-JP" altLang="en-US"/>
              <a:t>では </a:t>
            </a:r>
            <a:r>
              <a:rPr lang="en-US" altLang="ja-JP"/>
              <a:t>IaaS VM </a:t>
            </a:r>
            <a:r>
              <a:rPr lang="ja-JP" altLang="en-US"/>
              <a:t>の運用管理に役立つ機能が多数あるので、積極的に活用する</a:t>
            </a:r>
          </a:p>
          <a:p>
            <a:pPr lvl="1"/>
            <a:r>
              <a:rPr lang="ja-JP" altLang="en-US"/>
              <a:t>これらを </a:t>
            </a:r>
            <a:r>
              <a:rPr lang="en-US" altLang="ja-JP"/>
              <a:t>VM </a:t>
            </a:r>
            <a:r>
              <a:rPr lang="ja-JP" altLang="en-US"/>
              <a:t>に一括適用する </a:t>
            </a:r>
            <a:r>
              <a:rPr lang="en-US" altLang="ja-JP"/>
              <a:t>Automanage </a:t>
            </a:r>
            <a:r>
              <a:rPr lang="ja-JP" altLang="en-US"/>
              <a:t>機能の利用も検討するとよい</a:t>
            </a:r>
            <a:endParaRPr kumimoji="1" lang="ja-JP" altLang="en-US"/>
          </a:p>
        </p:txBody>
      </p:sp>
      <p:grpSp>
        <p:nvGrpSpPr>
          <p:cNvPr id="22" name="グループ化 21">
            <a:extLst>
              <a:ext uri="{FF2B5EF4-FFF2-40B4-BE49-F238E27FC236}">
                <a16:creationId xmlns:a16="http://schemas.microsoft.com/office/drawing/2014/main" id="{BD9CC8F0-CE75-15D5-1671-BA444DE552B3}"/>
              </a:ext>
            </a:extLst>
          </p:cNvPr>
          <p:cNvGrpSpPr/>
          <p:nvPr/>
        </p:nvGrpSpPr>
        <p:grpSpPr>
          <a:xfrm>
            <a:off x="457198" y="2165558"/>
            <a:ext cx="8229604" cy="4493107"/>
            <a:chOff x="457198" y="2165558"/>
            <a:chExt cx="8229604" cy="4842394"/>
          </a:xfrm>
        </p:grpSpPr>
        <p:sp>
          <p:nvSpPr>
            <p:cNvPr id="4" name="正方形/長方形 3">
              <a:extLst>
                <a:ext uri="{FF2B5EF4-FFF2-40B4-BE49-F238E27FC236}">
                  <a16:creationId xmlns:a16="http://schemas.microsoft.com/office/drawing/2014/main" id="{72BF43BE-81B5-F964-BB57-5751C31E34CA}"/>
                </a:ext>
              </a:extLst>
            </p:cNvPr>
            <p:cNvSpPr/>
            <p:nvPr/>
          </p:nvSpPr>
          <p:spPr>
            <a:xfrm>
              <a:off x="457198" y="2165558"/>
              <a:ext cx="4049490" cy="1530078"/>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u="sng" kern="0">
                  <a:solidFill>
                    <a:prstClr val="black"/>
                  </a:solidFill>
                  <a:latin typeface="+mn-lt"/>
                  <a:ea typeface="+mn-ea"/>
                </a:rPr>
                <a:t>更新管理（パッチ管理） </a:t>
              </a:r>
              <a:r>
                <a:rPr kumimoji="0" lang="en-US" altLang="ja-JP" sz="1200" u="sng" kern="0">
                  <a:solidFill>
                    <a:prstClr val="black"/>
                  </a:solidFill>
                  <a:latin typeface="+mn-lt"/>
                  <a:ea typeface="+mn-ea"/>
                </a:rPr>
                <a:t>: Update Management Center</a:t>
              </a: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050" kern="0">
                  <a:solidFill>
                    <a:prstClr val="black"/>
                  </a:solidFill>
                  <a:latin typeface="+mn-lt"/>
                  <a:ea typeface="+mn-ea"/>
                </a:rPr>
                <a:t>Windows, Linux VM </a:t>
              </a:r>
              <a:r>
                <a:rPr kumimoji="0" lang="ja-JP" altLang="en-US" sz="1050" kern="0">
                  <a:solidFill>
                    <a:prstClr val="black"/>
                  </a:solidFill>
                  <a:latin typeface="+mn-lt"/>
                  <a:ea typeface="+mn-ea"/>
                </a:rPr>
                <a:t>のパッチ適用状況</a:t>
              </a:r>
              <a:br>
                <a:rPr kumimoji="0" lang="en-US" altLang="ja-JP" sz="1050" kern="0">
                  <a:solidFill>
                    <a:prstClr val="black"/>
                  </a:solidFill>
                  <a:latin typeface="+mn-lt"/>
                  <a:ea typeface="+mn-ea"/>
                </a:rPr>
              </a:br>
              <a:r>
                <a:rPr kumimoji="0" lang="ja-JP" altLang="en-US" sz="1050" kern="0">
                  <a:solidFill>
                    <a:prstClr val="black"/>
                  </a:solidFill>
                  <a:latin typeface="+mn-lt"/>
                  <a:ea typeface="+mn-ea"/>
                </a:rPr>
                <a:t>を一括管理できる</a:t>
              </a:r>
              <a:endParaRPr kumimoji="0" lang="en-US" altLang="ja-JP" sz="105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050" b="1" kern="0">
                  <a:solidFill>
                    <a:prstClr val="black"/>
                  </a:solidFill>
                  <a:latin typeface="+mn-lt"/>
                  <a:ea typeface="+mn-ea"/>
                </a:rPr>
                <a:t>Azure VM </a:t>
              </a:r>
              <a:r>
                <a:rPr kumimoji="0" lang="ja-JP" altLang="en-US" sz="1050" b="1" kern="0">
                  <a:solidFill>
                    <a:prstClr val="black"/>
                  </a:solidFill>
                  <a:latin typeface="+mn-lt"/>
                  <a:ea typeface="+mn-ea"/>
                </a:rPr>
                <a:t>のゲストエージェントにセンサ</a:t>
              </a:r>
              <a:br>
                <a:rPr kumimoji="0" lang="ja-JP" altLang="en-US" sz="1050" b="1" kern="0">
                  <a:solidFill>
                    <a:prstClr val="black"/>
                  </a:solidFill>
                  <a:latin typeface="+mn-lt"/>
                  <a:ea typeface="+mn-ea"/>
                </a:rPr>
              </a:br>
              <a:r>
                <a:rPr kumimoji="0" lang="ja-JP" altLang="en-US" sz="1050" b="1" kern="0">
                  <a:solidFill>
                    <a:prstClr val="black"/>
                  </a:solidFill>
                  <a:latin typeface="+mn-lt"/>
                  <a:ea typeface="+mn-ea"/>
                </a:rPr>
                <a:t>ーが標準で組み込まれている</a:t>
              </a:r>
              <a:r>
                <a:rPr kumimoji="0" lang="ja-JP" altLang="en-US" sz="1050" kern="0">
                  <a:solidFill>
                    <a:prstClr val="black"/>
                  </a:solidFill>
                  <a:latin typeface="+mn-lt"/>
                  <a:ea typeface="+mn-ea"/>
                </a:rPr>
                <a:t>ため、追加</a:t>
              </a:r>
              <a:br>
                <a:rPr kumimoji="0" lang="ja-JP" altLang="en-US" sz="1050" kern="0">
                  <a:solidFill>
                    <a:prstClr val="black"/>
                  </a:solidFill>
                  <a:latin typeface="+mn-lt"/>
                  <a:ea typeface="+mn-ea"/>
                </a:rPr>
              </a:br>
              <a:r>
                <a:rPr kumimoji="0" lang="ja-JP" altLang="en-US" sz="1050" kern="0">
                  <a:solidFill>
                    <a:prstClr val="black"/>
                  </a:solidFill>
                  <a:latin typeface="+mn-lt"/>
                  <a:ea typeface="+mn-ea"/>
                </a:rPr>
                <a:t>のエージェント配布が不要</a:t>
              </a:r>
            </a:p>
          </p:txBody>
        </p:sp>
        <p:sp>
          <p:nvSpPr>
            <p:cNvPr id="5" name="正方形/長方形 4">
              <a:extLst>
                <a:ext uri="{FF2B5EF4-FFF2-40B4-BE49-F238E27FC236}">
                  <a16:creationId xmlns:a16="http://schemas.microsoft.com/office/drawing/2014/main" id="{2E9B1854-D802-45F8-1E42-ED9689BD1CB8}"/>
                </a:ext>
              </a:extLst>
            </p:cNvPr>
            <p:cNvSpPr/>
            <p:nvPr/>
          </p:nvSpPr>
          <p:spPr>
            <a:xfrm>
              <a:off x="4637312" y="2165558"/>
              <a:ext cx="4049490" cy="1530078"/>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u="sng" kern="0">
                  <a:solidFill>
                    <a:prstClr val="black"/>
                  </a:solidFill>
                  <a:latin typeface="+mn-lt"/>
                  <a:ea typeface="+mn-ea"/>
                </a:rPr>
                <a:t>セキュリティ対策 </a:t>
              </a:r>
              <a:r>
                <a:rPr kumimoji="0" lang="en-US" altLang="ja-JP" sz="1200" u="sng" kern="0">
                  <a:solidFill>
                    <a:prstClr val="black"/>
                  </a:solidFill>
                  <a:latin typeface="+mn-lt"/>
                  <a:ea typeface="+mn-ea"/>
                </a:rPr>
                <a:t>: Microsoft Defender for Servers</a:t>
              </a: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050" kern="0">
                  <a:solidFill>
                    <a:prstClr val="black"/>
                  </a:solidFill>
                  <a:latin typeface="+mn-lt"/>
                  <a:ea typeface="+mn-ea"/>
                </a:rPr>
                <a:t>Windows, Linux VM </a:t>
              </a:r>
              <a:r>
                <a:rPr kumimoji="0" lang="ja-JP" altLang="en-US" sz="1050" kern="0">
                  <a:solidFill>
                    <a:prstClr val="black"/>
                  </a:solidFill>
                  <a:latin typeface="+mn-lt"/>
                  <a:ea typeface="+mn-ea"/>
                </a:rPr>
                <a:t>に対して、</a:t>
              </a:r>
              <a:r>
                <a:rPr kumimoji="0" lang="en-US" altLang="ja-JP" sz="1050" kern="0">
                  <a:solidFill>
                    <a:prstClr val="black"/>
                  </a:solidFill>
                  <a:latin typeface="+mn-lt"/>
                  <a:ea typeface="+mn-ea"/>
                </a:rPr>
                <a:t>CSPM</a:t>
              </a:r>
              <a:r>
                <a:rPr kumimoji="0" lang="ja-JP" altLang="en-US" sz="1050" kern="0">
                  <a:solidFill>
                    <a:prstClr val="black"/>
                  </a:solidFill>
                  <a:latin typeface="+mn-lt"/>
                  <a:ea typeface="+mn-ea"/>
                </a:rPr>
                <a:t>・</a:t>
              </a:r>
              <a:br>
                <a:rPr kumimoji="0" lang="en-US" altLang="ja-JP" sz="1050" kern="0">
                  <a:solidFill>
                    <a:prstClr val="black"/>
                  </a:solidFill>
                  <a:latin typeface="+mn-lt"/>
                  <a:ea typeface="+mn-ea"/>
                </a:rPr>
              </a:br>
              <a:r>
                <a:rPr kumimoji="0" lang="en-US" altLang="ja-JP" sz="1050" kern="0">
                  <a:solidFill>
                    <a:prstClr val="black"/>
                  </a:solidFill>
                  <a:latin typeface="+mn-lt"/>
                  <a:ea typeface="+mn-ea"/>
                </a:rPr>
                <a:t>CWPP </a:t>
              </a:r>
              <a:r>
                <a:rPr kumimoji="0" lang="ja-JP" altLang="en-US" sz="1050" kern="0">
                  <a:solidFill>
                    <a:prstClr val="black"/>
                  </a:solidFill>
                  <a:latin typeface="+mn-lt"/>
                  <a:ea typeface="+mn-ea"/>
                </a:rPr>
                <a:t>機能を提供するもの</a:t>
              </a:r>
              <a:br>
                <a:rPr kumimoji="0" lang="en-US" altLang="ja-JP" sz="1050" kern="0">
                  <a:solidFill>
                    <a:prstClr val="black"/>
                  </a:solidFill>
                  <a:latin typeface="+mn-lt"/>
                  <a:ea typeface="+mn-ea"/>
                </a:rPr>
              </a:br>
              <a:r>
                <a:rPr kumimoji="0" lang="en-US" altLang="ja-JP" sz="1050" kern="0">
                  <a:solidFill>
                    <a:prstClr val="black"/>
                  </a:solidFill>
                  <a:latin typeface="+mn-lt"/>
                  <a:ea typeface="+mn-ea"/>
                </a:rPr>
                <a:t>CSPM</a:t>
              </a:r>
              <a:r>
                <a:rPr kumimoji="0" lang="ja-JP" altLang="en-US" sz="1050" kern="0">
                  <a:solidFill>
                    <a:prstClr val="black"/>
                  </a:solidFill>
                  <a:latin typeface="+mn-lt"/>
                  <a:ea typeface="+mn-ea"/>
                </a:rPr>
                <a:t> </a:t>
              </a:r>
              <a:r>
                <a:rPr kumimoji="0" lang="en-US" altLang="ja-JP" sz="1050" kern="0">
                  <a:solidFill>
                    <a:prstClr val="black"/>
                  </a:solidFill>
                  <a:latin typeface="+mn-lt"/>
                  <a:ea typeface="+mn-ea"/>
                </a:rPr>
                <a:t>=</a:t>
              </a:r>
              <a:r>
                <a:rPr kumimoji="0" lang="ja-JP" altLang="en-US" sz="1050" kern="0">
                  <a:solidFill>
                    <a:prstClr val="black"/>
                  </a:solidFill>
                  <a:latin typeface="+mn-lt"/>
                  <a:ea typeface="+mn-ea"/>
                </a:rPr>
                <a:t> 脆弱性を検知・修復する機能</a:t>
              </a:r>
              <a:br>
                <a:rPr kumimoji="0" lang="en-US" altLang="ja-JP" sz="1050" kern="0">
                  <a:solidFill>
                    <a:prstClr val="black"/>
                  </a:solidFill>
                  <a:latin typeface="+mn-lt"/>
                  <a:ea typeface="+mn-ea"/>
                </a:rPr>
              </a:br>
              <a:r>
                <a:rPr kumimoji="0" lang="en-US" altLang="ja-JP" sz="1050" kern="0">
                  <a:solidFill>
                    <a:prstClr val="black"/>
                  </a:solidFill>
                  <a:latin typeface="+mn-lt"/>
                  <a:ea typeface="+mn-ea"/>
                </a:rPr>
                <a:t>CWPP = </a:t>
              </a:r>
              <a:r>
                <a:rPr kumimoji="0" lang="ja-JP" altLang="en-US" sz="1050" kern="0">
                  <a:solidFill>
                    <a:prstClr val="black"/>
                  </a:solidFill>
                  <a:latin typeface="+mn-lt"/>
                  <a:ea typeface="+mn-ea"/>
                </a:rPr>
                <a:t>攻撃を検知・報告する機能</a:t>
              </a:r>
              <a:endParaRPr kumimoji="0" lang="en-US" altLang="ja-JP" sz="105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050" kern="0">
                  <a:solidFill>
                    <a:prstClr val="black"/>
                  </a:solidFill>
                  <a:latin typeface="+mn-lt"/>
                  <a:ea typeface="+mn-ea"/>
                </a:rPr>
                <a:t>世界最大のセキュリティベンダーである</a:t>
              </a:r>
              <a:br>
                <a:rPr kumimoji="0" lang="en-US" altLang="ja-JP" sz="1050" kern="0">
                  <a:solidFill>
                    <a:prstClr val="black"/>
                  </a:solidFill>
                  <a:latin typeface="+mn-lt"/>
                  <a:ea typeface="+mn-ea"/>
                </a:rPr>
              </a:br>
              <a:r>
                <a:rPr kumimoji="0" lang="ja-JP" altLang="en-US" sz="1050" kern="0">
                  <a:solidFill>
                    <a:prstClr val="black"/>
                  </a:solidFill>
                  <a:latin typeface="+mn-lt"/>
                  <a:ea typeface="+mn-ea"/>
                </a:rPr>
                <a:t>マイクロソフトが提供するソリューション</a:t>
              </a:r>
              <a:endParaRPr kumimoji="0" lang="ja-JP" altLang="en-US" sz="1200" u="sng" kern="0">
                <a:solidFill>
                  <a:prstClr val="black"/>
                </a:solidFill>
                <a:latin typeface="+mn-lt"/>
                <a:ea typeface="+mn-ea"/>
              </a:endParaRPr>
            </a:p>
          </p:txBody>
        </p:sp>
        <p:sp>
          <p:nvSpPr>
            <p:cNvPr id="6" name="正方形/長方形 5">
              <a:extLst>
                <a:ext uri="{FF2B5EF4-FFF2-40B4-BE49-F238E27FC236}">
                  <a16:creationId xmlns:a16="http://schemas.microsoft.com/office/drawing/2014/main" id="{58EEDC28-B701-2F16-81EF-A05B16084D31}"/>
                </a:ext>
              </a:extLst>
            </p:cNvPr>
            <p:cNvSpPr/>
            <p:nvPr/>
          </p:nvSpPr>
          <p:spPr>
            <a:xfrm>
              <a:off x="457198" y="3821716"/>
              <a:ext cx="4049490" cy="1530078"/>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u="sng" kern="0">
                  <a:solidFill>
                    <a:prstClr val="black"/>
                  </a:solidFill>
                  <a:latin typeface="+mn-lt"/>
                  <a:ea typeface="+mn-ea"/>
                </a:rPr>
                <a:t>監視 </a:t>
              </a:r>
              <a:r>
                <a:rPr kumimoji="0" lang="en-US" altLang="ja-JP" sz="1200" u="sng" kern="0">
                  <a:solidFill>
                    <a:prstClr val="black"/>
                  </a:solidFill>
                  <a:latin typeface="+mn-lt"/>
                  <a:ea typeface="+mn-ea"/>
                </a:rPr>
                <a:t>: Azure Monitor VM Insights</a:t>
              </a: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050" kern="0">
                  <a:solidFill>
                    <a:prstClr val="black"/>
                  </a:solidFill>
                  <a:latin typeface="+mn-lt"/>
                  <a:ea typeface="+mn-ea"/>
                </a:rPr>
                <a:t>一般的な </a:t>
              </a:r>
              <a:r>
                <a:rPr kumimoji="0" lang="en-US" altLang="ja-JP" sz="1050" kern="0">
                  <a:solidFill>
                    <a:prstClr val="black"/>
                  </a:solidFill>
                  <a:latin typeface="+mn-lt"/>
                  <a:ea typeface="+mn-ea"/>
                </a:rPr>
                <a:t>CPU</a:t>
              </a:r>
              <a:r>
                <a:rPr kumimoji="0" lang="ja-JP" altLang="en-US" sz="1050" kern="0">
                  <a:solidFill>
                    <a:prstClr val="black"/>
                  </a:solidFill>
                  <a:latin typeface="+mn-lt"/>
                  <a:ea typeface="+mn-ea"/>
                </a:rPr>
                <a:t>・メモリ・ディスクなどの監</a:t>
              </a:r>
              <a:br>
                <a:rPr kumimoji="0" lang="ja-JP" altLang="en-US" sz="1050" kern="0">
                  <a:solidFill>
                    <a:prstClr val="black"/>
                  </a:solidFill>
                  <a:latin typeface="+mn-lt"/>
                  <a:ea typeface="+mn-ea"/>
                </a:rPr>
              </a:br>
              <a:r>
                <a:rPr kumimoji="0" lang="ja-JP" altLang="en-US" sz="1050" kern="0">
                  <a:solidFill>
                    <a:prstClr val="black"/>
                  </a:solidFill>
                  <a:latin typeface="+mn-lt"/>
                  <a:ea typeface="+mn-ea"/>
                </a:rPr>
                <a:t>視に加えて、仮想マシンの「挙動」をより</a:t>
              </a:r>
              <a:br>
                <a:rPr kumimoji="0" lang="ja-JP" altLang="en-US" sz="1050" kern="0">
                  <a:solidFill>
                    <a:prstClr val="black"/>
                  </a:solidFill>
                  <a:latin typeface="+mn-lt"/>
                  <a:ea typeface="+mn-ea"/>
                </a:rPr>
              </a:br>
              <a:r>
                <a:rPr kumimoji="0" lang="ja-JP" altLang="en-US" sz="1050" kern="0">
                  <a:solidFill>
                    <a:prstClr val="black"/>
                  </a:solidFill>
                  <a:latin typeface="+mn-lt"/>
                  <a:ea typeface="+mn-ea"/>
                </a:rPr>
                <a:t>深く分析するための機能を提供するもの</a:t>
              </a:r>
              <a:endParaRPr kumimoji="0" lang="en-US" altLang="ja-JP" sz="105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050" kern="0">
                  <a:solidFill>
                    <a:prstClr val="black"/>
                  </a:solidFill>
                  <a:latin typeface="+mn-lt"/>
                  <a:ea typeface="+mn-ea"/>
                </a:rPr>
                <a:t>特にサービスマップ解析機能が便利、通</a:t>
              </a:r>
              <a:br>
                <a:rPr kumimoji="0" lang="ja-JP" altLang="en-US" sz="1050" kern="0">
                  <a:solidFill>
                    <a:prstClr val="black"/>
                  </a:solidFill>
                  <a:latin typeface="+mn-lt"/>
                  <a:ea typeface="+mn-ea"/>
                </a:rPr>
              </a:br>
              <a:r>
                <a:rPr kumimoji="0" lang="ja-JP" altLang="en-US" sz="1050" kern="0">
                  <a:solidFill>
                    <a:prstClr val="black"/>
                  </a:solidFill>
                  <a:latin typeface="+mn-lt"/>
                  <a:ea typeface="+mn-ea"/>
                </a:rPr>
                <a:t>信しているプロセスとその接続先の情報</a:t>
              </a:r>
              <a:br>
                <a:rPr kumimoji="0" lang="ja-JP" altLang="en-US" sz="1050" kern="0">
                  <a:solidFill>
                    <a:prstClr val="black"/>
                  </a:solidFill>
                  <a:latin typeface="+mn-lt"/>
                  <a:ea typeface="+mn-ea"/>
                </a:rPr>
              </a:br>
              <a:r>
                <a:rPr kumimoji="0" lang="ja-JP" altLang="en-US" sz="1050" kern="0">
                  <a:solidFill>
                    <a:prstClr val="black"/>
                  </a:solidFill>
                  <a:latin typeface="+mn-lt"/>
                  <a:ea typeface="+mn-ea"/>
                </a:rPr>
                <a:t>が一目瞭然でわかる</a:t>
              </a:r>
            </a:p>
            <a:p>
              <a:pPr marL="171450" indent="-171450" eaLnBrk="1" fontAlgn="auto" hangingPunct="1">
                <a:spcBef>
                  <a:spcPts val="0"/>
                </a:spcBef>
                <a:spcAft>
                  <a:spcPts val="0"/>
                </a:spcAft>
                <a:buFont typeface="Arial" panose="020B0604020202020204" pitchFamily="34" charset="0"/>
                <a:buChar char="•"/>
                <a:defRPr/>
              </a:pPr>
              <a:endParaRPr kumimoji="0" lang="ja-JP" altLang="en-US" sz="1050" kern="0">
                <a:solidFill>
                  <a:prstClr val="black"/>
                </a:solidFill>
                <a:latin typeface="+mn-lt"/>
                <a:ea typeface="+mn-ea"/>
              </a:endParaRPr>
            </a:p>
          </p:txBody>
        </p:sp>
        <p:sp>
          <p:nvSpPr>
            <p:cNvPr id="7" name="正方形/長方形 6">
              <a:extLst>
                <a:ext uri="{FF2B5EF4-FFF2-40B4-BE49-F238E27FC236}">
                  <a16:creationId xmlns:a16="http://schemas.microsoft.com/office/drawing/2014/main" id="{B00988F6-AE98-679A-61F5-DAB084FE40D0}"/>
                </a:ext>
              </a:extLst>
            </p:cNvPr>
            <p:cNvSpPr/>
            <p:nvPr/>
          </p:nvSpPr>
          <p:spPr>
            <a:xfrm>
              <a:off x="4637312" y="3821716"/>
              <a:ext cx="4049490" cy="1530078"/>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u="sng" kern="0">
                  <a:solidFill>
                    <a:prstClr val="black"/>
                  </a:solidFill>
                  <a:latin typeface="+mn-lt"/>
                  <a:ea typeface="+mn-ea"/>
                </a:rPr>
                <a:t>バックアップ・</a:t>
              </a:r>
              <a:r>
                <a:rPr kumimoji="0" lang="en-US" altLang="ja-JP" sz="1200" u="sng" kern="0">
                  <a:solidFill>
                    <a:prstClr val="black"/>
                  </a:solidFill>
                  <a:latin typeface="+mn-lt"/>
                  <a:ea typeface="+mn-ea"/>
                </a:rPr>
                <a:t>DR : Azure Backup &amp; Site Recovery</a:t>
              </a: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050" kern="0">
                  <a:solidFill>
                    <a:prstClr val="black"/>
                  </a:solidFill>
                  <a:latin typeface="+mn-lt"/>
                  <a:ea typeface="+mn-ea"/>
                </a:rPr>
                <a:t>一般的なオンラインバックアップ機能は</a:t>
              </a:r>
              <a:br>
                <a:rPr kumimoji="0" lang="ja-JP" altLang="en-US" sz="1050" kern="0">
                  <a:solidFill>
                    <a:prstClr val="black"/>
                  </a:solidFill>
                  <a:latin typeface="+mn-lt"/>
                  <a:ea typeface="+mn-ea"/>
                </a:rPr>
              </a:br>
              <a:r>
                <a:rPr kumimoji="0" lang="ja-JP" altLang="en-US" sz="1050" kern="0">
                  <a:solidFill>
                    <a:prstClr val="black"/>
                  </a:solidFill>
                  <a:latin typeface="+mn-lt"/>
                  <a:ea typeface="+mn-ea"/>
                </a:rPr>
                <a:t>もとより、災害対策にも利用できるサイト</a:t>
              </a:r>
              <a:br>
                <a:rPr kumimoji="0" lang="ja-JP" altLang="en-US" sz="1050" kern="0">
                  <a:solidFill>
                    <a:prstClr val="black"/>
                  </a:solidFill>
                  <a:latin typeface="+mn-lt"/>
                  <a:ea typeface="+mn-ea"/>
                </a:rPr>
              </a:br>
              <a:r>
                <a:rPr kumimoji="0" lang="ja-JP" altLang="en-US" sz="1050" kern="0">
                  <a:solidFill>
                    <a:prstClr val="black"/>
                  </a:solidFill>
                  <a:latin typeface="+mn-lt"/>
                  <a:ea typeface="+mn-ea"/>
                </a:rPr>
                <a:t>リカバリと呼ばれる機能も提供</a:t>
              </a:r>
              <a:endParaRPr kumimoji="0" lang="en-US" altLang="ja-JP" sz="105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050" kern="0">
                  <a:solidFill>
                    <a:prstClr val="black"/>
                  </a:solidFill>
                  <a:latin typeface="+mn-lt"/>
                  <a:ea typeface="+mn-ea"/>
                </a:rPr>
                <a:t>サイトリカバリ機能は、オンプレミスから</a:t>
              </a:r>
              <a:br>
                <a:rPr kumimoji="0" lang="ja-JP" altLang="en-US" sz="1050" kern="0">
                  <a:solidFill>
                    <a:prstClr val="black"/>
                  </a:solidFill>
                  <a:latin typeface="+mn-lt"/>
                  <a:ea typeface="+mn-ea"/>
                </a:rPr>
              </a:br>
              <a:r>
                <a:rPr kumimoji="0" lang="ja-JP" altLang="en-US" sz="1050" kern="0">
                  <a:solidFill>
                    <a:prstClr val="black"/>
                  </a:solidFill>
                  <a:latin typeface="+mn-lt"/>
                  <a:ea typeface="+mn-ea"/>
                </a:rPr>
                <a:t>の災対や仮想マシンの移行などでも利</a:t>
              </a:r>
              <a:br>
                <a:rPr kumimoji="0" lang="ja-JP" altLang="en-US" sz="1050" kern="0">
                  <a:solidFill>
                    <a:prstClr val="black"/>
                  </a:solidFill>
                  <a:latin typeface="+mn-lt"/>
                  <a:ea typeface="+mn-ea"/>
                </a:rPr>
              </a:br>
              <a:r>
                <a:rPr kumimoji="0" lang="ja-JP" altLang="en-US" sz="1050" kern="0">
                  <a:solidFill>
                    <a:prstClr val="black"/>
                  </a:solidFill>
                  <a:latin typeface="+mn-lt"/>
                  <a:ea typeface="+mn-ea"/>
                </a:rPr>
                <a:t>用できることが多い</a:t>
              </a:r>
            </a:p>
            <a:p>
              <a:pPr eaLnBrk="1" fontAlgn="auto" hangingPunct="1">
                <a:spcBef>
                  <a:spcPts val="0"/>
                </a:spcBef>
                <a:spcAft>
                  <a:spcPts val="0"/>
                </a:spcAft>
                <a:defRPr/>
              </a:pPr>
              <a:endParaRPr kumimoji="0" lang="ja-JP" altLang="en-US" sz="1200" u="sng" kern="0">
                <a:solidFill>
                  <a:prstClr val="black"/>
                </a:solidFill>
                <a:latin typeface="+mn-lt"/>
                <a:ea typeface="+mn-ea"/>
              </a:endParaRPr>
            </a:p>
          </p:txBody>
        </p:sp>
        <p:sp>
          <p:nvSpPr>
            <p:cNvPr id="8" name="正方形/長方形 7">
              <a:extLst>
                <a:ext uri="{FF2B5EF4-FFF2-40B4-BE49-F238E27FC236}">
                  <a16:creationId xmlns:a16="http://schemas.microsoft.com/office/drawing/2014/main" id="{F96C957A-E627-A0B7-05EE-7EEFDAFE7E73}"/>
                </a:ext>
              </a:extLst>
            </p:cNvPr>
            <p:cNvSpPr/>
            <p:nvPr/>
          </p:nvSpPr>
          <p:spPr>
            <a:xfrm>
              <a:off x="457198" y="5477874"/>
              <a:ext cx="4049490" cy="1530078"/>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u="sng" kern="0">
                  <a:solidFill>
                    <a:prstClr val="black"/>
                  </a:solidFill>
                  <a:latin typeface="+mn-lt"/>
                  <a:ea typeface="+mn-ea"/>
                </a:rPr>
                <a:t>課金管理 </a:t>
              </a:r>
              <a:r>
                <a:rPr kumimoji="0" lang="en-US" altLang="ja-JP" sz="1200" u="sng" kern="0">
                  <a:solidFill>
                    <a:prstClr val="black"/>
                  </a:solidFill>
                  <a:latin typeface="+mn-lt"/>
                  <a:ea typeface="+mn-ea"/>
                </a:rPr>
                <a:t>: Cost Management &amp; Advisor</a:t>
              </a: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050" kern="0">
                  <a:solidFill>
                    <a:prstClr val="black"/>
                  </a:solidFill>
                  <a:latin typeface="+mn-lt"/>
                  <a:ea typeface="+mn-ea"/>
                </a:rPr>
                <a:t>クラウド破産を防ぐための高度なコスト</a:t>
              </a:r>
              <a:br>
                <a:rPr kumimoji="0" lang="ja-JP" altLang="en-US" sz="1050" kern="0">
                  <a:solidFill>
                    <a:prstClr val="black"/>
                  </a:solidFill>
                  <a:latin typeface="+mn-lt"/>
                  <a:ea typeface="+mn-ea"/>
                </a:rPr>
              </a:br>
              <a:r>
                <a:rPr kumimoji="0" lang="ja-JP" altLang="en-US" sz="1050" kern="0">
                  <a:solidFill>
                    <a:prstClr val="black"/>
                  </a:solidFill>
                  <a:latin typeface="+mn-lt"/>
                  <a:ea typeface="+mn-ea"/>
                </a:rPr>
                <a:t>分析ツールと、コスト削減のためのアド</a:t>
              </a:r>
              <a:br>
                <a:rPr kumimoji="0" lang="ja-JP" altLang="en-US" sz="1050" kern="0">
                  <a:solidFill>
                    <a:prstClr val="black"/>
                  </a:solidFill>
                  <a:latin typeface="+mn-lt"/>
                  <a:ea typeface="+mn-ea"/>
                </a:rPr>
              </a:br>
              <a:r>
                <a:rPr kumimoji="0" lang="ja-JP" altLang="en-US" sz="1050" kern="0">
                  <a:solidFill>
                    <a:prstClr val="black"/>
                  </a:solidFill>
                  <a:latin typeface="+mn-lt"/>
                  <a:ea typeface="+mn-ea"/>
                </a:rPr>
                <a:t>バイザー機能を提供</a:t>
              </a:r>
            </a:p>
            <a:p>
              <a:pPr marL="171450" indent="-171450" eaLnBrk="1" fontAlgn="auto" hangingPunct="1">
                <a:spcBef>
                  <a:spcPts val="0"/>
                </a:spcBef>
                <a:spcAft>
                  <a:spcPts val="0"/>
                </a:spcAft>
                <a:buFont typeface="Arial" panose="020B0604020202020204" pitchFamily="34" charset="0"/>
                <a:buChar char="•"/>
                <a:defRPr/>
              </a:pPr>
              <a:r>
                <a:rPr kumimoji="0" lang="ja-JP" altLang="en-US" sz="1050" kern="0">
                  <a:solidFill>
                    <a:prstClr val="black"/>
                  </a:solidFill>
                  <a:latin typeface="+mn-lt"/>
                  <a:ea typeface="+mn-ea"/>
                </a:rPr>
                <a:t>コスト予測に基づいてアラートを発行す</a:t>
              </a:r>
              <a:br>
                <a:rPr kumimoji="0" lang="ja-JP" altLang="en-US" sz="1050" kern="0">
                  <a:solidFill>
                    <a:prstClr val="black"/>
                  </a:solidFill>
                  <a:latin typeface="+mn-lt"/>
                  <a:ea typeface="+mn-ea"/>
                </a:rPr>
              </a:br>
              <a:r>
                <a:rPr kumimoji="0" lang="ja-JP" altLang="en-US" sz="1050" kern="0">
                  <a:solidFill>
                    <a:prstClr val="black"/>
                  </a:solidFill>
                  <a:latin typeface="+mn-lt"/>
                  <a:ea typeface="+mn-ea"/>
                </a:rPr>
                <a:t>ることもできる</a:t>
              </a:r>
              <a:endParaRPr kumimoji="0" lang="ja-JP" altLang="en-US" sz="1200" kern="0">
                <a:solidFill>
                  <a:prstClr val="black"/>
                </a:solidFill>
                <a:latin typeface="+mn-lt"/>
                <a:ea typeface="+mn-ea"/>
              </a:endParaRPr>
            </a:p>
          </p:txBody>
        </p:sp>
        <p:sp>
          <p:nvSpPr>
            <p:cNvPr id="9" name="正方形/長方形 8">
              <a:extLst>
                <a:ext uri="{FF2B5EF4-FFF2-40B4-BE49-F238E27FC236}">
                  <a16:creationId xmlns:a16="http://schemas.microsoft.com/office/drawing/2014/main" id="{85E9DAE4-E021-51F1-3502-2CA8477140CD}"/>
                </a:ext>
              </a:extLst>
            </p:cNvPr>
            <p:cNvSpPr/>
            <p:nvPr/>
          </p:nvSpPr>
          <p:spPr>
            <a:xfrm>
              <a:off x="4637312" y="5477874"/>
              <a:ext cx="4049490" cy="1530078"/>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u="sng" kern="0">
                  <a:solidFill>
                    <a:prstClr val="black"/>
                  </a:solidFill>
                  <a:latin typeface="+mn-lt"/>
                  <a:ea typeface="+mn-ea"/>
                </a:rPr>
                <a:t>ガバナンス </a:t>
              </a:r>
              <a:r>
                <a:rPr kumimoji="0" lang="en-US" altLang="ja-JP" sz="1200" u="sng" kern="0">
                  <a:solidFill>
                    <a:prstClr val="black"/>
                  </a:solidFill>
                  <a:latin typeface="+mn-lt"/>
                  <a:ea typeface="+mn-ea"/>
                </a:rPr>
                <a:t>: Azure Policy</a:t>
              </a: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050" kern="0">
                  <a:solidFill>
                    <a:prstClr val="black"/>
                  </a:solidFill>
                  <a:latin typeface="+mn-lt"/>
                  <a:ea typeface="+mn-ea"/>
                </a:rPr>
                <a:t>仮想マシンの構成設定を強制するため</a:t>
              </a:r>
              <a:br>
                <a:rPr kumimoji="0" lang="ja-JP" altLang="en-US" sz="1050" kern="0">
                  <a:solidFill>
                    <a:prstClr val="black"/>
                  </a:solidFill>
                  <a:latin typeface="+mn-lt"/>
                  <a:ea typeface="+mn-ea"/>
                </a:rPr>
              </a:br>
              <a:r>
                <a:rPr kumimoji="0" lang="ja-JP" altLang="en-US" sz="1050" kern="0">
                  <a:solidFill>
                    <a:prstClr val="black"/>
                  </a:solidFill>
                  <a:latin typeface="+mn-lt"/>
                  <a:ea typeface="+mn-ea"/>
                </a:rPr>
                <a:t>の仕組みとして </a:t>
              </a:r>
              <a:r>
                <a:rPr kumimoji="0" lang="en-US" altLang="ja-JP" sz="1050" kern="0">
                  <a:solidFill>
                    <a:prstClr val="black"/>
                  </a:solidFill>
                  <a:latin typeface="+mn-lt"/>
                  <a:ea typeface="+mn-ea"/>
                </a:rPr>
                <a:t>Azure Policy </a:t>
              </a:r>
              <a:r>
                <a:rPr kumimoji="0" lang="ja-JP" altLang="en-US" sz="1050" kern="0">
                  <a:solidFill>
                    <a:prstClr val="black"/>
                  </a:solidFill>
                  <a:latin typeface="+mn-lt"/>
                  <a:ea typeface="+mn-ea"/>
                </a:rPr>
                <a:t>（</a:t>
              </a:r>
              <a:r>
                <a:rPr kumimoji="0" lang="en-US" altLang="ja-JP" sz="1050" kern="0">
                  <a:solidFill>
                    <a:prstClr val="black"/>
                  </a:solidFill>
                  <a:latin typeface="+mn-lt"/>
                  <a:ea typeface="+mn-ea"/>
                </a:rPr>
                <a:t>Guest </a:t>
              </a:r>
              <a:br>
                <a:rPr kumimoji="0" lang="en-US" altLang="ja-JP" sz="1050" kern="0">
                  <a:solidFill>
                    <a:prstClr val="black"/>
                  </a:solidFill>
                  <a:latin typeface="+mn-lt"/>
                  <a:ea typeface="+mn-ea"/>
                </a:rPr>
              </a:br>
              <a:r>
                <a:rPr kumimoji="0" lang="en-US" altLang="ja-JP" sz="1050" kern="0">
                  <a:solidFill>
                    <a:prstClr val="black"/>
                  </a:solidFill>
                  <a:latin typeface="+mn-lt"/>
                  <a:ea typeface="+mn-ea"/>
                </a:rPr>
                <a:t>Machine Configudation</a:t>
              </a:r>
              <a:r>
                <a:rPr kumimoji="0" lang="ja-JP" altLang="en-US" sz="1050" kern="0">
                  <a:solidFill>
                    <a:prstClr val="black"/>
                  </a:solidFill>
                  <a:latin typeface="+mn-lt"/>
                  <a:ea typeface="+mn-ea"/>
                </a:rPr>
                <a:t>）を提供</a:t>
              </a:r>
            </a:p>
            <a:p>
              <a:pPr marL="171450" indent="-171450" eaLnBrk="1" fontAlgn="auto" hangingPunct="1">
                <a:spcBef>
                  <a:spcPts val="0"/>
                </a:spcBef>
                <a:spcAft>
                  <a:spcPts val="0"/>
                </a:spcAft>
                <a:buFont typeface="Arial" panose="020B0604020202020204" pitchFamily="34" charset="0"/>
                <a:buChar char="•"/>
                <a:defRPr/>
              </a:pPr>
              <a:r>
                <a:rPr kumimoji="0" lang="ja-JP" altLang="en-US" sz="1050" kern="0">
                  <a:solidFill>
                    <a:prstClr val="black"/>
                  </a:solidFill>
                  <a:latin typeface="+mn-lt"/>
                  <a:ea typeface="+mn-ea"/>
                </a:rPr>
                <a:t>一部のポリシーについては是正機能も</a:t>
              </a:r>
              <a:br>
                <a:rPr kumimoji="0" lang="ja-JP" altLang="en-US" sz="1050" kern="0">
                  <a:solidFill>
                    <a:prstClr val="black"/>
                  </a:solidFill>
                  <a:latin typeface="+mn-lt"/>
                  <a:ea typeface="+mn-ea"/>
                </a:rPr>
              </a:br>
              <a:r>
                <a:rPr kumimoji="0" lang="ja-JP" altLang="en-US" sz="1050" kern="0">
                  <a:solidFill>
                    <a:prstClr val="black"/>
                  </a:solidFill>
                  <a:latin typeface="+mn-lt"/>
                  <a:ea typeface="+mn-ea"/>
                </a:rPr>
                <a:t>提供されており、違反しているマシンを</a:t>
              </a:r>
              <a:br>
                <a:rPr kumimoji="0" lang="ja-JP" altLang="en-US" sz="1050" kern="0">
                  <a:solidFill>
                    <a:prstClr val="black"/>
                  </a:solidFill>
                  <a:latin typeface="+mn-lt"/>
                  <a:ea typeface="+mn-ea"/>
                </a:rPr>
              </a:br>
              <a:r>
                <a:rPr kumimoji="0" lang="ja-JP" altLang="en-US" sz="1050" kern="0">
                  <a:solidFill>
                    <a:prstClr val="black"/>
                  </a:solidFill>
                  <a:latin typeface="+mn-lt"/>
                  <a:ea typeface="+mn-ea"/>
                </a:rPr>
                <a:t>強制的に修正することもできる</a:t>
              </a:r>
            </a:p>
            <a:p>
              <a:pPr marL="171450" indent="-171450" eaLnBrk="1" fontAlgn="auto" hangingPunct="1">
                <a:spcBef>
                  <a:spcPts val="0"/>
                </a:spcBef>
                <a:spcAft>
                  <a:spcPts val="0"/>
                </a:spcAft>
                <a:buFont typeface="Arial" panose="020B0604020202020204" pitchFamily="34" charset="0"/>
                <a:buChar char="•"/>
                <a:defRPr/>
              </a:pPr>
              <a:endParaRPr kumimoji="0" lang="ja-JP" altLang="en-US" sz="1200" u="sng" kern="0">
                <a:solidFill>
                  <a:prstClr val="black"/>
                </a:solidFill>
                <a:latin typeface="+mn-lt"/>
                <a:ea typeface="+mn-ea"/>
              </a:endParaRPr>
            </a:p>
          </p:txBody>
        </p:sp>
      </p:grpSp>
      <p:pic>
        <p:nvPicPr>
          <p:cNvPr id="10" name="グラフィックス 9">
            <a:extLst>
              <a:ext uri="{FF2B5EF4-FFF2-40B4-BE49-F238E27FC236}">
                <a16:creationId xmlns:a16="http://schemas.microsoft.com/office/drawing/2014/main" id="{7CCFD625-99FF-F4B0-11AB-F8BFF804C1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2074" y="2222250"/>
            <a:ext cx="271830" cy="271830"/>
          </a:xfrm>
          <a:prstGeom prst="rect">
            <a:avLst/>
          </a:prstGeom>
        </p:spPr>
      </p:pic>
      <p:pic>
        <p:nvPicPr>
          <p:cNvPr id="12" name="グラフィックス 11">
            <a:extLst>
              <a:ext uri="{FF2B5EF4-FFF2-40B4-BE49-F238E27FC236}">
                <a16:creationId xmlns:a16="http://schemas.microsoft.com/office/drawing/2014/main" id="{14E33BC2-4FBC-7AFA-C58B-AA10E62D84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0374" y="2222249"/>
            <a:ext cx="271829" cy="271829"/>
          </a:xfrm>
          <a:prstGeom prst="rect">
            <a:avLst/>
          </a:prstGeom>
        </p:spPr>
      </p:pic>
      <p:pic>
        <p:nvPicPr>
          <p:cNvPr id="14" name="グラフィックス 13">
            <a:extLst>
              <a:ext uri="{FF2B5EF4-FFF2-40B4-BE49-F238E27FC236}">
                <a16:creationId xmlns:a16="http://schemas.microsoft.com/office/drawing/2014/main" id="{1256A11A-1A73-7528-ABC0-9CDEBA0AE6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92071" y="3770354"/>
            <a:ext cx="239434" cy="239434"/>
          </a:xfrm>
          <a:prstGeom prst="rect">
            <a:avLst/>
          </a:prstGeom>
        </p:spPr>
      </p:pic>
      <p:pic>
        <p:nvPicPr>
          <p:cNvPr id="16" name="グラフィックス 15">
            <a:extLst>
              <a:ext uri="{FF2B5EF4-FFF2-40B4-BE49-F238E27FC236}">
                <a16:creationId xmlns:a16="http://schemas.microsoft.com/office/drawing/2014/main" id="{49776041-ED66-392D-6C2C-84075EAD10A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10374" y="3770354"/>
            <a:ext cx="247859" cy="247859"/>
          </a:xfrm>
          <a:prstGeom prst="rect">
            <a:avLst/>
          </a:prstGeom>
        </p:spPr>
      </p:pic>
      <p:pic>
        <p:nvPicPr>
          <p:cNvPr id="18" name="グラフィックス 17">
            <a:extLst>
              <a:ext uri="{FF2B5EF4-FFF2-40B4-BE49-F238E27FC236}">
                <a16:creationId xmlns:a16="http://schemas.microsoft.com/office/drawing/2014/main" id="{970FD38E-9723-8901-92C3-EC165850637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18795" y="5291479"/>
            <a:ext cx="225946" cy="225946"/>
          </a:xfrm>
          <a:prstGeom prst="rect">
            <a:avLst/>
          </a:prstGeom>
        </p:spPr>
      </p:pic>
      <p:pic>
        <p:nvPicPr>
          <p:cNvPr id="20" name="グラフィックス 19">
            <a:extLst>
              <a:ext uri="{FF2B5EF4-FFF2-40B4-BE49-F238E27FC236}">
                <a16:creationId xmlns:a16="http://schemas.microsoft.com/office/drawing/2014/main" id="{AB4C4548-1B71-BCEA-971A-1001B1B0E2C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333820" y="5291479"/>
            <a:ext cx="248161" cy="248161"/>
          </a:xfrm>
          <a:prstGeom prst="rect">
            <a:avLst/>
          </a:prstGeom>
        </p:spPr>
      </p:pic>
      <p:pic>
        <p:nvPicPr>
          <p:cNvPr id="23" name="図 22">
            <a:extLst>
              <a:ext uri="{FF2B5EF4-FFF2-40B4-BE49-F238E27FC236}">
                <a16:creationId xmlns:a16="http://schemas.microsoft.com/office/drawing/2014/main" id="{6A2D0BF6-563C-9127-562E-249F51730815}"/>
              </a:ext>
            </a:extLst>
          </p:cNvPr>
          <p:cNvPicPr>
            <a:picLocks noChangeAspect="1"/>
          </p:cNvPicPr>
          <p:nvPr/>
        </p:nvPicPr>
        <p:blipFill rotWithShape="1">
          <a:blip r:embed="rId14"/>
          <a:srcRect b="18438"/>
          <a:stretch/>
        </p:blipFill>
        <p:spPr>
          <a:xfrm>
            <a:off x="3079630" y="2582442"/>
            <a:ext cx="1351875" cy="859240"/>
          </a:xfrm>
          <a:prstGeom prst="rect">
            <a:avLst/>
          </a:prstGeom>
        </p:spPr>
      </p:pic>
      <p:pic>
        <p:nvPicPr>
          <p:cNvPr id="24" name="図 23">
            <a:extLst>
              <a:ext uri="{FF2B5EF4-FFF2-40B4-BE49-F238E27FC236}">
                <a16:creationId xmlns:a16="http://schemas.microsoft.com/office/drawing/2014/main" id="{85BE5FE3-5010-94A1-9A4C-DCE14134BB80}"/>
              </a:ext>
            </a:extLst>
          </p:cNvPr>
          <p:cNvPicPr>
            <a:picLocks noChangeAspect="1"/>
          </p:cNvPicPr>
          <p:nvPr/>
        </p:nvPicPr>
        <p:blipFill>
          <a:blip r:embed="rId15"/>
          <a:stretch>
            <a:fillRect/>
          </a:stretch>
        </p:blipFill>
        <p:spPr>
          <a:xfrm>
            <a:off x="7227529" y="2551148"/>
            <a:ext cx="1354452" cy="877852"/>
          </a:xfrm>
          <a:prstGeom prst="rect">
            <a:avLst/>
          </a:prstGeom>
          <a:ln>
            <a:solidFill>
              <a:schemeClr val="bg2"/>
            </a:solidFill>
          </a:ln>
        </p:spPr>
      </p:pic>
      <p:pic>
        <p:nvPicPr>
          <p:cNvPr id="25" name="図 24">
            <a:extLst>
              <a:ext uri="{FF2B5EF4-FFF2-40B4-BE49-F238E27FC236}">
                <a16:creationId xmlns:a16="http://schemas.microsoft.com/office/drawing/2014/main" id="{E578DAE6-D57B-2738-98EB-0FCACF80691C}"/>
              </a:ext>
            </a:extLst>
          </p:cNvPr>
          <p:cNvPicPr>
            <a:picLocks noChangeAspect="1"/>
          </p:cNvPicPr>
          <p:nvPr/>
        </p:nvPicPr>
        <p:blipFill>
          <a:blip r:embed="rId16"/>
          <a:stretch>
            <a:fillRect/>
          </a:stretch>
        </p:blipFill>
        <p:spPr>
          <a:xfrm>
            <a:off x="3079628" y="4081138"/>
            <a:ext cx="1351875" cy="890743"/>
          </a:xfrm>
          <a:prstGeom prst="rect">
            <a:avLst/>
          </a:prstGeom>
          <a:ln>
            <a:solidFill>
              <a:schemeClr val="tx1"/>
            </a:solidFill>
          </a:ln>
        </p:spPr>
      </p:pic>
      <p:pic>
        <p:nvPicPr>
          <p:cNvPr id="26" name="図 25">
            <a:extLst>
              <a:ext uri="{FF2B5EF4-FFF2-40B4-BE49-F238E27FC236}">
                <a16:creationId xmlns:a16="http://schemas.microsoft.com/office/drawing/2014/main" id="{B5CD9A29-BE70-76FE-E74F-EF85B735FB75}"/>
              </a:ext>
            </a:extLst>
          </p:cNvPr>
          <p:cNvPicPr>
            <a:picLocks noChangeAspect="1"/>
          </p:cNvPicPr>
          <p:nvPr/>
        </p:nvPicPr>
        <p:blipFill>
          <a:blip r:embed="rId17"/>
          <a:stretch>
            <a:fillRect/>
          </a:stretch>
        </p:blipFill>
        <p:spPr>
          <a:xfrm>
            <a:off x="7269338" y="4135962"/>
            <a:ext cx="1288896" cy="749571"/>
          </a:xfrm>
          <a:prstGeom prst="rect">
            <a:avLst/>
          </a:prstGeom>
        </p:spPr>
      </p:pic>
      <p:pic>
        <p:nvPicPr>
          <p:cNvPr id="27" name="図 26">
            <a:extLst>
              <a:ext uri="{FF2B5EF4-FFF2-40B4-BE49-F238E27FC236}">
                <a16:creationId xmlns:a16="http://schemas.microsoft.com/office/drawing/2014/main" id="{4018320F-302A-9FD1-71F2-B5457D591880}"/>
              </a:ext>
            </a:extLst>
          </p:cNvPr>
          <p:cNvPicPr>
            <a:picLocks noChangeAspect="1"/>
          </p:cNvPicPr>
          <p:nvPr/>
        </p:nvPicPr>
        <p:blipFill>
          <a:blip r:embed="rId18"/>
          <a:stretch>
            <a:fillRect/>
          </a:stretch>
        </p:blipFill>
        <p:spPr>
          <a:xfrm>
            <a:off x="3079628" y="5569951"/>
            <a:ext cx="1259459" cy="996219"/>
          </a:xfrm>
          <a:prstGeom prst="rect">
            <a:avLst/>
          </a:prstGeom>
          <a:ln>
            <a:solidFill>
              <a:schemeClr val="tx1"/>
            </a:solidFill>
          </a:ln>
        </p:spPr>
      </p:pic>
      <p:pic>
        <p:nvPicPr>
          <p:cNvPr id="28" name="図 27">
            <a:extLst>
              <a:ext uri="{FF2B5EF4-FFF2-40B4-BE49-F238E27FC236}">
                <a16:creationId xmlns:a16="http://schemas.microsoft.com/office/drawing/2014/main" id="{F48B22B8-5FBD-71A1-F91A-15AACC68216F}"/>
              </a:ext>
            </a:extLst>
          </p:cNvPr>
          <p:cNvPicPr>
            <a:picLocks noChangeAspect="1"/>
          </p:cNvPicPr>
          <p:nvPr/>
        </p:nvPicPr>
        <p:blipFill>
          <a:blip r:embed="rId19"/>
          <a:stretch>
            <a:fillRect/>
          </a:stretch>
        </p:blipFill>
        <p:spPr>
          <a:xfrm>
            <a:off x="7318372" y="5656625"/>
            <a:ext cx="1207864" cy="925902"/>
          </a:xfrm>
          <a:prstGeom prst="rect">
            <a:avLst/>
          </a:prstGeom>
          <a:ln>
            <a:solidFill>
              <a:schemeClr val="tx1"/>
            </a:solidFill>
          </a:ln>
        </p:spPr>
      </p:pic>
    </p:spTree>
    <p:extLst>
      <p:ext uri="{BB962C8B-B14F-4D97-AF65-F5344CB8AC3E}">
        <p14:creationId xmlns:p14="http://schemas.microsoft.com/office/powerpoint/2010/main" val="197682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3DD04F-D062-3861-0E8C-C5185860E8BA}"/>
              </a:ext>
            </a:extLst>
          </p:cNvPr>
          <p:cNvSpPr>
            <a:spLocks noGrp="1"/>
          </p:cNvSpPr>
          <p:nvPr>
            <p:ph type="title"/>
          </p:nvPr>
        </p:nvSpPr>
        <p:spPr/>
        <p:txBody>
          <a:bodyPr/>
          <a:lstStyle/>
          <a:p>
            <a:r>
              <a:rPr lang="ja-JP" altLang="en-US"/>
              <a:t>② 運用管理 （</a:t>
            </a:r>
            <a:r>
              <a:rPr lang="en-US" altLang="ja-JP"/>
              <a:t>Operate</a:t>
            </a:r>
            <a:r>
              <a:rPr lang="ja-JP" altLang="en-US"/>
              <a:t>）</a:t>
            </a:r>
            <a:endParaRPr kumimoji="1" lang="ja-JP" altLang="en-US"/>
          </a:p>
        </p:txBody>
      </p:sp>
      <p:sp>
        <p:nvSpPr>
          <p:cNvPr id="3" name="コンテンツ プレースホルダー 2">
            <a:extLst>
              <a:ext uri="{FF2B5EF4-FFF2-40B4-BE49-F238E27FC236}">
                <a16:creationId xmlns:a16="http://schemas.microsoft.com/office/drawing/2014/main" id="{36847BD0-8886-95E8-9769-D0336748B7CA}"/>
              </a:ext>
            </a:extLst>
          </p:cNvPr>
          <p:cNvSpPr>
            <a:spLocks noGrp="1"/>
          </p:cNvSpPr>
          <p:nvPr>
            <p:ph idx="1"/>
          </p:nvPr>
        </p:nvSpPr>
        <p:spPr/>
        <p:txBody>
          <a:bodyPr/>
          <a:lstStyle/>
          <a:p>
            <a:r>
              <a:rPr lang="en-US" altLang="ja-JP"/>
              <a:t>B</a:t>
            </a:r>
            <a:r>
              <a:rPr kumimoji="1" lang="en-US" altLang="ja-JP"/>
              <a:t>. </a:t>
            </a:r>
            <a:r>
              <a:rPr kumimoji="1" lang="ja-JP" altLang="en-US"/>
              <a:t>監視の考え方</a:t>
            </a:r>
            <a:endParaRPr kumimoji="1" lang="en-US" altLang="ja-JP"/>
          </a:p>
          <a:p>
            <a:pPr lvl="1"/>
            <a:r>
              <a:rPr lang="ja-JP" altLang="en-US"/>
              <a:t>監視の考え方は、ここ </a:t>
            </a:r>
            <a:r>
              <a:rPr lang="en-US" altLang="ja-JP"/>
              <a:t>5</a:t>
            </a:r>
            <a:r>
              <a:rPr lang="ja-JP" altLang="en-US"/>
              <a:t>～</a:t>
            </a:r>
            <a:r>
              <a:rPr lang="en-US" altLang="ja-JP"/>
              <a:t>10 </a:t>
            </a:r>
            <a:r>
              <a:rPr lang="ja-JP" altLang="en-US"/>
              <a:t>年で大きく進化しているため、クラウド化の際に見直し・ブラッシュアップすることが望ましい</a:t>
            </a:r>
            <a:endParaRPr lang="en-US" altLang="ja-JP"/>
          </a:p>
        </p:txBody>
      </p:sp>
      <p:grpSp>
        <p:nvGrpSpPr>
          <p:cNvPr id="4" name="グループ化 3">
            <a:extLst>
              <a:ext uri="{FF2B5EF4-FFF2-40B4-BE49-F238E27FC236}">
                <a16:creationId xmlns:a16="http://schemas.microsoft.com/office/drawing/2014/main" id="{B97E87F5-F823-4362-F600-E32EB0805C91}"/>
              </a:ext>
            </a:extLst>
          </p:cNvPr>
          <p:cNvGrpSpPr/>
          <p:nvPr/>
        </p:nvGrpSpPr>
        <p:grpSpPr>
          <a:xfrm>
            <a:off x="457200" y="2114868"/>
            <a:ext cx="8229600" cy="4545011"/>
            <a:chOff x="457200" y="2597630"/>
            <a:chExt cx="8229600" cy="4000020"/>
          </a:xfrm>
        </p:grpSpPr>
        <p:sp>
          <p:nvSpPr>
            <p:cNvPr id="5" name="正方形/長方形 4">
              <a:extLst>
                <a:ext uri="{FF2B5EF4-FFF2-40B4-BE49-F238E27FC236}">
                  <a16:creationId xmlns:a16="http://schemas.microsoft.com/office/drawing/2014/main" id="{39BD43E0-457C-ED55-8C39-AAF2772D1409}"/>
                </a:ext>
              </a:extLst>
            </p:cNvPr>
            <p:cNvSpPr/>
            <p:nvPr/>
          </p:nvSpPr>
          <p:spPr>
            <a:xfrm>
              <a:off x="457200" y="2597630"/>
              <a:ext cx="4059139" cy="192392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b="1" u="sng" kern="0">
                  <a:solidFill>
                    <a:prstClr val="black"/>
                  </a:solidFill>
                  <a:latin typeface="+mn-lt"/>
                  <a:ea typeface="+mn-ea"/>
                </a:rPr>
                <a:t>監視の目的（何を何の目的で監視するのか）</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監視の目的（監視目標）は、大別すると以下の </a:t>
              </a:r>
              <a:r>
                <a:rPr kumimoji="0" lang="en-US" altLang="ja-JP" sz="1200" kern="0">
                  <a:solidFill>
                    <a:prstClr val="black"/>
                  </a:solidFill>
                  <a:latin typeface="+mn-lt"/>
                  <a:ea typeface="+mn-ea"/>
                </a:rPr>
                <a:t>4 </a:t>
              </a:r>
              <a:r>
                <a:rPr kumimoji="0" lang="ja-JP" altLang="en-US" sz="1200" kern="0">
                  <a:solidFill>
                    <a:prstClr val="black"/>
                  </a:solidFill>
                  <a:latin typeface="+mn-lt"/>
                  <a:ea typeface="+mn-ea"/>
                </a:rPr>
                <a:t>つ</a:t>
              </a: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これらを分解して、具体的な監視項目に落とし込む</a:t>
              </a:r>
            </a:p>
            <a:p>
              <a:pPr marL="360000" lvl="1" indent="-180000" eaLnBrk="1" fontAlgn="auto" hangingPunct="1">
                <a:spcBef>
                  <a:spcPts val="0"/>
                </a:spcBef>
                <a:spcAft>
                  <a:spcPts val="0"/>
                </a:spcAft>
                <a:buFont typeface="Wingdings" panose="05000000000000000000" pitchFamily="2" charset="2"/>
                <a:buChar char="Ø"/>
                <a:defRPr/>
              </a:pPr>
              <a:endParaRPr kumimoji="0" lang="ja-JP" altLang="en-US" sz="1400" kern="0">
                <a:solidFill>
                  <a:prstClr val="black"/>
                </a:solidFill>
                <a:latin typeface="+mn-lt"/>
                <a:ea typeface="+mn-ea"/>
              </a:endParaRPr>
            </a:p>
          </p:txBody>
        </p:sp>
        <p:sp>
          <p:nvSpPr>
            <p:cNvPr id="6" name="正方形/長方形 5">
              <a:extLst>
                <a:ext uri="{FF2B5EF4-FFF2-40B4-BE49-F238E27FC236}">
                  <a16:creationId xmlns:a16="http://schemas.microsoft.com/office/drawing/2014/main" id="{8BF413F6-5701-B225-979D-78BF2B7A4827}"/>
                </a:ext>
              </a:extLst>
            </p:cNvPr>
            <p:cNvSpPr/>
            <p:nvPr/>
          </p:nvSpPr>
          <p:spPr>
            <a:xfrm>
              <a:off x="4627661" y="2597630"/>
              <a:ext cx="4059139" cy="192392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b="1" u="sng" kern="0">
                  <a:solidFill>
                    <a:prstClr val="black"/>
                  </a:solidFill>
                  <a:latin typeface="+mn-lt"/>
                  <a:ea typeface="+mn-ea"/>
                </a:rPr>
                <a:t>アラート（警告）・通知（</a:t>
              </a:r>
              <a:r>
                <a:rPr kumimoji="0" lang="en-US" altLang="ja-JP" sz="1400" b="1" u="sng" kern="0">
                  <a:solidFill>
                    <a:prstClr val="black"/>
                  </a:solidFill>
                  <a:latin typeface="+mn-lt"/>
                  <a:ea typeface="+mn-ea"/>
                </a:rPr>
                <a:t>Notification</a:t>
              </a:r>
              <a:r>
                <a:rPr kumimoji="0" lang="ja-JP" altLang="en-US" sz="1400" b="1" u="sng" kern="0">
                  <a:solidFill>
                    <a:prstClr val="black"/>
                  </a:solidFill>
                  <a:latin typeface="+mn-lt"/>
                  <a:ea typeface="+mn-ea"/>
                </a:rPr>
                <a:t>）ポリシー</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むやみに大量の通知や警告を送ると、実態として機能しなくなってしまうことが多い（アラート疲れと呼ばれる）</a:t>
              </a: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このため、異常が検知された場合の、アラート・通知に関する単一のポリシーを定めておくようにする</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重大度（</a:t>
              </a:r>
              <a:r>
                <a:rPr kumimoji="0" lang="en-US" altLang="ja-JP" sz="1200" kern="0">
                  <a:solidFill>
                    <a:prstClr val="black"/>
                  </a:solidFill>
                  <a:latin typeface="+mn-lt"/>
                  <a:ea typeface="+mn-ea"/>
                </a:rPr>
                <a:t>Severity</a:t>
              </a:r>
              <a:r>
                <a:rPr kumimoji="0" lang="ja-JP" altLang="en-US" sz="1200" kern="0">
                  <a:solidFill>
                    <a:prstClr val="black"/>
                  </a:solidFill>
                  <a:latin typeface="+mn-lt"/>
                  <a:ea typeface="+mn-ea"/>
                </a:rPr>
                <a:t>）</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優先度（</a:t>
              </a:r>
              <a:r>
                <a:rPr kumimoji="0" lang="en-US" altLang="ja-JP" sz="1200" kern="0">
                  <a:solidFill>
                    <a:prstClr val="black"/>
                  </a:solidFill>
                  <a:latin typeface="+mn-lt"/>
                  <a:ea typeface="+mn-ea"/>
                </a:rPr>
                <a:t>Priority</a:t>
              </a:r>
              <a:r>
                <a:rPr kumimoji="0" lang="ja-JP" altLang="en-US" sz="1200" kern="0">
                  <a:solidFill>
                    <a:prstClr val="black"/>
                  </a:solidFill>
                  <a:latin typeface="+mn-lt"/>
                  <a:ea typeface="+mn-ea"/>
                </a:rPr>
                <a:t>）</a:t>
              </a:r>
            </a:p>
          </p:txBody>
        </p:sp>
        <p:sp>
          <p:nvSpPr>
            <p:cNvPr id="7" name="正方形/長方形 6">
              <a:extLst>
                <a:ext uri="{FF2B5EF4-FFF2-40B4-BE49-F238E27FC236}">
                  <a16:creationId xmlns:a16="http://schemas.microsoft.com/office/drawing/2014/main" id="{F01FE0A3-D6DB-E1A7-8B10-89AB46B9E5D9}"/>
                </a:ext>
              </a:extLst>
            </p:cNvPr>
            <p:cNvSpPr/>
            <p:nvPr/>
          </p:nvSpPr>
          <p:spPr>
            <a:xfrm>
              <a:off x="457200" y="4673723"/>
              <a:ext cx="4059139" cy="192392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en-US" altLang="ja-JP" sz="1400" b="1" u="sng" kern="0">
                  <a:solidFill>
                    <a:prstClr val="black"/>
                  </a:solidFill>
                  <a:latin typeface="+mn-lt"/>
                  <a:ea typeface="+mn-ea"/>
                </a:rPr>
                <a:t>Azure</a:t>
              </a:r>
              <a:r>
                <a:rPr kumimoji="0" lang="ja-JP" altLang="en-US" sz="1400" b="1" u="sng" kern="0">
                  <a:solidFill>
                    <a:prstClr val="black"/>
                  </a:solidFill>
                  <a:latin typeface="+mn-lt"/>
                  <a:ea typeface="+mn-ea"/>
                </a:rPr>
                <a:t> の監視戦略の考え方・整理の仕方</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監視は、複数のレイヤーに分けて考える</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特に </a:t>
              </a:r>
              <a:r>
                <a:rPr kumimoji="0" lang="en-US" altLang="ja-JP" sz="1200" kern="0">
                  <a:solidFill>
                    <a:prstClr val="black"/>
                  </a:solidFill>
                  <a:latin typeface="+mn-lt"/>
                  <a:ea typeface="+mn-ea"/>
                </a:rPr>
                <a:t>CaaS</a:t>
              </a:r>
              <a:r>
                <a:rPr kumimoji="0" lang="ja-JP" altLang="en-US" sz="1200" kern="0">
                  <a:solidFill>
                    <a:prstClr val="black"/>
                  </a:solidFill>
                  <a:latin typeface="+mn-lt"/>
                  <a:ea typeface="+mn-ea"/>
                </a:rPr>
                <a:t>・</a:t>
              </a:r>
              <a:r>
                <a:rPr kumimoji="0" lang="en-US" altLang="ja-JP" sz="1200" kern="0">
                  <a:solidFill>
                    <a:prstClr val="black"/>
                  </a:solidFill>
                  <a:latin typeface="+mn-lt"/>
                  <a:ea typeface="+mn-ea"/>
                </a:rPr>
                <a:t>PaaS </a:t>
              </a:r>
              <a:r>
                <a:rPr kumimoji="0" lang="ja-JP" altLang="en-US" sz="1200" kern="0">
                  <a:solidFill>
                    <a:prstClr val="black"/>
                  </a:solidFill>
                  <a:latin typeface="+mn-lt"/>
                  <a:ea typeface="+mn-ea"/>
                </a:rPr>
                <a:t>は </a:t>
              </a:r>
              <a:r>
                <a:rPr kumimoji="0" lang="en-US" altLang="ja-JP" sz="1200" kern="0">
                  <a:solidFill>
                    <a:prstClr val="black"/>
                  </a:solidFill>
                  <a:latin typeface="+mn-lt"/>
                  <a:ea typeface="+mn-ea"/>
                </a:rPr>
                <a:t>IaaS </a:t>
              </a:r>
              <a:r>
                <a:rPr kumimoji="0" lang="ja-JP" altLang="en-US" sz="1200" kern="0">
                  <a:solidFill>
                    <a:prstClr val="black"/>
                  </a:solidFill>
                  <a:latin typeface="+mn-lt"/>
                  <a:ea typeface="+mn-ea"/>
                </a:rPr>
                <a:t>の監視とは考え方が異なるため注意する（＝ブラックボックスとしての取り扱いが必要）</a:t>
              </a:r>
            </a:p>
          </p:txBody>
        </p:sp>
        <p:sp>
          <p:nvSpPr>
            <p:cNvPr id="8" name="正方形/長方形 7">
              <a:extLst>
                <a:ext uri="{FF2B5EF4-FFF2-40B4-BE49-F238E27FC236}">
                  <a16:creationId xmlns:a16="http://schemas.microsoft.com/office/drawing/2014/main" id="{626325C8-677E-09A2-FEF6-7FD2A8D79E25}"/>
                </a:ext>
              </a:extLst>
            </p:cNvPr>
            <p:cNvSpPr/>
            <p:nvPr/>
          </p:nvSpPr>
          <p:spPr>
            <a:xfrm>
              <a:off x="4627661" y="4673723"/>
              <a:ext cx="4059139" cy="192392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b="1" u="sng" kern="0">
                  <a:solidFill>
                    <a:prstClr val="black"/>
                  </a:solidFill>
                  <a:latin typeface="+mn-lt"/>
                  <a:ea typeface="+mn-ea"/>
                </a:rPr>
                <a:t>可観測性（</a:t>
              </a:r>
              <a:r>
                <a:rPr kumimoji="0" lang="en-US" altLang="ja-JP" sz="1400" b="1" u="sng" kern="0">
                  <a:solidFill>
                    <a:prstClr val="black"/>
                  </a:solidFill>
                  <a:latin typeface="+mn-lt"/>
                  <a:ea typeface="+mn-ea"/>
                </a:rPr>
                <a:t>Observability</a:t>
              </a:r>
              <a:r>
                <a:rPr kumimoji="0" lang="ja-JP" altLang="en-US" sz="1400" b="1" u="sng" kern="0">
                  <a:solidFill>
                    <a:prstClr val="black"/>
                  </a:solidFill>
                  <a:latin typeface="+mn-lt"/>
                  <a:ea typeface="+mn-ea"/>
                </a:rPr>
                <a:t>）</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監視項目を設計・改善する際は、</a:t>
              </a:r>
              <a:r>
                <a:rPr kumimoji="0" lang="en-US" altLang="ja-JP" sz="1200" kern="0">
                  <a:solidFill>
                    <a:prstClr val="black"/>
                  </a:solidFill>
                  <a:latin typeface="+mn-lt"/>
                  <a:ea typeface="+mn-ea"/>
                </a:rPr>
                <a:t>Observability </a:t>
              </a:r>
              <a:r>
                <a:rPr kumimoji="0" lang="ja-JP" altLang="en-US" sz="1200" kern="0">
                  <a:solidFill>
                    <a:prstClr val="black"/>
                  </a:solidFill>
                  <a:latin typeface="+mn-lt"/>
                  <a:ea typeface="+mn-ea"/>
                </a:rPr>
                <a:t>という考え方を入れるとよい</a:t>
              </a:r>
            </a:p>
            <a:p>
              <a:pPr marL="360000" lvl="1" indent="-180000" eaLnBrk="1" fontAlgn="auto" hangingPunct="1">
                <a:spcBef>
                  <a:spcPts val="0"/>
                </a:spcBef>
                <a:spcAft>
                  <a:spcPts val="0"/>
                </a:spcAft>
                <a:buFont typeface="Wingdings" panose="05000000000000000000" pitchFamily="2" charset="2"/>
                <a:buChar char="Ø"/>
                <a:defRPr/>
              </a:pPr>
              <a:endParaRPr kumimoji="0" lang="ja-JP" altLang="en-US"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endParaRPr kumimoji="0" lang="en-US" altLang="ja-JP" sz="1400" kern="0">
                <a:solidFill>
                  <a:prstClr val="black"/>
                </a:solidFill>
                <a:latin typeface="+mn-lt"/>
                <a:ea typeface="+mn-ea"/>
              </a:endParaRPr>
            </a:p>
            <a:p>
              <a:pPr eaLnBrk="1" fontAlgn="auto" hangingPunct="1">
                <a:spcBef>
                  <a:spcPts val="0"/>
                </a:spcBef>
                <a:spcAft>
                  <a:spcPts val="0"/>
                </a:spcAft>
                <a:defRPr/>
              </a:pPr>
              <a:endParaRPr kumimoji="0" lang="ja-JP" altLang="en-US" sz="1400" kern="0">
                <a:solidFill>
                  <a:prstClr val="black"/>
                </a:solidFill>
                <a:latin typeface="+mn-lt"/>
                <a:ea typeface="+mn-ea"/>
              </a:endParaRPr>
            </a:p>
          </p:txBody>
        </p:sp>
      </p:grpSp>
      <p:pic>
        <p:nvPicPr>
          <p:cNvPr id="1026" name="Picture 2" descr="影響の重大度と優先順位のマトリックスの例を示すグラフ。">
            <a:extLst>
              <a:ext uri="{FF2B5EF4-FFF2-40B4-BE49-F238E27FC236}">
                <a16:creationId xmlns:a16="http://schemas.microsoft.com/office/drawing/2014/main" id="{41C2F8AE-627A-CA41-56A8-BE68625BF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9554" y="3477964"/>
            <a:ext cx="2405334" cy="7115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表 9">
            <a:extLst>
              <a:ext uri="{FF2B5EF4-FFF2-40B4-BE49-F238E27FC236}">
                <a16:creationId xmlns:a16="http://schemas.microsoft.com/office/drawing/2014/main" id="{C9B03F35-2E76-C5DE-073D-D94128B7F939}"/>
              </a:ext>
            </a:extLst>
          </p:cNvPr>
          <p:cNvGraphicFramePr>
            <a:graphicFrameLocks noGrp="1"/>
          </p:cNvGraphicFramePr>
          <p:nvPr>
            <p:extLst>
              <p:ext uri="{D42A27DB-BD31-4B8C-83A1-F6EECF244321}">
                <p14:modId xmlns:p14="http://schemas.microsoft.com/office/powerpoint/2010/main" val="53172538"/>
              </p:ext>
            </p:extLst>
          </p:nvPr>
        </p:nvGraphicFramePr>
        <p:xfrm>
          <a:off x="739140" y="2936399"/>
          <a:ext cx="3649980" cy="1277280"/>
        </p:xfrm>
        <a:graphic>
          <a:graphicData uri="http://schemas.openxmlformats.org/drawingml/2006/table">
            <a:tbl>
              <a:tblPr/>
              <a:tblGrid>
                <a:gridCol w="1824133">
                  <a:extLst>
                    <a:ext uri="{9D8B030D-6E8A-4147-A177-3AD203B41FA5}">
                      <a16:colId xmlns:a16="http://schemas.microsoft.com/office/drawing/2014/main" val="1446777709"/>
                    </a:ext>
                  </a:extLst>
                </a:gridCol>
                <a:gridCol w="1825847">
                  <a:extLst>
                    <a:ext uri="{9D8B030D-6E8A-4147-A177-3AD203B41FA5}">
                      <a16:colId xmlns:a16="http://schemas.microsoft.com/office/drawing/2014/main" val="3440133389"/>
                    </a:ext>
                  </a:extLst>
                </a:gridCol>
              </a:tblGrid>
              <a:tr h="151205">
                <a:tc>
                  <a:txBody>
                    <a:bodyPr/>
                    <a:lstStyle/>
                    <a:p>
                      <a:pPr algn="l" fontAlgn="ctr"/>
                      <a:r>
                        <a:rPr lang="ja-JP" altLang="en-US" sz="900" b="0" i="0" u="none" strike="noStrike">
                          <a:solidFill>
                            <a:srgbClr val="000000"/>
                          </a:solidFill>
                          <a:effectLst/>
                          <a:latin typeface="+mn-lt"/>
                          <a:ea typeface="+mn-ea"/>
                        </a:rPr>
                        <a:t>監視目標</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ctr"/>
                      <a:r>
                        <a:rPr lang="ja-JP" altLang="en-US" sz="900" b="0" i="0" u="none" strike="noStrike">
                          <a:solidFill>
                            <a:srgbClr val="000000"/>
                          </a:solidFill>
                          <a:effectLst/>
                          <a:latin typeface="+mn-lt"/>
                          <a:ea typeface="+mn-ea"/>
                        </a:rPr>
                        <a:t>内容</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676141270"/>
                  </a:ext>
                </a:extLst>
              </a:tr>
              <a:tr h="151205">
                <a:tc>
                  <a:txBody>
                    <a:bodyPr/>
                    <a:lstStyle/>
                    <a:p>
                      <a:pPr algn="l" fontAlgn="ctr"/>
                      <a:r>
                        <a:rPr lang="ja-JP" altLang="en-US" sz="900" b="0" i="0" u="none" strike="noStrike">
                          <a:solidFill>
                            <a:srgbClr val="000000"/>
                          </a:solidFill>
                          <a:effectLst/>
                          <a:latin typeface="+mn-lt"/>
                          <a:ea typeface="+mn-ea"/>
                        </a:rPr>
                        <a:t>障害監視（実用性の監視）</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900" b="0" i="0" u="none" strike="noStrike">
                          <a:solidFill>
                            <a:srgbClr val="000000"/>
                          </a:solidFill>
                          <a:effectLst/>
                          <a:latin typeface="+mn-lt"/>
                          <a:ea typeface="+mn-ea"/>
                        </a:rPr>
                        <a:t>サービスを正しく提供できているか</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00930275"/>
                  </a:ext>
                </a:extLst>
              </a:tr>
              <a:tr h="180237">
                <a:tc>
                  <a:txBody>
                    <a:bodyPr/>
                    <a:lstStyle/>
                    <a:p>
                      <a:pPr algn="l" fontAlgn="ctr"/>
                      <a:r>
                        <a:rPr lang="ja-JP" altLang="en-US" sz="900" b="0" i="0" u="none" strike="noStrike">
                          <a:solidFill>
                            <a:srgbClr val="000000"/>
                          </a:solidFill>
                          <a:effectLst/>
                          <a:latin typeface="+mn-lt"/>
                          <a:ea typeface="+mn-ea"/>
                        </a:rPr>
                        <a:t>性能・状態・予兆監視（正常性と状態の監視）</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900" b="0" i="0" u="none" strike="noStrike">
                          <a:solidFill>
                            <a:srgbClr val="000000"/>
                          </a:solidFill>
                          <a:effectLst/>
                          <a:latin typeface="+mn-lt"/>
                          <a:ea typeface="+mn-ea"/>
                        </a:rPr>
                        <a:t>システムが適切に動作しているか</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8717520"/>
                  </a:ext>
                </a:extLst>
              </a:tr>
              <a:tr h="180237">
                <a:tc>
                  <a:txBody>
                    <a:bodyPr/>
                    <a:lstStyle/>
                    <a:p>
                      <a:pPr algn="l" fontAlgn="ctr"/>
                      <a:r>
                        <a:rPr lang="ja-JP" altLang="en-US" sz="900" b="0" i="0" u="none" strike="noStrike">
                          <a:solidFill>
                            <a:srgbClr val="000000"/>
                          </a:solidFill>
                          <a:effectLst/>
                          <a:latin typeface="+mn-lt"/>
                          <a:ea typeface="+mn-ea"/>
                        </a:rPr>
                        <a:t>コスト監視</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900" b="0" i="0" u="none" strike="noStrike">
                          <a:solidFill>
                            <a:srgbClr val="000000"/>
                          </a:solidFill>
                          <a:effectLst/>
                          <a:latin typeface="+mn-lt"/>
                          <a:ea typeface="+mn-ea"/>
                        </a:rPr>
                        <a:t>予期せぬコスト増加が発生していないか</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61121127"/>
                  </a:ext>
                </a:extLst>
              </a:tr>
              <a:tr h="180237">
                <a:tc>
                  <a:txBody>
                    <a:bodyPr/>
                    <a:lstStyle/>
                    <a:p>
                      <a:pPr algn="l" fontAlgn="ctr"/>
                      <a:r>
                        <a:rPr lang="ja-JP" altLang="en-US" sz="900" b="0" i="0" u="none" strike="noStrike">
                          <a:solidFill>
                            <a:srgbClr val="000000"/>
                          </a:solidFill>
                          <a:effectLst/>
                          <a:latin typeface="+mn-lt"/>
                          <a:ea typeface="+mn-ea"/>
                        </a:rPr>
                        <a:t>セキュリティ監視</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ja-JP" altLang="en-US" sz="900" b="0" i="0" u="none" strike="noStrike">
                          <a:solidFill>
                            <a:srgbClr val="000000"/>
                          </a:solidFill>
                          <a:effectLst/>
                          <a:latin typeface="+mn-lt"/>
                          <a:ea typeface="+mn-ea"/>
                        </a:rPr>
                        <a:t>安全性が担保されているか、攻撃されていないか</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98004422"/>
                  </a:ext>
                </a:extLst>
              </a:tr>
            </a:tbl>
          </a:graphicData>
        </a:graphic>
      </p:graphicFrame>
      <p:pic>
        <p:nvPicPr>
          <p:cNvPr id="11" name="図 10">
            <a:extLst>
              <a:ext uri="{FF2B5EF4-FFF2-40B4-BE49-F238E27FC236}">
                <a16:creationId xmlns:a16="http://schemas.microsoft.com/office/drawing/2014/main" id="{39395C16-2D4A-B505-1EB6-6645D0B284D0}"/>
              </a:ext>
            </a:extLst>
          </p:cNvPr>
          <p:cNvPicPr>
            <a:picLocks noChangeAspect="1"/>
          </p:cNvPicPr>
          <p:nvPr/>
        </p:nvPicPr>
        <p:blipFill>
          <a:blip r:embed="rId3"/>
          <a:stretch>
            <a:fillRect/>
          </a:stretch>
        </p:blipFill>
        <p:spPr>
          <a:xfrm>
            <a:off x="535601" y="5471795"/>
            <a:ext cx="2485016" cy="1156970"/>
          </a:xfrm>
          <a:prstGeom prst="rect">
            <a:avLst/>
          </a:prstGeom>
        </p:spPr>
      </p:pic>
      <p:sp>
        <p:nvSpPr>
          <p:cNvPr id="12" name="テキスト ボックス 11">
            <a:extLst>
              <a:ext uri="{FF2B5EF4-FFF2-40B4-BE49-F238E27FC236}">
                <a16:creationId xmlns:a16="http://schemas.microsoft.com/office/drawing/2014/main" id="{7CE05A44-97DF-0A36-20D9-BA74B785233D}"/>
              </a:ext>
            </a:extLst>
          </p:cNvPr>
          <p:cNvSpPr txBox="1"/>
          <p:nvPr/>
        </p:nvSpPr>
        <p:spPr>
          <a:xfrm>
            <a:off x="2670521" y="5644289"/>
            <a:ext cx="1792478" cy="830997"/>
          </a:xfrm>
          <a:prstGeom prst="rect">
            <a:avLst/>
          </a:prstGeom>
          <a:solidFill>
            <a:schemeClr val="bg1"/>
          </a:solidFill>
        </p:spPr>
        <p:txBody>
          <a:bodyPr wrap="none" rtlCol="0">
            <a:spAutoFit/>
          </a:bodyPr>
          <a:lstStyle/>
          <a:p>
            <a:r>
              <a:rPr kumimoji="1" lang="ja-JP" altLang="en-US" sz="800"/>
              <a:t>ざっくり言えば</a:t>
            </a:r>
            <a:r>
              <a:rPr kumimoji="1" lang="en-US" altLang="ja-JP" sz="800"/>
              <a:t>...</a:t>
            </a:r>
          </a:p>
          <a:p>
            <a:r>
              <a:rPr kumimoji="1" lang="ja-JP" altLang="en-US" sz="800"/>
              <a:t>アプリレイヤ → </a:t>
            </a:r>
            <a:r>
              <a:rPr kumimoji="1" lang="en-US" altLang="ja-JP" sz="800"/>
              <a:t>AppInsights</a:t>
            </a:r>
          </a:p>
          <a:p>
            <a:r>
              <a:rPr lang="ja-JP" altLang="en-US" sz="800"/>
              <a:t>ミドル・インフラレイヤ → </a:t>
            </a:r>
            <a:r>
              <a:rPr lang="en-US" altLang="ja-JP" sz="800"/>
              <a:t>VM Insights</a:t>
            </a:r>
          </a:p>
          <a:p>
            <a:r>
              <a:rPr kumimoji="1" lang="en-US" altLang="ja-JP" sz="800"/>
              <a:t>Azure </a:t>
            </a:r>
            <a:r>
              <a:rPr kumimoji="1" lang="ja-JP" altLang="en-US" sz="800"/>
              <a:t>インフラ → </a:t>
            </a:r>
            <a:r>
              <a:rPr kumimoji="1" lang="en-US" altLang="ja-JP" sz="800"/>
              <a:t>Service Health</a:t>
            </a:r>
          </a:p>
          <a:p>
            <a:r>
              <a:rPr lang="ja-JP" altLang="en-US" sz="800"/>
              <a:t>ネットワーク → </a:t>
            </a:r>
            <a:r>
              <a:rPr lang="en-US" altLang="ja-JP" sz="800"/>
              <a:t>Network Watcher</a:t>
            </a:r>
            <a:endParaRPr kumimoji="1" lang="en-US" altLang="ja-JP" sz="800"/>
          </a:p>
          <a:p>
            <a:r>
              <a:rPr kumimoji="1" lang="ja-JP" altLang="en-US" sz="800"/>
              <a:t>課金状態 → </a:t>
            </a:r>
            <a:r>
              <a:rPr kumimoji="1" lang="en-US" altLang="ja-JP" sz="800"/>
              <a:t>Cost Management</a:t>
            </a:r>
            <a:endParaRPr kumimoji="1" lang="ja-JP" altLang="en-US" sz="800"/>
          </a:p>
        </p:txBody>
      </p:sp>
      <p:sp>
        <p:nvSpPr>
          <p:cNvPr id="13" name="正方形/長方形 12">
            <a:extLst>
              <a:ext uri="{FF2B5EF4-FFF2-40B4-BE49-F238E27FC236}">
                <a16:creationId xmlns:a16="http://schemas.microsoft.com/office/drawing/2014/main" id="{CC9C8474-63DA-946B-5BE9-1CC9E21AB932}"/>
              </a:ext>
            </a:extLst>
          </p:cNvPr>
          <p:cNvSpPr/>
          <p:nvPr/>
        </p:nvSpPr>
        <p:spPr bwMode="auto">
          <a:xfrm>
            <a:off x="4777740" y="5857875"/>
            <a:ext cx="1363980" cy="701040"/>
          </a:xfrm>
          <a:prstGeom prst="rect">
            <a:avLst/>
          </a:prstGeom>
          <a:solidFill>
            <a:srgbClr val="EFFFFF"/>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nvGrpSpPr>
          <p:cNvPr id="41" name="グループ化 40">
            <a:extLst>
              <a:ext uri="{FF2B5EF4-FFF2-40B4-BE49-F238E27FC236}">
                <a16:creationId xmlns:a16="http://schemas.microsoft.com/office/drawing/2014/main" id="{F761ED9F-C049-BB4C-B026-D594CF62D8AF}"/>
              </a:ext>
            </a:extLst>
          </p:cNvPr>
          <p:cNvGrpSpPr/>
          <p:nvPr/>
        </p:nvGrpSpPr>
        <p:grpSpPr>
          <a:xfrm>
            <a:off x="4966068" y="5419407"/>
            <a:ext cx="666750" cy="1016000"/>
            <a:chOff x="5041900" y="5448300"/>
            <a:chExt cx="666750" cy="1016000"/>
          </a:xfrm>
        </p:grpSpPr>
        <p:sp>
          <p:nvSpPr>
            <p:cNvPr id="17" name="フリーフォーム: 図形 16">
              <a:extLst>
                <a:ext uri="{FF2B5EF4-FFF2-40B4-BE49-F238E27FC236}">
                  <a16:creationId xmlns:a16="http://schemas.microsoft.com/office/drawing/2014/main" id="{5736F156-58B5-3107-99F3-720DA708867B}"/>
                </a:ext>
              </a:extLst>
            </p:cNvPr>
            <p:cNvSpPr/>
            <p:nvPr/>
          </p:nvSpPr>
          <p:spPr bwMode="auto">
            <a:xfrm>
              <a:off x="5041900" y="5448300"/>
              <a:ext cx="666750" cy="1016000"/>
            </a:xfrm>
            <a:custGeom>
              <a:avLst/>
              <a:gdLst>
                <a:gd name="connsiteX0" fmla="*/ 107950 w 666750"/>
                <a:gd name="connsiteY0" fmla="*/ 254000 h 1016000"/>
                <a:gd name="connsiteX1" fmla="*/ 241300 w 666750"/>
                <a:gd name="connsiteY1" fmla="*/ 0 h 1016000"/>
                <a:gd name="connsiteX2" fmla="*/ 336550 w 666750"/>
                <a:gd name="connsiteY2" fmla="*/ 165100 h 1016000"/>
                <a:gd name="connsiteX3" fmla="*/ 400050 w 666750"/>
                <a:gd name="connsiteY3" fmla="*/ 76200 h 1016000"/>
                <a:gd name="connsiteX4" fmla="*/ 482600 w 666750"/>
                <a:gd name="connsiteY4" fmla="*/ 292100 h 1016000"/>
                <a:gd name="connsiteX5" fmla="*/ 558800 w 666750"/>
                <a:gd name="connsiteY5" fmla="*/ 247650 h 1016000"/>
                <a:gd name="connsiteX6" fmla="*/ 584200 w 666750"/>
                <a:gd name="connsiteY6" fmla="*/ 381000 h 1016000"/>
                <a:gd name="connsiteX7" fmla="*/ 666750 w 666750"/>
                <a:gd name="connsiteY7" fmla="*/ 558800 h 1016000"/>
                <a:gd name="connsiteX8" fmla="*/ 565150 w 666750"/>
                <a:gd name="connsiteY8" fmla="*/ 654050 h 1016000"/>
                <a:gd name="connsiteX9" fmla="*/ 552450 w 666750"/>
                <a:gd name="connsiteY9" fmla="*/ 755650 h 1016000"/>
                <a:gd name="connsiteX10" fmla="*/ 596900 w 666750"/>
                <a:gd name="connsiteY10" fmla="*/ 857250 h 1016000"/>
                <a:gd name="connsiteX11" fmla="*/ 444500 w 666750"/>
                <a:gd name="connsiteY11" fmla="*/ 958850 h 1016000"/>
                <a:gd name="connsiteX12" fmla="*/ 298450 w 666750"/>
                <a:gd name="connsiteY12" fmla="*/ 1016000 h 1016000"/>
                <a:gd name="connsiteX13" fmla="*/ 184150 w 666750"/>
                <a:gd name="connsiteY13" fmla="*/ 971550 h 1016000"/>
                <a:gd name="connsiteX14" fmla="*/ 95250 w 666750"/>
                <a:gd name="connsiteY14" fmla="*/ 793750 h 1016000"/>
                <a:gd name="connsiteX15" fmla="*/ 63500 w 666750"/>
                <a:gd name="connsiteY15" fmla="*/ 711200 h 1016000"/>
                <a:gd name="connsiteX16" fmla="*/ 139700 w 666750"/>
                <a:gd name="connsiteY16" fmla="*/ 609600 h 1016000"/>
                <a:gd name="connsiteX17" fmla="*/ 50800 w 666750"/>
                <a:gd name="connsiteY17" fmla="*/ 565150 h 1016000"/>
                <a:gd name="connsiteX18" fmla="*/ 0 w 666750"/>
                <a:gd name="connsiteY18" fmla="*/ 425450 h 1016000"/>
                <a:gd name="connsiteX19" fmla="*/ 57150 w 666750"/>
                <a:gd name="connsiteY19" fmla="*/ 355600 h 1016000"/>
                <a:gd name="connsiteX20" fmla="*/ 63500 w 666750"/>
                <a:gd name="connsiteY20" fmla="*/ 209550 h 1016000"/>
                <a:gd name="connsiteX21" fmla="*/ 107950 w 666750"/>
                <a:gd name="connsiteY21" fmla="*/ 25400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6750" h="1016000">
                  <a:moveTo>
                    <a:pt x="107950" y="254000"/>
                  </a:moveTo>
                  <a:lnTo>
                    <a:pt x="241300" y="0"/>
                  </a:lnTo>
                  <a:lnTo>
                    <a:pt x="336550" y="165100"/>
                  </a:lnTo>
                  <a:lnTo>
                    <a:pt x="400050" y="76200"/>
                  </a:lnTo>
                  <a:lnTo>
                    <a:pt x="482600" y="292100"/>
                  </a:lnTo>
                  <a:lnTo>
                    <a:pt x="558800" y="247650"/>
                  </a:lnTo>
                  <a:lnTo>
                    <a:pt x="584200" y="381000"/>
                  </a:lnTo>
                  <a:lnTo>
                    <a:pt x="666750" y="558800"/>
                  </a:lnTo>
                  <a:lnTo>
                    <a:pt x="565150" y="654050"/>
                  </a:lnTo>
                  <a:lnTo>
                    <a:pt x="552450" y="755650"/>
                  </a:lnTo>
                  <a:lnTo>
                    <a:pt x="596900" y="857250"/>
                  </a:lnTo>
                  <a:lnTo>
                    <a:pt x="444500" y="958850"/>
                  </a:lnTo>
                  <a:lnTo>
                    <a:pt x="298450" y="1016000"/>
                  </a:lnTo>
                  <a:lnTo>
                    <a:pt x="184150" y="971550"/>
                  </a:lnTo>
                  <a:lnTo>
                    <a:pt x="95250" y="793750"/>
                  </a:lnTo>
                  <a:lnTo>
                    <a:pt x="63500" y="711200"/>
                  </a:lnTo>
                  <a:lnTo>
                    <a:pt x="139700" y="609600"/>
                  </a:lnTo>
                  <a:lnTo>
                    <a:pt x="50800" y="565150"/>
                  </a:lnTo>
                  <a:lnTo>
                    <a:pt x="0" y="425450"/>
                  </a:lnTo>
                  <a:lnTo>
                    <a:pt x="57150" y="355600"/>
                  </a:lnTo>
                  <a:lnTo>
                    <a:pt x="63500" y="209550"/>
                  </a:lnTo>
                  <a:lnTo>
                    <a:pt x="107950" y="254000"/>
                  </a:lnTo>
                  <a:close/>
                </a:path>
              </a:pathLst>
            </a:cu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cxnSp>
          <p:nvCxnSpPr>
            <p:cNvPr id="21" name="直線コネクタ 20">
              <a:extLst>
                <a:ext uri="{FF2B5EF4-FFF2-40B4-BE49-F238E27FC236}">
                  <a16:creationId xmlns:a16="http://schemas.microsoft.com/office/drawing/2014/main" id="{E3A99700-BBF6-A89F-1931-1046CAC34B8A}"/>
                </a:ext>
              </a:extLst>
            </p:cNvPr>
            <p:cNvCxnSpPr>
              <a:stCxn id="17" idx="0"/>
            </p:cNvCxnSpPr>
            <p:nvPr/>
          </p:nvCxnSpPr>
          <p:spPr bwMode="auto">
            <a:xfrm>
              <a:off x="5149850" y="5702300"/>
              <a:ext cx="146050" cy="120650"/>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コネクタ 22">
              <a:extLst>
                <a:ext uri="{FF2B5EF4-FFF2-40B4-BE49-F238E27FC236}">
                  <a16:creationId xmlns:a16="http://schemas.microsoft.com/office/drawing/2014/main" id="{75626FDC-85EE-D816-369A-790D49F3B1B3}"/>
                </a:ext>
              </a:extLst>
            </p:cNvPr>
            <p:cNvCxnSpPr/>
            <p:nvPr/>
          </p:nvCxnSpPr>
          <p:spPr bwMode="auto">
            <a:xfrm flipV="1">
              <a:off x="5287169" y="5789486"/>
              <a:ext cx="95250" cy="31115"/>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線コネクタ 24">
              <a:extLst>
                <a:ext uri="{FF2B5EF4-FFF2-40B4-BE49-F238E27FC236}">
                  <a16:creationId xmlns:a16="http://schemas.microsoft.com/office/drawing/2014/main" id="{0C60239A-0D88-AF11-B5F2-7B4BB115537E}"/>
                </a:ext>
              </a:extLst>
            </p:cNvPr>
            <p:cNvCxnSpPr/>
            <p:nvPr/>
          </p:nvCxnSpPr>
          <p:spPr bwMode="auto">
            <a:xfrm>
              <a:off x="5375275" y="5792486"/>
              <a:ext cx="47625" cy="11780"/>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直線コネクタ 31">
              <a:extLst>
                <a:ext uri="{FF2B5EF4-FFF2-40B4-BE49-F238E27FC236}">
                  <a16:creationId xmlns:a16="http://schemas.microsoft.com/office/drawing/2014/main" id="{5FCE62E8-0C8A-F9A4-C8BC-0892D1B75D0C}"/>
                </a:ext>
              </a:extLst>
            </p:cNvPr>
            <p:cNvCxnSpPr/>
            <p:nvPr/>
          </p:nvCxnSpPr>
          <p:spPr bwMode="auto">
            <a:xfrm>
              <a:off x="5525294" y="5742114"/>
              <a:ext cx="23019" cy="65755"/>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線コネクタ 34">
              <a:extLst>
                <a:ext uri="{FF2B5EF4-FFF2-40B4-BE49-F238E27FC236}">
                  <a16:creationId xmlns:a16="http://schemas.microsoft.com/office/drawing/2014/main" id="{8501076D-7D3E-D8AD-BE5A-504BA66B0D76}"/>
                </a:ext>
              </a:extLst>
            </p:cNvPr>
            <p:cNvCxnSpPr/>
            <p:nvPr/>
          </p:nvCxnSpPr>
          <p:spPr bwMode="auto">
            <a:xfrm flipV="1">
              <a:off x="5178475" y="5969793"/>
              <a:ext cx="67419" cy="94756"/>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直線コネクタ 36">
              <a:extLst>
                <a:ext uri="{FF2B5EF4-FFF2-40B4-BE49-F238E27FC236}">
                  <a16:creationId xmlns:a16="http://schemas.microsoft.com/office/drawing/2014/main" id="{26D8E022-ADF9-A513-54CE-5F9BC6F0680B}"/>
                </a:ext>
              </a:extLst>
            </p:cNvPr>
            <p:cNvCxnSpPr/>
            <p:nvPr/>
          </p:nvCxnSpPr>
          <p:spPr bwMode="auto">
            <a:xfrm flipV="1">
              <a:off x="5267375" y="6161787"/>
              <a:ext cx="67419" cy="94756"/>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直線コネクタ 37">
              <a:extLst>
                <a:ext uri="{FF2B5EF4-FFF2-40B4-BE49-F238E27FC236}">
                  <a16:creationId xmlns:a16="http://schemas.microsoft.com/office/drawing/2014/main" id="{48C4D4C3-BEAC-217F-D637-2EC30E645D28}"/>
                </a:ext>
              </a:extLst>
            </p:cNvPr>
            <p:cNvCxnSpPr/>
            <p:nvPr/>
          </p:nvCxnSpPr>
          <p:spPr bwMode="auto">
            <a:xfrm flipH="1" flipV="1">
              <a:off x="5432237" y="6059787"/>
              <a:ext cx="52636" cy="107406"/>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 name="直線コネクタ 39">
            <a:extLst>
              <a:ext uri="{FF2B5EF4-FFF2-40B4-BE49-F238E27FC236}">
                <a16:creationId xmlns:a16="http://schemas.microsoft.com/office/drawing/2014/main" id="{6F45FD3D-250E-AF33-F723-0FCF9C6EAC51}"/>
              </a:ext>
            </a:extLst>
          </p:cNvPr>
          <p:cNvCxnSpPr/>
          <p:nvPr/>
        </p:nvCxnSpPr>
        <p:spPr bwMode="auto">
          <a:xfrm>
            <a:off x="4768850" y="5850255"/>
            <a:ext cx="1372870"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矢印: 左 41">
            <a:extLst>
              <a:ext uri="{FF2B5EF4-FFF2-40B4-BE49-F238E27FC236}">
                <a16:creationId xmlns:a16="http://schemas.microsoft.com/office/drawing/2014/main" id="{7497198B-49A6-9CC5-F291-CC2EE00E972A}"/>
              </a:ext>
            </a:extLst>
          </p:cNvPr>
          <p:cNvSpPr/>
          <p:nvPr/>
        </p:nvSpPr>
        <p:spPr bwMode="auto">
          <a:xfrm>
            <a:off x="5682951" y="5443946"/>
            <a:ext cx="300038" cy="248103"/>
          </a:xfrm>
          <a:prstGeom prst="leftArrow">
            <a:avLst/>
          </a:prstGeom>
          <a:solidFill>
            <a:schemeClr val="bg1">
              <a:lumMod val="95000"/>
            </a:schemeClr>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49" name="矢印: 左 48">
            <a:extLst>
              <a:ext uri="{FF2B5EF4-FFF2-40B4-BE49-F238E27FC236}">
                <a16:creationId xmlns:a16="http://schemas.microsoft.com/office/drawing/2014/main" id="{E26E5C41-ECD4-07FA-BEC1-8514D67A0066}"/>
              </a:ext>
            </a:extLst>
          </p:cNvPr>
          <p:cNvSpPr/>
          <p:nvPr/>
        </p:nvSpPr>
        <p:spPr bwMode="auto">
          <a:xfrm>
            <a:off x="5682951" y="6023155"/>
            <a:ext cx="300038" cy="248103"/>
          </a:xfrm>
          <a:prstGeom prst="leftArrow">
            <a:avLst/>
          </a:prstGeom>
          <a:solidFill>
            <a:srgbClr val="CCFFCC"/>
          </a:solidFill>
          <a:ln w="19050"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50" name="テキスト ボックス 49">
            <a:extLst>
              <a:ext uri="{FF2B5EF4-FFF2-40B4-BE49-F238E27FC236}">
                <a16:creationId xmlns:a16="http://schemas.microsoft.com/office/drawing/2014/main" id="{FD09FF54-625D-65E7-1FC7-1EBA6E0863DD}"/>
              </a:ext>
            </a:extLst>
          </p:cNvPr>
          <p:cNvSpPr txBox="1"/>
          <p:nvPr/>
        </p:nvSpPr>
        <p:spPr>
          <a:xfrm>
            <a:off x="6000452" y="5244855"/>
            <a:ext cx="2544286" cy="646331"/>
          </a:xfrm>
          <a:prstGeom prst="rect">
            <a:avLst/>
          </a:prstGeom>
          <a:noFill/>
        </p:spPr>
        <p:txBody>
          <a:bodyPr wrap="none" rtlCol="0">
            <a:spAutoFit/>
          </a:bodyPr>
          <a:lstStyle/>
          <a:p>
            <a:r>
              <a:rPr kumimoji="1" lang="ja-JP" altLang="en-US" sz="900"/>
              <a:t>［監視（</a:t>
            </a:r>
            <a:r>
              <a:rPr kumimoji="1" lang="en-US" altLang="ja-JP" sz="900"/>
              <a:t>Monitoring</a:t>
            </a:r>
            <a:r>
              <a:rPr kumimoji="1" lang="ja-JP" altLang="en-US" sz="900"/>
              <a:t>）］</a:t>
            </a:r>
            <a:endParaRPr kumimoji="1" lang="en-US" altLang="ja-JP" sz="900"/>
          </a:p>
          <a:p>
            <a:pPr marL="171450" indent="-171450">
              <a:buFont typeface="Arial" panose="020B0604020202020204" pitchFamily="34" charset="0"/>
              <a:buChar char="•"/>
            </a:pPr>
            <a:r>
              <a:rPr kumimoji="1" lang="ja-JP" altLang="en-US" sz="900"/>
              <a:t>事前定義された情報に基づく外形監視データ</a:t>
            </a:r>
          </a:p>
          <a:p>
            <a:pPr marL="171450" indent="-171450">
              <a:buFont typeface="Arial" panose="020B0604020202020204" pitchFamily="34" charset="0"/>
              <a:buChar char="•"/>
            </a:pPr>
            <a:r>
              <a:rPr lang="ja-JP" altLang="en-US" sz="900"/>
              <a:t>既知または予測可能なエラーそのものを監視</a:t>
            </a:r>
            <a:br>
              <a:rPr lang="ja-JP" altLang="en-US" sz="900"/>
            </a:br>
            <a:r>
              <a:rPr lang="ja-JP" altLang="en-US" sz="900"/>
              <a:t>していることが多い</a:t>
            </a:r>
            <a:endParaRPr kumimoji="1" lang="ja-JP" altLang="en-US" sz="900"/>
          </a:p>
        </p:txBody>
      </p:sp>
      <p:sp>
        <p:nvSpPr>
          <p:cNvPr id="51" name="テキスト ボックス 50">
            <a:extLst>
              <a:ext uri="{FF2B5EF4-FFF2-40B4-BE49-F238E27FC236}">
                <a16:creationId xmlns:a16="http://schemas.microsoft.com/office/drawing/2014/main" id="{48455858-9246-3ABA-BBB2-8C10044FA848}"/>
              </a:ext>
            </a:extLst>
          </p:cNvPr>
          <p:cNvSpPr txBox="1"/>
          <p:nvPr/>
        </p:nvSpPr>
        <p:spPr>
          <a:xfrm>
            <a:off x="6000452" y="5872889"/>
            <a:ext cx="2690160" cy="784830"/>
          </a:xfrm>
          <a:prstGeom prst="rect">
            <a:avLst/>
          </a:prstGeom>
          <a:noFill/>
        </p:spPr>
        <p:txBody>
          <a:bodyPr wrap="none" rtlCol="0">
            <a:spAutoFit/>
          </a:bodyPr>
          <a:lstStyle/>
          <a:p>
            <a:r>
              <a:rPr kumimoji="1" lang="ja-JP" altLang="en-US" sz="900"/>
              <a:t>［可観測性（</a:t>
            </a:r>
            <a:r>
              <a:rPr kumimoji="1" lang="en-US" altLang="ja-JP" sz="900"/>
              <a:t>Observability</a:t>
            </a:r>
            <a:r>
              <a:rPr kumimoji="1" lang="ja-JP" altLang="en-US" sz="900"/>
              <a:t>）］</a:t>
            </a:r>
            <a:endParaRPr kumimoji="1" lang="en-US" altLang="ja-JP" sz="900"/>
          </a:p>
          <a:p>
            <a:pPr marL="171450" indent="-171450">
              <a:buFont typeface="Arial" panose="020B0604020202020204" pitchFamily="34" charset="0"/>
              <a:buChar char="•"/>
            </a:pPr>
            <a:r>
              <a:rPr kumimoji="1" lang="ja-JP" altLang="en-US" sz="900"/>
              <a:t>システムの内部状態をすべて観測するのは無理</a:t>
            </a:r>
          </a:p>
          <a:p>
            <a:pPr marL="171450" indent="-171450">
              <a:buFont typeface="Arial" panose="020B0604020202020204" pitchFamily="34" charset="0"/>
              <a:buChar char="•"/>
            </a:pPr>
            <a:r>
              <a:rPr kumimoji="1" lang="ja-JP" altLang="en-US" sz="900"/>
              <a:t>監視しているデータから、どの程度内部状態を</a:t>
            </a:r>
            <a:br>
              <a:rPr kumimoji="1" lang="ja-JP" altLang="en-US" sz="900"/>
            </a:br>
            <a:r>
              <a:rPr kumimoji="1" lang="ja-JP" altLang="en-US" sz="900"/>
              <a:t>類推できるようになっているかが重要</a:t>
            </a:r>
          </a:p>
          <a:p>
            <a:r>
              <a:rPr lang="ja-JP" altLang="en-US" sz="900"/>
              <a:t>→ 可観測性を高めるような監視項目を追加していく</a:t>
            </a:r>
            <a:endParaRPr kumimoji="1" lang="ja-JP" altLang="en-US" sz="900"/>
          </a:p>
        </p:txBody>
      </p:sp>
    </p:spTree>
    <p:extLst>
      <p:ext uri="{BB962C8B-B14F-4D97-AF65-F5344CB8AC3E}">
        <p14:creationId xmlns:p14="http://schemas.microsoft.com/office/powerpoint/2010/main" val="143387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B02D45-5D23-C5DB-BA4A-9CCA5ABFE415}"/>
              </a:ext>
            </a:extLst>
          </p:cNvPr>
          <p:cNvSpPr>
            <a:spLocks noGrp="1"/>
          </p:cNvSpPr>
          <p:nvPr>
            <p:ph type="title"/>
          </p:nvPr>
        </p:nvSpPr>
        <p:spPr/>
        <p:txBody>
          <a:bodyPr/>
          <a:lstStyle/>
          <a:p>
            <a:r>
              <a:rPr lang="ja-JP" altLang="en-US"/>
              <a:t>② 運用管理 （</a:t>
            </a:r>
            <a:r>
              <a:rPr lang="en-US" altLang="ja-JP"/>
              <a:t>Operate</a:t>
            </a:r>
            <a:r>
              <a:rPr lang="ja-JP" altLang="en-US"/>
              <a:t>）</a:t>
            </a:r>
            <a:endParaRPr kumimoji="1" lang="ja-JP" altLang="en-US"/>
          </a:p>
        </p:txBody>
      </p:sp>
      <p:sp>
        <p:nvSpPr>
          <p:cNvPr id="3" name="コンテンツ プレースホルダー 2">
            <a:extLst>
              <a:ext uri="{FF2B5EF4-FFF2-40B4-BE49-F238E27FC236}">
                <a16:creationId xmlns:a16="http://schemas.microsoft.com/office/drawing/2014/main" id="{E60AD40E-D586-9E53-7901-7C449DBB97B8}"/>
              </a:ext>
            </a:extLst>
          </p:cNvPr>
          <p:cNvSpPr>
            <a:spLocks noGrp="1"/>
          </p:cNvSpPr>
          <p:nvPr>
            <p:ph idx="1"/>
          </p:nvPr>
        </p:nvSpPr>
        <p:spPr/>
        <p:txBody>
          <a:bodyPr/>
          <a:lstStyle/>
          <a:p>
            <a:r>
              <a:rPr lang="en-US" altLang="ja-JP"/>
              <a:t>C. </a:t>
            </a:r>
            <a:r>
              <a:rPr lang="ja-JP" altLang="en-US"/>
              <a:t>信頼性（障害回復）の考え方</a:t>
            </a:r>
            <a:endParaRPr lang="en-US" altLang="ja-JP"/>
          </a:p>
          <a:p>
            <a:pPr lvl="1"/>
            <a:r>
              <a:rPr lang="ja-JP" altLang="en-US"/>
              <a:t>クラウドとオンプレミスでは、一般的に可用性目標を達成するための考え方が異なる</a:t>
            </a:r>
            <a:endParaRPr lang="en-US" altLang="ja-JP"/>
          </a:p>
          <a:p>
            <a:pPr lvl="2"/>
            <a:r>
              <a:rPr lang="ja-JP" altLang="en-US"/>
              <a:t>オンプレミスでは、メインフレーム時代からの名残もあり、</a:t>
            </a:r>
            <a:r>
              <a:rPr lang="en-US" altLang="ja-JP"/>
              <a:t>MTBF </a:t>
            </a:r>
            <a:r>
              <a:rPr lang="ja-JP" altLang="en-US"/>
              <a:t>偏重の傾向がある</a:t>
            </a:r>
          </a:p>
          <a:p>
            <a:pPr lvl="2"/>
            <a:r>
              <a:rPr lang="ja-JP" altLang="en-US"/>
              <a:t>クラウドはもともと、「汎用 </a:t>
            </a:r>
            <a:r>
              <a:rPr lang="en-US" altLang="ja-JP"/>
              <a:t>HW </a:t>
            </a:r>
            <a:r>
              <a:rPr lang="ja-JP" altLang="en-US"/>
              <a:t>による大規模・安価なサービス提供」を目指していたため、障害やメンテナンス発生時の自律回復性（＝</a:t>
            </a:r>
            <a:r>
              <a:rPr lang="en-US" altLang="ja-JP"/>
              <a:t>MTTR</a:t>
            </a:r>
            <a:r>
              <a:rPr lang="ja-JP" altLang="en-US"/>
              <a:t>）を重視する傾向がある</a:t>
            </a:r>
            <a:endParaRPr lang="en-US" altLang="ja-JP"/>
          </a:p>
          <a:p>
            <a:pPr lvl="2"/>
            <a:r>
              <a:rPr lang="en-US" altLang="ja-JP"/>
              <a:t>※ </a:t>
            </a:r>
            <a:r>
              <a:rPr lang="ja-JP" altLang="en-US"/>
              <a:t>クラウドでも </a:t>
            </a:r>
            <a:r>
              <a:rPr lang="en-US" altLang="ja-JP"/>
              <a:t>MTBF </a:t>
            </a:r>
            <a:r>
              <a:rPr lang="ja-JP" altLang="en-US"/>
              <a:t>を高める取り組みは行われている（液浸サーバの開発など）</a:t>
            </a:r>
            <a:endParaRPr lang="en-US" altLang="ja-JP"/>
          </a:p>
          <a:p>
            <a:pPr lvl="1"/>
            <a:r>
              <a:rPr lang="ja-JP" altLang="en-US"/>
              <a:t>この考え方は </a:t>
            </a:r>
            <a:r>
              <a:rPr lang="en-US" altLang="ja-JP"/>
              <a:t>PaaS </a:t>
            </a:r>
            <a:r>
              <a:rPr lang="ja-JP" altLang="en-US"/>
              <a:t>で特に顕著だが、</a:t>
            </a:r>
            <a:r>
              <a:rPr lang="en-US" altLang="ja-JP"/>
              <a:t>IaaS VM </a:t>
            </a:r>
            <a:r>
              <a:rPr lang="ja-JP" altLang="en-US"/>
              <a:t>でも基本的には変わらない</a:t>
            </a:r>
            <a:endParaRPr kumimoji="1" lang="ja-JP" altLang="en-US"/>
          </a:p>
          <a:p>
            <a:pPr lvl="2"/>
            <a:r>
              <a:rPr kumimoji="1" lang="en-US" altLang="ja-JP"/>
              <a:t>Azure IaaS VM </a:t>
            </a:r>
            <a:r>
              <a:rPr kumimoji="1" lang="ja-JP" altLang="en-US"/>
              <a:t>では、様々な技術で </a:t>
            </a:r>
            <a:r>
              <a:rPr kumimoji="1" lang="en-US" altLang="ja-JP"/>
              <a:t>MTTR</a:t>
            </a:r>
            <a:r>
              <a:rPr lang="ja-JP" altLang="en-US"/>
              <a:t> を最小化し、自律回復性を高めている</a:t>
            </a:r>
          </a:p>
          <a:p>
            <a:pPr lvl="2"/>
            <a:r>
              <a:rPr kumimoji="1" lang="ja-JP" altLang="en-US"/>
              <a:t>半面</a:t>
            </a:r>
            <a:r>
              <a:rPr lang="ja-JP" altLang="en-US"/>
              <a:t>、既存のオンプレアプリやミッションクリティカルシステムを </a:t>
            </a:r>
            <a:r>
              <a:rPr lang="en-US" altLang="ja-JP"/>
              <a:t>Lift &amp; Shift </a:t>
            </a:r>
            <a:r>
              <a:rPr lang="ja-JP" altLang="en-US"/>
              <a:t>する際には注意を要する部分にもなる（→ 次ページ参照）</a:t>
            </a:r>
            <a:endParaRPr kumimoji="1" lang="ja-JP" altLang="en-US"/>
          </a:p>
        </p:txBody>
      </p:sp>
      <p:graphicFrame>
        <p:nvGraphicFramePr>
          <p:cNvPr id="4" name="表 3">
            <a:extLst>
              <a:ext uri="{FF2B5EF4-FFF2-40B4-BE49-F238E27FC236}">
                <a16:creationId xmlns:a16="http://schemas.microsoft.com/office/drawing/2014/main" id="{CFEF226F-0017-6E39-7B5E-5D367D1EA4EF}"/>
              </a:ext>
            </a:extLst>
          </p:cNvPr>
          <p:cNvGraphicFramePr>
            <a:graphicFrameLocks noGrp="1"/>
          </p:cNvGraphicFramePr>
          <p:nvPr>
            <p:extLst>
              <p:ext uri="{D42A27DB-BD31-4B8C-83A1-F6EECF244321}">
                <p14:modId xmlns:p14="http://schemas.microsoft.com/office/powerpoint/2010/main" val="1365097310"/>
              </p:ext>
            </p:extLst>
          </p:nvPr>
        </p:nvGraphicFramePr>
        <p:xfrm>
          <a:off x="457200" y="4067810"/>
          <a:ext cx="8229601" cy="2529840"/>
        </p:xfrm>
        <a:graphic>
          <a:graphicData uri="http://schemas.openxmlformats.org/drawingml/2006/table">
            <a:tbl>
              <a:tblPr/>
              <a:tblGrid>
                <a:gridCol w="1973723">
                  <a:extLst>
                    <a:ext uri="{9D8B030D-6E8A-4147-A177-3AD203B41FA5}">
                      <a16:colId xmlns:a16="http://schemas.microsoft.com/office/drawing/2014/main" val="3918244467"/>
                    </a:ext>
                  </a:extLst>
                </a:gridCol>
                <a:gridCol w="3127939">
                  <a:extLst>
                    <a:ext uri="{9D8B030D-6E8A-4147-A177-3AD203B41FA5}">
                      <a16:colId xmlns:a16="http://schemas.microsoft.com/office/drawing/2014/main" val="190525561"/>
                    </a:ext>
                  </a:extLst>
                </a:gridCol>
                <a:gridCol w="3127939">
                  <a:extLst>
                    <a:ext uri="{9D8B030D-6E8A-4147-A177-3AD203B41FA5}">
                      <a16:colId xmlns:a16="http://schemas.microsoft.com/office/drawing/2014/main" val="296084004"/>
                    </a:ext>
                  </a:extLst>
                </a:gridCol>
              </a:tblGrid>
              <a:tr h="0">
                <a:tc>
                  <a:txBody>
                    <a:bodyPr/>
                    <a:lstStyle/>
                    <a:p>
                      <a:pPr marL="0" marR="0" fontAlgn="t">
                        <a:spcBef>
                          <a:spcPts val="0"/>
                        </a:spcBef>
                        <a:spcAft>
                          <a:spcPts val="0"/>
                        </a:spcAft>
                      </a:pPr>
                      <a:r>
                        <a:rPr lang="en-US" sz="1400">
                          <a:effectLst/>
                          <a:latin typeface="+mn-lt"/>
                          <a:ea typeface="+mn-ea"/>
                        </a:rPr>
                        <a:t> </a:t>
                      </a:r>
                    </a:p>
                  </a:txBody>
                  <a:tcPr marL="50800" marR="50800" marT="50800" marB="508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ja-JP" sz="1400">
                          <a:effectLst/>
                          <a:latin typeface="+mn-lt"/>
                          <a:ea typeface="+mn-ea"/>
                        </a:rPr>
                        <a:t>オンプレミス</a:t>
                      </a:r>
                      <a:r>
                        <a:rPr lang="ja-JP" altLang="en-US" sz="1400">
                          <a:effectLst/>
                          <a:latin typeface="+mn-lt"/>
                          <a:ea typeface="+mn-ea"/>
                        </a:rPr>
                        <a:t>のアプローチ</a:t>
                      </a:r>
                      <a:endParaRPr lang="ja-JP" sz="1400">
                        <a:effectLst/>
                        <a:latin typeface="+mn-lt"/>
                        <a:ea typeface="+mn-ea"/>
                      </a:endParaRPr>
                    </a:p>
                  </a:txBody>
                  <a:tcPr marL="50800" marR="50800" marT="50800" marB="508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marL="0" marR="0" fontAlgn="t">
                        <a:spcBef>
                          <a:spcPts val="0"/>
                        </a:spcBef>
                        <a:spcAft>
                          <a:spcPts val="0"/>
                        </a:spcAft>
                      </a:pPr>
                      <a:r>
                        <a:rPr lang="ja-JP" sz="1400">
                          <a:effectLst/>
                          <a:latin typeface="+mn-lt"/>
                          <a:ea typeface="+mn-ea"/>
                        </a:rPr>
                        <a:t>クラウド</a:t>
                      </a:r>
                      <a:r>
                        <a:rPr lang="ja-JP" altLang="en-US" sz="1400">
                          <a:effectLst/>
                          <a:latin typeface="+mn-lt"/>
                          <a:ea typeface="+mn-ea"/>
                        </a:rPr>
                        <a:t>のアプローチ</a:t>
                      </a:r>
                      <a:endParaRPr lang="ja-JP" sz="1400">
                        <a:effectLst/>
                        <a:latin typeface="+mn-lt"/>
                        <a:ea typeface="+mn-ea"/>
                      </a:endParaRPr>
                    </a:p>
                  </a:txBody>
                  <a:tcPr marL="50800" marR="50800" marT="50800" marB="508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17153869"/>
                  </a:ext>
                </a:extLst>
              </a:tr>
              <a:tr h="0">
                <a:tc>
                  <a:txBody>
                    <a:bodyPr/>
                    <a:lstStyle/>
                    <a:p>
                      <a:pPr marL="0" marR="0" fontAlgn="t">
                        <a:spcBef>
                          <a:spcPts val="0"/>
                        </a:spcBef>
                        <a:spcAft>
                          <a:spcPts val="0"/>
                        </a:spcAft>
                      </a:pPr>
                      <a:r>
                        <a:rPr lang="ja-JP" sz="1400">
                          <a:effectLst/>
                          <a:latin typeface="+mn-lt"/>
                          <a:ea typeface="+mn-ea"/>
                        </a:rPr>
                        <a:t>元々の思想</a:t>
                      </a:r>
                      <a:r>
                        <a:rPr lang="ja-JP" altLang="en-US" sz="1400">
                          <a:effectLst/>
                          <a:latin typeface="+mn-lt"/>
                          <a:ea typeface="+mn-ea"/>
                        </a:rPr>
                        <a:t>は</a:t>
                      </a:r>
                      <a:r>
                        <a:rPr lang="en-US" altLang="ja-JP" sz="1400">
                          <a:effectLst/>
                          <a:latin typeface="+mn-lt"/>
                          <a:ea typeface="+mn-ea"/>
                        </a:rPr>
                        <a:t>...</a:t>
                      </a:r>
                    </a:p>
                  </a:txBody>
                  <a:tcPr marL="50800" marR="50800" marT="50800" marB="508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ja-JP" altLang="en-US" sz="1400">
                          <a:effectLst/>
                          <a:latin typeface="+mn-lt"/>
                          <a:ea typeface="+mn-ea"/>
                        </a:rPr>
                        <a:t>（高価でも）壊れにくい</a:t>
                      </a:r>
                      <a:r>
                        <a:rPr lang="ja-JP" sz="1400">
                          <a:effectLst/>
                          <a:latin typeface="+mn-lt"/>
                          <a:ea typeface="+mn-ea"/>
                        </a:rPr>
                        <a:t>ハードを使って信頼性を上げる</a:t>
                      </a:r>
                    </a:p>
                  </a:txBody>
                  <a:tcPr marL="50800" marR="50800" marT="50800" marB="508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ja-JP" sz="1400">
                          <a:effectLst/>
                          <a:latin typeface="+mn-lt"/>
                          <a:ea typeface="+mn-ea"/>
                        </a:rPr>
                        <a:t>一般的なハードウェアを使って信頼性を上げる</a:t>
                      </a:r>
                    </a:p>
                  </a:txBody>
                  <a:tcPr marL="50800" marR="50800" marT="50800" marB="508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5198373"/>
                  </a:ext>
                </a:extLst>
              </a:tr>
              <a:tr h="0">
                <a:tc>
                  <a:txBody>
                    <a:bodyPr/>
                    <a:lstStyle/>
                    <a:p>
                      <a:pPr marL="0" marR="0" fontAlgn="t">
                        <a:spcBef>
                          <a:spcPts val="0"/>
                        </a:spcBef>
                        <a:spcAft>
                          <a:spcPts val="0"/>
                        </a:spcAft>
                      </a:pPr>
                      <a:r>
                        <a:rPr lang="ja-JP" sz="1400">
                          <a:effectLst/>
                          <a:latin typeface="+mn-lt"/>
                          <a:ea typeface="+mn-ea"/>
                        </a:rPr>
                        <a:t>信頼性</a:t>
                      </a:r>
                      <a:r>
                        <a:rPr lang="ja-JP" altLang="en-US" sz="1400">
                          <a:effectLst/>
                          <a:latin typeface="+mn-lt"/>
                          <a:ea typeface="+mn-ea"/>
                        </a:rPr>
                        <a:t>を高めるために</a:t>
                      </a:r>
                      <a:r>
                        <a:rPr lang="ja-JP" sz="1400">
                          <a:effectLst/>
                          <a:latin typeface="+mn-lt"/>
                          <a:ea typeface="+mn-ea"/>
                        </a:rPr>
                        <a:t>重視する指標</a:t>
                      </a:r>
                    </a:p>
                  </a:txBody>
                  <a:tcPr marL="50800" marR="50800" marT="50800" marB="508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FF"/>
                    </a:solidFill>
                  </a:tcPr>
                </a:tc>
                <a:tc>
                  <a:txBody>
                    <a:bodyPr/>
                    <a:lstStyle/>
                    <a:p>
                      <a:pPr marL="0" marR="0" fontAlgn="t">
                        <a:spcBef>
                          <a:spcPts val="0"/>
                        </a:spcBef>
                        <a:spcAft>
                          <a:spcPts val="0"/>
                        </a:spcAft>
                      </a:pPr>
                      <a:r>
                        <a:rPr lang="en-US" sz="1400">
                          <a:effectLst/>
                          <a:latin typeface="+mn-lt"/>
                          <a:ea typeface="+mn-ea"/>
                        </a:rPr>
                        <a:t>MTBF</a:t>
                      </a:r>
                      <a:r>
                        <a:rPr lang="ja-JP" altLang="en-US" sz="1400">
                          <a:effectLst/>
                          <a:latin typeface="+mn-lt"/>
                          <a:ea typeface="+mn-ea"/>
                        </a:rPr>
                        <a:t> を長くする</a:t>
                      </a:r>
                      <a:r>
                        <a:rPr lang="en-US" sz="1400">
                          <a:effectLst/>
                          <a:latin typeface="+mn-lt"/>
                          <a:ea typeface="+mn-ea"/>
                        </a:rPr>
                        <a:t>（＝</a:t>
                      </a:r>
                      <a:r>
                        <a:rPr lang="ja-JP" altLang="en-US" sz="1400">
                          <a:effectLst/>
                          <a:latin typeface="+mn-lt"/>
                          <a:ea typeface="+mn-ea"/>
                        </a:rPr>
                        <a:t>なるべく</a:t>
                      </a:r>
                      <a:r>
                        <a:rPr lang="ja-JP" sz="1400">
                          <a:effectLst/>
                          <a:latin typeface="+mn-lt"/>
                          <a:ea typeface="+mn-ea"/>
                        </a:rPr>
                        <a:t>止まらないようにする</a:t>
                      </a:r>
                      <a:r>
                        <a:rPr lang="en-US" sz="1400">
                          <a:effectLst/>
                          <a:latin typeface="+mn-lt"/>
                          <a:ea typeface="+mn-ea"/>
                        </a:rPr>
                        <a:t>）</a:t>
                      </a:r>
                      <a:endParaRPr lang="ja-JP" sz="1400">
                        <a:effectLst/>
                        <a:latin typeface="+mn-lt"/>
                        <a:ea typeface="+mn-ea"/>
                      </a:endParaRPr>
                    </a:p>
                  </a:txBody>
                  <a:tcPr marL="50800" marR="50800" marT="50800" marB="508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FF"/>
                    </a:solidFill>
                  </a:tcPr>
                </a:tc>
                <a:tc>
                  <a:txBody>
                    <a:bodyPr/>
                    <a:lstStyle/>
                    <a:p>
                      <a:pPr marL="0" marR="0" fontAlgn="t">
                        <a:spcBef>
                          <a:spcPts val="0"/>
                        </a:spcBef>
                        <a:spcAft>
                          <a:spcPts val="0"/>
                        </a:spcAft>
                      </a:pPr>
                      <a:r>
                        <a:rPr lang="en-US" sz="1400">
                          <a:effectLst/>
                          <a:latin typeface="+mn-lt"/>
                          <a:ea typeface="+mn-ea"/>
                        </a:rPr>
                        <a:t>MTTR </a:t>
                      </a:r>
                      <a:r>
                        <a:rPr lang="ja-JP" altLang="en-US" sz="1400">
                          <a:effectLst/>
                          <a:latin typeface="+mn-lt"/>
                          <a:ea typeface="+mn-ea"/>
                        </a:rPr>
                        <a:t>を短くする</a:t>
                      </a:r>
                      <a:r>
                        <a:rPr lang="en-US" sz="1400">
                          <a:effectLst/>
                          <a:latin typeface="+mn-lt"/>
                          <a:ea typeface="+mn-ea"/>
                        </a:rPr>
                        <a:t>（＝</a:t>
                      </a:r>
                      <a:r>
                        <a:rPr lang="ja-JP" altLang="en-US" sz="1400">
                          <a:effectLst/>
                          <a:latin typeface="+mn-lt"/>
                          <a:ea typeface="+mn-ea"/>
                        </a:rPr>
                        <a:t>仮に</a:t>
                      </a:r>
                      <a:r>
                        <a:rPr lang="ja-JP" sz="1400">
                          <a:effectLst/>
                          <a:latin typeface="+mn-lt"/>
                          <a:ea typeface="+mn-ea"/>
                        </a:rPr>
                        <a:t>止まってもすぐに復旧する</a:t>
                      </a:r>
                      <a:r>
                        <a:rPr lang="ja-JP" altLang="en-US" sz="1400">
                          <a:effectLst/>
                          <a:latin typeface="+mn-lt"/>
                          <a:ea typeface="+mn-ea"/>
                        </a:rPr>
                        <a:t>ようにする</a:t>
                      </a:r>
                      <a:r>
                        <a:rPr lang="en-US" sz="1400">
                          <a:effectLst/>
                          <a:latin typeface="+mn-lt"/>
                          <a:ea typeface="+mn-ea"/>
                        </a:rPr>
                        <a:t>）</a:t>
                      </a:r>
                      <a:endParaRPr lang="ja-JP" sz="1400">
                        <a:effectLst/>
                        <a:latin typeface="+mn-lt"/>
                        <a:ea typeface="+mn-ea"/>
                      </a:endParaRPr>
                    </a:p>
                  </a:txBody>
                  <a:tcPr marL="50800" marR="50800" marT="50800" marB="508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EBFF"/>
                    </a:solidFill>
                  </a:tcPr>
                </a:tc>
                <a:extLst>
                  <a:ext uri="{0D108BD9-81ED-4DB2-BD59-A6C34878D82A}">
                    <a16:rowId xmlns:a16="http://schemas.microsoft.com/office/drawing/2014/main" val="569660191"/>
                  </a:ext>
                </a:extLst>
              </a:tr>
              <a:tr h="0">
                <a:tc>
                  <a:txBody>
                    <a:bodyPr/>
                    <a:lstStyle/>
                    <a:p>
                      <a:pPr marL="0" marR="0" fontAlgn="t">
                        <a:spcBef>
                          <a:spcPts val="0"/>
                        </a:spcBef>
                        <a:spcAft>
                          <a:spcPts val="0"/>
                        </a:spcAft>
                      </a:pPr>
                      <a:r>
                        <a:rPr lang="ja-JP" sz="1400">
                          <a:effectLst/>
                          <a:latin typeface="+mn-lt"/>
                          <a:ea typeface="+mn-ea"/>
                        </a:rPr>
                        <a:t>計画停止時間</a:t>
                      </a:r>
                    </a:p>
                  </a:txBody>
                  <a:tcPr marL="50800" marR="50800" marT="50800" marB="508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ja-JP" sz="1400">
                          <a:effectLst/>
                          <a:latin typeface="+mn-lt"/>
                          <a:ea typeface="+mn-ea"/>
                        </a:rPr>
                        <a:t>原則あり</a:t>
                      </a:r>
                    </a:p>
                  </a:txBody>
                  <a:tcPr marL="50800" marR="50800" marT="50800" marB="508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ja-JP" sz="1400">
                          <a:effectLst/>
                          <a:latin typeface="+mn-lt"/>
                          <a:ea typeface="+mn-ea"/>
                        </a:rPr>
                        <a:t>原則なし</a:t>
                      </a:r>
                    </a:p>
                  </a:txBody>
                  <a:tcPr marL="50800" marR="50800" marT="50800" marB="508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6593567"/>
                  </a:ext>
                </a:extLst>
              </a:tr>
              <a:tr h="0">
                <a:tc>
                  <a:txBody>
                    <a:bodyPr/>
                    <a:lstStyle/>
                    <a:p>
                      <a:pPr marL="0" marR="0" fontAlgn="t">
                        <a:spcBef>
                          <a:spcPts val="0"/>
                        </a:spcBef>
                        <a:spcAft>
                          <a:spcPts val="0"/>
                        </a:spcAft>
                      </a:pPr>
                      <a:r>
                        <a:rPr lang="ja-JP" sz="1400">
                          <a:effectLst/>
                          <a:latin typeface="+mn-lt"/>
                          <a:ea typeface="+mn-ea"/>
                        </a:rPr>
                        <a:t>保守</a:t>
                      </a:r>
                      <a:r>
                        <a:rPr lang="en-US" sz="1400">
                          <a:effectLst/>
                          <a:latin typeface="+mn-lt"/>
                          <a:ea typeface="+mn-ea"/>
                        </a:rPr>
                        <a:t>（</a:t>
                      </a:r>
                      <a:r>
                        <a:rPr lang="ja-JP" sz="1400">
                          <a:effectLst/>
                          <a:latin typeface="+mn-lt"/>
                          <a:ea typeface="+mn-ea"/>
                        </a:rPr>
                        <a:t>計画メンテ</a:t>
                      </a:r>
                      <a:r>
                        <a:rPr lang="en-US" sz="1400">
                          <a:effectLst/>
                          <a:latin typeface="+mn-lt"/>
                          <a:ea typeface="+mn-ea"/>
                        </a:rPr>
                        <a:t>）</a:t>
                      </a:r>
                      <a:endParaRPr lang="ja-JP" sz="1400">
                        <a:effectLst/>
                        <a:latin typeface="+mn-lt"/>
                        <a:ea typeface="+mn-ea"/>
                      </a:endParaRPr>
                    </a:p>
                  </a:txBody>
                  <a:tcPr marL="50800" marR="50800" marT="50800" marB="508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ja-JP" sz="1400">
                          <a:effectLst/>
                          <a:latin typeface="+mn-lt"/>
                          <a:ea typeface="+mn-ea"/>
                        </a:rPr>
                        <a:t>計画停止時間中にシステムを止めて実施する</a:t>
                      </a:r>
                    </a:p>
                  </a:txBody>
                  <a:tcPr marL="50800" marR="50800" marT="50800" marB="508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ja-JP" sz="1400">
                          <a:effectLst/>
                          <a:latin typeface="+mn-lt"/>
                          <a:ea typeface="+mn-ea"/>
                        </a:rPr>
                        <a:t>オンライン時間帯中になるべく影響を最小化しながらやる</a:t>
                      </a:r>
                    </a:p>
                  </a:txBody>
                  <a:tcPr marL="50800" marR="50800" marT="50800" marB="508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9187328"/>
                  </a:ext>
                </a:extLst>
              </a:tr>
              <a:tr h="0">
                <a:tc>
                  <a:txBody>
                    <a:bodyPr/>
                    <a:lstStyle/>
                    <a:p>
                      <a:pPr marL="0" marR="0" fontAlgn="t">
                        <a:spcBef>
                          <a:spcPts val="0"/>
                        </a:spcBef>
                        <a:spcAft>
                          <a:spcPts val="0"/>
                        </a:spcAft>
                      </a:pPr>
                      <a:r>
                        <a:rPr lang="ja-JP" sz="1400">
                          <a:effectLst/>
                          <a:latin typeface="+mn-lt"/>
                          <a:ea typeface="+mn-ea"/>
                        </a:rPr>
                        <a:t>止まった場合は</a:t>
                      </a:r>
                      <a:r>
                        <a:rPr lang="en-US" sz="1400">
                          <a:effectLst/>
                          <a:latin typeface="+mn-lt"/>
                          <a:ea typeface="+mn-ea"/>
                        </a:rPr>
                        <a:t>...</a:t>
                      </a:r>
                      <a:endParaRPr lang="ja-JP" sz="1400">
                        <a:effectLst/>
                        <a:latin typeface="+mn-lt"/>
                        <a:ea typeface="+mn-ea"/>
                      </a:endParaRPr>
                    </a:p>
                  </a:txBody>
                  <a:tcPr marL="50800" marR="50800" marT="50800" marB="508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ja-JP" sz="1400">
                          <a:effectLst/>
                          <a:latin typeface="+mn-lt"/>
                          <a:ea typeface="+mn-ea"/>
                        </a:rPr>
                        <a:t>人手による復旧</a:t>
                      </a:r>
                    </a:p>
                  </a:txBody>
                  <a:tcPr marL="50800" marR="50800" marT="50800" marB="508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fontAlgn="t">
                        <a:spcBef>
                          <a:spcPts val="0"/>
                        </a:spcBef>
                        <a:spcAft>
                          <a:spcPts val="0"/>
                        </a:spcAft>
                      </a:pPr>
                      <a:r>
                        <a:rPr lang="ja-JP" sz="1400">
                          <a:effectLst/>
                          <a:latin typeface="+mn-lt"/>
                          <a:ea typeface="+mn-ea"/>
                        </a:rPr>
                        <a:t>原則は自動リカバリ</a:t>
                      </a:r>
                      <a:r>
                        <a:rPr lang="ja-JP" altLang="en-US" sz="1400">
                          <a:effectLst/>
                          <a:latin typeface="+mn-lt"/>
                          <a:ea typeface="+mn-ea"/>
                        </a:rPr>
                        <a:t>（＝自律回復）</a:t>
                      </a:r>
                      <a:endParaRPr lang="ja-JP" sz="1400">
                        <a:effectLst/>
                        <a:latin typeface="+mn-lt"/>
                        <a:ea typeface="+mn-ea"/>
                      </a:endParaRPr>
                    </a:p>
                  </a:txBody>
                  <a:tcPr marL="50800" marR="50800" marT="50800" marB="508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9507087"/>
                  </a:ext>
                </a:extLst>
              </a:tr>
            </a:tbl>
          </a:graphicData>
        </a:graphic>
      </p:graphicFrame>
      <p:sp>
        <p:nvSpPr>
          <p:cNvPr id="5" name="AutoShape 17">
            <a:extLst>
              <a:ext uri="{FF2B5EF4-FFF2-40B4-BE49-F238E27FC236}">
                <a16:creationId xmlns:a16="http://schemas.microsoft.com/office/drawing/2014/main" id="{84C95CA7-37CD-9984-C7A9-4D132AC0B97F}"/>
              </a:ext>
            </a:extLst>
          </p:cNvPr>
          <p:cNvSpPr>
            <a:spLocks noChangeArrowheads="1"/>
          </p:cNvSpPr>
          <p:nvPr/>
        </p:nvSpPr>
        <p:spPr bwMode="auto">
          <a:xfrm>
            <a:off x="8499944" y="4977347"/>
            <a:ext cx="603678" cy="393077"/>
          </a:xfrm>
          <a:prstGeom prst="star16">
            <a:avLst>
              <a:gd name="adj" fmla="val 37500"/>
            </a:avLst>
          </a:prstGeom>
          <a:gradFill rotWithShape="1">
            <a:gsLst>
              <a:gs pos="0">
                <a:srgbClr val="FFDDEE"/>
              </a:gs>
              <a:gs pos="50000">
                <a:srgbClr val="FF99CC"/>
              </a:gs>
              <a:gs pos="100000">
                <a:srgbClr val="FFDDEE"/>
              </a:gs>
            </a:gsLst>
            <a:lin ang="2700000" scaled="1"/>
          </a:gra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800"/>
              <a:t>考え方が</a:t>
            </a:r>
          </a:p>
          <a:p>
            <a:pPr eaLnBrk="1" hangingPunct="1"/>
            <a:r>
              <a:rPr lang="ja-JP" altLang="en-US" sz="800"/>
              <a:t>異なる！</a:t>
            </a:r>
          </a:p>
        </p:txBody>
      </p:sp>
      <p:sp>
        <p:nvSpPr>
          <p:cNvPr id="6" name="テキスト ボックス 5">
            <a:extLst>
              <a:ext uri="{FF2B5EF4-FFF2-40B4-BE49-F238E27FC236}">
                <a16:creationId xmlns:a16="http://schemas.microsoft.com/office/drawing/2014/main" id="{BB5A8647-21E4-DD63-64EB-A96D28B0B88A}"/>
              </a:ext>
            </a:extLst>
          </p:cNvPr>
          <p:cNvSpPr txBox="1"/>
          <p:nvPr/>
        </p:nvSpPr>
        <p:spPr>
          <a:xfrm>
            <a:off x="5721692" y="120312"/>
            <a:ext cx="3201517" cy="553998"/>
          </a:xfrm>
          <a:prstGeom prst="rect">
            <a:avLst/>
          </a:prstGeom>
          <a:solidFill>
            <a:srgbClr val="FFEBFF"/>
          </a:solidFill>
          <a:ln>
            <a:solidFill>
              <a:srgbClr val="FF0000"/>
            </a:solidFill>
          </a:ln>
        </p:spPr>
        <p:txBody>
          <a:bodyPr wrap="none" rtlCol="0">
            <a:spAutoFit/>
          </a:bodyPr>
          <a:lstStyle/>
          <a:p>
            <a:r>
              <a:rPr kumimoji="1" lang="ja-JP" altLang="en-US" sz="1000"/>
              <a:t>（参考） </a:t>
            </a:r>
            <a:r>
              <a:rPr kumimoji="1" lang="en-US" altLang="ja-JP" sz="1000"/>
              <a:t>Azure </a:t>
            </a:r>
            <a:r>
              <a:rPr kumimoji="1" lang="ja-JP" altLang="en-US" sz="1000"/>
              <a:t>の </a:t>
            </a:r>
            <a:r>
              <a:rPr kumimoji="1" lang="en-US" altLang="ja-JP" sz="1000"/>
              <a:t>IaaS VM </a:t>
            </a:r>
            <a:r>
              <a:rPr kumimoji="1" lang="ja-JP" altLang="en-US" sz="1000"/>
              <a:t>の </a:t>
            </a:r>
            <a:r>
              <a:rPr kumimoji="1" lang="en-US" altLang="ja-JP" sz="1000"/>
              <a:t>Lift &amp; Shift </a:t>
            </a:r>
            <a:r>
              <a:rPr lang="ja-JP" altLang="en-US" sz="1000"/>
              <a:t>時の注意点</a:t>
            </a:r>
            <a:r>
              <a:rPr kumimoji="1" lang="ja-JP" altLang="en-US" sz="1000"/>
              <a:t>に</a:t>
            </a:r>
          </a:p>
          <a:p>
            <a:r>
              <a:rPr kumimoji="1" lang="ja-JP" altLang="en-US" sz="1000"/>
              <a:t>ついては別資料を参照</a:t>
            </a:r>
          </a:p>
          <a:p>
            <a:r>
              <a:rPr lang="ja-JP" altLang="en-US" sz="1000"/>
              <a:t>「</a:t>
            </a:r>
            <a:r>
              <a:rPr lang="en-US" altLang="ja-JP" sz="1000"/>
              <a:t>IaaS</a:t>
            </a:r>
            <a:r>
              <a:rPr lang="ja-JP" altLang="en-US" sz="1000"/>
              <a:t>仮想マシンの管理について」（現在作成中）</a:t>
            </a:r>
          </a:p>
        </p:txBody>
      </p:sp>
    </p:spTree>
    <p:extLst>
      <p:ext uri="{BB962C8B-B14F-4D97-AF65-F5344CB8AC3E}">
        <p14:creationId xmlns:p14="http://schemas.microsoft.com/office/powerpoint/2010/main" val="254573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C7F75C-FF5A-EE48-EFAE-8342BC83599A}"/>
              </a:ext>
            </a:extLst>
          </p:cNvPr>
          <p:cNvSpPr>
            <a:spLocks noGrp="1"/>
          </p:cNvSpPr>
          <p:nvPr>
            <p:ph type="title"/>
          </p:nvPr>
        </p:nvSpPr>
        <p:spPr/>
        <p:txBody>
          <a:bodyPr/>
          <a:lstStyle/>
          <a:p>
            <a:r>
              <a:rPr kumimoji="1" lang="en-US" altLang="ja-JP"/>
              <a:t>CAF </a:t>
            </a:r>
            <a:r>
              <a:rPr lang="ja-JP" altLang="en-US"/>
              <a:t>とは何か</a:t>
            </a:r>
            <a:endParaRPr kumimoji="1" lang="ja-JP" altLang="en-US"/>
          </a:p>
        </p:txBody>
      </p:sp>
      <p:sp>
        <p:nvSpPr>
          <p:cNvPr id="3" name="コンテンツ プレースホルダー 2">
            <a:extLst>
              <a:ext uri="{FF2B5EF4-FFF2-40B4-BE49-F238E27FC236}">
                <a16:creationId xmlns:a16="http://schemas.microsoft.com/office/drawing/2014/main" id="{54A18AFC-5349-3071-D885-9222626F9992}"/>
              </a:ext>
            </a:extLst>
          </p:cNvPr>
          <p:cNvSpPr>
            <a:spLocks noGrp="1"/>
          </p:cNvSpPr>
          <p:nvPr>
            <p:ph idx="1"/>
          </p:nvPr>
        </p:nvSpPr>
        <p:spPr/>
        <p:txBody>
          <a:bodyPr/>
          <a:lstStyle/>
          <a:p>
            <a:r>
              <a:rPr kumimoji="1" lang="en-US" altLang="ja-JP"/>
              <a:t>WAF, CAF </a:t>
            </a:r>
            <a:r>
              <a:rPr kumimoji="1" lang="ja-JP" altLang="en-US"/>
              <a:t>は各クラウドベンダーから提供されており、各社ごとに特徴がある</a:t>
            </a:r>
            <a:endParaRPr kumimoji="1" lang="en-US" altLang="ja-JP"/>
          </a:p>
          <a:p>
            <a:pPr lvl="1"/>
            <a:r>
              <a:rPr kumimoji="1" lang="ja-JP" altLang="en-US"/>
              <a:t>一般論／製品論のバランス、カバー範囲、各トピックの深掘り度、実装や具体論にどこまで踏み込むのかなどについて大きな違いがある</a:t>
            </a:r>
          </a:p>
          <a:p>
            <a:pPr lvl="1"/>
            <a:r>
              <a:rPr lang="ja-JP" altLang="en-US"/>
              <a:t>どれがよいというものではないが、</a:t>
            </a:r>
            <a:r>
              <a:rPr lang="en-US" altLang="ja-JP"/>
              <a:t>Azure CAF </a:t>
            </a:r>
            <a:r>
              <a:rPr lang="ja-JP" altLang="en-US"/>
              <a:t>は他社 </a:t>
            </a:r>
            <a:r>
              <a:rPr lang="en-US" altLang="ja-JP"/>
              <a:t>CAF </a:t>
            </a:r>
            <a:r>
              <a:rPr lang="ja-JP" altLang="en-US"/>
              <a:t>と比べた場合、</a:t>
            </a:r>
            <a:endParaRPr lang="en-US" altLang="ja-JP"/>
          </a:p>
          <a:p>
            <a:pPr lvl="2"/>
            <a:r>
              <a:rPr lang="ja-JP" altLang="en-US"/>
              <a:t>取り扱っているトピックが非常に幅広く、具体論まで非常に深く掘り込んでいる</a:t>
            </a:r>
          </a:p>
          <a:p>
            <a:pPr lvl="2"/>
            <a:r>
              <a:rPr lang="ja-JP" altLang="en-US"/>
              <a:t>そのためにボリュームも他社 </a:t>
            </a:r>
            <a:r>
              <a:rPr lang="en-US" altLang="ja-JP"/>
              <a:t>CAF </a:t>
            </a:r>
            <a:r>
              <a:rPr lang="ja-JP" altLang="en-US"/>
              <a:t>に比べて圧倒的（とても読み切れないほどに</a:t>
            </a:r>
            <a:r>
              <a:rPr lang="en-US" altLang="ja-JP"/>
              <a:t>...</a:t>
            </a:r>
            <a:r>
              <a:rPr lang="ja-JP" altLang="en-US"/>
              <a:t>）</a:t>
            </a:r>
          </a:p>
          <a:p>
            <a:pPr lvl="1"/>
            <a:endParaRPr kumimoji="1" lang="ja-JP" altLang="en-US"/>
          </a:p>
        </p:txBody>
      </p:sp>
      <p:cxnSp>
        <p:nvCxnSpPr>
          <p:cNvPr id="5" name="直線コネクタ 4">
            <a:extLst>
              <a:ext uri="{FF2B5EF4-FFF2-40B4-BE49-F238E27FC236}">
                <a16:creationId xmlns:a16="http://schemas.microsoft.com/office/drawing/2014/main" id="{9AB3CBDD-4857-B410-21C7-259FCA88E7D3}"/>
              </a:ext>
            </a:extLst>
          </p:cNvPr>
          <p:cNvCxnSpPr/>
          <p:nvPr/>
        </p:nvCxnSpPr>
        <p:spPr bwMode="auto">
          <a:xfrm>
            <a:off x="457200" y="3962400"/>
            <a:ext cx="8229600" cy="0"/>
          </a:xfrm>
          <a:prstGeom prst="line">
            <a:avLst/>
          </a:prstGeom>
          <a:noFill/>
          <a:ln w="19050" cap="flat" cmpd="sng" algn="ctr">
            <a:solidFill>
              <a:schemeClr val="bg1">
                <a:lumMod val="75000"/>
              </a:schemeClr>
            </a:solidFill>
            <a:prstDash val="sysDash"/>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直線コネクタ 5">
            <a:extLst>
              <a:ext uri="{FF2B5EF4-FFF2-40B4-BE49-F238E27FC236}">
                <a16:creationId xmlns:a16="http://schemas.microsoft.com/office/drawing/2014/main" id="{37A63AD8-2901-9EA5-2FBF-01AEF15CF6F9}"/>
              </a:ext>
            </a:extLst>
          </p:cNvPr>
          <p:cNvCxnSpPr/>
          <p:nvPr/>
        </p:nvCxnSpPr>
        <p:spPr bwMode="auto">
          <a:xfrm>
            <a:off x="457200" y="5229225"/>
            <a:ext cx="8229600" cy="0"/>
          </a:xfrm>
          <a:prstGeom prst="line">
            <a:avLst/>
          </a:prstGeom>
          <a:noFill/>
          <a:ln w="19050" cap="flat" cmpd="sng" algn="ctr">
            <a:solidFill>
              <a:schemeClr val="bg1">
                <a:lumMod val="75000"/>
              </a:schemeClr>
            </a:solidFill>
            <a:prstDash val="sysDash"/>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直線コネクタ 7">
            <a:extLst>
              <a:ext uri="{FF2B5EF4-FFF2-40B4-BE49-F238E27FC236}">
                <a16:creationId xmlns:a16="http://schemas.microsoft.com/office/drawing/2014/main" id="{3A523060-6210-57D0-301B-896E95FDAADC}"/>
              </a:ext>
            </a:extLst>
          </p:cNvPr>
          <p:cNvCxnSpPr/>
          <p:nvPr/>
        </p:nvCxnSpPr>
        <p:spPr bwMode="auto">
          <a:xfrm>
            <a:off x="457200" y="6496050"/>
            <a:ext cx="8229600" cy="0"/>
          </a:xfrm>
          <a:prstGeom prst="line">
            <a:avLst/>
          </a:prstGeom>
          <a:noFill/>
          <a:ln w="19050" cap="flat" cmpd="sng" algn="ctr">
            <a:solidFill>
              <a:schemeClr val="bg1">
                <a:lumMod val="75000"/>
              </a:schemeClr>
            </a:solidFill>
            <a:prstDash val="sysDash"/>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直線コネクタ 9">
            <a:extLst>
              <a:ext uri="{FF2B5EF4-FFF2-40B4-BE49-F238E27FC236}">
                <a16:creationId xmlns:a16="http://schemas.microsoft.com/office/drawing/2014/main" id="{35309163-9FF7-A6AF-64A4-BC0317BA4428}"/>
              </a:ext>
            </a:extLst>
          </p:cNvPr>
          <p:cNvCxnSpPr/>
          <p:nvPr/>
        </p:nvCxnSpPr>
        <p:spPr bwMode="auto">
          <a:xfrm>
            <a:off x="1552575" y="3209925"/>
            <a:ext cx="0" cy="3295650"/>
          </a:xfrm>
          <a:prstGeom prst="line">
            <a:avLst/>
          </a:prstGeom>
          <a:noFill/>
          <a:ln w="19050" cap="flat" cmpd="sng" algn="ctr">
            <a:solidFill>
              <a:schemeClr val="bg1">
                <a:lumMod val="75000"/>
              </a:schemeClr>
            </a:solidFill>
            <a:prstDash val="sysDash"/>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線コネクタ 10">
            <a:extLst>
              <a:ext uri="{FF2B5EF4-FFF2-40B4-BE49-F238E27FC236}">
                <a16:creationId xmlns:a16="http://schemas.microsoft.com/office/drawing/2014/main" id="{91554ABC-C3EF-9DB4-C562-26DF8B6240CD}"/>
              </a:ext>
            </a:extLst>
          </p:cNvPr>
          <p:cNvCxnSpPr/>
          <p:nvPr/>
        </p:nvCxnSpPr>
        <p:spPr bwMode="auto">
          <a:xfrm>
            <a:off x="3927475" y="3209925"/>
            <a:ext cx="0" cy="3295650"/>
          </a:xfrm>
          <a:prstGeom prst="line">
            <a:avLst/>
          </a:prstGeom>
          <a:noFill/>
          <a:ln w="19050" cap="flat" cmpd="sng" algn="ctr">
            <a:solidFill>
              <a:schemeClr val="bg1">
                <a:lumMod val="75000"/>
              </a:schemeClr>
            </a:solidFill>
            <a:prstDash val="sysDash"/>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線コネクタ 11">
            <a:extLst>
              <a:ext uri="{FF2B5EF4-FFF2-40B4-BE49-F238E27FC236}">
                <a16:creationId xmlns:a16="http://schemas.microsoft.com/office/drawing/2014/main" id="{42D96C09-CC4E-71EC-86C2-2E3EA27D769A}"/>
              </a:ext>
            </a:extLst>
          </p:cNvPr>
          <p:cNvCxnSpPr/>
          <p:nvPr/>
        </p:nvCxnSpPr>
        <p:spPr bwMode="auto">
          <a:xfrm>
            <a:off x="6302375" y="3209925"/>
            <a:ext cx="0" cy="3295650"/>
          </a:xfrm>
          <a:prstGeom prst="line">
            <a:avLst/>
          </a:prstGeom>
          <a:noFill/>
          <a:ln w="19050" cap="flat" cmpd="sng" algn="ctr">
            <a:solidFill>
              <a:schemeClr val="bg1">
                <a:lumMod val="75000"/>
              </a:schemeClr>
            </a:solidFill>
            <a:prstDash val="sysDash"/>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線コネクタ 12">
            <a:extLst>
              <a:ext uri="{FF2B5EF4-FFF2-40B4-BE49-F238E27FC236}">
                <a16:creationId xmlns:a16="http://schemas.microsoft.com/office/drawing/2014/main" id="{FCBFC81C-D661-8D21-35F0-1FE2F73948E7}"/>
              </a:ext>
            </a:extLst>
          </p:cNvPr>
          <p:cNvCxnSpPr/>
          <p:nvPr/>
        </p:nvCxnSpPr>
        <p:spPr bwMode="auto">
          <a:xfrm>
            <a:off x="8677275" y="3209925"/>
            <a:ext cx="0" cy="3295650"/>
          </a:xfrm>
          <a:prstGeom prst="line">
            <a:avLst/>
          </a:prstGeom>
          <a:noFill/>
          <a:ln w="19050" cap="flat" cmpd="sng" algn="ctr">
            <a:solidFill>
              <a:schemeClr val="bg1">
                <a:lumMod val="75000"/>
              </a:schemeClr>
            </a:solidFill>
            <a:prstDash val="sysDash"/>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テキスト ボックス 13">
            <a:extLst>
              <a:ext uri="{FF2B5EF4-FFF2-40B4-BE49-F238E27FC236}">
                <a16:creationId xmlns:a16="http://schemas.microsoft.com/office/drawing/2014/main" id="{CDD3B265-A0EA-5C42-8F77-2060EA14D07A}"/>
              </a:ext>
            </a:extLst>
          </p:cNvPr>
          <p:cNvSpPr txBox="1"/>
          <p:nvPr/>
        </p:nvSpPr>
        <p:spPr>
          <a:xfrm>
            <a:off x="681722" y="4411147"/>
            <a:ext cx="646331" cy="369332"/>
          </a:xfrm>
          <a:prstGeom prst="rect">
            <a:avLst/>
          </a:prstGeom>
          <a:noFill/>
        </p:spPr>
        <p:txBody>
          <a:bodyPr wrap="none" rtlCol="0">
            <a:spAutoFit/>
          </a:bodyPr>
          <a:lstStyle/>
          <a:p>
            <a:r>
              <a:rPr kumimoji="1" lang="en-US" altLang="ja-JP"/>
              <a:t>CAF</a:t>
            </a:r>
          </a:p>
        </p:txBody>
      </p:sp>
      <p:sp>
        <p:nvSpPr>
          <p:cNvPr id="15" name="テキスト ボックス 14">
            <a:extLst>
              <a:ext uri="{FF2B5EF4-FFF2-40B4-BE49-F238E27FC236}">
                <a16:creationId xmlns:a16="http://schemas.microsoft.com/office/drawing/2014/main" id="{AD5DD5FC-BFAC-30A2-3A27-4D65187030FD}"/>
              </a:ext>
            </a:extLst>
          </p:cNvPr>
          <p:cNvSpPr txBox="1"/>
          <p:nvPr/>
        </p:nvSpPr>
        <p:spPr>
          <a:xfrm>
            <a:off x="660369" y="5676899"/>
            <a:ext cx="689035" cy="369332"/>
          </a:xfrm>
          <a:prstGeom prst="rect">
            <a:avLst/>
          </a:prstGeom>
          <a:noFill/>
        </p:spPr>
        <p:txBody>
          <a:bodyPr wrap="none" rtlCol="0">
            <a:spAutoFit/>
          </a:bodyPr>
          <a:lstStyle/>
          <a:p>
            <a:r>
              <a:rPr kumimoji="1" lang="en-US" altLang="ja-JP"/>
              <a:t>WAF</a:t>
            </a:r>
          </a:p>
        </p:txBody>
      </p:sp>
      <p:pic>
        <p:nvPicPr>
          <p:cNvPr id="5122" name="Picture 2" descr="「Azure logo」の画像検索結果">
            <a:extLst>
              <a:ext uri="{FF2B5EF4-FFF2-40B4-BE49-F238E27FC236}">
                <a16:creationId xmlns:a16="http://schemas.microsoft.com/office/drawing/2014/main" id="{26087E6D-BF97-00C8-ABE3-A32D86DF4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098" y="3273491"/>
            <a:ext cx="480326" cy="480326"/>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8657B688-B660-8593-86DA-E247C0C4493B}"/>
              </a:ext>
            </a:extLst>
          </p:cNvPr>
          <p:cNvSpPr txBox="1"/>
          <p:nvPr/>
        </p:nvSpPr>
        <p:spPr>
          <a:xfrm>
            <a:off x="2257424" y="3359765"/>
            <a:ext cx="1418722" cy="307777"/>
          </a:xfrm>
          <a:prstGeom prst="rect">
            <a:avLst/>
          </a:prstGeom>
          <a:noFill/>
        </p:spPr>
        <p:txBody>
          <a:bodyPr wrap="none" rtlCol="0">
            <a:spAutoFit/>
          </a:bodyPr>
          <a:lstStyle/>
          <a:p>
            <a:r>
              <a:rPr kumimoji="1" lang="en-US" altLang="ja-JP" sz="1400"/>
              <a:t>Microsoft Azure</a:t>
            </a:r>
            <a:endParaRPr kumimoji="1" lang="ja-JP" altLang="en-US" sz="1400"/>
          </a:p>
        </p:txBody>
      </p:sp>
      <p:pic>
        <p:nvPicPr>
          <p:cNvPr id="5124" name="Picture 4" descr="「AWS logo」の画像検索結果">
            <a:extLst>
              <a:ext uri="{FF2B5EF4-FFF2-40B4-BE49-F238E27FC236}">
                <a16:creationId xmlns:a16="http://schemas.microsoft.com/office/drawing/2014/main" id="{6C6E6E56-1A83-B4FE-2884-603268604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4923" y="3327571"/>
            <a:ext cx="765678" cy="458685"/>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A7B9C06E-01F0-08E4-D50D-331663F16737}"/>
              </a:ext>
            </a:extLst>
          </p:cNvPr>
          <p:cNvSpPr txBox="1"/>
          <p:nvPr/>
        </p:nvSpPr>
        <p:spPr>
          <a:xfrm>
            <a:off x="4908048" y="3273491"/>
            <a:ext cx="1257011" cy="523220"/>
          </a:xfrm>
          <a:prstGeom prst="rect">
            <a:avLst/>
          </a:prstGeom>
          <a:noFill/>
        </p:spPr>
        <p:txBody>
          <a:bodyPr wrap="none" rtlCol="0">
            <a:spAutoFit/>
          </a:bodyPr>
          <a:lstStyle/>
          <a:p>
            <a:r>
              <a:rPr kumimoji="1" lang="en-US" altLang="ja-JP" sz="1400"/>
              <a:t>Amazon Web</a:t>
            </a:r>
          </a:p>
          <a:p>
            <a:r>
              <a:rPr lang="en-US" altLang="ja-JP" sz="1400"/>
              <a:t>Services</a:t>
            </a:r>
            <a:endParaRPr kumimoji="1" lang="ja-JP" altLang="en-US" sz="1400"/>
          </a:p>
        </p:txBody>
      </p:sp>
      <p:pic>
        <p:nvPicPr>
          <p:cNvPr id="5126" name="Picture 6" descr="「GCP logo」の画像検索結果">
            <a:extLst>
              <a:ext uri="{FF2B5EF4-FFF2-40B4-BE49-F238E27FC236}">
                <a16:creationId xmlns:a16="http://schemas.microsoft.com/office/drawing/2014/main" id="{9B566E98-5BFA-0CC8-27CA-8BF6DAF834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804" r="31250" b="37302"/>
          <a:stretch/>
        </p:blipFill>
        <p:spPr bwMode="auto">
          <a:xfrm>
            <a:off x="6439692" y="3193616"/>
            <a:ext cx="602748" cy="560201"/>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636D5C3B-5691-A057-4F2D-B7C1DF43353D}"/>
              </a:ext>
            </a:extLst>
          </p:cNvPr>
          <p:cNvSpPr txBox="1"/>
          <p:nvPr/>
        </p:nvSpPr>
        <p:spPr>
          <a:xfrm>
            <a:off x="7144540" y="3273491"/>
            <a:ext cx="1279517" cy="523220"/>
          </a:xfrm>
          <a:prstGeom prst="rect">
            <a:avLst/>
          </a:prstGeom>
          <a:noFill/>
        </p:spPr>
        <p:txBody>
          <a:bodyPr wrap="none" rtlCol="0">
            <a:spAutoFit/>
          </a:bodyPr>
          <a:lstStyle/>
          <a:p>
            <a:r>
              <a:rPr kumimoji="1" lang="en-US" altLang="ja-JP" sz="1400"/>
              <a:t>Google Cloud</a:t>
            </a:r>
          </a:p>
          <a:p>
            <a:r>
              <a:rPr lang="en-US" altLang="ja-JP" sz="1400"/>
              <a:t>Platform</a:t>
            </a:r>
            <a:endParaRPr kumimoji="1" lang="ja-JP" altLang="en-US" sz="1400"/>
          </a:p>
        </p:txBody>
      </p:sp>
      <p:pic>
        <p:nvPicPr>
          <p:cNvPr id="20" name="図 19">
            <a:extLst>
              <a:ext uri="{FF2B5EF4-FFF2-40B4-BE49-F238E27FC236}">
                <a16:creationId xmlns:a16="http://schemas.microsoft.com/office/drawing/2014/main" id="{5BCC6D8F-CF09-10D5-D148-F586BED1F44C}"/>
              </a:ext>
            </a:extLst>
          </p:cNvPr>
          <p:cNvPicPr>
            <a:picLocks noChangeAspect="1"/>
          </p:cNvPicPr>
          <p:nvPr/>
        </p:nvPicPr>
        <p:blipFill>
          <a:blip r:embed="rId5"/>
          <a:stretch>
            <a:fillRect/>
          </a:stretch>
        </p:blipFill>
        <p:spPr>
          <a:xfrm>
            <a:off x="1655011" y="4148070"/>
            <a:ext cx="1139596" cy="933432"/>
          </a:xfrm>
          <a:prstGeom prst="rect">
            <a:avLst/>
          </a:prstGeom>
        </p:spPr>
      </p:pic>
      <p:sp>
        <p:nvSpPr>
          <p:cNvPr id="21" name="テキスト ボックス 20">
            <a:extLst>
              <a:ext uri="{FF2B5EF4-FFF2-40B4-BE49-F238E27FC236}">
                <a16:creationId xmlns:a16="http://schemas.microsoft.com/office/drawing/2014/main" id="{90224777-D737-BBC0-BE4D-F468E4EF302A}"/>
              </a:ext>
            </a:extLst>
          </p:cNvPr>
          <p:cNvSpPr txBox="1"/>
          <p:nvPr/>
        </p:nvSpPr>
        <p:spPr>
          <a:xfrm>
            <a:off x="2811757" y="4158172"/>
            <a:ext cx="978402" cy="923330"/>
          </a:xfrm>
          <a:prstGeom prst="rect">
            <a:avLst/>
          </a:prstGeom>
          <a:noFill/>
        </p:spPr>
        <p:txBody>
          <a:bodyPr wrap="square" rtlCol="0">
            <a:spAutoFit/>
          </a:bodyPr>
          <a:lstStyle/>
          <a:p>
            <a:r>
              <a:rPr kumimoji="1" lang="en-US" altLang="ja-JP" sz="900"/>
              <a:t>https://learn.microsoft.com/ja-jp/azure/cloud-adoption-framework/overview</a:t>
            </a:r>
            <a:endParaRPr kumimoji="1" lang="ja-JP" altLang="en-US" sz="900"/>
          </a:p>
        </p:txBody>
      </p:sp>
      <p:pic>
        <p:nvPicPr>
          <p:cNvPr id="23" name="図 22">
            <a:extLst>
              <a:ext uri="{FF2B5EF4-FFF2-40B4-BE49-F238E27FC236}">
                <a16:creationId xmlns:a16="http://schemas.microsoft.com/office/drawing/2014/main" id="{C5F6FFDA-495D-7A2B-EAB1-409F2D582DB6}"/>
              </a:ext>
            </a:extLst>
          </p:cNvPr>
          <p:cNvPicPr>
            <a:picLocks noChangeAspect="1"/>
          </p:cNvPicPr>
          <p:nvPr/>
        </p:nvPicPr>
        <p:blipFill>
          <a:blip r:embed="rId6"/>
          <a:stretch>
            <a:fillRect/>
          </a:stretch>
        </p:blipFill>
        <p:spPr>
          <a:xfrm>
            <a:off x="1655011" y="5394849"/>
            <a:ext cx="1139596" cy="933431"/>
          </a:xfrm>
          <a:prstGeom prst="rect">
            <a:avLst/>
          </a:prstGeom>
        </p:spPr>
      </p:pic>
      <p:sp>
        <p:nvSpPr>
          <p:cNvPr id="24" name="テキスト ボックス 23">
            <a:extLst>
              <a:ext uri="{FF2B5EF4-FFF2-40B4-BE49-F238E27FC236}">
                <a16:creationId xmlns:a16="http://schemas.microsoft.com/office/drawing/2014/main" id="{83AEBA25-AD1F-EEB8-19D3-EBDDD1FDF2F5}"/>
              </a:ext>
            </a:extLst>
          </p:cNvPr>
          <p:cNvSpPr txBox="1"/>
          <p:nvPr/>
        </p:nvSpPr>
        <p:spPr>
          <a:xfrm>
            <a:off x="2811757" y="5471205"/>
            <a:ext cx="978402" cy="784830"/>
          </a:xfrm>
          <a:prstGeom prst="rect">
            <a:avLst/>
          </a:prstGeom>
          <a:noFill/>
        </p:spPr>
        <p:txBody>
          <a:bodyPr wrap="square" rtlCol="0">
            <a:spAutoFit/>
          </a:bodyPr>
          <a:lstStyle/>
          <a:p>
            <a:r>
              <a:rPr kumimoji="1" lang="en-US" altLang="ja-JP" sz="900"/>
              <a:t>https://learn.microsoft.com/ja-jp/azure/architecture/framework/</a:t>
            </a:r>
            <a:endParaRPr kumimoji="1" lang="ja-JP" altLang="en-US" sz="900"/>
          </a:p>
        </p:txBody>
      </p:sp>
      <p:pic>
        <p:nvPicPr>
          <p:cNvPr id="26" name="図 25">
            <a:extLst>
              <a:ext uri="{FF2B5EF4-FFF2-40B4-BE49-F238E27FC236}">
                <a16:creationId xmlns:a16="http://schemas.microsoft.com/office/drawing/2014/main" id="{2F613AD8-27D8-6A27-9C9F-7EF6AC9B3BE9}"/>
              </a:ext>
            </a:extLst>
          </p:cNvPr>
          <p:cNvPicPr>
            <a:picLocks noChangeAspect="1"/>
          </p:cNvPicPr>
          <p:nvPr/>
        </p:nvPicPr>
        <p:blipFill>
          <a:blip r:embed="rId7"/>
          <a:stretch>
            <a:fillRect/>
          </a:stretch>
        </p:blipFill>
        <p:spPr>
          <a:xfrm>
            <a:off x="4041488" y="5394868"/>
            <a:ext cx="1156746" cy="947479"/>
          </a:xfrm>
          <a:prstGeom prst="rect">
            <a:avLst/>
          </a:prstGeom>
        </p:spPr>
      </p:pic>
      <p:sp>
        <p:nvSpPr>
          <p:cNvPr id="27" name="テキスト ボックス 26">
            <a:extLst>
              <a:ext uri="{FF2B5EF4-FFF2-40B4-BE49-F238E27FC236}">
                <a16:creationId xmlns:a16="http://schemas.microsoft.com/office/drawing/2014/main" id="{793E1C00-174A-25EC-2980-0FFEB0BD5597}"/>
              </a:ext>
            </a:extLst>
          </p:cNvPr>
          <p:cNvSpPr txBox="1"/>
          <p:nvPr/>
        </p:nvSpPr>
        <p:spPr>
          <a:xfrm>
            <a:off x="5241317" y="5471205"/>
            <a:ext cx="978402" cy="646331"/>
          </a:xfrm>
          <a:prstGeom prst="rect">
            <a:avLst/>
          </a:prstGeom>
          <a:noFill/>
        </p:spPr>
        <p:txBody>
          <a:bodyPr wrap="square" rtlCol="0">
            <a:spAutoFit/>
          </a:bodyPr>
          <a:lstStyle/>
          <a:p>
            <a:r>
              <a:rPr kumimoji="1" lang="en-US" altLang="ja-JP" sz="900"/>
              <a:t>https://aws.amazon.com/jp/architecture/well-architected</a:t>
            </a:r>
            <a:endParaRPr kumimoji="1" lang="ja-JP" altLang="en-US" sz="900"/>
          </a:p>
        </p:txBody>
      </p:sp>
      <p:pic>
        <p:nvPicPr>
          <p:cNvPr id="29" name="図 28">
            <a:extLst>
              <a:ext uri="{FF2B5EF4-FFF2-40B4-BE49-F238E27FC236}">
                <a16:creationId xmlns:a16="http://schemas.microsoft.com/office/drawing/2014/main" id="{02244D1D-7110-FB42-1504-F940DEBFB1DD}"/>
              </a:ext>
            </a:extLst>
          </p:cNvPr>
          <p:cNvPicPr>
            <a:picLocks noChangeAspect="1"/>
          </p:cNvPicPr>
          <p:nvPr/>
        </p:nvPicPr>
        <p:blipFill>
          <a:blip r:embed="rId8"/>
          <a:stretch>
            <a:fillRect/>
          </a:stretch>
        </p:blipFill>
        <p:spPr>
          <a:xfrm>
            <a:off x="4031964" y="4110682"/>
            <a:ext cx="1184561" cy="970262"/>
          </a:xfrm>
          <a:prstGeom prst="rect">
            <a:avLst/>
          </a:prstGeom>
        </p:spPr>
      </p:pic>
      <p:sp>
        <p:nvSpPr>
          <p:cNvPr id="30" name="テキスト ボックス 29">
            <a:extLst>
              <a:ext uri="{FF2B5EF4-FFF2-40B4-BE49-F238E27FC236}">
                <a16:creationId xmlns:a16="http://schemas.microsoft.com/office/drawing/2014/main" id="{7736E3A4-38ED-5833-67DB-CBE941A1FC74}"/>
              </a:ext>
            </a:extLst>
          </p:cNvPr>
          <p:cNvSpPr txBox="1"/>
          <p:nvPr/>
        </p:nvSpPr>
        <p:spPr>
          <a:xfrm>
            <a:off x="5241317" y="4245457"/>
            <a:ext cx="978402" cy="646331"/>
          </a:xfrm>
          <a:prstGeom prst="rect">
            <a:avLst/>
          </a:prstGeom>
          <a:noFill/>
        </p:spPr>
        <p:txBody>
          <a:bodyPr wrap="square" rtlCol="0">
            <a:spAutoFit/>
          </a:bodyPr>
          <a:lstStyle/>
          <a:p>
            <a:r>
              <a:rPr kumimoji="1" lang="en-US" altLang="ja-JP" sz="900"/>
              <a:t>https://aws.amazon.com/jp/professional-services/CAF/</a:t>
            </a:r>
            <a:endParaRPr kumimoji="1" lang="ja-JP" altLang="en-US" sz="900"/>
          </a:p>
        </p:txBody>
      </p:sp>
      <p:pic>
        <p:nvPicPr>
          <p:cNvPr id="32" name="図 31">
            <a:extLst>
              <a:ext uri="{FF2B5EF4-FFF2-40B4-BE49-F238E27FC236}">
                <a16:creationId xmlns:a16="http://schemas.microsoft.com/office/drawing/2014/main" id="{2B61FD50-595E-FA87-3001-0ABE6D891C5E}"/>
              </a:ext>
            </a:extLst>
          </p:cNvPr>
          <p:cNvPicPr>
            <a:picLocks noChangeAspect="1"/>
          </p:cNvPicPr>
          <p:nvPr/>
        </p:nvPicPr>
        <p:blipFill>
          <a:blip r:embed="rId9"/>
          <a:stretch>
            <a:fillRect/>
          </a:stretch>
        </p:blipFill>
        <p:spPr>
          <a:xfrm>
            <a:off x="6438142" y="4107799"/>
            <a:ext cx="1184562" cy="970263"/>
          </a:xfrm>
          <a:prstGeom prst="rect">
            <a:avLst/>
          </a:prstGeom>
        </p:spPr>
      </p:pic>
      <p:sp>
        <p:nvSpPr>
          <p:cNvPr id="33" name="テキスト ボックス 32">
            <a:extLst>
              <a:ext uri="{FF2B5EF4-FFF2-40B4-BE49-F238E27FC236}">
                <a16:creationId xmlns:a16="http://schemas.microsoft.com/office/drawing/2014/main" id="{3A9EF3E2-7B83-62B1-7AFF-1A28E63FB802}"/>
              </a:ext>
            </a:extLst>
          </p:cNvPr>
          <p:cNvSpPr txBox="1"/>
          <p:nvPr/>
        </p:nvSpPr>
        <p:spPr>
          <a:xfrm>
            <a:off x="7651011" y="4245457"/>
            <a:ext cx="978402" cy="507831"/>
          </a:xfrm>
          <a:prstGeom prst="rect">
            <a:avLst/>
          </a:prstGeom>
          <a:noFill/>
        </p:spPr>
        <p:txBody>
          <a:bodyPr wrap="square" rtlCol="0">
            <a:spAutoFit/>
          </a:bodyPr>
          <a:lstStyle/>
          <a:p>
            <a:r>
              <a:rPr kumimoji="1" lang="en-US" altLang="ja-JP" sz="900"/>
              <a:t>https://cloud.google.com/adoption-framework</a:t>
            </a:r>
            <a:endParaRPr kumimoji="1" lang="ja-JP" altLang="en-US" sz="900"/>
          </a:p>
        </p:txBody>
      </p:sp>
      <p:pic>
        <p:nvPicPr>
          <p:cNvPr id="35" name="図 34">
            <a:extLst>
              <a:ext uri="{FF2B5EF4-FFF2-40B4-BE49-F238E27FC236}">
                <a16:creationId xmlns:a16="http://schemas.microsoft.com/office/drawing/2014/main" id="{6C040868-D05C-35B4-FF94-3F03D4715760}"/>
              </a:ext>
            </a:extLst>
          </p:cNvPr>
          <p:cNvPicPr>
            <a:picLocks noChangeAspect="1"/>
          </p:cNvPicPr>
          <p:nvPr/>
        </p:nvPicPr>
        <p:blipFill>
          <a:blip r:embed="rId10"/>
          <a:stretch>
            <a:fillRect/>
          </a:stretch>
        </p:blipFill>
        <p:spPr>
          <a:xfrm>
            <a:off x="6438141" y="5376432"/>
            <a:ext cx="1184562" cy="970263"/>
          </a:xfrm>
          <a:prstGeom prst="rect">
            <a:avLst/>
          </a:prstGeom>
        </p:spPr>
      </p:pic>
      <p:sp>
        <p:nvSpPr>
          <p:cNvPr id="36" name="テキスト ボックス 35">
            <a:extLst>
              <a:ext uri="{FF2B5EF4-FFF2-40B4-BE49-F238E27FC236}">
                <a16:creationId xmlns:a16="http://schemas.microsoft.com/office/drawing/2014/main" id="{E5B96320-1395-FF79-4EF3-54D84664B7B1}"/>
              </a:ext>
            </a:extLst>
          </p:cNvPr>
          <p:cNvSpPr txBox="1"/>
          <p:nvPr/>
        </p:nvSpPr>
        <p:spPr>
          <a:xfrm>
            <a:off x="7651011" y="5547613"/>
            <a:ext cx="978402" cy="646331"/>
          </a:xfrm>
          <a:prstGeom prst="rect">
            <a:avLst/>
          </a:prstGeom>
          <a:noFill/>
        </p:spPr>
        <p:txBody>
          <a:bodyPr wrap="square" rtlCol="0">
            <a:spAutoFit/>
          </a:bodyPr>
          <a:lstStyle/>
          <a:p>
            <a:r>
              <a:rPr kumimoji="1" lang="en-US" altLang="ja-JP" sz="900"/>
              <a:t>https://cloud.google.com/architecture/framework</a:t>
            </a:r>
            <a:endParaRPr kumimoji="1" lang="ja-JP" altLang="en-US" sz="900"/>
          </a:p>
        </p:txBody>
      </p:sp>
    </p:spTree>
    <p:extLst>
      <p:ext uri="{BB962C8B-B14F-4D97-AF65-F5344CB8AC3E}">
        <p14:creationId xmlns:p14="http://schemas.microsoft.com/office/powerpoint/2010/main" val="2644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121E49-E1FE-0049-E8AD-AC93973C26F4}"/>
              </a:ext>
            </a:extLst>
          </p:cNvPr>
          <p:cNvSpPr>
            <a:spLocks noGrp="1"/>
          </p:cNvSpPr>
          <p:nvPr>
            <p:ph type="title"/>
          </p:nvPr>
        </p:nvSpPr>
        <p:spPr/>
        <p:txBody>
          <a:bodyPr/>
          <a:lstStyle/>
          <a:p>
            <a:r>
              <a:rPr lang="ja-JP" altLang="en-US"/>
              <a:t>② 運用管理 （</a:t>
            </a:r>
            <a:r>
              <a:rPr lang="en-US" altLang="ja-JP"/>
              <a:t>Operate</a:t>
            </a:r>
            <a:r>
              <a:rPr lang="ja-JP" altLang="en-US"/>
              <a:t>）</a:t>
            </a:r>
            <a:endParaRPr kumimoji="1" lang="ja-JP" altLang="en-US"/>
          </a:p>
        </p:txBody>
      </p:sp>
      <p:sp>
        <p:nvSpPr>
          <p:cNvPr id="3" name="コンテンツ プレースホルダー 2">
            <a:extLst>
              <a:ext uri="{FF2B5EF4-FFF2-40B4-BE49-F238E27FC236}">
                <a16:creationId xmlns:a16="http://schemas.microsoft.com/office/drawing/2014/main" id="{A3EFCCCA-A9DD-ADBB-1FB8-AFB560FFB9BE}"/>
              </a:ext>
            </a:extLst>
          </p:cNvPr>
          <p:cNvSpPr>
            <a:spLocks noGrp="1"/>
          </p:cNvSpPr>
          <p:nvPr>
            <p:ph idx="1"/>
          </p:nvPr>
        </p:nvSpPr>
        <p:spPr/>
        <p:txBody>
          <a:bodyPr/>
          <a:lstStyle/>
          <a:p>
            <a:r>
              <a:rPr lang="en-US" altLang="ja-JP"/>
              <a:t>C. </a:t>
            </a:r>
            <a:r>
              <a:rPr lang="ja-JP" altLang="en-US"/>
              <a:t>信頼性（障害回復）の考え方（続き）</a:t>
            </a:r>
            <a:endParaRPr lang="en-US" altLang="ja-JP"/>
          </a:p>
          <a:p>
            <a:pPr lvl="1"/>
            <a:r>
              <a:rPr kumimoji="1" lang="ja-JP" altLang="en-US"/>
              <a:t>（参考） 特にレガシーシステムでは「不変性」「壊れない </a:t>
            </a:r>
            <a:r>
              <a:rPr kumimoji="1" lang="en-US" altLang="ja-JP"/>
              <a:t>HW</a:t>
            </a:r>
            <a:r>
              <a:rPr kumimoji="1" lang="ja-JP" altLang="en-US"/>
              <a:t>・</a:t>
            </a:r>
            <a:r>
              <a:rPr kumimoji="1" lang="en-US" altLang="ja-JP"/>
              <a:t>NW</a:t>
            </a:r>
            <a:r>
              <a:rPr kumimoji="1" lang="ja-JP" altLang="en-US"/>
              <a:t>」を前提とした開発・運用が多く、</a:t>
            </a:r>
            <a:r>
              <a:rPr kumimoji="1" lang="en-US" altLang="ja-JP"/>
              <a:t>Lift &amp; Shift </a:t>
            </a:r>
            <a:r>
              <a:rPr kumimoji="1" lang="ja-JP" altLang="en-US"/>
              <a:t>の際には確認・見直しが必要な部分が生じる</a:t>
            </a:r>
          </a:p>
          <a:p>
            <a:pPr lvl="2"/>
            <a:r>
              <a:rPr kumimoji="1" lang="ja-JP" altLang="en-US"/>
              <a:t>アプリが </a:t>
            </a:r>
            <a:r>
              <a:rPr kumimoji="1" lang="en-US" altLang="ja-JP"/>
              <a:t>HW</a:t>
            </a:r>
            <a:r>
              <a:rPr kumimoji="1" lang="ja-JP" altLang="en-US"/>
              <a:t>・</a:t>
            </a:r>
            <a:r>
              <a:rPr kumimoji="1" lang="en-US" altLang="ja-JP"/>
              <a:t>NW </a:t>
            </a:r>
            <a:r>
              <a:rPr kumimoji="1" lang="ja-JP" altLang="en-US"/>
              <a:t>の高可用化機能の利用を前提として書かれていることが多い</a:t>
            </a:r>
            <a:endParaRPr kumimoji="1" lang="en-US" altLang="ja-JP"/>
          </a:p>
          <a:p>
            <a:pPr lvl="2"/>
            <a:r>
              <a:rPr kumimoji="1" lang="ja-JP" altLang="en-US"/>
              <a:t>ネットワークレイヤの再設計が必要になる</a:t>
            </a:r>
            <a:endParaRPr kumimoji="1" lang="en-US" altLang="ja-JP"/>
          </a:p>
          <a:p>
            <a:pPr lvl="2"/>
            <a:r>
              <a:rPr lang="ja-JP" altLang="en-US"/>
              <a:t>インフラやミドルウェアを固定し続けることができないため、開発や運用の変更も必要</a:t>
            </a:r>
          </a:p>
          <a:p>
            <a:pPr lvl="2"/>
            <a:endParaRPr kumimoji="1" lang="ja-JP" altLang="en-US"/>
          </a:p>
          <a:p>
            <a:endParaRPr kumimoji="1" lang="ja-JP" altLang="en-US"/>
          </a:p>
        </p:txBody>
      </p:sp>
      <p:grpSp>
        <p:nvGrpSpPr>
          <p:cNvPr id="4" name="グループ化 3">
            <a:extLst>
              <a:ext uri="{FF2B5EF4-FFF2-40B4-BE49-F238E27FC236}">
                <a16:creationId xmlns:a16="http://schemas.microsoft.com/office/drawing/2014/main" id="{50C35413-A609-342E-C53A-E961F4B4038D}"/>
              </a:ext>
            </a:extLst>
          </p:cNvPr>
          <p:cNvGrpSpPr/>
          <p:nvPr/>
        </p:nvGrpSpPr>
        <p:grpSpPr>
          <a:xfrm>
            <a:off x="455486" y="2927555"/>
            <a:ext cx="8079613" cy="3950002"/>
            <a:chOff x="455486" y="2655001"/>
            <a:chExt cx="8079613" cy="4222556"/>
          </a:xfrm>
        </p:grpSpPr>
        <p:sp>
          <p:nvSpPr>
            <p:cNvPr id="5" name="AutoShape 18">
              <a:extLst>
                <a:ext uri="{FF2B5EF4-FFF2-40B4-BE49-F238E27FC236}">
                  <a16:creationId xmlns:a16="http://schemas.microsoft.com/office/drawing/2014/main" id="{AE46D137-BEE1-1E11-15AF-AF588EEE5F25}"/>
                </a:ext>
              </a:extLst>
            </p:cNvPr>
            <p:cNvSpPr>
              <a:spLocks noChangeArrowheads="1"/>
            </p:cNvSpPr>
            <p:nvPr/>
          </p:nvSpPr>
          <p:spPr bwMode="auto">
            <a:xfrm>
              <a:off x="2017592" y="2655001"/>
              <a:ext cx="2510196" cy="271309"/>
            </a:xfrm>
            <a:prstGeom prst="roundRect">
              <a:avLst>
                <a:gd name="adj" fmla="val 16667"/>
              </a:avLst>
            </a:prstGeom>
            <a:gradFill rotWithShape="1">
              <a:gsLst>
                <a:gs pos="0">
                  <a:srgbClr val="CBFFDD"/>
                </a:gs>
                <a:gs pos="50000">
                  <a:srgbClr val="66FF99"/>
                </a:gs>
                <a:gs pos="100000">
                  <a:srgbClr val="CBFFDD"/>
                </a:gs>
              </a:gsLst>
              <a:lin ang="2700000" scaled="1"/>
            </a:gradFill>
            <a:ln w="9525">
              <a:solidFill>
                <a:srgbClr val="008000"/>
              </a:solidFill>
              <a:round/>
              <a:headEnd/>
              <a:tailEnd/>
            </a:ln>
            <a:effectLst>
              <a:outerShdw dist="53882" dir="2700000" algn="ctr" rotWithShape="0">
                <a:schemeClr val="bg2">
                  <a:alpha val="50000"/>
                </a:schemeClr>
              </a:outerShdw>
            </a:effectLst>
          </p:spPr>
          <p:txBody>
            <a:bodyPr wrap="none" anchor="ct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100"/>
                <a:t>メインフレームなどのレガシーシステム</a:t>
              </a:r>
            </a:p>
          </p:txBody>
        </p:sp>
        <p:sp>
          <p:nvSpPr>
            <p:cNvPr id="6" name="AutoShape 18">
              <a:extLst>
                <a:ext uri="{FF2B5EF4-FFF2-40B4-BE49-F238E27FC236}">
                  <a16:creationId xmlns:a16="http://schemas.microsoft.com/office/drawing/2014/main" id="{6AA8D650-54F1-6141-144F-B786FD46BF2C}"/>
                </a:ext>
              </a:extLst>
            </p:cNvPr>
            <p:cNvSpPr>
              <a:spLocks noChangeArrowheads="1"/>
            </p:cNvSpPr>
            <p:nvPr/>
          </p:nvSpPr>
          <p:spPr bwMode="auto">
            <a:xfrm>
              <a:off x="6210523" y="2655001"/>
              <a:ext cx="1664951" cy="271309"/>
            </a:xfrm>
            <a:prstGeom prst="roundRect">
              <a:avLst>
                <a:gd name="adj" fmla="val 16667"/>
              </a:avLst>
            </a:prstGeom>
            <a:gradFill rotWithShape="1">
              <a:gsLst>
                <a:gs pos="0">
                  <a:srgbClr val="CBFFDD"/>
                </a:gs>
                <a:gs pos="50000">
                  <a:srgbClr val="66FF99"/>
                </a:gs>
                <a:gs pos="100000">
                  <a:srgbClr val="CBFFDD"/>
                </a:gs>
              </a:gsLst>
              <a:lin ang="2700000" scaled="1"/>
            </a:gradFill>
            <a:ln w="9525">
              <a:solidFill>
                <a:srgbClr val="008000"/>
              </a:solidFill>
              <a:round/>
              <a:headEnd/>
              <a:tailEnd/>
            </a:ln>
            <a:effectLst>
              <a:outerShdw dist="53882" dir="2700000" algn="ctr" rotWithShape="0">
                <a:schemeClr val="bg2">
                  <a:alpha val="50000"/>
                </a:schemeClr>
              </a:outerShdw>
            </a:effectLst>
          </p:spPr>
          <p:txBody>
            <a:bodyPr wrap="none" anchor="ct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100"/>
                <a:t>パブリッククラウド</a:t>
              </a:r>
            </a:p>
          </p:txBody>
        </p:sp>
        <p:sp>
          <p:nvSpPr>
            <p:cNvPr id="7" name="正方形/長方形 6">
              <a:extLst>
                <a:ext uri="{FF2B5EF4-FFF2-40B4-BE49-F238E27FC236}">
                  <a16:creationId xmlns:a16="http://schemas.microsoft.com/office/drawing/2014/main" id="{B85D65AC-DB3A-C66C-D9D5-413DA31F4E4A}"/>
                </a:ext>
              </a:extLst>
            </p:cNvPr>
            <p:cNvSpPr/>
            <p:nvPr/>
          </p:nvSpPr>
          <p:spPr>
            <a:xfrm>
              <a:off x="1780594" y="5912445"/>
              <a:ext cx="2984196" cy="797972"/>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eaLnBrk="1" fontAlgn="auto" hangingPunct="1">
                <a:spcBef>
                  <a:spcPts val="0"/>
                </a:spcBef>
                <a:spcAft>
                  <a:spcPts val="0"/>
                </a:spcAft>
                <a:defRPr/>
              </a:pPr>
              <a:r>
                <a:rPr kumimoji="0" lang="en-US" altLang="ja-JP" sz="1100" b="1" u="sng" kern="0">
                  <a:solidFill>
                    <a:prstClr val="black"/>
                  </a:solidFill>
                  <a:latin typeface="+mn-lt"/>
                  <a:ea typeface="+mn-ea"/>
                </a:rPr>
                <a:t>【</a:t>
              </a:r>
              <a:r>
                <a:rPr kumimoji="0" lang="ja-JP" altLang="en-US" sz="1100" b="1" u="sng" kern="0">
                  <a:solidFill>
                    <a:prstClr val="black"/>
                  </a:solidFill>
                  <a:latin typeface="+mn-lt"/>
                  <a:ea typeface="+mn-ea"/>
                </a:rPr>
                <a:t>物理ネットワーク機器の利用</a:t>
              </a:r>
              <a:r>
                <a:rPr kumimoji="0" lang="en-US" altLang="ja-JP" sz="1100" b="1" u="sng" kern="0">
                  <a:solidFill>
                    <a:prstClr val="black"/>
                  </a:solidFill>
                  <a:latin typeface="+mn-lt"/>
                  <a:ea typeface="+mn-ea"/>
                </a:rPr>
                <a:t>】</a:t>
              </a:r>
              <a:endParaRPr kumimoji="0" lang="ja-JP" altLang="en-US" sz="1100" b="1" u="sng" kern="0">
                <a:solidFill>
                  <a:prstClr val="black"/>
                </a:solidFill>
                <a:latin typeface="+mn-lt"/>
                <a:ea typeface="+mn-ea"/>
              </a:endParaRPr>
            </a:p>
            <a:p>
              <a:pPr eaLnBrk="1" fontAlgn="auto" hangingPunct="1">
                <a:spcBef>
                  <a:spcPts val="0"/>
                </a:spcBef>
                <a:spcAft>
                  <a:spcPts val="0"/>
                </a:spcAft>
                <a:defRPr/>
              </a:pPr>
              <a:endParaRPr kumimoji="0" lang="ja-JP" altLang="en-US" sz="5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スイッチやケーブルが「物理的に」存在</a:t>
              </a:r>
            </a:p>
            <a:p>
              <a:pPr marL="171450" indent="-171450" eaLnBrk="1" fontAlgn="auto" hangingPunct="1">
                <a:spcBef>
                  <a:spcPts val="0"/>
                </a:spcBef>
                <a:spcAft>
                  <a:spcPts val="0"/>
                </a:spcAft>
                <a:buFont typeface="Arial" panose="020B0604020202020204" pitchFamily="34" charset="0"/>
                <a:buChar char="•"/>
                <a:defRPr/>
              </a:pPr>
              <a:r>
                <a:rPr kumimoji="0" lang="en-US" altLang="ja-JP" sz="1100" kern="0">
                  <a:solidFill>
                    <a:prstClr val="black"/>
                  </a:solidFill>
                  <a:latin typeface="+mn-lt"/>
                  <a:ea typeface="+mn-ea"/>
                </a:rPr>
                <a:t>L1</a:t>
              </a:r>
              <a:r>
                <a:rPr kumimoji="0" lang="ja-JP" altLang="en-US" sz="1100" kern="0">
                  <a:solidFill>
                    <a:prstClr val="black"/>
                  </a:solidFill>
                  <a:latin typeface="+mn-lt"/>
                  <a:ea typeface="+mn-ea"/>
                </a:rPr>
                <a:t>～</a:t>
              </a:r>
              <a:r>
                <a:rPr kumimoji="0" lang="en-US" altLang="ja-JP" sz="1100" kern="0">
                  <a:solidFill>
                    <a:prstClr val="black"/>
                  </a:solidFill>
                  <a:latin typeface="+mn-lt"/>
                  <a:ea typeface="+mn-ea"/>
                </a:rPr>
                <a:t>L4 </a:t>
              </a:r>
              <a:r>
                <a:rPr kumimoji="0" lang="ja-JP" altLang="en-US" sz="1100" kern="0">
                  <a:solidFill>
                    <a:prstClr val="black"/>
                  </a:solidFill>
                  <a:latin typeface="+mn-lt"/>
                  <a:ea typeface="+mn-ea"/>
                </a:rPr>
                <a:t>の機能をフル活用して冗長化ネットワークや負荷分散が作られている</a:t>
              </a:r>
            </a:p>
          </p:txBody>
        </p:sp>
        <p:sp>
          <p:nvSpPr>
            <p:cNvPr id="8" name="正方形/長方形 7">
              <a:extLst>
                <a:ext uri="{FF2B5EF4-FFF2-40B4-BE49-F238E27FC236}">
                  <a16:creationId xmlns:a16="http://schemas.microsoft.com/office/drawing/2014/main" id="{7AEBD553-04EC-6822-8096-DC318B1A06E8}"/>
                </a:ext>
              </a:extLst>
            </p:cNvPr>
            <p:cNvSpPr/>
            <p:nvPr/>
          </p:nvSpPr>
          <p:spPr>
            <a:xfrm>
              <a:off x="1780594" y="4950125"/>
              <a:ext cx="2984196" cy="797972"/>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eaLnBrk="1" fontAlgn="auto" hangingPunct="1">
                <a:spcBef>
                  <a:spcPts val="0"/>
                </a:spcBef>
                <a:spcAft>
                  <a:spcPts val="0"/>
                </a:spcAft>
                <a:defRPr/>
              </a:pPr>
              <a:r>
                <a:rPr kumimoji="0" lang="en-US" altLang="ja-JP" sz="1100" b="1" u="sng" kern="0">
                  <a:solidFill>
                    <a:prstClr val="black"/>
                  </a:solidFill>
                  <a:latin typeface="+mn-lt"/>
                  <a:ea typeface="+mn-ea"/>
                </a:rPr>
                <a:t>【</a:t>
              </a:r>
              <a:r>
                <a:rPr kumimoji="0" lang="ja-JP" altLang="en-US" sz="1100" b="1" u="sng" kern="0">
                  <a:solidFill>
                    <a:prstClr val="black"/>
                  </a:solidFill>
                  <a:latin typeface="+mn-lt"/>
                  <a:ea typeface="+mn-ea"/>
                </a:rPr>
                <a:t>無停止ハードウェアの利用</a:t>
              </a:r>
              <a:r>
                <a:rPr kumimoji="0" lang="en-US" altLang="ja-JP" sz="1100" b="1" u="sng" kern="0">
                  <a:solidFill>
                    <a:prstClr val="black"/>
                  </a:solidFill>
                  <a:latin typeface="+mn-lt"/>
                  <a:ea typeface="+mn-ea"/>
                </a:rPr>
                <a:t>】</a:t>
              </a:r>
              <a:endParaRPr kumimoji="0" lang="ja-JP" altLang="en-US" sz="1100" b="1" u="sng" kern="0">
                <a:solidFill>
                  <a:prstClr val="black"/>
                </a:solidFill>
                <a:latin typeface="+mn-lt"/>
                <a:ea typeface="+mn-ea"/>
              </a:endParaRPr>
            </a:p>
            <a:p>
              <a:pPr eaLnBrk="1" fontAlgn="auto" hangingPunct="1">
                <a:spcBef>
                  <a:spcPts val="0"/>
                </a:spcBef>
                <a:spcAft>
                  <a:spcPts val="0"/>
                </a:spcAft>
                <a:defRPr/>
              </a:pPr>
              <a:endParaRPr kumimoji="0" lang="en-US" altLang="ja-JP" sz="5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100" kern="0">
                  <a:solidFill>
                    <a:prstClr val="black"/>
                  </a:solidFill>
                  <a:latin typeface="+mn-lt"/>
                  <a:ea typeface="+mn-ea"/>
                </a:rPr>
                <a:t>FT </a:t>
              </a:r>
              <a:r>
                <a:rPr kumimoji="0" lang="ja-JP" altLang="en-US" sz="1100" kern="0">
                  <a:solidFill>
                    <a:prstClr val="black"/>
                  </a:solidFill>
                  <a:latin typeface="+mn-lt"/>
                  <a:ea typeface="+mn-ea"/>
                </a:rPr>
                <a:t>機（</a:t>
              </a:r>
              <a:r>
                <a:rPr kumimoji="0" lang="en-US" altLang="ja-JP" sz="1100" kern="0">
                  <a:solidFill>
                    <a:prstClr val="black"/>
                  </a:solidFill>
                  <a:latin typeface="+mn-lt"/>
                  <a:ea typeface="+mn-ea"/>
                </a:rPr>
                <a:t>Fault Redundant Hardware</a:t>
              </a:r>
              <a:r>
                <a:rPr kumimoji="0" lang="ja-JP" altLang="en-US" sz="1100" kern="0">
                  <a:solidFill>
                    <a:prstClr val="black"/>
                  </a:solidFill>
                  <a:latin typeface="+mn-lt"/>
                  <a:ea typeface="+mn-ea"/>
                </a:rPr>
                <a:t>、ノンストップサーバ）や、ストレージのミラー機能などをフル活用</a:t>
              </a:r>
              <a:endParaRPr kumimoji="0" lang="ja-JP" altLang="en-US" sz="1200" kern="0">
                <a:solidFill>
                  <a:prstClr val="black"/>
                </a:solidFill>
                <a:latin typeface="+mn-lt"/>
                <a:ea typeface="+mn-ea"/>
              </a:endParaRPr>
            </a:p>
          </p:txBody>
        </p:sp>
        <p:sp>
          <p:nvSpPr>
            <p:cNvPr id="9" name="正方形/長方形 8">
              <a:extLst>
                <a:ext uri="{FF2B5EF4-FFF2-40B4-BE49-F238E27FC236}">
                  <a16:creationId xmlns:a16="http://schemas.microsoft.com/office/drawing/2014/main" id="{A2516422-1002-2108-2837-E5BC06D3894F}"/>
                </a:ext>
              </a:extLst>
            </p:cNvPr>
            <p:cNvSpPr/>
            <p:nvPr/>
          </p:nvSpPr>
          <p:spPr>
            <a:xfrm>
              <a:off x="5550903" y="4950125"/>
              <a:ext cx="2984196" cy="797970"/>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eaLnBrk="1" fontAlgn="auto" hangingPunct="1">
                <a:spcBef>
                  <a:spcPts val="0"/>
                </a:spcBef>
                <a:spcAft>
                  <a:spcPts val="0"/>
                </a:spcAft>
                <a:defRPr/>
              </a:pPr>
              <a:r>
                <a:rPr kumimoji="0" lang="en-US" altLang="ja-JP" sz="1100" b="1" u="sng" kern="0">
                  <a:solidFill>
                    <a:prstClr val="black"/>
                  </a:solidFill>
                  <a:latin typeface="+mn-lt"/>
                  <a:ea typeface="+mn-ea"/>
                </a:rPr>
                <a:t>【</a:t>
              </a:r>
              <a:r>
                <a:rPr kumimoji="0" lang="ja-JP" altLang="en-US" sz="1100" b="1" u="sng" kern="0">
                  <a:solidFill>
                    <a:prstClr val="black"/>
                  </a:solidFill>
                  <a:latin typeface="+mn-lt"/>
                  <a:ea typeface="+mn-ea"/>
                </a:rPr>
                <a:t>ソフトウェア機能による高可用化</a:t>
              </a:r>
              <a:r>
                <a:rPr kumimoji="0" lang="en-US" altLang="ja-JP" sz="1100" b="1" u="sng" kern="0">
                  <a:solidFill>
                    <a:prstClr val="black"/>
                  </a:solidFill>
                  <a:latin typeface="+mn-lt"/>
                  <a:ea typeface="+mn-ea"/>
                </a:rPr>
                <a:t>】</a:t>
              </a:r>
            </a:p>
            <a:p>
              <a:pPr eaLnBrk="1" fontAlgn="auto" hangingPunct="1">
                <a:spcBef>
                  <a:spcPts val="0"/>
                </a:spcBef>
                <a:spcAft>
                  <a:spcPts val="0"/>
                </a:spcAft>
                <a:defRPr/>
              </a:pPr>
              <a:endParaRPr kumimoji="0" lang="en-US" altLang="ja-JP" sz="5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ハードウェアは汎用品を使い、ミドルウェアの機能によって高可用化を実現</a:t>
              </a: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障害発生時はフェイルオーバなどが発生</a:t>
              </a:r>
            </a:p>
          </p:txBody>
        </p:sp>
        <p:sp>
          <p:nvSpPr>
            <p:cNvPr id="10" name="正方形/長方形 9">
              <a:extLst>
                <a:ext uri="{FF2B5EF4-FFF2-40B4-BE49-F238E27FC236}">
                  <a16:creationId xmlns:a16="http://schemas.microsoft.com/office/drawing/2014/main" id="{140EFF15-A3DA-07A4-8214-79F87BFAA040}"/>
                </a:ext>
              </a:extLst>
            </p:cNvPr>
            <p:cNvSpPr/>
            <p:nvPr/>
          </p:nvSpPr>
          <p:spPr>
            <a:xfrm>
              <a:off x="5550903" y="5912446"/>
              <a:ext cx="2984196" cy="797970"/>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eaLnBrk="1" fontAlgn="auto" hangingPunct="1">
                <a:spcBef>
                  <a:spcPts val="0"/>
                </a:spcBef>
                <a:spcAft>
                  <a:spcPts val="0"/>
                </a:spcAft>
                <a:defRPr/>
              </a:pPr>
              <a:r>
                <a:rPr kumimoji="0" lang="en-US" altLang="ja-JP" sz="1100" u="sng" kern="0">
                  <a:solidFill>
                    <a:prstClr val="black"/>
                  </a:solidFill>
                  <a:latin typeface="+mn-lt"/>
                  <a:ea typeface="+mn-ea"/>
                </a:rPr>
                <a:t>【SDN </a:t>
              </a:r>
              <a:r>
                <a:rPr kumimoji="0" lang="ja-JP" altLang="en-US" sz="1100" u="sng" kern="0">
                  <a:solidFill>
                    <a:prstClr val="black"/>
                  </a:solidFill>
                  <a:latin typeface="+mn-lt"/>
                  <a:ea typeface="+mn-ea"/>
                </a:rPr>
                <a:t>の利用</a:t>
              </a:r>
              <a:r>
                <a:rPr kumimoji="0" lang="en-US" altLang="ja-JP" sz="1100" u="sng" kern="0">
                  <a:solidFill>
                    <a:prstClr val="black"/>
                  </a:solidFill>
                  <a:latin typeface="+mn-lt"/>
                  <a:ea typeface="+mn-ea"/>
                </a:rPr>
                <a:t>】</a:t>
              </a:r>
              <a:endParaRPr kumimoji="0" lang="ja-JP" altLang="en-US" sz="1100" u="sng" kern="0">
                <a:solidFill>
                  <a:prstClr val="black"/>
                </a:solidFill>
                <a:latin typeface="+mn-lt"/>
                <a:ea typeface="+mn-ea"/>
              </a:endParaRPr>
            </a:p>
            <a:p>
              <a:pPr eaLnBrk="1" fontAlgn="auto" hangingPunct="1">
                <a:spcBef>
                  <a:spcPts val="0"/>
                </a:spcBef>
                <a:spcAft>
                  <a:spcPts val="0"/>
                </a:spcAft>
                <a:defRPr/>
              </a:pPr>
              <a:endParaRPr kumimoji="0" lang="en-US" altLang="ja-JP" sz="5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パブリッククラウドでは </a:t>
              </a:r>
              <a:r>
                <a:rPr kumimoji="0" lang="en-US" altLang="ja-JP" sz="1100" kern="0">
                  <a:solidFill>
                    <a:prstClr val="black"/>
                  </a:solidFill>
                  <a:latin typeface="+mn-lt"/>
                  <a:ea typeface="+mn-ea"/>
                </a:rPr>
                <a:t>L3 SDN </a:t>
              </a:r>
              <a:r>
                <a:rPr kumimoji="0" lang="ja-JP" altLang="en-US" sz="1100" kern="0">
                  <a:solidFill>
                    <a:prstClr val="black"/>
                  </a:solidFill>
                  <a:latin typeface="+mn-lt"/>
                  <a:ea typeface="+mn-ea"/>
                </a:rPr>
                <a:t>が使われていることが多い</a:t>
              </a:r>
            </a:p>
            <a:p>
              <a:pPr marL="171450" indent="-171450" eaLnBrk="1" fontAlgn="auto" hangingPunct="1">
                <a:spcBef>
                  <a:spcPts val="0"/>
                </a:spcBef>
                <a:spcAft>
                  <a:spcPts val="0"/>
                </a:spcAft>
                <a:buFont typeface="Arial" panose="020B0604020202020204" pitchFamily="34" charset="0"/>
                <a:buChar char="•"/>
                <a:defRPr/>
              </a:pPr>
              <a:r>
                <a:rPr kumimoji="0" lang="en-US" altLang="ja-JP" sz="1100" kern="0">
                  <a:solidFill>
                    <a:prstClr val="black"/>
                  </a:solidFill>
                  <a:latin typeface="+mn-lt"/>
                  <a:ea typeface="+mn-ea"/>
                </a:rPr>
                <a:t>NW </a:t>
              </a:r>
              <a:r>
                <a:rPr kumimoji="0" lang="ja-JP" altLang="en-US" sz="1100" kern="0">
                  <a:solidFill>
                    <a:prstClr val="black"/>
                  </a:solidFill>
                  <a:latin typeface="+mn-lt"/>
                  <a:ea typeface="+mn-ea"/>
                </a:rPr>
                <a:t>レイヤの設計が従来と大きく異なる</a:t>
              </a:r>
            </a:p>
          </p:txBody>
        </p:sp>
        <p:sp>
          <p:nvSpPr>
            <p:cNvPr id="11" name="正方形/長方形 10">
              <a:extLst>
                <a:ext uri="{FF2B5EF4-FFF2-40B4-BE49-F238E27FC236}">
                  <a16:creationId xmlns:a16="http://schemas.microsoft.com/office/drawing/2014/main" id="{FE97B171-B6A8-DFA2-ED8C-9AC68FC7BF8F}"/>
                </a:ext>
              </a:extLst>
            </p:cNvPr>
            <p:cNvSpPr/>
            <p:nvPr/>
          </p:nvSpPr>
          <p:spPr>
            <a:xfrm>
              <a:off x="1780593" y="3996813"/>
              <a:ext cx="2984195" cy="79797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nchor="ctr"/>
            <a:lstStyle/>
            <a:p>
              <a:pPr eaLnBrk="1" fontAlgn="auto" hangingPunct="1">
                <a:spcBef>
                  <a:spcPts val="0"/>
                </a:spcBef>
                <a:spcAft>
                  <a:spcPts val="0"/>
                </a:spcAft>
                <a:defRPr/>
              </a:pPr>
              <a:r>
                <a:rPr kumimoji="0" lang="en-US" altLang="ja-JP" sz="1100" b="1" u="sng" kern="0">
                  <a:solidFill>
                    <a:prstClr val="black"/>
                  </a:solidFill>
                  <a:latin typeface="+mn-lt"/>
                  <a:ea typeface="+mn-ea"/>
                </a:rPr>
                <a:t>【</a:t>
              </a:r>
              <a:r>
                <a:rPr kumimoji="0" lang="ja-JP" altLang="en-US" sz="1100" b="1" u="sng" kern="0">
                  <a:solidFill>
                    <a:prstClr val="black"/>
                  </a:solidFill>
                  <a:latin typeface="+mn-lt"/>
                  <a:ea typeface="+mn-ea"/>
                </a:rPr>
                <a:t>止まらない </a:t>
              </a:r>
              <a:r>
                <a:rPr kumimoji="0" lang="en-US" altLang="ja-JP" sz="1100" b="1" u="sng" kern="0">
                  <a:solidFill>
                    <a:prstClr val="black"/>
                  </a:solidFill>
                  <a:latin typeface="+mn-lt"/>
                  <a:ea typeface="+mn-ea"/>
                </a:rPr>
                <a:t>HW</a:t>
              </a:r>
              <a:r>
                <a:rPr kumimoji="0" lang="ja-JP" altLang="en-US" sz="1100" b="1" u="sng" kern="0">
                  <a:solidFill>
                    <a:prstClr val="black"/>
                  </a:solidFill>
                  <a:latin typeface="+mn-lt"/>
                  <a:ea typeface="+mn-ea"/>
                </a:rPr>
                <a:t>・</a:t>
              </a:r>
              <a:r>
                <a:rPr kumimoji="0" lang="en-US" altLang="ja-JP" sz="1100" b="1" u="sng" kern="0">
                  <a:solidFill>
                    <a:prstClr val="black"/>
                  </a:solidFill>
                  <a:latin typeface="+mn-lt"/>
                  <a:ea typeface="+mn-ea"/>
                </a:rPr>
                <a:t>HW </a:t>
              </a:r>
              <a:r>
                <a:rPr kumimoji="0" lang="ja-JP" altLang="en-US" sz="1100" b="1" u="sng" kern="0">
                  <a:solidFill>
                    <a:prstClr val="black"/>
                  </a:solidFill>
                  <a:latin typeface="+mn-lt"/>
                  <a:ea typeface="+mn-ea"/>
                </a:rPr>
                <a:t>を前提としたアプリ</a:t>
              </a:r>
              <a:r>
                <a:rPr kumimoji="0" lang="en-US" altLang="ja-JP" sz="1100" b="1" u="sng" kern="0">
                  <a:solidFill>
                    <a:prstClr val="black"/>
                  </a:solidFill>
                  <a:latin typeface="+mn-lt"/>
                  <a:ea typeface="+mn-ea"/>
                </a:rPr>
                <a:t>】</a:t>
              </a:r>
              <a:endParaRPr kumimoji="0" lang="ja-JP" altLang="en-US" sz="1100" b="1" u="sng" kern="0">
                <a:solidFill>
                  <a:prstClr val="black"/>
                </a:solidFill>
                <a:latin typeface="+mn-lt"/>
                <a:ea typeface="+mn-ea"/>
              </a:endParaRPr>
            </a:p>
            <a:p>
              <a:pPr eaLnBrk="1" fontAlgn="auto" hangingPunct="1">
                <a:spcBef>
                  <a:spcPts val="0"/>
                </a:spcBef>
                <a:spcAft>
                  <a:spcPts val="0"/>
                </a:spcAft>
                <a:defRPr/>
              </a:pPr>
              <a:endParaRPr kumimoji="0" lang="en-US" altLang="ja-JP" sz="5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100" kern="0">
                  <a:latin typeface="+mn-lt"/>
                  <a:ea typeface="+mn-ea"/>
                </a:rPr>
                <a:t>HW </a:t>
              </a:r>
              <a:r>
                <a:rPr kumimoji="0" lang="ja-JP" altLang="en-US" sz="1100" kern="0">
                  <a:latin typeface="+mn-lt"/>
                  <a:ea typeface="+mn-ea"/>
                </a:rPr>
                <a:t>や </a:t>
              </a:r>
              <a:r>
                <a:rPr kumimoji="0" lang="en-US" altLang="ja-JP" sz="1100" kern="0">
                  <a:latin typeface="+mn-lt"/>
                  <a:ea typeface="+mn-ea"/>
                </a:rPr>
                <a:t>NW </a:t>
              </a:r>
              <a:r>
                <a:rPr kumimoji="0" lang="ja-JP" altLang="en-US" sz="1100" kern="0">
                  <a:latin typeface="+mn-lt"/>
                  <a:ea typeface="+mn-ea"/>
                </a:rPr>
                <a:t>レイヤのフェイルオーバや瞬断の発生を意識せずに作られている</a:t>
              </a: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latin typeface="+mn-lt"/>
                  <a:ea typeface="+mn-ea"/>
                </a:rPr>
                <a:t>このため </a:t>
              </a:r>
              <a:r>
                <a:rPr kumimoji="0" lang="en-US" altLang="ja-JP" sz="1100" kern="0">
                  <a:latin typeface="+mn-lt"/>
                  <a:ea typeface="+mn-ea"/>
                </a:rPr>
                <a:t>HW</a:t>
              </a:r>
              <a:r>
                <a:rPr kumimoji="0" lang="ja-JP" altLang="en-US" sz="1100" kern="0">
                  <a:latin typeface="+mn-lt"/>
                  <a:ea typeface="+mn-ea"/>
                </a:rPr>
                <a:t>・</a:t>
              </a:r>
              <a:r>
                <a:rPr kumimoji="0" lang="en-US" altLang="ja-JP" sz="1100" kern="0">
                  <a:latin typeface="+mn-lt"/>
                  <a:ea typeface="+mn-ea"/>
                </a:rPr>
                <a:t>NW </a:t>
              </a:r>
              <a:r>
                <a:rPr kumimoji="0" lang="ja-JP" altLang="en-US" sz="1100" kern="0">
                  <a:latin typeface="+mn-lt"/>
                  <a:ea typeface="+mn-ea"/>
                </a:rPr>
                <a:t>障害への耐性がない</a:t>
              </a:r>
            </a:p>
          </p:txBody>
        </p:sp>
        <p:sp>
          <p:nvSpPr>
            <p:cNvPr id="12" name="テキスト ボックス 11">
              <a:extLst>
                <a:ext uri="{FF2B5EF4-FFF2-40B4-BE49-F238E27FC236}">
                  <a16:creationId xmlns:a16="http://schemas.microsoft.com/office/drawing/2014/main" id="{2FE6AA73-03E7-5AD2-30F1-672EB9D7F788}"/>
                </a:ext>
              </a:extLst>
            </p:cNvPr>
            <p:cNvSpPr txBox="1"/>
            <p:nvPr/>
          </p:nvSpPr>
          <p:spPr>
            <a:xfrm>
              <a:off x="546857" y="6175049"/>
              <a:ext cx="955711" cy="276999"/>
            </a:xfrm>
            <a:prstGeom prst="rect">
              <a:avLst/>
            </a:prstGeom>
            <a:noFill/>
          </p:spPr>
          <p:txBody>
            <a:bodyPr wrap="none" rtlCol="0">
              <a:spAutoFit/>
            </a:bodyPr>
            <a:lstStyle/>
            <a:p>
              <a:r>
                <a:rPr kumimoji="1" lang="ja-JP" altLang="en-US" sz="1200"/>
                <a:t>ネットワーク</a:t>
              </a:r>
            </a:p>
          </p:txBody>
        </p:sp>
        <p:sp>
          <p:nvSpPr>
            <p:cNvPr id="13" name="テキスト ボックス 12">
              <a:extLst>
                <a:ext uri="{FF2B5EF4-FFF2-40B4-BE49-F238E27FC236}">
                  <a16:creationId xmlns:a16="http://schemas.microsoft.com/office/drawing/2014/main" id="{88EB7834-63E6-C0AC-4EED-E39598D5EC41}"/>
                </a:ext>
              </a:extLst>
            </p:cNvPr>
            <p:cNvSpPr txBox="1"/>
            <p:nvPr/>
          </p:nvSpPr>
          <p:spPr>
            <a:xfrm>
              <a:off x="455486" y="5082830"/>
              <a:ext cx="1099980" cy="461665"/>
            </a:xfrm>
            <a:prstGeom prst="rect">
              <a:avLst/>
            </a:prstGeom>
            <a:noFill/>
          </p:spPr>
          <p:txBody>
            <a:bodyPr wrap="none" rtlCol="0">
              <a:spAutoFit/>
            </a:bodyPr>
            <a:lstStyle/>
            <a:p>
              <a:pPr algn="ctr"/>
              <a:r>
                <a:rPr kumimoji="1" lang="ja-JP" altLang="en-US" sz="1200"/>
                <a:t>ハードウェア</a:t>
              </a:r>
            </a:p>
            <a:p>
              <a:pPr algn="ctr"/>
              <a:r>
                <a:rPr lang="ja-JP" altLang="en-US" sz="1200"/>
                <a:t>＋ミドルウェア</a:t>
              </a:r>
              <a:endParaRPr kumimoji="1" lang="ja-JP" altLang="en-US" sz="1200"/>
            </a:p>
          </p:txBody>
        </p:sp>
        <p:sp>
          <p:nvSpPr>
            <p:cNvPr id="14" name="テキスト ボックス 13">
              <a:extLst>
                <a:ext uri="{FF2B5EF4-FFF2-40B4-BE49-F238E27FC236}">
                  <a16:creationId xmlns:a16="http://schemas.microsoft.com/office/drawing/2014/main" id="{5428E631-7D48-E556-CEBA-A0790E9CBBFB}"/>
                </a:ext>
              </a:extLst>
            </p:cNvPr>
            <p:cNvSpPr txBox="1"/>
            <p:nvPr/>
          </p:nvSpPr>
          <p:spPr>
            <a:xfrm>
              <a:off x="688722" y="4163768"/>
              <a:ext cx="633507" cy="461665"/>
            </a:xfrm>
            <a:prstGeom prst="rect">
              <a:avLst/>
            </a:prstGeom>
            <a:noFill/>
          </p:spPr>
          <p:txBody>
            <a:bodyPr wrap="none" rtlCol="0">
              <a:spAutoFit/>
            </a:bodyPr>
            <a:lstStyle/>
            <a:p>
              <a:pPr algn="ctr"/>
              <a:r>
                <a:rPr kumimoji="1" lang="ja-JP" altLang="en-US" sz="1200"/>
                <a:t>ユーザ</a:t>
              </a:r>
            </a:p>
            <a:p>
              <a:pPr algn="ctr"/>
              <a:r>
                <a:rPr kumimoji="1" lang="ja-JP" altLang="en-US" sz="1200"/>
                <a:t>アプリ</a:t>
              </a:r>
            </a:p>
          </p:txBody>
        </p:sp>
        <p:sp>
          <p:nvSpPr>
            <p:cNvPr id="15" name="正方形/長方形 14">
              <a:extLst>
                <a:ext uri="{FF2B5EF4-FFF2-40B4-BE49-F238E27FC236}">
                  <a16:creationId xmlns:a16="http://schemas.microsoft.com/office/drawing/2014/main" id="{92A0F53D-2789-DB8F-07DD-BC1F60B06938}"/>
                </a:ext>
              </a:extLst>
            </p:cNvPr>
            <p:cNvSpPr/>
            <p:nvPr/>
          </p:nvSpPr>
          <p:spPr>
            <a:xfrm>
              <a:off x="5550902" y="3996813"/>
              <a:ext cx="2984195" cy="797970"/>
            </a:xfrm>
            <a:prstGeom prst="rect">
              <a:avLst/>
            </a:prstGeom>
            <a:solidFill>
              <a:srgbClr val="FFEBFF"/>
            </a:solidFill>
            <a:ln w="28575" cap="flat" cmpd="sng" algn="ctr">
              <a:solidFill>
                <a:srgbClr val="F79646">
                  <a:shade val="95000"/>
                  <a:satMod val="105000"/>
                </a:srgbClr>
              </a:solidFill>
              <a:prstDash val="dash"/>
            </a:ln>
            <a:effectLst/>
          </p:spPr>
          <p:txBody>
            <a:bodyPr anchor="ctr"/>
            <a:lstStyle/>
            <a:p>
              <a:pPr algn="ctr" eaLnBrk="1" fontAlgn="auto" hangingPunct="1">
                <a:spcBef>
                  <a:spcPts val="0"/>
                </a:spcBef>
                <a:spcAft>
                  <a:spcPts val="0"/>
                </a:spcAft>
                <a:defRPr/>
              </a:pPr>
              <a:r>
                <a:rPr kumimoji="0" lang="ja-JP" altLang="en-US" sz="1200" kern="0">
                  <a:solidFill>
                    <a:srgbClr val="FF0000"/>
                  </a:solidFill>
                  <a:latin typeface="+mn-lt"/>
                  <a:ea typeface="+mn-ea"/>
                </a:rPr>
                <a:t>そのまま </a:t>
              </a:r>
              <a:r>
                <a:rPr kumimoji="0" lang="en-US" altLang="ja-JP" sz="1200" kern="0">
                  <a:solidFill>
                    <a:srgbClr val="FF0000"/>
                  </a:solidFill>
                  <a:latin typeface="+mn-lt"/>
                  <a:ea typeface="+mn-ea"/>
                </a:rPr>
                <a:t>Lift &amp; Shift</a:t>
              </a:r>
            </a:p>
            <a:p>
              <a:pPr algn="ctr" eaLnBrk="1" fontAlgn="auto" hangingPunct="1">
                <a:spcBef>
                  <a:spcPts val="0"/>
                </a:spcBef>
                <a:spcAft>
                  <a:spcPts val="0"/>
                </a:spcAft>
                <a:defRPr/>
              </a:pPr>
              <a:r>
                <a:rPr kumimoji="0" lang="ja-JP" altLang="en-US" sz="1200" kern="0">
                  <a:solidFill>
                    <a:srgbClr val="FF0000"/>
                  </a:solidFill>
                  <a:latin typeface="+mn-lt"/>
                  <a:ea typeface="+mn-ea"/>
                </a:rPr>
                <a:t>できないことも多い</a:t>
              </a:r>
            </a:p>
            <a:p>
              <a:pPr algn="ctr" eaLnBrk="1" fontAlgn="auto" hangingPunct="1">
                <a:spcBef>
                  <a:spcPts val="0"/>
                </a:spcBef>
                <a:spcAft>
                  <a:spcPts val="0"/>
                </a:spcAft>
                <a:defRPr/>
              </a:pPr>
              <a:r>
                <a:rPr kumimoji="0" lang="ja-JP" altLang="en-US" sz="1200" kern="0">
                  <a:solidFill>
                    <a:srgbClr val="FF0000"/>
                  </a:solidFill>
                  <a:latin typeface="+mn-lt"/>
                  <a:ea typeface="+mn-ea"/>
                </a:rPr>
                <a:t>（設定変更やコード修正が必要）</a:t>
              </a:r>
              <a:endParaRPr kumimoji="0" lang="en-US" altLang="ja-JP" sz="1200" kern="0">
                <a:solidFill>
                  <a:srgbClr val="FF0000"/>
                </a:solidFill>
                <a:latin typeface="+mn-lt"/>
                <a:ea typeface="+mn-ea"/>
              </a:endParaRPr>
            </a:p>
          </p:txBody>
        </p:sp>
        <p:sp>
          <p:nvSpPr>
            <p:cNvPr id="16" name="矢印: 右 15">
              <a:extLst>
                <a:ext uri="{FF2B5EF4-FFF2-40B4-BE49-F238E27FC236}">
                  <a16:creationId xmlns:a16="http://schemas.microsoft.com/office/drawing/2014/main" id="{05456531-71F7-4D60-A485-4755DDD3CE44}"/>
                </a:ext>
              </a:extLst>
            </p:cNvPr>
            <p:cNvSpPr/>
            <p:nvPr/>
          </p:nvSpPr>
          <p:spPr>
            <a:xfrm>
              <a:off x="4960049" y="5184020"/>
              <a:ext cx="395594" cy="330180"/>
            </a:xfrm>
            <a:prstGeom prst="rightArrow">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kumimoji="0" lang="ja-JP" altLang="en-US" sz="1600" kern="0">
                <a:solidFill>
                  <a:prstClr val="black"/>
                </a:solidFill>
                <a:latin typeface="+mn-lt"/>
                <a:ea typeface="+mn-ea"/>
              </a:endParaRPr>
            </a:p>
          </p:txBody>
        </p:sp>
        <p:sp>
          <p:nvSpPr>
            <p:cNvPr id="17" name="矢印: 右 16">
              <a:extLst>
                <a:ext uri="{FF2B5EF4-FFF2-40B4-BE49-F238E27FC236}">
                  <a16:creationId xmlns:a16="http://schemas.microsoft.com/office/drawing/2014/main" id="{639E3FC9-370A-FDD8-9B56-ED3A9146AEE6}"/>
                </a:ext>
              </a:extLst>
            </p:cNvPr>
            <p:cNvSpPr/>
            <p:nvPr/>
          </p:nvSpPr>
          <p:spPr>
            <a:xfrm>
              <a:off x="4960049" y="6146340"/>
              <a:ext cx="395594" cy="330180"/>
            </a:xfrm>
            <a:prstGeom prst="rightArrow">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kumimoji="0" lang="ja-JP" altLang="en-US" sz="1600" kern="0">
                <a:solidFill>
                  <a:prstClr val="black"/>
                </a:solidFill>
                <a:latin typeface="+mn-lt"/>
                <a:ea typeface="+mn-ea"/>
              </a:endParaRPr>
            </a:p>
          </p:txBody>
        </p:sp>
        <p:sp>
          <p:nvSpPr>
            <p:cNvPr id="18" name="矢印: 右 17">
              <a:extLst>
                <a:ext uri="{FF2B5EF4-FFF2-40B4-BE49-F238E27FC236}">
                  <a16:creationId xmlns:a16="http://schemas.microsoft.com/office/drawing/2014/main" id="{A0EE5D6F-D445-C635-4A5A-EE13F39EC61D}"/>
                </a:ext>
              </a:extLst>
            </p:cNvPr>
            <p:cNvSpPr/>
            <p:nvPr/>
          </p:nvSpPr>
          <p:spPr>
            <a:xfrm>
              <a:off x="4960049" y="4230708"/>
              <a:ext cx="395594" cy="330180"/>
            </a:xfrm>
            <a:prstGeom prst="rightArrow">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kumimoji="0" lang="ja-JP" altLang="en-US" sz="1600" kern="0">
                <a:solidFill>
                  <a:prstClr val="black"/>
                </a:solidFill>
                <a:latin typeface="+mn-lt"/>
                <a:ea typeface="+mn-ea"/>
              </a:endParaRPr>
            </a:p>
          </p:txBody>
        </p:sp>
        <p:sp>
          <p:nvSpPr>
            <p:cNvPr id="19" name="テキスト ボックス 18">
              <a:extLst>
                <a:ext uri="{FF2B5EF4-FFF2-40B4-BE49-F238E27FC236}">
                  <a16:creationId xmlns:a16="http://schemas.microsoft.com/office/drawing/2014/main" id="{75177522-B5AC-00E1-3CE5-077289DA4FCD}"/>
                </a:ext>
              </a:extLst>
            </p:cNvPr>
            <p:cNvSpPr txBox="1"/>
            <p:nvPr/>
          </p:nvSpPr>
          <p:spPr>
            <a:xfrm>
              <a:off x="4689609" y="5526355"/>
              <a:ext cx="936475" cy="415498"/>
            </a:xfrm>
            <a:prstGeom prst="rect">
              <a:avLst/>
            </a:prstGeom>
            <a:noFill/>
          </p:spPr>
          <p:txBody>
            <a:bodyPr wrap="none" rtlCol="0">
              <a:spAutoFit/>
            </a:bodyPr>
            <a:lstStyle/>
            <a:p>
              <a:pPr algn="ctr"/>
              <a:r>
                <a:rPr kumimoji="1" lang="ja-JP" altLang="en-US" sz="1050"/>
                <a:t>オープン化に</a:t>
              </a:r>
            </a:p>
            <a:p>
              <a:pPr algn="ctr"/>
              <a:r>
                <a:rPr kumimoji="1" lang="ja-JP" altLang="en-US" sz="1050"/>
                <a:t>よる</a:t>
              </a:r>
              <a:r>
                <a:rPr lang="ja-JP" altLang="en-US" sz="1050"/>
                <a:t>変化</a:t>
              </a:r>
              <a:endParaRPr kumimoji="1" lang="ja-JP" altLang="en-US" sz="1050"/>
            </a:p>
          </p:txBody>
        </p:sp>
        <p:sp>
          <p:nvSpPr>
            <p:cNvPr id="20" name="テキスト ボックス 19">
              <a:extLst>
                <a:ext uri="{FF2B5EF4-FFF2-40B4-BE49-F238E27FC236}">
                  <a16:creationId xmlns:a16="http://schemas.microsoft.com/office/drawing/2014/main" id="{6A952212-3CDB-C470-9101-7FE8E992BE73}"/>
                </a:ext>
              </a:extLst>
            </p:cNvPr>
            <p:cNvSpPr txBox="1"/>
            <p:nvPr/>
          </p:nvSpPr>
          <p:spPr>
            <a:xfrm>
              <a:off x="4715259" y="6462059"/>
              <a:ext cx="885178" cy="415498"/>
            </a:xfrm>
            <a:prstGeom prst="rect">
              <a:avLst/>
            </a:prstGeom>
            <a:noFill/>
          </p:spPr>
          <p:txBody>
            <a:bodyPr wrap="none" rtlCol="0">
              <a:spAutoFit/>
            </a:bodyPr>
            <a:lstStyle/>
            <a:p>
              <a:pPr algn="ctr"/>
              <a:r>
                <a:rPr lang="ja-JP" altLang="en-US" sz="1050"/>
                <a:t>クラウド</a:t>
              </a:r>
              <a:r>
                <a:rPr kumimoji="1" lang="ja-JP" altLang="en-US" sz="1050"/>
                <a:t>化に</a:t>
              </a:r>
            </a:p>
            <a:p>
              <a:pPr algn="ctr"/>
              <a:r>
                <a:rPr kumimoji="1" lang="ja-JP" altLang="en-US" sz="1050"/>
                <a:t>よる</a:t>
              </a:r>
              <a:r>
                <a:rPr lang="ja-JP" altLang="en-US" sz="1050"/>
                <a:t>変化</a:t>
              </a:r>
              <a:endParaRPr kumimoji="1" lang="ja-JP" altLang="en-US" sz="1050"/>
            </a:p>
          </p:txBody>
        </p:sp>
        <p:sp>
          <p:nvSpPr>
            <p:cNvPr id="21" name="正方形/長方形 20">
              <a:extLst>
                <a:ext uri="{FF2B5EF4-FFF2-40B4-BE49-F238E27FC236}">
                  <a16:creationId xmlns:a16="http://schemas.microsoft.com/office/drawing/2014/main" id="{0A30BE88-EDA9-1A5B-BA52-E455433CA396}"/>
                </a:ext>
              </a:extLst>
            </p:cNvPr>
            <p:cNvSpPr/>
            <p:nvPr/>
          </p:nvSpPr>
          <p:spPr>
            <a:xfrm>
              <a:off x="1780593" y="3044238"/>
              <a:ext cx="2984195" cy="79797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nchor="ctr"/>
            <a:lstStyle/>
            <a:p>
              <a:pPr eaLnBrk="1" fontAlgn="auto" hangingPunct="1">
                <a:spcBef>
                  <a:spcPts val="0"/>
                </a:spcBef>
                <a:spcAft>
                  <a:spcPts val="0"/>
                </a:spcAft>
                <a:defRPr/>
              </a:pPr>
              <a:r>
                <a:rPr kumimoji="0" lang="en-US" altLang="ja-JP" sz="1100" b="1" u="sng" kern="0">
                  <a:solidFill>
                    <a:prstClr val="black"/>
                  </a:solidFill>
                  <a:latin typeface="+mn-lt"/>
                  <a:ea typeface="+mn-ea"/>
                </a:rPr>
                <a:t>【『</a:t>
              </a:r>
              <a:r>
                <a:rPr kumimoji="0" lang="ja-JP" altLang="en-US" sz="1100" b="1" u="sng" kern="0">
                  <a:solidFill>
                    <a:prstClr val="black"/>
                  </a:solidFill>
                  <a:latin typeface="+mn-lt"/>
                  <a:ea typeface="+mn-ea"/>
                </a:rPr>
                <a:t>不変性</a:t>
              </a:r>
              <a:r>
                <a:rPr kumimoji="0" lang="en-US" altLang="ja-JP" sz="1100" b="1" u="sng" kern="0">
                  <a:solidFill>
                    <a:prstClr val="black"/>
                  </a:solidFill>
                  <a:latin typeface="+mn-lt"/>
                  <a:ea typeface="+mn-ea"/>
                </a:rPr>
                <a:t>』</a:t>
              </a:r>
              <a:r>
                <a:rPr kumimoji="0" lang="ja-JP" altLang="en-US" sz="1100" b="1" u="sng" kern="0">
                  <a:solidFill>
                    <a:prstClr val="black"/>
                  </a:solidFill>
                  <a:latin typeface="+mn-lt"/>
                  <a:ea typeface="+mn-ea"/>
                </a:rPr>
                <a:t>を前提とした開発と運用</a:t>
              </a:r>
              <a:r>
                <a:rPr kumimoji="0" lang="en-US" altLang="ja-JP" sz="1100" b="1" u="sng" kern="0">
                  <a:solidFill>
                    <a:prstClr val="black"/>
                  </a:solidFill>
                  <a:latin typeface="+mn-lt"/>
                  <a:ea typeface="+mn-ea"/>
                </a:rPr>
                <a:t>】</a:t>
              </a:r>
              <a:endParaRPr kumimoji="0" lang="ja-JP" altLang="en-US" sz="1100" b="1" u="sng" kern="0">
                <a:solidFill>
                  <a:prstClr val="black"/>
                </a:solidFill>
                <a:latin typeface="+mn-lt"/>
                <a:ea typeface="+mn-ea"/>
              </a:endParaRPr>
            </a:p>
            <a:p>
              <a:pPr eaLnBrk="1" fontAlgn="auto" hangingPunct="1">
                <a:spcBef>
                  <a:spcPts val="0"/>
                </a:spcBef>
                <a:spcAft>
                  <a:spcPts val="0"/>
                </a:spcAft>
                <a:defRPr/>
              </a:pPr>
              <a:endParaRPr kumimoji="0" lang="en-US" altLang="ja-JP" sz="5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latin typeface="+mn-lt"/>
                  <a:ea typeface="+mn-ea"/>
                </a:rPr>
                <a:t>提供される基盤やサービスは、最初に選んだものから原則として「変えない」</a:t>
              </a: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latin typeface="+mn-lt"/>
                  <a:ea typeface="+mn-ea"/>
                </a:rPr>
                <a:t>セキュリティパッチすら当てないことも</a:t>
              </a:r>
            </a:p>
          </p:txBody>
        </p:sp>
        <p:sp>
          <p:nvSpPr>
            <p:cNvPr id="22" name="正方形/長方形 21">
              <a:extLst>
                <a:ext uri="{FF2B5EF4-FFF2-40B4-BE49-F238E27FC236}">
                  <a16:creationId xmlns:a16="http://schemas.microsoft.com/office/drawing/2014/main" id="{5E1D1E0F-3577-BBBA-343F-F31E7DCEE992}"/>
                </a:ext>
              </a:extLst>
            </p:cNvPr>
            <p:cNvSpPr/>
            <p:nvPr/>
          </p:nvSpPr>
          <p:spPr>
            <a:xfrm>
              <a:off x="5550902" y="3044238"/>
              <a:ext cx="2984195" cy="797970"/>
            </a:xfrm>
            <a:prstGeom prst="rect">
              <a:avLst/>
            </a:prstGeom>
            <a:solidFill>
              <a:srgbClr val="FFEBFF"/>
            </a:solidFill>
            <a:ln w="28575" cap="flat" cmpd="sng" algn="ctr">
              <a:solidFill>
                <a:srgbClr val="F79646">
                  <a:shade val="95000"/>
                  <a:satMod val="105000"/>
                </a:srgbClr>
              </a:solidFill>
              <a:prstDash val="dash"/>
            </a:ln>
            <a:effectLst/>
          </p:spPr>
          <p:txBody>
            <a:bodyPr anchor="ctr"/>
            <a:lstStyle/>
            <a:p>
              <a:pPr algn="ctr" eaLnBrk="1" fontAlgn="auto" hangingPunct="1">
                <a:spcBef>
                  <a:spcPts val="0"/>
                </a:spcBef>
                <a:spcAft>
                  <a:spcPts val="0"/>
                </a:spcAft>
                <a:defRPr/>
              </a:pPr>
              <a:r>
                <a:rPr kumimoji="0" lang="ja-JP" altLang="en-US" sz="1200" kern="0">
                  <a:solidFill>
                    <a:srgbClr val="FF0000"/>
                  </a:solidFill>
                  <a:latin typeface="+mn-lt"/>
                  <a:ea typeface="+mn-ea"/>
                </a:rPr>
                <a:t>クラウドは高い互換性を保ちながらも</a:t>
              </a:r>
            </a:p>
            <a:p>
              <a:pPr algn="ctr" eaLnBrk="1" fontAlgn="auto" hangingPunct="1">
                <a:spcBef>
                  <a:spcPts val="0"/>
                </a:spcBef>
                <a:spcAft>
                  <a:spcPts val="0"/>
                </a:spcAft>
                <a:defRPr/>
              </a:pPr>
              <a:r>
                <a:rPr kumimoji="0" lang="ja-JP" altLang="en-US" sz="1200" kern="0">
                  <a:solidFill>
                    <a:srgbClr val="FF0000"/>
                  </a:solidFill>
                  <a:latin typeface="+mn-lt"/>
                  <a:ea typeface="+mn-ea"/>
                </a:rPr>
                <a:t>常に進化し続けるため</a:t>
              </a:r>
            </a:p>
            <a:p>
              <a:pPr algn="ctr" eaLnBrk="1" fontAlgn="auto" hangingPunct="1">
                <a:spcBef>
                  <a:spcPts val="0"/>
                </a:spcBef>
                <a:spcAft>
                  <a:spcPts val="0"/>
                </a:spcAft>
                <a:defRPr/>
              </a:pPr>
              <a:r>
                <a:rPr kumimoji="0" lang="ja-JP" altLang="en-US" sz="1200" kern="0">
                  <a:solidFill>
                    <a:srgbClr val="FF0000"/>
                  </a:solidFill>
                  <a:latin typeface="+mn-lt"/>
                  <a:ea typeface="+mn-ea"/>
                </a:rPr>
                <a:t>開発・テスト・運用の変更が必要</a:t>
              </a:r>
              <a:endParaRPr kumimoji="0" lang="en-US" altLang="ja-JP" sz="1200" kern="0">
                <a:solidFill>
                  <a:srgbClr val="FF0000"/>
                </a:solidFill>
                <a:latin typeface="+mn-lt"/>
                <a:ea typeface="+mn-ea"/>
              </a:endParaRPr>
            </a:p>
          </p:txBody>
        </p:sp>
        <p:sp>
          <p:nvSpPr>
            <p:cNvPr id="23" name="矢印: 右 22">
              <a:extLst>
                <a:ext uri="{FF2B5EF4-FFF2-40B4-BE49-F238E27FC236}">
                  <a16:creationId xmlns:a16="http://schemas.microsoft.com/office/drawing/2014/main" id="{A9142012-E179-69B8-DB18-F041AE6AC694}"/>
                </a:ext>
              </a:extLst>
            </p:cNvPr>
            <p:cNvSpPr/>
            <p:nvPr/>
          </p:nvSpPr>
          <p:spPr>
            <a:xfrm>
              <a:off x="4960049" y="3278133"/>
              <a:ext cx="395594" cy="330180"/>
            </a:xfrm>
            <a:prstGeom prst="rightArrow">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kumimoji="0" lang="ja-JP" altLang="en-US" sz="1600" kern="0">
                <a:solidFill>
                  <a:prstClr val="black"/>
                </a:solidFill>
                <a:latin typeface="+mn-lt"/>
                <a:ea typeface="+mn-ea"/>
              </a:endParaRPr>
            </a:p>
          </p:txBody>
        </p:sp>
        <p:sp>
          <p:nvSpPr>
            <p:cNvPr id="24" name="テキスト ボックス 23">
              <a:extLst>
                <a:ext uri="{FF2B5EF4-FFF2-40B4-BE49-F238E27FC236}">
                  <a16:creationId xmlns:a16="http://schemas.microsoft.com/office/drawing/2014/main" id="{7AE8BF2F-10DD-71A9-4D34-F820EECCF36A}"/>
                </a:ext>
              </a:extLst>
            </p:cNvPr>
            <p:cNvSpPr txBox="1"/>
            <p:nvPr/>
          </p:nvSpPr>
          <p:spPr>
            <a:xfrm>
              <a:off x="566895" y="3212390"/>
              <a:ext cx="877163" cy="461665"/>
            </a:xfrm>
            <a:prstGeom prst="rect">
              <a:avLst/>
            </a:prstGeom>
            <a:noFill/>
          </p:spPr>
          <p:txBody>
            <a:bodyPr wrap="none" rtlCol="0">
              <a:spAutoFit/>
            </a:bodyPr>
            <a:lstStyle/>
            <a:p>
              <a:pPr algn="ctr"/>
              <a:r>
                <a:rPr kumimoji="1" lang="ja-JP" altLang="en-US" sz="1200"/>
                <a:t>開発・運用</a:t>
              </a:r>
            </a:p>
            <a:p>
              <a:pPr algn="ctr"/>
              <a:r>
                <a:rPr lang="ja-JP" altLang="en-US" sz="1200"/>
                <a:t>スタイル</a:t>
              </a:r>
              <a:endParaRPr kumimoji="1" lang="ja-JP" altLang="en-US" sz="1200"/>
            </a:p>
          </p:txBody>
        </p:sp>
      </p:grpSp>
    </p:spTree>
    <p:extLst>
      <p:ext uri="{BB962C8B-B14F-4D97-AF65-F5344CB8AC3E}">
        <p14:creationId xmlns:p14="http://schemas.microsoft.com/office/powerpoint/2010/main" val="416437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6254AB-D181-DFB6-DFC7-9DF356ADA1EB}"/>
              </a:ext>
            </a:extLst>
          </p:cNvPr>
          <p:cNvSpPr>
            <a:spLocks noGrp="1"/>
          </p:cNvSpPr>
          <p:nvPr>
            <p:ph type="title"/>
          </p:nvPr>
        </p:nvSpPr>
        <p:spPr/>
        <p:txBody>
          <a:bodyPr/>
          <a:lstStyle/>
          <a:p>
            <a:r>
              <a:rPr lang="ja-JP" altLang="en-US"/>
              <a:t>② 運用管理 （</a:t>
            </a:r>
            <a:r>
              <a:rPr lang="en-US" altLang="ja-JP"/>
              <a:t>Operate</a:t>
            </a:r>
            <a:r>
              <a:rPr lang="ja-JP" altLang="en-US"/>
              <a:t>）</a:t>
            </a:r>
            <a:endParaRPr kumimoji="1" lang="ja-JP" altLang="en-US"/>
          </a:p>
        </p:txBody>
      </p:sp>
      <p:sp>
        <p:nvSpPr>
          <p:cNvPr id="3" name="コンテンツ プレースホルダー 2">
            <a:extLst>
              <a:ext uri="{FF2B5EF4-FFF2-40B4-BE49-F238E27FC236}">
                <a16:creationId xmlns:a16="http://schemas.microsoft.com/office/drawing/2014/main" id="{F54460CB-5A19-67A6-5633-BD5408F3D204}"/>
              </a:ext>
            </a:extLst>
          </p:cNvPr>
          <p:cNvSpPr>
            <a:spLocks noGrp="1"/>
          </p:cNvSpPr>
          <p:nvPr>
            <p:ph idx="1"/>
          </p:nvPr>
        </p:nvSpPr>
        <p:spPr/>
        <p:txBody>
          <a:bodyPr/>
          <a:lstStyle/>
          <a:p>
            <a:r>
              <a:rPr lang="en-US" altLang="ja-JP"/>
              <a:t>D. </a:t>
            </a:r>
            <a:r>
              <a:rPr lang="ja-JP" altLang="en-US"/>
              <a:t>既存のオンプレ運用管理のクラウド適合</a:t>
            </a:r>
          </a:p>
          <a:p>
            <a:pPr lvl="1"/>
            <a:r>
              <a:rPr lang="ja-JP" altLang="en-US"/>
              <a:t>エンプラ系の企業では、通常オンプレとクラウドを併用する形となるため、すでに存在しているオンプレの運用管理との整合性の確保が重要となる</a:t>
            </a:r>
          </a:p>
          <a:p>
            <a:pPr lvl="2"/>
            <a:r>
              <a:rPr kumimoji="1" lang="ja-JP" altLang="en-US"/>
              <a:t>運用フェーズのことを十分考えずにクラウド化を進めようとした結果、</a:t>
            </a:r>
            <a:r>
              <a:rPr kumimoji="1" lang="en-US" altLang="ja-JP"/>
              <a:t>PoC </a:t>
            </a:r>
            <a:r>
              <a:rPr kumimoji="1" lang="ja-JP" altLang="en-US"/>
              <a:t>で頓挫するケースが非常に多い</a:t>
            </a:r>
            <a:endParaRPr kumimoji="1" lang="en-US" altLang="ja-JP"/>
          </a:p>
          <a:p>
            <a:pPr lvl="1"/>
            <a:r>
              <a:rPr lang="ja-JP" altLang="en-US"/>
              <a:t>既存のオンプレ運用管理をクラウド運用へ拡張していく際は、</a:t>
            </a:r>
            <a:r>
              <a:rPr lang="ja-JP" altLang="en-US" u="sng"/>
              <a:t>まずクラウド利用がモード </a:t>
            </a:r>
            <a:r>
              <a:rPr lang="en-US" altLang="ja-JP" u="sng"/>
              <a:t>1, 2 </a:t>
            </a:r>
            <a:r>
              <a:rPr lang="ja-JP" altLang="en-US" u="sng"/>
              <a:t>どちらに近いのかを考えてみる</a:t>
            </a:r>
            <a:r>
              <a:rPr lang="ja-JP" altLang="en-US"/>
              <a:t>とよい</a:t>
            </a:r>
            <a:endParaRPr lang="en-US" altLang="ja-JP"/>
          </a:p>
          <a:p>
            <a:pPr lvl="2"/>
            <a:r>
              <a:rPr kumimoji="1" lang="ja-JP" altLang="en-US"/>
              <a:t>大企業の既存のオンプレ運用管理は </a:t>
            </a:r>
            <a:r>
              <a:rPr kumimoji="1" lang="en-US" altLang="ja-JP"/>
              <a:t>ITIL v3 </a:t>
            </a:r>
            <a:r>
              <a:rPr kumimoji="1" lang="ja-JP" altLang="en-US"/>
              <a:t>ベースであることが多く、そもそもモード </a:t>
            </a:r>
            <a:r>
              <a:rPr kumimoji="1" lang="en-US" altLang="ja-JP"/>
              <a:t>2 </a:t>
            </a:r>
            <a:r>
              <a:rPr kumimoji="1" lang="ja-JP" altLang="en-US"/>
              <a:t>開発に十分対応できていないことも多い</a:t>
            </a:r>
            <a:endParaRPr kumimoji="1" lang="en-US" altLang="ja-JP"/>
          </a:p>
          <a:p>
            <a:pPr lvl="2"/>
            <a:r>
              <a:rPr kumimoji="1" lang="ja-JP" altLang="en-US"/>
              <a:t>このためイノベーション領域でのクラウド利用では、ギャップが非常に大きくなる</a:t>
            </a:r>
          </a:p>
        </p:txBody>
      </p:sp>
      <p:graphicFrame>
        <p:nvGraphicFramePr>
          <p:cNvPr id="4" name="表 3">
            <a:extLst>
              <a:ext uri="{FF2B5EF4-FFF2-40B4-BE49-F238E27FC236}">
                <a16:creationId xmlns:a16="http://schemas.microsoft.com/office/drawing/2014/main" id="{18C96853-794D-BBDE-9A30-45A8138E2233}"/>
              </a:ext>
            </a:extLst>
          </p:cNvPr>
          <p:cNvGraphicFramePr>
            <a:graphicFrameLocks noGrp="1"/>
          </p:cNvGraphicFramePr>
          <p:nvPr>
            <p:extLst>
              <p:ext uri="{D42A27DB-BD31-4B8C-83A1-F6EECF244321}">
                <p14:modId xmlns:p14="http://schemas.microsoft.com/office/powerpoint/2010/main" val="3665062660"/>
              </p:ext>
            </p:extLst>
          </p:nvPr>
        </p:nvGraphicFramePr>
        <p:xfrm>
          <a:off x="457197" y="3846530"/>
          <a:ext cx="8229599" cy="2827320"/>
        </p:xfrm>
        <a:graphic>
          <a:graphicData uri="http://schemas.openxmlformats.org/drawingml/2006/table">
            <a:tbl>
              <a:tblPr/>
              <a:tblGrid>
                <a:gridCol w="2030159">
                  <a:extLst>
                    <a:ext uri="{9D8B030D-6E8A-4147-A177-3AD203B41FA5}">
                      <a16:colId xmlns:a16="http://schemas.microsoft.com/office/drawing/2014/main" val="1303169334"/>
                    </a:ext>
                  </a:extLst>
                </a:gridCol>
                <a:gridCol w="3099720">
                  <a:extLst>
                    <a:ext uri="{9D8B030D-6E8A-4147-A177-3AD203B41FA5}">
                      <a16:colId xmlns:a16="http://schemas.microsoft.com/office/drawing/2014/main" val="323134464"/>
                    </a:ext>
                  </a:extLst>
                </a:gridCol>
                <a:gridCol w="3099720">
                  <a:extLst>
                    <a:ext uri="{9D8B030D-6E8A-4147-A177-3AD203B41FA5}">
                      <a16:colId xmlns:a16="http://schemas.microsoft.com/office/drawing/2014/main" val="3883625037"/>
                    </a:ext>
                  </a:extLst>
                </a:gridCol>
              </a:tblGrid>
              <a:tr h="130637">
                <a:tc>
                  <a:txBody>
                    <a:bodyPr/>
                    <a:lstStyle/>
                    <a:p>
                      <a:pPr algn="l" fontAlgn="ctr"/>
                      <a:r>
                        <a:rPr lang="ja-JP" altLang="en-US" sz="1100" b="0" i="0" u="none" strike="noStrike">
                          <a:solidFill>
                            <a:srgbClr val="000000"/>
                          </a:solidFill>
                          <a:effectLst/>
                          <a:latin typeface="+mn-lt"/>
                          <a:ea typeface="+mn-ea"/>
                        </a:rPr>
                        <a:t>開発モード</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FDD"/>
                    </a:solidFill>
                  </a:tcPr>
                </a:tc>
                <a:tc>
                  <a:txBody>
                    <a:bodyPr/>
                    <a:lstStyle/>
                    <a:p>
                      <a:pPr algn="l" fontAlgn="ctr"/>
                      <a:r>
                        <a:rPr lang="ja-JP" altLang="en-US" sz="1100" b="0" i="0" u="none" strike="noStrike">
                          <a:solidFill>
                            <a:srgbClr val="000000"/>
                          </a:solidFill>
                          <a:effectLst/>
                          <a:latin typeface="+mn-lt"/>
                          <a:ea typeface="+mn-ea"/>
                        </a:rPr>
                        <a:t>モード </a:t>
                      </a:r>
                      <a:r>
                        <a:rPr lang="en-US" altLang="ja-JP" sz="1100" b="0" i="0" u="none" strike="noStrike">
                          <a:solidFill>
                            <a:srgbClr val="000000"/>
                          </a:solidFill>
                          <a:effectLst/>
                          <a:latin typeface="+mn-lt"/>
                          <a:ea typeface="+mn-ea"/>
                        </a:rPr>
                        <a:t>1 </a:t>
                      </a:r>
                      <a:r>
                        <a:rPr lang="ja-JP" altLang="en-US" sz="1100" b="0" i="0" u="none" strike="noStrike">
                          <a:solidFill>
                            <a:srgbClr val="000000"/>
                          </a:solidFill>
                          <a:effectLst/>
                          <a:latin typeface="+mn-lt"/>
                          <a:ea typeface="+mn-ea"/>
                        </a:rPr>
                        <a:t>開発領域</a:t>
                      </a:r>
                      <a:endParaRPr lang="en-US" sz="1100" b="0" i="0" u="none" strike="noStrike">
                        <a:solidFill>
                          <a:srgbClr val="000000"/>
                        </a:solidFill>
                        <a:effectLst/>
                        <a:latin typeface="+mn-lt"/>
                        <a:ea typeface="+mn-ea"/>
                      </a:endParaRP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FDD"/>
                    </a:solidFill>
                  </a:tcPr>
                </a:tc>
                <a:tc>
                  <a:txBody>
                    <a:bodyPr/>
                    <a:lstStyle/>
                    <a:p>
                      <a:pPr algn="l" fontAlgn="ctr"/>
                      <a:r>
                        <a:rPr lang="ja-JP" altLang="en-US" sz="1100" b="0" i="0" u="none" strike="noStrike">
                          <a:solidFill>
                            <a:srgbClr val="000000"/>
                          </a:solidFill>
                          <a:effectLst/>
                          <a:latin typeface="+mn-lt"/>
                          <a:ea typeface="+mn-ea"/>
                        </a:rPr>
                        <a:t>モード </a:t>
                      </a:r>
                      <a:r>
                        <a:rPr lang="en-US" altLang="ja-JP" sz="1100" b="0" i="0" u="none" strike="noStrike">
                          <a:solidFill>
                            <a:srgbClr val="000000"/>
                          </a:solidFill>
                          <a:effectLst/>
                          <a:latin typeface="+mn-lt"/>
                          <a:ea typeface="+mn-ea"/>
                        </a:rPr>
                        <a:t>2 </a:t>
                      </a:r>
                      <a:r>
                        <a:rPr lang="ja-JP" altLang="en-US" sz="1100" b="0" i="0" u="none" strike="noStrike">
                          <a:solidFill>
                            <a:srgbClr val="000000"/>
                          </a:solidFill>
                          <a:effectLst/>
                          <a:latin typeface="+mn-lt"/>
                          <a:ea typeface="+mn-ea"/>
                        </a:rPr>
                        <a:t>開発領域</a:t>
                      </a:r>
                      <a:endParaRPr lang="en-US" sz="1100" b="0" i="0" u="none" strike="noStrike">
                        <a:solidFill>
                          <a:srgbClr val="000000"/>
                        </a:solidFill>
                        <a:effectLst/>
                        <a:latin typeface="+mn-lt"/>
                        <a:ea typeface="+mn-ea"/>
                      </a:endParaRP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FFDD"/>
                    </a:solidFill>
                  </a:tcPr>
                </a:tc>
                <a:extLst>
                  <a:ext uri="{0D108BD9-81ED-4DB2-BD59-A6C34878D82A}">
                    <a16:rowId xmlns:a16="http://schemas.microsoft.com/office/drawing/2014/main" val="2550936407"/>
                  </a:ext>
                </a:extLst>
              </a:tr>
              <a:tr h="130637">
                <a:tc>
                  <a:txBody>
                    <a:bodyPr/>
                    <a:lstStyle/>
                    <a:p>
                      <a:pPr algn="l" fontAlgn="ctr"/>
                      <a:r>
                        <a:rPr lang="ja-JP" altLang="en-US" sz="1100" b="0" i="0" u="none" strike="noStrike">
                          <a:solidFill>
                            <a:srgbClr val="000000"/>
                          </a:solidFill>
                          <a:effectLst/>
                          <a:latin typeface="+mn-lt"/>
                          <a:ea typeface="+mn-ea"/>
                        </a:rPr>
                        <a:t>開発スタイル</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n-lt"/>
                          <a:ea typeface="+mn-ea"/>
                        </a:rPr>
                        <a:t>ウォータフォール</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100" b="0" i="0" u="none" strike="noStrike">
                          <a:solidFill>
                            <a:srgbClr val="000000"/>
                          </a:solidFill>
                          <a:effectLst/>
                          <a:latin typeface="+mn-lt"/>
                          <a:ea typeface="+mn-ea"/>
                        </a:rPr>
                        <a:t>アジャイル</a:t>
                      </a:r>
                      <a:r>
                        <a:rPr lang="en-US" altLang="ja-JP" sz="1100" b="0" i="0" u="none" strike="noStrike">
                          <a:solidFill>
                            <a:srgbClr val="000000"/>
                          </a:solidFill>
                          <a:effectLst/>
                          <a:latin typeface="+mn-lt"/>
                          <a:ea typeface="+mn-ea"/>
                        </a:rPr>
                        <a:t>, </a:t>
                      </a:r>
                      <a:r>
                        <a:rPr lang="en-US" sz="1100" b="0" i="0" u="none" strike="noStrike">
                          <a:solidFill>
                            <a:srgbClr val="000000"/>
                          </a:solidFill>
                          <a:effectLst/>
                          <a:latin typeface="+mn-lt"/>
                          <a:ea typeface="+mn-ea"/>
                        </a:rPr>
                        <a:t>DevOps</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5909426"/>
                  </a:ext>
                </a:extLst>
              </a:tr>
              <a:tr h="224370">
                <a:tc>
                  <a:txBody>
                    <a:bodyPr/>
                    <a:lstStyle/>
                    <a:p>
                      <a:pPr algn="l" fontAlgn="ctr"/>
                      <a:r>
                        <a:rPr lang="ja-JP" altLang="en-US" sz="1100" b="0" i="0" u="none" strike="noStrike">
                          <a:solidFill>
                            <a:srgbClr val="000000"/>
                          </a:solidFill>
                          <a:effectLst/>
                          <a:latin typeface="+mn-lt"/>
                          <a:ea typeface="+mn-ea"/>
                        </a:rPr>
                        <a:t>クラウドの利用サービス</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indent="-285750" algn="l" fontAlgn="ctr">
                        <a:buFont typeface="Arial" panose="020B0604020202020204" pitchFamily="34" charset="0"/>
                        <a:buChar char="•"/>
                      </a:pPr>
                      <a:r>
                        <a:rPr lang="en-US" sz="1100" b="0" i="0" u="none" strike="noStrike">
                          <a:solidFill>
                            <a:srgbClr val="000000"/>
                          </a:solidFill>
                          <a:effectLst/>
                          <a:latin typeface="+mn-lt"/>
                          <a:ea typeface="+mn-ea"/>
                        </a:rPr>
                        <a:t>IaaS </a:t>
                      </a:r>
                      <a:r>
                        <a:rPr lang="ja-JP" altLang="en-US" sz="1100" b="0" i="0" u="none" strike="noStrike">
                          <a:solidFill>
                            <a:srgbClr val="000000"/>
                          </a:solidFill>
                          <a:effectLst/>
                          <a:latin typeface="+mn-lt"/>
                          <a:ea typeface="+mn-ea"/>
                        </a:rPr>
                        <a:t>中心</a:t>
                      </a:r>
                      <a:endParaRPr lang="en-US" altLang="ja-JP" sz="1100" b="0" i="0" u="none" strike="noStrike">
                        <a:solidFill>
                          <a:srgbClr val="000000"/>
                        </a:solidFill>
                        <a:effectLst/>
                        <a:latin typeface="+mn-lt"/>
                        <a:ea typeface="+mn-ea"/>
                      </a:endParaRPr>
                    </a:p>
                    <a:p>
                      <a:pPr marL="285750" indent="-285750" algn="l" fontAlgn="ctr">
                        <a:buFont typeface="Arial" panose="020B0604020202020204" pitchFamily="34" charset="0"/>
                        <a:buChar char="•"/>
                      </a:pPr>
                      <a:r>
                        <a:rPr lang="en-US" sz="1100" b="0" i="0" u="none" strike="noStrike">
                          <a:solidFill>
                            <a:srgbClr val="000000"/>
                          </a:solidFill>
                          <a:effectLst/>
                          <a:latin typeface="+mn-lt"/>
                          <a:ea typeface="+mn-ea"/>
                        </a:rPr>
                        <a:t>Lift &amp; Shift</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indent="-285750" algn="l" fontAlgn="ctr">
                        <a:buFont typeface="Arial" panose="020B0604020202020204" pitchFamily="34" charset="0"/>
                        <a:buChar char="•"/>
                      </a:pPr>
                      <a:r>
                        <a:rPr lang="en-US" altLang="zh-TW" sz="1100" b="0" i="0" u="none" strike="noStrike">
                          <a:solidFill>
                            <a:srgbClr val="000000"/>
                          </a:solidFill>
                          <a:effectLst/>
                          <a:latin typeface="+mn-lt"/>
                          <a:ea typeface="+mn-ea"/>
                        </a:rPr>
                        <a:t>PaaS </a:t>
                      </a:r>
                      <a:r>
                        <a:rPr lang="ja-JP" altLang="en-US" sz="1100" b="0" i="0" u="none" strike="noStrike">
                          <a:solidFill>
                            <a:srgbClr val="000000"/>
                          </a:solidFill>
                          <a:effectLst/>
                          <a:latin typeface="+mn-lt"/>
                          <a:ea typeface="+mn-ea"/>
                        </a:rPr>
                        <a:t>中心</a:t>
                      </a:r>
                      <a:endParaRPr lang="en-US" altLang="ja-JP" sz="1100" b="0" i="0" u="none" strike="noStrike">
                        <a:solidFill>
                          <a:srgbClr val="000000"/>
                        </a:solidFill>
                        <a:effectLst/>
                        <a:latin typeface="+mn-lt"/>
                        <a:ea typeface="+mn-ea"/>
                      </a:endParaRPr>
                    </a:p>
                    <a:p>
                      <a:pPr marL="285750" indent="-285750" algn="l" fontAlgn="ctr">
                        <a:buFont typeface="Arial" panose="020B0604020202020204" pitchFamily="34" charset="0"/>
                        <a:buChar char="•"/>
                      </a:pPr>
                      <a:r>
                        <a:rPr lang="zh-TW" altLang="en-US" sz="1100" b="0" i="0" u="none" strike="noStrike">
                          <a:solidFill>
                            <a:srgbClr val="000000"/>
                          </a:solidFill>
                          <a:effectLst/>
                          <a:latin typeface="+mn-lt"/>
                          <a:ea typeface="+mn-ea"/>
                        </a:rPr>
                        <a:t>新規構築</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840971"/>
                  </a:ext>
                </a:extLst>
              </a:tr>
              <a:tr h="130637">
                <a:tc>
                  <a:txBody>
                    <a:bodyPr/>
                    <a:lstStyle/>
                    <a:p>
                      <a:pPr algn="l" fontAlgn="ctr"/>
                      <a:r>
                        <a:rPr lang="ja-JP" altLang="en-US" sz="1100" b="0" i="0" u="none" strike="noStrike">
                          <a:solidFill>
                            <a:srgbClr val="000000"/>
                          </a:solidFill>
                          <a:effectLst/>
                          <a:latin typeface="+mn-lt"/>
                          <a:ea typeface="+mn-ea"/>
                        </a:rPr>
                        <a:t>クラウドの利用目的</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indent="-285750" algn="l" fontAlgn="ctr">
                        <a:buFont typeface="Arial" panose="020B0604020202020204" pitchFamily="34" charset="0"/>
                        <a:buChar char="•"/>
                      </a:pPr>
                      <a:r>
                        <a:rPr lang="ja-JP" altLang="en-US" sz="1100" b="0" i="0" u="none" strike="noStrike">
                          <a:solidFill>
                            <a:srgbClr val="000000"/>
                          </a:solidFill>
                          <a:effectLst/>
                          <a:latin typeface="+mn-lt"/>
                          <a:ea typeface="+mn-ea"/>
                        </a:rPr>
                        <a:t>最適化・効率化</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indent="-285750" algn="l" fontAlgn="ctr">
                        <a:buFont typeface="Arial" panose="020B0604020202020204" pitchFamily="34" charset="0"/>
                        <a:buChar char="•"/>
                      </a:pPr>
                      <a:r>
                        <a:rPr lang="ja-JP" altLang="en-US" sz="1100" b="0" i="0" u="none" strike="noStrike">
                          <a:solidFill>
                            <a:srgbClr val="000000"/>
                          </a:solidFill>
                          <a:effectLst/>
                          <a:latin typeface="+mn-lt"/>
                          <a:ea typeface="+mn-ea"/>
                        </a:rPr>
                        <a:t>業務・アプリへの注力</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5709538"/>
                  </a:ext>
                </a:extLst>
              </a:tr>
              <a:tr h="163217">
                <a:tc>
                  <a:txBody>
                    <a:bodyPr/>
                    <a:lstStyle/>
                    <a:p>
                      <a:pPr algn="l" fontAlgn="ctr"/>
                      <a:r>
                        <a:rPr lang="ja-JP" altLang="en-US" sz="1100" b="0" i="0" u="none" strike="noStrike">
                          <a:solidFill>
                            <a:srgbClr val="000000"/>
                          </a:solidFill>
                          <a:effectLst/>
                          <a:latin typeface="+mn-lt"/>
                          <a:ea typeface="+mn-ea"/>
                        </a:rPr>
                        <a:t>開発スタイル</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marL="285750" indent="-285750" algn="l" fontAlgn="ctr">
                        <a:buFont typeface="Arial" panose="020B0604020202020204" pitchFamily="34" charset="0"/>
                        <a:buChar char="•"/>
                      </a:pPr>
                      <a:r>
                        <a:rPr lang="en-US" altLang="ja-JP" sz="1100" b="0" i="0" u="none" strike="noStrike">
                          <a:solidFill>
                            <a:srgbClr val="000000"/>
                          </a:solidFill>
                          <a:effectLst/>
                          <a:latin typeface="+mn-lt"/>
                          <a:ea typeface="+mn-ea"/>
                        </a:rPr>
                        <a:t>SIer</a:t>
                      </a:r>
                      <a:r>
                        <a:rPr lang="ja-JP" altLang="en-US" sz="1100" b="0" i="0" u="none" strike="noStrike">
                          <a:solidFill>
                            <a:srgbClr val="000000"/>
                          </a:solidFill>
                          <a:effectLst/>
                          <a:latin typeface="+mn-lt"/>
                          <a:ea typeface="+mn-ea"/>
                        </a:rPr>
                        <a:t>、請負型開発</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marL="285750" indent="-285750" algn="l" fontAlgn="ctr">
                        <a:buFont typeface="Arial" panose="020B0604020202020204" pitchFamily="34" charset="0"/>
                        <a:buChar char="•"/>
                      </a:pPr>
                      <a:r>
                        <a:rPr lang="ja-JP" altLang="en-US" sz="1100" b="0" i="0" u="none" strike="noStrike">
                          <a:solidFill>
                            <a:srgbClr val="000000"/>
                          </a:solidFill>
                          <a:effectLst/>
                          <a:latin typeface="+mn-lt"/>
                          <a:ea typeface="+mn-ea"/>
                        </a:rPr>
                        <a:t>内製チーム、準委任開発</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132533791"/>
                  </a:ext>
                </a:extLst>
              </a:tr>
              <a:tr h="141375">
                <a:tc>
                  <a:txBody>
                    <a:bodyPr/>
                    <a:lstStyle/>
                    <a:p>
                      <a:pPr algn="l" fontAlgn="ctr"/>
                      <a:r>
                        <a:rPr lang="ja-JP" altLang="en-US" sz="1100" b="0" i="0" u="none" strike="noStrike">
                          <a:solidFill>
                            <a:srgbClr val="000000"/>
                          </a:solidFill>
                          <a:effectLst/>
                          <a:latin typeface="+mn-lt"/>
                          <a:ea typeface="+mn-ea"/>
                        </a:rPr>
                        <a:t>システムの運用主体</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marL="285750" indent="-285750" algn="l" fontAlgn="ctr">
                        <a:buFont typeface="Arial" panose="020B0604020202020204" pitchFamily="34" charset="0"/>
                        <a:buChar char="•"/>
                      </a:pPr>
                      <a:r>
                        <a:rPr lang="ja-JP" altLang="en-US" sz="1100" b="0" i="0" u="none" strike="noStrike">
                          <a:solidFill>
                            <a:srgbClr val="000000"/>
                          </a:solidFill>
                          <a:effectLst/>
                          <a:latin typeface="+mn-lt"/>
                          <a:ea typeface="+mn-ea"/>
                        </a:rPr>
                        <a:t>運用チーム</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marL="285750" indent="-285750" algn="l" fontAlgn="ctr">
                        <a:buFont typeface="Arial" panose="020B0604020202020204" pitchFamily="34" charset="0"/>
                        <a:buChar char="•"/>
                      </a:pPr>
                      <a:r>
                        <a:rPr lang="ja-JP" altLang="en-US" sz="1100" b="0" i="0" u="none" strike="noStrike">
                          <a:solidFill>
                            <a:srgbClr val="000000"/>
                          </a:solidFill>
                          <a:effectLst/>
                          <a:latin typeface="+mn-lt"/>
                          <a:ea typeface="+mn-ea"/>
                        </a:rPr>
                        <a:t>開発チーム（</a:t>
                      </a:r>
                      <a:r>
                        <a:rPr lang="en-US" altLang="ja-JP" sz="1100" b="0" i="0" u="none" strike="noStrike">
                          <a:solidFill>
                            <a:srgbClr val="000000"/>
                          </a:solidFill>
                          <a:effectLst/>
                          <a:latin typeface="+mn-lt"/>
                          <a:ea typeface="+mn-ea"/>
                        </a:rPr>
                        <a:t>or DevOps </a:t>
                      </a:r>
                      <a:r>
                        <a:rPr lang="ja-JP" altLang="en-US" sz="1100" b="0" i="0" u="none" strike="noStrike">
                          <a:solidFill>
                            <a:srgbClr val="000000"/>
                          </a:solidFill>
                          <a:effectLst/>
                          <a:latin typeface="+mn-lt"/>
                          <a:ea typeface="+mn-ea"/>
                        </a:rPr>
                        <a:t>チーム）</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971904272"/>
                  </a:ext>
                </a:extLst>
              </a:tr>
              <a:tr h="166141">
                <a:tc>
                  <a:txBody>
                    <a:bodyPr/>
                    <a:lstStyle/>
                    <a:p>
                      <a:pPr algn="l" fontAlgn="ctr"/>
                      <a:r>
                        <a:rPr lang="ja-JP" altLang="en-US" sz="1100" b="0" i="0" u="none" strike="noStrike">
                          <a:solidFill>
                            <a:srgbClr val="000000"/>
                          </a:solidFill>
                          <a:effectLst/>
                          <a:latin typeface="+mn-lt"/>
                          <a:ea typeface="+mn-ea"/>
                        </a:rPr>
                        <a:t>開発・運用体制の実現方法</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marL="285750" indent="-285750" algn="l" fontAlgn="ctr">
                        <a:buFont typeface="Arial" panose="020B0604020202020204" pitchFamily="34" charset="0"/>
                        <a:buChar char="•"/>
                      </a:pPr>
                      <a:r>
                        <a:rPr lang="ja-JP" altLang="en-US" sz="1100" b="0" i="0" u="none" strike="noStrike">
                          <a:solidFill>
                            <a:srgbClr val="000000"/>
                          </a:solidFill>
                          <a:effectLst/>
                          <a:latin typeface="+mn-lt"/>
                          <a:ea typeface="+mn-ea"/>
                        </a:rPr>
                        <a:t>既存組織・体制・ツールの拡張で実現</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marL="285750" indent="-285750" algn="l" fontAlgn="ctr">
                        <a:buFont typeface="Arial" panose="020B0604020202020204" pitchFamily="34" charset="0"/>
                        <a:buChar char="•"/>
                      </a:pPr>
                      <a:r>
                        <a:rPr lang="en-US" altLang="ja-JP" sz="1100" b="0" i="0" u="none" strike="noStrike">
                          <a:solidFill>
                            <a:srgbClr val="000000"/>
                          </a:solidFill>
                          <a:effectLst/>
                          <a:latin typeface="+mn-lt"/>
                          <a:ea typeface="+mn-ea"/>
                        </a:rPr>
                        <a:t>CCoE</a:t>
                      </a:r>
                      <a:r>
                        <a:rPr lang="ja-JP" altLang="en-US" sz="1100" b="0" i="0" u="none" strike="noStrike">
                          <a:solidFill>
                            <a:srgbClr val="000000"/>
                          </a:solidFill>
                          <a:effectLst/>
                          <a:latin typeface="+mn-lt"/>
                          <a:ea typeface="+mn-ea"/>
                        </a:rPr>
                        <a:t>、出島戦略</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58459527"/>
                  </a:ext>
                </a:extLst>
              </a:tr>
              <a:tr h="238525">
                <a:tc>
                  <a:txBody>
                    <a:bodyPr/>
                    <a:lstStyle/>
                    <a:p>
                      <a:pPr algn="l" fontAlgn="ctr"/>
                      <a:r>
                        <a:rPr lang="ja-JP" altLang="en-US" sz="1100" b="0" i="0" u="none" strike="noStrike">
                          <a:solidFill>
                            <a:srgbClr val="000000"/>
                          </a:solidFill>
                          <a:effectLst/>
                          <a:latin typeface="+mn-lt"/>
                          <a:ea typeface="+mn-ea"/>
                        </a:rPr>
                        <a:t>クラウド利用時によく起こる課題・</a:t>
                      </a:r>
                      <a:r>
                        <a:rPr lang="en-US" altLang="ja-JP" sz="1100" b="0" i="0" u="none" strike="noStrike">
                          <a:solidFill>
                            <a:srgbClr val="000000"/>
                          </a:solidFill>
                          <a:effectLst/>
                          <a:latin typeface="+mn-lt"/>
                          <a:ea typeface="+mn-ea"/>
                        </a:rPr>
                        <a:t>Blocker</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indent="-285750" algn="l" fontAlgn="ctr">
                        <a:buFont typeface="Arial" panose="020B0604020202020204" pitchFamily="34" charset="0"/>
                        <a:buChar char="•"/>
                      </a:pPr>
                      <a:r>
                        <a:rPr lang="ja-JP" altLang="en-US" sz="1100" b="0" i="0" u="none" strike="noStrike">
                          <a:solidFill>
                            <a:srgbClr val="000000"/>
                          </a:solidFill>
                          <a:effectLst/>
                          <a:latin typeface="+mn-lt"/>
                          <a:ea typeface="+mn-ea"/>
                        </a:rPr>
                        <a:t>ツールの泣き別れへの対応が必要</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indent="-285750" algn="l" fontAlgn="ctr">
                        <a:buFont typeface="Arial" panose="020B0604020202020204" pitchFamily="34" charset="0"/>
                        <a:buChar char="•"/>
                      </a:pPr>
                      <a:r>
                        <a:rPr lang="ja-JP" altLang="en-US" sz="1100" b="0" i="0" u="none" strike="noStrike">
                          <a:solidFill>
                            <a:srgbClr val="000000"/>
                          </a:solidFill>
                          <a:effectLst/>
                          <a:latin typeface="+mn-lt"/>
                          <a:ea typeface="+mn-ea"/>
                        </a:rPr>
                        <a:t>既存の重たい運用ルール</a:t>
                      </a:r>
                      <a:endParaRPr lang="en-US" altLang="ja-JP" sz="1100" b="0" i="0" u="none" strike="noStrike">
                        <a:solidFill>
                          <a:srgbClr val="000000"/>
                        </a:solidFill>
                        <a:effectLst/>
                        <a:latin typeface="+mn-lt"/>
                        <a:ea typeface="+mn-ea"/>
                      </a:endParaRPr>
                    </a:p>
                    <a:p>
                      <a:pPr marL="285750" indent="-285750" algn="l" fontAlgn="ctr">
                        <a:buFont typeface="Arial" panose="020B0604020202020204" pitchFamily="34" charset="0"/>
                        <a:buChar char="•"/>
                      </a:pPr>
                      <a:r>
                        <a:rPr lang="ja-JP" altLang="en-US" sz="1100" b="0" i="0" u="none" strike="noStrike">
                          <a:solidFill>
                            <a:srgbClr val="000000"/>
                          </a:solidFill>
                          <a:effectLst/>
                          <a:latin typeface="+mn-lt"/>
                          <a:ea typeface="+mn-ea"/>
                        </a:rPr>
                        <a:t>運用メンバーの開発知見不足</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4097476"/>
                  </a:ext>
                </a:extLst>
              </a:tr>
              <a:tr h="411837">
                <a:tc>
                  <a:txBody>
                    <a:bodyPr/>
                    <a:lstStyle/>
                    <a:p>
                      <a:pPr algn="l" fontAlgn="ctr"/>
                      <a:r>
                        <a:rPr lang="ja-JP" altLang="en-US" sz="1100" b="0" i="0" u="none" strike="noStrike">
                          <a:solidFill>
                            <a:srgbClr val="000000"/>
                          </a:solidFill>
                          <a:effectLst/>
                          <a:latin typeface="+mn-lt"/>
                          <a:ea typeface="+mn-ea"/>
                        </a:rPr>
                        <a:t>対策・方針</a:t>
                      </a:r>
                      <a:endParaRPr lang="en-US" altLang="ja-JP" sz="1100" b="0" i="0" u="none" strike="noStrike">
                        <a:solidFill>
                          <a:srgbClr val="000000"/>
                        </a:solidFill>
                        <a:effectLst/>
                        <a:latin typeface="+mn-lt"/>
                        <a:ea typeface="+mn-ea"/>
                      </a:endParaRP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indent="-285750" algn="l" fontAlgn="ctr">
                        <a:buFont typeface="Arial" panose="020B0604020202020204" pitchFamily="34" charset="0"/>
                        <a:buChar char="•"/>
                      </a:pPr>
                      <a:r>
                        <a:rPr lang="ja-JP" altLang="en-US" sz="1100" b="0" i="0" u="none" strike="noStrike">
                          <a:solidFill>
                            <a:srgbClr val="000000"/>
                          </a:solidFill>
                          <a:effectLst/>
                          <a:latin typeface="+mn-lt"/>
                          <a:ea typeface="+mn-ea"/>
                        </a:rPr>
                        <a:t>運用チームメンバーのクラウド技術習得</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285750" indent="-285750" algn="l" fontAlgn="ctr">
                        <a:buFont typeface="Arial" panose="020B0604020202020204" pitchFamily="34" charset="0"/>
                        <a:buChar char="•"/>
                      </a:pPr>
                      <a:r>
                        <a:rPr lang="ja-JP" altLang="en-US" sz="1100" b="0" i="0" u="none" strike="noStrike">
                          <a:solidFill>
                            <a:srgbClr val="000000"/>
                          </a:solidFill>
                          <a:effectLst/>
                          <a:latin typeface="+mn-lt"/>
                          <a:ea typeface="+mn-ea"/>
                        </a:rPr>
                        <a:t>アプリチームと運用チームの役割分担を検討</a:t>
                      </a:r>
                    </a:p>
                    <a:p>
                      <a:pPr marL="285750" indent="-285750" algn="l" fontAlgn="ctr">
                        <a:buFont typeface="Arial" panose="020B0604020202020204" pitchFamily="34" charset="0"/>
                        <a:buChar char="•"/>
                      </a:pPr>
                      <a:r>
                        <a:rPr lang="ja-JP" altLang="en-US" sz="1100" b="0" i="0" u="none" strike="noStrike">
                          <a:solidFill>
                            <a:srgbClr val="000000"/>
                          </a:solidFill>
                          <a:effectLst/>
                          <a:latin typeface="+mn-lt"/>
                          <a:ea typeface="+mn-ea"/>
                        </a:rPr>
                        <a:t>既存の運用チームは </a:t>
                      </a:r>
                      <a:r>
                        <a:rPr lang="en-US" altLang="ja-JP" sz="1100" b="0" i="0" u="none" strike="noStrike">
                          <a:solidFill>
                            <a:srgbClr val="000000"/>
                          </a:solidFill>
                          <a:effectLst/>
                          <a:latin typeface="+mn-lt"/>
                          <a:ea typeface="+mn-ea"/>
                        </a:rPr>
                        <a:t>DevOps </a:t>
                      </a:r>
                      <a:r>
                        <a:rPr lang="ja-JP" altLang="en-US" sz="1100" b="0" i="0" u="none" strike="noStrike">
                          <a:solidFill>
                            <a:srgbClr val="000000"/>
                          </a:solidFill>
                          <a:effectLst/>
                          <a:latin typeface="+mn-lt"/>
                          <a:ea typeface="+mn-ea"/>
                        </a:rPr>
                        <a:t>インフラ運用へ注力</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8782728"/>
                  </a:ext>
                </a:extLst>
              </a:tr>
            </a:tbl>
          </a:graphicData>
        </a:graphic>
      </p:graphicFrame>
      <p:sp>
        <p:nvSpPr>
          <p:cNvPr id="5" name="テキスト ボックス 4">
            <a:extLst>
              <a:ext uri="{FF2B5EF4-FFF2-40B4-BE49-F238E27FC236}">
                <a16:creationId xmlns:a16="http://schemas.microsoft.com/office/drawing/2014/main" id="{37497444-A91A-C699-4B7C-F14655CBE2C7}"/>
              </a:ext>
            </a:extLst>
          </p:cNvPr>
          <p:cNvSpPr txBox="1"/>
          <p:nvPr/>
        </p:nvSpPr>
        <p:spPr>
          <a:xfrm>
            <a:off x="5788367" y="120312"/>
            <a:ext cx="3002745" cy="553998"/>
          </a:xfrm>
          <a:prstGeom prst="rect">
            <a:avLst/>
          </a:prstGeom>
          <a:solidFill>
            <a:srgbClr val="FFEBFF"/>
          </a:solidFill>
          <a:ln>
            <a:solidFill>
              <a:srgbClr val="FF0000"/>
            </a:solidFill>
          </a:ln>
        </p:spPr>
        <p:txBody>
          <a:bodyPr wrap="none" rtlCol="0">
            <a:spAutoFit/>
          </a:bodyPr>
          <a:lstStyle/>
          <a:p>
            <a:r>
              <a:rPr kumimoji="1" lang="ja-JP" altLang="en-US" sz="1000"/>
              <a:t>（参考） オンプレ運用管理のクラウド適合の考え方は</a:t>
            </a:r>
          </a:p>
          <a:p>
            <a:r>
              <a:rPr lang="ja-JP" altLang="en-US" sz="1000"/>
              <a:t>以下の資料を参照</a:t>
            </a:r>
            <a:endParaRPr lang="en-US" altLang="ja-JP" sz="1000"/>
          </a:p>
          <a:p>
            <a:r>
              <a:rPr kumimoji="1" lang="ja-JP" altLang="en-US" sz="1000"/>
              <a:t>運用管理④</a:t>
            </a:r>
            <a:r>
              <a:rPr kumimoji="1" lang="en-US" altLang="ja-JP" sz="1000"/>
              <a:t>_</a:t>
            </a:r>
            <a:r>
              <a:rPr kumimoji="1" lang="ja-JP" altLang="en-US" sz="1000"/>
              <a:t>オンプレ運用のクラウド適合の考え方</a:t>
            </a:r>
          </a:p>
        </p:txBody>
      </p:sp>
    </p:spTree>
    <p:extLst>
      <p:ext uri="{BB962C8B-B14F-4D97-AF65-F5344CB8AC3E}">
        <p14:creationId xmlns:p14="http://schemas.microsoft.com/office/powerpoint/2010/main" val="200586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7E439C-26D0-76A6-3499-3EADEE4DCF44}"/>
              </a:ext>
            </a:extLst>
          </p:cNvPr>
          <p:cNvSpPr>
            <a:spLocks noGrp="1"/>
          </p:cNvSpPr>
          <p:nvPr>
            <p:ph type="title"/>
          </p:nvPr>
        </p:nvSpPr>
        <p:spPr/>
        <p:txBody>
          <a:bodyPr/>
          <a:lstStyle/>
          <a:p>
            <a:r>
              <a:rPr lang="ja-JP" altLang="en-US"/>
              <a:t>② 運用管理 （</a:t>
            </a:r>
            <a:r>
              <a:rPr lang="en-US" altLang="ja-JP"/>
              <a:t>Operate</a:t>
            </a:r>
            <a:r>
              <a:rPr lang="ja-JP" altLang="en-US"/>
              <a:t>）</a:t>
            </a:r>
            <a:endParaRPr kumimoji="1" lang="ja-JP" altLang="en-US"/>
          </a:p>
        </p:txBody>
      </p:sp>
      <p:sp>
        <p:nvSpPr>
          <p:cNvPr id="3" name="コンテンツ プレースホルダー 2">
            <a:extLst>
              <a:ext uri="{FF2B5EF4-FFF2-40B4-BE49-F238E27FC236}">
                <a16:creationId xmlns:a16="http://schemas.microsoft.com/office/drawing/2014/main" id="{526AA3AA-78D7-1DB5-5719-7A6487AE64C0}"/>
              </a:ext>
            </a:extLst>
          </p:cNvPr>
          <p:cNvSpPr>
            <a:spLocks noGrp="1"/>
          </p:cNvSpPr>
          <p:nvPr>
            <p:ph idx="1"/>
          </p:nvPr>
        </p:nvSpPr>
        <p:spPr/>
        <p:txBody>
          <a:bodyPr/>
          <a:lstStyle/>
          <a:p>
            <a:r>
              <a:rPr lang="en-US" altLang="ja-JP"/>
              <a:t>D. </a:t>
            </a:r>
            <a:r>
              <a:rPr lang="ja-JP" altLang="en-US"/>
              <a:t>既存のオンプレ運用管理のクラウド適合 （続き）</a:t>
            </a:r>
          </a:p>
          <a:p>
            <a:pPr lvl="1"/>
            <a:r>
              <a:rPr lang="ja-JP" altLang="en-US"/>
              <a:t>このため、オンプレ運用管理のクラウド適合（クラウド運用管理への拡張）を考える場合には</a:t>
            </a:r>
            <a:r>
              <a:rPr lang="en-US" altLang="ja-JP"/>
              <a:t>...</a:t>
            </a:r>
          </a:p>
          <a:p>
            <a:pPr lvl="2"/>
            <a:r>
              <a:rPr lang="ja-JP" altLang="en-US"/>
              <a:t>まずエンタープライズアーキテクチャや </a:t>
            </a:r>
            <a:r>
              <a:rPr lang="en-US" altLang="ja-JP"/>
              <a:t>IT </a:t>
            </a:r>
            <a:r>
              <a:rPr lang="ja-JP" altLang="en-US"/>
              <a:t>戦略に基づいた仕分けを行う</a:t>
            </a:r>
            <a:endParaRPr lang="en-US" altLang="ja-JP"/>
          </a:p>
          <a:p>
            <a:pPr lvl="2"/>
            <a:r>
              <a:rPr lang="ja-JP" altLang="en-US"/>
              <a:t>モード </a:t>
            </a:r>
            <a:r>
              <a:rPr lang="en-US" altLang="ja-JP"/>
              <a:t>1, 2 </a:t>
            </a:r>
            <a:r>
              <a:rPr lang="ja-JP" altLang="en-US"/>
              <a:t>それぞれの領域で、現行のオンプレ運用管理とのギャップを考えていく</a:t>
            </a:r>
            <a:endParaRPr kumimoji="1" lang="ja-JP" altLang="en-US"/>
          </a:p>
        </p:txBody>
      </p:sp>
      <p:sp>
        <p:nvSpPr>
          <p:cNvPr id="4" name="楕円 3">
            <a:extLst>
              <a:ext uri="{FF2B5EF4-FFF2-40B4-BE49-F238E27FC236}">
                <a16:creationId xmlns:a16="http://schemas.microsoft.com/office/drawing/2014/main" id="{AAFBABD3-0B1B-D08B-0946-4C8D7247EEF2}"/>
              </a:ext>
            </a:extLst>
          </p:cNvPr>
          <p:cNvSpPr/>
          <p:nvPr/>
        </p:nvSpPr>
        <p:spPr bwMode="auto">
          <a:xfrm>
            <a:off x="7142671" y="3772011"/>
            <a:ext cx="155276" cy="155276"/>
          </a:xfrm>
          <a:prstGeom prst="ellipse">
            <a:avLst/>
          </a:prstGeom>
          <a:solidFill>
            <a:schemeClr val="bg1">
              <a:lumMod val="95000"/>
            </a:schemeClr>
          </a:solidFill>
          <a:ln w="19050"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5" name="楕円 4">
            <a:extLst>
              <a:ext uri="{FF2B5EF4-FFF2-40B4-BE49-F238E27FC236}">
                <a16:creationId xmlns:a16="http://schemas.microsoft.com/office/drawing/2014/main" id="{38993D4F-9413-C930-84D6-4BE10CC32273}"/>
              </a:ext>
            </a:extLst>
          </p:cNvPr>
          <p:cNvSpPr/>
          <p:nvPr/>
        </p:nvSpPr>
        <p:spPr bwMode="auto">
          <a:xfrm>
            <a:off x="7452234" y="3772011"/>
            <a:ext cx="155276" cy="155276"/>
          </a:xfrm>
          <a:prstGeom prst="ellipse">
            <a:avLst/>
          </a:prstGeom>
          <a:solidFill>
            <a:schemeClr val="bg1">
              <a:lumMod val="95000"/>
            </a:schemeClr>
          </a:solidFill>
          <a:ln w="19050"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6" name="楕円 5">
            <a:extLst>
              <a:ext uri="{FF2B5EF4-FFF2-40B4-BE49-F238E27FC236}">
                <a16:creationId xmlns:a16="http://schemas.microsoft.com/office/drawing/2014/main" id="{EE3907B6-600F-52FD-4E6D-C4F8EC8DB882}"/>
              </a:ext>
            </a:extLst>
          </p:cNvPr>
          <p:cNvSpPr/>
          <p:nvPr/>
        </p:nvSpPr>
        <p:spPr bwMode="auto">
          <a:xfrm>
            <a:off x="7761797" y="3772011"/>
            <a:ext cx="155276" cy="155276"/>
          </a:xfrm>
          <a:prstGeom prst="ellipse">
            <a:avLst/>
          </a:prstGeom>
          <a:solidFill>
            <a:schemeClr val="bg1">
              <a:lumMod val="95000"/>
            </a:schemeClr>
          </a:solidFill>
          <a:ln w="19050"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7" name="楕円 6">
            <a:extLst>
              <a:ext uri="{FF2B5EF4-FFF2-40B4-BE49-F238E27FC236}">
                <a16:creationId xmlns:a16="http://schemas.microsoft.com/office/drawing/2014/main" id="{D2B84E4B-AE52-7935-1C40-EB95B6B58E76}"/>
              </a:ext>
            </a:extLst>
          </p:cNvPr>
          <p:cNvSpPr/>
          <p:nvPr/>
        </p:nvSpPr>
        <p:spPr bwMode="auto">
          <a:xfrm>
            <a:off x="8071360" y="3772011"/>
            <a:ext cx="155276" cy="155276"/>
          </a:xfrm>
          <a:prstGeom prst="ellipse">
            <a:avLst/>
          </a:prstGeom>
          <a:solidFill>
            <a:schemeClr val="bg1">
              <a:lumMod val="95000"/>
            </a:schemeClr>
          </a:solidFill>
          <a:ln w="19050"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8" name="楕円 7">
            <a:extLst>
              <a:ext uri="{FF2B5EF4-FFF2-40B4-BE49-F238E27FC236}">
                <a16:creationId xmlns:a16="http://schemas.microsoft.com/office/drawing/2014/main" id="{87F4067C-484A-A145-614B-492EE8D92CE1}"/>
              </a:ext>
            </a:extLst>
          </p:cNvPr>
          <p:cNvSpPr/>
          <p:nvPr/>
        </p:nvSpPr>
        <p:spPr bwMode="auto">
          <a:xfrm>
            <a:off x="8380923" y="3772011"/>
            <a:ext cx="155276" cy="155276"/>
          </a:xfrm>
          <a:prstGeom prst="ellipse">
            <a:avLst/>
          </a:prstGeom>
          <a:solidFill>
            <a:schemeClr val="bg1">
              <a:lumMod val="95000"/>
            </a:schemeClr>
          </a:solidFill>
          <a:ln w="19050"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9" name="正方形/長方形 8">
            <a:extLst>
              <a:ext uri="{FF2B5EF4-FFF2-40B4-BE49-F238E27FC236}">
                <a16:creationId xmlns:a16="http://schemas.microsoft.com/office/drawing/2014/main" id="{CA5A9907-A680-0C80-4330-F57C3E565D41}"/>
              </a:ext>
            </a:extLst>
          </p:cNvPr>
          <p:cNvSpPr/>
          <p:nvPr/>
        </p:nvSpPr>
        <p:spPr>
          <a:xfrm>
            <a:off x="2277375" y="2655926"/>
            <a:ext cx="6409425" cy="482192"/>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400" kern="0">
                <a:solidFill>
                  <a:prstClr val="black"/>
                </a:solidFill>
                <a:latin typeface="+mn-lt"/>
                <a:ea typeface="+mn-ea"/>
              </a:rPr>
              <a:t>会社の </a:t>
            </a:r>
            <a:r>
              <a:rPr kumimoji="0" lang="en-US" altLang="ja-JP" sz="1400" kern="0">
                <a:solidFill>
                  <a:prstClr val="black"/>
                </a:solidFill>
                <a:latin typeface="+mn-lt"/>
                <a:ea typeface="+mn-ea"/>
              </a:rPr>
              <a:t>IT </a:t>
            </a:r>
            <a:r>
              <a:rPr kumimoji="0" lang="ja-JP" altLang="en-US" sz="1400" kern="0">
                <a:solidFill>
                  <a:prstClr val="black"/>
                </a:solidFill>
                <a:latin typeface="+mn-lt"/>
                <a:ea typeface="+mn-ea"/>
              </a:rPr>
              <a:t>全体の </a:t>
            </a:r>
            <a:r>
              <a:rPr kumimoji="0" lang="en-US" altLang="ja-JP" sz="1400" kern="0">
                <a:solidFill>
                  <a:prstClr val="black"/>
                </a:solidFill>
                <a:latin typeface="+mn-lt"/>
                <a:ea typeface="+mn-ea"/>
              </a:rPr>
              <a:t>To-Be </a:t>
            </a:r>
            <a:r>
              <a:rPr kumimoji="0" lang="ja-JP" altLang="en-US" sz="1400" kern="0">
                <a:solidFill>
                  <a:prstClr val="black"/>
                </a:solidFill>
                <a:latin typeface="+mn-lt"/>
                <a:ea typeface="+mn-ea"/>
              </a:rPr>
              <a:t>像の検討、システム開発特性に基づく仕分け</a:t>
            </a:r>
          </a:p>
        </p:txBody>
      </p:sp>
      <p:sp>
        <p:nvSpPr>
          <p:cNvPr id="10" name="正方形/長方形 9">
            <a:extLst>
              <a:ext uri="{FF2B5EF4-FFF2-40B4-BE49-F238E27FC236}">
                <a16:creationId xmlns:a16="http://schemas.microsoft.com/office/drawing/2014/main" id="{E31F870A-EFBA-B7A6-E3A1-99CE643B6503}"/>
              </a:ext>
            </a:extLst>
          </p:cNvPr>
          <p:cNvSpPr/>
          <p:nvPr/>
        </p:nvSpPr>
        <p:spPr>
          <a:xfrm>
            <a:off x="2277375" y="3639680"/>
            <a:ext cx="2210379" cy="417429"/>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400" kern="0">
                <a:solidFill>
                  <a:prstClr val="black"/>
                </a:solidFill>
                <a:latin typeface="+mn-lt"/>
                <a:ea typeface="+mn-ea"/>
              </a:rPr>
              <a:t>モード </a:t>
            </a:r>
            <a:r>
              <a:rPr kumimoji="0" lang="en-US" altLang="ja-JP" sz="1400" kern="0">
                <a:solidFill>
                  <a:prstClr val="black"/>
                </a:solidFill>
                <a:latin typeface="+mn-lt"/>
                <a:ea typeface="+mn-ea"/>
              </a:rPr>
              <a:t>1 </a:t>
            </a:r>
            <a:r>
              <a:rPr kumimoji="0" lang="ja-JP" altLang="en-US" sz="1400" kern="0">
                <a:solidFill>
                  <a:prstClr val="black"/>
                </a:solidFill>
                <a:latin typeface="+mn-lt"/>
                <a:ea typeface="+mn-ea"/>
              </a:rPr>
              <a:t>領域のシステム</a:t>
            </a:r>
          </a:p>
        </p:txBody>
      </p:sp>
      <p:sp>
        <p:nvSpPr>
          <p:cNvPr id="11" name="正方形/長方形 10">
            <a:extLst>
              <a:ext uri="{FF2B5EF4-FFF2-40B4-BE49-F238E27FC236}">
                <a16:creationId xmlns:a16="http://schemas.microsoft.com/office/drawing/2014/main" id="{4E451D2F-8194-5004-F542-C3885958C8D5}"/>
              </a:ext>
            </a:extLst>
          </p:cNvPr>
          <p:cNvSpPr/>
          <p:nvPr/>
        </p:nvSpPr>
        <p:spPr>
          <a:xfrm>
            <a:off x="4729619" y="3639680"/>
            <a:ext cx="2210379" cy="417429"/>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400" kern="0">
                <a:solidFill>
                  <a:prstClr val="black"/>
                </a:solidFill>
                <a:latin typeface="+mn-lt"/>
                <a:ea typeface="+mn-ea"/>
              </a:rPr>
              <a:t>モード </a:t>
            </a:r>
            <a:r>
              <a:rPr kumimoji="0" lang="en-US" altLang="ja-JP" sz="1400" kern="0">
                <a:solidFill>
                  <a:prstClr val="black"/>
                </a:solidFill>
                <a:latin typeface="+mn-lt"/>
                <a:ea typeface="+mn-ea"/>
              </a:rPr>
              <a:t>2 </a:t>
            </a:r>
            <a:r>
              <a:rPr kumimoji="0" lang="ja-JP" altLang="en-US" sz="1400" kern="0">
                <a:solidFill>
                  <a:prstClr val="black"/>
                </a:solidFill>
                <a:latin typeface="+mn-lt"/>
                <a:ea typeface="+mn-ea"/>
              </a:rPr>
              <a:t>領域のシステム</a:t>
            </a:r>
          </a:p>
        </p:txBody>
      </p:sp>
      <p:sp>
        <p:nvSpPr>
          <p:cNvPr id="12" name="正方形/長方形 11">
            <a:extLst>
              <a:ext uri="{FF2B5EF4-FFF2-40B4-BE49-F238E27FC236}">
                <a16:creationId xmlns:a16="http://schemas.microsoft.com/office/drawing/2014/main" id="{C270BADE-F13D-2CC8-8205-FF5C06B23DC2}"/>
              </a:ext>
            </a:extLst>
          </p:cNvPr>
          <p:cNvSpPr/>
          <p:nvPr/>
        </p:nvSpPr>
        <p:spPr>
          <a:xfrm>
            <a:off x="2277374" y="4875099"/>
            <a:ext cx="2210379" cy="1041226"/>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nchor="ctr"/>
          <a:lstStyle/>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クラウド運用はクラウドネイティブツールを利用するが</a:t>
            </a:r>
            <a:r>
              <a:rPr kumimoji="0" lang="en-US" altLang="ja-JP" sz="1200" kern="0">
                <a:solidFill>
                  <a:prstClr val="black"/>
                </a:solidFill>
                <a:latin typeface="+mn-lt"/>
                <a:ea typeface="+mn-ea"/>
              </a:rPr>
              <a:t>…</a:t>
            </a:r>
            <a:endParaRPr kumimoji="0" lang="ja-JP" altLang="en-US"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運用管理の枠組みは既存のやり方の延長線で検討</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作業は既存のチームで実施</a:t>
            </a:r>
          </a:p>
        </p:txBody>
      </p:sp>
      <p:sp>
        <p:nvSpPr>
          <p:cNvPr id="13" name="矢印: 下 12">
            <a:extLst>
              <a:ext uri="{FF2B5EF4-FFF2-40B4-BE49-F238E27FC236}">
                <a16:creationId xmlns:a16="http://schemas.microsoft.com/office/drawing/2014/main" id="{F9B322E9-3E7C-2110-4AA3-BCD30E77F272}"/>
              </a:ext>
            </a:extLst>
          </p:cNvPr>
          <p:cNvSpPr/>
          <p:nvPr/>
        </p:nvSpPr>
        <p:spPr>
          <a:xfrm>
            <a:off x="2791200" y="3241457"/>
            <a:ext cx="1182724" cy="298380"/>
          </a:xfrm>
          <a:prstGeom prst="downArrow">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kumimoji="0" lang="ja-JP" altLang="en-US" sz="1100" kern="0">
              <a:solidFill>
                <a:prstClr val="black"/>
              </a:solidFill>
              <a:latin typeface="+mn-lt"/>
              <a:ea typeface="+mn-ea"/>
            </a:endParaRPr>
          </a:p>
        </p:txBody>
      </p:sp>
      <p:sp>
        <p:nvSpPr>
          <p:cNvPr id="14" name="矢印: 下 13">
            <a:extLst>
              <a:ext uri="{FF2B5EF4-FFF2-40B4-BE49-F238E27FC236}">
                <a16:creationId xmlns:a16="http://schemas.microsoft.com/office/drawing/2014/main" id="{BC894454-0A66-3A86-54A9-9AD265031403}"/>
              </a:ext>
            </a:extLst>
          </p:cNvPr>
          <p:cNvSpPr/>
          <p:nvPr/>
        </p:nvSpPr>
        <p:spPr>
          <a:xfrm>
            <a:off x="5243446" y="3241457"/>
            <a:ext cx="1182724" cy="298380"/>
          </a:xfrm>
          <a:prstGeom prst="downArrow">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kumimoji="0" lang="ja-JP" altLang="en-US" sz="1100" kern="0">
              <a:solidFill>
                <a:prstClr val="black"/>
              </a:solidFill>
              <a:latin typeface="+mn-lt"/>
              <a:ea typeface="+mn-ea"/>
            </a:endParaRPr>
          </a:p>
        </p:txBody>
      </p:sp>
      <p:sp>
        <p:nvSpPr>
          <p:cNvPr id="15" name="矢印: 下 14">
            <a:extLst>
              <a:ext uri="{FF2B5EF4-FFF2-40B4-BE49-F238E27FC236}">
                <a16:creationId xmlns:a16="http://schemas.microsoft.com/office/drawing/2014/main" id="{7BF24248-E591-A9F8-7812-3A90ADA15210}"/>
              </a:ext>
            </a:extLst>
          </p:cNvPr>
          <p:cNvSpPr/>
          <p:nvPr/>
        </p:nvSpPr>
        <p:spPr>
          <a:xfrm>
            <a:off x="7208735" y="3241457"/>
            <a:ext cx="1182724" cy="298380"/>
          </a:xfrm>
          <a:prstGeom prst="downArrow">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kumimoji="0" lang="ja-JP" altLang="en-US" sz="1100" kern="0">
              <a:solidFill>
                <a:prstClr val="black"/>
              </a:solidFill>
              <a:latin typeface="+mn-lt"/>
              <a:ea typeface="+mn-ea"/>
            </a:endParaRPr>
          </a:p>
        </p:txBody>
      </p:sp>
      <p:sp>
        <p:nvSpPr>
          <p:cNvPr id="16" name="テキスト ボックス 15">
            <a:extLst>
              <a:ext uri="{FF2B5EF4-FFF2-40B4-BE49-F238E27FC236}">
                <a16:creationId xmlns:a16="http://schemas.microsoft.com/office/drawing/2014/main" id="{87397ED4-3B4D-23A4-1EB8-409A0A344497}"/>
              </a:ext>
            </a:extLst>
          </p:cNvPr>
          <p:cNvSpPr txBox="1"/>
          <p:nvPr/>
        </p:nvSpPr>
        <p:spPr>
          <a:xfrm>
            <a:off x="457200" y="4241377"/>
            <a:ext cx="1455848" cy="461665"/>
          </a:xfrm>
          <a:prstGeom prst="rect">
            <a:avLst/>
          </a:prstGeom>
          <a:noFill/>
        </p:spPr>
        <p:txBody>
          <a:bodyPr wrap="none" rtlCol="0">
            <a:spAutoFit/>
          </a:bodyPr>
          <a:lstStyle/>
          <a:p>
            <a:r>
              <a:rPr kumimoji="1" lang="ja-JP" altLang="en-US" sz="1200"/>
              <a:t>クラウド利用の目的</a:t>
            </a:r>
          </a:p>
          <a:p>
            <a:r>
              <a:rPr lang="ja-JP" altLang="en-US" sz="1200"/>
              <a:t>利用するサービス</a:t>
            </a:r>
            <a:endParaRPr kumimoji="1" lang="ja-JP" altLang="en-US" sz="1200"/>
          </a:p>
        </p:txBody>
      </p:sp>
      <p:sp>
        <p:nvSpPr>
          <p:cNvPr id="17" name="正方形/長方形 16">
            <a:extLst>
              <a:ext uri="{FF2B5EF4-FFF2-40B4-BE49-F238E27FC236}">
                <a16:creationId xmlns:a16="http://schemas.microsoft.com/office/drawing/2014/main" id="{12C44B63-42D9-CD1D-6F06-7761378DB5F0}"/>
              </a:ext>
            </a:extLst>
          </p:cNvPr>
          <p:cNvSpPr/>
          <p:nvPr/>
        </p:nvSpPr>
        <p:spPr>
          <a:xfrm>
            <a:off x="2277373" y="4222499"/>
            <a:ext cx="2210378" cy="499422"/>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コスト削減・効率化・可視化</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200" kern="0">
                <a:solidFill>
                  <a:prstClr val="black"/>
                </a:solidFill>
                <a:latin typeface="+mn-lt"/>
                <a:ea typeface="+mn-ea"/>
              </a:rPr>
              <a:t>IaaS</a:t>
            </a:r>
            <a:endParaRPr kumimoji="0" lang="ja-JP" altLang="en-US" sz="1200" kern="0">
              <a:solidFill>
                <a:prstClr val="black"/>
              </a:solidFill>
              <a:latin typeface="+mn-lt"/>
              <a:ea typeface="+mn-ea"/>
            </a:endParaRPr>
          </a:p>
        </p:txBody>
      </p:sp>
      <p:sp>
        <p:nvSpPr>
          <p:cNvPr id="18" name="正方形/長方形 17">
            <a:extLst>
              <a:ext uri="{FF2B5EF4-FFF2-40B4-BE49-F238E27FC236}">
                <a16:creationId xmlns:a16="http://schemas.microsoft.com/office/drawing/2014/main" id="{DF4A188F-EA6D-BB41-90EF-85691162D080}"/>
              </a:ext>
            </a:extLst>
          </p:cNvPr>
          <p:cNvSpPr/>
          <p:nvPr/>
        </p:nvSpPr>
        <p:spPr>
          <a:xfrm>
            <a:off x="4729620" y="4222499"/>
            <a:ext cx="2210378" cy="499422"/>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marL="171450" indent="-171450" eaLnBrk="1" fontAlgn="auto" hangingPunct="1">
              <a:spcBef>
                <a:spcPts val="0"/>
              </a:spcBef>
              <a:spcAft>
                <a:spcPts val="0"/>
              </a:spcAft>
              <a:buFont typeface="Arial" panose="020B0604020202020204" pitchFamily="34" charset="0"/>
              <a:buChar char="•"/>
              <a:defRPr/>
            </a:pPr>
            <a:r>
              <a:rPr kumimoji="0" lang="en-US" altLang="ja-JP" sz="1200" kern="0">
                <a:solidFill>
                  <a:prstClr val="black"/>
                </a:solidFill>
                <a:latin typeface="+mn-lt"/>
                <a:ea typeface="+mn-ea"/>
              </a:rPr>
              <a:t>Agile DevOps </a:t>
            </a:r>
            <a:r>
              <a:rPr kumimoji="0" lang="ja-JP" altLang="en-US" sz="1200" kern="0">
                <a:solidFill>
                  <a:prstClr val="black"/>
                </a:solidFill>
                <a:latin typeface="+mn-lt"/>
                <a:ea typeface="+mn-ea"/>
              </a:rPr>
              <a:t>への適合</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200" kern="0">
                <a:solidFill>
                  <a:prstClr val="black"/>
                </a:solidFill>
                <a:latin typeface="+mn-lt"/>
                <a:ea typeface="+mn-ea"/>
              </a:rPr>
              <a:t>PaaS, SaaS</a:t>
            </a:r>
            <a:endParaRPr kumimoji="0" lang="ja-JP" altLang="en-US" sz="1200" kern="0">
              <a:solidFill>
                <a:prstClr val="black"/>
              </a:solidFill>
              <a:latin typeface="+mn-lt"/>
              <a:ea typeface="+mn-ea"/>
            </a:endParaRPr>
          </a:p>
        </p:txBody>
      </p:sp>
      <p:sp>
        <p:nvSpPr>
          <p:cNvPr id="19" name="テキスト ボックス 18">
            <a:extLst>
              <a:ext uri="{FF2B5EF4-FFF2-40B4-BE49-F238E27FC236}">
                <a16:creationId xmlns:a16="http://schemas.microsoft.com/office/drawing/2014/main" id="{C1F23386-1CA9-8EE0-B4EB-8779AAB3C4E7}"/>
              </a:ext>
            </a:extLst>
          </p:cNvPr>
          <p:cNvSpPr txBox="1"/>
          <p:nvPr/>
        </p:nvSpPr>
        <p:spPr>
          <a:xfrm>
            <a:off x="457200" y="5164879"/>
            <a:ext cx="1261884" cy="461665"/>
          </a:xfrm>
          <a:prstGeom prst="rect">
            <a:avLst/>
          </a:prstGeom>
          <a:noFill/>
        </p:spPr>
        <p:txBody>
          <a:bodyPr wrap="none" rtlCol="0">
            <a:spAutoFit/>
          </a:bodyPr>
          <a:lstStyle/>
          <a:p>
            <a:r>
              <a:rPr kumimoji="1" lang="ja-JP" altLang="en-US" sz="1200"/>
              <a:t>運用管理の適合</a:t>
            </a:r>
            <a:endParaRPr kumimoji="1" lang="en-US" altLang="ja-JP" sz="1200"/>
          </a:p>
          <a:p>
            <a:r>
              <a:rPr kumimoji="1" lang="ja-JP" altLang="en-US" sz="1200"/>
              <a:t>アプローチ</a:t>
            </a:r>
          </a:p>
        </p:txBody>
      </p:sp>
      <p:sp>
        <p:nvSpPr>
          <p:cNvPr id="20" name="正方形/長方形 19">
            <a:extLst>
              <a:ext uri="{FF2B5EF4-FFF2-40B4-BE49-F238E27FC236}">
                <a16:creationId xmlns:a16="http://schemas.microsoft.com/office/drawing/2014/main" id="{4B4F2A8D-ABAE-A4DC-A367-46E21419CA79}"/>
              </a:ext>
            </a:extLst>
          </p:cNvPr>
          <p:cNvSpPr/>
          <p:nvPr/>
        </p:nvSpPr>
        <p:spPr>
          <a:xfrm>
            <a:off x="4729619" y="4875099"/>
            <a:ext cx="2210379" cy="1041226"/>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nchor="ctr"/>
          <a:lstStyle/>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既存の運用チームは </a:t>
            </a:r>
            <a:r>
              <a:rPr kumimoji="0" lang="en-US" altLang="ja-JP" sz="1200" kern="0">
                <a:solidFill>
                  <a:prstClr val="black"/>
                </a:solidFill>
                <a:latin typeface="+mn-lt"/>
                <a:ea typeface="+mn-ea"/>
              </a:rPr>
              <a:t>Agile DevOps </a:t>
            </a:r>
            <a:r>
              <a:rPr kumimoji="0" lang="ja-JP" altLang="en-US" sz="1200" kern="0">
                <a:solidFill>
                  <a:prstClr val="black"/>
                </a:solidFill>
                <a:latin typeface="+mn-lt"/>
                <a:ea typeface="+mn-ea"/>
              </a:rPr>
              <a:t>基盤運用に特化</a:t>
            </a: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アプリ開発チーム向けに、規制要件などに基づく運用ガイドを提供</a:t>
            </a:r>
          </a:p>
        </p:txBody>
      </p:sp>
      <p:sp>
        <p:nvSpPr>
          <p:cNvPr id="21" name="テキスト ボックス 20">
            <a:extLst>
              <a:ext uri="{FF2B5EF4-FFF2-40B4-BE49-F238E27FC236}">
                <a16:creationId xmlns:a16="http://schemas.microsoft.com/office/drawing/2014/main" id="{E3E61EF3-C17F-05B0-F620-1FCBFB2A8E89}"/>
              </a:ext>
            </a:extLst>
          </p:cNvPr>
          <p:cNvSpPr txBox="1"/>
          <p:nvPr/>
        </p:nvSpPr>
        <p:spPr>
          <a:xfrm>
            <a:off x="457200" y="3709894"/>
            <a:ext cx="1301959" cy="276999"/>
          </a:xfrm>
          <a:prstGeom prst="rect">
            <a:avLst/>
          </a:prstGeom>
          <a:noFill/>
        </p:spPr>
        <p:txBody>
          <a:bodyPr wrap="none" rtlCol="0">
            <a:spAutoFit/>
          </a:bodyPr>
          <a:lstStyle/>
          <a:p>
            <a:r>
              <a:rPr kumimoji="1" lang="ja-JP" altLang="en-US" sz="1200"/>
              <a:t>クラウド活用領域</a:t>
            </a:r>
          </a:p>
        </p:txBody>
      </p:sp>
      <p:sp>
        <p:nvSpPr>
          <p:cNvPr id="22" name="テキスト ボックス 21">
            <a:extLst>
              <a:ext uri="{FF2B5EF4-FFF2-40B4-BE49-F238E27FC236}">
                <a16:creationId xmlns:a16="http://schemas.microsoft.com/office/drawing/2014/main" id="{35CF4AC8-85CB-823F-B84F-1FFA83C70810}"/>
              </a:ext>
            </a:extLst>
          </p:cNvPr>
          <p:cNvSpPr txBox="1"/>
          <p:nvPr/>
        </p:nvSpPr>
        <p:spPr>
          <a:xfrm>
            <a:off x="457200" y="6242044"/>
            <a:ext cx="1721946" cy="276999"/>
          </a:xfrm>
          <a:prstGeom prst="rect">
            <a:avLst/>
          </a:prstGeom>
          <a:noFill/>
        </p:spPr>
        <p:txBody>
          <a:bodyPr wrap="none" rtlCol="0">
            <a:spAutoFit/>
          </a:bodyPr>
          <a:lstStyle/>
          <a:p>
            <a:r>
              <a:rPr kumimoji="1" lang="ja-JP" altLang="en-US" sz="1200"/>
              <a:t>具体的なアクションの例</a:t>
            </a:r>
          </a:p>
        </p:txBody>
      </p:sp>
      <p:sp>
        <p:nvSpPr>
          <p:cNvPr id="23" name="正方形/長方形 22">
            <a:extLst>
              <a:ext uri="{FF2B5EF4-FFF2-40B4-BE49-F238E27FC236}">
                <a16:creationId xmlns:a16="http://schemas.microsoft.com/office/drawing/2014/main" id="{050DFDAE-E0B5-E56C-C0D1-9CCD29CF8D30}"/>
              </a:ext>
            </a:extLst>
          </p:cNvPr>
          <p:cNvSpPr/>
          <p:nvPr/>
        </p:nvSpPr>
        <p:spPr>
          <a:xfrm>
            <a:off x="2277373" y="6082894"/>
            <a:ext cx="2210378" cy="585256"/>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運用チームへのスキトラ</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連携方式の技術検討・実装</a:t>
            </a:r>
          </a:p>
        </p:txBody>
      </p:sp>
      <p:sp>
        <p:nvSpPr>
          <p:cNvPr id="24" name="正方形/長方形 23">
            <a:extLst>
              <a:ext uri="{FF2B5EF4-FFF2-40B4-BE49-F238E27FC236}">
                <a16:creationId xmlns:a16="http://schemas.microsoft.com/office/drawing/2014/main" id="{807EE324-CA0B-5345-9661-AEDD7236BD3C}"/>
              </a:ext>
            </a:extLst>
          </p:cNvPr>
          <p:cNvSpPr/>
          <p:nvPr/>
        </p:nvSpPr>
        <p:spPr>
          <a:xfrm>
            <a:off x="4729619" y="6082894"/>
            <a:ext cx="2210378" cy="585256"/>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ctr"/>
          <a:lstStyle/>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アプリ／運用の境界定義</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アプリチーム向けのガイド作成</a:t>
            </a:r>
          </a:p>
        </p:txBody>
      </p:sp>
    </p:spTree>
    <p:extLst>
      <p:ext uri="{BB962C8B-B14F-4D97-AF65-F5344CB8AC3E}">
        <p14:creationId xmlns:p14="http://schemas.microsoft.com/office/powerpoint/2010/main" val="118018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87D11C-011C-CA69-E957-0073E06A1CA8}"/>
              </a:ext>
            </a:extLst>
          </p:cNvPr>
          <p:cNvSpPr>
            <a:spLocks noGrp="1"/>
          </p:cNvSpPr>
          <p:nvPr>
            <p:ph type="title"/>
          </p:nvPr>
        </p:nvSpPr>
        <p:spPr/>
        <p:txBody>
          <a:bodyPr/>
          <a:lstStyle/>
          <a:p>
            <a:r>
              <a:rPr lang="ja-JP" altLang="en-US"/>
              <a:t>② 運用管理 （</a:t>
            </a:r>
            <a:r>
              <a:rPr lang="en-US" altLang="ja-JP"/>
              <a:t>Operate</a:t>
            </a:r>
            <a:r>
              <a:rPr lang="ja-JP" altLang="en-US"/>
              <a:t>）</a:t>
            </a:r>
            <a:endParaRPr kumimoji="1" lang="ja-JP" altLang="en-US"/>
          </a:p>
        </p:txBody>
      </p:sp>
      <p:sp>
        <p:nvSpPr>
          <p:cNvPr id="3" name="コンテンツ プレースホルダー 2">
            <a:extLst>
              <a:ext uri="{FF2B5EF4-FFF2-40B4-BE49-F238E27FC236}">
                <a16:creationId xmlns:a16="http://schemas.microsoft.com/office/drawing/2014/main" id="{9940E706-35F4-490F-C523-367BFC7C23E1}"/>
              </a:ext>
            </a:extLst>
          </p:cNvPr>
          <p:cNvSpPr>
            <a:spLocks noGrp="1"/>
          </p:cNvSpPr>
          <p:nvPr>
            <p:ph idx="1"/>
          </p:nvPr>
        </p:nvSpPr>
        <p:spPr/>
        <p:txBody>
          <a:bodyPr/>
          <a:lstStyle/>
          <a:p>
            <a:r>
              <a:rPr lang="en-US" altLang="ja-JP"/>
              <a:t>E. </a:t>
            </a:r>
            <a:r>
              <a:rPr lang="ja-JP" altLang="en-US"/>
              <a:t>バッチ運用</a:t>
            </a:r>
          </a:p>
          <a:p>
            <a:pPr lvl="1"/>
            <a:r>
              <a:rPr kumimoji="1" lang="ja-JP" altLang="en-US"/>
              <a:t>（良し悪しは別にして）日本のシステムでは、現在でも非常に多くの業務処理・システム処理が、十把一絡げの「バッチジョブ」という形態で実装されている</a:t>
            </a:r>
            <a:endParaRPr kumimoji="1" lang="en-US" altLang="ja-JP"/>
          </a:p>
          <a:p>
            <a:pPr lvl="2"/>
            <a:r>
              <a:rPr lang="ja-JP" altLang="en-US"/>
              <a:t>本来目指すべき姿は「</a:t>
            </a:r>
            <a:r>
              <a:rPr lang="en-US" altLang="ja-JP"/>
              <a:t>No Ops</a:t>
            </a:r>
            <a:r>
              <a:rPr lang="ja-JP" altLang="en-US"/>
              <a:t>」</a:t>
            </a:r>
            <a:endParaRPr lang="en-US" altLang="ja-JP"/>
          </a:p>
          <a:p>
            <a:pPr lvl="3"/>
            <a:r>
              <a:rPr kumimoji="1" lang="ja-JP" altLang="en-US"/>
              <a:t>バッチジョブの運用管理なんてしたくない（運用コストに直結する）</a:t>
            </a:r>
            <a:endParaRPr kumimoji="1" lang="en-US" altLang="ja-JP"/>
          </a:p>
          <a:p>
            <a:pPr lvl="3"/>
            <a:r>
              <a:rPr lang="en-US" altLang="ja-JP"/>
              <a:t>24x365</a:t>
            </a:r>
            <a:r>
              <a:rPr lang="ja-JP" altLang="en-US"/>
              <a:t>、ずっとオンラインであることが望ましい（バックアップもインデックスメンテナンスもすべてオンライン状態下で行われるように設計・運用することが望ましい）</a:t>
            </a:r>
          </a:p>
          <a:p>
            <a:pPr lvl="3"/>
            <a:r>
              <a:rPr kumimoji="1" lang="ja-JP" altLang="en-US"/>
              <a:t>バッチジョブをゼロにすることはできないが、極力減らすべき</a:t>
            </a:r>
          </a:p>
          <a:p>
            <a:pPr lvl="2"/>
            <a:r>
              <a:rPr kumimoji="1" lang="ja-JP" altLang="en-US"/>
              <a:t>しかし実態として、「オンライン業務以外の種々雑多な処理」や「オンライン業務のずさんな設計をカバーするための処理」を実装するために、「バッチジョブ」が使われている</a:t>
            </a:r>
          </a:p>
          <a:p>
            <a:pPr lvl="3"/>
            <a:r>
              <a:rPr kumimoji="1" lang="ja-JP" altLang="en-US"/>
              <a:t>歴史的な経緯やシステム的な制約（他システム連携など）があるため、必要悪な側面もあるが</a:t>
            </a:r>
            <a:r>
              <a:rPr kumimoji="1" lang="en-US" altLang="ja-JP"/>
              <a:t>…</a:t>
            </a:r>
            <a:endParaRPr kumimoji="1" lang="ja-JP" altLang="en-US"/>
          </a:p>
          <a:p>
            <a:pPr lvl="3"/>
            <a:r>
              <a:rPr kumimoji="1" lang="ja-JP" altLang="en-US"/>
              <a:t>実際の現場では、設計として安易にバッチジョブを利用しすぎる傾向がある</a:t>
            </a:r>
            <a:endParaRPr kumimoji="1" lang="en-US" altLang="ja-JP"/>
          </a:p>
          <a:p>
            <a:pPr lvl="3"/>
            <a:r>
              <a:rPr kumimoji="1" lang="ja-JP" altLang="en-US"/>
              <a:t>このため日本の多くのシステムで、</a:t>
            </a:r>
            <a:r>
              <a:rPr lang="ja-JP" altLang="en-US"/>
              <a:t>非常に重たいバッチジョブの運用管理を行わざるを得ない状況になっている</a:t>
            </a:r>
            <a:endParaRPr kumimoji="1" lang="ja-JP" altLang="en-US"/>
          </a:p>
          <a:p>
            <a:pPr lvl="1"/>
            <a:r>
              <a:rPr lang="ja-JP" altLang="en-US"/>
              <a:t>クラウド化に際しては、この「バッチジョブ」の解体が大きなテーマになる</a:t>
            </a:r>
            <a:endParaRPr kumimoji="1" lang="en-US" altLang="ja-JP"/>
          </a:p>
          <a:p>
            <a:pPr lvl="2"/>
            <a:r>
              <a:rPr kumimoji="1" lang="ja-JP" altLang="en-US"/>
              <a:t>既存のバッチジョブを解体するか？　解体できるのか？</a:t>
            </a:r>
          </a:p>
          <a:p>
            <a:pPr lvl="2"/>
            <a:r>
              <a:rPr kumimoji="1" lang="ja-JP" altLang="en-US"/>
              <a:t>新規システム開発であれば比較的対応は容易なものの、従来と同様の設計をしないようにする工夫は必要</a:t>
            </a:r>
          </a:p>
          <a:p>
            <a:pPr lvl="1"/>
            <a:endParaRPr kumimoji="1" lang="ja-JP" altLang="en-US"/>
          </a:p>
        </p:txBody>
      </p:sp>
    </p:spTree>
    <p:extLst>
      <p:ext uri="{BB962C8B-B14F-4D97-AF65-F5344CB8AC3E}">
        <p14:creationId xmlns:p14="http://schemas.microsoft.com/office/powerpoint/2010/main" val="255862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58EF0A-3799-07DD-2BB0-B84463F6BCBA}"/>
              </a:ext>
            </a:extLst>
          </p:cNvPr>
          <p:cNvSpPr>
            <a:spLocks noGrp="1"/>
          </p:cNvSpPr>
          <p:nvPr>
            <p:ph type="title"/>
          </p:nvPr>
        </p:nvSpPr>
        <p:spPr/>
        <p:txBody>
          <a:bodyPr/>
          <a:lstStyle/>
          <a:p>
            <a:r>
              <a:rPr lang="ja-JP" altLang="en-US"/>
              <a:t>② 運用管理 （</a:t>
            </a:r>
            <a:r>
              <a:rPr lang="en-US" altLang="ja-JP"/>
              <a:t>Operate</a:t>
            </a:r>
            <a:r>
              <a:rPr lang="ja-JP" altLang="en-US"/>
              <a:t>）</a:t>
            </a:r>
            <a:endParaRPr kumimoji="1" lang="ja-JP" altLang="en-US"/>
          </a:p>
        </p:txBody>
      </p:sp>
      <p:sp>
        <p:nvSpPr>
          <p:cNvPr id="3" name="コンテンツ プレースホルダー 2">
            <a:extLst>
              <a:ext uri="{FF2B5EF4-FFF2-40B4-BE49-F238E27FC236}">
                <a16:creationId xmlns:a16="http://schemas.microsoft.com/office/drawing/2014/main" id="{462289AA-18B2-F3E3-E4AD-5301B929054B}"/>
              </a:ext>
            </a:extLst>
          </p:cNvPr>
          <p:cNvSpPr>
            <a:spLocks noGrp="1"/>
          </p:cNvSpPr>
          <p:nvPr>
            <p:ph idx="1"/>
          </p:nvPr>
        </p:nvSpPr>
        <p:spPr/>
        <p:txBody>
          <a:bodyPr/>
          <a:lstStyle/>
          <a:p>
            <a:r>
              <a:rPr lang="en-US" altLang="ja-JP"/>
              <a:t>E. </a:t>
            </a:r>
            <a:r>
              <a:rPr lang="ja-JP" altLang="en-US"/>
              <a:t>バッチ運用（続き）</a:t>
            </a:r>
          </a:p>
          <a:p>
            <a:pPr lvl="1"/>
            <a:r>
              <a:rPr kumimoji="1" lang="ja-JP" altLang="en-US" u="sng"/>
              <a:t>クラウドでは、オンプレのようにすべてを一つのバッチジョブ管理システムで賄うという考え方はなく</a:t>
            </a:r>
            <a:r>
              <a:rPr kumimoji="1" lang="ja-JP" altLang="en-US"/>
              <a:t>、用途ごとに最適な機能選択が必要になる</a:t>
            </a:r>
          </a:p>
          <a:p>
            <a:pPr lvl="1"/>
            <a:r>
              <a:rPr kumimoji="1" lang="en-US" altLang="ja-JP"/>
              <a:t>Azure </a:t>
            </a:r>
            <a:r>
              <a:rPr kumimoji="1" lang="ja-JP" altLang="en-US"/>
              <a:t>の場合には、業務バッチジョブやシステム管理ジョブの実装を容易化するために、様々な開発技術を提供しているため、適切に使い分けるとよい</a:t>
            </a:r>
          </a:p>
        </p:txBody>
      </p:sp>
      <p:sp>
        <p:nvSpPr>
          <p:cNvPr id="4" name="正方形/長方形 3">
            <a:extLst>
              <a:ext uri="{FF2B5EF4-FFF2-40B4-BE49-F238E27FC236}">
                <a16:creationId xmlns:a16="http://schemas.microsoft.com/office/drawing/2014/main" id="{0CBA1DE3-B756-7168-D393-41B8968C0885}"/>
              </a:ext>
            </a:extLst>
          </p:cNvPr>
          <p:cNvSpPr/>
          <p:nvPr/>
        </p:nvSpPr>
        <p:spPr>
          <a:xfrm>
            <a:off x="457200" y="5089772"/>
            <a:ext cx="1967626" cy="1600223"/>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kern="0">
                <a:solidFill>
                  <a:prstClr val="black"/>
                </a:solidFill>
                <a:latin typeface="+mn-lt"/>
                <a:ea typeface="+mn-ea"/>
              </a:rPr>
              <a:t>① </a:t>
            </a:r>
            <a:r>
              <a:rPr kumimoji="0" lang="en-US" altLang="ja-JP" sz="1400" kern="0">
                <a:solidFill>
                  <a:prstClr val="black"/>
                </a:solidFill>
                <a:latin typeface="+mn-lt"/>
                <a:ea typeface="+mn-ea"/>
              </a:rPr>
              <a:t>Automation</a:t>
            </a:r>
            <a:endParaRPr kumimoji="0" lang="ja-JP" altLang="en-US" sz="1400" kern="0">
              <a:solidFill>
                <a:prstClr val="black"/>
              </a:solidFill>
              <a:latin typeface="+mn-lt"/>
              <a:ea typeface="+mn-ea"/>
            </a:endParaRPr>
          </a:p>
          <a:p>
            <a:pPr eaLnBrk="1" fontAlgn="auto" hangingPunct="1">
              <a:spcBef>
                <a:spcPts val="0"/>
              </a:spcBef>
              <a:spcAft>
                <a:spcPts val="0"/>
              </a:spcAft>
              <a:defRPr/>
            </a:pPr>
            <a:endParaRPr kumimoji="0" lang="ja-JP" altLang="en-US" sz="1400" kern="0">
              <a:solidFill>
                <a:prstClr val="black"/>
              </a:solidFill>
              <a:latin typeface="+mn-lt"/>
              <a:ea typeface="+mn-ea"/>
            </a:endParaRPr>
          </a:p>
          <a:p>
            <a:pPr eaLnBrk="1" fontAlgn="auto" hangingPunct="1">
              <a:spcBef>
                <a:spcPts val="0"/>
              </a:spcBef>
              <a:spcAft>
                <a:spcPts val="0"/>
              </a:spcAft>
              <a:defRPr/>
            </a:pPr>
            <a:r>
              <a:rPr kumimoji="0" lang="ja-JP" altLang="en-US" sz="1400" kern="0">
                <a:solidFill>
                  <a:prstClr val="black"/>
                </a:solidFill>
                <a:latin typeface="+mn-lt"/>
                <a:ea typeface="+mn-ea"/>
              </a:rPr>
              <a:t>主に </a:t>
            </a:r>
            <a:r>
              <a:rPr kumimoji="0" lang="en-US" altLang="ja-JP" sz="1400" kern="0">
                <a:solidFill>
                  <a:prstClr val="black"/>
                </a:solidFill>
                <a:latin typeface="+mn-lt"/>
                <a:ea typeface="+mn-ea"/>
              </a:rPr>
              <a:t>Azure </a:t>
            </a:r>
            <a:r>
              <a:rPr kumimoji="0" lang="ja-JP" altLang="en-US" sz="1400" kern="0">
                <a:solidFill>
                  <a:prstClr val="black"/>
                </a:solidFill>
                <a:latin typeface="+mn-lt"/>
                <a:ea typeface="+mn-ea"/>
              </a:rPr>
              <a:t>インフラに対する操作を、</a:t>
            </a:r>
            <a:r>
              <a:rPr kumimoji="0" lang="en-US" altLang="ja-JP" sz="1400" kern="0">
                <a:solidFill>
                  <a:prstClr val="black"/>
                </a:solidFill>
                <a:latin typeface="+mn-lt"/>
                <a:ea typeface="+mn-ea"/>
              </a:rPr>
              <a:t>Power Shell </a:t>
            </a:r>
            <a:r>
              <a:rPr kumimoji="0" lang="ja-JP" altLang="en-US" sz="1400" kern="0">
                <a:solidFill>
                  <a:prstClr val="black"/>
                </a:solidFill>
                <a:latin typeface="+mn-lt"/>
                <a:ea typeface="+mn-ea"/>
              </a:rPr>
              <a:t>スクリプトで容易に自動化できる</a:t>
            </a:r>
          </a:p>
        </p:txBody>
      </p:sp>
      <p:sp>
        <p:nvSpPr>
          <p:cNvPr id="5" name="正方形/長方形 4">
            <a:extLst>
              <a:ext uri="{FF2B5EF4-FFF2-40B4-BE49-F238E27FC236}">
                <a16:creationId xmlns:a16="http://schemas.microsoft.com/office/drawing/2014/main" id="{B4983E23-B5DF-85A3-B465-97333AB11EEA}"/>
              </a:ext>
            </a:extLst>
          </p:cNvPr>
          <p:cNvSpPr/>
          <p:nvPr/>
        </p:nvSpPr>
        <p:spPr>
          <a:xfrm>
            <a:off x="457200" y="3005609"/>
            <a:ext cx="1967626" cy="1600223"/>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kern="0">
                <a:solidFill>
                  <a:prstClr val="black"/>
                </a:solidFill>
                <a:latin typeface="+mn-lt"/>
                <a:ea typeface="+mn-ea"/>
              </a:rPr>
              <a:t>① </a:t>
            </a:r>
            <a:r>
              <a:rPr kumimoji="0" lang="en-US" altLang="ja-JP" sz="1400" kern="0">
                <a:solidFill>
                  <a:prstClr val="black"/>
                </a:solidFill>
                <a:latin typeface="+mn-lt"/>
                <a:ea typeface="+mn-ea"/>
              </a:rPr>
              <a:t>Azure Batch</a:t>
            </a:r>
          </a:p>
          <a:p>
            <a:pPr eaLnBrk="1" fontAlgn="auto" hangingPunct="1">
              <a:spcBef>
                <a:spcPts val="0"/>
              </a:spcBef>
              <a:spcAft>
                <a:spcPts val="0"/>
              </a:spcAft>
              <a:defRPr/>
            </a:pPr>
            <a:endParaRPr kumimoji="0" lang="en-US" altLang="ja-JP" sz="1400" kern="0">
              <a:solidFill>
                <a:prstClr val="black"/>
              </a:solidFill>
              <a:latin typeface="+mn-lt"/>
              <a:ea typeface="+mn-ea"/>
            </a:endParaRPr>
          </a:p>
          <a:p>
            <a:pPr eaLnBrk="1" fontAlgn="auto" hangingPunct="1">
              <a:spcBef>
                <a:spcPts val="0"/>
              </a:spcBef>
              <a:spcAft>
                <a:spcPts val="0"/>
              </a:spcAft>
              <a:defRPr/>
            </a:pPr>
            <a:r>
              <a:rPr kumimoji="0" lang="ja-JP" altLang="en-US" sz="1400" kern="0">
                <a:solidFill>
                  <a:prstClr val="black"/>
                </a:solidFill>
                <a:latin typeface="+mn-lt"/>
                <a:ea typeface="+mn-ea"/>
              </a:rPr>
              <a:t>大量の </a:t>
            </a:r>
            <a:r>
              <a:rPr kumimoji="0" lang="en-US" altLang="ja-JP" sz="1400" kern="0">
                <a:solidFill>
                  <a:prstClr val="black"/>
                </a:solidFill>
                <a:latin typeface="+mn-lt"/>
                <a:ea typeface="+mn-ea"/>
              </a:rPr>
              <a:t>VM </a:t>
            </a:r>
            <a:r>
              <a:rPr kumimoji="0" lang="ja-JP" altLang="en-US" sz="1400" kern="0">
                <a:solidFill>
                  <a:prstClr val="black"/>
                </a:solidFill>
                <a:latin typeface="+mn-lt"/>
                <a:ea typeface="+mn-ea"/>
              </a:rPr>
              <a:t>を利用した大規模分散計算に利用</a:t>
            </a:r>
          </a:p>
        </p:txBody>
      </p:sp>
      <p:sp>
        <p:nvSpPr>
          <p:cNvPr id="6" name="正方形/長方形 5">
            <a:extLst>
              <a:ext uri="{FF2B5EF4-FFF2-40B4-BE49-F238E27FC236}">
                <a16:creationId xmlns:a16="http://schemas.microsoft.com/office/drawing/2014/main" id="{ACAC111E-4A45-9E2D-9057-9CCFDE24FCA5}"/>
              </a:ext>
            </a:extLst>
          </p:cNvPr>
          <p:cNvSpPr/>
          <p:nvPr/>
        </p:nvSpPr>
        <p:spPr>
          <a:xfrm>
            <a:off x="2544525" y="5089772"/>
            <a:ext cx="1967626" cy="1600223"/>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kern="0">
                <a:solidFill>
                  <a:prstClr val="black"/>
                </a:solidFill>
                <a:latin typeface="+mn-lt"/>
                <a:ea typeface="+mn-ea"/>
              </a:rPr>
              <a:t>② </a:t>
            </a:r>
            <a:r>
              <a:rPr kumimoji="0" lang="en-US" altLang="ja-JP" sz="1400" kern="0">
                <a:solidFill>
                  <a:prstClr val="black"/>
                </a:solidFill>
                <a:latin typeface="+mn-lt"/>
                <a:ea typeface="+mn-ea"/>
              </a:rPr>
              <a:t>Power Automate</a:t>
            </a:r>
            <a:endParaRPr kumimoji="0" lang="ja-JP" altLang="en-US" sz="1400" kern="0">
              <a:solidFill>
                <a:prstClr val="black"/>
              </a:solidFill>
              <a:latin typeface="+mn-lt"/>
              <a:ea typeface="+mn-ea"/>
            </a:endParaRPr>
          </a:p>
          <a:p>
            <a:pPr eaLnBrk="1" fontAlgn="auto" hangingPunct="1">
              <a:spcBef>
                <a:spcPts val="0"/>
              </a:spcBef>
              <a:spcAft>
                <a:spcPts val="0"/>
              </a:spcAft>
              <a:defRPr/>
            </a:pPr>
            <a:endParaRPr kumimoji="0" lang="ja-JP" altLang="en-US" sz="1400" kern="0">
              <a:solidFill>
                <a:prstClr val="black"/>
              </a:solidFill>
              <a:latin typeface="+mn-lt"/>
              <a:ea typeface="+mn-ea"/>
            </a:endParaRPr>
          </a:p>
          <a:p>
            <a:pPr eaLnBrk="1" fontAlgn="auto" hangingPunct="1">
              <a:spcBef>
                <a:spcPts val="0"/>
              </a:spcBef>
              <a:spcAft>
                <a:spcPts val="0"/>
              </a:spcAft>
              <a:defRPr/>
            </a:pPr>
            <a:r>
              <a:rPr kumimoji="0" lang="en-US" altLang="ja-JP" sz="1400" kern="0">
                <a:solidFill>
                  <a:prstClr val="black"/>
                </a:solidFill>
                <a:latin typeface="+mn-lt"/>
                <a:ea typeface="+mn-ea"/>
              </a:rPr>
              <a:t>Azure </a:t>
            </a:r>
            <a:r>
              <a:rPr kumimoji="0" lang="ja-JP" altLang="en-US" sz="1400" kern="0">
                <a:solidFill>
                  <a:prstClr val="black"/>
                </a:solidFill>
                <a:latin typeface="+mn-lt"/>
                <a:ea typeface="+mn-ea"/>
              </a:rPr>
              <a:t>インフラに対する操作を、</a:t>
            </a:r>
            <a:r>
              <a:rPr kumimoji="0" lang="en-US" altLang="ja-JP" sz="1400" kern="0">
                <a:solidFill>
                  <a:prstClr val="black"/>
                </a:solidFill>
                <a:latin typeface="+mn-lt"/>
                <a:ea typeface="+mn-ea"/>
              </a:rPr>
              <a:t>GUI </a:t>
            </a:r>
            <a:r>
              <a:rPr kumimoji="0" lang="ja-JP" altLang="en-US" sz="1400" kern="0">
                <a:solidFill>
                  <a:prstClr val="black"/>
                </a:solidFill>
                <a:latin typeface="+mn-lt"/>
                <a:ea typeface="+mn-ea"/>
              </a:rPr>
              <a:t>を利用して容易に作成できる</a:t>
            </a:r>
          </a:p>
        </p:txBody>
      </p:sp>
      <p:sp>
        <p:nvSpPr>
          <p:cNvPr id="7" name="正方形/長方形 6">
            <a:extLst>
              <a:ext uri="{FF2B5EF4-FFF2-40B4-BE49-F238E27FC236}">
                <a16:creationId xmlns:a16="http://schemas.microsoft.com/office/drawing/2014/main" id="{8C1C3CF7-C5BD-521B-166F-C5B0CADCAF22}"/>
              </a:ext>
            </a:extLst>
          </p:cNvPr>
          <p:cNvSpPr/>
          <p:nvPr/>
        </p:nvSpPr>
        <p:spPr>
          <a:xfrm>
            <a:off x="2544525" y="3005609"/>
            <a:ext cx="1967626" cy="1600223"/>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kern="0">
                <a:solidFill>
                  <a:prstClr val="black"/>
                </a:solidFill>
                <a:latin typeface="+mn-lt"/>
                <a:ea typeface="+mn-ea"/>
              </a:rPr>
              <a:t>② </a:t>
            </a:r>
            <a:r>
              <a:rPr kumimoji="0" lang="en-US" altLang="ja-JP" sz="1400" kern="0">
                <a:solidFill>
                  <a:prstClr val="black"/>
                </a:solidFill>
                <a:latin typeface="+mn-lt"/>
                <a:ea typeface="+mn-ea"/>
              </a:rPr>
              <a:t>Web Jobs</a:t>
            </a:r>
            <a:endParaRPr kumimoji="0" lang="ja-JP" altLang="en-US" sz="1400" kern="0">
              <a:solidFill>
                <a:prstClr val="black"/>
              </a:solidFill>
              <a:latin typeface="+mn-lt"/>
              <a:ea typeface="+mn-ea"/>
            </a:endParaRPr>
          </a:p>
          <a:p>
            <a:pPr eaLnBrk="1" fontAlgn="auto" hangingPunct="1">
              <a:spcBef>
                <a:spcPts val="0"/>
              </a:spcBef>
              <a:spcAft>
                <a:spcPts val="0"/>
              </a:spcAft>
              <a:defRPr/>
            </a:pPr>
            <a:endParaRPr kumimoji="0" lang="ja-JP" altLang="en-US" sz="1400" kern="0">
              <a:solidFill>
                <a:prstClr val="black"/>
              </a:solidFill>
              <a:latin typeface="+mn-lt"/>
              <a:ea typeface="+mn-ea"/>
            </a:endParaRPr>
          </a:p>
          <a:p>
            <a:pPr eaLnBrk="1" fontAlgn="auto" hangingPunct="1">
              <a:spcBef>
                <a:spcPts val="0"/>
              </a:spcBef>
              <a:spcAft>
                <a:spcPts val="0"/>
              </a:spcAft>
              <a:defRPr/>
            </a:pPr>
            <a:r>
              <a:rPr kumimoji="0" lang="ja-JP" altLang="en-US" sz="1400" kern="0">
                <a:solidFill>
                  <a:prstClr val="black"/>
                </a:solidFill>
                <a:latin typeface="+mn-lt"/>
                <a:ea typeface="+mn-ea"/>
              </a:rPr>
              <a:t>短時間・簡易な業務ジョブを </a:t>
            </a:r>
            <a:r>
              <a:rPr kumimoji="0" lang="en-US" altLang="ja-JP" sz="1400" kern="0">
                <a:solidFill>
                  <a:prstClr val="black"/>
                </a:solidFill>
                <a:latin typeface="+mn-lt"/>
                <a:ea typeface="+mn-ea"/>
              </a:rPr>
              <a:t>App Service </a:t>
            </a:r>
            <a:r>
              <a:rPr kumimoji="0" lang="ja-JP" altLang="en-US" sz="1400" kern="0">
                <a:solidFill>
                  <a:prstClr val="black"/>
                </a:solidFill>
                <a:latin typeface="+mn-lt"/>
                <a:ea typeface="+mn-ea"/>
              </a:rPr>
              <a:t>インフラ上で処理してしまう</a:t>
            </a:r>
          </a:p>
        </p:txBody>
      </p:sp>
      <p:sp>
        <p:nvSpPr>
          <p:cNvPr id="8" name="正方形/長方形 7">
            <a:extLst>
              <a:ext uri="{FF2B5EF4-FFF2-40B4-BE49-F238E27FC236}">
                <a16:creationId xmlns:a16="http://schemas.microsoft.com/office/drawing/2014/main" id="{ED0CE3BD-3661-CA30-A4C7-75320F8D5E99}"/>
              </a:ext>
            </a:extLst>
          </p:cNvPr>
          <p:cNvSpPr/>
          <p:nvPr/>
        </p:nvSpPr>
        <p:spPr>
          <a:xfrm>
            <a:off x="4631849" y="5089772"/>
            <a:ext cx="1967626" cy="1600223"/>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kern="0">
                <a:solidFill>
                  <a:prstClr val="black"/>
                </a:solidFill>
                <a:latin typeface="+mn-lt"/>
                <a:ea typeface="+mn-ea"/>
              </a:rPr>
              <a:t>③ </a:t>
            </a:r>
            <a:r>
              <a:rPr kumimoji="0" lang="en-US" altLang="ja-JP" sz="1400" kern="0">
                <a:solidFill>
                  <a:prstClr val="black"/>
                </a:solidFill>
                <a:latin typeface="+mn-lt"/>
                <a:ea typeface="+mn-ea"/>
              </a:rPr>
              <a:t>Logic Apps</a:t>
            </a:r>
            <a:endParaRPr kumimoji="0" lang="ja-JP" altLang="en-US" sz="1400" kern="0">
              <a:solidFill>
                <a:prstClr val="black"/>
              </a:solidFill>
              <a:latin typeface="+mn-lt"/>
              <a:ea typeface="+mn-ea"/>
            </a:endParaRPr>
          </a:p>
          <a:p>
            <a:pPr eaLnBrk="1" fontAlgn="auto" hangingPunct="1">
              <a:spcBef>
                <a:spcPts val="0"/>
              </a:spcBef>
              <a:spcAft>
                <a:spcPts val="0"/>
              </a:spcAft>
              <a:defRPr/>
            </a:pPr>
            <a:endParaRPr kumimoji="0" lang="ja-JP" altLang="en-US" sz="1400" kern="0">
              <a:solidFill>
                <a:prstClr val="black"/>
              </a:solidFill>
              <a:latin typeface="+mn-lt"/>
              <a:ea typeface="+mn-ea"/>
            </a:endParaRPr>
          </a:p>
          <a:p>
            <a:pPr eaLnBrk="1" fontAlgn="auto" hangingPunct="1">
              <a:spcBef>
                <a:spcPts val="0"/>
              </a:spcBef>
              <a:spcAft>
                <a:spcPts val="0"/>
              </a:spcAft>
              <a:defRPr/>
            </a:pPr>
            <a:r>
              <a:rPr kumimoji="0" lang="en-US" altLang="ja-JP" sz="1400" kern="0">
                <a:solidFill>
                  <a:prstClr val="black"/>
                </a:solidFill>
                <a:latin typeface="+mn-lt"/>
                <a:ea typeface="+mn-ea"/>
              </a:rPr>
              <a:t>Power Automate </a:t>
            </a:r>
            <a:r>
              <a:rPr kumimoji="0" lang="ja-JP" altLang="en-US" sz="1400" kern="0">
                <a:solidFill>
                  <a:prstClr val="black"/>
                </a:solidFill>
                <a:latin typeface="+mn-lt"/>
                <a:ea typeface="+mn-ea"/>
              </a:rPr>
              <a:t>とほぼ同等の作業ができ、かつインフラを柔軟に構成することができる</a:t>
            </a:r>
          </a:p>
        </p:txBody>
      </p:sp>
      <p:sp>
        <p:nvSpPr>
          <p:cNvPr id="9" name="正方形/長方形 8">
            <a:extLst>
              <a:ext uri="{FF2B5EF4-FFF2-40B4-BE49-F238E27FC236}">
                <a16:creationId xmlns:a16="http://schemas.microsoft.com/office/drawing/2014/main" id="{9C3F7B21-1C87-5625-0148-20C6C77F306E}"/>
              </a:ext>
            </a:extLst>
          </p:cNvPr>
          <p:cNvSpPr/>
          <p:nvPr/>
        </p:nvSpPr>
        <p:spPr>
          <a:xfrm>
            <a:off x="4631849" y="3005609"/>
            <a:ext cx="1967626" cy="1600223"/>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kern="0">
                <a:solidFill>
                  <a:prstClr val="black"/>
                </a:solidFill>
                <a:latin typeface="+mn-lt"/>
                <a:ea typeface="+mn-ea"/>
              </a:rPr>
              <a:t>③ </a:t>
            </a:r>
            <a:r>
              <a:rPr kumimoji="0" lang="en-US" altLang="ja-JP" sz="1400" kern="0">
                <a:solidFill>
                  <a:prstClr val="black"/>
                </a:solidFill>
                <a:latin typeface="+mn-lt"/>
                <a:ea typeface="+mn-ea"/>
              </a:rPr>
              <a:t>Functions</a:t>
            </a:r>
            <a:endParaRPr kumimoji="0" lang="ja-JP" altLang="en-US" sz="1400" kern="0">
              <a:solidFill>
                <a:prstClr val="black"/>
              </a:solidFill>
              <a:latin typeface="+mn-lt"/>
              <a:ea typeface="+mn-ea"/>
            </a:endParaRPr>
          </a:p>
          <a:p>
            <a:pPr eaLnBrk="1" fontAlgn="auto" hangingPunct="1">
              <a:spcBef>
                <a:spcPts val="0"/>
              </a:spcBef>
              <a:spcAft>
                <a:spcPts val="0"/>
              </a:spcAft>
              <a:defRPr/>
            </a:pPr>
            <a:endParaRPr kumimoji="0" lang="ja-JP" altLang="en-US" sz="1400" kern="0">
              <a:solidFill>
                <a:prstClr val="black"/>
              </a:solidFill>
              <a:latin typeface="+mn-lt"/>
              <a:ea typeface="+mn-ea"/>
            </a:endParaRPr>
          </a:p>
          <a:p>
            <a:pPr eaLnBrk="1" fontAlgn="auto" hangingPunct="1">
              <a:spcBef>
                <a:spcPts val="0"/>
              </a:spcBef>
              <a:spcAft>
                <a:spcPts val="0"/>
              </a:spcAft>
              <a:defRPr/>
            </a:pPr>
            <a:r>
              <a:rPr kumimoji="0" lang="ja-JP" altLang="en-US" sz="1400" kern="0">
                <a:solidFill>
                  <a:prstClr val="black"/>
                </a:solidFill>
                <a:latin typeface="+mn-lt"/>
                <a:ea typeface="+mn-ea"/>
              </a:rPr>
              <a:t>短時間・簡易な業務ジョブを、サーバレス環境で処理する</a:t>
            </a:r>
          </a:p>
        </p:txBody>
      </p:sp>
      <p:sp>
        <p:nvSpPr>
          <p:cNvPr id="10" name="正方形/長方形 9">
            <a:extLst>
              <a:ext uri="{FF2B5EF4-FFF2-40B4-BE49-F238E27FC236}">
                <a16:creationId xmlns:a16="http://schemas.microsoft.com/office/drawing/2014/main" id="{B259FA66-7CDA-98BB-95E7-2B8B9074B09B}"/>
              </a:ext>
            </a:extLst>
          </p:cNvPr>
          <p:cNvSpPr/>
          <p:nvPr/>
        </p:nvSpPr>
        <p:spPr>
          <a:xfrm>
            <a:off x="6719174" y="3005609"/>
            <a:ext cx="1967626" cy="1600223"/>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kern="0">
                <a:solidFill>
                  <a:prstClr val="black"/>
                </a:solidFill>
                <a:latin typeface="+mn-lt"/>
                <a:ea typeface="+mn-ea"/>
              </a:rPr>
              <a:t>④ </a:t>
            </a:r>
            <a:r>
              <a:rPr kumimoji="0" lang="en-US" altLang="ja-JP" sz="1400" kern="0">
                <a:solidFill>
                  <a:prstClr val="black"/>
                </a:solidFill>
                <a:latin typeface="+mn-lt"/>
                <a:ea typeface="+mn-ea"/>
              </a:rPr>
              <a:t>Durable Functions</a:t>
            </a:r>
            <a:endParaRPr kumimoji="0" lang="ja-JP" altLang="en-US" sz="1400" kern="0">
              <a:solidFill>
                <a:prstClr val="black"/>
              </a:solidFill>
              <a:latin typeface="+mn-lt"/>
              <a:ea typeface="+mn-ea"/>
            </a:endParaRPr>
          </a:p>
          <a:p>
            <a:pPr eaLnBrk="1" fontAlgn="auto" hangingPunct="1">
              <a:spcBef>
                <a:spcPts val="0"/>
              </a:spcBef>
              <a:spcAft>
                <a:spcPts val="0"/>
              </a:spcAft>
              <a:defRPr/>
            </a:pPr>
            <a:endParaRPr kumimoji="0" lang="ja-JP" altLang="en-US" sz="1400" kern="0">
              <a:solidFill>
                <a:prstClr val="black"/>
              </a:solidFill>
              <a:latin typeface="+mn-lt"/>
              <a:ea typeface="+mn-ea"/>
            </a:endParaRPr>
          </a:p>
          <a:p>
            <a:pPr eaLnBrk="1" fontAlgn="auto" hangingPunct="1">
              <a:spcBef>
                <a:spcPts val="0"/>
              </a:spcBef>
              <a:spcAft>
                <a:spcPts val="0"/>
              </a:spcAft>
              <a:defRPr/>
            </a:pPr>
            <a:r>
              <a:rPr kumimoji="0" lang="ja-JP" altLang="en-US" sz="1400" kern="0">
                <a:solidFill>
                  <a:prstClr val="black"/>
                </a:solidFill>
                <a:latin typeface="+mn-lt"/>
                <a:ea typeface="+mn-ea"/>
              </a:rPr>
              <a:t>長時間を要する業務バッチ処理を、セーブポイント機能つきで容易に開発できる</a:t>
            </a:r>
          </a:p>
        </p:txBody>
      </p:sp>
      <p:pic>
        <p:nvPicPr>
          <p:cNvPr id="11" name="グラフィックス 10">
            <a:extLst>
              <a:ext uri="{FF2B5EF4-FFF2-40B4-BE49-F238E27FC236}">
                <a16:creationId xmlns:a16="http://schemas.microsoft.com/office/drawing/2014/main" id="{88B8B34D-B5E4-1D27-E320-2F2D2259EA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39924" y="5165711"/>
            <a:ext cx="316460" cy="316460"/>
          </a:xfrm>
          <a:prstGeom prst="rect">
            <a:avLst/>
          </a:prstGeom>
        </p:spPr>
      </p:pic>
      <p:pic>
        <p:nvPicPr>
          <p:cNvPr id="12" name="グラフィックス 11">
            <a:extLst>
              <a:ext uri="{FF2B5EF4-FFF2-40B4-BE49-F238E27FC236}">
                <a16:creationId xmlns:a16="http://schemas.microsoft.com/office/drawing/2014/main" id="{2E07691C-A9BC-CD1B-607B-4AF702C650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25210" y="3068235"/>
            <a:ext cx="316460" cy="316460"/>
          </a:xfrm>
          <a:prstGeom prst="rect">
            <a:avLst/>
          </a:prstGeom>
        </p:spPr>
      </p:pic>
      <p:pic>
        <p:nvPicPr>
          <p:cNvPr id="13" name="グラフィックス 12">
            <a:extLst>
              <a:ext uri="{FF2B5EF4-FFF2-40B4-BE49-F238E27FC236}">
                <a16:creationId xmlns:a16="http://schemas.microsoft.com/office/drawing/2014/main" id="{14F1D2C5-A351-CC72-0062-D0515977BD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00810" y="3052412"/>
            <a:ext cx="316461" cy="316461"/>
          </a:xfrm>
          <a:prstGeom prst="rect">
            <a:avLst/>
          </a:prstGeom>
        </p:spPr>
      </p:pic>
      <p:pic>
        <p:nvPicPr>
          <p:cNvPr id="14" name="グラフィックス 13">
            <a:extLst>
              <a:ext uri="{FF2B5EF4-FFF2-40B4-BE49-F238E27FC236}">
                <a16:creationId xmlns:a16="http://schemas.microsoft.com/office/drawing/2014/main" id="{C3A257B6-29B6-E741-9B50-E80F91501F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30709" y="5165711"/>
            <a:ext cx="316461" cy="316461"/>
          </a:xfrm>
          <a:prstGeom prst="rect">
            <a:avLst/>
          </a:prstGeom>
        </p:spPr>
      </p:pic>
      <p:pic>
        <p:nvPicPr>
          <p:cNvPr id="15" name="グラフィックス 14">
            <a:extLst>
              <a:ext uri="{FF2B5EF4-FFF2-40B4-BE49-F238E27FC236}">
                <a16:creationId xmlns:a16="http://schemas.microsoft.com/office/drawing/2014/main" id="{8B6A14E1-B15E-4CD4-7D9E-35D777A0B34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87013" y="3069501"/>
            <a:ext cx="360000" cy="360000"/>
          </a:xfrm>
          <a:prstGeom prst="rect">
            <a:avLst/>
          </a:prstGeom>
        </p:spPr>
      </p:pic>
      <p:pic>
        <p:nvPicPr>
          <p:cNvPr id="16" name="グラフィックス 15">
            <a:extLst>
              <a:ext uri="{FF2B5EF4-FFF2-40B4-BE49-F238E27FC236}">
                <a16:creationId xmlns:a16="http://schemas.microsoft.com/office/drawing/2014/main" id="{3F398607-0ECE-EC20-110F-8EB4879F34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11313" y="3052412"/>
            <a:ext cx="316461" cy="316461"/>
          </a:xfrm>
          <a:prstGeom prst="rect">
            <a:avLst/>
          </a:prstGeom>
        </p:spPr>
      </p:pic>
      <p:pic>
        <p:nvPicPr>
          <p:cNvPr id="17" name="図 16" descr="アイコン&#10;&#10;自動的に生成された説明">
            <a:extLst>
              <a:ext uri="{FF2B5EF4-FFF2-40B4-BE49-F238E27FC236}">
                <a16:creationId xmlns:a16="http://schemas.microsoft.com/office/drawing/2014/main" id="{BA759AA7-8A36-90FB-2B45-AA27C58486A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16869" y="5117302"/>
            <a:ext cx="395282" cy="395281"/>
          </a:xfrm>
          <a:prstGeom prst="rect">
            <a:avLst/>
          </a:prstGeom>
        </p:spPr>
      </p:pic>
      <p:sp>
        <p:nvSpPr>
          <p:cNvPr id="18" name="AutoShape 70">
            <a:extLst>
              <a:ext uri="{FF2B5EF4-FFF2-40B4-BE49-F238E27FC236}">
                <a16:creationId xmlns:a16="http://schemas.microsoft.com/office/drawing/2014/main" id="{F5E5B68F-80E6-4B30-0A79-E4BBD6B90F59}"/>
              </a:ext>
            </a:extLst>
          </p:cNvPr>
          <p:cNvSpPr>
            <a:spLocks noChangeArrowheads="1"/>
          </p:cNvSpPr>
          <p:nvPr/>
        </p:nvSpPr>
        <p:spPr bwMode="auto">
          <a:xfrm>
            <a:off x="380288" y="4725180"/>
            <a:ext cx="1499787" cy="272367"/>
          </a:xfrm>
          <a:prstGeom prst="roundRect">
            <a:avLst>
              <a:gd name="adj" fmla="val 16667"/>
            </a:avLst>
          </a:prstGeom>
          <a:gradFill rotWithShape="1">
            <a:gsLst>
              <a:gs pos="0">
                <a:srgbClr val="66FF99">
                  <a:gamma/>
                  <a:tint val="33725"/>
                  <a:invGamma/>
                </a:srgbClr>
              </a:gs>
              <a:gs pos="50000">
                <a:srgbClr val="66FF99"/>
              </a:gs>
              <a:gs pos="100000">
                <a:srgbClr val="66FF99">
                  <a:gamma/>
                  <a:tint val="33725"/>
                  <a:invGamma/>
                </a:srgbClr>
              </a:gs>
            </a:gsLst>
            <a:lin ang="2700000" scaled="1"/>
          </a:gradFill>
          <a:ln w="9525">
            <a:solidFill>
              <a:srgbClr val="008000"/>
            </a:solidFill>
            <a:round/>
            <a:headEnd/>
            <a:tailEnd/>
          </a:ln>
          <a:effectLst>
            <a:outerShdw dist="53882" dir="2700000" algn="ctr" rotWithShape="0">
              <a:schemeClr val="bg2">
                <a:alpha val="50000"/>
              </a:schemeClr>
            </a:outerShdw>
          </a:effectLst>
        </p:spPr>
        <p:txBody>
          <a:bodyPr wrap="none" anchor="ctr"/>
          <a:lstStyle/>
          <a:p>
            <a:pPr algn="ctr"/>
            <a:r>
              <a:rPr lang="ja-JP" altLang="en-US" sz="1200"/>
              <a:t>システム管理ジョブ</a:t>
            </a:r>
          </a:p>
        </p:txBody>
      </p:sp>
      <p:sp>
        <p:nvSpPr>
          <p:cNvPr id="19" name="AutoShape 70">
            <a:extLst>
              <a:ext uri="{FF2B5EF4-FFF2-40B4-BE49-F238E27FC236}">
                <a16:creationId xmlns:a16="http://schemas.microsoft.com/office/drawing/2014/main" id="{F14D695A-1510-6B40-F2B4-C54E514915DA}"/>
              </a:ext>
            </a:extLst>
          </p:cNvPr>
          <p:cNvSpPr>
            <a:spLocks noChangeArrowheads="1"/>
          </p:cNvSpPr>
          <p:nvPr/>
        </p:nvSpPr>
        <p:spPr bwMode="auto">
          <a:xfrm>
            <a:off x="380288" y="2658756"/>
            <a:ext cx="1499787" cy="272367"/>
          </a:xfrm>
          <a:prstGeom prst="roundRect">
            <a:avLst>
              <a:gd name="adj" fmla="val 16667"/>
            </a:avLst>
          </a:prstGeom>
          <a:gradFill rotWithShape="1">
            <a:gsLst>
              <a:gs pos="0">
                <a:srgbClr val="66FF99">
                  <a:gamma/>
                  <a:tint val="33725"/>
                  <a:invGamma/>
                </a:srgbClr>
              </a:gs>
              <a:gs pos="50000">
                <a:srgbClr val="66FF99"/>
              </a:gs>
              <a:gs pos="100000">
                <a:srgbClr val="66FF99">
                  <a:gamma/>
                  <a:tint val="33725"/>
                  <a:invGamma/>
                </a:srgbClr>
              </a:gs>
            </a:gsLst>
            <a:lin ang="2700000" scaled="1"/>
          </a:gradFill>
          <a:ln w="9525">
            <a:solidFill>
              <a:srgbClr val="008000"/>
            </a:solidFill>
            <a:round/>
            <a:headEnd/>
            <a:tailEnd/>
          </a:ln>
          <a:effectLst>
            <a:outerShdw dist="53882" dir="2700000" algn="ctr" rotWithShape="0">
              <a:schemeClr val="bg2">
                <a:alpha val="50000"/>
              </a:schemeClr>
            </a:outerShdw>
          </a:effectLst>
        </p:spPr>
        <p:txBody>
          <a:bodyPr wrap="none" anchor="ctr"/>
          <a:lstStyle/>
          <a:p>
            <a:pPr algn="ctr"/>
            <a:r>
              <a:rPr lang="ja-JP" altLang="en-US" sz="1200"/>
              <a:t>業務系バッチジョブ</a:t>
            </a:r>
          </a:p>
        </p:txBody>
      </p:sp>
      <p:sp>
        <p:nvSpPr>
          <p:cNvPr id="20" name="テキスト ボックス 19">
            <a:extLst>
              <a:ext uri="{FF2B5EF4-FFF2-40B4-BE49-F238E27FC236}">
                <a16:creationId xmlns:a16="http://schemas.microsoft.com/office/drawing/2014/main" id="{4666B3AB-2521-37F8-5151-04B6B146C98E}"/>
              </a:ext>
            </a:extLst>
          </p:cNvPr>
          <p:cNvSpPr txBox="1"/>
          <p:nvPr/>
        </p:nvSpPr>
        <p:spPr>
          <a:xfrm>
            <a:off x="6740433" y="5586514"/>
            <a:ext cx="2004075" cy="900246"/>
          </a:xfrm>
          <a:prstGeom prst="rect">
            <a:avLst/>
          </a:prstGeom>
          <a:noFill/>
        </p:spPr>
        <p:txBody>
          <a:bodyPr wrap="none" rtlCol="0">
            <a:spAutoFit/>
          </a:bodyPr>
          <a:lstStyle/>
          <a:p>
            <a:r>
              <a:rPr kumimoji="1" lang="en-US" altLang="ja-JP" sz="1050"/>
              <a:t>※ </a:t>
            </a:r>
            <a:r>
              <a:rPr kumimoji="1" lang="ja-JP" altLang="en-US" sz="1050"/>
              <a:t>ここに示した方法はあくまで</a:t>
            </a:r>
          </a:p>
          <a:p>
            <a:r>
              <a:rPr lang="ja-JP" altLang="en-US" sz="1050"/>
              <a:t>　代表的なもののみ。これ</a:t>
            </a:r>
            <a:r>
              <a:rPr kumimoji="1" lang="ja-JP" altLang="en-US" sz="1050"/>
              <a:t>以外</a:t>
            </a:r>
          </a:p>
          <a:p>
            <a:r>
              <a:rPr lang="ja-JP" altLang="en-US" sz="1050"/>
              <a:t>　</a:t>
            </a:r>
            <a:r>
              <a:rPr kumimoji="1" lang="ja-JP" altLang="en-US" sz="1050"/>
              <a:t>にも</a:t>
            </a:r>
            <a:r>
              <a:rPr lang="ja-JP" altLang="en-US" sz="1050"/>
              <a:t>様々な実装方法がある</a:t>
            </a:r>
          </a:p>
          <a:p>
            <a:r>
              <a:rPr kumimoji="1" lang="ja-JP" altLang="en-US" sz="1050"/>
              <a:t>例） </a:t>
            </a:r>
            <a:r>
              <a:rPr kumimoji="1" lang="en-US" altLang="ja-JP" sz="1050"/>
              <a:t>k8s </a:t>
            </a:r>
            <a:r>
              <a:rPr kumimoji="1" lang="ja-JP" altLang="en-US" sz="1050"/>
              <a:t>上での</a:t>
            </a:r>
            <a:r>
              <a:rPr kumimoji="1" lang="en-US" altLang="ja-JP" sz="1050"/>
              <a:t>DaemonSet </a:t>
            </a:r>
            <a:r>
              <a:rPr kumimoji="1" lang="ja-JP" altLang="en-US" sz="1050"/>
              <a:t>や</a:t>
            </a:r>
          </a:p>
          <a:p>
            <a:r>
              <a:rPr lang="ja-JP" altLang="en-US" sz="1050"/>
              <a:t>　</a:t>
            </a:r>
            <a:r>
              <a:rPr lang="en-US" altLang="ja-JP" sz="1050"/>
              <a:t>FaaS </a:t>
            </a:r>
            <a:r>
              <a:rPr lang="ja-JP" altLang="en-US" sz="1050"/>
              <a:t>ランタイム利用など</a:t>
            </a:r>
            <a:endParaRPr kumimoji="1" lang="ja-JP" altLang="en-US" sz="1050"/>
          </a:p>
        </p:txBody>
      </p:sp>
      <p:sp>
        <p:nvSpPr>
          <p:cNvPr id="21" name="テキスト ボックス 20">
            <a:extLst>
              <a:ext uri="{FF2B5EF4-FFF2-40B4-BE49-F238E27FC236}">
                <a16:creationId xmlns:a16="http://schemas.microsoft.com/office/drawing/2014/main" id="{B5E2AD7F-82C9-F138-AFC9-F077696ED2E3}"/>
              </a:ext>
            </a:extLst>
          </p:cNvPr>
          <p:cNvSpPr txBox="1"/>
          <p:nvPr/>
        </p:nvSpPr>
        <p:spPr>
          <a:xfrm>
            <a:off x="5788367" y="120312"/>
            <a:ext cx="3174267" cy="553998"/>
          </a:xfrm>
          <a:prstGeom prst="rect">
            <a:avLst/>
          </a:prstGeom>
          <a:solidFill>
            <a:srgbClr val="FFEBFF"/>
          </a:solidFill>
          <a:ln>
            <a:solidFill>
              <a:srgbClr val="FF0000"/>
            </a:solidFill>
          </a:ln>
        </p:spPr>
        <p:txBody>
          <a:bodyPr wrap="none" rtlCol="0">
            <a:spAutoFit/>
          </a:bodyPr>
          <a:lstStyle/>
          <a:p>
            <a:r>
              <a:rPr kumimoji="1" lang="ja-JP" altLang="en-US" sz="1000"/>
              <a:t>（参考） オンプレバッチジョブのクラウド移行の考え方は</a:t>
            </a:r>
          </a:p>
          <a:p>
            <a:r>
              <a:rPr lang="ja-JP" altLang="en-US" sz="1000"/>
              <a:t>以下の資料を参照</a:t>
            </a:r>
            <a:endParaRPr lang="en-US" altLang="ja-JP" sz="1000"/>
          </a:p>
          <a:p>
            <a:r>
              <a:rPr kumimoji="1" lang="ja-JP" altLang="en-US" sz="1000"/>
              <a:t>運用管理③</a:t>
            </a:r>
            <a:r>
              <a:rPr kumimoji="1" lang="en-US" altLang="ja-JP" sz="1000"/>
              <a:t>_</a:t>
            </a:r>
            <a:r>
              <a:rPr kumimoji="1" lang="ja-JP" altLang="en-US" sz="1000"/>
              <a:t>オンプレバッチジョブのクラウド化の考え方</a:t>
            </a:r>
          </a:p>
        </p:txBody>
      </p:sp>
    </p:spTree>
    <p:extLst>
      <p:ext uri="{BB962C8B-B14F-4D97-AF65-F5344CB8AC3E}">
        <p14:creationId xmlns:p14="http://schemas.microsoft.com/office/powerpoint/2010/main" val="272619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DEBD35-BB6A-5ADA-7971-F9B084DF5B33}"/>
              </a:ext>
            </a:extLst>
          </p:cNvPr>
          <p:cNvSpPr>
            <a:spLocks noGrp="1"/>
          </p:cNvSpPr>
          <p:nvPr>
            <p:ph type="title"/>
          </p:nvPr>
        </p:nvSpPr>
        <p:spPr/>
        <p:txBody>
          <a:bodyPr/>
          <a:lstStyle/>
          <a:p>
            <a:r>
              <a:rPr kumimoji="1" lang="ja-JP" altLang="en-US"/>
              <a:t>③ セキュリティ管理 （</a:t>
            </a:r>
            <a:r>
              <a:rPr kumimoji="1" lang="en-US" altLang="ja-JP"/>
              <a:t>Secure</a:t>
            </a:r>
            <a:r>
              <a:rPr kumimoji="1" lang="ja-JP" altLang="en-US"/>
              <a:t>）</a:t>
            </a:r>
          </a:p>
        </p:txBody>
      </p:sp>
      <p:sp>
        <p:nvSpPr>
          <p:cNvPr id="3" name="コンテンツ プレースホルダー 2">
            <a:extLst>
              <a:ext uri="{FF2B5EF4-FFF2-40B4-BE49-F238E27FC236}">
                <a16:creationId xmlns:a16="http://schemas.microsoft.com/office/drawing/2014/main" id="{98460E21-8BD2-D16B-479A-F28E07AC8C47}"/>
              </a:ext>
            </a:extLst>
          </p:cNvPr>
          <p:cNvSpPr>
            <a:spLocks noGrp="1"/>
          </p:cNvSpPr>
          <p:nvPr>
            <p:ph idx="1"/>
          </p:nvPr>
        </p:nvSpPr>
        <p:spPr/>
        <p:txBody>
          <a:bodyPr/>
          <a:lstStyle/>
          <a:p>
            <a:r>
              <a:rPr kumimoji="1" lang="en-US" altLang="ja-JP"/>
              <a:t>Azure CAF </a:t>
            </a:r>
            <a:r>
              <a:rPr kumimoji="1" lang="ja-JP" altLang="en-US"/>
              <a:t>は組織としてのセキュリティ保護の取り組み方に関する具体的な方法論として、以下の枠組み（フレームワーク）を示している</a:t>
            </a:r>
            <a:endParaRPr kumimoji="1" lang="en-US" altLang="ja-JP"/>
          </a:p>
          <a:p>
            <a:pPr lvl="1"/>
            <a:r>
              <a:rPr kumimoji="1" lang="ja-JP" altLang="en-US"/>
              <a:t>非常に多くの事項が説明されているが、特に重要な </a:t>
            </a:r>
            <a:r>
              <a:rPr kumimoji="1" lang="en-US" altLang="ja-JP"/>
              <a:t>Tips </a:t>
            </a:r>
            <a:r>
              <a:rPr kumimoji="1" lang="ja-JP" altLang="en-US"/>
              <a:t>を以降のページに示す</a:t>
            </a:r>
          </a:p>
        </p:txBody>
      </p:sp>
      <p:sp>
        <p:nvSpPr>
          <p:cNvPr id="4" name="正方形/長方形 3">
            <a:extLst>
              <a:ext uri="{FF2B5EF4-FFF2-40B4-BE49-F238E27FC236}">
                <a16:creationId xmlns:a16="http://schemas.microsoft.com/office/drawing/2014/main" id="{D2127F39-732C-1775-CA33-40D15E171547}"/>
              </a:ext>
            </a:extLst>
          </p:cNvPr>
          <p:cNvSpPr/>
          <p:nvPr/>
        </p:nvSpPr>
        <p:spPr>
          <a:xfrm>
            <a:off x="457200" y="2607203"/>
            <a:ext cx="2636283" cy="1724037"/>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リスクの優先順位付け</a:t>
            </a:r>
          </a:p>
          <a:p>
            <a:pPr eaLnBrk="1" fontAlgn="auto" hangingPunct="1">
              <a:spcBef>
                <a:spcPts val="0"/>
              </a:spcBef>
              <a:spcAft>
                <a:spcPts val="0"/>
              </a:spcAft>
              <a:defRPr/>
            </a:pPr>
            <a:endParaRPr kumimoji="0" lang="ja-JP" altLang="en-US" sz="7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ビジネス観点からセキュリティリスクを優先順位付けし、取り組みを進める</a:t>
            </a:r>
            <a:endParaRPr kumimoji="0" lang="en-US" altLang="ja-JP" sz="11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よくあるパターンは</a:t>
            </a:r>
            <a:endParaRPr kumimoji="0" lang="en-US" altLang="ja-JP" sz="11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100" kern="0">
                <a:solidFill>
                  <a:prstClr val="black"/>
                </a:solidFill>
                <a:latin typeface="+mn-lt"/>
                <a:ea typeface="+mn-ea"/>
              </a:rPr>
              <a:t>短期 ： 重要資産・データの保護</a:t>
            </a:r>
            <a:endParaRPr kumimoji="0" lang="en-US" altLang="ja-JP" sz="11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100" kern="0">
                <a:solidFill>
                  <a:prstClr val="black"/>
                </a:solidFill>
                <a:latin typeface="+mn-lt"/>
                <a:ea typeface="+mn-ea"/>
              </a:rPr>
              <a:t>中期 ：</a:t>
            </a:r>
            <a:r>
              <a:rPr kumimoji="0" lang="en-US" altLang="ja-JP" sz="1100" kern="0">
                <a:solidFill>
                  <a:prstClr val="black"/>
                </a:solidFill>
                <a:latin typeface="+mn-lt"/>
                <a:ea typeface="+mn-ea"/>
              </a:rPr>
              <a:t> </a:t>
            </a:r>
            <a:r>
              <a:rPr kumimoji="0" lang="ja-JP" altLang="en-US" sz="1100" kern="0">
                <a:solidFill>
                  <a:prstClr val="black"/>
                </a:solidFill>
                <a:latin typeface="+mn-lt"/>
                <a:ea typeface="+mn-ea"/>
              </a:rPr>
              <a:t>ゼロトラスト化や技術的負債の清算によるリスク低減</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050" kern="0">
                <a:solidFill>
                  <a:prstClr val="black"/>
                </a:solidFill>
                <a:latin typeface="+mn-lt"/>
                <a:ea typeface="+mn-ea"/>
              </a:rPr>
              <a:t>長期 ： セキュリティを維持・向上しつづける文化の醸成</a:t>
            </a:r>
          </a:p>
        </p:txBody>
      </p:sp>
      <p:sp>
        <p:nvSpPr>
          <p:cNvPr id="5" name="正方形/長方形 4">
            <a:extLst>
              <a:ext uri="{FF2B5EF4-FFF2-40B4-BE49-F238E27FC236}">
                <a16:creationId xmlns:a16="http://schemas.microsoft.com/office/drawing/2014/main" id="{F67D5A9A-5FC7-5DD4-7B07-1A8F01DE6942}"/>
              </a:ext>
            </a:extLst>
          </p:cNvPr>
          <p:cNvSpPr/>
          <p:nvPr/>
        </p:nvSpPr>
        <p:spPr>
          <a:xfrm>
            <a:off x="457201" y="4997427"/>
            <a:ext cx="1569535" cy="1600223"/>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100" b="1" u="sng" kern="0">
                <a:solidFill>
                  <a:prstClr val="black"/>
                </a:solidFill>
                <a:latin typeface="+mn-lt"/>
                <a:ea typeface="+mn-ea"/>
              </a:rPr>
              <a:t>アクセス制御</a:t>
            </a:r>
            <a:endParaRPr kumimoji="0" lang="en-US" altLang="ja-JP" sz="11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26000" indent="-126000" eaLnBrk="1" fontAlgn="auto" hangingPunct="1">
              <a:spcBef>
                <a:spcPts val="0"/>
              </a:spcBef>
              <a:spcAft>
                <a:spcPts val="0"/>
              </a:spcAft>
              <a:buFont typeface="Arial" panose="020B0604020202020204" pitchFamily="34" charset="0"/>
              <a:buChar char="•"/>
              <a:defRPr/>
            </a:pPr>
            <a:r>
              <a:rPr kumimoji="0" lang="ja-JP" altLang="en-US" sz="900" kern="0">
                <a:solidFill>
                  <a:prstClr val="black"/>
                </a:solidFill>
                <a:latin typeface="+mn-lt"/>
                <a:ea typeface="+mn-ea"/>
              </a:rPr>
              <a:t>ゼロトラストベースのアクセスモデルを設計・実装する</a:t>
            </a:r>
            <a:endParaRPr kumimoji="0" lang="en-US" altLang="ja-JP" sz="900" kern="0">
              <a:solidFill>
                <a:prstClr val="black"/>
              </a:solidFill>
              <a:latin typeface="+mn-lt"/>
              <a:ea typeface="+mn-ea"/>
            </a:endParaRPr>
          </a:p>
          <a:p>
            <a:pPr marL="126000" indent="-126000" eaLnBrk="1" fontAlgn="auto" hangingPunct="1">
              <a:spcBef>
                <a:spcPts val="0"/>
              </a:spcBef>
              <a:spcAft>
                <a:spcPts val="0"/>
              </a:spcAft>
              <a:buFont typeface="Arial" panose="020B0604020202020204" pitchFamily="34" charset="0"/>
              <a:buChar char="•"/>
              <a:defRPr/>
            </a:pPr>
            <a:r>
              <a:rPr kumimoji="0" lang="en-US" altLang="ja-JP" sz="900" kern="0">
                <a:solidFill>
                  <a:prstClr val="black"/>
                </a:solidFill>
                <a:latin typeface="+mn-lt"/>
                <a:ea typeface="+mn-ea"/>
              </a:rPr>
              <a:t>JIT, JEA </a:t>
            </a:r>
            <a:r>
              <a:rPr kumimoji="0" lang="ja-JP" altLang="en-US" sz="900" kern="0">
                <a:solidFill>
                  <a:prstClr val="black"/>
                </a:solidFill>
                <a:latin typeface="+mn-lt"/>
                <a:ea typeface="+mn-ea"/>
              </a:rPr>
              <a:t>原則に従った権限管理を行う</a:t>
            </a:r>
            <a:endParaRPr kumimoji="0" lang="en-US" altLang="ja-JP" sz="900" kern="0">
              <a:solidFill>
                <a:prstClr val="black"/>
              </a:solidFill>
              <a:latin typeface="+mn-lt"/>
              <a:ea typeface="+mn-ea"/>
            </a:endParaRPr>
          </a:p>
          <a:p>
            <a:pPr marL="126000" indent="-126000" eaLnBrk="1" fontAlgn="auto" hangingPunct="1">
              <a:spcBef>
                <a:spcPts val="0"/>
              </a:spcBef>
              <a:spcAft>
                <a:spcPts val="0"/>
              </a:spcAft>
              <a:buFont typeface="Arial" panose="020B0604020202020204" pitchFamily="34" charset="0"/>
              <a:buChar char="•"/>
              <a:defRPr/>
            </a:pPr>
            <a:r>
              <a:rPr kumimoji="0" lang="ja-JP" altLang="en-US" sz="900" kern="0">
                <a:solidFill>
                  <a:prstClr val="black"/>
                </a:solidFill>
                <a:latin typeface="+mn-lt"/>
                <a:ea typeface="+mn-ea"/>
              </a:rPr>
              <a:t>セグメンテーション戦略と併せて検討する</a:t>
            </a:r>
          </a:p>
        </p:txBody>
      </p:sp>
      <p:sp>
        <p:nvSpPr>
          <p:cNvPr id="14" name="正方形/長方形 13">
            <a:extLst>
              <a:ext uri="{FF2B5EF4-FFF2-40B4-BE49-F238E27FC236}">
                <a16:creationId xmlns:a16="http://schemas.microsoft.com/office/drawing/2014/main" id="{8A2C7B32-5EAB-0098-0258-E1AADD8CEBB6}"/>
              </a:ext>
            </a:extLst>
          </p:cNvPr>
          <p:cNvSpPr/>
          <p:nvPr/>
        </p:nvSpPr>
        <p:spPr>
          <a:xfrm>
            <a:off x="457201" y="4511802"/>
            <a:ext cx="8229599" cy="362543"/>
          </a:xfrm>
          <a:prstGeom prst="rect">
            <a:avLst/>
          </a:prstGeom>
          <a:solidFill>
            <a:srgbClr val="008000"/>
          </a:solidFill>
          <a:ln w="9525" cap="flat" cmpd="sng" algn="ctr">
            <a:no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400" kern="0">
                <a:solidFill>
                  <a:schemeClr val="bg1"/>
                </a:solidFill>
                <a:latin typeface="+mn-lt"/>
                <a:ea typeface="+mn-ea"/>
              </a:rPr>
              <a:t>セキュリティに関する規範（ルール・仕組み作り）が必要となる </a:t>
            </a:r>
            <a:r>
              <a:rPr kumimoji="0" lang="en-US" altLang="ja-JP" sz="1400" kern="0">
                <a:solidFill>
                  <a:schemeClr val="bg1"/>
                </a:solidFill>
                <a:latin typeface="+mn-lt"/>
                <a:ea typeface="+mn-ea"/>
              </a:rPr>
              <a:t>5 </a:t>
            </a:r>
            <a:r>
              <a:rPr kumimoji="0" lang="ja-JP" altLang="en-US" sz="1400" kern="0">
                <a:solidFill>
                  <a:schemeClr val="bg1"/>
                </a:solidFill>
                <a:latin typeface="+mn-lt"/>
                <a:ea typeface="+mn-ea"/>
              </a:rPr>
              <a:t>つの領域</a:t>
            </a:r>
          </a:p>
        </p:txBody>
      </p:sp>
      <p:sp>
        <p:nvSpPr>
          <p:cNvPr id="16" name="正方形/長方形 15">
            <a:extLst>
              <a:ext uri="{FF2B5EF4-FFF2-40B4-BE49-F238E27FC236}">
                <a16:creationId xmlns:a16="http://schemas.microsoft.com/office/drawing/2014/main" id="{8AF6FE0D-3ED5-E6E8-52E6-4D64BF04CDDD}"/>
              </a:ext>
            </a:extLst>
          </p:cNvPr>
          <p:cNvSpPr/>
          <p:nvPr/>
        </p:nvSpPr>
        <p:spPr>
          <a:xfrm>
            <a:off x="457200" y="2119715"/>
            <a:ext cx="8229598" cy="362543"/>
          </a:xfrm>
          <a:prstGeom prst="rect">
            <a:avLst/>
          </a:prstGeom>
          <a:solidFill>
            <a:schemeClr val="bg2">
              <a:lumMod val="75000"/>
            </a:schemeClr>
          </a:solidFill>
          <a:ln w="9525" cap="flat" cmpd="sng" algn="ctr">
            <a:no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400" kern="0">
                <a:solidFill>
                  <a:schemeClr val="bg1"/>
                </a:solidFill>
                <a:latin typeface="+mn-lt"/>
                <a:ea typeface="+mn-ea"/>
              </a:rPr>
              <a:t>現場の業務やビジネスと歩調を合わせるべき </a:t>
            </a:r>
            <a:r>
              <a:rPr kumimoji="0" lang="en-US" altLang="ja-JP" sz="1400" kern="0">
                <a:solidFill>
                  <a:schemeClr val="bg1"/>
                </a:solidFill>
                <a:latin typeface="+mn-lt"/>
                <a:ea typeface="+mn-ea"/>
              </a:rPr>
              <a:t>3 </a:t>
            </a:r>
            <a:r>
              <a:rPr kumimoji="0" lang="ja-JP" altLang="en-US" sz="1400" kern="0">
                <a:solidFill>
                  <a:schemeClr val="bg1"/>
                </a:solidFill>
                <a:latin typeface="+mn-lt"/>
                <a:ea typeface="+mn-ea"/>
              </a:rPr>
              <a:t>つの領域</a:t>
            </a:r>
          </a:p>
        </p:txBody>
      </p:sp>
      <p:sp>
        <p:nvSpPr>
          <p:cNvPr id="20" name="正方形/長方形 19">
            <a:extLst>
              <a:ext uri="{FF2B5EF4-FFF2-40B4-BE49-F238E27FC236}">
                <a16:creationId xmlns:a16="http://schemas.microsoft.com/office/drawing/2014/main" id="{FA3A296B-DDC1-E746-3492-E5082492E2A5}"/>
              </a:ext>
            </a:extLst>
          </p:cNvPr>
          <p:cNvSpPr/>
          <p:nvPr/>
        </p:nvSpPr>
        <p:spPr>
          <a:xfrm>
            <a:off x="3253857" y="2607203"/>
            <a:ext cx="2636283" cy="1724037"/>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日常業務への埋め込み</a:t>
            </a:r>
          </a:p>
          <a:p>
            <a:pPr eaLnBrk="1" fontAlgn="auto" hangingPunct="1">
              <a:spcBef>
                <a:spcPts val="0"/>
              </a:spcBef>
              <a:spcAft>
                <a:spcPts val="0"/>
              </a:spcAft>
              <a:defRPr/>
            </a:pPr>
            <a:endParaRPr kumimoji="0" lang="ja-JP" altLang="en-US" sz="7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日々のビジネスや </a:t>
            </a:r>
            <a:r>
              <a:rPr kumimoji="0" lang="en-US" altLang="ja-JP" sz="1100" kern="0">
                <a:solidFill>
                  <a:prstClr val="black"/>
                </a:solidFill>
                <a:latin typeface="+mn-lt"/>
                <a:ea typeface="+mn-ea"/>
              </a:rPr>
              <a:t>IT </a:t>
            </a:r>
            <a:r>
              <a:rPr kumimoji="0" lang="ja-JP" altLang="en-US" sz="1100" kern="0">
                <a:solidFill>
                  <a:prstClr val="black"/>
                </a:solidFill>
                <a:latin typeface="+mn-lt"/>
                <a:ea typeface="+mn-ea"/>
              </a:rPr>
              <a:t>プロセスの中にセキュリティ作業を埋め込む（＝特別なイベントや作業として扱わない）</a:t>
            </a:r>
            <a:endParaRPr kumimoji="0" lang="en-US" altLang="ja-JP" sz="11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多くの組織で問題になるポイントは</a:t>
            </a:r>
            <a:r>
              <a:rPr kumimoji="0" lang="en-US" altLang="ja-JP" sz="1100" kern="0">
                <a:solidFill>
                  <a:prstClr val="black"/>
                </a:solidFill>
                <a:latin typeface="+mn-lt"/>
                <a:ea typeface="+mn-ea"/>
              </a:rPr>
              <a:t>...</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050" kern="0">
                <a:solidFill>
                  <a:prstClr val="black"/>
                </a:solidFill>
                <a:latin typeface="+mn-lt"/>
                <a:ea typeface="+mn-ea"/>
              </a:rPr>
              <a:t>セキュリティパッチの適用</a:t>
            </a:r>
            <a:endParaRPr kumimoji="0" lang="en-US" altLang="ja-JP" sz="105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050" kern="0">
                <a:solidFill>
                  <a:prstClr val="black"/>
                </a:solidFill>
                <a:latin typeface="+mn-lt"/>
                <a:ea typeface="+mn-ea"/>
              </a:rPr>
              <a:t>サイロ化の防止（特定の組織や人のみがセキュリティに取り組んでいるような状況にならないようにする）</a:t>
            </a:r>
          </a:p>
        </p:txBody>
      </p:sp>
      <p:sp>
        <p:nvSpPr>
          <p:cNvPr id="21" name="正方形/長方形 20">
            <a:extLst>
              <a:ext uri="{FF2B5EF4-FFF2-40B4-BE49-F238E27FC236}">
                <a16:creationId xmlns:a16="http://schemas.microsoft.com/office/drawing/2014/main" id="{64D36FC4-A6CD-B87C-9ED0-CC0BD156DAE2}"/>
              </a:ext>
            </a:extLst>
          </p:cNvPr>
          <p:cNvSpPr/>
          <p:nvPr/>
        </p:nvSpPr>
        <p:spPr>
          <a:xfrm>
            <a:off x="6044679" y="2607203"/>
            <a:ext cx="2636283" cy="1724037"/>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インシデント対応の仕組み作り</a:t>
            </a:r>
          </a:p>
          <a:p>
            <a:pPr eaLnBrk="1" fontAlgn="auto" hangingPunct="1">
              <a:spcBef>
                <a:spcPts val="0"/>
              </a:spcBef>
              <a:spcAft>
                <a:spcPts val="0"/>
              </a:spcAft>
              <a:defRPr/>
            </a:pPr>
            <a:endParaRPr kumimoji="0" lang="ja-JP" altLang="en-US" sz="7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インシデント（セキュリティ攻撃）が発生してもビジネスを継続できるような組織や仕組みを作る</a:t>
            </a:r>
            <a:endParaRPr kumimoji="0" lang="en-US" altLang="ja-JP" sz="11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100" kern="0">
                <a:solidFill>
                  <a:prstClr val="black"/>
                </a:solidFill>
                <a:latin typeface="+mn-lt"/>
                <a:ea typeface="+mn-ea"/>
              </a:rPr>
              <a:t>「侵害が成功した場合」を前提とした実践的な検討が必要</a:t>
            </a:r>
            <a:endParaRPr kumimoji="0" lang="en-US" altLang="ja-JP" sz="11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050" kern="0">
                <a:solidFill>
                  <a:prstClr val="black"/>
                </a:solidFill>
                <a:latin typeface="+mn-lt"/>
                <a:ea typeface="+mn-ea"/>
              </a:rPr>
              <a:t>インシデント前</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050" kern="0">
                <a:solidFill>
                  <a:prstClr val="black"/>
                </a:solidFill>
                <a:latin typeface="+mn-lt"/>
                <a:ea typeface="+mn-ea"/>
              </a:rPr>
              <a:t>インシデント発生時</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050" kern="0">
                <a:solidFill>
                  <a:prstClr val="black"/>
                </a:solidFill>
                <a:latin typeface="+mn-lt"/>
                <a:ea typeface="+mn-ea"/>
              </a:rPr>
              <a:t>インシデント発生後</a:t>
            </a:r>
          </a:p>
        </p:txBody>
      </p:sp>
      <p:grpSp>
        <p:nvGrpSpPr>
          <p:cNvPr id="22" name="グループ化 21">
            <a:extLst>
              <a:ext uri="{FF2B5EF4-FFF2-40B4-BE49-F238E27FC236}">
                <a16:creationId xmlns:a16="http://schemas.microsoft.com/office/drawing/2014/main" id="{59AA1C79-3156-9769-CA9B-CC40E227CB0F}"/>
              </a:ext>
            </a:extLst>
          </p:cNvPr>
          <p:cNvGrpSpPr/>
          <p:nvPr/>
        </p:nvGrpSpPr>
        <p:grpSpPr>
          <a:xfrm>
            <a:off x="7641105" y="3856305"/>
            <a:ext cx="369455" cy="357964"/>
            <a:chOff x="3620654" y="5273964"/>
            <a:chExt cx="809860" cy="1004301"/>
          </a:xfrm>
          <a:solidFill>
            <a:schemeClr val="bg2">
              <a:lumMod val="20000"/>
              <a:lumOff val="80000"/>
            </a:schemeClr>
          </a:solidFill>
        </p:grpSpPr>
        <p:sp>
          <p:nvSpPr>
            <p:cNvPr id="23" name="矢印: 下カーブ 22">
              <a:extLst>
                <a:ext uri="{FF2B5EF4-FFF2-40B4-BE49-F238E27FC236}">
                  <a16:creationId xmlns:a16="http://schemas.microsoft.com/office/drawing/2014/main" id="{20A135EF-5A6C-FA49-AD8B-9568A94C2DA2}"/>
                </a:ext>
              </a:extLst>
            </p:cNvPr>
            <p:cNvSpPr/>
            <p:nvPr/>
          </p:nvSpPr>
          <p:spPr bwMode="auto">
            <a:xfrm>
              <a:off x="3666836" y="5273964"/>
              <a:ext cx="763678" cy="459355"/>
            </a:xfrm>
            <a:prstGeom prst="curvedDownArrow">
              <a:avLst/>
            </a:prstGeom>
            <a:grpFill/>
            <a:ln w="6350" cap="flat" cmpd="sng" algn="ctr">
              <a:solidFill>
                <a:schemeClr val="bg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24" name="矢印: 下カーブ 23">
              <a:extLst>
                <a:ext uri="{FF2B5EF4-FFF2-40B4-BE49-F238E27FC236}">
                  <a16:creationId xmlns:a16="http://schemas.microsoft.com/office/drawing/2014/main" id="{3C16FC51-37E4-BA55-517C-68D380EB3E74}"/>
                </a:ext>
              </a:extLst>
            </p:cNvPr>
            <p:cNvSpPr/>
            <p:nvPr/>
          </p:nvSpPr>
          <p:spPr bwMode="auto">
            <a:xfrm rot="10800000">
              <a:off x="3620654" y="5818910"/>
              <a:ext cx="763678" cy="459355"/>
            </a:xfrm>
            <a:prstGeom prst="curvedDownArrow">
              <a:avLst/>
            </a:prstGeom>
            <a:grpFill/>
            <a:ln w="6350" cap="flat" cmpd="sng" algn="ctr">
              <a:solidFill>
                <a:schemeClr val="bg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sp>
        <p:nvSpPr>
          <p:cNvPr id="25" name="テキスト ボックス 24">
            <a:extLst>
              <a:ext uri="{FF2B5EF4-FFF2-40B4-BE49-F238E27FC236}">
                <a16:creationId xmlns:a16="http://schemas.microsoft.com/office/drawing/2014/main" id="{803174AB-88BA-44F1-9BE5-23031D06EB92}"/>
              </a:ext>
            </a:extLst>
          </p:cNvPr>
          <p:cNvSpPr txBox="1"/>
          <p:nvPr/>
        </p:nvSpPr>
        <p:spPr>
          <a:xfrm>
            <a:off x="7942446" y="3824366"/>
            <a:ext cx="806631" cy="400110"/>
          </a:xfrm>
          <a:prstGeom prst="rect">
            <a:avLst/>
          </a:prstGeom>
          <a:noFill/>
        </p:spPr>
        <p:txBody>
          <a:bodyPr wrap="none" rtlCol="0">
            <a:spAutoFit/>
          </a:bodyPr>
          <a:lstStyle/>
          <a:p>
            <a:r>
              <a:rPr kumimoji="1" lang="ja-JP" altLang="en-US" sz="1000"/>
              <a:t>継続的な</a:t>
            </a:r>
          </a:p>
          <a:p>
            <a:r>
              <a:rPr lang="ja-JP" altLang="en-US" sz="1000"/>
              <a:t>改善ループ</a:t>
            </a:r>
            <a:endParaRPr kumimoji="1" lang="ja-JP" altLang="en-US" sz="1000"/>
          </a:p>
        </p:txBody>
      </p:sp>
      <p:sp>
        <p:nvSpPr>
          <p:cNvPr id="27" name="正方形/長方形 26">
            <a:extLst>
              <a:ext uri="{FF2B5EF4-FFF2-40B4-BE49-F238E27FC236}">
                <a16:creationId xmlns:a16="http://schemas.microsoft.com/office/drawing/2014/main" id="{A2C8F48E-14C0-8EB7-F4FE-A184833CF03A}"/>
              </a:ext>
            </a:extLst>
          </p:cNvPr>
          <p:cNvSpPr/>
          <p:nvPr/>
        </p:nvSpPr>
        <p:spPr>
          <a:xfrm>
            <a:off x="2122215" y="4997427"/>
            <a:ext cx="1569535" cy="1600223"/>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100" b="1" u="sng" kern="0">
                <a:solidFill>
                  <a:prstClr val="black"/>
                </a:solidFill>
                <a:latin typeface="+mn-lt"/>
                <a:ea typeface="+mn-ea"/>
              </a:rPr>
              <a:t>セキュリティ運用</a:t>
            </a:r>
            <a:endParaRPr kumimoji="0" lang="en-US" altLang="ja-JP" sz="11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26000" indent="-126000" eaLnBrk="1" fontAlgn="auto" hangingPunct="1">
              <a:spcBef>
                <a:spcPts val="0"/>
              </a:spcBef>
              <a:spcAft>
                <a:spcPts val="0"/>
              </a:spcAft>
              <a:buFont typeface="Arial" panose="020B0604020202020204" pitchFamily="34" charset="0"/>
              <a:buChar char="•"/>
              <a:defRPr/>
            </a:pPr>
            <a:r>
              <a:rPr kumimoji="0" lang="ja-JP" altLang="en-US" sz="900" kern="0">
                <a:solidFill>
                  <a:prstClr val="black"/>
                </a:solidFill>
                <a:latin typeface="+mn-lt"/>
                <a:ea typeface="+mn-ea"/>
              </a:rPr>
              <a:t>攻撃を検出すると共に、対応・回復を支援するための組織や体制（</a:t>
            </a:r>
            <a:r>
              <a:rPr kumimoji="0" lang="en-US" altLang="ja-JP" sz="900" kern="0">
                <a:solidFill>
                  <a:prstClr val="black"/>
                </a:solidFill>
                <a:latin typeface="+mn-lt"/>
                <a:ea typeface="+mn-ea"/>
              </a:rPr>
              <a:t>SOC,</a:t>
            </a:r>
            <a:r>
              <a:rPr kumimoji="0" lang="ja-JP" altLang="en-US" sz="900" kern="0">
                <a:solidFill>
                  <a:prstClr val="black"/>
                </a:solidFill>
                <a:latin typeface="+mn-lt"/>
                <a:ea typeface="+mn-ea"/>
              </a:rPr>
              <a:t> </a:t>
            </a:r>
            <a:r>
              <a:rPr kumimoji="0" lang="en-US" altLang="ja-JP" sz="900" kern="0">
                <a:solidFill>
                  <a:prstClr val="black"/>
                </a:solidFill>
                <a:latin typeface="+mn-lt"/>
                <a:ea typeface="+mn-ea"/>
              </a:rPr>
              <a:t>Security Operation Center</a:t>
            </a:r>
            <a:r>
              <a:rPr kumimoji="0" lang="ja-JP" altLang="en-US" sz="900" kern="0">
                <a:solidFill>
                  <a:prstClr val="black"/>
                </a:solidFill>
                <a:latin typeface="+mn-lt"/>
                <a:ea typeface="+mn-ea"/>
              </a:rPr>
              <a:t>）を作る</a:t>
            </a:r>
            <a:endParaRPr kumimoji="0" lang="en-US" altLang="ja-JP" sz="900" kern="0">
              <a:solidFill>
                <a:prstClr val="black"/>
              </a:solidFill>
              <a:latin typeface="+mn-lt"/>
              <a:ea typeface="+mn-ea"/>
            </a:endParaRPr>
          </a:p>
          <a:p>
            <a:pPr marL="126000" indent="-126000" eaLnBrk="1" fontAlgn="auto" hangingPunct="1">
              <a:spcBef>
                <a:spcPts val="0"/>
              </a:spcBef>
              <a:spcAft>
                <a:spcPts val="0"/>
              </a:spcAft>
              <a:buFont typeface="Arial" panose="020B0604020202020204" pitchFamily="34" charset="0"/>
              <a:buChar char="•"/>
              <a:defRPr/>
            </a:pPr>
            <a:r>
              <a:rPr kumimoji="0" lang="ja-JP" altLang="en-US" sz="900" kern="0">
                <a:solidFill>
                  <a:prstClr val="black"/>
                </a:solidFill>
                <a:latin typeface="+mn-lt"/>
                <a:ea typeface="+mn-ea"/>
              </a:rPr>
              <a:t>大量のインシデントを捌く必要があるため、</a:t>
            </a:r>
            <a:r>
              <a:rPr kumimoji="0" lang="en-US" altLang="ja-JP" sz="900" kern="0">
                <a:solidFill>
                  <a:prstClr val="black"/>
                </a:solidFill>
                <a:latin typeface="+mn-lt"/>
                <a:ea typeface="+mn-ea"/>
              </a:rPr>
              <a:t>SIEM, SOAR </a:t>
            </a:r>
            <a:r>
              <a:rPr kumimoji="0" lang="ja-JP" altLang="en-US" sz="900" kern="0">
                <a:solidFill>
                  <a:prstClr val="black"/>
                </a:solidFill>
                <a:latin typeface="+mn-lt"/>
                <a:ea typeface="+mn-ea"/>
              </a:rPr>
              <a:t>をうまく活用した仕組み作りが必要になる</a:t>
            </a:r>
          </a:p>
        </p:txBody>
      </p:sp>
      <p:sp>
        <p:nvSpPr>
          <p:cNvPr id="29" name="正方形/長方形 28">
            <a:extLst>
              <a:ext uri="{FF2B5EF4-FFF2-40B4-BE49-F238E27FC236}">
                <a16:creationId xmlns:a16="http://schemas.microsoft.com/office/drawing/2014/main" id="{63C4F298-7EF1-9421-283E-5DF5E81849FF}"/>
              </a:ext>
            </a:extLst>
          </p:cNvPr>
          <p:cNvSpPr/>
          <p:nvPr/>
        </p:nvSpPr>
        <p:spPr>
          <a:xfrm>
            <a:off x="3787229" y="4997427"/>
            <a:ext cx="1569535" cy="1600223"/>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100" b="1" u="sng" kern="0">
                <a:solidFill>
                  <a:prstClr val="black"/>
                </a:solidFill>
                <a:latin typeface="+mn-lt"/>
                <a:ea typeface="+mn-ea"/>
              </a:rPr>
              <a:t>資産保護</a:t>
            </a:r>
            <a:endParaRPr kumimoji="0" lang="en-US" altLang="ja-JP" sz="11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26000" indent="-126000" eaLnBrk="1" fontAlgn="auto" hangingPunct="1">
              <a:spcBef>
                <a:spcPts val="0"/>
              </a:spcBef>
              <a:spcAft>
                <a:spcPts val="0"/>
              </a:spcAft>
              <a:buFont typeface="Arial" panose="020B0604020202020204" pitchFamily="34" charset="0"/>
              <a:buChar char="•"/>
              <a:defRPr/>
            </a:pPr>
            <a:r>
              <a:rPr kumimoji="0" lang="ja-JP" altLang="en-US" sz="900" kern="0">
                <a:solidFill>
                  <a:prstClr val="black"/>
                </a:solidFill>
                <a:latin typeface="+mn-lt"/>
                <a:ea typeface="+mn-ea"/>
              </a:rPr>
              <a:t>データとシステムを保護</a:t>
            </a:r>
            <a:endParaRPr kumimoji="0" lang="en-US" altLang="ja-JP" sz="900" kern="0">
              <a:solidFill>
                <a:prstClr val="black"/>
              </a:solidFill>
              <a:latin typeface="+mn-lt"/>
              <a:ea typeface="+mn-ea"/>
            </a:endParaRPr>
          </a:p>
          <a:p>
            <a:pPr marL="126000" indent="-126000" eaLnBrk="1" fontAlgn="auto" hangingPunct="1">
              <a:spcBef>
                <a:spcPts val="0"/>
              </a:spcBef>
              <a:spcAft>
                <a:spcPts val="0"/>
              </a:spcAft>
              <a:buFont typeface="Arial" panose="020B0604020202020204" pitchFamily="34" charset="0"/>
              <a:buChar char="•"/>
              <a:defRPr/>
            </a:pPr>
            <a:r>
              <a:rPr kumimoji="0" lang="ja-JP" altLang="en-US" sz="900" kern="0">
                <a:solidFill>
                  <a:prstClr val="black"/>
                </a:solidFill>
                <a:latin typeface="+mn-lt"/>
                <a:ea typeface="+mn-ea"/>
              </a:rPr>
              <a:t>基本的なアブローチは</a:t>
            </a:r>
            <a:r>
              <a:rPr kumimoji="0" lang="en-US" altLang="ja-JP" sz="900" kern="0">
                <a:solidFill>
                  <a:prstClr val="black"/>
                </a:solidFill>
                <a:latin typeface="+mn-lt"/>
                <a:ea typeface="+mn-ea"/>
              </a:rPr>
              <a:t>...</a:t>
            </a:r>
          </a:p>
          <a:p>
            <a:pPr marL="216000" lvl="1" indent="-108000" eaLnBrk="1" fontAlgn="auto" hangingPunct="1">
              <a:spcBef>
                <a:spcPts val="0"/>
              </a:spcBef>
              <a:spcAft>
                <a:spcPts val="0"/>
              </a:spcAft>
              <a:buFont typeface="Wingdings" panose="05000000000000000000" pitchFamily="2" charset="2"/>
              <a:buChar char="Ø"/>
              <a:defRPr/>
            </a:pPr>
            <a:r>
              <a:rPr kumimoji="0" lang="en-US" altLang="ja-JP" sz="900" kern="0">
                <a:solidFill>
                  <a:prstClr val="black"/>
                </a:solidFill>
                <a:latin typeface="+mn-lt"/>
                <a:ea typeface="+mn-ea"/>
              </a:rPr>
              <a:t>Get Secure : </a:t>
            </a:r>
            <a:r>
              <a:rPr kumimoji="0" lang="ja-JP" altLang="en-US" sz="900" kern="0">
                <a:solidFill>
                  <a:prstClr val="black"/>
                </a:solidFill>
                <a:latin typeface="+mn-lt"/>
                <a:ea typeface="+mn-ea"/>
              </a:rPr>
              <a:t>セキュリティ標準の適用（</a:t>
            </a:r>
            <a:r>
              <a:rPr kumimoji="0" lang="en-US" altLang="ja-JP" sz="900" kern="0">
                <a:solidFill>
                  <a:prstClr val="black"/>
                </a:solidFill>
                <a:latin typeface="+mn-lt"/>
                <a:ea typeface="+mn-ea"/>
              </a:rPr>
              <a:t>CIS</a:t>
            </a:r>
            <a:r>
              <a:rPr kumimoji="0" lang="ja-JP" altLang="en-US" sz="900" kern="0">
                <a:solidFill>
                  <a:prstClr val="black"/>
                </a:solidFill>
                <a:latin typeface="+mn-lt"/>
                <a:ea typeface="+mn-ea"/>
              </a:rPr>
              <a:t> などを適用）</a:t>
            </a:r>
            <a:endParaRPr kumimoji="0" lang="en-US" altLang="ja-JP" sz="900" kern="0">
              <a:solidFill>
                <a:prstClr val="black"/>
              </a:solidFill>
              <a:latin typeface="+mn-lt"/>
              <a:ea typeface="+mn-ea"/>
            </a:endParaRPr>
          </a:p>
          <a:p>
            <a:pPr marL="216000" lvl="1" indent="-108000" eaLnBrk="1" fontAlgn="auto" hangingPunct="1">
              <a:spcBef>
                <a:spcPts val="0"/>
              </a:spcBef>
              <a:spcAft>
                <a:spcPts val="0"/>
              </a:spcAft>
              <a:buFont typeface="Wingdings" panose="05000000000000000000" pitchFamily="2" charset="2"/>
              <a:buChar char="Ø"/>
              <a:defRPr/>
            </a:pPr>
            <a:r>
              <a:rPr kumimoji="0" lang="en-US" altLang="ja-JP" sz="900" kern="0">
                <a:solidFill>
                  <a:prstClr val="black"/>
                </a:solidFill>
                <a:latin typeface="+mn-lt"/>
                <a:ea typeface="+mn-ea"/>
              </a:rPr>
              <a:t>Stay Secure : </a:t>
            </a:r>
            <a:r>
              <a:rPr kumimoji="0" lang="ja-JP" altLang="en-US" sz="900" kern="0">
                <a:solidFill>
                  <a:prstClr val="black"/>
                </a:solidFill>
                <a:latin typeface="+mn-lt"/>
                <a:ea typeface="+mn-ea"/>
              </a:rPr>
              <a:t>セキュリティ状態の維持（パッチ適用などを継続できるようにする）</a:t>
            </a:r>
            <a:endParaRPr kumimoji="0" lang="en-US" altLang="ja-JP" sz="900" kern="0">
              <a:solidFill>
                <a:prstClr val="black"/>
              </a:solidFill>
              <a:latin typeface="+mn-lt"/>
              <a:ea typeface="+mn-ea"/>
            </a:endParaRPr>
          </a:p>
          <a:p>
            <a:pPr marL="126000" indent="-126000" eaLnBrk="1" fontAlgn="auto" hangingPunct="1">
              <a:spcBef>
                <a:spcPts val="0"/>
              </a:spcBef>
              <a:spcAft>
                <a:spcPts val="0"/>
              </a:spcAft>
              <a:buFont typeface="Arial" panose="020B0604020202020204" pitchFamily="34" charset="0"/>
              <a:buChar char="•"/>
              <a:defRPr/>
            </a:pPr>
            <a:endParaRPr kumimoji="0" lang="ja-JP" altLang="en-US" sz="900" kern="0">
              <a:solidFill>
                <a:prstClr val="black"/>
              </a:solidFill>
              <a:latin typeface="+mn-lt"/>
              <a:ea typeface="+mn-ea"/>
            </a:endParaRPr>
          </a:p>
        </p:txBody>
      </p:sp>
      <p:sp>
        <p:nvSpPr>
          <p:cNvPr id="30" name="正方形/長方形 29">
            <a:extLst>
              <a:ext uri="{FF2B5EF4-FFF2-40B4-BE49-F238E27FC236}">
                <a16:creationId xmlns:a16="http://schemas.microsoft.com/office/drawing/2014/main" id="{9F1BC692-5E06-91E6-8AC2-FF3CB28D90AE}"/>
              </a:ext>
            </a:extLst>
          </p:cNvPr>
          <p:cNvSpPr/>
          <p:nvPr/>
        </p:nvSpPr>
        <p:spPr>
          <a:xfrm>
            <a:off x="5452250" y="4997427"/>
            <a:ext cx="1569535" cy="1600223"/>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100" b="1" u="sng" kern="0">
                <a:solidFill>
                  <a:prstClr val="black"/>
                </a:solidFill>
                <a:latin typeface="+mn-lt"/>
                <a:ea typeface="+mn-ea"/>
              </a:rPr>
              <a:t>セキュリティガバナンス</a:t>
            </a:r>
            <a:endParaRPr kumimoji="0" lang="en-US" altLang="ja-JP" sz="11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26000" indent="-126000" eaLnBrk="1" fontAlgn="auto" hangingPunct="1">
              <a:spcBef>
                <a:spcPts val="0"/>
              </a:spcBef>
              <a:spcAft>
                <a:spcPts val="0"/>
              </a:spcAft>
              <a:buFont typeface="Arial" panose="020B0604020202020204" pitchFamily="34" charset="0"/>
              <a:buChar char="•"/>
              <a:defRPr/>
            </a:pPr>
            <a:r>
              <a:rPr kumimoji="0" lang="ja-JP" altLang="en-US" sz="900" kern="0">
                <a:solidFill>
                  <a:prstClr val="black"/>
                </a:solidFill>
                <a:latin typeface="+mn-lt"/>
                <a:ea typeface="+mn-ea"/>
              </a:rPr>
              <a:t>組織のセキュリティ態勢（</a:t>
            </a:r>
            <a:r>
              <a:rPr kumimoji="0" lang="en-US" altLang="ja-JP" sz="900" kern="0">
                <a:solidFill>
                  <a:prstClr val="black"/>
                </a:solidFill>
                <a:latin typeface="+mn-lt"/>
                <a:ea typeface="+mn-ea"/>
              </a:rPr>
              <a:t>Security Posture</a:t>
            </a:r>
            <a:r>
              <a:rPr kumimoji="0" lang="ja-JP" altLang="en-US" sz="900" kern="0">
                <a:solidFill>
                  <a:prstClr val="black"/>
                </a:solidFill>
                <a:latin typeface="+mn-lt"/>
                <a:ea typeface="+mn-ea"/>
              </a:rPr>
              <a:t>）を継続的に監視・維持・是正できる仕組みを作る</a:t>
            </a:r>
            <a:endParaRPr kumimoji="0" lang="en-US" altLang="ja-JP" sz="900" kern="0">
              <a:solidFill>
                <a:prstClr val="black"/>
              </a:solidFill>
              <a:latin typeface="+mn-lt"/>
              <a:ea typeface="+mn-ea"/>
            </a:endParaRPr>
          </a:p>
          <a:p>
            <a:pPr marL="126000" indent="-126000" eaLnBrk="1" fontAlgn="auto" hangingPunct="1">
              <a:spcBef>
                <a:spcPts val="0"/>
              </a:spcBef>
              <a:spcAft>
                <a:spcPts val="0"/>
              </a:spcAft>
              <a:buFont typeface="Arial" panose="020B0604020202020204" pitchFamily="34" charset="0"/>
              <a:buChar char="•"/>
              <a:defRPr/>
            </a:pPr>
            <a:r>
              <a:rPr kumimoji="0" lang="ja-JP" altLang="en-US" sz="900" kern="0">
                <a:solidFill>
                  <a:prstClr val="black"/>
                </a:solidFill>
                <a:latin typeface="+mn-lt"/>
                <a:ea typeface="+mn-ea"/>
              </a:rPr>
              <a:t>最低限守るべきルール（</a:t>
            </a:r>
            <a:r>
              <a:rPr kumimoji="0" lang="en-US" altLang="ja-JP" sz="900" kern="0">
                <a:solidFill>
                  <a:prstClr val="black"/>
                </a:solidFill>
                <a:latin typeface="+mn-lt"/>
                <a:ea typeface="+mn-ea"/>
              </a:rPr>
              <a:t>Compliance</a:t>
            </a:r>
            <a:r>
              <a:rPr kumimoji="0" lang="ja-JP" altLang="en-US" sz="900" kern="0">
                <a:solidFill>
                  <a:prstClr val="black"/>
                </a:solidFill>
                <a:latin typeface="+mn-lt"/>
                <a:ea typeface="+mn-ea"/>
              </a:rPr>
              <a:t>）を常に維持しつつ、継続的なセキュリティ改善・向上を続けられるようにする</a:t>
            </a:r>
          </a:p>
        </p:txBody>
      </p:sp>
      <p:sp>
        <p:nvSpPr>
          <p:cNvPr id="32" name="正方形/長方形 31">
            <a:extLst>
              <a:ext uri="{FF2B5EF4-FFF2-40B4-BE49-F238E27FC236}">
                <a16:creationId xmlns:a16="http://schemas.microsoft.com/office/drawing/2014/main" id="{1A6DC93E-EC1C-CE20-A54F-61E693ACB29D}"/>
              </a:ext>
            </a:extLst>
          </p:cNvPr>
          <p:cNvSpPr/>
          <p:nvPr/>
        </p:nvSpPr>
        <p:spPr>
          <a:xfrm>
            <a:off x="7117266" y="4997427"/>
            <a:ext cx="1569535" cy="1600223"/>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100" b="1" u="sng" kern="0">
                <a:solidFill>
                  <a:prstClr val="black"/>
                </a:solidFill>
                <a:latin typeface="+mn-lt"/>
                <a:ea typeface="+mn-ea"/>
              </a:rPr>
              <a:t>開発セキュリティ</a:t>
            </a:r>
            <a:endParaRPr kumimoji="0" lang="en-US" altLang="ja-JP" sz="1100" b="1" u="sng" kern="0">
              <a:solidFill>
                <a:prstClr val="black"/>
              </a:solidFill>
              <a:latin typeface="+mn-lt"/>
              <a:ea typeface="+mn-ea"/>
            </a:endParaRPr>
          </a:p>
          <a:p>
            <a:pPr eaLnBrk="1" fontAlgn="auto" hangingPunct="1">
              <a:spcBef>
                <a:spcPts val="0"/>
              </a:spcBef>
              <a:spcAft>
                <a:spcPts val="0"/>
              </a:spcAft>
              <a:defRPr/>
            </a:pPr>
            <a:endParaRPr kumimoji="0" lang="en-US" altLang="ja-JP" sz="600" kern="0">
              <a:solidFill>
                <a:prstClr val="black"/>
              </a:solidFill>
              <a:latin typeface="+mn-lt"/>
              <a:ea typeface="+mn-ea"/>
            </a:endParaRPr>
          </a:p>
          <a:p>
            <a:pPr marL="126000" indent="-126000" eaLnBrk="1" fontAlgn="auto" hangingPunct="1">
              <a:spcBef>
                <a:spcPts val="0"/>
              </a:spcBef>
              <a:spcAft>
                <a:spcPts val="0"/>
              </a:spcAft>
              <a:buFont typeface="Arial" panose="020B0604020202020204" pitchFamily="34" charset="0"/>
              <a:buChar char="•"/>
              <a:defRPr/>
            </a:pPr>
            <a:r>
              <a:rPr kumimoji="0" lang="ja-JP" altLang="en-US" sz="900" kern="0">
                <a:solidFill>
                  <a:prstClr val="black"/>
                </a:solidFill>
                <a:latin typeface="+mn-lt"/>
                <a:ea typeface="+mn-ea"/>
              </a:rPr>
              <a:t>特に </a:t>
            </a:r>
            <a:r>
              <a:rPr kumimoji="0" lang="en-US" altLang="ja-JP" sz="900" kern="0">
                <a:solidFill>
                  <a:prstClr val="black"/>
                </a:solidFill>
                <a:latin typeface="+mn-lt"/>
                <a:ea typeface="+mn-ea"/>
              </a:rPr>
              <a:t>DX/DI </a:t>
            </a:r>
            <a:r>
              <a:rPr kumimoji="0" lang="ja-JP" altLang="en-US" sz="900" kern="0">
                <a:solidFill>
                  <a:prstClr val="black"/>
                </a:solidFill>
                <a:latin typeface="+mn-lt"/>
                <a:ea typeface="+mn-ea"/>
              </a:rPr>
              <a:t>領域のシステム開発では、アジリティやビジネスが優先され、セキュリティが軽視されがち</a:t>
            </a:r>
          </a:p>
          <a:p>
            <a:pPr marL="126000" indent="-126000" eaLnBrk="1" fontAlgn="auto" hangingPunct="1">
              <a:spcBef>
                <a:spcPts val="0"/>
              </a:spcBef>
              <a:spcAft>
                <a:spcPts val="0"/>
              </a:spcAft>
              <a:buFont typeface="Arial" panose="020B0604020202020204" pitchFamily="34" charset="0"/>
              <a:buChar char="•"/>
              <a:defRPr/>
            </a:pPr>
            <a:r>
              <a:rPr kumimoji="0" lang="ja-JP" altLang="en-US" sz="900" kern="0">
                <a:solidFill>
                  <a:prstClr val="black"/>
                </a:solidFill>
                <a:latin typeface="+mn-lt"/>
                <a:ea typeface="+mn-ea"/>
              </a:rPr>
              <a:t>一連の </a:t>
            </a:r>
            <a:r>
              <a:rPr kumimoji="0" lang="en-US" altLang="ja-JP" sz="900" kern="0">
                <a:solidFill>
                  <a:prstClr val="black"/>
                </a:solidFill>
                <a:latin typeface="+mn-lt"/>
                <a:ea typeface="+mn-ea"/>
              </a:rPr>
              <a:t>DevOps</a:t>
            </a:r>
            <a:r>
              <a:rPr kumimoji="0" lang="ja-JP" altLang="en-US" sz="900" kern="0">
                <a:solidFill>
                  <a:prstClr val="black"/>
                </a:solidFill>
                <a:latin typeface="+mn-lt"/>
                <a:ea typeface="+mn-ea"/>
              </a:rPr>
              <a:t> プロセスにセキュリティを織り込み、安全性を確保する（</a:t>
            </a:r>
            <a:r>
              <a:rPr kumimoji="0" lang="en-US" altLang="ja-JP" sz="900" kern="0">
                <a:solidFill>
                  <a:prstClr val="black"/>
                </a:solidFill>
                <a:latin typeface="+mn-lt"/>
                <a:ea typeface="+mn-ea"/>
              </a:rPr>
              <a:t>DevSecOps </a:t>
            </a:r>
            <a:r>
              <a:rPr kumimoji="0" lang="ja-JP" altLang="en-US" sz="900" kern="0">
                <a:solidFill>
                  <a:prstClr val="black"/>
                </a:solidFill>
                <a:latin typeface="+mn-lt"/>
                <a:ea typeface="+mn-ea"/>
              </a:rPr>
              <a:t>と呼ばれる）</a:t>
            </a:r>
          </a:p>
          <a:p>
            <a:pPr marL="126000" indent="-126000" eaLnBrk="1" fontAlgn="auto" hangingPunct="1">
              <a:spcBef>
                <a:spcPts val="0"/>
              </a:spcBef>
              <a:spcAft>
                <a:spcPts val="0"/>
              </a:spcAft>
              <a:buFont typeface="Arial" panose="020B0604020202020204" pitchFamily="34" charset="0"/>
              <a:buChar char="•"/>
              <a:defRPr/>
            </a:pPr>
            <a:endParaRPr kumimoji="0" lang="ja-JP" altLang="en-US" sz="900" kern="0">
              <a:solidFill>
                <a:prstClr val="black"/>
              </a:solidFill>
              <a:latin typeface="+mn-lt"/>
              <a:ea typeface="+mn-ea"/>
            </a:endParaRPr>
          </a:p>
        </p:txBody>
      </p:sp>
      <p:sp>
        <p:nvSpPr>
          <p:cNvPr id="33" name="吹き出し: 角を丸めた四角形 32">
            <a:extLst>
              <a:ext uri="{FF2B5EF4-FFF2-40B4-BE49-F238E27FC236}">
                <a16:creationId xmlns:a16="http://schemas.microsoft.com/office/drawing/2014/main" id="{419B30D6-F2A2-5C37-CEF8-409CE018D32D}"/>
              </a:ext>
            </a:extLst>
          </p:cNvPr>
          <p:cNvSpPr/>
          <p:nvPr/>
        </p:nvSpPr>
        <p:spPr bwMode="auto">
          <a:xfrm>
            <a:off x="5673061" y="3554180"/>
            <a:ext cx="377453" cy="196495"/>
          </a:xfrm>
          <a:prstGeom prst="wedgeRoundRectCallout">
            <a:avLst>
              <a:gd name="adj1" fmla="val -85434"/>
              <a:gd name="adj2" fmla="val 32623"/>
              <a:gd name="adj3" fmla="val 16667"/>
            </a:avLst>
          </a:prstGeom>
          <a:solidFill>
            <a:srgbClr val="FFEBFF"/>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Tips</a:t>
            </a:r>
            <a:endParaRPr kumimoji="1" lang="ja-JP" altLang="en-US" sz="1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34" name="吹き出し: 角を丸めた四角形 33">
            <a:extLst>
              <a:ext uri="{FF2B5EF4-FFF2-40B4-BE49-F238E27FC236}">
                <a16:creationId xmlns:a16="http://schemas.microsoft.com/office/drawing/2014/main" id="{6F80505A-B5A2-2BDF-5F32-B13D28112432}"/>
              </a:ext>
            </a:extLst>
          </p:cNvPr>
          <p:cNvSpPr/>
          <p:nvPr/>
        </p:nvSpPr>
        <p:spPr bwMode="auto">
          <a:xfrm>
            <a:off x="5656491" y="4157258"/>
            <a:ext cx="377453" cy="196495"/>
          </a:xfrm>
          <a:prstGeom prst="wedgeRoundRectCallout">
            <a:avLst>
              <a:gd name="adj1" fmla="val -87453"/>
              <a:gd name="adj2" fmla="val -33302"/>
              <a:gd name="adj3" fmla="val 16667"/>
            </a:avLst>
          </a:prstGeom>
          <a:solidFill>
            <a:srgbClr val="FFEBFF"/>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Tips</a:t>
            </a:r>
            <a:endParaRPr kumimoji="1" lang="ja-JP" altLang="en-US" sz="1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35" name="吹き出し: 角を丸めた四角形 34">
            <a:extLst>
              <a:ext uri="{FF2B5EF4-FFF2-40B4-BE49-F238E27FC236}">
                <a16:creationId xmlns:a16="http://schemas.microsoft.com/office/drawing/2014/main" id="{A41D4194-EAA0-8791-23FC-6EFD5F63E8B8}"/>
              </a:ext>
            </a:extLst>
          </p:cNvPr>
          <p:cNvSpPr/>
          <p:nvPr/>
        </p:nvSpPr>
        <p:spPr bwMode="auto">
          <a:xfrm>
            <a:off x="1539475" y="5042408"/>
            <a:ext cx="377453" cy="196495"/>
          </a:xfrm>
          <a:prstGeom prst="wedgeRoundRectCallout">
            <a:avLst>
              <a:gd name="adj1" fmla="val -41021"/>
              <a:gd name="adj2" fmla="val 83037"/>
              <a:gd name="adj3" fmla="val 16667"/>
            </a:avLst>
          </a:prstGeom>
          <a:solidFill>
            <a:srgbClr val="FFEBFF"/>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Tips</a:t>
            </a:r>
            <a:endParaRPr kumimoji="1" lang="ja-JP" altLang="en-US" sz="1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36" name="吹き出し: 角を丸めた四角形 35">
            <a:extLst>
              <a:ext uri="{FF2B5EF4-FFF2-40B4-BE49-F238E27FC236}">
                <a16:creationId xmlns:a16="http://schemas.microsoft.com/office/drawing/2014/main" id="{C2D9FB3B-C972-819C-B48F-B5267F974131}"/>
              </a:ext>
            </a:extLst>
          </p:cNvPr>
          <p:cNvSpPr/>
          <p:nvPr/>
        </p:nvSpPr>
        <p:spPr bwMode="auto">
          <a:xfrm>
            <a:off x="3268596" y="5042408"/>
            <a:ext cx="377453" cy="196495"/>
          </a:xfrm>
          <a:prstGeom prst="wedgeRoundRectCallout">
            <a:avLst>
              <a:gd name="adj1" fmla="val -41021"/>
              <a:gd name="adj2" fmla="val 83037"/>
              <a:gd name="adj3" fmla="val 16667"/>
            </a:avLst>
          </a:prstGeom>
          <a:solidFill>
            <a:srgbClr val="FFEBFF"/>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Tips</a:t>
            </a:r>
            <a:endParaRPr kumimoji="1" lang="ja-JP" altLang="en-US" sz="1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37" name="吹き出し: 角を丸めた四角形 36">
            <a:extLst>
              <a:ext uri="{FF2B5EF4-FFF2-40B4-BE49-F238E27FC236}">
                <a16:creationId xmlns:a16="http://schemas.microsoft.com/office/drawing/2014/main" id="{D8E49E4E-EEC5-81BD-A517-D3970F6DC58F}"/>
              </a:ext>
            </a:extLst>
          </p:cNvPr>
          <p:cNvSpPr/>
          <p:nvPr/>
        </p:nvSpPr>
        <p:spPr bwMode="auto">
          <a:xfrm>
            <a:off x="6644332" y="4795420"/>
            <a:ext cx="377453" cy="196495"/>
          </a:xfrm>
          <a:prstGeom prst="wedgeRoundRectCallout">
            <a:avLst>
              <a:gd name="adj1" fmla="val -30927"/>
              <a:gd name="adj2" fmla="val 78190"/>
              <a:gd name="adj3" fmla="val 16667"/>
            </a:avLst>
          </a:prstGeom>
          <a:solidFill>
            <a:srgbClr val="FFEBFF"/>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Tips</a:t>
            </a:r>
            <a:endParaRPr kumimoji="1" lang="ja-JP" altLang="en-US" sz="1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38" name="吹き出し: 角を丸めた四角形 37">
            <a:extLst>
              <a:ext uri="{FF2B5EF4-FFF2-40B4-BE49-F238E27FC236}">
                <a16:creationId xmlns:a16="http://schemas.microsoft.com/office/drawing/2014/main" id="{5B92313E-4E24-0DFA-AA50-80EB9A8D27E1}"/>
              </a:ext>
            </a:extLst>
          </p:cNvPr>
          <p:cNvSpPr/>
          <p:nvPr/>
        </p:nvSpPr>
        <p:spPr bwMode="auto">
          <a:xfrm>
            <a:off x="8229216" y="5042408"/>
            <a:ext cx="377453" cy="196495"/>
          </a:xfrm>
          <a:prstGeom prst="wedgeRoundRectCallout">
            <a:avLst>
              <a:gd name="adj1" fmla="val -41021"/>
              <a:gd name="adj2" fmla="val 83037"/>
              <a:gd name="adj3" fmla="val 16667"/>
            </a:avLst>
          </a:prstGeom>
          <a:solidFill>
            <a:srgbClr val="FFEBFF"/>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Tips</a:t>
            </a:r>
            <a:endParaRPr kumimoji="1" lang="ja-JP" altLang="en-US" sz="10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324777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D9C638-1D0A-C735-6A02-5131D583F855}"/>
              </a:ext>
            </a:extLst>
          </p:cNvPr>
          <p:cNvSpPr>
            <a:spLocks noGrp="1"/>
          </p:cNvSpPr>
          <p:nvPr>
            <p:ph type="title"/>
          </p:nvPr>
        </p:nvSpPr>
        <p:spPr/>
        <p:txBody>
          <a:bodyPr/>
          <a:lstStyle/>
          <a:p>
            <a:r>
              <a:rPr kumimoji="1" lang="ja-JP" altLang="en-US"/>
              <a:t>③ セキュリティ管理 （</a:t>
            </a:r>
            <a:r>
              <a:rPr kumimoji="1" lang="en-US" altLang="ja-JP"/>
              <a:t>Secure</a:t>
            </a:r>
            <a:r>
              <a:rPr kumimoji="1" lang="ja-JP" altLang="en-US"/>
              <a:t>）</a:t>
            </a:r>
          </a:p>
        </p:txBody>
      </p:sp>
      <p:sp>
        <p:nvSpPr>
          <p:cNvPr id="3" name="コンテンツ プレースホルダー 2">
            <a:extLst>
              <a:ext uri="{FF2B5EF4-FFF2-40B4-BE49-F238E27FC236}">
                <a16:creationId xmlns:a16="http://schemas.microsoft.com/office/drawing/2014/main" id="{8C2E0684-1C9A-04F2-0C78-F7B8431549F9}"/>
              </a:ext>
            </a:extLst>
          </p:cNvPr>
          <p:cNvSpPr>
            <a:spLocks noGrp="1"/>
          </p:cNvSpPr>
          <p:nvPr>
            <p:ph idx="1"/>
          </p:nvPr>
        </p:nvSpPr>
        <p:spPr/>
        <p:txBody>
          <a:bodyPr/>
          <a:lstStyle/>
          <a:p>
            <a:r>
              <a:rPr kumimoji="1" lang="en-US" altLang="ja-JP"/>
              <a:t>Tips &amp; Tricks : </a:t>
            </a:r>
            <a:r>
              <a:rPr kumimoji="1" lang="ja-JP" altLang="en-US"/>
              <a:t>セキュリティパッチ適用をいかに強制していくか？</a:t>
            </a:r>
            <a:endParaRPr kumimoji="1" lang="en-US" altLang="ja-JP"/>
          </a:p>
          <a:p>
            <a:pPr lvl="1"/>
            <a:r>
              <a:rPr kumimoji="1" lang="ja-JP" altLang="en-US"/>
              <a:t>セキュリティパッチ適用はセキュリティ確保の上で最も重要だが、オンプレミス環境ではパッチ適用を見送ったり遅らせたりしている現場が非常に多い</a:t>
            </a:r>
          </a:p>
          <a:p>
            <a:pPr lvl="2"/>
            <a:r>
              <a:rPr lang="en-US" altLang="ja-JP"/>
              <a:t>10 </a:t>
            </a:r>
            <a:r>
              <a:rPr lang="ja-JP" altLang="en-US"/>
              <a:t>年以上前</a:t>
            </a:r>
            <a:r>
              <a:rPr kumimoji="1" lang="ja-JP" altLang="en-US"/>
              <a:t>と比べてパッチ品質は向上しており、適用のリスクは小さくなっているが</a:t>
            </a:r>
            <a:r>
              <a:rPr kumimoji="1" lang="en-US" altLang="ja-JP"/>
              <a:t>...</a:t>
            </a:r>
            <a:endParaRPr kumimoji="1" lang="ja-JP" altLang="en-US"/>
          </a:p>
          <a:p>
            <a:pPr lvl="2"/>
            <a:r>
              <a:rPr lang="ja-JP" altLang="en-US"/>
              <a:t>ビジネス部門と </a:t>
            </a:r>
            <a:r>
              <a:rPr lang="en-US" altLang="ja-JP"/>
              <a:t>IT </a:t>
            </a:r>
            <a:r>
              <a:rPr lang="ja-JP" altLang="en-US"/>
              <a:t>部門が説明責任やリスクが共有されておらず、</a:t>
            </a:r>
            <a:r>
              <a:rPr lang="en-US" altLang="ja-JP"/>
              <a:t>IT </a:t>
            </a:r>
            <a:r>
              <a:rPr lang="ja-JP" altLang="en-US"/>
              <a:t>側で</a:t>
            </a:r>
            <a:r>
              <a:rPr kumimoji="1" lang="ja-JP" altLang="en-US"/>
              <a:t>過剰にリスクが見積られた結果、パッチ適用を忌避しているケースが多い</a:t>
            </a:r>
          </a:p>
          <a:p>
            <a:pPr lvl="1"/>
            <a:r>
              <a:rPr kumimoji="1" lang="ja-JP" altLang="en-US"/>
              <a:t>ビジネス部門側に、リスクに対する説明責任を正しく課した上で、</a:t>
            </a:r>
            <a:r>
              <a:rPr kumimoji="1" lang="en-US" altLang="ja-JP"/>
              <a:t>Self-Service </a:t>
            </a:r>
            <a:r>
              <a:rPr kumimoji="1" lang="ja-JP" altLang="en-US"/>
              <a:t>期間や </a:t>
            </a:r>
            <a:r>
              <a:rPr kumimoji="1" lang="en-US" altLang="ja-JP"/>
              <a:t>Grace Period </a:t>
            </a:r>
            <a:r>
              <a:rPr kumimoji="1" lang="ja-JP" altLang="en-US"/>
              <a:t>を設定した強制パッチ適用モデルを作っていくことが望ましい</a:t>
            </a:r>
          </a:p>
          <a:p>
            <a:pPr lvl="2"/>
            <a:r>
              <a:rPr kumimoji="1" lang="en-US" altLang="ja-JP"/>
              <a:t>Self-Service : </a:t>
            </a:r>
            <a:r>
              <a:rPr kumimoji="1" lang="ja-JP" altLang="en-US"/>
              <a:t>原則としてこの期間中にパッチを適用</a:t>
            </a:r>
            <a:endParaRPr kumimoji="1" lang="en-US" altLang="ja-JP"/>
          </a:p>
          <a:p>
            <a:pPr lvl="2"/>
            <a:r>
              <a:rPr kumimoji="1" lang="en-US" altLang="ja-JP"/>
              <a:t>Grace Period : </a:t>
            </a:r>
            <a:r>
              <a:rPr kumimoji="1" lang="ja-JP" altLang="en-US"/>
              <a:t>事前テストが必要な場合にはこの期間を使ってテストを実施</a:t>
            </a:r>
            <a:endParaRPr kumimoji="1" lang="en-US" altLang="ja-JP"/>
          </a:p>
          <a:p>
            <a:pPr lvl="2"/>
            <a:r>
              <a:rPr lang="en-US" altLang="ja-JP"/>
              <a:t>Forced Remediation</a:t>
            </a:r>
            <a:r>
              <a:rPr lang="ja-JP" altLang="en-US"/>
              <a:t>（強制是正）</a:t>
            </a:r>
            <a:r>
              <a:rPr lang="en-US" altLang="ja-JP"/>
              <a:t> : </a:t>
            </a:r>
            <a:r>
              <a:rPr lang="ja-JP" altLang="en-US"/>
              <a:t>中央 </a:t>
            </a:r>
            <a:r>
              <a:rPr lang="en-US" altLang="ja-JP"/>
              <a:t>IT </a:t>
            </a:r>
            <a:r>
              <a:rPr lang="ja-JP" altLang="en-US"/>
              <a:t>部門側から強制的にパッチ適用</a:t>
            </a:r>
            <a:endParaRPr kumimoji="1" lang="ja-JP" altLang="en-US"/>
          </a:p>
        </p:txBody>
      </p:sp>
      <p:pic>
        <p:nvPicPr>
          <p:cNvPr id="2050" name="Picture 2" descr="Diagram shows the process of distributing security updates.">
            <a:extLst>
              <a:ext uri="{FF2B5EF4-FFF2-40B4-BE49-F238E27FC236}">
                <a16:creationId xmlns:a16="http://schemas.microsoft.com/office/drawing/2014/main" id="{1162CBE7-BF45-B37D-D127-7FB183975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227" y="4311517"/>
            <a:ext cx="5017545" cy="2286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47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CBFBCD-3776-26FF-86D2-75468A3D3D21}"/>
              </a:ext>
            </a:extLst>
          </p:cNvPr>
          <p:cNvSpPr>
            <a:spLocks noGrp="1"/>
          </p:cNvSpPr>
          <p:nvPr>
            <p:ph type="title"/>
          </p:nvPr>
        </p:nvSpPr>
        <p:spPr/>
        <p:txBody>
          <a:bodyPr/>
          <a:lstStyle/>
          <a:p>
            <a:r>
              <a:rPr kumimoji="1" lang="ja-JP" altLang="en-US"/>
              <a:t>③ セキュリティ管理 （</a:t>
            </a:r>
            <a:r>
              <a:rPr kumimoji="1" lang="en-US" altLang="ja-JP"/>
              <a:t>Secure</a:t>
            </a:r>
            <a:r>
              <a:rPr kumimoji="1" lang="ja-JP" altLang="en-US"/>
              <a:t>）</a:t>
            </a:r>
          </a:p>
        </p:txBody>
      </p:sp>
      <p:sp>
        <p:nvSpPr>
          <p:cNvPr id="3" name="コンテンツ プレースホルダー 2">
            <a:extLst>
              <a:ext uri="{FF2B5EF4-FFF2-40B4-BE49-F238E27FC236}">
                <a16:creationId xmlns:a16="http://schemas.microsoft.com/office/drawing/2014/main" id="{55E4B4B3-8075-AFE2-5219-C58DCB9451EB}"/>
              </a:ext>
            </a:extLst>
          </p:cNvPr>
          <p:cNvSpPr>
            <a:spLocks noGrp="1"/>
          </p:cNvSpPr>
          <p:nvPr>
            <p:ph idx="1"/>
          </p:nvPr>
        </p:nvSpPr>
        <p:spPr/>
        <p:txBody>
          <a:bodyPr/>
          <a:lstStyle/>
          <a:p>
            <a:r>
              <a:rPr kumimoji="1" lang="en-US" altLang="ja-JP"/>
              <a:t>Tips &amp; Tricks : </a:t>
            </a:r>
            <a:r>
              <a:rPr kumimoji="1" lang="ja-JP" altLang="en-US"/>
              <a:t>セキュリティに関する知見の</a:t>
            </a:r>
            <a:r>
              <a:rPr lang="ja-JP" altLang="en-US"/>
              <a:t>サイロ化の防止を考える</a:t>
            </a:r>
          </a:p>
          <a:p>
            <a:pPr lvl="1"/>
            <a:r>
              <a:rPr kumimoji="1" lang="ja-JP" altLang="en-US"/>
              <a:t>セキュリティ</a:t>
            </a:r>
            <a:r>
              <a:rPr lang="ja-JP" altLang="en-US"/>
              <a:t>対策・対応は、継続的な学習・改善を必要とする</a:t>
            </a:r>
          </a:p>
          <a:p>
            <a:pPr lvl="2"/>
            <a:r>
              <a:rPr kumimoji="1" lang="ja-JP" altLang="en-US"/>
              <a:t>攻撃手法は絶え間なく開発・改良され続けている</a:t>
            </a:r>
          </a:p>
          <a:p>
            <a:pPr lvl="2"/>
            <a:r>
              <a:rPr lang="ja-JP" altLang="en-US"/>
              <a:t>このため、攻撃から学び、組織として学習・改善を継続し続けることが必要</a:t>
            </a:r>
            <a:endParaRPr lang="en-US" altLang="ja-JP"/>
          </a:p>
          <a:p>
            <a:pPr lvl="1"/>
            <a:r>
              <a:rPr kumimoji="1" lang="ja-JP" altLang="en-US"/>
              <a:t>この際、セキュリティ対策・対応からの知見を、組織やチームでどのように共有していくかを考えておく必要がある</a:t>
            </a:r>
            <a:endParaRPr kumimoji="1" lang="en-US" altLang="ja-JP"/>
          </a:p>
          <a:p>
            <a:pPr lvl="2"/>
            <a:r>
              <a:rPr kumimoji="1" lang="ja-JP" altLang="en-US"/>
              <a:t>実態として、セキュリティ対策・対応が特定のチームや人物にばかり偏ってしまい、知見がサイロ化してしまうことが多い</a:t>
            </a:r>
            <a:endParaRPr kumimoji="1" lang="en-US" altLang="ja-JP"/>
          </a:p>
          <a:p>
            <a:pPr lvl="2"/>
            <a:r>
              <a:rPr kumimoji="1" lang="ja-JP" altLang="en-US"/>
              <a:t>セキュリティに関する新しい知見や洞察、ナレッジを共有していく仕組みを考えておく</a:t>
            </a:r>
          </a:p>
        </p:txBody>
      </p:sp>
      <p:pic>
        <p:nvPicPr>
          <p:cNvPr id="1026" name="Picture 2" descr="図は、セキュリティリスクを軽減するためのコラボレーションを示しています。">
            <a:extLst>
              <a:ext uri="{FF2B5EF4-FFF2-40B4-BE49-F238E27FC236}">
                <a16:creationId xmlns:a16="http://schemas.microsoft.com/office/drawing/2014/main" id="{F6489B57-2BFE-79C1-8AD8-A27FF2380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41" y="3861165"/>
            <a:ext cx="7920318" cy="2827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49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62B9BF-36DF-6352-7C95-0C5DE6E3776E}"/>
              </a:ext>
            </a:extLst>
          </p:cNvPr>
          <p:cNvSpPr>
            <a:spLocks noGrp="1"/>
          </p:cNvSpPr>
          <p:nvPr>
            <p:ph type="title"/>
          </p:nvPr>
        </p:nvSpPr>
        <p:spPr/>
        <p:txBody>
          <a:bodyPr/>
          <a:lstStyle/>
          <a:p>
            <a:r>
              <a:rPr kumimoji="1" lang="ja-JP" altLang="en-US"/>
              <a:t>③ セキュリティ管理 （</a:t>
            </a:r>
            <a:r>
              <a:rPr kumimoji="1" lang="en-US" altLang="ja-JP"/>
              <a:t>Secure</a:t>
            </a:r>
            <a:r>
              <a:rPr kumimoji="1" lang="ja-JP" altLang="en-US"/>
              <a:t>）</a:t>
            </a:r>
          </a:p>
        </p:txBody>
      </p:sp>
      <p:sp>
        <p:nvSpPr>
          <p:cNvPr id="3" name="コンテンツ プレースホルダー 2">
            <a:extLst>
              <a:ext uri="{FF2B5EF4-FFF2-40B4-BE49-F238E27FC236}">
                <a16:creationId xmlns:a16="http://schemas.microsoft.com/office/drawing/2014/main" id="{ED70FE8F-AEB9-976B-B3F7-7857C0260AB1}"/>
              </a:ext>
            </a:extLst>
          </p:cNvPr>
          <p:cNvSpPr>
            <a:spLocks noGrp="1"/>
          </p:cNvSpPr>
          <p:nvPr>
            <p:ph idx="1"/>
          </p:nvPr>
        </p:nvSpPr>
        <p:spPr/>
        <p:txBody>
          <a:bodyPr/>
          <a:lstStyle/>
          <a:p>
            <a:r>
              <a:rPr kumimoji="1" lang="en-US" altLang="ja-JP"/>
              <a:t>Tips &amp; Tricks : </a:t>
            </a:r>
            <a:r>
              <a:rPr kumimoji="1" lang="ja-JP" altLang="en-US"/>
              <a:t>セキュリティに関する知見の</a:t>
            </a:r>
            <a:r>
              <a:rPr lang="ja-JP" altLang="en-US"/>
              <a:t>サイロ化の防止を考える（続き）</a:t>
            </a:r>
          </a:p>
          <a:p>
            <a:pPr lvl="1"/>
            <a:r>
              <a:rPr kumimoji="1" lang="ja-JP" altLang="en-US"/>
              <a:t>とはいえ、基本的に、誰がどのような役割を負うべきか（</a:t>
            </a:r>
            <a:r>
              <a:rPr kumimoji="1" lang="en-US" altLang="ja-JP"/>
              <a:t>R&amp;R</a:t>
            </a:r>
            <a:r>
              <a:rPr kumimoji="1" lang="ja-JP" altLang="en-US"/>
              <a:t>）に関しては設計が必要</a:t>
            </a:r>
            <a:endParaRPr kumimoji="1" lang="en-US" altLang="ja-JP"/>
          </a:p>
          <a:p>
            <a:pPr lvl="1"/>
            <a:r>
              <a:rPr lang="ja-JP" altLang="en-US"/>
              <a:t>組織全体としては以下のような機能が必要</a:t>
            </a:r>
          </a:p>
          <a:p>
            <a:pPr lvl="1"/>
            <a:r>
              <a:rPr lang="ja-JP" altLang="en-US"/>
              <a:t>これらの各機能を誰が遂行するのか、きちんと決めておくことが重要</a:t>
            </a:r>
            <a:endParaRPr kumimoji="1" lang="ja-JP" altLang="en-US"/>
          </a:p>
          <a:p>
            <a:pPr lvl="1"/>
            <a:endParaRPr kumimoji="1" lang="ja-JP" altLang="en-US"/>
          </a:p>
        </p:txBody>
      </p:sp>
      <p:cxnSp>
        <p:nvCxnSpPr>
          <p:cNvPr id="4139" name="直線矢印コネクタ 4138">
            <a:extLst>
              <a:ext uri="{FF2B5EF4-FFF2-40B4-BE49-F238E27FC236}">
                <a16:creationId xmlns:a16="http://schemas.microsoft.com/office/drawing/2014/main" id="{F6CA8001-B02D-E084-6A61-5155FC507CED}"/>
              </a:ext>
            </a:extLst>
          </p:cNvPr>
          <p:cNvCxnSpPr/>
          <p:nvPr/>
        </p:nvCxnSpPr>
        <p:spPr bwMode="auto">
          <a:xfrm flipH="1">
            <a:off x="6418729" y="1129553"/>
            <a:ext cx="170330" cy="394447"/>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40" name="テキスト ボックス 4139">
            <a:extLst>
              <a:ext uri="{FF2B5EF4-FFF2-40B4-BE49-F238E27FC236}">
                <a16:creationId xmlns:a16="http://schemas.microsoft.com/office/drawing/2014/main" id="{F60A8DC8-8005-62CD-AD19-6329058A6662}"/>
              </a:ext>
            </a:extLst>
          </p:cNvPr>
          <p:cNvSpPr txBox="1"/>
          <p:nvPr/>
        </p:nvSpPr>
        <p:spPr>
          <a:xfrm>
            <a:off x="6307509" y="916070"/>
            <a:ext cx="2135521" cy="253916"/>
          </a:xfrm>
          <a:prstGeom prst="rect">
            <a:avLst/>
          </a:prstGeom>
          <a:noFill/>
        </p:spPr>
        <p:txBody>
          <a:bodyPr wrap="none" rtlCol="0">
            <a:spAutoFit/>
          </a:bodyPr>
          <a:lstStyle/>
          <a:p>
            <a:r>
              <a:rPr kumimoji="1" lang="en-US" altLang="ja-JP" sz="1050"/>
              <a:t>Role &amp; Responsibility</a:t>
            </a:r>
            <a:r>
              <a:rPr lang="ja-JP" altLang="en-US" sz="1050"/>
              <a:t>（職責設計）</a:t>
            </a:r>
            <a:endParaRPr kumimoji="1" lang="ja-JP" altLang="en-US" sz="1050"/>
          </a:p>
        </p:txBody>
      </p:sp>
      <p:pic>
        <p:nvPicPr>
          <p:cNvPr id="4142" name="図 4141">
            <a:extLst>
              <a:ext uri="{FF2B5EF4-FFF2-40B4-BE49-F238E27FC236}">
                <a16:creationId xmlns:a16="http://schemas.microsoft.com/office/drawing/2014/main" id="{2E616F45-C6A6-871A-D940-8F18D00624FC}"/>
              </a:ext>
            </a:extLst>
          </p:cNvPr>
          <p:cNvPicPr>
            <a:picLocks noChangeAspect="1"/>
          </p:cNvPicPr>
          <p:nvPr/>
        </p:nvPicPr>
        <p:blipFill>
          <a:blip r:embed="rId2"/>
          <a:stretch>
            <a:fillRect/>
          </a:stretch>
        </p:blipFill>
        <p:spPr>
          <a:xfrm>
            <a:off x="457200" y="2816770"/>
            <a:ext cx="8157882" cy="3780880"/>
          </a:xfrm>
          <a:prstGeom prst="rect">
            <a:avLst/>
          </a:prstGeom>
        </p:spPr>
      </p:pic>
      <p:sp>
        <p:nvSpPr>
          <p:cNvPr id="4143" name="テキスト ボックス 4142">
            <a:extLst>
              <a:ext uri="{FF2B5EF4-FFF2-40B4-BE49-F238E27FC236}">
                <a16:creationId xmlns:a16="http://schemas.microsoft.com/office/drawing/2014/main" id="{EFBA1079-F303-241F-327E-857C5A37C312}"/>
              </a:ext>
            </a:extLst>
          </p:cNvPr>
          <p:cNvSpPr txBox="1"/>
          <p:nvPr/>
        </p:nvSpPr>
        <p:spPr>
          <a:xfrm>
            <a:off x="5242219" y="2462756"/>
            <a:ext cx="3480440" cy="2354491"/>
          </a:xfrm>
          <a:prstGeom prst="rect">
            <a:avLst/>
          </a:prstGeom>
          <a:solidFill>
            <a:srgbClr val="EFFFFF"/>
          </a:solidFill>
          <a:ln>
            <a:solidFill>
              <a:srgbClr val="00B050"/>
            </a:solidFill>
          </a:ln>
        </p:spPr>
        <p:txBody>
          <a:bodyPr wrap="none" rtlCol="0">
            <a:spAutoFit/>
          </a:bodyPr>
          <a:lstStyle/>
          <a:p>
            <a:r>
              <a:rPr kumimoji="1" lang="ja-JP" altLang="en-US" sz="1050" b="1" u="sng"/>
              <a:t>［セキュリティ管理のために行うべきこと］</a:t>
            </a:r>
            <a:endParaRPr kumimoji="1" lang="en-US" altLang="ja-JP" sz="1050" b="1" u="sng"/>
          </a:p>
          <a:p>
            <a:endParaRPr kumimoji="1" lang="ja-JP" altLang="en-US" sz="600"/>
          </a:p>
          <a:p>
            <a:r>
              <a:rPr kumimoji="1" lang="en-US" altLang="ja-JP" sz="1050"/>
              <a:t>1. </a:t>
            </a:r>
            <a:r>
              <a:rPr kumimoji="1" lang="ja-JP" altLang="en-US" sz="1050"/>
              <a:t>ポリシーや標準を決める</a:t>
            </a:r>
          </a:p>
          <a:p>
            <a:r>
              <a:rPr kumimoji="1" lang="en-US" altLang="ja-JP" sz="1050"/>
              <a:t>2. </a:t>
            </a:r>
            <a:r>
              <a:rPr kumimoji="1" lang="ja-JP" altLang="en-US" sz="1050"/>
              <a:t>セキュリティ運用を行う</a:t>
            </a:r>
          </a:p>
          <a:p>
            <a:r>
              <a:rPr kumimoji="1" lang="en-US" altLang="ja-JP" sz="1050"/>
              <a:t>3. </a:t>
            </a:r>
            <a:r>
              <a:rPr kumimoji="1" lang="ja-JP" altLang="en-US" sz="1050"/>
              <a:t>セキュリティアーキテクチャを構築・改善する</a:t>
            </a:r>
          </a:p>
          <a:p>
            <a:r>
              <a:rPr kumimoji="1" lang="en-US" altLang="ja-JP" sz="1050"/>
              <a:t>4. </a:t>
            </a:r>
            <a:r>
              <a:rPr kumimoji="1" lang="ja-JP" altLang="en-US" sz="1050"/>
              <a:t>コンプライアンス管理を行う</a:t>
            </a:r>
          </a:p>
          <a:p>
            <a:r>
              <a:rPr kumimoji="1" lang="en-US" altLang="ja-JP" sz="1050"/>
              <a:t>5. </a:t>
            </a:r>
            <a:r>
              <a:rPr kumimoji="1" lang="ja-JP" altLang="en-US" sz="1050"/>
              <a:t>人的セキュリティ対策を行う</a:t>
            </a:r>
          </a:p>
          <a:p>
            <a:r>
              <a:rPr kumimoji="1" lang="en-US" altLang="ja-JP" sz="1050"/>
              <a:t>6. </a:t>
            </a:r>
            <a:r>
              <a:rPr kumimoji="1" lang="ja-JP" altLang="en-US" sz="1050"/>
              <a:t>アプリケーションセキュリティや </a:t>
            </a:r>
            <a:r>
              <a:rPr kumimoji="1" lang="en-US" altLang="ja-JP" sz="1050"/>
              <a:t>DevSecOps </a:t>
            </a:r>
            <a:r>
              <a:rPr kumimoji="1" lang="ja-JP" altLang="en-US" sz="1050"/>
              <a:t>を推進する</a:t>
            </a:r>
          </a:p>
          <a:p>
            <a:r>
              <a:rPr kumimoji="1" lang="en-US" altLang="ja-JP" sz="1050"/>
              <a:t>7. </a:t>
            </a:r>
            <a:r>
              <a:rPr kumimoji="1" lang="ja-JP" altLang="en-US" sz="1050"/>
              <a:t>データセキュリティ管理を行う</a:t>
            </a:r>
          </a:p>
          <a:p>
            <a:r>
              <a:rPr kumimoji="1" lang="en-US" altLang="ja-JP" sz="1050"/>
              <a:t>8. </a:t>
            </a:r>
            <a:r>
              <a:rPr kumimoji="1" lang="ja-JP" altLang="en-US" sz="1050"/>
              <a:t>インフラ及びエンドポイントのセキュリティを管理する</a:t>
            </a:r>
          </a:p>
          <a:p>
            <a:r>
              <a:rPr kumimoji="1" lang="en-US" altLang="ja-JP" sz="1050"/>
              <a:t>9. ID, </a:t>
            </a:r>
            <a:r>
              <a:rPr kumimoji="1" lang="ja-JP" altLang="en-US" sz="1050"/>
              <a:t>鍵の管理を行う</a:t>
            </a:r>
          </a:p>
          <a:p>
            <a:r>
              <a:rPr kumimoji="1" lang="en-US" altLang="ja-JP" sz="1050"/>
              <a:t>10. </a:t>
            </a:r>
            <a:r>
              <a:rPr kumimoji="1" lang="ja-JP" altLang="en-US" sz="1050"/>
              <a:t>脅威解析・分析・洞察を行う</a:t>
            </a:r>
          </a:p>
          <a:p>
            <a:r>
              <a:rPr kumimoji="1" lang="en-US" altLang="ja-JP" sz="1050"/>
              <a:t>11. </a:t>
            </a:r>
            <a:r>
              <a:rPr kumimoji="1" lang="ja-JP" altLang="en-US" sz="1050"/>
              <a:t>脆弱性管理（</a:t>
            </a:r>
            <a:r>
              <a:rPr kumimoji="1" lang="en-US" altLang="ja-JP" sz="1050"/>
              <a:t>CSPM</a:t>
            </a:r>
            <a:r>
              <a:rPr kumimoji="1" lang="ja-JP" altLang="en-US" sz="1050"/>
              <a:t>）を行う</a:t>
            </a:r>
          </a:p>
          <a:p>
            <a:r>
              <a:rPr kumimoji="1" lang="en-US" altLang="ja-JP" sz="1050"/>
              <a:t>12. </a:t>
            </a:r>
            <a:r>
              <a:rPr kumimoji="1" lang="ja-JP" altLang="en-US" sz="1050"/>
              <a:t>インシデント発生に備えておく</a:t>
            </a:r>
          </a:p>
        </p:txBody>
      </p:sp>
      <p:sp>
        <p:nvSpPr>
          <p:cNvPr id="4144" name="AutoShape 55">
            <a:extLst>
              <a:ext uri="{FF2B5EF4-FFF2-40B4-BE49-F238E27FC236}">
                <a16:creationId xmlns:a16="http://schemas.microsoft.com/office/drawing/2014/main" id="{36489B8D-258B-87DA-B38A-4BF4AB4396D5}"/>
              </a:ext>
            </a:extLst>
          </p:cNvPr>
          <p:cNvSpPr>
            <a:spLocks noChangeArrowheads="1"/>
          </p:cNvSpPr>
          <p:nvPr/>
        </p:nvSpPr>
        <p:spPr bwMode="auto">
          <a:xfrm>
            <a:off x="474363" y="2499022"/>
            <a:ext cx="2582601" cy="241665"/>
          </a:xfrm>
          <a:prstGeom prst="roundRect">
            <a:avLst>
              <a:gd name="adj" fmla="val 16667"/>
            </a:avLst>
          </a:prstGeom>
          <a:gradFill rotWithShape="1">
            <a:gsLst>
              <a:gs pos="0">
                <a:srgbClr val="CBFFDD"/>
              </a:gs>
              <a:gs pos="50000">
                <a:srgbClr val="66FF99"/>
              </a:gs>
              <a:gs pos="100000">
                <a:srgbClr val="CBFFDD"/>
              </a:gs>
            </a:gsLst>
            <a:lin ang="2700000" scaled="1"/>
          </a:gradFill>
          <a:ln w="9525">
            <a:solidFill>
              <a:srgbClr val="008000"/>
            </a:solidFill>
            <a:round/>
            <a:headEnd/>
            <a:tailEnd/>
          </a:ln>
          <a:effectLst>
            <a:outerShdw dist="53882" dir="2700000" algn="ctr" rotWithShape="0">
              <a:schemeClr val="bg2">
                <a:alpha val="50000"/>
              </a:schemeClr>
            </a:outerShdw>
          </a:effectLst>
        </p:spPr>
        <p:txBody>
          <a:bodyPr wrap="none" anchor="ct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a:t>組織全体としてのセキュリティ管理</a:t>
            </a:r>
          </a:p>
        </p:txBody>
      </p:sp>
    </p:spTree>
    <p:extLst>
      <p:ext uri="{BB962C8B-B14F-4D97-AF65-F5344CB8AC3E}">
        <p14:creationId xmlns:p14="http://schemas.microsoft.com/office/powerpoint/2010/main" val="300655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CA841C-2BB2-F413-9925-20890993CB38}"/>
              </a:ext>
            </a:extLst>
          </p:cNvPr>
          <p:cNvSpPr>
            <a:spLocks noGrp="1"/>
          </p:cNvSpPr>
          <p:nvPr>
            <p:ph type="title"/>
          </p:nvPr>
        </p:nvSpPr>
        <p:spPr/>
        <p:txBody>
          <a:bodyPr/>
          <a:lstStyle/>
          <a:p>
            <a:r>
              <a:rPr kumimoji="1" lang="ja-JP" altLang="en-US"/>
              <a:t>③ セキュリティ管理 （</a:t>
            </a:r>
            <a:r>
              <a:rPr kumimoji="1" lang="en-US" altLang="ja-JP"/>
              <a:t>Secure</a:t>
            </a:r>
            <a:r>
              <a:rPr kumimoji="1" lang="ja-JP" altLang="en-US"/>
              <a:t>）</a:t>
            </a:r>
          </a:p>
        </p:txBody>
      </p:sp>
      <p:sp>
        <p:nvSpPr>
          <p:cNvPr id="3" name="コンテンツ プレースホルダー 2">
            <a:extLst>
              <a:ext uri="{FF2B5EF4-FFF2-40B4-BE49-F238E27FC236}">
                <a16:creationId xmlns:a16="http://schemas.microsoft.com/office/drawing/2014/main" id="{4F4DF6ED-A18E-0139-93E0-357801434645}"/>
              </a:ext>
            </a:extLst>
          </p:cNvPr>
          <p:cNvSpPr>
            <a:spLocks noGrp="1"/>
          </p:cNvSpPr>
          <p:nvPr>
            <p:ph idx="1"/>
          </p:nvPr>
        </p:nvSpPr>
        <p:spPr/>
        <p:txBody>
          <a:bodyPr/>
          <a:lstStyle/>
          <a:p>
            <a:r>
              <a:rPr lang="en-US" altLang="ja-JP"/>
              <a:t>Tips</a:t>
            </a:r>
            <a:r>
              <a:rPr lang="ja-JP" altLang="en-US"/>
              <a:t> </a:t>
            </a:r>
            <a:r>
              <a:rPr lang="en-US" altLang="ja-JP"/>
              <a:t>&amp;</a:t>
            </a:r>
            <a:r>
              <a:rPr lang="ja-JP" altLang="en-US"/>
              <a:t> </a:t>
            </a:r>
            <a:r>
              <a:rPr lang="en-US" altLang="ja-JP"/>
              <a:t>Tricks</a:t>
            </a:r>
            <a:r>
              <a:rPr lang="ja-JP" altLang="en-US"/>
              <a:t> </a:t>
            </a:r>
            <a:r>
              <a:rPr lang="en-US" altLang="ja-JP"/>
              <a:t>:</a:t>
            </a:r>
            <a:r>
              <a:rPr lang="ja-JP" altLang="en-US"/>
              <a:t> ゼロトラストベースのアクセス制御の方法を検討する</a:t>
            </a:r>
            <a:endParaRPr lang="en-US" altLang="ja-JP"/>
          </a:p>
          <a:p>
            <a:pPr lvl="1"/>
            <a:r>
              <a:rPr kumimoji="1" lang="ja-JP" altLang="en-US"/>
              <a:t>ゼロトラストセキュリティとは、</a:t>
            </a:r>
            <a:r>
              <a:rPr kumimoji="1" lang="en-US" altLang="ja-JP"/>
              <a:t>1 </a:t>
            </a:r>
            <a:r>
              <a:rPr kumimoji="1" lang="ja-JP" altLang="en-US"/>
              <a:t>ユーザ </a:t>
            </a:r>
            <a:r>
              <a:rPr kumimoji="1" lang="en-US" altLang="ja-JP"/>
              <a:t>1 ID </a:t>
            </a:r>
            <a:r>
              <a:rPr kumimoji="1" lang="ja-JP" altLang="en-US"/>
              <a:t>を徹底し、必要な権限を </a:t>
            </a:r>
            <a:r>
              <a:rPr kumimoji="1" lang="en-US" altLang="ja-JP"/>
              <a:t>JIT/JEA </a:t>
            </a:r>
            <a:r>
              <a:rPr kumimoji="1" lang="ja-JP" altLang="en-US"/>
              <a:t>原則に沿って与え、作業をしてもらう方式を指す</a:t>
            </a:r>
            <a:endParaRPr kumimoji="1" lang="en-US" altLang="ja-JP"/>
          </a:p>
          <a:p>
            <a:pPr lvl="1"/>
            <a:r>
              <a:rPr lang="ja-JP" altLang="en-US"/>
              <a:t>与えるべき権限とその与え方を適</a:t>
            </a:r>
            <a:br>
              <a:rPr lang="ja-JP" altLang="en-US"/>
            </a:br>
            <a:r>
              <a:rPr lang="ja-JP" altLang="en-US"/>
              <a:t>切に分類・整理しておく必要がある</a:t>
            </a:r>
            <a:br>
              <a:rPr lang="ja-JP" altLang="en-US"/>
            </a:br>
            <a:r>
              <a:rPr lang="ja-JP" altLang="en-US"/>
              <a:t>が、下図のように </a:t>
            </a:r>
            <a:r>
              <a:rPr lang="en-US" altLang="ja-JP"/>
              <a:t>4 </a:t>
            </a:r>
            <a:r>
              <a:rPr lang="ja-JP" altLang="en-US"/>
              <a:t>レイヤに分類</a:t>
            </a:r>
            <a:br>
              <a:rPr lang="ja-JP" altLang="en-US"/>
            </a:br>
            <a:r>
              <a:rPr lang="ja-JP" altLang="en-US"/>
              <a:t>して考えると整理しやすい</a:t>
            </a:r>
            <a:endParaRPr kumimoji="1" lang="ja-JP" altLang="en-US"/>
          </a:p>
        </p:txBody>
      </p:sp>
      <p:pic>
        <p:nvPicPr>
          <p:cNvPr id="2052" name="Picture 4" descr="Adding user and application access pathways">
            <a:extLst>
              <a:ext uri="{FF2B5EF4-FFF2-40B4-BE49-F238E27FC236}">
                <a16:creationId xmlns:a16="http://schemas.microsoft.com/office/drawing/2014/main" id="{8078B2AF-A5AB-9C0A-0ECC-7EA625DEEB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3098" y="2112079"/>
            <a:ext cx="4401473" cy="203873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矢印コネクタ 4">
            <a:extLst>
              <a:ext uri="{FF2B5EF4-FFF2-40B4-BE49-F238E27FC236}">
                <a16:creationId xmlns:a16="http://schemas.microsoft.com/office/drawing/2014/main" id="{310D1E77-D9B9-D6D6-C5D7-A4D5FBF79C4B}"/>
              </a:ext>
            </a:extLst>
          </p:cNvPr>
          <p:cNvCxnSpPr/>
          <p:nvPr/>
        </p:nvCxnSpPr>
        <p:spPr bwMode="auto">
          <a:xfrm>
            <a:off x="7548282" y="762000"/>
            <a:ext cx="0" cy="681318"/>
          </a:xfrm>
          <a:prstGeom prst="straightConnector1">
            <a:avLst/>
          </a:prstGeom>
          <a:noFill/>
          <a:ln w="19050" cap="flat" cmpd="sng" algn="ctr">
            <a:solidFill>
              <a:srgbClr val="008000"/>
            </a:solidFill>
            <a:prstDash val="solid"/>
            <a:round/>
            <a:headEnd type="none" w="med" len="med"/>
            <a:tailEnd type="triangle"/>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テキスト ボックス 5">
            <a:extLst>
              <a:ext uri="{FF2B5EF4-FFF2-40B4-BE49-F238E27FC236}">
                <a16:creationId xmlns:a16="http://schemas.microsoft.com/office/drawing/2014/main" id="{766515C6-1970-8392-BA90-9E3EDCC1CEEF}"/>
              </a:ext>
            </a:extLst>
          </p:cNvPr>
          <p:cNvSpPr txBox="1"/>
          <p:nvPr/>
        </p:nvSpPr>
        <p:spPr>
          <a:xfrm>
            <a:off x="5469147" y="161835"/>
            <a:ext cx="3550972" cy="600164"/>
          </a:xfrm>
          <a:prstGeom prst="rect">
            <a:avLst/>
          </a:prstGeom>
          <a:solidFill>
            <a:srgbClr val="EFFFFF"/>
          </a:solidFill>
          <a:ln>
            <a:solidFill>
              <a:srgbClr val="008000"/>
            </a:solidFill>
          </a:ln>
        </p:spPr>
        <p:txBody>
          <a:bodyPr wrap="none" rtlCol="0">
            <a:spAutoFit/>
          </a:bodyPr>
          <a:lstStyle/>
          <a:p>
            <a:r>
              <a:rPr kumimoji="1" lang="en-US" altLang="ja-JP" sz="1100"/>
              <a:t>※ JIT/JEA </a:t>
            </a:r>
            <a:r>
              <a:rPr kumimoji="1" lang="ja-JP" altLang="en-US" sz="1100"/>
              <a:t>は、アクセス権限を付与する際の原則ルール</a:t>
            </a:r>
          </a:p>
          <a:p>
            <a:pPr marL="171450" indent="-171450">
              <a:buFont typeface="Arial" panose="020B0604020202020204" pitchFamily="34" charset="0"/>
              <a:buChar char="•"/>
            </a:pPr>
            <a:r>
              <a:rPr kumimoji="1" lang="en-US" altLang="ja-JP" sz="1100"/>
              <a:t>JIT = Just-in-Time, </a:t>
            </a:r>
            <a:r>
              <a:rPr kumimoji="1" lang="ja-JP" altLang="en-US" sz="1100"/>
              <a:t>必要なときに必要な時間だけ</a:t>
            </a:r>
            <a:endParaRPr kumimoji="1" lang="en-US" altLang="ja-JP" sz="1100"/>
          </a:p>
          <a:p>
            <a:pPr marL="171450" indent="-171450">
              <a:buFont typeface="Arial" panose="020B0604020202020204" pitchFamily="34" charset="0"/>
              <a:buChar char="•"/>
            </a:pPr>
            <a:r>
              <a:rPr kumimoji="1" lang="en-US" altLang="ja-JP" sz="1100"/>
              <a:t>JEA = Just-Enough-Access, </a:t>
            </a:r>
            <a:r>
              <a:rPr kumimoji="1" lang="ja-JP" altLang="en-US" sz="1100"/>
              <a:t>必要十分な権限だけ</a:t>
            </a:r>
          </a:p>
        </p:txBody>
      </p:sp>
      <p:graphicFrame>
        <p:nvGraphicFramePr>
          <p:cNvPr id="8" name="表 7">
            <a:extLst>
              <a:ext uri="{FF2B5EF4-FFF2-40B4-BE49-F238E27FC236}">
                <a16:creationId xmlns:a16="http://schemas.microsoft.com/office/drawing/2014/main" id="{2089F8FC-9462-A688-6A6D-E8D8019FAE10}"/>
              </a:ext>
            </a:extLst>
          </p:cNvPr>
          <p:cNvGraphicFramePr>
            <a:graphicFrameLocks noGrp="1"/>
          </p:cNvGraphicFramePr>
          <p:nvPr>
            <p:extLst>
              <p:ext uri="{D42A27DB-BD31-4B8C-83A1-F6EECF244321}">
                <p14:modId xmlns:p14="http://schemas.microsoft.com/office/powerpoint/2010/main" val="3911284025"/>
              </p:ext>
            </p:extLst>
          </p:nvPr>
        </p:nvGraphicFramePr>
        <p:xfrm>
          <a:off x="564973" y="4249333"/>
          <a:ext cx="8229598" cy="2446832"/>
        </p:xfrm>
        <a:graphic>
          <a:graphicData uri="http://schemas.openxmlformats.org/drawingml/2006/table">
            <a:tbl>
              <a:tblPr/>
              <a:tblGrid>
                <a:gridCol w="1549631">
                  <a:extLst>
                    <a:ext uri="{9D8B030D-6E8A-4147-A177-3AD203B41FA5}">
                      <a16:colId xmlns:a16="http://schemas.microsoft.com/office/drawing/2014/main" val="1120114537"/>
                    </a:ext>
                  </a:extLst>
                </a:gridCol>
                <a:gridCol w="1549631">
                  <a:extLst>
                    <a:ext uri="{9D8B030D-6E8A-4147-A177-3AD203B41FA5}">
                      <a16:colId xmlns:a16="http://schemas.microsoft.com/office/drawing/2014/main" val="2286954951"/>
                    </a:ext>
                  </a:extLst>
                </a:gridCol>
                <a:gridCol w="2181521">
                  <a:extLst>
                    <a:ext uri="{9D8B030D-6E8A-4147-A177-3AD203B41FA5}">
                      <a16:colId xmlns:a16="http://schemas.microsoft.com/office/drawing/2014/main" val="1662630975"/>
                    </a:ext>
                  </a:extLst>
                </a:gridCol>
                <a:gridCol w="2948815">
                  <a:extLst>
                    <a:ext uri="{9D8B030D-6E8A-4147-A177-3AD203B41FA5}">
                      <a16:colId xmlns:a16="http://schemas.microsoft.com/office/drawing/2014/main" val="2988738499"/>
                    </a:ext>
                  </a:extLst>
                </a:gridCol>
              </a:tblGrid>
              <a:tr h="132871">
                <a:tc>
                  <a:txBody>
                    <a:bodyPr/>
                    <a:lstStyle/>
                    <a:p>
                      <a:pPr algn="l" fontAlgn="t"/>
                      <a:r>
                        <a:rPr lang="ja-JP" altLang="en-US" sz="1050" b="0" i="0" u="none" strike="noStrike">
                          <a:solidFill>
                            <a:srgbClr val="000000"/>
                          </a:solidFill>
                          <a:effectLst/>
                          <a:latin typeface="+mn-lt"/>
                          <a:ea typeface="+mn-ea"/>
                        </a:rPr>
                        <a:t>レイヤ</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t"/>
                      <a:r>
                        <a:rPr lang="ja-JP" altLang="en-US" sz="1050" b="0" i="0" u="none" strike="noStrike">
                          <a:solidFill>
                            <a:srgbClr val="000000"/>
                          </a:solidFill>
                          <a:effectLst/>
                          <a:latin typeface="+mn-lt"/>
                          <a:ea typeface="+mn-ea"/>
                        </a:rPr>
                        <a:t>位置づけ</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t"/>
                      <a:r>
                        <a:rPr lang="ja-JP" altLang="en-US" sz="1050" b="0" i="0" u="none" strike="noStrike">
                          <a:solidFill>
                            <a:srgbClr val="000000"/>
                          </a:solidFill>
                          <a:effectLst/>
                          <a:latin typeface="+mn-lt"/>
                          <a:ea typeface="+mn-ea"/>
                        </a:rPr>
                        <a:t>権限の種類</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t"/>
                      <a:r>
                        <a:rPr lang="ja-JP" altLang="en-US" sz="1050" b="0" i="0" u="none" strike="noStrike">
                          <a:solidFill>
                            <a:srgbClr val="000000"/>
                          </a:solidFill>
                          <a:effectLst/>
                          <a:latin typeface="+mn-lt"/>
                          <a:ea typeface="+mn-ea"/>
                        </a:rPr>
                        <a:t>付与される権限の具体例</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421362672"/>
                  </a:ext>
                </a:extLst>
              </a:tr>
              <a:tr h="265742">
                <a:tc>
                  <a:txBody>
                    <a:bodyPr/>
                    <a:lstStyle/>
                    <a:p>
                      <a:pPr algn="l" fontAlgn="t"/>
                      <a:r>
                        <a:rPr lang="ja-JP" altLang="en-US" sz="1050" b="0" i="0" u="none" strike="noStrike">
                          <a:solidFill>
                            <a:srgbClr val="000000"/>
                          </a:solidFill>
                          <a:effectLst/>
                          <a:latin typeface="+mn-lt"/>
                          <a:ea typeface="+mn-ea"/>
                        </a:rPr>
                        <a:t>制御プレーン</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ja-JP" altLang="en-US" sz="1050" b="0" i="0" u="none" strike="noStrike">
                          <a:solidFill>
                            <a:srgbClr val="000000"/>
                          </a:solidFill>
                          <a:effectLst/>
                          <a:latin typeface="+mn-lt"/>
                          <a:ea typeface="+mn-ea"/>
                        </a:rPr>
                        <a:t>アクセス制御を管理するレイヤ</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altLang="ja-JP" sz="1050" b="0" i="0" u="none" strike="noStrike">
                          <a:solidFill>
                            <a:srgbClr val="000000"/>
                          </a:solidFill>
                          <a:effectLst/>
                          <a:latin typeface="+mn-lt"/>
                          <a:ea typeface="+mn-ea"/>
                        </a:rPr>
                        <a:t>AAD, PIM, IAM </a:t>
                      </a:r>
                      <a:r>
                        <a:rPr lang="ja-JP" altLang="en-US" sz="1050" b="0" i="0" u="none" strike="noStrike">
                          <a:solidFill>
                            <a:srgbClr val="000000"/>
                          </a:solidFill>
                          <a:effectLst/>
                          <a:latin typeface="+mn-lt"/>
                          <a:ea typeface="+mn-ea"/>
                        </a:rPr>
                        <a:t>などを操作する権限</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50" b="0" i="0" u="none" strike="noStrike">
                          <a:solidFill>
                            <a:srgbClr val="000000"/>
                          </a:solidFill>
                          <a:effectLst/>
                          <a:latin typeface="+mn-lt"/>
                          <a:ea typeface="+mn-ea"/>
                        </a:rPr>
                        <a:t>Global Administrator</a:t>
                      </a:r>
                      <a:br>
                        <a:rPr lang="en-US" sz="1050" b="0" i="0" u="none" strike="noStrike">
                          <a:solidFill>
                            <a:srgbClr val="000000"/>
                          </a:solidFill>
                          <a:effectLst/>
                          <a:latin typeface="+mn-lt"/>
                          <a:ea typeface="+mn-ea"/>
                        </a:rPr>
                      </a:br>
                      <a:r>
                        <a:rPr lang="en-US" sz="1050" b="0" i="0" u="none" strike="noStrike">
                          <a:solidFill>
                            <a:srgbClr val="000000"/>
                          </a:solidFill>
                          <a:effectLst/>
                          <a:latin typeface="+mn-lt"/>
                          <a:ea typeface="+mn-ea"/>
                        </a:rPr>
                        <a:t>User Access Admin</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08422940"/>
                  </a:ext>
                </a:extLst>
              </a:tr>
              <a:tr h="531483">
                <a:tc>
                  <a:txBody>
                    <a:bodyPr/>
                    <a:lstStyle/>
                    <a:p>
                      <a:pPr algn="l" fontAlgn="t"/>
                      <a:r>
                        <a:rPr lang="ja-JP" altLang="en-US" sz="1050" b="0" i="0" u="none" strike="noStrike">
                          <a:solidFill>
                            <a:srgbClr val="000000"/>
                          </a:solidFill>
                          <a:effectLst/>
                          <a:latin typeface="+mn-lt"/>
                          <a:ea typeface="+mn-ea"/>
                        </a:rPr>
                        <a:t>管理プレーン</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altLang="ja-JP" sz="1050" b="0" i="0" u="none" strike="noStrike">
                          <a:solidFill>
                            <a:srgbClr val="000000"/>
                          </a:solidFill>
                          <a:effectLst/>
                          <a:latin typeface="+mn-lt"/>
                          <a:ea typeface="+mn-ea"/>
                        </a:rPr>
                        <a:t>Azure </a:t>
                      </a:r>
                      <a:r>
                        <a:rPr lang="ja-JP" altLang="en-US" sz="1050" b="0" i="0" u="none" strike="noStrike">
                          <a:solidFill>
                            <a:srgbClr val="000000"/>
                          </a:solidFill>
                          <a:effectLst/>
                          <a:latin typeface="+mn-lt"/>
                          <a:ea typeface="+mn-ea"/>
                        </a:rPr>
                        <a:t>などのクラウドインフラレイヤ</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altLang="ja-JP" sz="1050" b="0" i="0" u="none" strike="noStrike">
                          <a:solidFill>
                            <a:srgbClr val="000000"/>
                          </a:solidFill>
                          <a:effectLst/>
                          <a:latin typeface="+mn-lt"/>
                          <a:ea typeface="+mn-ea"/>
                        </a:rPr>
                        <a:t>Azure </a:t>
                      </a:r>
                      <a:r>
                        <a:rPr lang="ja-JP" altLang="en-US" sz="1050" b="0" i="0" u="none" strike="noStrike">
                          <a:solidFill>
                            <a:srgbClr val="000000"/>
                          </a:solidFill>
                          <a:effectLst/>
                          <a:latin typeface="+mn-lt"/>
                          <a:ea typeface="+mn-ea"/>
                        </a:rPr>
                        <a:t>ポータルを操作してリソースを作成・変更・削除する権限</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50" b="0" i="0" u="none" strike="noStrike">
                          <a:solidFill>
                            <a:srgbClr val="000000"/>
                          </a:solidFill>
                          <a:effectLst/>
                          <a:latin typeface="+mn-lt"/>
                          <a:ea typeface="+mn-ea"/>
                        </a:rPr>
                        <a:t>Contributor</a:t>
                      </a:r>
                      <a:br>
                        <a:rPr lang="en-US" sz="1050" b="0" i="0" u="none" strike="noStrike">
                          <a:solidFill>
                            <a:srgbClr val="000000"/>
                          </a:solidFill>
                          <a:effectLst/>
                          <a:latin typeface="+mn-lt"/>
                          <a:ea typeface="+mn-ea"/>
                        </a:rPr>
                      </a:br>
                      <a:r>
                        <a:rPr lang="en-US" sz="1050" b="0" i="0" u="none" strike="noStrike">
                          <a:solidFill>
                            <a:srgbClr val="000000"/>
                          </a:solidFill>
                          <a:effectLst/>
                          <a:latin typeface="+mn-lt"/>
                          <a:ea typeface="+mn-ea"/>
                        </a:rPr>
                        <a:t>VM Contributor</a:t>
                      </a:r>
                      <a:br>
                        <a:rPr lang="en-US" sz="1050" b="0" i="0" u="none" strike="noStrike">
                          <a:solidFill>
                            <a:srgbClr val="000000"/>
                          </a:solidFill>
                          <a:effectLst/>
                          <a:latin typeface="+mn-lt"/>
                          <a:ea typeface="+mn-ea"/>
                        </a:rPr>
                      </a:br>
                      <a:r>
                        <a:rPr lang="en-US" sz="1050" b="0" i="0" u="none" strike="noStrike">
                          <a:solidFill>
                            <a:srgbClr val="000000"/>
                          </a:solidFill>
                          <a:effectLst/>
                          <a:latin typeface="+mn-lt"/>
                          <a:ea typeface="+mn-ea"/>
                        </a:rPr>
                        <a:t>Storage Contributor</a:t>
                      </a:r>
                      <a:br>
                        <a:rPr lang="en-US" sz="1050" b="0" i="0" u="none" strike="noStrike">
                          <a:solidFill>
                            <a:srgbClr val="000000"/>
                          </a:solidFill>
                          <a:effectLst/>
                          <a:latin typeface="+mn-lt"/>
                          <a:ea typeface="+mn-ea"/>
                        </a:rPr>
                      </a:br>
                      <a:r>
                        <a:rPr lang="en-US" sz="1050" b="0" i="0" u="none" strike="noStrike">
                          <a:solidFill>
                            <a:srgbClr val="000000"/>
                          </a:solidFill>
                          <a:effectLst/>
                          <a:latin typeface="+mn-lt"/>
                          <a:ea typeface="+mn-ea"/>
                        </a:rPr>
                        <a:t>Reader</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27617799"/>
                  </a:ext>
                </a:extLst>
              </a:tr>
              <a:tr h="531483">
                <a:tc>
                  <a:txBody>
                    <a:bodyPr/>
                    <a:lstStyle/>
                    <a:p>
                      <a:pPr algn="l" fontAlgn="t"/>
                      <a:r>
                        <a:rPr lang="ja-JP" altLang="en-US" sz="1050" b="0" i="0" u="none" strike="noStrike">
                          <a:solidFill>
                            <a:srgbClr val="000000"/>
                          </a:solidFill>
                          <a:effectLst/>
                          <a:latin typeface="+mn-lt"/>
                          <a:ea typeface="+mn-ea"/>
                        </a:rPr>
                        <a:t>データ・ワークロードプレーン</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altLang="ja-JP" sz="1050" b="0" i="0" u="none" strike="noStrike">
                          <a:solidFill>
                            <a:srgbClr val="000000"/>
                          </a:solidFill>
                          <a:effectLst/>
                          <a:latin typeface="+mn-lt"/>
                          <a:ea typeface="+mn-ea"/>
                        </a:rPr>
                        <a:t>VM </a:t>
                      </a:r>
                      <a:r>
                        <a:rPr lang="ja-JP" altLang="en-US" sz="1050" b="0" i="0" u="none" strike="noStrike">
                          <a:solidFill>
                            <a:srgbClr val="000000"/>
                          </a:solidFill>
                          <a:effectLst/>
                          <a:latin typeface="+mn-lt"/>
                          <a:ea typeface="+mn-ea"/>
                        </a:rPr>
                        <a:t>内部やデータなどを操作するレイヤ</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altLang="ja-JP" sz="1050" b="0" i="0" u="none" strike="noStrike">
                          <a:solidFill>
                            <a:srgbClr val="000000"/>
                          </a:solidFill>
                          <a:effectLst/>
                          <a:latin typeface="+mn-lt"/>
                          <a:ea typeface="+mn-ea"/>
                        </a:rPr>
                        <a:t>Azure </a:t>
                      </a:r>
                      <a:r>
                        <a:rPr lang="ja-JP" altLang="en-US" sz="1050" b="0" i="0" u="none" strike="noStrike">
                          <a:solidFill>
                            <a:srgbClr val="000000"/>
                          </a:solidFill>
                          <a:effectLst/>
                          <a:latin typeface="+mn-lt"/>
                          <a:ea typeface="+mn-ea"/>
                        </a:rPr>
                        <a:t>リソースの中身（データなど）を操作する権限</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050" b="0" i="0" u="none" strike="noStrike">
                          <a:solidFill>
                            <a:srgbClr val="000000"/>
                          </a:solidFill>
                          <a:effectLst/>
                          <a:latin typeface="+mn-lt"/>
                          <a:ea typeface="+mn-ea"/>
                        </a:rPr>
                        <a:t>VM Admin Access</a:t>
                      </a:r>
                      <a:br>
                        <a:rPr lang="en-US" sz="1050" b="0" i="0" u="none" strike="noStrike">
                          <a:solidFill>
                            <a:srgbClr val="000000"/>
                          </a:solidFill>
                          <a:effectLst/>
                          <a:latin typeface="+mn-lt"/>
                          <a:ea typeface="+mn-ea"/>
                        </a:rPr>
                      </a:br>
                      <a:r>
                        <a:rPr lang="en-US" sz="1050" b="0" i="0" u="none" strike="noStrike">
                          <a:solidFill>
                            <a:srgbClr val="000000"/>
                          </a:solidFill>
                          <a:effectLst/>
                          <a:latin typeface="+mn-lt"/>
                          <a:ea typeface="+mn-ea"/>
                        </a:rPr>
                        <a:t>VM User Access</a:t>
                      </a:r>
                      <a:br>
                        <a:rPr lang="en-US" sz="1050" b="0" i="0" u="none" strike="noStrike">
                          <a:solidFill>
                            <a:srgbClr val="000000"/>
                          </a:solidFill>
                          <a:effectLst/>
                          <a:latin typeface="+mn-lt"/>
                          <a:ea typeface="+mn-ea"/>
                        </a:rPr>
                      </a:br>
                      <a:r>
                        <a:rPr lang="en-US" sz="1050" b="0" i="0" u="none" strike="noStrike">
                          <a:solidFill>
                            <a:srgbClr val="000000"/>
                          </a:solidFill>
                          <a:effectLst/>
                          <a:latin typeface="+mn-lt"/>
                          <a:ea typeface="+mn-ea"/>
                        </a:rPr>
                        <a:t>db_owner</a:t>
                      </a:r>
                      <a:br>
                        <a:rPr lang="en-US" sz="1050" b="0" i="0" u="none" strike="noStrike">
                          <a:solidFill>
                            <a:srgbClr val="000000"/>
                          </a:solidFill>
                          <a:effectLst/>
                          <a:latin typeface="+mn-lt"/>
                          <a:ea typeface="+mn-ea"/>
                        </a:rPr>
                      </a:br>
                      <a:r>
                        <a:rPr lang="en-US" sz="1050" b="0" i="0" u="none" strike="noStrike">
                          <a:solidFill>
                            <a:srgbClr val="000000"/>
                          </a:solidFill>
                          <a:effectLst/>
                          <a:latin typeface="+mn-lt"/>
                          <a:ea typeface="+mn-ea"/>
                        </a:rPr>
                        <a:t>db_datawriter/reader</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88511538"/>
                  </a:ext>
                </a:extLst>
              </a:tr>
              <a:tr h="398612">
                <a:tc>
                  <a:txBody>
                    <a:bodyPr/>
                    <a:lstStyle/>
                    <a:p>
                      <a:pPr algn="l" fontAlgn="t"/>
                      <a:r>
                        <a:rPr lang="ja-JP" altLang="en-US" sz="1050" b="0" i="0" u="none" strike="noStrike">
                          <a:solidFill>
                            <a:srgbClr val="000000"/>
                          </a:solidFill>
                          <a:effectLst/>
                          <a:latin typeface="+mn-lt"/>
                          <a:ea typeface="+mn-ea"/>
                        </a:rPr>
                        <a:t>ユーザアクセス・</a:t>
                      </a:r>
                      <a:r>
                        <a:rPr lang="en-US" altLang="ja-JP" sz="1050" b="0" i="0" u="none" strike="noStrike">
                          <a:solidFill>
                            <a:srgbClr val="000000"/>
                          </a:solidFill>
                          <a:effectLst/>
                          <a:latin typeface="+mn-lt"/>
                          <a:ea typeface="+mn-ea"/>
                        </a:rPr>
                        <a:t>API </a:t>
                      </a:r>
                      <a:r>
                        <a:rPr lang="ja-JP" altLang="en-US" sz="1050" b="0" i="0" u="none" strike="noStrike">
                          <a:solidFill>
                            <a:srgbClr val="000000"/>
                          </a:solidFill>
                          <a:effectLst/>
                          <a:latin typeface="+mn-lt"/>
                          <a:ea typeface="+mn-ea"/>
                        </a:rPr>
                        <a:t>アクセス</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ja-JP" altLang="en-US" sz="1050" b="0" i="0" u="none" strike="noStrike">
                          <a:solidFill>
                            <a:srgbClr val="000000"/>
                          </a:solidFill>
                          <a:effectLst/>
                          <a:latin typeface="+mn-lt"/>
                          <a:ea typeface="+mn-ea"/>
                        </a:rPr>
                        <a:t>業務システムをユーザとして利用するレイヤ</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altLang="ja-JP" sz="1050" b="0" i="0" u="none" strike="noStrike">
                          <a:solidFill>
                            <a:srgbClr val="000000"/>
                          </a:solidFill>
                          <a:effectLst/>
                          <a:latin typeface="+mn-lt"/>
                          <a:ea typeface="+mn-ea"/>
                        </a:rPr>
                        <a:t>Azure </a:t>
                      </a:r>
                      <a:r>
                        <a:rPr lang="ja-JP" altLang="en-US" sz="1050" b="0" i="0" u="none" strike="noStrike">
                          <a:solidFill>
                            <a:srgbClr val="000000"/>
                          </a:solidFill>
                          <a:effectLst/>
                          <a:latin typeface="+mn-lt"/>
                          <a:ea typeface="+mn-ea"/>
                        </a:rPr>
                        <a:t>上のアプリをユーザとして利用する権限</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ja-JP" altLang="en-US" sz="1050" b="0" i="0" u="none" strike="noStrike">
                          <a:solidFill>
                            <a:srgbClr val="000000"/>
                          </a:solidFill>
                          <a:effectLst/>
                          <a:latin typeface="+mn-lt"/>
                          <a:ea typeface="+mn-ea"/>
                        </a:rPr>
                        <a:t>（</a:t>
                      </a:r>
                      <a:r>
                        <a:rPr lang="en-US" altLang="ja-JP" sz="1050" b="0" i="0" u="none" strike="noStrike">
                          <a:solidFill>
                            <a:srgbClr val="000000"/>
                          </a:solidFill>
                          <a:effectLst/>
                          <a:latin typeface="+mn-lt"/>
                          <a:ea typeface="+mn-ea"/>
                        </a:rPr>
                        <a:t>AAD </a:t>
                      </a:r>
                      <a:r>
                        <a:rPr lang="ja-JP" altLang="en-US" sz="1050" b="0" i="0" u="none" strike="noStrike">
                          <a:solidFill>
                            <a:srgbClr val="000000"/>
                          </a:solidFill>
                          <a:effectLst/>
                          <a:latin typeface="+mn-lt"/>
                          <a:ea typeface="+mn-ea"/>
                        </a:rPr>
                        <a:t>上のエンタープライズアプリケーションで定義されたロール）</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46018901"/>
                  </a:ext>
                </a:extLst>
              </a:tr>
            </a:tbl>
          </a:graphicData>
        </a:graphic>
      </p:graphicFrame>
    </p:spTree>
    <p:extLst>
      <p:ext uri="{BB962C8B-B14F-4D97-AF65-F5344CB8AC3E}">
        <p14:creationId xmlns:p14="http://schemas.microsoft.com/office/powerpoint/2010/main" val="198123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4E77FD-1683-EA45-C5C8-0A28CEAF9B26}"/>
              </a:ext>
            </a:extLst>
          </p:cNvPr>
          <p:cNvSpPr>
            <a:spLocks noGrp="1"/>
          </p:cNvSpPr>
          <p:nvPr>
            <p:ph type="title"/>
          </p:nvPr>
        </p:nvSpPr>
        <p:spPr/>
        <p:txBody>
          <a:bodyPr/>
          <a:lstStyle/>
          <a:p>
            <a:r>
              <a:rPr kumimoji="1" lang="en-US" altLang="ja-JP"/>
              <a:t>Azure CAF </a:t>
            </a:r>
            <a:r>
              <a:rPr kumimoji="1" lang="ja-JP" altLang="en-US"/>
              <a:t>で説明されていること</a:t>
            </a:r>
          </a:p>
        </p:txBody>
      </p:sp>
      <p:sp>
        <p:nvSpPr>
          <p:cNvPr id="3" name="コンテンツ プレースホルダー 2">
            <a:extLst>
              <a:ext uri="{FF2B5EF4-FFF2-40B4-BE49-F238E27FC236}">
                <a16:creationId xmlns:a16="http://schemas.microsoft.com/office/drawing/2014/main" id="{C104D8DF-A259-8FA5-ACC3-27725686C996}"/>
              </a:ext>
            </a:extLst>
          </p:cNvPr>
          <p:cNvSpPr>
            <a:spLocks noGrp="1"/>
          </p:cNvSpPr>
          <p:nvPr>
            <p:ph idx="1"/>
          </p:nvPr>
        </p:nvSpPr>
        <p:spPr/>
        <p:txBody>
          <a:bodyPr/>
          <a:lstStyle/>
          <a:p>
            <a:r>
              <a:rPr kumimoji="1" lang="en-US" altLang="ja-JP"/>
              <a:t>Azure CAF </a:t>
            </a:r>
            <a:r>
              <a:rPr kumimoji="1" lang="ja-JP" altLang="en-US"/>
              <a:t>では大別して以下の </a:t>
            </a:r>
            <a:r>
              <a:rPr kumimoji="1" lang="en-US" altLang="ja-JP"/>
              <a:t>3 </a:t>
            </a:r>
            <a:r>
              <a:rPr kumimoji="1" lang="ja-JP" altLang="en-US"/>
              <a:t>つのことがフレームワーク化されている</a:t>
            </a:r>
            <a:endParaRPr kumimoji="1" lang="en-US" altLang="ja-JP"/>
          </a:p>
          <a:p>
            <a:pPr lvl="1"/>
            <a:r>
              <a:rPr lang="en-US" altLang="ja-JP"/>
              <a:t>1.</a:t>
            </a:r>
            <a:r>
              <a:rPr lang="ja-JP" altLang="en-US"/>
              <a:t> プロジェクトの進め方 ： どこから着手して何をやるのか？</a:t>
            </a:r>
            <a:endParaRPr lang="en-US" altLang="ja-JP"/>
          </a:p>
          <a:p>
            <a:pPr lvl="1"/>
            <a:r>
              <a:rPr kumimoji="1" lang="en-US" altLang="ja-JP"/>
              <a:t>2.</a:t>
            </a:r>
            <a:r>
              <a:rPr kumimoji="1" lang="ja-JP" altLang="en-US"/>
              <a:t> 管理統制ベースライン整備 </a:t>
            </a:r>
            <a:r>
              <a:rPr kumimoji="1" lang="en-US" altLang="ja-JP"/>
              <a:t>: </a:t>
            </a:r>
            <a:r>
              <a:rPr kumimoji="1" lang="ja-JP" altLang="en-US"/>
              <a:t>環境を適正な状態に保つために何を整備するのか？</a:t>
            </a:r>
          </a:p>
          <a:p>
            <a:pPr lvl="1"/>
            <a:r>
              <a:rPr kumimoji="1" lang="en-US" altLang="ja-JP"/>
              <a:t>3.</a:t>
            </a:r>
            <a:r>
              <a:rPr kumimoji="1" lang="ja-JP" altLang="en-US"/>
              <a:t> 人材・組織論 ： </a:t>
            </a:r>
            <a:r>
              <a:rPr kumimoji="1" lang="en-US" altLang="ja-JP"/>
              <a:t>1, 2 </a:t>
            </a:r>
            <a:r>
              <a:rPr kumimoji="1" lang="ja-JP" altLang="en-US"/>
              <a:t>に必要な作業や役割をどのように組織に割り当てるのか？</a:t>
            </a:r>
            <a:endParaRPr kumimoji="1" lang="en-US" altLang="ja-JP"/>
          </a:p>
          <a:p>
            <a:pPr lvl="1"/>
            <a:r>
              <a:rPr kumimoji="1" lang="ja-JP" altLang="en-US"/>
              <a:t>これに加えて、より具体化された実践的な情報が多数掲載されている</a:t>
            </a:r>
          </a:p>
        </p:txBody>
      </p:sp>
      <p:sp>
        <p:nvSpPr>
          <p:cNvPr id="5" name="正方形/長方形 4">
            <a:extLst>
              <a:ext uri="{FF2B5EF4-FFF2-40B4-BE49-F238E27FC236}">
                <a16:creationId xmlns:a16="http://schemas.microsoft.com/office/drawing/2014/main" id="{FCD27DD6-7A27-5113-7BEA-2AD13DC51716}"/>
              </a:ext>
            </a:extLst>
          </p:cNvPr>
          <p:cNvSpPr/>
          <p:nvPr/>
        </p:nvSpPr>
        <p:spPr>
          <a:xfrm>
            <a:off x="2398948" y="2847302"/>
            <a:ext cx="6287852" cy="756838"/>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kumimoji="0" lang="ja-JP" altLang="en-US" kern="0">
              <a:solidFill>
                <a:prstClr val="black"/>
              </a:solidFill>
              <a:latin typeface="+mn-lt"/>
              <a:ea typeface="+mn-ea"/>
            </a:endParaRPr>
          </a:p>
        </p:txBody>
      </p:sp>
      <p:sp>
        <p:nvSpPr>
          <p:cNvPr id="6" name="テキスト ボックス 5">
            <a:extLst>
              <a:ext uri="{FF2B5EF4-FFF2-40B4-BE49-F238E27FC236}">
                <a16:creationId xmlns:a16="http://schemas.microsoft.com/office/drawing/2014/main" id="{7D4F9634-A4C9-F9B1-A3C6-1040D5C70999}"/>
              </a:ext>
            </a:extLst>
          </p:cNvPr>
          <p:cNvSpPr txBox="1"/>
          <p:nvPr/>
        </p:nvSpPr>
        <p:spPr>
          <a:xfrm>
            <a:off x="476627" y="2960486"/>
            <a:ext cx="1770036" cy="523220"/>
          </a:xfrm>
          <a:prstGeom prst="rect">
            <a:avLst/>
          </a:prstGeom>
          <a:noFill/>
        </p:spPr>
        <p:txBody>
          <a:bodyPr wrap="none" rtlCol="0">
            <a:spAutoFit/>
          </a:bodyPr>
          <a:lstStyle/>
          <a:p>
            <a:r>
              <a:rPr lang="en-US" altLang="ja-JP" sz="1400"/>
              <a:t>1.</a:t>
            </a:r>
            <a:r>
              <a:rPr kumimoji="1" lang="ja-JP" altLang="en-US" sz="1400"/>
              <a:t> </a:t>
            </a:r>
            <a:r>
              <a:rPr kumimoji="1" lang="en-US" altLang="ja-JP" sz="1400"/>
              <a:t>Azure </a:t>
            </a:r>
            <a:r>
              <a:rPr kumimoji="1" lang="ja-JP" altLang="en-US" sz="1400"/>
              <a:t>を利用する</a:t>
            </a:r>
          </a:p>
          <a:p>
            <a:r>
              <a:rPr lang="ja-JP" altLang="en-US" sz="1400"/>
              <a:t>プロジェクトの進め方</a:t>
            </a:r>
            <a:endParaRPr kumimoji="1" lang="ja-JP" altLang="en-US" sz="1400"/>
          </a:p>
        </p:txBody>
      </p:sp>
      <p:sp>
        <p:nvSpPr>
          <p:cNvPr id="7" name="テキスト ボックス 6">
            <a:extLst>
              <a:ext uri="{FF2B5EF4-FFF2-40B4-BE49-F238E27FC236}">
                <a16:creationId xmlns:a16="http://schemas.microsoft.com/office/drawing/2014/main" id="{CDC75D87-1891-1C52-BCBC-13F944DC6619}"/>
              </a:ext>
            </a:extLst>
          </p:cNvPr>
          <p:cNvSpPr txBox="1"/>
          <p:nvPr/>
        </p:nvSpPr>
        <p:spPr>
          <a:xfrm>
            <a:off x="476627" y="3974865"/>
            <a:ext cx="1891865" cy="523220"/>
          </a:xfrm>
          <a:prstGeom prst="rect">
            <a:avLst/>
          </a:prstGeom>
          <a:noFill/>
        </p:spPr>
        <p:txBody>
          <a:bodyPr wrap="none" rtlCol="0">
            <a:spAutoFit/>
          </a:bodyPr>
          <a:lstStyle/>
          <a:p>
            <a:r>
              <a:rPr lang="en-US" altLang="ja-JP" sz="1400"/>
              <a:t>2.</a:t>
            </a:r>
            <a:r>
              <a:rPr kumimoji="1" lang="ja-JP" altLang="en-US" sz="1400"/>
              <a:t> 管理・統制のための</a:t>
            </a:r>
          </a:p>
          <a:p>
            <a:r>
              <a:rPr lang="ja-JP" altLang="en-US" sz="1400"/>
              <a:t>ベースラインの整備</a:t>
            </a:r>
            <a:endParaRPr kumimoji="1" lang="ja-JP" altLang="en-US" sz="1400"/>
          </a:p>
        </p:txBody>
      </p:sp>
      <p:sp>
        <p:nvSpPr>
          <p:cNvPr id="17" name="テキスト ボックス 16">
            <a:extLst>
              <a:ext uri="{FF2B5EF4-FFF2-40B4-BE49-F238E27FC236}">
                <a16:creationId xmlns:a16="http://schemas.microsoft.com/office/drawing/2014/main" id="{0D1FF899-C8BB-9B14-0177-375C1EE62622}"/>
              </a:ext>
            </a:extLst>
          </p:cNvPr>
          <p:cNvSpPr txBox="1"/>
          <p:nvPr/>
        </p:nvSpPr>
        <p:spPr>
          <a:xfrm>
            <a:off x="476627" y="4973583"/>
            <a:ext cx="1370888" cy="307777"/>
          </a:xfrm>
          <a:prstGeom prst="rect">
            <a:avLst/>
          </a:prstGeom>
          <a:noFill/>
        </p:spPr>
        <p:txBody>
          <a:bodyPr wrap="none" rtlCol="0">
            <a:spAutoFit/>
          </a:bodyPr>
          <a:lstStyle/>
          <a:p>
            <a:r>
              <a:rPr lang="en-US" altLang="ja-JP" sz="1400"/>
              <a:t>3.</a:t>
            </a:r>
            <a:r>
              <a:rPr kumimoji="1" lang="ja-JP" altLang="en-US" sz="1400"/>
              <a:t> 人材・組織論</a:t>
            </a:r>
          </a:p>
        </p:txBody>
      </p:sp>
      <p:sp>
        <p:nvSpPr>
          <p:cNvPr id="18" name="正方形/長方形 17">
            <a:extLst>
              <a:ext uri="{FF2B5EF4-FFF2-40B4-BE49-F238E27FC236}">
                <a16:creationId xmlns:a16="http://schemas.microsoft.com/office/drawing/2014/main" id="{B998B6A8-914E-E9F3-A4D4-4E1EDA34600F}"/>
              </a:ext>
            </a:extLst>
          </p:cNvPr>
          <p:cNvSpPr/>
          <p:nvPr/>
        </p:nvSpPr>
        <p:spPr>
          <a:xfrm>
            <a:off x="2398948" y="3823836"/>
            <a:ext cx="6287850" cy="756838"/>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kumimoji="0" lang="ja-JP" altLang="en-US" kern="0">
              <a:solidFill>
                <a:prstClr val="black"/>
              </a:solidFill>
              <a:latin typeface="+mn-lt"/>
              <a:ea typeface="+mn-ea"/>
            </a:endParaRPr>
          </a:p>
        </p:txBody>
      </p:sp>
      <p:sp>
        <p:nvSpPr>
          <p:cNvPr id="22" name="正方形/長方形 21">
            <a:extLst>
              <a:ext uri="{FF2B5EF4-FFF2-40B4-BE49-F238E27FC236}">
                <a16:creationId xmlns:a16="http://schemas.microsoft.com/office/drawing/2014/main" id="{CF3B3BCC-554C-2CBD-176A-EB9A92F3AC59}"/>
              </a:ext>
            </a:extLst>
          </p:cNvPr>
          <p:cNvSpPr/>
          <p:nvPr/>
        </p:nvSpPr>
        <p:spPr>
          <a:xfrm>
            <a:off x="2398948" y="4789411"/>
            <a:ext cx="6287851" cy="756838"/>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kumimoji="0" lang="ja-JP" altLang="en-US" kern="0">
              <a:solidFill>
                <a:prstClr val="black"/>
              </a:solidFill>
              <a:latin typeface="+mn-lt"/>
              <a:ea typeface="+mn-ea"/>
            </a:endParaRPr>
          </a:p>
        </p:txBody>
      </p:sp>
      <p:grpSp>
        <p:nvGrpSpPr>
          <p:cNvPr id="43" name="グループ化 42">
            <a:extLst>
              <a:ext uri="{FF2B5EF4-FFF2-40B4-BE49-F238E27FC236}">
                <a16:creationId xmlns:a16="http://schemas.microsoft.com/office/drawing/2014/main" id="{BA4BF3BB-92AF-50DE-6F7E-9E160B59DEDD}"/>
              </a:ext>
            </a:extLst>
          </p:cNvPr>
          <p:cNvGrpSpPr/>
          <p:nvPr/>
        </p:nvGrpSpPr>
        <p:grpSpPr>
          <a:xfrm>
            <a:off x="2583127" y="2793084"/>
            <a:ext cx="1407195" cy="730322"/>
            <a:chOff x="2583127" y="2915620"/>
            <a:chExt cx="1407195" cy="730322"/>
          </a:xfrm>
        </p:grpSpPr>
        <p:sp>
          <p:nvSpPr>
            <p:cNvPr id="45" name="正方形/長方形 44">
              <a:extLst>
                <a:ext uri="{FF2B5EF4-FFF2-40B4-BE49-F238E27FC236}">
                  <a16:creationId xmlns:a16="http://schemas.microsoft.com/office/drawing/2014/main" id="{70134C08-F804-9D15-10DC-FECDFA8A5B8A}"/>
                </a:ext>
              </a:extLst>
            </p:cNvPr>
            <p:cNvSpPr/>
            <p:nvPr/>
          </p:nvSpPr>
          <p:spPr>
            <a:xfrm>
              <a:off x="2720467" y="3043323"/>
              <a:ext cx="1269855" cy="60261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戦略立案</a:t>
              </a:r>
              <a:endParaRPr kumimoji="0" lang="en-US" altLang="ja-JP" sz="1200" kern="0">
                <a:solidFill>
                  <a:prstClr val="black"/>
                </a:solidFill>
                <a:latin typeface="+mn-lt"/>
                <a:ea typeface="+mn-ea"/>
              </a:endParaRPr>
            </a:p>
            <a:p>
              <a:pPr algn="ctr" eaLnBrk="1" fontAlgn="auto" hangingPunct="1">
                <a:spcBef>
                  <a:spcPts val="0"/>
                </a:spcBef>
                <a:spcAft>
                  <a:spcPts val="0"/>
                </a:spcAft>
                <a:defRPr/>
              </a:pPr>
              <a:r>
                <a:rPr kumimoji="0" lang="ja-JP" altLang="en-US" sz="1000" kern="0">
                  <a:solidFill>
                    <a:prstClr val="black"/>
                  </a:solidFill>
                  <a:latin typeface="+mn-lt"/>
                  <a:ea typeface="+mn-ea"/>
                </a:rPr>
                <a:t>（</a:t>
              </a:r>
              <a:r>
                <a:rPr kumimoji="0" lang="en-US" altLang="ja-JP" sz="1000" kern="0">
                  <a:solidFill>
                    <a:prstClr val="black"/>
                  </a:solidFill>
                  <a:latin typeface="+mn-lt"/>
                  <a:ea typeface="+mn-ea"/>
                </a:rPr>
                <a:t>Strategy</a:t>
              </a:r>
              <a:r>
                <a:rPr kumimoji="0" lang="ja-JP" altLang="en-US" sz="1000" kern="0">
                  <a:solidFill>
                    <a:prstClr val="black"/>
                  </a:solidFill>
                  <a:latin typeface="+mn-lt"/>
                  <a:ea typeface="+mn-ea"/>
                </a:rPr>
                <a:t>）</a:t>
              </a:r>
            </a:p>
          </p:txBody>
        </p:sp>
        <p:pic>
          <p:nvPicPr>
            <p:cNvPr id="54" name="Picture 2">
              <a:extLst>
                <a:ext uri="{FF2B5EF4-FFF2-40B4-BE49-F238E27FC236}">
                  <a16:creationId xmlns:a16="http://schemas.microsoft.com/office/drawing/2014/main" id="{45A4E862-99BE-E7BE-9E84-B02EB13F3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466" y="2915620"/>
              <a:ext cx="256001" cy="256001"/>
            </a:xfrm>
            <a:prstGeom prst="rect">
              <a:avLst/>
            </a:prstGeom>
            <a:noFill/>
            <a:extLst>
              <a:ext uri="{909E8E84-426E-40DD-AFC4-6F175D3DCCD1}">
                <a14:hiddenFill xmlns:a14="http://schemas.microsoft.com/office/drawing/2010/main">
                  <a:solidFill>
                    <a:srgbClr val="FFFFFF"/>
                  </a:solidFill>
                </a14:hiddenFill>
              </a:ext>
            </a:extLst>
          </p:spPr>
        </p:pic>
        <p:sp>
          <p:nvSpPr>
            <p:cNvPr id="55" name="楕円 54">
              <a:extLst>
                <a:ext uri="{FF2B5EF4-FFF2-40B4-BE49-F238E27FC236}">
                  <a16:creationId xmlns:a16="http://schemas.microsoft.com/office/drawing/2014/main" id="{BA0FF35C-8F9C-DD98-D924-B4A26B2FF3DE}"/>
                </a:ext>
              </a:extLst>
            </p:cNvPr>
            <p:cNvSpPr/>
            <p:nvPr/>
          </p:nvSpPr>
          <p:spPr bwMode="auto">
            <a:xfrm>
              <a:off x="2583127" y="2915620"/>
              <a:ext cx="256001" cy="256001"/>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56" name="グループ化 55">
            <a:extLst>
              <a:ext uri="{FF2B5EF4-FFF2-40B4-BE49-F238E27FC236}">
                <a16:creationId xmlns:a16="http://schemas.microsoft.com/office/drawing/2014/main" id="{840B9895-EFA7-5D62-FDD1-8DB851D342B1}"/>
              </a:ext>
            </a:extLst>
          </p:cNvPr>
          <p:cNvGrpSpPr/>
          <p:nvPr/>
        </p:nvGrpSpPr>
        <p:grpSpPr>
          <a:xfrm>
            <a:off x="4103094" y="2793084"/>
            <a:ext cx="1397857" cy="730322"/>
            <a:chOff x="4103094" y="2915620"/>
            <a:chExt cx="1397857" cy="730322"/>
          </a:xfrm>
        </p:grpSpPr>
        <p:sp>
          <p:nvSpPr>
            <p:cNvPr id="57" name="正方形/長方形 56">
              <a:extLst>
                <a:ext uri="{FF2B5EF4-FFF2-40B4-BE49-F238E27FC236}">
                  <a16:creationId xmlns:a16="http://schemas.microsoft.com/office/drawing/2014/main" id="{7A08B301-F655-180B-672E-D88BD581B009}"/>
                </a:ext>
              </a:extLst>
            </p:cNvPr>
            <p:cNvSpPr/>
            <p:nvPr/>
          </p:nvSpPr>
          <p:spPr>
            <a:xfrm>
              <a:off x="4231096" y="3043323"/>
              <a:ext cx="1269855" cy="60261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戦術立案・</a:t>
              </a:r>
            </a:p>
            <a:p>
              <a:pPr algn="ctr" eaLnBrk="1" fontAlgn="auto" hangingPunct="1">
                <a:spcBef>
                  <a:spcPts val="0"/>
                </a:spcBef>
                <a:spcAft>
                  <a:spcPts val="0"/>
                </a:spcAft>
                <a:defRPr/>
              </a:pPr>
              <a:r>
                <a:rPr kumimoji="0" lang="ja-JP" altLang="en-US" sz="1200" kern="0">
                  <a:solidFill>
                    <a:prstClr val="black"/>
                  </a:solidFill>
                  <a:latin typeface="+mn-lt"/>
                  <a:ea typeface="+mn-ea"/>
                </a:rPr>
                <a:t>計画策定</a:t>
              </a:r>
            </a:p>
            <a:p>
              <a:pPr algn="ctr" eaLnBrk="1" fontAlgn="auto" hangingPunct="1">
                <a:spcBef>
                  <a:spcPts val="0"/>
                </a:spcBef>
                <a:spcAft>
                  <a:spcPts val="0"/>
                </a:spcAft>
                <a:defRPr/>
              </a:pPr>
              <a:r>
                <a:rPr kumimoji="0" lang="ja-JP" altLang="en-US" sz="1000" kern="0">
                  <a:solidFill>
                    <a:prstClr val="black"/>
                  </a:solidFill>
                  <a:latin typeface="+mn-lt"/>
                  <a:ea typeface="+mn-ea"/>
                </a:rPr>
                <a:t>（</a:t>
              </a:r>
              <a:r>
                <a:rPr kumimoji="0" lang="en-US" altLang="ja-JP" sz="1000" kern="0">
                  <a:solidFill>
                    <a:prstClr val="black"/>
                  </a:solidFill>
                  <a:latin typeface="+mn-lt"/>
                  <a:ea typeface="+mn-ea"/>
                </a:rPr>
                <a:t>Plan</a:t>
              </a:r>
              <a:r>
                <a:rPr kumimoji="0" lang="ja-JP" altLang="en-US" sz="1000" kern="0">
                  <a:solidFill>
                    <a:prstClr val="black"/>
                  </a:solidFill>
                  <a:latin typeface="+mn-lt"/>
                  <a:ea typeface="+mn-ea"/>
                </a:rPr>
                <a:t>）</a:t>
              </a:r>
            </a:p>
          </p:txBody>
        </p:sp>
        <p:pic>
          <p:nvPicPr>
            <p:cNvPr id="58" name="Picture 4">
              <a:extLst>
                <a:ext uri="{FF2B5EF4-FFF2-40B4-BE49-F238E27FC236}">
                  <a16:creationId xmlns:a16="http://schemas.microsoft.com/office/drawing/2014/main" id="{5128121E-53BD-B88D-5C42-5E3198FB3E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3104" y="2915620"/>
              <a:ext cx="256001" cy="256001"/>
            </a:xfrm>
            <a:prstGeom prst="rect">
              <a:avLst/>
            </a:prstGeom>
            <a:noFill/>
            <a:extLst>
              <a:ext uri="{909E8E84-426E-40DD-AFC4-6F175D3DCCD1}">
                <a14:hiddenFill xmlns:a14="http://schemas.microsoft.com/office/drawing/2010/main">
                  <a:solidFill>
                    <a:srgbClr val="FFFFFF"/>
                  </a:solidFill>
                </a14:hiddenFill>
              </a:ext>
            </a:extLst>
          </p:spPr>
        </p:pic>
        <p:sp>
          <p:nvSpPr>
            <p:cNvPr id="59" name="楕円 58">
              <a:extLst>
                <a:ext uri="{FF2B5EF4-FFF2-40B4-BE49-F238E27FC236}">
                  <a16:creationId xmlns:a16="http://schemas.microsoft.com/office/drawing/2014/main" id="{59D4E314-8ECB-02A8-E9BF-939BDA7B5263}"/>
                </a:ext>
              </a:extLst>
            </p:cNvPr>
            <p:cNvSpPr/>
            <p:nvPr/>
          </p:nvSpPr>
          <p:spPr bwMode="auto">
            <a:xfrm>
              <a:off x="4103094" y="2915620"/>
              <a:ext cx="256001" cy="256001"/>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60" name="グループ化 59">
            <a:extLst>
              <a:ext uri="{FF2B5EF4-FFF2-40B4-BE49-F238E27FC236}">
                <a16:creationId xmlns:a16="http://schemas.microsoft.com/office/drawing/2014/main" id="{A107AEC0-4534-FCEC-F2A3-304088BE18DE}"/>
              </a:ext>
            </a:extLst>
          </p:cNvPr>
          <p:cNvGrpSpPr/>
          <p:nvPr/>
        </p:nvGrpSpPr>
        <p:grpSpPr>
          <a:xfrm>
            <a:off x="5614132" y="2793084"/>
            <a:ext cx="1397447" cy="730322"/>
            <a:chOff x="5614132" y="2915620"/>
            <a:chExt cx="1397447" cy="730322"/>
          </a:xfrm>
        </p:grpSpPr>
        <p:sp>
          <p:nvSpPr>
            <p:cNvPr id="61" name="正方形/長方形 60">
              <a:extLst>
                <a:ext uri="{FF2B5EF4-FFF2-40B4-BE49-F238E27FC236}">
                  <a16:creationId xmlns:a16="http://schemas.microsoft.com/office/drawing/2014/main" id="{77B1FCB4-FB80-1B54-BD48-B4C067E8D29C}"/>
                </a:ext>
              </a:extLst>
            </p:cNvPr>
            <p:cNvSpPr/>
            <p:nvPr/>
          </p:nvSpPr>
          <p:spPr>
            <a:xfrm>
              <a:off x="5741724" y="3043323"/>
              <a:ext cx="1269855" cy="60261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共通基盤構築</a:t>
              </a:r>
            </a:p>
            <a:p>
              <a:pPr algn="ctr" eaLnBrk="1" fontAlgn="auto" hangingPunct="1">
                <a:spcBef>
                  <a:spcPts val="0"/>
                </a:spcBef>
                <a:spcAft>
                  <a:spcPts val="0"/>
                </a:spcAft>
                <a:defRPr/>
              </a:pPr>
              <a:r>
                <a:rPr kumimoji="0" lang="ja-JP" altLang="en-US" sz="1000" kern="0">
                  <a:solidFill>
                    <a:prstClr val="black"/>
                  </a:solidFill>
                  <a:latin typeface="+mn-lt"/>
                  <a:ea typeface="+mn-ea"/>
                </a:rPr>
                <a:t>（</a:t>
              </a:r>
              <a:r>
                <a:rPr kumimoji="0" lang="en-US" altLang="ja-JP" sz="1000" kern="0">
                  <a:solidFill>
                    <a:prstClr val="black"/>
                  </a:solidFill>
                  <a:latin typeface="+mn-lt"/>
                  <a:ea typeface="+mn-ea"/>
                </a:rPr>
                <a:t>Ready</a:t>
              </a:r>
              <a:r>
                <a:rPr kumimoji="0" lang="ja-JP" altLang="en-US" sz="1000" kern="0">
                  <a:solidFill>
                    <a:prstClr val="black"/>
                  </a:solidFill>
                  <a:latin typeface="+mn-lt"/>
                  <a:ea typeface="+mn-ea"/>
                </a:rPr>
                <a:t>）</a:t>
              </a:r>
            </a:p>
          </p:txBody>
        </p:sp>
        <p:pic>
          <p:nvPicPr>
            <p:cNvPr id="62" name="Picture 6">
              <a:extLst>
                <a:ext uri="{FF2B5EF4-FFF2-40B4-BE49-F238E27FC236}">
                  <a16:creationId xmlns:a16="http://schemas.microsoft.com/office/drawing/2014/main" id="{907F8B3E-C7C7-A80F-64D1-57A91E548A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4132" y="2915620"/>
              <a:ext cx="256001" cy="256001"/>
            </a:xfrm>
            <a:prstGeom prst="rect">
              <a:avLst/>
            </a:prstGeom>
            <a:noFill/>
            <a:extLst>
              <a:ext uri="{909E8E84-426E-40DD-AFC4-6F175D3DCCD1}">
                <a14:hiddenFill xmlns:a14="http://schemas.microsoft.com/office/drawing/2010/main">
                  <a:solidFill>
                    <a:srgbClr val="FFFFFF"/>
                  </a:solidFill>
                </a14:hiddenFill>
              </a:ext>
            </a:extLst>
          </p:spPr>
        </p:pic>
        <p:sp>
          <p:nvSpPr>
            <p:cNvPr id="63" name="楕円 62">
              <a:extLst>
                <a:ext uri="{FF2B5EF4-FFF2-40B4-BE49-F238E27FC236}">
                  <a16:creationId xmlns:a16="http://schemas.microsoft.com/office/drawing/2014/main" id="{436B4A3A-F622-6449-9914-A931AA141170}"/>
                </a:ext>
              </a:extLst>
            </p:cNvPr>
            <p:cNvSpPr/>
            <p:nvPr/>
          </p:nvSpPr>
          <p:spPr bwMode="auto">
            <a:xfrm>
              <a:off x="5614132" y="2915620"/>
              <a:ext cx="256001" cy="256001"/>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1024" name="グループ化 1023">
            <a:extLst>
              <a:ext uri="{FF2B5EF4-FFF2-40B4-BE49-F238E27FC236}">
                <a16:creationId xmlns:a16="http://schemas.microsoft.com/office/drawing/2014/main" id="{939CECB6-A45F-E5A4-959E-36E9D343A6D1}"/>
              </a:ext>
            </a:extLst>
          </p:cNvPr>
          <p:cNvGrpSpPr/>
          <p:nvPr/>
        </p:nvGrpSpPr>
        <p:grpSpPr>
          <a:xfrm>
            <a:off x="7116400" y="2793084"/>
            <a:ext cx="1405808" cy="730322"/>
            <a:chOff x="7116400" y="2915620"/>
            <a:chExt cx="1405808" cy="730322"/>
          </a:xfrm>
        </p:grpSpPr>
        <p:sp>
          <p:nvSpPr>
            <p:cNvPr id="1025" name="正方形/長方形 1024">
              <a:extLst>
                <a:ext uri="{FF2B5EF4-FFF2-40B4-BE49-F238E27FC236}">
                  <a16:creationId xmlns:a16="http://schemas.microsoft.com/office/drawing/2014/main" id="{A5AF2D9E-94B5-A32E-CA0C-28FAB4525510}"/>
                </a:ext>
              </a:extLst>
            </p:cNvPr>
            <p:cNvSpPr/>
            <p:nvPr/>
          </p:nvSpPr>
          <p:spPr>
            <a:xfrm>
              <a:off x="7252353" y="3043323"/>
              <a:ext cx="1269855" cy="60261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業務システム</a:t>
              </a:r>
              <a:endParaRPr kumimoji="0" lang="en-US" altLang="ja-JP" sz="1200" kern="0">
                <a:solidFill>
                  <a:prstClr val="black"/>
                </a:solidFill>
                <a:latin typeface="+mn-lt"/>
                <a:ea typeface="+mn-ea"/>
              </a:endParaRPr>
            </a:p>
            <a:p>
              <a:pPr algn="ctr" eaLnBrk="1" fontAlgn="auto" hangingPunct="1">
                <a:spcBef>
                  <a:spcPts val="0"/>
                </a:spcBef>
                <a:spcAft>
                  <a:spcPts val="0"/>
                </a:spcAft>
                <a:defRPr/>
              </a:pPr>
              <a:r>
                <a:rPr kumimoji="0" lang="ja-JP" altLang="en-US" sz="1200" kern="0">
                  <a:solidFill>
                    <a:prstClr val="black"/>
                  </a:solidFill>
                  <a:latin typeface="+mn-lt"/>
                  <a:ea typeface="+mn-ea"/>
                </a:rPr>
                <a:t>構築・移行</a:t>
              </a:r>
            </a:p>
            <a:p>
              <a:pPr algn="ctr" eaLnBrk="1" fontAlgn="auto" hangingPunct="1">
                <a:spcBef>
                  <a:spcPts val="0"/>
                </a:spcBef>
                <a:spcAft>
                  <a:spcPts val="0"/>
                </a:spcAft>
                <a:defRPr/>
              </a:pPr>
              <a:r>
                <a:rPr kumimoji="0" lang="ja-JP" altLang="en-US" sz="1000" kern="0">
                  <a:solidFill>
                    <a:prstClr val="black"/>
                  </a:solidFill>
                  <a:latin typeface="+mn-lt"/>
                  <a:ea typeface="+mn-ea"/>
                </a:rPr>
                <a:t>（</a:t>
              </a:r>
              <a:r>
                <a:rPr kumimoji="0" lang="en-US" altLang="ja-JP" sz="1000" kern="0">
                  <a:solidFill>
                    <a:prstClr val="black"/>
                  </a:solidFill>
                  <a:latin typeface="+mn-lt"/>
                  <a:ea typeface="+mn-ea"/>
                </a:rPr>
                <a:t>Adopt</a:t>
              </a:r>
              <a:r>
                <a:rPr kumimoji="0" lang="ja-JP" altLang="en-US" sz="1000" kern="0">
                  <a:solidFill>
                    <a:prstClr val="black"/>
                  </a:solidFill>
                  <a:latin typeface="+mn-lt"/>
                  <a:ea typeface="+mn-ea"/>
                </a:rPr>
                <a:t>）</a:t>
              </a:r>
            </a:p>
          </p:txBody>
        </p:sp>
        <p:pic>
          <p:nvPicPr>
            <p:cNvPr id="1027" name="Picture 8">
              <a:extLst>
                <a:ext uri="{FF2B5EF4-FFF2-40B4-BE49-F238E27FC236}">
                  <a16:creationId xmlns:a16="http://schemas.microsoft.com/office/drawing/2014/main" id="{CFA63690-81B4-BE32-6F0C-624F579A39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4770" y="2915620"/>
              <a:ext cx="256001" cy="256001"/>
            </a:xfrm>
            <a:prstGeom prst="rect">
              <a:avLst/>
            </a:prstGeom>
            <a:noFill/>
            <a:extLst>
              <a:ext uri="{909E8E84-426E-40DD-AFC4-6F175D3DCCD1}">
                <a14:hiddenFill xmlns:a14="http://schemas.microsoft.com/office/drawing/2010/main">
                  <a:solidFill>
                    <a:srgbClr val="FFFFFF"/>
                  </a:solidFill>
                </a14:hiddenFill>
              </a:ext>
            </a:extLst>
          </p:spPr>
        </p:pic>
        <p:sp>
          <p:nvSpPr>
            <p:cNvPr id="1029" name="楕円 1028">
              <a:extLst>
                <a:ext uri="{FF2B5EF4-FFF2-40B4-BE49-F238E27FC236}">
                  <a16:creationId xmlns:a16="http://schemas.microsoft.com/office/drawing/2014/main" id="{7F707F92-D1EE-6447-88F9-95EC67E250CD}"/>
                </a:ext>
              </a:extLst>
            </p:cNvPr>
            <p:cNvSpPr/>
            <p:nvPr/>
          </p:nvSpPr>
          <p:spPr bwMode="auto">
            <a:xfrm>
              <a:off x="7116400" y="2915620"/>
              <a:ext cx="256001" cy="256001"/>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1031" name="グループ化 1030">
            <a:extLst>
              <a:ext uri="{FF2B5EF4-FFF2-40B4-BE49-F238E27FC236}">
                <a16:creationId xmlns:a16="http://schemas.microsoft.com/office/drawing/2014/main" id="{43273B0F-7F13-5504-A098-FD597914A0CC}"/>
              </a:ext>
            </a:extLst>
          </p:cNvPr>
          <p:cNvGrpSpPr/>
          <p:nvPr/>
        </p:nvGrpSpPr>
        <p:grpSpPr>
          <a:xfrm>
            <a:off x="6355734" y="3775480"/>
            <a:ext cx="1407195" cy="722605"/>
            <a:chOff x="2583127" y="4583200"/>
            <a:chExt cx="1407195" cy="722605"/>
          </a:xfrm>
        </p:grpSpPr>
        <p:sp>
          <p:nvSpPr>
            <p:cNvPr id="1033" name="正方形/長方形 1032">
              <a:extLst>
                <a:ext uri="{FF2B5EF4-FFF2-40B4-BE49-F238E27FC236}">
                  <a16:creationId xmlns:a16="http://schemas.microsoft.com/office/drawing/2014/main" id="{F42F9201-BD95-718C-4A19-135D8EF2140B}"/>
                </a:ext>
              </a:extLst>
            </p:cNvPr>
            <p:cNvSpPr/>
            <p:nvPr/>
          </p:nvSpPr>
          <p:spPr>
            <a:xfrm>
              <a:off x="2720467" y="4703186"/>
              <a:ext cx="1269855" cy="60261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セキュリティ管理</a:t>
              </a:r>
            </a:p>
            <a:p>
              <a:pPr algn="ctr" eaLnBrk="1" fontAlgn="auto" hangingPunct="1">
                <a:spcBef>
                  <a:spcPts val="0"/>
                </a:spcBef>
                <a:spcAft>
                  <a:spcPts val="0"/>
                </a:spcAft>
                <a:defRPr/>
              </a:pPr>
              <a:r>
                <a:rPr kumimoji="0" lang="ja-JP" altLang="en-US" sz="1000" kern="0">
                  <a:solidFill>
                    <a:prstClr val="black"/>
                  </a:solidFill>
                  <a:latin typeface="+mn-lt"/>
                  <a:ea typeface="+mn-ea"/>
                </a:rPr>
                <a:t>（</a:t>
              </a:r>
              <a:r>
                <a:rPr kumimoji="0" lang="en-US" altLang="ja-JP" sz="1000" kern="0">
                  <a:solidFill>
                    <a:prstClr val="black"/>
                  </a:solidFill>
                  <a:latin typeface="+mn-lt"/>
                  <a:ea typeface="+mn-ea"/>
                </a:rPr>
                <a:t>Secure</a:t>
              </a:r>
              <a:r>
                <a:rPr kumimoji="0" lang="ja-JP" altLang="en-US" sz="1000" kern="0">
                  <a:solidFill>
                    <a:prstClr val="black"/>
                  </a:solidFill>
                  <a:latin typeface="+mn-lt"/>
                  <a:ea typeface="+mn-ea"/>
                </a:rPr>
                <a:t>）</a:t>
              </a:r>
            </a:p>
          </p:txBody>
        </p:sp>
        <p:pic>
          <p:nvPicPr>
            <p:cNvPr id="1034" name="Picture 12">
              <a:extLst>
                <a:ext uri="{FF2B5EF4-FFF2-40B4-BE49-F238E27FC236}">
                  <a16:creationId xmlns:a16="http://schemas.microsoft.com/office/drawing/2014/main" id="{17EE5A7A-3371-9E9B-1BB5-A914B4C283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9500" y="4583200"/>
              <a:ext cx="256001" cy="256001"/>
            </a:xfrm>
            <a:prstGeom prst="rect">
              <a:avLst/>
            </a:prstGeom>
            <a:noFill/>
            <a:extLst>
              <a:ext uri="{909E8E84-426E-40DD-AFC4-6F175D3DCCD1}">
                <a14:hiddenFill xmlns:a14="http://schemas.microsoft.com/office/drawing/2010/main">
                  <a:solidFill>
                    <a:srgbClr val="FFFFFF"/>
                  </a:solidFill>
                </a14:hiddenFill>
              </a:ext>
            </a:extLst>
          </p:spPr>
        </p:pic>
        <p:sp>
          <p:nvSpPr>
            <p:cNvPr id="1035" name="楕円 1034">
              <a:extLst>
                <a:ext uri="{FF2B5EF4-FFF2-40B4-BE49-F238E27FC236}">
                  <a16:creationId xmlns:a16="http://schemas.microsoft.com/office/drawing/2014/main" id="{0291C310-05F2-34D4-C711-C4C976F98226}"/>
                </a:ext>
              </a:extLst>
            </p:cNvPr>
            <p:cNvSpPr/>
            <p:nvPr/>
          </p:nvSpPr>
          <p:spPr bwMode="auto">
            <a:xfrm>
              <a:off x="2583127" y="4583489"/>
              <a:ext cx="256001" cy="256001"/>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1037" name="グループ化 1036">
            <a:extLst>
              <a:ext uri="{FF2B5EF4-FFF2-40B4-BE49-F238E27FC236}">
                <a16:creationId xmlns:a16="http://schemas.microsoft.com/office/drawing/2014/main" id="{91829A09-6BD4-6467-418A-AD32BC41102E}"/>
              </a:ext>
            </a:extLst>
          </p:cNvPr>
          <p:cNvGrpSpPr/>
          <p:nvPr/>
        </p:nvGrpSpPr>
        <p:grpSpPr>
          <a:xfrm>
            <a:off x="4869425" y="3771722"/>
            <a:ext cx="1377045" cy="726363"/>
            <a:chOff x="4123905" y="4579442"/>
            <a:chExt cx="1377045" cy="726363"/>
          </a:xfrm>
        </p:grpSpPr>
        <p:sp>
          <p:nvSpPr>
            <p:cNvPr id="1039" name="正方形/長方形 1038">
              <a:extLst>
                <a:ext uri="{FF2B5EF4-FFF2-40B4-BE49-F238E27FC236}">
                  <a16:creationId xmlns:a16="http://schemas.microsoft.com/office/drawing/2014/main" id="{EF3DA361-B558-F76A-F35D-E46BF0FE7A24}"/>
                </a:ext>
              </a:extLst>
            </p:cNvPr>
            <p:cNvSpPr/>
            <p:nvPr/>
          </p:nvSpPr>
          <p:spPr>
            <a:xfrm>
              <a:off x="4231095" y="4703186"/>
              <a:ext cx="1269855" cy="60261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運用管理</a:t>
              </a:r>
            </a:p>
            <a:p>
              <a:pPr algn="ctr" eaLnBrk="1" fontAlgn="auto" hangingPunct="1">
                <a:spcBef>
                  <a:spcPts val="0"/>
                </a:spcBef>
                <a:spcAft>
                  <a:spcPts val="0"/>
                </a:spcAft>
                <a:defRPr/>
              </a:pPr>
              <a:r>
                <a:rPr kumimoji="0" lang="ja-JP" altLang="en-US" sz="1000" kern="0">
                  <a:solidFill>
                    <a:prstClr val="black"/>
                  </a:solidFill>
                  <a:latin typeface="+mn-lt"/>
                  <a:ea typeface="+mn-ea"/>
                </a:rPr>
                <a:t>（</a:t>
              </a:r>
              <a:r>
                <a:rPr kumimoji="0" lang="en-US" altLang="ja-JP" sz="1000" kern="0">
                  <a:solidFill>
                    <a:prstClr val="black"/>
                  </a:solidFill>
                  <a:latin typeface="+mn-lt"/>
                  <a:ea typeface="+mn-ea"/>
                </a:rPr>
                <a:t>Operate</a:t>
              </a:r>
              <a:r>
                <a:rPr kumimoji="0" lang="ja-JP" altLang="en-US" sz="1000" kern="0">
                  <a:solidFill>
                    <a:prstClr val="black"/>
                  </a:solidFill>
                  <a:latin typeface="+mn-lt"/>
                  <a:ea typeface="+mn-ea"/>
                </a:rPr>
                <a:t>）</a:t>
              </a:r>
            </a:p>
          </p:txBody>
        </p:sp>
        <p:pic>
          <p:nvPicPr>
            <p:cNvPr id="1041" name="Picture 14">
              <a:extLst>
                <a:ext uri="{FF2B5EF4-FFF2-40B4-BE49-F238E27FC236}">
                  <a16:creationId xmlns:a16="http://schemas.microsoft.com/office/drawing/2014/main" id="{C0AD1712-03C6-467A-CA3C-E8A556CA37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3905" y="4579442"/>
              <a:ext cx="256001" cy="256001"/>
            </a:xfrm>
            <a:prstGeom prst="rect">
              <a:avLst/>
            </a:prstGeom>
            <a:noFill/>
            <a:extLst>
              <a:ext uri="{909E8E84-426E-40DD-AFC4-6F175D3DCCD1}">
                <a14:hiddenFill xmlns:a14="http://schemas.microsoft.com/office/drawing/2010/main">
                  <a:solidFill>
                    <a:srgbClr val="FFFFFF"/>
                  </a:solidFill>
                </a14:hiddenFill>
              </a:ext>
            </a:extLst>
          </p:spPr>
        </p:pic>
        <p:sp>
          <p:nvSpPr>
            <p:cNvPr id="1043" name="楕円 1042">
              <a:extLst>
                <a:ext uri="{FF2B5EF4-FFF2-40B4-BE49-F238E27FC236}">
                  <a16:creationId xmlns:a16="http://schemas.microsoft.com/office/drawing/2014/main" id="{3B422F15-37AC-3B46-4D84-552BF4636DAD}"/>
                </a:ext>
              </a:extLst>
            </p:cNvPr>
            <p:cNvSpPr/>
            <p:nvPr/>
          </p:nvSpPr>
          <p:spPr bwMode="auto">
            <a:xfrm>
              <a:off x="4126871" y="4583489"/>
              <a:ext cx="256001" cy="256001"/>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1048" name="グループ化 1047">
            <a:extLst>
              <a:ext uri="{FF2B5EF4-FFF2-40B4-BE49-F238E27FC236}">
                <a16:creationId xmlns:a16="http://schemas.microsoft.com/office/drawing/2014/main" id="{8AB36B26-DFE0-E9C3-AD2A-C7D02CC65391}"/>
              </a:ext>
            </a:extLst>
          </p:cNvPr>
          <p:cNvGrpSpPr/>
          <p:nvPr/>
        </p:nvGrpSpPr>
        <p:grpSpPr>
          <a:xfrm>
            <a:off x="4843944" y="4730569"/>
            <a:ext cx="1397857" cy="730620"/>
            <a:chOff x="4534730" y="5893464"/>
            <a:chExt cx="1397857" cy="730620"/>
          </a:xfrm>
        </p:grpSpPr>
        <p:sp>
          <p:nvSpPr>
            <p:cNvPr id="1049" name="正方形/長方形 1048">
              <a:extLst>
                <a:ext uri="{FF2B5EF4-FFF2-40B4-BE49-F238E27FC236}">
                  <a16:creationId xmlns:a16="http://schemas.microsoft.com/office/drawing/2014/main" id="{DA8064E7-00A6-5071-3783-BE5B52D3A3CE}"/>
                </a:ext>
              </a:extLst>
            </p:cNvPr>
            <p:cNvSpPr/>
            <p:nvPr/>
          </p:nvSpPr>
          <p:spPr>
            <a:xfrm>
              <a:off x="4662732" y="6021465"/>
              <a:ext cx="1269855" cy="60261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人材・組織編成</a:t>
              </a:r>
            </a:p>
            <a:p>
              <a:pPr algn="ctr" eaLnBrk="1" fontAlgn="auto" hangingPunct="1">
                <a:spcBef>
                  <a:spcPts val="0"/>
                </a:spcBef>
                <a:spcAft>
                  <a:spcPts val="0"/>
                </a:spcAft>
                <a:defRPr/>
              </a:pPr>
              <a:r>
                <a:rPr kumimoji="0" lang="ja-JP" altLang="en-US" sz="1000" kern="0">
                  <a:solidFill>
                    <a:prstClr val="black"/>
                  </a:solidFill>
                  <a:latin typeface="+mn-lt"/>
                  <a:ea typeface="+mn-ea"/>
                </a:rPr>
                <a:t>（</a:t>
              </a:r>
              <a:r>
                <a:rPr kumimoji="0" lang="en-US" altLang="ja-JP" sz="1000" kern="0">
                  <a:solidFill>
                    <a:prstClr val="black"/>
                  </a:solidFill>
                  <a:latin typeface="+mn-lt"/>
                  <a:ea typeface="+mn-ea"/>
                </a:rPr>
                <a:t>Organize</a:t>
              </a:r>
              <a:r>
                <a:rPr kumimoji="0" lang="ja-JP" altLang="en-US" sz="1000" kern="0">
                  <a:solidFill>
                    <a:prstClr val="black"/>
                  </a:solidFill>
                  <a:latin typeface="+mn-lt"/>
                  <a:ea typeface="+mn-ea"/>
                </a:rPr>
                <a:t>）</a:t>
              </a:r>
            </a:p>
          </p:txBody>
        </p:sp>
        <p:pic>
          <p:nvPicPr>
            <p:cNvPr id="1050" name="Picture 18" descr="Organize icon">
              <a:extLst>
                <a:ext uri="{FF2B5EF4-FFF2-40B4-BE49-F238E27FC236}">
                  <a16:creationId xmlns:a16="http://schemas.microsoft.com/office/drawing/2014/main" id="{4E7D7763-CFC5-5470-9E0A-7A9FFA0E26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34730" y="5893464"/>
              <a:ext cx="256001" cy="256001"/>
            </a:xfrm>
            <a:prstGeom prst="rect">
              <a:avLst/>
            </a:prstGeom>
            <a:noFill/>
            <a:extLst>
              <a:ext uri="{909E8E84-426E-40DD-AFC4-6F175D3DCCD1}">
                <a14:hiddenFill xmlns:a14="http://schemas.microsoft.com/office/drawing/2010/main">
                  <a:solidFill>
                    <a:srgbClr val="FFFFFF"/>
                  </a:solidFill>
                </a14:hiddenFill>
              </a:ext>
            </a:extLst>
          </p:spPr>
        </p:pic>
        <p:sp>
          <p:nvSpPr>
            <p:cNvPr id="1051" name="楕円 1050">
              <a:extLst>
                <a:ext uri="{FF2B5EF4-FFF2-40B4-BE49-F238E27FC236}">
                  <a16:creationId xmlns:a16="http://schemas.microsoft.com/office/drawing/2014/main" id="{F20815F0-CC9B-8881-2627-A4173FCF6E34}"/>
                </a:ext>
              </a:extLst>
            </p:cNvPr>
            <p:cNvSpPr/>
            <p:nvPr/>
          </p:nvSpPr>
          <p:spPr bwMode="auto">
            <a:xfrm>
              <a:off x="4534730" y="5893464"/>
              <a:ext cx="256001" cy="256001"/>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sp>
        <p:nvSpPr>
          <p:cNvPr id="1052" name="矢印: 右 1051">
            <a:extLst>
              <a:ext uri="{FF2B5EF4-FFF2-40B4-BE49-F238E27FC236}">
                <a16:creationId xmlns:a16="http://schemas.microsoft.com/office/drawing/2014/main" id="{7911CB76-41FA-FED6-9294-4A185F7EB632}"/>
              </a:ext>
            </a:extLst>
          </p:cNvPr>
          <p:cNvSpPr/>
          <p:nvPr/>
        </p:nvSpPr>
        <p:spPr bwMode="auto">
          <a:xfrm>
            <a:off x="4028509" y="3120715"/>
            <a:ext cx="168841" cy="200025"/>
          </a:xfrm>
          <a:prstGeom prst="rightArrow">
            <a:avLst/>
          </a:prstGeom>
          <a:solidFill>
            <a:schemeClr val="bg1">
              <a:lumMod val="95000"/>
            </a:schemeClr>
          </a:solidFill>
          <a:ln w="9525"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1053" name="矢印: 右 1052">
            <a:extLst>
              <a:ext uri="{FF2B5EF4-FFF2-40B4-BE49-F238E27FC236}">
                <a16:creationId xmlns:a16="http://schemas.microsoft.com/office/drawing/2014/main" id="{34B94A72-CD0B-3C83-EADE-242A8574C728}"/>
              </a:ext>
            </a:extLst>
          </p:cNvPr>
          <p:cNvSpPr/>
          <p:nvPr/>
        </p:nvSpPr>
        <p:spPr bwMode="auto">
          <a:xfrm>
            <a:off x="5533459" y="3120715"/>
            <a:ext cx="168841" cy="200025"/>
          </a:xfrm>
          <a:prstGeom prst="rightArrow">
            <a:avLst/>
          </a:prstGeom>
          <a:solidFill>
            <a:schemeClr val="bg1">
              <a:lumMod val="95000"/>
            </a:schemeClr>
          </a:solidFill>
          <a:ln w="9525"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1054" name="矢印: 右 1053">
            <a:extLst>
              <a:ext uri="{FF2B5EF4-FFF2-40B4-BE49-F238E27FC236}">
                <a16:creationId xmlns:a16="http://schemas.microsoft.com/office/drawing/2014/main" id="{B9E6A57F-0CCB-5F2B-EA7B-69006EA5A42F}"/>
              </a:ext>
            </a:extLst>
          </p:cNvPr>
          <p:cNvSpPr/>
          <p:nvPr/>
        </p:nvSpPr>
        <p:spPr bwMode="auto">
          <a:xfrm>
            <a:off x="7044759" y="3120715"/>
            <a:ext cx="168841" cy="200025"/>
          </a:xfrm>
          <a:prstGeom prst="rightArrow">
            <a:avLst/>
          </a:prstGeom>
          <a:solidFill>
            <a:schemeClr val="bg1">
              <a:lumMod val="95000"/>
            </a:schemeClr>
          </a:solidFill>
          <a:ln w="9525"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1055" name="正方形/長方形 1054">
            <a:extLst>
              <a:ext uri="{FF2B5EF4-FFF2-40B4-BE49-F238E27FC236}">
                <a16:creationId xmlns:a16="http://schemas.microsoft.com/office/drawing/2014/main" id="{6410E24D-1E99-2066-B2FF-5AE85FFF0A39}"/>
              </a:ext>
            </a:extLst>
          </p:cNvPr>
          <p:cNvSpPr/>
          <p:nvPr/>
        </p:nvSpPr>
        <p:spPr>
          <a:xfrm>
            <a:off x="528012" y="5723605"/>
            <a:ext cx="8158786" cy="943204"/>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kern="0">
                <a:solidFill>
                  <a:prstClr val="black"/>
                </a:solidFill>
                <a:latin typeface="+mn-lt"/>
                <a:ea typeface="+mn-ea"/>
              </a:rPr>
              <a:t>上記に加えて、より具体化された実践的な情報として</a:t>
            </a:r>
            <a:r>
              <a:rPr kumimoji="0" lang="en-US" altLang="ja-JP" sz="1200" kern="0">
                <a:solidFill>
                  <a:prstClr val="black"/>
                </a:solidFill>
                <a:latin typeface="+mn-lt"/>
                <a:ea typeface="+mn-ea"/>
              </a:rPr>
              <a:t>...</a:t>
            </a:r>
            <a:endParaRPr kumimoji="0" lang="ja-JP" altLang="en-US" sz="1200" kern="0">
              <a:solidFill>
                <a:prstClr val="black"/>
              </a:solidFill>
              <a:latin typeface="+mn-lt"/>
              <a:ea typeface="+mn-ea"/>
            </a:endParaRPr>
          </a:p>
        </p:txBody>
      </p:sp>
      <p:sp>
        <p:nvSpPr>
          <p:cNvPr id="1056" name="テキスト ボックス 1055">
            <a:extLst>
              <a:ext uri="{FF2B5EF4-FFF2-40B4-BE49-F238E27FC236}">
                <a16:creationId xmlns:a16="http://schemas.microsoft.com/office/drawing/2014/main" id="{6DEBFF8F-8F66-58D2-60B8-571FEB1BE61E}"/>
              </a:ext>
            </a:extLst>
          </p:cNvPr>
          <p:cNvSpPr txBox="1"/>
          <p:nvPr/>
        </p:nvSpPr>
        <p:spPr>
          <a:xfrm>
            <a:off x="891137" y="5988494"/>
            <a:ext cx="3764172" cy="577081"/>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1050"/>
              <a:t>クラウド導入物語（</a:t>
            </a:r>
            <a:r>
              <a:rPr kumimoji="1" lang="en-US" altLang="ja-JP" sz="1050"/>
              <a:t>Adoption Journey</a:t>
            </a:r>
            <a:r>
              <a:rPr kumimoji="1" lang="ja-JP" altLang="en-US" sz="1050"/>
              <a:t>）</a:t>
            </a:r>
          </a:p>
          <a:p>
            <a:pPr marL="171450" indent="-171450">
              <a:buFont typeface="Arial" panose="020B0604020202020204" pitchFamily="34" charset="0"/>
              <a:buChar char="•"/>
            </a:pPr>
            <a:r>
              <a:rPr kumimoji="1" lang="ja-JP" altLang="en-US" sz="1050"/>
              <a:t>クラウド利用目的別解説</a:t>
            </a:r>
          </a:p>
          <a:p>
            <a:pPr marL="171450" indent="-171450">
              <a:buFont typeface="Arial" panose="020B0604020202020204" pitchFamily="34" charset="0"/>
              <a:buChar char="•"/>
            </a:pPr>
            <a:r>
              <a:rPr kumimoji="1" lang="ja-JP" altLang="en-US" sz="1050"/>
              <a:t>共通基盤構築（ランディングゾーン構築）でやるべきことリスト</a:t>
            </a:r>
          </a:p>
        </p:txBody>
      </p:sp>
      <p:sp>
        <p:nvSpPr>
          <p:cNvPr id="1057" name="テキスト ボックス 1056">
            <a:extLst>
              <a:ext uri="{FF2B5EF4-FFF2-40B4-BE49-F238E27FC236}">
                <a16:creationId xmlns:a16="http://schemas.microsoft.com/office/drawing/2014/main" id="{E981E3C0-7B29-6AB8-5A6F-4B7639BF5646}"/>
              </a:ext>
            </a:extLst>
          </p:cNvPr>
          <p:cNvSpPr txBox="1"/>
          <p:nvPr/>
        </p:nvSpPr>
        <p:spPr>
          <a:xfrm>
            <a:off x="4785343" y="5988494"/>
            <a:ext cx="3725700" cy="577081"/>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1050"/>
              <a:t>シナリオ別の </a:t>
            </a:r>
            <a:r>
              <a:rPr kumimoji="1" lang="en-US" altLang="ja-JP" sz="1050"/>
              <a:t>CAF </a:t>
            </a:r>
            <a:r>
              <a:rPr kumimoji="1" lang="ja-JP" altLang="en-US" sz="1050"/>
              <a:t>ガイド</a:t>
            </a:r>
          </a:p>
          <a:p>
            <a:pPr marL="171450" indent="-171450">
              <a:buFont typeface="Arial" panose="020B0604020202020204" pitchFamily="34" charset="0"/>
              <a:buChar char="•"/>
            </a:pPr>
            <a:r>
              <a:rPr kumimoji="1" lang="ja-JP" altLang="en-US" sz="1050"/>
              <a:t>意思決定ガイド（具体的な設計方法や判断方法）</a:t>
            </a:r>
          </a:p>
          <a:p>
            <a:pPr marL="171450" indent="-171450">
              <a:buFont typeface="Arial" panose="020B0604020202020204" pitchFamily="34" charset="0"/>
              <a:buChar char="•"/>
            </a:pPr>
            <a:r>
              <a:rPr kumimoji="1" lang="ja-JP" altLang="en-US" sz="1050"/>
              <a:t>アンチパターン集（エンプラあるある・クラウドあるあるリスト）</a:t>
            </a:r>
          </a:p>
        </p:txBody>
      </p:sp>
      <p:grpSp>
        <p:nvGrpSpPr>
          <p:cNvPr id="1058" name="グループ化 1057">
            <a:extLst>
              <a:ext uri="{FF2B5EF4-FFF2-40B4-BE49-F238E27FC236}">
                <a16:creationId xmlns:a16="http://schemas.microsoft.com/office/drawing/2014/main" id="{E2124DCD-5291-A341-A620-DAE30627F50A}"/>
              </a:ext>
            </a:extLst>
          </p:cNvPr>
          <p:cNvGrpSpPr/>
          <p:nvPr/>
        </p:nvGrpSpPr>
        <p:grpSpPr>
          <a:xfrm>
            <a:off x="741969" y="3454386"/>
            <a:ext cx="1280896" cy="560568"/>
            <a:chOff x="5125426" y="393493"/>
            <a:chExt cx="2088174" cy="1758777"/>
          </a:xfrm>
          <a:solidFill>
            <a:schemeClr val="bg1">
              <a:alpha val="38000"/>
            </a:schemeClr>
          </a:solidFill>
        </p:grpSpPr>
        <p:sp>
          <p:nvSpPr>
            <p:cNvPr id="1059" name="矢印: 右カーブ 1058">
              <a:extLst>
                <a:ext uri="{FF2B5EF4-FFF2-40B4-BE49-F238E27FC236}">
                  <a16:creationId xmlns:a16="http://schemas.microsoft.com/office/drawing/2014/main" id="{E84CD9D1-36FA-BF70-6176-0445B61B5B54}"/>
                </a:ext>
              </a:extLst>
            </p:cNvPr>
            <p:cNvSpPr/>
            <p:nvPr/>
          </p:nvSpPr>
          <p:spPr bwMode="auto">
            <a:xfrm>
              <a:off x="5125426" y="521065"/>
              <a:ext cx="981176" cy="1631205"/>
            </a:xfrm>
            <a:prstGeom prst="curvedRightArrow">
              <a:avLst/>
            </a:prstGeom>
            <a:grpFill/>
            <a:ln w="6350" cap="flat" cmpd="sng" algn="ctr">
              <a:solidFill>
                <a:schemeClr val="bg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1060" name="矢印: 右カーブ 1059">
              <a:extLst>
                <a:ext uri="{FF2B5EF4-FFF2-40B4-BE49-F238E27FC236}">
                  <a16:creationId xmlns:a16="http://schemas.microsoft.com/office/drawing/2014/main" id="{0D5546C2-AF6D-127E-76BE-47DE4E522FEE}"/>
                </a:ext>
              </a:extLst>
            </p:cNvPr>
            <p:cNvSpPr/>
            <p:nvPr/>
          </p:nvSpPr>
          <p:spPr bwMode="auto">
            <a:xfrm rot="10800000">
              <a:off x="6232424" y="393493"/>
              <a:ext cx="981176" cy="1631205"/>
            </a:xfrm>
            <a:prstGeom prst="curvedRightArrow">
              <a:avLst/>
            </a:prstGeom>
            <a:grpFill/>
            <a:ln w="6350" cap="flat" cmpd="sng" algn="ctr">
              <a:solidFill>
                <a:schemeClr val="bg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1061" name="グループ化 1060">
            <a:extLst>
              <a:ext uri="{FF2B5EF4-FFF2-40B4-BE49-F238E27FC236}">
                <a16:creationId xmlns:a16="http://schemas.microsoft.com/office/drawing/2014/main" id="{D5B6C4F7-4953-5AB1-4C95-7903A268430F}"/>
              </a:ext>
            </a:extLst>
          </p:cNvPr>
          <p:cNvGrpSpPr/>
          <p:nvPr/>
        </p:nvGrpSpPr>
        <p:grpSpPr>
          <a:xfrm>
            <a:off x="741969" y="4440057"/>
            <a:ext cx="1280896" cy="560568"/>
            <a:chOff x="5125426" y="393493"/>
            <a:chExt cx="2088174" cy="1758777"/>
          </a:xfrm>
          <a:solidFill>
            <a:schemeClr val="bg1">
              <a:alpha val="38000"/>
            </a:schemeClr>
          </a:solidFill>
        </p:grpSpPr>
        <p:sp>
          <p:nvSpPr>
            <p:cNvPr id="1062" name="矢印: 右カーブ 1061">
              <a:extLst>
                <a:ext uri="{FF2B5EF4-FFF2-40B4-BE49-F238E27FC236}">
                  <a16:creationId xmlns:a16="http://schemas.microsoft.com/office/drawing/2014/main" id="{2D42A975-D2CF-9765-5875-4895BEC44381}"/>
                </a:ext>
              </a:extLst>
            </p:cNvPr>
            <p:cNvSpPr/>
            <p:nvPr/>
          </p:nvSpPr>
          <p:spPr bwMode="auto">
            <a:xfrm>
              <a:off x="5125426" y="521065"/>
              <a:ext cx="981176" cy="1631205"/>
            </a:xfrm>
            <a:prstGeom prst="curvedRightArrow">
              <a:avLst/>
            </a:prstGeom>
            <a:grpFill/>
            <a:ln w="6350" cap="flat" cmpd="sng" algn="ctr">
              <a:solidFill>
                <a:schemeClr val="bg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1063" name="矢印: 右カーブ 1062">
              <a:extLst>
                <a:ext uri="{FF2B5EF4-FFF2-40B4-BE49-F238E27FC236}">
                  <a16:creationId xmlns:a16="http://schemas.microsoft.com/office/drawing/2014/main" id="{65198FA1-037D-2BC0-4FEA-032CE96F68D8}"/>
                </a:ext>
              </a:extLst>
            </p:cNvPr>
            <p:cNvSpPr/>
            <p:nvPr/>
          </p:nvSpPr>
          <p:spPr bwMode="auto">
            <a:xfrm rot="10800000">
              <a:off x="6232424" y="393493"/>
              <a:ext cx="981176" cy="1631205"/>
            </a:xfrm>
            <a:prstGeom prst="curvedRightArrow">
              <a:avLst/>
            </a:prstGeom>
            <a:grpFill/>
            <a:ln w="6350" cap="flat" cmpd="sng" algn="ctr">
              <a:solidFill>
                <a:schemeClr val="bg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11" name="グループ化 10">
            <a:extLst>
              <a:ext uri="{FF2B5EF4-FFF2-40B4-BE49-F238E27FC236}">
                <a16:creationId xmlns:a16="http://schemas.microsoft.com/office/drawing/2014/main" id="{75D49389-32C0-6067-A3B2-ED43C116EC60}"/>
              </a:ext>
            </a:extLst>
          </p:cNvPr>
          <p:cNvGrpSpPr/>
          <p:nvPr/>
        </p:nvGrpSpPr>
        <p:grpSpPr>
          <a:xfrm>
            <a:off x="3330982" y="3771722"/>
            <a:ext cx="1397859" cy="726363"/>
            <a:chOff x="5613720" y="4579442"/>
            <a:chExt cx="1397859" cy="726363"/>
          </a:xfrm>
        </p:grpSpPr>
        <p:sp>
          <p:nvSpPr>
            <p:cNvPr id="12" name="正方形/長方形 11">
              <a:extLst>
                <a:ext uri="{FF2B5EF4-FFF2-40B4-BE49-F238E27FC236}">
                  <a16:creationId xmlns:a16="http://schemas.microsoft.com/office/drawing/2014/main" id="{A3106DA5-BB95-96E7-59B4-66515F1A9BEC}"/>
                </a:ext>
              </a:extLst>
            </p:cNvPr>
            <p:cNvSpPr/>
            <p:nvPr/>
          </p:nvSpPr>
          <p:spPr>
            <a:xfrm>
              <a:off x="5741724" y="4703186"/>
              <a:ext cx="1269855" cy="60261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統制</a:t>
              </a:r>
              <a:endParaRPr kumimoji="0" lang="en-US" altLang="ja-JP" sz="1200" kern="0">
                <a:solidFill>
                  <a:prstClr val="black"/>
                </a:solidFill>
                <a:latin typeface="+mn-lt"/>
                <a:ea typeface="+mn-ea"/>
              </a:endParaRPr>
            </a:p>
            <a:p>
              <a:pPr algn="ctr" eaLnBrk="1" fontAlgn="auto" hangingPunct="1">
                <a:spcBef>
                  <a:spcPts val="0"/>
                </a:spcBef>
                <a:spcAft>
                  <a:spcPts val="0"/>
                </a:spcAft>
                <a:defRPr/>
              </a:pPr>
              <a:r>
                <a:rPr kumimoji="0" lang="ja-JP" altLang="en-US" sz="1000" kern="0">
                  <a:solidFill>
                    <a:prstClr val="black"/>
                  </a:solidFill>
                  <a:latin typeface="+mn-lt"/>
                  <a:ea typeface="+mn-ea"/>
                </a:rPr>
                <a:t>（</a:t>
              </a:r>
              <a:r>
                <a:rPr kumimoji="0" lang="en-US" altLang="ja-JP" sz="1000" kern="0">
                  <a:solidFill>
                    <a:prstClr val="black"/>
                  </a:solidFill>
                  <a:latin typeface="+mn-lt"/>
                  <a:ea typeface="+mn-ea"/>
                </a:rPr>
                <a:t>Govern</a:t>
              </a:r>
              <a:r>
                <a:rPr kumimoji="0" lang="ja-JP" altLang="en-US" sz="1000" kern="0">
                  <a:solidFill>
                    <a:prstClr val="black"/>
                  </a:solidFill>
                  <a:latin typeface="+mn-lt"/>
                  <a:ea typeface="+mn-ea"/>
                </a:rPr>
                <a:t>）</a:t>
              </a:r>
            </a:p>
          </p:txBody>
        </p:sp>
        <p:pic>
          <p:nvPicPr>
            <p:cNvPr id="13" name="Picture 16">
              <a:extLst>
                <a:ext uri="{FF2B5EF4-FFF2-40B4-BE49-F238E27FC236}">
                  <a16:creationId xmlns:a16="http://schemas.microsoft.com/office/drawing/2014/main" id="{396813F7-000B-7E6F-1500-DE352F703B5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15483" y="4579442"/>
              <a:ext cx="256001" cy="256001"/>
            </a:xfrm>
            <a:prstGeom prst="rect">
              <a:avLst/>
            </a:prstGeom>
            <a:noFill/>
            <a:extLst>
              <a:ext uri="{909E8E84-426E-40DD-AFC4-6F175D3DCCD1}">
                <a14:hiddenFill xmlns:a14="http://schemas.microsoft.com/office/drawing/2010/main">
                  <a:solidFill>
                    <a:srgbClr val="FFFFFF"/>
                  </a:solidFill>
                </a14:hiddenFill>
              </a:ext>
            </a:extLst>
          </p:spPr>
        </p:pic>
        <p:sp>
          <p:nvSpPr>
            <p:cNvPr id="14" name="楕円 13">
              <a:extLst>
                <a:ext uri="{FF2B5EF4-FFF2-40B4-BE49-F238E27FC236}">
                  <a16:creationId xmlns:a16="http://schemas.microsoft.com/office/drawing/2014/main" id="{74B01405-AE69-B782-10E8-D8D0E795F869}"/>
                </a:ext>
              </a:extLst>
            </p:cNvPr>
            <p:cNvSpPr/>
            <p:nvPr/>
          </p:nvSpPr>
          <p:spPr bwMode="auto">
            <a:xfrm>
              <a:off x="5613720" y="4583489"/>
              <a:ext cx="256001" cy="256001"/>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spTree>
    <p:extLst>
      <p:ext uri="{BB962C8B-B14F-4D97-AF65-F5344CB8AC3E}">
        <p14:creationId xmlns:p14="http://schemas.microsoft.com/office/powerpoint/2010/main" val="429467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86CF69-4D21-B0E0-C97F-9E1D2E23196C}"/>
              </a:ext>
            </a:extLst>
          </p:cNvPr>
          <p:cNvSpPr>
            <a:spLocks noGrp="1"/>
          </p:cNvSpPr>
          <p:nvPr>
            <p:ph type="title"/>
          </p:nvPr>
        </p:nvSpPr>
        <p:spPr/>
        <p:txBody>
          <a:bodyPr/>
          <a:lstStyle/>
          <a:p>
            <a:r>
              <a:rPr kumimoji="1" lang="ja-JP" altLang="en-US"/>
              <a:t>③ セキュリティ管理 （</a:t>
            </a:r>
            <a:r>
              <a:rPr kumimoji="1" lang="en-US" altLang="ja-JP"/>
              <a:t>Secure</a:t>
            </a:r>
            <a:r>
              <a:rPr kumimoji="1" lang="ja-JP" altLang="en-US"/>
              <a:t>）</a:t>
            </a:r>
          </a:p>
        </p:txBody>
      </p:sp>
      <p:sp>
        <p:nvSpPr>
          <p:cNvPr id="3" name="コンテンツ プレースホルダー 2">
            <a:extLst>
              <a:ext uri="{FF2B5EF4-FFF2-40B4-BE49-F238E27FC236}">
                <a16:creationId xmlns:a16="http://schemas.microsoft.com/office/drawing/2014/main" id="{7450FD82-4EC7-0FCE-49E4-632C8EC3E6D7}"/>
              </a:ext>
            </a:extLst>
          </p:cNvPr>
          <p:cNvSpPr>
            <a:spLocks noGrp="1"/>
          </p:cNvSpPr>
          <p:nvPr>
            <p:ph idx="1"/>
          </p:nvPr>
        </p:nvSpPr>
        <p:spPr/>
        <p:txBody>
          <a:bodyPr/>
          <a:lstStyle/>
          <a:p>
            <a:r>
              <a:rPr kumimoji="1" lang="en-US" altLang="ja-JP"/>
              <a:t>Tips &amp; Tricks : </a:t>
            </a:r>
            <a:r>
              <a:rPr kumimoji="1" lang="ja-JP" altLang="en-US"/>
              <a:t>セキュリティ運用 （</a:t>
            </a:r>
            <a:r>
              <a:rPr kumimoji="1" lang="en-US" altLang="ja-JP"/>
              <a:t>SecOps</a:t>
            </a:r>
            <a:r>
              <a:rPr kumimoji="1" lang="ja-JP" altLang="en-US"/>
              <a:t>）について</a:t>
            </a:r>
          </a:p>
          <a:p>
            <a:pPr lvl="1"/>
            <a:r>
              <a:rPr lang="ja-JP" altLang="en-US"/>
              <a:t>大企業では、セキュリティへの対策・対応を進めるため、以下の </a:t>
            </a:r>
            <a:r>
              <a:rPr lang="en-US" altLang="ja-JP"/>
              <a:t>2 </a:t>
            </a:r>
            <a:r>
              <a:rPr lang="ja-JP" altLang="en-US"/>
              <a:t>つの組織を使ってセキュリティ運用を推進している場合がよくある</a:t>
            </a:r>
            <a:endParaRPr lang="en-US" altLang="ja-JP"/>
          </a:p>
          <a:p>
            <a:pPr lvl="2"/>
            <a:r>
              <a:rPr kumimoji="1" lang="en-US" altLang="ja-JP"/>
              <a:t>SOC </a:t>
            </a:r>
            <a:r>
              <a:rPr kumimoji="1" lang="ja-JP" altLang="en-US"/>
              <a:t>（</a:t>
            </a:r>
            <a:r>
              <a:rPr kumimoji="1" lang="en-US" altLang="ja-JP"/>
              <a:t>Security Operation Center</a:t>
            </a:r>
            <a:r>
              <a:rPr kumimoji="1" lang="ja-JP" altLang="en-US"/>
              <a:t>）（ソック）</a:t>
            </a:r>
          </a:p>
          <a:p>
            <a:pPr lvl="3"/>
            <a:r>
              <a:rPr kumimoji="1" lang="ja-JP" altLang="en-US"/>
              <a:t>セキュリティインシデントの早期発見（検知）に重点を置いた組織</a:t>
            </a:r>
            <a:endParaRPr kumimoji="1" lang="en-US" altLang="ja-JP"/>
          </a:p>
          <a:p>
            <a:pPr lvl="2"/>
            <a:r>
              <a:rPr kumimoji="1" lang="en-US" altLang="ja-JP"/>
              <a:t>CSIRT </a:t>
            </a:r>
            <a:r>
              <a:rPr kumimoji="1" lang="ja-JP" altLang="en-US"/>
              <a:t>（</a:t>
            </a:r>
            <a:r>
              <a:rPr kumimoji="1" lang="en-US" altLang="ja-JP"/>
              <a:t>Cyber Security Incident Response Team</a:t>
            </a:r>
            <a:r>
              <a:rPr kumimoji="1" lang="ja-JP" altLang="en-US"/>
              <a:t>）（シーサート）</a:t>
            </a:r>
          </a:p>
          <a:p>
            <a:pPr lvl="3"/>
            <a:r>
              <a:rPr lang="ja-JP" altLang="en-US"/>
              <a:t>セキュリティインシデント発生時の対応に重点を置いた組織</a:t>
            </a:r>
          </a:p>
          <a:p>
            <a:pPr lvl="1"/>
            <a:r>
              <a:rPr lang="ja-JP" altLang="en-US"/>
              <a:t>どの組織が検知・対応を行うにしても、</a:t>
            </a:r>
            <a:r>
              <a:rPr lang="en-US" altLang="ja-JP"/>
              <a:t>SIEM </a:t>
            </a:r>
            <a:r>
              <a:rPr lang="ja-JP" altLang="en-US"/>
              <a:t>や </a:t>
            </a:r>
            <a:r>
              <a:rPr lang="en-US" altLang="ja-JP"/>
              <a:t>SOAR </a:t>
            </a:r>
            <a:r>
              <a:rPr lang="ja-JP" altLang="en-US"/>
              <a:t>を活用して、トリアージや自動応答の仕組みを整備していくことが必要</a:t>
            </a:r>
          </a:p>
          <a:p>
            <a:pPr lvl="2"/>
            <a:r>
              <a:rPr kumimoji="1" lang="en-US" altLang="ja-JP"/>
              <a:t>SIEM </a:t>
            </a:r>
            <a:r>
              <a:rPr kumimoji="1" lang="ja-JP" altLang="en-US"/>
              <a:t>（</a:t>
            </a:r>
            <a:r>
              <a:rPr kumimoji="1" lang="en-US" altLang="ja-JP"/>
              <a:t>Security Information and Event Management</a:t>
            </a:r>
            <a:r>
              <a:rPr kumimoji="1" lang="ja-JP" altLang="en-US"/>
              <a:t>）</a:t>
            </a:r>
            <a:endParaRPr kumimoji="1" lang="en-US" altLang="ja-JP"/>
          </a:p>
          <a:p>
            <a:pPr lvl="3"/>
            <a:r>
              <a:rPr kumimoji="1" lang="ja-JP" altLang="en-US"/>
              <a:t>企業内のログを大量に収集・分析し、攻撃の兆候や発生を早期に検出していく仕組み</a:t>
            </a:r>
            <a:endParaRPr kumimoji="1" lang="en-US" altLang="ja-JP"/>
          </a:p>
          <a:p>
            <a:pPr lvl="2"/>
            <a:r>
              <a:rPr lang="en-US" altLang="ja-JP"/>
              <a:t>SOAR </a:t>
            </a:r>
            <a:r>
              <a:rPr lang="ja-JP" altLang="en-US"/>
              <a:t>（</a:t>
            </a:r>
            <a:r>
              <a:rPr lang="en-US" altLang="ja-JP"/>
              <a:t>Security Orchestration, Automation and Response</a:t>
            </a:r>
            <a:r>
              <a:rPr lang="ja-JP" altLang="en-US"/>
              <a:t>）</a:t>
            </a:r>
            <a:endParaRPr lang="en-US" altLang="ja-JP"/>
          </a:p>
          <a:p>
            <a:pPr lvl="3"/>
            <a:r>
              <a:rPr kumimoji="1" lang="ja-JP" altLang="en-US"/>
              <a:t>発生したインシデントに対して、定型的なアクションを自動化して対応していく仕組み</a:t>
            </a:r>
          </a:p>
        </p:txBody>
      </p:sp>
      <p:pic>
        <p:nvPicPr>
          <p:cNvPr id="3074" name="Picture 2" descr="Diagram that shows the Security Operations model.">
            <a:extLst>
              <a:ext uri="{FF2B5EF4-FFF2-40B4-BE49-F238E27FC236}">
                <a16:creationId xmlns:a16="http://schemas.microsoft.com/office/drawing/2014/main" id="{1941C128-758B-4F26-23AC-E4B0DBCA3E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0571" y="4697554"/>
            <a:ext cx="3656229" cy="1819228"/>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F36D19FC-519D-3E25-4E2C-7BEBB182AC5A}"/>
              </a:ext>
            </a:extLst>
          </p:cNvPr>
          <p:cNvPicPr>
            <a:picLocks noChangeAspect="1"/>
          </p:cNvPicPr>
          <p:nvPr/>
        </p:nvPicPr>
        <p:blipFill>
          <a:blip r:embed="rId3"/>
          <a:stretch>
            <a:fillRect/>
          </a:stretch>
        </p:blipFill>
        <p:spPr>
          <a:xfrm>
            <a:off x="631032" y="4697554"/>
            <a:ext cx="4111485" cy="1720801"/>
          </a:xfrm>
          <a:prstGeom prst="rect">
            <a:avLst/>
          </a:prstGeom>
        </p:spPr>
      </p:pic>
      <p:sp>
        <p:nvSpPr>
          <p:cNvPr id="5" name="テキスト ボックス 4">
            <a:extLst>
              <a:ext uri="{FF2B5EF4-FFF2-40B4-BE49-F238E27FC236}">
                <a16:creationId xmlns:a16="http://schemas.microsoft.com/office/drawing/2014/main" id="{B112D9D1-3E10-56D4-0B4C-9EA1BCA7125B}"/>
              </a:ext>
            </a:extLst>
          </p:cNvPr>
          <p:cNvSpPr txBox="1"/>
          <p:nvPr/>
        </p:nvSpPr>
        <p:spPr>
          <a:xfrm>
            <a:off x="5188997" y="6463179"/>
            <a:ext cx="3339376" cy="369332"/>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900"/>
              <a:t>発生したセキュリティインシデントをレベル分け</a:t>
            </a:r>
          </a:p>
          <a:p>
            <a:pPr marL="171450" indent="-171450">
              <a:buFont typeface="Arial" panose="020B0604020202020204" pitchFamily="34" charset="0"/>
              <a:buChar char="•"/>
            </a:pPr>
            <a:r>
              <a:rPr lang="ja-JP" altLang="en-US" sz="900"/>
              <a:t>定型的なものは自動応答し、本質的に難しいものにフォーカス</a:t>
            </a:r>
            <a:endParaRPr kumimoji="1" lang="ja-JP" altLang="en-US" sz="900"/>
          </a:p>
        </p:txBody>
      </p:sp>
      <p:sp>
        <p:nvSpPr>
          <p:cNvPr id="6" name="テキスト ボックス 5">
            <a:extLst>
              <a:ext uri="{FF2B5EF4-FFF2-40B4-BE49-F238E27FC236}">
                <a16:creationId xmlns:a16="http://schemas.microsoft.com/office/drawing/2014/main" id="{A5879E89-4692-82DA-5921-057926C0E87B}"/>
              </a:ext>
            </a:extLst>
          </p:cNvPr>
          <p:cNvSpPr txBox="1"/>
          <p:nvPr/>
        </p:nvSpPr>
        <p:spPr>
          <a:xfrm>
            <a:off x="763309" y="6463179"/>
            <a:ext cx="4091185" cy="369332"/>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900"/>
              <a:t>各種ログを収集し、分析してセキュリティインシデントを分析する仕組みを構築</a:t>
            </a:r>
            <a:br>
              <a:rPr kumimoji="1" lang="ja-JP" altLang="en-US" sz="900"/>
            </a:br>
            <a:r>
              <a:rPr kumimoji="1" lang="ja-JP" altLang="en-US" sz="900"/>
              <a:t>（</a:t>
            </a:r>
            <a:r>
              <a:rPr lang="ja-JP" altLang="en-US" sz="900"/>
              <a:t>クラウド </a:t>
            </a:r>
            <a:r>
              <a:rPr kumimoji="1" lang="en-US" altLang="ja-JP" sz="900"/>
              <a:t>SIEM/SOAR </a:t>
            </a:r>
            <a:r>
              <a:rPr kumimoji="1" lang="ja-JP" altLang="en-US" sz="900"/>
              <a:t>プラットフォームである </a:t>
            </a:r>
            <a:r>
              <a:rPr kumimoji="1" lang="en-US" altLang="ja-JP" sz="900"/>
              <a:t>Sentinel </a:t>
            </a:r>
            <a:r>
              <a:rPr lang="ja-JP" altLang="en-US" sz="900"/>
              <a:t>で実現</a:t>
            </a:r>
            <a:r>
              <a:rPr kumimoji="1" lang="ja-JP" altLang="en-US" sz="900"/>
              <a:t>）</a:t>
            </a:r>
          </a:p>
        </p:txBody>
      </p:sp>
    </p:spTree>
    <p:extLst>
      <p:ext uri="{BB962C8B-B14F-4D97-AF65-F5344CB8AC3E}">
        <p14:creationId xmlns:p14="http://schemas.microsoft.com/office/powerpoint/2010/main" val="414168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4E55E0-E2F8-72A5-8FAA-8442EFCDD9B1}"/>
              </a:ext>
            </a:extLst>
          </p:cNvPr>
          <p:cNvSpPr>
            <a:spLocks noGrp="1"/>
          </p:cNvSpPr>
          <p:nvPr>
            <p:ph type="title"/>
          </p:nvPr>
        </p:nvSpPr>
        <p:spPr/>
        <p:txBody>
          <a:bodyPr/>
          <a:lstStyle/>
          <a:p>
            <a:r>
              <a:rPr kumimoji="1" lang="ja-JP" altLang="en-US"/>
              <a:t>③ セキュリティ管理 （</a:t>
            </a:r>
            <a:r>
              <a:rPr kumimoji="1" lang="en-US" altLang="ja-JP"/>
              <a:t>Secure</a:t>
            </a:r>
            <a:r>
              <a:rPr kumimoji="1" lang="ja-JP" altLang="en-US"/>
              <a:t>）</a:t>
            </a:r>
          </a:p>
        </p:txBody>
      </p:sp>
      <p:sp>
        <p:nvSpPr>
          <p:cNvPr id="3" name="コンテンツ プレースホルダー 2">
            <a:extLst>
              <a:ext uri="{FF2B5EF4-FFF2-40B4-BE49-F238E27FC236}">
                <a16:creationId xmlns:a16="http://schemas.microsoft.com/office/drawing/2014/main" id="{B964C781-BC3D-1167-80C7-77471D4CEFB6}"/>
              </a:ext>
            </a:extLst>
          </p:cNvPr>
          <p:cNvSpPr>
            <a:spLocks noGrp="1"/>
          </p:cNvSpPr>
          <p:nvPr>
            <p:ph idx="1"/>
          </p:nvPr>
        </p:nvSpPr>
        <p:spPr/>
        <p:txBody>
          <a:bodyPr/>
          <a:lstStyle/>
          <a:p>
            <a:r>
              <a:rPr kumimoji="1" lang="en-US" altLang="ja-JP"/>
              <a:t>Tips &amp; Tricks : </a:t>
            </a:r>
            <a:r>
              <a:rPr kumimoji="1" lang="ja-JP" altLang="en-US"/>
              <a:t>セキュリティガバナンスの考え方について</a:t>
            </a:r>
          </a:p>
          <a:p>
            <a:pPr lvl="1"/>
            <a:r>
              <a:rPr kumimoji="1" lang="ja-JP" altLang="en-US"/>
              <a:t>セキュリティガバナンス＝セキュリティ態勢を維持・改善するための監督・監視を行う</a:t>
            </a:r>
            <a:endParaRPr kumimoji="1" lang="en-US" altLang="ja-JP"/>
          </a:p>
          <a:p>
            <a:pPr lvl="1"/>
            <a:r>
              <a:rPr kumimoji="1" lang="ja-JP" altLang="en-US"/>
              <a:t>この際に、基本的な考え方となるのは</a:t>
            </a:r>
            <a:r>
              <a:rPr kumimoji="1" lang="en-US" altLang="ja-JP"/>
              <a:t>...</a:t>
            </a:r>
          </a:p>
          <a:p>
            <a:pPr lvl="2"/>
            <a:r>
              <a:rPr lang="ja-JP" altLang="en-US"/>
              <a:t>各案件で</a:t>
            </a:r>
            <a:r>
              <a:rPr lang="en-US" altLang="ja-JP"/>
              <a:t>『</a:t>
            </a:r>
            <a:r>
              <a:rPr lang="ja-JP" altLang="en-US"/>
              <a:t>必ず最低限やるべきルール</a:t>
            </a:r>
            <a:r>
              <a:rPr lang="en-US" altLang="ja-JP"/>
              <a:t>』</a:t>
            </a:r>
            <a:r>
              <a:rPr lang="ja-JP" altLang="en-US"/>
              <a:t>を決める ： 規制準拠（</a:t>
            </a:r>
            <a:r>
              <a:rPr lang="en-US" altLang="ja-JP"/>
              <a:t>Compliance</a:t>
            </a:r>
            <a:r>
              <a:rPr lang="ja-JP" altLang="en-US"/>
              <a:t>）</a:t>
            </a:r>
          </a:p>
          <a:p>
            <a:pPr lvl="2"/>
            <a:r>
              <a:rPr kumimoji="1" lang="ja-JP" altLang="en-US"/>
              <a:t>その上で、さらに</a:t>
            </a:r>
            <a:r>
              <a:rPr kumimoji="1" lang="en-US" altLang="ja-JP"/>
              <a:t>『</a:t>
            </a:r>
            <a:r>
              <a:rPr kumimoji="1" lang="ja-JP" altLang="en-US"/>
              <a:t>継続的な改善</a:t>
            </a:r>
            <a:r>
              <a:rPr kumimoji="1" lang="en-US" altLang="ja-JP"/>
              <a:t>』</a:t>
            </a:r>
            <a:r>
              <a:rPr lang="ja-JP" altLang="en-US"/>
              <a:t>を続ける </a:t>
            </a:r>
            <a:r>
              <a:rPr lang="en-US" altLang="ja-JP"/>
              <a:t>: </a:t>
            </a:r>
            <a:r>
              <a:rPr lang="ja-JP" altLang="en-US"/>
              <a:t>脆弱性管理と対策</a:t>
            </a:r>
            <a:endParaRPr kumimoji="1" lang="en-US" altLang="ja-JP"/>
          </a:p>
        </p:txBody>
      </p:sp>
      <p:grpSp>
        <p:nvGrpSpPr>
          <p:cNvPr id="46" name="グループ化 45">
            <a:extLst>
              <a:ext uri="{FF2B5EF4-FFF2-40B4-BE49-F238E27FC236}">
                <a16:creationId xmlns:a16="http://schemas.microsoft.com/office/drawing/2014/main" id="{D9071A0C-9329-6869-45C3-D269D2DD16F9}"/>
              </a:ext>
            </a:extLst>
          </p:cNvPr>
          <p:cNvGrpSpPr/>
          <p:nvPr/>
        </p:nvGrpSpPr>
        <p:grpSpPr>
          <a:xfrm>
            <a:off x="323850" y="2979420"/>
            <a:ext cx="4572000" cy="3625141"/>
            <a:chOff x="457200" y="2979420"/>
            <a:chExt cx="5460272" cy="3625141"/>
          </a:xfrm>
        </p:grpSpPr>
        <p:grpSp>
          <p:nvGrpSpPr>
            <p:cNvPr id="4" name="グループ化 3">
              <a:extLst>
                <a:ext uri="{FF2B5EF4-FFF2-40B4-BE49-F238E27FC236}">
                  <a16:creationId xmlns:a16="http://schemas.microsoft.com/office/drawing/2014/main" id="{560AFA73-8D01-60B6-0187-460EBF70F886}"/>
                </a:ext>
              </a:extLst>
            </p:cNvPr>
            <p:cNvGrpSpPr/>
            <p:nvPr/>
          </p:nvGrpSpPr>
          <p:grpSpPr>
            <a:xfrm>
              <a:off x="3232696" y="3308901"/>
              <a:ext cx="2678608" cy="2944551"/>
              <a:chOff x="7062938" y="1957270"/>
              <a:chExt cx="1621784" cy="4152184"/>
            </a:xfrm>
          </p:grpSpPr>
          <p:sp>
            <p:nvSpPr>
              <p:cNvPr id="5" name="正方形/長方形 4">
                <a:extLst>
                  <a:ext uri="{FF2B5EF4-FFF2-40B4-BE49-F238E27FC236}">
                    <a16:creationId xmlns:a16="http://schemas.microsoft.com/office/drawing/2014/main" id="{E851FA22-1B81-E430-E661-4E2504C0C7EB}"/>
                  </a:ext>
                </a:extLst>
              </p:cNvPr>
              <p:cNvSpPr/>
              <p:nvPr/>
            </p:nvSpPr>
            <p:spPr>
              <a:xfrm>
                <a:off x="8044691" y="1957270"/>
                <a:ext cx="640031" cy="4152184"/>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000" kern="0">
                    <a:solidFill>
                      <a:prstClr val="black"/>
                    </a:solidFill>
                    <a:latin typeface="+mn-lt"/>
                    <a:ea typeface="+mn-ea"/>
                  </a:rPr>
                  <a:t>セキュリティ</a:t>
                </a:r>
                <a:endParaRPr kumimoji="0" lang="en-US" altLang="ja-JP" sz="1000" kern="0">
                  <a:solidFill>
                    <a:prstClr val="black"/>
                  </a:solidFill>
                  <a:latin typeface="+mn-lt"/>
                  <a:ea typeface="+mn-ea"/>
                </a:endParaRPr>
              </a:p>
              <a:p>
                <a:pPr algn="ctr" eaLnBrk="1" fontAlgn="auto" hangingPunct="1">
                  <a:spcBef>
                    <a:spcPts val="0"/>
                  </a:spcBef>
                  <a:spcAft>
                    <a:spcPts val="0"/>
                  </a:spcAft>
                  <a:defRPr/>
                </a:pPr>
                <a:r>
                  <a:rPr kumimoji="0" lang="ja-JP" altLang="en-US" sz="1000" kern="0">
                    <a:solidFill>
                      <a:prstClr val="black"/>
                    </a:solidFill>
                    <a:latin typeface="+mn-lt"/>
                    <a:ea typeface="+mn-ea"/>
                  </a:rPr>
                  <a:t>管理</a:t>
                </a:r>
              </a:p>
            </p:txBody>
          </p:sp>
          <p:sp>
            <p:nvSpPr>
              <p:cNvPr id="6" name="正方形/長方形 5">
                <a:extLst>
                  <a:ext uri="{FF2B5EF4-FFF2-40B4-BE49-F238E27FC236}">
                    <a16:creationId xmlns:a16="http://schemas.microsoft.com/office/drawing/2014/main" id="{B9FB99F6-7898-2020-32E8-C84A15BD52FC}"/>
                  </a:ext>
                </a:extLst>
              </p:cNvPr>
              <p:cNvSpPr/>
              <p:nvPr/>
            </p:nvSpPr>
            <p:spPr>
              <a:xfrm>
                <a:off x="7062938" y="1957273"/>
                <a:ext cx="936379" cy="597943"/>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000" kern="0">
                    <a:solidFill>
                      <a:prstClr val="black"/>
                    </a:solidFill>
                    <a:latin typeface="+mn-lt"/>
                    <a:ea typeface="+mn-ea"/>
                  </a:rPr>
                  <a:t>脆弱性管理</a:t>
                </a:r>
                <a:endParaRPr kumimoji="0" lang="en-US" altLang="ja-JP" sz="1000" kern="0">
                  <a:solidFill>
                    <a:prstClr val="black"/>
                  </a:solidFill>
                  <a:latin typeface="+mn-lt"/>
                  <a:ea typeface="+mn-ea"/>
                </a:endParaRPr>
              </a:p>
              <a:p>
                <a:pPr algn="ctr" eaLnBrk="1" fontAlgn="auto" hangingPunct="1">
                  <a:spcBef>
                    <a:spcPts val="0"/>
                  </a:spcBef>
                  <a:spcAft>
                    <a:spcPts val="0"/>
                  </a:spcAft>
                  <a:defRPr/>
                </a:pPr>
                <a:r>
                  <a:rPr kumimoji="0" lang="ja-JP" altLang="en-US" sz="800" kern="0">
                    <a:solidFill>
                      <a:prstClr val="black"/>
                    </a:solidFill>
                    <a:latin typeface="+mn-lt"/>
                    <a:ea typeface="+mn-ea"/>
                  </a:rPr>
                  <a:t>（</a:t>
                </a:r>
                <a:r>
                  <a:rPr kumimoji="0" lang="en-US" altLang="ja-JP" sz="800" kern="0">
                    <a:solidFill>
                      <a:prstClr val="black"/>
                    </a:solidFill>
                    <a:latin typeface="+mn-lt"/>
                    <a:ea typeface="+mn-ea"/>
                  </a:rPr>
                  <a:t>R : </a:t>
                </a:r>
                <a:r>
                  <a:rPr kumimoji="0" lang="ja-JP" altLang="en-US" sz="800" kern="0">
                    <a:solidFill>
                      <a:prstClr val="black"/>
                    </a:solidFill>
                    <a:latin typeface="+mn-lt"/>
                    <a:ea typeface="+mn-ea"/>
                  </a:rPr>
                  <a:t>リスク管理）</a:t>
                </a:r>
              </a:p>
            </p:txBody>
          </p:sp>
          <p:sp>
            <p:nvSpPr>
              <p:cNvPr id="7" name="正方形/長方形 6">
                <a:extLst>
                  <a:ext uri="{FF2B5EF4-FFF2-40B4-BE49-F238E27FC236}">
                    <a16:creationId xmlns:a16="http://schemas.microsoft.com/office/drawing/2014/main" id="{89DA0936-AFD9-3F5F-346C-D05B7BEADF61}"/>
                  </a:ext>
                </a:extLst>
              </p:cNvPr>
              <p:cNvSpPr/>
              <p:nvPr/>
            </p:nvSpPr>
            <p:spPr>
              <a:xfrm>
                <a:off x="7062938" y="2654660"/>
                <a:ext cx="936379" cy="597943"/>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000" kern="0">
                    <a:solidFill>
                      <a:prstClr val="black"/>
                    </a:solidFill>
                    <a:latin typeface="+mn-lt"/>
                    <a:ea typeface="+mn-ea"/>
                  </a:rPr>
                  <a:t>規制準拠</a:t>
                </a:r>
              </a:p>
              <a:p>
                <a:pPr algn="ctr" eaLnBrk="1" fontAlgn="auto" hangingPunct="1">
                  <a:spcBef>
                    <a:spcPts val="0"/>
                  </a:spcBef>
                  <a:spcAft>
                    <a:spcPts val="0"/>
                  </a:spcAft>
                  <a:defRPr/>
                </a:pPr>
                <a:r>
                  <a:rPr kumimoji="0" lang="ja-JP" altLang="en-US" sz="800" kern="0">
                    <a:solidFill>
                      <a:prstClr val="black"/>
                    </a:solidFill>
                    <a:latin typeface="+mn-lt"/>
                    <a:ea typeface="+mn-ea"/>
                  </a:rPr>
                  <a:t>（</a:t>
                </a:r>
                <a:r>
                  <a:rPr kumimoji="0" lang="en-US" altLang="ja-JP" sz="800" kern="0">
                    <a:solidFill>
                      <a:prstClr val="black"/>
                    </a:solidFill>
                    <a:latin typeface="+mn-lt"/>
                    <a:ea typeface="+mn-ea"/>
                  </a:rPr>
                  <a:t>C: </a:t>
                </a:r>
                <a:r>
                  <a:rPr kumimoji="0" lang="ja-JP" altLang="en-US" sz="800" kern="0">
                    <a:solidFill>
                      <a:prstClr val="black"/>
                    </a:solidFill>
                    <a:latin typeface="+mn-lt"/>
                    <a:ea typeface="+mn-ea"/>
                  </a:rPr>
                  <a:t>コンプライアンス）</a:t>
                </a:r>
              </a:p>
            </p:txBody>
          </p:sp>
          <p:sp>
            <p:nvSpPr>
              <p:cNvPr id="8" name="正方形/長方形 7">
                <a:extLst>
                  <a:ext uri="{FF2B5EF4-FFF2-40B4-BE49-F238E27FC236}">
                    <a16:creationId xmlns:a16="http://schemas.microsoft.com/office/drawing/2014/main" id="{CDCCBFD2-F855-E71E-8951-87AF7BFB18A2}"/>
                  </a:ext>
                </a:extLst>
              </p:cNvPr>
              <p:cNvSpPr/>
              <p:nvPr/>
            </p:nvSpPr>
            <p:spPr>
              <a:xfrm>
                <a:off x="7062938" y="3352048"/>
                <a:ext cx="936379" cy="597943"/>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000" kern="0">
                    <a:solidFill>
                      <a:prstClr val="black"/>
                    </a:solidFill>
                    <a:latin typeface="+mn-lt"/>
                    <a:ea typeface="+mn-ea"/>
                  </a:rPr>
                  <a:t>ポリシー強制</a:t>
                </a:r>
                <a:endParaRPr kumimoji="0" lang="en-US" altLang="ja-JP" sz="1000" kern="0">
                  <a:solidFill>
                    <a:prstClr val="black"/>
                  </a:solidFill>
                  <a:latin typeface="+mn-lt"/>
                  <a:ea typeface="+mn-ea"/>
                </a:endParaRPr>
              </a:p>
              <a:p>
                <a:pPr algn="ctr" eaLnBrk="1" fontAlgn="auto" hangingPunct="1">
                  <a:spcBef>
                    <a:spcPts val="0"/>
                  </a:spcBef>
                  <a:spcAft>
                    <a:spcPts val="0"/>
                  </a:spcAft>
                  <a:defRPr/>
                </a:pPr>
                <a:r>
                  <a:rPr kumimoji="0" lang="ja-JP" altLang="en-US" sz="800" kern="0">
                    <a:solidFill>
                      <a:prstClr val="black"/>
                    </a:solidFill>
                    <a:latin typeface="+mn-lt"/>
                    <a:ea typeface="+mn-ea"/>
                  </a:rPr>
                  <a:t>（</a:t>
                </a:r>
                <a:r>
                  <a:rPr kumimoji="0" lang="en-US" altLang="ja-JP" sz="800" kern="0">
                    <a:solidFill>
                      <a:prstClr val="black"/>
                    </a:solidFill>
                    <a:latin typeface="+mn-lt"/>
                    <a:ea typeface="+mn-ea"/>
                  </a:rPr>
                  <a:t>G: </a:t>
                </a:r>
                <a:r>
                  <a:rPr kumimoji="0" lang="ja-JP" altLang="en-US" sz="800" kern="0">
                    <a:solidFill>
                      <a:prstClr val="black"/>
                    </a:solidFill>
                    <a:latin typeface="+mn-lt"/>
                    <a:ea typeface="+mn-ea"/>
                  </a:rPr>
                  <a:t>ガバナンス）</a:t>
                </a:r>
                <a:endParaRPr kumimoji="0" lang="ja-JP" altLang="en-US" sz="1000" kern="0">
                  <a:solidFill>
                    <a:prstClr val="black"/>
                  </a:solidFill>
                  <a:latin typeface="+mn-lt"/>
                  <a:ea typeface="+mn-ea"/>
                </a:endParaRPr>
              </a:p>
            </p:txBody>
          </p:sp>
          <p:sp>
            <p:nvSpPr>
              <p:cNvPr id="9" name="正方形/長方形 8">
                <a:extLst>
                  <a:ext uri="{FF2B5EF4-FFF2-40B4-BE49-F238E27FC236}">
                    <a16:creationId xmlns:a16="http://schemas.microsoft.com/office/drawing/2014/main" id="{5C164105-9D02-08A9-193B-19DC35FBE132}"/>
                  </a:ext>
                </a:extLst>
              </p:cNvPr>
              <p:cNvSpPr/>
              <p:nvPr/>
            </p:nvSpPr>
            <p:spPr>
              <a:xfrm>
                <a:off x="7062938" y="4116317"/>
                <a:ext cx="936379" cy="597943"/>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000" kern="0">
                    <a:solidFill>
                      <a:prstClr val="black"/>
                    </a:solidFill>
                    <a:latin typeface="+mn-lt"/>
                    <a:ea typeface="+mn-ea"/>
                  </a:rPr>
                  <a:t>ログ収集とハンティング</a:t>
                </a:r>
              </a:p>
            </p:txBody>
          </p:sp>
          <p:sp>
            <p:nvSpPr>
              <p:cNvPr id="10" name="正方形/長方形 9">
                <a:extLst>
                  <a:ext uri="{FF2B5EF4-FFF2-40B4-BE49-F238E27FC236}">
                    <a16:creationId xmlns:a16="http://schemas.microsoft.com/office/drawing/2014/main" id="{EB5FA161-56C5-9D59-F582-C358834C125B}"/>
                  </a:ext>
                </a:extLst>
              </p:cNvPr>
              <p:cNvSpPr/>
              <p:nvPr/>
            </p:nvSpPr>
            <p:spPr>
              <a:xfrm>
                <a:off x="7062938" y="4813703"/>
                <a:ext cx="936379" cy="597943"/>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000" kern="0">
                    <a:solidFill>
                      <a:prstClr val="black"/>
                    </a:solidFill>
                    <a:latin typeface="+mn-lt"/>
                    <a:ea typeface="+mn-ea"/>
                  </a:rPr>
                  <a:t>インシデント対応（自動）</a:t>
                </a:r>
              </a:p>
            </p:txBody>
          </p:sp>
          <p:sp>
            <p:nvSpPr>
              <p:cNvPr id="11" name="正方形/長方形 10">
                <a:extLst>
                  <a:ext uri="{FF2B5EF4-FFF2-40B4-BE49-F238E27FC236}">
                    <a16:creationId xmlns:a16="http://schemas.microsoft.com/office/drawing/2014/main" id="{90B6D2F6-CF76-4CA8-C736-7A8C4817DB11}"/>
                  </a:ext>
                </a:extLst>
              </p:cNvPr>
              <p:cNvSpPr/>
              <p:nvPr/>
            </p:nvSpPr>
            <p:spPr>
              <a:xfrm>
                <a:off x="7062938" y="5511092"/>
                <a:ext cx="936379" cy="597943"/>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000" kern="0">
                    <a:solidFill>
                      <a:prstClr val="black"/>
                    </a:solidFill>
                    <a:latin typeface="+mn-lt"/>
                    <a:ea typeface="+mn-ea"/>
                  </a:rPr>
                  <a:t>インシデント対応（手動）</a:t>
                </a:r>
              </a:p>
            </p:txBody>
          </p:sp>
        </p:grpSp>
        <p:sp>
          <p:nvSpPr>
            <p:cNvPr id="12" name="正方形/長方形 11">
              <a:extLst>
                <a:ext uri="{FF2B5EF4-FFF2-40B4-BE49-F238E27FC236}">
                  <a16:creationId xmlns:a16="http://schemas.microsoft.com/office/drawing/2014/main" id="{CDDB3919-0E0B-DEFC-24CB-BA7F59DA8FA9}"/>
                </a:ext>
              </a:extLst>
            </p:cNvPr>
            <p:cNvSpPr/>
            <p:nvPr/>
          </p:nvSpPr>
          <p:spPr>
            <a:xfrm>
              <a:off x="457201" y="6370269"/>
              <a:ext cx="5454104" cy="234292"/>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050" kern="0">
                  <a:solidFill>
                    <a:prstClr val="black"/>
                  </a:solidFill>
                  <a:latin typeface="+mn-lt"/>
                  <a:ea typeface="+mn-ea"/>
                </a:rPr>
                <a:t>資産管理 （構成管理）</a:t>
              </a:r>
            </a:p>
          </p:txBody>
        </p:sp>
        <p:sp>
          <p:nvSpPr>
            <p:cNvPr id="13" name="正方形/長方形 12">
              <a:extLst>
                <a:ext uri="{FF2B5EF4-FFF2-40B4-BE49-F238E27FC236}">
                  <a16:creationId xmlns:a16="http://schemas.microsoft.com/office/drawing/2014/main" id="{AE34AF33-6FA1-14D6-DFB3-CF662E1276CD}"/>
                </a:ext>
              </a:extLst>
            </p:cNvPr>
            <p:cNvSpPr/>
            <p:nvPr/>
          </p:nvSpPr>
          <p:spPr>
            <a:xfrm>
              <a:off x="1616275" y="3308903"/>
              <a:ext cx="1334220" cy="1413151"/>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050" kern="0">
                  <a:solidFill>
                    <a:prstClr val="black"/>
                  </a:solidFill>
                  <a:latin typeface="+mn-lt"/>
                  <a:ea typeface="+mn-ea"/>
                </a:rPr>
                <a:t>脆弱性</a:t>
              </a:r>
              <a:endParaRPr kumimoji="0" lang="en-US" altLang="ja-JP" sz="1050" kern="0">
                <a:solidFill>
                  <a:prstClr val="black"/>
                </a:solidFill>
                <a:latin typeface="+mn-lt"/>
                <a:ea typeface="+mn-ea"/>
              </a:endParaRPr>
            </a:p>
            <a:p>
              <a:pPr algn="ctr" eaLnBrk="1" fontAlgn="auto" hangingPunct="1">
                <a:spcBef>
                  <a:spcPts val="0"/>
                </a:spcBef>
                <a:spcAft>
                  <a:spcPts val="0"/>
                </a:spcAft>
                <a:defRPr/>
              </a:pPr>
              <a:r>
                <a:rPr kumimoji="0" lang="ja-JP" altLang="en-US" sz="1050" kern="0">
                  <a:solidFill>
                    <a:prstClr val="black"/>
                  </a:solidFill>
                  <a:latin typeface="+mn-lt"/>
                  <a:ea typeface="+mn-ea"/>
                </a:rPr>
                <a:t>（セキュリティホール）を</a:t>
              </a:r>
              <a:endParaRPr kumimoji="0" lang="en-US" altLang="ja-JP" sz="1050" kern="0">
                <a:solidFill>
                  <a:prstClr val="black"/>
                </a:solidFill>
                <a:latin typeface="+mn-lt"/>
                <a:ea typeface="+mn-ea"/>
              </a:endParaRPr>
            </a:p>
            <a:p>
              <a:pPr algn="ctr" eaLnBrk="1" fontAlgn="auto" hangingPunct="1">
                <a:spcBef>
                  <a:spcPts val="0"/>
                </a:spcBef>
                <a:spcAft>
                  <a:spcPts val="0"/>
                </a:spcAft>
                <a:defRPr/>
              </a:pPr>
              <a:r>
                <a:rPr kumimoji="0" lang="ja-JP" altLang="en-US" sz="1050" kern="0">
                  <a:solidFill>
                    <a:prstClr val="black"/>
                  </a:solidFill>
                  <a:latin typeface="+mn-lt"/>
                  <a:ea typeface="+mn-ea"/>
                </a:rPr>
                <a:t>なくす</a:t>
              </a:r>
              <a:br>
                <a:rPr kumimoji="0" lang="en-US" altLang="ja-JP" sz="1050" kern="0">
                  <a:solidFill>
                    <a:prstClr val="black"/>
                  </a:solidFill>
                  <a:latin typeface="+mn-lt"/>
                  <a:ea typeface="+mn-ea"/>
                </a:rPr>
              </a:br>
              <a:r>
                <a:rPr kumimoji="0" lang="ja-JP" altLang="en-US" sz="900" kern="0">
                  <a:solidFill>
                    <a:prstClr val="black"/>
                  </a:solidFill>
                  <a:latin typeface="+mn-lt"/>
                  <a:ea typeface="+mn-ea"/>
                </a:rPr>
                <a:t>（</a:t>
              </a:r>
              <a:r>
                <a:rPr kumimoji="0" lang="en-US" altLang="ja-JP" sz="900" kern="0">
                  <a:solidFill>
                    <a:prstClr val="black"/>
                  </a:solidFill>
                  <a:latin typeface="+mn-lt"/>
                  <a:ea typeface="+mn-ea"/>
                </a:rPr>
                <a:t>CSPM</a:t>
              </a:r>
              <a:r>
                <a:rPr kumimoji="0" lang="ja-JP" altLang="en-US" sz="900" kern="0">
                  <a:solidFill>
                    <a:prstClr val="black"/>
                  </a:solidFill>
                  <a:latin typeface="+mn-lt"/>
                  <a:ea typeface="+mn-ea"/>
                </a:rPr>
                <a:t>）</a:t>
              </a:r>
            </a:p>
          </p:txBody>
        </p:sp>
        <p:sp>
          <p:nvSpPr>
            <p:cNvPr id="34" name="矢印: 左右 33">
              <a:extLst>
                <a:ext uri="{FF2B5EF4-FFF2-40B4-BE49-F238E27FC236}">
                  <a16:creationId xmlns:a16="http://schemas.microsoft.com/office/drawing/2014/main" id="{F2DB2350-7F1F-2194-13EA-1247B574E393}"/>
                </a:ext>
              </a:extLst>
            </p:cNvPr>
            <p:cNvSpPr/>
            <p:nvPr/>
          </p:nvSpPr>
          <p:spPr bwMode="auto">
            <a:xfrm>
              <a:off x="457200" y="2979420"/>
              <a:ext cx="2493296" cy="315298"/>
            </a:xfrm>
            <a:prstGeom prst="leftRightArrow">
              <a:avLst/>
            </a:prstGeom>
            <a:solidFill>
              <a:schemeClr val="bg1">
                <a:lumMod val="95000"/>
              </a:schemeClr>
            </a:solidFill>
            <a:ln w="19050"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セキュリティ対策（案件としての取り組み）</a:t>
              </a:r>
            </a:p>
          </p:txBody>
        </p:sp>
        <p:sp>
          <p:nvSpPr>
            <p:cNvPr id="35" name="矢印: 左右 34">
              <a:extLst>
                <a:ext uri="{FF2B5EF4-FFF2-40B4-BE49-F238E27FC236}">
                  <a16:creationId xmlns:a16="http://schemas.microsoft.com/office/drawing/2014/main" id="{A8B669A5-6FDC-A904-C1E8-17C121160503}"/>
                </a:ext>
              </a:extLst>
            </p:cNvPr>
            <p:cNvSpPr/>
            <p:nvPr/>
          </p:nvSpPr>
          <p:spPr bwMode="auto">
            <a:xfrm>
              <a:off x="3232695" y="2979420"/>
              <a:ext cx="2684777" cy="315298"/>
            </a:xfrm>
            <a:prstGeom prst="leftRightArrow">
              <a:avLst/>
            </a:prstGeom>
            <a:solidFill>
              <a:schemeClr val="bg1">
                <a:lumMod val="95000"/>
              </a:schemeClr>
            </a:solidFill>
            <a:ln w="19050" cap="flat" cmpd="sng" algn="ctr">
              <a:solidFill>
                <a:schemeClr val="bg1">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セキュリティ管理（組織としての取り組み）</a:t>
              </a:r>
            </a:p>
          </p:txBody>
        </p:sp>
        <p:cxnSp>
          <p:nvCxnSpPr>
            <p:cNvPr id="36" name="直線コネクタ 35">
              <a:extLst>
                <a:ext uri="{FF2B5EF4-FFF2-40B4-BE49-F238E27FC236}">
                  <a16:creationId xmlns:a16="http://schemas.microsoft.com/office/drawing/2014/main" id="{3FB080CC-06A0-20CD-54EB-3488C15E2DC0}"/>
                </a:ext>
              </a:extLst>
            </p:cNvPr>
            <p:cNvCxnSpPr/>
            <p:nvPr/>
          </p:nvCxnSpPr>
          <p:spPr bwMode="auto">
            <a:xfrm>
              <a:off x="1616275" y="4781178"/>
              <a:ext cx="3162985" cy="0"/>
            </a:xfrm>
            <a:prstGeom prst="line">
              <a:avLst/>
            </a:prstGeom>
            <a:noFill/>
            <a:ln w="19050" cap="flat" cmpd="sng" algn="ctr">
              <a:solidFill>
                <a:schemeClr val="bg1">
                  <a:lumMod val="75000"/>
                </a:schemeClr>
              </a:solidFill>
              <a:prstDash val="sysDash"/>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直線コネクタ 36">
              <a:extLst>
                <a:ext uri="{FF2B5EF4-FFF2-40B4-BE49-F238E27FC236}">
                  <a16:creationId xmlns:a16="http://schemas.microsoft.com/office/drawing/2014/main" id="{EEE8D323-DB75-EA9B-25FA-53D4A0A338F5}"/>
                </a:ext>
              </a:extLst>
            </p:cNvPr>
            <p:cNvCxnSpPr/>
            <p:nvPr/>
          </p:nvCxnSpPr>
          <p:spPr bwMode="auto">
            <a:xfrm>
              <a:off x="461913" y="6318747"/>
              <a:ext cx="5449391" cy="0"/>
            </a:xfrm>
            <a:prstGeom prst="line">
              <a:avLst/>
            </a:prstGeom>
            <a:noFill/>
            <a:ln w="19050" cap="flat" cmpd="sng" algn="ctr">
              <a:solidFill>
                <a:schemeClr val="bg1">
                  <a:lumMod val="75000"/>
                </a:schemeClr>
              </a:solidFill>
              <a:prstDash val="sysDash"/>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正方形/長方形 39">
              <a:extLst>
                <a:ext uri="{FF2B5EF4-FFF2-40B4-BE49-F238E27FC236}">
                  <a16:creationId xmlns:a16="http://schemas.microsoft.com/office/drawing/2014/main" id="{3B652445-C1D5-3E56-DC6F-C39CC70BB640}"/>
                </a:ext>
              </a:extLst>
            </p:cNvPr>
            <p:cNvSpPr/>
            <p:nvPr/>
          </p:nvSpPr>
          <p:spPr>
            <a:xfrm>
              <a:off x="459278" y="3308903"/>
              <a:ext cx="1057103" cy="2944252"/>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900" kern="0">
                  <a:solidFill>
                    <a:prstClr val="black"/>
                  </a:solidFill>
                  <a:latin typeface="+mn-lt"/>
                  <a:ea typeface="+mn-ea"/>
                </a:rPr>
                <a:t>セキュリティ</a:t>
              </a:r>
              <a:endParaRPr kumimoji="0" lang="en-US" altLang="ja-JP" sz="900" kern="0">
                <a:solidFill>
                  <a:prstClr val="black"/>
                </a:solidFill>
                <a:latin typeface="+mn-lt"/>
                <a:ea typeface="+mn-ea"/>
              </a:endParaRPr>
            </a:p>
            <a:p>
              <a:pPr algn="ctr" eaLnBrk="1" fontAlgn="auto" hangingPunct="1">
                <a:spcBef>
                  <a:spcPts val="0"/>
                </a:spcBef>
                <a:spcAft>
                  <a:spcPts val="0"/>
                </a:spcAft>
                <a:defRPr/>
              </a:pPr>
              <a:r>
                <a:rPr kumimoji="0" lang="ja-JP" altLang="en-US" sz="900" kern="0">
                  <a:solidFill>
                    <a:prstClr val="black"/>
                  </a:solidFill>
                  <a:latin typeface="+mn-lt"/>
                  <a:ea typeface="+mn-ea"/>
                </a:rPr>
                <a:t>対策</a:t>
              </a:r>
            </a:p>
          </p:txBody>
        </p:sp>
        <p:sp>
          <p:nvSpPr>
            <p:cNvPr id="42" name="正方形/長方形 41">
              <a:extLst>
                <a:ext uri="{FF2B5EF4-FFF2-40B4-BE49-F238E27FC236}">
                  <a16:creationId xmlns:a16="http://schemas.microsoft.com/office/drawing/2014/main" id="{71858D37-F467-1268-A20D-14ACB60B5386}"/>
                </a:ext>
              </a:extLst>
            </p:cNvPr>
            <p:cNvSpPr/>
            <p:nvPr/>
          </p:nvSpPr>
          <p:spPr>
            <a:xfrm>
              <a:off x="1616275" y="4844317"/>
              <a:ext cx="1334220" cy="1413151"/>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050" kern="0">
                  <a:solidFill>
                    <a:prstClr val="black"/>
                  </a:solidFill>
                  <a:latin typeface="+mn-lt"/>
                  <a:ea typeface="+mn-ea"/>
                </a:rPr>
                <a:t>攻撃（脅威）に</a:t>
              </a:r>
              <a:endParaRPr kumimoji="0" lang="en-US" altLang="ja-JP" sz="1050" kern="0">
                <a:solidFill>
                  <a:prstClr val="black"/>
                </a:solidFill>
                <a:latin typeface="+mn-lt"/>
                <a:ea typeface="+mn-ea"/>
              </a:endParaRPr>
            </a:p>
            <a:p>
              <a:pPr algn="ctr" eaLnBrk="1" fontAlgn="auto" hangingPunct="1">
                <a:spcBef>
                  <a:spcPts val="0"/>
                </a:spcBef>
                <a:spcAft>
                  <a:spcPts val="0"/>
                </a:spcAft>
                <a:defRPr/>
              </a:pPr>
              <a:r>
                <a:rPr kumimoji="0" lang="ja-JP" altLang="en-US" sz="1050" kern="0">
                  <a:solidFill>
                    <a:prstClr val="black"/>
                  </a:solidFill>
                  <a:latin typeface="+mn-lt"/>
                  <a:ea typeface="+mn-ea"/>
                </a:rPr>
                <a:t>気付けるように</a:t>
              </a:r>
              <a:endParaRPr kumimoji="0" lang="en-US" altLang="ja-JP" sz="1050" kern="0">
                <a:solidFill>
                  <a:prstClr val="black"/>
                </a:solidFill>
                <a:latin typeface="+mn-lt"/>
                <a:ea typeface="+mn-ea"/>
              </a:endParaRPr>
            </a:p>
            <a:p>
              <a:pPr algn="ctr" eaLnBrk="1" fontAlgn="auto" hangingPunct="1">
                <a:spcBef>
                  <a:spcPts val="0"/>
                </a:spcBef>
                <a:spcAft>
                  <a:spcPts val="0"/>
                </a:spcAft>
                <a:defRPr/>
              </a:pPr>
              <a:r>
                <a:rPr kumimoji="0" lang="ja-JP" altLang="en-US" sz="1050" kern="0">
                  <a:solidFill>
                    <a:prstClr val="black"/>
                  </a:solidFill>
                  <a:latin typeface="+mn-lt"/>
                  <a:ea typeface="+mn-ea"/>
                </a:rPr>
                <a:t>する</a:t>
              </a:r>
              <a:endParaRPr kumimoji="0" lang="en-US" altLang="ja-JP" sz="1050" kern="0">
                <a:solidFill>
                  <a:prstClr val="black"/>
                </a:solidFill>
                <a:latin typeface="+mn-lt"/>
                <a:ea typeface="+mn-ea"/>
              </a:endParaRPr>
            </a:p>
            <a:p>
              <a:pPr algn="ctr" eaLnBrk="1" fontAlgn="auto" hangingPunct="1">
                <a:spcBef>
                  <a:spcPts val="0"/>
                </a:spcBef>
                <a:spcAft>
                  <a:spcPts val="0"/>
                </a:spcAft>
                <a:defRPr/>
              </a:pPr>
              <a:r>
                <a:rPr kumimoji="0" lang="ja-JP" altLang="en-US" sz="900" kern="0">
                  <a:solidFill>
                    <a:prstClr val="black"/>
                  </a:solidFill>
                  <a:latin typeface="+mn-lt"/>
                  <a:ea typeface="+mn-ea"/>
                </a:rPr>
                <a:t>（</a:t>
              </a:r>
              <a:r>
                <a:rPr kumimoji="0" lang="en-US" altLang="ja-JP" sz="900" kern="0">
                  <a:solidFill>
                    <a:prstClr val="black"/>
                  </a:solidFill>
                  <a:latin typeface="+mn-lt"/>
                  <a:ea typeface="+mn-ea"/>
                </a:rPr>
                <a:t>CWPP</a:t>
              </a:r>
              <a:r>
                <a:rPr kumimoji="0" lang="ja-JP" altLang="en-US" sz="900" kern="0">
                  <a:solidFill>
                    <a:prstClr val="black"/>
                  </a:solidFill>
                  <a:latin typeface="+mn-lt"/>
                  <a:ea typeface="+mn-ea"/>
                </a:rPr>
                <a:t>）</a:t>
              </a:r>
            </a:p>
          </p:txBody>
        </p:sp>
      </p:grpSp>
      <p:pic>
        <p:nvPicPr>
          <p:cNvPr id="1026" name="Picture 2" descr="セキュリティ ガバナンス">
            <a:extLst>
              <a:ext uri="{FF2B5EF4-FFF2-40B4-BE49-F238E27FC236}">
                <a16:creationId xmlns:a16="http://schemas.microsoft.com/office/drawing/2014/main" id="{C884A77D-C690-0411-BBAB-FB8CF7930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0089" y="3160189"/>
            <a:ext cx="3981238" cy="3359632"/>
          </a:xfrm>
          <a:prstGeom prst="rect">
            <a:avLst/>
          </a:prstGeom>
          <a:noFill/>
          <a:extLst>
            <a:ext uri="{909E8E84-426E-40DD-AFC4-6F175D3DCCD1}">
              <a14:hiddenFill xmlns:a14="http://schemas.microsoft.com/office/drawing/2010/main">
                <a:solidFill>
                  <a:srgbClr val="FFFFFF"/>
                </a:solidFill>
              </a14:hiddenFill>
            </a:ext>
          </a:extLst>
        </p:spPr>
      </p:pic>
      <p:sp>
        <p:nvSpPr>
          <p:cNvPr id="47" name="正方形/長方形 46">
            <a:extLst>
              <a:ext uri="{FF2B5EF4-FFF2-40B4-BE49-F238E27FC236}">
                <a16:creationId xmlns:a16="http://schemas.microsoft.com/office/drawing/2014/main" id="{E64581C9-0EEB-5C11-5B75-940AD89E9201}"/>
              </a:ext>
            </a:extLst>
          </p:cNvPr>
          <p:cNvSpPr/>
          <p:nvPr/>
        </p:nvSpPr>
        <p:spPr bwMode="auto">
          <a:xfrm>
            <a:off x="1247775" y="3267075"/>
            <a:ext cx="2743200" cy="1504950"/>
          </a:xfrm>
          <a:prstGeom prst="rect">
            <a:avLst/>
          </a:prstGeom>
          <a:noFill/>
          <a:ln w="19050"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194153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C05D5A-9D5A-BEFC-BF0E-162F2E46F647}"/>
              </a:ext>
            </a:extLst>
          </p:cNvPr>
          <p:cNvSpPr>
            <a:spLocks noGrp="1"/>
          </p:cNvSpPr>
          <p:nvPr>
            <p:ph type="title"/>
          </p:nvPr>
        </p:nvSpPr>
        <p:spPr/>
        <p:txBody>
          <a:bodyPr/>
          <a:lstStyle/>
          <a:p>
            <a:r>
              <a:rPr kumimoji="1" lang="ja-JP" altLang="en-US"/>
              <a:t>③ セキュリティ管理 （</a:t>
            </a:r>
            <a:r>
              <a:rPr kumimoji="1" lang="en-US" altLang="ja-JP"/>
              <a:t>Secure</a:t>
            </a:r>
            <a:r>
              <a:rPr kumimoji="1" lang="ja-JP" altLang="en-US"/>
              <a:t>）</a:t>
            </a:r>
          </a:p>
        </p:txBody>
      </p:sp>
      <p:sp>
        <p:nvSpPr>
          <p:cNvPr id="3" name="コンテンツ プレースホルダー 2">
            <a:extLst>
              <a:ext uri="{FF2B5EF4-FFF2-40B4-BE49-F238E27FC236}">
                <a16:creationId xmlns:a16="http://schemas.microsoft.com/office/drawing/2014/main" id="{DF677D4F-8AB1-6B01-7245-E370103250A2}"/>
              </a:ext>
            </a:extLst>
          </p:cNvPr>
          <p:cNvSpPr>
            <a:spLocks noGrp="1"/>
          </p:cNvSpPr>
          <p:nvPr>
            <p:ph idx="1"/>
          </p:nvPr>
        </p:nvSpPr>
        <p:spPr/>
        <p:txBody>
          <a:bodyPr/>
          <a:lstStyle/>
          <a:p>
            <a:r>
              <a:rPr kumimoji="1" lang="en-US" altLang="ja-JP"/>
              <a:t>Tips &amp; Tricks : </a:t>
            </a:r>
            <a:r>
              <a:rPr kumimoji="1" lang="ja-JP" altLang="en-US"/>
              <a:t>セキュリティガバナンスの考え方について（続き）</a:t>
            </a:r>
            <a:endParaRPr kumimoji="1" lang="en-US" altLang="ja-JP"/>
          </a:p>
          <a:p>
            <a:pPr lvl="1"/>
            <a:r>
              <a:rPr lang="ja-JP" altLang="en-US"/>
              <a:t>（参考） </a:t>
            </a:r>
            <a:r>
              <a:rPr lang="en-US" altLang="ja-JP"/>
              <a:t>Microsoft Defender for Cloud </a:t>
            </a:r>
            <a:r>
              <a:rPr lang="ja-JP" altLang="en-US"/>
              <a:t>は、この考え方に沿って機能を提供している</a:t>
            </a:r>
            <a:endParaRPr lang="en-US" altLang="ja-JP"/>
          </a:p>
          <a:p>
            <a:pPr lvl="1"/>
            <a:endParaRPr kumimoji="1" lang="ja-JP" altLang="en-US"/>
          </a:p>
        </p:txBody>
      </p:sp>
      <p:pic>
        <p:nvPicPr>
          <p:cNvPr id="4" name="図 3">
            <a:extLst>
              <a:ext uri="{FF2B5EF4-FFF2-40B4-BE49-F238E27FC236}">
                <a16:creationId xmlns:a16="http://schemas.microsoft.com/office/drawing/2014/main" id="{59F71AB0-AB13-8289-7E60-E8E2F6DCD8A4}"/>
              </a:ext>
            </a:extLst>
          </p:cNvPr>
          <p:cNvPicPr>
            <a:picLocks noChangeAspect="1"/>
          </p:cNvPicPr>
          <p:nvPr/>
        </p:nvPicPr>
        <p:blipFill rotWithShape="1">
          <a:blip r:embed="rId2"/>
          <a:srcRect r="65339"/>
          <a:stretch/>
        </p:blipFill>
        <p:spPr>
          <a:xfrm>
            <a:off x="6200774" y="1949739"/>
            <a:ext cx="2486026" cy="4524000"/>
          </a:xfrm>
          <a:prstGeom prst="rect">
            <a:avLst/>
          </a:prstGeom>
        </p:spPr>
      </p:pic>
      <p:sp>
        <p:nvSpPr>
          <p:cNvPr id="9" name="正方形/長方形 8">
            <a:extLst>
              <a:ext uri="{FF2B5EF4-FFF2-40B4-BE49-F238E27FC236}">
                <a16:creationId xmlns:a16="http://schemas.microsoft.com/office/drawing/2014/main" id="{60D6C3E4-51DA-3CCB-182A-379BE24B228B}"/>
              </a:ext>
            </a:extLst>
          </p:cNvPr>
          <p:cNvSpPr/>
          <p:nvPr/>
        </p:nvSpPr>
        <p:spPr>
          <a:xfrm>
            <a:off x="1980275" y="1949739"/>
            <a:ext cx="3855236" cy="1080233"/>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脆弱性（セキュリティホール）をなくす（</a:t>
            </a:r>
            <a:r>
              <a:rPr kumimoji="0" lang="en-US" altLang="ja-JP" sz="1200" b="1" u="sng" kern="0">
                <a:solidFill>
                  <a:prstClr val="black"/>
                </a:solidFill>
                <a:latin typeface="+mn-lt"/>
                <a:ea typeface="+mn-ea"/>
              </a:rPr>
              <a:t>CSPM</a:t>
            </a:r>
            <a:r>
              <a:rPr kumimoji="0" lang="ja-JP" altLang="en-US" sz="1200" b="1" u="sng" kern="0">
                <a:solidFill>
                  <a:prstClr val="black"/>
                </a:solidFill>
                <a:latin typeface="+mn-lt"/>
                <a:ea typeface="+mn-ea"/>
              </a:rPr>
              <a:t>）</a:t>
            </a:r>
          </a:p>
        </p:txBody>
      </p:sp>
      <p:sp>
        <p:nvSpPr>
          <p:cNvPr id="10" name="正方形/長方形 9">
            <a:extLst>
              <a:ext uri="{FF2B5EF4-FFF2-40B4-BE49-F238E27FC236}">
                <a16:creationId xmlns:a16="http://schemas.microsoft.com/office/drawing/2014/main" id="{2B1A011B-15F1-13CC-96E2-D7C3F5F8533F}"/>
              </a:ext>
            </a:extLst>
          </p:cNvPr>
          <p:cNvSpPr/>
          <p:nvPr/>
        </p:nvSpPr>
        <p:spPr>
          <a:xfrm>
            <a:off x="1980275" y="3182138"/>
            <a:ext cx="3855236" cy="1080233"/>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攻撃（脅威）に気付けるようにする（</a:t>
            </a:r>
            <a:r>
              <a:rPr kumimoji="0" lang="en-US" altLang="ja-JP" sz="1200" b="1" u="sng" kern="0">
                <a:solidFill>
                  <a:prstClr val="black"/>
                </a:solidFill>
                <a:latin typeface="+mn-lt"/>
                <a:ea typeface="+mn-ea"/>
              </a:rPr>
              <a:t>CWPP</a:t>
            </a:r>
            <a:r>
              <a:rPr kumimoji="0" lang="ja-JP" altLang="en-US" sz="1200" b="1" u="sng" kern="0">
                <a:solidFill>
                  <a:prstClr val="black"/>
                </a:solidFill>
                <a:latin typeface="+mn-lt"/>
                <a:ea typeface="+mn-ea"/>
              </a:rPr>
              <a:t>）</a:t>
            </a:r>
          </a:p>
        </p:txBody>
      </p:sp>
      <p:pic>
        <p:nvPicPr>
          <p:cNvPr id="11" name="グラフィックス 10">
            <a:extLst>
              <a:ext uri="{FF2B5EF4-FFF2-40B4-BE49-F238E27FC236}">
                <a16:creationId xmlns:a16="http://schemas.microsoft.com/office/drawing/2014/main" id="{89B7C312-BCCE-B105-D63B-4AD7CF8BC4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70362" y="2322665"/>
            <a:ext cx="380834" cy="380834"/>
          </a:xfrm>
          <a:prstGeom prst="rect">
            <a:avLst/>
          </a:prstGeom>
        </p:spPr>
      </p:pic>
      <p:pic>
        <p:nvPicPr>
          <p:cNvPr id="12" name="グラフィックス 11">
            <a:extLst>
              <a:ext uri="{FF2B5EF4-FFF2-40B4-BE49-F238E27FC236}">
                <a16:creationId xmlns:a16="http://schemas.microsoft.com/office/drawing/2014/main" id="{10160F1F-90B3-C838-EA12-70F5B39481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70362" y="3551963"/>
            <a:ext cx="380834" cy="380834"/>
          </a:xfrm>
          <a:prstGeom prst="rect">
            <a:avLst/>
          </a:prstGeom>
        </p:spPr>
      </p:pic>
      <p:sp>
        <p:nvSpPr>
          <p:cNvPr id="13" name="テキスト ボックス 12">
            <a:extLst>
              <a:ext uri="{FF2B5EF4-FFF2-40B4-BE49-F238E27FC236}">
                <a16:creationId xmlns:a16="http://schemas.microsoft.com/office/drawing/2014/main" id="{FD87E180-7DFD-3BFE-366C-00408B66B21D}"/>
              </a:ext>
            </a:extLst>
          </p:cNvPr>
          <p:cNvSpPr txBox="1"/>
          <p:nvPr/>
        </p:nvSpPr>
        <p:spPr>
          <a:xfrm>
            <a:off x="2451195" y="3444760"/>
            <a:ext cx="3384315" cy="600164"/>
          </a:xfrm>
          <a:prstGeom prst="rect">
            <a:avLst/>
          </a:prstGeom>
          <a:noFill/>
        </p:spPr>
        <p:txBody>
          <a:bodyPr wrap="square" rtlCol="0">
            <a:spAutoFit/>
          </a:bodyPr>
          <a:lstStyle/>
          <a:p>
            <a:r>
              <a:rPr kumimoji="1" lang="ja-JP" altLang="en-US" sz="1100"/>
              <a:t>セキュリティ警告 </a:t>
            </a:r>
            <a:r>
              <a:rPr lang="ja-JP" altLang="en-US" sz="1100"/>
              <a:t>（</a:t>
            </a:r>
            <a:r>
              <a:rPr lang="en-US" altLang="ja-JP" sz="1100"/>
              <a:t>Security alerts</a:t>
            </a:r>
            <a:r>
              <a:rPr lang="ja-JP" altLang="en-US" sz="1100"/>
              <a:t>）</a:t>
            </a:r>
            <a:endParaRPr lang="en-US" altLang="ja-JP" sz="1100"/>
          </a:p>
          <a:p>
            <a:r>
              <a:rPr kumimoji="1" lang="en-US" altLang="ja-JP" sz="1100" err="1"/>
              <a:t>MDfE</a:t>
            </a:r>
            <a:r>
              <a:rPr kumimoji="1" lang="en-US" altLang="ja-JP" sz="1100"/>
              <a:t> </a:t>
            </a:r>
            <a:r>
              <a:rPr kumimoji="1" lang="ja-JP" altLang="en-US" sz="1100"/>
              <a:t>や </a:t>
            </a:r>
            <a:r>
              <a:rPr kumimoji="1" lang="en-US" altLang="ja-JP" sz="1100"/>
              <a:t>ASA </a:t>
            </a:r>
            <a:r>
              <a:rPr kumimoji="1" lang="ja-JP" altLang="en-US" sz="1100"/>
              <a:t>などの各種の攻撃検知システム（センサー）から報告された攻撃を通知する</a:t>
            </a:r>
          </a:p>
        </p:txBody>
      </p:sp>
      <p:sp>
        <p:nvSpPr>
          <p:cNvPr id="14" name="テキスト ボックス 13">
            <a:extLst>
              <a:ext uri="{FF2B5EF4-FFF2-40B4-BE49-F238E27FC236}">
                <a16:creationId xmlns:a16="http://schemas.microsoft.com/office/drawing/2014/main" id="{44A68078-D3B9-CAAF-F536-0A6241BC7BD8}"/>
              </a:ext>
            </a:extLst>
          </p:cNvPr>
          <p:cNvSpPr txBox="1"/>
          <p:nvPr/>
        </p:nvSpPr>
        <p:spPr>
          <a:xfrm>
            <a:off x="2451195" y="2269511"/>
            <a:ext cx="3384315" cy="600164"/>
          </a:xfrm>
          <a:prstGeom prst="rect">
            <a:avLst/>
          </a:prstGeom>
          <a:noFill/>
        </p:spPr>
        <p:txBody>
          <a:bodyPr wrap="square" rtlCol="0">
            <a:spAutoFit/>
          </a:bodyPr>
          <a:lstStyle/>
          <a:p>
            <a:r>
              <a:rPr lang="ja-JP" altLang="en-US" sz="1100"/>
              <a:t>推奨事項 </a:t>
            </a:r>
            <a:r>
              <a:rPr kumimoji="1" lang="ja-JP" altLang="en-US" sz="1100"/>
              <a:t>（</a:t>
            </a:r>
            <a:r>
              <a:rPr lang="en-US" altLang="ja-JP" sz="1100"/>
              <a:t>Recommendations</a:t>
            </a:r>
            <a:r>
              <a:rPr kumimoji="1" lang="ja-JP" altLang="en-US" sz="1100"/>
              <a:t>）</a:t>
            </a:r>
            <a:endParaRPr kumimoji="1" lang="en-US" altLang="ja-JP" sz="1100"/>
          </a:p>
          <a:p>
            <a:r>
              <a:rPr lang="ja-JP" altLang="en-US" sz="1100"/>
              <a:t>クラウドサービスや </a:t>
            </a:r>
            <a:r>
              <a:rPr lang="en-US" altLang="ja-JP" sz="1100"/>
              <a:t>VM </a:t>
            </a:r>
            <a:r>
              <a:rPr lang="ja-JP" altLang="en-US" sz="1100"/>
              <a:t>内の設定などに残っている構成設定上の脆弱性を、修正すべき推奨事項として示す</a:t>
            </a:r>
            <a:endParaRPr kumimoji="1" lang="ja-JP" altLang="en-US" sz="1100"/>
          </a:p>
        </p:txBody>
      </p:sp>
      <p:sp>
        <p:nvSpPr>
          <p:cNvPr id="15" name="正方形/長方形 14">
            <a:extLst>
              <a:ext uri="{FF2B5EF4-FFF2-40B4-BE49-F238E27FC236}">
                <a16:creationId xmlns:a16="http://schemas.microsoft.com/office/drawing/2014/main" id="{E905F0C7-9216-4572-C0EF-C2AF72F34E99}"/>
              </a:ext>
            </a:extLst>
          </p:cNvPr>
          <p:cNvSpPr/>
          <p:nvPr/>
        </p:nvSpPr>
        <p:spPr>
          <a:xfrm>
            <a:off x="1980275" y="4414536"/>
            <a:ext cx="3855236" cy="1016498"/>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脆弱性管理 （</a:t>
            </a:r>
            <a:r>
              <a:rPr kumimoji="0" lang="en-US" altLang="ja-JP" sz="1200" b="1" u="sng" kern="0">
                <a:solidFill>
                  <a:prstClr val="black"/>
                </a:solidFill>
                <a:latin typeface="+mn-lt"/>
                <a:ea typeface="+mn-ea"/>
              </a:rPr>
              <a:t>R : </a:t>
            </a:r>
            <a:r>
              <a:rPr kumimoji="0" lang="ja-JP" altLang="en-US" sz="1200" b="1" u="sng" kern="0">
                <a:solidFill>
                  <a:prstClr val="black"/>
                </a:solidFill>
                <a:latin typeface="+mn-lt"/>
                <a:ea typeface="+mn-ea"/>
              </a:rPr>
              <a:t>リスク管理）</a:t>
            </a:r>
          </a:p>
        </p:txBody>
      </p:sp>
      <p:sp>
        <p:nvSpPr>
          <p:cNvPr id="16" name="正方形/長方形 15">
            <a:extLst>
              <a:ext uri="{FF2B5EF4-FFF2-40B4-BE49-F238E27FC236}">
                <a16:creationId xmlns:a16="http://schemas.microsoft.com/office/drawing/2014/main" id="{69119034-A62E-3C7D-BF61-71D92AF8686A}"/>
              </a:ext>
            </a:extLst>
          </p:cNvPr>
          <p:cNvSpPr/>
          <p:nvPr/>
        </p:nvSpPr>
        <p:spPr>
          <a:xfrm>
            <a:off x="1980275" y="5583199"/>
            <a:ext cx="3855236" cy="1016498"/>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b="1" u="sng" kern="0">
                <a:solidFill>
                  <a:prstClr val="black"/>
                </a:solidFill>
                <a:latin typeface="+mn-lt"/>
                <a:ea typeface="+mn-ea"/>
              </a:rPr>
              <a:t>規制準拠 （</a:t>
            </a:r>
            <a:r>
              <a:rPr kumimoji="0" lang="en-US" altLang="ja-JP" sz="1200" b="1" u="sng" kern="0">
                <a:solidFill>
                  <a:prstClr val="black"/>
                </a:solidFill>
                <a:latin typeface="+mn-lt"/>
                <a:ea typeface="+mn-ea"/>
              </a:rPr>
              <a:t>C: </a:t>
            </a:r>
            <a:r>
              <a:rPr kumimoji="0" lang="ja-JP" altLang="en-US" sz="1200" b="1" u="sng" kern="0">
                <a:solidFill>
                  <a:prstClr val="black"/>
                </a:solidFill>
                <a:latin typeface="+mn-lt"/>
                <a:ea typeface="+mn-ea"/>
              </a:rPr>
              <a:t>コンプライアンス）</a:t>
            </a:r>
          </a:p>
        </p:txBody>
      </p:sp>
      <p:pic>
        <p:nvPicPr>
          <p:cNvPr id="17" name="グラフィックス 16">
            <a:extLst>
              <a:ext uri="{FF2B5EF4-FFF2-40B4-BE49-F238E27FC236}">
                <a16:creationId xmlns:a16="http://schemas.microsoft.com/office/drawing/2014/main" id="{A27248B6-29B7-39F5-22D9-C0C5B89231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70362" y="5995938"/>
            <a:ext cx="380834" cy="380834"/>
          </a:xfrm>
          <a:prstGeom prst="rect">
            <a:avLst/>
          </a:prstGeom>
        </p:spPr>
      </p:pic>
      <p:pic>
        <p:nvPicPr>
          <p:cNvPr id="18" name="グラフィックス 17">
            <a:extLst>
              <a:ext uri="{FF2B5EF4-FFF2-40B4-BE49-F238E27FC236}">
                <a16:creationId xmlns:a16="http://schemas.microsoft.com/office/drawing/2014/main" id="{9DD7B772-30F7-431A-B804-C19424976D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70362" y="4783256"/>
            <a:ext cx="317362" cy="380834"/>
          </a:xfrm>
          <a:prstGeom prst="rect">
            <a:avLst/>
          </a:prstGeom>
        </p:spPr>
      </p:pic>
      <p:sp>
        <p:nvSpPr>
          <p:cNvPr id="19" name="テキスト ボックス 18">
            <a:extLst>
              <a:ext uri="{FF2B5EF4-FFF2-40B4-BE49-F238E27FC236}">
                <a16:creationId xmlns:a16="http://schemas.microsoft.com/office/drawing/2014/main" id="{8F034839-4EB3-AECA-4B6C-648973E50D9A}"/>
              </a:ext>
            </a:extLst>
          </p:cNvPr>
          <p:cNvSpPr txBox="1"/>
          <p:nvPr/>
        </p:nvSpPr>
        <p:spPr>
          <a:xfrm>
            <a:off x="2451195" y="4715004"/>
            <a:ext cx="3384315" cy="600164"/>
          </a:xfrm>
          <a:prstGeom prst="rect">
            <a:avLst/>
          </a:prstGeom>
          <a:noFill/>
        </p:spPr>
        <p:txBody>
          <a:bodyPr wrap="square" rtlCol="0">
            <a:spAutoFit/>
          </a:bodyPr>
          <a:lstStyle/>
          <a:p>
            <a:r>
              <a:rPr kumimoji="1" lang="ja-JP" altLang="en-US" sz="1100"/>
              <a:t>セキュリティ態勢 </a:t>
            </a:r>
            <a:r>
              <a:rPr lang="ja-JP" altLang="en-US" sz="1100"/>
              <a:t>（</a:t>
            </a:r>
            <a:r>
              <a:rPr lang="en-US" altLang="ja-JP" sz="1100"/>
              <a:t>Security Posture</a:t>
            </a:r>
            <a:r>
              <a:rPr lang="ja-JP" altLang="en-US" sz="1100"/>
              <a:t>）</a:t>
            </a:r>
            <a:endParaRPr lang="en-US" altLang="ja-JP" sz="1100"/>
          </a:p>
          <a:p>
            <a:r>
              <a:rPr lang="ja-JP" altLang="en-US" sz="1100"/>
              <a:t>各システム（サブスクリプション）でどの程度セキュリティ対策が行われているかを横並び比較する</a:t>
            </a:r>
            <a:endParaRPr kumimoji="1" lang="ja-JP" altLang="en-US" sz="1100"/>
          </a:p>
        </p:txBody>
      </p:sp>
      <p:sp>
        <p:nvSpPr>
          <p:cNvPr id="20" name="テキスト ボックス 19">
            <a:extLst>
              <a:ext uri="{FF2B5EF4-FFF2-40B4-BE49-F238E27FC236}">
                <a16:creationId xmlns:a16="http://schemas.microsoft.com/office/drawing/2014/main" id="{9997DE41-9DD0-E4FC-794C-B2A6183D1BEF}"/>
              </a:ext>
            </a:extLst>
          </p:cNvPr>
          <p:cNvSpPr txBox="1"/>
          <p:nvPr/>
        </p:nvSpPr>
        <p:spPr>
          <a:xfrm>
            <a:off x="2451195" y="5909756"/>
            <a:ext cx="3384315" cy="600164"/>
          </a:xfrm>
          <a:prstGeom prst="rect">
            <a:avLst/>
          </a:prstGeom>
          <a:noFill/>
        </p:spPr>
        <p:txBody>
          <a:bodyPr wrap="square" rtlCol="0">
            <a:spAutoFit/>
          </a:bodyPr>
          <a:lstStyle/>
          <a:p>
            <a:r>
              <a:rPr lang="ja-JP" altLang="en-US" sz="1100"/>
              <a:t>規制コンプライアンス </a:t>
            </a:r>
            <a:r>
              <a:rPr kumimoji="1" lang="ja-JP" altLang="en-US" sz="1100"/>
              <a:t>（</a:t>
            </a:r>
            <a:r>
              <a:rPr kumimoji="1" lang="en-US" altLang="ja-JP" sz="1100"/>
              <a:t>Regulatory Compliance</a:t>
            </a:r>
            <a:r>
              <a:rPr kumimoji="1" lang="ja-JP" altLang="en-US" sz="1100"/>
              <a:t>）</a:t>
            </a:r>
          </a:p>
          <a:p>
            <a:r>
              <a:rPr lang="ja-JP" altLang="en-US" sz="1100"/>
              <a:t>業界標準として定義されている最低限行うべきセキュリティ対策をきちんと行っているかを確認・レポートする</a:t>
            </a:r>
            <a:endParaRPr kumimoji="1" lang="ja-JP" altLang="en-US" sz="1100"/>
          </a:p>
        </p:txBody>
      </p:sp>
      <p:sp>
        <p:nvSpPr>
          <p:cNvPr id="22" name="正方形/長方形 21">
            <a:extLst>
              <a:ext uri="{FF2B5EF4-FFF2-40B4-BE49-F238E27FC236}">
                <a16:creationId xmlns:a16="http://schemas.microsoft.com/office/drawing/2014/main" id="{3141DC81-5977-6C5C-5D8B-8441AEEF3F7E}"/>
              </a:ext>
            </a:extLst>
          </p:cNvPr>
          <p:cNvSpPr/>
          <p:nvPr/>
        </p:nvSpPr>
        <p:spPr>
          <a:xfrm>
            <a:off x="457200" y="1949739"/>
            <a:ext cx="1377702" cy="4649958"/>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1200" b="1" u="sng" kern="0">
              <a:solidFill>
                <a:prstClr val="black"/>
              </a:solidFill>
              <a:latin typeface="+mn-lt"/>
              <a:ea typeface="+mn-ea"/>
            </a:endParaRPr>
          </a:p>
          <a:p>
            <a:pPr eaLnBrk="1" fontAlgn="auto" hangingPunct="1">
              <a:spcBef>
                <a:spcPts val="0"/>
              </a:spcBef>
              <a:spcAft>
                <a:spcPts val="0"/>
              </a:spcAft>
              <a:defRPr/>
            </a:pPr>
            <a:endParaRPr kumimoji="0" lang="en-US" altLang="ja-JP" sz="1200" b="1" u="sng" kern="0">
              <a:solidFill>
                <a:prstClr val="black"/>
              </a:solidFill>
              <a:latin typeface="+mn-lt"/>
              <a:ea typeface="+mn-ea"/>
            </a:endParaRPr>
          </a:p>
          <a:p>
            <a:pPr eaLnBrk="1" fontAlgn="auto" hangingPunct="1">
              <a:spcBef>
                <a:spcPts val="0"/>
              </a:spcBef>
              <a:spcAft>
                <a:spcPts val="0"/>
              </a:spcAft>
              <a:defRPr/>
            </a:pPr>
            <a:r>
              <a:rPr kumimoji="0" lang="ja-JP" altLang="en-US" sz="1200" b="1" u="sng" kern="0">
                <a:solidFill>
                  <a:prstClr val="black"/>
                </a:solidFill>
                <a:latin typeface="+mn-lt"/>
                <a:ea typeface="+mn-ea"/>
              </a:rPr>
              <a:t>ポリシー強制</a:t>
            </a:r>
            <a:br>
              <a:rPr kumimoji="0" lang="en-US" altLang="ja-JP" sz="1200" b="1" u="sng" kern="0">
                <a:solidFill>
                  <a:prstClr val="black"/>
                </a:solidFill>
                <a:latin typeface="+mn-lt"/>
                <a:ea typeface="+mn-ea"/>
              </a:rPr>
            </a:br>
            <a:r>
              <a:rPr kumimoji="0" lang="ja-JP" altLang="en-US" sz="1200" b="1" u="sng" kern="0">
                <a:solidFill>
                  <a:prstClr val="black"/>
                </a:solidFill>
                <a:latin typeface="+mn-lt"/>
                <a:ea typeface="+mn-ea"/>
              </a:rPr>
              <a:t>（</a:t>
            </a:r>
            <a:r>
              <a:rPr kumimoji="0" lang="en-US" altLang="ja-JP" sz="1200" b="1" u="sng" kern="0">
                <a:solidFill>
                  <a:prstClr val="black"/>
                </a:solidFill>
                <a:latin typeface="+mn-lt"/>
                <a:ea typeface="+mn-ea"/>
              </a:rPr>
              <a:t>G: </a:t>
            </a:r>
            <a:r>
              <a:rPr kumimoji="0" lang="ja-JP" altLang="en-US" sz="1200" b="1" u="sng" kern="0">
                <a:solidFill>
                  <a:prstClr val="black"/>
                </a:solidFill>
                <a:latin typeface="+mn-lt"/>
                <a:ea typeface="+mn-ea"/>
              </a:rPr>
              <a:t>ガバナンス）</a:t>
            </a:r>
          </a:p>
        </p:txBody>
      </p:sp>
      <p:pic>
        <p:nvPicPr>
          <p:cNvPr id="23" name="グラフィックス 22">
            <a:extLst>
              <a:ext uri="{FF2B5EF4-FFF2-40B4-BE49-F238E27FC236}">
                <a16:creationId xmlns:a16="http://schemas.microsoft.com/office/drawing/2014/main" id="{5DD0757D-7FA4-46AF-1CF7-CDA9E993149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1420" y="3919038"/>
            <a:ext cx="324405" cy="324405"/>
          </a:xfrm>
          <a:prstGeom prst="rect">
            <a:avLst/>
          </a:prstGeom>
        </p:spPr>
      </p:pic>
      <p:sp>
        <p:nvSpPr>
          <p:cNvPr id="24" name="テキスト ボックス 23">
            <a:extLst>
              <a:ext uri="{FF2B5EF4-FFF2-40B4-BE49-F238E27FC236}">
                <a16:creationId xmlns:a16="http://schemas.microsoft.com/office/drawing/2014/main" id="{4273DDE6-0D95-87EA-4E66-A67AD0454038}"/>
              </a:ext>
            </a:extLst>
          </p:cNvPr>
          <p:cNvSpPr txBox="1"/>
          <p:nvPr/>
        </p:nvSpPr>
        <p:spPr>
          <a:xfrm>
            <a:off x="509310" y="4323038"/>
            <a:ext cx="1273482" cy="1107996"/>
          </a:xfrm>
          <a:prstGeom prst="rect">
            <a:avLst/>
          </a:prstGeom>
          <a:noFill/>
        </p:spPr>
        <p:txBody>
          <a:bodyPr wrap="square" rtlCol="0">
            <a:spAutoFit/>
          </a:bodyPr>
          <a:lstStyle/>
          <a:p>
            <a:r>
              <a:rPr kumimoji="1" lang="ja-JP" altLang="en-US" sz="1100"/>
              <a:t>推奨事項や規制・コンプライアンスに対して、是正機能（</a:t>
            </a:r>
            <a:r>
              <a:rPr kumimoji="1" lang="en-US" altLang="ja-JP" sz="1100"/>
              <a:t>Fix, Remediation</a:t>
            </a:r>
            <a:r>
              <a:rPr kumimoji="1" lang="ja-JP" altLang="en-US" sz="1100"/>
              <a:t>）を提供</a:t>
            </a:r>
          </a:p>
        </p:txBody>
      </p:sp>
      <p:sp>
        <p:nvSpPr>
          <p:cNvPr id="25" name="テキスト ボックス 24">
            <a:extLst>
              <a:ext uri="{FF2B5EF4-FFF2-40B4-BE49-F238E27FC236}">
                <a16:creationId xmlns:a16="http://schemas.microsoft.com/office/drawing/2014/main" id="{B7123CE4-791A-F0AE-9BC4-EB5FFDA45B78}"/>
              </a:ext>
            </a:extLst>
          </p:cNvPr>
          <p:cNvSpPr txBox="1"/>
          <p:nvPr/>
        </p:nvSpPr>
        <p:spPr>
          <a:xfrm>
            <a:off x="885825" y="3866226"/>
            <a:ext cx="1039164" cy="430887"/>
          </a:xfrm>
          <a:prstGeom prst="rect">
            <a:avLst/>
          </a:prstGeom>
          <a:noFill/>
        </p:spPr>
        <p:txBody>
          <a:bodyPr wrap="square" rtlCol="0">
            <a:spAutoFit/>
          </a:bodyPr>
          <a:lstStyle/>
          <a:p>
            <a:r>
              <a:rPr kumimoji="1" lang="en-US" altLang="ja-JP" sz="1100"/>
              <a:t>Azure Policy</a:t>
            </a:r>
          </a:p>
          <a:p>
            <a:r>
              <a:rPr kumimoji="1" lang="ja-JP" altLang="en-US" sz="1100"/>
              <a:t>是正機能</a:t>
            </a:r>
          </a:p>
        </p:txBody>
      </p:sp>
      <p:cxnSp>
        <p:nvCxnSpPr>
          <p:cNvPr id="27" name="直線矢印コネクタ 26">
            <a:extLst>
              <a:ext uri="{FF2B5EF4-FFF2-40B4-BE49-F238E27FC236}">
                <a16:creationId xmlns:a16="http://schemas.microsoft.com/office/drawing/2014/main" id="{69EB5969-560F-40BD-2004-3A36A9EBAC3C}"/>
              </a:ext>
            </a:extLst>
          </p:cNvPr>
          <p:cNvCxnSpPr>
            <a:stCxn id="14" idx="3"/>
            <a:endCxn id="28" idx="1"/>
          </p:cNvCxnSpPr>
          <p:nvPr/>
        </p:nvCxnSpPr>
        <p:spPr bwMode="auto">
          <a:xfrm>
            <a:off x="5835510" y="2569593"/>
            <a:ext cx="431940" cy="1316607"/>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四角形: 角を丸くする 27">
            <a:extLst>
              <a:ext uri="{FF2B5EF4-FFF2-40B4-BE49-F238E27FC236}">
                <a16:creationId xmlns:a16="http://schemas.microsoft.com/office/drawing/2014/main" id="{54D6F664-A807-05CE-40C8-9B043E00B459}"/>
              </a:ext>
            </a:extLst>
          </p:cNvPr>
          <p:cNvSpPr/>
          <p:nvPr/>
        </p:nvSpPr>
        <p:spPr bwMode="auto">
          <a:xfrm>
            <a:off x="6267450" y="3819525"/>
            <a:ext cx="819150" cy="133350"/>
          </a:xfrm>
          <a:prstGeom prst="roundRect">
            <a:avLst/>
          </a:prstGeom>
          <a:noFill/>
          <a:ln w="19050"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29" name="四角形: 角を丸くする 28">
            <a:extLst>
              <a:ext uri="{FF2B5EF4-FFF2-40B4-BE49-F238E27FC236}">
                <a16:creationId xmlns:a16="http://schemas.microsoft.com/office/drawing/2014/main" id="{9E92BF33-70C6-405F-B641-1896FDE50B66}"/>
              </a:ext>
            </a:extLst>
          </p:cNvPr>
          <p:cNvSpPr/>
          <p:nvPr/>
        </p:nvSpPr>
        <p:spPr bwMode="auto">
          <a:xfrm>
            <a:off x="6267450" y="4000500"/>
            <a:ext cx="819150" cy="133350"/>
          </a:xfrm>
          <a:prstGeom prst="roundRect">
            <a:avLst/>
          </a:prstGeom>
          <a:noFill/>
          <a:ln w="19050"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30" name="四角形: 角を丸くする 29">
            <a:extLst>
              <a:ext uri="{FF2B5EF4-FFF2-40B4-BE49-F238E27FC236}">
                <a16:creationId xmlns:a16="http://schemas.microsoft.com/office/drawing/2014/main" id="{62D1BE76-358D-3113-8FA4-B86BE37F40DB}"/>
              </a:ext>
            </a:extLst>
          </p:cNvPr>
          <p:cNvSpPr/>
          <p:nvPr/>
        </p:nvSpPr>
        <p:spPr bwMode="auto">
          <a:xfrm>
            <a:off x="6267450" y="5067300"/>
            <a:ext cx="819150" cy="133350"/>
          </a:xfrm>
          <a:prstGeom prst="roundRect">
            <a:avLst/>
          </a:prstGeom>
          <a:noFill/>
          <a:ln w="19050"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31" name="四角形: 角を丸くする 30">
            <a:extLst>
              <a:ext uri="{FF2B5EF4-FFF2-40B4-BE49-F238E27FC236}">
                <a16:creationId xmlns:a16="http://schemas.microsoft.com/office/drawing/2014/main" id="{1DAB64F6-A359-ED9F-9DBC-C51AE21D4639}"/>
              </a:ext>
            </a:extLst>
          </p:cNvPr>
          <p:cNvSpPr/>
          <p:nvPr/>
        </p:nvSpPr>
        <p:spPr bwMode="auto">
          <a:xfrm>
            <a:off x="6267450" y="5238750"/>
            <a:ext cx="819150" cy="133350"/>
          </a:xfrm>
          <a:prstGeom prst="roundRect">
            <a:avLst/>
          </a:prstGeom>
          <a:noFill/>
          <a:ln w="19050"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cxnSp>
        <p:nvCxnSpPr>
          <p:cNvPr id="32" name="直線矢印コネクタ 31">
            <a:extLst>
              <a:ext uri="{FF2B5EF4-FFF2-40B4-BE49-F238E27FC236}">
                <a16:creationId xmlns:a16="http://schemas.microsoft.com/office/drawing/2014/main" id="{8078AB04-5676-A8CF-B1DE-F93EC6ECCDF1}"/>
              </a:ext>
            </a:extLst>
          </p:cNvPr>
          <p:cNvCxnSpPr>
            <a:stCxn id="10" idx="3"/>
            <a:endCxn id="29" idx="1"/>
          </p:cNvCxnSpPr>
          <p:nvPr/>
        </p:nvCxnSpPr>
        <p:spPr bwMode="auto">
          <a:xfrm>
            <a:off x="5835511" y="3722255"/>
            <a:ext cx="431939" cy="344920"/>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直線矢印コネクタ 35">
            <a:extLst>
              <a:ext uri="{FF2B5EF4-FFF2-40B4-BE49-F238E27FC236}">
                <a16:creationId xmlns:a16="http://schemas.microsoft.com/office/drawing/2014/main" id="{C39E931A-FD0F-24ED-88A4-2743F7E4E674}"/>
              </a:ext>
            </a:extLst>
          </p:cNvPr>
          <p:cNvCxnSpPr>
            <a:stCxn id="19" idx="3"/>
            <a:endCxn id="30" idx="1"/>
          </p:cNvCxnSpPr>
          <p:nvPr/>
        </p:nvCxnSpPr>
        <p:spPr bwMode="auto">
          <a:xfrm>
            <a:off x="5835510" y="5015086"/>
            <a:ext cx="431940" cy="118889"/>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線矢印コネクタ 38">
            <a:extLst>
              <a:ext uri="{FF2B5EF4-FFF2-40B4-BE49-F238E27FC236}">
                <a16:creationId xmlns:a16="http://schemas.microsoft.com/office/drawing/2014/main" id="{B00AF63F-7C14-11CA-092C-3BD460B9755A}"/>
              </a:ext>
            </a:extLst>
          </p:cNvPr>
          <p:cNvCxnSpPr>
            <a:stCxn id="16" idx="3"/>
            <a:endCxn id="31" idx="1"/>
          </p:cNvCxnSpPr>
          <p:nvPr/>
        </p:nvCxnSpPr>
        <p:spPr bwMode="auto">
          <a:xfrm flipV="1">
            <a:off x="5835511" y="5305425"/>
            <a:ext cx="431939" cy="786023"/>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4744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791BEB-FA58-76C2-EA24-6E9B8F256BE0}"/>
              </a:ext>
            </a:extLst>
          </p:cNvPr>
          <p:cNvSpPr>
            <a:spLocks noGrp="1"/>
          </p:cNvSpPr>
          <p:nvPr>
            <p:ph type="title"/>
          </p:nvPr>
        </p:nvSpPr>
        <p:spPr/>
        <p:txBody>
          <a:bodyPr/>
          <a:lstStyle/>
          <a:p>
            <a:r>
              <a:rPr kumimoji="1" lang="ja-JP" altLang="en-US"/>
              <a:t>③ セキュリティ管理 （</a:t>
            </a:r>
            <a:r>
              <a:rPr kumimoji="1" lang="en-US" altLang="ja-JP"/>
              <a:t>Secure</a:t>
            </a:r>
            <a:r>
              <a:rPr kumimoji="1" lang="ja-JP" altLang="en-US"/>
              <a:t>）</a:t>
            </a:r>
          </a:p>
        </p:txBody>
      </p:sp>
      <p:sp>
        <p:nvSpPr>
          <p:cNvPr id="3" name="コンテンツ プレースホルダー 2">
            <a:extLst>
              <a:ext uri="{FF2B5EF4-FFF2-40B4-BE49-F238E27FC236}">
                <a16:creationId xmlns:a16="http://schemas.microsoft.com/office/drawing/2014/main" id="{BAACD0E0-C715-A173-BF38-1621934D7F76}"/>
              </a:ext>
            </a:extLst>
          </p:cNvPr>
          <p:cNvSpPr>
            <a:spLocks noGrp="1"/>
          </p:cNvSpPr>
          <p:nvPr>
            <p:ph idx="1"/>
          </p:nvPr>
        </p:nvSpPr>
        <p:spPr/>
        <p:txBody>
          <a:bodyPr/>
          <a:lstStyle/>
          <a:p>
            <a:r>
              <a:rPr kumimoji="1" lang="en-US" altLang="ja-JP"/>
              <a:t>Tips &amp; Tricks : DevSecOps </a:t>
            </a:r>
            <a:r>
              <a:rPr kumimoji="1" lang="ja-JP" altLang="en-US"/>
              <a:t>について</a:t>
            </a:r>
            <a:endParaRPr kumimoji="1" lang="en-US" altLang="ja-JP"/>
          </a:p>
          <a:p>
            <a:pPr lvl="1"/>
            <a:r>
              <a:rPr lang="ja-JP" altLang="en-US"/>
              <a:t>イノベーション領域（</a:t>
            </a:r>
            <a:r>
              <a:rPr lang="en-US" altLang="ja-JP"/>
              <a:t>DX/DI </a:t>
            </a:r>
            <a:r>
              <a:rPr lang="ja-JP" altLang="en-US"/>
              <a:t>領域）では、アプリケーションの開発～リリースのサイクルが極めて短く、「出荷前に製品の安全性を確認する」アプローチでは間に合わない</a:t>
            </a:r>
          </a:p>
          <a:p>
            <a:pPr lvl="1"/>
            <a:r>
              <a:rPr kumimoji="1" lang="ja-JP" altLang="en-US"/>
              <a:t>一方、ずさんな </a:t>
            </a:r>
            <a:r>
              <a:rPr kumimoji="1" lang="en-US" altLang="ja-JP"/>
              <a:t>DevOps </a:t>
            </a:r>
            <a:r>
              <a:rPr kumimoji="1" lang="ja-JP" altLang="en-US"/>
              <a:t>プロセスでは攻撃点（</a:t>
            </a:r>
            <a:r>
              <a:rPr kumimoji="1" lang="en-US" altLang="ja-JP"/>
              <a:t>Attack Surface</a:t>
            </a:r>
            <a:r>
              <a:rPr kumimoji="1" lang="ja-JP" altLang="en-US"/>
              <a:t>）が非常に多く、業務システムそのものよりも開発プロセスへの攻撃の方がやりやすい場合もある</a:t>
            </a:r>
            <a:endParaRPr kumimoji="1" lang="en-US" altLang="ja-JP"/>
          </a:p>
          <a:p>
            <a:pPr lvl="2"/>
            <a:r>
              <a:rPr lang="ja-JP" altLang="en-US"/>
              <a:t>例） アプリケーションコードにバックドアを仕掛けて、そこからデータを奪取する</a:t>
            </a:r>
            <a:endParaRPr kumimoji="1" lang="ja-JP" altLang="en-US"/>
          </a:p>
          <a:p>
            <a:pPr lvl="1"/>
            <a:r>
              <a:rPr kumimoji="1" lang="ja-JP" altLang="en-US"/>
              <a:t>このため、</a:t>
            </a:r>
            <a:r>
              <a:rPr kumimoji="1" lang="en-US" altLang="ja-JP"/>
              <a:t>DevOps </a:t>
            </a:r>
            <a:r>
              <a:rPr kumimoji="1" lang="ja-JP" altLang="en-US"/>
              <a:t>プロセス全体の安全性を高める取り組みが必要になる</a:t>
            </a:r>
            <a:endParaRPr kumimoji="1" lang="en-US" altLang="ja-JP"/>
          </a:p>
          <a:p>
            <a:pPr lvl="2"/>
            <a:r>
              <a:rPr lang="ja-JP" altLang="en-US"/>
              <a:t>具体的な取り組み内容 → </a:t>
            </a:r>
            <a:r>
              <a:rPr lang="en-US" altLang="ja-JP"/>
              <a:t>Azure CAF </a:t>
            </a:r>
            <a:r>
              <a:rPr lang="ja-JP" altLang="en-US"/>
              <a:t>資料を参照（「</a:t>
            </a:r>
            <a:r>
              <a:rPr lang="en-US" altLang="ja-JP"/>
              <a:t>DevSecOps </a:t>
            </a:r>
            <a:r>
              <a:rPr lang="ja-JP" altLang="en-US"/>
              <a:t>の制御」）</a:t>
            </a:r>
          </a:p>
          <a:p>
            <a:pPr lvl="2"/>
            <a:endParaRPr kumimoji="1" lang="ja-JP" altLang="en-US"/>
          </a:p>
        </p:txBody>
      </p:sp>
      <p:pic>
        <p:nvPicPr>
          <p:cNvPr id="2052" name="Picture 4" descr="攻撃者にとっての機会">
            <a:extLst>
              <a:ext uri="{FF2B5EF4-FFF2-40B4-BE49-F238E27FC236}">
                <a16:creationId xmlns:a16="http://schemas.microsoft.com/office/drawing/2014/main" id="{6C041FC6-A183-6CFC-8DB7-8966815C1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968" y="3485137"/>
            <a:ext cx="5834063" cy="3112513"/>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E9677425-8421-3250-A3C6-A7151237BF8F}"/>
              </a:ext>
            </a:extLst>
          </p:cNvPr>
          <p:cNvSpPr txBox="1"/>
          <p:nvPr/>
        </p:nvSpPr>
        <p:spPr>
          <a:xfrm>
            <a:off x="798519" y="4479002"/>
            <a:ext cx="919363" cy="352853"/>
          </a:xfrm>
          <a:prstGeom prst="roundRect">
            <a:avLst/>
          </a:prstGeom>
          <a:solidFill>
            <a:srgbClr val="6C1D00"/>
          </a:solidFill>
        </p:spPr>
        <p:txBody>
          <a:bodyPr wrap="none" lIns="36000" tIns="36000" rIns="36000" bIns="36000" rtlCol="0">
            <a:spAutoFit/>
          </a:bodyPr>
          <a:lstStyle/>
          <a:p>
            <a:r>
              <a:rPr kumimoji="1" lang="ja-JP" altLang="en-US" sz="800">
                <a:solidFill>
                  <a:schemeClr val="bg1"/>
                </a:solidFill>
              </a:rPr>
              <a:t>［コード脆弱性］</a:t>
            </a:r>
            <a:endParaRPr kumimoji="1" lang="en-US" altLang="ja-JP" sz="800">
              <a:solidFill>
                <a:schemeClr val="bg1"/>
              </a:solidFill>
            </a:endParaRPr>
          </a:p>
          <a:p>
            <a:r>
              <a:rPr kumimoji="1" lang="ja-JP" altLang="en-US" sz="800">
                <a:solidFill>
                  <a:schemeClr val="bg1"/>
                </a:solidFill>
              </a:rPr>
              <a:t>バックドアを仕込む</a:t>
            </a:r>
          </a:p>
        </p:txBody>
      </p:sp>
      <p:sp>
        <p:nvSpPr>
          <p:cNvPr id="5" name="テキスト ボックス 4">
            <a:extLst>
              <a:ext uri="{FF2B5EF4-FFF2-40B4-BE49-F238E27FC236}">
                <a16:creationId xmlns:a16="http://schemas.microsoft.com/office/drawing/2014/main" id="{361D04F1-7D3B-ECF5-E0BF-EFF53F0A6341}"/>
              </a:ext>
            </a:extLst>
          </p:cNvPr>
          <p:cNvSpPr txBox="1"/>
          <p:nvPr/>
        </p:nvSpPr>
        <p:spPr>
          <a:xfrm>
            <a:off x="743210" y="4984021"/>
            <a:ext cx="1003864" cy="489060"/>
          </a:xfrm>
          <a:prstGeom prst="roundRect">
            <a:avLst/>
          </a:prstGeom>
          <a:solidFill>
            <a:srgbClr val="6C1D00"/>
          </a:solidFill>
        </p:spPr>
        <p:txBody>
          <a:bodyPr wrap="none" lIns="36000" tIns="36000" rIns="36000" bIns="36000" rtlCol="0">
            <a:spAutoFit/>
          </a:bodyPr>
          <a:lstStyle/>
          <a:p>
            <a:r>
              <a:rPr kumimoji="1" lang="ja-JP" altLang="en-US" sz="800">
                <a:solidFill>
                  <a:schemeClr val="bg1"/>
                </a:solidFill>
              </a:rPr>
              <a:t>［設計脆弱性］</a:t>
            </a:r>
            <a:endParaRPr kumimoji="1" lang="en-US" altLang="ja-JP" sz="800">
              <a:solidFill>
                <a:schemeClr val="bg1"/>
              </a:solidFill>
            </a:endParaRPr>
          </a:p>
          <a:p>
            <a:r>
              <a:rPr lang="ja-JP" altLang="en-US" sz="800">
                <a:solidFill>
                  <a:schemeClr val="bg1"/>
                </a:solidFill>
              </a:rPr>
              <a:t>攻撃しやすい設計に</a:t>
            </a:r>
            <a:br>
              <a:rPr lang="ja-JP" altLang="en-US" sz="800">
                <a:solidFill>
                  <a:schemeClr val="bg1"/>
                </a:solidFill>
              </a:rPr>
            </a:br>
            <a:r>
              <a:rPr lang="ja-JP" altLang="en-US" sz="800">
                <a:solidFill>
                  <a:schemeClr val="bg1"/>
                </a:solidFill>
              </a:rPr>
              <a:t>してしまう</a:t>
            </a:r>
            <a:endParaRPr kumimoji="1" lang="ja-JP" altLang="en-US" sz="800">
              <a:solidFill>
                <a:schemeClr val="bg1"/>
              </a:solidFill>
            </a:endParaRPr>
          </a:p>
        </p:txBody>
      </p:sp>
      <p:sp>
        <p:nvSpPr>
          <p:cNvPr id="6" name="テキスト ボックス 5">
            <a:extLst>
              <a:ext uri="{FF2B5EF4-FFF2-40B4-BE49-F238E27FC236}">
                <a16:creationId xmlns:a16="http://schemas.microsoft.com/office/drawing/2014/main" id="{A8F193B5-2363-DD6D-4492-6BD4D2C73EE1}"/>
              </a:ext>
            </a:extLst>
          </p:cNvPr>
          <p:cNvSpPr txBox="1"/>
          <p:nvPr/>
        </p:nvSpPr>
        <p:spPr>
          <a:xfrm>
            <a:off x="872084" y="5790835"/>
            <a:ext cx="1087845" cy="489060"/>
          </a:xfrm>
          <a:prstGeom prst="roundRect">
            <a:avLst/>
          </a:prstGeom>
          <a:solidFill>
            <a:srgbClr val="6C1D00"/>
          </a:solidFill>
        </p:spPr>
        <p:txBody>
          <a:bodyPr wrap="none" lIns="36000" tIns="36000" rIns="36000" bIns="36000" rtlCol="0">
            <a:spAutoFit/>
          </a:bodyPr>
          <a:lstStyle/>
          <a:p>
            <a:r>
              <a:rPr kumimoji="1" lang="ja-JP" altLang="en-US" sz="800">
                <a:solidFill>
                  <a:schemeClr val="bg1"/>
                </a:solidFill>
              </a:rPr>
              <a:t>［開発端末への攻撃］</a:t>
            </a:r>
            <a:endParaRPr kumimoji="1" lang="en-US" altLang="ja-JP" sz="800">
              <a:solidFill>
                <a:schemeClr val="bg1"/>
              </a:solidFill>
            </a:endParaRPr>
          </a:p>
          <a:p>
            <a:r>
              <a:rPr kumimoji="1" lang="ja-JP" altLang="en-US" sz="800">
                <a:solidFill>
                  <a:schemeClr val="bg1"/>
                </a:solidFill>
              </a:rPr>
              <a:t>フィッシングやメールで</a:t>
            </a:r>
          </a:p>
          <a:p>
            <a:r>
              <a:rPr kumimoji="1" lang="ja-JP" altLang="en-US" sz="800">
                <a:solidFill>
                  <a:schemeClr val="bg1"/>
                </a:solidFill>
              </a:rPr>
              <a:t>開発端末を乗っ取る</a:t>
            </a:r>
          </a:p>
        </p:txBody>
      </p:sp>
      <p:sp>
        <p:nvSpPr>
          <p:cNvPr id="7" name="テキスト ボックス 6">
            <a:extLst>
              <a:ext uri="{FF2B5EF4-FFF2-40B4-BE49-F238E27FC236}">
                <a16:creationId xmlns:a16="http://schemas.microsoft.com/office/drawing/2014/main" id="{3A1C9B45-29D5-5F7E-1E7A-3D20EAA84012}"/>
              </a:ext>
            </a:extLst>
          </p:cNvPr>
          <p:cNvSpPr txBox="1"/>
          <p:nvPr/>
        </p:nvSpPr>
        <p:spPr>
          <a:xfrm>
            <a:off x="3846399" y="4165624"/>
            <a:ext cx="929922" cy="489060"/>
          </a:xfrm>
          <a:prstGeom prst="roundRect">
            <a:avLst/>
          </a:prstGeom>
          <a:solidFill>
            <a:srgbClr val="6C1D00"/>
          </a:solidFill>
        </p:spPr>
        <p:txBody>
          <a:bodyPr wrap="none" lIns="36000" tIns="36000" rIns="36000" bIns="36000" rtlCol="0">
            <a:spAutoFit/>
          </a:bodyPr>
          <a:lstStyle/>
          <a:p>
            <a:r>
              <a:rPr kumimoji="1" lang="ja-JP" altLang="en-US" sz="800">
                <a:solidFill>
                  <a:schemeClr val="bg1"/>
                </a:solidFill>
              </a:rPr>
              <a:t>［ライブラリ］</a:t>
            </a:r>
            <a:endParaRPr kumimoji="1" lang="en-US" altLang="ja-JP" sz="800">
              <a:solidFill>
                <a:schemeClr val="bg1"/>
              </a:solidFill>
            </a:endParaRPr>
          </a:p>
          <a:p>
            <a:r>
              <a:rPr kumimoji="1" lang="en-US" altLang="ja-JP" sz="800">
                <a:solidFill>
                  <a:schemeClr val="bg1"/>
                </a:solidFill>
              </a:rPr>
              <a:t>OSS </a:t>
            </a:r>
            <a:r>
              <a:rPr kumimoji="1" lang="ja-JP" altLang="en-US" sz="800">
                <a:solidFill>
                  <a:schemeClr val="bg1"/>
                </a:solidFill>
              </a:rPr>
              <a:t>モジュールに</a:t>
            </a:r>
          </a:p>
          <a:p>
            <a:r>
              <a:rPr lang="ja-JP" altLang="en-US" sz="800">
                <a:solidFill>
                  <a:schemeClr val="bg1"/>
                </a:solidFill>
              </a:rPr>
              <a:t>脆弱性を仕込む</a:t>
            </a:r>
            <a:endParaRPr kumimoji="1" lang="ja-JP" altLang="en-US" sz="800">
              <a:solidFill>
                <a:schemeClr val="bg1"/>
              </a:solidFill>
            </a:endParaRPr>
          </a:p>
        </p:txBody>
      </p:sp>
      <p:sp>
        <p:nvSpPr>
          <p:cNvPr id="9" name="AutoShape 55">
            <a:extLst>
              <a:ext uri="{FF2B5EF4-FFF2-40B4-BE49-F238E27FC236}">
                <a16:creationId xmlns:a16="http://schemas.microsoft.com/office/drawing/2014/main" id="{99F6CF93-28A9-23B1-5968-9B1A8E754F89}"/>
              </a:ext>
            </a:extLst>
          </p:cNvPr>
          <p:cNvSpPr>
            <a:spLocks noChangeArrowheads="1"/>
          </p:cNvSpPr>
          <p:nvPr/>
        </p:nvSpPr>
        <p:spPr bwMode="auto">
          <a:xfrm>
            <a:off x="1747074" y="3649980"/>
            <a:ext cx="2375346" cy="241665"/>
          </a:xfrm>
          <a:prstGeom prst="roundRect">
            <a:avLst>
              <a:gd name="adj" fmla="val 16667"/>
            </a:avLst>
          </a:prstGeom>
          <a:gradFill rotWithShape="1">
            <a:gsLst>
              <a:gs pos="0">
                <a:srgbClr val="CBFFDD"/>
              </a:gs>
              <a:gs pos="50000">
                <a:srgbClr val="66FF99"/>
              </a:gs>
              <a:gs pos="100000">
                <a:srgbClr val="CBFFDD"/>
              </a:gs>
            </a:gsLst>
            <a:lin ang="2700000" scaled="1"/>
          </a:gradFill>
          <a:ln w="9525">
            <a:solidFill>
              <a:srgbClr val="008000"/>
            </a:solidFill>
            <a:round/>
            <a:headEnd/>
            <a:tailEnd/>
          </a:ln>
          <a:effectLst>
            <a:outerShdw dist="53882" dir="2700000" algn="ctr" rotWithShape="0">
              <a:schemeClr val="bg2">
                <a:alpha val="50000"/>
              </a:schemeClr>
            </a:outerShdw>
          </a:effectLst>
        </p:spPr>
        <p:txBody>
          <a:bodyPr wrap="none" anchor="ct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a:t>よくある攻撃点</a:t>
            </a:r>
          </a:p>
        </p:txBody>
      </p:sp>
      <p:sp>
        <p:nvSpPr>
          <p:cNvPr id="10" name="テキスト ボックス 9">
            <a:extLst>
              <a:ext uri="{FF2B5EF4-FFF2-40B4-BE49-F238E27FC236}">
                <a16:creationId xmlns:a16="http://schemas.microsoft.com/office/drawing/2014/main" id="{243C7B16-5DE2-3CE5-E966-53975FA1276D}"/>
              </a:ext>
            </a:extLst>
          </p:cNvPr>
          <p:cNvSpPr txBox="1"/>
          <p:nvPr/>
        </p:nvSpPr>
        <p:spPr>
          <a:xfrm>
            <a:off x="7172988" y="6008108"/>
            <a:ext cx="1673832" cy="625268"/>
          </a:xfrm>
          <a:prstGeom prst="roundRect">
            <a:avLst/>
          </a:prstGeom>
          <a:solidFill>
            <a:srgbClr val="D83B01"/>
          </a:solidFill>
        </p:spPr>
        <p:txBody>
          <a:bodyPr wrap="square" lIns="36000" tIns="36000" rIns="36000" bIns="36000" rtlCol="0">
            <a:spAutoFit/>
          </a:bodyPr>
          <a:lstStyle/>
          <a:p>
            <a:r>
              <a:rPr kumimoji="1" lang="ja-JP" altLang="en-US" sz="800">
                <a:solidFill>
                  <a:schemeClr val="bg1"/>
                </a:solidFill>
              </a:rPr>
              <a:t>［</a:t>
            </a:r>
            <a:r>
              <a:rPr kumimoji="1" lang="en-US" altLang="ja-JP" sz="800">
                <a:solidFill>
                  <a:schemeClr val="bg1"/>
                </a:solidFill>
              </a:rPr>
              <a:t>IT </a:t>
            </a:r>
            <a:r>
              <a:rPr kumimoji="1" lang="ja-JP" altLang="en-US" sz="800">
                <a:solidFill>
                  <a:schemeClr val="bg1"/>
                </a:solidFill>
              </a:rPr>
              <a:t>インフラへの攻撃］</a:t>
            </a:r>
            <a:endParaRPr kumimoji="1" lang="en-US" altLang="ja-JP" sz="800">
              <a:solidFill>
                <a:schemeClr val="bg1"/>
              </a:solidFill>
            </a:endParaRPr>
          </a:p>
          <a:p>
            <a:r>
              <a:rPr kumimoji="1" lang="ja-JP" altLang="en-US" sz="800">
                <a:solidFill>
                  <a:schemeClr val="bg1"/>
                </a:solidFill>
              </a:rPr>
              <a:t>開発端末、テスト端末、ソースコードレポジトリ、</a:t>
            </a:r>
            <a:r>
              <a:rPr kumimoji="1" lang="en-US" altLang="ja-JP" sz="800">
                <a:solidFill>
                  <a:schemeClr val="bg1"/>
                </a:solidFill>
              </a:rPr>
              <a:t>CI/CD </a:t>
            </a:r>
            <a:r>
              <a:rPr kumimoji="1" lang="ja-JP" altLang="en-US" sz="800">
                <a:solidFill>
                  <a:schemeClr val="bg1"/>
                </a:solidFill>
              </a:rPr>
              <a:t>システムなどへの</a:t>
            </a:r>
            <a:r>
              <a:rPr lang="ja-JP" altLang="en-US" sz="800">
                <a:solidFill>
                  <a:schemeClr val="bg1"/>
                </a:solidFill>
              </a:rPr>
              <a:t>攻撃と侵入</a:t>
            </a:r>
            <a:endParaRPr kumimoji="1" lang="ja-JP" altLang="en-US" sz="800">
              <a:solidFill>
                <a:schemeClr val="bg1"/>
              </a:solidFill>
            </a:endParaRPr>
          </a:p>
        </p:txBody>
      </p:sp>
      <p:sp>
        <p:nvSpPr>
          <p:cNvPr id="11" name="テキスト ボックス 10">
            <a:extLst>
              <a:ext uri="{FF2B5EF4-FFF2-40B4-BE49-F238E27FC236}">
                <a16:creationId xmlns:a16="http://schemas.microsoft.com/office/drawing/2014/main" id="{173663F5-E24B-92B9-0D65-C2DA8041A1C0}"/>
              </a:ext>
            </a:extLst>
          </p:cNvPr>
          <p:cNvSpPr txBox="1"/>
          <p:nvPr/>
        </p:nvSpPr>
        <p:spPr>
          <a:xfrm>
            <a:off x="7024070" y="4257563"/>
            <a:ext cx="1363082" cy="489060"/>
          </a:xfrm>
          <a:prstGeom prst="roundRect">
            <a:avLst/>
          </a:prstGeom>
          <a:solidFill>
            <a:srgbClr val="6C1D00"/>
          </a:solidFill>
        </p:spPr>
        <p:txBody>
          <a:bodyPr wrap="none" lIns="36000" tIns="36000" rIns="36000" bIns="36000" rtlCol="0">
            <a:spAutoFit/>
          </a:bodyPr>
          <a:lstStyle/>
          <a:p>
            <a:r>
              <a:rPr kumimoji="1" lang="ja-JP" altLang="en-US" sz="800">
                <a:solidFill>
                  <a:schemeClr val="bg1"/>
                </a:solidFill>
              </a:rPr>
              <a:t>［運用環境への攻撃］</a:t>
            </a:r>
            <a:endParaRPr kumimoji="1" lang="en-US" altLang="ja-JP" sz="800">
              <a:solidFill>
                <a:schemeClr val="bg1"/>
              </a:solidFill>
            </a:endParaRPr>
          </a:p>
          <a:p>
            <a:r>
              <a:rPr kumimoji="1" lang="ja-JP" altLang="en-US" sz="800">
                <a:solidFill>
                  <a:schemeClr val="bg1"/>
                </a:solidFill>
              </a:rPr>
              <a:t>事前に仕込んだバックドアを</a:t>
            </a:r>
          </a:p>
          <a:p>
            <a:r>
              <a:rPr lang="ja-JP" altLang="en-US" sz="800">
                <a:solidFill>
                  <a:schemeClr val="bg1"/>
                </a:solidFill>
              </a:rPr>
              <a:t>使って運用環境へ入り込む</a:t>
            </a:r>
            <a:endParaRPr kumimoji="1" lang="ja-JP" altLang="en-US" sz="800">
              <a:solidFill>
                <a:schemeClr val="bg1"/>
              </a:solidFill>
            </a:endParaRPr>
          </a:p>
        </p:txBody>
      </p:sp>
    </p:spTree>
    <p:extLst>
      <p:ext uri="{BB962C8B-B14F-4D97-AF65-F5344CB8AC3E}">
        <p14:creationId xmlns:p14="http://schemas.microsoft.com/office/powerpoint/2010/main" val="57894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E5EDF-ADF4-FABD-4932-05D4A83A62C8}"/>
              </a:ext>
            </a:extLst>
          </p:cNvPr>
          <p:cNvSpPr>
            <a:spLocks noGrp="1"/>
          </p:cNvSpPr>
          <p:nvPr>
            <p:ph type="title"/>
          </p:nvPr>
        </p:nvSpPr>
        <p:spPr/>
        <p:txBody>
          <a:bodyPr/>
          <a:lstStyle/>
          <a:p>
            <a:r>
              <a:rPr kumimoji="1" lang="ja-JP" altLang="en-US"/>
              <a:t>③ セキュリティ管理 （</a:t>
            </a:r>
            <a:r>
              <a:rPr kumimoji="1" lang="en-US" altLang="ja-JP"/>
              <a:t>Secure</a:t>
            </a:r>
            <a:r>
              <a:rPr kumimoji="1" lang="ja-JP" altLang="en-US"/>
              <a:t>）</a:t>
            </a:r>
          </a:p>
        </p:txBody>
      </p:sp>
      <p:sp>
        <p:nvSpPr>
          <p:cNvPr id="3" name="コンテンツ プレースホルダー 2">
            <a:extLst>
              <a:ext uri="{FF2B5EF4-FFF2-40B4-BE49-F238E27FC236}">
                <a16:creationId xmlns:a16="http://schemas.microsoft.com/office/drawing/2014/main" id="{4BF9C859-9624-D6A8-67A2-64D19F7E1313}"/>
              </a:ext>
            </a:extLst>
          </p:cNvPr>
          <p:cNvSpPr>
            <a:spLocks noGrp="1"/>
          </p:cNvSpPr>
          <p:nvPr>
            <p:ph idx="1"/>
          </p:nvPr>
        </p:nvSpPr>
        <p:spPr/>
        <p:txBody>
          <a:bodyPr/>
          <a:lstStyle/>
          <a:p>
            <a:r>
              <a:rPr kumimoji="1" lang="ja-JP" altLang="en-US"/>
              <a:t>（重要） </a:t>
            </a:r>
            <a:r>
              <a:rPr kumimoji="1" lang="en-US" altLang="ja-JP"/>
              <a:t>Microsoft </a:t>
            </a:r>
            <a:r>
              <a:rPr kumimoji="1" lang="ja-JP" altLang="en-US"/>
              <a:t>サイバーセキュリティリファレンスアーキテクチャ （</a:t>
            </a:r>
            <a:r>
              <a:rPr kumimoji="1" lang="en-US" altLang="ja-JP"/>
              <a:t>MCRA</a:t>
            </a:r>
            <a:r>
              <a:rPr kumimoji="1" lang="ja-JP" altLang="en-US"/>
              <a:t>）</a:t>
            </a:r>
            <a:endParaRPr kumimoji="1" lang="en-US" altLang="ja-JP"/>
          </a:p>
          <a:p>
            <a:pPr lvl="1"/>
            <a:r>
              <a:rPr kumimoji="1" lang="ja-JP" altLang="en-US"/>
              <a:t>マイクロソフトは、サイバーセキュリティ実現のアーキテクチャを </a:t>
            </a:r>
            <a:r>
              <a:rPr kumimoji="1" lang="en-US" altLang="ja-JP"/>
              <a:t>ppt </a:t>
            </a:r>
            <a:r>
              <a:rPr kumimoji="1" lang="ja-JP" altLang="en-US"/>
              <a:t>で提供している</a:t>
            </a:r>
          </a:p>
          <a:p>
            <a:pPr lvl="2"/>
            <a:r>
              <a:rPr kumimoji="1" lang="en-US" altLang="ja-JP"/>
              <a:t>https://aka.ms/MCRA </a:t>
            </a:r>
            <a:r>
              <a:rPr kumimoji="1" lang="ja-JP" altLang="en-US"/>
              <a:t>から </a:t>
            </a:r>
            <a:r>
              <a:rPr kumimoji="1" lang="en-US" altLang="ja-JP"/>
              <a:t>ppt </a:t>
            </a:r>
            <a:r>
              <a:rPr kumimoji="1" lang="ja-JP" altLang="en-US"/>
              <a:t>としてダウンロードできる</a:t>
            </a:r>
            <a:endParaRPr kumimoji="1" lang="en-US" altLang="ja-JP"/>
          </a:p>
          <a:p>
            <a:pPr lvl="2"/>
            <a:r>
              <a:rPr lang="ja-JP" altLang="en-US"/>
              <a:t>セキュリティ対策として何をすべきかを俯瞰的に理解することができるイラストが多数掲載されており、非常に参考になる（セキュリティ担当者であれば必読書！）</a:t>
            </a:r>
            <a:endParaRPr lang="en-US" altLang="ja-JP"/>
          </a:p>
          <a:p>
            <a:pPr lvl="1"/>
            <a:r>
              <a:rPr kumimoji="1" lang="ja-JP" altLang="en-US"/>
              <a:t>含まれている主なトピックは</a:t>
            </a:r>
            <a:r>
              <a:rPr kumimoji="1" lang="en-US" altLang="ja-JP"/>
              <a:t>...</a:t>
            </a:r>
          </a:p>
          <a:p>
            <a:pPr lvl="2"/>
            <a:r>
              <a:rPr lang="ja-JP" altLang="en-US"/>
              <a:t>セキュリティ製品群全体像、ゼロトラスト、</a:t>
            </a:r>
            <a:r>
              <a:rPr lang="en-US" altLang="ja-JP"/>
              <a:t>SecOps</a:t>
            </a:r>
            <a:r>
              <a:rPr lang="ja-JP" altLang="en-US"/>
              <a:t>、マルチクラウド・クロスプラットフォーム、攻撃チェーン、</a:t>
            </a:r>
            <a:r>
              <a:rPr lang="en-US" altLang="ja-JP"/>
              <a:t>OT</a:t>
            </a:r>
            <a:r>
              <a:rPr lang="ja-JP" altLang="en-US"/>
              <a:t>、</a:t>
            </a:r>
            <a:r>
              <a:rPr lang="en-US" altLang="ja-JP"/>
              <a:t>Azure </a:t>
            </a:r>
            <a:r>
              <a:rPr lang="ja-JP" altLang="en-US"/>
              <a:t>組み込みセキュリティ機能群、人材・組織のあるべき論</a:t>
            </a:r>
            <a:endParaRPr kumimoji="1" lang="ja-JP" altLang="en-US"/>
          </a:p>
        </p:txBody>
      </p:sp>
      <p:pic>
        <p:nvPicPr>
          <p:cNvPr id="28" name="図 27">
            <a:extLst>
              <a:ext uri="{FF2B5EF4-FFF2-40B4-BE49-F238E27FC236}">
                <a16:creationId xmlns:a16="http://schemas.microsoft.com/office/drawing/2014/main" id="{B223E25B-151B-08C6-F040-0278981D75F0}"/>
              </a:ext>
            </a:extLst>
          </p:cNvPr>
          <p:cNvPicPr>
            <a:picLocks noChangeAspect="1"/>
          </p:cNvPicPr>
          <p:nvPr/>
        </p:nvPicPr>
        <p:blipFill>
          <a:blip r:embed="rId2"/>
          <a:stretch>
            <a:fillRect/>
          </a:stretch>
        </p:blipFill>
        <p:spPr>
          <a:xfrm>
            <a:off x="1066694" y="3429001"/>
            <a:ext cx="7010612" cy="3320816"/>
          </a:xfrm>
          <a:prstGeom prst="rect">
            <a:avLst/>
          </a:prstGeom>
          <a:solidFill>
            <a:schemeClr val="bg1"/>
          </a:solidFill>
          <a:ln>
            <a:solidFill>
              <a:schemeClr val="bg1">
                <a:lumMod val="75000"/>
              </a:schemeClr>
            </a:solidFill>
          </a:ln>
        </p:spPr>
      </p:pic>
    </p:spTree>
    <p:extLst>
      <p:ext uri="{BB962C8B-B14F-4D97-AF65-F5344CB8AC3E}">
        <p14:creationId xmlns:p14="http://schemas.microsoft.com/office/powerpoint/2010/main" val="414059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178A1E-7676-FC98-E060-947B7850FA5C}"/>
              </a:ext>
            </a:extLst>
          </p:cNvPr>
          <p:cNvSpPr>
            <a:spLocks noGrp="1"/>
          </p:cNvSpPr>
          <p:nvPr>
            <p:ph type="title"/>
          </p:nvPr>
        </p:nvSpPr>
        <p:spPr/>
        <p:txBody>
          <a:bodyPr/>
          <a:lstStyle/>
          <a:p>
            <a:r>
              <a:rPr kumimoji="1" lang="ja-JP" altLang="en-US"/>
              <a:t>管理・</a:t>
            </a:r>
            <a:r>
              <a:rPr lang="ja-JP" altLang="en-US"/>
              <a:t>統制</a:t>
            </a:r>
            <a:r>
              <a:rPr kumimoji="1" lang="ja-JP" altLang="en-US"/>
              <a:t>ベースラインの整備 まとめ</a:t>
            </a:r>
          </a:p>
        </p:txBody>
      </p:sp>
      <p:sp>
        <p:nvSpPr>
          <p:cNvPr id="3" name="コンテンツ プレースホルダー 2">
            <a:extLst>
              <a:ext uri="{FF2B5EF4-FFF2-40B4-BE49-F238E27FC236}">
                <a16:creationId xmlns:a16="http://schemas.microsoft.com/office/drawing/2014/main" id="{411A92F5-C273-14A6-CA12-4B17A6EB08CD}"/>
              </a:ext>
            </a:extLst>
          </p:cNvPr>
          <p:cNvSpPr>
            <a:spLocks noGrp="1"/>
          </p:cNvSpPr>
          <p:nvPr>
            <p:ph idx="1"/>
          </p:nvPr>
        </p:nvSpPr>
        <p:spPr/>
        <p:txBody>
          <a:bodyPr/>
          <a:lstStyle/>
          <a:p>
            <a:r>
              <a:rPr kumimoji="1" lang="ja-JP" altLang="en-US"/>
              <a:t>クラウド環境を安全・適正な状態に保つために、以下 </a:t>
            </a:r>
            <a:r>
              <a:rPr kumimoji="1" lang="en-US" altLang="ja-JP"/>
              <a:t>3 </a:t>
            </a:r>
            <a:r>
              <a:rPr kumimoji="1" lang="ja-JP" altLang="en-US"/>
              <a:t>つの軸で整備を進める</a:t>
            </a:r>
            <a:endParaRPr kumimoji="1" lang="en-US" altLang="ja-JP"/>
          </a:p>
          <a:p>
            <a:endParaRPr kumimoji="1" lang="ja-JP" altLang="en-US"/>
          </a:p>
        </p:txBody>
      </p:sp>
      <p:sp>
        <p:nvSpPr>
          <p:cNvPr id="4" name="正方形/長方形 3">
            <a:extLst>
              <a:ext uri="{FF2B5EF4-FFF2-40B4-BE49-F238E27FC236}">
                <a16:creationId xmlns:a16="http://schemas.microsoft.com/office/drawing/2014/main" id="{D8749FDE-1FC8-D1FF-C0DC-B39A6FD7FADB}"/>
              </a:ext>
            </a:extLst>
          </p:cNvPr>
          <p:cNvSpPr/>
          <p:nvPr/>
        </p:nvSpPr>
        <p:spPr>
          <a:xfrm>
            <a:off x="457199" y="1604122"/>
            <a:ext cx="8229599" cy="163526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600" kern="0">
                <a:solidFill>
                  <a:prstClr val="black"/>
                </a:solidFill>
                <a:latin typeface="+mn-lt"/>
                <a:ea typeface="+mn-ea"/>
              </a:rPr>
              <a:t>① 統制 （</a:t>
            </a:r>
            <a:r>
              <a:rPr kumimoji="0" lang="en-US" altLang="ja-JP" sz="1600" kern="0">
                <a:solidFill>
                  <a:prstClr val="black"/>
                </a:solidFill>
                <a:latin typeface="+mn-lt"/>
                <a:ea typeface="+mn-ea"/>
              </a:rPr>
              <a:t>Govern</a:t>
            </a:r>
            <a:r>
              <a:rPr kumimoji="0" lang="ja-JP" altLang="en-US" sz="1600" kern="0">
                <a:solidFill>
                  <a:prstClr val="black"/>
                </a:solidFill>
                <a:latin typeface="+mn-lt"/>
                <a:ea typeface="+mn-ea"/>
              </a:rPr>
              <a:t>）</a:t>
            </a:r>
            <a:endParaRPr kumimoji="0" lang="en-US" altLang="ja-JP" sz="1600" kern="0">
              <a:solidFill>
                <a:prstClr val="black"/>
              </a:solidFill>
              <a:latin typeface="+mn-lt"/>
              <a:ea typeface="+mn-ea"/>
            </a:endParaRPr>
          </a:p>
          <a:p>
            <a:pPr eaLnBrk="1" fontAlgn="auto" hangingPunct="1">
              <a:spcBef>
                <a:spcPts val="0"/>
              </a:spcBef>
              <a:spcAft>
                <a:spcPts val="0"/>
              </a:spcAft>
              <a:defRPr/>
            </a:pPr>
            <a:endParaRPr kumimoji="0" lang="en-US" altLang="ja-JP" sz="9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ガバナンス ＝ 守るべき基準・規範 ＋ 守らせる仕組み</a:t>
            </a:r>
            <a:endParaRPr kumimoji="0" lang="en-US" altLang="ja-JP" sz="14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クラウドでは以下の </a:t>
            </a:r>
            <a:r>
              <a:rPr kumimoji="0" lang="en-US" altLang="ja-JP" sz="1400" kern="0">
                <a:solidFill>
                  <a:prstClr val="black"/>
                </a:solidFill>
                <a:latin typeface="+mn-lt"/>
                <a:ea typeface="+mn-ea"/>
              </a:rPr>
              <a:t>5 </a:t>
            </a:r>
            <a:r>
              <a:rPr kumimoji="0" lang="ja-JP" altLang="en-US" sz="1400" kern="0">
                <a:solidFill>
                  <a:prstClr val="black"/>
                </a:solidFill>
                <a:latin typeface="+mn-lt"/>
                <a:ea typeface="+mn-ea"/>
              </a:rPr>
              <a:t>つの領域について、守るべき基準と守らせる仕組みを作る</a:t>
            </a:r>
          </a:p>
          <a:p>
            <a:pPr marL="285750" indent="-285750" eaLnBrk="1" fontAlgn="auto" hangingPunct="1">
              <a:spcBef>
                <a:spcPts val="0"/>
              </a:spcBef>
              <a:spcAft>
                <a:spcPts val="0"/>
              </a:spcAft>
              <a:buFont typeface="Arial" panose="020B0604020202020204" pitchFamily="34" charset="0"/>
              <a:buChar char="•"/>
              <a:defRPr/>
            </a:pPr>
            <a:endParaRPr kumimoji="0" lang="ja-JP" altLang="en-US" sz="1400" kern="0">
              <a:solidFill>
                <a:prstClr val="black"/>
              </a:solidFill>
              <a:latin typeface="+mn-lt"/>
              <a:ea typeface="+mn-ea"/>
            </a:endParaRPr>
          </a:p>
        </p:txBody>
      </p:sp>
      <p:pic>
        <p:nvPicPr>
          <p:cNvPr id="7" name="Picture 16">
            <a:extLst>
              <a:ext uri="{FF2B5EF4-FFF2-40B4-BE49-F238E27FC236}">
                <a16:creationId xmlns:a16="http://schemas.microsoft.com/office/drawing/2014/main" id="{4D9E5776-C008-26EB-A5DB-EE59A608E7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0455" y="1686530"/>
            <a:ext cx="327290" cy="327289"/>
          </a:xfrm>
          <a:prstGeom prst="rect">
            <a:avLst/>
          </a:prstGeom>
          <a:noFill/>
          <a:extLst>
            <a:ext uri="{909E8E84-426E-40DD-AFC4-6F175D3DCCD1}">
              <a14:hiddenFill xmlns:a14="http://schemas.microsoft.com/office/drawing/2010/main">
                <a:solidFill>
                  <a:srgbClr val="FFFFFF"/>
                </a:solidFill>
              </a14:hiddenFill>
            </a:ext>
          </a:extLst>
        </p:spPr>
      </p:pic>
      <p:sp>
        <p:nvSpPr>
          <p:cNvPr id="8" name="楕円 7">
            <a:extLst>
              <a:ext uri="{FF2B5EF4-FFF2-40B4-BE49-F238E27FC236}">
                <a16:creationId xmlns:a16="http://schemas.microsoft.com/office/drawing/2014/main" id="{8277E489-3C69-2FA2-144D-6E26D41769C2}"/>
              </a:ext>
            </a:extLst>
          </p:cNvPr>
          <p:cNvSpPr/>
          <p:nvPr/>
        </p:nvSpPr>
        <p:spPr bwMode="auto">
          <a:xfrm>
            <a:off x="8258201" y="1691704"/>
            <a:ext cx="327290" cy="327289"/>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9" name="正方形/長方形 8">
            <a:extLst>
              <a:ext uri="{FF2B5EF4-FFF2-40B4-BE49-F238E27FC236}">
                <a16:creationId xmlns:a16="http://schemas.microsoft.com/office/drawing/2014/main" id="{33BFDEE5-1933-90DE-E1FD-0680C2B46B42}"/>
              </a:ext>
            </a:extLst>
          </p:cNvPr>
          <p:cNvSpPr/>
          <p:nvPr/>
        </p:nvSpPr>
        <p:spPr>
          <a:xfrm>
            <a:off x="457199" y="3324457"/>
            <a:ext cx="8229599" cy="163526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600" kern="0">
                <a:solidFill>
                  <a:prstClr val="black"/>
                </a:solidFill>
                <a:latin typeface="+mn-lt"/>
                <a:ea typeface="+mn-ea"/>
              </a:rPr>
              <a:t>② 運用管理 （</a:t>
            </a:r>
            <a:r>
              <a:rPr kumimoji="0" lang="en-US" altLang="ja-JP" sz="1600" kern="0">
                <a:solidFill>
                  <a:prstClr val="black"/>
                </a:solidFill>
                <a:latin typeface="+mn-lt"/>
                <a:ea typeface="+mn-ea"/>
              </a:rPr>
              <a:t>Operate</a:t>
            </a:r>
            <a:r>
              <a:rPr kumimoji="0" lang="ja-JP" altLang="en-US" sz="1600" kern="0">
                <a:solidFill>
                  <a:prstClr val="black"/>
                </a:solidFill>
                <a:latin typeface="+mn-lt"/>
                <a:ea typeface="+mn-ea"/>
              </a:rPr>
              <a:t>）</a:t>
            </a:r>
            <a:endParaRPr kumimoji="0" lang="en-US" altLang="ja-JP" sz="1600" kern="0">
              <a:solidFill>
                <a:prstClr val="black"/>
              </a:solidFill>
              <a:latin typeface="+mn-lt"/>
              <a:ea typeface="+mn-ea"/>
            </a:endParaRPr>
          </a:p>
          <a:p>
            <a:pPr eaLnBrk="1" fontAlgn="auto" hangingPunct="1">
              <a:spcBef>
                <a:spcPts val="0"/>
              </a:spcBef>
              <a:spcAft>
                <a:spcPts val="0"/>
              </a:spcAft>
              <a:defRPr/>
            </a:pPr>
            <a:endParaRPr kumimoji="0" lang="en-US" altLang="ja-JP" sz="9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クラウド環境の運用管理でまず最初に取り組む領域は以下の </a:t>
            </a:r>
            <a:r>
              <a:rPr kumimoji="0" lang="en-US" altLang="ja-JP" sz="1400" kern="0">
                <a:solidFill>
                  <a:prstClr val="black"/>
                </a:solidFill>
                <a:latin typeface="+mn-lt"/>
                <a:ea typeface="+mn-ea"/>
              </a:rPr>
              <a:t>3 </a:t>
            </a:r>
            <a:r>
              <a:rPr kumimoji="0" lang="ja-JP" altLang="en-US" sz="1400" kern="0">
                <a:solidFill>
                  <a:prstClr val="black"/>
                </a:solidFill>
                <a:latin typeface="+mn-lt"/>
                <a:ea typeface="+mn-ea"/>
              </a:rPr>
              <a:t>つ、これを段階的に拡充していく</a:t>
            </a:r>
            <a:endParaRPr kumimoji="0" lang="en-US" altLang="ja-JP" sz="14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特に問題になりやすいのは </a:t>
            </a:r>
            <a:r>
              <a:rPr kumimoji="0" lang="en-US" altLang="ja-JP" sz="1400" kern="0">
                <a:solidFill>
                  <a:prstClr val="black"/>
                </a:solidFill>
                <a:latin typeface="+mn-lt"/>
                <a:ea typeface="+mn-ea"/>
              </a:rPr>
              <a:t>VM </a:t>
            </a:r>
            <a:r>
              <a:rPr kumimoji="0" lang="ja-JP" altLang="en-US" sz="1400" kern="0">
                <a:solidFill>
                  <a:prstClr val="black"/>
                </a:solidFill>
                <a:latin typeface="+mn-lt"/>
                <a:ea typeface="+mn-ea"/>
              </a:rPr>
              <a:t>の運用管理</a:t>
            </a: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日本国内では既存のオンプレ運用との適合やバッチ適用強制なども課題になりやすいので注意する</a:t>
            </a:r>
          </a:p>
          <a:p>
            <a:pPr eaLnBrk="1" fontAlgn="auto" hangingPunct="1">
              <a:spcBef>
                <a:spcPts val="0"/>
              </a:spcBef>
              <a:spcAft>
                <a:spcPts val="0"/>
              </a:spcAft>
              <a:defRPr/>
            </a:pPr>
            <a:endParaRPr kumimoji="0" lang="ja-JP" altLang="en-US" sz="1600" kern="0">
              <a:solidFill>
                <a:prstClr val="black"/>
              </a:solidFill>
              <a:latin typeface="+mn-lt"/>
              <a:ea typeface="+mn-ea"/>
            </a:endParaRPr>
          </a:p>
        </p:txBody>
      </p:sp>
      <p:sp>
        <p:nvSpPr>
          <p:cNvPr id="10" name="正方形/長方形 9">
            <a:extLst>
              <a:ext uri="{FF2B5EF4-FFF2-40B4-BE49-F238E27FC236}">
                <a16:creationId xmlns:a16="http://schemas.microsoft.com/office/drawing/2014/main" id="{8ED24D4E-3F94-EC26-C354-F7432D8B93CC}"/>
              </a:ext>
            </a:extLst>
          </p:cNvPr>
          <p:cNvSpPr/>
          <p:nvPr/>
        </p:nvSpPr>
        <p:spPr>
          <a:xfrm>
            <a:off x="457199" y="5044791"/>
            <a:ext cx="8229599" cy="163526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600" kern="0">
                <a:solidFill>
                  <a:prstClr val="black"/>
                </a:solidFill>
                <a:latin typeface="+mn-lt"/>
                <a:ea typeface="+mn-ea"/>
              </a:rPr>
              <a:t>③ セキュリティ管理 （</a:t>
            </a:r>
            <a:r>
              <a:rPr kumimoji="0" lang="en-US" altLang="ja-JP" sz="1600" kern="0">
                <a:solidFill>
                  <a:prstClr val="black"/>
                </a:solidFill>
                <a:latin typeface="+mn-lt"/>
                <a:ea typeface="+mn-ea"/>
              </a:rPr>
              <a:t>Secure</a:t>
            </a:r>
            <a:r>
              <a:rPr kumimoji="0" lang="ja-JP" altLang="en-US" sz="1600" kern="0">
                <a:solidFill>
                  <a:prstClr val="black"/>
                </a:solidFill>
                <a:latin typeface="+mn-lt"/>
                <a:ea typeface="+mn-ea"/>
              </a:rPr>
              <a:t>）</a:t>
            </a:r>
            <a:endParaRPr kumimoji="0" lang="en-US" altLang="ja-JP" sz="1600" kern="0">
              <a:solidFill>
                <a:prstClr val="black"/>
              </a:solidFill>
              <a:latin typeface="+mn-lt"/>
              <a:ea typeface="+mn-ea"/>
            </a:endParaRPr>
          </a:p>
          <a:p>
            <a:pPr eaLnBrk="1" fontAlgn="auto" hangingPunct="1">
              <a:spcBef>
                <a:spcPts val="0"/>
              </a:spcBef>
              <a:spcAft>
                <a:spcPts val="0"/>
              </a:spcAft>
              <a:defRPr/>
            </a:pPr>
            <a:endParaRPr kumimoji="0" lang="en-US" altLang="ja-JP" sz="9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現場業務やビジネスとの歩調を合わせつつ、セキュリティに関する規範を整備する</a:t>
            </a:r>
            <a:endParaRPr kumimoji="0" lang="en-US" altLang="ja-JP" sz="1400" kern="0">
              <a:solidFill>
                <a:prstClr val="black"/>
              </a:solidFill>
              <a:latin typeface="+mn-lt"/>
              <a:ea typeface="+mn-ea"/>
            </a:endParaRPr>
          </a:p>
          <a:p>
            <a:pPr marL="285750" indent="-285750" eaLnBrk="1" fontAlgn="auto" hangingPunct="1">
              <a:spcBef>
                <a:spcPts val="0"/>
              </a:spcBef>
              <a:spcAft>
                <a:spcPts val="0"/>
              </a:spcAft>
              <a:buFont typeface="Arial" panose="020B0604020202020204" pitchFamily="34" charset="0"/>
              <a:buChar char="•"/>
              <a:defRPr/>
            </a:pPr>
            <a:r>
              <a:rPr kumimoji="0" lang="ja-JP" altLang="en-US" sz="1400" kern="0">
                <a:solidFill>
                  <a:prstClr val="black"/>
                </a:solidFill>
                <a:latin typeface="+mn-lt"/>
                <a:ea typeface="+mn-ea"/>
              </a:rPr>
              <a:t>既存のオンプレ運用とのギャップが大きいケースもあるため、特にセキュリティガバナンスやセキュリティパッチ適用強制、</a:t>
            </a:r>
            <a:r>
              <a:rPr kumimoji="0" lang="en-US" altLang="ja-JP" sz="1400" kern="0">
                <a:solidFill>
                  <a:prstClr val="black"/>
                </a:solidFill>
                <a:latin typeface="+mn-lt"/>
                <a:ea typeface="+mn-ea"/>
              </a:rPr>
              <a:t>SecOps</a:t>
            </a:r>
            <a:r>
              <a:rPr kumimoji="0" lang="ja-JP" altLang="en-US" sz="1400" kern="0">
                <a:solidFill>
                  <a:prstClr val="black"/>
                </a:solidFill>
                <a:latin typeface="+mn-lt"/>
                <a:ea typeface="+mn-ea"/>
              </a:rPr>
              <a:t>、 </a:t>
            </a:r>
            <a:r>
              <a:rPr kumimoji="0" lang="en-US" altLang="ja-JP" sz="1400" kern="0">
                <a:solidFill>
                  <a:prstClr val="black"/>
                </a:solidFill>
                <a:latin typeface="+mn-lt"/>
                <a:ea typeface="+mn-ea"/>
              </a:rPr>
              <a:t>DevSecOps </a:t>
            </a:r>
            <a:r>
              <a:rPr kumimoji="0" lang="ja-JP" altLang="en-US" sz="1400" kern="0">
                <a:solidFill>
                  <a:prstClr val="black"/>
                </a:solidFill>
                <a:latin typeface="+mn-lt"/>
                <a:ea typeface="+mn-ea"/>
              </a:rPr>
              <a:t>などについてはしっかり検討することが必要</a:t>
            </a:r>
            <a:endParaRPr kumimoji="0" lang="ja-JP" altLang="en-US" sz="1600" kern="0">
              <a:solidFill>
                <a:prstClr val="black"/>
              </a:solidFill>
              <a:latin typeface="+mn-lt"/>
              <a:ea typeface="+mn-ea"/>
            </a:endParaRPr>
          </a:p>
        </p:txBody>
      </p:sp>
      <p:pic>
        <p:nvPicPr>
          <p:cNvPr id="11" name="Picture 12">
            <a:extLst>
              <a:ext uri="{FF2B5EF4-FFF2-40B4-BE49-F238E27FC236}">
                <a16:creationId xmlns:a16="http://schemas.microsoft.com/office/drawing/2014/main" id="{30F60E3A-3695-AC25-0CC9-FAB5D580F4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6349" y="5111890"/>
            <a:ext cx="327289" cy="327290"/>
          </a:xfrm>
          <a:prstGeom prst="rect">
            <a:avLst/>
          </a:prstGeom>
          <a:noFill/>
          <a:extLst>
            <a:ext uri="{909E8E84-426E-40DD-AFC4-6F175D3DCCD1}">
              <a14:hiddenFill xmlns:a14="http://schemas.microsoft.com/office/drawing/2010/main">
                <a:solidFill>
                  <a:srgbClr val="FFFFFF"/>
                </a:solidFill>
              </a14:hiddenFill>
            </a:ext>
          </a:extLst>
        </p:spPr>
      </p:pic>
      <p:sp>
        <p:nvSpPr>
          <p:cNvPr id="12" name="楕円 11">
            <a:extLst>
              <a:ext uri="{FF2B5EF4-FFF2-40B4-BE49-F238E27FC236}">
                <a16:creationId xmlns:a16="http://schemas.microsoft.com/office/drawing/2014/main" id="{7249E562-3597-07AF-4AD5-D52CF55A21F1}"/>
              </a:ext>
            </a:extLst>
          </p:cNvPr>
          <p:cNvSpPr/>
          <p:nvPr/>
        </p:nvSpPr>
        <p:spPr bwMode="auto">
          <a:xfrm>
            <a:off x="8258201" y="5112259"/>
            <a:ext cx="327289" cy="327290"/>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pic>
        <p:nvPicPr>
          <p:cNvPr id="13" name="Picture 14">
            <a:extLst>
              <a:ext uri="{FF2B5EF4-FFF2-40B4-BE49-F238E27FC236}">
                <a16:creationId xmlns:a16="http://schemas.microsoft.com/office/drawing/2014/main" id="{9DD1559D-0836-12C0-31AE-A003CF99F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4408" y="3391555"/>
            <a:ext cx="327290" cy="327289"/>
          </a:xfrm>
          <a:prstGeom prst="rect">
            <a:avLst/>
          </a:prstGeom>
          <a:noFill/>
          <a:extLst>
            <a:ext uri="{909E8E84-426E-40DD-AFC4-6F175D3DCCD1}">
              <a14:hiddenFill xmlns:a14="http://schemas.microsoft.com/office/drawing/2010/main">
                <a:solidFill>
                  <a:srgbClr val="FFFFFF"/>
                </a:solidFill>
              </a14:hiddenFill>
            </a:ext>
          </a:extLst>
        </p:spPr>
      </p:pic>
      <p:sp>
        <p:nvSpPr>
          <p:cNvPr id="14" name="楕円 13">
            <a:extLst>
              <a:ext uri="{FF2B5EF4-FFF2-40B4-BE49-F238E27FC236}">
                <a16:creationId xmlns:a16="http://schemas.microsoft.com/office/drawing/2014/main" id="{CAA9C9DC-A4A2-1C4F-4DEE-C4E48BCAE14C}"/>
              </a:ext>
            </a:extLst>
          </p:cNvPr>
          <p:cNvSpPr/>
          <p:nvPr/>
        </p:nvSpPr>
        <p:spPr bwMode="auto">
          <a:xfrm>
            <a:off x="8258200" y="3396729"/>
            <a:ext cx="327290" cy="327289"/>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nvGrpSpPr>
          <p:cNvPr id="15" name="グループ化 14">
            <a:extLst>
              <a:ext uri="{FF2B5EF4-FFF2-40B4-BE49-F238E27FC236}">
                <a16:creationId xmlns:a16="http://schemas.microsoft.com/office/drawing/2014/main" id="{DD5F6637-1692-5C6E-9F78-DBD7A1B89283}"/>
              </a:ext>
            </a:extLst>
          </p:cNvPr>
          <p:cNvGrpSpPr/>
          <p:nvPr/>
        </p:nvGrpSpPr>
        <p:grpSpPr>
          <a:xfrm>
            <a:off x="584200" y="2645427"/>
            <a:ext cx="7988300" cy="447398"/>
            <a:chOff x="-5126485" y="5856558"/>
            <a:chExt cx="13809449" cy="763863"/>
          </a:xfrm>
        </p:grpSpPr>
        <p:sp>
          <p:nvSpPr>
            <p:cNvPr id="16" name="正方形/長方形 15">
              <a:extLst>
                <a:ext uri="{FF2B5EF4-FFF2-40B4-BE49-F238E27FC236}">
                  <a16:creationId xmlns:a16="http://schemas.microsoft.com/office/drawing/2014/main" id="{65A41F37-E086-0D72-BA34-B77F2B11E7B1}"/>
                </a:ext>
              </a:extLst>
            </p:cNvPr>
            <p:cNvSpPr/>
            <p:nvPr/>
          </p:nvSpPr>
          <p:spPr>
            <a:xfrm>
              <a:off x="-5126485" y="5856558"/>
              <a:ext cx="2642079" cy="76386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100" kern="0">
                  <a:solidFill>
                    <a:prstClr val="black"/>
                  </a:solidFill>
                  <a:latin typeface="+mn-lt"/>
                  <a:ea typeface="+mn-ea"/>
                </a:rPr>
                <a:t>コスト管理規範</a:t>
              </a:r>
            </a:p>
          </p:txBody>
        </p:sp>
        <p:sp>
          <p:nvSpPr>
            <p:cNvPr id="17" name="正方形/長方形 16">
              <a:extLst>
                <a:ext uri="{FF2B5EF4-FFF2-40B4-BE49-F238E27FC236}">
                  <a16:creationId xmlns:a16="http://schemas.microsoft.com/office/drawing/2014/main" id="{10A66702-4C61-886A-4594-FDB48D254A73}"/>
                </a:ext>
              </a:extLst>
            </p:cNvPr>
            <p:cNvSpPr/>
            <p:nvPr/>
          </p:nvSpPr>
          <p:spPr>
            <a:xfrm>
              <a:off x="-2334643" y="5856558"/>
              <a:ext cx="2642079" cy="76386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100" kern="0">
                  <a:solidFill>
                    <a:prstClr val="black"/>
                  </a:solidFill>
                  <a:latin typeface="+mn-lt"/>
                  <a:ea typeface="+mn-ea"/>
                </a:rPr>
                <a:t>セキュリティ規範</a:t>
              </a:r>
            </a:p>
          </p:txBody>
        </p:sp>
        <p:sp>
          <p:nvSpPr>
            <p:cNvPr id="18" name="正方形/長方形 17">
              <a:extLst>
                <a:ext uri="{FF2B5EF4-FFF2-40B4-BE49-F238E27FC236}">
                  <a16:creationId xmlns:a16="http://schemas.microsoft.com/office/drawing/2014/main" id="{F1207FB1-E937-88AA-B9D8-3604227D40A2}"/>
                </a:ext>
              </a:extLst>
            </p:cNvPr>
            <p:cNvSpPr/>
            <p:nvPr/>
          </p:nvSpPr>
          <p:spPr>
            <a:xfrm>
              <a:off x="457200" y="5856558"/>
              <a:ext cx="2642079" cy="76386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100" kern="0">
                  <a:solidFill>
                    <a:prstClr val="black"/>
                  </a:solidFill>
                  <a:latin typeface="+mn-lt"/>
                  <a:ea typeface="+mn-ea"/>
                </a:rPr>
                <a:t>リソース一貫性規範</a:t>
              </a:r>
            </a:p>
          </p:txBody>
        </p:sp>
        <p:sp>
          <p:nvSpPr>
            <p:cNvPr id="19" name="正方形/長方形 18">
              <a:extLst>
                <a:ext uri="{FF2B5EF4-FFF2-40B4-BE49-F238E27FC236}">
                  <a16:creationId xmlns:a16="http://schemas.microsoft.com/office/drawing/2014/main" id="{732AD25F-2FF8-B36D-6F21-0D9EE1F7FA24}"/>
                </a:ext>
              </a:extLst>
            </p:cNvPr>
            <p:cNvSpPr/>
            <p:nvPr/>
          </p:nvSpPr>
          <p:spPr>
            <a:xfrm>
              <a:off x="3249043" y="5856558"/>
              <a:ext cx="2642079" cy="76386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en-US" altLang="ja-JP" sz="1100" kern="0">
                  <a:solidFill>
                    <a:prstClr val="black"/>
                  </a:solidFill>
                  <a:latin typeface="+mn-lt"/>
                  <a:ea typeface="+mn-ea"/>
                </a:rPr>
                <a:t>ID </a:t>
              </a:r>
              <a:r>
                <a:rPr kumimoji="0" lang="ja-JP" altLang="en-US" sz="1100" kern="0">
                  <a:solidFill>
                    <a:prstClr val="black"/>
                  </a:solidFill>
                  <a:latin typeface="+mn-lt"/>
                  <a:ea typeface="+mn-ea"/>
                </a:rPr>
                <a:t>ベースライン規範</a:t>
              </a:r>
            </a:p>
          </p:txBody>
        </p:sp>
        <p:sp>
          <p:nvSpPr>
            <p:cNvPr id="20" name="正方形/長方形 19">
              <a:extLst>
                <a:ext uri="{FF2B5EF4-FFF2-40B4-BE49-F238E27FC236}">
                  <a16:creationId xmlns:a16="http://schemas.microsoft.com/office/drawing/2014/main" id="{5C66D2FF-9BE8-24B0-D08D-7D6EFCD84A5E}"/>
                </a:ext>
              </a:extLst>
            </p:cNvPr>
            <p:cNvSpPr/>
            <p:nvPr/>
          </p:nvSpPr>
          <p:spPr>
            <a:xfrm>
              <a:off x="6040885" y="5856558"/>
              <a:ext cx="2642079" cy="76386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100" kern="0">
                  <a:solidFill>
                    <a:prstClr val="black"/>
                  </a:solidFill>
                  <a:latin typeface="+mn-lt"/>
                  <a:ea typeface="+mn-ea"/>
                </a:rPr>
                <a:t>デプロイ高速化規範</a:t>
              </a:r>
            </a:p>
          </p:txBody>
        </p:sp>
      </p:grpSp>
      <p:grpSp>
        <p:nvGrpSpPr>
          <p:cNvPr id="21" name="グループ化 20">
            <a:extLst>
              <a:ext uri="{FF2B5EF4-FFF2-40B4-BE49-F238E27FC236}">
                <a16:creationId xmlns:a16="http://schemas.microsoft.com/office/drawing/2014/main" id="{AD2F5242-277D-30BA-EAD9-23A63713C15A}"/>
              </a:ext>
            </a:extLst>
          </p:cNvPr>
          <p:cNvGrpSpPr/>
          <p:nvPr/>
        </p:nvGrpSpPr>
        <p:grpSpPr>
          <a:xfrm>
            <a:off x="584200" y="4427464"/>
            <a:ext cx="7988300" cy="447398"/>
            <a:chOff x="-5126485" y="5856558"/>
            <a:chExt cx="8225764" cy="763863"/>
          </a:xfrm>
        </p:grpSpPr>
        <p:sp>
          <p:nvSpPr>
            <p:cNvPr id="22" name="正方形/長方形 21">
              <a:extLst>
                <a:ext uri="{FF2B5EF4-FFF2-40B4-BE49-F238E27FC236}">
                  <a16:creationId xmlns:a16="http://schemas.microsoft.com/office/drawing/2014/main" id="{D371BD4E-DB2F-EA7B-19B4-4279A0280F82}"/>
                </a:ext>
              </a:extLst>
            </p:cNvPr>
            <p:cNvSpPr/>
            <p:nvPr/>
          </p:nvSpPr>
          <p:spPr>
            <a:xfrm>
              <a:off x="-5126485" y="5856558"/>
              <a:ext cx="2642079" cy="76386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100" kern="0">
                  <a:solidFill>
                    <a:prstClr val="black"/>
                  </a:solidFill>
                  <a:latin typeface="+mn-lt"/>
                  <a:ea typeface="+mn-ea"/>
                </a:rPr>
                <a:t>資産管理とモニタリング</a:t>
              </a:r>
              <a:endParaRPr kumimoji="0" lang="en-US" altLang="ja-JP" sz="1100" kern="0">
                <a:solidFill>
                  <a:prstClr val="black"/>
                </a:solidFill>
                <a:latin typeface="+mn-lt"/>
                <a:ea typeface="+mn-ea"/>
              </a:endParaRPr>
            </a:p>
            <a:p>
              <a:pPr algn="ctr" eaLnBrk="1" fontAlgn="auto" hangingPunct="1">
                <a:spcBef>
                  <a:spcPts val="0"/>
                </a:spcBef>
                <a:spcAft>
                  <a:spcPts val="0"/>
                </a:spcAft>
                <a:defRPr/>
              </a:pPr>
              <a:r>
                <a:rPr kumimoji="0" lang="ja-JP" altLang="en-US" sz="800" kern="0">
                  <a:solidFill>
                    <a:prstClr val="black"/>
                  </a:solidFill>
                  <a:latin typeface="+mn-lt"/>
                  <a:ea typeface="+mn-ea"/>
                </a:rPr>
                <a:t>（障害／性能・状態・予兆／コスト／セキュリティ監視）</a:t>
              </a:r>
            </a:p>
          </p:txBody>
        </p:sp>
        <p:sp>
          <p:nvSpPr>
            <p:cNvPr id="23" name="正方形/長方形 22">
              <a:extLst>
                <a:ext uri="{FF2B5EF4-FFF2-40B4-BE49-F238E27FC236}">
                  <a16:creationId xmlns:a16="http://schemas.microsoft.com/office/drawing/2014/main" id="{07DB811A-D74E-77FA-203E-73991289A502}"/>
                </a:ext>
              </a:extLst>
            </p:cNvPr>
            <p:cNvSpPr/>
            <p:nvPr/>
          </p:nvSpPr>
          <p:spPr>
            <a:xfrm>
              <a:off x="-2334643" y="5856558"/>
              <a:ext cx="2642079" cy="76386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100" kern="0">
                  <a:solidFill>
                    <a:prstClr val="black"/>
                  </a:solidFill>
                  <a:latin typeface="+mn-lt"/>
                  <a:ea typeface="+mn-ea"/>
                </a:rPr>
                <a:t>コンプライアンス維持</a:t>
              </a:r>
            </a:p>
            <a:p>
              <a:pPr algn="ctr" eaLnBrk="1" fontAlgn="auto" hangingPunct="1">
                <a:spcBef>
                  <a:spcPts val="0"/>
                </a:spcBef>
                <a:spcAft>
                  <a:spcPts val="0"/>
                </a:spcAft>
                <a:defRPr/>
              </a:pPr>
              <a:r>
                <a:rPr kumimoji="0" lang="ja-JP" altLang="en-US" sz="800" kern="0">
                  <a:solidFill>
                    <a:prstClr val="black"/>
                  </a:solidFill>
                  <a:latin typeface="+mn-lt"/>
                  <a:ea typeface="+mn-ea"/>
                </a:rPr>
                <a:t>（パッチ適用、構成ポリシー適用）</a:t>
              </a:r>
            </a:p>
          </p:txBody>
        </p:sp>
        <p:sp>
          <p:nvSpPr>
            <p:cNvPr id="24" name="正方形/長方形 23">
              <a:extLst>
                <a:ext uri="{FF2B5EF4-FFF2-40B4-BE49-F238E27FC236}">
                  <a16:creationId xmlns:a16="http://schemas.microsoft.com/office/drawing/2014/main" id="{6B23A3D4-8BDD-475F-E3C0-1C3066146B89}"/>
                </a:ext>
              </a:extLst>
            </p:cNvPr>
            <p:cNvSpPr/>
            <p:nvPr/>
          </p:nvSpPr>
          <p:spPr>
            <a:xfrm>
              <a:off x="457200" y="5856558"/>
              <a:ext cx="2642079" cy="76386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100" kern="0">
                  <a:solidFill>
                    <a:prstClr val="black"/>
                  </a:solidFill>
                  <a:latin typeface="+mn-lt"/>
                  <a:ea typeface="+mn-ea"/>
                </a:rPr>
                <a:t>リソース保護</a:t>
              </a:r>
              <a:endParaRPr kumimoji="0" lang="en-US" altLang="ja-JP" sz="1100" kern="0">
                <a:solidFill>
                  <a:prstClr val="black"/>
                </a:solidFill>
                <a:latin typeface="+mn-lt"/>
                <a:ea typeface="+mn-ea"/>
              </a:endParaRPr>
            </a:p>
            <a:p>
              <a:pPr algn="ctr" eaLnBrk="1" fontAlgn="auto" hangingPunct="1">
                <a:spcBef>
                  <a:spcPts val="0"/>
                </a:spcBef>
                <a:spcAft>
                  <a:spcPts val="0"/>
                </a:spcAft>
                <a:defRPr/>
              </a:pPr>
              <a:r>
                <a:rPr kumimoji="0" lang="ja-JP" altLang="en-US" sz="800" kern="0">
                  <a:solidFill>
                    <a:prstClr val="black"/>
                  </a:solidFill>
                  <a:latin typeface="+mn-lt"/>
                  <a:ea typeface="+mn-ea"/>
                </a:rPr>
                <a:t>（バックアップとセキュリティ）</a:t>
              </a:r>
            </a:p>
          </p:txBody>
        </p:sp>
      </p:grpSp>
      <p:grpSp>
        <p:nvGrpSpPr>
          <p:cNvPr id="27" name="グループ化 26">
            <a:extLst>
              <a:ext uri="{FF2B5EF4-FFF2-40B4-BE49-F238E27FC236}">
                <a16:creationId xmlns:a16="http://schemas.microsoft.com/office/drawing/2014/main" id="{21F4A915-7E58-1762-7210-D79E6E73A604}"/>
              </a:ext>
            </a:extLst>
          </p:cNvPr>
          <p:cNvGrpSpPr/>
          <p:nvPr/>
        </p:nvGrpSpPr>
        <p:grpSpPr>
          <a:xfrm>
            <a:off x="584200" y="6161343"/>
            <a:ext cx="7988300" cy="447398"/>
            <a:chOff x="-5126485" y="5856558"/>
            <a:chExt cx="13809449" cy="763863"/>
          </a:xfrm>
        </p:grpSpPr>
        <p:sp>
          <p:nvSpPr>
            <p:cNvPr id="28" name="正方形/長方形 27">
              <a:extLst>
                <a:ext uri="{FF2B5EF4-FFF2-40B4-BE49-F238E27FC236}">
                  <a16:creationId xmlns:a16="http://schemas.microsoft.com/office/drawing/2014/main" id="{3781ED56-E308-FD6D-0EA4-811BA1F9FB99}"/>
                </a:ext>
              </a:extLst>
            </p:cNvPr>
            <p:cNvSpPr/>
            <p:nvPr/>
          </p:nvSpPr>
          <p:spPr>
            <a:xfrm>
              <a:off x="-5126485" y="5856558"/>
              <a:ext cx="2642079" cy="76386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100" kern="0">
                  <a:solidFill>
                    <a:prstClr val="black"/>
                  </a:solidFill>
                  <a:latin typeface="+mn-lt"/>
                  <a:ea typeface="+mn-ea"/>
                </a:rPr>
                <a:t>アクセス制御</a:t>
              </a:r>
            </a:p>
          </p:txBody>
        </p:sp>
        <p:sp>
          <p:nvSpPr>
            <p:cNvPr id="29" name="正方形/長方形 28">
              <a:extLst>
                <a:ext uri="{FF2B5EF4-FFF2-40B4-BE49-F238E27FC236}">
                  <a16:creationId xmlns:a16="http://schemas.microsoft.com/office/drawing/2014/main" id="{90041296-1215-37D5-851E-1CF72273B310}"/>
                </a:ext>
              </a:extLst>
            </p:cNvPr>
            <p:cNvSpPr/>
            <p:nvPr/>
          </p:nvSpPr>
          <p:spPr>
            <a:xfrm>
              <a:off x="-2334643" y="5856558"/>
              <a:ext cx="2642079" cy="76386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100" kern="0">
                  <a:solidFill>
                    <a:prstClr val="black"/>
                  </a:solidFill>
                  <a:latin typeface="+mn-lt"/>
                  <a:ea typeface="+mn-ea"/>
                </a:rPr>
                <a:t>セキュリティ運用</a:t>
              </a:r>
            </a:p>
          </p:txBody>
        </p:sp>
        <p:sp>
          <p:nvSpPr>
            <p:cNvPr id="30" name="正方形/長方形 29">
              <a:extLst>
                <a:ext uri="{FF2B5EF4-FFF2-40B4-BE49-F238E27FC236}">
                  <a16:creationId xmlns:a16="http://schemas.microsoft.com/office/drawing/2014/main" id="{438CB975-37AD-0B59-CF07-F1525FDDE222}"/>
                </a:ext>
              </a:extLst>
            </p:cNvPr>
            <p:cNvSpPr/>
            <p:nvPr/>
          </p:nvSpPr>
          <p:spPr>
            <a:xfrm>
              <a:off x="457200" y="5856558"/>
              <a:ext cx="2642079" cy="76386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100" kern="0">
                  <a:solidFill>
                    <a:prstClr val="black"/>
                  </a:solidFill>
                  <a:latin typeface="+mn-lt"/>
                  <a:ea typeface="+mn-ea"/>
                </a:rPr>
                <a:t>資産保護</a:t>
              </a:r>
            </a:p>
          </p:txBody>
        </p:sp>
        <p:sp>
          <p:nvSpPr>
            <p:cNvPr id="31" name="正方形/長方形 30">
              <a:extLst>
                <a:ext uri="{FF2B5EF4-FFF2-40B4-BE49-F238E27FC236}">
                  <a16:creationId xmlns:a16="http://schemas.microsoft.com/office/drawing/2014/main" id="{EEA59135-1133-CA48-4E51-1823D312F3A6}"/>
                </a:ext>
              </a:extLst>
            </p:cNvPr>
            <p:cNvSpPr/>
            <p:nvPr/>
          </p:nvSpPr>
          <p:spPr>
            <a:xfrm>
              <a:off x="3249043" y="5856558"/>
              <a:ext cx="2642079" cy="76386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100" kern="0">
                  <a:solidFill>
                    <a:prstClr val="black"/>
                  </a:solidFill>
                  <a:latin typeface="+mn-lt"/>
                  <a:ea typeface="+mn-ea"/>
                </a:rPr>
                <a:t>セキュリティガバナンス</a:t>
              </a:r>
            </a:p>
          </p:txBody>
        </p:sp>
        <p:sp>
          <p:nvSpPr>
            <p:cNvPr id="32" name="正方形/長方形 31">
              <a:extLst>
                <a:ext uri="{FF2B5EF4-FFF2-40B4-BE49-F238E27FC236}">
                  <a16:creationId xmlns:a16="http://schemas.microsoft.com/office/drawing/2014/main" id="{E027F97A-80E6-CA6F-8B64-67ED7B79C6AA}"/>
                </a:ext>
              </a:extLst>
            </p:cNvPr>
            <p:cNvSpPr/>
            <p:nvPr/>
          </p:nvSpPr>
          <p:spPr>
            <a:xfrm>
              <a:off x="6040885" y="5856558"/>
              <a:ext cx="2642079" cy="763863"/>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100" kern="0">
                  <a:solidFill>
                    <a:prstClr val="black"/>
                  </a:solidFill>
                  <a:latin typeface="+mn-lt"/>
                  <a:ea typeface="+mn-ea"/>
                </a:rPr>
                <a:t>開発セキュリティ</a:t>
              </a:r>
            </a:p>
          </p:txBody>
        </p:sp>
      </p:grpSp>
    </p:spTree>
    <p:extLst>
      <p:ext uri="{BB962C8B-B14F-4D97-AF65-F5344CB8AC3E}">
        <p14:creationId xmlns:p14="http://schemas.microsoft.com/office/powerpoint/2010/main" val="66750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DCF319F-83E5-1102-7581-53F94AC03166}"/>
              </a:ext>
            </a:extLst>
          </p:cNvPr>
          <p:cNvPicPr>
            <a:picLocks noChangeAspect="1"/>
          </p:cNvPicPr>
          <p:nvPr/>
        </p:nvPicPr>
        <p:blipFill>
          <a:blip r:embed="rId2"/>
          <a:stretch>
            <a:fillRect/>
          </a:stretch>
        </p:blipFill>
        <p:spPr>
          <a:xfrm>
            <a:off x="3390338" y="4431827"/>
            <a:ext cx="4638193" cy="2209802"/>
          </a:xfrm>
          <a:prstGeom prst="rect">
            <a:avLst/>
          </a:prstGeom>
        </p:spPr>
      </p:pic>
      <p:sp>
        <p:nvSpPr>
          <p:cNvPr id="4" name="タイトル 3">
            <a:extLst>
              <a:ext uri="{FF2B5EF4-FFF2-40B4-BE49-F238E27FC236}">
                <a16:creationId xmlns:a16="http://schemas.microsoft.com/office/drawing/2014/main" id="{748E1296-55BF-26B6-BB71-DAB1E1CC7CDD}"/>
              </a:ext>
            </a:extLst>
          </p:cNvPr>
          <p:cNvSpPr>
            <a:spLocks noGrp="1"/>
          </p:cNvSpPr>
          <p:nvPr>
            <p:ph type="ctrTitle"/>
          </p:nvPr>
        </p:nvSpPr>
        <p:spPr/>
        <p:txBody>
          <a:bodyPr/>
          <a:lstStyle/>
          <a:p>
            <a:r>
              <a:rPr kumimoji="1" lang="en-US" altLang="ja-JP"/>
              <a:t>3. </a:t>
            </a:r>
            <a:r>
              <a:rPr kumimoji="1" lang="ja-JP" altLang="en-US"/>
              <a:t>人材・組織論</a:t>
            </a:r>
            <a:endParaRPr lang="ja-JP" altLang="en-US"/>
          </a:p>
        </p:txBody>
      </p:sp>
      <p:sp>
        <p:nvSpPr>
          <p:cNvPr id="7" name="正方形/長方形 6">
            <a:extLst>
              <a:ext uri="{FF2B5EF4-FFF2-40B4-BE49-F238E27FC236}">
                <a16:creationId xmlns:a16="http://schemas.microsoft.com/office/drawing/2014/main" id="{37DE50A4-8470-4120-4703-5B49F762047B}"/>
              </a:ext>
            </a:extLst>
          </p:cNvPr>
          <p:cNvSpPr/>
          <p:nvPr/>
        </p:nvSpPr>
        <p:spPr bwMode="auto">
          <a:xfrm>
            <a:off x="3395207" y="5483595"/>
            <a:ext cx="4683318" cy="556591"/>
          </a:xfrm>
          <a:prstGeom prst="rect">
            <a:avLst/>
          </a:prstGeom>
          <a:noFill/>
          <a:ln w="19050"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46689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E821ED-ED83-0600-CD90-108DDCFB2498}"/>
              </a:ext>
            </a:extLst>
          </p:cNvPr>
          <p:cNvSpPr>
            <a:spLocks noGrp="1"/>
          </p:cNvSpPr>
          <p:nvPr>
            <p:ph type="title"/>
          </p:nvPr>
        </p:nvSpPr>
        <p:spPr/>
        <p:txBody>
          <a:bodyPr/>
          <a:lstStyle/>
          <a:p>
            <a:r>
              <a:rPr kumimoji="1" lang="ja-JP" altLang="en-US"/>
              <a:t>組織・人材論 </a:t>
            </a:r>
            <a:r>
              <a:rPr kumimoji="1" lang="en-US" altLang="ja-JP"/>
              <a:t>Agenda</a:t>
            </a:r>
            <a:endParaRPr kumimoji="1" lang="ja-JP" altLang="en-US"/>
          </a:p>
        </p:txBody>
      </p:sp>
      <p:sp>
        <p:nvSpPr>
          <p:cNvPr id="3" name="コンテンツ プレースホルダー 2">
            <a:extLst>
              <a:ext uri="{FF2B5EF4-FFF2-40B4-BE49-F238E27FC236}">
                <a16:creationId xmlns:a16="http://schemas.microsoft.com/office/drawing/2014/main" id="{D64179F1-E1B5-C9F3-8404-61DE87C59F3E}"/>
              </a:ext>
            </a:extLst>
          </p:cNvPr>
          <p:cNvSpPr>
            <a:spLocks noGrp="1"/>
          </p:cNvSpPr>
          <p:nvPr>
            <p:ph idx="1"/>
          </p:nvPr>
        </p:nvSpPr>
        <p:spPr/>
        <p:txBody>
          <a:bodyPr/>
          <a:lstStyle/>
          <a:p>
            <a:r>
              <a:rPr kumimoji="1" lang="en-US" altLang="ja-JP"/>
              <a:t>Azure CAF </a:t>
            </a:r>
            <a:r>
              <a:rPr kumimoji="1" lang="ja-JP" altLang="en-US"/>
              <a:t>では、クラウド導入を効果的に進めるための組織・人材論について解説している</a:t>
            </a:r>
          </a:p>
          <a:p>
            <a:pPr lvl="1"/>
            <a:r>
              <a:rPr kumimoji="1" lang="ja-JP" altLang="en-US"/>
              <a:t>精神論的な話ではなく、具体的な組織モデルやそのメリデメなどを詳細に解説</a:t>
            </a:r>
            <a:endParaRPr kumimoji="1" lang="en-US" altLang="ja-JP"/>
          </a:p>
          <a:p>
            <a:pPr lvl="1"/>
            <a:r>
              <a:rPr kumimoji="1" lang="ja-JP" altLang="en-US" u="sng"/>
              <a:t>欧米で作られた資料であるにもかかわらず、日本にもそのまま適用できる内容が多い</a:t>
            </a:r>
          </a:p>
          <a:p>
            <a:pPr lvl="2"/>
            <a:r>
              <a:rPr lang="ja-JP" altLang="en-US"/>
              <a:t>例） </a:t>
            </a:r>
            <a:r>
              <a:rPr lang="en-US" altLang="ja-JP"/>
              <a:t>Hiring </a:t>
            </a:r>
            <a:r>
              <a:rPr lang="ja-JP" altLang="en-US"/>
              <a:t>戦略（採用戦略）ではなく、</a:t>
            </a:r>
            <a:r>
              <a:rPr lang="en-US" altLang="ja-JP"/>
              <a:t>Skilling </a:t>
            </a:r>
            <a:r>
              <a:rPr lang="ja-JP" altLang="en-US"/>
              <a:t>戦略（育成戦略）が書かれている</a:t>
            </a:r>
          </a:p>
          <a:p>
            <a:pPr lvl="2"/>
            <a:r>
              <a:rPr lang="ja-JP" altLang="en-US"/>
              <a:t>例） 実際の導入で発生する変革への抵抗に関する話も、極めて日本的</a:t>
            </a:r>
          </a:p>
          <a:p>
            <a:pPr lvl="1"/>
            <a:r>
              <a:rPr lang="ja-JP" altLang="en-US"/>
              <a:t>本資料では、</a:t>
            </a:r>
            <a:r>
              <a:rPr lang="en-US" altLang="ja-JP"/>
              <a:t>Azure CAF </a:t>
            </a:r>
            <a:r>
              <a:rPr lang="ja-JP" altLang="en-US"/>
              <a:t>で語られている組織・人材論の要点を解説する</a:t>
            </a:r>
            <a:endParaRPr lang="en-US" altLang="ja-JP"/>
          </a:p>
          <a:p>
            <a:pPr lvl="1"/>
            <a:endParaRPr lang="en-US" altLang="ja-JP"/>
          </a:p>
          <a:p>
            <a:r>
              <a:rPr lang="ja-JP" altLang="en-US"/>
              <a:t>（注意） </a:t>
            </a:r>
            <a:r>
              <a:rPr lang="en-US" altLang="ja-JP"/>
              <a:t>Azure CAF </a:t>
            </a:r>
            <a:r>
              <a:rPr lang="ja-JP" altLang="en-US"/>
              <a:t>の和訳では </a:t>
            </a:r>
            <a:r>
              <a:rPr lang="en-US" altLang="ja-JP"/>
              <a:t>"</a:t>
            </a:r>
            <a:r>
              <a:rPr lang="ja-JP" altLang="en-US"/>
              <a:t>整理</a:t>
            </a:r>
            <a:r>
              <a:rPr lang="en-US" altLang="ja-JP"/>
              <a:t>" </a:t>
            </a:r>
            <a:r>
              <a:rPr lang="ja-JP" altLang="en-US"/>
              <a:t>となっているが、これは誤訳</a:t>
            </a:r>
            <a:endParaRPr lang="en-US" altLang="ja-JP"/>
          </a:p>
          <a:p>
            <a:pPr lvl="1"/>
            <a:r>
              <a:rPr lang="ja-JP" altLang="en-US"/>
              <a:t>原文は </a:t>
            </a:r>
            <a:r>
              <a:rPr lang="en-US" altLang="ja-JP"/>
              <a:t>"Organize"</a:t>
            </a:r>
            <a:r>
              <a:rPr lang="ja-JP" altLang="en-US"/>
              <a:t>（＝</a:t>
            </a:r>
            <a:r>
              <a:rPr lang="en-US" altLang="ja-JP"/>
              <a:t>Organization</a:t>
            </a:r>
            <a:r>
              <a:rPr lang="ja-JP" altLang="en-US"/>
              <a:t>（組織）の元の動詞）</a:t>
            </a:r>
            <a:endParaRPr lang="en-US" altLang="ja-JP"/>
          </a:p>
          <a:p>
            <a:pPr lvl="1"/>
            <a:r>
              <a:rPr kumimoji="1" lang="ja-JP" altLang="en-US"/>
              <a:t>正しくは「人材・組織を適切に編成する」「人材を適切に組織化する」の意味</a:t>
            </a:r>
          </a:p>
        </p:txBody>
      </p:sp>
    </p:spTree>
    <p:extLst>
      <p:ext uri="{BB962C8B-B14F-4D97-AF65-F5344CB8AC3E}">
        <p14:creationId xmlns:p14="http://schemas.microsoft.com/office/powerpoint/2010/main" val="1228547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280394-4044-5769-92D6-19625BBE9987}"/>
              </a:ext>
            </a:extLst>
          </p:cNvPr>
          <p:cNvSpPr>
            <a:spLocks noGrp="1"/>
          </p:cNvSpPr>
          <p:nvPr>
            <p:ph type="title"/>
          </p:nvPr>
        </p:nvSpPr>
        <p:spPr/>
        <p:txBody>
          <a:bodyPr/>
          <a:lstStyle/>
          <a:p>
            <a:r>
              <a:rPr kumimoji="1" lang="ja-JP" altLang="en-US"/>
              <a:t>① 人材・組織編成 （</a:t>
            </a:r>
            <a:r>
              <a:rPr kumimoji="1" lang="en-US" altLang="ja-JP"/>
              <a:t>Organize</a:t>
            </a:r>
            <a:r>
              <a:rPr kumimoji="1" lang="ja-JP" altLang="en-US"/>
              <a:t>）</a:t>
            </a:r>
          </a:p>
        </p:txBody>
      </p:sp>
      <p:sp>
        <p:nvSpPr>
          <p:cNvPr id="3" name="コンテンツ プレースホルダー 2">
            <a:extLst>
              <a:ext uri="{FF2B5EF4-FFF2-40B4-BE49-F238E27FC236}">
                <a16:creationId xmlns:a16="http://schemas.microsoft.com/office/drawing/2014/main" id="{CADA3EF4-8782-CEEB-BC1B-5FC02E52AE31}"/>
              </a:ext>
            </a:extLst>
          </p:cNvPr>
          <p:cNvSpPr>
            <a:spLocks noGrp="1"/>
          </p:cNvSpPr>
          <p:nvPr>
            <p:ph idx="1"/>
          </p:nvPr>
        </p:nvSpPr>
        <p:spPr/>
        <p:txBody>
          <a:bodyPr/>
          <a:lstStyle/>
          <a:p>
            <a:r>
              <a:rPr kumimoji="1" lang="ja-JP" altLang="en-US"/>
              <a:t>クラウド導入では、社内人材のスキルやクラウド活用の状況に合わせて、組織構造を変化させていく必要がある</a:t>
            </a:r>
          </a:p>
          <a:p>
            <a:pPr lvl="1"/>
            <a:r>
              <a:rPr lang="ja-JP" altLang="en-US"/>
              <a:t>クラウド導入の大目標は「自社主導型 </a:t>
            </a:r>
            <a:r>
              <a:rPr lang="en-US" altLang="ja-JP"/>
              <a:t>IT </a:t>
            </a:r>
            <a:r>
              <a:rPr lang="ja-JP" altLang="en-US"/>
              <a:t>への回帰」、社内のエンジニアがコストセンターではなくビジネスイネーブラになっていく必要がある</a:t>
            </a:r>
            <a:endParaRPr lang="en-US" altLang="ja-JP"/>
          </a:p>
          <a:p>
            <a:pPr lvl="1"/>
            <a:r>
              <a:rPr kumimoji="1" lang="ja-JP" altLang="en-US"/>
              <a:t>その状況に向けて、組織を段階的にどのように変えていくのかの戦略が必要になる</a:t>
            </a:r>
          </a:p>
        </p:txBody>
      </p:sp>
      <p:sp>
        <p:nvSpPr>
          <p:cNvPr id="4" name="正方形/長方形 3">
            <a:extLst>
              <a:ext uri="{FF2B5EF4-FFF2-40B4-BE49-F238E27FC236}">
                <a16:creationId xmlns:a16="http://schemas.microsoft.com/office/drawing/2014/main" id="{828BF794-DAC0-2C86-B615-237E6B559E29}"/>
              </a:ext>
            </a:extLst>
          </p:cNvPr>
          <p:cNvSpPr/>
          <p:nvPr/>
        </p:nvSpPr>
        <p:spPr>
          <a:xfrm>
            <a:off x="457198" y="2623893"/>
            <a:ext cx="4049490" cy="1976681"/>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u="sng" kern="0">
                <a:solidFill>
                  <a:prstClr val="black"/>
                </a:solidFill>
                <a:latin typeface="+mn-lt"/>
                <a:ea typeface="+mn-ea"/>
              </a:rPr>
              <a:t>クラウド推進体制の作り方</a:t>
            </a:r>
            <a:endParaRPr kumimoji="0" lang="en-US" altLang="ja-JP" sz="1400" u="sng" kern="0">
              <a:solidFill>
                <a:prstClr val="black"/>
              </a:solidFill>
              <a:latin typeface="+mn-lt"/>
              <a:ea typeface="+mn-ea"/>
            </a:endParaRPr>
          </a:p>
          <a:p>
            <a:pPr eaLnBrk="1" fontAlgn="auto" hangingPunct="1">
              <a:spcBef>
                <a:spcPts val="0"/>
              </a:spcBef>
              <a:spcAft>
                <a:spcPts val="0"/>
              </a:spcAft>
              <a:defRPr/>
            </a:pPr>
            <a:endParaRPr kumimoji="0" lang="en-US" altLang="ja-JP" sz="8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クラウド推進体制の作り方は大別して以下の </a:t>
            </a:r>
            <a:r>
              <a:rPr kumimoji="0" lang="en-US" altLang="ja-JP" sz="1200" kern="0">
                <a:solidFill>
                  <a:prstClr val="black"/>
                </a:solidFill>
                <a:latin typeface="+mn-lt"/>
                <a:ea typeface="+mn-ea"/>
              </a:rPr>
              <a:t>3 </a:t>
            </a:r>
            <a:r>
              <a:rPr kumimoji="0" lang="ja-JP" altLang="en-US" sz="1200" kern="0">
                <a:solidFill>
                  <a:prstClr val="black"/>
                </a:solidFill>
                <a:latin typeface="+mn-lt"/>
                <a:ea typeface="+mn-ea"/>
              </a:rPr>
              <a:t>つ</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既存の組織（</a:t>
            </a:r>
            <a:r>
              <a:rPr kumimoji="0" lang="en-US" altLang="ja-JP" sz="1200" kern="0">
                <a:solidFill>
                  <a:prstClr val="black"/>
                </a:solidFill>
                <a:latin typeface="+mn-lt"/>
                <a:ea typeface="+mn-ea"/>
              </a:rPr>
              <a:t>Command &amp; Control </a:t>
            </a:r>
            <a:r>
              <a:rPr kumimoji="0" lang="ja-JP" altLang="en-US" sz="1200" kern="0">
                <a:solidFill>
                  <a:prstClr val="black"/>
                </a:solidFill>
                <a:latin typeface="+mn-lt"/>
                <a:ea typeface="+mn-ea"/>
              </a:rPr>
              <a:t>型）に合わせる</a:t>
            </a: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V-Team </a:t>
            </a:r>
            <a:r>
              <a:rPr kumimoji="0" lang="ja-JP" altLang="en-US" sz="1200" kern="0">
                <a:solidFill>
                  <a:prstClr val="black"/>
                </a:solidFill>
                <a:latin typeface="+mn-lt"/>
                <a:ea typeface="+mn-ea"/>
              </a:rPr>
              <a:t>モデルで進める</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上記のミックスで進める</a:t>
            </a: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無理に既存の組織構造に合わせる必要はない</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多くのケースではミックス型で推進されている</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例） クラウド導入 </a:t>
            </a:r>
            <a:r>
              <a:rPr kumimoji="0" lang="en-US" altLang="ja-JP" sz="1200" kern="0">
                <a:solidFill>
                  <a:prstClr val="black"/>
                </a:solidFill>
                <a:latin typeface="+mn-lt"/>
                <a:ea typeface="+mn-ea"/>
              </a:rPr>
              <a:t>V-Team </a:t>
            </a:r>
            <a:r>
              <a:rPr kumimoji="0" lang="ja-JP" altLang="en-US" sz="1200" kern="0">
                <a:solidFill>
                  <a:prstClr val="black"/>
                </a:solidFill>
                <a:latin typeface="+mn-lt"/>
                <a:ea typeface="+mn-ea"/>
              </a:rPr>
              <a:t>を社内有識者を集めて作る</a:t>
            </a:r>
          </a:p>
          <a:p>
            <a:pPr marL="171450" indent="-171450" eaLnBrk="1" fontAlgn="auto" hangingPunct="1">
              <a:spcBef>
                <a:spcPts val="0"/>
              </a:spcBef>
              <a:spcAft>
                <a:spcPts val="0"/>
              </a:spcAft>
              <a:buFont typeface="Arial" panose="020B0604020202020204" pitchFamily="34" charset="0"/>
              <a:buChar char="•"/>
              <a:defRPr/>
            </a:pPr>
            <a:endParaRPr kumimoji="0" lang="ja-JP" altLang="en-US" sz="1200" kern="0">
              <a:solidFill>
                <a:prstClr val="black"/>
              </a:solidFill>
              <a:latin typeface="+mn-lt"/>
              <a:ea typeface="+mn-ea"/>
            </a:endParaRPr>
          </a:p>
        </p:txBody>
      </p:sp>
      <p:sp>
        <p:nvSpPr>
          <p:cNvPr id="8" name="正方形/長方形 7">
            <a:extLst>
              <a:ext uri="{FF2B5EF4-FFF2-40B4-BE49-F238E27FC236}">
                <a16:creationId xmlns:a16="http://schemas.microsoft.com/office/drawing/2014/main" id="{C5ECF9ED-D062-BFB7-71CB-D1C9D1595656}"/>
              </a:ext>
            </a:extLst>
          </p:cNvPr>
          <p:cNvSpPr/>
          <p:nvPr/>
        </p:nvSpPr>
        <p:spPr>
          <a:xfrm>
            <a:off x="4637312" y="2623893"/>
            <a:ext cx="4049490" cy="1976681"/>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u="sng" kern="0">
                <a:solidFill>
                  <a:prstClr val="black"/>
                </a:solidFill>
                <a:latin typeface="+mn-lt"/>
                <a:ea typeface="+mn-ea"/>
              </a:rPr>
              <a:t>クラウド利活用に必要な機能・役割</a:t>
            </a:r>
            <a:endParaRPr kumimoji="0" lang="en-US" altLang="ja-JP" sz="1400" u="sng" kern="0">
              <a:solidFill>
                <a:prstClr val="black"/>
              </a:solidFill>
              <a:latin typeface="+mn-lt"/>
              <a:ea typeface="+mn-ea"/>
            </a:endParaRPr>
          </a:p>
          <a:p>
            <a:pPr eaLnBrk="1" fontAlgn="auto" hangingPunct="1">
              <a:spcBef>
                <a:spcPts val="0"/>
              </a:spcBef>
              <a:spcAft>
                <a:spcPts val="0"/>
              </a:spcAft>
              <a:defRPr/>
            </a:pPr>
            <a:endParaRPr kumimoji="0" lang="en-US" altLang="ja-JP" sz="8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クラウド利活用に必要な役割は以下、検討上の抜け漏れがないかをよく確認する</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クラウド利活用の戦略立案</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クラウドシステム構築作業</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リスク管理・ガバナンス</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既存の運用管理との整合</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クラウド運用作業</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クラウド利活用の社内コンサル（</a:t>
            </a:r>
            <a:r>
              <a:rPr kumimoji="0" lang="en-US" altLang="ja-JP" sz="1200" kern="0">
                <a:solidFill>
                  <a:prstClr val="black"/>
                </a:solidFill>
                <a:latin typeface="+mn-lt"/>
                <a:ea typeface="+mn-ea"/>
              </a:rPr>
              <a:t>CCoE</a:t>
            </a:r>
            <a:r>
              <a:rPr kumimoji="0" lang="ja-JP" altLang="en-US" sz="1200" kern="0">
                <a:solidFill>
                  <a:prstClr val="black"/>
                </a:solidFill>
                <a:latin typeface="+mn-lt"/>
                <a:ea typeface="+mn-ea"/>
              </a:rPr>
              <a:t>）</a:t>
            </a:r>
          </a:p>
          <a:p>
            <a:pPr marL="360000" lvl="1" indent="-180000" eaLnBrk="1" fontAlgn="auto" hangingPunct="1">
              <a:spcBef>
                <a:spcPts val="0"/>
              </a:spcBef>
              <a:spcAft>
                <a:spcPts val="0"/>
              </a:spcAft>
              <a:buFont typeface="Wingdings" panose="05000000000000000000" pitchFamily="2" charset="2"/>
              <a:buChar char="Ø"/>
              <a:defRPr/>
            </a:pPr>
            <a:endParaRPr kumimoji="0" lang="ja-JP" altLang="en-US"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endParaRPr kumimoji="0" lang="ja-JP" altLang="en-US"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endParaRPr kumimoji="0" lang="ja-JP" altLang="en-US" sz="1200" kern="0">
              <a:solidFill>
                <a:prstClr val="black"/>
              </a:solidFill>
              <a:latin typeface="+mn-lt"/>
              <a:ea typeface="+mn-ea"/>
            </a:endParaRPr>
          </a:p>
        </p:txBody>
      </p:sp>
      <p:sp>
        <p:nvSpPr>
          <p:cNvPr id="9" name="テキスト ボックス 8">
            <a:extLst>
              <a:ext uri="{FF2B5EF4-FFF2-40B4-BE49-F238E27FC236}">
                <a16:creationId xmlns:a16="http://schemas.microsoft.com/office/drawing/2014/main" id="{8E6E7FF9-1BE2-B1E6-8402-9BE33AAAAC12}"/>
              </a:ext>
            </a:extLst>
          </p:cNvPr>
          <p:cNvSpPr txBox="1"/>
          <p:nvPr/>
        </p:nvSpPr>
        <p:spPr>
          <a:xfrm>
            <a:off x="6662057" y="3331179"/>
            <a:ext cx="2086469" cy="1200329"/>
          </a:xfrm>
          <a:prstGeom prst="rect">
            <a:avLst/>
          </a:prstGeom>
          <a:noFill/>
        </p:spPr>
        <p:txBody>
          <a:bodyPr wrap="none" rtlCol="0">
            <a:spAutoFit/>
          </a:bodyPr>
          <a:lstStyle/>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クラウド共通基盤の構</a:t>
            </a:r>
            <a:br>
              <a:rPr kumimoji="0" lang="ja-JP" altLang="en-US" sz="1200" kern="0">
                <a:solidFill>
                  <a:prstClr val="black"/>
                </a:solidFill>
                <a:latin typeface="+mn-lt"/>
                <a:ea typeface="+mn-ea"/>
              </a:rPr>
            </a:br>
            <a:r>
              <a:rPr kumimoji="0" lang="ja-JP" altLang="en-US" sz="1200" kern="0">
                <a:solidFill>
                  <a:prstClr val="black"/>
                </a:solidFill>
                <a:latin typeface="+mn-lt"/>
                <a:ea typeface="+mn-ea"/>
              </a:rPr>
              <a:t>築・運用・レベルアップ</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自動化技術の利用推進</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データ利活用</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セキュリティ維持・管理</a:t>
            </a:r>
          </a:p>
          <a:p>
            <a:pPr marL="360000" lvl="1" indent="-180000" eaLnBrk="1" fontAlgn="auto" hangingPunct="1">
              <a:spcBef>
                <a:spcPts val="0"/>
              </a:spcBef>
              <a:spcAft>
                <a:spcPts val="0"/>
              </a:spcAft>
              <a:buFont typeface="Wingdings" panose="05000000000000000000" pitchFamily="2" charset="2"/>
              <a:buChar char="Ø"/>
              <a:defRPr/>
            </a:pPr>
            <a:endParaRPr kumimoji="0" lang="ja-JP" altLang="en-US" sz="1200" kern="0">
              <a:solidFill>
                <a:prstClr val="black"/>
              </a:solidFill>
              <a:latin typeface="+mn-lt"/>
              <a:ea typeface="+mn-ea"/>
            </a:endParaRPr>
          </a:p>
        </p:txBody>
      </p:sp>
      <p:sp>
        <p:nvSpPr>
          <p:cNvPr id="10" name="正方形/長方形 9">
            <a:extLst>
              <a:ext uri="{FF2B5EF4-FFF2-40B4-BE49-F238E27FC236}">
                <a16:creationId xmlns:a16="http://schemas.microsoft.com/office/drawing/2014/main" id="{BCA17D94-0993-19EF-EA82-5AF87A0C5067}"/>
              </a:ext>
            </a:extLst>
          </p:cNvPr>
          <p:cNvSpPr/>
          <p:nvPr/>
        </p:nvSpPr>
        <p:spPr>
          <a:xfrm>
            <a:off x="457198" y="4761325"/>
            <a:ext cx="4049490" cy="1976681"/>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u="sng" kern="0">
                <a:solidFill>
                  <a:prstClr val="black"/>
                </a:solidFill>
                <a:latin typeface="+mn-lt"/>
                <a:ea typeface="+mn-ea"/>
              </a:rPr>
              <a:t>チーム編成の段階的な拡充・成熟</a:t>
            </a:r>
            <a:endParaRPr kumimoji="0" lang="en-US" altLang="ja-JP" sz="1400" u="sng" kern="0">
              <a:solidFill>
                <a:prstClr val="black"/>
              </a:solidFill>
              <a:latin typeface="+mn-lt"/>
              <a:ea typeface="+mn-ea"/>
            </a:endParaRPr>
          </a:p>
          <a:p>
            <a:pPr eaLnBrk="1" fontAlgn="auto" hangingPunct="1">
              <a:spcBef>
                <a:spcPts val="0"/>
              </a:spcBef>
              <a:spcAft>
                <a:spcPts val="0"/>
              </a:spcAft>
              <a:defRPr/>
            </a:pPr>
            <a:endParaRPr kumimoji="0" lang="en-US" altLang="ja-JP" sz="8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最終ゴールは自律的な自社主導型 </a:t>
            </a:r>
            <a:r>
              <a:rPr kumimoji="0" lang="en-US" altLang="ja-JP" sz="1200" kern="0">
                <a:solidFill>
                  <a:prstClr val="black"/>
                </a:solidFill>
                <a:latin typeface="+mn-lt"/>
                <a:ea typeface="+mn-ea"/>
              </a:rPr>
              <a:t>IT </a:t>
            </a:r>
            <a:r>
              <a:rPr kumimoji="0" lang="ja-JP" altLang="en-US" sz="1200" kern="0">
                <a:solidFill>
                  <a:prstClr val="black"/>
                </a:solidFill>
                <a:latin typeface="+mn-lt"/>
                <a:ea typeface="+mn-ea"/>
              </a:rPr>
              <a:t>の推進だが、そこに向かっていく段階をイメージしておくことが重要</a:t>
            </a: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例としては</a:t>
            </a:r>
            <a:r>
              <a:rPr kumimoji="0" lang="en-US" altLang="ja-JP" sz="1200" kern="0">
                <a:solidFill>
                  <a:prstClr val="black"/>
                </a:solidFill>
                <a:latin typeface="+mn-lt"/>
                <a:ea typeface="+mn-ea"/>
              </a:rPr>
              <a:t>...</a:t>
            </a:r>
            <a:endParaRPr kumimoji="0" lang="ja-JP" altLang="en-US" sz="1200" kern="0">
              <a:solidFill>
                <a:prstClr val="black"/>
              </a:solidFill>
              <a:latin typeface="+mn-lt"/>
              <a:ea typeface="+mn-ea"/>
            </a:endParaRPr>
          </a:p>
        </p:txBody>
      </p:sp>
      <p:sp>
        <p:nvSpPr>
          <p:cNvPr id="11" name="正方形/長方形 10">
            <a:extLst>
              <a:ext uri="{FF2B5EF4-FFF2-40B4-BE49-F238E27FC236}">
                <a16:creationId xmlns:a16="http://schemas.microsoft.com/office/drawing/2014/main" id="{896F6DEF-1C91-CF80-DBC3-B5C9D4B128F4}"/>
              </a:ext>
            </a:extLst>
          </p:cNvPr>
          <p:cNvSpPr/>
          <p:nvPr/>
        </p:nvSpPr>
        <p:spPr>
          <a:xfrm>
            <a:off x="4637312" y="4761325"/>
            <a:ext cx="4049490" cy="1976681"/>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en-US" altLang="ja-JP" sz="1400" u="sng" kern="0">
                <a:solidFill>
                  <a:prstClr val="black"/>
                </a:solidFill>
                <a:latin typeface="+mn-lt"/>
                <a:ea typeface="+mn-ea"/>
              </a:rPr>
              <a:t>RACI </a:t>
            </a:r>
            <a:r>
              <a:rPr kumimoji="0" lang="ja-JP" altLang="en-US" sz="1400" u="sng" kern="0">
                <a:solidFill>
                  <a:prstClr val="black"/>
                </a:solidFill>
                <a:latin typeface="+mn-lt"/>
                <a:ea typeface="+mn-ea"/>
              </a:rPr>
              <a:t>マトリックス作成の必要性</a:t>
            </a:r>
            <a:endParaRPr kumimoji="0" lang="en-US" altLang="ja-JP" sz="1400" u="sng" kern="0">
              <a:solidFill>
                <a:prstClr val="black"/>
              </a:solidFill>
              <a:latin typeface="+mn-lt"/>
              <a:ea typeface="+mn-ea"/>
            </a:endParaRPr>
          </a:p>
          <a:p>
            <a:pPr eaLnBrk="1" fontAlgn="auto" hangingPunct="1">
              <a:spcBef>
                <a:spcPts val="0"/>
              </a:spcBef>
              <a:spcAft>
                <a:spcPts val="0"/>
              </a:spcAft>
              <a:defRPr/>
            </a:pPr>
            <a:endParaRPr kumimoji="0" lang="en-US" altLang="ja-JP" sz="8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どのチームが何の役割を担っているのかを、</a:t>
            </a:r>
            <a:r>
              <a:rPr kumimoji="0" lang="en-US" altLang="ja-JP" sz="1200" kern="0">
                <a:solidFill>
                  <a:prstClr val="black"/>
                </a:solidFill>
                <a:latin typeface="+mn-lt"/>
                <a:ea typeface="+mn-ea"/>
              </a:rPr>
              <a:t>RACI </a:t>
            </a:r>
            <a:r>
              <a:rPr kumimoji="0" lang="ja-JP" altLang="en-US" sz="1200" kern="0">
                <a:solidFill>
                  <a:prstClr val="black"/>
                </a:solidFill>
                <a:latin typeface="+mn-lt"/>
                <a:ea typeface="+mn-ea"/>
              </a:rPr>
              <a:t>マトリックスにより整理しておく</a:t>
            </a:r>
          </a:p>
          <a:p>
            <a:pPr marL="171450" indent="-171450" eaLnBrk="1" fontAlgn="auto" hangingPunct="1">
              <a:spcBef>
                <a:spcPts val="0"/>
              </a:spcBef>
              <a:spcAft>
                <a:spcPts val="0"/>
              </a:spcAft>
              <a:buFont typeface="Arial" panose="020B0604020202020204" pitchFamily="34" charset="0"/>
              <a:buChar char="•"/>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200" kern="0">
                <a:solidFill>
                  <a:prstClr val="black"/>
                </a:solidFill>
                <a:latin typeface="+mn-lt"/>
                <a:ea typeface="+mn-ea"/>
              </a:rPr>
              <a:t>Azure CAF </a:t>
            </a:r>
            <a:r>
              <a:rPr kumimoji="0" lang="ja-JP" altLang="en-US" sz="1200" kern="0">
                <a:solidFill>
                  <a:prstClr val="black"/>
                </a:solidFill>
                <a:latin typeface="+mn-lt"/>
                <a:ea typeface="+mn-ea"/>
              </a:rPr>
              <a:t>では、様々な組織モデルに対して </a:t>
            </a:r>
            <a:r>
              <a:rPr kumimoji="0" lang="en-US" altLang="ja-JP" sz="1200" kern="0">
                <a:solidFill>
                  <a:prstClr val="black"/>
                </a:solidFill>
                <a:latin typeface="+mn-lt"/>
                <a:ea typeface="+mn-ea"/>
              </a:rPr>
              <a:t>RACI </a:t>
            </a:r>
            <a:r>
              <a:rPr kumimoji="0" lang="ja-JP" altLang="en-US" sz="1200" kern="0">
                <a:solidFill>
                  <a:prstClr val="black"/>
                </a:solidFill>
                <a:latin typeface="+mn-lt"/>
                <a:ea typeface="+mn-ea"/>
              </a:rPr>
              <a:t>のサンプルが提供されている</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endParaRPr kumimoji="0" lang="ja-JP" altLang="en-US" sz="1200" kern="0">
              <a:solidFill>
                <a:prstClr val="black"/>
              </a:solidFill>
              <a:latin typeface="+mn-lt"/>
              <a:ea typeface="+mn-ea"/>
            </a:endParaRPr>
          </a:p>
        </p:txBody>
      </p:sp>
      <p:pic>
        <p:nvPicPr>
          <p:cNvPr id="6146" name="Picture 2" descr="ベスト プラクティスを示す図: バランスを作成するための導入チームとガバナンス チームの最小限の実行可能な製品組織。">
            <a:extLst>
              <a:ext uri="{FF2B5EF4-FFF2-40B4-BE49-F238E27FC236}">
                <a16:creationId xmlns:a16="http://schemas.microsoft.com/office/drawing/2014/main" id="{5D2C41F6-2028-4CD3-C21E-B629B3F80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885" y="5901845"/>
            <a:ext cx="1300978" cy="24348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iagram that shows the cloud center of excellence (C C o E).">
            <a:extLst>
              <a:ext uri="{FF2B5EF4-FFF2-40B4-BE49-F238E27FC236}">
                <a16:creationId xmlns:a16="http://schemas.microsoft.com/office/drawing/2014/main" id="{B8BB6261-EE67-3697-77BF-ECB2B4A12B0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34957" y="5569775"/>
            <a:ext cx="1556385" cy="907621"/>
          </a:xfrm>
          <a:prstGeom prst="rect">
            <a:avLst/>
          </a:prstGeom>
          <a:noFill/>
          <a:extLst>
            <a:ext uri="{909E8E84-426E-40DD-AFC4-6F175D3DCCD1}">
              <a14:hiddenFill xmlns:a14="http://schemas.microsoft.com/office/drawing/2010/main">
                <a:solidFill>
                  <a:srgbClr val="FFFFFF"/>
                </a:solidFill>
              </a14:hiddenFill>
            </a:ext>
          </a:extLst>
        </p:spPr>
      </p:pic>
      <p:sp>
        <p:nvSpPr>
          <p:cNvPr id="14" name="矢印: 右 13">
            <a:extLst>
              <a:ext uri="{FF2B5EF4-FFF2-40B4-BE49-F238E27FC236}">
                <a16:creationId xmlns:a16="http://schemas.microsoft.com/office/drawing/2014/main" id="{07D72B61-A97C-11E7-DFFB-41BAAAFCD88B}"/>
              </a:ext>
            </a:extLst>
          </p:cNvPr>
          <p:cNvSpPr/>
          <p:nvPr/>
        </p:nvSpPr>
        <p:spPr bwMode="auto">
          <a:xfrm>
            <a:off x="2050487" y="5844516"/>
            <a:ext cx="413368" cy="327402"/>
          </a:xfrm>
          <a:prstGeom prst="rightArrow">
            <a:avLst/>
          </a:prstGeom>
          <a:solidFill>
            <a:srgbClr val="CCFFCC"/>
          </a:solidFill>
          <a:ln w="9525"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15" name="テキスト ボックス 14">
            <a:extLst>
              <a:ext uri="{FF2B5EF4-FFF2-40B4-BE49-F238E27FC236}">
                <a16:creationId xmlns:a16="http://schemas.microsoft.com/office/drawing/2014/main" id="{E4326289-0679-FB1B-C7DA-B81EE58DD016}"/>
              </a:ext>
            </a:extLst>
          </p:cNvPr>
          <p:cNvSpPr txBox="1"/>
          <p:nvPr/>
        </p:nvSpPr>
        <p:spPr>
          <a:xfrm>
            <a:off x="667597" y="6247288"/>
            <a:ext cx="1252266" cy="415498"/>
          </a:xfrm>
          <a:prstGeom prst="rect">
            <a:avLst/>
          </a:prstGeom>
          <a:noFill/>
        </p:spPr>
        <p:txBody>
          <a:bodyPr wrap="none" rtlCol="0">
            <a:spAutoFit/>
          </a:bodyPr>
          <a:lstStyle/>
          <a:p>
            <a:r>
              <a:rPr kumimoji="1" lang="ja-JP" altLang="en-US" sz="700"/>
              <a:t>最初はクラウド導入チームと</a:t>
            </a:r>
          </a:p>
          <a:p>
            <a:r>
              <a:rPr lang="ja-JP" altLang="en-US" sz="700"/>
              <a:t>クラウドガバナンスチームの</a:t>
            </a:r>
            <a:endParaRPr lang="en-US" altLang="ja-JP" sz="700"/>
          </a:p>
          <a:p>
            <a:r>
              <a:rPr kumimoji="1" lang="en-US" altLang="ja-JP" sz="700"/>
              <a:t>2 </a:t>
            </a:r>
            <a:r>
              <a:rPr kumimoji="1" lang="ja-JP" altLang="en-US" sz="700"/>
              <a:t>つから始める</a:t>
            </a:r>
          </a:p>
        </p:txBody>
      </p:sp>
      <p:sp>
        <p:nvSpPr>
          <p:cNvPr id="16" name="テキスト ボックス 15">
            <a:extLst>
              <a:ext uri="{FF2B5EF4-FFF2-40B4-BE49-F238E27FC236}">
                <a16:creationId xmlns:a16="http://schemas.microsoft.com/office/drawing/2014/main" id="{699612DE-5C98-A5C6-1BFB-94CCE1DA13F8}"/>
              </a:ext>
            </a:extLst>
          </p:cNvPr>
          <p:cNvSpPr txBox="1"/>
          <p:nvPr/>
        </p:nvSpPr>
        <p:spPr>
          <a:xfrm>
            <a:off x="2619451" y="6314821"/>
            <a:ext cx="1345240" cy="415498"/>
          </a:xfrm>
          <a:prstGeom prst="rect">
            <a:avLst/>
          </a:prstGeom>
          <a:noFill/>
        </p:spPr>
        <p:txBody>
          <a:bodyPr wrap="none" rtlCol="0">
            <a:spAutoFit/>
          </a:bodyPr>
          <a:lstStyle/>
          <a:p>
            <a:r>
              <a:rPr kumimoji="1" lang="ja-JP" altLang="en-US" sz="700"/>
              <a:t>最終ゴールは各部門による</a:t>
            </a:r>
          </a:p>
          <a:p>
            <a:r>
              <a:rPr lang="ja-JP" altLang="en-US" sz="700"/>
              <a:t>自発的な利用と、</a:t>
            </a:r>
            <a:r>
              <a:rPr lang="en-US" altLang="ja-JP" sz="700"/>
              <a:t>CCoE </a:t>
            </a:r>
            <a:r>
              <a:rPr lang="ja-JP" altLang="en-US" sz="700"/>
              <a:t>による</a:t>
            </a:r>
          </a:p>
          <a:p>
            <a:r>
              <a:rPr kumimoji="1" lang="ja-JP" altLang="en-US" sz="700"/>
              <a:t>ガバナンス＋コンサル支援</a:t>
            </a:r>
          </a:p>
        </p:txBody>
      </p:sp>
      <p:graphicFrame>
        <p:nvGraphicFramePr>
          <p:cNvPr id="18" name="表 17">
            <a:extLst>
              <a:ext uri="{FF2B5EF4-FFF2-40B4-BE49-F238E27FC236}">
                <a16:creationId xmlns:a16="http://schemas.microsoft.com/office/drawing/2014/main" id="{DCDF43E1-65BC-629C-B3C3-B49F80FDB866}"/>
              </a:ext>
            </a:extLst>
          </p:cNvPr>
          <p:cNvGraphicFramePr>
            <a:graphicFrameLocks noGrp="1"/>
          </p:cNvGraphicFramePr>
          <p:nvPr>
            <p:extLst>
              <p:ext uri="{D42A27DB-BD31-4B8C-83A1-F6EECF244321}">
                <p14:modId xmlns:p14="http://schemas.microsoft.com/office/powerpoint/2010/main" val="4161167356"/>
              </p:ext>
            </p:extLst>
          </p:nvPr>
        </p:nvGraphicFramePr>
        <p:xfrm>
          <a:off x="4893292" y="5554648"/>
          <a:ext cx="2139967" cy="692640"/>
        </p:xfrm>
        <a:graphic>
          <a:graphicData uri="http://schemas.openxmlformats.org/drawingml/2006/table">
            <a:tbl>
              <a:tblPr/>
              <a:tblGrid>
                <a:gridCol w="165174">
                  <a:extLst>
                    <a:ext uri="{9D8B030D-6E8A-4147-A177-3AD203B41FA5}">
                      <a16:colId xmlns:a16="http://schemas.microsoft.com/office/drawing/2014/main" val="3761166734"/>
                    </a:ext>
                  </a:extLst>
                </a:gridCol>
                <a:gridCol w="728706">
                  <a:extLst>
                    <a:ext uri="{9D8B030D-6E8A-4147-A177-3AD203B41FA5}">
                      <a16:colId xmlns:a16="http://schemas.microsoft.com/office/drawing/2014/main" val="303794061"/>
                    </a:ext>
                  </a:extLst>
                </a:gridCol>
                <a:gridCol w="1246087">
                  <a:extLst>
                    <a:ext uri="{9D8B030D-6E8A-4147-A177-3AD203B41FA5}">
                      <a16:colId xmlns:a16="http://schemas.microsoft.com/office/drawing/2014/main" val="2993226352"/>
                    </a:ext>
                  </a:extLst>
                </a:gridCol>
              </a:tblGrid>
              <a:tr h="0">
                <a:tc>
                  <a:txBody>
                    <a:bodyPr/>
                    <a:lstStyle/>
                    <a:p>
                      <a:pPr algn="ctr" fontAlgn="ctr"/>
                      <a:r>
                        <a:rPr lang="en-US" sz="900" b="0" i="0" u="none" strike="noStrike">
                          <a:solidFill>
                            <a:srgbClr val="000000"/>
                          </a:solidFill>
                          <a:effectLst/>
                          <a:latin typeface="+mn-lt"/>
                          <a:ea typeface="+mn-ea"/>
                        </a:rPr>
                        <a:t>R</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mn-lt"/>
                          <a:ea typeface="+mn-ea"/>
                        </a:rPr>
                        <a:t>Responsible</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900" b="0" i="0" u="none" strike="noStrike">
                          <a:solidFill>
                            <a:srgbClr val="000000"/>
                          </a:solidFill>
                          <a:effectLst/>
                          <a:latin typeface="+mn-lt"/>
                          <a:ea typeface="+mn-ea"/>
                        </a:rPr>
                        <a:t>実際の作業者</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7889957"/>
                  </a:ext>
                </a:extLst>
              </a:tr>
              <a:tr h="0">
                <a:tc>
                  <a:txBody>
                    <a:bodyPr/>
                    <a:lstStyle/>
                    <a:p>
                      <a:pPr algn="ctr" fontAlgn="ctr"/>
                      <a:r>
                        <a:rPr lang="en-US" sz="900" b="0" i="0" u="none" strike="noStrike">
                          <a:solidFill>
                            <a:srgbClr val="000000"/>
                          </a:solidFill>
                          <a:effectLst/>
                          <a:latin typeface="+mn-lt"/>
                          <a:ea typeface="+mn-ea"/>
                        </a:rPr>
                        <a:t>A</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mn-lt"/>
                          <a:ea typeface="+mn-ea"/>
                        </a:rPr>
                        <a:t>Accountable</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900" b="0" i="0" u="none" strike="noStrike">
                          <a:solidFill>
                            <a:srgbClr val="000000"/>
                          </a:solidFill>
                          <a:effectLst/>
                          <a:latin typeface="+mn-lt"/>
                          <a:ea typeface="+mn-ea"/>
                        </a:rPr>
                        <a:t>最終意思決定・責任者</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58474893"/>
                  </a:ext>
                </a:extLst>
              </a:tr>
              <a:tr h="0">
                <a:tc>
                  <a:txBody>
                    <a:bodyPr/>
                    <a:lstStyle/>
                    <a:p>
                      <a:pPr algn="ctr" fontAlgn="ctr"/>
                      <a:r>
                        <a:rPr lang="en-US" sz="900" b="0" i="0" u="none" strike="noStrike">
                          <a:solidFill>
                            <a:srgbClr val="000000"/>
                          </a:solidFill>
                          <a:effectLst/>
                          <a:latin typeface="+mn-lt"/>
                          <a:ea typeface="+mn-ea"/>
                        </a:rPr>
                        <a:t>C</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mn-lt"/>
                          <a:ea typeface="+mn-ea"/>
                        </a:rPr>
                        <a:t>Consulted</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900" b="0" i="0" u="none" strike="noStrike">
                          <a:solidFill>
                            <a:srgbClr val="000000"/>
                          </a:solidFill>
                          <a:effectLst/>
                          <a:latin typeface="+mn-lt"/>
                          <a:ea typeface="+mn-ea"/>
                        </a:rPr>
                        <a:t>アドバイスする人</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87935197"/>
                  </a:ext>
                </a:extLst>
              </a:tr>
              <a:tr h="0">
                <a:tc>
                  <a:txBody>
                    <a:bodyPr/>
                    <a:lstStyle/>
                    <a:p>
                      <a:pPr algn="ctr" fontAlgn="ctr"/>
                      <a:r>
                        <a:rPr lang="en-US" sz="900" b="0" i="0" u="none" strike="noStrike">
                          <a:solidFill>
                            <a:srgbClr val="000000"/>
                          </a:solidFill>
                          <a:effectLst/>
                          <a:latin typeface="+mn-lt"/>
                          <a:ea typeface="+mn-ea"/>
                        </a:rPr>
                        <a:t>I</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0" i="0" u="none" strike="noStrike">
                          <a:solidFill>
                            <a:srgbClr val="000000"/>
                          </a:solidFill>
                          <a:effectLst/>
                          <a:latin typeface="+mn-lt"/>
                          <a:ea typeface="+mn-ea"/>
                        </a:rPr>
                        <a:t>Informed</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900" b="0" i="0" u="none" strike="noStrike">
                          <a:solidFill>
                            <a:srgbClr val="000000"/>
                          </a:solidFill>
                          <a:effectLst/>
                          <a:latin typeface="+mn-lt"/>
                          <a:ea typeface="+mn-ea"/>
                        </a:rPr>
                        <a:t>状況の報告先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91030122"/>
                  </a:ext>
                </a:extLst>
              </a:tr>
            </a:tbl>
          </a:graphicData>
        </a:graphic>
      </p:graphicFrame>
      <p:sp>
        <p:nvSpPr>
          <p:cNvPr id="19" name="テキスト ボックス 18">
            <a:extLst>
              <a:ext uri="{FF2B5EF4-FFF2-40B4-BE49-F238E27FC236}">
                <a16:creationId xmlns:a16="http://schemas.microsoft.com/office/drawing/2014/main" id="{E6E56F63-7EE4-619B-5129-251B3010422C}"/>
              </a:ext>
            </a:extLst>
          </p:cNvPr>
          <p:cNvSpPr txBox="1"/>
          <p:nvPr/>
        </p:nvSpPr>
        <p:spPr>
          <a:xfrm>
            <a:off x="7033259" y="5529193"/>
            <a:ext cx="1533733" cy="646331"/>
          </a:xfrm>
          <a:prstGeom prst="rect">
            <a:avLst/>
          </a:prstGeom>
          <a:noFill/>
        </p:spPr>
        <p:txBody>
          <a:bodyPr wrap="square" rtlCol="0">
            <a:spAutoFit/>
          </a:bodyPr>
          <a:lstStyle/>
          <a:p>
            <a:pPr marL="171450" indent="-171450">
              <a:buFont typeface="Arial" panose="020B0604020202020204" pitchFamily="34" charset="0"/>
              <a:buChar char="•"/>
            </a:pPr>
            <a:r>
              <a:rPr kumimoji="0" lang="en-US" altLang="ja-JP" sz="900" kern="0">
                <a:solidFill>
                  <a:prstClr val="black"/>
                </a:solidFill>
                <a:latin typeface="+mn-lt"/>
                <a:ea typeface="+mn-ea"/>
              </a:rPr>
              <a:t>A</a:t>
            </a:r>
            <a:r>
              <a:rPr kumimoji="0" lang="ja-JP" altLang="en-US" sz="900" kern="0">
                <a:solidFill>
                  <a:prstClr val="black"/>
                </a:solidFill>
                <a:latin typeface="+mn-lt"/>
                <a:ea typeface="+mn-ea"/>
              </a:rPr>
              <a:t> → </a:t>
            </a:r>
            <a:r>
              <a:rPr kumimoji="0" lang="en-US" altLang="ja-JP" sz="900" kern="0">
                <a:solidFill>
                  <a:prstClr val="black"/>
                </a:solidFill>
                <a:latin typeface="+mn-lt"/>
                <a:ea typeface="+mn-ea"/>
              </a:rPr>
              <a:t>R </a:t>
            </a:r>
            <a:r>
              <a:rPr kumimoji="0" lang="ja-JP" altLang="en-US" sz="900" kern="0">
                <a:solidFill>
                  <a:prstClr val="black"/>
                </a:solidFill>
                <a:latin typeface="+mn-lt"/>
                <a:ea typeface="+mn-ea"/>
              </a:rPr>
              <a:t>→ </a:t>
            </a:r>
            <a:r>
              <a:rPr kumimoji="0" lang="en-US" altLang="ja-JP" sz="900" kern="0">
                <a:solidFill>
                  <a:prstClr val="black"/>
                </a:solidFill>
                <a:latin typeface="+mn-lt"/>
                <a:ea typeface="+mn-ea"/>
              </a:rPr>
              <a:t>C </a:t>
            </a:r>
            <a:r>
              <a:rPr kumimoji="0" lang="ja-JP" altLang="en-US" sz="900" kern="0">
                <a:solidFill>
                  <a:prstClr val="black"/>
                </a:solidFill>
                <a:latin typeface="+mn-lt"/>
                <a:ea typeface="+mn-ea"/>
              </a:rPr>
              <a:t>→ </a:t>
            </a:r>
            <a:r>
              <a:rPr kumimoji="0" lang="en-US" altLang="ja-JP" sz="900" kern="0">
                <a:solidFill>
                  <a:prstClr val="black"/>
                </a:solidFill>
                <a:latin typeface="+mn-lt"/>
                <a:ea typeface="+mn-ea"/>
              </a:rPr>
              <a:t>I </a:t>
            </a:r>
            <a:r>
              <a:rPr kumimoji="0" lang="ja-JP" altLang="en-US" sz="900" kern="0">
                <a:solidFill>
                  <a:prstClr val="black"/>
                </a:solidFill>
                <a:latin typeface="+mn-lt"/>
                <a:ea typeface="+mn-ea"/>
              </a:rPr>
              <a:t>の順に整理</a:t>
            </a:r>
            <a:endParaRPr kumimoji="0" lang="en-US" altLang="ja-JP" sz="900" kern="0">
              <a:solidFill>
                <a:prstClr val="black"/>
              </a:solidFill>
              <a:latin typeface="+mn-lt"/>
              <a:ea typeface="+mn-ea"/>
            </a:endParaRPr>
          </a:p>
          <a:p>
            <a:pPr marL="171450" indent="-171450">
              <a:buFont typeface="Arial" panose="020B0604020202020204" pitchFamily="34" charset="0"/>
              <a:buChar char="•"/>
            </a:pPr>
            <a:r>
              <a:rPr kumimoji="1" lang="en-US" altLang="ja-JP" sz="900"/>
              <a:t>A </a:t>
            </a:r>
            <a:r>
              <a:rPr kumimoji="1" lang="ja-JP" altLang="en-US" sz="900"/>
              <a:t>は必ず単一組織（人）でなければならない</a:t>
            </a:r>
          </a:p>
        </p:txBody>
      </p:sp>
    </p:spTree>
    <p:extLst>
      <p:ext uri="{BB962C8B-B14F-4D97-AF65-F5344CB8AC3E}">
        <p14:creationId xmlns:p14="http://schemas.microsoft.com/office/powerpoint/2010/main" val="189510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EAB94A-CE05-0371-4D44-3E376BE97BB2}"/>
              </a:ext>
            </a:extLst>
          </p:cNvPr>
          <p:cNvSpPr>
            <a:spLocks noGrp="1"/>
          </p:cNvSpPr>
          <p:nvPr>
            <p:ph type="title"/>
          </p:nvPr>
        </p:nvSpPr>
        <p:spPr/>
        <p:txBody>
          <a:bodyPr/>
          <a:lstStyle/>
          <a:p>
            <a:r>
              <a:rPr kumimoji="1" lang="ja-JP" altLang="en-US"/>
              <a:t>① 人材・組織編成 （</a:t>
            </a:r>
            <a:r>
              <a:rPr kumimoji="1" lang="en-US" altLang="ja-JP"/>
              <a:t>Organize</a:t>
            </a:r>
            <a:r>
              <a:rPr kumimoji="1" lang="ja-JP" altLang="en-US"/>
              <a:t>）</a:t>
            </a:r>
          </a:p>
        </p:txBody>
      </p:sp>
      <p:sp>
        <p:nvSpPr>
          <p:cNvPr id="3" name="コンテンツ プレースホルダー 2">
            <a:extLst>
              <a:ext uri="{FF2B5EF4-FFF2-40B4-BE49-F238E27FC236}">
                <a16:creationId xmlns:a16="http://schemas.microsoft.com/office/drawing/2014/main" id="{2BBF556B-BB0F-8F7C-C3DF-4BB0B57ED45C}"/>
              </a:ext>
            </a:extLst>
          </p:cNvPr>
          <p:cNvSpPr>
            <a:spLocks noGrp="1"/>
          </p:cNvSpPr>
          <p:nvPr>
            <p:ph idx="1"/>
          </p:nvPr>
        </p:nvSpPr>
        <p:spPr/>
        <p:txBody>
          <a:bodyPr/>
          <a:lstStyle/>
          <a:p>
            <a:r>
              <a:rPr kumimoji="1" lang="en-US" altLang="ja-JP"/>
              <a:t>Tips &amp; Tricks : </a:t>
            </a:r>
            <a:r>
              <a:rPr kumimoji="1" lang="ja-JP" altLang="en-US"/>
              <a:t>クラウド利活用に必要な機能・役割</a:t>
            </a:r>
            <a:endParaRPr kumimoji="1" lang="en-US" altLang="ja-JP"/>
          </a:p>
          <a:p>
            <a:pPr lvl="1"/>
            <a:r>
              <a:rPr lang="en-US" altLang="ja-JP"/>
              <a:t>Azure CAF </a:t>
            </a:r>
            <a:r>
              <a:rPr lang="ja-JP" altLang="en-US"/>
              <a:t>では、組織全体として必要になる機能として以下の </a:t>
            </a:r>
            <a:r>
              <a:rPr lang="en-US" altLang="ja-JP"/>
              <a:t>10 </a:t>
            </a:r>
            <a:r>
              <a:rPr lang="ja-JP" altLang="en-US"/>
              <a:t>個を定義</a:t>
            </a:r>
          </a:p>
          <a:p>
            <a:pPr lvl="1"/>
            <a:r>
              <a:rPr kumimoji="1" lang="ja-JP" altLang="en-US"/>
              <a:t>それぞれが行うべき作業に加えて、必要となるスキル、期待される主な成果物を解説</a:t>
            </a:r>
            <a:endParaRPr kumimoji="1" lang="en-US" altLang="ja-JP"/>
          </a:p>
          <a:p>
            <a:pPr lvl="1"/>
            <a:r>
              <a:rPr lang="ja-JP" altLang="en-US"/>
              <a:t>これらの機能について、「誰が実施するのか」 「誰が責任を持つのか」 「誰がサポートするのか」などを明確化する必要がある（→ </a:t>
            </a:r>
            <a:r>
              <a:rPr lang="en-US" altLang="ja-JP"/>
              <a:t>RACI </a:t>
            </a:r>
            <a:r>
              <a:rPr lang="ja-JP" altLang="en-US"/>
              <a:t>マトリクスに整理する）</a:t>
            </a:r>
            <a:endParaRPr kumimoji="1" lang="ja-JP" altLang="en-US"/>
          </a:p>
        </p:txBody>
      </p:sp>
      <p:graphicFrame>
        <p:nvGraphicFramePr>
          <p:cNvPr id="5" name="表 4">
            <a:extLst>
              <a:ext uri="{FF2B5EF4-FFF2-40B4-BE49-F238E27FC236}">
                <a16:creationId xmlns:a16="http://schemas.microsoft.com/office/drawing/2014/main" id="{3DB00915-8A36-213A-B435-270A7358583E}"/>
              </a:ext>
            </a:extLst>
          </p:cNvPr>
          <p:cNvGraphicFramePr>
            <a:graphicFrameLocks noGrp="1"/>
          </p:cNvGraphicFramePr>
          <p:nvPr>
            <p:extLst>
              <p:ext uri="{D42A27DB-BD31-4B8C-83A1-F6EECF244321}">
                <p14:modId xmlns:p14="http://schemas.microsoft.com/office/powerpoint/2010/main" val="1734643243"/>
              </p:ext>
            </p:extLst>
          </p:nvPr>
        </p:nvGraphicFramePr>
        <p:xfrm>
          <a:off x="457201" y="2595564"/>
          <a:ext cx="8229599" cy="4205760"/>
        </p:xfrm>
        <a:graphic>
          <a:graphicData uri="http://schemas.openxmlformats.org/drawingml/2006/table">
            <a:tbl>
              <a:tblPr/>
              <a:tblGrid>
                <a:gridCol w="1295399">
                  <a:extLst>
                    <a:ext uri="{9D8B030D-6E8A-4147-A177-3AD203B41FA5}">
                      <a16:colId xmlns:a16="http://schemas.microsoft.com/office/drawing/2014/main" val="3585330946"/>
                    </a:ext>
                  </a:extLst>
                </a:gridCol>
                <a:gridCol w="1095375">
                  <a:extLst>
                    <a:ext uri="{9D8B030D-6E8A-4147-A177-3AD203B41FA5}">
                      <a16:colId xmlns:a16="http://schemas.microsoft.com/office/drawing/2014/main" val="3332903305"/>
                    </a:ext>
                  </a:extLst>
                </a:gridCol>
                <a:gridCol w="5838825">
                  <a:extLst>
                    <a:ext uri="{9D8B030D-6E8A-4147-A177-3AD203B41FA5}">
                      <a16:colId xmlns:a16="http://schemas.microsoft.com/office/drawing/2014/main" val="861517649"/>
                    </a:ext>
                  </a:extLst>
                </a:gridCol>
              </a:tblGrid>
              <a:tr h="138561">
                <a:tc>
                  <a:txBody>
                    <a:bodyPr/>
                    <a:lstStyle/>
                    <a:p>
                      <a:pPr algn="l" fontAlgn="t"/>
                      <a:r>
                        <a:rPr lang="ja-JP" altLang="en-US" sz="800" b="0" i="0" u="none" strike="noStrike">
                          <a:solidFill>
                            <a:srgbClr val="000000"/>
                          </a:solidFill>
                          <a:effectLst/>
                          <a:latin typeface="+mn-lt"/>
                          <a:ea typeface="+mn-ea"/>
                        </a:rPr>
                        <a:t>英語</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t"/>
                      <a:r>
                        <a:rPr lang="ja-JP" altLang="en-US" sz="800" b="0" i="0" u="none" strike="noStrike">
                          <a:solidFill>
                            <a:srgbClr val="000000"/>
                          </a:solidFill>
                          <a:effectLst/>
                          <a:latin typeface="+mn-lt"/>
                          <a:ea typeface="+mn-ea"/>
                        </a:rPr>
                        <a:t>意訳</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t"/>
                      <a:r>
                        <a:rPr lang="ja-JP" altLang="en-US" sz="800" b="0" i="0" u="none" strike="noStrike">
                          <a:solidFill>
                            <a:srgbClr val="000000"/>
                          </a:solidFill>
                          <a:effectLst/>
                          <a:latin typeface="+mn-lt"/>
                          <a:ea typeface="+mn-ea"/>
                        </a:rPr>
                        <a:t>具体的な作業</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3984917861"/>
                  </a:ext>
                </a:extLst>
              </a:tr>
              <a:tr h="225677">
                <a:tc>
                  <a:txBody>
                    <a:bodyPr/>
                    <a:lstStyle/>
                    <a:p>
                      <a:pPr algn="l" fontAlgn="t"/>
                      <a:r>
                        <a:rPr lang="en-US" sz="800" b="0" i="0" u="none" strike="noStrike">
                          <a:solidFill>
                            <a:srgbClr val="000000"/>
                          </a:solidFill>
                          <a:effectLst/>
                          <a:latin typeface="+mn-lt"/>
                          <a:ea typeface="+mn-ea"/>
                        </a:rPr>
                        <a:t>cloud strategy functions</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800" b="0" i="0" u="none" strike="noStrike">
                          <a:solidFill>
                            <a:srgbClr val="000000"/>
                          </a:solidFill>
                          <a:effectLst/>
                          <a:latin typeface="+mn-lt"/>
                          <a:ea typeface="+mn-ea"/>
                        </a:rPr>
                        <a:t>クラウド利活用の戦略立案</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1450" indent="-171450" algn="l" fontAlgn="t">
                        <a:buFont typeface="Arial" panose="020B0604020202020204" pitchFamily="34" charset="0"/>
                        <a:buChar char="•"/>
                      </a:pPr>
                      <a:r>
                        <a:rPr lang="ja-JP" altLang="en-US" sz="800" b="0" i="0" u="none" strike="noStrike">
                          <a:solidFill>
                            <a:srgbClr val="000000"/>
                          </a:solidFill>
                          <a:effectLst/>
                          <a:latin typeface="+mn-lt"/>
                          <a:ea typeface="+mn-ea"/>
                        </a:rPr>
                        <a:t>関連部署・メンバーを巻き込んでクラウド利活用戦略を整理する</a:t>
                      </a:r>
                      <a:endParaRPr lang="en-US" altLang="ja-JP" sz="800" b="0" i="0" u="none" strike="noStrike">
                        <a:solidFill>
                          <a:srgbClr val="000000"/>
                        </a:solidFill>
                        <a:effectLst/>
                        <a:latin typeface="+mn-lt"/>
                        <a:ea typeface="+mn-ea"/>
                      </a:endParaRPr>
                    </a:p>
                    <a:p>
                      <a:pPr marL="171450" indent="-171450" algn="l" fontAlgn="t">
                        <a:buFont typeface="Arial" panose="020B0604020202020204" pitchFamily="34" charset="0"/>
                        <a:buChar char="•"/>
                      </a:pPr>
                      <a:r>
                        <a:rPr lang="ja-JP" altLang="en-US" sz="800" b="0" i="0" u="none" strike="noStrike">
                          <a:solidFill>
                            <a:srgbClr val="000000"/>
                          </a:solidFill>
                          <a:effectLst/>
                          <a:latin typeface="+mn-lt"/>
                          <a:ea typeface="+mn-ea"/>
                        </a:rPr>
                        <a:t>ビジョンの確立、</a:t>
                      </a:r>
                      <a:r>
                        <a:rPr lang="en-US" altLang="ja-JP" sz="800" b="0" i="0" u="none" strike="noStrike">
                          <a:solidFill>
                            <a:srgbClr val="000000"/>
                          </a:solidFill>
                          <a:effectLst/>
                          <a:latin typeface="+mn-lt"/>
                          <a:ea typeface="+mn-ea"/>
                        </a:rPr>
                        <a:t>Business Justication </a:t>
                      </a:r>
                      <a:r>
                        <a:rPr lang="ja-JP" altLang="en-US" sz="800" b="0" i="0" u="none" strike="noStrike">
                          <a:solidFill>
                            <a:srgbClr val="000000"/>
                          </a:solidFill>
                          <a:effectLst/>
                          <a:latin typeface="+mn-lt"/>
                          <a:ea typeface="+mn-ea"/>
                        </a:rPr>
                        <a:t>の整理、</a:t>
                      </a:r>
                      <a:r>
                        <a:rPr lang="en-US" altLang="ja-JP" sz="800" b="0" i="0" u="none" strike="noStrike">
                          <a:solidFill>
                            <a:srgbClr val="000000"/>
                          </a:solidFill>
                          <a:effectLst/>
                          <a:latin typeface="+mn-lt"/>
                          <a:ea typeface="+mn-ea"/>
                        </a:rPr>
                        <a:t>IT </a:t>
                      </a:r>
                      <a:r>
                        <a:rPr lang="ja-JP" altLang="en-US" sz="800" b="0" i="0" u="none" strike="noStrike">
                          <a:solidFill>
                            <a:srgbClr val="000000"/>
                          </a:solidFill>
                          <a:effectLst/>
                          <a:latin typeface="+mn-lt"/>
                          <a:ea typeface="+mn-ea"/>
                        </a:rPr>
                        <a:t>資産の最適化戦略の立案などを実施</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3870124"/>
                  </a:ext>
                </a:extLst>
              </a:tr>
              <a:tr h="138561">
                <a:tc>
                  <a:txBody>
                    <a:bodyPr/>
                    <a:lstStyle/>
                    <a:p>
                      <a:pPr algn="l" fontAlgn="t"/>
                      <a:r>
                        <a:rPr lang="en-US" sz="800" b="0" i="0" u="none" strike="noStrike">
                          <a:solidFill>
                            <a:srgbClr val="000000"/>
                          </a:solidFill>
                          <a:effectLst/>
                          <a:latin typeface="+mn-lt"/>
                          <a:ea typeface="+mn-ea"/>
                        </a:rPr>
                        <a:t>cloud adoption functions</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800" b="0" i="0" u="none" strike="noStrike">
                          <a:solidFill>
                            <a:srgbClr val="000000"/>
                          </a:solidFill>
                          <a:effectLst/>
                          <a:latin typeface="+mn-lt"/>
                          <a:ea typeface="+mn-ea"/>
                        </a:rPr>
                        <a:t>システムの実構築作業</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1450" indent="-171450" algn="l" fontAlgn="t">
                        <a:buFont typeface="Arial" panose="020B0604020202020204" pitchFamily="34" charset="0"/>
                        <a:buChar char="•"/>
                      </a:pPr>
                      <a:r>
                        <a:rPr lang="ja-JP" altLang="en-US" sz="800" b="0" i="0" u="none" strike="noStrike">
                          <a:solidFill>
                            <a:srgbClr val="000000"/>
                          </a:solidFill>
                          <a:effectLst/>
                          <a:latin typeface="+mn-lt"/>
                          <a:ea typeface="+mn-ea"/>
                        </a:rPr>
                        <a:t>実際にクラウド上にシステムを構築する（＝技術的に手を動かす）</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5058299"/>
                  </a:ext>
                </a:extLst>
              </a:tr>
              <a:tr h="225677">
                <a:tc>
                  <a:txBody>
                    <a:bodyPr/>
                    <a:lstStyle/>
                    <a:p>
                      <a:pPr algn="l" fontAlgn="t"/>
                      <a:r>
                        <a:rPr lang="en-US" sz="800" b="0" i="0" u="none" strike="noStrike">
                          <a:solidFill>
                            <a:srgbClr val="000000"/>
                          </a:solidFill>
                          <a:effectLst/>
                          <a:latin typeface="+mn-lt"/>
                          <a:ea typeface="+mn-ea"/>
                        </a:rPr>
                        <a:t>cloud governance functions</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800" b="0" i="0" u="none" strike="noStrike">
                          <a:solidFill>
                            <a:srgbClr val="000000"/>
                          </a:solidFill>
                          <a:effectLst/>
                          <a:latin typeface="+mn-lt"/>
                          <a:ea typeface="+mn-ea"/>
                        </a:rPr>
                        <a:t>リスク管理・ガバナンス</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1450" indent="-171450" algn="l" fontAlgn="t">
                        <a:buFont typeface="Arial" panose="020B0604020202020204" pitchFamily="34" charset="0"/>
                        <a:buChar char="•"/>
                      </a:pPr>
                      <a:r>
                        <a:rPr lang="ja-JP" altLang="en-US" sz="800" b="0" i="0" u="none" strike="noStrike">
                          <a:solidFill>
                            <a:srgbClr val="000000"/>
                          </a:solidFill>
                          <a:effectLst/>
                          <a:latin typeface="+mn-lt"/>
                          <a:ea typeface="+mn-ea"/>
                        </a:rPr>
                        <a:t>ビジネスリスクを分析し、ポリシー（必須ルール）の整備とガバナンス（ガードレール）の構築を推進する</a:t>
                      </a:r>
                      <a:endParaRPr lang="en-US" altLang="ja-JP" sz="800" b="0" i="0" u="none" strike="noStrike">
                        <a:solidFill>
                          <a:srgbClr val="000000"/>
                        </a:solidFill>
                        <a:effectLst/>
                        <a:latin typeface="+mn-lt"/>
                        <a:ea typeface="+mn-ea"/>
                      </a:endParaRPr>
                    </a:p>
                    <a:p>
                      <a:pPr marL="171450" indent="-171450" algn="l" fontAlgn="t">
                        <a:buFont typeface="Arial" panose="020B0604020202020204" pitchFamily="34" charset="0"/>
                        <a:buChar char="•"/>
                      </a:pPr>
                      <a:r>
                        <a:rPr lang="ja-JP" altLang="en-US" sz="800" b="0" i="0" u="none" strike="noStrike">
                          <a:solidFill>
                            <a:srgbClr val="000000"/>
                          </a:solidFill>
                          <a:effectLst/>
                          <a:latin typeface="+mn-lt"/>
                          <a:ea typeface="+mn-ea"/>
                        </a:rPr>
                        <a:t>定常的にコンプライアンス準拠状況とリスクを分析し、報告と見直しを行う</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1027827"/>
                  </a:ext>
                </a:extLst>
              </a:tr>
              <a:tr h="312792">
                <a:tc>
                  <a:txBody>
                    <a:bodyPr/>
                    <a:lstStyle/>
                    <a:p>
                      <a:pPr algn="l" fontAlgn="t"/>
                      <a:r>
                        <a:rPr lang="en-US" sz="800" b="0" i="0" u="none" strike="noStrike">
                          <a:solidFill>
                            <a:srgbClr val="000000"/>
                          </a:solidFill>
                          <a:effectLst/>
                          <a:latin typeface="+mn-lt"/>
                          <a:ea typeface="+mn-ea"/>
                        </a:rPr>
                        <a:t>central IT functions</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800" b="0" i="0" u="none" strike="noStrike">
                          <a:solidFill>
                            <a:srgbClr val="000000"/>
                          </a:solidFill>
                          <a:effectLst/>
                          <a:latin typeface="+mn-lt"/>
                          <a:ea typeface="+mn-ea"/>
                        </a:rPr>
                        <a:t>既存の運用管理との整合</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1450" indent="-171450" algn="l" fontAlgn="t">
                        <a:buFont typeface="Arial" panose="020B0604020202020204" pitchFamily="34" charset="0"/>
                        <a:buChar char="•"/>
                      </a:pPr>
                      <a:r>
                        <a:rPr lang="ja-JP" altLang="en-US" sz="800" b="0" i="0" u="none" strike="noStrike">
                          <a:solidFill>
                            <a:srgbClr val="000000"/>
                          </a:solidFill>
                          <a:effectLst/>
                          <a:latin typeface="+mn-lt"/>
                          <a:ea typeface="+mn-ea"/>
                        </a:rPr>
                        <a:t>既存の運用管理（主にオンプレ）の仕組みに、クラウドの運用管理やガバナンスの仕組みを組み入れていく</a:t>
                      </a:r>
                      <a:br>
                        <a:rPr lang="ja-JP" altLang="en-US" sz="800" b="0" i="0" u="none" strike="noStrike">
                          <a:solidFill>
                            <a:srgbClr val="000000"/>
                          </a:solidFill>
                          <a:effectLst/>
                          <a:latin typeface="+mn-lt"/>
                          <a:ea typeface="+mn-ea"/>
                        </a:rPr>
                      </a:br>
                      <a:r>
                        <a:rPr lang="en-US" altLang="ja-JP" sz="800" b="0" i="0" u="none" strike="noStrike">
                          <a:solidFill>
                            <a:srgbClr val="000000"/>
                          </a:solidFill>
                          <a:effectLst/>
                          <a:latin typeface="+mn-lt"/>
                          <a:ea typeface="+mn-ea"/>
                        </a:rPr>
                        <a:t>※ </a:t>
                      </a:r>
                      <a:r>
                        <a:rPr lang="ja-JP" altLang="en-US" sz="800" b="0" i="0" u="none" strike="noStrike">
                          <a:solidFill>
                            <a:srgbClr val="000000"/>
                          </a:solidFill>
                          <a:effectLst/>
                          <a:latin typeface="+mn-lt"/>
                          <a:ea typeface="+mn-ea"/>
                        </a:rPr>
                        <a:t>特に、社外のコンプライアンス要件（金融・公共など）などがある場合には、中央 </a:t>
                      </a:r>
                      <a:r>
                        <a:rPr lang="en-US" altLang="ja-JP" sz="800" b="0" i="0" u="none" strike="noStrike">
                          <a:solidFill>
                            <a:srgbClr val="000000"/>
                          </a:solidFill>
                          <a:effectLst/>
                          <a:latin typeface="+mn-lt"/>
                          <a:ea typeface="+mn-ea"/>
                        </a:rPr>
                        <a:t>IT </a:t>
                      </a:r>
                      <a:r>
                        <a:rPr lang="ja-JP" altLang="en-US" sz="800" b="0" i="0" u="none" strike="noStrike">
                          <a:solidFill>
                            <a:srgbClr val="000000"/>
                          </a:solidFill>
                          <a:effectLst/>
                          <a:latin typeface="+mn-lt"/>
                          <a:ea typeface="+mn-ea"/>
                        </a:rPr>
                        <a:t>部門の仕組みとの整合や組み込みが必要になる</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7477882"/>
                  </a:ext>
                </a:extLst>
              </a:tr>
              <a:tr h="312792">
                <a:tc>
                  <a:txBody>
                    <a:bodyPr/>
                    <a:lstStyle/>
                    <a:p>
                      <a:pPr algn="l" fontAlgn="t"/>
                      <a:r>
                        <a:rPr lang="en-US" sz="800" b="0" i="0" u="none" strike="noStrike">
                          <a:solidFill>
                            <a:srgbClr val="000000"/>
                          </a:solidFill>
                          <a:effectLst/>
                          <a:latin typeface="+mn-lt"/>
                          <a:ea typeface="+mn-ea"/>
                        </a:rPr>
                        <a:t>cloud operations functions</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800" b="0" i="0" u="none" strike="noStrike">
                          <a:solidFill>
                            <a:srgbClr val="000000"/>
                          </a:solidFill>
                          <a:effectLst/>
                          <a:latin typeface="+mn-lt"/>
                          <a:ea typeface="+mn-ea"/>
                        </a:rPr>
                        <a:t>クラウド運用作業</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1450" indent="-171450" algn="l" fontAlgn="t">
                        <a:buFont typeface="Arial" panose="020B0604020202020204" pitchFamily="34" charset="0"/>
                        <a:buChar char="•"/>
                      </a:pPr>
                      <a:r>
                        <a:rPr lang="en-US" altLang="ja-JP" sz="800" b="0" i="0" u="none" strike="noStrike">
                          <a:solidFill>
                            <a:srgbClr val="000000"/>
                          </a:solidFill>
                          <a:effectLst/>
                          <a:latin typeface="+mn-lt"/>
                          <a:ea typeface="+mn-ea"/>
                        </a:rPr>
                        <a:t>IT </a:t>
                      </a:r>
                      <a:r>
                        <a:rPr lang="ja-JP" altLang="en-US" sz="800" b="0" i="0" u="none" strike="noStrike">
                          <a:solidFill>
                            <a:srgbClr val="000000"/>
                          </a:solidFill>
                          <a:effectLst/>
                          <a:latin typeface="+mn-lt"/>
                          <a:ea typeface="+mn-ea"/>
                        </a:rPr>
                        <a:t>の監視・復旧・是正に力点を置いた従来型の運用ではなく、クラウドならではの利点（</a:t>
                      </a:r>
                      <a:r>
                        <a:rPr lang="en-US" altLang="ja-JP" sz="800" b="0" i="0" u="none" strike="noStrike">
                          <a:solidFill>
                            <a:srgbClr val="000000"/>
                          </a:solidFill>
                          <a:effectLst/>
                          <a:latin typeface="+mn-lt"/>
                          <a:ea typeface="+mn-ea"/>
                        </a:rPr>
                        <a:t>CaaS/PaaS, CI/CD/DevOps </a:t>
                      </a:r>
                      <a:r>
                        <a:rPr lang="ja-JP" altLang="en-US" sz="800" b="0" i="0" u="none" strike="noStrike">
                          <a:solidFill>
                            <a:srgbClr val="000000"/>
                          </a:solidFill>
                          <a:effectLst/>
                          <a:latin typeface="+mn-lt"/>
                          <a:ea typeface="+mn-ea"/>
                        </a:rPr>
                        <a:t>など）を引き出すために必要になる、クラウド特有の運用作業を行う</a:t>
                      </a:r>
                      <a:endParaRPr lang="en-US" altLang="ja-JP" sz="800" b="0" i="0" u="none" strike="noStrike">
                        <a:solidFill>
                          <a:srgbClr val="000000"/>
                        </a:solidFill>
                        <a:effectLst/>
                        <a:latin typeface="+mn-lt"/>
                        <a:ea typeface="+mn-ea"/>
                      </a:endParaRPr>
                    </a:p>
                    <a:p>
                      <a:pPr marL="171450" indent="-171450" algn="l" fontAlgn="t">
                        <a:buFont typeface="Arial" panose="020B0604020202020204" pitchFamily="34" charset="0"/>
                        <a:buChar char="•"/>
                      </a:pPr>
                      <a:r>
                        <a:rPr lang="ja-JP" altLang="en-US" sz="800" b="0" i="0" u="none" strike="noStrike">
                          <a:solidFill>
                            <a:srgbClr val="000000"/>
                          </a:solidFill>
                          <a:effectLst/>
                          <a:latin typeface="+mn-lt"/>
                          <a:ea typeface="+mn-ea"/>
                        </a:rPr>
                        <a:t>クラウドネイティブツール（</a:t>
                      </a:r>
                      <a:r>
                        <a:rPr lang="en-US" altLang="ja-JP" sz="800" b="0" i="0" u="none" strike="noStrike">
                          <a:solidFill>
                            <a:srgbClr val="000000"/>
                          </a:solidFill>
                          <a:effectLst/>
                          <a:latin typeface="+mn-lt"/>
                          <a:ea typeface="+mn-ea"/>
                        </a:rPr>
                        <a:t>Azure Portal, Azure DevOps </a:t>
                      </a:r>
                      <a:r>
                        <a:rPr lang="ja-JP" altLang="en-US" sz="800" b="0" i="0" u="none" strike="noStrike">
                          <a:solidFill>
                            <a:srgbClr val="000000"/>
                          </a:solidFill>
                          <a:effectLst/>
                          <a:latin typeface="+mn-lt"/>
                          <a:ea typeface="+mn-ea"/>
                        </a:rPr>
                        <a:t>など）をフル活用した運用作業を行う</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9337524"/>
                  </a:ext>
                </a:extLst>
              </a:tr>
              <a:tr h="399907">
                <a:tc>
                  <a:txBody>
                    <a:bodyPr/>
                    <a:lstStyle/>
                    <a:p>
                      <a:pPr algn="l" fontAlgn="t"/>
                      <a:r>
                        <a:rPr lang="en-US" sz="800" b="0" i="0" u="none" strike="noStrike">
                          <a:solidFill>
                            <a:srgbClr val="000000"/>
                          </a:solidFill>
                          <a:effectLst/>
                          <a:latin typeface="+mn-lt"/>
                          <a:ea typeface="+mn-ea"/>
                        </a:rPr>
                        <a:t>cloud center of excellence functions</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800" b="0" i="0" u="none" strike="noStrike">
                          <a:solidFill>
                            <a:srgbClr val="000000"/>
                          </a:solidFill>
                          <a:effectLst/>
                          <a:latin typeface="+mn-lt"/>
                          <a:ea typeface="+mn-ea"/>
                        </a:rPr>
                        <a:t>クラウド利活用の社内コンサル（</a:t>
                      </a:r>
                      <a:r>
                        <a:rPr lang="en-US" altLang="ja-JP" sz="800" b="0" i="0" u="none" strike="noStrike">
                          <a:solidFill>
                            <a:srgbClr val="000000"/>
                          </a:solidFill>
                          <a:effectLst/>
                          <a:latin typeface="+mn-lt"/>
                          <a:ea typeface="+mn-ea"/>
                        </a:rPr>
                        <a:t>CCoE</a:t>
                      </a:r>
                      <a:r>
                        <a:rPr lang="ja-JP" altLang="en-US" sz="800" b="0" i="0" u="none" strike="noStrike">
                          <a:solidFill>
                            <a:srgbClr val="000000"/>
                          </a:solidFill>
                          <a:effectLst/>
                          <a:latin typeface="+mn-lt"/>
                          <a:ea typeface="+mn-ea"/>
                        </a:rPr>
                        <a:t>）</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1450" indent="-171450" algn="l" fontAlgn="t">
                        <a:buFont typeface="Arial" panose="020B0604020202020204" pitchFamily="34" charset="0"/>
                        <a:buChar char="•"/>
                      </a:pPr>
                      <a:r>
                        <a:rPr lang="ja-JP" altLang="en-US" sz="800" b="0" i="0" u="none" strike="noStrike">
                          <a:solidFill>
                            <a:srgbClr val="000000"/>
                          </a:solidFill>
                          <a:effectLst/>
                          <a:latin typeface="+mn-lt"/>
                          <a:ea typeface="+mn-ea"/>
                        </a:rPr>
                        <a:t>スピード（アジリティ）と安全性（ガバナンス）を両立させるための様々な取り組みを行う</a:t>
                      </a:r>
                      <a:endParaRPr lang="en-US" altLang="ja-JP" sz="800" b="0" i="0" u="none" strike="noStrike">
                        <a:solidFill>
                          <a:srgbClr val="000000"/>
                        </a:solidFill>
                        <a:effectLst/>
                        <a:latin typeface="+mn-lt"/>
                        <a:ea typeface="+mn-ea"/>
                      </a:endParaRPr>
                    </a:p>
                    <a:p>
                      <a:pPr marL="171450" indent="-171450" algn="l" fontAlgn="t">
                        <a:buFont typeface="Arial" panose="020B0604020202020204" pitchFamily="34" charset="0"/>
                        <a:buChar char="•"/>
                      </a:pPr>
                      <a:r>
                        <a:rPr lang="ja-JP" altLang="en-US" sz="800" b="0" i="0" u="none" strike="noStrike">
                          <a:solidFill>
                            <a:srgbClr val="000000"/>
                          </a:solidFill>
                          <a:effectLst/>
                          <a:latin typeface="+mn-lt"/>
                          <a:ea typeface="+mn-ea"/>
                        </a:rPr>
                        <a:t>例えば以下のような作業を実施</a:t>
                      </a:r>
                      <a:br>
                        <a:rPr lang="en-US" altLang="ja-JP" sz="800" b="0" i="0" u="none" strike="noStrike">
                          <a:solidFill>
                            <a:srgbClr val="000000"/>
                          </a:solidFill>
                          <a:effectLst/>
                          <a:latin typeface="+mn-lt"/>
                          <a:ea typeface="+mn-ea"/>
                        </a:rPr>
                      </a:br>
                      <a:r>
                        <a:rPr lang="en-US" altLang="ja-JP" sz="800" b="0" i="0" u="none" strike="noStrike">
                          <a:solidFill>
                            <a:srgbClr val="000000"/>
                          </a:solidFill>
                          <a:effectLst/>
                          <a:latin typeface="+mn-lt"/>
                          <a:ea typeface="+mn-ea"/>
                        </a:rPr>
                        <a:t>cloud adoption </a:t>
                      </a:r>
                      <a:r>
                        <a:rPr lang="ja-JP" altLang="en-US" sz="800" b="0" i="0" u="none" strike="noStrike">
                          <a:solidFill>
                            <a:srgbClr val="000000"/>
                          </a:solidFill>
                          <a:effectLst/>
                          <a:latin typeface="+mn-lt"/>
                          <a:ea typeface="+mn-ea"/>
                        </a:rPr>
                        <a:t>領域 </a:t>
                      </a:r>
                      <a:r>
                        <a:rPr lang="en-US" altLang="ja-JP" sz="800" b="0" i="0" u="none" strike="noStrike">
                          <a:solidFill>
                            <a:srgbClr val="000000"/>
                          </a:solidFill>
                          <a:effectLst/>
                          <a:latin typeface="+mn-lt"/>
                          <a:ea typeface="+mn-ea"/>
                        </a:rPr>
                        <a:t>: </a:t>
                      </a:r>
                      <a:r>
                        <a:rPr lang="ja-JP" altLang="en-US" sz="800" b="0" i="0" u="none" strike="noStrike">
                          <a:solidFill>
                            <a:srgbClr val="000000"/>
                          </a:solidFill>
                          <a:effectLst/>
                          <a:latin typeface="+mn-lt"/>
                          <a:ea typeface="+mn-ea"/>
                        </a:rPr>
                        <a:t>設計支援、</a:t>
                      </a:r>
                      <a:r>
                        <a:rPr lang="en-US" altLang="ja-JP" sz="800" b="0" i="0" u="none" strike="noStrike">
                          <a:solidFill>
                            <a:srgbClr val="000000"/>
                          </a:solidFill>
                          <a:effectLst/>
                          <a:latin typeface="+mn-lt"/>
                          <a:ea typeface="+mn-ea"/>
                        </a:rPr>
                        <a:t>cloud strategy </a:t>
                      </a:r>
                      <a:r>
                        <a:rPr lang="ja-JP" altLang="en-US" sz="800" b="0" i="0" u="none" strike="noStrike">
                          <a:solidFill>
                            <a:srgbClr val="000000"/>
                          </a:solidFill>
                          <a:effectLst/>
                          <a:latin typeface="+mn-lt"/>
                          <a:ea typeface="+mn-ea"/>
                        </a:rPr>
                        <a:t>領域 </a:t>
                      </a:r>
                      <a:r>
                        <a:rPr lang="en-US" altLang="ja-JP" sz="800" b="0" i="0" u="none" strike="noStrike">
                          <a:solidFill>
                            <a:srgbClr val="000000"/>
                          </a:solidFill>
                          <a:effectLst/>
                          <a:latin typeface="+mn-lt"/>
                          <a:ea typeface="+mn-ea"/>
                        </a:rPr>
                        <a:t>: </a:t>
                      </a:r>
                      <a:r>
                        <a:rPr lang="ja-JP" altLang="en-US" sz="800" b="0" i="0" u="none" strike="noStrike">
                          <a:solidFill>
                            <a:srgbClr val="000000"/>
                          </a:solidFill>
                          <a:effectLst/>
                          <a:latin typeface="+mn-lt"/>
                          <a:ea typeface="+mn-ea"/>
                        </a:rPr>
                        <a:t>戦略立案支援、</a:t>
                      </a:r>
                      <a:r>
                        <a:rPr lang="en-US" altLang="ja-JP" sz="800" b="0" i="0" u="none" strike="noStrike">
                          <a:solidFill>
                            <a:srgbClr val="000000"/>
                          </a:solidFill>
                          <a:effectLst/>
                          <a:latin typeface="+mn-lt"/>
                          <a:ea typeface="+mn-ea"/>
                        </a:rPr>
                        <a:t>cloud governance </a:t>
                      </a:r>
                      <a:r>
                        <a:rPr lang="ja-JP" altLang="en-US" sz="800" b="0" i="0" u="none" strike="noStrike">
                          <a:solidFill>
                            <a:srgbClr val="000000"/>
                          </a:solidFill>
                          <a:effectLst/>
                          <a:latin typeface="+mn-lt"/>
                          <a:ea typeface="+mn-ea"/>
                        </a:rPr>
                        <a:t>領域 </a:t>
                      </a:r>
                      <a:r>
                        <a:rPr lang="en-US" altLang="ja-JP" sz="800" b="0" i="0" u="none" strike="noStrike">
                          <a:solidFill>
                            <a:srgbClr val="000000"/>
                          </a:solidFill>
                          <a:effectLst/>
                          <a:latin typeface="+mn-lt"/>
                          <a:ea typeface="+mn-ea"/>
                        </a:rPr>
                        <a:t>: </a:t>
                      </a:r>
                      <a:r>
                        <a:rPr lang="ja-JP" altLang="en-US" sz="800" b="0" i="0" u="none" strike="noStrike">
                          <a:solidFill>
                            <a:srgbClr val="000000"/>
                          </a:solidFill>
                          <a:effectLst/>
                          <a:latin typeface="+mn-lt"/>
                          <a:ea typeface="+mn-ea"/>
                        </a:rPr>
                        <a:t>ガードレール設計構築支援、</a:t>
                      </a:r>
                      <a:r>
                        <a:rPr lang="en-US" altLang="ja-JP" sz="800" b="0" i="0" u="none" strike="noStrike">
                          <a:solidFill>
                            <a:srgbClr val="000000"/>
                          </a:solidFill>
                          <a:effectLst/>
                          <a:latin typeface="+mn-lt"/>
                          <a:ea typeface="+mn-ea"/>
                        </a:rPr>
                        <a:t>cloud platform </a:t>
                      </a:r>
                      <a:r>
                        <a:rPr lang="ja-JP" altLang="en-US" sz="800" b="0" i="0" u="none" strike="noStrike">
                          <a:solidFill>
                            <a:srgbClr val="000000"/>
                          </a:solidFill>
                          <a:effectLst/>
                          <a:latin typeface="+mn-lt"/>
                          <a:ea typeface="+mn-ea"/>
                        </a:rPr>
                        <a:t>領域 </a:t>
                      </a:r>
                      <a:r>
                        <a:rPr lang="en-US" altLang="ja-JP" sz="800" b="0" i="0" u="none" strike="noStrike">
                          <a:solidFill>
                            <a:srgbClr val="000000"/>
                          </a:solidFill>
                          <a:effectLst/>
                          <a:latin typeface="+mn-lt"/>
                          <a:ea typeface="+mn-ea"/>
                        </a:rPr>
                        <a:t>: </a:t>
                      </a:r>
                      <a:r>
                        <a:rPr lang="ja-JP" altLang="en-US" sz="800" b="0" i="0" u="none" strike="noStrike">
                          <a:solidFill>
                            <a:srgbClr val="000000"/>
                          </a:solidFill>
                          <a:effectLst/>
                          <a:latin typeface="+mn-lt"/>
                          <a:ea typeface="+mn-ea"/>
                        </a:rPr>
                        <a:t>共通基盤レベルアップ支援、</a:t>
                      </a:r>
                      <a:r>
                        <a:rPr lang="en-US" altLang="ja-JP" sz="800" b="0" i="0" u="none" strike="noStrike">
                          <a:solidFill>
                            <a:srgbClr val="000000"/>
                          </a:solidFill>
                          <a:effectLst/>
                          <a:latin typeface="+mn-lt"/>
                          <a:ea typeface="+mn-ea"/>
                        </a:rPr>
                        <a:t>cloud automation </a:t>
                      </a:r>
                      <a:r>
                        <a:rPr lang="ja-JP" altLang="en-US" sz="800" b="0" i="0" u="none" strike="noStrike">
                          <a:solidFill>
                            <a:srgbClr val="000000"/>
                          </a:solidFill>
                          <a:effectLst/>
                          <a:latin typeface="+mn-lt"/>
                          <a:ea typeface="+mn-ea"/>
                        </a:rPr>
                        <a:t>領域 </a:t>
                      </a:r>
                      <a:r>
                        <a:rPr lang="en-US" altLang="ja-JP" sz="800" b="0" i="0" u="none" strike="noStrike">
                          <a:solidFill>
                            <a:srgbClr val="000000"/>
                          </a:solidFill>
                          <a:effectLst/>
                          <a:latin typeface="+mn-lt"/>
                          <a:ea typeface="+mn-ea"/>
                        </a:rPr>
                        <a:t>: </a:t>
                      </a:r>
                      <a:r>
                        <a:rPr lang="ja-JP" altLang="en-US" sz="800" b="0" i="0" u="none" strike="noStrike">
                          <a:solidFill>
                            <a:srgbClr val="000000"/>
                          </a:solidFill>
                          <a:effectLst/>
                          <a:latin typeface="+mn-lt"/>
                          <a:ea typeface="+mn-ea"/>
                        </a:rPr>
                        <a:t>自動化技術の社内普及促進</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526640"/>
                  </a:ext>
                </a:extLst>
              </a:tr>
              <a:tr h="225677">
                <a:tc>
                  <a:txBody>
                    <a:bodyPr/>
                    <a:lstStyle/>
                    <a:p>
                      <a:pPr algn="l" fontAlgn="t"/>
                      <a:r>
                        <a:rPr lang="en-US" sz="800" b="0" i="0" u="none" strike="noStrike">
                          <a:solidFill>
                            <a:srgbClr val="000000"/>
                          </a:solidFill>
                          <a:effectLst/>
                          <a:latin typeface="+mn-lt"/>
                          <a:ea typeface="+mn-ea"/>
                        </a:rPr>
                        <a:t>cloud platform functions</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800" b="0" i="0" u="none" strike="noStrike">
                          <a:solidFill>
                            <a:srgbClr val="000000"/>
                          </a:solidFill>
                          <a:effectLst/>
                          <a:latin typeface="+mn-lt"/>
                          <a:ea typeface="+mn-ea"/>
                        </a:rPr>
                        <a:t>クラウド共通基盤の構築・運用・レベルアップ</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1450" indent="-171450" algn="l" fontAlgn="t">
                        <a:buFont typeface="Arial" panose="020B0604020202020204" pitchFamily="34" charset="0"/>
                        <a:buChar char="•"/>
                      </a:pPr>
                      <a:r>
                        <a:rPr lang="en-US" altLang="ja-JP" sz="800" b="0" i="0" u="none" strike="noStrike">
                          <a:solidFill>
                            <a:srgbClr val="000000"/>
                          </a:solidFill>
                          <a:effectLst/>
                          <a:latin typeface="+mn-lt"/>
                          <a:ea typeface="+mn-ea"/>
                        </a:rPr>
                        <a:t>Azure  </a:t>
                      </a:r>
                      <a:r>
                        <a:rPr lang="ja-JP" altLang="en-US" sz="800" b="0" i="0" u="none" strike="noStrike">
                          <a:solidFill>
                            <a:srgbClr val="000000"/>
                          </a:solidFill>
                          <a:effectLst/>
                          <a:latin typeface="+mn-lt"/>
                          <a:ea typeface="+mn-ea"/>
                        </a:rPr>
                        <a:t>ランディングゾーン（共通基盤）の構築とレベルアップを行う</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2723830"/>
                  </a:ext>
                </a:extLst>
              </a:tr>
              <a:tr h="138561">
                <a:tc>
                  <a:txBody>
                    <a:bodyPr/>
                    <a:lstStyle/>
                    <a:p>
                      <a:pPr algn="l" fontAlgn="t"/>
                      <a:r>
                        <a:rPr lang="en-US" sz="800" b="0" i="0" u="none" strike="noStrike">
                          <a:solidFill>
                            <a:srgbClr val="000000"/>
                          </a:solidFill>
                          <a:effectLst/>
                          <a:latin typeface="+mn-lt"/>
                          <a:ea typeface="+mn-ea"/>
                        </a:rPr>
                        <a:t>cloud automation functions</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800" b="0" i="0" u="none" strike="noStrike">
                          <a:solidFill>
                            <a:srgbClr val="000000"/>
                          </a:solidFill>
                          <a:effectLst/>
                          <a:latin typeface="+mn-lt"/>
                          <a:ea typeface="+mn-ea"/>
                        </a:rPr>
                        <a:t>自動化技術の利用推進</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1450" indent="-171450" algn="l" fontAlgn="t">
                        <a:buFont typeface="Arial" panose="020B0604020202020204" pitchFamily="34" charset="0"/>
                        <a:buChar char="•"/>
                      </a:pPr>
                      <a:r>
                        <a:rPr lang="en-US" altLang="ja-JP" sz="800" b="0" i="0" u="none" strike="noStrike">
                          <a:solidFill>
                            <a:srgbClr val="000000"/>
                          </a:solidFill>
                          <a:effectLst/>
                          <a:latin typeface="+mn-lt"/>
                          <a:ea typeface="+mn-ea"/>
                        </a:rPr>
                        <a:t>IaC, CI/CD </a:t>
                      </a:r>
                      <a:r>
                        <a:rPr lang="ja-JP" altLang="en-US" sz="800" b="0" i="0" u="none" strike="noStrike">
                          <a:solidFill>
                            <a:srgbClr val="000000"/>
                          </a:solidFill>
                          <a:effectLst/>
                          <a:latin typeface="+mn-lt"/>
                          <a:ea typeface="+mn-ea"/>
                        </a:rPr>
                        <a:t>などの各種自動化ツールをフル活用するためのノウハウ集積・展開や、テンプレート作成・配布などを行う</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6171219"/>
                  </a:ext>
                </a:extLst>
              </a:tr>
              <a:tr h="312792">
                <a:tc>
                  <a:txBody>
                    <a:bodyPr/>
                    <a:lstStyle/>
                    <a:p>
                      <a:pPr algn="l" fontAlgn="t"/>
                      <a:r>
                        <a:rPr lang="en-US" sz="800" b="0" i="0" u="none" strike="noStrike">
                          <a:solidFill>
                            <a:srgbClr val="000000"/>
                          </a:solidFill>
                          <a:effectLst/>
                          <a:latin typeface="+mn-lt"/>
                          <a:ea typeface="+mn-ea"/>
                        </a:rPr>
                        <a:t>cloud data functions</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800" b="0" i="0" u="none" strike="noStrike">
                          <a:solidFill>
                            <a:srgbClr val="000000"/>
                          </a:solidFill>
                          <a:effectLst/>
                          <a:latin typeface="+mn-lt"/>
                          <a:ea typeface="+mn-ea"/>
                        </a:rPr>
                        <a:t>データ利活用</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1450" indent="-171450" algn="l" fontAlgn="t">
                        <a:buFont typeface="Arial" panose="020B0604020202020204" pitchFamily="34" charset="0"/>
                        <a:buChar char="•"/>
                      </a:pPr>
                      <a:r>
                        <a:rPr lang="ja-JP" altLang="en-US" sz="800" b="0" i="0" u="none" strike="noStrike">
                          <a:solidFill>
                            <a:srgbClr val="000000"/>
                          </a:solidFill>
                          <a:effectLst/>
                          <a:latin typeface="+mn-lt"/>
                          <a:ea typeface="+mn-ea"/>
                        </a:rPr>
                        <a:t>クラウドを活用したデジタル変革の要となる、データ利活用を推進するための作業を行う</a:t>
                      </a:r>
                    </a:p>
                    <a:p>
                      <a:pPr marL="171450" indent="-171450" algn="l" fontAlgn="t">
                        <a:buFont typeface="Arial" panose="020B0604020202020204" pitchFamily="34" charset="0"/>
                        <a:buChar char="•"/>
                      </a:pPr>
                      <a:r>
                        <a:rPr lang="ja-JP" altLang="en-US" sz="800" b="0" i="0" u="none" strike="noStrike">
                          <a:solidFill>
                            <a:srgbClr val="000000"/>
                          </a:solidFill>
                          <a:effectLst/>
                          <a:latin typeface="+mn-lt"/>
                          <a:ea typeface="+mn-ea"/>
                        </a:rPr>
                        <a:t>インフラ構築だけでなく、</a:t>
                      </a:r>
                      <a:r>
                        <a:rPr lang="en-US" altLang="ja-JP" sz="800" b="0" i="0" u="none" strike="noStrike">
                          <a:solidFill>
                            <a:srgbClr val="000000"/>
                          </a:solidFill>
                          <a:effectLst/>
                          <a:latin typeface="+mn-lt"/>
                          <a:ea typeface="+mn-ea"/>
                        </a:rPr>
                        <a:t>EA </a:t>
                      </a:r>
                      <a:r>
                        <a:rPr lang="ja-JP" altLang="en-US" sz="800" b="0" i="0" u="none" strike="noStrike">
                          <a:solidFill>
                            <a:srgbClr val="000000"/>
                          </a:solidFill>
                          <a:effectLst/>
                          <a:latin typeface="+mn-lt"/>
                          <a:ea typeface="+mn-ea"/>
                        </a:rPr>
                        <a:t>（データアーキテクチャ）整備、データエンジニアによるデータ整備、さらにデータサイエンティストやビジネスアナリストによるデータ分析・解析なども含まれる</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5945710"/>
                  </a:ext>
                </a:extLst>
              </a:tr>
              <a:tr h="574138">
                <a:tc>
                  <a:txBody>
                    <a:bodyPr/>
                    <a:lstStyle/>
                    <a:p>
                      <a:pPr algn="l" fontAlgn="t"/>
                      <a:r>
                        <a:rPr lang="en-US" sz="800" b="0" i="0" u="none" strike="noStrike">
                          <a:solidFill>
                            <a:srgbClr val="000000"/>
                          </a:solidFill>
                          <a:effectLst/>
                          <a:latin typeface="+mn-lt"/>
                          <a:ea typeface="+mn-ea"/>
                        </a:rPr>
                        <a:t>cloud security functions</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800" b="0" i="0" u="none" strike="noStrike">
                          <a:solidFill>
                            <a:srgbClr val="000000"/>
                          </a:solidFill>
                          <a:effectLst/>
                          <a:latin typeface="+mn-lt"/>
                          <a:ea typeface="+mn-ea"/>
                        </a:rPr>
                        <a:t>セキュリティ維持・管理</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1450" indent="-171450" algn="l" fontAlgn="t">
                        <a:buFont typeface="Arial" panose="020B0604020202020204" pitchFamily="34" charset="0"/>
                        <a:buChar char="•"/>
                      </a:pPr>
                      <a:r>
                        <a:rPr lang="ja-JP" altLang="en-US" sz="800" b="0" i="0" u="none" strike="noStrike">
                          <a:solidFill>
                            <a:srgbClr val="000000"/>
                          </a:solidFill>
                          <a:effectLst/>
                          <a:latin typeface="+mn-lt"/>
                          <a:ea typeface="+mn-ea"/>
                        </a:rPr>
                        <a:t>クラウド利用に伴うセキュリティリスクを抑え、改善していくための作業を行う</a:t>
                      </a:r>
                    </a:p>
                    <a:p>
                      <a:pPr marL="171450" indent="-171450" algn="l" fontAlgn="t">
                        <a:buFont typeface="Arial" panose="020B0604020202020204" pitchFamily="34" charset="0"/>
                        <a:buChar char="•"/>
                      </a:pPr>
                      <a:r>
                        <a:rPr lang="ja-JP" altLang="en-US" sz="800" b="0" i="0" u="none" strike="noStrike">
                          <a:solidFill>
                            <a:srgbClr val="000000"/>
                          </a:solidFill>
                          <a:effectLst/>
                          <a:latin typeface="+mn-lt"/>
                          <a:ea typeface="+mn-ea"/>
                        </a:rPr>
                        <a:t>具体的な作業としては、</a:t>
                      </a:r>
                      <a:br>
                        <a:rPr lang="ja-JP" altLang="en-US" sz="800" b="0" i="0" u="none" strike="noStrike">
                          <a:solidFill>
                            <a:srgbClr val="000000"/>
                          </a:solidFill>
                          <a:effectLst/>
                          <a:latin typeface="+mn-lt"/>
                          <a:ea typeface="+mn-ea"/>
                        </a:rPr>
                      </a:br>
                      <a:r>
                        <a:rPr lang="en-US" altLang="ja-JP" sz="800" b="0" i="0" u="none" strike="noStrike">
                          <a:solidFill>
                            <a:srgbClr val="000000"/>
                          </a:solidFill>
                          <a:effectLst/>
                          <a:latin typeface="+mn-lt"/>
                          <a:ea typeface="+mn-ea"/>
                        </a:rPr>
                        <a:t>1. </a:t>
                      </a:r>
                      <a:r>
                        <a:rPr lang="ja-JP" altLang="en-US" sz="800" b="0" i="0" u="none" strike="noStrike">
                          <a:solidFill>
                            <a:srgbClr val="000000"/>
                          </a:solidFill>
                          <a:effectLst/>
                          <a:latin typeface="+mn-lt"/>
                          <a:ea typeface="+mn-ea"/>
                        </a:rPr>
                        <a:t>ポリシーや標準を決める、</a:t>
                      </a:r>
                      <a:r>
                        <a:rPr lang="en-US" altLang="ja-JP" sz="800" b="0" i="0" u="none" strike="noStrike">
                          <a:solidFill>
                            <a:srgbClr val="000000"/>
                          </a:solidFill>
                          <a:effectLst/>
                          <a:latin typeface="+mn-lt"/>
                          <a:ea typeface="+mn-ea"/>
                        </a:rPr>
                        <a:t>2. </a:t>
                      </a:r>
                      <a:r>
                        <a:rPr lang="ja-JP" altLang="en-US" sz="800" b="0" i="0" u="none" strike="noStrike">
                          <a:solidFill>
                            <a:srgbClr val="000000"/>
                          </a:solidFill>
                          <a:effectLst/>
                          <a:latin typeface="+mn-lt"/>
                          <a:ea typeface="+mn-ea"/>
                        </a:rPr>
                        <a:t>セキュリティ運用を行う、</a:t>
                      </a:r>
                      <a:r>
                        <a:rPr lang="en-US" altLang="ja-JP" sz="800" b="0" i="0" u="none" strike="noStrike">
                          <a:solidFill>
                            <a:srgbClr val="000000"/>
                          </a:solidFill>
                          <a:effectLst/>
                          <a:latin typeface="+mn-lt"/>
                          <a:ea typeface="+mn-ea"/>
                        </a:rPr>
                        <a:t>3. </a:t>
                      </a:r>
                      <a:r>
                        <a:rPr lang="ja-JP" altLang="en-US" sz="800" b="0" i="0" u="none" strike="noStrike">
                          <a:solidFill>
                            <a:srgbClr val="000000"/>
                          </a:solidFill>
                          <a:effectLst/>
                          <a:latin typeface="+mn-lt"/>
                          <a:ea typeface="+mn-ea"/>
                        </a:rPr>
                        <a:t>セキュリティアーキテクチャを構築・改善する、</a:t>
                      </a:r>
                      <a:r>
                        <a:rPr lang="en-US" altLang="ja-JP" sz="800" b="0" i="0" u="none" strike="noStrike">
                          <a:solidFill>
                            <a:srgbClr val="000000"/>
                          </a:solidFill>
                          <a:effectLst/>
                          <a:latin typeface="+mn-lt"/>
                          <a:ea typeface="+mn-ea"/>
                        </a:rPr>
                        <a:t>4. </a:t>
                      </a:r>
                      <a:r>
                        <a:rPr lang="ja-JP" altLang="en-US" sz="800" b="0" i="0" u="none" strike="noStrike">
                          <a:solidFill>
                            <a:srgbClr val="000000"/>
                          </a:solidFill>
                          <a:effectLst/>
                          <a:latin typeface="+mn-lt"/>
                          <a:ea typeface="+mn-ea"/>
                        </a:rPr>
                        <a:t>コンプライアンス管理を行う、</a:t>
                      </a:r>
                      <a:r>
                        <a:rPr lang="en-US" altLang="ja-JP" sz="800" b="0" i="0" u="none" strike="noStrike">
                          <a:solidFill>
                            <a:srgbClr val="000000"/>
                          </a:solidFill>
                          <a:effectLst/>
                          <a:latin typeface="+mn-lt"/>
                          <a:ea typeface="+mn-ea"/>
                        </a:rPr>
                        <a:t>5. </a:t>
                      </a:r>
                      <a:r>
                        <a:rPr lang="ja-JP" altLang="en-US" sz="800" b="0" i="0" u="none" strike="noStrike">
                          <a:solidFill>
                            <a:srgbClr val="000000"/>
                          </a:solidFill>
                          <a:effectLst/>
                          <a:latin typeface="+mn-lt"/>
                          <a:ea typeface="+mn-ea"/>
                        </a:rPr>
                        <a:t>人的セキュリティ対策を行う、</a:t>
                      </a:r>
                      <a:r>
                        <a:rPr lang="en-US" altLang="ja-JP" sz="800" b="0" i="0" u="none" strike="noStrike">
                          <a:solidFill>
                            <a:srgbClr val="000000"/>
                          </a:solidFill>
                          <a:effectLst/>
                          <a:latin typeface="+mn-lt"/>
                          <a:ea typeface="+mn-ea"/>
                        </a:rPr>
                        <a:t>6. </a:t>
                      </a:r>
                      <a:r>
                        <a:rPr lang="ja-JP" altLang="en-US" sz="800" b="0" i="0" u="none" strike="noStrike">
                          <a:solidFill>
                            <a:srgbClr val="000000"/>
                          </a:solidFill>
                          <a:effectLst/>
                          <a:latin typeface="+mn-lt"/>
                          <a:ea typeface="+mn-ea"/>
                        </a:rPr>
                        <a:t>アプリケーションセキュリティや </a:t>
                      </a:r>
                      <a:r>
                        <a:rPr lang="en-US" altLang="ja-JP" sz="800" b="0" i="0" u="none" strike="noStrike">
                          <a:solidFill>
                            <a:srgbClr val="000000"/>
                          </a:solidFill>
                          <a:effectLst/>
                          <a:latin typeface="+mn-lt"/>
                          <a:ea typeface="+mn-ea"/>
                        </a:rPr>
                        <a:t>DevSecOps </a:t>
                      </a:r>
                      <a:r>
                        <a:rPr lang="ja-JP" altLang="en-US" sz="800" b="0" i="0" u="none" strike="noStrike">
                          <a:solidFill>
                            <a:srgbClr val="000000"/>
                          </a:solidFill>
                          <a:effectLst/>
                          <a:latin typeface="+mn-lt"/>
                          <a:ea typeface="+mn-ea"/>
                        </a:rPr>
                        <a:t>を推進する、</a:t>
                      </a:r>
                      <a:r>
                        <a:rPr lang="en-US" altLang="ja-JP" sz="800" b="0" i="0" u="none" strike="noStrike">
                          <a:solidFill>
                            <a:srgbClr val="000000"/>
                          </a:solidFill>
                          <a:effectLst/>
                          <a:latin typeface="+mn-lt"/>
                          <a:ea typeface="+mn-ea"/>
                        </a:rPr>
                        <a:t>7. </a:t>
                      </a:r>
                      <a:r>
                        <a:rPr lang="ja-JP" altLang="en-US" sz="800" b="0" i="0" u="none" strike="noStrike">
                          <a:solidFill>
                            <a:srgbClr val="000000"/>
                          </a:solidFill>
                          <a:effectLst/>
                          <a:latin typeface="+mn-lt"/>
                          <a:ea typeface="+mn-ea"/>
                        </a:rPr>
                        <a:t>データセキュリティ管理を行う、</a:t>
                      </a:r>
                      <a:r>
                        <a:rPr lang="en-US" altLang="ja-JP" sz="800" b="0" i="0" u="none" strike="noStrike">
                          <a:solidFill>
                            <a:srgbClr val="000000"/>
                          </a:solidFill>
                          <a:effectLst/>
                          <a:latin typeface="+mn-lt"/>
                          <a:ea typeface="+mn-ea"/>
                        </a:rPr>
                        <a:t>8. </a:t>
                      </a:r>
                      <a:r>
                        <a:rPr lang="ja-JP" altLang="en-US" sz="800" b="0" i="0" u="none" strike="noStrike">
                          <a:solidFill>
                            <a:srgbClr val="000000"/>
                          </a:solidFill>
                          <a:effectLst/>
                          <a:latin typeface="+mn-lt"/>
                          <a:ea typeface="+mn-ea"/>
                        </a:rPr>
                        <a:t>インフラ及びエンドポイントのセキュリティを管理する、</a:t>
                      </a:r>
                      <a:r>
                        <a:rPr lang="en-US" altLang="ja-JP" sz="800" b="0" i="0" u="none" strike="noStrike">
                          <a:solidFill>
                            <a:srgbClr val="000000"/>
                          </a:solidFill>
                          <a:effectLst/>
                          <a:latin typeface="+mn-lt"/>
                          <a:ea typeface="+mn-ea"/>
                        </a:rPr>
                        <a:t>9. ID, </a:t>
                      </a:r>
                      <a:r>
                        <a:rPr lang="ja-JP" altLang="en-US" sz="800" b="0" i="0" u="none" strike="noStrike">
                          <a:solidFill>
                            <a:srgbClr val="000000"/>
                          </a:solidFill>
                          <a:effectLst/>
                          <a:latin typeface="+mn-lt"/>
                          <a:ea typeface="+mn-ea"/>
                        </a:rPr>
                        <a:t>鍵の管理を行う、</a:t>
                      </a:r>
                      <a:r>
                        <a:rPr lang="en-US" altLang="ja-JP" sz="800" b="0" i="0" u="none" strike="noStrike">
                          <a:solidFill>
                            <a:srgbClr val="000000"/>
                          </a:solidFill>
                          <a:effectLst/>
                          <a:latin typeface="+mn-lt"/>
                          <a:ea typeface="+mn-ea"/>
                        </a:rPr>
                        <a:t>10. </a:t>
                      </a:r>
                      <a:r>
                        <a:rPr lang="ja-JP" altLang="en-US" sz="800" b="0" i="0" u="none" strike="noStrike">
                          <a:solidFill>
                            <a:srgbClr val="000000"/>
                          </a:solidFill>
                          <a:effectLst/>
                          <a:latin typeface="+mn-lt"/>
                          <a:ea typeface="+mn-ea"/>
                        </a:rPr>
                        <a:t>脅威解析・分析・洞察を行う、</a:t>
                      </a:r>
                      <a:r>
                        <a:rPr lang="en-US" altLang="ja-JP" sz="800" b="0" i="0" u="none" strike="noStrike">
                          <a:solidFill>
                            <a:srgbClr val="000000"/>
                          </a:solidFill>
                          <a:effectLst/>
                          <a:latin typeface="+mn-lt"/>
                          <a:ea typeface="+mn-ea"/>
                        </a:rPr>
                        <a:t>11. </a:t>
                      </a:r>
                      <a:r>
                        <a:rPr lang="ja-JP" altLang="en-US" sz="800" b="0" i="0" u="none" strike="noStrike">
                          <a:solidFill>
                            <a:srgbClr val="000000"/>
                          </a:solidFill>
                          <a:effectLst/>
                          <a:latin typeface="+mn-lt"/>
                          <a:ea typeface="+mn-ea"/>
                        </a:rPr>
                        <a:t>脆弱性管理（</a:t>
                      </a:r>
                      <a:r>
                        <a:rPr lang="en-US" altLang="ja-JP" sz="800" b="0" i="0" u="none" strike="noStrike">
                          <a:solidFill>
                            <a:srgbClr val="000000"/>
                          </a:solidFill>
                          <a:effectLst/>
                          <a:latin typeface="+mn-lt"/>
                          <a:ea typeface="+mn-ea"/>
                        </a:rPr>
                        <a:t>CSPM</a:t>
                      </a:r>
                      <a:r>
                        <a:rPr lang="ja-JP" altLang="en-US" sz="800" b="0" i="0" u="none" strike="noStrike">
                          <a:solidFill>
                            <a:srgbClr val="000000"/>
                          </a:solidFill>
                          <a:effectLst/>
                          <a:latin typeface="+mn-lt"/>
                          <a:ea typeface="+mn-ea"/>
                        </a:rPr>
                        <a:t>）を行う、</a:t>
                      </a:r>
                      <a:r>
                        <a:rPr lang="en-US" altLang="ja-JP" sz="800" b="0" i="0" u="none" strike="noStrike">
                          <a:solidFill>
                            <a:srgbClr val="000000"/>
                          </a:solidFill>
                          <a:effectLst/>
                          <a:latin typeface="+mn-lt"/>
                          <a:ea typeface="+mn-ea"/>
                        </a:rPr>
                        <a:t>12. </a:t>
                      </a:r>
                      <a:r>
                        <a:rPr lang="ja-JP" altLang="en-US" sz="800" b="0" i="0" u="none" strike="noStrike">
                          <a:solidFill>
                            <a:srgbClr val="000000"/>
                          </a:solidFill>
                          <a:effectLst/>
                          <a:latin typeface="+mn-lt"/>
                          <a:ea typeface="+mn-ea"/>
                        </a:rPr>
                        <a:t>インシデント発生に備えておく</a:t>
                      </a:r>
                    </a:p>
                  </a:txBody>
                  <a:tcPr marL="36000" marR="36000" marT="36000" marB="36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9807714"/>
                  </a:ext>
                </a:extLst>
              </a:tr>
            </a:tbl>
          </a:graphicData>
        </a:graphic>
      </p:graphicFrame>
    </p:spTree>
    <p:extLst>
      <p:ext uri="{BB962C8B-B14F-4D97-AF65-F5344CB8AC3E}">
        <p14:creationId xmlns:p14="http://schemas.microsoft.com/office/powerpoint/2010/main" val="302394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34DE19-3658-8508-2207-8565A5410219}"/>
              </a:ext>
            </a:extLst>
          </p:cNvPr>
          <p:cNvSpPr>
            <a:spLocks noGrp="1"/>
          </p:cNvSpPr>
          <p:nvPr>
            <p:ph type="title"/>
          </p:nvPr>
        </p:nvSpPr>
        <p:spPr/>
        <p:txBody>
          <a:bodyPr/>
          <a:lstStyle/>
          <a:p>
            <a:r>
              <a:rPr kumimoji="1" lang="en-US" altLang="ja-JP"/>
              <a:t>Azure CAF </a:t>
            </a:r>
            <a:r>
              <a:rPr kumimoji="1" lang="ja-JP" altLang="en-US"/>
              <a:t>を利用する上で注意すべきこと</a:t>
            </a:r>
          </a:p>
        </p:txBody>
      </p:sp>
      <p:sp>
        <p:nvSpPr>
          <p:cNvPr id="3" name="コンテンツ プレースホルダー 2">
            <a:extLst>
              <a:ext uri="{FF2B5EF4-FFF2-40B4-BE49-F238E27FC236}">
                <a16:creationId xmlns:a16="http://schemas.microsoft.com/office/drawing/2014/main" id="{F5D87065-9DDD-5C8F-107D-B2A85657C7D0}"/>
              </a:ext>
            </a:extLst>
          </p:cNvPr>
          <p:cNvSpPr>
            <a:spLocks noGrp="1"/>
          </p:cNvSpPr>
          <p:nvPr>
            <p:ph idx="1"/>
          </p:nvPr>
        </p:nvSpPr>
        <p:spPr/>
        <p:txBody>
          <a:bodyPr/>
          <a:lstStyle/>
          <a:p>
            <a:r>
              <a:rPr kumimoji="1" lang="en-US" altLang="ja-JP"/>
              <a:t>Azure CAF </a:t>
            </a:r>
            <a:r>
              <a:rPr kumimoji="1" lang="ja-JP" altLang="en-US"/>
              <a:t>には非常に多くの有益な情報が含まれているが、課題・問題も存在するため、うまく活用することが重要になる</a:t>
            </a:r>
          </a:p>
          <a:p>
            <a:pPr lvl="1"/>
            <a:r>
              <a:rPr lang="ja-JP" altLang="en-US"/>
              <a:t>重要なポイントは、「</a:t>
            </a:r>
            <a:r>
              <a:rPr lang="en-US" altLang="ja-JP"/>
              <a:t>CAF </a:t>
            </a:r>
            <a:r>
              <a:rPr lang="ja-JP" altLang="en-US"/>
              <a:t>の意図を汲み取る」「</a:t>
            </a:r>
            <a:r>
              <a:rPr lang="en-US" altLang="ja-JP"/>
              <a:t>CAF </a:t>
            </a:r>
            <a:r>
              <a:rPr lang="ja-JP" altLang="en-US"/>
              <a:t>に振り回されない」こと</a:t>
            </a:r>
            <a:endParaRPr lang="en-US" altLang="ja-JP"/>
          </a:p>
          <a:p>
            <a:pPr lvl="1"/>
            <a:r>
              <a:rPr kumimoji="1" lang="ja-JP" altLang="en-US"/>
              <a:t>最も有益な使い方は、「自身のプロジェクトやチーム、会社において足りない部分が何か？」を把握し、それを是正・改善するためのヒントを得ること</a:t>
            </a:r>
            <a:endParaRPr kumimoji="1" lang="en-US" altLang="ja-JP"/>
          </a:p>
          <a:p>
            <a:pPr lvl="1"/>
            <a:r>
              <a:rPr lang="ja-JP" altLang="en-US" u="sng"/>
              <a:t>すでにクラウドを導入済みのケースでも、改善のヒントとなる情報が多く含まれている</a:t>
            </a:r>
            <a:endParaRPr kumimoji="1" lang="ja-JP" altLang="en-US" u="sng"/>
          </a:p>
        </p:txBody>
      </p:sp>
      <p:sp>
        <p:nvSpPr>
          <p:cNvPr id="4" name="正方形/長方形 3">
            <a:extLst>
              <a:ext uri="{FF2B5EF4-FFF2-40B4-BE49-F238E27FC236}">
                <a16:creationId xmlns:a16="http://schemas.microsoft.com/office/drawing/2014/main" id="{D88F9428-6694-8D76-B262-23C110F0CDB5}"/>
              </a:ext>
            </a:extLst>
          </p:cNvPr>
          <p:cNvSpPr/>
          <p:nvPr/>
        </p:nvSpPr>
        <p:spPr>
          <a:xfrm>
            <a:off x="457201" y="2943913"/>
            <a:ext cx="4059139" cy="209481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b="1" u="sng" kern="0">
                <a:solidFill>
                  <a:prstClr val="black"/>
                </a:solidFill>
                <a:latin typeface="+mn-lt"/>
                <a:ea typeface="+mn-ea"/>
              </a:rPr>
              <a:t>課題① 訳語が不的確</a:t>
            </a:r>
          </a:p>
          <a:p>
            <a:pPr eaLnBrk="1" fontAlgn="auto" hangingPunct="1">
              <a:spcBef>
                <a:spcPts val="0"/>
              </a:spcBef>
              <a:spcAft>
                <a:spcPts val="0"/>
              </a:spcAft>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単語の直訳が多い、意訳していない、日本の </a:t>
            </a:r>
            <a:r>
              <a:rPr kumimoji="0" lang="en-US" altLang="ja-JP" sz="1200" kern="0">
                <a:solidFill>
                  <a:prstClr val="black"/>
                </a:solidFill>
                <a:latin typeface="+mn-lt"/>
                <a:ea typeface="+mn-ea"/>
              </a:rPr>
              <a:t>IT </a:t>
            </a:r>
            <a:r>
              <a:rPr kumimoji="0" lang="ja-JP" altLang="en-US" sz="1200" kern="0">
                <a:solidFill>
                  <a:prstClr val="black"/>
                </a:solidFill>
                <a:latin typeface="+mn-lt"/>
                <a:ea typeface="+mn-ea"/>
              </a:rPr>
              <a:t>用語にうまく対応していない、などがあり、意図を掴みにくい</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例えば</a:t>
            </a:r>
            <a:r>
              <a:rPr kumimoji="0" lang="en-US" altLang="ja-JP" sz="1200" kern="0">
                <a:solidFill>
                  <a:prstClr val="black"/>
                </a:solidFill>
                <a:latin typeface="+mn-lt"/>
                <a:ea typeface="+mn-ea"/>
              </a:rPr>
              <a:t>...</a:t>
            </a: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Plan </a:t>
            </a:r>
            <a:r>
              <a:rPr kumimoji="0" lang="ja-JP" altLang="en-US" sz="1200" kern="0">
                <a:solidFill>
                  <a:prstClr val="black"/>
                </a:solidFill>
                <a:latin typeface="+mn-lt"/>
                <a:ea typeface="+mn-ea"/>
              </a:rPr>
              <a:t>（計画） → 利活用計画の </a:t>
            </a:r>
            <a:r>
              <a:rPr kumimoji="0" lang="en-US" altLang="ja-JP" sz="1200" kern="0">
                <a:solidFill>
                  <a:prstClr val="black"/>
                </a:solidFill>
                <a:latin typeface="+mn-lt"/>
                <a:ea typeface="+mn-ea"/>
              </a:rPr>
              <a:t>Big Picture </a:t>
            </a:r>
            <a:r>
              <a:rPr kumimoji="0" lang="ja-JP" altLang="en-US" sz="1200" kern="0">
                <a:solidFill>
                  <a:prstClr val="black"/>
                </a:solidFill>
                <a:latin typeface="+mn-lt"/>
                <a:ea typeface="+mn-ea"/>
              </a:rPr>
              <a:t>の作成のことを指すが、特定プロジェクトの計画と誤解しやすい</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Ready </a:t>
            </a:r>
            <a:r>
              <a:rPr kumimoji="0" lang="ja-JP" altLang="en-US" sz="1200" kern="0">
                <a:solidFill>
                  <a:prstClr val="black"/>
                </a:solidFill>
                <a:latin typeface="+mn-lt"/>
                <a:ea typeface="+mn-ea"/>
              </a:rPr>
              <a:t>（準備） → 実際の作業の中身は共通基盤構築</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Security Transformation </a:t>
            </a:r>
            <a:r>
              <a:rPr kumimoji="0" lang="ja-JP" altLang="en-US" sz="1200" kern="0">
                <a:solidFill>
                  <a:prstClr val="black"/>
                </a:solidFill>
                <a:latin typeface="+mn-lt"/>
                <a:ea typeface="+mn-ea"/>
              </a:rPr>
              <a:t>（セキュリティの変換） → 昨今のセキュリティ状勢の変化、という意味</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Organize </a:t>
            </a:r>
            <a:r>
              <a:rPr kumimoji="0" lang="ja-JP" altLang="en-US" sz="1200" kern="0">
                <a:solidFill>
                  <a:prstClr val="black"/>
                </a:solidFill>
                <a:latin typeface="+mn-lt"/>
                <a:ea typeface="+mn-ea"/>
              </a:rPr>
              <a:t>（整理） → </a:t>
            </a:r>
            <a:r>
              <a:rPr kumimoji="0" lang="en-US" altLang="ja-JP" sz="1200" kern="0">
                <a:solidFill>
                  <a:prstClr val="black"/>
                </a:solidFill>
                <a:latin typeface="+mn-lt"/>
                <a:ea typeface="+mn-ea"/>
              </a:rPr>
              <a:t>Organization</a:t>
            </a:r>
            <a:r>
              <a:rPr kumimoji="0" lang="ja-JP" altLang="en-US" sz="1200" kern="0">
                <a:solidFill>
                  <a:prstClr val="black"/>
                </a:solidFill>
                <a:latin typeface="+mn-lt"/>
                <a:ea typeface="+mn-ea"/>
              </a:rPr>
              <a:t>（組織）編成の意味</a:t>
            </a:r>
            <a:endParaRPr kumimoji="0" lang="ja-JP" altLang="en-US" sz="1100" kern="0">
              <a:solidFill>
                <a:prstClr val="black"/>
              </a:solidFill>
              <a:latin typeface="+mn-lt"/>
              <a:ea typeface="+mn-ea"/>
            </a:endParaRPr>
          </a:p>
        </p:txBody>
      </p:sp>
      <p:sp>
        <p:nvSpPr>
          <p:cNvPr id="5" name="正方形/長方形 4">
            <a:extLst>
              <a:ext uri="{FF2B5EF4-FFF2-40B4-BE49-F238E27FC236}">
                <a16:creationId xmlns:a16="http://schemas.microsoft.com/office/drawing/2014/main" id="{461A965F-D957-927B-7A20-B20FC5679367}"/>
              </a:ext>
            </a:extLst>
          </p:cNvPr>
          <p:cNvSpPr/>
          <p:nvPr/>
        </p:nvSpPr>
        <p:spPr>
          <a:xfrm>
            <a:off x="457200" y="5532492"/>
            <a:ext cx="4059139" cy="1201683"/>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b="1" u="sng" kern="0">
                <a:solidFill>
                  <a:prstClr val="black"/>
                </a:solidFill>
                <a:latin typeface="+mn-lt"/>
                <a:ea typeface="+mn-ea"/>
              </a:rPr>
              <a:t>活用のポイント① 意味を汲み取る</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表面的な単語の表現に振り回されないように注意する</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200" kern="0">
                <a:solidFill>
                  <a:prstClr val="black"/>
                </a:solidFill>
                <a:latin typeface="+mn-lt"/>
                <a:ea typeface="+mn-ea"/>
              </a:rPr>
              <a:t>『</a:t>
            </a:r>
            <a:r>
              <a:rPr kumimoji="0" lang="ja-JP" altLang="en-US" sz="1200" kern="0">
                <a:solidFill>
                  <a:prstClr val="black"/>
                </a:solidFill>
                <a:latin typeface="+mn-lt"/>
                <a:ea typeface="+mn-ea"/>
              </a:rPr>
              <a:t>おおまかに何を言っているのか</a:t>
            </a:r>
            <a:r>
              <a:rPr kumimoji="0" lang="en-US" altLang="ja-JP" sz="1200" kern="0">
                <a:solidFill>
                  <a:prstClr val="black"/>
                </a:solidFill>
                <a:latin typeface="+mn-lt"/>
                <a:ea typeface="+mn-ea"/>
              </a:rPr>
              <a:t>』</a:t>
            </a:r>
            <a:r>
              <a:rPr kumimoji="0" lang="ja-JP" altLang="en-US" sz="1200" kern="0">
                <a:solidFill>
                  <a:prstClr val="black"/>
                </a:solidFill>
                <a:latin typeface="+mn-lt"/>
                <a:ea typeface="+mn-ea"/>
              </a:rPr>
              <a:t>をまず本資料で理解した上で、</a:t>
            </a:r>
            <a:r>
              <a:rPr kumimoji="0" lang="en-US" altLang="ja-JP" sz="1200" kern="0">
                <a:solidFill>
                  <a:prstClr val="black"/>
                </a:solidFill>
                <a:latin typeface="+mn-lt"/>
                <a:ea typeface="+mn-ea"/>
              </a:rPr>
              <a:t>CAF </a:t>
            </a:r>
            <a:r>
              <a:rPr kumimoji="0" lang="ja-JP" altLang="en-US" sz="1200" kern="0">
                <a:solidFill>
                  <a:prstClr val="black"/>
                </a:solidFill>
                <a:latin typeface="+mn-lt"/>
                <a:ea typeface="+mn-ea"/>
              </a:rPr>
              <a:t>ドキュメントを読み込むとラク</a:t>
            </a:r>
            <a:endParaRPr kumimoji="0" lang="en-US" altLang="ja-JP" sz="1200" kern="0">
              <a:solidFill>
                <a:prstClr val="black"/>
              </a:solidFill>
              <a:latin typeface="+mn-lt"/>
              <a:ea typeface="+mn-ea"/>
            </a:endParaRPr>
          </a:p>
          <a:p>
            <a:pPr eaLnBrk="1" fontAlgn="auto" hangingPunct="1">
              <a:spcBef>
                <a:spcPts val="0"/>
              </a:spcBef>
              <a:spcAft>
                <a:spcPts val="0"/>
              </a:spcAft>
              <a:defRPr/>
            </a:pPr>
            <a:r>
              <a:rPr kumimoji="0" lang="en-US" altLang="ja-JP" sz="1200" kern="0">
                <a:solidFill>
                  <a:prstClr val="black"/>
                </a:solidFill>
                <a:latin typeface="+mn-lt"/>
                <a:ea typeface="+mn-ea"/>
              </a:rPr>
              <a:t>※ </a:t>
            </a:r>
            <a:r>
              <a:rPr kumimoji="0" lang="ja-JP" altLang="en-US" sz="1200" kern="0">
                <a:solidFill>
                  <a:prstClr val="black"/>
                </a:solidFill>
                <a:latin typeface="+mn-lt"/>
                <a:ea typeface="+mn-ea"/>
              </a:rPr>
              <a:t>意味が分からない場合は、原文（英文）を確認するとよい</a:t>
            </a:r>
            <a:endParaRPr kumimoji="0" lang="en-US" altLang="ja-JP" sz="1400" kern="0">
              <a:solidFill>
                <a:prstClr val="black"/>
              </a:solidFill>
              <a:latin typeface="+mn-lt"/>
              <a:ea typeface="+mn-ea"/>
            </a:endParaRPr>
          </a:p>
          <a:p>
            <a:pPr eaLnBrk="1" fontAlgn="auto" hangingPunct="1">
              <a:spcBef>
                <a:spcPts val="0"/>
              </a:spcBef>
              <a:spcAft>
                <a:spcPts val="0"/>
              </a:spcAft>
              <a:defRPr/>
            </a:pPr>
            <a:endParaRPr kumimoji="0" lang="en-US" altLang="ja-JP" sz="14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endParaRPr kumimoji="0" lang="ja-JP" altLang="en-US" sz="1400" kern="0">
              <a:solidFill>
                <a:prstClr val="black"/>
              </a:solidFill>
              <a:latin typeface="+mn-lt"/>
              <a:ea typeface="+mn-ea"/>
            </a:endParaRPr>
          </a:p>
        </p:txBody>
      </p:sp>
      <p:sp>
        <p:nvSpPr>
          <p:cNvPr id="8" name="正方形/長方形 7">
            <a:extLst>
              <a:ext uri="{FF2B5EF4-FFF2-40B4-BE49-F238E27FC236}">
                <a16:creationId xmlns:a16="http://schemas.microsoft.com/office/drawing/2014/main" id="{5EBA49B0-9317-881A-FB47-235FC3E20618}"/>
              </a:ext>
            </a:extLst>
          </p:cNvPr>
          <p:cNvSpPr/>
          <p:nvPr/>
        </p:nvSpPr>
        <p:spPr>
          <a:xfrm>
            <a:off x="4627660" y="2943913"/>
            <a:ext cx="4059139" cy="209481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b="1" u="sng" kern="0">
                <a:solidFill>
                  <a:prstClr val="black"/>
                </a:solidFill>
                <a:latin typeface="+mn-lt"/>
                <a:ea typeface="+mn-ea"/>
              </a:rPr>
              <a:t>課題② 資料が膨大</a:t>
            </a:r>
          </a:p>
          <a:p>
            <a:pPr eaLnBrk="1" fontAlgn="auto" hangingPunct="1">
              <a:spcBef>
                <a:spcPts val="0"/>
              </a:spcBef>
              <a:spcAft>
                <a:spcPts val="0"/>
              </a:spcAft>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欧米のドキュメントによくある「網羅性重視」「和集合」のドキュメント」になっている</a:t>
            </a: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一般論から始まり製品実装まで解説しており、他社の </a:t>
            </a:r>
            <a:r>
              <a:rPr kumimoji="0" lang="en-US" altLang="ja-JP" sz="1200" kern="0">
                <a:solidFill>
                  <a:prstClr val="black"/>
                </a:solidFill>
                <a:latin typeface="+mn-lt"/>
                <a:ea typeface="+mn-ea"/>
              </a:rPr>
              <a:t>CAF </a:t>
            </a:r>
            <a:r>
              <a:rPr kumimoji="0" lang="ja-JP" altLang="en-US" sz="1200" kern="0">
                <a:solidFill>
                  <a:prstClr val="black"/>
                </a:solidFill>
                <a:latin typeface="+mn-lt"/>
                <a:ea typeface="+mn-ea"/>
              </a:rPr>
              <a:t>に比べても圧倒的なボリュームがある</a:t>
            </a: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訳語が不的確なことと相まって、非常にシンプルなこと、当たり前のことを言っている場合でも、それを読み解くのに手間がかかることがある</a:t>
            </a:r>
          </a:p>
        </p:txBody>
      </p:sp>
      <p:sp>
        <p:nvSpPr>
          <p:cNvPr id="9" name="矢印: 下 8">
            <a:extLst>
              <a:ext uri="{FF2B5EF4-FFF2-40B4-BE49-F238E27FC236}">
                <a16:creationId xmlns:a16="http://schemas.microsoft.com/office/drawing/2014/main" id="{D944A424-D298-5081-D649-81FFCD4930DC}"/>
              </a:ext>
            </a:extLst>
          </p:cNvPr>
          <p:cNvSpPr/>
          <p:nvPr/>
        </p:nvSpPr>
        <p:spPr>
          <a:xfrm>
            <a:off x="1851842" y="5093650"/>
            <a:ext cx="1269855" cy="309011"/>
          </a:xfrm>
          <a:prstGeom prst="downArrow">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kumimoji="0" lang="ja-JP" altLang="en-US" sz="1000" kern="0">
              <a:solidFill>
                <a:prstClr val="black"/>
              </a:solidFill>
              <a:latin typeface="+mn-lt"/>
              <a:ea typeface="+mn-ea"/>
            </a:endParaRPr>
          </a:p>
        </p:txBody>
      </p:sp>
      <p:sp>
        <p:nvSpPr>
          <p:cNvPr id="10" name="正方形/長方形 9">
            <a:extLst>
              <a:ext uri="{FF2B5EF4-FFF2-40B4-BE49-F238E27FC236}">
                <a16:creationId xmlns:a16="http://schemas.microsoft.com/office/drawing/2014/main" id="{6FBEE817-CC4B-F890-F411-789F1C4582F8}"/>
              </a:ext>
            </a:extLst>
          </p:cNvPr>
          <p:cNvSpPr/>
          <p:nvPr/>
        </p:nvSpPr>
        <p:spPr>
          <a:xfrm>
            <a:off x="4627659" y="5532492"/>
            <a:ext cx="4059139" cy="1201683"/>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b="1" u="sng" kern="0">
                <a:solidFill>
                  <a:prstClr val="black"/>
                </a:solidFill>
                <a:latin typeface="+mn-lt"/>
                <a:ea typeface="+mn-ea"/>
              </a:rPr>
              <a:t>活用のポイント② </a:t>
            </a:r>
            <a:r>
              <a:rPr kumimoji="0" lang="en-US" altLang="ja-JP" sz="1400" b="1" u="sng" kern="0">
                <a:solidFill>
                  <a:prstClr val="black"/>
                </a:solidFill>
                <a:latin typeface="+mn-lt"/>
                <a:ea typeface="+mn-ea"/>
              </a:rPr>
              <a:t>CAF </a:t>
            </a:r>
            <a:r>
              <a:rPr kumimoji="0" lang="ja-JP" altLang="en-US" sz="1400" b="1" u="sng" kern="0">
                <a:solidFill>
                  <a:prstClr val="black"/>
                </a:solidFill>
                <a:latin typeface="+mn-lt"/>
                <a:ea typeface="+mn-ea"/>
              </a:rPr>
              <a:t>のすべてを使おうとしない</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10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en-US" altLang="ja-JP" sz="1200" kern="0">
                <a:solidFill>
                  <a:prstClr val="black"/>
                </a:solidFill>
                <a:latin typeface="+mn-lt"/>
                <a:ea typeface="+mn-ea"/>
              </a:rPr>
              <a:t>CAF</a:t>
            </a:r>
            <a:r>
              <a:rPr kumimoji="0" lang="ja-JP" altLang="en-US" sz="1200" kern="0">
                <a:solidFill>
                  <a:prstClr val="black"/>
                </a:solidFill>
                <a:latin typeface="+mn-lt"/>
                <a:ea typeface="+mn-ea"/>
              </a:rPr>
              <a:t> の最も効果的な使い方は、</a:t>
            </a:r>
            <a:r>
              <a:rPr kumimoji="0" lang="ja-JP" altLang="en-US" sz="1200" b="1" kern="0">
                <a:solidFill>
                  <a:srgbClr val="FF0000"/>
                </a:solidFill>
                <a:latin typeface="+mn-lt"/>
                <a:ea typeface="+mn-ea"/>
              </a:rPr>
              <a:t>「自身のプロジェクト計画・推進計画における、観点漏れのチェック」</a:t>
            </a:r>
            <a:endParaRPr kumimoji="0" lang="en-US" altLang="ja-JP" sz="1200" b="1" kern="0">
              <a:solidFill>
                <a:srgbClr val="FF0000"/>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a:t>
            </a:r>
            <a:r>
              <a:rPr kumimoji="0" lang="en-US" altLang="ja-JP" sz="1200" kern="0">
                <a:solidFill>
                  <a:prstClr val="black"/>
                </a:solidFill>
                <a:latin typeface="+mn-lt"/>
                <a:ea typeface="+mn-ea"/>
              </a:rPr>
              <a:t>CAF </a:t>
            </a:r>
            <a:r>
              <a:rPr kumimoji="0" lang="ja-JP" altLang="en-US" sz="1200" kern="0">
                <a:solidFill>
                  <a:prstClr val="black"/>
                </a:solidFill>
                <a:latin typeface="+mn-lt"/>
                <a:ea typeface="+mn-ea"/>
              </a:rPr>
              <a:t>に従う」ではなく、「</a:t>
            </a:r>
            <a:r>
              <a:rPr kumimoji="0" lang="en-US" altLang="ja-JP" sz="1200" kern="0">
                <a:solidFill>
                  <a:prstClr val="black"/>
                </a:solidFill>
                <a:latin typeface="+mn-lt"/>
                <a:ea typeface="+mn-ea"/>
              </a:rPr>
              <a:t>CAF </a:t>
            </a:r>
            <a:r>
              <a:rPr kumimoji="0" lang="ja-JP" altLang="en-US" sz="1200" kern="0">
                <a:solidFill>
                  <a:prstClr val="black"/>
                </a:solidFill>
                <a:latin typeface="+mn-lt"/>
                <a:ea typeface="+mn-ea"/>
              </a:rPr>
              <a:t>でチェックする」という発想で取り組むと、使い勝手がよい</a:t>
            </a:r>
            <a:endParaRPr kumimoji="0" lang="en-US" altLang="ja-JP" sz="1400" kern="0">
              <a:solidFill>
                <a:prstClr val="black"/>
              </a:solidFill>
              <a:latin typeface="+mn-lt"/>
              <a:ea typeface="+mn-ea"/>
            </a:endParaRPr>
          </a:p>
          <a:p>
            <a:pPr eaLnBrk="1" fontAlgn="auto" hangingPunct="1">
              <a:spcBef>
                <a:spcPts val="0"/>
              </a:spcBef>
              <a:spcAft>
                <a:spcPts val="0"/>
              </a:spcAft>
              <a:defRPr/>
            </a:pPr>
            <a:endParaRPr kumimoji="0" lang="en-US" altLang="ja-JP" sz="14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endParaRPr kumimoji="0" lang="ja-JP" altLang="en-US" sz="1400" kern="0">
              <a:solidFill>
                <a:prstClr val="black"/>
              </a:solidFill>
              <a:latin typeface="+mn-lt"/>
              <a:ea typeface="+mn-ea"/>
            </a:endParaRPr>
          </a:p>
        </p:txBody>
      </p:sp>
      <p:sp>
        <p:nvSpPr>
          <p:cNvPr id="11" name="矢印: 下 10">
            <a:extLst>
              <a:ext uri="{FF2B5EF4-FFF2-40B4-BE49-F238E27FC236}">
                <a16:creationId xmlns:a16="http://schemas.microsoft.com/office/drawing/2014/main" id="{A9F04D2E-0A37-4C4A-5224-36F5C3AED7B5}"/>
              </a:ext>
            </a:extLst>
          </p:cNvPr>
          <p:cNvSpPr/>
          <p:nvPr/>
        </p:nvSpPr>
        <p:spPr>
          <a:xfrm>
            <a:off x="6022305" y="5093650"/>
            <a:ext cx="1269855" cy="309011"/>
          </a:xfrm>
          <a:prstGeom prst="downArrow">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kumimoji="0" lang="ja-JP" altLang="en-US" sz="1000" kern="0">
              <a:solidFill>
                <a:prstClr val="black"/>
              </a:solidFill>
              <a:latin typeface="+mn-lt"/>
              <a:ea typeface="+mn-ea"/>
            </a:endParaRPr>
          </a:p>
        </p:txBody>
      </p:sp>
    </p:spTree>
    <p:extLst>
      <p:ext uri="{BB962C8B-B14F-4D97-AF65-F5344CB8AC3E}">
        <p14:creationId xmlns:p14="http://schemas.microsoft.com/office/powerpoint/2010/main" val="189362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CBDFA0-E3BF-E88F-D4BF-9028F4DD76E4}"/>
              </a:ext>
            </a:extLst>
          </p:cNvPr>
          <p:cNvSpPr>
            <a:spLocks noGrp="1"/>
          </p:cNvSpPr>
          <p:nvPr>
            <p:ph type="title"/>
          </p:nvPr>
        </p:nvSpPr>
        <p:spPr/>
        <p:txBody>
          <a:bodyPr/>
          <a:lstStyle/>
          <a:p>
            <a:r>
              <a:rPr kumimoji="1" lang="ja-JP" altLang="en-US"/>
              <a:t>① 人材・組織編成 （</a:t>
            </a:r>
            <a:r>
              <a:rPr kumimoji="1" lang="en-US" altLang="ja-JP"/>
              <a:t>Organize</a:t>
            </a:r>
            <a:r>
              <a:rPr kumimoji="1" lang="ja-JP" altLang="en-US"/>
              <a:t>）</a:t>
            </a:r>
          </a:p>
        </p:txBody>
      </p:sp>
      <p:sp>
        <p:nvSpPr>
          <p:cNvPr id="3" name="コンテンツ プレースホルダー 2">
            <a:extLst>
              <a:ext uri="{FF2B5EF4-FFF2-40B4-BE49-F238E27FC236}">
                <a16:creationId xmlns:a16="http://schemas.microsoft.com/office/drawing/2014/main" id="{5BE16E9E-D1B9-1437-BED2-460D2C91B75E}"/>
              </a:ext>
            </a:extLst>
          </p:cNvPr>
          <p:cNvSpPr>
            <a:spLocks noGrp="1"/>
          </p:cNvSpPr>
          <p:nvPr>
            <p:ph idx="1"/>
          </p:nvPr>
        </p:nvSpPr>
        <p:spPr/>
        <p:txBody>
          <a:bodyPr/>
          <a:lstStyle/>
          <a:p>
            <a:r>
              <a:rPr kumimoji="1" lang="en-US" altLang="ja-JP"/>
              <a:t>Tips &amp; Tricks : </a:t>
            </a:r>
            <a:r>
              <a:rPr kumimoji="1" lang="ja-JP" altLang="en-US"/>
              <a:t>チーム編成の段階的な拡充・成熟</a:t>
            </a:r>
            <a:endParaRPr kumimoji="1" lang="en-US" altLang="ja-JP"/>
          </a:p>
          <a:p>
            <a:pPr lvl="1"/>
            <a:r>
              <a:rPr kumimoji="1" lang="ja-JP" altLang="en-US"/>
              <a:t>最終ゴールは自律的な自社主導型 </a:t>
            </a:r>
            <a:r>
              <a:rPr kumimoji="1" lang="en-US" altLang="ja-JP"/>
              <a:t>IT </a:t>
            </a:r>
            <a:r>
              <a:rPr kumimoji="1" lang="ja-JP" altLang="en-US"/>
              <a:t>の推進だが、一足飛びには到達しない</a:t>
            </a:r>
          </a:p>
          <a:p>
            <a:pPr lvl="1"/>
            <a:r>
              <a:rPr lang="ja-JP" altLang="en-US"/>
              <a:t>例） チーム編成の段階的な拡充・成熟の流れの具体例としては</a:t>
            </a:r>
            <a:r>
              <a:rPr lang="en-US" altLang="ja-JP"/>
              <a:t>...</a:t>
            </a:r>
            <a:endParaRPr kumimoji="1" lang="ja-JP" altLang="en-US"/>
          </a:p>
        </p:txBody>
      </p:sp>
      <p:pic>
        <p:nvPicPr>
          <p:cNvPr id="11" name="図 10">
            <a:extLst>
              <a:ext uri="{FF2B5EF4-FFF2-40B4-BE49-F238E27FC236}">
                <a16:creationId xmlns:a16="http://schemas.microsoft.com/office/drawing/2014/main" id="{F02150A2-8A13-C1E6-0007-24F5508245E9}"/>
              </a:ext>
            </a:extLst>
          </p:cNvPr>
          <p:cNvPicPr>
            <a:picLocks noChangeAspect="1"/>
          </p:cNvPicPr>
          <p:nvPr/>
        </p:nvPicPr>
        <p:blipFill>
          <a:blip r:embed="rId2">
            <a:clrChange>
              <a:clrFrom>
                <a:srgbClr val="FFFEFF"/>
              </a:clrFrom>
              <a:clrTo>
                <a:srgbClr val="FFFEFF">
                  <a:alpha val="0"/>
                </a:srgbClr>
              </a:clrTo>
            </a:clrChange>
          </a:blip>
          <a:stretch>
            <a:fillRect/>
          </a:stretch>
        </p:blipFill>
        <p:spPr>
          <a:xfrm>
            <a:off x="1082227" y="2244940"/>
            <a:ext cx="1720538" cy="343896"/>
          </a:xfrm>
          <a:prstGeom prst="rect">
            <a:avLst/>
          </a:prstGeom>
        </p:spPr>
      </p:pic>
      <p:pic>
        <p:nvPicPr>
          <p:cNvPr id="12" name="図 11">
            <a:extLst>
              <a:ext uri="{FF2B5EF4-FFF2-40B4-BE49-F238E27FC236}">
                <a16:creationId xmlns:a16="http://schemas.microsoft.com/office/drawing/2014/main" id="{E1473D99-C6F3-FDD3-A3E0-B08267538EBA}"/>
              </a:ext>
            </a:extLst>
          </p:cNvPr>
          <p:cNvPicPr>
            <a:picLocks noChangeAspect="1"/>
          </p:cNvPicPr>
          <p:nvPr/>
        </p:nvPicPr>
        <p:blipFill>
          <a:blip r:embed="rId3">
            <a:clrChange>
              <a:clrFrom>
                <a:srgbClr val="FFFEFF"/>
              </a:clrFrom>
              <a:clrTo>
                <a:srgbClr val="FFFEFF">
                  <a:alpha val="0"/>
                </a:srgbClr>
              </a:clrTo>
            </a:clrChange>
          </a:blip>
          <a:stretch>
            <a:fillRect/>
          </a:stretch>
        </p:blipFill>
        <p:spPr>
          <a:xfrm>
            <a:off x="582477" y="2876838"/>
            <a:ext cx="2220287" cy="861979"/>
          </a:xfrm>
          <a:prstGeom prst="rect">
            <a:avLst/>
          </a:prstGeom>
        </p:spPr>
      </p:pic>
      <p:pic>
        <p:nvPicPr>
          <p:cNvPr id="13" name="図 12">
            <a:extLst>
              <a:ext uri="{FF2B5EF4-FFF2-40B4-BE49-F238E27FC236}">
                <a16:creationId xmlns:a16="http://schemas.microsoft.com/office/drawing/2014/main" id="{E657FA29-419D-34A9-68BD-6DD337727E45}"/>
              </a:ext>
            </a:extLst>
          </p:cNvPr>
          <p:cNvPicPr>
            <a:picLocks noChangeAspect="1"/>
          </p:cNvPicPr>
          <p:nvPr/>
        </p:nvPicPr>
        <p:blipFill>
          <a:blip r:embed="rId4">
            <a:clrChange>
              <a:clrFrom>
                <a:srgbClr val="FFFEFF"/>
              </a:clrFrom>
              <a:clrTo>
                <a:srgbClr val="FFFEFF">
                  <a:alpha val="0"/>
                </a:srgbClr>
              </a:clrTo>
            </a:clrChange>
          </a:blip>
          <a:stretch>
            <a:fillRect/>
          </a:stretch>
        </p:blipFill>
        <p:spPr>
          <a:xfrm>
            <a:off x="457200" y="4021450"/>
            <a:ext cx="2345565" cy="1282355"/>
          </a:xfrm>
          <a:prstGeom prst="rect">
            <a:avLst/>
          </a:prstGeom>
        </p:spPr>
      </p:pic>
      <p:cxnSp>
        <p:nvCxnSpPr>
          <p:cNvPr id="16" name="直線コネクタ 15">
            <a:extLst>
              <a:ext uri="{FF2B5EF4-FFF2-40B4-BE49-F238E27FC236}">
                <a16:creationId xmlns:a16="http://schemas.microsoft.com/office/drawing/2014/main" id="{F8F9A8F7-5F76-B6A6-8352-721F0E0B0257}"/>
              </a:ext>
            </a:extLst>
          </p:cNvPr>
          <p:cNvCxnSpPr/>
          <p:nvPr/>
        </p:nvCxnSpPr>
        <p:spPr bwMode="auto">
          <a:xfrm>
            <a:off x="508958" y="2725947"/>
            <a:ext cx="8065699" cy="0"/>
          </a:xfrm>
          <a:prstGeom prst="line">
            <a:avLst/>
          </a:prstGeom>
          <a:noFill/>
          <a:ln w="19050" cap="flat" cmpd="sng" algn="ctr">
            <a:solidFill>
              <a:schemeClr val="bg1">
                <a:lumMod val="75000"/>
              </a:schemeClr>
            </a:solidFill>
            <a:prstDash val="sysDash"/>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線コネクタ 16">
            <a:extLst>
              <a:ext uri="{FF2B5EF4-FFF2-40B4-BE49-F238E27FC236}">
                <a16:creationId xmlns:a16="http://schemas.microsoft.com/office/drawing/2014/main" id="{EF5710EA-0E3B-BD3C-7640-B73D262ABA1E}"/>
              </a:ext>
            </a:extLst>
          </p:cNvPr>
          <p:cNvCxnSpPr/>
          <p:nvPr/>
        </p:nvCxnSpPr>
        <p:spPr bwMode="auto">
          <a:xfrm>
            <a:off x="508958" y="3890513"/>
            <a:ext cx="8065699" cy="0"/>
          </a:xfrm>
          <a:prstGeom prst="line">
            <a:avLst/>
          </a:prstGeom>
          <a:noFill/>
          <a:ln w="19050" cap="flat" cmpd="sng" algn="ctr">
            <a:solidFill>
              <a:schemeClr val="bg1">
                <a:lumMod val="75000"/>
              </a:schemeClr>
            </a:solidFill>
            <a:prstDash val="sysDash"/>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直線コネクタ 18">
            <a:extLst>
              <a:ext uri="{FF2B5EF4-FFF2-40B4-BE49-F238E27FC236}">
                <a16:creationId xmlns:a16="http://schemas.microsoft.com/office/drawing/2014/main" id="{B59B826D-273E-8C8A-A8FF-F330F77C5886}"/>
              </a:ext>
            </a:extLst>
          </p:cNvPr>
          <p:cNvCxnSpPr/>
          <p:nvPr/>
        </p:nvCxnSpPr>
        <p:spPr bwMode="auto">
          <a:xfrm>
            <a:off x="508958" y="5495026"/>
            <a:ext cx="8065699" cy="0"/>
          </a:xfrm>
          <a:prstGeom prst="line">
            <a:avLst/>
          </a:prstGeom>
          <a:noFill/>
          <a:ln w="19050" cap="flat" cmpd="sng" algn="ctr">
            <a:solidFill>
              <a:schemeClr val="bg1">
                <a:lumMod val="75000"/>
              </a:schemeClr>
            </a:solidFill>
            <a:prstDash val="sysDash"/>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AutoShape 55">
            <a:extLst>
              <a:ext uri="{FF2B5EF4-FFF2-40B4-BE49-F238E27FC236}">
                <a16:creationId xmlns:a16="http://schemas.microsoft.com/office/drawing/2014/main" id="{49F00903-21A1-E6CB-BF57-E2692059576C}"/>
              </a:ext>
            </a:extLst>
          </p:cNvPr>
          <p:cNvSpPr>
            <a:spLocks noChangeArrowheads="1"/>
          </p:cNvSpPr>
          <p:nvPr/>
        </p:nvSpPr>
        <p:spPr bwMode="auto">
          <a:xfrm>
            <a:off x="389866" y="2107830"/>
            <a:ext cx="692361" cy="196213"/>
          </a:xfrm>
          <a:prstGeom prst="roundRect">
            <a:avLst>
              <a:gd name="adj" fmla="val 16667"/>
            </a:avLst>
          </a:prstGeom>
          <a:gradFill rotWithShape="1">
            <a:gsLst>
              <a:gs pos="0">
                <a:srgbClr val="CBFFDD"/>
              </a:gs>
              <a:gs pos="50000">
                <a:srgbClr val="66FF99"/>
              </a:gs>
              <a:gs pos="100000">
                <a:srgbClr val="CBFFDD"/>
              </a:gs>
            </a:gsLst>
            <a:lin ang="2700000" scaled="1"/>
          </a:gradFill>
          <a:ln w="9525">
            <a:solidFill>
              <a:srgbClr val="008000"/>
            </a:solidFill>
            <a:round/>
            <a:headEnd/>
            <a:tailEnd/>
          </a:ln>
          <a:effectLst>
            <a:outerShdw dist="53882" dir="2700000" algn="ctr" rotWithShape="0">
              <a:schemeClr val="bg2">
                <a:alpha val="50000"/>
              </a:schemeClr>
            </a:outerShdw>
          </a:effectLst>
        </p:spPr>
        <p:txBody>
          <a:bodyPr wrap="none" anchor="ct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000"/>
              <a:t>第 </a:t>
            </a:r>
            <a:r>
              <a:rPr lang="en-US" altLang="ja-JP" sz="1000"/>
              <a:t>1 </a:t>
            </a:r>
            <a:r>
              <a:rPr lang="ja-JP" altLang="en-US" sz="1000"/>
              <a:t>段階</a:t>
            </a:r>
          </a:p>
        </p:txBody>
      </p:sp>
      <p:sp>
        <p:nvSpPr>
          <p:cNvPr id="21" name="AutoShape 55">
            <a:extLst>
              <a:ext uri="{FF2B5EF4-FFF2-40B4-BE49-F238E27FC236}">
                <a16:creationId xmlns:a16="http://schemas.microsoft.com/office/drawing/2014/main" id="{B4FBD60B-DF73-90E4-046E-E7C3BD4822B8}"/>
              </a:ext>
            </a:extLst>
          </p:cNvPr>
          <p:cNvSpPr>
            <a:spLocks noChangeArrowheads="1"/>
          </p:cNvSpPr>
          <p:nvPr/>
        </p:nvSpPr>
        <p:spPr bwMode="auto">
          <a:xfrm>
            <a:off x="389866" y="2816374"/>
            <a:ext cx="692361" cy="196213"/>
          </a:xfrm>
          <a:prstGeom prst="roundRect">
            <a:avLst>
              <a:gd name="adj" fmla="val 16667"/>
            </a:avLst>
          </a:prstGeom>
          <a:gradFill rotWithShape="1">
            <a:gsLst>
              <a:gs pos="0">
                <a:srgbClr val="CBFFDD"/>
              </a:gs>
              <a:gs pos="50000">
                <a:srgbClr val="66FF99"/>
              </a:gs>
              <a:gs pos="100000">
                <a:srgbClr val="CBFFDD"/>
              </a:gs>
            </a:gsLst>
            <a:lin ang="2700000" scaled="1"/>
          </a:gradFill>
          <a:ln w="9525">
            <a:solidFill>
              <a:srgbClr val="008000"/>
            </a:solidFill>
            <a:round/>
            <a:headEnd/>
            <a:tailEnd/>
          </a:ln>
          <a:effectLst>
            <a:outerShdw dist="53882" dir="2700000" algn="ctr" rotWithShape="0">
              <a:schemeClr val="bg2">
                <a:alpha val="50000"/>
              </a:schemeClr>
            </a:outerShdw>
          </a:effectLst>
        </p:spPr>
        <p:txBody>
          <a:bodyPr wrap="none" anchor="ct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000"/>
              <a:t>第 </a:t>
            </a:r>
            <a:r>
              <a:rPr lang="en-US" altLang="ja-JP" sz="1000"/>
              <a:t>2 </a:t>
            </a:r>
            <a:r>
              <a:rPr lang="ja-JP" altLang="en-US" sz="1000"/>
              <a:t>段階</a:t>
            </a:r>
          </a:p>
        </p:txBody>
      </p:sp>
      <p:sp>
        <p:nvSpPr>
          <p:cNvPr id="22" name="AutoShape 55">
            <a:extLst>
              <a:ext uri="{FF2B5EF4-FFF2-40B4-BE49-F238E27FC236}">
                <a16:creationId xmlns:a16="http://schemas.microsoft.com/office/drawing/2014/main" id="{1BFBB01C-8E76-EF54-89D3-7AA0CF22C956}"/>
              </a:ext>
            </a:extLst>
          </p:cNvPr>
          <p:cNvSpPr>
            <a:spLocks noChangeArrowheads="1"/>
          </p:cNvSpPr>
          <p:nvPr/>
        </p:nvSpPr>
        <p:spPr bwMode="auto">
          <a:xfrm>
            <a:off x="389866" y="3998468"/>
            <a:ext cx="692361" cy="196213"/>
          </a:xfrm>
          <a:prstGeom prst="roundRect">
            <a:avLst>
              <a:gd name="adj" fmla="val 16667"/>
            </a:avLst>
          </a:prstGeom>
          <a:gradFill rotWithShape="1">
            <a:gsLst>
              <a:gs pos="0">
                <a:srgbClr val="CBFFDD"/>
              </a:gs>
              <a:gs pos="50000">
                <a:srgbClr val="66FF99"/>
              </a:gs>
              <a:gs pos="100000">
                <a:srgbClr val="CBFFDD"/>
              </a:gs>
            </a:gsLst>
            <a:lin ang="2700000" scaled="1"/>
          </a:gradFill>
          <a:ln w="9525">
            <a:solidFill>
              <a:srgbClr val="008000"/>
            </a:solidFill>
            <a:round/>
            <a:headEnd/>
            <a:tailEnd/>
          </a:ln>
          <a:effectLst>
            <a:outerShdw dist="53882" dir="2700000" algn="ctr" rotWithShape="0">
              <a:schemeClr val="bg2">
                <a:alpha val="50000"/>
              </a:schemeClr>
            </a:outerShdw>
          </a:effectLst>
        </p:spPr>
        <p:txBody>
          <a:bodyPr wrap="none" anchor="ct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000"/>
              <a:t>第 </a:t>
            </a:r>
            <a:r>
              <a:rPr lang="en-US" altLang="ja-JP" sz="1000"/>
              <a:t>3 </a:t>
            </a:r>
            <a:r>
              <a:rPr lang="ja-JP" altLang="en-US" sz="1000"/>
              <a:t>段階</a:t>
            </a:r>
          </a:p>
        </p:txBody>
      </p:sp>
      <p:sp>
        <p:nvSpPr>
          <p:cNvPr id="24" name="テキスト ボックス 23">
            <a:extLst>
              <a:ext uri="{FF2B5EF4-FFF2-40B4-BE49-F238E27FC236}">
                <a16:creationId xmlns:a16="http://schemas.microsoft.com/office/drawing/2014/main" id="{3E8F534E-D5AB-5E52-2B14-F44449EB8F6A}"/>
              </a:ext>
            </a:extLst>
          </p:cNvPr>
          <p:cNvSpPr txBox="1"/>
          <p:nvPr/>
        </p:nvSpPr>
        <p:spPr>
          <a:xfrm>
            <a:off x="3105509" y="2128025"/>
            <a:ext cx="5670142" cy="600164"/>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1100"/>
              <a:t>クラウドを利用する </a:t>
            </a:r>
            <a:r>
              <a:rPr kumimoji="1" lang="en-US" altLang="ja-JP" sz="1100"/>
              <a:t>PJ </a:t>
            </a:r>
            <a:r>
              <a:rPr kumimoji="1" lang="ja-JP" altLang="en-US" sz="1100"/>
              <a:t>チームと、クラウドガバナンスチームの </a:t>
            </a:r>
            <a:r>
              <a:rPr kumimoji="1" lang="en-US" altLang="ja-JP" sz="1100"/>
              <a:t>2 </a:t>
            </a:r>
            <a:r>
              <a:rPr kumimoji="1" lang="ja-JP" altLang="en-US" sz="1100"/>
              <a:t>つのみで推進</a:t>
            </a:r>
          </a:p>
          <a:p>
            <a:pPr marL="171450" indent="-171450">
              <a:buFont typeface="Arial" panose="020B0604020202020204" pitchFamily="34" charset="0"/>
              <a:buChar char="•"/>
            </a:pPr>
            <a:r>
              <a:rPr kumimoji="1" lang="en-US" altLang="ja-JP" sz="1100"/>
              <a:t>PJ </a:t>
            </a:r>
            <a:r>
              <a:rPr kumimoji="1" lang="ja-JP" altLang="en-US" sz="1100"/>
              <a:t>チームが業務システム構築を進める一方で、ガバナンスチームが将来を見越しながら、</a:t>
            </a:r>
            <a:br>
              <a:rPr kumimoji="1" lang="ja-JP" altLang="en-US" sz="1100"/>
            </a:br>
            <a:r>
              <a:rPr kumimoji="1" lang="ja-JP" altLang="en-US" sz="1100"/>
              <a:t>安全性確保のためのガードレールの整備を並行して進めていく</a:t>
            </a:r>
          </a:p>
        </p:txBody>
      </p:sp>
      <p:sp>
        <p:nvSpPr>
          <p:cNvPr id="25" name="テキスト ボックス 24">
            <a:extLst>
              <a:ext uri="{FF2B5EF4-FFF2-40B4-BE49-F238E27FC236}">
                <a16:creationId xmlns:a16="http://schemas.microsoft.com/office/drawing/2014/main" id="{8973C980-855B-8A28-D62D-ADCC306026D4}"/>
              </a:ext>
            </a:extLst>
          </p:cNvPr>
          <p:cNvSpPr txBox="1"/>
          <p:nvPr/>
        </p:nvSpPr>
        <p:spPr>
          <a:xfrm>
            <a:off x="3105509" y="2826722"/>
            <a:ext cx="5654112" cy="938719"/>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1100"/>
              <a:t>先行する </a:t>
            </a:r>
            <a:r>
              <a:rPr kumimoji="1" lang="en-US" altLang="ja-JP" sz="1100"/>
              <a:t>PJ </a:t>
            </a:r>
            <a:r>
              <a:rPr kumimoji="1" lang="ja-JP" altLang="en-US" sz="1100"/>
              <a:t>のクラウド利用が成功すると、全社的に戦略を明確化しながら、複数の </a:t>
            </a:r>
            <a:r>
              <a:rPr kumimoji="1" lang="en-US" altLang="ja-JP" sz="1100"/>
              <a:t>PJ </a:t>
            </a:r>
            <a:r>
              <a:rPr kumimoji="1" lang="ja-JP" altLang="en-US" sz="1100"/>
              <a:t>を</a:t>
            </a:r>
            <a:br>
              <a:rPr kumimoji="1" lang="ja-JP" altLang="en-US" sz="1100"/>
            </a:br>
            <a:r>
              <a:rPr kumimoji="1" lang="ja-JP" altLang="en-US" sz="1100"/>
              <a:t>立ち上げて並走させるようになっていく</a:t>
            </a:r>
          </a:p>
          <a:p>
            <a:pPr marL="171450" indent="-171450">
              <a:buFont typeface="Arial" panose="020B0604020202020204" pitchFamily="34" charset="0"/>
              <a:buChar char="•"/>
            </a:pPr>
            <a:r>
              <a:rPr kumimoji="1" lang="ja-JP" altLang="en-US" sz="1100"/>
              <a:t>クラウド運用作業も、集約・効率化が必要になってくるため、クラウド運用チームが明確に</a:t>
            </a:r>
            <a:br>
              <a:rPr kumimoji="1" lang="ja-JP" altLang="en-US" sz="1100"/>
            </a:br>
            <a:r>
              <a:rPr kumimoji="1" lang="ja-JP" altLang="en-US" sz="1100"/>
              <a:t>編成され、複数の業務システムの運用監視を横断的にサポートしていくようになる</a:t>
            </a:r>
          </a:p>
          <a:p>
            <a:pPr marL="171450" indent="-171450">
              <a:buFont typeface="Arial" panose="020B0604020202020204" pitchFamily="34" charset="0"/>
              <a:buChar char="•"/>
            </a:pPr>
            <a:r>
              <a:rPr lang="ja-JP" altLang="en-US" sz="1100"/>
              <a:t>まだクラウド利用が限定的なため、オンプレ運用とは切り離して考えることが可能</a:t>
            </a:r>
            <a:endParaRPr kumimoji="1" lang="ja-JP" altLang="en-US" sz="1100"/>
          </a:p>
        </p:txBody>
      </p:sp>
      <p:sp>
        <p:nvSpPr>
          <p:cNvPr id="26" name="テキスト ボックス 25">
            <a:extLst>
              <a:ext uri="{FF2B5EF4-FFF2-40B4-BE49-F238E27FC236}">
                <a16:creationId xmlns:a16="http://schemas.microsoft.com/office/drawing/2014/main" id="{ABD2DE8B-A3AE-39A4-B2E5-87F69FD203F5}"/>
              </a:ext>
            </a:extLst>
          </p:cNvPr>
          <p:cNvSpPr txBox="1"/>
          <p:nvPr/>
        </p:nvSpPr>
        <p:spPr>
          <a:xfrm>
            <a:off x="3105509" y="4258056"/>
            <a:ext cx="5729454" cy="769441"/>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1100"/>
              <a:t>さらにクラウド利用が進み、基幹系システムなどの重要ワークロードがクラウドに乗るように</a:t>
            </a:r>
            <a:br>
              <a:rPr lang="ja-JP" altLang="en-US" sz="1100"/>
            </a:br>
            <a:r>
              <a:rPr lang="ja-JP" altLang="en-US" sz="1100"/>
              <a:t>なってくると、既存のオンプレ運用管理とのすり合わせが必要になってくる</a:t>
            </a:r>
          </a:p>
          <a:p>
            <a:pPr marL="171450" indent="-171450">
              <a:buFont typeface="Arial" panose="020B0604020202020204" pitchFamily="34" charset="0"/>
              <a:buChar char="•"/>
            </a:pPr>
            <a:r>
              <a:rPr kumimoji="1" lang="ja-JP" altLang="en-US" sz="1100"/>
              <a:t>ガバナンスチームの役割を、既存のオンプレ運用管理チーム</a:t>
            </a:r>
            <a:r>
              <a:rPr lang="ja-JP" altLang="en-US" sz="1100"/>
              <a:t>とすり合わせると共に、既存の</a:t>
            </a:r>
            <a:br>
              <a:rPr lang="en-US" altLang="ja-JP" sz="1100"/>
            </a:br>
            <a:r>
              <a:rPr lang="en-US" altLang="ja-JP" sz="1100"/>
              <a:t>IT </a:t>
            </a:r>
            <a:r>
              <a:rPr lang="ja-JP" altLang="en-US" sz="1100"/>
              <a:t>部門スタッフ（オンプレスキル）をクラウドシフトさせるなどの取り組みを進めることになる</a:t>
            </a:r>
            <a:endParaRPr kumimoji="1" lang="en-US" altLang="ja-JP" sz="1100"/>
          </a:p>
        </p:txBody>
      </p:sp>
      <p:sp>
        <p:nvSpPr>
          <p:cNvPr id="27" name="テキスト ボックス 26">
            <a:extLst>
              <a:ext uri="{FF2B5EF4-FFF2-40B4-BE49-F238E27FC236}">
                <a16:creationId xmlns:a16="http://schemas.microsoft.com/office/drawing/2014/main" id="{6AD59869-82A7-5E1A-C43C-438DB0F45335}"/>
              </a:ext>
            </a:extLst>
          </p:cNvPr>
          <p:cNvSpPr txBox="1"/>
          <p:nvPr/>
        </p:nvSpPr>
        <p:spPr>
          <a:xfrm>
            <a:off x="3105509" y="5808181"/>
            <a:ext cx="5678157" cy="600164"/>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1100"/>
              <a:t>クラウド運用とオンプレ運用がうまく融合してくると、ガバナンスチームの役割も変わってくる</a:t>
            </a:r>
          </a:p>
          <a:p>
            <a:pPr marL="171450" indent="-171450">
              <a:buFont typeface="Arial" panose="020B0604020202020204" pitchFamily="34" charset="0"/>
              <a:buChar char="•"/>
            </a:pPr>
            <a:r>
              <a:rPr lang="ja-JP" altLang="en-US" sz="1100"/>
              <a:t>クラウド利活用のメリットをより大きく引き出すため、</a:t>
            </a:r>
            <a:r>
              <a:rPr kumimoji="1" lang="en-US" altLang="ja-JP" sz="1100"/>
              <a:t>CCoE </a:t>
            </a:r>
            <a:r>
              <a:rPr kumimoji="1" lang="ja-JP" altLang="en-US" sz="1100"/>
              <a:t>チームがクラウドガバナンスや</a:t>
            </a:r>
            <a:br>
              <a:rPr kumimoji="1" lang="ja-JP" altLang="en-US" sz="1100"/>
            </a:br>
            <a:r>
              <a:rPr kumimoji="1" lang="ja-JP" altLang="en-US" sz="1100"/>
              <a:t>共通基盤改善、自動化推進、セキュリティ維持、案件支援などを下支えいく形になる</a:t>
            </a:r>
            <a:endParaRPr kumimoji="1" lang="en-US" altLang="ja-JP" sz="1100"/>
          </a:p>
        </p:txBody>
      </p:sp>
      <p:grpSp>
        <p:nvGrpSpPr>
          <p:cNvPr id="31" name="グループ化 30">
            <a:extLst>
              <a:ext uri="{FF2B5EF4-FFF2-40B4-BE49-F238E27FC236}">
                <a16:creationId xmlns:a16="http://schemas.microsoft.com/office/drawing/2014/main" id="{655217BA-D193-9EB9-0192-D0422BD6C804}"/>
              </a:ext>
            </a:extLst>
          </p:cNvPr>
          <p:cNvGrpSpPr/>
          <p:nvPr/>
        </p:nvGrpSpPr>
        <p:grpSpPr>
          <a:xfrm>
            <a:off x="555562" y="5648325"/>
            <a:ext cx="2148840" cy="1091721"/>
            <a:chOff x="555562" y="5648325"/>
            <a:chExt cx="2148840" cy="1091721"/>
          </a:xfrm>
        </p:grpSpPr>
        <p:pic>
          <p:nvPicPr>
            <p:cNvPr id="14" name="図 13">
              <a:extLst>
                <a:ext uri="{FF2B5EF4-FFF2-40B4-BE49-F238E27FC236}">
                  <a16:creationId xmlns:a16="http://schemas.microsoft.com/office/drawing/2014/main" id="{C358690A-AA1F-0987-00B7-89DD59C65824}"/>
                </a:ext>
              </a:extLst>
            </p:cNvPr>
            <p:cNvPicPr>
              <a:picLocks noChangeAspect="1"/>
            </p:cNvPicPr>
            <p:nvPr/>
          </p:nvPicPr>
          <p:blipFill>
            <a:blip r:embed="rId5">
              <a:clrChange>
                <a:clrFrom>
                  <a:srgbClr val="FFFEFF"/>
                </a:clrFrom>
                <a:clrTo>
                  <a:srgbClr val="FFFEFF">
                    <a:alpha val="0"/>
                  </a:srgbClr>
                </a:clrTo>
              </a:clrChange>
            </a:blip>
            <a:stretch>
              <a:fillRect/>
            </a:stretch>
          </p:blipFill>
          <p:spPr>
            <a:xfrm>
              <a:off x="555562" y="5708137"/>
              <a:ext cx="2148840" cy="1031909"/>
            </a:xfrm>
            <a:prstGeom prst="rect">
              <a:avLst/>
            </a:prstGeom>
          </p:spPr>
        </p:pic>
        <p:pic>
          <p:nvPicPr>
            <p:cNvPr id="28" name="図 27">
              <a:extLst>
                <a:ext uri="{FF2B5EF4-FFF2-40B4-BE49-F238E27FC236}">
                  <a16:creationId xmlns:a16="http://schemas.microsoft.com/office/drawing/2014/main" id="{2DAE577F-C5DB-4B79-332C-7A955065B902}"/>
                </a:ext>
              </a:extLst>
            </p:cNvPr>
            <p:cNvPicPr>
              <a:picLocks noChangeAspect="1"/>
            </p:cNvPicPr>
            <p:nvPr/>
          </p:nvPicPr>
          <p:blipFill rotWithShape="1">
            <a:blip r:embed="rId5">
              <a:clrChange>
                <a:clrFrom>
                  <a:srgbClr val="FFFEFF"/>
                </a:clrFrom>
                <a:clrTo>
                  <a:srgbClr val="FFFEFF">
                    <a:alpha val="0"/>
                  </a:srgbClr>
                </a:clrTo>
              </a:clrChange>
            </a:blip>
            <a:srcRect l="25786" t="14972" r="57149" b="67490"/>
            <a:stretch/>
          </p:blipFill>
          <p:spPr>
            <a:xfrm>
              <a:off x="1112044" y="5648325"/>
              <a:ext cx="366712" cy="180976"/>
            </a:xfrm>
            <a:prstGeom prst="rect">
              <a:avLst/>
            </a:prstGeom>
          </p:spPr>
        </p:pic>
        <p:pic>
          <p:nvPicPr>
            <p:cNvPr id="29" name="図 28">
              <a:extLst>
                <a:ext uri="{FF2B5EF4-FFF2-40B4-BE49-F238E27FC236}">
                  <a16:creationId xmlns:a16="http://schemas.microsoft.com/office/drawing/2014/main" id="{200EAF42-BF9F-14C6-EA5D-D56399AB3A65}"/>
                </a:ext>
              </a:extLst>
            </p:cNvPr>
            <p:cNvPicPr>
              <a:picLocks noChangeAspect="1"/>
            </p:cNvPicPr>
            <p:nvPr/>
          </p:nvPicPr>
          <p:blipFill rotWithShape="1">
            <a:blip r:embed="rId5">
              <a:clrChange>
                <a:clrFrom>
                  <a:srgbClr val="FFFEFF"/>
                </a:clrFrom>
                <a:clrTo>
                  <a:srgbClr val="FFFEFF">
                    <a:alpha val="0"/>
                  </a:srgbClr>
                </a:clrTo>
              </a:clrChange>
            </a:blip>
            <a:srcRect l="25786" t="14972" r="57149" b="67490"/>
            <a:stretch/>
          </p:blipFill>
          <p:spPr>
            <a:xfrm>
              <a:off x="1112044" y="6076950"/>
              <a:ext cx="366712" cy="180976"/>
            </a:xfrm>
            <a:prstGeom prst="rect">
              <a:avLst/>
            </a:prstGeom>
          </p:spPr>
        </p:pic>
      </p:grpSp>
      <p:sp>
        <p:nvSpPr>
          <p:cNvPr id="30" name="AutoShape 55">
            <a:extLst>
              <a:ext uri="{FF2B5EF4-FFF2-40B4-BE49-F238E27FC236}">
                <a16:creationId xmlns:a16="http://schemas.microsoft.com/office/drawing/2014/main" id="{15758C5B-B614-0149-62E5-5E7B76A8DC3F}"/>
              </a:ext>
            </a:extLst>
          </p:cNvPr>
          <p:cNvSpPr>
            <a:spLocks noChangeArrowheads="1"/>
          </p:cNvSpPr>
          <p:nvPr/>
        </p:nvSpPr>
        <p:spPr bwMode="auto">
          <a:xfrm>
            <a:off x="389866" y="5562764"/>
            <a:ext cx="692361" cy="196213"/>
          </a:xfrm>
          <a:prstGeom prst="roundRect">
            <a:avLst>
              <a:gd name="adj" fmla="val 16667"/>
            </a:avLst>
          </a:prstGeom>
          <a:gradFill rotWithShape="1">
            <a:gsLst>
              <a:gs pos="0">
                <a:srgbClr val="CBFFDD"/>
              </a:gs>
              <a:gs pos="50000">
                <a:srgbClr val="66FF99"/>
              </a:gs>
              <a:gs pos="100000">
                <a:srgbClr val="CBFFDD"/>
              </a:gs>
            </a:gsLst>
            <a:lin ang="2700000" scaled="1"/>
          </a:gradFill>
          <a:ln w="9525">
            <a:solidFill>
              <a:srgbClr val="008000"/>
            </a:solidFill>
            <a:round/>
            <a:headEnd/>
            <a:tailEnd/>
          </a:ln>
          <a:effectLst>
            <a:outerShdw dist="53882" dir="2700000" algn="ctr" rotWithShape="0">
              <a:schemeClr val="bg2">
                <a:alpha val="50000"/>
              </a:schemeClr>
            </a:outerShdw>
          </a:effectLst>
        </p:spPr>
        <p:txBody>
          <a:bodyPr wrap="none" anchor="ct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000"/>
              <a:t>第 </a:t>
            </a:r>
            <a:r>
              <a:rPr lang="en-US" altLang="ja-JP" sz="1000"/>
              <a:t>4 </a:t>
            </a:r>
            <a:r>
              <a:rPr lang="ja-JP" altLang="en-US" sz="1000"/>
              <a:t>段階</a:t>
            </a:r>
          </a:p>
        </p:txBody>
      </p:sp>
    </p:spTree>
    <p:extLst>
      <p:ext uri="{BB962C8B-B14F-4D97-AF65-F5344CB8AC3E}">
        <p14:creationId xmlns:p14="http://schemas.microsoft.com/office/powerpoint/2010/main" val="343944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E2BD1A-F57D-A921-FB27-003F2072194B}"/>
              </a:ext>
            </a:extLst>
          </p:cNvPr>
          <p:cNvSpPr>
            <a:spLocks noGrp="1"/>
          </p:cNvSpPr>
          <p:nvPr>
            <p:ph type="title"/>
          </p:nvPr>
        </p:nvSpPr>
        <p:spPr/>
        <p:txBody>
          <a:bodyPr/>
          <a:lstStyle/>
          <a:p>
            <a:r>
              <a:rPr kumimoji="1" lang="ja-JP" altLang="en-US"/>
              <a:t>① 人材・組織編成 （</a:t>
            </a:r>
            <a:r>
              <a:rPr kumimoji="1" lang="en-US" altLang="ja-JP"/>
              <a:t>Organize</a:t>
            </a:r>
            <a:r>
              <a:rPr kumimoji="1" lang="ja-JP" altLang="en-US"/>
              <a:t>）</a:t>
            </a:r>
          </a:p>
        </p:txBody>
      </p:sp>
      <p:sp>
        <p:nvSpPr>
          <p:cNvPr id="3" name="コンテンツ プレースホルダー 2">
            <a:extLst>
              <a:ext uri="{FF2B5EF4-FFF2-40B4-BE49-F238E27FC236}">
                <a16:creationId xmlns:a16="http://schemas.microsoft.com/office/drawing/2014/main" id="{4AA00BBE-E6A2-2342-D2C0-96914BF34DBD}"/>
              </a:ext>
            </a:extLst>
          </p:cNvPr>
          <p:cNvSpPr>
            <a:spLocks noGrp="1"/>
          </p:cNvSpPr>
          <p:nvPr>
            <p:ph idx="1"/>
          </p:nvPr>
        </p:nvSpPr>
        <p:spPr/>
        <p:txBody>
          <a:bodyPr/>
          <a:lstStyle/>
          <a:p>
            <a:r>
              <a:rPr kumimoji="1" lang="en-US" altLang="ja-JP"/>
              <a:t>Tips &amp; Tricks : </a:t>
            </a:r>
            <a:r>
              <a:rPr kumimoji="1" lang="ja-JP" altLang="en-US"/>
              <a:t>チーム編成の段階的な拡充・成熟（続き）</a:t>
            </a:r>
            <a:endParaRPr kumimoji="1" lang="en-US" altLang="ja-JP"/>
          </a:p>
          <a:p>
            <a:pPr lvl="1"/>
            <a:r>
              <a:rPr lang="ja-JP" altLang="en-US"/>
              <a:t>前述の例は、あくまで </a:t>
            </a:r>
            <a:r>
              <a:rPr lang="en-US" altLang="ja-JP"/>
              <a:t>Azure CAF </a:t>
            </a:r>
            <a:r>
              <a:rPr lang="ja-JP" altLang="en-US"/>
              <a:t>で取り上げられている一例であり、実際のお客様でこの通りになるわけではない</a:t>
            </a:r>
          </a:p>
          <a:p>
            <a:pPr lvl="1"/>
            <a:r>
              <a:rPr kumimoji="1" lang="ja-JP" altLang="en-US"/>
              <a:t>ただし、注意すべき点がいくつかある</a:t>
            </a:r>
          </a:p>
        </p:txBody>
      </p:sp>
      <p:sp>
        <p:nvSpPr>
          <p:cNvPr id="6" name="正方形/長方形 5">
            <a:extLst>
              <a:ext uri="{FF2B5EF4-FFF2-40B4-BE49-F238E27FC236}">
                <a16:creationId xmlns:a16="http://schemas.microsoft.com/office/drawing/2014/main" id="{9E04637A-3FB5-E543-9EFD-79F2599E47EC}"/>
              </a:ext>
            </a:extLst>
          </p:cNvPr>
          <p:cNvSpPr/>
          <p:nvPr/>
        </p:nvSpPr>
        <p:spPr>
          <a:xfrm>
            <a:off x="457200" y="2381546"/>
            <a:ext cx="4035288" cy="206976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b="1" u="sng" kern="0">
                <a:solidFill>
                  <a:prstClr val="black"/>
                </a:solidFill>
                <a:latin typeface="+mn-lt"/>
                <a:ea typeface="+mn-ea"/>
              </a:rPr>
              <a:t>最終ゴールは「</a:t>
            </a:r>
            <a:r>
              <a:rPr kumimoji="1" lang="ja-JP" altLang="en-US" sz="1400" b="1" u="sng"/>
              <a:t>自律的な自社主導型 </a:t>
            </a:r>
            <a:r>
              <a:rPr kumimoji="1" lang="en-US" altLang="ja-JP" sz="1400" b="1" u="sng"/>
              <a:t>IT </a:t>
            </a:r>
            <a:r>
              <a:rPr kumimoji="1" lang="ja-JP" altLang="en-US" sz="1400" b="1" u="sng"/>
              <a:t>の推進</a:t>
            </a:r>
            <a:r>
              <a:rPr kumimoji="0" lang="ja-JP" altLang="en-US" sz="1400" b="1" u="sng" kern="0">
                <a:solidFill>
                  <a:prstClr val="black"/>
                </a:solidFill>
                <a:latin typeface="+mn-lt"/>
                <a:ea typeface="+mn-ea"/>
              </a:rPr>
              <a:t>」</a:t>
            </a:r>
          </a:p>
          <a:p>
            <a:pPr eaLnBrk="1" fontAlgn="auto" hangingPunct="1">
              <a:spcBef>
                <a:spcPts val="0"/>
              </a:spcBef>
              <a:spcAft>
                <a:spcPts val="0"/>
              </a:spcAft>
              <a:defRPr/>
            </a:pPr>
            <a:endParaRPr kumimoji="0" lang="ja-JP" altLang="en-US"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最終ゴールとして目指すべき状態は、</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現場主導型 </a:t>
            </a:r>
            <a:r>
              <a:rPr kumimoji="0" lang="en-US" altLang="ja-JP" sz="1200" kern="0">
                <a:solidFill>
                  <a:prstClr val="black"/>
                </a:solidFill>
                <a:latin typeface="+mn-lt"/>
                <a:ea typeface="+mn-ea"/>
              </a:rPr>
              <a:t>IT</a:t>
            </a:r>
            <a:r>
              <a:rPr kumimoji="0" lang="ja-JP" altLang="en-US" sz="1200" kern="0">
                <a:solidFill>
                  <a:prstClr val="black"/>
                </a:solidFill>
                <a:latin typeface="+mn-lt"/>
                <a:ea typeface="+mn-ea"/>
              </a:rPr>
              <a:t>、セルフサービス型でのクラウド活用が進んでいる</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同時にガードレールが整備されていて、ガバナンスが効いている</a:t>
            </a: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この状態にどのようなロードマップで辿り着くかが課題</a:t>
            </a:r>
          </a:p>
          <a:p>
            <a:pPr eaLnBrk="1" fontAlgn="auto" hangingPunct="1">
              <a:spcBef>
                <a:spcPts val="0"/>
              </a:spcBef>
              <a:spcAft>
                <a:spcPts val="0"/>
              </a:spcAft>
              <a:defRPr/>
            </a:pPr>
            <a:endParaRPr kumimoji="0" lang="ja-JP" altLang="en-US" sz="1200" kern="0">
              <a:solidFill>
                <a:prstClr val="black"/>
              </a:solidFill>
              <a:latin typeface="+mn-lt"/>
              <a:ea typeface="+mn-ea"/>
            </a:endParaRPr>
          </a:p>
          <a:p>
            <a:pPr eaLnBrk="1" fontAlgn="auto" hangingPunct="1">
              <a:spcBef>
                <a:spcPts val="0"/>
              </a:spcBef>
              <a:spcAft>
                <a:spcPts val="0"/>
              </a:spcAft>
              <a:defRPr/>
            </a:pPr>
            <a:endParaRPr kumimoji="0" lang="ja-JP" altLang="en-US" sz="1200" kern="0">
              <a:solidFill>
                <a:prstClr val="black"/>
              </a:solidFill>
              <a:latin typeface="+mn-lt"/>
              <a:ea typeface="+mn-ea"/>
            </a:endParaRPr>
          </a:p>
        </p:txBody>
      </p:sp>
      <p:sp>
        <p:nvSpPr>
          <p:cNvPr id="7" name="正方形/長方形 6">
            <a:extLst>
              <a:ext uri="{FF2B5EF4-FFF2-40B4-BE49-F238E27FC236}">
                <a16:creationId xmlns:a16="http://schemas.microsoft.com/office/drawing/2014/main" id="{5388B955-0AD7-CA95-7934-6F62D54D4C32}"/>
              </a:ext>
            </a:extLst>
          </p:cNvPr>
          <p:cNvSpPr/>
          <p:nvPr/>
        </p:nvSpPr>
        <p:spPr>
          <a:xfrm>
            <a:off x="457200" y="4595999"/>
            <a:ext cx="4035288" cy="206976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b="1" u="sng" kern="0">
                <a:solidFill>
                  <a:prstClr val="black"/>
                </a:solidFill>
                <a:latin typeface="+mn-lt"/>
                <a:ea typeface="+mn-ea"/>
              </a:rPr>
              <a:t>各チームの責任を </a:t>
            </a:r>
            <a:r>
              <a:rPr kumimoji="0" lang="en-US" altLang="ja-JP" sz="1400" b="1" u="sng" kern="0">
                <a:solidFill>
                  <a:prstClr val="black"/>
                </a:solidFill>
                <a:latin typeface="+mn-lt"/>
                <a:ea typeface="+mn-ea"/>
              </a:rPr>
              <a:t>RACI </a:t>
            </a:r>
            <a:r>
              <a:rPr kumimoji="0" lang="ja-JP" altLang="en-US" sz="1400" b="1" u="sng" kern="0">
                <a:solidFill>
                  <a:prstClr val="black"/>
                </a:solidFill>
                <a:latin typeface="+mn-lt"/>
                <a:ea typeface="+mn-ea"/>
              </a:rPr>
              <a:t>で明確化する</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誰が </a:t>
            </a:r>
            <a:r>
              <a:rPr kumimoji="0" lang="en-US" altLang="ja-JP" sz="1200" kern="0">
                <a:solidFill>
                  <a:prstClr val="black"/>
                </a:solidFill>
                <a:latin typeface="+mn-lt"/>
                <a:ea typeface="+mn-ea"/>
              </a:rPr>
              <a:t>Accountability </a:t>
            </a:r>
            <a:r>
              <a:rPr kumimoji="0" lang="ja-JP" altLang="en-US" sz="1200" kern="0">
                <a:solidFill>
                  <a:prstClr val="black"/>
                </a:solidFill>
                <a:latin typeface="+mn-lt"/>
                <a:ea typeface="+mn-ea"/>
              </a:rPr>
              <a:t>（説明責任、最終的な決定権と責任）を持つのかを明確化することは非常に重要</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この設計が不適切だと、従来からよくある </a:t>
            </a:r>
            <a:r>
              <a:rPr kumimoji="0" lang="en-US" altLang="ja-JP" sz="1200" kern="0">
                <a:solidFill>
                  <a:prstClr val="black"/>
                </a:solidFill>
                <a:latin typeface="+mn-lt"/>
                <a:ea typeface="+mn-ea"/>
              </a:rPr>
              <a:t>IT </a:t>
            </a:r>
            <a:r>
              <a:rPr kumimoji="0" lang="ja-JP" altLang="en-US" sz="1200" kern="0">
                <a:solidFill>
                  <a:prstClr val="black"/>
                </a:solidFill>
                <a:latin typeface="+mn-lt"/>
                <a:ea typeface="+mn-ea"/>
              </a:rPr>
              <a:t>部門や運用部門への無茶振り・丸投げが発生してしまう</a:t>
            </a:r>
            <a:endParaRPr kumimoji="0" lang="en-US" altLang="ja-JP"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endParaRPr kumimoji="0" lang="en-US" altLang="ja-JP" sz="1200" kern="0">
              <a:solidFill>
                <a:prstClr val="black"/>
              </a:solidFill>
              <a:latin typeface="+mn-lt"/>
              <a:ea typeface="+mn-ea"/>
            </a:endParaRPr>
          </a:p>
          <a:p>
            <a:pPr eaLnBrk="1" fontAlgn="auto" hangingPunct="1">
              <a:spcBef>
                <a:spcPts val="0"/>
              </a:spcBef>
              <a:spcAft>
                <a:spcPts val="0"/>
              </a:spcAft>
              <a:defRPr/>
            </a:pPr>
            <a:endParaRPr kumimoji="0" lang="ja-JP" altLang="en-US" sz="1200" kern="0">
              <a:solidFill>
                <a:prstClr val="black"/>
              </a:solidFill>
              <a:latin typeface="+mn-lt"/>
              <a:ea typeface="+mn-ea"/>
            </a:endParaRPr>
          </a:p>
          <a:p>
            <a:pPr eaLnBrk="1" fontAlgn="auto" hangingPunct="1">
              <a:spcBef>
                <a:spcPts val="0"/>
              </a:spcBef>
              <a:spcAft>
                <a:spcPts val="0"/>
              </a:spcAft>
              <a:defRPr/>
            </a:pPr>
            <a:endParaRPr kumimoji="0" lang="en-US" altLang="ja-JP" sz="1200" kern="0">
              <a:solidFill>
                <a:prstClr val="black"/>
              </a:solidFill>
              <a:latin typeface="+mn-lt"/>
              <a:ea typeface="+mn-ea"/>
            </a:endParaRPr>
          </a:p>
        </p:txBody>
      </p:sp>
      <p:sp>
        <p:nvSpPr>
          <p:cNvPr id="9" name="正方形/長方形 8">
            <a:extLst>
              <a:ext uri="{FF2B5EF4-FFF2-40B4-BE49-F238E27FC236}">
                <a16:creationId xmlns:a16="http://schemas.microsoft.com/office/drawing/2014/main" id="{3AE9A564-1F8F-01F4-9A04-70413C9737B9}"/>
              </a:ext>
            </a:extLst>
          </p:cNvPr>
          <p:cNvSpPr/>
          <p:nvPr/>
        </p:nvSpPr>
        <p:spPr>
          <a:xfrm>
            <a:off x="4651512" y="2381546"/>
            <a:ext cx="4035288" cy="4284213"/>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en-US" altLang="ja-JP" sz="1400" b="1" u="sng" kern="0">
                <a:solidFill>
                  <a:prstClr val="black"/>
                </a:solidFill>
                <a:latin typeface="+mn-lt"/>
                <a:ea typeface="+mn-ea"/>
              </a:rPr>
              <a:t>Azure CAF CCoE</a:t>
            </a:r>
            <a:r>
              <a:rPr kumimoji="0" lang="ja-JP" altLang="en-US" sz="1400" b="1" u="sng" kern="0">
                <a:solidFill>
                  <a:prstClr val="black"/>
                </a:solidFill>
                <a:latin typeface="+mn-lt"/>
                <a:ea typeface="+mn-ea"/>
              </a:rPr>
              <a:t> とそれが目指している理想像</a:t>
            </a:r>
          </a:p>
          <a:p>
            <a:pPr eaLnBrk="1" fontAlgn="auto" hangingPunct="1">
              <a:spcBef>
                <a:spcPts val="0"/>
              </a:spcBef>
              <a:spcAft>
                <a:spcPts val="0"/>
              </a:spcAft>
              <a:defRPr/>
            </a:pPr>
            <a:endParaRPr kumimoji="0" lang="ja-JP" altLang="en-US"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日本国内で語られている </a:t>
            </a:r>
            <a:r>
              <a:rPr kumimoji="0" lang="en-US" altLang="ja-JP" sz="1200" kern="0">
                <a:solidFill>
                  <a:prstClr val="black"/>
                </a:solidFill>
                <a:latin typeface="+mn-lt"/>
                <a:ea typeface="+mn-ea"/>
              </a:rPr>
              <a:t>CCoE </a:t>
            </a:r>
            <a:r>
              <a:rPr kumimoji="0" lang="ja-JP" altLang="en-US" sz="1200" kern="0">
                <a:solidFill>
                  <a:prstClr val="black"/>
                </a:solidFill>
                <a:latin typeface="+mn-lt"/>
                <a:ea typeface="+mn-ea"/>
              </a:rPr>
              <a:t>の位置づけと、</a:t>
            </a:r>
            <a:r>
              <a:rPr kumimoji="0" lang="en-US" altLang="ja-JP" sz="1200" kern="0">
                <a:solidFill>
                  <a:prstClr val="black"/>
                </a:solidFill>
                <a:latin typeface="+mn-lt"/>
                <a:ea typeface="+mn-ea"/>
              </a:rPr>
              <a:t>Azure CAF </a:t>
            </a:r>
            <a:r>
              <a:rPr kumimoji="0" lang="ja-JP" altLang="en-US" sz="1200" kern="0">
                <a:solidFill>
                  <a:prstClr val="black"/>
                </a:solidFill>
                <a:latin typeface="+mn-lt"/>
                <a:ea typeface="+mn-ea"/>
              </a:rPr>
              <a:t>の</a:t>
            </a:r>
            <a:r>
              <a:rPr kumimoji="0" lang="en-US" altLang="ja-JP" sz="1200" kern="0">
                <a:solidFill>
                  <a:prstClr val="black"/>
                </a:solidFill>
                <a:latin typeface="+mn-lt"/>
                <a:ea typeface="+mn-ea"/>
              </a:rPr>
              <a:t> CCoE </a:t>
            </a:r>
            <a:r>
              <a:rPr kumimoji="0" lang="ja-JP" altLang="en-US" sz="1200" kern="0">
                <a:solidFill>
                  <a:prstClr val="black"/>
                </a:solidFill>
                <a:latin typeface="+mn-lt"/>
                <a:ea typeface="+mn-ea"/>
              </a:rPr>
              <a:t>は位置づけが違うことがある</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日本国内の </a:t>
            </a:r>
            <a:r>
              <a:rPr kumimoji="0" lang="en-US" altLang="ja-JP" sz="1200" kern="0">
                <a:solidFill>
                  <a:prstClr val="black"/>
                </a:solidFill>
                <a:latin typeface="+mn-lt"/>
                <a:ea typeface="+mn-ea"/>
              </a:rPr>
              <a:t>CCoE : </a:t>
            </a:r>
            <a:r>
              <a:rPr kumimoji="0" lang="ja-JP" altLang="en-US" sz="1200" kern="0">
                <a:solidFill>
                  <a:prstClr val="black"/>
                </a:solidFill>
                <a:latin typeface="+mn-lt"/>
                <a:ea typeface="+mn-ea"/>
              </a:rPr>
              <a:t>クラウド利活用の牽引役として編成された、ドリームチーム的な位置づけ</a:t>
            </a:r>
          </a:p>
          <a:p>
            <a:pPr marL="360000" lvl="1" indent="-180000" eaLnBrk="1" fontAlgn="auto" hangingPunct="1">
              <a:spcBef>
                <a:spcPts val="0"/>
              </a:spcBef>
              <a:spcAft>
                <a:spcPts val="0"/>
              </a:spcAft>
              <a:buFont typeface="Wingdings" panose="05000000000000000000" pitchFamily="2" charset="2"/>
              <a:buChar char="Ø"/>
              <a:defRPr/>
            </a:pPr>
            <a:r>
              <a:rPr kumimoji="0" lang="en-US" altLang="ja-JP" sz="1200" kern="0">
                <a:solidFill>
                  <a:prstClr val="black"/>
                </a:solidFill>
                <a:latin typeface="+mn-lt"/>
                <a:ea typeface="+mn-ea"/>
              </a:rPr>
              <a:t>Azure CAF </a:t>
            </a:r>
            <a:r>
              <a:rPr kumimoji="0" lang="ja-JP" altLang="en-US" sz="1200" kern="0">
                <a:solidFill>
                  <a:prstClr val="black"/>
                </a:solidFill>
                <a:latin typeface="+mn-lt"/>
                <a:ea typeface="+mn-ea"/>
              </a:rPr>
              <a:t>の </a:t>
            </a:r>
            <a:r>
              <a:rPr kumimoji="0" lang="en-US" altLang="ja-JP" sz="1200" kern="0">
                <a:solidFill>
                  <a:prstClr val="black"/>
                </a:solidFill>
                <a:latin typeface="+mn-lt"/>
                <a:ea typeface="+mn-ea"/>
              </a:rPr>
              <a:t>CCoE : </a:t>
            </a:r>
            <a:r>
              <a:rPr kumimoji="0" lang="ja-JP" altLang="en-US" sz="1200" kern="0">
                <a:solidFill>
                  <a:prstClr val="black"/>
                </a:solidFill>
                <a:latin typeface="+mn-lt"/>
                <a:ea typeface="+mn-ea"/>
              </a:rPr>
              <a:t>裏方として機能し、現場が自然と安全利用できるようにするイネーブラの位置づけ</a:t>
            </a: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（言葉の定義であるためどちらが優れているというわけではないが）最終的に目指す理想像は下図の右側</a:t>
            </a:r>
          </a:p>
          <a:p>
            <a:pPr eaLnBrk="1" fontAlgn="auto" hangingPunct="1">
              <a:spcBef>
                <a:spcPts val="0"/>
              </a:spcBef>
              <a:spcAft>
                <a:spcPts val="0"/>
              </a:spcAft>
              <a:defRPr/>
            </a:pPr>
            <a:endParaRPr kumimoji="0" lang="ja-JP" altLang="en-US" sz="1200" kern="0">
              <a:solidFill>
                <a:prstClr val="black"/>
              </a:solidFill>
              <a:latin typeface="+mn-lt"/>
              <a:ea typeface="+mn-ea"/>
            </a:endParaRPr>
          </a:p>
          <a:p>
            <a:pPr eaLnBrk="1" fontAlgn="auto" hangingPunct="1">
              <a:spcBef>
                <a:spcPts val="0"/>
              </a:spcBef>
              <a:spcAft>
                <a:spcPts val="0"/>
              </a:spcAft>
              <a:defRPr/>
            </a:pPr>
            <a:endParaRPr kumimoji="0" lang="ja-JP" altLang="en-US" sz="1200" kern="0">
              <a:solidFill>
                <a:prstClr val="black"/>
              </a:solidFill>
              <a:latin typeface="+mn-lt"/>
              <a:ea typeface="+mn-ea"/>
            </a:endParaRPr>
          </a:p>
        </p:txBody>
      </p:sp>
      <p:pic>
        <p:nvPicPr>
          <p:cNvPr id="9220" name="Picture 4" descr="Diagram that shows an analogy for a C C o E paradigm shift.">
            <a:extLst>
              <a:ext uri="{FF2B5EF4-FFF2-40B4-BE49-F238E27FC236}">
                <a16:creationId xmlns:a16="http://schemas.microsoft.com/office/drawing/2014/main" id="{FC46BDCC-30AC-E0AF-341E-853E03276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6573" y="4691325"/>
            <a:ext cx="3735541" cy="17841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表 10">
            <a:extLst>
              <a:ext uri="{FF2B5EF4-FFF2-40B4-BE49-F238E27FC236}">
                <a16:creationId xmlns:a16="http://schemas.microsoft.com/office/drawing/2014/main" id="{BB1F7699-DD9D-BEF5-92BD-CCA5E6056CDD}"/>
              </a:ext>
            </a:extLst>
          </p:cNvPr>
          <p:cNvGraphicFramePr>
            <a:graphicFrameLocks noGrp="1"/>
          </p:cNvGraphicFramePr>
          <p:nvPr>
            <p:extLst>
              <p:ext uri="{D42A27DB-BD31-4B8C-83A1-F6EECF244321}">
                <p14:modId xmlns:p14="http://schemas.microsoft.com/office/powerpoint/2010/main" val="1315903120"/>
              </p:ext>
            </p:extLst>
          </p:nvPr>
        </p:nvGraphicFramePr>
        <p:xfrm>
          <a:off x="631886" y="5849570"/>
          <a:ext cx="3741705" cy="748080"/>
        </p:xfrm>
        <a:graphic>
          <a:graphicData uri="http://schemas.openxmlformats.org/drawingml/2006/table">
            <a:tbl>
              <a:tblPr/>
              <a:tblGrid>
                <a:gridCol w="415745">
                  <a:extLst>
                    <a:ext uri="{9D8B030D-6E8A-4147-A177-3AD203B41FA5}">
                      <a16:colId xmlns:a16="http://schemas.microsoft.com/office/drawing/2014/main" val="1105493057"/>
                    </a:ext>
                  </a:extLst>
                </a:gridCol>
                <a:gridCol w="415745">
                  <a:extLst>
                    <a:ext uri="{9D8B030D-6E8A-4147-A177-3AD203B41FA5}">
                      <a16:colId xmlns:a16="http://schemas.microsoft.com/office/drawing/2014/main" val="3776067223"/>
                    </a:ext>
                  </a:extLst>
                </a:gridCol>
                <a:gridCol w="415745">
                  <a:extLst>
                    <a:ext uri="{9D8B030D-6E8A-4147-A177-3AD203B41FA5}">
                      <a16:colId xmlns:a16="http://schemas.microsoft.com/office/drawing/2014/main" val="1945445467"/>
                    </a:ext>
                  </a:extLst>
                </a:gridCol>
                <a:gridCol w="415745">
                  <a:extLst>
                    <a:ext uri="{9D8B030D-6E8A-4147-A177-3AD203B41FA5}">
                      <a16:colId xmlns:a16="http://schemas.microsoft.com/office/drawing/2014/main" val="316512804"/>
                    </a:ext>
                  </a:extLst>
                </a:gridCol>
                <a:gridCol w="415745">
                  <a:extLst>
                    <a:ext uri="{9D8B030D-6E8A-4147-A177-3AD203B41FA5}">
                      <a16:colId xmlns:a16="http://schemas.microsoft.com/office/drawing/2014/main" val="3892615324"/>
                    </a:ext>
                  </a:extLst>
                </a:gridCol>
                <a:gridCol w="415745">
                  <a:extLst>
                    <a:ext uri="{9D8B030D-6E8A-4147-A177-3AD203B41FA5}">
                      <a16:colId xmlns:a16="http://schemas.microsoft.com/office/drawing/2014/main" val="2495836736"/>
                    </a:ext>
                  </a:extLst>
                </a:gridCol>
                <a:gridCol w="415745">
                  <a:extLst>
                    <a:ext uri="{9D8B030D-6E8A-4147-A177-3AD203B41FA5}">
                      <a16:colId xmlns:a16="http://schemas.microsoft.com/office/drawing/2014/main" val="2422798870"/>
                    </a:ext>
                  </a:extLst>
                </a:gridCol>
                <a:gridCol w="415745">
                  <a:extLst>
                    <a:ext uri="{9D8B030D-6E8A-4147-A177-3AD203B41FA5}">
                      <a16:colId xmlns:a16="http://schemas.microsoft.com/office/drawing/2014/main" val="3463882455"/>
                    </a:ext>
                  </a:extLst>
                </a:gridCol>
                <a:gridCol w="415745">
                  <a:extLst>
                    <a:ext uri="{9D8B030D-6E8A-4147-A177-3AD203B41FA5}">
                      <a16:colId xmlns:a16="http://schemas.microsoft.com/office/drawing/2014/main" val="1618481718"/>
                    </a:ext>
                  </a:extLst>
                </a:gridCol>
              </a:tblGrid>
              <a:tr h="145295">
                <a:tc>
                  <a:txBody>
                    <a:bodyPr/>
                    <a:lstStyle/>
                    <a:p>
                      <a:pPr algn="ctr" fontAlgn="t"/>
                      <a:r>
                        <a:rPr lang="ja-JP" altLang="en-US" sz="600" b="1" i="0" u="none" strike="noStrike">
                          <a:solidFill>
                            <a:srgbClr val="171717"/>
                          </a:solidFill>
                          <a:effectLst/>
                          <a:latin typeface="+mn-lt"/>
                          <a:ea typeface="+mn-ea"/>
                        </a:rPr>
                        <a:t>チーム</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algn="ctr" fontAlgn="t"/>
                      <a:r>
                        <a:rPr lang="ja-JP" altLang="en-US" sz="600" b="1" i="0" u="none" strike="noStrike">
                          <a:solidFill>
                            <a:srgbClr val="171717"/>
                          </a:solidFill>
                          <a:effectLst/>
                          <a:latin typeface="+mn-lt"/>
                          <a:ea typeface="+mn-ea"/>
                        </a:rPr>
                        <a:t>業務システムの構築</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algn="ctr" fontAlgn="t"/>
                      <a:r>
                        <a:rPr lang="ja-JP" altLang="en-US" sz="600" b="1" i="0" u="none" strike="noStrike">
                          <a:solidFill>
                            <a:srgbClr val="171717"/>
                          </a:solidFill>
                          <a:effectLst/>
                          <a:latin typeface="+mn-lt"/>
                          <a:ea typeface="+mn-ea"/>
                        </a:rPr>
                        <a:t>戦略との整合性確保</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algn="ctr" fontAlgn="t"/>
                      <a:r>
                        <a:rPr lang="ja-JP" altLang="en-US" sz="600" b="1" i="0" u="none" strike="noStrike">
                          <a:solidFill>
                            <a:srgbClr val="171717"/>
                          </a:solidFill>
                          <a:effectLst/>
                          <a:latin typeface="+mn-lt"/>
                          <a:ea typeface="+mn-ea"/>
                        </a:rPr>
                        <a:t>変更管理</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algn="ctr" fontAlgn="t"/>
                      <a:r>
                        <a:rPr lang="ja-JP" altLang="en-US" sz="600" b="1" i="0" u="none" strike="noStrike">
                          <a:solidFill>
                            <a:srgbClr val="171717"/>
                          </a:solidFill>
                          <a:effectLst/>
                          <a:latin typeface="+mn-lt"/>
                          <a:ea typeface="+mn-ea"/>
                        </a:rPr>
                        <a:t>業務システムの運用</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algn="ctr" fontAlgn="t"/>
                      <a:r>
                        <a:rPr lang="ja-JP" altLang="en-US" sz="600" b="1" i="0" u="none" strike="noStrike">
                          <a:solidFill>
                            <a:srgbClr val="171717"/>
                          </a:solidFill>
                          <a:effectLst/>
                          <a:latin typeface="+mn-lt"/>
                          <a:ea typeface="+mn-ea"/>
                        </a:rPr>
                        <a:t>ガバナンス</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algn="ctr" fontAlgn="t"/>
                      <a:r>
                        <a:rPr lang="ja-JP" altLang="en-US" sz="600" b="1" i="0" u="none" strike="noStrike">
                          <a:solidFill>
                            <a:srgbClr val="171717"/>
                          </a:solidFill>
                          <a:effectLst/>
                          <a:latin typeface="+mn-lt"/>
                          <a:ea typeface="+mn-ea"/>
                        </a:rPr>
                        <a:t>共通基盤の改善</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algn="ctr" fontAlgn="t"/>
                      <a:r>
                        <a:rPr lang="ja-JP" altLang="en-US" sz="600" b="1" i="0" u="none" strike="noStrike">
                          <a:solidFill>
                            <a:srgbClr val="171717"/>
                          </a:solidFill>
                          <a:effectLst/>
                          <a:latin typeface="+mn-lt"/>
                          <a:ea typeface="+mn-ea"/>
                        </a:rPr>
                        <a:t>共通基盤の運用</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algn="ctr" fontAlgn="t"/>
                      <a:r>
                        <a:rPr lang="ja-JP" altLang="en-US" sz="600" b="1" i="0" u="none" strike="noStrike">
                          <a:solidFill>
                            <a:srgbClr val="171717"/>
                          </a:solidFill>
                          <a:effectLst/>
                          <a:latin typeface="+mn-lt"/>
                          <a:ea typeface="+mn-ea"/>
                        </a:rPr>
                        <a:t>自動化推進</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605155329"/>
                  </a:ext>
                </a:extLst>
              </a:tr>
              <a:tr h="177583">
                <a:tc>
                  <a:txBody>
                    <a:bodyPr/>
                    <a:lstStyle/>
                    <a:p>
                      <a:pPr algn="ctr" fontAlgn="t"/>
                      <a:r>
                        <a:rPr lang="ja-JP" altLang="en-US" sz="600" b="0" i="0" u="none" strike="noStrike">
                          <a:solidFill>
                            <a:srgbClr val="171717"/>
                          </a:solidFill>
                          <a:effectLst/>
                          <a:latin typeface="+mn-lt"/>
                          <a:ea typeface="+mn-ea"/>
                        </a:rPr>
                        <a:t>クラウド導入チーム</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t"/>
                      <a:r>
                        <a:rPr lang="ja-JP" altLang="en-US" sz="600" b="1" i="0" u="none" strike="noStrike">
                          <a:solidFill>
                            <a:srgbClr val="FF0000"/>
                          </a:solidFill>
                          <a:effectLst/>
                          <a:latin typeface="+mn-lt"/>
                          <a:ea typeface="+mn-ea"/>
                        </a:rPr>
                        <a:t>責任</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t"/>
                      <a:r>
                        <a:rPr lang="ja-JP" altLang="en-US" sz="600" b="1" i="0" u="none" strike="noStrike">
                          <a:solidFill>
                            <a:srgbClr val="FF0000"/>
                          </a:solidFill>
                          <a:effectLst/>
                          <a:latin typeface="+mn-lt"/>
                          <a:ea typeface="+mn-ea"/>
                        </a:rPr>
                        <a:t>責任</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t"/>
                      <a:r>
                        <a:rPr lang="ja-JP" altLang="en-US" sz="600" b="1" i="0" u="none" strike="noStrike">
                          <a:solidFill>
                            <a:srgbClr val="FF0000"/>
                          </a:solidFill>
                          <a:effectLst/>
                          <a:latin typeface="+mn-lt"/>
                          <a:ea typeface="+mn-ea"/>
                        </a:rPr>
                        <a:t>責任</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t"/>
                      <a:r>
                        <a:rPr lang="ja-JP" altLang="en-US" sz="600" b="1" i="0" u="none" strike="noStrike">
                          <a:solidFill>
                            <a:srgbClr val="FF0000"/>
                          </a:solidFill>
                          <a:effectLst/>
                          <a:latin typeface="+mn-lt"/>
                          <a:ea typeface="+mn-ea"/>
                        </a:rPr>
                        <a:t>責任</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t"/>
                      <a:r>
                        <a:rPr lang="ja-JP" altLang="en-US" sz="600" b="0" i="0" u="none" strike="noStrike">
                          <a:solidFill>
                            <a:srgbClr val="171717"/>
                          </a:solidFill>
                          <a:effectLst/>
                          <a:latin typeface="+mn-lt"/>
                          <a:ea typeface="+mn-ea"/>
                        </a:rPr>
                        <a:t>相談</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t"/>
                      <a:r>
                        <a:rPr lang="ja-JP" altLang="en-US" sz="600" b="0" i="0" u="none" strike="noStrike">
                          <a:solidFill>
                            <a:srgbClr val="171717"/>
                          </a:solidFill>
                          <a:effectLst/>
                          <a:latin typeface="+mn-lt"/>
                          <a:ea typeface="+mn-ea"/>
                        </a:rPr>
                        <a:t>相談</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t"/>
                      <a:r>
                        <a:rPr lang="ja-JP" altLang="en-US" sz="600" b="0" i="0" u="none" strike="noStrike">
                          <a:solidFill>
                            <a:srgbClr val="171717"/>
                          </a:solidFill>
                          <a:effectLst/>
                          <a:latin typeface="+mn-lt"/>
                          <a:ea typeface="+mn-ea"/>
                        </a:rPr>
                        <a:t>相談</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t"/>
                      <a:r>
                        <a:rPr lang="ja-JP" altLang="en-US" sz="600" b="0" i="0" u="none" strike="noStrike">
                          <a:solidFill>
                            <a:srgbClr val="171717"/>
                          </a:solidFill>
                          <a:effectLst/>
                          <a:latin typeface="+mn-lt"/>
                          <a:ea typeface="+mn-ea"/>
                        </a:rPr>
                        <a:t>通知</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406874343"/>
                  </a:ext>
                </a:extLst>
              </a:tr>
              <a:tr h="236777">
                <a:tc>
                  <a:txBody>
                    <a:bodyPr/>
                    <a:lstStyle/>
                    <a:p>
                      <a:pPr algn="ctr" fontAlgn="t"/>
                      <a:r>
                        <a:rPr lang="ja-JP" altLang="en-US" sz="600" b="0" i="0" u="none" strike="noStrike">
                          <a:solidFill>
                            <a:srgbClr val="171717"/>
                          </a:solidFill>
                          <a:effectLst/>
                          <a:latin typeface="+mn-lt"/>
                          <a:ea typeface="+mn-ea"/>
                        </a:rPr>
                        <a:t>クラウド ガバナンス チーム</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t"/>
                      <a:r>
                        <a:rPr lang="ja-JP" altLang="en-US" sz="600" b="0" i="0" u="none" strike="noStrike">
                          <a:solidFill>
                            <a:srgbClr val="171717"/>
                          </a:solidFill>
                          <a:effectLst/>
                          <a:latin typeface="+mn-lt"/>
                          <a:ea typeface="+mn-ea"/>
                        </a:rPr>
                        <a:t>相談</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t"/>
                      <a:r>
                        <a:rPr lang="ja-JP" altLang="en-US" sz="600" b="0" i="0" u="none" strike="noStrike">
                          <a:solidFill>
                            <a:srgbClr val="171717"/>
                          </a:solidFill>
                          <a:effectLst/>
                          <a:latin typeface="+mn-lt"/>
                          <a:ea typeface="+mn-ea"/>
                        </a:rPr>
                        <a:t>通知</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t"/>
                      <a:r>
                        <a:rPr lang="ja-JP" altLang="en-US" sz="600" b="0" i="0" u="none" strike="noStrike">
                          <a:solidFill>
                            <a:srgbClr val="171717"/>
                          </a:solidFill>
                          <a:effectLst/>
                          <a:latin typeface="+mn-lt"/>
                          <a:ea typeface="+mn-ea"/>
                        </a:rPr>
                        <a:t>通知</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t"/>
                      <a:r>
                        <a:rPr lang="ja-JP" altLang="en-US" sz="600" b="0" i="0" u="none" strike="noStrike">
                          <a:solidFill>
                            <a:srgbClr val="171717"/>
                          </a:solidFill>
                          <a:effectLst/>
                          <a:latin typeface="+mn-lt"/>
                          <a:ea typeface="+mn-ea"/>
                        </a:rPr>
                        <a:t>通知</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t"/>
                      <a:r>
                        <a:rPr lang="ja-JP" altLang="en-US" sz="600" b="1" i="0" u="none" strike="noStrike">
                          <a:solidFill>
                            <a:srgbClr val="FF0000"/>
                          </a:solidFill>
                          <a:effectLst/>
                          <a:latin typeface="+mn-lt"/>
                          <a:ea typeface="+mn-ea"/>
                        </a:rPr>
                        <a:t>責任</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t"/>
                      <a:r>
                        <a:rPr lang="ja-JP" altLang="en-US" sz="600" b="1" i="0" u="none" strike="noStrike">
                          <a:solidFill>
                            <a:srgbClr val="FF0000"/>
                          </a:solidFill>
                          <a:effectLst/>
                          <a:latin typeface="+mn-lt"/>
                          <a:ea typeface="+mn-ea"/>
                        </a:rPr>
                        <a:t>責任</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t"/>
                      <a:r>
                        <a:rPr lang="ja-JP" altLang="en-US" sz="600" b="1" i="0" u="none" strike="noStrike">
                          <a:solidFill>
                            <a:srgbClr val="FF0000"/>
                          </a:solidFill>
                          <a:effectLst/>
                          <a:latin typeface="+mn-lt"/>
                          <a:ea typeface="+mn-ea"/>
                        </a:rPr>
                        <a:t>責任</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t"/>
                      <a:r>
                        <a:rPr lang="ja-JP" altLang="en-US" sz="600" b="1" i="0" u="none" strike="noStrike">
                          <a:solidFill>
                            <a:srgbClr val="FF0000"/>
                          </a:solidFill>
                          <a:effectLst/>
                          <a:latin typeface="+mn-lt"/>
                          <a:ea typeface="+mn-ea"/>
                        </a:rPr>
                        <a:t>責任</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599270706"/>
                  </a:ext>
                </a:extLst>
              </a:tr>
            </a:tbl>
          </a:graphicData>
        </a:graphic>
      </p:graphicFrame>
      <p:sp>
        <p:nvSpPr>
          <p:cNvPr id="12" name="テキスト ボックス 11">
            <a:extLst>
              <a:ext uri="{FF2B5EF4-FFF2-40B4-BE49-F238E27FC236}">
                <a16:creationId xmlns:a16="http://schemas.microsoft.com/office/drawing/2014/main" id="{15B5A876-5608-39F5-1C91-EF67F689CFD2}"/>
              </a:ext>
            </a:extLst>
          </p:cNvPr>
          <p:cNvSpPr txBox="1"/>
          <p:nvPr/>
        </p:nvSpPr>
        <p:spPr>
          <a:xfrm>
            <a:off x="5227607" y="4500105"/>
            <a:ext cx="795411" cy="246221"/>
          </a:xfrm>
          <a:prstGeom prst="rect">
            <a:avLst/>
          </a:prstGeom>
          <a:noFill/>
        </p:spPr>
        <p:txBody>
          <a:bodyPr wrap="none" rtlCol="0">
            <a:spAutoFit/>
          </a:bodyPr>
          <a:lstStyle/>
          <a:p>
            <a:r>
              <a:rPr kumimoji="1" lang="ja-JP" altLang="en-US" sz="1000"/>
              <a:t>強制と制御</a:t>
            </a:r>
          </a:p>
        </p:txBody>
      </p:sp>
      <p:sp>
        <p:nvSpPr>
          <p:cNvPr id="13" name="テキスト ボックス 12">
            <a:extLst>
              <a:ext uri="{FF2B5EF4-FFF2-40B4-BE49-F238E27FC236}">
                <a16:creationId xmlns:a16="http://schemas.microsoft.com/office/drawing/2014/main" id="{A7F691C2-14DB-B015-E5F7-5DCB390DB700}"/>
              </a:ext>
            </a:extLst>
          </p:cNvPr>
          <p:cNvSpPr txBox="1"/>
          <p:nvPr/>
        </p:nvSpPr>
        <p:spPr>
          <a:xfrm>
            <a:off x="6784675" y="4500105"/>
            <a:ext cx="1295547" cy="246221"/>
          </a:xfrm>
          <a:prstGeom prst="rect">
            <a:avLst/>
          </a:prstGeom>
          <a:noFill/>
        </p:spPr>
        <p:txBody>
          <a:bodyPr wrap="none" rtlCol="0">
            <a:spAutoFit/>
          </a:bodyPr>
          <a:lstStyle/>
          <a:p>
            <a:r>
              <a:rPr kumimoji="1" lang="ja-JP" altLang="en-US" sz="1000"/>
              <a:t>イネーブラとサポート</a:t>
            </a:r>
          </a:p>
        </p:txBody>
      </p:sp>
      <p:sp>
        <p:nvSpPr>
          <p:cNvPr id="14" name="テキスト ボックス 13">
            <a:extLst>
              <a:ext uri="{FF2B5EF4-FFF2-40B4-BE49-F238E27FC236}">
                <a16:creationId xmlns:a16="http://schemas.microsoft.com/office/drawing/2014/main" id="{3A6C327D-6B89-86CA-3C9C-42960EF549E6}"/>
              </a:ext>
            </a:extLst>
          </p:cNvPr>
          <p:cNvSpPr txBox="1"/>
          <p:nvPr/>
        </p:nvSpPr>
        <p:spPr>
          <a:xfrm>
            <a:off x="4973607" y="6389954"/>
            <a:ext cx="1330814" cy="246221"/>
          </a:xfrm>
          <a:prstGeom prst="rect">
            <a:avLst/>
          </a:prstGeom>
          <a:noFill/>
        </p:spPr>
        <p:txBody>
          <a:bodyPr wrap="none" rtlCol="0">
            <a:spAutoFit/>
          </a:bodyPr>
          <a:lstStyle/>
          <a:p>
            <a:r>
              <a:rPr lang="ja-JP" altLang="en-US" sz="1000"/>
              <a:t>責任は中央に一元化</a:t>
            </a:r>
            <a:endParaRPr kumimoji="1" lang="ja-JP" altLang="en-US" sz="1000"/>
          </a:p>
        </p:txBody>
      </p:sp>
      <p:sp>
        <p:nvSpPr>
          <p:cNvPr id="15" name="テキスト ボックス 14">
            <a:extLst>
              <a:ext uri="{FF2B5EF4-FFF2-40B4-BE49-F238E27FC236}">
                <a16:creationId xmlns:a16="http://schemas.microsoft.com/office/drawing/2014/main" id="{B7A77DFC-D2D9-CC2C-FF6F-827F10EDD84F}"/>
              </a:ext>
            </a:extLst>
          </p:cNvPr>
          <p:cNvSpPr txBox="1"/>
          <p:nvPr/>
        </p:nvSpPr>
        <p:spPr>
          <a:xfrm>
            <a:off x="6698950" y="6389954"/>
            <a:ext cx="1516762" cy="246221"/>
          </a:xfrm>
          <a:prstGeom prst="rect">
            <a:avLst/>
          </a:prstGeom>
          <a:noFill/>
        </p:spPr>
        <p:txBody>
          <a:bodyPr wrap="none" rtlCol="0">
            <a:spAutoFit/>
          </a:bodyPr>
          <a:lstStyle/>
          <a:p>
            <a:r>
              <a:rPr kumimoji="1" lang="ja-JP" altLang="en-US" sz="1000"/>
              <a:t>自由と責任が委譲される</a:t>
            </a:r>
          </a:p>
        </p:txBody>
      </p:sp>
      <p:sp>
        <p:nvSpPr>
          <p:cNvPr id="16" name="AutoShape 55">
            <a:extLst>
              <a:ext uri="{FF2B5EF4-FFF2-40B4-BE49-F238E27FC236}">
                <a16:creationId xmlns:a16="http://schemas.microsoft.com/office/drawing/2014/main" id="{42E61D07-FD88-BCB9-F488-FF17A2E6CB94}"/>
              </a:ext>
            </a:extLst>
          </p:cNvPr>
          <p:cNvSpPr>
            <a:spLocks noChangeArrowheads="1"/>
          </p:cNvSpPr>
          <p:nvPr/>
        </p:nvSpPr>
        <p:spPr bwMode="auto">
          <a:xfrm>
            <a:off x="5164197" y="4279783"/>
            <a:ext cx="922230" cy="196213"/>
          </a:xfrm>
          <a:prstGeom prst="roundRect">
            <a:avLst>
              <a:gd name="adj" fmla="val 16667"/>
            </a:avLst>
          </a:prstGeom>
          <a:gradFill rotWithShape="1">
            <a:gsLst>
              <a:gs pos="0">
                <a:srgbClr val="CBFFDD"/>
              </a:gs>
              <a:gs pos="50000">
                <a:srgbClr val="66FF99"/>
              </a:gs>
              <a:gs pos="100000">
                <a:srgbClr val="CBFFDD"/>
              </a:gs>
            </a:gsLst>
            <a:lin ang="2700000" scaled="1"/>
          </a:gradFill>
          <a:ln w="9525">
            <a:solidFill>
              <a:srgbClr val="008000"/>
            </a:solidFill>
            <a:round/>
            <a:headEnd/>
            <a:tailEnd/>
          </a:ln>
          <a:effectLst>
            <a:outerShdw dist="53882" dir="2700000" algn="ctr" rotWithShape="0">
              <a:schemeClr val="bg2">
                <a:alpha val="50000"/>
              </a:schemeClr>
            </a:outerShdw>
          </a:effectLst>
        </p:spPr>
        <p:txBody>
          <a:bodyPr wrap="none" anchor="ct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000"/>
              <a:t>従来型の </a:t>
            </a:r>
            <a:r>
              <a:rPr lang="en-US" altLang="ja-JP" sz="1000"/>
              <a:t>IT</a:t>
            </a:r>
            <a:endParaRPr lang="ja-JP" altLang="en-US" sz="1000"/>
          </a:p>
        </p:txBody>
      </p:sp>
      <p:sp>
        <p:nvSpPr>
          <p:cNvPr id="17" name="AutoShape 55">
            <a:extLst>
              <a:ext uri="{FF2B5EF4-FFF2-40B4-BE49-F238E27FC236}">
                <a16:creationId xmlns:a16="http://schemas.microsoft.com/office/drawing/2014/main" id="{DDADDD67-1F9D-BC55-890C-C6A282669B64}"/>
              </a:ext>
            </a:extLst>
          </p:cNvPr>
          <p:cNvSpPr>
            <a:spLocks noChangeArrowheads="1"/>
          </p:cNvSpPr>
          <p:nvPr/>
        </p:nvSpPr>
        <p:spPr bwMode="auto">
          <a:xfrm>
            <a:off x="6622643" y="4279783"/>
            <a:ext cx="1527940" cy="196213"/>
          </a:xfrm>
          <a:prstGeom prst="roundRect">
            <a:avLst>
              <a:gd name="adj" fmla="val 16667"/>
            </a:avLst>
          </a:prstGeom>
          <a:gradFill rotWithShape="1">
            <a:gsLst>
              <a:gs pos="0">
                <a:srgbClr val="CBFFDD"/>
              </a:gs>
              <a:gs pos="50000">
                <a:srgbClr val="66FF99"/>
              </a:gs>
              <a:gs pos="100000">
                <a:srgbClr val="CBFFDD"/>
              </a:gs>
            </a:gsLst>
            <a:lin ang="2700000" scaled="1"/>
          </a:gradFill>
          <a:ln w="9525">
            <a:solidFill>
              <a:srgbClr val="008000"/>
            </a:solidFill>
            <a:round/>
            <a:headEnd/>
            <a:tailEnd/>
          </a:ln>
          <a:effectLst>
            <a:outerShdw dist="53882" dir="2700000" algn="ctr" rotWithShape="0">
              <a:schemeClr val="bg2">
                <a:alpha val="50000"/>
              </a:schemeClr>
            </a:outerShdw>
          </a:effectLst>
        </p:spPr>
        <p:txBody>
          <a:bodyPr wrap="none" anchor="ct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000"/>
              <a:t>クラウド利活用で目指す姿</a:t>
            </a:r>
          </a:p>
        </p:txBody>
      </p:sp>
      <p:sp>
        <p:nvSpPr>
          <p:cNvPr id="18" name="矢印: 右 17">
            <a:extLst>
              <a:ext uri="{FF2B5EF4-FFF2-40B4-BE49-F238E27FC236}">
                <a16:creationId xmlns:a16="http://schemas.microsoft.com/office/drawing/2014/main" id="{14A866D2-B645-6A50-0041-BDF670D375D9}"/>
              </a:ext>
            </a:extLst>
          </p:cNvPr>
          <p:cNvSpPr/>
          <p:nvPr/>
        </p:nvSpPr>
        <p:spPr bwMode="auto">
          <a:xfrm>
            <a:off x="6217920" y="4246250"/>
            <a:ext cx="319541" cy="289327"/>
          </a:xfrm>
          <a:prstGeom prst="rightArrow">
            <a:avLst/>
          </a:prstGeom>
          <a:solidFill>
            <a:srgbClr val="EFFFFF"/>
          </a:solidFill>
          <a:ln w="9525" cap="flat" cmpd="sng" algn="ctr">
            <a:solidFill>
              <a:srgbClr val="008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137805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4D1527-0C64-69A2-EFB8-988B7E6884E0}"/>
              </a:ext>
            </a:extLst>
          </p:cNvPr>
          <p:cNvSpPr>
            <a:spLocks noGrp="1"/>
          </p:cNvSpPr>
          <p:nvPr>
            <p:ph type="title"/>
          </p:nvPr>
        </p:nvSpPr>
        <p:spPr/>
        <p:txBody>
          <a:bodyPr/>
          <a:lstStyle/>
          <a:p>
            <a:r>
              <a:rPr kumimoji="1" lang="ja-JP" altLang="en-US"/>
              <a:t>① 人材・組織編成 （</a:t>
            </a:r>
            <a:r>
              <a:rPr kumimoji="1" lang="en-US" altLang="ja-JP"/>
              <a:t>Organize</a:t>
            </a:r>
            <a:r>
              <a:rPr kumimoji="1" lang="ja-JP" altLang="en-US"/>
              <a:t>）</a:t>
            </a:r>
          </a:p>
        </p:txBody>
      </p:sp>
      <p:sp>
        <p:nvSpPr>
          <p:cNvPr id="3" name="コンテンツ プレースホルダー 2">
            <a:extLst>
              <a:ext uri="{FF2B5EF4-FFF2-40B4-BE49-F238E27FC236}">
                <a16:creationId xmlns:a16="http://schemas.microsoft.com/office/drawing/2014/main" id="{2C955002-E336-E41B-5B54-96B335EE3AF5}"/>
              </a:ext>
            </a:extLst>
          </p:cNvPr>
          <p:cNvSpPr>
            <a:spLocks noGrp="1"/>
          </p:cNvSpPr>
          <p:nvPr>
            <p:ph idx="1"/>
          </p:nvPr>
        </p:nvSpPr>
        <p:spPr/>
        <p:txBody>
          <a:bodyPr/>
          <a:lstStyle/>
          <a:p>
            <a:r>
              <a:rPr kumimoji="1" lang="ja-JP" altLang="en-US"/>
              <a:t>人材・組織編成を進める際には、以下の点に注意するとよい</a:t>
            </a:r>
          </a:p>
        </p:txBody>
      </p:sp>
      <p:grpSp>
        <p:nvGrpSpPr>
          <p:cNvPr id="6" name="グループ化 5">
            <a:extLst>
              <a:ext uri="{FF2B5EF4-FFF2-40B4-BE49-F238E27FC236}">
                <a16:creationId xmlns:a16="http://schemas.microsoft.com/office/drawing/2014/main" id="{9FE89A15-70F2-A8BC-41CE-EC3F5634A0DE}"/>
              </a:ext>
            </a:extLst>
          </p:cNvPr>
          <p:cNvGrpSpPr/>
          <p:nvPr/>
        </p:nvGrpSpPr>
        <p:grpSpPr>
          <a:xfrm>
            <a:off x="457200" y="1613140"/>
            <a:ext cx="4035288" cy="5052619"/>
            <a:chOff x="457200" y="2381546"/>
            <a:chExt cx="4035288" cy="4284213"/>
          </a:xfrm>
        </p:grpSpPr>
        <p:sp>
          <p:nvSpPr>
            <p:cNvPr id="4" name="正方形/長方形 3">
              <a:extLst>
                <a:ext uri="{FF2B5EF4-FFF2-40B4-BE49-F238E27FC236}">
                  <a16:creationId xmlns:a16="http://schemas.microsoft.com/office/drawing/2014/main" id="{80C41295-2B4C-1A81-FCE8-2B22BCBE36B0}"/>
                </a:ext>
              </a:extLst>
            </p:cNvPr>
            <p:cNvSpPr/>
            <p:nvPr/>
          </p:nvSpPr>
          <p:spPr>
            <a:xfrm>
              <a:off x="457200" y="2381546"/>
              <a:ext cx="4035288" cy="206976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b="1" u="sng" kern="0">
                  <a:solidFill>
                    <a:prstClr val="black"/>
                  </a:solidFill>
                  <a:latin typeface="+mn-lt"/>
                  <a:ea typeface="+mn-ea"/>
                </a:rPr>
                <a:t>技術スキル育成に力を入れる</a:t>
              </a:r>
            </a:p>
            <a:p>
              <a:pPr eaLnBrk="1" fontAlgn="auto" hangingPunct="1">
                <a:spcBef>
                  <a:spcPts val="0"/>
                </a:spcBef>
                <a:spcAft>
                  <a:spcPts val="0"/>
                </a:spcAft>
                <a:defRPr/>
              </a:pPr>
              <a:endParaRPr kumimoji="0" lang="ja-JP" altLang="en-US"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デジタル変革（</a:t>
              </a:r>
              <a:r>
                <a:rPr kumimoji="0" lang="en-US" altLang="ja-JP" sz="1200" kern="0">
                  <a:solidFill>
                    <a:prstClr val="black"/>
                  </a:solidFill>
                  <a:latin typeface="+mn-lt"/>
                  <a:ea typeface="+mn-ea"/>
                </a:rPr>
                <a:t>DX/DI</a:t>
              </a:r>
              <a:r>
                <a:rPr kumimoji="0" lang="ja-JP" altLang="en-US" sz="1200" kern="0">
                  <a:solidFill>
                    <a:prstClr val="black"/>
                  </a:solidFill>
                  <a:latin typeface="+mn-lt"/>
                  <a:ea typeface="+mn-ea"/>
                </a:rPr>
                <a:t>）を牽引するのはプラクティショナー（実践者）</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口だけの人、評論家、手配師、単純労働者は不要</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手を動かせる人、構想をカタチにできる人が、新しいビジネスを具現化する</a:t>
              </a: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そのためには技術スキルの育成に力を入れる必要がある</a:t>
              </a:r>
            </a:p>
            <a:p>
              <a:pPr marL="360000" lvl="1" indent="-180000" eaLnBrk="1" fontAlgn="auto" hangingPunct="1">
                <a:spcBef>
                  <a:spcPts val="0"/>
                </a:spcBef>
                <a:spcAft>
                  <a:spcPts val="0"/>
                </a:spcAft>
                <a:buFont typeface="Wingdings" panose="05000000000000000000" pitchFamily="2" charset="2"/>
                <a:buChar char="Ø"/>
                <a:defRPr/>
              </a:pPr>
              <a:endParaRPr kumimoji="0" lang="ja-JP" altLang="en-US" sz="1200" kern="0">
                <a:solidFill>
                  <a:prstClr val="black"/>
                </a:solidFill>
                <a:latin typeface="+mn-lt"/>
                <a:ea typeface="+mn-ea"/>
              </a:endParaRPr>
            </a:p>
            <a:p>
              <a:pPr marL="360000" lvl="1" indent="-180000" eaLnBrk="1" fontAlgn="auto" hangingPunct="1">
                <a:spcBef>
                  <a:spcPts val="0"/>
                </a:spcBef>
                <a:spcAft>
                  <a:spcPts val="0"/>
                </a:spcAft>
                <a:buFont typeface="Wingdings" panose="05000000000000000000" pitchFamily="2" charset="2"/>
                <a:buChar char="Ø"/>
                <a:defRPr/>
              </a:pPr>
              <a:endParaRPr kumimoji="0" lang="ja-JP" altLang="en-US"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endParaRPr kumimoji="0" lang="ja-JP" altLang="en-US" sz="1200" kern="0">
                <a:solidFill>
                  <a:prstClr val="black"/>
                </a:solidFill>
                <a:latin typeface="+mn-lt"/>
                <a:ea typeface="+mn-ea"/>
              </a:endParaRPr>
            </a:p>
            <a:p>
              <a:pPr eaLnBrk="1" fontAlgn="auto" hangingPunct="1">
                <a:spcBef>
                  <a:spcPts val="0"/>
                </a:spcBef>
                <a:spcAft>
                  <a:spcPts val="0"/>
                </a:spcAft>
                <a:defRPr/>
              </a:pPr>
              <a:endParaRPr kumimoji="0" lang="ja-JP" altLang="en-US" sz="1200" kern="0">
                <a:solidFill>
                  <a:prstClr val="black"/>
                </a:solidFill>
                <a:latin typeface="+mn-lt"/>
                <a:ea typeface="+mn-ea"/>
              </a:endParaRPr>
            </a:p>
          </p:txBody>
        </p:sp>
        <p:sp>
          <p:nvSpPr>
            <p:cNvPr id="5" name="正方形/長方形 4">
              <a:extLst>
                <a:ext uri="{FF2B5EF4-FFF2-40B4-BE49-F238E27FC236}">
                  <a16:creationId xmlns:a16="http://schemas.microsoft.com/office/drawing/2014/main" id="{3ADF43A4-BBFC-E969-8985-97F4CAD645AB}"/>
                </a:ext>
              </a:extLst>
            </p:cNvPr>
            <p:cNvSpPr/>
            <p:nvPr/>
          </p:nvSpPr>
          <p:spPr>
            <a:xfrm>
              <a:off x="457200" y="4595999"/>
              <a:ext cx="4035288" cy="206976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b="1" u="sng" kern="0">
                  <a:solidFill>
                    <a:prstClr val="black"/>
                  </a:solidFill>
                  <a:latin typeface="+mn-lt"/>
                  <a:ea typeface="+mn-ea"/>
                </a:rPr>
                <a:t>現場メンバーにもコスト意識を持たせる</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ビジネス観点で見た場合、クラウドの利活用推進の大きなアジェンダには、ほぼ必ずコスト削減は含まれる</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アジリティなどの他の要素もあるが</a:t>
              </a:r>
              <a:r>
                <a:rPr kumimoji="0" lang="en-US" altLang="ja-JP" sz="1200" kern="0">
                  <a:solidFill>
                    <a:prstClr val="black"/>
                  </a:solidFill>
                  <a:latin typeface="+mn-lt"/>
                  <a:ea typeface="+mn-ea"/>
                </a:rPr>
                <a:t>...</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ビジネス観点ではコスト削減はほぼ常に求められる</a:t>
              </a:r>
              <a:endParaRPr kumimoji="0" lang="en-US" altLang="ja-JP" sz="12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コスト意識に長けた人員を増やしていくための取り組みを組織的に行うようにする</a:t>
              </a:r>
            </a:p>
            <a:p>
              <a:pPr eaLnBrk="1" fontAlgn="auto" hangingPunct="1">
                <a:spcBef>
                  <a:spcPts val="0"/>
                </a:spcBef>
                <a:spcAft>
                  <a:spcPts val="0"/>
                </a:spcAft>
                <a:defRPr/>
              </a:pPr>
              <a:endParaRPr kumimoji="0" lang="en-US" altLang="ja-JP" sz="1200" kern="0">
                <a:solidFill>
                  <a:prstClr val="black"/>
                </a:solidFill>
                <a:latin typeface="+mn-lt"/>
                <a:ea typeface="+mn-ea"/>
              </a:endParaRPr>
            </a:p>
          </p:txBody>
        </p:sp>
      </p:grpSp>
      <p:grpSp>
        <p:nvGrpSpPr>
          <p:cNvPr id="7" name="グループ化 6">
            <a:extLst>
              <a:ext uri="{FF2B5EF4-FFF2-40B4-BE49-F238E27FC236}">
                <a16:creationId xmlns:a16="http://schemas.microsoft.com/office/drawing/2014/main" id="{3D195E80-749C-20C1-3681-75504EDD0AF8}"/>
              </a:ext>
            </a:extLst>
          </p:cNvPr>
          <p:cNvGrpSpPr/>
          <p:nvPr/>
        </p:nvGrpSpPr>
        <p:grpSpPr>
          <a:xfrm>
            <a:off x="4651512" y="1613140"/>
            <a:ext cx="4035288" cy="5052619"/>
            <a:chOff x="457200" y="2381546"/>
            <a:chExt cx="4035288" cy="4284213"/>
          </a:xfrm>
        </p:grpSpPr>
        <p:sp>
          <p:nvSpPr>
            <p:cNvPr id="8" name="正方形/長方形 7">
              <a:extLst>
                <a:ext uri="{FF2B5EF4-FFF2-40B4-BE49-F238E27FC236}">
                  <a16:creationId xmlns:a16="http://schemas.microsoft.com/office/drawing/2014/main" id="{BEB5A7A1-6EC2-2821-6E23-D9AE0B6353DA}"/>
                </a:ext>
              </a:extLst>
            </p:cNvPr>
            <p:cNvSpPr/>
            <p:nvPr/>
          </p:nvSpPr>
          <p:spPr>
            <a:xfrm>
              <a:off x="457200" y="2381546"/>
              <a:ext cx="4035288" cy="206976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400" b="1" u="sng" kern="0">
                  <a:solidFill>
                    <a:prstClr val="black"/>
                  </a:solidFill>
                  <a:latin typeface="+mn-lt"/>
                  <a:ea typeface="+mn-ea"/>
                </a:rPr>
                <a:t>アウトソース戦略をしっかり考える・見直す</a:t>
              </a:r>
            </a:p>
            <a:p>
              <a:pPr eaLnBrk="1" fontAlgn="auto" hangingPunct="1">
                <a:spcBef>
                  <a:spcPts val="0"/>
                </a:spcBef>
                <a:spcAft>
                  <a:spcPts val="0"/>
                </a:spcAft>
                <a:defRPr/>
              </a:pPr>
              <a:endParaRPr kumimoji="0" lang="ja-JP" altLang="en-US"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昨今語られる「内製回帰」は、開発作業すべてを内製化するという意味ではない</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すべての開発を内製化するのは非現実的</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選択と集中が必要</a:t>
              </a: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「自律的な自社主導型 </a:t>
              </a:r>
              <a:r>
                <a:rPr kumimoji="0" lang="en-US" altLang="ja-JP" sz="1200" kern="0">
                  <a:solidFill>
                    <a:prstClr val="black"/>
                  </a:solidFill>
                  <a:latin typeface="+mn-lt"/>
                  <a:ea typeface="+mn-ea"/>
                </a:rPr>
                <a:t>IT</a:t>
              </a:r>
              <a:r>
                <a:rPr kumimoji="0" lang="ja-JP" altLang="en-US" sz="1200" kern="0">
                  <a:solidFill>
                    <a:prstClr val="black"/>
                  </a:solidFill>
                  <a:latin typeface="+mn-lt"/>
                  <a:ea typeface="+mn-ea"/>
                </a:rPr>
                <a:t>」を進められるようになるためには、コア領域の人材を外部に依存してはならない</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kern="0">
                  <a:solidFill>
                    <a:prstClr val="black"/>
                  </a:solidFill>
                  <a:latin typeface="+mn-lt"/>
                  <a:ea typeface="+mn-ea"/>
                </a:rPr>
                <a:t>現在の </a:t>
              </a:r>
              <a:r>
                <a:rPr kumimoji="0" lang="en-US" altLang="ja-JP" sz="1200" kern="0">
                  <a:solidFill>
                    <a:prstClr val="black"/>
                  </a:solidFill>
                  <a:latin typeface="+mn-lt"/>
                  <a:ea typeface="+mn-ea"/>
                </a:rPr>
                <a:t>IT </a:t>
              </a:r>
              <a:r>
                <a:rPr kumimoji="0" lang="ja-JP" altLang="en-US" sz="1200" kern="0">
                  <a:solidFill>
                    <a:prstClr val="black"/>
                  </a:solidFill>
                  <a:latin typeface="+mn-lt"/>
                  <a:ea typeface="+mn-ea"/>
                </a:rPr>
                <a:t>の空洞化は、長年に渡る過度なアウトソースにより発生している</a:t>
              </a:r>
            </a:p>
            <a:p>
              <a:pPr marL="360000" lvl="1" indent="-180000" eaLnBrk="1" fontAlgn="auto" hangingPunct="1">
                <a:spcBef>
                  <a:spcPts val="0"/>
                </a:spcBef>
                <a:spcAft>
                  <a:spcPts val="0"/>
                </a:spcAft>
                <a:buFont typeface="Wingdings" panose="05000000000000000000" pitchFamily="2" charset="2"/>
                <a:buChar char="Ø"/>
                <a:defRPr/>
              </a:pPr>
              <a:r>
                <a:rPr kumimoji="0" lang="ja-JP" altLang="en-US" sz="1200" b="1" kern="0">
                  <a:solidFill>
                    <a:prstClr val="black"/>
                  </a:solidFill>
                  <a:latin typeface="+mn-lt"/>
                  <a:ea typeface="+mn-ea"/>
                </a:rPr>
                <a:t>「外部にアウトソースしてはいけないものは何か？」</a:t>
              </a:r>
              <a:r>
                <a:rPr kumimoji="0" lang="ja-JP" altLang="en-US" sz="1200" kern="0">
                  <a:solidFill>
                    <a:prstClr val="black"/>
                  </a:solidFill>
                  <a:latin typeface="+mn-lt"/>
                  <a:ea typeface="+mn-ea"/>
                </a:rPr>
                <a:t>をしっかり考えることが重要</a:t>
              </a:r>
            </a:p>
            <a:p>
              <a:pPr eaLnBrk="1" fontAlgn="auto" hangingPunct="1">
                <a:spcBef>
                  <a:spcPts val="0"/>
                </a:spcBef>
                <a:spcAft>
                  <a:spcPts val="0"/>
                </a:spcAft>
                <a:defRPr/>
              </a:pPr>
              <a:endParaRPr kumimoji="0" lang="ja-JP" altLang="en-US" sz="1200" kern="0">
                <a:solidFill>
                  <a:prstClr val="black"/>
                </a:solidFill>
                <a:latin typeface="+mn-lt"/>
                <a:ea typeface="+mn-ea"/>
              </a:endParaRPr>
            </a:p>
          </p:txBody>
        </p:sp>
        <p:sp>
          <p:nvSpPr>
            <p:cNvPr id="9" name="正方形/長方形 8">
              <a:extLst>
                <a:ext uri="{FF2B5EF4-FFF2-40B4-BE49-F238E27FC236}">
                  <a16:creationId xmlns:a16="http://schemas.microsoft.com/office/drawing/2014/main" id="{84D322E7-A234-8059-6F21-DE446FDE6D7D}"/>
                </a:ext>
              </a:extLst>
            </p:cNvPr>
            <p:cNvSpPr/>
            <p:nvPr/>
          </p:nvSpPr>
          <p:spPr>
            <a:xfrm>
              <a:off x="457200" y="4595999"/>
              <a:ext cx="4035288" cy="206976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en-US" altLang="ja-JP" sz="1400" b="1" u="sng" kern="0">
                  <a:solidFill>
                    <a:prstClr val="black"/>
                  </a:solidFill>
                  <a:latin typeface="+mn-lt"/>
                  <a:ea typeface="+mn-ea"/>
                </a:rPr>
                <a:t>IT </a:t>
              </a:r>
              <a:r>
                <a:rPr kumimoji="0" lang="ja-JP" altLang="en-US" sz="1400" b="1" u="sng" kern="0">
                  <a:solidFill>
                    <a:prstClr val="black"/>
                  </a:solidFill>
                  <a:latin typeface="+mn-lt"/>
                  <a:ea typeface="+mn-ea"/>
                </a:rPr>
                <a:t>サイロや </a:t>
              </a:r>
              <a:r>
                <a:rPr kumimoji="0" lang="en-US" altLang="ja-JP" sz="1400" b="1" u="sng" kern="0">
                  <a:solidFill>
                    <a:prstClr val="black"/>
                  </a:solidFill>
                  <a:latin typeface="+mn-lt"/>
                  <a:ea typeface="+mn-ea"/>
                </a:rPr>
                <a:t>IT </a:t>
              </a:r>
              <a:r>
                <a:rPr kumimoji="0" lang="ja-JP" altLang="en-US" sz="1400" b="1" u="sng" kern="0">
                  <a:solidFill>
                    <a:prstClr val="black"/>
                  </a:solidFill>
                  <a:latin typeface="+mn-lt"/>
                  <a:ea typeface="+mn-ea"/>
                </a:rPr>
                <a:t>フィーフダムを解体する</a:t>
              </a:r>
              <a:endParaRPr kumimoji="0" lang="en-US" altLang="ja-JP" sz="1400" b="1" u="sng" kern="0">
                <a:solidFill>
                  <a:prstClr val="black"/>
                </a:solidFill>
                <a:latin typeface="+mn-lt"/>
                <a:ea typeface="+mn-ea"/>
              </a:endParaRPr>
            </a:p>
            <a:p>
              <a:pPr eaLnBrk="1" fontAlgn="auto" hangingPunct="1">
                <a:spcBef>
                  <a:spcPts val="0"/>
                </a:spcBef>
                <a:spcAft>
                  <a:spcPts val="0"/>
                </a:spcAft>
                <a:defRPr/>
              </a:pPr>
              <a:endParaRPr kumimoji="0" lang="ja-JP" altLang="en-US" sz="600"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クラウド化を推進する場合に、既存 </a:t>
              </a:r>
              <a:r>
                <a:rPr kumimoji="0" lang="en-US" altLang="ja-JP" sz="1200" kern="0">
                  <a:solidFill>
                    <a:prstClr val="black"/>
                  </a:solidFill>
                  <a:latin typeface="+mn-lt"/>
                  <a:ea typeface="+mn-ea"/>
                </a:rPr>
                <a:t>IT </a:t>
              </a:r>
              <a:r>
                <a:rPr kumimoji="0" lang="ja-JP" altLang="en-US" sz="1200" kern="0">
                  <a:solidFill>
                    <a:prstClr val="black"/>
                  </a:solidFill>
                  <a:latin typeface="+mn-lt"/>
                  <a:ea typeface="+mn-ea"/>
                </a:rPr>
                <a:t>組織・部門との摩擦が生じるのは当然だが、「</a:t>
              </a:r>
              <a:r>
                <a:rPr kumimoji="0" lang="ja-JP" altLang="en-US" sz="1200" b="1" kern="0">
                  <a:solidFill>
                    <a:prstClr val="black"/>
                  </a:solidFill>
                  <a:latin typeface="+mn-lt"/>
                  <a:ea typeface="+mn-ea"/>
                </a:rPr>
                <a:t>摩擦」と「抵抗」は違う</a:t>
              </a:r>
              <a:endParaRPr kumimoji="0" lang="en-US" altLang="ja-JP" sz="1200" b="1" kern="0">
                <a:solidFill>
                  <a:prstClr val="black"/>
                </a:solidFill>
                <a:latin typeface="+mn-lt"/>
                <a:ea typeface="+mn-ea"/>
              </a:endParaRPr>
            </a:p>
            <a:p>
              <a:pPr marL="171450" indent="-171450" eaLnBrk="1" fontAlgn="auto" hangingPunct="1">
                <a:spcBef>
                  <a:spcPts val="0"/>
                </a:spcBef>
                <a:spcAft>
                  <a:spcPts val="0"/>
                </a:spcAft>
                <a:buFont typeface="Arial" panose="020B0604020202020204" pitchFamily="34" charset="0"/>
                <a:buChar char="•"/>
                <a:defRPr/>
              </a:pPr>
              <a:r>
                <a:rPr kumimoji="0" lang="ja-JP" altLang="en-US" sz="1200" kern="0">
                  <a:solidFill>
                    <a:prstClr val="black"/>
                  </a:solidFill>
                  <a:latin typeface="+mn-lt"/>
                  <a:ea typeface="+mn-ea"/>
                </a:rPr>
                <a:t>特に問題なのは </a:t>
              </a:r>
              <a:r>
                <a:rPr kumimoji="0" lang="en-US" altLang="ja-JP" sz="1200" kern="0">
                  <a:solidFill>
                    <a:prstClr val="black"/>
                  </a:solidFill>
                  <a:latin typeface="+mn-lt"/>
                  <a:ea typeface="+mn-ea"/>
                </a:rPr>
                <a:t>IT </a:t>
              </a:r>
              <a:r>
                <a:rPr kumimoji="0" lang="ja-JP" altLang="en-US" sz="1200" kern="0">
                  <a:solidFill>
                    <a:prstClr val="black"/>
                  </a:solidFill>
                  <a:latin typeface="+mn-lt"/>
                  <a:ea typeface="+mn-ea"/>
                </a:rPr>
                <a:t>サイロと </a:t>
              </a:r>
              <a:r>
                <a:rPr kumimoji="0" lang="en-US" altLang="ja-JP" sz="1200" kern="0">
                  <a:solidFill>
                    <a:prstClr val="black"/>
                  </a:solidFill>
                  <a:latin typeface="+mn-lt"/>
                  <a:ea typeface="+mn-ea"/>
                </a:rPr>
                <a:t>IT </a:t>
              </a:r>
              <a:r>
                <a:rPr kumimoji="0" lang="ja-JP" altLang="en-US" sz="1200" kern="0">
                  <a:solidFill>
                    <a:prstClr val="black"/>
                  </a:solidFill>
                  <a:latin typeface="+mn-lt"/>
                  <a:ea typeface="+mn-ea"/>
                </a:rPr>
                <a:t>フィーフダム、これらについては何らかの方法での対処が必要 → 次ページ</a:t>
              </a:r>
            </a:p>
            <a:p>
              <a:pPr marL="360000" lvl="1" indent="-180000" eaLnBrk="1" fontAlgn="auto" hangingPunct="1">
                <a:spcBef>
                  <a:spcPts val="0"/>
                </a:spcBef>
                <a:spcAft>
                  <a:spcPts val="0"/>
                </a:spcAft>
                <a:buFont typeface="Wingdings" panose="05000000000000000000" pitchFamily="2" charset="2"/>
                <a:buChar char="Ø"/>
                <a:defRPr/>
              </a:pPr>
              <a:endParaRPr kumimoji="0" lang="en-US" altLang="ja-JP" sz="1200" kern="0">
                <a:solidFill>
                  <a:prstClr val="black"/>
                </a:solidFill>
                <a:latin typeface="+mn-lt"/>
                <a:ea typeface="+mn-ea"/>
              </a:endParaRPr>
            </a:p>
            <a:p>
              <a:pPr eaLnBrk="1" fontAlgn="auto" hangingPunct="1">
                <a:spcBef>
                  <a:spcPts val="0"/>
                </a:spcBef>
                <a:spcAft>
                  <a:spcPts val="0"/>
                </a:spcAft>
                <a:defRPr/>
              </a:pPr>
              <a:endParaRPr kumimoji="0" lang="ja-JP" altLang="en-US" sz="1200" kern="0">
                <a:solidFill>
                  <a:prstClr val="black"/>
                </a:solidFill>
                <a:latin typeface="+mn-lt"/>
                <a:ea typeface="+mn-ea"/>
              </a:endParaRPr>
            </a:p>
            <a:p>
              <a:pPr eaLnBrk="1" fontAlgn="auto" hangingPunct="1">
                <a:spcBef>
                  <a:spcPts val="0"/>
                </a:spcBef>
                <a:spcAft>
                  <a:spcPts val="0"/>
                </a:spcAft>
                <a:defRPr/>
              </a:pPr>
              <a:endParaRPr kumimoji="0" lang="en-US" altLang="ja-JP" sz="1200" kern="0">
                <a:solidFill>
                  <a:prstClr val="black"/>
                </a:solidFill>
                <a:latin typeface="+mn-lt"/>
                <a:ea typeface="+mn-ea"/>
              </a:endParaRPr>
            </a:p>
          </p:txBody>
        </p:sp>
      </p:grpSp>
      <p:grpSp>
        <p:nvGrpSpPr>
          <p:cNvPr id="23" name="グループ化 22">
            <a:extLst>
              <a:ext uri="{FF2B5EF4-FFF2-40B4-BE49-F238E27FC236}">
                <a16:creationId xmlns:a16="http://schemas.microsoft.com/office/drawing/2014/main" id="{C5685B80-4E78-C2BF-1214-4A9BD0CD4244}"/>
              </a:ext>
            </a:extLst>
          </p:cNvPr>
          <p:cNvGrpSpPr/>
          <p:nvPr/>
        </p:nvGrpSpPr>
        <p:grpSpPr>
          <a:xfrm>
            <a:off x="817635" y="3198966"/>
            <a:ext cx="2391997" cy="811228"/>
            <a:chOff x="1506232" y="2291568"/>
            <a:chExt cx="7203070" cy="2442870"/>
          </a:xfrm>
        </p:grpSpPr>
        <p:sp>
          <p:nvSpPr>
            <p:cNvPr id="12" name="テキスト ボックス 11">
              <a:extLst>
                <a:ext uri="{FF2B5EF4-FFF2-40B4-BE49-F238E27FC236}">
                  <a16:creationId xmlns:a16="http://schemas.microsoft.com/office/drawing/2014/main" id="{A02090AE-17C7-B80B-4D63-6D17B6AF20DC}"/>
                </a:ext>
              </a:extLst>
            </p:cNvPr>
            <p:cNvSpPr txBox="1"/>
            <p:nvPr/>
          </p:nvSpPr>
          <p:spPr>
            <a:xfrm>
              <a:off x="6569081" y="3807622"/>
              <a:ext cx="2138432" cy="926816"/>
            </a:xfrm>
            <a:prstGeom prst="rect">
              <a:avLst/>
            </a:prstGeom>
            <a:noFill/>
          </p:spPr>
          <p:txBody>
            <a:bodyPr wrap="none" lIns="0" tIns="0" rIns="0" bIns="0" rtlCol="0">
              <a:spAutoFit/>
            </a:bodyPr>
            <a:lstStyle/>
            <a:p>
              <a:pPr algn="ctr" eaLnBrk="1" fontAlgn="auto" hangingPunct="1">
                <a:spcBef>
                  <a:spcPts val="0"/>
                </a:spcBef>
                <a:spcAft>
                  <a:spcPts val="0"/>
                </a:spcAft>
                <a:defRPr/>
              </a:pPr>
              <a:r>
                <a:rPr kumimoji="0" lang="en-US" altLang="ja-JP" sz="1000" b="1" kern="0">
                  <a:solidFill>
                    <a:srgbClr val="107C10"/>
                  </a:solidFill>
                  <a:latin typeface="+mn-lt"/>
                  <a:ea typeface="+mn-ea"/>
                </a:rPr>
                <a:t>Practitioner</a:t>
              </a:r>
            </a:p>
            <a:p>
              <a:pPr algn="ctr" eaLnBrk="1" fontAlgn="auto" hangingPunct="1">
                <a:spcBef>
                  <a:spcPts val="0"/>
                </a:spcBef>
                <a:spcAft>
                  <a:spcPts val="0"/>
                </a:spcAft>
                <a:defRPr/>
              </a:pPr>
              <a:r>
                <a:rPr kumimoji="0" lang="ja-JP" altLang="en-US" sz="1000" b="1" kern="0">
                  <a:solidFill>
                    <a:srgbClr val="107C10"/>
                  </a:solidFill>
                  <a:latin typeface="+mn-lt"/>
                  <a:ea typeface="+mn-ea"/>
                </a:rPr>
                <a:t>（実践者）</a:t>
              </a:r>
            </a:p>
          </p:txBody>
        </p:sp>
        <p:pic>
          <p:nvPicPr>
            <p:cNvPr id="13" name="グラフィックス 12" descr="実行">
              <a:extLst>
                <a:ext uri="{FF2B5EF4-FFF2-40B4-BE49-F238E27FC236}">
                  <a16:creationId xmlns:a16="http://schemas.microsoft.com/office/drawing/2014/main" id="{5906366F-CDB6-657C-1C54-A5325F4747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55668" y="2348501"/>
              <a:ext cx="1309186" cy="1309186"/>
            </a:xfrm>
            <a:prstGeom prst="rect">
              <a:avLst/>
            </a:prstGeom>
          </p:spPr>
        </p:pic>
        <p:pic>
          <p:nvPicPr>
            <p:cNvPr id="14" name="グラフィックス 13" descr="実行">
              <a:extLst>
                <a:ext uri="{FF2B5EF4-FFF2-40B4-BE49-F238E27FC236}">
                  <a16:creationId xmlns:a16="http://schemas.microsoft.com/office/drawing/2014/main" id="{9FB0F4E3-85D2-9FC9-A78E-72AE4C1587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00116" y="2348501"/>
              <a:ext cx="1309186" cy="1309186"/>
            </a:xfrm>
            <a:prstGeom prst="rect">
              <a:avLst/>
            </a:prstGeom>
          </p:spPr>
        </p:pic>
        <p:pic>
          <p:nvPicPr>
            <p:cNvPr id="15" name="グラフィックス 14" descr="王冠付きのユーザー (男性) 単色塗りつぶし">
              <a:extLst>
                <a:ext uri="{FF2B5EF4-FFF2-40B4-BE49-F238E27FC236}">
                  <a16:creationId xmlns:a16="http://schemas.microsoft.com/office/drawing/2014/main" id="{93E3AD16-07E3-FC91-A127-B0F04DB73E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72975" y="2291568"/>
              <a:ext cx="1309186" cy="1309186"/>
            </a:xfrm>
            <a:prstGeom prst="rect">
              <a:avLst/>
            </a:prstGeom>
          </p:spPr>
        </p:pic>
        <p:grpSp>
          <p:nvGrpSpPr>
            <p:cNvPr id="16" name="グループ化 15">
              <a:extLst>
                <a:ext uri="{FF2B5EF4-FFF2-40B4-BE49-F238E27FC236}">
                  <a16:creationId xmlns:a16="http://schemas.microsoft.com/office/drawing/2014/main" id="{5FA67767-DA4D-1E8E-67F7-34AFC3ACD99E}"/>
                </a:ext>
              </a:extLst>
            </p:cNvPr>
            <p:cNvGrpSpPr/>
            <p:nvPr/>
          </p:nvGrpSpPr>
          <p:grpSpPr>
            <a:xfrm>
              <a:off x="1506232" y="3413287"/>
              <a:ext cx="2414908" cy="801016"/>
              <a:chOff x="1640709" y="2835735"/>
              <a:chExt cx="2780682" cy="922342"/>
            </a:xfrm>
            <a:solidFill>
              <a:schemeClr val="bg1">
                <a:lumMod val="50000"/>
              </a:schemeClr>
            </a:solidFill>
          </p:grpSpPr>
          <p:pic>
            <p:nvPicPr>
              <p:cNvPr id="17" name="グラフィックス 16" descr="建設作業員女性 単色塗りつぶし">
                <a:extLst>
                  <a:ext uri="{FF2B5EF4-FFF2-40B4-BE49-F238E27FC236}">
                    <a16:creationId xmlns:a16="http://schemas.microsoft.com/office/drawing/2014/main" id="{345F4AD4-E445-F5F4-6411-2F77FE57EA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40709" y="2843677"/>
                <a:ext cx="914400" cy="914400"/>
              </a:xfrm>
              <a:prstGeom prst="rect">
                <a:avLst/>
              </a:prstGeom>
            </p:spPr>
          </p:pic>
          <p:pic>
            <p:nvPicPr>
              <p:cNvPr id="18" name="グラフィックス 17" descr="建設作業員男性 単色塗りつぶし">
                <a:extLst>
                  <a:ext uri="{FF2B5EF4-FFF2-40B4-BE49-F238E27FC236}">
                    <a16:creationId xmlns:a16="http://schemas.microsoft.com/office/drawing/2014/main" id="{B89A97B5-9ABF-36D1-0C27-FF8E69D7D2A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6616" y="2835735"/>
                <a:ext cx="914400" cy="914400"/>
              </a:xfrm>
              <a:prstGeom prst="rect">
                <a:avLst/>
              </a:prstGeom>
            </p:spPr>
          </p:pic>
          <p:pic>
            <p:nvPicPr>
              <p:cNvPr id="19" name="グラフィックス 18" descr="建設作業員女性 単色塗りつぶし">
                <a:extLst>
                  <a:ext uri="{FF2B5EF4-FFF2-40B4-BE49-F238E27FC236}">
                    <a16:creationId xmlns:a16="http://schemas.microsoft.com/office/drawing/2014/main" id="{D4A502BF-C5DA-7218-A144-3F80A3D5F5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91084" y="2843677"/>
                <a:ext cx="914400" cy="914400"/>
              </a:xfrm>
              <a:prstGeom prst="rect">
                <a:avLst/>
              </a:prstGeom>
            </p:spPr>
          </p:pic>
          <p:pic>
            <p:nvPicPr>
              <p:cNvPr id="20" name="グラフィックス 19" descr="建設作業員男性 単色塗りつぶし">
                <a:extLst>
                  <a:ext uri="{FF2B5EF4-FFF2-40B4-BE49-F238E27FC236}">
                    <a16:creationId xmlns:a16="http://schemas.microsoft.com/office/drawing/2014/main" id="{DDA0213D-F405-B801-77FD-E14E0B19C1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06991" y="2835735"/>
                <a:ext cx="914400" cy="914400"/>
              </a:xfrm>
              <a:prstGeom prst="rect">
                <a:avLst/>
              </a:prstGeom>
            </p:spPr>
          </p:pic>
        </p:grpSp>
        <p:sp>
          <p:nvSpPr>
            <p:cNvPr id="21" name="テキスト ボックス 20">
              <a:extLst>
                <a:ext uri="{FF2B5EF4-FFF2-40B4-BE49-F238E27FC236}">
                  <a16:creationId xmlns:a16="http://schemas.microsoft.com/office/drawing/2014/main" id="{C93B2AF2-7C7C-E201-AE85-E8C9CB29E2B9}"/>
                </a:ext>
              </a:extLst>
            </p:cNvPr>
            <p:cNvSpPr txBox="1"/>
            <p:nvPr/>
          </p:nvSpPr>
          <p:spPr>
            <a:xfrm>
              <a:off x="3141207" y="2605297"/>
              <a:ext cx="1158518" cy="463407"/>
            </a:xfrm>
            <a:prstGeom prst="rect">
              <a:avLst/>
            </a:prstGeom>
            <a:noFill/>
          </p:spPr>
          <p:txBody>
            <a:bodyPr wrap="none" lIns="0" tIns="0" rIns="0" bIns="0" rtlCol="0">
              <a:spAutoFit/>
            </a:bodyPr>
            <a:lstStyle/>
            <a:p>
              <a:pPr algn="ctr" eaLnBrk="1" fontAlgn="auto" hangingPunct="1">
                <a:spcBef>
                  <a:spcPts val="0"/>
                </a:spcBef>
                <a:spcAft>
                  <a:spcPts val="0"/>
                </a:spcAft>
                <a:defRPr/>
              </a:pPr>
              <a:r>
                <a:rPr kumimoji="0" lang="ja-JP" altLang="en-US" sz="1000" b="1" kern="0">
                  <a:solidFill>
                    <a:schemeClr val="tx1">
                      <a:lumMod val="75000"/>
                      <a:lumOff val="25000"/>
                    </a:schemeClr>
                  </a:solidFill>
                  <a:latin typeface="+mn-lt"/>
                  <a:ea typeface="+mn-ea"/>
                </a:rPr>
                <a:t>手配師</a:t>
              </a:r>
              <a:endParaRPr kumimoji="0" lang="en-US" altLang="ja-JP" sz="1000" b="1" kern="0">
                <a:solidFill>
                  <a:schemeClr val="tx1">
                    <a:lumMod val="75000"/>
                    <a:lumOff val="25000"/>
                  </a:schemeClr>
                </a:solidFill>
                <a:latin typeface="+mn-lt"/>
                <a:ea typeface="+mn-ea"/>
              </a:endParaRPr>
            </a:p>
          </p:txBody>
        </p:sp>
        <p:sp>
          <p:nvSpPr>
            <p:cNvPr id="22" name="テキスト ボックス 21">
              <a:extLst>
                <a:ext uri="{FF2B5EF4-FFF2-40B4-BE49-F238E27FC236}">
                  <a16:creationId xmlns:a16="http://schemas.microsoft.com/office/drawing/2014/main" id="{07C5F819-802F-46B1-7F27-4C28B1E9D5E0}"/>
                </a:ext>
              </a:extLst>
            </p:cNvPr>
            <p:cNvSpPr txBox="1"/>
            <p:nvPr/>
          </p:nvSpPr>
          <p:spPr>
            <a:xfrm>
              <a:off x="1809743" y="4218463"/>
              <a:ext cx="1930865" cy="463407"/>
            </a:xfrm>
            <a:prstGeom prst="rect">
              <a:avLst/>
            </a:prstGeom>
            <a:noFill/>
          </p:spPr>
          <p:txBody>
            <a:bodyPr wrap="none" lIns="0" tIns="0" rIns="0" bIns="0" rtlCol="0">
              <a:spAutoFit/>
            </a:bodyPr>
            <a:lstStyle/>
            <a:p>
              <a:pPr algn="ctr" eaLnBrk="1" fontAlgn="auto" hangingPunct="1">
                <a:spcBef>
                  <a:spcPts val="0"/>
                </a:spcBef>
                <a:spcAft>
                  <a:spcPts val="0"/>
                </a:spcAft>
                <a:defRPr/>
              </a:pPr>
              <a:r>
                <a:rPr kumimoji="0" lang="ja-JP" altLang="en-US" sz="1000" b="1" kern="0">
                  <a:solidFill>
                    <a:schemeClr val="tx1">
                      <a:lumMod val="75000"/>
                      <a:lumOff val="25000"/>
                    </a:schemeClr>
                  </a:solidFill>
                  <a:latin typeface="+mn-lt"/>
                  <a:ea typeface="+mn-ea"/>
                </a:rPr>
                <a:t>単純労働者</a:t>
              </a:r>
              <a:endParaRPr kumimoji="0" lang="en-US" altLang="ja-JP" sz="1000" b="1" kern="0">
                <a:solidFill>
                  <a:schemeClr val="tx1">
                    <a:lumMod val="75000"/>
                    <a:lumOff val="25000"/>
                  </a:schemeClr>
                </a:solidFill>
                <a:latin typeface="+mn-lt"/>
                <a:ea typeface="+mn-ea"/>
              </a:endParaRPr>
            </a:p>
          </p:txBody>
        </p:sp>
      </p:grpSp>
      <p:grpSp>
        <p:nvGrpSpPr>
          <p:cNvPr id="24" name="グループ化 23">
            <a:extLst>
              <a:ext uri="{FF2B5EF4-FFF2-40B4-BE49-F238E27FC236}">
                <a16:creationId xmlns:a16="http://schemas.microsoft.com/office/drawing/2014/main" id="{367C1022-23E4-257C-6DCC-8624B5FA44BE}"/>
              </a:ext>
            </a:extLst>
          </p:cNvPr>
          <p:cNvGrpSpPr/>
          <p:nvPr/>
        </p:nvGrpSpPr>
        <p:grpSpPr>
          <a:xfrm>
            <a:off x="792178" y="3219782"/>
            <a:ext cx="941732" cy="616706"/>
            <a:chOff x="3120691" y="5822814"/>
            <a:chExt cx="414989" cy="414989"/>
          </a:xfrm>
        </p:grpSpPr>
        <p:cxnSp>
          <p:nvCxnSpPr>
            <p:cNvPr id="25" name="直線コネクタ 24">
              <a:extLst>
                <a:ext uri="{FF2B5EF4-FFF2-40B4-BE49-F238E27FC236}">
                  <a16:creationId xmlns:a16="http://schemas.microsoft.com/office/drawing/2014/main" id="{718E3B16-76FF-46B1-25E8-38E26291831A}"/>
                </a:ext>
              </a:extLst>
            </p:cNvPr>
            <p:cNvCxnSpPr/>
            <p:nvPr/>
          </p:nvCxnSpPr>
          <p:spPr bwMode="auto">
            <a:xfrm flipH="1">
              <a:off x="3120691" y="5822814"/>
              <a:ext cx="414989" cy="414989"/>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線コネクタ 25">
              <a:extLst>
                <a:ext uri="{FF2B5EF4-FFF2-40B4-BE49-F238E27FC236}">
                  <a16:creationId xmlns:a16="http://schemas.microsoft.com/office/drawing/2014/main" id="{3BDDA221-E0F7-A1D3-6C75-6E9D9755F64B}"/>
                </a:ext>
              </a:extLst>
            </p:cNvPr>
            <p:cNvCxnSpPr/>
            <p:nvPr/>
          </p:nvCxnSpPr>
          <p:spPr bwMode="auto">
            <a:xfrm rot="5400000" flipH="1">
              <a:off x="3120691" y="5822814"/>
              <a:ext cx="414989" cy="414989"/>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7" name="矢印: 右 26">
            <a:extLst>
              <a:ext uri="{FF2B5EF4-FFF2-40B4-BE49-F238E27FC236}">
                <a16:creationId xmlns:a16="http://schemas.microsoft.com/office/drawing/2014/main" id="{340F2E54-11BB-DD2D-7956-081F3FDB5198}"/>
              </a:ext>
            </a:extLst>
          </p:cNvPr>
          <p:cNvSpPr/>
          <p:nvPr/>
        </p:nvSpPr>
        <p:spPr bwMode="auto">
          <a:xfrm>
            <a:off x="1915064" y="3286664"/>
            <a:ext cx="431321" cy="457200"/>
          </a:xfrm>
          <a:prstGeom prst="rightArrow">
            <a:avLst/>
          </a:prstGeom>
          <a:solidFill>
            <a:srgbClr val="FFEBFF"/>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mn-lt"/>
              <a:ea typeface="+mn-ea"/>
            </a:endParaRPr>
          </a:p>
        </p:txBody>
      </p:sp>
      <p:sp>
        <p:nvSpPr>
          <p:cNvPr id="28" name="楕円 27">
            <a:extLst>
              <a:ext uri="{FF2B5EF4-FFF2-40B4-BE49-F238E27FC236}">
                <a16:creationId xmlns:a16="http://schemas.microsoft.com/office/drawing/2014/main" id="{451D0D7E-2198-B0CF-88C8-6DD8F6D8CC8D}"/>
              </a:ext>
            </a:extLst>
          </p:cNvPr>
          <p:cNvSpPr/>
          <p:nvPr/>
        </p:nvSpPr>
        <p:spPr>
          <a:xfrm>
            <a:off x="3265753" y="3219890"/>
            <a:ext cx="852473" cy="318769"/>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eaLnBrk="1" fontAlgn="auto" hangingPunct="1">
              <a:spcBef>
                <a:spcPts val="0"/>
              </a:spcBef>
              <a:spcAft>
                <a:spcPts val="0"/>
              </a:spcAft>
              <a:defRPr/>
            </a:pPr>
            <a:r>
              <a:rPr kumimoji="0" lang="ja-JP" altLang="en-US" sz="800" kern="0">
                <a:latin typeface="+mn-lt"/>
                <a:ea typeface="+mn-ea"/>
              </a:rPr>
              <a:t>技術的な推進力</a:t>
            </a:r>
            <a:endParaRPr kumimoji="0" lang="en-US" altLang="ja-JP" sz="800" kern="0">
              <a:latin typeface="+mn-lt"/>
              <a:ea typeface="+mn-ea"/>
            </a:endParaRPr>
          </a:p>
          <a:p>
            <a:pPr algn="ctr" eaLnBrk="1" fontAlgn="auto" hangingPunct="1">
              <a:spcBef>
                <a:spcPts val="0"/>
              </a:spcBef>
              <a:spcAft>
                <a:spcPts val="0"/>
              </a:spcAft>
              <a:defRPr/>
            </a:pPr>
            <a:r>
              <a:rPr lang="ja-JP" altLang="en-US" sz="600" kern="0">
                <a:latin typeface="+mn-lt"/>
                <a:ea typeface="+mn-ea"/>
              </a:rPr>
              <a:t>（</a:t>
            </a:r>
            <a:r>
              <a:rPr lang="en-US" altLang="ja-JP" sz="600" kern="0">
                <a:latin typeface="+mn-lt"/>
                <a:ea typeface="+mn-ea"/>
              </a:rPr>
              <a:t>Tech Intensity</a:t>
            </a:r>
            <a:r>
              <a:rPr lang="ja-JP" altLang="en-US" sz="600" kern="0">
                <a:latin typeface="+mn-lt"/>
                <a:ea typeface="+mn-ea"/>
              </a:rPr>
              <a:t>）</a:t>
            </a:r>
            <a:endParaRPr kumimoji="0" lang="en-US" altLang="ja-JP" sz="600" kern="0">
              <a:latin typeface="+mn-lt"/>
              <a:ea typeface="+mn-ea"/>
            </a:endParaRPr>
          </a:p>
        </p:txBody>
      </p:sp>
      <p:sp>
        <p:nvSpPr>
          <p:cNvPr id="29" name="楕円 28">
            <a:extLst>
              <a:ext uri="{FF2B5EF4-FFF2-40B4-BE49-F238E27FC236}">
                <a16:creationId xmlns:a16="http://schemas.microsoft.com/office/drawing/2014/main" id="{BCCFC723-4CE9-4BC1-36AE-A69B52F99FA6}"/>
              </a:ext>
            </a:extLst>
          </p:cNvPr>
          <p:cNvSpPr/>
          <p:nvPr/>
        </p:nvSpPr>
        <p:spPr>
          <a:xfrm>
            <a:off x="3423720" y="3520313"/>
            <a:ext cx="852473" cy="318769"/>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eaLnBrk="1" fontAlgn="auto" hangingPunct="1">
              <a:spcBef>
                <a:spcPts val="0"/>
              </a:spcBef>
              <a:spcAft>
                <a:spcPts val="0"/>
              </a:spcAft>
              <a:defRPr/>
            </a:pPr>
            <a:r>
              <a:rPr lang="ja-JP" altLang="en-US" sz="800" kern="0">
                <a:latin typeface="+mn-lt"/>
                <a:ea typeface="+mn-ea"/>
              </a:rPr>
              <a:t>挑戦と成長</a:t>
            </a:r>
            <a:endParaRPr lang="en-US" altLang="ja-JP" sz="800" kern="0">
              <a:latin typeface="+mn-lt"/>
              <a:ea typeface="+mn-ea"/>
            </a:endParaRPr>
          </a:p>
          <a:p>
            <a:pPr algn="ctr" eaLnBrk="1" fontAlgn="auto" hangingPunct="1">
              <a:spcBef>
                <a:spcPts val="0"/>
              </a:spcBef>
              <a:spcAft>
                <a:spcPts val="0"/>
              </a:spcAft>
              <a:defRPr/>
            </a:pPr>
            <a:r>
              <a:rPr kumimoji="0" lang="ja-JP" altLang="en-US" sz="600" kern="0">
                <a:latin typeface="+mn-lt"/>
                <a:ea typeface="+mn-ea"/>
              </a:rPr>
              <a:t>（</a:t>
            </a:r>
            <a:r>
              <a:rPr kumimoji="0" lang="en-US" altLang="ja-JP" sz="600" kern="0">
                <a:latin typeface="+mn-lt"/>
                <a:ea typeface="+mn-ea"/>
              </a:rPr>
              <a:t>Growth Mindset</a:t>
            </a:r>
            <a:r>
              <a:rPr kumimoji="0" lang="ja-JP" altLang="en-US" sz="600" kern="0">
                <a:latin typeface="+mn-lt"/>
                <a:ea typeface="+mn-ea"/>
              </a:rPr>
              <a:t>）</a:t>
            </a:r>
            <a:endParaRPr kumimoji="0" lang="en-US" altLang="ja-JP" sz="600" kern="0">
              <a:latin typeface="+mn-lt"/>
              <a:ea typeface="+mn-ea"/>
            </a:endParaRPr>
          </a:p>
        </p:txBody>
      </p:sp>
      <p:sp>
        <p:nvSpPr>
          <p:cNvPr id="10" name="楕円 9">
            <a:extLst>
              <a:ext uri="{FF2B5EF4-FFF2-40B4-BE49-F238E27FC236}">
                <a16:creationId xmlns:a16="http://schemas.microsoft.com/office/drawing/2014/main" id="{DD168148-3525-2FA9-79D6-40DEA62B0B7E}"/>
              </a:ext>
            </a:extLst>
          </p:cNvPr>
          <p:cNvSpPr/>
          <p:nvPr/>
        </p:nvSpPr>
        <p:spPr>
          <a:xfrm>
            <a:off x="2140458" y="5656457"/>
            <a:ext cx="852473" cy="318769"/>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eaLnBrk="1" fontAlgn="auto" hangingPunct="1">
              <a:spcBef>
                <a:spcPts val="0"/>
              </a:spcBef>
              <a:spcAft>
                <a:spcPts val="0"/>
              </a:spcAft>
              <a:defRPr/>
            </a:pPr>
            <a:r>
              <a:rPr kumimoji="0" lang="ja-JP" altLang="en-US" sz="600" kern="0">
                <a:latin typeface="+mn-lt"/>
                <a:ea typeface="+mn-ea"/>
              </a:rPr>
              <a:t>コストの可視化</a:t>
            </a:r>
          </a:p>
          <a:p>
            <a:pPr algn="ctr" eaLnBrk="1" fontAlgn="auto" hangingPunct="1">
              <a:spcBef>
                <a:spcPts val="0"/>
              </a:spcBef>
              <a:spcAft>
                <a:spcPts val="0"/>
              </a:spcAft>
              <a:defRPr/>
            </a:pPr>
            <a:r>
              <a:rPr kumimoji="0" lang="ja-JP" altLang="en-US" sz="600" kern="0">
                <a:latin typeface="+mn-lt"/>
                <a:ea typeface="+mn-ea"/>
              </a:rPr>
              <a:t>（</a:t>
            </a:r>
            <a:r>
              <a:rPr kumimoji="0" lang="en-US" altLang="ja-JP" sz="600" kern="0">
                <a:latin typeface="+mn-lt"/>
                <a:ea typeface="+mn-ea"/>
              </a:rPr>
              <a:t>Visibility</a:t>
            </a:r>
            <a:r>
              <a:rPr kumimoji="0" lang="ja-JP" altLang="en-US" sz="600" kern="0">
                <a:latin typeface="+mn-lt"/>
                <a:ea typeface="+mn-ea"/>
              </a:rPr>
              <a:t>）</a:t>
            </a:r>
            <a:endParaRPr kumimoji="0" lang="en-US" altLang="ja-JP" sz="600" kern="0">
              <a:latin typeface="+mn-lt"/>
              <a:ea typeface="+mn-ea"/>
            </a:endParaRPr>
          </a:p>
        </p:txBody>
      </p:sp>
      <p:sp>
        <p:nvSpPr>
          <p:cNvPr id="11" name="楕円 10">
            <a:extLst>
              <a:ext uri="{FF2B5EF4-FFF2-40B4-BE49-F238E27FC236}">
                <a16:creationId xmlns:a16="http://schemas.microsoft.com/office/drawing/2014/main" id="{DBD7CA1D-4613-024D-8330-E41EC759719E}"/>
              </a:ext>
            </a:extLst>
          </p:cNvPr>
          <p:cNvSpPr/>
          <p:nvPr/>
        </p:nvSpPr>
        <p:spPr>
          <a:xfrm>
            <a:off x="2783395" y="6250209"/>
            <a:ext cx="852473" cy="318769"/>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eaLnBrk="1" fontAlgn="auto" hangingPunct="1">
              <a:spcBef>
                <a:spcPts val="0"/>
              </a:spcBef>
              <a:spcAft>
                <a:spcPts val="0"/>
              </a:spcAft>
              <a:defRPr/>
            </a:pPr>
            <a:r>
              <a:rPr kumimoji="0" lang="ja-JP" altLang="en-US" sz="600" kern="0">
                <a:latin typeface="+mn-lt"/>
                <a:ea typeface="+mn-ea"/>
              </a:rPr>
              <a:t>コストの説明責任</a:t>
            </a:r>
          </a:p>
          <a:p>
            <a:pPr algn="ctr" eaLnBrk="1" fontAlgn="auto" hangingPunct="1">
              <a:spcBef>
                <a:spcPts val="0"/>
              </a:spcBef>
              <a:spcAft>
                <a:spcPts val="0"/>
              </a:spcAft>
              <a:defRPr/>
            </a:pPr>
            <a:r>
              <a:rPr kumimoji="0" lang="ja-JP" altLang="en-US" sz="600" kern="0">
                <a:latin typeface="+mn-lt"/>
                <a:ea typeface="+mn-ea"/>
              </a:rPr>
              <a:t>（</a:t>
            </a:r>
            <a:r>
              <a:rPr kumimoji="0" lang="en-US" altLang="ja-JP" sz="600" kern="0">
                <a:latin typeface="+mn-lt"/>
                <a:ea typeface="+mn-ea"/>
              </a:rPr>
              <a:t>Accountability</a:t>
            </a:r>
            <a:r>
              <a:rPr kumimoji="0" lang="ja-JP" altLang="en-US" sz="600" kern="0">
                <a:latin typeface="+mn-lt"/>
                <a:ea typeface="+mn-ea"/>
              </a:rPr>
              <a:t>）</a:t>
            </a:r>
            <a:endParaRPr kumimoji="0" lang="en-US" altLang="ja-JP" sz="600" kern="0">
              <a:latin typeface="+mn-lt"/>
              <a:ea typeface="+mn-ea"/>
            </a:endParaRPr>
          </a:p>
        </p:txBody>
      </p:sp>
      <p:sp>
        <p:nvSpPr>
          <p:cNvPr id="30" name="楕円 29">
            <a:extLst>
              <a:ext uri="{FF2B5EF4-FFF2-40B4-BE49-F238E27FC236}">
                <a16:creationId xmlns:a16="http://schemas.microsoft.com/office/drawing/2014/main" id="{F1809267-89F4-65F0-847D-C75108C393A9}"/>
              </a:ext>
            </a:extLst>
          </p:cNvPr>
          <p:cNvSpPr/>
          <p:nvPr/>
        </p:nvSpPr>
        <p:spPr>
          <a:xfrm>
            <a:off x="1508639" y="6250209"/>
            <a:ext cx="852473" cy="318769"/>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eaLnBrk="1" fontAlgn="auto" hangingPunct="1">
              <a:spcBef>
                <a:spcPts val="0"/>
              </a:spcBef>
              <a:spcAft>
                <a:spcPts val="0"/>
              </a:spcAft>
              <a:defRPr/>
            </a:pPr>
            <a:r>
              <a:rPr kumimoji="0" lang="ja-JP" altLang="en-US" sz="600" kern="0">
                <a:latin typeface="+mn-lt"/>
                <a:ea typeface="+mn-ea"/>
              </a:rPr>
              <a:t>コストの最適化・見直し</a:t>
            </a:r>
          </a:p>
          <a:p>
            <a:pPr algn="ctr" eaLnBrk="1" fontAlgn="auto" hangingPunct="1">
              <a:spcBef>
                <a:spcPts val="0"/>
              </a:spcBef>
              <a:spcAft>
                <a:spcPts val="0"/>
              </a:spcAft>
              <a:defRPr/>
            </a:pPr>
            <a:r>
              <a:rPr kumimoji="0" lang="ja-JP" altLang="en-US" sz="600" kern="0">
                <a:latin typeface="+mn-lt"/>
                <a:ea typeface="+mn-ea"/>
              </a:rPr>
              <a:t>（</a:t>
            </a:r>
            <a:r>
              <a:rPr kumimoji="0" lang="en-US" altLang="ja-JP" sz="600" kern="0">
                <a:latin typeface="+mn-lt"/>
                <a:ea typeface="+mn-ea"/>
              </a:rPr>
              <a:t>Optimization</a:t>
            </a:r>
            <a:r>
              <a:rPr kumimoji="0" lang="ja-JP" altLang="en-US" sz="600" kern="0">
                <a:latin typeface="+mn-lt"/>
                <a:ea typeface="+mn-ea"/>
              </a:rPr>
              <a:t>）</a:t>
            </a:r>
            <a:endParaRPr kumimoji="0" lang="en-US" altLang="ja-JP" sz="600" kern="0">
              <a:latin typeface="+mn-lt"/>
              <a:ea typeface="+mn-ea"/>
            </a:endParaRPr>
          </a:p>
        </p:txBody>
      </p:sp>
      <p:sp>
        <p:nvSpPr>
          <p:cNvPr id="33" name="円弧 32">
            <a:extLst>
              <a:ext uri="{FF2B5EF4-FFF2-40B4-BE49-F238E27FC236}">
                <a16:creationId xmlns:a16="http://schemas.microsoft.com/office/drawing/2014/main" id="{A950DD8A-1436-337E-2A5F-C8A629E456B0}"/>
              </a:ext>
            </a:extLst>
          </p:cNvPr>
          <p:cNvSpPr/>
          <p:nvPr/>
        </p:nvSpPr>
        <p:spPr bwMode="auto">
          <a:xfrm>
            <a:off x="1895476" y="5815841"/>
            <a:ext cx="1333500" cy="617752"/>
          </a:xfrm>
          <a:prstGeom prst="arc">
            <a:avLst>
              <a:gd name="adj1" fmla="val 19826003"/>
              <a:gd name="adj2" fmla="val 649908"/>
            </a:avLst>
          </a:prstGeom>
          <a:noFill/>
          <a:ln w="19050" cap="flat" cmpd="sng" algn="ctr">
            <a:solidFill>
              <a:schemeClr val="bg2">
                <a:lumMod val="60000"/>
                <a:lumOff val="40000"/>
              </a:schemeClr>
            </a:solidFill>
            <a:prstDash val="solid"/>
            <a:round/>
            <a:headEnd type="none" w="med" len="med"/>
            <a:tailEnd type="triangl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mn-lt"/>
              <a:ea typeface="+mn-ea"/>
            </a:endParaRPr>
          </a:p>
        </p:txBody>
      </p:sp>
      <p:sp>
        <p:nvSpPr>
          <p:cNvPr id="34" name="円弧 33">
            <a:extLst>
              <a:ext uri="{FF2B5EF4-FFF2-40B4-BE49-F238E27FC236}">
                <a16:creationId xmlns:a16="http://schemas.microsoft.com/office/drawing/2014/main" id="{CC27DD30-FF6E-9BDD-32D1-A7C6FA8EE368}"/>
              </a:ext>
            </a:extLst>
          </p:cNvPr>
          <p:cNvSpPr/>
          <p:nvPr/>
        </p:nvSpPr>
        <p:spPr bwMode="auto">
          <a:xfrm>
            <a:off x="1895979" y="5815841"/>
            <a:ext cx="1333500" cy="617752"/>
          </a:xfrm>
          <a:prstGeom prst="arc">
            <a:avLst>
              <a:gd name="adj1" fmla="val 3248505"/>
              <a:gd name="adj2" fmla="val 7330269"/>
            </a:avLst>
          </a:prstGeom>
          <a:noFill/>
          <a:ln w="19050" cap="flat" cmpd="sng" algn="ctr">
            <a:solidFill>
              <a:schemeClr val="bg2">
                <a:lumMod val="60000"/>
                <a:lumOff val="40000"/>
              </a:schemeClr>
            </a:solidFill>
            <a:prstDash val="solid"/>
            <a:round/>
            <a:headEnd type="none" w="med" len="med"/>
            <a:tailEnd type="triangl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mn-lt"/>
              <a:ea typeface="+mn-ea"/>
            </a:endParaRPr>
          </a:p>
        </p:txBody>
      </p:sp>
      <p:sp>
        <p:nvSpPr>
          <p:cNvPr id="35" name="円弧 34">
            <a:extLst>
              <a:ext uri="{FF2B5EF4-FFF2-40B4-BE49-F238E27FC236}">
                <a16:creationId xmlns:a16="http://schemas.microsoft.com/office/drawing/2014/main" id="{20C54EE9-268A-DACB-DAEF-9A933A5D7DDC}"/>
              </a:ext>
            </a:extLst>
          </p:cNvPr>
          <p:cNvSpPr/>
          <p:nvPr/>
        </p:nvSpPr>
        <p:spPr bwMode="auto">
          <a:xfrm>
            <a:off x="1895476" y="5810830"/>
            <a:ext cx="1333500" cy="617752"/>
          </a:xfrm>
          <a:prstGeom prst="arc">
            <a:avLst>
              <a:gd name="adj1" fmla="val 10139660"/>
              <a:gd name="adj2" fmla="val 12623408"/>
            </a:avLst>
          </a:prstGeom>
          <a:noFill/>
          <a:ln w="19050" cap="flat" cmpd="sng" algn="ctr">
            <a:solidFill>
              <a:schemeClr val="bg2">
                <a:lumMod val="60000"/>
                <a:lumOff val="40000"/>
              </a:schemeClr>
            </a:solidFill>
            <a:prstDash val="solid"/>
            <a:round/>
            <a:headEnd type="none" w="med" len="med"/>
            <a:tailEnd type="triangl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mn-lt"/>
              <a:ea typeface="+mn-ea"/>
            </a:endParaRPr>
          </a:p>
        </p:txBody>
      </p:sp>
      <p:sp>
        <p:nvSpPr>
          <p:cNvPr id="36" name="テキスト ボックス 35">
            <a:extLst>
              <a:ext uri="{FF2B5EF4-FFF2-40B4-BE49-F238E27FC236}">
                <a16:creationId xmlns:a16="http://schemas.microsoft.com/office/drawing/2014/main" id="{15724B88-BA87-2470-2AFE-3B30DD3C7117}"/>
              </a:ext>
            </a:extLst>
          </p:cNvPr>
          <p:cNvSpPr txBox="1"/>
          <p:nvPr/>
        </p:nvSpPr>
        <p:spPr>
          <a:xfrm>
            <a:off x="3014808" y="5594819"/>
            <a:ext cx="917294" cy="276999"/>
          </a:xfrm>
          <a:prstGeom prst="rect">
            <a:avLst/>
          </a:prstGeom>
          <a:noFill/>
        </p:spPr>
        <p:txBody>
          <a:bodyPr wrap="square" rtlCol="0">
            <a:spAutoFit/>
          </a:bodyPr>
          <a:lstStyle/>
          <a:p>
            <a:r>
              <a:rPr kumimoji="1" lang="ja-JP" altLang="en-US" sz="600">
                <a:latin typeface="+mn-lt"/>
                <a:ea typeface="+mn-ea"/>
              </a:rPr>
              <a:t>ショーバックモデルなどによるコスト開示</a:t>
            </a:r>
          </a:p>
        </p:txBody>
      </p:sp>
      <p:sp>
        <p:nvSpPr>
          <p:cNvPr id="37" name="テキスト ボックス 36">
            <a:extLst>
              <a:ext uri="{FF2B5EF4-FFF2-40B4-BE49-F238E27FC236}">
                <a16:creationId xmlns:a16="http://schemas.microsoft.com/office/drawing/2014/main" id="{7A2FC435-E97A-EC8D-ECD1-29C2F136368E}"/>
              </a:ext>
            </a:extLst>
          </p:cNvPr>
          <p:cNvSpPr txBox="1"/>
          <p:nvPr/>
        </p:nvSpPr>
        <p:spPr>
          <a:xfrm>
            <a:off x="3615813" y="6271093"/>
            <a:ext cx="704091" cy="276999"/>
          </a:xfrm>
          <a:prstGeom prst="rect">
            <a:avLst/>
          </a:prstGeom>
          <a:noFill/>
        </p:spPr>
        <p:txBody>
          <a:bodyPr wrap="square" rtlCol="0">
            <a:spAutoFit/>
          </a:bodyPr>
          <a:lstStyle/>
          <a:p>
            <a:r>
              <a:rPr kumimoji="1" lang="ja-JP" altLang="en-US" sz="600">
                <a:latin typeface="+mn-lt"/>
                <a:ea typeface="+mn-ea"/>
              </a:rPr>
              <a:t>事業部門側での </a:t>
            </a:r>
            <a:r>
              <a:rPr kumimoji="1" lang="en-US" altLang="ja-JP" sz="600">
                <a:latin typeface="+mn-lt"/>
                <a:ea typeface="+mn-ea"/>
              </a:rPr>
              <a:t>ROI </a:t>
            </a:r>
            <a:r>
              <a:rPr kumimoji="1" lang="ja-JP" altLang="en-US" sz="600">
                <a:latin typeface="+mn-lt"/>
                <a:ea typeface="+mn-ea"/>
              </a:rPr>
              <a:t>検討</a:t>
            </a:r>
          </a:p>
        </p:txBody>
      </p:sp>
      <p:sp>
        <p:nvSpPr>
          <p:cNvPr id="38" name="テキスト ボックス 37">
            <a:extLst>
              <a:ext uri="{FF2B5EF4-FFF2-40B4-BE49-F238E27FC236}">
                <a16:creationId xmlns:a16="http://schemas.microsoft.com/office/drawing/2014/main" id="{EF2CDF15-7261-CC77-88D1-7D25B0796C81}"/>
              </a:ext>
            </a:extLst>
          </p:cNvPr>
          <p:cNvSpPr txBox="1"/>
          <p:nvPr/>
        </p:nvSpPr>
        <p:spPr>
          <a:xfrm>
            <a:off x="810074" y="6271093"/>
            <a:ext cx="704091" cy="276999"/>
          </a:xfrm>
          <a:prstGeom prst="rect">
            <a:avLst/>
          </a:prstGeom>
          <a:noFill/>
        </p:spPr>
        <p:txBody>
          <a:bodyPr wrap="square" rtlCol="0">
            <a:spAutoFit/>
          </a:bodyPr>
          <a:lstStyle/>
          <a:p>
            <a:r>
              <a:rPr kumimoji="1" lang="ja-JP" altLang="en-US" sz="600">
                <a:latin typeface="+mn-lt"/>
                <a:ea typeface="+mn-ea"/>
              </a:rPr>
              <a:t>コスト分析に基づく最適化</a:t>
            </a:r>
          </a:p>
        </p:txBody>
      </p:sp>
      <p:sp>
        <p:nvSpPr>
          <p:cNvPr id="39" name="テキスト ボックス 38">
            <a:extLst>
              <a:ext uri="{FF2B5EF4-FFF2-40B4-BE49-F238E27FC236}">
                <a16:creationId xmlns:a16="http://schemas.microsoft.com/office/drawing/2014/main" id="{905869EC-A626-C677-C778-4DAD23E6EBEA}"/>
              </a:ext>
            </a:extLst>
          </p:cNvPr>
          <p:cNvSpPr txBox="1"/>
          <p:nvPr/>
        </p:nvSpPr>
        <p:spPr>
          <a:xfrm>
            <a:off x="2227686" y="6028414"/>
            <a:ext cx="704091" cy="261610"/>
          </a:xfrm>
          <a:prstGeom prst="rect">
            <a:avLst/>
          </a:prstGeom>
          <a:noFill/>
        </p:spPr>
        <p:txBody>
          <a:bodyPr wrap="square" rtlCol="0">
            <a:spAutoFit/>
          </a:bodyPr>
          <a:lstStyle/>
          <a:p>
            <a:pPr algn="ctr"/>
            <a:r>
              <a:rPr kumimoji="1" lang="en-US" altLang="ja-JP" sz="1050">
                <a:latin typeface="+mn-lt"/>
                <a:ea typeface="+mn-ea"/>
              </a:rPr>
              <a:t>FinOps</a:t>
            </a:r>
            <a:endParaRPr kumimoji="1" lang="ja-JP" altLang="en-US" sz="1050">
              <a:latin typeface="+mn-lt"/>
              <a:ea typeface="+mn-ea"/>
            </a:endParaRPr>
          </a:p>
        </p:txBody>
      </p:sp>
      <p:pic>
        <p:nvPicPr>
          <p:cNvPr id="1026" name="Picture 2" descr="Diagram that shows a comparison of healthy teams and organizational antipatterns.">
            <a:extLst>
              <a:ext uri="{FF2B5EF4-FFF2-40B4-BE49-F238E27FC236}">
                <a16:creationId xmlns:a16="http://schemas.microsoft.com/office/drawing/2014/main" id="{21CF0452-9ED1-CA7D-290B-2C5F6A3D6F6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9065"/>
          <a:stretch/>
        </p:blipFill>
        <p:spPr bwMode="auto">
          <a:xfrm>
            <a:off x="5152322" y="5463874"/>
            <a:ext cx="3111397" cy="1036137"/>
          </a:xfrm>
          <a:prstGeom prst="rect">
            <a:avLst/>
          </a:prstGeom>
          <a:noFill/>
          <a:extLst>
            <a:ext uri="{909E8E84-426E-40DD-AFC4-6F175D3DCCD1}">
              <a14:hiddenFill xmlns:a14="http://schemas.microsoft.com/office/drawing/2010/main">
                <a:solidFill>
                  <a:srgbClr val="FFFFFF"/>
                </a:solidFill>
              </a14:hiddenFill>
            </a:ext>
          </a:extLst>
        </p:spPr>
      </p:pic>
      <p:sp>
        <p:nvSpPr>
          <p:cNvPr id="40" name="四角形: 角を丸くする 39">
            <a:extLst>
              <a:ext uri="{FF2B5EF4-FFF2-40B4-BE49-F238E27FC236}">
                <a16:creationId xmlns:a16="http://schemas.microsoft.com/office/drawing/2014/main" id="{CA93A5BC-DADE-8080-013C-97A5D841C058}"/>
              </a:ext>
            </a:extLst>
          </p:cNvPr>
          <p:cNvSpPr/>
          <p:nvPr/>
        </p:nvSpPr>
        <p:spPr>
          <a:xfrm>
            <a:off x="5152321" y="6490448"/>
            <a:ext cx="807153" cy="122921"/>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eaLnBrk="1" fontAlgn="auto" hangingPunct="1">
              <a:spcBef>
                <a:spcPts val="0"/>
              </a:spcBef>
              <a:spcAft>
                <a:spcPts val="0"/>
              </a:spcAft>
              <a:defRPr/>
            </a:pPr>
            <a:r>
              <a:rPr kumimoji="0" lang="ja-JP" altLang="en-US" sz="600" kern="0">
                <a:latin typeface="+mn-lt"/>
                <a:ea typeface="+mn-ea"/>
              </a:rPr>
              <a:t>健全な </a:t>
            </a:r>
            <a:r>
              <a:rPr kumimoji="0" lang="en-US" altLang="ja-JP" sz="600" kern="0">
                <a:latin typeface="+mn-lt"/>
                <a:ea typeface="+mn-ea"/>
              </a:rPr>
              <a:t>IT </a:t>
            </a:r>
            <a:r>
              <a:rPr kumimoji="0" lang="ja-JP" altLang="en-US" sz="600" kern="0">
                <a:latin typeface="+mn-lt"/>
                <a:ea typeface="+mn-ea"/>
              </a:rPr>
              <a:t>組織</a:t>
            </a:r>
            <a:endParaRPr kumimoji="0" lang="en-US" altLang="ja-JP" sz="600" kern="0">
              <a:latin typeface="+mn-lt"/>
              <a:ea typeface="+mn-ea"/>
            </a:endParaRPr>
          </a:p>
        </p:txBody>
      </p:sp>
      <p:sp>
        <p:nvSpPr>
          <p:cNvPr id="41" name="四角形: 角を丸くする 40">
            <a:extLst>
              <a:ext uri="{FF2B5EF4-FFF2-40B4-BE49-F238E27FC236}">
                <a16:creationId xmlns:a16="http://schemas.microsoft.com/office/drawing/2014/main" id="{FA5A3C1E-12C6-F0C4-0BCE-56C6BCF3B9A1}"/>
              </a:ext>
            </a:extLst>
          </p:cNvPr>
          <p:cNvSpPr/>
          <p:nvPr/>
        </p:nvSpPr>
        <p:spPr>
          <a:xfrm>
            <a:off x="6257689" y="6490448"/>
            <a:ext cx="807153" cy="122921"/>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eaLnBrk="1" fontAlgn="auto" hangingPunct="1">
              <a:spcBef>
                <a:spcPts val="0"/>
              </a:spcBef>
              <a:spcAft>
                <a:spcPts val="0"/>
              </a:spcAft>
              <a:defRPr/>
            </a:pPr>
            <a:r>
              <a:rPr kumimoji="0" lang="ja-JP" altLang="en-US" sz="600" kern="0">
                <a:latin typeface="+mn-lt"/>
                <a:ea typeface="+mn-ea"/>
              </a:rPr>
              <a:t>サイロ化した </a:t>
            </a:r>
            <a:r>
              <a:rPr kumimoji="0" lang="en-US" altLang="ja-JP" sz="600" kern="0">
                <a:latin typeface="+mn-lt"/>
                <a:ea typeface="+mn-ea"/>
              </a:rPr>
              <a:t>IT </a:t>
            </a:r>
            <a:r>
              <a:rPr kumimoji="0" lang="ja-JP" altLang="en-US" sz="600" kern="0">
                <a:latin typeface="+mn-lt"/>
                <a:ea typeface="+mn-ea"/>
              </a:rPr>
              <a:t>組織</a:t>
            </a:r>
            <a:endParaRPr kumimoji="0" lang="en-US" altLang="ja-JP" sz="600" kern="0">
              <a:latin typeface="+mn-lt"/>
              <a:ea typeface="+mn-ea"/>
            </a:endParaRPr>
          </a:p>
        </p:txBody>
      </p:sp>
      <p:sp>
        <p:nvSpPr>
          <p:cNvPr id="42" name="四角形: 角を丸くする 41">
            <a:extLst>
              <a:ext uri="{FF2B5EF4-FFF2-40B4-BE49-F238E27FC236}">
                <a16:creationId xmlns:a16="http://schemas.microsoft.com/office/drawing/2014/main" id="{485D0B61-6992-D5DE-20EC-EDBC89C1CA4B}"/>
              </a:ext>
            </a:extLst>
          </p:cNvPr>
          <p:cNvSpPr/>
          <p:nvPr/>
        </p:nvSpPr>
        <p:spPr>
          <a:xfrm>
            <a:off x="7481932" y="6490448"/>
            <a:ext cx="807153" cy="122921"/>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eaLnBrk="1" fontAlgn="auto" hangingPunct="1">
              <a:spcBef>
                <a:spcPts val="0"/>
              </a:spcBef>
              <a:spcAft>
                <a:spcPts val="0"/>
              </a:spcAft>
              <a:defRPr/>
            </a:pPr>
            <a:r>
              <a:rPr kumimoji="0" lang="ja-JP" altLang="en-US" sz="600" kern="0">
                <a:latin typeface="+mn-lt"/>
                <a:ea typeface="+mn-ea"/>
              </a:rPr>
              <a:t>封建国家がいる </a:t>
            </a:r>
            <a:r>
              <a:rPr kumimoji="0" lang="en-US" altLang="ja-JP" sz="600" kern="0">
                <a:latin typeface="+mn-lt"/>
                <a:ea typeface="+mn-ea"/>
              </a:rPr>
              <a:t>IT </a:t>
            </a:r>
            <a:r>
              <a:rPr kumimoji="0" lang="ja-JP" altLang="en-US" sz="600" kern="0">
                <a:latin typeface="+mn-lt"/>
                <a:ea typeface="+mn-ea"/>
              </a:rPr>
              <a:t>組織</a:t>
            </a:r>
            <a:endParaRPr kumimoji="0" lang="en-US" altLang="ja-JP" sz="600" kern="0">
              <a:latin typeface="+mn-lt"/>
              <a:ea typeface="+mn-ea"/>
            </a:endParaRPr>
          </a:p>
        </p:txBody>
      </p:sp>
    </p:spTree>
    <p:extLst>
      <p:ext uri="{BB962C8B-B14F-4D97-AF65-F5344CB8AC3E}">
        <p14:creationId xmlns:p14="http://schemas.microsoft.com/office/powerpoint/2010/main" val="410096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E7788C1-3550-3DAD-0656-36F3A31029C8}"/>
              </a:ext>
            </a:extLst>
          </p:cNvPr>
          <p:cNvSpPr>
            <a:spLocks noGrp="1"/>
          </p:cNvSpPr>
          <p:nvPr>
            <p:ph idx="1"/>
          </p:nvPr>
        </p:nvSpPr>
        <p:spPr/>
        <p:txBody>
          <a:bodyPr/>
          <a:lstStyle/>
          <a:p>
            <a:r>
              <a:rPr kumimoji="1" lang="en-US" altLang="ja-JP"/>
              <a:t>Tips &amp; Tricks : IT </a:t>
            </a:r>
            <a:r>
              <a:rPr kumimoji="1" lang="ja-JP" altLang="en-US"/>
              <a:t>サイロと </a:t>
            </a:r>
            <a:r>
              <a:rPr kumimoji="1" lang="en-US" altLang="ja-JP"/>
              <a:t>IT </a:t>
            </a:r>
            <a:r>
              <a:rPr kumimoji="1" lang="ja-JP" altLang="en-US"/>
              <a:t>フィーフダム（封建国家）</a:t>
            </a:r>
            <a:endParaRPr kumimoji="1" lang="en-US" altLang="ja-JP"/>
          </a:p>
          <a:p>
            <a:pPr lvl="1"/>
            <a:r>
              <a:rPr kumimoji="1" lang="ja-JP" altLang="en-US"/>
              <a:t>クラウドシフトにより会社を大きく変えていこうとすると、必ず何らかの摩擦が発生する</a:t>
            </a:r>
            <a:endParaRPr kumimoji="1" lang="en-US" altLang="ja-JP"/>
          </a:p>
          <a:p>
            <a:pPr lvl="1"/>
            <a:r>
              <a:rPr kumimoji="1" lang="en-US" altLang="ja-JP"/>
              <a:t>IT </a:t>
            </a:r>
            <a:r>
              <a:rPr lang="ja-JP" altLang="en-US"/>
              <a:t>サイロや </a:t>
            </a:r>
            <a:r>
              <a:rPr lang="en-US" altLang="ja-JP"/>
              <a:t>IT </a:t>
            </a:r>
            <a:r>
              <a:rPr lang="ja-JP" altLang="en-US"/>
              <a:t>フィーフダムが発生すると、</a:t>
            </a:r>
            <a:r>
              <a:rPr kumimoji="1" lang="ja-JP" altLang="en-US"/>
              <a:t>「正しい方向への変化」に難色を示される場合があり、対策が必要になる</a:t>
            </a:r>
            <a:endParaRPr kumimoji="1" lang="en-US" altLang="ja-JP"/>
          </a:p>
          <a:p>
            <a:pPr lvl="1"/>
            <a:endParaRPr kumimoji="1" lang="ja-JP" altLang="en-US"/>
          </a:p>
        </p:txBody>
      </p:sp>
      <p:grpSp>
        <p:nvGrpSpPr>
          <p:cNvPr id="18" name="グループ化 17">
            <a:extLst>
              <a:ext uri="{FF2B5EF4-FFF2-40B4-BE49-F238E27FC236}">
                <a16:creationId xmlns:a16="http://schemas.microsoft.com/office/drawing/2014/main" id="{46100355-6FF1-ED80-57F1-7646094BA8E0}"/>
              </a:ext>
            </a:extLst>
          </p:cNvPr>
          <p:cNvGrpSpPr/>
          <p:nvPr/>
        </p:nvGrpSpPr>
        <p:grpSpPr>
          <a:xfrm>
            <a:off x="534837" y="2607433"/>
            <a:ext cx="8151961" cy="4078039"/>
            <a:chOff x="535655" y="2885535"/>
            <a:chExt cx="8237857" cy="573657"/>
          </a:xfrm>
          <a:solidFill>
            <a:schemeClr val="bg1">
              <a:lumMod val="95000"/>
            </a:schemeClr>
          </a:solidFill>
        </p:grpSpPr>
        <p:sp>
          <p:nvSpPr>
            <p:cNvPr id="15" name="正方形/長方形 14">
              <a:extLst>
                <a:ext uri="{FF2B5EF4-FFF2-40B4-BE49-F238E27FC236}">
                  <a16:creationId xmlns:a16="http://schemas.microsoft.com/office/drawing/2014/main" id="{F610A611-0FE5-83B8-DB5B-432F27B6CE09}"/>
                </a:ext>
              </a:extLst>
            </p:cNvPr>
            <p:cNvSpPr/>
            <p:nvPr/>
          </p:nvSpPr>
          <p:spPr bwMode="auto">
            <a:xfrm>
              <a:off x="535655" y="2885535"/>
              <a:ext cx="2647941" cy="573657"/>
            </a:xfrm>
            <a:prstGeom prst="rect">
              <a:avLst/>
            </a:prstGeom>
            <a:solidFill>
              <a:srgbClr val="DDFFDD"/>
            </a:solidFill>
            <a:ln w="190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16" name="正方形/長方形 15">
              <a:extLst>
                <a:ext uri="{FF2B5EF4-FFF2-40B4-BE49-F238E27FC236}">
                  <a16:creationId xmlns:a16="http://schemas.microsoft.com/office/drawing/2014/main" id="{812BA385-C695-AF2D-164F-4DFAF6509FB3}"/>
                </a:ext>
              </a:extLst>
            </p:cNvPr>
            <p:cNvSpPr/>
            <p:nvPr/>
          </p:nvSpPr>
          <p:spPr bwMode="auto">
            <a:xfrm>
              <a:off x="3330613" y="2885535"/>
              <a:ext cx="2647941" cy="573657"/>
            </a:xfrm>
            <a:prstGeom prst="rect">
              <a:avLst/>
            </a:prstGeom>
            <a:solidFill>
              <a:srgbClr val="FFFFCC"/>
            </a:solidFill>
            <a:ln w="190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17" name="正方形/長方形 16">
              <a:extLst>
                <a:ext uri="{FF2B5EF4-FFF2-40B4-BE49-F238E27FC236}">
                  <a16:creationId xmlns:a16="http://schemas.microsoft.com/office/drawing/2014/main" id="{CEC48D89-B8CE-5E24-614C-CCDD78C6AFC2}"/>
                </a:ext>
              </a:extLst>
            </p:cNvPr>
            <p:cNvSpPr/>
            <p:nvPr/>
          </p:nvSpPr>
          <p:spPr bwMode="auto">
            <a:xfrm>
              <a:off x="6125571" y="2885535"/>
              <a:ext cx="2647941" cy="573657"/>
            </a:xfrm>
            <a:prstGeom prst="rect">
              <a:avLst/>
            </a:prstGeom>
            <a:solidFill>
              <a:srgbClr val="FFEFFF"/>
            </a:solidFill>
            <a:ln w="190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sp>
        <p:nvSpPr>
          <p:cNvPr id="2" name="タイトル 1">
            <a:extLst>
              <a:ext uri="{FF2B5EF4-FFF2-40B4-BE49-F238E27FC236}">
                <a16:creationId xmlns:a16="http://schemas.microsoft.com/office/drawing/2014/main" id="{63C65A3E-2E62-2633-E935-279528D64574}"/>
              </a:ext>
            </a:extLst>
          </p:cNvPr>
          <p:cNvSpPr>
            <a:spLocks noGrp="1"/>
          </p:cNvSpPr>
          <p:nvPr>
            <p:ph type="title"/>
          </p:nvPr>
        </p:nvSpPr>
        <p:spPr/>
        <p:txBody>
          <a:bodyPr/>
          <a:lstStyle/>
          <a:p>
            <a:r>
              <a:rPr kumimoji="1" lang="ja-JP" altLang="en-US"/>
              <a:t>① 人材・組織編成 （</a:t>
            </a:r>
            <a:r>
              <a:rPr kumimoji="1" lang="en-US" altLang="ja-JP"/>
              <a:t>Organize</a:t>
            </a:r>
            <a:r>
              <a:rPr kumimoji="1" lang="ja-JP" altLang="en-US"/>
              <a:t>）</a:t>
            </a:r>
          </a:p>
        </p:txBody>
      </p:sp>
      <p:pic>
        <p:nvPicPr>
          <p:cNvPr id="4" name="Picture 2" descr="Diagram that shows a comparison of healthy teams and organizational antipatterns.">
            <a:extLst>
              <a:ext uri="{FF2B5EF4-FFF2-40B4-BE49-F238E27FC236}">
                <a16:creationId xmlns:a16="http://schemas.microsoft.com/office/drawing/2014/main" id="{FB2C26E3-9F92-657A-D18B-10289E0CA0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053" b="19065"/>
          <a:stretch/>
        </p:blipFill>
        <p:spPr bwMode="auto">
          <a:xfrm>
            <a:off x="7483703" y="2291749"/>
            <a:ext cx="984805" cy="11329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iagram that shows a comparison of healthy teams and organizational antipatterns.">
            <a:extLst>
              <a:ext uri="{FF2B5EF4-FFF2-40B4-BE49-F238E27FC236}">
                <a16:creationId xmlns:a16="http://schemas.microsoft.com/office/drawing/2014/main" id="{649D45EB-4112-8A00-5A44-BE55263972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4058" b="19065"/>
          <a:stretch/>
        </p:blipFill>
        <p:spPr bwMode="auto">
          <a:xfrm>
            <a:off x="2146212" y="2291749"/>
            <a:ext cx="882559" cy="11329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iagram that shows a comparison of healthy teams and organizational antipatterns.">
            <a:extLst>
              <a:ext uri="{FF2B5EF4-FFF2-40B4-BE49-F238E27FC236}">
                <a16:creationId xmlns:a16="http://schemas.microsoft.com/office/drawing/2014/main" id="{A04FA916-E8AD-2BAC-14C8-367ED1CFEC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630" r="36509" b="19065"/>
          <a:stretch/>
        </p:blipFill>
        <p:spPr bwMode="auto">
          <a:xfrm>
            <a:off x="4779328" y="2291749"/>
            <a:ext cx="1049918" cy="1132937"/>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5">
            <a:extLst>
              <a:ext uri="{FF2B5EF4-FFF2-40B4-BE49-F238E27FC236}">
                <a16:creationId xmlns:a16="http://schemas.microsoft.com/office/drawing/2014/main" id="{813D5C4F-5500-765D-4179-6AEAF6D28CD4}"/>
              </a:ext>
            </a:extLst>
          </p:cNvPr>
          <p:cNvSpPr>
            <a:spLocks noChangeArrowheads="1"/>
          </p:cNvSpPr>
          <p:nvPr/>
        </p:nvSpPr>
        <p:spPr bwMode="auto">
          <a:xfrm>
            <a:off x="457199" y="2403893"/>
            <a:ext cx="1217461" cy="253044"/>
          </a:xfrm>
          <a:prstGeom prst="roundRect">
            <a:avLst>
              <a:gd name="adj" fmla="val 16667"/>
            </a:avLst>
          </a:prstGeom>
          <a:gradFill rotWithShape="1">
            <a:gsLst>
              <a:gs pos="0">
                <a:srgbClr val="CBFFDD"/>
              </a:gs>
              <a:gs pos="50000">
                <a:srgbClr val="66FF99"/>
              </a:gs>
              <a:gs pos="100000">
                <a:srgbClr val="CBFFDD"/>
              </a:gs>
            </a:gsLst>
            <a:lin ang="2700000" scaled="1"/>
          </a:gradFill>
          <a:ln w="9525">
            <a:solidFill>
              <a:srgbClr val="008000"/>
            </a:solidFill>
            <a:round/>
            <a:headEnd/>
            <a:tailEnd/>
          </a:ln>
          <a:effectLst>
            <a:outerShdw dist="53882" dir="2700000" algn="ctr" rotWithShape="0">
              <a:schemeClr val="bg2">
                <a:alpha val="50000"/>
              </a:schemeClr>
            </a:outerShdw>
          </a:effectLst>
        </p:spPr>
        <p:txBody>
          <a:bodyPr wrap="none" anchor="ct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100"/>
              <a:t>健全な </a:t>
            </a:r>
            <a:r>
              <a:rPr lang="en-US" altLang="ja-JP" sz="1100"/>
              <a:t>IT </a:t>
            </a:r>
            <a:r>
              <a:rPr lang="ja-JP" altLang="en-US" sz="1100"/>
              <a:t>チーム</a:t>
            </a:r>
          </a:p>
        </p:txBody>
      </p:sp>
      <p:sp>
        <p:nvSpPr>
          <p:cNvPr id="13" name="AutoShape 55">
            <a:extLst>
              <a:ext uri="{FF2B5EF4-FFF2-40B4-BE49-F238E27FC236}">
                <a16:creationId xmlns:a16="http://schemas.microsoft.com/office/drawing/2014/main" id="{968FF89A-0E2D-4AF9-366E-3E5C5BF28337}"/>
              </a:ext>
            </a:extLst>
          </p:cNvPr>
          <p:cNvSpPr>
            <a:spLocks noChangeArrowheads="1"/>
          </p:cNvSpPr>
          <p:nvPr/>
        </p:nvSpPr>
        <p:spPr bwMode="auto">
          <a:xfrm>
            <a:off x="3223013" y="2403893"/>
            <a:ext cx="1217461" cy="253044"/>
          </a:xfrm>
          <a:prstGeom prst="roundRect">
            <a:avLst>
              <a:gd name="adj" fmla="val 16667"/>
            </a:avLst>
          </a:prstGeom>
          <a:gradFill rotWithShape="1">
            <a:gsLst>
              <a:gs pos="0">
                <a:srgbClr val="CBFFDD"/>
              </a:gs>
              <a:gs pos="50000">
                <a:srgbClr val="66FF99"/>
              </a:gs>
              <a:gs pos="100000">
                <a:srgbClr val="CBFFDD"/>
              </a:gs>
            </a:gsLst>
            <a:lin ang="2700000" scaled="1"/>
          </a:gradFill>
          <a:ln w="9525">
            <a:solidFill>
              <a:srgbClr val="008000"/>
            </a:solidFill>
            <a:round/>
            <a:headEnd/>
            <a:tailEnd/>
          </a:ln>
          <a:effectLst>
            <a:outerShdw dist="53882" dir="2700000" algn="ctr" rotWithShape="0">
              <a:schemeClr val="bg2">
                <a:alpha val="50000"/>
              </a:schemeClr>
            </a:outerShdw>
          </a:effectLst>
        </p:spPr>
        <p:txBody>
          <a:bodyPr wrap="none" anchor="ct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100"/>
              <a:t>IT</a:t>
            </a:r>
            <a:r>
              <a:rPr lang="ja-JP" altLang="en-US" sz="1100"/>
              <a:t> サイロ</a:t>
            </a:r>
          </a:p>
        </p:txBody>
      </p:sp>
      <p:sp>
        <p:nvSpPr>
          <p:cNvPr id="14" name="AutoShape 55">
            <a:extLst>
              <a:ext uri="{FF2B5EF4-FFF2-40B4-BE49-F238E27FC236}">
                <a16:creationId xmlns:a16="http://schemas.microsoft.com/office/drawing/2014/main" id="{BFC77C43-53E1-3029-B2BB-D35DCD2906E4}"/>
              </a:ext>
            </a:extLst>
          </p:cNvPr>
          <p:cNvSpPr>
            <a:spLocks noChangeArrowheads="1"/>
          </p:cNvSpPr>
          <p:nvPr/>
        </p:nvSpPr>
        <p:spPr bwMode="auto">
          <a:xfrm>
            <a:off x="5988827" y="2403893"/>
            <a:ext cx="1217461" cy="253044"/>
          </a:xfrm>
          <a:prstGeom prst="roundRect">
            <a:avLst>
              <a:gd name="adj" fmla="val 16667"/>
            </a:avLst>
          </a:prstGeom>
          <a:gradFill rotWithShape="1">
            <a:gsLst>
              <a:gs pos="0">
                <a:srgbClr val="CBFFDD"/>
              </a:gs>
              <a:gs pos="50000">
                <a:srgbClr val="66FF99"/>
              </a:gs>
              <a:gs pos="100000">
                <a:srgbClr val="CBFFDD"/>
              </a:gs>
            </a:gsLst>
            <a:lin ang="2700000" scaled="1"/>
          </a:gradFill>
          <a:ln w="9525">
            <a:solidFill>
              <a:srgbClr val="008000"/>
            </a:solidFill>
            <a:round/>
            <a:headEnd/>
            <a:tailEnd/>
          </a:ln>
          <a:effectLst>
            <a:outerShdw dist="53882" dir="2700000" algn="ctr" rotWithShape="0">
              <a:schemeClr val="bg2">
                <a:alpha val="50000"/>
              </a:schemeClr>
            </a:outerShdw>
          </a:effectLst>
        </p:spPr>
        <p:txBody>
          <a:bodyPr wrap="none" anchor="ct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100"/>
              <a:t>IT</a:t>
            </a:r>
            <a:r>
              <a:rPr lang="ja-JP" altLang="en-US" sz="1100"/>
              <a:t> フィーフダム</a:t>
            </a:r>
          </a:p>
        </p:txBody>
      </p:sp>
      <p:sp>
        <p:nvSpPr>
          <p:cNvPr id="19" name="テキスト ボックス 18">
            <a:extLst>
              <a:ext uri="{FF2B5EF4-FFF2-40B4-BE49-F238E27FC236}">
                <a16:creationId xmlns:a16="http://schemas.microsoft.com/office/drawing/2014/main" id="{1C46BDC2-7807-2460-B1CC-FA5A5EDF5EA5}"/>
              </a:ext>
            </a:extLst>
          </p:cNvPr>
          <p:cNvSpPr txBox="1"/>
          <p:nvPr/>
        </p:nvSpPr>
        <p:spPr>
          <a:xfrm>
            <a:off x="534835" y="3290532"/>
            <a:ext cx="2620330" cy="1323439"/>
          </a:xfrm>
          <a:prstGeom prst="rect">
            <a:avLst/>
          </a:prstGeom>
          <a:noFill/>
        </p:spPr>
        <p:txBody>
          <a:bodyPr wrap="square" rtlCol="0">
            <a:spAutoFit/>
          </a:bodyPr>
          <a:lstStyle/>
          <a:p>
            <a:r>
              <a:rPr kumimoji="1" lang="ja-JP" altLang="en-US" sz="1000" b="1"/>
              <a:t>［状態］</a:t>
            </a:r>
          </a:p>
          <a:p>
            <a:pPr marL="171450" indent="-171450">
              <a:buFont typeface="Arial" panose="020B0604020202020204" pitchFamily="34" charset="0"/>
              <a:buChar char="•"/>
            </a:pPr>
            <a:r>
              <a:rPr kumimoji="1" lang="en-US" altLang="ja-JP" sz="1000"/>
              <a:t>IT </a:t>
            </a:r>
            <a:r>
              <a:rPr kumimoji="1" lang="ja-JP" altLang="en-US" sz="1000"/>
              <a:t>部門（システム子会社など）に複数のチーム・組織が存在している</a:t>
            </a:r>
          </a:p>
          <a:p>
            <a:pPr marL="171450" indent="-171450">
              <a:buFont typeface="Arial" panose="020B0604020202020204" pitchFamily="34" charset="0"/>
              <a:buChar char="•"/>
            </a:pPr>
            <a:r>
              <a:rPr lang="ja-JP" altLang="en-US" sz="1000"/>
              <a:t>マイクロカルチャー、小規模かつ自律したチームが有機的に互いを支えあう</a:t>
            </a:r>
          </a:p>
          <a:p>
            <a:pPr marL="171450" indent="-171450">
              <a:buFont typeface="Arial" panose="020B0604020202020204" pitchFamily="34" charset="0"/>
              <a:buChar char="•"/>
            </a:pPr>
            <a:r>
              <a:rPr kumimoji="1" lang="ja-JP" altLang="en-US" sz="1000"/>
              <a:t>チーム間での摩擦は発生するが、正しい方向への変化を受け入れることや、新しい挑戦には前向き</a:t>
            </a:r>
          </a:p>
        </p:txBody>
      </p:sp>
      <p:sp>
        <p:nvSpPr>
          <p:cNvPr id="20" name="四角形: 角を丸くする 19">
            <a:extLst>
              <a:ext uri="{FF2B5EF4-FFF2-40B4-BE49-F238E27FC236}">
                <a16:creationId xmlns:a16="http://schemas.microsoft.com/office/drawing/2014/main" id="{81570D82-3756-F84D-FA76-A343BC8BFF44}"/>
              </a:ext>
            </a:extLst>
          </p:cNvPr>
          <p:cNvSpPr/>
          <p:nvPr/>
        </p:nvSpPr>
        <p:spPr>
          <a:xfrm>
            <a:off x="634693" y="6274733"/>
            <a:ext cx="3896597" cy="296931"/>
          </a:xfrm>
          <a:prstGeom prst="round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eaLnBrk="1" fontAlgn="auto" hangingPunct="1">
              <a:spcBef>
                <a:spcPts val="0"/>
              </a:spcBef>
              <a:spcAft>
                <a:spcPts val="0"/>
              </a:spcAft>
              <a:defRPr/>
            </a:pPr>
            <a:r>
              <a:rPr lang="ja-JP" altLang="en-US" sz="1200" kern="0">
                <a:latin typeface="+mn-lt"/>
                <a:ea typeface="+mn-ea"/>
              </a:rPr>
              <a:t>挑戦と成長 </a:t>
            </a:r>
            <a:r>
              <a:rPr kumimoji="0" lang="ja-JP" altLang="en-US" sz="1050" kern="0">
                <a:latin typeface="+mn-lt"/>
                <a:ea typeface="+mn-ea"/>
              </a:rPr>
              <a:t>（</a:t>
            </a:r>
            <a:r>
              <a:rPr kumimoji="0" lang="en-US" altLang="ja-JP" sz="1050" kern="0">
                <a:latin typeface="+mn-lt"/>
                <a:ea typeface="+mn-ea"/>
              </a:rPr>
              <a:t>Growth Mindset</a:t>
            </a:r>
            <a:r>
              <a:rPr kumimoji="0" lang="ja-JP" altLang="en-US" sz="1050" kern="0">
                <a:latin typeface="+mn-lt"/>
                <a:ea typeface="+mn-ea"/>
              </a:rPr>
              <a:t>）</a:t>
            </a:r>
            <a:endParaRPr kumimoji="0" lang="en-US" altLang="ja-JP" sz="1050" kern="0">
              <a:latin typeface="+mn-lt"/>
              <a:ea typeface="+mn-ea"/>
            </a:endParaRPr>
          </a:p>
        </p:txBody>
      </p:sp>
      <p:sp>
        <p:nvSpPr>
          <p:cNvPr id="21" name="テキスト ボックス 20">
            <a:extLst>
              <a:ext uri="{FF2B5EF4-FFF2-40B4-BE49-F238E27FC236}">
                <a16:creationId xmlns:a16="http://schemas.microsoft.com/office/drawing/2014/main" id="{EDE4FD21-F74D-A8E8-E14A-A750F60AC299}"/>
              </a:ext>
            </a:extLst>
          </p:cNvPr>
          <p:cNvSpPr txBox="1"/>
          <p:nvPr/>
        </p:nvSpPr>
        <p:spPr>
          <a:xfrm>
            <a:off x="3300649" y="3290532"/>
            <a:ext cx="2620330" cy="2554545"/>
          </a:xfrm>
          <a:prstGeom prst="rect">
            <a:avLst/>
          </a:prstGeom>
          <a:noFill/>
        </p:spPr>
        <p:txBody>
          <a:bodyPr wrap="square" rtlCol="0">
            <a:spAutoFit/>
          </a:bodyPr>
          <a:lstStyle/>
          <a:p>
            <a:r>
              <a:rPr kumimoji="1" lang="ja-JP" altLang="en-US" sz="1000" b="1"/>
              <a:t>［状態］</a:t>
            </a:r>
            <a:endParaRPr kumimoji="1" lang="en-US" altLang="ja-JP" sz="1000" b="1"/>
          </a:p>
          <a:p>
            <a:pPr marL="171450" indent="-171450">
              <a:buFont typeface="Arial" panose="020B0604020202020204" pitchFamily="34" charset="0"/>
              <a:buChar char="•"/>
            </a:pPr>
            <a:r>
              <a:rPr kumimoji="1" lang="ja-JP" altLang="en-US" sz="1000"/>
              <a:t>ある技術に特化した開発チームが、個別最適化されたやり方で独自ツールを作って推進してしまう</a:t>
            </a:r>
          </a:p>
          <a:p>
            <a:pPr marL="171450" indent="-171450">
              <a:buFont typeface="Arial" panose="020B0604020202020204" pitchFamily="34" charset="0"/>
              <a:buChar char="•"/>
            </a:pPr>
            <a:r>
              <a:rPr lang="ja-JP" altLang="en-US" sz="1000"/>
              <a:t>よくある例） </a:t>
            </a:r>
            <a:r>
              <a:rPr lang="en-US" altLang="ja-JP" sz="1000"/>
              <a:t>DX </a:t>
            </a:r>
            <a:r>
              <a:rPr lang="ja-JP" altLang="en-US" sz="1000"/>
              <a:t>開発チーム（独自ルールで開発・運用を推進してしまい、会社全体としての標準化・最適化・ガバナンスに難色を示す）</a:t>
            </a:r>
          </a:p>
          <a:p>
            <a:pPr marL="171450" indent="-171450">
              <a:buFont typeface="Arial" panose="020B0604020202020204" pitchFamily="34" charset="0"/>
              <a:buChar char="•"/>
            </a:pPr>
            <a:r>
              <a:rPr lang="ja-JP" altLang="en-US" sz="1000"/>
              <a:t>特定技術に関しては超プロフェッショナル、自部門だけであれば困っていない</a:t>
            </a:r>
            <a:endParaRPr lang="en-US" altLang="ja-JP" sz="1000"/>
          </a:p>
          <a:p>
            <a:endParaRPr kumimoji="1" lang="en-US" altLang="ja-JP" sz="600"/>
          </a:p>
          <a:p>
            <a:r>
              <a:rPr lang="ja-JP" altLang="en-US" sz="1000" b="1"/>
              <a:t>［処方箋・解決のヒント］</a:t>
            </a:r>
            <a:endParaRPr lang="en-US" altLang="ja-JP" sz="1000" b="1"/>
          </a:p>
          <a:p>
            <a:pPr marL="171450" indent="-171450">
              <a:buFont typeface="Arial" panose="020B0604020202020204" pitchFamily="34" charset="0"/>
              <a:buChar char="•"/>
            </a:pPr>
            <a:r>
              <a:rPr kumimoji="1" lang="ja-JP" altLang="en-US" sz="1000"/>
              <a:t>「自分たちは特定分野のプロ」という意識が強い場合が多い → 本質的には技術好き、新しい類似技術に触れてもらうなどにより全体に巻き込む</a:t>
            </a:r>
          </a:p>
        </p:txBody>
      </p:sp>
      <p:sp>
        <p:nvSpPr>
          <p:cNvPr id="22" name="四角形: 角を丸くする 21">
            <a:extLst>
              <a:ext uri="{FF2B5EF4-FFF2-40B4-BE49-F238E27FC236}">
                <a16:creationId xmlns:a16="http://schemas.microsoft.com/office/drawing/2014/main" id="{27D4A924-931B-86FB-EC86-D239064964C3}"/>
              </a:ext>
            </a:extLst>
          </p:cNvPr>
          <p:cNvSpPr/>
          <p:nvPr/>
        </p:nvSpPr>
        <p:spPr>
          <a:xfrm>
            <a:off x="4682132" y="6274732"/>
            <a:ext cx="3896597" cy="296931"/>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lang="ja-JP" altLang="en-US" sz="1200" kern="0">
                <a:latin typeface="+mn-lt"/>
                <a:ea typeface="+mn-ea"/>
              </a:rPr>
              <a:t>現状維持と停滞 </a:t>
            </a:r>
            <a:r>
              <a:rPr kumimoji="0" lang="ja-JP" altLang="en-US" sz="1050" kern="0">
                <a:latin typeface="+mn-lt"/>
                <a:ea typeface="+mn-ea"/>
              </a:rPr>
              <a:t>（</a:t>
            </a:r>
            <a:r>
              <a:rPr kumimoji="0" lang="en-US" altLang="ja-JP" sz="1050" kern="0">
                <a:latin typeface="+mn-lt"/>
                <a:ea typeface="+mn-ea"/>
              </a:rPr>
              <a:t>Fixed Mindset</a:t>
            </a:r>
            <a:r>
              <a:rPr kumimoji="0" lang="ja-JP" altLang="en-US" sz="1050" kern="0">
                <a:latin typeface="+mn-lt"/>
                <a:ea typeface="+mn-ea"/>
              </a:rPr>
              <a:t>）</a:t>
            </a:r>
            <a:endParaRPr kumimoji="0" lang="en-US" altLang="ja-JP" sz="1050" kern="0">
              <a:latin typeface="+mn-lt"/>
              <a:ea typeface="+mn-ea"/>
            </a:endParaRPr>
          </a:p>
        </p:txBody>
      </p:sp>
      <p:sp>
        <p:nvSpPr>
          <p:cNvPr id="23" name="テキスト ボックス 22">
            <a:extLst>
              <a:ext uri="{FF2B5EF4-FFF2-40B4-BE49-F238E27FC236}">
                <a16:creationId xmlns:a16="http://schemas.microsoft.com/office/drawing/2014/main" id="{9E47ED4A-36FF-D5B2-21CC-E6D228592B1B}"/>
              </a:ext>
            </a:extLst>
          </p:cNvPr>
          <p:cNvSpPr txBox="1"/>
          <p:nvPr/>
        </p:nvSpPr>
        <p:spPr>
          <a:xfrm>
            <a:off x="6066468" y="3290532"/>
            <a:ext cx="2620330" cy="2954655"/>
          </a:xfrm>
          <a:prstGeom prst="rect">
            <a:avLst/>
          </a:prstGeom>
          <a:noFill/>
        </p:spPr>
        <p:txBody>
          <a:bodyPr wrap="square" rtlCol="0">
            <a:spAutoFit/>
          </a:bodyPr>
          <a:lstStyle/>
          <a:p>
            <a:r>
              <a:rPr kumimoji="1" lang="ja-JP" altLang="en-US" sz="1000" b="1"/>
              <a:t>［状態］</a:t>
            </a:r>
            <a:endParaRPr kumimoji="1" lang="en-US" altLang="ja-JP" sz="1000" b="1"/>
          </a:p>
          <a:p>
            <a:pPr marL="171450" indent="-171450">
              <a:buFont typeface="Arial" panose="020B0604020202020204" pitchFamily="34" charset="0"/>
              <a:buChar char="•"/>
            </a:pPr>
            <a:r>
              <a:rPr kumimoji="1" lang="ja-JP" altLang="en-US" sz="1000"/>
              <a:t>自分たちのチームにしか興味がなく、そのチーム（領土と権力）をどう守るかだけに最適化されてしまったケース</a:t>
            </a:r>
          </a:p>
          <a:p>
            <a:pPr marL="171450" indent="-171450">
              <a:buFont typeface="Arial" panose="020B0604020202020204" pitchFamily="34" charset="0"/>
              <a:buChar char="•"/>
            </a:pPr>
            <a:r>
              <a:rPr lang="ja-JP" altLang="en-US" sz="1000"/>
              <a:t>よくある例）  クラウド導入に対して反発するデータセンタ運用チーム（自分たちの仕事がなくなる </a:t>
            </a:r>
            <a:r>
              <a:rPr lang="en-US" altLang="ja-JP" sz="1000"/>
              <a:t>or </a:t>
            </a:r>
            <a:r>
              <a:rPr lang="ja-JP" altLang="en-US" sz="1000"/>
              <a:t>変わることに対する恐れ）</a:t>
            </a:r>
            <a:endParaRPr lang="en-US" altLang="ja-JP" sz="1000"/>
          </a:p>
          <a:p>
            <a:endParaRPr kumimoji="1" lang="en-US" altLang="ja-JP" sz="600"/>
          </a:p>
          <a:p>
            <a:r>
              <a:rPr lang="ja-JP" altLang="en-US" sz="1000" b="1"/>
              <a:t>［処方箋・解決のヒント］</a:t>
            </a:r>
            <a:endParaRPr lang="en-US" altLang="ja-JP" sz="1000" b="1"/>
          </a:p>
          <a:p>
            <a:pPr marL="171450" indent="-171450">
              <a:buFont typeface="Arial" panose="020B0604020202020204" pitchFamily="34" charset="0"/>
              <a:buChar char="•"/>
            </a:pPr>
            <a:r>
              <a:rPr lang="ja-JP" altLang="en-US" sz="1000"/>
              <a:t>チームリーダー・マネージャが原因、かつ既存権益をタテに取って抵抗することが多いため、一筋縄ではいかない</a:t>
            </a:r>
          </a:p>
          <a:p>
            <a:pPr marL="171450" indent="-171450">
              <a:buFont typeface="Arial" panose="020B0604020202020204" pitchFamily="34" charset="0"/>
              <a:buChar char="•"/>
            </a:pPr>
            <a:r>
              <a:rPr lang="ja-JP" altLang="en-US" sz="1000"/>
              <a:t>リーダーやマネージャを入れ替えたり、別チームに異動させる方法もあるが、</a:t>
            </a:r>
            <a:r>
              <a:rPr kumimoji="1" lang="ja-JP" altLang="en-US" sz="1000"/>
              <a:t>彼らの思考スタイルを変えられれば、全体に対して非常によい影響を与える</a:t>
            </a:r>
            <a:endParaRPr kumimoji="1" lang="en-US" altLang="ja-JP" sz="1000"/>
          </a:p>
          <a:p>
            <a:pPr marL="171450" indent="-171450">
              <a:buFont typeface="Arial" panose="020B0604020202020204" pitchFamily="34" charset="0"/>
              <a:buChar char="•"/>
            </a:pPr>
            <a:r>
              <a:rPr kumimoji="1" lang="ja-JP" altLang="en-US" sz="1000"/>
              <a:t>このため、心理的安全性を確保した上で、全社的な変革の取り組みに巻き込んでいくなどの方法を検討してみるとよい</a:t>
            </a:r>
          </a:p>
        </p:txBody>
      </p:sp>
      <p:sp>
        <p:nvSpPr>
          <p:cNvPr id="24" name="テキスト ボックス 23">
            <a:extLst>
              <a:ext uri="{FF2B5EF4-FFF2-40B4-BE49-F238E27FC236}">
                <a16:creationId xmlns:a16="http://schemas.microsoft.com/office/drawing/2014/main" id="{959AE5CE-C2F2-ABEC-BF89-1CBF19835B20}"/>
              </a:ext>
            </a:extLst>
          </p:cNvPr>
          <p:cNvSpPr txBox="1"/>
          <p:nvPr/>
        </p:nvSpPr>
        <p:spPr>
          <a:xfrm>
            <a:off x="6066465" y="2697022"/>
            <a:ext cx="1649811" cy="584775"/>
          </a:xfrm>
          <a:prstGeom prst="rect">
            <a:avLst/>
          </a:prstGeom>
          <a:noFill/>
        </p:spPr>
        <p:txBody>
          <a:bodyPr wrap="none" rtlCol="0">
            <a:spAutoFit/>
          </a:bodyPr>
          <a:lstStyle/>
          <a:p>
            <a:r>
              <a:rPr kumimoji="1" lang="en-US" altLang="ja-JP" sz="800"/>
              <a:t>※ </a:t>
            </a:r>
            <a:r>
              <a:rPr kumimoji="1" lang="ja-JP" altLang="en-US" sz="800"/>
              <a:t>フィーフダム（</a:t>
            </a:r>
            <a:r>
              <a:rPr lang="en-US" altLang="ja-JP" sz="800"/>
              <a:t>fiefdom</a:t>
            </a:r>
            <a:r>
              <a:rPr kumimoji="1" lang="ja-JP" altLang="en-US" sz="800"/>
              <a:t>）とは</a:t>
            </a:r>
            <a:r>
              <a:rPr kumimoji="1" lang="en-US" altLang="ja-JP" sz="800"/>
              <a:t>...</a:t>
            </a:r>
          </a:p>
          <a:p>
            <a:pPr marL="171450" indent="-171450">
              <a:buFont typeface="Arial" panose="020B0604020202020204" pitchFamily="34" charset="0"/>
              <a:buChar char="•"/>
            </a:pPr>
            <a:r>
              <a:rPr kumimoji="1" lang="ja-JP" altLang="en-US" sz="800"/>
              <a:t>封建国家や封土のこと</a:t>
            </a:r>
          </a:p>
          <a:p>
            <a:pPr marL="171450" indent="-171450">
              <a:buFont typeface="Arial" panose="020B0604020202020204" pitchFamily="34" charset="0"/>
              <a:buChar char="•"/>
            </a:pPr>
            <a:r>
              <a:rPr lang="ja-JP" altLang="en-US" sz="800"/>
              <a:t>独立自治権を持った固有領土</a:t>
            </a:r>
            <a:br>
              <a:rPr lang="en-US" altLang="ja-JP" sz="800"/>
            </a:br>
            <a:r>
              <a:rPr kumimoji="1" lang="ja-JP" altLang="en-US" sz="800"/>
              <a:t>（日本の場合だと「藩」）</a:t>
            </a:r>
          </a:p>
        </p:txBody>
      </p:sp>
    </p:spTree>
    <p:extLst>
      <p:ext uri="{BB962C8B-B14F-4D97-AF65-F5344CB8AC3E}">
        <p14:creationId xmlns:p14="http://schemas.microsoft.com/office/powerpoint/2010/main" val="34958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E821ED-ED83-0600-CD90-108DDCFB2498}"/>
              </a:ext>
            </a:extLst>
          </p:cNvPr>
          <p:cNvSpPr>
            <a:spLocks noGrp="1"/>
          </p:cNvSpPr>
          <p:nvPr>
            <p:ph type="title"/>
          </p:nvPr>
        </p:nvSpPr>
        <p:spPr/>
        <p:txBody>
          <a:bodyPr/>
          <a:lstStyle/>
          <a:p>
            <a:r>
              <a:rPr kumimoji="1" lang="ja-JP" altLang="en-US"/>
              <a:t>組織・人材論 まとめ</a:t>
            </a:r>
          </a:p>
        </p:txBody>
      </p:sp>
      <p:sp>
        <p:nvSpPr>
          <p:cNvPr id="3" name="コンテンツ プレースホルダー 2">
            <a:extLst>
              <a:ext uri="{FF2B5EF4-FFF2-40B4-BE49-F238E27FC236}">
                <a16:creationId xmlns:a16="http://schemas.microsoft.com/office/drawing/2014/main" id="{D64179F1-E1B5-C9F3-8404-61DE87C59F3E}"/>
              </a:ext>
            </a:extLst>
          </p:cNvPr>
          <p:cNvSpPr>
            <a:spLocks noGrp="1"/>
          </p:cNvSpPr>
          <p:nvPr>
            <p:ph idx="1"/>
          </p:nvPr>
        </p:nvSpPr>
        <p:spPr/>
        <p:txBody>
          <a:bodyPr/>
          <a:lstStyle/>
          <a:p>
            <a:r>
              <a:rPr kumimoji="1" lang="ja-JP" altLang="en-US"/>
              <a:t>クラウドシフトを通して自律的な自社主導型 </a:t>
            </a:r>
            <a:r>
              <a:rPr kumimoji="1" lang="en-US" altLang="ja-JP"/>
              <a:t>IT </a:t>
            </a:r>
            <a:r>
              <a:rPr kumimoji="1" lang="ja-JP" altLang="en-US"/>
              <a:t>の推進を目指していくためには、組織・人材をどのように編成していくかの議論を避けては通れない</a:t>
            </a:r>
            <a:endParaRPr kumimoji="1" lang="en-US" altLang="ja-JP"/>
          </a:p>
          <a:p>
            <a:pPr lvl="1"/>
            <a:r>
              <a:rPr kumimoji="1" lang="ja-JP" altLang="en-US"/>
              <a:t>自社のコア事業領域を正しく定義し、アウトソースする領域を正しく選択する</a:t>
            </a:r>
          </a:p>
          <a:p>
            <a:pPr lvl="1"/>
            <a:r>
              <a:rPr lang="ja-JP" altLang="en-US"/>
              <a:t>人材を育成し、自走型の組織にしていくためのロードマップを描いて取り組んでいく</a:t>
            </a:r>
            <a:endParaRPr lang="en-US" altLang="ja-JP"/>
          </a:p>
          <a:p>
            <a:pPr lvl="4"/>
            <a:endParaRPr lang="en-US" altLang="ja-JP"/>
          </a:p>
          <a:p>
            <a:r>
              <a:rPr lang="ja-JP" altLang="en-US"/>
              <a:t>組織成長の過程では、必ず「摩擦」や「抵抗」が発生する</a:t>
            </a:r>
            <a:endParaRPr lang="en-US" altLang="ja-JP"/>
          </a:p>
          <a:p>
            <a:pPr lvl="1"/>
            <a:r>
              <a:rPr lang="en-US" altLang="ja-JP"/>
              <a:t>IT </a:t>
            </a:r>
            <a:r>
              <a:rPr lang="ja-JP" altLang="en-US"/>
              <a:t>サイロ、</a:t>
            </a:r>
            <a:r>
              <a:rPr lang="en-US" altLang="ja-JP"/>
              <a:t>IT </a:t>
            </a:r>
            <a:r>
              <a:rPr lang="ja-JP" altLang="en-US"/>
              <a:t>フィーフダムの問題は必ず発生する</a:t>
            </a:r>
            <a:endParaRPr lang="en-US" altLang="ja-JP"/>
          </a:p>
          <a:p>
            <a:pPr lvl="1"/>
            <a:r>
              <a:rPr lang="en-US" altLang="ja-JP"/>
              <a:t>"Fixed Mindset" </a:t>
            </a:r>
            <a:r>
              <a:rPr lang="ja-JP" altLang="en-US"/>
              <a:t>から </a:t>
            </a:r>
            <a:r>
              <a:rPr lang="en-US" altLang="ja-JP"/>
              <a:t>"Growth Mindset" </a:t>
            </a:r>
            <a:r>
              <a:rPr lang="ja-JP" altLang="en-US"/>
              <a:t>へと</a:t>
            </a:r>
            <a:br>
              <a:rPr lang="ja-JP" altLang="en-US"/>
            </a:br>
            <a:r>
              <a:rPr lang="ja-JP" altLang="en-US"/>
              <a:t>社員の考え方や文化を変えていくことが必要</a:t>
            </a:r>
            <a:endParaRPr lang="en-US" altLang="ja-JP"/>
          </a:p>
          <a:p>
            <a:pPr lvl="1"/>
            <a:endParaRPr lang="ja-JP" altLang="en-US"/>
          </a:p>
          <a:p>
            <a:pPr lvl="1"/>
            <a:endParaRPr lang="en-US" altLang="ja-JP"/>
          </a:p>
          <a:p>
            <a:pPr lvl="1"/>
            <a:endParaRPr kumimoji="1" lang="en-US" altLang="ja-JP"/>
          </a:p>
        </p:txBody>
      </p:sp>
      <p:cxnSp>
        <p:nvCxnSpPr>
          <p:cNvPr id="12" name="直線矢印コネクタ 11">
            <a:extLst>
              <a:ext uri="{FF2B5EF4-FFF2-40B4-BE49-F238E27FC236}">
                <a16:creationId xmlns:a16="http://schemas.microsoft.com/office/drawing/2014/main" id="{D8D300A6-E407-9D73-BDDA-2F9F68CE2413}"/>
              </a:ext>
            </a:extLst>
          </p:cNvPr>
          <p:cNvCxnSpPr/>
          <p:nvPr/>
        </p:nvCxnSpPr>
        <p:spPr bwMode="auto">
          <a:xfrm flipV="1">
            <a:off x="1078302" y="2545816"/>
            <a:ext cx="6976522" cy="3268388"/>
          </a:xfrm>
          <a:prstGeom prst="straightConnector1">
            <a:avLst/>
          </a:prstGeom>
          <a:noFill/>
          <a:ln w="19050" cap="flat" cmpd="sng" algn="ctr">
            <a:solidFill>
              <a:schemeClr val="bg1">
                <a:lumMod val="50000"/>
              </a:schemeClr>
            </a:solidFill>
            <a:prstDash val="solid"/>
            <a:round/>
            <a:headEnd type="none" w="med" len="med"/>
            <a:tailEnd type="triangle"/>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グループ化 12">
            <a:extLst>
              <a:ext uri="{FF2B5EF4-FFF2-40B4-BE49-F238E27FC236}">
                <a16:creationId xmlns:a16="http://schemas.microsoft.com/office/drawing/2014/main" id="{07E025C1-2115-6608-3B14-25C98E286BCD}"/>
              </a:ext>
            </a:extLst>
          </p:cNvPr>
          <p:cNvGrpSpPr/>
          <p:nvPr/>
        </p:nvGrpSpPr>
        <p:grpSpPr>
          <a:xfrm>
            <a:off x="6113727" y="2877041"/>
            <a:ext cx="2562199" cy="1301728"/>
            <a:chOff x="555562" y="5648325"/>
            <a:chExt cx="2148840" cy="1091721"/>
          </a:xfrm>
        </p:grpSpPr>
        <p:pic>
          <p:nvPicPr>
            <p:cNvPr id="14" name="図 13">
              <a:extLst>
                <a:ext uri="{FF2B5EF4-FFF2-40B4-BE49-F238E27FC236}">
                  <a16:creationId xmlns:a16="http://schemas.microsoft.com/office/drawing/2014/main" id="{3C1C58AC-C749-FB85-720B-CA17F05B4F17}"/>
                </a:ext>
              </a:extLst>
            </p:cNvPr>
            <p:cNvPicPr>
              <a:picLocks noChangeAspect="1"/>
            </p:cNvPicPr>
            <p:nvPr/>
          </p:nvPicPr>
          <p:blipFill>
            <a:blip r:embed="rId2">
              <a:clrChange>
                <a:clrFrom>
                  <a:srgbClr val="FFFEFF"/>
                </a:clrFrom>
                <a:clrTo>
                  <a:srgbClr val="FFFEFF">
                    <a:alpha val="0"/>
                  </a:srgbClr>
                </a:clrTo>
              </a:clrChange>
            </a:blip>
            <a:stretch>
              <a:fillRect/>
            </a:stretch>
          </p:blipFill>
          <p:spPr>
            <a:xfrm>
              <a:off x="555562" y="5708137"/>
              <a:ext cx="2148840" cy="1031909"/>
            </a:xfrm>
            <a:prstGeom prst="rect">
              <a:avLst/>
            </a:prstGeom>
          </p:spPr>
        </p:pic>
        <p:pic>
          <p:nvPicPr>
            <p:cNvPr id="15" name="図 14">
              <a:extLst>
                <a:ext uri="{FF2B5EF4-FFF2-40B4-BE49-F238E27FC236}">
                  <a16:creationId xmlns:a16="http://schemas.microsoft.com/office/drawing/2014/main" id="{29134016-BA67-9D61-B256-C057ADF9F99E}"/>
                </a:ext>
              </a:extLst>
            </p:cNvPr>
            <p:cNvPicPr>
              <a:picLocks noChangeAspect="1"/>
            </p:cNvPicPr>
            <p:nvPr/>
          </p:nvPicPr>
          <p:blipFill rotWithShape="1">
            <a:blip r:embed="rId2">
              <a:clrChange>
                <a:clrFrom>
                  <a:srgbClr val="FFFEFF"/>
                </a:clrFrom>
                <a:clrTo>
                  <a:srgbClr val="FFFEFF">
                    <a:alpha val="0"/>
                  </a:srgbClr>
                </a:clrTo>
              </a:clrChange>
            </a:blip>
            <a:srcRect l="25786" t="14972" r="57149" b="67490"/>
            <a:stretch/>
          </p:blipFill>
          <p:spPr>
            <a:xfrm>
              <a:off x="1112044" y="5648325"/>
              <a:ext cx="366712" cy="180976"/>
            </a:xfrm>
            <a:prstGeom prst="rect">
              <a:avLst/>
            </a:prstGeom>
          </p:spPr>
        </p:pic>
        <p:pic>
          <p:nvPicPr>
            <p:cNvPr id="16" name="図 15">
              <a:extLst>
                <a:ext uri="{FF2B5EF4-FFF2-40B4-BE49-F238E27FC236}">
                  <a16:creationId xmlns:a16="http://schemas.microsoft.com/office/drawing/2014/main" id="{482ED8DE-CE4C-F9B7-B7C3-804A378AB3D1}"/>
                </a:ext>
              </a:extLst>
            </p:cNvPr>
            <p:cNvPicPr>
              <a:picLocks noChangeAspect="1"/>
            </p:cNvPicPr>
            <p:nvPr/>
          </p:nvPicPr>
          <p:blipFill rotWithShape="1">
            <a:blip r:embed="rId2">
              <a:clrChange>
                <a:clrFrom>
                  <a:srgbClr val="FFFEFF"/>
                </a:clrFrom>
                <a:clrTo>
                  <a:srgbClr val="FFFEFF">
                    <a:alpha val="0"/>
                  </a:srgbClr>
                </a:clrTo>
              </a:clrChange>
            </a:blip>
            <a:srcRect l="25786" t="14972" r="57149" b="67490"/>
            <a:stretch/>
          </p:blipFill>
          <p:spPr>
            <a:xfrm>
              <a:off x="1112044" y="6076950"/>
              <a:ext cx="366712" cy="180976"/>
            </a:xfrm>
            <a:prstGeom prst="rect">
              <a:avLst/>
            </a:prstGeom>
          </p:spPr>
        </p:pic>
      </p:grpSp>
      <p:pic>
        <p:nvPicPr>
          <p:cNvPr id="17" name="図 16">
            <a:extLst>
              <a:ext uri="{FF2B5EF4-FFF2-40B4-BE49-F238E27FC236}">
                <a16:creationId xmlns:a16="http://schemas.microsoft.com/office/drawing/2014/main" id="{9ADBD847-8ED0-6BCA-D774-E3FB22C11B0C}"/>
              </a:ext>
            </a:extLst>
          </p:cNvPr>
          <p:cNvPicPr>
            <a:picLocks noChangeAspect="1"/>
          </p:cNvPicPr>
          <p:nvPr/>
        </p:nvPicPr>
        <p:blipFill>
          <a:blip r:embed="rId3">
            <a:clrChange>
              <a:clrFrom>
                <a:srgbClr val="FFFEFF"/>
              </a:clrFrom>
              <a:clrTo>
                <a:srgbClr val="FFFEFF">
                  <a:alpha val="0"/>
                </a:srgbClr>
              </a:clrTo>
            </a:clrChange>
          </a:blip>
          <a:stretch>
            <a:fillRect/>
          </a:stretch>
        </p:blipFill>
        <p:spPr>
          <a:xfrm>
            <a:off x="362310" y="6017275"/>
            <a:ext cx="2009955" cy="401744"/>
          </a:xfrm>
          <a:prstGeom prst="rect">
            <a:avLst/>
          </a:prstGeom>
        </p:spPr>
      </p:pic>
      <p:pic>
        <p:nvPicPr>
          <p:cNvPr id="18" name="図 17">
            <a:extLst>
              <a:ext uri="{FF2B5EF4-FFF2-40B4-BE49-F238E27FC236}">
                <a16:creationId xmlns:a16="http://schemas.microsoft.com/office/drawing/2014/main" id="{51426535-F9E3-2204-AB7D-8FCF9F5E8641}"/>
              </a:ext>
            </a:extLst>
          </p:cNvPr>
          <p:cNvPicPr>
            <a:picLocks noChangeAspect="1"/>
          </p:cNvPicPr>
          <p:nvPr/>
        </p:nvPicPr>
        <p:blipFill>
          <a:blip r:embed="rId4">
            <a:clrChange>
              <a:clrFrom>
                <a:srgbClr val="FFFEFF"/>
              </a:clrFrom>
              <a:clrTo>
                <a:srgbClr val="FFFEFF">
                  <a:alpha val="0"/>
                </a:srgbClr>
              </a:clrTo>
            </a:clrChange>
          </a:blip>
          <a:stretch>
            <a:fillRect/>
          </a:stretch>
        </p:blipFill>
        <p:spPr>
          <a:xfrm>
            <a:off x="2578255" y="5109403"/>
            <a:ext cx="1644551" cy="638462"/>
          </a:xfrm>
          <a:prstGeom prst="rect">
            <a:avLst/>
          </a:prstGeom>
        </p:spPr>
      </p:pic>
      <p:pic>
        <p:nvPicPr>
          <p:cNvPr id="19" name="図 18">
            <a:extLst>
              <a:ext uri="{FF2B5EF4-FFF2-40B4-BE49-F238E27FC236}">
                <a16:creationId xmlns:a16="http://schemas.microsoft.com/office/drawing/2014/main" id="{F9A26F9A-F779-A373-B60C-B4C84C3FE5C5}"/>
              </a:ext>
            </a:extLst>
          </p:cNvPr>
          <p:cNvPicPr>
            <a:picLocks noChangeAspect="1"/>
          </p:cNvPicPr>
          <p:nvPr/>
        </p:nvPicPr>
        <p:blipFill>
          <a:blip r:embed="rId5">
            <a:clrChange>
              <a:clrFrom>
                <a:srgbClr val="FFFEFF"/>
              </a:clrFrom>
              <a:clrTo>
                <a:srgbClr val="FFFEFF">
                  <a:alpha val="0"/>
                </a:srgbClr>
              </a:clrTo>
            </a:clrChange>
          </a:blip>
          <a:stretch>
            <a:fillRect/>
          </a:stretch>
        </p:blipFill>
        <p:spPr>
          <a:xfrm>
            <a:off x="5039912" y="4000421"/>
            <a:ext cx="1737344" cy="949832"/>
          </a:xfrm>
          <a:prstGeom prst="rect">
            <a:avLst/>
          </a:prstGeom>
        </p:spPr>
      </p:pic>
      <p:sp>
        <p:nvSpPr>
          <p:cNvPr id="20" name="AutoShape 55">
            <a:extLst>
              <a:ext uri="{FF2B5EF4-FFF2-40B4-BE49-F238E27FC236}">
                <a16:creationId xmlns:a16="http://schemas.microsoft.com/office/drawing/2014/main" id="{276EDDF1-B11B-CF6F-26C4-1320F953BD60}"/>
              </a:ext>
            </a:extLst>
          </p:cNvPr>
          <p:cNvSpPr>
            <a:spLocks noChangeArrowheads="1"/>
          </p:cNvSpPr>
          <p:nvPr/>
        </p:nvSpPr>
        <p:spPr bwMode="auto">
          <a:xfrm>
            <a:off x="305114" y="5821688"/>
            <a:ext cx="692361" cy="196213"/>
          </a:xfrm>
          <a:prstGeom prst="roundRect">
            <a:avLst>
              <a:gd name="adj" fmla="val 16667"/>
            </a:avLst>
          </a:prstGeom>
          <a:gradFill rotWithShape="1">
            <a:gsLst>
              <a:gs pos="0">
                <a:srgbClr val="CBFFDD"/>
              </a:gs>
              <a:gs pos="50000">
                <a:srgbClr val="66FF99"/>
              </a:gs>
              <a:gs pos="100000">
                <a:srgbClr val="CBFFDD"/>
              </a:gs>
            </a:gsLst>
            <a:lin ang="2700000" scaled="1"/>
          </a:gradFill>
          <a:ln w="9525">
            <a:solidFill>
              <a:srgbClr val="008000"/>
            </a:solidFill>
            <a:round/>
            <a:headEnd/>
            <a:tailEnd/>
          </a:ln>
          <a:effectLst>
            <a:outerShdw dist="53882" dir="2700000" algn="ctr" rotWithShape="0">
              <a:schemeClr val="bg2">
                <a:alpha val="50000"/>
              </a:schemeClr>
            </a:outerShdw>
          </a:effectLst>
        </p:spPr>
        <p:txBody>
          <a:bodyPr wrap="none" anchor="ct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000"/>
              <a:t>初期段階</a:t>
            </a:r>
          </a:p>
        </p:txBody>
      </p:sp>
      <p:sp>
        <p:nvSpPr>
          <p:cNvPr id="23" name="AutoShape 55">
            <a:extLst>
              <a:ext uri="{FF2B5EF4-FFF2-40B4-BE49-F238E27FC236}">
                <a16:creationId xmlns:a16="http://schemas.microsoft.com/office/drawing/2014/main" id="{A1818DE1-B264-3AC1-62E4-1D569E1F3771}"/>
              </a:ext>
            </a:extLst>
          </p:cNvPr>
          <p:cNvSpPr>
            <a:spLocks noChangeArrowheads="1"/>
          </p:cNvSpPr>
          <p:nvPr/>
        </p:nvSpPr>
        <p:spPr bwMode="auto">
          <a:xfrm>
            <a:off x="8054824" y="2349603"/>
            <a:ext cx="692361" cy="196213"/>
          </a:xfrm>
          <a:prstGeom prst="roundRect">
            <a:avLst>
              <a:gd name="adj" fmla="val 16667"/>
            </a:avLst>
          </a:prstGeom>
          <a:gradFill rotWithShape="1">
            <a:gsLst>
              <a:gs pos="0">
                <a:srgbClr val="CBFFDD"/>
              </a:gs>
              <a:gs pos="50000">
                <a:srgbClr val="66FF99"/>
              </a:gs>
              <a:gs pos="100000">
                <a:srgbClr val="CBFFDD"/>
              </a:gs>
            </a:gsLst>
            <a:lin ang="2700000" scaled="1"/>
          </a:gradFill>
          <a:ln w="9525">
            <a:solidFill>
              <a:srgbClr val="008000"/>
            </a:solidFill>
            <a:round/>
            <a:headEnd/>
            <a:tailEnd/>
          </a:ln>
          <a:effectLst>
            <a:outerShdw dist="53882" dir="2700000" algn="ctr" rotWithShape="0">
              <a:schemeClr val="bg2">
                <a:alpha val="50000"/>
              </a:schemeClr>
            </a:outerShdw>
          </a:effectLst>
        </p:spPr>
        <p:txBody>
          <a:bodyPr wrap="none" anchor="ct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000"/>
              <a:t>最終段階</a:t>
            </a:r>
          </a:p>
        </p:txBody>
      </p:sp>
      <p:sp>
        <p:nvSpPr>
          <p:cNvPr id="26" name="AutoShape 55">
            <a:extLst>
              <a:ext uri="{FF2B5EF4-FFF2-40B4-BE49-F238E27FC236}">
                <a16:creationId xmlns:a16="http://schemas.microsoft.com/office/drawing/2014/main" id="{EE756EB7-3C91-91EF-B1C5-A4B919E6328B}"/>
              </a:ext>
            </a:extLst>
          </p:cNvPr>
          <p:cNvSpPr>
            <a:spLocks noChangeArrowheads="1"/>
          </p:cNvSpPr>
          <p:nvPr/>
        </p:nvSpPr>
        <p:spPr bwMode="auto">
          <a:xfrm>
            <a:off x="4990717" y="3936629"/>
            <a:ext cx="692361" cy="196213"/>
          </a:xfrm>
          <a:prstGeom prst="roundRect">
            <a:avLst>
              <a:gd name="adj" fmla="val 16667"/>
            </a:avLst>
          </a:prstGeom>
          <a:gradFill rotWithShape="1">
            <a:gsLst>
              <a:gs pos="0">
                <a:srgbClr val="CBFFDD"/>
              </a:gs>
              <a:gs pos="50000">
                <a:srgbClr val="66FF99"/>
              </a:gs>
              <a:gs pos="100000">
                <a:srgbClr val="CBFFDD"/>
              </a:gs>
            </a:gsLst>
            <a:lin ang="2700000" scaled="1"/>
          </a:gradFill>
          <a:ln w="9525">
            <a:solidFill>
              <a:srgbClr val="008000"/>
            </a:solidFill>
            <a:round/>
            <a:headEnd/>
            <a:tailEnd/>
          </a:ln>
          <a:effectLst>
            <a:outerShdw dist="53882" dir="2700000" algn="ctr" rotWithShape="0">
              <a:schemeClr val="bg2">
                <a:alpha val="50000"/>
              </a:schemeClr>
            </a:outerShdw>
          </a:effectLst>
        </p:spPr>
        <p:txBody>
          <a:bodyPr wrap="none" anchor="ctr"/>
          <a:lstStyle>
            <a:lvl1pPr algn="ctr">
              <a:defRPr kumimoji="1">
                <a:solidFill>
                  <a:schemeClr val="tx1"/>
                </a:solidFill>
                <a:latin typeface="Arial" panose="020B0604020202020204" pitchFamily="34" charset="0"/>
                <a:ea typeface="ＭＳ Ｐゴシック" panose="020B0600070205080204" pitchFamily="50" charset="-128"/>
              </a:defRPr>
            </a:lvl1pPr>
            <a:lvl2pPr marL="742950" indent="-285750" algn="ctr">
              <a:defRPr kumimoji="1">
                <a:solidFill>
                  <a:schemeClr val="tx1"/>
                </a:solidFill>
                <a:latin typeface="Arial" panose="020B0604020202020204" pitchFamily="34" charset="0"/>
                <a:ea typeface="ＭＳ Ｐゴシック" panose="020B0600070205080204" pitchFamily="50" charset="-128"/>
              </a:defRPr>
            </a:lvl2pPr>
            <a:lvl3pPr marL="1143000" indent="-228600" algn="ctr">
              <a:defRPr kumimoji="1">
                <a:solidFill>
                  <a:schemeClr val="tx1"/>
                </a:solidFill>
                <a:latin typeface="Arial" panose="020B0604020202020204" pitchFamily="34" charset="0"/>
                <a:ea typeface="ＭＳ Ｐゴシック" panose="020B0600070205080204" pitchFamily="50" charset="-128"/>
              </a:defRPr>
            </a:lvl3pPr>
            <a:lvl4pPr marL="1600200" indent="-228600" algn="ctr">
              <a:defRPr kumimoji="1">
                <a:solidFill>
                  <a:schemeClr val="tx1"/>
                </a:solidFill>
                <a:latin typeface="Arial" panose="020B0604020202020204" pitchFamily="34" charset="0"/>
                <a:ea typeface="ＭＳ Ｐゴシック" panose="020B0600070205080204" pitchFamily="50" charset="-128"/>
              </a:defRPr>
            </a:lvl4pPr>
            <a:lvl5pPr marL="2057400" indent="-228600" algn="ctr">
              <a:defRPr kumimoji="1">
                <a:solidFill>
                  <a:schemeClr val="tx1"/>
                </a:solidFill>
                <a:latin typeface="Arial" panose="020B0604020202020204" pitchFamily="34"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000"/>
              <a:t>途中段階</a:t>
            </a:r>
          </a:p>
        </p:txBody>
      </p:sp>
      <p:sp>
        <p:nvSpPr>
          <p:cNvPr id="28" name="テキスト ボックス 27">
            <a:extLst>
              <a:ext uri="{FF2B5EF4-FFF2-40B4-BE49-F238E27FC236}">
                <a16:creationId xmlns:a16="http://schemas.microsoft.com/office/drawing/2014/main" id="{DEDDCC89-F757-B96A-A50A-A301A238734A}"/>
              </a:ext>
            </a:extLst>
          </p:cNvPr>
          <p:cNvSpPr txBox="1"/>
          <p:nvPr/>
        </p:nvSpPr>
        <p:spPr>
          <a:xfrm>
            <a:off x="4451644" y="5067970"/>
            <a:ext cx="2462868" cy="1615827"/>
          </a:xfrm>
          <a:prstGeom prst="rect">
            <a:avLst/>
          </a:prstGeom>
          <a:noFill/>
        </p:spPr>
        <p:txBody>
          <a:bodyPr wrap="square">
            <a:spAutoFit/>
          </a:bodyPr>
          <a:lstStyle/>
          <a:p>
            <a:r>
              <a:rPr lang="ja-JP" altLang="en-US" sz="900" b="1"/>
              <a:t>［クラウド利用に必要な機能］</a:t>
            </a:r>
            <a:endParaRPr lang="en-US" altLang="ja-JP" sz="900" b="1"/>
          </a:p>
          <a:p>
            <a:r>
              <a:rPr lang="ja-JP" altLang="en-US" sz="900"/>
              <a:t>・クラウド利活用の戦略立案</a:t>
            </a:r>
          </a:p>
          <a:p>
            <a:r>
              <a:rPr lang="ja-JP" altLang="en-US" sz="900"/>
              <a:t>・クラウドシステムの構築</a:t>
            </a:r>
          </a:p>
          <a:p>
            <a:r>
              <a:rPr lang="ja-JP" altLang="en-US" sz="900"/>
              <a:t>・リスク管理・ガバナンス</a:t>
            </a:r>
          </a:p>
          <a:p>
            <a:r>
              <a:rPr lang="ja-JP" altLang="en-US" sz="900"/>
              <a:t>・既存の運用管理との整合</a:t>
            </a:r>
          </a:p>
          <a:p>
            <a:r>
              <a:rPr lang="ja-JP" altLang="en-US" sz="900"/>
              <a:t>・クラウド運用作業</a:t>
            </a:r>
          </a:p>
          <a:p>
            <a:r>
              <a:rPr lang="ja-JP" altLang="en-US" sz="900"/>
              <a:t>・クラウド利活用の社内コンサル（CCoE）</a:t>
            </a:r>
          </a:p>
          <a:p>
            <a:r>
              <a:rPr lang="ja-JP" altLang="en-US" sz="900"/>
              <a:t>・クラウド共通基盤の構築・運用・レベルアップ</a:t>
            </a:r>
          </a:p>
          <a:p>
            <a:r>
              <a:rPr lang="ja-JP" altLang="en-US" sz="900"/>
              <a:t>・自動化技術の利用推進</a:t>
            </a:r>
          </a:p>
          <a:p>
            <a:r>
              <a:rPr lang="ja-JP" altLang="en-US" sz="900"/>
              <a:t>・データ利活用</a:t>
            </a:r>
          </a:p>
          <a:p>
            <a:r>
              <a:rPr lang="ja-JP" altLang="en-US" sz="900"/>
              <a:t>・セキュリティ維持・管理</a:t>
            </a:r>
          </a:p>
        </p:txBody>
      </p:sp>
      <p:sp>
        <p:nvSpPr>
          <p:cNvPr id="29" name="テキスト ボックス 28">
            <a:extLst>
              <a:ext uri="{FF2B5EF4-FFF2-40B4-BE49-F238E27FC236}">
                <a16:creationId xmlns:a16="http://schemas.microsoft.com/office/drawing/2014/main" id="{8348D072-4E92-BC1B-07FE-7DDA21DAB075}"/>
              </a:ext>
            </a:extLst>
          </p:cNvPr>
          <p:cNvSpPr txBox="1"/>
          <p:nvPr/>
        </p:nvSpPr>
        <p:spPr>
          <a:xfrm>
            <a:off x="6845034" y="5067970"/>
            <a:ext cx="1936656" cy="646331"/>
          </a:xfrm>
          <a:prstGeom prst="rect">
            <a:avLst/>
          </a:prstGeom>
          <a:noFill/>
        </p:spPr>
        <p:txBody>
          <a:bodyPr wrap="square">
            <a:spAutoFit/>
          </a:bodyPr>
          <a:lstStyle/>
          <a:p>
            <a:r>
              <a:rPr lang="ja-JP" altLang="en-US" sz="900" b="1"/>
              <a:t>［役割分担（</a:t>
            </a:r>
            <a:r>
              <a:rPr lang="en-US" altLang="ja-JP" sz="900" b="1"/>
              <a:t>RACI </a:t>
            </a:r>
            <a:r>
              <a:rPr lang="ja-JP" altLang="en-US" sz="900" b="1"/>
              <a:t>マトリックス）］</a:t>
            </a:r>
          </a:p>
          <a:p>
            <a:pPr marL="171450" indent="-171450">
              <a:buFont typeface="Arial" panose="020B0604020202020204" pitchFamily="34" charset="0"/>
              <a:buChar char="•"/>
            </a:pPr>
            <a:r>
              <a:rPr lang="ja-JP" altLang="en-US" sz="900"/>
              <a:t>どのチームが </a:t>
            </a:r>
            <a:r>
              <a:rPr lang="en-US" altLang="ja-JP" sz="900"/>
              <a:t>Accountability </a:t>
            </a:r>
            <a:r>
              <a:rPr lang="ja-JP" altLang="en-US" sz="900"/>
              <a:t>を持つのかを明確化</a:t>
            </a:r>
          </a:p>
          <a:p>
            <a:pPr marL="171450" indent="-171450">
              <a:buFont typeface="Arial" panose="020B0604020202020204" pitchFamily="34" charset="0"/>
              <a:buChar char="•"/>
            </a:pPr>
            <a:r>
              <a:rPr lang="ja-JP" altLang="en-US" sz="900"/>
              <a:t>健全な成長を促すように設計</a:t>
            </a:r>
          </a:p>
        </p:txBody>
      </p:sp>
      <p:graphicFrame>
        <p:nvGraphicFramePr>
          <p:cNvPr id="32" name="表 31">
            <a:extLst>
              <a:ext uri="{FF2B5EF4-FFF2-40B4-BE49-F238E27FC236}">
                <a16:creationId xmlns:a16="http://schemas.microsoft.com/office/drawing/2014/main" id="{7805917C-DA38-1488-7A3E-7A1A21B3FDC8}"/>
              </a:ext>
            </a:extLst>
          </p:cNvPr>
          <p:cNvGraphicFramePr>
            <a:graphicFrameLocks noGrp="1"/>
          </p:cNvGraphicFramePr>
          <p:nvPr>
            <p:extLst>
              <p:ext uri="{D42A27DB-BD31-4B8C-83A1-F6EECF244321}">
                <p14:modId xmlns:p14="http://schemas.microsoft.com/office/powerpoint/2010/main" val="2339118608"/>
              </p:ext>
            </p:extLst>
          </p:nvPr>
        </p:nvGraphicFramePr>
        <p:xfrm>
          <a:off x="6914512" y="5736934"/>
          <a:ext cx="1936656" cy="881408"/>
        </p:xfrm>
        <a:graphic>
          <a:graphicData uri="http://schemas.openxmlformats.org/drawingml/2006/table">
            <a:tbl>
              <a:tblPr/>
              <a:tblGrid>
                <a:gridCol w="645552">
                  <a:extLst>
                    <a:ext uri="{9D8B030D-6E8A-4147-A177-3AD203B41FA5}">
                      <a16:colId xmlns:a16="http://schemas.microsoft.com/office/drawing/2014/main" val="1200117195"/>
                    </a:ext>
                  </a:extLst>
                </a:gridCol>
                <a:gridCol w="645552">
                  <a:extLst>
                    <a:ext uri="{9D8B030D-6E8A-4147-A177-3AD203B41FA5}">
                      <a16:colId xmlns:a16="http://schemas.microsoft.com/office/drawing/2014/main" val="4045330943"/>
                    </a:ext>
                  </a:extLst>
                </a:gridCol>
                <a:gridCol w="645552">
                  <a:extLst>
                    <a:ext uri="{9D8B030D-6E8A-4147-A177-3AD203B41FA5}">
                      <a16:colId xmlns:a16="http://schemas.microsoft.com/office/drawing/2014/main" val="3111657549"/>
                    </a:ext>
                  </a:extLst>
                </a:gridCol>
              </a:tblGrid>
              <a:tr h="99152">
                <a:tc>
                  <a:txBody>
                    <a:bodyPr/>
                    <a:lstStyle/>
                    <a:p>
                      <a:pPr algn="ctr" fontAlgn="t"/>
                      <a:r>
                        <a:rPr lang="ja-JP" altLang="en-US" sz="400" b="0" i="0" u="none" strike="noStrike">
                          <a:solidFill>
                            <a:srgbClr val="171717"/>
                          </a:solidFill>
                          <a:effectLst/>
                          <a:latin typeface="Segoe UI" panose="020B0502040204020203" pitchFamily="34" charset="0"/>
                          <a:ea typeface="游ゴシック" panose="020B0400000000000000" pitchFamily="50" charset="-128"/>
                        </a:rPr>
                        <a:t>チーム</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algn="ctr" fontAlgn="t"/>
                      <a:r>
                        <a:rPr lang="ja-JP" altLang="en-US" sz="400" b="0" i="0" u="none" strike="noStrike">
                          <a:solidFill>
                            <a:srgbClr val="171717"/>
                          </a:solidFill>
                          <a:effectLst/>
                          <a:latin typeface="ＭＳ ゴシック" panose="020B0609070205080204" pitchFamily="49" charset="-128"/>
                          <a:ea typeface="ＭＳ ゴシック" panose="020B0609070205080204" pitchFamily="49" charset="-128"/>
                        </a:rPr>
                        <a:t>プロジェクトチーム</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algn="ctr" fontAlgn="t"/>
                      <a:r>
                        <a:rPr lang="ja-JP" altLang="en-US" sz="400" b="0" i="0" u="none" strike="noStrike">
                          <a:solidFill>
                            <a:srgbClr val="171717"/>
                          </a:solidFill>
                          <a:effectLst/>
                          <a:latin typeface="ＭＳ ゴシック" panose="020B0609070205080204" pitchFamily="49" charset="-128"/>
                          <a:ea typeface="ＭＳ ゴシック" panose="020B0609070205080204" pitchFamily="49" charset="-128"/>
                        </a:rPr>
                        <a:t>ガバナンス</a:t>
                      </a:r>
                      <a:r>
                        <a:rPr lang="ja-JP" altLang="en-US" sz="400" b="0" i="0" u="none" strike="noStrike">
                          <a:solidFill>
                            <a:srgbClr val="171717"/>
                          </a:solidFill>
                          <a:effectLst/>
                          <a:latin typeface="Segoe UI" panose="020B0502040204020203" pitchFamily="34" charset="0"/>
                          <a:ea typeface="游ゴシック" panose="020B0400000000000000" pitchFamily="50" charset="-128"/>
                        </a:rPr>
                        <a:t> </a:t>
                      </a:r>
                      <a:r>
                        <a:rPr lang="ja-JP" altLang="en-US" sz="400" b="0" i="0" u="none" strike="noStrike">
                          <a:solidFill>
                            <a:srgbClr val="171717"/>
                          </a:solidFill>
                          <a:effectLst/>
                          <a:latin typeface="ＭＳ ゴシック" panose="020B0609070205080204" pitchFamily="49" charset="-128"/>
                          <a:ea typeface="ＭＳ ゴシック" panose="020B0609070205080204" pitchFamily="49" charset="-128"/>
                        </a:rPr>
                        <a:t>チーム</a:t>
                      </a:r>
                      <a:endParaRPr lang="ja-JP" altLang="en-US" sz="400" b="0" i="0" u="none" strike="noStrike">
                        <a:solidFill>
                          <a:srgbClr val="171717"/>
                        </a:solidFill>
                        <a:effectLst/>
                        <a:latin typeface="Segoe UI" panose="020B0502040204020203" pitchFamily="34" charset="0"/>
                        <a:ea typeface="游ゴシック" panose="020B0400000000000000" pitchFamily="50" charset="-128"/>
                      </a:endParaRP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3550091331"/>
                  </a:ext>
                </a:extLst>
              </a:tr>
              <a:tr h="99152">
                <a:tc>
                  <a:txBody>
                    <a:bodyPr/>
                    <a:lstStyle/>
                    <a:p>
                      <a:pPr algn="ctr" fontAlgn="t"/>
                      <a:r>
                        <a:rPr lang="ja-JP" altLang="en-US" sz="400" b="0" i="0" u="none" strike="noStrike">
                          <a:solidFill>
                            <a:srgbClr val="171717"/>
                          </a:solidFill>
                          <a:effectLst/>
                          <a:latin typeface="ＭＳ ゴシック" panose="020B0609070205080204" pitchFamily="49" charset="-128"/>
                          <a:ea typeface="ＭＳ ゴシック" panose="020B0609070205080204" pitchFamily="49" charset="-128"/>
                        </a:rPr>
                        <a:t>業務システムの構築</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algn="ctr" fontAlgn="t"/>
                      <a:r>
                        <a:rPr lang="ja-JP" altLang="en-US" sz="400" b="1" i="0" u="none" strike="noStrike">
                          <a:solidFill>
                            <a:srgbClr val="FF0000"/>
                          </a:solidFill>
                          <a:effectLst/>
                          <a:latin typeface="Segoe UI" panose="020B0502040204020203" pitchFamily="34" charset="0"/>
                          <a:ea typeface="游ゴシック" panose="020B0400000000000000" pitchFamily="50" charset="-128"/>
                        </a:rPr>
                        <a:t>責任</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t"/>
                      <a:r>
                        <a:rPr lang="ja-JP" altLang="en-US" sz="400" b="0" i="0" u="none" strike="noStrike">
                          <a:solidFill>
                            <a:srgbClr val="171717"/>
                          </a:solidFill>
                          <a:effectLst/>
                          <a:latin typeface="Segoe UI" panose="020B0502040204020203" pitchFamily="34" charset="0"/>
                          <a:ea typeface="游ゴシック" panose="020B0400000000000000" pitchFamily="50" charset="-128"/>
                        </a:rPr>
                        <a:t>相談</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231442273"/>
                  </a:ext>
                </a:extLst>
              </a:tr>
              <a:tr h="99152">
                <a:tc>
                  <a:txBody>
                    <a:bodyPr/>
                    <a:lstStyle/>
                    <a:p>
                      <a:pPr algn="ctr" fontAlgn="t"/>
                      <a:r>
                        <a:rPr lang="ja-JP" altLang="en-US" sz="400" b="0" i="0" u="none" strike="noStrike">
                          <a:solidFill>
                            <a:srgbClr val="171717"/>
                          </a:solidFill>
                          <a:effectLst/>
                          <a:latin typeface="ＭＳ ゴシック" panose="020B0609070205080204" pitchFamily="49" charset="-128"/>
                          <a:ea typeface="ＭＳ ゴシック" panose="020B0609070205080204" pitchFamily="49" charset="-128"/>
                        </a:rPr>
                        <a:t>戦略との整合性確保</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algn="ctr" fontAlgn="t"/>
                      <a:r>
                        <a:rPr lang="ja-JP" altLang="en-US" sz="400" b="1" i="0" u="none" strike="noStrike">
                          <a:solidFill>
                            <a:srgbClr val="FF0000"/>
                          </a:solidFill>
                          <a:effectLst/>
                          <a:latin typeface="Segoe UI" panose="020B0502040204020203" pitchFamily="34" charset="0"/>
                          <a:ea typeface="游ゴシック" panose="020B0400000000000000" pitchFamily="50" charset="-128"/>
                        </a:rPr>
                        <a:t>責任</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t"/>
                      <a:r>
                        <a:rPr lang="ja-JP" altLang="en-US" sz="400" b="0" i="0" u="none" strike="noStrike">
                          <a:solidFill>
                            <a:srgbClr val="171717"/>
                          </a:solidFill>
                          <a:effectLst/>
                          <a:latin typeface="Segoe UI" panose="020B0502040204020203" pitchFamily="34" charset="0"/>
                          <a:ea typeface="游ゴシック" panose="020B0400000000000000" pitchFamily="50" charset="-128"/>
                        </a:rPr>
                        <a:t>通知</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84369940"/>
                  </a:ext>
                </a:extLst>
              </a:tr>
              <a:tr h="0">
                <a:tc>
                  <a:txBody>
                    <a:bodyPr/>
                    <a:lstStyle/>
                    <a:p>
                      <a:pPr algn="ctr" fontAlgn="t"/>
                      <a:r>
                        <a:rPr lang="ja-JP" altLang="en-US" sz="400" b="0" i="0" u="none" strike="noStrike">
                          <a:solidFill>
                            <a:srgbClr val="171717"/>
                          </a:solidFill>
                          <a:effectLst/>
                          <a:latin typeface="Segoe UI" panose="020B0502040204020203" pitchFamily="34" charset="0"/>
                          <a:ea typeface="游ゴシック" panose="020B0400000000000000" pitchFamily="50" charset="-128"/>
                        </a:rPr>
                        <a:t>変更管理</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algn="ctr" fontAlgn="t"/>
                      <a:r>
                        <a:rPr lang="ja-JP" altLang="en-US" sz="400" b="1" i="0" u="none" strike="noStrike">
                          <a:solidFill>
                            <a:srgbClr val="FF0000"/>
                          </a:solidFill>
                          <a:effectLst/>
                          <a:latin typeface="Segoe UI" panose="020B0502040204020203" pitchFamily="34" charset="0"/>
                          <a:ea typeface="游ゴシック" panose="020B0400000000000000" pitchFamily="50" charset="-128"/>
                        </a:rPr>
                        <a:t>責任</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t"/>
                      <a:r>
                        <a:rPr lang="ja-JP" altLang="en-US" sz="400" b="0" i="0" u="none" strike="noStrike">
                          <a:solidFill>
                            <a:srgbClr val="171717"/>
                          </a:solidFill>
                          <a:effectLst/>
                          <a:latin typeface="Segoe UI" panose="020B0502040204020203" pitchFamily="34" charset="0"/>
                          <a:ea typeface="游ゴシック" panose="020B0400000000000000" pitchFamily="50" charset="-128"/>
                        </a:rPr>
                        <a:t>通知</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63593754"/>
                  </a:ext>
                </a:extLst>
              </a:tr>
              <a:tr h="99152">
                <a:tc>
                  <a:txBody>
                    <a:bodyPr/>
                    <a:lstStyle/>
                    <a:p>
                      <a:pPr algn="ctr" fontAlgn="t"/>
                      <a:r>
                        <a:rPr lang="ja-JP" altLang="en-US" sz="400" b="0" i="0" u="none" strike="noStrike">
                          <a:solidFill>
                            <a:srgbClr val="171717"/>
                          </a:solidFill>
                          <a:effectLst/>
                          <a:latin typeface="ＭＳ ゴシック" panose="020B0609070205080204" pitchFamily="49" charset="-128"/>
                          <a:ea typeface="ＭＳ ゴシック" panose="020B0609070205080204" pitchFamily="49" charset="-128"/>
                        </a:rPr>
                        <a:t>業務システムの運用</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algn="ctr" fontAlgn="t"/>
                      <a:r>
                        <a:rPr lang="ja-JP" altLang="en-US" sz="400" b="1" i="0" u="none" strike="noStrike">
                          <a:solidFill>
                            <a:srgbClr val="FF0000"/>
                          </a:solidFill>
                          <a:effectLst/>
                          <a:latin typeface="Segoe UI" panose="020B0502040204020203" pitchFamily="34" charset="0"/>
                          <a:ea typeface="游ゴシック" panose="020B0400000000000000" pitchFamily="50" charset="-128"/>
                        </a:rPr>
                        <a:t>責任</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t"/>
                      <a:r>
                        <a:rPr lang="ja-JP" altLang="en-US" sz="400" b="0" i="0" u="none" strike="noStrike">
                          <a:solidFill>
                            <a:srgbClr val="171717"/>
                          </a:solidFill>
                          <a:effectLst/>
                          <a:latin typeface="Segoe UI" panose="020B0502040204020203" pitchFamily="34" charset="0"/>
                          <a:ea typeface="游ゴシック" panose="020B0400000000000000" pitchFamily="50" charset="-128"/>
                        </a:rPr>
                        <a:t>通知</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949086436"/>
                  </a:ext>
                </a:extLst>
              </a:tr>
              <a:tr h="0">
                <a:tc>
                  <a:txBody>
                    <a:bodyPr/>
                    <a:lstStyle/>
                    <a:p>
                      <a:pPr algn="ctr" fontAlgn="t"/>
                      <a:r>
                        <a:rPr lang="ja-JP" altLang="en-US" sz="400" b="0" i="0" u="none" strike="noStrike">
                          <a:solidFill>
                            <a:srgbClr val="171717"/>
                          </a:solidFill>
                          <a:effectLst/>
                          <a:latin typeface="ＭＳ ゴシック" panose="020B0609070205080204" pitchFamily="49" charset="-128"/>
                          <a:ea typeface="ＭＳ ゴシック" panose="020B0609070205080204" pitchFamily="49" charset="-128"/>
                        </a:rPr>
                        <a:t>ガバナンス</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algn="ctr" fontAlgn="t"/>
                      <a:r>
                        <a:rPr lang="ja-JP" altLang="en-US" sz="400" b="0" i="0" u="none" strike="noStrike">
                          <a:solidFill>
                            <a:srgbClr val="171717"/>
                          </a:solidFill>
                          <a:effectLst/>
                          <a:latin typeface="Segoe UI" panose="020B0502040204020203" pitchFamily="34" charset="0"/>
                          <a:ea typeface="游ゴシック" panose="020B0400000000000000" pitchFamily="50" charset="-128"/>
                        </a:rPr>
                        <a:t>相談</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t"/>
                      <a:r>
                        <a:rPr lang="ja-JP" altLang="en-US" sz="400" b="1" i="0" u="none" strike="noStrike">
                          <a:solidFill>
                            <a:srgbClr val="FF0000"/>
                          </a:solidFill>
                          <a:effectLst/>
                          <a:latin typeface="Segoe UI" panose="020B0502040204020203" pitchFamily="34" charset="0"/>
                          <a:ea typeface="游ゴシック" panose="020B0400000000000000" pitchFamily="50" charset="-128"/>
                        </a:rPr>
                        <a:t>責任</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819004530"/>
                  </a:ext>
                </a:extLst>
              </a:tr>
              <a:tr h="0">
                <a:tc>
                  <a:txBody>
                    <a:bodyPr/>
                    <a:lstStyle/>
                    <a:p>
                      <a:pPr algn="ctr" fontAlgn="t"/>
                      <a:r>
                        <a:rPr lang="ja-JP" altLang="en-US" sz="400" b="0" i="0" u="none" strike="noStrike">
                          <a:solidFill>
                            <a:srgbClr val="171717"/>
                          </a:solidFill>
                          <a:effectLst/>
                          <a:latin typeface="ＭＳ ゴシック" panose="020B0609070205080204" pitchFamily="49" charset="-128"/>
                          <a:ea typeface="ＭＳ ゴシック" panose="020B0609070205080204" pitchFamily="49" charset="-128"/>
                        </a:rPr>
                        <a:t>共通基盤の改善</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algn="ctr" fontAlgn="t"/>
                      <a:r>
                        <a:rPr lang="ja-JP" altLang="en-US" sz="400" b="0" i="0" u="none" strike="noStrike">
                          <a:solidFill>
                            <a:srgbClr val="171717"/>
                          </a:solidFill>
                          <a:effectLst/>
                          <a:latin typeface="Segoe UI" panose="020B0502040204020203" pitchFamily="34" charset="0"/>
                          <a:ea typeface="游ゴシック" panose="020B0400000000000000" pitchFamily="50" charset="-128"/>
                        </a:rPr>
                        <a:t>相談</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t"/>
                      <a:r>
                        <a:rPr lang="ja-JP" altLang="en-US" sz="400" b="1" i="0" u="none" strike="noStrike">
                          <a:solidFill>
                            <a:srgbClr val="FF0000"/>
                          </a:solidFill>
                          <a:effectLst/>
                          <a:latin typeface="Segoe UI" panose="020B0502040204020203" pitchFamily="34" charset="0"/>
                          <a:ea typeface="游ゴシック" panose="020B0400000000000000" pitchFamily="50" charset="-128"/>
                        </a:rPr>
                        <a:t>責任</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217664520"/>
                  </a:ext>
                </a:extLst>
              </a:tr>
              <a:tr h="0">
                <a:tc>
                  <a:txBody>
                    <a:bodyPr/>
                    <a:lstStyle/>
                    <a:p>
                      <a:pPr algn="ctr" fontAlgn="t"/>
                      <a:r>
                        <a:rPr lang="ja-JP" altLang="en-US" sz="400" b="0" i="0" u="none" strike="noStrike">
                          <a:solidFill>
                            <a:srgbClr val="171717"/>
                          </a:solidFill>
                          <a:effectLst/>
                          <a:latin typeface="ＭＳ ゴシック" panose="020B0609070205080204" pitchFamily="49" charset="-128"/>
                          <a:ea typeface="ＭＳ ゴシック" panose="020B0609070205080204" pitchFamily="49" charset="-128"/>
                        </a:rPr>
                        <a:t>共通基盤の運用</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algn="ctr" fontAlgn="t"/>
                      <a:r>
                        <a:rPr lang="ja-JP" altLang="en-US" sz="400" b="0" i="0" u="none" strike="noStrike">
                          <a:solidFill>
                            <a:srgbClr val="171717"/>
                          </a:solidFill>
                          <a:effectLst/>
                          <a:latin typeface="Segoe UI" panose="020B0502040204020203" pitchFamily="34" charset="0"/>
                          <a:ea typeface="游ゴシック" panose="020B0400000000000000" pitchFamily="50" charset="-128"/>
                        </a:rPr>
                        <a:t>相談</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t"/>
                      <a:r>
                        <a:rPr lang="ja-JP" altLang="en-US" sz="400" b="1" i="0" u="none" strike="noStrike">
                          <a:solidFill>
                            <a:srgbClr val="FF0000"/>
                          </a:solidFill>
                          <a:effectLst/>
                          <a:latin typeface="Segoe UI" panose="020B0502040204020203" pitchFamily="34" charset="0"/>
                          <a:ea typeface="游ゴシック" panose="020B0400000000000000" pitchFamily="50" charset="-128"/>
                        </a:rPr>
                        <a:t>責任</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102718939"/>
                  </a:ext>
                </a:extLst>
              </a:tr>
              <a:tr h="0">
                <a:tc>
                  <a:txBody>
                    <a:bodyPr/>
                    <a:lstStyle/>
                    <a:p>
                      <a:pPr algn="ctr" fontAlgn="t"/>
                      <a:r>
                        <a:rPr lang="ja-JP" altLang="en-US" sz="400" b="0" i="0" u="none" strike="noStrike">
                          <a:solidFill>
                            <a:srgbClr val="171717"/>
                          </a:solidFill>
                          <a:effectLst/>
                          <a:latin typeface="ＭＳ ゴシック" panose="020B0609070205080204" pitchFamily="49" charset="-128"/>
                          <a:ea typeface="ＭＳ ゴシック" panose="020B0609070205080204" pitchFamily="49" charset="-128"/>
                        </a:rPr>
                        <a:t>自動化推進</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CFFCC"/>
                    </a:solidFill>
                  </a:tcPr>
                </a:tc>
                <a:tc>
                  <a:txBody>
                    <a:bodyPr/>
                    <a:lstStyle/>
                    <a:p>
                      <a:pPr algn="ctr" fontAlgn="t"/>
                      <a:r>
                        <a:rPr lang="ja-JP" altLang="en-US" sz="400" b="0" i="0" u="none" strike="noStrike">
                          <a:solidFill>
                            <a:srgbClr val="171717"/>
                          </a:solidFill>
                          <a:effectLst/>
                          <a:latin typeface="Segoe UI" panose="020B0502040204020203" pitchFamily="34" charset="0"/>
                          <a:ea typeface="游ゴシック" panose="020B0400000000000000" pitchFamily="50" charset="-128"/>
                        </a:rPr>
                        <a:t>通知</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fontAlgn="t"/>
                      <a:r>
                        <a:rPr lang="ja-JP" altLang="en-US" sz="400" b="1" i="0" u="none" strike="noStrike">
                          <a:solidFill>
                            <a:srgbClr val="FF0000"/>
                          </a:solidFill>
                          <a:effectLst/>
                          <a:latin typeface="Segoe UI" panose="020B0502040204020203" pitchFamily="34" charset="0"/>
                          <a:ea typeface="游ゴシック" panose="020B0400000000000000" pitchFamily="50" charset="-128"/>
                        </a:rPr>
                        <a:t>責任</a:t>
                      </a:r>
                    </a:p>
                  </a:txBody>
                  <a:tcPr marL="18000" marR="18000" marT="18000" marB="18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984569772"/>
                  </a:ext>
                </a:extLst>
              </a:tr>
            </a:tbl>
          </a:graphicData>
        </a:graphic>
      </p:graphicFrame>
      <p:pic>
        <p:nvPicPr>
          <p:cNvPr id="33" name="Picture 2" descr="Diagram that shows a comparison of healthy teams and organizational antipatterns.">
            <a:extLst>
              <a:ext uri="{FF2B5EF4-FFF2-40B4-BE49-F238E27FC236}">
                <a16:creationId xmlns:a16="http://schemas.microsoft.com/office/drawing/2014/main" id="{E1B63253-BC9E-B46A-0B3B-A6330356768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1053" b="19065"/>
          <a:stretch/>
        </p:blipFill>
        <p:spPr bwMode="auto">
          <a:xfrm>
            <a:off x="4046156" y="3949687"/>
            <a:ext cx="777764" cy="8947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Diagram that shows a comparison of healthy teams and organizational antipatterns.">
            <a:extLst>
              <a:ext uri="{FF2B5EF4-FFF2-40B4-BE49-F238E27FC236}">
                <a16:creationId xmlns:a16="http://schemas.microsoft.com/office/drawing/2014/main" id="{130E8A7F-B269-9E32-AF92-E7A3C5901E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630" r="36509" b="19065"/>
          <a:stretch/>
        </p:blipFill>
        <p:spPr bwMode="auto">
          <a:xfrm>
            <a:off x="3077271" y="4055500"/>
            <a:ext cx="829188" cy="894753"/>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a:extLst>
              <a:ext uri="{FF2B5EF4-FFF2-40B4-BE49-F238E27FC236}">
                <a16:creationId xmlns:a16="http://schemas.microsoft.com/office/drawing/2014/main" id="{0BE3180C-AB17-566B-22AB-A9C5F6B888E0}"/>
              </a:ext>
            </a:extLst>
          </p:cNvPr>
          <p:cNvSpPr txBox="1"/>
          <p:nvPr/>
        </p:nvSpPr>
        <p:spPr>
          <a:xfrm>
            <a:off x="2127598" y="4423794"/>
            <a:ext cx="710131" cy="307777"/>
          </a:xfrm>
          <a:prstGeom prst="rect">
            <a:avLst/>
          </a:prstGeom>
          <a:noFill/>
        </p:spPr>
        <p:txBody>
          <a:bodyPr wrap="none" lIns="0" tIns="0" rIns="0" bIns="0" rtlCol="0">
            <a:spAutoFit/>
          </a:bodyPr>
          <a:lstStyle/>
          <a:p>
            <a:pPr algn="ctr" eaLnBrk="1" fontAlgn="auto" hangingPunct="1">
              <a:spcBef>
                <a:spcPts val="0"/>
              </a:spcBef>
              <a:spcAft>
                <a:spcPts val="0"/>
              </a:spcAft>
              <a:defRPr/>
            </a:pPr>
            <a:r>
              <a:rPr kumimoji="0" lang="en-US" altLang="ja-JP" sz="1000" b="1" kern="0">
                <a:solidFill>
                  <a:srgbClr val="107C10"/>
                </a:solidFill>
                <a:latin typeface="+mn-lt"/>
                <a:ea typeface="+mn-ea"/>
              </a:rPr>
              <a:t>Practitioner</a:t>
            </a:r>
          </a:p>
          <a:p>
            <a:pPr algn="ctr" eaLnBrk="1" fontAlgn="auto" hangingPunct="1">
              <a:spcBef>
                <a:spcPts val="0"/>
              </a:spcBef>
              <a:spcAft>
                <a:spcPts val="0"/>
              </a:spcAft>
              <a:defRPr/>
            </a:pPr>
            <a:r>
              <a:rPr kumimoji="0" lang="ja-JP" altLang="en-US" sz="1000" b="1" kern="0">
                <a:solidFill>
                  <a:srgbClr val="107C10"/>
                </a:solidFill>
                <a:latin typeface="+mn-lt"/>
                <a:ea typeface="+mn-ea"/>
              </a:rPr>
              <a:t>（実践者）</a:t>
            </a:r>
          </a:p>
        </p:txBody>
      </p:sp>
      <p:pic>
        <p:nvPicPr>
          <p:cNvPr id="37" name="グラフィックス 36" descr="実行">
            <a:extLst>
              <a:ext uri="{FF2B5EF4-FFF2-40B4-BE49-F238E27FC236}">
                <a16:creationId xmlns:a16="http://schemas.microsoft.com/office/drawing/2014/main" id="{CF05BD2D-4E3B-730F-560F-4F6401FE80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89936" y="3939249"/>
            <a:ext cx="434755" cy="434754"/>
          </a:xfrm>
          <a:prstGeom prst="rect">
            <a:avLst/>
          </a:prstGeom>
        </p:spPr>
      </p:pic>
      <p:pic>
        <p:nvPicPr>
          <p:cNvPr id="38" name="グラフィックス 37" descr="実行">
            <a:extLst>
              <a:ext uri="{FF2B5EF4-FFF2-40B4-BE49-F238E27FC236}">
                <a16:creationId xmlns:a16="http://schemas.microsoft.com/office/drawing/2014/main" id="{22A1F88A-02E4-A583-F483-C61BA34208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03568" y="3939249"/>
            <a:ext cx="434755" cy="434754"/>
          </a:xfrm>
          <a:prstGeom prst="rect">
            <a:avLst/>
          </a:prstGeom>
        </p:spPr>
      </p:pic>
      <p:pic>
        <p:nvPicPr>
          <p:cNvPr id="39" name="グラフィックス 38" descr="王冠付きのユーザー (男性) 単色塗りつぶし">
            <a:extLst>
              <a:ext uri="{FF2B5EF4-FFF2-40B4-BE49-F238E27FC236}">
                <a16:creationId xmlns:a16="http://schemas.microsoft.com/office/drawing/2014/main" id="{57B58E0B-FAA0-D2A3-A41E-1E5B864984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4798" y="4830476"/>
            <a:ext cx="434755" cy="434754"/>
          </a:xfrm>
          <a:prstGeom prst="rect">
            <a:avLst/>
          </a:prstGeom>
        </p:spPr>
      </p:pic>
      <p:grpSp>
        <p:nvGrpSpPr>
          <p:cNvPr id="40" name="グループ化 39">
            <a:extLst>
              <a:ext uri="{FF2B5EF4-FFF2-40B4-BE49-F238E27FC236}">
                <a16:creationId xmlns:a16="http://schemas.microsoft.com/office/drawing/2014/main" id="{7831E3BA-37AB-ABAB-DAD5-403FCC8F96D1}"/>
              </a:ext>
            </a:extLst>
          </p:cNvPr>
          <p:cNvGrpSpPr/>
          <p:nvPr/>
        </p:nvGrpSpPr>
        <p:grpSpPr>
          <a:xfrm>
            <a:off x="556594" y="5202976"/>
            <a:ext cx="801943" cy="266001"/>
            <a:chOff x="1640709" y="2835735"/>
            <a:chExt cx="2780682" cy="922342"/>
          </a:xfrm>
          <a:solidFill>
            <a:schemeClr val="bg1">
              <a:lumMod val="50000"/>
            </a:schemeClr>
          </a:solidFill>
        </p:grpSpPr>
        <p:pic>
          <p:nvPicPr>
            <p:cNvPr id="43" name="グラフィックス 42" descr="建設作業員女性 単色塗りつぶし">
              <a:extLst>
                <a:ext uri="{FF2B5EF4-FFF2-40B4-BE49-F238E27FC236}">
                  <a16:creationId xmlns:a16="http://schemas.microsoft.com/office/drawing/2014/main" id="{5F7C733C-FC2F-0553-5FC5-3A549B53FB2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40709" y="2843677"/>
              <a:ext cx="914400" cy="914400"/>
            </a:xfrm>
            <a:prstGeom prst="rect">
              <a:avLst/>
            </a:prstGeom>
          </p:spPr>
        </p:pic>
        <p:pic>
          <p:nvPicPr>
            <p:cNvPr id="44" name="グラフィックス 43" descr="建設作業員男性 単色塗りつぶし">
              <a:extLst>
                <a:ext uri="{FF2B5EF4-FFF2-40B4-BE49-F238E27FC236}">
                  <a16:creationId xmlns:a16="http://schemas.microsoft.com/office/drawing/2014/main" id="{54D19F68-1CAF-5EFE-1BD2-3ED73EE9231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56616" y="2835735"/>
              <a:ext cx="914400" cy="914400"/>
            </a:xfrm>
            <a:prstGeom prst="rect">
              <a:avLst/>
            </a:prstGeom>
          </p:spPr>
        </p:pic>
        <p:pic>
          <p:nvPicPr>
            <p:cNvPr id="45" name="グラフィックス 44" descr="建設作業員女性 単色塗りつぶし">
              <a:extLst>
                <a:ext uri="{FF2B5EF4-FFF2-40B4-BE49-F238E27FC236}">
                  <a16:creationId xmlns:a16="http://schemas.microsoft.com/office/drawing/2014/main" id="{19AB9086-E9D7-03C0-75E2-2B0EBDBC95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91084" y="2843677"/>
              <a:ext cx="914400" cy="914400"/>
            </a:xfrm>
            <a:prstGeom prst="rect">
              <a:avLst/>
            </a:prstGeom>
          </p:spPr>
        </p:pic>
        <p:pic>
          <p:nvPicPr>
            <p:cNvPr id="46" name="グラフィックス 45" descr="建設作業員男性 単色塗りつぶし">
              <a:extLst>
                <a:ext uri="{FF2B5EF4-FFF2-40B4-BE49-F238E27FC236}">
                  <a16:creationId xmlns:a16="http://schemas.microsoft.com/office/drawing/2014/main" id="{79F98C81-555F-4D62-C414-483C7D36323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506991" y="2835735"/>
              <a:ext cx="914400" cy="914400"/>
            </a:xfrm>
            <a:prstGeom prst="rect">
              <a:avLst/>
            </a:prstGeom>
          </p:spPr>
        </p:pic>
      </p:grpSp>
      <p:sp>
        <p:nvSpPr>
          <p:cNvPr id="41" name="テキスト ボックス 40">
            <a:extLst>
              <a:ext uri="{FF2B5EF4-FFF2-40B4-BE49-F238E27FC236}">
                <a16:creationId xmlns:a16="http://schemas.microsoft.com/office/drawing/2014/main" id="{C8DDA556-7909-7ACB-D428-8B3B421EB44A}"/>
              </a:ext>
            </a:extLst>
          </p:cNvPr>
          <p:cNvSpPr txBox="1"/>
          <p:nvPr/>
        </p:nvSpPr>
        <p:spPr>
          <a:xfrm>
            <a:off x="1099537" y="4934659"/>
            <a:ext cx="384721" cy="153888"/>
          </a:xfrm>
          <a:prstGeom prst="rect">
            <a:avLst/>
          </a:prstGeom>
          <a:noFill/>
        </p:spPr>
        <p:txBody>
          <a:bodyPr wrap="none" lIns="0" tIns="0" rIns="0" bIns="0" rtlCol="0">
            <a:spAutoFit/>
          </a:bodyPr>
          <a:lstStyle/>
          <a:p>
            <a:pPr algn="ctr" eaLnBrk="1" fontAlgn="auto" hangingPunct="1">
              <a:spcBef>
                <a:spcPts val="0"/>
              </a:spcBef>
              <a:spcAft>
                <a:spcPts val="0"/>
              </a:spcAft>
              <a:defRPr/>
            </a:pPr>
            <a:r>
              <a:rPr kumimoji="0" lang="ja-JP" altLang="en-US" sz="1000" b="1" kern="0">
                <a:solidFill>
                  <a:schemeClr val="tx1">
                    <a:lumMod val="75000"/>
                    <a:lumOff val="25000"/>
                  </a:schemeClr>
                </a:solidFill>
                <a:latin typeface="+mn-lt"/>
                <a:ea typeface="+mn-ea"/>
              </a:rPr>
              <a:t>手配師</a:t>
            </a:r>
            <a:endParaRPr kumimoji="0" lang="en-US" altLang="ja-JP" sz="1000" b="1" kern="0">
              <a:solidFill>
                <a:schemeClr val="tx1">
                  <a:lumMod val="75000"/>
                  <a:lumOff val="25000"/>
                </a:schemeClr>
              </a:solidFill>
              <a:latin typeface="+mn-lt"/>
              <a:ea typeface="+mn-ea"/>
            </a:endParaRPr>
          </a:p>
        </p:txBody>
      </p:sp>
      <p:sp>
        <p:nvSpPr>
          <p:cNvPr id="42" name="テキスト ボックス 41">
            <a:extLst>
              <a:ext uri="{FF2B5EF4-FFF2-40B4-BE49-F238E27FC236}">
                <a16:creationId xmlns:a16="http://schemas.microsoft.com/office/drawing/2014/main" id="{059EE913-7202-6FC0-C157-3EC01D565F38}"/>
              </a:ext>
            </a:extLst>
          </p:cNvPr>
          <p:cNvSpPr txBox="1"/>
          <p:nvPr/>
        </p:nvSpPr>
        <p:spPr>
          <a:xfrm>
            <a:off x="657384" y="5470359"/>
            <a:ext cx="641202" cy="153888"/>
          </a:xfrm>
          <a:prstGeom prst="rect">
            <a:avLst/>
          </a:prstGeom>
          <a:noFill/>
        </p:spPr>
        <p:txBody>
          <a:bodyPr wrap="none" lIns="0" tIns="0" rIns="0" bIns="0" rtlCol="0">
            <a:spAutoFit/>
          </a:bodyPr>
          <a:lstStyle/>
          <a:p>
            <a:pPr algn="ctr" eaLnBrk="1" fontAlgn="auto" hangingPunct="1">
              <a:spcBef>
                <a:spcPts val="0"/>
              </a:spcBef>
              <a:spcAft>
                <a:spcPts val="0"/>
              </a:spcAft>
              <a:defRPr/>
            </a:pPr>
            <a:r>
              <a:rPr kumimoji="0" lang="ja-JP" altLang="en-US" sz="1000" b="1" kern="0">
                <a:solidFill>
                  <a:schemeClr val="tx1">
                    <a:lumMod val="75000"/>
                    <a:lumOff val="25000"/>
                  </a:schemeClr>
                </a:solidFill>
                <a:latin typeface="+mn-lt"/>
                <a:ea typeface="+mn-ea"/>
              </a:rPr>
              <a:t>単純労働者</a:t>
            </a:r>
            <a:endParaRPr kumimoji="0" lang="en-US" altLang="ja-JP" sz="1000" b="1" kern="0">
              <a:solidFill>
                <a:schemeClr val="tx1">
                  <a:lumMod val="75000"/>
                  <a:lumOff val="25000"/>
                </a:schemeClr>
              </a:solidFill>
              <a:latin typeface="+mn-lt"/>
              <a:ea typeface="+mn-ea"/>
            </a:endParaRPr>
          </a:p>
        </p:txBody>
      </p:sp>
      <p:grpSp>
        <p:nvGrpSpPr>
          <p:cNvPr id="47" name="グループ化 46">
            <a:extLst>
              <a:ext uri="{FF2B5EF4-FFF2-40B4-BE49-F238E27FC236}">
                <a16:creationId xmlns:a16="http://schemas.microsoft.com/office/drawing/2014/main" id="{04FFF920-5A30-D97A-D3DC-11A829E6C463}"/>
              </a:ext>
            </a:extLst>
          </p:cNvPr>
          <p:cNvGrpSpPr/>
          <p:nvPr/>
        </p:nvGrpSpPr>
        <p:grpSpPr>
          <a:xfrm>
            <a:off x="531137" y="4851292"/>
            <a:ext cx="941732" cy="616706"/>
            <a:chOff x="3120691" y="5822814"/>
            <a:chExt cx="414989" cy="414989"/>
          </a:xfrm>
        </p:grpSpPr>
        <p:cxnSp>
          <p:nvCxnSpPr>
            <p:cNvPr id="48" name="直線コネクタ 47">
              <a:extLst>
                <a:ext uri="{FF2B5EF4-FFF2-40B4-BE49-F238E27FC236}">
                  <a16:creationId xmlns:a16="http://schemas.microsoft.com/office/drawing/2014/main" id="{985CB3A9-2BFF-4410-F727-B4D726EA29DB}"/>
                </a:ext>
              </a:extLst>
            </p:cNvPr>
            <p:cNvCxnSpPr/>
            <p:nvPr/>
          </p:nvCxnSpPr>
          <p:spPr bwMode="auto">
            <a:xfrm flipH="1">
              <a:off x="3120691" y="5822814"/>
              <a:ext cx="414989" cy="414989"/>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直線コネクタ 48">
              <a:extLst>
                <a:ext uri="{FF2B5EF4-FFF2-40B4-BE49-F238E27FC236}">
                  <a16:creationId xmlns:a16="http://schemas.microsoft.com/office/drawing/2014/main" id="{D4EFFCE8-2256-5C82-2B7B-1DB452BCC73F}"/>
                </a:ext>
              </a:extLst>
            </p:cNvPr>
            <p:cNvCxnSpPr/>
            <p:nvPr/>
          </p:nvCxnSpPr>
          <p:spPr bwMode="auto">
            <a:xfrm rot="5400000" flipH="1">
              <a:off x="3120691" y="5822814"/>
              <a:ext cx="414989" cy="414989"/>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0" name="矢印: 右 49">
            <a:extLst>
              <a:ext uri="{FF2B5EF4-FFF2-40B4-BE49-F238E27FC236}">
                <a16:creationId xmlns:a16="http://schemas.microsoft.com/office/drawing/2014/main" id="{F0DC45EB-E7AA-1E75-4DAD-28D6CDE58B7B}"/>
              </a:ext>
            </a:extLst>
          </p:cNvPr>
          <p:cNvSpPr/>
          <p:nvPr/>
        </p:nvSpPr>
        <p:spPr bwMode="auto">
          <a:xfrm rot="20011309">
            <a:off x="1664675" y="4615839"/>
            <a:ext cx="431321" cy="457200"/>
          </a:xfrm>
          <a:prstGeom prst="rightArrow">
            <a:avLst/>
          </a:prstGeom>
          <a:solidFill>
            <a:srgbClr val="FFEBFF"/>
          </a:solid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mn-lt"/>
              <a:ea typeface="+mn-ea"/>
            </a:endParaRPr>
          </a:p>
        </p:txBody>
      </p:sp>
      <p:sp>
        <p:nvSpPr>
          <p:cNvPr id="51" name="楕円 50">
            <a:extLst>
              <a:ext uri="{FF2B5EF4-FFF2-40B4-BE49-F238E27FC236}">
                <a16:creationId xmlns:a16="http://schemas.microsoft.com/office/drawing/2014/main" id="{C1A14A95-4D31-D3B5-CF22-E4478961C23E}"/>
              </a:ext>
            </a:extLst>
          </p:cNvPr>
          <p:cNvSpPr/>
          <p:nvPr/>
        </p:nvSpPr>
        <p:spPr>
          <a:xfrm>
            <a:off x="1059783" y="3951087"/>
            <a:ext cx="852473" cy="318769"/>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eaLnBrk="1" fontAlgn="auto" hangingPunct="1">
              <a:spcBef>
                <a:spcPts val="0"/>
              </a:spcBef>
              <a:spcAft>
                <a:spcPts val="0"/>
              </a:spcAft>
              <a:defRPr/>
            </a:pPr>
            <a:r>
              <a:rPr kumimoji="0" lang="ja-JP" altLang="en-US" sz="800" kern="0">
                <a:latin typeface="+mn-lt"/>
                <a:ea typeface="+mn-ea"/>
              </a:rPr>
              <a:t>技術的な推進力</a:t>
            </a:r>
            <a:endParaRPr kumimoji="0" lang="en-US" altLang="ja-JP" sz="800" kern="0">
              <a:latin typeface="+mn-lt"/>
              <a:ea typeface="+mn-ea"/>
            </a:endParaRPr>
          </a:p>
          <a:p>
            <a:pPr algn="ctr" eaLnBrk="1" fontAlgn="auto" hangingPunct="1">
              <a:spcBef>
                <a:spcPts val="0"/>
              </a:spcBef>
              <a:spcAft>
                <a:spcPts val="0"/>
              </a:spcAft>
              <a:defRPr/>
            </a:pPr>
            <a:r>
              <a:rPr lang="ja-JP" altLang="en-US" sz="600" kern="0">
                <a:latin typeface="+mn-lt"/>
                <a:ea typeface="+mn-ea"/>
              </a:rPr>
              <a:t>（</a:t>
            </a:r>
            <a:r>
              <a:rPr lang="en-US" altLang="ja-JP" sz="600" kern="0">
                <a:latin typeface="+mn-lt"/>
                <a:ea typeface="+mn-ea"/>
              </a:rPr>
              <a:t>Tech Intensity</a:t>
            </a:r>
            <a:r>
              <a:rPr lang="ja-JP" altLang="en-US" sz="600" kern="0">
                <a:latin typeface="+mn-lt"/>
                <a:ea typeface="+mn-ea"/>
              </a:rPr>
              <a:t>）</a:t>
            </a:r>
            <a:endParaRPr kumimoji="0" lang="en-US" altLang="ja-JP" sz="600" kern="0">
              <a:latin typeface="+mn-lt"/>
              <a:ea typeface="+mn-ea"/>
            </a:endParaRPr>
          </a:p>
        </p:txBody>
      </p:sp>
      <p:sp>
        <p:nvSpPr>
          <p:cNvPr id="52" name="楕円 51">
            <a:extLst>
              <a:ext uri="{FF2B5EF4-FFF2-40B4-BE49-F238E27FC236}">
                <a16:creationId xmlns:a16="http://schemas.microsoft.com/office/drawing/2014/main" id="{CCA6B0BA-C033-18BC-C1D3-FAF7E4BBCFBE}"/>
              </a:ext>
            </a:extLst>
          </p:cNvPr>
          <p:cNvSpPr/>
          <p:nvPr/>
        </p:nvSpPr>
        <p:spPr>
          <a:xfrm>
            <a:off x="1194574" y="4258913"/>
            <a:ext cx="852473" cy="318769"/>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eaLnBrk="1" fontAlgn="auto" hangingPunct="1">
              <a:spcBef>
                <a:spcPts val="0"/>
              </a:spcBef>
              <a:spcAft>
                <a:spcPts val="0"/>
              </a:spcAft>
              <a:defRPr/>
            </a:pPr>
            <a:r>
              <a:rPr lang="ja-JP" altLang="en-US" sz="800" kern="0">
                <a:latin typeface="+mn-lt"/>
                <a:ea typeface="+mn-ea"/>
              </a:rPr>
              <a:t>挑戦と成長</a:t>
            </a:r>
            <a:endParaRPr lang="en-US" altLang="ja-JP" sz="800" kern="0">
              <a:latin typeface="+mn-lt"/>
              <a:ea typeface="+mn-ea"/>
            </a:endParaRPr>
          </a:p>
          <a:p>
            <a:pPr algn="ctr" eaLnBrk="1" fontAlgn="auto" hangingPunct="1">
              <a:spcBef>
                <a:spcPts val="0"/>
              </a:spcBef>
              <a:spcAft>
                <a:spcPts val="0"/>
              </a:spcAft>
              <a:defRPr/>
            </a:pPr>
            <a:r>
              <a:rPr kumimoji="0" lang="ja-JP" altLang="en-US" sz="600" kern="0">
                <a:latin typeface="+mn-lt"/>
                <a:ea typeface="+mn-ea"/>
              </a:rPr>
              <a:t>（</a:t>
            </a:r>
            <a:r>
              <a:rPr kumimoji="0" lang="en-US" altLang="ja-JP" sz="600" kern="0">
                <a:latin typeface="+mn-lt"/>
                <a:ea typeface="+mn-ea"/>
              </a:rPr>
              <a:t>Growth Mindset</a:t>
            </a:r>
            <a:r>
              <a:rPr kumimoji="0" lang="ja-JP" altLang="en-US" sz="600" kern="0">
                <a:latin typeface="+mn-lt"/>
                <a:ea typeface="+mn-ea"/>
              </a:rPr>
              <a:t>）</a:t>
            </a:r>
            <a:endParaRPr kumimoji="0" lang="en-US" altLang="ja-JP" sz="600" kern="0">
              <a:latin typeface="+mn-lt"/>
              <a:ea typeface="+mn-ea"/>
            </a:endParaRPr>
          </a:p>
        </p:txBody>
      </p:sp>
    </p:spTree>
    <p:extLst>
      <p:ext uri="{BB962C8B-B14F-4D97-AF65-F5344CB8AC3E}">
        <p14:creationId xmlns:p14="http://schemas.microsoft.com/office/powerpoint/2010/main" val="414994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83A3959-C0C0-E177-9808-BFB9717725BB}"/>
              </a:ext>
            </a:extLst>
          </p:cNvPr>
          <p:cNvSpPr>
            <a:spLocks noGrp="1"/>
          </p:cNvSpPr>
          <p:nvPr>
            <p:ph type="ctrTitle"/>
          </p:nvPr>
        </p:nvSpPr>
        <p:spPr/>
        <p:txBody>
          <a:bodyPr/>
          <a:lstStyle/>
          <a:p>
            <a:r>
              <a:rPr lang="ja-JP" altLang="en-US"/>
              <a:t>まとめ</a:t>
            </a:r>
            <a:endParaRPr lang="en-US" altLang="ja-JP"/>
          </a:p>
        </p:txBody>
      </p:sp>
      <p:sp>
        <p:nvSpPr>
          <p:cNvPr id="5" name="字幕 4">
            <a:extLst>
              <a:ext uri="{FF2B5EF4-FFF2-40B4-BE49-F238E27FC236}">
                <a16:creationId xmlns:a16="http://schemas.microsoft.com/office/drawing/2014/main" id="{D344D2CC-E961-11F1-7C55-645AAB4A6C7B}"/>
              </a:ext>
            </a:extLst>
          </p:cNvPr>
          <p:cNvSpPr>
            <a:spLocks noGrp="1"/>
          </p:cNvSpPr>
          <p:nvPr>
            <p:ph type="subTitle" idx="1"/>
          </p:nvPr>
        </p:nvSpPr>
        <p:spPr/>
        <p:txBody>
          <a:bodyPr/>
          <a:lstStyle/>
          <a:p>
            <a:endParaRPr lang="ja-JP" altLang="en-US"/>
          </a:p>
        </p:txBody>
      </p:sp>
    </p:spTree>
    <p:extLst>
      <p:ext uri="{BB962C8B-B14F-4D97-AF65-F5344CB8AC3E}">
        <p14:creationId xmlns:p14="http://schemas.microsoft.com/office/powerpoint/2010/main" val="116563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4E77FD-1683-EA45-C5C8-0A28CEAF9B26}"/>
              </a:ext>
            </a:extLst>
          </p:cNvPr>
          <p:cNvSpPr>
            <a:spLocks noGrp="1"/>
          </p:cNvSpPr>
          <p:nvPr>
            <p:ph type="title"/>
          </p:nvPr>
        </p:nvSpPr>
        <p:spPr/>
        <p:txBody>
          <a:bodyPr/>
          <a:lstStyle/>
          <a:p>
            <a:r>
              <a:rPr kumimoji="1" lang="en-US" altLang="ja-JP"/>
              <a:t>Azure CAF : </a:t>
            </a:r>
            <a:r>
              <a:rPr kumimoji="1" lang="ja-JP" altLang="en-US"/>
              <a:t>クラウド利活用における</a:t>
            </a:r>
            <a:r>
              <a:rPr kumimoji="1" lang="en-US" altLang="ja-JP"/>
              <a:t>『</a:t>
            </a:r>
            <a:r>
              <a:rPr kumimoji="1" lang="ja-JP" altLang="en-US"/>
              <a:t>転ばぬ先の杖</a:t>
            </a:r>
            <a:r>
              <a:rPr kumimoji="1" lang="en-US" altLang="ja-JP"/>
              <a:t>』</a:t>
            </a:r>
            <a:endParaRPr kumimoji="1" lang="ja-JP" altLang="en-US"/>
          </a:p>
        </p:txBody>
      </p:sp>
      <p:sp>
        <p:nvSpPr>
          <p:cNvPr id="3" name="コンテンツ プレースホルダー 2">
            <a:extLst>
              <a:ext uri="{FF2B5EF4-FFF2-40B4-BE49-F238E27FC236}">
                <a16:creationId xmlns:a16="http://schemas.microsoft.com/office/drawing/2014/main" id="{C104D8DF-A259-8FA5-ACC3-27725686C996}"/>
              </a:ext>
            </a:extLst>
          </p:cNvPr>
          <p:cNvSpPr>
            <a:spLocks noGrp="1"/>
          </p:cNvSpPr>
          <p:nvPr>
            <p:ph idx="1"/>
          </p:nvPr>
        </p:nvSpPr>
        <p:spPr/>
        <p:txBody>
          <a:bodyPr/>
          <a:lstStyle/>
          <a:p>
            <a:r>
              <a:rPr kumimoji="1" lang="en-US" altLang="ja-JP"/>
              <a:t>Azure CAF </a:t>
            </a:r>
            <a:r>
              <a:rPr kumimoji="1" lang="ja-JP" altLang="en-US"/>
              <a:t>では大別して以下の </a:t>
            </a:r>
            <a:r>
              <a:rPr kumimoji="1" lang="en-US" altLang="ja-JP"/>
              <a:t>3 </a:t>
            </a:r>
            <a:r>
              <a:rPr kumimoji="1" lang="ja-JP" altLang="en-US"/>
              <a:t>つのことがフレームワーク化されている</a:t>
            </a:r>
            <a:endParaRPr kumimoji="1" lang="en-US" altLang="ja-JP"/>
          </a:p>
          <a:p>
            <a:pPr lvl="1"/>
            <a:r>
              <a:rPr lang="en-US" altLang="ja-JP"/>
              <a:t>1.</a:t>
            </a:r>
            <a:r>
              <a:rPr lang="ja-JP" altLang="en-US"/>
              <a:t> プロジェクトの進め方 ： どこから着手して何をやるのか？</a:t>
            </a:r>
            <a:endParaRPr lang="en-US" altLang="ja-JP"/>
          </a:p>
          <a:p>
            <a:pPr lvl="1"/>
            <a:r>
              <a:rPr kumimoji="1" lang="en-US" altLang="ja-JP"/>
              <a:t>2.</a:t>
            </a:r>
            <a:r>
              <a:rPr kumimoji="1" lang="ja-JP" altLang="en-US"/>
              <a:t> 管理統制ベースライン整備 </a:t>
            </a:r>
            <a:r>
              <a:rPr kumimoji="1" lang="en-US" altLang="ja-JP"/>
              <a:t>: </a:t>
            </a:r>
            <a:r>
              <a:rPr kumimoji="1" lang="ja-JP" altLang="en-US"/>
              <a:t>環境を適正な状態に保つために何を整備するのか？</a:t>
            </a:r>
          </a:p>
          <a:p>
            <a:pPr lvl="1"/>
            <a:r>
              <a:rPr kumimoji="1" lang="en-US" altLang="ja-JP"/>
              <a:t>3.</a:t>
            </a:r>
            <a:r>
              <a:rPr kumimoji="1" lang="ja-JP" altLang="en-US"/>
              <a:t> 人材・組織論 ： </a:t>
            </a:r>
            <a:r>
              <a:rPr kumimoji="1" lang="en-US" altLang="ja-JP"/>
              <a:t>1, 2 </a:t>
            </a:r>
            <a:r>
              <a:rPr kumimoji="1" lang="ja-JP" altLang="en-US"/>
              <a:t>に必要な作業や役割をどのように組織に割り当てるのか？</a:t>
            </a:r>
            <a:endParaRPr kumimoji="1" lang="en-US" altLang="ja-JP"/>
          </a:p>
          <a:p>
            <a:pPr lvl="1"/>
            <a:r>
              <a:rPr kumimoji="1" lang="ja-JP" altLang="en-US"/>
              <a:t>これに加えて、より具体化された実践的な情報が多数掲載されている</a:t>
            </a:r>
          </a:p>
        </p:txBody>
      </p:sp>
      <p:sp>
        <p:nvSpPr>
          <p:cNvPr id="5" name="正方形/長方形 4">
            <a:extLst>
              <a:ext uri="{FF2B5EF4-FFF2-40B4-BE49-F238E27FC236}">
                <a16:creationId xmlns:a16="http://schemas.microsoft.com/office/drawing/2014/main" id="{78202791-F63C-5E85-F956-874F032C03B9}"/>
              </a:ext>
            </a:extLst>
          </p:cNvPr>
          <p:cNvSpPr/>
          <p:nvPr/>
        </p:nvSpPr>
        <p:spPr>
          <a:xfrm>
            <a:off x="2398948" y="2847302"/>
            <a:ext cx="6287852" cy="756838"/>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kumimoji="0" lang="ja-JP" altLang="en-US" kern="0">
              <a:solidFill>
                <a:prstClr val="black"/>
              </a:solidFill>
              <a:latin typeface="+mn-lt"/>
              <a:ea typeface="+mn-ea"/>
            </a:endParaRPr>
          </a:p>
        </p:txBody>
      </p:sp>
      <p:sp>
        <p:nvSpPr>
          <p:cNvPr id="6" name="テキスト ボックス 5">
            <a:extLst>
              <a:ext uri="{FF2B5EF4-FFF2-40B4-BE49-F238E27FC236}">
                <a16:creationId xmlns:a16="http://schemas.microsoft.com/office/drawing/2014/main" id="{72D01C02-471B-F577-9FBA-D29E0F7CE8DF}"/>
              </a:ext>
            </a:extLst>
          </p:cNvPr>
          <p:cNvSpPr txBox="1"/>
          <p:nvPr/>
        </p:nvSpPr>
        <p:spPr>
          <a:xfrm>
            <a:off x="476627" y="2960486"/>
            <a:ext cx="1770036" cy="523220"/>
          </a:xfrm>
          <a:prstGeom prst="rect">
            <a:avLst/>
          </a:prstGeom>
          <a:noFill/>
        </p:spPr>
        <p:txBody>
          <a:bodyPr wrap="none" rtlCol="0">
            <a:spAutoFit/>
          </a:bodyPr>
          <a:lstStyle/>
          <a:p>
            <a:r>
              <a:rPr lang="en-US" altLang="ja-JP" sz="1400"/>
              <a:t>1.</a:t>
            </a:r>
            <a:r>
              <a:rPr kumimoji="1" lang="ja-JP" altLang="en-US" sz="1400"/>
              <a:t> </a:t>
            </a:r>
            <a:r>
              <a:rPr kumimoji="1" lang="en-US" altLang="ja-JP" sz="1400"/>
              <a:t>Azure </a:t>
            </a:r>
            <a:r>
              <a:rPr kumimoji="1" lang="ja-JP" altLang="en-US" sz="1400"/>
              <a:t>を利用する</a:t>
            </a:r>
          </a:p>
          <a:p>
            <a:r>
              <a:rPr lang="ja-JP" altLang="en-US" sz="1400"/>
              <a:t>プロジェクトの進め方</a:t>
            </a:r>
            <a:endParaRPr kumimoji="1" lang="ja-JP" altLang="en-US" sz="1400"/>
          </a:p>
        </p:txBody>
      </p:sp>
      <p:sp>
        <p:nvSpPr>
          <p:cNvPr id="7" name="テキスト ボックス 6">
            <a:extLst>
              <a:ext uri="{FF2B5EF4-FFF2-40B4-BE49-F238E27FC236}">
                <a16:creationId xmlns:a16="http://schemas.microsoft.com/office/drawing/2014/main" id="{45D207FF-6389-1D1A-99D2-A214089D4A5F}"/>
              </a:ext>
            </a:extLst>
          </p:cNvPr>
          <p:cNvSpPr txBox="1"/>
          <p:nvPr/>
        </p:nvSpPr>
        <p:spPr>
          <a:xfrm>
            <a:off x="476627" y="3974865"/>
            <a:ext cx="1891865" cy="523220"/>
          </a:xfrm>
          <a:prstGeom prst="rect">
            <a:avLst/>
          </a:prstGeom>
          <a:noFill/>
        </p:spPr>
        <p:txBody>
          <a:bodyPr wrap="none" rtlCol="0">
            <a:spAutoFit/>
          </a:bodyPr>
          <a:lstStyle/>
          <a:p>
            <a:r>
              <a:rPr lang="en-US" altLang="ja-JP" sz="1400"/>
              <a:t>2.</a:t>
            </a:r>
            <a:r>
              <a:rPr kumimoji="1" lang="ja-JP" altLang="en-US" sz="1400"/>
              <a:t> 管理・統制のための</a:t>
            </a:r>
          </a:p>
          <a:p>
            <a:r>
              <a:rPr lang="ja-JP" altLang="en-US" sz="1400"/>
              <a:t>ベースラインの整備</a:t>
            </a:r>
            <a:endParaRPr kumimoji="1" lang="ja-JP" altLang="en-US" sz="1400"/>
          </a:p>
        </p:txBody>
      </p:sp>
      <p:sp>
        <p:nvSpPr>
          <p:cNvPr id="17" name="テキスト ボックス 16">
            <a:extLst>
              <a:ext uri="{FF2B5EF4-FFF2-40B4-BE49-F238E27FC236}">
                <a16:creationId xmlns:a16="http://schemas.microsoft.com/office/drawing/2014/main" id="{1DF71258-4DFA-66C4-A7B9-516C1068635D}"/>
              </a:ext>
            </a:extLst>
          </p:cNvPr>
          <p:cNvSpPr txBox="1"/>
          <p:nvPr/>
        </p:nvSpPr>
        <p:spPr>
          <a:xfrm>
            <a:off x="476627" y="4973583"/>
            <a:ext cx="1370888" cy="307777"/>
          </a:xfrm>
          <a:prstGeom prst="rect">
            <a:avLst/>
          </a:prstGeom>
          <a:noFill/>
        </p:spPr>
        <p:txBody>
          <a:bodyPr wrap="none" rtlCol="0">
            <a:spAutoFit/>
          </a:bodyPr>
          <a:lstStyle/>
          <a:p>
            <a:r>
              <a:rPr lang="en-US" altLang="ja-JP" sz="1400"/>
              <a:t>3.</a:t>
            </a:r>
            <a:r>
              <a:rPr kumimoji="1" lang="ja-JP" altLang="en-US" sz="1400"/>
              <a:t> 人材・組織論</a:t>
            </a:r>
          </a:p>
        </p:txBody>
      </p:sp>
      <p:sp>
        <p:nvSpPr>
          <p:cNvPr id="18" name="正方形/長方形 17">
            <a:extLst>
              <a:ext uri="{FF2B5EF4-FFF2-40B4-BE49-F238E27FC236}">
                <a16:creationId xmlns:a16="http://schemas.microsoft.com/office/drawing/2014/main" id="{2E918449-D174-2B7C-F461-7A3FBCD917D8}"/>
              </a:ext>
            </a:extLst>
          </p:cNvPr>
          <p:cNvSpPr/>
          <p:nvPr/>
        </p:nvSpPr>
        <p:spPr>
          <a:xfrm>
            <a:off x="2398948" y="3823836"/>
            <a:ext cx="6287850" cy="756838"/>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kumimoji="0" lang="ja-JP" altLang="en-US" kern="0">
              <a:solidFill>
                <a:prstClr val="black"/>
              </a:solidFill>
              <a:latin typeface="+mn-lt"/>
              <a:ea typeface="+mn-ea"/>
            </a:endParaRPr>
          </a:p>
        </p:txBody>
      </p:sp>
      <p:sp>
        <p:nvSpPr>
          <p:cNvPr id="22" name="正方形/長方形 21">
            <a:extLst>
              <a:ext uri="{FF2B5EF4-FFF2-40B4-BE49-F238E27FC236}">
                <a16:creationId xmlns:a16="http://schemas.microsoft.com/office/drawing/2014/main" id="{9038880E-EE7C-42E8-2201-08130F37905C}"/>
              </a:ext>
            </a:extLst>
          </p:cNvPr>
          <p:cNvSpPr/>
          <p:nvPr/>
        </p:nvSpPr>
        <p:spPr>
          <a:xfrm>
            <a:off x="2398948" y="4789411"/>
            <a:ext cx="6287851" cy="756838"/>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endParaRPr kumimoji="0" lang="ja-JP" altLang="en-US" kern="0">
              <a:solidFill>
                <a:prstClr val="black"/>
              </a:solidFill>
              <a:latin typeface="+mn-lt"/>
              <a:ea typeface="+mn-ea"/>
            </a:endParaRPr>
          </a:p>
        </p:txBody>
      </p:sp>
      <p:grpSp>
        <p:nvGrpSpPr>
          <p:cNvPr id="43" name="グループ化 42">
            <a:extLst>
              <a:ext uri="{FF2B5EF4-FFF2-40B4-BE49-F238E27FC236}">
                <a16:creationId xmlns:a16="http://schemas.microsoft.com/office/drawing/2014/main" id="{88590E24-8F4C-AEF8-A1CC-217CE2555336}"/>
              </a:ext>
            </a:extLst>
          </p:cNvPr>
          <p:cNvGrpSpPr/>
          <p:nvPr/>
        </p:nvGrpSpPr>
        <p:grpSpPr>
          <a:xfrm>
            <a:off x="2583127" y="2793084"/>
            <a:ext cx="1407195" cy="730322"/>
            <a:chOff x="2583127" y="2915620"/>
            <a:chExt cx="1407195" cy="730322"/>
          </a:xfrm>
        </p:grpSpPr>
        <p:sp>
          <p:nvSpPr>
            <p:cNvPr id="45" name="正方形/長方形 44">
              <a:extLst>
                <a:ext uri="{FF2B5EF4-FFF2-40B4-BE49-F238E27FC236}">
                  <a16:creationId xmlns:a16="http://schemas.microsoft.com/office/drawing/2014/main" id="{F3D43C40-E51B-0DA6-8EDD-7626FB04C2A0}"/>
                </a:ext>
              </a:extLst>
            </p:cNvPr>
            <p:cNvSpPr/>
            <p:nvPr/>
          </p:nvSpPr>
          <p:spPr>
            <a:xfrm>
              <a:off x="2720467" y="3043323"/>
              <a:ext cx="1269855" cy="60261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戦略立案</a:t>
              </a:r>
              <a:endParaRPr kumimoji="0" lang="en-US" altLang="ja-JP" sz="1200" kern="0">
                <a:solidFill>
                  <a:prstClr val="black"/>
                </a:solidFill>
                <a:latin typeface="+mn-lt"/>
                <a:ea typeface="+mn-ea"/>
              </a:endParaRPr>
            </a:p>
            <a:p>
              <a:pPr algn="ctr" eaLnBrk="1" fontAlgn="auto" hangingPunct="1">
                <a:spcBef>
                  <a:spcPts val="0"/>
                </a:spcBef>
                <a:spcAft>
                  <a:spcPts val="0"/>
                </a:spcAft>
                <a:defRPr/>
              </a:pPr>
              <a:r>
                <a:rPr kumimoji="0" lang="ja-JP" altLang="en-US" sz="1000" kern="0">
                  <a:solidFill>
                    <a:prstClr val="black"/>
                  </a:solidFill>
                  <a:latin typeface="+mn-lt"/>
                  <a:ea typeface="+mn-ea"/>
                </a:rPr>
                <a:t>（</a:t>
              </a:r>
              <a:r>
                <a:rPr kumimoji="0" lang="en-US" altLang="ja-JP" sz="1000" kern="0">
                  <a:solidFill>
                    <a:prstClr val="black"/>
                  </a:solidFill>
                  <a:latin typeface="+mn-lt"/>
                  <a:ea typeface="+mn-ea"/>
                </a:rPr>
                <a:t>Strategy</a:t>
              </a:r>
              <a:r>
                <a:rPr kumimoji="0" lang="ja-JP" altLang="en-US" sz="1000" kern="0">
                  <a:solidFill>
                    <a:prstClr val="black"/>
                  </a:solidFill>
                  <a:latin typeface="+mn-lt"/>
                  <a:ea typeface="+mn-ea"/>
                </a:rPr>
                <a:t>）</a:t>
              </a:r>
            </a:p>
          </p:txBody>
        </p:sp>
        <p:pic>
          <p:nvPicPr>
            <p:cNvPr id="54" name="Picture 2">
              <a:extLst>
                <a:ext uri="{FF2B5EF4-FFF2-40B4-BE49-F238E27FC236}">
                  <a16:creationId xmlns:a16="http://schemas.microsoft.com/office/drawing/2014/main" id="{B1C45BE8-A637-8168-B48F-AFE5984EE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466" y="2915620"/>
              <a:ext cx="256001" cy="256001"/>
            </a:xfrm>
            <a:prstGeom prst="rect">
              <a:avLst/>
            </a:prstGeom>
            <a:noFill/>
            <a:extLst>
              <a:ext uri="{909E8E84-426E-40DD-AFC4-6F175D3DCCD1}">
                <a14:hiddenFill xmlns:a14="http://schemas.microsoft.com/office/drawing/2010/main">
                  <a:solidFill>
                    <a:srgbClr val="FFFFFF"/>
                  </a:solidFill>
                </a14:hiddenFill>
              </a:ext>
            </a:extLst>
          </p:spPr>
        </p:pic>
        <p:sp>
          <p:nvSpPr>
            <p:cNvPr id="55" name="楕円 54">
              <a:extLst>
                <a:ext uri="{FF2B5EF4-FFF2-40B4-BE49-F238E27FC236}">
                  <a16:creationId xmlns:a16="http://schemas.microsoft.com/office/drawing/2014/main" id="{660E4ACA-A3DC-E976-9F55-4D471819948A}"/>
                </a:ext>
              </a:extLst>
            </p:cNvPr>
            <p:cNvSpPr/>
            <p:nvPr/>
          </p:nvSpPr>
          <p:spPr bwMode="auto">
            <a:xfrm>
              <a:off x="2583127" y="2915620"/>
              <a:ext cx="256001" cy="256001"/>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56" name="グループ化 55">
            <a:extLst>
              <a:ext uri="{FF2B5EF4-FFF2-40B4-BE49-F238E27FC236}">
                <a16:creationId xmlns:a16="http://schemas.microsoft.com/office/drawing/2014/main" id="{AC8D4655-4BDA-0F7C-BB1E-4C0C3BAF0517}"/>
              </a:ext>
            </a:extLst>
          </p:cNvPr>
          <p:cNvGrpSpPr/>
          <p:nvPr/>
        </p:nvGrpSpPr>
        <p:grpSpPr>
          <a:xfrm>
            <a:off x="4103094" y="2793084"/>
            <a:ext cx="1397857" cy="730322"/>
            <a:chOff x="4103094" y="2915620"/>
            <a:chExt cx="1397857" cy="730322"/>
          </a:xfrm>
        </p:grpSpPr>
        <p:sp>
          <p:nvSpPr>
            <p:cNvPr id="57" name="正方形/長方形 56">
              <a:extLst>
                <a:ext uri="{FF2B5EF4-FFF2-40B4-BE49-F238E27FC236}">
                  <a16:creationId xmlns:a16="http://schemas.microsoft.com/office/drawing/2014/main" id="{FDA9ACD9-F337-F7ED-1851-05FC2B3B8A0A}"/>
                </a:ext>
              </a:extLst>
            </p:cNvPr>
            <p:cNvSpPr/>
            <p:nvPr/>
          </p:nvSpPr>
          <p:spPr>
            <a:xfrm>
              <a:off x="4231096" y="3043323"/>
              <a:ext cx="1269855" cy="60261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戦術立案・</a:t>
              </a:r>
            </a:p>
            <a:p>
              <a:pPr algn="ctr" eaLnBrk="1" fontAlgn="auto" hangingPunct="1">
                <a:spcBef>
                  <a:spcPts val="0"/>
                </a:spcBef>
                <a:spcAft>
                  <a:spcPts val="0"/>
                </a:spcAft>
                <a:defRPr/>
              </a:pPr>
              <a:r>
                <a:rPr kumimoji="0" lang="ja-JP" altLang="en-US" sz="1200" kern="0">
                  <a:solidFill>
                    <a:prstClr val="black"/>
                  </a:solidFill>
                  <a:latin typeface="+mn-lt"/>
                  <a:ea typeface="+mn-ea"/>
                </a:rPr>
                <a:t>計画策定</a:t>
              </a:r>
            </a:p>
            <a:p>
              <a:pPr algn="ctr" eaLnBrk="1" fontAlgn="auto" hangingPunct="1">
                <a:spcBef>
                  <a:spcPts val="0"/>
                </a:spcBef>
                <a:spcAft>
                  <a:spcPts val="0"/>
                </a:spcAft>
                <a:defRPr/>
              </a:pPr>
              <a:r>
                <a:rPr kumimoji="0" lang="ja-JP" altLang="en-US" sz="1000" kern="0">
                  <a:solidFill>
                    <a:prstClr val="black"/>
                  </a:solidFill>
                  <a:latin typeface="+mn-lt"/>
                  <a:ea typeface="+mn-ea"/>
                </a:rPr>
                <a:t>（</a:t>
              </a:r>
              <a:r>
                <a:rPr kumimoji="0" lang="en-US" altLang="ja-JP" sz="1000" kern="0">
                  <a:solidFill>
                    <a:prstClr val="black"/>
                  </a:solidFill>
                  <a:latin typeface="+mn-lt"/>
                  <a:ea typeface="+mn-ea"/>
                </a:rPr>
                <a:t>Plan</a:t>
              </a:r>
              <a:r>
                <a:rPr kumimoji="0" lang="ja-JP" altLang="en-US" sz="1000" kern="0">
                  <a:solidFill>
                    <a:prstClr val="black"/>
                  </a:solidFill>
                  <a:latin typeface="+mn-lt"/>
                  <a:ea typeface="+mn-ea"/>
                </a:rPr>
                <a:t>）</a:t>
              </a:r>
            </a:p>
          </p:txBody>
        </p:sp>
        <p:pic>
          <p:nvPicPr>
            <p:cNvPr id="58" name="Picture 4">
              <a:extLst>
                <a:ext uri="{FF2B5EF4-FFF2-40B4-BE49-F238E27FC236}">
                  <a16:creationId xmlns:a16="http://schemas.microsoft.com/office/drawing/2014/main" id="{ABD192B5-D267-9508-5E53-38A54B5E6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3104" y="2915620"/>
              <a:ext cx="256001" cy="256001"/>
            </a:xfrm>
            <a:prstGeom prst="rect">
              <a:avLst/>
            </a:prstGeom>
            <a:noFill/>
            <a:extLst>
              <a:ext uri="{909E8E84-426E-40DD-AFC4-6F175D3DCCD1}">
                <a14:hiddenFill xmlns:a14="http://schemas.microsoft.com/office/drawing/2010/main">
                  <a:solidFill>
                    <a:srgbClr val="FFFFFF"/>
                  </a:solidFill>
                </a14:hiddenFill>
              </a:ext>
            </a:extLst>
          </p:spPr>
        </p:pic>
        <p:sp>
          <p:nvSpPr>
            <p:cNvPr id="59" name="楕円 58">
              <a:extLst>
                <a:ext uri="{FF2B5EF4-FFF2-40B4-BE49-F238E27FC236}">
                  <a16:creationId xmlns:a16="http://schemas.microsoft.com/office/drawing/2014/main" id="{31DB0917-7A87-6A1F-19CA-66F462BCD383}"/>
                </a:ext>
              </a:extLst>
            </p:cNvPr>
            <p:cNvSpPr/>
            <p:nvPr/>
          </p:nvSpPr>
          <p:spPr bwMode="auto">
            <a:xfrm>
              <a:off x="4103094" y="2915620"/>
              <a:ext cx="256001" cy="256001"/>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60" name="グループ化 59">
            <a:extLst>
              <a:ext uri="{FF2B5EF4-FFF2-40B4-BE49-F238E27FC236}">
                <a16:creationId xmlns:a16="http://schemas.microsoft.com/office/drawing/2014/main" id="{EBDD08C7-0788-BB2C-94FD-903B129763E9}"/>
              </a:ext>
            </a:extLst>
          </p:cNvPr>
          <p:cNvGrpSpPr/>
          <p:nvPr/>
        </p:nvGrpSpPr>
        <p:grpSpPr>
          <a:xfrm>
            <a:off x="5614132" y="2793084"/>
            <a:ext cx="1397447" cy="730322"/>
            <a:chOff x="5614132" y="2915620"/>
            <a:chExt cx="1397447" cy="730322"/>
          </a:xfrm>
        </p:grpSpPr>
        <p:sp>
          <p:nvSpPr>
            <p:cNvPr id="61" name="正方形/長方形 60">
              <a:extLst>
                <a:ext uri="{FF2B5EF4-FFF2-40B4-BE49-F238E27FC236}">
                  <a16:creationId xmlns:a16="http://schemas.microsoft.com/office/drawing/2014/main" id="{32A58B43-6580-D7B0-E78D-1FA81BF89A4A}"/>
                </a:ext>
              </a:extLst>
            </p:cNvPr>
            <p:cNvSpPr/>
            <p:nvPr/>
          </p:nvSpPr>
          <p:spPr>
            <a:xfrm>
              <a:off x="5741724" y="3043323"/>
              <a:ext cx="1269855" cy="60261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共通基盤構築</a:t>
              </a:r>
            </a:p>
            <a:p>
              <a:pPr algn="ctr" eaLnBrk="1" fontAlgn="auto" hangingPunct="1">
                <a:spcBef>
                  <a:spcPts val="0"/>
                </a:spcBef>
                <a:spcAft>
                  <a:spcPts val="0"/>
                </a:spcAft>
                <a:defRPr/>
              </a:pPr>
              <a:r>
                <a:rPr kumimoji="0" lang="ja-JP" altLang="en-US" sz="1000" kern="0">
                  <a:solidFill>
                    <a:prstClr val="black"/>
                  </a:solidFill>
                  <a:latin typeface="+mn-lt"/>
                  <a:ea typeface="+mn-ea"/>
                </a:rPr>
                <a:t>（</a:t>
              </a:r>
              <a:r>
                <a:rPr kumimoji="0" lang="en-US" altLang="ja-JP" sz="1000" kern="0">
                  <a:solidFill>
                    <a:prstClr val="black"/>
                  </a:solidFill>
                  <a:latin typeface="+mn-lt"/>
                  <a:ea typeface="+mn-ea"/>
                </a:rPr>
                <a:t>Ready</a:t>
              </a:r>
              <a:r>
                <a:rPr kumimoji="0" lang="ja-JP" altLang="en-US" sz="1000" kern="0">
                  <a:solidFill>
                    <a:prstClr val="black"/>
                  </a:solidFill>
                  <a:latin typeface="+mn-lt"/>
                  <a:ea typeface="+mn-ea"/>
                </a:rPr>
                <a:t>）</a:t>
              </a:r>
            </a:p>
          </p:txBody>
        </p:sp>
        <p:pic>
          <p:nvPicPr>
            <p:cNvPr id="62" name="Picture 6">
              <a:extLst>
                <a:ext uri="{FF2B5EF4-FFF2-40B4-BE49-F238E27FC236}">
                  <a16:creationId xmlns:a16="http://schemas.microsoft.com/office/drawing/2014/main" id="{48926681-5864-3395-79E5-DE724FD022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4132" y="2915620"/>
              <a:ext cx="256001" cy="256001"/>
            </a:xfrm>
            <a:prstGeom prst="rect">
              <a:avLst/>
            </a:prstGeom>
            <a:noFill/>
            <a:extLst>
              <a:ext uri="{909E8E84-426E-40DD-AFC4-6F175D3DCCD1}">
                <a14:hiddenFill xmlns:a14="http://schemas.microsoft.com/office/drawing/2010/main">
                  <a:solidFill>
                    <a:srgbClr val="FFFFFF"/>
                  </a:solidFill>
                </a14:hiddenFill>
              </a:ext>
            </a:extLst>
          </p:spPr>
        </p:pic>
        <p:sp>
          <p:nvSpPr>
            <p:cNvPr id="63" name="楕円 62">
              <a:extLst>
                <a:ext uri="{FF2B5EF4-FFF2-40B4-BE49-F238E27FC236}">
                  <a16:creationId xmlns:a16="http://schemas.microsoft.com/office/drawing/2014/main" id="{743E2AF8-EDB7-212D-5082-AC538EC12B45}"/>
                </a:ext>
              </a:extLst>
            </p:cNvPr>
            <p:cNvSpPr/>
            <p:nvPr/>
          </p:nvSpPr>
          <p:spPr bwMode="auto">
            <a:xfrm>
              <a:off x="5614132" y="2915620"/>
              <a:ext cx="256001" cy="256001"/>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1024" name="グループ化 1023">
            <a:extLst>
              <a:ext uri="{FF2B5EF4-FFF2-40B4-BE49-F238E27FC236}">
                <a16:creationId xmlns:a16="http://schemas.microsoft.com/office/drawing/2014/main" id="{701E9E7E-96EF-73C2-591F-FDF37EFB2D7D}"/>
              </a:ext>
            </a:extLst>
          </p:cNvPr>
          <p:cNvGrpSpPr/>
          <p:nvPr/>
        </p:nvGrpSpPr>
        <p:grpSpPr>
          <a:xfrm>
            <a:off x="7116400" y="2793084"/>
            <a:ext cx="1405808" cy="730322"/>
            <a:chOff x="7116400" y="2915620"/>
            <a:chExt cx="1405808" cy="730322"/>
          </a:xfrm>
        </p:grpSpPr>
        <p:sp>
          <p:nvSpPr>
            <p:cNvPr id="1025" name="正方形/長方形 1024">
              <a:extLst>
                <a:ext uri="{FF2B5EF4-FFF2-40B4-BE49-F238E27FC236}">
                  <a16:creationId xmlns:a16="http://schemas.microsoft.com/office/drawing/2014/main" id="{B4A65126-FC8C-8A8A-F0B8-3E6438507BDD}"/>
                </a:ext>
              </a:extLst>
            </p:cNvPr>
            <p:cNvSpPr/>
            <p:nvPr/>
          </p:nvSpPr>
          <p:spPr>
            <a:xfrm>
              <a:off x="7252353" y="3043323"/>
              <a:ext cx="1269855" cy="60261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業務システム</a:t>
              </a:r>
              <a:endParaRPr kumimoji="0" lang="en-US" altLang="ja-JP" sz="1200" kern="0">
                <a:solidFill>
                  <a:prstClr val="black"/>
                </a:solidFill>
                <a:latin typeface="+mn-lt"/>
                <a:ea typeface="+mn-ea"/>
              </a:endParaRPr>
            </a:p>
            <a:p>
              <a:pPr algn="ctr" eaLnBrk="1" fontAlgn="auto" hangingPunct="1">
                <a:spcBef>
                  <a:spcPts val="0"/>
                </a:spcBef>
                <a:spcAft>
                  <a:spcPts val="0"/>
                </a:spcAft>
                <a:defRPr/>
              </a:pPr>
              <a:r>
                <a:rPr kumimoji="0" lang="ja-JP" altLang="en-US" sz="1200" kern="0">
                  <a:solidFill>
                    <a:prstClr val="black"/>
                  </a:solidFill>
                  <a:latin typeface="+mn-lt"/>
                  <a:ea typeface="+mn-ea"/>
                </a:rPr>
                <a:t>構築・移行</a:t>
              </a:r>
            </a:p>
            <a:p>
              <a:pPr algn="ctr" eaLnBrk="1" fontAlgn="auto" hangingPunct="1">
                <a:spcBef>
                  <a:spcPts val="0"/>
                </a:spcBef>
                <a:spcAft>
                  <a:spcPts val="0"/>
                </a:spcAft>
                <a:defRPr/>
              </a:pPr>
              <a:r>
                <a:rPr kumimoji="0" lang="ja-JP" altLang="en-US" sz="1000" kern="0">
                  <a:solidFill>
                    <a:prstClr val="black"/>
                  </a:solidFill>
                  <a:latin typeface="+mn-lt"/>
                  <a:ea typeface="+mn-ea"/>
                </a:rPr>
                <a:t>（</a:t>
              </a:r>
              <a:r>
                <a:rPr kumimoji="0" lang="en-US" altLang="ja-JP" sz="1000" kern="0">
                  <a:solidFill>
                    <a:prstClr val="black"/>
                  </a:solidFill>
                  <a:latin typeface="+mn-lt"/>
                  <a:ea typeface="+mn-ea"/>
                </a:rPr>
                <a:t>Adopt</a:t>
              </a:r>
              <a:r>
                <a:rPr kumimoji="0" lang="ja-JP" altLang="en-US" sz="1000" kern="0">
                  <a:solidFill>
                    <a:prstClr val="black"/>
                  </a:solidFill>
                  <a:latin typeface="+mn-lt"/>
                  <a:ea typeface="+mn-ea"/>
                </a:rPr>
                <a:t>）</a:t>
              </a:r>
            </a:p>
          </p:txBody>
        </p:sp>
        <p:pic>
          <p:nvPicPr>
            <p:cNvPr id="1027" name="Picture 8">
              <a:extLst>
                <a:ext uri="{FF2B5EF4-FFF2-40B4-BE49-F238E27FC236}">
                  <a16:creationId xmlns:a16="http://schemas.microsoft.com/office/drawing/2014/main" id="{E53DD78F-0EAF-24B6-7A78-7FFB21E0A6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4770" y="2915620"/>
              <a:ext cx="256001" cy="256001"/>
            </a:xfrm>
            <a:prstGeom prst="rect">
              <a:avLst/>
            </a:prstGeom>
            <a:noFill/>
            <a:extLst>
              <a:ext uri="{909E8E84-426E-40DD-AFC4-6F175D3DCCD1}">
                <a14:hiddenFill xmlns:a14="http://schemas.microsoft.com/office/drawing/2010/main">
                  <a:solidFill>
                    <a:srgbClr val="FFFFFF"/>
                  </a:solidFill>
                </a14:hiddenFill>
              </a:ext>
            </a:extLst>
          </p:spPr>
        </p:pic>
        <p:sp>
          <p:nvSpPr>
            <p:cNvPr id="1029" name="楕円 1028">
              <a:extLst>
                <a:ext uri="{FF2B5EF4-FFF2-40B4-BE49-F238E27FC236}">
                  <a16:creationId xmlns:a16="http://schemas.microsoft.com/office/drawing/2014/main" id="{49FF861B-4EFC-70B1-E662-5EEF98170F92}"/>
                </a:ext>
              </a:extLst>
            </p:cNvPr>
            <p:cNvSpPr/>
            <p:nvPr/>
          </p:nvSpPr>
          <p:spPr bwMode="auto">
            <a:xfrm>
              <a:off x="7116400" y="2915620"/>
              <a:ext cx="256001" cy="256001"/>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1031" name="グループ化 1030">
            <a:extLst>
              <a:ext uri="{FF2B5EF4-FFF2-40B4-BE49-F238E27FC236}">
                <a16:creationId xmlns:a16="http://schemas.microsoft.com/office/drawing/2014/main" id="{07AFACCB-1FA7-5E08-D254-B6B6F8C6FDE9}"/>
              </a:ext>
            </a:extLst>
          </p:cNvPr>
          <p:cNvGrpSpPr/>
          <p:nvPr/>
        </p:nvGrpSpPr>
        <p:grpSpPr>
          <a:xfrm>
            <a:off x="6355734" y="3775480"/>
            <a:ext cx="1407195" cy="722605"/>
            <a:chOff x="2583127" y="4583200"/>
            <a:chExt cx="1407195" cy="722605"/>
          </a:xfrm>
        </p:grpSpPr>
        <p:sp>
          <p:nvSpPr>
            <p:cNvPr id="1033" name="正方形/長方形 1032">
              <a:extLst>
                <a:ext uri="{FF2B5EF4-FFF2-40B4-BE49-F238E27FC236}">
                  <a16:creationId xmlns:a16="http://schemas.microsoft.com/office/drawing/2014/main" id="{BCD2173D-9216-0DF6-D8D3-56661B248ED2}"/>
                </a:ext>
              </a:extLst>
            </p:cNvPr>
            <p:cNvSpPr/>
            <p:nvPr/>
          </p:nvSpPr>
          <p:spPr>
            <a:xfrm>
              <a:off x="2720467" y="4703186"/>
              <a:ext cx="1269855" cy="60261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セキュリティ管理</a:t>
              </a:r>
            </a:p>
            <a:p>
              <a:pPr algn="ctr" eaLnBrk="1" fontAlgn="auto" hangingPunct="1">
                <a:spcBef>
                  <a:spcPts val="0"/>
                </a:spcBef>
                <a:spcAft>
                  <a:spcPts val="0"/>
                </a:spcAft>
                <a:defRPr/>
              </a:pPr>
              <a:r>
                <a:rPr kumimoji="0" lang="ja-JP" altLang="en-US" sz="1000" kern="0">
                  <a:solidFill>
                    <a:prstClr val="black"/>
                  </a:solidFill>
                  <a:latin typeface="+mn-lt"/>
                  <a:ea typeface="+mn-ea"/>
                </a:rPr>
                <a:t>（</a:t>
              </a:r>
              <a:r>
                <a:rPr kumimoji="0" lang="en-US" altLang="ja-JP" sz="1000" kern="0">
                  <a:solidFill>
                    <a:prstClr val="black"/>
                  </a:solidFill>
                  <a:latin typeface="+mn-lt"/>
                  <a:ea typeface="+mn-ea"/>
                </a:rPr>
                <a:t>Secure</a:t>
              </a:r>
              <a:r>
                <a:rPr kumimoji="0" lang="ja-JP" altLang="en-US" sz="1000" kern="0">
                  <a:solidFill>
                    <a:prstClr val="black"/>
                  </a:solidFill>
                  <a:latin typeface="+mn-lt"/>
                  <a:ea typeface="+mn-ea"/>
                </a:rPr>
                <a:t>）</a:t>
              </a:r>
            </a:p>
          </p:txBody>
        </p:sp>
        <p:pic>
          <p:nvPicPr>
            <p:cNvPr id="1034" name="Picture 12">
              <a:extLst>
                <a:ext uri="{FF2B5EF4-FFF2-40B4-BE49-F238E27FC236}">
                  <a16:creationId xmlns:a16="http://schemas.microsoft.com/office/drawing/2014/main" id="{B23B8DAC-57CD-86DF-4634-7A7E841768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9500" y="4583200"/>
              <a:ext cx="256001" cy="256001"/>
            </a:xfrm>
            <a:prstGeom prst="rect">
              <a:avLst/>
            </a:prstGeom>
            <a:noFill/>
            <a:extLst>
              <a:ext uri="{909E8E84-426E-40DD-AFC4-6F175D3DCCD1}">
                <a14:hiddenFill xmlns:a14="http://schemas.microsoft.com/office/drawing/2010/main">
                  <a:solidFill>
                    <a:srgbClr val="FFFFFF"/>
                  </a:solidFill>
                </a14:hiddenFill>
              </a:ext>
            </a:extLst>
          </p:spPr>
        </p:pic>
        <p:sp>
          <p:nvSpPr>
            <p:cNvPr id="1035" name="楕円 1034">
              <a:extLst>
                <a:ext uri="{FF2B5EF4-FFF2-40B4-BE49-F238E27FC236}">
                  <a16:creationId xmlns:a16="http://schemas.microsoft.com/office/drawing/2014/main" id="{2045093D-4B4C-6984-B9CD-64DFBA3B95EE}"/>
                </a:ext>
              </a:extLst>
            </p:cNvPr>
            <p:cNvSpPr/>
            <p:nvPr/>
          </p:nvSpPr>
          <p:spPr bwMode="auto">
            <a:xfrm>
              <a:off x="2583127" y="4583489"/>
              <a:ext cx="256001" cy="256001"/>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1037" name="グループ化 1036">
            <a:extLst>
              <a:ext uri="{FF2B5EF4-FFF2-40B4-BE49-F238E27FC236}">
                <a16:creationId xmlns:a16="http://schemas.microsoft.com/office/drawing/2014/main" id="{515AD639-E11C-FAB5-D0D7-E9F04D3666AA}"/>
              </a:ext>
            </a:extLst>
          </p:cNvPr>
          <p:cNvGrpSpPr/>
          <p:nvPr/>
        </p:nvGrpSpPr>
        <p:grpSpPr>
          <a:xfrm>
            <a:off x="4869425" y="3771722"/>
            <a:ext cx="1377045" cy="726363"/>
            <a:chOff x="4123905" y="4579442"/>
            <a:chExt cx="1377045" cy="726363"/>
          </a:xfrm>
        </p:grpSpPr>
        <p:sp>
          <p:nvSpPr>
            <p:cNvPr id="1039" name="正方形/長方形 1038">
              <a:extLst>
                <a:ext uri="{FF2B5EF4-FFF2-40B4-BE49-F238E27FC236}">
                  <a16:creationId xmlns:a16="http://schemas.microsoft.com/office/drawing/2014/main" id="{B287A98A-E567-7322-4828-F491B28AE236}"/>
                </a:ext>
              </a:extLst>
            </p:cNvPr>
            <p:cNvSpPr/>
            <p:nvPr/>
          </p:nvSpPr>
          <p:spPr>
            <a:xfrm>
              <a:off x="4231095" y="4703186"/>
              <a:ext cx="1269855" cy="60261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運用管理</a:t>
              </a:r>
            </a:p>
            <a:p>
              <a:pPr algn="ctr" eaLnBrk="1" fontAlgn="auto" hangingPunct="1">
                <a:spcBef>
                  <a:spcPts val="0"/>
                </a:spcBef>
                <a:spcAft>
                  <a:spcPts val="0"/>
                </a:spcAft>
                <a:defRPr/>
              </a:pPr>
              <a:r>
                <a:rPr kumimoji="0" lang="ja-JP" altLang="en-US" sz="1000" kern="0">
                  <a:solidFill>
                    <a:prstClr val="black"/>
                  </a:solidFill>
                  <a:latin typeface="+mn-lt"/>
                  <a:ea typeface="+mn-ea"/>
                </a:rPr>
                <a:t>（</a:t>
              </a:r>
              <a:r>
                <a:rPr kumimoji="0" lang="en-US" altLang="ja-JP" sz="1000" kern="0">
                  <a:solidFill>
                    <a:prstClr val="black"/>
                  </a:solidFill>
                  <a:latin typeface="+mn-lt"/>
                  <a:ea typeface="+mn-ea"/>
                </a:rPr>
                <a:t>Operate</a:t>
              </a:r>
              <a:r>
                <a:rPr kumimoji="0" lang="ja-JP" altLang="en-US" sz="1000" kern="0">
                  <a:solidFill>
                    <a:prstClr val="black"/>
                  </a:solidFill>
                  <a:latin typeface="+mn-lt"/>
                  <a:ea typeface="+mn-ea"/>
                </a:rPr>
                <a:t>）</a:t>
              </a:r>
            </a:p>
          </p:txBody>
        </p:sp>
        <p:pic>
          <p:nvPicPr>
            <p:cNvPr id="1041" name="Picture 14">
              <a:extLst>
                <a:ext uri="{FF2B5EF4-FFF2-40B4-BE49-F238E27FC236}">
                  <a16:creationId xmlns:a16="http://schemas.microsoft.com/office/drawing/2014/main" id="{CB595A56-6C39-4C08-C394-46DBFEF691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3905" y="4579442"/>
              <a:ext cx="256001" cy="256001"/>
            </a:xfrm>
            <a:prstGeom prst="rect">
              <a:avLst/>
            </a:prstGeom>
            <a:noFill/>
            <a:extLst>
              <a:ext uri="{909E8E84-426E-40DD-AFC4-6F175D3DCCD1}">
                <a14:hiddenFill xmlns:a14="http://schemas.microsoft.com/office/drawing/2010/main">
                  <a:solidFill>
                    <a:srgbClr val="FFFFFF"/>
                  </a:solidFill>
                </a14:hiddenFill>
              </a:ext>
            </a:extLst>
          </p:spPr>
        </p:pic>
        <p:sp>
          <p:nvSpPr>
            <p:cNvPr id="1043" name="楕円 1042">
              <a:extLst>
                <a:ext uri="{FF2B5EF4-FFF2-40B4-BE49-F238E27FC236}">
                  <a16:creationId xmlns:a16="http://schemas.microsoft.com/office/drawing/2014/main" id="{8EABCFA1-D1A4-A111-7E2B-FE8101277DB3}"/>
                </a:ext>
              </a:extLst>
            </p:cNvPr>
            <p:cNvSpPr/>
            <p:nvPr/>
          </p:nvSpPr>
          <p:spPr bwMode="auto">
            <a:xfrm>
              <a:off x="4126871" y="4583489"/>
              <a:ext cx="256001" cy="256001"/>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1044" name="グループ化 1043">
            <a:extLst>
              <a:ext uri="{FF2B5EF4-FFF2-40B4-BE49-F238E27FC236}">
                <a16:creationId xmlns:a16="http://schemas.microsoft.com/office/drawing/2014/main" id="{E1B1F340-46D7-77DC-6C74-E7068B69E926}"/>
              </a:ext>
            </a:extLst>
          </p:cNvPr>
          <p:cNvGrpSpPr/>
          <p:nvPr/>
        </p:nvGrpSpPr>
        <p:grpSpPr>
          <a:xfrm>
            <a:off x="4843944" y="4730569"/>
            <a:ext cx="1397857" cy="730620"/>
            <a:chOff x="4534730" y="5893464"/>
            <a:chExt cx="1397857" cy="730620"/>
          </a:xfrm>
        </p:grpSpPr>
        <p:sp>
          <p:nvSpPr>
            <p:cNvPr id="1045" name="正方形/長方形 1044">
              <a:extLst>
                <a:ext uri="{FF2B5EF4-FFF2-40B4-BE49-F238E27FC236}">
                  <a16:creationId xmlns:a16="http://schemas.microsoft.com/office/drawing/2014/main" id="{FBDB0880-4528-8F8D-958A-CE5FE8223692}"/>
                </a:ext>
              </a:extLst>
            </p:cNvPr>
            <p:cNvSpPr/>
            <p:nvPr/>
          </p:nvSpPr>
          <p:spPr>
            <a:xfrm>
              <a:off x="4662732" y="6021465"/>
              <a:ext cx="1269855" cy="60261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人材・組織編成</a:t>
              </a:r>
            </a:p>
            <a:p>
              <a:pPr algn="ctr" eaLnBrk="1" fontAlgn="auto" hangingPunct="1">
                <a:spcBef>
                  <a:spcPts val="0"/>
                </a:spcBef>
                <a:spcAft>
                  <a:spcPts val="0"/>
                </a:spcAft>
                <a:defRPr/>
              </a:pPr>
              <a:r>
                <a:rPr kumimoji="0" lang="ja-JP" altLang="en-US" sz="1000" kern="0">
                  <a:solidFill>
                    <a:prstClr val="black"/>
                  </a:solidFill>
                  <a:latin typeface="+mn-lt"/>
                  <a:ea typeface="+mn-ea"/>
                </a:rPr>
                <a:t>（</a:t>
              </a:r>
              <a:r>
                <a:rPr kumimoji="0" lang="en-US" altLang="ja-JP" sz="1000" kern="0">
                  <a:solidFill>
                    <a:prstClr val="black"/>
                  </a:solidFill>
                  <a:latin typeface="+mn-lt"/>
                  <a:ea typeface="+mn-ea"/>
                </a:rPr>
                <a:t>Organize</a:t>
              </a:r>
              <a:r>
                <a:rPr kumimoji="0" lang="ja-JP" altLang="en-US" sz="1000" kern="0">
                  <a:solidFill>
                    <a:prstClr val="black"/>
                  </a:solidFill>
                  <a:latin typeface="+mn-lt"/>
                  <a:ea typeface="+mn-ea"/>
                </a:rPr>
                <a:t>）</a:t>
              </a:r>
            </a:p>
          </p:txBody>
        </p:sp>
        <p:pic>
          <p:nvPicPr>
            <p:cNvPr id="1046" name="Picture 18" descr="Organize icon">
              <a:extLst>
                <a:ext uri="{FF2B5EF4-FFF2-40B4-BE49-F238E27FC236}">
                  <a16:creationId xmlns:a16="http://schemas.microsoft.com/office/drawing/2014/main" id="{280A0D6B-5016-9CDE-8232-276C115A53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34730" y="5893464"/>
              <a:ext cx="256001" cy="256001"/>
            </a:xfrm>
            <a:prstGeom prst="rect">
              <a:avLst/>
            </a:prstGeom>
            <a:noFill/>
            <a:extLst>
              <a:ext uri="{909E8E84-426E-40DD-AFC4-6F175D3DCCD1}">
                <a14:hiddenFill xmlns:a14="http://schemas.microsoft.com/office/drawing/2010/main">
                  <a:solidFill>
                    <a:srgbClr val="FFFFFF"/>
                  </a:solidFill>
                </a14:hiddenFill>
              </a:ext>
            </a:extLst>
          </p:spPr>
        </p:pic>
        <p:sp>
          <p:nvSpPr>
            <p:cNvPr id="1047" name="楕円 1046">
              <a:extLst>
                <a:ext uri="{FF2B5EF4-FFF2-40B4-BE49-F238E27FC236}">
                  <a16:creationId xmlns:a16="http://schemas.microsoft.com/office/drawing/2014/main" id="{DD7AB53C-E259-6A1B-74D8-03CB304667E9}"/>
                </a:ext>
              </a:extLst>
            </p:cNvPr>
            <p:cNvSpPr/>
            <p:nvPr/>
          </p:nvSpPr>
          <p:spPr bwMode="auto">
            <a:xfrm>
              <a:off x="4534730" y="5893464"/>
              <a:ext cx="256001" cy="256001"/>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sp>
        <p:nvSpPr>
          <p:cNvPr id="1048" name="矢印: 右 1047">
            <a:extLst>
              <a:ext uri="{FF2B5EF4-FFF2-40B4-BE49-F238E27FC236}">
                <a16:creationId xmlns:a16="http://schemas.microsoft.com/office/drawing/2014/main" id="{C2E90B21-0F01-CA8D-069D-179E8E6AE7A7}"/>
              </a:ext>
            </a:extLst>
          </p:cNvPr>
          <p:cNvSpPr/>
          <p:nvPr/>
        </p:nvSpPr>
        <p:spPr bwMode="auto">
          <a:xfrm>
            <a:off x="4028509" y="3120715"/>
            <a:ext cx="168841" cy="200025"/>
          </a:xfrm>
          <a:prstGeom prst="rightArrow">
            <a:avLst/>
          </a:prstGeom>
          <a:solidFill>
            <a:schemeClr val="bg1">
              <a:lumMod val="95000"/>
            </a:schemeClr>
          </a:solidFill>
          <a:ln w="9525"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1049" name="矢印: 右 1048">
            <a:extLst>
              <a:ext uri="{FF2B5EF4-FFF2-40B4-BE49-F238E27FC236}">
                <a16:creationId xmlns:a16="http://schemas.microsoft.com/office/drawing/2014/main" id="{80996EAA-6140-9062-89FE-59CEF43CD709}"/>
              </a:ext>
            </a:extLst>
          </p:cNvPr>
          <p:cNvSpPr/>
          <p:nvPr/>
        </p:nvSpPr>
        <p:spPr bwMode="auto">
          <a:xfrm>
            <a:off x="5533459" y="3120715"/>
            <a:ext cx="168841" cy="200025"/>
          </a:xfrm>
          <a:prstGeom prst="rightArrow">
            <a:avLst/>
          </a:prstGeom>
          <a:solidFill>
            <a:schemeClr val="bg1">
              <a:lumMod val="95000"/>
            </a:schemeClr>
          </a:solidFill>
          <a:ln w="9525"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1050" name="矢印: 右 1049">
            <a:extLst>
              <a:ext uri="{FF2B5EF4-FFF2-40B4-BE49-F238E27FC236}">
                <a16:creationId xmlns:a16="http://schemas.microsoft.com/office/drawing/2014/main" id="{2CE5E430-8D84-568F-2268-A6B65F137E1E}"/>
              </a:ext>
            </a:extLst>
          </p:cNvPr>
          <p:cNvSpPr/>
          <p:nvPr/>
        </p:nvSpPr>
        <p:spPr bwMode="auto">
          <a:xfrm>
            <a:off x="7044759" y="3120715"/>
            <a:ext cx="168841" cy="200025"/>
          </a:xfrm>
          <a:prstGeom prst="rightArrow">
            <a:avLst/>
          </a:prstGeom>
          <a:solidFill>
            <a:schemeClr val="bg1">
              <a:lumMod val="95000"/>
            </a:schemeClr>
          </a:solidFill>
          <a:ln w="9525" cap="flat" cmpd="sng" algn="ctr">
            <a:solidFill>
              <a:schemeClr val="bg1">
                <a:lumMod val="6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1051" name="正方形/長方形 1050">
            <a:extLst>
              <a:ext uri="{FF2B5EF4-FFF2-40B4-BE49-F238E27FC236}">
                <a16:creationId xmlns:a16="http://schemas.microsoft.com/office/drawing/2014/main" id="{DF666C02-B003-421E-7BBB-03F098A62922}"/>
              </a:ext>
            </a:extLst>
          </p:cNvPr>
          <p:cNvSpPr/>
          <p:nvPr/>
        </p:nvSpPr>
        <p:spPr>
          <a:xfrm>
            <a:off x="528012" y="5723605"/>
            <a:ext cx="8158786" cy="943204"/>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anchor="t"/>
          <a:lstStyle/>
          <a:p>
            <a:pPr eaLnBrk="1" fontAlgn="auto" hangingPunct="1">
              <a:spcBef>
                <a:spcPts val="0"/>
              </a:spcBef>
              <a:spcAft>
                <a:spcPts val="0"/>
              </a:spcAft>
              <a:defRPr/>
            </a:pPr>
            <a:r>
              <a:rPr kumimoji="0" lang="ja-JP" altLang="en-US" sz="1200" kern="0">
                <a:solidFill>
                  <a:prstClr val="black"/>
                </a:solidFill>
                <a:latin typeface="+mn-lt"/>
                <a:ea typeface="+mn-ea"/>
              </a:rPr>
              <a:t>上記に加えて、より具体化された実践的な情報として</a:t>
            </a:r>
            <a:r>
              <a:rPr kumimoji="0" lang="en-US" altLang="ja-JP" sz="1200" kern="0">
                <a:solidFill>
                  <a:prstClr val="black"/>
                </a:solidFill>
                <a:latin typeface="+mn-lt"/>
                <a:ea typeface="+mn-ea"/>
              </a:rPr>
              <a:t>...</a:t>
            </a:r>
            <a:endParaRPr kumimoji="0" lang="ja-JP" altLang="en-US" sz="1200" kern="0">
              <a:solidFill>
                <a:prstClr val="black"/>
              </a:solidFill>
              <a:latin typeface="+mn-lt"/>
              <a:ea typeface="+mn-ea"/>
            </a:endParaRPr>
          </a:p>
        </p:txBody>
      </p:sp>
      <p:sp>
        <p:nvSpPr>
          <p:cNvPr id="1052" name="テキスト ボックス 1051">
            <a:extLst>
              <a:ext uri="{FF2B5EF4-FFF2-40B4-BE49-F238E27FC236}">
                <a16:creationId xmlns:a16="http://schemas.microsoft.com/office/drawing/2014/main" id="{7FB1CB38-60E8-0DB2-EFCA-E0611459B481}"/>
              </a:ext>
            </a:extLst>
          </p:cNvPr>
          <p:cNvSpPr txBox="1"/>
          <p:nvPr/>
        </p:nvSpPr>
        <p:spPr>
          <a:xfrm>
            <a:off x="891137" y="5988494"/>
            <a:ext cx="3764172" cy="577081"/>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1050"/>
              <a:t>クラウド導入物語（</a:t>
            </a:r>
            <a:r>
              <a:rPr kumimoji="1" lang="en-US" altLang="ja-JP" sz="1050"/>
              <a:t>Adoption Journey</a:t>
            </a:r>
            <a:r>
              <a:rPr kumimoji="1" lang="ja-JP" altLang="en-US" sz="1050"/>
              <a:t>）</a:t>
            </a:r>
          </a:p>
          <a:p>
            <a:pPr marL="171450" indent="-171450">
              <a:buFont typeface="Arial" panose="020B0604020202020204" pitchFamily="34" charset="0"/>
              <a:buChar char="•"/>
            </a:pPr>
            <a:r>
              <a:rPr kumimoji="1" lang="ja-JP" altLang="en-US" sz="1050"/>
              <a:t>クラウド利用目的別解説</a:t>
            </a:r>
          </a:p>
          <a:p>
            <a:pPr marL="171450" indent="-171450">
              <a:buFont typeface="Arial" panose="020B0604020202020204" pitchFamily="34" charset="0"/>
              <a:buChar char="•"/>
            </a:pPr>
            <a:r>
              <a:rPr kumimoji="1" lang="ja-JP" altLang="en-US" sz="1050"/>
              <a:t>共通基盤構築（ランディングゾーン構築）でやるべきことリスト</a:t>
            </a:r>
          </a:p>
        </p:txBody>
      </p:sp>
      <p:sp>
        <p:nvSpPr>
          <p:cNvPr id="1053" name="テキスト ボックス 1052">
            <a:extLst>
              <a:ext uri="{FF2B5EF4-FFF2-40B4-BE49-F238E27FC236}">
                <a16:creationId xmlns:a16="http://schemas.microsoft.com/office/drawing/2014/main" id="{7DC16258-8682-133E-EE13-A5A3466DDD17}"/>
              </a:ext>
            </a:extLst>
          </p:cNvPr>
          <p:cNvSpPr txBox="1"/>
          <p:nvPr/>
        </p:nvSpPr>
        <p:spPr>
          <a:xfrm>
            <a:off x="4785343" y="5988494"/>
            <a:ext cx="3725700" cy="577081"/>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1050"/>
              <a:t>シナリオ別の </a:t>
            </a:r>
            <a:r>
              <a:rPr kumimoji="1" lang="en-US" altLang="ja-JP" sz="1050"/>
              <a:t>CAF </a:t>
            </a:r>
            <a:r>
              <a:rPr kumimoji="1" lang="ja-JP" altLang="en-US" sz="1050"/>
              <a:t>ガイド</a:t>
            </a:r>
          </a:p>
          <a:p>
            <a:pPr marL="171450" indent="-171450">
              <a:buFont typeface="Arial" panose="020B0604020202020204" pitchFamily="34" charset="0"/>
              <a:buChar char="•"/>
            </a:pPr>
            <a:r>
              <a:rPr kumimoji="1" lang="ja-JP" altLang="en-US" sz="1050"/>
              <a:t>意思決定ガイド（具体的な設計方法や判断方法）</a:t>
            </a:r>
          </a:p>
          <a:p>
            <a:pPr marL="171450" indent="-171450">
              <a:buFont typeface="Arial" panose="020B0604020202020204" pitchFamily="34" charset="0"/>
              <a:buChar char="•"/>
            </a:pPr>
            <a:r>
              <a:rPr kumimoji="1" lang="ja-JP" altLang="en-US" sz="1050"/>
              <a:t>アンチパターン集（エンプラあるある・クラウドあるあるリスト）</a:t>
            </a:r>
          </a:p>
        </p:txBody>
      </p:sp>
      <p:grpSp>
        <p:nvGrpSpPr>
          <p:cNvPr id="1054" name="グループ化 1053">
            <a:extLst>
              <a:ext uri="{FF2B5EF4-FFF2-40B4-BE49-F238E27FC236}">
                <a16:creationId xmlns:a16="http://schemas.microsoft.com/office/drawing/2014/main" id="{809A0E5B-685B-4253-DD0E-1F7D1F5AB741}"/>
              </a:ext>
            </a:extLst>
          </p:cNvPr>
          <p:cNvGrpSpPr/>
          <p:nvPr/>
        </p:nvGrpSpPr>
        <p:grpSpPr>
          <a:xfrm>
            <a:off x="741969" y="3454386"/>
            <a:ext cx="1280896" cy="560568"/>
            <a:chOff x="5125426" y="393493"/>
            <a:chExt cx="2088174" cy="1758777"/>
          </a:xfrm>
          <a:solidFill>
            <a:schemeClr val="bg1">
              <a:alpha val="38000"/>
            </a:schemeClr>
          </a:solidFill>
        </p:grpSpPr>
        <p:sp>
          <p:nvSpPr>
            <p:cNvPr id="1055" name="矢印: 右カーブ 1054">
              <a:extLst>
                <a:ext uri="{FF2B5EF4-FFF2-40B4-BE49-F238E27FC236}">
                  <a16:creationId xmlns:a16="http://schemas.microsoft.com/office/drawing/2014/main" id="{D5369BFA-F300-76F2-F2FB-0B5F64840B81}"/>
                </a:ext>
              </a:extLst>
            </p:cNvPr>
            <p:cNvSpPr/>
            <p:nvPr/>
          </p:nvSpPr>
          <p:spPr bwMode="auto">
            <a:xfrm>
              <a:off x="5125426" y="521065"/>
              <a:ext cx="981176" cy="1631205"/>
            </a:xfrm>
            <a:prstGeom prst="curvedRightArrow">
              <a:avLst/>
            </a:prstGeom>
            <a:grpFill/>
            <a:ln w="6350" cap="flat" cmpd="sng" algn="ctr">
              <a:solidFill>
                <a:schemeClr val="bg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1056" name="矢印: 右カーブ 1055">
              <a:extLst>
                <a:ext uri="{FF2B5EF4-FFF2-40B4-BE49-F238E27FC236}">
                  <a16:creationId xmlns:a16="http://schemas.microsoft.com/office/drawing/2014/main" id="{FA7E7037-B11D-A6BC-F41C-F4468852F757}"/>
                </a:ext>
              </a:extLst>
            </p:cNvPr>
            <p:cNvSpPr/>
            <p:nvPr/>
          </p:nvSpPr>
          <p:spPr bwMode="auto">
            <a:xfrm rot="10800000">
              <a:off x="6232424" y="393493"/>
              <a:ext cx="981176" cy="1631205"/>
            </a:xfrm>
            <a:prstGeom prst="curvedRightArrow">
              <a:avLst/>
            </a:prstGeom>
            <a:grpFill/>
            <a:ln w="6350" cap="flat" cmpd="sng" algn="ctr">
              <a:solidFill>
                <a:schemeClr val="bg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1057" name="グループ化 1056">
            <a:extLst>
              <a:ext uri="{FF2B5EF4-FFF2-40B4-BE49-F238E27FC236}">
                <a16:creationId xmlns:a16="http://schemas.microsoft.com/office/drawing/2014/main" id="{40811B44-52E8-7F5F-167A-1B8012C153B5}"/>
              </a:ext>
            </a:extLst>
          </p:cNvPr>
          <p:cNvGrpSpPr/>
          <p:nvPr/>
        </p:nvGrpSpPr>
        <p:grpSpPr>
          <a:xfrm>
            <a:off x="741969" y="4440057"/>
            <a:ext cx="1280896" cy="560568"/>
            <a:chOff x="5125426" y="393493"/>
            <a:chExt cx="2088174" cy="1758777"/>
          </a:xfrm>
          <a:solidFill>
            <a:schemeClr val="bg1">
              <a:alpha val="38000"/>
            </a:schemeClr>
          </a:solidFill>
        </p:grpSpPr>
        <p:sp>
          <p:nvSpPr>
            <p:cNvPr id="1058" name="矢印: 右カーブ 1057">
              <a:extLst>
                <a:ext uri="{FF2B5EF4-FFF2-40B4-BE49-F238E27FC236}">
                  <a16:creationId xmlns:a16="http://schemas.microsoft.com/office/drawing/2014/main" id="{FD3B3E77-8F97-9611-0FDF-A489006B37FE}"/>
                </a:ext>
              </a:extLst>
            </p:cNvPr>
            <p:cNvSpPr/>
            <p:nvPr/>
          </p:nvSpPr>
          <p:spPr bwMode="auto">
            <a:xfrm>
              <a:off x="5125426" y="521065"/>
              <a:ext cx="981176" cy="1631205"/>
            </a:xfrm>
            <a:prstGeom prst="curvedRightArrow">
              <a:avLst/>
            </a:prstGeom>
            <a:grpFill/>
            <a:ln w="6350" cap="flat" cmpd="sng" algn="ctr">
              <a:solidFill>
                <a:schemeClr val="bg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
          <p:nvSpPr>
            <p:cNvPr id="1059" name="矢印: 右カーブ 1058">
              <a:extLst>
                <a:ext uri="{FF2B5EF4-FFF2-40B4-BE49-F238E27FC236}">
                  <a16:creationId xmlns:a16="http://schemas.microsoft.com/office/drawing/2014/main" id="{44675D64-C5B6-E987-50DD-042832E57ED5}"/>
                </a:ext>
              </a:extLst>
            </p:cNvPr>
            <p:cNvSpPr/>
            <p:nvPr/>
          </p:nvSpPr>
          <p:spPr bwMode="auto">
            <a:xfrm rot="10800000">
              <a:off x="6232424" y="393493"/>
              <a:ext cx="981176" cy="1631205"/>
            </a:xfrm>
            <a:prstGeom prst="curvedRightArrow">
              <a:avLst/>
            </a:prstGeom>
            <a:grpFill/>
            <a:ln w="6350" cap="flat" cmpd="sng" algn="ctr">
              <a:solidFill>
                <a:schemeClr val="bg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grpSp>
        <p:nvGrpSpPr>
          <p:cNvPr id="1060" name="グループ化 1059">
            <a:extLst>
              <a:ext uri="{FF2B5EF4-FFF2-40B4-BE49-F238E27FC236}">
                <a16:creationId xmlns:a16="http://schemas.microsoft.com/office/drawing/2014/main" id="{061A6D9A-19A3-C468-D33A-C76A07EE1A3E}"/>
              </a:ext>
            </a:extLst>
          </p:cNvPr>
          <p:cNvGrpSpPr/>
          <p:nvPr/>
        </p:nvGrpSpPr>
        <p:grpSpPr>
          <a:xfrm>
            <a:off x="3330982" y="3771722"/>
            <a:ext cx="1397859" cy="726363"/>
            <a:chOff x="5613720" y="4579442"/>
            <a:chExt cx="1397859" cy="726363"/>
          </a:xfrm>
        </p:grpSpPr>
        <p:sp>
          <p:nvSpPr>
            <p:cNvPr id="1061" name="正方形/長方形 1060">
              <a:extLst>
                <a:ext uri="{FF2B5EF4-FFF2-40B4-BE49-F238E27FC236}">
                  <a16:creationId xmlns:a16="http://schemas.microsoft.com/office/drawing/2014/main" id="{C52A339A-CD2D-227F-CB8A-0D035CA01045}"/>
                </a:ext>
              </a:extLst>
            </p:cNvPr>
            <p:cNvSpPr/>
            <p:nvPr/>
          </p:nvSpPr>
          <p:spPr>
            <a:xfrm>
              <a:off x="5741724" y="4703186"/>
              <a:ext cx="1269855" cy="60261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algn="ctr" eaLnBrk="1" fontAlgn="auto" hangingPunct="1">
                <a:spcBef>
                  <a:spcPts val="0"/>
                </a:spcBef>
                <a:spcAft>
                  <a:spcPts val="0"/>
                </a:spcAft>
                <a:defRPr/>
              </a:pPr>
              <a:r>
                <a:rPr kumimoji="0" lang="ja-JP" altLang="en-US" sz="1200" kern="0">
                  <a:solidFill>
                    <a:prstClr val="black"/>
                  </a:solidFill>
                  <a:latin typeface="+mn-lt"/>
                  <a:ea typeface="+mn-ea"/>
                </a:rPr>
                <a:t>統制</a:t>
              </a:r>
              <a:endParaRPr kumimoji="0" lang="en-US" altLang="ja-JP" sz="1200" kern="0">
                <a:solidFill>
                  <a:prstClr val="black"/>
                </a:solidFill>
                <a:latin typeface="+mn-lt"/>
                <a:ea typeface="+mn-ea"/>
              </a:endParaRPr>
            </a:p>
            <a:p>
              <a:pPr algn="ctr" eaLnBrk="1" fontAlgn="auto" hangingPunct="1">
                <a:spcBef>
                  <a:spcPts val="0"/>
                </a:spcBef>
                <a:spcAft>
                  <a:spcPts val="0"/>
                </a:spcAft>
                <a:defRPr/>
              </a:pPr>
              <a:r>
                <a:rPr kumimoji="0" lang="ja-JP" altLang="en-US" sz="1000" kern="0">
                  <a:solidFill>
                    <a:prstClr val="black"/>
                  </a:solidFill>
                  <a:latin typeface="+mn-lt"/>
                  <a:ea typeface="+mn-ea"/>
                </a:rPr>
                <a:t>（</a:t>
              </a:r>
              <a:r>
                <a:rPr kumimoji="0" lang="en-US" altLang="ja-JP" sz="1000" kern="0">
                  <a:solidFill>
                    <a:prstClr val="black"/>
                  </a:solidFill>
                  <a:latin typeface="+mn-lt"/>
                  <a:ea typeface="+mn-ea"/>
                </a:rPr>
                <a:t>Govern</a:t>
              </a:r>
              <a:r>
                <a:rPr kumimoji="0" lang="ja-JP" altLang="en-US" sz="1000" kern="0">
                  <a:solidFill>
                    <a:prstClr val="black"/>
                  </a:solidFill>
                  <a:latin typeface="+mn-lt"/>
                  <a:ea typeface="+mn-ea"/>
                </a:rPr>
                <a:t>）</a:t>
              </a:r>
            </a:p>
          </p:txBody>
        </p:sp>
        <p:pic>
          <p:nvPicPr>
            <p:cNvPr id="1062" name="Picture 16">
              <a:extLst>
                <a:ext uri="{FF2B5EF4-FFF2-40B4-BE49-F238E27FC236}">
                  <a16:creationId xmlns:a16="http://schemas.microsoft.com/office/drawing/2014/main" id="{3D23A69A-3443-F338-A573-CF777D4130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15483" y="4579442"/>
              <a:ext cx="256001" cy="256001"/>
            </a:xfrm>
            <a:prstGeom prst="rect">
              <a:avLst/>
            </a:prstGeom>
            <a:noFill/>
            <a:extLst>
              <a:ext uri="{909E8E84-426E-40DD-AFC4-6F175D3DCCD1}">
                <a14:hiddenFill xmlns:a14="http://schemas.microsoft.com/office/drawing/2010/main">
                  <a:solidFill>
                    <a:srgbClr val="FFFFFF"/>
                  </a:solidFill>
                </a14:hiddenFill>
              </a:ext>
            </a:extLst>
          </p:spPr>
        </p:pic>
        <p:sp>
          <p:nvSpPr>
            <p:cNvPr id="1063" name="楕円 1062">
              <a:extLst>
                <a:ext uri="{FF2B5EF4-FFF2-40B4-BE49-F238E27FC236}">
                  <a16:creationId xmlns:a16="http://schemas.microsoft.com/office/drawing/2014/main" id="{044C072A-116E-F75D-F370-DBC4FC944F33}"/>
                </a:ext>
              </a:extLst>
            </p:cNvPr>
            <p:cNvSpPr/>
            <p:nvPr/>
          </p:nvSpPr>
          <p:spPr bwMode="auto">
            <a:xfrm>
              <a:off x="5613720" y="4583489"/>
              <a:ext cx="256001" cy="256001"/>
            </a:xfrm>
            <a:prstGeom prst="ellips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grpSp>
    </p:spTree>
    <p:extLst>
      <p:ext uri="{BB962C8B-B14F-4D97-AF65-F5344CB8AC3E}">
        <p14:creationId xmlns:p14="http://schemas.microsoft.com/office/powerpoint/2010/main" val="82201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9F191C-9B27-398C-399D-2DC2CDCD0A90}"/>
              </a:ext>
            </a:extLst>
          </p:cNvPr>
          <p:cNvSpPr>
            <a:spLocks noGrp="1"/>
          </p:cNvSpPr>
          <p:nvPr>
            <p:ph type="title"/>
          </p:nvPr>
        </p:nvSpPr>
        <p:spPr/>
        <p:txBody>
          <a:bodyPr/>
          <a:lstStyle/>
          <a:p>
            <a:r>
              <a:rPr kumimoji="1" lang="ja-JP" altLang="en-US"/>
              <a:t>（参考） </a:t>
            </a:r>
            <a:r>
              <a:rPr kumimoji="1" lang="en-US" altLang="ja-JP"/>
              <a:t>Azure CAF </a:t>
            </a:r>
            <a:r>
              <a:rPr kumimoji="1" lang="ja-JP" altLang="en-US"/>
              <a:t>リソースインデックス</a:t>
            </a:r>
          </a:p>
        </p:txBody>
      </p:sp>
      <p:graphicFrame>
        <p:nvGraphicFramePr>
          <p:cNvPr id="5" name="表 4">
            <a:extLst>
              <a:ext uri="{FF2B5EF4-FFF2-40B4-BE49-F238E27FC236}">
                <a16:creationId xmlns:a16="http://schemas.microsoft.com/office/drawing/2014/main" id="{86557941-337D-0B16-96CB-9F9D7E732D87}"/>
              </a:ext>
            </a:extLst>
          </p:cNvPr>
          <p:cNvGraphicFramePr>
            <a:graphicFrameLocks noGrp="1"/>
          </p:cNvGraphicFramePr>
          <p:nvPr>
            <p:extLst>
              <p:ext uri="{D42A27DB-BD31-4B8C-83A1-F6EECF244321}">
                <p14:modId xmlns:p14="http://schemas.microsoft.com/office/powerpoint/2010/main" val="100387535"/>
              </p:ext>
            </p:extLst>
          </p:nvPr>
        </p:nvGraphicFramePr>
        <p:xfrm>
          <a:off x="457200" y="1432355"/>
          <a:ext cx="8229601" cy="5043960"/>
        </p:xfrm>
        <a:graphic>
          <a:graphicData uri="http://schemas.openxmlformats.org/drawingml/2006/table">
            <a:tbl>
              <a:tblPr/>
              <a:tblGrid>
                <a:gridCol w="683530">
                  <a:extLst>
                    <a:ext uri="{9D8B030D-6E8A-4147-A177-3AD203B41FA5}">
                      <a16:colId xmlns:a16="http://schemas.microsoft.com/office/drawing/2014/main" val="995413374"/>
                    </a:ext>
                  </a:extLst>
                </a:gridCol>
                <a:gridCol w="1222908">
                  <a:extLst>
                    <a:ext uri="{9D8B030D-6E8A-4147-A177-3AD203B41FA5}">
                      <a16:colId xmlns:a16="http://schemas.microsoft.com/office/drawing/2014/main" val="3008242110"/>
                    </a:ext>
                  </a:extLst>
                </a:gridCol>
                <a:gridCol w="1708030">
                  <a:extLst>
                    <a:ext uri="{9D8B030D-6E8A-4147-A177-3AD203B41FA5}">
                      <a16:colId xmlns:a16="http://schemas.microsoft.com/office/drawing/2014/main" val="1509235974"/>
                    </a:ext>
                  </a:extLst>
                </a:gridCol>
                <a:gridCol w="4615133">
                  <a:extLst>
                    <a:ext uri="{9D8B030D-6E8A-4147-A177-3AD203B41FA5}">
                      <a16:colId xmlns:a16="http://schemas.microsoft.com/office/drawing/2014/main" val="4205876761"/>
                    </a:ext>
                  </a:extLst>
                </a:gridCol>
              </a:tblGrid>
              <a:tr h="0">
                <a:tc>
                  <a:txBody>
                    <a:bodyPr/>
                    <a:lstStyle/>
                    <a:p>
                      <a:pPr algn="l" fontAlgn="t"/>
                      <a:r>
                        <a:rPr lang="ja-JP" altLang="en-US" sz="900" b="0" i="0" u="none" strike="noStrike">
                          <a:solidFill>
                            <a:srgbClr val="000000"/>
                          </a:solidFill>
                          <a:effectLst/>
                          <a:latin typeface="+mn-lt"/>
                          <a:ea typeface="+mn-ea"/>
                        </a:rPr>
                        <a:t>カテゴリ</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gridSpan="2">
                  <a:txBody>
                    <a:bodyPr/>
                    <a:lstStyle/>
                    <a:p>
                      <a:pPr algn="l" fontAlgn="t"/>
                      <a:r>
                        <a:rPr lang="ja-JP" altLang="en-US" sz="900" b="0" i="0" u="none" strike="noStrike">
                          <a:solidFill>
                            <a:srgbClr val="000000"/>
                          </a:solidFill>
                          <a:effectLst/>
                          <a:latin typeface="+mn-lt"/>
                          <a:ea typeface="+mn-ea"/>
                        </a:rPr>
                        <a:t>情報　</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hMerge="1">
                  <a:txBody>
                    <a:bodyPr/>
                    <a:lstStyle/>
                    <a:p>
                      <a:pPr algn="l" fontAlgn="t"/>
                      <a:endParaRPr lang="ja-JP" altLang="en-US" sz="900" b="0" i="0" u="none" strike="noStrike">
                        <a:solidFill>
                          <a:srgbClr val="000000"/>
                        </a:solidFill>
                        <a:effectLst/>
                        <a:latin typeface="游ゴシック" panose="020B0400000000000000" pitchFamily="50" charset="-128"/>
                        <a:ea typeface="游ゴシック" panose="020B0400000000000000" pitchFamily="50" charset="-128"/>
                      </a:endParaRP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l" fontAlgn="t"/>
                      <a:r>
                        <a:rPr lang="en-US" sz="900" b="0" i="0" u="none" strike="noStrike">
                          <a:solidFill>
                            <a:srgbClr val="000000"/>
                          </a:solidFill>
                          <a:effectLst/>
                          <a:latin typeface="+mn-lt"/>
                          <a:ea typeface="+mn-ea"/>
                        </a:rPr>
                        <a:t>URL</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959397558"/>
                  </a:ext>
                </a:extLst>
              </a:tr>
              <a:tr h="0">
                <a:tc rowSpan="3">
                  <a:txBody>
                    <a:bodyPr/>
                    <a:lstStyle/>
                    <a:p>
                      <a:pPr algn="l" fontAlgn="t"/>
                      <a:r>
                        <a:rPr lang="ja-JP" altLang="en-US" sz="900" b="0" i="0" u="none" strike="noStrike">
                          <a:solidFill>
                            <a:srgbClr val="000000"/>
                          </a:solidFill>
                          <a:effectLst/>
                          <a:latin typeface="+mn-lt"/>
                          <a:ea typeface="+mn-ea"/>
                        </a:rPr>
                        <a:t>基本リファレンス</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sz="900" b="0" i="0" u="none" strike="noStrike">
                          <a:solidFill>
                            <a:srgbClr val="000000"/>
                          </a:solidFill>
                          <a:effectLst/>
                          <a:latin typeface="+mn-lt"/>
                          <a:ea typeface="+mn-ea"/>
                        </a:rPr>
                        <a:t>Azure CAF</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t"/>
                      <a:r>
                        <a:rPr lang="en-US" sz="900" b="0" i="0" u="sng" strike="noStrike">
                          <a:solidFill>
                            <a:srgbClr val="0563C1"/>
                          </a:solidFill>
                          <a:effectLst/>
                          <a:latin typeface="+mn-lt"/>
                          <a:ea typeface="+mn-ea"/>
                          <a:hlinkClick r:id="rId2"/>
                        </a:rPr>
                        <a:t>https://learn.microsoft.com/ja-jp/azure/cloud-adoption-framework/</a:t>
                      </a:r>
                      <a:endParaRPr lang="en-US" sz="900" b="0" i="0" u="sng" strike="noStrike">
                        <a:solidFill>
                          <a:srgbClr val="0563C1"/>
                        </a:solidFill>
                        <a:effectLst/>
                        <a:latin typeface="+mn-lt"/>
                        <a:ea typeface="+mn-ea"/>
                      </a:endParaRP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8784759"/>
                  </a:ext>
                </a:extLst>
              </a:tr>
              <a:tr h="0">
                <a:tc vMerge="1">
                  <a:txBody>
                    <a:bodyPr/>
                    <a:lstStyle/>
                    <a:p>
                      <a:endParaRPr kumimoji="1" lang="ja-JP" altLang="en-US"/>
                    </a:p>
                  </a:txBody>
                  <a:tcPr/>
                </a:tc>
                <a:tc gridSpan="2">
                  <a:txBody>
                    <a:bodyPr/>
                    <a:lstStyle/>
                    <a:p>
                      <a:pPr algn="l" fontAlgn="t"/>
                      <a:r>
                        <a:rPr lang="en-US" sz="900" b="0" i="0" u="none" strike="noStrike">
                          <a:solidFill>
                            <a:srgbClr val="000000"/>
                          </a:solidFill>
                          <a:effectLst/>
                          <a:latin typeface="+mn-lt"/>
                          <a:ea typeface="+mn-ea"/>
                        </a:rPr>
                        <a:t>Azure Architecture Center</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t"/>
                      <a:r>
                        <a:rPr lang="en-US" sz="900" b="0" i="0" u="sng" strike="noStrike">
                          <a:solidFill>
                            <a:srgbClr val="0563C1"/>
                          </a:solidFill>
                          <a:effectLst/>
                          <a:latin typeface="+mn-lt"/>
                          <a:ea typeface="+mn-ea"/>
                          <a:hlinkClick r:id="rId3"/>
                        </a:rPr>
                        <a:t>https://learn.microsoft.com/ja-jp/azure/architecture/</a:t>
                      </a:r>
                      <a:endParaRPr lang="en-US" sz="900" b="0" i="0" u="sng" strike="noStrike">
                        <a:solidFill>
                          <a:srgbClr val="0563C1"/>
                        </a:solidFill>
                        <a:effectLst/>
                        <a:latin typeface="+mn-lt"/>
                        <a:ea typeface="+mn-ea"/>
                      </a:endParaRP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1384163"/>
                  </a:ext>
                </a:extLst>
              </a:tr>
              <a:tr h="0">
                <a:tc vMerge="1">
                  <a:txBody>
                    <a:bodyPr/>
                    <a:lstStyle/>
                    <a:p>
                      <a:endParaRPr kumimoji="1" lang="ja-JP" altLang="en-US"/>
                    </a:p>
                  </a:txBody>
                  <a:tcPr/>
                </a:tc>
                <a:tc gridSpan="2">
                  <a:txBody>
                    <a:bodyPr/>
                    <a:lstStyle/>
                    <a:p>
                      <a:pPr algn="l" fontAlgn="t"/>
                      <a:r>
                        <a:rPr lang="en-US" sz="900" b="0" i="0" u="none" strike="noStrike">
                          <a:solidFill>
                            <a:srgbClr val="000000"/>
                          </a:solidFill>
                          <a:effectLst/>
                          <a:latin typeface="+mn-lt"/>
                          <a:ea typeface="+mn-ea"/>
                        </a:rPr>
                        <a:t>Azure W-AF</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t"/>
                      <a:r>
                        <a:rPr lang="en-US" sz="900" b="0" i="0" u="sng" strike="noStrike">
                          <a:solidFill>
                            <a:srgbClr val="0563C1"/>
                          </a:solidFill>
                          <a:effectLst/>
                          <a:latin typeface="+mn-lt"/>
                          <a:ea typeface="+mn-ea"/>
                          <a:hlinkClick r:id="rId4"/>
                        </a:rPr>
                        <a:t>https://learn.microsoft.com/ja-jp/azure/architecture/framework/</a:t>
                      </a:r>
                      <a:endParaRPr lang="en-US" sz="900" b="0" i="0" u="sng" strike="noStrike">
                        <a:solidFill>
                          <a:srgbClr val="0563C1"/>
                        </a:solidFill>
                        <a:effectLst/>
                        <a:latin typeface="+mn-lt"/>
                        <a:ea typeface="+mn-ea"/>
                      </a:endParaRP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9631634"/>
                  </a:ext>
                </a:extLst>
              </a:tr>
              <a:tr h="0">
                <a:tc rowSpan="7">
                  <a:txBody>
                    <a:bodyPr/>
                    <a:lstStyle/>
                    <a:p>
                      <a:pPr algn="l" fontAlgn="t"/>
                      <a:r>
                        <a:rPr lang="ja-JP" altLang="en-US" sz="900" b="0" i="0" u="none" strike="noStrike">
                          <a:solidFill>
                            <a:srgbClr val="000000"/>
                          </a:solidFill>
                          <a:effectLst/>
                          <a:latin typeface="+mn-lt"/>
                          <a:ea typeface="+mn-ea"/>
                        </a:rPr>
                        <a:t>プロジェクトの進め方</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t"/>
                      <a:r>
                        <a:rPr lang="ja-JP" altLang="en-US" sz="900" b="0" i="0" u="none" strike="noStrike">
                          <a:solidFill>
                            <a:srgbClr val="000000"/>
                          </a:solidFill>
                          <a:effectLst/>
                          <a:latin typeface="+mn-lt"/>
                          <a:ea typeface="+mn-ea"/>
                        </a:rPr>
                        <a:t>① 戦略立案</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900" b="0" i="0" u="none" strike="noStrike">
                          <a:solidFill>
                            <a:srgbClr val="000000"/>
                          </a:solidFill>
                          <a:effectLst/>
                          <a:latin typeface="+mn-lt"/>
                          <a:ea typeface="+mn-ea"/>
                        </a:rPr>
                        <a:t>戦略評価ツール</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sng" strike="noStrike">
                          <a:solidFill>
                            <a:srgbClr val="0563C1"/>
                          </a:solidFill>
                          <a:effectLst/>
                          <a:latin typeface="+mn-lt"/>
                          <a:ea typeface="+mn-ea"/>
                          <a:hlinkClick r:id="rId5"/>
                        </a:rPr>
                        <a:t>https://learn.microsoft.com/ja-jp/assessments/?mode=pre-assessment&amp;id=8fefc6d5-97ac-42b3-8e97-d82701e55bab</a:t>
                      </a:r>
                      <a:endParaRPr lang="en-US" sz="900" b="0" i="0" u="sng" strike="noStrike">
                        <a:solidFill>
                          <a:srgbClr val="0563C1"/>
                        </a:solidFill>
                        <a:effectLst/>
                        <a:latin typeface="+mn-lt"/>
                        <a:ea typeface="+mn-ea"/>
                      </a:endParaRP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4834409"/>
                  </a:ext>
                </a:extLst>
              </a:tr>
              <a:tr h="0">
                <a:tc vMerge="1">
                  <a:txBody>
                    <a:bodyPr/>
                    <a:lstStyle/>
                    <a:p>
                      <a:endParaRPr kumimoji="1" lang="ja-JP" altLang="en-US"/>
                    </a:p>
                  </a:txBody>
                  <a:tcPr/>
                </a:tc>
                <a:tc vMerge="1">
                  <a:txBody>
                    <a:bodyPr/>
                    <a:lstStyle/>
                    <a:p>
                      <a:endParaRPr kumimoji="1" lang="ja-JP" altLang="en-US"/>
                    </a:p>
                  </a:txBody>
                  <a:tcPr/>
                </a:tc>
                <a:tc>
                  <a:txBody>
                    <a:bodyPr/>
                    <a:lstStyle/>
                    <a:p>
                      <a:r>
                        <a:rPr lang="ja-JP" altLang="en-US" sz="900" b="0" i="0" u="none" strike="noStrike">
                          <a:solidFill>
                            <a:srgbClr val="000000"/>
                          </a:solidFill>
                          <a:effectLst/>
                          <a:latin typeface="+mn-lt"/>
                          <a:ea typeface="+mn-ea"/>
                        </a:rPr>
                        <a:t>戦略・計画テンプレート</a:t>
                      </a:r>
                      <a:endParaRPr kumimoji="1" lang="ja-JP" altLang="en-US">
                        <a:latin typeface="+mn-lt"/>
                        <a:ea typeface="+mn-ea"/>
                      </a:endParaRP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sng" strike="noStrike">
                          <a:solidFill>
                            <a:srgbClr val="0563C1"/>
                          </a:solidFill>
                          <a:effectLst/>
                          <a:latin typeface="+mn-lt"/>
                          <a:ea typeface="+mn-ea"/>
                          <a:hlinkClick r:id="rId6"/>
                        </a:rPr>
                        <a:t>https://raw.githubusercontent.com/microsoft/CloudAdoptionFramework/master/plan/cloud-adoption-framework-strategy-and-plan-template.docx</a:t>
                      </a:r>
                      <a:endParaRPr lang="en-US" sz="900" b="0" i="0" u="sng" strike="noStrike">
                        <a:solidFill>
                          <a:srgbClr val="0563C1"/>
                        </a:solidFill>
                        <a:effectLst/>
                        <a:latin typeface="+mn-lt"/>
                        <a:ea typeface="+mn-ea"/>
                      </a:endParaRP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0924448"/>
                  </a:ext>
                </a:extLst>
              </a:tr>
              <a:tr h="0">
                <a:tc vMerge="1">
                  <a:txBody>
                    <a:bodyPr/>
                    <a:lstStyle/>
                    <a:p>
                      <a:endParaRPr kumimoji="1" lang="ja-JP" altLang="en-US"/>
                    </a:p>
                  </a:txBody>
                  <a:tcPr/>
                </a:tc>
                <a:tc>
                  <a:txBody>
                    <a:bodyPr/>
                    <a:lstStyle/>
                    <a:p>
                      <a:pPr algn="l" fontAlgn="t"/>
                      <a:r>
                        <a:rPr lang="ja-JP" altLang="en-US" sz="900" b="0" i="0" u="none" strike="noStrike">
                          <a:solidFill>
                            <a:srgbClr val="000000"/>
                          </a:solidFill>
                          <a:effectLst/>
                          <a:latin typeface="+mn-lt"/>
                          <a:ea typeface="+mn-ea"/>
                        </a:rPr>
                        <a:t>② 戦術立案・計画策定</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altLang="ja-JP" sz="900" b="0" i="0" u="none" strike="noStrike">
                          <a:solidFill>
                            <a:srgbClr val="000000"/>
                          </a:solidFill>
                          <a:effectLst/>
                          <a:latin typeface="+mn-lt"/>
                          <a:ea typeface="+mn-ea"/>
                        </a:rPr>
                        <a:t>ADO </a:t>
                      </a:r>
                      <a:r>
                        <a:rPr lang="ja-JP" altLang="en-US" sz="900" b="0" i="0" u="none" strike="noStrike">
                          <a:solidFill>
                            <a:srgbClr val="000000"/>
                          </a:solidFill>
                          <a:effectLst/>
                          <a:latin typeface="+mn-lt"/>
                          <a:ea typeface="+mn-ea"/>
                        </a:rPr>
                        <a:t>テンプレート生成ツール</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sng" strike="noStrike">
                          <a:solidFill>
                            <a:srgbClr val="0563C1"/>
                          </a:solidFill>
                          <a:effectLst/>
                          <a:latin typeface="+mn-lt"/>
                          <a:ea typeface="+mn-ea"/>
                          <a:hlinkClick r:id="rId7"/>
                        </a:rPr>
                        <a:t>https://learn.microsoft.com/ja-jp/azure/cloud-adoption-framework/plan/template</a:t>
                      </a:r>
                      <a:endParaRPr lang="en-US" sz="900" b="0" i="0" u="sng" strike="noStrike">
                        <a:solidFill>
                          <a:srgbClr val="0563C1"/>
                        </a:solidFill>
                        <a:effectLst/>
                        <a:latin typeface="+mn-lt"/>
                        <a:ea typeface="+mn-ea"/>
                      </a:endParaRP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9147312"/>
                  </a:ext>
                </a:extLst>
              </a:tr>
              <a:tr h="0">
                <a:tc vMerge="1">
                  <a:txBody>
                    <a:bodyPr/>
                    <a:lstStyle/>
                    <a:p>
                      <a:endParaRPr kumimoji="1" lang="ja-JP" altLang="en-US"/>
                    </a:p>
                  </a:txBody>
                  <a:tcPr/>
                </a:tc>
                <a:tc rowSpan="2">
                  <a:txBody>
                    <a:bodyPr/>
                    <a:lstStyle/>
                    <a:p>
                      <a:pPr algn="l" fontAlgn="t"/>
                      <a:r>
                        <a:rPr lang="zh-TW" altLang="en-US" sz="900" b="0" i="0" u="none" strike="noStrike">
                          <a:solidFill>
                            <a:srgbClr val="000000"/>
                          </a:solidFill>
                          <a:effectLst/>
                          <a:latin typeface="+mn-lt"/>
                          <a:ea typeface="+mn-ea"/>
                        </a:rPr>
                        <a:t>③ 共通基盤構築</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900" b="0" i="0" u="none" strike="noStrike">
                          <a:solidFill>
                            <a:srgbClr val="000000"/>
                          </a:solidFill>
                          <a:effectLst/>
                          <a:latin typeface="+mn-lt"/>
                          <a:ea typeface="+mn-ea"/>
                        </a:rPr>
                        <a:t>ランディングゾーン構成図</a:t>
                      </a:r>
                      <a:endParaRPr lang="zh-TW" altLang="en-US" sz="900" b="0" i="0" u="none" strike="noStrike">
                        <a:solidFill>
                          <a:srgbClr val="000000"/>
                        </a:solidFill>
                        <a:effectLst/>
                        <a:latin typeface="+mn-lt"/>
                        <a:ea typeface="+mn-ea"/>
                      </a:endParaRP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sng" strike="noStrike">
                          <a:solidFill>
                            <a:srgbClr val="0563C1"/>
                          </a:solidFill>
                          <a:effectLst/>
                          <a:latin typeface="+mn-lt"/>
                          <a:ea typeface="+mn-ea"/>
                          <a:hlinkClick r:id="rId8"/>
                        </a:rPr>
                        <a:t>https://raw.githubusercontent.com/microsoft/CloudAdoptionFramework/master/ready/enterprise-scale-architecture.vsdx</a:t>
                      </a:r>
                      <a:endParaRPr lang="en-US" sz="900" b="0" i="0" u="sng" strike="noStrike">
                        <a:solidFill>
                          <a:srgbClr val="0563C1"/>
                        </a:solidFill>
                        <a:effectLst/>
                        <a:latin typeface="+mn-lt"/>
                        <a:ea typeface="+mn-ea"/>
                      </a:endParaRP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7216981"/>
                  </a:ext>
                </a:extLst>
              </a:tr>
              <a:tr h="0">
                <a:tc vMerge="1">
                  <a:txBody>
                    <a:bodyPr/>
                    <a:lstStyle/>
                    <a:p>
                      <a:endParaRPr kumimoji="1" lang="ja-JP" altLang="en-US"/>
                    </a:p>
                  </a:txBody>
                  <a:tcPr/>
                </a:tc>
                <a:tc vMerge="1">
                  <a:txBody>
                    <a:bodyPr/>
                    <a:lstStyle/>
                    <a:p>
                      <a:endParaRPr kumimoji="1" lang="ja-JP" altLang="en-US"/>
                    </a:p>
                  </a:txBody>
                  <a:tcPr/>
                </a:tc>
                <a:tc>
                  <a:txBody>
                    <a:bodyPr/>
                    <a:lstStyle/>
                    <a:p>
                      <a:r>
                        <a:rPr lang="en-US" altLang="ja-JP" sz="900" b="0" i="0" u="none" strike="noStrike">
                          <a:solidFill>
                            <a:srgbClr val="000000"/>
                          </a:solidFill>
                          <a:effectLst/>
                          <a:latin typeface="+mn-lt"/>
                          <a:ea typeface="+mn-ea"/>
                        </a:rPr>
                        <a:t>Azure </a:t>
                      </a:r>
                      <a:r>
                        <a:rPr lang="ja-JP" altLang="en-US" sz="900" b="0" i="0" u="none" strike="noStrike">
                          <a:solidFill>
                            <a:srgbClr val="000000"/>
                          </a:solidFill>
                          <a:effectLst/>
                          <a:latin typeface="+mn-lt"/>
                          <a:ea typeface="+mn-ea"/>
                        </a:rPr>
                        <a:t>ランディングゾーンアクセラレータ</a:t>
                      </a:r>
                      <a:endParaRPr kumimoji="1" lang="ja-JP" altLang="en-US">
                        <a:latin typeface="+mn-lt"/>
                        <a:ea typeface="+mn-ea"/>
                      </a:endParaRP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sng" strike="noStrike">
                          <a:solidFill>
                            <a:srgbClr val="0563C1"/>
                          </a:solidFill>
                          <a:effectLst/>
                          <a:latin typeface="+mn-lt"/>
                          <a:ea typeface="+mn-ea"/>
                          <a:hlinkClick r:id="rId9"/>
                        </a:rPr>
                        <a:t>https://learn.microsoft.com/ja-jp/azure/cloud-adoption-framework/ready/landing-zone/#azure-landing-zone-accelerator</a:t>
                      </a:r>
                      <a:endParaRPr lang="en-US" sz="900" b="0" i="0" u="sng" strike="noStrike">
                        <a:solidFill>
                          <a:srgbClr val="0563C1"/>
                        </a:solidFill>
                        <a:effectLst/>
                        <a:latin typeface="+mn-lt"/>
                        <a:ea typeface="+mn-ea"/>
                      </a:endParaRP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0614061"/>
                  </a:ext>
                </a:extLst>
              </a:tr>
              <a:tr h="0">
                <a:tc vMerge="1">
                  <a:txBody>
                    <a:bodyPr/>
                    <a:lstStyle/>
                    <a:p>
                      <a:endParaRPr kumimoji="1" lang="ja-JP" altLang="en-US"/>
                    </a:p>
                  </a:txBody>
                  <a:tcPr/>
                </a:tc>
                <a:tc rowSpan="2">
                  <a:txBody>
                    <a:bodyPr/>
                    <a:lstStyle/>
                    <a:p>
                      <a:pPr algn="l" fontAlgn="t"/>
                      <a:r>
                        <a:rPr lang="ja-JP" altLang="en-US" sz="900" b="0" i="0" u="none" strike="noStrike">
                          <a:solidFill>
                            <a:srgbClr val="000000"/>
                          </a:solidFill>
                          <a:effectLst/>
                          <a:latin typeface="+mn-lt"/>
                          <a:ea typeface="+mn-ea"/>
                        </a:rPr>
                        <a:t>④ 業務システム構築・移行</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altLang="ja-JP" sz="900" b="0" i="0" u="none" strike="noStrike">
                          <a:solidFill>
                            <a:srgbClr val="000000"/>
                          </a:solidFill>
                          <a:effectLst/>
                          <a:latin typeface="+mn-lt"/>
                          <a:ea typeface="+mn-ea"/>
                        </a:rPr>
                        <a:t>Azure </a:t>
                      </a:r>
                      <a:r>
                        <a:rPr lang="ja-JP" altLang="en-US" sz="900" b="0" i="0" u="none" strike="noStrike">
                          <a:solidFill>
                            <a:srgbClr val="000000"/>
                          </a:solidFill>
                          <a:effectLst/>
                          <a:latin typeface="+mn-lt"/>
                          <a:ea typeface="+mn-ea"/>
                        </a:rPr>
                        <a:t>マイグレーションガイド</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sng" strike="noStrike">
                          <a:solidFill>
                            <a:srgbClr val="0563C1"/>
                          </a:solidFill>
                          <a:effectLst/>
                          <a:latin typeface="+mn-lt"/>
                          <a:ea typeface="+mn-ea"/>
                          <a:hlinkClick r:id="rId10"/>
                        </a:rPr>
                        <a:t>https://learn.microsoft.com/ja-jp/azure/cloud-adoption-framework/migrate/azure-migration-guide/?tabs=MigrationTools</a:t>
                      </a:r>
                      <a:endParaRPr lang="en-US" sz="900" b="0" i="0" u="sng" strike="noStrike">
                        <a:solidFill>
                          <a:srgbClr val="0563C1"/>
                        </a:solidFill>
                        <a:effectLst/>
                        <a:latin typeface="+mn-lt"/>
                        <a:ea typeface="+mn-ea"/>
                      </a:endParaRP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8812760"/>
                  </a:ext>
                </a:extLst>
              </a:tr>
              <a:tr h="0">
                <a:tc vMerge="1">
                  <a:txBody>
                    <a:bodyPr/>
                    <a:lstStyle/>
                    <a:p>
                      <a:endParaRPr kumimoji="1" lang="ja-JP" altLang="en-US"/>
                    </a:p>
                  </a:txBody>
                  <a:tcPr/>
                </a:tc>
                <a:tc vMerge="1">
                  <a:txBody>
                    <a:bodyPr/>
                    <a:lstStyle/>
                    <a:p>
                      <a:endParaRPr kumimoji="1" lang="ja-JP" altLang="en-US"/>
                    </a:p>
                  </a:txBody>
                  <a:tcPr/>
                </a:tc>
                <a:tc>
                  <a:txBody>
                    <a:bodyPr/>
                    <a:lstStyle/>
                    <a:p>
                      <a:r>
                        <a:rPr lang="en-US" altLang="ja-JP" sz="900" b="0" i="0" u="none" strike="noStrike">
                          <a:solidFill>
                            <a:srgbClr val="000000"/>
                          </a:solidFill>
                          <a:effectLst/>
                          <a:latin typeface="+mn-lt"/>
                          <a:ea typeface="+mn-ea"/>
                        </a:rPr>
                        <a:t>Azure </a:t>
                      </a:r>
                      <a:r>
                        <a:rPr lang="ja-JP" altLang="en-US" sz="900" b="0" i="0" u="none" strike="noStrike">
                          <a:solidFill>
                            <a:srgbClr val="000000"/>
                          </a:solidFill>
                          <a:effectLst/>
                          <a:latin typeface="+mn-lt"/>
                          <a:ea typeface="+mn-ea"/>
                        </a:rPr>
                        <a:t>イノベーションガイド</a:t>
                      </a:r>
                      <a:endParaRPr kumimoji="1" lang="ja-JP" altLang="en-US">
                        <a:latin typeface="+mn-lt"/>
                        <a:ea typeface="+mn-ea"/>
                      </a:endParaRP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sng" strike="noStrike">
                          <a:solidFill>
                            <a:srgbClr val="0563C1"/>
                          </a:solidFill>
                          <a:effectLst/>
                          <a:latin typeface="+mn-lt"/>
                          <a:ea typeface="+mn-ea"/>
                          <a:hlinkClick r:id="rId11"/>
                        </a:rPr>
                        <a:t>https://learn.microsoft.com/ja-jp/azure/cloud-adoption-framework/innovate/innovation-guide/</a:t>
                      </a:r>
                      <a:endParaRPr lang="en-US" sz="900" b="0" i="0" u="sng" strike="noStrike">
                        <a:solidFill>
                          <a:srgbClr val="0563C1"/>
                        </a:solidFill>
                        <a:effectLst/>
                        <a:latin typeface="+mn-lt"/>
                        <a:ea typeface="+mn-ea"/>
                      </a:endParaRP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1491695"/>
                  </a:ext>
                </a:extLst>
              </a:tr>
              <a:tr h="0">
                <a:tc rowSpan="6">
                  <a:txBody>
                    <a:bodyPr/>
                    <a:lstStyle/>
                    <a:p>
                      <a:pPr algn="l" fontAlgn="t"/>
                      <a:r>
                        <a:rPr lang="ja-JP" altLang="en-US" sz="900" b="0" i="0" u="none" strike="noStrike">
                          <a:solidFill>
                            <a:srgbClr val="000000"/>
                          </a:solidFill>
                          <a:effectLst/>
                          <a:latin typeface="+mn-lt"/>
                          <a:ea typeface="+mn-ea"/>
                        </a:rPr>
                        <a:t>統制・管理ベースライン整備</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t"/>
                      <a:r>
                        <a:rPr lang="ja-JP" altLang="en-US" sz="900" b="0" i="0" u="none" strike="noStrike">
                          <a:solidFill>
                            <a:srgbClr val="000000"/>
                          </a:solidFill>
                          <a:effectLst/>
                          <a:latin typeface="+mn-lt"/>
                          <a:ea typeface="+mn-ea"/>
                        </a:rPr>
                        <a:t>① 統制</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900" b="0" i="0" u="none" strike="noStrike">
                          <a:solidFill>
                            <a:srgbClr val="000000"/>
                          </a:solidFill>
                          <a:effectLst/>
                          <a:latin typeface="+mn-lt"/>
                          <a:ea typeface="+mn-ea"/>
                        </a:rPr>
                        <a:t>ベンチマークツール</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sng" strike="noStrike">
                          <a:solidFill>
                            <a:srgbClr val="0563C1"/>
                          </a:solidFill>
                          <a:effectLst/>
                          <a:latin typeface="+mn-lt"/>
                          <a:ea typeface="+mn-ea"/>
                          <a:hlinkClick r:id="rId12"/>
                        </a:rPr>
                        <a:t>https://cafbaseline.com/</a:t>
                      </a:r>
                      <a:endParaRPr lang="en-US" sz="900" b="0" i="0" u="sng" strike="noStrike">
                        <a:solidFill>
                          <a:srgbClr val="0563C1"/>
                        </a:solidFill>
                        <a:effectLst/>
                        <a:latin typeface="+mn-lt"/>
                        <a:ea typeface="+mn-ea"/>
                      </a:endParaRP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2174722"/>
                  </a:ext>
                </a:extLst>
              </a:tr>
              <a:tr h="0">
                <a:tc vMerge="1">
                  <a:txBody>
                    <a:bodyPr/>
                    <a:lstStyle/>
                    <a:p>
                      <a:endParaRPr kumimoji="1" lang="ja-JP" altLang="en-US"/>
                    </a:p>
                  </a:txBody>
                  <a:tcPr/>
                </a:tc>
                <a:tc vMerge="1">
                  <a:txBody>
                    <a:bodyPr/>
                    <a:lstStyle/>
                    <a:p>
                      <a:endParaRPr kumimoji="1" lang="ja-JP" altLang="en-US"/>
                    </a:p>
                  </a:txBody>
                  <a:tcPr/>
                </a:tc>
                <a:tc>
                  <a:txBody>
                    <a:bodyPr/>
                    <a:lstStyle/>
                    <a:p>
                      <a:r>
                        <a:rPr lang="ja-JP" altLang="en-US" sz="900" b="0" i="0" u="none" strike="noStrike">
                          <a:solidFill>
                            <a:srgbClr val="000000"/>
                          </a:solidFill>
                          <a:effectLst/>
                          <a:latin typeface="+mn-lt"/>
                          <a:ea typeface="+mn-ea"/>
                        </a:rPr>
                        <a:t>ガバナンステンプレート</a:t>
                      </a:r>
                      <a:endParaRPr kumimoji="1" lang="ja-JP" altLang="en-US">
                        <a:latin typeface="+mn-lt"/>
                        <a:ea typeface="+mn-ea"/>
                      </a:endParaRP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sng" strike="noStrike">
                          <a:solidFill>
                            <a:srgbClr val="0563C1"/>
                          </a:solidFill>
                          <a:effectLst/>
                          <a:latin typeface="+mn-lt"/>
                          <a:ea typeface="+mn-ea"/>
                          <a:hlinkClick r:id="rId13"/>
                        </a:rPr>
                        <a:t>https://learn.microsoft.com/ja-jp/azure/cloud-adoption-framework/resources/tools-templates#govern</a:t>
                      </a:r>
                      <a:endParaRPr lang="en-US" sz="900" b="0" i="0" u="sng" strike="noStrike">
                        <a:solidFill>
                          <a:srgbClr val="0563C1"/>
                        </a:solidFill>
                        <a:effectLst/>
                        <a:latin typeface="+mn-lt"/>
                        <a:ea typeface="+mn-ea"/>
                      </a:endParaRP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4424973"/>
                  </a:ext>
                </a:extLst>
              </a:tr>
              <a:tr h="0">
                <a:tc vMerge="1">
                  <a:txBody>
                    <a:bodyPr/>
                    <a:lstStyle/>
                    <a:p>
                      <a:endParaRPr kumimoji="1" lang="ja-JP" altLang="en-US"/>
                    </a:p>
                  </a:txBody>
                  <a:tcPr/>
                </a:tc>
                <a:tc rowSpan="2">
                  <a:txBody>
                    <a:bodyPr/>
                    <a:lstStyle/>
                    <a:p>
                      <a:pPr algn="l" fontAlgn="t"/>
                      <a:r>
                        <a:rPr lang="ja-JP" altLang="en-US" sz="900" b="0" i="0" u="none" strike="noStrike">
                          <a:solidFill>
                            <a:srgbClr val="000000"/>
                          </a:solidFill>
                          <a:effectLst/>
                          <a:latin typeface="+mn-lt"/>
                          <a:ea typeface="+mn-ea"/>
                        </a:rPr>
                        <a:t>② 運用管理</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none" strike="noStrike">
                          <a:solidFill>
                            <a:srgbClr val="000000"/>
                          </a:solidFill>
                          <a:effectLst/>
                          <a:latin typeface="+mn-lt"/>
                          <a:ea typeface="+mn-ea"/>
                        </a:rPr>
                        <a:t>IaaS VM </a:t>
                      </a:r>
                      <a:r>
                        <a:rPr lang="ja-JP" altLang="en-US" sz="900" b="0" i="0" u="none" strike="noStrike">
                          <a:solidFill>
                            <a:srgbClr val="000000"/>
                          </a:solidFill>
                          <a:effectLst/>
                          <a:latin typeface="+mn-lt"/>
                          <a:ea typeface="+mn-ea"/>
                        </a:rPr>
                        <a:t>管理ガイド</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900" b="0" i="0" u="none" strike="noStrike">
                          <a:solidFill>
                            <a:srgbClr val="000000"/>
                          </a:solidFill>
                          <a:effectLst/>
                          <a:latin typeface="+mn-lt"/>
                          <a:ea typeface="+mn-ea"/>
                        </a:rPr>
                        <a:t>（作成中）</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7352746"/>
                  </a:ext>
                </a:extLst>
              </a:tr>
              <a:tr h="0">
                <a:tc vMerge="1">
                  <a:txBody>
                    <a:bodyPr/>
                    <a:lstStyle/>
                    <a:p>
                      <a:endParaRPr kumimoji="1" lang="ja-JP" altLang="en-US"/>
                    </a:p>
                  </a:txBody>
                  <a:tcPr/>
                </a:tc>
                <a:tc vMerge="1">
                  <a:txBody>
                    <a:bodyPr/>
                    <a:lstStyle/>
                    <a:p>
                      <a:endParaRPr kumimoji="1" lang="ja-JP" altLang="en-US"/>
                    </a:p>
                  </a:txBody>
                  <a:tcPr/>
                </a:tc>
                <a:tc>
                  <a:txBody>
                    <a:bodyPr/>
                    <a:lstStyle/>
                    <a:p>
                      <a:r>
                        <a:rPr lang="en-US" altLang="ja-JP" sz="900" b="0" i="0" u="none" strike="noStrike">
                          <a:solidFill>
                            <a:srgbClr val="000000"/>
                          </a:solidFill>
                          <a:effectLst/>
                          <a:latin typeface="+mn-lt"/>
                          <a:ea typeface="+mn-ea"/>
                        </a:rPr>
                        <a:t>Azure </a:t>
                      </a:r>
                      <a:r>
                        <a:rPr lang="ja-JP" altLang="en-US" sz="900" b="0" i="0" u="none" strike="noStrike">
                          <a:solidFill>
                            <a:srgbClr val="000000"/>
                          </a:solidFill>
                          <a:effectLst/>
                          <a:latin typeface="+mn-lt"/>
                          <a:ea typeface="+mn-ea"/>
                        </a:rPr>
                        <a:t>運用管理の考え方</a:t>
                      </a:r>
                      <a:endParaRPr kumimoji="1" lang="ja-JP" altLang="en-US">
                        <a:latin typeface="+mn-lt"/>
                        <a:ea typeface="+mn-ea"/>
                      </a:endParaRP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900" b="0" i="0" u="none" strike="noStrike">
                          <a:solidFill>
                            <a:srgbClr val="000000"/>
                          </a:solidFill>
                          <a:effectLst/>
                          <a:latin typeface="+mn-lt"/>
                          <a:ea typeface="+mn-ea"/>
                        </a:rPr>
                        <a:t>（作成中）</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9164556"/>
                  </a:ext>
                </a:extLst>
              </a:tr>
              <a:tr h="0">
                <a:tc vMerge="1">
                  <a:txBody>
                    <a:bodyPr/>
                    <a:lstStyle/>
                    <a:p>
                      <a:endParaRPr kumimoji="1" lang="ja-JP" altLang="en-US"/>
                    </a:p>
                  </a:txBody>
                  <a:tcPr/>
                </a:tc>
                <a:tc rowSpan="2">
                  <a:txBody>
                    <a:bodyPr/>
                    <a:lstStyle/>
                    <a:p>
                      <a:pPr algn="l" fontAlgn="t"/>
                      <a:r>
                        <a:rPr lang="ja-JP" altLang="en-US" sz="900" b="0" i="0" u="none" strike="noStrike">
                          <a:solidFill>
                            <a:srgbClr val="000000"/>
                          </a:solidFill>
                          <a:effectLst/>
                          <a:latin typeface="+mn-lt"/>
                          <a:ea typeface="+mn-ea"/>
                        </a:rPr>
                        <a:t>③ セキュリティ管理</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900" b="0" i="0" u="none" strike="noStrike">
                          <a:solidFill>
                            <a:srgbClr val="000000"/>
                          </a:solidFill>
                          <a:effectLst/>
                          <a:latin typeface="+mn-lt"/>
                          <a:ea typeface="+mn-ea"/>
                        </a:rPr>
                        <a:t>セキュリティベンチマーク</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sng" strike="noStrike">
                          <a:solidFill>
                            <a:srgbClr val="0563C1"/>
                          </a:solidFill>
                          <a:effectLst/>
                          <a:latin typeface="+mn-lt"/>
                          <a:ea typeface="+mn-ea"/>
                          <a:hlinkClick r:id="rId14"/>
                        </a:rPr>
                        <a:t>https://learn.microsoft.com/ja-jp/security/benchmark/azure/overview</a:t>
                      </a:r>
                      <a:endParaRPr lang="en-US" sz="900" b="0" i="0" u="sng" strike="noStrike">
                        <a:solidFill>
                          <a:srgbClr val="0563C1"/>
                        </a:solidFill>
                        <a:effectLst/>
                        <a:latin typeface="+mn-lt"/>
                        <a:ea typeface="+mn-ea"/>
                      </a:endParaRP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1926684"/>
                  </a:ext>
                </a:extLst>
              </a:tr>
              <a:tr h="0">
                <a:tc vMerge="1">
                  <a:txBody>
                    <a:bodyPr/>
                    <a:lstStyle/>
                    <a:p>
                      <a:endParaRPr kumimoji="1" lang="ja-JP" altLang="en-US"/>
                    </a:p>
                  </a:txBody>
                  <a:tcPr/>
                </a:tc>
                <a:tc vMerge="1">
                  <a:txBody>
                    <a:bodyPr/>
                    <a:lstStyle/>
                    <a:p>
                      <a:endParaRPr kumimoji="1" lang="ja-JP" altLang="en-US"/>
                    </a:p>
                  </a:txBody>
                  <a:tcPr/>
                </a:tc>
                <a:tc>
                  <a:txBody>
                    <a:bodyPr/>
                    <a:lstStyle/>
                    <a:p>
                      <a:r>
                        <a:rPr lang="en-US" sz="900" b="0" i="0" u="none" strike="noStrike">
                          <a:solidFill>
                            <a:srgbClr val="000000"/>
                          </a:solidFill>
                          <a:effectLst/>
                          <a:latin typeface="+mn-lt"/>
                          <a:ea typeface="+mn-ea"/>
                        </a:rPr>
                        <a:t>MCRA</a:t>
                      </a:r>
                      <a:endParaRPr kumimoji="1" lang="ja-JP" altLang="en-US">
                        <a:latin typeface="+mn-lt"/>
                        <a:ea typeface="+mn-ea"/>
                      </a:endParaRP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900" b="0" i="0" u="sng" strike="noStrike">
                          <a:solidFill>
                            <a:srgbClr val="0563C1"/>
                          </a:solidFill>
                          <a:effectLst/>
                          <a:latin typeface="+mn-lt"/>
                          <a:ea typeface="+mn-ea"/>
                          <a:hlinkClick r:id="rId15"/>
                        </a:rPr>
                        <a:t>https://aka.ms/MCRA</a:t>
                      </a:r>
                      <a:endParaRPr lang="en-US" sz="900" b="0" i="0" u="sng" strike="noStrike">
                        <a:solidFill>
                          <a:srgbClr val="0563C1"/>
                        </a:solidFill>
                        <a:effectLst/>
                        <a:latin typeface="+mn-lt"/>
                        <a:ea typeface="+mn-ea"/>
                      </a:endParaRP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5220597"/>
                  </a:ext>
                </a:extLst>
              </a:tr>
              <a:tr h="0">
                <a:tc rowSpan="2">
                  <a:txBody>
                    <a:bodyPr/>
                    <a:lstStyle/>
                    <a:p>
                      <a:pPr algn="l" fontAlgn="t"/>
                      <a:r>
                        <a:rPr lang="ja-JP" altLang="en-US" sz="900" b="0" i="0" u="none" strike="noStrike">
                          <a:solidFill>
                            <a:srgbClr val="000000"/>
                          </a:solidFill>
                          <a:effectLst/>
                          <a:latin typeface="+mn-lt"/>
                          <a:ea typeface="+mn-ea"/>
                        </a:rPr>
                        <a:t>人材・組織論</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en-US" altLang="ja-JP" sz="900" b="0" i="0" u="none" strike="noStrike">
                          <a:solidFill>
                            <a:srgbClr val="000000"/>
                          </a:solidFill>
                          <a:effectLst/>
                          <a:latin typeface="+mn-lt"/>
                          <a:ea typeface="+mn-ea"/>
                        </a:rPr>
                        <a:t>RACI </a:t>
                      </a:r>
                      <a:r>
                        <a:rPr lang="ja-JP" altLang="en-US" sz="900" b="0" i="0" u="none" strike="noStrike">
                          <a:solidFill>
                            <a:srgbClr val="000000"/>
                          </a:solidFill>
                          <a:effectLst/>
                          <a:latin typeface="+mn-lt"/>
                          <a:ea typeface="+mn-ea"/>
                        </a:rPr>
                        <a:t>マトリックスサンプル</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t"/>
                      <a:r>
                        <a:rPr lang="en-US" sz="900" b="0" i="0" u="sng" strike="noStrike">
                          <a:solidFill>
                            <a:srgbClr val="0563C1"/>
                          </a:solidFill>
                          <a:effectLst/>
                          <a:latin typeface="+mn-lt"/>
                          <a:ea typeface="+mn-ea"/>
                          <a:hlinkClick r:id="rId16"/>
                        </a:rPr>
                        <a:t>https://learn.microsoft.com/ja-jp/azure/cloud-adoption-framework/organize/raci-alignment</a:t>
                      </a:r>
                      <a:endParaRPr lang="en-US" sz="900" b="0" i="0" u="sng" strike="noStrike">
                        <a:solidFill>
                          <a:srgbClr val="0563C1"/>
                        </a:solidFill>
                        <a:effectLst/>
                        <a:latin typeface="+mn-lt"/>
                        <a:ea typeface="+mn-ea"/>
                      </a:endParaRP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7216628"/>
                  </a:ext>
                </a:extLst>
              </a:tr>
              <a:tr h="0">
                <a:tc vMerge="1">
                  <a:txBody>
                    <a:bodyPr/>
                    <a:lstStyle/>
                    <a:p>
                      <a:endParaRPr kumimoji="1" lang="ja-JP" altLang="en-US"/>
                    </a:p>
                  </a:txBody>
                  <a:tcPr/>
                </a:tc>
                <a:tc gridSpan="2">
                  <a:txBody>
                    <a:bodyPr/>
                    <a:lstStyle/>
                    <a:p>
                      <a:pPr algn="l" fontAlgn="t"/>
                      <a:r>
                        <a:rPr lang="ja-JP" altLang="en-US" sz="900" b="0" i="0" u="none" strike="noStrike">
                          <a:solidFill>
                            <a:srgbClr val="000000"/>
                          </a:solidFill>
                          <a:effectLst/>
                          <a:latin typeface="+mn-lt"/>
                          <a:ea typeface="+mn-ea"/>
                        </a:rPr>
                        <a:t>技術トレーニングインデックス</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t"/>
                      <a:r>
                        <a:rPr lang="en-US" sz="900" b="0" i="0" u="sng" strike="noStrike">
                          <a:solidFill>
                            <a:srgbClr val="0563C1"/>
                          </a:solidFill>
                          <a:effectLst/>
                          <a:latin typeface="+mn-lt"/>
                          <a:ea typeface="+mn-ea"/>
                          <a:hlinkClick r:id="rId17"/>
                        </a:rPr>
                        <a:t>https://learn.microsoft.com/ja-jp/azure/cloud-adoption-framework/organize/suggested-skills</a:t>
                      </a:r>
                      <a:endParaRPr lang="en-US" sz="900" b="0" i="0" u="sng" strike="noStrike">
                        <a:solidFill>
                          <a:srgbClr val="0563C1"/>
                        </a:solidFill>
                        <a:effectLst/>
                        <a:latin typeface="+mn-lt"/>
                        <a:ea typeface="+mn-ea"/>
                      </a:endParaRP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8376937"/>
                  </a:ext>
                </a:extLst>
              </a:tr>
              <a:tr h="0">
                <a:tc rowSpan="3">
                  <a:txBody>
                    <a:bodyPr/>
                    <a:lstStyle/>
                    <a:p>
                      <a:pPr algn="l" fontAlgn="t"/>
                      <a:r>
                        <a:rPr lang="ja-JP" altLang="en-US" sz="900" b="0" i="0" u="none" strike="noStrike">
                          <a:solidFill>
                            <a:srgbClr val="000000"/>
                          </a:solidFill>
                          <a:effectLst/>
                          <a:latin typeface="+mn-lt"/>
                          <a:ea typeface="+mn-ea"/>
                        </a:rPr>
                        <a:t>その他</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t"/>
                      <a:r>
                        <a:rPr lang="ja-JP" altLang="en-US" sz="900" b="0" i="0" u="none" strike="noStrike">
                          <a:solidFill>
                            <a:srgbClr val="000000"/>
                          </a:solidFill>
                          <a:effectLst/>
                          <a:latin typeface="+mn-lt"/>
                          <a:ea typeface="+mn-ea"/>
                        </a:rPr>
                        <a:t>シナリオ別 </a:t>
                      </a:r>
                      <a:r>
                        <a:rPr lang="en-US" altLang="ja-JP" sz="900" b="0" i="0" u="none" strike="noStrike">
                          <a:solidFill>
                            <a:srgbClr val="000000"/>
                          </a:solidFill>
                          <a:effectLst/>
                          <a:latin typeface="+mn-lt"/>
                          <a:ea typeface="+mn-ea"/>
                        </a:rPr>
                        <a:t>CAF </a:t>
                      </a:r>
                      <a:r>
                        <a:rPr lang="ja-JP" altLang="en-US" sz="900" b="0" i="0" u="none" strike="noStrike">
                          <a:solidFill>
                            <a:srgbClr val="000000"/>
                          </a:solidFill>
                          <a:effectLst/>
                          <a:latin typeface="+mn-lt"/>
                          <a:ea typeface="+mn-ea"/>
                        </a:rPr>
                        <a:t>ガイド</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t"/>
                      <a:r>
                        <a:rPr lang="en-US" sz="900" b="0" i="0" u="sng" strike="noStrike">
                          <a:solidFill>
                            <a:srgbClr val="0563C1"/>
                          </a:solidFill>
                          <a:effectLst/>
                          <a:latin typeface="+mn-lt"/>
                          <a:ea typeface="+mn-ea"/>
                          <a:hlinkClick r:id="rId18"/>
                        </a:rPr>
                        <a:t>https://learn.microsoft.com/ja-jp/azure/cloud-adoption-framework/scenarios/overview</a:t>
                      </a:r>
                      <a:endParaRPr lang="en-US" sz="900" b="0" i="0" u="sng" strike="noStrike">
                        <a:solidFill>
                          <a:srgbClr val="0563C1"/>
                        </a:solidFill>
                        <a:effectLst/>
                        <a:latin typeface="+mn-lt"/>
                        <a:ea typeface="+mn-ea"/>
                      </a:endParaRP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2886766"/>
                  </a:ext>
                </a:extLst>
              </a:tr>
              <a:tr h="0">
                <a:tc vMerge="1">
                  <a:txBody>
                    <a:bodyPr/>
                    <a:lstStyle/>
                    <a:p>
                      <a:endParaRPr kumimoji="1" lang="ja-JP" altLang="en-US"/>
                    </a:p>
                  </a:txBody>
                  <a:tcPr/>
                </a:tc>
                <a:tc gridSpan="2">
                  <a:txBody>
                    <a:bodyPr/>
                    <a:lstStyle/>
                    <a:p>
                      <a:pPr algn="l" fontAlgn="t"/>
                      <a:r>
                        <a:rPr lang="ja-JP" altLang="en-US" sz="900" b="0" i="0" u="none" strike="noStrike">
                          <a:solidFill>
                            <a:srgbClr val="000000"/>
                          </a:solidFill>
                          <a:effectLst/>
                          <a:latin typeface="+mn-lt"/>
                          <a:ea typeface="+mn-ea"/>
                        </a:rPr>
                        <a:t>アンチパターン集</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t"/>
                      <a:r>
                        <a:rPr lang="en-US" sz="900" b="0" i="0" u="sng" strike="noStrike">
                          <a:solidFill>
                            <a:srgbClr val="0563C1"/>
                          </a:solidFill>
                          <a:effectLst/>
                          <a:latin typeface="+mn-lt"/>
                          <a:ea typeface="+mn-ea"/>
                          <a:hlinkClick r:id="rId19"/>
                        </a:rPr>
                        <a:t>https://learn.microsoft.com/ja-jp/azure/cloud-adoption-framework/antipatterns/antipatterns-to-avoid</a:t>
                      </a:r>
                      <a:endParaRPr lang="en-US" sz="900" b="0" i="0" u="sng" strike="noStrike">
                        <a:solidFill>
                          <a:srgbClr val="0563C1"/>
                        </a:solidFill>
                        <a:effectLst/>
                        <a:latin typeface="+mn-lt"/>
                        <a:ea typeface="+mn-ea"/>
                      </a:endParaRP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779809"/>
                  </a:ext>
                </a:extLst>
              </a:tr>
              <a:tr h="0">
                <a:tc vMerge="1">
                  <a:txBody>
                    <a:bodyPr/>
                    <a:lstStyle/>
                    <a:p>
                      <a:endParaRPr kumimoji="1" lang="ja-JP" altLang="en-US"/>
                    </a:p>
                  </a:txBody>
                  <a:tcPr/>
                </a:tc>
                <a:tc gridSpan="2">
                  <a:txBody>
                    <a:bodyPr/>
                    <a:lstStyle/>
                    <a:p>
                      <a:pPr algn="l" fontAlgn="t"/>
                      <a:r>
                        <a:rPr lang="ja-JP" altLang="en-US" sz="900" b="0" i="0" u="none" strike="noStrike">
                          <a:solidFill>
                            <a:srgbClr val="000000"/>
                          </a:solidFill>
                          <a:effectLst/>
                          <a:latin typeface="+mn-lt"/>
                          <a:ea typeface="+mn-ea"/>
                        </a:rPr>
                        <a:t>ツール・テンプレインデックス</a:t>
                      </a: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t"/>
                      <a:r>
                        <a:rPr lang="en-US" sz="900" b="0" i="0" u="sng" strike="noStrike">
                          <a:solidFill>
                            <a:srgbClr val="0563C1"/>
                          </a:solidFill>
                          <a:effectLst/>
                          <a:latin typeface="+mn-lt"/>
                          <a:ea typeface="+mn-ea"/>
                          <a:hlinkClick r:id="rId20"/>
                        </a:rPr>
                        <a:t>https://learn.microsoft.com/ja-jp/azure/cloud-adoption-framework/resources/tools-templates</a:t>
                      </a:r>
                      <a:endParaRPr lang="en-US" sz="900" b="0" i="0" u="sng" strike="noStrike">
                        <a:solidFill>
                          <a:srgbClr val="0563C1"/>
                        </a:solidFill>
                        <a:effectLst/>
                        <a:latin typeface="+mn-lt"/>
                        <a:ea typeface="+mn-ea"/>
                      </a:endParaRPr>
                    </a:p>
                  </a:txBody>
                  <a:tcPr marL="18000" marR="18000" marT="18000" marB="1800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760950"/>
                  </a:ext>
                </a:extLst>
              </a:tr>
            </a:tbl>
          </a:graphicData>
        </a:graphic>
      </p:graphicFrame>
      <p:sp>
        <p:nvSpPr>
          <p:cNvPr id="6" name="テキスト ボックス 5">
            <a:extLst>
              <a:ext uri="{FF2B5EF4-FFF2-40B4-BE49-F238E27FC236}">
                <a16:creationId xmlns:a16="http://schemas.microsoft.com/office/drawing/2014/main" id="{8C0B52DD-27EC-F295-ADE9-3A8901F0E9B3}"/>
              </a:ext>
            </a:extLst>
          </p:cNvPr>
          <p:cNvSpPr txBox="1"/>
          <p:nvPr/>
        </p:nvSpPr>
        <p:spPr>
          <a:xfrm>
            <a:off x="457200" y="1099721"/>
            <a:ext cx="5434501" cy="261610"/>
          </a:xfrm>
          <a:prstGeom prst="rect">
            <a:avLst/>
          </a:prstGeom>
          <a:noFill/>
        </p:spPr>
        <p:txBody>
          <a:bodyPr wrap="none" rtlCol="0">
            <a:spAutoFit/>
          </a:bodyPr>
          <a:lstStyle/>
          <a:p>
            <a:r>
              <a:rPr kumimoji="1" lang="en-US" altLang="ja-JP" sz="1100"/>
              <a:t>※ </a:t>
            </a:r>
            <a:r>
              <a:rPr kumimoji="1" lang="ja-JP" altLang="en-US" sz="1100"/>
              <a:t>以下は代表的なもののみ、詳細が必要な場合は </a:t>
            </a:r>
            <a:r>
              <a:rPr kumimoji="1" lang="en-US" altLang="ja-JP" sz="1100"/>
              <a:t>Azure CAF </a:t>
            </a:r>
            <a:r>
              <a:rPr kumimoji="1" lang="ja-JP" altLang="en-US" sz="1100"/>
              <a:t>の原文を読むことを推奨</a:t>
            </a:r>
          </a:p>
        </p:txBody>
      </p:sp>
    </p:spTree>
    <p:extLst>
      <p:ext uri="{BB962C8B-B14F-4D97-AF65-F5344CB8AC3E}">
        <p14:creationId xmlns:p14="http://schemas.microsoft.com/office/powerpoint/2010/main" val="293809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57200" y="4385801"/>
            <a:ext cx="8229600" cy="2308324"/>
          </a:xfrm>
          <a:prstGeom prst="rect">
            <a:avLst/>
          </a:prstGeom>
          <a:noFill/>
        </p:spPr>
        <p:txBody>
          <a:bodyPr wrap="square" rtlCol="0">
            <a:spAutoFit/>
          </a:bodyPr>
          <a:lstStyle/>
          <a:p>
            <a:pPr algn="l" eaLnBrk="0" hangingPunct="0"/>
            <a:r>
              <a:rPr lang="ja-JP" altLang="ja-JP" sz="1200">
                <a:solidFill>
                  <a:srgbClr val="000000"/>
                </a:solidFill>
              </a:rPr>
              <a:t>利用条件：</a:t>
            </a:r>
          </a:p>
          <a:p>
            <a:pPr algn="l" eaLnBrk="0" hangingPunct="0"/>
            <a:r>
              <a:rPr lang="en-US" altLang="ja-JP" sz="1200">
                <a:solidFill>
                  <a:srgbClr val="000000"/>
                </a:solidFill>
              </a:rPr>
              <a:t> </a:t>
            </a:r>
            <a:endParaRPr lang="ja-JP" altLang="ja-JP" sz="1200">
              <a:solidFill>
                <a:srgbClr val="000000"/>
              </a:solidFill>
            </a:endParaRPr>
          </a:p>
          <a:p>
            <a:pPr marL="171450" indent="-171450" algn="l" eaLnBrk="0" hangingPunct="0">
              <a:buFont typeface="Arial" panose="020B0604020202020204" pitchFamily="34" charset="0"/>
              <a:buChar char="•"/>
            </a:pPr>
            <a:r>
              <a:rPr lang="ja-JP" altLang="ja-JP" sz="1200">
                <a:solidFill>
                  <a:srgbClr val="000000"/>
                </a:solidFill>
              </a:rPr>
              <a:t>本書に関するすべての権利は、</a:t>
            </a:r>
            <a:r>
              <a:rPr lang="en-US" altLang="ja-JP" sz="1200">
                <a:solidFill>
                  <a:srgbClr val="000000"/>
                </a:solidFill>
              </a:rPr>
              <a:t>Microsoft Corporation</a:t>
            </a:r>
            <a:r>
              <a:rPr lang="ja-JP" altLang="ja-JP" sz="1200">
                <a:solidFill>
                  <a:srgbClr val="000000"/>
                </a:solidFill>
              </a:rPr>
              <a:t>およびその関連会社（以下、マイクロソフト）が保有しています。本書は情報提供のみを目的としており、本資料に記載されている情報は、本資料作成時点での情報となります。</a:t>
            </a:r>
          </a:p>
          <a:p>
            <a:pPr marL="171450" indent="-171450" algn="l" eaLnBrk="0" hangingPunct="0">
              <a:buFont typeface="Arial" panose="020B0604020202020204" pitchFamily="34" charset="0"/>
              <a:buChar char="•"/>
            </a:pPr>
            <a:r>
              <a:rPr lang="ja-JP" altLang="ja-JP" sz="1200">
                <a:solidFill>
                  <a:srgbClr val="000000"/>
                </a:solidFill>
              </a:rPr>
              <a:t>状況等の変化により、内容は変更される場合があります。マイクロソフトによる事前の承諾がない限り、本書の全部または一部を複製、改変、翻案、再頒布、公衆送信、貸与、譲渡したり、第三者に開示または共有することは、認められません。</a:t>
            </a:r>
          </a:p>
          <a:p>
            <a:pPr marL="171450" indent="-171450" algn="l" eaLnBrk="0" hangingPunct="0">
              <a:buFont typeface="Arial" panose="020B0604020202020204" pitchFamily="34" charset="0"/>
              <a:buChar char="•"/>
            </a:pPr>
            <a:r>
              <a:rPr lang="ja-JP" altLang="ja-JP" sz="1200">
                <a:solidFill>
                  <a:srgbClr val="000000"/>
                </a:solidFill>
              </a:rPr>
              <a:t>マイクロソフトは、本書の内容について何ら保証するものではなく、本書の使用に関連してお客様、お客様の関連会社、または第三者に生ずる間接的、付随的、結果的な損害（営業機会や営業情報の損失などを含む）について一切責任を負いません。</a:t>
            </a:r>
          </a:p>
          <a:p>
            <a:pPr marL="171450" indent="-171450" algn="l" eaLnBrk="0" hangingPunct="0">
              <a:buFont typeface="Arial" panose="020B0604020202020204" pitchFamily="34" charset="0"/>
              <a:buChar char="•"/>
            </a:pPr>
            <a:r>
              <a:rPr lang="ja-JP" altLang="ja-JP" sz="1200">
                <a:solidFill>
                  <a:srgbClr val="000000"/>
                </a:solidFill>
              </a:rPr>
              <a:t>本書の中で例として使用されている企業、名前およびデータは、特に記述がない限り、架空のものです。</a:t>
            </a:r>
          </a:p>
          <a:p>
            <a:pPr algn="l" eaLnBrk="0" hangingPunct="0"/>
            <a:r>
              <a:rPr lang="en-US" altLang="ja-JP" sz="1200">
                <a:solidFill>
                  <a:srgbClr val="000000"/>
                </a:solidFill>
              </a:rPr>
              <a:t> </a:t>
            </a:r>
            <a:endParaRPr lang="ja-JP" altLang="ja-JP" sz="1200">
              <a:solidFill>
                <a:srgbClr val="000000"/>
              </a:solidFill>
            </a:endParaRPr>
          </a:p>
          <a:p>
            <a:pPr algn="l" eaLnBrk="0" hangingPunct="0"/>
            <a:r>
              <a:rPr lang="en-US" altLang="ja-JP" sz="1200">
                <a:solidFill>
                  <a:srgbClr val="000000"/>
                </a:solidFill>
              </a:rPr>
              <a:t>© 2022 Microsoft Corporation. All rights reserved.</a:t>
            </a:r>
            <a:endParaRPr lang="ja-JP" altLang="en-US" sz="1200">
              <a:solidFill>
                <a:srgbClr val="000000"/>
              </a:solidFill>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0731" y="1844780"/>
            <a:ext cx="4502537" cy="1656230"/>
          </a:xfrm>
          <a:prstGeom prst="rect">
            <a:avLst/>
          </a:prstGeom>
        </p:spPr>
      </p:pic>
      <p:sp>
        <p:nvSpPr>
          <p:cNvPr id="2" name="テキスト ボックス 1">
            <a:extLst>
              <a:ext uri="{FF2B5EF4-FFF2-40B4-BE49-F238E27FC236}">
                <a16:creationId xmlns:a16="http://schemas.microsoft.com/office/drawing/2014/main" id="{AB4417A7-4E66-4FB8-DFFA-AF79742EF764}"/>
              </a:ext>
            </a:extLst>
          </p:cNvPr>
          <p:cNvSpPr txBox="1"/>
          <p:nvPr/>
        </p:nvSpPr>
        <p:spPr>
          <a:xfrm>
            <a:off x="457200" y="7090510"/>
            <a:ext cx="8229600" cy="2092881"/>
          </a:xfrm>
          <a:prstGeom prst="rect">
            <a:avLst/>
          </a:prstGeom>
          <a:noFill/>
        </p:spPr>
        <p:txBody>
          <a:bodyPr wrap="square" rtlCol="0">
            <a:spAutoFit/>
          </a:bodyPr>
          <a:lstStyle/>
          <a:p>
            <a:pPr marL="171450" indent="-171450" defTabSz="913924" eaLnBrk="0" hangingPunct="0">
              <a:buFont typeface="Arial" panose="020B0604020202020204" pitchFamily="34" charset="0"/>
              <a:buChar char="•"/>
            </a:pPr>
            <a:r>
              <a:rPr lang="ja-JP" altLang="en-US" sz="1000">
                <a:solidFill>
                  <a:srgbClr val="525252"/>
                </a:solidFill>
                <a:cs typeface="Segoe UI" pitchFamily="34" charset="0"/>
              </a:rPr>
              <a:t>本書に記載した情報は、本書各項目に関する発行日現在の </a:t>
            </a:r>
            <a:r>
              <a:rPr lang="en-US" altLang="ja-JP" sz="1000">
                <a:solidFill>
                  <a:srgbClr val="525252"/>
                </a:solidFill>
                <a:cs typeface="Segoe UI" pitchFamily="34" charset="0"/>
              </a:rPr>
              <a:t>Microsoft </a:t>
            </a:r>
            <a:r>
              <a:rPr lang="ja-JP" altLang="en-US" sz="1000">
                <a:solidFill>
                  <a:srgbClr val="525252"/>
                </a:solidFill>
                <a:cs typeface="Segoe UI" pitchFamily="34" charset="0"/>
              </a:rPr>
              <a:t>の見解を表明するものです。</a:t>
            </a:r>
            <a:r>
              <a:rPr lang="en-US" altLang="ja-JP" sz="1000">
                <a:solidFill>
                  <a:srgbClr val="525252"/>
                </a:solidFill>
                <a:cs typeface="Segoe UI" pitchFamily="34" charset="0"/>
              </a:rPr>
              <a:t>Microsoft </a:t>
            </a:r>
            <a:r>
              <a:rPr lang="ja-JP" altLang="en-US" sz="1000">
                <a:solidFill>
                  <a:srgbClr val="525252"/>
                </a:solidFill>
                <a:cs typeface="Segoe UI" pitchFamily="34" charset="0"/>
              </a:rPr>
              <a:t>は絶えず変化する市場に対応しなければならないため、ここに記載した情報に対していかなる責務を負うものではなく、提示された情報の信憑性については保証できません。</a:t>
            </a:r>
          </a:p>
          <a:p>
            <a:pPr marL="171450" indent="-171450" defTabSz="913924" eaLnBrk="0" hangingPunct="0">
              <a:buFont typeface="Arial" panose="020B0604020202020204" pitchFamily="34" charset="0"/>
              <a:buChar char="•"/>
            </a:pPr>
            <a:r>
              <a:rPr lang="ja-JP" altLang="en-US" sz="1000">
                <a:solidFill>
                  <a:srgbClr val="525252"/>
                </a:solidFill>
                <a:cs typeface="Segoe UI" pitchFamily="34" charset="0"/>
              </a:rPr>
              <a:t>本書は情報提供のみを目的としています。 </a:t>
            </a:r>
            <a:r>
              <a:rPr lang="en-US" altLang="ja-JP" sz="1000">
                <a:solidFill>
                  <a:srgbClr val="525252"/>
                </a:solidFill>
                <a:cs typeface="Segoe UI" pitchFamily="34" charset="0"/>
              </a:rPr>
              <a:t>Microsoft </a:t>
            </a:r>
            <a:r>
              <a:rPr lang="ja-JP" altLang="en-US" sz="1000">
                <a:solidFill>
                  <a:srgbClr val="525252"/>
                </a:solidFill>
                <a:cs typeface="Segoe UI" pitchFamily="34" charset="0"/>
              </a:rPr>
              <a:t>は、明示的または暗示的を問わず、本書にいかなる保証も与えるものではありません。</a:t>
            </a:r>
          </a:p>
          <a:p>
            <a:pPr marL="171450" indent="-171450" defTabSz="913924" eaLnBrk="0" hangingPunct="0">
              <a:buFont typeface="Arial" panose="020B0604020202020204" pitchFamily="34" charset="0"/>
              <a:buChar char="•"/>
            </a:pPr>
            <a:r>
              <a:rPr lang="ja-JP" altLang="en-US" sz="1000">
                <a:solidFill>
                  <a:srgbClr val="525252"/>
                </a:solidFill>
                <a:cs typeface="Segoe UI" pitchFamily="34" charset="0"/>
              </a:rPr>
              <a:t>すべての当該著作権法を遵守することはお客様の責務です。</a:t>
            </a:r>
            <a:r>
              <a:rPr lang="en-US" altLang="ja-JP" sz="1000">
                <a:solidFill>
                  <a:srgbClr val="525252"/>
                </a:solidFill>
                <a:cs typeface="Segoe UI" pitchFamily="34" charset="0"/>
              </a:rPr>
              <a:t>Microsoft </a:t>
            </a:r>
            <a:r>
              <a:rPr lang="ja-JP" altLang="en-US" sz="1000">
                <a:solidFill>
                  <a:srgbClr val="525252"/>
                </a:solidFill>
                <a:cs typeface="Segoe UI" pitchFamily="34" charset="0"/>
              </a:rPr>
              <a:t>の書面による明確な許可なく、本書の如何なる部分についても、転載や検索システムへの格納または挿入を行うことは、どのような形式または手段 </a:t>
            </a:r>
            <a:r>
              <a:rPr lang="en-US" altLang="ja-JP" sz="1000">
                <a:solidFill>
                  <a:srgbClr val="525252"/>
                </a:solidFill>
                <a:cs typeface="Segoe UI" pitchFamily="34" charset="0"/>
              </a:rPr>
              <a:t>(</a:t>
            </a:r>
            <a:r>
              <a:rPr lang="ja-JP" altLang="en-US" sz="1000">
                <a:solidFill>
                  <a:srgbClr val="525252"/>
                </a:solidFill>
                <a:cs typeface="Segoe UI" pitchFamily="34" charset="0"/>
              </a:rPr>
              <a:t>電子的、機械的、複写、レコーディング、その他</a:t>
            </a:r>
            <a:r>
              <a:rPr lang="en-US" altLang="ja-JP" sz="1000">
                <a:solidFill>
                  <a:srgbClr val="525252"/>
                </a:solidFill>
                <a:cs typeface="Segoe UI" pitchFamily="34" charset="0"/>
              </a:rPr>
              <a:t>)</a:t>
            </a:r>
            <a:r>
              <a:rPr lang="ja-JP" altLang="en-US" sz="1000">
                <a:solidFill>
                  <a:srgbClr val="525252"/>
                </a:solidFill>
                <a:cs typeface="Segoe UI" pitchFamily="34" charset="0"/>
              </a:rPr>
              <a:t>、および目的であっても禁じられています。これらは著作権保護された権利を制限するものではありません。</a:t>
            </a:r>
          </a:p>
          <a:p>
            <a:pPr marL="171450" indent="-171450" defTabSz="913924" eaLnBrk="0" hangingPunct="0">
              <a:buFont typeface="Arial" panose="020B0604020202020204" pitchFamily="34" charset="0"/>
              <a:buChar char="•"/>
            </a:pPr>
            <a:r>
              <a:rPr lang="en-US" altLang="ja-JP" sz="1000">
                <a:solidFill>
                  <a:srgbClr val="525252"/>
                </a:solidFill>
                <a:cs typeface="Segoe UI" pitchFamily="34" charset="0"/>
              </a:rPr>
              <a:t>Microsoft </a:t>
            </a:r>
            <a:r>
              <a:rPr lang="ja-JP" altLang="en-US" sz="1000">
                <a:solidFill>
                  <a:srgbClr val="525252"/>
                </a:solidFill>
                <a:cs typeface="Segoe UI" pitchFamily="34" charset="0"/>
              </a:rPr>
              <a:t>は、本書の内容を保護する特許、特許出願書、商標、著作権、またはその他の知的財産権を保有する場合があります。</a:t>
            </a:r>
            <a:r>
              <a:rPr lang="en-US" altLang="ja-JP" sz="1000">
                <a:solidFill>
                  <a:srgbClr val="525252"/>
                </a:solidFill>
                <a:cs typeface="Segoe UI" pitchFamily="34" charset="0"/>
              </a:rPr>
              <a:t>Microsoft </a:t>
            </a:r>
            <a:r>
              <a:rPr lang="ja-JP" altLang="en-US" sz="1000">
                <a:solidFill>
                  <a:srgbClr val="525252"/>
                </a:solidFill>
                <a:cs typeface="Segoe UI" pitchFamily="34" charset="0"/>
              </a:rPr>
              <a:t>から書面によるライセンス契約が明確に供給される場合を除いて、本書の提供はこれらの特許、商標、著作権、またはその他の知的財産へのライセンスを与えるものではありません。</a:t>
            </a:r>
          </a:p>
          <a:p>
            <a:pPr defTabSz="913924" eaLnBrk="0" hangingPunct="0"/>
            <a:endParaRPr lang="en-US" altLang="ja-JP" sz="1000">
              <a:solidFill>
                <a:srgbClr val="525252"/>
              </a:solidFill>
              <a:cs typeface="Segoe UI" pitchFamily="34" charset="0"/>
            </a:endParaRPr>
          </a:p>
          <a:p>
            <a:pPr defTabSz="913924" eaLnBrk="0" hangingPunct="0"/>
            <a:r>
              <a:rPr lang="en-US" altLang="ja-JP" sz="1000">
                <a:solidFill>
                  <a:srgbClr val="525252"/>
                </a:solidFill>
                <a:cs typeface="Segoe UI" pitchFamily="34" charset="0"/>
              </a:rPr>
              <a:t>© 2022 Microsoft Corporation. All rights reserved.</a:t>
            </a:r>
          </a:p>
          <a:p>
            <a:pPr defTabSz="913924" eaLnBrk="0" hangingPunct="0"/>
            <a:r>
              <a:rPr lang="en-US" altLang="ja-JP" sz="1000">
                <a:solidFill>
                  <a:srgbClr val="525252"/>
                </a:solidFill>
                <a:cs typeface="Segoe UI" pitchFamily="34" charset="0"/>
              </a:rPr>
              <a:t>Microsoft, Windows, </a:t>
            </a:r>
            <a:r>
              <a:rPr lang="ja-JP" altLang="en-US" sz="1000">
                <a:solidFill>
                  <a:srgbClr val="525252"/>
                </a:solidFill>
                <a:cs typeface="Segoe UI" pitchFamily="34" charset="0"/>
              </a:rPr>
              <a:t>その他本文中に登場した各製品名は、</a:t>
            </a:r>
            <a:r>
              <a:rPr lang="en-US" altLang="ja-JP" sz="1000">
                <a:solidFill>
                  <a:srgbClr val="525252"/>
                </a:solidFill>
                <a:cs typeface="Segoe UI" pitchFamily="34" charset="0"/>
              </a:rPr>
              <a:t>Microsoft Corporation </a:t>
            </a:r>
            <a:r>
              <a:rPr lang="ja-JP" altLang="en-US" sz="1000">
                <a:solidFill>
                  <a:srgbClr val="525252"/>
                </a:solidFill>
                <a:cs typeface="Segoe UI" pitchFamily="34" charset="0"/>
              </a:rPr>
              <a:t>の米国およびその他の国における登録商標または商標です。その他、記載されている会社名および製品名は、一般に各社の商標です。</a:t>
            </a:r>
          </a:p>
        </p:txBody>
      </p:sp>
    </p:spTree>
    <p:extLst>
      <p:ext uri="{BB962C8B-B14F-4D97-AF65-F5344CB8AC3E}">
        <p14:creationId xmlns:p14="http://schemas.microsoft.com/office/powerpoint/2010/main" val="177522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637A23-25C8-2372-1AD0-5ED61F6C1802}"/>
              </a:ext>
            </a:extLst>
          </p:cNvPr>
          <p:cNvSpPr>
            <a:spLocks noGrp="1"/>
          </p:cNvSpPr>
          <p:nvPr>
            <p:ph type="title"/>
          </p:nvPr>
        </p:nvSpPr>
        <p:spPr/>
        <p:txBody>
          <a:bodyPr/>
          <a:lstStyle/>
          <a:p>
            <a:r>
              <a:rPr kumimoji="1" lang="ja-JP" altLang="en-US"/>
              <a:t>個人的なアドバイス </a:t>
            </a:r>
            <a:r>
              <a:rPr kumimoji="1" lang="en-US" altLang="ja-JP"/>
              <a:t>: </a:t>
            </a:r>
            <a:r>
              <a:rPr kumimoji="1" lang="ja-JP" altLang="en-US"/>
              <a:t>方法論のスクラップ ＆ ビルドは避ける</a:t>
            </a:r>
          </a:p>
        </p:txBody>
      </p:sp>
      <p:sp>
        <p:nvSpPr>
          <p:cNvPr id="3" name="コンテンツ プレースホルダー 2">
            <a:extLst>
              <a:ext uri="{FF2B5EF4-FFF2-40B4-BE49-F238E27FC236}">
                <a16:creationId xmlns:a16="http://schemas.microsoft.com/office/drawing/2014/main" id="{F2E070BE-3F4F-C911-8354-A1A372BD4035}"/>
              </a:ext>
            </a:extLst>
          </p:cNvPr>
          <p:cNvSpPr>
            <a:spLocks noGrp="1"/>
          </p:cNvSpPr>
          <p:nvPr>
            <p:ph idx="1"/>
          </p:nvPr>
        </p:nvSpPr>
        <p:spPr/>
        <p:txBody>
          <a:bodyPr/>
          <a:lstStyle/>
          <a:p>
            <a:r>
              <a:rPr kumimoji="1" lang="ja-JP" altLang="en-US"/>
              <a:t>特に大企業の場合は、「</a:t>
            </a:r>
            <a:r>
              <a:rPr kumimoji="1" lang="en-US" altLang="ja-JP"/>
              <a:t>Azure CAF </a:t>
            </a:r>
            <a:r>
              <a:rPr kumimoji="1" lang="ja-JP" altLang="en-US"/>
              <a:t>に合わせる」のではなく、「</a:t>
            </a:r>
            <a:r>
              <a:rPr kumimoji="1" lang="en-US" altLang="ja-JP"/>
              <a:t>Azure CAF </a:t>
            </a:r>
            <a:r>
              <a:rPr kumimoji="1" lang="ja-JP" altLang="en-US"/>
              <a:t>を取り込む」「</a:t>
            </a:r>
            <a:r>
              <a:rPr kumimoji="1" lang="en-US" altLang="ja-JP"/>
              <a:t>Azure CAF </a:t>
            </a:r>
            <a:r>
              <a:rPr kumimoji="1" lang="ja-JP" altLang="en-US"/>
              <a:t>からアイディアを盗む」という考え方で利用するとよい</a:t>
            </a:r>
          </a:p>
          <a:p>
            <a:pPr lvl="1"/>
            <a:r>
              <a:rPr kumimoji="1" lang="ja-JP" altLang="en-US"/>
              <a:t>多くの大企業では、社内にすでに重厚長大なプロセスや方法論が存在することが多い</a:t>
            </a:r>
          </a:p>
          <a:p>
            <a:pPr lvl="2"/>
            <a:r>
              <a:rPr lang="ja-JP" altLang="en-US"/>
              <a:t>こうしたプロセスや方法論は、長い年月をかけて洗練されてきたもの</a:t>
            </a:r>
          </a:p>
          <a:p>
            <a:pPr lvl="2"/>
            <a:r>
              <a:rPr kumimoji="1" lang="ja-JP" altLang="en-US"/>
              <a:t>仮に時代にそぐわない、古くなっている部分があるとしても、相応の理由があり、社内の人間もそれに慣れていることが多い</a:t>
            </a:r>
          </a:p>
          <a:p>
            <a:pPr lvl="1"/>
            <a:r>
              <a:rPr lang="ja-JP" altLang="en-US"/>
              <a:t>こうした従来のプロセスや方法論を</a:t>
            </a:r>
            <a:r>
              <a:rPr lang="en-US" altLang="ja-JP"/>
              <a:t>『</a:t>
            </a:r>
            <a:r>
              <a:rPr lang="ja-JP" altLang="en-US"/>
              <a:t>まるごと </a:t>
            </a:r>
            <a:r>
              <a:rPr lang="en-US" altLang="ja-JP"/>
              <a:t>CAF </a:t>
            </a:r>
            <a:r>
              <a:rPr lang="ja-JP" altLang="en-US"/>
              <a:t>に置き換える</a:t>
            </a:r>
            <a:r>
              <a:rPr lang="en-US" altLang="ja-JP"/>
              <a:t>』</a:t>
            </a:r>
            <a:r>
              <a:rPr lang="ja-JP" altLang="en-US"/>
              <a:t>ようなアプローチは、往々にして失敗することが多い</a:t>
            </a:r>
            <a:endParaRPr lang="en-US" altLang="ja-JP"/>
          </a:p>
          <a:p>
            <a:pPr lvl="2"/>
            <a:r>
              <a:rPr lang="ja-JP" altLang="en-US"/>
              <a:t>新しいプロセスや方法論、古いプロセスや方法論、どちらにも学ぶべきところがある</a:t>
            </a:r>
          </a:p>
          <a:p>
            <a:pPr lvl="1"/>
            <a:r>
              <a:rPr lang="ja-JP" altLang="en-US"/>
              <a:t>重要なのは、「理想形」を理解しつつも「現実的な制約」を加味して、改善の一手を繰り返していくこと</a:t>
            </a:r>
          </a:p>
          <a:p>
            <a:pPr lvl="2"/>
            <a:r>
              <a:rPr kumimoji="1" lang="en-US" altLang="ja-JP" u="sng"/>
              <a:t>Growth Mindset </a:t>
            </a:r>
            <a:r>
              <a:rPr kumimoji="1" lang="ja-JP" altLang="en-US" u="sng"/>
              <a:t>を持った、成長し続ける組織・人材</a:t>
            </a:r>
            <a:r>
              <a:rPr kumimoji="1" lang="ja-JP" altLang="en-US"/>
              <a:t>こそが、最も強くなれる</a:t>
            </a:r>
          </a:p>
        </p:txBody>
      </p:sp>
      <p:pic>
        <p:nvPicPr>
          <p:cNvPr id="4" name="図 3">
            <a:extLst>
              <a:ext uri="{FF2B5EF4-FFF2-40B4-BE49-F238E27FC236}">
                <a16:creationId xmlns:a16="http://schemas.microsoft.com/office/drawing/2014/main" id="{FFEBEB26-C071-2260-1C75-054592D0D736}"/>
              </a:ext>
            </a:extLst>
          </p:cNvPr>
          <p:cNvPicPr>
            <a:picLocks noChangeAspect="1"/>
          </p:cNvPicPr>
          <p:nvPr/>
        </p:nvPicPr>
        <p:blipFill>
          <a:blip r:embed="rId2"/>
          <a:stretch>
            <a:fillRect/>
          </a:stretch>
        </p:blipFill>
        <p:spPr>
          <a:xfrm>
            <a:off x="216479" y="4630112"/>
            <a:ext cx="4134923" cy="2041900"/>
          </a:xfrm>
          <a:prstGeom prst="rect">
            <a:avLst/>
          </a:prstGeom>
        </p:spPr>
      </p:pic>
      <p:grpSp>
        <p:nvGrpSpPr>
          <p:cNvPr id="6" name="グループ化 5">
            <a:extLst>
              <a:ext uri="{FF2B5EF4-FFF2-40B4-BE49-F238E27FC236}">
                <a16:creationId xmlns:a16="http://schemas.microsoft.com/office/drawing/2014/main" id="{08CC5082-A5C6-039D-1CE0-E116D8DADF2F}"/>
              </a:ext>
            </a:extLst>
          </p:cNvPr>
          <p:cNvGrpSpPr/>
          <p:nvPr/>
        </p:nvGrpSpPr>
        <p:grpSpPr>
          <a:xfrm>
            <a:off x="4582459" y="4630112"/>
            <a:ext cx="4271603" cy="2041900"/>
            <a:chOff x="457200" y="3051121"/>
            <a:chExt cx="8501632" cy="3698695"/>
          </a:xfrm>
        </p:grpSpPr>
        <p:grpSp>
          <p:nvGrpSpPr>
            <p:cNvPr id="7" name="グループ化 6">
              <a:extLst>
                <a:ext uri="{FF2B5EF4-FFF2-40B4-BE49-F238E27FC236}">
                  <a16:creationId xmlns:a16="http://schemas.microsoft.com/office/drawing/2014/main" id="{CF5FEBD5-A943-4D96-9C74-E7E5CB888E71}"/>
                </a:ext>
              </a:extLst>
            </p:cNvPr>
            <p:cNvGrpSpPr/>
            <p:nvPr/>
          </p:nvGrpSpPr>
          <p:grpSpPr>
            <a:xfrm>
              <a:off x="457200" y="3051121"/>
              <a:ext cx="3499091" cy="3698695"/>
              <a:chOff x="286892" y="1419108"/>
              <a:chExt cx="5427289" cy="5967276"/>
            </a:xfrm>
          </p:grpSpPr>
          <p:sp>
            <p:nvSpPr>
              <p:cNvPr id="11" name="正方形/長方形 10">
                <a:extLst>
                  <a:ext uri="{FF2B5EF4-FFF2-40B4-BE49-F238E27FC236}">
                    <a16:creationId xmlns:a16="http://schemas.microsoft.com/office/drawing/2014/main" id="{5703311E-6840-5368-FCB5-1DE6D9A34F9C}"/>
                  </a:ext>
                </a:extLst>
              </p:cNvPr>
              <p:cNvSpPr/>
              <p:nvPr/>
            </p:nvSpPr>
            <p:spPr>
              <a:xfrm>
                <a:off x="286892" y="1419108"/>
                <a:ext cx="5427289" cy="1862131"/>
              </a:xfrm>
              <a:prstGeom prst="rect">
                <a:avLst/>
              </a:prstGeom>
              <a:solidFill>
                <a:srgbClr val="008272"/>
              </a:solidFill>
              <a:ln w="9525" cap="flat" cmpd="sng" algn="ctr">
                <a:noFill/>
                <a:prstDash val="solid"/>
              </a:ln>
              <a:effectLst/>
            </p:spPr>
            <p:txBody>
              <a:bodyPr anchor="ctr"/>
              <a:lstStyle/>
              <a:p>
                <a:pPr algn="ctr">
                  <a:defRPr/>
                </a:pPr>
                <a:r>
                  <a:rPr lang="ja-JP" altLang="en-US" sz="1100" kern="0">
                    <a:solidFill>
                      <a:schemeClr val="bg1"/>
                    </a:solidFill>
                    <a:latin typeface="+mn-lt"/>
                    <a:ea typeface="+mn-ea"/>
                  </a:rPr>
                  <a:t>「今までこうだった」</a:t>
                </a:r>
              </a:p>
              <a:p>
                <a:pPr algn="ctr">
                  <a:defRPr/>
                </a:pPr>
                <a:r>
                  <a:rPr lang="ja-JP" altLang="en-US" sz="1100" kern="0">
                    <a:solidFill>
                      <a:schemeClr val="bg1"/>
                    </a:solidFill>
                    <a:latin typeface="+mn-lt"/>
                    <a:ea typeface="+mn-ea"/>
                  </a:rPr>
                  <a:t>「欧米でこうやっている」を</a:t>
                </a:r>
              </a:p>
              <a:p>
                <a:pPr algn="ctr">
                  <a:defRPr/>
                </a:pPr>
                <a:r>
                  <a:rPr lang="ja-JP" altLang="en-US" sz="1100" kern="0">
                    <a:solidFill>
                      <a:schemeClr val="bg1"/>
                    </a:solidFill>
                    <a:latin typeface="+mn-lt"/>
                    <a:ea typeface="+mn-ea"/>
                  </a:rPr>
                  <a:t>理由にしない</a:t>
                </a:r>
              </a:p>
            </p:txBody>
          </p:sp>
          <p:sp>
            <p:nvSpPr>
              <p:cNvPr id="12" name="正方形/長方形 11">
                <a:extLst>
                  <a:ext uri="{FF2B5EF4-FFF2-40B4-BE49-F238E27FC236}">
                    <a16:creationId xmlns:a16="http://schemas.microsoft.com/office/drawing/2014/main" id="{DE32E7B5-9CDA-81D0-1132-1E23FDECEE21}"/>
                  </a:ext>
                </a:extLst>
              </p:cNvPr>
              <p:cNvSpPr/>
              <p:nvPr/>
            </p:nvSpPr>
            <p:spPr>
              <a:xfrm>
                <a:off x="286892" y="3471681"/>
                <a:ext cx="5427289" cy="1862129"/>
              </a:xfrm>
              <a:prstGeom prst="rect">
                <a:avLst/>
              </a:prstGeom>
              <a:solidFill>
                <a:srgbClr val="008272"/>
              </a:solidFill>
              <a:ln w="9525" cap="flat" cmpd="sng" algn="ctr">
                <a:noFill/>
                <a:prstDash val="solid"/>
              </a:ln>
              <a:effectLst/>
            </p:spPr>
            <p:txBody>
              <a:bodyPr anchor="ctr"/>
              <a:lstStyle/>
              <a:p>
                <a:pPr algn="ctr">
                  <a:defRPr/>
                </a:pPr>
                <a:r>
                  <a:rPr lang="ja-JP" altLang="en-US" sz="1100" kern="0">
                    <a:solidFill>
                      <a:schemeClr val="bg1"/>
                    </a:solidFill>
                    <a:latin typeface="+mn-lt"/>
                    <a:ea typeface="+mn-ea"/>
                  </a:rPr>
                  <a:t>「技術」や「手法」から</a:t>
                </a:r>
              </a:p>
              <a:p>
                <a:pPr algn="ctr">
                  <a:defRPr/>
                </a:pPr>
                <a:r>
                  <a:rPr lang="ja-JP" altLang="en-US" sz="1100" kern="0">
                    <a:solidFill>
                      <a:schemeClr val="bg1"/>
                    </a:solidFill>
                    <a:latin typeface="+mn-lt"/>
                    <a:ea typeface="+mn-ea"/>
                  </a:rPr>
                  <a:t>現場改善のヒントを得る</a:t>
                </a:r>
              </a:p>
            </p:txBody>
          </p:sp>
          <p:sp>
            <p:nvSpPr>
              <p:cNvPr id="13" name="正方形/長方形 12">
                <a:extLst>
                  <a:ext uri="{FF2B5EF4-FFF2-40B4-BE49-F238E27FC236}">
                    <a16:creationId xmlns:a16="http://schemas.microsoft.com/office/drawing/2014/main" id="{5EF7CE05-E0E8-8B54-11B9-790B71910A50}"/>
                  </a:ext>
                </a:extLst>
              </p:cNvPr>
              <p:cNvSpPr/>
              <p:nvPr/>
            </p:nvSpPr>
            <p:spPr>
              <a:xfrm>
                <a:off x="286892" y="5524254"/>
                <a:ext cx="5427289" cy="1862130"/>
              </a:xfrm>
              <a:prstGeom prst="rect">
                <a:avLst/>
              </a:prstGeom>
              <a:solidFill>
                <a:srgbClr val="008272"/>
              </a:solidFill>
              <a:ln w="9525" cap="flat" cmpd="sng" algn="ctr">
                <a:noFill/>
                <a:prstDash val="solid"/>
              </a:ln>
              <a:effectLst/>
            </p:spPr>
            <p:txBody>
              <a:bodyPr anchor="ctr"/>
              <a:lstStyle/>
              <a:p>
                <a:pPr algn="ctr">
                  <a:defRPr/>
                </a:pPr>
                <a:r>
                  <a:rPr lang="ja-JP" altLang="en-US" sz="1100" kern="0">
                    <a:solidFill>
                      <a:schemeClr val="bg1"/>
                    </a:solidFill>
                    <a:latin typeface="+mn-lt"/>
                    <a:ea typeface="+mn-ea"/>
                  </a:rPr>
                  <a:t>「一歩ずつ」理想形に</a:t>
                </a:r>
              </a:p>
              <a:p>
                <a:pPr algn="ctr">
                  <a:defRPr/>
                </a:pPr>
                <a:r>
                  <a:rPr lang="ja-JP" altLang="en-US" sz="1100" kern="0">
                    <a:solidFill>
                      <a:schemeClr val="bg1"/>
                    </a:solidFill>
                    <a:latin typeface="+mn-lt"/>
                    <a:ea typeface="+mn-ea"/>
                  </a:rPr>
                  <a:t>近づける努力を繰り返す</a:t>
                </a:r>
              </a:p>
            </p:txBody>
          </p:sp>
        </p:grpSp>
        <p:sp>
          <p:nvSpPr>
            <p:cNvPr id="8" name="テキスト ボックス 7">
              <a:extLst>
                <a:ext uri="{FF2B5EF4-FFF2-40B4-BE49-F238E27FC236}">
                  <a16:creationId xmlns:a16="http://schemas.microsoft.com/office/drawing/2014/main" id="{D6A89595-C43F-0E7F-D3DD-540A2A305D67}"/>
                </a:ext>
              </a:extLst>
            </p:cNvPr>
            <p:cNvSpPr txBox="1"/>
            <p:nvPr/>
          </p:nvSpPr>
          <p:spPr>
            <a:xfrm>
              <a:off x="4042557" y="3124716"/>
              <a:ext cx="4916275" cy="977246"/>
            </a:xfrm>
            <a:prstGeom prst="rect">
              <a:avLst/>
            </a:prstGeom>
            <a:noFill/>
          </p:spPr>
          <p:txBody>
            <a:bodyPr wrap="square" lIns="36000" tIns="36000" rIns="36000" bIns="36000" rtlCol="0">
              <a:spAutoFit/>
            </a:bodyPr>
            <a:lstStyle/>
            <a:p>
              <a:pPr marL="171450" indent="-171450" algn="l">
                <a:lnSpc>
                  <a:spcPct val="90000"/>
                </a:lnSpc>
                <a:spcAft>
                  <a:spcPts val="441"/>
                </a:spcAft>
                <a:buFont typeface="Arial" panose="020B0604020202020204" pitchFamily="34" charset="0"/>
                <a:buChar char="•"/>
              </a:pPr>
              <a:r>
                <a:rPr lang="ja-JP" altLang="en-US" sz="1000">
                  <a:gradFill>
                    <a:gsLst>
                      <a:gs pos="2917">
                        <a:schemeClr val="tx1"/>
                      </a:gs>
                      <a:gs pos="30000">
                        <a:schemeClr val="tx1"/>
                      </a:gs>
                    </a:gsLst>
                    <a:lin ang="5400000" scaled="0"/>
                  </a:gradFill>
                  <a:latin typeface="+mn-lt"/>
                  <a:ea typeface="+mn-ea"/>
                </a:rPr>
                <a:t>本質的に解決すべき課題を明確化する</a:t>
              </a:r>
            </a:p>
            <a:p>
              <a:pPr marL="171450" indent="-171450" algn="l">
                <a:lnSpc>
                  <a:spcPct val="90000"/>
                </a:lnSpc>
                <a:spcAft>
                  <a:spcPts val="441"/>
                </a:spcAft>
                <a:buFont typeface="Arial" panose="020B0604020202020204" pitchFamily="34" charset="0"/>
                <a:buChar char="•"/>
              </a:pPr>
              <a:r>
                <a:rPr lang="ja-JP" altLang="en-US" sz="1000">
                  <a:gradFill>
                    <a:gsLst>
                      <a:gs pos="2917">
                        <a:schemeClr val="tx1"/>
                      </a:gs>
                      <a:gs pos="30000">
                        <a:schemeClr val="tx1"/>
                      </a:gs>
                    </a:gsLst>
                    <a:lin ang="5400000" scaled="0"/>
                  </a:gradFill>
                  <a:latin typeface="+mn-lt"/>
                  <a:ea typeface="+mn-ea"/>
                </a:rPr>
                <a:t>見習うべきことは、「過去」にも「欧米」にもある → 正しく融合させることが大切</a:t>
              </a:r>
            </a:p>
          </p:txBody>
        </p:sp>
        <p:sp>
          <p:nvSpPr>
            <p:cNvPr id="9" name="テキスト ボックス 8">
              <a:extLst>
                <a:ext uri="{FF2B5EF4-FFF2-40B4-BE49-F238E27FC236}">
                  <a16:creationId xmlns:a16="http://schemas.microsoft.com/office/drawing/2014/main" id="{E702592D-E6EC-A0B2-5D28-AAA9762CB145}"/>
                </a:ext>
              </a:extLst>
            </p:cNvPr>
            <p:cNvSpPr txBox="1"/>
            <p:nvPr/>
          </p:nvSpPr>
          <p:spPr>
            <a:xfrm>
              <a:off x="4042557" y="4396963"/>
              <a:ext cx="4916275" cy="1228123"/>
            </a:xfrm>
            <a:prstGeom prst="rect">
              <a:avLst/>
            </a:prstGeom>
            <a:noFill/>
          </p:spPr>
          <p:txBody>
            <a:bodyPr wrap="square" lIns="36000" tIns="36000" rIns="36000" bIns="36000" rtlCol="0">
              <a:spAutoFit/>
            </a:bodyPr>
            <a:lstStyle/>
            <a:p>
              <a:pPr marL="171450" indent="-171450" algn="l">
                <a:lnSpc>
                  <a:spcPct val="90000"/>
                </a:lnSpc>
                <a:spcAft>
                  <a:spcPts val="441"/>
                </a:spcAft>
                <a:buFont typeface="Arial" panose="020B0604020202020204" pitchFamily="34" charset="0"/>
                <a:buChar char="•"/>
              </a:pPr>
              <a:r>
                <a:rPr lang="ja-JP" altLang="en-US" sz="1000">
                  <a:gradFill>
                    <a:gsLst>
                      <a:gs pos="2917">
                        <a:schemeClr val="tx1"/>
                      </a:gs>
                      <a:gs pos="30000">
                        <a:schemeClr val="tx1"/>
                      </a:gs>
                    </a:gsLst>
                    <a:lin ang="5400000" scaled="0"/>
                  </a:gradFill>
                  <a:latin typeface="+mn-lt"/>
                  <a:ea typeface="+mn-ea"/>
                </a:rPr>
                <a:t>技術や手法の本質論を掴むことにより、真似できる現場改善のヒントが得られる</a:t>
              </a:r>
            </a:p>
            <a:p>
              <a:pPr marL="171450" indent="-171450" algn="l">
                <a:lnSpc>
                  <a:spcPct val="90000"/>
                </a:lnSpc>
                <a:spcAft>
                  <a:spcPts val="441"/>
                </a:spcAft>
                <a:buFont typeface="Arial" panose="020B0604020202020204" pitchFamily="34" charset="0"/>
                <a:buChar char="•"/>
              </a:pPr>
              <a:r>
                <a:rPr lang="en-US" altLang="ja-JP" sz="1000" err="1">
                  <a:gradFill>
                    <a:gsLst>
                      <a:gs pos="2917">
                        <a:schemeClr val="tx1"/>
                      </a:gs>
                      <a:gs pos="30000">
                        <a:schemeClr val="tx1"/>
                      </a:gs>
                    </a:gsLst>
                    <a:lin ang="5400000" scaled="0"/>
                  </a:gradFill>
                  <a:latin typeface="+mn-lt"/>
                  <a:ea typeface="+mn-ea"/>
                </a:rPr>
                <a:t>SIer</a:t>
              </a:r>
              <a:r>
                <a:rPr lang="en-US" altLang="ja-JP" sz="1000">
                  <a:gradFill>
                    <a:gsLst>
                      <a:gs pos="2917">
                        <a:schemeClr val="tx1"/>
                      </a:gs>
                      <a:gs pos="30000">
                        <a:schemeClr val="tx1"/>
                      </a:gs>
                    </a:gsLst>
                    <a:lin ang="5400000" scaled="0"/>
                  </a:gradFill>
                  <a:latin typeface="+mn-lt"/>
                  <a:ea typeface="+mn-ea"/>
                </a:rPr>
                <a:t> </a:t>
              </a:r>
              <a:r>
                <a:rPr lang="ja-JP" altLang="en-US" sz="1000" err="1">
                  <a:gradFill>
                    <a:gsLst>
                      <a:gs pos="2917">
                        <a:schemeClr val="tx1"/>
                      </a:gs>
                      <a:gs pos="30000">
                        <a:schemeClr val="tx1"/>
                      </a:gs>
                    </a:gsLst>
                    <a:lin ang="5400000" scaled="0"/>
                  </a:gradFill>
                  <a:latin typeface="+mn-lt"/>
                  <a:ea typeface="+mn-ea"/>
                </a:rPr>
                <a:t>には</a:t>
              </a:r>
              <a:r>
                <a:rPr lang="ja-JP" altLang="en-US" sz="1000">
                  <a:gradFill>
                    <a:gsLst>
                      <a:gs pos="2917">
                        <a:schemeClr val="tx1"/>
                      </a:gs>
                      <a:gs pos="30000">
                        <a:schemeClr val="tx1"/>
                      </a:gs>
                    </a:gsLst>
                    <a:lin ang="5400000" scaled="0"/>
                  </a:gradFill>
                  <a:latin typeface="+mn-lt"/>
                  <a:ea typeface="+mn-ea"/>
                </a:rPr>
                <a:t>本質を掴むための</a:t>
              </a:r>
              <a:r>
                <a:rPr lang="en-US" altLang="ja-JP" sz="1000">
                  <a:gradFill>
                    <a:gsLst>
                      <a:gs pos="2917">
                        <a:schemeClr val="tx1"/>
                      </a:gs>
                      <a:gs pos="30000">
                        <a:schemeClr val="tx1"/>
                      </a:gs>
                    </a:gsLst>
                    <a:lin ang="5400000" scaled="0"/>
                  </a:gradFill>
                  <a:latin typeface="+mn-lt"/>
                  <a:ea typeface="+mn-ea"/>
                </a:rPr>
                <a:t>”</a:t>
              </a:r>
              <a:r>
                <a:rPr lang="ja-JP" altLang="en-US" sz="1000">
                  <a:gradFill>
                    <a:gsLst>
                      <a:gs pos="2917">
                        <a:schemeClr val="tx1"/>
                      </a:gs>
                      <a:gs pos="30000">
                        <a:schemeClr val="tx1"/>
                      </a:gs>
                    </a:gsLst>
                    <a:lin ang="5400000" scaled="0"/>
                  </a:gradFill>
                  <a:latin typeface="+mn-lt"/>
                  <a:ea typeface="+mn-ea"/>
                </a:rPr>
                <a:t>技術力</a:t>
              </a:r>
              <a:r>
                <a:rPr lang="en-US" altLang="ja-JP" sz="1000">
                  <a:gradFill>
                    <a:gsLst>
                      <a:gs pos="2917">
                        <a:schemeClr val="tx1"/>
                      </a:gs>
                      <a:gs pos="30000">
                        <a:schemeClr val="tx1"/>
                      </a:gs>
                    </a:gsLst>
                    <a:lin ang="5400000" scaled="0"/>
                  </a:gradFill>
                  <a:latin typeface="+mn-lt"/>
                  <a:ea typeface="+mn-ea"/>
                </a:rPr>
                <a:t>”</a:t>
              </a:r>
              <a:r>
                <a:rPr lang="ja-JP" altLang="en-US" sz="1000">
                  <a:gradFill>
                    <a:gsLst>
                      <a:gs pos="2917">
                        <a:schemeClr val="tx1"/>
                      </a:gs>
                      <a:gs pos="30000">
                        <a:schemeClr val="tx1"/>
                      </a:gs>
                    </a:gsLst>
                    <a:lin ang="5400000" scaled="0"/>
                  </a:gradFill>
                  <a:latin typeface="+mn-lt"/>
                  <a:ea typeface="+mn-ea"/>
                </a:rPr>
                <a:t>が必要</a:t>
              </a:r>
            </a:p>
          </p:txBody>
        </p:sp>
        <p:sp>
          <p:nvSpPr>
            <p:cNvPr id="10" name="テキスト ボックス 9">
              <a:extLst>
                <a:ext uri="{FF2B5EF4-FFF2-40B4-BE49-F238E27FC236}">
                  <a16:creationId xmlns:a16="http://schemas.microsoft.com/office/drawing/2014/main" id="{83D9278E-FE62-2D32-6781-22D6DFB70E06}"/>
                </a:ext>
              </a:extLst>
            </p:cNvPr>
            <p:cNvSpPr txBox="1"/>
            <p:nvPr/>
          </p:nvSpPr>
          <p:spPr>
            <a:xfrm>
              <a:off x="4042557" y="5669210"/>
              <a:ext cx="4916275" cy="977246"/>
            </a:xfrm>
            <a:prstGeom prst="rect">
              <a:avLst/>
            </a:prstGeom>
            <a:noFill/>
          </p:spPr>
          <p:txBody>
            <a:bodyPr wrap="square" lIns="36000" tIns="36000" rIns="36000" bIns="36000" rtlCol="0">
              <a:spAutoFit/>
            </a:bodyPr>
            <a:lstStyle/>
            <a:p>
              <a:pPr marL="171450" indent="-171450" algn="l">
                <a:lnSpc>
                  <a:spcPct val="90000"/>
                </a:lnSpc>
                <a:spcAft>
                  <a:spcPts val="441"/>
                </a:spcAft>
                <a:buFont typeface="Arial" panose="020B0604020202020204" pitchFamily="34" charset="0"/>
                <a:buChar char="•"/>
              </a:pPr>
              <a:r>
                <a:rPr lang="ja-JP" altLang="en-US" sz="1000">
                  <a:gradFill>
                    <a:gsLst>
                      <a:gs pos="2917">
                        <a:schemeClr val="tx1"/>
                      </a:gs>
                      <a:gs pos="30000">
                        <a:schemeClr val="tx1"/>
                      </a:gs>
                    </a:gsLst>
                    <a:lin ang="5400000" scaled="0"/>
                  </a:gradFill>
                  <a:latin typeface="+mn-lt"/>
                  <a:ea typeface="+mn-ea"/>
                </a:rPr>
                <a:t>スクラップ＆ビルドでは現場は改善しない</a:t>
              </a:r>
            </a:p>
            <a:p>
              <a:pPr marL="171450" indent="-171450" algn="l">
                <a:lnSpc>
                  <a:spcPct val="90000"/>
                </a:lnSpc>
                <a:spcAft>
                  <a:spcPts val="441"/>
                </a:spcAft>
                <a:buFont typeface="Arial" panose="020B0604020202020204" pitchFamily="34" charset="0"/>
                <a:buChar char="•"/>
              </a:pPr>
              <a:r>
                <a:rPr lang="ja-JP" altLang="en-US" sz="1000">
                  <a:gradFill>
                    <a:gsLst>
                      <a:gs pos="2917">
                        <a:schemeClr val="tx1"/>
                      </a:gs>
                      <a:gs pos="30000">
                        <a:schemeClr val="tx1"/>
                      </a:gs>
                    </a:gsLst>
                    <a:lin ang="5400000" scaled="0"/>
                  </a:gradFill>
                  <a:latin typeface="+mn-lt"/>
                  <a:ea typeface="+mn-ea"/>
                </a:rPr>
                <a:t>「理想形」と「現実的な制約」を同時に考え一歩ずつ理想形に近づけていく</a:t>
              </a:r>
            </a:p>
          </p:txBody>
        </p:sp>
      </p:grpSp>
    </p:spTree>
    <p:extLst>
      <p:ext uri="{BB962C8B-B14F-4D97-AF65-F5344CB8AC3E}">
        <p14:creationId xmlns:p14="http://schemas.microsoft.com/office/powerpoint/2010/main" val="249336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89877A8-F771-F499-F692-8F08D549ABFE}"/>
              </a:ext>
            </a:extLst>
          </p:cNvPr>
          <p:cNvPicPr>
            <a:picLocks noChangeAspect="1"/>
          </p:cNvPicPr>
          <p:nvPr/>
        </p:nvPicPr>
        <p:blipFill>
          <a:blip r:embed="rId2"/>
          <a:stretch>
            <a:fillRect/>
          </a:stretch>
        </p:blipFill>
        <p:spPr>
          <a:xfrm>
            <a:off x="3390338" y="4431827"/>
            <a:ext cx="4638193" cy="2209802"/>
          </a:xfrm>
          <a:prstGeom prst="rect">
            <a:avLst/>
          </a:prstGeom>
        </p:spPr>
      </p:pic>
      <p:sp>
        <p:nvSpPr>
          <p:cNvPr id="4" name="タイトル 3">
            <a:extLst>
              <a:ext uri="{FF2B5EF4-FFF2-40B4-BE49-F238E27FC236}">
                <a16:creationId xmlns:a16="http://schemas.microsoft.com/office/drawing/2014/main" id="{748E1296-55BF-26B6-BB71-DAB1E1CC7CDD}"/>
              </a:ext>
            </a:extLst>
          </p:cNvPr>
          <p:cNvSpPr>
            <a:spLocks noGrp="1"/>
          </p:cNvSpPr>
          <p:nvPr>
            <p:ph type="ctrTitle"/>
          </p:nvPr>
        </p:nvSpPr>
        <p:spPr/>
        <p:txBody>
          <a:bodyPr/>
          <a:lstStyle/>
          <a:p>
            <a:r>
              <a:rPr lang="en-US" altLang="ja-JP"/>
              <a:t>1. Azure </a:t>
            </a:r>
            <a:r>
              <a:rPr lang="ja-JP" altLang="en-US"/>
              <a:t>を利用するプロジェクトの進め方</a:t>
            </a:r>
          </a:p>
        </p:txBody>
      </p:sp>
      <p:sp>
        <p:nvSpPr>
          <p:cNvPr id="7" name="正方形/長方形 6">
            <a:extLst>
              <a:ext uri="{FF2B5EF4-FFF2-40B4-BE49-F238E27FC236}">
                <a16:creationId xmlns:a16="http://schemas.microsoft.com/office/drawing/2014/main" id="{37DE50A4-8470-4120-4703-5B49F762047B}"/>
              </a:ext>
            </a:extLst>
          </p:cNvPr>
          <p:cNvSpPr/>
          <p:nvPr/>
        </p:nvSpPr>
        <p:spPr bwMode="auto">
          <a:xfrm>
            <a:off x="3395207" y="4389120"/>
            <a:ext cx="4683318" cy="556591"/>
          </a:xfrm>
          <a:prstGeom prst="rect">
            <a:avLst/>
          </a:prstGeom>
          <a:noFill/>
          <a:ln w="19050" cap="flat" cmpd="sng" algn="ctr">
            <a:solidFill>
              <a:srgbClr val="FF0000"/>
            </a:solidFill>
            <a:prstDash val="sysDot"/>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83552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gradFill rotWithShape="1">
                <a:gsLst>
                  <a:gs pos="0">
                    <a:srgbClr val="99CCFF">
                      <a:gamma/>
                      <a:tint val="33725"/>
                      <a:invGamma/>
                    </a:srgbClr>
                  </a:gs>
                  <a:gs pos="50000">
                    <a:srgbClr val="99CCFF"/>
                  </a:gs>
                  <a:gs pos="100000">
                    <a:srgbClr val="99CCFF">
                      <a:gamma/>
                      <a:tint val="33725"/>
                      <a:invGamma/>
                    </a:srgbClr>
                  </a:gs>
                </a:gsLst>
                <a:lin ang="27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Pixel</Template>
  <TotalTime>0</TotalTime>
  <Words>21958</Words>
  <Application>Microsoft Office PowerPoint</Application>
  <PresentationFormat>On-screen Show (4:3)</PresentationFormat>
  <Paragraphs>2450</Paragraphs>
  <Slides>78</Slides>
  <Notes>6</Notes>
  <HiddenSlides>0</HiddenSlides>
  <MMClips>0</MMClips>
  <ScaleCrop>false</ScaleCrop>
  <HeadingPairs>
    <vt:vector size="4" baseType="variant">
      <vt:variant>
        <vt:lpstr>Theme</vt:lpstr>
      </vt:variant>
      <vt:variant>
        <vt:i4>2</vt:i4>
      </vt:variant>
      <vt:variant>
        <vt:lpstr>Slide Titles</vt:lpstr>
      </vt:variant>
      <vt:variant>
        <vt:i4>78</vt:i4>
      </vt:variant>
    </vt:vector>
  </HeadingPairs>
  <TitlesOfParts>
    <vt:vector size="80" baseType="lpstr">
      <vt:lpstr>Pixel</vt:lpstr>
      <vt:lpstr>1_Pixel</vt:lpstr>
      <vt:lpstr>超訳 Azure CAF ～現場目線で紐解く 　Microsoft Cloud Adoption Framework for Azure～</vt:lpstr>
      <vt:lpstr>超訳 Azure CAF Agenda</vt:lpstr>
      <vt:lpstr>CAF とは何か</vt:lpstr>
      <vt:lpstr>CAF とは何か</vt:lpstr>
      <vt:lpstr>CAF とは何か</vt:lpstr>
      <vt:lpstr>Azure CAF で説明されていること</vt:lpstr>
      <vt:lpstr>Azure CAF を利用する上で注意すべきこと</vt:lpstr>
      <vt:lpstr>個人的なアドバイス : 方法論のスクラップ ＆ ビルドは避ける</vt:lpstr>
      <vt:lpstr>1. Azure を利用するプロジェクトの進め方</vt:lpstr>
      <vt:lpstr>Azure を利用するプロジェクトの進め方の基本</vt:lpstr>
      <vt:lpstr>① 戦略立案 （Strategy）</vt:lpstr>
      <vt:lpstr>① 戦略立案 （Strategy）</vt:lpstr>
      <vt:lpstr>① 戦略立案 （Strategy）</vt:lpstr>
      <vt:lpstr>① 戦略立案 （Strategy）</vt:lpstr>
      <vt:lpstr>① 戦略立案 （Strategy）</vt:lpstr>
      <vt:lpstr>① 戦略立案 （Strategy）</vt:lpstr>
      <vt:lpstr>① 戦略立案 （Strategy）</vt:lpstr>
      <vt:lpstr>① 戦略立案 （Strategy）</vt:lpstr>
      <vt:lpstr>① 戦略立案 （Strategy）</vt:lpstr>
      <vt:lpstr>① 戦略立案 （Strategy）</vt:lpstr>
      <vt:lpstr>② 戦術立案・計画策定 （Plan）</vt:lpstr>
      <vt:lpstr>② 戦術立案・計画策定 （Plan）</vt:lpstr>
      <vt:lpstr>② 戦術立案・計画策定 （Plan）</vt:lpstr>
      <vt:lpstr>② 戦術立案・計画策定 （Plan）</vt:lpstr>
      <vt:lpstr>② 戦術立案・計画策定 （Plan）</vt:lpstr>
      <vt:lpstr>② 戦術立案・計画策定 （Plan）</vt:lpstr>
      <vt:lpstr>② 戦術立案・計画策定 （Plan）</vt:lpstr>
      <vt:lpstr>② 戦術立案・計画策定 （Plan）</vt:lpstr>
      <vt:lpstr>③ 共通基盤構築 （Ready）</vt:lpstr>
      <vt:lpstr>③ 共通基盤構築 （Ready）</vt:lpstr>
      <vt:lpstr>③ 共通基盤構築 （Ready）</vt:lpstr>
      <vt:lpstr>③ 共通基盤構築 （Ready）</vt:lpstr>
      <vt:lpstr>③ 共通基盤構築 （Ready）</vt:lpstr>
      <vt:lpstr>④ 業務システム構築・移行 （Adopt）</vt:lpstr>
      <vt:lpstr>④ 業務システム構築・移行 （Adopt）</vt:lpstr>
      <vt:lpstr>④ 業務システム構築・移行 （Adopt）</vt:lpstr>
      <vt:lpstr>④ 業務システム構築・移行 （Adopt）</vt:lpstr>
      <vt:lpstr>④ 業務システム構築・移行 （Adopt）</vt:lpstr>
      <vt:lpstr>Azure を利用するプロジェクトの進め方の基本 まとめ</vt:lpstr>
      <vt:lpstr>2. 管理・統制ベースラインの整備</vt:lpstr>
      <vt:lpstr>管理・統制ベースラインの整備 Agenda</vt:lpstr>
      <vt:lpstr>① 統制（ガバナンス） （Govern）</vt:lpstr>
      <vt:lpstr>① 統制（ガバナンス） （Govern）</vt:lpstr>
      <vt:lpstr>② 運用管理 （Operate）</vt:lpstr>
      <vt:lpstr>② 運用管理 （Operate）</vt:lpstr>
      <vt:lpstr>② 運用管理 （Operate）</vt:lpstr>
      <vt:lpstr>② 運用管理 （Operate）</vt:lpstr>
      <vt:lpstr>② 運用管理 （Operate）</vt:lpstr>
      <vt:lpstr>② 運用管理 （Operate）</vt:lpstr>
      <vt:lpstr>② 運用管理 （Operate）</vt:lpstr>
      <vt:lpstr>② 運用管理 （Operate）</vt:lpstr>
      <vt:lpstr>② 運用管理 （Operate）</vt:lpstr>
      <vt:lpstr>② 運用管理 （Operate）</vt:lpstr>
      <vt:lpstr>② 運用管理 （Operate）</vt:lpstr>
      <vt:lpstr>③ セキュリティ管理 （Secure）</vt:lpstr>
      <vt:lpstr>③ セキュリティ管理 （Secure）</vt:lpstr>
      <vt:lpstr>③ セキュリティ管理 （Secure）</vt:lpstr>
      <vt:lpstr>③ セキュリティ管理 （Secure）</vt:lpstr>
      <vt:lpstr>③ セキュリティ管理 （Secure）</vt:lpstr>
      <vt:lpstr>③ セキュリティ管理 （Secure）</vt:lpstr>
      <vt:lpstr>③ セキュリティ管理 （Secure）</vt:lpstr>
      <vt:lpstr>③ セキュリティ管理 （Secure）</vt:lpstr>
      <vt:lpstr>③ セキュリティ管理 （Secure）</vt:lpstr>
      <vt:lpstr>③ セキュリティ管理 （Secure）</vt:lpstr>
      <vt:lpstr>管理・統制ベースラインの整備 まとめ</vt:lpstr>
      <vt:lpstr>3. 人材・組織論</vt:lpstr>
      <vt:lpstr>組織・人材論 Agenda</vt:lpstr>
      <vt:lpstr>① 人材・組織編成 （Organize）</vt:lpstr>
      <vt:lpstr>① 人材・組織編成 （Organize）</vt:lpstr>
      <vt:lpstr>① 人材・組織編成 （Organize）</vt:lpstr>
      <vt:lpstr>① 人材・組織編成 （Organize）</vt:lpstr>
      <vt:lpstr>① 人材・組織編成 （Organize）</vt:lpstr>
      <vt:lpstr>① 人材・組織編成 （Organize）</vt:lpstr>
      <vt:lpstr>組織・人材論 まとめ</vt:lpstr>
      <vt:lpstr>まとめ</vt:lpstr>
      <vt:lpstr>Azure CAF : クラウド利活用における『転ばぬ先の杖』</vt:lpstr>
      <vt:lpstr>（参考） Azure CAF リソースインデックス</vt:lpstr>
      <vt:lpstr>PowerPoint Presentation</vt:lpstr>
    </vt:vector>
  </TitlesOfParts>
  <Manager/>
  <Company>Microsoft Consulting Services Japan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超訳 Azure CAF ～現場目線で紐解く 　Microsoft Cloud Adoption Framework for Azure～</dc:title>
  <dc:subject>#301 Web Forms Application Development Basis</dc:subject>
  <dc:creator>nakama</dc:creator>
  <dc:description>ASP.NET / ADO.NET により提供される、新しいアプリケーション開発フレームワークの理解、ならびにそれによる簡単なデータベース参照プログラムの作成</dc:description>
  <cp:lastModifiedBy>Nobuyuki Akama</cp:lastModifiedBy>
  <cp:revision>2</cp:revision>
  <cp:lastPrinted>2020-12-17T07:21:25Z</cp:lastPrinted>
  <dcterms:created xsi:type="dcterms:W3CDTF">1601-01-01T00:00:00Z</dcterms:created>
  <dcterms:modified xsi:type="dcterms:W3CDTF">2022-12-23T02:49:13Z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horAlias">
    <vt:lpwstr>nakama</vt:lpwstr>
  </property>
  <property fmtid="{D5CDD505-2E9C-101B-9397-08002B2CF9AE}" pid="3" name="OwnerDept">
    <vt:lpwstr>KKMCS</vt:lpwstr>
  </property>
  <property fmtid="{D5CDD505-2E9C-101B-9397-08002B2CF9AE}" pid="4" name="セキュリティ">
    <vt:lpwstr>Public</vt:lpwstr>
  </property>
  <property fmtid="{D5CDD505-2E9C-101B-9397-08002B2CF9AE}" pid="5" name="MSIP_Label_f42aa342-8706-4288-bd11-ebb85995028c_Enabled">
    <vt:lpwstr>True</vt:lpwstr>
  </property>
  <property fmtid="{D5CDD505-2E9C-101B-9397-08002B2CF9AE}" pid="6" name="MSIP_Label_f42aa342-8706-4288-bd11-ebb85995028c_SiteId">
    <vt:lpwstr>72f988bf-86f1-41af-91ab-2d7cd011db47</vt:lpwstr>
  </property>
  <property fmtid="{D5CDD505-2E9C-101B-9397-08002B2CF9AE}" pid="7" name="MSIP_Label_f42aa342-8706-4288-bd11-ebb85995028c_Owner">
    <vt:lpwstr>nakama@microsoft.com</vt:lpwstr>
  </property>
  <property fmtid="{D5CDD505-2E9C-101B-9397-08002B2CF9AE}" pid="8" name="MSIP_Label_f42aa342-8706-4288-bd11-ebb85995028c_SetDate">
    <vt:lpwstr>2017-12-02T14:43:31.8197665Z</vt:lpwstr>
  </property>
  <property fmtid="{D5CDD505-2E9C-101B-9397-08002B2CF9AE}" pid="9" name="MSIP_Label_f42aa342-8706-4288-bd11-ebb85995028c_Name">
    <vt:lpwstr>General</vt:lpwstr>
  </property>
  <property fmtid="{D5CDD505-2E9C-101B-9397-08002B2CF9AE}" pid="10" name="MSIP_Label_f42aa342-8706-4288-bd11-ebb85995028c_Application">
    <vt:lpwstr>Microsoft Azure Information Protection</vt:lpwstr>
  </property>
  <property fmtid="{D5CDD505-2E9C-101B-9397-08002B2CF9AE}" pid="11" name="MSIP_Label_f42aa342-8706-4288-bd11-ebb85995028c_Extended_MSFT_Method">
    <vt:lpwstr>Automatic</vt:lpwstr>
  </property>
  <property fmtid="{D5CDD505-2E9C-101B-9397-08002B2CF9AE}" pid="12" name="Sensitivity">
    <vt:lpwstr>General</vt:lpwstr>
  </property>
</Properties>
</file>