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36"/>
  </p:notesMasterIdLst>
  <p:sldIdLst>
    <p:sldId id="257" r:id="rId3"/>
    <p:sldId id="258" r:id="rId4"/>
    <p:sldId id="282" r:id="rId5"/>
    <p:sldId id="285" r:id="rId6"/>
    <p:sldId id="284" r:id="rId7"/>
    <p:sldId id="286" r:id="rId8"/>
    <p:sldId id="287" r:id="rId9"/>
    <p:sldId id="288" r:id="rId10"/>
    <p:sldId id="289" r:id="rId11"/>
    <p:sldId id="259" r:id="rId12"/>
    <p:sldId id="290" r:id="rId13"/>
    <p:sldId id="281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5F5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667" autoAdjust="0"/>
    <p:restoredTop sz="94660"/>
  </p:normalViewPr>
  <p:slideViewPr>
    <p:cSldViewPr>
      <p:cViewPr varScale="1">
        <p:scale>
          <a:sx n="80" d="100"/>
          <a:sy n="80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E85553-8CE0-4D4F-82D6-843DA7B5DB46}" type="datetimeFigureOut">
              <a:rPr lang="en-US"/>
              <a:pPr>
                <a:defRPr/>
              </a:pPr>
              <a:t>2/8/2008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1A25D9-483F-4E66-B323-9F69EDBE5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9319FF-4870-4302-90B5-3733700291DE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9BCA0E-7C19-400F-9930-4571423CE974}" type="slidenum">
              <a:rPr lang="en-US"/>
              <a:pPr/>
              <a:t>20</a:t>
            </a:fld>
            <a:endParaRPr lang="en-US"/>
          </a:p>
        </p:txBody>
      </p:sp>
      <p:sp>
        <p:nvSpPr>
          <p:cNvPr id="39938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757B9F-4A61-41C8-B5E1-07884BE51A93}" type="slidenum">
              <a:rPr lang="en-US"/>
              <a:pPr/>
              <a:t>21</a:t>
            </a:fld>
            <a:endParaRPr lang="en-US"/>
          </a:p>
        </p:txBody>
      </p:sp>
      <p:sp>
        <p:nvSpPr>
          <p:cNvPr id="4198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8F6A8A-3676-40F8-8211-CEA0E2523D58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1E0896-7DFB-4C95-BD16-FD76C7E93B14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0BD955-E464-4A1B-8128-B7B9F0020D45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F1FC31-DCD2-4172-8D38-FE8AB3DB901A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13A85B-1660-479A-8FEE-A4C3378B56FA}" type="slidenum">
              <a:rPr lang="en-US"/>
              <a:pPr/>
              <a:t>26</a:t>
            </a:fld>
            <a:endParaRPr lang="en-US"/>
          </a:p>
        </p:txBody>
      </p:sp>
      <p:sp>
        <p:nvSpPr>
          <p:cNvPr id="5222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8A8020-F5E5-4007-AA73-F2D3EAF57F3E}" type="slidenum">
              <a:rPr lang="en-US"/>
              <a:pPr/>
              <a:t>27</a:t>
            </a:fld>
            <a:endParaRPr lang="en-US"/>
          </a:p>
        </p:txBody>
      </p:sp>
      <p:sp>
        <p:nvSpPr>
          <p:cNvPr id="5427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765510-2646-468C-8EE3-31106E0BC658}" type="slidenum">
              <a:rPr lang="en-US"/>
              <a:pPr/>
              <a:t>28</a:t>
            </a:fld>
            <a:endParaRPr lang="en-US"/>
          </a:p>
        </p:txBody>
      </p:sp>
      <p:sp>
        <p:nvSpPr>
          <p:cNvPr id="5632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439C5-C187-4833-8406-80FA9006A734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64F4B8-4B21-497F-AB2C-0764C8E9C4AD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EC1AEF-B476-4F0C-ADE2-3D1B66826C15}" type="slidenum">
              <a:rPr lang="en-US"/>
              <a:pPr/>
              <a:t>30</a:t>
            </a:fld>
            <a:endParaRPr lang="en-US"/>
          </a:p>
        </p:txBody>
      </p:sp>
      <p:sp>
        <p:nvSpPr>
          <p:cNvPr id="60418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9E43F8-3506-49EA-8220-866714871650}" type="slidenum">
              <a:rPr lang="en-US"/>
              <a:pPr/>
              <a:t>31</a:t>
            </a:fld>
            <a:endParaRPr lang="en-US"/>
          </a:p>
        </p:txBody>
      </p:sp>
      <p:sp>
        <p:nvSpPr>
          <p:cNvPr id="6246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D1B98D-128D-4F81-8952-3A3F7A0BF2AB}" type="slidenum">
              <a:rPr lang="en-US"/>
              <a:pPr/>
              <a:t>32</a:t>
            </a:fld>
            <a:endParaRPr lang="en-US"/>
          </a:p>
        </p:txBody>
      </p:sp>
      <p:sp>
        <p:nvSpPr>
          <p:cNvPr id="6451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1FBE3C-A449-4EEA-BFD0-744DB94392AA}" type="slidenum">
              <a:rPr lang="en-US"/>
              <a:pPr/>
              <a:t>33</a:t>
            </a:fld>
            <a:endParaRPr lang="en-US"/>
          </a:p>
        </p:txBody>
      </p:sp>
      <p:sp>
        <p:nvSpPr>
          <p:cNvPr id="6656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91E434-788E-435C-962B-02751FAC0159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5569FE-5FDA-4F80-A13D-C8EAA05AE28C}" type="slidenum">
              <a:rPr lang="en-US"/>
              <a:pPr/>
              <a:t>14</a:t>
            </a:fld>
            <a:endParaRPr lang="en-US"/>
          </a:p>
        </p:txBody>
      </p:sp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D119E3-F9E1-4EB3-9952-8FB468E2D2CD}" type="slidenum">
              <a:rPr lang="en-US"/>
              <a:pPr/>
              <a:t>15</a:t>
            </a:fld>
            <a:endParaRPr lang="en-US"/>
          </a:p>
        </p:txBody>
      </p:sp>
      <p:sp>
        <p:nvSpPr>
          <p:cNvPr id="29698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385D1A-635A-4128-AF27-FD4559B2C5BA}" type="slidenum">
              <a:rPr lang="en-US"/>
              <a:pPr/>
              <a:t>16</a:t>
            </a:fld>
            <a:endParaRPr lang="en-US"/>
          </a:p>
        </p:txBody>
      </p:sp>
      <p:sp>
        <p:nvSpPr>
          <p:cNvPr id="31746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7ED263-204A-4084-AA37-803E02B3D874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7F8D88-7744-44F2-9CE8-231E0985890B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CA7DC9-9BF7-4074-91D6-DB4B6C93461C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958850" y="685800"/>
            <a:ext cx="49403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457200" y="1676400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algn="ctr">
              <a:spcAft>
                <a:spcPts val="1200"/>
              </a:spcAft>
              <a:buClr>
                <a:schemeClr val="bg1"/>
              </a:buClr>
              <a:tabLst>
                <a:tab pos="398463" algn="l"/>
              </a:tabLst>
              <a:defRPr/>
            </a:pPr>
            <a:r>
              <a:rPr lang="es-AR" sz="4800" b="1" dirty="0">
                <a:solidFill>
                  <a:schemeClr val="bg1"/>
                </a:solidFill>
                <a:latin typeface="Calibri" pitchFamily="34" charset="0"/>
              </a:rPr>
              <a:t>BIENVENIDOS</a:t>
            </a:r>
          </a:p>
        </p:txBody>
      </p:sp>
      <p:pic>
        <p:nvPicPr>
          <p:cNvPr id="3" name="Picture 3" descr="fondo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SD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9600" y="6403975"/>
            <a:ext cx="82708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ched - MSD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fondo.bmp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5"/>
          <p:cNvSpPr txBox="1"/>
          <p:nvPr userDrawn="1"/>
        </p:nvSpPr>
        <p:spPr>
          <a:xfrm>
            <a:off x="5257800" y="76200"/>
            <a:ext cx="38100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AR" dirty="0">
                <a:solidFill>
                  <a:prstClr val="white"/>
                </a:solidFill>
                <a:latin typeface="Segoe Print" pitchFamily="2" charset="0"/>
              </a:rPr>
              <a:t>yo programo en </a:t>
            </a:r>
            <a:r>
              <a:rPr lang="es-AR" dirty="0" err="1">
                <a:solidFill>
                  <a:prstClr val="white"/>
                </a:solidFill>
                <a:latin typeface="Segoe Print" pitchFamily="2" charset="0"/>
              </a:rPr>
              <a:t>.net</a:t>
            </a:r>
            <a:endParaRPr lang="en-US" dirty="0">
              <a:solidFill>
                <a:prstClr val="white"/>
              </a:solidFill>
              <a:latin typeface="Segoe Print" pitchFamily="2" charset="0"/>
            </a:endParaRPr>
          </a:p>
        </p:txBody>
      </p:sp>
      <p:sp useBgFill="1">
        <p:nvSpPr>
          <p:cNvPr id="5" name="Rectangle 6"/>
          <p:cNvSpPr/>
          <p:nvPr userDrawn="1"/>
        </p:nvSpPr>
        <p:spPr bwMode="auto">
          <a:xfrm>
            <a:off x="7315200" y="6096000"/>
            <a:ext cx="1524000" cy="609600"/>
          </a:xfrm>
          <a:prstGeom prst="rect">
            <a:avLst/>
          </a:prstGeom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5" descr="MSDN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403975"/>
            <a:ext cx="82708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685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ctangl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0463" y="6361113"/>
            <a:ext cx="11826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ectangle 41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8925" y="1057275"/>
            <a:ext cx="428307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8514" name="Rectangle 1025"/>
          <p:cNvSpPr>
            <a:spLocks noGrp="1" noChangeArrowheads="1"/>
          </p:cNvSpPr>
          <p:nvPr>
            <p:ph type="ctrTitle"/>
          </p:nvPr>
        </p:nvSpPr>
        <p:spPr>
          <a:xfrm>
            <a:off x="1960563" y="1970088"/>
            <a:ext cx="6880225" cy="14700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8515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982788" y="3686175"/>
            <a:ext cx="6881812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" y="1295400"/>
            <a:chExt cx="9144001" cy="5562600"/>
          </a:xfrm>
        </p:grpSpPr>
        <p:pic>
          <p:nvPicPr>
            <p:cNvPr id="1032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72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716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25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297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69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9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44129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01326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0585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157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3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729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4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486400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5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9436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6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400801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7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858002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8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58927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9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7161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0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173328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51" name="Picture 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630529" y="1295400"/>
              <a:ext cx="513471" cy="556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3" descr="fondo.bmp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 descr="MSD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403975"/>
            <a:ext cx="82708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5257800" y="76200"/>
            <a:ext cx="3810000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s-AR" dirty="0">
                <a:solidFill>
                  <a:schemeClr val="bg1"/>
                </a:solidFill>
                <a:latin typeface="Segoe Print" pitchFamily="2" charset="0"/>
              </a:rPr>
              <a:t>yo programo en </a:t>
            </a:r>
            <a:r>
              <a:rPr lang="es-AR" dirty="0" err="1">
                <a:solidFill>
                  <a:schemeClr val="bg1"/>
                </a:solidFill>
                <a:latin typeface="Segoe Print" pitchFamily="2" charset="0"/>
              </a:rPr>
              <a:t>.net</a:t>
            </a:r>
            <a:endParaRPr lang="en-US" dirty="0">
              <a:solidFill>
                <a:schemeClr val="bg1"/>
              </a:solidFill>
              <a:latin typeface="Segoe Print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06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5600"/>
            <a:ext cx="8229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0" name="Rectangl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10463" y="6361113"/>
            <a:ext cx="11826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2" r:id="rId3"/>
    <p:sldLayoutId id="2147483677" r:id="rId4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defTabSz="1793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defTabSz="-13873163" rtl="0" eaLnBrk="0" fontAlgn="base" hangingPunct="0">
        <a:spcBef>
          <a:spcPct val="20000"/>
        </a:spcBef>
        <a:spcAft>
          <a:spcPct val="20000"/>
        </a:spcAft>
        <a:buClr>
          <a:schemeClr val="accent1"/>
        </a:buClr>
        <a:buSzPct val="135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26"/>
          <p:cNvSpPr txBox="1">
            <a:spLocks noChangeArrowheads="1"/>
          </p:cNvSpPr>
          <p:nvPr/>
        </p:nvSpPr>
        <p:spPr bwMode="auto">
          <a:xfrm>
            <a:off x="457200" y="3200400"/>
            <a:ext cx="83058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98463" indent="-398463" algn="ctr">
              <a:spcAft>
                <a:spcPts val="600"/>
              </a:spcAft>
              <a:buClr>
                <a:schemeClr val="bg1"/>
              </a:buClr>
              <a:tabLst>
                <a:tab pos="398463" algn="l"/>
              </a:tabLst>
            </a:pPr>
            <a:r>
              <a:rPr lang="es-AR" sz="4000" b="1">
                <a:solidFill>
                  <a:schemeClr val="bg1"/>
                </a:solidFill>
                <a:latin typeface="Calibri" pitchFamily="34" charset="0"/>
              </a:rPr>
              <a:t>8 de Febrero de 2008</a:t>
            </a:r>
          </a:p>
          <a:p>
            <a:pPr marL="398463" indent="-398463" algn="ctr">
              <a:spcAft>
                <a:spcPts val="600"/>
              </a:spcAft>
              <a:buClr>
                <a:schemeClr val="bg1"/>
              </a:buClr>
              <a:tabLst>
                <a:tab pos="398463" algn="l"/>
              </a:tabLst>
            </a:pPr>
            <a:r>
              <a:rPr lang="es-AR" sz="4000" b="1">
                <a:solidFill>
                  <a:schemeClr val="bg1"/>
                </a:solidFill>
                <a:latin typeface="Calibri" pitchFamily="34" charset="0"/>
              </a:rPr>
              <a:t>LINQ: mucho mas que solo consultas</a:t>
            </a:r>
          </a:p>
          <a:p>
            <a:pPr marL="398463" indent="-398463" algn="ctr">
              <a:spcAft>
                <a:spcPts val="600"/>
              </a:spcAft>
              <a:buClr>
                <a:schemeClr val="bg1"/>
              </a:buClr>
              <a:tabLst>
                <a:tab pos="398463" algn="l"/>
              </a:tabLst>
            </a:pPr>
            <a:r>
              <a:rPr lang="es-AR" sz="4000" b="1">
                <a:solidFill>
                  <a:schemeClr val="bg1"/>
                </a:solidFill>
                <a:latin typeface="Calibri" pitchFamily="34" charset="0"/>
              </a:rPr>
              <a:t>Daniel Cazzulino</a:t>
            </a:r>
            <a:endParaRPr lang="en-US" sz="2400" b="1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Próximos eventos MSDN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s-AR" b="1" u="sng" smtClean="0"/>
              <a:t>Febrero 12</a:t>
            </a:r>
            <a:r>
              <a:rPr lang="es-AR" smtClean="0"/>
              <a:t>. Conferencia </a:t>
            </a:r>
            <a:r>
              <a:rPr lang="es-AR" smtClean="0">
                <a:latin typeface="Segoe Print"/>
              </a:rPr>
              <a:t>on line</a:t>
            </a:r>
          </a:p>
          <a:p>
            <a:pPr>
              <a:buFont typeface="Arial" charset="0"/>
              <a:buNone/>
            </a:pPr>
            <a:r>
              <a:rPr lang="es-AR" sz="2800" b="1" smtClean="0"/>
              <a:t>	 Programando con servicios: Windows Live Services</a:t>
            </a:r>
          </a:p>
          <a:p>
            <a:pPr>
              <a:buFont typeface="Arial" charset="0"/>
              <a:buNone/>
            </a:pPr>
            <a:endParaRPr lang="es-AR" sz="2800" b="1" smtClean="0"/>
          </a:p>
          <a:p>
            <a:r>
              <a:rPr lang="es-AR" b="1" u="sng" smtClean="0"/>
              <a:t>Febrero 26</a:t>
            </a:r>
            <a:r>
              <a:rPr lang="es-AR" smtClean="0"/>
              <a:t>. Conferencia </a:t>
            </a:r>
            <a:r>
              <a:rPr lang="es-AR" smtClean="0">
                <a:latin typeface="Segoe Print"/>
              </a:rPr>
              <a:t>on line</a:t>
            </a:r>
          </a:p>
          <a:p>
            <a:pPr>
              <a:buFont typeface="Arial" charset="0"/>
              <a:buNone/>
            </a:pPr>
            <a:r>
              <a:rPr lang="es-AR" sz="2800" b="1" smtClean="0"/>
              <a:t>	</a:t>
            </a:r>
            <a:r>
              <a:rPr lang="es-ES" sz="2800" b="1" smtClean="0"/>
              <a:t>Desarrollando aplicaciones para correr sobre IIS 7.0 </a:t>
            </a:r>
            <a:endParaRPr lang="en-US" sz="2800" b="1" smtClean="0"/>
          </a:p>
          <a:p>
            <a:pPr>
              <a:buFont typeface="Arial" charset="0"/>
              <a:buNone/>
            </a:pPr>
            <a:endParaRPr lang="es-AR" sz="2800" b="1" smtClean="0"/>
          </a:p>
          <a:p>
            <a:pPr algn="ctr">
              <a:buFont typeface="Arial" charset="0"/>
              <a:buNone/>
            </a:pPr>
            <a:r>
              <a:rPr lang="es-AR" sz="2800" b="1" u="sng" smtClean="0"/>
              <a:t>Mantente actualizado visitando el site local de MSDN</a:t>
            </a:r>
            <a:endParaRPr lang="en-US" sz="2800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Anexo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Presentación de Anders Hejlsberg en TechEd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DEV323: C# 3.0</a:t>
            </a:r>
          </a:p>
        </p:txBody>
      </p:sp>
      <p:sp>
        <p:nvSpPr>
          <p:cNvPr id="22530" name="Rectangle 4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Anders Hejlsberg</a:t>
            </a:r>
            <a:br>
              <a:rPr lang="en-US" smtClean="0"/>
            </a:br>
            <a:r>
              <a:rPr lang="en-US" smtClean="0"/>
              <a:t>Technical Fellow</a:t>
            </a:r>
            <a:br>
              <a:rPr lang="en-US" smtClean="0"/>
            </a:br>
            <a:r>
              <a:rPr lang="en-US" smtClean="0"/>
              <a:t>Microsoft Corporation</a:t>
            </a:r>
          </a:p>
        </p:txBody>
      </p:sp>
      <p:pic>
        <p:nvPicPr>
          <p:cNvPr id="22531" name="Picture 37" descr="microsoft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0463" y="6361113"/>
            <a:ext cx="118268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5" name="Picture 39" descr="developer-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8925" y="1057275"/>
            <a:ext cx="428307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Evolution of C#</a:t>
            </a:r>
          </a:p>
        </p:txBody>
      </p:sp>
      <p:sp>
        <p:nvSpPr>
          <p:cNvPr id="403461" name="Oval 5"/>
          <p:cNvSpPr>
            <a:spLocks noChangeArrowheads="1"/>
          </p:cNvSpPr>
          <p:nvPr/>
        </p:nvSpPr>
        <p:spPr bwMode="auto">
          <a:xfrm rot="1391691">
            <a:off x="1760538" y="5497513"/>
            <a:ext cx="287337" cy="287337"/>
          </a:xfrm>
          <a:prstGeom prst="ellipse">
            <a:avLst/>
          </a:prstGeom>
          <a:solidFill>
            <a:schemeClr val="folHlink">
              <a:alpha val="50195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65" name="Line 9"/>
          <p:cNvSpPr>
            <a:spLocks noChangeShapeType="1"/>
          </p:cNvSpPr>
          <p:nvPr/>
        </p:nvSpPr>
        <p:spPr bwMode="auto">
          <a:xfrm rot="1391691" flipV="1">
            <a:off x="2187575" y="4402138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66" name="Oval 10"/>
          <p:cNvSpPr>
            <a:spLocks noChangeArrowheads="1"/>
          </p:cNvSpPr>
          <p:nvPr/>
        </p:nvSpPr>
        <p:spPr bwMode="auto">
          <a:xfrm rot="1391691">
            <a:off x="2328863" y="4173538"/>
            <a:ext cx="287337" cy="287337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67" name="Line 11"/>
          <p:cNvSpPr>
            <a:spLocks noChangeShapeType="1"/>
          </p:cNvSpPr>
          <p:nvPr/>
        </p:nvSpPr>
        <p:spPr bwMode="auto">
          <a:xfrm rot="1391691" flipV="1">
            <a:off x="2754313" y="3078163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68" name="Oval 12"/>
          <p:cNvSpPr>
            <a:spLocks noChangeArrowheads="1"/>
          </p:cNvSpPr>
          <p:nvPr/>
        </p:nvSpPr>
        <p:spPr bwMode="auto">
          <a:xfrm rot="1391691">
            <a:off x="2895600" y="2849563"/>
            <a:ext cx="287338" cy="287337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69" name="Line 13"/>
          <p:cNvSpPr>
            <a:spLocks noChangeShapeType="1"/>
          </p:cNvSpPr>
          <p:nvPr/>
        </p:nvSpPr>
        <p:spPr bwMode="auto">
          <a:xfrm rot="1391691" flipV="1">
            <a:off x="3322638" y="1755775"/>
            <a:ext cx="0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03471" name="Text Box 15"/>
          <p:cNvSpPr txBox="1">
            <a:spLocks noChangeArrowheads="1"/>
          </p:cNvSpPr>
          <p:nvPr/>
        </p:nvSpPr>
        <p:spPr bwMode="auto">
          <a:xfrm>
            <a:off x="468313" y="5084763"/>
            <a:ext cx="123348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C# 1.0</a:t>
            </a:r>
          </a:p>
        </p:txBody>
      </p:sp>
      <p:sp>
        <p:nvSpPr>
          <p:cNvPr id="403472" name="Text Box 16"/>
          <p:cNvSpPr txBox="1">
            <a:spLocks noChangeArrowheads="1"/>
          </p:cNvSpPr>
          <p:nvPr/>
        </p:nvSpPr>
        <p:spPr bwMode="auto">
          <a:xfrm>
            <a:off x="1042988" y="3789363"/>
            <a:ext cx="1233487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C# 2.0</a:t>
            </a:r>
          </a:p>
        </p:txBody>
      </p:sp>
      <p:sp>
        <p:nvSpPr>
          <p:cNvPr id="403473" name="Text Box 17"/>
          <p:cNvSpPr txBox="1">
            <a:spLocks noChangeArrowheads="1"/>
          </p:cNvSpPr>
          <p:nvPr/>
        </p:nvSpPr>
        <p:spPr bwMode="auto">
          <a:xfrm>
            <a:off x="1619250" y="2492375"/>
            <a:ext cx="12334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C# 3.0</a:t>
            </a:r>
          </a:p>
        </p:txBody>
      </p:sp>
      <p:sp>
        <p:nvSpPr>
          <p:cNvPr id="403474" name="Text Box 18"/>
          <p:cNvSpPr txBox="1">
            <a:spLocks noChangeArrowheads="1"/>
          </p:cNvSpPr>
          <p:nvPr/>
        </p:nvSpPr>
        <p:spPr bwMode="auto">
          <a:xfrm>
            <a:off x="2339975" y="5445125"/>
            <a:ext cx="5256213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Managed Code</a:t>
            </a:r>
          </a:p>
        </p:txBody>
      </p:sp>
      <p:sp>
        <p:nvSpPr>
          <p:cNvPr id="403475" name="Text Box 19"/>
          <p:cNvSpPr txBox="1">
            <a:spLocks noChangeArrowheads="1"/>
          </p:cNvSpPr>
          <p:nvPr/>
        </p:nvSpPr>
        <p:spPr bwMode="auto">
          <a:xfrm>
            <a:off x="2843213" y="4098925"/>
            <a:ext cx="4897437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Generics</a:t>
            </a:r>
          </a:p>
        </p:txBody>
      </p:sp>
      <p:sp>
        <p:nvSpPr>
          <p:cNvPr id="403476" name="Text Box 20"/>
          <p:cNvSpPr txBox="1">
            <a:spLocks noChangeArrowheads="1"/>
          </p:cNvSpPr>
          <p:nvPr/>
        </p:nvSpPr>
        <p:spPr bwMode="auto">
          <a:xfrm>
            <a:off x="3419475" y="2781300"/>
            <a:ext cx="4897438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Language Integrated Query</a:t>
            </a:r>
          </a:p>
        </p:txBody>
      </p:sp>
      <p:pic>
        <p:nvPicPr>
          <p:cNvPr id="24590" name="Picture 21" descr="binary co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04383">
            <a:off x="7380288" y="2708275"/>
            <a:ext cx="9350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1" grpId="0" animBg="1"/>
      <p:bldP spid="403465" grpId="0" animBg="1"/>
      <p:bldP spid="403466" grpId="0" animBg="1"/>
      <p:bldP spid="403467" grpId="0" animBg="1"/>
      <p:bldP spid="403468" grpId="0" animBg="1"/>
      <p:bldP spid="403469" grpId="0" animBg="1"/>
      <p:bldP spid="403471" grpId="0"/>
      <p:bldP spid="403472" grpId="0"/>
      <p:bldP spid="403473" grpId="0"/>
      <p:bldP spid="403474" grpId="0"/>
      <p:bldP spid="403475" grpId="0"/>
      <p:bldP spid="4034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C# 3.0 Design Goals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7638"/>
            <a:ext cx="8410575" cy="43354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mtClean="0"/>
              <a:t>Integrate objects, relational data, and XML</a:t>
            </a:r>
          </a:p>
          <a:p>
            <a:pPr>
              <a:lnSpc>
                <a:spcPct val="150000"/>
              </a:lnSpc>
            </a:pPr>
            <a:r>
              <a:rPr lang="en-US" smtClean="0"/>
              <a:t>Increase conciseness of language</a:t>
            </a:r>
          </a:p>
          <a:p>
            <a:pPr>
              <a:lnSpc>
                <a:spcPct val="150000"/>
              </a:lnSpc>
            </a:pPr>
            <a:r>
              <a:rPr lang="en-US" smtClean="0"/>
              <a:t>Add functional programming constructs</a:t>
            </a:r>
          </a:p>
          <a:p>
            <a:pPr>
              <a:lnSpc>
                <a:spcPct val="150000"/>
              </a:lnSpc>
            </a:pPr>
            <a:r>
              <a:rPr lang="en-US" smtClean="0"/>
              <a:t>Don’t tie language to specific APIs</a:t>
            </a:r>
          </a:p>
          <a:p>
            <a:pPr>
              <a:lnSpc>
                <a:spcPct val="150000"/>
              </a:lnSpc>
            </a:pPr>
            <a:r>
              <a:rPr lang="en-US" smtClean="0"/>
              <a:t>Remain 100% backwards compatible</a:t>
            </a:r>
          </a:p>
        </p:txBody>
      </p:sp>
      <p:pic>
        <p:nvPicPr>
          <p:cNvPr id="26627" name="Picture 10" descr="binary co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04383">
            <a:off x="7380288" y="2708275"/>
            <a:ext cx="9350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C# 3.0 Language Innovations</a:t>
            </a:r>
          </a:p>
        </p:txBody>
      </p:sp>
      <p:sp>
        <p:nvSpPr>
          <p:cNvPr id="348163" name="Text Box 3"/>
          <p:cNvSpPr txBox="1">
            <a:spLocks noChangeArrowheads="1"/>
          </p:cNvSpPr>
          <p:nvPr/>
        </p:nvSpPr>
        <p:spPr bwMode="auto">
          <a:xfrm>
            <a:off x="1981200" y="1443038"/>
            <a:ext cx="4840288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from c in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where c.State == "WA"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select new { c.Name, c.Phone };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1981200" y="3805238"/>
            <a:ext cx="5770563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.Where(c =&gt; c.State == "WA")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.Select(c =&gt; new { c.Name, c.Phone });</a:t>
            </a:r>
          </a:p>
        </p:txBody>
      </p:sp>
      <p:sp>
        <p:nvSpPr>
          <p:cNvPr id="348165" name="Freeform 5"/>
          <p:cNvSpPr>
            <a:spLocks/>
          </p:cNvSpPr>
          <p:nvPr/>
        </p:nvSpPr>
        <p:spPr bwMode="auto">
          <a:xfrm>
            <a:off x="2054225" y="4130675"/>
            <a:ext cx="466725" cy="57150"/>
          </a:xfrm>
          <a:custGeom>
            <a:avLst/>
            <a:gdLst>
              <a:gd name="T0" fmla="*/ 0 w 294"/>
              <a:gd name="T1" fmla="*/ 31 h 36"/>
              <a:gd name="T2" fmla="*/ 262 w 294"/>
              <a:gd name="T3" fmla="*/ 9 h 36"/>
              <a:gd name="T4" fmla="*/ 292 w 294"/>
              <a:gd name="T5" fmla="*/ 23 h 36"/>
              <a:gd name="T6" fmla="*/ 0 60000 65536"/>
              <a:gd name="T7" fmla="*/ 0 60000 65536"/>
              <a:gd name="T8" fmla="*/ 0 60000 65536"/>
              <a:gd name="T9" fmla="*/ 0 w 294"/>
              <a:gd name="T10" fmla="*/ 0 h 36"/>
              <a:gd name="T11" fmla="*/ 294 w 294"/>
              <a:gd name="T12" fmla="*/ 36 h 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4" h="36">
                <a:moveTo>
                  <a:pt x="0" y="31"/>
                </a:moveTo>
                <a:cubicBezTo>
                  <a:pt x="84" y="0"/>
                  <a:pt x="177" y="36"/>
                  <a:pt x="262" y="9"/>
                </a:cubicBezTo>
                <a:cubicBezTo>
                  <a:pt x="294" y="17"/>
                  <a:pt x="292" y="6"/>
                  <a:pt x="292" y="2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6" name="Freeform 6"/>
          <p:cNvSpPr>
            <a:spLocks/>
          </p:cNvSpPr>
          <p:nvPr/>
        </p:nvSpPr>
        <p:spPr bwMode="auto">
          <a:xfrm>
            <a:off x="2462213" y="4860925"/>
            <a:ext cx="960437" cy="95250"/>
          </a:xfrm>
          <a:custGeom>
            <a:avLst/>
            <a:gdLst>
              <a:gd name="T0" fmla="*/ 0 w 605"/>
              <a:gd name="T1" fmla="*/ 60 h 60"/>
              <a:gd name="T2" fmla="*/ 605 w 605"/>
              <a:gd name="T3" fmla="*/ 60 h 60"/>
              <a:gd name="T4" fmla="*/ 0 60000 65536"/>
              <a:gd name="T5" fmla="*/ 0 60000 65536"/>
              <a:gd name="T6" fmla="*/ 0 w 605"/>
              <a:gd name="T7" fmla="*/ 0 h 60"/>
              <a:gd name="T8" fmla="*/ 605 w 605"/>
              <a:gd name="T9" fmla="*/ 60 h 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7" name="Freeform 7"/>
          <p:cNvSpPr>
            <a:spLocks/>
          </p:cNvSpPr>
          <p:nvPr/>
        </p:nvSpPr>
        <p:spPr bwMode="auto">
          <a:xfrm>
            <a:off x="2479675" y="5249863"/>
            <a:ext cx="960438" cy="95250"/>
          </a:xfrm>
          <a:custGeom>
            <a:avLst/>
            <a:gdLst>
              <a:gd name="T0" fmla="*/ 0 w 605"/>
              <a:gd name="T1" fmla="*/ 60 h 60"/>
              <a:gd name="T2" fmla="*/ 605 w 605"/>
              <a:gd name="T3" fmla="*/ 60 h 60"/>
              <a:gd name="T4" fmla="*/ 0 60000 65536"/>
              <a:gd name="T5" fmla="*/ 0 60000 65536"/>
              <a:gd name="T6" fmla="*/ 0 w 605"/>
              <a:gd name="T7" fmla="*/ 0 h 60"/>
              <a:gd name="T8" fmla="*/ 605 w 605"/>
              <a:gd name="T9" fmla="*/ 60 h 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8" name="Freeform 8"/>
          <p:cNvSpPr>
            <a:spLocks/>
          </p:cNvSpPr>
          <p:nvPr/>
        </p:nvSpPr>
        <p:spPr bwMode="auto">
          <a:xfrm>
            <a:off x="3549650" y="4868863"/>
            <a:ext cx="2743200" cy="114300"/>
          </a:xfrm>
          <a:custGeom>
            <a:avLst/>
            <a:gdLst>
              <a:gd name="T0" fmla="*/ 0 w 1823"/>
              <a:gd name="T1" fmla="*/ 41 h 58"/>
              <a:gd name="T2" fmla="*/ 387 w 1823"/>
              <a:gd name="T3" fmla="*/ 19 h 58"/>
              <a:gd name="T4" fmla="*/ 817 w 1823"/>
              <a:gd name="T5" fmla="*/ 41 h 58"/>
              <a:gd name="T6" fmla="*/ 1356 w 1823"/>
              <a:gd name="T7" fmla="*/ 19 h 58"/>
              <a:gd name="T8" fmla="*/ 1495 w 1823"/>
              <a:gd name="T9" fmla="*/ 19 h 58"/>
              <a:gd name="T10" fmla="*/ 1823 w 1823"/>
              <a:gd name="T11" fmla="*/ 26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3"/>
              <a:gd name="T19" fmla="*/ 0 h 58"/>
              <a:gd name="T20" fmla="*/ 1823 w 1823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3" h="58">
                <a:moveTo>
                  <a:pt x="0" y="41"/>
                </a:moveTo>
                <a:cubicBezTo>
                  <a:pt x="128" y="48"/>
                  <a:pt x="263" y="58"/>
                  <a:pt x="387" y="19"/>
                </a:cubicBezTo>
                <a:cubicBezTo>
                  <a:pt x="531" y="26"/>
                  <a:pt x="673" y="35"/>
                  <a:pt x="817" y="41"/>
                </a:cubicBezTo>
                <a:cubicBezTo>
                  <a:pt x="1006" y="34"/>
                  <a:pt x="1165" y="24"/>
                  <a:pt x="1356" y="19"/>
                </a:cubicBezTo>
                <a:cubicBezTo>
                  <a:pt x="1416" y="0"/>
                  <a:pt x="1365" y="13"/>
                  <a:pt x="1495" y="19"/>
                </a:cubicBezTo>
                <a:cubicBezTo>
                  <a:pt x="1687" y="28"/>
                  <a:pt x="1659" y="26"/>
                  <a:pt x="1823" y="2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9" name="Freeform 9"/>
          <p:cNvSpPr>
            <a:spLocks/>
          </p:cNvSpPr>
          <p:nvPr/>
        </p:nvSpPr>
        <p:spPr bwMode="auto">
          <a:xfrm>
            <a:off x="4865688" y="5295900"/>
            <a:ext cx="2500312" cy="46038"/>
          </a:xfrm>
          <a:custGeom>
            <a:avLst/>
            <a:gdLst>
              <a:gd name="T0" fmla="*/ 0 w 1575"/>
              <a:gd name="T1" fmla="*/ 0 h 29"/>
              <a:gd name="T2" fmla="*/ 780 w 1575"/>
              <a:gd name="T3" fmla="*/ 7 h 29"/>
              <a:gd name="T4" fmla="*/ 1341 w 1575"/>
              <a:gd name="T5" fmla="*/ 29 h 29"/>
              <a:gd name="T6" fmla="*/ 1575 w 1575"/>
              <a:gd name="T7" fmla="*/ 14 h 29"/>
              <a:gd name="T8" fmla="*/ 0 60000 65536"/>
              <a:gd name="T9" fmla="*/ 0 60000 65536"/>
              <a:gd name="T10" fmla="*/ 0 60000 65536"/>
              <a:gd name="T11" fmla="*/ 0 60000 65536"/>
              <a:gd name="T12" fmla="*/ 0 w 1575"/>
              <a:gd name="T13" fmla="*/ 0 h 29"/>
              <a:gd name="T14" fmla="*/ 1575 w 1575"/>
              <a:gd name="T15" fmla="*/ 29 h 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75" h="29">
                <a:moveTo>
                  <a:pt x="0" y="0"/>
                </a:moveTo>
                <a:cubicBezTo>
                  <a:pt x="253" y="22"/>
                  <a:pt x="529" y="3"/>
                  <a:pt x="780" y="7"/>
                </a:cubicBezTo>
                <a:cubicBezTo>
                  <a:pt x="967" y="25"/>
                  <a:pt x="1154" y="10"/>
                  <a:pt x="1341" y="29"/>
                </a:cubicBezTo>
                <a:cubicBezTo>
                  <a:pt x="1349" y="29"/>
                  <a:pt x="1509" y="14"/>
                  <a:pt x="1575" y="1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0" name="Freeform 10"/>
          <p:cNvSpPr>
            <a:spLocks/>
          </p:cNvSpPr>
          <p:nvPr/>
        </p:nvSpPr>
        <p:spPr bwMode="auto">
          <a:xfrm>
            <a:off x="4108450" y="5308600"/>
            <a:ext cx="566738" cy="11113"/>
          </a:xfrm>
          <a:custGeom>
            <a:avLst/>
            <a:gdLst>
              <a:gd name="T0" fmla="*/ 0 w 357"/>
              <a:gd name="T1" fmla="*/ 0 h 7"/>
              <a:gd name="T2" fmla="*/ 357 w 357"/>
              <a:gd name="T3" fmla="*/ 7 h 7"/>
              <a:gd name="T4" fmla="*/ 0 60000 65536"/>
              <a:gd name="T5" fmla="*/ 0 60000 65536"/>
              <a:gd name="T6" fmla="*/ 0 w 357"/>
              <a:gd name="T7" fmla="*/ 0 h 7"/>
              <a:gd name="T8" fmla="*/ 357 w 357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7" h="7">
                <a:moveTo>
                  <a:pt x="0" y="0"/>
                </a:moveTo>
                <a:cubicBezTo>
                  <a:pt x="119" y="2"/>
                  <a:pt x="238" y="7"/>
                  <a:pt x="357" y="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1" name="AutoShape 11"/>
          <p:cNvSpPr>
            <a:spLocks noChangeArrowheads="1"/>
          </p:cNvSpPr>
          <p:nvPr/>
        </p:nvSpPr>
        <p:spPr bwMode="auto">
          <a:xfrm>
            <a:off x="533400" y="1981200"/>
            <a:ext cx="1295400" cy="3124200"/>
          </a:xfrm>
          <a:prstGeom prst="curvedRightArrow">
            <a:avLst>
              <a:gd name="adj1" fmla="val 48235"/>
              <a:gd name="adj2" fmla="val 96471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381000" y="5257800"/>
            <a:ext cx="1524000" cy="914400"/>
          </a:xfrm>
          <a:prstGeom prst="wedgeRoundRectCallout">
            <a:avLst>
              <a:gd name="adj1" fmla="val 74583"/>
              <a:gd name="adj2" fmla="val -67884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Extension methods</a:t>
            </a:r>
          </a:p>
        </p:txBody>
      </p:sp>
      <p:sp>
        <p:nvSpPr>
          <p:cNvPr id="348173" name="AutoShape 13"/>
          <p:cNvSpPr>
            <a:spLocks noChangeArrowheads="1"/>
          </p:cNvSpPr>
          <p:nvPr/>
        </p:nvSpPr>
        <p:spPr bwMode="auto">
          <a:xfrm>
            <a:off x="4267200" y="3200400"/>
            <a:ext cx="1676400" cy="914400"/>
          </a:xfrm>
          <a:prstGeom prst="wedgeRoundRectCallout">
            <a:avLst>
              <a:gd name="adj1" fmla="val -61648"/>
              <a:gd name="adj2" fmla="val 10399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Lambda expressions</a:t>
            </a:r>
          </a:p>
        </p:txBody>
      </p:sp>
      <p:sp>
        <p:nvSpPr>
          <p:cNvPr id="348174" name="AutoShape 14"/>
          <p:cNvSpPr>
            <a:spLocks noChangeArrowheads="1"/>
          </p:cNvSpPr>
          <p:nvPr/>
        </p:nvSpPr>
        <p:spPr bwMode="auto">
          <a:xfrm>
            <a:off x="6096000" y="1219200"/>
            <a:ext cx="1905000" cy="914400"/>
          </a:xfrm>
          <a:prstGeom prst="wedgeRoundRectCallout">
            <a:avLst>
              <a:gd name="adj1" fmla="val -87750"/>
              <a:gd name="adj2" fmla="val 44968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Query expressions</a:t>
            </a:r>
          </a:p>
        </p:txBody>
      </p:sp>
      <p:sp>
        <p:nvSpPr>
          <p:cNvPr id="348175" name="AutoShape 15"/>
          <p:cNvSpPr>
            <a:spLocks noChangeArrowheads="1"/>
          </p:cNvSpPr>
          <p:nvPr/>
        </p:nvSpPr>
        <p:spPr bwMode="auto">
          <a:xfrm>
            <a:off x="6400800" y="5562600"/>
            <a:ext cx="1676400" cy="914400"/>
          </a:xfrm>
          <a:prstGeom prst="wedgeRoundRectCallout">
            <a:avLst>
              <a:gd name="adj1" fmla="val -79356"/>
              <a:gd name="adj2" fmla="val -57986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Object initializers</a:t>
            </a:r>
          </a:p>
        </p:txBody>
      </p:sp>
      <p:sp>
        <p:nvSpPr>
          <p:cNvPr id="348176" name="AutoShape 16"/>
          <p:cNvSpPr>
            <a:spLocks noChangeArrowheads="1"/>
          </p:cNvSpPr>
          <p:nvPr/>
        </p:nvSpPr>
        <p:spPr bwMode="auto">
          <a:xfrm>
            <a:off x="2286000" y="5562600"/>
            <a:ext cx="1676400" cy="914400"/>
          </a:xfrm>
          <a:prstGeom prst="wedgeRoundRectCallout">
            <a:avLst>
              <a:gd name="adj1" fmla="val 74431"/>
              <a:gd name="adj2" fmla="val -64759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Anonymous types</a:t>
            </a:r>
          </a:p>
        </p:txBody>
      </p:sp>
      <p:sp>
        <p:nvSpPr>
          <p:cNvPr id="348177" name="Freeform 17"/>
          <p:cNvSpPr>
            <a:spLocks/>
          </p:cNvSpPr>
          <p:nvPr/>
        </p:nvSpPr>
        <p:spPr bwMode="auto">
          <a:xfrm>
            <a:off x="2416175" y="2114550"/>
            <a:ext cx="631825" cy="84138"/>
          </a:xfrm>
          <a:custGeom>
            <a:avLst/>
            <a:gdLst>
              <a:gd name="T0" fmla="*/ 0 w 430"/>
              <a:gd name="T1" fmla="*/ 49 h 49"/>
              <a:gd name="T2" fmla="*/ 430 w 430"/>
              <a:gd name="T3" fmla="*/ 43 h 49"/>
              <a:gd name="T4" fmla="*/ 0 60000 65536"/>
              <a:gd name="T5" fmla="*/ 0 60000 65536"/>
              <a:gd name="T6" fmla="*/ 0 w 430"/>
              <a:gd name="T7" fmla="*/ 0 h 49"/>
              <a:gd name="T8" fmla="*/ 430 w 430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0" h="49">
                <a:moveTo>
                  <a:pt x="0" y="49"/>
                </a:moveTo>
                <a:cubicBezTo>
                  <a:pt x="148" y="0"/>
                  <a:pt x="12" y="43"/>
                  <a:pt x="430" y="4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8" name="Freeform 18"/>
          <p:cNvSpPr>
            <a:spLocks/>
          </p:cNvSpPr>
          <p:nvPr/>
        </p:nvSpPr>
        <p:spPr bwMode="auto">
          <a:xfrm>
            <a:off x="2425700" y="2509838"/>
            <a:ext cx="774700" cy="74612"/>
          </a:xfrm>
          <a:custGeom>
            <a:avLst/>
            <a:gdLst>
              <a:gd name="T0" fmla="*/ 0 w 540"/>
              <a:gd name="T1" fmla="*/ 30 h 30"/>
              <a:gd name="T2" fmla="*/ 540 w 540"/>
              <a:gd name="T3" fmla="*/ 18 h 30"/>
              <a:gd name="T4" fmla="*/ 0 60000 65536"/>
              <a:gd name="T5" fmla="*/ 0 60000 65536"/>
              <a:gd name="T6" fmla="*/ 0 w 540"/>
              <a:gd name="T7" fmla="*/ 0 h 30"/>
              <a:gd name="T8" fmla="*/ 540 w 540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0" h="30">
                <a:moveTo>
                  <a:pt x="0" y="30"/>
                </a:moveTo>
                <a:cubicBezTo>
                  <a:pt x="179" y="0"/>
                  <a:pt x="357" y="18"/>
                  <a:pt x="540" y="1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9" name="Freeform 19"/>
          <p:cNvSpPr>
            <a:spLocks/>
          </p:cNvSpPr>
          <p:nvPr/>
        </p:nvSpPr>
        <p:spPr bwMode="auto">
          <a:xfrm>
            <a:off x="2435225" y="2906713"/>
            <a:ext cx="752475" cy="42862"/>
          </a:xfrm>
          <a:custGeom>
            <a:avLst/>
            <a:gdLst>
              <a:gd name="T0" fmla="*/ 0 w 518"/>
              <a:gd name="T1" fmla="*/ 20 h 20"/>
              <a:gd name="T2" fmla="*/ 491 w 518"/>
              <a:gd name="T3" fmla="*/ 13 h 20"/>
              <a:gd name="T4" fmla="*/ 515 w 518"/>
              <a:gd name="T5" fmla="*/ 13 h 20"/>
              <a:gd name="T6" fmla="*/ 0 60000 65536"/>
              <a:gd name="T7" fmla="*/ 0 60000 65536"/>
              <a:gd name="T8" fmla="*/ 0 60000 65536"/>
              <a:gd name="T9" fmla="*/ 0 w 518"/>
              <a:gd name="T10" fmla="*/ 0 h 20"/>
              <a:gd name="T11" fmla="*/ 518 w 51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8" h="20">
                <a:moveTo>
                  <a:pt x="0" y="20"/>
                </a:moveTo>
                <a:cubicBezTo>
                  <a:pt x="164" y="18"/>
                  <a:pt x="327" y="17"/>
                  <a:pt x="491" y="13"/>
                </a:cubicBezTo>
                <a:cubicBezTo>
                  <a:pt x="518" y="12"/>
                  <a:pt x="502" y="0"/>
                  <a:pt x="515" y="1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80" name="AutoShape 20"/>
          <p:cNvSpPr>
            <a:spLocks noChangeArrowheads="1"/>
          </p:cNvSpPr>
          <p:nvPr/>
        </p:nvSpPr>
        <p:spPr bwMode="auto">
          <a:xfrm>
            <a:off x="304800" y="2438400"/>
            <a:ext cx="1905000" cy="914400"/>
          </a:xfrm>
          <a:prstGeom prst="wedgeRoundRectCallout">
            <a:avLst>
              <a:gd name="adj1" fmla="val 44750"/>
              <a:gd name="adj2" fmla="val 102083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Local variable type inference</a:t>
            </a:r>
          </a:p>
        </p:txBody>
      </p:sp>
      <p:sp>
        <p:nvSpPr>
          <p:cNvPr id="348181" name="AutoShape 21"/>
          <p:cNvSpPr>
            <a:spLocks noChangeArrowheads="1"/>
          </p:cNvSpPr>
          <p:nvPr/>
        </p:nvSpPr>
        <p:spPr bwMode="auto">
          <a:xfrm>
            <a:off x="7019925" y="2349500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Expression trees</a:t>
            </a:r>
          </a:p>
        </p:txBody>
      </p:sp>
      <p:sp>
        <p:nvSpPr>
          <p:cNvPr id="348184" name="AutoShape 24"/>
          <p:cNvSpPr>
            <a:spLocks noChangeArrowheads="1"/>
          </p:cNvSpPr>
          <p:nvPr/>
        </p:nvSpPr>
        <p:spPr bwMode="auto">
          <a:xfrm>
            <a:off x="6588125" y="3141663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Automatic properties</a:t>
            </a:r>
          </a:p>
        </p:txBody>
      </p:sp>
      <p:sp>
        <p:nvSpPr>
          <p:cNvPr id="348185" name="AutoShape 25"/>
          <p:cNvSpPr>
            <a:spLocks noChangeArrowheads="1"/>
          </p:cNvSpPr>
          <p:nvPr/>
        </p:nvSpPr>
        <p:spPr bwMode="auto">
          <a:xfrm>
            <a:off x="6948488" y="3933825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Partial methods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/>
      <p:bldP spid="348164" grpId="0"/>
      <p:bldP spid="348165" grpId="0" animBg="1"/>
      <p:bldP spid="348166" grpId="0" animBg="1"/>
      <p:bldP spid="348167" grpId="0" animBg="1"/>
      <p:bldP spid="348168" grpId="0" animBg="1"/>
      <p:bldP spid="348169" grpId="0" animBg="1"/>
      <p:bldP spid="348170" grpId="0" animBg="1"/>
      <p:bldP spid="348171" grpId="0" animBg="1"/>
      <p:bldP spid="348172" grpId="0" animBg="1"/>
      <p:bldP spid="348173" grpId="0" animBg="1"/>
      <p:bldP spid="348174" grpId="0" animBg="1"/>
      <p:bldP spid="348175" grpId="0" animBg="1"/>
      <p:bldP spid="348176" grpId="0" animBg="1"/>
      <p:bldP spid="348177" grpId="0" animBg="1"/>
      <p:bldP spid="348178" grpId="0" animBg="1"/>
      <p:bldP spid="348179" grpId="0" animBg="1"/>
      <p:bldP spid="348180" grpId="0" animBg="1"/>
      <p:bldP spid="348181" grpId="0" animBg="1"/>
      <p:bldP spid="348184" grpId="0" animBg="1"/>
      <p:bldP spid="3481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Variable Type Inference</a:t>
            </a:r>
          </a:p>
        </p:txBody>
      </p:sp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1295400" y="1600200"/>
            <a:ext cx="6477000" cy="15240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int i = 5;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string s = "Hello";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double d = 1.0;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int[] numbers = new int[] {1, 2, 3};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Dictionary&lt;int,Order&gt; orders = new Dictionary&lt;int,Order&gt;();</a:t>
            </a:r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1295400" y="3352800"/>
            <a:ext cx="6477000" cy="15240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var i = 5;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var s = "Hello";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var d = 1.0;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var numbers = new int[] {1, 2, 3};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var orders = new Dictionary&lt;int,Order&gt;();</a:t>
            </a:r>
          </a:p>
        </p:txBody>
      </p:sp>
      <p:sp>
        <p:nvSpPr>
          <p:cNvPr id="385029" name="AutoShape 5"/>
          <p:cNvSpPr>
            <a:spLocks noChangeArrowheads="1"/>
          </p:cNvSpPr>
          <p:nvPr/>
        </p:nvSpPr>
        <p:spPr bwMode="auto">
          <a:xfrm>
            <a:off x="457200" y="2362200"/>
            <a:ext cx="685800" cy="1752600"/>
          </a:xfrm>
          <a:prstGeom prst="curvedRightArrow">
            <a:avLst>
              <a:gd name="adj1" fmla="val 51111"/>
              <a:gd name="adj2" fmla="val 102222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5030" name="AutoShape 6"/>
          <p:cNvSpPr>
            <a:spLocks noChangeArrowheads="1"/>
          </p:cNvSpPr>
          <p:nvPr/>
        </p:nvSpPr>
        <p:spPr bwMode="auto">
          <a:xfrm flipH="1" flipV="1">
            <a:off x="7924800" y="2362200"/>
            <a:ext cx="685800" cy="1752600"/>
          </a:xfrm>
          <a:prstGeom prst="curvedRightArrow">
            <a:avLst>
              <a:gd name="adj1" fmla="val 51111"/>
              <a:gd name="adj2" fmla="val 102222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85031" name="AutoShape 7"/>
          <p:cNvSpPr>
            <a:spLocks noChangeArrowheads="1"/>
          </p:cNvSpPr>
          <p:nvPr/>
        </p:nvSpPr>
        <p:spPr bwMode="auto">
          <a:xfrm>
            <a:off x="1676400" y="5181600"/>
            <a:ext cx="2390775" cy="839788"/>
          </a:xfrm>
          <a:prstGeom prst="wedgeRoundRectCallout">
            <a:avLst>
              <a:gd name="adj1" fmla="val -49269"/>
              <a:gd name="adj2" fmla="val -97824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“The type on the right hand side”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5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animBg="1"/>
      <p:bldP spid="385028" grpId="0" animBg="1"/>
      <p:bldP spid="385029" grpId="0" animBg="1"/>
      <p:bldP spid="385030" grpId="0" animBg="1"/>
      <p:bldP spid="3850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Extension Methods</a:t>
            </a:r>
          </a:p>
        </p:txBody>
      </p:sp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611188" y="1773238"/>
            <a:ext cx="7777162" cy="226695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namespace MyStuff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static class Extensions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public static string Concatenate(this IEnumerable&lt;string&gt; strings,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    string separator) {…}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390151" name="Text Box 7"/>
          <p:cNvSpPr txBox="1">
            <a:spLocks noChangeArrowheads="1"/>
          </p:cNvSpPr>
          <p:nvPr/>
        </p:nvSpPr>
        <p:spPr bwMode="auto">
          <a:xfrm>
            <a:off x="827088" y="4292600"/>
            <a:ext cx="3240087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using MyStuff;</a:t>
            </a:r>
          </a:p>
        </p:txBody>
      </p:sp>
      <p:sp>
        <p:nvSpPr>
          <p:cNvPr id="390152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5832475" cy="78105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string[] names = new string[] { "Axel", "Mia", "Niels" };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string s = names.Concatenate(", ");</a:t>
            </a:r>
          </a:p>
        </p:txBody>
      </p:sp>
      <p:sp>
        <p:nvSpPr>
          <p:cNvPr id="390153" name="Freeform 9"/>
          <p:cNvSpPr>
            <a:spLocks/>
          </p:cNvSpPr>
          <p:nvPr/>
        </p:nvSpPr>
        <p:spPr bwMode="auto">
          <a:xfrm>
            <a:off x="4564063" y="3141663"/>
            <a:ext cx="323850" cy="11112"/>
          </a:xfrm>
          <a:custGeom>
            <a:avLst/>
            <a:gdLst>
              <a:gd name="T0" fmla="*/ 0 w 204"/>
              <a:gd name="T1" fmla="*/ 7 h 7"/>
              <a:gd name="T2" fmla="*/ 167 w 204"/>
              <a:gd name="T3" fmla="*/ 0 h 7"/>
              <a:gd name="T4" fmla="*/ 204 w 204"/>
              <a:gd name="T5" fmla="*/ 7 h 7"/>
              <a:gd name="T6" fmla="*/ 0 60000 65536"/>
              <a:gd name="T7" fmla="*/ 0 60000 65536"/>
              <a:gd name="T8" fmla="*/ 0 60000 65536"/>
              <a:gd name="T9" fmla="*/ 0 w 204"/>
              <a:gd name="T10" fmla="*/ 0 h 7"/>
              <a:gd name="T11" fmla="*/ 204 w 204"/>
              <a:gd name="T12" fmla="*/ 7 h 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" h="7">
                <a:moveTo>
                  <a:pt x="0" y="7"/>
                </a:moveTo>
                <a:cubicBezTo>
                  <a:pt x="56" y="5"/>
                  <a:pt x="111" y="0"/>
                  <a:pt x="167" y="0"/>
                </a:cubicBezTo>
                <a:cubicBezTo>
                  <a:pt x="180" y="0"/>
                  <a:pt x="204" y="7"/>
                  <a:pt x="204" y="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90155" name="AutoShape 11"/>
          <p:cNvSpPr>
            <a:spLocks noChangeArrowheads="1"/>
          </p:cNvSpPr>
          <p:nvPr/>
        </p:nvSpPr>
        <p:spPr bwMode="auto">
          <a:xfrm>
            <a:off x="4787900" y="1052513"/>
            <a:ext cx="1895475" cy="762000"/>
          </a:xfrm>
          <a:prstGeom prst="wedgeRoundRectCallout">
            <a:avLst>
              <a:gd name="adj1" fmla="val -41120"/>
              <a:gd name="adj2" fmla="val 175417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Extension</a:t>
            </a:r>
            <a:br>
              <a:rPr lang="en-US"/>
            </a:br>
            <a:r>
              <a:rPr lang="en-US"/>
              <a:t>method</a:t>
            </a:r>
          </a:p>
        </p:txBody>
      </p:sp>
      <p:sp>
        <p:nvSpPr>
          <p:cNvPr id="390156" name="AutoShape 12"/>
          <p:cNvSpPr>
            <a:spLocks noChangeArrowheads="1"/>
          </p:cNvSpPr>
          <p:nvPr/>
        </p:nvSpPr>
        <p:spPr bwMode="auto">
          <a:xfrm>
            <a:off x="4211638" y="3933825"/>
            <a:ext cx="2332037" cy="762000"/>
          </a:xfrm>
          <a:prstGeom prst="wedgeRoundRectCallout">
            <a:avLst>
              <a:gd name="adj1" fmla="val -71102"/>
              <a:gd name="adj2" fmla="val 35000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Brings extensions into scope</a:t>
            </a:r>
          </a:p>
        </p:txBody>
      </p:sp>
      <p:sp>
        <p:nvSpPr>
          <p:cNvPr id="390157" name="AutoShape 13"/>
          <p:cNvSpPr>
            <a:spLocks noChangeArrowheads="1"/>
          </p:cNvSpPr>
          <p:nvPr/>
        </p:nvSpPr>
        <p:spPr bwMode="auto">
          <a:xfrm>
            <a:off x="6659563" y="4149725"/>
            <a:ext cx="2286000" cy="1371600"/>
          </a:xfrm>
          <a:prstGeom prst="wedgeRoundRectCallout">
            <a:avLst>
              <a:gd name="adj1" fmla="val -77986"/>
              <a:gd name="adj2" fmla="val 47106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obj.Foo(x, y)</a:t>
            </a:r>
          </a:p>
          <a:p>
            <a:pPr algn="ctr">
              <a:lnSpc>
                <a:spcPct val="90000"/>
              </a:lnSpc>
            </a:pPr>
            <a:r>
              <a:rPr lang="en-US">
                <a:sym typeface="Wingdings" pitchFamily="2" charset="2"/>
              </a:rPr>
              <a:t></a:t>
            </a:r>
          </a:p>
          <a:p>
            <a:pPr algn="ctr">
              <a:lnSpc>
                <a:spcPct val="90000"/>
              </a:lnSpc>
            </a:pPr>
            <a:r>
              <a:rPr lang="en-US"/>
              <a:t>XXX.Foo(obj, x, y)</a:t>
            </a:r>
          </a:p>
        </p:txBody>
      </p:sp>
      <p:sp>
        <p:nvSpPr>
          <p:cNvPr id="390158" name="AutoShape 14"/>
          <p:cNvSpPr>
            <a:spLocks noChangeArrowheads="1"/>
          </p:cNvSpPr>
          <p:nvPr/>
        </p:nvSpPr>
        <p:spPr bwMode="auto">
          <a:xfrm>
            <a:off x="2555875" y="5876925"/>
            <a:ext cx="1828800" cy="609600"/>
          </a:xfrm>
          <a:prstGeom prst="wedgeRoundRectCallout">
            <a:avLst>
              <a:gd name="adj1" fmla="val -48352"/>
              <a:gd name="adj2" fmla="val -93750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IntelliSense!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50" grpId="0" animBg="1"/>
      <p:bldP spid="390151" grpId="0" animBg="1"/>
      <p:bldP spid="390152" grpId="0" animBg="1"/>
      <p:bldP spid="390153" grpId="0" animBg="1"/>
      <p:bldP spid="390155" grpId="0" animBg="1"/>
      <p:bldP spid="390156" grpId="0" animBg="1"/>
      <p:bldP spid="390157" grpId="0" animBg="1"/>
      <p:bldP spid="3901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Lambda Expressions</a:t>
            </a:r>
            <a:endParaRPr lang="en-US" sz="2400" smtClean="0">
              <a:solidFill>
                <a:schemeClr val="accent1"/>
              </a:solidFill>
            </a:endParaRPr>
          </a:p>
        </p:txBody>
      </p:sp>
      <p:sp>
        <p:nvSpPr>
          <p:cNvPr id="394243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6697662" cy="325755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delegate bool Predicate&lt;T&gt;(T obj);</a:t>
            </a:r>
          </a:p>
          <a:p>
            <a:pPr eaLnBrk="0" hangingPunct="0">
              <a:lnSpc>
                <a:spcPct val="90000"/>
              </a:lnSpc>
            </a:pPr>
            <a:endParaRPr lang="en-US"/>
          </a:p>
          <a:p>
            <a:pPr eaLnBrk="0" hangingPunct="0">
              <a:lnSpc>
                <a:spcPct val="90000"/>
              </a:lnSpc>
            </a:pPr>
            <a:r>
              <a:rPr lang="en-US"/>
              <a:t>public class List&lt;T&gt;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List&lt;T&gt; FindAll(Predicate&lt;T&gt; test) {</a:t>
            </a:r>
            <a:br>
              <a:rPr lang="en-US"/>
            </a:br>
            <a:r>
              <a:rPr lang="en-US"/>
              <a:t>        List&lt;T&gt; result = new List&lt;T&gt;();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foreach (T item in this)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    if (test(item)) result.Add(item);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return result;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…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Lambda Expressions</a:t>
            </a:r>
            <a:endParaRPr lang="en-US" sz="2400" smtClean="0">
              <a:solidFill>
                <a:schemeClr val="accent1"/>
              </a:solidFill>
            </a:endParaRPr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6697662" cy="402272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MyClass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static void Main() {</a:t>
            </a:r>
          </a:p>
          <a:p>
            <a:r>
              <a:rPr lang="en-US"/>
              <a:t>        List&lt;Customer&gt; customers = GetCustomerList();</a:t>
            </a:r>
          </a:p>
          <a:p>
            <a:r>
              <a:rPr lang="en-US"/>
              <a:t>        List&lt;Customer&gt; locals =</a:t>
            </a:r>
          </a:p>
          <a:p>
            <a:r>
              <a:rPr lang="en-US"/>
              <a:t>            customers.FindAll(</a:t>
            </a:r>
          </a:p>
          <a:p>
            <a:r>
              <a:rPr lang="en-US"/>
              <a:t>                new Predicate&lt;Customer&gt;(StateEqualsWA)</a:t>
            </a:r>
          </a:p>
          <a:p>
            <a:r>
              <a:rPr lang="en-US"/>
              <a:t>            );</a:t>
            </a:r>
          </a:p>
          <a:p>
            <a:r>
              <a:rPr lang="en-US"/>
              <a:t>    }</a:t>
            </a:r>
          </a:p>
          <a:p>
            <a:endParaRPr lang="en-US"/>
          </a:p>
          <a:p>
            <a:r>
              <a:rPr lang="en-US"/>
              <a:t>    static bool StateEqualsWA(Customer c) {</a:t>
            </a:r>
          </a:p>
          <a:p>
            <a:r>
              <a:rPr lang="en-US"/>
              <a:t>        return c.State == "WA";</a:t>
            </a:r>
          </a:p>
          <a:p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Repaso de C# 3.0 </a:t>
            </a:r>
          </a:p>
          <a:p>
            <a:r>
              <a:rPr lang="es-AR" smtClean="0"/>
              <a:t>Migrando mentalmente a C# 3.0</a:t>
            </a:r>
          </a:p>
          <a:p>
            <a:r>
              <a:rPr lang="es-AR" smtClean="0"/>
              <a:t>Interfaces fluidas</a:t>
            </a:r>
          </a:p>
          <a:p>
            <a:r>
              <a:rPr lang="es-AR" smtClean="0"/>
              <a:t>Reflection tipado</a:t>
            </a:r>
          </a:p>
          <a:p>
            <a:r>
              <a:rPr lang="es-AR" smtClean="0"/>
              <a:t>Mockeado y tipado: Moq</a:t>
            </a:r>
          </a:p>
          <a:p>
            <a:r>
              <a:rPr lang="es-AR" smtClean="0"/>
              <a:t>Desarrollando la API de Moq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Lambda Expressions</a:t>
            </a:r>
            <a:endParaRPr lang="en-US" sz="2400" smtClean="0">
              <a:solidFill>
                <a:schemeClr val="accent1"/>
              </a:solidFill>
            </a:endParaRPr>
          </a:p>
        </p:txBody>
      </p:sp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6697662" cy="292417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MyClass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static void Main() {</a:t>
            </a:r>
          </a:p>
          <a:p>
            <a:r>
              <a:rPr lang="en-US"/>
              <a:t>        List&lt;Customer&gt; customers = GetCustomerList();</a:t>
            </a:r>
          </a:p>
          <a:p>
            <a:r>
              <a:rPr lang="en-US"/>
              <a:t>        List&lt;Customer&gt; locals =</a:t>
            </a:r>
          </a:p>
          <a:p>
            <a:r>
              <a:rPr lang="en-US"/>
              <a:t>            customers.FindAll(</a:t>
            </a:r>
          </a:p>
          <a:p>
            <a:r>
              <a:rPr lang="en-US"/>
              <a:t>                delegate(Customer c) { return c.State == "WA"; }</a:t>
            </a:r>
          </a:p>
          <a:p>
            <a:r>
              <a:rPr lang="en-US"/>
              <a:t>            );</a:t>
            </a:r>
          </a:p>
          <a:p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Lambda Expressions</a:t>
            </a:r>
            <a:endParaRPr lang="en-US" sz="2400" smtClean="0">
              <a:solidFill>
                <a:schemeClr val="accent1"/>
              </a:solidFill>
            </a:endParaRP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6697662" cy="23749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MyClass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static void Main() {</a:t>
            </a:r>
          </a:p>
          <a:p>
            <a:r>
              <a:rPr lang="en-US"/>
              <a:t>        List&lt;Customer&gt; customers = GetCustomerList();</a:t>
            </a:r>
          </a:p>
          <a:p>
            <a:r>
              <a:rPr lang="en-US"/>
              <a:t>        List&lt;Customer&gt; locals =</a:t>
            </a:r>
          </a:p>
          <a:p>
            <a:r>
              <a:rPr lang="en-US"/>
              <a:t>            customers.FindAll(c =&gt; c.State == "WA");</a:t>
            </a:r>
          </a:p>
          <a:p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397319" name="Freeform 7"/>
          <p:cNvSpPr>
            <a:spLocks/>
          </p:cNvSpPr>
          <p:nvPr/>
        </p:nvSpPr>
        <p:spPr bwMode="auto">
          <a:xfrm>
            <a:off x="3455988" y="3028950"/>
            <a:ext cx="2149475" cy="15875"/>
          </a:xfrm>
          <a:custGeom>
            <a:avLst/>
            <a:gdLst>
              <a:gd name="T0" fmla="*/ 0 w 1354"/>
              <a:gd name="T1" fmla="*/ 10 h 10"/>
              <a:gd name="T2" fmla="*/ 1354 w 1354"/>
              <a:gd name="T3" fmla="*/ 4 h 10"/>
              <a:gd name="T4" fmla="*/ 0 60000 65536"/>
              <a:gd name="T5" fmla="*/ 0 60000 65536"/>
              <a:gd name="T6" fmla="*/ 0 w 1354"/>
              <a:gd name="T7" fmla="*/ 0 h 10"/>
              <a:gd name="T8" fmla="*/ 1354 w 1354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54" h="10">
                <a:moveTo>
                  <a:pt x="0" y="10"/>
                </a:moveTo>
                <a:cubicBezTo>
                  <a:pt x="763" y="0"/>
                  <a:pt x="311" y="4"/>
                  <a:pt x="1354" y="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97322" name="AutoShape 10"/>
          <p:cNvSpPr>
            <a:spLocks noChangeArrowheads="1"/>
          </p:cNvSpPr>
          <p:nvPr/>
        </p:nvSpPr>
        <p:spPr bwMode="auto">
          <a:xfrm>
            <a:off x="3924300" y="3860800"/>
            <a:ext cx="1895475" cy="762000"/>
          </a:xfrm>
          <a:prstGeom prst="wedgeRoundRectCallout">
            <a:avLst>
              <a:gd name="adj1" fmla="val -53519"/>
              <a:gd name="adj2" fmla="val -143958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Lambda expression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9" grpId="0" animBg="1"/>
      <p:bldP spid="3973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 Initializers</a:t>
            </a:r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5334000" cy="2208212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public class Point</a:t>
            </a:r>
          </a:p>
          <a:p>
            <a:r>
              <a:rPr lang="en-US"/>
              <a:t>{</a:t>
            </a:r>
          </a:p>
          <a:p>
            <a:r>
              <a:rPr lang="en-US"/>
              <a:t>    private int x, y;</a:t>
            </a:r>
          </a:p>
          <a:p>
            <a:endParaRPr lang="en-US"/>
          </a:p>
          <a:p>
            <a:r>
              <a:rPr lang="en-US"/>
              <a:t>    public int X { get { return x; } set { x = value; } }</a:t>
            </a:r>
          </a:p>
          <a:p>
            <a:r>
              <a:rPr lang="en-US"/>
              <a:t>    public int Y { get { return y; } set { y = value; } }</a:t>
            </a:r>
          </a:p>
          <a:p>
            <a:r>
              <a:rPr lang="en-US"/>
              <a:t>}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1692275" y="3789363"/>
            <a:ext cx="4183063" cy="560387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Point a = new Point { X = 0, Y = 1 };</a:t>
            </a:r>
          </a:p>
        </p:txBody>
      </p:sp>
      <p:sp>
        <p:nvSpPr>
          <p:cNvPr id="412677" name="Text Box 5"/>
          <p:cNvSpPr txBox="1">
            <a:spLocks noChangeArrowheads="1"/>
          </p:cNvSpPr>
          <p:nvPr/>
        </p:nvSpPr>
        <p:spPr bwMode="auto">
          <a:xfrm>
            <a:off x="1763713" y="4724400"/>
            <a:ext cx="3962400" cy="1109663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Point a = new Point();</a:t>
            </a:r>
          </a:p>
          <a:p>
            <a:r>
              <a:rPr lang="en-US"/>
              <a:t>a.X = 0;</a:t>
            </a:r>
          </a:p>
          <a:p>
            <a:r>
              <a:rPr lang="en-US"/>
              <a:t>a.Y = 1;</a:t>
            </a:r>
          </a:p>
        </p:txBody>
      </p:sp>
      <p:sp>
        <p:nvSpPr>
          <p:cNvPr id="412678" name="AutoShape 6"/>
          <p:cNvSpPr>
            <a:spLocks noChangeArrowheads="1"/>
          </p:cNvSpPr>
          <p:nvPr/>
        </p:nvSpPr>
        <p:spPr bwMode="auto">
          <a:xfrm>
            <a:off x="755650" y="3933825"/>
            <a:ext cx="838200" cy="1752600"/>
          </a:xfrm>
          <a:prstGeom prst="curvedRightArrow">
            <a:avLst>
              <a:gd name="adj1" fmla="val 41818"/>
              <a:gd name="adj2" fmla="val 83636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2679" name="Freeform 7"/>
          <p:cNvSpPr>
            <a:spLocks/>
          </p:cNvSpPr>
          <p:nvPr/>
        </p:nvSpPr>
        <p:spPr bwMode="auto">
          <a:xfrm>
            <a:off x="4054475" y="4164013"/>
            <a:ext cx="531813" cy="26987"/>
          </a:xfrm>
          <a:custGeom>
            <a:avLst/>
            <a:gdLst>
              <a:gd name="T0" fmla="*/ 0 w 335"/>
              <a:gd name="T1" fmla="*/ 17 h 17"/>
              <a:gd name="T2" fmla="*/ 335 w 335"/>
              <a:gd name="T3" fmla="*/ 17 h 17"/>
              <a:gd name="T4" fmla="*/ 0 60000 65536"/>
              <a:gd name="T5" fmla="*/ 0 60000 65536"/>
              <a:gd name="T6" fmla="*/ 0 w 335"/>
              <a:gd name="T7" fmla="*/ 0 h 17"/>
              <a:gd name="T8" fmla="*/ 335 w 335"/>
              <a:gd name="T9" fmla="*/ 17 h 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5" h="17">
                <a:moveTo>
                  <a:pt x="0" y="17"/>
                </a:moveTo>
                <a:cubicBezTo>
                  <a:pt x="109" y="0"/>
                  <a:pt x="225" y="17"/>
                  <a:pt x="335" y="1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412680" name="Freeform 8"/>
          <p:cNvSpPr>
            <a:spLocks/>
          </p:cNvSpPr>
          <p:nvPr/>
        </p:nvSpPr>
        <p:spPr bwMode="auto">
          <a:xfrm>
            <a:off x="4752975" y="4183063"/>
            <a:ext cx="498475" cy="11112"/>
          </a:xfrm>
          <a:custGeom>
            <a:avLst/>
            <a:gdLst>
              <a:gd name="T0" fmla="*/ 0 w 314"/>
              <a:gd name="T1" fmla="*/ 0 h 7"/>
              <a:gd name="T2" fmla="*/ 314 w 314"/>
              <a:gd name="T3" fmla="*/ 7 h 7"/>
              <a:gd name="T4" fmla="*/ 0 60000 65536"/>
              <a:gd name="T5" fmla="*/ 0 60000 65536"/>
              <a:gd name="T6" fmla="*/ 0 w 314"/>
              <a:gd name="T7" fmla="*/ 0 h 7"/>
              <a:gd name="T8" fmla="*/ 314 w 314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4" h="7">
                <a:moveTo>
                  <a:pt x="0" y="0"/>
                </a:moveTo>
                <a:cubicBezTo>
                  <a:pt x="280" y="7"/>
                  <a:pt x="175" y="7"/>
                  <a:pt x="314" y="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412681" name="AutoShape 9"/>
          <p:cNvSpPr>
            <a:spLocks noChangeArrowheads="1"/>
          </p:cNvSpPr>
          <p:nvPr/>
        </p:nvSpPr>
        <p:spPr bwMode="auto">
          <a:xfrm>
            <a:off x="6084888" y="2565400"/>
            <a:ext cx="2362200" cy="914400"/>
          </a:xfrm>
          <a:prstGeom prst="wedgeRoundRectCallout">
            <a:avLst>
              <a:gd name="adj1" fmla="val -64986"/>
              <a:gd name="adj2" fmla="val 111287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Field or property assignments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animBg="1"/>
      <p:bldP spid="412676" grpId="0" animBg="1"/>
      <p:bldP spid="412677" grpId="0" animBg="1"/>
      <p:bldP spid="412678" grpId="0" animBg="1"/>
      <p:bldP spid="412679" grpId="0" animBg="1"/>
      <p:bldP spid="412680" grpId="0" animBg="1"/>
      <p:bldP spid="41268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Collection Initializers</a:t>
            </a:r>
          </a:p>
        </p:txBody>
      </p:sp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755650" y="2349500"/>
            <a:ext cx="5545138" cy="560388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List&lt;int&gt; numbers = new List&lt;int&gt; { 1, 10, 100 };</a:t>
            </a:r>
          </a:p>
        </p:txBody>
      </p:sp>
      <p:sp>
        <p:nvSpPr>
          <p:cNvPr id="413700" name="AutoShape 4"/>
          <p:cNvSpPr>
            <a:spLocks noChangeArrowheads="1"/>
          </p:cNvSpPr>
          <p:nvPr/>
        </p:nvSpPr>
        <p:spPr bwMode="auto">
          <a:xfrm>
            <a:off x="2051050" y="1196975"/>
            <a:ext cx="2133600" cy="762000"/>
          </a:xfrm>
          <a:prstGeom prst="wedgeRoundRectCallout">
            <a:avLst>
              <a:gd name="adj1" fmla="val 38838"/>
              <a:gd name="adj2" fmla="val 115417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Must implement IEnumerable</a:t>
            </a:r>
          </a:p>
        </p:txBody>
      </p:sp>
      <p:sp>
        <p:nvSpPr>
          <p:cNvPr id="413701" name="Freeform 5"/>
          <p:cNvSpPr>
            <a:spLocks/>
          </p:cNvSpPr>
          <p:nvPr/>
        </p:nvSpPr>
        <p:spPr bwMode="auto">
          <a:xfrm>
            <a:off x="3463925" y="2744788"/>
            <a:ext cx="903288" cy="17462"/>
          </a:xfrm>
          <a:custGeom>
            <a:avLst/>
            <a:gdLst>
              <a:gd name="T0" fmla="*/ 0 w 569"/>
              <a:gd name="T1" fmla="*/ 4 h 11"/>
              <a:gd name="T2" fmla="*/ 569 w 569"/>
              <a:gd name="T3" fmla="*/ 11 h 11"/>
              <a:gd name="T4" fmla="*/ 0 60000 65536"/>
              <a:gd name="T5" fmla="*/ 0 60000 65536"/>
              <a:gd name="T6" fmla="*/ 0 w 569"/>
              <a:gd name="T7" fmla="*/ 0 h 11"/>
              <a:gd name="T8" fmla="*/ 569 w 569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9" h="11">
                <a:moveTo>
                  <a:pt x="0" y="4"/>
                </a:moveTo>
                <a:cubicBezTo>
                  <a:pt x="194" y="0"/>
                  <a:pt x="379" y="11"/>
                  <a:pt x="569" y="11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413702" name="Text Box 6"/>
          <p:cNvSpPr txBox="1">
            <a:spLocks noChangeArrowheads="1"/>
          </p:cNvSpPr>
          <p:nvPr/>
        </p:nvSpPr>
        <p:spPr bwMode="auto">
          <a:xfrm>
            <a:off x="2124075" y="3048000"/>
            <a:ext cx="4038600" cy="13843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List&lt;int&gt; numbers = new List&lt;int&gt;();</a:t>
            </a:r>
          </a:p>
          <a:p>
            <a:r>
              <a:rPr lang="en-US"/>
              <a:t>numbers.Add(1);</a:t>
            </a:r>
          </a:p>
          <a:p>
            <a:r>
              <a:rPr lang="en-US"/>
              <a:t>numbers.Add(10);</a:t>
            </a:r>
          </a:p>
          <a:p>
            <a:r>
              <a:rPr lang="en-US"/>
              <a:t>numbers.Add(100);</a:t>
            </a:r>
          </a:p>
        </p:txBody>
      </p:sp>
      <p:sp>
        <p:nvSpPr>
          <p:cNvPr id="413703" name="AutoShape 7"/>
          <p:cNvSpPr>
            <a:spLocks noChangeArrowheads="1"/>
          </p:cNvSpPr>
          <p:nvPr/>
        </p:nvSpPr>
        <p:spPr bwMode="auto">
          <a:xfrm flipV="1">
            <a:off x="933450" y="2420938"/>
            <a:ext cx="1439863" cy="1285875"/>
          </a:xfrm>
          <a:custGeom>
            <a:avLst/>
            <a:gdLst>
              <a:gd name="T0" fmla="*/ 206047 w 21600"/>
              <a:gd name="T1" fmla="*/ 192643 h 21600"/>
              <a:gd name="T2" fmla="*/ 135187 w 21600"/>
              <a:gd name="T3" fmla="*/ 657761 h 21600"/>
              <a:gd name="T4" fmla="*/ 398695 w 21600"/>
              <a:gd name="T5" fmla="*/ 361474 h 21600"/>
              <a:gd name="T6" fmla="*/ 728397 w 21600"/>
              <a:gd name="T7" fmla="*/ -160734 h 21600"/>
              <a:gd name="T8" fmla="*/ 1040434 w 21600"/>
              <a:gd name="T9" fmla="*/ 123230 h 21600"/>
              <a:gd name="T10" fmla="*/ 722465 w 21600"/>
              <a:gd name="T11" fmla="*/ 40183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863" y="4050"/>
                </a:moveTo>
                <a:cubicBezTo>
                  <a:pt x="10842" y="4050"/>
                  <a:pt x="10821" y="4050"/>
                  <a:pt x="10800" y="4050"/>
                </a:cubicBezTo>
                <a:cubicBezTo>
                  <a:pt x="7072" y="4050"/>
                  <a:pt x="4050" y="7072"/>
                  <a:pt x="4050" y="10800"/>
                </a:cubicBezTo>
                <a:cubicBezTo>
                  <a:pt x="4049" y="10864"/>
                  <a:pt x="4050" y="10928"/>
                  <a:pt x="4052" y="10992"/>
                </a:cubicBezTo>
                <a:lnTo>
                  <a:pt x="4" y="11107"/>
                </a:lnTo>
                <a:cubicBezTo>
                  <a:pt x="1" y="11004"/>
                  <a:pt x="0" y="10902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0834" y="-1"/>
                  <a:pt x="10868" y="0"/>
                  <a:pt x="10902" y="0"/>
                </a:cubicBezTo>
                <a:lnTo>
                  <a:pt x="10927" y="-2700"/>
                </a:lnTo>
                <a:lnTo>
                  <a:pt x="15608" y="2070"/>
                </a:lnTo>
                <a:lnTo>
                  <a:pt x="10838" y="6750"/>
                </a:lnTo>
                <a:lnTo>
                  <a:pt x="10863" y="4050"/>
                </a:lnTo>
                <a:close/>
              </a:path>
            </a:pathLst>
          </a:custGeom>
          <a:solidFill>
            <a:schemeClr val="tx1">
              <a:alpha val="50195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3704" name="AutoShape 8"/>
          <p:cNvSpPr>
            <a:spLocks noChangeArrowheads="1"/>
          </p:cNvSpPr>
          <p:nvPr/>
        </p:nvSpPr>
        <p:spPr bwMode="auto">
          <a:xfrm>
            <a:off x="4356100" y="1196975"/>
            <a:ext cx="2133600" cy="762000"/>
          </a:xfrm>
          <a:prstGeom prst="wedgeRoundRectCallout">
            <a:avLst>
              <a:gd name="adj1" fmla="val -56995"/>
              <a:gd name="adj2" fmla="val 113125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Must have public Add method</a:t>
            </a:r>
          </a:p>
        </p:txBody>
      </p:sp>
      <p:sp>
        <p:nvSpPr>
          <p:cNvPr id="413705" name="Text Box 9"/>
          <p:cNvSpPr txBox="1">
            <a:spLocks noChangeArrowheads="1"/>
          </p:cNvSpPr>
          <p:nvPr/>
        </p:nvSpPr>
        <p:spPr bwMode="auto">
          <a:xfrm>
            <a:off x="1258888" y="4724400"/>
            <a:ext cx="6911975" cy="83502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Dictionary&lt;int, string&gt; spellings = new Dictionary&lt;int, string&gt; {</a:t>
            </a:r>
          </a:p>
          <a:p>
            <a:r>
              <a:rPr lang="en-US"/>
              <a:t>    { 0, "Zero" }, { 1, "One" }, { 2, "Two" }, { 3, "Three" } };</a:t>
            </a:r>
          </a:p>
        </p:txBody>
      </p:sp>
      <p:sp>
        <p:nvSpPr>
          <p:cNvPr id="413706" name="AutoShape 10"/>
          <p:cNvSpPr>
            <a:spLocks noChangeArrowheads="1"/>
          </p:cNvSpPr>
          <p:nvPr/>
        </p:nvSpPr>
        <p:spPr bwMode="auto">
          <a:xfrm>
            <a:off x="6516688" y="3284538"/>
            <a:ext cx="2133600" cy="1050925"/>
          </a:xfrm>
          <a:prstGeom prst="wedgeRoundRectCallout">
            <a:avLst>
              <a:gd name="adj1" fmla="val -56995"/>
              <a:gd name="adj2" fmla="val 95769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Add can take more than one parameter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/>
      <p:bldP spid="413700" grpId="0" animBg="1"/>
      <p:bldP spid="413701" grpId="0" animBg="1"/>
      <p:bldP spid="413702" grpId="0" animBg="1"/>
      <p:bldP spid="413703" grpId="0" animBg="1"/>
      <p:bldP spid="413704" grpId="0" animBg="1"/>
      <p:bldP spid="413705" grpId="0" animBg="1"/>
      <p:bldP spid="4137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Expressions</a:t>
            </a:r>
          </a:p>
        </p:txBody>
      </p:sp>
      <p:sp>
        <p:nvSpPr>
          <p:cNvPr id="414724" name="Text Box 4"/>
          <p:cNvSpPr txBox="1">
            <a:spLocks noChangeArrowheads="1"/>
          </p:cNvSpPr>
          <p:nvPr/>
        </p:nvSpPr>
        <p:spPr bwMode="auto">
          <a:xfrm>
            <a:off x="609600" y="2387600"/>
            <a:ext cx="7010400" cy="30924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b="1"/>
              <a:t>  from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</a:t>
            </a:r>
            <a:r>
              <a:rPr lang="en-US" sz="2400" b="1"/>
              <a:t>in</a:t>
            </a:r>
            <a:r>
              <a:rPr lang="en-US" sz="2400"/>
              <a:t> </a:t>
            </a:r>
            <a:r>
              <a:rPr lang="en-US" sz="2400" i="1"/>
              <a:t>source</a:t>
            </a:r>
            <a:endParaRPr lang="en-US" sz="2400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{ </a:t>
            </a:r>
            <a:r>
              <a:rPr lang="en-US" sz="2400" b="1"/>
              <a:t>from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</a:t>
            </a:r>
            <a:r>
              <a:rPr lang="en-US" sz="2400" b="1"/>
              <a:t>in</a:t>
            </a:r>
            <a:r>
              <a:rPr lang="en-US" sz="2400"/>
              <a:t> </a:t>
            </a:r>
            <a:r>
              <a:rPr lang="en-US" sz="2400" i="1"/>
              <a:t>source |</a:t>
            </a:r>
            <a:endParaRPr lang="en-US" sz="2400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 b="1"/>
              <a:t>join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</a:t>
            </a:r>
            <a:r>
              <a:rPr lang="en-US" sz="2400" b="1"/>
              <a:t>in</a:t>
            </a:r>
            <a:r>
              <a:rPr lang="en-US" sz="2400"/>
              <a:t> </a:t>
            </a:r>
            <a:r>
              <a:rPr lang="en-US" sz="2400" i="1"/>
              <a:t>source</a:t>
            </a:r>
            <a:r>
              <a:rPr lang="en-US" sz="2400"/>
              <a:t> </a:t>
            </a:r>
            <a:r>
              <a:rPr lang="en-US" sz="2400" b="1"/>
              <a:t>on</a:t>
            </a:r>
            <a:r>
              <a:rPr lang="en-US" sz="2400"/>
              <a:t> </a:t>
            </a:r>
            <a:r>
              <a:rPr lang="en-US" sz="2400" i="1"/>
              <a:t>expr</a:t>
            </a:r>
            <a:r>
              <a:rPr lang="en-US" sz="2400"/>
              <a:t> </a:t>
            </a:r>
            <a:r>
              <a:rPr lang="en-US" sz="2400" b="1"/>
              <a:t>equals</a:t>
            </a:r>
            <a:r>
              <a:rPr lang="en-US" sz="2400"/>
              <a:t> </a:t>
            </a:r>
            <a:r>
              <a:rPr lang="en-US" sz="2400" i="1"/>
              <a:t>expr</a:t>
            </a:r>
            <a:r>
              <a:rPr lang="en-US" sz="2400"/>
              <a:t> [ </a:t>
            </a:r>
            <a:r>
              <a:rPr lang="en-US" sz="2400" b="1"/>
              <a:t>into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] |</a:t>
            </a:r>
            <a:endParaRPr lang="en-US" sz="2400" i="1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 b="1"/>
              <a:t>let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= </a:t>
            </a:r>
            <a:r>
              <a:rPr lang="en-US" sz="2400" i="1"/>
              <a:t>expr</a:t>
            </a:r>
            <a:r>
              <a:rPr lang="en-US" sz="2400"/>
              <a:t> |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 b="1"/>
              <a:t>where</a:t>
            </a:r>
            <a:r>
              <a:rPr lang="en-US" sz="2400"/>
              <a:t> </a:t>
            </a:r>
            <a:r>
              <a:rPr lang="en-US" sz="2400" i="1"/>
              <a:t>condition </a:t>
            </a:r>
            <a:r>
              <a:rPr lang="en-US" sz="2400"/>
              <a:t>|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 b="1"/>
              <a:t>orderby</a:t>
            </a:r>
            <a:r>
              <a:rPr lang="en-US" sz="2400"/>
              <a:t> </a:t>
            </a:r>
            <a:r>
              <a:rPr lang="en-US" sz="2400" i="1"/>
              <a:t>ordering</a:t>
            </a:r>
            <a:r>
              <a:rPr lang="en-US" sz="2400"/>
              <a:t>, </a:t>
            </a:r>
            <a:r>
              <a:rPr lang="en-US" sz="2400" i="1"/>
              <a:t>ordering</a:t>
            </a:r>
            <a:r>
              <a:rPr lang="en-US" sz="2400"/>
              <a:t>, … }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b="1"/>
              <a:t>  select</a:t>
            </a:r>
            <a:r>
              <a:rPr lang="en-US" sz="2400"/>
              <a:t> </a:t>
            </a:r>
            <a:r>
              <a:rPr lang="en-US" sz="2400" i="1"/>
              <a:t>expr</a:t>
            </a:r>
            <a:r>
              <a:rPr lang="en-US" sz="2400"/>
              <a:t> | </a:t>
            </a:r>
            <a:r>
              <a:rPr lang="en-US" sz="2400" b="1"/>
              <a:t>group</a:t>
            </a:r>
            <a:r>
              <a:rPr lang="en-US" sz="2400"/>
              <a:t> </a:t>
            </a:r>
            <a:r>
              <a:rPr lang="en-US" sz="2400" i="1"/>
              <a:t>expr</a:t>
            </a:r>
            <a:r>
              <a:rPr lang="en-US" sz="2400"/>
              <a:t> </a:t>
            </a:r>
            <a:r>
              <a:rPr lang="en-US" sz="2400" b="1"/>
              <a:t>by</a:t>
            </a:r>
            <a:r>
              <a:rPr lang="en-US" sz="2400"/>
              <a:t> </a:t>
            </a:r>
            <a:r>
              <a:rPr lang="en-US" sz="2400" i="1"/>
              <a:t>key</a:t>
            </a:r>
            <a:endParaRPr lang="en-US" sz="2400"/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[ </a:t>
            </a:r>
            <a:r>
              <a:rPr lang="en-US" sz="2400" b="1"/>
              <a:t>into</a:t>
            </a:r>
            <a:r>
              <a:rPr lang="en-US" sz="2400"/>
              <a:t> </a:t>
            </a:r>
            <a:r>
              <a:rPr lang="en-US" sz="2400" i="1"/>
              <a:t>id</a:t>
            </a:r>
            <a:r>
              <a:rPr lang="en-US" sz="2400"/>
              <a:t> </a:t>
            </a:r>
            <a:r>
              <a:rPr lang="en-US" sz="2400" i="1"/>
              <a:t>query</a:t>
            </a:r>
            <a:r>
              <a:rPr lang="en-US" sz="2400"/>
              <a:t> ]</a:t>
            </a:r>
          </a:p>
        </p:txBody>
      </p:sp>
      <p:sp>
        <p:nvSpPr>
          <p:cNvPr id="414725" name="AutoShape 5"/>
          <p:cNvSpPr>
            <a:spLocks noChangeArrowheads="1"/>
          </p:cNvSpPr>
          <p:nvPr/>
        </p:nvSpPr>
        <p:spPr bwMode="auto">
          <a:xfrm>
            <a:off x="2339975" y="1341438"/>
            <a:ext cx="1828800" cy="762000"/>
          </a:xfrm>
          <a:prstGeom prst="wedgeRoundRectCallout">
            <a:avLst>
              <a:gd name="adj1" fmla="val -92190"/>
              <a:gd name="adj2" fmla="val 79583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Starts with </a:t>
            </a:r>
            <a:r>
              <a:rPr lang="en-US" b="1"/>
              <a:t>from</a:t>
            </a:r>
          </a:p>
        </p:txBody>
      </p:sp>
      <p:sp>
        <p:nvSpPr>
          <p:cNvPr id="414726" name="AutoShape 6"/>
          <p:cNvSpPr>
            <a:spLocks noChangeArrowheads="1"/>
          </p:cNvSpPr>
          <p:nvPr/>
        </p:nvSpPr>
        <p:spPr bwMode="auto">
          <a:xfrm>
            <a:off x="4716463" y="1844675"/>
            <a:ext cx="2376487" cy="1008063"/>
          </a:xfrm>
          <a:prstGeom prst="wedgeRoundRectCallout">
            <a:avLst>
              <a:gd name="adj1" fmla="val -89745"/>
              <a:gd name="adj2" fmla="val 62597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Zero or more </a:t>
            </a:r>
            <a:r>
              <a:rPr lang="en-US" b="1"/>
              <a:t>from</a:t>
            </a:r>
            <a:r>
              <a:rPr lang="en-US"/>
              <a:t>, </a:t>
            </a:r>
            <a:r>
              <a:rPr lang="en-US" b="1"/>
              <a:t>join</a:t>
            </a:r>
            <a:r>
              <a:rPr lang="en-US"/>
              <a:t>, </a:t>
            </a:r>
            <a:r>
              <a:rPr lang="en-US" b="1"/>
              <a:t>let</a:t>
            </a:r>
            <a:r>
              <a:rPr lang="en-US"/>
              <a:t>, </a:t>
            </a:r>
            <a:r>
              <a:rPr lang="en-US" b="1"/>
              <a:t>where</a:t>
            </a:r>
            <a:r>
              <a:rPr lang="en-US"/>
              <a:t>, or </a:t>
            </a:r>
            <a:r>
              <a:rPr lang="en-US" b="1"/>
              <a:t>orderby</a:t>
            </a:r>
          </a:p>
        </p:txBody>
      </p:sp>
      <p:sp>
        <p:nvSpPr>
          <p:cNvPr id="414728" name="AutoShape 8"/>
          <p:cNvSpPr>
            <a:spLocks noChangeArrowheads="1"/>
          </p:cNvSpPr>
          <p:nvPr/>
        </p:nvSpPr>
        <p:spPr bwMode="auto">
          <a:xfrm>
            <a:off x="5508625" y="3789363"/>
            <a:ext cx="2133600" cy="762000"/>
          </a:xfrm>
          <a:prstGeom prst="wedgeRoundRectCallout">
            <a:avLst>
              <a:gd name="adj1" fmla="val -57815"/>
              <a:gd name="adj2" fmla="val 91042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Ends with </a:t>
            </a:r>
            <a:r>
              <a:rPr lang="en-US" b="1"/>
              <a:t>select</a:t>
            </a:r>
            <a:r>
              <a:rPr lang="en-US"/>
              <a:t> or </a:t>
            </a:r>
            <a:r>
              <a:rPr lang="en-US" b="1"/>
              <a:t>group</a:t>
            </a:r>
            <a:r>
              <a:rPr lang="en-US"/>
              <a:t> </a:t>
            </a:r>
            <a:r>
              <a:rPr lang="en-US" b="1"/>
              <a:t>by</a:t>
            </a:r>
          </a:p>
        </p:txBody>
      </p:sp>
      <p:sp>
        <p:nvSpPr>
          <p:cNvPr id="414729" name="AutoShape 9"/>
          <p:cNvSpPr>
            <a:spLocks noChangeArrowheads="1"/>
          </p:cNvSpPr>
          <p:nvPr/>
        </p:nvSpPr>
        <p:spPr bwMode="auto">
          <a:xfrm>
            <a:off x="3635375" y="5300663"/>
            <a:ext cx="1981200" cy="762000"/>
          </a:xfrm>
          <a:prstGeom prst="wedgeRoundRectCallout">
            <a:avLst>
              <a:gd name="adj1" fmla="val -86620"/>
              <a:gd name="adj2" fmla="val -48125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Optional </a:t>
            </a:r>
            <a:r>
              <a:rPr lang="en-US" b="1"/>
              <a:t>into</a:t>
            </a:r>
            <a:r>
              <a:rPr lang="en-US"/>
              <a:t> continuation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4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4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4" grpId="0"/>
      <p:bldP spid="414725" grpId="0" animBg="1"/>
      <p:bldP spid="414726" grpId="0" animBg="1"/>
      <p:bldP spid="414728" grpId="0" animBg="1"/>
      <p:bldP spid="4147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2"/>
          <p:cNvSpPr txBox="1">
            <a:spLocks noChangeArrowheads="1"/>
          </p:cNvSpPr>
          <p:nvPr/>
        </p:nvSpPr>
        <p:spPr bwMode="auto">
          <a:xfrm>
            <a:off x="1600200" y="3043238"/>
            <a:ext cx="4503738" cy="11715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from c in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where c.State == "WA"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select new { c.Name, c.Phone };</a:t>
            </a: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1600200" y="4872038"/>
            <a:ext cx="5434013" cy="11715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.Where(c =&gt; c.State == "WA")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.Select(c =&gt; new { c.Name, c.Phone });</a:t>
            </a:r>
          </a:p>
        </p:txBody>
      </p:sp>
      <p:sp>
        <p:nvSpPr>
          <p:cNvPr id="415748" name="Rectangle 4"/>
          <p:cNvSpPr>
            <a:spLocks noChangeArrowheads="1"/>
          </p:cNvSpPr>
          <p:nvPr/>
        </p:nvSpPr>
        <p:spPr bwMode="auto">
          <a:xfrm>
            <a:off x="2924175" y="3048000"/>
            <a:ext cx="14954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49" name="Rectangle 5"/>
          <p:cNvSpPr>
            <a:spLocks noChangeArrowheads="1"/>
          </p:cNvSpPr>
          <p:nvPr/>
        </p:nvSpPr>
        <p:spPr bwMode="auto">
          <a:xfrm>
            <a:off x="1619250" y="4876800"/>
            <a:ext cx="1504950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50" name="AutoShape 6"/>
          <p:cNvCxnSpPr>
            <a:cxnSpLocks noChangeShapeType="1"/>
            <a:stCxn id="415748" idx="2"/>
            <a:endCxn id="415749" idx="0"/>
          </p:cNvCxnSpPr>
          <p:nvPr/>
        </p:nvCxnSpPr>
        <p:spPr bwMode="auto">
          <a:xfrm flipH="1">
            <a:off x="2371725" y="3429000"/>
            <a:ext cx="1300163" cy="1447800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915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Expressions</a:t>
            </a:r>
          </a:p>
        </p:txBody>
      </p:sp>
      <p:sp>
        <p:nvSpPr>
          <p:cNvPr id="415753" name="Rectangle 9"/>
          <p:cNvSpPr>
            <a:spLocks noChangeArrowheads="1"/>
          </p:cNvSpPr>
          <p:nvPr/>
        </p:nvSpPr>
        <p:spPr bwMode="auto">
          <a:xfrm>
            <a:off x="2320925" y="3046413"/>
            <a:ext cx="263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54" name="Rectangle 10"/>
          <p:cNvSpPr>
            <a:spLocks noChangeArrowheads="1"/>
          </p:cNvSpPr>
          <p:nvPr/>
        </p:nvSpPr>
        <p:spPr bwMode="auto">
          <a:xfrm>
            <a:off x="2678113" y="5257800"/>
            <a:ext cx="263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55" name="AutoShape 11"/>
          <p:cNvCxnSpPr>
            <a:cxnSpLocks noChangeShapeType="1"/>
            <a:stCxn id="415759" idx="2"/>
            <a:endCxn id="415754" idx="0"/>
          </p:cNvCxnSpPr>
          <p:nvPr/>
        </p:nvCxnSpPr>
        <p:spPr bwMode="auto">
          <a:xfrm>
            <a:off x="2459038" y="3425825"/>
            <a:ext cx="350837" cy="1831975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15756" name="Rectangle 12"/>
          <p:cNvSpPr>
            <a:spLocks noChangeArrowheads="1"/>
          </p:cNvSpPr>
          <p:nvPr/>
        </p:nvSpPr>
        <p:spPr bwMode="auto">
          <a:xfrm>
            <a:off x="2527300" y="3430588"/>
            <a:ext cx="2295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57" name="Rectangle 13"/>
          <p:cNvSpPr>
            <a:spLocks noChangeArrowheads="1"/>
          </p:cNvSpPr>
          <p:nvPr/>
        </p:nvSpPr>
        <p:spPr bwMode="auto">
          <a:xfrm>
            <a:off x="3389313" y="5257800"/>
            <a:ext cx="2295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58" name="AutoShape 14"/>
          <p:cNvCxnSpPr>
            <a:cxnSpLocks noChangeShapeType="1"/>
            <a:stCxn id="415756" idx="2"/>
            <a:endCxn id="415757" idx="0"/>
          </p:cNvCxnSpPr>
          <p:nvPr/>
        </p:nvCxnSpPr>
        <p:spPr bwMode="auto">
          <a:xfrm>
            <a:off x="3675063" y="3811588"/>
            <a:ext cx="862012" cy="1446212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15759" name="Rectangle 15"/>
          <p:cNvSpPr>
            <a:spLocks noChangeArrowheads="1"/>
          </p:cNvSpPr>
          <p:nvPr/>
        </p:nvSpPr>
        <p:spPr bwMode="auto">
          <a:xfrm>
            <a:off x="2327275" y="3044825"/>
            <a:ext cx="263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60" name="Rectangle 16"/>
          <p:cNvSpPr>
            <a:spLocks noChangeArrowheads="1"/>
          </p:cNvSpPr>
          <p:nvPr/>
        </p:nvSpPr>
        <p:spPr bwMode="auto">
          <a:xfrm>
            <a:off x="2665413" y="5640388"/>
            <a:ext cx="26352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61" name="AutoShape 17"/>
          <p:cNvCxnSpPr>
            <a:cxnSpLocks noChangeShapeType="1"/>
            <a:stCxn id="415759" idx="2"/>
            <a:endCxn id="415760" idx="0"/>
          </p:cNvCxnSpPr>
          <p:nvPr/>
        </p:nvCxnSpPr>
        <p:spPr bwMode="auto">
          <a:xfrm>
            <a:off x="2459038" y="3425825"/>
            <a:ext cx="338137" cy="2214563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15762" name="Rectangle 18"/>
          <p:cNvSpPr>
            <a:spLocks noChangeArrowheads="1"/>
          </p:cNvSpPr>
          <p:nvPr/>
        </p:nvSpPr>
        <p:spPr bwMode="auto">
          <a:xfrm>
            <a:off x="2520950" y="3813175"/>
            <a:ext cx="3254375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63" name="Rectangle 19"/>
          <p:cNvSpPr>
            <a:spLocks noChangeArrowheads="1"/>
          </p:cNvSpPr>
          <p:nvPr/>
        </p:nvSpPr>
        <p:spPr bwMode="auto">
          <a:xfrm>
            <a:off x="3344863" y="5640388"/>
            <a:ext cx="3297237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64" name="AutoShape 20"/>
          <p:cNvCxnSpPr>
            <a:cxnSpLocks noChangeShapeType="1"/>
            <a:stCxn id="415762" idx="2"/>
            <a:endCxn id="415757" idx="2"/>
          </p:cNvCxnSpPr>
          <p:nvPr/>
        </p:nvCxnSpPr>
        <p:spPr bwMode="auto">
          <a:xfrm>
            <a:off x="4148138" y="4194175"/>
            <a:ext cx="388937" cy="1444625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9171" name="AutoShape 21"/>
          <p:cNvSpPr>
            <a:spLocks noChangeArrowheads="1"/>
          </p:cNvSpPr>
          <p:nvPr/>
        </p:nvSpPr>
        <p:spPr bwMode="auto">
          <a:xfrm>
            <a:off x="457200" y="3352800"/>
            <a:ext cx="914400" cy="2590800"/>
          </a:xfrm>
          <a:prstGeom prst="curvedRightArrow">
            <a:avLst>
              <a:gd name="adj1" fmla="val 56667"/>
              <a:gd name="adj2" fmla="val 113333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66" name="Rectangle 22"/>
          <p:cNvSpPr>
            <a:spLocks noChangeArrowheads="1"/>
          </p:cNvSpPr>
          <p:nvPr/>
        </p:nvSpPr>
        <p:spPr bwMode="auto">
          <a:xfrm>
            <a:off x="1619250" y="3429000"/>
            <a:ext cx="935038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67" name="Rectangle 23"/>
          <p:cNvSpPr>
            <a:spLocks noChangeArrowheads="1"/>
          </p:cNvSpPr>
          <p:nvPr/>
        </p:nvSpPr>
        <p:spPr bwMode="auto">
          <a:xfrm>
            <a:off x="1617663" y="5256213"/>
            <a:ext cx="1079500" cy="381000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68" name="AutoShape 24"/>
          <p:cNvCxnSpPr>
            <a:cxnSpLocks noChangeShapeType="1"/>
            <a:stCxn id="415766" idx="2"/>
            <a:endCxn id="415767" idx="0"/>
          </p:cNvCxnSpPr>
          <p:nvPr/>
        </p:nvCxnSpPr>
        <p:spPr bwMode="auto">
          <a:xfrm>
            <a:off x="2087563" y="3810000"/>
            <a:ext cx="69850" cy="1446213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15769" name="Rectangle 25"/>
          <p:cNvSpPr>
            <a:spLocks noChangeArrowheads="1"/>
          </p:cNvSpPr>
          <p:nvPr/>
        </p:nvSpPr>
        <p:spPr bwMode="auto">
          <a:xfrm>
            <a:off x="1617663" y="3802063"/>
            <a:ext cx="908050" cy="388937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15770" name="Rectangle 26"/>
          <p:cNvSpPr>
            <a:spLocks noChangeArrowheads="1"/>
          </p:cNvSpPr>
          <p:nvPr/>
        </p:nvSpPr>
        <p:spPr bwMode="auto">
          <a:xfrm>
            <a:off x="1617663" y="5638800"/>
            <a:ext cx="1022350" cy="379413"/>
          </a:xfrm>
          <a:prstGeom prst="rect">
            <a:avLst/>
          </a:prstGeom>
          <a:solidFill>
            <a:srgbClr val="808080">
              <a:alpha val="34117"/>
            </a:srgb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cxnSp>
        <p:nvCxnSpPr>
          <p:cNvPr id="415771" name="AutoShape 27"/>
          <p:cNvCxnSpPr>
            <a:cxnSpLocks noChangeShapeType="1"/>
            <a:stCxn id="415769" idx="2"/>
            <a:endCxn id="415770" idx="0"/>
          </p:cNvCxnSpPr>
          <p:nvPr/>
        </p:nvCxnSpPr>
        <p:spPr bwMode="auto">
          <a:xfrm>
            <a:off x="2071688" y="4191000"/>
            <a:ext cx="57150" cy="1447800"/>
          </a:xfrm>
          <a:prstGeom prst="straightConnector1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</p:spPr>
      </p:cxnSp>
      <p:sp>
        <p:nvSpPr>
          <p:cNvPr id="49178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Queries translate to method invocations</a:t>
            </a:r>
          </a:p>
          <a:p>
            <a:pPr lvl="1"/>
            <a:r>
              <a:rPr lang="en-US" smtClean="0"/>
              <a:t>Where, Join, OrderBy, Select, GroupBy, 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15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15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15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15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15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15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15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5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15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15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15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8" grpId="0" animBg="1"/>
      <p:bldP spid="415748" grpId="1" animBg="1"/>
      <p:bldP spid="415749" grpId="0" animBg="1"/>
      <p:bldP spid="415749" grpId="1" animBg="1"/>
      <p:bldP spid="415753" grpId="0" animBg="1"/>
      <p:bldP spid="415753" grpId="1" animBg="1"/>
      <p:bldP spid="415754" grpId="0" animBg="1"/>
      <p:bldP spid="415754" grpId="1" animBg="1"/>
      <p:bldP spid="415756" grpId="0" animBg="1"/>
      <p:bldP spid="415756" grpId="1" animBg="1"/>
      <p:bldP spid="415757" grpId="0" animBg="1"/>
      <p:bldP spid="415757" grpId="1" animBg="1"/>
      <p:bldP spid="415759" grpId="0" animBg="1"/>
      <p:bldP spid="415760" grpId="0" animBg="1"/>
      <p:bldP spid="415762" grpId="0" animBg="1"/>
      <p:bldP spid="415763" grpId="0" animBg="1"/>
      <p:bldP spid="415766" grpId="0" animBg="1"/>
      <p:bldP spid="415766" grpId="1" animBg="1"/>
      <p:bldP spid="415767" grpId="0" animBg="1"/>
      <p:bldP spid="415767" grpId="1" animBg="1"/>
      <p:bldP spid="415769" grpId="0" animBg="1"/>
      <p:bldP spid="415769" grpId="1" animBg="1"/>
      <p:bldP spid="415770" grpId="0" animBg="1"/>
      <p:bldP spid="415770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Text Box 2"/>
          <p:cNvSpPr txBox="1">
            <a:spLocks noChangeArrowheads="1"/>
          </p:cNvSpPr>
          <p:nvPr/>
        </p:nvSpPr>
        <p:spPr bwMode="auto">
          <a:xfrm>
            <a:off x="611188" y="2060575"/>
            <a:ext cx="6653212" cy="13843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IEnumerable&lt;Contact&gt; phoneListQuery =</a:t>
            </a:r>
          </a:p>
          <a:p>
            <a:r>
              <a:rPr lang="en-US"/>
              <a:t>    from c in customers</a:t>
            </a:r>
          </a:p>
          <a:p>
            <a:r>
              <a:rPr lang="en-US"/>
              <a:t>    where c.State == "WA"</a:t>
            </a:r>
          </a:p>
          <a:p>
            <a:r>
              <a:rPr lang="en-US"/>
              <a:t>    select new Contact { Name = c.Name, Phone = c.Phone };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Anonymous Types</a:t>
            </a:r>
          </a:p>
        </p:txBody>
      </p:sp>
      <p:sp>
        <p:nvSpPr>
          <p:cNvPr id="418830" name="Text Box 14"/>
          <p:cNvSpPr txBox="1">
            <a:spLocks noChangeArrowheads="1"/>
          </p:cNvSpPr>
          <p:nvPr/>
        </p:nvSpPr>
        <p:spPr bwMode="auto">
          <a:xfrm>
            <a:off x="1187450" y="4364038"/>
            <a:ext cx="2952750" cy="1658937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public class Contact</a:t>
            </a:r>
          </a:p>
          <a:p>
            <a:r>
              <a:rPr lang="en-US"/>
              <a:t>{</a:t>
            </a:r>
          </a:p>
          <a:p>
            <a:r>
              <a:rPr lang="en-US"/>
              <a:t>    public string Name;</a:t>
            </a:r>
          </a:p>
          <a:p>
            <a:r>
              <a:rPr lang="en-US"/>
              <a:t>    public string Phone;</a:t>
            </a:r>
          </a:p>
          <a:p>
            <a:r>
              <a:rPr lang="en-US"/>
              <a:t>}</a:t>
            </a:r>
          </a:p>
        </p:txBody>
      </p:sp>
      <p:sp>
        <p:nvSpPr>
          <p:cNvPr id="418831" name="Text Box 15"/>
          <p:cNvSpPr txBox="1">
            <a:spLocks noChangeArrowheads="1"/>
          </p:cNvSpPr>
          <p:nvPr/>
        </p:nvSpPr>
        <p:spPr bwMode="auto">
          <a:xfrm>
            <a:off x="2124075" y="3284538"/>
            <a:ext cx="717550" cy="11890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/>
              <a:t>+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8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8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18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18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/>
      <p:bldP spid="418830" grpId="0" animBg="1"/>
      <p:bldP spid="418830" grpId="1" animBg="1"/>
      <p:bldP spid="418831" grpId="0"/>
      <p:bldP spid="41883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2"/>
          <p:cNvSpPr txBox="1">
            <a:spLocks noChangeArrowheads="1"/>
          </p:cNvSpPr>
          <p:nvPr/>
        </p:nvSpPr>
        <p:spPr bwMode="auto">
          <a:xfrm>
            <a:off x="611188" y="2060575"/>
            <a:ext cx="6653212" cy="13843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var phoneListQuery =</a:t>
            </a:r>
          </a:p>
          <a:p>
            <a:r>
              <a:rPr lang="en-US"/>
              <a:t>    from c in customers</a:t>
            </a:r>
          </a:p>
          <a:p>
            <a:r>
              <a:rPr lang="en-US"/>
              <a:t>    where c.State == "WA"</a:t>
            </a:r>
          </a:p>
          <a:p>
            <a:r>
              <a:rPr lang="en-US"/>
              <a:t>    select new { Name = c.Name, Phone = c.Phone };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Anonymous Types</a:t>
            </a:r>
          </a:p>
        </p:txBody>
      </p:sp>
      <p:sp>
        <p:nvSpPr>
          <p:cNvPr id="421896" name="Freeform 8"/>
          <p:cNvSpPr>
            <a:spLocks/>
          </p:cNvSpPr>
          <p:nvPr/>
        </p:nvSpPr>
        <p:spPr bwMode="auto">
          <a:xfrm>
            <a:off x="1719263" y="3287713"/>
            <a:ext cx="4289425" cy="53975"/>
          </a:xfrm>
          <a:custGeom>
            <a:avLst/>
            <a:gdLst>
              <a:gd name="T0" fmla="*/ 0 w 2702"/>
              <a:gd name="T1" fmla="*/ 0 h 34"/>
              <a:gd name="T2" fmla="*/ 2702 w 2702"/>
              <a:gd name="T3" fmla="*/ 7 h 34"/>
              <a:gd name="T4" fmla="*/ 0 60000 65536"/>
              <a:gd name="T5" fmla="*/ 0 60000 65536"/>
              <a:gd name="T6" fmla="*/ 0 w 2702"/>
              <a:gd name="T7" fmla="*/ 0 h 34"/>
              <a:gd name="T8" fmla="*/ 2702 w 2702"/>
              <a:gd name="T9" fmla="*/ 34 h 3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02" h="34">
                <a:moveTo>
                  <a:pt x="0" y="0"/>
                </a:moveTo>
                <a:cubicBezTo>
                  <a:pt x="898" y="34"/>
                  <a:pt x="1803" y="7"/>
                  <a:pt x="2702" y="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421897" name="AutoShape 9"/>
          <p:cNvSpPr>
            <a:spLocks noChangeArrowheads="1"/>
          </p:cNvSpPr>
          <p:nvPr/>
        </p:nvSpPr>
        <p:spPr bwMode="auto">
          <a:xfrm>
            <a:off x="5867400" y="549275"/>
            <a:ext cx="2736850" cy="1600200"/>
          </a:xfrm>
          <a:prstGeom prst="wedgeRoundRectCallout">
            <a:avLst>
              <a:gd name="adj1" fmla="val -53769"/>
              <a:gd name="adj2" fmla="val 99306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/>
              <a:t>class XXX</a:t>
            </a:r>
          </a:p>
          <a:p>
            <a:pPr>
              <a:lnSpc>
                <a:spcPct val="90000"/>
              </a:lnSpc>
            </a:pPr>
            <a:r>
              <a:rPr lang="en-US"/>
              <a:t>{</a:t>
            </a:r>
          </a:p>
          <a:p>
            <a:pPr>
              <a:lnSpc>
                <a:spcPct val="90000"/>
              </a:lnSpc>
            </a:pPr>
            <a:r>
              <a:rPr lang="en-US"/>
              <a:t>    public string Name;</a:t>
            </a:r>
          </a:p>
          <a:p>
            <a:pPr>
              <a:lnSpc>
                <a:spcPct val="90000"/>
              </a:lnSpc>
            </a:pPr>
            <a:r>
              <a:rPr lang="en-US"/>
              <a:t>    public string Phone;</a:t>
            </a:r>
          </a:p>
          <a:p>
            <a:pPr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421898" name="AutoShape 10"/>
          <p:cNvSpPr>
            <a:spLocks noChangeArrowheads="1"/>
          </p:cNvSpPr>
          <p:nvPr/>
        </p:nvSpPr>
        <p:spPr bwMode="auto">
          <a:xfrm>
            <a:off x="1042988" y="1196975"/>
            <a:ext cx="2376487" cy="609600"/>
          </a:xfrm>
          <a:prstGeom prst="wedgeRoundRectCallout">
            <a:avLst>
              <a:gd name="adj1" fmla="val -48463"/>
              <a:gd name="adj2" fmla="val 113801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IEnumerable&lt;XXX&gt;</a:t>
            </a:r>
          </a:p>
        </p:txBody>
      </p:sp>
      <p:sp>
        <p:nvSpPr>
          <p:cNvPr id="421899" name="Freeform 11"/>
          <p:cNvSpPr>
            <a:spLocks/>
          </p:cNvSpPr>
          <p:nvPr/>
        </p:nvSpPr>
        <p:spPr bwMode="auto">
          <a:xfrm>
            <a:off x="809625" y="2471738"/>
            <a:ext cx="301625" cy="12700"/>
          </a:xfrm>
          <a:custGeom>
            <a:avLst/>
            <a:gdLst>
              <a:gd name="T0" fmla="*/ 0 w 190"/>
              <a:gd name="T1" fmla="*/ 8 h 8"/>
              <a:gd name="T2" fmla="*/ 190 w 190"/>
              <a:gd name="T3" fmla="*/ 8 h 8"/>
              <a:gd name="T4" fmla="*/ 0 60000 65536"/>
              <a:gd name="T5" fmla="*/ 0 60000 65536"/>
              <a:gd name="T6" fmla="*/ 0 w 190"/>
              <a:gd name="T7" fmla="*/ 0 h 8"/>
              <a:gd name="T8" fmla="*/ 190 w 19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0" h="8">
                <a:moveTo>
                  <a:pt x="0" y="8"/>
                </a:moveTo>
                <a:cubicBezTo>
                  <a:pt x="68" y="0"/>
                  <a:pt x="118" y="8"/>
                  <a:pt x="190" y="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421900" name="Text Box 12"/>
          <p:cNvSpPr txBox="1">
            <a:spLocks noChangeArrowheads="1"/>
          </p:cNvSpPr>
          <p:nvPr/>
        </p:nvSpPr>
        <p:spPr bwMode="auto">
          <a:xfrm>
            <a:off x="1258888" y="4581525"/>
            <a:ext cx="4572000" cy="13843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r>
              <a:rPr lang="en-US"/>
              <a:t>foreach (var entry in phoneListQuery) {</a:t>
            </a:r>
          </a:p>
          <a:p>
            <a:r>
              <a:rPr lang="en-US"/>
              <a:t>    Console.WriteLine(entry.Name);</a:t>
            </a:r>
          </a:p>
          <a:p>
            <a:r>
              <a:rPr lang="en-US"/>
              <a:t>    Console.WriteLine(entry.Phone);</a:t>
            </a:r>
          </a:p>
          <a:p>
            <a:r>
              <a:rPr lang="en-US"/>
              <a:t>}</a:t>
            </a:r>
          </a:p>
        </p:txBody>
      </p:sp>
      <p:sp>
        <p:nvSpPr>
          <p:cNvPr id="421901" name="AutoShape 13"/>
          <p:cNvSpPr>
            <a:spLocks noChangeArrowheads="1"/>
          </p:cNvSpPr>
          <p:nvPr/>
        </p:nvSpPr>
        <p:spPr bwMode="auto">
          <a:xfrm>
            <a:off x="1116013" y="3716338"/>
            <a:ext cx="1371600" cy="609600"/>
          </a:xfrm>
          <a:prstGeom prst="wedgeRoundRectCallout">
            <a:avLst>
              <a:gd name="adj1" fmla="val 46644"/>
              <a:gd name="adj2" fmla="val 109375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XXX</a:t>
            </a:r>
          </a:p>
        </p:txBody>
      </p:sp>
      <p:sp>
        <p:nvSpPr>
          <p:cNvPr id="421902" name="Freeform 14"/>
          <p:cNvSpPr>
            <a:spLocks/>
          </p:cNvSpPr>
          <p:nvPr/>
        </p:nvSpPr>
        <p:spPr bwMode="auto">
          <a:xfrm>
            <a:off x="2373313" y="4975225"/>
            <a:ext cx="301625" cy="12700"/>
          </a:xfrm>
          <a:custGeom>
            <a:avLst/>
            <a:gdLst>
              <a:gd name="T0" fmla="*/ 0 w 190"/>
              <a:gd name="T1" fmla="*/ 8 h 8"/>
              <a:gd name="T2" fmla="*/ 190 w 190"/>
              <a:gd name="T3" fmla="*/ 8 h 8"/>
              <a:gd name="T4" fmla="*/ 0 60000 65536"/>
              <a:gd name="T5" fmla="*/ 0 60000 65536"/>
              <a:gd name="T6" fmla="*/ 0 w 190"/>
              <a:gd name="T7" fmla="*/ 0 h 8"/>
              <a:gd name="T8" fmla="*/ 190 w 190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0" h="8">
                <a:moveTo>
                  <a:pt x="0" y="8"/>
                </a:moveTo>
                <a:cubicBezTo>
                  <a:pt x="68" y="0"/>
                  <a:pt x="118" y="8"/>
                  <a:pt x="190" y="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1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1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1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6" grpId="0" animBg="1"/>
      <p:bldP spid="421897" grpId="0" animBg="1"/>
      <p:bldP spid="421898" grpId="0" animBg="1"/>
      <p:bldP spid="421899" grpId="0" animBg="1"/>
      <p:bldP spid="421900" grpId="0" animBg="1"/>
      <p:bldP spid="421901" grpId="0" animBg="1"/>
      <p:bldP spid="42190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Expression Trees</a:t>
            </a:r>
            <a:br>
              <a:rPr lang="en-US" smtClean="0"/>
            </a:br>
            <a:r>
              <a:rPr lang="en-US" sz="3200" smtClean="0">
                <a:solidFill>
                  <a:schemeClr val="tx1"/>
                </a:solidFill>
              </a:rPr>
              <a:t>Code as Data</a:t>
            </a:r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1258888" y="2492375"/>
            <a:ext cx="7058025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Predicate&lt;Customer&gt; test = c =&gt; c.State == "WA";</a:t>
            </a:r>
          </a:p>
        </p:txBody>
      </p:sp>
      <p:sp>
        <p:nvSpPr>
          <p:cNvPr id="423942" name="Text Box 6"/>
          <p:cNvSpPr txBox="1">
            <a:spLocks noChangeArrowheads="1"/>
          </p:cNvSpPr>
          <p:nvPr/>
        </p:nvSpPr>
        <p:spPr bwMode="auto">
          <a:xfrm>
            <a:off x="1258888" y="3429000"/>
            <a:ext cx="7058025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Predicate&lt;Customer&gt; test = new Predicate&lt;Customer&gt;(XXX);</a:t>
            </a:r>
          </a:p>
        </p:txBody>
      </p:sp>
      <p:sp>
        <p:nvSpPr>
          <p:cNvPr id="423943" name="AutoShape 7"/>
          <p:cNvSpPr>
            <a:spLocks noChangeArrowheads="1"/>
          </p:cNvSpPr>
          <p:nvPr/>
        </p:nvSpPr>
        <p:spPr bwMode="auto">
          <a:xfrm>
            <a:off x="538163" y="2636838"/>
            <a:ext cx="609600" cy="1676400"/>
          </a:xfrm>
          <a:prstGeom prst="curvedRight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23945" name="Text Box 9"/>
          <p:cNvSpPr txBox="1">
            <a:spLocks noChangeArrowheads="1"/>
          </p:cNvSpPr>
          <p:nvPr/>
        </p:nvSpPr>
        <p:spPr bwMode="auto">
          <a:xfrm>
            <a:off x="1258888" y="4078288"/>
            <a:ext cx="7058025" cy="10287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private static bool XXX(Customer c) 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return c.State == "WA";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423947" name="Text Box 11"/>
          <p:cNvSpPr txBox="1">
            <a:spLocks noChangeArrowheads="1"/>
          </p:cNvSpPr>
          <p:nvPr/>
        </p:nvSpPr>
        <p:spPr bwMode="auto">
          <a:xfrm>
            <a:off x="1258888" y="1844675"/>
            <a:ext cx="7058025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delegate bool Predicate&lt;T&gt;(T item);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3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3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3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23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23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23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nimBg="1"/>
      <p:bldP spid="423942" grpId="0" animBg="1"/>
      <p:bldP spid="423942" grpId="1" animBg="1"/>
      <p:bldP spid="423943" grpId="0" animBg="1"/>
      <p:bldP spid="423943" grpId="1" animBg="1"/>
      <p:bldP spid="423945" grpId="0" animBg="1"/>
      <p:bldP spid="423945" grpId="1" animBg="1"/>
      <p:bldP spid="4239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Expression Trees</a:t>
            </a:r>
            <a:br>
              <a:rPr lang="en-US" smtClean="0"/>
            </a:br>
            <a:r>
              <a:rPr lang="en-US" sz="3200" smtClean="0">
                <a:solidFill>
                  <a:schemeClr val="tx1"/>
                </a:solidFill>
              </a:rPr>
              <a:t>Code as Data</a:t>
            </a:r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1258888" y="2492375"/>
            <a:ext cx="7058025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Expression&lt;Predicate&lt;Customer&gt;&gt; test = c =&gt; c.State == "WA";</a:t>
            </a:r>
          </a:p>
        </p:txBody>
      </p:sp>
      <p:sp>
        <p:nvSpPr>
          <p:cNvPr id="440325" name="AutoShape 5"/>
          <p:cNvSpPr>
            <a:spLocks noChangeArrowheads="1"/>
          </p:cNvSpPr>
          <p:nvPr/>
        </p:nvSpPr>
        <p:spPr bwMode="auto">
          <a:xfrm>
            <a:off x="538163" y="2636838"/>
            <a:ext cx="609600" cy="1676400"/>
          </a:xfrm>
          <a:prstGeom prst="curvedRight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1258888" y="1844675"/>
            <a:ext cx="7058025" cy="5334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delegate bool Predicate&lt;T&gt;(T item);</a:t>
            </a:r>
          </a:p>
        </p:txBody>
      </p:sp>
      <p:sp>
        <p:nvSpPr>
          <p:cNvPr id="440328" name="Text Box 8"/>
          <p:cNvSpPr txBox="1">
            <a:spLocks noChangeArrowheads="1"/>
          </p:cNvSpPr>
          <p:nvPr/>
        </p:nvSpPr>
        <p:spPr bwMode="auto">
          <a:xfrm>
            <a:off x="1258888" y="3429000"/>
            <a:ext cx="7416800" cy="25146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ParameterExpression c =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Expression.Parameter(typeof(Customer), "c");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Expression expr =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Expression.Equal(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Expression.Property(c, typeof(Customer).GetProperty("State")),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Expression.Constant("WA")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);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Expression&lt;Predicate&lt;Customer&gt;&gt; test =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Expression.Lambda&lt;Predicate&lt;Customer&gt;&gt;(expr, c);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5" grpId="0" animBg="1"/>
      <p:bldP spid="4403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en-US" smtClean="0"/>
              <a:t>Innovaciones del lenguaje en C# 3.0</a:t>
            </a:r>
          </a:p>
        </p:txBody>
      </p:sp>
      <p:sp>
        <p:nvSpPr>
          <p:cNvPr id="348163" name="Text Box 3"/>
          <p:cNvSpPr txBox="1">
            <a:spLocks noChangeArrowheads="1"/>
          </p:cNvSpPr>
          <p:nvPr/>
        </p:nvSpPr>
        <p:spPr bwMode="auto">
          <a:xfrm>
            <a:off x="1981200" y="1443038"/>
            <a:ext cx="4840288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from c in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where c.State == "WA"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select new { c.Name, c.Phone };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1981200" y="3805238"/>
            <a:ext cx="5770563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.Where(c =&gt; c.State == "WA")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.Select(c =&gt; new { c.Name, c.Phone });</a:t>
            </a:r>
          </a:p>
        </p:txBody>
      </p:sp>
      <p:sp>
        <p:nvSpPr>
          <p:cNvPr id="348165" name="Freeform 5"/>
          <p:cNvSpPr>
            <a:spLocks/>
          </p:cNvSpPr>
          <p:nvPr/>
        </p:nvSpPr>
        <p:spPr bwMode="auto">
          <a:xfrm>
            <a:off x="2054225" y="4130675"/>
            <a:ext cx="466725" cy="57150"/>
          </a:xfrm>
          <a:custGeom>
            <a:avLst/>
            <a:gdLst>
              <a:gd name="T0" fmla="*/ 0 w 294"/>
              <a:gd name="T1" fmla="*/ 31 h 36"/>
              <a:gd name="T2" fmla="*/ 262 w 294"/>
              <a:gd name="T3" fmla="*/ 9 h 36"/>
              <a:gd name="T4" fmla="*/ 292 w 294"/>
              <a:gd name="T5" fmla="*/ 23 h 36"/>
              <a:gd name="T6" fmla="*/ 0 60000 65536"/>
              <a:gd name="T7" fmla="*/ 0 60000 65536"/>
              <a:gd name="T8" fmla="*/ 0 60000 65536"/>
              <a:gd name="T9" fmla="*/ 0 w 294"/>
              <a:gd name="T10" fmla="*/ 0 h 36"/>
              <a:gd name="T11" fmla="*/ 294 w 294"/>
              <a:gd name="T12" fmla="*/ 36 h 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4" h="36">
                <a:moveTo>
                  <a:pt x="0" y="31"/>
                </a:moveTo>
                <a:cubicBezTo>
                  <a:pt x="84" y="0"/>
                  <a:pt x="177" y="36"/>
                  <a:pt x="262" y="9"/>
                </a:cubicBezTo>
                <a:cubicBezTo>
                  <a:pt x="294" y="17"/>
                  <a:pt x="292" y="6"/>
                  <a:pt x="292" y="2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6" name="Freeform 6"/>
          <p:cNvSpPr>
            <a:spLocks/>
          </p:cNvSpPr>
          <p:nvPr/>
        </p:nvSpPr>
        <p:spPr bwMode="auto">
          <a:xfrm>
            <a:off x="2462213" y="4860925"/>
            <a:ext cx="960437" cy="95250"/>
          </a:xfrm>
          <a:custGeom>
            <a:avLst/>
            <a:gdLst>
              <a:gd name="T0" fmla="*/ 0 w 605"/>
              <a:gd name="T1" fmla="*/ 60 h 60"/>
              <a:gd name="T2" fmla="*/ 605 w 605"/>
              <a:gd name="T3" fmla="*/ 60 h 60"/>
              <a:gd name="T4" fmla="*/ 0 60000 65536"/>
              <a:gd name="T5" fmla="*/ 0 60000 65536"/>
              <a:gd name="T6" fmla="*/ 0 w 605"/>
              <a:gd name="T7" fmla="*/ 0 h 60"/>
              <a:gd name="T8" fmla="*/ 605 w 605"/>
              <a:gd name="T9" fmla="*/ 60 h 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7" name="Freeform 7"/>
          <p:cNvSpPr>
            <a:spLocks/>
          </p:cNvSpPr>
          <p:nvPr/>
        </p:nvSpPr>
        <p:spPr bwMode="auto">
          <a:xfrm>
            <a:off x="2479675" y="5249863"/>
            <a:ext cx="960438" cy="95250"/>
          </a:xfrm>
          <a:custGeom>
            <a:avLst/>
            <a:gdLst>
              <a:gd name="T0" fmla="*/ 0 w 605"/>
              <a:gd name="T1" fmla="*/ 60 h 60"/>
              <a:gd name="T2" fmla="*/ 605 w 605"/>
              <a:gd name="T3" fmla="*/ 60 h 60"/>
              <a:gd name="T4" fmla="*/ 0 60000 65536"/>
              <a:gd name="T5" fmla="*/ 0 60000 65536"/>
              <a:gd name="T6" fmla="*/ 0 w 605"/>
              <a:gd name="T7" fmla="*/ 0 h 60"/>
              <a:gd name="T8" fmla="*/ 605 w 605"/>
              <a:gd name="T9" fmla="*/ 60 h 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5" h="60">
                <a:moveTo>
                  <a:pt x="0" y="60"/>
                </a:moveTo>
                <a:cubicBezTo>
                  <a:pt x="157" y="0"/>
                  <a:pt x="417" y="60"/>
                  <a:pt x="605" y="6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8" name="Freeform 8"/>
          <p:cNvSpPr>
            <a:spLocks/>
          </p:cNvSpPr>
          <p:nvPr/>
        </p:nvSpPr>
        <p:spPr bwMode="auto">
          <a:xfrm>
            <a:off x="3549650" y="4868863"/>
            <a:ext cx="2743200" cy="114300"/>
          </a:xfrm>
          <a:custGeom>
            <a:avLst/>
            <a:gdLst>
              <a:gd name="T0" fmla="*/ 0 w 1823"/>
              <a:gd name="T1" fmla="*/ 41 h 58"/>
              <a:gd name="T2" fmla="*/ 387 w 1823"/>
              <a:gd name="T3" fmla="*/ 19 h 58"/>
              <a:gd name="T4" fmla="*/ 817 w 1823"/>
              <a:gd name="T5" fmla="*/ 41 h 58"/>
              <a:gd name="T6" fmla="*/ 1356 w 1823"/>
              <a:gd name="T7" fmla="*/ 19 h 58"/>
              <a:gd name="T8" fmla="*/ 1495 w 1823"/>
              <a:gd name="T9" fmla="*/ 19 h 58"/>
              <a:gd name="T10" fmla="*/ 1823 w 1823"/>
              <a:gd name="T11" fmla="*/ 26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3"/>
              <a:gd name="T19" fmla="*/ 0 h 58"/>
              <a:gd name="T20" fmla="*/ 1823 w 1823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3" h="58">
                <a:moveTo>
                  <a:pt x="0" y="41"/>
                </a:moveTo>
                <a:cubicBezTo>
                  <a:pt x="128" y="48"/>
                  <a:pt x="263" y="58"/>
                  <a:pt x="387" y="19"/>
                </a:cubicBezTo>
                <a:cubicBezTo>
                  <a:pt x="531" y="26"/>
                  <a:pt x="673" y="35"/>
                  <a:pt x="817" y="41"/>
                </a:cubicBezTo>
                <a:cubicBezTo>
                  <a:pt x="1006" y="34"/>
                  <a:pt x="1165" y="24"/>
                  <a:pt x="1356" y="19"/>
                </a:cubicBezTo>
                <a:cubicBezTo>
                  <a:pt x="1416" y="0"/>
                  <a:pt x="1365" y="13"/>
                  <a:pt x="1495" y="19"/>
                </a:cubicBezTo>
                <a:cubicBezTo>
                  <a:pt x="1687" y="28"/>
                  <a:pt x="1659" y="26"/>
                  <a:pt x="1823" y="2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69" name="Freeform 9"/>
          <p:cNvSpPr>
            <a:spLocks/>
          </p:cNvSpPr>
          <p:nvPr/>
        </p:nvSpPr>
        <p:spPr bwMode="auto">
          <a:xfrm>
            <a:off x="4865688" y="5295900"/>
            <a:ext cx="2500312" cy="46038"/>
          </a:xfrm>
          <a:custGeom>
            <a:avLst/>
            <a:gdLst>
              <a:gd name="T0" fmla="*/ 0 w 1575"/>
              <a:gd name="T1" fmla="*/ 0 h 29"/>
              <a:gd name="T2" fmla="*/ 780 w 1575"/>
              <a:gd name="T3" fmla="*/ 7 h 29"/>
              <a:gd name="T4" fmla="*/ 1341 w 1575"/>
              <a:gd name="T5" fmla="*/ 29 h 29"/>
              <a:gd name="T6" fmla="*/ 1575 w 1575"/>
              <a:gd name="T7" fmla="*/ 14 h 29"/>
              <a:gd name="T8" fmla="*/ 0 60000 65536"/>
              <a:gd name="T9" fmla="*/ 0 60000 65536"/>
              <a:gd name="T10" fmla="*/ 0 60000 65536"/>
              <a:gd name="T11" fmla="*/ 0 60000 65536"/>
              <a:gd name="T12" fmla="*/ 0 w 1575"/>
              <a:gd name="T13" fmla="*/ 0 h 29"/>
              <a:gd name="T14" fmla="*/ 1575 w 1575"/>
              <a:gd name="T15" fmla="*/ 29 h 2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75" h="29">
                <a:moveTo>
                  <a:pt x="0" y="0"/>
                </a:moveTo>
                <a:cubicBezTo>
                  <a:pt x="253" y="22"/>
                  <a:pt x="529" y="3"/>
                  <a:pt x="780" y="7"/>
                </a:cubicBezTo>
                <a:cubicBezTo>
                  <a:pt x="967" y="25"/>
                  <a:pt x="1154" y="10"/>
                  <a:pt x="1341" y="29"/>
                </a:cubicBezTo>
                <a:cubicBezTo>
                  <a:pt x="1349" y="29"/>
                  <a:pt x="1509" y="14"/>
                  <a:pt x="1575" y="1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0" name="Freeform 10"/>
          <p:cNvSpPr>
            <a:spLocks/>
          </p:cNvSpPr>
          <p:nvPr/>
        </p:nvSpPr>
        <p:spPr bwMode="auto">
          <a:xfrm>
            <a:off x="4108450" y="5308600"/>
            <a:ext cx="566738" cy="11113"/>
          </a:xfrm>
          <a:custGeom>
            <a:avLst/>
            <a:gdLst>
              <a:gd name="T0" fmla="*/ 0 w 357"/>
              <a:gd name="T1" fmla="*/ 0 h 7"/>
              <a:gd name="T2" fmla="*/ 357 w 357"/>
              <a:gd name="T3" fmla="*/ 7 h 7"/>
              <a:gd name="T4" fmla="*/ 0 60000 65536"/>
              <a:gd name="T5" fmla="*/ 0 60000 65536"/>
              <a:gd name="T6" fmla="*/ 0 w 357"/>
              <a:gd name="T7" fmla="*/ 0 h 7"/>
              <a:gd name="T8" fmla="*/ 357 w 357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7" h="7">
                <a:moveTo>
                  <a:pt x="0" y="0"/>
                </a:moveTo>
                <a:cubicBezTo>
                  <a:pt x="119" y="2"/>
                  <a:pt x="238" y="7"/>
                  <a:pt x="357" y="7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1" name="AutoShape 11"/>
          <p:cNvSpPr>
            <a:spLocks noChangeArrowheads="1"/>
          </p:cNvSpPr>
          <p:nvPr/>
        </p:nvSpPr>
        <p:spPr bwMode="auto">
          <a:xfrm>
            <a:off x="533400" y="1981200"/>
            <a:ext cx="1295400" cy="3124200"/>
          </a:xfrm>
          <a:prstGeom prst="curvedRightArrow">
            <a:avLst>
              <a:gd name="adj1" fmla="val 48235"/>
              <a:gd name="adj2" fmla="val 96471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381000" y="5257800"/>
            <a:ext cx="1524000" cy="914400"/>
          </a:xfrm>
          <a:prstGeom prst="wedgeRoundRectCallout">
            <a:avLst>
              <a:gd name="adj1" fmla="val 74583"/>
              <a:gd name="adj2" fmla="val -67884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Metodos de extension</a:t>
            </a:r>
          </a:p>
        </p:txBody>
      </p:sp>
      <p:sp>
        <p:nvSpPr>
          <p:cNvPr id="348173" name="AutoShape 13"/>
          <p:cNvSpPr>
            <a:spLocks noChangeArrowheads="1"/>
          </p:cNvSpPr>
          <p:nvPr/>
        </p:nvSpPr>
        <p:spPr bwMode="auto">
          <a:xfrm>
            <a:off x="4267200" y="3200400"/>
            <a:ext cx="1676400" cy="914400"/>
          </a:xfrm>
          <a:prstGeom prst="wedgeRoundRectCallout">
            <a:avLst>
              <a:gd name="adj1" fmla="val -61648"/>
              <a:gd name="adj2" fmla="val 10399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Expresiones lambda</a:t>
            </a:r>
          </a:p>
        </p:txBody>
      </p:sp>
      <p:sp>
        <p:nvSpPr>
          <p:cNvPr id="348174" name="AutoShape 14"/>
          <p:cNvSpPr>
            <a:spLocks noChangeArrowheads="1"/>
          </p:cNvSpPr>
          <p:nvPr/>
        </p:nvSpPr>
        <p:spPr bwMode="auto">
          <a:xfrm>
            <a:off x="6096000" y="1219200"/>
            <a:ext cx="1905000" cy="914400"/>
          </a:xfrm>
          <a:prstGeom prst="wedgeRoundRectCallout">
            <a:avLst>
              <a:gd name="adj1" fmla="val -87750"/>
              <a:gd name="adj2" fmla="val 44968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Expresiones de consulta</a:t>
            </a:r>
          </a:p>
        </p:txBody>
      </p:sp>
      <p:sp>
        <p:nvSpPr>
          <p:cNvPr id="348175" name="AutoShape 15"/>
          <p:cNvSpPr>
            <a:spLocks noChangeArrowheads="1"/>
          </p:cNvSpPr>
          <p:nvPr/>
        </p:nvSpPr>
        <p:spPr bwMode="auto">
          <a:xfrm>
            <a:off x="6400800" y="5562600"/>
            <a:ext cx="1905000" cy="914400"/>
          </a:xfrm>
          <a:prstGeom prst="wedgeRoundRectCallout">
            <a:avLst>
              <a:gd name="adj1" fmla="val -79356"/>
              <a:gd name="adj2" fmla="val -57986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Inicializadores de objetos</a:t>
            </a:r>
          </a:p>
        </p:txBody>
      </p:sp>
      <p:sp>
        <p:nvSpPr>
          <p:cNvPr id="348176" name="AutoShape 16"/>
          <p:cNvSpPr>
            <a:spLocks noChangeArrowheads="1"/>
          </p:cNvSpPr>
          <p:nvPr/>
        </p:nvSpPr>
        <p:spPr bwMode="auto">
          <a:xfrm>
            <a:off x="2286000" y="5562600"/>
            <a:ext cx="1676400" cy="914400"/>
          </a:xfrm>
          <a:prstGeom prst="wedgeRoundRectCallout">
            <a:avLst>
              <a:gd name="adj1" fmla="val 74431"/>
              <a:gd name="adj2" fmla="val -64759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Tipos anonimos</a:t>
            </a:r>
          </a:p>
        </p:txBody>
      </p:sp>
      <p:sp>
        <p:nvSpPr>
          <p:cNvPr id="348177" name="Freeform 17"/>
          <p:cNvSpPr>
            <a:spLocks/>
          </p:cNvSpPr>
          <p:nvPr/>
        </p:nvSpPr>
        <p:spPr bwMode="auto">
          <a:xfrm>
            <a:off x="2416175" y="2114550"/>
            <a:ext cx="631825" cy="84138"/>
          </a:xfrm>
          <a:custGeom>
            <a:avLst/>
            <a:gdLst>
              <a:gd name="T0" fmla="*/ 0 w 430"/>
              <a:gd name="T1" fmla="*/ 49 h 49"/>
              <a:gd name="T2" fmla="*/ 430 w 430"/>
              <a:gd name="T3" fmla="*/ 43 h 49"/>
              <a:gd name="T4" fmla="*/ 0 60000 65536"/>
              <a:gd name="T5" fmla="*/ 0 60000 65536"/>
              <a:gd name="T6" fmla="*/ 0 w 430"/>
              <a:gd name="T7" fmla="*/ 0 h 49"/>
              <a:gd name="T8" fmla="*/ 430 w 430"/>
              <a:gd name="T9" fmla="*/ 49 h 4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0" h="49">
                <a:moveTo>
                  <a:pt x="0" y="49"/>
                </a:moveTo>
                <a:cubicBezTo>
                  <a:pt x="148" y="0"/>
                  <a:pt x="12" y="43"/>
                  <a:pt x="430" y="4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8" name="Freeform 18"/>
          <p:cNvSpPr>
            <a:spLocks/>
          </p:cNvSpPr>
          <p:nvPr/>
        </p:nvSpPr>
        <p:spPr bwMode="auto">
          <a:xfrm>
            <a:off x="2425700" y="2509838"/>
            <a:ext cx="774700" cy="74612"/>
          </a:xfrm>
          <a:custGeom>
            <a:avLst/>
            <a:gdLst>
              <a:gd name="T0" fmla="*/ 0 w 540"/>
              <a:gd name="T1" fmla="*/ 30 h 30"/>
              <a:gd name="T2" fmla="*/ 540 w 540"/>
              <a:gd name="T3" fmla="*/ 18 h 30"/>
              <a:gd name="T4" fmla="*/ 0 60000 65536"/>
              <a:gd name="T5" fmla="*/ 0 60000 65536"/>
              <a:gd name="T6" fmla="*/ 0 w 540"/>
              <a:gd name="T7" fmla="*/ 0 h 30"/>
              <a:gd name="T8" fmla="*/ 540 w 540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0" h="30">
                <a:moveTo>
                  <a:pt x="0" y="30"/>
                </a:moveTo>
                <a:cubicBezTo>
                  <a:pt x="179" y="0"/>
                  <a:pt x="357" y="18"/>
                  <a:pt x="540" y="1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79" name="Freeform 19"/>
          <p:cNvSpPr>
            <a:spLocks/>
          </p:cNvSpPr>
          <p:nvPr/>
        </p:nvSpPr>
        <p:spPr bwMode="auto">
          <a:xfrm>
            <a:off x="2435225" y="2906713"/>
            <a:ext cx="752475" cy="42862"/>
          </a:xfrm>
          <a:custGeom>
            <a:avLst/>
            <a:gdLst>
              <a:gd name="T0" fmla="*/ 0 w 518"/>
              <a:gd name="T1" fmla="*/ 20 h 20"/>
              <a:gd name="T2" fmla="*/ 491 w 518"/>
              <a:gd name="T3" fmla="*/ 13 h 20"/>
              <a:gd name="T4" fmla="*/ 515 w 518"/>
              <a:gd name="T5" fmla="*/ 13 h 20"/>
              <a:gd name="T6" fmla="*/ 0 60000 65536"/>
              <a:gd name="T7" fmla="*/ 0 60000 65536"/>
              <a:gd name="T8" fmla="*/ 0 60000 65536"/>
              <a:gd name="T9" fmla="*/ 0 w 518"/>
              <a:gd name="T10" fmla="*/ 0 h 20"/>
              <a:gd name="T11" fmla="*/ 518 w 51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8" h="20">
                <a:moveTo>
                  <a:pt x="0" y="20"/>
                </a:moveTo>
                <a:cubicBezTo>
                  <a:pt x="164" y="18"/>
                  <a:pt x="327" y="17"/>
                  <a:pt x="491" y="13"/>
                </a:cubicBezTo>
                <a:cubicBezTo>
                  <a:pt x="518" y="12"/>
                  <a:pt x="502" y="0"/>
                  <a:pt x="515" y="1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es-ES"/>
          </a:p>
        </p:txBody>
      </p:sp>
      <p:sp>
        <p:nvSpPr>
          <p:cNvPr id="348180" name="AutoShape 20"/>
          <p:cNvSpPr>
            <a:spLocks noChangeArrowheads="1"/>
          </p:cNvSpPr>
          <p:nvPr/>
        </p:nvSpPr>
        <p:spPr bwMode="auto">
          <a:xfrm>
            <a:off x="304800" y="2438400"/>
            <a:ext cx="1905000" cy="914400"/>
          </a:xfrm>
          <a:prstGeom prst="wedgeRoundRectCallout">
            <a:avLst>
              <a:gd name="adj1" fmla="val 44750"/>
              <a:gd name="adj2" fmla="val 102083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Inferencia de tipos de variables</a:t>
            </a:r>
          </a:p>
        </p:txBody>
      </p:sp>
      <p:sp>
        <p:nvSpPr>
          <p:cNvPr id="348181" name="AutoShape 21"/>
          <p:cNvSpPr>
            <a:spLocks noChangeArrowheads="1"/>
          </p:cNvSpPr>
          <p:nvPr/>
        </p:nvSpPr>
        <p:spPr bwMode="auto">
          <a:xfrm>
            <a:off x="7019925" y="2349500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Arboles de expresiones</a:t>
            </a:r>
          </a:p>
        </p:txBody>
      </p:sp>
      <p:sp>
        <p:nvSpPr>
          <p:cNvPr id="348184" name="AutoShape 24"/>
          <p:cNvSpPr>
            <a:spLocks noChangeArrowheads="1"/>
          </p:cNvSpPr>
          <p:nvPr/>
        </p:nvSpPr>
        <p:spPr bwMode="auto">
          <a:xfrm>
            <a:off x="6588125" y="3141663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Propiedades  automaticas</a:t>
            </a:r>
          </a:p>
        </p:txBody>
      </p:sp>
      <p:sp>
        <p:nvSpPr>
          <p:cNvPr id="348185" name="AutoShape 25"/>
          <p:cNvSpPr>
            <a:spLocks noChangeArrowheads="1"/>
          </p:cNvSpPr>
          <p:nvPr/>
        </p:nvSpPr>
        <p:spPr bwMode="auto">
          <a:xfrm>
            <a:off x="6948488" y="3933825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Metodos parciales</a:t>
            </a:r>
          </a:p>
        </p:txBody>
      </p:sp>
      <p:sp>
        <p:nvSpPr>
          <p:cNvPr id="12311" name="TextBox 30"/>
          <p:cNvSpPr txBox="1">
            <a:spLocks noChangeArrowheads="1"/>
          </p:cNvSpPr>
          <p:nvPr/>
        </p:nvSpPr>
        <p:spPr bwMode="auto">
          <a:xfrm>
            <a:off x="0" y="6553200"/>
            <a:ext cx="457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Origen: TechEd Developers (DEV323), Anders Hejlsberg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/>
      <p:bldP spid="348164" grpId="0"/>
      <p:bldP spid="348165" grpId="0" animBg="1"/>
      <p:bldP spid="348166" grpId="0" animBg="1"/>
      <p:bldP spid="348167" grpId="0" animBg="1"/>
      <p:bldP spid="348168" grpId="0" animBg="1"/>
      <p:bldP spid="348169" grpId="0" animBg="1"/>
      <p:bldP spid="348170" grpId="0" animBg="1"/>
      <p:bldP spid="348171" grpId="0" animBg="1"/>
      <p:bldP spid="348172" grpId="0" animBg="1"/>
      <p:bldP spid="348173" grpId="0" animBg="1"/>
      <p:bldP spid="348174" grpId="0" animBg="1"/>
      <p:bldP spid="348175" grpId="0" animBg="1"/>
      <p:bldP spid="348176" grpId="0" animBg="1"/>
      <p:bldP spid="348177" grpId="0" animBg="1"/>
      <p:bldP spid="348178" grpId="0" animBg="1"/>
      <p:bldP spid="348179" grpId="0" animBg="1"/>
      <p:bldP spid="348180" grpId="0" animBg="1"/>
      <p:bldP spid="348181" grpId="0" animBg="1"/>
      <p:bldP spid="348184" grpId="0" animBg="1"/>
      <p:bldP spid="34818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properties</a:t>
            </a:r>
          </a:p>
        </p:txBody>
      </p:sp>
      <p:sp>
        <p:nvSpPr>
          <p:cNvPr id="424964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4681537" cy="15240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Product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string Name;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decimal Price;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4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properties</a:t>
            </a:r>
          </a:p>
        </p:txBody>
      </p:sp>
      <p:sp>
        <p:nvSpPr>
          <p:cNvPr id="61442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4681537" cy="40005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Product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string name;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decimal price;</a:t>
            </a:r>
          </a:p>
          <a:p>
            <a:pPr eaLnBrk="0" hangingPunct="0">
              <a:lnSpc>
                <a:spcPct val="90000"/>
              </a:lnSpc>
            </a:pPr>
            <a:endParaRPr lang="en-US"/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string Name 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get { return name;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set { name = value;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endParaRPr lang="en-US"/>
          </a:p>
          <a:p>
            <a:pPr eaLnBrk="0" hangingPunct="0">
              <a:lnSpc>
                <a:spcPct val="90000"/>
              </a:lnSpc>
            </a:pPr>
            <a:r>
              <a:rPr lang="en-US"/>
              <a:t>    public decimal Price 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get { return price;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    set { price = value;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Automatic properties</a:t>
            </a:r>
          </a:p>
        </p:txBody>
      </p:sp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4681537" cy="15240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lIns="182880" tIns="137160" rIns="182880" bIns="13716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/>
              <a:t>public class Product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{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string Name { get; set;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    public decimal Price { get; set; }</a:t>
            </a:r>
          </a:p>
          <a:p>
            <a:pPr eaLnBrk="0" hangingPunct="0"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432132" name="AutoShape 4"/>
          <p:cNvSpPr>
            <a:spLocks noChangeArrowheads="1"/>
          </p:cNvSpPr>
          <p:nvPr/>
        </p:nvSpPr>
        <p:spPr bwMode="auto">
          <a:xfrm>
            <a:off x="5508625" y="908050"/>
            <a:ext cx="2663825" cy="1800225"/>
          </a:xfrm>
          <a:prstGeom prst="wedgeRoundRectCallout">
            <a:avLst>
              <a:gd name="adj1" fmla="val -98273"/>
              <a:gd name="adj2" fmla="val 30954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/>
              <a:t>private string □;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public string Name {</a:t>
            </a:r>
          </a:p>
          <a:p>
            <a:pPr>
              <a:lnSpc>
                <a:spcPct val="90000"/>
              </a:lnSpc>
            </a:pPr>
            <a:r>
              <a:rPr lang="en-US"/>
              <a:t>    get { return □; }</a:t>
            </a:r>
          </a:p>
          <a:p>
            <a:pPr>
              <a:lnSpc>
                <a:spcPct val="90000"/>
              </a:lnSpc>
            </a:pPr>
            <a:r>
              <a:rPr lang="en-US"/>
              <a:t>    set { □ = value; }</a:t>
            </a:r>
          </a:p>
          <a:p>
            <a:pPr>
              <a:lnSpc>
                <a:spcPct val="90000"/>
              </a:lnSpc>
            </a:pPr>
            <a:r>
              <a:rPr lang="en-US"/>
              <a:t>}</a:t>
            </a:r>
          </a:p>
        </p:txBody>
      </p:sp>
      <p:sp>
        <p:nvSpPr>
          <p:cNvPr id="432134" name="AutoShape 6"/>
          <p:cNvSpPr>
            <a:spLocks noChangeArrowheads="1"/>
          </p:cNvSpPr>
          <p:nvPr/>
        </p:nvSpPr>
        <p:spPr bwMode="auto">
          <a:xfrm>
            <a:off x="5435600" y="2852738"/>
            <a:ext cx="2016125" cy="1008062"/>
          </a:xfrm>
          <a:prstGeom prst="wedgeRoundRectCallout">
            <a:avLst>
              <a:gd name="adj1" fmla="val -103306"/>
              <a:gd name="adj2" fmla="val -60866"/>
              <a:gd name="adj3" fmla="val 16667"/>
            </a:avLst>
          </a:prstGeom>
          <a:solidFill>
            <a:schemeClr val="accent2">
              <a:alpha val="50195"/>
            </a:schemeClr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Must have both get and set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2" grpId="0" animBg="1"/>
      <p:bldP spid="4321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C# 3.0 Language Innovations</a:t>
            </a:r>
          </a:p>
        </p:txBody>
      </p:sp>
      <p:sp>
        <p:nvSpPr>
          <p:cNvPr id="65538" name="Text Box 3"/>
          <p:cNvSpPr txBox="1">
            <a:spLocks noChangeArrowheads="1"/>
          </p:cNvSpPr>
          <p:nvPr/>
        </p:nvSpPr>
        <p:spPr bwMode="auto">
          <a:xfrm>
            <a:off x="1981200" y="1443038"/>
            <a:ext cx="4840288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from c in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where c.State == "WA"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select new { c.Name, c.Phone };</a:t>
            </a:r>
          </a:p>
        </p:txBody>
      </p:sp>
      <p:sp>
        <p:nvSpPr>
          <p:cNvPr id="65539" name="Text Box 4"/>
          <p:cNvSpPr txBox="1">
            <a:spLocks noChangeArrowheads="1"/>
          </p:cNvSpPr>
          <p:nvPr/>
        </p:nvSpPr>
        <p:spPr bwMode="auto">
          <a:xfrm>
            <a:off x="1981200" y="3805238"/>
            <a:ext cx="5770563" cy="1555750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var contacts =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customers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.Where(c =&gt; c.State == "WA")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/>
              <a:t>    .Select(c =&gt; new { c.Name, c.Phone });</a:t>
            </a:r>
          </a:p>
        </p:txBody>
      </p:sp>
      <p:sp>
        <p:nvSpPr>
          <p:cNvPr id="65540" name="AutoShape 11"/>
          <p:cNvSpPr>
            <a:spLocks noChangeArrowheads="1"/>
          </p:cNvSpPr>
          <p:nvPr/>
        </p:nvSpPr>
        <p:spPr bwMode="auto">
          <a:xfrm>
            <a:off x="533400" y="1981200"/>
            <a:ext cx="1295400" cy="3124200"/>
          </a:xfrm>
          <a:prstGeom prst="curvedRightArrow">
            <a:avLst>
              <a:gd name="adj1" fmla="val 48235"/>
              <a:gd name="adj2" fmla="val 96471"/>
              <a:gd name="adj3" fmla="val 33333"/>
            </a:avLst>
          </a:prstGeom>
          <a:solidFill>
            <a:schemeClr val="tx1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5541" name="AutoShape 12"/>
          <p:cNvSpPr>
            <a:spLocks noChangeArrowheads="1"/>
          </p:cNvSpPr>
          <p:nvPr/>
        </p:nvSpPr>
        <p:spPr bwMode="auto">
          <a:xfrm>
            <a:off x="381000" y="5257800"/>
            <a:ext cx="1524000" cy="914400"/>
          </a:xfrm>
          <a:prstGeom prst="wedgeRoundRectCallout">
            <a:avLst>
              <a:gd name="adj1" fmla="val 74583"/>
              <a:gd name="adj2" fmla="val -67884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Extension methods</a:t>
            </a:r>
          </a:p>
        </p:txBody>
      </p:sp>
      <p:sp>
        <p:nvSpPr>
          <p:cNvPr id="65542" name="AutoShape 13"/>
          <p:cNvSpPr>
            <a:spLocks noChangeArrowheads="1"/>
          </p:cNvSpPr>
          <p:nvPr/>
        </p:nvSpPr>
        <p:spPr bwMode="auto">
          <a:xfrm>
            <a:off x="4267200" y="3200400"/>
            <a:ext cx="1676400" cy="914400"/>
          </a:xfrm>
          <a:prstGeom prst="wedgeRoundRectCallout">
            <a:avLst>
              <a:gd name="adj1" fmla="val -61648"/>
              <a:gd name="adj2" fmla="val 10399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Lambda expressions</a:t>
            </a:r>
          </a:p>
        </p:txBody>
      </p:sp>
      <p:sp>
        <p:nvSpPr>
          <p:cNvPr id="65543" name="AutoShape 14"/>
          <p:cNvSpPr>
            <a:spLocks noChangeArrowheads="1"/>
          </p:cNvSpPr>
          <p:nvPr/>
        </p:nvSpPr>
        <p:spPr bwMode="auto">
          <a:xfrm>
            <a:off x="6096000" y="1219200"/>
            <a:ext cx="1905000" cy="914400"/>
          </a:xfrm>
          <a:prstGeom prst="wedgeRoundRectCallout">
            <a:avLst>
              <a:gd name="adj1" fmla="val -87750"/>
              <a:gd name="adj2" fmla="val 44968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Query expressions</a:t>
            </a:r>
          </a:p>
        </p:txBody>
      </p:sp>
      <p:sp>
        <p:nvSpPr>
          <p:cNvPr id="65544" name="AutoShape 15"/>
          <p:cNvSpPr>
            <a:spLocks noChangeArrowheads="1"/>
          </p:cNvSpPr>
          <p:nvPr/>
        </p:nvSpPr>
        <p:spPr bwMode="auto">
          <a:xfrm>
            <a:off x="6400800" y="5562600"/>
            <a:ext cx="1676400" cy="914400"/>
          </a:xfrm>
          <a:prstGeom prst="wedgeRoundRectCallout">
            <a:avLst>
              <a:gd name="adj1" fmla="val -79356"/>
              <a:gd name="adj2" fmla="val -57986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Object initializers</a:t>
            </a:r>
          </a:p>
        </p:txBody>
      </p:sp>
      <p:sp>
        <p:nvSpPr>
          <p:cNvPr id="65545" name="AutoShape 16"/>
          <p:cNvSpPr>
            <a:spLocks noChangeArrowheads="1"/>
          </p:cNvSpPr>
          <p:nvPr/>
        </p:nvSpPr>
        <p:spPr bwMode="auto">
          <a:xfrm>
            <a:off x="2286000" y="5562600"/>
            <a:ext cx="1676400" cy="914400"/>
          </a:xfrm>
          <a:prstGeom prst="wedgeRoundRectCallout">
            <a:avLst>
              <a:gd name="adj1" fmla="val 74431"/>
              <a:gd name="adj2" fmla="val -64759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Anonymous types</a:t>
            </a:r>
          </a:p>
        </p:txBody>
      </p:sp>
      <p:sp>
        <p:nvSpPr>
          <p:cNvPr id="65546" name="AutoShape 20"/>
          <p:cNvSpPr>
            <a:spLocks noChangeArrowheads="1"/>
          </p:cNvSpPr>
          <p:nvPr/>
        </p:nvSpPr>
        <p:spPr bwMode="auto">
          <a:xfrm>
            <a:off x="304800" y="2438400"/>
            <a:ext cx="1905000" cy="914400"/>
          </a:xfrm>
          <a:prstGeom prst="wedgeRoundRectCallout">
            <a:avLst>
              <a:gd name="adj1" fmla="val 44750"/>
              <a:gd name="adj2" fmla="val 102083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Local variable type inference</a:t>
            </a:r>
          </a:p>
        </p:txBody>
      </p:sp>
      <p:sp>
        <p:nvSpPr>
          <p:cNvPr id="65547" name="AutoShape 21"/>
          <p:cNvSpPr>
            <a:spLocks noChangeArrowheads="1"/>
          </p:cNvSpPr>
          <p:nvPr/>
        </p:nvSpPr>
        <p:spPr bwMode="auto">
          <a:xfrm>
            <a:off x="7019925" y="2349500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Expression trees</a:t>
            </a:r>
          </a:p>
        </p:txBody>
      </p:sp>
      <p:sp>
        <p:nvSpPr>
          <p:cNvPr id="65548" name="AutoShape 22"/>
          <p:cNvSpPr>
            <a:spLocks noChangeArrowheads="1"/>
          </p:cNvSpPr>
          <p:nvPr/>
        </p:nvSpPr>
        <p:spPr bwMode="auto">
          <a:xfrm>
            <a:off x="6588125" y="3141663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Automatic properties</a:t>
            </a:r>
          </a:p>
        </p:txBody>
      </p:sp>
      <p:sp>
        <p:nvSpPr>
          <p:cNvPr id="65549" name="AutoShape 23"/>
          <p:cNvSpPr>
            <a:spLocks noChangeArrowheads="1"/>
          </p:cNvSpPr>
          <p:nvPr/>
        </p:nvSpPr>
        <p:spPr bwMode="auto">
          <a:xfrm>
            <a:off x="6948488" y="3933825"/>
            <a:ext cx="1676400" cy="914400"/>
          </a:xfrm>
          <a:prstGeom prst="wedgeRoundRectCallout">
            <a:avLst>
              <a:gd name="adj1" fmla="val -30208"/>
              <a:gd name="adj2" fmla="val 26565"/>
              <a:gd name="adj3" fmla="val 16667"/>
            </a:avLst>
          </a:prstGeom>
          <a:solidFill>
            <a:schemeClr val="folHlink">
              <a:alpha val="50195"/>
            </a:schemeClr>
          </a:solidFill>
          <a:ln w="12700" algn="ctr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/>
              <a:t>Partial methods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Migrando mentalmente a C# 3.0</a:t>
            </a:r>
            <a:endParaRPr lang="en-US" smtClean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De delegados anónimos a lambdas</a:t>
            </a:r>
          </a:p>
          <a:p>
            <a:r>
              <a:rPr lang="es-AR" smtClean="0"/>
              <a:t>De foreach a consultas</a:t>
            </a:r>
          </a:p>
          <a:p>
            <a:r>
              <a:rPr lang="es-AR" smtClean="0"/>
              <a:t>var o no var… esa es la cuestión</a:t>
            </a:r>
          </a:p>
          <a:p>
            <a:r>
              <a:rPr lang="es-AR" smtClean="0"/>
              <a:t>De List&lt;T&gt; a IEnumerable&lt;T&gt;</a:t>
            </a:r>
          </a:p>
          <a:p>
            <a:r>
              <a:rPr lang="es-AR" smtClean="0"/>
              <a:t>De Strategy a funciones</a:t>
            </a:r>
          </a:p>
          <a:p>
            <a:r>
              <a:rPr lang="es-AR" smtClean="0"/>
              <a:t>Null object pattern con funciones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AR" sz="3200" dirty="0">
                <a:solidFill>
                  <a:schemeClr val="bg1"/>
                </a:solidFill>
                <a:latin typeface="+mn-lt"/>
                <a:cs typeface="+mn-cs"/>
              </a:rPr>
              <a:t>De List&lt;T&gt; a IEnumerable&lt;T&gt;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Migrando mentalmente a C# 3.0</a:t>
            </a:r>
            <a:endParaRPr 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454275"/>
          <a:ext cx="8229600" cy="3336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List&lt;T&gt;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IEnumerable</a:t>
                      </a:r>
                      <a:r>
                        <a:rPr lang="en-US" dirty="0" smtClean="0"/>
                        <a:t>&lt;T&gt;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ConvertAll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First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FindAll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Where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ForEach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IMPLEMENTADO?!?!?!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Reverse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Reverse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TrueForAll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MUCHOS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mas</a:t>
                      </a:r>
                      <a:r>
                        <a:rPr lang="en-US" baseline="0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Interfaces fluidas</a:t>
            </a:r>
            <a:endParaRPr lang="en-US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Javascript: JQuery (</a:t>
            </a:r>
            <a:r>
              <a:rPr lang="en-US" smtClean="0"/>
              <a:t>http://jquery.com/)</a:t>
            </a:r>
          </a:p>
          <a:p>
            <a:r>
              <a:rPr lang="es-AR" smtClean="0"/>
              <a:t>Java: Time &amp; Money Code Library</a:t>
            </a:r>
          </a:p>
          <a:p>
            <a:r>
              <a:rPr lang="es-AR" smtClean="0"/>
              <a:t>En C# 3.0</a:t>
            </a:r>
          </a:p>
          <a:p>
            <a:pPr lvl="1"/>
            <a:r>
              <a:rPr lang="es-AR" smtClean="0"/>
              <a:t>Con métodos de extensión: </a:t>
            </a:r>
          </a:p>
          <a:p>
            <a:pPr lvl="2"/>
            <a:r>
              <a:rPr lang="es-AR" smtClean="0"/>
              <a:t>Time</a:t>
            </a:r>
          </a:p>
          <a:p>
            <a:pPr lvl="2"/>
            <a:r>
              <a:rPr lang="es-AR" smtClean="0"/>
              <a:t>Pipelines</a:t>
            </a:r>
          </a:p>
          <a:p>
            <a:pPr lvl="1"/>
            <a:r>
              <a:rPr lang="es-AR" smtClean="0"/>
              <a:t>Con interfaces intermedias</a:t>
            </a:r>
          </a:p>
          <a:p>
            <a:pPr lvl="2"/>
            <a:r>
              <a:rPr lang="es-AR" smtClean="0"/>
              <a:t>Ocultandolas a Visual Studio</a:t>
            </a:r>
          </a:p>
          <a:p>
            <a:pPr lvl="2"/>
            <a:r>
              <a:rPr lang="es-AR" smtClean="0"/>
              <a:t>Posibles problemas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Reflection tipado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…</a:t>
            </a:r>
            <a:r>
              <a:rPr lang="es-AR" smtClean="0"/>
              <a:t> con arboles de expresiones</a:t>
            </a:r>
            <a:br>
              <a:rPr lang="es-AR" smtClean="0"/>
            </a:br>
            <a:r>
              <a:rPr lang="es-AR" smtClean="0"/>
              <a:t/>
            </a:r>
            <a:br>
              <a:rPr lang="es-AR" smtClean="0"/>
            </a:br>
            <a:r>
              <a:rPr lang="es-AR" smtClean="0"/>
              <a:t/>
            </a:r>
            <a:br>
              <a:rPr lang="es-AR" smtClean="0"/>
            </a:br>
            <a:r>
              <a:rPr lang="es-AR" smtClean="0"/>
              <a:t/>
            </a:r>
            <a:br>
              <a:rPr lang="es-AR" smtClean="0"/>
            </a:br>
            <a:r>
              <a:rPr lang="es-AR" smtClean="0"/>
              <a:t/>
            </a:r>
            <a:br>
              <a:rPr lang="es-AR" smtClean="0"/>
            </a:br>
            <a:r>
              <a:rPr lang="es-AR" smtClean="0"/>
              <a:t/>
            </a:r>
            <a:br>
              <a:rPr lang="es-AR" smtClean="0"/>
            </a:br>
            <a:endParaRPr lang="es-AR" smtClean="0"/>
          </a:p>
          <a:p>
            <a:r>
              <a:rPr lang="en-US" smtClean="0"/>
              <a:t>Soporta refactoring</a:t>
            </a:r>
          </a:p>
          <a:p>
            <a:r>
              <a:rPr lang="en-US" smtClean="0"/>
              <a:t>Verificado en tiempo de compilacion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762000" y="2438400"/>
            <a:ext cx="7772400" cy="23082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nsolas" pitchFamily="49" charset="0"/>
              </a:rPr>
              <a:t>MethodInfo method = Reflect&lt;IFoo&gt;.GetMethod(</a:t>
            </a:r>
            <a:br>
              <a:rPr lang="en-US">
                <a:latin typeface="Consolas" pitchFamily="49" charset="0"/>
              </a:rPr>
            </a:br>
            <a:r>
              <a:rPr lang="en-US">
                <a:latin typeface="Consolas" pitchFamily="49" charset="0"/>
              </a:rPr>
              <a:t>                      foo =&gt; foo.Do());</a:t>
            </a:r>
          </a:p>
          <a:p>
            <a:endParaRPr lang="en-US">
              <a:latin typeface="Consolas" pitchFamily="49" charset="0"/>
            </a:endParaRPr>
          </a:p>
          <a:p>
            <a:r>
              <a:rPr lang="en-US">
                <a:latin typeface="Consolas" pitchFamily="49" charset="0"/>
              </a:rPr>
              <a:t>PropertyInfo property = Reflect&lt;IFoo&gt;.GetProperty&lt;string&gt;(</a:t>
            </a:r>
            <a:br>
              <a:rPr lang="en-US">
                <a:latin typeface="Consolas" pitchFamily="49" charset="0"/>
              </a:rPr>
            </a:br>
            <a:r>
              <a:rPr lang="en-US">
                <a:latin typeface="Consolas" pitchFamily="49" charset="0"/>
              </a:rPr>
              <a:t>                          foo =&gt; foo.Value);</a:t>
            </a:r>
          </a:p>
          <a:p>
            <a:r>
              <a:rPr lang="en-US">
                <a:latin typeface="Consolas" pitchFamily="49" charset="0"/>
              </a:rPr>
              <a:t/>
            </a:r>
            <a:br>
              <a:rPr lang="en-US">
                <a:latin typeface="Consolas" pitchFamily="49" charset="0"/>
              </a:rPr>
            </a:br>
            <a:r>
              <a:rPr lang="en-US">
                <a:latin typeface="Consolas" pitchFamily="49" charset="0"/>
              </a:rPr>
              <a:t>FieldInfo field = Reflect&lt;Foo&gt;.GetField&lt;string&gt;(</a:t>
            </a:r>
            <a:br>
              <a:rPr lang="en-US">
                <a:latin typeface="Consolas" pitchFamily="49" charset="0"/>
              </a:rPr>
            </a:br>
            <a:r>
              <a:rPr lang="en-US">
                <a:latin typeface="Consolas" pitchFamily="49" charset="0"/>
              </a:rPr>
              <a:t>                    foo =&gt; foo.Value);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Mockeado y tipado: Moq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Objetos mock sin strings</a:t>
            </a:r>
          </a:p>
          <a:p>
            <a:r>
              <a:rPr lang="en-US" smtClean="0"/>
              <a:t>Soporte para refactoring</a:t>
            </a:r>
          </a:p>
          <a:p>
            <a:r>
              <a:rPr lang="en-US" smtClean="0"/>
              <a:t>Soporte para testeo de estados</a:t>
            </a:r>
          </a:p>
          <a:p>
            <a:r>
              <a:rPr lang="en-US" smtClean="0"/>
              <a:t>Soporte para testeo de interacciones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mtClean="0"/>
              <a:t>Desarrollando la API de Moq 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… en 30 minutos 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MSDN-20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Ed Developers 2006">
  <a:themeElements>
    <a:clrScheme name="">
      <a:dk1>
        <a:srgbClr val="333333"/>
      </a:dk1>
      <a:lt1>
        <a:srgbClr val="FFFFFF"/>
      </a:lt1>
      <a:dk2>
        <a:srgbClr val="000000"/>
      </a:dk2>
      <a:lt2>
        <a:srgbClr val="FF5E32"/>
      </a:lt2>
      <a:accent1>
        <a:srgbClr val="FF5E32"/>
      </a:accent1>
      <a:accent2>
        <a:srgbClr val="91DC56"/>
      </a:accent2>
      <a:accent3>
        <a:srgbClr val="AAAAAA"/>
      </a:accent3>
      <a:accent4>
        <a:srgbClr val="DADADA"/>
      </a:accent4>
      <a:accent5>
        <a:srgbClr val="FFB6AD"/>
      </a:accent5>
      <a:accent6>
        <a:srgbClr val="83C74D"/>
      </a:accent6>
      <a:hlink>
        <a:srgbClr val="FFEB1B"/>
      </a:hlink>
      <a:folHlink>
        <a:srgbClr val="4797E2"/>
      </a:folHlink>
    </a:clrScheme>
    <a:fontScheme name="1_TechEd Developers 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echEd Developers 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chEd Developers 2006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chEd Developers 2006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</TotalTime>
  <Words>1016</Words>
  <Application>Microsoft Office PowerPoint</Application>
  <PresentationFormat>On-screen Show (4:3)</PresentationFormat>
  <Paragraphs>369</Paragraphs>
  <Slides>33</Slides>
  <Notes>23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6</vt:i4>
      </vt:variant>
      <vt:variant>
        <vt:lpstr>Títulos de diapositiva</vt:lpstr>
      </vt:variant>
      <vt:variant>
        <vt:i4>33</vt:i4>
      </vt:variant>
    </vt:vector>
  </HeadingPairs>
  <TitlesOfParts>
    <vt:vector size="44" baseType="lpstr">
      <vt:lpstr>Arial</vt:lpstr>
      <vt:lpstr>Calibri</vt:lpstr>
      <vt:lpstr>Segoe Print</vt:lpstr>
      <vt:lpstr>Consolas</vt:lpstr>
      <vt:lpstr>Wingdings</vt:lpstr>
      <vt:lpstr>templateMSDN-2008</vt:lpstr>
      <vt:lpstr>1_TechEd Developers 2006</vt:lpstr>
      <vt:lpstr>templateMSDN-2008</vt:lpstr>
      <vt:lpstr>templateMSDN-2008</vt:lpstr>
      <vt:lpstr>1_TechEd Developers 2006</vt:lpstr>
      <vt:lpstr>1_TechEd Developers 2006</vt:lpstr>
      <vt:lpstr>Diapositiva 1</vt:lpstr>
      <vt:lpstr>Agenda</vt:lpstr>
      <vt:lpstr>Innovaciones del lenguaje en C# 3.0</vt:lpstr>
      <vt:lpstr>Migrando mentalmente a C# 3.0</vt:lpstr>
      <vt:lpstr>Migrando mentalmente a C# 3.0</vt:lpstr>
      <vt:lpstr>Interfaces fluidas</vt:lpstr>
      <vt:lpstr>Reflection tipado</vt:lpstr>
      <vt:lpstr>Mockeado y tipado: Moq</vt:lpstr>
      <vt:lpstr>Desarrollando la API de Moq </vt:lpstr>
      <vt:lpstr>Próximos eventos MSDN</vt:lpstr>
      <vt:lpstr>Anexo</vt:lpstr>
      <vt:lpstr>DEV323: C# 3.0</vt:lpstr>
      <vt:lpstr>The Evolution of C#</vt:lpstr>
      <vt:lpstr>C# 3.0 Design Goals</vt:lpstr>
      <vt:lpstr>C# 3.0 Language Innovations</vt:lpstr>
      <vt:lpstr>Local Variable Type Inference</vt:lpstr>
      <vt:lpstr>Extension Methods</vt:lpstr>
      <vt:lpstr>Lambda Expressions</vt:lpstr>
      <vt:lpstr>Lambda Expressions</vt:lpstr>
      <vt:lpstr>Lambda Expressions</vt:lpstr>
      <vt:lpstr>Lambda Expressions</vt:lpstr>
      <vt:lpstr>Object Initializers</vt:lpstr>
      <vt:lpstr>Collection Initializers</vt:lpstr>
      <vt:lpstr>Query Expressions</vt:lpstr>
      <vt:lpstr>Query Expressions</vt:lpstr>
      <vt:lpstr>Anonymous Types</vt:lpstr>
      <vt:lpstr>Anonymous Types</vt:lpstr>
      <vt:lpstr>Expression Trees Code as Data</vt:lpstr>
      <vt:lpstr>Expression Trees Code as Data</vt:lpstr>
      <vt:lpstr>Automatic properties</vt:lpstr>
      <vt:lpstr>Automatic properties</vt:lpstr>
      <vt:lpstr>Automatic properties</vt:lpstr>
      <vt:lpstr>C# 3.0 Language Innovations</vt:lpstr>
    </vt:vector>
  </TitlesOfParts>
  <Company>Clarius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Cazzulino</dc:creator>
  <cp:lastModifiedBy>esalomon</cp:lastModifiedBy>
  <cp:revision>65</cp:revision>
  <dcterms:created xsi:type="dcterms:W3CDTF">2008-02-01T10:58:54Z</dcterms:created>
  <dcterms:modified xsi:type="dcterms:W3CDTF">2008-02-08T12:39:46Z</dcterms:modified>
</cp:coreProperties>
</file>