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694" r:id="rId6"/>
  </p:sldMasterIdLst>
  <p:notesMasterIdLst>
    <p:notesMasterId r:id="rId31"/>
  </p:notesMasterIdLst>
  <p:sldIdLst>
    <p:sldId id="256" r:id="rId7"/>
    <p:sldId id="326" r:id="rId8"/>
    <p:sldId id="329" r:id="rId9"/>
    <p:sldId id="334" r:id="rId10"/>
    <p:sldId id="347" r:id="rId11"/>
    <p:sldId id="335" r:id="rId12"/>
    <p:sldId id="336" r:id="rId13"/>
    <p:sldId id="337" r:id="rId14"/>
    <p:sldId id="338" r:id="rId15"/>
    <p:sldId id="339" r:id="rId16"/>
    <p:sldId id="350" r:id="rId17"/>
    <p:sldId id="355" r:id="rId18"/>
    <p:sldId id="352" r:id="rId19"/>
    <p:sldId id="353" r:id="rId20"/>
    <p:sldId id="356" r:id="rId21"/>
    <p:sldId id="331" r:id="rId22"/>
    <p:sldId id="349" r:id="rId23"/>
    <p:sldId id="325" r:id="rId24"/>
    <p:sldId id="317" r:id="rId25"/>
    <p:sldId id="348" r:id="rId26"/>
    <p:sldId id="357" r:id="rId27"/>
    <p:sldId id="310" r:id="rId28"/>
    <p:sldId id="305" r:id="rId29"/>
    <p:sldId id="314"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d Gillespie" initials="bwg" lastIdx="1" clrIdx="0"/>
  <p:cmAuthor id="1" name="Alicia Thornber" initials="aliciat" lastIdx="1" clrIdx="1"/>
  <p:cmAuthor id="2" name="Author" initials="A"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82" autoAdjust="0"/>
    <p:restoredTop sz="62444" autoAdjust="0"/>
  </p:normalViewPr>
  <p:slideViewPr>
    <p:cSldViewPr>
      <p:cViewPr>
        <p:scale>
          <a:sx n="84" d="100"/>
          <a:sy n="84" d="100"/>
        </p:scale>
        <p:origin x="-906" y="13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201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D86E63FB-D567-45AD-AEFD-B9F6322A4A5F}" type="datetimeFigureOut">
              <a:rPr lang="en-US" smtClean="0"/>
              <a:pPr/>
              <a:t>9/16/2010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12F87BC9-DCE9-43D7-8397-2E27F3B7E07E}" type="slidenum">
              <a:rPr lang="en-US" smtClean="0"/>
              <a:pPr/>
              <a:t>‹#›</a:t>
            </a:fld>
            <a:endParaRPr lang="en-US"/>
          </a:p>
        </p:txBody>
      </p:sp>
    </p:spTree>
    <p:extLst>
      <p:ext uri="{BB962C8B-B14F-4D97-AF65-F5344CB8AC3E}">
        <p14:creationId xmlns:p14="http://schemas.microsoft.com/office/powerpoint/2010/main" val="1789537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businessmechanix.co.nz/" TargetMode="External"/><Relationship Id="rId7" Type="http://schemas.openxmlformats.org/officeDocument/2006/relationships/hyperlink" Target="http://www.microsoft.com/casestudies/Case_Study_Detail.aspx?casestudyid=4000006944"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microsoft.com/caseStudies/Case_Study_Detail.aspx?casestudyid=4000004918" TargetMode="External"/><Relationship Id="rId5" Type="http://schemas.openxmlformats.org/officeDocument/2006/relationships/hyperlink" Target="http://www.continental.com/" TargetMode="External"/><Relationship Id="rId4" Type="http://schemas.openxmlformats.org/officeDocument/2006/relationships/hyperlink" Target="http://www.microsoft.com/casestudies/Case_Study_Detail.aspx?casestudyid=4000007023"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napflow.com/" TargetMode="External"/><Relationship Id="rId7" Type="http://schemas.openxmlformats.org/officeDocument/2006/relationships/hyperlink" Target="http://www.microsoft.com/casestudies/Case_Study_Detail.aspx?casestudyid=4000007052"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sebgroup.com/" TargetMode="External"/><Relationship Id="rId5" Type="http://schemas.openxmlformats.org/officeDocument/2006/relationships/hyperlink" Target="http://www.microsoft.com/casestudies/Case_Study_Detail.aspx?casestudyid=4000006847" TargetMode="External"/><Relationship Id="rId4" Type="http://schemas.openxmlformats.org/officeDocument/2006/relationships/hyperlink" Target="http://www.microsoft.com/casestudies/Case_Study_Detail.aspx?CaseStudyID=4000004811"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www.microsoft.com/casestudies/Case_Study_Detail.aspx?casestudyid=4000006700" TargetMode="External"/><Relationship Id="rId3" Type="http://schemas.openxmlformats.org/officeDocument/2006/relationships/hyperlink" Target="http://www.ticketdirect.co.nz/" TargetMode="External"/><Relationship Id="rId7" Type="http://schemas.openxmlformats.org/officeDocument/2006/relationships/hyperlink" Target="http://www.wipro.com/"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ww.microsoft.com/casestudies/Case_Study_Detail.aspx?casestudyid=4000006832" TargetMode="External"/><Relationship Id="rId5" Type="http://schemas.openxmlformats.org/officeDocument/2006/relationships/hyperlink" Target="http://www.totalcomputer.com/" TargetMode="External"/><Relationship Id="rId4" Type="http://schemas.openxmlformats.org/officeDocument/2006/relationships/hyperlink" Target="http://www.microsoft.com/casestudies/Case_Study_Detail.aspx?casestudyid=4000005890"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www.microsoft.com/casestudies/Case_Study_Detail.aspx?CaseStudyID=4000000475" TargetMode="External"/><Relationship Id="rId3" Type="http://schemas.openxmlformats.org/officeDocument/2006/relationships/hyperlink" Target="http://www.bwin.com/" TargetMode="External"/><Relationship Id="rId7" Type="http://schemas.openxmlformats.org/officeDocument/2006/relationships/hyperlink" Target="http://www.firstpremier.com/"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microsoft.com/casestudies/Case_Study_Detail.aspx?CaseStudyID=4000007067" TargetMode="External"/><Relationship Id="rId5" Type="http://schemas.openxmlformats.org/officeDocument/2006/relationships/hyperlink" Target="http://www.steinmart.com/" TargetMode="External"/><Relationship Id="rId4" Type="http://schemas.openxmlformats.org/officeDocument/2006/relationships/hyperlink" Target="http://www.microsoft.com/casestudies/Case_Study_Detail.aspx?casestudyid=4000001470"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bwin.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endParaRPr lang="en-US" sz="1000" dirty="0">
              <a:ea typeface="Calibri"/>
              <a:cs typeface="Times New Roman"/>
            </a:endParaRPr>
          </a:p>
        </p:txBody>
      </p:sp>
      <p:sp>
        <p:nvSpPr>
          <p:cNvPr id="4" name="Slide Number Placeholder 3"/>
          <p:cNvSpPr>
            <a:spLocks noGrp="1"/>
          </p:cNvSpPr>
          <p:nvPr>
            <p:ph type="sldNum" sz="quarter" idx="10"/>
          </p:nvPr>
        </p:nvSpPr>
        <p:spPr/>
        <p:txBody>
          <a:bodyPr/>
          <a:lstStyle/>
          <a:p>
            <a:fld id="{12F87BC9-DCE9-43D7-8397-2E27F3B7E07E}" type="slidenum">
              <a:rPr lang="en-US" smtClean="0"/>
              <a:pPr/>
              <a:t>1</a:t>
            </a:fld>
            <a:endParaRPr lang="en-US"/>
          </a:p>
        </p:txBody>
      </p:sp>
    </p:spTree>
    <p:extLst>
      <p:ext uri="{BB962C8B-B14F-4D97-AF65-F5344CB8AC3E}">
        <p14:creationId xmlns:p14="http://schemas.microsoft.com/office/powerpoint/2010/main" val="3763470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buFontTx/>
              <a:buNone/>
            </a:pPr>
            <a:r>
              <a:rPr lang="en-US" b="0" u="none" kern="1200" baseline="0" dirty="0" smtClean="0">
                <a:latin typeface="+mj-lt"/>
                <a:ea typeface="+mn-ea"/>
                <a:cs typeface="Segoe UI" pitchFamily="34" charset="0"/>
              </a:rPr>
              <a:t>If you don’t have time, cut this, and the next 4 case study slides.</a:t>
            </a:r>
          </a:p>
          <a:p>
            <a:pPr>
              <a:buFontTx/>
              <a:buNone/>
            </a:pPr>
            <a:endParaRPr lang="en-US" b="1" u="none" kern="1200" baseline="0" dirty="0" smtClean="0">
              <a:latin typeface="+mj-lt"/>
              <a:ea typeface="+mn-ea"/>
              <a:cs typeface="Segoe UI" pitchFamily="34" charset="0"/>
            </a:endParaRPr>
          </a:p>
          <a:p>
            <a:pPr>
              <a:buFontTx/>
              <a:buNone/>
            </a:pPr>
            <a:r>
              <a:rPr lang="en-US" b="1" u="none" kern="1200" baseline="0" dirty="0" smtClean="0">
                <a:latin typeface="+mj-lt"/>
                <a:ea typeface="+mn-ea"/>
                <a:cs typeface="Segoe UI" pitchFamily="34" charset="0"/>
              </a:rPr>
              <a:t>Speaker Notes:</a:t>
            </a:r>
          </a:p>
          <a:p>
            <a:pPr>
              <a:buFontTx/>
              <a:buNone/>
            </a:pPr>
            <a:endParaRPr lang="en-US" b="1" u="none" kern="1200" baseline="0" dirty="0" smtClean="0">
              <a:latin typeface="+mj-lt"/>
              <a:ea typeface="+mn-ea"/>
              <a:cs typeface="Segoe UI" pitchFamily="34" charset="0"/>
            </a:endParaRPr>
          </a:p>
          <a:p>
            <a:pPr>
              <a:buFontTx/>
              <a:buNone/>
            </a:pPr>
            <a:r>
              <a:rPr lang="en-US" b="1" u="none" kern="1200" baseline="0" dirty="0" smtClean="0">
                <a:latin typeface="+mj-lt"/>
                <a:ea typeface="+mn-ea"/>
                <a:cs typeface="Segoe UI" pitchFamily="34" charset="0"/>
              </a:rPr>
              <a:t>Jones Lang LaSalle</a:t>
            </a:r>
          </a:p>
          <a:p>
            <a:pPr marL="0" marR="0" indent="0" algn="l" defTabSz="914400" rtl="0" eaLnBrk="1" fontAlgn="auto" latinLnBrk="0" hangingPunct="1">
              <a:lnSpc>
                <a:spcPct val="100000"/>
              </a:lnSpc>
              <a:spcBef>
                <a:spcPts val="0"/>
              </a:spcBef>
              <a:spcAft>
                <a:spcPts val="0"/>
              </a:spcAft>
              <a:buClrTx/>
              <a:buSzTx/>
              <a:buFontTx/>
              <a:buNone/>
              <a:tabLst/>
              <a:defRPr/>
            </a:pPr>
            <a:r>
              <a:rPr lang="en-US" b="1" u="none" kern="1200" baseline="0" dirty="0" smtClean="0">
                <a:latin typeface="+mj-lt"/>
                <a:ea typeface="+mn-ea"/>
                <a:cs typeface="Segoe UI" pitchFamily="34" charset="0"/>
              </a:rPr>
              <a:t>Source</a:t>
            </a:r>
            <a:r>
              <a:rPr lang="en-US" sz="1000" b="1" u="none" kern="1200" baseline="0" dirty="0" smtClean="0">
                <a:solidFill>
                  <a:srgbClr val="0070C0"/>
                </a:solidFill>
                <a:latin typeface="+mj-lt"/>
                <a:ea typeface="+mn-ea"/>
                <a:cs typeface="Segoe UI" pitchFamily="34" charset="0"/>
              </a:rPr>
              <a:t>: </a:t>
            </a:r>
            <a:r>
              <a:rPr lang="en-US" sz="1000" b="1" u="none" kern="1200" baseline="0" dirty="0" smtClean="0">
                <a:solidFill>
                  <a:srgbClr val="0070C0"/>
                </a:solidFill>
                <a:latin typeface="+mn-lt"/>
                <a:ea typeface="+mn-ea"/>
                <a:cs typeface="Segoe UI" pitchFamily="34" charset="0"/>
              </a:rPr>
              <a:t>http://crm.dynamics.com/en-us/customers/casestudydetails.aspx?casestudyid=4000002438&amp;Title=Jones Lang LaSalle</a:t>
            </a:r>
          </a:p>
          <a:p>
            <a:pPr>
              <a:buFontTx/>
              <a:buNone/>
            </a:pPr>
            <a:r>
              <a:rPr lang="en-US" b="1" i="1" dirty="0" smtClean="0">
                <a:effectLst/>
              </a:rPr>
              <a:t>To support its shift to a global enterprise model, real estate giant Jones Lang LaSalle recently began to unify its approach to customer relationship management at the enterprise level. The company adopted Microsoft Dynamics® CRM as an enterprise standard, replacing Salesforce.com, which had been popular among brokers in local offices in the Americas. Microsoft Dynamics CRM has enabled Jones Lang LaSalle to share customer and account information globally, while still offering functionality tailored to the unique processes of its many business units and more than 700 local offices. Compared to Salesforce.com, Microsoft Dynamics CRM offers Jones Lang LaSalle global access to consistent customer information, more efficient customization and integration with other enterprise systems, and broader adoption by its diverse international user base.</a:t>
            </a:r>
            <a:endParaRPr lang="en-US" b="1" u="none" kern="1200" baseline="0" dirty="0" smtClean="0">
              <a:latin typeface="+mj-lt"/>
              <a:ea typeface="+mn-ea"/>
              <a:cs typeface="Segoe UI" pitchFamily="34" charset="0"/>
            </a:endParaRPr>
          </a:p>
          <a:p>
            <a:pPr>
              <a:buFontTx/>
              <a:buNone/>
            </a:pPr>
            <a:endParaRPr lang="en-US" b="1" u="none" kern="1200" baseline="0" dirty="0" smtClean="0">
              <a:latin typeface="+mj-lt"/>
              <a:ea typeface="+mn-ea"/>
              <a:cs typeface="Segoe UI" pitchFamily="34" charset="0"/>
            </a:endParaRPr>
          </a:p>
          <a:p>
            <a:endParaRPr lang="en-US" b="1" dirty="0" smtClean="0">
              <a:latin typeface="+mj-lt"/>
              <a:cs typeface="Segoe UI" pitchFamily="34" charset="0"/>
            </a:endParaRPr>
          </a:p>
          <a:p>
            <a:r>
              <a:rPr lang="en-IN" sz="1100" b="1" u="sng" dirty="0">
                <a:hlinkClick r:id="rId3"/>
              </a:rPr>
              <a:t>CareGroup</a:t>
            </a:r>
            <a:r>
              <a:rPr lang="en-US" sz="1100" b="1" dirty="0"/>
              <a:t>  </a:t>
            </a:r>
            <a:endParaRPr lang="en-US" sz="1100" dirty="0"/>
          </a:p>
          <a:p>
            <a:r>
              <a:rPr lang="en-US" sz="1100" b="1" dirty="0"/>
              <a:t>Source: </a:t>
            </a:r>
            <a:r>
              <a:rPr lang="en-US" sz="1100" u="sng" dirty="0">
                <a:hlinkClick r:id="rId4"/>
              </a:rPr>
              <a:t>http://www.microsoft.com/casestudies/Case_Study_Detail.aspx?casestudyid=4000007023</a:t>
            </a:r>
            <a:r>
              <a:rPr lang="en-US" sz="1100" u="sng" dirty="0"/>
              <a:t> </a:t>
            </a:r>
            <a:endParaRPr lang="en-US" sz="1100" dirty="0"/>
          </a:p>
          <a:p>
            <a:pPr lvl="0"/>
            <a:r>
              <a:rPr lang="en-US" sz="1100" dirty="0"/>
              <a:t>CareGroup Healthcare System is a large healthcare provider in the Boston. Accessing and understanding information is critical for healthcare organizations like CareGroup. Ayad Shammout, Lead Technical Database Administrator at CareGroup Healthcare System, says that the company needs tools to provide more self-service BI to end users so they are empowered with the right information without needing help from the IT department. It also needs to maintain control over information to protect sensitive data.</a:t>
            </a:r>
          </a:p>
          <a:p>
            <a:pPr lvl="0"/>
            <a:r>
              <a:rPr lang="en-US" sz="1100" dirty="0"/>
              <a:t>During its upgrade to SQL Server 2008, the IT department began using a beta version of Microsoft SQL Server 2008 R2 Enterprise. This supports rich BI tools, including Microsoft SQL Server PowerPivot for Microsoft Excel®, a free, downloadable BI technology that lets people work with massive volumes of data. </a:t>
            </a:r>
          </a:p>
          <a:p>
            <a:pPr lvl="0"/>
            <a:r>
              <a:rPr lang="en-US" sz="1100" dirty="0"/>
              <a:t>CareGroup also plans to upgrade its intranet to Microsoft SharePoint Server 2010 for better collaboration.</a:t>
            </a:r>
          </a:p>
          <a:p>
            <a:pPr lvl="2"/>
            <a:endParaRPr lang="en-IN" b="0" dirty="0" smtClean="0">
              <a:latin typeface="+mj-lt"/>
              <a:cs typeface="Segoe UI" pitchFamily="34" charset="0"/>
            </a:endParaRPr>
          </a:p>
          <a:p>
            <a:r>
              <a:rPr lang="en-US" b="1" u="sng" kern="1200" dirty="0" smtClean="0">
                <a:effectLst/>
                <a:latin typeface="+mj-lt"/>
                <a:ea typeface="+mn-ea"/>
                <a:cs typeface="Segoe UI" pitchFamily="34" charset="0"/>
                <a:hlinkClick r:id="rId5"/>
              </a:rPr>
              <a:t>Continental Airlines</a:t>
            </a:r>
            <a:endParaRPr lang="en-US" kern="1200" dirty="0" smtClean="0">
              <a:effectLst/>
              <a:latin typeface="+mj-lt"/>
              <a:ea typeface="+mn-ea"/>
              <a:cs typeface="Segoe UI" pitchFamily="34" charset="0"/>
            </a:endParaRPr>
          </a:p>
          <a:p>
            <a:r>
              <a:rPr lang="en-US" b="1" kern="1200" dirty="0" smtClean="0">
                <a:effectLst/>
                <a:latin typeface="+mj-lt"/>
                <a:ea typeface="+mn-ea"/>
                <a:cs typeface="Segoe UI" pitchFamily="34" charset="0"/>
              </a:rPr>
              <a:t>Source: </a:t>
            </a:r>
            <a:r>
              <a:rPr lang="en-US" b="1" u="sng" kern="1200" dirty="0" smtClean="0">
                <a:effectLst/>
                <a:latin typeface="+mj-lt"/>
                <a:ea typeface="+mn-ea"/>
                <a:cs typeface="Segoe UI" pitchFamily="34" charset="0"/>
                <a:hlinkClick r:id="rId6"/>
              </a:rPr>
              <a:t>http://www.microsoft.com/caseStudies/Case_Study_Detail.aspx?casestudyid=4000004918</a:t>
            </a:r>
            <a:endParaRPr lang="en-US" kern="1200" dirty="0" smtClean="0">
              <a:effectLst/>
              <a:latin typeface="+mj-lt"/>
              <a:ea typeface="+mn-ea"/>
              <a:cs typeface="Segoe UI" pitchFamily="34" charset="0"/>
            </a:endParaRPr>
          </a:p>
          <a:p>
            <a:pPr marL="165256" indent="-165256">
              <a:buFont typeface="Wingdings" pitchFamily="2" charset="2"/>
              <a:buChar char="§"/>
            </a:pPr>
            <a:r>
              <a:rPr lang="en-US" kern="1200" dirty="0" smtClean="0">
                <a:effectLst/>
                <a:latin typeface="+mj-lt"/>
                <a:ea typeface="+mn-ea"/>
                <a:cs typeface="Segoe UI" pitchFamily="34" charset="0"/>
              </a:rPr>
              <a:t>Here</a:t>
            </a:r>
            <a:r>
              <a:rPr lang="en-US" kern="1200" baseline="0" dirty="0" smtClean="0">
                <a:effectLst/>
                <a:latin typeface="+mj-lt"/>
                <a:ea typeface="+mn-ea"/>
                <a:cs typeface="Segoe UI" pitchFamily="34" charset="0"/>
              </a:rPr>
              <a:t> is </a:t>
            </a:r>
            <a:r>
              <a:rPr lang="en-US" kern="1200" dirty="0" smtClean="0">
                <a:effectLst/>
                <a:latin typeface="+mj-lt"/>
                <a:ea typeface="+mn-ea"/>
                <a:cs typeface="Segoe UI" pitchFamily="34" charset="0"/>
              </a:rPr>
              <a:t>an example of one of our customers</a:t>
            </a:r>
            <a:r>
              <a:rPr lang="en-US" kern="1200" baseline="0" dirty="0" smtClean="0">
                <a:effectLst/>
                <a:latin typeface="+mj-lt"/>
                <a:ea typeface="+mn-ea"/>
                <a:cs typeface="Segoe UI" pitchFamily="34" charset="0"/>
              </a:rPr>
              <a:t> (</a:t>
            </a:r>
            <a:r>
              <a:rPr lang="en-US" kern="1200" dirty="0" smtClean="0">
                <a:effectLst/>
                <a:latin typeface="+mj-lt"/>
                <a:ea typeface="+mn-ea"/>
                <a:cs typeface="Segoe UI" pitchFamily="34" charset="0"/>
              </a:rPr>
              <a:t>Continental Airlines) that modernized its Call Center Application by using Microsoft Silverlight™.</a:t>
            </a:r>
          </a:p>
          <a:p>
            <a:pPr marL="165256" indent="-165256">
              <a:buFont typeface="Wingdings" pitchFamily="2" charset="2"/>
              <a:buChar char="§"/>
            </a:pPr>
            <a:r>
              <a:rPr lang="en-US" kern="1200" dirty="0" smtClean="0">
                <a:effectLst/>
                <a:latin typeface="+mj-lt"/>
                <a:ea typeface="+mn-ea"/>
                <a:cs typeface="Segoe UI" pitchFamily="34" charset="0"/>
              </a:rPr>
              <a:t>Jeff Mathew, Senior Manager in Technology at Continental Airlines, had a problem </a:t>
            </a:r>
            <a:r>
              <a:rPr lang="en-US" kern="1200" baseline="0" dirty="0" smtClean="0">
                <a:effectLst/>
                <a:latin typeface="+mj-lt"/>
                <a:ea typeface="+mn-ea"/>
                <a:cs typeface="Segoe UI" pitchFamily="34" charset="0"/>
              </a:rPr>
              <a:t>with </a:t>
            </a:r>
            <a:r>
              <a:rPr lang="en-US" kern="1200" dirty="0" smtClean="0">
                <a:effectLst/>
                <a:latin typeface="+mj-lt"/>
                <a:ea typeface="+mn-ea"/>
                <a:cs typeface="Segoe UI" pitchFamily="34" charset="0"/>
              </a:rPr>
              <a:t>the existing application</a:t>
            </a:r>
            <a:r>
              <a:rPr lang="en-US" kern="1200" dirty="0" smtClean="0">
                <a:effectLst/>
                <a:latin typeface="Segoe UI"/>
                <a:ea typeface="+mn-ea"/>
                <a:cs typeface="Segoe UI"/>
              </a:rPr>
              <a:t>—</a:t>
            </a:r>
            <a:r>
              <a:rPr lang="en-US" kern="1200" dirty="0" smtClean="0">
                <a:effectLst/>
                <a:latin typeface="+mj-lt"/>
                <a:ea typeface="+mn-ea"/>
                <a:cs typeface="Segoe UI" pitchFamily="34" charset="0"/>
              </a:rPr>
              <a:t>it took too long to develop and deploy new builds, it</a:t>
            </a:r>
            <a:r>
              <a:rPr lang="en-US" kern="1200" baseline="0" dirty="0" smtClean="0">
                <a:effectLst/>
                <a:latin typeface="+mj-lt"/>
                <a:ea typeface="+mn-ea"/>
                <a:cs typeface="Segoe UI" pitchFamily="34" charset="0"/>
              </a:rPr>
              <a:t> </a:t>
            </a:r>
            <a:r>
              <a:rPr lang="en-US" kern="1200" dirty="0" smtClean="0">
                <a:effectLst/>
                <a:latin typeface="+mj-lt"/>
                <a:ea typeface="+mn-ea"/>
                <a:cs typeface="Segoe UI" pitchFamily="34" charset="0"/>
              </a:rPr>
              <a:t>was hard to integrate it with new Web services, and maintenance and support was difficult. </a:t>
            </a:r>
          </a:p>
          <a:p>
            <a:pPr marL="165256" indent="-165256">
              <a:buFont typeface="Wingdings" pitchFamily="2" charset="2"/>
              <a:buChar char="§"/>
            </a:pPr>
            <a:r>
              <a:rPr lang="en-US" kern="1200" dirty="0" smtClean="0">
                <a:effectLst/>
                <a:latin typeface="+mj-lt"/>
                <a:ea typeface="+mn-ea"/>
                <a:cs typeface="Segoe UI" pitchFamily="34" charset="0"/>
              </a:rPr>
              <a:t>Continental wanted to update its reservations system to better serve employees and customers, while also simplifying hardware and software management at multiple call centers around the world.</a:t>
            </a:r>
          </a:p>
          <a:p>
            <a:pPr marL="165256" indent="-165256">
              <a:buFont typeface="Wingdings" pitchFamily="2" charset="2"/>
              <a:buChar char="§"/>
            </a:pPr>
            <a:r>
              <a:rPr lang="en-US" kern="1200" dirty="0" smtClean="0">
                <a:effectLst/>
                <a:latin typeface="+mj-lt"/>
                <a:ea typeface="+mn-ea"/>
                <a:cs typeface="Segoe UI" pitchFamily="34" charset="0"/>
              </a:rPr>
              <a:t>Continental enlisted Infusion Development, a Microsoft Gold Certified Partner, to help develop a prototype of the new reservations system</a:t>
            </a:r>
            <a:r>
              <a:rPr lang="en-US" kern="1200" baseline="0" dirty="0" smtClean="0">
                <a:effectLst/>
                <a:latin typeface="+mj-lt"/>
                <a:ea typeface="+mn-ea"/>
                <a:cs typeface="Segoe UI" pitchFamily="34" charset="0"/>
              </a:rPr>
              <a:t> </a:t>
            </a:r>
            <a:r>
              <a:rPr lang="en-US" kern="1200" dirty="0" smtClean="0">
                <a:effectLst/>
                <a:latin typeface="+mj-lt"/>
                <a:ea typeface="+mn-ea"/>
                <a:cs typeface="Segoe UI" pitchFamily="34" charset="0"/>
              </a:rPr>
              <a:t>based on Silverlight technology. </a:t>
            </a:r>
          </a:p>
          <a:p>
            <a:pPr marL="165256" indent="-165256">
              <a:buFont typeface="Wingdings" pitchFamily="2" charset="2"/>
              <a:buChar char="§"/>
            </a:pPr>
            <a:r>
              <a:rPr lang="en-US" kern="1200" dirty="0" smtClean="0">
                <a:effectLst/>
                <a:latin typeface="+mj-lt"/>
                <a:ea typeface="+mn-ea"/>
                <a:cs typeface="Segoe UI" pitchFamily="34" charset="0"/>
              </a:rPr>
              <a:t>Silverlight sped Continental’s time-to-market, increased the return on investment in existing services, and provided agents with better functionality, helping them to better serve their customers.  </a:t>
            </a:r>
          </a:p>
          <a:p>
            <a:endParaRPr lang="en-IN" b="1" u="sng" kern="1200" dirty="0" smtClean="0">
              <a:effectLst/>
              <a:latin typeface="+mj-lt"/>
              <a:ea typeface="+mn-ea"/>
              <a:cs typeface="Segoe UI" pitchFamily="34" charset="0"/>
              <a:hlinkClick r:id=""/>
            </a:endParaRPr>
          </a:p>
          <a:p>
            <a:r>
              <a:rPr lang="en-IN" b="1" u="sng" kern="1200" dirty="0" smtClean="0">
                <a:effectLst/>
                <a:latin typeface="+mj-lt"/>
                <a:ea typeface="+mn-ea"/>
                <a:cs typeface="Segoe UI" pitchFamily="34" charset="0"/>
                <a:hlinkClick r:id=""/>
              </a:rPr>
              <a:t>Mediterranean Shipping Company</a:t>
            </a:r>
            <a:r>
              <a:rPr lang="en-IN" b="1" kern="1200" dirty="0" smtClean="0">
                <a:effectLst/>
                <a:latin typeface="+mj-lt"/>
                <a:ea typeface="+mn-ea"/>
                <a:cs typeface="Segoe UI" pitchFamily="34" charset="0"/>
              </a:rPr>
              <a:t>  (</a:t>
            </a:r>
            <a:r>
              <a:rPr lang="en-US" b="1" kern="1200" dirty="0" smtClean="0">
                <a:effectLst/>
                <a:latin typeface="+mj-lt"/>
                <a:ea typeface="+mn-ea"/>
                <a:cs typeface="Segoe UI" pitchFamily="34" charset="0"/>
              </a:rPr>
              <a:t>MSC)</a:t>
            </a:r>
            <a:endParaRPr lang="en-US" kern="1200" dirty="0" smtClean="0">
              <a:effectLst/>
              <a:latin typeface="+mj-lt"/>
              <a:ea typeface="+mn-ea"/>
              <a:cs typeface="Segoe UI" pitchFamily="34" charset="0"/>
            </a:endParaRPr>
          </a:p>
          <a:p>
            <a:r>
              <a:rPr lang="en-US" b="1" kern="1200" dirty="0" smtClean="0">
                <a:effectLst/>
                <a:latin typeface="+mj-lt"/>
                <a:ea typeface="+mn-ea"/>
                <a:cs typeface="Segoe UI" pitchFamily="34" charset="0"/>
              </a:rPr>
              <a:t>Source: </a:t>
            </a:r>
            <a:r>
              <a:rPr lang="en-US" u="sng" kern="1200" dirty="0" smtClean="0">
                <a:effectLst/>
                <a:latin typeface="+mj-lt"/>
                <a:ea typeface="+mn-ea"/>
                <a:cs typeface="Segoe UI" pitchFamily="34" charset="0"/>
                <a:hlinkClick r:id="rId7"/>
              </a:rPr>
              <a:t>http://www.microsoft.com/casestudies/Case_Study_Detail.aspx?casestudyid=4000006944</a:t>
            </a:r>
            <a:endParaRPr lang="en-US" kern="1200" dirty="0" smtClean="0">
              <a:effectLst/>
              <a:latin typeface="+mj-lt"/>
              <a:ea typeface="+mn-ea"/>
              <a:cs typeface="Segoe UI" pitchFamily="34" charset="0"/>
            </a:endParaRPr>
          </a:p>
          <a:p>
            <a:pPr marL="165256" indent="-165256">
              <a:buFont typeface="Wingdings" pitchFamily="2" charset="2"/>
              <a:buChar char="§"/>
            </a:pPr>
            <a:r>
              <a:rPr lang="en-US" kern="1200" dirty="0" smtClean="0">
                <a:effectLst/>
                <a:latin typeface="+mj-lt"/>
                <a:ea typeface="+mn-ea"/>
                <a:cs typeface="Segoe UI" pitchFamily="34" charset="0"/>
              </a:rPr>
              <a:t>Let us talk about another customer (Mediterranean Shipping</a:t>
            </a:r>
            <a:r>
              <a:rPr lang="en-US" kern="1200" baseline="0" dirty="0" smtClean="0">
                <a:effectLst/>
                <a:latin typeface="+mj-lt"/>
                <a:ea typeface="+mn-ea"/>
                <a:cs typeface="Segoe UI" pitchFamily="34" charset="0"/>
              </a:rPr>
              <a:t> Company) </a:t>
            </a:r>
            <a:r>
              <a:rPr lang="en-US" kern="1200" dirty="0" smtClean="0">
                <a:effectLst/>
                <a:latin typeface="+mj-lt"/>
                <a:ea typeface="+mn-ea"/>
                <a:cs typeface="Segoe UI" pitchFamily="34" charset="0"/>
              </a:rPr>
              <a:t>that made its critical data available faster with new business intelligence (BI) tools offered by Microsoft SQL Server® 2008 R2 Beta. </a:t>
            </a:r>
          </a:p>
          <a:p>
            <a:pPr marL="165256" indent="-165256">
              <a:buFont typeface="Wingdings" pitchFamily="2" charset="2"/>
              <a:buChar char="§"/>
            </a:pPr>
            <a:r>
              <a:rPr lang="en-US" kern="1200" dirty="0" smtClean="0">
                <a:effectLst/>
                <a:latin typeface="+mj-lt"/>
                <a:ea typeface="+mn-ea"/>
                <a:cs typeface="Segoe UI" pitchFamily="34" charset="0"/>
              </a:rPr>
              <a:t>Bob Erickson, Executive Vice President of Software Development for Interlink Technology, MSC, says that the company</a:t>
            </a:r>
            <a:r>
              <a:rPr lang="en-US" kern="1200" baseline="0" dirty="0" smtClean="0">
                <a:effectLst/>
                <a:latin typeface="+mj-lt"/>
                <a:ea typeface="+mn-ea"/>
                <a:cs typeface="Segoe UI" pitchFamily="34" charset="0"/>
              </a:rPr>
              <a:t> was </a:t>
            </a:r>
            <a:r>
              <a:rPr lang="en-US" kern="1200" dirty="0" smtClean="0">
                <a:effectLst/>
                <a:latin typeface="+mj-lt"/>
                <a:ea typeface="+mn-ea"/>
                <a:cs typeface="Segoe UI" pitchFamily="34" charset="0"/>
              </a:rPr>
              <a:t>facing tremendous pressure to find alternate ways of delivering BI to MSC users across the globe.</a:t>
            </a:r>
          </a:p>
          <a:p>
            <a:pPr marL="165256" indent="-165256">
              <a:buFont typeface="Wingdings" pitchFamily="2" charset="2"/>
              <a:buChar char="§"/>
            </a:pPr>
            <a:r>
              <a:rPr lang="en-US" kern="1200" dirty="0" smtClean="0">
                <a:effectLst/>
                <a:latin typeface="+mj-lt"/>
                <a:ea typeface="+mn-ea"/>
                <a:cs typeface="Segoe UI" pitchFamily="34" charset="0"/>
              </a:rPr>
              <a:t>MSC deployed a beta version of Microsoft SQL Server 2008 R2 in its US operations to take advantage of new self-service BI tools, including Microsoft SQL Server PowerPivot for Microsoft Excel</a:t>
            </a:r>
            <a:r>
              <a:rPr lang="en-US" kern="1200" baseline="30000" dirty="0" smtClean="0">
                <a:effectLst/>
                <a:latin typeface="+mj-lt"/>
                <a:ea typeface="+mn-ea"/>
                <a:cs typeface="Segoe UI" pitchFamily="34" charset="0"/>
              </a:rPr>
              <a:t>®</a:t>
            </a:r>
            <a:r>
              <a:rPr lang="en-US" kern="1200" dirty="0" smtClean="0">
                <a:effectLst/>
                <a:latin typeface="+mj-lt"/>
                <a:ea typeface="+mn-ea"/>
                <a:cs typeface="Segoe UI" pitchFamily="34" charset="0"/>
              </a:rPr>
              <a:t>. MSC was especially excited about the extensive support for self-service BI in SQL Server 2008 R2, particularly with Microsoft SQL Server PowerPivot for Microsoft Excel. </a:t>
            </a:r>
          </a:p>
          <a:p>
            <a:pPr marL="165256" indent="-165256">
              <a:buFont typeface="Wingdings" pitchFamily="2" charset="2"/>
              <a:buChar char="§"/>
            </a:pPr>
            <a:r>
              <a:rPr lang="en-US" kern="1200" dirty="0" smtClean="0">
                <a:effectLst/>
                <a:latin typeface="+mj-lt"/>
                <a:ea typeface="+mn-ea"/>
                <a:cs typeface="Segoe UI" pitchFamily="34" charset="0"/>
              </a:rPr>
              <a:t>According to Fabio Catassi, Chief Technology Officer, MSC, the features of PowerPivot for Excel—such as its ability to handle millions of rows in an Excel file and analysis tools like slicers and filters—are giving end users the ability to see questions that they didn’t even know they had. </a:t>
            </a:r>
          </a:p>
          <a:p>
            <a:pPr marL="165256" indent="-165256">
              <a:buFont typeface="Wingdings" pitchFamily="2" charset="2"/>
              <a:buChar char="§"/>
            </a:pPr>
            <a:r>
              <a:rPr lang="en-US" kern="1200" dirty="0" smtClean="0">
                <a:effectLst/>
                <a:latin typeface="+mj-lt"/>
                <a:ea typeface="+mn-ea"/>
                <a:cs typeface="Segoe UI" pitchFamily="34" charset="0"/>
              </a:rPr>
              <a:t>Other benefits included support for faster decision making, providing new ways to view data, reduced burden on IT staff, and streamlined data backup and archiving. </a:t>
            </a:r>
          </a:p>
          <a:p>
            <a:pPr>
              <a:spcBef>
                <a:spcPts val="579"/>
              </a:spcBef>
            </a:pPr>
            <a:r>
              <a:rPr lang="en-US" kern="1200" dirty="0" smtClean="0">
                <a:effectLst/>
                <a:latin typeface="+mj-lt"/>
                <a:ea typeface="+mn-ea"/>
                <a:cs typeface="Segoe UI" pitchFamily="34" charset="0"/>
              </a:rPr>
              <a:t>--------------------------------------------------------------------------------------------------------------------------</a:t>
            </a:r>
          </a:p>
          <a:p>
            <a:r>
              <a:rPr lang="en-US" b="1" i="0" kern="1200" dirty="0" smtClean="0">
                <a:latin typeface="+mj-lt"/>
                <a:ea typeface="+mn-ea"/>
                <a:cs typeface="Segoe UI" pitchFamily="34" charset="0"/>
              </a:rPr>
              <a:t>Quotes</a:t>
            </a:r>
            <a:r>
              <a:rPr lang="en-US" b="1" i="0" kern="1200" baseline="0" dirty="0" smtClean="0">
                <a:latin typeface="+mj-lt"/>
                <a:ea typeface="+mn-ea"/>
                <a:cs typeface="Segoe UI" pitchFamily="34" charset="0"/>
              </a:rPr>
              <a:t> </a:t>
            </a:r>
          </a:p>
          <a:p>
            <a:r>
              <a:rPr lang="en-US" i="1" kern="1200" dirty="0" smtClean="0">
                <a:latin typeface="+mj-lt"/>
                <a:ea typeface="+mn-ea"/>
                <a:cs typeface="Segoe UI" pitchFamily="34" charset="0"/>
              </a:rPr>
              <a:t>“Microsoft's BI platform appeals to the large community of Microsoft application developers—its development tools were rated the best of any vendor in the market by the customers surveyed.” </a:t>
            </a:r>
          </a:p>
          <a:p>
            <a:r>
              <a:rPr lang="en-US" i="0" dirty="0" smtClean="0">
                <a:effectLst>
                  <a:outerShdw blurRad="38100" dist="38100" dir="2700000" algn="tl">
                    <a:srgbClr val="000000">
                      <a:alpha val="43137"/>
                    </a:srgbClr>
                  </a:outerShdw>
                </a:effectLst>
                <a:latin typeface="+mj-lt"/>
                <a:cs typeface="Segoe UI" pitchFamily="34" charset="0"/>
              </a:rPr>
              <a:t>- </a:t>
            </a:r>
            <a:r>
              <a:rPr lang="en-US" kern="1200" dirty="0" smtClean="0">
                <a:latin typeface="+mj-lt"/>
                <a:ea typeface="+mn-ea"/>
                <a:cs typeface="Segoe UI" pitchFamily="34" charset="0"/>
              </a:rPr>
              <a:t>Gartner (</a:t>
            </a:r>
            <a:r>
              <a:rPr lang="en-US" u="none" kern="1200" dirty="0" smtClean="0">
                <a:latin typeface="+mj-lt"/>
                <a:ea typeface="+mn-ea"/>
                <a:cs typeface="Segoe UI" pitchFamily="34" charset="0"/>
              </a:rPr>
              <a:t>http://www.gartner.com/technology/media-products/reprints/oracle/article56/article56.html) </a:t>
            </a:r>
          </a:p>
          <a:p>
            <a:endParaRPr lang="en-US" u="none" kern="1200" dirty="0" smtClean="0">
              <a:latin typeface="+mj-lt"/>
              <a:ea typeface="+mn-ea"/>
              <a:cs typeface="Segoe UI" pitchFamily="34" charset="0"/>
            </a:endParaRPr>
          </a:p>
          <a:p>
            <a:pPr defTabSz="881365">
              <a:defRPr/>
            </a:pPr>
            <a:r>
              <a:rPr lang="en-US" i="1" dirty="0" smtClean="0">
                <a:effectLst>
                  <a:outerShdw blurRad="38100" dist="38100" dir="2700000" algn="tl">
                    <a:srgbClr val="000000">
                      <a:alpha val="43137"/>
                    </a:srgbClr>
                  </a:outerShdw>
                </a:effectLst>
                <a:latin typeface="+mj-lt"/>
                <a:cs typeface="Segoe UI" pitchFamily="34" charset="0"/>
              </a:rPr>
              <a:t>“</a:t>
            </a:r>
            <a:r>
              <a:rPr lang="en-US" i="1" dirty="0" smtClean="0">
                <a:latin typeface="+mj-lt"/>
                <a:cs typeface="Segoe UI" pitchFamily="34" charset="0"/>
              </a:rPr>
              <a:t>…Forrester calculated a three-year, risk-adjusted ROI of 162% with a payback period of six months after implementation [of SQL Server 2008]” </a:t>
            </a:r>
          </a:p>
          <a:p>
            <a:pPr>
              <a:buFontTx/>
              <a:buChar char="-"/>
            </a:pPr>
            <a:r>
              <a:rPr lang="en-US" u="none" kern="1200" baseline="0" dirty="0" smtClean="0">
                <a:latin typeface="+mj-lt"/>
                <a:ea typeface="+mn-ea"/>
                <a:cs typeface="Segoe UI" pitchFamily="34" charset="0"/>
              </a:rPr>
              <a:t> Forrester (http://download.microsoft.com/download/d/1/1/d11349b8-af33-45c4-a89c-f0dc64bbd431/TEI of SQL Se)</a:t>
            </a:r>
          </a:p>
          <a:p>
            <a:endParaRPr lang="en-US" kern="1200" dirty="0">
              <a:effectLst/>
              <a:latin typeface="+mj-lt"/>
              <a:ea typeface="+mn-ea"/>
              <a:cs typeface="Segoe UI" pitchFamily="34" charset="0"/>
            </a:endParaRPr>
          </a:p>
        </p:txBody>
      </p:sp>
      <p:sp>
        <p:nvSpPr>
          <p:cNvPr id="4" name="Slide Number Placeholder 3"/>
          <p:cNvSpPr>
            <a:spLocks noGrp="1"/>
          </p:cNvSpPr>
          <p:nvPr>
            <p:ph type="sldNum" sz="quarter" idx="10"/>
          </p:nvPr>
        </p:nvSpPr>
        <p:spPr/>
        <p:txBody>
          <a:bodyPr/>
          <a:lstStyle/>
          <a:p>
            <a:fld id="{2F698543-56D8-4A47-9400-2CFDC64FFF5E}"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u="none" kern="1200" baseline="0" dirty="0" smtClean="0">
                <a:solidFill>
                  <a:schemeClr val="tx1"/>
                </a:solidFill>
                <a:latin typeface="+mn-lt"/>
                <a:ea typeface="+mn-ea"/>
                <a:cs typeface="Segoe UI" pitchFamily="34" charset="0"/>
              </a:rPr>
              <a:t>If you don’t have time, cut this, and the next case 3 study slides.</a:t>
            </a:r>
          </a:p>
          <a:p>
            <a:pPr>
              <a:buFontTx/>
              <a:buNone/>
            </a:pPr>
            <a:endParaRPr lang="en-US" sz="1100" b="1" dirty="0" smtClean="0">
              <a:latin typeface="+mj-lt"/>
            </a:endParaRPr>
          </a:p>
          <a:p>
            <a:pPr>
              <a:buFontTx/>
              <a:buNone/>
            </a:pPr>
            <a:r>
              <a:rPr lang="en-US" sz="1100" b="1" dirty="0" smtClean="0">
                <a:latin typeface="+mj-lt"/>
              </a:rPr>
              <a:t>Speaker </a:t>
            </a:r>
            <a:r>
              <a:rPr lang="en-US" sz="1100" b="1" dirty="0">
                <a:latin typeface="+mj-lt"/>
              </a:rPr>
              <a:t>Notes:</a:t>
            </a:r>
          </a:p>
          <a:p>
            <a:endParaRPr lang="en-US" b="1" dirty="0" smtClean="0">
              <a:latin typeface="+mj-lt"/>
            </a:endParaRPr>
          </a:p>
          <a:p>
            <a:r>
              <a:rPr lang="en-IN" sz="1100" b="1" dirty="0">
                <a:latin typeface="+mj-lt"/>
                <a:hlinkClick r:id="rId3"/>
              </a:rPr>
              <a:t>SnapFlow</a:t>
            </a:r>
            <a:r>
              <a:rPr lang="en-IN" sz="1100" b="1" dirty="0">
                <a:latin typeface="+mj-lt"/>
              </a:rPr>
              <a:t> </a:t>
            </a:r>
            <a:endParaRPr lang="en-US" sz="1100" dirty="0">
              <a:latin typeface="+mj-lt"/>
            </a:endParaRPr>
          </a:p>
          <a:p>
            <a:r>
              <a:rPr lang="en-US" sz="1100" b="1" dirty="0">
                <a:latin typeface="+mj-lt"/>
              </a:rPr>
              <a:t>Source: </a:t>
            </a:r>
            <a:r>
              <a:rPr lang="en-US" sz="1100" u="sng" dirty="0">
                <a:latin typeface="+mj-lt"/>
                <a:hlinkClick r:id="rId4"/>
              </a:rPr>
              <a:t>http://www.microsoft.com/casestudies/Case_Study_Detail.aspx?CaseStudyID=4000004811</a:t>
            </a:r>
            <a:endParaRPr lang="en-US" sz="1100" dirty="0">
              <a:latin typeface="+mj-lt"/>
            </a:endParaRPr>
          </a:p>
          <a:p>
            <a:pPr marL="165256" indent="-165256">
              <a:buFont typeface="Wingdings" pitchFamily="2" charset="2"/>
              <a:buChar char="§"/>
            </a:pPr>
            <a:r>
              <a:rPr lang="en-US" sz="1100" dirty="0">
                <a:latin typeface="+mj-lt"/>
              </a:rPr>
              <a:t>Let us talk about SnapFlow, a startup company that broadened its market reach for workflow solution with Microsoft’s Software-plus-Services strategy. </a:t>
            </a:r>
          </a:p>
          <a:p>
            <a:pPr marL="165256" indent="-165256">
              <a:buFont typeface="Wingdings" pitchFamily="2" charset="2"/>
              <a:buChar char="§"/>
            </a:pPr>
            <a:r>
              <a:rPr lang="en-US" sz="1100" dirty="0">
                <a:latin typeface="+mj-lt"/>
              </a:rPr>
              <a:t>Samad Wahedi, Chief Executive Officer, SnapFlow, discovered that the traditional methods of creating workflows using business process management solutions can take three to six months and can cost thousands of dollars, making it nearly impossible to realize ROI.</a:t>
            </a:r>
          </a:p>
          <a:p>
            <a:pPr marL="165256" indent="-165256">
              <a:buFont typeface="Wingdings" pitchFamily="2" charset="2"/>
              <a:buChar char="§"/>
            </a:pPr>
            <a:r>
              <a:rPr lang="en-US" sz="1100" dirty="0">
                <a:latin typeface="+mj-lt"/>
              </a:rPr>
              <a:t>To resolve these problems, he decided to create a software tool, called SnapFlow</a:t>
            </a:r>
            <a:r>
              <a:rPr lang="en-US" sz="1100" dirty="0">
                <a:latin typeface="+mj-lt"/>
                <a:cs typeface="Segoe UI"/>
              </a:rPr>
              <a:t>—</a:t>
            </a:r>
            <a:r>
              <a:rPr lang="en-US" sz="1100" dirty="0">
                <a:latin typeface="+mj-lt"/>
              </a:rPr>
              <a:t>a Web-based workflow design tool</a:t>
            </a:r>
            <a:r>
              <a:rPr lang="en-IN" sz="1100" dirty="0">
                <a:latin typeface="+mj-lt"/>
              </a:rPr>
              <a:t>. The company used Microsoft Windows Workflow Foundation and the Microsoft Silverlight browser plug-in to develop this tool. </a:t>
            </a:r>
          </a:p>
          <a:p>
            <a:pPr marL="165256" indent="-165256">
              <a:buFont typeface="Wingdings" pitchFamily="2" charset="2"/>
              <a:buChar char="§"/>
            </a:pPr>
            <a:r>
              <a:rPr lang="en-US" sz="1100" dirty="0">
                <a:latin typeface="+mj-lt"/>
              </a:rPr>
              <a:t>This helped SnapFlow realize immediate ROI. Even non-technical people could describe processes themselves, in a very visual way, so nothing got lost in translation while working with technical audiences.</a:t>
            </a:r>
          </a:p>
          <a:p>
            <a:pPr marL="165256" indent="-165256">
              <a:buFont typeface="Wingdings" pitchFamily="2" charset="2"/>
              <a:buChar char="§"/>
            </a:pPr>
            <a:r>
              <a:rPr lang="en-US" sz="1100" dirty="0">
                <a:latin typeface="+mj-lt"/>
              </a:rPr>
              <a:t>Additionally, SnapFlow </a:t>
            </a:r>
            <a:r>
              <a:rPr lang="en-IN" sz="1100" dirty="0">
                <a:latin typeface="+mj-lt"/>
              </a:rPr>
              <a:t>also trimmed development time by 40 percent and tremendously broadened its market reach.</a:t>
            </a:r>
            <a:endParaRPr lang="en-US" sz="1100" dirty="0">
              <a:latin typeface="+mj-lt"/>
            </a:endParaRPr>
          </a:p>
          <a:p>
            <a:endParaRPr lang="en-IN" sz="1100" b="1" u="sng" dirty="0">
              <a:latin typeface="+mj-lt"/>
              <a:hlinkClick r:id=""/>
            </a:endParaRPr>
          </a:p>
          <a:p>
            <a:r>
              <a:rPr lang="en-IN" sz="1100" b="1" u="sng" dirty="0">
                <a:latin typeface="+mj-lt"/>
                <a:hlinkClick r:id=""/>
              </a:rPr>
              <a:t>Avanquest Software</a:t>
            </a:r>
            <a:r>
              <a:rPr lang="en-IN" sz="1100" b="1" dirty="0">
                <a:latin typeface="+mj-lt"/>
              </a:rPr>
              <a:t> </a:t>
            </a:r>
            <a:endParaRPr lang="en-US" sz="1100" dirty="0">
              <a:latin typeface="+mj-lt"/>
            </a:endParaRPr>
          </a:p>
          <a:p>
            <a:r>
              <a:rPr lang="en-US" sz="1100" b="1" dirty="0">
                <a:latin typeface="+mj-lt"/>
              </a:rPr>
              <a:t>Source: </a:t>
            </a:r>
            <a:r>
              <a:rPr lang="en-US" sz="1100" u="sng" dirty="0">
                <a:latin typeface="+mj-lt"/>
                <a:hlinkClick r:id="rId5"/>
              </a:rPr>
              <a:t>http://www.microsoft.com/casestudies/Case_Study_Detail.aspx?casestudyid=4000006847</a:t>
            </a:r>
            <a:endParaRPr lang="en-US" sz="1100" dirty="0">
              <a:latin typeface="+mj-lt"/>
            </a:endParaRPr>
          </a:p>
          <a:p>
            <a:pPr marL="165256" indent="-165256">
              <a:buFont typeface="Wingdings" pitchFamily="2" charset="2"/>
              <a:buChar char="§"/>
            </a:pPr>
            <a:r>
              <a:rPr lang="en-US" sz="1100" dirty="0">
                <a:latin typeface="+mj-lt"/>
              </a:rPr>
              <a:t>Here is example of a development company that gained advantages of faster development using Microsoft technologies.</a:t>
            </a:r>
          </a:p>
          <a:p>
            <a:pPr marL="165256" indent="-165256">
              <a:buFont typeface="Wingdings" pitchFamily="2" charset="2"/>
              <a:buChar char="§"/>
            </a:pPr>
            <a:r>
              <a:rPr lang="en-US" sz="1100" dirty="0">
                <a:latin typeface="+mj-lt"/>
              </a:rPr>
              <a:t>Avanquest software needed </a:t>
            </a:r>
            <a:r>
              <a:rPr lang="en-IN" sz="1100" dirty="0">
                <a:latin typeface="+mj-lt"/>
              </a:rPr>
              <a:t>close collaboration among designers and developers to develop a desktop and cloud-based photo management application. </a:t>
            </a:r>
          </a:p>
          <a:p>
            <a:pPr marL="165256" indent="-165256">
              <a:buFont typeface="Wingdings" pitchFamily="2" charset="2"/>
              <a:buChar char="§"/>
            </a:pPr>
            <a:r>
              <a:rPr lang="en-US" sz="1100" dirty="0">
                <a:latin typeface="+mj-lt"/>
              </a:rPr>
              <a:t>David Vanpeene, Chief Technology Officer of the Mobility, Multimedia, and Utility Division at Avanquest Software, also wanted to offer technically advanced features, such as manipulating very complex vector shapes and pixel shading in color rendering, in a package that was very fast and easy for the user to operate. </a:t>
            </a:r>
          </a:p>
          <a:p>
            <a:pPr marL="165256" indent="-165256">
              <a:buFont typeface="Wingdings" pitchFamily="2" charset="2"/>
              <a:buChar char="§"/>
            </a:pPr>
            <a:r>
              <a:rPr lang="en-IN" sz="1100" dirty="0">
                <a:latin typeface="+mj-lt"/>
              </a:rPr>
              <a:t>With Microsoft technologies, Avanquest reaped benefits such as improved collaboration, more compelling user interfaces, faster debugging, and expanded integration with a smaller team.</a:t>
            </a:r>
            <a:endParaRPr lang="en-US" sz="1100" dirty="0">
              <a:latin typeface="+mj-lt"/>
            </a:endParaRPr>
          </a:p>
          <a:p>
            <a:endParaRPr lang="en-IN" dirty="0" smtClean="0">
              <a:latin typeface="+mj-lt"/>
            </a:endParaRPr>
          </a:p>
          <a:p>
            <a:r>
              <a:rPr lang="en-IN" sz="1100" b="1" u="sng" dirty="0">
                <a:latin typeface="+mj-lt"/>
                <a:hlinkClick r:id="rId6"/>
              </a:rPr>
              <a:t>SEB Wealth Management</a:t>
            </a:r>
            <a:r>
              <a:rPr lang="en-IN" sz="1100" b="1" dirty="0">
                <a:latin typeface="+mj-lt"/>
              </a:rPr>
              <a:t> </a:t>
            </a:r>
            <a:endParaRPr lang="en-US" sz="1100" dirty="0">
              <a:latin typeface="+mj-lt"/>
            </a:endParaRPr>
          </a:p>
          <a:p>
            <a:r>
              <a:rPr lang="en-US" sz="1100" b="1" dirty="0">
                <a:latin typeface="+mj-lt"/>
              </a:rPr>
              <a:t>Source: </a:t>
            </a:r>
            <a:r>
              <a:rPr lang="en-US" sz="1100" b="1" u="sng" dirty="0">
                <a:latin typeface="+mj-lt"/>
                <a:hlinkClick r:id="rId7"/>
              </a:rPr>
              <a:t>http://www.microsoft.com/casestudies/Case_Study_Detail.aspx?casestudyid=4000007052</a:t>
            </a:r>
            <a:endParaRPr lang="en-US" sz="1100" dirty="0">
              <a:latin typeface="+mj-lt"/>
            </a:endParaRPr>
          </a:p>
          <a:p>
            <a:pPr marL="165256" indent="-165256">
              <a:buFont typeface="Wingdings" pitchFamily="2" charset="2"/>
              <a:buChar char="§"/>
            </a:pPr>
            <a:r>
              <a:rPr lang="en-US" sz="1100" dirty="0">
                <a:latin typeface="+mj-lt"/>
              </a:rPr>
              <a:t>Let us talk about another customer (SEB Wealth Management) that used Microsoft technology for faster development. </a:t>
            </a:r>
          </a:p>
          <a:p>
            <a:pPr marL="165256" indent="-165256">
              <a:buFont typeface="Wingdings" pitchFamily="2" charset="2"/>
              <a:buChar char="§"/>
            </a:pPr>
            <a:r>
              <a:rPr lang="en-US" sz="1100" dirty="0">
                <a:latin typeface="+mj-lt"/>
              </a:rPr>
              <a:t>Cilla Wahlström, Global System Owner, CRM, for SEB Wealth Management, mentions that after 10 years, the company’s older CRM system had started falling apart; 75 percent of its budget was spent on maintaining this system and only 25 percent on developing new features. So, the company </a:t>
            </a:r>
            <a:r>
              <a:rPr lang="en-IN" sz="1100" dirty="0">
                <a:latin typeface="+mj-lt"/>
              </a:rPr>
              <a:t>felt the need to replace its CRM application with a more modern, and user-friendly CRM system. </a:t>
            </a:r>
            <a:endParaRPr lang="en-US" sz="1100" dirty="0">
              <a:latin typeface="+mj-lt"/>
            </a:endParaRPr>
          </a:p>
          <a:p>
            <a:pPr marL="165256" indent="-165256">
              <a:buFont typeface="Wingdings" pitchFamily="2" charset="2"/>
              <a:buChar char="§"/>
            </a:pPr>
            <a:r>
              <a:rPr lang="en-IN" sz="1100" dirty="0">
                <a:latin typeface="+mj-lt"/>
              </a:rPr>
              <a:t>SEB decided to use Microsoft Dynamics</a:t>
            </a:r>
            <a:r>
              <a:rPr lang="en-IN" sz="1100" baseline="30000" dirty="0">
                <a:latin typeface="+mj-lt"/>
              </a:rPr>
              <a:t>®</a:t>
            </a:r>
            <a:r>
              <a:rPr lang="en-IN" sz="1100" dirty="0">
                <a:latin typeface="+mj-lt"/>
              </a:rPr>
              <a:t> CRM to create </a:t>
            </a:r>
            <a:r>
              <a:rPr lang="en-US" sz="1100" dirty="0">
                <a:latin typeface="+mj-lt"/>
              </a:rPr>
              <a:t>WM360, </a:t>
            </a:r>
            <a:r>
              <a:rPr lang="en-IN" sz="1100" dirty="0">
                <a:latin typeface="+mj-lt"/>
              </a:rPr>
              <a:t>a customized system for financial planning and wealth management. </a:t>
            </a:r>
          </a:p>
          <a:p>
            <a:pPr marL="165256" indent="-165256">
              <a:buFont typeface="Wingdings" pitchFamily="2" charset="2"/>
              <a:buChar char="§"/>
            </a:pPr>
            <a:r>
              <a:rPr lang="en-US" sz="1100" dirty="0">
                <a:latin typeface="+mj-lt"/>
              </a:rPr>
              <a:t>Henrik Ponthan, Business Specialist CRM for SEB Wealth Management, mentions that the most attractive thing about Microsoft Dynamics CRM is its familiar programming foundation and its flexibility. </a:t>
            </a:r>
          </a:p>
          <a:p>
            <a:pPr marL="165256" indent="-165256">
              <a:buFont typeface="Wingdings" pitchFamily="2" charset="2"/>
              <a:buChar char="§"/>
            </a:pPr>
            <a:r>
              <a:rPr lang="en-US" sz="1100" dirty="0">
                <a:latin typeface="+mj-lt"/>
              </a:rPr>
              <a:t>SEB used Silverlight to create a high-level overview of each customer, showing its basic financial picture, sales hints, other SEB relationships, and relationship maps showing connections between the customer and other contacts. </a:t>
            </a:r>
          </a:p>
          <a:p>
            <a:pPr marL="165256" indent="-165256">
              <a:buFont typeface="Wingdings" pitchFamily="2" charset="2"/>
              <a:buChar char="§"/>
            </a:pPr>
            <a:r>
              <a:rPr lang="en-IN" sz="1100" dirty="0">
                <a:latin typeface="+mj-lt"/>
              </a:rPr>
              <a:t>With </a:t>
            </a:r>
            <a:r>
              <a:rPr lang="en-US" sz="1100" dirty="0">
                <a:latin typeface="+mj-lt"/>
              </a:rPr>
              <a:t>WM360 based on Microsoft technologies, </a:t>
            </a:r>
            <a:r>
              <a:rPr lang="en-IN" sz="1100" dirty="0">
                <a:latin typeface="+mj-lt"/>
              </a:rPr>
              <a:t>SEB reaped benefits such as stronger customer relationships, radically shortened development time, and increased business agility. </a:t>
            </a:r>
            <a:endParaRPr lang="en-US" sz="1100" dirty="0">
              <a:latin typeface="+mj-lt"/>
            </a:endParaRPr>
          </a:p>
          <a:p>
            <a:endParaRPr lang="en-IN" dirty="0" smtClean="0">
              <a:latin typeface="+mj-lt"/>
            </a:endParaRPr>
          </a:p>
          <a:p>
            <a:r>
              <a:rPr lang="en-IN" dirty="0" smtClean="0">
                <a:latin typeface="+mj-lt"/>
              </a:rPr>
              <a:t>--------------------------------------------------------------------------------------------------------------------------</a:t>
            </a:r>
          </a:p>
          <a:p>
            <a:pPr defTabSz="881365">
              <a:defRPr/>
            </a:pPr>
            <a:r>
              <a:rPr lang="en-US" sz="1100" b="1" dirty="0">
                <a:latin typeface="+mj-lt"/>
                <a:cs typeface="Segoe UI" pitchFamily="34" charset="0"/>
              </a:rPr>
              <a:t>Quotes </a:t>
            </a:r>
          </a:p>
          <a:p>
            <a:r>
              <a:rPr lang="en-US" i="1" dirty="0" smtClean="0">
                <a:latin typeface="+mj-lt"/>
              </a:rPr>
              <a:t>Now that FICO marketing staff is taking ownership of Web content management, the one IT staff member who spent up to two days a week working on Web content publication has been entirely relieved of those duties. “</a:t>
            </a:r>
            <a:r>
              <a:rPr lang="en-US" b="1" i="1" dirty="0" smtClean="0">
                <a:latin typeface="+mj-lt"/>
              </a:rPr>
              <a:t>We are saving approximately $37,000 annually in IT costs related to Web content publication and repositioned this individual to perform more strategic IT duties…”</a:t>
            </a:r>
          </a:p>
          <a:p>
            <a:r>
              <a:rPr lang="en-US" b="1" dirty="0" smtClean="0">
                <a:latin typeface="+mj-lt"/>
              </a:rPr>
              <a:t> </a:t>
            </a:r>
            <a:r>
              <a:rPr lang="en-US" sz="1100" dirty="0">
                <a:effectLst>
                  <a:outerShdw blurRad="38100" dist="38100" dir="2700000" algn="tl">
                    <a:srgbClr val="000000">
                      <a:alpha val="43137"/>
                    </a:srgbClr>
                  </a:outerShdw>
                </a:effectLst>
                <a:latin typeface="+mj-lt"/>
              </a:rPr>
              <a:t>–</a:t>
            </a:r>
            <a:r>
              <a:rPr lang="en-US" b="0" baseline="0" dirty="0" smtClean="0">
                <a:latin typeface="+mj-lt"/>
              </a:rPr>
              <a:t> </a:t>
            </a:r>
            <a:r>
              <a:rPr lang="en-US" dirty="0" smtClean="0">
                <a:latin typeface="+mj-lt"/>
              </a:rPr>
              <a:t>Carl Samberg Director of Web Applications and Engineering</a:t>
            </a:r>
            <a:r>
              <a:rPr lang="en-US" baseline="0" dirty="0" smtClean="0">
                <a:latin typeface="+mj-lt"/>
              </a:rPr>
              <a:t>, </a:t>
            </a:r>
            <a:r>
              <a:rPr lang="en-US" dirty="0" smtClean="0">
                <a:latin typeface="+mj-lt"/>
              </a:rPr>
              <a:t>FICO</a:t>
            </a:r>
            <a:r>
              <a:rPr lang="en-US" baseline="0" dirty="0" smtClean="0">
                <a:latin typeface="+mj-lt"/>
              </a:rPr>
              <a:t> </a:t>
            </a:r>
            <a:r>
              <a:rPr lang="en-US" dirty="0" smtClean="0">
                <a:latin typeface="+mj-lt"/>
              </a:rPr>
              <a:t>(http://www.microsoft.com/casestudies/Case_Study_Detail.aspx?CaseStudyID=4000005365)</a:t>
            </a:r>
          </a:p>
          <a:p>
            <a:endParaRPr lang="en-US" dirty="0" smtClean="0">
              <a:latin typeface="+mj-lt"/>
            </a:endParaRPr>
          </a:p>
          <a:p>
            <a:endParaRPr lang="en-IN" dirty="0" smtClean="0">
              <a:latin typeface="+mj-lt"/>
            </a:endParaRPr>
          </a:p>
        </p:txBody>
      </p:sp>
      <p:sp>
        <p:nvSpPr>
          <p:cNvPr id="4" name="Slide Number Placeholder 3"/>
          <p:cNvSpPr>
            <a:spLocks noGrp="1"/>
          </p:cNvSpPr>
          <p:nvPr>
            <p:ph type="sldNum" sz="quarter" idx="10"/>
          </p:nvPr>
        </p:nvSpPr>
        <p:spPr/>
        <p:txBody>
          <a:bodyPr/>
          <a:lstStyle/>
          <a:p>
            <a:fld id="{2F698543-56D8-4A47-9400-2CFDC64FFF5E}"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kern="1200" baseline="0" dirty="0" smtClean="0">
                <a:solidFill>
                  <a:schemeClr val="tx1"/>
                </a:solidFill>
                <a:latin typeface="+mn-lt"/>
                <a:ea typeface="+mn-ea"/>
                <a:cs typeface="Segoe UI" pitchFamily="34" charset="0"/>
              </a:rPr>
              <a:t>If you don’t have time, cut this, and the next 2 case study slides.</a:t>
            </a:r>
          </a:p>
          <a:p>
            <a:endParaRPr lang="en-US" b="1" i="0" u="none" baseline="0" dirty="0" smtClean="0">
              <a:latin typeface="+mj-lt"/>
              <a:cs typeface="Segoe UI" pitchFamily="34" charset="0"/>
            </a:endParaRPr>
          </a:p>
          <a:p>
            <a:r>
              <a:rPr lang="en-US" b="1" i="0" u="none" baseline="0" dirty="0" smtClean="0">
                <a:latin typeface="+mj-lt"/>
                <a:cs typeface="Segoe UI" pitchFamily="34" charset="0"/>
              </a:rPr>
              <a:t>Speaker Notes</a:t>
            </a:r>
          </a:p>
          <a:p>
            <a:endParaRPr lang="en-US" i="1" baseline="0" dirty="0" smtClean="0">
              <a:effectLst>
                <a:outerShdw blurRad="38100" dist="38100" dir="2700000" algn="tl">
                  <a:srgbClr val="000000">
                    <a:alpha val="43137"/>
                  </a:srgbClr>
                </a:outerShdw>
              </a:effectLst>
              <a:latin typeface="+mj-lt"/>
              <a:cs typeface="Segoe UI" pitchFamily="34" charset="0"/>
            </a:endParaRPr>
          </a:p>
          <a:p>
            <a:r>
              <a:rPr lang="en-IN" b="1" dirty="0" smtClean="0">
                <a:effectLst/>
                <a:latin typeface="+mj-lt"/>
                <a:cs typeface="Segoe UI" pitchFamily="34" charset="0"/>
                <a:hlinkClick r:id="rId3"/>
              </a:rPr>
              <a:t>TicketDirect</a:t>
            </a:r>
            <a:r>
              <a:rPr lang="en-IN" b="1" dirty="0" smtClean="0">
                <a:latin typeface="+mj-lt"/>
                <a:cs typeface="Segoe UI" pitchFamily="34" charset="0"/>
              </a:rPr>
              <a:t> </a:t>
            </a:r>
          </a:p>
          <a:p>
            <a:r>
              <a:rPr lang="en-IN" b="1" baseline="0" dirty="0" smtClean="0">
                <a:latin typeface="+mj-lt"/>
                <a:cs typeface="Segoe UI" pitchFamily="34" charset="0"/>
              </a:rPr>
              <a:t>Source</a:t>
            </a:r>
            <a:r>
              <a:rPr lang="en-US" b="1" baseline="0" dirty="0" smtClean="0">
                <a:latin typeface="+mj-lt"/>
                <a:cs typeface="Segoe UI" pitchFamily="34" charset="0"/>
              </a:rPr>
              <a:t>: </a:t>
            </a:r>
            <a:r>
              <a:rPr lang="en-US" b="0" baseline="0" dirty="0" smtClean="0">
                <a:latin typeface="+mj-lt"/>
                <a:cs typeface="Segoe UI" pitchFamily="34" charset="0"/>
                <a:hlinkClick r:id="rId4"/>
              </a:rPr>
              <a:t>http://www.microsoft.com/casestudies/Case_Study_Detail.aspx?casestudyid=4000005890</a:t>
            </a:r>
            <a:r>
              <a:rPr lang="en-US" b="0" baseline="0" dirty="0" smtClean="0">
                <a:latin typeface="+mj-lt"/>
                <a:cs typeface="Segoe UI" pitchFamily="34" charset="0"/>
              </a:rPr>
              <a:t>  </a:t>
            </a:r>
          </a:p>
          <a:p>
            <a:pPr marL="165256" indent="-165256">
              <a:buFont typeface="Wingdings" pitchFamily="2" charset="2"/>
              <a:buChar char="§"/>
            </a:pPr>
            <a:r>
              <a:rPr lang="en-US" b="0" kern="1200" dirty="0" smtClean="0">
                <a:effectLst/>
                <a:latin typeface="+mj-lt"/>
                <a:ea typeface="+mn-ea"/>
                <a:cs typeface="Segoe UI" pitchFamily="34" charset="0"/>
              </a:rPr>
              <a:t>TicketDirect International provides online and on-premises ticketing services for a network of 80 sporting and cultural venues in New Zealand and Australia. </a:t>
            </a:r>
          </a:p>
          <a:p>
            <a:pPr marL="165256" indent="-165256">
              <a:buFont typeface="Wingdings" pitchFamily="2" charset="2"/>
              <a:buChar char="§"/>
            </a:pPr>
            <a:r>
              <a:rPr lang="en-US" b="0" kern="1200" dirty="0" smtClean="0">
                <a:effectLst/>
                <a:latin typeface="+mj-lt"/>
                <a:ea typeface="+mn-ea"/>
                <a:cs typeface="Segoe UI" pitchFamily="34" charset="0"/>
              </a:rPr>
              <a:t>TicketDirect wanted to improve its ability to sell tickets quickly and better manage its variable load pattern and highly</a:t>
            </a:r>
            <a:r>
              <a:rPr lang="en-US" b="0" kern="1200" baseline="0" dirty="0" smtClean="0">
                <a:effectLst/>
                <a:latin typeface="+mj-lt"/>
                <a:ea typeface="+mn-ea"/>
                <a:cs typeface="Segoe UI" pitchFamily="34" charset="0"/>
              </a:rPr>
              <a:t> </a:t>
            </a:r>
            <a:r>
              <a:rPr lang="en-US" b="0" kern="1200" dirty="0" smtClean="0">
                <a:effectLst/>
                <a:latin typeface="+mj-lt"/>
                <a:ea typeface="+mn-ea"/>
                <a:cs typeface="Segoe UI" pitchFamily="34" charset="0"/>
              </a:rPr>
              <a:t>elastic needs commonly seen when big events go on sale.</a:t>
            </a:r>
          </a:p>
          <a:p>
            <a:pPr marL="165256" indent="-165256">
              <a:buFont typeface="Wingdings" pitchFamily="2" charset="2"/>
              <a:buChar char="§"/>
            </a:pPr>
            <a:r>
              <a:rPr lang="en-US" dirty="0" smtClean="0">
                <a:latin typeface="+mj-lt"/>
                <a:cs typeface="Segoe UI" pitchFamily="34" charset="0"/>
              </a:rPr>
              <a:t>TicketDirect started using Windows Azure™ Platform</a:t>
            </a:r>
            <a:r>
              <a:rPr lang="en-US" baseline="0" dirty="0" smtClean="0">
                <a:latin typeface="+mj-lt"/>
                <a:cs typeface="Segoe UI" pitchFamily="34" charset="0"/>
              </a:rPr>
              <a:t> </a:t>
            </a:r>
            <a:r>
              <a:rPr lang="en-US" dirty="0" smtClean="0">
                <a:latin typeface="+mj-lt"/>
                <a:cs typeface="Segoe UI" pitchFamily="34" charset="0"/>
              </a:rPr>
              <a:t>to move to a cloud computing model that offers highly scalable processing and data storage capabilities, and reduces hardware and IT costs. </a:t>
            </a:r>
            <a:r>
              <a:rPr lang="en-US" dirty="0" smtClean="0">
                <a:latin typeface="+mj-lt"/>
              </a:rPr>
              <a:t>Windows Azure also integrated well with the tools that developers were already using, like the Microsoft Visual Studio</a:t>
            </a:r>
            <a:r>
              <a:rPr lang="en-US" baseline="30000" dirty="0" smtClean="0">
                <a:latin typeface="+mj-lt"/>
              </a:rPr>
              <a:t>®</a:t>
            </a:r>
            <a:r>
              <a:rPr lang="en-US" dirty="0" smtClean="0">
                <a:latin typeface="+mj-lt"/>
              </a:rPr>
              <a:t> development system and the Microsoft .NET Framework.</a:t>
            </a:r>
          </a:p>
          <a:p>
            <a:pPr marL="165256" indent="-165256">
              <a:buFont typeface="Wingdings" pitchFamily="2" charset="2"/>
              <a:buChar char="§"/>
            </a:pPr>
            <a:r>
              <a:rPr lang="en-US" dirty="0" smtClean="0">
                <a:latin typeface="+mj-lt"/>
              </a:rPr>
              <a:t>By making the move from a traditional computing model to a cloud-based model, TicketDirect International reduced costs and reallocated its IT resources to focus on business problems, rather than system maintenance. </a:t>
            </a:r>
            <a:endParaRPr lang="en-US" kern="1200" dirty="0" smtClean="0">
              <a:effectLst/>
              <a:latin typeface="+mj-lt"/>
              <a:ea typeface="+mn-ea"/>
              <a:cs typeface="Segoe UI" pitchFamily="34" charset="0"/>
            </a:endParaRPr>
          </a:p>
          <a:p>
            <a:endParaRPr lang="en-US" i="1" baseline="0" dirty="0" smtClean="0">
              <a:effectLst>
                <a:outerShdw blurRad="38100" dist="38100" dir="2700000" algn="tl">
                  <a:srgbClr val="000000">
                    <a:alpha val="43137"/>
                  </a:srgbClr>
                </a:outerShdw>
              </a:effectLst>
              <a:latin typeface="+mj-lt"/>
              <a:cs typeface="Segoe UI" pitchFamily="34" charset="0"/>
            </a:endParaRPr>
          </a:p>
          <a:p>
            <a:r>
              <a:rPr lang="en-IN" b="1" dirty="0" smtClean="0">
                <a:effectLst/>
                <a:latin typeface="+mj-lt"/>
                <a:cs typeface="Segoe UI" pitchFamily="34" charset="0"/>
                <a:hlinkClick r:id="rId5"/>
              </a:rPr>
              <a:t>Total Computer Group</a:t>
            </a:r>
            <a:r>
              <a:rPr lang="en-IN" b="1" dirty="0" smtClean="0">
                <a:latin typeface="+mj-lt"/>
                <a:cs typeface="Segoe UI" pitchFamily="34" charset="0"/>
              </a:rPr>
              <a:t> </a:t>
            </a:r>
          </a:p>
          <a:p>
            <a:r>
              <a:rPr lang="en-IN" b="1" baseline="0" dirty="0" smtClean="0">
                <a:latin typeface="+mj-lt"/>
                <a:cs typeface="Segoe UI" pitchFamily="34" charset="0"/>
              </a:rPr>
              <a:t>Source</a:t>
            </a:r>
            <a:r>
              <a:rPr lang="en-US" b="1" baseline="0" dirty="0" smtClean="0">
                <a:latin typeface="+mj-lt"/>
                <a:cs typeface="Segoe UI" pitchFamily="34" charset="0"/>
              </a:rPr>
              <a:t>: </a:t>
            </a:r>
            <a:r>
              <a:rPr lang="en-US" b="0" baseline="0" dirty="0" smtClean="0">
                <a:latin typeface="+mj-lt"/>
                <a:cs typeface="Segoe UI" pitchFamily="34" charset="0"/>
                <a:hlinkClick r:id="rId6"/>
              </a:rPr>
              <a:t>http://www.microsoft.com/casestudies/Case_Study_Detail.aspx?casestudyid=4000006832</a:t>
            </a:r>
            <a:r>
              <a:rPr lang="en-US" b="0" baseline="0" dirty="0" smtClean="0">
                <a:latin typeface="+mj-lt"/>
                <a:cs typeface="Segoe UI" pitchFamily="34" charset="0"/>
              </a:rPr>
              <a:t> </a:t>
            </a:r>
          </a:p>
          <a:p>
            <a:pPr marL="165256" indent="-165256">
              <a:buFont typeface="Wingdings" pitchFamily="2" charset="2"/>
              <a:buChar char="§"/>
            </a:pPr>
            <a:r>
              <a:rPr lang="en-US" b="0" kern="1200" dirty="0" smtClean="0">
                <a:effectLst/>
                <a:latin typeface="+mj-lt"/>
                <a:ea typeface="+mn-ea"/>
                <a:cs typeface="Segoe UI" pitchFamily="34" charset="0"/>
              </a:rPr>
              <a:t>Microsoft partner Total Computer Group </a:t>
            </a:r>
            <a:r>
              <a:rPr lang="en-US" dirty="0" smtClean="0">
                <a:latin typeface="+mj-lt"/>
                <a:cs typeface="Segoe UI" pitchFamily="34" charset="0"/>
              </a:rPr>
              <a:t>found that the single biggest obstacle to driving new sales of Total Enforcement is the current technology capabilities of law enforcement organizations.</a:t>
            </a:r>
          </a:p>
          <a:p>
            <a:pPr marL="165256" indent="-165256">
              <a:buFont typeface="Wingdings" pitchFamily="2" charset="2"/>
              <a:buChar char="§"/>
            </a:pPr>
            <a:r>
              <a:rPr lang="en-US" b="0" kern="1200" dirty="0" smtClean="0">
                <a:effectLst/>
                <a:latin typeface="+mj-lt"/>
                <a:ea typeface="+mn-ea"/>
                <a:cs typeface="Segoe UI" pitchFamily="34" charset="0"/>
              </a:rPr>
              <a:t>Outdated IT infrastructure, lack</a:t>
            </a:r>
            <a:r>
              <a:rPr lang="en-US" b="0" kern="1200" baseline="0" dirty="0" smtClean="0">
                <a:effectLst/>
                <a:latin typeface="+mj-lt"/>
                <a:ea typeface="+mn-ea"/>
                <a:cs typeface="Segoe UI" pitchFamily="34" charset="0"/>
              </a:rPr>
              <a:t> of IT resources and knowledge, and scarcity of capital budgets for IT projects are the main concerns that the company faced. It realized its c</a:t>
            </a:r>
            <a:r>
              <a:rPr lang="en-US" dirty="0" smtClean="0">
                <a:latin typeface="+mj-lt"/>
                <a:cs typeface="Segoe UI" pitchFamily="34" charset="0"/>
              </a:rPr>
              <a:t>urrent implementations are on-premises and must utilize existing IT infrastructure.</a:t>
            </a:r>
          </a:p>
          <a:p>
            <a:pPr marL="165256" indent="-165256">
              <a:buFont typeface="Wingdings" pitchFamily="2" charset="2"/>
              <a:buChar char="§"/>
            </a:pPr>
            <a:r>
              <a:rPr lang="en-US" b="0" kern="1200" dirty="0" smtClean="0">
                <a:effectLst/>
                <a:latin typeface="+mj-lt"/>
                <a:ea typeface="+mn-ea"/>
                <a:cs typeface="Segoe UI" pitchFamily="34" charset="0"/>
              </a:rPr>
              <a:t>After analyzing several approaches,</a:t>
            </a:r>
            <a:r>
              <a:rPr lang="en-US" b="0" kern="1200" baseline="0" dirty="0" smtClean="0">
                <a:effectLst/>
                <a:latin typeface="+mj-lt"/>
                <a:ea typeface="+mn-ea"/>
                <a:cs typeface="Segoe UI" pitchFamily="34" charset="0"/>
              </a:rPr>
              <a:t> Total Computer Group chose the </a:t>
            </a:r>
            <a:r>
              <a:rPr lang="en-US" dirty="0" smtClean="0">
                <a:latin typeface="+mj-lt"/>
                <a:cs typeface="Segoe UI" pitchFamily="34" charset="0"/>
              </a:rPr>
              <a:t>Software-plus-Services approach based on mobility needs, rich functionality, and robust</a:t>
            </a:r>
            <a:r>
              <a:rPr lang="en-US" baseline="0" dirty="0" smtClean="0">
                <a:latin typeface="+mj-lt"/>
                <a:cs typeface="Segoe UI" pitchFamily="34" charset="0"/>
              </a:rPr>
              <a:t> </a:t>
            </a:r>
            <a:r>
              <a:rPr lang="en-US" dirty="0" smtClean="0">
                <a:latin typeface="+mj-lt"/>
                <a:cs typeface="Segoe UI" pitchFamily="34" charset="0"/>
              </a:rPr>
              <a:t>user experience requirements.</a:t>
            </a:r>
          </a:p>
          <a:p>
            <a:pPr marL="165256" indent="-165256">
              <a:buFont typeface="Wingdings" pitchFamily="2" charset="2"/>
              <a:buChar char="§"/>
            </a:pPr>
            <a:r>
              <a:rPr lang="en-US" b="0" kern="1200" dirty="0" smtClean="0">
                <a:effectLst/>
                <a:latin typeface="+mj-lt"/>
                <a:ea typeface="+mn-ea"/>
                <a:cs typeface="Segoe UI" pitchFamily="34" charset="0"/>
              </a:rPr>
              <a:t>So, </a:t>
            </a:r>
            <a:r>
              <a:rPr lang="en-US" dirty="0" smtClean="0">
                <a:latin typeface="+mj-lt"/>
                <a:cs typeface="Segoe UI" pitchFamily="34" charset="0"/>
              </a:rPr>
              <a:t>Total Computer Group migrated its</a:t>
            </a:r>
            <a:r>
              <a:rPr lang="en-US" baseline="0" dirty="0" smtClean="0">
                <a:latin typeface="+mj-lt"/>
                <a:cs typeface="Segoe UI" pitchFamily="34" charset="0"/>
              </a:rPr>
              <a:t> </a:t>
            </a:r>
            <a:r>
              <a:rPr lang="en-US" dirty="0" smtClean="0">
                <a:latin typeface="+mj-lt"/>
                <a:cs typeface="Segoe UI" pitchFamily="34" charset="0"/>
              </a:rPr>
              <a:t>solution onto the Windows Azure platform</a:t>
            </a:r>
            <a:r>
              <a:rPr lang="en-US" baseline="0" dirty="0" smtClean="0">
                <a:latin typeface="+mj-lt"/>
                <a:cs typeface="Segoe UI" pitchFamily="34" charset="0"/>
              </a:rPr>
              <a:t> and reduced its</a:t>
            </a:r>
            <a:r>
              <a:rPr lang="en-US" b="0" kern="1200" dirty="0" smtClean="0">
                <a:effectLst/>
                <a:latin typeface="+mj-lt"/>
                <a:ea typeface="+mn-ea"/>
                <a:cs typeface="Segoe UI" pitchFamily="34" charset="0"/>
              </a:rPr>
              <a:t> sales cycle from months to weeks. </a:t>
            </a:r>
            <a:r>
              <a:rPr lang="en-US" kern="1200" dirty="0" smtClean="0">
                <a:effectLst/>
                <a:latin typeface="+mj-lt"/>
                <a:ea typeface="+mn-ea"/>
                <a:cs typeface="Segoe UI" pitchFamily="34" charset="0"/>
              </a:rPr>
              <a:t>Law enforcement entities gain the benefits of immediate deployments, no up-front development costs, universal availability, and no requirement for IT involvement.</a:t>
            </a:r>
          </a:p>
          <a:p>
            <a:endParaRPr lang="en-US" b="1" dirty="0" smtClean="0">
              <a:latin typeface="+mj-lt"/>
              <a:cs typeface="Segoe UI" pitchFamily="34" charset="0"/>
            </a:endParaRPr>
          </a:p>
          <a:p>
            <a:r>
              <a:rPr lang="en-IN" b="1" dirty="0" smtClean="0">
                <a:effectLst/>
                <a:latin typeface="+mj-lt"/>
                <a:cs typeface="Segoe UI" pitchFamily="34" charset="0"/>
                <a:hlinkClick r:id="rId7"/>
              </a:rPr>
              <a:t>Wipro</a:t>
            </a:r>
            <a:r>
              <a:rPr lang="en-IN" b="1" dirty="0" smtClean="0">
                <a:latin typeface="+mj-lt"/>
                <a:cs typeface="Segoe UI" pitchFamily="34" charset="0"/>
              </a:rPr>
              <a:t> </a:t>
            </a:r>
          </a:p>
          <a:p>
            <a:r>
              <a:rPr lang="en-IN" b="1" baseline="0" dirty="0" smtClean="0">
                <a:latin typeface="+mj-lt"/>
                <a:cs typeface="Segoe UI" pitchFamily="34" charset="0"/>
              </a:rPr>
              <a:t>Source: </a:t>
            </a:r>
            <a:r>
              <a:rPr lang="en-US" b="0" baseline="0" dirty="0" smtClean="0">
                <a:latin typeface="+mj-lt"/>
                <a:cs typeface="Segoe UI" pitchFamily="34" charset="0"/>
                <a:hlinkClick r:id="rId8"/>
              </a:rPr>
              <a:t>http://www.microsoft.com/casestudies/Case_Study_Detail.aspx?casestudyid=4000006700</a:t>
            </a:r>
            <a:r>
              <a:rPr lang="en-US" b="0" baseline="0" dirty="0" smtClean="0">
                <a:latin typeface="+mj-lt"/>
                <a:cs typeface="Segoe UI" pitchFamily="34" charset="0"/>
              </a:rPr>
              <a:t> </a:t>
            </a:r>
          </a:p>
          <a:p>
            <a:pPr marL="165256" indent="-165256">
              <a:buFont typeface="Wingdings" pitchFamily="2" charset="2"/>
              <a:buChar char="§"/>
            </a:pPr>
            <a:r>
              <a:rPr lang="en-US" b="0" i="0" kern="1200" dirty="0" smtClean="0">
                <a:effectLst/>
                <a:latin typeface="+mj-lt"/>
                <a:ea typeface="+mn-ea"/>
                <a:cs typeface="Segoe UI" pitchFamily="34" charset="0"/>
              </a:rPr>
              <a:t>Wipro</a:t>
            </a:r>
            <a:r>
              <a:rPr lang="en-US" b="0" i="0" kern="1200" baseline="0" dirty="0" smtClean="0">
                <a:effectLst/>
                <a:latin typeface="+mj-lt"/>
                <a:ea typeface="+mn-ea"/>
                <a:cs typeface="Segoe UI" pitchFamily="34" charset="0"/>
              </a:rPr>
              <a:t> Technologies is one of the </a:t>
            </a:r>
            <a:r>
              <a:rPr lang="en-US" b="0" i="0" dirty="0" smtClean="0">
                <a:latin typeface="+mj-lt"/>
                <a:cs typeface="Segoe UI" pitchFamily="34" charset="0"/>
              </a:rPr>
              <a:t>leading providers of global integrated business, technology, and process solutions.</a:t>
            </a:r>
          </a:p>
          <a:p>
            <a:pPr marL="165256" indent="-165256">
              <a:buFont typeface="Wingdings" pitchFamily="2" charset="2"/>
              <a:buChar char="§"/>
            </a:pPr>
            <a:r>
              <a:rPr lang="en-US" dirty="0" smtClean="0">
                <a:latin typeface="+mj-lt"/>
                <a:cs typeface="Segoe UI" pitchFamily="34" charset="0"/>
              </a:rPr>
              <a:t>Wipro wanted to offer its customers highly scalable, high-performance business services solutions while reducing development, maintenance, and infrastructure costs. It evaluated various scenarios for using cloud platforms before deciding to focus on business-to-business integration to help customers create an extended enterprise. </a:t>
            </a:r>
          </a:p>
          <a:p>
            <a:pPr marL="165256" indent="-165256">
              <a:buFont typeface="Wingdings" pitchFamily="2" charset="2"/>
              <a:buChar char="§"/>
            </a:pPr>
            <a:r>
              <a:rPr lang="en-US" dirty="0" smtClean="0">
                <a:latin typeface="+mj-lt"/>
              </a:rPr>
              <a:t>By building solutions on the Windows Azure platform, Wipro will be able to cost effectively provide its enterprise customers with solutions that scale dynamically to meet demand, reduce computing costs, and enhance global consistency. </a:t>
            </a:r>
            <a:endParaRPr lang="en-US" kern="1200" dirty="0" smtClean="0">
              <a:effectLst/>
              <a:latin typeface="+mj-lt"/>
              <a:ea typeface="+mn-ea"/>
              <a:cs typeface="Segoe UI" pitchFamily="34" charset="0"/>
            </a:endParaRPr>
          </a:p>
          <a:p>
            <a:pPr marL="165256" indent="-165256">
              <a:buFont typeface="Wingdings" pitchFamily="2" charset="2"/>
              <a:buChar char="§"/>
            </a:pPr>
            <a:r>
              <a:rPr lang="en-US" kern="1200" dirty="0" smtClean="0">
                <a:effectLst/>
                <a:latin typeface="+mj-lt"/>
                <a:ea typeface="+mn-ea"/>
                <a:cs typeface="Segoe UI" pitchFamily="34" charset="0"/>
              </a:rPr>
              <a:t>“The Windows Azure platform is a highly effective and low-cost option for hosting complex solutions with agility and scalability,” says Srini Pallia, Senior Vice President and Global Head of Business Technology Services, Wipro Technologies.</a:t>
            </a:r>
          </a:p>
          <a:p>
            <a:pPr marL="165256" indent="-165256">
              <a:buFont typeface="Wingdings" pitchFamily="2" charset="2"/>
              <a:buChar char="§"/>
            </a:pPr>
            <a:r>
              <a:rPr lang="en-US" kern="1200" dirty="0" smtClean="0">
                <a:effectLst/>
                <a:latin typeface="+mj-lt"/>
                <a:ea typeface="+mn-ea"/>
                <a:cs typeface="Segoe UI" pitchFamily="34" charset="0"/>
              </a:rPr>
              <a:t>Wipro now intends to evaluate cloud capabilities for its internal applications and apply them where applicable, and is actively exploring Windows Azure capabilities in other industries.</a:t>
            </a:r>
          </a:p>
          <a:p>
            <a:endParaRPr lang="en-US" b="1" dirty="0" smtClean="0">
              <a:latin typeface="+mj-lt"/>
              <a:cs typeface="Segoe UI" pitchFamily="34" charset="0"/>
            </a:endParaRPr>
          </a:p>
          <a:p>
            <a:r>
              <a:rPr lang="en-US" dirty="0" smtClean="0">
                <a:latin typeface="+mj-lt"/>
                <a:cs typeface="Segoe UI" pitchFamily="34" charset="0"/>
              </a:rPr>
              <a:t>--------------------------------------------------------------------------------------------------------------------------</a:t>
            </a:r>
          </a:p>
          <a:p>
            <a:r>
              <a:rPr lang="en-US" b="1" dirty="0" smtClean="0">
                <a:latin typeface="+mj-lt"/>
                <a:cs typeface="Segoe UI" pitchFamily="34" charset="0"/>
              </a:rPr>
              <a:t>Quotes </a:t>
            </a:r>
          </a:p>
          <a:p>
            <a:endParaRPr lang="en-US" b="1" dirty="0" smtClean="0">
              <a:latin typeface="+mj-lt"/>
              <a:cs typeface="Segoe UI" pitchFamily="34" charset="0"/>
            </a:endParaRPr>
          </a:p>
          <a:p>
            <a:r>
              <a:rPr lang="en-US" i="1" dirty="0" smtClean="0">
                <a:latin typeface="+mj-lt"/>
                <a:cs typeface="Segoe UI" pitchFamily="34" charset="0"/>
              </a:rPr>
              <a:t>“Azure really provides another dimension to software as a service for our customers…it means software that they own and manage, without having to sign up with an online provider or employ a large IT staff of their own.” </a:t>
            </a:r>
          </a:p>
          <a:p>
            <a:r>
              <a:rPr lang="en-US" i="0" dirty="0" smtClean="0">
                <a:latin typeface="+mj-lt"/>
                <a:cs typeface="Segoe UI" pitchFamily="34" charset="0"/>
              </a:rPr>
              <a:t>– Erik Johnson, Senior Director of Product Research,</a:t>
            </a:r>
            <a:r>
              <a:rPr lang="en-US" i="0" baseline="0" dirty="0" smtClean="0">
                <a:latin typeface="+mj-lt"/>
                <a:cs typeface="Segoe UI" pitchFamily="34" charset="0"/>
              </a:rPr>
              <a:t> Epicor (http://www.microsoft.com/CaseStudies/ServeFileResource.aspx?4000006869)</a:t>
            </a:r>
          </a:p>
          <a:p>
            <a:endParaRPr lang="en-US" b="1" dirty="0" smtClean="0">
              <a:latin typeface="+mj-lt"/>
              <a:cs typeface="Segoe UI" pitchFamily="34" charset="0"/>
            </a:endParaRPr>
          </a:p>
        </p:txBody>
      </p:sp>
      <p:sp>
        <p:nvSpPr>
          <p:cNvPr id="4" name="Slide Number Placeholder 3"/>
          <p:cNvSpPr>
            <a:spLocks noGrp="1"/>
          </p:cNvSpPr>
          <p:nvPr>
            <p:ph type="sldNum" sz="quarter" idx="10"/>
          </p:nvPr>
        </p:nvSpPr>
        <p:spPr/>
        <p:txBody>
          <a:bodyPr/>
          <a:lstStyle/>
          <a:p>
            <a:fld id="{2F698543-56D8-4A47-9400-2CFDC64FFF5E}"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881365" rtl="0" eaLnBrk="1" fontAlgn="auto" latinLnBrk="0" hangingPunct="1">
              <a:lnSpc>
                <a:spcPct val="100000"/>
              </a:lnSpc>
              <a:spcBef>
                <a:spcPts val="0"/>
              </a:spcBef>
              <a:spcAft>
                <a:spcPts val="0"/>
              </a:spcAft>
              <a:buClrTx/>
              <a:buSzTx/>
              <a:buFontTx/>
              <a:buNone/>
              <a:tabLst/>
              <a:defRPr/>
            </a:pPr>
            <a:r>
              <a:rPr lang="en-US" sz="1100" b="0" u="none" kern="1200" baseline="0" dirty="0" smtClean="0">
                <a:solidFill>
                  <a:schemeClr val="tx1"/>
                </a:solidFill>
                <a:latin typeface="+mn-lt"/>
                <a:ea typeface="+mn-ea"/>
                <a:cs typeface="Segoe UI" pitchFamily="34" charset="0"/>
              </a:rPr>
              <a:t>If you don’t have time, cut this, and the next case study slide.</a:t>
            </a:r>
          </a:p>
          <a:p>
            <a:pPr defTabSz="881365">
              <a:defRPr/>
            </a:pPr>
            <a:endParaRPr lang="en-US" sz="1100" b="1" dirty="0" smtClean="0"/>
          </a:p>
          <a:p>
            <a:pPr defTabSz="881365">
              <a:defRPr/>
            </a:pPr>
            <a:r>
              <a:rPr lang="en-US" sz="1100" b="1" dirty="0" smtClean="0"/>
              <a:t>Speaker </a:t>
            </a:r>
            <a:r>
              <a:rPr lang="en-US" sz="1100" b="1" dirty="0"/>
              <a:t>Notes:</a:t>
            </a:r>
          </a:p>
          <a:p>
            <a:endParaRPr lang="en-US" baseline="0" dirty="0" smtClean="0">
              <a:latin typeface="+mj-lt"/>
            </a:endParaRPr>
          </a:p>
          <a:p>
            <a:r>
              <a:rPr lang="en-IN" b="1" dirty="0" smtClean="0">
                <a:effectLst/>
                <a:latin typeface="+mj-lt"/>
                <a:hlinkClick r:id="rId3"/>
              </a:rPr>
              <a:t>bwin</a:t>
            </a:r>
            <a:r>
              <a:rPr lang="en-IN" b="1" dirty="0" smtClean="0">
                <a:latin typeface="+mj-lt"/>
              </a:rPr>
              <a:t> </a:t>
            </a:r>
          </a:p>
          <a:p>
            <a:r>
              <a:rPr lang="en-US" b="1" dirty="0" smtClean="0">
                <a:latin typeface="+mj-lt"/>
              </a:rPr>
              <a:t>Source: </a:t>
            </a:r>
            <a:r>
              <a:rPr lang="en-US" b="0" dirty="0" smtClean="0">
                <a:latin typeface="+mj-lt"/>
                <a:hlinkClick r:id="rId4"/>
              </a:rPr>
              <a:t>http://www.microsoft.com/casestudies/Case_Study_Detail.aspx?casestudyid=4000001470</a:t>
            </a:r>
            <a:r>
              <a:rPr lang="en-US" b="0" dirty="0" smtClean="0">
                <a:latin typeface="+mj-lt"/>
              </a:rPr>
              <a:t> </a:t>
            </a:r>
          </a:p>
          <a:p>
            <a:pPr marL="165256" indent="-165256">
              <a:buFont typeface="Wingdings" pitchFamily="2" charset="2"/>
              <a:buChar char="§"/>
            </a:pPr>
            <a:r>
              <a:rPr lang="en-US" kern="1200" dirty="0" smtClean="0">
                <a:effectLst/>
                <a:latin typeface="+mj-lt"/>
                <a:ea typeface="+mn-ea"/>
                <a:cs typeface="+mn-cs"/>
              </a:rPr>
              <a:t>bwin</a:t>
            </a:r>
            <a:r>
              <a:rPr lang="en-US" kern="1200" baseline="0" dirty="0" smtClean="0">
                <a:effectLst/>
                <a:latin typeface="+mj-lt"/>
                <a:ea typeface="+mn-ea"/>
                <a:cs typeface="+mn-cs"/>
              </a:rPr>
              <a:t> is</a:t>
            </a:r>
            <a:r>
              <a:rPr lang="en-US" kern="1200" dirty="0" smtClean="0">
                <a:effectLst/>
                <a:latin typeface="+mj-lt"/>
                <a:ea typeface="+mn-ea"/>
                <a:cs typeface="+mn-cs"/>
              </a:rPr>
              <a:t> a gaming company that </a:t>
            </a:r>
            <a:r>
              <a:rPr lang="en-US" b="0" kern="1200" dirty="0" smtClean="0">
                <a:effectLst/>
                <a:latin typeface="+mj-lt"/>
                <a:ea typeface="+mn-ea"/>
                <a:cs typeface="+mn-cs"/>
              </a:rPr>
              <a:t>d</a:t>
            </a:r>
            <a:r>
              <a:rPr lang="en-US" b="0" dirty="0" smtClean="0">
                <a:latin typeface="+mj-lt"/>
              </a:rPr>
              <a:t>eployed</a:t>
            </a:r>
            <a:r>
              <a:rPr lang="en-US" b="0" baseline="0" dirty="0" smtClean="0">
                <a:latin typeface="+mj-lt"/>
              </a:rPr>
              <a:t> </a:t>
            </a:r>
            <a:r>
              <a:rPr lang="en-US" b="0" dirty="0" smtClean="0">
                <a:latin typeface="+mj-lt"/>
              </a:rPr>
              <a:t>SQL Server 2008 to support 100 terabytes</a:t>
            </a:r>
            <a:r>
              <a:rPr lang="en-US" kern="1200" dirty="0" smtClean="0">
                <a:effectLst/>
                <a:latin typeface="+mj-lt"/>
                <a:ea typeface="+mn-ea"/>
                <a:cs typeface="+mn-cs"/>
              </a:rPr>
              <a:t>.</a:t>
            </a:r>
          </a:p>
          <a:p>
            <a:pPr marL="165256" indent="-165256">
              <a:buFont typeface="Wingdings" pitchFamily="2" charset="2"/>
              <a:buChar char="§"/>
            </a:pPr>
            <a:r>
              <a:rPr lang="en-US" b="0" kern="1200" dirty="0" smtClean="0">
                <a:effectLst/>
                <a:latin typeface="+mj-lt"/>
                <a:ea typeface="+mn-ea"/>
                <a:cs typeface="+mn-cs"/>
              </a:rPr>
              <a:t>Performance is paramount to a gaming business. Thomas Grohser, Senior Database Engineer, bwin, says there can be 16 games starting at the exact same moment and ending at the same moment, and one can imagine the demand the company’s server is handling one minute before these games begin, and in the first minutes after they end. </a:t>
            </a:r>
          </a:p>
          <a:p>
            <a:pPr marL="165256" indent="-165256">
              <a:buFont typeface="Wingdings" pitchFamily="2" charset="2"/>
              <a:buChar char="§"/>
            </a:pPr>
            <a:r>
              <a:rPr lang="en-US" b="0" kern="1200" dirty="0" smtClean="0">
                <a:effectLst/>
                <a:latin typeface="+mj-lt"/>
                <a:ea typeface="+mn-ea"/>
                <a:cs typeface="+mn-cs"/>
              </a:rPr>
              <a:t>Microsoft SQL Server has helped bwin solve these concerns. During peak loads, SQL Server handles more than 6,000 financial transactions per second, which translates into more than 30,000 database transactions per second. The company’s tables reduced in size by 80 percent using SQL Server 2008 Backup Compression. With 100 terabytes of data, bwin is able to reduce its backup footprint.</a:t>
            </a:r>
          </a:p>
          <a:p>
            <a:pPr marL="165256" indent="-165256">
              <a:buFont typeface="Wingdings" pitchFamily="2" charset="2"/>
              <a:buChar char="§"/>
            </a:pPr>
            <a:r>
              <a:rPr lang="en-US" b="0" kern="1200" dirty="0" smtClean="0">
                <a:effectLst/>
                <a:latin typeface="+mj-lt"/>
                <a:ea typeface="+mn-ea"/>
                <a:cs typeface="+mn-cs"/>
              </a:rPr>
              <a:t>“Our company is enjoying very rapid growth,” says Michael Schneglberger, Head of Database Engineering at bwin. “For example, the gross gaming revenues [from sports betting, poker, casino and games] have increased by triple-digit percentages in recent years. SQL Server has scaled to meet our needs.”</a:t>
            </a:r>
          </a:p>
          <a:p>
            <a:endParaRPr lang="en-US" b="0" dirty="0" smtClean="0">
              <a:latin typeface="+mj-lt"/>
            </a:endParaRPr>
          </a:p>
          <a:p>
            <a:r>
              <a:rPr lang="en-IN" b="1" dirty="0" smtClean="0">
                <a:effectLst/>
                <a:latin typeface="+mj-lt"/>
                <a:hlinkClick r:id="rId5"/>
              </a:rPr>
              <a:t>Volvo Aero</a:t>
            </a:r>
            <a:endParaRPr lang="en-IN" b="1" dirty="0" smtClean="0">
              <a:latin typeface="+mj-lt"/>
            </a:endParaRPr>
          </a:p>
          <a:p>
            <a:r>
              <a:rPr lang="en-US" b="1" dirty="0" smtClean="0">
                <a:latin typeface="+mj-lt"/>
              </a:rPr>
              <a:t>Source: </a:t>
            </a:r>
            <a:r>
              <a:rPr lang="en-US" b="0" dirty="0" smtClean="0">
                <a:latin typeface="+mj-lt"/>
                <a:hlinkClick r:id="rId6"/>
              </a:rPr>
              <a:t>http://www.microsoft.com/casestudies/Case_Study_Detail.aspx?CaseStudyID=4000007067</a:t>
            </a:r>
            <a:r>
              <a:rPr lang="en-US" b="0" dirty="0" smtClean="0">
                <a:latin typeface="+mj-lt"/>
              </a:rPr>
              <a:t> </a:t>
            </a:r>
          </a:p>
          <a:p>
            <a:pPr marL="165256" indent="-165256">
              <a:buFont typeface="Wingdings" pitchFamily="2" charset="2"/>
              <a:buChar char="§"/>
            </a:pPr>
            <a:r>
              <a:rPr lang="en-US" b="0" i="0" kern="1200" dirty="0" smtClean="0">
                <a:effectLst/>
                <a:latin typeface="+mj-lt"/>
                <a:ea typeface="+mn-ea"/>
                <a:cs typeface="+mn-cs"/>
              </a:rPr>
              <a:t>Another customer, Volvo Aero, designs, develops, and manufactures</a:t>
            </a:r>
            <a:r>
              <a:rPr lang="en-US" b="0" i="0" kern="1200" baseline="0" dirty="0" smtClean="0">
                <a:effectLst/>
                <a:latin typeface="+mj-lt"/>
                <a:ea typeface="+mn-ea"/>
                <a:cs typeface="+mn-cs"/>
              </a:rPr>
              <a:t> high technology components for </a:t>
            </a:r>
            <a:r>
              <a:rPr lang="en-US" b="0" i="0" dirty="0" smtClean="0">
                <a:latin typeface="+mj-lt"/>
              </a:rPr>
              <a:t>aircraft, rocket, and gas turbine engines.  </a:t>
            </a:r>
          </a:p>
          <a:p>
            <a:pPr marL="165256" indent="-165256">
              <a:buFont typeface="Wingdings" pitchFamily="2" charset="2"/>
              <a:buChar char="§"/>
            </a:pPr>
            <a:r>
              <a:rPr lang="en-US" b="0" dirty="0" smtClean="0">
                <a:latin typeface="+mj-lt"/>
              </a:rPr>
              <a:t>Since 1992, Volvo Aero has been executing a plan to reduce the number of components in its IT environment. </a:t>
            </a:r>
          </a:p>
          <a:p>
            <a:pPr marL="165256" indent="-165256">
              <a:buFont typeface="Wingdings" pitchFamily="2" charset="2"/>
              <a:buChar char="§"/>
            </a:pPr>
            <a:r>
              <a:rPr lang="en-US" b="0" dirty="0" smtClean="0">
                <a:latin typeface="+mj-lt"/>
              </a:rPr>
              <a:t>In 2009, the company completed a migration from an Oracle to a Microsoft infrastructure</a:t>
            </a:r>
            <a:r>
              <a:rPr lang="en-US" b="0" dirty="0" smtClean="0">
                <a:latin typeface="+mj-lt"/>
                <a:cs typeface="Segoe UI"/>
              </a:rPr>
              <a:t>—</a:t>
            </a:r>
            <a:r>
              <a:rPr lang="en-US" dirty="0" smtClean="0">
                <a:latin typeface="+mj-lt"/>
              </a:rPr>
              <a:t>Microsoft SQL Server 2005 data management software, Microsoft BizTalk® Server 2006 R2 for integrating systems, and Microsoft Office SharePoint® Server 2007 for enterprise content management.</a:t>
            </a:r>
          </a:p>
          <a:p>
            <a:pPr marL="165256" indent="-165256">
              <a:buFont typeface="Wingdings" pitchFamily="2" charset="2"/>
              <a:buChar char="§"/>
            </a:pPr>
            <a:r>
              <a:rPr lang="en-US" b="0" dirty="0" smtClean="0">
                <a:latin typeface="+mj-lt"/>
              </a:rPr>
              <a:t>“By migrating from Oracle to Microsoft, we reduced the number of different solutions and achieved a cleaner, simpler IT environment with a minimum number of interfaces,” says Widerberg, Chief Information Officer for Volvo Aero.</a:t>
            </a:r>
          </a:p>
          <a:p>
            <a:pPr marL="165256" indent="-165256">
              <a:buFont typeface="Wingdings" pitchFamily="2" charset="2"/>
              <a:buChar char="§"/>
            </a:pPr>
            <a:r>
              <a:rPr lang="en-US" b="0" dirty="0" smtClean="0">
                <a:latin typeface="+mj-lt"/>
              </a:rPr>
              <a:t>The top reasons why Volvo chose Microsoft are</a:t>
            </a:r>
            <a:r>
              <a:rPr lang="en-US" b="0" baseline="0" dirty="0" smtClean="0">
                <a:latin typeface="+mj-lt"/>
              </a:rPr>
              <a:t> that it h</a:t>
            </a:r>
            <a:r>
              <a:rPr lang="en-US" dirty="0" smtClean="0">
                <a:latin typeface="+mj-lt"/>
              </a:rPr>
              <a:t>elps the company share vital data internally and throughout its supply chain,</a:t>
            </a:r>
            <a:r>
              <a:rPr lang="en-US" baseline="0" dirty="0" smtClean="0">
                <a:latin typeface="+mj-lt"/>
              </a:rPr>
              <a:t> de</a:t>
            </a:r>
            <a:r>
              <a:rPr lang="en-US" dirty="0" smtClean="0">
                <a:latin typeface="+mj-lt"/>
              </a:rPr>
              <a:t>livers high reliability and scalability,</a:t>
            </a:r>
            <a:r>
              <a:rPr lang="en-US" baseline="0" dirty="0" smtClean="0">
                <a:latin typeface="+mj-lt"/>
              </a:rPr>
              <a:t> and p</a:t>
            </a:r>
            <a:r>
              <a:rPr lang="en-US" dirty="0" smtClean="0">
                <a:latin typeface="+mj-lt"/>
              </a:rPr>
              <a:t>rovides the ability to quickly and cost effectively adapt to changes in business processes or organization.</a:t>
            </a:r>
          </a:p>
          <a:p>
            <a:pPr marL="165256" indent="-165256">
              <a:buFont typeface="Wingdings" pitchFamily="2" charset="2"/>
              <a:buChar char="§"/>
            </a:pPr>
            <a:r>
              <a:rPr lang="en-US" kern="1200" dirty="0" smtClean="0">
                <a:effectLst/>
                <a:latin typeface="+mj-lt"/>
                <a:ea typeface="+mn-ea"/>
                <a:cs typeface="+mn-cs"/>
              </a:rPr>
              <a:t>“I sleep very well at night with Microsoft infrastructure implemented,” says </a:t>
            </a:r>
            <a:r>
              <a:rPr lang="en-US" b="0" kern="1200" dirty="0" smtClean="0">
                <a:effectLst/>
                <a:latin typeface="+mj-lt"/>
                <a:ea typeface="+mn-ea"/>
                <a:cs typeface="+mn-cs"/>
              </a:rPr>
              <a:t>Staffan Zackrisson, President and CEO </a:t>
            </a:r>
            <a:r>
              <a:rPr lang="en-US" kern="1200" dirty="0" smtClean="0">
                <a:effectLst/>
                <a:latin typeface="+mj-lt"/>
                <a:ea typeface="+mn-ea"/>
                <a:cs typeface="+mn-cs"/>
              </a:rPr>
              <a:t>of Volvo Aero.</a:t>
            </a:r>
          </a:p>
          <a:p>
            <a:endParaRPr lang="en-US" b="0" dirty="0" smtClean="0">
              <a:latin typeface="+mj-lt"/>
            </a:endParaRPr>
          </a:p>
          <a:p>
            <a:r>
              <a:rPr lang="en-US" b="1" dirty="0" smtClean="0">
                <a:effectLst/>
                <a:latin typeface="+mj-lt"/>
                <a:hlinkClick r:id="rId7"/>
              </a:rPr>
              <a:t>PREMIER Bankcard Inc.</a:t>
            </a:r>
            <a:endParaRPr lang="en-US" b="1" dirty="0" smtClean="0">
              <a:effectLst/>
              <a:latin typeface="+mj-lt"/>
            </a:endParaRPr>
          </a:p>
          <a:p>
            <a:r>
              <a:rPr lang="en-US" b="1" dirty="0" smtClean="0">
                <a:latin typeface="+mj-lt"/>
              </a:rPr>
              <a:t>Source: </a:t>
            </a:r>
            <a:r>
              <a:rPr lang="en-US" b="0" dirty="0" smtClean="0">
                <a:latin typeface="+mj-lt"/>
                <a:hlinkClick r:id="rId8"/>
              </a:rPr>
              <a:t>http://www.microsoft.com/casestudies/Case_Study_Detail.aspx?CaseStudyID=4000000475</a:t>
            </a:r>
            <a:endParaRPr lang="en-US" b="0" dirty="0" smtClean="0">
              <a:latin typeface="+mj-lt"/>
            </a:endParaRPr>
          </a:p>
          <a:p>
            <a:pPr marL="165256" indent="-165256">
              <a:buFont typeface="Wingdings" pitchFamily="2" charset="2"/>
              <a:buChar char="§"/>
            </a:pPr>
            <a:r>
              <a:rPr lang="en-US" b="0" kern="1200" dirty="0" smtClean="0">
                <a:effectLst/>
                <a:latin typeface="+mj-lt"/>
                <a:ea typeface="+mn-ea"/>
                <a:cs typeface="+mn-cs"/>
              </a:rPr>
              <a:t>Premier Bankcard Inc. (one of the largest VISA and MasterCard credit providers in the United States) </a:t>
            </a:r>
            <a:r>
              <a:rPr lang="en-US" kern="1200" dirty="0" smtClean="0">
                <a:effectLst/>
                <a:latin typeface="+mj-lt"/>
                <a:ea typeface="+mn-ea"/>
                <a:cs typeface="+mn-cs"/>
              </a:rPr>
              <a:t>has implemented R2 to support its huge data.</a:t>
            </a:r>
          </a:p>
          <a:p>
            <a:pPr marL="165256" indent="-165256">
              <a:buFont typeface="Wingdings" pitchFamily="2" charset="2"/>
              <a:buChar char="§"/>
            </a:pPr>
            <a:r>
              <a:rPr lang="en-US" dirty="0" smtClean="0">
                <a:latin typeface="+mj-lt"/>
              </a:rPr>
              <a:t>The company needed to enhance its data warehouse and analytics infrastructure to keep pace with the company’s nearly 10 percent annual growth, and its even more steeply rising demand for BI services, including reporting and analytics. </a:t>
            </a:r>
            <a:r>
              <a:rPr lang="en-US" b="0" i="0" dirty="0" smtClean="0">
                <a:latin typeface="+mj-lt"/>
              </a:rPr>
              <a:t>“BI began as an area of research for us, but has become absolutely mission critical,” says Dan Zerfas, Vice President of Software Development at PREMIER. </a:t>
            </a:r>
            <a:endParaRPr lang="en-US" b="0" i="0" kern="1200" dirty="0" smtClean="0">
              <a:effectLst/>
              <a:latin typeface="+mj-lt"/>
              <a:ea typeface="+mn-ea"/>
              <a:cs typeface="+mn-cs"/>
            </a:endParaRPr>
          </a:p>
          <a:p>
            <a:pPr marL="165256" indent="-165256">
              <a:buFont typeface="Wingdings" pitchFamily="2" charset="2"/>
              <a:buChar char="§"/>
            </a:pPr>
            <a:r>
              <a:rPr lang="en-US" kern="1200" dirty="0" smtClean="0">
                <a:effectLst/>
                <a:latin typeface="+mj-lt"/>
                <a:ea typeface="+mn-ea"/>
                <a:cs typeface="+mn-cs"/>
              </a:rPr>
              <a:t>To meet its needs, Premier</a:t>
            </a:r>
            <a:r>
              <a:rPr lang="en-US" kern="1200" baseline="0" dirty="0" smtClean="0">
                <a:effectLst/>
                <a:latin typeface="+mj-lt"/>
                <a:ea typeface="+mn-ea"/>
                <a:cs typeface="+mn-cs"/>
              </a:rPr>
              <a:t> needed a solution that would provide e</a:t>
            </a:r>
            <a:r>
              <a:rPr lang="en-US" dirty="0" smtClean="0">
                <a:latin typeface="+mj-lt"/>
              </a:rPr>
              <a:t>nterprise-grade scalability, reduced need for database maintenance, enhanced performance, and ability to support OLTP rates of up to 2,000 transactions per second.</a:t>
            </a:r>
            <a:endParaRPr lang="en-US" kern="1200" dirty="0" smtClean="0">
              <a:effectLst/>
              <a:latin typeface="+mj-lt"/>
              <a:ea typeface="+mn-ea"/>
              <a:cs typeface="+mn-cs"/>
            </a:endParaRPr>
          </a:p>
          <a:p>
            <a:pPr marL="165256" indent="-165256">
              <a:buFont typeface="Wingdings" pitchFamily="2" charset="2"/>
              <a:buChar char="§"/>
            </a:pPr>
            <a:r>
              <a:rPr lang="en-US" kern="1200" dirty="0" smtClean="0">
                <a:effectLst/>
                <a:latin typeface="+mj-lt"/>
                <a:ea typeface="+mn-ea"/>
                <a:cs typeface="+mn-cs"/>
              </a:rPr>
              <a:t>PREMIER upgraded its data warehouse and OLTP deployments to Microsoft SQL Server 2008 Enterprise (64-bit). The data warehouse is hosted on an HP Integrity rx8640 computer with 16 Intel Itanium 2 processors.</a:t>
            </a:r>
          </a:p>
          <a:p>
            <a:pPr marL="165256" indent="-165256">
              <a:buFont typeface="Wingdings" pitchFamily="2" charset="2"/>
              <a:buChar char="§"/>
            </a:pPr>
            <a:r>
              <a:rPr lang="en-US" kern="1200" dirty="0" smtClean="0">
                <a:effectLst/>
                <a:latin typeface="+mj-lt"/>
                <a:ea typeface="+mn-ea"/>
                <a:cs typeface="+mn-cs"/>
              </a:rPr>
              <a:t>These upgrades helped </a:t>
            </a:r>
            <a:r>
              <a:rPr lang="en-US" b="0" kern="1200" dirty="0" smtClean="0">
                <a:effectLst/>
                <a:latin typeface="+mj-lt"/>
                <a:ea typeface="+mn-ea"/>
                <a:cs typeface="+mn-cs"/>
              </a:rPr>
              <a:t>provide a better view of the business, enterprise-grade scalability, maintenance without scheduled downtime, and easier database management</a:t>
            </a:r>
            <a:r>
              <a:rPr lang="en-US" b="1" i="1" kern="1200" dirty="0" smtClean="0">
                <a:effectLst/>
                <a:latin typeface="+mj-lt"/>
                <a:ea typeface="+mn-ea"/>
                <a:cs typeface="+mn-cs"/>
              </a:rPr>
              <a:t>.</a:t>
            </a:r>
            <a:endParaRPr lang="en-US" kern="1200" dirty="0" smtClean="0">
              <a:effectLst/>
              <a:latin typeface="+mj-lt"/>
              <a:ea typeface="+mn-ea"/>
              <a:cs typeface="+mn-cs"/>
            </a:endParaRPr>
          </a:p>
          <a:p>
            <a:r>
              <a:rPr lang="en-US" kern="1200" dirty="0" smtClean="0">
                <a:effectLst/>
                <a:latin typeface="+mj-lt"/>
                <a:ea typeface="+mn-ea"/>
                <a:cs typeface="+mn-cs"/>
              </a:rPr>
              <a:t> </a:t>
            </a:r>
          </a:p>
          <a:p>
            <a:r>
              <a:rPr lang="en-US" b="0" dirty="0" smtClean="0">
                <a:latin typeface="+mj-lt"/>
              </a:rPr>
              <a:t>--------------------------------------------------------------------------------------------------------------------------</a:t>
            </a:r>
          </a:p>
          <a:p>
            <a:r>
              <a:rPr lang="en-US" b="1" dirty="0" smtClean="0">
                <a:latin typeface="+mj-lt"/>
              </a:rPr>
              <a:t>Quotes </a:t>
            </a:r>
          </a:p>
          <a:p>
            <a:endParaRPr lang="en-US" b="1" dirty="0" smtClean="0">
              <a:latin typeface="+mj-lt"/>
            </a:endParaRPr>
          </a:p>
          <a:p>
            <a:r>
              <a:rPr lang="en-US" i="1" kern="1200" baseline="0" dirty="0" smtClean="0">
                <a:latin typeface="+mj-lt"/>
                <a:ea typeface="+mn-ea"/>
                <a:cs typeface="+mn-cs"/>
              </a:rPr>
              <a:t>“For the majority of mission-critical applications today, SQL Server 2008 already has the strongest combination of price/performance, manageability, security, and DBA productivity.”</a:t>
            </a:r>
          </a:p>
          <a:p>
            <a:r>
              <a:rPr lang="en-US" i="0" kern="1200" baseline="0" dirty="0" smtClean="0">
                <a:effectLst>
                  <a:outerShdw blurRad="38100" dist="38100" dir="2700000" algn="tl">
                    <a:srgbClr val="000000">
                      <a:alpha val="43137"/>
                    </a:srgbClr>
                  </a:outerShdw>
                </a:effectLst>
                <a:latin typeface="+mj-lt"/>
                <a:ea typeface="+mn-ea"/>
                <a:cs typeface="+mn-cs"/>
              </a:rPr>
              <a:t>- </a:t>
            </a:r>
            <a:r>
              <a:rPr lang="en-US" kern="1200" baseline="0" dirty="0" smtClean="0">
                <a:latin typeface="+mj-lt"/>
                <a:ea typeface="+mn-ea"/>
                <a:cs typeface="+mn-cs"/>
              </a:rPr>
              <a:t>Forrester (</a:t>
            </a:r>
            <a:r>
              <a:rPr lang="en-US" dirty="0" smtClean="0">
                <a:latin typeface="+mj-lt"/>
              </a:rPr>
              <a:t>http://www.microsoft.com/presspass/itanalyst/docs/09-22-08SQLServer2008UpsPressureOnCompetitors.PDF)</a:t>
            </a:r>
          </a:p>
          <a:p>
            <a:endParaRPr lang="en-US" dirty="0" smtClean="0">
              <a:latin typeface="+mj-lt"/>
            </a:endParaRPr>
          </a:p>
          <a:p>
            <a:r>
              <a:rPr lang="en-US" i="1" kern="1200" dirty="0" smtClean="0">
                <a:latin typeface="+mj-lt"/>
                <a:ea typeface="+mn-ea"/>
                <a:cs typeface="+mn-cs"/>
              </a:rPr>
              <a:t>“Microsoft didn’t come in with a high-pressure sales pitch; it just asked, ‘How can we help you?’ It is a perfect example of what we look for in a strategic partner.”</a:t>
            </a:r>
          </a:p>
          <a:p>
            <a:r>
              <a:rPr lang="en-US" kern="1200" dirty="0" smtClean="0">
                <a:latin typeface="+mj-lt"/>
                <a:ea typeface="+mn-ea"/>
                <a:cs typeface="+mn-cs"/>
              </a:rPr>
              <a:t>- ING customer evidence from Microsoft Case Studies</a:t>
            </a:r>
            <a:r>
              <a:rPr lang="en-US" kern="1200" baseline="0" dirty="0" smtClean="0">
                <a:latin typeface="+mj-lt"/>
                <a:ea typeface="+mn-ea"/>
                <a:cs typeface="+mn-cs"/>
              </a:rPr>
              <a:t> (http://www.microsoft.com/Casestudies/ServeFileResource.aspx?4000008007)</a:t>
            </a:r>
          </a:p>
          <a:p>
            <a:pPr lvl="1"/>
            <a:endParaRPr lang="en-IN" b="0" dirty="0" smtClean="0">
              <a:latin typeface="+mj-lt"/>
            </a:endParaRPr>
          </a:p>
        </p:txBody>
      </p:sp>
      <p:sp>
        <p:nvSpPr>
          <p:cNvPr id="4" name="Slide Number Placeholder 3"/>
          <p:cNvSpPr>
            <a:spLocks noGrp="1"/>
          </p:cNvSpPr>
          <p:nvPr>
            <p:ph type="sldNum" sz="quarter" idx="10"/>
          </p:nvPr>
        </p:nvSpPr>
        <p:spPr/>
        <p:txBody>
          <a:bodyPr/>
          <a:lstStyle/>
          <a:p>
            <a:fld id="{2F698543-56D8-4A47-9400-2CFDC64FFF5E}"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881365" rtl="0" eaLnBrk="1" fontAlgn="auto" latinLnBrk="0" hangingPunct="1">
              <a:lnSpc>
                <a:spcPct val="100000"/>
              </a:lnSpc>
              <a:spcBef>
                <a:spcPts val="0"/>
              </a:spcBef>
              <a:spcAft>
                <a:spcPts val="0"/>
              </a:spcAft>
              <a:buClrTx/>
              <a:buSzTx/>
              <a:buFontTx/>
              <a:buNone/>
              <a:tabLst/>
              <a:defRPr/>
            </a:pPr>
            <a:r>
              <a:rPr lang="en-US" sz="1100" b="0" u="none" kern="1200" baseline="0" dirty="0" smtClean="0">
                <a:solidFill>
                  <a:schemeClr val="tx1"/>
                </a:solidFill>
                <a:latin typeface="+mn-lt"/>
                <a:ea typeface="+mn-ea"/>
                <a:cs typeface="Segoe UI" pitchFamily="34" charset="0"/>
              </a:rPr>
              <a:t>If you don’t have time, cut this, and the previous 4 case study slides.</a:t>
            </a:r>
          </a:p>
          <a:p>
            <a:pPr defTabSz="881365">
              <a:defRPr/>
            </a:pPr>
            <a:endParaRPr lang="en-US" sz="1100" b="1" dirty="0" smtClean="0">
              <a:cs typeface="Segoe UI" pitchFamily="34" charset="0"/>
            </a:endParaRPr>
          </a:p>
          <a:p>
            <a:pPr defTabSz="881365">
              <a:defRPr/>
            </a:pPr>
            <a:r>
              <a:rPr lang="en-US" sz="1100" b="1" dirty="0" smtClean="0">
                <a:cs typeface="Segoe UI" pitchFamily="34" charset="0"/>
              </a:rPr>
              <a:t>Speaker </a:t>
            </a:r>
            <a:r>
              <a:rPr lang="en-US" sz="1100" b="1" dirty="0">
                <a:cs typeface="Segoe UI" pitchFamily="34" charset="0"/>
              </a:rPr>
              <a:t>Notes:</a:t>
            </a:r>
          </a:p>
          <a:p>
            <a:pPr defTabSz="881365">
              <a:defRPr/>
            </a:pPr>
            <a:endParaRPr lang="en-US" sz="1100" b="1" dirty="0">
              <a:cs typeface="Segoe UI" pitchFamily="34" charset="0"/>
            </a:endParaRPr>
          </a:p>
          <a:p>
            <a:pPr defTabSz="881365">
              <a:spcBef>
                <a:spcPts val="579"/>
              </a:spcBef>
              <a:defRPr/>
            </a:pPr>
            <a:r>
              <a:rPr lang="en-IN" sz="1100" b="1" dirty="0">
                <a:hlinkClick r:id="rId3"/>
              </a:rPr>
              <a:t>Volvo Aero:</a:t>
            </a:r>
            <a:endParaRPr lang="en-US" u="none" baseline="0" dirty="0" smtClean="0"/>
          </a:p>
          <a:p>
            <a:r>
              <a:rPr lang="en-US" b="1" baseline="0" dirty="0" smtClean="0"/>
              <a:t>Source: </a:t>
            </a:r>
            <a:r>
              <a:rPr lang="en-US" b="0" u="sng" baseline="0" dirty="0" smtClean="0"/>
              <a:t>http://www.microsoft.com/casestudies/Case_Study_Detail.aspx?casestudyid=4000007067</a:t>
            </a:r>
          </a:p>
          <a:p>
            <a:pPr>
              <a:buFont typeface="Wingdings" pitchFamily="2" charset="2"/>
              <a:buChar char="§"/>
            </a:pPr>
            <a:r>
              <a:rPr lang="en-IN" sz="1100" dirty="0"/>
              <a:t>Volvo Aero, a subsidiary of AB Volvo, develops and manufactures high-technology components for aircraft, rocket, and gas turbine engines.</a:t>
            </a:r>
          </a:p>
          <a:p>
            <a:pPr>
              <a:buFont typeface="Wingdings" pitchFamily="2" charset="2"/>
              <a:buChar char="§"/>
            </a:pPr>
            <a:r>
              <a:rPr lang="en-IN" sz="1100" dirty="0"/>
              <a:t>Because Volvo Aero must manage large amounts of complex and frequently changing mission-critical data, it needs product life-cycle management solutions that can easily adapt to changes in business processes and organization while providing high reliability and supporting collaboration among multiple sites. </a:t>
            </a:r>
          </a:p>
          <a:p>
            <a:pPr>
              <a:buFont typeface="Wingdings" pitchFamily="2" charset="2"/>
              <a:buChar char="§"/>
            </a:pPr>
            <a:r>
              <a:rPr lang="en-IN" sz="1100" dirty="0"/>
              <a:t>With a product life-cycle management solution based on the Microsoft Application Infrastructure, Volvo Aero has the flexibility, stability, and rapid-development capabilities that it needs to remain an agile leader in its industry</a:t>
            </a:r>
            <a:endParaRPr lang="en-US" b="1" u="sng" baseline="0" dirty="0" smtClean="0"/>
          </a:p>
          <a:p>
            <a:pPr defTabSz="881365">
              <a:spcBef>
                <a:spcPts val="579"/>
              </a:spcBef>
              <a:defRPr/>
            </a:pPr>
            <a:r>
              <a:rPr lang="en-IN" sz="1100" b="1" dirty="0">
                <a:hlinkClick r:id="rId3"/>
              </a:rPr>
              <a:t>Longo’s Brother:</a:t>
            </a:r>
            <a:endParaRPr lang="en-IN" sz="1100" b="1" dirty="0"/>
          </a:p>
          <a:p>
            <a:r>
              <a:rPr lang="en-US" b="1" dirty="0" smtClean="0"/>
              <a:t>Source: </a:t>
            </a:r>
            <a:r>
              <a:rPr lang="en-US" b="0" u="sng" dirty="0" smtClean="0"/>
              <a:t>http://www.microsoft.com/casestudies/Case_Study_Detail.aspx?casestudyid=4000006390</a:t>
            </a:r>
          </a:p>
          <a:p>
            <a:pPr>
              <a:buFont typeface="Wingdings" pitchFamily="2" charset="2"/>
              <a:buChar char="§"/>
            </a:pPr>
            <a:r>
              <a:rPr lang="en-US" sz="1100" dirty="0"/>
              <a:t>For more than 50 years the Toronto-based Longo Brothers Fruit Markets (Longo’s), a premium grocery chain, has been celebrated for its high quality food and great service. </a:t>
            </a:r>
          </a:p>
          <a:p>
            <a:pPr>
              <a:buFont typeface="Wingdings" pitchFamily="2" charset="2"/>
              <a:buChar char="§"/>
            </a:pPr>
            <a:r>
              <a:rPr lang="en-US" sz="1100" dirty="0"/>
              <a:t>As the company grew to 19 stores and 3,500 employees, it deployed a collection of workforce management solutions, including an Oracle-based HR application—but Longo’s needed a solution that was easier to use, easier to manage, and resulted in a lower total cost of ownership. Longo’s also needed to ensure that it could continue to use its Ceridian payroll system. </a:t>
            </a:r>
          </a:p>
          <a:p>
            <a:pPr>
              <a:buFont typeface="Wingdings" pitchFamily="2" charset="2"/>
              <a:buChar char="§"/>
            </a:pPr>
            <a:r>
              <a:rPr lang="en-US" sz="1100" dirty="0"/>
              <a:t>To meet these goals, the company chose Dayforce, which runs on the Microsoft Application Platform including Microsoft SQL Server 2008.</a:t>
            </a:r>
          </a:p>
          <a:p>
            <a:pPr>
              <a:buFont typeface="Wingdings" pitchFamily="2" charset="2"/>
              <a:buChar char="§"/>
            </a:pPr>
            <a:r>
              <a:rPr lang="en-US" sz="1100" dirty="0"/>
              <a:t>Moving to Dayforce has provided Longo’s with an improved workforce management solution, an enhanced user experience, and a better view into its business.</a:t>
            </a:r>
          </a:p>
          <a:p>
            <a:pPr defTabSz="881365">
              <a:spcBef>
                <a:spcPts val="579"/>
              </a:spcBef>
              <a:defRPr/>
            </a:pPr>
            <a:r>
              <a:rPr lang="en-IN" sz="1100" b="1" dirty="0">
                <a:hlinkClick r:id="rId3"/>
              </a:rPr>
              <a:t>Euro Sport:</a:t>
            </a:r>
            <a:endParaRPr lang="en-IN" sz="1100" b="1" dirty="0"/>
          </a:p>
          <a:p>
            <a:r>
              <a:rPr lang="en-US" sz="1100" b="1" dirty="0"/>
              <a:t>Source: </a:t>
            </a:r>
            <a:r>
              <a:rPr lang="en-US" sz="1100" u="sng" dirty="0"/>
              <a:t>http://www.microsoft.com/casestudies/Case_Study_Detail.aspx?casestudyid=4000006804</a:t>
            </a:r>
          </a:p>
          <a:p>
            <a:pPr defTabSz="881365">
              <a:buFont typeface="Wingdings" pitchFamily="2" charset="2"/>
              <a:buChar char="§"/>
              <a:defRPr/>
            </a:pPr>
            <a:r>
              <a:rPr lang="en-US" sz="1100" dirty="0"/>
              <a:t>With more than 240 million viewers in 59 countries, Eurosport Group brings the world of sports to viewers across much of the world. </a:t>
            </a:r>
          </a:p>
          <a:p>
            <a:pPr defTabSz="881365">
              <a:buFont typeface="Wingdings" pitchFamily="2" charset="2"/>
              <a:buChar char="§"/>
              <a:defRPr/>
            </a:pPr>
            <a:r>
              <a:rPr lang="en-US" sz="1100" dirty="0"/>
              <a:t>Behind the scenes it manages its information using Microsoft SQL Server database software. </a:t>
            </a:r>
          </a:p>
          <a:p>
            <a:pPr defTabSz="881365">
              <a:buFont typeface="Wingdings" pitchFamily="2" charset="2"/>
              <a:buChar char="§"/>
              <a:defRPr/>
            </a:pPr>
            <a:r>
              <a:rPr lang="en-US" sz="1100" dirty="0"/>
              <a:t>When Eurosport wanted to consolidate its database servers and deploy a compression solution, it upgraded to SQL Server 2008 Enterprise (64-bit) running on the Windows Server 2008 Enterprise for 64-Bit Systems operating system. </a:t>
            </a:r>
          </a:p>
          <a:p>
            <a:pPr defTabSz="881365">
              <a:buFont typeface="Wingdings" pitchFamily="2" charset="2"/>
              <a:buChar char="§"/>
              <a:defRPr/>
            </a:pPr>
            <a:r>
              <a:rPr lang="en-US" sz="1100" dirty="0"/>
              <a:t>The company used the Microsoft Hyper-V virtualization feature of Windows Server 2008 to consolidate 27 database servers down to just 2 servers running SQL Server 2008. </a:t>
            </a:r>
          </a:p>
          <a:p>
            <a:pPr defTabSz="881365">
              <a:buFont typeface="Wingdings" pitchFamily="2" charset="2"/>
              <a:buChar char="§"/>
              <a:defRPr/>
            </a:pPr>
            <a:r>
              <a:rPr lang="en-US" sz="1100" dirty="0"/>
              <a:t>To reduce storage, the company uses the Data Compression and Backup Compression features of SQL Server 2008. </a:t>
            </a:r>
          </a:p>
          <a:p>
            <a:pPr defTabSz="881365">
              <a:buFont typeface="Wingdings" pitchFamily="2" charset="2"/>
              <a:buChar char="§"/>
              <a:defRPr/>
            </a:pPr>
            <a:r>
              <a:rPr lang="en-US" sz="1100" dirty="0" err="1"/>
              <a:t>Eurosport</a:t>
            </a:r>
            <a:r>
              <a:rPr lang="en-US" sz="1100" dirty="0"/>
              <a:t> has gained a lower total cost of ownership from its server consolidation and from other efficiencies gained by building on the Microsoft Application Platform.</a:t>
            </a:r>
            <a:endParaRPr lang="en-IN" sz="1100" dirty="0"/>
          </a:p>
          <a:p>
            <a:endParaRPr lang="en-US" b="1" dirty="0" smtClean="0"/>
          </a:p>
          <a:p>
            <a:r>
              <a:rPr lang="en-US" sz="1100" dirty="0"/>
              <a:t>--------------------------------------------------------------------------------------------------------------------------</a:t>
            </a:r>
          </a:p>
          <a:p>
            <a:r>
              <a:rPr lang="en-US" sz="1100" b="1" dirty="0"/>
              <a:t>Quotes </a:t>
            </a:r>
          </a:p>
          <a:p>
            <a:endParaRPr lang="en-US" sz="1100" b="1" dirty="0"/>
          </a:p>
          <a:p>
            <a:r>
              <a:rPr lang="en-US" sz="1100" i="1" dirty="0"/>
              <a:t>“</a:t>
            </a:r>
            <a:r>
              <a:rPr lang="en-IN" sz="1100" i="1" dirty="0"/>
              <a:t>I estimate that a service-oriented architecture based on the .NET Framework will lead to at least a 25 percent improvement in time-to-market and associated development costs. We’re rapidly moving into the orchestration business, where we’ll focus on implementing business logic using existing services”</a:t>
            </a:r>
          </a:p>
          <a:p>
            <a:r>
              <a:rPr lang="en-IN" sz="1100" dirty="0"/>
              <a:t>State Department Chooses Microsoft Software to Make Better Use of In-House Expertise </a:t>
            </a:r>
            <a:r>
              <a:rPr lang="en-US" sz="1100" dirty="0"/>
              <a:t>(http://www.microsoft.com/casestudies/casestudy.aspx?casestudyid=4000001330)</a:t>
            </a:r>
          </a:p>
          <a:p>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2F698543-56D8-4A47-9400-2CFDC64FFF5E}"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F87BC9-DCE9-43D7-8397-2E27F3B7E07E}"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881390">
              <a:spcBef>
                <a:spcPts val="578"/>
              </a:spcBef>
              <a:defRPr/>
            </a:pPr>
            <a:r>
              <a:rPr lang="en-US" dirty="0" smtClean="0"/>
              <a:t>Change the items on this</a:t>
            </a:r>
            <a:r>
              <a:rPr lang="en-US" baseline="0" dirty="0" smtClean="0"/>
              <a:t> slide </a:t>
            </a:r>
            <a:r>
              <a:rPr lang="en-US" baseline="0" smtClean="0"/>
              <a:t>as new/more important </a:t>
            </a:r>
            <a:r>
              <a:rPr lang="en-US" baseline="0" dirty="0" smtClean="0"/>
              <a:t>material </a:t>
            </a:r>
            <a:r>
              <a:rPr lang="en-US" baseline="0" smtClean="0"/>
              <a:t>becomes available.</a:t>
            </a:r>
            <a:endParaRPr lang="en-US" dirty="0"/>
          </a:p>
        </p:txBody>
      </p:sp>
      <p:sp>
        <p:nvSpPr>
          <p:cNvPr id="4" name="Slide Number Placeholder 3"/>
          <p:cNvSpPr>
            <a:spLocks noGrp="1"/>
          </p:cNvSpPr>
          <p:nvPr>
            <p:ph type="sldNum" sz="quarter" idx="10"/>
          </p:nvPr>
        </p:nvSpPr>
        <p:spPr/>
        <p:txBody>
          <a:bodyPr/>
          <a:lstStyle/>
          <a:p>
            <a:fld id="{3E61BEBA-BBDD-4897-904C-1913FBBF76AC}"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a:t>Speaker Guidance</a:t>
            </a:r>
            <a:endParaRPr lang="en-US" i="1" dirty="0"/>
          </a:p>
          <a:p>
            <a:r>
              <a:rPr lang="en-US" b="1" i="1" dirty="0"/>
              <a:t>Time: </a:t>
            </a:r>
            <a:r>
              <a:rPr lang="en-US" i="1" dirty="0"/>
              <a:t>30 seconds	</a:t>
            </a:r>
          </a:p>
          <a:p>
            <a:r>
              <a:rPr lang="en-US" b="1" i="1" dirty="0"/>
              <a:t>Key Message: </a:t>
            </a:r>
            <a:r>
              <a:rPr lang="en-US" i="1" dirty="0"/>
              <a:t>Thank you, reiterate value of Office 2010 wave</a:t>
            </a:r>
          </a:p>
          <a:p>
            <a:endParaRPr lang="en-US" dirty="0"/>
          </a:p>
          <a:p>
            <a:pPr lvl="0"/>
            <a:r>
              <a:rPr lang="en-US" dirty="0"/>
              <a:t>I’d like to thank you for taking the time to hear about the new wave of Microsoft business productivity technology and the valuable capabilities made possible with Office 2010.</a:t>
            </a:r>
          </a:p>
          <a:p>
            <a:pPr lvl="0"/>
            <a:endParaRPr lang="en-US" dirty="0"/>
          </a:p>
          <a:p>
            <a:r>
              <a:rPr lang="en-US" dirty="0"/>
              <a:t>We look forward to sharing more business productivity innovations that can help your people work smarter, from anywhere, across PC, browser, and phone. And we’re happy to help you get started! Thanks again for your time!</a:t>
            </a:r>
          </a:p>
        </p:txBody>
      </p:sp>
      <p:sp>
        <p:nvSpPr>
          <p:cNvPr id="4" name="Slide Number Placeholder 3"/>
          <p:cNvSpPr>
            <a:spLocks noGrp="1"/>
          </p:cNvSpPr>
          <p:nvPr>
            <p:ph type="sldNum" sz="quarter" idx="10"/>
          </p:nvPr>
        </p:nvSpPr>
        <p:spPr/>
        <p:txBody>
          <a:bodyPr/>
          <a:lstStyle/>
          <a:p>
            <a:fld id="{12F87BC9-DCE9-43D7-8397-2E27F3B7E07E}"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F87BC9-DCE9-43D7-8397-2E27F3B7E07E}"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F87BC9-DCE9-43D7-8397-2E27F3B7E07E}"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12937">
              <a:defRPr/>
            </a:pPr>
            <a:r>
              <a:rPr lang="en-US" altLang="zh-CN" b="1" dirty="0" smtClean="0">
                <a:gradFill>
                  <a:gsLst>
                    <a:gs pos="50000">
                      <a:schemeClr val="bg1"/>
                    </a:gs>
                    <a:gs pos="100000">
                      <a:schemeClr val="bg1"/>
                    </a:gs>
                  </a:gsLst>
                  <a:lin ang="5400000" scaled="0"/>
                </a:gradFill>
                <a:effectLst>
                  <a:outerShdw sx="1000" sy="1000" algn="tl">
                    <a:srgbClr val="000000"/>
                  </a:outerShdw>
                </a:effectLst>
              </a:rPr>
              <a:t>Point of slide:</a:t>
            </a:r>
            <a:r>
              <a:rPr lang="en-US" altLang="zh-CN" b="1" baseline="0" dirty="0" smtClean="0">
                <a:gradFill>
                  <a:gsLst>
                    <a:gs pos="50000">
                      <a:schemeClr val="bg1"/>
                    </a:gs>
                    <a:gs pos="100000">
                      <a:schemeClr val="bg1"/>
                    </a:gs>
                  </a:gsLst>
                  <a:lin ang="5400000" scaled="0"/>
                </a:gradFill>
                <a:effectLst>
                  <a:outerShdw sx="1000" sy="1000" algn="tl">
                    <a:srgbClr val="000000"/>
                  </a:outerShdw>
                </a:effectLst>
              </a:rPr>
              <a:t> </a:t>
            </a:r>
            <a:endParaRPr lang="en-US" altLang="zh-CN" b="0" dirty="0" smtClean="0">
              <a:gradFill>
                <a:gsLst>
                  <a:gs pos="50000">
                    <a:schemeClr val="bg1"/>
                  </a:gs>
                  <a:gs pos="100000">
                    <a:schemeClr val="bg1"/>
                  </a:gs>
                </a:gsLst>
                <a:lin ang="5400000" scaled="0"/>
              </a:gradFill>
              <a:effectLst>
                <a:outerShdw sx="1000" sy="1000" algn="tl">
                  <a:srgbClr val="000000"/>
                </a:outerShdw>
              </a:effectLst>
            </a:endParaRPr>
          </a:p>
          <a:p>
            <a:pPr algn="l"/>
            <a:endParaRPr lang="en-US" dirty="0">
              <a:latin typeface="Arial" pitchFamily="34" charset="0"/>
            </a:endParaRPr>
          </a:p>
          <a:p>
            <a:pPr algn="l"/>
            <a:r>
              <a:rPr lang="en-US" dirty="0">
                <a:latin typeface="Arial" pitchFamily="34" charset="0"/>
              </a:rPr>
              <a:t>See </a:t>
            </a:r>
            <a:r>
              <a:rPr lang="en-US" dirty="0">
                <a:solidFill>
                  <a:srgbClr val="FF3300"/>
                </a:solidFill>
              </a:rPr>
              <a:t>http://www.microsoft.com/industry/publicsector/partnersolutionmarketplace/CaseStudyDetail.aspx?casestudyid=4000004005.</a:t>
            </a:r>
          </a:p>
          <a:p>
            <a:pPr algn="l"/>
            <a:endParaRPr lang="en-US" dirty="0">
              <a:solidFill>
                <a:srgbClr val="FF3300"/>
              </a:solidFill>
            </a:endParaRPr>
          </a:p>
          <a:p>
            <a:pPr defTabSz="912937">
              <a:defRPr/>
            </a:pPr>
            <a:r>
              <a:rPr lang="en-US" dirty="0" smtClean="0"/>
              <a:t>Every day, the 15,000 information workers at Tyson Foods share information with one another to develop and market hundreds of products. To speed employee connections, strengthen business insight, and improve efficiency, Tyson deployed SharePoint Server 2007 as its companywide collaboration platform. Using the software’s Enterprise Search capability, employees can find the people and data they need quickly, and employees have created more than 700 personal sites to share skills and experience. Users can access dashboards that expose SAP data through SharePoint sites to aid decision making, as well as BI tools that integrate with Microsoft Office desktop programs for improved insights. In addition, the IT staff has been able to quickly create powerful new Office Business Applications that are boosting productivity and savings across the company.</a:t>
            </a:r>
          </a:p>
          <a:p>
            <a:pPr defTabSz="912937">
              <a:defRPr/>
            </a:pPr>
            <a:endParaRPr lang="en-US" dirty="0" smtClean="0"/>
          </a:p>
          <a:p>
            <a:pPr rtl="0"/>
            <a:r>
              <a:rPr lang="en-US" dirty="0" smtClean="0"/>
              <a:t>Tyson employees are discovering the powerful BI capabilities in SharePoint Server 2007: dashboards, Web Parts, key performance indicators (KPIs), business connectivity technologies, and reporting tools. The employees use these capabilities to self-service their information needs and to create, publish, and distribute information more securely, with little training. </a:t>
            </a:r>
          </a:p>
          <a:p>
            <a:pPr rtl="0"/>
            <a:r>
              <a:rPr lang="en-US" dirty="0" smtClean="0"/>
              <a:t>For example, prior to using SharePoint Server 2007 to publish sales force scorecards, salespeople would spend two weeks every quarter completing complex forms that requested performance metrics in a number of areas. The accounting staff would pull data from Cognos into spreadsheets and combine it with data that they manually extracted from other systems such as SAP. Now, the Tyson IT staff uses Excel Services in SharePoint Server 2007 to combine the sales and SAP data into an Excel 2007 spreadsheet that is accessible through a single dashboard. This tremendously reduces preparation time and makes business users happier. </a:t>
            </a:r>
          </a:p>
          <a:p>
            <a:pPr rtl="0"/>
            <a:endParaRPr lang="en-US" dirty="0" smtClean="0"/>
          </a:p>
          <a:p>
            <a:pPr rtl="0"/>
            <a:r>
              <a:rPr lang="en-US" dirty="0" smtClean="0"/>
              <a:t>Because Excel Services dynamically renders the spreadsheet as an interactive HTML Web Part, users can access the spreadsheet from the SharePoint site with any Web browser. In one dashboard screen, Tyson sales managers and salespeople can view individual performance, or the performance of a team, in a way that makes sense to them. “Salespeople can see what they’re being measured against and view their own performance in the context of their peers across the company,” Wilson says. “Managers can see their entire team’s performance and drill down for more detail.”</a:t>
            </a:r>
          </a:p>
          <a:p>
            <a:pPr rtl="0"/>
            <a:endParaRPr lang="en-US" dirty="0" smtClean="0"/>
          </a:p>
          <a:p>
            <a:pPr rtl="0"/>
            <a:r>
              <a:rPr lang="en-US" dirty="0" smtClean="0"/>
              <a:t>Similarly, in the finance department, the IT staff uses SQL Server 2005 Analysis Services to create analysis cubes—data structures that enable fast analysis of data—and uses Excel Services to publish those cubes to a SharePoint site, where financial analysts can easily view them. SQL Server Analysis Services is a suite of data mining services included in SQL Server 2008 data management software. Tyson uses SQL Server Reporting Services to create financial reports that are posted on SharePoint sites for easy report distribution and management. </a:t>
            </a:r>
          </a:p>
          <a:p>
            <a:pPr defTabSz="912937">
              <a:defRPr/>
            </a:pP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3E61BEBA-BBDD-4897-904C-1913FBBF76AC}"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en-US" b="1" dirty="0" smtClean="0"/>
              <a:t>Point of slide:</a:t>
            </a:r>
            <a:r>
              <a:rPr lang="en-US" dirty="0" smtClean="0"/>
              <a:t> To</a:t>
            </a:r>
          </a:p>
          <a:p>
            <a:pPr defTabSz="912937">
              <a:defRPr/>
            </a:pPr>
            <a:endParaRPr lang="en-US" dirty="0">
              <a:latin typeface="Arial" pitchFamily="34" charset="0"/>
            </a:endParaRPr>
          </a:p>
          <a:p>
            <a:pPr algn="l"/>
            <a:r>
              <a:rPr lang="en-US" dirty="0">
                <a:latin typeface="Arial" pitchFamily="34" charset="0"/>
              </a:rPr>
              <a:t>See http://www.microsoft.com/casestudies/Case_Study_Detail.aspx?CaseStudyID=4000000706.</a:t>
            </a:r>
          </a:p>
          <a:p>
            <a:pPr algn="l"/>
            <a:endParaRPr lang="en-US" dirty="0">
              <a:latin typeface="Arial" pitchFamily="34" charset="0"/>
            </a:endParaRPr>
          </a:p>
          <a:p>
            <a:pPr algn="l"/>
            <a:r>
              <a:rPr lang="en-US" b="0" i="0" dirty="0" smtClean="0"/>
              <a:t>Energizer Holdings, based in St. Louis, Missouri, is a leading manufacturer of batteries, flashlights, and wet-shave products. The global company has made a significant investment in Microsoft Office software for its 6,800 knowledge workers, who also use dozens of specialized line-of-business (or LOB) applications to do their jobs. Energizer is installing Microsoft Office Professional 2007 on its desktop computers so that users can better access LOB data from within the familiar Microsoft Office system. Using 2007 Microsoft Office programs, Energizer employees will be better able to access the data they need with less application-switching, and to improve productivity by eliminating time-consuming process steps. The IT staff will be able to eliminate tedious data integration work and focus on creating new business capabilities. </a:t>
            </a:r>
          </a:p>
          <a:p>
            <a:pPr algn="l"/>
            <a:endParaRPr lang="en-US" b="0" i="0" dirty="0" smtClean="0"/>
          </a:p>
          <a:p>
            <a:pPr algn="l"/>
            <a:r>
              <a:rPr lang="en-US" dirty="0" smtClean="0"/>
              <a:t>Supply chain managers at Energizer are able to use Office Excel 2007 to dynamically extract data from supply chain planning, statistical planning, sales history, and POS systems. “Previously, we could always import data into Excel, but it was clunky,” Benz says. “Now we can quickly link directly to data from multiple sources. Office Excel 2007 behaves like a real application environment.”</a:t>
            </a:r>
            <a:endParaRPr lang="en-GB" b="0" i="0" dirty="0" smtClean="0"/>
          </a:p>
          <a:p>
            <a:endParaRPr lang="en-GB" dirty="0" smtClean="0"/>
          </a:p>
        </p:txBody>
      </p:sp>
      <p:sp>
        <p:nvSpPr>
          <p:cNvPr id="4" name="Slide Number Placeholder 3"/>
          <p:cNvSpPr>
            <a:spLocks noGrp="1"/>
          </p:cNvSpPr>
          <p:nvPr>
            <p:ph type="sldNum" sz="quarter" idx="10"/>
          </p:nvPr>
        </p:nvSpPr>
        <p:spPr/>
        <p:txBody>
          <a:bodyPr/>
          <a:lstStyle/>
          <a:p>
            <a:fld id="{3E61BEBA-BBDD-4897-904C-1913FBBF76AC}" type="slidenum">
              <a:rPr lang="en-US" smtClean="0"/>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gn="l"/>
            <a:r>
              <a:rPr lang="en-GB" b="1" dirty="0"/>
              <a:t>Point of slide: </a:t>
            </a:r>
          </a:p>
          <a:p>
            <a:pPr algn="l"/>
            <a:endParaRPr lang="en-GB" b="1" dirty="0">
              <a:latin typeface="Arial" pitchFamily="34" charset="0"/>
            </a:endParaRPr>
          </a:p>
          <a:p>
            <a:pPr algn="l"/>
            <a:r>
              <a:rPr lang="en-US" dirty="0">
                <a:latin typeface="Arial" pitchFamily="34" charset="0"/>
              </a:rPr>
              <a:t>See </a:t>
            </a:r>
            <a:r>
              <a:rPr lang="en-US" dirty="0"/>
              <a:t>http://www.microsoft.com/casestudies/Case_Study_Detail.aspx?CaseStudyID=4000002453.</a:t>
            </a:r>
          </a:p>
          <a:p>
            <a:pPr algn="l"/>
            <a:endParaRPr lang="en-US" dirty="0"/>
          </a:p>
          <a:p>
            <a:pPr defTabSz="912937">
              <a:defRPr/>
            </a:pPr>
            <a:r>
              <a:rPr lang="en-US" dirty="0" smtClean="0"/>
              <a:t>As the largest health maintenance organization (HMO) in Israel, Clalit Health Services serves more than 3.8 million people, and supports 70 million customer interactions per year. The HMO uses the Microsoft Application Platform to support some 16 terabytes of data, including a 2.7-terabyte BI</a:t>
            </a:r>
            <a:r>
              <a:rPr lang="en-US" baseline="0" dirty="0" smtClean="0"/>
              <a:t> </a:t>
            </a:r>
            <a:r>
              <a:rPr lang="en-US" dirty="0" smtClean="0"/>
              <a:t>solution that serves as a repository for clinical and operational information. Clalit’s Enterprise BI Data Warehouse has become so important to healthcare professionals and clinic managers that the HMO decided on an early upgrade to SQL Server 2008 Enterprise to take advantage of new features:</a:t>
            </a:r>
          </a:p>
          <a:p>
            <a:pPr defTabSz="912937">
              <a:buFont typeface="Arial" pitchFamily="34" charset="0"/>
              <a:buChar char="•"/>
              <a:defRPr/>
            </a:pPr>
            <a:r>
              <a:rPr lang="en-US" dirty="0" smtClean="0"/>
              <a:t>Data compression</a:t>
            </a:r>
          </a:p>
          <a:p>
            <a:pPr defTabSz="912937">
              <a:buFont typeface="Arial" pitchFamily="34" charset="0"/>
              <a:buChar char="•"/>
              <a:defRPr/>
            </a:pPr>
            <a:r>
              <a:rPr lang="en-US" dirty="0" smtClean="0"/>
              <a:t>Enhanced star join functionality to improve query performance </a:t>
            </a:r>
          </a:p>
          <a:p>
            <a:pPr defTabSz="912937">
              <a:buFont typeface="Arial" pitchFamily="34" charset="0"/>
              <a:buChar char="•"/>
              <a:defRPr/>
            </a:pPr>
            <a:r>
              <a:rPr lang="en-US" dirty="0" smtClean="0"/>
              <a:t>Resource Governor, to help protect query performance</a:t>
            </a:r>
          </a:p>
          <a:p>
            <a:pPr defTabSz="912937">
              <a:buFont typeface="Arial" pitchFamily="34" charset="0"/>
              <a:buChar char="•"/>
              <a:defRPr/>
            </a:pPr>
            <a:r>
              <a:rPr lang="en-US" dirty="0" smtClean="0"/>
              <a:t>Support for spatial data types to help Clalit incorporate geographic and related data in planning service delivery</a:t>
            </a:r>
          </a:p>
          <a:p>
            <a:pPr defTabSz="912937">
              <a:defRPr/>
            </a:pPr>
            <a:endParaRPr lang="en-US" dirty="0" smtClean="0"/>
          </a:p>
          <a:p>
            <a:r>
              <a:rPr lang="en-US" b="1" dirty="0" smtClean="0"/>
              <a:t>Data Compression</a:t>
            </a:r>
            <a:r>
              <a:rPr lang="en-US" dirty="0" smtClean="0"/>
              <a:t>. The Data Compression feature of SQL Server 2008 enables Clalit to store more data on hard drives, reducing demands on its storage systems.</a:t>
            </a:r>
            <a:r>
              <a:rPr lang="en-US" baseline="0" dirty="0" smtClean="0"/>
              <a:t> </a:t>
            </a:r>
            <a:r>
              <a:rPr lang="en-US" dirty="0" smtClean="0"/>
              <a:t>Data Compression also reduces</a:t>
            </a:r>
            <a:r>
              <a:rPr lang="en-US" baseline="0" dirty="0" smtClean="0"/>
              <a:t> </a:t>
            </a:r>
            <a:r>
              <a:rPr lang="en-US" dirty="0" smtClean="0"/>
              <a:t>the number of disk reads the databases must perform by incorporating more data into system memory. </a:t>
            </a:r>
          </a:p>
          <a:p>
            <a:endParaRPr lang="en-US" b="1" dirty="0" smtClean="0"/>
          </a:p>
          <a:p>
            <a:r>
              <a:rPr lang="en-US" b="1" dirty="0" smtClean="0"/>
              <a:t>Star Join for Data Warehouse</a:t>
            </a:r>
            <a:r>
              <a:rPr lang="en-US" dirty="0" smtClean="0"/>
              <a:t>. SQL Server 2008 provides improved query performance for common data warehouse scenarios. Star join query optimizations reduce query response time by recognizing data warehouse join patterns. </a:t>
            </a:r>
          </a:p>
          <a:p>
            <a:endParaRPr lang="en-US" b="1" dirty="0" smtClean="0"/>
          </a:p>
          <a:p>
            <a:r>
              <a:rPr lang="en-US" b="1" dirty="0" smtClean="0"/>
              <a:t>Resource Governor</a:t>
            </a:r>
            <a:r>
              <a:rPr lang="en-US" dirty="0" smtClean="0"/>
              <a:t>. Clalit plans to use the Resource Governor feature of SQL Server 2008 to define resource limits and priorities for different workloads, and to help ensure resources cannot be unduly impacted by poorly constructed queries or other unusual workloads. </a:t>
            </a:r>
          </a:p>
          <a:p>
            <a:endParaRPr lang="en-US" b="1" dirty="0" smtClean="0"/>
          </a:p>
          <a:p>
            <a:r>
              <a:rPr lang="en-US" b="1" dirty="0" smtClean="0"/>
              <a:t>Support for Spatial data types</a:t>
            </a:r>
            <a:r>
              <a:rPr lang="en-US" dirty="0" smtClean="0"/>
              <a:t>. SQL Server 2008 support for spatial data enables Clalit to more easily incorporate information on clinic locations, demographics, and other data helpful to analysis and planning. </a:t>
            </a:r>
          </a:p>
          <a:p>
            <a:pPr defTabSz="912937">
              <a:defRPr/>
            </a:pP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3E61BEBA-BBDD-4897-904C-1913FBBF76AC}" type="slidenum">
              <a:rPr lang="en-US" smtClean="0"/>
              <a:pPr/>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90">
              <a:spcBef>
                <a:spcPts val="578"/>
              </a:spcBef>
              <a:defRPr/>
            </a:pPr>
            <a:r>
              <a:rPr lang="en-US" dirty="0"/>
              <a:t>We’ve talked a little bit about the platform approach, and we can see that the industry is continuing to move rapidly toward consolidation. Think about Microsoft, SAP, Oracle, or IBM, for example. Customers want to minimize the number of vendors, technologies, tools,  and trainings required to accomplish their business goals; they want to consolidate their costs wherever possible. So, the industry has consolidated through acquisitions, and essentially, this has resulted in four large platform players who had </a:t>
            </a:r>
            <a:r>
              <a:rPr lang="en-US" dirty="0" smtClean="0"/>
              <a:t>similar approaches </a:t>
            </a:r>
            <a:r>
              <a:rPr lang="en-US" dirty="0"/>
              <a:t>regarding the application platform: the infrastructure, database, and middle tier, and the application running on top. This platform utilizes a runtime client, such as the Web, rich client, or mobile. The platform approach entails developing for and managing with a consistent set of </a:t>
            </a:r>
            <a:r>
              <a:rPr lang="en-US" dirty="0" smtClean="0"/>
              <a:t>tools.  Typically</a:t>
            </a:r>
            <a:r>
              <a:rPr lang="en-US" dirty="0"/>
              <a:t>, you want to develop a platform to stand on-premises, but with the growth of cloud technology, it is becoming more important to have a consistent platform that can stand on-premises, as well as in the cloud. </a:t>
            </a:r>
            <a:endParaRPr lang="en-US" dirty="0" smtClean="0"/>
          </a:p>
          <a:p>
            <a:pPr defTabSz="881390">
              <a:spcBef>
                <a:spcPts val="578"/>
              </a:spcBef>
              <a:defRPr/>
            </a:pPr>
            <a:endParaRPr lang="en-US" dirty="0"/>
          </a:p>
          <a:p>
            <a:pPr defTabSz="881390">
              <a:spcBef>
                <a:spcPts val="578"/>
              </a:spcBef>
              <a:defRPr/>
            </a:pPr>
            <a:r>
              <a:rPr lang="en-US" dirty="0"/>
              <a:t>All of the vendors you see here have a stack, but each has a slightly different approach. </a:t>
            </a:r>
            <a:r>
              <a:rPr lang="en-US" dirty="0" smtClean="0"/>
              <a:t>Oracle</a:t>
            </a:r>
            <a:r>
              <a:rPr lang="en-US" baseline="0" dirty="0" smtClean="0"/>
              <a:t> has offerings in many of these tiers.  Many came from acquisitions and are not well integrated however.  It relies on partners to deliver comprehensive security and management capabilities.   </a:t>
            </a:r>
            <a:r>
              <a:rPr lang="en-US" dirty="0" smtClean="0"/>
              <a:t>SAP </a:t>
            </a:r>
            <a:r>
              <a:rPr lang="en-US" baseline="0" dirty="0" smtClean="0"/>
              <a:t>has </a:t>
            </a:r>
            <a:r>
              <a:rPr lang="en-US" dirty="0" smtClean="0"/>
              <a:t>offerings in some</a:t>
            </a:r>
            <a:r>
              <a:rPr lang="en-US" baseline="0" dirty="0" smtClean="0"/>
              <a:t> of these tiers.  Like Oracle however, some of its offerings came from acquisitions and are not well integrated and it also relies on partners to deliver comprehensive security and management capabilities.  IBM has offerings in some of these tiers, as well as some security management capabilities but few of these capabilities are integrated out of the box…requiring significant hours of professional services to deliver the integrated capabilities.  Of course, none of these vendors have similar offerings both on-premises and in the cloud.  </a:t>
            </a:r>
          </a:p>
          <a:p>
            <a:pPr defTabSz="881390">
              <a:spcBef>
                <a:spcPts val="578"/>
              </a:spcBef>
              <a:defRPr/>
            </a:pPr>
            <a:endParaRPr lang="en-US" baseline="0" dirty="0" smtClean="0"/>
          </a:p>
          <a:p>
            <a:pPr defTabSz="881390">
              <a:spcBef>
                <a:spcPts val="578"/>
              </a:spcBef>
              <a:defRPr/>
            </a:pPr>
            <a:r>
              <a:rPr lang="en-US" dirty="0" smtClean="0"/>
              <a:t>Only Microsoft </a:t>
            </a:r>
            <a:r>
              <a:rPr lang="en-US" dirty="0"/>
              <a:t>has a </a:t>
            </a:r>
            <a:r>
              <a:rPr lang="en-US" dirty="0" smtClean="0"/>
              <a:t>full, integrated software stack that delivers all of these capabilities.  Of course we work with hardware partners on</a:t>
            </a:r>
            <a:r>
              <a:rPr lang="en-US" baseline="0" dirty="0" smtClean="0"/>
              <a:t> which to run that stack, and with i</a:t>
            </a:r>
            <a:r>
              <a:rPr lang="en-US" dirty="0" smtClean="0"/>
              <a:t>ndependent </a:t>
            </a:r>
            <a:r>
              <a:rPr lang="en-US" dirty="0"/>
              <a:t>software </a:t>
            </a:r>
            <a:r>
              <a:rPr lang="en-US" dirty="0" smtClean="0"/>
              <a:t>vendors to deliver industry</a:t>
            </a:r>
            <a:r>
              <a:rPr lang="en-US" baseline="0" dirty="0" smtClean="0"/>
              <a:t>-specific capability on that stack.</a:t>
            </a:r>
            <a:r>
              <a:rPr lang="en-US" dirty="0" smtClean="0"/>
              <a:t> We believe that you want to be in the business of delivering value to your business, not in the business of software integration.</a:t>
            </a:r>
            <a:endParaRPr lang="en-IN" dirty="0"/>
          </a:p>
        </p:txBody>
      </p:sp>
      <p:sp>
        <p:nvSpPr>
          <p:cNvPr id="4" name="Slide Number Placeholder 3"/>
          <p:cNvSpPr>
            <a:spLocks noGrp="1"/>
          </p:cNvSpPr>
          <p:nvPr>
            <p:ph type="sldNum" sz="quarter" idx="10"/>
          </p:nvPr>
        </p:nvSpPr>
        <p:spPr/>
        <p:txBody>
          <a:bodyPr/>
          <a:lstStyle/>
          <a:p>
            <a:fld id="{8B263312-38AA-4E1E-B2B5-0F8F122B24FE}" type="slidenum">
              <a:rPr lang="en-US">
                <a:solidFill>
                  <a:prstClr val="black"/>
                </a:solidFill>
              </a:rPr>
              <a:pPr/>
              <a:t>4</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F87BC9-DCE9-43D7-8397-2E27F3B7E07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spcBef>
                <a:spcPts val="578"/>
              </a:spcBef>
            </a:pPr>
            <a:r>
              <a:rPr lang="en-US" dirty="0" smtClean="0"/>
              <a:t>Why a platform at</a:t>
            </a:r>
            <a:r>
              <a:rPr lang="en-US" baseline="0" dirty="0" smtClean="0"/>
              <a:t> all?   </a:t>
            </a:r>
          </a:p>
          <a:p>
            <a:pPr>
              <a:spcBef>
                <a:spcPts val="578"/>
              </a:spcBef>
            </a:pPr>
            <a:endParaRPr lang="en-US" dirty="0" smtClean="0"/>
          </a:p>
          <a:p>
            <a:pPr>
              <a:spcBef>
                <a:spcPts val="578"/>
              </a:spcBef>
            </a:pPr>
            <a:r>
              <a:rPr lang="en-US" dirty="0" smtClean="0"/>
              <a:t>The top layer could </a:t>
            </a:r>
            <a:r>
              <a:rPr lang="en-US" dirty="0"/>
              <a:t>be a packaged application, an application </a:t>
            </a:r>
            <a:r>
              <a:rPr lang="en-US" dirty="0" smtClean="0"/>
              <a:t>customers can </a:t>
            </a:r>
            <a:r>
              <a:rPr lang="en-US" dirty="0"/>
              <a:t>customize or build from scratch by themselves or with the partner, or a </a:t>
            </a:r>
            <a:r>
              <a:rPr lang="en-US" dirty="0" smtClean="0"/>
              <a:t>W</a:t>
            </a:r>
            <a:r>
              <a:rPr lang="en-US" dirty="0"/>
              <a:t>eb-based application. </a:t>
            </a:r>
            <a:r>
              <a:rPr lang="en-US" dirty="0" smtClean="0"/>
              <a:t>Supporting </a:t>
            </a:r>
            <a:r>
              <a:rPr lang="en-US" dirty="0"/>
              <a:t>the applications are the layers of the stack</a:t>
            </a:r>
            <a:r>
              <a:rPr lang="en-US" dirty="0">
                <a:latin typeface="Segoe UI"/>
                <a:cs typeface="Segoe UI"/>
              </a:rPr>
              <a:t>—</a:t>
            </a:r>
            <a:r>
              <a:rPr lang="en-US" dirty="0"/>
              <a:t>infrastructure, database and middle tier.</a:t>
            </a:r>
          </a:p>
          <a:p>
            <a:pPr>
              <a:spcBef>
                <a:spcPts val="578"/>
              </a:spcBef>
            </a:pPr>
            <a:endParaRPr lang="en-US" dirty="0" smtClean="0"/>
          </a:p>
          <a:p>
            <a:pPr>
              <a:spcBef>
                <a:spcPts val="578"/>
              </a:spcBef>
            </a:pPr>
            <a:r>
              <a:rPr lang="en-US" dirty="0" smtClean="0"/>
              <a:t>In </a:t>
            </a:r>
            <a:r>
              <a:rPr lang="en-US" dirty="0"/>
              <a:t>the infrastructure layer, we have security, networking, virtualization, and identity and </a:t>
            </a:r>
            <a:r>
              <a:rPr lang="en-US" dirty="0" smtClean="0"/>
              <a:t>access.  Looking </a:t>
            </a:r>
            <a:r>
              <a:rPr lang="en-US" dirty="0"/>
              <a:t>at the slide here, you can think of the right side of this cube as workloads. These are shared services that applications rely on to operate across your IT infrastructure. Having a standard shared service that is robust and scalable, and can meet multiple application </a:t>
            </a:r>
            <a:r>
              <a:rPr lang="en-US" dirty="0" smtClean="0"/>
              <a:t>needs; it’s </a:t>
            </a:r>
            <a:r>
              <a:rPr lang="en-US" dirty="0"/>
              <a:t>how you get the economy </a:t>
            </a:r>
            <a:r>
              <a:rPr lang="en-US" dirty="0" smtClean="0"/>
              <a:t>of </a:t>
            </a:r>
            <a:r>
              <a:rPr lang="en-US" dirty="0"/>
              <a:t>scale across your entire infrastructure.</a:t>
            </a:r>
          </a:p>
          <a:p>
            <a:pPr>
              <a:spcBef>
                <a:spcPts val="578"/>
              </a:spcBef>
            </a:pPr>
            <a:r>
              <a:rPr lang="en-US" dirty="0"/>
              <a:t>In the next layer, we see the database using that infrastructure. The database manages the transaction processing, the data warehouses, and of course, how we use the information through reporting and analysis. </a:t>
            </a:r>
          </a:p>
          <a:p>
            <a:pPr>
              <a:spcBef>
                <a:spcPts val="578"/>
              </a:spcBef>
            </a:pPr>
            <a:r>
              <a:rPr lang="en-US" dirty="0"/>
              <a:t>In the middle tier, we think about the connectivity across the enterprise</a:t>
            </a:r>
            <a:r>
              <a:rPr lang="en-US" dirty="0">
                <a:latin typeface="Segoe UI"/>
                <a:cs typeface="Segoe UI"/>
              </a:rPr>
              <a:t>—</a:t>
            </a:r>
            <a:r>
              <a:rPr lang="en-US" dirty="0"/>
              <a:t>how you integrate all of your enterprise systems, how you operate and maintain your application server infrastructure, and how you scale it out so that when application requirements change, your infrastructure can scale with it. Also key are the machine-to-machine, people-to-people, and people-to-machine workflows. It is essential to have applications seamlessly connect and enable users to stitch these applications together based on their workflow. </a:t>
            </a:r>
          </a:p>
          <a:p>
            <a:pPr>
              <a:spcBef>
                <a:spcPts val="578"/>
              </a:spcBef>
            </a:pPr>
            <a:r>
              <a:rPr lang="en-US" dirty="0"/>
              <a:t>In between the middle tier and the applications, we see composite applications. Having Web services across multiple applications has provided the flexibility for IT to rapidly create new application types based on the existing system. By simply developing the applications you know are required, you reduce the time it takes to develop new system. </a:t>
            </a:r>
            <a:endParaRPr lang="en-US" dirty="0" smtClean="0"/>
          </a:p>
          <a:p>
            <a:pPr>
              <a:spcBef>
                <a:spcPts val="578"/>
              </a:spcBef>
            </a:pPr>
            <a:endParaRPr lang="en-US" dirty="0" smtClean="0"/>
          </a:p>
          <a:p>
            <a:pPr marL="0" marR="0" indent="0" algn="l" defTabSz="914400" rtl="0" eaLnBrk="1" fontAlgn="auto" latinLnBrk="0" hangingPunct="1">
              <a:lnSpc>
                <a:spcPct val="100000"/>
              </a:lnSpc>
              <a:spcBef>
                <a:spcPts val="578"/>
              </a:spcBef>
              <a:spcAft>
                <a:spcPts val="0"/>
              </a:spcAft>
              <a:buClrTx/>
              <a:buSzTx/>
              <a:buFontTx/>
              <a:buNone/>
              <a:tabLst/>
              <a:defRPr/>
            </a:pPr>
            <a:r>
              <a:rPr lang="en-US" dirty="0" smtClean="0"/>
              <a:t>In addition, applications need to be available through any client PC, phone, and browser. They should offer a rich standard-based Web experience and provide access to information on the go, which can also be addressed with mobile phone strategies. Having access to information that is encrypted and managed securely, and having a secure IT environment overall is also key. We have found one stack view providing an end-to-end approach, which is really the story the customers wanted to hear. </a:t>
            </a:r>
          </a:p>
          <a:p>
            <a:pPr>
              <a:spcBef>
                <a:spcPts val="578"/>
              </a:spcBef>
            </a:pPr>
            <a:endParaRPr lang="en-US" dirty="0" smtClean="0"/>
          </a:p>
          <a:p>
            <a:pPr>
              <a:spcBef>
                <a:spcPts val="578"/>
              </a:spcBef>
            </a:pPr>
            <a:r>
              <a:rPr lang="en-US" u="sng" dirty="0" smtClean="0"/>
              <a:t>FYI…don’t speak this text</a:t>
            </a:r>
            <a:endParaRPr lang="en-US" u="sng" dirty="0"/>
          </a:p>
          <a:p>
            <a:pPr marL="0" marR="0" indent="0" algn="l" defTabSz="914400" rtl="0" eaLnBrk="1" fontAlgn="auto" latinLnBrk="0" hangingPunct="1">
              <a:lnSpc>
                <a:spcPct val="100000"/>
              </a:lnSpc>
              <a:spcBef>
                <a:spcPts val="578"/>
              </a:spcBef>
              <a:spcAft>
                <a:spcPts val="0"/>
              </a:spcAft>
              <a:buClrTx/>
              <a:buSzTx/>
              <a:buFontTx/>
              <a:buNone/>
              <a:tabLst/>
              <a:defRPr/>
            </a:pPr>
            <a:r>
              <a:rPr lang="en-US" baseline="0" dirty="0" smtClean="0"/>
              <a:t>Avoid talking about Microsoft on this slide…stay focused on the capabilities IT </a:t>
            </a:r>
            <a:r>
              <a:rPr lang="en-US" b="1" baseline="0" dirty="0" smtClean="0"/>
              <a:t>wants</a:t>
            </a:r>
            <a:r>
              <a:rPr lang="en-US" baseline="0" dirty="0" smtClean="0"/>
              <a:t> to deliver.  On the next two slides we’ll be clear about </a:t>
            </a:r>
            <a:r>
              <a:rPr lang="en-US" i="1" baseline="0" dirty="0" smtClean="0"/>
              <a:t>how</a:t>
            </a:r>
            <a:r>
              <a:rPr lang="en-US" baseline="0" dirty="0" smtClean="0"/>
              <a:t> Microsoft delivers this.</a:t>
            </a:r>
            <a:endParaRPr lang="en-US" dirty="0" smtClean="0"/>
          </a:p>
          <a:p>
            <a:pPr>
              <a:spcBef>
                <a:spcPts val="578"/>
              </a:spcBef>
            </a:pPr>
            <a:endParaRPr lang="en-US" dirty="0" smtClean="0"/>
          </a:p>
          <a:p>
            <a:pPr>
              <a:spcBef>
                <a:spcPts val="578"/>
              </a:spcBef>
            </a:pPr>
            <a:r>
              <a:rPr lang="en-US" dirty="0" smtClean="0"/>
              <a:t>The reason we’re delivering the</a:t>
            </a:r>
            <a:r>
              <a:rPr lang="en-US" baseline="0" dirty="0" smtClean="0"/>
              <a:t> message this way is because Mi</a:t>
            </a:r>
            <a:r>
              <a:rPr lang="en-US" dirty="0" smtClean="0"/>
              <a:t>crosoft and its partners are taking a very application-centered approach this year. All the tools and marketing excellence will focus on a very application-centered approach where we talk to customers about the applications that are running. When we are talking about an application-centered approach, performance is the strategy for this fiscal year.  </a:t>
            </a:r>
          </a:p>
          <a:p>
            <a:pPr>
              <a:spcBef>
                <a:spcPts val="578"/>
              </a:spcBef>
            </a:pPr>
            <a:endParaRPr lang="en-US" dirty="0" smtClean="0"/>
          </a:p>
          <a:p>
            <a:pPr>
              <a:spcBef>
                <a:spcPts val="578"/>
              </a:spcBef>
            </a:pPr>
            <a:r>
              <a:rPr lang="en-US" dirty="0" smtClean="0"/>
              <a:t>The </a:t>
            </a:r>
            <a:r>
              <a:rPr lang="en-US" dirty="0"/>
              <a:t>key here is that the Microsoft approach will enable a consistent experience, on-premises and in the cloud. Consistency across the host, the partner, and Microsoft, being a public cloud provider, will be key for customers who don’t want to run multiple stacks, change their application architecture, redo all of their </a:t>
            </a:r>
            <a:r>
              <a:rPr lang="en-US" dirty="0" smtClean="0"/>
              <a:t>development</a:t>
            </a:r>
            <a:r>
              <a:rPr lang="en-US" baseline="0" dirty="0" smtClean="0"/>
              <a:t> tools</a:t>
            </a:r>
            <a:r>
              <a:rPr lang="en-US" dirty="0" smtClean="0"/>
              <a:t>, </a:t>
            </a:r>
            <a:r>
              <a:rPr lang="en-US" dirty="0"/>
              <a:t>and use different management tools. Whether applications are run on-premises or through a public shared cloud service, the Microsoft cloud strategy enables the hybrid environment to run very efficiently. </a:t>
            </a:r>
            <a:r>
              <a:rPr lang="en-US" dirty="0" smtClean="0"/>
              <a:t> </a:t>
            </a:r>
          </a:p>
          <a:p>
            <a:pPr>
              <a:spcBef>
                <a:spcPts val="578"/>
              </a:spcBef>
            </a:pPr>
            <a:endParaRPr lang="en-US" dirty="0" smtClean="0"/>
          </a:p>
          <a:p>
            <a:pPr marL="0" marR="0" indent="0" algn="l" defTabSz="914400" rtl="0" eaLnBrk="1" fontAlgn="auto" latinLnBrk="0" hangingPunct="1">
              <a:lnSpc>
                <a:spcPct val="100000"/>
              </a:lnSpc>
              <a:spcBef>
                <a:spcPts val="578"/>
              </a:spcBef>
              <a:spcAft>
                <a:spcPts val="0"/>
              </a:spcAft>
              <a:buClrTx/>
              <a:buSzTx/>
              <a:buFontTx/>
              <a:buNone/>
              <a:tabLst/>
              <a:defRPr/>
            </a:pPr>
            <a:r>
              <a:rPr lang="en-US" dirty="0" smtClean="0"/>
              <a:t>NONE</a:t>
            </a:r>
            <a:r>
              <a:rPr lang="en-US" baseline="0" dirty="0" smtClean="0"/>
              <a:t> of our competitors can offer this comprehensive of a story…NONE…which is why we want to convey this is what IT </a:t>
            </a:r>
            <a:r>
              <a:rPr lang="en-US" b="1" baseline="0" dirty="0" smtClean="0"/>
              <a:t>wants</a:t>
            </a:r>
            <a:r>
              <a:rPr lang="en-US" baseline="0" dirty="0" smtClean="0"/>
              <a:t>…then we can cover why we’re the only vendor that can offer it on the next few slides.</a:t>
            </a:r>
            <a:r>
              <a:rPr lang="en-US" dirty="0"/>
              <a:t> </a:t>
            </a:r>
            <a:endParaRPr lang="en-IN" dirty="0"/>
          </a:p>
        </p:txBody>
      </p:sp>
      <p:sp>
        <p:nvSpPr>
          <p:cNvPr id="4" name="Slide Number Placeholder 3"/>
          <p:cNvSpPr>
            <a:spLocks noGrp="1"/>
          </p:cNvSpPr>
          <p:nvPr>
            <p:ph type="sldNum" sz="quarter" idx="10"/>
          </p:nvPr>
        </p:nvSpPr>
        <p:spPr/>
        <p:txBody>
          <a:bodyPr/>
          <a:lstStyle/>
          <a:p>
            <a:fld id="{8B263312-38AA-4E1E-B2B5-0F8F122B24FE}" type="slidenum">
              <a:rPr lang="en-US">
                <a:solidFill>
                  <a:prstClr val="black"/>
                </a:solidFill>
              </a:rPr>
              <a:pPr/>
              <a:t>6</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Only Microsoft can deliver an integrated set of tools to help you deliver the</a:t>
            </a:r>
            <a:r>
              <a:rPr lang="en-US" baseline="0" dirty="0" smtClean="0"/>
              <a:t> capabilities we just discussed on premises.  Other vendors offer </a:t>
            </a:r>
            <a:r>
              <a:rPr lang="en-US" i="1" baseline="0" dirty="0" smtClean="0"/>
              <a:t>some</a:t>
            </a:r>
            <a:r>
              <a:rPr lang="en-US" baseline="0" dirty="0" smtClean="0"/>
              <a:t> of the capabilities, leaving you to do the integration work yourself.  </a:t>
            </a:r>
          </a:p>
          <a:p>
            <a:pPr>
              <a:defRPr/>
            </a:pPr>
            <a:endParaRPr lang="en-US" dirty="0" smtClean="0"/>
          </a:p>
          <a:p>
            <a:pPr>
              <a:defRPr/>
            </a:pPr>
            <a:r>
              <a:rPr lang="en-US" dirty="0" smtClean="0"/>
              <a:t>The Microsoft on-premises </a:t>
            </a:r>
            <a:r>
              <a:rPr lang="en-US" dirty="0"/>
              <a:t>stack </a:t>
            </a:r>
            <a:r>
              <a:rPr lang="en-US" dirty="0" smtClean="0"/>
              <a:t>starts with Microsoft </a:t>
            </a:r>
            <a:r>
              <a:rPr lang="en-US" dirty="0"/>
              <a:t>Windows Server® and SQL </a:t>
            </a:r>
            <a:r>
              <a:rPr lang="en-US" dirty="0" smtClean="0"/>
              <a:t>Server®, providing the infrastructure and database layer capabilities. </a:t>
            </a:r>
            <a:r>
              <a:rPr lang="en-US" dirty="0"/>
              <a:t>In the middle tier, </a:t>
            </a:r>
            <a:r>
              <a:rPr lang="en-US" dirty="0" smtClean="0"/>
              <a:t>is Microsoft </a:t>
            </a:r>
            <a:r>
              <a:rPr lang="en-US" dirty="0"/>
              <a:t>BizTalk</a:t>
            </a:r>
            <a:r>
              <a:rPr lang="en-US" dirty="0" smtClean="0"/>
              <a:t>® Server for business process</a:t>
            </a:r>
            <a:r>
              <a:rPr lang="en-US" baseline="0" dirty="0" smtClean="0"/>
              <a:t> </a:t>
            </a:r>
            <a:r>
              <a:rPr lang="en-US" dirty="0" smtClean="0"/>
              <a:t>orchestration and integration, </a:t>
            </a:r>
            <a:r>
              <a:rPr lang="en-US" dirty="0"/>
              <a:t>Windows </a:t>
            </a:r>
            <a:r>
              <a:rPr lang="en-US" dirty="0" smtClean="0"/>
              <a:t>Server </a:t>
            </a:r>
            <a:r>
              <a:rPr lang="en-US" dirty="0"/>
              <a:t>AppFabric for </a:t>
            </a:r>
            <a:r>
              <a:rPr lang="en-US" dirty="0" smtClean="0"/>
              <a:t>application </a:t>
            </a:r>
            <a:r>
              <a:rPr lang="en-US" dirty="0"/>
              <a:t>serving and </a:t>
            </a:r>
            <a:r>
              <a:rPr lang="en-US" dirty="0" smtClean="0"/>
              <a:t>caching, </a:t>
            </a:r>
            <a:r>
              <a:rPr lang="en-US" dirty="0"/>
              <a:t>as well as .Net for </a:t>
            </a:r>
            <a:r>
              <a:rPr lang="en-US" dirty="0" smtClean="0"/>
              <a:t>an application</a:t>
            </a:r>
            <a:r>
              <a:rPr lang="en-US" baseline="0" dirty="0" smtClean="0"/>
              <a:t> </a:t>
            </a:r>
            <a:r>
              <a:rPr lang="en-US" dirty="0" smtClean="0"/>
              <a:t>run-time</a:t>
            </a:r>
            <a:r>
              <a:rPr lang="en-US" dirty="0"/>
              <a:t>. </a:t>
            </a:r>
            <a:endParaRPr lang="en-US" dirty="0" smtClean="0"/>
          </a:p>
          <a:p>
            <a:pPr>
              <a:defRPr/>
            </a:pPr>
            <a:endParaRPr lang="en-US" dirty="0" smtClean="0"/>
          </a:p>
          <a:p>
            <a:pPr>
              <a:defRPr/>
            </a:pPr>
            <a:r>
              <a:rPr lang="en-US" dirty="0" smtClean="0"/>
              <a:t>Microsoft </a:t>
            </a:r>
            <a:r>
              <a:rPr lang="en-US" dirty="0"/>
              <a:t>SharePoint</a:t>
            </a:r>
            <a:r>
              <a:rPr lang="en-US" dirty="0" smtClean="0"/>
              <a:t>®</a:t>
            </a:r>
            <a:r>
              <a:rPr lang="en-US" dirty="0"/>
              <a:t> </a:t>
            </a:r>
            <a:r>
              <a:rPr lang="en-US" dirty="0" smtClean="0"/>
              <a:t>and Microsoft Dynamics CRM play a </a:t>
            </a:r>
            <a:r>
              <a:rPr lang="en-US" dirty="0"/>
              <a:t>dual </a:t>
            </a:r>
            <a:r>
              <a:rPr lang="en-US" dirty="0" smtClean="0"/>
              <a:t>role; for hosting composite applications </a:t>
            </a:r>
            <a:r>
              <a:rPr lang="en-US" dirty="0"/>
              <a:t>and </a:t>
            </a:r>
            <a:r>
              <a:rPr lang="en-US" dirty="0" smtClean="0"/>
              <a:t>delivering</a:t>
            </a:r>
            <a:r>
              <a:rPr lang="en-US" baseline="0" dirty="0" smtClean="0"/>
              <a:t> a compelling </a:t>
            </a:r>
            <a:r>
              <a:rPr lang="en-US" dirty="0" smtClean="0"/>
              <a:t>user experience. </a:t>
            </a:r>
            <a:r>
              <a:rPr lang="en-US" dirty="0"/>
              <a:t>Microsoft </a:t>
            </a:r>
            <a:r>
              <a:rPr lang="en-US" dirty="0" smtClean="0"/>
              <a:t>Office,</a:t>
            </a:r>
            <a:r>
              <a:rPr lang="en-US" baseline="0" dirty="0" smtClean="0"/>
              <a:t> </a:t>
            </a:r>
            <a:r>
              <a:rPr lang="en-US" dirty="0" smtClean="0"/>
              <a:t>Microsoft SharePoint®, Microsoft </a:t>
            </a:r>
            <a:r>
              <a:rPr lang="en-US" dirty="0"/>
              <a:t>Dynamics</a:t>
            </a:r>
            <a:r>
              <a:rPr lang="en-US" dirty="0" smtClean="0"/>
              <a:t>®</a:t>
            </a:r>
            <a:r>
              <a:rPr lang="en-US" dirty="0"/>
              <a:t> span across the PC, phone, and browser. </a:t>
            </a:r>
            <a:r>
              <a:rPr lang="en-US" dirty="0" smtClean="0"/>
              <a:t>A question that we often</a:t>
            </a:r>
            <a:r>
              <a:rPr lang="en-US" baseline="0" dirty="0" smtClean="0"/>
              <a:t> get is when should I leverage SharePoint and when should I leverage Dynamics? The answer based upon business use case. When we need to leverage unstructured content, collaboration, loosely defined processes, and social interactions; SharePoint is the vehicle that we want to leverage. When we require highly relational data structures, formalized business processes, and detailed activity and interaction tracking, Dynamics CRM is the proper solution. However, our customers that are truly gaining real business value from our application platform are building composite solutions that combine and integrate the strengths of both Dynamics CRM and SharePoint in a single user experience.</a:t>
            </a:r>
            <a:endParaRPr lang="en-US" dirty="0" smtClean="0"/>
          </a:p>
          <a:p>
            <a:pPr>
              <a:defRPr/>
            </a:pPr>
            <a:endParaRPr lang="en-US" dirty="0" smtClean="0"/>
          </a:p>
          <a:p>
            <a:pPr>
              <a:defRPr/>
            </a:pPr>
            <a:endParaRPr lang="en-US" dirty="0" smtClean="0"/>
          </a:p>
          <a:p>
            <a:pPr>
              <a:defRPr/>
            </a:pPr>
            <a:r>
              <a:rPr lang="en-US" dirty="0" smtClean="0"/>
              <a:t>Microsoft </a:t>
            </a:r>
            <a:r>
              <a:rPr lang="en-US" dirty="0"/>
              <a:t>Visual Studio</a:t>
            </a:r>
            <a:r>
              <a:rPr lang="en-US" dirty="0" smtClean="0"/>
              <a:t>®</a:t>
            </a:r>
            <a:r>
              <a:rPr lang="en-US" dirty="0"/>
              <a:t> is for </a:t>
            </a:r>
            <a:r>
              <a:rPr lang="en-US" dirty="0" smtClean="0"/>
              <a:t>development</a:t>
            </a:r>
            <a:r>
              <a:rPr lang="en-US" baseline="0" dirty="0" smtClean="0"/>
              <a:t> and Microsoft Expression and Silverlight are for compelling user experiences.  Last, the Microsoft </a:t>
            </a:r>
            <a:r>
              <a:rPr lang="en-US" dirty="0" smtClean="0"/>
              <a:t>System </a:t>
            </a:r>
            <a:r>
              <a:rPr lang="en-US" dirty="0"/>
              <a:t>Center and Microsoft Forefront</a:t>
            </a:r>
            <a:r>
              <a:rPr lang="en-US" dirty="0" smtClean="0"/>
              <a:t>®</a:t>
            </a:r>
            <a:r>
              <a:rPr lang="en-US" dirty="0"/>
              <a:t> </a:t>
            </a:r>
            <a:r>
              <a:rPr lang="en-US" dirty="0" smtClean="0"/>
              <a:t>suites of products provide security </a:t>
            </a:r>
            <a:r>
              <a:rPr lang="en-US" dirty="0"/>
              <a:t>and </a:t>
            </a:r>
            <a:r>
              <a:rPr lang="en-US" dirty="0" smtClean="0"/>
              <a:t>management for the entire stack.</a:t>
            </a:r>
          </a:p>
          <a:p>
            <a:pPr>
              <a:defRPr/>
            </a:pPr>
            <a:endParaRPr lang="en-US" dirty="0" smtClean="0"/>
          </a:p>
          <a:p>
            <a:pPr>
              <a:defRPr/>
            </a:pPr>
            <a:endParaRPr lang="en-IN" dirty="0"/>
          </a:p>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a:solidFill>
                  <a:prstClr val="black"/>
                </a:solidFill>
              </a:rPr>
              <a:pPr/>
              <a:t>7</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Only Microsoft can deliver an integrated set of tools to help you deliver the</a:t>
            </a:r>
            <a:r>
              <a:rPr lang="en-US" baseline="0" dirty="0" smtClean="0"/>
              <a:t> capabilities we previously discussed in the cloud.  Additionally, Microsoft is the only vendor that can provide these integrated capabilities both on premises AND in the cloud using a consistent set of tools!  </a:t>
            </a:r>
          </a:p>
          <a:p>
            <a:pPr>
              <a:defRPr/>
            </a:pPr>
            <a:endParaRPr lang="en-US" dirty="0" smtClean="0"/>
          </a:p>
          <a:p>
            <a:pPr>
              <a:defRPr/>
            </a:pPr>
            <a:r>
              <a:rPr lang="en-US" dirty="0" smtClean="0"/>
              <a:t>The Microsoft cloud stack starts with Windows</a:t>
            </a:r>
            <a:r>
              <a:rPr lang="en-US" baseline="0" dirty="0" smtClean="0"/>
              <a:t> Azure</a:t>
            </a:r>
            <a:r>
              <a:rPr lang="en-US" dirty="0" smtClean="0"/>
              <a:t>® and SQL Azure®, providing the infrastructure and database layer capabilities. In the middle tier, is</a:t>
            </a:r>
            <a:r>
              <a:rPr lang="en-US" baseline="0" dirty="0" smtClean="0"/>
              <a:t> the Windows Azure </a:t>
            </a:r>
            <a:r>
              <a:rPr lang="en-US" baseline="0" dirty="0" err="1" smtClean="0"/>
              <a:t>AppFabric</a:t>
            </a:r>
            <a:r>
              <a:rPr lang="en-US" baseline="0" dirty="0" smtClean="0"/>
              <a:t> for authentication and messaging, and again</a:t>
            </a:r>
            <a:r>
              <a:rPr lang="en-US" dirty="0" smtClean="0"/>
              <a:t> </a:t>
            </a:r>
            <a:r>
              <a:rPr lang="en-US" dirty="0" err="1" smtClean="0"/>
              <a:t>.Net</a:t>
            </a:r>
            <a:r>
              <a:rPr lang="en-US" dirty="0" smtClean="0"/>
              <a:t> for an application</a:t>
            </a:r>
            <a:r>
              <a:rPr lang="en-US" baseline="0" dirty="0" smtClean="0"/>
              <a:t> </a:t>
            </a:r>
            <a:r>
              <a:rPr lang="en-US" dirty="0" smtClean="0"/>
              <a:t>run-time. </a:t>
            </a:r>
          </a:p>
          <a:p>
            <a:pPr>
              <a:defRPr/>
            </a:pPr>
            <a:endParaRPr lang="en-US" dirty="0" smtClean="0"/>
          </a:p>
          <a:p>
            <a:pPr>
              <a:defRPr/>
            </a:pPr>
            <a:r>
              <a:rPr lang="en-US" dirty="0" smtClean="0"/>
              <a:t>Microsoft SharePoint Online ® and Microsoft Dynamics CRM Online play a dual role; for hosting composite applications and delivering</a:t>
            </a:r>
            <a:r>
              <a:rPr lang="en-US" baseline="0" dirty="0" smtClean="0"/>
              <a:t> a compelling </a:t>
            </a:r>
            <a:r>
              <a:rPr lang="en-US" dirty="0" smtClean="0"/>
              <a:t>user experience. Microsoft Office,</a:t>
            </a:r>
            <a:r>
              <a:rPr lang="en-US" baseline="0" dirty="0" smtClean="0"/>
              <a:t> </a:t>
            </a:r>
            <a:r>
              <a:rPr lang="en-US" dirty="0" smtClean="0"/>
              <a:t>Microsoft SharePoint®, Microsoft Dynamics® span across the PC, phone, and browser. The same question that we </a:t>
            </a:r>
            <a:r>
              <a:rPr lang="en-US" baseline="0" dirty="0" smtClean="0"/>
              <a:t>get on-premise is also in the cloud and that is when should I leverage SharePoint and when should I leverage Dynamics CRM? The answer based upon business scenario or use case. When we need to leverage unstructured content, collaboration, loosely defined processes, and social interactions; SharePoint is the vehicle that we want to leverage. When we require highly relational data structures, formalized business processes, and detailed activity and interaction tracking, Dynamics CRM is the proper solution. However, our customers that are truly gaining real business value from our application platform are building composite solutions that combine and integrate the strengths of both Dynamics CRM and SharePoint in a single user experience.</a:t>
            </a:r>
            <a:endParaRPr lang="en-US" dirty="0" smtClean="0"/>
          </a:p>
          <a:p>
            <a:pPr>
              <a:defRPr/>
            </a:pPr>
            <a:endParaRPr lang="en-US" dirty="0" smtClean="0"/>
          </a:p>
          <a:p>
            <a:pPr>
              <a:defRPr/>
            </a:pPr>
            <a:r>
              <a:rPr lang="en-US" dirty="0" smtClean="0"/>
              <a:t>Same as on-premises, Microsoft Visual Studio® is for development</a:t>
            </a:r>
            <a:r>
              <a:rPr lang="en-US" baseline="0" dirty="0" smtClean="0"/>
              <a:t> and Microsoft Expression and Silverlight are for compelling user experiences.  Also the same as on-premises, the Microsoft </a:t>
            </a:r>
            <a:r>
              <a:rPr lang="en-US" dirty="0" smtClean="0"/>
              <a:t>System Center suite of products provides management for the entire stack.</a:t>
            </a:r>
          </a:p>
          <a:p>
            <a:pPr>
              <a:defRPr/>
            </a:pPr>
            <a:endParaRPr lang="en-US" dirty="0" smtClean="0"/>
          </a:p>
          <a:p>
            <a:pPr>
              <a:defRPr/>
            </a:pPr>
            <a:r>
              <a:rPr lang="en-US" dirty="0" smtClean="0"/>
              <a:t>Two delivery models…the</a:t>
            </a:r>
            <a:r>
              <a:rPr lang="en-US" baseline="0" dirty="0" smtClean="0"/>
              <a:t> same, integrated, familiar tools to create and deliver the capabilities!</a:t>
            </a: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a:solidFill>
                  <a:prstClr val="black"/>
                </a:solidFill>
              </a:rPr>
              <a:pPr/>
              <a:t>8</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78"/>
              </a:spcBef>
            </a:pPr>
            <a:r>
              <a:rPr lang="en-US" dirty="0"/>
              <a:t>Many customers want to know how the Microsoft stack can integrate with and accommodate their existing infrastructure, as well as</a:t>
            </a:r>
            <a:r>
              <a:rPr lang="en-US" dirty="0" smtClean="0"/>
              <a:t> the </a:t>
            </a:r>
            <a:r>
              <a:rPr lang="en-US" dirty="0"/>
              <a:t>interoperability story across multiple systems and applications. When we think about customers’ mixed </a:t>
            </a:r>
            <a:r>
              <a:rPr lang="en-US" dirty="0" smtClean="0"/>
              <a:t>environments, </a:t>
            </a:r>
            <a:r>
              <a:rPr lang="en-US" dirty="0"/>
              <a:t>we want the Microsoft story to highlight how we really focus on areas</a:t>
            </a:r>
            <a:r>
              <a:rPr lang="en-US" dirty="0" smtClean="0"/>
              <a:t> like </a:t>
            </a:r>
            <a:r>
              <a:rPr lang="en-US" dirty="0"/>
              <a:t>standard-based interoperability, reporting management, data </a:t>
            </a:r>
            <a:r>
              <a:rPr lang="en-US" dirty="0" smtClean="0"/>
              <a:t>interchange</a:t>
            </a:r>
            <a:r>
              <a:rPr lang="en-US" dirty="0"/>
              <a:t>, and standards that Microsoft built in that are industry standard. We also strive to ship the setup to complete the adapters for the back-end system. </a:t>
            </a:r>
            <a:r>
              <a:rPr lang="en-US" dirty="0" smtClean="0"/>
              <a:t>Microsoft BizTalk Server has </a:t>
            </a:r>
            <a:r>
              <a:rPr lang="en-US" dirty="0"/>
              <a:t>25 adapters to integrate with back-end systems, and we also started to ship a number of adapters for SQL Server. We worked </a:t>
            </a:r>
            <a:r>
              <a:rPr lang="en-US" dirty="0" smtClean="0"/>
              <a:t>hard to ensure that </a:t>
            </a:r>
            <a:r>
              <a:rPr lang="en-US" dirty="0"/>
              <a:t>System Center adapters </a:t>
            </a:r>
            <a:r>
              <a:rPr lang="en-US" dirty="0" smtClean="0"/>
              <a:t>support a </a:t>
            </a:r>
            <a:r>
              <a:rPr lang="en-US" dirty="0"/>
              <a:t>number of operating systems in </a:t>
            </a:r>
            <a:r>
              <a:rPr lang="en-US" dirty="0" smtClean="0"/>
              <a:t>virtualization as well</a:t>
            </a:r>
            <a:r>
              <a:rPr lang="en-US" dirty="0"/>
              <a:t>. Microsoft continues to focus on interoperability, and many partners have credibility around system integration, as well as tools to help the customer efficiently mix the environment. Integrating and taking advantage of the existing environment is key, and Microsoft is committed to delivering value to customers in a mixed environment.</a:t>
            </a:r>
            <a:endParaRPr lang="en-IN" dirty="0"/>
          </a:p>
        </p:txBody>
      </p:sp>
      <p:sp>
        <p:nvSpPr>
          <p:cNvPr id="4" name="Slide Number Placeholder 3"/>
          <p:cNvSpPr>
            <a:spLocks noGrp="1"/>
          </p:cNvSpPr>
          <p:nvPr>
            <p:ph type="sldNum" sz="quarter" idx="10"/>
          </p:nvPr>
        </p:nvSpPr>
        <p:spPr/>
        <p:txBody>
          <a:bodyPr/>
          <a:lstStyle/>
          <a:p>
            <a:fld id="{8B263312-38AA-4E1E-B2B5-0F8F122B24FE}" type="slidenum">
              <a:rPr lang="en-US">
                <a:solidFill>
                  <a:prstClr val="black"/>
                </a:solidFill>
              </a:rPr>
              <a:pPr/>
              <a:t>9</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spcBef>
                <a:spcPts val="578"/>
              </a:spcBef>
            </a:pPr>
            <a:r>
              <a:rPr lang="en-US" dirty="0"/>
              <a:t>So, why would a customer choose the Microsoft Platform? We think of these five value pillars when customers look at standardizing their platform with Microsoft.</a:t>
            </a:r>
            <a:endParaRPr lang="en-IN" dirty="0"/>
          </a:p>
          <a:p>
            <a:pPr>
              <a:spcBef>
                <a:spcPts val="578"/>
              </a:spcBef>
            </a:pPr>
            <a:r>
              <a:rPr lang="en-US" dirty="0"/>
              <a:t>The first three on the slide are quite unique to Microsoft in terms of our approach today. The bottom two stress the importance of mission-critical operations and a platform that is streamlined and effective, and that simultaneously drives better value at a lower cost for the customer</a:t>
            </a:r>
            <a:r>
              <a:rPr lang="en-US" dirty="0" smtClean="0"/>
              <a:t>.</a:t>
            </a:r>
          </a:p>
          <a:p>
            <a:pPr>
              <a:spcBef>
                <a:spcPts val="578"/>
              </a:spcBef>
            </a:pPr>
            <a:endParaRPr lang="en-US" dirty="0"/>
          </a:p>
          <a:p>
            <a:pPr>
              <a:spcBef>
                <a:spcPts val="578"/>
              </a:spcBef>
            </a:pPr>
            <a:r>
              <a:rPr lang="en-US" dirty="0"/>
              <a:t>The top three pillars are the fundamental anchors of the strategy. Here, Microsoft </a:t>
            </a:r>
            <a:r>
              <a:rPr lang="en-US" dirty="0" smtClean="0"/>
              <a:t>spent </a:t>
            </a:r>
            <a:r>
              <a:rPr lang="en-US" dirty="0"/>
              <a:t>many years on things like people-focused solutions</a:t>
            </a:r>
            <a:r>
              <a:rPr lang="en-US" dirty="0">
                <a:latin typeface="Segoe UI"/>
                <a:cs typeface="Segoe UI"/>
              </a:rPr>
              <a:t>—</a:t>
            </a:r>
            <a:r>
              <a:rPr lang="en-US" dirty="0"/>
              <a:t>solutions that work the way your people </a:t>
            </a:r>
            <a:r>
              <a:rPr lang="en-US" dirty="0" smtClean="0"/>
              <a:t>do.</a:t>
            </a:r>
            <a:r>
              <a:rPr lang="en-US" baseline="0" dirty="0" smtClean="0"/>
              <a:t>  T</a:t>
            </a:r>
            <a:r>
              <a:rPr lang="en-US" dirty="0" smtClean="0"/>
              <a:t>his includes </a:t>
            </a:r>
            <a:r>
              <a:rPr lang="en-US" dirty="0"/>
              <a:t>employees trying to drive intelligent decisions from data, IT managers trying to manage </a:t>
            </a:r>
            <a:r>
              <a:rPr lang="en-US" dirty="0" smtClean="0"/>
              <a:t>the host </a:t>
            </a:r>
            <a:r>
              <a:rPr lang="en-US" dirty="0"/>
              <a:t>service and reduce the cost of infrastructure management, or developers trying to work together to design and develop applications. We focus </a:t>
            </a:r>
            <a:r>
              <a:rPr lang="en-US" dirty="0" smtClean="0"/>
              <a:t>significant</a:t>
            </a:r>
            <a:r>
              <a:rPr lang="en-US" baseline="0" dirty="0" smtClean="0"/>
              <a:t> effort</a:t>
            </a:r>
            <a:r>
              <a:rPr lang="en-US" dirty="0" smtClean="0"/>
              <a:t> </a:t>
            </a:r>
            <a:r>
              <a:rPr lang="en-US" dirty="0"/>
              <a:t>on the value of the tools we provide to individuals and companies that help them do their best work.  This means enabling rich experiences and self-service access to tools and information they need to make faster decisions with less user training</a:t>
            </a:r>
            <a:r>
              <a:rPr lang="en-US" dirty="0" smtClean="0"/>
              <a:t>.</a:t>
            </a:r>
          </a:p>
          <a:p>
            <a:pPr>
              <a:spcBef>
                <a:spcPts val="578"/>
              </a:spcBef>
            </a:pPr>
            <a:endParaRPr lang="en-IN" dirty="0"/>
          </a:p>
          <a:p>
            <a:pPr>
              <a:spcBef>
                <a:spcPts val="578"/>
              </a:spcBef>
            </a:pPr>
            <a:r>
              <a:rPr lang="en-US" dirty="0"/>
              <a:t>The second pillar is rapid time to value, and each customer defines this a little differently. Customers seem to want to have been able to have their business requirements checked in and then more rapidly create the application that meets the needs of the business and deploy it out to maximize value to the users in the company. They want to be able to connect, build, and customize new solutions more rapidly with a complete set of development tools, infrastructure, </a:t>
            </a:r>
            <a:r>
              <a:rPr lang="en-US" dirty="0" smtClean="0"/>
              <a:t>and </a:t>
            </a:r>
            <a:r>
              <a:rPr lang="en-US" dirty="0"/>
              <a:t>of course, the IT processes wrapped around it</a:t>
            </a:r>
            <a:r>
              <a:rPr lang="en-US" dirty="0" smtClean="0"/>
              <a:t>.</a:t>
            </a:r>
          </a:p>
          <a:p>
            <a:pPr>
              <a:spcBef>
                <a:spcPts val="578"/>
              </a:spcBef>
            </a:pPr>
            <a:r>
              <a:rPr lang="en-US" dirty="0" smtClean="0"/>
              <a:t> </a:t>
            </a:r>
            <a:endParaRPr lang="en-IN" dirty="0"/>
          </a:p>
          <a:p>
            <a:pPr>
              <a:spcBef>
                <a:spcPts val="578"/>
              </a:spcBef>
            </a:pPr>
            <a:r>
              <a:rPr lang="en-US" dirty="0"/>
              <a:t>In terms of the third pillar, our strategy is to have the most complete platform </a:t>
            </a:r>
            <a:r>
              <a:rPr lang="en-US" dirty="0" smtClean="0"/>
              <a:t>for standardizing </a:t>
            </a:r>
            <a:r>
              <a:rPr lang="en-US" dirty="0"/>
              <a:t>desktop, data center, </a:t>
            </a:r>
            <a:r>
              <a:rPr lang="en-US" dirty="0" smtClean="0"/>
              <a:t>and </a:t>
            </a:r>
            <a:r>
              <a:rPr lang="en-US" dirty="0"/>
              <a:t>cloud. </a:t>
            </a:r>
            <a:r>
              <a:rPr lang="en-US" dirty="0" smtClean="0"/>
              <a:t>You </a:t>
            </a:r>
            <a:r>
              <a:rPr lang="en-US" dirty="0"/>
              <a:t>may have heard </a:t>
            </a:r>
            <a:r>
              <a:rPr lang="en-US" dirty="0" smtClean="0"/>
              <a:t>that at Microsoft, “We’re all in.” </a:t>
            </a:r>
            <a:r>
              <a:rPr lang="en-US" dirty="0"/>
              <a:t>We are all in on the Application Platform with regard to the data center, the cloud hybrid operation, and giving customers flexibility and choice in how to run their systems. There are many customers who want to know how to act more like a cloud internally. The service </a:t>
            </a:r>
            <a:r>
              <a:rPr lang="en-US" dirty="0" smtClean="0"/>
              <a:t>needs </a:t>
            </a:r>
            <a:r>
              <a:rPr lang="en-US" dirty="0"/>
              <a:t>to be </a:t>
            </a:r>
            <a:r>
              <a:rPr lang="en-US" dirty="0" smtClean="0"/>
              <a:t>fault-tolerant</a:t>
            </a:r>
            <a:r>
              <a:rPr lang="en-US" dirty="0"/>
              <a:t>, highly redundant, and virtualized, so we can enable customers on their own and enable cloud operation on a public cloud setting. Then, we want to have </a:t>
            </a:r>
            <a:r>
              <a:rPr lang="en-US" dirty="0" smtClean="0"/>
              <a:t>tools that allow you to integrate your </a:t>
            </a:r>
            <a:r>
              <a:rPr lang="en-US" dirty="0"/>
              <a:t>environment seamlessly together</a:t>
            </a:r>
            <a:r>
              <a:rPr lang="en-US" dirty="0" smtClean="0"/>
              <a:t>.</a:t>
            </a:r>
          </a:p>
          <a:p>
            <a:pPr>
              <a:spcBef>
                <a:spcPts val="578"/>
              </a:spcBef>
            </a:pPr>
            <a:endParaRPr lang="en-IN" dirty="0"/>
          </a:p>
          <a:p>
            <a:pPr>
              <a:spcBef>
                <a:spcPts val="578"/>
              </a:spcBef>
            </a:pPr>
            <a:r>
              <a:rPr lang="en-US" dirty="0"/>
              <a:t>The fourth pillar addresses mission-critical operations. This is relevant for customers who might look at Microsoft traditionally as the mission-critical vendor of choice. If we look at the evolution at data center, more and more customers are saying that Microsoft products are already running in </a:t>
            </a:r>
            <a:r>
              <a:rPr lang="en-US" dirty="0" smtClean="0"/>
              <a:t>a number </a:t>
            </a:r>
            <a:r>
              <a:rPr lang="en-US" dirty="0"/>
              <a:t>of departments. They are doing a fantastic job with the latest versions of Windows Server </a:t>
            </a:r>
            <a:r>
              <a:rPr lang="en-US" dirty="0" smtClean="0"/>
              <a:t>2008 R2 </a:t>
            </a:r>
            <a:r>
              <a:rPr lang="en-US" dirty="0"/>
              <a:t>and SQL Server 2008 R2 in terms of scalability. There is </a:t>
            </a:r>
            <a:r>
              <a:rPr lang="en-US" dirty="0" smtClean="0"/>
              <a:t>no workload to which the Microsoft </a:t>
            </a:r>
            <a:r>
              <a:rPr lang="en-US" dirty="0"/>
              <a:t>platform can’t </a:t>
            </a:r>
            <a:r>
              <a:rPr lang="en-US" dirty="0" smtClean="0"/>
              <a:t>scale.  With support for 256 </a:t>
            </a:r>
            <a:r>
              <a:rPr lang="en-US" dirty="0"/>
              <a:t>logical processors, 2 </a:t>
            </a:r>
            <a:r>
              <a:rPr lang="en-US" dirty="0" smtClean="0"/>
              <a:t>terabytes </a:t>
            </a:r>
            <a:r>
              <a:rPr lang="en-US" dirty="0"/>
              <a:t>of RAM, industry-standard hardware, and a virtualized platform, there are a number of things that the platform has that it did not have before. </a:t>
            </a:r>
            <a:r>
              <a:rPr lang="en-US" dirty="0" smtClean="0"/>
              <a:t>Microsoft </a:t>
            </a:r>
            <a:r>
              <a:rPr lang="en-US" dirty="0"/>
              <a:t>can support critical business applications with reliability, scalability, and security</a:t>
            </a:r>
            <a:r>
              <a:rPr lang="en-US" dirty="0" smtClean="0"/>
              <a:t>.</a:t>
            </a:r>
          </a:p>
          <a:p>
            <a:pPr>
              <a:spcBef>
                <a:spcPts val="578"/>
              </a:spcBef>
            </a:pPr>
            <a:endParaRPr lang="en-IN" dirty="0"/>
          </a:p>
          <a:p>
            <a:pPr>
              <a:spcBef>
                <a:spcPts val="578"/>
              </a:spcBef>
            </a:pPr>
            <a:r>
              <a:rPr lang="en-US" dirty="0"/>
              <a:t>Finally, we know that great value at lower costs, going to market </a:t>
            </a:r>
            <a:r>
              <a:rPr lang="en-US" dirty="0" smtClean="0"/>
              <a:t>with </a:t>
            </a:r>
            <a:r>
              <a:rPr lang="en-US" dirty="0"/>
              <a:t>partners, and enabling customer choice is where we will see the </a:t>
            </a:r>
            <a:r>
              <a:rPr lang="en-US" dirty="0" smtClean="0"/>
              <a:t>subsequent value </a:t>
            </a:r>
            <a:r>
              <a:rPr lang="en-US" dirty="0"/>
              <a:t>to the customer. </a:t>
            </a:r>
          </a:p>
          <a:p>
            <a:pPr>
              <a:spcBef>
                <a:spcPts val="578"/>
              </a:spcBef>
            </a:pPr>
            <a:endParaRPr lang="en-US" dirty="0" smtClean="0"/>
          </a:p>
          <a:p>
            <a:pPr>
              <a:spcBef>
                <a:spcPts val="578"/>
              </a:spcBef>
            </a:pPr>
            <a:r>
              <a:rPr lang="en-US" dirty="0" smtClean="0"/>
              <a:t>So</a:t>
            </a:r>
            <a:r>
              <a:rPr lang="en-US" dirty="0"/>
              <a:t>, these are the five pillars, and it is important </a:t>
            </a:r>
            <a:r>
              <a:rPr lang="en-US" dirty="0" smtClean="0"/>
              <a:t>to clarify </a:t>
            </a:r>
            <a:r>
              <a:rPr lang="en-US" dirty="0"/>
              <a:t>that these are </a:t>
            </a:r>
            <a:r>
              <a:rPr lang="en-US" dirty="0" smtClean="0"/>
              <a:t>our design </a:t>
            </a:r>
            <a:r>
              <a:rPr lang="en-US" dirty="0"/>
              <a:t>goals. This is a complete stack approach that reflects </a:t>
            </a:r>
            <a:r>
              <a:rPr lang="en-US" dirty="0" smtClean="0"/>
              <a:t>what we </a:t>
            </a:r>
            <a:r>
              <a:rPr lang="en-US" dirty="0"/>
              <a:t>try to enable for customers in terms of the potential value they get when standardizing with Microsoft. We have </a:t>
            </a:r>
            <a:r>
              <a:rPr lang="en-US" dirty="0" smtClean="0"/>
              <a:t>a number </a:t>
            </a:r>
            <a:r>
              <a:rPr lang="en-US" dirty="0"/>
              <a:t>of case studies to support these pillars. </a:t>
            </a:r>
            <a:endParaRPr lang="en-IN" dirty="0"/>
          </a:p>
          <a:p>
            <a:pPr marL="269843" indent="-269843" defTabSz="863214">
              <a:spcBef>
                <a:spcPts val="578"/>
              </a:spcBef>
              <a:defRPr/>
            </a:pPr>
            <a:endParaRPr lang="en-US" kern="0" dirty="0"/>
          </a:p>
          <a:p>
            <a:pPr defTabSz="881286">
              <a:spcBef>
                <a:spcPts val="578"/>
              </a:spcBef>
              <a:spcAft>
                <a:spcPts val="578"/>
              </a:spcAft>
            </a:pPr>
            <a:endParaRPr lang="en-US" dirty="0"/>
          </a:p>
          <a:p>
            <a:pPr defTabSz="881390">
              <a:spcBef>
                <a:spcPts val="578"/>
              </a:spcBef>
              <a:defRPr/>
            </a:pPr>
            <a:endParaRPr lang="en-US" dirty="0"/>
          </a:p>
        </p:txBody>
      </p:sp>
      <p:sp>
        <p:nvSpPr>
          <p:cNvPr id="4" name="Slide Number Placeholder 3"/>
          <p:cNvSpPr>
            <a:spLocks noGrp="1"/>
          </p:cNvSpPr>
          <p:nvPr>
            <p:ph type="sldNum" sz="quarter" idx="10"/>
          </p:nvPr>
        </p:nvSpPr>
        <p:spPr/>
        <p:txBody>
          <a:bodyPr/>
          <a:lstStyle/>
          <a:p>
            <a:fld id="{3E61BEBA-BBDD-4897-904C-1913FBBF76AC}" type="slidenum">
              <a:rPr lang="en-US" smtClean="0">
                <a:solidFill>
                  <a:prstClr val="black"/>
                </a:solidFill>
              </a:rPr>
              <a:pPr/>
              <a:t>10</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999478" y="4343400"/>
            <a:ext cx="7772400" cy="631825"/>
          </a:xfrm>
        </p:spPr>
        <p:txBody>
          <a:bodyPr>
            <a:noAutofit/>
          </a:bodyPr>
          <a:lstStyle>
            <a:lvl1pPr algn="r">
              <a:defRPr kumimoji="0" lang="en-US" sz="3200" b="0" i="0" u="none" strike="noStrike" kern="1200" cap="none" spc="0" normalizeH="0" baseline="0" noProof="0" dirty="0">
                <a:ln>
                  <a:noFill/>
                </a:ln>
                <a:gradFill>
                  <a:gsLst>
                    <a:gs pos="0">
                      <a:schemeClr val="tx1"/>
                    </a:gs>
                    <a:gs pos="100000">
                      <a:schemeClr val="tx1"/>
                    </a:gs>
                  </a:gsLst>
                  <a:lin ang="13500000" scaled="1"/>
                </a:gradFill>
                <a:effectLst/>
                <a:uLnTx/>
                <a:uFillTx/>
                <a:latin typeface="Segoe Semibold" pitchFamily="34" charset="0"/>
                <a:ea typeface="+mj-ea"/>
                <a:cs typeface="+mj-cs"/>
              </a:defRPr>
            </a:lvl1pPr>
          </a:lstStyle>
          <a:p>
            <a:r>
              <a:rPr lang="en-US" smtClean="0"/>
              <a:t>Click to edit Master title style</a:t>
            </a:r>
            <a:endParaRPr lang="en-US" dirty="0"/>
          </a:p>
        </p:txBody>
      </p:sp>
      <p:sp>
        <p:nvSpPr>
          <p:cNvPr id="8" name="Subtitle 2"/>
          <p:cNvSpPr>
            <a:spLocks noGrp="1"/>
          </p:cNvSpPr>
          <p:nvPr>
            <p:ph type="subTitle" idx="1" hasCustomPrompt="1"/>
          </p:nvPr>
        </p:nvSpPr>
        <p:spPr>
          <a:xfrm>
            <a:off x="3810000" y="5117911"/>
            <a:ext cx="4953000" cy="857954"/>
          </a:xfrm>
        </p:spPr>
        <p:txBody>
          <a:bodyPr vert="horz" lIns="0" tIns="0" rIns="0" bIns="0" rtlCol="0">
            <a:noAutofit/>
          </a:bodyPr>
          <a:lstStyle>
            <a:lvl1pPr marL="0" indent="0" algn="r" defTabSz="914400" rtl="0" eaLnBrk="1" latinLnBrk="0" hangingPunct="1">
              <a:spcBef>
                <a:spcPts val="0"/>
              </a:spcBef>
              <a:spcAft>
                <a:spcPts val="0"/>
              </a:spcAft>
              <a:buClr>
                <a:srgbClr val="FF5B00"/>
              </a:buClr>
              <a:buSzPct val="65000"/>
              <a:buFont typeface="Wingdings 3" pitchFamily="18" charset="2"/>
              <a:buNone/>
              <a:defRPr lang="en-US" sz="1800" b="0" kern="1200" cap="all" baseline="0" dirty="0">
                <a:gradFill>
                  <a:gsLst>
                    <a:gs pos="0">
                      <a:schemeClr val="tx1"/>
                    </a:gs>
                    <a:gs pos="100000">
                      <a:schemeClr val="tx1"/>
                    </a:gs>
                  </a:gsLst>
                  <a:lin ang="5400000" scaled="0"/>
                </a:gradFill>
                <a:latin typeface="Segoe"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a:t>
            </a:r>
          </a:p>
          <a:p>
            <a:r>
              <a:rPr lang="en-US" dirty="0" smtClean="0"/>
              <a:t>TITLE</a:t>
            </a:r>
          </a:p>
          <a:p>
            <a:r>
              <a:rPr lang="en-US" dirty="0" smtClean="0"/>
              <a:t>DATE</a:t>
            </a:r>
            <a:endParaRPr lang="en-US" dirty="0"/>
          </a:p>
        </p:txBody>
      </p:sp>
    </p:spTree>
    <p:extLst>
      <p:ext uri="{BB962C8B-B14F-4D97-AF65-F5344CB8AC3E}">
        <p14:creationId xmlns:p14="http://schemas.microsoft.com/office/powerpoint/2010/main" val="201078744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Hidden slide">
    <p:bg bwMode="black">
      <p:bgPr>
        <a:gradFill>
          <a:gsLst>
            <a:gs pos="0">
              <a:srgbClr val="000000"/>
            </a:gs>
            <a:gs pos="20000">
              <a:schemeClr val="tx2">
                <a:lumMod val="10000"/>
              </a:schemeClr>
            </a:gs>
            <a:gs pos="50000">
              <a:schemeClr val="bg2">
                <a:lumMod val="85000"/>
                <a:lumOff val="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688150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0">
          <a:blip r:embed="rId2" cstate="screen">
            <a:lum/>
          </a:blip>
          <a:srcRect/>
          <a:stretch>
            <a:fillRect l="-11000" r="-11000"/>
          </a:stretch>
        </a:blipFill>
        <a:effectLst/>
      </p:bgPr>
    </p:bg>
    <p:spTree>
      <p:nvGrpSpPr>
        <p:cNvPr id="1" name=""/>
        <p:cNvGrpSpPr/>
        <p:nvPr/>
      </p:nvGrpSpPr>
      <p:grpSpPr>
        <a:xfrm>
          <a:off x="0" y="0"/>
          <a:ext cx="0" cy="0"/>
          <a:chOff x="0" y="0"/>
          <a:chExt cx="0" cy="0"/>
        </a:xfrm>
      </p:grpSpPr>
      <p:sp>
        <p:nvSpPr>
          <p:cNvPr id="10" name="Title 3"/>
          <p:cNvSpPr>
            <a:spLocks noGrp="1"/>
          </p:cNvSpPr>
          <p:nvPr>
            <p:ph type="ctrTitle"/>
          </p:nvPr>
        </p:nvSpPr>
        <p:spPr>
          <a:xfrm>
            <a:off x="436881" y="742289"/>
            <a:ext cx="3718559" cy="376382"/>
          </a:xfrm>
        </p:spPr>
        <p:txBody>
          <a:bodyPr/>
          <a:lstStyle>
            <a:lvl1pPr>
              <a:defRPr sz="2100"/>
            </a:lvl1pPr>
          </a:lstStyle>
          <a:p>
            <a:r>
              <a:rPr lang="en-US" smtClean="0"/>
              <a:t>Click to edit Master title style</a:t>
            </a:r>
            <a:endParaRPr lang="en-US" dirty="0"/>
          </a:p>
        </p:txBody>
      </p:sp>
      <p:sp>
        <p:nvSpPr>
          <p:cNvPr id="11" name="Subtitle 6"/>
          <p:cNvSpPr>
            <a:spLocks noGrp="1"/>
          </p:cNvSpPr>
          <p:nvPr>
            <p:ph type="subTitle" idx="1" hasCustomPrompt="1"/>
          </p:nvPr>
        </p:nvSpPr>
        <p:spPr>
          <a:xfrm>
            <a:off x="436880" y="1337443"/>
            <a:ext cx="3698240" cy="1246495"/>
          </a:xfrm>
        </p:spPr>
        <p:txBody>
          <a:bodyPr/>
          <a:lstStyle>
            <a:lvl1pPr marL="0">
              <a:spcAft>
                <a:spcPts val="0"/>
              </a:spcAft>
              <a:buNone/>
              <a:defRPr sz="3000" baseline="0"/>
            </a:lvl1pPr>
          </a:lstStyle>
          <a:p>
            <a:r>
              <a:rPr lang="en-US" dirty="0" smtClean="0"/>
              <a:t>Strategic Advantage and the Microsoft Application Platform</a:t>
            </a:r>
            <a:endParaRPr lang="en-US" dirty="0"/>
          </a:p>
        </p:txBody>
      </p:sp>
      <p:cxnSp>
        <p:nvCxnSpPr>
          <p:cNvPr id="14" name="Straight Connector 13"/>
          <p:cNvCxnSpPr/>
          <p:nvPr userDrawn="1"/>
        </p:nvCxnSpPr>
        <p:spPr bwMode="auto">
          <a:xfrm>
            <a:off x="0" y="1173625"/>
            <a:ext cx="4131325" cy="1588"/>
          </a:xfrm>
          <a:prstGeom prst="line">
            <a:avLst/>
          </a:prstGeom>
          <a:noFill/>
          <a:ln w="9525" cap="flat" cmpd="sng" algn="ctr">
            <a:solidFill>
              <a:schemeClr val="tx1">
                <a:lumMod val="65000"/>
              </a:schemeClr>
            </a:solidFill>
            <a:prstDash val="solid"/>
            <a:round/>
            <a:headEnd type="none" w="med" len="med"/>
            <a:tailEnd type="none" w="med" len="med"/>
          </a:ln>
          <a:effectLst/>
        </p:spPr>
      </p:cxnSp>
      <p:pic>
        <p:nvPicPr>
          <p:cNvPr id="7" name="Picture 6" descr="Because its everybody's business_T1Logo.png"/>
          <p:cNvPicPr>
            <a:picLocks noChangeAspect="1"/>
          </p:cNvPicPr>
          <p:nvPr userDrawn="1"/>
        </p:nvPicPr>
        <p:blipFill>
          <a:blip r:embed="rId3" cstate="screen">
            <a:lum bright="-100000" contrast="100000"/>
          </a:blip>
          <a:stretch>
            <a:fillRect/>
          </a:stretch>
        </p:blipFill>
        <p:spPr>
          <a:xfrm>
            <a:off x="424934" y="6303720"/>
            <a:ext cx="2187639" cy="370786"/>
          </a:xfrm>
          <a:prstGeom prst="rect">
            <a:avLst/>
          </a:prstGeom>
        </p:spPr>
      </p:pic>
      <p:pic>
        <p:nvPicPr>
          <p:cNvPr id="6" name="Picture 5" descr="slide_1.png"/>
          <p:cNvPicPr>
            <a:picLocks noChangeAspect="1"/>
          </p:cNvPicPr>
          <p:nvPr userDrawn="1"/>
        </p:nvPicPr>
        <p:blipFill>
          <a:blip r:embed="rId4" cstate="screen"/>
          <a:stretch>
            <a:fillRect/>
          </a:stretch>
        </p:blipFill>
        <p:spPr>
          <a:xfrm>
            <a:off x="2452256" y="1660585"/>
            <a:ext cx="6691744" cy="5399121"/>
          </a:xfrm>
          <a:prstGeom prst="rect">
            <a:avLst/>
          </a:prstGeom>
        </p:spPr>
      </p:pic>
    </p:spTree>
    <p:extLst>
      <p:ext uri="{BB962C8B-B14F-4D97-AF65-F5344CB8AC3E}">
        <p14:creationId xmlns:p14="http://schemas.microsoft.com/office/powerpoint/2010/main" val="341438278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Agenda">
    <p:bg>
      <p:bgPr>
        <a:blipFill dpi="0" rotWithShape="0">
          <a:blip r:embed="rId2" cstate="screen">
            <a:lum/>
          </a:blip>
          <a:srcRect/>
          <a:stretch>
            <a:fillRect l="-11000" r="-11000"/>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57200" y="365760"/>
            <a:ext cx="8321675" cy="609398"/>
          </a:xfrm>
          <a:noFill/>
          <a:ln w="9525">
            <a:noFill/>
            <a:miter lim="800000"/>
            <a:headEnd/>
            <a:tailEnd/>
          </a:ln>
        </p:spPr>
        <p:txBody>
          <a:bodyPr vert="horz" wrap="square" lIns="0" tIns="0" rIns="0" bIns="0" numCol="1" anchor="t" anchorCtr="0" compatLnSpc="1">
            <a:prstTxWarp prst="textNoShape">
              <a:avLst/>
            </a:prstTxWarp>
            <a:noAutofit/>
          </a:bodyPr>
          <a:lstStyle>
            <a:lvl1pPr>
              <a:defRPr lang="en-US" sz="4000" dirty="0">
                <a:solidFill>
                  <a:schemeClr val="bg1"/>
                </a:solidFill>
                <a:effectLst/>
                <a:latin typeface="+mj-lt"/>
                <a:ea typeface="+mj-ea"/>
                <a:cs typeface="+mj-cs"/>
              </a:defRPr>
            </a:lvl1pPr>
          </a:lstStyle>
          <a:p>
            <a:pPr lvl="0" algn="l" rtl="0" eaLnBrk="0" fontAlgn="base" hangingPunct="0">
              <a:lnSpc>
                <a:spcPct val="90000"/>
              </a:lnSpc>
              <a:spcBef>
                <a:spcPct val="0"/>
              </a:spcBef>
              <a:spcAft>
                <a:spcPct val="0"/>
              </a:spcAft>
            </a:pPr>
            <a:r>
              <a:rPr lang="en-US" dirty="0" smtClean="0"/>
              <a:t>Agenda</a:t>
            </a:r>
            <a:endParaRPr lang="en-US" dirty="0"/>
          </a:p>
        </p:txBody>
      </p:sp>
      <p:sp>
        <p:nvSpPr>
          <p:cNvPr id="13" name="Content Placeholder 2"/>
          <p:cNvSpPr>
            <a:spLocks noGrp="1"/>
          </p:cNvSpPr>
          <p:nvPr>
            <p:ph idx="1"/>
          </p:nvPr>
        </p:nvSpPr>
        <p:spPr>
          <a:xfrm>
            <a:off x="457200" y="1371600"/>
            <a:ext cx="8320088" cy="1938992"/>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Box 13"/>
          <p:cNvSpPr txBox="1"/>
          <p:nvPr userDrawn="1"/>
        </p:nvSpPr>
        <p:spPr>
          <a:xfrm>
            <a:off x="6067792" y="6400800"/>
            <a:ext cx="2926080" cy="457200"/>
          </a:xfrm>
          <a:prstGeom prst="rect">
            <a:avLst/>
          </a:prstGeom>
          <a:noFill/>
        </p:spPr>
        <p:txBody>
          <a:bodyPr wrap="square" rtlCol="0" anchor="ctr">
            <a:noAutofit/>
          </a:bodyPr>
          <a:lstStyle/>
          <a:p>
            <a:pPr algn="r" fontAlgn="base">
              <a:spcBef>
                <a:spcPct val="0"/>
              </a:spcBef>
              <a:spcAft>
                <a:spcPct val="0"/>
              </a:spcAft>
            </a:pPr>
            <a:r>
              <a:rPr lang="en-US" sz="1200" dirty="0" smtClean="0">
                <a:solidFill>
                  <a:srgbClr val="000000"/>
                </a:solidFill>
              </a:rPr>
              <a:t>|    </a:t>
            </a:r>
            <a:fld id="{0E3FD99C-B34B-4A94-B48B-DDD52BF86808}" type="slidenum">
              <a:rPr lang="en-US" sz="1200" smtClean="0">
                <a:solidFill>
                  <a:srgbClr val="000000"/>
                </a:solidFill>
              </a:rPr>
              <a:pPr algn="r" fontAlgn="base">
                <a:spcBef>
                  <a:spcPct val="0"/>
                </a:spcBef>
                <a:spcAft>
                  <a:spcPct val="0"/>
                </a:spcAft>
              </a:pPr>
              <a:t>‹#›</a:t>
            </a:fld>
            <a:endParaRPr lang="en-US" sz="1200" dirty="0">
              <a:solidFill>
                <a:srgbClr val="000000"/>
              </a:solidFill>
            </a:endParaRPr>
          </a:p>
        </p:txBody>
      </p:sp>
      <p:pic>
        <p:nvPicPr>
          <p:cNvPr id="15" name="Picture 15" descr="MS-apo_W"/>
          <p:cNvPicPr>
            <a:picLocks noChangeAspect="1" noChangeArrowheads="1"/>
          </p:cNvPicPr>
          <p:nvPr userDrawn="1"/>
        </p:nvPicPr>
        <p:blipFill>
          <a:blip r:embed="rId3" cstate="screen">
            <a:lum bright="-100000" contrast="100000"/>
          </a:blip>
          <a:srcRect b="-74626"/>
          <a:stretch>
            <a:fillRect/>
          </a:stretch>
        </p:blipFill>
        <p:spPr bwMode="auto">
          <a:xfrm>
            <a:off x="423731" y="6535827"/>
            <a:ext cx="2026692" cy="322173"/>
          </a:xfrm>
          <a:prstGeom prst="rect">
            <a:avLst/>
          </a:prstGeom>
          <a:noFill/>
          <a:ln w="9525">
            <a:noFill/>
            <a:miter lim="800000"/>
            <a:headEnd/>
            <a:tailEnd/>
          </a:ln>
        </p:spPr>
      </p:pic>
      <p:pic>
        <p:nvPicPr>
          <p:cNvPr id="6" name="Picture 5" descr="Because its everybody's business_T1Logo.png"/>
          <p:cNvPicPr>
            <a:picLocks noChangeAspect="1"/>
          </p:cNvPicPr>
          <p:nvPr userDrawn="1"/>
        </p:nvPicPr>
        <p:blipFill>
          <a:blip r:embed="rId4" cstate="screen">
            <a:lum bright="-100000" contrast="100000"/>
          </a:blip>
          <a:stretch>
            <a:fillRect/>
          </a:stretch>
        </p:blipFill>
        <p:spPr>
          <a:xfrm>
            <a:off x="6959698" y="6456029"/>
            <a:ext cx="1488386" cy="252268"/>
          </a:xfrm>
          <a:prstGeom prst="rect">
            <a:avLst/>
          </a:prstGeom>
          <a:noFill/>
          <a:ln w="9525">
            <a:noFill/>
            <a:miter lim="800000"/>
            <a:headEnd/>
            <a:tailEnd/>
          </a:ln>
        </p:spPr>
      </p:pic>
      <p:pic>
        <p:nvPicPr>
          <p:cNvPr id="7" name="Picture 6" descr="agenda_option_3 copy.png"/>
          <p:cNvPicPr>
            <a:picLocks noChangeAspect="1"/>
          </p:cNvPicPr>
          <p:nvPr userDrawn="1"/>
        </p:nvPicPr>
        <p:blipFill>
          <a:blip r:embed="rId5" cstate="screen"/>
          <a:stretch>
            <a:fillRect/>
          </a:stretch>
        </p:blipFill>
        <p:spPr>
          <a:xfrm>
            <a:off x="3513937" y="0"/>
            <a:ext cx="5630062" cy="4889500"/>
          </a:xfrm>
          <a:prstGeom prst="rect">
            <a:avLst/>
          </a:prstGeom>
        </p:spPr>
      </p:pic>
    </p:spTree>
    <p:extLst>
      <p:ext uri="{BB962C8B-B14F-4D97-AF65-F5344CB8AC3E}">
        <p14:creationId xmlns:p14="http://schemas.microsoft.com/office/powerpoint/2010/main" val="198703044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p:bg>
      <p:bgPr>
        <a:blipFill dpi="0" rotWithShape="0">
          <a:blip r:embed="rId2" cstate="screen">
            <a:lum/>
          </a:blip>
          <a:srcRect/>
          <a:stretch>
            <a:fillRect l="-11000" r="-11000"/>
          </a:stretch>
        </a:blipFill>
        <a:effectLst/>
      </p:bgPr>
    </p:bg>
    <p:spTree>
      <p:nvGrpSpPr>
        <p:cNvPr id="1" name=""/>
        <p:cNvGrpSpPr/>
        <p:nvPr/>
      </p:nvGrpSpPr>
      <p:grpSpPr>
        <a:xfrm>
          <a:off x="0" y="0"/>
          <a:ext cx="0" cy="0"/>
          <a:chOff x="0" y="0"/>
          <a:chExt cx="0" cy="0"/>
        </a:xfrm>
      </p:grpSpPr>
      <p:sp>
        <p:nvSpPr>
          <p:cNvPr id="4" name="Text Placeholder 9"/>
          <p:cNvSpPr>
            <a:spLocks noGrp="1"/>
          </p:cNvSpPr>
          <p:nvPr>
            <p:ph type="body" sz="quarter" idx="10"/>
          </p:nvPr>
        </p:nvSpPr>
        <p:spPr>
          <a:xfrm>
            <a:off x="463742" y="4069205"/>
            <a:ext cx="4176712" cy="332399"/>
          </a:xfrm>
        </p:spPr>
        <p:txBody>
          <a:bodyPr/>
          <a:lstStyle>
            <a:lvl1pPr marL="0" indent="0">
              <a:buNone/>
              <a:defRPr sz="2800">
                <a:solidFill>
                  <a:schemeClr val="bg2"/>
                </a:solidFill>
              </a:defRPr>
            </a:lvl1pPr>
          </a:lstStyle>
          <a:p>
            <a:pPr lvl="0"/>
            <a:r>
              <a:rPr lang="en-US" sz="2400" smtClean="0">
                <a:solidFill>
                  <a:schemeClr val="tx1">
                    <a:lumMod val="85000"/>
                  </a:schemeClr>
                </a:solidFill>
              </a:rPr>
              <a:t>Click to edit Master text styles</a:t>
            </a:r>
          </a:p>
        </p:txBody>
      </p:sp>
      <p:sp>
        <p:nvSpPr>
          <p:cNvPr id="5" name="Title 1"/>
          <p:cNvSpPr>
            <a:spLocks noGrp="1"/>
          </p:cNvSpPr>
          <p:nvPr>
            <p:ph type="title" hasCustomPrompt="1"/>
          </p:nvPr>
        </p:nvSpPr>
        <p:spPr>
          <a:xfrm>
            <a:off x="454561" y="1075800"/>
            <a:ext cx="4753778" cy="1107996"/>
          </a:xfrm>
          <a:noFill/>
          <a:ln w="9525">
            <a:noFill/>
            <a:miter lim="800000"/>
            <a:headEnd/>
            <a:tailEnd/>
          </a:ln>
        </p:spPr>
        <p:txBody>
          <a:bodyPr vert="horz" wrap="square" lIns="0" tIns="0" rIns="0" bIns="0" numCol="1" anchor="b" anchorCtr="0" compatLnSpc="1">
            <a:prstTxWarp prst="textNoShape">
              <a:avLst/>
            </a:prstTxWarp>
            <a:spAutoFit/>
          </a:bodyPr>
          <a:lstStyle>
            <a:lvl1pPr>
              <a:defRPr lang="en-US" sz="4000" dirty="0">
                <a:solidFill>
                  <a:schemeClr val="bg1"/>
                </a:solidFill>
                <a:effectLst/>
                <a:latin typeface="+mj-lt"/>
                <a:ea typeface="+mj-ea"/>
                <a:cs typeface="+mj-cs"/>
              </a:defRPr>
            </a:lvl1pPr>
          </a:lstStyle>
          <a:p>
            <a:r>
              <a:rPr lang="en-US" dirty="0" smtClean="0"/>
              <a:t>Application Lifecycle Management</a:t>
            </a:r>
            <a:endParaRPr lang="en-US" dirty="0"/>
          </a:p>
        </p:txBody>
      </p:sp>
      <p:sp>
        <p:nvSpPr>
          <p:cNvPr id="8" name="TextBox 7"/>
          <p:cNvSpPr txBox="1"/>
          <p:nvPr userDrawn="1"/>
        </p:nvSpPr>
        <p:spPr>
          <a:xfrm>
            <a:off x="6067792" y="6400800"/>
            <a:ext cx="2926080" cy="457200"/>
          </a:xfrm>
          <a:prstGeom prst="rect">
            <a:avLst/>
          </a:prstGeom>
          <a:noFill/>
        </p:spPr>
        <p:txBody>
          <a:bodyPr wrap="square" rtlCol="0" anchor="ctr">
            <a:noAutofit/>
          </a:bodyPr>
          <a:lstStyle/>
          <a:p>
            <a:pPr algn="r" fontAlgn="base">
              <a:spcBef>
                <a:spcPct val="0"/>
              </a:spcBef>
              <a:spcAft>
                <a:spcPct val="0"/>
              </a:spcAft>
            </a:pPr>
            <a:r>
              <a:rPr lang="en-US" sz="1200" dirty="0" smtClean="0">
                <a:solidFill>
                  <a:srgbClr val="FFFFFF"/>
                </a:solidFill>
              </a:rPr>
              <a:t>  </a:t>
            </a:r>
            <a:r>
              <a:rPr lang="en-US" sz="1200" dirty="0" smtClean="0">
                <a:solidFill>
                  <a:srgbClr val="000000"/>
                </a:solidFill>
              </a:rPr>
              <a:t>|    </a:t>
            </a:r>
            <a:fld id="{0E3FD99C-B34B-4A94-B48B-DDD52BF86808}" type="slidenum">
              <a:rPr lang="en-US" sz="1200" smtClean="0">
                <a:solidFill>
                  <a:srgbClr val="000000"/>
                </a:solidFill>
              </a:rPr>
              <a:pPr algn="r" fontAlgn="base">
                <a:spcBef>
                  <a:spcPct val="0"/>
                </a:spcBef>
                <a:spcAft>
                  <a:spcPct val="0"/>
                </a:spcAft>
              </a:pPr>
              <a:t>‹#›</a:t>
            </a:fld>
            <a:endParaRPr lang="en-US" sz="1200" dirty="0">
              <a:solidFill>
                <a:srgbClr val="000000"/>
              </a:solidFill>
            </a:endParaRPr>
          </a:p>
        </p:txBody>
      </p:sp>
      <p:pic>
        <p:nvPicPr>
          <p:cNvPr id="9" name="Picture 15" descr="MS-apo_W"/>
          <p:cNvPicPr>
            <a:picLocks noChangeAspect="1" noChangeArrowheads="1"/>
          </p:cNvPicPr>
          <p:nvPr userDrawn="1"/>
        </p:nvPicPr>
        <p:blipFill>
          <a:blip r:embed="rId3" cstate="screen">
            <a:lum bright="-100000" contrast="100000"/>
          </a:blip>
          <a:srcRect b="-74626"/>
          <a:stretch>
            <a:fillRect/>
          </a:stretch>
        </p:blipFill>
        <p:spPr bwMode="auto">
          <a:xfrm>
            <a:off x="423731" y="6535827"/>
            <a:ext cx="2026692" cy="322173"/>
          </a:xfrm>
          <a:prstGeom prst="rect">
            <a:avLst/>
          </a:prstGeom>
          <a:noFill/>
          <a:ln w="9525">
            <a:noFill/>
            <a:miter lim="800000"/>
            <a:headEnd/>
            <a:tailEnd/>
          </a:ln>
        </p:spPr>
      </p:pic>
      <p:pic>
        <p:nvPicPr>
          <p:cNvPr id="10" name="Picture 9" descr="Because its everybody's business_T1Logo.png"/>
          <p:cNvPicPr>
            <a:picLocks noChangeAspect="1"/>
          </p:cNvPicPr>
          <p:nvPr userDrawn="1"/>
        </p:nvPicPr>
        <p:blipFill>
          <a:blip r:embed="rId4" cstate="screen">
            <a:lum bright="-100000" contrast="100000"/>
          </a:blip>
          <a:stretch>
            <a:fillRect/>
          </a:stretch>
        </p:blipFill>
        <p:spPr>
          <a:xfrm>
            <a:off x="6959698" y="6456029"/>
            <a:ext cx="1488386" cy="252268"/>
          </a:xfrm>
          <a:prstGeom prst="rect">
            <a:avLst/>
          </a:prstGeom>
          <a:noFill/>
          <a:ln w="9525">
            <a:noFill/>
            <a:miter lim="800000"/>
            <a:headEnd/>
            <a:tailEnd/>
          </a:ln>
        </p:spPr>
      </p:pic>
    </p:spTree>
    <p:extLst>
      <p:ext uri="{BB962C8B-B14F-4D97-AF65-F5344CB8AC3E}">
        <p14:creationId xmlns:p14="http://schemas.microsoft.com/office/powerpoint/2010/main" val="3148962394"/>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screen">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321675" cy="553998"/>
          </a:xfrm>
          <a:noFill/>
          <a:ln w="9525">
            <a:noFill/>
            <a:miter lim="800000"/>
            <a:headEnd/>
            <a:tailEnd/>
          </a:ln>
        </p:spPr>
        <p:txBody>
          <a:bodyPr vert="horz" wrap="square" lIns="0" tIns="0" rIns="0" bIns="0" numCol="1" anchor="t" anchorCtr="0" compatLnSpc="1">
            <a:prstTxWarp prst="textNoShape">
              <a:avLst/>
            </a:prstTxWarp>
            <a:spAutoFit/>
          </a:bodyPr>
          <a:lstStyle>
            <a:lvl1pPr>
              <a:defRPr lang="en-US" sz="4000" dirty="0">
                <a:solidFill>
                  <a:schemeClr val="bg1"/>
                </a:solidFill>
                <a:effectLst/>
                <a:latin typeface="+mj-lt"/>
                <a:ea typeface="+mj-ea"/>
                <a:cs typeface="+mj-cs"/>
              </a:defRPr>
            </a:lvl1pPr>
          </a:lstStyle>
          <a:p>
            <a:pPr lvl="0" algn="l" rtl="0" eaLnBrk="0" fontAlgn="base" hangingPunct="0">
              <a:lnSpc>
                <a:spcPct val="90000"/>
              </a:lnSpc>
              <a:spcBef>
                <a:spcPct val="0"/>
              </a:spcBef>
              <a:spcAft>
                <a:spcPct val="0"/>
              </a:spcAft>
            </a:pPr>
            <a:r>
              <a:rPr lang="en-US" dirty="0" smtClean="0"/>
              <a:t>Click to edit Master title style</a:t>
            </a:r>
            <a:endParaRPr lang="en-US" dirty="0"/>
          </a:p>
        </p:txBody>
      </p:sp>
      <p:sp>
        <p:nvSpPr>
          <p:cNvPr id="3" name="Content Placeholder 2"/>
          <p:cNvSpPr>
            <a:spLocks noGrp="1"/>
          </p:cNvSpPr>
          <p:nvPr>
            <p:ph idx="1"/>
          </p:nvPr>
        </p:nvSpPr>
        <p:spPr>
          <a:xfrm>
            <a:off x="457200" y="1684116"/>
            <a:ext cx="8320088" cy="1938992"/>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a:off x="6067792" y="6400800"/>
            <a:ext cx="2926080" cy="457200"/>
          </a:xfrm>
          <a:prstGeom prst="rect">
            <a:avLst/>
          </a:prstGeom>
          <a:noFill/>
        </p:spPr>
        <p:txBody>
          <a:bodyPr wrap="square" rtlCol="0" anchor="ctr">
            <a:noAutofit/>
          </a:bodyPr>
          <a:lstStyle/>
          <a:p>
            <a:pPr algn="r" fontAlgn="base">
              <a:spcBef>
                <a:spcPct val="0"/>
              </a:spcBef>
              <a:spcAft>
                <a:spcPct val="0"/>
              </a:spcAft>
            </a:pPr>
            <a:r>
              <a:rPr lang="en-US" sz="1200" dirty="0" smtClean="0">
                <a:solidFill>
                  <a:srgbClr val="000000"/>
                </a:solidFill>
              </a:rPr>
              <a:t>|    </a:t>
            </a:r>
            <a:fld id="{0E3FD99C-B34B-4A94-B48B-DDD52BF86808}" type="slidenum">
              <a:rPr lang="en-US" sz="1200" smtClean="0">
                <a:solidFill>
                  <a:srgbClr val="000000"/>
                </a:solidFill>
              </a:rPr>
              <a:pPr algn="r" fontAlgn="base">
                <a:spcBef>
                  <a:spcPct val="0"/>
                </a:spcBef>
                <a:spcAft>
                  <a:spcPct val="0"/>
                </a:spcAft>
              </a:pPr>
              <a:t>‹#›</a:t>
            </a:fld>
            <a:endParaRPr lang="en-US" sz="1200" dirty="0">
              <a:solidFill>
                <a:srgbClr val="000000"/>
              </a:solidFill>
            </a:endParaRPr>
          </a:p>
        </p:txBody>
      </p:sp>
      <p:pic>
        <p:nvPicPr>
          <p:cNvPr id="15" name="Picture 15" descr="MS-apo_W"/>
          <p:cNvPicPr>
            <a:picLocks noChangeAspect="1" noChangeArrowheads="1"/>
          </p:cNvPicPr>
          <p:nvPr userDrawn="1"/>
        </p:nvPicPr>
        <p:blipFill>
          <a:blip r:embed="rId3" cstate="screen">
            <a:lum bright="-100000" contrast="100000"/>
          </a:blip>
          <a:srcRect b="-74626"/>
          <a:stretch>
            <a:fillRect/>
          </a:stretch>
        </p:blipFill>
        <p:spPr bwMode="auto">
          <a:xfrm>
            <a:off x="423731" y="6535827"/>
            <a:ext cx="2026692" cy="322173"/>
          </a:xfrm>
          <a:prstGeom prst="rect">
            <a:avLst/>
          </a:prstGeom>
          <a:noFill/>
          <a:ln w="9525">
            <a:noFill/>
            <a:miter lim="800000"/>
            <a:headEnd/>
            <a:tailEnd/>
          </a:ln>
        </p:spPr>
      </p:pic>
      <p:pic>
        <p:nvPicPr>
          <p:cNvPr id="6" name="Picture 5" descr="Because its everybody's business_T1Logo.png"/>
          <p:cNvPicPr>
            <a:picLocks noChangeAspect="1"/>
          </p:cNvPicPr>
          <p:nvPr userDrawn="1"/>
        </p:nvPicPr>
        <p:blipFill>
          <a:blip r:embed="rId4" cstate="screen">
            <a:lum bright="-100000" contrast="100000"/>
          </a:blip>
          <a:stretch>
            <a:fillRect/>
          </a:stretch>
        </p:blipFill>
        <p:spPr>
          <a:xfrm>
            <a:off x="6959698" y="6456029"/>
            <a:ext cx="1488386" cy="252268"/>
          </a:xfrm>
          <a:prstGeom prst="rect">
            <a:avLst/>
          </a:prstGeom>
          <a:noFill/>
          <a:ln w="9525">
            <a:noFill/>
            <a:miter lim="800000"/>
            <a:headEnd/>
            <a:tailEnd/>
          </a:ln>
        </p:spPr>
      </p:pic>
    </p:spTree>
    <p:extLst>
      <p:ext uri="{BB962C8B-B14F-4D97-AF65-F5344CB8AC3E}">
        <p14:creationId xmlns:p14="http://schemas.microsoft.com/office/powerpoint/2010/main" val="41470532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cstate="screen">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321675" cy="609398"/>
          </a:xfrm>
        </p:spPr>
        <p:txBody>
          <a:bodyPr/>
          <a:lstStyle>
            <a:lvl1pPr>
              <a:defRPr lang="en-US" sz="4000" dirty="0" smtClean="0">
                <a:solidFill>
                  <a:schemeClr val="bg1"/>
                </a:solidFill>
                <a:effectLst/>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sz="half" idx="1"/>
          </p:nvPr>
        </p:nvSpPr>
        <p:spPr>
          <a:xfrm>
            <a:off x="478564" y="1779235"/>
            <a:ext cx="4017236"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79235"/>
            <a:ext cx="4129088"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userDrawn="1"/>
        </p:nvSpPr>
        <p:spPr>
          <a:xfrm>
            <a:off x="6067792" y="6400800"/>
            <a:ext cx="2926080" cy="457200"/>
          </a:xfrm>
          <a:prstGeom prst="rect">
            <a:avLst/>
          </a:prstGeom>
          <a:noFill/>
        </p:spPr>
        <p:txBody>
          <a:bodyPr wrap="square" rtlCol="0" anchor="ctr">
            <a:noAutofit/>
          </a:bodyPr>
          <a:lstStyle/>
          <a:p>
            <a:pPr algn="r" fontAlgn="base">
              <a:spcBef>
                <a:spcPct val="0"/>
              </a:spcBef>
              <a:spcAft>
                <a:spcPct val="0"/>
              </a:spcAft>
            </a:pPr>
            <a:r>
              <a:rPr lang="en-US" sz="1200" dirty="0" smtClean="0">
                <a:solidFill>
                  <a:srgbClr val="000000"/>
                </a:solidFill>
              </a:rPr>
              <a:t>|    </a:t>
            </a:r>
            <a:fld id="{0E3FD99C-B34B-4A94-B48B-DDD52BF86808}" type="slidenum">
              <a:rPr lang="en-US" sz="1200" smtClean="0">
                <a:solidFill>
                  <a:srgbClr val="000000"/>
                </a:solidFill>
              </a:rPr>
              <a:pPr algn="r" fontAlgn="base">
                <a:spcBef>
                  <a:spcPct val="0"/>
                </a:spcBef>
                <a:spcAft>
                  <a:spcPct val="0"/>
                </a:spcAft>
              </a:pPr>
              <a:t>‹#›</a:t>
            </a:fld>
            <a:endParaRPr lang="en-US" sz="1200" dirty="0">
              <a:solidFill>
                <a:srgbClr val="000000"/>
              </a:solidFill>
            </a:endParaRPr>
          </a:p>
        </p:txBody>
      </p:sp>
      <p:pic>
        <p:nvPicPr>
          <p:cNvPr id="12" name="Picture 15" descr="MS-apo_W"/>
          <p:cNvPicPr>
            <a:picLocks noChangeAspect="1" noChangeArrowheads="1"/>
          </p:cNvPicPr>
          <p:nvPr userDrawn="1"/>
        </p:nvPicPr>
        <p:blipFill>
          <a:blip r:embed="rId3" cstate="screen">
            <a:lum bright="-100000" contrast="100000"/>
          </a:blip>
          <a:srcRect b="-74626"/>
          <a:stretch>
            <a:fillRect/>
          </a:stretch>
        </p:blipFill>
        <p:spPr bwMode="auto">
          <a:xfrm>
            <a:off x="423731" y="6535827"/>
            <a:ext cx="2026692" cy="322173"/>
          </a:xfrm>
          <a:prstGeom prst="rect">
            <a:avLst/>
          </a:prstGeom>
          <a:noFill/>
          <a:ln w="9525">
            <a:noFill/>
            <a:miter lim="800000"/>
            <a:headEnd/>
            <a:tailEnd/>
          </a:ln>
        </p:spPr>
      </p:pic>
      <p:pic>
        <p:nvPicPr>
          <p:cNvPr id="7" name="Picture 6" descr="Because its everybody's business_T1Logo.png"/>
          <p:cNvPicPr>
            <a:picLocks noChangeAspect="1"/>
          </p:cNvPicPr>
          <p:nvPr userDrawn="1"/>
        </p:nvPicPr>
        <p:blipFill>
          <a:blip r:embed="rId4" cstate="screen">
            <a:lum bright="-100000" contrast="100000"/>
          </a:blip>
          <a:stretch>
            <a:fillRect/>
          </a:stretch>
        </p:blipFill>
        <p:spPr>
          <a:xfrm>
            <a:off x="6959698" y="6456029"/>
            <a:ext cx="1488386" cy="252268"/>
          </a:xfrm>
          <a:prstGeom prst="rect">
            <a:avLst/>
          </a:prstGeom>
          <a:noFill/>
          <a:ln w="9525">
            <a:noFill/>
            <a:miter lim="800000"/>
            <a:headEnd/>
            <a:tailEnd/>
          </a:ln>
        </p:spPr>
      </p:pic>
    </p:spTree>
    <p:extLst>
      <p:ext uri="{BB962C8B-B14F-4D97-AF65-F5344CB8AC3E}">
        <p14:creationId xmlns:p14="http://schemas.microsoft.com/office/powerpoint/2010/main" val="2342101875"/>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i-column">
    <p:bg>
      <p:bgPr>
        <a:blipFill dpi="0" rotWithShape="0">
          <a:blip r:embed="rId2" cstate="screen">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321675" cy="609398"/>
          </a:xfrm>
        </p:spPr>
        <p:txBody>
          <a:bodyPr/>
          <a:lstStyle>
            <a:lvl1pPr>
              <a:defRPr lang="en-US" sz="4000" dirty="0" smtClean="0">
                <a:solidFill>
                  <a:schemeClr val="bg1"/>
                </a:solidFill>
                <a:effectLst/>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sz="half" idx="1"/>
          </p:nvPr>
        </p:nvSpPr>
        <p:spPr>
          <a:xfrm>
            <a:off x="632388" y="2136734"/>
            <a:ext cx="2375731" cy="1846659"/>
          </a:xfrm>
        </p:spPr>
        <p:txBody>
          <a:bodyPr/>
          <a:lstStyle>
            <a:lvl1pPr marL="230188" indent="-230188">
              <a:defRPr sz="1800">
                <a:effectLst/>
              </a:defRPr>
            </a:lvl1pPr>
            <a:lvl2pPr marL="401638" indent="-171450">
              <a:defRPr sz="1600">
                <a:effectLst/>
              </a:defRPr>
            </a:lvl2pPr>
            <a:lvl3pPr marL="685800" indent="-231775">
              <a:defRPr sz="1600">
                <a:effectLst/>
              </a:defRPr>
            </a:lvl3pPr>
            <a:lvl4pPr marL="914400" indent="-230188">
              <a:defRPr sz="1600">
                <a:effectLst/>
              </a:defRPr>
            </a:lvl4pPr>
            <a:lvl5pPr marL="914400" indent="9525">
              <a:buNone/>
              <a:defRPr sz="1600">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userDrawn="1"/>
        </p:nvSpPr>
        <p:spPr>
          <a:xfrm>
            <a:off x="6067792" y="6400800"/>
            <a:ext cx="2926080" cy="457200"/>
          </a:xfrm>
          <a:prstGeom prst="rect">
            <a:avLst/>
          </a:prstGeom>
          <a:noFill/>
        </p:spPr>
        <p:txBody>
          <a:bodyPr wrap="square" rtlCol="0" anchor="ctr">
            <a:noAutofit/>
          </a:bodyPr>
          <a:lstStyle/>
          <a:p>
            <a:pPr algn="r" fontAlgn="base">
              <a:spcBef>
                <a:spcPct val="0"/>
              </a:spcBef>
              <a:spcAft>
                <a:spcPct val="0"/>
              </a:spcAft>
            </a:pPr>
            <a:r>
              <a:rPr lang="en-US" sz="1200" dirty="0" smtClean="0">
                <a:solidFill>
                  <a:srgbClr val="000000"/>
                </a:solidFill>
              </a:rPr>
              <a:t>|    </a:t>
            </a:r>
            <a:fld id="{0E3FD99C-B34B-4A94-B48B-DDD52BF86808}" type="slidenum">
              <a:rPr lang="en-US" sz="1200" smtClean="0">
                <a:solidFill>
                  <a:srgbClr val="000000"/>
                </a:solidFill>
              </a:rPr>
              <a:pPr algn="r" fontAlgn="base">
                <a:spcBef>
                  <a:spcPct val="0"/>
                </a:spcBef>
                <a:spcAft>
                  <a:spcPct val="0"/>
                </a:spcAft>
              </a:pPr>
              <a:t>‹#›</a:t>
            </a:fld>
            <a:endParaRPr lang="en-US" sz="1200" dirty="0">
              <a:solidFill>
                <a:srgbClr val="000000"/>
              </a:solidFill>
            </a:endParaRPr>
          </a:p>
        </p:txBody>
      </p:sp>
      <p:sp>
        <p:nvSpPr>
          <p:cNvPr id="9" name="Content Placeholder 3"/>
          <p:cNvSpPr>
            <a:spLocks noGrp="1"/>
          </p:cNvSpPr>
          <p:nvPr>
            <p:ph sz="half" idx="2"/>
          </p:nvPr>
        </p:nvSpPr>
        <p:spPr>
          <a:xfrm>
            <a:off x="3367043" y="2136734"/>
            <a:ext cx="2375731" cy="1846659"/>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10"/>
          </p:nvPr>
        </p:nvSpPr>
        <p:spPr>
          <a:xfrm>
            <a:off x="6161518" y="2136734"/>
            <a:ext cx="2451219" cy="1846659"/>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5" descr="MS-apo_W"/>
          <p:cNvPicPr>
            <a:picLocks noChangeAspect="1" noChangeArrowheads="1"/>
          </p:cNvPicPr>
          <p:nvPr userDrawn="1"/>
        </p:nvPicPr>
        <p:blipFill>
          <a:blip r:embed="rId3" cstate="screen">
            <a:lum bright="-100000" contrast="100000"/>
          </a:blip>
          <a:srcRect b="-74626"/>
          <a:stretch>
            <a:fillRect/>
          </a:stretch>
        </p:blipFill>
        <p:spPr bwMode="auto">
          <a:xfrm>
            <a:off x="423731" y="6535827"/>
            <a:ext cx="2026692" cy="322173"/>
          </a:xfrm>
          <a:prstGeom prst="rect">
            <a:avLst/>
          </a:prstGeom>
          <a:noFill/>
          <a:ln w="9525">
            <a:noFill/>
            <a:miter lim="800000"/>
            <a:headEnd/>
            <a:tailEnd/>
          </a:ln>
        </p:spPr>
      </p:pic>
      <p:pic>
        <p:nvPicPr>
          <p:cNvPr id="8" name="Picture 7" descr="Because its everybody's business_T1Logo.png"/>
          <p:cNvPicPr>
            <a:picLocks noChangeAspect="1"/>
          </p:cNvPicPr>
          <p:nvPr userDrawn="1"/>
        </p:nvPicPr>
        <p:blipFill>
          <a:blip r:embed="rId4" cstate="screen">
            <a:lum bright="-100000" contrast="100000"/>
          </a:blip>
          <a:stretch>
            <a:fillRect/>
          </a:stretch>
        </p:blipFill>
        <p:spPr>
          <a:xfrm>
            <a:off x="6959698" y="6456029"/>
            <a:ext cx="1488386" cy="252268"/>
          </a:xfrm>
          <a:prstGeom prst="rect">
            <a:avLst/>
          </a:prstGeom>
          <a:noFill/>
          <a:ln w="9525">
            <a:noFill/>
            <a:miter lim="800000"/>
            <a:headEnd/>
            <a:tailEnd/>
          </a:ln>
        </p:spPr>
      </p:pic>
    </p:spTree>
    <p:extLst>
      <p:ext uri="{BB962C8B-B14F-4D97-AF65-F5344CB8AC3E}">
        <p14:creationId xmlns:p14="http://schemas.microsoft.com/office/powerpoint/2010/main" val="222834020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cstate="screen">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100584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Box 7"/>
          <p:cNvSpPr txBox="1"/>
          <p:nvPr userDrawn="1"/>
        </p:nvSpPr>
        <p:spPr>
          <a:xfrm>
            <a:off x="6067792" y="6400800"/>
            <a:ext cx="2926080" cy="457200"/>
          </a:xfrm>
          <a:prstGeom prst="rect">
            <a:avLst/>
          </a:prstGeom>
          <a:noFill/>
        </p:spPr>
        <p:txBody>
          <a:bodyPr wrap="square" rtlCol="0" anchor="ctr">
            <a:noAutofit/>
          </a:bodyPr>
          <a:lstStyle/>
          <a:p>
            <a:pPr algn="r" fontAlgn="base">
              <a:spcBef>
                <a:spcPct val="0"/>
              </a:spcBef>
              <a:spcAft>
                <a:spcPct val="0"/>
              </a:spcAft>
            </a:pPr>
            <a:r>
              <a:rPr lang="en-US" sz="1200" dirty="0" smtClean="0">
                <a:solidFill>
                  <a:srgbClr val="000000"/>
                </a:solidFill>
              </a:rPr>
              <a:t>|    </a:t>
            </a:r>
            <a:fld id="{0E3FD99C-B34B-4A94-B48B-DDD52BF86808}" type="slidenum">
              <a:rPr lang="en-US" sz="1200" smtClean="0">
                <a:solidFill>
                  <a:srgbClr val="000000"/>
                </a:solidFill>
              </a:rPr>
              <a:pPr algn="r" fontAlgn="base">
                <a:spcBef>
                  <a:spcPct val="0"/>
                </a:spcBef>
                <a:spcAft>
                  <a:spcPct val="0"/>
                </a:spcAft>
              </a:pPr>
              <a:t>‹#›</a:t>
            </a:fld>
            <a:endParaRPr lang="en-US" sz="1200" dirty="0">
              <a:solidFill>
                <a:srgbClr val="000000"/>
              </a:solidFill>
            </a:endParaRPr>
          </a:p>
        </p:txBody>
      </p:sp>
      <p:pic>
        <p:nvPicPr>
          <p:cNvPr id="11" name="Picture 15" descr="MS-apo_W"/>
          <p:cNvPicPr>
            <a:picLocks noChangeAspect="1" noChangeArrowheads="1"/>
          </p:cNvPicPr>
          <p:nvPr userDrawn="1"/>
        </p:nvPicPr>
        <p:blipFill>
          <a:blip r:embed="rId3" cstate="screen">
            <a:lum bright="-100000" contrast="100000"/>
          </a:blip>
          <a:srcRect b="-74626"/>
          <a:stretch>
            <a:fillRect/>
          </a:stretch>
        </p:blipFill>
        <p:spPr bwMode="auto">
          <a:xfrm>
            <a:off x="423731" y="6535827"/>
            <a:ext cx="2026692" cy="322173"/>
          </a:xfrm>
          <a:prstGeom prst="rect">
            <a:avLst/>
          </a:prstGeom>
          <a:noFill/>
          <a:ln w="9525">
            <a:noFill/>
            <a:miter lim="800000"/>
            <a:headEnd/>
            <a:tailEnd/>
          </a:ln>
        </p:spPr>
      </p:pic>
      <p:pic>
        <p:nvPicPr>
          <p:cNvPr id="9" name="Picture 8" descr="Because its everybody's business_T1Logo.png"/>
          <p:cNvPicPr>
            <a:picLocks noChangeAspect="1"/>
          </p:cNvPicPr>
          <p:nvPr userDrawn="1"/>
        </p:nvPicPr>
        <p:blipFill>
          <a:blip r:embed="rId4" cstate="screen">
            <a:lum bright="-100000" contrast="100000"/>
          </a:blip>
          <a:stretch>
            <a:fillRect/>
          </a:stretch>
        </p:blipFill>
        <p:spPr>
          <a:xfrm>
            <a:off x="6959698" y="6456029"/>
            <a:ext cx="1488386" cy="252268"/>
          </a:xfrm>
          <a:prstGeom prst="rect">
            <a:avLst/>
          </a:prstGeom>
          <a:noFill/>
          <a:ln w="9525">
            <a:noFill/>
            <a:miter lim="800000"/>
            <a:headEnd/>
            <a:tailEnd/>
          </a:ln>
        </p:spPr>
      </p:pic>
    </p:spTree>
    <p:extLst>
      <p:ext uri="{BB962C8B-B14F-4D97-AF65-F5344CB8AC3E}">
        <p14:creationId xmlns:p14="http://schemas.microsoft.com/office/powerpoint/2010/main" val="1944284073"/>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screen">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321675" cy="609398"/>
          </a:xfrm>
          <a:noFill/>
          <a:ln w="9525">
            <a:noFill/>
            <a:miter lim="800000"/>
            <a:headEnd/>
            <a:tailEnd/>
          </a:ln>
        </p:spPr>
        <p:txBody>
          <a:bodyPr vert="horz" wrap="square" lIns="0" tIns="0" rIns="0" bIns="0" numCol="1" anchor="t" anchorCtr="0" compatLnSpc="1">
            <a:prstTxWarp prst="textNoShape">
              <a:avLst/>
            </a:prstTxWarp>
            <a:noAutofit/>
          </a:bodyPr>
          <a:lstStyle>
            <a:lvl1pPr>
              <a:defRPr lang="en-US" sz="4000" dirty="0">
                <a:solidFill>
                  <a:schemeClr val="bg1"/>
                </a:solidFill>
                <a:effectLst/>
                <a:latin typeface="+mj-lt"/>
                <a:ea typeface="+mj-ea"/>
                <a:cs typeface="+mj-cs"/>
              </a:defRPr>
            </a:lvl1pPr>
          </a:lstStyle>
          <a:p>
            <a:pPr lvl="0" algn="l" rtl="0" eaLnBrk="0" fontAlgn="base" hangingPunct="0">
              <a:lnSpc>
                <a:spcPct val="90000"/>
              </a:lnSpc>
              <a:spcBef>
                <a:spcPct val="0"/>
              </a:spcBef>
              <a:spcAft>
                <a:spcPct val="0"/>
              </a:spcAft>
            </a:pPr>
            <a:r>
              <a:rPr lang="en-US" smtClean="0"/>
              <a:t>Click to edit Master title style</a:t>
            </a:r>
            <a:endParaRPr lang="en-US" dirty="0"/>
          </a:p>
        </p:txBody>
      </p:sp>
      <p:sp>
        <p:nvSpPr>
          <p:cNvPr id="4" name="TextBox 3"/>
          <p:cNvSpPr txBox="1"/>
          <p:nvPr userDrawn="1"/>
        </p:nvSpPr>
        <p:spPr>
          <a:xfrm>
            <a:off x="6067792" y="6400800"/>
            <a:ext cx="2926080" cy="457200"/>
          </a:xfrm>
          <a:prstGeom prst="rect">
            <a:avLst/>
          </a:prstGeom>
          <a:noFill/>
        </p:spPr>
        <p:txBody>
          <a:bodyPr wrap="square" rtlCol="0" anchor="ctr">
            <a:noAutofit/>
          </a:bodyPr>
          <a:lstStyle/>
          <a:p>
            <a:pPr algn="r" fontAlgn="base">
              <a:spcBef>
                <a:spcPct val="0"/>
              </a:spcBef>
              <a:spcAft>
                <a:spcPct val="0"/>
              </a:spcAft>
            </a:pPr>
            <a:r>
              <a:rPr lang="en-US" sz="1200" dirty="0" smtClean="0">
                <a:solidFill>
                  <a:srgbClr val="000000"/>
                </a:solidFill>
              </a:rPr>
              <a:t>|    </a:t>
            </a:r>
            <a:fld id="{0E3FD99C-B34B-4A94-B48B-DDD52BF86808}" type="slidenum">
              <a:rPr lang="en-US" sz="1200" smtClean="0">
                <a:solidFill>
                  <a:srgbClr val="000000"/>
                </a:solidFill>
              </a:rPr>
              <a:pPr algn="r" fontAlgn="base">
                <a:spcBef>
                  <a:spcPct val="0"/>
                </a:spcBef>
                <a:spcAft>
                  <a:spcPct val="0"/>
                </a:spcAft>
              </a:pPr>
              <a:t>‹#›</a:t>
            </a:fld>
            <a:endParaRPr lang="en-US" sz="1200" dirty="0">
              <a:solidFill>
                <a:srgbClr val="000000"/>
              </a:solidFill>
            </a:endParaRPr>
          </a:p>
        </p:txBody>
      </p:sp>
      <p:pic>
        <p:nvPicPr>
          <p:cNvPr id="7" name="Picture 15" descr="MS-apo_W"/>
          <p:cNvPicPr>
            <a:picLocks noChangeAspect="1" noChangeArrowheads="1"/>
          </p:cNvPicPr>
          <p:nvPr userDrawn="1"/>
        </p:nvPicPr>
        <p:blipFill>
          <a:blip r:embed="rId3" cstate="screen">
            <a:lum bright="-100000" contrast="100000"/>
          </a:blip>
          <a:srcRect b="-74626"/>
          <a:stretch>
            <a:fillRect/>
          </a:stretch>
        </p:blipFill>
        <p:spPr bwMode="auto">
          <a:xfrm>
            <a:off x="423731" y="6535827"/>
            <a:ext cx="2026692" cy="322173"/>
          </a:xfrm>
          <a:prstGeom prst="rect">
            <a:avLst/>
          </a:prstGeom>
          <a:noFill/>
          <a:ln w="9525">
            <a:noFill/>
            <a:miter lim="800000"/>
            <a:headEnd/>
            <a:tailEnd/>
          </a:ln>
        </p:spPr>
      </p:pic>
      <p:pic>
        <p:nvPicPr>
          <p:cNvPr id="5" name="Picture 4" descr="Because its everybody's business_T1Logo.png"/>
          <p:cNvPicPr>
            <a:picLocks noChangeAspect="1"/>
          </p:cNvPicPr>
          <p:nvPr userDrawn="1"/>
        </p:nvPicPr>
        <p:blipFill>
          <a:blip r:embed="rId4" cstate="screen">
            <a:lum bright="-100000" contrast="100000"/>
          </a:blip>
          <a:stretch>
            <a:fillRect/>
          </a:stretch>
        </p:blipFill>
        <p:spPr>
          <a:xfrm>
            <a:off x="6959698" y="6456029"/>
            <a:ext cx="1488386" cy="252268"/>
          </a:xfrm>
          <a:prstGeom prst="rect">
            <a:avLst/>
          </a:prstGeom>
          <a:noFill/>
          <a:ln w="9525">
            <a:noFill/>
            <a:miter lim="800000"/>
            <a:headEnd/>
            <a:tailEnd/>
          </a:ln>
        </p:spPr>
      </p:pic>
    </p:spTree>
    <p:extLst>
      <p:ext uri="{BB962C8B-B14F-4D97-AF65-F5344CB8AC3E}">
        <p14:creationId xmlns:p14="http://schemas.microsoft.com/office/powerpoint/2010/main" val="328310958"/>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screen">
            <a:lum/>
          </a:blip>
          <a:srcRect/>
          <a:stretch>
            <a:fillRect l="-11000" r="-11000"/>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6067792" y="6400800"/>
            <a:ext cx="2926080" cy="457200"/>
          </a:xfrm>
          <a:prstGeom prst="rect">
            <a:avLst/>
          </a:prstGeom>
          <a:noFill/>
        </p:spPr>
        <p:txBody>
          <a:bodyPr wrap="square" rtlCol="0" anchor="ctr">
            <a:noAutofit/>
          </a:bodyPr>
          <a:lstStyle/>
          <a:p>
            <a:pPr algn="r" fontAlgn="base">
              <a:spcBef>
                <a:spcPct val="0"/>
              </a:spcBef>
              <a:spcAft>
                <a:spcPct val="0"/>
              </a:spcAft>
            </a:pPr>
            <a:r>
              <a:rPr lang="en-US" sz="1200" dirty="0" smtClean="0">
                <a:solidFill>
                  <a:srgbClr val="000000"/>
                </a:solidFill>
              </a:rPr>
              <a:t>|    </a:t>
            </a:r>
            <a:fld id="{0E3FD99C-B34B-4A94-B48B-DDD52BF86808}" type="slidenum">
              <a:rPr lang="en-US" sz="1200" smtClean="0">
                <a:solidFill>
                  <a:srgbClr val="000000"/>
                </a:solidFill>
              </a:rPr>
              <a:pPr algn="r" fontAlgn="base">
                <a:spcBef>
                  <a:spcPct val="0"/>
                </a:spcBef>
                <a:spcAft>
                  <a:spcPct val="0"/>
                </a:spcAft>
              </a:pPr>
              <a:t>‹#›</a:t>
            </a:fld>
            <a:endParaRPr lang="en-US" sz="1200" dirty="0">
              <a:solidFill>
                <a:srgbClr val="000000"/>
              </a:solidFill>
            </a:endParaRPr>
          </a:p>
        </p:txBody>
      </p:sp>
      <p:pic>
        <p:nvPicPr>
          <p:cNvPr id="6" name="Picture 15" descr="MS-apo_W"/>
          <p:cNvPicPr>
            <a:picLocks noChangeAspect="1" noChangeArrowheads="1"/>
          </p:cNvPicPr>
          <p:nvPr userDrawn="1"/>
        </p:nvPicPr>
        <p:blipFill>
          <a:blip r:embed="rId3" cstate="screen">
            <a:lum bright="-100000" contrast="100000"/>
          </a:blip>
          <a:srcRect b="-74626"/>
          <a:stretch>
            <a:fillRect/>
          </a:stretch>
        </p:blipFill>
        <p:spPr bwMode="auto">
          <a:xfrm>
            <a:off x="423731" y="6535827"/>
            <a:ext cx="2026692" cy="322173"/>
          </a:xfrm>
          <a:prstGeom prst="rect">
            <a:avLst/>
          </a:prstGeom>
          <a:noFill/>
          <a:ln w="9525">
            <a:noFill/>
            <a:miter lim="800000"/>
            <a:headEnd/>
            <a:tailEnd/>
          </a:ln>
        </p:spPr>
      </p:pic>
      <p:pic>
        <p:nvPicPr>
          <p:cNvPr id="4" name="Picture 3" descr="Because its everybody's business_T1Logo.png"/>
          <p:cNvPicPr>
            <a:picLocks noChangeAspect="1"/>
          </p:cNvPicPr>
          <p:nvPr userDrawn="1"/>
        </p:nvPicPr>
        <p:blipFill>
          <a:blip r:embed="rId4" cstate="screen">
            <a:lum bright="-100000" contrast="100000"/>
          </a:blip>
          <a:stretch>
            <a:fillRect/>
          </a:stretch>
        </p:blipFill>
        <p:spPr>
          <a:xfrm>
            <a:off x="6959698" y="6456029"/>
            <a:ext cx="1488386" cy="252268"/>
          </a:xfrm>
          <a:prstGeom prst="rect">
            <a:avLst/>
          </a:prstGeom>
          <a:noFill/>
          <a:ln w="9525">
            <a:noFill/>
            <a:miter lim="800000"/>
            <a:headEnd/>
            <a:tailEnd/>
          </a:ln>
        </p:spPr>
      </p:pic>
    </p:spTree>
    <p:extLst>
      <p:ext uri="{BB962C8B-B14F-4D97-AF65-F5344CB8AC3E}">
        <p14:creationId xmlns:p14="http://schemas.microsoft.com/office/powerpoint/2010/main" val="333196893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1" u="none" strike="noStrike" kern="1200" cap="none" spc="-642" normalizeH="0" baseline="0" noProof="0" dirty="0" smtClean="0">
                <a:ln w="11430"/>
                <a:gradFill>
                  <a:gsLst>
                    <a:gs pos="0">
                      <a:schemeClr val="tx1"/>
                    </a:gs>
                    <a:gs pos="100000">
                      <a:schemeClr val="tx1"/>
                    </a:gs>
                  </a:gsLst>
                  <a:lin ang="5400000" scaled="0"/>
                </a:gra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30896075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screen">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6067792" y="6400800"/>
            <a:ext cx="2926080" cy="457200"/>
          </a:xfrm>
          <a:prstGeom prst="rect">
            <a:avLst/>
          </a:prstGeom>
          <a:noFill/>
        </p:spPr>
        <p:txBody>
          <a:bodyPr wrap="square" rtlCol="0" anchor="ctr">
            <a:noAutofit/>
          </a:bodyPr>
          <a:lstStyle/>
          <a:p>
            <a:pPr algn="r" fontAlgn="base">
              <a:spcBef>
                <a:spcPct val="0"/>
              </a:spcBef>
              <a:spcAft>
                <a:spcPct val="0"/>
              </a:spcAft>
            </a:pPr>
            <a:r>
              <a:rPr lang="en-US" sz="1200" dirty="0" smtClean="0">
                <a:solidFill>
                  <a:srgbClr val="FFFFFF"/>
                </a:solidFill>
              </a:rPr>
              <a:t>|    </a:t>
            </a:r>
            <a:fld id="{0E3FD99C-B34B-4A94-B48B-DDD52BF86808}" type="slidenum">
              <a:rPr lang="en-US" sz="1200" smtClean="0">
                <a:solidFill>
                  <a:srgbClr val="FFFFFF"/>
                </a:solidFill>
              </a:rPr>
              <a:pPr algn="r" fontAlgn="base">
                <a:spcBef>
                  <a:spcPct val="0"/>
                </a:spcBef>
                <a:spcAft>
                  <a:spcPct val="0"/>
                </a:spcAft>
              </a:pPr>
              <a:t>‹#›</a:t>
            </a:fld>
            <a:endParaRPr lang="en-US" sz="1200" dirty="0">
              <a:solidFill>
                <a:srgbClr val="FFFFFF"/>
              </a:solidFill>
            </a:endParaRPr>
          </a:p>
        </p:txBody>
      </p:sp>
      <p:pic>
        <p:nvPicPr>
          <p:cNvPr id="9" name="Picture 15" descr="MS-apo_W"/>
          <p:cNvPicPr>
            <a:picLocks noChangeAspect="1" noChangeArrowheads="1"/>
          </p:cNvPicPr>
          <p:nvPr userDrawn="1"/>
        </p:nvPicPr>
        <p:blipFill>
          <a:blip r:embed="rId3" cstate="screen"/>
          <a:srcRect b="-74626"/>
          <a:stretch>
            <a:fillRect/>
          </a:stretch>
        </p:blipFill>
        <p:spPr bwMode="auto">
          <a:xfrm>
            <a:off x="423731" y="6535827"/>
            <a:ext cx="2026692" cy="322173"/>
          </a:xfrm>
          <a:prstGeom prst="rect">
            <a:avLst/>
          </a:prstGeom>
          <a:noFill/>
          <a:ln w="9525">
            <a:noFill/>
            <a:miter lim="800000"/>
            <a:headEnd/>
            <a:tailEnd/>
          </a:ln>
        </p:spPr>
      </p:pic>
      <p:pic>
        <p:nvPicPr>
          <p:cNvPr id="7" name="Picture 6" descr="Because its everybody's business_T1Logo.png"/>
          <p:cNvPicPr>
            <a:picLocks noChangeAspect="1"/>
          </p:cNvPicPr>
          <p:nvPr userDrawn="1"/>
        </p:nvPicPr>
        <p:blipFill>
          <a:blip r:embed="rId4" cstate="screen">
            <a:lum bright="100000"/>
          </a:blip>
          <a:stretch>
            <a:fillRect/>
          </a:stretch>
        </p:blipFill>
        <p:spPr>
          <a:xfrm>
            <a:off x="6959698" y="6456029"/>
            <a:ext cx="1488386" cy="252268"/>
          </a:xfrm>
          <a:prstGeom prst="rect">
            <a:avLst/>
          </a:prstGeom>
        </p:spPr>
      </p:pic>
    </p:spTree>
    <p:extLst>
      <p:ext uri="{BB962C8B-B14F-4D97-AF65-F5344CB8AC3E}">
        <p14:creationId xmlns:p14="http://schemas.microsoft.com/office/powerpoint/2010/main" val="380389603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cstate="screen">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ounded Rectangle 2"/>
          <p:cNvSpPr/>
          <p:nvPr userDrawn="1"/>
        </p:nvSpPr>
        <p:spPr>
          <a:xfrm>
            <a:off x="6056564" y="1583871"/>
            <a:ext cx="2558390" cy="4385604"/>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548640" rtlCol="0" anchor="t"/>
          <a:lstStyle/>
          <a:p>
            <a:pPr>
              <a:spcAft>
                <a:spcPts val="600"/>
              </a:spcAft>
              <a:buClr>
                <a:srgbClr val="A00E18"/>
              </a:buClr>
            </a:pPr>
            <a:endParaRPr lang="en-US" dirty="0">
              <a:solidFill>
                <a:srgbClr val="FFFFFF"/>
              </a:solidFill>
            </a:endParaRPr>
          </a:p>
        </p:txBody>
      </p:sp>
      <p:sp>
        <p:nvSpPr>
          <p:cNvPr id="4" name="Rounded Rectangle 3"/>
          <p:cNvSpPr/>
          <p:nvPr userDrawn="1"/>
        </p:nvSpPr>
        <p:spPr>
          <a:xfrm>
            <a:off x="3282884" y="1578630"/>
            <a:ext cx="2560320" cy="4390845"/>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548640" rtlCol="0" anchor="t"/>
          <a:lstStyle/>
          <a:p>
            <a:pPr>
              <a:spcAft>
                <a:spcPts val="600"/>
              </a:spcAft>
              <a:buClr>
                <a:srgbClr val="A00E18"/>
              </a:buClr>
            </a:pPr>
            <a:endParaRPr lang="en-US" dirty="0">
              <a:solidFill>
                <a:srgbClr val="FFFFFF"/>
              </a:solidFill>
            </a:endParaRPr>
          </a:p>
        </p:txBody>
      </p:sp>
      <p:sp>
        <p:nvSpPr>
          <p:cNvPr id="5" name="Rounded Rectangle 4"/>
          <p:cNvSpPr/>
          <p:nvPr userDrawn="1"/>
        </p:nvSpPr>
        <p:spPr>
          <a:xfrm>
            <a:off x="509204" y="1578630"/>
            <a:ext cx="2560320" cy="4390845"/>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548640" rtlCol="0" anchor="t"/>
          <a:lstStyle/>
          <a:p>
            <a:pPr>
              <a:spcAft>
                <a:spcPts val="600"/>
              </a:spcAft>
              <a:buClr>
                <a:srgbClr val="A00E18"/>
              </a:buClr>
            </a:pPr>
            <a:endParaRPr lang="en-US" dirty="0">
              <a:solidFill>
                <a:srgbClr val="FFFFFF"/>
              </a:solidFill>
            </a:endParaRPr>
          </a:p>
        </p:txBody>
      </p:sp>
      <p:sp>
        <p:nvSpPr>
          <p:cNvPr id="6" name="Round Same Side Corner Rectangle 5"/>
          <p:cNvSpPr/>
          <p:nvPr userDrawn="1"/>
        </p:nvSpPr>
        <p:spPr>
          <a:xfrm>
            <a:off x="509204" y="1564528"/>
            <a:ext cx="2569464" cy="435428"/>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ound Same Side Corner Rectangle 6"/>
          <p:cNvSpPr/>
          <p:nvPr userDrawn="1"/>
        </p:nvSpPr>
        <p:spPr>
          <a:xfrm>
            <a:off x="3282884" y="1564528"/>
            <a:ext cx="2560320" cy="435428"/>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ound Same Side Corner Rectangle 7"/>
          <p:cNvSpPr/>
          <p:nvPr userDrawn="1"/>
        </p:nvSpPr>
        <p:spPr>
          <a:xfrm>
            <a:off x="6055835" y="1564528"/>
            <a:ext cx="2558912" cy="435428"/>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extBox 8"/>
          <p:cNvSpPr txBox="1"/>
          <p:nvPr userDrawn="1"/>
        </p:nvSpPr>
        <p:spPr>
          <a:xfrm>
            <a:off x="508958" y="1615326"/>
            <a:ext cx="2570671" cy="369332"/>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b="1" dirty="0">
                <a:solidFill>
                  <a:srgbClr val="FFFFFF"/>
                </a:solidFill>
              </a:rPr>
              <a:t>ITEM 1</a:t>
            </a:r>
            <a:endParaRPr lang="en-US" dirty="0">
              <a:solidFill>
                <a:srgbClr val="FFFFFF"/>
              </a:solidFill>
            </a:endParaRPr>
          </a:p>
        </p:txBody>
      </p:sp>
      <p:sp>
        <p:nvSpPr>
          <p:cNvPr id="10" name="TextBox 9"/>
          <p:cNvSpPr txBox="1"/>
          <p:nvPr userDrawn="1"/>
        </p:nvSpPr>
        <p:spPr>
          <a:xfrm>
            <a:off x="3278038" y="1615326"/>
            <a:ext cx="2562045" cy="369332"/>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b="1" dirty="0">
                <a:solidFill>
                  <a:srgbClr val="FFFFFF"/>
                </a:solidFill>
              </a:rPr>
              <a:t>ITEM 2</a:t>
            </a:r>
          </a:p>
        </p:txBody>
      </p:sp>
      <p:sp>
        <p:nvSpPr>
          <p:cNvPr id="11" name="TextBox 10"/>
          <p:cNvSpPr txBox="1"/>
          <p:nvPr userDrawn="1"/>
        </p:nvSpPr>
        <p:spPr>
          <a:xfrm>
            <a:off x="6055743" y="1615326"/>
            <a:ext cx="2562046" cy="369332"/>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b="1" dirty="0">
                <a:solidFill>
                  <a:srgbClr val="FFFFFF"/>
                </a:solidFill>
              </a:rPr>
              <a:t>ITEM 3</a:t>
            </a:r>
            <a:endParaRPr lang="en-US" dirty="0">
              <a:solidFill>
                <a:srgbClr val="FFFFFF"/>
              </a:solidFill>
            </a:endParaRPr>
          </a:p>
        </p:txBody>
      </p:sp>
      <p:sp>
        <p:nvSpPr>
          <p:cNvPr id="13" name="Content Placeholder 15"/>
          <p:cNvSpPr>
            <a:spLocks noGrp="1"/>
          </p:cNvSpPr>
          <p:nvPr userDrawn="1">
            <p:ph sz="half" idx="1"/>
          </p:nvPr>
        </p:nvSpPr>
        <p:spPr>
          <a:xfrm>
            <a:off x="632388" y="2264056"/>
            <a:ext cx="2375731" cy="249299"/>
          </a:xfrm>
        </p:spPr>
        <p:txBody>
          <a:bodyPr/>
          <a:lstStyle>
            <a:lvl1pPr>
              <a:defRPr sz="1800"/>
            </a:lvl1pPr>
          </a:lstStyle>
          <a:p>
            <a:pPr lvl="0"/>
            <a:r>
              <a:rPr lang="en-US" smtClean="0"/>
              <a:t>Click to edit Master text styles</a:t>
            </a:r>
          </a:p>
        </p:txBody>
      </p:sp>
      <p:sp>
        <p:nvSpPr>
          <p:cNvPr id="14" name="Content Placeholder 16"/>
          <p:cNvSpPr>
            <a:spLocks noGrp="1"/>
          </p:cNvSpPr>
          <p:nvPr userDrawn="1">
            <p:ph sz="half" idx="2"/>
          </p:nvPr>
        </p:nvSpPr>
        <p:spPr>
          <a:xfrm>
            <a:off x="3367043" y="2264056"/>
            <a:ext cx="2375731" cy="249299"/>
          </a:xfrm>
        </p:spPr>
        <p:txBody>
          <a:bodyPr/>
          <a:lstStyle>
            <a:lvl1pPr>
              <a:defRPr sz="1800"/>
            </a:lvl1pPr>
          </a:lstStyle>
          <a:p>
            <a:pPr lvl="0"/>
            <a:r>
              <a:rPr lang="en-US" smtClean="0"/>
              <a:t>Click to edit Master text styles</a:t>
            </a:r>
          </a:p>
        </p:txBody>
      </p:sp>
      <p:sp>
        <p:nvSpPr>
          <p:cNvPr id="15" name="Content Placeholder 17"/>
          <p:cNvSpPr>
            <a:spLocks noGrp="1"/>
          </p:cNvSpPr>
          <p:nvPr userDrawn="1">
            <p:ph sz="half" idx="10"/>
          </p:nvPr>
        </p:nvSpPr>
        <p:spPr>
          <a:xfrm>
            <a:off x="6161518" y="2264056"/>
            <a:ext cx="2451219" cy="249299"/>
          </a:xfrm>
        </p:spPr>
        <p:txBody>
          <a:bodyPr/>
          <a:lstStyle>
            <a:lvl1pPr>
              <a:defRPr sz="1800"/>
            </a:lvl1pPr>
          </a:lstStyle>
          <a:p>
            <a:pPr lvl="0"/>
            <a:r>
              <a:rPr lang="en-US" smtClean="0"/>
              <a:t>Click to edit Master text styles</a:t>
            </a:r>
          </a:p>
        </p:txBody>
      </p:sp>
      <p:pic>
        <p:nvPicPr>
          <p:cNvPr id="16" name="Picture 15" descr="Because its everybody's business_T1Logo.png"/>
          <p:cNvPicPr>
            <a:picLocks noChangeAspect="1"/>
          </p:cNvPicPr>
          <p:nvPr userDrawn="1"/>
        </p:nvPicPr>
        <p:blipFill>
          <a:blip r:embed="rId3" cstate="screen">
            <a:lum bright="-100000" contrast="100000"/>
          </a:blip>
          <a:stretch>
            <a:fillRect/>
          </a:stretch>
        </p:blipFill>
        <p:spPr>
          <a:xfrm>
            <a:off x="6959698" y="6456029"/>
            <a:ext cx="1488386" cy="252268"/>
          </a:xfrm>
          <a:prstGeom prst="rect">
            <a:avLst/>
          </a:prstGeom>
          <a:noFill/>
          <a:ln w="9525">
            <a:noFill/>
            <a:miter lim="800000"/>
            <a:headEnd/>
            <a:tailEnd/>
          </a:ln>
        </p:spPr>
      </p:pic>
      <p:pic>
        <p:nvPicPr>
          <p:cNvPr id="17" name="Picture 15" descr="MS-apo_W"/>
          <p:cNvPicPr>
            <a:picLocks noChangeAspect="1" noChangeArrowheads="1"/>
          </p:cNvPicPr>
          <p:nvPr userDrawn="1"/>
        </p:nvPicPr>
        <p:blipFill>
          <a:blip r:embed="rId4" cstate="screen">
            <a:lum bright="-100000" contrast="100000"/>
          </a:blip>
          <a:srcRect b="-74626"/>
          <a:stretch>
            <a:fillRect/>
          </a:stretch>
        </p:blipFill>
        <p:spPr bwMode="auto">
          <a:xfrm>
            <a:off x="423731" y="6535827"/>
            <a:ext cx="2026692" cy="322173"/>
          </a:xfrm>
          <a:prstGeom prst="rect">
            <a:avLst/>
          </a:prstGeom>
          <a:noFill/>
          <a:ln w="9525">
            <a:noFill/>
            <a:miter lim="800000"/>
            <a:headEnd/>
            <a:tailEnd/>
          </a:ln>
        </p:spPr>
      </p:pic>
      <p:sp>
        <p:nvSpPr>
          <p:cNvPr id="18" name="TextBox 17"/>
          <p:cNvSpPr txBox="1"/>
          <p:nvPr userDrawn="1"/>
        </p:nvSpPr>
        <p:spPr>
          <a:xfrm>
            <a:off x="6067792" y="6400800"/>
            <a:ext cx="2926080" cy="457200"/>
          </a:xfrm>
          <a:prstGeom prst="rect">
            <a:avLst/>
          </a:prstGeom>
          <a:noFill/>
        </p:spPr>
        <p:txBody>
          <a:bodyPr wrap="square" rtlCol="0" anchor="ctr">
            <a:noAutofit/>
          </a:bodyPr>
          <a:lstStyle/>
          <a:p>
            <a:pPr algn="r" fontAlgn="base">
              <a:spcBef>
                <a:spcPct val="0"/>
              </a:spcBef>
              <a:spcAft>
                <a:spcPct val="0"/>
              </a:spcAft>
            </a:pPr>
            <a:r>
              <a:rPr lang="en-US" sz="1200" dirty="0" smtClean="0">
                <a:solidFill>
                  <a:srgbClr val="000000"/>
                </a:solidFill>
              </a:rPr>
              <a:t>|    </a:t>
            </a:r>
            <a:fld id="{0E3FD99C-B34B-4A94-B48B-DDD52BF86808}" type="slidenum">
              <a:rPr lang="en-US" sz="1200" smtClean="0">
                <a:solidFill>
                  <a:srgbClr val="000000"/>
                </a:solidFill>
              </a:rPr>
              <a:pPr algn="r" fontAlgn="base">
                <a:spcBef>
                  <a:spcPct val="0"/>
                </a:spcBef>
                <a:spcAft>
                  <a:spcPct val="0"/>
                </a:spcAft>
              </a:pPr>
              <a:t>‹#›</a:t>
            </a:fld>
            <a:endParaRPr lang="en-US" sz="1200" dirty="0">
              <a:solidFill>
                <a:srgbClr val="000000"/>
              </a:solidFill>
            </a:endParaRPr>
          </a:p>
        </p:txBody>
      </p:sp>
    </p:spTree>
    <p:extLst>
      <p:ext uri="{BB962C8B-B14F-4D97-AF65-F5344CB8AC3E}">
        <p14:creationId xmlns:p14="http://schemas.microsoft.com/office/powerpoint/2010/main" val="168246152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mo">
    <p:bg>
      <p:bgPr>
        <a:blipFill dpi="0" rotWithShape="0">
          <a:blip r:embed="rId2" cstate="screen">
            <a:lum/>
          </a:blip>
          <a:srcRect/>
          <a:stretch>
            <a:fillRect l="-11000" r="-11000"/>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851616" y="4796969"/>
            <a:ext cx="5760720" cy="1097280"/>
          </a:xfrm>
        </p:spPr>
        <p:txBody>
          <a:bodyPr>
            <a:noAutofit/>
          </a:bodyPr>
          <a:lstStyle>
            <a:lvl1pPr algn="r">
              <a:buFontTx/>
              <a:buNone/>
              <a:defRPr sz="3200">
                <a:solidFill>
                  <a:schemeClr val="bg1"/>
                </a:solidFill>
              </a:defRPr>
            </a:lvl1pPr>
          </a:lstStyle>
          <a:p>
            <a:pPr lvl="0"/>
            <a:r>
              <a:rPr lang="en-US" dirty="0" smtClean="0"/>
              <a:t>Demo Title</a:t>
            </a:r>
            <a:endParaRPr lang="en-US" dirty="0"/>
          </a:p>
        </p:txBody>
      </p:sp>
      <p:sp>
        <p:nvSpPr>
          <p:cNvPr id="5" name="Text Placeholder 3"/>
          <p:cNvSpPr>
            <a:spLocks noGrp="1"/>
          </p:cNvSpPr>
          <p:nvPr>
            <p:ph type="body" sz="quarter" idx="11" hasCustomPrompt="1"/>
          </p:nvPr>
        </p:nvSpPr>
        <p:spPr>
          <a:xfrm>
            <a:off x="2862502" y="3893454"/>
            <a:ext cx="5760720" cy="794293"/>
          </a:xfrm>
        </p:spPr>
        <p:txBody>
          <a:bodyPr>
            <a:noAutofit/>
          </a:bodyPr>
          <a:lstStyle>
            <a:lvl1pPr algn="r">
              <a:buFontTx/>
              <a:buNone/>
              <a:defRPr sz="6000">
                <a:solidFill>
                  <a:schemeClr val="tx2">
                    <a:lumMod val="25000"/>
                  </a:schemeClr>
                </a:solidFill>
              </a:defRPr>
            </a:lvl1pPr>
          </a:lstStyle>
          <a:p>
            <a:pPr lvl="0"/>
            <a:r>
              <a:rPr lang="en-US" dirty="0" smtClean="0"/>
              <a:t>Demo</a:t>
            </a:r>
            <a:endParaRPr lang="en-US" dirty="0"/>
          </a:p>
        </p:txBody>
      </p:sp>
      <p:sp>
        <p:nvSpPr>
          <p:cNvPr id="6" name="TextBox 5"/>
          <p:cNvSpPr txBox="1"/>
          <p:nvPr userDrawn="1"/>
        </p:nvSpPr>
        <p:spPr>
          <a:xfrm>
            <a:off x="6067792" y="6400800"/>
            <a:ext cx="2926080" cy="457200"/>
          </a:xfrm>
          <a:prstGeom prst="rect">
            <a:avLst/>
          </a:prstGeom>
          <a:noFill/>
        </p:spPr>
        <p:txBody>
          <a:bodyPr wrap="square" rtlCol="0" anchor="ctr">
            <a:noAutofit/>
          </a:bodyPr>
          <a:lstStyle/>
          <a:p>
            <a:pPr algn="r" fontAlgn="base">
              <a:spcBef>
                <a:spcPct val="0"/>
              </a:spcBef>
              <a:spcAft>
                <a:spcPct val="0"/>
              </a:spcAft>
            </a:pPr>
            <a:r>
              <a:rPr lang="en-US" sz="1200" dirty="0" smtClean="0">
                <a:solidFill>
                  <a:srgbClr val="000000"/>
                </a:solidFill>
              </a:rPr>
              <a:t>|    </a:t>
            </a:r>
            <a:fld id="{0E3FD99C-B34B-4A94-B48B-DDD52BF86808}" type="slidenum">
              <a:rPr lang="en-US" sz="1200" smtClean="0">
                <a:solidFill>
                  <a:srgbClr val="000000"/>
                </a:solidFill>
              </a:rPr>
              <a:pPr algn="r" fontAlgn="base">
                <a:spcBef>
                  <a:spcPct val="0"/>
                </a:spcBef>
                <a:spcAft>
                  <a:spcPct val="0"/>
                </a:spcAft>
              </a:pPr>
              <a:t>‹#›</a:t>
            </a:fld>
            <a:endParaRPr lang="en-US" sz="1200" dirty="0">
              <a:solidFill>
                <a:srgbClr val="000000"/>
              </a:solidFill>
            </a:endParaRPr>
          </a:p>
        </p:txBody>
      </p:sp>
      <p:pic>
        <p:nvPicPr>
          <p:cNvPr id="9" name="Picture 15" descr="MS-apo_W"/>
          <p:cNvPicPr>
            <a:picLocks noChangeAspect="1" noChangeArrowheads="1"/>
          </p:cNvPicPr>
          <p:nvPr userDrawn="1"/>
        </p:nvPicPr>
        <p:blipFill>
          <a:blip r:embed="rId3" cstate="screen">
            <a:lum bright="-100000" contrast="100000"/>
          </a:blip>
          <a:srcRect b="-74626"/>
          <a:stretch>
            <a:fillRect/>
          </a:stretch>
        </p:blipFill>
        <p:spPr bwMode="auto">
          <a:xfrm>
            <a:off x="423731" y="6535827"/>
            <a:ext cx="2026692" cy="322173"/>
          </a:xfrm>
          <a:prstGeom prst="rect">
            <a:avLst/>
          </a:prstGeom>
          <a:noFill/>
          <a:ln w="9525">
            <a:noFill/>
            <a:miter lim="800000"/>
            <a:headEnd/>
            <a:tailEnd/>
          </a:ln>
        </p:spPr>
      </p:pic>
      <p:pic>
        <p:nvPicPr>
          <p:cNvPr id="7" name="Picture 6" descr="Because its everybody's business_T1Logo.png"/>
          <p:cNvPicPr>
            <a:picLocks noChangeAspect="1"/>
          </p:cNvPicPr>
          <p:nvPr userDrawn="1"/>
        </p:nvPicPr>
        <p:blipFill>
          <a:blip r:embed="rId4" cstate="screen">
            <a:lum bright="-100000" contrast="100000"/>
          </a:blip>
          <a:stretch>
            <a:fillRect/>
          </a:stretch>
        </p:blipFill>
        <p:spPr>
          <a:xfrm>
            <a:off x="6959698" y="6456029"/>
            <a:ext cx="1488386" cy="252268"/>
          </a:xfrm>
          <a:prstGeom prst="rect">
            <a:avLst/>
          </a:prstGeom>
          <a:noFill/>
          <a:ln w="9525">
            <a:noFill/>
            <a:miter lim="800000"/>
            <a:headEnd/>
            <a:tailEnd/>
          </a:ln>
        </p:spPr>
      </p:pic>
      <p:pic>
        <p:nvPicPr>
          <p:cNvPr id="8" name="Picture 7" descr="nwtwork.png"/>
          <p:cNvPicPr>
            <a:picLocks noChangeAspect="1"/>
          </p:cNvPicPr>
          <p:nvPr userDrawn="1"/>
        </p:nvPicPr>
        <p:blipFill>
          <a:blip r:embed="rId5" cstate="screen"/>
          <a:stretch>
            <a:fillRect/>
          </a:stretch>
        </p:blipFill>
        <p:spPr>
          <a:xfrm>
            <a:off x="-12935" y="-26895"/>
            <a:ext cx="7220046" cy="6433621"/>
          </a:xfrm>
          <a:prstGeom prst="rect">
            <a:avLst/>
          </a:prstGeom>
        </p:spPr>
      </p:pic>
    </p:spTree>
    <p:extLst>
      <p:ext uri="{BB962C8B-B14F-4D97-AF65-F5344CB8AC3E}">
        <p14:creationId xmlns:p14="http://schemas.microsoft.com/office/powerpoint/2010/main" val="121373550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idden slide">
    <p:bg>
      <p:bgPr>
        <a:blipFill dpi="0" rotWithShape="0">
          <a:blip r:embed="rId2" cstate="screen">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88210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mpty">
    <p:bg>
      <p:bgPr>
        <a:blipFill dpi="0" rotWithShape="0">
          <a:blip r:embed="rId2" cstate="screen">
            <a:lum/>
          </a:blip>
          <a:srcRect/>
          <a:stretch>
            <a:fillRect l="-11000" r="-1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54377"/>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icrosoft slide">
    <p:bg>
      <p:bgPr>
        <a:blipFill dpi="0" rotWithShape="0">
          <a:blip r:embed="rId2" cstate="screen">
            <a:lum/>
          </a:blip>
          <a:srcRect/>
          <a:stretch>
            <a:fillRect l="-11000" r="-11000"/>
          </a:stretch>
        </a:blipFill>
        <a:effectLst/>
      </p:bgPr>
    </p:bg>
    <p:spTree>
      <p:nvGrpSpPr>
        <p:cNvPr id="1" name=""/>
        <p:cNvGrpSpPr/>
        <p:nvPr/>
      </p:nvGrpSpPr>
      <p:grpSpPr>
        <a:xfrm>
          <a:off x="0" y="0"/>
          <a:ext cx="0" cy="0"/>
          <a:chOff x="0" y="0"/>
          <a:chExt cx="0" cy="0"/>
        </a:xfrm>
      </p:grpSpPr>
      <p:pic>
        <p:nvPicPr>
          <p:cNvPr id="2" name="Picture 1" descr="ms-logo-YPOP-BR.png"/>
          <p:cNvPicPr>
            <a:picLocks noChangeAspect="1"/>
          </p:cNvPicPr>
          <p:nvPr userDrawn="1"/>
        </p:nvPicPr>
        <p:blipFill>
          <a:blip r:embed="rId3" cstate="screen">
            <a:lum bright="-100000"/>
          </a:blip>
          <a:stretch>
            <a:fillRect/>
          </a:stretch>
        </p:blipFill>
        <p:spPr>
          <a:xfrm>
            <a:off x="1676400" y="2452578"/>
            <a:ext cx="5630254" cy="1091134"/>
          </a:xfrm>
          <a:prstGeom prst="rect">
            <a:avLst/>
          </a:prstGeom>
        </p:spPr>
      </p:pic>
      <p:sp>
        <p:nvSpPr>
          <p:cNvPr id="3" name="Text Box 3"/>
          <p:cNvSpPr txBox="1">
            <a:spLocks noChangeArrowheads="1"/>
          </p:cNvSpPr>
          <p:nvPr userDrawn="1"/>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rgbClr val="000000"/>
                </a:solidFill>
                <a:cs typeface="Arial" charset="0"/>
              </a:rPr>
              <a:t>© </a:t>
            </a:r>
            <a:r>
              <a:rPr lang="en-US" sz="700" dirty="0" smtClean="0">
                <a:solidFill>
                  <a:srgbClr val="000000"/>
                </a:solidFill>
                <a:cs typeface="Arial" charset="0"/>
              </a:rPr>
              <a:t>2009 </a:t>
            </a:r>
            <a:r>
              <a:rPr lang="en-US" sz="700" dirty="0">
                <a:solidFill>
                  <a:srgbClr val="000000"/>
                </a:solidFill>
                <a:cs typeface="Arial" charset="0"/>
              </a:rPr>
              <a:t>Microsoft Corporation. All rights reserved. Microsoft, Windows, Windows Vista and other product names are or may be registered trademarks and/or trademarks in the U.S. and/or other countries.</a:t>
            </a:r>
          </a:p>
          <a:p>
            <a:pPr algn="ctr" defTabSz="914099" eaLnBrk="0" hangingPunct="0"/>
            <a:r>
              <a:rPr lang="en-US" sz="700" dirty="0">
                <a:solidFill>
                  <a:srgbClr val="000000"/>
                </a:solidFill>
                <a:cs typeface="Arial" charset="0"/>
              </a:rPr>
              <a:t>The information herein is for informational purposes only and represents the current view of Microsoft Corporation as of the date of this presentation</a:t>
            </a:r>
            <a:r>
              <a:rPr lang="en-US" sz="700" dirty="0" smtClean="0">
                <a:solidFill>
                  <a:srgbClr val="000000"/>
                </a:solidFill>
                <a:cs typeface="Arial" charset="0"/>
              </a:rPr>
              <a:t>. Because </a:t>
            </a:r>
            <a:r>
              <a:rPr lang="en-US" sz="700" dirty="0">
                <a:solidFill>
                  <a:srgbClr val="000000"/>
                </a:solidFill>
                <a:cs typeface="Arial" charset="0"/>
              </a:rPr>
              <a:t>Microsoft must respond to changing market conditions, it should not be interpreted to be a commitment on the part of Microsoft, and Microsoft cannot guarantee the accuracy of any information provided after the date of this presentation</a:t>
            </a:r>
            <a:r>
              <a:rPr lang="en-US" sz="700" dirty="0" smtClean="0">
                <a:solidFill>
                  <a:srgbClr val="000000"/>
                </a:solidFill>
                <a:cs typeface="Arial" charset="0"/>
              </a:rPr>
              <a:t>. </a:t>
            </a:r>
            <a:r>
              <a:rPr lang="en-US" sz="700" dirty="0">
                <a:solidFill>
                  <a:srgbClr val="000000"/>
                </a:solidFill>
                <a:cs typeface="Arial" charset="0"/>
              </a:rPr>
              <a:t/>
            </a:r>
            <a:br>
              <a:rPr lang="en-US" sz="700" dirty="0">
                <a:solidFill>
                  <a:srgbClr val="000000"/>
                </a:solidFill>
                <a:cs typeface="Arial" charset="0"/>
              </a:rPr>
            </a:br>
            <a:r>
              <a:rPr lang="en-US" sz="700" dirty="0">
                <a:solidFill>
                  <a:srgbClr val="000000"/>
                </a:solidFill>
                <a:cs typeface="Arial" charset="0"/>
              </a:rPr>
              <a:t>MICROSOFT MAKES NO WARRANTIES, EXPRESS, IMPLIED OR STATUTORY, AS TO THE INFORMATION IN THIS PRESENTATION.</a:t>
            </a:r>
          </a:p>
        </p:txBody>
      </p:sp>
    </p:spTree>
    <p:extLst>
      <p:ext uri="{BB962C8B-B14F-4D97-AF65-F5344CB8AC3E}">
        <p14:creationId xmlns:p14="http://schemas.microsoft.com/office/powerpoint/2010/main" val="1245773198"/>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Title 2">
    <p:bg>
      <p:bgPr>
        <a:blipFill dpi="0" rotWithShape="0">
          <a:blip r:embed="rId2" cstate="print">
            <a:lum/>
          </a:blip>
          <a:srcRect/>
          <a:stretch>
            <a:fillRect l="-11000" r="-11000"/>
          </a:stretch>
        </a:blipFill>
        <a:effectLst/>
      </p:bgPr>
    </p:bg>
    <p:spTree>
      <p:nvGrpSpPr>
        <p:cNvPr id="1" name=""/>
        <p:cNvGrpSpPr/>
        <p:nvPr/>
      </p:nvGrpSpPr>
      <p:grpSpPr>
        <a:xfrm>
          <a:off x="0" y="0"/>
          <a:ext cx="0" cy="0"/>
          <a:chOff x="0" y="0"/>
          <a:chExt cx="0" cy="0"/>
        </a:xfrm>
      </p:grpSpPr>
      <p:pic>
        <p:nvPicPr>
          <p:cNvPr id="12" name="Picture 15" descr="MS-apo_W"/>
          <p:cNvPicPr>
            <a:picLocks noChangeAspect="1" noChangeArrowheads="1"/>
          </p:cNvPicPr>
          <p:nvPr userDrawn="1"/>
        </p:nvPicPr>
        <p:blipFill>
          <a:blip r:embed="rId3" cstate="screen">
            <a:lum bright="-100000" contrast="100000"/>
          </a:blip>
          <a:srcRect b="-74626"/>
          <a:stretch>
            <a:fillRect/>
          </a:stretch>
        </p:blipFill>
        <p:spPr bwMode="auto">
          <a:xfrm>
            <a:off x="423731" y="6535827"/>
            <a:ext cx="2026692" cy="322173"/>
          </a:xfrm>
          <a:prstGeom prst="rect">
            <a:avLst/>
          </a:prstGeom>
          <a:noFill/>
          <a:ln w="9525">
            <a:noFill/>
            <a:miter lim="800000"/>
            <a:headEnd/>
            <a:tailEnd/>
          </a:ln>
        </p:spPr>
      </p:pic>
      <p:sp>
        <p:nvSpPr>
          <p:cNvPr id="15" name="Title 3"/>
          <p:cNvSpPr>
            <a:spLocks noGrp="1"/>
          </p:cNvSpPr>
          <p:nvPr>
            <p:ph type="ctrTitle"/>
          </p:nvPr>
        </p:nvSpPr>
        <p:spPr>
          <a:xfrm>
            <a:off x="436881" y="742289"/>
            <a:ext cx="3718559" cy="376382"/>
          </a:xfrm>
        </p:spPr>
        <p:txBody>
          <a:bodyPr/>
          <a:lstStyle>
            <a:lvl1pPr>
              <a:defRPr sz="2100"/>
            </a:lvl1pPr>
          </a:lstStyle>
          <a:p>
            <a:r>
              <a:rPr lang="en-US" dirty="0" smtClean="0"/>
              <a:t>Microsoft Application Platform</a:t>
            </a:r>
            <a:endParaRPr lang="en-US" dirty="0"/>
          </a:p>
        </p:txBody>
      </p:sp>
      <p:sp>
        <p:nvSpPr>
          <p:cNvPr id="17" name="Subtitle 6"/>
          <p:cNvSpPr>
            <a:spLocks noGrp="1"/>
          </p:cNvSpPr>
          <p:nvPr>
            <p:ph type="subTitle" idx="1" hasCustomPrompt="1"/>
          </p:nvPr>
        </p:nvSpPr>
        <p:spPr>
          <a:xfrm>
            <a:off x="436880" y="1337443"/>
            <a:ext cx="3698240" cy="1246495"/>
          </a:xfrm>
        </p:spPr>
        <p:txBody>
          <a:bodyPr/>
          <a:lstStyle>
            <a:lvl1pPr marL="0">
              <a:spcAft>
                <a:spcPts val="0"/>
              </a:spcAft>
              <a:buNone/>
              <a:defRPr sz="3000" baseline="0"/>
            </a:lvl1pPr>
          </a:lstStyle>
          <a:p>
            <a:r>
              <a:rPr lang="en-US" dirty="0" smtClean="0"/>
              <a:t>Strategic Advantage and the Microsoft Application Platform</a:t>
            </a:r>
            <a:endParaRPr lang="en-US" dirty="0"/>
          </a:p>
        </p:txBody>
      </p:sp>
      <p:cxnSp>
        <p:nvCxnSpPr>
          <p:cNvPr id="18" name="Straight Connector 17"/>
          <p:cNvCxnSpPr/>
          <p:nvPr userDrawn="1"/>
        </p:nvCxnSpPr>
        <p:spPr bwMode="auto">
          <a:xfrm>
            <a:off x="0" y="1173625"/>
            <a:ext cx="4131325" cy="1588"/>
          </a:xfrm>
          <a:prstGeom prst="line">
            <a:avLst/>
          </a:prstGeom>
          <a:noFill/>
          <a:ln w="9525" cap="flat" cmpd="sng" algn="ctr">
            <a:solidFill>
              <a:schemeClr val="tx1">
                <a:lumMod val="65000"/>
              </a:schemeClr>
            </a:solidFill>
            <a:prstDash val="solid"/>
            <a:round/>
            <a:headEnd type="none" w="med" len="med"/>
            <a:tailEnd type="none" w="med" len="med"/>
          </a:ln>
          <a:effectLst/>
        </p:spPr>
      </p:cxnSp>
      <p:pic>
        <p:nvPicPr>
          <p:cNvPr id="7" name="Picture 6" descr="Because its everybody's business_T1Logo.png"/>
          <p:cNvPicPr>
            <a:picLocks noChangeAspect="1"/>
          </p:cNvPicPr>
          <p:nvPr userDrawn="1"/>
        </p:nvPicPr>
        <p:blipFill>
          <a:blip r:embed="rId4" cstate="print">
            <a:lum bright="-100000" contrast="100000"/>
          </a:blip>
          <a:stretch>
            <a:fillRect/>
          </a:stretch>
        </p:blipFill>
        <p:spPr>
          <a:xfrm>
            <a:off x="6959698" y="6456029"/>
            <a:ext cx="1488386" cy="252268"/>
          </a:xfrm>
          <a:prstGeom prst="rect">
            <a:avLst/>
          </a:prstGeom>
          <a:noFill/>
          <a:ln w="9525">
            <a:noFill/>
            <a:miter lim="800000"/>
            <a:headEnd/>
            <a:tailEnd/>
          </a:ln>
        </p:spPr>
      </p:pic>
    </p:spTree>
    <p:extLst>
      <p:ext uri="{BB962C8B-B14F-4D97-AF65-F5344CB8AC3E}">
        <p14:creationId xmlns:p14="http://schemas.microsoft.com/office/powerpoint/2010/main" val="218437514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2" descr="\\SERVER3\InternalBin\Resource DVD\DVD_ART36\Logos\MICROSOFT (brand)\Microsoft corporate logo white.png"/>
          <p:cNvPicPr>
            <a:picLocks noChangeAspect="1" noChangeArrowheads="1"/>
          </p:cNvPicPr>
          <p:nvPr userDrawn="1"/>
        </p:nvPicPr>
        <p:blipFill>
          <a:blip r:embed="rId2" cstate="screen"/>
          <a:srcRect/>
          <a:stretch>
            <a:fillRect/>
          </a:stretch>
        </p:blipFill>
        <p:spPr bwMode="auto">
          <a:xfrm>
            <a:off x="7377113" y="6391819"/>
            <a:ext cx="1385887" cy="237581"/>
          </a:xfrm>
          <a:prstGeom prst="rect">
            <a:avLst/>
          </a:prstGeom>
          <a:noFill/>
        </p:spPr>
      </p:pic>
    </p:spTree>
    <p:extLst>
      <p:ext uri="{BB962C8B-B14F-4D97-AF65-F5344CB8AC3E}">
        <p14:creationId xmlns:p14="http://schemas.microsoft.com/office/powerpoint/2010/main" val="217143892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Hidden slide">
    <p:bg bwMode="black">
      <p:bgPr>
        <a:gradFill>
          <a:gsLst>
            <a:gs pos="0">
              <a:srgbClr val="000000"/>
            </a:gs>
            <a:gs pos="20000">
              <a:schemeClr val="tx2">
                <a:lumMod val="10000"/>
              </a:schemeClr>
            </a:gs>
            <a:gs pos="50000">
              <a:schemeClr val="bg2">
                <a:lumMod val="85000"/>
                <a:lumOff val="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5096786"/>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0">
          <a:blip r:embed="rId2" cstate="screen">
            <a:lum/>
          </a:blip>
          <a:srcRect/>
          <a:stretch>
            <a:fillRect l="-11000" r="-11000"/>
          </a:stretch>
        </a:blipFill>
        <a:effectLst/>
      </p:bgPr>
    </p:bg>
    <p:spTree>
      <p:nvGrpSpPr>
        <p:cNvPr id="1" name=""/>
        <p:cNvGrpSpPr/>
        <p:nvPr/>
      </p:nvGrpSpPr>
      <p:grpSpPr>
        <a:xfrm>
          <a:off x="0" y="0"/>
          <a:ext cx="0" cy="0"/>
          <a:chOff x="0" y="0"/>
          <a:chExt cx="0" cy="0"/>
        </a:xfrm>
      </p:grpSpPr>
      <p:sp>
        <p:nvSpPr>
          <p:cNvPr id="10" name="Title 3"/>
          <p:cNvSpPr>
            <a:spLocks noGrp="1"/>
          </p:cNvSpPr>
          <p:nvPr>
            <p:ph type="ctrTitle"/>
          </p:nvPr>
        </p:nvSpPr>
        <p:spPr>
          <a:xfrm>
            <a:off x="436881" y="742289"/>
            <a:ext cx="3718559" cy="376382"/>
          </a:xfrm>
        </p:spPr>
        <p:txBody>
          <a:bodyPr/>
          <a:lstStyle>
            <a:lvl1pPr>
              <a:defRPr sz="2100"/>
            </a:lvl1pPr>
          </a:lstStyle>
          <a:p>
            <a:r>
              <a:rPr lang="en-US" smtClean="0"/>
              <a:t>Click to edit Master title style</a:t>
            </a:r>
            <a:endParaRPr lang="en-US" dirty="0"/>
          </a:p>
        </p:txBody>
      </p:sp>
      <p:sp>
        <p:nvSpPr>
          <p:cNvPr id="11" name="Subtitle 6"/>
          <p:cNvSpPr>
            <a:spLocks noGrp="1"/>
          </p:cNvSpPr>
          <p:nvPr>
            <p:ph type="subTitle" idx="1" hasCustomPrompt="1"/>
          </p:nvPr>
        </p:nvSpPr>
        <p:spPr>
          <a:xfrm>
            <a:off x="436880" y="1337443"/>
            <a:ext cx="3698240" cy="1246495"/>
          </a:xfrm>
        </p:spPr>
        <p:txBody>
          <a:bodyPr/>
          <a:lstStyle>
            <a:lvl1pPr marL="0">
              <a:spcAft>
                <a:spcPts val="0"/>
              </a:spcAft>
              <a:buNone/>
              <a:defRPr sz="3000" baseline="0"/>
            </a:lvl1pPr>
          </a:lstStyle>
          <a:p>
            <a:r>
              <a:rPr lang="en-US" dirty="0" smtClean="0"/>
              <a:t>Strategic Advantage and the Microsoft Application Platform</a:t>
            </a:r>
            <a:endParaRPr lang="en-US" dirty="0"/>
          </a:p>
        </p:txBody>
      </p:sp>
      <p:cxnSp>
        <p:nvCxnSpPr>
          <p:cNvPr id="14" name="Straight Connector 13"/>
          <p:cNvCxnSpPr/>
          <p:nvPr userDrawn="1"/>
        </p:nvCxnSpPr>
        <p:spPr bwMode="auto">
          <a:xfrm>
            <a:off x="0" y="1173625"/>
            <a:ext cx="4131325" cy="1588"/>
          </a:xfrm>
          <a:prstGeom prst="line">
            <a:avLst/>
          </a:prstGeom>
          <a:noFill/>
          <a:ln w="9525" cap="flat" cmpd="sng" algn="ctr">
            <a:solidFill>
              <a:schemeClr val="tx1">
                <a:lumMod val="65000"/>
              </a:schemeClr>
            </a:solidFill>
            <a:prstDash val="solid"/>
            <a:round/>
            <a:headEnd type="none" w="med" len="med"/>
            <a:tailEnd type="none" w="med" len="med"/>
          </a:ln>
          <a:effectLst/>
        </p:spPr>
      </p:cxnSp>
      <p:pic>
        <p:nvPicPr>
          <p:cNvPr id="6" name="Picture 5" descr="slide_1.png"/>
          <p:cNvPicPr>
            <a:picLocks noChangeAspect="1"/>
          </p:cNvPicPr>
          <p:nvPr userDrawn="1"/>
        </p:nvPicPr>
        <p:blipFill>
          <a:blip r:embed="rId3" cstate="screen"/>
          <a:stretch>
            <a:fillRect/>
          </a:stretch>
        </p:blipFill>
        <p:spPr>
          <a:xfrm>
            <a:off x="2452256" y="1660585"/>
            <a:ext cx="6691744" cy="5399121"/>
          </a:xfrm>
          <a:prstGeom prst="rect">
            <a:avLst/>
          </a:prstGeom>
        </p:spPr>
      </p:pic>
    </p:spTree>
    <p:extLst>
      <p:ext uri="{BB962C8B-B14F-4D97-AF65-F5344CB8AC3E}">
        <p14:creationId xmlns:p14="http://schemas.microsoft.com/office/powerpoint/2010/main" val="106448117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2000548"/>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772483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Agenda">
    <p:bg>
      <p:bgPr>
        <a:blipFill dpi="0" rotWithShape="0">
          <a:blip r:embed="rId2" cstate="screen">
            <a:lum/>
          </a:blip>
          <a:srcRect/>
          <a:stretch>
            <a:fillRect l="-11000" r="-11000"/>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57200" y="365760"/>
            <a:ext cx="8321675" cy="609398"/>
          </a:xfrm>
          <a:noFill/>
          <a:ln w="9525">
            <a:noFill/>
            <a:miter lim="800000"/>
            <a:headEnd/>
            <a:tailEnd/>
          </a:ln>
        </p:spPr>
        <p:txBody>
          <a:bodyPr vert="horz" wrap="square" lIns="0" tIns="0" rIns="0" bIns="0" numCol="1" anchor="t" anchorCtr="0" compatLnSpc="1">
            <a:prstTxWarp prst="textNoShape">
              <a:avLst/>
            </a:prstTxWarp>
            <a:noAutofit/>
          </a:bodyPr>
          <a:lstStyle>
            <a:lvl1pPr>
              <a:defRPr lang="en-US" sz="4000" dirty="0">
                <a:solidFill>
                  <a:schemeClr val="bg1"/>
                </a:solidFill>
                <a:effectLst/>
                <a:latin typeface="+mj-lt"/>
                <a:ea typeface="+mj-ea"/>
                <a:cs typeface="+mj-cs"/>
              </a:defRPr>
            </a:lvl1pPr>
          </a:lstStyle>
          <a:p>
            <a:pPr lvl="0" algn="l" rtl="0" eaLnBrk="0" fontAlgn="base" hangingPunct="0">
              <a:lnSpc>
                <a:spcPct val="90000"/>
              </a:lnSpc>
              <a:spcBef>
                <a:spcPct val="0"/>
              </a:spcBef>
              <a:spcAft>
                <a:spcPct val="0"/>
              </a:spcAft>
            </a:pPr>
            <a:r>
              <a:rPr lang="en-US" dirty="0" smtClean="0"/>
              <a:t>Agenda</a:t>
            </a:r>
            <a:endParaRPr lang="en-US" dirty="0"/>
          </a:p>
        </p:txBody>
      </p:sp>
      <p:sp>
        <p:nvSpPr>
          <p:cNvPr id="13" name="Content Placeholder 2"/>
          <p:cNvSpPr>
            <a:spLocks noGrp="1"/>
          </p:cNvSpPr>
          <p:nvPr>
            <p:ph idx="1"/>
          </p:nvPr>
        </p:nvSpPr>
        <p:spPr>
          <a:xfrm>
            <a:off x="457200" y="1371600"/>
            <a:ext cx="8320088" cy="1938992"/>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5" descr="MS-apo_W"/>
          <p:cNvPicPr>
            <a:picLocks noChangeAspect="1" noChangeArrowheads="1"/>
          </p:cNvPicPr>
          <p:nvPr userDrawn="1"/>
        </p:nvPicPr>
        <p:blipFill>
          <a:blip r:embed="rId3" cstate="screen">
            <a:lum bright="-100000" contrast="100000"/>
          </a:blip>
          <a:srcRect b="-74626"/>
          <a:stretch>
            <a:fillRect/>
          </a:stretch>
        </p:blipFill>
        <p:spPr bwMode="auto">
          <a:xfrm>
            <a:off x="423731" y="6535827"/>
            <a:ext cx="2026692" cy="322173"/>
          </a:xfrm>
          <a:prstGeom prst="rect">
            <a:avLst/>
          </a:prstGeom>
          <a:noFill/>
          <a:ln w="9525">
            <a:noFill/>
            <a:miter lim="800000"/>
            <a:headEnd/>
            <a:tailEnd/>
          </a:ln>
        </p:spPr>
      </p:pic>
      <p:pic>
        <p:nvPicPr>
          <p:cNvPr id="7" name="Picture 6" descr="agenda_option_3 copy.png"/>
          <p:cNvPicPr>
            <a:picLocks noChangeAspect="1"/>
          </p:cNvPicPr>
          <p:nvPr userDrawn="1"/>
        </p:nvPicPr>
        <p:blipFill>
          <a:blip r:embed="rId4" cstate="screen"/>
          <a:stretch>
            <a:fillRect/>
          </a:stretch>
        </p:blipFill>
        <p:spPr>
          <a:xfrm>
            <a:off x="3513937" y="0"/>
            <a:ext cx="5630062" cy="4889500"/>
          </a:xfrm>
          <a:prstGeom prst="rect">
            <a:avLst/>
          </a:prstGeom>
        </p:spPr>
      </p:pic>
    </p:spTree>
    <p:extLst>
      <p:ext uri="{BB962C8B-B14F-4D97-AF65-F5344CB8AC3E}">
        <p14:creationId xmlns:p14="http://schemas.microsoft.com/office/powerpoint/2010/main" val="1177982149"/>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ansition">
    <p:bg>
      <p:bgPr>
        <a:blipFill dpi="0" rotWithShape="0">
          <a:blip r:embed="rId2" cstate="screen">
            <a:lum/>
          </a:blip>
          <a:srcRect/>
          <a:stretch>
            <a:fillRect l="-11000" r="-11000"/>
          </a:stretch>
        </a:blipFill>
        <a:effectLst/>
      </p:bgPr>
    </p:bg>
    <p:spTree>
      <p:nvGrpSpPr>
        <p:cNvPr id="1" name=""/>
        <p:cNvGrpSpPr/>
        <p:nvPr/>
      </p:nvGrpSpPr>
      <p:grpSpPr>
        <a:xfrm>
          <a:off x="0" y="0"/>
          <a:ext cx="0" cy="0"/>
          <a:chOff x="0" y="0"/>
          <a:chExt cx="0" cy="0"/>
        </a:xfrm>
      </p:grpSpPr>
      <p:sp>
        <p:nvSpPr>
          <p:cNvPr id="4" name="Text Placeholder 9"/>
          <p:cNvSpPr>
            <a:spLocks noGrp="1"/>
          </p:cNvSpPr>
          <p:nvPr>
            <p:ph type="body" sz="quarter" idx="10"/>
          </p:nvPr>
        </p:nvSpPr>
        <p:spPr>
          <a:xfrm>
            <a:off x="463742" y="4069205"/>
            <a:ext cx="4176712" cy="332399"/>
          </a:xfrm>
        </p:spPr>
        <p:txBody>
          <a:bodyPr/>
          <a:lstStyle>
            <a:lvl1pPr marL="0" indent="0">
              <a:buNone/>
              <a:defRPr sz="2800">
                <a:solidFill>
                  <a:schemeClr val="bg2"/>
                </a:solidFill>
              </a:defRPr>
            </a:lvl1pPr>
          </a:lstStyle>
          <a:p>
            <a:pPr lvl="0"/>
            <a:r>
              <a:rPr lang="en-US" sz="2400" smtClean="0">
                <a:solidFill>
                  <a:schemeClr val="tx1">
                    <a:lumMod val="85000"/>
                  </a:schemeClr>
                </a:solidFill>
              </a:rPr>
              <a:t>Click to edit Master text styles</a:t>
            </a:r>
          </a:p>
        </p:txBody>
      </p:sp>
      <p:sp>
        <p:nvSpPr>
          <p:cNvPr id="5" name="Title 1"/>
          <p:cNvSpPr>
            <a:spLocks noGrp="1"/>
          </p:cNvSpPr>
          <p:nvPr>
            <p:ph type="title" hasCustomPrompt="1"/>
          </p:nvPr>
        </p:nvSpPr>
        <p:spPr>
          <a:xfrm>
            <a:off x="454561" y="1075800"/>
            <a:ext cx="4753778" cy="1107996"/>
          </a:xfrm>
          <a:noFill/>
          <a:ln w="9525">
            <a:noFill/>
            <a:miter lim="800000"/>
            <a:headEnd/>
            <a:tailEnd/>
          </a:ln>
        </p:spPr>
        <p:txBody>
          <a:bodyPr vert="horz" wrap="square" lIns="0" tIns="0" rIns="0" bIns="0" numCol="1" anchor="b" anchorCtr="0" compatLnSpc="1">
            <a:prstTxWarp prst="textNoShape">
              <a:avLst/>
            </a:prstTxWarp>
            <a:spAutoFit/>
          </a:bodyPr>
          <a:lstStyle>
            <a:lvl1pPr>
              <a:defRPr lang="en-US" sz="4000" dirty="0">
                <a:solidFill>
                  <a:schemeClr val="bg1"/>
                </a:solidFill>
                <a:effectLst/>
                <a:latin typeface="+mj-lt"/>
                <a:ea typeface="+mj-ea"/>
                <a:cs typeface="+mj-cs"/>
              </a:defRPr>
            </a:lvl1pPr>
          </a:lstStyle>
          <a:p>
            <a:r>
              <a:rPr lang="en-US" dirty="0" smtClean="0"/>
              <a:t>Application Lifecycle Management</a:t>
            </a:r>
            <a:endParaRPr lang="en-US" dirty="0"/>
          </a:p>
        </p:txBody>
      </p:sp>
      <p:pic>
        <p:nvPicPr>
          <p:cNvPr id="9" name="Picture 15" descr="MS-apo_W"/>
          <p:cNvPicPr>
            <a:picLocks noChangeAspect="1" noChangeArrowheads="1"/>
          </p:cNvPicPr>
          <p:nvPr userDrawn="1"/>
        </p:nvPicPr>
        <p:blipFill>
          <a:blip r:embed="rId3" cstate="screen">
            <a:lum bright="-100000" contrast="100000"/>
          </a:blip>
          <a:srcRect b="-74626"/>
          <a:stretch>
            <a:fillRect/>
          </a:stretch>
        </p:blipFill>
        <p:spPr bwMode="auto">
          <a:xfrm>
            <a:off x="423731" y="6535827"/>
            <a:ext cx="2026692" cy="322173"/>
          </a:xfrm>
          <a:prstGeom prst="rect">
            <a:avLst/>
          </a:prstGeom>
          <a:noFill/>
          <a:ln w="9525">
            <a:noFill/>
            <a:miter lim="800000"/>
            <a:headEnd/>
            <a:tailEnd/>
          </a:ln>
        </p:spPr>
      </p:pic>
    </p:spTree>
    <p:extLst>
      <p:ext uri="{BB962C8B-B14F-4D97-AF65-F5344CB8AC3E}">
        <p14:creationId xmlns:p14="http://schemas.microsoft.com/office/powerpoint/2010/main" val="2118303158"/>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screen">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321675" cy="553998"/>
          </a:xfrm>
          <a:noFill/>
          <a:ln w="9525">
            <a:noFill/>
            <a:miter lim="800000"/>
            <a:headEnd/>
            <a:tailEnd/>
          </a:ln>
        </p:spPr>
        <p:txBody>
          <a:bodyPr vert="horz" wrap="square" lIns="0" tIns="0" rIns="0" bIns="0" numCol="1" anchor="t" anchorCtr="0" compatLnSpc="1">
            <a:prstTxWarp prst="textNoShape">
              <a:avLst/>
            </a:prstTxWarp>
            <a:spAutoFit/>
          </a:bodyPr>
          <a:lstStyle>
            <a:lvl1pPr>
              <a:defRPr lang="en-US" sz="4000" dirty="0">
                <a:solidFill>
                  <a:schemeClr val="bg1"/>
                </a:solidFill>
                <a:effectLst/>
                <a:latin typeface="+mj-lt"/>
                <a:ea typeface="+mj-ea"/>
                <a:cs typeface="+mj-cs"/>
              </a:defRPr>
            </a:lvl1pPr>
          </a:lstStyle>
          <a:p>
            <a:pPr lvl="0" algn="l" rtl="0" eaLnBrk="0" fontAlgn="base" hangingPunct="0">
              <a:lnSpc>
                <a:spcPct val="90000"/>
              </a:lnSpc>
              <a:spcBef>
                <a:spcPct val="0"/>
              </a:spcBef>
              <a:spcAft>
                <a:spcPct val="0"/>
              </a:spcAft>
            </a:pPr>
            <a:r>
              <a:rPr lang="en-US" dirty="0" smtClean="0"/>
              <a:t>Click to edit Master title style</a:t>
            </a:r>
            <a:endParaRPr lang="en-US" dirty="0"/>
          </a:p>
        </p:txBody>
      </p:sp>
      <p:sp>
        <p:nvSpPr>
          <p:cNvPr id="3" name="Content Placeholder 2"/>
          <p:cNvSpPr>
            <a:spLocks noGrp="1"/>
          </p:cNvSpPr>
          <p:nvPr>
            <p:ph idx="1"/>
          </p:nvPr>
        </p:nvSpPr>
        <p:spPr>
          <a:xfrm>
            <a:off x="457200" y="1684116"/>
            <a:ext cx="8320088" cy="1938992"/>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5" descr="MS-apo_W"/>
          <p:cNvPicPr>
            <a:picLocks noChangeAspect="1" noChangeArrowheads="1"/>
          </p:cNvPicPr>
          <p:nvPr userDrawn="1"/>
        </p:nvPicPr>
        <p:blipFill>
          <a:blip r:embed="rId3" cstate="screen">
            <a:lum bright="-100000" contrast="100000"/>
          </a:blip>
          <a:srcRect b="-74626"/>
          <a:stretch>
            <a:fillRect/>
          </a:stretch>
        </p:blipFill>
        <p:spPr bwMode="auto">
          <a:xfrm>
            <a:off x="423731" y="6535827"/>
            <a:ext cx="2026692" cy="322173"/>
          </a:xfrm>
          <a:prstGeom prst="rect">
            <a:avLst/>
          </a:prstGeom>
          <a:noFill/>
          <a:ln w="9525">
            <a:noFill/>
            <a:miter lim="800000"/>
            <a:headEnd/>
            <a:tailEnd/>
          </a:ln>
        </p:spPr>
      </p:pic>
    </p:spTree>
    <p:extLst>
      <p:ext uri="{BB962C8B-B14F-4D97-AF65-F5344CB8AC3E}">
        <p14:creationId xmlns:p14="http://schemas.microsoft.com/office/powerpoint/2010/main" val="1628259682"/>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cstate="screen">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321675" cy="609398"/>
          </a:xfrm>
        </p:spPr>
        <p:txBody>
          <a:bodyPr/>
          <a:lstStyle>
            <a:lvl1pPr>
              <a:defRPr lang="en-US" sz="4000" dirty="0" smtClean="0">
                <a:solidFill>
                  <a:schemeClr val="bg1"/>
                </a:solidFill>
                <a:effectLst/>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sz="half" idx="1"/>
          </p:nvPr>
        </p:nvSpPr>
        <p:spPr>
          <a:xfrm>
            <a:off x="478564" y="1779235"/>
            <a:ext cx="4017236"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79235"/>
            <a:ext cx="4129088"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5" descr="MS-apo_W"/>
          <p:cNvPicPr>
            <a:picLocks noChangeAspect="1" noChangeArrowheads="1"/>
          </p:cNvPicPr>
          <p:nvPr userDrawn="1"/>
        </p:nvPicPr>
        <p:blipFill>
          <a:blip r:embed="rId3" cstate="screen">
            <a:lum bright="-100000" contrast="100000"/>
          </a:blip>
          <a:srcRect b="-74626"/>
          <a:stretch>
            <a:fillRect/>
          </a:stretch>
        </p:blipFill>
        <p:spPr bwMode="auto">
          <a:xfrm>
            <a:off x="423731" y="6535827"/>
            <a:ext cx="2026692" cy="322173"/>
          </a:xfrm>
          <a:prstGeom prst="rect">
            <a:avLst/>
          </a:prstGeom>
          <a:noFill/>
          <a:ln w="9525">
            <a:noFill/>
            <a:miter lim="800000"/>
            <a:headEnd/>
            <a:tailEnd/>
          </a:ln>
        </p:spPr>
      </p:pic>
    </p:spTree>
    <p:extLst>
      <p:ext uri="{BB962C8B-B14F-4D97-AF65-F5344CB8AC3E}">
        <p14:creationId xmlns:p14="http://schemas.microsoft.com/office/powerpoint/2010/main" val="4271231723"/>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i-column">
    <p:bg>
      <p:bgPr>
        <a:blipFill dpi="0" rotWithShape="0">
          <a:blip r:embed="rId2" cstate="screen">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321675" cy="609398"/>
          </a:xfrm>
        </p:spPr>
        <p:txBody>
          <a:bodyPr/>
          <a:lstStyle>
            <a:lvl1pPr>
              <a:defRPr lang="en-US" sz="4000" dirty="0" smtClean="0">
                <a:solidFill>
                  <a:schemeClr val="bg1"/>
                </a:solidFill>
                <a:effectLst/>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sz="half" idx="1"/>
          </p:nvPr>
        </p:nvSpPr>
        <p:spPr>
          <a:xfrm>
            <a:off x="632388" y="2136734"/>
            <a:ext cx="2375731" cy="1846659"/>
          </a:xfrm>
        </p:spPr>
        <p:txBody>
          <a:bodyPr/>
          <a:lstStyle>
            <a:lvl1pPr marL="230188" indent="-230188">
              <a:defRPr sz="1800">
                <a:effectLst/>
              </a:defRPr>
            </a:lvl1pPr>
            <a:lvl2pPr marL="401638" indent="-171450">
              <a:defRPr sz="1600">
                <a:effectLst/>
              </a:defRPr>
            </a:lvl2pPr>
            <a:lvl3pPr marL="685800" indent="-231775">
              <a:defRPr sz="1600">
                <a:effectLst/>
              </a:defRPr>
            </a:lvl3pPr>
            <a:lvl4pPr marL="914400" indent="-230188">
              <a:defRPr sz="1600">
                <a:effectLst/>
              </a:defRPr>
            </a:lvl4pPr>
            <a:lvl5pPr marL="914400" indent="9525">
              <a:buNone/>
              <a:defRPr sz="1600">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2"/>
          </p:nvPr>
        </p:nvSpPr>
        <p:spPr>
          <a:xfrm>
            <a:off x="3367043" y="2136734"/>
            <a:ext cx="2375731" cy="1846659"/>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10"/>
          </p:nvPr>
        </p:nvSpPr>
        <p:spPr>
          <a:xfrm>
            <a:off x="6161518" y="2136734"/>
            <a:ext cx="2451219" cy="1846659"/>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5" descr="MS-apo_W"/>
          <p:cNvPicPr>
            <a:picLocks noChangeAspect="1" noChangeArrowheads="1"/>
          </p:cNvPicPr>
          <p:nvPr userDrawn="1"/>
        </p:nvPicPr>
        <p:blipFill>
          <a:blip r:embed="rId3" cstate="screen">
            <a:lum bright="-100000" contrast="100000"/>
          </a:blip>
          <a:srcRect b="-74626"/>
          <a:stretch>
            <a:fillRect/>
          </a:stretch>
        </p:blipFill>
        <p:spPr bwMode="auto">
          <a:xfrm>
            <a:off x="423731" y="6535827"/>
            <a:ext cx="2026692" cy="322173"/>
          </a:xfrm>
          <a:prstGeom prst="rect">
            <a:avLst/>
          </a:prstGeom>
          <a:noFill/>
          <a:ln w="9525">
            <a:noFill/>
            <a:miter lim="800000"/>
            <a:headEnd/>
            <a:tailEnd/>
          </a:ln>
        </p:spPr>
      </p:pic>
    </p:spTree>
    <p:extLst>
      <p:ext uri="{BB962C8B-B14F-4D97-AF65-F5344CB8AC3E}">
        <p14:creationId xmlns:p14="http://schemas.microsoft.com/office/powerpoint/2010/main" val="336181778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cstate="screen">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100584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5" descr="MS-apo_W"/>
          <p:cNvPicPr>
            <a:picLocks noChangeAspect="1" noChangeArrowheads="1"/>
          </p:cNvPicPr>
          <p:nvPr userDrawn="1"/>
        </p:nvPicPr>
        <p:blipFill>
          <a:blip r:embed="rId3" cstate="screen">
            <a:lum bright="-100000" contrast="100000"/>
          </a:blip>
          <a:srcRect b="-74626"/>
          <a:stretch>
            <a:fillRect/>
          </a:stretch>
        </p:blipFill>
        <p:spPr bwMode="auto">
          <a:xfrm>
            <a:off x="423731" y="6535827"/>
            <a:ext cx="2026692" cy="322173"/>
          </a:xfrm>
          <a:prstGeom prst="rect">
            <a:avLst/>
          </a:prstGeom>
          <a:noFill/>
          <a:ln w="9525">
            <a:noFill/>
            <a:miter lim="800000"/>
            <a:headEnd/>
            <a:tailEnd/>
          </a:ln>
        </p:spPr>
      </p:pic>
    </p:spTree>
    <p:extLst>
      <p:ext uri="{BB962C8B-B14F-4D97-AF65-F5344CB8AC3E}">
        <p14:creationId xmlns:p14="http://schemas.microsoft.com/office/powerpoint/2010/main" val="1484006096"/>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screen">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321675" cy="609398"/>
          </a:xfrm>
          <a:noFill/>
          <a:ln w="9525">
            <a:noFill/>
            <a:miter lim="800000"/>
            <a:headEnd/>
            <a:tailEnd/>
          </a:ln>
        </p:spPr>
        <p:txBody>
          <a:bodyPr vert="horz" wrap="square" lIns="0" tIns="0" rIns="0" bIns="0" numCol="1" anchor="t" anchorCtr="0" compatLnSpc="1">
            <a:prstTxWarp prst="textNoShape">
              <a:avLst/>
            </a:prstTxWarp>
            <a:noAutofit/>
          </a:bodyPr>
          <a:lstStyle>
            <a:lvl1pPr>
              <a:defRPr lang="en-US" sz="4000" dirty="0">
                <a:solidFill>
                  <a:schemeClr val="bg1"/>
                </a:solidFill>
                <a:effectLst/>
                <a:latin typeface="+mj-lt"/>
                <a:ea typeface="+mj-ea"/>
                <a:cs typeface="+mj-cs"/>
              </a:defRPr>
            </a:lvl1pPr>
          </a:lstStyle>
          <a:p>
            <a:pPr lvl="0" algn="l" rtl="0" eaLnBrk="0" fontAlgn="base" hangingPunct="0">
              <a:lnSpc>
                <a:spcPct val="90000"/>
              </a:lnSpc>
              <a:spcBef>
                <a:spcPct val="0"/>
              </a:spcBef>
              <a:spcAft>
                <a:spcPct val="0"/>
              </a:spcAft>
            </a:pPr>
            <a:r>
              <a:rPr lang="en-US" smtClean="0"/>
              <a:t>Click to edit Master title style</a:t>
            </a:r>
            <a:endParaRPr lang="en-US" dirty="0"/>
          </a:p>
        </p:txBody>
      </p:sp>
      <p:pic>
        <p:nvPicPr>
          <p:cNvPr id="7" name="Picture 15" descr="MS-apo_W"/>
          <p:cNvPicPr>
            <a:picLocks noChangeAspect="1" noChangeArrowheads="1"/>
          </p:cNvPicPr>
          <p:nvPr userDrawn="1"/>
        </p:nvPicPr>
        <p:blipFill>
          <a:blip r:embed="rId3" cstate="screen">
            <a:lum bright="-100000" contrast="100000"/>
          </a:blip>
          <a:srcRect b="-74626"/>
          <a:stretch>
            <a:fillRect/>
          </a:stretch>
        </p:blipFill>
        <p:spPr bwMode="auto">
          <a:xfrm>
            <a:off x="423731" y="6535827"/>
            <a:ext cx="2026692" cy="322173"/>
          </a:xfrm>
          <a:prstGeom prst="rect">
            <a:avLst/>
          </a:prstGeom>
          <a:noFill/>
          <a:ln w="9525">
            <a:noFill/>
            <a:miter lim="800000"/>
            <a:headEnd/>
            <a:tailEnd/>
          </a:ln>
        </p:spPr>
      </p:pic>
    </p:spTree>
    <p:extLst>
      <p:ext uri="{BB962C8B-B14F-4D97-AF65-F5344CB8AC3E}">
        <p14:creationId xmlns:p14="http://schemas.microsoft.com/office/powerpoint/2010/main" val="775290104"/>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screen">
            <a:lum/>
          </a:blip>
          <a:srcRect/>
          <a:stretch>
            <a:fillRect l="-11000" r="-11000"/>
          </a:stretch>
        </a:blipFill>
        <a:effectLst/>
      </p:bgPr>
    </p:bg>
    <p:spTree>
      <p:nvGrpSpPr>
        <p:cNvPr id="1" name=""/>
        <p:cNvGrpSpPr/>
        <p:nvPr/>
      </p:nvGrpSpPr>
      <p:grpSpPr>
        <a:xfrm>
          <a:off x="0" y="0"/>
          <a:ext cx="0" cy="0"/>
          <a:chOff x="0" y="0"/>
          <a:chExt cx="0" cy="0"/>
        </a:xfrm>
      </p:grpSpPr>
      <p:pic>
        <p:nvPicPr>
          <p:cNvPr id="6" name="Picture 15" descr="MS-apo_W"/>
          <p:cNvPicPr>
            <a:picLocks noChangeAspect="1" noChangeArrowheads="1"/>
          </p:cNvPicPr>
          <p:nvPr userDrawn="1"/>
        </p:nvPicPr>
        <p:blipFill>
          <a:blip r:embed="rId3" cstate="screen">
            <a:lum bright="-100000" contrast="100000"/>
          </a:blip>
          <a:srcRect b="-74626"/>
          <a:stretch>
            <a:fillRect/>
          </a:stretch>
        </p:blipFill>
        <p:spPr bwMode="auto">
          <a:xfrm>
            <a:off x="423731" y="6535827"/>
            <a:ext cx="2026692" cy="322173"/>
          </a:xfrm>
          <a:prstGeom prst="rect">
            <a:avLst/>
          </a:prstGeom>
          <a:noFill/>
          <a:ln w="9525">
            <a:noFill/>
            <a:miter lim="800000"/>
            <a:headEnd/>
            <a:tailEnd/>
          </a:ln>
        </p:spPr>
      </p:pic>
    </p:spTree>
    <p:extLst>
      <p:ext uri="{BB962C8B-B14F-4D97-AF65-F5344CB8AC3E}">
        <p14:creationId xmlns:p14="http://schemas.microsoft.com/office/powerpoint/2010/main" val="1595253096"/>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screen">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6067792" y="6400800"/>
            <a:ext cx="2926080" cy="457200"/>
          </a:xfrm>
          <a:prstGeom prst="rect">
            <a:avLst/>
          </a:prstGeom>
          <a:noFill/>
        </p:spPr>
        <p:txBody>
          <a:bodyPr wrap="square" rtlCol="0" anchor="ctr">
            <a:noAutofit/>
          </a:bodyPr>
          <a:lstStyle/>
          <a:p>
            <a:pPr algn="r" fontAlgn="base">
              <a:spcBef>
                <a:spcPct val="0"/>
              </a:spcBef>
              <a:spcAft>
                <a:spcPct val="0"/>
              </a:spcAft>
            </a:pPr>
            <a:r>
              <a:rPr lang="en-US" sz="1200" dirty="0" smtClean="0">
                <a:solidFill>
                  <a:srgbClr val="FFFFFF"/>
                </a:solidFill>
              </a:rPr>
              <a:t>|    </a:t>
            </a:r>
            <a:fld id="{0E3FD99C-B34B-4A94-B48B-DDD52BF86808}" type="slidenum">
              <a:rPr lang="en-US" sz="1200" smtClean="0">
                <a:solidFill>
                  <a:srgbClr val="FFFFFF"/>
                </a:solidFill>
              </a:rPr>
              <a:pPr algn="r" fontAlgn="base">
                <a:spcBef>
                  <a:spcPct val="0"/>
                </a:spcBef>
                <a:spcAft>
                  <a:spcPct val="0"/>
                </a:spcAft>
              </a:pPr>
              <a:t>‹#›</a:t>
            </a:fld>
            <a:endParaRPr lang="en-US" sz="1200" dirty="0">
              <a:solidFill>
                <a:srgbClr val="FFFFFF"/>
              </a:solidFill>
            </a:endParaRPr>
          </a:p>
        </p:txBody>
      </p:sp>
      <p:pic>
        <p:nvPicPr>
          <p:cNvPr id="9" name="Picture 15" descr="MS-apo_W"/>
          <p:cNvPicPr>
            <a:picLocks noChangeAspect="1" noChangeArrowheads="1"/>
          </p:cNvPicPr>
          <p:nvPr userDrawn="1"/>
        </p:nvPicPr>
        <p:blipFill>
          <a:blip r:embed="rId3" cstate="screen"/>
          <a:srcRect b="-74626"/>
          <a:stretch>
            <a:fillRect/>
          </a:stretch>
        </p:blipFill>
        <p:spPr bwMode="auto">
          <a:xfrm>
            <a:off x="423731" y="6535827"/>
            <a:ext cx="2026692" cy="322173"/>
          </a:xfrm>
          <a:prstGeom prst="rect">
            <a:avLst/>
          </a:prstGeom>
          <a:noFill/>
          <a:ln w="9525">
            <a:noFill/>
            <a:miter lim="800000"/>
            <a:headEnd/>
            <a:tailEnd/>
          </a:ln>
        </p:spPr>
      </p:pic>
      <p:pic>
        <p:nvPicPr>
          <p:cNvPr id="7" name="Picture 6" descr="Because its everybody's business_T1Logo.png"/>
          <p:cNvPicPr>
            <a:picLocks noChangeAspect="1"/>
          </p:cNvPicPr>
          <p:nvPr userDrawn="1"/>
        </p:nvPicPr>
        <p:blipFill>
          <a:blip r:embed="rId4" cstate="screen">
            <a:lum bright="100000"/>
          </a:blip>
          <a:stretch>
            <a:fillRect/>
          </a:stretch>
        </p:blipFill>
        <p:spPr>
          <a:xfrm>
            <a:off x="6959698" y="6456029"/>
            <a:ext cx="1488386" cy="252268"/>
          </a:xfrm>
          <a:prstGeom prst="rect">
            <a:avLst/>
          </a:prstGeom>
        </p:spPr>
      </p:pic>
    </p:spTree>
    <p:extLst>
      <p:ext uri="{BB962C8B-B14F-4D97-AF65-F5344CB8AC3E}">
        <p14:creationId xmlns:p14="http://schemas.microsoft.com/office/powerpoint/2010/main" val="118177579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cstate="screen">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ounded Rectangle 2"/>
          <p:cNvSpPr/>
          <p:nvPr userDrawn="1"/>
        </p:nvSpPr>
        <p:spPr>
          <a:xfrm>
            <a:off x="6056564" y="1583871"/>
            <a:ext cx="2558390" cy="4385604"/>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548640" rtlCol="0" anchor="t"/>
          <a:lstStyle/>
          <a:p>
            <a:pPr>
              <a:spcAft>
                <a:spcPts val="600"/>
              </a:spcAft>
              <a:buClr>
                <a:srgbClr val="A00E18"/>
              </a:buClr>
            </a:pPr>
            <a:endParaRPr lang="en-US" dirty="0">
              <a:solidFill>
                <a:srgbClr val="FFFFFF"/>
              </a:solidFill>
            </a:endParaRPr>
          </a:p>
        </p:txBody>
      </p:sp>
      <p:sp>
        <p:nvSpPr>
          <p:cNvPr id="4" name="Rounded Rectangle 3"/>
          <p:cNvSpPr/>
          <p:nvPr userDrawn="1"/>
        </p:nvSpPr>
        <p:spPr>
          <a:xfrm>
            <a:off x="3282884" y="1578630"/>
            <a:ext cx="2560320" cy="4390845"/>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548640" rtlCol="0" anchor="t"/>
          <a:lstStyle/>
          <a:p>
            <a:pPr>
              <a:spcAft>
                <a:spcPts val="600"/>
              </a:spcAft>
              <a:buClr>
                <a:srgbClr val="A00E18"/>
              </a:buClr>
            </a:pPr>
            <a:endParaRPr lang="en-US" dirty="0">
              <a:solidFill>
                <a:srgbClr val="FFFFFF"/>
              </a:solidFill>
            </a:endParaRPr>
          </a:p>
        </p:txBody>
      </p:sp>
      <p:sp>
        <p:nvSpPr>
          <p:cNvPr id="5" name="Rounded Rectangle 4"/>
          <p:cNvSpPr/>
          <p:nvPr userDrawn="1"/>
        </p:nvSpPr>
        <p:spPr>
          <a:xfrm>
            <a:off x="509204" y="1578630"/>
            <a:ext cx="2560320" cy="4390845"/>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548640" rtlCol="0" anchor="t"/>
          <a:lstStyle/>
          <a:p>
            <a:pPr>
              <a:spcAft>
                <a:spcPts val="600"/>
              </a:spcAft>
              <a:buClr>
                <a:srgbClr val="A00E18"/>
              </a:buClr>
            </a:pPr>
            <a:endParaRPr lang="en-US" dirty="0">
              <a:solidFill>
                <a:srgbClr val="FFFFFF"/>
              </a:solidFill>
            </a:endParaRPr>
          </a:p>
        </p:txBody>
      </p:sp>
      <p:sp>
        <p:nvSpPr>
          <p:cNvPr id="6" name="Round Same Side Corner Rectangle 5"/>
          <p:cNvSpPr/>
          <p:nvPr userDrawn="1"/>
        </p:nvSpPr>
        <p:spPr>
          <a:xfrm>
            <a:off x="509204" y="1564528"/>
            <a:ext cx="2569464" cy="435428"/>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ound Same Side Corner Rectangle 6"/>
          <p:cNvSpPr/>
          <p:nvPr userDrawn="1"/>
        </p:nvSpPr>
        <p:spPr>
          <a:xfrm>
            <a:off x="3282884" y="1564528"/>
            <a:ext cx="2560320" cy="435428"/>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ound Same Side Corner Rectangle 7"/>
          <p:cNvSpPr/>
          <p:nvPr userDrawn="1"/>
        </p:nvSpPr>
        <p:spPr>
          <a:xfrm>
            <a:off x="6055835" y="1564528"/>
            <a:ext cx="2558912" cy="435428"/>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extBox 8"/>
          <p:cNvSpPr txBox="1"/>
          <p:nvPr userDrawn="1"/>
        </p:nvSpPr>
        <p:spPr>
          <a:xfrm>
            <a:off x="508958" y="1615326"/>
            <a:ext cx="2570671" cy="369332"/>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b="1" dirty="0">
                <a:solidFill>
                  <a:srgbClr val="FFFFFF"/>
                </a:solidFill>
              </a:rPr>
              <a:t>ITEM 1</a:t>
            </a:r>
            <a:endParaRPr lang="en-US" dirty="0">
              <a:solidFill>
                <a:srgbClr val="FFFFFF"/>
              </a:solidFill>
            </a:endParaRPr>
          </a:p>
        </p:txBody>
      </p:sp>
      <p:sp>
        <p:nvSpPr>
          <p:cNvPr id="10" name="TextBox 9"/>
          <p:cNvSpPr txBox="1"/>
          <p:nvPr userDrawn="1"/>
        </p:nvSpPr>
        <p:spPr>
          <a:xfrm>
            <a:off x="3278038" y="1615326"/>
            <a:ext cx="2562045" cy="369332"/>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b="1" dirty="0">
                <a:solidFill>
                  <a:srgbClr val="FFFFFF"/>
                </a:solidFill>
              </a:rPr>
              <a:t>ITEM 2</a:t>
            </a:r>
          </a:p>
        </p:txBody>
      </p:sp>
      <p:sp>
        <p:nvSpPr>
          <p:cNvPr id="11" name="TextBox 10"/>
          <p:cNvSpPr txBox="1"/>
          <p:nvPr userDrawn="1"/>
        </p:nvSpPr>
        <p:spPr>
          <a:xfrm>
            <a:off x="6055743" y="1615326"/>
            <a:ext cx="2562046" cy="369332"/>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b="1" dirty="0">
                <a:solidFill>
                  <a:srgbClr val="FFFFFF"/>
                </a:solidFill>
              </a:rPr>
              <a:t>ITEM 3</a:t>
            </a:r>
            <a:endParaRPr lang="en-US" dirty="0">
              <a:solidFill>
                <a:srgbClr val="FFFFFF"/>
              </a:solidFill>
            </a:endParaRPr>
          </a:p>
        </p:txBody>
      </p:sp>
      <p:sp>
        <p:nvSpPr>
          <p:cNvPr id="13" name="Content Placeholder 15"/>
          <p:cNvSpPr>
            <a:spLocks noGrp="1"/>
          </p:cNvSpPr>
          <p:nvPr userDrawn="1">
            <p:ph sz="half" idx="1"/>
          </p:nvPr>
        </p:nvSpPr>
        <p:spPr>
          <a:xfrm>
            <a:off x="632388" y="2264056"/>
            <a:ext cx="2375731" cy="249299"/>
          </a:xfrm>
        </p:spPr>
        <p:txBody>
          <a:bodyPr/>
          <a:lstStyle>
            <a:lvl1pPr>
              <a:defRPr sz="1800"/>
            </a:lvl1pPr>
          </a:lstStyle>
          <a:p>
            <a:pPr lvl="0"/>
            <a:r>
              <a:rPr lang="en-US" smtClean="0"/>
              <a:t>Click to edit Master text styles</a:t>
            </a:r>
          </a:p>
        </p:txBody>
      </p:sp>
      <p:sp>
        <p:nvSpPr>
          <p:cNvPr id="14" name="Content Placeholder 16"/>
          <p:cNvSpPr>
            <a:spLocks noGrp="1"/>
          </p:cNvSpPr>
          <p:nvPr userDrawn="1">
            <p:ph sz="half" idx="2"/>
          </p:nvPr>
        </p:nvSpPr>
        <p:spPr>
          <a:xfrm>
            <a:off x="3367043" y="2264056"/>
            <a:ext cx="2375731" cy="249299"/>
          </a:xfrm>
        </p:spPr>
        <p:txBody>
          <a:bodyPr/>
          <a:lstStyle>
            <a:lvl1pPr>
              <a:defRPr sz="1800"/>
            </a:lvl1pPr>
          </a:lstStyle>
          <a:p>
            <a:pPr lvl="0"/>
            <a:r>
              <a:rPr lang="en-US" smtClean="0"/>
              <a:t>Click to edit Master text styles</a:t>
            </a:r>
          </a:p>
        </p:txBody>
      </p:sp>
      <p:sp>
        <p:nvSpPr>
          <p:cNvPr id="15" name="Content Placeholder 17"/>
          <p:cNvSpPr>
            <a:spLocks noGrp="1"/>
          </p:cNvSpPr>
          <p:nvPr userDrawn="1">
            <p:ph sz="half" idx="10"/>
          </p:nvPr>
        </p:nvSpPr>
        <p:spPr>
          <a:xfrm>
            <a:off x="6161518" y="2264056"/>
            <a:ext cx="2451219" cy="249299"/>
          </a:xfrm>
        </p:spPr>
        <p:txBody>
          <a:bodyPr/>
          <a:lstStyle>
            <a:lvl1pPr>
              <a:defRPr sz="1800"/>
            </a:lvl1pPr>
          </a:lstStyle>
          <a:p>
            <a:pPr lvl="0"/>
            <a:r>
              <a:rPr lang="en-US" smtClean="0"/>
              <a:t>Click to edit Master text styles</a:t>
            </a:r>
          </a:p>
        </p:txBody>
      </p:sp>
      <p:pic>
        <p:nvPicPr>
          <p:cNvPr id="17" name="Picture 15" descr="MS-apo_W"/>
          <p:cNvPicPr>
            <a:picLocks noChangeAspect="1" noChangeArrowheads="1"/>
          </p:cNvPicPr>
          <p:nvPr userDrawn="1"/>
        </p:nvPicPr>
        <p:blipFill>
          <a:blip r:embed="rId3" cstate="screen">
            <a:lum bright="-100000" contrast="100000"/>
          </a:blip>
          <a:srcRect b="-74626"/>
          <a:stretch>
            <a:fillRect/>
          </a:stretch>
        </p:blipFill>
        <p:spPr bwMode="auto">
          <a:xfrm>
            <a:off x="423731" y="6535827"/>
            <a:ext cx="2026692" cy="322173"/>
          </a:xfrm>
          <a:prstGeom prst="rect">
            <a:avLst/>
          </a:prstGeom>
          <a:noFill/>
          <a:ln w="9525">
            <a:noFill/>
            <a:miter lim="800000"/>
            <a:headEnd/>
            <a:tailEnd/>
          </a:ln>
        </p:spPr>
      </p:pic>
    </p:spTree>
    <p:extLst>
      <p:ext uri="{BB962C8B-B14F-4D97-AF65-F5344CB8AC3E}">
        <p14:creationId xmlns:p14="http://schemas.microsoft.com/office/powerpoint/2010/main" val="299042465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3200" b="0" kern="1200" cap="none" spc="0" dirty="0">
                <a:ln w="3175">
                  <a:noFill/>
                </a:ln>
                <a:gradFill>
                  <a:gsLst>
                    <a:gs pos="0">
                      <a:schemeClr val="tx1"/>
                    </a:gs>
                    <a:gs pos="100000">
                      <a:schemeClr val="tx1"/>
                    </a:gs>
                  </a:gsLst>
                  <a:lin ang="13500000" scaled="1"/>
                </a:gradFill>
                <a:effectLst/>
                <a:latin typeface="Segoe Semibold" pitchFamily="34" charset="0"/>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2648910"/>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mo">
    <p:bg>
      <p:bgPr>
        <a:blipFill dpi="0" rotWithShape="0">
          <a:blip r:embed="rId2" cstate="screen">
            <a:lum/>
          </a:blip>
          <a:srcRect/>
          <a:stretch>
            <a:fillRect l="-11000" r="-11000"/>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851616" y="4796969"/>
            <a:ext cx="5760720" cy="1097280"/>
          </a:xfrm>
        </p:spPr>
        <p:txBody>
          <a:bodyPr>
            <a:noAutofit/>
          </a:bodyPr>
          <a:lstStyle>
            <a:lvl1pPr algn="r">
              <a:buFontTx/>
              <a:buNone/>
              <a:defRPr sz="3200">
                <a:solidFill>
                  <a:schemeClr val="bg1"/>
                </a:solidFill>
              </a:defRPr>
            </a:lvl1pPr>
          </a:lstStyle>
          <a:p>
            <a:pPr lvl="0"/>
            <a:r>
              <a:rPr lang="en-US" dirty="0" smtClean="0"/>
              <a:t>Demo Title</a:t>
            </a:r>
            <a:endParaRPr lang="en-US" dirty="0"/>
          </a:p>
        </p:txBody>
      </p:sp>
      <p:sp>
        <p:nvSpPr>
          <p:cNvPr id="5" name="Text Placeholder 3"/>
          <p:cNvSpPr>
            <a:spLocks noGrp="1"/>
          </p:cNvSpPr>
          <p:nvPr>
            <p:ph type="body" sz="quarter" idx="11" hasCustomPrompt="1"/>
          </p:nvPr>
        </p:nvSpPr>
        <p:spPr>
          <a:xfrm>
            <a:off x="2862502" y="3893454"/>
            <a:ext cx="5760720" cy="794293"/>
          </a:xfrm>
        </p:spPr>
        <p:txBody>
          <a:bodyPr>
            <a:noAutofit/>
          </a:bodyPr>
          <a:lstStyle>
            <a:lvl1pPr algn="r">
              <a:buFontTx/>
              <a:buNone/>
              <a:defRPr sz="6000">
                <a:solidFill>
                  <a:schemeClr val="tx2">
                    <a:lumMod val="25000"/>
                  </a:schemeClr>
                </a:solidFill>
              </a:defRPr>
            </a:lvl1pPr>
          </a:lstStyle>
          <a:p>
            <a:pPr lvl="0"/>
            <a:r>
              <a:rPr lang="en-US" dirty="0" smtClean="0"/>
              <a:t>Demo</a:t>
            </a:r>
            <a:endParaRPr lang="en-US" dirty="0"/>
          </a:p>
        </p:txBody>
      </p:sp>
      <p:pic>
        <p:nvPicPr>
          <p:cNvPr id="9" name="Picture 15" descr="MS-apo_W"/>
          <p:cNvPicPr>
            <a:picLocks noChangeAspect="1" noChangeArrowheads="1"/>
          </p:cNvPicPr>
          <p:nvPr userDrawn="1"/>
        </p:nvPicPr>
        <p:blipFill>
          <a:blip r:embed="rId3" cstate="screen">
            <a:lum bright="-100000" contrast="100000"/>
          </a:blip>
          <a:srcRect b="-74626"/>
          <a:stretch>
            <a:fillRect/>
          </a:stretch>
        </p:blipFill>
        <p:spPr bwMode="auto">
          <a:xfrm>
            <a:off x="423731" y="6535827"/>
            <a:ext cx="2026692" cy="322173"/>
          </a:xfrm>
          <a:prstGeom prst="rect">
            <a:avLst/>
          </a:prstGeom>
          <a:noFill/>
          <a:ln w="9525">
            <a:noFill/>
            <a:miter lim="800000"/>
            <a:headEnd/>
            <a:tailEnd/>
          </a:ln>
        </p:spPr>
      </p:pic>
      <p:pic>
        <p:nvPicPr>
          <p:cNvPr id="8" name="Picture 7" descr="nwtwork.png"/>
          <p:cNvPicPr>
            <a:picLocks noChangeAspect="1"/>
          </p:cNvPicPr>
          <p:nvPr userDrawn="1"/>
        </p:nvPicPr>
        <p:blipFill>
          <a:blip r:embed="rId4" cstate="screen"/>
          <a:stretch>
            <a:fillRect/>
          </a:stretch>
        </p:blipFill>
        <p:spPr>
          <a:xfrm>
            <a:off x="-12935" y="-26895"/>
            <a:ext cx="7220046" cy="6433621"/>
          </a:xfrm>
          <a:prstGeom prst="rect">
            <a:avLst/>
          </a:prstGeom>
        </p:spPr>
      </p:pic>
    </p:spTree>
    <p:extLst>
      <p:ext uri="{BB962C8B-B14F-4D97-AF65-F5344CB8AC3E}">
        <p14:creationId xmlns:p14="http://schemas.microsoft.com/office/powerpoint/2010/main" val="396067362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Hidden slide">
    <p:bg>
      <p:bgPr>
        <a:blipFill dpi="0" rotWithShape="0">
          <a:blip r:embed="rId2" cstate="screen">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1933551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mpty">
    <p:bg>
      <p:bgPr>
        <a:blipFill dpi="0" rotWithShape="0">
          <a:blip r:embed="rId2" cstate="screen">
            <a:lum/>
          </a:blip>
          <a:srcRect/>
          <a:stretch>
            <a:fillRect l="-11000" r="-1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964658"/>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icrosoft slide">
    <p:bg>
      <p:bgPr>
        <a:blipFill dpi="0" rotWithShape="0">
          <a:blip r:embed="rId2" cstate="screen">
            <a:lum/>
          </a:blip>
          <a:srcRect/>
          <a:stretch>
            <a:fillRect l="-11000" r="-11000"/>
          </a:stretch>
        </a:blipFill>
        <a:effectLst/>
      </p:bgPr>
    </p:bg>
    <p:spTree>
      <p:nvGrpSpPr>
        <p:cNvPr id="1" name=""/>
        <p:cNvGrpSpPr/>
        <p:nvPr/>
      </p:nvGrpSpPr>
      <p:grpSpPr>
        <a:xfrm>
          <a:off x="0" y="0"/>
          <a:ext cx="0" cy="0"/>
          <a:chOff x="0" y="0"/>
          <a:chExt cx="0" cy="0"/>
        </a:xfrm>
      </p:grpSpPr>
      <p:pic>
        <p:nvPicPr>
          <p:cNvPr id="2" name="Picture 1" descr="ms-logo-YPOP-BR.png"/>
          <p:cNvPicPr>
            <a:picLocks noChangeAspect="1"/>
          </p:cNvPicPr>
          <p:nvPr userDrawn="1"/>
        </p:nvPicPr>
        <p:blipFill>
          <a:blip r:embed="rId3" cstate="screen">
            <a:lum bright="-100000"/>
          </a:blip>
          <a:stretch>
            <a:fillRect/>
          </a:stretch>
        </p:blipFill>
        <p:spPr>
          <a:xfrm>
            <a:off x="1676400" y="2452578"/>
            <a:ext cx="5630254" cy="1091134"/>
          </a:xfrm>
          <a:prstGeom prst="rect">
            <a:avLst/>
          </a:prstGeom>
        </p:spPr>
      </p:pic>
      <p:sp>
        <p:nvSpPr>
          <p:cNvPr id="3" name="Text Box 3"/>
          <p:cNvSpPr txBox="1">
            <a:spLocks noChangeArrowheads="1"/>
          </p:cNvSpPr>
          <p:nvPr userDrawn="1"/>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rgbClr val="000000"/>
                </a:solidFill>
                <a:cs typeface="Arial" charset="0"/>
              </a:rPr>
              <a:t>© </a:t>
            </a:r>
            <a:r>
              <a:rPr lang="en-US" sz="700" dirty="0" smtClean="0">
                <a:solidFill>
                  <a:srgbClr val="000000"/>
                </a:solidFill>
                <a:cs typeface="Arial" charset="0"/>
              </a:rPr>
              <a:t>2010 </a:t>
            </a:r>
            <a:r>
              <a:rPr lang="en-US" sz="700" dirty="0">
                <a:solidFill>
                  <a:srgbClr val="000000"/>
                </a:solidFill>
                <a:cs typeface="Arial" charset="0"/>
              </a:rPr>
              <a:t>Microsoft Corporation. All rights reserved. Microsoft, Windows, Windows Vista and other product names are or may be registered trademarks and/or trademarks in the U.S. and/or other countries.</a:t>
            </a:r>
          </a:p>
          <a:p>
            <a:pPr algn="ctr" defTabSz="914099" eaLnBrk="0" hangingPunct="0"/>
            <a:r>
              <a:rPr lang="en-US" sz="700" dirty="0">
                <a:solidFill>
                  <a:srgbClr val="000000"/>
                </a:solidFill>
                <a:cs typeface="Arial" charset="0"/>
              </a:rPr>
              <a:t>The information herein is for informational purposes only and represents the current view of Microsoft Corporation as of the date of this presentation</a:t>
            </a:r>
            <a:r>
              <a:rPr lang="en-US" sz="700" dirty="0" smtClean="0">
                <a:solidFill>
                  <a:srgbClr val="000000"/>
                </a:solidFill>
                <a:cs typeface="Arial" charset="0"/>
              </a:rPr>
              <a:t>. Because </a:t>
            </a:r>
            <a:r>
              <a:rPr lang="en-US" sz="700" dirty="0">
                <a:solidFill>
                  <a:srgbClr val="000000"/>
                </a:solidFill>
                <a:cs typeface="Arial" charset="0"/>
              </a:rPr>
              <a:t>Microsoft must respond to changing market conditions, it should not be interpreted to be a commitment on the part of Microsoft, and Microsoft cannot guarantee the accuracy of any information provided after the date of this presentation</a:t>
            </a:r>
            <a:r>
              <a:rPr lang="en-US" sz="700" dirty="0" smtClean="0">
                <a:solidFill>
                  <a:srgbClr val="000000"/>
                </a:solidFill>
                <a:cs typeface="Arial" charset="0"/>
              </a:rPr>
              <a:t>. </a:t>
            </a:r>
            <a:r>
              <a:rPr lang="en-US" sz="700" dirty="0">
                <a:solidFill>
                  <a:srgbClr val="000000"/>
                </a:solidFill>
                <a:cs typeface="Arial" charset="0"/>
              </a:rPr>
              <a:t/>
            </a:r>
            <a:br>
              <a:rPr lang="en-US" sz="700" dirty="0">
                <a:solidFill>
                  <a:srgbClr val="000000"/>
                </a:solidFill>
                <a:cs typeface="Arial" charset="0"/>
              </a:rPr>
            </a:br>
            <a:r>
              <a:rPr lang="en-US" sz="700" dirty="0">
                <a:solidFill>
                  <a:srgbClr val="000000"/>
                </a:solidFill>
                <a:cs typeface="Arial" charset="0"/>
              </a:rPr>
              <a:t>MICROSOFT MAKES NO WARRANTIES, EXPRESS, IMPLIED OR STATUTORY, AS TO THE INFORMATION IN THIS PRESENTATION.</a:t>
            </a:r>
          </a:p>
        </p:txBody>
      </p:sp>
    </p:spTree>
    <p:extLst>
      <p:ext uri="{BB962C8B-B14F-4D97-AF65-F5344CB8AC3E}">
        <p14:creationId xmlns:p14="http://schemas.microsoft.com/office/powerpoint/2010/main" val="3518847681"/>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1_Title 2">
    <p:bg>
      <p:bgPr>
        <a:blipFill dpi="0" rotWithShape="0">
          <a:blip r:embed="rId2" cstate="print">
            <a:lum/>
          </a:blip>
          <a:srcRect/>
          <a:stretch>
            <a:fillRect l="-11000" r="-11000"/>
          </a:stretch>
        </a:blipFill>
        <a:effectLst/>
      </p:bgPr>
    </p:bg>
    <p:spTree>
      <p:nvGrpSpPr>
        <p:cNvPr id="1" name=""/>
        <p:cNvGrpSpPr/>
        <p:nvPr/>
      </p:nvGrpSpPr>
      <p:grpSpPr>
        <a:xfrm>
          <a:off x="0" y="0"/>
          <a:ext cx="0" cy="0"/>
          <a:chOff x="0" y="0"/>
          <a:chExt cx="0" cy="0"/>
        </a:xfrm>
      </p:grpSpPr>
      <p:pic>
        <p:nvPicPr>
          <p:cNvPr id="12" name="Picture 15" descr="MS-apo_W"/>
          <p:cNvPicPr>
            <a:picLocks noChangeAspect="1" noChangeArrowheads="1"/>
          </p:cNvPicPr>
          <p:nvPr userDrawn="1"/>
        </p:nvPicPr>
        <p:blipFill>
          <a:blip r:embed="rId3" cstate="screen">
            <a:lum bright="-100000" contrast="100000"/>
          </a:blip>
          <a:srcRect b="-74626"/>
          <a:stretch>
            <a:fillRect/>
          </a:stretch>
        </p:blipFill>
        <p:spPr bwMode="auto">
          <a:xfrm>
            <a:off x="423731" y="6535827"/>
            <a:ext cx="2026692" cy="322173"/>
          </a:xfrm>
          <a:prstGeom prst="rect">
            <a:avLst/>
          </a:prstGeom>
          <a:noFill/>
          <a:ln w="9525">
            <a:noFill/>
            <a:miter lim="800000"/>
            <a:headEnd/>
            <a:tailEnd/>
          </a:ln>
        </p:spPr>
      </p:pic>
      <p:sp>
        <p:nvSpPr>
          <p:cNvPr id="15" name="Title 3"/>
          <p:cNvSpPr>
            <a:spLocks noGrp="1"/>
          </p:cNvSpPr>
          <p:nvPr>
            <p:ph type="ctrTitle"/>
          </p:nvPr>
        </p:nvSpPr>
        <p:spPr>
          <a:xfrm>
            <a:off x="436881" y="742289"/>
            <a:ext cx="3718559" cy="376382"/>
          </a:xfrm>
        </p:spPr>
        <p:txBody>
          <a:bodyPr/>
          <a:lstStyle>
            <a:lvl1pPr>
              <a:defRPr sz="2100"/>
            </a:lvl1pPr>
          </a:lstStyle>
          <a:p>
            <a:r>
              <a:rPr lang="en-US" dirty="0" smtClean="0"/>
              <a:t>Microsoft Application Platform</a:t>
            </a:r>
            <a:endParaRPr lang="en-US" dirty="0"/>
          </a:p>
        </p:txBody>
      </p:sp>
      <p:sp>
        <p:nvSpPr>
          <p:cNvPr id="17" name="Subtitle 6"/>
          <p:cNvSpPr>
            <a:spLocks noGrp="1"/>
          </p:cNvSpPr>
          <p:nvPr>
            <p:ph type="subTitle" idx="1" hasCustomPrompt="1"/>
          </p:nvPr>
        </p:nvSpPr>
        <p:spPr>
          <a:xfrm>
            <a:off x="436880" y="1337443"/>
            <a:ext cx="3698240" cy="1246495"/>
          </a:xfrm>
        </p:spPr>
        <p:txBody>
          <a:bodyPr/>
          <a:lstStyle>
            <a:lvl1pPr marL="0">
              <a:spcAft>
                <a:spcPts val="0"/>
              </a:spcAft>
              <a:buNone/>
              <a:defRPr sz="3000" baseline="0"/>
            </a:lvl1pPr>
          </a:lstStyle>
          <a:p>
            <a:r>
              <a:rPr lang="en-US" dirty="0" smtClean="0"/>
              <a:t>Strategic Advantage and the Microsoft Application Platform</a:t>
            </a:r>
            <a:endParaRPr lang="en-US" dirty="0"/>
          </a:p>
        </p:txBody>
      </p:sp>
      <p:cxnSp>
        <p:nvCxnSpPr>
          <p:cNvPr id="18" name="Straight Connector 17"/>
          <p:cNvCxnSpPr/>
          <p:nvPr userDrawn="1"/>
        </p:nvCxnSpPr>
        <p:spPr bwMode="auto">
          <a:xfrm>
            <a:off x="0" y="1173625"/>
            <a:ext cx="4131325" cy="1588"/>
          </a:xfrm>
          <a:prstGeom prst="line">
            <a:avLst/>
          </a:prstGeom>
          <a:noFill/>
          <a:ln w="9525" cap="flat" cmpd="sng" algn="ctr">
            <a:solidFill>
              <a:schemeClr val="tx1">
                <a:lumMod val="65000"/>
              </a:schemeClr>
            </a:solidFill>
            <a:prstDash val="solid"/>
            <a:round/>
            <a:headEnd type="none" w="med" len="med"/>
            <a:tailEnd type="none" w="med" len="med"/>
          </a:ln>
          <a:effectLst/>
        </p:spPr>
      </p:cxnSp>
    </p:spTree>
    <p:extLst>
      <p:ext uri="{BB962C8B-B14F-4D97-AF65-F5344CB8AC3E}">
        <p14:creationId xmlns:p14="http://schemas.microsoft.com/office/powerpoint/2010/main" val="241705658"/>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2" descr="\\SERVER3\InternalBin\Resource DVD\DVD_ART36\Logos\MICROSOFT (brand)\Microsoft corporate logo white.png"/>
          <p:cNvPicPr>
            <a:picLocks noChangeAspect="1" noChangeArrowheads="1"/>
          </p:cNvPicPr>
          <p:nvPr userDrawn="1"/>
        </p:nvPicPr>
        <p:blipFill>
          <a:blip r:embed="rId2" cstate="screen"/>
          <a:srcRect/>
          <a:stretch>
            <a:fillRect/>
          </a:stretch>
        </p:blipFill>
        <p:spPr bwMode="auto">
          <a:xfrm>
            <a:off x="7377113" y="6391819"/>
            <a:ext cx="1385887" cy="237581"/>
          </a:xfrm>
          <a:prstGeom prst="rect">
            <a:avLst/>
          </a:prstGeom>
          <a:noFill/>
        </p:spPr>
      </p:pic>
    </p:spTree>
    <p:extLst>
      <p:ext uri="{BB962C8B-B14F-4D97-AF65-F5344CB8AC3E}">
        <p14:creationId xmlns:p14="http://schemas.microsoft.com/office/powerpoint/2010/main" val="159977273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910409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938542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0783771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98289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Microsoft slide">
    <p:bg>
      <p:bgPr>
        <a:blipFill dpi="0" rotWithShape="0">
          <a:blip r:embed="rId2" cstate="screen">
            <a:lum/>
          </a:blip>
          <a:srcRect/>
          <a:stretch>
            <a:fillRect l="-11000" r="-11000"/>
          </a:stretch>
        </a:blipFill>
        <a:effectLst/>
      </p:bgPr>
    </p:bg>
    <p:spTree>
      <p:nvGrpSpPr>
        <p:cNvPr id="1" name=""/>
        <p:cNvGrpSpPr/>
        <p:nvPr/>
      </p:nvGrpSpPr>
      <p:grpSpPr>
        <a:xfrm>
          <a:off x="0" y="0"/>
          <a:ext cx="0" cy="0"/>
          <a:chOff x="0" y="0"/>
          <a:chExt cx="0" cy="0"/>
        </a:xfrm>
      </p:grpSpPr>
      <p:pic>
        <p:nvPicPr>
          <p:cNvPr id="2" name="Picture 1" descr="ms-logo-YPOP-BR.png"/>
          <p:cNvPicPr>
            <a:picLocks noChangeAspect="1"/>
          </p:cNvPicPr>
          <p:nvPr userDrawn="1"/>
        </p:nvPicPr>
        <p:blipFill>
          <a:blip r:embed="rId3" cstate="screen">
            <a:lum bright="-100000"/>
          </a:blip>
          <a:stretch>
            <a:fillRect/>
          </a:stretch>
        </p:blipFill>
        <p:spPr>
          <a:xfrm>
            <a:off x="1676400" y="2452578"/>
            <a:ext cx="5630254" cy="1091134"/>
          </a:xfrm>
          <a:prstGeom prst="rect">
            <a:avLst/>
          </a:prstGeom>
        </p:spPr>
      </p:pic>
      <p:sp>
        <p:nvSpPr>
          <p:cNvPr id="3" name="Text Box 3"/>
          <p:cNvSpPr txBox="1">
            <a:spLocks noChangeArrowheads="1"/>
          </p:cNvSpPr>
          <p:nvPr userDrawn="1"/>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rtl="0" eaLnBrk="0" hangingPunct="0"/>
            <a:r>
              <a:rPr lang="en-US" sz="700" kern="1200" dirty="0">
                <a:solidFill>
                  <a:schemeClr val="bg2"/>
                </a:solidFill>
                <a:latin typeface="+mn-lt"/>
                <a:ea typeface="+mn-ea"/>
                <a:cs typeface="Arial" charset="0"/>
              </a:rPr>
              <a:t>© </a:t>
            </a:r>
            <a:r>
              <a:rPr lang="en-US" sz="700" kern="1200" dirty="0" smtClean="0">
                <a:solidFill>
                  <a:schemeClr val="bg2"/>
                </a:solidFill>
                <a:latin typeface="+mn-lt"/>
                <a:ea typeface="+mn-ea"/>
                <a:cs typeface="Arial" charset="0"/>
              </a:rPr>
              <a:t>2009 </a:t>
            </a:r>
            <a:r>
              <a:rPr lang="en-US" sz="700" kern="1200" dirty="0">
                <a:solidFill>
                  <a:schemeClr val="bg2"/>
                </a:solidFill>
                <a:latin typeface="+mn-lt"/>
                <a:ea typeface="+mn-ea"/>
                <a:cs typeface="Arial" charset="0"/>
              </a:rPr>
              <a:t>Microsoft Corporation. All rights reserved. Microsoft, Windows, Windows Vista and other product names are or may be registered trademarks and/or trademarks in the U.S. and/or other countries.</a:t>
            </a:r>
          </a:p>
          <a:p>
            <a:pPr algn="ctr" defTabSz="914099" rtl="0" eaLnBrk="0" hangingPunct="0"/>
            <a:r>
              <a:rPr lang="en-US" sz="700" kern="1200" dirty="0">
                <a:solidFill>
                  <a:schemeClr val="bg2"/>
                </a:solidFill>
                <a:latin typeface="+mn-lt"/>
                <a:ea typeface="+mn-ea"/>
                <a:cs typeface="Arial" charset="0"/>
              </a:rPr>
              <a:t>The information herein is for informational purposes only and represents the current view of Microsoft Corporation as of the date of this presentation</a:t>
            </a:r>
            <a:r>
              <a:rPr lang="en-US" sz="700" kern="1200" dirty="0" smtClean="0">
                <a:solidFill>
                  <a:schemeClr val="bg2"/>
                </a:solidFill>
                <a:latin typeface="+mn-lt"/>
                <a:ea typeface="+mn-ea"/>
                <a:cs typeface="Arial" charset="0"/>
              </a:rPr>
              <a:t>. Because </a:t>
            </a:r>
            <a:r>
              <a:rPr lang="en-US" sz="700" kern="1200" dirty="0">
                <a:solidFill>
                  <a:schemeClr val="bg2"/>
                </a:solidFill>
                <a:latin typeface="+mn-lt"/>
                <a:ea typeface="+mn-ea"/>
                <a:cs typeface="Arial" charset="0"/>
              </a:rPr>
              <a:t>Microsoft must respond to changing market conditions, it should not be interpreted to be a commitment on the part of Microsoft, and Microsoft cannot guarantee the accuracy of any information provided after the date of this presentation</a:t>
            </a:r>
            <a:r>
              <a:rPr lang="en-US" sz="700" kern="1200" dirty="0" smtClean="0">
                <a:solidFill>
                  <a:schemeClr val="bg2"/>
                </a:solidFill>
                <a:latin typeface="+mn-lt"/>
                <a:ea typeface="+mn-ea"/>
                <a:cs typeface="Arial" charset="0"/>
              </a:rPr>
              <a:t>. </a:t>
            </a:r>
            <a:r>
              <a:rPr lang="en-US" sz="700" kern="1200" dirty="0">
                <a:solidFill>
                  <a:schemeClr val="bg2"/>
                </a:solidFill>
                <a:latin typeface="+mn-lt"/>
                <a:ea typeface="+mn-ea"/>
                <a:cs typeface="Arial" charset="0"/>
              </a:rPr>
              <a:t/>
            </a:r>
            <a:br>
              <a:rPr lang="en-US" sz="700" kern="1200" dirty="0">
                <a:solidFill>
                  <a:schemeClr val="bg2"/>
                </a:solidFill>
                <a:latin typeface="+mn-lt"/>
                <a:ea typeface="+mn-ea"/>
                <a:cs typeface="Arial" charset="0"/>
              </a:rPr>
            </a:br>
            <a:r>
              <a:rPr lang="en-US" sz="700" kern="1200" dirty="0">
                <a:solidFill>
                  <a:schemeClr val="bg2"/>
                </a:solidFill>
                <a:latin typeface="+mn-lt"/>
                <a:ea typeface="+mn-ea"/>
                <a:cs typeface="Arial" charset="0"/>
              </a:rPr>
              <a:t>MICROSOFT MAKES NO WARRANTIES, EXPRESS, IMPLIED OR STATUTORY, AS TO THE INFORMATION IN THIS PRESENTATION.</a:t>
            </a:r>
          </a:p>
        </p:txBody>
      </p:sp>
    </p:spTree>
    <p:extLst>
      <p:ext uri="{BB962C8B-B14F-4D97-AF65-F5344CB8AC3E}">
        <p14:creationId xmlns:p14="http://schemas.microsoft.com/office/powerpoint/2010/main" val="2878111591"/>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image" Target="../media/image5.png"/><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image" Target="../media/image5.png"/><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3.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4431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Because_Graphic.png"/>
          <p:cNvPicPr>
            <a:picLocks noChangeAspect="1"/>
          </p:cNvPicPr>
          <p:nvPr/>
        </p:nvPicPr>
        <p:blipFill>
          <a:blip r:embed="rId12" cstate="print">
            <a:extLst/>
          </a:blip>
          <a:stretch>
            <a:fillRect/>
          </a:stretch>
        </p:blipFill>
        <p:spPr>
          <a:xfrm>
            <a:off x="6848851" y="6117334"/>
            <a:ext cx="2295149" cy="740666"/>
          </a:xfrm>
          <a:prstGeom prst="rect">
            <a:avLst/>
          </a:prstGeom>
        </p:spPr>
      </p:pic>
    </p:spTree>
    <p:extLst>
      <p:ext uri="{BB962C8B-B14F-4D97-AF65-F5344CB8AC3E}">
        <p14:creationId xmlns:p14="http://schemas.microsoft.com/office/powerpoint/2010/main" val="440338518"/>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8" r:id="rId4"/>
    <p:sldLayoutId id="2147483669" r:id="rId5"/>
    <p:sldLayoutId id="2147483670" r:id="rId6"/>
    <p:sldLayoutId id="2147483671" r:id="rId7"/>
    <p:sldLayoutId id="2147483672" r:id="rId8"/>
    <p:sldLayoutId id="2147483674" r:id="rId9"/>
  </p:sldLayoutIdLst>
  <p:transition>
    <p:fade/>
  </p:transition>
  <p:txStyles>
    <p:titleStyle>
      <a:lvl1pPr algn="l" defTabSz="914400" rtl="0" eaLnBrk="1" latinLnBrk="0" hangingPunct="1">
        <a:lnSpc>
          <a:spcPct val="90000"/>
        </a:lnSpc>
        <a:spcBef>
          <a:spcPct val="0"/>
        </a:spcBef>
        <a:buNone/>
        <a:defRPr lang="en-US" sz="3200" b="0" kern="1200" cap="none" spc="0" dirty="0">
          <a:ln w="3175">
            <a:noFill/>
          </a:ln>
          <a:gradFill>
            <a:gsLst>
              <a:gs pos="0">
                <a:schemeClr val="tx1"/>
              </a:gs>
              <a:gs pos="100000">
                <a:schemeClr val="tx1"/>
              </a:gs>
            </a:gsLst>
            <a:lin ang="13500000" scaled="1"/>
          </a:gradFill>
          <a:effectLst/>
          <a:latin typeface="Segoe Semibold" pitchFamily="34" charset="0"/>
          <a:ea typeface="+mj-ea"/>
          <a:cs typeface="+mj-cs"/>
        </a:defRPr>
      </a:lvl1pPr>
    </p:titleStyle>
    <p:bodyStyle>
      <a:lvl1pPr marL="346075" indent="-346075" algn="l" defTabSz="914363" rtl="0" eaLnBrk="1" latinLnBrk="0" hangingPunct="1">
        <a:lnSpc>
          <a:spcPct val="100000"/>
        </a:lnSpc>
        <a:spcBef>
          <a:spcPts val="0"/>
        </a:spcBef>
        <a:spcAft>
          <a:spcPts val="600"/>
        </a:spcAft>
        <a:buSzPct val="65000"/>
        <a:buFont typeface="Wingdings" pitchFamily="2" charset="2"/>
        <a:buChar char="§"/>
        <a:defRPr lang="en-US" sz="2800" b="0" kern="1200" dirty="0" smtClean="0">
          <a:gradFill>
            <a:gsLst>
              <a:gs pos="0">
                <a:schemeClr val="tx1"/>
              </a:gs>
              <a:gs pos="81000">
                <a:schemeClr val="tx1"/>
              </a:gs>
            </a:gsLst>
            <a:lin ang="13500000" scaled="1"/>
          </a:gradFill>
          <a:latin typeface="Segoe" pitchFamily="34" charset="0"/>
          <a:ea typeface="+mn-ea"/>
          <a:cs typeface="+mn-cs"/>
        </a:defRPr>
      </a:lvl1pPr>
      <a:lvl2pPr marL="630238" indent="-284163" algn="l" defTabSz="914363" rtl="0" eaLnBrk="1" latinLnBrk="0" hangingPunct="1">
        <a:lnSpc>
          <a:spcPct val="100000"/>
        </a:lnSpc>
        <a:spcBef>
          <a:spcPts val="0"/>
        </a:spcBef>
        <a:spcAft>
          <a:spcPts val="600"/>
        </a:spcAft>
        <a:buSzPct val="65000"/>
        <a:buFont typeface="Wingdings" pitchFamily="2" charset="2"/>
        <a:buChar char="§"/>
        <a:defRPr lang="en-US" sz="2400" b="0" kern="1200" dirty="0" smtClean="0">
          <a:gradFill>
            <a:gsLst>
              <a:gs pos="0">
                <a:schemeClr val="tx1"/>
              </a:gs>
              <a:gs pos="81000">
                <a:schemeClr val="tx1"/>
              </a:gs>
            </a:gsLst>
            <a:lin ang="13500000" scaled="1"/>
          </a:gradFill>
          <a:latin typeface="Segoe" pitchFamily="34" charset="0"/>
          <a:ea typeface="+mn-ea"/>
          <a:cs typeface="+mn-cs"/>
        </a:defRPr>
      </a:lvl2pPr>
      <a:lvl3pPr marL="860425" indent="-292100" algn="l" defTabSz="914363" rtl="0" eaLnBrk="1" latinLnBrk="0" hangingPunct="1">
        <a:lnSpc>
          <a:spcPct val="100000"/>
        </a:lnSpc>
        <a:spcBef>
          <a:spcPts val="0"/>
        </a:spcBef>
        <a:spcAft>
          <a:spcPts val="600"/>
        </a:spcAft>
        <a:buSzPct val="65000"/>
        <a:buFont typeface="Wingdings" pitchFamily="2" charset="2"/>
        <a:buChar char="§"/>
        <a:defRPr lang="en-US" sz="2000" b="0" kern="1200" dirty="0" smtClean="0">
          <a:gradFill>
            <a:gsLst>
              <a:gs pos="0">
                <a:schemeClr val="tx1"/>
              </a:gs>
              <a:gs pos="81000">
                <a:schemeClr val="tx1"/>
              </a:gs>
            </a:gsLst>
            <a:lin ang="13500000" scaled="1"/>
          </a:gradFill>
          <a:latin typeface="Segoe" pitchFamily="34" charset="0"/>
          <a:ea typeface="+mn-ea"/>
          <a:cs typeface="+mn-cs"/>
        </a:defRPr>
      </a:lvl3pPr>
      <a:lvl4pPr marL="1144588" indent="-284163" algn="l" defTabSz="914363" rtl="0" eaLnBrk="1" latinLnBrk="0" hangingPunct="1">
        <a:lnSpc>
          <a:spcPct val="100000"/>
        </a:lnSpc>
        <a:spcBef>
          <a:spcPts val="0"/>
        </a:spcBef>
        <a:spcAft>
          <a:spcPts val="600"/>
        </a:spcAft>
        <a:buSzPct val="65000"/>
        <a:buFont typeface="Wingdings" pitchFamily="2" charset="2"/>
        <a:buChar char="§"/>
        <a:defRPr lang="en-US" sz="2000" b="0" kern="1200" dirty="0" smtClean="0">
          <a:gradFill>
            <a:gsLst>
              <a:gs pos="0">
                <a:schemeClr val="tx1"/>
              </a:gs>
              <a:gs pos="81000">
                <a:schemeClr val="tx1"/>
              </a:gs>
            </a:gsLst>
            <a:lin ang="13500000" scaled="1"/>
          </a:gradFill>
          <a:latin typeface="Segoe" pitchFamily="34" charset="0"/>
          <a:ea typeface="+mn-ea"/>
          <a:cs typeface="+mn-cs"/>
        </a:defRPr>
      </a:lvl4pPr>
      <a:lvl5pPr marL="1428750" indent="-284163" algn="l" defTabSz="914363" rtl="0" eaLnBrk="1" latinLnBrk="0" hangingPunct="1">
        <a:lnSpc>
          <a:spcPct val="100000"/>
        </a:lnSpc>
        <a:spcBef>
          <a:spcPts val="0"/>
        </a:spcBef>
        <a:spcAft>
          <a:spcPts val="600"/>
        </a:spcAft>
        <a:buSzPct val="65000"/>
        <a:buFont typeface="Wingdings" pitchFamily="2" charset="2"/>
        <a:buChar char="§"/>
        <a:defRPr lang="en-US" sz="1800" b="0" kern="1200" dirty="0">
          <a:gradFill>
            <a:gsLst>
              <a:gs pos="0">
                <a:schemeClr val="tx1"/>
              </a:gs>
              <a:gs pos="81000">
                <a:schemeClr val="tx1"/>
              </a:gs>
            </a:gsLst>
            <a:lin ang="13500000" scaled="1"/>
          </a:gradFill>
          <a:latin typeface="Segoe"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cstate="screen">
            <a:lum/>
          </a:blip>
          <a:srcRect/>
          <a:stretch>
            <a:fillRect l="-11000" r="-1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65760"/>
            <a:ext cx="8321675"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dirty="0" smtClean="0"/>
          </a:p>
        </p:txBody>
      </p:sp>
      <p:sp>
        <p:nvSpPr>
          <p:cNvPr id="1032" name="Rectangle 8"/>
          <p:cNvSpPr>
            <a:spLocks noGrp="1" noChangeArrowheads="1"/>
          </p:cNvSpPr>
          <p:nvPr>
            <p:ph type="body" idx="1"/>
          </p:nvPr>
        </p:nvSpPr>
        <p:spPr bwMode="auto">
          <a:xfrm>
            <a:off x="457200" y="1371600"/>
            <a:ext cx="8320088" cy="193899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924785866"/>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Lst>
  <p:transition>
    <p:fade/>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4000">
          <a:solidFill>
            <a:schemeClr val="bg1"/>
          </a:solidFill>
          <a:effectLst/>
          <a:latin typeface="+mj-lt"/>
          <a:ea typeface="+mj-ea"/>
          <a:cs typeface="+mj-cs"/>
        </a:defRPr>
      </a:lvl1pPr>
      <a:lvl2pPr algn="l" rtl="0" eaLnBrk="1" fontAlgn="base" hangingPunct="1">
        <a:lnSpc>
          <a:spcPct val="90000"/>
        </a:lnSpc>
        <a:spcBef>
          <a:spcPct val="0"/>
        </a:spcBef>
        <a:spcAft>
          <a:spcPct val="0"/>
        </a:spcAft>
        <a:defRPr sz="4400">
          <a:solidFill>
            <a:srgbClr val="FFCC00"/>
          </a:solidFill>
          <a:effectLst>
            <a:outerShdw blurRad="38100" dist="38100" dir="2700000" algn="tl">
              <a:srgbClr val="C0C0C0"/>
            </a:outerShdw>
          </a:effectLst>
          <a:latin typeface="Segoe" pitchFamily="34" charset="0"/>
        </a:defRPr>
      </a:lvl2pPr>
      <a:lvl3pPr algn="l" rtl="0" eaLnBrk="1" fontAlgn="base" hangingPunct="1">
        <a:lnSpc>
          <a:spcPct val="90000"/>
        </a:lnSpc>
        <a:spcBef>
          <a:spcPct val="0"/>
        </a:spcBef>
        <a:spcAft>
          <a:spcPct val="0"/>
        </a:spcAft>
        <a:defRPr sz="4400">
          <a:solidFill>
            <a:srgbClr val="FFCC00"/>
          </a:solidFill>
          <a:effectLst>
            <a:outerShdw blurRad="38100" dist="38100" dir="2700000" algn="tl">
              <a:srgbClr val="C0C0C0"/>
            </a:outerShdw>
          </a:effectLst>
          <a:latin typeface="Segoe" pitchFamily="34" charset="0"/>
        </a:defRPr>
      </a:lvl3pPr>
      <a:lvl4pPr algn="l" rtl="0" eaLnBrk="1" fontAlgn="base" hangingPunct="1">
        <a:lnSpc>
          <a:spcPct val="90000"/>
        </a:lnSpc>
        <a:spcBef>
          <a:spcPct val="0"/>
        </a:spcBef>
        <a:spcAft>
          <a:spcPct val="0"/>
        </a:spcAft>
        <a:defRPr sz="4400">
          <a:solidFill>
            <a:srgbClr val="FFCC00"/>
          </a:solidFill>
          <a:effectLst>
            <a:outerShdw blurRad="38100" dist="38100" dir="2700000" algn="tl">
              <a:srgbClr val="C0C0C0"/>
            </a:outerShdw>
          </a:effectLst>
          <a:latin typeface="Segoe" pitchFamily="34" charset="0"/>
        </a:defRPr>
      </a:lvl4pPr>
      <a:lvl5pPr algn="l" rtl="0" eaLnBrk="1" fontAlgn="base" hangingPunct="1">
        <a:lnSpc>
          <a:spcPct val="90000"/>
        </a:lnSpc>
        <a:spcBef>
          <a:spcPct val="0"/>
        </a:spcBef>
        <a:spcAft>
          <a:spcPct val="0"/>
        </a:spcAft>
        <a:defRPr sz="4400">
          <a:solidFill>
            <a:srgbClr val="FFCC00"/>
          </a:solidFill>
          <a:effectLst>
            <a:outerShdw blurRad="38100" dist="38100" dir="2700000" algn="tl">
              <a:srgbClr val="C0C0C0"/>
            </a:outerShdw>
          </a:effectLst>
          <a:latin typeface="Segoe" pitchFamily="34" charset="0"/>
        </a:defRPr>
      </a:lvl5pPr>
      <a:lvl6pPr marL="4572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6pPr>
      <a:lvl7pPr marL="9144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7pPr>
      <a:lvl8pPr marL="13716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8pPr>
      <a:lvl9pPr marL="18288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9pPr>
    </p:titleStyle>
    <p:bodyStyle>
      <a:lvl1pPr marL="342900" indent="-342900" algn="l" rtl="0" eaLnBrk="1" fontAlgn="base" hangingPunct="1">
        <a:lnSpc>
          <a:spcPct val="90000"/>
        </a:lnSpc>
        <a:spcBef>
          <a:spcPts val="0"/>
        </a:spcBef>
        <a:spcAft>
          <a:spcPts val="900"/>
        </a:spcAft>
        <a:buClr>
          <a:schemeClr val="bg1"/>
        </a:buClr>
        <a:buSzPct val="85000"/>
        <a:buFont typeface="Wingdings" pitchFamily="2" charset="2"/>
        <a:buChar char="§"/>
        <a:defRPr sz="2800">
          <a:solidFill>
            <a:schemeClr val="bg2"/>
          </a:solidFill>
          <a:effectLst/>
          <a:latin typeface="+mn-lt"/>
          <a:ea typeface="+mn-ea"/>
          <a:cs typeface="+mn-cs"/>
        </a:defRPr>
      </a:lvl1pPr>
      <a:lvl2pPr marL="684213" indent="-230188" algn="l" rtl="0" eaLnBrk="1" fontAlgn="base" hangingPunct="1">
        <a:lnSpc>
          <a:spcPct val="90000"/>
        </a:lnSpc>
        <a:spcBef>
          <a:spcPts val="0"/>
        </a:spcBef>
        <a:spcAft>
          <a:spcPts val="900"/>
        </a:spcAft>
        <a:buClr>
          <a:schemeClr val="bg1"/>
        </a:buClr>
        <a:buSzPct val="85000"/>
        <a:buFont typeface="Wingdings" pitchFamily="2" charset="2"/>
        <a:buChar char="§"/>
        <a:defRPr sz="2000">
          <a:solidFill>
            <a:schemeClr val="bg2"/>
          </a:solidFill>
          <a:effectLst/>
          <a:latin typeface="+mn-lt"/>
        </a:defRPr>
      </a:lvl2pPr>
      <a:lvl3pPr marL="1146175" indent="-231775" algn="l" rtl="0" eaLnBrk="1" fontAlgn="base" hangingPunct="1">
        <a:lnSpc>
          <a:spcPct val="90000"/>
        </a:lnSpc>
        <a:spcBef>
          <a:spcPts val="0"/>
        </a:spcBef>
        <a:spcAft>
          <a:spcPts val="900"/>
        </a:spcAft>
        <a:buClr>
          <a:schemeClr val="bg1"/>
        </a:buClr>
        <a:buSzPct val="85000"/>
        <a:buFont typeface="Wingdings" pitchFamily="2" charset="2"/>
        <a:buChar char="§"/>
        <a:defRPr sz="2000">
          <a:solidFill>
            <a:schemeClr val="bg2"/>
          </a:solidFill>
          <a:effectLst/>
          <a:latin typeface="+mn-lt"/>
        </a:defRPr>
      </a:lvl3pPr>
      <a:lvl4pPr marL="1600200" indent="-228600" algn="l" rtl="0" eaLnBrk="1" fontAlgn="base" hangingPunct="1">
        <a:lnSpc>
          <a:spcPct val="90000"/>
        </a:lnSpc>
        <a:spcBef>
          <a:spcPts val="0"/>
        </a:spcBef>
        <a:spcAft>
          <a:spcPts val="900"/>
        </a:spcAft>
        <a:buClr>
          <a:schemeClr val="bg1"/>
        </a:buClr>
        <a:buSzPct val="85000"/>
        <a:buFont typeface="Wingdings" pitchFamily="2" charset="2"/>
        <a:buChar char="§"/>
        <a:defRPr sz="2000">
          <a:solidFill>
            <a:schemeClr val="bg2"/>
          </a:solidFill>
          <a:effectLst/>
          <a:latin typeface="+mn-lt"/>
        </a:defRPr>
      </a:lvl4pPr>
      <a:lvl5pPr marL="2054225" indent="-225425" algn="l" rtl="0" eaLnBrk="1" fontAlgn="base" hangingPunct="1">
        <a:lnSpc>
          <a:spcPct val="90000"/>
        </a:lnSpc>
        <a:spcBef>
          <a:spcPts val="0"/>
        </a:spcBef>
        <a:spcAft>
          <a:spcPts val="900"/>
        </a:spcAft>
        <a:buClr>
          <a:schemeClr val="bg1"/>
        </a:buClr>
        <a:buSzPct val="85000"/>
        <a:buFont typeface="Wingdings" pitchFamily="2" charset="2"/>
        <a:buChar char="§"/>
        <a:defRPr sz="2000">
          <a:solidFill>
            <a:schemeClr val="bg2"/>
          </a:solidFill>
          <a:effectLst/>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1"/>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1"/>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1"/>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1"/>
        </a:buBlip>
        <a:defRPr sz="2000">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cstate="screen">
            <a:lum/>
          </a:blip>
          <a:srcRect/>
          <a:stretch>
            <a:fillRect l="-11000" r="-1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65760"/>
            <a:ext cx="8321675"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dirty="0" smtClean="0"/>
          </a:p>
        </p:txBody>
      </p:sp>
      <p:sp>
        <p:nvSpPr>
          <p:cNvPr id="1032" name="Rectangle 8"/>
          <p:cNvSpPr>
            <a:spLocks noGrp="1" noChangeArrowheads="1"/>
          </p:cNvSpPr>
          <p:nvPr>
            <p:ph type="body" idx="1"/>
          </p:nvPr>
        </p:nvSpPr>
        <p:spPr bwMode="auto">
          <a:xfrm>
            <a:off x="457200" y="1371600"/>
            <a:ext cx="8320088" cy="193899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242963586"/>
      </p:ext>
    </p:extLst>
  </p:cSld>
  <p:clrMap bg1="dk2" tx1="lt1" bg2="dk1"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Lst>
  <p:transition>
    <p:fade/>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4000">
          <a:solidFill>
            <a:schemeClr val="bg1"/>
          </a:solidFill>
          <a:effectLst/>
          <a:latin typeface="+mj-lt"/>
          <a:ea typeface="+mj-ea"/>
          <a:cs typeface="+mj-cs"/>
        </a:defRPr>
      </a:lvl1pPr>
      <a:lvl2pPr algn="l" rtl="0" eaLnBrk="1" fontAlgn="base" hangingPunct="1">
        <a:lnSpc>
          <a:spcPct val="90000"/>
        </a:lnSpc>
        <a:spcBef>
          <a:spcPct val="0"/>
        </a:spcBef>
        <a:spcAft>
          <a:spcPct val="0"/>
        </a:spcAft>
        <a:defRPr sz="4400">
          <a:solidFill>
            <a:srgbClr val="FFCC00"/>
          </a:solidFill>
          <a:effectLst>
            <a:outerShdw blurRad="38100" dist="38100" dir="2700000" algn="tl">
              <a:srgbClr val="C0C0C0"/>
            </a:outerShdw>
          </a:effectLst>
          <a:latin typeface="Segoe" pitchFamily="34" charset="0"/>
        </a:defRPr>
      </a:lvl2pPr>
      <a:lvl3pPr algn="l" rtl="0" eaLnBrk="1" fontAlgn="base" hangingPunct="1">
        <a:lnSpc>
          <a:spcPct val="90000"/>
        </a:lnSpc>
        <a:spcBef>
          <a:spcPct val="0"/>
        </a:spcBef>
        <a:spcAft>
          <a:spcPct val="0"/>
        </a:spcAft>
        <a:defRPr sz="4400">
          <a:solidFill>
            <a:srgbClr val="FFCC00"/>
          </a:solidFill>
          <a:effectLst>
            <a:outerShdw blurRad="38100" dist="38100" dir="2700000" algn="tl">
              <a:srgbClr val="C0C0C0"/>
            </a:outerShdw>
          </a:effectLst>
          <a:latin typeface="Segoe" pitchFamily="34" charset="0"/>
        </a:defRPr>
      </a:lvl3pPr>
      <a:lvl4pPr algn="l" rtl="0" eaLnBrk="1" fontAlgn="base" hangingPunct="1">
        <a:lnSpc>
          <a:spcPct val="90000"/>
        </a:lnSpc>
        <a:spcBef>
          <a:spcPct val="0"/>
        </a:spcBef>
        <a:spcAft>
          <a:spcPct val="0"/>
        </a:spcAft>
        <a:defRPr sz="4400">
          <a:solidFill>
            <a:srgbClr val="FFCC00"/>
          </a:solidFill>
          <a:effectLst>
            <a:outerShdw blurRad="38100" dist="38100" dir="2700000" algn="tl">
              <a:srgbClr val="C0C0C0"/>
            </a:outerShdw>
          </a:effectLst>
          <a:latin typeface="Segoe" pitchFamily="34" charset="0"/>
        </a:defRPr>
      </a:lvl4pPr>
      <a:lvl5pPr algn="l" rtl="0" eaLnBrk="1" fontAlgn="base" hangingPunct="1">
        <a:lnSpc>
          <a:spcPct val="90000"/>
        </a:lnSpc>
        <a:spcBef>
          <a:spcPct val="0"/>
        </a:spcBef>
        <a:spcAft>
          <a:spcPct val="0"/>
        </a:spcAft>
        <a:defRPr sz="4400">
          <a:solidFill>
            <a:srgbClr val="FFCC00"/>
          </a:solidFill>
          <a:effectLst>
            <a:outerShdw blurRad="38100" dist="38100" dir="2700000" algn="tl">
              <a:srgbClr val="C0C0C0"/>
            </a:outerShdw>
          </a:effectLst>
          <a:latin typeface="Segoe" pitchFamily="34" charset="0"/>
        </a:defRPr>
      </a:lvl5pPr>
      <a:lvl6pPr marL="4572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6pPr>
      <a:lvl7pPr marL="9144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7pPr>
      <a:lvl8pPr marL="13716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8pPr>
      <a:lvl9pPr marL="18288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9pPr>
    </p:titleStyle>
    <p:bodyStyle>
      <a:lvl1pPr marL="342900" indent="-342900" algn="l" rtl="0" eaLnBrk="1" fontAlgn="base" hangingPunct="1">
        <a:lnSpc>
          <a:spcPct val="90000"/>
        </a:lnSpc>
        <a:spcBef>
          <a:spcPts val="0"/>
        </a:spcBef>
        <a:spcAft>
          <a:spcPts val="900"/>
        </a:spcAft>
        <a:buClr>
          <a:schemeClr val="bg1"/>
        </a:buClr>
        <a:buSzPct val="85000"/>
        <a:buFont typeface="Wingdings" pitchFamily="2" charset="2"/>
        <a:buChar char="§"/>
        <a:defRPr sz="2800">
          <a:solidFill>
            <a:schemeClr val="bg2"/>
          </a:solidFill>
          <a:effectLst/>
          <a:latin typeface="+mn-lt"/>
          <a:ea typeface="+mn-ea"/>
          <a:cs typeface="+mn-cs"/>
        </a:defRPr>
      </a:lvl1pPr>
      <a:lvl2pPr marL="684213" indent="-230188" algn="l" rtl="0" eaLnBrk="1" fontAlgn="base" hangingPunct="1">
        <a:lnSpc>
          <a:spcPct val="90000"/>
        </a:lnSpc>
        <a:spcBef>
          <a:spcPts val="0"/>
        </a:spcBef>
        <a:spcAft>
          <a:spcPts val="900"/>
        </a:spcAft>
        <a:buClr>
          <a:schemeClr val="bg1"/>
        </a:buClr>
        <a:buSzPct val="85000"/>
        <a:buFont typeface="Wingdings" pitchFamily="2" charset="2"/>
        <a:buChar char="§"/>
        <a:defRPr sz="2000">
          <a:solidFill>
            <a:schemeClr val="bg2"/>
          </a:solidFill>
          <a:effectLst/>
          <a:latin typeface="+mn-lt"/>
        </a:defRPr>
      </a:lvl2pPr>
      <a:lvl3pPr marL="1146175" indent="-231775" algn="l" rtl="0" eaLnBrk="1" fontAlgn="base" hangingPunct="1">
        <a:lnSpc>
          <a:spcPct val="90000"/>
        </a:lnSpc>
        <a:spcBef>
          <a:spcPts val="0"/>
        </a:spcBef>
        <a:spcAft>
          <a:spcPts val="900"/>
        </a:spcAft>
        <a:buClr>
          <a:schemeClr val="bg1"/>
        </a:buClr>
        <a:buSzPct val="85000"/>
        <a:buFont typeface="Wingdings" pitchFamily="2" charset="2"/>
        <a:buChar char="§"/>
        <a:defRPr sz="2000">
          <a:solidFill>
            <a:schemeClr val="bg2"/>
          </a:solidFill>
          <a:effectLst/>
          <a:latin typeface="+mn-lt"/>
        </a:defRPr>
      </a:lvl3pPr>
      <a:lvl4pPr marL="1600200" indent="-228600" algn="l" rtl="0" eaLnBrk="1" fontAlgn="base" hangingPunct="1">
        <a:lnSpc>
          <a:spcPct val="90000"/>
        </a:lnSpc>
        <a:spcBef>
          <a:spcPts val="0"/>
        </a:spcBef>
        <a:spcAft>
          <a:spcPts val="900"/>
        </a:spcAft>
        <a:buClr>
          <a:schemeClr val="bg1"/>
        </a:buClr>
        <a:buSzPct val="85000"/>
        <a:buFont typeface="Wingdings" pitchFamily="2" charset="2"/>
        <a:buChar char="§"/>
        <a:defRPr sz="2000">
          <a:solidFill>
            <a:schemeClr val="bg2"/>
          </a:solidFill>
          <a:effectLst/>
          <a:latin typeface="+mn-lt"/>
        </a:defRPr>
      </a:lvl4pPr>
      <a:lvl5pPr marL="2054225" indent="-225425" algn="l" rtl="0" eaLnBrk="1" fontAlgn="base" hangingPunct="1">
        <a:lnSpc>
          <a:spcPct val="90000"/>
        </a:lnSpc>
        <a:spcBef>
          <a:spcPts val="0"/>
        </a:spcBef>
        <a:spcAft>
          <a:spcPts val="900"/>
        </a:spcAft>
        <a:buClr>
          <a:schemeClr val="bg1"/>
        </a:buClr>
        <a:buSzPct val="85000"/>
        <a:buFont typeface="Wingdings" pitchFamily="2" charset="2"/>
        <a:buChar char="§"/>
        <a:defRPr sz="2000">
          <a:solidFill>
            <a:schemeClr val="bg2"/>
          </a:solidFill>
          <a:effectLst/>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1"/>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1"/>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1"/>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1"/>
        </a:buBlip>
        <a:defRPr sz="2000">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4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1.xml.rels><?xml version="1.0" encoding="UTF-8" standalone="yes"?>
<Relationships xmlns="http://schemas.openxmlformats.org/package/2006/relationships"><Relationship Id="rId8" Type="http://schemas.openxmlformats.org/officeDocument/2006/relationships/image" Target="../media/image68.gif"/><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0.xml"/><Relationship Id="rId1" Type="http://schemas.openxmlformats.org/officeDocument/2006/relationships/slideLayout" Target="../slideLayouts/slideLayout36.xml"/><Relationship Id="rId6" Type="http://schemas.openxmlformats.org/officeDocument/2006/relationships/image" Target="../media/image66.gif"/><Relationship Id="rId5" Type="http://schemas.openxmlformats.org/officeDocument/2006/relationships/image" Target="../media/image65.jpeg"/><Relationship Id="rId4" Type="http://schemas.openxmlformats.org/officeDocument/2006/relationships/image" Target="../media/image64.gif"/></Relationships>
</file>

<file path=ppt/slides/_rels/slide1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7.png"/><Relationship Id="rId7"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image" Target="../media/image71.jpeg"/><Relationship Id="rId11" Type="http://schemas.openxmlformats.org/officeDocument/2006/relationships/image" Target="../media/image76.png"/><Relationship Id="rId5" Type="http://schemas.openxmlformats.org/officeDocument/2006/relationships/image" Target="../media/image70.jpeg"/><Relationship Id="rId10" Type="http://schemas.openxmlformats.org/officeDocument/2006/relationships/image" Target="../media/image75.png"/><Relationship Id="rId4" Type="http://schemas.openxmlformats.org/officeDocument/2006/relationships/image" Target="../media/image69.jpeg"/><Relationship Id="rId9" Type="http://schemas.openxmlformats.org/officeDocument/2006/relationships/image" Target="../media/image74.png"/></Relationships>
</file>

<file path=ppt/slides/_rels/slide13.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67.png"/><Relationship Id="rId7" Type="http://schemas.openxmlformats.org/officeDocument/2006/relationships/image" Target="../media/image80.png"/><Relationship Id="rId2" Type="http://schemas.openxmlformats.org/officeDocument/2006/relationships/notesSlide" Target="../notesSlides/notesSlide12.xml"/><Relationship Id="rId1" Type="http://schemas.openxmlformats.org/officeDocument/2006/relationships/slideLayout" Target="../slideLayouts/slideLayout36.xml"/><Relationship Id="rId6" Type="http://schemas.openxmlformats.org/officeDocument/2006/relationships/image" Target="../media/image79.png"/><Relationship Id="rId5" Type="http://schemas.openxmlformats.org/officeDocument/2006/relationships/image" Target="../media/image78.png"/><Relationship Id="rId10" Type="http://schemas.openxmlformats.org/officeDocument/2006/relationships/image" Target="../media/image83.jpeg"/><Relationship Id="rId4" Type="http://schemas.openxmlformats.org/officeDocument/2006/relationships/image" Target="../media/image77.png"/><Relationship Id="rId9" Type="http://schemas.openxmlformats.org/officeDocument/2006/relationships/image" Target="../media/image82.jpeg"/></Relationships>
</file>

<file path=ppt/slides/_rels/slide14.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67.png"/><Relationship Id="rId7" Type="http://schemas.openxmlformats.org/officeDocument/2006/relationships/image" Target="../media/image86.jpeg"/><Relationship Id="rId2" Type="http://schemas.openxmlformats.org/officeDocument/2006/relationships/notesSlide" Target="../notesSlides/notesSlide13.xml"/><Relationship Id="rId1" Type="http://schemas.openxmlformats.org/officeDocument/2006/relationships/slideLayout" Target="../slideLayouts/slideLayout36.xml"/><Relationship Id="rId6" Type="http://schemas.openxmlformats.org/officeDocument/2006/relationships/hyperlink" Target="http://images.google.co.in/imgres?imgurl=http://www.troop731.org/images/duallogo_new1.gif&amp;imgrefurl=http://www.troop731.org/MessagesAndEvents.aspx?frmMode=EDIT&amp;TroopsID=4&amp;usg=__kFDQsealS1UblAtB5i-iQNl7aSA=&amp;h=891&amp;w=1284&amp;sz=183&amp;hl=en&amp;start=2&amp;um=1&amp;itbs=1&amp;tbnid=1MngVYLBV1fgCM:&amp;tbnh=104&amp;tbnw=150&amp;prev=/images?q=first+premier+bank&amp;hl=en&amp;sa=N&amp;um=1" TargetMode="External"/><Relationship Id="rId5" Type="http://schemas.openxmlformats.org/officeDocument/2006/relationships/image" Target="../media/image85.jpeg"/><Relationship Id="rId4" Type="http://schemas.openxmlformats.org/officeDocument/2006/relationships/image" Target="../media/image84.png"/></Relationships>
</file>

<file path=ppt/slides/_rels/slide15.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91.jpeg"/><Relationship Id="rId2" Type="http://schemas.openxmlformats.org/officeDocument/2006/relationships/notesSlide" Target="../notesSlides/notesSlide14.xml"/><Relationship Id="rId1" Type="http://schemas.openxmlformats.org/officeDocument/2006/relationships/slideLayout" Target="../slideLayouts/slideLayout36.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hyperlink" Target="http://www.microsoft.com/windowsazure/" TargetMode="External"/><Relationship Id="rId3" Type="http://schemas.openxmlformats.org/officeDocument/2006/relationships/hyperlink" Target="http://www.microsoft.com/applicationplatform/about/overview.mspx" TargetMode="External"/><Relationship Id="rId7" Type="http://schemas.openxmlformats.org/officeDocument/2006/relationships/hyperlink" Target="http://www.microsoft.com/sqlserver/2008/en/us/find-partner.aspx" TargetMode="External"/><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hyperlink" Target="http://pinpoint.microsoft.com/" TargetMode="External"/><Relationship Id="rId5" Type="http://schemas.openxmlformats.org/officeDocument/2006/relationships/hyperlink" Target="http://www.microsoft.com/sqlserver/2008/en/us/try-it.aspx" TargetMode="External"/><Relationship Id="rId4" Type="http://schemas.openxmlformats.org/officeDocument/2006/relationships/hyperlink" Target="https://roianalyst.alinean.com/msft/AutoLogin.do?d=99346968176138547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2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97.jpeg"/><Relationship Id="rId5" Type="http://schemas.openxmlformats.org/officeDocument/2006/relationships/image" Target="../media/image95.png"/><Relationship Id="rId4" Type="http://schemas.openxmlformats.org/officeDocument/2006/relationships/image" Target="../media/image94.png"/></Relationships>
</file>

<file path=ppt/slides/_rels/slide24.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http://www.microsoft.com/casestudies/resources/Logos/270691.jpg"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98.jpeg"/><Relationship Id="rId5" Type="http://schemas.openxmlformats.org/officeDocument/2006/relationships/image" Target="../media/image95.png"/><Relationship Id="rId4" Type="http://schemas.openxmlformats.org/officeDocument/2006/relationships/image" Target="../media/image94.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gif"/><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hyperlink" Target="http://www.ibm.com/us/en/" TargetMode="External"/><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21.png"/><Relationship Id="rId11" Type="http://schemas.openxmlformats.org/officeDocument/2006/relationships/image" Target="../media/image25.gif"/><Relationship Id="rId5" Type="http://schemas.openxmlformats.org/officeDocument/2006/relationships/image" Target="../media/image20.png"/><Relationship Id="rId10" Type="http://schemas.openxmlformats.org/officeDocument/2006/relationships/hyperlink" Target="http://www.oracle.com/index.html" TargetMode="External"/><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8.png"/><Relationship Id="rId21" Type="http://schemas.openxmlformats.org/officeDocument/2006/relationships/image" Target="../media/image44.png"/><Relationship Id="rId7" Type="http://schemas.openxmlformats.org/officeDocument/2006/relationships/image" Target="../media/image22.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7.png"/><Relationship Id="rId2" Type="http://schemas.openxmlformats.org/officeDocument/2006/relationships/notesSlide" Target="../notesSlides/notesSlide6.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37.xml"/><Relationship Id="rId6" Type="http://schemas.openxmlformats.org/officeDocument/2006/relationships/image" Target="../media/image30.png"/><Relationship Id="rId11" Type="http://schemas.openxmlformats.org/officeDocument/2006/relationships/image" Target="../media/image34.png"/><Relationship Id="rId24" Type="http://schemas.openxmlformats.org/officeDocument/2006/relationships/hyperlink" Target="http://silverlight/" TargetMode="External"/><Relationship Id="rId5" Type="http://schemas.openxmlformats.org/officeDocument/2006/relationships/image" Target="../media/image20.png"/><Relationship Id="rId15" Type="http://schemas.openxmlformats.org/officeDocument/2006/relationships/image" Target="../media/image38.png"/><Relationship Id="rId23" Type="http://schemas.openxmlformats.org/officeDocument/2006/relationships/image" Target="../media/image46.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9.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13" Type="http://schemas.microsoft.com/office/2007/relationships/hdphoto" Target="../media/hdphoto1.wdp"/><Relationship Id="rId18" Type="http://schemas.openxmlformats.org/officeDocument/2006/relationships/image" Target="../media/image53.png"/><Relationship Id="rId26" Type="http://schemas.openxmlformats.org/officeDocument/2006/relationships/image" Target="../media/image47.png"/><Relationship Id="rId3" Type="http://schemas.openxmlformats.org/officeDocument/2006/relationships/image" Target="../media/image28.png"/><Relationship Id="rId21" Type="http://schemas.openxmlformats.org/officeDocument/2006/relationships/image" Target="../media/image44.png"/><Relationship Id="rId7" Type="http://schemas.openxmlformats.org/officeDocument/2006/relationships/image" Target="../media/image22.png"/><Relationship Id="rId12" Type="http://schemas.openxmlformats.org/officeDocument/2006/relationships/image" Target="../media/image51.png"/><Relationship Id="rId17" Type="http://schemas.openxmlformats.org/officeDocument/2006/relationships/image" Target="../media/image32.png"/><Relationship Id="rId25" Type="http://schemas.openxmlformats.org/officeDocument/2006/relationships/hyperlink" Target="http://silverlight/" TargetMode="External"/><Relationship Id="rId2" Type="http://schemas.openxmlformats.org/officeDocument/2006/relationships/notesSlide" Target="../notesSlides/notesSlide7.xml"/><Relationship Id="rId16" Type="http://schemas.openxmlformats.org/officeDocument/2006/relationships/image" Target="../media/image38.png"/><Relationship Id="rId20" Type="http://schemas.openxmlformats.org/officeDocument/2006/relationships/image" Target="../media/image43.png"/><Relationship Id="rId1" Type="http://schemas.openxmlformats.org/officeDocument/2006/relationships/slideLayout" Target="../slideLayouts/slideLayout37.xml"/><Relationship Id="rId6" Type="http://schemas.openxmlformats.org/officeDocument/2006/relationships/image" Target="../media/image30.png"/><Relationship Id="rId11" Type="http://schemas.openxmlformats.org/officeDocument/2006/relationships/image" Target="../media/image50.png"/><Relationship Id="rId24" Type="http://schemas.openxmlformats.org/officeDocument/2006/relationships/image" Target="../media/image55.png"/><Relationship Id="rId5" Type="http://schemas.openxmlformats.org/officeDocument/2006/relationships/image" Target="../media/image20.png"/><Relationship Id="rId15" Type="http://schemas.openxmlformats.org/officeDocument/2006/relationships/image" Target="../media/image36.png"/><Relationship Id="rId23"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image" Target="../media/image42.png"/><Relationship Id="rId4" Type="http://schemas.openxmlformats.org/officeDocument/2006/relationships/image" Target="../media/image29.png"/><Relationship Id="rId9" Type="http://schemas.openxmlformats.org/officeDocument/2006/relationships/image" Target="../media/image48.png"/><Relationship Id="rId14" Type="http://schemas.openxmlformats.org/officeDocument/2006/relationships/image" Target="../media/image52.png"/><Relationship Id="rId22" Type="http://schemas.openxmlformats.org/officeDocument/2006/relationships/image" Target="../media/image45.png"/><Relationship Id="rId27" Type="http://schemas.openxmlformats.org/officeDocument/2006/relationships/image" Target="../media/image56.png"/></Relationships>
</file>

<file path=ppt/slides/_rels/slide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V:\Design IN-OUT\#1178 Joint Business Launch Keynote\PPT_art\line.png"/>
          <p:cNvPicPr>
            <a:picLocks noChangeAspect="1" noChangeArrowheads="1"/>
          </p:cNvPicPr>
          <p:nvPr/>
        </p:nvPicPr>
        <p:blipFill>
          <a:blip r:embed="rId3" cstate="print"/>
          <a:stretch>
            <a:fillRect/>
          </a:stretch>
        </p:blipFill>
        <p:spPr bwMode="auto">
          <a:xfrm>
            <a:off x="-609600" y="3782607"/>
            <a:ext cx="7696200" cy="672266"/>
          </a:xfrm>
          <a:prstGeom prst="rect">
            <a:avLst/>
          </a:prstGeom>
          <a:noFill/>
          <a:ln>
            <a:noFill/>
          </a:ln>
        </p:spPr>
      </p:pic>
      <p:sp>
        <p:nvSpPr>
          <p:cNvPr id="9" name="Title 3"/>
          <p:cNvSpPr txBox="1">
            <a:spLocks/>
          </p:cNvSpPr>
          <p:nvPr/>
        </p:nvSpPr>
        <p:spPr>
          <a:xfrm>
            <a:off x="329119" y="656034"/>
            <a:ext cx="7772400" cy="1474956"/>
          </a:xfrm>
          <a:prstGeom prst="rect">
            <a:avLst/>
          </a:prstGeom>
          <a:effectLst/>
        </p:spPr>
        <p:txBody>
          <a:bodyPr vert="horz" wrap="square" lIns="0" tIns="0" rIns="0" bIns="0" rtlCol="0" anchor="t">
            <a:spAutoFit/>
          </a:bodyPr>
          <a:lstStyle/>
          <a:p>
            <a:pPr lvl="0">
              <a:lnSpc>
                <a:spcPts val="6000"/>
              </a:lnSpc>
              <a:spcBef>
                <a:spcPct val="0"/>
              </a:spcBef>
              <a:defRPr/>
            </a:pPr>
            <a:r>
              <a:rPr lang="en-US" sz="4400" dirty="0" smtClean="0"/>
              <a:t>Application Platform Optimization – Roadmap Event</a:t>
            </a:r>
            <a:endParaRPr kumimoji="0" lang="en-US" sz="4400" b="1" i="0" u="none" strike="noStrike" kern="1200" cap="none" spc="-300" normalizeH="0" baseline="0" noProof="0" dirty="0">
              <a:ln w="3175">
                <a:noFill/>
              </a:ln>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effectLst/>
              <a:uLnTx/>
              <a:uFillTx/>
              <a:latin typeface="Segoe Light" pitchFamily="34" charset="0"/>
              <a:ea typeface="+mj-ea"/>
              <a:cs typeface="Segoe UI" pitchFamily="34" charset="0"/>
            </a:endParaRPr>
          </a:p>
        </p:txBody>
      </p:sp>
      <p:sp>
        <p:nvSpPr>
          <p:cNvPr id="4" name="Title 1"/>
          <p:cNvSpPr txBox="1">
            <a:spLocks/>
          </p:cNvSpPr>
          <p:nvPr/>
        </p:nvSpPr>
        <p:spPr>
          <a:xfrm>
            <a:off x="990600" y="4419600"/>
            <a:ext cx="7772400" cy="631825"/>
          </a:xfrm>
          <a:prstGeom prst="rect">
            <a:avLst/>
          </a:prstGeom>
        </p:spPr>
        <p:txBody>
          <a:bodyPr vert="horz" wrap="square" lIns="0" tIns="0" rIns="0" bIns="0" rtlCol="0" anchor="t">
            <a:noAutofit/>
          </a:bodyPr>
          <a:lstStyle>
            <a:lvl1pPr algn="r" defTabSz="914400" rtl="0" eaLnBrk="1" latinLnBrk="0" hangingPunct="1">
              <a:lnSpc>
                <a:spcPct val="90000"/>
              </a:lnSpc>
              <a:spcBef>
                <a:spcPct val="0"/>
              </a:spcBef>
              <a:buNone/>
              <a:defRPr kumimoji="0" lang="en-US" sz="3200" b="0" i="0" u="none" strike="noStrike" kern="1200" cap="none" spc="0" normalizeH="0" baseline="0" noProof="0" dirty="0">
                <a:ln>
                  <a:noFill/>
                </a:ln>
                <a:gradFill>
                  <a:gsLst>
                    <a:gs pos="0">
                      <a:schemeClr val="tx1"/>
                    </a:gs>
                    <a:gs pos="100000">
                      <a:schemeClr val="tx1"/>
                    </a:gs>
                  </a:gsLst>
                  <a:lin ang="13500000" scaled="1"/>
                </a:gradFill>
                <a:effectLst/>
                <a:uLnTx/>
                <a:uFillTx/>
                <a:latin typeface="Segoe Semibold" pitchFamily="34" charset="0"/>
                <a:ea typeface="+mj-ea"/>
                <a:cs typeface="+mj-cs"/>
              </a:defRPr>
            </a:lvl1pPr>
          </a:lstStyle>
          <a:p>
            <a:endParaRPr lang="en-US" sz="2400" dirty="0"/>
          </a:p>
        </p:txBody>
      </p:sp>
      <p:sp>
        <p:nvSpPr>
          <p:cNvPr id="11" name="Subtitle 5"/>
          <p:cNvSpPr txBox="1">
            <a:spLocks/>
          </p:cNvSpPr>
          <p:nvPr/>
        </p:nvSpPr>
        <p:spPr>
          <a:xfrm>
            <a:off x="457200" y="4702516"/>
            <a:ext cx="6400800" cy="852541"/>
          </a:xfrm>
          <a:prstGeom prst="rect">
            <a:avLst/>
          </a:prstGeom>
        </p:spPr>
        <p:txBody>
          <a:bodyPr vert="horz" wrap="square" lIns="0" tIns="0" rIns="0" bIns="0" rtlCol="0">
            <a:spAutoFit/>
          </a:bodyPr>
          <a:lstStyle/>
          <a:p>
            <a:pPr marL="346075" marR="0" lvl="0" indent="-346075" defTabSz="914363" rtl="0" eaLnBrk="1" fontAlgn="auto" latinLnBrk="0" hangingPunct="1">
              <a:lnSpc>
                <a:spcPct val="90000"/>
              </a:lnSpc>
              <a:spcBef>
                <a:spcPts val="0"/>
              </a:spcBef>
              <a:spcAft>
                <a:spcPts val="600"/>
              </a:spcAft>
              <a:buClrTx/>
              <a:buSzPct val="65000"/>
              <a:tabLst/>
              <a:defRPr/>
            </a:pPr>
            <a:r>
              <a:rPr kumimoji="0" lang="en-US" sz="2800" b="0" i="0" u="none" strike="noStrike" kern="1200" cap="none" spc="100" normalizeH="0" baseline="0" noProof="0" dirty="0" smtClean="0">
                <a:ln>
                  <a:noFill/>
                </a:ln>
                <a:gradFill>
                  <a:gsLst>
                    <a:gs pos="0">
                      <a:schemeClr val="tx1"/>
                    </a:gs>
                    <a:gs pos="81000">
                      <a:schemeClr val="tx1"/>
                    </a:gs>
                  </a:gsLst>
                  <a:lin ang="13500000" scaled="1"/>
                </a:gradFill>
                <a:effectLst/>
                <a:uLnTx/>
                <a:uFillTx/>
                <a:latin typeface="Segoe UI" pitchFamily="34" charset="0"/>
                <a:ea typeface="+mn-ea"/>
                <a:cs typeface="Segoe UI" pitchFamily="34" charset="0"/>
              </a:rPr>
              <a:t>Name</a:t>
            </a:r>
          </a:p>
          <a:p>
            <a:pPr marL="346075" marR="0" lvl="0" indent="-346075" defTabSz="914363" rtl="0" eaLnBrk="1" fontAlgn="auto" latinLnBrk="0" hangingPunct="1">
              <a:lnSpc>
                <a:spcPct val="90000"/>
              </a:lnSpc>
              <a:spcBef>
                <a:spcPts val="0"/>
              </a:spcBef>
              <a:spcAft>
                <a:spcPts val="600"/>
              </a:spcAft>
              <a:buClrTx/>
              <a:buSzPct val="65000"/>
              <a:tabLst/>
              <a:defRPr/>
            </a:pPr>
            <a:r>
              <a:rPr kumimoji="0" lang="en-US" sz="2800" b="0" i="0" u="none" strike="noStrike" kern="1200" cap="none" spc="100" normalizeH="0" baseline="0" noProof="0" dirty="0" smtClean="0">
                <a:ln>
                  <a:noFill/>
                </a:ln>
                <a:gradFill>
                  <a:gsLst>
                    <a:gs pos="0">
                      <a:schemeClr val="tx1"/>
                    </a:gs>
                    <a:gs pos="81000">
                      <a:schemeClr val="tx1"/>
                    </a:gs>
                  </a:gsLst>
                  <a:lin ang="13500000" scaled="1"/>
                </a:gradFill>
                <a:effectLst/>
                <a:uLnTx/>
                <a:uFillTx/>
                <a:latin typeface="Segoe UI" pitchFamily="34" charset="0"/>
                <a:ea typeface="+mn-ea"/>
                <a:cs typeface="Segoe UI" pitchFamily="34" charset="0"/>
              </a:rPr>
              <a:t>Title</a:t>
            </a:r>
          </a:p>
        </p:txBody>
      </p:sp>
      <p:pic>
        <p:nvPicPr>
          <p:cNvPr id="10" name="gear 1" descr="V:\Design IN-OUT\#1178 Joint Business Launch Keynote\PPT_art\gear1.png"/>
          <p:cNvPicPr>
            <a:picLocks noChangeAspect="1" noChangeArrowheads="1"/>
          </p:cNvPicPr>
          <p:nvPr/>
        </p:nvPicPr>
        <p:blipFill>
          <a:blip r:embed="rId4" cstate="print">
            <a:lum bright="35000"/>
          </a:blip>
          <a:stretch>
            <a:fillRect/>
          </a:stretch>
        </p:blipFill>
        <p:spPr bwMode="auto">
          <a:xfrm>
            <a:off x="6159735" y="-685800"/>
            <a:ext cx="2752381" cy="2676191"/>
          </a:xfrm>
          <a:prstGeom prst="rect">
            <a:avLst/>
          </a:prstGeom>
          <a:noFill/>
          <a:ln>
            <a:noFill/>
          </a:ln>
        </p:spPr>
      </p:pic>
      <p:pic>
        <p:nvPicPr>
          <p:cNvPr id="12" name="gear 2" descr="V:\Design IN-OUT\#1178 Joint Business Launch Keynote\PPT_art\gear2.png"/>
          <p:cNvPicPr>
            <a:picLocks noChangeAspect="1" noChangeArrowheads="1"/>
          </p:cNvPicPr>
          <p:nvPr/>
        </p:nvPicPr>
        <p:blipFill>
          <a:blip r:embed="rId5" cstate="print">
            <a:lum bright="35000"/>
          </a:blip>
          <a:srcRect t="30826" r="23248"/>
          <a:stretch>
            <a:fillRect/>
          </a:stretch>
        </p:blipFill>
        <p:spPr bwMode="auto">
          <a:xfrm>
            <a:off x="7330966" y="1824862"/>
            <a:ext cx="1813034" cy="1739462"/>
          </a:xfrm>
          <a:prstGeom prst="rect">
            <a:avLst/>
          </a:prstGeom>
          <a:noFill/>
        </p:spPr>
      </p:pic>
      <p:pic>
        <p:nvPicPr>
          <p:cNvPr id="13" name="gear 3" descr="V:\Design IN-OUT\#1178 Joint Business Launch Keynote\PPT_art\gear3.png"/>
          <p:cNvPicPr>
            <a:picLocks noChangeAspect="1" noChangeArrowheads="1"/>
          </p:cNvPicPr>
          <p:nvPr/>
        </p:nvPicPr>
        <p:blipFill>
          <a:blip r:embed="rId6" cstate="print">
            <a:lum bright="35000"/>
          </a:blip>
          <a:srcRect/>
          <a:stretch>
            <a:fillRect/>
          </a:stretch>
        </p:blipFill>
        <p:spPr bwMode="auto">
          <a:xfrm>
            <a:off x="5918653" y="3399444"/>
            <a:ext cx="2828925" cy="2828925"/>
          </a:xfrm>
          <a:prstGeom prst="rect">
            <a:avLst/>
          </a:prstGeom>
          <a:noFill/>
        </p:spPr>
      </p:pic>
    </p:spTree>
    <p:extLst>
      <p:ext uri="{BB962C8B-B14F-4D97-AF65-F5344CB8AC3E}">
        <p14:creationId xmlns:p14="http://schemas.microsoft.com/office/powerpoint/2010/main" val="29138729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4800000">
                                      <p:cBhvr>
                                        <p:cTn id="6" dur="5500" fill="hold"/>
                                        <p:tgtEl>
                                          <p:spTgt spid="10"/>
                                        </p:tgtEl>
                                        <p:attrNameLst>
                                          <p:attrName>r</p:attrName>
                                        </p:attrNameLst>
                                      </p:cBhvr>
                                    </p:animRot>
                                  </p:childTnLst>
                                </p:cTn>
                              </p:par>
                              <p:par>
                                <p:cTn id="7" presetID="8" presetClass="emph" presetSubtype="0" fill="hold" nodeType="withEffect">
                                  <p:stCondLst>
                                    <p:cond delay="0"/>
                                  </p:stCondLst>
                                  <p:childTnLst>
                                    <p:animRot by="-4800000">
                                      <p:cBhvr>
                                        <p:cTn id="8" dur="5500" fill="hold"/>
                                        <p:tgtEl>
                                          <p:spTgt spid="12"/>
                                        </p:tgtEl>
                                        <p:attrNameLst>
                                          <p:attrName>r</p:attrName>
                                        </p:attrNameLst>
                                      </p:cBhvr>
                                    </p:animRot>
                                  </p:childTnLst>
                                </p:cTn>
                              </p:par>
                              <p:par>
                                <p:cTn id="9" presetID="8" presetClass="emph" presetSubtype="0" fill="hold" nodeType="withEffect">
                                  <p:stCondLst>
                                    <p:cond delay="0"/>
                                  </p:stCondLst>
                                  <p:childTnLst>
                                    <p:animRot by="4800000">
                                      <p:cBhvr>
                                        <p:cTn id="10" dur="55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65760"/>
            <a:ext cx="7164602" cy="1440394"/>
          </a:xfrm>
        </p:spPr>
        <p:txBody>
          <a:bodyPr/>
          <a:lstStyle/>
          <a:p>
            <a:r>
              <a:rPr lang="en-US" kern="1200" dirty="0"/>
              <a:t>Why Choose Microsoft Application Platform?</a:t>
            </a:r>
            <a:br>
              <a:rPr lang="en-US" kern="1200" dirty="0"/>
            </a:br>
            <a:r>
              <a:rPr lang="en-US" sz="2400" dirty="0" smtClean="0">
                <a:solidFill>
                  <a:schemeClr val="bg2">
                    <a:lumMod val="65000"/>
                    <a:lumOff val="35000"/>
                  </a:schemeClr>
                </a:solidFill>
              </a:rPr>
              <a:t>Value pillars</a:t>
            </a:r>
            <a:endParaRPr lang="en-US" sz="2400" dirty="0">
              <a:solidFill>
                <a:schemeClr val="bg2">
                  <a:lumMod val="65000"/>
                  <a:lumOff val="35000"/>
                </a:schemeClr>
              </a:solidFill>
            </a:endParaRPr>
          </a:p>
        </p:txBody>
      </p:sp>
      <p:grpSp>
        <p:nvGrpSpPr>
          <p:cNvPr id="3" name="Group 29"/>
          <p:cNvGrpSpPr/>
          <p:nvPr/>
        </p:nvGrpSpPr>
        <p:grpSpPr>
          <a:xfrm>
            <a:off x="260400" y="1880454"/>
            <a:ext cx="8509000" cy="848063"/>
            <a:chOff x="0" y="1638300"/>
            <a:chExt cx="8792314" cy="876300"/>
          </a:xfrm>
        </p:grpSpPr>
        <p:sp>
          <p:nvSpPr>
            <p:cNvPr id="11" name="Rounded Rectangle 10"/>
            <p:cNvSpPr/>
            <p:nvPr/>
          </p:nvSpPr>
          <p:spPr bwMode="auto">
            <a:xfrm>
              <a:off x="0" y="1638300"/>
              <a:ext cx="8778240" cy="876300"/>
            </a:xfrm>
            <a:prstGeom prst="roundRect">
              <a:avLst>
                <a:gd name="adj" fmla="val 0"/>
              </a:avLst>
            </a:prstGeom>
            <a:gradFill>
              <a:gsLst>
                <a:gs pos="0">
                  <a:schemeClr val="tx2"/>
                </a:gs>
                <a:gs pos="100000">
                  <a:schemeClr val="tx1"/>
                </a:gs>
              </a:gsLst>
              <a:lin ang="5400000" scaled="0"/>
            </a:gradFill>
            <a:ln>
              <a:noFill/>
            </a:ln>
            <a:effectLst>
              <a:outerShdw blurRad="63500" dist="38100" dir="5400000" sx="99000" sy="99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ctr"/>
            <a:lstStyle/>
            <a:p>
              <a:pPr marL="0" lvl="1" indent="-342900" algn="ctr" fontAlgn="base">
                <a:lnSpc>
                  <a:spcPct val="80000"/>
                </a:lnSpc>
                <a:spcBef>
                  <a:spcPct val="20000"/>
                </a:spcBef>
                <a:spcAft>
                  <a:spcPts val="600"/>
                </a:spcAft>
                <a:buClr>
                  <a:srgbClr val="A00E18"/>
                </a:buClr>
                <a:buSzPct val="115000"/>
                <a:buFont typeface="Arial" pitchFamily="34" charset="0"/>
                <a:buChar char="•"/>
                <a:defRPr/>
              </a:pPr>
              <a:endParaRPr lang="en-US" sz="1400" b="1" dirty="0">
                <a:solidFill>
                  <a:srgbClr val="000000"/>
                </a:solidFill>
              </a:endParaRPr>
            </a:p>
          </p:txBody>
        </p:sp>
        <p:sp>
          <p:nvSpPr>
            <p:cNvPr id="28" name="Rectangle 27"/>
            <p:cNvSpPr/>
            <p:nvPr/>
          </p:nvSpPr>
          <p:spPr>
            <a:xfrm>
              <a:off x="2546259" y="1650939"/>
              <a:ext cx="6246055" cy="863661"/>
            </a:xfrm>
            <a:prstGeom prst="rect">
              <a:avLst/>
            </a:prstGeom>
            <a:noFill/>
            <a:ln w="9525" cap="flat" cmpd="sng" algn="ctr">
              <a:noFill/>
              <a:prstDash val="solid"/>
              <a:headEnd type="none" w="med" len="med"/>
              <a:tailEnd type="none" w="med" len="med"/>
            </a:ln>
            <a:effectLst/>
          </p:spPr>
          <p:txBody>
            <a:bodyPr vert="horz" wrap="square" lIns="182880" tIns="45718" rIns="182880" bIns="45718" numCol="1" rtlCol="0" anchor="ctr" anchorCtr="0" compatLnSpc="1">
              <a:prstTxWarp prst="textNoShape">
                <a:avLst/>
              </a:prstTxWarp>
            </a:bodyPr>
            <a:lstStyle/>
            <a:p>
              <a:pPr defTabSz="914099">
                <a:defRPr/>
              </a:pPr>
              <a:r>
                <a:rPr lang="en-US" sz="1400" kern="0" dirty="0">
                  <a:solidFill>
                    <a:srgbClr val="000000"/>
                  </a:solidFill>
                </a:rPr>
                <a:t>Solutions that work the way your people </a:t>
              </a:r>
              <a:r>
                <a:rPr lang="en-US" sz="1400" kern="0" dirty="0" smtClean="0">
                  <a:solidFill>
                    <a:srgbClr val="000000"/>
                  </a:solidFill>
                </a:rPr>
                <a:t>do</a:t>
              </a:r>
              <a:r>
                <a:rPr lang="en-US" sz="1400" kern="0" dirty="0" smtClean="0">
                  <a:solidFill>
                    <a:srgbClr val="000000"/>
                  </a:solidFill>
                  <a:latin typeface="Segoe UI"/>
                  <a:cs typeface="Segoe UI"/>
                </a:rPr>
                <a:t>—</a:t>
              </a:r>
              <a:r>
                <a:rPr lang="en-US" sz="1400" kern="0" dirty="0" smtClean="0">
                  <a:solidFill>
                    <a:srgbClr val="000000"/>
                  </a:solidFill>
                </a:rPr>
                <a:t>enabling </a:t>
              </a:r>
              <a:r>
                <a:rPr lang="en-US" sz="1400" kern="0" dirty="0">
                  <a:solidFill>
                    <a:srgbClr val="000000"/>
                  </a:solidFill>
                </a:rPr>
                <a:t>rich experiences and </a:t>
              </a:r>
              <a:r>
                <a:rPr lang="en-US" sz="1400" kern="0" dirty="0" smtClean="0">
                  <a:solidFill>
                    <a:srgbClr val="000000"/>
                  </a:solidFill>
                </a:rPr>
                <a:t>self-service access, to </a:t>
              </a:r>
              <a:r>
                <a:rPr lang="en-US" sz="1400" kern="0" dirty="0">
                  <a:solidFill>
                    <a:srgbClr val="000000"/>
                  </a:solidFill>
                </a:rPr>
                <a:t>make faster decisions with less user training</a:t>
              </a:r>
            </a:p>
          </p:txBody>
        </p:sp>
        <p:sp>
          <p:nvSpPr>
            <p:cNvPr id="13" name="Rectangle 12"/>
            <p:cNvSpPr/>
            <p:nvPr/>
          </p:nvSpPr>
          <p:spPr bwMode="auto">
            <a:xfrm>
              <a:off x="478298" y="1640682"/>
              <a:ext cx="2069741" cy="873918"/>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0040" rIns="91440" rtlCol="0" anchor="ctr"/>
            <a:lstStyle/>
            <a:p>
              <a:pPr fontAlgn="base">
                <a:spcAft>
                  <a:spcPct val="0"/>
                </a:spcAft>
                <a:buClr>
                  <a:srgbClr val="A00E18"/>
                </a:buClr>
                <a:buSzPct val="85000"/>
                <a:defRPr/>
              </a:pPr>
              <a:r>
                <a:rPr lang="en-US" altLang="zh-CN" sz="1400" b="1" dirty="0" smtClean="0">
                  <a:solidFill>
                    <a:srgbClr val="FFFFFF"/>
                  </a:solidFill>
                  <a:latin typeface="Segoe Semibold" pitchFamily="34" charset="0"/>
                </a:rPr>
                <a:t>People-Focused </a:t>
              </a:r>
            </a:p>
            <a:p>
              <a:pPr fontAlgn="base">
                <a:spcAft>
                  <a:spcPct val="0"/>
                </a:spcAft>
                <a:buClr>
                  <a:srgbClr val="A00E18"/>
                </a:buClr>
                <a:buSzPct val="85000"/>
                <a:defRPr/>
              </a:pPr>
              <a:r>
                <a:rPr lang="en-US" altLang="zh-CN" sz="1400" b="1" dirty="0" smtClean="0">
                  <a:solidFill>
                    <a:srgbClr val="FFFFFF"/>
                  </a:solidFill>
                  <a:latin typeface="Segoe Semibold" pitchFamily="34" charset="0"/>
                </a:rPr>
                <a:t>Solutions</a:t>
              </a:r>
              <a:endParaRPr lang="en-US" altLang="zh-CN" sz="1400" b="1" dirty="0">
                <a:solidFill>
                  <a:srgbClr val="FFFFFF"/>
                </a:solidFill>
                <a:latin typeface="Segoe Semibold" pitchFamily="34" charset="0"/>
              </a:endParaRPr>
            </a:p>
          </p:txBody>
        </p:sp>
        <p:pic>
          <p:nvPicPr>
            <p:cNvPr id="21" name="Picture 20" descr="User Accoun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192" y="1767450"/>
              <a:ext cx="569351" cy="569349"/>
            </a:xfrm>
            <a:prstGeom prst="rect">
              <a:avLst/>
            </a:prstGeom>
          </p:spPr>
        </p:pic>
      </p:grpSp>
      <p:grpSp>
        <p:nvGrpSpPr>
          <p:cNvPr id="4" name="Group 30"/>
          <p:cNvGrpSpPr/>
          <p:nvPr/>
        </p:nvGrpSpPr>
        <p:grpSpPr>
          <a:xfrm>
            <a:off x="260400" y="2862963"/>
            <a:ext cx="8522609" cy="848831"/>
            <a:chOff x="0" y="2752725"/>
            <a:chExt cx="8806376" cy="877094"/>
          </a:xfrm>
        </p:grpSpPr>
        <p:sp>
          <p:nvSpPr>
            <p:cNvPr id="12" name="Rounded Rectangle 11"/>
            <p:cNvSpPr/>
            <p:nvPr/>
          </p:nvSpPr>
          <p:spPr bwMode="auto">
            <a:xfrm>
              <a:off x="0" y="2752725"/>
              <a:ext cx="8778240" cy="876300"/>
            </a:xfrm>
            <a:prstGeom prst="roundRect">
              <a:avLst>
                <a:gd name="adj" fmla="val 0"/>
              </a:avLst>
            </a:prstGeom>
            <a:gradFill>
              <a:gsLst>
                <a:gs pos="0">
                  <a:schemeClr val="tx2"/>
                </a:gs>
                <a:gs pos="100000">
                  <a:schemeClr val="tx1"/>
                </a:gs>
              </a:gsLst>
              <a:lin ang="5400000" scaled="0"/>
            </a:gradFill>
            <a:ln>
              <a:noFill/>
            </a:ln>
            <a:effectLst>
              <a:outerShdw blurRad="63500" dist="38100" dir="5400000" sx="99000" sy="99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ctr"/>
            <a:lstStyle/>
            <a:p>
              <a:pPr marL="0" lvl="1" indent="-342900" algn="ctr" fontAlgn="base">
                <a:lnSpc>
                  <a:spcPct val="80000"/>
                </a:lnSpc>
                <a:spcBef>
                  <a:spcPct val="20000"/>
                </a:spcBef>
                <a:spcAft>
                  <a:spcPts val="600"/>
                </a:spcAft>
                <a:buClr>
                  <a:srgbClr val="A00E18"/>
                </a:buClr>
                <a:buSzPct val="115000"/>
                <a:buFont typeface="Arial" pitchFamily="34" charset="0"/>
                <a:buChar char="•"/>
                <a:defRPr/>
              </a:pPr>
              <a:endParaRPr lang="en-US" sz="1400" b="1" dirty="0">
                <a:solidFill>
                  <a:srgbClr val="000000"/>
                </a:solidFill>
              </a:endParaRPr>
            </a:p>
          </p:txBody>
        </p:sp>
        <p:sp>
          <p:nvSpPr>
            <p:cNvPr id="18" name="Rectangle 17"/>
            <p:cNvSpPr/>
            <p:nvPr/>
          </p:nvSpPr>
          <p:spPr>
            <a:xfrm>
              <a:off x="2546260" y="2765364"/>
              <a:ext cx="6260116" cy="863661"/>
            </a:xfrm>
            <a:prstGeom prst="rect">
              <a:avLst/>
            </a:prstGeom>
            <a:noFill/>
            <a:ln w="9525" cap="flat" cmpd="sng" algn="ctr">
              <a:noFill/>
              <a:prstDash val="solid"/>
              <a:headEnd type="none" w="med" len="med"/>
              <a:tailEnd type="none" w="med" len="med"/>
            </a:ln>
            <a:effectLst/>
          </p:spPr>
          <p:txBody>
            <a:bodyPr vert="horz" wrap="square" lIns="182880" tIns="45718" rIns="182880" bIns="45718" numCol="1" rtlCol="0" anchor="ctr" anchorCtr="0" compatLnSpc="1">
              <a:prstTxWarp prst="textNoShape">
                <a:avLst/>
              </a:prstTxWarp>
            </a:bodyPr>
            <a:lstStyle/>
            <a:p>
              <a:pPr defTabSz="914099">
                <a:defRPr/>
              </a:pPr>
              <a:r>
                <a:rPr lang="en-US" sz="1400" kern="0" dirty="0">
                  <a:solidFill>
                    <a:srgbClr val="000000"/>
                  </a:solidFill>
                </a:rPr>
                <a:t>Connect, </a:t>
              </a:r>
              <a:r>
                <a:rPr lang="en-US" sz="1400" kern="0" dirty="0" smtClean="0">
                  <a:solidFill>
                    <a:srgbClr val="000000"/>
                  </a:solidFill>
                </a:rPr>
                <a:t>build, </a:t>
              </a:r>
              <a:r>
                <a:rPr lang="en-US" sz="1400" kern="0" dirty="0">
                  <a:solidFill>
                    <a:srgbClr val="000000"/>
                  </a:solidFill>
                </a:rPr>
                <a:t>and customize new solutions more rapidly with an integrated set of development </a:t>
              </a:r>
              <a:r>
                <a:rPr lang="en-US" sz="1400" kern="0" dirty="0" smtClean="0">
                  <a:solidFill>
                    <a:srgbClr val="000000"/>
                  </a:solidFill>
                </a:rPr>
                <a:t>tools, </a:t>
              </a:r>
              <a:r>
                <a:rPr lang="en-US" sz="1400" kern="0" dirty="0">
                  <a:solidFill>
                    <a:srgbClr val="000000"/>
                  </a:solidFill>
                </a:rPr>
                <a:t>infrastructure, and IT </a:t>
              </a:r>
              <a:r>
                <a:rPr lang="en-US" sz="1400" kern="0" dirty="0" smtClean="0">
                  <a:solidFill>
                    <a:srgbClr val="000000"/>
                  </a:solidFill>
                </a:rPr>
                <a:t>processes</a:t>
              </a:r>
              <a:endParaRPr lang="en-US" sz="1400" kern="0" dirty="0">
                <a:solidFill>
                  <a:srgbClr val="000000"/>
                </a:solidFill>
              </a:endParaRPr>
            </a:p>
          </p:txBody>
        </p:sp>
        <p:sp>
          <p:nvSpPr>
            <p:cNvPr id="14" name="Rectangle 13"/>
            <p:cNvSpPr/>
            <p:nvPr/>
          </p:nvSpPr>
          <p:spPr bwMode="auto">
            <a:xfrm>
              <a:off x="476249" y="2755901"/>
              <a:ext cx="2055935" cy="873918"/>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0040" rIns="91440" rtlCol="0" anchor="ctr"/>
            <a:lstStyle/>
            <a:p>
              <a:pPr fontAlgn="base">
                <a:spcAft>
                  <a:spcPct val="0"/>
                </a:spcAft>
                <a:buClr>
                  <a:srgbClr val="A00E18"/>
                </a:buClr>
                <a:buSzPct val="85000"/>
                <a:defRPr/>
              </a:pPr>
              <a:r>
                <a:rPr lang="en-US" altLang="zh-CN" sz="1400" b="1" dirty="0" smtClean="0">
                  <a:solidFill>
                    <a:srgbClr val="FFFFFF"/>
                  </a:solidFill>
                  <a:latin typeface="Segoe Semibold" pitchFamily="34" charset="0"/>
                </a:rPr>
                <a:t>Rapid Time to Value</a:t>
              </a:r>
            </a:p>
          </p:txBody>
        </p:sp>
        <p:pic>
          <p:nvPicPr>
            <p:cNvPr id="22" name="Picture 21" descr="Regional &amp; Tim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2811" y="2962811"/>
              <a:ext cx="505732" cy="505732"/>
            </a:xfrm>
            <a:prstGeom prst="rect">
              <a:avLst/>
            </a:prstGeom>
          </p:spPr>
        </p:pic>
      </p:grpSp>
      <p:grpSp>
        <p:nvGrpSpPr>
          <p:cNvPr id="5" name="Group 31"/>
          <p:cNvGrpSpPr/>
          <p:nvPr/>
        </p:nvGrpSpPr>
        <p:grpSpPr>
          <a:xfrm>
            <a:off x="260400" y="3846240"/>
            <a:ext cx="8522609" cy="848063"/>
            <a:chOff x="0" y="3857625"/>
            <a:chExt cx="8806376" cy="876300"/>
          </a:xfrm>
        </p:grpSpPr>
        <p:sp>
          <p:nvSpPr>
            <p:cNvPr id="17" name="Rounded Rectangle 16"/>
            <p:cNvSpPr/>
            <p:nvPr/>
          </p:nvSpPr>
          <p:spPr bwMode="auto">
            <a:xfrm>
              <a:off x="0" y="3857625"/>
              <a:ext cx="8778240" cy="876300"/>
            </a:xfrm>
            <a:prstGeom prst="roundRect">
              <a:avLst>
                <a:gd name="adj" fmla="val 0"/>
              </a:avLst>
            </a:prstGeom>
            <a:gradFill>
              <a:gsLst>
                <a:gs pos="0">
                  <a:schemeClr val="tx2"/>
                </a:gs>
                <a:gs pos="100000">
                  <a:schemeClr val="tx1"/>
                </a:gs>
              </a:gsLst>
              <a:lin ang="5400000" scaled="0"/>
            </a:gradFill>
            <a:ln>
              <a:noFill/>
            </a:ln>
            <a:effectLst>
              <a:outerShdw blurRad="63500" dist="38100" dir="5400000" sx="99000" sy="99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ctr"/>
            <a:lstStyle/>
            <a:p>
              <a:pPr marL="0" lvl="1" indent="-342900" algn="ctr" fontAlgn="base">
                <a:lnSpc>
                  <a:spcPct val="80000"/>
                </a:lnSpc>
                <a:spcBef>
                  <a:spcPct val="20000"/>
                </a:spcBef>
                <a:spcAft>
                  <a:spcPts val="600"/>
                </a:spcAft>
                <a:buClr>
                  <a:srgbClr val="A00E18"/>
                </a:buClr>
                <a:buSzPct val="115000"/>
                <a:buFont typeface="Arial" pitchFamily="34" charset="0"/>
                <a:buChar char="•"/>
                <a:defRPr/>
              </a:pPr>
              <a:endParaRPr lang="en-US" sz="1400" b="1" dirty="0">
                <a:solidFill>
                  <a:srgbClr val="000000"/>
                </a:solidFill>
              </a:endParaRPr>
            </a:p>
          </p:txBody>
        </p:sp>
        <p:sp>
          <p:nvSpPr>
            <p:cNvPr id="20" name="Rectangle 19"/>
            <p:cNvSpPr/>
            <p:nvPr/>
          </p:nvSpPr>
          <p:spPr>
            <a:xfrm>
              <a:off x="2546260" y="3876674"/>
              <a:ext cx="6260116" cy="855445"/>
            </a:xfrm>
            <a:prstGeom prst="rect">
              <a:avLst/>
            </a:prstGeom>
            <a:noFill/>
            <a:ln w="9525" cap="flat" cmpd="sng" algn="ctr">
              <a:noFill/>
              <a:prstDash val="solid"/>
              <a:headEnd type="none" w="med" len="med"/>
              <a:tailEnd type="none" w="med" len="med"/>
            </a:ln>
            <a:effectLst/>
          </p:spPr>
          <p:txBody>
            <a:bodyPr vert="horz" wrap="square" lIns="182880" tIns="45718" rIns="182880" bIns="45718" numCol="1" rtlCol="0" anchor="ctr" anchorCtr="0" compatLnSpc="1">
              <a:prstTxWarp prst="textNoShape">
                <a:avLst/>
              </a:prstTxWarp>
            </a:bodyPr>
            <a:lstStyle/>
            <a:p>
              <a:pPr defTabSz="914099">
                <a:defRPr/>
              </a:pPr>
              <a:r>
                <a:rPr lang="en-US" sz="1400" kern="0" dirty="0" smtClean="0">
                  <a:solidFill>
                    <a:srgbClr val="000000"/>
                  </a:solidFill>
                </a:rPr>
                <a:t>The most </a:t>
              </a:r>
              <a:r>
                <a:rPr lang="en-US" sz="1400" kern="0" dirty="0">
                  <a:solidFill>
                    <a:srgbClr val="000000"/>
                  </a:solidFill>
                </a:rPr>
                <a:t>complete platform that spans the desktop, data center, and </a:t>
              </a:r>
              <a:r>
                <a:rPr lang="en-US" sz="1400" kern="0" dirty="0" smtClean="0">
                  <a:solidFill>
                    <a:srgbClr val="000000"/>
                  </a:solidFill>
                </a:rPr>
                <a:t>cloud—giving </a:t>
              </a:r>
              <a:r>
                <a:rPr lang="en-US" sz="1400" kern="0" dirty="0">
                  <a:solidFill>
                    <a:srgbClr val="000000"/>
                  </a:solidFill>
                </a:rPr>
                <a:t>IT choice and greater flexibility </a:t>
              </a:r>
            </a:p>
          </p:txBody>
        </p:sp>
        <p:sp>
          <p:nvSpPr>
            <p:cNvPr id="15" name="Rectangle 14"/>
            <p:cNvSpPr/>
            <p:nvPr/>
          </p:nvSpPr>
          <p:spPr bwMode="auto">
            <a:xfrm>
              <a:off x="476249" y="3859213"/>
              <a:ext cx="2055935" cy="872907"/>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0040" rIns="91440" rtlCol="0" anchor="ctr"/>
            <a:lstStyle/>
            <a:p>
              <a:pPr fontAlgn="base">
                <a:spcAft>
                  <a:spcPct val="0"/>
                </a:spcAft>
                <a:buClr>
                  <a:srgbClr val="A00E18"/>
                </a:buClr>
                <a:buSzPct val="85000"/>
                <a:defRPr/>
              </a:pPr>
              <a:r>
                <a:rPr lang="en-US" altLang="zh-CN" sz="1400" b="1" dirty="0" smtClean="0">
                  <a:solidFill>
                    <a:srgbClr val="FFFFFF"/>
                  </a:solidFill>
                  <a:latin typeface="Segoe Semibold" pitchFamily="34" charset="0"/>
                </a:rPr>
                <a:t>Data Center </a:t>
              </a:r>
            </a:p>
            <a:p>
              <a:pPr fontAlgn="base">
                <a:spcAft>
                  <a:spcPct val="0"/>
                </a:spcAft>
                <a:buClr>
                  <a:srgbClr val="A00E18"/>
                </a:buClr>
                <a:buSzPct val="85000"/>
                <a:defRPr/>
              </a:pPr>
              <a:r>
                <a:rPr lang="en-US" altLang="zh-CN" sz="1400" b="1" dirty="0" smtClean="0">
                  <a:solidFill>
                    <a:srgbClr val="FFFFFF"/>
                  </a:solidFill>
                  <a:latin typeface="Segoe Semibold" pitchFamily="34" charset="0"/>
                </a:rPr>
                <a:t>to Cloud</a:t>
              </a:r>
            </a:p>
          </p:txBody>
        </p:sp>
        <p:grpSp>
          <p:nvGrpSpPr>
            <p:cNvPr id="6" name="Group 25"/>
            <p:cNvGrpSpPr/>
            <p:nvPr/>
          </p:nvGrpSpPr>
          <p:grpSpPr>
            <a:xfrm>
              <a:off x="136813" y="4033840"/>
              <a:ext cx="630071" cy="572791"/>
              <a:chOff x="6043832" y="-1317087"/>
              <a:chExt cx="1237957" cy="1125415"/>
            </a:xfrm>
          </p:grpSpPr>
          <p:pic>
            <p:nvPicPr>
              <p:cNvPr id="23" name="Picture 22" descr="Server.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43832" y="-1317087"/>
                <a:ext cx="914400" cy="914400"/>
              </a:xfrm>
              <a:prstGeom prst="rect">
                <a:avLst/>
              </a:prstGeom>
            </p:spPr>
          </p:pic>
          <p:pic>
            <p:nvPicPr>
              <p:cNvPr id="25" name="Picture 24" descr="Server.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67389" y="-1106072"/>
                <a:ext cx="914400" cy="914400"/>
              </a:xfrm>
              <a:prstGeom prst="rect">
                <a:avLst/>
              </a:prstGeom>
            </p:spPr>
          </p:pic>
        </p:grpSp>
      </p:grpSp>
      <p:grpSp>
        <p:nvGrpSpPr>
          <p:cNvPr id="7" name="Group 32"/>
          <p:cNvGrpSpPr/>
          <p:nvPr/>
        </p:nvGrpSpPr>
        <p:grpSpPr>
          <a:xfrm>
            <a:off x="260400" y="4828749"/>
            <a:ext cx="8495379" cy="848063"/>
            <a:chOff x="0" y="4601300"/>
            <a:chExt cx="8778240" cy="876300"/>
          </a:xfrm>
        </p:grpSpPr>
        <p:sp>
          <p:nvSpPr>
            <p:cNvPr id="19" name="Rounded Rectangle 18"/>
            <p:cNvSpPr/>
            <p:nvPr/>
          </p:nvSpPr>
          <p:spPr bwMode="auto">
            <a:xfrm>
              <a:off x="0" y="4601300"/>
              <a:ext cx="8778240" cy="876300"/>
            </a:xfrm>
            <a:prstGeom prst="roundRect">
              <a:avLst>
                <a:gd name="adj" fmla="val 0"/>
              </a:avLst>
            </a:prstGeom>
            <a:gradFill>
              <a:gsLst>
                <a:gs pos="0">
                  <a:schemeClr val="tx2"/>
                </a:gs>
                <a:gs pos="100000">
                  <a:schemeClr val="tx1"/>
                </a:gs>
              </a:gsLst>
              <a:lin ang="5400000" scaled="0"/>
            </a:gradFill>
            <a:ln>
              <a:noFill/>
            </a:ln>
            <a:effectLst>
              <a:outerShdw blurRad="63500" dist="38100" dir="5400000" sx="99000" sy="99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ctr"/>
            <a:lstStyle/>
            <a:p>
              <a:pPr marL="0" lvl="1" indent="-342900" algn="ctr" fontAlgn="base">
                <a:lnSpc>
                  <a:spcPct val="80000"/>
                </a:lnSpc>
                <a:spcBef>
                  <a:spcPct val="20000"/>
                </a:spcBef>
                <a:spcAft>
                  <a:spcPts val="600"/>
                </a:spcAft>
                <a:buClr>
                  <a:srgbClr val="A00E18"/>
                </a:buClr>
                <a:buSzPct val="115000"/>
                <a:buFont typeface="Arial" pitchFamily="34" charset="0"/>
                <a:buChar char="•"/>
                <a:defRPr/>
              </a:pPr>
              <a:endParaRPr lang="en-US" sz="1400" b="1" dirty="0">
                <a:solidFill>
                  <a:srgbClr val="000000"/>
                </a:solidFill>
              </a:endParaRPr>
            </a:p>
          </p:txBody>
        </p:sp>
        <p:sp>
          <p:nvSpPr>
            <p:cNvPr id="24" name="Rectangle 23"/>
            <p:cNvSpPr/>
            <p:nvPr/>
          </p:nvSpPr>
          <p:spPr>
            <a:xfrm>
              <a:off x="2518124" y="4629874"/>
              <a:ext cx="6260116" cy="838201"/>
            </a:xfrm>
            <a:prstGeom prst="rect">
              <a:avLst/>
            </a:prstGeom>
            <a:noFill/>
            <a:ln w="9525" cap="flat" cmpd="sng" algn="ctr">
              <a:noFill/>
              <a:prstDash val="solid"/>
              <a:headEnd type="none" w="med" len="med"/>
              <a:tailEnd type="none" w="med" len="med"/>
            </a:ln>
            <a:effectLst/>
          </p:spPr>
          <p:txBody>
            <a:bodyPr vert="horz" wrap="square" lIns="182880" tIns="45718" rIns="182880" bIns="45718" numCol="1" rtlCol="0" anchor="ctr" anchorCtr="0" compatLnSpc="1">
              <a:prstTxWarp prst="textNoShape">
                <a:avLst/>
              </a:prstTxWarp>
            </a:bodyPr>
            <a:lstStyle/>
            <a:p>
              <a:pPr defTabSz="914099">
                <a:defRPr/>
              </a:pPr>
              <a:r>
                <a:rPr lang="en-US" sz="1400" kern="0" dirty="0">
                  <a:solidFill>
                    <a:srgbClr val="000000"/>
                  </a:solidFill>
                </a:rPr>
                <a:t>Highly integrated set of tools and technologies to support critical business applications with maximum availability, </a:t>
              </a:r>
              <a:r>
                <a:rPr lang="en-US" sz="1400" kern="0" dirty="0" smtClean="0">
                  <a:solidFill>
                    <a:srgbClr val="000000"/>
                  </a:solidFill>
                </a:rPr>
                <a:t>scalability, </a:t>
              </a:r>
              <a:r>
                <a:rPr lang="en-US" sz="1400" kern="0" dirty="0">
                  <a:solidFill>
                    <a:srgbClr val="000000"/>
                  </a:solidFill>
                </a:rPr>
                <a:t>and security</a:t>
              </a:r>
            </a:p>
          </p:txBody>
        </p:sp>
        <p:sp>
          <p:nvSpPr>
            <p:cNvPr id="16" name="Rectangle 15"/>
            <p:cNvSpPr/>
            <p:nvPr/>
          </p:nvSpPr>
          <p:spPr bwMode="auto">
            <a:xfrm>
              <a:off x="448113" y="4606063"/>
              <a:ext cx="2055935" cy="871537"/>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0040" rIns="91440" rtlCol="0" anchor="ctr"/>
            <a:lstStyle/>
            <a:p>
              <a:pPr fontAlgn="base">
                <a:spcAft>
                  <a:spcPct val="0"/>
                </a:spcAft>
                <a:buClr>
                  <a:srgbClr val="A00E18"/>
                </a:buClr>
                <a:buSzPct val="85000"/>
                <a:defRPr/>
              </a:pPr>
              <a:r>
                <a:rPr lang="en-US" altLang="zh-CN" sz="1400" b="1" dirty="0" smtClean="0">
                  <a:solidFill>
                    <a:srgbClr val="FFFFFF"/>
                  </a:solidFill>
                  <a:latin typeface="Segoe Semibold" pitchFamily="34" charset="0"/>
                </a:rPr>
                <a:t>Mission-Critical Operations</a:t>
              </a:r>
            </a:p>
          </p:txBody>
        </p:sp>
        <p:pic>
          <p:nvPicPr>
            <p:cNvPr id="29" name="Picture 28" descr="128.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9979" y="4781442"/>
              <a:ext cx="513085" cy="513083"/>
            </a:xfrm>
            <a:prstGeom prst="rect">
              <a:avLst/>
            </a:prstGeom>
          </p:spPr>
        </p:pic>
      </p:grpSp>
      <p:grpSp>
        <p:nvGrpSpPr>
          <p:cNvPr id="8" name="Group 37"/>
          <p:cNvGrpSpPr/>
          <p:nvPr/>
        </p:nvGrpSpPr>
        <p:grpSpPr>
          <a:xfrm>
            <a:off x="260400" y="5811258"/>
            <a:ext cx="8522609" cy="848063"/>
            <a:chOff x="0" y="5534025"/>
            <a:chExt cx="8806376" cy="876300"/>
          </a:xfrm>
        </p:grpSpPr>
        <p:grpSp>
          <p:nvGrpSpPr>
            <p:cNvPr id="9" name="Group 32"/>
            <p:cNvGrpSpPr/>
            <p:nvPr/>
          </p:nvGrpSpPr>
          <p:grpSpPr>
            <a:xfrm>
              <a:off x="0" y="5534025"/>
              <a:ext cx="8806376" cy="876300"/>
              <a:chOff x="0" y="4953000"/>
              <a:chExt cx="8806376" cy="876300"/>
            </a:xfrm>
          </p:grpSpPr>
          <p:sp>
            <p:nvSpPr>
              <p:cNvPr id="36" name="Rounded Rectangle 35"/>
              <p:cNvSpPr/>
              <p:nvPr/>
            </p:nvSpPr>
            <p:spPr bwMode="auto">
              <a:xfrm>
                <a:off x="0" y="4953000"/>
                <a:ext cx="8778240" cy="876300"/>
              </a:xfrm>
              <a:prstGeom prst="roundRect">
                <a:avLst>
                  <a:gd name="adj" fmla="val 0"/>
                </a:avLst>
              </a:prstGeom>
              <a:gradFill>
                <a:gsLst>
                  <a:gs pos="0">
                    <a:schemeClr val="tx2"/>
                  </a:gs>
                  <a:gs pos="100000">
                    <a:schemeClr val="tx1"/>
                  </a:gs>
                </a:gsLst>
                <a:lin ang="5400000" scaled="0"/>
              </a:gradFill>
              <a:ln>
                <a:noFill/>
              </a:ln>
              <a:effectLst>
                <a:outerShdw blurRad="63500" dist="38100" dir="5400000" sx="99000" sy="99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ctr"/>
              <a:lstStyle/>
              <a:p>
                <a:pPr marL="0" lvl="1" indent="-342900" algn="ctr" fontAlgn="base">
                  <a:lnSpc>
                    <a:spcPct val="80000"/>
                  </a:lnSpc>
                  <a:spcBef>
                    <a:spcPct val="20000"/>
                  </a:spcBef>
                  <a:spcAft>
                    <a:spcPts val="600"/>
                  </a:spcAft>
                  <a:buClr>
                    <a:srgbClr val="A00E18"/>
                  </a:buClr>
                  <a:buSzPct val="115000"/>
                  <a:buFont typeface="Arial" pitchFamily="34" charset="0"/>
                  <a:buChar char="•"/>
                  <a:defRPr/>
                </a:pPr>
                <a:endParaRPr lang="en-US" sz="1400" b="1" dirty="0">
                  <a:solidFill>
                    <a:srgbClr val="000000"/>
                  </a:solidFill>
                </a:endParaRPr>
              </a:p>
            </p:txBody>
          </p:sp>
          <p:sp>
            <p:nvSpPr>
              <p:cNvPr id="37" name="Rectangle 36"/>
              <p:cNvSpPr/>
              <p:nvPr/>
            </p:nvSpPr>
            <p:spPr>
              <a:xfrm>
                <a:off x="2546260" y="4981574"/>
                <a:ext cx="6260116" cy="838201"/>
              </a:xfrm>
              <a:prstGeom prst="rect">
                <a:avLst/>
              </a:prstGeom>
              <a:noFill/>
              <a:ln w="9525" cap="flat" cmpd="sng" algn="ctr">
                <a:noFill/>
                <a:prstDash val="solid"/>
                <a:headEnd type="none" w="med" len="med"/>
                <a:tailEnd type="none" w="med" len="med"/>
              </a:ln>
              <a:effectLst/>
            </p:spPr>
            <p:txBody>
              <a:bodyPr vert="horz" wrap="square" lIns="182880" tIns="45718" rIns="182880" bIns="45718" numCol="1" rtlCol="0" anchor="ctr" anchorCtr="0" compatLnSpc="1">
                <a:prstTxWarp prst="textNoShape">
                  <a:avLst/>
                </a:prstTxWarp>
              </a:bodyPr>
              <a:lstStyle/>
              <a:p>
                <a:r>
                  <a:rPr lang="en-US" sz="1400" dirty="0">
                    <a:solidFill>
                      <a:srgbClr val="000000"/>
                    </a:solidFill>
                  </a:rPr>
                  <a:t>Driver greater business value and agility, while at the same time driving down IT costs through a standardized platform</a:t>
                </a:r>
              </a:p>
            </p:txBody>
          </p:sp>
          <p:sp>
            <p:nvSpPr>
              <p:cNvPr id="38" name="Rectangle 37"/>
              <p:cNvSpPr/>
              <p:nvPr/>
            </p:nvSpPr>
            <p:spPr bwMode="auto">
              <a:xfrm>
                <a:off x="476249" y="4957763"/>
                <a:ext cx="2055935" cy="871537"/>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0040" rIns="91440" rtlCol="0" anchor="ctr"/>
              <a:lstStyle/>
              <a:p>
                <a:pPr fontAlgn="base">
                  <a:spcAft>
                    <a:spcPct val="0"/>
                  </a:spcAft>
                  <a:buClr>
                    <a:srgbClr val="A00E18"/>
                  </a:buClr>
                  <a:buSzPct val="85000"/>
                  <a:defRPr/>
                </a:pPr>
                <a:r>
                  <a:rPr lang="en-US" altLang="zh-CN" sz="1400" b="1" dirty="0" smtClean="0">
                    <a:solidFill>
                      <a:srgbClr val="FFFFFF"/>
                    </a:solidFill>
                    <a:latin typeface="Segoe Semibold" pitchFamily="34" charset="0"/>
                  </a:rPr>
                  <a:t>Greater Value, Lower Costs</a:t>
                </a:r>
              </a:p>
            </p:txBody>
          </p:sp>
        </p:grpSp>
        <p:pic>
          <p:nvPicPr>
            <p:cNvPr id="35" name="Picture 2" descr="C:\Users\kuleenb\Pictures\DVD_ART36\Online_ART\DVD_ART36\Artwork_Imagery\Icons - Illustrations\_ REAL VISTA STYLE\money dollars coins currency.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38572" y="5632449"/>
              <a:ext cx="679451" cy="6794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273289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952538" y="2316962"/>
            <a:ext cx="2177896" cy="4160035"/>
            <a:chOff x="-9451" y="2316965"/>
            <a:chExt cx="2177896" cy="4160035"/>
          </a:xfrm>
        </p:grpSpPr>
        <p:sp>
          <p:nvSpPr>
            <p:cNvPr id="24" name="Rectangle 23"/>
            <p:cNvSpPr/>
            <p:nvPr/>
          </p:nvSpPr>
          <p:spPr>
            <a:xfrm rot="10800000">
              <a:off x="-9451" y="2316965"/>
              <a:ext cx="2155745" cy="4160035"/>
            </a:xfrm>
            <a:prstGeom prst="rect">
              <a:avLst/>
            </a:prstGeom>
            <a:gradFill>
              <a:gsLst>
                <a:gs pos="0">
                  <a:srgbClr val="E8E8E8"/>
                </a:gs>
                <a:gs pos="100000">
                  <a:srgbClr val="FBFBFB"/>
                </a:gs>
              </a:gsLst>
              <a:lin ang="5400000" scaled="0"/>
            </a:gradFill>
            <a:ln>
              <a:noFill/>
            </a:ln>
            <a:effectLst>
              <a:outerShdw blurRad="762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lstStyle/>
            <a:p>
              <a:pPr lvl="1" indent="-342900" algn="ctr" defTabSz="914363" fontAlgn="base">
                <a:lnSpc>
                  <a:spcPct val="80000"/>
                </a:lnSpc>
                <a:spcBef>
                  <a:spcPct val="20000"/>
                </a:spcBef>
                <a:spcAft>
                  <a:spcPts val="600"/>
                </a:spcAft>
                <a:buClr>
                  <a:srgbClr val="A00E18"/>
                </a:buClr>
                <a:buSzPct val="115000"/>
                <a:buFont typeface="Arial" pitchFamily="34" charset="0"/>
                <a:buChar char="•"/>
                <a:defRPr/>
              </a:pPr>
              <a:endParaRPr lang="en-US" sz="1100" dirty="0" smtClean="0">
                <a:solidFill>
                  <a:srgbClr val="000000"/>
                </a:solidFill>
                <a:latin typeface="Segoe"/>
              </a:endParaRPr>
            </a:p>
          </p:txBody>
        </p:sp>
        <p:sp>
          <p:nvSpPr>
            <p:cNvPr id="25" name="Rectangle 24"/>
            <p:cNvSpPr/>
            <p:nvPr/>
          </p:nvSpPr>
          <p:spPr>
            <a:xfrm>
              <a:off x="88893" y="2665352"/>
              <a:ext cx="2047875" cy="1753750"/>
            </a:xfrm>
            <a:prstGeom prst="rect">
              <a:avLst/>
            </a:prstGeom>
          </p:spPr>
          <p:txBody>
            <a:bodyPr wrap="square">
              <a:spAutoFit/>
            </a:bodyPr>
            <a:lstStyle/>
            <a:p>
              <a:pPr indent="3175" algn="ctr" defTabSz="914363">
                <a:lnSpc>
                  <a:spcPct val="110000"/>
                </a:lnSpc>
              </a:pPr>
              <a:r>
                <a:rPr lang="en-US" sz="1100" b="1" dirty="0" smtClean="0">
                  <a:solidFill>
                    <a:schemeClr val="bg2"/>
                  </a:solidFill>
                  <a:cs typeface="Arial" charset="0"/>
                </a:rPr>
                <a:t>“Ease </a:t>
              </a:r>
              <a:r>
                <a:rPr lang="en-US" sz="1100" b="1" dirty="0">
                  <a:solidFill>
                    <a:schemeClr val="bg2"/>
                  </a:solidFill>
                  <a:cs typeface="Arial" charset="0"/>
                </a:rPr>
                <a:t>of use is clearly in favor of Microsoft Dynamics CRM, and that’s primarily because of the Office Outlook integration,” </a:t>
              </a:r>
              <a:r>
                <a:rPr lang="en-US" sz="1100" b="1" dirty="0" smtClean="0">
                  <a:solidFill>
                    <a:schemeClr val="bg2"/>
                  </a:solidFill>
                  <a:cs typeface="Arial" charset="0"/>
                </a:rPr>
                <a:t>…“</a:t>
              </a:r>
              <a:r>
                <a:rPr lang="en-US" sz="1100" b="1" dirty="0">
                  <a:solidFill>
                    <a:schemeClr val="bg2"/>
                  </a:solidFill>
                  <a:cs typeface="Arial" charset="0"/>
                </a:rPr>
                <a:t>If you can schedule an appointment or send an e-mail message, you can use Microsoft Dynamics CRM. “</a:t>
              </a:r>
            </a:p>
          </p:txBody>
        </p:sp>
        <p:sp>
          <p:nvSpPr>
            <p:cNvPr id="26" name="Rectangle 25"/>
            <p:cNvSpPr/>
            <p:nvPr/>
          </p:nvSpPr>
          <p:spPr>
            <a:xfrm>
              <a:off x="12695" y="4572000"/>
              <a:ext cx="2155750" cy="1107996"/>
            </a:xfrm>
            <a:prstGeom prst="rect">
              <a:avLst/>
            </a:prstGeom>
          </p:spPr>
          <p:txBody>
            <a:bodyPr wrap="square">
              <a:spAutoFit/>
            </a:bodyPr>
            <a:lstStyle/>
            <a:p>
              <a:pPr algn="ctr" defTabSz="914363"/>
              <a:r>
                <a:rPr lang="en-US" sz="1100" dirty="0" smtClean="0">
                  <a:solidFill>
                    <a:schemeClr val="bg2"/>
                  </a:solidFill>
                </a:rPr>
                <a:t>Drives high levels of user adoption by delivering a seamless experience with Microsoft Office while supporting local requirements and processes.</a:t>
              </a:r>
            </a:p>
          </p:txBody>
        </p:sp>
        <p:sp>
          <p:nvSpPr>
            <p:cNvPr id="28" name="Rectangle 27"/>
            <p:cNvSpPr/>
            <p:nvPr/>
          </p:nvSpPr>
          <p:spPr bwMode="auto">
            <a:xfrm>
              <a:off x="88894" y="6315468"/>
              <a:ext cx="2003048" cy="85334"/>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0040" rIns="91440" rtlCol="0" anchor="ctr"/>
            <a:lstStyle/>
            <a:p>
              <a:pPr fontAlgn="base">
                <a:spcAft>
                  <a:spcPct val="0"/>
                </a:spcAft>
                <a:buClr>
                  <a:schemeClr val="bg1"/>
                </a:buClr>
                <a:buSzPct val="85000"/>
                <a:defRPr/>
              </a:pPr>
              <a:endParaRPr lang="en-US" altLang="zh-CN" sz="1400" b="1" dirty="0">
                <a:latin typeface="Segoe Semibold"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147" y="5747069"/>
              <a:ext cx="801557" cy="450135"/>
            </a:xfrm>
            <a:prstGeom prst="rect">
              <a:avLst/>
            </a:prstGeom>
          </p:spPr>
        </p:pic>
      </p:grpSp>
      <p:sp>
        <p:nvSpPr>
          <p:cNvPr id="33" name="Rectangle 32"/>
          <p:cNvSpPr/>
          <p:nvPr/>
        </p:nvSpPr>
        <p:spPr>
          <a:xfrm rot="10800000">
            <a:off x="1" y="2316963"/>
            <a:ext cx="2155745" cy="4160035"/>
          </a:xfrm>
          <a:prstGeom prst="rect">
            <a:avLst/>
          </a:prstGeom>
          <a:gradFill>
            <a:gsLst>
              <a:gs pos="0">
                <a:srgbClr val="E8E8E8"/>
              </a:gs>
              <a:gs pos="100000">
                <a:srgbClr val="FBFBFB"/>
              </a:gs>
            </a:gsLst>
            <a:lin ang="5400000" scaled="0"/>
          </a:gradFill>
          <a:ln>
            <a:noFill/>
          </a:ln>
          <a:effectLst>
            <a:outerShdw blurRad="762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lstStyle/>
          <a:p>
            <a:pPr lvl="1" indent="-342900" algn="ctr" defTabSz="914363" fontAlgn="base">
              <a:lnSpc>
                <a:spcPct val="80000"/>
              </a:lnSpc>
              <a:spcBef>
                <a:spcPct val="20000"/>
              </a:spcBef>
              <a:spcAft>
                <a:spcPts val="600"/>
              </a:spcAft>
              <a:buClr>
                <a:srgbClr val="A00E18"/>
              </a:buClr>
              <a:buSzPct val="115000"/>
              <a:buFont typeface="Arial" pitchFamily="34" charset="0"/>
              <a:buChar char="•"/>
              <a:defRPr/>
            </a:pPr>
            <a:endParaRPr lang="en-US" sz="1100" dirty="0" smtClean="0">
              <a:solidFill>
                <a:srgbClr val="000000"/>
              </a:solidFill>
              <a:latin typeface="Segoe"/>
            </a:endParaRPr>
          </a:p>
        </p:txBody>
      </p:sp>
      <p:sp>
        <p:nvSpPr>
          <p:cNvPr id="61" name="Rectangle 60"/>
          <p:cNvSpPr/>
          <p:nvPr/>
        </p:nvSpPr>
        <p:spPr>
          <a:xfrm rot="10800000">
            <a:off x="2227059" y="2329662"/>
            <a:ext cx="2224138" cy="4160035"/>
          </a:xfrm>
          <a:prstGeom prst="rect">
            <a:avLst/>
          </a:prstGeom>
          <a:gradFill>
            <a:gsLst>
              <a:gs pos="0">
                <a:srgbClr val="E8E8E8"/>
              </a:gs>
              <a:gs pos="100000">
                <a:srgbClr val="FBFBFB"/>
              </a:gs>
            </a:gsLst>
            <a:lin ang="5400000" scaled="0"/>
          </a:gradFill>
          <a:ln>
            <a:noFill/>
          </a:ln>
          <a:effectLst>
            <a:outerShdw blurRad="762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lstStyle/>
          <a:p>
            <a:pPr lvl="1" indent="-342900" algn="ctr" defTabSz="914363" fontAlgn="base">
              <a:lnSpc>
                <a:spcPct val="80000"/>
              </a:lnSpc>
              <a:spcBef>
                <a:spcPct val="20000"/>
              </a:spcBef>
              <a:spcAft>
                <a:spcPts val="600"/>
              </a:spcAft>
              <a:buClr>
                <a:srgbClr val="A00E18"/>
              </a:buClr>
              <a:buSzPct val="115000"/>
              <a:buFont typeface="Arial" pitchFamily="34" charset="0"/>
              <a:buChar char="•"/>
              <a:defRPr/>
            </a:pPr>
            <a:endParaRPr lang="en-US" sz="1100" dirty="0" smtClean="0">
              <a:solidFill>
                <a:srgbClr val="000000"/>
              </a:solidFill>
              <a:latin typeface="Segoe"/>
            </a:endParaRPr>
          </a:p>
        </p:txBody>
      </p:sp>
      <p:sp>
        <p:nvSpPr>
          <p:cNvPr id="2" name="Title 1"/>
          <p:cNvSpPr>
            <a:spLocks noGrp="1"/>
          </p:cNvSpPr>
          <p:nvPr>
            <p:ph type="title"/>
          </p:nvPr>
        </p:nvSpPr>
        <p:spPr>
          <a:xfrm>
            <a:off x="457200" y="365760"/>
            <a:ext cx="8321675" cy="609398"/>
          </a:xfrm>
        </p:spPr>
        <p:txBody>
          <a:bodyPr>
            <a:normAutofit/>
          </a:bodyPr>
          <a:lstStyle/>
          <a:p>
            <a:pPr>
              <a:defRPr/>
            </a:pPr>
            <a:r>
              <a:rPr lang="en-US" kern="1200" dirty="0"/>
              <a:t>People-Focused Solutions</a:t>
            </a:r>
          </a:p>
        </p:txBody>
      </p:sp>
      <p:sp>
        <p:nvSpPr>
          <p:cNvPr id="35" name="Rectangle 34"/>
          <p:cNvSpPr/>
          <p:nvPr/>
        </p:nvSpPr>
        <p:spPr>
          <a:xfrm>
            <a:off x="98345" y="2665352"/>
            <a:ext cx="2047875" cy="1581972"/>
          </a:xfrm>
          <a:prstGeom prst="rect">
            <a:avLst/>
          </a:prstGeom>
        </p:spPr>
        <p:txBody>
          <a:bodyPr wrap="square">
            <a:spAutoFit/>
          </a:bodyPr>
          <a:lstStyle/>
          <a:p>
            <a:pPr indent="3175" algn="ctr" defTabSz="914363">
              <a:lnSpc>
                <a:spcPct val="110000"/>
              </a:lnSpc>
            </a:pPr>
            <a:r>
              <a:rPr lang="en-US" sz="1100" b="1" dirty="0" smtClean="0">
                <a:solidFill>
                  <a:schemeClr val="bg2"/>
                </a:solidFill>
                <a:cs typeface="Arial" charset="0"/>
              </a:rPr>
              <a:t>“Imported millions of SQL records and then accessed and analyzed  the data. We shared it all within Excel 2010! I think this is one of the smartest things Microsoft [has] ever done for data analysis…”</a:t>
            </a:r>
          </a:p>
        </p:txBody>
      </p:sp>
      <p:sp>
        <p:nvSpPr>
          <p:cNvPr id="36" name="Rectangle 35"/>
          <p:cNvSpPr/>
          <p:nvPr/>
        </p:nvSpPr>
        <p:spPr>
          <a:xfrm>
            <a:off x="22147" y="4572000"/>
            <a:ext cx="2155750" cy="1107996"/>
          </a:xfrm>
          <a:prstGeom prst="rect">
            <a:avLst/>
          </a:prstGeom>
        </p:spPr>
        <p:txBody>
          <a:bodyPr wrap="square">
            <a:spAutoFit/>
          </a:bodyPr>
          <a:lstStyle/>
          <a:p>
            <a:pPr algn="ctr" defTabSz="914363"/>
            <a:r>
              <a:rPr lang="en-US" sz="1100" dirty="0" smtClean="0">
                <a:solidFill>
                  <a:schemeClr val="bg2"/>
                </a:solidFill>
              </a:rPr>
              <a:t>Supports industry standards for</a:t>
            </a:r>
            <a:br>
              <a:rPr lang="en-US" sz="1100" dirty="0" smtClean="0">
                <a:solidFill>
                  <a:schemeClr val="bg2"/>
                </a:solidFill>
              </a:rPr>
            </a:br>
            <a:r>
              <a:rPr lang="en-US" sz="1100" dirty="0" smtClean="0">
                <a:solidFill>
                  <a:schemeClr val="bg2"/>
                </a:solidFill>
              </a:rPr>
              <a:t>easier interoperability and delivers out-of-the-box tools for consolidating data, helping you get the most out of your existing data investments</a:t>
            </a:r>
          </a:p>
        </p:txBody>
      </p:sp>
      <p:pic>
        <p:nvPicPr>
          <p:cNvPr id="37" name="Picture 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076" y="5747069"/>
            <a:ext cx="689592" cy="478942"/>
          </a:xfrm>
          <a:prstGeom prst="rect">
            <a:avLst/>
          </a:prstGeom>
          <a:noFill/>
          <a:ln>
            <a:noFill/>
          </a:ln>
        </p:spPr>
      </p:pic>
      <p:sp>
        <p:nvSpPr>
          <p:cNvPr id="58" name="Rectangle 57"/>
          <p:cNvSpPr/>
          <p:nvPr/>
        </p:nvSpPr>
        <p:spPr>
          <a:xfrm>
            <a:off x="2290433" y="2665352"/>
            <a:ext cx="2060908" cy="1768176"/>
          </a:xfrm>
          <a:prstGeom prst="rect">
            <a:avLst/>
          </a:prstGeom>
        </p:spPr>
        <p:txBody>
          <a:bodyPr wrap="square">
            <a:spAutoFit/>
          </a:bodyPr>
          <a:lstStyle/>
          <a:p>
            <a:pPr indent="3175" algn="ctr" defTabSz="914363">
              <a:lnSpc>
                <a:spcPct val="110000"/>
              </a:lnSpc>
            </a:pPr>
            <a:r>
              <a:rPr lang="en-US" sz="1100" b="1" dirty="0">
                <a:solidFill>
                  <a:schemeClr val="bg2"/>
                </a:solidFill>
                <a:cs typeface="Arial" charset="0"/>
              </a:rPr>
              <a:t>“Silverlight speeds our time-to-market, increases the return on our investment in existing services, and provides our agents with better functionality, which helps them better serve our </a:t>
            </a:r>
            <a:r>
              <a:rPr lang="en-US" sz="1100" b="1" dirty="0" smtClean="0">
                <a:solidFill>
                  <a:schemeClr val="bg2"/>
                </a:solidFill>
                <a:cs typeface="Arial" charset="0"/>
              </a:rPr>
              <a:t>customers.”</a:t>
            </a:r>
            <a:endParaRPr lang="en-US" sz="1100" b="1" dirty="0">
              <a:solidFill>
                <a:schemeClr val="bg2"/>
              </a:solidFill>
              <a:cs typeface="Arial" charset="0"/>
            </a:endParaRPr>
          </a:p>
        </p:txBody>
      </p:sp>
      <p:sp>
        <p:nvSpPr>
          <p:cNvPr id="59" name="Rectangle 58"/>
          <p:cNvSpPr/>
          <p:nvPr/>
        </p:nvSpPr>
        <p:spPr>
          <a:xfrm>
            <a:off x="2224312" y="4572000"/>
            <a:ext cx="2164100" cy="938719"/>
          </a:xfrm>
          <a:prstGeom prst="rect">
            <a:avLst/>
          </a:prstGeom>
        </p:spPr>
        <p:txBody>
          <a:bodyPr wrap="square">
            <a:spAutoFit/>
          </a:bodyPr>
          <a:lstStyle/>
          <a:p>
            <a:pPr algn="ctr" defTabSz="914363"/>
            <a:r>
              <a:rPr lang="en-IN" sz="1100" dirty="0" smtClean="0">
                <a:solidFill>
                  <a:schemeClr val="bg2"/>
                </a:solidFill>
              </a:rPr>
              <a:t>Improves the efficiency of call center agents and gives more power to customers with a new Microsoft Silverlight™ application </a:t>
            </a:r>
            <a:endParaRPr lang="en-US" sz="1100" dirty="0">
              <a:solidFill>
                <a:schemeClr val="bg2"/>
              </a:solidFill>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65675" y="5811195"/>
            <a:ext cx="1586923" cy="376091"/>
          </a:xfrm>
          <a:prstGeom prst="rect">
            <a:avLst/>
          </a:prstGeom>
        </p:spPr>
      </p:pic>
      <p:sp>
        <p:nvSpPr>
          <p:cNvPr id="29" name="Rectangle 28"/>
          <p:cNvSpPr/>
          <p:nvPr/>
        </p:nvSpPr>
        <p:spPr bwMode="auto">
          <a:xfrm>
            <a:off x="98346" y="6315466"/>
            <a:ext cx="2003048" cy="85334"/>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0040" rIns="91440" rtlCol="0" anchor="ctr"/>
          <a:lstStyle/>
          <a:p>
            <a:pPr fontAlgn="base">
              <a:spcAft>
                <a:spcPct val="0"/>
              </a:spcAft>
              <a:buClr>
                <a:schemeClr val="bg1"/>
              </a:buClr>
              <a:buSzPct val="85000"/>
              <a:defRPr/>
            </a:pPr>
            <a:endParaRPr lang="en-US" altLang="zh-CN" sz="1400" b="1" dirty="0">
              <a:latin typeface="Segoe Semibold" pitchFamily="34" charset="0"/>
            </a:endParaRPr>
          </a:p>
        </p:txBody>
      </p:sp>
      <p:sp>
        <p:nvSpPr>
          <p:cNvPr id="30" name="Rectangle 29"/>
          <p:cNvSpPr/>
          <p:nvPr/>
        </p:nvSpPr>
        <p:spPr bwMode="auto">
          <a:xfrm>
            <a:off x="2357610" y="6328166"/>
            <a:ext cx="2003048" cy="85334"/>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0040" rIns="91440" rtlCol="0" anchor="ctr"/>
          <a:lstStyle/>
          <a:p>
            <a:pPr fontAlgn="base">
              <a:spcAft>
                <a:spcPct val="0"/>
              </a:spcAft>
              <a:buClr>
                <a:schemeClr val="bg1"/>
              </a:buClr>
              <a:buSzPct val="85000"/>
              <a:defRPr/>
            </a:pPr>
            <a:endParaRPr lang="en-US" altLang="zh-CN" sz="1400" b="1" dirty="0">
              <a:latin typeface="Segoe Semibold" pitchFamily="34" charset="0"/>
            </a:endParaRPr>
          </a:p>
        </p:txBody>
      </p:sp>
      <p:grpSp>
        <p:nvGrpSpPr>
          <p:cNvPr id="6" name="Group 5"/>
          <p:cNvGrpSpPr/>
          <p:nvPr/>
        </p:nvGrpSpPr>
        <p:grpSpPr>
          <a:xfrm>
            <a:off x="4576585" y="2316962"/>
            <a:ext cx="2262212" cy="4160035"/>
            <a:chOff x="6805588" y="2316962"/>
            <a:chExt cx="2262212" cy="4160035"/>
          </a:xfrm>
        </p:grpSpPr>
        <p:sp>
          <p:nvSpPr>
            <p:cNvPr id="48" name="Rectangle 47"/>
            <p:cNvSpPr/>
            <p:nvPr/>
          </p:nvSpPr>
          <p:spPr>
            <a:xfrm rot="10800000">
              <a:off x="6805588" y="2316962"/>
              <a:ext cx="2262212" cy="4160035"/>
            </a:xfrm>
            <a:prstGeom prst="rect">
              <a:avLst/>
            </a:prstGeom>
            <a:gradFill>
              <a:gsLst>
                <a:gs pos="0">
                  <a:srgbClr val="E8E8E8"/>
                </a:gs>
                <a:gs pos="100000">
                  <a:srgbClr val="FBFBFB"/>
                </a:gs>
              </a:gsLst>
              <a:lin ang="5400000" scaled="0"/>
            </a:gradFill>
            <a:ln>
              <a:noFill/>
            </a:ln>
            <a:effectLst>
              <a:outerShdw blurRad="762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lstStyle/>
            <a:p>
              <a:pPr lvl="1" indent="-342900" algn="ctr" defTabSz="914363" fontAlgn="base">
                <a:lnSpc>
                  <a:spcPct val="80000"/>
                </a:lnSpc>
                <a:spcBef>
                  <a:spcPct val="20000"/>
                </a:spcBef>
                <a:spcAft>
                  <a:spcPts val="600"/>
                </a:spcAft>
                <a:buClr>
                  <a:srgbClr val="A00E18"/>
                </a:buClr>
                <a:buSzPct val="115000"/>
                <a:buFont typeface="Arial" pitchFamily="34" charset="0"/>
                <a:buChar char="•"/>
                <a:defRPr/>
              </a:pPr>
              <a:endParaRPr lang="en-US" sz="1100" dirty="0" smtClean="0">
                <a:solidFill>
                  <a:srgbClr val="000000"/>
                </a:solidFill>
                <a:latin typeface="Segoe"/>
              </a:endParaRPr>
            </a:p>
          </p:txBody>
        </p:sp>
        <p:sp>
          <p:nvSpPr>
            <p:cNvPr id="32" name="Rectangle 31"/>
            <p:cNvSpPr/>
            <p:nvPr/>
          </p:nvSpPr>
          <p:spPr>
            <a:xfrm>
              <a:off x="6881790" y="2665352"/>
              <a:ext cx="2134970" cy="1581972"/>
            </a:xfrm>
            <a:prstGeom prst="rect">
              <a:avLst/>
            </a:prstGeom>
          </p:spPr>
          <p:txBody>
            <a:bodyPr wrap="square">
              <a:spAutoFit/>
            </a:bodyPr>
            <a:lstStyle/>
            <a:p>
              <a:pPr indent="3175" algn="ctr" defTabSz="914363">
                <a:lnSpc>
                  <a:spcPct val="110000"/>
                </a:lnSpc>
              </a:pPr>
              <a:r>
                <a:rPr lang="en-IN" sz="1100" b="1" dirty="0" smtClean="0">
                  <a:solidFill>
                    <a:schemeClr val="bg2"/>
                  </a:solidFill>
                  <a:cs typeface="Arial" charset="0"/>
                </a:rPr>
                <a:t>“With </a:t>
              </a:r>
              <a:r>
                <a:rPr lang="en-IN" sz="1100" b="1" dirty="0">
                  <a:solidFill>
                    <a:schemeClr val="bg2"/>
                  </a:solidFill>
                  <a:cs typeface="Arial" charset="0"/>
                </a:rPr>
                <a:t>the right information and the right permissions, our business users can now answer questions and produce reports </a:t>
              </a:r>
              <a:r>
                <a:rPr lang="en-IN" sz="1100" b="1" dirty="0" smtClean="0">
                  <a:solidFill>
                    <a:schemeClr val="bg2"/>
                  </a:solidFill>
                  <a:cs typeface="Arial" charset="0"/>
                </a:rPr>
                <a:t>themselves. </a:t>
              </a:r>
              <a:r>
                <a:rPr lang="en-IN" sz="1100" b="1" dirty="0">
                  <a:solidFill>
                    <a:schemeClr val="bg2"/>
                  </a:solidFill>
                  <a:cs typeface="Arial" charset="0"/>
                </a:rPr>
                <a:t>We expect this to have a major impact in reducing </a:t>
              </a:r>
              <a:r>
                <a:rPr lang="en-IN" sz="1100" b="1" dirty="0" smtClean="0">
                  <a:solidFill>
                    <a:schemeClr val="bg2"/>
                  </a:solidFill>
                  <a:cs typeface="Arial" charset="0"/>
                </a:rPr>
                <a:t>IT </a:t>
              </a:r>
              <a:r>
                <a:rPr lang="en-IN" sz="1100" b="1" dirty="0">
                  <a:solidFill>
                    <a:schemeClr val="bg2"/>
                  </a:solidFill>
                  <a:cs typeface="Arial" charset="0"/>
                </a:rPr>
                <a:t>staff </a:t>
              </a:r>
              <a:r>
                <a:rPr lang="en-IN" sz="1100" b="1" dirty="0" smtClean="0">
                  <a:solidFill>
                    <a:schemeClr val="bg2"/>
                  </a:solidFill>
                  <a:cs typeface="Arial" charset="0"/>
                </a:rPr>
                <a:t>time spend.”</a:t>
              </a:r>
              <a:endParaRPr lang="en-US" sz="1100" b="1" dirty="0" smtClean="0">
                <a:solidFill>
                  <a:schemeClr val="bg2"/>
                </a:solidFill>
                <a:cs typeface="Arial" charset="0"/>
              </a:endParaRPr>
            </a:p>
          </p:txBody>
        </p:sp>
        <p:sp>
          <p:nvSpPr>
            <p:cNvPr id="38" name="Rectangle 37"/>
            <p:cNvSpPr/>
            <p:nvPr/>
          </p:nvSpPr>
          <p:spPr>
            <a:xfrm>
              <a:off x="6805589" y="4572000"/>
              <a:ext cx="2260599" cy="938719"/>
            </a:xfrm>
            <a:prstGeom prst="rect">
              <a:avLst/>
            </a:prstGeom>
          </p:spPr>
          <p:txBody>
            <a:bodyPr wrap="square">
              <a:spAutoFit/>
            </a:bodyPr>
            <a:lstStyle/>
            <a:p>
              <a:pPr algn="ctr" defTabSz="914363"/>
              <a:r>
                <a:rPr lang="en-IN" sz="1100" dirty="0" smtClean="0">
                  <a:solidFill>
                    <a:schemeClr val="bg2"/>
                  </a:solidFill>
                </a:rPr>
                <a:t>Delivers </a:t>
              </a:r>
              <a:r>
                <a:rPr lang="en-IN" sz="1100" dirty="0">
                  <a:solidFill>
                    <a:schemeClr val="bg2"/>
                  </a:solidFill>
                </a:rPr>
                <a:t>higher scalability for mission-critical environments, more efficient IT, and expanded reporting and analytics through self-service business </a:t>
              </a:r>
              <a:r>
                <a:rPr lang="en-IN" sz="1100" dirty="0" smtClean="0">
                  <a:solidFill>
                    <a:schemeClr val="bg2"/>
                  </a:solidFill>
                </a:rPr>
                <a:t>intelligence</a:t>
              </a:r>
              <a:endParaRPr lang="en-US" sz="1100" dirty="0" smtClean="0">
                <a:solidFill>
                  <a:schemeClr val="bg2"/>
                </a:solidFill>
              </a:endParaRPr>
            </a:p>
          </p:txBody>
        </p:sp>
        <p:pic>
          <p:nvPicPr>
            <p:cNvPr id="39" name="Picture 3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63340" y="5711981"/>
              <a:ext cx="640078" cy="549119"/>
            </a:xfrm>
            <a:prstGeom prst="rect">
              <a:avLst/>
            </a:prstGeom>
          </p:spPr>
        </p:pic>
        <p:sp>
          <p:nvSpPr>
            <p:cNvPr id="40" name="Rectangle 39"/>
            <p:cNvSpPr/>
            <p:nvPr/>
          </p:nvSpPr>
          <p:spPr bwMode="auto">
            <a:xfrm>
              <a:off x="6986942" y="6315466"/>
              <a:ext cx="2003048" cy="85334"/>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0040" rIns="91440" rtlCol="0" anchor="ctr"/>
            <a:lstStyle/>
            <a:p>
              <a:pPr fontAlgn="base">
                <a:spcAft>
                  <a:spcPct val="0"/>
                </a:spcAft>
                <a:buClr>
                  <a:schemeClr val="bg1"/>
                </a:buClr>
                <a:buSzPct val="85000"/>
                <a:defRPr/>
              </a:pPr>
              <a:endParaRPr lang="en-US" altLang="zh-CN" sz="1400" b="1" dirty="0">
                <a:latin typeface="Segoe Semibold" pitchFamily="34" charset="0"/>
              </a:endParaRPr>
            </a:p>
          </p:txBody>
        </p:sp>
      </p:grpSp>
      <p:grpSp>
        <p:nvGrpSpPr>
          <p:cNvPr id="3" name="Group 2"/>
          <p:cNvGrpSpPr/>
          <p:nvPr/>
        </p:nvGrpSpPr>
        <p:grpSpPr>
          <a:xfrm>
            <a:off x="786516" y="1023254"/>
            <a:ext cx="8357483" cy="1473201"/>
            <a:chOff x="786516" y="1023254"/>
            <a:chExt cx="8357483" cy="1473201"/>
          </a:xfrm>
        </p:grpSpPr>
        <p:sp>
          <p:nvSpPr>
            <p:cNvPr id="62" name="Rectangle 61"/>
            <p:cNvSpPr/>
            <p:nvPr/>
          </p:nvSpPr>
          <p:spPr>
            <a:xfrm rot="10800000">
              <a:off x="786516" y="1023254"/>
              <a:ext cx="8357483" cy="1473201"/>
            </a:xfrm>
            <a:prstGeom prst="rect">
              <a:avLst/>
            </a:prstGeom>
            <a:gradFill>
              <a:gsLst>
                <a:gs pos="0">
                  <a:srgbClr val="E8E8E8"/>
                </a:gs>
                <a:gs pos="100000">
                  <a:srgbClr val="FBFBFB"/>
                </a:gs>
              </a:gsLst>
              <a:lin ang="5400000" scaled="0"/>
            </a:gradFill>
            <a:ln>
              <a:noFill/>
            </a:ln>
            <a:effectLst>
              <a:outerShdw blurRad="762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lstStyle/>
            <a:p>
              <a:pPr lvl="1" indent="-342900" algn="ctr" defTabSz="914363" fontAlgn="base">
                <a:lnSpc>
                  <a:spcPct val="80000"/>
                </a:lnSpc>
                <a:spcBef>
                  <a:spcPct val="20000"/>
                </a:spcBef>
                <a:spcAft>
                  <a:spcPts val="600"/>
                </a:spcAft>
                <a:buClr>
                  <a:srgbClr val="A00E18"/>
                </a:buClr>
                <a:buSzPct val="115000"/>
                <a:buFont typeface="Arial" pitchFamily="34" charset="0"/>
                <a:buChar char="•"/>
                <a:defRPr/>
              </a:pPr>
              <a:endParaRPr lang="en-US" dirty="0" smtClean="0">
                <a:solidFill>
                  <a:schemeClr val="bg2"/>
                </a:solidFill>
                <a:latin typeface="Segoe"/>
              </a:endParaRPr>
            </a:p>
          </p:txBody>
        </p:sp>
        <p:sp>
          <p:nvSpPr>
            <p:cNvPr id="63" name="Text Placeholder 2"/>
            <p:cNvSpPr txBox="1">
              <a:spLocks/>
            </p:cNvSpPr>
            <p:nvPr/>
          </p:nvSpPr>
          <p:spPr>
            <a:xfrm>
              <a:off x="1472704" y="1477996"/>
              <a:ext cx="6950085" cy="220060"/>
            </a:xfrm>
            <a:prstGeom prst="rect">
              <a:avLst/>
            </a:prstGeom>
          </p:spPr>
          <p:txBody>
            <a:bodyPr wrap="square" lIns="0" tIns="0" rIns="0" bIns="0">
              <a:noAutofit/>
            </a:bodyPr>
            <a:lstStyle>
              <a:lvl1pPr marL="460375" indent="-460375" algn="l" defTabSz="914363" rtl="0" eaLnBrk="1" latinLnBrk="0" hangingPunct="1">
                <a:lnSpc>
                  <a:spcPct val="150000"/>
                </a:lnSpc>
                <a:spcBef>
                  <a:spcPct val="20000"/>
                </a:spcBef>
                <a:buSzPct val="80000"/>
                <a:buFontTx/>
                <a:buBlip>
                  <a:blip r:embed="rId7"/>
                </a:buBlip>
                <a:defRPr sz="2800" kern="1200">
                  <a:solidFill>
                    <a:schemeClr val="tx1"/>
                  </a:solidFill>
                  <a:latin typeface="+mn-lt"/>
                  <a:ea typeface="+mn-ea"/>
                  <a:cs typeface="+mn-cs"/>
                </a:defRPr>
              </a:lvl1pPr>
              <a:lvl2pPr marL="855663" indent="-395288" algn="l" defTabSz="914363" rtl="0" eaLnBrk="1" latinLnBrk="0" hangingPunct="1">
                <a:lnSpc>
                  <a:spcPct val="150000"/>
                </a:lnSpc>
                <a:spcBef>
                  <a:spcPct val="20000"/>
                </a:spcBef>
                <a:buSzPct val="80000"/>
                <a:buFontTx/>
                <a:buBlip>
                  <a:blip r:embed="rId7"/>
                </a:buBlip>
                <a:defRPr sz="2400" kern="1200">
                  <a:solidFill>
                    <a:schemeClr val="tx1"/>
                  </a:solidFill>
                  <a:latin typeface="+mn-lt"/>
                  <a:ea typeface="+mn-ea"/>
                  <a:cs typeface="+mn-cs"/>
                </a:defRPr>
              </a:lvl2pPr>
              <a:lvl3pPr marL="1196975" indent="-341313" algn="l" defTabSz="914363" rtl="0" eaLnBrk="1" latinLnBrk="0" hangingPunct="1">
                <a:lnSpc>
                  <a:spcPct val="150000"/>
                </a:lnSpc>
                <a:spcBef>
                  <a:spcPct val="20000"/>
                </a:spcBef>
                <a:buSzPct val="80000"/>
                <a:buFontTx/>
                <a:buBlip>
                  <a:blip r:embed="rId7"/>
                </a:buBlip>
                <a:defRPr sz="2000" kern="1200">
                  <a:solidFill>
                    <a:schemeClr val="tx1"/>
                  </a:solidFill>
                  <a:latin typeface="+mn-lt"/>
                  <a:ea typeface="+mn-ea"/>
                  <a:cs typeface="+mn-cs"/>
                </a:defRPr>
              </a:lvl3pPr>
              <a:lvl4pPr marL="1546225" indent="-349250" algn="l" defTabSz="914363" rtl="0" eaLnBrk="1" latinLnBrk="0" hangingPunct="1">
                <a:lnSpc>
                  <a:spcPct val="150000"/>
                </a:lnSpc>
                <a:spcBef>
                  <a:spcPct val="20000"/>
                </a:spcBef>
                <a:buSzPct val="80000"/>
                <a:buFontTx/>
                <a:buBlip>
                  <a:blip r:embed="rId7"/>
                </a:buBlip>
                <a:defRPr sz="2000" kern="1200">
                  <a:solidFill>
                    <a:schemeClr val="tx1"/>
                  </a:solidFill>
                  <a:latin typeface="+mn-lt"/>
                  <a:ea typeface="+mn-ea"/>
                  <a:cs typeface="+mn-cs"/>
                </a:defRPr>
              </a:lvl4pPr>
              <a:lvl5pPr marL="1887538" indent="-341313" algn="l" defTabSz="914363" rtl="0" eaLnBrk="1" latinLnBrk="0" hangingPunct="1">
                <a:lnSpc>
                  <a:spcPct val="150000"/>
                </a:lnSpc>
                <a:spcBef>
                  <a:spcPct val="20000"/>
                </a:spcBef>
                <a:buSzPct val="80000"/>
                <a:buFontTx/>
                <a:buBlip>
                  <a:blip r:embed="rId7"/>
                </a:buBlip>
                <a:defRPr sz="20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14400" fontAlgn="base">
                <a:lnSpc>
                  <a:spcPct val="110000"/>
                </a:lnSpc>
                <a:spcBef>
                  <a:spcPts val="800"/>
                </a:spcBef>
                <a:spcAft>
                  <a:spcPts val="800"/>
                </a:spcAft>
                <a:buClr>
                  <a:srgbClr val="A00E18"/>
                </a:buClr>
                <a:buSzPct val="85000"/>
                <a:buFontTx/>
                <a:buNone/>
              </a:pPr>
              <a:r>
                <a:rPr lang="en-US" sz="1300" kern="0" dirty="0" smtClean="0">
                  <a:solidFill>
                    <a:schemeClr val="bg2"/>
                  </a:solidFill>
                </a:rPr>
                <a:t>Provide an enhanced user experience across client devices, mobile devices, and on the Web.</a:t>
              </a:r>
              <a:endParaRPr lang="en-IN" sz="1300" kern="0" dirty="0" smtClean="0">
                <a:solidFill>
                  <a:schemeClr val="bg2"/>
                </a:solidFill>
              </a:endParaRPr>
            </a:p>
          </p:txBody>
        </p:sp>
        <p:sp>
          <p:nvSpPr>
            <p:cNvPr id="17" name="Rectangle 16"/>
            <p:cNvSpPr/>
            <p:nvPr/>
          </p:nvSpPr>
          <p:spPr>
            <a:xfrm>
              <a:off x="1472704" y="1826952"/>
              <a:ext cx="1667444" cy="246221"/>
            </a:xfrm>
            <a:prstGeom prst="rect">
              <a:avLst/>
            </a:prstGeom>
          </p:spPr>
          <p:txBody>
            <a:bodyPr wrap="square" lIns="0" tIns="0" rIns="0" bIns="0">
              <a:noAutofit/>
            </a:bodyPr>
            <a:lstStyle/>
            <a:p>
              <a:pPr marL="0" lvl="1" fontAlgn="base">
                <a:spcBef>
                  <a:spcPts val="600"/>
                </a:spcBef>
                <a:spcAft>
                  <a:spcPts val="600"/>
                </a:spcAft>
                <a:buClr>
                  <a:srgbClr val="A00E18"/>
                </a:buClr>
                <a:buSzPct val="85000"/>
              </a:pPr>
              <a:r>
                <a:rPr lang="en-US" sz="1600" dirty="0" smtClean="0">
                  <a:solidFill>
                    <a:schemeClr val="bg2"/>
                  </a:solidFill>
                  <a:latin typeface="Segoe" pitchFamily="34" charset="0"/>
                </a:rPr>
                <a:t>Rich Experiences</a:t>
              </a:r>
            </a:p>
          </p:txBody>
        </p:sp>
        <p:sp>
          <p:nvSpPr>
            <p:cNvPr id="18" name="Rectangle 17"/>
            <p:cNvSpPr/>
            <p:nvPr/>
          </p:nvSpPr>
          <p:spPr>
            <a:xfrm>
              <a:off x="1472704" y="1187536"/>
              <a:ext cx="2258350" cy="246221"/>
            </a:xfrm>
            <a:prstGeom prst="rect">
              <a:avLst/>
            </a:prstGeom>
          </p:spPr>
          <p:txBody>
            <a:bodyPr wrap="square" lIns="0" tIns="0" rIns="0" bIns="0">
              <a:noAutofit/>
            </a:bodyPr>
            <a:lstStyle/>
            <a:p>
              <a:pPr marL="0" lvl="1" fontAlgn="base">
                <a:spcBef>
                  <a:spcPts val="600"/>
                </a:spcBef>
                <a:spcAft>
                  <a:spcPts val="600"/>
                </a:spcAft>
                <a:buClr>
                  <a:srgbClr val="A00E18"/>
                </a:buClr>
                <a:buSzPct val="85000"/>
              </a:pPr>
              <a:r>
                <a:rPr lang="en-US" sz="1600" dirty="0" smtClean="0">
                  <a:solidFill>
                    <a:schemeClr val="bg2"/>
                  </a:solidFill>
                  <a:latin typeface="Segoe" pitchFamily="34" charset="0"/>
                </a:rPr>
                <a:t>Familiar User Interface</a:t>
              </a:r>
            </a:p>
          </p:txBody>
        </p:sp>
        <p:sp>
          <p:nvSpPr>
            <p:cNvPr id="19" name="Rectangle 18"/>
            <p:cNvSpPr/>
            <p:nvPr/>
          </p:nvSpPr>
          <p:spPr>
            <a:xfrm>
              <a:off x="1472704" y="2096905"/>
              <a:ext cx="6435310" cy="220060"/>
            </a:xfrm>
            <a:prstGeom prst="rect">
              <a:avLst/>
            </a:prstGeom>
          </p:spPr>
          <p:txBody>
            <a:bodyPr wrap="square" lIns="0" tIns="0" rIns="0" bIns="0">
              <a:noAutofit/>
            </a:bodyPr>
            <a:lstStyle/>
            <a:p>
              <a:pPr marL="0" lvl="1" fontAlgn="base">
                <a:lnSpc>
                  <a:spcPct val="110000"/>
                </a:lnSpc>
                <a:spcBef>
                  <a:spcPts val="800"/>
                </a:spcBef>
                <a:spcAft>
                  <a:spcPts val="800"/>
                </a:spcAft>
                <a:buClr>
                  <a:srgbClr val="A00E18"/>
                </a:buClr>
                <a:buSzPct val="85000"/>
              </a:pPr>
              <a:r>
                <a:rPr lang="en-IN" sz="1300" kern="0" dirty="0" smtClean="0">
                  <a:solidFill>
                    <a:schemeClr val="bg2"/>
                  </a:solidFill>
                </a:rPr>
                <a:t>Help users realize their professional potential by lowering barriers to productivity.</a:t>
              </a:r>
              <a:endParaRPr lang="en-IN" sz="1300" kern="0" dirty="0">
                <a:solidFill>
                  <a:schemeClr val="bg2"/>
                </a:solidFill>
              </a:endParaRPr>
            </a:p>
          </p:txBody>
        </p:sp>
      </p:grpSp>
      <p:pic>
        <p:nvPicPr>
          <p:cNvPr id="5" name="WHITE MALE" descr="ANIMATION.gif"/>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4800" y="954207"/>
            <a:ext cx="959123" cy="1565383"/>
          </a:xfrm>
          <a:prstGeom prst="rect">
            <a:avLst/>
          </a:prstGeom>
        </p:spPr>
      </p:pic>
    </p:spTree>
    <p:extLst>
      <p:ext uri="{BB962C8B-B14F-4D97-AF65-F5344CB8AC3E}">
        <p14:creationId xmlns:p14="http://schemas.microsoft.com/office/powerpoint/2010/main" val="161156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a:xfrm rot="10800000">
            <a:off x="6086294" y="2460843"/>
            <a:ext cx="2729119" cy="3822550"/>
          </a:xfrm>
          <a:prstGeom prst="rect">
            <a:avLst/>
          </a:prstGeom>
          <a:gradFill>
            <a:gsLst>
              <a:gs pos="0">
                <a:srgbClr val="E8E8E8"/>
              </a:gs>
              <a:gs pos="100000">
                <a:srgbClr val="FBFBFB"/>
              </a:gs>
            </a:gsLst>
            <a:lin ang="5400000" scaled="0"/>
          </a:gradFill>
          <a:ln>
            <a:noFill/>
          </a:ln>
          <a:effectLst>
            <a:outerShdw blurRad="762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lstStyle/>
          <a:p>
            <a:pPr lvl="1" indent="-342900" algn="ctr" defTabSz="914363" fontAlgn="base">
              <a:lnSpc>
                <a:spcPct val="80000"/>
              </a:lnSpc>
              <a:spcBef>
                <a:spcPct val="20000"/>
              </a:spcBef>
              <a:spcAft>
                <a:spcPts val="600"/>
              </a:spcAft>
              <a:buClr>
                <a:srgbClr val="A00E18"/>
              </a:buClr>
              <a:buSzPct val="115000"/>
              <a:buFont typeface="Arial" pitchFamily="34" charset="0"/>
              <a:buChar char="•"/>
              <a:defRPr/>
            </a:pPr>
            <a:endParaRPr lang="en-US" sz="1100" dirty="0" smtClean="0">
              <a:solidFill>
                <a:srgbClr val="000000"/>
              </a:solidFill>
              <a:latin typeface="Segoe"/>
            </a:endParaRPr>
          </a:p>
        </p:txBody>
      </p:sp>
      <p:sp>
        <p:nvSpPr>
          <p:cNvPr id="78" name="Rectangle 77"/>
          <p:cNvSpPr/>
          <p:nvPr/>
        </p:nvSpPr>
        <p:spPr>
          <a:xfrm rot="10800000">
            <a:off x="505935" y="2460844"/>
            <a:ext cx="2564213" cy="3822550"/>
          </a:xfrm>
          <a:prstGeom prst="rect">
            <a:avLst/>
          </a:prstGeom>
          <a:gradFill>
            <a:gsLst>
              <a:gs pos="0">
                <a:srgbClr val="E8E8E8"/>
              </a:gs>
              <a:gs pos="100000">
                <a:srgbClr val="FBFBFB"/>
              </a:gs>
            </a:gsLst>
            <a:lin ang="5400000" scaled="0"/>
          </a:gradFill>
          <a:ln>
            <a:noFill/>
          </a:ln>
          <a:effectLst>
            <a:outerShdw blurRad="762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lstStyle/>
          <a:p>
            <a:pPr lvl="1" indent="-342900" algn="ctr" defTabSz="914363" fontAlgn="base">
              <a:lnSpc>
                <a:spcPct val="80000"/>
              </a:lnSpc>
              <a:spcBef>
                <a:spcPct val="20000"/>
              </a:spcBef>
              <a:spcAft>
                <a:spcPts val="600"/>
              </a:spcAft>
              <a:buClr>
                <a:srgbClr val="A00E18"/>
              </a:buClr>
              <a:buSzPct val="115000"/>
              <a:buFont typeface="Arial" pitchFamily="34" charset="0"/>
              <a:buChar char="•"/>
              <a:defRPr/>
            </a:pPr>
            <a:endParaRPr lang="en-US" sz="1100" dirty="0" smtClean="0">
              <a:solidFill>
                <a:srgbClr val="000000"/>
              </a:solidFill>
              <a:latin typeface="Segoe"/>
            </a:endParaRPr>
          </a:p>
        </p:txBody>
      </p:sp>
      <p:sp>
        <p:nvSpPr>
          <p:cNvPr id="79" name="Rectangle 78"/>
          <p:cNvSpPr/>
          <p:nvPr/>
        </p:nvSpPr>
        <p:spPr>
          <a:xfrm rot="10800000">
            <a:off x="3226075" y="2460843"/>
            <a:ext cx="2729119" cy="3822550"/>
          </a:xfrm>
          <a:prstGeom prst="rect">
            <a:avLst/>
          </a:prstGeom>
          <a:gradFill>
            <a:gsLst>
              <a:gs pos="0">
                <a:srgbClr val="E8E8E8"/>
              </a:gs>
              <a:gs pos="100000">
                <a:srgbClr val="FBFBFB"/>
              </a:gs>
            </a:gsLst>
            <a:lin ang="5400000" scaled="0"/>
          </a:gradFill>
          <a:ln>
            <a:noFill/>
          </a:ln>
          <a:effectLst>
            <a:outerShdw blurRad="762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lstStyle/>
          <a:p>
            <a:pPr lvl="1" indent="-342900" algn="ctr" defTabSz="914363" fontAlgn="base">
              <a:lnSpc>
                <a:spcPct val="80000"/>
              </a:lnSpc>
              <a:spcBef>
                <a:spcPct val="20000"/>
              </a:spcBef>
              <a:spcAft>
                <a:spcPts val="600"/>
              </a:spcAft>
              <a:buClr>
                <a:srgbClr val="A00E18"/>
              </a:buClr>
              <a:buSzPct val="115000"/>
              <a:buFont typeface="Arial" pitchFamily="34" charset="0"/>
              <a:buChar char="•"/>
              <a:defRPr/>
            </a:pPr>
            <a:endParaRPr lang="en-US" sz="1100" dirty="0" smtClean="0">
              <a:solidFill>
                <a:srgbClr val="000000"/>
              </a:solidFill>
              <a:latin typeface="Segoe"/>
            </a:endParaRPr>
          </a:p>
        </p:txBody>
      </p:sp>
      <p:sp>
        <p:nvSpPr>
          <p:cNvPr id="80" name="Rectangle 79"/>
          <p:cNvSpPr/>
          <p:nvPr/>
        </p:nvSpPr>
        <p:spPr>
          <a:xfrm rot="10800000">
            <a:off x="520989" y="1023255"/>
            <a:ext cx="8292808" cy="1473201"/>
          </a:xfrm>
          <a:prstGeom prst="rect">
            <a:avLst/>
          </a:prstGeom>
          <a:gradFill>
            <a:gsLst>
              <a:gs pos="0">
                <a:srgbClr val="E8E8E8"/>
              </a:gs>
              <a:gs pos="100000">
                <a:srgbClr val="FBFBFB"/>
              </a:gs>
            </a:gsLst>
            <a:lin ang="5400000" scaled="0"/>
          </a:gradFill>
          <a:ln>
            <a:noFill/>
          </a:ln>
          <a:effectLst>
            <a:outerShdw blurRad="762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lstStyle/>
          <a:p>
            <a:pPr lvl="1" indent="-342900" algn="ctr" defTabSz="914363" fontAlgn="base">
              <a:lnSpc>
                <a:spcPct val="80000"/>
              </a:lnSpc>
              <a:spcBef>
                <a:spcPct val="20000"/>
              </a:spcBef>
              <a:spcAft>
                <a:spcPts val="600"/>
              </a:spcAft>
              <a:buClr>
                <a:srgbClr val="A00E18"/>
              </a:buClr>
              <a:buSzPct val="115000"/>
              <a:buFont typeface="Arial" pitchFamily="34" charset="0"/>
              <a:buChar char="•"/>
              <a:defRPr/>
            </a:pPr>
            <a:endParaRPr lang="en-US" dirty="0" smtClean="0">
              <a:solidFill>
                <a:schemeClr val="bg2"/>
              </a:solidFill>
              <a:latin typeface="Segoe"/>
            </a:endParaRPr>
          </a:p>
        </p:txBody>
      </p:sp>
      <p:sp>
        <p:nvSpPr>
          <p:cNvPr id="81" name="Text Placeholder 2"/>
          <p:cNvSpPr txBox="1">
            <a:spLocks/>
          </p:cNvSpPr>
          <p:nvPr/>
        </p:nvSpPr>
        <p:spPr>
          <a:xfrm>
            <a:off x="1472704" y="1477996"/>
            <a:ext cx="6950085" cy="220060"/>
          </a:xfrm>
          <a:prstGeom prst="rect">
            <a:avLst/>
          </a:prstGeom>
        </p:spPr>
        <p:txBody>
          <a:bodyPr wrap="square" lIns="0" tIns="0" rIns="0" bIns="0">
            <a:noAutofit/>
          </a:bodyPr>
          <a:lstStyle>
            <a:lvl1pPr marL="460375" indent="-460375" algn="l" defTabSz="914363" rtl="0" eaLnBrk="1" latinLnBrk="0" hangingPunct="1">
              <a:lnSpc>
                <a:spcPct val="150000"/>
              </a:lnSpc>
              <a:spcBef>
                <a:spcPct val="20000"/>
              </a:spcBef>
              <a:buSzPct val="80000"/>
              <a:buFontTx/>
              <a:buBlip>
                <a:blip r:embed="rId3"/>
              </a:buBlip>
              <a:defRPr sz="2800" kern="1200">
                <a:solidFill>
                  <a:schemeClr val="tx1"/>
                </a:solidFill>
                <a:latin typeface="+mn-lt"/>
                <a:ea typeface="+mn-ea"/>
                <a:cs typeface="+mn-cs"/>
              </a:defRPr>
            </a:lvl1pPr>
            <a:lvl2pPr marL="855663" indent="-395288" algn="l" defTabSz="914363" rtl="0" eaLnBrk="1" latinLnBrk="0" hangingPunct="1">
              <a:lnSpc>
                <a:spcPct val="150000"/>
              </a:lnSpc>
              <a:spcBef>
                <a:spcPct val="20000"/>
              </a:spcBef>
              <a:buSzPct val="80000"/>
              <a:buFontTx/>
              <a:buBlip>
                <a:blip r:embed="rId3"/>
              </a:buBlip>
              <a:defRPr sz="2400" kern="1200">
                <a:solidFill>
                  <a:schemeClr val="tx1"/>
                </a:solidFill>
                <a:latin typeface="+mn-lt"/>
                <a:ea typeface="+mn-ea"/>
                <a:cs typeface="+mn-cs"/>
              </a:defRPr>
            </a:lvl2pPr>
            <a:lvl3pPr marL="1196975" indent="-341313" algn="l" defTabSz="914363" rtl="0" eaLnBrk="1" latinLnBrk="0" hangingPunct="1">
              <a:lnSpc>
                <a:spcPct val="150000"/>
              </a:lnSpc>
              <a:spcBef>
                <a:spcPct val="20000"/>
              </a:spcBef>
              <a:buSzPct val="80000"/>
              <a:buFontTx/>
              <a:buBlip>
                <a:blip r:embed="rId3"/>
              </a:buBlip>
              <a:defRPr sz="2000" kern="1200">
                <a:solidFill>
                  <a:schemeClr val="tx1"/>
                </a:solidFill>
                <a:latin typeface="+mn-lt"/>
                <a:ea typeface="+mn-ea"/>
                <a:cs typeface="+mn-cs"/>
              </a:defRPr>
            </a:lvl3pPr>
            <a:lvl4pPr marL="1546225" indent="-349250" algn="l" defTabSz="914363" rtl="0" eaLnBrk="1" latinLnBrk="0" hangingPunct="1">
              <a:lnSpc>
                <a:spcPct val="150000"/>
              </a:lnSpc>
              <a:spcBef>
                <a:spcPct val="20000"/>
              </a:spcBef>
              <a:buSzPct val="80000"/>
              <a:buFontTx/>
              <a:buBlip>
                <a:blip r:embed="rId3"/>
              </a:buBlip>
              <a:defRPr sz="2000" kern="1200">
                <a:solidFill>
                  <a:schemeClr val="tx1"/>
                </a:solidFill>
                <a:latin typeface="+mn-lt"/>
                <a:ea typeface="+mn-ea"/>
                <a:cs typeface="+mn-cs"/>
              </a:defRPr>
            </a:lvl4pPr>
            <a:lvl5pPr marL="1887538" indent="-341313" algn="l" defTabSz="914363" rtl="0" eaLnBrk="1" latinLnBrk="0" hangingPunct="1">
              <a:lnSpc>
                <a:spcPct val="150000"/>
              </a:lnSpc>
              <a:spcBef>
                <a:spcPct val="20000"/>
              </a:spcBef>
              <a:buSzPct val="80000"/>
              <a:buFontTx/>
              <a:buBlip>
                <a:blip r:embed="rId3"/>
              </a:buBlip>
              <a:defRPr sz="20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14400" fontAlgn="base">
              <a:lnSpc>
                <a:spcPct val="110000"/>
              </a:lnSpc>
              <a:spcBef>
                <a:spcPts val="800"/>
              </a:spcBef>
              <a:spcAft>
                <a:spcPts val="800"/>
              </a:spcAft>
              <a:buClr>
                <a:srgbClr val="A00E18"/>
              </a:buClr>
              <a:buSzPct val="85000"/>
              <a:buNone/>
            </a:pPr>
            <a:r>
              <a:rPr lang="en-US" sz="1300" kern="0" dirty="0">
                <a:solidFill>
                  <a:schemeClr val="bg2"/>
                </a:solidFill>
              </a:rPr>
              <a:t>Flexibly connect existing systems to create new solutions rapidly.</a:t>
            </a:r>
            <a:endParaRPr lang="en-IN" sz="1300" kern="0" dirty="0">
              <a:solidFill>
                <a:schemeClr val="bg2"/>
              </a:solidFill>
            </a:endParaRPr>
          </a:p>
        </p:txBody>
      </p:sp>
      <p:sp>
        <p:nvSpPr>
          <p:cNvPr id="82" name="Rectangle 81"/>
          <p:cNvSpPr/>
          <p:nvPr/>
        </p:nvSpPr>
        <p:spPr>
          <a:xfrm>
            <a:off x="1472703" y="1826952"/>
            <a:ext cx="4417701" cy="246221"/>
          </a:xfrm>
          <a:prstGeom prst="rect">
            <a:avLst/>
          </a:prstGeom>
        </p:spPr>
        <p:txBody>
          <a:bodyPr wrap="square" lIns="0" tIns="0" rIns="0" bIns="0">
            <a:noAutofit/>
          </a:bodyPr>
          <a:lstStyle/>
          <a:p>
            <a:pPr marL="0" lvl="1" fontAlgn="base">
              <a:spcBef>
                <a:spcPts val="600"/>
              </a:spcBef>
              <a:spcAft>
                <a:spcPts val="600"/>
              </a:spcAft>
              <a:buClr>
                <a:srgbClr val="A00E18"/>
              </a:buClr>
              <a:buSzPct val="85000"/>
            </a:pPr>
            <a:r>
              <a:rPr lang="en-US" sz="1600" dirty="0" smtClean="0">
                <a:solidFill>
                  <a:schemeClr val="bg2"/>
                </a:solidFill>
                <a:latin typeface="Segoe" pitchFamily="34" charset="0"/>
              </a:rPr>
              <a:t>Rich Experiences</a:t>
            </a:r>
          </a:p>
        </p:txBody>
      </p:sp>
      <p:sp>
        <p:nvSpPr>
          <p:cNvPr id="83" name="Rectangle 82"/>
          <p:cNvSpPr/>
          <p:nvPr/>
        </p:nvSpPr>
        <p:spPr>
          <a:xfrm>
            <a:off x="1472704" y="1187536"/>
            <a:ext cx="5983238" cy="246221"/>
          </a:xfrm>
          <a:prstGeom prst="rect">
            <a:avLst/>
          </a:prstGeom>
        </p:spPr>
        <p:txBody>
          <a:bodyPr wrap="square" lIns="0" tIns="0" rIns="0" bIns="0">
            <a:noAutofit/>
          </a:bodyPr>
          <a:lstStyle/>
          <a:p>
            <a:pPr marL="0" lvl="1" fontAlgn="base">
              <a:spcBef>
                <a:spcPts val="600"/>
              </a:spcBef>
              <a:spcAft>
                <a:spcPts val="600"/>
              </a:spcAft>
              <a:buClr>
                <a:srgbClr val="A00E18"/>
              </a:buClr>
              <a:buSzPct val="85000"/>
            </a:pPr>
            <a:r>
              <a:rPr lang="en-US" sz="1600" dirty="0">
                <a:solidFill>
                  <a:schemeClr val="bg2"/>
                </a:solidFill>
                <a:latin typeface="Segoe" pitchFamily="34" charset="0"/>
              </a:rPr>
              <a:t>Interoperate with Existing Systems</a:t>
            </a:r>
          </a:p>
        </p:txBody>
      </p:sp>
      <p:sp>
        <p:nvSpPr>
          <p:cNvPr id="84" name="Rectangle 83"/>
          <p:cNvSpPr/>
          <p:nvPr/>
        </p:nvSpPr>
        <p:spPr>
          <a:xfrm>
            <a:off x="1472704" y="2096905"/>
            <a:ext cx="6435310" cy="220060"/>
          </a:xfrm>
          <a:prstGeom prst="rect">
            <a:avLst/>
          </a:prstGeom>
        </p:spPr>
        <p:txBody>
          <a:bodyPr wrap="square" lIns="0" tIns="0" rIns="0" bIns="0">
            <a:noAutofit/>
          </a:bodyPr>
          <a:lstStyle/>
          <a:p>
            <a:pPr marL="0" lvl="1" fontAlgn="base">
              <a:lnSpc>
                <a:spcPct val="110000"/>
              </a:lnSpc>
              <a:spcBef>
                <a:spcPts val="800"/>
              </a:spcBef>
              <a:spcAft>
                <a:spcPts val="800"/>
              </a:spcAft>
              <a:buClr>
                <a:srgbClr val="A00E18"/>
              </a:buClr>
              <a:buSzPct val="85000"/>
            </a:pPr>
            <a:r>
              <a:rPr lang="en-US" sz="1300" kern="0" dirty="0">
                <a:solidFill>
                  <a:schemeClr val="bg2"/>
                </a:solidFill>
              </a:rPr>
              <a:t>Get the most integrated development and operations environment.</a:t>
            </a:r>
            <a:endParaRPr lang="en-IN" sz="1300" kern="0" dirty="0">
              <a:solidFill>
                <a:schemeClr val="bg2"/>
              </a:solidFill>
            </a:endParaRPr>
          </a:p>
        </p:txBody>
      </p:sp>
      <p:sp>
        <p:nvSpPr>
          <p:cNvPr id="85" name="Rectangle 84"/>
          <p:cNvSpPr/>
          <p:nvPr/>
        </p:nvSpPr>
        <p:spPr>
          <a:xfrm>
            <a:off x="520989" y="2942936"/>
            <a:ext cx="2549162" cy="1023357"/>
          </a:xfrm>
          <a:prstGeom prst="rect">
            <a:avLst/>
          </a:prstGeom>
        </p:spPr>
        <p:txBody>
          <a:bodyPr wrap="square">
            <a:spAutoFit/>
          </a:bodyPr>
          <a:lstStyle/>
          <a:p>
            <a:pPr indent="3175" algn="ctr" defTabSz="914363">
              <a:lnSpc>
                <a:spcPct val="110000"/>
              </a:lnSpc>
              <a:spcBef>
                <a:spcPct val="20000"/>
              </a:spcBef>
            </a:pPr>
            <a:r>
              <a:rPr lang="en-US" sz="1100" b="1" dirty="0">
                <a:solidFill>
                  <a:schemeClr val="bg2"/>
                </a:solidFill>
                <a:cs typeface="Arial" charset="0"/>
              </a:rPr>
              <a:t>“</a:t>
            </a:r>
            <a:r>
              <a:rPr lang="en-IN" sz="1100" b="1" dirty="0">
                <a:solidFill>
                  <a:schemeClr val="bg2"/>
                </a:solidFill>
                <a:cs typeface="Arial" charset="0"/>
              </a:rPr>
              <a:t>We took advantage of our developer’s existing skill set to build more capability faster, sped up our development work by at least 40 %.”</a:t>
            </a:r>
            <a:endParaRPr lang="en-US" sz="1100" b="1" dirty="0">
              <a:solidFill>
                <a:schemeClr val="bg2"/>
              </a:solidFill>
              <a:cs typeface="Arial" charset="0"/>
            </a:endParaRPr>
          </a:p>
        </p:txBody>
      </p:sp>
      <p:sp>
        <p:nvSpPr>
          <p:cNvPr id="86" name="Rectangle 85"/>
          <p:cNvSpPr/>
          <p:nvPr/>
        </p:nvSpPr>
        <p:spPr>
          <a:xfrm>
            <a:off x="504825" y="4069160"/>
            <a:ext cx="2565326" cy="769441"/>
          </a:xfrm>
          <a:prstGeom prst="rect">
            <a:avLst/>
          </a:prstGeom>
        </p:spPr>
        <p:txBody>
          <a:bodyPr wrap="square">
            <a:spAutoFit/>
          </a:bodyPr>
          <a:lstStyle/>
          <a:p>
            <a:pPr algn="ctr" defTabSz="914363"/>
            <a:r>
              <a:rPr lang="en-IN" sz="1100" dirty="0">
                <a:solidFill>
                  <a:schemeClr val="bg2"/>
                </a:solidFill>
              </a:rPr>
              <a:t>Creates and stores workflows using a combination of on-premises and online software—tremendously broadening its market reach</a:t>
            </a:r>
            <a:endParaRPr lang="en-US" sz="1100" dirty="0">
              <a:solidFill>
                <a:schemeClr val="bg2"/>
              </a:solidFill>
            </a:endParaRPr>
          </a:p>
        </p:txBody>
      </p:sp>
      <p:sp>
        <p:nvSpPr>
          <p:cNvPr id="87" name="Rectangle 86"/>
          <p:cNvSpPr/>
          <p:nvPr/>
        </p:nvSpPr>
        <p:spPr>
          <a:xfrm>
            <a:off x="3316701" y="2942936"/>
            <a:ext cx="2541382" cy="837152"/>
          </a:xfrm>
          <a:prstGeom prst="rect">
            <a:avLst/>
          </a:prstGeom>
        </p:spPr>
        <p:txBody>
          <a:bodyPr wrap="square">
            <a:spAutoFit/>
          </a:bodyPr>
          <a:lstStyle/>
          <a:p>
            <a:pPr indent="3175" algn="ctr" defTabSz="914363">
              <a:lnSpc>
                <a:spcPct val="110000"/>
              </a:lnSpc>
              <a:spcBef>
                <a:spcPct val="20000"/>
              </a:spcBef>
            </a:pPr>
            <a:r>
              <a:rPr lang="en-US" sz="1100" b="1" dirty="0">
                <a:solidFill>
                  <a:schemeClr val="bg2"/>
                </a:solidFill>
                <a:cs typeface="Arial" charset="0"/>
              </a:rPr>
              <a:t>“</a:t>
            </a:r>
            <a:r>
              <a:rPr lang="en-IN" sz="1100" b="1" dirty="0">
                <a:solidFill>
                  <a:schemeClr val="bg2"/>
                </a:solidFill>
                <a:cs typeface="Arial" charset="0"/>
              </a:rPr>
              <a:t>By choosing Visual Studio 2010 Ultimate, we only needed a 20-person team. As a result, our time-to-profit is less than two years</a:t>
            </a:r>
            <a:r>
              <a:rPr lang="en-US" sz="1100" b="1" dirty="0">
                <a:solidFill>
                  <a:schemeClr val="bg2"/>
                </a:solidFill>
                <a:cs typeface="Arial" charset="0"/>
              </a:rPr>
              <a:t>”</a:t>
            </a:r>
          </a:p>
        </p:txBody>
      </p:sp>
      <p:sp>
        <p:nvSpPr>
          <p:cNvPr id="88" name="Rectangle 87"/>
          <p:cNvSpPr/>
          <p:nvPr/>
        </p:nvSpPr>
        <p:spPr>
          <a:xfrm>
            <a:off x="3234605" y="3984521"/>
            <a:ext cx="2660549" cy="938719"/>
          </a:xfrm>
          <a:prstGeom prst="rect">
            <a:avLst/>
          </a:prstGeom>
        </p:spPr>
        <p:txBody>
          <a:bodyPr wrap="square">
            <a:spAutoFit/>
          </a:bodyPr>
          <a:lstStyle/>
          <a:p>
            <a:pPr algn="ctr" defTabSz="914363"/>
            <a:r>
              <a:rPr lang="en-IN" sz="1100" dirty="0">
                <a:solidFill>
                  <a:schemeClr val="bg2"/>
                </a:solidFill>
              </a:rPr>
              <a:t>Provides stronger support for collaboration between designers and developers, saving time and using a smaller project team of 20 people rather than 30 people</a:t>
            </a:r>
            <a:endParaRPr lang="en-US" sz="1100" dirty="0">
              <a:solidFill>
                <a:schemeClr val="bg2"/>
              </a:solidFill>
            </a:endParaRPr>
          </a:p>
        </p:txBody>
      </p:sp>
      <p:sp>
        <p:nvSpPr>
          <p:cNvPr id="89" name="Rectangle 88"/>
          <p:cNvSpPr/>
          <p:nvPr/>
        </p:nvSpPr>
        <p:spPr>
          <a:xfrm>
            <a:off x="6127491" y="2942936"/>
            <a:ext cx="2636879" cy="837152"/>
          </a:xfrm>
          <a:prstGeom prst="rect">
            <a:avLst/>
          </a:prstGeom>
        </p:spPr>
        <p:txBody>
          <a:bodyPr wrap="square">
            <a:spAutoFit/>
          </a:bodyPr>
          <a:lstStyle/>
          <a:p>
            <a:pPr indent="3175" algn="ctr" defTabSz="914363">
              <a:lnSpc>
                <a:spcPct val="110000"/>
              </a:lnSpc>
              <a:spcBef>
                <a:spcPct val="20000"/>
              </a:spcBef>
            </a:pPr>
            <a:r>
              <a:rPr lang="en-US" sz="1100" b="1" dirty="0">
                <a:solidFill>
                  <a:schemeClr val="bg2"/>
                </a:solidFill>
                <a:cs typeface="Arial" charset="0"/>
              </a:rPr>
              <a:t>“It was truly amazing, after years of spinning our wheels, to have a fully functioning CRM in just five months”</a:t>
            </a:r>
          </a:p>
        </p:txBody>
      </p:sp>
      <p:sp>
        <p:nvSpPr>
          <p:cNvPr id="90" name="Rectangle 89"/>
          <p:cNvSpPr/>
          <p:nvPr/>
        </p:nvSpPr>
        <p:spPr>
          <a:xfrm>
            <a:off x="6098085" y="4153798"/>
            <a:ext cx="2715714" cy="600164"/>
          </a:xfrm>
          <a:prstGeom prst="rect">
            <a:avLst/>
          </a:prstGeom>
        </p:spPr>
        <p:txBody>
          <a:bodyPr wrap="square">
            <a:spAutoFit/>
          </a:bodyPr>
          <a:lstStyle/>
          <a:p>
            <a:pPr algn="ctr" defTabSz="914363"/>
            <a:r>
              <a:rPr lang="en-IN" sz="1100" dirty="0">
                <a:solidFill>
                  <a:schemeClr val="bg2"/>
                </a:solidFill>
              </a:rPr>
              <a:t>Provides a 360-degree customer view in one system that integrates data from dozens of line-of-business applications</a:t>
            </a:r>
            <a:endParaRPr lang="en-US" sz="1100" dirty="0">
              <a:solidFill>
                <a:schemeClr val="bg2"/>
              </a:solidFill>
            </a:endParaRPr>
          </a:p>
        </p:txBody>
      </p:sp>
      <p:pic>
        <p:nvPicPr>
          <p:cNvPr id="91" name="Picture 9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84729" y="5334437"/>
            <a:ext cx="1806625" cy="314325"/>
          </a:xfrm>
          <a:prstGeom prst="rect">
            <a:avLst/>
          </a:prstGeom>
        </p:spPr>
      </p:pic>
      <p:pic>
        <p:nvPicPr>
          <p:cNvPr id="92" name="Picture 9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66497" y="5203549"/>
            <a:ext cx="1248274" cy="576101"/>
          </a:xfrm>
          <a:prstGeom prst="rect">
            <a:avLst/>
          </a:prstGeom>
        </p:spPr>
      </p:pic>
      <p:pic>
        <p:nvPicPr>
          <p:cNvPr id="93" name="Picture 9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957824" y="5141477"/>
            <a:ext cx="986059" cy="700245"/>
          </a:xfrm>
          <a:prstGeom prst="rect">
            <a:avLst/>
          </a:prstGeom>
        </p:spPr>
      </p:pic>
      <p:sp>
        <p:nvSpPr>
          <p:cNvPr id="94" name="Rectangle 93"/>
          <p:cNvSpPr/>
          <p:nvPr/>
        </p:nvSpPr>
        <p:spPr bwMode="auto">
          <a:xfrm>
            <a:off x="786517" y="6198846"/>
            <a:ext cx="2003048" cy="85334"/>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0040" rIns="91440" rtlCol="0" anchor="ctr"/>
          <a:lstStyle/>
          <a:p>
            <a:pPr fontAlgn="base">
              <a:spcAft>
                <a:spcPct val="0"/>
              </a:spcAft>
              <a:buClr>
                <a:schemeClr val="bg1"/>
              </a:buClr>
              <a:buSzPct val="85000"/>
              <a:defRPr/>
            </a:pPr>
            <a:endParaRPr lang="en-US" altLang="zh-CN" sz="1400" b="1" dirty="0">
              <a:latin typeface="Segoe Semibold" pitchFamily="34" charset="0"/>
            </a:endParaRPr>
          </a:p>
        </p:txBody>
      </p:sp>
      <p:sp>
        <p:nvSpPr>
          <p:cNvPr id="95" name="Rectangle 94"/>
          <p:cNvSpPr/>
          <p:nvPr/>
        </p:nvSpPr>
        <p:spPr bwMode="auto">
          <a:xfrm>
            <a:off x="3589110" y="6198846"/>
            <a:ext cx="2003048" cy="85334"/>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0040" rIns="91440" rtlCol="0" anchor="ctr"/>
          <a:lstStyle/>
          <a:p>
            <a:pPr fontAlgn="base">
              <a:spcAft>
                <a:spcPct val="0"/>
              </a:spcAft>
              <a:buClr>
                <a:schemeClr val="bg1"/>
              </a:buClr>
              <a:buSzPct val="85000"/>
              <a:defRPr/>
            </a:pPr>
            <a:endParaRPr lang="en-US" altLang="zh-CN" sz="1400" b="1" dirty="0">
              <a:latin typeface="Segoe Semibold" pitchFamily="34" charset="0"/>
            </a:endParaRPr>
          </a:p>
        </p:txBody>
      </p:sp>
      <p:sp>
        <p:nvSpPr>
          <p:cNvPr id="96" name="Rectangle 95"/>
          <p:cNvSpPr/>
          <p:nvPr/>
        </p:nvSpPr>
        <p:spPr bwMode="auto">
          <a:xfrm>
            <a:off x="6454418" y="6198846"/>
            <a:ext cx="2003048" cy="85334"/>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0040" rIns="91440" rtlCol="0" anchor="ctr"/>
          <a:lstStyle/>
          <a:p>
            <a:pPr fontAlgn="base">
              <a:spcAft>
                <a:spcPct val="0"/>
              </a:spcAft>
              <a:buClr>
                <a:schemeClr val="bg1"/>
              </a:buClr>
              <a:buSzPct val="85000"/>
              <a:defRPr/>
            </a:pPr>
            <a:endParaRPr lang="en-US" altLang="zh-CN" sz="1400" b="1" dirty="0">
              <a:latin typeface="Segoe Semibold" pitchFamily="34" charset="0"/>
            </a:endParaRPr>
          </a:p>
        </p:txBody>
      </p:sp>
      <p:sp>
        <p:nvSpPr>
          <p:cNvPr id="58" name="Title 1"/>
          <p:cNvSpPr>
            <a:spLocks noGrp="1"/>
          </p:cNvSpPr>
          <p:nvPr>
            <p:ph type="title"/>
          </p:nvPr>
        </p:nvSpPr>
        <p:spPr>
          <a:xfrm>
            <a:off x="457200" y="365760"/>
            <a:ext cx="8321675" cy="609398"/>
          </a:xfrm>
        </p:spPr>
        <p:txBody>
          <a:bodyPr>
            <a:normAutofit/>
          </a:bodyPr>
          <a:lstStyle/>
          <a:p>
            <a:pPr>
              <a:defRPr/>
            </a:pPr>
            <a:r>
              <a:rPr lang="en-US" kern="1200" dirty="0"/>
              <a:t>Rapid Time to Value</a:t>
            </a:r>
          </a:p>
        </p:txBody>
      </p:sp>
      <p:grpSp>
        <p:nvGrpSpPr>
          <p:cNvPr id="2" name="Group 15"/>
          <p:cNvGrpSpPr/>
          <p:nvPr/>
        </p:nvGrpSpPr>
        <p:grpSpPr>
          <a:xfrm>
            <a:off x="331397" y="835036"/>
            <a:ext cx="1031814" cy="1709813"/>
            <a:chOff x="296106" y="918198"/>
            <a:chExt cx="2980515" cy="5254002"/>
          </a:xfrm>
        </p:grpSpPr>
        <p:pic>
          <p:nvPicPr>
            <p:cNvPr id="38" name="Picture 2" descr="C:\Users\kuleenb\Pictures\DVD_ART36\Online_ART\DVD_ART36\Artwork_Imagery\Shapes\Arrows\Curved\gold arrow cycle.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96106" y="2194057"/>
              <a:ext cx="2980515" cy="28956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descr="C:\Users\kuleenb\Pictures\DVD_ART36\Online_ART\DVD_ART36\Artwork_Imagery\Icons - Illustrations\Innovation - ideas\innovation light bulb idea world map.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048707" y="1660657"/>
              <a:ext cx="1037441" cy="148467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C:\Users\kuleenb\Pictures\DVD_ART36\Online_ART\DVD_ART36\Artwork_Imagery\Icons - Illustrations\Charts - Diagrams\visio process chart 2.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72306" y="4556257"/>
              <a:ext cx="2737840" cy="161594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5" descr="C:\Users\kuleenb\Pictures\DVD_ART36\Online_ART\DVD_ART36\Artwork_Imagery\Icons - Illustrations\People\White silhouettes\man on phone person.png"/>
            <p:cNvPicPr>
              <a:picLocks noChangeAspect="1" noChangeArrowheads="1"/>
            </p:cNvPicPr>
            <p:nvPr/>
          </p:nvPicPr>
          <p:blipFill>
            <a:blip r:embed="rId10" cstate="screen">
              <a:duotone>
                <a:prstClr val="black"/>
                <a:srgbClr val="FFCC00">
                  <a:tint val="45000"/>
                  <a:satMod val="400000"/>
                </a:srgbClr>
              </a:duotone>
              <a:extLst>
                <a:ext uri="{28A0092B-C50C-407E-A947-70E740481C1C}">
                  <a14:useLocalDpi xmlns:a14="http://schemas.microsoft.com/office/drawing/2010/main"/>
                </a:ext>
              </a:extLst>
            </a:blip>
            <a:srcRect/>
            <a:stretch>
              <a:fillRect/>
            </a:stretch>
          </p:blipFill>
          <p:spPr bwMode="auto">
            <a:xfrm>
              <a:off x="296107" y="1432057"/>
              <a:ext cx="887413" cy="207168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C:\Users\kuleenb\Pictures\DVD_ART36\Online_ART\DVD_ART36\Artwork_Imagery\Icons - Illustrations\People\White silhouettes\woman person 3.png"/>
            <p:cNvPicPr>
              <a:picLocks noChangeAspect="1" noChangeArrowheads="1"/>
            </p:cNvPicPr>
            <p:nvPr/>
          </p:nvPicPr>
          <p:blipFill>
            <a:blip r:embed="rId11" cstate="screen">
              <a:duotone>
                <a:prstClr val="black"/>
                <a:srgbClr val="FFCC00">
                  <a:tint val="45000"/>
                  <a:satMod val="400000"/>
                </a:srgbClr>
              </a:duotone>
              <a:extLst>
                <a:ext uri="{28A0092B-C50C-407E-A947-70E740481C1C}">
                  <a14:useLocalDpi xmlns:a14="http://schemas.microsoft.com/office/drawing/2010/main"/>
                </a:ext>
              </a:extLst>
            </a:blip>
            <a:srcRect/>
            <a:stretch>
              <a:fillRect/>
            </a:stretch>
          </p:blipFill>
          <p:spPr bwMode="auto">
            <a:xfrm>
              <a:off x="905706" y="918198"/>
              <a:ext cx="887413" cy="207168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10378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rot="10800000">
            <a:off x="6086294" y="2460843"/>
            <a:ext cx="2729119" cy="3822550"/>
          </a:xfrm>
          <a:prstGeom prst="rect">
            <a:avLst/>
          </a:prstGeom>
          <a:gradFill>
            <a:gsLst>
              <a:gs pos="0">
                <a:srgbClr val="E8E8E8"/>
              </a:gs>
              <a:gs pos="100000">
                <a:srgbClr val="FBFBFB"/>
              </a:gs>
            </a:gsLst>
            <a:lin ang="5400000" scaled="0"/>
          </a:gradFill>
          <a:ln>
            <a:noFill/>
          </a:ln>
          <a:effectLst>
            <a:outerShdw blurRad="762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lstStyle/>
          <a:p>
            <a:pPr lvl="1" indent="-342900" algn="ctr" defTabSz="914363" fontAlgn="base">
              <a:lnSpc>
                <a:spcPct val="80000"/>
              </a:lnSpc>
              <a:spcBef>
                <a:spcPct val="20000"/>
              </a:spcBef>
              <a:spcAft>
                <a:spcPts val="600"/>
              </a:spcAft>
              <a:buClr>
                <a:srgbClr val="A00E18"/>
              </a:buClr>
              <a:buSzPct val="115000"/>
              <a:buFont typeface="Arial" pitchFamily="34" charset="0"/>
              <a:buChar char="•"/>
              <a:defRPr/>
            </a:pPr>
            <a:endParaRPr lang="en-US" sz="1100" dirty="0" smtClean="0">
              <a:solidFill>
                <a:srgbClr val="000000"/>
              </a:solidFill>
              <a:latin typeface="Segoe"/>
            </a:endParaRPr>
          </a:p>
        </p:txBody>
      </p:sp>
      <p:sp>
        <p:nvSpPr>
          <p:cNvPr id="42" name="Rectangle 41"/>
          <p:cNvSpPr/>
          <p:nvPr/>
        </p:nvSpPr>
        <p:spPr>
          <a:xfrm rot="10800000">
            <a:off x="630440" y="2460844"/>
            <a:ext cx="2564213" cy="3822550"/>
          </a:xfrm>
          <a:prstGeom prst="rect">
            <a:avLst/>
          </a:prstGeom>
          <a:gradFill>
            <a:gsLst>
              <a:gs pos="0">
                <a:srgbClr val="E8E8E8"/>
              </a:gs>
              <a:gs pos="100000">
                <a:srgbClr val="FBFBFB"/>
              </a:gs>
            </a:gsLst>
            <a:lin ang="5400000" scaled="0"/>
          </a:gradFill>
          <a:ln>
            <a:noFill/>
          </a:ln>
          <a:effectLst>
            <a:outerShdw blurRad="762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lstStyle/>
          <a:p>
            <a:pPr lvl="1" indent="-342900" algn="ctr" defTabSz="914363" fontAlgn="base">
              <a:lnSpc>
                <a:spcPct val="80000"/>
              </a:lnSpc>
              <a:spcBef>
                <a:spcPct val="20000"/>
              </a:spcBef>
              <a:spcAft>
                <a:spcPts val="600"/>
              </a:spcAft>
              <a:buClr>
                <a:srgbClr val="A00E18"/>
              </a:buClr>
              <a:buSzPct val="115000"/>
              <a:buFont typeface="Arial" pitchFamily="34" charset="0"/>
              <a:buChar char="•"/>
              <a:defRPr/>
            </a:pPr>
            <a:endParaRPr lang="en-US" sz="1100" dirty="0" smtClean="0">
              <a:solidFill>
                <a:srgbClr val="000000"/>
              </a:solidFill>
              <a:latin typeface="Segoe"/>
            </a:endParaRPr>
          </a:p>
        </p:txBody>
      </p:sp>
      <p:sp>
        <p:nvSpPr>
          <p:cNvPr id="43" name="Rectangle 42"/>
          <p:cNvSpPr/>
          <p:nvPr/>
        </p:nvSpPr>
        <p:spPr>
          <a:xfrm rot="10800000">
            <a:off x="3226075" y="2460843"/>
            <a:ext cx="2729119" cy="3822550"/>
          </a:xfrm>
          <a:prstGeom prst="rect">
            <a:avLst/>
          </a:prstGeom>
          <a:gradFill>
            <a:gsLst>
              <a:gs pos="0">
                <a:srgbClr val="E8E8E8"/>
              </a:gs>
              <a:gs pos="100000">
                <a:srgbClr val="FBFBFB"/>
              </a:gs>
            </a:gsLst>
            <a:lin ang="5400000" scaled="0"/>
          </a:gradFill>
          <a:ln>
            <a:noFill/>
          </a:ln>
          <a:effectLst>
            <a:outerShdw blurRad="762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lstStyle/>
          <a:p>
            <a:pPr lvl="1" indent="-342900" algn="ctr" defTabSz="914363" fontAlgn="base">
              <a:lnSpc>
                <a:spcPct val="80000"/>
              </a:lnSpc>
              <a:spcBef>
                <a:spcPct val="20000"/>
              </a:spcBef>
              <a:spcAft>
                <a:spcPts val="600"/>
              </a:spcAft>
              <a:buClr>
                <a:srgbClr val="A00E18"/>
              </a:buClr>
              <a:buSzPct val="115000"/>
              <a:buFont typeface="Arial" pitchFamily="34" charset="0"/>
              <a:buChar char="•"/>
              <a:defRPr/>
            </a:pPr>
            <a:endParaRPr lang="en-US" sz="1100" dirty="0" smtClean="0">
              <a:solidFill>
                <a:srgbClr val="000000"/>
              </a:solidFill>
              <a:latin typeface="Segoe"/>
            </a:endParaRPr>
          </a:p>
        </p:txBody>
      </p:sp>
      <p:sp>
        <p:nvSpPr>
          <p:cNvPr id="44" name="Title 1"/>
          <p:cNvSpPr txBox="1">
            <a:spLocks/>
          </p:cNvSpPr>
          <p:nvPr/>
        </p:nvSpPr>
        <p:spPr bwMode="auto">
          <a:xfrm>
            <a:off x="457200" y="365760"/>
            <a:ext cx="8321675" cy="60939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lnSpc>
                <a:spcPct val="90000"/>
              </a:lnSpc>
              <a:spcBef>
                <a:spcPct val="0"/>
              </a:spcBef>
              <a:spcAft>
                <a:spcPct val="0"/>
              </a:spcAft>
              <a:defRPr lang="en-US" sz="4000" dirty="0">
                <a:solidFill>
                  <a:schemeClr val="bg1"/>
                </a:solidFill>
                <a:effectLst/>
                <a:latin typeface="+mj-lt"/>
                <a:ea typeface="+mj-ea"/>
                <a:cs typeface="+mj-cs"/>
              </a:defRPr>
            </a:lvl1pPr>
            <a:lvl2pPr algn="l" rtl="0" eaLnBrk="1" fontAlgn="base" hangingPunct="1">
              <a:lnSpc>
                <a:spcPct val="90000"/>
              </a:lnSpc>
              <a:spcBef>
                <a:spcPct val="0"/>
              </a:spcBef>
              <a:spcAft>
                <a:spcPct val="0"/>
              </a:spcAft>
              <a:defRPr sz="4400">
                <a:solidFill>
                  <a:srgbClr val="FFCC00"/>
                </a:solidFill>
                <a:effectLst>
                  <a:outerShdw blurRad="38100" dist="38100" dir="2700000" algn="tl">
                    <a:srgbClr val="C0C0C0"/>
                  </a:outerShdw>
                </a:effectLst>
                <a:latin typeface="Segoe" pitchFamily="34" charset="0"/>
              </a:defRPr>
            </a:lvl2pPr>
            <a:lvl3pPr algn="l" rtl="0" eaLnBrk="1" fontAlgn="base" hangingPunct="1">
              <a:lnSpc>
                <a:spcPct val="90000"/>
              </a:lnSpc>
              <a:spcBef>
                <a:spcPct val="0"/>
              </a:spcBef>
              <a:spcAft>
                <a:spcPct val="0"/>
              </a:spcAft>
              <a:defRPr sz="4400">
                <a:solidFill>
                  <a:srgbClr val="FFCC00"/>
                </a:solidFill>
                <a:effectLst>
                  <a:outerShdw blurRad="38100" dist="38100" dir="2700000" algn="tl">
                    <a:srgbClr val="C0C0C0"/>
                  </a:outerShdw>
                </a:effectLst>
                <a:latin typeface="Segoe" pitchFamily="34" charset="0"/>
              </a:defRPr>
            </a:lvl3pPr>
            <a:lvl4pPr algn="l" rtl="0" eaLnBrk="1" fontAlgn="base" hangingPunct="1">
              <a:lnSpc>
                <a:spcPct val="90000"/>
              </a:lnSpc>
              <a:spcBef>
                <a:spcPct val="0"/>
              </a:spcBef>
              <a:spcAft>
                <a:spcPct val="0"/>
              </a:spcAft>
              <a:defRPr sz="4400">
                <a:solidFill>
                  <a:srgbClr val="FFCC00"/>
                </a:solidFill>
                <a:effectLst>
                  <a:outerShdw blurRad="38100" dist="38100" dir="2700000" algn="tl">
                    <a:srgbClr val="C0C0C0"/>
                  </a:outerShdw>
                </a:effectLst>
                <a:latin typeface="Segoe" pitchFamily="34" charset="0"/>
              </a:defRPr>
            </a:lvl4pPr>
            <a:lvl5pPr algn="l" rtl="0" eaLnBrk="1" fontAlgn="base" hangingPunct="1">
              <a:lnSpc>
                <a:spcPct val="90000"/>
              </a:lnSpc>
              <a:spcBef>
                <a:spcPct val="0"/>
              </a:spcBef>
              <a:spcAft>
                <a:spcPct val="0"/>
              </a:spcAft>
              <a:defRPr sz="4400">
                <a:solidFill>
                  <a:srgbClr val="FFCC00"/>
                </a:solidFill>
                <a:effectLst>
                  <a:outerShdw blurRad="38100" dist="38100" dir="2700000" algn="tl">
                    <a:srgbClr val="C0C0C0"/>
                  </a:outerShdw>
                </a:effectLst>
                <a:latin typeface="Segoe" pitchFamily="34" charset="0"/>
              </a:defRPr>
            </a:lvl5pPr>
            <a:lvl6pPr marL="4572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6pPr>
            <a:lvl7pPr marL="9144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7pPr>
            <a:lvl8pPr marL="13716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8pPr>
            <a:lvl9pPr marL="18288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9pPr>
          </a:lstStyle>
          <a:p>
            <a:pPr>
              <a:defRPr/>
            </a:pPr>
            <a:r>
              <a:rPr lang="en-US" dirty="0"/>
              <a:t>Data Center to Cloud</a:t>
            </a:r>
          </a:p>
        </p:txBody>
      </p:sp>
      <p:sp>
        <p:nvSpPr>
          <p:cNvPr id="45" name="Rectangle 44"/>
          <p:cNvSpPr/>
          <p:nvPr/>
        </p:nvSpPr>
        <p:spPr>
          <a:xfrm rot="10800000">
            <a:off x="948902" y="1023256"/>
            <a:ext cx="7864895" cy="1473201"/>
          </a:xfrm>
          <a:prstGeom prst="rect">
            <a:avLst/>
          </a:prstGeom>
          <a:gradFill>
            <a:gsLst>
              <a:gs pos="0">
                <a:srgbClr val="E8E8E8"/>
              </a:gs>
              <a:gs pos="100000">
                <a:srgbClr val="FBFBFB"/>
              </a:gs>
            </a:gsLst>
            <a:lin ang="5400000" scaled="0"/>
          </a:gradFill>
          <a:ln>
            <a:noFill/>
          </a:ln>
          <a:effectLst>
            <a:outerShdw blurRad="762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lstStyle/>
          <a:p>
            <a:pPr lvl="1" indent="-342900" algn="ctr" defTabSz="914363" fontAlgn="base">
              <a:lnSpc>
                <a:spcPct val="80000"/>
              </a:lnSpc>
              <a:spcBef>
                <a:spcPct val="20000"/>
              </a:spcBef>
              <a:spcAft>
                <a:spcPts val="600"/>
              </a:spcAft>
              <a:buClr>
                <a:srgbClr val="A00E18"/>
              </a:buClr>
              <a:buSzPct val="115000"/>
              <a:buFont typeface="Arial" pitchFamily="34" charset="0"/>
              <a:buChar char="•"/>
              <a:defRPr/>
            </a:pPr>
            <a:endParaRPr lang="en-US" dirty="0" smtClean="0">
              <a:solidFill>
                <a:schemeClr val="bg2"/>
              </a:solidFill>
              <a:latin typeface="Segoe"/>
            </a:endParaRPr>
          </a:p>
        </p:txBody>
      </p:sp>
      <p:sp>
        <p:nvSpPr>
          <p:cNvPr id="46" name="Text Placeholder 2"/>
          <p:cNvSpPr txBox="1">
            <a:spLocks/>
          </p:cNvSpPr>
          <p:nvPr/>
        </p:nvSpPr>
        <p:spPr>
          <a:xfrm>
            <a:off x="1472704" y="1477996"/>
            <a:ext cx="6950085" cy="220060"/>
          </a:xfrm>
          <a:prstGeom prst="rect">
            <a:avLst/>
          </a:prstGeom>
        </p:spPr>
        <p:txBody>
          <a:bodyPr wrap="square" lIns="0" tIns="0" rIns="0" bIns="0">
            <a:noAutofit/>
          </a:bodyPr>
          <a:lstStyle>
            <a:lvl1pPr marL="460375" indent="-460375" algn="l" defTabSz="914363" rtl="0" eaLnBrk="1" latinLnBrk="0" hangingPunct="1">
              <a:lnSpc>
                <a:spcPct val="150000"/>
              </a:lnSpc>
              <a:spcBef>
                <a:spcPct val="20000"/>
              </a:spcBef>
              <a:buSzPct val="80000"/>
              <a:buFontTx/>
              <a:buBlip>
                <a:blip r:embed="rId3"/>
              </a:buBlip>
              <a:defRPr sz="2800" kern="1200">
                <a:solidFill>
                  <a:schemeClr val="tx1"/>
                </a:solidFill>
                <a:latin typeface="+mn-lt"/>
                <a:ea typeface="+mn-ea"/>
                <a:cs typeface="+mn-cs"/>
              </a:defRPr>
            </a:lvl1pPr>
            <a:lvl2pPr marL="855663" indent="-395288" algn="l" defTabSz="914363" rtl="0" eaLnBrk="1" latinLnBrk="0" hangingPunct="1">
              <a:lnSpc>
                <a:spcPct val="150000"/>
              </a:lnSpc>
              <a:spcBef>
                <a:spcPct val="20000"/>
              </a:spcBef>
              <a:buSzPct val="80000"/>
              <a:buFontTx/>
              <a:buBlip>
                <a:blip r:embed="rId3"/>
              </a:buBlip>
              <a:defRPr sz="2400" kern="1200">
                <a:solidFill>
                  <a:schemeClr val="tx1"/>
                </a:solidFill>
                <a:latin typeface="+mn-lt"/>
                <a:ea typeface="+mn-ea"/>
                <a:cs typeface="+mn-cs"/>
              </a:defRPr>
            </a:lvl2pPr>
            <a:lvl3pPr marL="1196975" indent="-341313" algn="l" defTabSz="914363" rtl="0" eaLnBrk="1" latinLnBrk="0" hangingPunct="1">
              <a:lnSpc>
                <a:spcPct val="150000"/>
              </a:lnSpc>
              <a:spcBef>
                <a:spcPct val="20000"/>
              </a:spcBef>
              <a:buSzPct val="80000"/>
              <a:buFontTx/>
              <a:buBlip>
                <a:blip r:embed="rId3"/>
              </a:buBlip>
              <a:defRPr sz="2000" kern="1200">
                <a:solidFill>
                  <a:schemeClr val="tx1"/>
                </a:solidFill>
                <a:latin typeface="+mn-lt"/>
                <a:ea typeface="+mn-ea"/>
                <a:cs typeface="+mn-cs"/>
              </a:defRPr>
            </a:lvl3pPr>
            <a:lvl4pPr marL="1546225" indent="-349250" algn="l" defTabSz="914363" rtl="0" eaLnBrk="1" latinLnBrk="0" hangingPunct="1">
              <a:lnSpc>
                <a:spcPct val="150000"/>
              </a:lnSpc>
              <a:spcBef>
                <a:spcPct val="20000"/>
              </a:spcBef>
              <a:buSzPct val="80000"/>
              <a:buFontTx/>
              <a:buBlip>
                <a:blip r:embed="rId3"/>
              </a:buBlip>
              <a:defRPr sz="2000" kern="1200">
                <a:solidFill>
                  <a:schemeClr val="tx1"/>
                </a:solidFill>
                <a:latin typeface="+mn-lt"/>
                <a:ea typeface="+mn-ea"/>
                <a:cs typeface="+mn-cs"/>
              </a:defRPr>
            </a:lvl4pPr>
            <a:lvl5pPr marL="1887538" indent="-341313" algn="l" defTabSz="914363" rtl="0" eaLnBrk="1" latinLnBrk="0" hangingPunct="1">
              <a:lnSpc>
                <a:spcPct val="150000"/>
              </a:lnSpc>
              <a:spcBef>
                <a:spcPct val="20000"/>
              </a:spcBef>
              <a:buSzPct val="80000"/>
              <a:buFontTx/>
              <a:buBlip>
                <a:blip r:embed="rId3"/>
              </a:buBlip>
              <a:defRPr sz="20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14400" fontAlgn="base">
              <a:lnSpc>
                <a:spcPct val="110000"/>
              </a:lnSpc>
              <a:spcBef>
                <a:spcPts val="800"/>
              </a:spcBef>
              <a:spcAft>
                <a:spcPts val="800"/>
              </a:spcAft>
              <a:buClr>
                <a:srgbClr val="A00E18"/>
              </a:buClr>
              <a:buSzPct val="85000"/>
              <a:buNone/>
            </a:pPr>
            <a:r>
              <a:rPr lang="en-US" sz="1300" kern="0" dirty="0">
                <a:solidFill>
                  <a:schemeClr val="bg2"/>
                </a:solidFill>
              </a:rPr>
              <a:t>Deliver software on-premises, as a service, or both.</a:t>
            </a:r>
            <a:endParaRPr lang="en-IN" sz="1300" kern="0" dirty="0">
              <a:solidFill>
                <a:schemeClr val="bg2"/>
              </a:solidFill>
            </a:endParaRPr>
          </a:p>
        </p:txBody>
      </p:sp>
      <p:sp>
        <p:nvSpPr>
          <p:cNvPr id="48" name="Rectangle 47"/>
          <p:cNvSpPr/>
          <p:nvPr/>
        </p:nvSpPr>
        <p:spPr>
          <a:xfrm>
            <a:off x="1472703" y="1826952"/>
            <a:ext cx="3793361" cy="246221"/>
          </a:xfrm>
          <a:prstGeom prst="rect">
            <a:avLst/>
          </a:prstGeom>
        </p:spPr>
        <p:txBody>
          <a:bodyPr wrap="square" lIns="0" tIns="0" rIns="0" bIns="0">
            <a:noAutofit/>
          </a:bodyPr>
          <a:lstStyle/>
          <a:p>
            <a:pPr marL="0" lvl="1" fontAlgn="base">
              <a:spcBef>
                <a:spcPts val="600"/>
              </a:spcBef>
              <a:spcAft>
                <a:spcPts val="600"/>
              </a:spcAft>
              <a:buClr>
                <a:srgbClr val="A00E18"/>
              </a:buClr>
              <a:buSzPct val="85000"/>
            </a:pPr>
            <a:r>
              <a:rPr lang="en-US" sz="1600" dirty="0">
                <a:solidFill>
                  <a:schemeClr val="bg2"/>
                </a:solidFill>
                <a:latin typeface="Segoe" pitchFamily="34" charset="0"/>
              </a:rPr>
              <a:t>Integrated and Unified Platform</a:t>
            </a:r>
          </a:p>
        </p:txBody>
      </p:sp>
      <p:sp>
        <p:nvSpPr>
          <p:cNvPr id="49" name="Rectangle 48"/>
          <p:cNvSpPr/>
          <p:nvPr/>
        </p:nvSpPr>
        <p:spPr>
          <a:xfrm>
            <a:off x="1472704" y="1187536"/>
            <a:ext cx="5137646" cy="246221"/>
          </a:xfrm>
          <a:prstGeom prst="rect">
            <a:avLst/>
          </a:prstGeom>
        </p:spPr>
        <p:txBody>
          <a:bodyPr wrap="square" lIns="0" tIns="0" rIns="0" bIns="0">
            <a:noAutofit/>
          </a:bodyPr>
          <a:lstStyle/>
          <a:p>
            <a:pPr marL="0" lvl="1" fontAlgn="base">
              <a:spcBef>
                <a:spcPts val="600"/>
              </a:spcBef>
              <a:spcAft>
                <a:spcPts val="600"/>
              </a:spcAft>
              <a:buClr>
                <a:srgbClr val="A00E18"/>
              </a:buClr>
              <a:buSzPct val="85000"/>
            </a:pPr>
            <a:r>
              <a:rPr lang="en-US" sz="1600" dirty="0">
                <a:solidFill>
                  <a:schemeClr val="bg2"/>
                </a:solidFill>
                <a:latin typeface="Segoe" pitchFamily="34" charset="0"/>
              </a:rPr>
              <a:t>Redefining Cost Structure</a:t>
            </a:r>
          </a:p>
        </p:txBody>
      </p:sp>
      <p:sp>
        <p:nvSpPr>
          <p:cNvPr id="50" name="Rectangle 49"/>
          <p:cNvSpPr/>
          <p:nvPr/>
        </p:nvSpPr>
        <p:spPr>
          <a:xfrm>
            <a:off x="1472704" y="2096905"/>
            <a:ext cx="6435310" cy="220060"/>
          </a:xfrm>
          <a:prstGeom prst="rect">
            <a:avLst/>
          </a:prstGeom>
        </p:spPr>
        <p:txBody>
          <a:bodyPr wrap="square" lIns="0" tIns="0" rIns="0" bIns="0">
            <a:noAutofit/>
          </a:bodyPr>
          <a:lstStyle/>
          <a:p>
            <a:pPr marL="0" lvl="1" fontAlgn="base">
              <a:lnSpc>
                <a:spcPct val="110000"/>
              </a:lnSpc>
              <a:spcBef>
                <a:spcPts val="800"/>
              </a:spcBef>
              <a:spcAft>
                <a:spcPts val="800"/>
              </a:spcAft>
              <a:buClr>
                <a:srgbClr val="A00E18"/>
              </a:buClr>
              <a:buSzPct val="85000"/>
            </a:pPr>
            <a:r>
              <a:rPr lang="en-US" sz="1300" kern="0" dirty="0">
                <a:solidFill>
                  <a:schemeClr val="bg2"/>
                </a:solidFill>
              </a:rPr>
              <a:t>Provide familiar, integrated technologies and lower costs.</a:t>
            </a:r>
            <a:endParaRPr lang="en-IN" sz="1300" kern="0" dirty="0">
              <a:solidFill>
                <a:schemeClr val="bg2"/>
              </a:solidFill>
            </a:endParaRPr>
          </a:p>
        </p:txBody>
      </p:sp>
      <p:sp>
        <p:nvSpPr>
          <p:cNvPr id="51" name="Rectangle 50"/>
          <p:cNvSpPr/>
          <p:nvPr/>
        </p:nvSpPr>
        <p:spPr>
          <a:xfrm>
            <a:off x="637101" y="2783282"/>
            <a:ext cx="2549162" cy="1418530"/>
          </a:xfrm>
          <a:prstGeom prst="rect">
            <a:avLst/>
          </a:prstGeom>
        </p:spPr>
        <p:txBody>
          <a:bodyPr wrap="square">
            <a:spAutoFit/>
          </a:bodyPr>
          <a:lstStyle/>
          <a:p>
            <a:pPr indent="3175" algn="ctr" defTabSz="914363">
              <a:lnSpc>
                <a:spcPct val="110000"/>
              </a:lnSpc>
              <a:spcBef>
                <a:spcPct val="20000"/>
              </a:spcBef>
            </a:pPr>
            <a:r>
              <a:rPr lang="en-US" sz="1100" b="1" dirty="0">
                <a:solidFill>
                  <a:schemeClr val="bg2"/>
                </a:solidFill>
                <a:cs typeface="Arial" charset="0"/>
              </a:rPr>
              <a:t>“</a:t>
            </a:r>
            <a:r>
              <a:rPr lang="en-IN" sz="1100" b="1" dirty="0">
                <a:solidFill>
                  <a:schemeClr val="bg2"/>
                </a:solidFill>
                <a:cs typeface="Arial" charset="0"/>
              </a:rPr>
              <a:t>The Windows Azure platform is uniquely well-suited to a ticketing business. Now we can achieve better elastic scale by turning on and turning off capacity at will and only paying for what we use.”</a:t>
            </a:r>
          </a:p>
          <a:p>
            <a:pPr indent="3175" algn="ctr" defTabSz="914363">
              <a:lnSpc>
                <a:spcPct val="110000"/>
              </a:lnSpc>
              <a:spcBef>
                <a:spcPct val="20000"/>
              </a:spcBef>
            </a:pPr>
            <a:endParaRPr lang="en-US" sz="1100" b="1" dirty="0">
              <a:solidFill>
                <a:schemeClr val="bg2"/>
              </a:solidFill>
              <a:cs typeface="Arial" charset="0"/>
            </a:endParaRPr>
          </a:p>
        </p:txBody>
      </p:sp>
      <p:sp>
        <p:nvSpPr>
          <p:cNvPr id="52" name="Rectangle 51"/>
          <p:cNvSpPr/>
          <p:nvPr/>
        </p:nvSpPr>
        <p:spPr>
          <a:xfrm>
            <a:off x="620937" y="4246995"/>
            <a:ext cx="2565326" cy="600164"/>
          </a:xfrm>
          <a:prstGeom prst="rect">
            <a:avLst/>
          </a:prstGeom>
        </p:spPr>
        <p:txBody>
          <a:bodyPr wrap="square">
            <a:spAutoFit/>
          </a:bodyPr>
          <a:lstStyle/>
          <a:p>
            <a:pPr algn="ctr" defTabSz="914363"/>
            <a:r>
              <a:rPr lang="en-IN" sz="1100" dirty="0">
                <a:solidFill>
                  <a:schemeClr val="bg2"/>
                </a:solidFill>
              </a:rPr>
              <a:t>Ability to easily and cost efficiently scale its computing resources in response to real-time demand</a:t>
            </a:r>
            <a:endParaRPr lang="en-US" sz="1100" dirty="0">
              <a:solidFill>
                <a:schemeClr val="bg2"/>
              </a:solidFill>
            </a:endParaRPr>
          </a:p>
        </p:txBody>
      </p:sp>
      <p:sp>
        <p:nvSpPr>
          <p:cNvPr id="54" name="Rectangle 53"/>
          <p:cNvSpPr/>
          <p:nvPr/>
        </p:nvSpPr>
        <p:spPr>
          <a:xfrm>
            <a:off x="3316701" y="2783282"/>
            <a:ext cx="2541382" cy="1209562"/>
          </a:xfrm>
          <a:prstGeom prst="rect">
            <a:avLst/>
          </a:prstGeom>
        </p:spPr>
        <p:txBody>
          <a:bodyPr wrap="square">
            <a:spAutoFit/>
          </a:bodyPr>
          <a:lstStyle/>
          <a:p>
            <a:pPr indent="3175" algn="ctr" defTabSz="914363">
              <a:lnSpc>
                <a:spcPct val="110000"/>
              </a:lnSpc>
              <a:spcBef>
                <a:spcPct val="20000"/>
              </a:spcBef>
            </a:pPr>
            <a:r>
              <a:rPr lang="en-US" sz="1100" b="1" dirty="0">
                <a:solidFill>
                  <a:schemeClr val="bg2"/>
                </a:solidFill>
                <a:cs typeface="Arial" charset="0"/>
              </a:rPr>
              <a:t>“</a:t>
            </a:r>
            <a:r>
              <a:rPr lang="en-IN" sz="1100" b="1" dirty="0">
                <a:solidFill>
                  <a:schemeClr val="bg2"/>
                </a:solidFill>
                <a:cs typeface="Arial" charset="0"/>
              </a:rPr>
              <a:t>Without Windows Azure, the time, learning curve, and expenses required to get Total Enforcement into an S+S offering would have greatly slowed our ability to bring the offering to market.</a:t>
            </a:r>
            <a:r>
              <a:rPr lang="en-US" sz="1100" b="1" dirty="0">
                <a:solidFill>
                  <a:schemeClr val="bg2"/>
                </a:solidFill>
                <a:cs typeface="Arial" charset="0"/>
              </a:rPr>
              <a:t>”</a:t>
            </a:r>
          </a:p>
        </p:txBody>
      </p:sp>
      <p:sp>
        <p:nvSpPr>
          <p:cNvPr id="67" name="Rectangle 66"/>
          <p:cNvSpPr/>
          <p:nvPr/>
        </p:nvSpPr>
        <p:spPr>
          <a:xfrm>
            <a:off x="3234605" y="4331634"/>
            <a:ext cx="2660549" cy="769441"/>
          </a:xfrm>
          <a:prstGeom prst="rect">
            <a:avLst/>
          </a:prstGeom>
        </p:spPr>
        <p:txBody>
          <a:bodyPr wrap="square">
            <a:spAutoFit/>
          </a:bodyPr>
          <a:lstStyle/>
          <a:p>
            <a:pPr algn="ctr" defTabSz="914363"/>
            <a:r>
              <a:rPr lang="en-IN" sz="1100" dirty="0">
                <a:solidFill>
                  <a:schemeClr val="bg2"/>
                </a:solidFill>
              </a:rPr>
              <a:t>Gained the benefits of immediate deployments, with no up-front development costs and no IT involvement</a:t>
            </a:r>
            <a:endParaRPr lang="en-US" sz="1100" dirty="0">
              <a:solidFill>
                <a:schemeClr val="bg2"/>
              </a:solidFill>
            </a:endParaRPr>
          </a:p>
        </p:txBody>
      </p:sp>
      <p:sp>
        <p:nvSpPr>
          <p:cNvPr id="69" name="Rectangle 68"/>
          <p:cNvSpPr/>
          <p:nvPr/>
        </p:nvSpPr>
        <p:spPr>
          <a:xfrm>
            <a:off x="6127491" y="2783282"/>
            <a:ext cx="2636879" cy="1395767"/>
          </a:xfrm>
          <a:prstGeom prst="rect">
            <a:avLst/>
          </a:prstGeom>
        </p:spPr>
        <p:txBody>
          <a:bodyPr wrap="square">
            <a:spAutoFit/>
          </a:bodyPr>
          <a:lstStyle/>
          <a:p>
            <a:pPr indent="3175" algn="ctr" defTabSz="914363">
              <a:lnSpc>
                <a:spcPct val="110000"/>
              </a:lnSpc>
              <a:spcBef>
                <a:spcPct val="20000"/>
              </a:spcBef>
            </a:pPr>
            <a:r>
              <a:rPr lang="en-US" sz="1100" b="1" dirty="0">
                <a:solidFill>
                  <a:schemeClr val="bg2"/>
                </a:solidFill>
                <a:cs typeface="Arial" charset="0"/>
              </a:rPr>
              <a:t>“</a:t>
            </a:r>
            <a:r>
              <a:rPr lang="en-IN" sz="1100" b="1" dirty="0">
                <a:solidFill>
                  <a:schemeClr val="bg2"/>
                </a:solidFill>
                <a:cs typeface="Arial" charset="0"/>
              </a:rPr>
              <a:t>By using these tools to rapidly build applications and services, and migrate them to the Windows Azure platform, we will be able to help our customers quickly react to market changes without major capital expenditures.” </a:t>
            </a:r>
            <a:endParaRPr lang="en-US" sz="1100" b="1" dirty="0">
              <a:solidFill>
                <a:schemeClr val="bg2"/>
              </a:solidFill>
              <a:cs typeface="Arial" charset="0"/>
            </a:endParaRPr>
          </a:p>
        </p:txBody>
      </p:sp>
      <p:sp>
        <p:nvSpPr>
          <p:cNvPr id="70" name="Rectangle 69"/>
          <p:cNvSpPr/>
          <p:nvPr/>
        </p:nvSpPr>
        <p:spPr>
          <a:xfrm>
            <a:off x="6098085" y="4331634"/>
            <a:ext cx="2715714" cy="600164"/>
          </a:xfrm>
          <a:prstGeom prst="rect">
            <a:avLst/>
          </a:prstGeom>
        </p:spPr>
        <p:txBody>
          <a:bodyPr wrap="square">
            <a:spAutoFit/>
          </a:bodyPr>
          <a:lstStyle/>
          <a:p>
            <a:pPr algn="ctr" defTabSz="914363"/>
            <a:r>
              <a:rPr lang="en-IN" sz="1100" dirty="0">
                <a:solidFill>
                  <a:schemeClr val="bg2"/>
                </a:solidFill>
              </a:rPr>
              <a:t>Adopted dynamically scalable, high-performance applications on a pay-as-you-go basis</a:t>
            </a:r>
            <a:endParaRPr lang="en-US" sz="1100" dirty="0">
              <a:solidFill>
                <a:schemeClr val="bg2"/>
              </a:solidFill>
            </a:endParaRPr>
          </a:p>
        </p:txBody>
      </p:sp>
      <p:sp>
        <p:nvSpPr>
          <p:cNvPr id="72" name="Rectangle 71"/>
          <p:cNvSpPr/>
          <p:nvPr/>
        </p:nvSpPr>
        <p:spPr bwMode="auto">
          <a:xfrm>
            <a:off x="786517" y="6198846"/>
            <a:ext cx="2003048" cy="85334"/>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0040" rIns="91440" rtlCol="0" anchor="ctr"/>
          <a:lstStyle/>
          <a:p>
            <a:pPr fontAlgn="base">
              <a:spcAft>
                <a:spcPct val="0"/>
              </a:spcAft>
              <a:buClr>
                <a:schemeClr val="bg1"/>
              </a:buClr>
              <a:buSzPct val="85000"/>
              <a:defRPr/>
            </a:pPr>
            <a:endParaRPr lang="en-US" altLang="zh-CN" sz="1400" b="1" dirty="0">
              <a:latin typeface="Segoe Semibold" pitchFamily="34" charset="0"/>
            </a:endParaRPr>
          </a:p>
        </p:txBody>
      </p:sp>
      <p:sp>
        <p:nvSpPr>
          <p:cNvPr id="73" name="Rectangle 72"/>
          <p:cNvSpPr/>
          <p:nvPr/>
        </p:nvSpPr>
        <p:spPr bwMode="auto">
          <a:xfrm>
            <a:off x="3589110" y="6198846"/>
            <a:ext cx="2003048" cy="85334"/>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0040" rIns="91440" rtlCol="0" anchor="ctr"/>
          <a:lstStyle/>
          <a:p>
            <a:pPr fontAlgn="base">
              <a:spcAft>
                <a:spcPct val="0"/>
              </a:spcAft>
              <a:buClr>
                <a:schemeClr val="bg1"/>
              </a:buClr>
              <a:buSzPct val="85000"/>
              <a:defRPr/>
            </a:pPr>
            <a:endParaRPr lang="en-US" altLang="zh-CN" sz="1400" b="1" dirty="0">
              <a:latin typeface="Segoe Semibold" pitchFamily="34" charset="0"/>
            </a:endParaRPr>
          </a:p>
        </p:txBody>
      </p:sp>
      <p:sp>
        <p:nvSpPr>
          <p:cNvPr id="74" name="Rectangle 73"/>
          <p:cNvSpPr/>
          <p:nvPr/>
        </p:nvSpPr>
        <p:spPr bwMode="auto">
          <a:xfrm>
            <a:off x="6454418" y="6198846"/>
            <a:ext cx="2003048" cy="85334"/>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0040" rIns="91440" rtlCol="0" anchor="ctr"/>
          <a:lstStyle/>
          <a:p>
            <a:pPr fontAlgn="base">
              <a:spcAft>
                <a:spcPct val="0"/>
              </a:spcAft>
              <a:buClr>
                <a:schemeClr val="bg1"/>
              </a:buClr>
              <a:buSzPct val="85000"/>
              <a:defRPr/>
            </a:pPr>
            <a:endParaRPr lang="en-US" altLang="zh-CN" sz="1400" b="1" dirty="0">
              <a:latin typeface="Segoe Semibold" pitchFamily="34" charset="0"/>
            </a:endParaRPr>
          </a:p>
        </p:txBody>
      </p:sp>
      <p:grpSp>
        <p:nvGrpSpPr>
          <p:cNvPr id="2" name="Group 176"/>
          <p:cNvGrpSpPr/>
          <p:nvPr/>
        </p:nvGrpSpPr>
        <p:grpSpPr>
          <a:xfrm>
            <a:off x="361335" y="916516"/>
            <a:ext cx="936924" cy="1628623"/>
            <a:chOff x="-9031382" y="1127169"/>
            <a:chExt cx="2438402" cy="4238596"/>
          </a:xfrm>
        </p:grpSpPr>
        <p:pic>
          <p:nvPicPr>
            <p:cNvPr id="2050" name="Picture 2" descr="C:\Users\kuleenb\Pictures\DVD_ART36\Online_ART\DVD_ART36\Artwork_Imagery\Icons - Illustrations\_ MISC ICONS\enterprise  servers IT Pro.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83728" y="3127419"/>
              <a:ext cx="2238346" cy="223834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80"/>
            <p:cNvGrpSpPr/>
            <p:nvPr/>
          </p:nvGrpSpPr>
          <p:grpSpPr>
            <a:xfrm rot="10800000">
              <a:off x="-9031382" y="1127169"/>
              <a:ext cx="2286002" cy="2457450"/>
              <a:chOff x="2473710" y="1695451"/>
              <a:chExt cx="1517265" cy="1535914"/>
            </a:xfrm>
          </p:grpSpPr>
          <p:pic>
            <p:nvPicPr>
              <p:cNvPr id="18" name="Picture 2" descr="C:\Users\maryfj\Desktop\DVD_ART35\Artwork_Imagery\Shapes\Arrows\Straight\white semi clear arrow.png"/>
              <p:cNvPicPr>
                <a:picLocks noChangeAspect="1" noChangeArrowheads="1"/>
              </p:cNvPicPr>
              <p:nvPr/>
            </p:nvPicPr>
            <p:blipFill>
              <a:blip r:embed="rId5" cstate="print"/>
              <a:srcRect/>
              <a:stretch>
                <a:fillRect/>
              </a:stretch>
            </p:blipFill>
            <p:spPr bwMode="auto">
              <a:xfrm rot="16200000">
                <a:off x="2464386" y="1704775"/>
                <a:ext cx="1535914" cy="1517265"/>
              </a:xfrm>
              <a:prstGeom prst="rect">
                <a:avLst/>
              </a:prstGeom>
              <a:noFill/>
            </p:spPr>
          </p:pic>
          <p:pic>
            <p:nvPicPr>
              <p:cNvPr id="19" name="Picture 3" descr="C:\Users\maryfj\Desktop\DVD_ART35\Artwork_Imagery\Icons - Illustrations\money currency\dollar sign green gradient.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30039" y="2072454"/>
                <a:ext cx="507607" cy="793237"/>
              </a:xfrm>
              <a:prstGeom prst="rect">
                <a:avLst/>
              </a:prstGeom>
              <a:noFill/>
            </p:spPr>
          </p:pic>
        </p:grpSp>
        <p:pic>
          <p:nvPicPr>
            <p:cNvPr id="2052" name="Picture 4" descr="C:\Users\kuleenb\Pictures\DVD_ART36\Online_ART\DVD_ART36\Artwork_Imagery\Icons - Illustrations\Internet Clouds web\cloud 2.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955180" y="1355770"/>
              <a:ext cx="2362200" cy="1189361"/>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64628" y="5343523"/>
            <a:ext cx="1095836" cy="452250"/>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957729" y="5339804"/>
            <a:ext cx="1265810" cy="459689"/>
          </a:xfrm>
          <a:prstGeom prst="rect">
            <a:avLst/>
          </a:prstGeom>
        </p:spPr>
      </p:pic>
      <p:pic>
        <p:nvPicPr>
          <p:cNvPr id="6" name="Picture 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200517" y="5269245"/>
            <a:ext cx="500673" cy="600807"/>
          </a:xfrm>
          <a:prstGeom prst="rect">
            <a:avLst/>
          </a:prstGeom>
        </p:spPr>
      </p:pic>
    </p:spTree>
    <p:extLst>
      <p:ext uri="{BB962C8B-B14F-4D97-AF65-F5344CB8AC3E}">
        <p14:creationId xmlns:p14="http://schemas.microsoft.com/office/powerpoint/2010/main" val="1380684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a:xfrm rot="10800000">
            <a:off x="6086294" y="2460843"/>
            <a:ext cx="2729119" cy="3822550"/>
          </a:xfrm>
          <a:prstGeom prst="rect">
            <a:avLst/>
          </a:prstGeom>
          <a:gradFill>
            <a:gsLst>
              <a:gs pos="0">
                <a:srgbClr val="E8E8E8"/>
              </a:gs>
              <a:gs pos="100000">
                <a:srgbClr val="FBFBFB"/>
              </a:gs>
            </a:gsLst>
            <a:lin ang="5400000" scaled="0"/>
          </a:gradFill>
          <a:ln>
            <a:noFill/>
          </a:ln>
          <a:effectLst>
            <a:outerShdw blurRad="762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lstStyle/>
          <a:p>
            <a:pPr lvl="1" indent="-342900" algn="ctr" defTabSz="914363" fontAlgn="base">
              <a:lnSpc>
                <a:spcPct val="80000"/>
              </a:lnSpc>
              <a:spcBef>
                <a:spcPct val="20000"/>
              </a:spcBef>
              <a:spcAft>
                <a:spcPts val="600"/>
              </a:spcAft>
              <a:buClr>
                <a:srgbClr val="A00E18"/>
              </a:buClr>
              <a:buSzPct val="115000"/>
              <a:buFont typeface="Arial" pitchFamily="34" charset="0"/>
              <a:buChar char="•"/>
              <a:defRPr/>
            </a:pPr>
            <a:endParaRPr lang="en-US" sz="1100" dirty="0" smtClean="0">
              <a:solidFill>
                <a:srgbClr val="000000"/>
              </a:solidFill>
              <a:latin typeface="Segoe"/>
            </a:endParaRPr>
          </a:p>
        </p:txBody>
      </p:sp>
      <p:sp>
        <p:nvSpPr>
          <p:cNvPr id="72" name="Rectangle 71"/>
          <p:cNvSpPr/>
          <p:nvPr/>
        </p:nvSpPr>
        <p:spPr>
          <a:xfrm rot="10800000">
            <a:off x="630440" y="2460844"/>
            <a:ext cx="2564213" cy="3822550"/>
          </a:xfrm>
          <a:prstGeom prst="rect">
            <a:avLst/>
          </a:prstGeom>
          <a:gradFill>
            <a:gsLst>
              <a:gs pos="0">
                <a:srgbClr val="E8E8E8"/>
              </a:gs>
              <a:gs pos="100000">
                <a:srgbClr val="FBFBFB"/>
              </a:gs>
            </a:gsLst>
            <a:lin ang="5400000" scaled="0"/>
          </a:gradFill>
          <a:ln>
            <a:noFill/>
          </a:ln>
          <a:effectLst>
            <a:outerShdw blurRad="762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lstStyle/>
          <a:p>
            <a:pPr lvl="1" indent="-342900" algn="ctr" defTabSz="914363" fontAlgn="base">
              <a:lnSpc>
                <a:spcPct val="80000"/>
              </a:lnSpc>
              <a:spcBef>
                <a:spcPct val="20000"/>
              </a:spcBef>
              <a:spcAft>
                <a:spcPts val="600"/>
              </a:spcAft>
              <a:buClr>
                <a:srgbClr val="A00E18"/>
              </a:buClr>
              <a:buSzPct val="115000"/>
              <a:buFont typeface="Arial" pitchFamily="34" charset="0"/>
              <a:buChar char="•"/>
              <a:defRPr/>
            </a:pPr>
            <a:endParaRPr lang="en-US" sz="1100" dirty="0" smtClean="0">
              <a:solidFill>
                <a:srgbClr val="000000"/>
              </a:solidFill>
              <a:latin typeface="Segoe"/>
            </a:endParaRPr>
          </a:p>
        </p:txBody>
      </p:sp>
      <p:sp>
        <p:nvSpPr>
          <p:cNvPr id="73" name="Rectangle 72"/>
          <p:cNvSpPr/>
          <p:nvPr/>
        </p:nvSpPr>
        <p:spPr>
          <a:xfrm rot="10800000">
            <a:off x="3274200" y="2460843"/>
            <a:ext cx="2729119" cy="3822550"/>
          </a:xfrm>
          <a:prstGeom prst="rect">
            <a:avLst/>
          </a:prstGeom>
          <a:gradFill>
            <a:gsLst>
              <a:gs pos="0">
                <a:srgbClr val="E8E8E8"/>
              </a:gs>
              <a:gs pos="100000">
                <a:srgbClr val="FBFBFB"/>
              </a:gs>
            </a:gsLst>
            <a:lin ang="5400000" scaled="0"/>
          </a:gradFill>
          <a:ln>
            <a:noFill/>
          </a:ln>
          <a:effectLst>
            <a:outerShdw blurRad="762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lstStyle/>
          <a:p>
            <a:pPr lvl="1" indent="-342900" algn="ctr" defTabSz="914363" fontAlgn="base">
              <a:lnSpc>
                <a:spcPct val="80000"/>
              </a:lnSpc>
              <a:spcBef>
                <a:spcPct val="20000"/>
              </a:spcBef>
              <a:spcAft>
                <a:spcPts val="600"/>
              </a:spcAft>
              <a:buClr>
                <a:srgbClr val="A00E18"/>
              </a:buClr>
              <a:buSzPct val="115000"/>
              <a:buFont typeface="Arial" pitchFamily="34" charset="0"/>
              <a:buChar char="•"/>
              <a:defRPr/>
            </a:pPr>
            <a:endParaRPr lang="en-US" sz="1100" dirty="0" smtClean="0">
              <a:solidFill>
                <a:srgbClr val="000000"/>
              </a:solidFill>
              <a:latin typeface="Segoe"/>
            </a:endParaRPr>
          </a:p>
        </p:txBody>
      </p:sp>
      <p:sp>
        <p:nvSpPr>
          <p:cNvPr id="74" name="Title 1"/>
          <p:cNvSpPr txBox="1">
            <a:spLocks/>
          </p:cNvSpPr>
          <p:nvPr/>
        </p:nvSpPr>
        <p:spPr bwMode="auto">
          <a:xfrm>
            <a:off x="457200" y="365760"/>
            <a:ext cx="8321675" cy="60939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lnSpc>
                <a:spcPct val="90000"/>
              </a:lnSpc>
              <a:spcBef>
                <a:spcPct val="0"/>
              </a:spcBef>
              <a:spcAft>
                <a:spcPct val="0"/>
              </a:spcAft>
              <a:defRPr lang="en-US" sz="4000" dirty="0">
                <a:solidFill>
                  <a:schemeClr val="bg1"/>
                </a:solidFill>
                <a:effectLst/>
                <a:latin typeface="+mj-lt"/>
                <a:ea typeface="+mj-ea"/>
                <a:cs typeface="+mj-cs"/>
              </a:defRPr>
            </a:lvl1pPr>
            <a:lvl2pPr algn="l" rtl="0" eaLnBrk="1" fontAlgn="base" hangingPunct="1">
              <a:lnSpc>
                <a:spcPct val="90000"/>
              </a:lnSpc>
              <a:spcBef>
                <a:spcPct val="0"/>
              </a:spcBef>
              <a:spcAft>
                <a:spcPct val="0"/>
              </a:spcAft>
              <a:defRPr sz="4400">
                <a:solidFill>
                  <a:srgbClr val="FFCC00"/>
                </a:solidFill>
                <a:effectLst>
                  <a:outerShdw blurRad="38100" dist="38100" dir="2700000" algn="tl">
                    <a:srgbClr val="C0C0C0"/>
                  </a:outerShdw>
                </a:effectLst>
                <a:latin typeface="Segoe" pitchFamily="34" charset="0"/>
              </a:defRPr>
            </a:lvl2pPr>
            <a:lvl3pPr algn="l" rtl="0" eaLnBrk="1" fontAlgn="base" hangingPunct="1">
              <a:lnSpc>
                <a:spcPct val="90000"/>
              </a:lnSpc>
              <a:spcBef>
                <a:spcPct val="0"/>
              </a:spcBef>
              <a:spcAft>
                <a:spcPct val="0"/>
              </a:spcAft>
              <a:defRPr sz="4400">
                <a:solidFill>
                  <a:srgbClr val="FFCC00"/>
                </a:solidFill>
                <a:effectLst>
                  <a:outerShdw blurRad="38100" dist="38100" dir="2700000" algn="tl">
                    <a:srgbClr val="C0C0C0"/>
                  </a:outerShdw>
                </a:effectLst>
                <a:latin typeface="Segoe" pitchFamily="34" charset="0"/>
              </a:defRPr>
            </a:lvl3pPr>
            <a:lvl4pPr algn="l" rtl="0" eaLnBrk="1" fontAlgn="base" hangingPunct="1">
              <a:lnSpc>
                <a:spcPct val="90000"/>
              </a:lnSpc>
              <a:spcBef>
                <a:spcPct val="0"/>
              </a:spcBef>
              <a:spcAft>
                <a:spcPct val="0"/>
              </a:spcAft>
              <a:defRPr sz="4400">
                <a:solidFill>
                  <a:srgbClr val="FFCC00"/>
                </a:solidFill>
                <a:effectLst>
                  <a:outerShdw blurRad="38100" dist="38100" dir="2700000" algn="tl">
                    <a:srgbClr val="C0C0C0"/>
                  </a:outerShdw>
                </a:effectLst>
                <a:latin typeface="Segoe" pitchFamily="34" charset="0"/>
              </a:defRPr>
            </a:lvl4pPr>
            <a:lvl5pPr algn="l" rtl="0" eaLnBrk="1" fontAlgn="base" hangingPunct="1">
              <a:lnSpc>
                <a:spcPct val="90000"/>
              </a:lnSpc>
              <a:spcBef>
                <a:spcPct val="0"/>
              </a:spcBef>
              <a:spcAft>
                <a:spcPct val="0"/>
              </a:spcAft>
              <a:defRPr sz="4400">
                <a:solidFill>
                  <a:srgbClr val="FFCC00"/>
                </a:solidFill>
                <a:effectLst>
                  <a:outerShdw blurRad="38100" dist="38100" dir="2700000" algn="tl">
                    <a:srgbClr val="C0C0C0"/>
                  </a:outerShdw>
                </a:effectLst>
                <a:latin typeface="Segoe" pitchFamily="34" charset="0"/>
              </a:defRPr>
            </a:lvl5pPr>
            <a:lvl6pPr marL="4572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6pPr>
            <a:lvl7pPr marL="9144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7pPr>
            <a:lvl8pPr marL="13716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8pPr>
            <a:lvl9pPr marL="18288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9pPr>
          </a:lstStyle>
          <a:p>
            <a:pPr>
              <a:defRPr/>
            </a:pPr>
            <a:r>
              <a:rPr lang="en-US" dirty="0"/>
              <a:t>Mission-Critical Operations</a:t>
            </a:r>
          </a:p>
        </p:txBody>
      </p:sp>
      <p:sp>
        <p:nvSpPr>
          <p:cNvPr id="75" name="Rectangle 74"/>
          <p:cNvSpPr/>
          <p:nvPr/>
        </p:nvSpPr>
        <p:spPr>
          <a:xfrm rot="10800000">
            <a:off x="630439" y="1023255"/>
            <a:ext cx="8183358" cy="1473201"/>
          </a:xfrm>
          <a:prstGeom prst="rect">
            <a:avLst/>
          </a:prstGeom>
          <a:gradFill>
            <a:gsLst>
              <a:gs pos="0">
                <a:srgbClr val="E8E8E8"/>
              </a:gs>
              <a:gs pos="100000">
                <a:srgbClr val="FBFBFB"/>
              </a:gs>
            </a:gsLst>
            <a:lin ang="5400000" scaled="0"/>
          </a:gradFill>
          <a:ln>
            <a:noFill/>
          </a:ln>
          <a:effectLst>
            <a:outerShdw blurRad="762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lstStyle/>
          <a:p>
            <a:pPr lvl="1" indent="-342900" algn="ctr" defTabSz="914363" fontAlgn="base">
              <a:lnSpc>
                <a:spcPct val="80000"/>
              </a:lnSpc>
              <a:spcBef>
                <a:spcPct val="20000"/>
              </a:spcBef>
              <a:spcAft>
                <a:spcPts val="600"/>
              </a:spcAft>
              <a:buClr>
                <a:srgbClr val="A00E18"/>
              </a:buClr>
              <a:buSzPct val="115000"/>
              <a:buFont typeface="Arial" pitchFamily="34" charset="0"/>
              <a:buChar char="•"/>
              <a:defRPr/>
            </a:pPr>
            <a:endParaRPr lang="en-US" dirty="0" smtClean="0">
              <a:solidFill>
                <a:schemeClr val="bg2"/>
              </a:solidFill>
              <a:latin typeface="Segoe"/>
            </a:endParaRPr>
          </a:p>
        </p:txBody>
      </p:sp>
      <p:sp>
        <p:nvSpPr>
          <p:cNvPr id="76" name="Text Placeholder 2"/>
          <p:cNvSpPr txBox="1">
            <a:spLocks/>
          </p:cNvSpPr>
          <p:nvPr/>
        </p:nvSpPr>
        <p:spPr>
          <a:xfrm>
            <a:off x="1472704" y="1477996"/>
            <a:ext cx="6950085" cy="220060"/>
          </a:xfrm>
          <a:prstGeom prst="rect">
            <a:avLst/>
          </a:prstGeom>
        </p:spPr>
        <p:txBody>
          <a:bodyPr wrap="square" lIns="0" tIns="0" rIns="0" bIns="0">
            <a:noAutofit/>
          </a:bodyPr>
          <a:lstStyle>
            <a:lvl1pPr marL="460375" indent="-460375" algn="l" defTabSz="914363" rtl="0" eaLnBrk="1" latinLnBrk="0" hangingPunct="1">
              <a:lnSpc>
                <a:spcPct val="150000"/>
              </a:lnSpc>
              <a:spcBef>
                <a:spcPct val="20000"/>
              </a:spcBef>
              <a:buSzPct val="80000"/>
              <a:buFontTx/>
              <a:buBlip>
                <a:blip r:embed="rId3"/>
              </a:buBlip>
              <a:defRPr sz="2800" kern="1200">
                <a:solidFill>
                  <a:schemeClr val="tx1"/>
                </a:solidFill>
                <a:latin typeface="+mn-lt"/>
                <a:ea typeface="+mn-ea"/>
                <a:cs typeface="+mn-cs"/>
              </a:defRPr>
            </a:lvl1pPr>
            <a:lvl2pPr marL="855663" indent="-395288" algn="l" defTabSz="914363" rtl="0" eaLnBrk="1" latinLnBrk="0" hangingPunct="1">
              <a:lnSpc>
                <a:spcPct val="150000"/>
              </a:lnSpc>
              <a:spcBef>
                <a:spcPct val="20000"/>
              </a:spcBef>
              <a:buSzPct val="80000"/>
              <a:buFontTx/>
              <a:buBlip>
                <a:blip r:embed="rId3"/>
              </a:buBlip>
              <a:defRPr sz="2400" kern="1200">
                <a:solidFill>
                  <a:schemeClr val="tx1"/>
                </a:solidFill>
                <a:latin typeface="+mn-lt"/>
                <a:ea typeface="+mn-ea"/>
                <a:cs typeface="+mn-cs"/>
              </a:defRPr>
            </a:lvl2pPr>
            <a:lvl3pPr marL="1196975" indent="-341313" algn="l" defTabSz="914363" rtl="0" eaLnBrk="1" latinLnBrk="0" hangingPunct="1">
              <a:lnSpc>
                <a:spcPct val="150000"/>
              </a:lnSpc>
              <a:spcBef>
                <a:spcPct val="20000"/>
              </a:spcBef>
              <a:buSzPct val="80000"/>
              <a:buFontTx/>
              <a:buBlip>
                <a:blip r:embed="rId3"/>
              </a:buBlip>
              <a:defRPr sz="2000" kern="1200">
                <a:solidFill>
                  <a:schemeClr val="tx1"/>
                </a:solidFill>
                <a:latin typeface="+mn-lt"/>
                <a:ea typeface="+mn-ea"/>
                <a:cs typeface="+mn-cs"/>
              </a:defRPr>
            </a:lvl3pPr>
            <a:lvl4pPr marL="1546225" indent="-349250" algn="l" defTabSz="914363" rtl="0" eaLnBrk="1" latinLnBrk="0" hangingPunct="1">
              <a:lnSpc>
                <a:spcPct val="150000"/>
              </a:lnSpc>
              <a:spcBef>
                <a:spcPct val="20000"/>
              </a:spcBef>
              <a:buSzPct val="80000"/>
              <a:buFontTx/>
              <a:buBlip>
                <a:blip r:embed="rId3"/>
              </a:buBlip>
              <a:defRPr sz="2000" kern="1200">
                <a:solidFill>
                  <a:schemeClr val="tx1"/>
                </a:solidFill>
                <a:latin typeface="+mn-lt"/>
                <a:ea typeface="+mn-ea"/>
                <a:cs typeface="+mn-cs"/>
              </a:defRPr>
            </a:lvl4pPr>
            <a:lvl5pPr marL="1887538" indent="-341313" algn="l" defTabSz="914363" rtl="0" eaLnBrk="1" latinLnBrk="0" hangingPunct="1">
              <a:lnSpc>
                <a:spcPct val="150000"/>
              </a:lnSpc>
              <a:spcBef>
                <a:spcPct val="20000"/>
              </a:spcBef>
              <a:buSzPct val="80000"/>
              <a:buFontTx/>
              <a:buBlip>
                <a:blip r:embed="rId3"/>
              </a:buBlip>
              <a:defRPr sz="20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14400" fontAlgn="base">
              <a:lnSpc>
                <a:spcPct val="110000"/>
              </a:lnSpc>
              <a:spcBef>
                <a:spcPts val="800"/>
              </a:spcBef>
              <a:spcAft>
                <a:spcPts val="800"/>
              </a:spcAft>
              <a:buClr>
                <a:srgbClr val="A00E18"/>
              </a:buClr>
              <a:buSzPct val="85000"/>
              <a:buNone/>
            </a:pPr>
            <a:r>
              <a:rPr lang="en-US" sz="1300" kern="0" dirty="0">
                <a:solidFill>
                  <a:schemeClr val="bg2"/>
                </a:solidFill>
              </a:rPr>
              <a:t>Deliver software on-premises, as a service, or both.</a:t>
            </a:r>
            <a:endParaRPr lang="en-IN" sz="1300" kern="0" dirty="0">
              <a:solidFill>
                <a:schemeClr val="bg2"/>
              </a:solidFill>
            </a:endParaRPr>
          </a:p>
        </p:txBody>
      </p:sp>
      <p:sp>
        <p:nvSpPr>
          <p:cNvPr id="77" name="Rectangle 76"/>
          <p:cNvSpPr/>
          <p:nvPr/>
        </p:nvSpPr>
        <p:spPr>
          <a:xfrm>
            <a:off x="1472703" y="1826952"/>
            <a:ext cx="3793361" cy="246221"/>
          </a:xfrm>
          <a:prstGeom prst="rect">
            <a:avLst/>
          </a:prstGeom>
        </p:spPr>
        <p:txBody>
          <a:bodyPr wrap="square" lIns="0" tIns="0" rIns="0" bIns="0">
            <a:noAutofit/>
          </a:bodyPr>
          <a:lstStyle/>
          <a:p>
            <a:pPr marL="0" lvl="1" fontAlgn="base">
              <a:spcBef>
                <a:spcPts val="600"/>
              </a:spcBef>
              <a:spcAft>
                <a:spcPts val="600"/>
              </a:spcAft>
              <a:buClr>
                <a:srgbClr val="A00E18"/>
              </a:buClr>
              <a:buSzPct val="85000"/>
            </a:pPr>
            <a:r>
              <a:rPr lang="en-US" sz="1600" dirty="0">
                <a:solidFill>
                  <a:schemeClr val="bg2"/>
                </a:solidFill>
                <a:latin typeface="Segoe" pitchFamily="34" charset="0"/>
              </a:rPr>
              <a:t>Mission-Critical Environment</a:t>
            </a:r>
          </a:p>
        </p:txBody>
      </p:sp>
      <p:sp>
        <p:nvSpPr>
          <p:cNvPr id="78" name="Rectangle 77"/>
          <p:cNvSpPr/>
          <p:nvPr/>
        </p:nvSpPr>
        <p:spPr>
          <a:xfrm>
            <a:off x="1472704" y="1187536"/>
            <a:ext cx="5137646" cy="246221"/>
          </a:xfrm>
          <a:prstGeom prst="rect">
            <a:avLst/>
          </a:prstGeom>
        </p:spPr>
        <p:txBody>
          <a:bodyPr wrap="square" lIns="0" tIns="0" rIns="0" bIns="0">
            <a:noAutofit/>
          </a:bodyPr>
          <a:lstStyle/>
          <a:p>
            <a:pPr marL="0" lvl="1" fontAlgn="base">
              <a:spcBef>
                <a:spcPts val="600"/>
              </a:spcBef>
              <a:spcAft>
                <a:spcPts val="600"/>
              </a:spcAft>
              <a:buClr>
                <a:srgbClr val="A00E18"/>
              </a:buClr>
              <a:buSzPct val="85000"/>
            </a:pPr>
            <a:r>
              <a:rPr lang="en-US" sz="1600" dirty="0">
                <a:solidFill>
                  <a:schemeClr val="bg2"/>
                </a:solidFill>
                <a:latin typeface="Segoe" pitchFamily="34" charset="0"/>
              </a:rPr>
              <a:t>Industry-Proven Solutions</a:t>
            </a:r>
          </a:p>
        </p:txBody>
      </p:sp>
      <p:sp>
        <p:nvSpPr>
          <p:cNvPr id="79" name="Rectangle 78"/>
          <p:cNvSpPr/>
          <p:nvPr/>
        </p:nvSpPr>
        <p:spPr>
          <a:xfrm>
            <a:off x="1472704" y="2096904"/>
            <a:ext cx="7291666" cy="292283"/>
          </a:xfrm>
          <a:prstGeom prst="rect">
            <a:avLst/>
          </a:prstGeom>
        </p:spPr>
        <p:txBody>
          <a:bodyPr wrap="square" lIns="0" tIns="0" rIns="0" bIns="0">
            <a:noAutofit/>
          </a:bodyPr>
          <a:lstStyle/>
          <a:p>
            <a:pPr marL="0" lvl="1" fontAlgn="base">
              <a:lnSpc>
                <a:spcPct val="110000"/>
              </a:lnSpc>
              <a:spcBef>
                <a:spcPts val="800"/>
              </a:spcBef>
              <a:spcAft>
                <a:spcPts val="800"/>
              </a:spcAft>
              <a:buClr>
                <a:srgbClr val="A00E18"/>
              </a:buClr>
              <a:buSzPct val="85000"/>
            </a:pPr>
            <a:r>
              <a:rPr lang="en-US" sz="1300" kern="0" dirty="0">
                <a:solidFill>
                  <a:schemeClr val="bg2"/>
                </a:solidFill>
              </a:rPr>
              <a:t>Build a scalable, reliable, and flexible foundation with high availability for enterprise applications.</a:t>
            </a:r>
            <a:endParaRPr lang="en-IN" sz="1300" kern="0" dirty="0">
              <a:solidFill>
                <a:schemeClr val="bg2"/>
              </a:solidFill>
            </a:endParaRPr>
          </a:p>
        </p:txBody>
      </p:sp>
      <p:sp>
        <p:nvSpPr>
          <p:cNvPr id="80" name="Rectangle 79"/>
          <p:cNvSpPr/>
          <p:nvPr/>
        </p:nvSpPr>
        <p:spPr>
          <a:xfrm>
            <a:off x="622587" y="2783282"/>
            <a:ext cx="2549162" cy="1395767"/>
          </a:xfrm>
          <a:prstGeom prst="rect">
            <a:avLst/>
          </a:prstGeom>
        </p:spPr>
        <p:txBody>
          <a:bodyPr wrap="square">
            <a:spAutoFit/>
          </a:bodyPr>
          <a:lstStyle/>
          <a:p>
            <a:pPr indent="3175" algn="ctr" defTabSz="914363">
              <a:lnSpc>
                <a:spcPct val="110000"/>
              </a:lnSpc>
              <a:spcBef>
                <a:spcPct val="20000"/>
              </a:spcBef>
            </a:pPr>
            <a:r>
              <a:rPr lang="en-US" sz="1100" b="1" dirty="0">
                <a:solidFill>
                  <a:schemeClr val="bg2"/>
                </a:solidFill>
                <a:cs typeface="Arial" charset="0"/>
              </a:rPr>
              <a:t>“</a:t>
            </a:r>
            <a:r>
              <a:rPr lang="en-IN" sz="1100" b="1" dirty="0">
                <a:solidFill>
                  <a:schemeClr val="bg2"/>
                </a:solidFill>
                <a:cs typeface="Arial" charset="0"/>
              </a:rPr>
              <a:t>SQL Server provides us with exceptional dependability. </a:t>
            </a:r>
            <a:r>
              <a:rPr lang="en-US" sz="1100" b="1" dirty="0">
                <a:solidFill>
                  <a:schemeClr val="bg2"/>
                </a:solidFill>
                <a:cs typeface="Arial" charset="0"/>
              </a:rPr>
              <a:t>In 2007 we had only 2 hours of unscheduled downtime, and most of that was when someone mistakenly pulled out the wrong cable.” </a:t>
            </a:r>
          </a:p>
        </p:txBody>
      </p:sp>
      <p:sp>
        <p:nvSpPr>
          <p:cNvPr id="81" name="Rectangle 80"/>
          <p:cNvSpPr/>
          <p:nvPr/>
        </p:nvSpPr>
        <p:spPr>
          <a:xfrm>
            <a:off x="606423" y="4246995"/>
            <a:ext cx="2565326" cy="938719"/>
          </a:xfrm>
          <a:prstGeom prst="rect">
            <a:avLst/>
          </a:prstGeom>
        </p:spPr>
        <p:txBody>
          <a:bodyPr wrap="square">
            <a:spAutoFit/>
          </a:bodyPr>
          <a:lstStyle/>
          <a:p>
            <a:pPr algn="ctr" defTabSz="914363"/>
            <a:r>
              <a:rPr lang="en-IN" sz="1100" dirty="0">
                <a:solidFill>
                  <a:schemeClr val="bg2"/>
                </a:solidFill>
              </a:rPr>
              <a:t>Provides world-class performance for its international customer base that places more than 1 million bets a day, generating peak loads greater than 30,000 SQL transactions per second </a:t>
            </a:r>
            <a:endParaRPr lang="en-US" sz="1100" dirty="0">
              <a:solidFill>
                <a:schemeClr val="bg2"/>
              </a:solidFill>
            </a:endParaRPr>
          </a:p>
        </p:txBody>
      </p:sp>
      <p:sp>
        <p:nvSpPr>
          <p:cNvPr id="82" name="Rectangle 81"/>
          <p:cNvSpPr/>
          <p:nvPr/>
        </p:nvSpPr>
        <p:spPr>
          <a:xfrm>
            <a:off x="3316701" y="2783282"/>
            <a:ext cx="2541382" cy="1384674"/>
          </a:xfrm>
          <a:prstGeom prst="rect">
            <a:avLst/>
          </a:prstGeom>
        </p:spPr>
        <p:txBody>
          <a:bodyPr wrap="square">
            <a:spAutoFit/>
          </a:bodyPr>
          <a:lstStyle/>
          <a:p>
            <a:pPr indent="3175" algn="ctr" defTabSz="914363">
              <a:lnSpc>
                <a:spcPct val="110000"/>
              </a:lnSpc>
              <a:spcBef>
                <a:spcPct val="20000"/>
              </a:spcBef>
            </a:pPr>
            <a:r>
              <a:rPr lang="en-US" sz="1100" b="1" dirty="0">
                <a:solidFill>
                  <a:schemeClr val="bg2"/>
                </a:solidFill>
                <a:cs typeface="Arial" charset="0"/>
              </a:rPr>
              <a:t>“By migrating from Oracle to Microsoft, we reduced the number of different solutions and achieved a cleaner, simpler IT environment. Now, we have almost the same IT budget as in the early nineties, but with about 10X as many users.” </a:t>
            </a:r>
          </a:p>
        </p:txBody>
      </p:sp>
      <p:sp>
        <p:nvSpPr>
          <p:cNvPr id="83" name="Rectangle 82"/>
          <p:cNvSpPr/>
          <p:nvPr/>
        </p:nvSpPr>
        <p:spPr>
          <a:xfrm>
            <a:off x="3234605" y="4331634"/>
            <a:ext cx="2660549" cy="769441"/>
          </a:xfrm>
          <a:prstGeom prst="rect">
            <a:avLst/>
          </a:prstGeom>
        </p:spPr>
        <p:txBody>
          <a:bodyPr wrap="square">
            <a:spAutoFit/>
          </a:bodyPr>
          <a:lstStyle/>
          <a:p>
            <a:pPr algn="ctr" defTabSz="914363"/>
            <a:r>
              <a:rPr lang="en-US" sz="1100" dirty="0">
                <a:solidFill>
                  <a:schemeClr val="bg2"/>
                </a:solidFill>
              </a:rPr>
              <a:t>Enables the sharing of accurate information between locations and departments, and throughout its supply chain for PLM</a:t>
            </a:r>
          </a:p>
        </p:txBody>
      </p:sp>
      <p:sp>
        <p:nvSpPr>
          <p:cNvPr id="84" name="Rectangle 83"/>
          <p:cNvSpPr/>
          <p:nvPr/>
        </p:nvSpPr>
        <p:spPr>
          <a:xfrm>
            <a:off x="6127491" y="2783282"/>
            <a:ext cx="2636879" cy="1209562"/>
          </a:xfrm>
          <a:prstGeom prst="rect">
            <a:avLst/>
          </a:prstGeom>
        </p:spPr>
        <p:txBody>
          <a:bodyPr wrap="square">
            <a:spAutoFit/>
          </a:bodyPr>
          <a:lstStyle/>
          <a:p>
            <a:pPr indent="3175" algn="ctr" defTabSz="914363">
              <a:lnSpc>
                <a:spcPct val="110000"/>
              </a:lnSpc>
              <a:spcBef>
                <a:spcPct val="20000"/>
              </a:spcBef>
            </a:pPr>
            <a:r>
              <a:rPr lang="en-US" sz="1100" b="1" dirty="0">
                <a:solidFill>
                  <a:schemeClr val="bg2"/>
                </a:solidFill>
                <a:cs typeface="Arial" charset="0"/>
              </a:rPr>
              <a:t>“</a:t>
            </a:r>
            <a:r>
              <a:rPr lang="en-IN" sz="1100" b="1" dirty="0">
                <a:solidFill>
                  <a:schemeClr val="bg2"/>
                </a:solidFill>
                <a:cs typeface="Arial" charset="0"/>
              </a:rPr>
              <a:t>Using Table Partitioning and Online Indexing, we’ve reduced the time we spend on maintenance by 80%, and are able to complete our maintenance without scheduling downtime</a:t>
            </a:r>
            <a:r>
              <a:rPr lang="en-US" sz="1100" b="1" dirty="0">
                <a:solidFill>
                  <a:schemeClr val="bg2"/>
                </a:solidFill>
                <a:cs typeface="Arial" charset="0"/>
              </a:rPr>
              <a:t>.” </a:t>
            </a:r>
          </a:p>
        </p:txBody>
      </p:sp>
      <p:sp>
        <p:nvSpPr>
          <p:cNvPr id="85" name="Rectangle 84"/>
          <p:cNvSpPr/>
          <p:nvPr/>
        </p:nvSpPr>
        <p:spPr>
          <a:xfrm>
            <a:off x="6098085" y="4331634"/>
            <a:ext cx="2715714" cy="769441"/>
          </a:xfrm>
          <a:prstGeom prst="rect">
            <a:avLst/>
          </a:prstGeom>
        </p:spPr>
        <p:txBody>
          <a:bodyPr wrap="square">
            <a:spAutoFit/>
          </a:bodyPr>
          <a:lstStyle/>
          <a:p>
            <a:pPr algn="ctr" defTabSz="914363"/>
            <a:r>
              <a:rPr lang="en-US" sz="1100" dirty="0">
                <a:solidFill>
                  <a:schemeClr val="bg2"/>
                </a:solidFill>
              </a:rPr>
              <a:t>Moved to a 17 terabyte data warehouse to Microsoft SQL Server® 2008 with enhanced reporting and analysis for thousands of analysts and users</a:t>
            </a:r>
          </a:p>
        </p:txBody>
      </p:sp>
      <p:sp>
        <p:nvSpPr>
          <p:cNvPr id="86" name="Rectangle 85"/>
          <p:cNvSpPr/>
          <p:nvPr/>
        </p:nvSpPr>
        <p:spPr bwMode="auto">
          <a:xfrm>
            <a:off x="786517" y="6198846"/>
            <a:ext cx="2003048" cy="85334"/>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0040" rIns="91440" rtlCol="0" anchor="ctr"/>
          <a:lstStyle/>
          <a:p>
            <a:pPr fontAlgn="base">
              <a:spcAft>
                <a:spcPct val="0"/>
              </a:spcAft>
              <a:buClr>
                <a:schemeClr val="bg1"/>
              </a:buClr>
              <a:buSzPct val="85000"/>
              <a:defRPr/>
            </a:pPr>
            <a:endParaRPr lang="en-US" altLang="zh-CN" sz="1400" b="1" dirty="0">
              <a:latin typeface="Segoe Semibold" pitchFamily="34" charset="0"/>
            </a:endParaRPr>
          </a:p>
        </p:txBody>
      </p:sp>
      <p:sp>
        <p:nvSpPr>
          <p:cNvPr id="87" name="Rectangle 86"/>
          <p:cNvSpPr/>
          <p:nvPr/>
        </p:nvSpPr>
        <p:spPr bwMode="auto">
          <a:xfrm>
            <a:off x="3637235" y="6198846"/>
            <a:ext cx="2003048" cy="85334"/>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0040" rIns="91440" rtlCol="0" anchor="ctr"/>
          <a:lstStyle/>
          <a:p>
            <a:pPr fontAlgn="base">
              <a:spcAft>
                <a:spcPct val="0"/>
              </a:spcAft>
              <a:buClr>
                <a:schemeClr val="bg1"/>
              </a:buClr>
              <a:buSzPct val="85000"/>
              <a:defRPr/>
            </a:pPr>
            <a:endParaRPr lang="en-US" altLang="zh-CN" sz="1400" b="1" dirty="0">
              <a:latin typeface="Segoe Semibold" pitchFamily="34" charset="0"/>
            </a:endParaRPr>
          </a:p>
        </p:txBody>
      </p:sp>
      <p:sp>
        <p:nvSpPr>
          <p:cNvPr id="88" name="Rectangle 87"/>
          <p:cNvSpPr/>
          <p:nvPr/>
        </p:nvSpPr>
        <p:spPr bwMode="auto">
          <a:xfrm>
            <a:off x="6454418" y="6198846"/>
            <a:ext cx="2003048" cy="85334"/>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0040" rIns="91440" rtlCol="0" anchor="ctr"/>
          <a:lstStyle/>
          <a:p>
            <a:pPr fontAlgn="base">
              <a:spcAft>
                <a:spcPct val="0"/>
              </a:spcAft>
              <a:buClr>
                <a:schemeClr val="bg1"/>
              </a:buClr>
              <a:buSzPct val="85000"/>
              <a:defRPr/>
            </a:pPr>
            <a:endParaRPr lang="en-US" altLang="zh-CN" sz="1400" b="1" dirty="0">
              <a:latin typeface="Segoe Semibold" pitchFamily="34" charset="0"/>
            </a:endParaRPr>
          </a:p>
        </p:txBody>
      </p:sp>
      <p:pic>
        <p:nvPicPr>
          <p:cNvPr id="18" name="Picture 17" descr="server-in-the-clouds.png"/>
          <p:cNvPicPr>
            <a:picLocks/>
          </p:cNvPicPr>
          <p:nvPr/>
        </p:nvPicPr>
        <p:blipFill>
          <a:blip r:embed="rId4" cstate="screen">
            <a:extLst>
              <a:ext uri="{28A0092B-C50C-407E-A947-70E740481C1C}">
                <a14:useLocalDpi xmlns:a14="http://schemas.microsoft.com/office/drawing/2010/main"/>
              </a:ext>
            </a:extLst>
          </a:blip>
          <a:stretch>
            <a:fillRect/>
          </a:stretch>
        </p:blipFill>
        <p:spPr>
          <a:xfrm flipH="1">
            <a:off x="372238" y="1023256"/>
            <a:ext cx="915640" cy="1412700"/>
          </a:xfrm>
          <a:prstGeom prst="rect">
            <a:avLst/>
          </a:prstGeom>
          <a:noFill/>
          <a:ln>
            <a:noFill/>
          </a:ln>
        </p:spPr>
      </p:pic>
      <p:pic>
        <p:nvPicPr>
          <p:cNvPr id="2" name="Picture 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75716" y="5485291"/>
            <a:ext cx="873661" cy="343961"/>
          </a:xfrm>
          <a:prstGeom prst="rect">
            <a:avLst/>
          </a:prstGeom>
        </p:spPr>
      </p:pic>
      <p:pic>
        <p:nvPicPr>
          <p:cNvPr id="38" name="Picture 2" descr="http://t0.gstatic.com/images?q=tbn:1MngVYLBV1fgCM:http://www.troop731.org/images/duallogo_new1.gif">
            <a:hlinkClick r:id="rId6"/>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925409" y="5375344"/>
            <a:ext cx="1050888" cy="563854"/>
          </a:xfrm>
          <a:prstGeom prst="rect">
            <a:avLst/>
          </a:prstGeom>
          <a:noFill/>
        </p:spPr>
      </p:pic>
      <p:pic>
        <p:nvPicPr>
          <p:cNvPr id="39" name="Picture 38" descr="untitled.bmp"/>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81339" y="5540119"/>
            <a:ext cx="1418591" cy="234305"/>
          </a:xfrm>
          <a:prstGeom prst="rect">
            <a:avLst/>
          </a:prstGeom>
        </p:spPr>
      </p:pic>
    </p:spTree>
    <p:extLst>
      <p:ext uri="{BB962C8B-B14F-4D97-AF65-F5344CB8AC3E}">
        <p14:creationId xmlns:p14="http://schemas.microsoft.com/office/powerpoint/2010/main" val="180361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rot="10800000">
            <a:off x="6089904" y="2459736"/>
            <a:ext cx="2734056" cy="3822550"/>
          </a:xfrm>
          <a:prstGeom prst="rect">
            <a:avLst/>
          </a:prstGeom>
          <a:gradFill>
            <a:gsLst>
              <a:gs pos="0">
                <a:srgbClr val="E8E8E8"/>
              </a:gs>
              <a:gs pos="100000">
                <a:srgbClr val="FBFBFB"/>
              </a:gs>
            </a:gsLst>
            <a:lin ang="5400000" scaled="0"/>
          </a:gradFill>
          <a:ln>
            <a:noFill/>
          </a:ln>
          <a:effectLst>
            <a:outerShdw blurRad="762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lstStyle/>
          <a:p>
            <a:pPr lvl="1" indent="-342900" algn="ctr" defTabSz="914363" fontAlgn="base">
              <a:lnSpc>
                <a:spcPct val="80000"/>
              </a:lnSpc>
              <a:spcBef>
                <a:spcPct val="20000"/>
              </a:spcBef>
              <a:spcAft>
                <a:spcPts val="600"/>
              </a:spcAft>
              <a:buClr>
                <a:srgbClr val="A00E18"/>
              </a:buClr>
              <a:buSzPct val="115000"/>
              <a:buFont typeface="Arial" pitchFamily="34" charset="0"/>
              <a:buChar char="•"/>
              <a:defRPr/>
            </a:pPr>
            <a:endParaRPr lang="en-US" sz="1100" dirty="0" smtClean="0">
              <a:solidFill>
                <a:srgbClr val="000000"/>
              </a:solidFill>
              <a:latin typeface="Segoe"/>
            </a:endParaRPr>
          </a:p>
        </p:txBody>
      </p:sp>
      <p:sp>
        <p:nvSpPr>
          <p:cNvPr id="81" name="Rectangle 80"/>
          <p:cNvSpPr/>
          <p:nvPr/>
        </p:nvSpPr>
        <p:spPr bwMode="auto">
          <a:xfrm>
            <a:off x="6454118" y="6197247"/>
            <a:ext cx="2003048" cy="85334"/>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0040" rIns="91440" rtlCol="0" anchor="ctr"/>
          <a:lstStyle/>
          <a:p>
            <a:pPr fontAlgn="base">
              <a:spcAft>
                <a:spcPct val="0"/>
              </a:spcAft>
              <a:buClr>
                <a:schemeClr val="bg1"/>
              </a:buClr>
              <a:buSzPct val="85000"/>
              <a:defRPr/>
            </a:pPr>
            <a:endParaRPr lang="en-US" altLang="zh-CN" sz="1400" b="1" dirty="0">
              <a:latin typeface="Segoe Semibold" pitchFamily="34" charset="0"/>
            </a:endParaRPr>
          </a:p>
        </p:txBody>
      </p:sp>
      <p:sp>
        <p:nvSpPr>
          <p:cNvPr id="78" name="Rectangle 77"/>
          <p:cNvSpPr/>
          <p:nvPr/>
        </p:nvSpPr>
        <p:spPr>
          <a:xfrm rot="10800000">
            <a:off x="3283177" y="2459736"/>
            <a:ext cx="2734056" cy="3822550"/>
          </a:xfrm>
          <a:prstGeom prst="rect">
            <a:avLst/>
          </a:prstGeom>
          <a:gradFill>
            <a:gsLst>
              <a:gs pos="0">
                <a:srgbClr val="E8E8E8"/>
              </a:gs>
              <a:gs pos="100000">
                <a:srgbClr val="FBFBFB"/>
              </a:gs>
            </a:gsLst>
            <a:lin ang="5400000" scaled="0"/>
          </a:gradFill>
          <a:ln>
            <a:noFill/>
          </a:ln>
          <a:effectLst>
            <a:outerShdw blurRad="762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lstStyle/>
          <a:p>
            <a:pPr lvl="1" indent="-342900" algn="ctr" defTabSz="914363" fontAlgn="base">
              <a:lnSpc>
                <a:spcPct val="80000"/>
              </a:lnSpc>
              <a:spcBef>
                <a:spcPct val="20000"/>
              </a:spcBef>
              <a:spcAft>
                <a:spcPts val="600"/>
              </a:spcAft>
              <a:buClr>
                <a:srgbClr val="A00E18"/>
              </a:buClr>
              <a:buSzPct val="115000"/>
              <a:buFont typeface="Arial" pitchFamily="34" charset="0"/>
              <a:buChar char="•"/>
              <a:defRPr/>
            </a:pPr>
            <a:endParaRPr lang="en-US" sz="1100" dirty="0" smtClean="0">
              <a:solidFill>
                <a:srgbClr val="000000"/>
              </a:solidFill>
              <a:latin typeface="Segoe"/>
            </a:endParaRPr>
          </a:p>
        </p:txBody>
      </p:sp>
      <p:sp>
        <p:nvSpPr>
          <p:cNvPr id="79" name="Rectangle 78"/>
          <p:cNvSpPr/>
          <p:nvPr/>
        </p:nvSpPr>
        <p:spPr bwMode="auto">
          <a:xfrm>
            <a:off x="3645218" y="6208472"/>
            <a:ext cx="2003048" cy="85334"/>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0040" rIns="91440" rtlCol="0" anchor="ctr"/>
          <a:lstStyle/>
          <a:p>
            <a:pPr fontAlgn="base">
              <a:spcAft>
                <a:spcPct val="0"/>
              </a:spcAft>
              <a:buClr>
                <a:schemeClr val="bg1"/>
              </a:buClr>
              <a:buSzPct val="85000"/>
              <a:defRPr/>
            </a:pPr>
            <a:endParaRPr lang="en-US" altLang="zh-CN" sz="1400" b="1" dirty="0">
              <a:latin typeface="Segoe Semibold" pitchFamily="34" charset="0"/>
            </a:endParaRPr>
          </a:p>
        </p:txBody>
      </p:sp>
      <p:sp>
        <p:nvSpPr>
          <p:cNvPr id="74" name="Rectangle 73"/>
          <p:cNvSpPr/>
          <p:nvPr/>
        </p:nvSpPr>
        <p:spPr>
          <a:xfrm rot="10800000">
            <a:off x="502920" y="2460844"/>
            <a:ext cx="2734056" cy="3822550"/>
          </a:xfrm>
          <a:prstGeom prst="rect">
            <a:avLst/>
          </a:prstGeom>
          <a:gradFill>
            <a:gsLst>
              <a:gs pos="0">
                <a:srgbClr val="E8E8E8"/>
              </a:gs>
              <a:gs pos="100000">
                <a:srgbClr val="FBFBFB"/>
              </a:gs>
            </a:gsLst>
            <a:lin ang="5400000" scaled="0"/>
          </a:gradFill>
          <a:ln>
            <a:noFill/>
          </a:ln>
          <a:effectLst>
            <a:outerShdw blurRad="762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lstStyle/>
          <a:p>
            <a:pPr lvl="1" indent="-342900" algn="ctr" defTabSz="914363" fontAlgn="base">
              <a:lnSpc>
                <a:spcPct val="80000"/>
              </a:lnSpc>
              <a:spcBef>
                <a:spcPct val="20000"/>
              </a:spcBef>
              <a:spcAft>
                <a:spcPts val="600"/>
              </a:spcAft>
              <a:buClr>
                <a:srgbClr val="A00E18"/>
              </a:buClr>
              <a:buSzPct val="115000"/>
              <a:buFont typeface="Arial" pitchFamily="34" charset="0"/>
              <a:buChar char="•"/>
              <a:defRPr/>
            </a:pPr>
            <a:endParaRPr lang="en-US" sz="1100" dirty="0" smtClean="0">
              <a:solidFill>
                <a:srgbClr val="000000"/>
              </a:solidFill>
              <a:latin typeface="Segoe"/>
            </a:endParaRPr>
          </a:p>
        </p:txBody>
      </p:sp>
      <p:sp>
        <p:nvSpPr>
          <p:cNvPr id="75" name="Rectangle 74"/>
          <p:cNvSpPr/>
          <p:nvPr/>
        </p:nvSpPr>
        <p:spPr bwMode="auto">
          <a:xfrm>
            <a:off x="892392" y="6198846"/>
            <a:ext cx="2003048" cy="85334"/>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20040" rIns="91440" rtlCol="0" anchor="ctr"/>
          <a:lstStyle/>
          <a:p>
            <a:pPr fontAlgn="base">
              <a:spcAft>
                <a:spcPct val="0"/>
              </a:spcAft>
              <a:buClr>
                <a:schemeClr val="bg1"/>
              </a:buClr>
              <a:buSzPct val="85000"/>
              <a:defRPr/>
            </a:pPr>
            <a:endParaRPr lang="en-US" altLang="zh-CN" sz="1400" b="1" dirty="0">
              <a:latin typeface="Segoe Semibold" pitchFamily="34" charset="0"/>
            </a:endParaRPr>
          </a:p>
        </p:txBody>
      </p:sp>
      <p:sp>
        <p:nvSpPr>
          <p:cNvPr id="22" name="Title 21"/>
          <p:cNvSpPr>
            <a:spLocks noGrp="1"/>
          </p:cNvSpPr>
          <p:nvPr>
            <p:ph type="title"/>
          </p:nvPr>
        </p:nvSpPr>
        <p:spPr>
          <a:xfrm>
            <a:off x="457200" y="345602"/>
            <a:ext cx="8321675" cy="609398"/>
          </a:xfrm>
        </p:spPr>
        <p:txBody>
          <a:bodyPr>
            <a:normAutofit/>
          </a:bodyPr>
          <a:lstStyle/>
          <a:p>
            <a:r>
              <a:rPr lang="en-US" sz="3800" dirty="0" smtClean="0"/>
              <a:t>Greater Value, Lower Costs</a:t>
            </a:r>
            <a:endParaRPr lang="en-US" sz="3800" dirty="0"/>
          </a:p>
        </p:txBody>
      </p:sp>
      <p:sp>
        <p:nvSpPr>
          <p:cNvPr id="59" name="Rectangle 58"/>
          <p:cNvSpPr/>
          <p:nvPr/>
        </p:nvSpPr>
        <p:spPr>
          <a:xfrm rot="10800000">
            <a:off x="502918" y="977099"/>
            <a:ext cx="8333074" cy="1483744"/>
          </a:xfrm>
          <a:prstGeom prst="rect">
            <a:avLst/>
          </a:prstGeom>
          <a:gradFill>
            <a:gsLst>
              <a:gs pos="0">
                <a:srgbClr val="E8E8E8"/>
              </a:gs>
              <a:gs pos="100000">
                <a:srgbClr val="FBFBFB"/>
              </a:gs>
            </a:gsLst>
            <a:lin ang="5400000" scaled="0"/>
          </a:gradFill>
          <a:ln>
            <a:noFill/>
          </a:ln>
          <a:effectLst>
            <a:outerShdw blurRad="762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lstStyle/>
          <a:p>
            <a:pPr lvl="1" indent="-342900" algn="ctr" defTabSz="914363" fontAlgn="base">
              <a:lnSpc>
                <a:spcPct val="80000"/>
              </a:lnSpc>
              <a:spcBef>
                <a:spcPct val="20000"/>
              </a:spcBef>
              <a:spcAft>
                <a:spcPts val="600"/>
              </a:spcAft>
              <a:buClr>
                <a:srgbClr val="A00E18"/>
              </a:buClr>
              <a:buSzPct val="115000"/>
              <a:buFont typeface="Arial" pitchFamily="34" charset="0"/>
              <a:buChar char="•"/>
              <a:defRPr/>
            </a:pPr>
            <a:endParaRPr lang="en-US" dirty="0" smtClean="0">
              <a:solidFill>
                <a:srgbClr val="000000"/>
              </a:solidFill>
            </a:endParaRPr>
          </a:p>
        </p:txBody>
      </p:sp>
      <p:sp>
        <p:nvSpPr>
          <p:cNvPr id="19" name="Text Placeholder 2"/>
          <p:cNvSpPr txBox="1">
            <a:spLocks/>
          </p:cNvSpPr>
          <p:nvPr/>
        </p:nvSpPr>
        <p:spPr>
          <a:xfrm>
            <a:off x="1472184" y="1470739"/>
            <a:ext cx="6950085" cy="220060"/>
          </a:xfrm>
          <a:prstGeom prst="rect">
            <a:avLst/>
          </a:prstGeom>
        </p:spPr>
        <p:txBody>
          <a:bodyPr wrap="square" lIns="0" tIns="0" rIns="0" bIns="0">
            <a:noAutofit/>
          </a:bodyPr>
          <a:lstStyle>
            <a:lvl1pPr marL="460375" indent="-460375" algn="l" defTabSz="914363" rtl="0" eaLnBrk="1" latinLnBrk="0" hangingPunct="1">
              <a:lnSpc>
                <a:spcPct val="150000"/>
              </a:lnSpc>
              <a:spcBef>
                <a:spcPct val="20000"/>
              </a:spcBef>
              <a:buSzPct val="80000"/>
              <a:buFontTx/>
              <a:buBlip>
                <a:blip r:embed="rId3"/>
              </a:buBlip>
              <a:defRPr sz="2800" kern="1200">
                <a:solidFill>
                  <a:schemeClr val="tx1"/>
                </a:solidFill>
                <a:latin typeface="+mn-lt"/>
                <a:ea typeface="+mn-ea"/>
                <a:cs typeface="+mn-cs"/>
              </a:defRPr>
            </a:lvl1pPr>
            <a:lvl2pPr marL="855663" indent="-395288" algn="l" defTabSz="914363" rtl="0" eaLnBrk="1" latinLnBrk="0" hangingPunct="1">
              <a:lnSpc>
                <a:spcPct val="150000"/>
              </a:lnSpc>
              <a:spcBef>
                <a:spcPct val="20000"/>
              </a:spcBef>
              <a:buSzPct val="80000"/>
              <a:buFontTx/>
              <a:buBlip>
                <a:blip r:embed="rId3"/>
              </a:buBlip>
              <a:defRPr sz="2400" kern="1200">
                <a:solidFill>
                  <a:schemeClr val="tx1"/>
                </a:solidFill>
                <a:latin typeface="+mn-lt"/>
                <a:ea typeface="+mn-ea"/>
                <a:cs typeface="+mn-cs"/>
              </a:defRPr>
            </a:lvl2pPr>
            <a:lvl3pPr marL="1196975" indent="-341313" algn="l" defTabSz="914363" rtl="0" eaLnBrk="1" latinLnBrk="0" hangingPunct="1">
              <a:lnSpc>
                <a:spcPct val="150000"/>
              </a:lnSpc>
              <a:spcBef>
                <a:spcPct val="20000"/>
              </a:spcBef>
              <a:buSzPct val="80000"/>
              <a:buFontTx/>
              <a:buBlip>
                <a:blip r:embed="rId3"/>
              </a:buBlip>
              <a:defRPr sz="2000" kern="1200">
                <a:solidFill>
                  <a:schemeClr val="tx1"/>
                </a:solidFill>
                <a:latin typeface="+mn-lt"/>
                <a:ea typeface="+mn-ea"/>
                <a:cs typeface="+mn-cs"/>
              </a:defRPr>
            </a:lvl3pPr>
            <a:lvl4pPr marL="1546225" indent="-349250" algn="l" defTabSz="914363" rtl="0" eaLnBrk="1" latinLnBrk="0" hangingPunct="1">
              <a:lnSpc>
                <a:spcPct val="150000"/>
              </a:lnSpc>
              <a:spcBef>
                <a:spcPct val="20000"/>
              </a:spcBef>
              <a:buSzPct val="80000"/>
              <a:buFontTx/>
              <a:buBlip>
                <a:blip r:embed="rId3"/>
              </a:buBlip>
              <a:defRPr sz="2000" kern="1200">
                <a:solidFill>
                  <a:schemeClr val="tx1"/>
                </a:solidFill>
                <a:latin typeface="+mn-lt"/>
                <a:ea typeface="+mn-ea"/>
                <a:cs typeface="+mn-cs"/>
              </a:defRPr>
            </a:lvl4pPr>
            <a:lvl5pPr marL="1887538" indent="-341313" algn="l" defTabSz="914363" rtl="0" eaLnBrk="1" latinLnBrk="0" hangingPunct="1">
              <a:lnSpc>
                <a:spcPct val="150000"/>
              </a:lnSpc>
              <a:spcBef>
                <a:spcPct val="20000"/>
              </a:spcBef>
              <a:buSzPct val="80000"/>
              <a:buFontTx/>
              <a:buBlip>
                <a:blip r:embed="rId3"/>
              </a:buBlip>
              <a:defRPr sz="20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14400" fontAlgn="base">
              <a:lnSpc>
                <a:spcPct val="110000"/>
              </a:lnSpc>
              <a:spcBef>
                <a:spcPts val="800"/>
              </a:spcBef>
              <a:spcAft>
                <a:spcPts val="800"/>
              </a:spcAft>
              <a:buClr>
                <a:srgbClr val="A00E18"/>
              </a:buClr>
              <a:buSzPct val="85000"/>
              <a:buFontTx/>
              <a:buNone/>
            </a:pPr>
            <a:r>
              <a:rPr lang="en-US" sz="1300" kern="0" dirty="0" smtClean="0">
                <a:solidFill>
                  <a:srgbClr val="20252C"/>
                </a:solidFill>
              </a:rPr>
              <a:t>Reduce IT operational cost and development cost</a:t>
            </a:r>
            <a:endParaRPr lang="en-IN" sz="1300" kern="0" dirty="0" smtClean="0">
              <a:solidFill>
                <a:srgbClr val="20252C"/>
              </a:solidFill>
            </a:endParaRPr>
          </a:p>
        </p:txBody>
      </p:sp>
      <p:sp>
        <p:nvSpPr>
          <p:cNvPr id="20" name="Rectangle 19"/>
          <p:cNvSpPr/>
          <p:nvPr/>
        </p:nvSpPr>
        <p:spPr>
          <a:xfrm>
            <a:off x="1472184" y="1180279"/>
            <a:ext cx="4200655" cy="246221"/>
          </a:xfrm>
          <a:prstGeom prst="rect">
            <a:avLst/>
          </a:prstGeom>
        </p:spPr>
        <p:txBody>
          <a:bodyPr wrap="square" lIns="0" tIns="0" rIns="0" bIns="0">
            <a:noAutofit/>
          </a:bodyPr>
          <a:lstStyle/>
          <a:p>
            <a:pPr marL="0" lvl="1" fontAlgn="base">
              <a:spcBef>
                <a:spcPts val="600"/>
              </a:spcBef>
              <a:spcAft>
                <a:spcPts val="600"/>
              </a:spcAft>
              <a:buClr>
                <a:srgbClr val="A00E18"/>
              </a:buClr>
              <a:buSzPct val="85000"/>
            </a:pPr>
            <a:r>
              <a:rPr lang="en-US" sz="1600" dirty="0" smtClean="0">
                <a:solidFill>
                  <a:srgbClr val="A00E18"/>
                </a:solidFill>
              </a:rPr>
              <a:t>Lowering cost with unified platform </a:t>
            </a:r>
          </a:p>
        </p:txBody>
      </p:sp>
      <p:sp>
        <p:nvSpPr>
          <p:cNvPr id="24" name="Text Placeholder 2"/>
          <p:cNvSpPr txBox="1">
            <a:spLocks/>
          </p:cNvSpPr>
          <p:nvPr/>
        </p:nvSpPr>
        <p:spPr>
          <a:xfrm>
            <a:off x="1472184" y="2112394"/>
            <a:ext cx="6950085" cy="220060"/>
          </a:xfrm>
          <a:prstGeom prst="rect">
            <a:avLst/>
          </a:prstGeom>
        </p:spPr>
        <p:txBody>
          <a:bodyPr wrap="square" lIns="0" tIns="0" rIns="0" bIns="0">
            <a:noAutofit/>
          </a:bodyPr>
          <a:lstStyle>
            <a:lvl1pPr marL="460375" indent="-460375" algn="l" defTabSz="914363" rtl="0" eaLnBrk="1" latinLnBrk="0" hangingPunct="1">
              <a:lnSpc>
                <a:spcPct val="150000"/>
              </a:lnSpc>
              <a:spcBef>
                <a:spcPct val="20000"/>
              </a:spcBef>
              <a:buSzPct val="80000"/>
              <a:buFontTx/>
              <a:buBlip>
                <a:blip r:embed="rId3"/>
              </a:buBlip>
              <a:defRPr sz="2800" kern="1200">
                <a:solidFill>
                  <a:schemeClr val="tx1"/>
                </a:solidFill>
                <a:latin typeface="+mn-lt"/>
                <a:ea typeface="+mn-ea"/>
                <a:cs typeface="+mn-cs"/>
              </a:defRPr>
            </a:lvl1pPr>
            <a:lvl2pPr marL="855663" indent="-395288" algn="l" defTabSz="914363" rtl="0" eaLnBrk="1" latinLnBrk="0" hangingPunct="1">
              <a:lnSpc>
                <a:spcPct val="150000"/>
              </a:lnSpc>
              <a:spcBef>
                <a:spcPct val="20000"/>
              </a:spcBef>
              <a:buSzPct val="80000"/>
              <a:buFontTx/>
              <a:buBlip>
                <a:blip r:embed="rId3"/>
              </a:buBlip>
              <a:defRPr sz="2400" kern="1200">
                <a:solidFill>
                  <a:schemeClr val="tx1"/>
                </a:solidFill>
                <a:latin typeface="+mn-lt"/>
                <a:ea typeface="+mn-ea"/>
                <a:cs typeface="+mn-cs"/>
              </a:defRPr>
            </a:lvl2pPr>
            <a:lvl3pPr marL="1196975" indent="-341313" algn="l" defTabSz="914363" rtl="0" eaLnBrk="1" latinLnBrk="0" hangingPunct="1">
              <a:lnSpc>
                <a:spcPct val="150000"/>
              </a:lnSpc>
              <a:spcBef>
                <a:spcPct val="20000"/>
              </a:spcBef>
              <a:buSzPct val="80000"/>
              <a:buFontTx/>
              <a:buBlip>
                <a:blip r:embed="rId3"/>
              </a:buBlip>
              <a:defRPr sz="2000" kern="1200">
                <a:solidFill>
                  <a:schemeClr val="tx1"/>
                </a:solidFill>
                <a:latin typeface="+mn-lt"/>
                <a:ea typeface="+mn-ea"/>
                <a:cs typeface="+mn-cs"/>
              </a:defRPr>
            </a:lvl3pPr>
            <a:lvl4pPr marL="1546225" indent="-349250" algn="l" defTabSz="914363" rtl="0" eaLnBrk="1" latinLnBrk="0" hangingPunct="1">
              <a:lnSpc>
                <a:spcPct val="150000"/>
              </a:lnSpc>
              <a:spcBef>
                <a:spcPct val="20000"/>
              </a:spcBef>
              <a:buSzPct val="80000"/>
              <a:buFontTx/>
              <a:buBlip>
                <a:blip r:embed="rId3"/>
              </a:buBlip>
              <a:defRPr sz="2000" kern="1200">
                <a:solidFill>
                  <a:schemeClr val="tx1"/>
                </a:solidFill>
                <a:latin typeface="+mn-lt"/>
                <a:ea typeface="+mn-ea"/>
                <a:cs typeface="+mn-cs"/>
              </a:defRPr>
            </a:lvl4pPr>
            <a:lvl5pPr marL="1887538" indent="-341313" algn="l" defTabSz="914363" rtl="0" eaLnBrk="1" latinLnBrk="0" hangingPunct="1">
              <a:lnSpc>
                <a:spcPct val="150000"/>
              </a:lnSpc>
              <a:spcBef>
                <a:spcPct val="20000"/>
              </a:spcBef>
              <a:buSzPct val="80000"/>
              <a:buFontTx/>
              <a:buBlip>
                <a:blip r:embed="rId3"/>
              </a:buBlip>
              <a:defRPr sz="20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14400" fontAlgn="base">
              <a:lnSpc>
                <a:spcPct val="110000"/>
              </a:lnSpc>
              <a:spcBef>
                <a:spcPts val="800"/>
              </a:spcBef>
              <a:spcAft>
                <a:spcPts val="800"/>
              </a:spcAft>
              <a:buClr>
                <a:srgbClr val="A00E18"/>
              </a:buClr>
              <a:buSzPct val="85000"/>
              <a:buFontTx/>
              <a:buNone/>
            </a:pPr>
            <a:r>
              <a:rPr lang="en-US" sz="1300" kern="0" dirty="0" smtClean="0">
                <a:solidFill>
                  <a:srgbClr val="20252C"/>
                </a:solidFill>
              </a:rPr>
              <a:t>Business process automation and integration</a:t>
            </a:r>
            <a:endParaRPr lang="en-IN" sz="1300" kern="0" dirty="0" smtClean="0">
              <a:solidFill>
                <a:srgbClr val="20252C"/>
              </a:solidFill>
            </a:endParaRPr>
          </a:p>
        </p:txBody>
      </p:sp>
      <p:sp>
        <p:nvSpPr>
          <p:cNvPr id="25" name="Rectangle 24"/>
          <p:cNvSpPr/>
          <p:nvPr/>
        </p:nvSpPr>
        <p:spPr>
          <a:xfrm>
            <a:off x="1472184" y="1821934"/>
            <a:ext cx="4200655" cy="246221"/>
          </a:xfrm>
          <a:prstGeom prst="rect">
            <a:avLst/>
          </a:prstGeom>
        </p:spPr>
        <p:txBody>
          <a:bodyPr wrap="square" lIns="0" tIns="0" rIns="0" bIns="0">
            <a:noAutofit/>
          </a:bodyPr>
          <a:lstStyle/>
          <a:p>
            <a:pPr marL="0" lvl="1" fontAlgn="base">
              <a:spcBef>
                <a:spcPts val="600"/>
              </a:spcBef>
              <a:spcAft>
                <a:spcPts val="600"/>
              </a:spcAft>
              <a:buClr>
                <a:srgbClr val="A00E18"/>
              </a:buClr>
              <a:buSzPct val="85000"/>
            </a:pPr>
            <a:r>
              <a:rPr lang="en-US" sz="1600" dirty="0" smtClean="0">
                <a:solidFill>
                  <a:srgbClr val="A00E18"/>
                </a:solidFill>
              </a:rPr>
              <a:t>Accelerate business-driven change</a:t>
            </a:r>
          </a:p>
        </p:txBody>
      </p:sp>
      <p:grpSp>
        <p:nvGrpSpPr>
          <p:cNvPr id="16" name="Group 15"/>
          <p:cNvGrpSpPr/>
          <p:nvPr/>
        </p:nvGrpSpPr>
        <p:grpSpPr>
          <a:xfrm>
            <a:off x="3282215" y="2779776"/>
            <a:ext cx="2743200" cy="3346703"/>
            <a:chOff x="3272590" y="2779776"/>
            <a:chExt cx="2743200" cy="3346703"/>
          </a:xfrm>
        </p:grpSpPr>
        <p:sp>
          <p:nvSpPr>
            <p:cNvPr id="52" name="Rectangle 51"/>
            <p:cNvSpPr/>
            <p:nvPr/>
          </p:nvSpPr>
          <p:spPr>
            <a:xfrm>
              <a:off x="3284692" y="2779776"/>
              <a:ext cx="2731098" cy="1384674"/>
            </a:xfrm>
            <a:prstGeom prst="rect">
              <a:avLst/>
            </a:prstGeom>
          </p:spPr>
          <p:txBody>
            <a:bodyPr wrap="square">
              <a:spAutoFit/>
            </a:bodyPr>
            <a:lstStyle/>
            <a:p>
              <a:pPr indent="3175" algn="ctr" defTabSz="914363">
                <a:lnSpc>
                  <a:spcPct val="110000"/>
                </a:lnSpc>
                <a:spcBef>
                  <a:spcPts val="24"/>
                </a:spcBef>
              </a:pPr>
              <a:r>
                <a:rPr lang="en-US" sz="1100" b="1" dirty="0" smtClean="0">
                  <a:solidFill>
                    <a:srgbClr val="000000"/>
                  </a:solidFill>
                  <a:cs typeface="Arial" charset="0"/>
                </a:rPr>
                <a:t>“</a:t>
              </a:r>
              <a:r>
                <a:rPr lang="en-IN" sz="1100" b="1" dirty="0">
                  <a:solidFill>
                    <a:srgbClr val="000000"/>
                  </a:solidFill>
                  <a:cs typeface="Arial" charset="0"/>
                </a:rPr>
                <a:t>Dayforce’s complete solution brings together all of our key workforce data onto a unified Microsoft platform. Dayforce and the Microsoft Application Platform combine to provide significant value to our </a:t>
              </a:r>
              <a:r>
                <a:rPr lang="en-IN" sz="1100" b="1" dirty="0" smtClean="0">
                  <a:solidFill>
                    <a:srgbClr val="000000"/>
                  </a:solidFill>
                  <a:cs typeface="Arial" charset="0"/>
                </a:rPr>
                <a:t>operations.”</a:t>
              </a:r>
              <a:endParaRPr lang="en-US" sz="1100" b="1" dirty="0">
                <a:solidFill>
                  <a:srgbClr val="000000"/>
                </a:solidFill>
                <a:cs typeface="Arial" charset="0"/>
              </a:endParaRPr>
            </a:p>
          </p:txBody>
        </p:sp>
        <p:sp>
          <p:nvSpPr>
            <p:cNvPr id="53" name="Rectangle 52"/>
            <p:cNvSpPr/>
            <p:nvPr/>
          </p:nvSpPr>
          <p:spPr>
            <a:xfrm>
              <a:off x="3272590" y="4458424"/>
              <a:ext cx="2743200" cy="769441"/>
            </a:xfrm>
            <a:prstGeom prst="rect">
              <a:avLst/>
            </a:prstGeom>
          </p:spPr>
          <p:txBody>
            <a:bodyPr wrap="square">
              <a:spAutoFit/>
            </a:bodyPr>
            <a:lstStyle/>
            <a:p>
              <a:pPr algn="ctr" defTabSz="914363"/>
              <a:r>
                <a:rPr lang="en-IN" sz="1100" dirty="0" smtClean="0">
                  <a:solidFill>
                    <a:srgbClr val="000000"/>
                  </a:solidFill>
                </a:rPr>
                <a:t>Able </a:t>
              </a:r>
              <a:r>
                <a:rPr lang="en-IN" sz="1100" dirty="0">
                  <a:solidFill>
                    <a:srgbClr val="000000"/>
                  </a:solidFill>
                </a:rPr>
                <a:t>to improve workforce management across operations, and to measurably improve profitability by replacing a collection of disparate </a:t>
              </a:r>
              <a:r>
                <a:rPr lang="en-IN" sz="1100" dirty="0" smtClean="0">
                  <a:solidFill>
                    <a:srgbClr val="000000"/>
                  </a:solidFill>
                </a:rPr>
                <a:t>systems</a:t>
              </a:r>
              <a:endParaRPr lang="en-US" sz="1100" dirty="0">
                <a:solidFill>
                  <a:srgbClr val="000000"/>
                </a:solidFill>
              </a:endParaRPr>
            </a:p>
          </p:txBody>
        </p:sp>
        <p:pic>
          <p:nvPicPr>
            <p:cNvPr id="1026" name="Picture 1" descr="http://www.longos.com/eng/aif_images/logo.gif"/>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9976" y="5356504"/>
              <a:ext cx="862149" cy="7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p:nvPr/>
        </p:nvGrpSpPr>
        <p:grpSpPr>
          <a:xfrm>
            <a:off x="6083165" y="4458424"/>
            <a:ext cx="2743201" cy="1680511"/>
            <a:chOff x="6083165" y="4458424"/>
            <a:chExt cx="2743201" cy="1680511"/>
          </a:xfrm>
        </p:grpSpPr>
        <p:sp>
          <p:nvSpPr>
            <p:cNvPr id="65" name="Rectangle 64"/>
            <p:cNvSpPr/>
            <p:nvPr/>
          </p:nvSpPr>
          <p:spPr>
            <a:xfrm>
              <a:off x="6083165" y="4458424"/>
              <a:ext cx="2743201" cy="938719"/>
            </a:xfrm>
            <a:prstGeom prst="rect">
              <a:avLst/>
            </a:prstGeom>
          </p:spPr>
          <p:txBody>
            <a:bodyPr wrap="square">
              <a:spAutoFit/>
            </a:bodyPr>
            <a:lstStyle/>
            <a:p>
              <a:pPr algn="ctr" defTabSz="914363"/>
              <a:r>
                <a:rPr lang="en-IN" sz="1100" dirty="0">
                  <a:solidFill>
                    <a:srgbClr val="000000"/>
                  </a:solidFill>
                </a:rPr>
                <a:t>Company has gained lower TCO through </a:t>
              </a:r>
              <a:r>
                <a:rPr lang="en-IN" sz="1100" dirty="0" smtClean="0">
                  <a:solidFill>
                    <a:srgbClr val="000000"/>
                  </a:solidFill>
                </a:rPr>
                <a:t>consolidation  </a:t>
              </a:r>
              <a:r>
                <a:rPr lang="en-IN" sz="1100" dirty="0">
                  <a:solidFill>
                    <a:srgbClr val="000000"/>
                  </a:solidFill>
                </a:rPr>
                <a:t>using the Hyper-V feature of Windows Server </a:t>
              </a:r>
              <a:r>
                <a:rPr lang="en-IN" sz="1100" dirty="0" smtClean="0">
                  <a:solidFill>
                    <a:srgbClr val="000000"/>
                  </a:solidFill>
                </a:rPr>
                <a:t>2008</a:t>
              </a:r>
              <a:r>
                <a:rPr lang="en-IN" sz="1100" dirty="0">
                  <a:solidFill>
                    <a:srgbClr val="000000"/>
                  </a:solidFill>
                </a:rPr>
                <a:t>. </a:t>
              </a:r>
              <a:r>
                <a:rPr lang="en-IN" sz="1100" dirty="0" smtClean="0">
                  <a:solidFill>
                    <a:srgbClr val="000000"/>
                  </a:solidFill>
                </a:rPr>
                <a:t>Also providing compression to reduce storage that is easier to manage</a:t>
              </a:r>
              <a:endParaRPr lang="en-US" sz="1100" dirty="0">
                <a:solidFill>
                  <a:srgbClr val="000000"/>
                </a:solidFill>
              </a:endParaRPr>
            </a:p>
          </p:txBody>
        </p:sp>
        <p:pic>
          <p:nvPicPr>
            <p:cNvPr id="1027" name="Picture 3" descr="http://upload.wikimedia.org/wikipedia/en/thumb/4/49/Eurosport_logo.svg/150px-Eurosport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8090" y="5404630"/>
              <a:ext cx="1171764" cy="73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2" name="Picture 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897" y="1283069"/>
            <a:ext cx="1196807" cy="784792"/>
          </a:xfrm>
          <a:prstGeom prst="rect">
            <a:avLst/>
          </a:prstGeom>
        </p:spPr>
      </p:pic>
      <p:grpSp>
        <p:nvGrpSpPr>
          <p:cNvPr id="14" name="Group 13"/>
          <p:cNvGrpSpPr/>
          <p:nvPr/>
        </p:nvGrpSpPr>
        <p:grpSpPr>
          <a:xfrm>
            <a:off x="616018" y="2779776"/>
            <a:ext cx="2579570" cy="3237357"/>
            <a:chOff x="616018" y="2779776"/>
            <a:chExt cx="2579570" cy="3237357"/>
          </a:xfrm>
        </p:grpSpPr>
        <p:sp>
          <p:nvSpPr>
            <p:cNvPr id="44" name="Rectangle 43"/>
            <p:cNvSpPr/>
            <p:nvPr/>
          </p:nvSpPr>
          <p:spPr>
            <a:xfrm>
              <a:off x="625641" y="2779776"/>
              <a:ext cx="2550695" cy="1581972"/>
            </a:xfrm>
            <a:prstGeom prst="rect">
              <a:avLst/>
            </a:prstGeom>
          </p:spPr>
          <p:txBody>
            <a:bodyPr wrap="square">
              <a:spAutoFit/>
            </a:bodyPr>
            <a:lstStyle/>
            <a:p>
              <a:pPr indent="3175" algn="ctr" defTabSz="914363">
                <a:lnSpc>
                  <a:spcPct val="110000"/>
                </a:lnSpc>
                <a:spcBef>
                  <a:spcPts val="24"/>
                </a:spcBef>
              </a:pPr>
              <a:r>
                <a:rPr lang="en-US" sz="1100" b="1" dirty="0" smtClean="0">
                  <a:solidFill>
                    <a:srgbClr val="000000"/>
                  </a:solidFill>
                  <a:cs typeface="Arial" charset="0"/>
                </a:rPr>
                <a:t>“</a:t>
              </a:r>
              <a:r>
                <a:rPr lang="en-IN" sz="1100" b="1" dirty="0">
                  <a:solidFill>
                    <a:srgbClr val="000000"/>
                  </a:solidFill>
                  <a:cs typeface="Arial" charset="0"/>
                </a:rPr>
                <a:t>Now, we have almost the same IT budget as in the early nineties, but with about 10 times as many users. </a:t>
              </a:r>
              <a:r>
                <a:rPr lang="en-IN" sz="1100" b="1" dirty="0" smtClean="0">
                  <a:solidFill>
                    <a:srgbClr val="000000"/>
                  </a:solidFill>
                  <a:cs typeface="Arial" charset="0"/>
                </a:rPr>
                <a:t>Because </a:t>
              </a:r>
              <a:r>
                <a:rPr lang="en-IN" sz="1100" b="1" dirty="0">
                  <a:solidFill>
                    <a:srgbClr val="000000"/>
                  </a:solidFill>
                  <a:cs typeface="Arial" charset="0"/>
                </a:rPr>
                <a:t>the Microsoft environment is so intuitive and familiar to our employees, installation, development, and management are much faster and </a:t>
              </a:r>
              <a:r>
                <a:rPr lang="en-IN" sz="1100" b="1" dirty="0" smtClean="0">
                  <a:solidFill>
                    <a:srgbClr val="000000"/>
                  </a:solidFill>
                  <a:cs typeface="Arial" charset="0"/>
                </a:rPr>
                <a:t>easier.”</a:t>
              </a:r>
              <a:endParaRPr lang="en-US" sz="1100" b="1" dirty="0">
                <a:solidFill>
                  <a:srgbClr val="000000"/>
                </a:solidFill>
                <a:cs typeface="Arial" charset="0"/>
              </a:endParaRPr>
            </a:p>
          </p:txBody>
        </p:sp>
        <p:sp>
          <p:nvSpPr>
            <p:cNvPr id="45" name="Rectangle 44"/>
            <p:cNvSpPr/>
            <p:nvPr/>
          </p:nvSpPr>
          <p:spPr>
            <a:xfrm>
              <a:off x="616018" y="4461539"/>
              <a:ext cx="2579570" cy="769441"/>
            </a:xfrm>
            <a:prstGeom prst="rect">
              <a:avLst/>
            </a:prstGeom>
          </p:spPr>
          <p:txBody>
            <a:bodyPr wrap="square">
              <a:spAutoFit/>
            </a:bodyPr>
            <a:lstStyle/>
            <a:p>
              <a:pPr algn="ctr" defTabSz="914363"/>
              <a:r>
                <a:rPr lang="en-IN" sz="1100" dirty="0" smtClean="0">
                  <a:solidFill>
                    <a:srgbClr val="000000"/>
                  </a:solidFill>
                </a:rPr>
                <a:t>Gained the flexibility</a:t>
              </a:r>
              <a:r>
                <a:rPr lang="en-IN" sz="1100" dirty="0">
                  <a:solidFill>
                    <a:srgbClr val="000000"/>
                  </a:solidFill>
                </a:rPr>
                <a:t>, stability, and rapid-development capabilities </a:t>
              </a:r>
              <a:r>
                <a:rPr lang="en-IN" sz="1100" dirty="0" smtClean="0">
                  <a:solidFill>
                    <a:srgbClr val="000000"/>
                  </a:solidFill>
                </a:rPr>
                <a:t>the company needs </a:t>
              </a:r>
              <a:r>
                <a:rPr lang="en-IN" sz="1100" dirty="0">
                  <a:solidFill>
                    <a:srgbClr val="000000"/>
                  </a:solidFill>
                </a:rPr>
                <a:t>to remain an agile leader in its </a:t>
              </a:r>
              <a:r>
                <a:rPr lang="en-IN" sz="1100" dirty="0" smtClean="0">
                  <a:solidFill>
                    <a:srgbClr val="000000"/>
                  </a:solidFill>
                </a:rPr>
                <a:t>industry</a:t>
              </a:r>
              <a:endParaRPr lang="en-US" sz="1100" dirty="0">
                <a:solidFill>
                  <a:srgbClr val="000000"/>
                </a:solidFill>
              </a:endParaRPr>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23551" y="5385381"/>
              <a:ext cx="1364247" cy="631752"/>
            </a:xfrm>
            <a:prstGeom prst="rect">
              <a:avLst/>
            </a:prstGeom>
          </p:spPr>
        </p:pic>
      </p:grpSp>
      <p:sp>
        <p:nvSpPr>
          <p:cNvPr id="82" name="Rectangle 81"/>
          <p:cNvSpPr/>
          <p:nvPr/>
        </p:nvSpPr>
        <p:spPr>
          <a:xfrm>
            <a:off x="6092792" y="2779776"/>
            <a:ext cx="2743200" cy="1198470"/>
          </a:xfrm>
          <a:prstGeom prst="rect">
            <a:avLst/>
          </a:prstGeom>
        </p:spPr>
        <p:txBody>
          <a:bodyPr wrap="square">
            <a:spAutoFit/>
          </a:bodyPr>
          <a:lstStyle/>
          <a:p>
            <a:pPr indent="3175" algn="ctr" defTabSz="914363">
              <a:lnSpc>
                <a:spcPct val="110000"/>
              </a:lnSpc>
              <a:spcBef>
                <a:spcPts val="24"/>
              </a:spcBef>
            </a:pPr>
            <a:r>
              <a:rPr lang="en-US" sz="1100" b="1" dirty="0" smtClean="0">
                <a:solidFill>
                  <a:srgbClr val="000000"/>
                </a:solidFill>
                <a:cs typeface="Arial" charset="0"/>
              </a:rPr>
              <a:t>”</a:t>
            </a:r>
            <a:r>
              <a:rPr lang="en-IN" sz="1100" b="1" dirty="0" smtClean="0">
                <a:solidFill>
                  <a:srgbClr val="000000"/>
                </a:solidFill>
                <a:cs typeface="Arial" charset="0"/>
              </a:rPr>
              <a:t>The </a:t>
            </a:r>
            <a:r>
              <a:rPr lang="en-IN" sz="1100" b="1" dirty="0">
                <a:solidFill>
                  <a:srgbClr val="000000"/>
                </a:solidFill>
                <a:cs typeface="Arial" charset="0"/>
              </a:rPr>
              <a:t>new licensing model of SQL Server 2008 Enterprise proved to be very advantageous for our virtualization and consolidation. We saw licensing costs reduced by about 80 </a:t>
            </a:r>
            <a:r>
              <a:rPr lang="en-IN" sz="1100" b="1" dirty="0" smtClean="0">
                <a:solidFill>
                  <a:srgbClr val="000000"/>
                </a:solidFill>
                <a:cs typeface="Arial" charset="0"/>
              </a:rPr>
              <a:t>%.“</a:t>
            </a:r>
            <a:endParaRPr lang="en-US" sz="1100" b="1" dirty="0">
              <a:solidFill>
                <a:srgbClr val="000000"/>
              </a:solidFill>
              <a:cs typeface="Arial" charset="0"/>
            </a:endParaRPr>
          </a:p>
        </p:txBody>
      </p:sp>
    </p:spTree>
    <p:extLst>
      <p:ext uri="{BB962C8B-B14F-4D97-AF65-F5344CB8AC3E}">
        <p14:creationId xmlns:p14="http://schemas.microsoft.com/office/powerpoint/2010/main" val="1887796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65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650"/>
                            </p:stCondLst>
                            <p:childTnLst>
                              <p:par>
                                <p:cTn id="8" presetID="1" presetClass="entr" presetSubtype="0" fill="hold" nodeType="afterEffect">
                                  <p:stCondLst>
                                    <p:cond delay="65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V:\Design IN-OUT\#1178 Joint Business Launch Keynote\PPT_art\line.png"/>
          <p:cNvPicPr>
            <a:picLocks noChangeAspect="1" noChangeArrowheads="1"/>
          </p:cNvPicPr>
          <p:nvPr/>
        </p:nvPicPr>
        <p:blipFill>
          <a:blip r:embed="rId3" cstate="print"/>
          <a:srcRect/>
          <a:stretch>
            <a:fillRect/>
          </a:stretch>
        </p:blipFill>
        <p:spPr bwMode="auto">
          <a:xfrm flipV="1">
            <a:off x="2133600" y="2158031"/>
            <a:ext cx="6934200" cy="2362200"/>
          </a:xfrm>
          <a:prstGeom prst="rect">
            <a:avLst/>
          </a:prstGeom>
          <a:noFill/>
        </p:spPr>
      </p:pic>
      <p:sp>
        <p:nvSpPr>
          <p:cNvPr id="19" name="Title 3"/>
          <p:cNvSpPr txBox="1">
            <a:spLocks/>
          </p:cNvSpPr>
          <p:nvPr/>
        </p:nvSpPr>
        <p:spPr>
          <a:xfrm>
            <a:off x="2819400" y="3214503"/>
            <a:ext cx="6019800" cy="747897"/>
          </a:xfrm>
          <a:prstGeom prst="rect">
            <a:avLst/>
          </a:prstGeom>
        </p:spPr>
        <p:txBody>
          <a:bodyPr vert="horz" wrap="square" lIns="0" tIns="0" rIns="0" bIns="0" rtlCol="0" anchor="t">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400" dirty="0" smtClean="0">
                <a:ln w="3175">
                  <a:noFill/>
                </a:ln>
                <a:gradFill flip="none" rotWithShape="1">
                  <a:gsLst>
                    <a:gs pos="0">
                      <a:schemeClr val="bg1">
                        <a:lumMod val="65000"/>
                      </a:schemeClr>
                    </a:gs>
                    <a:gs pos="47000">
                      <a:schemeClr val="bg1"/>
                    </a:gs>
                  </a:gsLst>
                  <a:lin ang="5400000" scaled="1"/>
                  <a:tileRect/>
                </a:gradFill>
                <a:effectLst>
                  <a:outerShdw blurRad="50800" dist="38100" algn="l" rotWithShape="0">
                    <a:prstClr val="black">
                      <a:alpha val="40000"/>
                    </a:prstClr>
                  </a:outerShdw>
                </a:effectLst>
                <a:latin typeface="Segoe UI" pitchFamily="34" charset="0"/>
                <a:cs typeface="Segoe UI" pitchFamily="34" charset="0"/>
              </a:rPr>
              <a:t>Next Steps</a:t>
            </a:r>
            <a:endParaRPr kumimoji="0" lang="en-US" sz="5400" b="0" i="0" u="none" strike="noStrike" kern="1200" cap="none" normalizeH="0" baseline="0" noProof="0" dirty="0">
              <a:ln w="3175">
                <a:noFill/>
              </a:ln>
              <a:gradFill flip="none" rotWithShape="1">
                <a:gsLst>
                  <a:gs pos="0">
                    <a:schemeClr val="bg1">
                      <a:lumMod val="65000"/>
                    </a:schemeClr>
                  </a:gs>
                  <a:gs pos="47000">
                    <a:schemeClr val="bg1"/>
                  </a:gs>
                </a:gsLst>
                <a:lin ang="5400000" scaled="1"/>
                <a:tileRect/>
              </a:gradFill>
              <a:effectLst>
                <a:outerShdw blurRad="50800" dist="38100" algn="l" rotWithShape="0">
                  <a:prstClr val="black">
                    <a:alpha val="40000"/>
                  </a:prstClr>
                </a:outerShdw>
              </a:effectLst>
              <a:uLnTx/>
              <a:uFillTx/>
              <a:latin typeface="Segoe UI" pitchFamily="34" charset="0"/>
              <a:cs typeface="Segoe UI" pitchFamily="34" charset="0"/>
            </a:endParaRPr>
          </a:p>
        </p:txBody>
      </p:sp>
      <p:pic>
        <p:nvPicPr>
          <p:cNvPr id="5" name="gear 1" descr="V:\Design IN-OUT\#1178 Joint Business Launch Keynote\PPT_art\gear1.png"/>
          <p:cNvPicPr>
            <a:picLocks noChangeAspect="1" noChangeArrowheads="1"/>
          </p:cNvPicPr>
          <p:nvPr/>
        </p:nvPicPr>
        <p:blipFill>
          <a:blip r:embed="rId4" cstate="print">
            <a:lum bright="35000"/>
          </a:blip>
          <a:stretch>
            <a:fillRect/>
          </a:stretch>
        </p:blipFill>
        <p:spPr bwMode="auto">
          <a:xfrm>
            <a:off x="295619" y="-304800"/>
            <a:ext cx="2752381" cy="2676191"/>
          </a:xfrm>
          <a:prstGeom prst="rect">
            <a:avLst/>
          </a:prstGeom>
          <a:noFill/>
          <a:ln>
            <a:noFill/>
          </a:ln>
        </p:spPr>
      </p:pic>
      <p:pic>
        <p:nvPicPr>
          <p:cNvPr id="6" name="gear 2" descr="V:\Design IN-OUT\#1178 Joint Business Launch Keynote\PPT_art\gear2.png"/>
          <p:cNvPicPr>
            <a:picLocks noChangeAspect="1" noChangeArrowheads="1"/>
          </p:cNvPicPr>
          <p:nvPr/>
        </p:nvPicPr>
        <p:blipFill>
          <a:blip r:embed="rId5" cstate="print">
            <a:lum bright="35000"/>
          </a:blip>
          <a:srcRect t="30826" r="23248"/>
          <a:stretch>
            <a:fillRect/>
          </a:stretch>
        </p:blipFill>
        <p:spPr bwMode="auto">
          <a:xfrm>
            <a:off x="228600" y="2209800"/>
            <a:ext cx="1813034" cy="1739462"/>
          </a:xfrm>
          <a:prstGeom prst="rect">
            <a:avLst/>
          </a:prstGeom>
          <a:noFill/>
        </p:spPr>
      </p:pic>
      <p:pic>
        <p:nvPicPr>
          <p:cNvPr id="8" name="gear 3" descr="V:\Design IN-OUT\#1178 Joint Business Launch Keynote\PPT_art\gear3.png"/>
          <p:cNvPicPr>
            <a:picLocks noChangeAspect="1" noChangeArrowheads="1"/>
          </p:cNvPicPr>
          <p:nvPr/>
        </p:nvPicPr>
        <p:blipFill>
          <a:blip r:embed="rId6" cstate="print">
            <a:lum bright="35000"/>
          </a:blip>
          <a:srcRect/>
          <a:stretch>
            <a:fillRect/>
          </a:stretch>
        </p:blipFill>
        <p:spPr bwMode="auto">
          <a:xfrm>
            <a:off x="295275" y="3724275"/>
            <a:ext cx="2828925" cy="2828925"/>
          </a:xfrm>
          <a:prstGeom prst="rect">
            <a:avLst/>
          </a:prstGeom>
          <a:noFill/>
        </p:spPr>
      </p:pic>
    </p:spTree>
    <p:extLst>
      <p:ext uri="{BB962C8B-B14F-4D97-AF65-F5344CB8AC3E}">
        <p14:creationId xmlns:p14="http://schemas.microsoft.com/office/powerpoint/2010/main" val="1869618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17" presetClass="entr" presetSubtype="2"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ppt_w/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childTnLst>
                                </p:cTn>
                              </p:par>
                              <p:par>
                                <p:cTn id="16" presetID="8" presetClass="emph" presetSubtype="0" fill="hold" nodeType="withEffect">
                                  <p:stCondLst>
                                    <p:cond delay="0"/>
                                  </p:stCondLst>
                                  <p:childTnLst>
                                    <p:animRot by="4800000">
                                      <p:cBhvr>
                                        <p:cTn id="17" dur="5500" fill="hold"/>
                                        <p:tgtEl>
                                          <p:spTgt spid="5"/>
                                        </p:tgtEl>
                                        <p:attrNameLst>
                                          <p:attrName>r</p:attrName>
                                        </p:attrNameLst>
                                      </p:cBhvr>
                                    </p:animRot>
                                  </p:childTnLst>
                                </p:cTn>
                              </p:par>
                              <p:par>
                                <p:cTn id="18" presetID="8" presetClass="emph" presetSubtype="0" fill="hold" nodeType="withEffect">
                                  <p:stCondLst>
                                    <p:cond delay="0"/>
                                  </p:stCondLst>
                                  <p:childTnLst>
                                    <p:animRot by="-4800000">
                                      <p:cBhvr>
                                        <p:cTn id="19" dur="5500" fill="hold"/>
                                        <p:tgtEl>
                                          <p:spTgt spid="6"/>
                                        </p:tgtEl>
                                        <p:attrNameLst>
                                          <p:attrName>r</p:attrName>
                                        </p:attrNameLst>
                                      </p:cBhvr>
                                    </p:animRot>
                                  </p:childTnLst>
                                </p:cTn>
                              </p:par>
                              <p:par>
                                <p:cTn id="20" presetID="8" presetClass="emph" presetSubtype="0" fill="hold" nodeType="withEffect">
                                  <p:stCondLst>
                                    <p:cond delay="0"/>
                                  </p:stCondLst>
                                  <p:childTnLst>
                                    <p:animRot by="4800000">
                                      <p:cBhvr>
                                        <p:cTn id="21" dur="55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2213" y="533400"/>
            <a:ext cx="7164602" cy="553998"/>
          </a:xfrm>
        </p:spPr>
        <p:txBody>
          <a:bodyPr/>
          <a:lstStyle/>
          <a:p>
            <a:r>
              <a:rPr lang="en-US" kern="1200" dirty="0" smtClean="0"/>
              <a:t>Next Steps / Calls to Action</a:t>
            </a:r>
            <a:endParaRPr lang="en-US" sz="2400" dirty="0">
              <a:solidFill>
                <a:schemeClr val="bg2">
                  <a:lumMod val="65000"/>
                  <a:lumOff val="35000"/>
                </a:schemeClr>
              </a:solidFill>
            </a:endParaRPr>
          </a:p>
        </p:txBody>
      </p:sp>
      <p:grpSp>
        <p:nvGrpSpPr>
          <p:cNvPr id="3" name="Group 29"/>
          <p:cNvGrpSpPr/>
          <p:nvPr/>
        </p:nvGrpSpPr>
        <p:grpSpPr>
          <a:xfrm>
            <a:off x="229654" y="1219200"/>
            <a:ext cx="8509002" cy="848063"/>
            <a:chOff x="0" y="1638300"/>
            <a:chExt cx="8792316" cy="876300"/>
          </a:xfrm>
        </p:grpSpPr>
        <p:sp>
          <p:nvSpPr>
            <p:cNvPr id="11" name="Rounded Rectangle 10"/>
            <p:cNvSpPr/>
            <p:nvPr/>
          </p:nvSpPr>
          <p:spPr bwMode="auto">
            <a:xfrm>
              <a:off x="0" y="1638300"/>
              <a:ext cx="8778240" cy="876300"/>
            </a:xfrm>
            <a:prstGeom prst="roundRect">
              <a:avLst>
                <a:gd name="adj" fmla="val 0"/>
              </a:avLst>
            </a:prstGeom>
            <a:gradFill>
              <a:gsLst>
                <a:gs pos="0">
                  <a:schemeClr val="tx2"/>
                </a:gs>
                <a:gs pos="100000">
                  <a:schemeClr val="tx1"/>
                </a:gs>
              </a:gsLst>
              <a:lin ang="5400000" scaled="0"/>
            </a:gradFill>
            <a:ln>
              <a:noFill/>
            </a:ln>
            <a:effectLst>
              <a:outerShdw blurRad="63500" dist="38100" dir="5400000" sx="99000" sy="99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ctr"/>
            <a:lstStyle/>
            <a:p>
              <a:pPr marL="0" lvl="1" indent="-342900" algn="ctr" fontAlgn="base">
                <a:lnSpc>
                  <a:spcPct val="80000"/>
                </a:lnSpc>
                <a:spcBef>
                  <a:spcPct val="20000"/>
                </a:spcBef>
                <a:spcAft>
                  <a:spcPts val="600"/>
                </a:spcAft>
                <a:buClr>
                  <a:srgbClr val="A00E18"/>
                </a:buClr>
                <a:buSzPct val="115000"/>
                <a:buFont typeface="Arial" pitchFamily="34" charset="0"/>
                <a:buChar char="•"/>
                <a:defRPr/>
              </a:pPr>
              <a:endParaRPr lang="en-US" sz="1400" b="1" dirty="0">
                <a:solidFill>
                  <a:srgbClr val="000000"/>
                </a:solidFill>
              </a:endParaRPr>
            </a:p>
          </p:txBody>
        </p:sp>
        <p:sp>
          <p:nvSpPr>
            <p:cNvPr id="28" name="Rectangle 27"/>
            <p:cNvSpPr/>
            <p:nvPr/>
          </p:nvSpPr>
          <p:spPr>
            <a:xfrm>
              <a:off x="124617" y="1650939"/>
              <a:ext cx="8667699" cy="863661"/>
            </a:xfrm>
            <a:prstGeom prst="rect">
              <a:avLst/>
            </a:prstGeom>
            <a:noFill/>
            <a:ln w="9525" cap="flat" cmpd="sng" algn="ctr">
              <a:noFill/>
              <a:prstDash val="solid"/>
              <a:headEnd type="none" w="med" len="med"/>
              <a:tailEnd type="none" w="med" len="med"/>
            </a:ln>
            <a:effectLst/>
          </p:spPr>
          <p:txBody>
            <a:bodyPr vert="horz" wrap="square" lIns="182880" tIns="45718" rIns="182880" bIns="45718" numCol="1" rtlCol="0" anchor="ctr" anchorCtr="0" compatLnSpc="1">
              <a:prstTxWarp prst="textNoShape">
                <a:avLst/>
              </a:prstTxWarp>
            </a:bodyPr>
            <a:lstStyle/>
            <a:p>
              <a:pPr defTabSz="914099">
                <a:defRPr/>
              </a:pPr>
              <a:r>
                <a:rPr lang="en-US" kern="0" dirty="0" smtClean="0">
                  <a:solidFill>
                    <a:srgbClr val="000000"/>
                  </a:solidFill>
                </a:rPr>
                <a:t>Learn more about the Microsoft Application Platform</a:t>
              </a:r>
            </a:p>
            <a:p>
              <a:pPr defTabSz="914099">
                <a:defRPr/>
              </a:pPr>
              <a:r>
                <a:rPr lang="en-US" sz="1400" kern="0" dirty="0">
                  <a:solidFill>
                    <a:srgbClr val="000000"/>
                  </a:solidFill>
                  <a:hlinkClick r:id="rId3"/>
                </a:rPr>
                <a:t>http://</a:t>
              </a:r>
              <a:r>
                <a:rPr lang="en-US" sz="1400" kern="0" dirty="0" smtClean="0">
                  <a:solidFill>
                    <a:srgbClr val="000000"/>
                  </a:solidFill>
                  <a:hlinkClick r:id="rId3"/>
                </a:rPr>
                <a:t>www.microsoft.com/applicationplatform/about/overview.mspx</a:t>
              </a:r>
              <a:r>
                <a:rPr lang="en-US" sz="1400" kern="0" dirty="0" smtClean="0">
                  <a:solidFill>
                    <a:srgbClr val="000000"/>
                  </a:solidFill>
                </a:rPr>
                <a:t> </a:t>
              </a:r>
              <a:endParaRPr lang="en-US" sz="1400" kern="0" dirty="0">
                <a:solidFill>
                  <a:srgbClr val="000000"/>
                </a:solidFill>
              </a:endParaRPr>
            </a:p>
          </p:txBody>
        </p:sp>
      </p:grpSp>
      <p:grpSp>
        <p:nvGrpSpPr>
          <p:cNvPr id="31" name="Group 29"/>
          <p:cNvGrpSpPr/>
          <p:nvPr/>
        </p:nvGrpSpPr>
        <p:grpSpPr>
          <a:xfrm>
            <a:off x="229654" y="2241924"/>
            <a:ext cx="8509002" cy="848063"/>
            <a:chOff x="0" y="1638300"/>
            <a:chExt cx="8792316" cy="876300"/>
          </a:xfrm>
        </p:grpSpPr>
        <p:sp>
          <p:nvSpPr>
            <p:cNvPr id="32" name="Rounded Rectangle 31"/>
            <p:cNvSpPr/>
            <p:nvPr/>
          </p:nvSpPr>
          <p:spPr bwMode="auto">
            <a:xfrm>
              <a:off x="0" y="1638300"/>
              <a:ext cx="8778240" cy="876300"/>
            </a:xfrm>
            <a:prstGeom prst="roundRect">
              <a:avLst>
                <a:gd name="adj" fmla="val 0"/>
              </a:avLst>
            </a:prstGeom>
            <a:gradFill>
              <a:gsLst>
                <a:gs pos="0">
                  <a:schemeClr val="tx2"/>
                </a:gs>
                <a:gs pos="100000">
                  <a:schemeClr val="tx1"/>
                </a:gs>
              </a:gsLst>
              <a:lin ang="5400000" scaled="0"/>
            </a:gradFill>
            <a:ln>
              <a:noFill/>
            </a:ln>
            <a:effectLst>
              <a:outerShdw blurRad="63500" dist="38100" dir="5400000" sx="99000" sy="99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ctr"/>
            <a:lstStyle/>
            <a:p>
              <a:pPr marL="0" lvl="1" indent="-342900" algn="ctr" fontAlgn="base">
                <a:lnSpc>
                  <a:spcPct val="80000"/>
                </a:lnSpc>
                <a:spcBef>
                  <a:spcPct val="20000"/>
                </a:spcBef>
                <a:spcAft>
                  <a:spcPts val="600"/>
                </a:spcAft>
                <a:buClr>
                  <a:srgbClr val="A00E18"/>
                </a:buClr>
                <a:buSzPct val="115000"/>
                <a:buFont typeface="Arial" pitchFamily="34" charset="0"/>
                <a:buChar char="•"/>
                <a:defRPr/>
              </a:pPr>
              <a:endParaRPr lang="en-US" sz="1400" b="1" dirty="0">
                <a:solidFill>
                  <a:srgbClr val="000000"/>
                </a:solidFill>
              </a:endParaRPr>
            </a:p>
          </p:txBody>
        </p:sp>
        <p:sp>
          <p:nvSpPr>
            <p:cNvPr id="33" name="Rectangle 32"/>
            <p:cNvSpPr/>
            <p:nvPr/>
          </p:nvSpPr>
          <p:spPr>
            <a:xfrm>
              <a:off x="124617" y="1650939"/>
              <a:ext cx="8667699" cy="863661"/>
            </a:xfrm>
            <a:prstGeom prst="rect">
              <a:avLst/>
            </a:prstGeom>
            <a:noFill/>
            <a:ln w="9525" cap="flat" cmpd="sng" algn="ctr">
              <a:noFill/>
              <a:prstDash val="solid"/>
              <a:headEnd type="none" w="med" len="med"/>
              <a:tailEnd type="none" w="med" len="med"/>
            </a:ln>
            <a:effectLst/>
          </p:spPr>
          <p:txBody>
            <a:bodyPr vert="horz" wrap="square" lIns="182880" tIns="45718" rIns="182880" bIns="45718" numCol="1" rtlCol="0" anchor="ctr" anchorCtr="0" compatLnSpc="1">
              <a:prstTxWarp prst="textNoShape">
                <a:avLst/>
              </a:prstTxWarp>
            </a:bodyPr>
            <a:lstStyle/>
            <a:p>
              <a:pPr defTabSz="914099">
                <a:defRPr/>
              </a:pPr>
              <a:r>
                <a:rPr lang="en-US" kern="0" dirty="0" smtClean="0">
                  <a:solidFill>
                    <a:srgbClr val="000000"/>
                  </a:solidFill>
                </a:rPr>
                <a:t>Assess the current state of your </a:t>
              </a:r>
              <a:r>
                <a:rPr lang="en-US" kern="0" dirty="0">
                  <a:solidFill>
                    <a:srgbClr val="000000"/>
                  </a:solidFill>
                </a:rPr>
                <a:t>application </a:t>
              </a:r>
              <a:r>
                <a:rPr lang="en-US" kern="0" dirty="0" smtClean="0">
                  <a:solidFill>
                    <a:srgbClr val="000000"/>
                  </a:solidFill>
                </a:rPr>
                <a:t>platform</a:t>
              </a:r>
            </a:p>
            <a:p>
              <a:pPr defTabSz="914099">
                <a:defRPr/>
              </a:pPr>
              <a:r>
                <a:rPr lang="en-US" sz="1400" kern="0" dirty="0" smtClean="0">
                  <a:solidFill>
                    <a:srgbClr val="000000"/>
                  </a:solidFill>
                  <a:hlinkClick r:id="rId4"/>
                </a:rPr>
                <a:t>https</a:t>
              </a:r>
              <a:r>
                <a:rPr lang="en-US" sz="1400" kern="0" dirty="0">
                  <a:solidFill>
                    <a:srgbClr val="000000"/>
                  </a:solidFill>
                  <a:hlinkClick r:id="rId4"/>
                </a:rPr>
                <a:t>://</a:t>
              </a:r>
              <a:r>
                <a:rPr lang="en-US" sz="1400" kern="0" dirty="0" smtClean="0">
                  <a:solidFill>
                    <a:srgbClr val="000000"/>
                  </a:solidFill>
                  <a:hlinkClick r:id="rId4"/>
                </a:rPr>
                <a:t>roianalyst.alinean.com/msft/AutoLogin.do?d=993469681761385474</a:t>
              </a:r>
              <a:r>
                <a:rPr lang="en-US" sz="1400" kern="0" dirty="0" smtClean="0">
                  <a:solidFill>
                    <a:srgbClr val="000000"/>
                  </a:solidFill>
                </a:rPr>
                <a:t> </a:t>
              </a:r>
            </a:p>
          </p:txBody>
        </p:sp>
      </p:grpSp>
      <p:grpSp>
        <p:nvGrpSpPr>
          <p:cNvPr id="34" name="Group 29"/>
          <p:cNvGrpSpPr/>
          <p:nvPr/>
        </p:nvGrpSpPr>
        <p:grpSpPr>
          <a:xfrm>
            <a:off x="226229" y="3267978"/>
            <a:ext cx="8509002" cy="848063"/>
            <a:chOff x="0" y="1638300"/>
            <a:chExt cx="8792316" cy="876300"/>
          </a:xfrm>
        </p:grpSpPr>
        <p:sp>
          <p:nvSpPr>
            <p:cNvPr id="39" name="Rounded Rectangle 38"/>
            <p:cNvSpPr/>
            <p:nvPr/>
          </p:nvSpPr>
          <p:spPr bwMode="auto">
            <a:xfrm>
              <a:off x="0" y="1638300"/>
              <a:ext cx="8778240" cy="876300"/>
            </a:xfrm>
            <a:prstGeom prst="roundRect">
              <a:avLst>
                <a:gd name="adj" fmla="val 0"/>
              </a:avLst>
            </a:prstGeom>
            <a:gradFill>
              <a:gsLst>
                <a:gs pos="0">
                  <a:schemeClr val="tx2"/>
                </a:gs>
                <a:gs pos="100000">
                  <a:schemeClr val="tx1"/>
                </a:gs>
              </a:gsLst>
              <a:lin ang="5400000" scaled="0"/>
            </a:gradFill>
            <a:ln>
              <a:noFill/>
            </a:ln>
            <a:effectLst>
              <a:outerShdw blurRad="63500" dist="38100" dir="5400000" sx="99000" sy="99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ctr"/>
            <a:lstStyle/>
            <a:p>
              <a:pPr marL="0" lvl="1" indent="-342900" algn="ctr" fontAlgn="base">
                <a:lnSpc>
                  <a:spcPct val="80000"/>
                </a:lnSpc>
                <a:spcBef>
                  <a:spcPct val="20000"/>
                </a:spcBef>
                <a:spcAft>
                  <a:spcPts val="600"/>
                </a:spcAft>
                <a:buClr>
                  <a:srgbClr val="A00E18"/>
                </a:buClr>
                <a:buSzPct val="115000"/>
                <a:buFont typeface="Arial" pitchFamily="34" charset="0"/>
                <a:buChar char="•"/>
                <a:defRPr/>
              </a:pPr>
              <a:endParaRPr lang="en-US" sz="1400" b="1" dirty="0">
                <a:solidFill>
                  <a:srgbClr val="000000"/>
                </a:solidFill>
              </a:endParaRPr>
            </a:p>
          </p:txBody>
        </p:sp>
        <p:sp>
          <p:nvSpPr>
            <p:cNvPr id="40" name="Rectangle 39"/>
            <p:cNvSpPr/>
            <p:nvPr/>
          </p:nvSpPr>
          <p:spPr>
            <a:xfrm>
              <a:off x="124617" y="1650939"/>
              <a:ext cx="8667699" cy="863661"/>
            </a:xfrm>
            <a:prstGeom prst="rect">
              <a:avLst/>
            </a:prstGeom>
            <a:noFill/>
            <a:ln w="9525" cap="flat" cmpd="sng" algn="ctr">
              <a:noFill/>
              <a:prstDash val="solid"/>
              <a:headEnd type="none" w="med" len="med"/>
              <a:tailEnd type="none" w="med" len="med"/>
            </a:ln>
            <a:effectLst/>
          </p:spPr>
          <p:txBody>
            <a:bodyPr vert="horz" wrap="square" lIns="182880" tIns="45718" rIns="182880" bIns="45718" numCol="1" rtlCol="0" anchor="ctr" anchorCtr="0" compatLnSpc="1">
              <a:prstTxWarp prst="textNoShape">
                <a:avLst/>
              </a:prstTxWarp>
            </a:bodyPr>
            <a:lstStyle/>
            <a:p>
              <a:pPr defTabSz="914099">
                <a:defRPr/>
              </a:pPr>
              <a:r>
                <a:rPr lang="en-US" kern="0" dirty="0" smtClean="0">
                  <a:solidFill>
                    <a:srgbClr val="000000"/>
                  </a:solidFill>
                </a:rPr>
                <a:t>Download the SQL Server 2008 r2 Trial</a:t>
              </a:r>
            </a:p>
            <a:p>
              <a:pPr defTabSz="914099">
                <a:defRPr/>
              </a:pPr>
              <a:r>
                <a:rPr lang="en-US" sz="1400" kern="0" dirty="0">
                  <a:solidFill>
                    <a:srgbClr val="000000"/>
                  </a:solidFill>
                  <a:hlinkClick r:id="rId5"/>
                </a:rPr>
                <a:t>http://</a:t>
              </a:r>
              <a:r>
                <a:rPr lang="en-US" sz="1400" kern="0" dirty="0" smtClean="0">
                  <a:solidFill>
                    <a:srgbClr val="000000"/>
                  </a:solidFill>
                  <a:hlinkClick r:id="rId5"/>
                </a:rPr>
                <a:t>www.microsoft.com/sqlserver/2008/en/us/try-it.aspx</a:t>
              </a:r>
              <a:r>
                <a:rPr lang="en-US" sz="1400" kern="0" dirty="0" smtClean="0">
                  <a:solidFill>
                    <a:srgbClr val="000000"/>
                  </a:solidFill>
                </a:rPr>
                <a:t> </a:t>
              </a:r>
              <a:endParaRPr lang="en-US" sz="1400" kern="0" dirty="0">
                <a:solidFill>
                  <a:srgbClr val="000000"/>
                </a:solidFill>
              </a:endParaRPr>
            </a:p>
          </p:txBody>
        </p:sp>
      </p:grpSp>
      <p:grpSp>
        <p:nvGrpSpPr>
          <p:cNvPr id="44" name="Group 29"/>
          <p:cNvGrpSpPr/>
          <p:nvPr/>
        </p:nvGrpSpPr>
        <p:grpSpPr>
          <a:xfrm>
            <a:off x="229654" y="5257800"/>
            <a:ext cx="8509002" cy="1066800"/>
            <a:chOff x="0" y="1638300"/>
            <a:chExt cx="8792316" cy="876300"/>
          </a:xfrm>
        </p:grpSpPr>
        <p:sp>
          <p:nvSpPr>
            <p:cNvPr id="45" name="Rounded Rectangle 44"/>
            <p:cNvSpPr/>
            <p:nvPr/>
          </p:nvSpPr>
          <p:spPr bwMode="auto">
            <a:xfrm>
              <a:off x="0" y="1638300"/>
              <a:ext cx="8778240" cy="876300"/>
            </a:xfrm>
            <a:prstGeom prst="roundRect">
              <a:avLst>
                <a:gd name="adj" fmla="val 0"/>
              </a:avLst>
            </a:prstGeom>
            <a:gradFill>
              <a:gsLst>
                <a:gs pos="0">
                  <a:schemeClr val="tx2"/>
                </a:gs>
                <a:gs pos="100000">
                  <a:schemeClr val="tx1"/>
                </a:gs>
              </a:gsLst>
              <a:lin ang="5400000" scaled="0"/>
            </a:gradFill>
            <a:ln>
              <a:noFill/>
            </a:ln>
            <a:effectLst>
              <a:outerShdw blurRad="63500" dist="38100" dir="5400000" sx="99000" sy="99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ctr"/>
            <a:lstStyle/>
            <a:p>
              <a:pPr marL="0" lvl="1" indent="-342900" algn="ctr" fontAlgn="base">
                <a:lnSpc>
                  <a:spcPct val="80000"/>
                </a:lnSpc>
                <a:spcBef>
                  <a:spcPct val="20000"/>
                </a:spcBef>
                <a:spcAft>
                  <a:spcPts val="600"/>
                </a:spcAft>
                <a:buClr>
                  <a:srgbClr val="A00E18"/>
                </a:buClr>
                <a:buSzPct val="115000"/>
                <a:buFont typeface="Arial" pitchFamily="34" charset="0"/>
                <a:buChar char="•"/>
                <a:defRPr/>
              </a:pPr>
              <a:endParaRPr lang="en-US" sz="1400" b="1" dirty="0">
                <a:solidFill>
                  <a:srgbClr val="000000"/>
                </a:solidFill>
              </a:endParaRPr>
            </a:p>
          </p:txBody>
        </p:sp>
        <p:sp>
          <p:nvSpPr>
            <p:cNvPr id="46" name="Rectangle 45"/>
            <p:cNvSpPr/>
            <p:nvPr/>
          </p:nvSpPr>
          <p:spPr>
            <a:xfrm>
              <a:off x="124617" y="1650939"/>
              <a:ext cx="8667699" cy="863661"/>
            </a:xfrm>
            <a:prstGeom prst="rect">
              <a:avLst/>
            </a:prstGeom>
            <a:noFill/>
            <a:ln w="9525" cap="flat" cmpd="sng" algn="ctr">
              <a:noFill/>
              <a:prstDash val="solid"/>
              <a:headEnd type="none" w="med" len="med"/>
              <a:tailEnd type="none" w="med" len="med"/>
            </a:ln>
            <a:effectLst/>
          </p:spPr>
          <p:txBody>
            <a:bodyPr vert="horz" wrap="square" lIns="182880" tIns="45718" rIns="182880" bIns="45718" numCol="1" rtlCol="0" anchor="ctr" anchorCtr="0" compatLnSpc="1">
              <a:prstTxWarp prst="textNoShape">
                <a:avLst/>
              </a:prstTxWarp>
            </a:bodyPr>
            <a:lstStyle/>
            <a:p>
              <a:pPr defTabSz="914099">
                <a:defRPr/>
              </a:pPr>
              <a:r>
                <a:rPr lang="en-US" kern="0" dirty="0" smtClean="0">
                  <a:solidFill>
                    <a:srgbClr val="000000"/>
                  </a:solidFill>
                </a:rPr>
                <a:t>Connect with the right partners</a:t>
              </a:r>
            </a:p>
            <a:p>
              <a:pPr marL="285750" indent="-285750" defTabSz="914099">
                <a:buFont typeface="Arial" pitchFamily="34" charset="0"/>
                <a:buChar char="•"/>
                <a:defRPr/>
              </a:pPr>
              <a:r>
                <a:rPr lang="en-US" sz="1400" kern="0" dirty="0" smtClean="0">
                  <a:solidFill>
                    <a:srgbClr val="000000"/>
                  </a:solidFill>
                </a:rPr>
                <a:t>Microsoft </a:t>
              </a:r>
              <a:r>
                <a:rPr lang="en-US" sz="1400" kern="0" dirty="0" err="1" smtClean="0">
                  <a:solidFill>
                    <a:srgbClr val="000000"/>
                  </a:solidFill>
                </a:rPr>
                <a:t>PinPoint</a:t>
              </a:r>
              <a:r>
                <a:rPr lang="en-US" sz="1400" kern="0" dirty="0">
                  <a:solidFill>
                    <a:srgbClr val="000000"/>
                  </a:solidFill>
                </a:rPr>
                <a:t> (</a:t>
              </a:r>
              <a:r>
                <a:rPr lang="en-US" sz="1400" kern="0" dirty="0">
                  <a:solidFill>
                    <a:srgbClr val="000000"/>
                  </a:solidFill>
                  <a:hlinkClick r:id="rId6"/>
                </a:rPr>
                <a:t>http://</a:t>
              </a:r>
              <a:r>
                <a:rPr lang="en-US" sz="1400" kern="0" dirty="0" smtClean="0">
                  <a:solidFill>
                    <a:srgbClr val="000000"/>
                  </a:solidFill>
                  <a:hlinkClick r:id="rId6"/>
                </a:rPr>
                <a:t>pinpoint.microsoft.com</a:t>
              </a:r>
              <a:r>
                <a:rPr lang="en-US" sz="1400" kern="0" dirty="0" smtClean="0">
                  <a:solidFill>
                    <a:srgbClr val="000000"/>
                  </a:solidFill>
                </a:rPr>
                <a:t>) </a:t>
              </a:r>
            </a:p>
            <a:p>
              <a:pPr marL="285750" indent="-285750" defTabSz="914099">
                <a:buFont typeface="Arial" pitchFamily="34" charset="0"/>
                <a:buChar char="•"/>
                <a:defRPr/>
              </a:pPr>
              <a:r>
                <a:rPr lang="en-US" sz="1400" kern="0" dirty="0" smtClean="0">
                  <a:solidFill>
                    <a:srgbClr val="000000"/>
                  </a:solidFill>
                </a:rPr>
                <a:t>SQL Server </a:t>
              </a:r>
              <a:r>
                <a:rPr lang="en-US" sz="1400" kern="0" dirty="0">
                  <a:solidFill>
                    <a:srgbClr val="000000"/>
                  </a:solidFill>
                </a:rPr>
                <a:t>2008 Find-a-Partner (</a:t>
              </a:r>
              <a:r>
                <a:rPr lang="en-US" sz="1400" kern="0" dirty="0">
                  <a:solidFill>
                    <a:srgbClr val="000000"/>
                  </a:solidFill>
                  <a:hlinkClick r:id="rId7"/>
                </a:rPr>
                <a:t>http://</a:t>
              </a:r>
              <a:r>
                <a:rPr lang="en-US" sz="1400" kern="0" dirty="0" smtClean="0">
                  <a:solidFill>
                    <a:srgbClr val="000000"/>
                  </a:solidFill>
                  <a:hlinkClick r:id="rId7"/>
                </a:rPr>
                <a:t>www.microsoft.com/sqlserver/2008/en/us/find-partner.aspx</a:t>
              </a:r>
              <a:r>
                <a:rPr lang="en-US" sz="1400" kern="0" dirty="0" smtClean="0">
                  <a:solidFill>
                    <a:srgbClr val="000000"/>
                  </a:solidFill>
                </a:rPr>
                <a:t>) </a:t>
              </a:r>
            </a:p>
          </p:txBody>
        </p:sp>
      </p:grpSp>
      <p:grpSp>
        <p:nvGrpSpPr>
          <p:cNvPr id="15" name="Group 29"/>
          <p:cNvGrpSpPr/>
          <p:nvPr/>
        </p:nvGrpSpPr>
        <p:grpSpPr>
          <a:xfrm>
            <a:off x="216032" y="4268441"/>
            <a:ext cx="8509002" cy="848063"/>
            <a:chOff x="0" y="1638300"/>
            <a:chExt cx="8792316" cy="876300"/>
          </a:xfrm>
        </p:grpSpPr>
        <p:sp>
          <p:nvSpPr>
            <p:cNvPr id="16" name="Rounded Rectangle 15"/>
            <p:cNvSpPr/>
            <p:nvPr/>
          </p:nvSpPr>
          <p:spPr bwMode="auto">
            <a:xfrm>
              <a:off x="0" y="1638300"/>
              <a:ext cx="8778240" cy="876300"/>
            </a:xfrm>
            <a:prstGeom prst="roundRect">
              <a:avLst>
                <a:gd name="adj" fmla="val 0"/>
              </a:avLst>
            </a:prstGeom>
            <a:gradFill>
              <a:gsLst>
                <a:gs pos="0">
                  <a:schemeClr val="tx2"/>
                </a:gs>
                <a:gs pos="100000">
                  <a:schemeClr val="tx1"/>
                </a:gs>
              </a:gsLst>
              <a:lin ang="5400000" scaled="0"/>
            </a:gradFill>
            <a:ln>
              <a:noFill/>
            </a:ln>
            <a:effectLst>
              <a:outerShdw blurRad="63500" dist="38100" dir="5400000" sx="99000" sy="99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ctr"/>
            <a:lstStyle/>
            <a:p>
              <a:pPr marL="0" lvl="1" indent="-342900" algn="ctr" fontAlgn="base">
                <a:lnSpc>
                  <a:spcPct val="80000"/>
                </a:lnSpc>
                <a:spcBef>
                  <a:spcPct val="20000"/>
                </a:spcBef>
                <a:spcAft>
                  <a:spcPts val="600"/>
                </a:spcAft>
                <a:buClr>
                  <a:srgbClr val="A00E18"/>
                </a:buClr>
                <a:buSzPct val="115000"/>
                <a:buFont typeface="Arial" pitchFamily="34" charset="0"/>
                <a:buChar char="•"/>
                <a:defRPr/>
              </a:pPr>
              <a:endParaRPr lang="en-US" sz="1400" b="1" dirty="0">
                <a:solidFill>
                  <a:srgbClr val="000000"/>
                </a:solidFill>
              </a:endParaRPr>
            </a:p>
          </p:txBody>
        </p:sp>
        <p:sp>
          <p:nvSpPr>
            <p:cNvPr id="17" name="Rectangle 16"/>
            <p:cNvSpPr/>
            <p:nvPr/>
          </p:nvSpPr>
          <p:spPr>
            <a:xfrm>
              <a:off x="124617" y="1650938"/>
              <a:ext cx="8667699" cy="863660"/>
            </a:xfrm>
            <a:prstGeom prst="rect">
              <a:avLst/>
            </a:prstGeom>
            <a:noFill/>
            <a:ln w="9525" cap="flat" cmpd="sng" algn="ctr">
              <a:noFill/>
              <a:prstDash val="solid"/>
              <a:headEnd type="none" w="med" len="med"/>
              <a:tailEnd type="none" w="med" len="med"/>
            </a:ln>
            <a:effectLst/>
          </p:spPr>
          <p:txBody>
            <a:bodyPr vert="horz" wrap="square" lIns="182880" tIns="45718" rIns="182880" bIns="45718" numCol="1" rtlCol="0" anchor="ctr" anchorCtr="0" compatLnSpc="1">
              <a:prstTxWarp prst="textNoShape">
                <a:avLst/>
              </a:prstTxWarp>
            </a:bodyPr>
            <a:lstStyle/>
            <a:p>
              <a:pPr defTabSz="914099">
                <a:defRPr/>
              </a:pPr>
              <a:r>
                <a:rPr lang="en-US" kern="0" dirty="0" smtClean="0">
                  <a:solidFill>
                    <a:srgbClr val="000000"/>
                  </a:solidFill>
                </a:rPr>
                <a:t>Start building or migrating existing applications to the Windows Azure platform today!</a:t>
              </a:r>
            </a:p>
            <a:p>
              <a:pPr defTabSz="914099">
                <a:defRPr/>
              </a:pPr>
              <a:r>
                <a:rPr lang="en-US" sz="1400" kern="0" dirty="0">
                  <a:solidFill>
                    <a:srgbClr val="000000"/>
                  </a:solidFill>
                  <a:hlinkClick r:id="rId8"/>
                </a:rPr>
                <a:t>http://www.microsoft.com/windowsazure</a:t>
              </a:r>
              <a:r>
                <a:rPr lang="en-US" sz="1400" kern="0" dirty="0" smtClean="0">
                  <a:solidFill>
                    <a:srgbClr val="000000"/>
                  </a:solidFill>
                  <a:hlinkClick r:id="rId8"/>
                </a:rPr>
                <a:t>/</a:t>
              </a:r>
              <a:r>
                <a:rPr lang="en-US" sz="1400" kern="0" dirty="0" smtClean="0">
                  <a:solidFill>
                    <a:srgbClr val="000000"/>
                  </a:solidFill>
                </a:rPr>
                <a:t> </a:t>
              </a:r>
              <a:endParaRPr lang="en-US" sz="1400" kern="0" dirty="0">
                <a:solidFill>
                  <a:srgbClr val="000000"/>
                </a:solidFill>
              </a:endParaRPr>
            </a:p>
          </p:txBody>
        </p:sp>
      </p:grpSp>
    </p:spTree>
    <p:extLst>
      <p:ext uri="{BB962C8B-B14F-4D97-AF65-F5344CB8AC3E}">
        <p14:creationId xmlns:p14="http://schemas.microsoft.com/office/powerpoint/2010/main" val="37214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V:\Design IN-OUT\#1178 Joint Business Launch Keynote\PPT_art\line.png"/>
          <p:cNvPicPr>
            <a:picLocks noChangeAspect="1" noChangeArrowheads="1"/>
          </p:cNvPicPr>
          <p:nvPr/>
        </p:nvPicPr>
        <p:blipFill>
          <a:blip r:embed="rId3" cstate="print"/>
          <a:srcRect/>
          <a:stretch>
            <a:fillRect/>
          </a:stretch>
        </p:blipFill>
        <p:spPr bwMode="auto">
          <a:xfrm flipV="1">
            <a:off x="2743200" y="3336234"/>
            <a:ext cx="6934200" cy="914400"/>
          </a:xfrm>
          <a:prstGeom prst="rect">
            <a:avLst/>
          </a:prstGeom>
          <a:noFill/>
        </p:spPr>
      </p:pic>
      <p:sp>
        <p:nvSpPr>
          <p:cNvPr id="19" name="Title 3"/>
          <p:cNvSpPr txBox="1">
            <a:spLocks/>
          </p:cNvSpPr>
          <p:nvPr/>
        </p:nvSpPr>
        <p:spPr>
          <a:xfrm>
            <a:off x="2639704" y="3382617"/>
            <a:ext cx="6400800" cy="1107996"/>
          </a:xfrm>
          <a:prstGeom prst="rect">
            <a:avLst/>
          </a:prstGeom>
        </p:spPr>
        <p:txBody>
          <a:bodyPr vert="horz" wrap="square" lIns="0" tIns="0" rIns="0" bIns="0" rtlCol="0" anchor="t">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8000" dirty="0">
                <a:ln w="3175">
                  <a:noFill/>
                </a:ln>
                <a:gradFill flip="none" rotWithShape="1">
                  <a:gsLst>
                    <a:gs pos="0">
                      <a:schemeClr val="bg1">
                        <a:lumMod val="65000"/>
                      </a:schemeClr>
                    </a:gs>
                    <a:gs pos="47000">
                      <a:schemeClr val="bg1"/>
                    </a:gs>
                  </a:gsLst>
                  <a:lin ang="5400000" scaled="1"/>
                  <a:tileRect/>
                </a:gradFill>
                <a:effectLst>
                  <a:outerShdw blurRad="50800" dist="38100" algn="l" rotWithShape="0">
                    <a:prstClr val="black">
                      <a:alpha val="40000"/>
                    </a:prstClr>
                  </a:outerShdw>
                </a:effectLst>
                <a:latin typeface="Segoe UI" pitchFamily="34" charset="0"/>
                <a:cs typeface="Segoe UI" pitchFamily="34" charset="0"/>
              </a:rPr>
              <a:t>T</a:t>
            </a:r>
            <a:r>
              <a:rPr lang="en-US" sz="8000" dirty="0" smtClean="0">
                <a:ln w="3175">
                  <a:noFill/>
                </a:ln>
                <a:gradFill flip="none" rotWithShape="1">
                  <a:gsLst>
                    <a:gs pos="0">
                      <a:schemeClr val="bg1">
                        <a:lumMod val="65000"/>
                      </a:schemeClr>
                    </a:gs>
                    <a:gs pos="47000">
                      <a:schemeClr val="bg1"/>
                    </a:gs>
                  </a:gsLst>
                  <a:lin ang="5400000" scaled="1"/>
                  <a:tileRect/>
                </a:gradFill>
                <a:effectLst>
                  <a:outerShdw blurRad="50800" dist="38100" algn="l" rotWithShape="0">
                    <a:prstClr val="black">
                      <a:alpha val="40000"/>
                    </a:prstClr>
                  </a:outerShdw>
                </a:effectLst>
                <a:latin typeface="Segoe UI" pitchFamily="34" charset="0"/>
                <a:cs typeface="Segoe UI" pitchFamily="34" charset="0"/>
              </a:rPr>
              <a:t>hank </a:t>
            </a:r>
            <a:r>
              <a:rPr lang="en-US" sz="8000" dirty="0">
                <a:ln w="3175">
                  <a:noFill/>
                </a:ln>
                <a:gradFill flip="none" rotWithShape="1">
                  <a:gsLst>
                    <a:gs pos="0">
                      <a:schemeClr val="bg1">
                        <a:lumMod val="65000"/>
                      </a:schemeClr>
                    </a:gs>
                    <a:gs pos="47000">
                      <a:schemeClr val="bg1"/>
                    </a:gs>
                  </a:gsLst>
                  <a:lin ang="5400000" scaled="1"/>
                  <a:tileRect/>
                </a:gradFill>
                <a:effectLst>
                  <a:outerShdw blurRad="50800" dist="38100" algn="l" rotWithShape="0">
                    <a:prstClr val="black">
                      <a:alpha val="40000"/>
                    </a:prstClr>
                  </a:outerShdw>
                </a:effectLst>
                <a:latin typeface="Segoe UI" pitchFamily="34" charset="0"/>
                <a:cs typeface="Segoe UI" pitchFamily="34" charset="0"/>
              </a:rPr>
              <a:t>Y</a:t>
            </a:r>
            <a:r>
              <a:rPr lang="en-US" sz="8000" dirty="0" smtClean="0">
                <a:ln w="3175">
                  <a:noFill/>
                </a:ln>
                <a:gradFill flip="none" rotWithShape="1">
                  <a:gsLst>
                    <a:gs pos="0">
                      <a:schemeClr val="bg1">
                        <a:lumMod val="65000"/>
                      </a:schemeClr>
                    </a:gs>
                    <a:gs pos="47000">
                      <a:schemeClr val="bg1"/>
                    </a:gs>
                  </a:gsLst>
                  <a:lin ang="5400000" scaled="1"/>
                  <a:tileRect/>
                </a:gradFill>
                <a:effectLst>
                  <a:outerShdw blurRad="50800" dist="38100" algn="l" rotWithShape="0">
                    <a:prstClr val="black">
                      <a:alpha val="40000"/>
                    </a:prstClr>
                  </a:outerShdw>
                </a:effectLst>
                <a:latin typeface="Segoe UI" pitchFamily="34" charset="0"/>
                <a:cs typeface="Segoe UI" pitchFamily="34" charset="0"/>
              </a:rPr>
              <a:t>ou</a:t>
            </a:r>
            <a:endParaRPr kumimoji="0" lang="en-US" sz="8000" b="0" i="0" u="none" strike="noStrike" kern="1200" cap="none" normalizeH="0" baseline="0" noProof="0" dirty="0">
              <a:ln w="3175">
                <a:noFill/>
              </a:ln>
              <a:gradFill flip="none" rotWithShape="1">
                <a:gsLst>
                  <a:gs pos="0">
                    <a:schemeClr val="bg1">
                      <a:lumMod val="65000"/>
                    </a:schemeClr>
                  </a:gs>
                  <a:gs pos="47000">
                    <a:schemeClr val="bg1"/>
                  </a:gs>
                </a:gsLst>
                <a:lin ang="5400000" scaled="1"/>
                <a:tileRect/>
              </a:gradFill>
              <a:effectLst>
                <a:outerShdw blurRad="50800" dist="38100" algn="l" rotWithShape="0">
                  <a:prstClr val="black">
                    <a:alpha val="40000"/>
                  </a:prstClr>
                </a:outerShdw>
              </a:effectLst>
              <a:uLnTx/>
              <a:uFillTx/>
              <a:latin typeface="Segoe UI" pitchFamily="34" charset="0"/>
              <a:ea typeface="+mn-ea"/>
              <a:cs typeface="Segoe UI" pitchFamily="34" charset="0"/>
            </a:endParaRPr>
          </a:p>
        </p:txBody>
      </p:sp>
      <p:pic>
        <p:nvPicPr>
          <p:cNvPr id="5" name="gear 1" descr="V:\Design IN-OUT\#1178 Joint Business Launch Keynote\PPT_art\gear1.png"/>
          <p:cNvPicPr>
            <a:picLocks noChangeAspect="1" noChangeArrowheads="1"/>
          </p:cNvPicPr>
          <p:nvPr/>
        </p:nvPicPr>
        <p:blipFill>
          <a:blip r:embed="rId4" cstate="print">
            <a:lum bright="35000"/>
          </a:blip>
          <a:stretch>
            <a:fillRect/>
          </a:stretch>
        </p:blipFill>
        <p:spPr bwMode="auto">
          <a:xfrm>
            <a:off x="295619" y="-304800"/>
            <a:ext cx="2752381" cy="2676191"/>
          </a:xfrm>
          <a:prstGeom prst="rect">
            <a:avLst/>
          </a:prstGeom>
          <a:noFill/>
          <a:ln>
            <a:noFill/>
          </a:ln>
        </p:spPr>
      </p:pic>
      <p:pic>
        <p:nvPicPr>
          <p:cNvPr id="6" name="gear 2" descr="V:\Design IN-OUT\#1178 Joint Business Launch Keynote\PPT_art\gear2.png"/>
          <p:cNvPicPr>
            <a:picLocks noChangeAspect="1" noChangeArrowheads="1"/>
          </p:cNvPicPr>
          <p:nvPr/>
        </p:nvPicPr>
        <p:blipFill>
          <a:blip r:embed="rId5" cstate="print">
            <a:lum bright="35000"/>
          </a:blip>
          <a:srcRect t="30826" r="23248"/>
          <a:stretch>
            <a:fillRect/>
          </a:stretch>
        </p:blipFill>
        <p:spPr bwMode="auto">
          <a:xfrm>
            <a:off x="228600" y="2209800"/>
            <a:ext cx="1813034" cy="1739462"/>
          </a:xfrm>
          <a:prstGeom prst="rect">
            <a:avLst/>
          </a:prstGeom>
          <a:noFill/>
        </p:spPr>
      </p:pic>
      <p:pic>
        <p:nvPicPr>
          <p:cNvPr id="8" name="gear 3" descr="V:\Design IN-OUT\#1178 Joint Business Launch Keynote\PPT_art\gear3.png"/>
          <p:cNvPicPr>
            <a:picLocks noChangeAspect="1" noChangeArrowheads="1"/>
          </p:cNvPicPr>
          <p:nvPr/>
        </p:nvPicPr>
        <p:blipFill>
          <a:blip r:embed="rId6" cstate="print">
            <a:lum bright="35000"/>
          </a:blip>
          <a:srcRect/>
          <a:stretch>
            <a:fillRect/>
          </a:stretch>
        </p:blipFill>
        <p:spPr bwMode="auto">
          <a:xfrm>
            <a:off x="295275" y="3724275"/>
            <a:ext cx="2828925" cy="2828925"/>
          </a:xfrm>
          <a:prstGeom prst="rect">
            <a:avLst/>
          </a:prstGeom>
          <a:noFill/>
        </p:spPr>
      </p:pic>
    </p:spTree>
    <p:extLst>
      <p:ext uri="{BB962C8B-B14F-4D97-AF65-F5344CB8AC3E}">
        <p14:creationId xmlns:p14="http://schemas.microsoft.com/office/powerpoint/2010/main" val="19829588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17" presetClass="entr" presetSubtype="2"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ppt_w/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childTnLst>
                                </p:cTn>
                              </p:par>
                              <p:par>
                                <p:cTn id="16" presetID="8" presetClass="emph" presetSubtype="0" fill="hold" nodeType="withEffect">
                                  <p:stCondLst>
                                    <p:cond delay="0"/>
                                  </p:stCondLst>
                                  <p:childTnLst>
                                    <p:animRot by="4800000">
                                      <p:cBhvr>
                                        <p:cTn id="17" dur="5500" fill="hold"/>
                                        <p:tgtEl>
                                          <p:spTgt spid="5"/>
                                        </p:tgtEl>
                                        <p:attrNameLst>
                                          <p:attrName>r</p:attrName>
                                        </p:attrNameLst>
                                      </p:cBhvr>
                                    </p:animRot>
                                  </p:childTnLst>
                                </p:cTn>
                              </p:par>
                              <p:par>
                                <p:cTn id="18" presetID="8" presetClass="emph" presetSubtype="0" fill="hold" nodeType="withEffect">
                                  <p:stCondLst>
                                    <p:cond delay="0"/>
                                  </p:stCondLst>
                                  <p:childTnLst>
                                    <p:animRot by="-4800000">
                                      <p:cBhvr>
                                        <p:cTn id="19" dur="5500" fill="hold"/>
                                        <p:tgtEl>
                                          <p:spTgt spid="6"/>
                                        </p:tgtEl>
                                        <p:attrNameLst>
                                          <p:attrName>r</p:attrName>
                                        </p:attrNameLst>
                                      </p:cBhvr>
                                    </p:animRot>
                                  </p:childTnLst>
                                </p:cTn>
                              </p:par>
                              <p:par>
                                <p:cTn id="20" presetID="8" presetClass="emph" presetSubtype="0" fill="hold" nodeType="withEffect">
                                  <p:stCondLst>
                                    <p:cond delay="0"/>
                                  </p:stCondLst>
                                  <p:childTnLst>
                                    <p:animRot by="4800000">
                                      <p:cBhvr>
                                        <p:cTn id="21" dur="55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54162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443198"/>
          </a:xfrm>
        </p:spPr>
        <p:txBody>
          <a:bodyPr/>
          <a:lstStyle/>
          <a:p>
            <a:r>
              <a:rPr lang="en-US" dirty="0" smtClean="0"/>
              <a:t>Agenda</a:t>
            </a:r>
            <a:endParaRPr lang="en-US" dirty="0"/>
          </a:p>
        </p:txBody>
      </p:sp>
      <p:sp>
        <p:nvSpPr>
          <p:cNvPr id="3" name="TextBox 2"/>
          <p:cNvSpPr txBox="1"/>
          <p:nvPr/>
        </p:nvSpPr>
        <p:spPr>
          <a:xfrm>
            <a:off x="582881" y="990600"/>
            <a:ext cx="7696200" cy="4370427"/>
          </a:xfrm>
          <a:prstGeom prst="rect">
            <a:avLst/>
          </a:prstGeom>
          <a:noFill/>
        </p:spPr>
        <p:txBody>
          <a:bodyPr wrap="square" lIns="0" tIns="0" rIns="0" bIns="0" rtlCol="0">
            <a:spAutoFit/>
          </a:bodyPr>
          <a:lstStyle/>
          <a:p>
            <a:pPr marL="285750" indent="-285750">
              <a:buFont typeface="Arial" pitchFamily="34" charset="0"/>
              <a:buChar char="•"/>
            </a:pPr>
            <a:r>
              <a:rPr lang="en-US" sz="2800" dirty="0" smtClean="0">
                <a:gradFill>
                  <a:gsLst>
                    <a:gs pos="0">
                      <a:schemeClr val="tx1"/>
                    </a:gs>
                    <a:gs pos="86000">
                      <a:schemeClr val="tx1"/>
                    </a:gs>
                  </a:gsLst>
                  <a:lin ang="5400000" scaled="0"/>
                </a:gradFill>
              </a:rPr>
              <a:t>IT Drivers and the IT Platform Environment</a:t>
            </a:r>
          </a:p>
          <a:p>
            <a:pPr marL="285750" indent="-285750">
              <a:buFont typeface="Arial" pitchFamily="34" charset="0"/>
              <a:buChar char="•"/>
            </a:pPr>
            <a:endParaRPr lang="en-US" sz="1000" dirty="0" smtClean="0">
              <a:gradFill>
                <a:gsLst>
                  <a:gs pos="0">
                    <a:schemeClr val="tx1"/>
                  </a:gs>
                  <a:gs pos="86000">
                    <a:schemeClr val="tx1"/>
                  </a:gs>
                </a:gsLst>
                <a:lin ang="5400000" scaled="0"/>
              </a:gradFill>
            </a:endParaRPr>
          </a:p>
          <a:p>
            <a:pPr marL="285750" indent="-285750">
              <a:buFont typeface="Arial" pitchFamily="34" charset="0"/>
              <a:buChar char="•"/>
            </a:pPr>
            <a:r>
              <a:rPr lang="en-US" sz="2800" dirty="0" smtClean="0">
                <a:gradFill>
                  <a:gsLst>
                    <a:gs pos="0">
                      <a:schemeClr val="tx1"/>
                    </a:gs>
                    <a:gs pos="86000">
                      <a:schemeClr val="tx1"/>
                    </a:gs>
                  </a:gsLst>
                  <a:lin ang="5400000" scaled="0"/>
                </a:gradFill>
              </a:rPr>
              <a:t>Benefits of an Integrated Application Platform</a:t>
            </a:r>
          </a:p>
          <a:p>
            <a:pPr marL="742950" lvl="1" indent="-285750">
              <a:buFont typeface="Arial" pitchFamily="34" charset="0"/>
              <a:buChar char="•"/>
            </a:pPr>
            <a:r>
              <a:rPr lang="en-US" sz="2400" dirty="0" smtClean="0">
                <a:gradFill>
                  <a:gsLst>
                    <a:gs pos="0">
                      <a:schemeClr val="tx1"/>
                    </a:gs>
                    <a:gs pos="86000">
                      <a:schemeClr val="tx1"/>
                    </a:gs>
                  </a:gsLst>
                  <a:lin ang="5400000" scaled="0"/>
                </a:gradFill>
              </a:rPr>
              <a:t>On-Premise</a:t>
            </a:r>
          </a:p>
          <a:p>
            <a:pPr marL="742950" lvl="1" indent="-285750">
              <a:buFont typeface="Arial" pitchFamily="34" charset="0"/>
              <a:buChar char="•"/>
            </a:pPr>
            <a:r>
              <a:rPr lang="en-US" sz="2400" dirty="0" smtClean="0">
                <a:gradFill>
                  <a:gsLst>
                    <a:gs pos="0">
                      <a:schemeClr val="tx1"/>
                    </a:gs>
                    <a:gs pos="86000">
                      <a:schemeClr val="tx1"/>
                    </a:gs>
                  </a:gsLst>
                  <a:lin ang="5400000" scaled="0"/>
                </a:gradFill>
              </a:rPr>
              <a:t>In the Cloud</a:t>
            </a:r>
          </a:p>
          <a:p>
            <a:pPr marL="742950" lvl="1" indent="-285750">
              <a:buFont typeface="Arial" pitchFamily="34" charset="0"/>
              <a:buChar char="•"/>
            </a:pPr>
            <a:r>
              <a:rPr lang="en-US" sz="2400" dirty="0" smtClean="0">
                <a:gradFill>
                  <a:gsLst>
                    <a:gs pos="0">
                      <a:schemeClr val="tx1"/>
                    </a:gs>
                    <a:gs pos="86000">
                      <a:schemeClr val="tx1"/>
                    </a:gs>
                  </a:gsLst>
                  <a:lin ang="5400000" scaled="0"/>
                </a:gradFill>
              </a:rPr>
              <a:t>Application Integration</a:t>
            </a:r>
          </a:p>
          <a:p>
            <a:pPr marL="742950" lvl="1" indent="-285750">
              <a:buFont typeface="Arial" pitchFamily="34" charset="0"/>
              <a:buChar char="•"/>
            </a:pPr>
            <a:r>
              <a:rPr lang="en-US" sz="2400" dirty="0" smtClean="0">
                <a:gradFill>
                  <a:gsLst>
                    <a:gs pos="0">
                      <a:schemeClr val="tx1"/>
                    </a:gs>
                    <a:gs pos="86000">
                      <a:schemeClr val="tx1"/>
                    </a:gs>
                  </a:gsLst>
                  <a:lin ang="5400000" scaled="0"/>
                </a:gradFill>
              </a:rPr>
              <a:t>Application Development &amp; Lifecycle Management</a:t>
            </a:r>
          </a:p>
          <a:p>
            <a:pPr marL="742950" lvl="1" indent="-285750">
              <a:buFont typeface="Arial" pitchFamily="34" charset="0"/>
              <a:buChar char="•"/>
            </a:pPr>
            <a:r>
              <a:rPr lang="en-US" sz="2400" dirty="0" smtClean="0">
                <a:gradFill>
                  <a:gsLst>
                    <a:gs pos="0">
                      <a:schemeClr val="tx1"/>
                    </a:gs>
                    <a:gs pos="86000">
                      <a:schemeClr val="tx1"/>
                    </a:gs>
                  </a:gsLst>
                  <a:lin ang="5400000" scaled="0"/>
                </a:gradFill>
              </a:rPr>
              <a:t>End-User Experience</a:t>
            </a:r>
          </a:p>
          <a:p>
            <a:pPr marL="742950" lvl="1" indent="-285750">
              <a:buFont typeface="Arial" pitchFamily="34" charset="0"/>
              <a:buChar char="•"/>
            </a:pPr>
            <a:r>
              <a:rPr lang="en-US" sz="2400" dirty="0">
                <a:gradFill>
                  <a:gsLst>
                    <a:gs pos="0">
                      <a:schemeClr val="tx1"/>
                    </a:gs>
                    <a:gs pos="86000">
                      <a:schemeClr val="tx1"/>
                    </a:gs>
                  </a:gsLst>
                  <a:lin ang="5400000" scaled="0"/>
                </a:gradFill>
              </a:rPr>
              <a:t>Business </a:t>
            </a:r>
            <a:r>
              <a:rPr lang="en-US" sz="2400" dirty="0" smtClean="0">
                <a:gradFill>
                  <a:gsLst>
                    <a:gs pos="0">
                      <a:schemeClr val="tx1"/>
                    </a:gs>
                    <a:gs pos="86000">
                      <a:schemeClr val="tx1"/>
                    </a:gs>
                  </a:gsLst>
                  <a:lin ang="5400000" scaled="0"/>
                </a:gradFill>
              </a:rPr>
              <a:t>Intelligence</a:t>
            </a:r>
          </a:p>
          <a:p>
            <a:pPr marL="742950" lvl="1" indent="-285750">
              <a:buFont typeface="Arial" pitchFamily="34" charset="0"/>
              <a:buChar char="•"/>
            </a:pPr>
            <a:endParaRPr lang="en-US" sz="1000" dirty="0">
              <a:gradFill>
                <a:gsLst>
                  <a:gs pos="0">
                    <a:schemeClr val="tx1"/>
                  </a:gs>
                  <a:gs pos="86000">
                    <a:schemeClr val="tx1"/>
                  </a:gs>
                </a:gsLst>
                <a:lin ang="5400000" scaled="0"/>
              </a:gradFill>
            </a:endParaRPr>
          </a:p>
          <a:p>
            <a:pPr marL="285750" indent="-285750">
              <a:buFont typeface="Arial" pitchFamily="34" charset="0"/>
              <a:buChar char="•"/>
            </a:pPr>
            <a:r>
              <a:rPr lang="en-US" sz="2800" dirty="0" smtClean="0">
                <a:gradFill>
                  <a:gsLst>
                    <a:gs pos="0">
                      <a:schemeClr val="tx1"/>
                    </a:gs>
                    <a:gs pos="86000">
                      <a:schemeClr val="tx1"/>
                    </a:gs>
                  </a:gsLst>
                  <a:lin ang="5400000" scaled="0"/>
                </a:gradFill>
              </a:rPr>
              <a:t>Summary</a:t>
            </a:r>
          </a:p>
          <a:p>
            <a:pPr marL="285750" indent="-285750">
              <a:buFont typeface="Arial" pitchFamily="34" charset="0"/>
              <a:buChar char="•"/>
            </a:pPr>
            <a:endParaRPr lang="en-US" dirty="0" smtClean="0">
              <a:gradFill>
                <a:gsLst>
                  <a:gs pos="0">
                    <a:schemeClr val="tx1"/>
                  </a:gs>
                  <a:gs pos="86000">
                    <a:schemeClr val="tx1"/>
                  </a:gs>
                </a:gsLst>
                <a:lin ang="5400000" scaled="0"/>
              </a:gradFill>
            </a:endParaRPr>
          </a:p>
          <a:p>
            <a:pPr marL="285750" indent="-285750">
              <a:buFont typeface="Arial" pitchFamily="34" charset="0"/>
              <a:buChar char="•"/>
            </a:pPr>
            <a:endParaRPr lang="en-US"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242110953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V:\Design IN-OUT\#1178 Joint Business Launch Keynote\PPT_art\line.png"/>
          <p:cNvPicPr>
            <a:picLocks noChangeAspect="1" noChangeArrowheads="1"/>
          </p:cNvPicPr>
          <p:nvPr/>
        </p:nvPicPr>
        <p:blipFill>
          <a:blip r:embed="rId3" cstate="print"/>
          <a:srcRect/>
          <a:stretch>
            <a:fillRect/>
          </a:stretch>
        </p:blipFill>
        <p:spPr bwMode="auto">
          <a:xfrm flipV="1">
            <a:off x="2133600" y="2158031"/>
            <a:ext cx="6934200" cy="2362200"/>
          </a:xfrm>
          <a:prstGeom prst="rect">
            <a:avLst/>
          </a:prstGeom>
          <a:noFill/>
        </p:spPr>
      </p:pic>
      <p:sp>
        <p:nvSpPr>
          <p:cNvPr id="19" name="Title 3"/>
          <p:cNvSpPr txBox="1">
            <a:spLocks/>
          </p:cNvSpPr>
          <p:nvPr/>
        </p:nvSpPr>
        <p:spPr>
          <a:xfrm>
            <a:off x="2819400" y="3214503"/>
            <a:ext cx="6019800" cy="747897"/>
          </a:xfrm>
          <a:prstGeom prst="rect">
            <a:avLst/>
          </a:prstGeom>
        </p:spPr>
        <p:txBody>
          <a:bodyPr vert="horz" wrap="square" lIns="0" tIns="0" rIns="0" bIns="0" rtlCol="0" anchor="t">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400" dirty="0" smtClean="0">
                <a:ln w="3175">
                  <a:noFill/>
                </a:ln>
                <a:gradFill flip="none" rotWithShape="1">
                  <a:gsLst>
                    <a:gs pos="0">
                      <a:schemeClr val="bg1">
                        <a:lumMod val="65000"/>
                      </a:schemeClr>
                    </a:gs>
                    <a:gs pos="47000">
                      <a:schemeClr val="bg1"/>
                    </a:gs>
                  </a:gsLst>
                  <a:lin ang="5400000" scaled="1"/>
                  <a:tileRect/>
                </a:gradFill>
                <a:effectLst>
                  <a:outerShdw blurRad="50800" dist="38100" algn="l" rotWithShape="0">
                    <a:prstClr val="black">
                      <a:alpha val="40000"/>
                    </a:prstClr>
                  </a:outerShdw>
                </a:effectLst>
                <a:latin typeface="Segoe UI" pitchFamily="34" charset="0"/>
                <a:cs typeface="Segoe UI" pitchFamily="34" charset="0"/>
              </a:rPr>
              <a:t>Appendix</a:t>
            </a:r>
            <a:endParaRPr kumimoji="0" lang="en-US" sz="5400" b="0" i="0" u="none" strike="noStrike" kern="1200" cap="none" normalizeH="0" baseline="0" noProof="0" dirty="0">
              <a:ln w="3175">
                <a:noFill/>
              </a:ln>
              <a:gradFill flip="none" rotWithShape="1">
                <a:gsLst>
                  <a:gs pos="0">
                    <a:schemeClr val="bg1">
                      <a:lumMod val="65000"/>
                    </a:schemeClr>
                  </a:gs>
                  <a:gs pos="47000">
                    <a:schemeClr val="bg1"/>
                  </a:gs>
                </a:gsLst>
                <a:lin ang="5400000" scaled="1"/>
                <a:tileRect/>
              </a:gradFill>
              <a:effectLst>
                <a:outerShdw blurRad="50800" dist="38100" algn="l" rotWithShape="0">
                  <a:prstClr val="black">
                    <a:alpha val="40000"/>
                  </a:prstClr>
                </a:outerShdw>
              </a:effectLst>
              <a:uLnTx/>
              <a:uFillTx/>
              <a:latin typeface="Segoe UI" pitchFamily="34" charset="0"/>
              <a:cs typeface="Segoe UI" pitchFamily="34" charset="0"/>
            </a:endParaRPr>
          </a:p>
        </p:txBody>
      </p:sp>
      <p:pic>
        <p:nvPicPr>
          <p:cNvPr id="5" name="gear 1" descr="V:\Design IN-OUT\#1178 Joint Business Launch Keynote\PPT_art\gear1.png"/>
          <p:cNvPicPr>
            <a:picLocks noChangeAspect="1" noChangeArrowheads="1"/>
          </p:cNvPicPr>
          <p:nvPr/>
        </p:nvPicPr>
        <p:blipFill>
          <a:blip r:embed="rId4" cstate="print">
            <a:lum bright="35000"/>
          </a:blip>
          <a:stretch>
            <a:fillRect/>
          </a:stretch>
        </p:blipFill>
        <p:spPr bwMode="auto">
          <a:xfrm>
            <a:off x="295619" y="-304800"/>
            <a:ext cx="2752381" cy="2676191"/>
          </a:xfrm>
          <a:prstGeom prst="rect">
            <a:avLst/>
          </a:prstGeom>
          <a:noFill/>
          <a:ln>
            <a:noFill/>
          </a:ln>
        </p:spPr>
      </p:pic>
      <p:pic>
        <p:nvPicPr>
          <p:cNvPr id="6" name="gear 2" descr="V:\Design IN-OUT\#1178 Joint Business Launch Keynote\PPT_art\gear2.png"/>
          <p:cNvPicPr>
            <a:picLocks noChangeAspect="1" noChangeArrowheads="1"/>
          </p:cNvPicPr>
          <p:nvPr/>
        </p:nvPicPr>
        <p:blipFill>
          <a:blip r:embed="rId5" cstate="print">
            <a:lum bright="35000"/>
          </a:blip>
          <a:srcRect t="30826" r="23248"/>
          <a:stretch>
            <a:fillRect/>
          </a:stretch>
        </p:blipFill>
        <p:spPr bwMode="auto">
          <a:xfrm>
            <a:off x="228600" y="2209800"/>
            <a:ext cx="1813034" cy="1739462"/>
          </a:xfrm>
          <a:prstGeom prst="rect">
            <a:avLst/>
          </a:prstGeom>
          <a:noFill/>
        </p:spPr>
      </p:pic>
      <p:pic>
        <p:nvPicPr>
          <p:cNvPr id="8" name="gear 3" descr="V:\Design IN-OUT\#1178 Joint Business Launch Keynote\PPT_art\gear3.png"/>
          <p:cNvPicPr>
            <a:picLocks noChangeAspect="1" noChangeArrowheads="1"/>
          </p:cNvPicPr>
          <p:nvPr/>
        </p:nvPicPr>
        <p:blipFill>
          <a:blip r:embed="rId6" cstate="print">
            <a:lum bright="35000"/>
          </a:blip>
          <a:srcRect/>
          <a:stretch>
            <a:fillRect/>
          </a:stretch>
        </p:blipFill>
        <p:spPr bwMode="auto">
          <a:xfrm>
            <a:off x="295275" y="3724275"/>
            <a:ext cx="2828925" cy="2828925"/>
          </a:xfrm>
          <a:prstGeom prst="rect">
            <a:avLst/>
          </a:prstGeom>
          <a:noFill/>
        </p:spPr>
      </p:pic>
    </p:spTree>
    <p:extLst>
      <p:ext uri="{BB962C8B-B14F-4D97-AF65-F5344CB8AC3E}">
        <p14:creationId xmlns:p14="http://schemas.microsoft.com/office/powerpoint/2010/main" val="1161213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17" presetClass="entr" presetSubtype="2"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ppt_w/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childTnLst>
                                </p:cTn>
                              </p:par>
                              <p:par>
                                <p:cTn id="16" presetID="8" presetClass="emph" presetSubtype="0" fill="hold" nodeType="withEffect">
                                  <p:stCondLst>
                                    <p:cond delay="0"/>
                                  </p:stCondLst>
                                  <p:childTnLst>
                                    <p:animRot by="4800000">
                                      <p:cBhvr>
                                        <p:cTn id="17" dur="5500" fill="hold"/>
                                        <p:tgtEl>
                                          <p:spTgt spid="5"/>
                                        </p:tgtEl>
                                        <p:attrNameLst>
                                          <p:attrName>r</p:attrName>
                                        </p:attrNameLst>
                                      </p:cBhvr>
                                    </p:animRot>
                                  </p:childTnLst>
                                </p:cTn>
                              </p:par>
                              <p:par>
                                <p:cTn id="18" presetID="8" presetClass="emph" presetSubtype="0" fill="hold" nodeType="withEffect">
                                  <p:stCondLst>
                                    <p:cond delay="0"/>
                                  </p:stCondLst>
                                  <p:childTnLst>
                                    <p:animRot by="-4800000">
                                      <p:cBhvr>
                                        <p:cTn id="19" dur="5500" fill="hold"/>
                                        <p:tgtEl>
                                          <p:spTgt spid="6"/>
                                        </p:tgtEl>
                                        <p:attrNameLst>
                                          <p:attrName>r</p:attrName>
                                        </p:attrNameLst>
                                      </p:cBhvr>
                                    </p:animRot>
                                  </p:childTnLst>
                                </p:cTn>
                              </p:par>
                              <p:par>
                                <p:cTn id="20" presetID="8" presetClass="emph" presetSubtype="0" fill="hold" nodeType="withEffect">
                                  <p:stCondLst>
                                    <p:cond delay="0"/>
                                  </p:stCondLst>
                                  <p:childTnLst>
                                    <p:animRot by="4800000">
                                      <p:cBhvr>
                                        <p:cTn id="21" dur="55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8734"/>
          <a:stretch/>
        </p:blipFill>
        <p:spPr>
          <a:xfrm>
            <a:off x="-152400" y="914400"/>
            <a:ext cx="9372600" cy="4869963"/>
          </a:xfrm>
          <a:prstGeom prst="rect">
            <a:avLst/>
          </a:prstGeom>
        </p:spPr>
      </p:pic>
    </p:spTree>
    <p:extLst>
      <p:ext uri="{BB962C8B-B14F-4D97-AF65-F5344CB8AC3E}">
        <p14:creationId xmlns:p14="http://schemas.microsoft.com/office/powerpoint/2010/main" val="357742012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Diagonal Corner Rectangle 13"/>
          <p:cNvSpPr/>
          <p:nvPr/>
        </p:nvSpPr>
        <p:spPr bwMode="auto">
          <a:xfrm>
            <a:off x="304800" y="1313895"/>
            <a:ext cx="8629650" cy="4915455"/>
          </a:xfrm>
          <a:prstGeom prst="round2DiagRect">
            <a:avLst>
              <a:gd name="adj1" fmla="val 7366"/>
              <a:gd name="adj2" fmla="val 0"/>
            </a:avLst>
          </a:prstGeom>
          <a:solidFill>
            <a:schemeClr val="tx1">
              <a:lumMod val="65000"/>
              <a:alpha val="15000"/>
            </a:schemeClr>
          </a:solidFill>
          <a:ln w="9525" cap="flat" cmpd="sng" algn="ctr">
            <a:solidFill>
              <a:schemeClr val="tx1">
                <a:lumMod val="65000"/>
              </a:scheme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a:defRPr/>
            </a:pPr>
            <a:endParaRPr lang="en-GB" sz="2000" kern="0" dirty="0" smtClean="0">
              <a:effectLst>
                <a:outerShdw blurRad="38100" dist="38100" dir="2700000" algn="tl">
                  <a:srgbClr val="000000">
                    <a:alpha val="43137"/>
                  </a:srgbClr>
                </a:outerShdw>
              </a:effectLst>
              <a:latin typeface="Segoe" pitchFamily="34" charset="0"/>
            </a:endParaRPr>
          </a:p>
        </p:txBody>
      </p:sp>
      <p:sp>
        <p:nvSpPr>
          <p:cNvPr id="22" name="Rectangle 21"/>
          <p:cNvSpPr/>
          <p:nvPr/>
        </p:nvSpPr>
        <p:spPr bwMode="auto">
          <a:xfrm>
            <a:off x="692150" y="3402013"/>
            <a:ext cx="2483223" cy="2828458"/>
          </a:xfrm>
          <a:prstGeom prst="rect">
            <a:avLst/>
          </a:prstGeom>
          <a:gradFill flip="none" rotWithShape="1">
            <a:gsLst>
              <a:gs pos="0">
                <a:schemeClr val="tx1">
                  <a:lumMod val="75000"/>
                  <a:tint val="66000"/>
                  <a:satMod val="160000"/>
                </a:schemeClr>
              </a:gs>
              <a:gs pos="100000">
                <a:schemeClr val="tx1">
                  <a:lumMod val="75000"/>
                  <a:tint val="44500"/>
                  <a:satMod val="160000"/>
                  <a:alpha val="0"/>
                </a:schemeClr>
              </a:gs>
              <a:gs pos="100000">
                <a:schemeClr val="tx1">
                  <a:lumMod val="75000"/>
                  <a:tint val="23500"/>
                  <a:satMod val="160000"/>
                  <a:alpha val="0"/>
                </a:schemeClr>
              </a:gs>
            </a:gsLst>
            <a:lin ang="5400000" scaled="1"/>
            <a:tileRect/>
          </a:gradFill>
          <a:ln w="9525" cap="flat" cmpd="sng" algn="ctr">
            <a:noFill/>
            <a:prstDash val="solid"/>
            <a:round/>
            <a:headEnd type="none" w="med" len="med"/>
            <a:tailEnd type="none" w="med" len="med"/>
          </a:ln>
          <a:effectLst>
            <a:outerShdw blurRad="50800" dist="38100" dir="10800000" algn="r" rotWithShape="0">
              <a:prstClr val="black">
                <a:alpha val="40000"/>
              </a:prstClr>
            </a:outerShdw>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effectLst/>
              <a:latin typeface="Arial" charset="0"/>
            </a:endParaRPr>
          </a:p>
        </p:txBody>
      </p:sp>
      <p:sp>
        <p:nvSpPr>
          <p:cNvPr id="23" name="Rectangle 22"/>
          <p:cNvSpPr/>
          <p:nvPr/>
        </p:nvSpPr>
        <p:spPr bwMode="auto">
          <a:xfrm>
            <a:off x="3403040" y="3402013"/>
            <a:ext cx="2483223" cy="2828458"/>
          </a:xfrm>
          <a:prstGeom prst="rect">
            <a:avLst/>
          </a:prstGeom>
          <a:gradFill flip="none" rotWithShape="1">
            <a:gsLst>
              <a:gs pos="0">
                <a:schemeClr val="tx1">
                  <a:lumMod val="75000"/>
                  <a:tint val="66000"/>
                  <a:satMod val="160000"/>
                </a:schemeClr>
              </a:gs>
              <a:gs pos="100000">
                <a:schemeClr val="tx1">
                  <a:lumMod val="75000"/>
                  <a:tint val="44500"/>
                  <a:satMod val="160000"/>
                  <a:alpha val="0"/>
                </a:schemeClr>
              </a:gs>
              <a:gs pos="100000">
                <a:schemeClr val="tx1">
                  <a:lumMod val="75000"/>
                  <a:tint val="23500"/>
                  <a:satMod val="160000"/>
                  <a:alpha val="0"/>
                </a:schemeClr>
              </a:gs>
            </a:gsLst>
            <a:lin ang="5400000" scaled="1"/>
            <a:tileRect/>
          </a:gradFill>
          <a:ln w="9525" cap="flat" cmpd="sng" algn="ctr">
            <a:noFill/>
            <a:prstDash val="solid"/>
            <a:round/>
            <a:headEnd type="none" w="med" len="med"/>
            <a:tailEnd type="none" w="med" len="med"/>
          </a:ln>
          <a:effectLst>
            <a:outerShdw blurRad="50800" dist="38100" dir="10800000" algn="r" rotWithShape="0">
              <a:prstClr val="black">
                <a:alpha val="40000"/>
              </a:prstClr>
            </a:outerShdw>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effectLst/>
              <a:latin typeface="Arial" charset="0"/>
            </a:endParaRPr>
          </a:p>
        </p:txBody>
      </p:sp>
      <p:sp>
        <p:nvSpPr>
          <p:cNvPr id="24" name="Rectangle 23"/>
          <p:cNvSpPr/>
          <p:nvPr/>
        </p:nvSpPr>
        <p:spPr bwMode="auto">
          <a:xfrm>
            <a:off x="6113929" y="3402013"/>
            <a:ext cx="2483223" cy="2828458"/>
          </a:xfrm>
          <a:prstGeom prst="rect">
            <a:avLst/>
          </a:prstGeom>
          <a:gradFill flip="none" rotWithShape="1">
            <a:gsLst>
              <a:gs pos="0">
                <a:schemeClr val="tx1">
                  <a:lumMod val="75000"/>
                  <a:tint val="66000"/>
                  <a:satMod val="160000"/>
                </a:schemeClr>
              </a:gs>
              <a:gs pos="100000">
                <a:schemeClr val="tx1">
                  <a:lumMod val="75000"/>
                  <a:tint val="44500"/>
                  <a:satMod val="160000"/>
                  <a:alpha val="0"/>
                </a:schemeClr>
              </a:gs>
              <a:gs pos="100000">
                <a:schemeClr val="tx1">
                  <a:lumMod val="75000"/>
                  <a:tint val="23500"/>
                  <a:satMod val="160000"/>
                  <a:alpha val="0"/>
                </a:schemeClr>
              </a:gs>
            </a:gsLst>
            <a:lin ang="5400000" scaled="1"/>
            <a:tileRect/>
          </a:gradFill>
          <a:ln w="9525" cap="flat" cmpd="sng" algn="ctr">
            <a:noFill/>
            <a:prstDash val="solid"/>
            <a:round/>
            <a:headEnd type="none" w="med" len="med"/>
            <a:tailEnd type="none" w="med" len="med"/>
          </a:ln>
          <a:effectLst>
            <a:outerShdw blurRad="50800" dist="38100" dir="10800000" algn="r" rotWithShape="0">
              <a:prstClr val="black">
                <a:alpha val="40000"/>
              </a:prstClr>
            </a:outerShdw>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effectLst/>
              <a:latin typeface="Arial" charset="0"/>
            </a:endParaRPr>
          </a:p>
        </p:txBody>
      </p:sp>
      <p:sp>
        <p:nvSpPr>
          <p:cNvPr id="8" name="TextBox 7"/>
          <p:cNvSpPr txBox="1"/>
          <p:nvPr/>
        </p:nvSpPr>
        <p:spPr>
          <a:xfrm>
            <a:off x="2008094" y="1560513"/>
            <a:ext cx="6656294" cy="415498"/>
          </a:xfrm>
          <a:prstGeom prst="rect">
            <a:avLst/>
          </a:prstGeom>
          <a:noFill/>
        </p:spPr>
        <p:txBody>
          <a:bodyPr wrap="square">
            <a:spAutoFit/>
          </a:bodyPr>
          <a:lstStyle/>
          <a:p>
            <a:pPr marL="58738" indent="-58738" algn="just" defTabSz="914363"/>
            <a:r>
              <a:rPr lang="en-US" sz="1050" dirty="0" smtClean="0"/>
              <a:t>“Office SharePoint Server 2007 BI tools are faster to learn and use than our other tools…. We can enable more people to take advantage of BI due to the familiar interface.”</a:t>
            </a:r>
          </a:p>
        </p:txBody>
      </p:sp>
      <p:sp>
        <p:nvSpPr>
          <p:cNvPr id="9" name="TextBox 8"/>
          <p:cNvSpPr txBox="1"/>
          <p:nvPr/>
        </p:nvSpPr>
        <p:spPr>
          <a:xfrm>
            <a:off x="4263242" y="1937303"/>
            <a:ext cx="4316125" cy="230832"/>
          </a:xfrm>
          <a:prstGeom prst="rect">
            <a:avLst/>
          </a:prstGeom>
          <a:noFill/>
        </p:spPr>
        <p:txBody>
          <a:bodyPr wrap="square" rtlCol="0">
            <a:spAutoFit/>
          </a:bodyPr>
          <a:lstStyle/>
          <a:p>
            <a:pPr algn="r"/>
            <a:r>
              <a:rPr lang="en-US" sz="900" i="1" dirty="0" smtClean="0"/>
              <a:t>Rebecca Wilson, Project Leader, Productivity Management Group, Tyson Foods</a:t>
            </a:r>
          </a:p>
        </p:txBody>
      </p:sp>
      <p:sp>
        <p:nvSpPr>
          <p:cNvPr id="12" name="Title 11"/>
          <p:cNvSpPr>
            <a:spLocks noGrp="1"/>
          </p:cNvSpPr>
          <p:nvPr>
            <p:ph type="title"/>
          </p:nvPr>
        </p:nvSpPr>
        <p:spPr>
          <a:xfrm>
            <a:off x="457200" y="365760"/>
            <a:ext cx="8321675" cy="553998"/>
          </a:xfrm>
        </p:spPr>
        <p:txBody>
          <a:bodyPr/>
          <a:lstStyle/>
          <a:p>
            <a:r>
              <a:rPr lang="en-US" dirty="0" smtClean="0"/>
              <a:t>Case Study </a:t>
            </a:r>
            <a:r>
              <a:rPr lang="en-US" dirty="0" smtClean="0">
                <a:latin typeface="Arial"/>
                <a:cs typeface="Arial"/>
              </a:rPr>
              <a:t>–</a:t>
            </a:r>
            <a:r>
              <a:rPr lang="en-US" dirty="0" smtClean="0"/>
              <a:t> Tyson Foods</a:t>
            </a:r>
            <a:endParaRPr lang="en-US" dirty="0"/>
          </a:p>
        </p:txBody>
      </p:sp>
      <p:sp>
        <p:nvSpPr>
          <p:cNvPr id="13" name="Rectangle 12"/>
          <p:cNvSpPr/>
          <p:nvPr/>
        </p:nvSpPr>
        <p:spPr bwMode="auto">
          <a:xfrm rot="16200000">
            <a:off x="4408256" y="1942960"/>
            <a:ext cx="89648" cy="8288152"/>
          </a:xfrm>
          <a:prstGeom prst="rect">
            <a:avLst/>
          </a:prstGeom>
          <a:gradFill flip="none" rotWithShape="1">
            <a:gsLst>
              <a:gs pos="0">
                <a:schemeClr val="bg1">
                  <a:tint val="66000"/>
                  <a:satMod val="160000"/>
                </a:schemeClr>
              </a:gs>
              <a:gs pos="100000">
                <a:schemeClr val="bg1">
                  <a:tint val="44500"/>
                  <a:satMod val="160000"/>
                  <a:alpha val="0"/>
                </a:schemeClr>
              </a:gs>
              <a:gs pos="100000">
                <a:schemeClr val="bg1">
                  <a:tint val="23500"/>
                  <a:satMod val="160000"/>
                  <a:alpha val="0"/>
                </a:schemeClr>
              </a:gs>
            </a:gsLst>
            <a:lin ang="5400000" scaled="1"/>
            <a:tileRect/>
          </a:gra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effectLst/>
              <a:latin typeface="Arial" charset="0"/>
            </a:endParaRPr>
          </a:p>
        </p:txBody>
      </p:sp>
      <p:pic>
        <p:nvPicPr>
          <p:cNvPr id="18" name="Picture 2" descr="C:\Users\jay.mollet\Documents\Icons_2\2565\company_help_256.png"/>
          <p:cNvPicPr>
            <a:picLocks noChangeAspect="1" noChangeArrowheads="1"/>
          </p:cNvPicPr>
          <p:nvPr/>
        </p:nvPicPr>
        <p:blipFill>
          <a:blip r:embed="rId3" cstate="print"/>
          <a:srcRect/>
          <a:stretch>
            <a:fillRect/>
          </a:stretch>
        </p:blipFill>
        <p:spPr bwMode="auto">
          <a:xfrm>
            <a:off x="693625" y="3402013"/>
            <a:ext cx="461775" cy="461775"/>
          </a:xfrm>
          <a:prstGeom prst="rect">
            <a:avLst/>
          </a:prstGeom>
          <a:noFill/>
        </p:spPr>
      </p:pic>
      <p:pic>
        <p:nvPicPr>
          <p:cNvPr id="19" name="Picture 3" descr="C:\Users\jay.mollet\Documents\Icons_2\2563\system_ok_256.png"/>
          <p:cNvPicPr>
            <a:picLocks noChangeAspect="1" noChangeArrowheads="1"/>
          </p:cNvPicPr>
          <p:nvPr/>
        </p:nvPicPr>
        <p:blipFill>
          <a:blip r:embed="rId4" cstate="print"/>
          <a:srcRect/>
          <a:stretch>
            <a:fillRect/>
          </a:stretch>
        </p:blipFill>
        <p:spPr bwMode="auto">
          <a:xfrm>
            <a:off x="6138331" y="3419489"/>
            <a:ext cx="444299" cy="444299"/>
          </a:xfrm>
          <a:prstGeom prst="rect">
            <a:avLst/>
          </a:prstGeom>
          <a:noFill/>
        </p:spPr>
      </p:pic>
      <p:pic>
        <p:nvPicPr>
          <p:cNvPr id="20" name="Picture 4" descr="C:\Users\jay.mollet\Documents\Icons_2\IS_supervista_general_05237209110372902907002\png\NORMAL\256\lamp_256.png"/>
          <p:cNvPicPr>
            <a:picLocks noChangeAspect="1" noChangeArrowheads="1"/>
          </p:cNvPicPr>
          <p:nvPr/>
        </p:nvPicPr>
        <p:blipFill>
          <a:blip r:embed="rId5" cstate="print"/>
          <a:srcRect/>
          <a:stretch>
            <a:fillRect/>
          </a:stretch>
        </p:blipFill>
        <p:spPr bwMode="auto">
          <a:xfrm>
            <a:off x="3370732" y="3419943"/>
            <a:ext cx="439269" cy="439269"/>
          </a:xfrm>
          <a:prstGeom prst="rect">
            <a:avLst/>
          </a:prstGeom>
          <a:noFill/>
        </p:spPr>
      </p:pic>
      <p:sp>
        <p:nvSpPr>
          <p:cNvPr id="21" name="Rectangle 20"/>
          <p:cNvSpPr/>
          <p:nvPr/>
        </p:nvSpPr>
        <p:spPr>
          <a:xfrm>
            <a:off x="692150" y="2550285"/>
            <a:ext cx="8000588" cy="732508"/>
          </a:xfrm>
          <a:prstGeom prst="rect">
            <a:avLst/>
          </a:prstGeom>
        </p:spPr>
        <p:txBody>
          <a:bodyPr wrap="square">
            <a:spAutoFit/>
          </a:bodyPr>
          <a:lstStyle/>
          <a:p>
            <a:pPr marL="180975" indent="-180975">
              <a:lnSpc>
                <a:spcPct val="110000"/>
              </a:lnSpc>
            </a:pPr>
            <a:r>
              <a:rPr lang="en-US" sz="1600" b="1" dirty="0" smtClean="0"/>
              <a:t>Company profile:</a:t>
            </a:r>
          </a:p>
          <a:p>
            <a:pPr marL="0" lvl="1">
              <a:lnSpc>
                <a:spcPct val="100000"/>
              </a:lnSpc>
            </a:pPr>
            <a:r>
              <a:rPr lang="en-US" sz="1200" dirty="0" smtClean="0"/>
              <a:t>The second-largest food production company in the Fortune 500 and a member of the S&amp;P 500. </a:t>
            </a:r>
            <a:br>
              <a:rPr lang="en-US" sz="1200" dirty="0" smtClean="0"/>
            </a:br>
            <a:r>
              <a:rPr lang="en-US" sz="1200" dirty="0" smtClean="0"/>
              <a:t>The company employs 104,000 employees at more than 300 facilities around the world.</a:t>
            </a:r>
          </a:p>
        </p:txBody>
      </p:sp>
      <p:sp>
        <p:nvSpPr>
          <p:cNvPr id="25" name="Rectangle 24"/>
          <p:cNvSpPr/>
          <p:nvPr/>
        </p:nvSpPr>
        <p:spPr>
          <a:xfrm>
            <a:off x="1107293" y="3402013"/>
            <a:ext cx="2052613" cy="397032"/>
          </a:xfrm>
          <a:prstGeom prst="rect">
            <a:avLst/>
          </a:prstGeom>
        </p:spPr>
        <p:txBody>
          <a:bodyPr wrap="none">
            <a:noAutofit/>
          </a:bodyPr>
          <a:lstStyle/>
          <a:p>
            <a:pPr marL="180975" indent="-180975">
              <a:lnSpc>
                <a:spcPct val="110000"/>
              </a:lnSpc>
            </a:pPr>
            <a:r>
              <a:rPr lang="en-US" sz="1400" b="1" dirty="0" smtClean="0"/>
              <a:t>Business Challenge</a:t>
            </a:r>
          </a:p>
        </p:txBody>
      </p:sp>
      <p:sp>
        <p:nvSpPr>
          <p:cNvPr id="26" name="Rectangle 25"/>
          <p:cNvSpPr/>
          <p:nvPr/>
        </p:nvSpPr>
        <p:spPr>
          <a:xfrm>
            <a:off x="3684494" y="3402013"/>
            <a:ext cx="2187387" cy="378886"/>
          </a:xfrm>
          <a:prstGeom prst="rect">
            <a:avLst/>
          </a:prstGeom>
        </p:spPr>
        <p:txBody>
          <a:bodyPr wrap="none">
            <a:noAutofit/>
          </a:bodyPr>
          <a:lstStyle/>
          <a:p>
            <a:pPr marL="180975" indent="-180975">
              <a:lnSpc>
                <a:spcPct val="110000"/>
              </a:lnSpc>
            </a:pPr>
            <a:r>
              <a:rPr lang="en-US" sz="1400" b="1" dirty="0" smtClean="0"/>
              <a:t>Solution</a:t>
            </a:r>
          </a:p>
        </p:txBody>
      </p:sp>
      <p:sp>
        <p:nvSpPr>
          <p:cNvPr id="27" name="Rectangle 26"/>
          <p:cNvSpPr/>
          <p:nvPr/>
        </p:nvSpPr>
        <p:spPr>
          <a:xfrm>
            <a:off x="6589058" y="3402013"/>
            <a:ext cx="1990165" cy="329321"/>
          </a:xfrm>
          <a:prstGeom prst="rect">
            <a:avLst/>
          </a:prstGeom>
        </p:spPr>
        <p:txBody>
          <a:bodyPr wrap="square">
            <a:spAutoFit/>
          </a:bodyPr>
          <a:lstStyle/>
          <a:p>
            <a:pPr marL="180975" indent="-180975">
              <a:lnSpc>
                <a:spcPct val="110000"/>
              </a:lnSpc>
            </a:pPr>
            <a:r>
              <a:rPr lang="en-US" sz="1400" b="1" dirty="0" smtClean="0"/>
              <a:t>Benefits</a:t>
            </a:r>
          </a:p>
        </p:txBody>
      </p:sp>
      <p:cxnSp>
        <p:nvCxnSpPr>
          <p:cNvPr id="29" name="Straight Connector 28"/>
          <p:cNvCxnSpPr/>
          <p:nvPr/>
        </p:nvCxnSpPr>
        <p:spPr bwMode="auto">
          <a:xfrm rot="10800000">
            <a:off x="1183342" y="3720352"/>
            <a:ext cx="1972237" cy="0"/>
          </a:xfrm>
          <a:prstGeom prst="line">
            <a:avLst/>
          </a:prstGeom>
          <a:noFill/>
          <a:ln w="9525" cap="flat" cmpd="sng" algn="ctr">
            <a:solidFill>
              <a:schemeClr val="tx1">
                <a:lumMod val="65000"/>
              </a:schemeClr>
            </a:solidFill>
            <a:prstDash val="solid"/>
            <a:round/>
            <a:headEnd type="none" w="med" len="med"/>
            <a:tailEnd type="none" w="med" len="med"/>
          </a:ln>
          <a:effectLst/>
        </p:spPr>
      </p:cxnSp>
      <p:cxnSp>
        <p:nvCxnSpPr>
          <p:cNvPr id="30" name="Straight Connector 29"/>
          <p:cNvCxnSpPr/>
          <p:nvPr/>
        </p:nvCxnSpPr>
        <p:spPr bwMode="auto">
          <a:xfrm rot="10800000">
            <a:off x="3720354" y="3720352"/>
            <a:ext cx="2151530" cy="0"/>
          </a:xfrm>
          <a:prstGeom prst="line">
            <a:avLst/>
          </a:prstGeom>
          <a:noFill/>
          <a:ln w="9525" cap="flat" cmpd="sng" algn="ctr">
            <a:solidFill>
              <a:schemeClr val="tx1">
                <a:lumMod val="65000"/>
              </a:schemeClr>
            </a:solidFill>
            <a:prstDash val="solid"/>
            <a:round/>
            <a:headEnd type="none" w="med" len="med"/>
            <a:tailEnd type="none" w="med" len="med"/>
          </a:ln>
          <a:effectLst/>
        </p:spPr>
      </p:cxnSp>
      <p:cxnSp>
        <p:nvCxnSpPr>
          <p:cNvPr id="31" name="Straight Connector 30"/>
          <p:cNvCxnSpPr/>
          <p:nvPr/>
        </p:nvCxnSpPr>
        <p:spPr bwMode="auto">
          <a:xfrm rot="10800000" flipV="1">
            <a:off x="6687671" y="3720352"/>
            <a:ext cx="1891554" cy="17929"/>
          </a:xfrm>
          <a:prstGeom prst="line">
            <a:avLst/>
          </a:prstGeom>
          <a:noFill/>
          <a:ln w="9525" cap="flat" cmpd="sng" algn="ctr">
            <a:solidFill>
              <a:schemeClr val="tx1">
                <a:lumMod val="65000"/>
              </a:schemeClr>
            </a:solidFill>
            <a:prstDash val="solid"/>
            <a:round/>
            <a:headEnd type="none" w="med" len="med"/>
            <a:tailEnd type="none" w="med" len="med"/>
          </a:ln>
          <a:effectLst/>
        </p:spPr>
      </p:cxnSp>
      <p:sp>
        <p:nvSpPr>
          <p:cNvPr id="40" name="TextBox 39"/>
          <p:cNvSpPr txBox="1"/>
          <p:nvPr/>
        </p:nvSpPr>
        <p:spPr>
          <a:xfrm>
            <a:off x="3514867" y="4018164"/>
            <a:ext cx="2244666" cy="2489509"/>
          </a:xfrm>
          <a:prstGeom prst="rect">
            <a:avLst/>
          </a:prstGeom>
          <a:noFill/>
        </p:spPr>
        <p:txBody>
          <a:bodyPr wrap="square" lIns="91440" rIns="91440" rtlCol="0">
            <a:noAutofit/>
          </a:bodyPr>
          <a:lstStyle/>
          <a:p>
            <a:pPr marL="0" lvl="1"/>
            <a:r>
              <a:rPr lang="en-US" sz="1100" dirty="0" smtClean="0"/>
              <a:t>Implemented a portal solution that delivers accurate, timely data in proper context to facilitate better decision making. The portal provides a Microsoft BI solution based on Microsoft Office SharePoint Server, SQL Server, and Office Excel.</a:t>
            </a:r>
          </a:p>
          <a:p>
            <a:endParaRPr lang="en-US" sz="1100" dirty="0"/>
          </a:p>
        </p:txBody>
      </p:sp>
      <p:sp>
        <p:nvSpPr>
          <p:cNvPr id="41" name="TextBox 40"/>
          <p:cNvSpPr txBox="1"/>
          <p:nvPr/>
        </p:nvSpPr>
        <p:spPr>
          <a:xfrm>
            <a:off x="6064923" y="4018165"/>
            <a:ext cx="2390312" cy="2073877"/>
          </a:xfrm>
          <a:prstGeom prst="rect">
            <a:avLst/>
          </a:prstGeom>
          <a:noFill/>
        </p:spPr>
        <p:txBody>
          <a:bodyPr wrap="square" lIns="182880" rIns="0" rtlCol="0">
            <a:noAutofit/>
          </a:bodyPr>
          <a:lstStyle/>
          <a:p>
            <a:pPr marL="91440" lvl="1" indent="-91440" fontAlgn="base">
              <a:spcBef>
                <a:spcPts val="400"/>
              </a:spcBef>
              <a:spcAft>
                <a:spcPts val="400"/>
              </a:spcAft>
              <a:buClr>
                <a:srgbClr val="A00E18"/>
              </a:buClr>
              <a:buSzPct val="85000"/>
              <a:buFont typeface="Wingdings" pitchFamily="2" charset="2"/>
              <a:buChar char="§"/>
            </a:pPr>
            <a:r>
              <a:rPr lang="en-US" sz="1100" kern="0" dirty="0" smtClean="0"/>
              <a:t>Improved collaboration </a:t>
            </a:r>
          </a:p>
          <a:p>
            <a:pPr marL="91440" lvl="1" indent="-91440" fontAlgn="base">
              <a:spcBef>
                <a:spcPts val="400"/>
              </a:spcBef>
              <a:spcAft>
                <a:spcPts val="400"/>
              </a:spcAft>
              <a:buClr>
                <a:srgbClr val="A00E18"/>
              </a:buClr>
              <a:buSzPct val="85000"/>
              <a:buFont typeface="Wingdings" pitchFamily="2" charset="2"/>
              <a:buChar char="§"/>
            </a:pPr>
            <a:r>
              <a:rPr lang="en-US" sz="1100" kern="0" dirty="0" smtClean="0"/>
              <a:t>Better business insight </a:t>
            </a:r>
          </a:p>
          <a:p>
            <a:pPr marL="91440" lvl="1" indent="-91440" fontAlgn="base">
              <a:spcBef>
                <a:spcPts val="400"/>
              </a:spcBef>
              <a:spcAft>
                <a:spcPts val="400"/>
              </a:spcAft>
              <a:buClr>
                <a:srgbClr val="A00E18"/>
              </a:buClr>
              <a:buSzPct val="85000"/>
              <a:buFont typeface="Wingdings" pitchFamily="2" charset="2"/>
              <a:buChar char="§"/>
            </a:pPr>
            <a:r>
              <a:rPr lang="en-US" sz="1100" kern="0" dirty="0" smtClean="0"/>
              <a:t>Improved organizational efficiency</a:t>
            </a:r>
          </a:p>
          <a:p>
            <a:pPr marL="91440" lvl="1" indent="-91440" fontAlgn="base">
              <a:spcBef>
                <a:spcPts val="400"/>
              </a:spcBef>
              <a:spcAft>
                <a:spcPts val="400"/>
              </a:spcAft>
              <a:buClr>
                <a:srgbClr val="A00E18"/>
              </a:buClr>
              <a:buSzPct val="85000"/>
              <a:buFont typeface="Wingdings" pitchFamily="2" charset="2"/>
              <a:buChar char="§"/>
            </a:pPr>
            <a:r>
              <a:rPr lang="en-US" sz="1100" kern="0" dirty="0" smtClean="0"/>
              <a:t>Powerful solutions with </a:t>
            </a:r>
            <a:br>
              <a:rPr lang="en-US" sz="1100" kern="0" dirty="0" smtClean="0"/>
            </a:br>
            <a:r>
              <a:rPr lang="en-US" sz="1100" kern="0" dirty="0" smtClean="0"/>
              <a:t>less development</a:t>
            </a:r>
          </a:p>
          <a:p>
            <a:pPr marL="91440" lvl="1" indent="-91440" fontAlgn="base">
              <a:spcBef>
                <a:spcPts val="400"/>
              </a:spcBef>
              <a:spcAft>
                <a:spcPts val="400"/>
              </a:spcAft>
              <a:buClr>
                <a:srgbClr val="A00E18"/>
              </a:buClr>
              <a:buSzPct val="85000"/>
              <a:buFont typeface="Wingdings" pitchFamily="2" charset="2"/>
              <a:buChar char="§"/>
            </a:pPr>
            <a:r>
              <a:rPr lang="en-US" sz="1100" kern="0" dirty="0" smtClean="0"/>
              <a:t>Reduced costs with collaboration and BI</a:t>
            </a:r>
          </a:p>
          <a:p>
            <a:pPr marL="91440" lvl="1" indent="-91440" fontAlgn="base">
              <a:spcBef>
                <a:spcPts val="800"/>
              </a:spcBef>
              <a:spcAft>
                <a:spcPts val="800"/>
              </a:spcAft>
              <a:buClr>
                <a:srgbClr val="A00E18"/>
              </a:buClr>
              <a:buSzPct val="85000"/>
              <a:buFont typeface="Wingdings" pitchFamily="2" charset="2"/>
              <a:buChar char="§"/>
            </a:pPr>
            <a:endParaRPr lang="en-US" sz="1100" kern="0" dirty="0" smtClean="0"/>
          </a:p>
          <a:p>
            <a:pPr marL="91440" lvl="1" indent="-91440" fontAlgn="base">
              <a:spcBef>
                <a:spcPts val="800"/>
              </a:spcBef>
              <a:spcAft>
                <a:spcPts val="800"/>
              </a:spcAft>
              <a:buClr>
                <a:srgbClr val="A00E18"/>
              </a:buClr>
              <a:buSzPct val="85000"/>
              <a:buFont typeface="Wingdings" pitchFamily="2" charset="2"/>
              <a:buChar char="§"/>
            </a:pPr>
            <a:endParaRPr lang="en-US" sz="1100" kern="0" dirty="0" smtClean="0"/>
          </a:p>
          <a:p>
            <a:pPr marL="91440" indent="-91440">
              <a:spcBef>
                <a:spcPts val="800"/>
              </a:spcBef>
              <a:spcAft>
                <a:spcPts val="800"/>
              </a:spcAft>
            </a:pPr>
            <a:endParaRPr lang="en-US" sz="1100" dirty="0"/>
          </a:p>
        </p:txBody>
      </p:sp>
      <p:sp>
        <p:nvSpPr>
          <p:cNvPr id="32" name="Round Diagonal Corner Rectangle 31"/>
          <p:cNvSpPr/>
          <p:nvPr/>
        </p:nvSpPr>
        <p:spPr>
          <a:xfrm>
            <a:off x="673784" y="1560513"/>
            <a:ext cx="1273003" cy="887719"/>
          </a:xfrm>
          <a:prstGeom prst="round2DiagRect">
            <a:avLst/>
          </a:prstGeom>
          <a:solidFill>
            <a:schemeClr val="tx1"/>
          </a:solidFill>
          <a:ln>
            <a:solidFill>
              <a:srgbClr val="FFC000"/>
            </a:solidFill>
          </a:ln>
        </p:spPr>
        <p:txBody>
          <a:bodyPr wrap="none" rtlCol="0" anchor="ctr">
            <a:noAutofit/>
          </a:bodyPr>
          <a:lstStyle/>
          <a:p>
            <a:pPr marL="180975" indent="-180975" algn="ctr">
              <a:lnSpc>
                <a:spcPct val="110000"/>
              </a:lnSpc>
            </a:pPr>
            <a:endParaRPr lang="en-US" b="1" dirty="0" smtClean="0"/>
          </a:p>
        </p:txBody>
      </p:sp>
      <p:sp>
        <p:nvSpPr>
          <p:cNvPr id="34" name="TextBox 33"/>
          <p:cNvSpPr txBox="1"/>
          <p:nvPr/>
        </p:nvSpPr>
        <p:spPr>
          <a:xfrm>
            <a:off x="775275" y="4018165"/>
            <a:ext cx="2293096" cy="1616651"/>
          </a:xfrm>
          <a:prstGeom prst="rect">
            <a:avLst/>
          </a:prstGeom>
          <a:noFill/>
        </p:spPr>
        <p:txBody>
          <a:bodyPr wrap="square" lIns="182880" rIns="0" rtlCol="0">
            <a:noAutofit/>
          </a:bodyPr>
          <a:lstStyle/>
          <a:p>
            <a:pPr marL="91440" lvl="1" indent="-91440" fontAlgn="base">
              <a:spcBef>
                <a:spcPts val="400"/>
              </a:spcBef>
              <a:spcAft>
                <a:spcPts val="400"/>
              </a:spcAft>
              <a:buClr>
                <a:srgbClr val="A00E18"/>
              </a:buClr>
              <a:buSzPct val="85000"/>
              <a:buFont typeface="Wingdings" pitchFamily="2" charset="2"/>
              <a:buChar char="§"/>
            </a:pPr>
            <a:r>
              <a:rPr lang="en-US" sz="1100" kern="0" dirty="0" smtClean="0"/>
              <a:t>Creating complex reports from SAP data</a:t>
            </a:r>
          </a:p>
          <a:p>
            <a:pPr marL="91440" lvl="1" indent="-91440" fontAlgn="base">
              <a:spcBef>
                <a:spcPts val="400"/>
              </a:spcBef>
              <a:spcAft>
                <a:spcPts val="400"/>
              </a:spcAft>
              <a:buClr>
                <a:srgbClr val="A00E18"/>
              </a:buClr>
              <a:buSzPct val="85000"/>
              <a:buFont typeface="Wingdings" pitchFamily="2" charset="2"/>
              <a:buChar char="§"/>
            </a:pPr>
            <a:r>
              <a:rPr lang="en-US" sz="1100" kern="0" dirty="0" smtClean="0"/>
              <a:t>Simplifying report management and distribution</a:t>
            </a:r>
          </a:p>
          <a:p>
            <a:pPr marL="91440" indent="-91440">
              <a:spcBef>
                <a:spcPts val="800"/>
              </a:spcBef>
              <a:spcAft>
                <a:spcPts val="800"/>
              </a:spcAft>
              <a:buFont typeface="Arial" pitchFamily="34" charset="0"/>
              <a:buChar char="•"/>
            </a:pPr>
            <a:endParaRPr lang="en-US" sz="1100" dirty="0"/>
          </a:p>
        </p:txBody>
      </p:sp>
      <p:pic>
        <p:nvPicPr>
          <p:cNvPr id="28" name="Picture 2"/>
          <p:cNvPicPr>
            <a:picLocks noChangeAspect="1" noChangeArrowheads="1"/>
          </p:cNvPicPr>
          <p:nvPr/>
        </p:nvPicPr>
        <p:blipFill>
          <a:blip r:embed="rId6" cstate="print"/>
          <a:srcRect/>
          <a:stretch>
            <a:fillRect/>
          </a:stretch>
        </p:blipFill>
        <p:spPr bwMode="auto">
          <a:xfrm>
            <a:off x="787150" y="1668609"/>
            <a:ext cx="1053523" cy="677900"/>
          </a:xfrm>
          <a:prstGeom prst="rect">
            <a:avLst/>
          </a:prstGeom>
          <a:ln>
            <a:noFill/>
          </a:ln>
          <a:effectLst/>
        </p:spPr>
      </p:pic>
      <p:graphicFrame>
        <p:nvGraphicFramePr>
          <p:cNvPr id="33" name="Table 32"/>
          <p:cNvGraphicFramePr>
            <a:graphicFrameLocks noGrp="1"/>
          </p:cNvGraphicFramePr>
          <p:nvPr>
            <p:extLst>
              <p:ext uri="{D42A27DB-BD31-4B8C-83A1-F6EECF244321}">
                <p14:modId xmlns:p14="http://schemas.microsoft.com/office/powerpoint/2010/main" val="2730042532"/>
              </p:ext>
            </p:extLst>
          </p:nvPr>
        </p:nvGraphicFramePr>
        <p:xfrm>
          <a:off x="3770333" y="2367418"/>
          <a:ext cx="4222695" cy="364208"/>
        </p:xfrm>
        <a:graphic>
          <a:graphicData uri="http://schemas.openxmlformats.org/drawingml/2006/table">
            <a:tbl>
              <a:tblPr>
                <a:tableStyleId>{073A0DAA-6AF3-43AB-8588-CEC1D06C72B9}</a:tableStyleId>
              </a:tblPr>
              <a:tblGrid>
                <a:gridCol w="3266571"/>
                <a:gridCol w="956124"/>
              </a:tblGrid>
              <a:tr h="182104">
                <a:tc gridSpan="2">
                  <a:txBody>
                    <a:bodyPr/>
                    <a:lstStyle/>
                    <a:p>
                      <a:pPr>
                        <a:spcAft>
                          <a:spcPts val="0"/>
                        </a:spcAft>
                      </a:pPr>
                      <a:r>
                        <a:rPr lang="en-AU" sz="800" b="1" dirty="0"/>
                        <a:t>Fast Facts</a:t>
                      </a:r>
                      <a:endParaRPr lang="en-GB" sz="800" b="1" dirty="0">
                        <a:latin typeface="Times New Roman"/>
                        <a:ea typeface="Times New Roman"/>
                        <a:cs typeface="Times New Roman"/>
                      </a:endParaRPr>
                    </a:p>
                  </a:txBody>
                  <a:tcPr marL="68580" marR="68580" marT="18288" marB="27432">
                    <a:solidFill>
                      <a:schemeClr val="tx1">
                        <a:lumMod val="85000"/>
                      </a:schemeClr>
                    </a:solidFill>
                  </a:tcPr>
                </a:tc>
                <a:tc hMerge="1">
                  <a:txBody>
                    <a:bodyPr/>
                    <a:lstStyle/>
                    <a:p>
                      <a:endParaRPr lang="en-GB"/>
                    </a:p>
                  </a:txBody>
                  <a:tcPr/>
                </a:tc>
              </a:tr>
              <a:tr h="182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bg2"/>
                          </a:solidFill>
                          <a:latin typeface="+mn-lt"/>
                          <a:ea typeface="Times New Roman"/>
                          <a:cs typeface="Times New Roman"/>
                        </a:rPr>
                        <a:t>Total number</a:t>
                      </a:r>
                      <a:r>
                        <a:rPr lang="en-GB" sz="800" baseline="0" dirty="0" smtClean="0">
                          <a:solidFill>
                            <a:schemeClr val="bg2"/>
                          </a:solidFill>
                          <a:latin typeface="+mn-lt"/>
                          <a:ea typeface="Times New Roman"/>
                          <a:cs typeface="Times New Roman"/>
                        </a:rPr>
                        <a:t> </a:t>
                      </a:r>
                      <a:r>
                        <a:rPr lang="en-GB" sz="800" dirty="0" smtClean="0">
                          <a:solidFill>
                            <a:schemeClr val="bg2"/>
                          </a:solidFill>
                          <a:latin typeface="+mn-lt"/>
                          <a:ea typeface="Times New Roman"/>
                          <a:cs typeface="Times New Roman"/>
                        </a:rPr>
                        <a:t>of documents searched</a:t>
                      </a:r>
                      <a:r>
                        <a:rPr lang="en-GB" sz="800" baseline="0" dirty="0" smtClean="0">
                          <a:solidFill>
                            <a:schemeClr val="bg2"/>
                          </a:solidFill>
                          <a:latin typeface="+mn-lt"/>
                          <a:ea typeface="Times New Roman"/>
                          <a:cs typeface="Times New Roman"/>
                        </a:rPr>
                        <a:t> </a:t>
                      </a:r>
                      <a:r>
                        <a:rPr lang="en-GB" sz="800" dirty="0" smtClean="0">
                          <a:solidFill>
                            <a:schemeClr val="bg2"/>
                          </a:solidFill>
                          <a:latin typeface="+mn-lt"/>
                          <a:ea typeface="Times New Roman"/>
                          <a:cs typeface="Times New Roman"/>
                        </a:rPr>
                        <a:t>using Enterprise Search</a:t>
                      </a:r>
                    </a:p>
                  </a:txBody>
                  <a:tcPr marL="68580" marR="68580" marT="18288" marB="27432"/>
                </a:tc>
                <a:tc>
                  <a:txBody>
                    <a:bodyPr/>
                    <a:lstStyle/>
                    <a:p>
                      <a:pPr>
                        <a:spcAft>
                          <a:spcPts val="0"/>
                        </a:spcAft>
                      </a:pPr>
                      <a:r>
                        <a:rPr lang="en-GB" sz="800" dirty="0" smtClean="0">
                          <a:solidFill>
                            <a:schemeClr val="bg2"/>
                          </a:solidFill>
                          <a:latin typeface="+mn-lt"/>
                          <a:ea typeface="Times New Roman"/>
                          <a:cs typeface="Times New Roman"/>
                        </a:rPr>
                        <a:t>250,000</a:t>
                      </a:r>
                      <a:endParaRPr lang="en-GB" sz="800" dirty="0">
                        <a:solidFill>
                          <a:schemeClr val="bg2"/>
                        </a:solidFill>
                        <a:latin typeface="+mn-lt"/>
                        <a:ea typeface="Times New Roman"/>
                        <a:cs typeface="Times New Roman"/>
                      </a:endParaRPr>
                    </a:p>
                  </a:txBody>
                  <a:tcPr marL="68580" marR="68580" marT="18288" marB="27432">
                    <a:solidFill>
                      <a:schemeClr val="tx2"/>
                    </a:solidFill>
                  </a:tcPr>
                </a:tc>
              </a:tr>
            </a:tbl>
          </a:graphicData>
        </a:graphic>
      </p:graphicFrame>
    </p:spTree>
    <p:extLst>
      <p:ext uri="{BB962C8B-B14F-4D97-AF65-F5344CB8AC3E}">
        <p14:creationId xmlns:p14="http://schemas.microsoft.com/office/powerpoint/2010/main" val="151559709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Diagonal Corner Rectangle 13"/>
          <p:cNvSpPr/>
          <p:nvPr/>
        </p:nvSpPr>
        <p:spPr bwMode="auto">
          <a:xfrm>
            <a:off x="304800" y="1313895"/>
            <a:ext cx="8629650" cy="4915455"/>
          </a:xfrm>
          <a:prstGeom prst="round2DiagRect">
            <a:avLst>
              <a:gd name="adj1" fmla="val 7366"/>
              <a:gd name="adj2" fmla="val 0"/>
            </a:avLst>
          </a:prstGeom>
          <a:solidFill>
            <a:schemeClr val="tx1">
              <a:lumMod val="65000"/>
              <a:alpha val="15000"/>
            </a:schemeClr>
          </a:solidFill>
          <a:ln w="9525" cap="flat" cmpd="sng" algn="ctr">
            <a:solidFill>
              <a:schemeClr val="tx1">
                <a:lumMod val="65000"/>
              </a:scheme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a:defRPr/>
            </a:pPr>
            <a:endParaRPr lang="en-GB" sz="2000" kern="0" dirty="0" smtClean="0">
              <a:effectLst>
                <a:outerShdw blurRad="38100" dist="38100" dir="2700000" algn="tl">
                  <a:srgbClr val="000000">
                    <a:alpha val="43137"/>
                  </a:srgbClr>
                </a:outerShdw>
              </a:effectLst>
              <a:latin typeface="Segoe" pitchFamily="34" charset="0"/>
            </a:endParaRPr>
          </a:p>
        </p:txBody>
      </p:sp>
      <p:sp>
        <p:nvSpPr>
          <p:cNvPr id="22" name="Rectangle 21"/>
          <p:cNvSpPr/>
          <p:nvPr/>
        </p:nvSpPr>
        <p:spPr bwMode="auto">
          <a:xfrm>
            <a:off x="692150" y="3815371"/>
            <a:ext cx="2483223" cy="2828458"/>
          </a:xfrm>
          <a:prstGeom prst="rect">
            <a:avLst/>
          </a:prstGeom>
          <a:gradFill flip="none" rotWithShape="1">
            <a:gsLst>
              <a:gs pos="0">
                <a:schemeClr val="tx1">
                  <a:lumMod val="75000"/>
                  <a:tint val="66000"/>
                  <a:satMod val="160000"/>
                </a:schemeClr>
              </a:gs>
              <a:gs pos="100000">
                <a:schemeClr val="tx1">
                  <a:lumMod val="75000"/>
                  <a:tint val="44500"/>
                  <a:satMod val="160000"/>
                  <a:alpha val="0"/>
                </a:schemeClr>
              </a:gs>
              <a:gs pos="100000">
                <a:schemeClr val="tx1">
                  <a:lumMod val="75000"/>
                  <a:tint val="23500"/>
                  <a:satMod val="160000"/>
                  <a:alpha val="0"/>
                </a:schemeClr>
              </a:gs>
            </a:gsLst>
            <a:lin ang="5400000" scaled="1"/>
            <a:tileRect/>
          </a:gradFill>
          <a:ln w="9525" cap="flat" cmpd="sng" algn="ctr">
            <a:noFill/>
            <a:prstDash val="solid"/>
            <a:round/>
            <a:headEnd type="none" w="med" len="med"/>
            <a:tailEnd type="none" w="med" len="med"/>
          </a:ln>
          <a:effectLst>
            <a:outerShdw blurRad="50800" dist="38100" dir="10800000" algn="r" rotWithShape="0">
              <a:prstClr val="black">
                <a:alpha val="40000"/>
              </a:prstClr>
            </a:outerShdw>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effectLst/>
              <a:latin typeface="Arial" charset="0"/>
            </a:endParaRPr>
          </a:p>
        </p:txBody>
      </p:sp>
      <p:sp>
        <p:nvSpPr>
          <p:cNvPr id="23" name="Rectangle 22"/>
          <p:cNvSpPr/>
          <p:nvPr/>
        </p:nvSpPr>
        <p:spPr bwMode="auto">
          <a:xfrm>
            <a:off x="3403040" y="3815371"/>
            <a:ext cx="2483223" cy="2828458"/>
          </a:xfrm>
          <a:prstGeom prst="rect">
            <a:avLst/>
          </a:prstGeom>
          <a:gradFill flip="none" rotWithShape="1">
            <a:gsLst>
              <a:gs pos="0">
                <a:schemeClr val="tx1">
                  <a:lumMod val="75000"/>
                  <a:tint val="66000"/>
                  <a:satMod val="160000"/>
                </a:schemeClr>
              </a:gs>
              <a:gs pos="100000">
                <a:schemeClr val="tx1">
                  <a:lumMod val="75000"/>
                  <a:tint val="44500"/>
                  <a:satMod val="160000"/>
                  <a:alpha val="0"/>
                </a:schemeClr>
              </a:gs>
              <a:gs pos="100000">
                <a:schemeClr val="tx1">
                  <a:lumMod val="75000"/>
                  <a:tint val="23500"/>
                  <a:satMod val="160000"/>
                  <a:alpha val="0"/>
                </a:schemeClr>
              </a:gs>
            </a:gsLst>
            <a:lin ang="5400000" scaled="1"/>
            <a:tileRect/>
          </a:gradFill>
          <a:ln w="9525" cap="flat" cmpd="sng" algn="ctr">
            <a:noFill/>
            <a:prstDash val="solid"/>
            <a:round/>
            <a:headEnd type="none" w="med" len="med"/>
            <a:tailEnd type="none" w="med" len="med"/>
          </a:ln>
          <a:effectLst>
            <a:outerShdw blurRad="50800" dist="38100" dir="10800000" algn="r" rotWithShape="0">
              <a:prstClr val="black">
                <a:alpha val="40000"/>
              </a:prstClr>
            </a:outerShdw>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effectLst/>
              <a:latin typeface="Arial" charset="0"/>
            </a:endParaRPr>
          </a:p>
        </p:txBody>
      </p:sp>
      <p:sp>
        <p:nvSpPr>
          <p:cNvPr id="24" name="Rectangle 23"/>
          <p:cNvSpPr/>
          <p:nvPr/>
        </p:nvSpPr>
        <p:spPr bwMode="auto">
          <a:xfrm>
            <a:off x="6113929" y="3815371"/>
            <a:ext cx="2483223" cy="2828458"/>
          </a:xfrm>
          <a:prstGeom prst="rect">
            <a:avLst/>
          </a:prstGeom>
          <a:gradFill flip="none" rotWithShape="1">
            <a:gsLst>
              <a:gs pos="0">
                <a:schemeClr val="tx1">
                  <a:lumMod val="75000"/>
                  <a:tint val="66000"/>
                  <a:satMod val="160000"/>
                </a:schemeClr>
              </a:gs>
              <a:gs pos="100000">
                <a:schemeClr val="tx1">
                  <a:lumMod val="75000"/>
                  <a:tint val="44500"/>
                  <a:satMod val="160000"/>
                  <a:alpha val="0"/>
                </a:schemeClr>
              </a:gs>
              <a:gs pos="100000">
                <a:schemeClr val="tx1">
                  <a:lumMod val="75000"/>
                  <a:tint val="23500"/>
                  <a:satMod val="160000"/>
                  <a:alpha val="0"/>
                </a:schemeClr>
              </a:gs>
            </a:gsLst>
            <a:lin ang="5400000" scaled="1"/>
            <a:tileRect/>
          </a:gradFill>
          <a:ln w="9525" cap="flat" cmpd="sng" algn="ctr">
            <a:noFill/>
            <a:prstDash val="solid"/>
            <a:round/>
            <a:headEnd type="none" w="med" len="med"/>
            <a:tailEnd type="none" w="med" len="med"/>
          </a:ln>
          <a:effectLst>
            <a:outerShdw blurRad="50800" dist="38100" dir="10800000" algn="r" rotWithShape="0">
              <a:prstClr val="black">
                <a:alpha val="40000"/>
              </a:prstClr>
            </a:outerShdw>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effectLst/>
              <a:latin typeface="Arial" charset="0"/>
            </a:endParaRPr>
          </a:p>
        </p:txBody>
      </p:sp>
      <p:sp>
        <p:nvSpPr>
          <p:cNvPr id="8" name="TextBox 7"/>
          <p:cNvSpPr txBox="1"/>
          <p:nvPr/>
        </p:nvSpPr>
        <p:spPr>
          <a:xfrm>
            <a:off x="2008094" y="1560513"/>
            <a:ext cx="6656294" cy="415498"/>
          </a:xfrm>
          <a:prstGeom prst="rect">
            <a:avLst/>
          </a:prstGeom>
          <a:noFill/>
        </p:spPr>
        <p:txBody>
          <a:bodyPr wrap="square">
            <a:spAutoFit/>
          </a:bodyPr>
          <a:lstStyle/>
          <a:p>
            <a:pPr marL="58738" indent="-58738" algn="just" defTabSz="914363"/>
            <a:r>
              <a:rPr lang="en-US" sz="1050" dirty="0" smtClean="0"/>
              <a:t>“What we like about the 2007 Microsoft Office system products is the deep integration of desktop programs with back-end data.”</a:t>
            </a:r>
          </a:p>
        </p:txBody>
      </p:sp>
      <p:sp>
        <p:nvSpPr>
          <p:cNvPr id="9" name="TextBox 8"/>
          <p:cNvSpPr txBox="1"/>
          <p:nvPr/>
        </p:nvSpPr>
        <p:spPr>
          <a:xfrm>
            <a:off x="4250132" y="1937303"/>
            <a:ext cx="4329236" cy="230832"/>
          </a:xfrm>
          <a:prstGeom prst="rect">
            <a:avLst/>
          </a:prstGeom>
          <a:noFill/>
        </p:spPr>
        <p:txBody>
          <a:bodyPr wrap="square" rtlCol="0">
            <a:spAutoFit/>
          </a:bodyPr>
          <a:lstStyle/>
          <a:p>
            <a:pPr algn="r"/>
            <a:r>
              <a:rPr lang="en-US" sz="900" i="1" dirty="0" smtClean="0"/>
              <a:t>- Randy Benz, Vice President and Chief Information Officer, Energizer Holdings</a:t>
            </a:r>
          </a:p>
        </p:txBody>
      </p:sp>
      <p:sp>
        <p:nvSpPr>
          <p:cNvPr id="12" name="Title 11"/>
          <p:cNvSpPr>
            <a:spLocks noGrp="1"/>
          </p:cNvSpPr>
          <p:nvPr>
            <p:ph type="title"/>
          </p:nvPr>
        </p:nvSpPr>
        <p:spPr>
          <a:xfrm>
            <a:off x="457200" y="365760"/>
            <a:ext cx="8321675" cy="553998"/>
          </a:xfrm>
        </p:spPr>
        <p:txBody>
          <a:bodyPr/>
          <a:lstStyle/>
          <a:p>
            <a:r>
              <a:rPr lang="en-US" dirty="0" smtClean="0"/>
              <a:t>Case Study </a:t>
            </a:r>
            <a:r>
              <a:rPr lang="en-US" dirty="0" smtClean="0">
                <a:latin typeface="Arial"/>
                <a:cs typeface="Arial"/>
              </a:rPr>
              <a:t>–</a:t>
            </a:r>
            <a:r>
              <a:rPr lang="en-US" dirty="0" smtClean="0"/>
              <a:t> Energizer Holdings</a:t>
            </a:r>
            <a:endParaRPr lang="en-US" dirty="0"/>
          </a:p>
        </p:txBody>
      </p:sp>
      <p:sp>
        <p:nvSpPr>
          <p:cNvPr id="13" name="Rectangle 12"/>
          <p:cNvSpPr/>
          <p:nvPr/>
        </p:nvSpPr>
        <p:spPr bwMode="auto">
          <a:xfrm rot="16200000">
            <a:off x="4408256" y="2356318"/>
            <a:ext cx="89648" cy="8288152"/>
          </a:xfrm>
          <a:prstGeom prst="rect">
            <a:avLst/>
          </a:prstGeom>
          <a:gradFill flip="none" rotWithShape="1">
            <a:gsLst>
              <a:gs pos="0">
                <a:schemeClr val="bg1">
                  <a:tint val="66000"/>
                  <a:satMod val="160000"/>
                </a:schemeClr>
              </a:gs>
              <a:gs pos="100000">
                <a:schemeClr val="bg1">
                  <a:tint val="44500"/>
                  <a:satMod val="160000"/>
                  <a:alpha val="0"/>
                </a:schemeClr>
              </a:gs>
              <a:gs pos="100000">
                <a:schemeClr val="bg1">
                  <a:tint val="23500"/>
                  <a:satMod val="160000"/>
                  <a:alpha val="0"/>
                </a:schemeClr>
              </a:gs>
            </a:gsLst>
            <a:lin ang="5400000" scaled="1"/>
            <a:tileRect/>
          </a:gra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effectLst/>
              <a:latin typeface="Arial" charset="0"/>
            </a:endParaRPr>
          </a:p>
        </p:txBody>
      </p:sp>
      <p:pic>
        <p:nvPicPr>
          <p:cNvPr id="18" name="Picture 2" descr="C:\Users\jay.mollet\Documents\Icons_2\2565\company_help_256.png"/>
          <p:cNvPicPr>
            <a:picLocks noChangeAspect="1" noChangeArrowheads="1"/>
          </p:cNvPicPr>
          <p:nvPr/>
        </p:nvPicPr>
        <p:blipFill>
          <a:blip r:embed="rId3" cstate="print"/>
          <a:srcRect/>
          <a:stretch>
            <a:fillRect/>
          </a:stretch>
        </p:blipFill>
        <p:spPr bwMode="auto">
          <a:xfrm>
            <a:off x="693625" y="3815371"/>
            <a:ext cx="461775" cy="461775"/>
          </a:xfrm>
          <a:prstGeom prst="rect">
            <a:avLst/>
          </a:prstGeom>
          <a:noFill/>
        </p:spPr>
      </p:pic>
      <p:pic>
        <p:nvPicPr>
          <p:cNvPr id="19" name="Picture 3" descr="C:\Users\jay.mollet\Documents\Icons_2\2563\system_ok_256.png"/>
          <p:cNvPicPr>
            <a:picLocks noChangeAspect="1" noChangeArrowheads="1"/>
          </p:cNvPicPr>
          <p:nvPr/>
        </p:nvPicPr>
        <p:blipFill>
          <a:blip r:embed="rId4" cstate="print"/>
          <a:srcRect/>
          <a:stretch>
            <a:fillRect/>
          </a:stretch>
        </p:blipFill>
        <p:spPr bwMode="auto">
          <a:xfrm>
            <a:off x="6138331" y="3832847"/>
            <a:ext cx="444299" cy="444299"/>
          </a:xfrm>
          <a:prstGeom prst="rect">
            <a:avLst/>
          </a:prstGeom>
          <a:noFill/>
        </p:spPr>
      </p:pic>
      <p:pic>
        <p:nvPicPr>
          <p:cNvPr id="20" name="Picture 4" descr="C:\Users\jay.mollet\Documents\Icons_2\IS_supervista_general_05237209110372902907002\png\NORMAL\256\lamp_256.png"/>
          <p:cNvPicPr>
            <a:picLocks noChangeAspect="1" noChangeArrowheads="1"/>
          </p:cNvPicPr>
          <p:nvPr/>
        </p:nvPicPr>
        <p:blipFill>
          <a:blip r:embed="rId5" cstate="print"/>
          <a:srcRect/>
          <a:stretch>
            <a:fillRect/>
          </a:stretch>
        </p:blipFill>
        <p:spPr bwMode="auto">
          <a:xfrm>
            <a:off x="3370732" y="3833301"/>
            <a:ext cx="439269" cy="439269"/>
          </a:xfrm>
          <a:prstGeom prst="rect">
            <a:avLst/>
          </a:prstGeom>
          <a:noFill/>
        </p:spPr>
      </p:pic>
      <p:sp>
        <p:nvSpPr>
          <p:cNvPr id="21" name="Rectangle 20"/>
          <p:cNvSpPr/>
          <p:nvPr/>
        </p:nvSpPr>
        <p:spPr>
          <a:xfrm>
            <a:off x="629519" y="2869295"/>
            <a:ext cx="8000588" cy="917174"/>
          </a:xfrm>
          <a:prstGeom prst="rect">
            <a:avLst/>
          </a:prstGeom>
        </p:spPr>
        <p:txBody>
          <a:bodyPr wrap="square">
            <a:spAutoFit/>
          </a:bodyPr>
          <a:lstStyle/>
          <a:p>
            <a:pPr marL="180975" indent="-180975">
              <a:lnSpc>
                <a:spcPct val="110000"/>
              </a:lnSpc>
            </a:pPr>
            <a:r>
              <a:rPr lang="en-US" sz="1600" b="1" dirty="0" smtClean="0"/>
              <a:t>Company profile:</a:t>
            </a:r>
          </a:p>
          <a:p>
            <a:pPr marL="0" lvl="1">
              <a:lnSpc>
                <a:spcPct val="100000"/>
              </a:lnSpc>
            </a:pPr>
            <a:r>
              <a:rPr lang="en-US" sz="1200" dirty="0" smtClean="0"/>
              <a:t>A leading manufacturer of batteries, flashlights, and wet-shave products. The global company has made a significant investment in Microsoft Office software for its 6,800 knowledge workers, who also use dozens of specialized line-of-business (LOB) applications to do their jobs. </a:t>
            </a:r>
          </a:p>
        </p:txBody>
      </p:sp>
      <p:sp>
        <p:nvSpPr>
          <p:cNvPr id="25" name="Rectangle 24"/>
          <p:cNvSpPr/>
          <p:nvPr/>
        </p:nvSpPr>
        <p:spPr>
          <a:xfrm>
            <a:off x="1107293" y="3815371"/>
            <a:ext cx="2052613" cy="397032"/>
          </a:xfrm>
          <a:prstGeom prst="rect">
            <a:avLst/>
          </a:prstGeom>
        </p:spPr>
        <p:txBody>
          <a:bodyPr wrap="none">
            <a:noAutofit/>
          </a:bodyPr>
          <a:lstStyle/>
          <a:p>
            <a:pPr marL="180975" indent="-180975">
              <a:lnSpc>
                <a:spcPct val="110000"/>
              </a:lnSpc>
            </a:pPr>
            <a:r>
              <a:rPr lang="en-US" sz="1400" b="1" dirty="0" smtClean="0"/>
              <a:t>Business Challenge</a:t>
            </a:r>
          </a:p>
        </p:txBody>
      </p:sp>
      <p:sp>
        <p:nvSpPr>
          <p:cNvPr id="26" name="Rectangle 25"/>
          <p:cNvSpPr/>
          <p:nvPr/>
        </p:nvSpPr>
        <p:spPr>
          <a:xfrm>
            <a:off x="3684494" y="3815371"/>
            <a:ext cx="2187387" cy="378886"/>
          </a:xfrm>
          <a:prstGeom prst="rect">
            <a:avLst/>
          </a:prstGeom>
        </p:spPr>
        <p:txBody>
          <a:bodyPr wrap="none">
            <a:noAutofit/>
          </a:bodyPr>
          <a:lstStyle/>
          <a:p>
            <a:pPr marL="180975" indent="-180975">
              <a:lnSpc>
                <a:spcPct val="110000"/>
              </a:lnSpc>
            </a:pPr>
            <a:r>
              <a:rPr lang="en-US" sz="1400" b="1" dirty="0" smtClean="0"/>
              <a:t>Solution</a:t>
            </a:r>
          </a:p>
        </p:txBody>
      </p:sp>
      <p:sp>
        <p:nvSpPr>
          <p:cNvPr id="27" name="Rectangle 26"/>
          <p:cNvSpPr/>
          <p:nvPr/>
        </p:nvSpPr>
        <p:spPr>
          <a:xfrm>
            <a:off x="6589058" y="3815371"/>
            <a:ext cx="1990165" cy="315214"/>
          </a:xfrm>
          <a:prstGeom prst="rect">
            <a:avLst/>
          </a:prstGeom>
        </p:spPr>
        <p:txBody>
          <a:bodyPr wrap="square">
            <a:spAutoFit/>
          </a:bodyPr>
          <a:lstStyle/>
          <a:p>
            <a:pPr marL="180975" indent="-180975">
              <a:lnSpc>
                <a:spcPct val="110000"/>
              </a:lnSpc>
            </a:pPr>
            <a:r>
              <a:rPr lang="en-US" sz="1400" b="1" dirty="0" smtClean="0"/>
              <a:t>Benefits</a:t>
            </a:r>
          </a:p>
        </p:txBody>
      </p:sp>
      <p:cxnSp>
        <p:nvCxnSpPr>
          <p:cNvPr id="29" name="Straight Connector 28"/>
          <p:cNvCxnSpPr/>
          <p:nvPr/>
        </p:nvCxnSpPr>
        <p:spPr bwMode="auto">
          <a:xfrm rot="10800000">
            <a:off x="1183342" y="4133710"/>
            <a:ext cx="1972237" cy="0"/>
          </a:xfrm>
          <a:prstGeom prst="line">
            <a:avLst/>
          </a:prstGeom>
          <a:noFill/>
          <a:ln w="9525" cap="flat" cmpd="sng" algn="ctr">
            <a:solidFill>
              <a:schemeClr val="tx1">
                <a:lumMod val="65000"/>
              </a:schemeClr>
            </a:solidFill>
            <a:prstDash val="solid"/>
            <a:round/>
            <a:headEnd type="none" w="med" len="med"/>
            <a:tailEnd type="none" w="med" len="med"/>
          </a:ln>
          <a:effectLst/>
        </p:spPr>
      </p:cxnSp>
      <p:cxnSp>
        <p:nvCxnSpPr>
          <p:cNvPr id="30" name="Straight Connector 29"/>
          <p:cNvCxnSpPr/>
          <p:nvPr/>
        </p:nvCxnSpPr>
        <p:spPr bwMode="auto">
          <a:xfrm rot="10800000">
            <a:off x="3720354" y="4133710"/>
            <a:ext cx="2151530" cy="0"/>
          </a:xfrm>
          <a:prstGeom prst="line">
            <a:avLst/>
          </a:prstGeom>
          <a:noFill/>
          <a:ln w="9525" cap="flat" cmpd="sng" algn="ctr">
            <a:solidFill>
              <a:schemeClr val="tx1">
                <a:lumMod val="65000"/>
              </a:schemeClr>
            </a:solidFill>
            <a:prstDash val="solid"/>
            <a:round/>
            <a:headEnd type="none" w="med" len="med"/>
            <a:tailEnd type="none" w="med" len="med"/>
          </a:ln>
          <a:effectLst/>
        </p:spPr>
      </p:cxnSp>
      <p:cxnSp>
        <p:nvCxnSpPr>
          <p:cNvPr id="31" name="Straight Connector 30"/>
          <p:cNvCxnSpPr/>
          <p:nvPr/>
        </p:nvCxnSpPr>
        <p:spPr bwMode="auto">
          <a:xfrm rot="10800000" flipV="1">
            <a:off x="6687671" y="4133710"/>
            <a:ext cx="1891554" cy="17929"/>
          </a:xfrm>
          <a:prstGeom prst="line">
            <a:avLst/>
          </a:prstGeom>
          <a:noFill/>
          <a:ln w="9525" cap="flat" cmpd="sng" algn="ctr">
            <a:solidFill>
              <a:schemeClr val="tx1">
                <a:lumMod val="65000"/>
              </a:schemeClr>
            </a:solidFill>
            <a:prstDash val="solid"/>
            <a:round/>
            <a:headEnd type="none" w="med" len="med"/>
            <a:tailEnd type="none" w="med" len="med"/>
          </a:ln>
          <a:effectLst/>
        </p:spPr>
      </p:cxnSp>
      <p:sp>
        <p:nvSpPr>
          <p:cNvPr id="40" name="TextBox 39"/>
          <p:cNvSpPr txBox="1"/>
          <p:nvPr/>
        </p:nvSpPr>
        <p:spPr>
          <a:xfrm>
            <a:off x="3526742" y="4431522"/>
            <a:ext cx="2209038" cy="2489509"/>
          </a:xfrm>
          <a:prstGeom prst="rect">
            <a:avLst/>
          </a:prstGeom>
          <a:noFill/>
        </p:spPr>
        <p:txBody>
          <a:bodyPr wrap="square" lIns="91440" rIns="91440" rtlCol="0">
            <a:noAutofit/>
          </a:bodyPr>
          <a:lstStyle/>
          <a:p>
            <a:pPr marL="0" lvl="1"/>
            <a:r>
              <a:rPr lang="en-US" sz="1100" dirty="0" smtClean="0"/>
              <a:t>Deployed the 2007 Microsoft Office system to 6,800 knowledge workers to take advantage of SQL Server, Microsoft Office, and SharePoint.</a:t>
            </a:r>
          </a:p>
          <a:p>
            <a:endParaRPr lang="en-US" sz="1100" dirty="0"/>
          </a:p>
        </p:txBody>
      </p:sp>
      <p:sp>
        <p:nvSpPr>
          <p:cNvPr id="41" name="TextBox 40"/>
          <p:cNvSpPr txBox="1"/>
          <p:nvPr/>
        </p:nvSpPr>
        <p:spPr>
          <a:xfrm>
            <a:off x="6195548" y="4431523"/>
            <a:ext cx="2293096" cy="1616651"/>
          </a:xfrm>
          <a:prstGeom prst="rect">
            <a:avLst/>
          </a:prstGeom>
          <a:noFill/>
        </p:spPr>
        <p:txBody>
          <a:bodyPr wrap="square" lIns="182880" rIns="0" rtlCol="0">
            <a:noAutofit/>
          </a:bodyPr>
          <a:lstStyle/>
          <a:p>
            <a:pPr marL="91440" lvl="1" indent="-91440" fontAlgn="base">
              <a:spcBef>
                <a:spcPts val="400"/>
              </a:spcBef>
              <a:spcAft>
                <a:spcPts val="400"/>
              </a:spcAft>
              <a:buClr>
                <a:srgbClr val="A00E18"/>
              </a:buClr>
              <a:buSzPct val="85000"/>
              <a:buFont typeface="Wingdings" pitchFamily="2" charset="2"/>
              <a:buChar char="§"/>
            </a:pPr>
            <a:r>
              <a:rPr lang="en-US" sz="1100" kern="0" dirty="0" smtClean="0"/>
              <a:t>Ability to self-service </a:t>
            </a:r>
            <a:br>
              <a:rPr lang="en-US" sz="1100" kern="0" dirty="0" smtClean="0"/>
            </a:br>
            <a:r>
              <a:rPr lang="en-US" sz="1100" kern="0" dirty="0" smtClean="0"/>
              <a:t>information needs </a:t>
            </a:r>
          </a:p>
          <a:p>
            <a:pPr marL="91440" lvl="1" indent="-91440" fontAlgn="base">
              <a:spcBef>
                <a:spcPts val="400"/>
              </a:spcBef>
              <a:spcAft>
                <a:spcPts val="400"/>
              </a:spcAft>
              <a:buClr>
                <a:srgbClr val="A00E18"/>
              </a:buClr>
              <a:buSzPct val="85000"/>
              <a:buFont typeface="Wingdings" pitchFamily="2" charset="2"/>
              <a:buChar char="§"/>
            </a:pPr>
            <a:r>
              <a:rPr lang="en-US" sz="1100" kern="0" dirty="0" smtClean="0"/>
              <a:t>More strategic use of IT staff</a:t>
            </a:r>
          </a:p>
          <a:p>
            <a:pPr marL="91440" lvl="1" indent="-91440" fontAlgn="base">
              <a:spcBef>
                <a:spcPts val="400"/>
              </a:spcBef>
              <a:spcAft>
                <a:spcPts val="400"/>
              </a:spcAft>
              <a:buClr>
                <a:srgbClr val="A00E18"/>
              </a:buClr>
              <a:buSzPct val="85000"/>
              <a:buFont typeface="Wingdings" pitchFamily="2" charset="2"/>
              <a:buChar char="§"/>
            </a:pPr>
            <a:r>
              <a:rPr lang="en-US" sz="1100" kern="0" dirty="0" smtClean="0"/>
              <a:t>Enhanced user productivity</a:t>
            </a:r>
          </a:p>
          <a:p>
            <a:pPr marL="91440" lvl="1" indent="-91440" fontAlgn="base">
              <a:spcBef>
                <a:spcPts val="800"/>
              </a:spcBef>
              <a:spcAft>
                <a:spcPts val="800"/>
              </a:spcAft>
              <a:buClr>
                <a:srgbClr val="A00E18"/>
              </a:buClr>
              <a:buSzPct val="85000"/>
              <a:buFont typeface="Wingdings" pitchFamily="2" charset="2"/>
              <a:buChar char="§"/>
            </a:pPr>
            <a:endParaRPr lang="en-US" sz="1100" kern="0" dirty="0" smtClean="0"/>
          </a:p>
          <a:p>
            <a:pPr marL="91440" indent="-91440">
              <a:spcBef>
                <a:spcPts val="800"/>
              </a:spcBef>
              <a:spcAft>
                <a:spcPts val="800"/>
              </a:spcAft>
            </a:pPr>
            <a:endParaRPr lang="en-US" sz="1100" dirty="0"/>
          </a:p>
        </p:txBody>
      </p:sp>
      <p:sp>
        <p:nvSpPr>
          <p:cNvPr id="32" name="Round Diagonal Corner Rectangle 31"/>
          <p:cNvSpPr/>
          <p:nvPr/>
        </p:nvSpPr>
        <p:spPr>
          <a:xfrm>
            <a:off x="673784" y="1560513"/>
            <a:ext cx="1273003" cy="887719"/>
          </a:xfrm>
          <a:prstGeom prst="round2DiagRect">
            <a:avLst/>
          </a:prstGeom>
          <a:solidFill>
            <a:schemeClr val="tx1"/>
          </a:solidFill>
          <a:ln>
            <a:solidFill>
              <a:schemeClr val="bg2"/>
            </a:solidFill>
          </a:ln>
        </p:spPr>
        <p:txBody>
          <a:bodyPr wrap="none" rtlCol="0" anchor="ctr">
            <a:noAutofit/>
          </a:bodyPr>
          <a:lstStyle/>
          <a:p>
            <a:pPr marL="180975" indent="-180975" algn="ctr">
              <a:lnSpc>
                <a:spcPct val="110000"/>
              </a:lnSpc>
            </a:pPr>
            <a:endParaRPr lang="en-US" b="1" dirty="0" smtClean="0"/>
          </a:p>
        </p:txBody>
      </p:sp>
      <p:pic>
        <p:nvPicPr>
          <p:cNvPr id="33" name="Picture 26" descr="Energizer logo.jpg"/>
          <p:cNvPicPr>
            <a:picLocks noChangeAspect="1"/>
          </p:cNvPicPr>
          <p:nvPr/>
        </p:nvPicPr>
        <p:blipFill>
          <a:blip r:embed="rId6" cstate="print"/>
          <a:srcRect/>
          <a:stretch>
            <a:fillRect/>
          </a:stretch>
        </p:blipFill>
        <p:spPr bwMode="auto">
          <a:xfrm>
            <a:off x="739650" y="1851230"/>
            <a:ext cx="1148526" cy="291576"/>
          </a:xfrm>
          <a:prstGeom prst="rect">
            <a:avLst/>
          </a:prstGeom>
          <a:ln>
            <a:noFill/>
          </a:ln>
          <a:effectLst/>
        </p:spPr>
      </p:pic>
      <p:sp>
        <p:nvSpPr>
          <p:cNvPr id="34" name="TextBox 33"/>
          <p:cNvSpPr txBox="1"/>
          <p:nvPr/>
        </p:nvSpPr>
        <p:spPr>
          <a:xfrm>
            <a:off x="727775" y="4431523"/>
            <a:ext cx="2293096" cy="1616651"/>
          </a:xfrm>
          <a:prstGeom prst="rect">
            <a:avLst/>
          </a:prstGeom>
          <a:noFill/>
        </p:spPr>
        <p:txBody>
          <a:bodyPr wrap="square" lIns="182880" rIns="0" rtlCol="0">
            <a:noAutofit/>
          </a:bodyPr>
          <a:lstStyle/>
          <a:p>
            <a:pPr marL="91440" lvl="1" indent="-91440" fontAlgn="base">
              <a:spcBef>
                <a:spcPts val="400"/>
              </a:spcBef>
              <a:spcAft>
                <a:spcPts val="400"/>
              </a:spcAft>
              <a:buClr>
                <a:srgbClr val="A00E18"/>
              </a:buClr>
              <a:buSzPct val="85000"/>
              <a:buFont typeface="Wingdings" pitchFamily="2" charset="2"/>
              <a:buChar char="§"/>
            </a:pPr>
            <a:r>
              <a:rPr lang="en-US" sz="1100" kern="0" dirty="0" smtClean="0"/>
              <a:t>Enabling employees to have easy access to LOB data from their desktop productivity applications</a:t>
            </a:r>
          </a:p>
          <a:p>
            <a:pPr marL="91440" lvl="1" indent="-91440" fontAlgn="base">
              <a:spcBef>
                <a:spcPts val="400"/>
              </a:spcBef>
              <a:spcAft>
                <a:spcPts val="400"/>
              </a:spcAft>
              <a:buClr>
                <a:srgbClr val="A00E18"/>
              </a:buClr>
              <a:buSzPct val="85000"/>
              <a:buFont typeface="Wingdings" pitchFamily="2" charset="2"/>
              <a:buChar char="§"/>
            </a:pPr>
            <a:r>
              <a:rPr lang="en-US" sz="1100" kern="0" dirty="0" smtClean="0"/>
              <a:t>Improving productivity </a:t>
            </a:r>
            <a:br>
              <a:rPr lang="en-US" sz="1100" kern="0" dirty="0" smtClean="0"/>
            </a:br>
            <a:r>
              <a:rPr lang="en-US" sz="1100" kern="0" dirty="0" smtClean="0"/>
              <a:t>in everyday tasks</a:t>
            </a:r>
          </a:p>
          <a:p>
            <a:pPr marL="91440" indent="-91440">
              <a:spcBef>
                <a:spcPts val="800"/>
              </a:spcBef>
              <a:spcAft>
                <a:spcPts val="800"/>
              </a:spcAft>
            </a:pPr>
            <a:endParaRPr lang="en-US" sz="1100" dirty="0"/>
          </a:p>
        </p:txBody>
      </p:sp>
      <p:graphicFrame>
        <p:nvGraphicFramePr>
          <p:cNvPr id="28" name="Table 27"/>
          <p:cNvGraphicFramePr>
            <a:graphicFrameLocks noGrp="1"/>
          </p:cNvGraphicFramePr>
          <p:nvPr>
            <p:extLst>
              <p:ext uri="{D42A27DB-BD31-4B8C-83A1-F6EECF244321}">
                <p14:modId xmlns:p14="http://schemas.microsoft.com/office/powerpoint/2010/main" val="2301050850"/>
              </p:ext>
            </p:extLst>
          </p:nvPr>
        </p:nvGraphicFramePr>
        <p:xfrm>
          <a:off x="688931" y="2542784"/>
          <a:ext cx="4341650" cy="335280"/>
        </p:xfrm>
        <a:graphic>
          <a:graphicData uri="http://schemas.openxmlformats.org/drawingml/2006/table">
            <a:tbl>
              <a:tblPr>
                <a:tableStyleId>{073A0DAA-6AF3-43AB-8588-CEC1D06C72B9}</a:tableStyleId>
              </a:tblPr>
              <a:tblGrid>
                <a:gridCol w="3310575"/>
                <a:gridCol w="1031075"/>
              </a:tblGrid>
              <a:tr h="140291">
                <a:tc gridSpan="2">
                  <a:txBody>
                    <a:bodyPr/>
                    <a:lstStyle/>
                    <a:p>
                      <a:pPr>
                        <a:spcAft>
                          <a:spcPts val="0"/>
                        </a:spcAft>
                      </a:pPr>
                      <a:r>
                        <a:rPr lang="en-AU" sz="800" b="1" dirty="0"/>
                        <a:t>Fast Facts</a:t>
                      </a:r>
                      <a:endParaRPr lang="en-GB" sz="800" b="1" dirty="0">
                        <a:latin typeface="Times New Roman"/>
                        <a:ea typeface="Times New Roman"/>
                        <a:cs typeface="Times New Roman"/>
                      </a:endParaRPr>
                    </a:p>
                  </a:txBody>
                  <a:tcPr marL="68580" marR="68580" marT="18288" marB="27432">
                    <a:solidFill>
                      <a:schemeClr val="tx1">
                        <a:lumMod val="85000"/>
                      </a:schemeClr>
                    </a:solidFill>
                  </a:tcPr>
                </a:tc>
                <a:tc hMerge="1">
                  <a:txBody>
                    <a:bodyPr/>
                    <a:lstStyle/>
                    <a:p>
                      <a:endParaRPr lang="en-GB"/>
                    </a:p>
                  </a:txBody>
                  <a:tcPr/>
                </a:tc>
              </a:tr>
              <a:tr h="1402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bg2"/>
                          </a:solidFill>
                          <a:latin typeface="+mn-lt"/>
                          <a:ea typeface="Times New Roman"/>
                          <a:cs typeface="Times New Roman"/>
                        </a:rPr>
                        <a:t>Number</a:t>
                      </a:r>
                      <a:r>
                        <a:rPr lang="en-GB" sz="800" baseline="0" dirty="0" smtClean="0">
                          <a:solidFill>
                            <a:schemeClr val="bg2"/>
                          </a:solidFill>
                          <a:latin typeface="+mn-lt"/>
                          <a:ea typeface="Times New Roman"/>
                          <a:cs typeface="Times New Roman"/>
                        </a:rPr>
                        <a:t> of knowledge workers using Microsoft Office Solution</a:t>
                      </a:r>
                      <a:endParaRPr lang="en-GB" sz="800" dirty="0" smtClean="0">
                        <a:solidFill>
                          <a:schemeClr val="bg2"/>
                        </a:solidFill>
                        <a:latin typeface="+mn-lt"/>
                        <a:ea typeface="Times New Roman"/>
                        <a:cs typeface="Times New Roman"/>
                      </a:endParaRPr>
                    </a:p>
                  </a:txBody>
                  <a:tcPr marL="68580" marR="68580" marT="18288" marB="27432"/>
                </a:tc>
                <a:tc>
                  <a:txBody>
                    <a:bodyPr/>
                    <a:lstStyle/>
                    <a:p>
                      <a:pPr>
                        <a:spcAft>
                          <a:spcPts val="0"/>
                        </a:spcAft>
                      </a:pPr>
                      <a:r>
                        <a:rPr lang="en-GB" sz="800" dirty="0" smtClean="0">
                          <a:solidFill>
                            <a:schemeClr val="bg2"/>
                          </a:solidFill>
                          <a:latin typeface="+mn-lt"/>
                          <a:ea typeface="Times New Roman"/>
                          <a:cs typeface="Times New Roman"/>
                        </a:rPr>
                        <a:t>6,800</a:t>
                      </a:r>
                      <a:endParaRPr lang="en-GB" sz="800" dirty="0">
                        <a:solidFill>
                          <a:schemeClr val="bg2"/>
                        </a:solidFill>
                        <a:latin typeface="+mn-lt"/>
                        <a:ea typeface="Times New Roman"/>
                        <a:cs typeface="Times New Roman"/>
                      </a:endParaRPr>
                    </a:p>
                  </a:txBody>
                  <a:tcPr marL="68580" marR="68580" marT="18288" marB="27432">
                    <a:solidFill>
                      <a:schemeClr val="tx2"/>
                    </a:solidFill>
                  </a:tcPr>
                </a:tc>
              </a:tr>
            </a:tbl>
          </a:graphicData>
        </a:graphic>
      </p:graphicFrame>
    </p:spTree>
    <p:extLst>
      <p:ext uri="{BB962C8B-B14F-4D97-AF65-F5344CB8AC3E}">
        <p14:creationId xmlns:p14="http://schemas.microsoft.com/office/powerpoint/2010/main" val="295606930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Diagonal Corner Rectangle 13"/>
          <p:cNvSpPr/>
          <p:nvPr/>
        </p:nvSpPr>
        <p:spPr bwMode="auto">
          <a:xfrm>
            <a:off x="304800" y="1313895"/>
            <a:ext cx="8629650" cy="4915455"/>
          </a:xfrm>
          <a:prstGeom prst="round2DiagRect">
            <a:avLst>
              <a:gd name="adj1" fmla="val 7366"/>
              <a:gd name="adj2" fmla="val 0"/>
            </a:avLst>
          </a:prstGeom>
          <a:solidFill>
            <a:schemeClr val="tx1">
              <a:lumMod val="65000"/>
              <a:alpha val="15000"/>
            </a:schemeClr>
          </a:solidFill>
          <a:ln w="9525" cap="flat" cmpd="sng" algn="ctr">
            <a:solidFill>
              <a:schemeClr val="tx1">
                <a:lumMod val="65000"/>
              </a:scheme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a:defRPr/>
            </a:pPr>
            <a:endParaRPr lang="en-GB" sz="2000" kern="0" dirty="0" smtClean="0">
              <a:effectLst>
                <a:outerShdw blurRad="38100" dist="38100" dir="2700000" algn="tl">
                  <a:srgbClr val="000000">
                    <a:alpha val="43137"/>
                  </a:srgbClr>
                </a:outerShdw>
              </a:effectLst>
              <a:latin typeface="Segoe" pitchFamily="34" charset="0"/>
            </a:endParaRPr>
          </a:p>
        </p:txBody>
      </p:sp>
      <p:sp>
        <p:nvSpPr>
          <p:cNvPr id="22" name="Rectangle 21"/>
          <p:cNvSpPr/>
          <p:nvPr/>
        </p:nvSpPr>
        <p:spPr bwMode="auto">
          <a:xfrm>
            <a:off x="692150" y="3402013"/>
            <a:ext cx="2483223" cy="2828458"/>
          </a:xfrm>
          <a:prstGeom prst="rect">
            <a:avLst/>
          </a:prstGeom>
          <a:gradFill flip="none" rotWithShape="1">
            <a:gsLst>
              <a:gs pos="0">
                <a:schemeClr val="tx1">
                  <a:lumMod val="75000"/>
                  <a:tint val="66000"/>
                  <a:satMod val="160000"/>
                </a:schemeClr>
              </a:gs>
              <a:gs pos="100000">
                <a:schemeClr val="tx1">
                  <a:lumMod val="75000"/>
                  <a:tint val="44500"/>
                  <a:satMod val="160000"/>
                  <a:alpha val="0"/>
                </a:schemeClr>
              </a:gs>
              <a:gs pos="100000">
                <a:schemeClr val="tx1">
                  <a:lumMod val="75000"/>
                  <a:tint val="23500"/>
                  <a:satMod val="160000"/>
                  <a:alpha val="0"/>
                </a:schemeClr>
              </a:gs>
            </a:gsLst>
            <a:lin ang="5400000" scaled="1"/>
            <a:tileRect/>
          </a:gradFill>
          <a:ln w="9525" cap="flat" cmpd="sng" algn="ctr">
            <a:noFill/>
            <a:prstDash val="solid"/>
            <a:round/>
            <a:headEnd type="none" w="med" len="med"/>
            <a:tailEnd type="none" w="med" len="med"/>
          </a:ln>
          <a:effectLst>
            <a:outerShdw blurRad="50800" dist="38100" dir="10800000" algn="r" rotWithShape="0">
              <a:prstClr val="black">
                <a:alpha val="40000"/>
              </a:prstClr>
            </a:outerShdw>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effectLst/>
              <a:latin typeface="Arial" charset="0"/>
            </a:endParaRPr>
          </a:p>
        </p:txBody>
      </p:sp>
      <p:sp>
        <p:nvSpPr>
          <p:cNvPr id="23" name="Rectangle 22"/>
          <p:cNvSpPr/>
          <p:nvPr/>
        </p:nvSpPr>
        <p:spPr bwMode="auto">
          <a:xfrm>
            <a:off x="3403040" y="3402013"/>
            <a:ext cx="2483223" cy="2828458"/>
          </a:xfrm>
          <a:prstGeom prst="rect">
            <a:avLst/>
          </a:prstGeom>
          <a:gradFill flip="none" rotWithShape="1">
            <a:gsLst>
              <a:gs pos="0">
                <a:schemeClr val="tx1">
                  <a:lumMod val="75000"/>
                  <a:tint val="66000"/>
                  <a:satMod val="160000"/>
                </a:schemeClr>
              </a:gs>
              <a:gs pos="100000">
                <a:schemeClr val="tx1">
                  <a:lumMod val="75000"/>
                  <a:tint val="44500"/>
                  <a:satMod val="160000"/>
                  <a:alpha val="0"/>
                </a:schemeClr>
              </a:gs>
              <a:gs pos="100000">
                <a:schemeClr val="tx1">
                  <a:lumMod val="75000"/>
                  <a:tint val="23500"/>
                  <a:satMod val="160000"/>
                  <a:alpha val="0"/>
                </a:schemeClr>
              </a:gs>
            </a:gsLst>
            <a:lin ang="5400000" scaled="1"/>
            <a:tileRect/>
          </a:gradFill>
          <a:ln w="9525" cap="flat" cmpd="sng" algn="ctr">
            <a:noFill/>
            <a:prstDash val="solid"/>
            <a:round/>
            <a:headEnd type="none" w="med" len="med"/>
            <a:tailEnd type="none" w="med" len="med"/>
          </a:ln>
          <a:effectLst>
            <a:outerShdw blurRad="50800" dist="38100" dir="10800000" algn="r" rotWithShape="0">
              <a:prstClr val="black">
                <a:alpha val="40000"/>
              </a:prstClr>
            </a:outerShdw>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effectLst/>
              <a:latin typeface="Arial" charset="0"/>
            </a:endParaRPr>
          </a:p>
        </p:txBody>
      </p:sp>
      <p:sp>
        <p:nvSpPr>
          <p:cNvPr id="24" name="Rectangle 23"/>
          <p:cNvSpPr/>
          <p:nvPr/>
        </p:nvSpPr>
        <p:spPr bwMode="auto">
          <a:xfrm>
            <a:off x="6113929" y="3402013"/>
            <a:ext cx="2483223" cy="2828458"/>
          </a:xfrm>
          <a:prstGeom prst="rect">
            <a:avLst/>
          </a:prstGeom>
          <a:gradFill flip="none" rotWithShape="1">
            <a:gsLst>
              <a:gs pos="0">
                <a:schemeClr val="tx1">
                  <a:lumMod val="75000"/>
                  <a:tint val="66000"/>
                  <a:satMod val="160000"/>
                </a:schemeClr>
              </a:gs>
              <a:gs pos="100000">
                <a:schemeClr val="tx1">
                  <a:lumMod val="75000"/>
                  <a:tint val="44500"/>
                  <a:satMod val="160000"/>
                  <a:alpha val="0"/>
                </a:schemeClr>
              </a:gs>
              <a:gs pos="100000">
                <a:schemeClr val="tx1">
                  <a:lumMod val="75000"/>
                  <a:tint val="23500"/>
                  <a:satMod val="160000"/>
                  <a:alpha val="0"/>
                </a:schemeClr>
              </a:gs>
            </a:gsLst>
            <a:lin ang="5400000" scaled="1"/>
            <a:tileRect/>
          </a:gradFill>
          <a:ln w="9525" cap="flat" cmpd="sng" algn="ctr">
            <a:noFill/>
            <a:prstDash val="solid"/>
            <a:round/>
            <a:headEnd type="none" w="med" len="med"/>
            <a:tailEnd type="none" w="med" len="med"/>
          </a:ln>
          <a:effectLst>
            <a:outerShdw blurRad="50800" dist="38100" dir="10800000" algn="r" rotWithShape="0">
              <a:prstClr val="black">
                <a:alpha val="40000"/>
              </a:prstClr>
            </a:outerShdw>
          </a:effectLst>
        </p:spPr>
        <p:txBody>
          <a:bodyPr vert="horz" wrap="non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effectLst/>
              <a:latin typeface="Arial" charset="0"/>
            </a:endParaRPr>
          </a:p>
        </p:txBody>
      </p:sp>
      <p:sp>
        <p:nvSpPr>
          <p:cNvPr id="12" name="Title 11"/>
          <p:cNvSpPr>
            <a:spLocks noGrp="1"/>
          </p:cNvSpPr>
          <p:nvPr>
            <p:ph type="title"/>
          </p:nvPr>
        </p:nvSpPr>
        <p:spPr>
          <a:xfrm>
            <a:off x="457200" y="365760"/>
            <a:ext cx="8321675" cy="553998"/>
          </a:xfrm>
        </p:spPr>
        <p:txBody>
          <a:bodyPr/>
          <a:lstStyle/>
          <a:p>
            <a:r>
              <a:rPr lang="en-US" dirty="0" smtClean="0"/>
              <a:t>Case Study </a:t>
            </a:r>
            <a:r>
              <a:rPr lang="en-US" dirty="0" smtClean="0">
                <a:latin typeface="Arial"/>
                <a:cs typeface="Arial"/>
              </a:rPr>
              <a:t>–</a:t>
            </a:r>
            <a:r>
              <a:rPr lang="en-US" dirty="0" smtClean="0"/>
              <a:t> Clalit Health Services</a:t>
            </a:r>
            <a:endParaRPr lang="en-US" dirty="0"/>
          </a:p>
        </p:txBody>
      </p:sp>
      <p:sp>
        <p:nvSpPr>
          <p:cNvPr id="13" name="Rectangle 12"/>
          <p:cNvSpPr/>
          <p:nvPr/>
        </p:nvSpPr>
        <p:spPr bwMode="auto">
          <a:xfrm rot="16200000">
            <a:off x="4408256" y="1942960"/>
            <a:ext cx="89648" cy="8288152"/>
          </a:xfrm>
          <a:prstGeom prst="rect">
            <a:avLst/>
          </a:prstGeom>
          <a:gradFill flip="none" rotWithShape="1">
            <a:gsLst>
              <a:gs pos="0">
                <a:schemeClr val="bg1">
                  <a:tint val="66000"/>
                  <a:satMod val="160000"/>
                </a:schemeClr>
              </a:gs>
              <a:gs pos="100000">
                <a:schemeClr val="bg1">
                  <a:tint val="44500"/>
                  <a:satMod val="160000"/>
                  <a:alpha val="0"/>
                </a:schemeClr>
              </a:gs>
              <a:gs pos="100000">
                <a:schemeClr val="bg1">
                  <a:tint val="23500"/>
                  <a:satMod val="160000"/>
                  <a:alpha val="0"/>
                </a:schemeClr>
              </a:gs>
            </a:gsLst>
            <a:lin ang="5400000" scaled="1"/>
            <a:tileRect/>
          </a:gra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effectLst/>
              <a:latin typeface="Arial" charset="0"/>
            </a:endParaRPr>
          </a:p>
        </p:txBody>
      </p:sp>
      <p:pic>
        <p:nvPicPr>
          <p:cNvPr id="18" name="Picture 2" descr="C:\Users\jay.mollet\Documents\Icons_2\2565\company_help_256.png"/>
          <p:cNvPicPr>
            <a:picLocks noChangeAspect="1" noChangeArrowheads="1"/>
          </p:cNvPicPr>
          <p:nvPr/>
        </p:nvPicPr>
        <p:blipFill>
          <a:blip r:embed="rId3" cstate="print"/>
          <a:srcRect/>
          <a:stretch>
            <a:fillRect/>
          </a:stretch>
        </p:blipFill>
        <p:spPr bwMode="auto">
          <a:xfrm>
            <a:off x="693625" y="3402013"/>
            <a:ext cx="461775" cy="461775"/>
          </a:xfrm>
          <a:prstGeom prst="rect">
            <a:avLst/>
          </a:prstGeom>
          <a:noFill/>
        </p:spPr>
      </p:pic>
      <p:pic>
        <p:nvPicPr>
          <p:cNvPr id="19" name="Picture 3" descr="C:\Users\jay.mollet\Documents\Icons_2\2563\system_ok_256.png"/>
          <p:cNvPicPr>
            <a:picLocks noChangeAspect="1" noChangeArrowheads="1"/>
          </p:cNvPicPr>
          <p:nvPr/>
        </p:nvPicPr>
        <p:blipFill>
          <a:blip r:embed="rId4" cstate="print"/>
          <a:srcRect/>
          <a:stretch>
            <a:fillRect/>
          </a:stretch>
        </p:blipFill>
        <p:spPr bwMode="auto">
          <a:xfrm>
            <a:off x="6138331" y="3419489"/>
            <a:ext cx="444299" cy="444299"/>
          </a:xfrm>
          <a:prstGeom prst="rect">
            <a:avLst/>
          </a:prstGeom>
          <a:noFill/>
        </p:spPr>
      </p:pic>
      <p:pic>
        <p:nvPicPr>
          <p:cNvPr id="20" name="Picture 4" descr="C:\Users\jay.mollet\Documents\Icons_2\IS_supervista_general_05237209110372902907002\png\NORMAL\256\lamp_256.png"/>
          <p:cNvPicPr>
            <a:picLocks noChangeAspect="1" noChangeArrowheads="1"/>
          </p:cNvPicPr>
          <p:nvPr/>
        </p:nvPicPr>
        <p:blipFill>
          <a:blip r:embed="rId5" cstate="print"/>
          <a:srcRect/>
          <a:stretch>
            <a:fillRect/>
          </a:stretch>
        </p:blipFill>
        <p:spPr bwMode="auto">
          <a:xfrm>
            <a:off x="3370732" y="3419943"/>
            <a:ext cx="439269" cy="439269"/>
          </a:xfrm>
          <a:prstGeom prst="rect">
            <a:avLst/>
          </a:prstGeom>
          <a:noFill/>
        </p:spPr>
      </p:pic>
      <p:sp>
        <p:nvSpPr>
          <p:cNvPr id="21" name="Rectangle 20"/>
          <p:cNvSpPr/>
          <p:nvPr/>
        </p:nvSpPr>
        <p:spPr>
          <a:xfrm>
            <a:off x="692150" y="2562160"/>
            <a:ext cx="8000588" cy="732508"/>
          </a:xfrm>
          <a:prstGeom prst="rect">
            <a:avLst/>
          </a:prstGeom>
        </p:spPr>
        <p:txBody>
          <a:bodyPr wrap="square">
            <a:spAutoFit/>
          </a:bodyPr>
          <a:lstStyle/>
          <a:p>
            <a:pPr marL="180975" indent="-180975">
              <a:lnSpc>
                <a:spcPct val="110000"/>
              </a:lnSpc>
            </a:pPr>
            <a:r>
              <a:rPr lang="en-US" sz="1600" b="1" dirty="0" smtClean="0"/>
              <a:t>Company profile:</a:t>
            </a:r>
          </a:p>
          <a:p>
            <a:pPr marL="0" lvl="1">
              <a:lnSpc>
                <a:spcPct val="100000"/>
              </a:lnSpc>
            </a:pPr>
            <a:r>
              <a:rPr lang="en-US" sz="1200" dirty="0" smtClean="0"/>
              <a:t>The second largest health maintenance organization (HMO) in the world. Clalit Health Services serves more than </a:t>
            </a:r>
            <a:br>
              <a:rPr lang="en-US" sz="1200" dirty="0" smtClean="0"/>
            </a:br>
            <a:r>
              <a:rPr lang="en-US" sz="1200" dirty="0" smtClean="0"/>
              <a:t>3.8 million people, and supports 70 million customer interactions per year.</a:t>
            </a:r>
          </a:p>
        </p:txBody>
      </p:sp>
      <p:sp>
        <p:nvSpPr>
          <p:cNvPr id="25" name="Rectangle 24"/>
          <p:cNvSpPr/>
          <p:nvPr/>
        </p:nvSpPr>
        <p:spPr>
          <a:xfrm>
            <a:off x="1107293" y="3402013"/>
            <a:ext cx="2052613" cy="397032"/>
          </a:xfrm>
          <a:prstGeom prst="rect">
            <a:avLst/>
          </a:prstGeom>
        </p:spPr>
        <p:txBody>
          <a:bodyPr wrap="none">
            <a:noAutofit/>
          </a:bodyPr>
          <a:lstStyle/>
          <a:p>
            <a:pPr marL="180975" indent="-180975">
              <a:lnSpc>
                <a:spcPct val="110000"/>
              </a:lnSpc>
            </a:pPr>
            <a:r>
              <a:rPr lang="en-US" sz="1400" b="1" dirty="0" smtClean="0"/>
              <a:t>Business Challenge</a:t>
            </a:r>
          </a:p>
        </p:txBody>
      </p:sp>
      <p:sp>
        <p:nvSpPr>
          <p:cNvPr id="26" name="Rectangle 25"/>
          <p:cNvSpPr/>
          <p:nvPr/>
        </p:nvSpPr>
        <p:spPr>
          <a:xfrm>
            <a:off x="3684494" y="3402013"/>
            <a:ext cx="2187387" cy="378886"/>
          </a:xfrm>
          <a:prstGeom prst="rect">
            <a:avLst/>
          </a:prstGeom>
        </p:spPr>
        <p:txBody>
          <a:bodyPr wrap="none">
            <a:noAutofit/>
          </a:bodyPr>
          <a:lstStyle/>
          <a:p>
            <a:pPr marL="180975" indent="-180975">
              <a:lnSpc>
                <a:spcPct val="110000"/>
              </a:lnSpc>
            </a:pPr>
            <a:r>
              <a:rPr lang="en-US" sz="1400" b="1" dirty="0" smtClean="0"/>
              <a:t>Solution</a:t>
            </a:r>
          </a:p>
        </p:txBody>
      </p:sp>
      <p:sp>
        <p:nvSpPr>
          <p:cNvPr id="27" name="Rectangle 26"/>
          <p:cNvSpPr/>
          <p:nvPr/>
        </p:nvSpPr>
        <p:spPr>
          <a:xfrm>
            <a:off x="6589058" y="3402013"/>
            <a:ext cx="1990165" cy="315214"/>
          </a:xfrm>
          <a:prstGeom prst="rect">
            <a:avLst/>
          </a:prstGeom>
        </p:spPr>
        <p:txBody>
          <a:bodyPr wrap="square">
            <a:spAutoFit/>
          </a:bodyPr>
          <a:lstStyle/>
          <a:p>
            <a:pPr marL="180975" indent="-180975">
              <a:lnSpc>
                <a:spcPct val="110000"/>
              </a:lnSpc>
            </a:pPr>
            <a:r>
              <a:rPr lang="en-US" sz="1400" b="1" dirty="0" smtClean="0"/>
              <a:t>Benefits</a:t>
            </a:r>
          </a:p>
        </p:txBody>
      </p:sp>
      <p:cxnSp>
        <p:nvCxnSpPr>
          <p:cNvPr id="29" name="Straight Connector 28"/>
          <p:cNvCxnSpPr/>
          <p:nvPr/>
        </p:nvCxnSpPr>
        <p:spPr bwMode="auto">
          <a:xfrm rot="10800000">
            <a:off x="1183342" y="3720352"/>
            <a:ext cx="1972237" cy="0"/>
          </a:xfrm>
          <a:prstGeom prst="line">
            <a:avLst/>
          </a:prstGeom>
          <a:noFill/>
          <a:ln w="9525" cap="flat" cmpd="sng" algn="ctr">
            <a:solidFill>
              <a:schemeClr val="tx1">
                <a:lumMod val="65000"/>
              </a:schemeClr>
            </a:solidFill>
            <a:prstDash val="solid"/>
            <a:round/>
            <a:headEnd type="none" w="med" len="med"/>
            <a:tailEnd type="none" w="med" len="med"/>
          </a:ln>
          <a:effectLst/>
        </p:spPr>
      </p:cxnSp>
      <p:cxnSp>
        <p:nvCxnSpPr>
          <p:cNvPr id="30" name="Straight Connector 29"/>
          <p:cNvCxnSpPr/>
          <p:nvPr/>
        </p:nvCxnSpPr>
        <p:spPr bwMode="auto">
          <a:xfrm rot="10800000">
            <a:off x="3720354" y="3720352"/>
            <a:ext cx="2151530" cy="0"/>
          </a:xfrm>
          <a:prstGeom prst="line">
            <a:avLst/>
          </a:prstGeom>
          <a:noFill/>
          <a:ln w="9525" cap="flat" cmpd="sng" algn="ctr">
            <a:solidFill>
              <a:schemeClr val="tx1">
                <a:lumMod val="65000"/>
              </a:schemeClr>
            </a:solidFill>
            <a:prstDash val="solid"/>
            <a:round/>
            <a:headEnd type="none" w="med" len="med"/>
            <a:tailEnd type="none" w="med" len="med"/>
          </a:ln>
          <a:effectLst/>
        </p:spPr>
      </p:cxnSp>
      <p:cxnSp>
        <p:nvCxnSpPr>
          <p:cNvPr id="31" name="Straight Connector 30"/>
          <p:cNvCxnSpPr/>
          <p:nvPr/>
        </p:nvCxnSpPr>
        <p:spPr bwMode="auto">
          <a:xfrm rot="10800000" flipV="1">
            <a:off x="6687671" y="3720352"/>
            <a:ext cx="1891554" cy="17929"/>
          </a:xfrm>
          <a:prstGeom prst="line">
            <a:avLst/>
          </a:prstGeom>
          <a:noFill/>
          <a:ln w="9525" cap="flat" cmpd="sng" algn="ctr">
            <a:solidFill>
              <a:schemeClr val="tx1">
                <a:lumMod val="65000"/>
              </a:schemeClr>
            </a:solidFill>
            <a:prstDash val="solid"/>
            <a:round/>
            <a:headEnd type="none" w="med" len="med"/>
            <a:tailEnd type="none" w="med" len="med"/>
          </a:ln>
          <a:effectLst/>
        </p:spPr>
      </p:cxnSp>
      <p:sp>
        <p:nvSpPr>
          <p:cNvPr id="40" name="TextBox 39"/>
          <p:cNvSpPr txBox="1"/>
          <p:nvPr/>
        </p:nvSpPr>
        <p:spPr>
          <a:xfrm>
            <a:off x="3502992" y="4018165"/>
            <a:ext cx="2232790" cy="1967000"/>
          </a:xfrm>
          <a:prstGeom prst="rect">
            <a:avLst/>
          </a:prstGeom>
          <a:noFill/>
        </p:spPr>
        <p:txBody>
          <a:bodyPr wrap="square" lIns="91440" rIns="91440" rtlCol="0">
            <a:noAutofit/>
          </a:bodyPr>
          <a:lstStyle/>
          <a:p>
            <a:pPr marL="0" lvl="1"/>
            <a:r>
              <a:rPr lang="en-US" sz="1100" dirty="0" smtClean="0"/>
              <a:t>Upgraded the BI data warehouse to SQL Server 2008 Enterprise (64-bit) to take advantage of  SQL Server 2008 Analysis Services and SQL Server 2008 Reporting Services—without upgrading their hardware infrastructure.</a:t>
            </a:r>
          </a:p>
          <a:p>
            <a:endParaRPr lang="en-US" sz="1100" dirty="0"/>
          </a:p>
        </p:txBody>
      </p:sp>
      <p:sp>
        <p:nvSpPr>
          <p:cNvPr id="41" name="TextBox 40"/>
          <p:cNvSpPr txBox="1"/>
          <p:nvPr/>
        </p:nvSpPr>
        <p:spPr>
          <a:xfrm>
            <a:off x="6195548" y="4018165"/>
            <a:ext cx="2293096" cy="1616651"/>
          </a:xfrm>
          <a:prstGeom prst="rect">
            <a:avLst/>
          </a:prstGeom>
          <a:noFill/>
        </p:spPr>
        <p:txBody>
          <a:bodyPr wrap="square" lIns="182880" rIns="0" rtlCol="0">
            <a:noAutofit/>
          </a:bodyPr>
          <a:lstStyle/>
          <a:p>
            <a:pPr marL="91440" lvl="1" indent="-91440" fontAlgn="base">
              <a:spcBef>
                <a:spcPts val="400"/>
              </a:spcBef>
              <a:spcAft>
                <a:spcPts val="400"/>
              </a:spcAft>
              <a:buClr>
                <a:srgbClr val="A00E18"/>
              </a:buClr>
              <a:buSzPct val="85000"/>
              <a:buFont typeface="Wingdings" pitchFamily="2" charset="2"/>
              <a:buChar char="§"/>
            </a:pPr>
            <a:r>
              <a:rPr lang="en-US" sz="1100" kern="0" dirty="0" smtClean="0"/>
              <a:t>Valued decision support</a:t>
            </a:r>
          </a:p>
          <a:p>
            <a:pPr marL="91440" lvl="1" indent="-91440" fontAlgn="base">
              <a:spcBef>
                <a:spcPts val="400"/>
              </a:spcBef>
              <a:spcAft>
                <a:spcPts val="400"/>
              </a:spcAft>
              <a:buClr>
                <a:srgbClr val="A00E18"/>
              </a:buClr>
              <a:buSzPct val="85000"/>
              <a:buFont typeface="Wingdings" pitchFamily="2" charset="2"/>
              <a:buChar char="§"/>
            </a:pPr>
            <a:r>
              <a:rPr lang="en-US" sz="1100" kern="0" dirty="0" smtClean="0"/>
              <a:t>Enhanced query performance</a:t>
            </a:r>
          </a:p>
          <a:p>
            <a:pPr marL="91440" lvl="1" indent="-91440" fontAlgn="base">
              <a:spcBef>
                <a:spcPts val="400"/>
              </a:spcBef>
              <a:spcAft>
                <a:spcPts val="400"/>
              </a:spcAft>
              <a:buClr>
                <a:srgbClr val="A00E18"/>
              </a:buClr>
              <a:buSzPct val="85000"/>
              <a:buFont typeface="Wingdings" pitchFamily="2" charset="2"/>
              <a:buChar char="§"/>
            </a:pPr>
            <a:r>
              <a:rPr lang="en-US" sz="1100" kern="0" dirty="0" smtClean="0"/>
              <a:t>Support for spatial data</a:t>
            </a:r>
          </a:p>
          <a:p>
            <a:pPr marL="91440" lvl="1" indent="-91440" fontAlgn="base">
              <a:spcBef>
                <a:spcPts val="400"/>
              </a:spcBef>
              <a:spcAft>
                <a:spcPts val="400"/>
              </a:spcAft>
              <a:buClr>
                <a:srgbClr val="A00E18"/>
              </a:buClr>
              <a:buSzPct val="85000"/>
              <a:buFont typeface="Wingdings" pitchFamily="2" charset="2"/>
              <a:buChar char="§"/>
            </a:pPr>
            <a:r>
              <a:rPr lang="en-US" sz="1100" kern="0" dirty="0" smtClean="0"/>
              <a:t>Performance protection with </a:t>
            </a:r>
            <a:br>
              <a:rPr lang="en-US" sz="1100" kern="0" dirty="0" smtClean="0"/>
            </a:br>
            <a:r>
              <a:rPr lang="en-US" sz="1100" kern="0" dirty="0" smtClean="0"/>
              <a:t>Resource Governor</a:t>
            </a:r>
          </a:p>
          <a:p>
            <a:pPr marL="91440" lvl="1" indent="-91440" fontAlgn="base">
              <a:spcBef>
                <a:spcPts val="800"/>
              </a:spcBef>
              <a:spcAft>
                <a:spcPts val="800"/>
              </a:spcAft>
              <a:buClr>
                <a:srgbClr val="A00E18"/>
              </a:buClr>
              <a:buSzPct val="85000"/>
            </a:pPr>
            <a:endParaRPr lang="en-US" sz="1100" kern="0" dirty="0" smtClean="0"/>
          </a:p>
          <a:p>
            <a:pPr marL="91440" lvl="1" indent="-91440" fontAlgn="base">
              <a:spcBef>
                <a:spcPts val="800"/>
              </a:spcBef>
              <a:spcAft>
                <a:spcPts val="800"/>
              </a:spcAft>
              <a:buClr>
                <a:srgbClr val="A00E18"/>
              </a:buClr>
              <a:buSzPct val="85000"/>
              <a:buFont typeface="Wingdings" pitchFamily="2" charset="2"/>
              <a:buChar char="§"/>
            </a:pPr>
            <a:endParaRPr lang="en-US" sz="1100" kern="0" dirty="0" smtClean="0"/>
          </a:p>
          <a:p>
            <a:pPr marL="91440" indent="-91440">
              <a:spcBef>
                <a:spcPts val="800"/>
              </a:spcBef>
              <a:spcAft>
                <a:spcPts val="800"/>
              </a:spcAft>
            </a:pPr>
            <a:endParaRPr lang="en-US" sz="1100" dirty="0"/>
          </a:p>
        </p:txBody>
      </p:sp>
      <p:sp>
        <p:nvSpPr>
          <p:cNvPr id="32" name="Round Diagonal Corner Rectangle 31"/>
          <p:cNvSpPr/>
          <p:nvPr/>
        </p:nvSpPr>
        <p:spPr>
          <a:xfrm>
            <a:off x="673784" y="1560513"/>
            <a:ext cx="1273003" cy="887719"/>
          </a:xfrm>
          <a:prstGeom prst="round2DiagRect">
            <a:avLst/>
          </a:prstGeom>
          <a:solidFill>
            <a:srgbClr val="FFFFE5"/>
          </a:solidFill>
          <a:ln>
            <a:solidFill>
              <a:srgbClr val="92D050"/>
            </a:solidFill>
          </a:ln>
        </p:spPr>
        <p:txBody>
          <a:bodyPr wrap="none" rtlCol="0" anchor="ctr">
            <a:noAutofit/>
          </a:bodyPr>
          <a:lstStyle/>
          <a:p>
            <a:pPr marL="180975" indent="-180975" algn="ctr">
              <a:lnSpc>
                <a:spcPct val="110000"/>
              </a:lnSpc>
            </a:pPr>
            <a:endParaRPr lang="en-US" b="1" dirty="0" smtClean="0"/>
          </a:p>
        </p:txBody>
      </p:sp>
      <p:sp>
        <p:nvSpPr>
          <p:cNvPr id="34" name="TextBox 33"/>
          <p:cNvSpPr txBox="1"/>
          <p:nvPr/>
        </p:nvSpPr>
        <p:spPr>
          <a:xfrm>
            <a:off x="727775" y="4018165"/>
            <a:ext cx="2293096" cy="1616651"/>
          </a:xfrm>
          <a:prstGeom prst="rect">
            <a:avLst/>
          </a:prstGeom>
          <a:noFill/>
        </p:spPr>
        <p:txBody>
          <a:bodyPr wrap="square" lIns="182880" rIns="0" rtlCol="0">
            <a:noAutofit/>
          </a:bodyPr>
          <a:lstStyle/>
          <a:p>
            <a:pPr marL="91440" lvl="1" indent="-91440" fontAlgn="base">
              <a:spcBef>
                <a:spcPts val="400"/>
              </a:spcBef>
              <a:spcAft>
                <a:spcPts val="400"/>
              </a:spcAft>
              <a:buClr>
                <a:srgbClr val="A00E18"/>
              </a:buClr>
              <a:buSzPct val="85000"/>
              <a:buFont typeface="Wingdings" pitchFamily="2" charset="2"/>
              <a:buChar char="§"/>
            </a:pPr>
            <a:r>
              <a:rPr lang="en-US" sz="1100" kern="0" dirty="0" smtClean="0"/>
              <a:t>Maximizing value from a</a:t>
            </a:r>
            <a:br>
              <a:rPr lang="en-US" sz="1100" kern="0" dirty="0" smtClean="0"/>
            </a:br>
            <a:r>
              <a:rPr lang="en-US" sz="1100" kern="0" dirty="0" smtClean="0"/>
              <a:t>2.7-terabyte data warehouse</a:t>
            </a:r>
          </a:p>
          <a:p>
            <a:pPr marL="91440" lvl="1" indent="-91440" fontAlgn="base">
              <a:spcBef>
                <a:spcPts val="400"/>
              </a:spcBef>
              <a:spcAft>
                <a:spcPts val="400"/>
              </a:spcAft>
              <a:buClr>
                <a:srgbClr val="A00E18"/>
              </a:buClr>
              <a:buSzPct val="85000"/>
              <a:buFont typeface="Wingdings" pitchFamily="2" charset="2"/>
              <a:buChar char="§"/>
            </a:pPr>
            <a:r>
              <a:rPr lang="en-US" sz="1100" kern="0" dirty="0" smtClean="0"/>
              <a:t>Taking advantage of SQL Server 2008 features to boost query performance</a:t>
            </a:r>
          </a:p>
          <a:p>
            <a:pPr marL="91440" lvl="1" indent="-91440" fontAlgn="base">
              <a:spcBef>
                <a:spcPts val="400"/>
              </a:spcBef>
              <a:spcAft>
                <a:spcPts val="400"/>
              </a:spcAft>
              <a:buClr>
                <a:srgbClr val="A00E18"/>
              </a:buClr>
              <a:buSzPct val="85000"/>
              <a:buFont typeface="Wingdings" pitchFamily="2" charset="2"/>
              <a:buChar char="§"/>
            </a:pPr>
            <a:r>
              <a:rPr lang="en-US" sz="1100" kern="0" dirty="0" smtClean="0"/>
              <a:t>Protecting performance by protecting resource allocation</a:t>
            </a:r>
          </a:p>
          <a:p>
            <a:pPr marL="91440" lvl="1" indent="-91440" fontAlgn="base">
              <a:spcBef>
                <a:spcPts val="800"/>
              </a:spcBef>
              <a:spcAft>
                <a:spcPts val="800"/>
              </a:spcAft>
              <a:buClr>
                <a:srgbClr val="A00E18"/>
              </a:buClr>
              <a:buSzPct val="85000"/>
              <a:buFont typeface="Wingdings" pitchFamily="2" charset="2"/>
              <a:buChar char="§"/>
            </a:pPr>
            <a:endParaRPr lang="en-US" sz="1100" kern="0" dirty="0" smtClean="0"/>
          </a:p>
          <a:p>
            <a:pPr marL="91440" indent="-91440">
              <a:spcBef>
                <a:spcPts val="800"/>
              </a:spcBef>
              <a:spcAft>
                <a:spcPts val="800"/>
              </a:spcAft>
            </a:pPr>
            <a:endParaRPr lang="en-US" sz="1100" dirty="0"/>
          </a:p>
        </p:txBody>
      </p:sp>
      <p:pic>
        <p:nvPicPr>
          <p:cNvPr id="28" name="Picture 47" descr="Clalit Health Services"/>
          <p:cNvPicPr>
            <a:picLocks noChangeAspect="1" noChangeArrowheads="1"/>
          </p:cNvPicPr>
          <p:nvPr/>
        </p:nvPicPr>
        <p:blipFill>
          <a:blip r:embed="rId6" r:link="rId7" cstate="print"/>
          <a:srcRect/>
          <a:stretch>
            <a:fillRect/>
          </a:stretch>
        </p:blipFill>
        <p:spPr bwMode="auto">
          <a:xfrm>
            <a:off x="727775" y="1754062"/>
            <a:ext cx="1172276" cy="460537"/>
          </a:xfrm>
          <a:prstGeom prst="rect">
            <a:avLst/>
          </a:prstGeom>
          <a:ln>
            <a:noFill/>
          </a:ln>
          <a:effectLst/>
        </p:spPr>
      </p:pic>
      <p:graphicFrame>
        <p:nvGraphicFramePr>
          <p:cNvPr id="35" name="Table 34"/>
          <p:cNvGraphicFramePr>
            <a:graphicFrameLocks noGrp="1"/>
          </p:cNvGraphicFramePr>
          <p:nvPr>
            <p:extLst>
              <p:ext uri="{D42A27DB-BD31-4B8C-83A1-F6EECF244321}">
                <p14:modId xmlns:p14="http://schemas.microsoft.com/office/powerpoint/2010/main" val="1481055366"/>
              </p:ext>
            </p:extLst>
          </p:nvPr>
        </p:nvGraphicFramePr>
        <p:xfrm>
          <a:off x="4251367" y="1430850"/>
          <a:ext cx="4580907" cy="1173480"/>
        </p:xfrm>
        <a:graphic>
          <a:graphicData uri="http://schemas.openxmlformats.org/drawingml/2006/table">
            <a:tbl>
              <a:tblPr>
                <a:tableStyleId>{073A0DAA-6AF3-43AB-8588-CEC1D06C72B9}</a:tableStyleId>
              </a:tblPr>
              <a:tblGrid>
                <a:gridCol w="2838939"/>
                <a:gridCol w="1741968"/>
              </a:tblGrid>
              <a:tr h="128240">
                <a:tc gridSpan="2">
                  <a:txBody>
                    <a:bodyPr/>
                    <a:lstStyle/>
                    <a:p>
                      <a:pPr>
                        <a:spcAft>
                          <a:spcPts val="0"/>
                        </a:spcAft>
                      </a:pPr>
                      <a:r>
                        <a:rPr lang="en-AU" sz="800" b="1" dirty="0"/>
                        <a:t>Fast Facts</a:t>
                      </a:r>
                      <a:endParaRPr lang="en-GB" sz="800" b="1" dirty="0">
                        <a:latin typeface="Times New Roman"/>
                        <a:ea typeface="Times New Roman"/>
                        <a:cs typeface="Times New Roman"/>
                      </a:endParaRPr>
                    </a:p>
                  </a:txBody>
                  <a:tcPr marL="68580" marR="68580" marT="18288" marB="27432">
                    <a:solidFill>
                      <a:schemeClr val="tx1">
                        <a:lumMod val="85000"/>
                      </a:schemeClr>
                    </a:solidFill>
                  </a:tcPr>
                </a:tc>
                <a:tc hMerge="1">
                  <a:txBody>
                    <a:bodyPr/>
                    <a:lstStyle/>
                    <a:p>
                      <a:endParaRPr lang="en-GB"/>
                    </a:p>
                  </a:txBody>
                  <a:tcPr/>
                </a:tc>
              </a:tr>
              <a:tr h="128240">
                <a:tc>
                  <a:txBody>
                    <a:bodyPr/>
                    <a:lstStyle/>
                    <a:p>
                      <a:pPr>
                        <a:spcAft>
                          <a:spcPts val="0"/>
                        </a:spcAft>
                      </a:pPr>
                      <a:r>
                        <a:rPr lang="en-AU" sz="800" dirty="0" smtClean="0"/>
                        <a:t>Total data stored in SQL Server</a:t>
                      </a:r>
                      <a:endParaRPr lang="en-GB" sz="800" dirty="0">
                        <a:solidFill>
                          <a:schemeClr val="bg2"/>
                        </a:solidFill>
                        <a:latin typeface="Times New Roman"/>
                        <a:ea typeface="Times New Roman"/>
                        <a:cs typeface="Times New Roman"/>
                      </a:endParaRPr>
                    </a:p>
                  </a:txBody>
                  <a:tcPr marL="68580" marR="68580" marT="18288" marB="27432"/>
                </a:tc>
                <a:tc>
                  <a:txBody>
                    <a:bodyPr/>
                    <a:lstStyle/>
                    <a:p>
                      <a:pPr>
                        <a:spcAft>
                          <a:spcPts val="0"/>
                        </a:spcAft>
                      </a:pPr>
                      <a:r>
                        <a:rPr lang="en-AU" sz="800" dirty="0" smtClean="0"/>
                        <a:t>16 </a:t>
                      </a:r>
                      <a:r>
                        <a:rPr lang="en-AU" sz="800" dirty="0"/>
                        <a:t>terabytes</a:t>
                      </a:r>
                      <a:endParaRPr lang="en-GB" sz="800" dirty="0">
                        <a:solidFill>
                          <a:schemeClr val="bg2"/>
                        </a:solidFill>
                        <a:latin typeface="Times New Roman"/>
                        <a:ea typeface="Times New Roman"/>
                        <a:cs typeface="Times New Roman"/>
                      </a:endParaRPr>
                    </a:p>
                  </a:txBody>
                  <a:tcPr marL="68580" marR="68580" marT="18288" marB="27432">
                    <a:solidFill>
                      <a:schemeClr val="tx2"/>
                    </a:solidFill>
                  </a:tcPr>
                </a:tc>
              </a:tr>
              <a:tr h="128240">
                <a:tc>
                  <a:txBody>
                    <a:bodyPr/>
                    <a:lstStyle/>
                    <a:p>
                      <a:pPr>
                        <a:spcAft>
                          <a:spcPts val="0"/>
                        </a:spcAft>
                      </a:pPr>
                      <a:r>
                        <a:rPr lang="en-AU" sz="800" dirty="0" smtClean="0"/>
                        <a:t>Data in enterprise BI data warehouse</a:t>
                      </a:r>
                      <a:endParaRPr lang="en-GB" sz="800" dirty="0">
                        <a:solidFill>
                          <a:schemeClr val="bg2"/>
                        </a:solidFill>
                        <a:latin typeface="Times New Roman"/>
                        <a:ea typeface="Times New Roman"/>
                        <a:cs typeface="Times New Roman"/>
                      </a:endParaRPr>
                    </a:p>
                  </a:txBody>
                  <a:tcPr marL="68580" marR="68580" marT="18288" marB="27432"/>
                </a:tc>
                <a:tc>
                  <a:txBody>
                    <a:bodyPr/>
                    <a:lstStyle/>
                    <a:p>
                      <a:pPr>
                        <a:spcAft>
                          <a:spcPts val="0"/>
                        </a:spcAft>
                      </a:pPr>
                      <a:r>
                        <a:rPr lang="en-AU" sz="800" dirty="0" smtClean="0"/>
                        <a:t>2.7 terabytes</a:t>
                      </a:r>
                      <a:endParaRPr lang="en-GB" sz="800" dirty="0">
                        <a:solidFill>
                          <a:schemeClr val="bg2"/>
                        </a:solidFill>
                        <a:latin typeface="Times New Roman"/>
                        <a:ea typeface="Times New Roman"/>
                        <a:cs typeface="Times New Roman"/>
                      </a:endParaRPr>
                    </a:p>
                  </a:txBody>
                  <a:tcPr marL="68580" marR="68580" marT="18288" marB="27432">
                    <a:solidFill>
                      <a:schemeClr val="tx2"/>
                    </a:solidFill>
                  </a:tcPr>
                </a:tc>
              </a:tr>
              <a:tr h="128240">
                <a:tc>
                  <a:txBody>
                    <a:bodyPr/>
                    <a:lstStyle/>
                    <a:p>
                      <a:pPr>
                        <a:spcAft>
                          <a:spcPts val="0"/>
                        </a:spcAft>
                      </a:pPr>
                      <a:r>
                        <a:rPr lang="en-AU" sz="800" dirty="0" smtClean="0"/>
                        <a:t>Multidimensional</a:t>
                      </a:r>
                      <a:r>
                        <a:rPr lang="en-AU" sz="800" baseline="0" dirty="0" smtClean="0"/>
                        <a:t> data cubes</a:t>
                      </a:r>
                      <a:endParaRPr lang="en-GB" sz="800" dirty="0">
                        <a:solidFill>
                          <a:schemeClr val="bg2"/>
                        </a:solidFill>
                        <a:latin typeface="Times New Roman"/>
                        <a:ea typeface="Times New Roman"/>
                        <a:cs typeface="Times New Roman"/>
                      </a:endParaRPr>
                    </a:p>
                  </a:txBody>
                  <a:tcPr marL="68580" marR="68580" marT="18288" marB="27432"/>
                </a:tc>
                <a:tc>
                  <a:txBody>
                    <a:bodyPr/>
                    <a:lstStyle/>
                    <a:p>
                      <a:pPr>
                        <a:spcAft>
                          <a:spcPts val="0"/>
                        </a:spcAft>
                      </a:pPr>
                      <a:r>
                        <a:rPr lang="en-AU" sz="800" dirty="0" smtClean="0"/>
                        <a:t>100</a:t>
                      </a:r>
                      <a:endParaRPr lang="en-GB" sz="800" dirty="0">
                        <a:solidFill>
                          <a:schemeClr val="bg2"/>
                        </a:solidFill>
                        <a:latin typeface="Times New Roman"/>
                        <a:ea typeface="Times New Roman"/>
                        <a:cs typeface="Times New Roman"/>
                      </a:endParaRPr>
                    </a:p>
                  </a:txBody>
                  <a:tcPr marL="68580" marR="68580" marT="18288" marB="27432">
                    <a:solidFill>
                      <a:schemeClr val="tx2"/>
                    </a:solidFill>
                  </a:tcPr>
                </a:tc>
              </a:tr>
              <a:tr h="128240">
                <a:tc>
                  <a:txBody>
                    <a:bodyPr/>
                    <a:lstStyle/>
                    <a:p>
                      <a:pPr>
                        <a:spcAft>
                          <a:spcPts val="0"/>
                        </a:spcAft>
                      </a:pPr>
                      <a:r>
                        <a:rPr lang="en-AU" sz="800" dirty="0" smtClean="0"/>
                        <a:t>Analysis running ad-hoc queries</a:t>
                      </a:r>
                      <a:endParaRPr lang="en-GB" sz="800" dirty="0">
                        <a:solidFill>
                          <a:schemeClr val="bg2"/>
                        </a:solidFill>
                        <a:latin typeface="Times New Roman"/>
                        <a:ea typeface="Times New Roman"/>
                        <a:cs typeface="Times New Roman"/>
                      </a:endParaRPr>
                    </a:p>
                  </a:txBody>
                  <a:tcPr marL="68580" marR="68580" marT="18288" marB="27432"/>
                </a:tc>
                <a:tc>
                  <a:txBody>
                    <a:bodyPr/>
                    <a:lstStyle/>
                    <a:p>
                      <a:pPr>
                        <a:spcAft>
                          <a:spcPts val="0"/>
                        </a:spcAft>
                      </a:pPr>
                      <a:r>
                        <a:rPr lang="en-AU" sz="800" dirty="0" smtClean="0"/>
                        <a:t>400</a:t>
                      </a:r>
                      <a:endParaRPr lang="en-GB" sz="800" dirty="0">
                        <a:solidFill>
                          <a:schemeClr val="bg2"/>
                        </a:solidFill>
                        <a:latin typeface="Times New Roman"/>
                        <a:ea typeface="Times New Roman"/>
                        <a:cs typeface="Times New Roman"/>
                      </a:endParaRPr>
                    </a:p>
                  </a:txBody>
                  <a:tcPr marL="68580" marR="68580" marT="18288" marB="27432">
                    <a:solidFill>
                      <a:schemeClr val="tx2"/>
                    </a:solidFill>
                  </a:tcPr>
                </a:tc>
              </a:tr>
              <a:tr h="128240">
                <a:tc>
                  <a:txBody>
                    <a:bodyPr/>
                    <a:lstStyle/>
                    <a:p>
                      <a:pPr>
                        <a:spcAft>
                          <a:spcPts val="0"/>
                        </a:spcAft>
                      </a:pPr>
                      <a:r>
                        <a:rPr lang="en-AU" sz="800" dirty="0" smtClean="0"/>
                        <a:t>Users running OLAP queries</a:t>
                      </a:r>
                      <a:endParaRPr lang="en-GB" sz="800" dirty="0">
                        <a:solidFill>
                          <a:schemeClr val="bg2"/>
                        </a:solidFill>
                        <a:latin typeface="Times New Roman"/>
                        <a:ea typeface="Times New Roman"/>
                        <a:cs typeface="Times New Roman"/>
                      </a:endParaRPr>
                    </a:p>
                  </a:txBody>
                  <a:tcPr marL="68580" marR="68580" marT="18288" marB="27432"/>
                </a:tc>
                <a:tc>
                  <a:txBody>
                    <a:bodyPr/>
                    <a:lstStyle/>
                    <a:p>
                      <a:pPr>
                        <a:spcAft>
                          <a:spcPts val="0"/>
                        </a:spcAft>
                      </a:pPr>
                      <a:r>
                        <a:rPr lang="en-AU" sz="800" dirty="0" smtClean="0"/>
                        <a:t>5,000</a:t>
                      </a:r>
                      <a:endParaRPr lang="en-GB" sz="800" dirty="0">
                        <a:solidFill>
                          <a:schemeClr val="bg2"/>
                        </a:solidFill>
                        <a:latin typeface="Times New Roman"/>
                        <a:ea typeface="Times New Roman"/>
                        <a:cs typeface="Times New Roman"/>
                      </a:endParaRPr>
                    </a:p>
                  </a:txBody>
                  <a:tcPr marL="68580" marR="68580" marT="18288" marB="27432">
                    <a:solidFill>
                      <a:schemeClr val="tx2"/>
                    </a:solidFill>
                  </a:tcPr>
                </a:tc>
              </a:tr>
              <a:tr h="128240">
                <a:tc>
                  <a:txBody>
                    <a:bodyPr/>
                    <a:lstStyle/>
                    <a:p>
                      <a:pPr>
                        <a:spcAft>
                          <a:spcPts val="0"/>
                        </a:spcAft>
                      </a:pPr>
                      <a:r>
                        <a:rPr lang="en-AU" sz="800" dirty="0" smtClean="0"/>
                        <a:t>SQL Server data compression rate</a:t>
                      </a:r>
                      <a:endParaRPr lang="en-GB" sz="800" dirty="0">
                        <a:solidFill>
                          <a:schemeClr val="bg2"/>
                        </a:solidFill>
                        <a:latin typeface="Times New Roman"/>
                        <a:ea typeface="Times New Roman"/>
                        <a:cs typeface="Times New Roman"/>
                      </a:endParaRPr>
                    </a:p>
                  </a:txBody>
                  <a:tcPr marL="68580" marR="68580" marT="18288" marB="27432"/>
                </a:tc>
                <a:tc>
                  <a:txBody>
                    <a:bodyPr/>
                    <a:lstStyle/>
                    <a:p>
                      <a:pPr>
                        <a:spcAft>
                          <a:spcPts val="0"/>
                        </a:spcAft>
                      </a:pPr>
                      <a:r>
                        <a:rPr lang="en-AU" sz="800" dirty="0" smtClean="0"/>
                        <a:t>50–60%</a:t>
                      </a:r>
                      <a:endParaRPr lang="en-GB" sz="800" dirty="0">
                        <a:solidFill>
                          <a:schemeClr val="bg2"/>
                        </a:solidFill>
                        <a:latin typeface="Times New Roman"/>
                        <a:ea typeface="Times New Roman"/>
                        <a:cs typeface="Times New Roman"/>
                      </a:endParaRPr>
                    </a:p>
                  </a:txBody>
                  <a:tcPr marL="68580" marR="68580" marT="18288" marB="27432">
                    <a:solidFill>
                      <a:schemeClr val="tx2"/>
                    </a:solidFill>
                  </a:tcPr>
                </a:tc>
              </a:tr>
            </a:tbl>
          </a:graphicData>
        </a:graphic>
      </p:graphicFrame>
    </p:spTree>
    <p:extLst>
      <p:ext uri="{BB962C8B-B14F-4D97-AF65-F5344CB8AC3E}">
        <p14:creationId xmlns:p14="http://schemas.microsoft.com/office/powerpoint/2010/main" val="366220162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V:\Design IN-OUT\#1178 Joint Business Launch Keynote\PPT_art\line.png"/>
          <p:cNvPicPr>
            <a:picLocks noChangeAspect="1" noChangeArrowheads="1"/>
          </p:cNvPicPr>
          <p:nvPr/>
        </p:nvPicPr>
        <p:blipFill>
          <a:blip r:embed="rId3" cstate="print"/>
          <a:srcRect/>
          <a:stretch>
            <a:fillRect/>
          </a:stretch>
        </p:blipFill>
        <p:spPr bwMode="auto">
          <a:xfrm flipV="1">
            <a:off x="2209800" y="1600200"/>
            <a:ext cx="6934200" cy="2868328"/>
          </a:xfrm>
          <a:prstGeom prst="rect">
            <a:avLst/>
          </a:prstGeom>
          <a:noFill/>
        </p:spPr>
      </p:pic>
      <p:sp>
        <p:nvSpPr>
          <p:cNvPr id="19" name="Title 3"/>
          <p:cNvSpPr txBox="1">
            <a:spLocks/>
          </p:cNvSpPr>
          <p:nvPr/>
        </p:nvSpPr>
        <p:spPr>
          <a:xfrm>
            <a:off x="2605644" y="2244914"/>
            <a:ext cx="6400800" cy="2243691"/>
          </a:xfrm>
          <a:prstGeom prst="rect">
            <a:avLst/>
          </a:prstGeom>
        </p:spPr>
        <p:txBody>
          <a:bodyPr vert="horz" wrap="square" lIns="0" tIns="0" rIns="0" bIns="0" rtlCol="0" anchor="t">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400" dirty="0" smtClean="0">
                <a:ln w="3175">
                  <a:noFill/>
                </a:ln>
                <a:gradFill flip="none" rotWithShape="1">
                  <a:gsLst>
                    <a:gs pos="0">
                      <a:schemeClr val="bg1">
                        <a:lumMod val="65000"/>
                      </a:schemeClr>
                    </a:gs>
                    <a:gs pos="47000">
                      <a:schemeClr val="bg1"/>
                    </a:gs>
                  </a:gsLst>
                  <a:lin ang="5400000" scaled="1"/>
                  <a:tileRect/>
                </a:gradFill>
                <a:effectLst>
                  <a:outerShdw blurRad="50800" dist="38100" algn="l" rotWithShape="0">
                    <a:prstClr val="black">
                      <a:alpha val="40000"/>
                    </a:prstClr>
                  </a:outerShdw>
                </a:effectLst>
                <a:latin typeface="Segoe UI" pitchFamily="34" charset="0"/>
                <a:cs typeface="Segoe UI" pitchFamily="34" charset="0"/>
              </a:rPr>
              <a:t>IT Drivers &amp; the Platform Environment</a:t>
            </a:r>
            <a:endParaRPr kumimoji="0" lang="en-US" sz="5400" b="0" i="0" u="none" strike="noStrike" kern="1200" cap="none" normalizeH="0" baseline="0" noProof="0" dirty="0">
              <a:ln w="3175">
                <a:noFill/>
              </a:ln>
              <a:gradFill flip="none" rotWithShape="1">
                <a:gsLst>
                  <a:gs pos="0">
                    <a:schemeClr val="bg1">
                      <a:lumMod val="65000"/>
                    </a:schemeClr>
                  </a:gs>
                  <a:gs pos="47000">
                    <a:schemeClr val="bg1"/>
                  </a:gs>
                </a:gsLst>
                <a:lin ang="5400000" scaled="1"/>
                <a:tileRect/>
              </a:gradFill>
              <a:effectLst>
                <a:outerShdw blurRad="50800" dist="38100" algn="l" rotWithShape="0">
                  <a:prstClr val="black">
                    <a:alpha val="40000"/>
                  </a:prstClr>
                </a:outerShdw>
              </a:effectLst>
              <a:uLnTx/>
              <a:uFillTx/>
              <a:latin typeface="Segoe UI" pitchFamily="34" charset="0"/>
              <a:cs typeface="Segoe UI" pitchFamily="34" charset="0"/>
            </a:endParaRPr>
          </a:p>
        </p:txBody>
      </p:sp>
      <p:pic>
        <p:nvPicPr>
          <p:cNvPr id="5" name="gear 1" descr="V:\Design IN-OUT\#1178 Joint Business Launch Keynote\PPT_art\gear1.png"/>
          <p:cNvPicPr>
            <a:picLocks noChangeAspect="1" noChangeArrowheads="1"/>
          </p:cNvPicPr>
          <p:nvPr/>
        </p:nvPicPr>
        <p:blipFill>
          <a:blip r:embed="rId4" cstate="print">
            <a:lum bright="35000"/>
          </a:blip>
          <a:stretch>
            <a:fillRect/>
          </a:stretch>
        </p:blipFill>
        <p:spPr bwMode="auto">
          <a:xfrm>
            <a:off x="295619" y="-304800"/>
            <a:ext cx="2752381" cy="2676191"/>
          </a:xfrm>
          <a:prstGeom prst="rect">
            <a:avLst/>
          </a:prstGeom>
          <a:noFill/>
          <a:ln>
            <a:noFill/>
          </a:ln>
        </p:spPr>
      </p:pic>
      <p:pic>
        <p:nvPicPr>
          <p:cNvPr id="6" name="gear 2" descr="V:\Design IN-OUT\#1178 Joint Business Launch Keynote\PPT_art\gear2.png"/>
          <p:cNvPicPr>
            <a:picLocks noChangeAspect="1" noChangeArrowheads="1"/>
          </p:cNvPicPr>
          <p:nvPr/>
        </p:nvPicPr>
        <p:blipFill>
          <a:blip r:embed="rId5" cstate="print">
            <a:lum bright="35000"/>
          </a:blip>
          <a:srcRect t="30826" r="23248"/>
          <a:stretch>
            <a:fillRect/>
          </a:stretch>
        </p:blipFill>
        <p:spPr bwMode="auto">
          <a:xfrm>
            <a:off x="228600" y="2209800"/>
            <a:ext cx="1813034" cy="1739462"/>
          </a:xfrm>
          <a:prstGeom prst="rect">
            <a:avLst/>
          </a:prstGeom>
          <a:noFill/>
        </p:spPr>
      </p:pic>
      <p:pic>
        <p:nvPicPr>
          <p:cNvPr id="8" name="gear 3" descr="V:\Design IN-OUT\#1178 Joint Business Launch Keynote\PPT_art\gear3.png"/>
          <p:cNvPicPr>
            <a:picLocks noChangeAspect="1" noChangeArrowheads="1"/>
          </p:cNvPicPr>
          <p:nvPr/>
        </p:nvPicPr>
        <p:blipFill>
          <a:blip r:embed="rId6" cstate="print">
            <a:lum bright="35000"/>
          </a:blip>
          <a:srcRect/>
          <a:stretch>
            <a:fillRect/>
          </a:stretch>
        </p:blipFill>
        <p:spPr bwMode="auto">
          <a:xfrm>
            <a:off x="295275" y="3724275"/>
            <a:ext cx="2828925" cy="2828925"/>
          </a:xfrm>
          <a:prstGeom prst="rect">
            <a:avLst/>
          </a:prstGeom>
          <a:noFill/>
        </p:spPr>
      </p:pic>
    </p:spTree>
    <p:extLst>
      <p:ext uri="{BB962C8B-B14F-4D97-AF65-F5344CB8AC3E}">
        <p14:creationId xmlns:p14="http://schemas.microsoft.com/office/powerpoint/2010/main" val="30185220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17" presetClass="entr" presetSubtype="2"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ppt_w/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childTnLst>
                                </p:cTn>
                              </p:par>
                              <p:par>
                                <p:cTn id="16" presetID="8" presetClass="emph" presetSubtype="0" fill="hold" nodeType="withEffect">
                                  <p:stCondLst>
                                    <p:cond delay="0"/>
                                  </p:stCondLst>
                                  <p:childTnLst>
                                    <p:animRot by="4800000">
                                      <p:cBhvr>
                                        <p:cTn id="17" dur="5500" fill="hold"/>
                                        <p:tgtEl>
                                          <p:spTgt spid="5"/>
                                        </p:tgtEl>
                                        <p:attrNameLst>
                                          <p:attrName>r</p:attrName>
                                        </p:attrNameLst>
                                      </p:cBhvr>
                                    </p:animRot>
                                  </p:childTnLst>
                                </p:cTn>
                              </p:par>
                              <p:par>
                                <p:cTn id="18" presetID="8" presetClass="emph" presetSubtype="0" fill="hold" nodeType="withEffect">
                                  <p:stCondLst>
                                    <p:cond delay="0"/>
                                  </p:stCondLst>
                                  <p:childTnLst>
                                    <p:animRot by="-4800000">
                                      <p:cBhvr>
                                        <p:cTn id="19" dur="5500" fill="hold"/>
                                        <p:tgtEl>
                                          <p:spTgt spid="6"/>
                                        </p:tgtEl>
                                        <p:attrNameLst>
                                          <p:attrName>r</p:attrName>
                                        </p:attrNameLst>
                                      </p:cBhvr>
                                    </p:animRot>
                                  </p:childTnLst>
                                </p:cTn>
                              </p:par>
                              <p:par>
                                <p:cTn id="20" presetID="8" presetClass="emph" presetSubtype="0" fill="hold" nodeType="withEffect">
                                  <p:stCondLst>
                                    <p:cond delay="0"/>
                                  </p:stCondLst>
                                  <p:childTnLst>
                                    <p:animRot by="4800000">
                                      <p:cBhvr>
                                        <p:cTn id="21" dur="55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arrow_half" hidden="1"/>
          <p:cNvSpPr>
            <a:spLocks/>
          </p:cNvSpPr>
          <p:nvPr/>
        </p:nvSpPr>
        <p:spPr bwMode="auto">
          <a:xfrm>
            <a:off x="1045296" y="4330460"/>
            <a:ext cx="3930650" cy="2372260"/>
          </a:xfrm>
          <a:custGeom>
            <a:avLst/>
            <a:gdLst/>
            <a:ahLst/>
            <a:cxnLst>
              <a:cxn ang="0">
                <a:pos x="2218" y="1132"/>
              </a:cxn>
              <a:cxn ang="0">
                <a:pos x="1994" y="1130"/>
              </a:cxn>
              <a:cxn ang="0">
                <a:pos x="1670" y="1114"/>
              </a:cxn>
              <a:cxn ang="0">
                <a:pos x="1364" y="1088"/>
              </a:cxn>
              <a:cxn ang="0">
                <a:pos x="1080" y="1050"/>
              </a:cxn>
              <a:cxn ang="0">
                <a:pos x="822" y="1004"/>
              </a:cxn>
              <a:cxn ang="0">
                <a:pos x="666" y="968"/>
              </a:cxn>
              <a:cxn ang="0">
                <a:pos x="460" y="906"/>
              </a:cxn>
              <a:cxn ang="0">
                <a:pos x="290" y="838"/>
              </a:cxn>
              <a:cxn ang="0">
                <a:pos x="198" y="790"/>
              </a:cxn>
              <a:cxn ang="0">
                <a:pos x="96" y="712"/>
              </a:cxn>
              <a:cxn ang="0">
                <a:pos x="56" y="660"/>
              </a:cxn>
              <a:cxn ang="0">
                <a:pos x="34" y="608"/>
              </a:cxn>
              <a:cxn ang="0">
                <a:pos x="32" y="582"/>
              </a:cxn>
              <a:cxn ang="0">
                <a:pos x="38" y="544"/>
              </a:cxn>
              <a:cxn ang="0">
                <a:pos x="72" y="480"/>
              </a:cxn>
              <a:cxn ang="0">
                <a:pos x="156" y="404"/>
              </a:cxn>
              <a:cxn ang="0">
                <a:pos x="236" y="354"/>
              </a:cxn>
              <a:cxn ang="0">
                <a:pos x="388" y="284"/>
              </a:cxn>
              <a:cxn ang="0">
                <a:pos x="578" y="222"/>
              </a:cxn>
              <a:cxn ang="0">
                <a:pos x="726" y="182"/>
              </a:cxn>
              <a:cxn ang="0">
                <a:pos x="976" y="132"/>
              </a:cxn>
              <a:cxn ang="0">
                <a:pos x="1256" y="90"/>
              </a:cxn>
              <a:cxn ang="0">
                <a:pos x="1558" y="58"/>
              </a:cxn>
              <a:cxn ang="0">
                <a:pos x="1882" y="38"/>
              </a:cxn>
              <a:cxn ang="0">
                <a:pos x="2222" y="32"/>
              </a:cxn>
              <a:cxn ang="0">
                <a:pos x="2108" y="0"/>
              </a:cxn>
              <a:cxn ang="0">
                <a:pos x="1770" y="12"/>
              </a:cxn>
              <a:cxn ang="0">
                <a:pos x="1452" y="36"/>
              </a:cxn>
              <a:cxn ang="0">
                <a:pos x="1156" y="70"/>
              </a:cxn>
              <a:cxn ang="0">
                <a:pos x="884" y="116"/>
              </a:cxn>
              <a:cxn ang="0">
                <a:pos x="642" y="170"/>
              </a:cxn>
              <a:cxn ang="0">
                <a:pos x="502" y="212"/>
              </a:cxn>
              <a:cxn ang="0">
                <a:pos x="320" y="278"/>
              </a:cxn>
              <a:cxn ang="0">
                <a:pos x="176" y="352"/>
              </a:cxn>
              <a:cxn ang="0">
                <a:pos x="102" y="404"/>
              </a:cxn>
              <a:cxn ang="0">
                <a:pos x="36" y="474"/>
              </a:cxn>
              <a:cxn ang="0">
                <a:pos x="12" y="520"/>
              </a:cxn>
              <a:cxn ang="0">
                <a:pos x="0" y="566"/>
              </a:cxn>
              <a:cxn ang="0">
                <a:pos x="0" y="598"/>
              </a:cxn>
              <a:cxn ang="0">
                <a:pos x="12" y="646"/>
              </a:cxn>
              <a:cxn ang="0">
                <a:pos x="38" y="692"/>
              </a:cxn>
              <a:cxn ang="0">
                <a:pos x="70" y="732"/>
              </a:cxn>
              <a:cxn ang="0">
                <a:pos x="160" y="804"/>
              </a:cxn>
              <a:cxn ang="0">
                <a:pos x="282" y="870"/>
              </a:cxn>
              <a:cxn ang="0">
                <a:pos x="434" y="932"/>
              </a:cxn>
              <a:cxn ang="0">
                <a:pos x="612" y="986"/>
              </a:cxn>
              <a:cxn ang="0">
                <a:pos x="816" y="1036"/>
              </a:cxn>
              <a:cxn ang="0">
                <a:pos x="964" y="1064"/>
              </a:cxn>
              <a:cxn ang="0">
                <a:pos x="1460" y="1130"/>
              </a:cxn>
              <a:cxn ang="0">
                <a:pos x="2020" y="1162"/>
              </a:cxn>
              <a:cxn ang="0">
                <a:pos x="2476" y="1146"/>
              </a:cxn>
            </a:cxnLst>
            <a:rect l="0" t="0" r="r" b="b"/>
            <a:pathLst>
              <a:path w="2476" h="1294">
                <a:moveTo>
                  <a:pt x="2476" y="1146"/>
                </a:moveTo>
                <a:lnTo>
                  <a:pt x="2218" y="998"/>
                </a:lnTo>
                <a:lnTo>
                  <a:pt x="2218" y="1132"/>
                </a:lnTo>
                <a:lnTo>
                  <a:pt x="2218" y="1132"/>
                </a:lnTo>
                <a:lnTo>
                  <a:pt x="2106" y="1132"/>
                </a:lnTo>
                <a:lnTo>
                  <a:pt x="1994" y="1130"/>
                </a:lnTo>
                <a:lnTo>
                  <a:pt x="1884" y="1126"/>
                </a:lnTo>
                <a:lnTo>
                  <a:pt x="1776" y="1122"/>
                </a:lnTo>
                <a:lnTo>
                  <a:pt x="1670" y="1114"/>
                </a:lnTo>
                <a:lnTo>
                  <a:pt x="1566" y="1108"/>
                </a:lnTo>
                <a:lnTo>
                  <a:pt x="1464" y="1098"/>
                </a:lnTo>
                <a:lnTo>
                  <a:pt x="1364" y="1088"/>
                </a:lnTo>
                <a:lnTo>
                  <a:pt x="1266" y="1076"/>
                </a:lnTo>
                <a:lnTo>
                  <a:pt x="1172" y="1064"/>
                </a:lnTo>
                <a:lnTo>
                  <a:pt x="1080" y="1050"/>
                </a:lnTo>
                <a:lnTo>
                  <a:pt x="990" y="1036"/>
                </a:lnTo>
                <a:lnTo>
                  <a:pt x="904" y="1020"/>
                </a:lnTo>
                <a:lnTo>
                  <a:pt x="822" y="1004"/>
                </a:lnTo>
                <a:lnTo>
                  <a:pt x="742" y="986"/>
                </a:lnTo>
                <a:lnTo>
                  <a:pt x="666" y="968"/>
                </a:lnTo>
                <a:lnTo>
                  <a:pt x="666" y="968"/>
                </a:lnTo>
                <a:lnTo>
                  <a:pt x="594" y="948"/>
                </a:lnTo>
                <a:lnTo>
                  <a:pt x="524" y="928"/>
                </a:lnTo>
                <a:lnTo>
                  <a:pt x="460" y="906"/>
                </a:lnTo>
                <a:lnTo>
                  <a:pt x="398" y="884"/>
                </a:lnTo>
                <a:lnTo>
                  <a:pt x="342" y="862"/>
                </a:lnTo>
                <a:lnTo>
                  <a:pt x="290" y="838"/>
                </a:lnTo>
                <a:lnTo>
                  <a:pt x="242" y="814"/>
                </a:lnTo>
                <a:lnTo>
                  <a:pt x="198" y="790"/>
                </a:lnTo>
                <a:lnTo>
                  <a:pt x="198" y="790"/>
                </a:lnTo>
                <a:lnTo>
                  <a:pt x="160" y="764"/>
                </a:lnTo>
                <a:lnTo>
                  <a:pt x="126" y="738"/>
                </a:lnTo>
                <a:lnTo>
                  <a:pt x="96" y="712"/>
                </a:lnTo>
                <a:lnTo>
                  <a:pt x="74" y="686"/>
                </a:lnTo>
                <a:lnTo>
                  <a:pt x="74" y="686"/>
                </a:lnTo>
                <a:lnTo>
                  <a:pt x="56" y="660"/>
                </a:lnTo>
                <a:lnTo>
                  <a:pt x="42" y="634"/>
                </a:lnTo>
                <a:lnTo>
                  <a:pt x="38" y="622"/>
                </a:lnTo>
                <a:lnTo>
                  <a:pt x="34" y="608"/>
                </a:lnTo>
                <a:lnTo>
                  <a:pt x="32" y="596"/>
                </a:lnTo>
                <a:lnTo>
                  <a:pt x="32" y="582"/>
                </a:lnTo>
                <a:lnTo>
                  <a:pt x="32" y="582"/>
                </a:lnTo>
                <a:lnTo>
                  <a:pt x="32" y="570"/>
                </a:lnTo>
                <a:lnTo>
                  <a:pt x="34" y="556"/>
                </a:lnTo>
                <a:lnTo>
                  <a:pt x="38" y="544"/>
                </a:lnTo>
                <a:lnTo>
                  <a:pt x="42" y="532"/>
                </a:lnTo>
                <a:lnTo>
                  <a:pt x="54" y="506"/>
                </a:lnTo>
                <a:lnTo>
                  <a:pt x="72" y="480"/>
                </a:lnTo>
                <a:lnTo>
                  <a:pt x="94" y="454"/>
                </a:lnTo>
                <a:lnTo>
                  <a:pt x="122" y="428"/>
                </a:lnTo>
                <a:lnTo>
                  <a:pt x="156" y="404"/>
                </a:lnTo>
                <a:lnTo>
                  <a:pt x="192" y="378"/>
                </a:lnTo>
                <a:lnTo>
                  <a:pt x="192" y="378"/>
                </a:lnTo>
                <a:lnTo>
                  <a:pt x="236" y="354"/>
                </a:lnTo>
                <a:lnTo>
                  <a:pt x="282" y="330"/>
                </a:lnTo>
                <a:lnTo>
                  <a:pt x="334" y="308"/>
                </a:lnTo>
                <a:lnTo>
                  <a:pt x="388" y="284"/>
                </a:lnTo>
                <a:lnTo>
                  <a:pt x="448" y="262"/>
                </a:lnTo>
                <a:lnTo>
                  <a:pt x="512" y="242"/>
                </a:lnTo>
                <a:lnTo>
                  <a:pt x="578" y="222"/>
                </a:lnTo>
                <a:lnTo>
                  <a:pt x="650" y="202"/>
                </a:lnTo>
                <a:lnTo>
                  <a:pt x="650" y="202"/>
                </a:lnTo>
                <a:lnTo>
                  <a:pt x="726" y="182"/>
                </a:lnTo>
                <a:lnTo>
                  <a:pt x="806" y="164"/>
                </a:lnTo>
                <a:lnTo>
                  <a:pt x="890" y="148"/>
                </a:lnTo>
                <a:lnTo>
                  <a:pt x="976" y="132"/>
                </a:lnTo>
                <a:lnTo>
                  <a:pt x="1066" y="116"/>
                </a:lnTo>
                <a:lnTo>
                  <a:pt x="1160" y="102"/>
                </a:lnTo>
                <a:lnTo>
                  <a:pt x="1256" y="90"/>
                </a:lnTo>
                <a:lnTo>
                  <a:pt x="1354" y="78"/>
                </a:lnTo>
                <a:lnTo>
                  <a:pt x="1456" y="68"/>
                </a:lnTo>
                <a:lnTo>
                  <a:pt x="1558" y="58"/>
                </a:lnTo>
                <a:lnTo>
                  <a:pt x="1664" y="50"/>
                </a:lnTo>
                <a:lnTo>
                  <a:pt x="1772" y="44"/>
                </a:lnTo>
                <a:lnTo>
                  <a:pt x="1882" y="38"/>
                </a:lnTo>
                <a:lnTo>
                  <a:pt x="1994" y="36"/>
                </a:lnTo>
                <a:lnTo>
                  <a:pt x="2108" y="32"/>
                </a:lnTo>
                <a:lnTo>
                  <a:pt x="2222" y="32"/>
                </a:lnTo>
                <a:lnTo>
                  <a:pt x="2222" y="0"/>
                </a:lnTo>
                <a:lnTo>
                  <a:pt x="2222" y="0"/>
                </a:lnTo>
                <a:lnTo>
                  <a:pt x="2108" y="0"/>
                </a:lnTo>
                <a:lnTo>
                  <a:pt x="1994" y="4"/>
                </a:lnTo>
                <a:lnTo>
                  <a:pt x="1882" y="6"/>
                </a:lnTo>
                <a:lnTo>
                  <a:pt x="1770" y="12"/>
                </a:lnTo>
                <a:lnTo>
                  <a:pt x="1662" y="18"/>
                </a:lnTo>
                <a:lnTo>
                  <a:pt x="1556" y="26"/>
                </a:lnTo>
                <a:lnTo>
                  <a:pt x="1452" y="36"/>
                </a:lnTo>
                <a:lnTo>
                  <a:pt x="1350" y="46"/>
                </a:lnTo>
                <a:lnTo>
                  <a:pt x="1252" y="58"/>
                </a:lnTo>
                <a:lnTo>
                  <a:pt x="1156" y="70"/>
                </a:lnTo>
                <a:lnTo>
                  <a:pt x="1062" y="84"/>
                </a:lnTo>
                <a:lnTo>
                  <a:pt x="970" y="100"/>
                </a:lnTo>
                <a:lnTo>
                  <a:pt x="884" y="116"/>
                </a:lnTo>
                <a:lnTo>
                  <a:pt x="800" y="134"/>
                </a:lnTo>
                <a:lnTo>
                  <a:pt x="718" y="152"/>
                </a:lnTo>
                <a:lnTo>
                  <a:pt x="642" y="170"/>
                </a:lnTo>
                <a:lnTo>
                  <a:pt x="642" y="170"/>
                </a:lnTo>
                <a:lnTo>
                  <a:pt x="570" y="190"/>
                </a:lnTo>
                <a:lnTo>
                  <a:pt x="502" y="212"/>
                </a:lnTo>
                <a:lnTo>
                  <a:pt x="438" y="232"/>
                </a:lnTo>
                <a:lnTo>
                  <a:pt x="376" y="254"/>
                </a:lnTo>
                <a:lnTo>
                  <a:pt x="320" y="278"/>
                </a:lnTo>
                <a:lnTo>
                  <a:pt x="268" y="302"/>
                </a:lnTo>
                <a:lnTo>
                  <a:pt x="220" y="326"/>
                </a:lnTo>
                <a:lnTo>
                  <a:pt x="176" y="352"/>
                </a:lnTo>
                <a:lnTo>
                  <a:pt x="176" y="352"/>
                </a:lnTo>
                <a:lnTo>
                  <a:pt x="136" y="378"/>
                </a:lnTo>
                <a:lnTo>
                  <a:pt x="102" y="404"/>
                </a:lnTo>
                <a:lnTo>
                  <a:pt x="72" y="432"/>
                </a:lnTo>
                <a:lnTo>
                  <a:pt x="46" y="460"/>
                </a:lnTo>
                <a:lnTo>
                  <a:pt x="36" y="474"/>
                </a:lnTo>
                <a:lnTo>
                  <a:pt x="26" y="490"/>
                </a:lnTo>
                <a:lnTo>
                  <a:pt x="18" y="504"/>
                </a:lnTo>
                <a:lnTo>
                  <a:pt x="12" y="520"/>
                </a:lnTo>
                <a:lnTo>
                  <a:pt x="6" y="536"/>
                </a:lnTo>
                <a:lnTo>
                  <a:pt x="4" y="550"/>
                </a:lnTo>
                <a:lnTo>
                  <a:pt x="0" y="566"/>
                </a:lnTo>
                <a:lnTo>
                  <a:pt x="0" y="582"/>
                </a:lnTo>
                <a:lnTo>
                  <a:pt x="0" y="582"/>
                </a:lnTo>
                <a:lnTo>
                  <a:pt x="0" y="598"/>
                </a:lnTo>
                <a:lnTo>
                  <a:pt x="4" y="614"/>
                </a:lnTo>
                <a:lnTo>
                  <a:pt x="8" y="630"/>
                </a:lnTo>
                <a:lnTo>
                  <a:pt x="12" y="646"/>
                </a:lnTo>
                <a:lnTo>
                  <a:pt x="20" y="662"/>
                </a:lnTo>
                <a:lnTo>
                  <a:pt x="28" y="676"/>
                </a:lnTo>
                <a:lnTo>
                  <a:pt x="38" y="692"/>
                </a:lnTo>
                <a:lnTo>
                  <a:pt x="48" y="706"/>
                </a:lnTo>
                <a:lnTo>
                  <a:pt x="48" y="706"/>
                </a:lnTo>
                <a:lnTo>
                  <a:pt x="70" y="732"/>
                </a:lnTo>
                <a:lnTo>
                  <a:pt x="96" y="756"/>
                </a:lnTo>
                <a:lnTo>
                  <a:pt x="126" y="780"/>
                </a:lnTo>
                <a:lnTo>
                  <a:pt x="160" y="804"/>
                </a:lnTo>
                <a:lnTo>
                  <a:pt x="198" y="826"/>
                </a:lnTo>
                <a:lnTo>
                  <a:pt x="238" y="848"/>
                </a:lnTo>
                <a:lnTo>
                  <a:pt x="282" y="870"/>
                </a:lnTo>
                <a:lnTo>
                  <a:pt x="330" y="892"/>
                </a:lnTo>
                <a:lnTo>
                  <a:pt x="380" y="912"/>
                </a:lnTo>
                <a:lnTo>
                  <a:pt x="434" y="932"/>
                </a:lnTo>
                <a:lnTo>
                  <a:pt x="490" y="950"/>
                </a:lnTo>
                <a:lnTo>
                  <a:pt x="550" y="968"/>
                </a:lnTo>
                <a:lnTo>
                  <a:pt x="612" y="986"/>
                </a:lnTo>
                <a:lnTo>
                  <a:pt x="678" y="1004"/>
                </a:lnTo>
                <a:lnTo>
                  <a:pt x="746" y="1020"/>
                </a:lnTo>
                <a:lnTo>
                  <a:pt x="816" y="1036"/>
                </a:lnTo>
                <a:lnTo>
                  <a:pt x="816" y="1036"/>
                </a:lnTo>
                <a:lnTo>
                  <a:pt x="888" y="1050"/>
                </a:lnTo>
                <a:lnTo>
                  <a:pt x="964" y="1064"/>
                </a:lnTo>
                <a:lnTo>
                  <a:pt x="1122" y="1090"/>
                </a:lnTo>
                <a:lnTo>
                  <a:pt x="1286" y="1112"/>
                </a:lnTo>
                <a:lnTo>
                  <a:pt x="1460" y="1130"/>
                </a:lnTo>
                <a:lnTo>
                  <a:pt x="1642" y="1146"/>
                </a:lnTo>
                <a:lnTo>
                  <a:pt x="1828" y="1156"/>
                </a:lnTo>
                <a:lnTo>
                  <a:pt x="2020" y="1162"/>
                </a:lnTo>
                <a:lnTo>
                  <a:pt x="2218" y="1164"/>
                </a:lnTo>
                <a:lnTo>
                  <a:pt x="2218" y="1294"/>
                </a:lnTo>
                <a:lnTo>
                  <a:pt x="2476" y="1146"/>
                </a:lnTo>
                <a:close/>
              </a:path>
            </a:pathLst>
          </a:custGeom>
          <a:solidFill>
            <a:schemeClr val="bg2">
              <a:lumMod val="65000"/>
              <a:lumOff val="35000"/>
            </a:schemeClr>
          </a:solidFill>
          <a:ln w="9525">
            <a:noFill/>
            <a:round/>
            <a:headEnd/>
            <a:tailEnd/>
          </a:ln>
          <a:scene3d>
            <a:camera prst="perspectiveRelaxed"/>
            <a:lightRig rig="threePt" dir="t"/>
          </a:scene3d>
          <a:sp3d prstMaterial="matte"/>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95" name="1"/>
          <p:cNvSpPr>
            <a:spLocks noChangeArrowheads="1"/>
          </p:cNvSpPr>
          <p:nvPr/>
        </p:nvSpPr>
        <p:spPr bwMode="auto">
          <a:xfrm>
            <a:off x="2806784" y="4563503"/>
            <a:ext cx="3542463" cy="735215"/>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1" indent="-342900" algn="ctr" fontAlgn="base">
              <a:lnSpc>
                <a:spcPct val="80000"/>
              </a:lnSpc>
              <a:spcBef>
                <a:spcPct val="20000"/>
              </a:spcBef>
              <a:spcAft>
                <a:spcPct val="0"/>
              </a:spcAft>
              <a:buClr>
                <a:srgbClr val="A00E18"/>
              </a:buClr>
              <a:buSzPct val="85000"/>
              <a:defRPr/>
            </a:pPr>
            <a:r>
              <a:rPr lang="en-US" altLang="zh-CN" sz="1400" b="1" dirty="0" smtClean="0">
                <a:solidFill>
                  <a:srgbClr val="FFFFFF"/>
                </a:solidFill>
              </a:rPr>
              <a:t>Infrastructure</a:t>
            </a:r>
            <a:endParaRPr lang="en-US" altLang="zh-CN" sz="1400" b="1" dirty="0">
              <a:solidFill>
                <a:srgbClr val="FFFFFF"/>
              </a:solidFill>
            </a:endParaRPr>
          </a:p>
        </p:txBody>
      </p:sp>
      <p:sp>
        <p:nvSpPr>
          <p:cNvPr id="85" name="2"/>
          <p:cNvSpPr>
            <a:spLocks noChangeArrowheads="1"/>
          </p:cNvSpPr>
          <p:nvPr/>
        </p:nvSpPr>
        <p:spPr bwMode="auto">
          <a:xfrm>
            <a:off x="2806784" y="3821634"/>
            <a:ext cx="3542463" cy="735215"/>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1" indent="-342900" algn="ctr" fontAlgn="base">
              <a:lnSpc>
                <a:spcPct val="80000"/>
              </a:lnSpc>
              <a:spcBef>
                <a:spcPct val="20000"/>
              </a:spcBef>
              <a:spcAft>
                <a:spcPct val="0"/>
              </a:spcAft>
              <a:buClr>
                <a:srgbClr val="A00E18"/>
              </a:buClr>
              <a:buSzPct val="85000"/>
              <a:defRPr/>
            </a:pPr>
            <a:r>
              <a:rPr lang="en-US" altLang="zh-CN" sz="1400" b="1" dirty="0" smtClean="0">
                <a:solidFill>
                  <a:srgbClr val="FFFFFF"/>
                </a:solidFill>
              </a:rPr>
              <a:t>Database</a:t>
            </a:r>
            <a:endParaRPr lang="en-US" altLang="zh-CN" sz="1400" b="1" dirty="0">
              <a:solidFill>
                <a:srgbClr val="FFFFFF"/>
              </a:solidFill>
            </a:endParaRPr>
          </a:p>
        </p:txBody>
      </p:sp>
      <p:sp>
        <p:nvSpPr>
          <p:cNvPr id="84" name="3"/>
          <p:cNvSpPr>
            <a:spLocks noChangeArrowheads="1"/>
          </p:cNvSpPr>
          <p:nvPr/>
        </p:nvSpPr>
        <p:spPr bwMode="auto">
          <a:xfrm>
            <a:off x="2806784" y="3079763"/>
            <a:ext cx="3542463" cy="735215"/>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1" indent="-342900" algn="ctr" fontAlgn="base">
              <a:lnSpc>
                <a:spcPct val="80000"/>
              </a:lnSpc>
              <a:spcBef>
                <a:spcPct val="20000"/>
              </a:spcBef>
              <a:spcAft>
                <a:spcPct val="0"/>
              </a:spcAft>
              <a:buClr>
                <a:srgbClr val="A00E18"/>
              </a:buClr>
              <a:buSzPct val="85000"/>
              <a:defRPr/>
            </a:pPr>
            <a:r>
              <a:rPr lang="en-US" altLang="zh-CN" sz="1400" b="1" dirty="0" smtClean="0">
                <a:solidFill>
                  <a:srgbClr val="FFFFFF"/>
                </a:solidFill>
              </a:rPr>
              <a:t>Middle Tier</a:t>
            </a:r>
            <a:endParaRPr lang="en-US" altLang="zh-CN" sz="1400" b="1" dirty="0">
              <a:solidFill>
                <a:srgbClr val="FFFFFF"/>
              </a:solidFill>
            </a:endParaRPr>
          </a:p>
        </p:txBody>
      </p:sp>
      <p:sp>
        <p:nvSpPr>
          <p:cNvPr id="50" name="4"/>
          <p:cNvSpPr>
            <a:spLocks noChangeArrowheads="1"/>
          </p:cNvSpPr>
          <p:nvPr/>
        </p:nvSpPr>
        <p:spPr bwMode="auto">
          <a:xfrm>
            <a:off x="2806784" y="2340766"/>
            <a:ext cx="3542463" cy="735215"/>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1" indent="-342900" algn="ctr" fontAlgn="base">
              <a:lnSpc>
                <a:spcPct val="80000"/>
              </a:lnSpc>
              <a:spcBef>
                <a:spcPct val="20000"/>
              </a:spcBef>
              <a:spcAft>
                <a:spcPct val="0"/>
              </a:spcAft>
              <a:buClr>
                <a:srgbClr val="A00E18"/>
              </a:buClr>
              <a:buSzPct val="85000"/>
              <a:defRPr/>
            </a:pPr>
            <a:r>
              <a:rPr lang="en-US" altLang="zh-CN" sz="1400" b="1" dirty="0" smtClean="0">
                <a:solidFill>
                  <a:srgbClr val="FFFFFF"/>
                </a:solidFill>
              </a:rPr>
              <a:t>Applications</a:t>
            </a:r>
            <a:endParaRPr lang="en-US" altLang="zh-CN" sz="1400" b="1" dirty="0">
              <a:solidFill>
                <a:srgbClr val="FFFFFF"/>
              </a:solidFill>
            </a:endParaRPr>
          </a:p>
        </p:txBody>
      </p:sp>
      <p:grpSp>
        <p:nvGrpSpPr>
          <p:cNvPr id="2" name="Group 57"/>
          <p:cNvGrpSpPr/>
          <p:nvPr/>
        </p:nvGrpSpPr>
        <p:grpSpPr>
          <a:xfrm>
            <a:off x="2804437" y="2612748"/>
            <a:ext cx="3545457" cy="2400077"/>
            <a:chOff x="2797909" y="2530133"/>
            <a:chExt cx="3545457" cy="2400077"/>
          </a:xfrm>
        </p:grpSpPr>
        <p:pic>
          <p:nvPicPr>
            <p:cNvPr id="59" name="Picture 58" hidden="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7369" y="2530133"/>
              <a:ext cx="991215" cy="157227"/>
            </a:xfrm>
            <a:prstGeom prst="rect">
              <a:avLst/>
            </a:prstGeom>
          </p:spPr>
        </p:pic>
        <p:pic>
          <p:nvPicPr>
            <p:cNvPr id="65" name="Picture 64"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8005" y="3208151"/>
              <a:ext cx="1047455" cy="268098"/>
            </a:xfrm>
            <a:prstGeom prst="rect">
              <a:avLst/>
            </a:prstGeom>
            <a:noFill/>
          </p:spPr>
        </p:pic>
        <p:pic>
          <p:nvPicPr>
            <p:cNvPr id="66" name="Picture 65"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6389" y="3910512"/>
              <a:ext cx="1236234" cy="316247"/>
            </a:xfrm>
            <a:prstGeom prst="rect">
              <a:avLst/>
            </a:prstGeom>
            <a:noFill/>
            <a:ln>
              <a:noFill/>
            </a:ln>
          </p:spPr>
        </p:pic>
        <p:pic>
          <p:nvPicPr>
            <p:cNvPr id="75" name="Picture 74"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5205" y="3214386"/>
              <a:ext cx="729477" cy="255629"/>
            </a:xfrm>
            <a:prstGeom prst="rect">
              <a:avLst/>
            </a:prstGeom>
            <a:noFill/>
          </p:spPr>
        </p:pic>
        <p:pic>
          <p:nvPicPr>
            <p:cNvPr id="76" name="Picture 75"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4331" y="4633131"/>
              <a:ext cx="1686643" cy="297079"/>
            </a:xfrm>
            <a:prstGeom prst="rect">
              <a:avLst/>
            </a:prstGeom>
            <a:noFill/>
            <a:ln>
              <a:noFill/>
            </a:ln>
          </p:spPr>
        </p:pic>
        <p:pic>
          <p:nvPicPr>
            <p:cNvPr id="77" name="Picture 76" hidden="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04426" y="3226855"/>
              <a:ext cx="1034985" cy="230690"/>
            </a:xfrm>
            <a:prstGeom prst="rect">
              <a:avLst/>
            </a:prstGeom>
          </p:spPr>
        </p:pic>
        <p:cxnSp>
          <p:nvCxnSpPr>
            <p:cNvPr id="78" name="Straight Connector 77"/>
            <p:cNvCxnSpPr/>
            <p:nvPr/>
          </p:nvCxnSpPr>
          <p:spPr bwMode="auto">
            <a:xfrm>
              <a:off x="2797909" y="4473966"/>
              <a:ext cx="3545457" cy="0"/>
            </a:xfrm>
            <a:prstGeom prst="line">
              <a:avLst/>
            </a:prstGeom>
            <a:noFill/>
            <a:ln w="2">
              <a:solidFill>
                <a:srgbClr val="FFFFFF"/>
              </a:solidFill>
              <a:prstDash val="solid"/>
              <a:round/>
              <a:headEnd/>
              <a:tailEnd/>
            </a:ln>
          </p:spPr>
        </p:cxnSp>
        <p:cxnSp>
          <p:nvCxnSpPr>
            <p:cNvPr id="79" name="Straight Connector 78"/>
            <p:cNvCxnSpPr/>
            <p:nvPr/>
          </p:nvCxnSpPr>
          <p:spPr bwMode="auto">
            <a:xfrm>
              <a:off x="2797909" y="3738893"/>
              <a:ext cx="3545457" cy="0"/>
            </a:xfrm>
            <a:prstGeom prst="line">
              <a:avLst/>
            </a:prstGeom>
            <a:noFill/>
            <a:ln w="2">
              <a:solidFill>
                <a:srgbClr val="FFFFFF"/>
              </a:solidFill>
              <a:prstDash val="solid"/>
              <a:round/>
              <a:headEnd/>
              <a:tailEnd/>
            </a:ln>
          </p:spPr>
        </p:cxnSp>
        <p:cxnSp>
          <p:nvCxnSpPr>
            <p:cNvPr id="80" name="Straight Connector 79"/>
            <p:cNvCxnSpPr/>
            <p:nvPr/>
          </p:nvCxnSpPr>
          <p:spPr bwMode="auto">
            <a:xfrm>
              <a:off x="2797909" y="2995194"/>
              <a:ext cx="3545457" cy="0"/>
            </a:xfrm>
            <a:prstGeom prst="line">
              <a:avLst/>
            </a:prstGeom>
            <a:noFill/>
            <a:ln w="2">
              <a:solidFill>
                <a:schemeClr val="tx1"/>
              </a:solidFill>
              <a:prstDash val="solid"/>
              <a:round/>
              <a:headEnd/>
              <a:tailEnd/>
            </a:ln>
          </p:spPr>
        </p:cxnSp>
      </p:grpSp>
      <p:sp>
        <p:nvSpPr>
          <p:cNvPr id="45" name="Title 4"/>
          <p:cNvSpPr txBox="1">
            <a:spLocks/>
          </p:cNvSpPr>
          <p:nvPr/>
        </p:nvSpPr>
        <p:spPr bwMode="auto">
          <a:xfrm>
            <a:off x="476930" y="348630"/>
            <a:ext cx="8321675" cy="5262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lnSpc>
                <a:spcPct val="90000"/>
              </a:lnSpc>
              <a:spcBef>
                <a:spcPct val="0"/>
              </a:spcBef>
              <a:spcAft>
                <a:spcPct val="0"/>
              </a:spcAft>
            </a:pPr>
            <a:r>
              <a:rPr lang="en-US" sz="3800" dirty="0" smtClean="0">
                <a:solidFill>
                  <a:srgbClr val="A00E18"/>
                </a:solidFill>
              </a:rPr>
              <a:t>The Platform Approach</a:t>
            </a:r>
            <a:endParaRPr lang="en-US" sz="3800" dirty="0">
              <a:solidFill>
                <a:srgbClr val="A00E18"/>
              </a:solidFill>
            </a:endParaRPr>
          </a:p>
        </p:txBody>
      </p:sp>
      <p:sp>
        <p:nvSpPr>
          <p:cNvPr id="44" name="Rectangle 43" hidden="1"/>
          <p:cNvSpPr/>
          <p:nvPr/>
        </p:nvSpPr>
        <p:spPr bwMode="auto">
          <a:xfrm>
            <a:off x="3208338" y="3000375"/>
            <a:ext cx="1645920" cy="228600"/>
          </a:xfrm>
          <a:prstGeom prst="rect">
            <a:avLst/>
          </a:prstGeom>
          <a:gradFill flip="none" rotWithShape="1">
            <a:gsLst>
              <a:gs pos="0">
                <a:srgbClr val="4B5464"/>
              </a:gs>
              <a:gs pos="50000">
                <a:srgbClr val="7989A3"/>
              </a:gs>
              <a:gs pos="100000">
                <a:srgbClr val="8194B0"/>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smtClean="0">
              <a:solidFill>
                <a:srgbClr val="FFFFFF"/>
              </a:solidFill>
            </a:endParaRPr>
          </a:p>
        </p:txBody>
      </p:sp>
      <p:sp>
        <p:nvSpPr>
          <p:cNvPr id="6" name="Up-Down Arrow 5"/>
          <p:cNvSpPr/>
          <p:nvPr/>
        </p:nvSpPr>
        <p:spPr bwMode="auto">
          <a:xfrm>
            <a:off x="4376643" y="1701808"/>
            <a:ext cx="404037" cy="585793"/>
          </a:xfrm>
          <a:prstGeom prst="upDownArrow">
            <a:avLst/>
          </a:prstGeom>
          <a:gradFill flip="none" rotWithShape="1">
            <a:gsLst>
              <a:gs pos="10000">
                <a:schemeClr val="bg1">
                  <a:lumMod val="50000"/>
                </a:schemeClr>
              </a:gs>
              <a:gs pos="100000">
                <a:schemeClr val="bg1"/>
              </a:gs>
            </a:gsLst>
            <a:lin ang="16200000" scaled="0"/>
            <a:tileRect/>
          </a:gra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45717" rIns="0" bIns="0" numCol="1" rtlCol="0" anchor="ctr" anchorCtr="0" compatLnSpc="1">
            <a:prstTxWarp prst="textNoShape">
              <a:avLst/>
            </a:prstTxWarp>
          </a:bodyPr>
          <a:lstStyle/>
          <a:p>
            <a:pPr algn="ctr" fontAlgn="base">
              <a:lnSpc>
                <a:spcPct val="80000"/>
              </a:lnSpc>
              <a:spcBef>
                <a:spcPct val="0"/>
              </a:spcBef>
              <a:spcAft>
                <a:spcPct val="0"/>
              </a:spcAft>
              <a:defRPr/>
            </a:pPr>
            <a:endParaRPr lang="en-US" sz="1400" spc="600" dirty="0" smtClean="0">
              <a:ln w="12700" cmpd="sng">
                <a:noFill/>
                <a:prstDash val="solid"/>
              </a:ln>
              <a:gradFill>
                <a:gsLst>
                  <a:gs pos="40000">
                    <a:srgbClr val="333333"/>
                  </a:gs>
                  <a:gs pos="100000">
                    <a:srgbClr val="333333"/>
                  </a:gs>
                </a:gsLst>
                <a:lin ang="5400000" scaled="1"/>
              </a:gradFill>
              <a:latin typeface="Segoe Condensed" pitchFamily="34" charset="0"/>
            </a:endParaRPr>
          </a:p>
        </p:txBody>
      </p:sp>
      <p:sp>
        <p:nvSpPr>
          <p:cNvPr id="47" name="4"/>
          <p:cNvSpPr>
            <a:spLocks noChangeArrowheads="1"/>
          </p:cNvSpPr>
          <p:nvPr/>
        </p:nvSpPr>
        <p:spPr bwMode="auto">
          <a:xfrm>
            <a:off x="6537278" y="2755913"/>
            <a:ext cx="1575911" cy="574639"/>
          </a:xfrm>
          <a:prstGeom prst="rect">
            <a:avLst/>
          </a:prstGeom>
          <a:gradFill>
            <a:gsLst>
              <a:gs pos="0">
                <a:schemeClr val="tx2"/>
              </a:gs>
              <a:gs pos="100000">
                <a:schemeClr val="tx1"/>
              </a:gs>
            </a:gsLst>
            <a:lin ang="5400000" scaled="0"/>
          </a:gradFill>
          <a:ln>
            <a:noFill/>
          </a:ln>
          <a:effectLst>
            <a:outerShdw blurRad="63500" dist="38100" dir="5400000" sx="99000" sy="99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ctr"/>
          <a:lstStyle/>
          <a:p>
            <a:pPr marL="0" lvl="1" indent="-342900" algn="ctr" fontAlgn="base">
              <a:lnSpc>
                <a:spcPct val="80000"/>
              </a:lnSpc>
              <a:spcBef>
                <a:spcPct val="20000"/>
              </a:spcBef>
              <a:spcAft>
                <a:spcPts val="600"/>
              </a:spcAft>
              <a:buClr>
                <a:srgbClr val="A00E18"/>
              </a:buClr>
              <a:buSzPct val="115000"/>
              <a:defRPr/>
            </a:pPr>
            <a:r>
              <a:rPr lang="en-US" sz="1400" b="1" dirty="0" smtClean="0">
                <a:solidFill>
                  <a:srgbClr val="000000"/>
                </a:solidFill>
              </a:rPr>
              <a:t>Management</a:t>
            </a:r>
          </a:p>
        </p:txBody>
      </p:sp>
      <p:sp>
        <p:nvSpPr>
          <p:cNvPr id="49" name="4"/>
          <p:cNvSpPr>
            <a:spLocks noChangeArrowheads="1"/>
          </p:cNvSpPr>
          <p:nvPr/>
        </p:nvSpPr>
        <p:spPr bwMode="auto">
          <a:xfrm>
            <a:off x="1050572" y="2755913"/>
            <a:ext cx="1575911" cy="574639"/>
          </a:xfrm>
          <a:prstGeom prst="rect">
            <a:avLst/>
          </a:prstGeom>
          <a:gradFill>
            <a:gsLst>
              <a:gs pos="0">
                <a:schemeClr val="tx2"/>
              </a:gs>
              <a:gs pos="100000">
                <a:schemeClr val="tx1"/>
              </a:gs>
            </a:gsLst>
            <a:lin ang="5400000" scaled="0"/>
          </a:gradFill>
          <a:ln>
            <a:noFill/>
          </a:ln>
          <a:effectLst>
            <a:outerShdw blurRad="63500" dist="38100" dir="5400000" sx="99000" sy="99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ctr"/>
          <a:lstStyle/>
          <a:p>
            <a:pPr marL="0" lvl="1" indent="-342900" algn="ctr" fontAlgn="base">
              <a:lnSpc>
                <a:spcPct val="80000"/>
              </a:lnSpc>
              <a:spcBef>
                <a:spcPct val="20000"/>
              </a:spcBef>
              <a:spcAft>
                <a:spcPts val="600"/>
              </a:spcAft>
              <a:buClr>
                <a:srgbClr val="A00E18"/>
              </a:buClr>
              <a:buSzPct val="115000"/>
              <a:defRPr/>
            </a:pPr>
            <a:r>
              <a:rPr lang="en-US" sz="1400" b="1" dirty="0" smtClean="0">
                <a:solidFill>
                  <a:srgbClr val="000000"/>
                </a:solidFill>
              </a:rPr>
              <a:t>Development</a:t>
            </a:r>
            <a:endParaRPr lang="en-US" sz="1400" b="1" dirty="0">
              <a:solidFill>
                <a:srgbClr val="000000"/>
              </a:solidFill>
            </a:endParaRPr>
          </a:p>
        </p:txBody>
      </p:sp>
      <p:sp>
        <p:nvSpPr>
          <p:cNvPr id="52" name="4"/>
          <p:cNvSpPr>
            <a:spLocks noChangeArrowheads="1"/>
          </p:cNvSpPr>
          <p:nvPr/>
        </p:nvSpPr>
        <p:spPr bwMode="auto">
          <a:xfrm>
            <a:off x="2807431" y="1157967"/>
            <a:ext cx="3542463" cy="465366"/>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1" indent="-342900" algn="ctr" fontAlgn="base">
              <a:lnSpc>
                <a:spcPct val="80000"/>
              </a:lnSpc>
              <a:spcBef>
                <a:spcPct val="20000"/>
              </a:spcBef>
              <a:spcAft>
                <a:spcPct val="0"/>
              </a:spcAft>
              <a:buClr>
                <a:srgbClr val="A00E18"/>
              </a:buClr>
              <a:buSzPct val="85000"/>
              <a:defRPr/>
            </a:pPr>
            <a:r>
              <a:rPr lang="en-US" altLang="zh-CN" sz="1400" b="1" dirty="0" smtClean="0">
                <a:solidFill>
                  <a:srgbClr val="FFFFFF"/>
                </a:solidFill>
              </a:rPr>
              <a:t>Client</a:t>
            </a:r>
            <a:endParaRPr lang="en-US" altLang="zh-CN" sz="1400" b="1" dirty="0">
              <a:solidFill>
                <a:srgbClr val="FFFFFF"/>
              </a:solidFill>
            </a:endParaRPr>
          </a:p>
        </p:txBody>
      </p:sp>
      <p:sp>
        <p:nvSpPr>
          <p:cNvPr id="41" name="4"/>
          <p:cNvSpPr>
            <a:spLocks noChangeArrowheads="1"/>
          </p:cNvSpPr>
          <p:nvPr/>
        </p:nvSpPr>
        <p:spPr bwMode="auto">
          <a:xfrm>
            <a:off x="1050572" y="4712071"/>
            <a:ext cx="1575911" cy="574639"/>
          </a:xfrm>
          <a:prstGeom prst="rect">
            <a:avLst/>
          </a:prstGeom>
          <a:gradFill>
            <a:gsLst>
              <a:gs pos="0">
                <a:schemeClr val="tx2"/>
              </a:gs>
              <a:gs pos="100000">
                <a:schemeClr val="tx1"/>
              </a:gs>
            </a:gsLst>
            <a:lin ang="5400000" scaled="0"/>
          </a:gradFill>
          <a:ln>
            <a:noFill/>
          </a:ln>
          <a:effectLst>
            <a:outerShdw blurRad="63500" dist="38100" dir="5400000" sx="99000" sy="99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ctr"/>
          <a:lstStyle/>
          <a:p>
            <a:pPr marL="0" lvl="1" indent="-342900" algn="ctr" fontAlgn="base">
              <a:lnSpc>
                <a:spcPct val="80000"/>
              </a:lnSpc>
              <a:spcBef>
                <a:spcPct val="20000"/>
              </a:spcBef>
              <a:spcAft>
                <a:spcPts val="600"/>
              </a:spcAft>
              <a:buClr>
                <a:srgbClr val="A00E18"/>
              </a:buClr>
              <a:buSzPct val="115000"/>
              <a:defRPr/>
            </a:pPr>
            <a:r>
              <a:rPr lang="en-US" sz="1400" b="1" dirty="0" smtClean="0">
                <a:solidFill>
                  <a:srgbClr val="000000"/>
                </a:solidFill>
              </a:rPr>
              <a:t>On Premises</a:t>
            </a:r>
          </a:p>
        </p:txBody>
      </p:sp>
      <p:sp>
        <p:nvSpPr>
          <p:cNvPr id="42" name="4"/>
          <p:cNvSpPr>
            <a:spLocks noChangeArrowheads="1"/>
          </p:cNvSpPr>
          <p:nvPr/>
        </p:nvSpPr>
        <p:spPr bwMode="auto">
          <a:xfrm>
            <a:off x="6537278" y="4712071"/>
            <a:ext cx="1575911" cy="574639"/>
          </a:xfrm>
          <a:prstGeom prst="rect">
            <a:avLst/>
          </a:prstGeom>
          <a:gradFill>
            <a:gsLst>
              <a:gs pos="0">
                <a:schemeClr val="tx2"/>
              </a:gs>
              <a:gs pos="100000">
                <a:schemeClr val="tx1"/>
              </a:gs>
            </a:gsLst>
            <a:lin ang="5400000" scaled="0"/>
          </a:gradFill>
          <a:ln>
            <a:noFill/>
          </a:ln>
          <a:effectLst>
            <a:outerShdw blurRad="63500" dist="38100" dir="5400000" sx="99000" sy="99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ctr"/>
          <a:lstStyle/>
          <a:p>
            <a:pPr marL="0" lvl="1" indent="-342900" algn="ctr" fontAlgn="base">
              <a:lnSpc>
                <a:spcPct val="80000"/>
              </a:lnSpc>
              <a:spcBef>
                <a:spcPct val="20000"/>
              </a:spcBef>
              <a:spcAft>
                <a:spcPts val="600"/>
              </a:spcAft>
              <a:buClr>
                <a:srgbClr val="A00E18"/>
              </a:buClr>
              <a:buSzPct val="115000"/>
              <a:defRPr/>
            </a:pPr>
            <a:r>
              <a:rPr lang="en-US" sz="1400" b="1" dirty="0" smtClean="0">
                <a:solidFill>
                  <a:srgbClr val="000000"/>
                </a:solidFill>
              </a:rPr>
              <a:t>Cloud</a:t>
            </a:r>
          </a:p>
        </p:txBody>
      </p:sp>
      <p:grpSp>
        <p:nvGrpSpPr>
          <p:cNvPr id="43" name="Group 42"/>
          <p:cNvGrpSpPr/>
          <p:nvPr/>
        </p:nvGrpSpPr>
        <p:grpSpPr>
          <a:xfrm>
            <a:off x="1034141" y="5510892"/>
            <a:ext cx="7077075" cy="758690"/>
            <a:chOff x="990599" y="5429250"/>
            <a:chExt cx="7077075" cy="758690"/>
          </a:xfrm>
        </p:grpSpPr>
        <p:sp>
          <p:nvSpPr>
            <p:cNvPr id="33" name="Rectangle 32"/>
            <p:cNvSpPr/>
            <p:nvPr/>
          </p:nvSpPr>
          <p:spPr>
            <a:xfrm>
              <a:off x="990599" y="5429250"/>
              <a:ext cx="7077075" cy="758690"/>
            </a:xfrm>
            <a:prstGeom prst="rect">
              <a:avLst/>
            </a:prstGeom>
            <a:gradFill>
              <a:gsLst>
                <a:gs pos="0">
                  <a:schemeClr val="tx2"/>
                </a:gs>
                <a:gs pos="100000">
                  <a:schemeClr val="tx1"/>
                </a:gs>
              </a:gsLst>
              <a:lin ang="5400000" scaled="0"/>
            </a:gradFill>
            <a:ln>
              <a:noFill/>
            </a:ln>
            <a:effectLst>
              <a:outerShdw blurRad="63500" dist="38100" dir="5400000" sx="99000" sy="99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ctr"/>
            <a:lstStyle/>
            <a:p>
              <a:pPr marL="0" lvl="1" indent="-342900" algn="ctr" fontAlgn="base">
                <a:lnSpc>
                  <a:spcPct val="80000"/>
                </a:lnSpc>
                <a:spcBef>
                  <a:spcPct val="20000"/>
                </a:spcBef>
                <a:spcAft>
                  <a:spcPts val="600"/>
                </a:spcAft>
                <a:buClr>
                  <a:srgbClr val="A00E18"/>
                </a:buClr>
                <a:buSzPct val="115000"/>
                <a:defRPr/>
              </a:pPr>
              <a:endParaRPr lang="en-US" sz="1400" b="1" dirty="0" smtClean="0">
                <a:solidFill>
                  <a:srgbClr val="000000"/>
                </a:solidFill>
              </a:endParaRPr>
            </a:p>
          </p:txBody>
        </p:sp>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0818" y="5706861"/>
              <a:ext cx="1333125" cy="217066"/>
            </a:xfrm>
            <a:prstGeom prst="rect">
              <a:avLst/>
            </a:prstGeom>
          </p:spPr>
        </p:pic>
        <p:sp>
          <p:nvSpPr>
            <p:cNvPr id="39" name="TextBox 38"/>
            <p:cNvSpPr txBox="1"/>
            <p:nvPr/>
          </p:nvSpPr>
          <p:spPr>
            <a:xfrm>
              <a:off x="995753" y="5648910"/>
              <a:ext cx="1985571" cy="338554"/>
            </a:xfrm>
            <a:prstGeom prst="rect">
              <a:avLst/>
            </a:prstGeom>
            <a:noFill/>
          </p:spPr>
          <p:txBody>
            <a:bodyPr wrap="square" rtlCol="0">
              <a:spAutoFit/>
            </a:bodyPr>
            <a:lstStyle/>
            <a:p>
              <a:r>
                <a:rPr lang="en-US" sz="1600" dirty="0" smtClean="0">
                  <a:solidFill>
                    <a:srgbClr val="A00E18"/>
                  </a:solidFill>
                  <a:latin typeface="Segoe Semibold" pitchFamily="34" charset="0"/>
                </a:rPr>
                <a:t>Leading Vendors</a:t>
              </a:r>
              <a:endParaRPr lang="en-US" sz="1600" dirty="0">
                <a:solidFill>
                  <a:srgbClr val="A00E18"/>
                </a:solidFill>
                <a:latin typeface="Segoe Semibold" pitchFamily="34" charset="0"/>
              </a:endParaRPr>
            </a:p>
          </p:txBody>
        </p:sp>
        <p:pic>
          <p:nvPicPr>
            <p:cNvPr id="40" name="Picture 2" descr="http://www.oracleimg.com/ocom/groups/systemobject/@mktg_admin/@ocom_admin/documents/digitalasset/ora_logo_small.gif">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96096" y="5718202"/>
              <a:ext cx="1350084" cy="182718"/>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p:cNvGrpSpPr/>
            <p:nvPr/>
          </p:nvGrpSpPr>
          <p:grpSpPr>
            <a:xfrm>
              <a:off x="7030118" y="5603166"/>
              <a:ext cx="829475" cy="408160"/>
              <a:chOff x="7201568" y="5555541"/>
              <a:chExt cx="829475" cy="408160"/>
            </a:xfrm>
          </p:grpSpPr>
          <p:sp>
            <p:nvSpPr>
              <p:cNvPr id="36" name="Rectangle 35"/>
              <p:cNvSpPr/>
              <p:nvPr/>
            </p:nvSpPr>
            <p:spPr bwMode="auto">
              <a:xfrm>
                <a:off x="7201568" y="5555541"/>
                <a:ext cx="784448" cy="404199"/>
              </a:xfrm>
              <a:prstGeom prst="rect">
                <a:avLst/>
              </a:prstGeom>
              <a:solidFill>
                <a:schemeClr val="bg2"/>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fontAlgn="base">
                  <a:spcBef>
                    <a:spcPct val="0"/>
                  </a:spcBef>
                  <a:spcAft>
                    <a:spcPct val="0"/>
                  </a:spcAft>
                </a:pPr>
                <a:endParaRPr lang="en-US" b="1" dirty="0" smtClean="0">
                  <a:solidFill>
                    <a:srgbClr val="FFFFFF"/>
                  </a:solidFill>
                  <a:latin typeface="Arial" charset="0"/>
                </a:endParaRPr>
              </a:p>
            </p:txBody>
          </p:sp>
          <p:pic>
            <p:nvPicPr>
              <p:cNvPr id="32" name="Picture 7" descr="IBM®">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l="14560" t="18303"/>
              <a:stretch>
                <a:fillRect/>
              </a:stretch>
            </p:blipFill>
            <p:spPr bwMode="auto">
              <a:xfrm>
                <a:off x="7293138" y="5610311"/>
                <a:ext cx="737905" cy="35339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38452" y="5736567"/>
            <a:ext cx="655172" cy="331952"/>
          </a:xfrm>
          <a:prstGeom prst="rect">
            <a:avLst/>
          </a:prstGeom>
        </p:spPr>
      </p:pic>
    </p:spTree>
    <p:extLst>
      <p:ext uri="{BB962C8B-B14F-4D97-AF65-F5344CB8AC3E}">
        <p14:creationId xmlns:p14="http://schemas.microsoft.com/office/powerpoint/2010/main" val="1114152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95"/>
                                        </p:tgtEl>
                                        <p:attrNameLst>
                                          <p:attrName>style.visibility</p:attrName>
                                        </p:attrNameLst>
                                      </p:cBhvr>
                                      <p:to>
                                        <p:strVal val="visible"/>
                                      </p:to>
                                    </p:set>
                                    <p:animEffect transition="in" filter="fade">
                                      <p:cBhvr>
                                        <p:cTn id="18" dur="1000"/>
                                        <p:tgtEl>
                                          <p:spTgt spid="9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1000"/>
                                        <p:tgtEl>
                                          <p:spTgt spid="8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fade">
                                      <p:cBhvr>
                                        <p:cTn id="24" dur="1000"/>
                                        <p:tgtEl>
                                          <p:spTgt spid="8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1000"/>
                                        <p:tgtEl>
                                          <p:spTgt spid="4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1000"/>
                                        <p:tgtEl>
                                          <p:spTgt spid="4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1000"/>
                                        <p:tgtEl>
                                          <p:spTgt spid="42"/>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childTnLst>
                                </p:cTn>
                              </p:par>
                              <p:par>
                                <p:cTn id="47" presetID="10"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85" grpId="0" animBg="1"/>
      <p:bldP spid="84" grpId="0" animBg="1"/>
      <p:bldP spid="50" grpId="0" animBg="1"/>
      <p:bldP spid="6" grpId="0" animBg="1"/>
      <p:bldP spid="6" grpId="1" animBg="1"/>
      <p:bldP spid="47" grpId="0" animBg="1"/>
      <p:bldP spid="49" grpId="0" animBg="1"/>
      <p:bldP spid="52" grpId="0" animBg="1"/>
      <p:bldP spid="41"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V:\Design IN-OUT\#1178 Joint Business Launch Keynote\PPT_art\line.png"/>
          <p:cNvPicPr>
            <a:picLocks noChangeAspect="1" noChangeArrowheads="1"/>
          </p:cNvPicPr>
          <p:nvPr/>
        </p:nvPicPr>
        <p:blipFill>
          <a:blip r:embed="rId3" cstate="print"/>
          <a:srcRect/>
          <a:stretch>
            <a:fillRect/>
          </a:stretch>
        </p:blipFill>
        <p:spPr bwMode="auto">
          <a:xfrm flipV="1">
            <a:off x="2209800" y="1295400"/>
            <a:ext cx="6934200" cy="3151472"/>
          </a:xfrm>
          <a:prstGeom prst="rect">
            <a:avLst/>
          </a:prstGeom>
          <a:noFill/>
        </p:spPr>
      </p:pic>
      <p:sp>
        <p:nvSpPr>
          <p:cNvPr id="19" name="Title 3"/>
          <p:cNvSpPr txBox="1">
            <a:spLocks/>
          </p:cNvSpPr>
          <p:nvPr/>
        </p:nvSpPr>
        <p:spPr>
          <a:xfrm>
            <a:off x="2740231" y="1932272"/>
            <a:ext cx="6400800" cy="2243691"/>
          </a:xfrm>
          <a:prstGeom prst="rect">
            <a:avLst/>
          </a:prstGeom>
        </p:spPr>
        <p:txBody>
          <a:bodyPr vert="horz" wrap="square" lIns="0" tIns="0" rIns="0" bIns="0" rtlCol="0" anchor="t">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400" dirty="0" smtClean="0">
                <a:ln w="3175">
                  <a:noFill/>
                </a:ln>
                <a:gradFill flip="none" rotWithShape="1">
                  <a:gsLst>
                    <a:gs pos="0">
                      <a:schemeClr val="bg1">
                        <a:lumMod val="65000"/>
                      </a:schemeClr>
                    </a:gs>
                    <a:gs pos="47000">
                      <a:schemeClr val="bg1"/>
                    </a:gs>
                  </a:gsLst>
                  <a:lin ang="5400000" scaled="1"/>
                  <a:tileRect/>
                </a:gradFill>
                <a:effectLst>
                  <a:outerShdw blurRad="50800" dist="38100" algn="l" rotWithShape="0">
                    <a:prstClr val="black">
                      <a:alpha val="40000"/>
                    </a:prstClr>
                  </a:outerShdw>
                </a:effectLst>
                <a:latin typeface="Segoe UI" pitchFamily="34" charset="0"/>
                <a:cs typeface="Segoe UI" pitchFamily="34" charset="0"/>
              </a:rPr>
              <a:t>Benefits of an integrated </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5400" dirty="0" smtClean="0">
                <a:ln w="3175">
                  <a:noFill/>
                </a:ln>
                <a:gradFill flip="none" rotWithShape="1">
                  <a:gsLst>
                    <a:gs pos="0">
                      <a:schemeClr val="bg1">
                        <a:lumMod val="65000"/>
                      </a:schemeClr>
                    </a:gs>
                    <a:gs pos="47000">
                      <a:schemeClr val="bg1"/>
                    </a:gs>
                  </a:gsLst>
                  <a:lin ang="5400000" scaled="1"/>
                  <a:tileRect/>
                </a:gradFill>
                <a:effectLst>
                  <a:outerShdw blurRad="50800" dist="38100" algn="l" rotWithShape="0">
                    <a:prstClr val="black">
                      <a:alpha val="40000"/>
                    </a:prstClr>
                  </a:outerShdw>
                </a:effectLst>
                <a:latin typeface="Segoe UI" pitchFamily="34" charset="0"/>
                <a:cs typeface="Segoe UI" pitchFamily="34" charset="0"/>
              </a:rPr>
              <a:t>Application Platform</a:t>
            </a:r>
            <a:endParaRPr kumimoji="0" lang="en-US" sz="5400" b="0" i="0" u="none" strike="noStrike" kern="1200" cap="none" normalizeH="0" baseline="0" noProof="0" dirty="0">
              <a:ln w="3175">
                <a:noFill/>
              </a:ln>
              <a:gradFill flip="none" rotWithShape="1">
                <a:gsLst>
                  <a:gs pos="0">
                    <a:schemeClr val="bg1">
                      <a:lumMod val="65000"/>
                    </a:schemeClr>
                  </a:gs>
                  <a:gs pos="47000">
                    <a:schemeClr val="bg1"/>
                  </a:gs>
                </a:gsLst>
                <a:lin ang="5400000" scaled="1"/>
                <a:tileRect/>
              </a:gradFill>
              <a:effectLst>
                <a:outerShdw blurRad="50800" dist="38100" algn="l" rotWithShape="0">
                  <a:prstClr val="black">
                    <a:alpha val="40000"/>
                  </a:prstClr>
                </a:outerShdw>
              </a:effectLst>
              <a:uLnTx/>
              <a:uFillTx/>
              <a:latin typeface="Segoe UI" pitchFamily="34" charset="0"/>
              <a:cs typeface="Segoe UI" pitchFamily="34" charset="0"/>
            </a:endParaRPr>
          </a:p>
        </p:txBody>
      </p:sp>
      <p:pic>
        <p:nvPicPr>
          <p:cNvPr id="5" name="gear 1" descr="V:\Design IN-OUT\#1178 Joint Business Launch Keynote\PPT_art\gear1.png"/>
          <p:cNvPicPr>
            <a:picLocks noChangeAspect="1" noChangeArrowheads="1"/>
          </p:cNvPicPr>
          <p:nvPr/>
        </p:nvPicPr>
        <p:blipFill>
          <a:blip r:embed="rId4" cstate="print">
            <a:lum bright="35000"/>
          </a:blip>
          <a:stretch>
            <a:fillRect/>
          </a:stretch>
        </p:blipFill>
        <p:spPr bwMode="auto">
          <a:xfrm>
            <a:off x="295619" y="-304800"/>
            <a:ext cx="2752381" cy="2676191"/>
          </a:xfrm>
          <a:prstGeom prst="rect">
            <a:avLst/>
          </a:prstGeom>
          <a:noFill/>
          <a:ln>
            <a:noFill/>
          </a:ln>
        </p:spPr>
      </p:pic>
      <p:pic>
        <p:nvPicPr>
          <p:cNvPr id="6" name="gear 2" descr="V:\Design IN-OUT\#1178 Joint Business Launch Keynote\PPT_art\gear2.png"/>
          <p:cNvPicPr>
            <a:picLocks noChangeAspect="1" noChangeArrowheads="1"/>
          </p:cNvPicPr>
          <p:nvPr/>
        </p:nvPicPr>
        <p:blipFill>
          <a:blip r:embed="rId5" cstate="print">
            <a:lum bright="35000"/>
          </a:blip>
          <a:srcRect t="30826" r="23248"/>
          <a:stretch>
            <a:fillRect/>
          </a:stretch>
        </p:blipFill>
        <p:spPr bwMode="auto">
          <a:xfrm>
            <a:off x="228600" y="2209800"/>
            <a:ext cx="1813034" cy="1739462"/>
          </a:xfrm>
          <a:prstGeom prst="rect">
            <a:avLst/>
          </a:prstGeom>
          <a:noFill/>
        </p:spPr>
      </p:pic>
      <p:pic>
        <p:nvPicPr>
          <p:cNvPr id="8" name="gear 3" descr="V:\Design IN-OUT\#1178 Joint Business Launch Keynote\PPT_art\gear3.png"/>
          <p:cNvPicPr>
            <a:picLocks noChangeAspect="1" noChangeArrowheads="1"/>
          </p:cNvPicPr>
          <p:nvPr/>
        </p:nvPicPr>
        <p:blipFill>
          <a:blip r:embed="rId6" cstate="print">
            <a:lum bright="35000"/>
          </a:blip>
          <a:srcRect/>
          <a:stretch>
            <a:fillRect/>
          </a:stretch>
        </p:blipFill>
        <p:spPr bwMode="auto">
          <a:xfrm>
            <a:off x="295275" y="3724275"/>
            <a:ext cx="2828925" cy="2828925"/>
          </a:xfrm>
          <a:prstGeom prst="rect">
            <a:avLst/>
          </a:prstGeom>
          <a:noFill/>
        </p:spPr>
      </p:pic>
    </p:spTree>
    <p:extLst>
      <p:ext uri="{BB962C8B-B14F-4D97-AF65-F5344CB8AC3E}">
        <p14:creationId xmlns:p14="http://schemas.microsoft.com/office/powerpoint/2010/main" val="17484205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17" presetClass="entr" presetSubtype="2"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ppt_w/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childTnLst>
                                </p:cTn>
                              </p:par>
                              <p:par>
                                <p:cTn id="16" presetID="8" presetClass="emph" presetSubtype="0" fill="hold" nodeType="withEffect">
                                  <p:stCondLst>
                                    <p:cond delay="0"/>
                                  </p:stCondLst>
                                  <p:childTnLst>
                                    <p:animRot by="4800000">
                                      <p:cBhvr>
                                        <p:cTn id="17" dur="5500" fill="hold"/>
                                        <p:tgtEl>
                                          <p:spTgt spid="5"/>
                                        </p:tgtEl>
                                        <p:attrNameLst>
                                          <p:attrName>r</p:attrName>
                                        </p:attrNameLst>
                                      </p:cBhvr>
                                    </p:animRot>
                                  </p:childTnLst>
                                </p:cTn>
                              </p:par>
                              <p:par>
                                <p:cTn id="18" presetID="8" presetClass="emph" presetSubtype="0" fill="hold" nodeType="withEffect">
                                  <p:stCondLst>
                                    <p:cond delay="0"/>
                                  </p:stCondLst>
                                  <p:childTnLst>
                                    <p:animRot by="-4800000">
                                      <p:cBhvr>
                                        <p:cTn id="19" dur="5500" fill="hold"/>
                                        <p:tgtEl>
                                          <p:spTgt spid="6"/>
                                        </p:tgtEl>
                                        <p:attrNameLst>
                                          <p:attrName>r</p:attrName>
                                        </p:attrNameLst>
                                      </p:cBhvr>
                                    </p:animRot>
                                  </p:childTnLst>
                                </p:cTn>
                              </p:par>
                              <p:par>
                                <p:cTn id="20" presetID="8" presetClass="emph" presetSubtype="0" fill="hold" nodeType="withEffect">
                                  <p:stCondLst>
                                    <p:cond delay="0"/>
                                  </p:stCondLst>
                                  <p:childTnLst>
                                    <p:animRot by="4800000">
                                      <p:cBhvr>
                                        <p:cTn id="21" dur="55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2"/>
          <p:cNvGrpSpPr/>
          <p:nvPr/>
        </p:nvGrpSpPr>
        <p:grpSpPr>
          <a:xfrm>
            <a:off x="217806" y="4061632"/>
            <a:ext cx="7628104" cy="3017561"/>
            <a:chOff x="217806" y="4061632"/>
            <a:chExt cx="7628104" cy="3017561"/>
          </a:xfrm>
        </p:grpSpPr>
        <p:sp>
          <p:nvSpPr>
            <p:cNvPr id="75" name="arrow_disc_shadow"/>
            <p:cNvSpPr/>
            <p:nvPr/>
          </p:nvSpPr>
          <p:spPr bwMode="auto">
            <a:xfrm>
              <a:off x="384372" y="4756157"/>
              <a:ext cx="7302048" cy="2323036"/>
            </a:xfrm>
            <a:prstGeom prst="ellipse">
              <a:avLst/>
            </a:prstGeom>
            <a:solidFill>
              <a:schemeClr val="bg2">
                <a:alpha val="34000"/>
              </a:schemeClr>
            </a:solidFill>
            <a:ln w="9525" cap="flat" cmpd="sng" algn="ctr">
              <a:noFill/>
              <a:prstDash val="solid"/>
              <a:round/>
              <a:headEnd type="none" w="med" len="med"/>
              <a:tailEnd type="none" w="med" len="med"/>
            </a:ln>
            <a:effectLst>
              <a:softEdge rad="127000"/>
            </a:effectLst>
            <a:scene3d>
              <a:camera prst="perspectiveRelaxed"/>
              <a:lightRig rig="threePt" dir="t"/>
            </a:scene3d>
            <a:sp3d prstMaterial="matte"/>
          </p:spPr>
          <p:txBody>
            <a:bodyPr vert="horz" wrap="none" lIns="0" tIns="0" rIns="0" bIns="0" numCol="1" rtlCol="0" anchor="t" anchorCtr="0" compatLnSpc="1">
              <a:prstTxWarp prst="textNoShape">
                <a:avLst/>
              </a:prstTxWarp>
              <a:noAutofit/>
            </a:bodyPr>
            <a:lstStyle/>
            <a:p>
              <a:pPr fontAlgn="base">
                <a:spcBef>
                  <a:spcPct val="0"/>
                </a:spcBef>
                <a:spcAft>
                  <a:spcPct val="0"/>
                </a:spcAft>
              </a:pPr>
              <a:endParaRPr lang="en-US" b="1" dirty="0" smtClean="0">
                <a:solidFill>
                  <a:srgbClr val="FFFFFF"/>
                </a:solidFill>
                <a:latin typeface="Arial" charset="0"/>
              </a:endParaRPr>
            </a:p>
          </p:txBody>
        </p:sp>
        <p:sp>
          <p:nvSpPr>
            <p:cNvPr id="79" name="arrow_disc"/>
            <p:cNvSpPr/>
            <p:nvPr/>
          </p:nvSpPr>
          <p:spPr bwMode="auto">
            <a:xfrm>
              <a:off x="217806" y="4061632"/>
              <a:ext cx="7628104" cy="2690043"/>
            </a:xfrm>
            <a:prstGeom prst="ellipse">
              <a:avLst/>
            </a:prstGeom>
            <a:gradFill flip="none" rotWithShape="1">
              <a:gsLst>
                <a:gs pos="0">
                  <a:srgbClr val="19222B"/>
                </a:gs>
                <a:gs pos="50000">
                  <a:srgbClr val="324456"/>
                </a:gs>
                <a:gs pos="100000">
                  <a:srgbClr val="3A4F63"/>
                </a:gs>
              </a:gsLst>
              <a:lin ang="5400000" scaled="1"/>
              <a:tileRect/>
            </a:gradFill>
            <a:ln w="3175" cap="flat" cmpd="sng" algn="ctr">
              <a:solidFill>
                <a:schemeClr val="tx1"/>
              </a:solidFill>
              <a:prstDash val="solid"/>
              <a:round/>
              <a:headEnd type="none" w="med" len="med"/>
              <a:tailEnd type="none" w="med" len="med"/>
            </a:ln>
            <a:effectLst/>
            <a:scene3d>
              <a:camera prst="perspectiveRelaxed">
                <a:rot lat="19200000" lon="0" rev="0"/>
              </a:camera>
              <a:lightRig rig="threePt" dir="t"/>
            </a:scene3d>
            <a:sp3d prstMaterial="matte"/>
          </p:spPr>
          <p:txBody>
            <a:bodyPr vert="horz" wrap="none" lIns="0" tIns="0" rIns="0" bIns="0" numCol="1" rtlCol="0" anchor="t" anchorCtr="0" compatLnSpc="1">
              <a:prstTxWarp prst="textNoShape">
                <a:avLst/>
              </a:prstTxWarp>
              <a:noAutofit/>
            </a:bodyPr>
            <a:lstStyle/>
            <a:p>
              <a:pPr fontAlgn="base">
                <a:spcBef>
                  <a:spcPct val="0"/>
                </a:spcBef>
                <a:spcAft>
                  <a:spcPct val="0"/>
                </a:spcAft>
              </a:pPr>
              <a:endParaRPr lang="en-US" b="1" dirty="0" smtClean="0">
                <a:solidFill>
                  <a:srgbClr val="FFFFFF"/>
                </a:solidFill>
                <a:latin typeface="Arial" charset="0"/>
              </a:endParaRPr>
            </a:p>
          </p:txBody>
        </p:sp>
      </p:grpSp>
      <p:sp>
        <p:nvSpPr>
          <p:cNvPr id="1029" name="arrow"/>
          <p:cNvSpPr>
            <a:spLocks/>
          </p:cNvSpPr>
          <p:nvPr/>
        </p:nvSpPr>
        <p:spPr bwMode="auto">
          <a:xfrm>
            <a:off x="510441" y="4533831"/>
            <a:ext cx="7058025" cy="1930763"/>
          </a:xfrm>
          <a:custGeom>
            <a:avLst/>
            <a:gdLst/>
            <a:ahLst/>
            <a:cxnLst>
              <a:cxn ang="0">
                <a:pos x="4270" y="226"/>
              </a:cxn>
              <a:cxn ang="0">
                <a:pos x="4062" y="126"/>
              </a:cxn>
              <a:cxn ang="0">
                <a:pos x="4062" y="160"/>
              </a:cxn>
              <a:cxn ang="0">
                <a:pos x="4254" y="254"/>
              </a:cxn>
              <a:cxn ang="0">
                <a:pos x="4328" y="308"/>
              </a:cxn>
              <a:cxn ang="0">
                <a:pos x="4398" y="392"/>
              </a:cxn>
              <a:cxn ang="0">
                <a:pos x="4414" y="456"/>
              </a:cxn>
              <a:cxn ang="0">
                <a:pos x="4404" y="508"/>
              </a:cxn>
              <a:cxn ang="0">
                <a:pos x="4352" y="584"/>
              </a:cxn>
              <a:cxn ang="0">
                <a:pos x="4232" y="672"/>
              </a:cxn>
              <a:cxn ang="0">
                <a:pos x="4054" y="756"/>
              </a:cxn>
              <a:cxn ang="0">
                <a:pos x="3824" y="830"/>
              </a:cxn>
              <a:cxn ang="0">
                <a:pos x="3624" y="878"/>
              </a:cxn>
              <a:cxn ang="0">
                <a:pos x="3154" y="954"/>
              </a:cxn>
              <a:cxn ang="0">
                <a:pos x="2420" y="1004"/>
              </a:cxn>
              <a:cxn ang="0">
                <a:pos x="1998" y="1004"/>
              </a:cxn>
              <a:cxn ang="0">
                <a:pos x="1568" y="982"/>
              </a:cxn>
              <a:cxn ang="0">
                <a:pos x="1172" y="938"/>
              </a:cxn>
              <a:cxn ang="0">
                <a:pos x="822" y="878"/>
              </a:cxn>
              <a:cxn ang="0">
                <a:pos x="594" y="822"/>
              </a:cxn>
              <a:cxn ang="0">
                <a:pos x="342" y="736"/>
              </a:cxn>
              <a:cxn ang="0">
                <a:pos x="198" y="664"/>
              </a:cxn>
              <a:cxn ang="0">
                <a:pos x="74" y="560"/>
              </a:cxn>
              <a:cxn ang="0">
                <a:pos x="38" y="496"/>
              </a:cxn>
              <a:cxn ang="0">
                <a:pos x="32" y="456"/>
              </a:cxn>
              <a:cxn ang="0">
                <a:pos x="60" y="370"/>
              </a:cxn>
              <a:cxn ang="0">
                <a:pos x="146" y="284"/>
              </a:cxn>
              <a:cxn ang="0">
                <a:pos x="250" y="220"/>
              </a:cxn>
              <a:cxn ang="0">
                <a:pos x="642" y="148"/>
              </a:cxn>
              <a:cxn ang="0">
                <a:pos x="310" y="156"/>
              </a:cxn>
              <a:cxn ang="0">
                <a:pos x="152" y="242"/>
              </a:cxn>
              <a:cxn ang="0">
                <a:pos x="72" y="304"/>
              </a:cxn>
              <a:cxn ang="0">
                <a:pos x="8" y="404"/>
              </a:cxn>
              <a:cxn ang="0">
                <a:pos x="0" y="472"/>
              </a:cxn>
              <a:cxn ang="0">
                <a:pos x="20" y="536"/>
              </a:cxn>
              <a:cxn ang="0">
                <a:pos x="48" y="580"/>
              </a:cxn>
              <a:cxn ang="0">
                <a:pos x="160" y="678"/>
              </a:cxn>
              <a:cxn ang="0">
                <a:pos x="330" y="766"/>
              </a:cxn>
              <a:cxn ang="0">
                <a:pos x="550" y="842"/>
              </a:cxn>
              <a:cxn ang="0">
                <a:pos x="816" y="910"/>
              </a:cxn>
              <a:cxn ang="0">
                <a:pos x="1122" y="964"/>
              </a:cxn>
              <a:cxn ang="0">
                <a:pos x="1832" y="1030"/>
              </a:cxn>
              <a:cxn ang="0">
                <a:pos x="2336" y="1038"/>
              </a:cxn>
              <a:cxn ang="0">
                <a:pos x="2776" y="1022"/>
              </a:cxn>
              <a:cxn ang="0">
                <a:pos x="3182" y="982"/>
              </a:cxn>
              <a:cxn ang="0">
                <a:pos x="3546" y="926"/>
              </a:cxn>
              <a:cxn ang="0">
                <a:pos x="3788" y="872"/>
              </a:cxn>
              <a:cxn ang="0">
                <a:pos x="4058" y="788"/>
              </a:cxn>
              <a:cxn ang="0">
                <a:pos x="4264" y="690"/>
              </a:cxn>
              <a:cxn ang="0">
                <a:pos x="4372" y="610"/>
              </a:cxn>
              <a:cxn ang="0">
                <a:pos x="4418" y="550"/>
              </a:cxn>
              <a:cxn ang="0">
                <a:pos x="4442" y="488"/>
              </a:cxn>
              <a:cxn ang="0">
                <a:pos x="4444" y="430"/>
              </a:cxn>
              <a:cxn ang="0">
                <a:pos x="4396" y="330"/>
              </a:cxn>
              <a:cxn ang="0">
                <a:pos x="4322" y="262"/>
              </a:cxn>
            </a:cxnLst>
            <a:rect l="0" t="0" r="r" b="b"/>
            <a:pathLst>
              <a:path w="4446" h="1038">
                <a:moveTo>
                  <a:pt x="4322" y="262"/>
                </a:moveTo>
                <a:lnTo>
                  <a:pt x="4322" y="262"/>
                </a:lnTo>
                <a:lnTo>
                  <a:pt x="4296" y="244"/>
                </a:lnTo>
                <a:lnTo>
                  <a:pt x="4270" y="226"/>
                </a:lnTo>
                <a:lnTo>
                  <a:pt x="4240" y="208"/>
                </a:lnTo>
                <a:lnTo>
                  <a:pt x="4208" y="190"/>
                </a:lnTo>
                <a:lnTo>
                  <a:pt x="4138" y="158"/>
                </a:lnTo>
                <a:lnTo>
                  <a:pt x="4062" y="126"/>
                </a:lnTo>
                <a:lnTo>
                  <a:pt x="4062" y="0"/>
                </a:lnTo>
                <a:lnTo>
                  <a:pt x="3804" y="148"/>
                </a:lnTo>
                <a:lnTo>
                  <a:pt x="4062" y="296"/>
                </a:lnTo>
                <a:lnTo>
                  <a:pt x="4062" y="160"/>
                </a:lnTo>
                <a:lnTo>
                  <a:pt x="4062" y="160"/>
                </a:lnTo>
                <a:lnTo>
                  <a:pt x="4134" y="190"/>
                </a:lnTo>
                <a:lnTo>
                  <a:pt x="4198" y="222"/>
                </a:lnTo>
                <a:lnTo>
                  <a:pt x="4254" y="254"/>
                </a:lnTo>
                <a:lnTo>
                  <a:pt x="4280" y="270"/>
                </a:lnTo>
                <a:lnTo>
                  <a:pt x="4304" y="288"/>
                </a:lnTo>
                <a:lnTo>
                  <a:pt x="4304" y="288"/>
                </a:lnTo>
                <a:lnTo>
                  <a:pt x="4328" y="308"/>
                </a:lnTo>
                <a:lnTo>
                  <a:pt x="4352" y="330"/>
                </a:lnTo>
                <a:lnTo>
                  <a:pt x="4370" y="350"/>
                </a:lnTo>
                <a:lnTo>
                  <a:pt x="4386" y="372"/>
                </a:lnTo>
                <a:lnTo>
                  <a:pt x="4398" y="392"/>
                </a:lnTo>
                <a:lnTo>
                  <a:pt x="4406" y="414"/>
                </a:lnTo>
                <a:lnTo>
                  <a:pt x="4412" y="436"/>
                </a:lnTo>
                <a:lnTo>
                  <a:pt x="4414" y="456"/>
                </a:lnTo>
                <a:lnTo>
                  <a:pt x="4414" y="456"/>
                </a:lnTo>
                <a:lnTo>
                  <a:pt x="4412" y="470"/>
                </a:lnTo>
                <a:lnTo>
                  <a:pt x="4410" y="482"/>
                </a:lnTo>
                <a:lnTo>
                  <a:pt x="4408" y="496"/>
                </a:lnTo>
                <a:lnTo>
                  <a:pt x="4404" y="508"/>
                </a:lnTo>
                <a:lnTo>
                  <a:pt x="4390" y="534"/>
                </a:lnTo>
                <a:lnTo>
                  <a:pt x="4372" y="560"/>
                </a:lnTo>
                <a:lnTo>
                  <a:pt x="4372" y="560"/>
                </a:lnTo>
                <a:lnTo>
                  <a:pt x="4352" y="584"/>
                </a:lnTo>
                <a:lnTo>
                  <a:pt x="4328" y="606"/>
                </a:lnTo>
                <a:lnTo>
                  <a:pt x="4300" y="628"/>
                </a:lnTo>
                <a:lnTo>
                  <a:pt x="4268" y="650"/>
                </a:lnTo>
                <a:lnTo>
                  <a:pt x="4232" y="672"/>
                </a:lnTo>
                <a:lnTo>
                  <a:pt x="4192" y="694"/>
                </a:lnTo>
                <a:lnTo>
                  <a:pt x="4150" y="714"/>
                </a:lnTo>
                <a:lnTo>
                  <a:pt x="4104" y="736"/>
                </a:lnTo>
                <a:lnTo>
                  <a:pt x="4054" y="756"/>
                </a:lnTo>
                <a:lnTo>
                  <a:pt x="4002" y="774"/>
                </a:lnTo>
                <a:lnTo>
                  <a:pt x="3946" y="794"/>
                </a:lnTo>
                <a:lnTo>
                  <a:pt x="3886" y="812"/>
                </a:lnTo>
                <a:lnTo>
                  <a:pt x="3824" y="830"/>
                </a:lnTo>
                <a:lnTo>
                  <a:pt x="3760" y="846"/>
                </a:lnTo>
                <a:lnTo>
                  <a:pt x="3692" y="862"/>
                </a:lnTo>
                <a:lnTo>
                  <a:pt x="3624" y="878"/>
                </a:lnTo>
                <a:lnTo>
                  <a:pt x="3624" y="878"/>
                </a:lnTo>
                <a:lnTo>
                  <a:pt x="3550" y="892"/>
                </a:lnTo>
                <a:lnTo>
                  <a:pt x="3476" y="906"/>
                </a:lnTo>
                <a:lnTo>
                  <a:pt x="3318" y="932"/>
                </a:lnTo>
                <a:lnTo>
                  <a:pt x="3154" y="954"/>
                </a:lnTo>
                <a:lnTo>
                  <a:pt x="2980" y="972"/>
                </a:lnTo>
                <a:lnTo>
                  <a:pt x="2800" y="988"/>
                </a:lnTo>
                <a:lnTo>
                  <a:pt x="2612" y="998"/>
                </a:lnTo>
                <a:lnTo>
                  <a:pt x="2420" y="1004"/>
                </a:lnTo>
                <a:lnTo>
                  <a:pt x="2222" y="1006"/>
                </a:lnTo>
                <a:lnTo>
                  <a:pt x="2222" y="1006"/>
                </a:lnTo>
                <a:lnTo>
                  <a:pt x="2110" y="1006"/>
                </a:lnTo>
                <a:lnTo>
                  <a:pt x="1998" y="1004"/>
                </a:lnTo>
                <a:lnTo>
                  <a:pt x="1888" y="1000"/>
                </a:lnTo>
                <a:lnTo>
                  <a:pt x="1778" y="996"/>
                </a:lnTo>
                <a:lnTo>
                  <a:pt x="1672" y="990"/>
                </a:lnTo>
                <a:lnTo>
                  <a:pt x="1568" y="982"/>
                </a:lnTo>
                <a:lnTo>
                  <a:pt x="1466" y="972"/>
                </a:lnTo>
                <a:lnTo>
                  <a:pt x="1366" y="962"/>
                </a:lnTo>
                <a:lnTo>
                  <a:pt x="1268" y="952"/>
                </a:lnTo>
                <a:lnTo>
                  <a:pt x="1172" y="938"/>
                </a:lnTo>
                <a:lnTo>
                  <a:pt x="1080" y="926"/>
                </a:lnTo>
                <a:lnTo>
                  <a:pt x="992" y="910"/>
                </a:lnTo>
                <a:lnTo>
                  <a:pt x="906" y="894"/>
                </a:lnTo>
                <a:lnTo>
                  <a:pt x="822" y="878"/>
                </a:lnTo>
                <a:lnTo>
                  <a:pt x="742" y="860"/>
                </a:lnTo>
                <a:lnTo>
                  <a:pt x="666" y="842"/>
                </a:lnTo>
                <a:lnTo>
                  <a:pt x="666" y="842"/>
                </a:lnTo>
                <a:lnTo>
                  <a:pt x="594" y="822"/>
                </a:lnTo>
                <a:lnTo>
                  <a:pt x="524" y="802"/>
                </a:lnTo>
                <a:lnTo>
                  <a:pt x="460" y="780"/>
                </a:lnTo>
                <a:lnTo>
                  <a:pt x="398" y="758"/>
                </a:lnTo>
                <a:lnTo>
                  <a:pt x="342" y="736"/>
                </a:lnTo>
                <a:lnTo>
                  <a:pt x="290" y="712"/>
                </a:lnTo>
                <a:lnTo>
                  <a:pt x="242" y="688"/>
                </a:lnTo>
                <a:lnTo>
                  <a:pt x="198" y="664"/>
                </a:lnTo>
                <a:lnTo>
                  <a:pt x="198" y="664"/>
                </a:lnTo>
                <a:lnTo>
                  <a:pt x="160" y="638"/>
                </a:lnTo>
                <a:lnTo>
                  <a:pt x="126" y="612"/>
                </a:lnTo>
                <a:lnTo>
                  <a:pt x="96" y="586"/>
                </a:lnTo>
                <a:lnTo>
                  <a:pt x="74" y="560"/>
                </a:lnTo>
                <a:lnTo>
                  <a:pt x="74" y="560"/>
                </a:lnTo>
                <a:lnTo>
                  <a:pt x="56" y="534"/>
                </a:lnTo>
                <a:lnTo>
                  <a:pt x="42" y="508"/>
                </a:lnTo>
                <a:lnTo>
                  <a:pt x="38" y="496"/>
                </a:lnTo>
                <a:lnTo>
                  <a:pt x="34" y="482"/>
                </a:lnTo>
                <a:lnTo>
                  <a:pt x="32" y="470"/>
                </a:lnTo>
                <a:lnTo>
                  <a:pt x="32" y="456"/>
                </a:lnTo>
                <a:lnTo>
                  <a:pt x="32" y="456"/>
                </a:lnTo>
                <a:lnTo>
                  <a:pt x="34" y="436"/>
                </a:lnTo>
                <a:lnTo>
                  <a:pt x="38" y="414"/>
                </a:lnTo>
                <a:lnTo>
                  <a:pt x="48" y="392"/>
                </a:lnTo>
                <a:lnTo>
                  <a:pt x="60" y="370"/>
                </a:lnTo>
                <a:lnTo>
                  <a:pt x="76" y="348"/>
                </a:lnTo>
                <a:lnTo>
                  <a:pt x="96" y="328"/>
                </a:lnTo>
                <a:lnTo>
                  <a:pt x="118" y="306"/>
                </a:lnTo>
                <a:lnTo>
                  <a:pt x="146" y="284"/>
                </a:lnTo>
                <a:lnTo>
                  <a:pt x="146" y="284"/>
                </a:lnTo>
                <a:lnTo>
                  <a:pt x="168" y="268"/>
                </a:lnTo>
                <a:lnTo>
                  <a:pt x="194" y="252"/>
                </a:lnTo>
                <a:lnTo>
                  <a:pt x="250" y="220"/>
                </a:lnTo>
                <a:lnTo>
                  <a:pt x="314" y="190"/>
                </a:lnTo>
                <a:lnTo>
                  <a:pt x="386" y="160"/>
                </a:lnTo>
                <a:lnTo>
                  <a:pt x="386" y="296"/>
                </a:lnTo>
                <a:lnTo>
                  <a:pt x="642" y="148"/>
                </a:lnTo>
                <a:lnTo>
                  <a:pt x="386" y="0"/>
                </a:lnTo>
                <a:lnTo>
                  <a:pt x="386" y="126"/>
                </a:lnTo>
                <a:lnTo>
                  <a:pt x="386" y="126"/>
                </a:lnTo>
                <a:lnTo>
                  <a:pt x="310" y="156"/>
                </a:lnTo>
                <a:lnTo>
                  <a:pt x="240" y="190"/>
                </a:lnTo>
                <a:lnTo>
                  <a:pt x="208" y="206"/>
                </a:lnTo>
                <a:lnTo>
                  <a:pt x="180" y="224"/>
                </a:lnTo>
                <a:lnTo>
                  <a:pt x="152" y="242"/>
                </a:lnTo>
                <a:lnTo>
                  <a:pt x="126" y="260"/>
                </a:lnTo>
                <a:lnTo>
                  <a:pt x="126" y="260"/>
                </a:lnTo>
                <a:lnTo>
                  <a:pt x="98" y="282"/>
                </a:lnTo>
                <a:lnTo>
                  <a:pt x="72" y="304"/>
                </a:lnTo>
                <a:lnTo>
                  <a:pt x="52" y="328"/>
                </a:lnTo>
                <a:lnTo>
                  <a:pt x="34" y="352"/>
                </a:lnTo>
                <a:lnTo>
                  <a:pt x="18" y="378"/>
                </a:lnTo>
                <a:lnTo>
                  <a:pt x="8" y="404"/>
                </a:lnTo>
                <a:lnTo>
                  <a:pt x="2" y="430"/>
                </a:lnTo>
                <a:lnTo>
                  <a:pt x="0" y="456"/>
                </a:lnTo>
                <a:lnTo>
                  <a:pt x="0" y="456"/>
                </a:lnTo>
                <a:lnTo>
                  <a:pt x="0" y="472"/>
                </a:lnTo>
                <a:lnTo>
                  <a:pt x="4" y="488"/>
                </a:lnTo>
                <a:lnTo>
                  <a:pt x="8" y="504"/>
                </a:lnTo>
                <a:lnTo>
                  <a:pt x="12" y="520"/>
                </a:lnTo>
                <a:lnTo>
                  <a:pt x="20" y="536"/>
                </a:lnTo>
                <a:lnTo>
                  <a:pt x="28" y="550"/>
                </a:lnTo>
                <a:lnTo>
                  <a:pt x="38" y="566"/>
                </a:lnTo>
                <a:lnTo>
                  <a:pt x="48" y="580"/>
                </a:lnTo>
                <a:lnTo>
                  <a:pt x="48" y="580"/>
                </a:lnTo>
                <a:lnTo>
                  <a:pt x="70" y="606"/>
                </a:lnTo>
                <a:lnTo>
                  <a:pt x="96" y="630"/>
                </a:lnTo>
                <a:lnTo>
                  <a:pt x="126" y="654"/>
                </a:lnTo>
                <a:lnTo>
                  <a:pt x="160" y="678"/>
                </a:lnTo>
                <a:lnTo>
                  <a:pt x="198" y="700"/>
                </a:lnTo>
                <a:lnTo>
                  <a:pt x="238" y="722"/>
                </a:lnTo>
                <a:lnTo>
                  <a:pt x="282" y="744"/>
                </a:lnTo>
                <a:lnTo>
                  <a:pt x="330" y="766"/>
                </a:lnTo>
                <a:lnTo>
                  <a:pt x="380" y="786"/>
                </a:lnTo>
                <a:lnTo>
                  <a:pt x="434" y="806"/>
                </a:lnTo>
                <a:lnTo>
                  <a:pt x="490" y="824"/>
                </a:lnTo>
                <a:lnTo>
                  <a:pt x="550" y="842"/>
                </a:lnTo>
                <a:lnTo>
                  <a:pt x="612" y="860"/>
                </a:lnTo>
                <a:lnTo>
                  <a:pt x="678" y="878"/>
                </a:lnTo>
                <a:lnTo>
                  <a:pt x="746" y="894"/>
                </a:lnTo>
                <a:lnTo>
                  <a:pt x="816" y="910"/>
                </a:lnTo>
                <a:lnTo>
                  <a:pt x="816" y="910"/>
                </a:lnTo>
                <a:lnTo>
                  <a:pt x="888" y="924"/>
                </a:lnTo>
                <a:lnTo>
                  <a:pt x="964" y="938"/>
                </a:lnTo>
                <a:lnTo>
                  <a:pt x="1122" y="964"/>
                </a:lnTo>
                <a:lnTo>
                  <a:pt x="1288" y="986"/>
                </a:lnTo>
                <a:lnTo>
                  <a:pt x="1462" y="1004"/>
                </a:lnTo>
                <a:lnTo>
                  <a:pt x="1644" y="1020"/>
                </a:lnTo>
                <a:lnTo>
                  <a:pt x="1832" y="1030"/>
                </a:lnTo>
                <a:lnTo>
                  <a:pt x="2024" y="1036"/>
                </a:lnTo>
                <a:lnTo>
                  <a:pt x="2222" y="1038"/>
                </a:lnTo>
                <a:lnTo>
                  <a:pt x="2222" y="1038"/>
                </a:lnTo>
                <a:lnTo>
                  <a:pt x="2336" y="1038"/>
                </a:lnTo>
                <a:lnTo>
                  <a:pt x="2448" y="1036"/>
                </a:lnTo>
                <a:lnTo>
                  <a:pt x="2560" y="1032"/>
                </a:lnTo>
                <a:lnTo>
                  <a:pt x="2668" y="1028"/>
                </a:lnTo>
                <a:lnTo>
                  <a:pt x="2776" y="1022"/>
                </a:lnTo>
                <a:lnTo>
                  <a:pt x="2880" y="1014"/>
                </a:lnTo>
                <a:lnTo>
                  <a:pt x="2982" y="1004"/>
                </a:lnTo>
                <a:lnTo>
                  <a:pt x="3084" y="994"/>
                </a:lnTo>
                <a:lnTo>
                  <a:pt x="3182" y="982"/>
                </a:lnTo>
                <a:lnTo>
                  <a:pt x="3276" y="970"/>
                </a:lnTo>
                <a:lnTo>
                  <a:pt x="3370" y="956"/>
                </a:lnTo>
                <a:lnTo>
                  <a:pt x="3460" y="942"/>
                </a:lnTo>
                <a:lnTo>
                  <a:pt x="3546" y="926"/>
                </a:lnTo>
                <a:lnTo>
                  <a:pt x="3630" y="910"/>
                </a:lnTo>
                <a:lnTo>
                  <a:pt x="3710" y="892"/>
                </a:lnTo>
                <a:lnTo>
                  <a:pt x="3788" y="872"/>
                </a:lnTo>
                <a:lnTo>
                  <a:pt x="3788" y="872"/>
                </a:lnTo>
                <a:lnTo>
                  <a:pt x="3860" y="852"/>
                </a:lnTo>
                <a:lnTo>
                  <a:pt x="3930" y="832"/>
                </a:lnTo>
                <a:lnTo>
                  <a:pt x="3996" y="810"/>
                </a:lnTo>
                <a:lnTo>
                  <a:pt x="4058" y="788"/>
                </a:lnTo>
                <a:lnTo>
                  <a:pt x="4116" y="764"/>
                </a:lnTo>
                <a:lnTo>
                  <a:pt x="4170" y="740"/>
                </a:lnTo>
                <a:lnTo>
                  <a:pt x="4220" y="716"/>
                </a:lnTo>
                <a:lnTo>
                  <a:pt x="4264" y="690"/>
                </a:lnTo>
                <a:lnTo>
                  <a:pt x="4264" y="690"/>
                </a:lnTo>
                <a:lnTo>
                  <a:pt x="4304" y="664"/>
                </a:lnTo>
                <a:lnTo>
                  <a:pt x="4340" y="638"/>
                </a:lnTo>
                <a:lnTo>
                  <a:pt x="4372" y="610"/>
                </a:lnTo>
                <a:lnTo>
                  <a:pt x="4398" y="580"/>
                </a:lnTo>
                <a:lnTo>
                  <a:pt x="4398" y="580"/>
                </a:lnTo>
                <a:lnTo>
                  <a:pt x="4408" y="566"/>
                </a:lnTo>
                <a:lnTo>
                  <a:pt x="4418" y="550"/>
                </a:lnTo>
                <a:lnTo>
                  <a:pt x="4426" y="536"/>
                </a:lnTo>
                <a:lnTo>
                  <a:pt x="4432" y="520"/>
                </a:lnTo>
                <a:lnTo>
                  <a:pt x="4438" y="504"/>
                </a:lnTo>
                <a:lnTo>
                  <a:pt x="4442" y="488"/>
                </a:lnTo>
                <a:lnTo>
                  <a:pt x="4444" y="472"/>
                </a:lnTo>
                <a:lnTo>
                  <a:pt x="4446" y="456"/>
                </a:lnTo>
                <a:lnTo>
                  <a:pt x="4446" y="456"/>
                </a:lnTo>
                <a:lnTo>
                  <a:pt x="4444" y="430"/>
                </a:lnTo>
                <a:lnTo>
                  <a:pt x="4436" y="404"/>
                </a:lnTo>
                <a:lnTo>
                  <a:pt x="4426" y="380"/>
                </a:lnTo>
                <a:lnTo>
                  <a:pt x="4412" y="354"/>
                </a:lnTo>
                <a:lnTo>
                  <a:pt x="4396" y="330"/>
                </a:lnTo>
                <a:lnTo>
                  <a:pt x="4374" y="306"/>
                </a:lnTo>
                <a:lnTo>
                  <a:pt x="4350" y="284"/>
                </a:lnTo>
                <a:lnTo>
                  <a:pt x="4322" y="262"/>
                </a:lnTo>
                <a:lnTo>
                  <a:pt x="4322" y="262"/>
                </a:lnTo>
                <a:close/>
              </a:path>
            </a:pathLst>
          </a:custGeom>
          <a:solidFill>
            <a:schemeClr val="tx1">
              <a:lumMod val="85000"/>
            </a:schemeClr>
          </a:solidFill>
          <a:ln w="9525">
            <a:noFill/>
            <a:round/>
            <a:headEnd/>
            <a:tailEnd/>
          </a:ln>
          <a:scene3d>
            <a:camera prst="perspectiveRelaxed">
              <a:rot lat="19200000" lon="0" rev="0"/>
            </a:camera>
            <a:lightRig rig="threePt" dir="t"/>
          </a:scene3d>
          <a:sp3d prstMaterial="matte"/>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81" name="On-Premises_text"/>
          <p:cNvSpPr txBox="1"/>
          <p:nvPr/>
        </p:nvSpPr>
        <p:spPr>
          <a:xfrm>
            <a:off x="1243104" y="5314890"/>
            <a:ext cx="1728696" cy="400110"/>
          </a:xfrm>
          <a:prstGeom prst="rect">
            <a:avLst/>
          </a:prstGeom>
          <a:noFill/>
        </p:spPr>
        <p:txBody>
          <a:bodyPr wrap="square" rtlCol="0">
            <a:spAutoFit/>
          </a:bodyPr>
          <a:lstStyle/>
          <a:p>
            <a:pPr algn="ctr"/>
            <a:r>
              <a:rPr lang="en-US" sz="2000" b="1" dirty="0" smtClean="0">
                <a:solidFill>
                  <a:srgbClr val="FFFFFF">
                    <a:lumMod val="95000"/>
                  </a:srgbClr>
                </a:solidFill>
                <a:effectLst>
                  <a:outerShdw blurRad="60007" dist="101600" dir="15600000" sy="30000" kx="-1800000" algn="bl" rotWithShape="0">
                    <a:prstClr val="black">
                      <a:alpha val="32000"/>
                    </a:prstClr>
                  </a:outerShdw>
                </a:effectLst>
              </a:rPr>
              <a:t>On-Premises </a:t>
            </a:r>
            <a:endParaRPr lang="en-US" sz="2000" b="1" dirty="0">
              <a:solidFill>
                <a:srgbClr val="FFFFFF">
                  <a:lumMod val="95000"/>
                </a:srgbClr>
              </a:solidFill>
              <a:effectLst>
                <a:outerShdw blurRad="60007" dist="101600" dir="15600000" sy="30000" kx="-1800000" algn="bl" rotWithShape="0">
                  <a:prstClr val="black">
                    <a:alpha val="32000"/>
                  </a:prstClr>
                </a:outerShdw>
              </a:effectLst>
            </a:endParaRPr>
          </a:p>
        </p:txBody>
      </p:sp>
      <p:sp>
        <p:nvSpPr>
          <p:cNvPr id="82" name="Cloud_text"/>
          <p:cNvSpPr txBox="1"/>
          <p:nvPr/>
        </p:nvSpPr>
        <p:spPr>
          <a:xfrm>
            <a:off x="5576640" y="5464294"/>
            <a:ext cx="1664898" cy="400110"/>
          </a:xfrm>
          <a:prstGeom prst="rect">
            <a:avLst/>
          </a:prstGeom>
          <a:noFill/>
        </p:spPr>
        <p:txBody>
          <a:bodyPr wrap="square" rtlCol="0">
            <a:spAutoFit/>
          </a:bodyPr>
          <a:lstStyle/>
          <a:p>
            <a:pPr algn="ctr"/>
            <a:r>
              <a:rPr lang="en-US" sz="2000" b="1" dirty="0" smtClean="0">
                <a:solidFill>
                  <a:srgbClr val="FFFFFF">
                    <a:lumMod val="95000"/>
                  </a:srgbClr>
                </a:solidFill>
                <a:effectLst>
                  <a:outerShdw blurRad="60007" dist="101600" dir="15600000" sy="30000" kx="-1800000" algn="bl" rotWithShape="0">
                    <a:prstClr val="black">
                      <a:alpha val="32000"/>
                    </a:prstClr>
                  </a:outerShdw>
                </a:effectLst>
              </a:rPr>
              <a:t>Cloud</a:t>
            </a:r>
            <a:endParaRPr lang="en-US" sz="2000" b="1" dirty="0">
              <a:solidFill>
                <a:srgbClr val="FFFFFF">
                  <a:lumMod val="95000"/>
                </a:srgbClr>
              </a:solidFill>
              <a:effectLst>
                <a:outerShdw blurRad="60007" dist="101600" dir="15600000" sy="30000" kx="-1800000" algn="bl" rotWithShape="0">
                  <a:prstClr val="black">
                    <a:alpha val="32000"/>
                  </a:prstClr>
                </a:outerShdw>
              </a:effectLst>
            </a:endParaRPr>
          </a:p>
        </p:txBody>
      </p:sp>
      <p:sp>
        <p:nvSpPr>
          <p:cNvPr id="7" name="top back behind"/>
          <p:cNvSpPr>
            <a:spLocks/>
          </p:cNvSpPr>
          <p:nvPr/>
        </p:nvSpPr>
        <p:spPr bwMode="auto">
          <a:xfrm>
            <a:off x="1634871" y="885383"/>
            <a:ext cx="4787900" cy="4175125"/>
          </a:xfrm>
          <a:custGeom>
            <a:avLst/>
            <a:gdLst/>
            <a:ahLst/>
            <a:cxnLst>
              <a:cxn ang="0">
                <a:pos x="3016" y="2630"/>
              </a:cxn>
              <a:cxn ang="0">
                <a:pos x="1508" y="2245"/>
              </a:cxn>
              <a:cxn ang="0">
                <a:pos x="0" y="2630"/>
              </a:cxn>
              <a:cxn ang="0">
                <a:pos x="0" y="386"/>
              </a:cxn>
              <a:cxn ang="0">
                <a:pos x="1508" y="0"/>
              </a:cxn>
              <a:cxn ang="0">
                <a:pos x="3016" y="386"/>
              </a:cxn>
              <a:cxn ang="0">
                <a:pos x="3016" y="2630"/>
              </a:cxn>
            </a:cxnLst>
            <a:rect l="0" t="0" r="r" b="b"/>
            <a:pathLst>
              <a:path w="3016" h="2630">
                <a:moveTo>
                  <a:pt x="3016" y="2630"/>
                </a:moveTo>
                <a:lnTo>
                  <a:pt x="1508" y="2245"/>
                </a:lnTo>
                <a:lnTo>
                  <a:pt x="0" y="2630"/>
                </a:lnTo>
                <a:lnTo>
                  <a:pt x="0" y="386"/>
                </a:lnTo>
                <a:lnTo>
                  <a:pt x="1508" y="0"/>
                </a:lnTo>
                <a:lnTo>
                  <a:pt x="3016" y="386"/>
                </a:lnTo>
                <a:lnTo>
                  <a:pt x="3016" y="2630"/>
                </a:lnTo>
                <a:close/>
              </a:path>
            </a:pathLst>
          </a:custGeom>
          <a:solidFill>
            <a:srgbClr val="CCCCCC"/>
          </a:solidFill>
          <a:ln w="9525">
            <a:gradFill>
              <a:gsLst>
                <a:gs pos="0">
                  <a:schemeClr val="tx1">
                    <a:lumMod val="50000"/>
                  </a:schemeClr>
                </a:gs>
                <a:gs pos="28000">
                  <a:schemeClr val="tx1">
                    <a:lumMod val="95000"/>
                  </a:schemeClr>
                </a:gs>
                <a:gs pos="100000">
                  <a:schemeClr val="accent1">
                    <a:tint val="23500"/>
                    <a:satMod val="160000"/>
                    <a:alpha val="0"/>
                  </a:schemeClr>
                </a:gs>
              </a:gsLst>
              <a:lin ang="5400000" scaled="0"/>
            </a:grad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nvGrpSpPr>
          <p:cNvPr id="3" name="Group 91"/>
          <p:cNvGrpSpPr/>
          <p:nvPr/>
        </p:nvGrpSpPr>
        <p:grpSpPr>
          <a:xfrm>
            <a:off x="1938648" y="2668868"/>
            <a:ext cx="4179322" cy="2755350"/>
            <a:chOff x="1938648" y="2668868"/>
            <a:chExt cx="4179322" cy="2755350"/>
          </a:xfrm>
        </p:grpSpPr>
        <p:sp>
          <p:nvSpPr>
            <p:cNvPr id="10" name="bottom shade"/>
            <p:cNvSpPr>
              <a:spLocks/>
            </p:cNvSpPr>
            <p:nvPr/>
          </p:nvSpPr>
          <p:spPr bwMode="auto">
            <a:xfrm>
              <a:off x="1941257" y="4293407"/>
              <a:ext cx="4175125" cy="1130811"/>
            </a:xfrm>
            <a:custGeom>
              <a:avLst/>
              <a:gdLst/>
              <a:ahLst/>
              <a:cxnLst>
                <a:cxn ang="0">
                  <a:pos x="2630" y="338"/>
                </a:cxn>
                <a:cxn ang="0">
                  <a:pos x="1315" y="0"/>
                </a:cxn>
                <a:cxn ang="0">
                  <a:pos x="0" y="338"/>
                </a:cxn>
                <a:cxn ang="0">
                  <a:pos x="1315" y="673"/>
                </a:cxn>
                <a:cxn ang="0">
                  <a:pos x="2630" y="338"/>
                </a:cxn>
              </a:cxnLst>
              <a:rect l="0" t="0" r="r" b="b"/>
              <a:pathLst>
                <a:path w="2630" h="673">
                  <a:moveTo>
                    <a:pt x="2630" y="338"/>
                  </a:moveTo>
                  <a:lnTo>
                    <a:pt x="1315" y="0"/>
                  </a:lnTo>
                  <a:lnTo>
                    <a:pt x="0" y="338"/>
                  </a:lnTo>
                  <a:lnTo>
                    <a:pt x="1315" y="673"/>
                  </a:lnTo>
                  <a:lnTo>
                    <a:pt x="2630" y="338"/>
                  </a:lnTo>
                  <a:close/>
                </a:path>
              </a:pathLst>
            </a:custGeom>
            <a:solidFill>
              <a:schemeClr val="tx1">
                <a:lumMod val="50000"/>
              </a:schemeClr>
            </a:solidFill>
            <a:ln w="9525">
              <a:noFill/>
              <a:round/>
              <a:headEnd/>
              <a:tailEnd/>
            </a:ln>
            <a:effectLst>
              <a:outerShdw blurRad="508000" dist="406400" dir="5400000" sx="108000" sy="108000" algn="t" rotWithShape="0">
                <a:prstClr val="black">
                  <a:alpha val="55000"/>
                </a:prstClr>
              </a:outerShdw>
            </a:effec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7" name="R_1"/>
            <p:cNvSpPr>
              <a:spLocks/>
            </p:cNvSpPr>
            <p:nvPr/>
          </p:nvSpPr>
          <p:spPr bwMode="auto">
            <a:xfrm>
              <a:off x="4031492" y="4145795"/>
              <a:ext cx="2086478" cy="1273213"/>
            </a:xfrm>
            <a:custGeom>
              <a:avLst/>
              <a:gdLst/>
              <a:ahLst/>
              <a:cxnLst>
                <a:cxn ang="0">
                  <a:pos x="0" y="800"/>
                </a:cxn>
                <a:cxn ang="0">
                  <a:pos x="1311" y="463"/>
                </a:cxn>
                <a:cxn ang="0">
                  <a:pos x="1311" y="0"/>
                </a:cxn>
                <a:cxn ang="0">
                  <a:pos x="0" y="335"/>
                </a:cxn>
                <a:cxn ang="0">
                  <a:pos x="0" y="800"/>
                </a:cxn>
              </a:cxnLst>
              <a:rect l="0" t="0" r="r" b="b"/>
              <a:pathLst>
                <a:path w="1311" h="800">
                  <a:moveTo>
                    <a:pt x="0" y="800"/>
                  </a:moveTo>
                  <a:lnTo>
                    <a:pt x="1311" y="463"/>
                  </a:lnTo>
                  <a:lnTo>
                    <a:pt x="1311" y="0"/>
                  </a:lnTo>
                  <a:lnTo>
                    <a:pt x="0" y="335"/>
                  </a:lnTo>
                  <a:lnTo>
                    <a:pt x="0" y="800"/>
                  </a:lnTo>
                  <a:close/>
                </a:path>
              </a:pathLst>
            </a:custGeom>
            <a:gradFill flip="none" rotWithShape="1">
              <a:gsLst>
                <a:gs pos="0">
                  <a:srgbClr val="212F3E"/>
                </a:gs>
                <a:gs pos="50000">
                  <a:srgbClr val="435D7B"/>
                </a:gs>
                <a:gs pos="100000">
                  <a:srgbClr val="496888"/>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8" name="R_2"/>
            <p:cNvSpPr>
              <a:spLocks/>
            </p:cNvSpPr>
            <p:nvPr/>
          </p:nvSpPr>
          <p:spPr bwMode="auto">
            <a:xfrm>
              <a:off x="4031492" y="3405740"/>
              <a:ext cx="2086478" cy="1270030"/>
            </a:xfrm>
            <a:custGeom>
              <a:avLst/>
              <a:gdLst/>
              <a:ahLst/>
              <a:cxnLst>
                <a:cxn ang="0">
                  <a:pos x="0" y="798"/>
                </a:cxn>
                <a:cxn ang="0">
                  <a:pos x="1311" y="463"/>
                </a:cxn>
                <a:cxn ang="0">
                  <a:pos x="1311" y="465"/>
                </a:cxn>
                <a:cxn ang="0">
                  <a:pos x="1311" y="0"/>
                </a:cxn>
                <a:cxn ang="0">
                  <a:pos x="0" y="337"/>
                </a:cxn>
                <a:cxn ang="0">
                  <a:pos x="0" y="798"/>
                </a:cxn>
              </a:cxnLst>
              <a:rect l="0" t="0" r="r" b="b"/>
              <a:pathLst>
                <a:path w="1311" h="798">
                  <a:moveTo>
                    <a:pt x="0" y="798"/>
                  </a:moveTo>
                  <a:lnTo>
                    <a:pt x="1311" y="463"/>
                  </a:lnTo>
                  <a:lnTo>
                    <a:pt x="1311" y="465"/>
                  </a:lnTo>
                  <a:lnTo>
                    <a:pt x="1311" y="0"/>
                  </a:lnTo>
                  <a:lnTo>
                    <a:pt x="0" y="337"/>
                  </a:lnTo>
                  <a:lnTo>
                    <a:pt x="0" y="798"/>
                  </a:lnTo>
                  <a:close/>
                </a:path>
              </a:pathLst>
            </a:custGeom>
            <a:gradFill flip="none" rotWithShape="1">
              <a:gsLst>
                <a:gs pos="0">
                  <a:srgbClr val="363F4E"/>
                </a:gs>
                <a:gs pos="50000">
                  <a:srgbClr val="60718D"/>
                </a:gs>
                <a:gs pos="100000">
                  <a:srgbClr val="687C9A"/>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9" name="R_3"/>
            <p:cNvSpPr>
              <a:spLocks/>
            </p:cNvSpPr>
            <p:nvPr/>
          </p:nvSpPr>
          <p:spPr bwMode="auto">
            <a:xfrm>
              <a:off x="4031492" y="2668868"/>
              <a:ext cx="2086478" cy="1270030"/>
            </a:xfrm>
            <a:custGeom>
              <a:avLst/>
              <a:gdLst/>
              <a:ahLst/>
              <a:cxnLst>
                <a:cxn ang="0">
                  <a:pos x="0" y="798"/>
                </a:cxn>
                <a:cxn ang="0">
                  <a:pos x="1311" y="461"/>
                </a:cxn>
                <a:cxn ang="0">
                  <a:pos x="1311" y="463"/>
                </a:cxn>
                <a:cxn ang="0">
                  <a:pos x="1311" y="0"/>
                </a:cxn>
                <a:cxn ang="0">
                  <a:pos x="0" y="335"/>
                </a:cxn>
                <a:cxn ang="0">
                  <a:pos x="0" y="798"/>
                </a:cxn>
              </a:cxnLst>
              <a:rect l="0" t="0" r="r" b="b"/>
              <a:pathLst>
                <a:path w="1311" h="798">
                  <a:moveTo>
                    <a:pt x="0" y="798"/>
                  </a:moveTo>
                  <a:lnTo>
                    <a:pt x="1311" y="461"/>
                  </a:lnTo>
                  <a:lnTo>
                    <a:pt x="1311" y="463"/>
                  </a:lnTo>
                  <a:lnTo>
                    <a:pt x="1311" y="0"/>
                  </a:lnTo>
                  <a:lnTo>
                    <a:pt x="0" y="335"/>
                  </a:lnTo>
                  <a:lnTo>
                    <a:pt x="0" y="798"/>
                  </a:lnTo>
                  <a:close/>
                </a:path>
              </a:pathLst>
            </a:custGeom>
            <a:gradFill flip="none" rotWithShape="1">
              <a:gsLst>
                <a:gs pos="0">
                  <a:srgbClr val="4B5464"/>
                </a:gs>
                <a:gs pos="50000">
                  <a:srgbClr val="7989A3"/>
                </a:gs>
                <a:gs pos="100000">
                  <a:srgbClr val="8194B0"/>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1" name="Infrastructure"/>
            <p:cNvSpPr>
              <a:spLocks/>
            </p:cNvSpPr>
            <p:nvPr/>
          </p:nvSpPr>
          <p:spPr bwMode="auto">
            <a:xfrm>
              <a:off x="1938648" y="4145795"/>
              <a:ext cx="2089661" cy="1273213"/>
            </a:xfrm>
            <a:custGeom>
              <a:avLst/>
              <a:gdLst/>
              <a:ahLst/>
              <a:cxnLst>
                <a:cxn ang="0">
                  <a:pos x="0" y="463"/>
                </a:cxn>
                <a:cxn ang="0">
                  <a:pos x="1313" y="800"/>
                </a:cxn>
                <a:cxn ang="0">
                  <a:pos x="1313" y="335"/>
                </a:cxn>
                <a:cxn ang="0">
                  <a:pos x="0" y="0"/>
                </a:cxn>
                <a:cxn ang="0">
                  <a:pos x="0" y="463"/>
                </a:cxn>
              </a:cxnLst>
              <a:rect l="0" t="0" r="r" b="b"/>
              <a:pathLst>
                <a:path w="1313" h="800">
                  <a:moveTo>
                    <a:pt x="0" y="463"/>
                  </a:moveTo>
                  <a:lnTo>
                    <a:pt x="1313" y="800"/>
                  </a:lnTo>
                  <a:lnTo>
                    <a:pt x="1313" y="335"/>
                  </a:lnTo>
                  <a:lnTo>
                    <a:pt x="0" y="0"/>
                  </a:lnTo>
                  <a:lnTo>
                    <a:pt x="0" y="463"/>
                  </a:lnTo>
                  <a:close/>
                </a:path>
              </a:pathLst>
            </a:custGeom>
            <a:gradFill flip="none" rotWithShape="1">
              <a:gsLst>
                <a:gs pos="0">
                  <a:srgbClr val="212F3E"/>
                </a:gs>
                <a:gs pos="50000">
                  <a:srgbClr val="435D7B"/>
                </a:gs>
                <a:gs pos="100000">
                  <a:srgbClr val="496888"/>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2" name="Database"/>
            <p:cNvSpPr>
              <a:spLocks/>
            </p:cNvSpPr>
            <p:nvPr/>
          </p:nvSpPr>
          <p:spPr bwMode="auto">
            <a:xfrm>
              <a:off x="1938648" y="3405740"/>
              <a:ext cx="2089661" cy="1270030"/>
            </a:xfrm>
            <a:custGeom>
              <a:avLst/>
              <a:gdLst/>
              <a:ahLst/>
              <a:cxnLst>
                <a:cxn ang="0">
                  <a:pos x="0" y="463"/>
                </a:cxn>
                <a:cxn ang="0">
                  <a:pos x="0" y="463"/>
                </a:cxn>
                <a:cxn ang="0">
                  <a:pos x="1313" y="798"/>
                </a:cxn>
                <a:cxn ang="0">
                  <a:pos x="1313" y="337"/>
                </a:cxn>
                <a:cxn ang="0">
                  <a:pos x="0" y="0"/>
                </a:cxn>
                <a:cxn ang="0">
                  <a:pos x="0" y="463"/>
                </a:cxn>
              </a:cxnLst>
              <a:rect l="0" t="0" r="r" b="b"/>
              <a:pathLst>
                <a:path w="1313" h="798">
                  <a:moveTo>
                    <a:pt x="0" y="463"/>
                  </a:moveTo>
                  <a:lnTo>
                    <a:pt x="0" y="463"/>
                  </a:lnTo>
                  <a:lnTo>
                    <a:pt x="1313" y="798"/>
                  </a:lnTo>
                  <a:lnTo>
                    <a:pt x="1313" y="337"/>
                  </a:lnTo>
                  <a:lnTo>
                    <a:pt x="0" y="0"/>
                  </a:lnTo>
                  <a:lnTo>
                    <a:pt x="0" y="463"/>
                  </a:lnTo>
                  <a:close/>
                </a:path>
              </a:pathLst>
            </a:custGeom>
            <a:gradFill flip="none" rotWithShape="1">
              <a:gsLst>
                <a:gs pos="0">
                  <a:srgbClr val="363F4E"/>
                </a:gs>
                <a:gs pos="50000">
                  <a:srgbClr val="60718D"/>
                </a:gs>
                <a:gs pos="100000">
                  <a:srgbClr val="687C9A"/>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3" name="Middle Tier"/>
            <p:cNvSpPr>
              <a:spLocks/>
            </p:cNvSpPr>
            <p:nvPr/>
          </p:nvSpPr>
          <p:spPr bwMode="auto">
            <a:xfrm>
              <a:off x="1938648" y="2668868"/>
              <a:ext cx="2089661" cy="1270030"/>
            </a:xfrm>
            <a:custGeom>
              <a:avLst/>
              <a:gdLst/>
              <a:ahLst/>
              <a:cxnLst>
                <a:cxn ang="0">
                  <a:pos x="0" y="463"/>
                </a:cxn>
                <a:cxn ang="0">
                  <a:pos x="0" y="461"/>
                </a:cxn>
                <a:cxn ang="0">
                  <a:pos x="1313" y="798"/>
                </a:cxn>
                <a:cxn ang="0">
                  <a:pos x="1313" y="335"/>
                </a:cxn>
                <a:cxn ang="0">
                  <a:pos x="0" y="0"/>
                </a:cxn>
                <a:cxn ang="0">
                  <a:pos x="0" y="463"/>
                </a:cxn>
              </a:cxnLst>
              <a:rect l="0" t="0" r="r" b="b"/>
              <a:pathLst>
                <a:path w="1313" h="798">
                  <a:moveTo>
                    <a:pt x="0" y="463"/>
                  </a:moveTo>
                  <a:lnTo>
                    <a:pt x="0" y="461"/>
                  </a:lnTo>
                  <a:lnTo>
                    <a:pt x="1313" y="798"/>
                  </a:lnTo>
                  <a:lnTo>
                    <a:pt x="1313" y="335"/>
                  </a:lnTo>
                  <a:lnTo>
                    <a:pt x="0" y="0"/>
                  </a:lnTo>
                  <a:lnTo>
                    <a:pt x="0" y="463"/>
                  </a:lnTo>
                  <a:close/>
                </a:path>
              </a:pathLst>
            </a:custGeom>
            <a:gradFill flip="none" rotWithShape="1">
              <a:gsLst>
                <a:gs pos="0">
                  <a:srgbClr val="4B5464"/>
                </a:gs>
                <a:gs pos="50000">
                  <a:srgbClr val="7989A3"/>
                </a:gs>
                <a:gs pos="100000">
                  <a:srgbClr val="8194B0"/>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4" name="Group 89"/>
          <p:cNvGrpSpPr/>
          <p:nvPr/>
        </p:nvGrpSpPr>
        <p:grpSpPr>
          <a:xfrm>
            <a:off x="1938648" y="1385888"/>
            <a:ext cx="4179322" cy="1812955"/>
            <a:chOff x="1938648" y="1385888"/>
            <a:chExt cx="4179322" cy="1812955"/>
          </a:xfrm>
        </p:grpSpPr>
        <p:grpSp>
          <p:nvGrpSpPr>
            <p:cNvPr id="6" name="4"/>
            <p:cNvGrpSpPr/>
            <p:nvPr/>
          </p:nvGrpSpPr>
          <p:grpSpPr>
            <a:xfrm>
              <a:off x="1938648" y="1928813"/>
              <a:ext cx="4179322" cy="1270030"/>
              <a:chOff x="1938648" y="1928813"/>
              <a:chExt cx="4179322" cy="1270030"/>
            </a:xfrm>
          </p:grpSpPr>
          <p:sp>
            <p:nvSpPr>
              <p:cNvPr id="70" name="R_4"/>
              <p:cNvSpPr>
                <a:spLocks/>
              </p:cNvSpPr>
              <p:nvPr/>
            </p:nvSpPr>
            <p:spPr bwMode="auto">
              <a:xfrm>
                <a:off x="4028309" y="1928813"/>
                <a:ext cx="2089661" cy="1270030"/>
              </a:xfrm>
              <a:custGeom>
                <a:avLst/>
                <a:gdLst/>
                <a:ahLst/>
                <a:cxnLst>
                  <a:cxn ang="0">
                    <a:pos x="1313" y="0"/>
                  </a:cxn>
                  <a:cxn ang="0">
                    <a:pos x="0" y="335"/>
                  </a:cxn>
                  <a:cxn ang="0">
                    <a:pos x="2" y="335"/>
                  </a:cxn>
                  <a:cxn ang="0">
                    <a:pos x="2" y="798"/>
                  </a:cxn>
                  <a:cxn ang="0">
                    <a:pos x="1313" y="463"/>
                  </a:cxn>
                  <a:cxn ang="0">
                    <a:pos x="1313" y="463"/>
                  </a:cxn>
                  <a:cxn ang="0">
                    <a:pos x="1313" y="0"/>
                  </a:cxn>
                  <a:cxn ang="0">
                    <a:pos x="1313" y="0"/>
                  </a:cxn>
                </a:cxnLst>
                <a:rect l="0" t="0" r="r" b="b"/>
                <a:pathLst>
                  <a:path w="1313" h="798">
                    <a:moveTo>
                      <a:pt x="1313" y="0"/>
                    </a:moveTo>
                    <a:lnTo>
                      <a:pt x="0" y="335"/>
                    </a:lnTo>
                    <a:lnTo>
                      <a:pt x="2" y="335"/>
                    </a:lnTo>
                    <a:lnTo>
                      <a:pt x="2" y="798"/>
                    </a:lnTo>
                    <a:lnTo>
                      <a:pt x="1313" y="463"/>
                    </a:lnTo>
                    <a:lnTo>
                      <a:pt x="1313" y="463"/>
                    </a:lnTo>
                    <a:lnTo>
                      <a:pt x="1313" y="0"/>
                    </a:lnTo>
                    <a:lnTo>
                      <a:pt x="1313" y="0"/>
                    </a:lnTo>
                    <a:close/>
                  </a:path>
                </a:pathLst>
              </a:custGeom>
              <a:gradFill flip="none" rotWithShape="1">
                <a:gsLst>
                  <a:gs pos="0">
                    <a:srgbClr val="717982"/>
                  </a:gs>
                  <a:gs pos="50000">
                    <a:srgbClr val="A9B4C1"/>
                  </a:gs>
                  <a:gs pos="100000">
                    <a:srgbClr val="B3C0CE"/>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4" name="Business Apps"/>
              <p:cNvSpPr>
                <a:spLocks/>
              </p:cNvSpPr>
              <p:nvPr/>
            </p:nvSpPr>
            <p:spPr bwMode="auto">
              <a:xfrm>
                <a:off x="1938648" y="1928813"/>
                <a:ext cx="2089661" cy="1270030"/>
              </a:xfrm>
              <a:custGeom>
                <a:avLst/>
                <a:gdLst/>
                <a:ahLst/>
                <a:cxnLst>
                  <a:cxn ang="0">
                    <a:pos x="0" y="0"/>
                  </a:cxn>
                  <a:cxn ang="0">
                    <a:pos x="0" y="463"/>
                  </a:cxn>
                  <a:cxn ang="0">
                    <a:pos x="0" y="463"/>
                  </a:cxn>
                  <a:cxn ang="0">
                    <a:pos x="1313" y="798"/>
                  </a:cxn>
                  <a:cxn ang="0">
                    <a:pos x="1313" y="335"/>
                  </a:cxn>
                  <a:cxn ang="0">
                    <a:pos x="1313" y="335"/>
                  </a:cxn>
                  <a:cxn ang="0">
                    <a:pos x="0" y="0"/>
                  </a:cxn>
                  <a:cxn ang="0">
                    <a:pos x="0" y="0"/>
                  </a:cxn>
                </a:cxnLst>
                <a:rect l="0" t="0" r="r" b="b"/>
                <a:pathLst>
                  <a:path w="1313" h="798">
                    <a:moveTo>
                      <a:pt x="0" y="0"/>
                    </a:moveTo>
                    <a:lnTo>
                      <a:pt x="0" y="463"/>
                    </a:lnTo>
                    <a:lnTo>
                      <a:pt x="0" y="463"/>
                    </a:lnTo>
                    <a:lnTo>
                      <a:pt x="1313" y="798"/>
                    </a:lnTo>
                    <a:lnTo>
                      <a:pt x="1313" y="335"/>
                    </a:lnTo>
                    <a:lnTo>
                      <a:pt x="1313" y="335"/>
                    </a:lnTo>
                    <a:lnTo>
                      <a:pt x="0" y="0"/>
                    </a:lnTo>
                    <a:lnTo>
                      <a:pt x="0" y="0"/>
                    </a:lnTo>
                    <a:close/>
                  </a:path>
                </a:pathLst>
              </a:custGeom>
              <a:gradFill flip="none" rotWithShape="1">
                <a:gsLst>
                  <a:gs pos="0">
                    <a:srgbClr val="717982"/>
                  </a:gs>
                  <a:gs pos="50000">
                    <a:srgbClr val="A9B4C1"/>
                  </a:gs>
                  <a:gs pos="100000">
                    <a:srgbClr val="B3C0CE"/>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
          <p:nvSpPr>
            <p:cNvPr id="16" name="interior_Top_Lid"/>
            <p:cNvSpPr>
              <a:spLocks/>
            </p:cNvSpPr>
            <p:nvPr/>
          </p:nvSpPr>
          <p:spPr bwMode="auto">
            <a:xfrm>
              <a:off x="1941258" y="1385888"/>
              <a:ext cx="4175125" cy="1069975"/>
            </a:xfrm>
            <a:custGeom>
              <a:avLst/>
              <a:gdLst/>
              <a:ahLst/>
              <a:cxnLst>
                <a:cxn ang="0">
                  <a:pos x="2630" y="338"/>
                </a:cxn>
                <a:cxn ang="0">
                  <a:pos x="1315" y="0"/>
                </a:cxn>
                <a:cxn ang="0">
                  <a:pos x="0" y="338"/>
                </a:cxn>
                <a:cxn ang="0">
                  <a:pos x="1315" y="674"/>
                </a:cxn>
                <a:cxn ang="0">
                  <a:pos x="2630" y="338"/>
                </a:cxn>
              </a:cxnLst>
              <a:rect l="0" t="0" r="r" b="b"/>
              <a:pathLst>
                <a:path w="2630" h="674">
                  <a:moveTo>
                    <a:pt x="2630" y="338"/>
                  </a:moveTo>
                  <a:lnTo>
                    <a:pt x="1315" y="0"/>
                  </a:lnTo>
                  <a:lnTo>
                    <a:pt x="0" y="338"/>
                  </a:lnTo>
                  <a:lnTo>
                    <a:pt x="1315" y="674"/>
                  </a:lnTo>
                  <a:lnTo>
                    <a:pt x="2630" y="338"/>
                  </a:lnTo>
                  <a:close/>
                </a:path>
              </a:pathLst>
            </a:cu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5400000" scaled="1"/>
              <a:tileRect/>
            </a:gradFill>
            <a:ln w="9525">
              <a:solidFill>
                <a:schemeClr val="bg2">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
        <p:nvSpPr>
          <p:cNvPr id="21" name="UX_Top_Lid"/>
          <p:cNvSpPr>
            <a:spLocks/>
          </p:cNvSpPr>
          <p:nvPr/>
        </p:nvSpPr>
        <p:spPr bwMode="auto">
          <a:xfrm>
            <a:off x="1941258" y="959467"/>
            <a:ext cx="4175125" cy="1068387"/>
          </a:xfrm>
          <a:custGeom>
            <a:avLst/>
            <a:gdLst/>
            <a:ahLst/>
            <a:cxnLst>
              <a:cxn ang="0">
                <a:pos x="2630" y="338"/>
              </a:cxn>
              <a:cxn ang="0">
                <a:pos x="1315" y="0"/>
              </a:cxn>
              <a:cxn ang="0">
                <a:pos x="0" y="338"/>
              </a:cxn>
              <a:cxn ang="0">
                <a:pos x="1315" y="673"/>
              </a:cxn>
              <a:cxn ang="0">
                <a:pos x="2630" y="338"/>
              </a:cxn>
            </a:cxnLst>
            <a:rect l="0" t="0" r="r" b="b"/>
            <a:pathLst>
              <a:path w="2630" h="673">
                <a:moveTo>
                  <a:pt x="2630" y="338"/>
                </a:moveTo>
                <a:lnTo>
                  <a:pt x="1315" y="0"/>
                </a:lnTo>
                <a:lnTo>
                  <a:pt x="0" y="338"/>
                </a:lnTo>
                <a:lnTo>
                  <a:pt x="1315" y="673"/>
                </a:lnTo>
                <a:lnTo>
                  <a:pt x="2630" y="338"/>
                </a:lnTo>
                <a:close/>
              </a:path>
            </a:pathLst>
          </a:custGeom>
          <a:gradFill flip="none" rotWithShape="1">
            <a:gsLst>
              <a:gs pos="0">
                <a:srgbClr val="9AA6B0"/>
              </a:gs>
              <a:gs pos="50000">
                <a:srgbClr val="C0CEDB"/>
              </a:gs>
              <a:gs pos="99000">
                <a:srgbClr val="CCDBE8"/>
              </a:gs>
            </a:gsLst>
            <a:lin ang="5400000" scaled="1"/>
            <a:tileRect/>
          </a:gradFill>
          <a:ln w="9525">
            <a:gradFill>
              <a:gsLst>
                <a:gs pos="0">
                  <a:schemeClr val="tx1">
                    <a:lumMod val="50000"/>
                  </a:schemeClr>
                </a:gs>
                <a:gs pos="50000">
                  <a:schemeClr val="tx1">
                    <a:lumMod val="95000"/>
                  </a:schemeClr>
                </a:gs>
                <a:gs pos="100000">
                  <a:schemeClr val="tx1"/>
                </a:gs>
              </a:gsLst>
              <a:lin ang="5400000" scaled="0"/>
            </a:gradFill>
            <a:round/>
            <a:headEnd/>
            <a:tailEnd/>
          </a:ln>
          <a:effectLst>
            <a:outerShdw blurRad="254000" dist="368300" dir="5400000" sx="87000" sy="87000" algn="t"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0" name="PHONE"/>
          <p:cNvSpPr/>
          <p:nvPr/>
        </p:nvSpPr>
        <p:spPr bwMode="auto">
          <a:xfrm>
            <a:off x="3044309" y="1276031"/>
            <a:ext cx="1980364" cy="264688"/>
          </a:xfrm>
          <a:prstGeom prst="rect">
            <a:avLst/>
          </a:prstGeom>
          <a:noFill/>
          <a:ln w="9525" cap="flat" cmpd="sng" algn="ctr">
            <a:noFill/>
            <a:prstDash val="solid"/>
            <a:round/>
            <a:headEnd type="none" w="med" len="med"/>
            <a:tailEnd type="none" w="med" len="med"/>
          </a:ln>
          <a:effectLst/>
        </p:spPr>
        <p:txBody>
          <a:bodyPr vert="horz" wrap="square" lIns="0" tIns="18288" rIns="0" bIns="0" numCol="1" rtlCol="0" anchor="t" anchorCtr="0" compatLnSpc="1">
            <a:prstTxWarp prst="textNoShape">
              <a:avLst/>
            </a:prstTxWarp>
            <a:spAutoFit/>
          </a:bodyPr>
          <a:lstStyle/>
          <a:p>
            <a:pPr algn="ctr"/>
            <a:r>
              <a:rPr lang="en-US" sz="1600" b="1" dirty="0" smtClean="0">
                <a:solidFill>
                  <a:srgbClr val="FFFFFF"/>
                </a:solidFill>
                <a:effectLst>
                  <a:outerShdw blurRad="60007" dist="101600" dir="15600000" sy="30000" kx="-1800000" algn="bl" rotWithShape="0">
                    <a:prstClr val="black">
                      <a:alpha val="32000"/>
                    </a:prstClr>
                  </a:outerShdw>
                </a:effectLst>
              </a:rPr>
              <a:t>PC, Phone, Browser</a:t>
            </a:r>
            <a:endParaRPr lang="en-US" sz="1600" b="1" dirty="0">
              <a:solidFill>
                <a:srgbClr val="FFFFFF"/>
              </a:solidFill>
              <a:effectLst>
                <a:outerShdw blurRad="60007" dist="101600" dir="15600000" sy="30000" kx="-1800000" algn="bl" rotWithShape="0">
                  <a:prstClr val="black">
                    <a:alpha val="32000"/>
                  </a:prstClr>
                </a:outerShdw>
              </a:effectLst>
            </a:endParaRPr>
          </a:p>
        </p:txBody>
      </p:sp>
      <p:sp>
        <p:nvSpPr>
          <p:cNvPr id="35" name="Infrastructure_text"/>
          <p:cNvSpPr txBox="1"/>
          <p:nvPr/>
        </p:nvSpPr>
        <p:spPr>
          <a:xfrm>
            <a:off x="1990609" y="4573620"/>
            <a:ext cx="1909309" cy="400110"/>
          </a:xfrm>
          <a:prstGeom prst="rect">
            <a:avLst/>
          </a:prstGeom>
          <a:noFill/>
        </p:spPr>
        <p:txBody>
          <a:bodyPr wrap="square" rtlCol="0">
            <a:spAutoFit/>
            <a:scene3d>
              <a:camera prst="perspectiveContrastingLeftFacing">
                <a:rot lat="623785" lon="2636332" rev="21300000"/>
              </a:camera>
              <a:lightRig rig="threePt" dir="t"/>
            </a:scene3d>
          </a:bodyPr>
          <a:lstStyle/>
          <a:p>
            <a:pPr algn="ctr"/>
            <a:r>
              <a:rPr lang="en-US" sz="2000" b="1" dirty="0" smtClean="0">
                <a:solidFill>
                  <a:srgbClr val="FFFFFF"/>
                </a:solidFill>
                <a:effectLst>
                  <a:outerShdw blurRad="38100" dist="38100" dir="2700000" algn="tl">
                    <a:srgbClr val="000000">
                      <a:alpha val="64000"/>
                    </a:srgbClr>
                  </a:outerShdw>
                </a:effectLst>
              </a:rPr>
              <a:t>Infrastructure</a:t>
            </a:r>
            <a:endParaRPr lang="en-US" sz="2000" b="1" dirty="0">
              <a:solidFill>
                <a:srgbClr val="FFFFFF"/>
              </a:solidFill>
              <a:effectLst>
                <a:outerShdw blurRad="38100" dist="38100" dir="2700000" algn="tl">
                  <a:srgbClr val="000000">
                    <a:alpha val="64000"/>
                  </a:srgbClr>
                </a:outerShdw>
              </a:effectLst>
            </a:endParaRPr>
          </a:p>
        </p:txBody>
      </p:sp>
      <p:sp>
        <p:nvSpPr>
          <p:cNvPr id="36" name="Database_text"/>
          <p:cNvSpPr txBox="1"/>
          <p:nvPr/>
        </p:nvSpPr>
        <p:spPr>
          <a:xfrm>
            <a:off x="1990609" y="3828333"/>
            <a:ext cx="1909309" cy="400110"/>
          </a:xfrm>
          <a:prstGeom prst="rect">
            <a:avLst/>
          </a:prstGeom>
          <a:noFill/>
        </p:spPr>
        <p:txBody>
          <a:bodyPr wrap="square" rtlCol="0">
            <a:spAutoFit/>
            <a:scene3d>
              <a:camera prst="perspectiveContrastingLeftFacing"/>
              <a:lightRig rig="threePt" dir="t"/>
            </a:scene3d>
          </a:bodyPr>
          <a:lstStyle/>
          <a:p>
            <a:pPr algn="ctr"/>
            <a:r>
              <a:rPr lang="en-US" sz="2000" b="1" dirty="0" smtClean="0">
                <a:solidFill>
                  <a:srgbClr val="FFFFFF"/>
                </a:solidFill>
                <a:effectLst>
                  <a:outerShdw blurRad="38100" dist="38100" dir="2700000" algn="tl">
                    <a:srgbClr val="000000">
                      <a:alpha val="64000"/>
                    </a:srgbClr>
                  </a:outerShdw>
                </a:effectLst>
              </a:rPr>
              <a:t>Database</a:t>
            </a:r>
            <a:endParaRPr lang="en-US" sz="2000" b="1" dirty="0">
              <a:solidFill>
                <a:srgbClr val="FFFFFF"/>
              </a:solidFill>
              <a:effectLst>
                <a:outerShdw blurRad="38100" dist="38100" dir="2700000" algn="tl">
                  <a:srgbClr val="000000">
                    <a:alpha val="64000"/>
                  </a:srgbClr>
                </a:outerShdw>
              </a:effectLst>
            </a:endParaRPr>
          </a:p>
        </p:txBody>
      </p:sp>
      <p:sp>
        <p:nvSpPr>
          <p:cNvPr id="37" name="Middle Tier_text"/>
          <p:cNvSpPr txBox="1"/>
          <p:nvPr/>
        </p:nvSpPr>
        <p:spPr>
          <a:xfrm>
            <a:off x="1990609" y="3106662"/>
            <a:ext cx="1909309" cy="400110"/>
          </a:xfrm>
          <a:prstGeom prst="rect">
            <a:avLst/>
          </a:prstGeom>
          <a:noFill/>
        </p:spPr>
        <p:txBody>
          <a:bodyPr wrap="square" rtlCol="0">
            <a:spAutoFit/>
            <a:scene3d>
              <a:camera prst="perspectiveContrastingLeftFacing"/>
              <a:lightRig rig="threePt" dir="t"/>
            </a:scene3d>
          </a:bodyPr>
          <a:lstStyle/>
          <a:p>
            <a:pPr algn="ctr"/>
            <a:r>
              <a:rPr lang="en-US" sz="2000" b="1" dirty="0" smtClean="0">
                <a:solidFill>
                  <a:srgbClr val="FFFFFF"/>
                </a:solidFill>
                <a:effectLst>
                  <a:outerShdw blurRad="38100" dist="38100" dir="2700000" algn="tl">
                    <a:srgbClr val="000000">
                      <a:alpha val="64000"/>
                    </a:srgbClr>
                  </a:outerShdw>
                </a:effectLst>
              </a:rPr>
              <a:t>Middle Tier</a:t>
            </a:r>
            <a:endParaRPr lang="en-US" sz="2000" b="1" dirty="0">
              <a:solidFill>
                <a:srgbClr val="FFFFFF"/>
              </a:solidFill>
              <a:effectLst>
                <a:outerShdw blurRad="38100" dist="38100" dir="2700000" algn="tl">
                  <a:srgbClr val="000000">
                    <a:alpha val="64000"/>
                  </a:srgbClr>
                </a:outerShdw>
              </a:effectLst>
            </a:endParaRPr>
          </a:p>
        </p:txBody>
      </p:sp>
      <p:sp>
        <p:nvSpPr>
          <p:cNvPr id="38" name="Business Apps_text"/>
          <p:cNvSpPr txBox="1"/>
          <p:nvPr/>
        </p:nvSpPr>
        <p:spPr>
          <a:xfrm>
            <a:off x="1870250" y="2357243"/>
            <a:ext cx="2150026" cy="400110"/>
          </a:xfrm>
          <a:prstGeom prst="rect">
            <a:avLst/>
          </a:prstGeom>
          <a:noFill/>
        </p:spPr>
        <p:txBody>
          <a:bodyPr wrap="square" rtlCol="0">
            <a:spAutoFit/>
            <a:scene3d>
              <a:camera prst="perspectiveContrastingLeftFacing"/>
              <a:lightRig rig="threePt" dir="t"/>
            </a:scene3d>
          </a:bodyPr>
          <a:lstStyle/>
          <a:p>
            <a:pPr algn="ctr"/>
            <a:r>
              <a:rPr lang="en-US" sz="2000" b="1" dirty="0" smtClean="0">
                <a:solidFill>
                  <a:srgbClr val="FFFFFF"/>
                </a:solidFill>
                <a:effectLst>
                  <a:outerShdw blurRad="38100" dist="38100" dir="2700000" algn="tl">
                    <a:srgbClr val="000000">
                      <a:alpha val="64000"/>
                    </a:srgbClr>
                  </a:outerShdw>
                </a:effectLst>
              </a:rPr>
              <a:t>Applications</a:t>
            </a:r>
            <a:endParaRPr lang="en-US" sz="2000" b="1" dirty="0">
              <a:solidFill>
                <a:srgbClr val="FFFFFF"/>
              </a:solidFill>
              <a:effectLst>
                <a:outerShdw blurRad="38100" dist="38100" dir="2700000" algn="tl">
                  <a:srgbClr val="000000">
                    <a:alpha val="64000"/>
                  </a:srgbClr>
                </a:outerShdw>
              </a:effectLst>
            </a:endParaRPr>
          </a:p>
        </p:txBody>
      </p:sp>
      <p:sp>
        <p:nvSpPr>
          <p:cNvPr id="22" name="horizontal_1to2"/>
          <p:cNvSpPr>
            <a:spLocks/>
          </p:cNvSpPr>
          <p:nvPr/>
        </p:nvSpPr>
        <p:spPr bwMode="auto">
          <a:xfrm>
            <a:off x="1941258" y="4143375"/>
            <a:ext cx="4175125" cy="536575"/>
          </a:xfrm>
          <a:custGeom>
            <a:avLst/>
            <a:gdLst/>
            <a:ahLst/>
            <a:cxnLst>
              <a:cxn ang="0">
                <a:pos x="0" y="0"/>
              </a:cxn>
              <a:cxn ang="0">
                <a:pos x="1315" y="338"/>
              </a:cxn>
              <a:cxn ang="0">
                <a:pos x="2630" y="0"/>
              </a:cxn>
            </a:cxnLst>
            <a:rect l="0" t="0" r="r" b="b"/>
            <a:pathLst>
              <a:path w="2630" h="338">
                <a:moveTo>
                  <a:pt x="0" y="0"/>
                </a:moveTo>
                <a:lnTo>
                  <a:pt x="1315" y="338"/>
                </a:lnTo>
                <a:lnTo>
                  <a:pt x="2630" y="0"/>
                </a:lnTo>
              </a:path>
            </a:pathLst>
          </a:custGeom>
          <a:noFill/>
          <a:ln w="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3" name="horizontal_2to3"/>
          <p:cNvSpPr>
            <a:spLocks/>
          </p:cNvSpPr>
          <p:nvPr/>
        </p:nvSpPr>
        <p:spPr bwMode="auto">
          <a:xfrm>
            <a:off x="1941258" y="3406775"/>
            <a:ext cx="4175125" cy="533400"/>
          </a:xfrm>
          <a:custGeom>
            <a:avLst/>
            <a:gdLst/>
            <a:ahLst/>
            <a:cxnLst>
              <a:cxn ang="0">
                <a:pos x="0" y="0"/>
              </a:cxn>
              <a:cxn ang="0">
                <a:pos x="1315" y="336"/>
              </a:cxn>
              <a:cxn ang="0">
                <a:pos x="2630" y="0"/>
              </a:cxn>
            </a:cxnLst>
            <a:rect l="0" t="0" r="r" b="b"/>
            <a:pathLst>
              <a:path w="2630" h="336">
                <a:moveTo>
                  <a:pt x="0" y="0"/>
                </a:moveTo>
                <a:lnTo>
                  <a:pt x="1315" y="336"/>
                </a:lnTo>
                <a:lnTo>
                  <a:pt x="2630" y="0"/>
                </a:lnTo>
              </a:path>
            </a:pathLst>
          </a:custGeom>
          <a:noFill/>
          <a:ln w="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4" name="horizontal_3to4"/>
          <p:cNvSpPr>
            <a:spLocks/>
          </p:cNvSpPr>
          <p:nvPr/>
        </p:nvSpPr>
        <p:spPr bwMode="auto">
          <a:xfrm>
            <a:off x="1941258" y="2667000"/>
            <a:ext cx="4175125" cy="536575"/>
          </a:xfrm>
          <a:custGeom>
            <a:avLst/>
            <a:gdLst/>
            <a:ahLst/>
            <a:cxnLst>
              <a:cxn ang="0">
                <a:pos x="0" y="0"/>
              </a:cxn>
              <a:cxn ang="0">
                <a:pos x="1315" y="338"/>
              </a:cxn>
              <a:cxn ang="0">
                <a:pos x="2630" y="0"/>
              </a:cxn>
            </a:cxnLst>
            <a:rect l="0" t="0" r="r" b="b"/>
            <a:pathLst>
              <a:path w="2630" h="338">
                <a:moveTo>
                  <a:pt x="0" y="0"/>
                </a:moveTo>
                <a:lnTo>
                  <a:pt x="1315" y="338"/>
                </a:lnTo>
                <a:lnTo>
                  <a:pt x="2630" y="0"/>
                </a:lnTo>
              </a:path>
            </a:pathLst>
          </a:custGeom>
          <a:noFill/>
          <a:ln w="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cxnSp>
        <p:nvCxnSpPr>
          <p:cNvPr id="53" name="divider_line"/>
          <p:cNvCxnSpPr/>
          <p:nvPr/>
        </p:nvCxnSpPr>
        <p:spPr bwMode="auto">
          <a:xfrm rot="10800000" flipV="1">
            <a:off x="4028820" y="2461199"/>
            <a:ext cx="0" cy="2962656"/>
          </a:xfrm>
          <a:prstGeom prst="line">
            <a:avLst/>
          </a:prstGeom>
          <a:noFill/>
          <a:ln w="12700" cap="flat" cmpd="sng" algn="ctr">
            <a:solidFill>
              <a:schemeClr val="tx1">
                <a:lumMod val="85000"/>
              </a:schemeClr>
            </a:solidFill>
            <a:prstDash val="solid"/>
            <a:round/>
            <a:headEnd type="none" w="med" len="med"/>
            <a:tailEnd type="none" w="med" len="med"/>
          </a:ln>
          <a:effectLst/>
        </p:spPr>
      </p:cxnSp>
      <p:grpSp>
        <p:nvGrpSpPr>
          <p:cNvPr id="8" name="R_1"/>
          <p:cNvGrpSpPr/>
          <p:nvPr/>
        </p:nvGrpSpPr>
        <p:grpSpPr>
          <a:xfrm>
            <a:off x="3905188" y="4315438"/>
            <a:ext cx="2570668" cy="912104"/>
            <a:chOff x="3905188" y="4315438"/>
            <a:chExt cx="2570668" cy="912104"/>
          </a:xfrm>
        </p:grpSpPr>
        <p:sp>
          <p:nvSpPr>
            <p:cNvPr id="49" name="Networking_text"/>
            <p:cNvSpPr txBox="1"/>
            <p:nvPr/>
          </p:nvSpPr>
          <p:spPr>
            <a:xfrm>
              <a:off x="4868468" y="4676660"/>
              <a:ext cx="1607388" cy="276999"/>
            </a:xfrm>
            <a:prstGeom prst="rect">
              <a:avLst/>
            </a:prstGeom>
            <a:noFill/>
          </p:spPr>
          <p:txBody>
            <a:bodyPr wrap="square" rtlCol="0">
              <a:spAutoFit/>
              <a:scene3d>
                <a:camera prst="perspectiveContrastingRightFacing"/>
                <a:lightRig rig="threePt" dir="t"/>
              </a:scene3d>
            </a:bodyPr>
            <a:lstStyle/>
            <a:p>
              <a:pPr algn="ctr"/>
              <a:r>
                <a:rPr lang="en-US" sz="1200" dirty="0" smtClean="0">
                  <a:solidFill>
                    <a:srgbClr val="FFFFFF"/>
                  </a:solidFill>
                  <a:effectLst>
                    <a:outerShdw blurRad="12700" dist="38100" dir="2700000" algn="tl" rotWithShape="0">
                      <a:prstClr val="black">
                        <a:alpha val="79000"/>
                      </a:prstClr>
                    </a:outerShdw>
                  </a:effectLst>
                </a:rPr>
                <a:t>Networking</a:t>
              </a:r>
              <a:endParaRPr lang="en-US" sz="1200" dirty="0">
                <a:solidFill>
                  <a:srgbClr val="FFFFFF"/>
                </a:solidFill>
                <a:effectLst>
                  <a:outerShdw blurRad="12700" dist="38100" dir="2700000" algn="tl" rotWithShape="0">
                    <a:prstClr val="black">
                      <a:alpha val="79000"/>
                    </a:prstClr>
                  </a:outerShdw>
                </a:effectLst>
              </a:endParaRPr>
            </a:p>
          </p:txBody>
        </p:sp>
        <p:sp>
          <p:nvSpPr>
            <p:cNvPr id="48" name="Virtualization_text"/>
            <p:cNvSpPr txBox="1"/>
            <p:nvPr/>
          </p:nvSpPr>
          <p:spPr>
            <a:xfrm>
              <a:off x="3905188" y="4950543"/>
              <a:ext cx="1434854" cy="276999"/>
            </a:xfrm>
            <a:prstGeom prst="rect">
              <a:avLst/>
            </a:prstGeom>
            <a:noFill/>
          </p:spPr>
          <p:txBody>
            <a:bodyPr wrap="square" rtlCol="0">
              <a:spAutoFit/>
              <a:scene3d>
                <a:camera prst="perspectiveContrastingRightFacing"/>
                <a:lightRig rig="threePt" dir="t"/>
              </a:scene3d>
            </a:bodyPr>
            <a:lstStyle/>
            <a:p>
              <a:pPr algn="ctr"/>
              <a:r>
                <a:rPr lang="en-US" sz="1200" dirty="0" smtClean="0">
                  <a:solidFill>
                    <a:srgbClr val="FFFFFF"/>
                  </a:solidFill>
                  <a:effectLst>
                    <a:outerShdw blurRad="12700" dist="38100" dir="2700000" algn="tl" rotWithShape="0">
                      <a:prstClr val="black">
                        <a:alpha val="79000"/>
                      </a:prstClr>
                    </a:outerShdw>
                  </a:effectLst>
                </a:rPr>
                <a:t>Virtualization</a:t>
              </a:r>
              <a:endParaRPr lang="en-US" sz="1200" dirty="0">
                <a:solidFill>
                  <a:srgbClr val="FFFFFF"/>
                </a:solidFill>
                <a:effectLst>
                  <a:outerShdw blurRad="12700" dist="38100" dir="2700000" algn="tl" rotWithShape="0">
                    <a:prstClr val="black">
                      <a:alpha val="79000"/>
                    </a:prstClr>
                  </a:outerShdw>
                </a:effectLst>
              </a:endParaRPr>
            </a:p>
          </p:txBody>
        </p:sp>
        <p:sp>
          <p:nvSpPr>
            <p:cNvPr id="47" name="Identity &amp; Access_text"/>
            <p:cNvSpPr txBox="1"/>
            <p:nvPr/>
          </p:nvSpPr>
          <p:spPr>
            <a:xfrm>
              <a:off x="4856417" y="4315438"/>
              <a:ext cx="1607388" cy="276999"/>
            </a:xfrm>
            <a:prstGeom prst="rect">
              <a:avLst/>
            </a:prstGeom>
            <a:noFill/>
          </p:spPr>
          <p:txBody>
            <a:bodyPr wrap="square" rtlCol="0">
              <a:spAutoFit/>
              <a:scene3d>
                <a:camera prst="perspectiveContrastingRightFacing"/>
                <a:lightRig rig="threePt" dir="t"/>
              </a:scene3d>
            </a:bodyPr>
            <a:lstStyle/>
            <a:p>
              <a:pPr algn="ctr"/>
              <a:r>
                <a:rPr lang="en-US" sz="1200" dirty="0" smtClean="0">
                  <a:solidFill>
                    <a:srgbClr val="FFFFFF"/>
                  </a:solidFill>
                  <a:effectLst>
                    <a:outerShdw blurRad="12700" dist="38100" dir="2700000" algn="tl" rotWithShape="0">
                      <a:prstClr val="black">
                        <a:alpha val="79000"/>
                      </a:prstClr>
                    </a:outerShdw>
                  </a:effectLst>
                </a:rPr>
                <a:t>Identity &amp; Access</a:t>
              </a:r>
              <a:endParaRPr lang="en-US" sz="1200" dirty="0">
                <a:solidFill>
                  <a:srgbClr val="FFFFFF"/>
                </a:solidFill>
                <a:effectLst>
                  <a:outerShdw blurRad="12700" dist="38100" dir="2700000" algn="tl" rotWithShape="0">
                    <a:prstClr val="black">
                      <a:alpha val="79000"/>
                    </a:prstClr>
                  </a:outerShdw>
                </a:effectLst>
              </a:endParaRPr>
            </a:p>
          </p:txBody>
        </p:sp>
        <p:sp>
          <p:nvSpPr>
            <p:cNvPr id="46" name="Security_text"/>
            <p:cNvSpPr txBox="1"/>
            <p:nvPr/>
          </p:nvSpPr>
          <p:spPr>
            <a:xfrm>
              <a:off x="4071950" y="4570635"/>
              <a:ext cx="1055299" cy="276999"/>
            </a:xfrm>
            <a:prstGeom prst="rect">
              <a:avLst/>
            </a:prstGeom>
            <a:noFill/>
          </p:spPr>
          <p:txBody>
            <a:bodyPr wrap="square" rtlCol="0">
              <a:spAutoFit/>
              <a:scene3d>
                <a:camera prst="perspectiveContrastingRightFacing"/>
                <a:lightRig rig="threePt" dir="t"/>
              </a:scene3d>
            </a:bodyPr>
            <a:lstStyle/>
            <a:p>
              <a:pPr algn="ctr"/>
              <a:r>
                <a:rPr lang="en-US" sz="1200" dirty="0" smtClean="0">
                  <a:solidFill>
                    <a:srgbClr val="FFFFFF"/>
                  </a:solidFill>
                  <a:effectLst>
                    <a:outerShdw blurRad="12700" dist="38100" dir="2700000" algn="tl" rotWithShape="0">
                      <a:prstClr val="black">
                        <a:alpha val="79000"/>
                      </a:prstClr>
                    </a:outerShdw>
                  </a:effectLst>
                </a:rPr>
                <a:t>Security</a:t>
              </a:r>
              <a:endParaRPr lang="en-US" sz="1200" dirty="0">
                <a:solidFill>
                  <a:srgbClr val="FFFFFF"/>
                </a:solidFill>
                <a:effectLst>
                  <a:outerShdw blurRad="12700" dist="38100" dir="2700000" algn="tl" rotWithShape="0">
                    <a:prstClr val="black">
                      <a:alpha val="79000"/>
                    </a:prstClr>
                  </a:outerShdw>
                </a:effectLst>
              </a:endParaRPr>
            </a:p>
          </p:txBody>
        </p:sp>
        <p:cxnSp>
          <p:nvCxnSpPr>
            <p:cNvPr id="52" name="1b_line"/>
            <p:cNvCxnSpPr/>
            <p:nvPr/>
          </p:nvCxnSpPr>
          <p:spPr bwMode="auto">
            <a:xfrm rot="5400000">
              <a:off x="4801749" y="4756603"/>
              <a:ext cx="731520" cy="0"/>
            </a:xfrm>
            <a:prstGeom prst="line">
              <a:avLst/>
            </a:prstGeom>
            <a:noFill/>
            <a:ln w="12700" cap="flat" cmpd="sng" algn="ctr">
              <a:solidFill>
                <a:schemeClr val="tx1">
                  <a:lumMod val="85000"/>
                </a:schemeClr>
              </a:solidFill>
              <a:prstDash val="solid"/>
              <a:round/>
              <a:headEnd type="none" w="med" len="med"/>
              <a:tailEnd type="none" w="med" len="med"/>
            </a:ln>
            <a:effectLst/>
          </p:spPr>
        </p:cxnSp>
        <p:cxnSp>
          <p:nvCxnSpPr>
            <p:cNvPr id="51" name="1a_line"/>
            <p:cNvCxnSpPr/>
            <p:nvPr/>
          </p:nvCxnSpPr>
          <p:spPr bwMode="auto">
            <a:xfrm rot="21540000" flipV="1">
              <a:off x="4028820" y="4543425"/>
              <a:ext cx="2085975" cy="495300"/>
            </a:xfrm>
            <a:prstGeom prst="line">
              <a:avLst/>
            </a:prstGeom>
            <a:noFill/>
            <a:ln w="12700" cap="flat" cmpd="sng" algn="ctr">
              <a:solidFill>
                <a:schemeClr val="tx1">
                  <a:lumMod val="85000"/>
                </a:schemeClr>
              </a:solidFill>
              <a:prstDash val="solid"/>
              <a:round/>
              <a:headEnd type="none" w="med" len="med"/>
              <a:tailEnd type="none" w="med" len="med"/>
            </a:ln>
            <a:effectLst/>
          </p:spPr>
        </p:cxnSp>
      </p:grpSp>
      <p:grpSp>
        <p:nvGrpSpPr>
          <p:cNvPr id="9" name="R_2"/>
          <p:cNvGrpSpPr/>
          <p:nvPr/>
        </p:nvGrpSpPr>
        <p:grpSpPr>
          <a:xfrm>
            <a:off x="3837498" y="3572103"/>
            <a:ext cx="2495599" cy="922604"/>
            <a:chOff x="3837498" y="3572103"/>
            <a:chExt cx="2495599" cy="922604"/>
          </a:xfrm>
        </p:grpSpPr>
        <p:sp>
          <p:nvSpPr>
            <p:cNvPr id="45" name="Reporting &amp; Analysis_text"/>
            <p:cNvSpPr txBox="1"/>
            <p:nvPr/>
          </p:nvSpPr>
          <p:spPr>
            <a:xfrm>
              <a:off x="5254796" y="3615061"/>
              <a:ext cx="1078301" cy="461665"/>
            </a:xfrm>
            <a:prstGeom prst="rect">
              <a:avLst/>
            </a:prstGeom>
            <a:noFill/>
          </p:spPr>
          <p:txBody>
            <a:bodyPr wrap="square" rtlCol="0">
              <a:spAutoFit/>
              <a:scene3d>
                <a:camera prst="perspectiveContrastingRightFacing"/>
                <a:lightRig rig="threePt" dir="t"/>
              </a:scene3d>
            </a:bodyPr>
            <a:lstStyle/>
            <a:p>
              <a:pPr algn="ctr"/>
              <a:r>
                <a:rPr lang="en-US" sz="1200" dirty="0" smtClean="0">
                  <a:solidFill>
                    <a:srgbClr val="FFFFFF"/>
                  </a:solidFill>
                  <a:effectLst>
                    <a:outerShdw blurRad="12700" dist="38100" dir="2700000" algn="tl" rotWithShape="0">
                      <a:prstClr val="black">
                        <a:alpha val="79000"/>
                      </a:prstClr>
                    </a:outerShdw>
                  </a:effectLst>
                </a:rPr>
                <a:t>Reporting</a:t>
              </a:r>
              <a:br>
                <a:rPr lang="en-US" sz="1200" dirty="0" smtClean="0">
                  <a:solidFill>
                    <a:srgbClr val="FFFFFF"/>
                  </a:solidFill>
                  <a:effectLst>
                    <a:outerShdw blurRad="12700" dist="38100" dir="2700000" algn="tl" rotWithShape="0">
                      <a:prstClr val="black">
                        <a:alpha val="79000"/>
                      </a:prstClr>
                    </a:outerShdw>
                  </a:effectLst>
                </a:rPr>
              </a:br>
              <a:r>
                <a:rPr lang="en-US" sz="1200" dirty="0" smtClean="0">
                  <a:solidFill>
                    <a:srgbClr val="FFFFFF"/>
                  </a:solidFill>
                  <a:effectLst>
                    <a:outerShdw blurRad="12700" dist="38100" dir="2700000" algn="tl" rotWithShape="0">
                      <a:prstClr val="black">
                        <a:alpha val="79000"/>
                      </a:prstClr>
                    </a:outerShdw>
                  </a:effectLst>
                </a:rPr>
                <a:t>&amp; Analysis</a:t>
              </a:r>
              <a:endParaRPr lang="en-US" sz="1200" dirty="0">
                <a:solidFill>
                  <a:srgbClr val="FFFFFF"/>
                </a:solidFill>
                <a:effectLst>
                  <a:outerShdw blurRad="12700" dist="38100" dir="2700000" algn="tl" rotWithShape="0">
                    <a:prstClr val="black">
                      <a:alpha val="79000"/>
                    </a:prstClr>
                  </a:outerShdw>
                </a:effectLst>
              </a:endParaRPr>
            </a:p>
          </p:txBody>
        </p:sp>
        <p:sp>
          <p:nvSpPr>
            <p:cNvPr id="44" name="Data Warehousing_text"/>
            <p:cNvSpPr txBox="1"/>
            <p:nvPr/>
          </p:nvSpPr>
          <p:spPr>
            <a:xfrm>
              <a:off x="4512960" y="3789236"/>
              <a:ext cx="1190447" cy="461665"/>
            </a:xfrm>
            <a:prstGeom prst="rect">
              <a:avLst/>
            </a:prstGeom>
            <a:noFill/>
          </p:spPr>
          <p:txBody>
            <a:bodyPr wrap="square" rtlCol="0">
              <a:spAutoFit/>
              <a:scene3d>
                <a:camera prst="perspectiveContrastingRightFacing"/>
                <a:lightRig rig="threePt" dir="t"/>
              </a:scene3d>
            </a:bodyPr>
            <a:lstStyle/>
            <a:p>
              <a:pPr algn="ctr"/>
              <a:r>
                <a:rPr lang="en-US" sz="1200" dirty="0" smtClean="0">
                  <a:solidFill>
                    <a:srgbClr val="FFFFFF"/>
                  </a:solidFill>
                  <a:effectLst>
                    <a:outerShdw blurRad="12700" dist="38100" dir="2700000" algn="tl" rotWithShape="0">
                      <a:prstClr val="black">
                        <a:alpha val="79000"/>
                      </a:prstClr>
                    </a:outerShdw>
                  </a:effectLst>
                </a:rPr>
                <a:t>Data </a:t>
              </a:r>
              <a:r>
                <a:rPr lang="en-US" sz="1200" spc="-20" dirty="0" smtClean="0">
                  <a:solidFill>
                    <a:srgbClr val="FFFFFF"/>
                  </a:solidFill>
                  <a:effectLst>
                    <a:outerShdw blurRad="12700" dist="38100" dir="2700000" algn="tl" rotWithShape="0">
                      <a:prstClr val="black">
                        <a:alpha val="79000"/>
                      </a:prstClr>
                    </a:outerShdw>
                  </a:effectLst>
                </a:rPr>
                <a:t>Warehousing</a:t>
              </a:r>
              <a:endParaRPr lang="en-US" sz="1200" spc="-20" dirty="0">
                <a:solidFill>
                  <a:srgbClr val="FFFFFF"/>
                </a:solidFill>
                <a:effectLst>
                  <a:outerShdw blurRad="12700" dist="38100" dir="2700000" algn="tl" rotWithShape="0">
                    <a:prstClr val="black">
                      <a:alpha val="79000"/>
                    </a:prstClr>
                  </a:outerShdw>
                </a:effectLst>
              </a:endParaRPr>
            </a:p>
          </p:txBody>
        </p:sp>
        <p:sp>
          <p:nvSpPr>
            <p:cNvPr id="43" name="OLTP_text"/>
            <p:cNvSpPr txBox="1"/>
            <p:nvPr/>
          </p:nvSpPr>
          <p:spPr>
            <a:xfrm>
              <a:off x="3837498" y="3981986"/>
              <a:ext cx="1075742" cy="461665"/>
            </a:xfrm>
            <a:prstGeom prst="rect">
              <a:avLst/>
            </a:prstGeom>
            <a:noFill/>
          </p:spPr>
          <p:txBody>
            <a:bodyPr wrap="square" rtlCol="0">
              <a:spAutoFit/>
              <a:scene3d>
                <a:camera prst="perspectiveContrastingRightFacing"/>
                <a:lightRig rig="threePt" dir="t"/>
              </a:scene3d>
            </a:bodyPr>
            <a:lstStyle/>
            <a:p>
              <a:pPr algn="ctr"/>
              <a:r>
                <a:rPr lang="en-US" sz="1200" dirty="0" smtClean="0">
                  <a:solidFill>
                    <a:srgbClr val="FFFFFF"/>
                  </a:solidFill>
                  <a:effectLst>
                    <a:outerShdw blurRad="12700" dist="38100" dir="2700000" algn="tl" rotWithShape="0">
                      <a:prstClr val="black">
                        <a:alpha val="79000"/>
                      </a:prstClr>
                    </a:outerShdw>
                  </a:effectLst>
                </a:rPr>
                <a:t>Transaction Processing</a:t>
              </a:r>
              <a:endParaRPr lang="en-US" sz="1200" dirty="0">
                <a:solidFill>
                  <a:srgbClr val="FFFFFF"/>
                </a:solidFill>
                <a:effectLst>
                  <a:outerShdw blurRad="12700" dist="38100" dir="2700000" algn="tl" rotWithShape="0">
                    <a:prstClr val="black">
                      <a:alpha val="79000"/>
                    </a:prstClr>
                  </a:outerShdw>
                </a:effectLst>
              </a:endParaRPr>
            </a:p>
          </p:txBody>
        </p:sp>
        <p:cxnSp>
          <p:nvCxnSpPr>
            <p:cNvPr id="56" name="2b_line"/>
            <p:cNvCxnSpPr/>
            <p:nvPr/>
          </p:nvCxnSpPr>
          <p:spPr bwMode="auto">
            <a:xfrm rot="16200000" flipH="1">
              <a:off x="5112958" y="3937862"/>
              <a:ext cx="731520" cy="1"/>
            </a:xfrm>
            <a:prstGeom prst="line">
              <a:avLst/>
            </a:prstGeom>
            <a:noFill/>
            <a:ln w="12700" cap="flat" cmpd="sng" algn="ctr">
              <a:solidFill>
                <a:schemeClr val="tx1">
                  <a:lumMod val="85000"/>
                </a:schemeClr>
              </a:solidFill>
              <a:prstDash val="solid"/>
              <a:round/>
              <a:headEnd type="none" w="med" len="med"/>
              <a:tailEnd type="none" w="med" len="med"/>
            </a:ln>
            <a:effectLst/>
          </p:spPr>
        </p:cxnSp>
        <p:cxnSp>
          <p:nvCxnSpPr>
            <p:cNvPr id="50" name="2a_line"/>
            <p:cNvCxnSpPr/>
            <p:nvPr/>
          </p:nvCxnSpPr>
          <p:spPr bwMode="auto">
            <a:xfrm rot="16200000" flipH="1">
              <a:off x="4377325" y="4128946"/>
              <a:ext cx="731520" cy="1"/>
            </a:xfrm>
            <a:prstGeom prst="line">
              <a:avLst/>
            </a:prstGeom>
            <a:noFill/>
            <a:ln w="12700" cap="flat" cmpd="sng" algn="ctr">
              <a:solidFill>
                <a:schemeClr val="tx1">
                  <a:lumMod val="85000"/>
                </a:schemeClr>
              </a:solidFill>
              <a:prstDash val="solid"/>
              <a:round/>
              <a:headEnd type="none" w="med" len="med"/>
              <a:tailEnd type="none" w="med" len="med"/>
            </a:ln>
            <a:effectLst/>
          </p:spPr>
        </p:cxnSp>
      </p:grpSp>
      <p:grpSp>
        <p:nvGrpSpPr>
          <p:cNvPr id="11" name="R_3"/>
          <p:cNvGrpSpPr/>
          <p:nvPr/>
        </p:nvGrpSpPr>
        <p:grpSpPr>
          <a:xfrm>
            <a:off x="3709704" y="2839996"/>
            <a:ext cx="2682085" cy="919443"/>
            <a:chOff x="3709704" y="2839996"/>
            <a:chExt cx="2682085" cy="919443"/>
          </a:xfrm>
        </p:grpSpPr>
        <p:sp>
          <p:nvSpPr>
            <p:cNvPr id="42" name="Workflow_text"/>
            <p:cNvSpPr txBox="1"/>
            <p:nvPr/>
          </p:nvSpPr>
          <p:spPr>
            <a:xfrm>
              <a:off x="5218597" y="2965139"/>
              <a:ext cx="1173192" cy="276999"/>
            </a:xfrm>
            <a:prstGeom prst="rect">
              <a:avLst/>
            </a:prstGeom>
            <a:noFill/>
          </p:spPr>
          <p:txBody>
            <a:bodyPr wrap="square" rtlCol="0">
              <a:spAutoFit/>
              <a:scene3d>
                <a:camera prst="perspectiveContrastingRightFacing"/>
                <a:lightRig rig="threePt" dir="t"/>
              </a:scene3d>
            </a:bodyPr>
            <a:lstStyle/>
            <a:p>
              <a:pPr algn="ctr"/>
              <a:r>
                <a:rPr lang="en-US" sz="1200" dirty="0" smtClean="0">
                  <a:solidFill>
                    <a:srgbClr val="FFFFFF"/>
                  </a:solidFill>
                  <a:effectLst>
                    <a:outerShdw blurRad="12700" dist="38100" dir="2700000" algn="tl" rotWithShape="0">
                      <a:prstClr val="black">
                        <a:alpha val="79000"/>
                      </a:prstClr>
                    </a:outerShdw>
                  </a:effectLst>
                </a:rPr>
                <a:t>Workflow</a:t>
              </a:r>
              <a:endParaRPr lang="en-US" sz="1200" dirty="0">
                <a:solidFill>
                  <a:srgbClr val="FFFFFF"/>
                </a:solidFill>
                <a:effectLst>
                  <a:outerShdw blurRad="12700" dist="38100" dir="2700000" algn="tl" rotWithShape="0">
                    <a:prstClr val="black">
                      <a:alpha val="79000"/>
                    </a:prstClr>
                  </a:outerShdw>
                </a:effectLst>
              </a:endParaRPr>
            </a:p>
          </p:txBody>
        </p:sp>
        <p:sp>
          <p:nvSpPr>
            <p:cNvPr id="41" name="App Logic_text"/>
            <p:cNvSpPr txBox="1"/>
            <p:nvPr/>
          </p:nvSpPr>
          <p:spPr>
            <a:xfrm>
              <a:off x="4531956" y="3103456"/>
              <a:ext cx="1173192" cy="461665"/>
            </a:xfrm>
            <a:prstGeom prst="rect">
              <a:avLst/>
            </a:prstGeom>
            <a:noFill/>
          </p:spPr>
          <p:txBody>
            <a:bodyPr wrap="square" rtlCol="0">
              <a:spAutoFit/>
              <a:scene3d>
                <a:camera prst="perspectiveContrastingRightFacing"/>
                <a:lightRig rig="threePt" dir="t"/>
              </a:scene3d>
            </a:bodyPr>
            <a:lstStyle/>
            <a:p>
              <a:pPr algn="ctr"/>
              <a:r>
                <a:rPr lang="en-US" sz="1200" dirty="0" smtClean="0">
                  <a:solidFill>
                    <a:srgbClr val="FFFFFF"/>
                  </a:solidFill>
                  <a:effectLst>
                    <a:outerShdw blurRad="12700" dist="38100" dir="2700000" algn="tl" rotWithShape="0">
                      <a:prstClr val="black">
                        <a:alpha val="79000"/>
                      </a:prstClr>
                    </a:outerShdw>
                  </a:effectLst>
                </a:rPr>
                <a:t>Application Server</a:t>
              </a:r>
              <a:endParaRPr lang="en-US" sz="1200" dirty="0">
                <a:solidFill>
                  <a:srgbClr val="FFFFFF"/>
                </a:solidFill>
                <a:effectLst>
                  <a:outerShdw blurRad="12700" dist="38100" dir="2700000" algn="tl" rotWithShape="0">
                    <a:prstClr val="black">
                      <a:alpha val="79000"/>
                    </a:prstClr>
                  </a:outerShdw>
                </a:effectLst>
              </a:endParaRPr>
            </a:p>
          </p:txBody>
        </p:sp>
        <p:sp>
          <p:nvSpPr>
            <p:cNvPr id="39" name="EAI_text"/>
            <p:cNvSpPr txBox="1"/>
            <p:nvPr/>
          </p:nvSpPr>
          <p:spPr>
            <a:xfrm>
              <a:off x="3709704" y="3270828"/>
              <a:ext cx="1350217" cy="461665"/>
            </a:xfrm>
            <a:prstGeom prst="rect">
              <a:avLst/>
            </a:prstGeom>
            <a:noFill/>
          </p:spPr>
          <p:txBody>
            <a:bodyPr wrap="square" rtlCol="0">
              <a:spAutoFit/>
              <a:scene3d>
                <a:camera prst="perspectiveContrastingRightFacing"/>
                <a:lightRig rig="threePt" dir="t"/>
              </a:scene3d>
            </a:bodyPr>
            <a:lstStyle/>
            <a:p>
              <a:pPr algn="ctr"/>
              <a:r>
                <a:rPr lang="en-US" sz="1200" dirty="0" smtClean="0">
                  <a:solidFill>
                    <a:srgbClr val="FFFFFF"/>
                  </a:solidFill>
                  <a:effectLst>
                    <a:outerShdw blurRad="12700" dist="38100" dir="2700000" algn="tl" rotWithShape="0">
                      <a:prstClr val="black">
                        <a:alpha val="79000"/>
                      </a:prstClr>
                    </a:outerShdw>
                  </a:effectLst>
                </a:rPr>
                <a:t>Enterprise Integration</a:t>
              </a:r>
              <a:endParaRPr lang="en-US" sz="1200" dirty="0">
                <a:solidFill>
                  <a:srgbClr val="FFFFFF"/>
                </a:solidFill>
                <a:effectLst>
                  <a:outerShdw blurRad="12700" dist="38100" dir="2700000" algn="tl" rotWithShape="0">
                    <a:prstClr val="black">
                      <a:alpha val="79000"/>
                    </a:prstClr>
                  </a:outerShdw>
                </a:effectLst>
              </a:endParaRPr>
            </a:p>
          </p:txBody>
        </p:sp>
        <p:cxnSp>
          <p:nvCxnSpPr>
            <p:cNvPr id="58" name="3c_line"/>
            <p:cNvCxnSpPr/>
            <p:nvPr/>
          </p:nvCxnSpPr>
          <p:spPr bwMode="auto">
            <a:xfrm rot="16200000" flipH="1">
              <a:off x="5115178" y="3205755"/>
              <a:ext cx="731520" cy="1"/>
            </a:xfrm>
            <a:prstGeom prst="line">
              <a:avLst/>
            </a:prstGeom>
            <a:noFill/>
            <a:ln w="12700" cap="flat" cmpd="sng" algn="ctr">
              <a:solidFill>
                <a:schemeClr val="tx1">
                  <a:lumMod val="85000"/>
                </a:schemeClr>
              </a:solidFill>
              <a:prstDash val="solid"/>
              <a:round/>
              <a:headEnd type="none" w="med" len="med"/>
              <a:tailEnd type="none" w="med" len="med"/>
            </a:ln>
            <a:effectLst/>
          </p:spPr>
        </p:cxnSp>
        <p:cxnSp>
          <p:nvCxnSpPr>
            <p:cNvPr id="57" name="3b_line"/>
            <p:cNvCxnSpPr/>
            <p:nvPr/>
          </p:nvCxnSpPr>
          <p:spPr bwMode="auto">
            <a:xfrm rot="16200000" flipH="1">
              <a:off x="4374519" y="3393678"/>
              <a:ext cx="731520" cy="1"/>
            </a:xfrm>
            <a:prstGeom prst="line">
              <a:avLst/>
            </a:prstGeom>
            <a:noFill/>
            <a:ln w="12700" cap="flat" cmpd="sng" algn="ctr">
              <a:solidFill>
                <a:schemeClr val="tx1">
                  <a:lumMod val="85000"/>
                </a:schemeClr>
              </a:solidFill>
              <a:prstDash val="solid"/>
              <a:round/>
              <a:headEnd type="none" w="med" len="med"/>
              <a:tailEnd type="none" w="med" len="med"/>
            </a:ln>
            <a:effectLst/>
          </p:spPr>
        </p:cxnSp>
      </p:grpSp>
      <p:grpSp>
        <p:nvGrpSpPr>
          <p:cNvPr id="12" name="R_4"/>
          <p:cNvGrpSpPr/>
          <p:nvPr/>
        </p:nvGrpSpPr>
        <p:grpSpPr>
          <a:xfrm>
            <a:off x="3944084" y="2097713"/>
            <a:ext cx="2397786" cy="919695"/>
            <a:chOff x="3944084" y="2097713"/>
            <a:chExt cx="2397786" cy="919695"/>
          </a:xfrm>
        </p:grpSpPr>
        <p:sp>
          <p:nvSpPr>
            <p:cNvPr id="62" name="Web_text"/>
            <p:cNvSpPr txBox="1"/>
            <p:nvPr/>
          </p:nvSpPr>
          <p:spPr>
            <a:xfrm>
              <a:off x="5263569" y="2248658"/>
              <a:ext cx="1078301" cy="276999"/>
            </a:xfrm>
            <a:prstGeom prst="rect">
              <a:avLst/>
            </a:prstGeom>
            <a:noFill/>
          </p:spPr>
          <p:txBody>
            <a:bodyPr wrap="square" rtlCol="0">
              <a:spAutoFit/>
              <a:scene3d>
                <a:camera prst="perspectiveContrastingRightFacing"/>
                <a:lightRig rig="threePt" dir="t"/>
              </a:scene3d>
            </a:bodyPr>
            <a:lstStyle/>
            <a:p>
              <a:pPr algn="ctr"/>
              <a:r>
                <a:rPr lang="en-US" sz="1200" dirty="0" smtClean="0">
                  <a:solidFill>
                    <a:srgbClr val="FFFFFF"/>
                  </a:solidFill>
                  <a:effectLst>
                    <a:outerShdw blurRad="12700" dist="38100" dir="2700000" algn="tl" rotWithShape="0">
                      <a:prstClr val="black">
                        <a:alpha val="79000"/>
                      </a:prstClr>
                    </a:outerShdw>
                  </a:effectLst>
                </a:rPr>
                <a:t>Web</a:t>
              </a:r>
              <a:endParaRPr lang="en-US" sz="1200" dirty="0">
                <a:solidFill>
                  <a:srgbClr val="FFFFFF"/>
                </a:solidFill>
                <a:effectLst>
                  <a:outerShdw blurRad="12700" dist="38100" dir="2700000" algn="tl" rotWithShape="0">
                    <a:prstClr val="black">
                      <a:alpha val="79000"/>
                    </a:prstClr>
                  </a:outerShdw>
                </a:effectLst>
              </a:endParaRPr>
            </a:p>
          </p:txBody>
        </p:sp>
        <p:sp>
          <p:nvSpPr>
            <p:cNvPr id="61" name="Custom_text"/>
            <p:cNvSpPr txBox="1"/>
            <p:nvPr/>
          </p:nvSpPr>
          <p:spPr>
            <a:xfrm>
              <a:off x="4532122" y="2417791"/>
              <a:ext cx="1190447" cy="276999"/>
            </a:xfrm>
            <a:prstGeom prst="rect">
              <a:avLst/>
            </a:prstGeom>
            <a:noFill/>
          </p:spPr>
          <p:txBody>
            <a:bodyPr wrap="square" rtlCol="0">
              <a:spAutoFit/>
              <a:scene3d>
                <a:camera prst="perspectiveContrastingRightFacing"/>
                <a:lightRig rig="threePt" dir="t"/>
              </a:scene3d>
            </a:bodyPr>
            <a:lstStyle/>
            <a:p>
              <a:pPr algn="ctr"/>
              <a:r>
                <a:rPr lang="en-US" sz="1200" dirty="0" smtClean="0">
                  <a:solidFill>
                    <a:srgbClr val="FFFFFF"/>
                  </a:solidFill>
                  <a:effectLst>
                    <a:outerShdw blurRad="12700" dist="38100" dir="2700000" algn="tl" rotWithShape="0">
                      <a:prstClr val="black">
                        <a:alpha val="79000"/>
                      </a:prstClr>
                    </a:outerShdw>
                  </a:effectLst>
                </a:rPr>
                <a:t>Custom</a:t>
              </a:r>
              <a:endParaRPr lang="en-US" sz="1200" dirty="0">
                <a:solidFill>
                  <a:srgbClr val="FFFFFF"/>
                </a:solidFill>
                <a:effectLst>
                  <a:outerShdw blurRad="12700" dist="38100" dir="2700000" algn="tl" rotWithShape="0">
                    <a:prstClr val="black">
                      <a:alpha val="79000"/>
                    </a:prstClr>
                  </a:outerShdw>
                </a:effectLst>
              </a:endParaRPr>
            </a:p>
          </p:txBody>
        </p:sp>
        <p:sp>
          <p:nvSpPr>
            <p:cNvPr id="60" name="ISV_text"/>
            <p:cNvSpPr txBox="1"/>
            <p:nvPr/>
          </p:nvSpPr>
          <p:spPr>
            <a:xfrm>
              <a:off x="3944084" y="2597315"/>
              <a:ext cx="897954" cy="276999"/>
            </a:xfrm>
            <a:prstGeom prst="rect">
              <a:avLst/>
            </a:prstGeom>
            <a:noFill/>
          </p:spPr>
          <p:txBody>
            <a:bodyPr wrap="square" rtlCol="0">
              <a:spAutoFit/>
              <a:scene3d>
                <a:camera prst="perspectiveContrastingRightFacing"/>
                <a:lightRig rig="threePt" dir="t"/>
              </a:scene3d>
            </a:bodyPr>
            <a:lstStyle/>
            <a:p>
              <a:pPr algn="ctr"/>
              <a:r>
                <a:rPr lang="en-US" sz="1200" dirty="0" smtClean="0">
                  <a:solidFill>
                    <a:srgbClr val="FFFFFF"/>
                  </a:solidFill>
                  <a:effectLst>
                    <a:outerShdw blurRad="12700" dist="38100" dir="2700000" algn="tl" rotWithShape="0">
                      <a:prstClr val="black">
                        <a:alpha val="79000"/>
                      </a:prstClr>
                    </a:outerShdw>
                  </a:effectLst>
                </a:rPr>
                <a:t>Packaged</a:t>
              </a:r>
              <a:endParaRPr lang="en-US" sz="1200" dirty="0">
                <a:solidFill>
                  <a:srgbClr val="FFFFFF"/>
                </a:solidFill>
                <a:effectLst>
                  <a:outerShdw blurRad="12700" dist="38100" dir="2700000" algn="tl" rotWithShape="0">
                    <a:prstClr val="black">
                      <a:alpha val="79000"/>
                    </a:prstClr>
                  </a:outerShdw>
                </a:effectLst>
              </a:endParaRPr>
            </a:p>
          </p:txBody>
        </p:sp>
        <p:cxnSp>
          <p:nvCxnSpPr>
            <p:cNvPr id="64" name="4b_line"/>
            <p:cNvCxnSpPr/>
            <p:nvPr/>
          </p:nvCxnSpPr>
          <p:spPr bwMode="auto">
            <a:xfrm rot="16200000" flipH="1">
              <a:off x="5115957" y="2463472"/>
              <a:ext cx="731520" cy="1"/>
            </a:xfrm>
            <a:prstGeom prst="line">
              <a:avLst/>
            </a:prstGeom>
            <a:noFill/>
            <a:ln w="12700" cap="flat" cmpd="sng" algn="ctr">
              <a:solidFill>
                <a:schemeClr val="tx1">
                  <a:lumMod val="85000"/>
                </a:schemeClr>
              </a:solidFill>
              <a:prstDash val="solid"/>
              <a:round/>
              <a:headEnd type="none" w="med" len="med"/>
              <a:tailEnd type="none" w="med" len="med"/>
            </a:ln>
            <a:effectLst/>
          </p:spPr>
        </p:cxnSp>
        <p:cxnSp>
          <p:nvCxnSpPr>
            <p:cNvPr id="63" name="4a_line"/>
            <p:cNvCxnSpPr/>
            <p:nvPr/>
          </p:nvCxnSpPr>
          <p:spPr bwMode="auto">
            <a:xfrm rot="16200000" flipH="1">
              <a:off x="4373819" y="2651647"/>
              <a:ext cx="731520" cy="1"/>
            </a:xfrm>
            <a:prstGeom prst="line">
              <a:avLst/>
            </a:prstGeom>
            <a:noFill/>
            <a:ln w="12700" cap="flat" cmpd="sng" algn="ctr">
              <a:solidFill>
                <a:schemeClr val="tx1">
                  <a:lumMod val="85000"/>
                </a:schemeClr>
              </a:solidFill>
              <a:prstDash val="solid"/>
              <a:round/>
              <a:headEnd type="none" w="med" len="med"/>
              <a:tailEnd type="none" w="med" len="med"/>
            </a:ln>
            <a:effectLst/>
          </p:spPr>
        </p:cxnSp>
      </p:grpSp>
      <p:sp>
        <p:nvSpPr>
          <p:cNvPr id="86" name="Composite Apps_box"/>
          <p:cNvSpPr/>
          <p:nvPr/>
        </p:nvSpPr>
        <p:spPr bwMode="auto">
          <a:xfrm rot="20760000">
            <a:off x="4547217" y="2770476"/>
            <a:ext cx="1135740" cy="292037"/>
          </a:xfrm>
          <a:prstGeom prst="parallelogram">
            <a:avLst/>
          </a:prstGeom>
          <a:gradFill flip="none" rotWithShape="1">
            <a:gsLst>
              <a:gs pos="0">
                <a:srgbClr val="A9B4C1"/>
              </a:gs>
              <a:gs pos="100000">
                <a:srgbClr val="7989A3"/>
              </a:gs>
            </a:gsLst>
            <a:lin ang="4800000" scaled="0"/>
            <a:tileRect/>
          </a:gradFill>
          <a:ln w="12700">
            <a:solidFill>
              <a:schemeClr val="tx1">
                <a:lumMod val="85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smtClean="0">
              <a:solidFill>
                <a:srgbClr val="FFFFFF"/>
              </a:solidFill>
            </a:endParaRPr>
          </a:p>
        </p:txBody>
      </p:sp>
      <p:sp>
        <p:nvSpPr>
          <p:cNvPr id="84" name="Composite Apps"/>
          <p:cNvSpPr txBox="1"/>
          <p:nvPr/>
        </p:nvSpPr>
        <p:spPr>
          <a:xfrm>
            <a:off x="4560282" y="2815242"/>
            <a:ext cx="1116690" cy="184666"/>
          </a:xfrm>
          <a:custGeom>
            <a:avLst/>
            <a:gdLst>
              <a:gd name="connsiteX0" fmla="*/ 0 w 1289135"/>
              <a:gd name="connsiteY0" fmla="*/ 0 h 330786"/>
              <a:gd name="connsiteX1" fmla="*/ 1289135 w 1289135"/>
              <a:gd name="connsiteY1" fmla="*/ 0 h 330786"/>
              <a:gd name="connsiteX2" fmla="*/ 1289135 w 1289135"/>
              <a:gd name="connsiteY2" fmla="*/ 330786 h 330786"/>
              <a:gd name="connsiteX3" fmla="*/ 0 w 1289135"/>
              <a:gd name="connsiteY3" fmla="*/ 330786 h 330786"/>
              <a:gd name="connsiteX4" fmla="*/ 0 w 1289135"/>
              <a:gd name="connsiteY4" fmla="*/ 0 h 330786"/>
              <a:gd name="connsiteX0" fmla="*/ 0 w 1289135"/>
              <a:gd name="connsiteY0" fmla="*/ 117044 h 447830"/>
              <a:gd name="connsiteX1" fmla="*/ 1289135 w 1289135"/>
              <a:gd name="connsiteY1" fmla="*/ 0 h 447830"/>
              <a:gd name="connsiteX2" fmla="*/ 1289135 w 1289135"/>
              <a:gd name="connsiteY2" fmla="*/ 447830 h 447830"/>
              <a:gd name="connsiteX3" fmla="*/ 0 w 1289135"/>
              <a:gd name="connsiteY3" fmla="*/ 447830 h 447830"/>
              <a:gd name="connsiteX4" fmla="*/ 0 w 1289135"/>
              <a:gd name="connsiteY4" fmla="*/ 117044 h 447830"/>
              <a:gd name="connsiteX0" fmla="*/ 7315 w 1296450"/>
              <a:gd name="connsiteY0" fmla="*/ 117044 h 535612"/>
              <a:gd name="connsiteX1" fmla="*/ 1296450 w 1296450"/>
              <a:gd name="connsiteY1" fmla="*/ 0 h 535612"/>
              <a:gd name="connsiteX2" fmla="*/ 1296450 w 1296450"/>
              <a:gd name="connsiteY2" fmla="*/ 447830 h 535612"/>
              <a:gd name="connsiteX3" fmla="*/ 0 w 1296450"/>
              <a:gd name="connsiteY3" fmla="*/ 535612 h 535612"/>
              <a:gd name="connsiteX4" fmla="*/ 7315 w 1296450"/>
              <a:gd name="connsiteY4" fmla="*/ 117044 h 535612"/>
              <a:gd name="connsiteX0" fmla="*/ 7315 w 1300108"/>
              <a:gd name="connsiteY0" fmla="*/ 117044 h 535612"/>
              <a:gd name="connsiteX1" fmla="*/ 1296450 w 1300108"/>
              <a:gd name="connsiteY1" fmla="*/ 0 h 535612"/>
              <a:gd name="connsiteX2" fmla="*/ 1300108 w 1300108"/>
              <a:gd name="connsiteY2" fmla="*/ 294210 h 535612"/>
              <a:gd name="connsiteX3" fmla="*/ 0 w 1300108"/>
              <a:gd name="connsiteY3" fmla="*/ 535612 h 535612"/>
              <a:gd name="connsiteX4" fmla="*/ 7315 w 1300108"/>
              <a:gd name="connsiteY4" fmla="*/ 117044 h 535612"/>
              <a:gd name="connsiteX0" fmla="*/ 3657 w 1300108"/>
              <a:gd name="connsiteY0" fmla="*/ 270663 h 535612"/>
              <a:gd name="connsiteX1" fmla="*/ 1296450 w 1300108"/>
              <a:gd name="connsiteY1" fmla="*/ 0 h 535612"/>
              <a:gd name="connsiteX2" fmla="*/ 1300108 w 1300108"/>
              <a:gd name="connsiteY2" fmla="*/ 294210 h 535612"/>
              <a:gd name="connsiteX3" fmla="*/ 0 w 1300108"/>
              <a:gd name="connsiteY3" fmla="*/ 535612 h 535612"/>
              <a:gd name="connsiteX4" fmla="*/ 3657 w 1300108"/>
              <a:gd name="connsiteY4" fmla="*/ 270663 h 535612"/>
              <a:gd name="connsiteX0" fmla="*/ 3657 w 1300108"/>
              <a:gd name="connsiteY0" fmla="*/ 270663 h 535612"/>
              <a:gd name="connsiteX1" fmla="*/ 1296450 w 1300108"/>
              <a:gd name="connsiteY1" fmla="*/ 0 h 535612"/>
              <a:gd name="connsiteX2" fmla="*/ 1300108 w 1300108"/>
              <a:gd name="connsiteY2" fmla="*/ 264949 h 535612"/>
              <a:gd name="connsiteX3" fmla="*/ 0 w 1300108"/>
              <a:gd name="connsiteY3" fmla="*/ 535612 h 535612"/>
              <a:gd name="connsiteX4" fmla="*/ 3657 w 1300108"/>
              <a:gd name="connsiteY4" fmla="*/ 270663 h 535612"/>
              <a:gd name="connsiteX0" fmla="*/ 0 w 1296451"/>
              <a:gd name="connsiteY0" fmla="*/ 270663 h 546584"/>
              <a:gd name="connsiteX1" fmla="*/ 1292793 w 1296451"/>
              <a:gd name="connsiteY1" fmla="*/ 0 h 546584"/>
              <a:gd name="connsiteX2" fmla="*/ 1296451 w 1296451"/>
              <a:gd name="connsiteY2" fmla="*/ 264949 h 546584"/>
              <a:gd name="connsiteX3" fmla="*/ 7316 w 1296451"/>
              <a:gd name="connsiteY3" fmla="*/ 546584 h 546584"/>
              <a:gd name="connsiteX4" fmla="*/ 0 w 1296451"/>
              <a:gd name="connsiteY4" fmla="*/ 270663 h 546584"/>
              <a:gd name="connsiteX0" fmla="*/ 0 w 1296451"/>
              <a:gd name="connsiteY0" fmla="*/ 332843 h 546584"/>
              <a:gd name="connsiteX1" fmla="*/ 1292793 w 1296451"/>
              <a:gd name="connsiteY1" fmla="*/ 0 h 546584"/>
              <a:gd name="connsiteX2" fmla="*/ 1296451 w 1296451"/>
              <a:gd name="connsiteY2" fmla="*/ 264949 h 546584"/>
              <a:gd name="connsiteX3" fmla="*/ 7316 w 1296451"/>
              <a:gd name="connsiteY3" fmla="*/ 546584 h 546584"/>
              <a:gd name="connsiteX4" fmla="*/ 0 w 1296451"/>
              <a:gd name="connsiteY4" fmla="*/ 332843 h 546584"/>
              <a:gd name="connsiteX0" fmla="*/ 0 w 1297670"/>
              <a:gd name="connsiteY0" fmla="*/ 263349 h 477090"/>
              <a:gd name="connsiteX1" fmla="*/ 1296451 w 1297670"/>
              <a:gd name="connsiteY1" fmla="*/ 0 h 477090"/>
              <a:gd name="connsiteX2" fmla="*/ 1296451 w 1297670"/>
              <a:gd name="connsiteY2" fmla="*/ 195455 h 477090"/>
              <a:gd name="connsiteX3" fmla="*/ 7316 w 1297670"/>
              <a:gd name="connsiteY3" fmla="*/ 477090 h 477090"/>
              <a:gd name="connsiteX4" fmla="*/ 0 w 1297670"/>
              <a:gd name="connsiteY4" fmla="*/ 263349 h 477090"/>
              <a:gd name="connsiteX0" fmla="*/ 0 w 1297670"/>
              <a:gd name="connsiteY0" fmla="*/ 263349 h 477090"/>
              <a:gd name="connsiteX1" fmla="*/ 1296451 w 1297670"/>
              <a:gd name="connsiteY1" fmla="*/ 0 h 477090"/>
              <a:gd name="connsiteX2" fmla="*/ 1292793 w 1297670"/>
              <a:gd name="connsiteY2" fmla="*/ 169852 h 477090"/>
              <a:gd name="connsiteX3" fmla="*/ 7316 w 1297670"/>
              <a:gd name="connsiteY3" fmla="*/ 477090 h 477090"/>
              <a:gd name="connsiteX4" fmla="*/ 0 w 1297670"/>
              <a:gd name="connsiteY4" fmla="*/ 263349 h 477090"/>
              <a:gd name="connsiteX0" fmla="*/ 0 w 1297670"/>
              <a:gd name="connsiteY0" fmla="*/ 263349 h 495378"/>
              <a:gd name="connsiteX1" fmla="*/ 1296451 w 1297670"/>
              <a:gd name="connsiteY1" fmla="*/ 0 h 495378"/>
              <a:gd name="connsiteX2" fmla="*/ 1292793 w 1297670"/>
              <a:gd name="connsiteY2" fmla="*/ 169852 h 495378"/>
              <a:gd name="connsiteX3" fmla="*/ 3658 w 1297670"/>
              <a:gd name="connsiteY3" fmla="*/ 495378 h 495378"/>
              <a:gd name="connsiteX4" fmla="*/ 0 w 1297670"/>
              <a:gd name="connsiteY4" fmla="*/ 263349 h 495378"/>
              <a:gd name="connsiteX0" fmla="*/ 0 w 1292793"/>
              <a:gd name="connsiteY0" fmla="*/ 259692 h 491721"/>
              <a:gd name="connsiteX1" fmla="*/ 1289136 w 1292793"/>
              <a:gd name="connsiteY1" fmla="*/ 0 h 491721"/>
              <a:gd name="connsiteX2" fmla="*/ 1292793 w 1292793"/>
              <a:gd name="connsiteY2" fmla="*/ 166195 h 491721"/>
              <a:gd name="connsiteX3" fmla="*/ 3658 w 1292793"/>
              <a:gd name="connsiteY3" fmla="*/ 491721 h 491721"/>
              <a:gd name="connsiteX4" fmla="*/ 0 w 1292793"/>
              <a:gd name="connsiteY4" fmla="*/ 259692 h 491721"/>
              <a:gd name="connsiteX0" fmla="*/ 1218 w 1290354"/>
              <a:gd name="connsiteY0" fmla="*/ 332844 h 491721"/>
              <a:gd name="connsiteX1" fmla="*/ 1286697 w 1290354"/>
              <a:gd name="connsiteY1" fmla="*/ 0 h 491721"/>
              <a:gd name="connsiteX2" fmla="*/ 1290354 w 1290354"/>
              <a:gd name="connsiteY2" fmla="*/ 166195 h 491721"/>
              <a:gd name="connsiteX3" fmla="*/ 1219 w 1290354"/>
              <a:gd name="connsiteY3" fmla="*/ 491721 h 491721"/>
              <a:gd name="connsiteX4" fmla="*/ 1218 w 1290354"/>
              <a:gd name="connsiteY4" fmla="*/ 332844 h 491721"/>
              <a:gd name="connsiteX0" fmla="*/ 1218 w 1295231"/>
              <a:gd name="connsiteY0" fmla="*/ 303583 h 462460"/>
              <a:gd name="connsiteX1" fmla="*/ 1294012 w 1295231"/>
              <a:gd name="connsiteY1" fmla="*/ 0 h 462460"/>
              <a:gd name="connsiteX2" fmla="*/ 1290354 w 1295231"/>
              <a:gd name="connsiteY2" fmla="*/ 136934 h 462460"/>
              <a:gd name="connsiteX3" fmla="*/ 1219 w 1295231"/>
              <a:gd name="connsiteY3" fmla="*/ 462460 h 462460"/>
              <a:gd name="connsiteX4" fmla="*/ 1218 w 1295231"/>
              <a:gd name="connsiteY4" fmla="*/ 303583 h 462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231" h="462460">
                <a:moveTo>
                  <a:pt x="1218" y="303583"/>
                </a:moveTo>
                <a:lnTo>
                  <a:pt x="1294012" y="0"/>
                </a:lnTo>
                <a:cubicBezTo>
                  <a:pt x="1295231" y="98070"/>
                  <a:pt x="1289135" y="38864"/>
                  <a:pt x="1290354" y="136934"/>
                </a:cubicBezTo>
                <a:lnTo>
                  <a:pt x="1219" y="462460"/>
                </a:lnTo>
                <a:cubicBezTo>
                  <a:pt x="0" y="385117"/>
                  <a:pt x="2437" y="380926"/>
                  <a:pt x="1218" y="303583"/>
                </a:cubicBezTo>
                <a:close/>
              </a:path>
            </a:pathLst>
          </a:custGeom>
          <a:noFill/>
          <a:ln w="9525">
            <a:noFill/>
            <a:round/>
            <a:headEnd/>
            <a:tailEnd/>
          </a:ln>
        </p:spPr>
        <p:txBody>
          <a:bodyPr vert="horz" wrap="square" lIns="0" tIns="0" rIns="0" bIns="0" numCol="1" anchor="ctr" anchorCtr="0" compatLnSpc="1">
            <a:prstTxWarp prst="textNoShape">
              <a:avLst/>
            </a:prstTxWarp>
            <a:spAutoFit/>
            <a:scene3d>
              <a:camera prst="perspectiveContrastingRightFacing"/>
              <a:lightRig rig="threePt" dir="t"/>
            </a:scene3d>
          </a:bodyPr>
          <a:lstStyle/>
          <a:p>
            <a:pPr algn="ctr" fontAlgn="base">
              <a:spcBef>
                <a:spcPct val="0"/>
              </a:spcBef>
              <a:spcAft>
                <a:spcPct val="0"/>
              </a:spcAft>
            </a:pPr>
            <a:r>
              <a:rPr lang="en-US" sz="1200" dirty="0" smtClean="0">
                <a:solidFill>
                  <a:srgbClr val="FFFFFF"/>
                </a:solidFill>
                <a:effectLst>
                  <a:outerShdw blurRad="12700" dist="38100" dir="2700000" algn="tl" rotWithShape="0">
                    <a:prstClr val="black">
                      <a:alpha val="79000"/>
                    </a:prstClr>
                  </a:outerShdw>
                </a:effectLst>
              </a:rPr>
              <a:t>Composite Apps</a:t>
            </a:r>
          </a:p>
        </p:txBody>
      </p:sp>
      <p:sp>
        <p:nvSpPr>
          <p:cNvPr id="65" name="case_front"/>
          <p:cNvSpPr>
            <a:spLocks/>
          </p:cNvSpPr>
          <p:nvPr/>
        </p:nvSpPr>
        <p:spPr bwMode="auto">
          <a:xfrm rot="10800000">
            <a:off x="1645503" y="1506293"/>
            <a:ext cx="4787900" cy="4175125"/>
          </a:xfrm>
          <a:custGeom>
            <a:avLst/>
            <a:gdLst/>
            <a:ahLst/>
            <a:cxnLst>
              <a:cxn ang="0">
                <a:pos x="3016" y="2630"/>
              </a:cxn>
              <a:cxn ang="0">
                <a:pos x="1508" y="2245"/>
              </a:cxn>
              <a:cxn ang="0">
                <a:pos x="0" y="2630"/>
              </a:cxn>
              <a:cxn ang="0">
                <a:pos x="0" y="386"/>
              </a:cxn>
              <a:cxn ang="0">
                <a:pos x="1508" y="0"/>
              </a:cxn>
              <a:cxn ang="0">
                <a:pos x="3016" y="386"/>
              </a:cxn>
              <a:cxn ang="0">
                <a:pos x="3016" y="2630"/>
              </a:cxn>
            </a:cxnLst>
            <a:rect l="0" t="0" r="r" b="b"/>
            <a:pathLst>
              <a:path w="3016" h="2630">
                <a:moveTo>
                  <a:pt x="3016" y="2630"/>
                </a:moveTo>
                <a:lnTo>
                  <a:pt x="1508" y="2245"/>
                </a:lnTo>
                <a:lnTo>
                  <a:pt x="0" y="2630"/>
                </a:lnTo>
                <a:lnTo>
                  <a:pt x="0" y="386"/>
                </a:lnTo>
                <a:lnTo>
                  <a:pt x="1508" y="0"/>
                </a:lnTo>
                <a:lnTo>
                  <a:pt x="3016" y="386"/>
                </a:lnTo>
                <a:lnTo>
                  <a:pt x="3016" y="2630"/>
                </a:lnTo>
                <a:close/>
              </a:path>
            </a:pathLst>
          </a:custGeom>
          <a:gradFill flip="none" rotWithShape="1">
            <a:gsLst>
              <a:gs pos="0">
                <a:srgbClr val="CCCCCC"/>
              </a:gs>
              <a:gs pos="12000">
                <a:srgbClr val="CCCCCC">
                  <a:shade val="67500"/>
                  <a:satMod val="115000"/>
                  <a:alpha val="0"/>
                </a:srgbClr>
              </a:gs>
              <a:gs pos="46000">
                <a:srgbClr val="CCCCCC">
                  <a:shade val="67500"/>
                  <a:satMod val="115000"/>
                  <a:alpha val="0"/>
                </a:srgbClr>
              </a:gs>
              <a:gs pos="50000">
                <a:srgbClr val="CCCCCC">
                  <a:alpha val="40000"/>
                </a:srgbClr>
              </a:gs>
              <a:gs pos="54000">
                <a:srgbClr val="CCCCCC">
                  <a:alpha val="0"/>
                </a:srgbClr>
              </a:gs>
              <a:gs pos="88000">
                <a:srgbClr val="CCCCCC">
                  <a:shade val="100000"/>
                  <a:satMod val="115000"/>
                  <a:alpha val="0"/>
                </a:srgbClr>
              </a:gs>
              <a:gs pos="100000">
                <a:srgbClr val="CCCCCC">
                  <a:shade val="100000"/>
                  <a:satMod val="115000"/>
                </a:srgbClr>
              </a:gs>
            </a:gsLst>
            <a:lin ang="21594000" scaled="0"/>
            <a:tileRect/>
          </a:gra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FFFFFF"/>
              </a:solidFill>
            </a:endParaRPr>
          </a:p>
        </p:txBody>
      </p:sp>
      <p:sp>
        <p:nvSpPr>
          <p:cNvPr id="54" name="Management_text"/>
          <p:cNvSpPr txBox="1"/>
          <p:nvPr/>
        </p:nvSpPr>
        <p:spPr>
          <a:xfrm>
            <a:off x="3640639" y="1664265"/>
            <a:ext cx="3424687" cy="523220"/>
          </a:xfrm>
          <a:prstGeom prst="rect">
            <a:avLst/>
          </a:prstGeom>
          <a:noFill/>
        </p:spPr>
        <p:txBody>
          <a:bodyPr wrap="square" rtlCol="0">
            <a:spAutoFit/>
            <a:scene3d>
              <a:camera prst="perspectiveContrastingRightFacing">
                <a:rot lat="648000" lon="18963666" rev="213211"/>
              </a:camera>
              <a:lightRig rig="threePt" dir="t"/>
            </a:scene3d>
          </a:bodyPr>
          <a:lstStyle/>
          <a:p>
            <a:pPr algn="ctr"/>
            <a:r>
              <a:rPr lang="en-US" sz="2800" b="1" cap="small" dirty="0" smtClean="0">
                <a:solidFill>
                  <a:srgbClr val="FFFFFF"/>
                </a:solidFill>
                <a:effectLst>
                  <a:outerShdw blurRad="50800" dist="38100" dir="2700000" algn="tl" rotWithShape="0">
                    <a:prstClr val="black">
                      <a:alpha val="40000"/>
                    </a:prstClr>
                  </a:outerShdw>
                </a:effectLst>
              </a:rPr>
              <a:t>management tools</a:t>
            </a:r>
            <a:endParaRPr lang="en-US" sz="2800" b="1" cap="small" dirty="0">
              <a:solidFill>
                <a:srgbClr val="FFFFFF"/>
              </a:solidFill>
              <a:effectLst>
                <a:outerShdw blurRad="50800" dist="38100" dir="2700000" algn="tl" rotWithShape="0">
                  <a:prstClr val="black">
                    <a:alpha val="40000"/>
                  </a:prstClr>
                </a:outerShdw>
              </a:effectLst>
            </a:endParaRPr>
          </a:p>
        </p:txBody>
      </p:sp>
      <p:sp>
        <p:nvSpPr>
          <p:cNvPr id="55" name="ALM_text"/>
          <p:cNvSpPr txBox="1"/>
          <p:nvPr/>
        </p:nvSpPr>
        <p:spPr>
          <a:xfrm>
            <a:off x="904459" y="1606999"/>
            <a:ext cx="3156703" cy="523220"/>
          </a:xfrm>
          <a:prstGeom prst="rect">
            <a:avLst/>
          </a:prstGeom>
          <a:noFill/>
        </p:spPr>
        <p:txBody>
          <a:bodyPr wrap="square" rtlCol="0">
            <a:spAutoFit/>
            <a:scene3d>
              <a:camera prst="perspectiveContrastingLeftFacing">
                <a:rot lat="648000" lon="2636332" rev="21386789"/>
              </a:camera>
              <a:lightRig rig="threePt" dir="t"/>
            </a:scene3d>
          </a:bodyPr>
          <a:lstStyle/>
          <a:p>
            <a:pPr algn="ctr"/>
            <a:r>
              <a:rPr lang="en-US" sz="2800" b="1" cap="small" dirty="0" smtClean="0">
                <a:solidFill>
                  <a:srgbClr val="FFFFFF"/>
                </a:solidFill>
                <a:effectLst>
                  <a:outerShdw blurRad="50800" dist="38100" dir="8100000" algn="tr" rotWithShape="0">
                    <a:prstClr val="black">
                      <a:alpha val="40000"/>
                    </a:prstClr>
                  </a:outerShdw>
                </a:effectLst>
              </a:rPr>
              <a:t>alm </a:t>
            </a:r>
            <a:r>
              <a:rPr lang="en-US" sz="2400" b="1" dirty="0" smtClean="0">
                <a:solidFill>
                  <a:srgbClr val="FFFFFF"/>
                </a:solidFill>
                <a:effectLst>
                  <a:outerShdw blurRad="50800" dist="38100" dir="8100000" algn="tr" rotWithShape="0">
                    <a:prstClr val="black">
                      <a:alpha val="40000"/>
                    </a:prstClr>
                  </a:outerShdw>
                </a:effectLst>
              </a:rPr>
              <a:t>and</a:t>
            </a:r>
            <a:r>
              <a:rPr lang="en-US" sz="2800" b="1" cap="small" dirty="0" smtClean="0">
                <a:solidFill>
                  <a:srgbClr val="FFFFFF"/>
                </a:solidFill>
                <a:effectLst>
                  <a:outerShdw blurRad="50800" dist="38100" dir="8100000" algn="tr" rotWithShape="0">
                    <a:prstClr val="black">
                      <a:alpha val="40000"/>
                    </a:prstClr>
                  </a:outerShdw>
                </a:effectLst>
              </a:rPr>
              <a:t> tools</a:t>
            </a:r>
            <a:endParaRPr lang="en-US" sz="2800" b="1" cap="small" dirty="0">
              <a:solidFill>
                <a:srgbClr val="FFFFFF"/>
              </a:solidFill>
              <a:effectLst>
                <a:outerShdw blurRad="50800" dist="38100" dir="8100000" algn="tr" rotWithShape="0">
                  <a:prstClr val="black">
                    <a:alpha val="40000"/>
                  </a:prstClr>
                </a:outerShdw>
              </a:effectLst>
            </a:endParaRPr>
          </a:p>
        </p:txBody>
      </p:sp>
      <p:sp>
        <p:nvSpPr>
          <p:cNvPr id="5" name="Title 4"/>
          <p:cNvSpPr>
            <a:spLocks noGrp="1"/>
          </p:cNvSpPr>
          <p:nvPr>
            <p:ph type="title" idx="4294967295"/>
          </p:nvPr>
        </p:nvSpPr>
        <p:spPr>
          <a:xfrm>
            <a:off x="457200" y="152400"/>
            <a:ext cx="8321675" cy="553998"/>
          </a:xfrm>
        </p:spPr>
        <p:txBody>
          <a:bodyPr/>
          <a:lstStyle/>
          <a:p>
            <a:pPr>
              <a:defRPr/>
            </a:pPr>
            <a:r>
              <a:rPr lang="en-US" kern="1200" dirty="0" smtClean="0"/>
              <a:t>Application Platform Capabilities</a:t>
            </a:r>
            <a:endParaRPr lang="en-US" kern="1200" dirty="0"/>
          </a:p>
        </p:txBody>
      </p:sp>
      <p:sp>
        <p:nvSpPr>
          <p:cNvPr id="66" name="bullet1"/>
          <p:cNvSpPr txBox="1"/>
          <p:nvPr/>
        </p:nvSpPr>
        <p:spPr>
          <a:xfrm>
            <a:off x="6477000" y="1497823"/>
            <a:ext cx="2472922" cy="307777"/>
          </a:xfrm>
          <a:prstGeom prst="rect">
            <a:avLst/>
          </a:prstGeom>
          <a:noFill/>
        </p:spPr>
        <p:txBody>
          <a:bodyPr wrap="square" rtlCol="0">
            <a:spAutoFit/>
          </a:bodyPr>
          <a:lstStyle/>
          <a:p>
            <a:r>
              <a:rPr lang="en-US" sz="1400" dirty="0" smtClean="0">
                <a:solidFill>
                  <a:srgbClr val="000000"/>
                </a:solidFill>
              </a:rPr>
              <a:t>It’s business applications…</a:t>
            </a:r>
            <a:endParaRPr lang="en-US" sz="1400" dirty="0">
              <a:solidFill>
                <a:srgbClr val="000000"/>
              </a:solidFill>
            </a:endParaRPr>
          </a:p>
        </p:txBody>
      </p:sp>
      <p:sp>
        <p:nvSpPr>
          <p:cNvPr id="76" name="bullet2"/>
          <p:cNvSpPr txBox="1"/>
          <p:nvPr/>
        </p:nvSpPr>
        <p:spPr>
          <a:xfrm>
            <a:off x="6477001" y="1925080"/>
            <a:ext cx="2386283" cy="523220"/>
          </a:xfrm>
          <a:prstGeom prst="rect">
            <a:avLst/>
          </a:prstGeom>
          <a:noFill/>
        </p:spPr>
        <p:txBody>
          <a:bodyPr wrap="square" rtlCol="0">
            <a:spAutoFit/>
          </a:bodyPr>
          <a:lstStyle/>
          <a:p>
            <a:r>
              <a:rPr lang="en-US" sz="1400" dirty="0" smtClean="0">
                <a:solidFill>
                  <a:srgbClr val="000000"/>
                </a:solidFill>
              </a:rPr>
              <a:t>…running on an integrated platform…</a:t>
            </a:r>
            <a:endParaRPr lang="en-US" sz="1400" dirty="0">
              <a:solidFill>
                <a:srgbClr val="000000"/>
              </a:solidFill>
            </a:endParaRPr>
          </a:p>
        </p:txBody>
      </p:sp>
      <p:sp>
        <p:nvSpPr>
          <p:cNvPr id="77" name="bullet4"/>
          <p:cNvSpPr txBox="1"/>
          <p:nvPr/>
        </p:nvSpPr>
        <p:spPr>
          <a:xfrm>
            <a:off x="6477001" y="3012012"/>
            <a:ext cx="2425664" cy="307777"/>
          </a:xfrm>
          <a:prstGeom prst="rect">
            <a:avLst/>
          </a:prstGeom>
          <a:noFill/>
        </p:spPr>
        <p:txBody>
          <a:bodyPr wrap="none" rtlCol="0">
            <a:spAutoFit/>
          </a:bodyPr>
          <a:lstStyle/>
          <a:p>
            <a:r>
              <a:rPr lang="en-US" sz="1400" dirty="0" smtClean="0">
                <a:solidFill>
                  <a:srgbClr val="000000"/>
                </a:solidFill>
              </a:rPr>
              <a:t>…accessible by any client…</a:t>
            </a:r>
            <a:endParaRPr lang="en-US" sz="1400" dirty="0">
              <a:solidFill>
                <a:srgbClr val="000000"/>
              </a:solidFill>
            </a:endParaRPr>
          </a:p>
        </p:txBody>
      </p:sp>
      <p:sp>
        <p:nvSpPr>
          <p:cNvPr id="78" name="bullet3"/>
          <p:cNvSpPr txBox="1"/>
          <p:nvPr/>
        </p:nvSpPr>
        <p:spPr>
          <a:xfrm>
            <a:off x="6477001" y="2569237"/>
            <a:ext cx="2701381" cy="307777"/>
          </a:xfrm>
          <a:prstGeom prst="rect">
            <a:avLst/>
          </a:prstGeom>
          <a:noFill/>
        </p:spPr>
        <p:txBody>
          <a:bodyPr wrap="none" rtlCol="0">
            <a:spAutoFit/>
          </a:bodyPr>
          <a:lstStyle/>
          <a:p>
            <a:r>
              <a:rPr lang="en-US" sz="1400" dirty="0" smtClean="0">
                <a:solidFill>
                  <a:srgbClr val="000000"/>
                </a:solidFill>
              </a:rPr>
              <a:t>…on-premises or in the cloud…</a:t>
            </a:r>
            <a:endParaRPr lang="en-US" sz="1400" dirty="0">
              <a:solidFill>
                <a:srgbClr val="000000"/>
              </a:solidFill>
            </a:endParaRPr>
          </a:p>
        </p:txBody>
      </p:sp>
      <p:sp>
        <p:nvSpPr>
          <p:cNvPr id="80" name="bullet5"/>
          <p:cNvSpPr txBox="1"/>
          <p:nvPr/>
        </p:nvSpPr>
        <p:spPr>
          <a:xfrm>
            <a:off x="6477001" y="3503997"/>
            <a:ext cx="2233304" cy="523220"/>
          </a:xfrm>
          <a:prstGeom prst="rect">
            <a:avLst/>
          </a:prstGeom>
          <a:noFill/>
        </p:spPr>
        <p:txBody>
          <a:bodyPr wrap="none" rtlCol="0">
            <a:spAutoFit/>
          </a:bodyPr>
          <a:lstStyle/>
          <a:p>
            <a:r>
              <a:rPr lang="en-US" sz="1400" dirty="0" smtClean="0">
                <a:solidFill>
                  <a:srgbClr val="000000"/>
                </a:solidFill>
              </a:rPr>
              <a:t>…managed by the same, </a:t>
            </a:r>
          </a:p>
          <a:p>
            <a:r>
              <a:rPr lang="en-US" sz="1400" dirty="0" smtClean="0">
                <a:solidFill>
                  <a:srgbClr val="000000"/>
                </a:solidFill>
              </a:rPr>
              <a:t>integrated tools….</a:t>
            </a:r>
            <a:endParaRPr lang="en-US" sz="1400" dirty="0">
              <a:solidFill>
                <a:srgbClr val="000000"/>
              </a:solidFill>
            </a:endParaRPr>
          </a:p>
        </p:txBody>
      </p:sp>
      <p:sp>
        <p:nvSpPr>
          <p:cNvPr id="83" name="bullet6"/>
          <p:cNvSpPr txBox="1"/>
          <p:nvPr/>
        </p:nvSpPr>
        <p:spPr>
          <a:xfrm>
            <a:off x="6477001" y="4119338"/>
            <a:ext cx="1944763" cy="523220"/>
          </a:xfrm>
          <a:prstGeom prst="rect">
            <a:avLst/>
          </a:prstGeom>
          <a:noFill/>
        </p:spPr>
        <p:txBody>
          <a:bodyPr wrap="none" rtlCol="0">
            <a:spAutoFit/>
          </a:bodyPr>
          <a:lstStyle/>
          <a:p>
            <a:r>
              <a:rPr lang="en-US" sz="1400" dirty="0" smtClean="0">
                <a:solidFill>
                  <a:srgbClr val="000000"/>
                </a:solidFill>
              </a:rPr>
              <a:t>…created with one </a:t>
            </a:r>
          </a:p>
          <a:p>
            <a:r>
              <a:rPr lang="en-US" sz="1400" dirty="0" smtClean="0">
                <a:solidFill>
                  <a:srgbClr val="000000"/>
                </a:solidFill>
              </a:rPr>
              <a:t>developer experience</a:t>
            </a:r>
            <a:endParaRPr lang="en-US" sz="1400" dirty="0">
              <a:solidFill>
                <a:srgbClr val="000000"/>
              </a:solidFill>
            </a:endParaRPr>
          </a:p>
        </p:txBody>
      </p:sp>
      <p:sp>
        <p:nvSpPr>
          <p:cNvPr id="85" name="bullet1"/>
          <p:cNvSpPr txBox="1"/>
          <p:nvPr/>
        </p:nvSpPr>
        <p:spPr>
          <a:xfrm>
            <a:off x="6477000" y="1066800"/>
            <a:ext cx="2386283" cy="338554"/>
          </a:xfrm>
          <a:prstGeom prst="rect">
            <a:avLst/>
          </a:prstGeom>
          <a:noFill/>
        </p:spPr>
        <p:txBody>
          <a:bodyPr wrap="square" rtlCol="0">
            <a:spAutoFit/>
          </a:bodyPr>
          <a:lstStyle/>
          <a:p>
            <a:r>
              <a:rPr lang="en-US" sz="1600" u="sng" dirty="0" smtClean="0">
                <a:solidFill>
                  <a:srgbClr val="000000"/>
                </a:solidFill>
              </a:rPr>
              <a:t>What IT tells us it wants</a:t>
            </a:r>
            <a:endParaRPr lang="en-US" sz="1600" u="sng" dirty="0">
              <a:solidFill>
                <a:srgbClr val="000000"/>
              </a:solidFill>
            </a:endParaRPr>
          </a:p>
        </p:txBody>
      </p:sp>
    </p:spTree>
    <p:extLst>
      <p:ext uri="{BB962C8B-B14F-4D97-AF65-F5344CB8AC3E}">
        <p14:creationId xmlns:p14="http://schemas.microsoft.com/office/powerpoint/2010/main" val="30988296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500"/>
                                        <p:tgtEl>
                                          <p:spTgt spid="76"/>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par>
                          <p:cTn id="34" fill="hold">
                            <p:stCondLst>
                              <p:cond delay="1000"/>
                            </p:stCondLst>
                            <p:childTnLst>
                              <p:par>
                                <p:cTn id="35" presetID="22" presetClass="entr" presetSubtype="4" fill="hold"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wipe(down)">
                                      <p:cBhvr>
                                        <p:cTn id="37" dur="500"/>
                                        <p:tgtEl>
                                          <p:spTgt spid="5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up)">
                                      <p:cBhvr>
                                        <p:cTn id="40" dur="500"/>
                                        <p:tgtEl>
                                          <p:spTgt spid="22"/>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up)">
                                      <p:cBhvr>
                                        <p:cTn id="43" dur="500"/>
                                        <p:tgtEl>
                                          <p:spTgt spid="23"/>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up)">
                                      <p:cBhvr>
                                        <p:cTn id="46" dur="500"/>
                                        <p:tgtEl>
                                          <p:spTgt spid="24"/>
                                        </p:tgtEl>
                                      </p:cBhvr>
                                    </p:animEffec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par>
                                <p:cTn id="51" presetID="10" presetClass="entr" presetSubtype="0" fill="hold" nodeType="withEffect">
                                  <p:stCondLst>
                                    <p:cond delay="50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nodeType="withEffect">
                                  <p:stCondLst>
                                    <p:cond delay="50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childTnLst>
                          </p:cTn>
                        </p:par>
                        <p:par>
                          <p:cTn id="61" fill="hold">
                            <p:stCondLst>
                              <p:cond delay="3500"/>
                            </p:stCondLst>
                            <p:childTnLst>
                              <p:par>
                                <p:cTn id="62" presetID="10"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par>
                                <p:cTn id="65" presetID="10" presetClass="entr" presetSubtype="0" fill="hold" nodeType="withEffect">
                                  <p:stCondLst>
                                    <p:cond delay="50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par>
                          <p:cTn id="68" fill="hold">
                            <p:stCondLst>
                              <p:cond delay="4500"/>
                            </p:stCondLst>
                            <p:childTnLst>
                              <p:par>
                                <p:cTn id="69" presetID="16" presetClass="entr" presetSubtype="37" fill="hold" grpId="0" nodeType="after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barn(outVertical)">
                                      <p:cBhvr>
                                        <p:cTn id="71" dur="500"/>
                                        <p:tgtEl>
                                          <p:spTgt spid="86"/>
                                        </p:tgtEl>
                                      </p:cBhvr>
                                    </p:animEffect>
                                  </p:childTnLst>
                                </p:cTn>
                              </p:par>
                            </p:childTnLst>
                          </p:cTn>
                        </p:par>
                        <p:par>
                          <p:cTn id="72" fill="hold">
                            <p:stCondLst>
                              <p:cond delay="5000"/>
                            </p:stCondLst>
                            <p:childTnLst>
                              <p:par>
                                <p:cTn id="73" presetID="10" presetClass="entr" presetSubtype="0"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fade">
                                      <p:cBhvr>
                                        <p:cTn id="75" dur="500"/>
                                        <p:tgtEl>
                                          <p:spTgt spid="8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78"/>
                                        </p:tgtEl>
                                        <p:attrNameLst>
                                          <p:attrName>style.visibility</p:attrName>
                                        </p:attrNameLst>
                                      </p:cBhvr>
                                      <p:to>
                                        <p:strVal val="visible"/>
                                      </p:to>
                                    </p:set>
                                    <p:animEffect transition="in" filter="fade">
                                      <p:cBhvr>
                                        <p:cTn id="80" dur="500"/>
                                        <p:tgtEl>
                                          <p:spTgt spid="78"/>
                                        </p:tgtEl>
                                      </p:cBhvr>
                                    </p:animEffect>
                                  </p:childTnLst>
                                </p:cTn>
                              </p:par>
                            </p:childTnLst>
                          </p:cTn>
                        </p:par>
                        <p:par>
                          <p:cTn id="81" fill="hold">
                            <p:stCondLst>
                              <p:cond delay="500"/>
                            </p:stCondLst>
                            <p:childTnLst>
                              <p:par>
                                <p:cTn id="82" presetID="6" presetClass="entr" presetSubtype="32"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circle(out)">
                                      <p:cBhvr>
                                        <p:cTn id="84" dur="1000"/>
                                        <p:tgtEl>
                                          <p:spTgt spid="2"/>
                                        </p:tgtEl>
                                      </p:cBhvr>
                                    </p:animEffect>
                                  </p:childTnLst>
                                </p:cTn>
                              </p:par>
                            </p:childTnLst>
                          </p:cTn>
                        </p:par>
                        <p:par>
                          <p:cTn id="85" fill="hold">
                            <p:stCondLst>
                              <p:cond delay="1500"/>
                            </p:stCondLst>
                            <p:childTnLst>
                              <p:par>
                                <p:cTn id="86" presetID="22" presetClass="entr" presetSubtype="4" fill="hold" grpId="0" nodeType="afterEffect">
                                  <p:stCondLst>
                                    <p:cond delay="0"/>
                                  </p:stCondLst>
                                  <p:childTnLst>
                                    <p:set>
                                      <p:cBhvr>
                                        <p:cTn id="87" dur="1" fill="hold">
                                          <p:stCondLst>
                                            <p:cond delay="0"/>
                                          </p:stCondLst>
                                        </p:cTn>
                                        <p:tgtEl>
                                          <p:spTgt spid="1029"/>
                                        </p:tgtEl>
                                        <p:attrNameLst>
                                          <p:attrName>style.visibility</p:attrName>
                                        </p:attrNameLst>
                                      </p:cBhvr>
                                      <p:to>
                                        <p:strVal val="visible"/>
                                      </p:to>
                                    </p:set>
                                    <p:animEffect transition="in" filter="wipe(down)">
                                      <p:cBhvr>
                                        <p:cTn id="88" dur="500"/>
                                        <p:tgtEl>
                                          <p:spTgt spid="1029"/>
                                        </p:tgtEl>
                                      </p:cBhvr>
                                    </p:animEffect>
                                  </p:childTnLst>
                                </p:cTn>
                              </p:par>
                            </p:childTnLst>
                          </p:cTn>
                        </p:par>
                        <p:par>
                          <p:cTn id="89" fill="hold">
                            <p:stCondLst>
                              <p:cond delay="2000"/>
                            </p:stCondLst>
                            <p:childTnLst>
                              <p:par>
                                <p:cTn id="90" presetID="22" presetClass="entr" presetSubtype="4" fill="hold" grpId="0" nodeType="afterEffect">
                                  <p:stCondLst>
                                    <p:cond delay="0"/>
                                  </p:stCondLst>
                                  <p:childTnLst>
                                    <p:set>
                                      <p:cBhvr>
                                        <p:cTn id="91" dur="1" fill="hold">
                                          <p:stCondLst>
                                            <p:cond delay="0"/>
                                          </p:stCondLst>
                                        </p:cTn>
                                        <p:tgtEl>
                                          <p:spTgt spid="81"/>
                                        </p:tgtEl>
                                        <p:attrNameLst>
                                          <p:attrName>style.visibility</p:attrName>
                                        </p:attrNameLst>
                                      </p:cBhvr>
                                      <p:to>
                                        <p:strVal val="visible"/>
                                      </p:to>
                                    </p:set>
                                    <p:animEffect transition="in" filter="wipe(down)">
                                      <p:cBhvr>
                                        <p:cTn id="92" dur="500"/>
                                        <p:tgtEl>
                                          <p:spTgt spid="81"/>
                                        </p:tgtEl>
                                      </p:cBhvr>
                                    </p:animEffect>
                                  </p:childTnLst>
                                </p:cTn>
                              </p:par>
                            </p:childTnLst>
                          </p:cTn>
                        </p:par>
                        <p:par>
                          <p:cTn id="93" fill="hold">
                            <p:stCondLst>
                              <p:cond delay="2500"/>
                            </p:stCondLst>
                            <p:childTnLst>
                              <p:par>
                                <p:cTn id="94" presetID="22" presetClass="entr" presetSubtype="4"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Effect transition="in" filter="wipe(down)">
                                      <p:cBhvr>
                                        <p:cTn id="96" dur="500"/>
                                        <p:tgtEl>
                                          <p:spTgt spid="82"/>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77"/>
                                        </p:tgtEl>
                                        <p:attrNameLst>
                                          <p:attrName>style.visibility</p:attrName>
                                        </p:attrNameLst>
                                      </p:cBhvr>
                                      <p:to>
                                        <p:strVal val="visible"/>
                                      </p:to>
                                    </p:set>
                                    <p:animEffect transition="in" filter="fade">
                                      <p:cBhvr>
                                        <p:cTn id="101" dur="500"/>
                                        <p:tgtEl>
                                          <p:spTgt spid="77"/>
                                        </p:tgtEl>
                                      </p:cBhvr>
                                    </p:animEffect>
                                  </p:childTnLst>
                                </p:cTn>
                              </p:par>
                            </p:childTnLst>
                          </p:cTn>
                        </p:par>
                        <p:par>
                          <p:cTn id="102" fill="hold">
                            <p:stCondLst>
                              <p:cond delay="500"/>
                            </p:stCondLst>
                            <p:childTnLst>
                              <p:par>
                                <p:cTn id="103" presetID="22" presetClass="entr" presetSubtype="1"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wipe(up)">
                                      <p:cBhvr>
                                        <p:cTn id="105" dur="500"/>
                                        <p:tgtEl>
                                          <p:spTgt spid="21"/>
                                        </p:tgtEl>
                                      </p:cBhvr>
                                    </p:animEffect>
                                  </p:childTnLst>
                                </p:cTn>
                              </p:par>
                            </p:childTnLst>
                          </p:cTn>
                        </p:par>
                        <p:par>
                          <p:cTn id="106" fill="hold">
                            <p:stCondLst>
                              <p:cond delay="1000"/>
                            </p:stCondLst>
                            <p:childTnLst>
                              <p:par>
                                <p:cTn id="107" presetID="22" presetClass="entr" presetSubtype="4"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80"/>
                                        </p:tgtEl>
                                        <p:attrNameLst>
                                          <p:attrName>style.visibility</p:attrName>
                                        </p:attrNameLst>
                                      </p:cBhvr>
                                      <p:to>
                                        <p:strVal val="visible"/>
                                      </p:to>
                                    </p:set>
                                    <p:animEffect transition="in" filter="fade">
                                      <p:cBhvr>
                                        <p:cTn id="114" dur="500"/>
                                        <p:tgtEl>
                                          <p:spTgt spid="80"/>
                                        </p:tgtEl>
                                      </p:cBhvr>
                                    </p:animEffect>
                                  </p:childTnLst>
                                </p:cTn>
                              </p:par>
                            </p:childTnLst>
                          </p:cTn>
                        </p:par>
                        <p:par>
                          <p:cTn id="115" fill="hold">
                            <p:stCondLst>
                              <p:cond delay="500"/>
                            </p:stCondLst>
                            <p:childTnLst>
                              <p:par>
                                <p:cTn id="116" presetID="22" presetClass="entr" presetSubtype="4" fill="hold" grpId="0" nodeType="afterEffect">
                                  <p:stCondLst>
                                    <p:cond delay="0"/>
                                  </p:stCondLst>
                                  <p:childTnLst>
                                    <p:set>
                                      <p:cBhvr>
                                        <p:cTn id="117" dur="1" fill="hold">
                                          <p:stCondLst>
                                            <p:cond delay="0"/>
                                          </p:stCondLst>
                                        </p:cTn>
                                        <p:tgtEl>
                                          <p:spTgt spid="65"/>
                                        </p:tgtEl>
                                        <p:attrNameLst>
                                          <p:attrName>style.visibility</p:attrName>
                                        </p:attrNameLst>
                                      </p:cBhvr>
                                      <p:to>
                                        <p:strVal val="visible"/>
                                      </p:to>
                                    </p:set>
                                    <p:animEffect transition="in" filter="wipe(down)">
                                      <p:cBhvr>
                                        <p:cTn id="118" dur="500"/>
                                        <p:tgtEl>
                                          <p:spTgt spid="65"/>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7"/>
                                        </p:tgtEl>
                                        <p:attrNameLst>
                                          <p:attrName>style.visibility</p:attrName>
                                        </p:attrNameLst>
                                      </p:cBhvr>
                                      <p:to>
                                        <p:strVal val="visible"/>
                                      </p:to>
                                    </p:set>
                                    <p:animEffect transition="in" filter="wipe(down)">
                                      <p:cBhvr>
                                        <p:cTn id="121" dur="500"/>
                                        <p:tgtEl>
                                          <p:spTgt spid="7"/>
                                        </p:tgtEl>
                                      </p:cBhvr>
                                    </p:animEffect>
                                  </p:childTnLst>
                                </p:cTn>
                              </p:par>
                            </p:childTnLst>
                          </p:cTn>
                        </p:par>
                        <p:par>
                          <p:cTn id="122" fill="hold">
                            <p:stCondLst>
                              <p:cond delay="1000"/>
                            </p:stCondLst>
                            <p:childTnLst>
                              <p:par>
                                <p:cTn id="123" presetID="10" presetClass="entr" presetSubtype="0"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fade">
                                      <p:cBhvr>
                                        <p:cTn id="125" dur="500"/>
                                        <p:tgtEl>
                                          <p:spTgt spid="54"/>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83"/>
                                        </p:tgtEl>
                                        <p:attrNameLst>
                                          <p:attrName>style.visibility</p:attrName>
                                        </p:attrNameLst>
                                      </p:cBhvr>
                                      <p:to>
                                        <p:strVal val="visible"/>
                                      </p:to>
                                    </p:set>
                                    <p:animEffect transition="in" filter="fade">
                                      <p:cBhvr>
                                        <p:cTn id="130" dur="500"/>
                                        <p:tgtEl>
                                          <p:spTgt spid="83"/>
                                        </p:tgtEl>
                                      </p:cBhvr>
                                    </p:animEffect>
                                  </p:childTnLst>
                                </p:cTn>
                              </p:par>
                            </p:childTnLst>
                          </p:cTn>
                        </p:par>
                        <p:par>
                          <p:cTn id="131" fill="hold">
                            <p:stCondLst>
                              <p:cond delay="500"/>
                            </p:stCondLst>
                            <p:childTnLst>
                              <p:par>
                                <p:cTn id="132" presetID="10" presetClass="entr" presetSubtype="0" fill="hold" grpId="0" nodeType="afterEffect">
                                  <p:stCondLst>
                                    <p:cond delay="0"/>
                                  </p:stCondLst>
                                  <p:childTnLst>
                                    <p:set>
                                      <p:cBhvr>
                                        <p:cTn id="133" dur="1" fill="hold">
                                          <p:stCondLst>
                                            <p:cond delay="0"/>
                                          </p:stCondLst>
                                        </p:cTn>
                                        <p:tgtEl>
                                          <p:spTgt spid="55"/>
                                        </p:tgtEl>
                                        <p:attrNameLst>
                                          <p:attrName>style.visibility</p:attrName>
                                        </p:attrNameLst>
                                      </p:cBhvr>
                                      <p:to>
                                        <p:strVal val="visible"/>
                                      </p:to>
                                    </p:set>
                                    <p:animEffect transition="in" filter="fade">
                                      <p:cBhvr>
                                        <p:cTn id="13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81" grpId="0"/>
      <p:bldP spid="82" grpId="0"/>
      <p:bldP spid="7" grpId="0" animBg="1"/>
      <p:bldP spid="21" grpId="0" animBg="1"/>
      <p:bldP spid="30" grpId="0"/>
      <p:bldP spid="35" grpId="0"/>
      <p:bldP spid="36" grpId="0"/>
      <p:bldP spid="37" grpId="0"/>
      <p:bldP spid="38" grpId="0"/>
      <p:bldP spid="22" grpId="0" animBg="1"/>
      <p:bldP spid="23" grpId="0" animBg="1"/>
      <p:bldP spid="24" grpId="0" animBg="1"/>
      <p:bldP spid="86" grpId="0" animBg="1"/>
      <p:bldP spid="84" grpId="0"/>
      <p:bldP spid="65" grpId="0" animBg="1"/>
      <p:bldP spid="54" grpId="0"/>
      <p:bldP spid="55" grpId="0"/>
      <p:bldP spid="66" grpId="0"/>
      <p:bldP spid="76" grpId="0"/>
      <p:bldP spid="77" grpId="0"/>
      <p:bldP spid="78" grpId="0"/>
      <p:bldP spid="80" grpId="0"/>
      <p:bldP spid="83" grpId="0"/>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arrow_half" hidden="1"/>
          <p:cNvSpPr>
            <a:spLocks/>
          </p:cNvSpPr>
          <p:nvPr/>
        </p:nvSpPr>
        <p:spPr bwMode="auto">
          <a:xfrm>
            <a:off x="1045296" y="4330460"/>
            <a:ext cx="3930650" cy="2372260"/>
          </a:xfrm>
          <a:custGeom>
            <a:avLst/>
            <a:gdLst/>
            <a:ahLst/>
            <a:cxnLst>
              <a:cxn ang="0">
                <a:pos x="2218" y="1132"/>
              </a:cxn>
              <a:cxn ang="0">
                <a:pos x="1994" y="1130"/>
              </a:cxn>
              <a:cxn ang="0">
                <a:pos x="1670" y="1114"/>
              </a:cxn>
              <a:cxn ang="0">
                <a:pos x="1364" y="1088"/>
              </a:cxn>
              <a:cxn ang="0">
                <a:pos x="1080" y="1050"/>
              </a:cxn>
              <a:cxn ang="0">
                <a:pos x="822" y="1004"/>
              </a:cxn>
              <a:cxn ang="0">
                <a:pos x="666" y="968"/>
              </a:cxn>
              <a:cxn ang="0">
                <a:pos x="460" y="906"/>
              </a:cxn>
              <a:cxn ang="0">
                <a:pos x="290" y="838"/>
              </a:cxn>
              <a:cxn ang="0">
                <a:pos x="198" y="790"/>
              </a:cxn>
              <a:cxn ang="0">
                <a:pos x="96" y="712"/>
              </a:cxn>
              <a:cxn ang="0">
                <a:pos x="56" y="660"/>
              </a:cxn>
              <a:cxn ang="0">
                <a:pos x="34" y="608"/>
              </a:cxn>
              <a:cxn ang="0">
                <a:pos x="32" y="582"/>
              </a:cxn>
              <a:cxn ang="0">
                <a:pos x="38" y="544"/>
              </a:cxn>
              <a:cxn ang="0">
                <a:pos x="72" y="480"/>
              </a:cxn>
              <a:cxn ang="0">
                <a:pos x="156" y="404"/>
              </a:cxn>
              <a:cxn ang="0">
                <a:pos x="236" y="354"/>
              </a:cxn>
              <a:cxn ang="0">
                <a:pos x="388" y="284"/>
              </a:cxn>
              <a:cxn ang="0">
                <a:pos x="578" y="222"/>
              </a:cxn>
              <a:cxn ang="0">
                <a:pos x="726" y="182"/>
              </a:cxn>
              <a:cxn ang="0">
                <a:pos x="976" y="132"/>
              </a:cxn>
              <a:cxn ang="0">
                <a:pos x="1256" y="90"/>
              </a:cxn>
              <a:cxn ang="0">
                <a:pos x="1558" y="58"/>
              </a:cxn>
              <a:cxn ang="0">
                <a:pos x="1882" y="38"/>
              </a:cxn>
              <a:cxn ang="0">
                <a:pos x="2222" y="32"/>
              </a:cxn>
              <a:cxn ang="0">
                <a:pos x="2108" y="0"/>
              </a:cxn>
              <a:cxn ang="0">
                <a:pos x="1770" y="12"/>
              </a:cxn>
              <a:cxn ang="0">
                <a:pos x="1452" y="36"/>
              </a:cxn>
              <a:cxn ang="0">
                <a:pos x="1156" y="70"/>
              </a:cxn>
              <a:cxn ang="0">
                <a:pos x="884" y="116"/>
              </a:cxn>
              <a:cxn ang="0">
                <a:pos x="642" y="170"/>
              </a:cxn>
              <a:cxn ang="0">
                <a:pos x="502" y="212"/>
              </a:cxn>
              <a:cxn ang="0">
                <a:pos x="320" y="278"/>
              </a:cxn>
              <a:cxn ang="0">
                <a:pos x="176" y="352"/>
              </a:cxn>
              <a:cxn ang="0">
                <a:pos x="102" y="404"/>
              </a:cxn>
              <a:cxn ang="0">
                <a:pos x="36" y="474"/>
              </a:cxn>
              <a:cxn ang="0">
                <a:pos x="12" y="520"/>
              </a:cxn>
              <a:cxn ang="0">
                <a:pos x="0" y="566"/>
              </a:cxn>
              <a:cxn ang="0">
                <a:pos x="0" y="598"/>
              </a:cxn>
              <a:cxn ang="0">
                <a:pos x="12" y="646"/>
              </a:cxn>
              <a:cxn ang="0">
                <a:pos x="38" y="692"/>
              </a:cxn>
              <a:cxn ang="0">
                <a:pos x="70" y="732"/>
              </a:cxn>
              <a:cxn ang="0">
                <a:pos x="160" y="804"/>
              </a:cxn>
              <a:cxn ang="0">
                <a:pos x="282" y="870"/>
              </a:cxn>
              <a:cxn ang="0">
                <a:pos x="434" y="932"/>
              </a:cxn>
              <a:cxn ang="0">
                <a:pos x="612" y="986"/>
              </a:cxn>
              <a:cxn ang="0">
                <a:pos x="816" y="1036"/>
              </a:cxn>
              <a:cxn ang="0">
                <a:pos x="964" y="1064"/>
              </a:cxn>
              <a:cxn ang="0">
                <a:pos x="1460" y="1130"/>
              </a:cxn>
              <a:cxn ang="0">
                <a:pos x="2020" y="1162"/>
              </a:cxn>
              <a:cxn ang="0">
                <a:pos x="2476" y="1146"/>
              </a:cxn>
            </a:cxnLst>
            <a:rect l="0" t="0" r="r" b="b"/>
            <a:pathLst>
              <a:path w="2476" h="1294">
                <a:moveTo>
                  <a:pt x="2476" y="1146"/>
                </a:moveTo>
                <a:lnTo>
                  <a:pt x="2218" y="998"/>
                </a:lnTo>
                <a:lnTo>
                  <a:pt x="2218" y="1132"/>
                </a:lnTo>
                <a:lnTo>
                  <a:pt x="2218" y="1132"/>
                </a:lnTo>
                <a:lnTo>
                  <a:pt x="2106" y="1132"/>
                </a:lnTo>
                <a:lnTo>
                  <a:pt x="1994" y="1130"/>
                </a:lnTo>
                <a:lnTo>
                  <a:pt x="1884" y="1126"/>
                </a:lnTo>
                <a:lnTo>
                  <a:pt x="1776" y="1122"/>
                </a:lnTo>
                <a:lnTo>
                  <a:pt x="1670" y="1114"/>
                </a:lnTo>
                <a:lnTo>
                  <a:pt x="1566" y="1108"/>
                </a:lnTo>
                <a:lnTo>
                  <a:pt x="1464" y="1098"/>
                </a:lnTo>
                <a:lnTo>
                  <a:pt x="1364" y="1088"/>
                </a:lnTo>
                <a:lnTo>
                  <a:pt x="1266" y="1076"/>
                </a:lnTo>
                <a:lnTo>
                  <a:pt x="1172" y="1064"/>
                </a:lnTo>
                <a:lnTo>
                  <a:pt x="1080" y="1050"/>
                </a:lnTo>
                <a:lnTo>
                  <a:pt x="990" y="1036"/>
                </a:lnTo>
                <a:lnTo>
                  <a:pt x="904" y="1020"/>
                </a:lnTo>
                <a:lnTo>
                  <a:pt x="822" y="1004"/>
                </a:lnTo>
                <a:lnTo>
                  <a:pt x="742" y="986"/>
                </a:lnTo>
                <a:lnTo>
                  <a:pt x="666" y="968"/>
                </a:lnTo>
                <a:lnTo>
                  <a:pt x="666" y="968"/>
                </a:lnTo>
                <a:lnTo>
                  <a:pt x="594" y="948"/>
                </a:lnTo>
                <a:lnTo>
                  <a:pt x="524" y="928"/>
                </a:lnTo>
                <a:lnTo>
                  <a:pt x="460" y="906"/>
                </a:lnTo>
                <a:lnTo>
                  <a:pt x="398" y="884"/>
                </a:lnTo>
                <a:lnTo>
                  <a:pt x="342" y="862"/>
                </a:lnTo>
                <a:lnTo>
                  <a:pt x="290" y="838"/>
                </a:lnTo>
                <a:lnTo>
                  <a:pt x="242" y="814"/>
                </a:lnTo>
                <a:lnTo>
                  <a:pt x="198" y="790"/>
                </a:lnTo>
                <a:lnTo>
                  <a:pt x="198" y="790"/>
                </a:lnTo>
                <a:lnTo>
                  <a:pt x="160" y="764"/>
                </a:lnTo>
                <a:lnTo>
                  <a:pt x="126" y="738"/>
                </a:lnTo>
                <a:lnTo>
                  <a:pt x="96" y="712"/>
                </a:lnTo>
                <a:lnTo>
                  <a:pt x="74" y="686"/>
                </a:lnTo>
                <a:lnTo>
                  <a:pt x="74" y="686"/>
                </a:lnTo>
                <a:lnTo>
                  <a:pt x="56" y="660"/>
                </a:lnTo>
                <a:lnTo>
                  <a:pt x="42" y="634"/>
                </a:lnTo>
                <a:lnTo>
                  <a:pt x="38" y="622"/>
                </a:lnTo>
                <a:lnTo>
                  <a:pt x="34" y="608"/>
                </a:lnTo>
                <a:lnTo>
                  <a:pt x="32" y="596"/>
                </a:lnTo>
                <a:lnTo>
                  <a:pt x="32" y="582"/>
                </a:lnTo>
                <a:lnTo>
                  <a:pt x="32" y="582"/>
                </a:lnTo>
                <a:lnTo>
                  <a:pt x="32" y="570"/>
                </a:lnTo>
                <a:lnTo>
                  <a:pt x="34" y="556"/>
                </a:lnTo>
                <a:lnTo>
                  <a:pt x="38" y="544"/>
                </a:lnTo>
                <a:lnTo>
                  <a:pt x="42" y="532"/>
                </a:lnTo>
                <a:lnTo>
                  <a:pt x="54" y="506"/>
                </a:lnTo>
                <a:lnTo>
                  <a:pt x="72" y="480"/>
                </a:lnTo>
                <a:lnTo>
                  <a:pt x="94" y="454"/>
                </a:lnTo>
                <a:lnTo>
                  <a:pt x="122" y="428"/>
                </a:lnTo>
                <a:lnTo>
                  <a:pt x="156" y="404"/>
                </a:lnTo>
                <a:lnTo>
                  <a:pt x="192" y="378"/>
                </a:lnTo>
                <a:lnTo>
                  <a:pt x="192" y="378"/>
                </a:lnTo>
                <a:lnTo>
                  <a:pt x="236" y="354"/>
                </a:lnTo>
                <a:lnTo>
                  <a:pt x="282" y="330"/>
                </a:lnTo>
                <a:lnTo>
                  <a:pt x="334" y="308"/>
                </a:lnTo>
                <a:lnTo>
                  <a:pt x="388" y="284"/>
                </a:lnTo>
                <a:lnTo>
                  <a:pt x="448" y="262"/>
                </a:lnTo>
                <a:lnTo>
                  <a:pt x="512" y="242"/>
                </a:lnTo>
                <a:lnTo>
                  <a:pt x="578" y="222"/>
                </a:lnTo>
                <a:lnTo>
                  <a:pt x="650" y="202"/>
                </a:lnTo>
                <a:lnTo>
                  <a:pt x="650" y="202"/>
                </a:lnTo>
                <a:lnTo>
                  <a:pt x="726" y="182"/>
                </a:lnTo>
                <a:lnTo>
                  <a:pt x="806" y="164"/>
                </a:lnTo>
                <a:lnTo>
                  <a:pt x="890" y="148"/>
                </a:lnTo>
                <a:lnTo>
                  <a:pt x="976" y="132"/>
                </a:lnTo>
                <a:lnTo>
                  <a:pt x="1066" y="116"/>
                </a:lnTo>
                <a:lnTo>
                  <a:pt x="1160" y="102"/>
                </a:lnTo>
                <a:lnTo>
                  <a:pt x="1256" y="90"/>
                </a:lnTo>
                <a:lnTo>
                  <a:pt x="1354" y="78"/>
                </a:lnTo>
                <a:lnTo>
                  <a:pt x="1456" y="68"/>
                </a:lnTo>
                <a:lnTo>
                  <a:pt x="1558" y="58"/>
                </a:lnTo>
                <a:lnTo>
                  <a:pt x="1664" y="50"/>
                </a:lnTo>
                <a:lnTo>
                  <a:pt x="1772" y="44"/>
                </a:lnTo>
                <a:lnTo>
                  <a:pt x="1882" y="38"/>
                </a:lnTo>
                <a:lnTo>
                  <a:pt x="1994" y="36"/>
                </a:lnTo>
                <a:lnTo>
                  <a:pt x="2108" y="32"/>
                </a:lnTo>
                <a:lnTo>
                  <a:pt x="2222" y="32"/>
                </a:lnTo>
                <a:lnTo>
                  <a:pt x="2222" y="0"/>
                </a:lnTo>
                <a:lnTo>
                  <a:pt x="2222" y="0"/>
                </a:lnTo>
                <a:lnTo>
                  <a:pt x="2108" y="0"/>
                </a:lnTo>
                <a:lnTo>
                  <a:pt x="1994" y="4"/>
                </a:lnTo>
                <a:lnTo>
                  <a:pt x="1882" y="6"/>
                </a:lnTo>
                <a:lnTo>
                  <a:pt x="1770" y="12"/>
                </a:lnTo>
                <a:lnTo>
                  <a:pt x="1662" y="18"/>
                </a:lnTo>
                <a:lnTo>
                  <a:pt x="1556" y="26"/>
                </a:lnTo>
                <a:lnTo>
                  <a:pt x="1452" y="36"/>
                </a:lnTo>
                <a:lnTo>
                  <a:pt x="1350" y="46"/>
                </a:lnTo>
                <a:lnTo>
                  <a:pt x="1252" y="58"/>
                </a:lnTo>
                <a:lnTo>
                  <a:pt x="1156" y="70"/>
                </a:lnTo>
                <a:lnTo>
                  <a:pt x="1062" y="84"/>
                </a:lnTo>
                <a:lnTo>
                  <a:pt x="970" y="100"/>
                </a:lnTo>
                <a:lnTo>
                  <a:pt x="884" y="116"/>
                </a:lnTo>
                <a:lnTo>
                  <a:pt x="800" y="134"/>
                </a:lnTo>
                <a:lnTo>
                  <a:pt x="718" y="152"/>
                </a:lnTo>
                <a:lnTo>
                  <a:pt x="642" y="170"/>
                </a:lnTo>
                <a:lnTo>
                  <a:pt x="642" y="170"/>
                </a:lnTo>
                <a:lnTo>
                  <a:pt x="570" y="190"/>
                </a:lnTo>
                <a:lnTo>
                  <a:pt x="502" y="212"/>
                </a:lnTo>
                <a:lnTo>
                  <a:pt x="438" y="232"/>
                </a:lnTo>
                <a:lnTo>
                  <a:pt x="376" y="254"/>
                </a:lnTo>
                <a:lnTo>
                  <a:pt x="320" y="278"/>
                </a:lnTo>
                <a:lnTo>
                  <a:pt x="268" y="302"/>
                </a:lnTo>
                <a:lnTo>
                  <a:pt x="220" y="326"/>
                </a:lnTo>
                <a:lnTo>
                  <a:pt x="176" y="352"/>
                </a:lnTo>
                <a:lnTo>
                  <a:pt x="176" y="352"/>
                </a:lnTo>
                <a:lnTo>
                  <a:pt x="136" y="378"/>
                </a:lnTo>
                <a:lnTo>
                  <a:pt x="102" y="404"/>
                </a:lnTo>
                <a:lnTo>
                  <a:pt x="72" y="432"/>
                </a:lnTo>
                <a:lnTo>
                  <a:pt x="46" y="460"/>
                </a:lnTo>
                <a:lnTo>
                  <a:pt x="36" y="474"/>
                </a:lnTo>
                <a:lnTo>
                  <a:pt x="26" y="490"/>
                </a:lnTo>
                <a:lnTo>
                  <a:pt x="18" y="504"/>
                </a:lnTo>
                <a:lnTo>
                  <a:pt x="12" y="520"/>
                </a:lnTo>
                <a:lnTo>
                  <a:pt x="6" y="536"/>
                </a:lnTo>
                <a:lnTo>
                  <a:pt x="4" y="550"/>
                </a:lnTo>
                <a:lnTo>
                  <a:pt x="0" y="566"/>
                </a:lnTo>
                <a:lnTo>
                  <a:pt x="0" y="582"/>
                </a:lnTo>
                <a:lnTo>
                  <a:pt x="0" y="582"/>
                </a:lnTo>
                <a:lnTo>
                  <a:pt x="0" y="598"/>
                </a:lnTo>
                <a:lnTo>
                  <a:pt x="4" y="614"/>
                </a:lnTo>
                <a:lnTo>
                  <a:pt x="8" y="630"/>
                </a:lnTo>
                <a:lnTo>
                  <a:pt x="12" y="646"/>
                </a:lnTo>
                <a:lnTo>
                  <a:pt x="20" y="662"/>
                </a:lnTo>
                <a:lnTo>
                  <a:pt x="28" y="676"/>
                </a:lnTo>
                <a:lnTo>
                  <a:pt x="38" y="692"/>
                </a:lnTo>
                <a:lnTo>
                  <a:pt x="48" y="706"/>
                </a:lnTo>
                <a:lnTo>
                  <a:pt x="48" y="706"/>
                </a:lnTo>
                <a:lnTo>
                  <a:pt x="70" y="732"/>
                </a:lnTo>
                <a:lnTo>
                  <a:pt x="96" y="756"/>
                </a:lnTo>
                <a:lnTo>
                  <a:pt x="126" y="780"/>
                </a:lnTo>
                <a:lnTo>
                  <a:pt x="160" y="804"/>
                </a:lnTo>
                <a:lnTo>
                  <a:pt x="198" y="826"/>
                </a:lnTo>
                <a:lnTo>
                  <a:pt x="238" y="848"/>
                </a:lnTo>
                <a:lnTo>
                  <a:pt x="282" y="870"/>
                </a:lnTo>
                <a:lnTo>
                  <a:pt x="330" y="892"/>
                </a:lnTo>
                <a:lnTo>
                  <a:pt x="380" y="912"/>
                </a:lnTo>
                <a:lnTo>
                  <a:pt x="434" y="932"/>
                </a:lnTo>
                <a:lnTo>
                  <a:pt x="490" y="950"/>
                </a:lnTo>
                <a:lnTo>
                  <a:pt x="550" y="968"/>
                </a:lnTo>
                <a:lnTo>
                  <a:pt x="612" y="986"/>
                </a:lnTo>
                <a:lnTo>
                  <a:pt x="678" y="1004"/>
                </a:lnTo>
                <a:lnTo>
                  <a:pt x="746" y="1020"/>
                </a:lnTo>
                <a:lnTo>
                  <a:pt x="816" y="1036"/>
                </a:lnTo>
                <a:lnTo>
                  <a:pt x="816" y="1036"/>
                </a:lnTo>
                <a:lnTo>
                  <a:pt x="888" y="1050"/>
                </a:lnTo>
                <a:lnTo>
                  <a:pt x="964" y="1064"/>
                </a:lnTo>
                <a:lnTo>
                  <a:pt x="1122" y="1090"/>
                </a:lnTo>
                <a:lnTo>
                  <a:pt x="1286" y="1112"/>
                </a:lnTo>
                <a:lnTo>
                  <a:pt x="1460" y="1130"/>
                </a:lnTo>
                <a:lnTo>
                  <a:pt x="1642" y="1146"/>
                </a:lnTo>
                <a:lnTo>
                  <a:pt x="1828" y="1156"/>
                </a:lnTo>
                <a:lnTo>
                  <a:pt x="2020" y="1162"/>
                </a:lnTo>
                <a:lnTo>
                  <a:pt x="2218" y="1164"/>
                </a:lnTo>
                <a:lnTo>
                  <a:pt x="2218" y="1294"/>
                </a:lnTo>
                <a:lnTo>
                  <a:pt x="2476" y="1146"/>
                </a:lnTo>
                <a:close/>
              </a:path>
            </a:pathLst>
          </a:custGeom>
          <a:solidFill>
            <a:schemeClr val="bg2">
              <a:lumMod val="65000"/>
              <a:lumOff val="35000"/>
            </a:schemeClr>
          </a:solidFill>
          <a:ln w="9525">
            <a:noFill/>
            <a:round/>
            <a:headEnd/>
            <a:tailEnd/>
          </a:ln>
          <a:scene3d>
            <a:camera prst="perspectiveRelaxed"/>
            <a:lightRig rig="threePt" dir="t"/>
          </a:scene3d>
          <a:sp3d prstMaterial="matte"/>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5" name="Title 4"/>
          <p:cNvSpPr txBox="1">
            <a:spLocks/>
          </p:cNvSpPr>
          <p:nvPr/>
        </p:nvSpPr>
        <p:spPr bwMode="auto">
          <a:xfrm>
            <a:off x="457200" y="365760"/>
            <a:ext cx="8321675"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lnSpc>
                <a:spcPct val="90000"/>
              </a:lnSpc>
              <a:spcBef>
                <a:spcPct val="0"/>
              </a:spcBef>
              <a:spcAft>
                <a:spcPct val="0"/>
              </a:spcAft>
              <a:defRPr/>
            </a:pPr>
            <a:r>
              <a:rPr lang="en-US" sz="4000" dirty="0">
                <a:solidFill>
                  <a:srgbClr val="A00E18"/>
                </a:solidFill>
              </a:rPr>
              <a:t>On-Premises</a:t>
            </a:r>
          </a:p>
        </p:txBody>
      </p:sp>
      <p:sp>
        <p:nvSpPr>
          <p:cNvPr id="44" name="Rectangle 43" hidden="1"/>
          <p:cNvSpPr/>
          <p:nvPr/>
        </p:nvSpPr>
        <p:spPr bwMode="auto">
          <a:xfrm>
            <a:off x="3208338" y="3000375"/>
            <a:ext cx="1645920" cy="228600"/>
          </a:xfrm>
          <a:prstGeom prst="rect">
            <a:avLst/>
          </a:prstGeom>
          <a:gradFill flip="none" rotWithShape="1">
            <a:gsLst>
              <a:gs pos="0">
                <a:srgbClr val="4B5464"/>
              </a:gs>
              <a:gs pos="50000">
                <a:srgbClr val="7989A3"/>
              </a:gs>
              <a:gs pos="100000">
                <a:srgbClr val="8194B0"/>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smtClean="0">
              <a:solidFill>
                <a:srgbClr val="FFFFFF"/>
              </a:solidFill>
            </a:endParaRPr>
          </a:p>
        </p:txBody>
      </p:sp>
      <p:grpSp>
        <p:nvGrpSpPr>
          <p:cNvPr id="2" name="Group 64"/>
          <p:cNvGrpSpPr/>
          <p:nvPr/>
        </p:nvGrpSpPr>
        <p:grpSpPr>
          <a:xfrm>
            <a:off x="217806" y="4061632"/>
            <a:ext cx="7628104" cy="3017561"/>
            <a:chOff x="760986" y="4061632"/>
            <a:chExt cx="7628104" cy="3017561"/>
          </a:xfrm>
        </p:grpSpPr>
        <p:sp>
          <p:nvSpPr>
            <p:cNvPr id="116" name="Oval 115"/>
            <p:cNvSpPr/>
            <p:nvPr/>
          </p:nvSpPr>
          <p:spPr bwMode="auto">
            <a:xfrm>
              <a:off x="927552" y="4756157"/>
              <a:ext cx="7302048" cy="2323036"/>
            </a:xfrm>
            <a:prstGeom prst="ellipse">
              <a:avLst/>
            </a:prstGeom>
            <a:solidFill>
              <a:schemeClr val="bg2">
                <a:alpha val="34000"/>
              </a:schemeClr>
            </a:solidFill>
            <a:ln w="9525" cap="flat" cmpd="sng" algn="ctr">
              <a:noFill/>
              <a:prstDash val="solid"/>
              <a:round/>
              <a:headEnd type="none" w="med" len="med"/>
              <a:tailEnd type="none" w="med" len="med"/>
            </a:ln>
            <a:effectLst>
              <a:softEdge rad="127000"/>
            </a:effectLst>
            <a:scene3d>
              <a:camera prst="perspectiveRelaxed"/>
              <a:lightRig rig="threePt" dir="t"/>
            </a:scene3d>
            <a:sp3d prstMaterial="matte"/>
          </p:spPr>
          <p:txBody>
            <a:bodyPr vert="horz" wrap="none" lIns="0" tIns="0" rIns="0" bIns="0" numCol="1" rtlCol="0" anchor="t" anchorCtr="0" compatLnSpc="1">
              <a:prstTxWarp prst="textNoShape">
                <a:avLst/>
              </a:prstTxWarp>
              <a:noAutofit/>
            </a:bodyPr>
            <a:lstStyle/>
            <a:p>
              <a:pPr fontAlgn="base">
                <a:spcBef>
                  <a:spcPct val="0"/>
                </a:spcBef>
                <a:spcAft>
                  <a:spcPct val="0"/>
                </a:spcAft>
              </a:pPr>
              <a:endParaRPr lang="en-US" b="1" dirty="0" smtClean="0">
                <a:solidFill>
                  <a:srgbClr val="FFFFFF"/>
                </a:solidFill>
                <a:latin typeface="Arial" charset="0"/>
              </a:endParaRPr>
            </a:p>
          </p:txBody>
        </p:sp>
        <p:sp>
          <p:nvSpPr>
            <p:cNvPr id="117" name="Oval 116"/>
            <p:cNvSpPr/>
            <p:nvPr/>
          </p:nvSpPr>
          <p:spPr bwMode="auto">
            <a:xfrm>
              <a:off x="760986" y="4061632"/>
              <a:ext cx="7628104" cy="2690043"/>
            </a:xfrm>
            <a:prstGeom prst="ellipse">
              <a:avLst/>
            </a:prstGeom>
            <a:gradFill flip="none" rotWithShape="1">
              <a:gsLst>
                <a:gs pos="0">
                  <a:srgbClr val="19222B"/>
                </a:gs>
                <a:gs pos="50000">
                  <a:srgbClr val="324456"/>
                </a:gs>
                <a:gs pos="100000">
                  <a:srgbClr val="3A4F63"/>
                </a:gs>
              </a:gsLst>
              <a:lin ang="5400000" scaled="1"/>
              <a:tileRect/>
            </a:gradFill>
            <a:ln w="3175" cap="flat" cmpd="sng" algn="ctr">
              <a:solidFill>
                <a:schemeClr val="tx1"/>
              </a:solidFill>
              <a:prstDash val="solid"/>
              <a:round/>
              <a:headEnd type="none" w="med" len="med"/>
              <a:tailEnd type="none" w="med" len="med"/>
            </a:ln>
            <a:effectLst/>
            <a:scene3d>
              <a:camera prst="perspectiveRelaxed">
                <a:rot lat="19200000" lon="0" rev="0"/>
              </a:camera>
              <a:lightRig rig="threePt" dir="t"/>
            </a:scene3d>
            <a:sp3d prstMaterial="matte"/>
          </p:spPr>
          <p:txBody>
            <a:bodyPr vert="horz" wrap="none" lIns="0" tIns="0" rIns="0" bIns="0" numCol="1" rtlCol="0" anchor="t" anchorCtr="0" compatLnSpc="1">
              <a:prstTxWarp prst="textNoShape">
                <a:avLst/>
              </a:prstTxWarp>
              <a:noAutofit/>
            </a:bodyPr>
            <a:lstStyle/>
            <a:p>
              <a:pPr fontAlgn="base">
                <a:spcBef>
                  <a:spcPct val="0"/>
                </a:spcBef>
                <a:spcAft>
                  <a:spcPct val="0"/>
                </a:spcAft>
              </a:pPr>
              <a:endParaRPr lang="en-US" b="1" dirty="0" smtClean="0">
                <a:solidFill>
                  <a:srgbClr val="FFFFFF"/>
                </a:solidFill>
                <a:latin typeface="Arial" charset="0"/>
              </a:endParaRPr>
            </a:p>
          </p:txBody>
        </p:sp>
        <p:sp>
          <p:nvSpPr>
            <p:cNvPr id="118" name="TextBox 117"/>
            <p:cNvSpPr txBox="1"/>
            <p:nvPr/>
          </p:nvSpPr>
          <p:spPr>
            <a:xfrm>
              <a:off x="3641555" y="5523839"/>
              <a:ext cx="1853903" cy="400110"/>
            </a:xfrm>
            <a:prstGeom prst="rect">
              <a:avLst/>
            </a:prstGeom>
            <a:noFill/>
          </p:spPr>
          <p:txBody>
            <a:bodyPr wrap="square" rtlCol="0">
              <a:spAutoFit/>
            </a:bodyPr>
            <a:lstStyle/>
            <a:p>
              <a:pPr algn="ctr"/>
              <a:r>
                <a:rPr lang="en-US" sz="2000" b="1" dirty="0" smtClean="0">
                  <a:solidFill>
                    <a:srgbClr val="FFFFFF">
                      <a:lumMod val="95000"/>
                    </a:srgbClr>
                  </a:solidFill>
                  <a:effectLst>
                    <a:outerShdw blurRad="60007" dist="101600" dir="15600000" sy="30000" kx="-1800000" algn="bl" rotWithShape="0">
                      <a:prstClr val="black">
                        <a:alpha val="32000"/>
                      </a:prstClr>
                    </a:outerShdw>
                  </a:effectLst>
                </a:rPr>
                <a:t>On Premises </a:t>
              </a:r>
              <a:endParaRPr lang="en-US" sz="2000" b="1" dirty="0">
                <a:solidFill>
                  <a:srgbClr val="FFFFFF">
                    <a:lumMod val="95000"/>
                  </a:srgbClr>
                </a:solidFill>
                <a:effectLst>
                  <a:outerShdw blurRad="60007" dist="101600" dir="15600000" sy="30000" kx="-1800000" algn="bl" rotWithShape="0">
                    <a:prstClr val="black">
                      <a:alpha val="32000"/>
                    </a:prstClr>
                  </a:outerShdw>
                </a:effectLst>
              </a:endParaRPr>
            </a:p>
          </p:txBody>
        </p:sp>
        <p:sp>
          <p:nvSpPr>
            <p:cNvPr id="119" name="TextBox 118" hidden="1"/>
            <p:cNvSpPr txBox="1"/>
            <p:nvPr/>
          </p:nvSpPr>
          <p:spPr>
            <a:xfrm>
              <a:off x="3741139" y="5438775"/>
              <a:ext cx="1664898" cy="353015"/>
            </a:xfrm>
            <a:prstGeom prst="rect">
              <a:avLst/>
            </a:prstGeom>
            <a:noFill/>
          </p:spPr>
          <p:txBody>
            <a:bodyPr wrap="square" rtlCol="0">
              <a:spAutoFit/>
            </a:bodyPr>
            <a:lstStyle/>
            <a:p>
              <a:pPr algn="ctr"/>
              <a:r>
                <a:rPr lang="en-US" sz="2000" b="1" dirty="0" smtClean="0">
                  <a:solidFill>
                    <a:srgbClr val="000000">
                      <a:lumMod val="75000"/>
                      <a:lumOff val="25000"/>
                    </a:srgbClr>
                  </a:solidFill>
                  <a:effectLst>
                    <a:outerShdw blurRad="60007" dist="101600" dir="15600000" sy="30000" kx="-1800000" algn="bl" rotWithShape="0">
                      <a:prstClr val="black">
                        <a:alpha val="32000"/>
                      </a:prstClr>
                    </a:outerShdw>
                  </a:effectLst>
                </a:rPr>
                <a:t>Cloud</a:t>
              </a:r>
              <a:endParaRPr lang="en-US" sz="2000" b="1" dirty="0">
                <a:solidFill>
                  <a:srgbClr val="000000">
                    <a:lumMod val="75000"/>
                    <a:lumOff val="25000"/>
                  </a:srgbClr>
                </a:solidFill>
                <a:effectLst>
                  <a:outerShdw blurRad="60007" dist="101600" dir="15600000" sy="30000" kx="-1800000" algn="bl" rotWithShape="0">
                    <a:prstClr val="black">
                      <a:alpha val="32000"/>
                    </a:prstClr>
                  </a:outerShdw>
                </a:effectLst>
              </a:endParaRPr>
            </a:p>
          </p:txBody>
        </p:sp>
        <p:sp>
          <p:nvSpPr>
            <p:cNvPr id="120" name="arrow" hidden="1"/>
            <p:cNvSpPr>
              <a:spLocks/>
            </p:cNvSpPr>
            <p:nvPr/>
          </p:nvSpPr>
          <p:spPr bwMode="auto">
            <a:xfrm>
              <a:off x="1053621" y="4533831"/>
              <a:ext cx="7058025" cy="1930763"/>
            </a:xfrm>
            <a:custGeom>
              <a:avLst/>
              <a:gdLst/>
              <a:ahLst/>
              <a:cxnLst>
                <a:cxn ang="0">
                  <a:pos x="4270" y="226"/>
                </a:cxn>
                <a:cxn ang="0">
                  <a:pos x="4062" y="126"/>
                </a:cxn>
                <a:cxn ang="0">
                  <a:pos x="4062" y="160"/>
                </a:cxn>
                <a:cxn ang="0">
                  <a:pos x="4254" y="254"/>
                </a:cxn>
                <a:cxn ang="0">
                  <a:pos x="4328" y="308"/>
                </a:cxn>
                <a:cxn ang="0">
                  <a:pos x="4398" y="392"/>
                </a:cxn>
                <a:cxn ang="0">
                  <a:pos x="4414" y="456"/>
                </a:cxn>
                <a:cxn ang="0">
                  <a:pos x="4404" y="508"/>
                </a:cxn>
                <a:cxn ang="0">
                  <a:pos x="4352" y="584"/>
                </a:cxn>
                <a:cxn ang="0">
                  <a:pos x="4232" y="672"/>
                </a:cxn>
                <a:cxn ang="0">
                  <a:pos x="4054" y="756"/>
                </a:cxn>
                <a:cxn ang="0">
                  <a:pos x="3824" y="830"/>
                </a:cxn>
                <a:cxn ang="0">
                  <a:pos x="3624" y="878"/>
                </a:cxn>
                <a:cxn ang="0">
                  <a:pos x="3154" y="954"/>
                </a:cxn>
                <a:cxn ang="0">
                  <a:pos x="2420" y="1004"/>
                </a:cxn>
                <a:cxn ang="0">
                  <a:pos x="1998" y="1004"/>
                </a:cxn>
                <a:cxn ang="0">
                  <a:pos x="1568" y="982"/>
                </a:cxn>
                <a:cxn ang="0">
                  <a:pos x="1172" y="938"/>
                </a:cxn>
                <a:cxn ang="0">
                  <a:pos x="822" y="878"/>
                </a:cxn>
                <a:cxn ang="0">
                  <a:pos x="594" y="822"/>
                </a:cxn>
                <a:cxn ang="0">
                  <a:pos x="342" y="736"/>
                </a:cxn>
                <a:cxn ang="0">
                  <a:pos x="198" y="664"/>
                </a:cxn>
                <a:cxn ang="0">
                  <a:pos x="74" y="560"/>
                </a:cxn>
                <a:cxn ang="0">
                  <a:pos x="38" y="496"/>
                </a:cxn>
                <a:cxn ang="0">
                  <a:pos x="32" y="456"/>
                </a:cxn>
                <a:cxn ang="0">
                  <a:pos x="60" y="370"/>
                </a:cxn>
                <a:cxn ang="0">
                  <a:pos x="146" y="284"/>
                </a:cxn>
                <a:cxn ang="0">
                  <a:pos x="250" y="220"/>
                </a:cxn>
                <a:cxn ang="0">
                  <a:pos x="642" y="148"/>
                </a:cxn>
                <a:cxn ang="0">
                  <a:pos x="310" y="156"/>
                </a:cxn>
                <a:cxn ang="0">
                  <a:pos x="152" y="242"/>
                </a:cxn>
                <a:cxn ang="0">
                  <a:pos x="72" y="304"/>
                </a:cxn>
                <a:cxn ang="0">
                  <a:pos x="8" y="404"/>
                </a:cxn>
                <a:cxn ang="0">
                  <a:pos x="0" y="472"/>
                </a:cxn>
                <a:cxn ang="0">
                  <a:pos x="20" y="536"/>
                </a:cxn>
                <a:cxn ang="0">
                  <a:pos x="48" y="580"/>
                </a:cxn>
                <a:cxn ang="0">
                  <a:pos x="160" y="678"/>
                </a:cxn>
                <a:cxn ang="0">
                  <a:pos x="330" y="766"/>
                </a:cxn>
                <a:cxn ang="0">
                  <a:pos x="550" y="842"/>
                </a:cxn>
                <a:cxn ang="0">
                  <a:pos x="816" y="910"/>
                </a:cxn>
                <a:cxn ang="0">
                  <a:pos x="1122" y="964"/>
                </a:cxn>
                <a:cxn ang="0">
                  <a:pos x="1832" y="1030"/>
                </a:cxn>
                <a:cxn ang="0">
                  <a:pos x="2336" y="1038"/>
                </a:cxn>
                <a:cxn ang="0">
                  <a:pos x="2776" y="1022"/>
                </a:cxn>
                <a:cxn ang="0">
                  <a:pos x="3182" y="982"/>
                </a:cxn>
                <a:cxn ang="0">
                  <a:pos x="3546" y="926"/>
                </a:cxn>
                <a:cxn ang="0">
                  <a:pos x="3788" y="872"/>
                </a:cxn>
                <a:cxn ang="0">
                  <a:pos x="4058" y="788"/>
                </a:cxn>
                <a:cxn ang="0">
                  <a:pos x="4264" y="690"/>
                </a:cxn>
                <a:cxn ang="0">
                  <a:pos x="4372" y="610"/>
                </a:cxn>
                <a:cxn ang="0">
                  <a:pos x="4418" y="550"/>
                </a:cxn>
                <a:cxn ang="0">
                  <a:pos x="4442" y="488"/>
                </a:cxn>
                <a:cxn ang="0">
                  <a:pos x="4444" y="430"/>
                </a:cxn>
                <a:cxn ang="0">
                  <a:pos x="4396" y="330"/>
                </a:cxn>
                <a:cxn ang="0">
                  <a:pos x="4322" y="262"/>
                </a:cxn>
              </a:cxnLst>
              <a:rect l="0" t="0" r="r" b="b"/>
              <a:pathLst>
                <a:path w="4446" h="1038">
                  <a:moveTo>
                    <a:pt x="4322" y="262"/>
                  </a:moveTo>
                  <a:lnTo>
                    <a:pt x="4322" y="262"/>
                  </a:lnTo>
                  <a:lnTo>
                    <a:pt x="4296" y="244"/>
                  </a:lnTo>
                  <a:lnTo>
                    <a:pt x="4270" y="226"/>
                  </a:lnTo>
                  <a:lnTo>
                    <a:pt x="4240" y="208"/>
                  </a:lnTo>
                  <a:lnTo>
                    <a:pt x="4208" y="190"/>
                  </a:lnTo>
                  <a:lnTo>
                    <a:pt x="4138" y="158"/>
                  </a:lnTo>
                  <a:lnTo>
                    <a:pt x="4062" y="126"/>
                  </a:lnTo>
                  <a:lnTo>
                    <a:pt x="4062" y="0"/>
                  </a:lnTo>
                  <a:lnTo>
                    <a:pt x="3804" y="148"/>
                  </a:lnTo>
                  <a:lnTo>
                    <a:pt x="4062" y="296"/>
                  </a:lnTo>
                  <a:lnTo>
                    <a:pt x="4062" y="160"/>
                  </a:lnTo>
                  <a:lnTo>
                    <a:pt x="4062" y="160"/>
                  </a:lnTo>
                  <a:lnTo>
                    <a:pt x="4134" y="190"/>
                  </a:lnTo>
                  <a:lnTo>
                    <a:pt x="4198" y="222"/>
                  </a:lnTo>
                  <a:lnTo>
                    <a:pt x="4254" y="254"/>
                  </a:lnTo>
                  <a:lnTo>
                    <a:pt x="4280" y="270"/>
                  </a:lnTo>
                  <a:lnTo>
                    <a:pt x="4304" y="288"/>
                  </a:lnTo>
                  <a:lnTo>
                    <a:pt x="4304" y="288"/>
                  </a:lnTo>
                  <a:lnTo>
                    <a:pt x="4328" y="308"/>
                  </a:lnTo>
                  <a:lnTo>
                    <a:pt x="4352" y="330"/>
                  </a:lnTo>
                  <a:lnTo>
                    <a:pt x="4370" y="350"/>
                  </a:lnTo>
                  <a:lnTo>
                    <a:pt x="4386" y="372"/>
                  </a:lnTo>
                  <a:lnTo>
                    <a:pt x="4398" y="392"/>
                  </a:lnTo>
                  <a:lnTo>
                    <a:pt x="4406" y="414"/>
                  </a:lnTo>
                  <a:lnTo>
                    <a:pt x="4412" y="436"/>
                  </a:lnTo>
                  <a:lnTo>
                    <a:pt x="4414" y="456"/>
                  </a:lnTo>
                  <a:lnTo>
                    <a:pt x="4414" y="456"/>
                  </a:lnTo>
                  <a:lnTo>
                    <a:pt x="4412" y="470"/>
                  </a:lnTo>
                  <a:lnTo>
                    <a:pt x="4410" y="482"/>
                  </a:lnTo>
                  <a:lnTo>
                    <a:pt x="4408" y="496"/>
                  </a:lnTo>
                  <a:lnTo>
                    <a:pt x="4404" y="508"/>
                  </a:lnTo>
                  <a:lnTo>
                    <a:pt x="4390" y="534"/>
                  </a:lnTo>
                  <a:lnTo>
                    <a:pt x="4372" y="560"/>
                  </a:lnTo>
                  <a:lnTo>
                    <a:pt x="4372" y="560"/>
                  </a:lnTo>
                  <a:lnTo>
                    <a:pt x="4352" y="584"/>
                  </a:lnTo>
                  <a:lnTo>
                    <a:pt x="4328" y="606"/>
                  </a:lnTo>
                  <a:lnTo>
                    <a:pt x="4300" y="628"/>
                  </a:lnTo>
                  <a:lnTo>
                    <a:pt x="4268" y="650"/>
                  </a:lnTo>
                  <a:lnTo>
                    <a:pt x="4232" y="672"/>
                  </a:lnTo>
                  <a:lnTo>
                    <a:pt x="4192" y="694"/>
                  </a:lnTo>
                  <a:lnTo>
                    <a:pt x="4150" y="714"/>
                  </a:lnTo>
                  <a:lnTo>
                    <a:pt x="4104" y="736"/>
                  </a:lnTo>
                  <a:lnTo>
                    <a:pt x="4054" y="756"/>
                  </a:lnTo>
                  <a:lnTo>
                    <a:pt x="4002" y="774"/>
                  </a:lnTo>
                  <a:lnTo>
                    <a:pt x="3946" y="794"/>
                  </a:lnTo>
                  <a:lnTo>
                    <a:pt x="3886" y="812"/>
                  </a:lnTo>
                  <a:lnTo>
                    <a:pt x="3824" y="830"/>
                  </a:lnTo>
                  <a:lnTo>
                    <a:pt x="3760" y="846"/>
                  </a:lnTo>
                  <a:lnTo>
                    <a:pt x="3692" y="862"/>
                  </a:lnTo>
                  <a:lnTo>
                    <a:pt x="3624" y="878"/>
                  </a:lnTo>
                  <a:lnTo>
                    <a:pt x="3624" y="878"/>
                  </a:lnTo>
                  <a:lnTo>
                    <a:pt x="3550" y="892"/>
                  </a:lnTo>
                  <a:lnTo>
                    <a:pt x="3476" y="906"/>
                  </a:lnTo>
                  <a:lnTo>
                    <a:pt x="3318" y="932"/>
                  </a:lnTo>
                  <a:lnTo>
                    <a:pt x="3154" y="954"/>
                  </a:lnTo>
                  <a:lnTo>
                    <a:pt x="2980" y="972"/>
                  </a:lnTo>
                  <a:lnTo>
                    <a:pt x="2800" y="988"/>
                  </a:lnTo>
                  <a:lnTo>
                    <a:pt x="2612" y="998"/>
                  </a:lnTo>
                  <a:lnTo>
                    <a:pt x="2420" y="1004"/>
                  </a:lnTo>
                  <a:lnTo>
                    <a:pt x="2222" y="1006"/>
                  </a:lnTo>
                  <a:lnTo>
                    <a:pt x="2222" y="1006"/>
                  </a:lnTo>
                  <a:lnTo>
                    <a:pt x="2110" y="1006"/>
                  </a:lnTo>
                  <a:lnTo>
                    <a:pt x="1998" y="1004"/>
                  </a:lnTo>
                  <a:lnTo>
                    <a:pt x="1888" y="1000"/>
                  </a:lnTo>
                  <a:lnTo>
                    <a:pt x="1778" y="996"/>
                  </a:lnTo>
                  <a:lnTo>
                    <a:pt x="1672" y="990"/>
                  </a:lnTo>
                  <a:lnTo>
                    <a:pt x="1568" y="982"/>
                  </a:lnTo>
                  <a:lnTo>
                    <a:pt x="1466" y="972"/>
                  </a:lnTo>
                  <a:lnTo>
                    <a:pt x="1366" y="962"/>
                  </a:lnTo>
                  <a:lnTo>
                    <a:pt x="1268" y="952"/>
                  </a:lnTo>
                  <a:lnTo>
                    <a:pt x="1172" y="938"/>
                  </a:lnTo>
                  <a:lnTo>
                    <a:pt x="1080" y="926"/>
                  </a:lnTo>
                  <a:lnTo>
                    <a:pt x="992" y="910"/>
                  </a:lnTo>
                  <a:lnTo>
                    <a:pt x="906" y="894"/>
                  </a:lnTo>
                  <a:lnTo>
                    <a:pt x="822" y="878"/>
                  </a:lnTo>
                  <a:lnTo>
                    <a:pt x="742" y="860"/>
                  </a:lnTo>
                  <a:lnTo>
                    <a:pt x="666" y="842"/>
                  </a:lnTo>
                  <a:lnTo>
                    <a:pt x="666" y="842"/>
                  </a:lnTo>
                  <a:lnTo>
                    <a:pt x="594" y="822"/>
                  </a:lnTo>
                  <a:lnTo>
                    <a:pt x="524" y="802"/>
                  </a:lnTo>
                  <a:lnTo>
                    <a:pt x="460" y="780"/>
                  </a:lnTo>
                  <a:lnTo>
                    <a:pt x="398" y="758"/>
                  </a:lnTo>
                  <a:lnTo>
                    <a:pt x="342" y="736"/>
                  </a:lnTo>
                  <a:lnTo>
                    <a:pt x="290" y="712"/>
                  </a:lnTo>
                  <a:lnTo>
                    <a:pt x="242" y="688"/>
                  </a:lnTo>
                  <a:lnTo>
                    <a:pt x="198" y="664"/>
                  </a:lnTo>
                  <a:lnTo>
                    <a:pt x="198" y="664"/>
                  </a:lnTo>
                  <a:lnTo>
                    <a:pt x="160" y="638"/>
                  </a:lnTo>
                  <a:lnTo>
                    <a:pt x="126" y="612"/>
                  </a:lnTo>
                  <a:lnTo>
                    <a:pt x="96" y="586"/>
                  </a:lnTo>
                  <a:lnTo>
                    <a:pt x="74" y="560"/>
                  </a:lnTo>
                  <a:lnTo>
                    <a:pt x="74" y="560"/>
                  </a:lnTo>
                  <a:lnTo>
                    <a:pt x="56" y="534"/>
                  </a:lnTo>
                  <a:lnTo>
                    <a:pt x="42" y="508"/>
                  </a:lnTo>
                  <a:lnTo>
                    <a:pt x="38" y="496"/>
                  </a:lnTo>
                  <a:lnTo>
                    <a:pt x="34" y="482"/>
                  </a:lnTo>
                  <a:lnTo>
                    <a:pt x="32" y="470"/>
                  </a:lnTo>
                  <a:lnTo>
                    <a:pt x="32" y="456"/>
                  </a:lnTo>
                  <a:lnTo>
                    <a:pt x="32" y="456"/>
                  </a:lnTo>
                  <a:lnTo>
                    <a:pt x="34" y="436"/>
                  </a:lnTo>
                  <a:lnTo>
                    <a:pt x="38" y="414"/>
                  </a:lnTo>
                  <a:lnTo>
                    <a:pt x="48" y="392"/>
                  </a:lnTo>
                  <a:lnTo>
                    <a:pt x="60" y="370"/>
                  </a:lnTo>
                  <a:lnTo>
                    <a:pt x="76" y="348"/>
                  </a:lnTo>
                  <a:lnTo>
                    <a:pt x="96" y="328"/>
                  </a:lnTo>
                  <a:lnTo>
                    <a:pt x="118" y="306"/>
                  </a:lnTo>
                  <a:lnTo>
                    <a:pt x="146" y="284"/>
                  </a:lnTo>
                  <a:lnTo>
                    <a:pt x="146" y="284"/>
                  </a:lnTo>
                  <a:lnTo>
                    <a:pt x="168" y="268"/>
                  </a:lnTo>
                  <a:lnTo>
                    <a:pt x="194" y="252"/>
                  </a:lnTo>
                  <a:lnTo>
                    <a:pt x="250" y="220"/>
                  </a:lnTo>
                  <a:lnTo>
                    <a:pt x="314" y="190"/>
                  </a:lnTo>
                  <a:lnTo>
                    <a:pt x="386" y="160"/>
                  </a:lnTo>
                  <a:lnTo>
                    <a:pt x="386" y="296"/>
                  </a:lnTo>
                  <a:lnTo>
                    <a:pt x="642" y="148"/>
                  </a:lnTo>
                  <a:lnTo>
                    <a:pt x="386" y="0"/>
                  </a:lnTo>
                  <a:lnTo>
                    <a:pt x="386" y="126"/>
                  </a:lnTo>
                  <a:lnTo>
                    <a:pt x="386" y="126"/>
                  </a:lnTo>
                  <a:lnTo>
                    <a:pt x="310" y="156"/>
                  </a:lnTo>
                  <a:lnTo>
                    <a:pt x="240" y="190"/>
                  </a:lnTo>
                  <a:lnTo>
                    <a:pt x="208" y="206"/>
                  </a:lnTo>
                  <a:lnTo>
                    <a:pt x="180" y="224"/>
                  </a:lnTo>
                  <a:lnTo>
                    <a:pt x="152" y="242"/>
                  </a:lnTo>
                  <a:lnTo>
                    <a:pt x="126" y="260"/>
                  </a:lnTo>
                  <a:lnTo>
                    <a:pt x="126" y="260"/>
                  </a:lnTo>
                  <a:lnTo>
                    <a:pt x="98" y="282"/>
                  </a:lnTo>
                  <a:lnTo>
                    <a:pt x="72" y="304"/>
                  </a:lnTo>
                  <a:lnTo>
                    <a:pt x="52" y="328"/>
                  </a:lnTo>
                  <a:lnTo>
                    <a:pt x="34" y="352"/>
                  </a:lnTo>
                  <a:lnTo>
                    <a:pt x="18" y="378"/>
                  </a:lnTo>
                  <a:lnTo>
                    <a:pt x="8" y="404"/>
                  </a:lnTo>
                  <a:lnTo>
                    <a:pt x="2" y="430"/>
                  </a:lnTo>
                  <a:lnTo>
                    <a:pt x="0" y="456"/>
                  </a:lnTo>
                  <a:lnTo>
                    <a:pt x="0" y="456"/>
                  </a:lnTo>
                  <a:lnTo>
                    <a:pt x="0" y="472"/>
                  </a:lnTo>
                  <a:lnTo>
                    <a:pt x="4" y="488"/>
                  </a:lnTo>
                  <a:lnTo>
                    <a:pt x="8" y="504"/>
                  </a:lnTo>
                  <a:lnTo>
                    <a:pt x="12" y="520"/>
                  </a:lnTo>
                  <a:lnTo>
                    <a:pt x="20" y="536"/>
                  </a:lnTo>
                  <a:lnTo>
                    <a:pt x="28" y="550"/>
                  </a:lnTo>
                  <a:lnTo>
                    <a:pt x="38" y="566"/>
                  </a:lnTo>
                  <a:lnTo>
                    <a:pt x="48" y="580"/>
                  </a:lnTo>
                  <a:lnTo>
                    <a:pt x="48" y="580"/>
                  </a:lnTo>
                  <a:lnTo>
                    <a:pt x="70" y="606"/>
                  </a:lnTo>
                  <a:lnTo>
                    <a:pt x="96" y="630"/>
                  </a:lnTo>
                  <a:lnTo>
                    <a:pt x="126" y="654"/>
                  </a:lnTo>
                  <a:lnTo>
                    <a:pt x="160" y="678"/>
                  </a:lnTo>
                  <a:lnTo>
                    <a:pt x="198" y="700"/>
                  </a:lnTo>
                  <a:lnTo>
                    <a:pt x="238" y="722"/>
                  </a:lnTo>
                  <a:lnTo>
                    <a:pt x="282" y="744"/>
                  </a:lnTo>
                  <a:lnTo>
                    <a:pt x="330" y="766"/>
                  </a:lnTo>
                  <a:lnTo>
                    <a:pt x="380" y="786"/>
                  </a:lnTo>
                  <a:lnTo>
                    <a:pt x="434" y="806"/>
                  </a:lnTo>
                  <a:lnTo>
                    <a:pt x="490" y="824"/>
                  </a:lnTo>
                  <a:lnTo>
                    <a:pt x="550" y="842"/>
                  </a:lnTo>
                  <a:lnTo>
                    <a:pt x="612" y="860"/>
                  </a:lnTo>
                  <a:lnTo>
                    <a:pt x="678" y="878"/>
                  </a:lnTo>
                  <a:lnTo>
                    <a:pt x="746" y="894"/>
                  </a:lnTo>
                  <a:lnTo>
                    <a:pt x="816" y="910"/>
                  </a:lnTo>
                  <a:lnTo>
                    <a:pt x="816" y="910"/>
                  </a:lnTo>
                  <a:lnTo>
                    <a:pt x="888" y="924"/>
                  </a:lnTo>
                  <a:lnTo>
                    <a:pt x="964" y="938"/>
                  </a:lnTo>
                  <a:lnTo>
                    <a:pt x="1122" y="964"/>
                  </a:lnTo>
                  <a:lnTo>
                    <a:pt x="1288" y="986"/>
                  </a:lnTo>
                  <a:lnTo>
                    <a:pt x="1462" y="1004"/>
                  </a:lnTo>
                  <a:lnTo>
                    <a:pt x="1644" y="1020"/>
                  </a:lnTo>
                  <a:lnTo>
                    <a:pt x="1832" y="1030"/>
                  </a:lnTo>
                  <a:lnTo>
                    <a:pt x="2024" y="1036"/>
                  </a:lnTo>
                  <a:lnTo>
                    <a:pt x="2222" y="1038"/>
                  </a:lnTo>
                  <a:lnTo>
                    <a:pt x="2222" y="1038"/>
                  </a:lnTo>
                  <a:lnTo>
                    <a:pt x="2336" y="1038"/>
                  </a:lnTo>
                  <a:lnTo>
                    <a:pt x="2448" y="1036"/>
                  </a:lnTo>
                  <a:lnTo>
                    <a:pt x="2560" y="1032"/>
                  </a:lnTo>
                  <a:lnTo>
                    <a:pt x="2668" y="1028"/>
                  </a:lnTo>
                  <a:lnTo>
                    <a:pt x="2776" y="1022"/>
                  </a:lnTo>
                  <a:lnTo>
                    <a:pt x="2880" y="1014"/>
                  </a:lnTo>
                  <a:lnTo>
                    <a:pt x="2982" y="1004"/>
                  </a:lnTo>
                  <a:lnTo>
                    <a:pt x="3084" y="994"/>
                  </a:lnTo>
                  <a:lnTo>
                    <a:pt x="3182" y="982"/>
                  </a:lnTo>
                  <a:lnTo>
                    <a:pt x="3276" y="970"/>
                  </a:lnTo>
                  <a:lnTo>
                    <a:pt x="3370" y="956"/>
                  </a:lnTo>
                  <a:lnTo>
                    <a:pt x="3460" y="942"/>
                  </a:lnTo>
                  <a:lnTo>
                    <a:pt x="3546" y="926"/>
                  </a:lnTo>
                  <a:lnTo>
                    <a:pt x="3630" y="910"/>
                  </a:lnTo>
                  <a:lnTo>
                    <a:pt x="3710" y="892"/>
                  </a:lnTo>
                  <a:lnTo>
                    <a:pt x="3788" y="872"/>
                  </a:lnTo>
                  <a:lnTo>
                    <a:pt x="3788" y="872"/>
                  </a:lnTo>
                  <a:lnTo>
                    <a:pt x="3860" y="852"/>
                  </a:lnTo>
                  <a:lnTo>
                    <a:pt x="3930" y="832"/>
                  </a:lnTo>
                  <a:lnTo>
                    <a:pt x="3996" y="810"/>
                  </a:lnTo>
                  <a:lnTo>
                    <a:pt x="4058" y="788"/>
                  </a:lnTo>
                  <a:lnTo>
                    <a:pt x="4116" y="764"/>
                  </a:lnTo>
                  <a:lnTo>
                    <a:pt x="4170" y="740"/>
                  </a:lnTo>
                  <a:lnTo>
                    <a:pt x="4220" y="716"/>
                  </a:lnTo>
                  <a:lnTo>
                    <a:pt x="4264" y="690"/>
                  </a:lnTo>
                  <a:lnTo>
                    <a:pt x="4264" y="690"/>
                  </a:lnTo>
                  <a:lnTo>
                    <a:pt x="4304" y="664"/>
                  </a:lnTo>
                  <a:lnTo>
                    <a:pt x="4340" y="638"/>
                  </a:lnTo>
                  <a:lnTo>
                    <a:pt x="4372" y="610"/>
                  </a:lnTo>
                  <a:lnTo>
                    <a:pt x="4398" y="580"/>
                  </a:lnTo>
                  <a:lnTo>
                    <a:pt x="4398" y="580"/>
                  </a:lnTo>
                  <a:lnTo>
                    <a:pt x="4408" y="566"/>
                  </a:lnTo>
                  <a:lnTo>
                    <a:pt x="4418" y="550"/>
                  </a:lnTo>
                  <a:lnTo>
                    <a:pt x="4426" y="536"/>
                  </a:lnTo>
                  <a:lnTo>
                    <a:pt x="4432" y="520"/>
                  </a:lnTo>
                  <a:lnTo>
                    <a:pt x="4438" y="504"/>
                  </a:lnTo>
                  <a:lnTo>
                    <a:pt x="4442" y="488"/>
                  </a:lnTo>
                  <a:lnTo>
                    <a:pt x="4444" y="472"/>
                  </a:lnTo>
                  <a:lnTo>
                    <a:pt x="4446" y="456"/>
                  </a:lnTo>
                  <a:lnTo>
                    <a:pt x="4446" y="456"/>
                  </a:lnTo>
                  <a:lnTo>
                    <a:pt x="4444" y="430"/>
                  </a:lnTo>
                  <a:lnTo>
                    <a:pt x="4436" y="404"/>
                  </a:lnTo>
                  <a:lnTo>
                    <a:pt x="4426" y="380"/>
                  </a:lnTo>
                  <a:lnTo>
                    <a:pt x="4412" y="354"/>
                  </a:lnTo>
                  <a:lnTo>
                    <a:pt x="4396" y="330"/>
                  </a:lnTo>
                  <a:lnTo>
                    <a:pt x="4374" y="306"/>
                  </a:lnTo>
                  <a:lnTo>
                    <a:pt x="4350" y="284"/>
                  </a:lnTo>
                  <a:lnTo>
                    <a:pt x="4322" y="262"/>
                  </a:lnTo>
                  <a:lnTo>
                    <a:pt x="4322" y="262"/>
                  </a:lnTo>
                  <a:close/>
                </a:path>
              </a:pathLst>
            </a:custGeom>
            <a:solidFill>
              <a:schemeClr val="bg2">
                <a:lumMod val="65000"/>
                <a:lumOff val="35000"/>
              </a:schemeClr>
            </a:solidFill>
            <a:ln w="9525">
              <a:noFill/>
              <a:round/>
              <a:headEnd/>
              <a:tailEnd/>
            </a:ln>
            <a:scene3d>
              <a:camera prst="perspectiveRelaxed"/>
              <a:lightRig rig="threePt" dir="t"/>
            </a:scene3d>
            <a:sp3d prstMaterial="matte"/>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
        <p:nvSpPr>
          <p:cNvPr id="121" name="arrow_half"/>
          <p:cNvSpPr>
            <a:spLocks/>
          </p:cNvSpPr>
          <p:nvPr/>
        </p:nvSpPr>
        <p:spPr bwMode="auto">
          <a:xfrm flipH="1">
            <a:off x="3630547" y="4330460"/>
            <a:ext cx="3931920" cy="2372260"/>
          </a:xfrm>
          <a:custGeom>
            <a:avLst/>
            <a:gdLst/>
            <a:ahLst/>
            <a:cxnLst>
              <a:cxn ang="0">
                <a:pos x="2218" y="1132"/>
              </a:cxn>
              <a:cxn ang="0">
                <a:pos x="1994" y="1130"/>
              </a:cxn>
              <a:cxn ang="0">
                <a:pos x="1670" y="1114"/>
              </a:cxn>
              <a:cxn ang="0">
                <a:pos x="1364" y="1088"/>
              </a:cxn>
              <a:cxn ang="0">
                <a:pos x="1080" y="1050"/>
              </a:cxn>
              <a:cxn ang="0">
                <a:pos x="822" y="1004"/>
              </a:cxn>
              <a:cxn ang="0">
                <a:pos x="666" y="968"/>
              </a:cxn>
              <a:cxn ang="0">
                <a:pos x="460" y="906"/>
              </a:cxn>
              <a:cxn ang="0">
                <a:pos x="290" y="838"/>
              </a:cxn>
              <a:cxn ang="0">
                <a:pos x="198" y="790"/>
              </a:cxn>
              <a:cxn ang="0">
                <a:pos x="96" y="712"/>
              </a:cxn>
              <a:cxn ang="0">
                <a:pos x="56" y="660"/>
              </a:cxn>
              <a:cxn ang="0">
                <a:pos x="34" y="608"/>
              </a:cxn>
              <a:cxn ang="0">
                <a:pos x="32" y="582"/>
              </a:cxn>
              <a:cxn ang="0">
                <a:pos x="38" y="544"/>
              </a:cxn>
              <a:cxn ang="0">
                <a:pos x="72" y="480"/>
              </a:cxn>
              <a:cxn ang="0">
                <a:pos x="156" y="404"/>
              </a:cxn>
              <a:cxn ang="0">
                <a:pos x="236" y="354"/>
              </a:cxn>
              <a:cxn ang="0">
                <a:pos x="388" y="284"/>
              </a:cxn>
              <a:cxn ang="0">
                <a:pos x="578" y="222"/>
              </a:cxn>
              <a:cxn ang="0">
                <a:pos x="726" y="182"/>
              </a:cxn>
              <a:cxn ang="0">
                <a:pos x="976" y="132"/>
              </a:cxn>
              <a:cxn ang="0">
                <a:pos x="1256" y="90"/>
              </a:cxn>
              <a:cxn ang="0">
                <a:pos x="1558" y="58"/>
              </a:cxn>
              <a:cxn ang="0">
                <a:pos x="1882" y="38"/>
              </a:cxn>
              <a:cxn ang="0">
                <a:pos x="2222" y="32"/>
              </a:cxn>
              <a:cxn ang="0">
                <a:pos x="2108" y="0"/>
              </a:cxn>
              <a:cxn ang="0">
                <a:pos x="1770" y="12"/>
              </a:cxn>
              <a:cxn ang="0">
                <a:pos x="1452" y="36"/>
              </a:cxn>
              <a:cxn ang="0">
                <a:pos x="1156" y="70"/>
              </a:cxn>
              <a:cxn ang="0">
                <a:pos x="884" y="116"/>
              </a:cxn>
              <a:cxn ang="0">
                <a:pos x="642" y="170"/>
              </a:cxn>
              <a:cxn ang="0">
                <a:pos x="502" y="212"/>
              </a:cxn>
              <a:cxn ang="0">
                <a:pos x="320" y="278"/>
              </a:cxn>
              <a:cxn ang="0">
                <a:pos x="176" y="352"/>
              </a:cxn>
              <a:cxn ang="0">
                <a:pos x="102" y="404"/>
              </a:cxn>
              <a:cxn ang="0">
                <a:pos x="36" y="474"/>
              </a:cxn>
              <a:cxn ang="0">
                <a:pos x="12" y="520"/>
              </a:cxn>
              <a:cxn ang="0">
                <a:pos x="0" y="566"/>
              </a:cxn>
              <a:cxn ang="0">
                <a:pos x="0" y="598"/>
              </a:cxn>
              <a:cxn ang="0">
                <a:pos x="12" y="646"/>
              </a:cxn>
              <a:cxn ang="0">
                <a:pos x="38" y="692"/>
              </a:cxn>
              <a:cxn ang="0">
                <a:pos x="70" y="732"/>
              </a:cxn>
              <a:cxn ang="0">
                <a:pos x="160" y="804"/>
              </a:cxn>
              <a:cxn ang="0">
                <a:pos x="282" y="870"/>
              </a:cxn>
              <a:cxn ang="0">
                <a:pos x="434" y="932"/>
              </a:cxn>
              <a:cxn ang="0">
                <a:pos x="612" y="986"/>
              </a:cxn>
              <a:cxn ang="0">
                <a:pos x="816" y="1036"/>
              </a:cxn>
              <a:cxn ang="0">
                <a:pos x="964" y="1064"/>
              </a:cxn>
              <a:cxn ang="0">
                <a:pos x="1460" y="1130"/>
              </a:cxn>
              <a:cxn ang="0">
                <a:pos x="2020" y="1162"/>
              </a:cxn>
              <a:cxn ang="0">
                <a:pos x="2476" y="1146"/>
              </a:cxn>
            </a:cxnLst>
            <a:rect l="0" t="0" r="r" b="b"/>
            <a:pathLst>
              <a:path w="2476" h="1294">
                <a:moveTo>
                  <a:pt x="2476" y="1146"/>
                </a:moveTo>
                <a:lnTo>
                  <a:pt x="2218" y="998"/>
                </a:lnTo>
                <a:lnTo>
                  <a:pt x="2218" y="1132"/>
                </a:lnTo>
                <a:lnTo>
                  <a:pt x="2218" y="1132"/>
                </a:lnTo>
                <a:lnTo>
                  <a:pt x="2106" y="1132"/>
                </a:lnTo>
                <a:lnTo>
                  <a:pt x="1994" y="1130"/>
                </a:lnTo>
                <a:lnTo>
                  <a:pt x="1884" y="1126"/>
                </a:lnTo>
                <a:lnTo>
                  <a:pt x="1776" y="1122"/>
                </a:lnTo>
                <a:lnTo>
                  <a:pt x="1670" y="1114"/>
                </a:lnTo>
                <a:lnTo>
                  <a:pt x="1566" y="1108"/>
                </a:lnTo>
                <a:lnTo>
                  <a:pt x="1464" y="1098"/>
                </a:lnTo>
                <a:lnTo>
                  <a:pt x="1364" y="1088"/>
                </a:lnTo>
                <a:lnTo>
                  <a:pt x="1266" y="1076"/>
                </a:lnTo>
                <a:lnTo>
                  <a:pt x="1172" y="1064"/>
                </a:lnTo>
                <a:lnTo>
                  <a:pt x="1080" y="1050"/>
                </a:lnTo>
                <a:lnTo>
                  <a:pt x="990" y="1036"/>
                </a:lnTo>
                <a:lnTo>
                  <a:pt x="904" y="1020"/>
                </a:lnTo>
                <a:lnTo>
                  <a:pt x="822" y="1004"/>
                </a:lnTo>
                <a:lnTo>
                  <a:pt x="742" y="986"/>
                </a:lnTo>
                <a:lnTo>
                  <a:pt x="666" y="968"/>
                </a:lnTo>
                <a:lnTo>
                  <a:pt x="666" y="968"/>
                </a:lnTo>
                <a:lnTo>
                  <a:pt x="594" y="948"/>
                </a:lnTo>
                <a:lnTo>
                  <a:pt x="524" y="928"/>
                </a:lnTo>
                <a:lnTo>
                  <a:pt x="460" y="906"/>
                </a:lnTo>
                <a:lnTo>
                  <a:pt x="398" y="884"/>
                </a:lnTo>
                <a:lnTo>
                  <a:pt x="342" y="862"/>
                </a:lnTo>
                <a:lnTo>
                  <a:pt x="290" y="838"/>
                </a:lnTo>
                <a:lnTo>
                  <a:pt x="242" y="814"/>
                </a:lnTo>
                <a:lnTo>
                  <a:pt x="198" y="790"/>
                </a:lnTo>
                <a:lnTo>
                  <a:pt x="198" y="790"/>
                </a:lnTo>
                <a:lnTo>
                  <a:pt x="160" y="764"/>
                </a:lnTo>
                <a:lnTo>
                  <a:pt x="126" y="738"/>
                </a:lnTo>
                <a:lnTo>
                  <a:pt x="96" y="712"/>
                </a:lnTo>
                <a:lnTo>
                  <a:pt x="74" y="686"/>
                </a:lnTo>
                <a:lnTo>
                  <a:pt x="74" y="686"/>
                </a:lnTo>
                <a:lnTo>
                  <a:pt x="56" y="660"/>
                </a:lnTo>
                <a:lnTo>
                  <a:pt x="42" y="634"/>
                </a:lnTo>
                <a:lnTo>
                  <a:pt x="38" y="622"/>
                </a:lnTo>
                <a:lnTo>
                  <a:pt x="34" y="608"/>
                </a:lnTo>
                <a:lnTo>
                  <a:pt x="32" y="596"/>
                </a:lnTo>
                <a:lnTo>
                  <a:pt x="32" y="582"/>
                </a:lnTo>
                <a:lnTo>
                  <a:pt x="32" y="582"/>
                </a:lnTo>
                <a:lnTo>
                  <a:pt x="32" y="570"/>
                </a:lnTo>
                <a:lnTo>
                  <a:pt x="34" y="556"/>
                </a:lnTo>
                <a:lnTo>
                  <a:pt x="38" y="544"/>
                </a:lnTo>
                <a:lnTo>
                  <a:pt x="42" y="532"/>
                </a:lnTo>
                <a:lnTo>
                  <a:pt x="54" y="506"/>
                </a:lnTo>
                <a:lnTo>
                  <a:pt x="72" y="480"/>
                </a:lnTo>
                <a:lnTo>
                  <a:pt x="94" y="454"/>
                </a:lnTo>
                <a:lnTo>
                  <a:pt x="122" y="428"/>
                </a:lnTo>
                <a:lnTo>
                  <a:pt x="156" y="404"/>
                </a:lnTo>
                <a:lnTo>
                  <a:pt x="192" y="378"/>
                </a:lnTo>
                <a:lnTo>
                  <a:pt x="192" y="378"/>
                </a:lnTo>
                <a:lnTo>
                  <a:pt x="236" y="354"/>
                </a:lnTo>
                <a:lnTo>
                  <a:pt x="282" y="330"/>
                </a:lnTo>
                <a:lnTo>
                  <a:pt x="334" y="308"/>
                </a:lnTo>
                <a:lnTo>
                  <a:pt x="388" y="284"/>
                </a:lnTo>
                <a:lnTo>
                  <a:pt x="448" y="262"/>
                </a:lnTo>
                <a:lnTo>
                  <a:pt x="512" y="242"/>
                </a:lnTo>
                <a:lnTo>
                  <a:pt x="578" y="222"/>
                </a:lnTo>
                <a:lnTo>
                  <a:pt x="650" y="202"/>
                </a:lnTo>
                <a:lnTo>
                  <a:pt x="650" y="202"/>
                </a:lnTo>
                <a:lnTo>
                  <a:pt x="726" y="182"/>
                </a:lnTo>
                <a:lnTo>
                  <a:pt x="806" y="164"/>
                </a:lnTo>
                <a:lnTo>
                  <a:pt x="890" y="148"/>
                </a:lnTo>
                <a:lnTo>
                  <a:pt x="976" y="132"/>
                </a:lnTo>
                <a:lnTo>
                  <a:pt x="1066" y="116"/>
                </a:lnTo>
                <a:lnTo>
                  <a:pt x="1160" y="102"/>
                </a:lnTo>
                <a:lnTo>
                  <a:pt x="1256" y="90"/>
                </a:lnTo>
                <a:lnTo>
                  <a:pt x="1354" y="78"/>
                </a:lnTo>
                <a:lnTo>
                  <a:pt x="1456" y="68"/>
                </a:lnTo>
                <a:lnTo>
                  <a:pt x="1558" y="58"/>
                </a:lnTo>
                <a:lnTo>
                  <a:pt x="1664" y="50"/>
                </a:lnTo>
                <a:lnTo>
                  <a:pt x="1772" y="44"/>
                </a:lnTo>
                <a:lnTo>
                  <a:pt x="1882" y="38"/>
                </a:lnTo>
                <a:lnTo>
                  <a:pt x="1994" y="36"/>
                </a:lnTo>
                <a:lnTo>
                  <a:pt x="2108" y="32"/>
                </a:lnTo>
                <a:lnTo>
                  <a:pt x="2222" y="32"/>
                </a:lnTo>
                <a:lnTo>
                  <a:pt x="2222" y="0"/>
                </a:lnTo>
                <a:lnTo>
                  <a:pt x="2222" y="0"/>
                </a:lnTo>
                <a:lnTo>
                  <a:pt x="2108" y="0"/>
                </a:lnTo>
                <a:lnTo>
                  <a:pt x="1994" y="4"/>
                </a:lnTo>
                <a:lnTo>
                  <a:pt x="1882" y="6"/>
                </a:lnTo>
                <a:lnTo>
                  <a:pt x="1770" y="12"/>
                </a:lnTo>
                <a:lnTo>
                  <a:pt x="1662" y="18"/>
                </a:lnTo>
                <a:lnTo>
                  <a:pt x="1556" y="26"/>
                </a:lnTo>
                <a:lnTo>
                  <a:pt x="1452" y="36"/>
                </a:lnTo>
                <a:lnTo>
                  <a:pt x="1350" y="46"/>
                </a:lnTo>
                <a:lnTo>
                  <a:pt x="1252" y="58"/>
                </a:lnTo>
                <a:lnTo>
                  <a:pt x="1156" y="70"/>
                </a:lnTo>
                <a:lnTo>
                  <a:pt x="1062" y="84"/>
                </a:lnTo>
                <a:lnTo>
                  <a:pt x="970" y="100"/>
                </a:lnTo>
                <a:lnTo>
                  <a:pt x="884" y="116"/>
                </a:lnTo>
                <a:lnTo>
                  <a:pt x="800" y="134"/>
                </a:lnTo>
                <a:lnTo>
                  <a:pt x="718" y="152"/>
                </a:lnTo>
                <a:lnTo>
                  <a:pt x="642" y="170"/>
                </a:lnTo>
                <a:lnTo>
                  <a:pt x="642" y="170"/>
                </a:lnTo>
                <a:lnTo>
                  <a:pt x="570" y="190"/>
                </a:lnTo>
                <a:lnTo>
                  <a:pt x="502" y="212"/>
                </a:lnTo>
                <a:lnTo>
                  <a:pt x="438" y="232"/>
                </a:lnTo>
                <a:lnTo>
                  <a:pt x="376" y="254"/>
                </a:lnTo>
                <a:lnTo>
                  <a:pt x="320" y="278"/>
                </a:lnTo>
                <a:lnTo>
                  <a:pt x="268" y="302"/>
                </a:lnTo>
                <a:lnTo>
                  <a:pt x="220" y="326"/>
                </a:lnTo>
                <a:lnTo>
                  <a:pt x="176" y="352"/>
                </a:lnTo>
                <a:lnTo>
                  <a:pt x="176" y="352"/>
                </a:lnTo>
                <a:lnTo>
                  <a:pt x="136" y="378"/>
                </a:lnTo>
                <a:lnTo>
                  <a:pt x="102" y="404"/>
                </a:lnTo>
                <a:lnTo>
                  <a:pt x="72" y="432"/>
                </a:lnTo>
                <a:lnTo>
                  <a:pt x="46" y="460"/>
                </a:lnTo>
                <a:lnTo>
                  <a:pt x="36" y="474"/>
                </a:lnTo>
                <a:lnTo>
                  <a:pt x="26" y="490"/>
                </a:lnTo>
                <a:lnTo>
                  <a:pt x="18" y="504"/>
                </a:lnTo>
                <a:lnTo>
                  <a:pt x="12" y="520"/>
                </a:lnTo>
                <a:lnTo>
                  <a:pt x="6" y="536"/>
                </a:lnTo>
                <a:lnTo>
                  <a:pt x="4" y="550"/>
                </a:lnTo>
                <a:lnTo>
                  <a:pt x="0" y="566"/>
                </a:lnTo>
                <a:lnTo>
                  <a:pt x="0" y="582"/>
                </a:lnTo>
                <a:lnTo>
                  <a:pt x="0" y="582"/>
                </a:lnTo>
                <a:lnTo>
                  <a:pt x="0" y="598"/>
                </a:lnTo>
                <a:lnTo>
                  <a:pt x="4" y="614"/>
                </a:lnTo>
                <a:lnTo>
                  <a:pt x="8" y="630"/>
                </a:lnTo>
                <a:lnTo>
                  <a:pt x="12" y="646"/>
                </a:lnTo>
                <a:lnTo>
                  <a:pt x="20" y="662"/>
                </a:lnTo>
                <a:lnTo>
                  <a:pt x="28" y="676"/>
                </a:lnTo>
                <a:lnTo>
                  <a:pt x="38" y="692"/>
                </a:lnTo>
                <a:lnTo>
                  <a:pt x="48" y="706"/>
                </a:lnTo>
                <a:lnTo>
                  <a:pt x="48" y="706"/>
                </a:lnTo>
                <a:lnTo>
                  <a:pt x="70" y="732"/>
                </a:lnTo>
                <a:lnTo>
                  <a:pt x="96" y="756"/>
                </a:lnTo>
                <a:lnTo>
                  <a:pt x="126" y="780"/>
                </a:lnTo>
                <a:lnTo>
                  <a:pt x="160" y="804"/>
                </a:lnTo>
                <a:lnTo>
                  <a:pt x="198" y="826"/>
                </a:lnTo>
                <a:lnTo>
                  <a:pt x="238" y="848"/>
                </a:lnTo>
                <a:lnTo>
                  <a:pt x="282" y="870"/>
                </a:lnTo>
                <a:lnTo>
                  <a:pt x="330" y="892"/>
                </a:lnTo>
                <a:lnTo>
                  <a:pt x="380" y="912"/>
                </a:lnTo>
                <a:lnTo>
                  <a:pt x="434" y="932"/>
                </a:lnTo>
                <a:lnTo>
                  <a:pt x="490" y="950"/>
                </a:lnTo>
                <a:lnTo>
                  <a:pt x="550" y="968"/>
                </a:lnTo>
                <a:lnTo>
                  <a:pt x="612" y="986"/>
                </a:lnTo>
                <a:lnTo>
                  <a:pt x="678" y="1004"/>
                </a:lnTo>
                <a:lnTo>
                  <a:pt x="746" y="1020"/>
                </a:lnTo>
                <a:lnTo>
                  <a:pt x="816" y="1036"/>
                </a:lnTo>
                <a:lnTo>
                  <a:pt x="816" y="1036"/>
                </a:lnTo>
                <a:lnTo>
                  <a:pt x="888" y="1050"/>
                </a:lnTo>
                <a:lnTo>
                  <a:pt x="964" y="1064"/>
                </a:lnTo>
                <a:lnTo>
                  <a:pt x="1122" y="1090"/>
                </a:lnTo>
                <a:lnTo>
                  <a:pt x="1286" y="1112"/>
                </a:lnTo>
                <a:lnTo>
                  <a:pt x="1460" y="1130"/>
                </a:lnTo>
                <a:lnTo>
                  <a:pt x="1642" y="1146"/>
                </a:lnTo>
                <a:lnTo>
                  <a:pt x="1828" y="1156"/>
                </a:lnTo>
                <a:lnTo>
                  <a:pt x="2020" y="1162"/>
                </a:lnTo>
                <a:lnTo>
                  <a:pt x="2218" y="1164"/>
                </a:lnTo>
                <a:lnTo>
                  <a:pt x="2218" y="1294"/>
                </a:lnTo>
                <a:lnTo>
                  <a:pt x="2476" y="1146"/>
                </a:lnTo>
                <a:close/>
              </a:path>
            </a:pathLst>
          </a:custGeom>
          <a:solidFill>
            <a:schemeClr val="tx1">
              <a:lumMod val="85000"/>
            </a:schemeClr>
          </a:solidFill>
          <a:ln w="9525">
            <a:noFill/>
            <a:round/>
            <a:headEnd/>
            <a:tailEnd/>
          </a:ln>
          <a:scene3d>
            <a:camera prst="perspectiveRelaxed">
              <a:rot lat="19200000" lon="0" rev="0"/>
            </a:camera>
            <a:lightRig rig="threePt" dir="t"/>
          </a:scene3d>
          <a:sp3d prstMaterial="matte"/>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22" name="top back behind"/>
          <p:cNvSpPr>
            <a:spLocks/>
          </p:cNvSpPr>
          <p:nvPr/>
        </p:nvSpPr>
        <p:spPr bwMode="auto">
          <a:xfrm>
            <a:off x="1634871" y="885383"/>
            <a:ext cx="4787900" cy="4175125"/>
          </a:xfrm>
          <a:custGeom>
            <a:avLst/>
            <a:gdLst/>
            <a:ahLst/>
            <a:cxnLst>
              <a:cxn ang="0">
                <a:pos x="3016" y="2630"/>
              </a:cxn>
              <a:cxn ang="0">
                <a:pos x="1508" y="2245"/>
              </a:cxn>
              <a:cxn ang="0">
                <a:pos x="0" y="2630"/>
              </a:cxn>
              <a:cxn ang="0">
                <a:pos x="0" y="386"/>
              </a:cxn>
              <a:cxn ang="0">
                <a:pos x="1508" y="0"/>
              </a:cxn>
              <a:cxn ang="0">
                <a:pos x="3016" y="386"/>
              </a:cxn>
              <a:cxn ang="0">
                <a:pos x="3016" y="2630"/>
              </a:cxn>
            </a:cxnLst>
            <a:rect l="0" t="0" r="r" b="b"/>
            <a:pathLst>
              <a:path w="3016" h="2630">
                <a:moveTo>
                  <a:pt x="3016" y="2630"/>
                </a:moveTo>
                <a:lnTo>
                  <a:pt x="1508" y="2245"/>
                </a:lnTo>
                <a:lnTo>
                  <a:pt x="0" y="2630"/>
                </a:lnTo>
                <a:lnTo>
                  <a:pt x="0" y="386"/>
                </a:lnTo>
                <a:lnTo>
                  <a:pt x="1508" y="0"/>
                </a:lnTo>
                <a:lnTo>
                  <a:pt x="3016" y="386"/>
                </a:lnTo>
                <a:lnTo>
                  <a:pt x="3016" y="2630"/>
                </a:lnTo>
                <a:close/>
              </a:path>
            </a:pathLst>
          </a:custGeom>
          <a:gradFill flip="none" rotWithShape="1">
            <a:gsLst>
              <a:gs pos="0">
                <a:srgbClr val="CCCCCC">
                  <a:alpha val="0"/>
                </a:srgbClr>
              </a:gs>
              <a:gs pos="12000">
                <a:srgbClr val="CCCCCC">
                  <a:shade val="67500"/>
                  <a:satMod val="115000"/>
                  <a:alpha val="65000"/>
                </a:srgbClr>
              </a:gs>
              <a:gs pos="46000">
                <a:srgbClr val="CCCCCC">
                  <a:shade val="67500"/>
                  <a:satMod val="115000"/>
                </a:srgbClr>
              </a:gs>
              <a:gs pos="50000">
                <a:srgbClr val="CCCCCC"/>
              </a:gs>
              <a:gs pos="54000">
                <a:srgbClr val="CCCCCC"/>
              </a:gs>
              <a:gs pos="88000">
                <a:srgbClr val="CCCCCC">
                  <a:shade val="100000"/>
                  <a:satMod val="115000"/>
                  <a:alpha val="65000"/>
                </a:srgbClr>
              </a:gs>
              <a:gs pos="100000">
                <a:srgbClr val="CCCCCC">
                  <a:shade val="100000"/>
                  <a:satMod val="115000"/>
                  <a:alpha val="0"/>
                </a:srgbClr>
              </a:gs>
            </a:gsLst>
            <a:lin ang="0" scaled="0"/>
            <a:tileRect/>
          </a:gradFill>
          <a:ln w="9525">
            <a:gradFill>
              <a:gsLst>
                <a:gs pos="0">
                  <a:schemeClr val="tx1">
                    <a:lumMod val="50000"/>
                  </a:schemeClr>
                </a:gs>
                <a:gs pos="0">
                  <a:schemeClr val="tx1">
                    <a:lumMod val="50000"/>
                  </a:schemeClr>
                </a:gs>
                <a:gs pos="35000">
                  <a:schemeClr val="tx1">
                    <a:lumMod val="50000"/>
                    <a:alpha val="0"/>
                  </a:schemeClr>
                </a:gs>
                <a:gs pos="70000">
                  <a:schemeClr val="tx1"/>
                </a:gs>
                <a:gs pos="100000">
                  <a:schemeClr val="tx1"/>
                </a:gs>
              </a:gsLst>
              <a:lin ang="5400000" scaled="0"/>
            </a:gra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FFFFFF"/>
              </a:solidFill>
            </a:endParaRPr>
          </a:p>
        </p:txBody>
      </p:sp>
      <p:sp>
        <p:nvSpPr>
          <p:cNvPr id="123" name="bottom_Shadow"/>
          <p:cNvSpPr>
            <a:spLocks/>
          </p:cNvSpPr>
          <p:nvPr/>
        </p:nvSpPr>
        <p:spPr bwMode="auto">
          <a:xfrm>
            <a:off x="2257076" y="4682641"/>
            <a:ext cx="3542463" cy="534781"/>
          </a:xfrm>
          <a:prstGeom prst="trapezoid">
            <a:avLst>
              <a:gd name="adj" fmla="val 66837"/>
            </a:avLst>
          </a:prstGeom>
          <a:solidFill>
            <a:schemeClr val="tx1">
              <a:lumMod val="50000"/>
            </a:schemeClr>
          </a:solidFill>
          <a:ln w="9525">
            <a:noFill/>
            <a:round/>
            <a:headEnd/>
            <a:tailEnd/>
          </a:ln>
          <a:effectLst>
            <a:outerShdw blurRad="317500" dist="203200" dir="5400000" sx="108000" sy="108000" algn="t" rotWithShape="0">
              <a:prstClr val="black">
                <a:alpha val="55000"/>
              </a:prstClr>
            </a:outerShdw>
          </a:effec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24" name="1"/>
          <p:cNvSpPr>
            <a:spLocks noChangeArrowheads="1"/>
          </p:cNvSpPr>
          <p:nvPr/>
        </p:nvSpPr>
        <p:spPr bwMode="auto">
          <a:xfrm>
            <a:off x="2257076" y="4480888"/>
            <a:ext cx="3542463" cy="735215"/>
          </a:xfrm>
          <a:prstGeom prst="rect">
            <a:avLst/>
          </a:prstGeom>
          <a:gradFill flip="none" rotWithShape="1">
            <a:gsLst>
              <a:gs pos="0">
                <a:srgbClr val="212F3E"/>
              </a:gs>
              <a:gs pos="50000">
                <a:srgbClr val="435D7B"/>
              </a:gs>
              <a:gs pos="100000">
                <a:srgbClr val="496888"/>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25" name="2"/>
          <p:cNvSpPr>
            <a:spLocks noChangeArrowheads="1"/>
          </p:cNvSpPr>
          <p:nvPr/>
        </p:nvSpPr>
        <p:spPr bwMode="auto">
          <a:xfrm>
            <a:off x="2257076" y="3739019"/>
            <a:ext cx="3542463" cy="735215"/>
          </a:xfrm>
          <a:prstGeom prst="rect">
            <a:avLst/>
          </a:prstGeom>
          <a:gradFill flip="none" rotWithShape="1">
            <a:gsLst>
              <a:gs pos="0">
                <a:srgbClr val="363F4E"/>
              </a:gs>
              <a:gs pos="50000">
                <a:srgbClr val="60718D"/>
              </a:gs>
              <a:gs pos="100000">
                <a:srgbClr val="687C9A"/>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26" name="3"/>
          <p:cNvSpPr>
            <a:spLocks noChangeArrowheads="1"/>
          </p:cNvSpPr>
          <p:nvPr/>
        </p:nvSpPr>
        <p:spPr bwMode="auto">
          <a:xfrm>
            <a:off x="2257076" y="2997148"/>
            <a:ext cx="3542463" cy="735215"/>
          </a:xfrm>
          <a:prstGeom prst="rect">
            <a:avLst/>
          </a:prstGeom>
          <a:gradFill flip="none" rotWithShape="1">
            <a:gsLst>
              <a:gs pos="0">
                <a:srgbClr val="4B5464"/>
              </a:gs>
              <a:gs pos="50000">
                <a:srgbClr val="7989A3"/>
              </a:gs>
              <a:gs pos="100000">
                <a:srgbClr val="8194B0"/>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27" name="4"/>
          <p:cNvSpPr>
            <a:spLocks noChangeArrowheads="1"/>
          </p:cNvSpPr>
          <p:nvPr/>
        </p:nvSpPr>
        <p:spPr bwMode="auto">
          <a:xfrm>
            <a:off x="2257076" y="2258151"/>
            <a:ext cx="3542463" cy="735215"/>
          </a:xfrm>
          <a:prstGeom prst="rect">
            <a:avLst/>
          </a:prstGeom>
          <a:gradFill flip="none" rotWithShape="1">
            <a:gsLst>
              <a:gs pos="0">
                <a:srgbClr val="717982"/>
              </a:gs>
              <a:gs pos="50000">
                <a:srgbClr val="A9B4C1"/>
              </a:gs>
              <a:gs pos="100000">
                <a:srgbClr val="B3C0CE"/>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28" name="topCube"/>
          <p:cNvSpPr>
            <a:spLocks/>
          </p:cNvSpPr>
          <p:nvPr/>
        </p:nvSpPr>
        <p:spPr bwMode="auto">
          <a:xfrm>
            <a:off x="2256168" y="1663894"/>
            <a:ext cx="3544278" cy="594257"/>
          </a:xfrm>
          <a:prstGeom prst="trapezoid">
            <a:avLst>
              <a:gd name="adj" fmla="val 63337"/>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29" name="UX_Top_Lid_FRONT SMALL SHADOW"/>
          <p:cNvSpPr>
            <a:spLocks/>
          </p:cNvSpPr>
          <p:nvPr/>
        </p:nvSpPr>
        <p:spPr bwMode="auto">
          <a:xfrm>
            <a:off x="2678510" y="1393393"/>
            <a:ext cx="2727342" cy="611758"/>
          </a:xfrm>
          <a:custGeom>
            <a:avLst/>
            <a:gdLst>
              <a:gd name="connsiteX0" fmla="*/ 8273 w 8273"/>
              <a:gd name="connsiteY0" fmla="*/ 5022 h 10000"/>
              <a:gd name="connsiteX1" fmla="*/ 3273 w 8273"/>
              <a:gd name="connsiteY1" fmla="*/ 0 h 10000"/>
              <a:gd name="connsiteX2" fmla="*/ 0 w 8273"/>
              <a:gd name="connsiteY2" fmla="*/ 6821 h 10000"/>
              <a:gd name="connsiteX3" fmla="*/ 3273 w 8273"/>
              <a:gd name="connsiteY3" fmla="*/ 10000 h 10000"/>
              <a:gd name="connsiteX4" fmla="*/ 8273 w 8273"/>
              <a:gd name="connsiteY4" fmla="*/ 5022 h 10000"/>
              <a:gd name="connsiteX0" fmla="*/ 10000 w 10000"/>
              <a:gd name="connsiteY0" fmla="*/ 748 h 5726"/>
              <a:gd name="connsiteX1" fmla="*/ 3886 w 10000"/>
              <a:gd name="connsiteY1" fmla="*/ 0 h 5726"/>
              <a:gd name="connsiteX2" fmla="*/ 0 w 10000"/>
              <a:gd name="connsiteY2" fmla="*/ 2547 h 5726"/>
              <a:gd name="connsiteX3" fmla="*/ 3956 w 10000"/>
              <a:gd name="connsiteY3" fmla="*/ 5726 h 5726"/>
              <a:gd name="connsiteX4" fmla="*/ 10000 w 10000"/>
              <a:gd name="connsiteY4" fmla="*/ 748 h 5726"/>
              <a:gd name="connsiteX0" fmla="*/ 7896 w 7896"/>
              <a:gd name="connsiteY0" fmla="*/ 4448 h 10000"/>
              <a:gd name="connsiteX1" fmla="*/ 3886 w 7896"/>
              <a:gd name="connsiteY1" fmla="*/ 0 h 10000"/>
              <a:gd name="connsiteX2" fmla="*/ 0 w 7896"/>
              <a:gd name="connsiteY2" fmla="*/ 4448 h 10000"/>
              <a:gd name="connsiteX3" fmla="*/ 3956 w 7896"/>
              <a:gd name="connsiteY3" fmla="*/ 10000 h 10000"/>
              <a:gd name="connsiteX4" fmla="*/ 7896 w 7896"/>
              <a:gd name="connsiteY4" fmla="*/ 444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6" h="10000">
                <a:moveTo>
                  <a:pt x="7896" y="4448"/>
                </a:moveTo>
                <a:lnTo>
                  <a:pt x="3886" y="0"/>
                </a:lnTo>
                <a:lnTo>
                  <a:pt x="0" y="4448"/>
                </a:lnTo>
                <a:lnTo>
                  <a:pt x="3956" y="10000"/>
                </a:lnTo>
                <a:lnTo>
                  <a:pt x="7896" y="4448"/>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w="9525">
            <a:noFill/>
            <a:round/>
            <a:headEnd/>
            <a:tailEnd/>
          </a:ln>
          <a:effectLst>
            <a:outerShdw blurRad="254000" dist="368300" dir="5400000" sx="87000" sy="87000" algn="t"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0" name="UX_Top_Lid"/>
          <p:cNvSpPr>
            <a:spLocks/>
          </p:cNvSpPr>
          <p:nvPr/>
        </p:nvSpPr>
        <p:spPr bwMode="auto">
          <a:xfrm>
            <a:off x="1941258" y="959467"/>
            <a:ext cx="4175125" cy="1068387"/>
          </a:xfrm>
          <a:custGeom>
            <a:avLst/>
            <a:gdLst/>
            <a:ahLst/>
            <a:cxnLst>
              <a:cxn ang="0">
                <a:pos x="2630" y="338"/>
              </a:cxn>
              <a:cxn ang="0">
                <a:pos x="1315" y="0"/>
              </a:cxn>
              <a:cxn ang="0">
                <a:pos x="0" y="338"/>
              </a:cxn>
              <a:cxn ang="0">
                <a:pos x="1315" y="673"/>
              </a:cxn>
              <a:cxn ang="0">
                <a:pos x="2630" y="338"/>
              </a:cxn>
            </a:cxnLst>
            <a:rect l="0" t="0" r="r" b="b"/>
            <a:pathLst>
              <a:path w="2630" h="673">
                <a:moveTo>
                  <a:pt x="2630" y="338"/>
                </a:moveTo>
                <a:lnTo>
                  <a:pt x="1315" y="0"/>
                </a:lnTo>
                <a:lnTo>
                  <a:pt x="0" y="338"/>
                </a:lnTo>
                <a:lnTo>
                  <a:pt x="1315" y="673"/>
                </a:lnTo>
                <a:lnTo>
                  <a:pt x="2630" y="338"/>
                </a:lnTo>
                <a:close/>
              </a:path>
            </a:pathLst>
          </a:custGeom>
          <a:gradFill flip="none" rotWithShape="1">
            <a:gsLst>
              <a:gs pos="0">
                <a:srgbClr val="9AA6B0"/>
              </a:gs>
              <a:gs pos="50000">
                <a:srgbClr val="C0CEDB"/>
              </a:gs>
              <a:gs pos="100000">
                <a:srgbClr val="CCDBE8"/>
              </a:gs>
            </a:gsLst>
            <a:lin ang="5400000" scaled="1"/>
            <a:tileRect/>
          </a:gradFill>
          <a:ln w="9525">
            <a:gradFill>
              <a:gsLst>
                <a:gs pos="0">
                  <a:schemeClr val="tx1">
                    <a:lumMod val="50000"/>
                  </a:schemeClr>
                </a:gs>
                <a:gs pos="50000">
                  <a:schemeClr val="tx1">
                    <a:lumMod val="95000"/>
                  </a:schemeClr>
                </a:gs>
                <a:gs pos="100000">
                  <a:schemeClr val="tx1"/>
                </a:gs>
              </a:gsLst>
              <a:lin ang="5400000" scaled="0"/>
            </a:gradFill>
            <a:round/>
            <a:headEnd/>
            <a:tailEnd/>
          </a:ln>
          <a:effec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nvGrpSpPr>
          <p:cNvPr id="3" name="Group 57"/>
          <p:cNvGrpSpPr/>
          <p:nvPr/>
        </p:nvGrpSpPr>
        <p:grpSpPr>
          <a:xfrm>
            <a:off x="2254729" y="2514600"/>
            <a:ext cx="3545457" cy="2400077"/>
            <a:chOff x="2797909" y="2530133"/>
            <a:chExt cx="3545457" cy="2400077"/>
          </a:xfrm>
        </p:grpSpPr>
        <p:pic>
          <p:nvPicPr>
            <p:cNvPr id="132" name="Picture 131" hidden="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7369" y="2530133"/>
              <a:ext cx="991215" cy="157227"/>
            </a:xfrm>
            <a:prstGeom prst="rect">
              <a:avLst/>
            </a:prstGeom>
          </p:spPr>
        </p:pic>
        <p:pic>
          <p:nvPicPr>
            <p:cNvPr id="133" name="Picture 132" hidden="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08005" y="3208151"/>
              <a:ext cx="1047455" cy="268098"/>
            </a:xfrm>
            <a:prstGeom prst="rect">
              <a:avLst/>
            </a:prstGeom>
            <a:noFill/>
          </p:spPr>
        </p:pic>
        <p:pic>
          <p:nvPicPr>
            <p:cNvPr id="134" name="Picture 133" hidden="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96389" y="3910512"/>
              <a:ext cx="1236234" cy="316247"/>
            </a:xfrm>
            <a:prstGeom prst="rect">
              <a:avLst/>
            </a:prstGeom>
            <a:noFill/>
            <a:ln>
              <a:noFill/>
            </a:ln>
          </p:spPr>
        </p:pic>
        <p:pic>
          <p:nvPicPr>
            <p:cNvPr id="135" name="Picture 134" hidden="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15205" y="3214386"/>
              <a:ext cx="729477" cy="255629"/>
            </a:xfrm>
            <a:prstGeom prst="rect">
              <a:avLst/>
            </a:prstGeom>
            <a:noFill/>
          </p:spPr>
        </p:pic>
        <p:pic>
          <p:nvPicPr>
            <p:cNvPr id="136" name="Picture 135" hidden="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774331" y="4633131"/>
              <a:ext cx="1686643" cy="297079"/>
            </a:xfrm>
            <a:prstGeom prst="rect">
              <a:avLst/>
            </a:prstGeom>
            <a:noFill/>
            <a:ln>
              <a:noFill/>
            </a:ln>
          </p:spPr>
        </p:pic>
        <p:pic>
          <p:nvPicPr>
            <p:cNvPr id="137" name="Picture 136" hidden="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04426" y="3226855"/>
              <a:ext cx="1034985" cy="230690"/>
            </a:xfrm>
            <a:prstGeom prst="rect">
              <a:avLst/>
            </a:prstGeom>
          </p:spPr>
        </p:pic>
        <p:cxnSp>
          <p:nvCxnSpPr>
            <p:cNvPr id="138" name="Straight Connector 137"/>
            <p:cNvCxnSpPr/>
            <p:nvPr/>
          </p:nvCxnSpPr>
          <p:spPr bwMode="auto">
            <a:xfrm>
              <a:off x="2797909" y="4473966"/>
              <a:ext cx="3545457" cy="0"/>
            </a:xfrm>
            <a:prstGeom prst="line">
              <a:avLst/>
            </a:prstGeom>
            <a:noFill/>
            <a:ln w="2">
              <a:solidFill>
                <a:srgbClr val="FFFFFF"/>
              </a:solidFill>
              <a:prstDash val="solid"/>
              <a:round/>
              <a:headEnd/>
              <a:tailEnd/>
            </a:ln>
          </p:spPr>
        </p:cxnSp>
        <p:cxnSp>
          <p:nvCxnSpPr>
            <p:cNvPr id="139" name="Straight Connector 138"/>
            <p:cNvCxnSpPr/>
            <p:nvPr/>
          </p:nvCxnSpPr>
          <p:spPr bwMode="auto">
            <a:xfrm>
              <a:off x="2797909" y="3738893"/>
              <a:ext cx="3545457" cy="0"/>
            </a:xfrm>
            <a:prstGeom prst="line">
              <a:avLst/>
            </a:prstGeom>
            <a:noFill/>
            <a:ln w="2">
              <a:solidFill>
                <a:srgbClr val="FFFFFF"/>
              </a:solidFill>
              <a:prstDash val="solid"/>
              <a:round/>
              <a:headEnd/>
              <a:tailEnd/>
            </a:ln>
          </p:spPr>
        </p:cxnSp>
        <p:cxnSp>
          <p:nvCxnSpPr>
            <p:cNvPr id="140" name="Straight Connector 139"/>
            <p:cNvCxnSpPr/>
            <p:nvPr/>
          </p:nvCxnSpPr>
          <p:spPr bwMode="auto">
            <a:xfrm>
              <a:off x="2797909" y="2995194"/>
              <a:ext cx="3545457" cy="0"/>
            </a:xfrm>
            <a:prstGeom prst="line">
              <a:avLst/>
            </a:prstGeom>
            <a:noFill/>
            <a:ln w="2">
              <a:solidFill>
                <a:schemeClr val="tx1"/>
              </a:solidFill>
              <a:prstDash val="solid"/>
              <a:round/>
              <a:headEnd/>
              <a:tailEnd/>
            </a:ln>
          </p:spPr>
        </p:cxnSp>
      </p:grpSp>
      <p:pic>
        <p:nvPicPr>
          <p:cNvPr id="141" name="Picture 140" descr="NET-WPF_rgb_r.png"/>
          <p:cNvPicPr>
            <a:picLocks noChangeAspect="1"/>
          </p:cNvPicPr>
          <p:nvPr/>
        </p:nvPicPr>
        <p:blipFill>
          <a:blip r:embed="rId9" cstate="email">
            <a:extLst>
              <a:ext uri="{28A0092B-C50C-407E-A947-70E740481C1C}">
                <a14:useLocalDpi xmlns:a14="http://schemas.microsoft.com/office/drawing/2010/main"/>
              </a:ext>
            </a:extLst>
          </a:blip>
          <a:srcRect r="31813"/>
          <a:stretch>
            <a:fillRect/>
          </a:stretch>
        </p:blipFill>
        <p:spPr>
          <a:xfrm>
            <a:off x="4952284" y="3211030"/>
            <a:ext cx="864604" cy="239760"/>
          </a:xfrm>
          <a:prstGeom prst="rect">
            <a:avLst/>
          </a:prstGeom>
          <a:noFill/>
          <a:effectLst>
            <a:outerShdw blurRad="12700" dist="12700" dir="2700000" algn="tl" rotWithShape="0">
              <a:prstClr val="black">
                <a:alpha val="40000"/>
              </a:prstClr>
            </a:outerShdw>
          </a:effectLst>
        </p:spPr>
      </p:pic>
      <p:pic>
        <p:nvPicPr>
          <p:cNvPr id="143" name="Picture 1" descr="\\SERVER3\InternalBin\Resource DVD\DVD_ART36\Logos\Windows Server 2003\_Windows Server 2003 - (Brand)\Windows Server 2003 logo h white.png"/>
          <p:cNvPicPr>
            <a:picLocks noChangeAspect="1" noChangeArrowheads="1"/>
          </p:cNvPicPr>
          <p:nvPr/>
        </p:nvPicPr>
        <p:blipFill>
          <a:blip r:embed="rId10" cstate="email">
            <a:extLst>
              <a:ext uri="{28A0092B-C50C-407E-A947-70E740481C1C}">
                <a14:useLocalDpi xmlns:a14="http://schemas.microsoft.com/office/drawing/2010/main"/>
              </a:ext>
            </a:extLst>
          </a:blip>
          <a:srcRect r="14546"/>
          <a:stretch>
            <a:fillRect/>
          </a:stretch>
        </p:blipFill>
        <p:spPr bwMode="auto">
          <a:xfrm>
            <a:off x="3004624" y="4656970"/>
            <a:ext cx="2004181" cy="363177"/>
          </a:xfrm>
          <a:prstGeom prst="rect">
            <a:avLst/>
          </a:prstGeom>
          <a:noFill/>
        </p:spPr>
      </p:pic>
      <p:pic>
        <p:nvPicPr>
          <p:cNvPr id="144" name="Picture 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074143" y="3845859"/>
            <a:ext cx="1903582" cy="52629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 name="Picture 14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011231" y="3474785"/>
            <a:ext cx="1413026" cy="395938"/>
          </a:xfrm>
          <a:prstGeom prst="rect">
            <a:avLst/>
          </a:prstGeom>
        </p:spPr>
      </p:pic>
      <p:pic>
        <p:nvPicPr>
          <p:cNvPr id="146" name="Picture 14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009805" y="2862430"/>
            <a:ext cx="1896618" cy="401765"/>
          </a:xfrm>
          <a:prstGeom prst="rect">
            <a:avLst/>
          </a:prstGeom>
        </p:spPr>
      </p:pic>
      <p:sp>
        <p:nvSpPr>
          <p:cNvPr id="147" name="Rectangle 146"/>
          <p:cNvSpPr/>
          <p:nvPr/>
        </p:nvSpPr>
        <p:spPr bwMode="auto">
          <a:xfrm>
            <a:off x="2438400" y="2667000"/>
            <a:ext cx="3158107" cy="457200"/>
          </a:xfrm>
          <a:prstGeom prst="rect">
            <a:avLst/>
          </a:prstGeom>
          <a:gradFill flip="none" rotWithShape="1">
            <a:gsLst>
              <a:gs pos="0">
                <a:srgbClr val="A9B4C1"/>
              </a:gs>
              <a:gs pos="100000">
                <a:srgbClr val="7989A3"/>
              </a:gs>
            </a:gsLst>
            <a:lin ang="5400000" scaled="0"/>
            <a:tileRect/>
          </a:gradFill>
          <a:ln w="9525">
            <a:gradFill flip="none" rotWithShape="1">
              <a:gsLst>
                <a:gs pos="0">
                  <a:schemeClr val="tx1"/>
                </a:gs>
                <a:gs pos="15000">
                  <a:schemeClr val="tx1">
                    <a:alpha val="0"/>
                  </a:schemeClr>
                </a:gs>
                <a:gs pos="85000">
                  <a:schemeClr val="tx1">
                    <a:alpha val="0"/>
                  </a:schemeClr>
                </a:gs>
                <a:gs pos="100000">
                  <a:schemeClr val="tx1"/>
                </a:gs>
              </a:gsLst>
              <a:lin ang="0" scaled="1"/>
              <a:tileRect/>
            </a:gra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smtClean="0">
              <a:solidFill>
                <a:srgbClr val="FFFFFF"/>
              </a:solidFill>
            </a:endParaRPr>
          </a:p>
        </p:txBody>
      </p:sp>
      <p:pic>
        <p:nvPicPr>
          <p:cNvPr id="148" name="Picture 4" descr="C:\Documents and Settings\chrisw\Desktop\ShrPt10_h_rgb_r.png"/>
          <p:cNvPicPr>
            <a:picLocks noChangeAspect="1" noChangeArrowheads="1"/>
          </p:cNvPicPr>
          <p:nvPr/>
        </p:nvPicPr>
        <p:blipFill>
          <a:blip r:embed="rId14" cstate="email">
            <a:extLst>
              <a:ext uri="{28A0092B-C50C-407E-A947-70E740481C1C}">
                <a14:useLocalDpi xmlns:a14="http://schemas.microsoft.com/office/drawing/2010/main"/>
              </a:ext>
            </a:extLst>
          </a:blip>
          <a:stretch>
            <a:fillRect/>
          </a:stretch>
        </p:blipFill>
        <p:spPr bwMode="auto">
          <a:xfrm>
            <a:off x="2611084" y="2744818"/>
            <a:ext cx="1351316" cy="342543"/>
          </a:xfrm>
          <a:prstGeom prst="rect">
            <a:avLst/>
          </a:prstGeom>
          <a:noFill/>
          <a:effectLst>
            <a:outerShdw blurRad="12700" dist="127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9" name="PHONE"/>
          <p:cNvSpPr/>
          <p:nvPr/>
        </p:nvSpPr>
        <p:spPr bwMode="auto">
          <a:xfrm>
            <a:off x="3025936" y="1143000"/>
            <a:ext cx="1980364" cy="264688"/>
          </a:xfrm>
          <a:prstGeom prst="rect">
            <a:avLst/>
          </a:prstGeom>
          <a:noFill/>
          <a:ln w="9525" cap="flat" cmpd="sng" algn="ctr">
            <a:noFill/>
            <a:prstDash val="solid"/>
            <a:round/>
            <a:headEnd type="none" w="med" len="med"/>
            <a:tailEnd type="none" w="med" len="med"/>
          </a:ln>
          <a:effectLst/>
        </p:spPr>
        <p:txBody>
          <a:bodyPr vert="horz" wrap="square" lIns="0" tIns="18288" rIns="0" bIns="0" numCol="1" rtlCol="0" anchor="t" anchorCtr="0" compatLnSpc="1">
            <a:prstTxWarp prst="textNoShape">
              <a:avLst/>
            </a:prstTxWarp>
            <a:spAutoFit/>
          </a:bodyPr>
          <a:lstStyle/>
          <a:p>
            <a:pPr algn="ctr"/>
            <a:r>
              <a:rPr lang="en-US" sz="1600" b="1" dirty="0" smtClean="0">
                <a:solidFill>
                  <a:srgbClr val="FFFFFF"/>
                </a:solidFill>
                <a:effectLst>
                  <a:outerShdw blurRad="60007" dist="101600" dir="15600000" sy="30000" kx="-1800000" algn="bl" rotWithShape="0">
                    <a:prstClr val="black">
                      <a:alpha val="32000"/>
                    </a:prstClr>
                  </a:outerShdw>
                </a:effectLst>
              </a:rPr>
              <a:t>PC, Phone, Browser</a:t>
            </a:r>
            <a:endParaRPr lang="en-US" sz="1600" b="1" dirty="0">
              <a:solidFill>
                <a:srgbClr val="FFFFFF"/>
              </a:solidFill>
              <a:effectLst>
                <a:outerShdw blurRad="60007" dist="101600" dir="15600000" sy="30000" kx="-1800000" algn="bl" rotWithShape="0">
                  <a:prstClr val="black">
                    <a:alpha val="32000"/>
                  </a:prstClr>
                </a:outerShdw>
              </a:effectLst>
            </a:endParaRPr>
          </a:p>
        </p:txBody>
      </p:sp>
      <p:pic>
        <p:nvPicPr>
          <p:cNvPr id="150" name="Picture 14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44279" y="2699120"/>
            <a:ext cx="1312858" cy="511910"/>
          </a:xfrm>
          <a:prstGeom prst="rect">
            <a:avLst/>
          </a:prstGeom>
        </p:spPr>
      </p:pic>
      <p:pic>
        <p:nvPicPr>
          <p:cNvPr id="151" name="Picture 150"/>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576475" y="3415303"/>
            <a:ext cx="1401250" cy="310561"/>
          </a:xfrm>
          <a:prstGeom prst="rect">
            <a:avLst/>
          </a:prstGeom>
          <a:noFill/>
          <a:effectLst>
            <a:outerShdw blurRad="12700" dist="12700" dir="2700000" algn="tl" rotWithShape="0">
              <a:prstClr val="black">
                <a:alpha val="40000"/>
              </a:prstClr>
            </a:outerShdw>
          </a:effectLst>
        </p:spPr>
      </p:pic>
      <p:pic>
        <p:nvPicPr>
          <p:cNvPr id="152" name="Picture 15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296081" y="3201837"/>
            <a:ext cx="1264575" cy="272948"/>
          </a:xfrm>
          <a:prstGeom prst="rect">
            <a:avLst/>
          </a:prstGeom>
        </p:spPr>
      </p:pic>
      <p:pic>
        <p:nvPicPr>
          <p:cNvPr id="153" name="Picture 15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635629" y="2383161"/>
            <a:ext cx="860171" cy="298491"/>
          </a:xfrm>
          <a:prstGeom prst="rect">
            <a:avLst/>
          </a:prstGeom>
        </p:spPr>
      </p:pic>
      <p:pic>
        <p:nvPicPr>
          <p:cNvPr id="4" name="Picture 3"/>
          <p:cNvPicPr>
            <a:picLocks noChangeAspect="1"/>
          </p:cNvPicPr>
          <p:nvPr/>
        </p:nvPicPr>
        <p:blipFill rotWithShape="1">
          <a:blip r:embed="rId19">
            <a:extLst>
              <a:ext uri="{28A0092B-C50C-407E-A947-70E740481C1C}">
                <a14:useLocalDpi xmlns:a14="http://schemas.microsoft.com/office/drawing/2010/main" val="0"/>
              </a:ext>
            </a:extLst>
          </a:blip>
          <a:srcRect l="12968" t="33354" r="43754" b="30777"/>
          <a:stretch/>
        </p:blipFill>
        <p:spPr>
          <a:xfrm>
            <a:off x="947476" y="3286278"/>
            <a:ext cx="906463" cy="329023"/>
          </a:xfrm>
          <a:prstGeom prst="rect">
            <a:avLst/>
          </a:prstGeom>
        </p:spPr>
      </p:pic>
      <p:pic>
        <p:nvPicPr>
          <p:cNvPr id="5" name="Picture 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581400" y="1447800"/>
            <a:ext cx="789131" cy="486964"/>
          </a:xfrm>
          <a:prstGeom prst="rect">
            <a:avLst/>
          </a:prstGeom>
        </p:spPr>
      </p:pic>
      <p:pic>
        <p:nvPicPr>
          <p:cNvPr id="7" name="Picture 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392542" y="1371600"/>
            <a:ext cx="1486246" cy="260400"/>
          </a:xfrm>
          <a:prstGeom prst="rect">
            <a:avLst/>
          </a:prstGeom>
        </p:spPr>
      </p:pic>
      <p:pic>
        <p:nvPicPr>
          <p:cNvPr id="8" name="Picture 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379265" y="1325682"/>
            <a:ext cx="1430735" cy="356659"/>
          </a:xfrm>
          <a:prstGeom prst="rect">
            <a:avLst/>
          </a:prstGeom>
        </p:spPr>
      </p:pic>
      <p:pic>
        <p:nvPicPr>
          <p:cNvPr id="48" name="Picture 3" descr="\\SERVER3\InternalBin\Resource DVD\DVD_ART36\Logos\Microsoft Dynamics\Dynamics - overall brand\dynamics brand rev v.png"/>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4326835" y="2715004"/>
            <a:ext cx="1155545" cy="411910"/>
          </a:xfrm>
          <a:prstGeom prst="rect">
            <a:avLst/>
          </a:prstGeom>
          <a:noFill/>
        </p:spPr>
      </p:pic>
      <p:sp>
        <p:nvSpPr>
          <p:cNvPr id="9" name="Freeform 8"/>
          <p:cNvSpPr/>
          <p:nvPr/>
        </p:nvSpPr>
        <p:spPr>
          <a:xfrm>
            <a:off x="169975" y="1503218"/>
            <a:ext cx="806770" cy="232182"/>
          </a:xfrm>
          <a:custGeom>
            <a:avLst/>
            <a:gdLst>
              <a:gd name="connsiteX0" fmla="*/ 10134 w 806770"/>
              <a:gd name="connsiteY0" fmla="*/ 0 h 232182"/>
              <a:gd name="connsiteX1" fmla="*/ 806770 w 806770"/>
              <a:gd name="connsiteY1" fmla="*/ 173182 h 232182"/>
            </a:gdLst>
            <a:ahLst/>
            <a:cxnLst>
              <a:cxn ang="0">
                <a:pos x="connsiteX0" y="connsiteY0"/>
              </a:cxn>
              <a:cxn ang="0">
                <a:pos x="connsiteX1" y="connsiteY1"/>
              </a:cxn>
            </a:cxnLst>
            <a:rect l="l" t="t" r="r" b="b"/>
            <a:pathLst>
              <a:path w="806770" h="232182">
                <a:moveTo>
                  <a:pt x="10134" y="0"/>
                </a:moveTo>
                <a:cubicBezTo>
                  <a:pt x="-18153" y="161059"/>
                  <a:pt x="-46439" y="322118"/>
                  <a:pt x="806770" y="173182"/>
                </a:cubicBezTo>
              </a:path>
            </a:pathLst>
          </a:custGeom>
        </p:spPr>
        <p:txBody>
          <a:bodyPr rtlCol="0" anchor="ctr"/>
          <a:lstStyle/>
          <a:p>
            <a:pPr algn="ctr"/>
            <a:endParaRPr lang="en-US"/>
          </a:p>
        </p:txBody>
      </p:sp>
      <p:pic>
        <p:nvPicPr>
          <p:cNvPr id="49" name="Picture 4" descr="Silverlight Logo">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39680" y="3672754"/>
            <a:ext cx="990880" cy="32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47407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arrow_half" hidden="1"/>
          <p:cNvSpPr>
            <a:spLocks/>
          </p:cNvSpPr>
          <p:nvPr/>
        </p:nvSpPr>
        <p:spPr bwMode="auto">
          <a:xfrm flipH="1">
            <a:off x="4173727" y="4330460"/>
            <a:ext cx="3931920" cy="2372260"/>
          </a:xfrm>
          <a:custGeom>
            <a:avLst/>
            <a:gdLst/>
            <a:ahLst/>
            <a:cxnLst>
              <a:cxn ang="0">
                <a:pos x="2218" y="1132"/>
              </a:cxn>
              <a:cxn ang="0">
                <a:pos x="1994" y="1130"/>
              </a:cxn>
              <a:cxn ang="0">
                <a:pos x="1670" y="1114"/>
              </a:cxn>
              <a:cxn ang="0">
                <a:pos x="1364" y="1088"/>
              </a:cxn>
              <a:cxn ang="0">
                <a:pos x="1080" y="1050"/>
              </a:cxn>
              <a:cxn ang="0">
                <a:pos x="822" y="1004"/>
              </a:cxn>
              <a:cxn ang="0">
                <a:pos x="666" y="968"/>
              </a:cxn>
              <a:cxn ang="0">
                <a:pos x="460" y="906"/>
              </a:cxn>
              <a:cxn ang="0">
                <a:pos x="290" y="838"/>
              </a:cxn>
              <a:cxn ang="0">
                <a:pos x="198" y="790"/>
              </a:cxn>
              <a:cxn ang="0">
                <a:pos x="96" y="712"/>
              </a:cxn>
              <a:cxn ang="0">
                <a:pos x="56" y="660"/>
              </a:cxn>
              <a:cxn ang="0">
                <a:pos x="34" y="608"/>
              </a:cxn>
              <a:cxn ang="0">
                <a:pos x="32" y="582"/>
              </a:cxn>
              <a:cxn ang="0">
                <a:pos x="38" y="544"/>
              </a:cxn>
              <a:cxn ang="0">
                <a:pos x="72" y="480"/>
              </a:cxn>
              <a:cxn ang="0">
                <a:pos x="156" y="404"/>
              </a:cxn>
              <a:cxn ang="0">
                <a:pos x="236" y="354"/>
              </a:cxn>
              <a:cxn ang="0">
                <a:pos x="388" y="284"/>
              </a:cxn>
              <a:cxn ang="0">
                <a:pos x="578" y="222"/>
              </a:cxn>
              <a:cxn ang="0">
                <a:pos x="726" y="182"/>
              </a:cxn>
              <a:cxn ang="0">
                <a:pos x="976" y="132"/>
              </a:cxn>
              <a:cxn ang="0">
                <a:pos x="1256" y="90"/>
              </a:cxn>
              <a:cxn ang="0">
                <a:pos x="1558" y="58"/>
              </a:cxn>
              <a:cxn ang="0">
                <a:pos x="1882" y="38"/>
              </a:cxn>
              <a:cxn ang="0">
                <a:pos x="2222" y="32"/>
              </a:cxn>
              <a:cxn ang="0">
                <a:pos x="2108" y="0"/>
              </a:cxn>
              <a:cxn ang="0">
                <a:pos x="1770" y="12"/>
              </a:cxn>
              <a:cxn ang="0">
                <a:pos x="1452" y="36"/>
              </a:cxn>
              <a:cxn ang="0">
                <a:pos x="1156" y="70"/>
              </a:cxn>
              <a:cxn ang="0">
                <a:pos x="884" y="116"/>
              </a:cxn>
              <a:cxn ang="0">
                <a:pos x="642" y="170"/>
              </a:cxn>
              <a:cxn ang="0">
                <a:pos x="502" y="212"/>
              </a:cxn>
              <a:cxn ang="0">
                <a:pos x="320" y="278"/>
              </a:cxn>
              <a:cxn ang="0">
                <a:pos x="176" y="352"/>
              </a:cxn>
              <a:cxn ang="0">
                <a:pos x="102" y="404"/>
              </a:cxn>
              <a:cxn ang="0">
                <a:pos x="36" y="474"/>
              </a:cxn>
              <a:cxn ang="0">
                <a:pos x="12" y="520"/>
              </a:cxn>
              <a:cxn ang="0">
                <a:pos x="0" y="566"/>
              </a:cxn>
              <a:cxn ang="0">
                <a:pos x="0" y="598"/>
              </a:cxn>
              <a:cxn ang="0">
                <a:pos x="12" y="646"/>
              </a:cxn>
              <a:cxn ang="0">
                <a:pos x="38" y="692"/>
              </a:cxn>
              <a:cxn ang="0">
                <a:pos x="70" y="732"/>
              </a:cxn>
              <a:cxn ang="0">
                <a:pos x="160" y="804"/>
              </a:cxn>
              <a:cxn ang="0">
                <a:pos x="282" y="870"/>
              </a:cxn>
              <a:cxn ang="0">
                <a:pos x="434" y="932"/>
              </a:cxn>
              <a:cxn ang="0">
                <a:pos x="612" y="986"/>
              </a:cxn>
              <a:cxn ang="0">
                <a:pos x="816" y="1036"/>
              </a:cxn>
              <a:cxn ang="0">
                <a:pos x="964" y="1064"/>
              </a:cxn>
              <a:cxn ang="0">
                <a:pos x="1460" y="1130"/>
              </a:cxn>
              <a:cxn ang="0">
                <a:pos x="2020" y="1162"/>
              </a:cxn>
              <a:cxn ang="0">
                <a:pos x="2476" y="1146"/>
              </a:cxn>
            </a:cxnLst>
            <a:rect l="0" t="0" r="r" b="b"/>
            <a:pathLst>
              <a:path w="2476" h="1294">
                <a:moveTo>
                  <a:pt x="2476" y="1146"/>
                </a:moveTo>
                <a:lnTo>
                  <a:pt x="2218" y="998"/>
                </a:lnTo>
                <a:lnTo>
                  <a:pt x="2218" y="1132"/>
                </a:lnTo>
                <a:lnTo>
                  <a:pt x="2218" y="1132"/>
                </a:lnTo>
                <a:lnTo>
                  <a:pt x="2106" y="1132"/>
                </a:lnTo>
                <a:lnTo>
                  <a:pt x="1994" y="1130"/>
                </a:lnTo>
                <a:lnTo>
                  <a:pt x="1884" y="1126"/>
                </a:lnTo>
                <a:lnTo>
                  <a:pt x="1776" y="1122"/>
                </a:lnTo>
                <a:lnTo>
                  <a:pt x="1670" y="1114"/>
                </a:lnTo>
                <a:lnTo>
                  <a:pt x="1566" y="1108"/>
                </a:lnTo>
                <a:lnTo>
                  <a:pt x="1464" y="1098"/>
                </a:lnTo>
                <a:lnTo>
                  <a:pt x="1364" y="1088"/>
                </a:lnTo>
                <a:lnTo>
                  <a:pt x="1266" y="1076"/>
                </a:lnTo>
                <a:lnTo>
                  <a:pt x="1172" y="1064"/>
                </a:lnTo>
                <a:lnTo>
                  <a:pt x="1080" y="1050"/>
                </a:lnTo>
                <a:lnTo>
                  <a:pt x="990" y="1036"/>
                </a:lnTo>
                <a:lnTo>
                  <a:pt x="904" y="1020"/>
                </a:lnTo>
                <a:lnTo>
                  <a:pt x="822" y="1004"/>
                </a:lnTo>
                <a:lnTo>
                  <a:pt x="742" y="986"/>
                </a:lnTo>
                <a:lnTo>
                  <a:pt x="666" y="968"/>
                </a:lnTo>
                <a:lnTo>
                  <a:pt x="666" y="968"/>
                </a:lnTo>
                <a:lnTo>
                  <a:pt x="594" y="948"/>
                </a:lnTo>
                <a:lnTo>
                  <a:pt x="524" y="928"/>
                </a:lnTo>
                <a:lnTo>
                  <a:pt x="460" y="906"/>
                </a:lnTo>
                <a:lnTo>
                  <a:pt x="398" y="884"/>
                </a:lnTo>
                <a:lnTo>
                  <a:pt x="342" y="862"/>
                </a:lnTo>
                <a:lnTo>
                  <a:pt x="290" y="838"/>
                </a:lnTo>
                <a:lnTo>
                  <a:pt x="242" y="814"/>
                </a:lnTo>
                <a:lnTo>
                  <a:pt x="198" y="790"/>
                </a:lnTo>
                <a:lnTo>
                  <a:pt x="198" y="790"/>
                </a:lnTo>
                <a:lnTo>
                  <a:pt x="160" y="764"/>
                </a:lnTo>
                <a:lnTo>
                  <a:pt x="126" y="738"/>
                </a:lnTo>
                <a:lnTo>
                  <a:pt x="96" y="712"/>
                </a:lnTo>
                <a:lnTo>
                  <a:pt x="74" y="686"/>
                </a:lnTo>
                <a:lnTo>
                  <a:pt x="74" y="686"/>
                </a:lnTo>
                <a:lnTo>
                  <a:pt x="56" y="660"/>
                </a:lnTo>
                <a:lnTo>
                  <a:pt x="42" y="634"/>
                </a:lnTo>
                <a:lnTo>
                  <a:pt x="38" y="622"/>
                </a:lnTo>
                <a:lnTo>
                  <a:pt x="34" y="608"/>
                </a:lnTo>
                <a:lnTo>
                  <a:pt x="32" y="596"/>
                </a:lnTo>
                <a:lnTo>
                  <a:pt x="32" y="582"/>
                </a:lnTo>
                <a:lnTo>
                  <a:pt x="32" y="582"/>
                </a:lnTo>
                <a:lnTo>
                  <a:pt x="32" y="570"/>
                </a:lnTo>
                <a:lnTo>
                  <a:pt x="34" y="556"/>
                </a:lnTo>
                <a:lnTo>
                  <a:pt x="38" y="544"/>
                </a:lnTo>
                <a:lnTo>
                  <a:pt x="42" y="532"/>
                </a:lnTo>
                <a:lnTo>
                  <a:pt x="54" y="506"/>
                </a:lnTo>
                <a:lnTo>
                  <a:pt x="72" y="480"/>
                </a:lnTo>
                <a:lnTo>
                  <a:pt x="94" y="454"/>
                </a:lnTo>
                <a:lnTo>
                  <a:pt x="122" y="428"/>
                </a:lnTo>
                <a:lnTo>
                  <a:pt x="156" y="404"/>
                </a:lnTo>
                <a:lnTo>
                  <a:pt x="192" y="378"/>
                </a:lnTo>
                <a:lnTo>
                  <a:pt x="192" y="378"/>
                </a:lnTo>
                <a:lnTo>
                  <a:pt x="236" y="354"/>
                </a:lnTo>
                <a:lnTo>
                  <a:pt x="282" y="330"/>
                </a:lnTo>
                <a:lnTo>
                  <a:pt x="334" y="308"/>
                </a:lnTo>
                <a:lnTo>
                  <a:pt x="388" y="284"/>
                </a:lnTo>
                <a:lnTo>
                  <a:pt x="448" y="262"/>
                </a:lnTo>
                <a:lnTo>
                  <a:pt x="512" y="242"/>
                </a:lnTo>
                <a:lnTo>
                  <a:pt x="578" y="222"/>
                </a:lnTo>
                <a:lnTo>
                  <a:pt x="650" y="202"/>
                </a:lnTo>
                <a:lnTo>
                  <a:pt x="650" y="202"/>
                </a:lnTo>
                <a:lnTo>
                  <a:pt x="726" y="182"/>
                </a:lnTo>
                <a:lnTo>
                  <a:pt x="806" y="164"/>
                </a:lnTo>
                <a:lnTo>
                  <a:pt x="890" y="148"/>
                </a:lnTo>
                <a:lnTo>
                  <a:pt x="976" y="132"/>
                </a:lnTo>
                <a:lnTo>
                  <a:pt x="1066" y="116"/>
                </a:lnTo>
                <a:lnTo>
                  <a:pt x="1160" y="102"/>
                </a:lnTo>
                <a:lnTo>
                  <a:pt x="1256" y="90"/>
                </a:lnTo>
                <a:lnTo>
                  <a:pt x="1354" y="78"/>
                </a:lnTo>
                <a:lnTo>
                  <a:pt x="1456" y="68"/>
                </a:lnTo>
                <a:lnTo>
                  <a:pt x="1558" y="58"/>
                </a:lnTo>
                <a:lnTo>
                  <a:pt x="1664" y="50"/>
                </a:lnTo>
                <a:lnTo>
                  <a:pt x="1772" y="44"/>
                </a:lnTo>
                <a:lnTo>
                  <a:pt x="1882" y="38"/>
                </a:lnTo>
                <a:lnTo>
                  <a:pt x="1994" y="36"/>
                </a:lnTo>
                <a:lnTo>
                  <a:pt x="2108" y="32"/>
                </a:lnTo>
                <a:lnTo>
                  <a:pt x="2222" y="32"/>
                </a:lnTo>
                <a:lnTo>
                  <a:pt x="2222" y="0"/>
                </a:lnTo>
                <a:lnTo>
                  <a:pt x="2222" y="0"/>
                </a:lnTo>
                <a:lnTo>
                  <a:pt x="2108" y="0"/>
                </a:lnTo>
                <a:lnTo>
                  <a:pt x="1994" y="4"/>
                </a:lnTo>
                <a:lnTo>
                  <a:pt x="1882" y="6"/>
                </a:lnTo>
                <a:lnTo>
                  <a:pt x="1770" y="12"/>
                </a:lnTo>
                <a:lnTo>
                  <a:pt x="1662" y="18"/>
                </a:lnTo>
                <a:lnTo>
                  <a:pt x="1556" y="26"/>
                </a:lnTo>
                <a:lnTo>
                  <a:pt x="1452" y="36"/>
                </a:lnTo>
                <a:lnTo>
                  <a:pt x="1350" y="46"/>
                </a:lnTo>
                <a:lnTo>
                  <a:pt x="1252" y="58"/>
                </a:lnTo>
                <a:lnTo>
                  <a:pt x="1156" y="70"/>
                </a:lnTo>
                <a:lnTo>
                  <a:pt x="1062" y="84"/>
                </a:lnTo>
                <a:lnTo>
                  <a:pt x="970" y="100"/>
                </a:lnTo>
                <a:lnTo>
                  <a:pt x="884" y="116"/>
                </a:lnTo>
                <a:lnTo>
                  <a:pt x="800" y="134"/>
                </a:lnTo>
                <a:lnTo>
                  <a:pt x="718" y="152"/>
                </a:lnTo>
                <a:lnTo>
                  <a:pt x="642" y="170"/>
                </a:lnTo>
                <a:lnTo>
                  <a:pt x="642" y="170"/>
                </a:lnTo>
                <a:lnTo>
                  <a:pt x="570" y="190"/>
                </a:lnTo>
                <a:lnTo>
                  <a:pt x="502" y="212"/>
                </a:lnTo>
                <a:lnTo>
                  <a:pt x="438" y="232"/>
                </a:lnTo>
                <a:lnTo>
                  <a:pt x="376" y="254"/>
                </a:lnTo>
                <a:lnTo>
                  <a:pt x="320" y="278"/>
                </a:lnTo>
                <a:lnTo>
                  <a:pt x="268" y="302"/>
                </a:lnTo>
                <a:lnTo>
                  <a:pt x="220" y="326"/>
                </a:lnTo>
                <a:lnTo>
                  <a:pt x="176" y="352"/>
                </a:lnTo>
                <a:lnTo>
                  <a:pt x="176" y="352"/>
                </a:lnTo>
                <a:lnTo>
                  <a:pt x="136" y="378"/>
                </a:lnTo>
                <a:lnTo>
                  <a:pt x="102" y="404"/>
                </a:lnTo>
                <a:lnTo>
                  <a:pt x="72" y="432"/>
                </a:lnTo>
                <a:lnTo>
                  <a:pt x="46" y="460"/>
                </a:lnTo>
                <a:lnTo>
                  <a:pt x="36" y="474"/>
                </a:lnTo>
                <a:lnTo>
                  <a:pt x="26" y="490"/>
                </a:lnTo>
                <a:lnTo>
                  <a:pt x="18" y="504"/>
                </a:lnTo>
                <a:lnTo>
                  <a:pt x="12" y="520"/>
                </a:lnTo>
                <a:lnTo>
                  <a:pt x="6" y="536"/>
                </a:lnTo>
                <a:lnTo>
                  <a:pt x="4" y="550"/>
                </a:lnTo>
                <a:lnTo>
                  <a:pt x="0" y="566"/>
                </a:lnTo>
                <a:lnTo>
                  <a:pt x="0" y="582"/>
                </a:lnTo>
                <a:lnTo>
                  <a:pt x="0" y="582"/>
                </a:lnTo>
                <a:lnTo>
                  <a:pt x="0" y="598"/>
                </a:lnTo>
                <a:lnTo>
                  <a:pt x="4" y="614"/>
                </a:lnTo>
                <a:lnTo>
                  <a:pt x="8" y="630"/>
                </a:lnTo>
                <a:lnTo>
                  <a:pt x="12" y="646"/>
                </a:lnTo>
                <a:lnTo>
                  <a:pt x="20" y="662"/>
                </a:lnTo>
                <a:lnTo>
                  <a:pt x="28" y="676"/>
                </a:lnTo>
                <a:lnTo>
                  <a:pt x="38" y="692"/>
                </a:lnTo>
                <a:lnTo>
                  <a:pt x="48" y="706"/>
                </a:lnTo>
                <a:lnTo>
                  <a:pt x="48" y="706"/>
                </a:lnTo>
                <a:lnTo>
                  <a:pt x="70" y="732"/>
                </a:lnTo>
                <a:lnTo>
                  <a:pt x="96" y="756"/>
                </a:lnTo>
                <a:lnTo>
                  <a:pt x="126" y="780"/>
                </a:lnTo>
                <a:lnTo>
                  <a:pt x="160" y="804"/>
                </a:lnTo>
                <a:lnTo>
                  <a:pt x="198" y="826"/>
                </a:lnTo>
                <a:lnTo>
                  <a:pt x="238" y="848"/>
                </a:lnTo>
                <a:lnTo>
                  <a:pt x="282" y="870"/>
                </a:lnTo>
                <a:lnTo>
                  <a:pt x="330" y="892"/>
                </a:lnTo>
                <a:lnTo>
                  <a:pt x="380" y="912"/>
                </a:lnTo>
                <a:lnTo>
                  <a:pt x="434" y="932"/>
                </a:lnTo>
                <a:lnTo>
                  <a:pt x="490" y="950"/>
                </a:lnTo>
                <a:lnTo>
                  <a:pt x="550" y="968"/>
                </a:lnTo>
                <a:lnTo>
                  <a:pt x="612" y="986"/>
                </a:lnTo>
                <a:lnTo>
                  <a:pt x="678" y="1004"/>
                </a:lnTo>
                <a:lnTo>
                  <a:pt x="746" y="1020"/>
                </a:lnTo>
                <a:lnTo>
                  <a:pt x="816" y="1036"/>
                </a:lnTo>
                <a:lnTo>
                  <a:pt x="816" y="1036"/>
                </a:lnTo>
                <a:lnTo>
                  <a:pt x="888" y="1050"/>
                </a:lnTo>
                <a:lnTo>
                  <a:pt x="964" y="1064"/>
                </a:lnTo>
                <a:lnTo>
                  <a:pt x="1122" y="1090"/>
                </a:lnTo>
                <a:lnTo>
                  <a:pt x="1286" y="1112"/>
                </a:lnTo>
                <a:lnTo>
                  <a:pt x="1460" y="1130"/>
                </a:lnTo>
                <a:lnTo>
                  <a:pt x="1642" y="1146"/>
                </a:lnTo>
                <a:lnTo>
                  <a:pt x="1828" y="1156"/>
                </a:lnTo>
                <a:lnTo>
                  <a:pt x="2020" y="1162"/>
                </a:lnTo>
                <a:lnTo>
                  <a:pt x="2218" y="1164"/>
                </a:lnTo>
                <a:lnTo>
                  <a:pt x="2218" y="1294"/>
                </a:lnTo>
                <a:lnTo>
                  <a:pt x="2476" y="1146"/>
                </a:lnTo>
                <a:close/>
              </a:path>
            </a:pathLst>
          </a:custGeom>
          <a:solidFill>
            <a:schemeClr val="bg2">
              <a:lumMod val="65000"/>
              <a:lumOff val="35000"/>
            </a:schemeClr>
          </a:solidFill>
          <a:ln w="9525">
            <a:noFill/>
            <a:round/>
            <a:headEnd/>
            <a:tailEnd/>
          </a:ln>
          <a:scene3d>
            <a:camera prst="perspectiveRelaxed"/>
            <a:lightRig rig="threePt" dir="t"/>
          </a:scene3d>
          <a:sp3d prstMaterial="matte"/>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05" name="Title 4"/>
          <p:cNvSpPr txBox="1">
            <a:spLocks/>
          </p:cNvSpPr>
          <p:nvPr/>
        </p:nvSpPr>
        <p:spPr bwMode="auto">
          <a:xfrm>
            <a:off x="457200" y="365760"/>
            <a:ext cx="8321675"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lnSpc>
                <a:spcPct val="90000"/>
              </a:lnSpc>
              <a:spcBef>
                <a:spcPct val="0"/>
              </a:spcBef>
              <a:spcAft>
                <a:spcPct val="0"/>
              </a:spcAft>
              <a:defRPr/>
            </a:pPr>
            <a:r>
              <a:rPr lang="en-US" sz="4000" dirty="0">
                <a:solidFill>
                  <a:srgbClr val="A00E18"/>
                </a:solidFill>
              </a:rPr>
              <a:t>In the Cloud</a:t>
            </a:r>
          </a:p>
        </p:txBody>
      </p:sp>
      <p:grpSp>
        <p:nvGrpSpPr>
          <p:cNvPr id="2" name="Group 64"/>
          <p:cNvGrpSpPr/>
          <p:nvPr/>
        </p:nvGrpSpPr>
        <p:grpSpPr>
          <a:xfrm>
            <a:off x="217806" y="4061632"/>
            <a:ext cx="7628104" cy="3017561"/>
            <a:chOff x="760986" y="4061632"/>
            <a:chExt cx="7628104" cy="3017561"/>
          </a:xfrm>
        </p:grpSpPr>
        <p:sp>
          <p:nvSpPr>
            <p:cNvPr id="58" name="Oval 57"/>
            <p:cNvSpPr/>
            <p:nvPr/>
          </p:nvSpPr>
          <p:spPr bwMode="auto">
            <a:xfrm>
              <a:off x="927552" y="4756157"/>
              <a:ext cx="7302048" cy="2323036"/>
            </a:xfrm>
            <a:prstGeom prst="ellipse">
              <a:avLst/>
            </a:prstGeom>
            <a:solidFill>
              <a:schemeClr val="bg2">
                <a:alpha val="34000"/>
              </a:schemeClr>
            </a:solidFill>
            <a:ln w="9525" cap="flat" cmpd="sng" algn="ctr">
              <a:noFill/>
              <a:prstDash val="solid"/>
              <a:round/>
              <a:headEnd type="none" w="med" len="med"/>
              <a:tailEnd type="none" w="med" len="med"/>
            </a:ln>
            <a:effectLst>
              <a:softEdge rad="127000"/>
            </a:effectLst>
            <a:scene3d>
              <a:camera prst="perspectiveRelaxed"/>
              <a:lightRig rig="threePt" dir="t"/>
            </a:scene3d>
            <a:sp3d prstMaterial="matte"/>
          </p:spPr>
          <p:txBody>
            <a:bodyPr vert="horz" wrap="none" lIns="0" tIns="0" rIns="0" bIns="0" numCol="1" rtlCol="0" anchor="t" anchorCtr="0" compatLnSpc="1">
              <a:prstTxWarp prst="textNoShape">
                <a:avLst/>
              </a:prstTxWarp>
              <a:noAutofit/>
            </a:bodyPr>
            <a:lstStyle/>
            <a:p>
              <a:pPr fontAlgn="base">
                <a:spcBef>
                  <a:spcPct val="0"/>
                </a:spcBef>
                <a:spcAft>
                  <a:spcPct val="0"/>
                </a:spcAft>
              </a:pPr>
              <a:endParaRPr lang="en-US" b="1" dirty="0" smtClean="0">
                <a:solidFill>
                  <a:srgbClr val="FFFFFF"/>
                </a:solidFill>
                <a:latin typeface="Arial" charset="0"/>
              </a:endParaRPr>
            </a:p>
          </p:txBody>
        </p:sp>
        <p:sp>
          <p:nvSpPr>
            <p:cNvPr id="67" name="Oval 66"/>
            <p:cNvSpPr/>
            <p:nvPr/>
          </p:nvSpPr>
          <p:spPr bwMode="auto">
            <a:xfrm>
              <a:off x="760986" y="4061632"/>
              <a:ext cx="7628104" cy="2690043"/>
            </a:xfrm>
            <a:prstGeom prst="ellipse">
              <a:avLst/>
            </a:prstGeom>
            <a:gradFill flip="none" rotWithShape="1">
              <a:gsLst>
                <a:gs pos="0">
                  <a:srgbClr val="19222B"/>
                </a:gs>
                <a:gs pos="50000">
                  <a:srgbClr val="324456"/>
                </a:gs>
                <a:gs pos="100000">
                  <a:srgbClr val="3A4F63"/>
                </a:gs>
              </a:gsLst>
              <a:lin ang="5400000" scaled="1"/>
              <a:tileRect/>
            </a:gradFill>
            <a:ln w="3175" cap="flat" cmpd="sng" algn="ctr">
              <a:solidFill>
                <a:schemeClr val="tx1"/>
              </a:solidFill>
              <a:prstDash val="solid"/>
              <a:round/>
              <a:headEnd type="none" w="med" len="med"/>
              <a:tailEnd type="none" w="med" len="med"/>
            </a:ln>
            <a:effectLst/>
            <a:scene3d>
              <a:camera prst="perspectiveRelaxed">
                <a:rot lat="19200000" lon="0" rev="0"/>
              </a:camera>
              <a:lightRig rig="threePt" dir="t"/>
            </a:scene3d>
            <a:sp3d prstMaterial="matte"/>
          </p:spPr>
          <p:txBody>
            <a:bodyPr vert="horz" wrap="none" lIns="0" tIns="0" rIns="0" bIns="0" numCol="1" rtlCol="0" anchor="t" anchorCtr="0" compatLnSpc="1">
              <a:prstTxWarp prst="textNoShape">
                <a:avLst/>
              </a:prstTxWarp>
              <a:noAutofit/>
            </a:bodyPr>
            <a:lstStyle/>
            <a:p>
              <a:pPr fontAlgn="base">
                <a:spcBef>
                  <a:spcPct val="0"/>
                </a:spcBef>
                <a:spcAft>
                  <a:spcPct val="0"/>
                </a:spcAft>
              </a:pPr>
              <a:endParaRPr lang="en-US" b="1" dirty="0" smtClean="0">
                <a:solidFill>
                  <a:srgbClr val="FFFFFF"/>
                </a:solidFill>
                <a:latin typeface="Arial" charset="0"/>
              </a:endParaRPr>
            </a:p>
          </p:txBody>
        </p:sp>
        <p:sp>
          <p:nvSpPr>
            <p:cNvPr id="68" name="TextBox 67" hidden="1"/>
            <p:cNvSpPr txBox="1"/>
            <p:nvPr/>
          </p:nvSpPr>
          <p:spPr>
            <a:xfrm>
              <a:off x="3741139" y="5438775"/>
              <a:ext cx="1664898" cy="353015"/>
            </a:xfrm>
            <a:prstGeom prst="rect">
              <a:avLst/>
            </a:prstGeom>
            <a:noFill/>
          </p:spPr>
          <p:txBody>
            <a:bodyPr wrap="square" rtlCol="0">
              <a:spAutoFit/>
            </a:bodyPr>
            <a:lstStyle/>
            <a:p>
              <a:pPr algn="ctr"/>
              <a:r>
                <a:rPr lang="en-US" sz="2000" b="1" dirty="0" smtClean="0">
                  <a:solidFill>
                    <a:srgbClr val="000000">
                      <a:lumMod val="75000"/>
                      <a:lumOff val="25000"/>
                    </a:srgbClr>
                  </a:solidFill>
                  <a:effectLst>
                    <a:outerShdw blurRad="60007" dist="101600" dir="15600000" sy="30000" kx="-1800000" algn="bl" rotWithShape="0">
                      <a:prstClr val="black">
                        <a:alpha val="32000"/>
                      </a:prstClr>
                    </a:outerShdw>
                  </a:effectLst>
                </a:rPr>
                <a:t>On Premises </a:t>
              </a:r>
              <a:endParaRPr lang="en-US" sz="2000" b="1" dirty="0">
                <a:solidFill>
                  <a:srgbClr val="000000">
                    <a:lumMod val="75000"/>
                    <a:lumOff val="25000"/>
                  </a:srgbClr>
                </a:solidFill>
                <a:effectLst>
                  <a:outerShdw blurRad="60007" dist="101600" dir="15600000" sy="30000" kx="-1800000" algn="bl" rotWithShape="0">
                    <a:prstClr val="black">
                      <a:alpha val="32000"/>
                    </a:prstClr>
                  </a:outerShdw>
                </a:effectLst>
              </a:endParaRPr>
            </a:p>
          </p:txBody>
        </p:sp>
        <p:sp>
          <p:nvSpPr>
            <p:cNvPr id="69" name="TextBox 68"/>
            <p:cNvSpPr txBox="1"/>
            <p:nvPr/>
          </p:nvSpPr>
          <p:spPr>
            <a:xfrm>
              <a:off x="3741139" y="5523839"/>
              <a:ext cx="1664898" cy="400110"/>
            </a:xfrm>
            <a:prstGeom prst="rect">
              <a:avLst/>
            </a:prstGeom>
            <a:noFill/>
          </p:spPr>
          <p:txBody>
            <a:bodyPr wrap="square" rtlCol="0">
              <a:spAutoFit/>
            </a:bodyPr>
            <a:lstStyle/>
            <a:p>
              <a:pPr algn="ctr"/>
              <a:r>
                <a:rPr lang="en-US" sz="2000" b="1" dirty="0" smtClean="0">
                  <a:solidFill>
                    <a:srgbClr val="FFFFFF">
                      <a:lumMod val="95000"/>
                    </a:srgbClr>
                  </a:solidFill>
                  <a:effectLst>
                    <a:outerShdw blurRad="60007" dist="101600" dir="15600000" sy="30000" kx="-1800000" algn="bl" rotWithShape="0">
                      <a:prstClr val="black">
                        <a:alpha val="32000"/>
                      </a:prstClr>
                    </a:outerShdw>
                  </a:effectLst>
                </a:rPr>
                <a:t>Cloud</a:t>
              </a:r>
              <a:endParaRPr lang="en-US" sz="2000" b="1" dirty="0">
                <a:solidFill>
                  <a:srgbClr val="FFFFFF">
                    <a:lumMod val="95000"/>
                  </a:srgbClr>
                </a:solidFill>
                <a:effectLst>
                  <a:outerShdw blurRad="60007" dist="101600" dir="15600000" sy="30000" kx="-1800000" algn="bl" rotWithShape="0">
                    <a:prstClr val="black">
                      <a:alpha val="32000"/>
                    </a:prstClr>
                  </a:outerShdw>
                </a:effectLst>
              </a:endParaRPr>
            </a:p>
          </p:txBody>
        </p:sp>
        <p:sp>
          <p:nvSpPr>
            <p:cNvPr id="70" name="arrow" hidden="1"/>
            <p:cNvSpPr>
              <a:spLocks/>
            </p:cNvSpPr>
            <p:nvPr/>
          </p:nvSpPr>
          <p:spPr bwMode="auto">
            <a:xfrm>
              <a:off x="1053621" y="4533831"/>
              <a:ext cx="7058025" cy="1930763"/>
            </a:xfrm>
            <a:custGeom>
              <a:avLst/>
              <a:gdLst/>
              <a:ahLst/>
              <a:cxnLst>
                <a:cxn ang="0">
                  <a:pos x="4270" y="226"/>
                </a:cxn>
                <a:cxn ang="0">
                  <a:pos x="4062" y="126"/>
                </a:cxn>
                <a:cxn ang="0">
                  <a:pos x="4062" y="160"/>
                </a:cxn>
                <a:cxn ang="0">
                  <a:pos x="4254" y="254"/>
                </a:cxn>
                <a:cxn ang="0">
                  <a:pos x="4328" y="308"/>
                </a:cxn>
                <a:cxn ang="0">
                  <a:pos x="4398" y="392"/>
                </a:cxn>
                <a:cxn ang="0">
                  <a:pos x="4414" y="456"/>
                </a:cxn>
                <a:cxn ang="0">
                  <a:pos x="4404" y="508"/>
                </a:cxn>
                <a:cxn ang="0">
                  <a:pos x="4352" y="584"/>
                </a:cxn>
                <a:cxn ang="0">
                  <a:pos x="4232" y="672"/>
                </a:cxn>
                <a:cxn ang="0">
                  <a:pos x="4054" y="756"/>
                </a:cxn>
                <a:cxn ang="0">
                  <a:pos x="3824" y="830"/>
                </a:cxn>
                <a:cxn ang="0">
                  <a:pos x="3624" y="878"/>
                </a:cxn>
                <a:cxn ang="0">
                  <a:pos x="3154" y="954"/>
                </a:cxn>
                <a:cxn ang="0">
                  <a:pos x="2420" y="1004"/>
                </a:cxn>
                <a:cxn ang="0">
                  <a:pos x="1998" y="1004"/>
                </a:cxn>
                <a:cxn ang="0">
                  <a:pos x="1568" y="982"/>
                </a:cxn>
                <a:cxn ang="0">
                  <a:pos x="1172" y="938"/>
                </a:cxn>
                <a:cxn ang="0">
                  <a:pos x="822" y="878"/>
                </a:cxn>
                <a:cxn ang="0">
                  <a:pos x="594" y="822"/>
                </a:cxn>
                <a:cxn ang="0">
                  <a:pos x="342" y="736"/>
                </a:cxn>
                <a:cxn ang="0">
                  <a:pos x="198" y="664"/>
                </a:cxn>
                <a:cxn ang="0">
                  <a:pos x="74" y="560"/>
                </a:cxn>
                <a:cxn ang="0">
                  <a:pos x="38" y="496"/>
                </a:cxn>
                <a:cxn ang="0">
                  <a:pos x="32" y="456"/>
                </a:cxn>
                <a:cxn ang="0">
                  <a:pos x="60" y="370"/>
                </a:cxn>
                <a:cxn ang="0">
                  <a:pos x="146" y="284"/>
                </a:cxn>
                <a:cxn ang="0">
                  <a:pos x="250" y="220"/>
                </a:cxn>
                <a:cxn ang="0">
                  <a:pos x="642" y="148"/>
                </a:cxn>
                <a:cxn ang="0">
                  <a:pos x="310" y="156"/>
                </a:cxn>
                <a:cxn ang="0">
                  <a:pos x="152" y="242"/>
                </a:cxn>
                <a:cxn ang="0">
                  <a:pos x="72" y="304"/>
                </a:cxn>
                <a:cxn ang="0">
                  <a:pos x="8" y="404"/>
                </a:cxn>
                <a:cxn ang="0">
                  <a:pos x="0" y="472"/>
                </a:cxn>
                <a:cxn ang="0">
                  <a:pos x="20" y="536"/>
                </a:cxn>
                <a:cxn ang="0">
                  <a:pos x="48" y="580"/>
                </a:cxn>
                <a:cxn ang="0">
                  <a:pos x="160" y="678"/>
                </a:cxn>
                <a:cxn ang="0">
                  <a:pos x="330" y="766"/>
                </a:cxn>
                <a:cxn ang="0">
                  <a:pos x="550" y="842"/>
                </a:cxn>
                <a:cxn ang="0">
                  <a:pos x="816" y="910"/>
                </a:cxn>
                <a:cxn ang="0">
                  <a:pos x="1122" y="964"/>
                </a:cxn>
                <a:cxn ang="0">
                  <a:pos x="1832" y="1030"/>
                </a:cxn>
                <a:cxn ang="0">
                  <a:pos x="2336" y="1038"/>
                </a:cxn>
                <a:cxn ang="0">
                  <a:pos x="2776" y="1022"/>
                </a:cxn>
                <a:cxn ang="0">
                  <a:pos x="3182" y="982"/>
                </a:cxn>
                <a:cxn ang="0">
                  <a:pos x="3546" y="926"/>
                </a:cxn>
                <a:cxn ang="0">
                  <a:pos x="3788" y="872"/>
                </a:cxn>
                <a:cxn ang="0">
                  <a:pos x="4058" y="788"/>
                </a:cxn>
                <a:cxn ang="0">
                  <a:pos x="4264" y="690"/>
                </a:cxn>
                <a:cxn ang="0">
                  <a:pos x="4372" y="610"/>
                </a:cxn>
                <a:cxn ang="0">
                  <a:pos x="4418" y="550"/>
                </a:cxn>
                <a:cxn ang="0">
                  <a:pos x="4442" y="488"/>
                </a:cxn>
                <a:cxn ang="0">
                  <a:pos x="4444" y="430"/>
                </a:cxn>
                <a:cxn ang="0">
                  <a:pos x="4396" y="330"/>
                </a:cxn>
                <a:cxn ang="0">
                  <a:pos x="4322" y="262"/>
                </a:cxn>
              </a:cxnLst>
              <a:rect l="0" t="0" r="r" b="b"/>
              <a:pathLst>
                <a:path w="4446" h="1038">
                  <a:moveTo>
                    <a:pt x="4322" y="262"/>
                  </a:moveTo>
                  <a:lnTo>
                    <a:pt x="4322" y="262"/>
                  </a:lnTo>
                  <a:lnTo>
                    <a:pt x="4296" y="244"/>
                  </a:lnTo>
                  <a:lnTo>
                    <a:pt x="4270" y="226"/>
                  </a:lnTo>
                  <a:lnTo>
                    <a:pt x="4240" y="208"/>
                  </a:lnTo>
                  <a:lnTo>
                    <a:pt x="4208" y="190"/>
                  </a:lnTo>
                  <a:lnTo>
                    <a:pt x="4138" y="158"/>
                  </a:lnTo>
                  <a:lnTo>
                    <a:pt x="4062" y="126"/>
                  </a:lnTo>
                  <a:lnTo>
                    <a:pt x="4062" y="0"/>
                  </a:lnTo>
                  <a:lnTo>
                    <a:pt x="3804" y="148"/>
                  </a:lnTo>
                  <a:lnTo>
                    <a:pt x="4062" y="296"/>
                  </a:lnTo>
                  <a:lnTo>
                    <a:pt x="4062" y="160"/>
                  </a:lnTo>
                  <a:lnTo>
                    <a:pt x="4062" y="160"/>
                  </a:lnTo>
                  <a:lnTo>
                    <a:pt x="4134" y="190"/>
                  </a:lnTo>
                  <a:lnTo>
                    <a:pt x="4198" y="222"/>
                  </a:lnTo>
                  <a:lnTo>
                    <a:pt x="4254" y="254"/>
                  </a:lnTo>
                  <a:lnTo>
                    <a:pt x="4280" y="270"/>
                  </a:lnTo>
                  <a:lnTo>
                    <a:pt x="4304" y="288"/>
                  </a:lnTo>
                  <a:lnTo>
                    <a:pt x="4304" y="288"/>
                  </a:lnTo>
                  <a:lnTo>
                    <a:pt x="4328" y="308"/>
                  </a:lnTo>
                  <a:lnTo>
                    <a:pt x="4352" y="330"/>
                  </a:lnTo>
                  <a:lnTo>
                    <a:pt x="4370" y="350"/>
                  </a:lnTo>
                  <a:lnTo>
                    <a:pt x="4386" y="372"/>
                  </a:lnTo>
                  <a:lnTo>
                    <a:pt x="4398" y="392"/>
                  </a:lnTo>
                  <a:lnTo>
                    <a:pt x="4406" y="414"/>
                  </a:lnTo>
                  <a:lnTo>
                    <a:pt x="4412" y="436"/>
                  </a:lnTo>
                  <a:lnTo>
                    <a:pt x="4414" y="456"/>
                  </a:lnTo>
                  <a:lnTo>
                    <a:pt x="4414" y="456"/>
                  </a:lnTo>
                  <a:lnTo>
                    <a:pt x="4412" y="470"/>
                  </a:lnTo>
                  <a:lnTo>
                    <a:pt x="4410" y="482"/>
                  </a:lnTo>
                  <a:lnTo>
                    <a:pt x="4408" y="496"/>
                  </a:lnTo>
                  <a:lnTo>
                    <a:pt x="4404" y="508"/>
                  </a:lnTo>
                  <a:lnTo>
                    <a:pt x="4390" y="534"/>
                  </a:lnTo>
                  <a:lnTo>
                    <a:pt x="4372" y="560"/>
                  </a:lnTo>
                  <a:lnTo>
                    <a:pt x="4372" y="560"/>
                  </a:lnTo>
                  <a:lnTo>
                    <a:pt x="4352" y="584"/>
                  </a:lnTo>
                  <a:lnTo>
                    <a:pt x="4328" y="606"/>
                  </a:lnTo>
                  <a:lnTo>
                    <a:pt x="4300" y="628"/>
                  </a:lnTo>
                  <a:lnTo>
                    <a:pt x="4268" y="650"/>
                  </a:lnTo>
                  <a:lnTo>
                    <a:pt x="4232" y="672"/>
                  </a:lnTo>
                  <a:lnTo>
                    <a:pt x="4192" y="694"/>
                  </a:lnTo>
                  <a:lnTo>
                    <a:pt x="4150" y="714"/>
                  </a:lnTo>
                  <a:lnTo>
                    <a:pt x="4104" y="736"/>
                  </a:lnTo>
                  <a:lnTo>
                    <a:pt x="4054" y="756"/>
                  </a:lnTo>
                  <a:lnTo>
                    <a:pt x="4002" y="774"/>
                  </a:lnTo>
                  <a:lnTo>
                    <a:pt x="3946" y="794"/>
                  </a:lnTo>
                  <a:lnTo>
                    <a:pt x="3886" y="812"/>
                  </a:lnTo>
                  <a:lnTo>
                    <a:pt x="3824" y="830"/>
                  </a:lnTo>
                  <a:lnTo>
                    <a:pt x="3760" y="846"/>
                  </a:lnTo>
                  <a:lnTo>
                    <a:pt x="3692" y="862"/>
                  </a:lnTo>
                  <a:lnTo>
                    <a:pt x="3624" y="878"/>
                  </a:lnTo>
                  <a:lnTo>
                    <a:pt x="3624" y="878"/>
                  </a:lnTo>
                  <a:lnTo>
                    <a:pt x="3550" y="892"/>
                  </a:lnTo>
                  <a:lnTo>
                    <a:pt x="3476" y="906"/>
                  </a:lnTo>
                  <a:lnTo>
                    <a:pt x="3318" y="932"/>
                  </a:lnTo>
                  <a:lnTo>
                    <a:pt x="3154" y="954"/>
                  </a:lnTo>
                  <a:lnTo>
                    <a:pt x="2980" y="972"/>
                  </a:lnTo>
                  <a:lnTo>
                    <a:pt x="2800" y="988"/>
                  </a:lnTo>
                  <a:lnTo>
                    <a:pt x="2612" y="998"/>
                  </a:lnTo>
                  <a:lnTo>
                    <a:pt x="2420" y="1004"/>
                  </a:lnTo>
                  <a:lnTo>
                    <a:pt x="2222" y="1006"/>
                  </a:lnTo>
                  <a:lnTo>
                    <a:pt x="2222" y="1006"/>
                  </a:lnTo>
                  <a:lnTo>
                    <a:pt x="2110" y="1006"/>
                  </a:lnTo>
                  <a:lnTo>
                    <a:pt x="1998" y="1004"/>
                  </a:lnTo>
                  <a:lnTo>
                    <a:pt x="1888" y="1000"/>
                  </a:lnTo>
                  <a:lnTo>
                    <a:pt x="1778" y="996"/>
                  </a:lnTo>
                  <a:lnTo>
                    <a:pt x="1672" y="990"/>
                  </a:lnTo>
                  <a:lnTo>
                    <a:pt x="1568" y="982"/>
                  </a:lnTo>
                  <a:lnTo>
                    <a:pt x="1466" y="972"/>
                  </a:lnTo>
                  <a:lnTo>
                    <a:pt x="1366" y="962"/>
                  </a:lnTo>
                  <a:lnTo>
                    <a:pt x="1268" y="952"/>
                  </a:lnTo>
                  <a:lnTo>
                    <a:pt x="1172" y="938"/>
                  </a:lnTo>
                  <a:lnTo>
                    <a:pt x="1080" y="926"/>
                  </a:lnTo>
                  <a:lnTo>
                    <a:pt x="992" y="910"/>
                  </a:lnTo>
                  <a:lnTo>
                    <a:pt x="906" y="894"/>
                  </a:lnTo>
                  <a:lnTo>
                    <a:pt x="822" y="878"/>
                  </a:lnTo>
                  <a:lnTo>
                    <a:pt x="742" y="860"/>
                  </a:lnTo>
                  <a:lnTo>
                    <a:pt x="666" y="842"/>
                  </a:lnTo>
                  <a:lnTo>
                    <a:pt x="666" y="842"/>
                  </a:lnTo>
                  <a:lnTo>
                    <a:pt x="594" y="822"/>
                  </a:lnTo>
                  <a:lnTo>
                    <a:pt x="524" y="802"/>
                  </a:lnTo>
                  <a:lnTo>
                    <a:pt x="460" y="780"/>
                  </a:lnTo>
                  <a:lnTo>
                    <a:pt x="398" y="758"/>
                  </a:lnTo>
                  <a:lnTo>
                    <a:pt x="342" y="736"/>
                  </a:lnTo>
                  <a:lnTo>
                    <a:pt x="290" y="712"/>
                  </a:lnTo>
                  <a:lnTo>
                    <a:pt x="242" y="688"/>
                  </a:lnTo>
                  <a:lnTo>
                    <a:pt x="198" y="664"/>
                  </a:lnTo>
                  <a:lnTo>
                    <a:pt x="198" y="664"/>
                  </a:lnTo>
                  <a:lnTo>
                    <a:pt x="160" y="638"/>
                  </a:lnTo>
                  <a:lnTo>
                    <a:pt x="126" y="612"/>
                  </a:lnTo>
                  <a:lnTo>
                    <a:pt x="96" y="586"/>
                  </a:lnTo>
                  <a:lnTo>
                    <a:pt x="74" y="560"/>
                  </a:lnTo>
                  <a:lnTo>
                    <a:pt x="74" y="560"/>
                  </a:lnTo>
                  <a:lnTo>
                    <a:pt x="56" y="534"/>
                  </a:lnTo>
                  <a:lnTo>
                    <a:pt x="42" y="508"/>
                  </a:lnTo>
                  <a:lnTo>
                    <a:pt x="38" y="496"/>
                  </a:lnTo>
                  <a:lnTo>
                    <a:pt x="34" y="482"/>
                  </a:lnTo>
                  <a:lnTo>
                    <a:pt x="32" y="470"/>
                  </a:lnTo>
                  <a:lnTo>
                    <a:pt x="32" y="456"/>
                  </a:lnTo>
                  <a:lnTo>
                    <a:pt x="32" y="456"/>
                  </a:lnTo>
                  <a:lnTo>
                    <a:pt x="34" y="436"/>
                  </a:lnTo>
                  <a:lnTo>
                    <a:pt x="38" y="414"/>
                  </a:lnTo>
                  <a:lnTo>
                    <a:pt x="48" y="392"/>
                  </a:lnTo>
                  <a:lnTo>
                    <a:pt x="60" y="370"/>
                  </a:lnTo>
                  <a:lnTo>
                    <a:pt x="76" y="348"/>
                  </a:lnTo>
                  <a:lnTo>
                    <a:pt x="96" y="328"/>
                  </a:lnTo>
                  <a:lnTo>
                    <a:pt x="118" y="306"/>
                  </a:lnTo>
                  <a:lnTo>
                    <a:pt x="146" y="284"/>
                  </a:lnTo>
                  <a:lnTo>
                    <a:pt x="146" y="284"/>
                  </a:lnTo>
                  <a:lnTo>
                    <a:pt x="168" y="268"/>
                  </a:lnTo>
                  <a:lnTo>
                    <a:pt x="194" y="252"/>
                  </a:lnTo>
                  <a:lnTo>
                    <a:pt x="250" y="220"/>
                  </a:lnTo>
                  <a:lnTo>
                    <a:pt x="314" y="190"/>
                  </a:lnTo>
                  <a:lnTo>
                    <a:pt x="386" y="160"/>
                  </a:lnTo>
                  <a:lnTo>
                    <a:pt x="386" y="296"/>
                  </a:lnTo>
                  <a:lnTo>
                    <a:pt x="642" y="148"/>
                  </a:lnTo>
                  <a:lnTo>
                    <a:pt x="386" y="0"/>
                  </a:lnTo>
                  <a:lnTo>
                    <a:pt x="386" y="126"/>
                  </a:lnTo>
                  <a:lnTo>
                    <a:pt x="386" y="126"/>
                  </a:lnTo>
                  <a:lnTo>
                    <a:pt x="310" y="156"/>
                  </a:lnTo>
                  <a:lnTo>
                    <a:pt x="240" y="190"/>
                  </a:lnTo>
                  <a:lnTo>
                    <a:pt x="208" y="206"/>
                  </a:lnTo>
                  <a:lnTo>
                    <a:pt x="180" y="224"/>
                  </a:lnTo>
                  <a:lnTo>
                    <a:pt x="152" y="242"/>
                  </a:lnTo>
                  <a:lnTo>
                    <a:pt x="126" y="260"/>
                  </a:lnTo>
                  <a:lnTo>
                    <a:pt x="126" y="260"/>
                  </a:lnTo>
                  <a:lnTo>
                    <a:pt x="98" y="282"/>
                  </a:lnTo>
                  <a:lnTo>
                    <a:pt x="72" y="304"/>
                  </a:lnTo>
                  <a:lnTo>
                    <a:pt x="52" y="328"/>
                  </a:lnTo>
                  <a:lnTo>
                    <a:pt x="34" y="352"/>
                  </a:lnTo>
                  <a:lnTo>
                    <a:pt x="18" y="378"/>
                  </a:lnTo>
                  <a:lnTo>
                    <a:pt x="8" y="404"/>
                  </a:lnTo>
                  <a:lnTo>
                    <a:pt x="2" y="430"/>
                  </a:lnTo>
                  <a:lnTo>
                    <a:pt x="0" y="456"/>
                  </a:lnTo>
                  <a:lnTo>
                    <a:pt x="0" y="456"/>
                  </a:lnTo>
                  <a:lnTo>
                    <a:pt x="0" y="472"/>
                  </a:lnTo>
                  <a:lnTo>
                    <a:pt x="4" y="488"/>
                  </a:lnTo>
                  <a:lnTo>
                    <a:pt x="8" y="504"/>
                  </a:lnTo>
                  <a:lnTo>
                    <a:pt x="12" y="520"/>
                  </a:lnTo>
                  <a:lnTo>
                    <a:pt x="20" y="536"/>
                  </a:lnTo>
                  <a:lnTo>
                    <a:pt x="28" y="550"/>
                  </a:lnTo>
                  <a:lnTo>
                    <a:pt x="38" y="566"/>
                  </a:lnTo>
                  <a:lnTo>
                    <a:pt x="48" y="580"/>
                  </a:lnTo>
                  <a:lnTo>
                    <a:pt x="48" y="580"/>
                  </a:lnTo>
                  <a:lnTo>
                    <a:pt x="70" y="606"/>
                  </a:lnTo>
                  <a:lnTo>
                    <a:pt x="96" y="630"/>
                  </a:lnTo>
                  <a:lnTo>
                    <a:pt x="126" y="654"/>
                  </a:lnTo>
                  <a:lnTo>
                    <a:pt x="160" y="678"/>
                  </a:lnTo>
                  <a:lnTo>
                    <a:pt x="198" y="700"/>
                  </a:lnTo>
                  <a:lnTo>
                    <a:pt x="238" y="722"/>
                  </a:lnTo>
                  <a:lnTo>
                    <a:pt x="282" y="744"/>
                  </a:lnTo>
                  <a:lnTo>
                    <a:pt x="330" y="766"/>
                  </a:lnTo>
                  <a:lnTo>
                    <a:pt x="380" y="786"/>
                  </a:lnTo>
                  <a:lnTo>
                    <a:pt x="434" y="806"/>
                  </a:lnTo>
                  <a:lnTo>
                    <a:pt x="490" y="824"/>
                  </a:lnTo>
                  <a:lnTo>
                    <a:pt x="550" y="842"/>
                  </a:lnTo>
                  <a:lnTo>
                    <a:pt x="612" y="860"/>
                  </a:lnTo>
                  <a:lnTo>
                    <a:pt x="678" y="878"/>
                  </a:lnTo>
                  <a:lnTo>
                    <a:pt x="746" y="894"/>
                  </a:lnTo>
                  <a:lnTo>
                    <a:pt x="816" y="910"/>
                  </a:lnTo>
                  <a:lnTo>
                    <a:pt x="816" y="910"/>
                  </a:lnTo>
                  <a:lnTo>
                    <a:pt x="888" y="924"/>
                  </a:lnTo>
                  <a:lnTo>
                    <a:pt x="964" y="938"/>
                  </a:lnTo>
                  <a:lnTo>
                    <a:pt x="1122" y="964"/>
                  </a:lnTo>
                  <a:lnTo>
                    <a:pt x="1288" y="986"/>
                  </a:lnTo>
                  <a:lnTo>
                    <a:pt x="1462" y="1004"/>
                  </a:lnTo>
                  <a:lnTo>
                    <a:pt x="1644" y="1020"/>
                  </a:lnTo>
                  <a:lnTo>
                    <a:pt x="1832" y="1030"/>
                  </a:lnTo>
                  <a:lnTo>
                    <a:pt x="2024" y="1036"/>
                  </a:lnTo>
                  <a:lnTo>
                    <a:pt x="2222" y="1038"/>
                  </a:lnTo>
                  <a:lnTo>
                    <a:pt x="2222" y="1038"/>
                  </a:lnTo>
                  <a:lnTo>
                    <a:pt x="2336" y="1038"/>
                  </a:lnTo>
                  <a:lnTo>
                    <a:pt x="2448" y="1036"/>
                  </a:lnTo>
                  <a:lnTo>
                    <a:pt x="2560" y="1032"/>
                  </a:lnTo>
                  <a:lnTo>
                    <a:pt x="2668" y="1028"/>
                  </a:lnTo>
                  <a:lnTo>
                    <a:pt x="2776" y="1022"/>
                  </a:lnTo>
                  <a:lnTo>
                    <a:pt x="2880" y="1014"/>
                  </a:lnTo>
                  <a:lnTo>
                    <a:pt x="2982" y="1004"/>
                  </a:lnTo>
                  <a:lnTo>
                    <a:pt x="3084" y="994"/>
                  </a:lnTo>
                  <a:lnTo>
                    <a:pt x="3182" y="982"/>
                  </a:lnTo>
                  <a:lnTo>
                    <a:pt x="3276" y="970"/>
                  </a:lnTo>
                  <a:lnTo>
                    <a:pt x="3370" y="956"/>
                  </a:lnTo>
                  <a:lnTo>
                    <a:pt x="3460" y="942"/>
                  </a:lnTo>
                  <a:lnTo>
                    <a:pt x="3546" y="926"/>
                  </a:lnTo>
                  <a:lnTo>
                    <a:pt x="3630" y="910"/>
                  </a:lnTo>
                  <a:lnTo>
                    <a:pt x="3710" y="892"/>
                  </a:lnTo>
                  <a:lnTo>
                    <a:pt x="3788" y="872"/>
                  </a:lnTo>
                  <a:lnTo>
                    <a:pt x="3788" y="872"/>
                  </a:lnTo>
                  <a:lnTo>
                    <a:pt x="3860" y="852"/>
                  </a:lnTo>
                  <a:lnTo>
                    <a:pt x="3930" y="832"/>
                  </a:lnTo>
                  <a:lnTo>
                    <a:pt x="3996" y="810"/>
                  </a:lnTo>
                  <a:lnTo>
                    <a:pt x="4058" y="788"/>
                  </a:lnTo>
                  <a:lnTo>
                    <a:pt x="4116" y="764"/>
                  </a:lnTo>
                  <a:lnTo>
                    <a:pt x="4170" y="740"/>
                  </a:lnTo>
                  <a:lnTo>
                    <a:pt x="4220" y="716"/>
                  </a:lnTo>
                  <a:lnTo>
                    <a:pt x="4264" y="690"/>
                  </a:lnTo>
                  <a:lnTo>
                    <a:pt x="4264" y="690"/>
                  </a:lnTo>
                  <a:lnTo>
                    <a:pt x="4304" y="664"/>
                  </a:lnTo>
                  <a:lnTo>
                    <a:pt x="4340" y="638"/>
                  </a:lnTo>
                  <a:lnTo>
                    <a:pt x="4372" y="610"/>
                  </a:lnTo>
                  <a:lnTo>
                    <a:pt x="4398" y="580"/>
                  </a:lnTo>
                  <a:lnTo>
                    <a:pt x="4398" y="580"/>
                  </a:lnTo>
                  <a:lnTo>
                    <a:pt x="4408" y="566"/>
                  </a:lnTo>
                  <a:lnTo>
                    <a:pt x="4418" y="550"/>
                  </a:lnTo>
                  <a:lnTo>
                    <a:pt x="4426" y="536"/>
                  </a:lnTo>
                  <a:lnTo>
                    <a:pt x="4432" y="520"/>
                  </a:lnTo>
                  <a:lnTo>
                    <a:pt x="4438" y="504"/>
                  </a:lnTo>
                  <a:lnTo>
                    <a:pt x="4442" y="488"/>
                  </a:lnTo>
                  <a:lnTo>
                    <a:pt x="4444" y="472"/>
                  </a:lnTo>
                  <a:lnTo>
                    <a:pt x="4446" y="456"/>
                  </a:lnTo>
                  <a:lnTo>
                    <a:pt x="4446" y="456"/>
                  </a:lnTo>
                  <a:lnTo>
                    <a:pt x="4444" y="430"/>
                  </a:lnTo>
                  <a:lnTo>
                    <a:pt x="4436" y="404"/>
                  </a:lnTo>
                  <a:lnTo>
                    <a:pt x="4426" y="380"/>
                  </a:lnTo>
                  <a:lnTo>
                    <a:pt x="4412" y="354"/>
                  </a:lnTo>
                  <a:lnTo>
                    <a:pt x="4396" y="330"/>
                  </a:lnTo>
                  <a:lnTo>
                    <a:pt x="4374" y="306"/>
                  </a:lnTo>
                  <a:lnTo>
                    <a:pt x="4350" y="284"/>
                  </a:lnTo>
                  <a:lnTo>
                    <a:pt x="4322" y="262"/>
                  </a:lnTo>
                  <a:lnTo>
                    <a:pt x="4322" y="262"/>
                  </a:lnTo>
                  <a:close/>
                </a:path>
              </a:pathLst>
            </a:custGeom>
            <a:solidFill>
              <a:schemeClr val="bg2">
                <a:lumMod val="65000"/>
                <a:lumOff val="35000"/>
              </a:schemeClr>
            </a:solidFill>
            <a:ln w="9525">
              <a:noFill/>
              <a:round/>
              <a:headEnd/>
              <a:tailEnd/>
            </a:ln>
            <a:scene3d>
              <a:camera prst="perspectiveRelaxed"/>
              <a:lightRig rig="threePt" dir="t"/>
            </a:scene3d>
            <a:sp3d prstMaterial="matte"/>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
        <p:nvSpPr>
          <p:cNvPr id="71" name="arrow_half"/>
          <p:cNvSpPr>
            <a:spLocks/>
          </p:cNvSpPr>
          <p:nvPr/>
        </p:nvSpPr>
        <p:spPr bwMode="auto">
          <a:xfrm>
            <a:off x="502116" y="4330460"/>
            <a:ext cx="3930650" cy="2372260"/>
          </a:xfrm>
          <a:custGeom>
            <a:avLst/>
            <a:gdLst/>
            <a:ahLst/>
            <a:cxnLst>
              <a:cxn ang="0">
                <a:pos x="2218" y="1132"/>
              </a:cxn>
              <a:cxn ang="0">
                <a:pos x="1994" y="1130"/>
              </a:cxn>
              <a:cxn ang="0">
                <a:pos x="1670" y="1114"/>
              </a:cxn>
              <a:cxn ang="0">
                <a:pos x="1364" y="1088"/>
              </a:cxn>
              <a:cxn ang="0">
                <a:pos x="1080" y="1050"/>
              </a:cxn>
              <a:cxn ang="0">
                <a:pos x="822" y="1004"/>
              </a:cxn>
              <a:cxn ang="0">
                <a:pos x="666" y="968"/>
              </a:cxn>
              <a:cxn ang="0">
                <a:pos x="460" y="906"/>
              </a:cxn>
              <a:cxn ang="0">
                <a:pos x="290" y="838"/>
              </a:cxn>
              <a:cxn ang="0">
                <a:pos x="198" y="790"/>
              </a:cxn>
              <a:cxn ang="0">
                <a:pos x="96" y="712"/>
              </a:cxn>
              <a:cxn ang="0">
                <a:pos x="56" y="660"/>
              </a:cxn>
              <a:cxn ang="0">
                <a:pos x="34" y="608"/>
              </a:cxn>
              <a:cxn ang="0">
                <a:pos x="32" y="582"/>
              </a:cxn>
              <a:cxn ang="0">
                <a:pos x="38" y="544"/>
              </a:cxn>
              <a:cxn ang="0">
                <a:pos x="72" y="480"/>
              </a:cxn>
              <a:cxn ang="0">
                <a:pos x="156" y="404"/>
              </a:cxn>
              <a:cxn ang="0">
                <a:pos x="236" y="354"/>
              </a:cxn>
              <a:cxn ang="0">
                <a:pos x="388" y="284"/>
              </a:cxn>
              <a:cxn ang="0">
                <a:pos x="578" y="222"/>
              </a:cxn>
              <a:cxn ang="0">
                <a:pos x="726" y="182"/>
              </a:cxn>
              <a:cxn ang="0">
                <a:pos x="976" y="132"/>
              </a:cxn>
              <a:cxn ang="0">
                <a:pos x="1256" y="90"/>
              </a:cxn>
              <a:cxn ang="0">
                <a:pos x="1558" y="58"/>
              </a:cxn>
              <a:cxn ang="0">
                <a:pos x="1882" y="38"/>
              </a:cxn>
              <a:cxn ang="0">
                <a:pos x="2222" y="32"/>
              </a:cxn>
              <a:cxn ang="0">
                <a:pos x="2108" y="0"/>
              </a:cxn>
              <a:cxn ang="0">
                <a:pos x="1770" y="12"/>
              </a:cxn>
              <a:cxn ang="0">
                <a:pos x="1452" y="36"/>
              </a:cxn>
              <a:cxn ang="0">
                <a:pos x="1156" y="70"/>
              </a:cxn>
              <a:cxn ang="0">
                <a:pos x="884" y="116"/>
              </a:cxn>
              <a:cxn ang="0">
                <a:pos x="642" y="170"/>
              </a:cxn>
              <a:cxn ang="0">
                <a:pos x="502" y="212"/>
              </a:cxn>
              <a:cxn ang="0">
                <a:pos x="320" y="278"/>
              </a:cxn>
              <a:cxn ang="0">
                <a:pos x="176" y="352"/>
              </a:cxn>
              <a:cxn ang="0">
                <a:pos x="102" y="404"/>
              </a:cxn>
              <a:cxn ang="0">
                <a:pos x="36" y="474"/>
              </a:cxn>
              <a:cxn ang="0">
                <a:pos x="12" y="520"/>
              </a:cxn>
              <a:cxn ang="0">
                <a:pos x="0" y="566"/>
              </a:cxn>
              <a:cxn ang="0">
                <a:pos x="0" y="598"/>
              </a:cxn>
              <a:cxn ang="0">
                <a:pos x="12" y="646"/>
              </a:cxn>
              <a:cxn ang="0">
                <a:pos x="38" y="692"/>
              </a:cxn>
              <a:cxn ang="0">
                <a:pos x="70" y="732"/>
              </a:cxn>
              <a:cxn ang="0">
                <a:pos x="160" y="804"/>
              </a:cxn>
              <a:cxn ang="0">
                <a:pos x="282" y="870"/>
              </a:cxn>
              <a:cxn ang="0">
                <a:pos x="434" y="932"/>
              </a:cxn>
              <a:cxn ang="0">
                <a:pos x="612" y="986"/>
              </a:cxn>
              <a:cxn ang="0">
                <a:pos x="816" y="1036"/>
              </a:cxn>
              <a:cxn ang="0">
                <a:pos x="964" y="1064"/>
              </a:cxn>
              <a:cxn ang="0">
                <a:pos x="1460" y="1130"/>
              </a:cxn>
              <a:cxn ang="0">
                <a:pos x="2020" y="1162"/>
              </a:cxn>
              <a:cxn ang="0">
                <a:pos x="2476" y="1146"/>
              </a:cxn>
            </a:cxnLst>
            <a:rect l="0" t="0" r="r" b="b"/>
            <a:pathLst>
              <a:path w="2476" h="1294">
                <a:moveTo>
                  <a:pt x="2476" y="1146"/>
                </a:moveTo>
                <a:lnTo>
                  <a:pt x="2218" y="998"/>
                </a:lnTo>
                <a:lnTo>
                  <a:pt x="2218" y="1132"/>
                </a:lnTo>
                <a:lnTo>
                  <a:pt x="2218" y="1132"/>
                </a:lnTo>
                <a:lnTo>
                  <a:pt x="2106" y="1132"/>
                </a:lnTo>
                <a:lnTo>
                  <a:pt x="1994" y="1130"/>
                </a:lnTo>
                <a:lnTo>
                  <a:pt x="1884" y="1126"/>
                </a:lnTo>
                <a:lnTo>
                  <a:pt x="1776" y="1122"/>
                </a:lnTo>
                <a:lnTo>
                  <a:pt x="1670" y="1114"/>
                </a:lnTo>
                <a:lnTo>
                  <a:pt x="1566" y="1108"/>
                </a:lnTo>
                <a:lnTo>
                  <a:pt x="1464" y="1098"/>
                </a:lnTo>
                <a:lnTo>
                  <a:pt x="1364" y="1088"/>
                </a:lnTo>
                <a:lnTo>
                  <a:pt x="1266" y="1076"/>
                </a:lnTo>
                <a:lnTo>
                  <a:pt x="1172" y="1064"/>
                </a:lnTo>
                <a:lnTo>
                  <a:pt x="1080" y="1050"/>
                </a:lnTo>
                <a:lnTo>
                  <a:pt x="990" y="1036"/>
                </a:lnTo>
                <a:lnTo>
                  <a:pt x="904" y="1020"/>
                </a:lnTo>
                <a:lnTo>
                  <a:pt x="822" y="1004"/>
                </a:lnTo>
                <a:lnTo>
                  <a:pt x="742" y="986"/>
                </a:lnTo>
                <a:lnTo>
                  <a:pt x="666" y="968"/>
                </a:lnTo>
                <a:lnTo>
                  <a:pt x="666" y="968"/>
                </a:lnTo>
                <a:lnTo>
                  <a:pt x="594" y="948"/>
                </a:lnTo>
                <a:lnTo>
                  <a:pt x="524" y="928"/>
                </a:lnTo>
                <a:lnTo>
                  <a:pt x="460" y="906"/>
                </a:lnTo>
                <a:lnTo>
                  <a:pt x="398" y="884"/>
                </a:lnTo>
                <a:lnTo>
                  <a:pt x="342" y="862"/>
                </a:lnTo>
                <a:lnTo>
                  <a:pt x="290" y="838"/>
                </a:lnTo>
                <a:lnTo>
                  <a:pt x="242" y="814"/>
                </a:lnTo>
                <a:lnTo>
                  <a:pt x="198" y="790"/>
                </a:lnTo>
                <a:lnTo>
                  <a:pt x="198" y="790"/>
                </a:lnTo>
                <a:lnTo>
                  <a:pt x="160" y="764"/>
                </a:lnTo>
                <a:lnTo>
                  <a:pt x="126" y="738"/>
                </a:lnTo>
                <a:lnTo>
                  <a:pt x="96" y="712"/>
                </a:lnTo>
                <a:lnTo>
                  <a:pt x="74" y="686"/>
                </a:lnTo>
                <a:lnTo>
                  <a:pt x="74" y="686"/>
                </a:lnTo>
                <a:lnTo>
                  <a:pt x="56" y="660"/>
                </a:lnTo>
                <a:lnTo>
                  <a:pt x="42" y="634"/>
                </a:lnTo>
                <a:lnTo>
                  <a:pt x="38" y="622"/>
                </a:lnTo>
                <a:lnTo>
                  <a:pt x="34" y="608"/>
                </a:lnTo>
                <a:lnTo>
                  <a:pt x="32" y="596"/>
                </a:lnTo>
                <a:lnTo>
                  <a:pt x="32" y="582"/>
                </a:lnTo>
                <a:lnTo>
                  <a:pt x="32" y="582"/>
                </a:lnTo>
                <a:lnTo>
                  <a:pt x="32" y="570"/>
                </a:lnTo>
                <a:lnTo>
                  <a:pt x="34" y="556"/>
                </a:lnTo>
                <a:lnTo>
                  <a:pt x="38" y="544"/>
                </a:lnTo>
                <a:lnTo>
                  <a:pt x="42" y="532"/>
                </a:lnTo>
                <a:lnTo>
                  <a:pt x="54" y="506"/>
                </a:lnTo>
                <a:lnTo>
                  <a:pt x="72" y="480"/>
                </a:lnTo>
                <a:lnTo>
                  <a:pt x="94" y="454"/>
                </a:lnTo>
                <a:lnTo>
                  <a:pt x="122" y="428"/>
                </a:lnTo>
                <a:lnTo>
                  <a:pt x="156" y="404"/>
                </a:lnTo>
                <a:lnTo>
                  <a:pt x="192" y="378"/>
                </a:lnTo>
                <a:lnTo>
                  <a:pt x="192" y="378"/>
                </a:lnTo>
                <a:lnTo>
                  <a:pt x="236" y="354"/>
                </a:lnTo>
                <a:lnTo>
                  <a:pt x="282" y="330"/>
                </a:lnTo>
                <a:lnTo>
                  <a:pt x="334" y="308"/>
                </a:lnTo>
                <a:lnTo>
                  <a:pt x="388" y="284"/>
                </a:lnTo>
                <a:lnTo>
                  <a:pt x="448" y="262"/>
                </a:lnTo>
                <a:lnTo>
                  <a:pt x="512" y="242"/>
                </a:lnTo>
                <a:lnTo>
                  <a:pt x="578" y="222"/>
                </a:lnTo>
                <a:lnTo>
                  <a:pt x="650" y="202"/>
                </a:lnTo>
                <a:lnTo>
                  <a:pt x="650" y="202"/>
                </a:lnTo>
                <a:lnTo>
                  <a:pt x="726" y="182"/>
                </a:lnTo>
                <a:lnTo>
                  <a:pt x="806" y="164"/>
                </a:lnTo>
                <a:lnTo>
                  <a:pt x="890" y="148"/>
                </a:lnTo>
                <a:lnTo>
                  <a:pt x="976" y="132"/>
                </a:lnTo>
                <a:lnTo>
                  <a:pt x="1066" y="116"/>
                </a:lnTo>
                <a:lnTo>
                  <a:pt x="1160" y="102"/>
                </a:lnTo>
                <a:lnTo>
                  <a:pt x="1256" y="90"/>
                </a:lnTo>
                <a:lnTo>
                  <a:pt x="1354" y="78"/>
                </a:lnTo>
                <a:lnTo>
                  <a:pt x="1456" y="68"/>
                </a:lnTo>
                <a:lnTo>
                  <a:pt x="1558" y="58"/>
                </a:lnTo>
                <a:lnTo>
                  <a:pt x="1664" y="50"/>
                </a:lnTo>
                <a:lnTo>
                  <a:pt x="1772" y="44"/>
                </a:lnTo>
                <a:lnTo>
                  <a:pt x="1882" y="38"/>
                </a:lnTo>
                <a:lnTo>
                  <a:pt x="1994" y="36"/>
                </a:lnTo>
                <a:lnTo>
                  <a:pt x="2108" y="32"/>
                </a:lnTo>
                <a:lnTo>
                  <a:pt x="2222" y="32"/>
                </a:lnTo>
                <a:lnTo>
                  <a:pt x="2222" y="0"/>
                </a:lnTo>
                <a:lnTo>
                  <a:pt x="2222" y="0"/>
                </a:lnTo>
                <a:lnTo>
                  <a:pt x="2108" y="0"/>
                </a:lnTo>
                <a:lnTo>
                  <a:pt x="1994" y="4"/>
                </a:lnTo>
                <a:lnTo>
                  <a:pt x="1882" y="6"/>
                </a:lnTo>
                <a:lnTo>
                  <a:pt x="1770" y="12"/>
                </a:lnTo>
                <a:lnTo>
                  <a:pt x="1662" y="18"/>
                </a:lnTo>
                <a:lnTo>
                  <a:pt x="1556" y="26"/>
                </a:lnTo>
                <a:lnTo>
                  <a:pt x="1452" y="36"/>
                </a:lnTo>
                <a:lnTo>
                  <a:pt x="1350" y="46"/>
                </a:lnTo>
                <a:lnTo>
                  <a:pt x="1252" y="58"/>
                </a:lnTo>
                <a:lnTo>
                  <a:pt x="1156" y="70"/>
                </a:lnTo>
                <a:lnTo>
                  <a:pt x="1062" y="84"/>
                </a:lnTo>
                <a:lnTo>
                  <a:pt x="970" y="100"/>
                </a:lnTo>
                <a:lnTo>
                  <a:pt x="884" y="116"/>
                </a:lnTo>
                <a:lnTo>
                  <a:pt x="800" y="134"/>
                </a:lnTo>
                <a:lnTo>
                  <a:pt x="718" y="152"/>
                </a:lnTo>
                <a:lnTo>
                  <a:pt x="642" y="170"/>
                </a:lnTo>
                <a:lnTo>
                  <a:pt x="642" y="170"/>
                </a:lnTo>
                <a:lnTo>
                  <a:pt x="570" y="190"/>
                </a:lnTo>
                <a:lnTo>
                  <a:pt x="502" y="212"/>
                </a:lnTo>
                <a:lnTo>
                  <a:pt x="438" y="232"/>
                </a:lnTo>
                <a:lnTo>
                  <a:pt x="376" y="254"/>
                </a:lnTo>
                <a:lnTo>
                  <a:pt x="320" y="278"/>
                </a:lnTo>
                <a:lnTo>
                  <a:pt x="268" y="302"/>
                </a:lnTo>
                <a:lnTo>
                  <a:pt x="220" y="326"/>
                </a:lnTo>
                <a:lnTo>
                  <a:pt x="176" y="352"/>
                </a:lnTo>
                <a:lnTo>
                  <a:pt x="176" y="352"/>
                </a:lnTo>
                <a:lnTo>
                  <a:pt x="136" y="378"/>
                </a:lnTo>
                <a:lnTo>
                  <a:pt x="102" y="404"/>
                </a:lnTo>
                <a:lnTo>
                  <a:pt x="72" y="432"/>
                </a:lnTo>
                <a:lnTo>
                  <a:pt x="46" y="460"/>
                </a:lnTo>
                <a:lnTo>
                  <a:pt x="36" y="474"/>
                </a:lnTo>
                <a:lnTo>
                  <a:pt x="26" y="490"/>
                </a:lnTo>
                <a:lnTo>
                  <a:pt x="18" y="504"/>
                </a:lnTo>
                <a:lnTo>
                  <a:pt x="12" y="520"/>
                </a:lnTo>
                <a:lnTo>
                  <a:pt x="6" y="536"/>
                </a:lnTo>
                <a:lnTo>
                  <a:pt x="4" y="550"/>
                </a:lnTo>
                <a:lnTo>
                  <a:pt x="0" y="566"/>
                </a:lnTo>
                <a:lnTo>
                  <a:pt x="0" y="582"/>
                </a:lnTo>
                <a:lnTo>
                  <a:pt x="0" y="582"/>
                </a:lnTo>
                <a:lnTo>
                  <a:pt x="0" y="598"/>
                </a:lnTo>
                <a:lnTo>
                  <a:pt x="4" y="614"/>
                </a:lnTo>
                <a:lnTo>
                  <a:pt x="8" y="630"/>
                </a:lnTo>
                <a:lnTo>
                  <a:pt x="12" y="646"/>
                </a:lnTo>
                <a:lnTo>
                  <a:pt x="20" y="662"/>
                </a:lnTo>
                <a:lnTo>
                  <a:pt x="28" y="676"/>
                </a:lnTo>
                <a:lnTo>
                  <a:pt x="38" y="692"/>
                </a:lnTo>
                <a:lnTo>
                  <a:pt x="48" y="706"/>
                </a:lnTo>
                <a:lnTo>
                  <a:pt x="48" y="706"/>
                </a:lnTo>
                <a:lnTo>
                  <a:pt x="70" y="732"/>
                </a:lnTo>
                <a:lnTo>
                  <a:pt x="96" y="756"/>
                </a:lnTo>
                <a:lnTo>
                  <a:pt x="126" y="780"/>
                </a:lnTo>
                <a:lnTo>
                  <a:pt x="160" y="804"/>
                </a:lnTo>
                <a:lnTo>
                  <a:pt x="198" y="826"/>
                </a:lnTo>
                <a:lnTo>
                  <a:pt x="238" y="848"/>
                </a:lnTo>
                <a:lnTo>
                  <a:pt x="282" y="870"/>
                </a:lnTo>
                <a:lnTo>
                  <a:pt x="330" y="892"/>
                </a:lnTo>
                <a:lnTo>
                  <a:pt x="380" y="912"/>
                </a:lnTo>
                <a:lnTo>
                  <a:pt x="434" y="932"/>
                </a:lnTo>
                <a:lnTo>
                  <a:pt x="490" y="950"/>
                </a:lnTo>
                <a:lnTo>
                  <a:pt x="550" y="968"/>
                </a:lnTo>
                <a:lnTo>
                  <a:pt x="612" y="986"/>
                </a:lnTo>
                <a:lnTo>
                  <a:pt x="678" y="1004"/>
                </a:lnTo>
                <a:lnTo>
                  <a:pt x="746" y="1020"/>
                </a:lnTo>
                <a:lnTo>
                  <a:pt x="816" y="1036"/>
                </a:lnTo>
                <a:lnTo>
                  <a:pt x="816" y="1036"/>
                </a:lnTo>
                <a:lnTo>
                  <a:pt x="888" y="1050"/>
                </a:lnTo>
                <a:lnTo>
                  <a:pt x="964" y="1064"/>
                </a:lnTo>
                <a:lnTo>
                  <a:pt x="1122" y="1090"/>
                </a:lnTo>
                <a:lnTo>
                  <a:pt x="1286" y="1112"/>
                </a:lnTo>
                <a:lnTo>
                  <a:pt x="1460" y="1130"/>
                </a:lnTo>
                <a:lnTo>
                  <a:pt x="1642" y="1146"/>
                </a:lnTo>
                <a:lnTo>
                  <a:pt x="1828" y="1156"/>
                </a:lnTo>
                <a:lnTo>
                  <a:pt x="2020" y="1162"/>
                </a:lnTo>
                <a:lnTo>
                  <a:pt x="2218" y="1164"/>
                </a:lnTo>
                <a:lnTo>
                  <a:pt x="2218" y="1294"/>
                </a:lnTo>
                <a:lnTo>
                  <a:pt x="2476" y="1146"/>
                </a:lnTo>
                <a:close/>
              </a:path>
            </a:pathLst>
          </a:custGeom>
          <a:solidFill>
            <a:schemeClr val="tx1">
              <a:lumMod val="85000"/>
            </a:schemeClr>
          </a:solidFill>
          <a:ln w="9525">
            <a:noFill/>
            <a:round/>
            <a:headEnd/>
            <a:tailEnd/>
          </a:ln>
          <a:scene3d>
            <a:camera prst="perspectiveRelaxed">
              <a:rot lat="19200000" lon="0" rev="0"/>
            </a:camera>
            <a:lightRig rig="threePt" dir="t"/>
          </a:scene3d>
          <a:sp3d prstMaterial="matte"/>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3" name="top back behind"/>
          <p:cNvSpPr>
            <a:spLocks/>
          </p:cNvSpPr>
          <p:nvPr/>
        </p:nvSpPr>
        <p:spPr bwMode="auto">
          <a:xfrm>
            <a:off x="1634871" y="885383"/>
            <a:ext cx="4787900" cy="4175125"/>
          </a:xfrm>
          <a:custGeom>
            <a:avLst/>
            <a:gdLst/>
            <a:ahLst/>
            <a:cxnLst>
              <a:cxn ang="0">
                <a:pos x="3016" y="2630"/>
              </a:cxn>
              <a:cxn ang="0">
                <a:pos x="1508" y="2245"/>
              </a:cxn>
              <a:cxn ang="0">
                <a:pos x="0" y="2630"/>
              </a:cxn>
              <a:cxn ang="0">
                <a:pos x="0" y="386"/>
              </a:cxn>
              <a:cxn ang="0">
                <a:pos x="1508" y="0"/>
              </a:cxn>
              <a:cxn ang="0">
                <a:pos x="3016" y="386"/>
              </a:cxn>
              <a:cxn ang="0">
                <a:pos x="3016" y="2630"/>
              </a:cxn>
            </a:cxnLst>
            <a:rect l="0" t="0" r="r" b="b"/>
            <a:pathLst>
              <a:path w="3016" h="2630">
                <a:moveTo>
                  <a:pt x="3016" y="2630"/>
                </a:moveTo>
                <a:lnTo>
                  <a:pt x="1508" y="2245"/>
                </a:lnTo>
                <a:lnTo>
                  <a:pt x="0" y="2630"/>
                </a:lnTo>
                <a:lnTo>
                  <a:pt x="0" y="386"/>
                </a:lnTo>
                <a:lnTo>
                  <a:pt x="1508" y="0"/>
                </a:lnTo>
                <a:lnTo>
                  <a:pt x="3016" y="386"/>
                </a:lnTo>
                <a:lnTo>
                  <a:pt x="3016" y="2630"/>
                </a:lnTo>
                <a:close/>
              </a:path>
            </a:pathLst>
          </a:custGeom>
          <a:gradFill flip="none" rotWithShape="1">
            <a:gsLst>
              <a:gs pos="0">
                <a:srgbClr val="CCCCCC">
                  <a:alpha val="0"/>
                </a:srgbClr>
              </a:gs>
              <a:gs pos="12000">
                <a:srgbClr val="CCCCCC">
                  <a:shade val="67500"/>
                  <a:satMod val="115000"/>
                  <a:alpha val="65000"/>
                </a:srgbClr>
              </a:gs>
              <a:gs pos="46000">
                <a:srgbClr val="CCCCCC">
                  <a:shade val="67500"/>
                  <a:satMod val="115000"/>
                </a:srgbClr>
              </a:gs>
              <a:gs pos="50000">
                <a:srgbClr val="CCCCCC"/>
              </a:gs>
              <a:gs pos="54000">
                <a:srgbClr val="CCCCCC"/>
              </a:gs>
              <a:gs pos="88000">
                <a:srgbClr val="CCCCCC">
                  <a:shade val="100000"/>
                  <a:satMod val="115000"/>
                  <a:alpha val="65000"/>
                </a:srgbClr>
              </a:gs>
              <a:gs pos="100000">
                <a:srgbClr val="CCCCCC">
                  <a:shade val="100000"/>
                  <a:satMod val="115000"/>
                  <a:alpha val="0"/>
                </a:srgbClr>
              </a:gs>
            </a:gsLst>
            <a:lin ang="0" scaled="0"/>
            <a:tileRect/>
          </a:gradFill>
          <a:ln w="9525">
            <a:gradFill>
              <a:gsLst>
                <a:gs pos="0">
                  <a:schemeClr val="tx1">
                    <a:lumMod val="50000"/>
                  </a:schemeClr>
                </a:gs>
                <a:gs pos="0">
                  <a:schemeClr val="tx1">
                    <a:lumMod val="50000"/>
                  </a:schemeClr>
                </a:gs>
                <a:gs pos="35000">
                  <a:schemeClr val="tx1">
                    <a:lumMod val="50000"/>
                    <a:alpha val="0"/>
                  </a:schemeClr>
                </a:gs>
                <a:gs pos="70000">
                  <a:schemeClr val="tx1"/>
                </a:gs>
                <a:gs pos="100000">
                  <a:schemeClr val="tx1"/>
                </a:gs>
              </a:gsLst>
              <a:lin ang="5400000" scaled="0"/>
            </a:gra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FFFFFF"/>
              </a:solidFill>
            </a:endParaRPr>
          </a:p>
        </p:txBody>
      </p:sp>
      <p:sp>
        <p:nvSpPr>
          <p:cNvPr id="74" name="bottom_Shadow"/>
          <p:cNvSpPr>
            <a:spLocks/>
          </p:cNvSpPr>
          <p:nvPr/>
        </p:nvSpPr>
        <p:spPr bwMode="auto">
          <a:xfrm>
            <a:off x="2257076" y="4682641"/>
            <a:ext cx="3542463" cy="534781"/>
          </a:xfrm>
          <a:prstGeom prst="trapezoid">
            <a:avLst>
              <a:gd name="adj" fmla="val 66837"/>
            </a:avLst>
          </a:prstGeom>
          <a:solidFill>
            <a:schemeClr val="tx1">
              <a:lumMod val="50000"/>
            </a:schemeClr>
          </a:solidFill>
          <a:ln w="9525">
            <a:noFill/>
            <a:round/>
            <a:headEnd/>
            <a:tailEnd/>
          </a:ln>
          <a:effectLst>
            <a:outerShdw blurRad="317500" dist="203200" dir="5400000" sx="108000" sy="108000" algn="t" rotWithShape="0">
              <a:prstClr val="black">
                <a:alpha val="55000"/>
              </a:prstClr>
            </a:outerShdw>
          </a:effec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81" name="1"/>
          <p:cNvSpPr>
            <a:spLocks noChangeArrowheads="1"/>
          </p:cNvSpPr>
          <p:nvPr/>
        </p:nvSpPr>
        <p:spPr bwMode="auto">
          <a:xfrm>
            <a:off x="2257076" y="4480888"/>
            <a:ext cx="3542463" cy="735215"/>
          </a:xfrm>
          <a:prstGeom prst="rect">
            <a:avLst/>
          </a:prstGeom>
          <a:gradFill flip="none" rotWithShape="1">
            <a:gsLst>
              <a:gs pos="0">
                <a:srgbClr val="212F3E"/>
              </a:gs>
              <a:gs pos="50000">
                <a:srgbClr val="435D7B"/>
              </a:gs>
              <a:gs pos="100000">
                <a:srgbClr val="496888"/>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83" name="2"/>
          <p:cNvSpPr>
            <a:spLocks noChangeArrowheads="1"/>
          </p:cNvSpPr>
          <p:nvPr/>
        </p:nvSpPr>
        <p:spPr bwMode="auto">
          <a:xfrm>
            <a:off x="2257076" y="3739019"/>
            <a:ext cx="3542463" cy="735215"/>
          </a:xfrm>
          <a:prstGeom prst="rect">
            <a:avLst/>
          </a:prstGeom>
          <a:gradFill flip="none" rotWithShape="1">
            <a:gsLst>
              <a:gs pos="0">
                <a:srgbClr val="363F4E"/>
              </a:gs>
              <a:gs pos="50000">
                <a:srgbClr val="60718D"/>
              </a:gs>
              <a:gs pos="100000">
                <a:srgbClr val="687C9A"/>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86" name="3"/>
          <p:cNvSpPr>
            <a:spLocks noChangeArrowheads="1"/>
          </p:cNvSpPr>
          <p:nvPr/>
        </p:nvSpPr>
        <p:spPr bwMode="auto">
          <a:xfrm>
            <a:off x="2257076" y="2997148"/>
            <a:ext cx="3542463" cy="735215"/>
          </a:xfrm>
          <a:prstGeom prst="rect">
            <a:avLst/>
          </a:prstGeom>
          <a:gradFill flip="none" rotWithShape="1">
            <a:gsLst>
              <a:gs pos="0">
                <a:srgbClr val="4B5464"/>
              </a:gs>
              <a:gs pos="50000">
                <a:srgbClr val="7989A3"/>
              </a:gs>
              <a:gs pos="100000">
                <a:srgbClr val="8194B0"/>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87" name="4"/>
          <p:cNvSpPr>
            <a:spLocks noChangeArrowheads="1"/>
          </p:cNvSpPr>
          <p:nvPr/>
        </p:nvSpPr>
        <p:spPr bwMode="auto">
          <a:xfrm>
            <a:off x="2257076" y="2258151"/>
            <a:ext cx="3542463" cy="735215"/>
          </a:xfrm>
          <a:prstGeom prst="rect">
            <a:avLst/>
          </a:prstGeom>
          <a:gradFill flip="none" rotWithShape="1">
            <a:gsLst>
              <a:gs pos="0">
                <a:srgbClr val="717982"/>
              </a:gs>
              <a:gs pos="50000">
                <a:srgbClr val="A9B4C1"/>
              </a:gs>
              <a:gs pos="100000">
                <a:srgbClr val="B3C0CE"/>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88" name="topCube"/>
          <p:cNvSpPr>
            <a:spLocks/>
          </p:cNvSpPr>
          <p:nvPr/>
        </p:nvSpPr>
        <p:spPr bwMode="auto">
          <a:xfrm>
            <a:off x="2256168" y="1663894"/>
            <a:ext cx="3544278" cy="594257"/>
          </a:xfrm>
          <a:prstGeom prst="trapezoid">
            <a:avLst>
              <a:gd name="adj" fmla="val 63337"/>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89" name="UX_Top_Lid_FRONT SMALL SHADOW"/>
          <p:cNvSpPr>
            <a:spLocks/>
          </p:cNvSpPr>
          <p:nvPr/>
        </p:nvSpPr>
        <p:spPr bwMode="auto">
          <a:xfrm>
            <a:off x="2678510" y="1393393"/>
            <a:ext cx="2727342" cy="611758"/>
          </a:xfrm>
          <a:custGeom>
            <a:avLst/>
            <a:gdLst>
              <a:gd name="connsiteX0" fmla="*/ 8273 w 8273"/>
              <a:gd name="connsiteY0" fmla="*/ 5022 h 10000"/>
              <a:gd name="connsiteX1" fmla="*/ 3273 w 8273"/>
              <a:gd name="connsiteY1" fmla="*/ 0 h 10000"/>
              <a:gd name="connsiteX2" fmla="*/ 0 w 8273"/>
              <a:gd name="connsiteY2" fmla="*/ 6821 h 10000"/>
              <a:gd name="connsiteX3" fmla="*/ 3273 w 8273"/>
              <a:gd name="connsiteY3" fmla="*/ 10000 h 10000"/>
              <a:gd name="connsiteX4" fmla="*/ 8273 w 8273"/>
              <a:gd name="connsiteY4" fmla="*/ 5022 h 10000"/>
              <a:gd name="connsiteX0" fmla="*/ 10000 w 10000"/>
              <a:gd name="connsiteY0" fmla="*/ 748 h 5726"/>
              <a:gd name="connsiteX1" fmla="*/ 3886 w 10000"/>
              <a:gd name="connsiteY1" fmla="*/ 0 h 5726"/>
              <a:gd name="connsiteX2" fmla="*/ 0 w 10000"/>
              <a:gd name="connsiteY2" fmla="*/ 2547 h 5726"/>
              <a:gd name="connsiteX3" fmla="*/ 3956 w 10000"/>
              <a:gd name="connsiteY3" fmla="*/ 5726 h 5726"/>
              <a:gd name="connsiteX4" fmla="*/ 10000 w 10000"/>
              <a:gd name="connsiteY4" fmla="*/ 748 h 5726"/>
              <a:gd name="connsiteX0" fmla="*/ 7896 w 7896"/>
              <a:gd name="connsiteY0" fmla="*/ 4448 h 10000"/>
              <a:gd name="connsiteX1" fmla="*/ 3886 w 7896"/>
              <a:gd name="connsiteY1" fmla="*/ 0 h 10000"/>
              <a:gd name="connsiteX2" fmla="*/ 0 w 7896"/>
              <a:gd name="connsiteY2" fmla="*/ 4448 h 10000"/>
              <a:gd name="connsiteX3" fmla="*/ 3956 w 7896"/>
              <a:gd name="connsiteY3" fmla="*/ 10000 h 10000"/>
              <a:gd name="connsiteX4" fmla="*/ 7896 w 7896"/>
              <a:gd name="connsiteY4" fmla="*/ 444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6" h="10000">
                <a:moveTo>
                  <a:pt x="7896" y="4448"/>
                </a:moveTo>
                <a:lnTo>
                  <a:pt x="3886" y="0"/>
                </a:lnTo>
                <a:lnTo>
                  <a:pt x="0" y="4448"/>
                </a:lnTo>
                <a:lnTo>
                  <a:pt x="3956" y="10000"/>
                </a:lnTo>
                <a:lnTo>
                  <a:pt x="7896" y="4448"/>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w="9525">
            <a:noFill/>
            <a:round/>
            <a:headEnd/>
            <a:tailEnd/>
          </a:ln>
          <a:effectLst>
            <a:outerShdw blurRad="254000" dist="368300" dir="5400000" sx="87000" sy="87000" algn="t"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90" name="UX_Top_Lid"/>
          <p:cNvSpPr>
            <a:spLocks/>
          </p:cNvSpPr>
          <p:nvPr/>
        </p:nvSpPr>
        <p:spPr bwMode="auto">
          <a:xfrm>
            <a:off x="1941258" y="959467"/>
            <a:ext cx="4175125" cy="1068387"/>
          </a:xfrm>
          <a:custGeom>
            <a:avLst/>
            <a:gdLst/>
            <a:ahLst/>
            <a:cxnLst>
              <a:cxn ang="0">
                <a:pos x="2630" y="338"/>
              </a:cxn>
              <a:cxn ang="0">
                <a:pos x="1315" y="0"/>
              </a:cxn>
              <a:cxn ang="0">
                <a:pos x="0" y="338"/>
              </a:cxn>
              <a:cxn ang="0">
                <a:pos x="1315" y="673"/>
              </a:cxn>
              <a:cxn ang="0">
                <a:pos x="2630" y="338"/>
              </a:cxn>
            </a:cxnLst>
            <a:rect l="0" t="0" r="r" b="b"/>
            <a:pathLst>
              <a:path w="2630" h="673">
                <a:moveTo>
                  <a:pt x="2630" y="338"/>
                </a:moveTo>
                <a:lnTo>
                  <a:pt x="1315" y="0"/>
                </a:lnTo>
                <a:lnTo>
                  <a:pt x="0" y="338"/>
                </a:lnTo>
                <a:lnTo>
                  <a:pt x="1315" y="673"/>
                </a:lnTo>
                <a:lnTo>
                  <a:pt x="2630" y="338"/>
                </a:lnTo>
                <a:close/>
              </a:path>
            </a:pathLst>
          </a:custGeom>
          <a:gradFill flip="none" rotWithShape="1">
            <a:gsLst>
              <a:gs pos="0">
                <a:srgbClr val="9AA6B0"/>
              </a:gs>
              <a:gs pos="50000">
                <a:srgbClr val="C0CEDB"/>
              </a:gs>
              <a:gs pos="100000">
                <a:srgbClr val="CCDBE8"/>
              </a:gs>
            </a:gsLst>
            <a:lin ang="5400000" scaled="1"/>
            <a:tileRect/>
          </a:gradFill>
          <a:ln w="9525">
            <a:gradFill>
              <a:gsLst>
                <a:gs pos="0">
                  <a:schemeClr val="tx1">
                    <a:lumMod val="50000"/>
                  </a:schemeClr>
                </a:gs>
                <a:gs pos="50000">
                  <a:schemeClr val="tx1">
                    <a:lumMod val="95000"/>
                  </a:schemeClr>
                </a:gs>
                <a:gs pos="100000">
                  <a:schemeClr val="tx1"/>
                </a:gs>
              </a:gsLst>
              <a:lin ang="5400000" scaled="0"/>
            </a:gradFill>
            <a:round/>
            <a:headEnd/>
            <a:tailEnd/>
          </a:ln>
          <a:effec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nvGrpSpPr>
          <p:cNvPr id="3" name="Group 57"/>
          <p:cNvGrpSpPr/>
          <p:nvPr/>
        </p:nvGrpSpPr>
        <p:grpSpPr>
          <a:xfrm>
            <a:off x="2254729" y="2530133"/>
            <a:ext cx="3545457" cy="2400077"/>
            <a:chOff x="2797909" y="2530133"/>
            <a:chExt cx="3545457" cy="2400077"/>
          </a:xfrm>
        </p:grpSpPr>
        <p:pic>
          <p:nvPicPr>
            <p:cNvPr id="92" name="Picture 91" hidden="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7369" y="2530133"/>
              <a:ext cx="991215" cy="157227"/>
            </a:xfrm>
            <a:prstGeom prst="rect">
              <a:avLst/>
            </a:prstGeom>
          </p:spPr>
        </p:pic>
        <p:pic>
          <p:nvPicPr>
            <p:cNvPr id="93" name="Picture 92" hidden="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08005" y="3208151"/>
              <a:ext cx="1047455" cy="268098"/>
            </a:xfrm>
            <a:prstGeom prst="rect">
              <a:avLst/>
            </a:prstGeom>
            <a:noFill/>
          </p:spPr>
        </p:pic>
        <p:pic>
          <p:nvPicPr>
            <p:cNvPr id="94" name="Picture 93" hidden="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96389" y="3910512"/>
              <a:ext cx="1236234" cy="316247"/>
            </a:xfrm>
            <a:prstGeom prst="rect">
              <a:avLst/>
            </a:prstGeom>
            <a:noFill/>
            <a:ln>
              <a:noFill/>
            </a:ln>
          </p:spPr>
        </p:pic>
        <p:pic>
          <p:nvPicPr>
            <p:cNvPr id="96" name="Picture 95" hidden="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15205" y="3214386"/>
              <a:ext cx="729477" cy="255629"/>
            </a:xfrm>
            <a:prstGeom prst="rect">
              <a:avLst/>
            </a:prstGeom>
            <a:noFill/>
          </p:spPr>
        </p:pic>
        <p:pic>
          <p:nvPicPr>
            <p:cNvPr id="97" name="Picture 96" hidden="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774331" y="4633131"/>
              <a:ext cx="1686643" cy="297079"/>
            </a:xfrm>
            <a:prstGeom prst="rect">
              <a:avLst/>
            </a:prstGeom>
            <a:noFill/>
            <a:ln>
              <a:noFill/>
            </a:ln>
          </p:spPr>
        </p:pic>
        <p:pic>
          <p:nvPicPr>
            <p:cNvPr id="98" name="Picture 97" hidden="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04426" y="3226855"/>
              <a:ext cx="1034985" cy="230690"/>
            </a:xfrm>
            <a:prstGeom prst="rect">
              <a:avLst/>
            </a:prstGeom>
          </p:spPr>
        </p:pic>
        <p:cxnSp>
          <p:nvCxnSpPr>
            <p:cNvPr id="103" name="Straight Connector 102"/>
            <p:cNvCxnSpPr/>
            <p:nvPr/>
          </p:nvCxnSpPr>
          <p:spPr bwMode="auto">
            <a:xfrm>
              <a:off x="2797909" y="4473966"/>
              <a:ext cx="3545457" cy="0"/>
            </a:xfrm>
            <a:prstGeom prst="line">
              <a:avLst/>
            </a:prstGeom>
            <a:noFill/>
            <a:ln w="2">
              <a:solidFill>
                <a:srgbClr val="FFFFFF"/>
              </a:solidFill>
              <a:prstDash val="solid"/>
              <a:round/>
              <a:headEnd/>
              <a:tailEnd/>
            </a:ln>
          </p:spPr>
        </p:cxnSp>
        <p:cxnSp>
          <p:nvCxnSpPr>
            <p:cNvPr id="104" name="Straight Connector 103"/>
            <p:cNvCxnSpPr/>
            <p:nvPr/>
          </p:nvCxnSpPr>
          <p:spPr bwMode="auto">
            <a:xfrm>
              <a:off x="2797909" y="3738893"/>
              <a:ext cx="3545457" cy="0"/>
            </a:xfrm>
            <a:prstGeom prst="line">
              <a:avLst/>
            </a:prstGeom>
            <a:noFill/>
            <a:ln w="2">
              <a:solidFill>
                <a:srgbClr val="FFFFFF"/>
              </a:solidFill>
              <a:prstDash val="solid"/>
              <a:round/>
              <a:headEnd/>
              <a:tailEnd/>
            </a:ln>
          </p:spPr>
        </p:cxnSp>
        <p:cxnSp>
          <p:nvCxnSpPr>
            <p:cNvPr id="106" name="Straight Connector 105"/>
            <p:cNvCxnSpPr/>
            <p:nvPr/>
          </p:nvCxnSpPr>
          <p:spPr bwMode="auto">
            <a:xfrm>
              <a:off x="2797909" y="2995194"/>
              <a:ext cx="3545457" cy="0"/>
            </a:xfrm>
            <a:prstGeom prst="line">
              <a:avLst/>
            </a:prstGeom>
            <a:noFill/>
            <a:ln w="2">
              <a:solidFill>
                <a:srgbClr val="FFFFFF"/>
              </a:solidFill>
              <a:prstDash val="solid"/>
              <a:round/>
              <a:headEnd/>
              <a:tailEnd/>
            </a:ln>
          </p:spPr>
        </p:cxnSp>
      </p:grpSp>
      <p:pic>
        <p:nvPicPr>
          <p:cNvPr id="107" name="Picture 3" descr="\\SERVER3\InternalBin\Resource DVD\DVD_ART36\Logos\Azure Services Platform\Windows Azure\Windows Azure logo rev.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68990" y="4706670"/>
            <a:ext cx="1894911" cy="300158"/>
          </a:xfrm>
          <a:prstGeom prst="rect">
            <a:avLst/>
          </a:prstGeom>
          <a:noFill/>
        </p:spPr>
      </p:pic>
      <p:grpSp>
        <p:nvGrpSpPr>
          <p:cNvPr id="4" name="Group 96"/>
          <p:cNvGrpSpPr/>
          <p:nvPr/>
        </p:nvGrpSpPr>
        <p:grpSpPr>
          <a:xfrm>
            <a:off x="3099173" y="3873141"/>
            <a:ext cx="1758328" cy="496719"/>
            <a:chOff x="3757756" y="3245522"/>
            <a:chExt cx="1792015" cy="506235"/>
          </a:xfrm>
        </p:grpSpPr>
        <p:pic>
          <p:nvPicPr>
            <p:cNvPr id="109" name="Picture 4" descr="\\SERVER3\InternalBin\Resource DVD\DVD_ART36\Logos\Azure Services Platform\SQL Services\SQL Services logo r.png"/>
            <p:cNvPicPr>
              <a:picLocks noChangeAspect="1" noChangeArrowheads="1"/>
            </p:cNvPicPr>
            <p:nvPr/>
          </p:nvPicPr>
          <p:blipFill>
            <a:blip r:embed="rId10" cstate="email">
              <a:extLst>
                <a:ext uri="{28A0092B-C50C-407E-A947-70E740481C1C}">
                  <a14:useLocalDpi xmlns:a14="http://schemas.microsoft.com/office/drawing/2010/main"/>
                </a:ext>
              </a:extLst>
            </a:blip>
            <a:srcRect r="50741"/>
            <a:stretch>
              <a:fillRect/>
            </a:stretch>
          </p:blipFill>
          <p:spPr bwMode="auto">
            <a:xfrm>
              <a:off x="3757756" y="3245522"/>
              <a:ext cx="1016351" cy="506235"/>
            </a:xfrm>
            <a:prstGeom prst="rect">
              <a:avLst/>
            </a:prstGeom>
            <a:noFill/>
          </p:spPr>
        </p:pic>
        <p:pic>
          <p:nvPicPr>
            <p:cNvPr id="110" name="Picture 3" descr="\\SERVER3\InternalBin\Resource DVD\DVD_ART36\Logos\Azure Services Platform\Windows Azure\Windows Azure logo rev.png"/>
            <p:cNvPicPr>
              <a:picLocks noChangeAspect="1" noChangeArrowheads="1"/>
            </p:cNvPicPr>
            <p:nvPr/>
          </p:nvPicPr>
          <p:blipFill>
            <a:blip r:embed="rId11" cstate="email">
              <a:extLst>
                <a:ext uri="{28A0092B-C50C-407E-A947-70E740481C1C}">
                  <a14:useLocalDpi xmlns:a14="http://schemas.microsoft.com/office/drawing/2010/main"/>
                </a:ext>
              </a:extLst>
            </a:blip>
            <a:srcRect l="68483"/>
            <a:stretch>
              <a:fillRect/>
            </a:stretch>
          </p:blipFill>
          <p:spPr bwMode="auto">
            <a:xfrm>
              <a:off x="4788401" y="3335913"/>
              <a:ext cx="761370" cy="382654"/>
            </a:xfrm>
            <a:prstGeom prst="rect">
              <a:avLst/>
            </a:prstGeom>
            <a:noFill/>
          </p:spPr>
        </p:pic>
      </p:grpSp>
      <p:grpSp>
        <p:nvGrpSpPr>
          <p:cNvPr id="5" name="Group 110"/>
          <p:cNvGrpSpPr>
            <a:grpSpLocks noChangeAspect="1"/>
          </p:cNvGrpSpPr>
          <p:nvPr/>
        </p:nvGrpSpPr>
        <p:grpSpPr>
          <a:xfrm>
            <a:off x="2441392" y="3286125"/>
            <a:ext cx="1654358" cy="337221"/>
            <a:chOff x="4065005" y="3220109"/>
            <a:chExt cx="1638678" cy="346987"/>
          </a:xfrm>
        </p:grpSpPr>
        <p:pic>
          <p:nvPicPr>
            <p:cNvPr id="112" name="Picture 2"/>
            <p:cNvPicPr>
              <a:picLocks noChangeAspect="1" noChangeArrowheads="1"/>
            </p:cNvPicPr>
            <p:nvPr/>
          </p:nvPicPr>
          <p:blipFill>
            <a:blip r:embed="rId1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rcRect l="13089"/>
            <a:stretch>
              <a:fillRect/>
            </a:stretch>
          </p:blipFill>
          <p:spPr bwMode="auto">
            <a:xfrm>
              <a:off x="4304791" y="3220109"/>
              <a:ext cx="1398892" cy="346987"/>
            </a:xfrm>
            <a:prstGeom prst="rect">
              <a:avLst/>
            </a:prstGeom>
            <a:noFill/>
            <a:effectLst>
              <a:outerShdw blurRad="12700" dist="12700" dir="2700000" algn="tl" rotWithShape="0">
                <a:prstClr val="black">
                  <a:alpha val="40000"/>
                </a:prstClr>
              </a:outerShdw>
            </a:effectLst>
          </p:spPr>
        </p:pic>
        <p:pic>
          <p:nvPicPr>
            <p:cNvPr id="113" name="Picture 3" descr="\\SERVER3\InternalBin\Resource DVD\DVD_ART36\Logos\Azure Services Platform\Windows Azure\Windows Azure logo rev.png"/>
            <p:cNvPicPr>
              <a:picLocks noChangeAspect="1" noChangeArrowheads="1"/>
            </p:cNvPicPr>
            <p:nvPr/>
          </p:nvPicPr>
          <p:blipFill>
            <a:blip r:embed="rId14" cstate="email">
              <a:extLst>
                <a:ext uri="{28A0092B-C50C-407E-A947-70E740481C1C}">
                  <a14:useLocalDpi xmlns:a14="http://schemas.microsoft.com/office/drawing/2010/main"/>
                </a:ext>
              </a:extLst>
            </a:blip>
            <a:srcRect r="82014"/>
            <a:stretch>
              <a:fillRect/>
            </a:stretch>
          </p:blipFill>
          <p:spPr bwMode="auto">
            <a:xfrm>
              <a:off x="4065005" y="3229446"/>
              <a:ext cx="264089" cy="232579"/>
            </a:xfrm>
            <a:prstGeom prst="rect">
              <a:avLst/>
            </a:prstGeom>
            <a:noFill/>
          </p:spPr>
        </p:pic>
      </p:grpSp>
      <p:sp>
        <p:nvSpPr>
          <p:cNvPr id="114" name="PHONE"/>
          <p:cNvSpPr/>
          <p:nvPr/>
        </p:nvSpPr>
        <p:spPr bwMode="auto">
          <a:xfrm>
            <a:off x="3044309" y="1143000"/>
            <a:ext cx="1980364" cy="264688"/>
          </a:xfrm>
          <a:prstGeom prst="rect">
            <a:avLst/>
          </a:prstGeom>
          <a:noFill/>
          <a:ln w="9525" cap="flat" cmpd="sng" algn="ctr">
            <a:noFill/>
            <a:prstDash val="solid"/>
            <a:round/>
            <a:headEnd type="none" w="med" len="med"/>
            <a:tailEnd type="none" w="med" len="med"/>
          </a:ln>
          <a:effectLst/>
        </p:spPr>
        <p:txBody>
          <a:bodyPr vert="horz" wrap="square" lIns="0" tIns="18288" rIns="0" bIns="0" numCol="1" rtlCol="0" anchor="t" anchorCtr="0" compatLnSpc="1">
            <a:prstTxWarp prst="textNoShape">
              <a:avLst/>
            </a:prstTxWarp>
            <a:spAutoFit/>
          </a:bodyPr>
          <a:lstStyle/>
          <a:p>
            <a:pPr algn="ctr"/>
            <a:r>
              <a:rPr lang="en-US" sz="1600" b="1" dirty="0" smtClean="0">
                <a:solidFill>
                  <a:srgbClr val="FFFFFF"/>
                </a:solidFill>
                <a:effectLst>
                  <a:outerShdw blurRad="60007" dist="101600" dir="15600000" sy="30000" kx="-1800000" algn="bl" rotWithShape="0">
                    <a:prstClr val="black">
                      <a:alpha val="32000"/>
                    </a:prstClr>
                  </a:outerShdw>
                </a:effectLst>
              </a:rPr>
              <a:t>PC, Phone, Browser</a:t>
            </a:r>
            <a:endParaRPr lang="en-US" sz="1600" b="1" dirty="0">
              <a:solidFill>
                <a:srgbClr val="FFFFFF"/>
              </a:solidFill>
              <a:effectLst>
                <a:outerShdw blurRad="60007" dist="101600" dir="15600000" sy="30000" kx="-1800000" algn="bl" rotWithShape="0">
                  <a:prstClr val="black">
                    <a:alpha val="32000"/>
                  </a:prstClr>
                </a:outerShdw>
              </a:effectLst>
            </a:endParaRPr>
          </a:p>
        </p:txBody>
      </p:sp>
      <p:pic>
        <p:nvPicPr>
          <p:cNvPr id="115" name="Picture 11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009805" y="2862430"/>
            <a:ext cx="1896618" cy="401765"/>
          </a:xfrm>
          <a:prstGeom prst="rect">
            <a:avLst/>
          </a:prstGeom>
        </p:spPr>
      </p:pic>
      <p:pic>
        <p:nvPicPr>
          <p:cNvPr id="116" name="Picture 115"/>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44279" y="2699120"/>
            <a:ext cx="1312858" cy="511910"/>
          </a:xfrm>
          <a:prstGeom prst="rect">
            <a:avLst/>
          </a:prstGeom>
        </p:spPr>
      </p:pic>
      <p:pic>
        <p:nvPicPr>
          <p:cNvPr id="120" name="Picture 119" descr="NET-WPF_rgb_r.png"/>
          <p:cNvPicPr>
            <a:picLocks noChangeAspect="1"/>
          </p:cNvPicPr>
          <p:nvPr/>
        </p:nvPicPr>
        <p:blipFill>
          <a:blip r:embed="rId17" cstate="email">
            <a:extLst>
              <a:ext uri="{28A0092B-C50C-407E-A947-70E740481C1C}">
                <a14:useLocalDpi xmlns:a14="http://schemas.microsoft.com/office/drawing/2010/main"/>
              </a:ext>
            </a:extLst>
          </a:blip>
          <a:srcRect r="31813"/>
          <a:stretch>
            <a:fillRect/>
          </a:stretch>
        </p:blipFill>
        <p:spPr>
          <a:xfrm>
            <a:off x="4436790" y="3346231"/>
            <a:ext cx="864604" cy="239760"/>
          </a:xfrm>
          <a:prstGeom prst="rect">
            <a:avLst/>
          </a:prstGeom>
          <a:noFill/>
          <a:effectLst>
            <a:outerShdw blurRad="12700" dist="12700" dir="2700000" algn="tl" rotWithShape="0">
              <a:prstClr val="black">
                <a:alpha val="40000"/>
              </a:prstClr>
            </a:outerShdw>
          </a:effectLst>
        </p:spPr>
      </p:pic>
      <p:pic>
        <p:nvPicPr>
          <p:cNvPr id="121" name="Picture 120"/>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525984" y="2330447"/>
            <a:ext cx="1026050" cy="301918"/>
          </a:xfrm>
          <a:prstGeom prst="rect">
            <a:avLst/>
          </a:prstGeom>
        </p:spPr>
      </p:pic>
      <p:pic>
        <p:nvPicPr>
          <p:cNvPr id="45" name="Picture 44"/>
          <p:cNvPicPr>
            <a:picLocks noChangeAspect="1"/>
          </p:cNvPicPr>
          <p:nvPr/>
        </p:nvPicPr>
        <p:blipFill rotWithShape="1">
          <a:blip r:embed="rId19">
            <a:extLst>
              <a:ext uri="{28A0092B-C50C-407E-A947-70E740481C1C}">
                <a14:useLocalDpi xmlns:a14="http://schemas.microsoft.com/office/drawing/2010/main" val="0"/>
              </a:ext>
            </a:extLst>
          </a:blip>
          <a:srcRect l="12968" t="33354" r="43754" b="30777"/>
          <a:stretch/>
        </p:blipFill>
        <p:spPr>
          <a:xfrm>
            <a:off x="922337" y="3328577"/>
            <a:ext cx="906463" cy="329023"/>
          </a:xfrm>
          <a:prstGeom prst="rect">
            <a:avLst/>
          </a:prstGeom>
        </p:spPr>
      </p:pic>
      <p:sp>
        <p:nvSpPr>
          <p:cNvPr id="49" name="UX_Top_Lid_FRONT SMALL SHADOW"/>
          <p:cNvSpPr>
            <a:spLocks/>
          </p:cNvSpPr>
          <p:nvPr/>
        </p:nvSpPr>
        <p:spPr bwMode="auto">
          <a:xfrm>
            <a:off x="2678510" y="1393393"/>
            <a:ext cx="2727342" cy="611758"/>
          </a:xfrm>
          <a:custGeom>
            <a:avLst/>
            <a:gdLst>
              <a:gd name="connsiteX0" fmla="*/ 8273 w 8273"/>
              <a:gd name="connsiteY0" fmla="*/ 5022 h 10000"/>
              <a:gd name="connsiteX1" fmla="*/ 3273 w 8273"/>
              <a:gd name="connsiteY1" fmla="*/ 0 h 10000"/>
              <a:gd name="connsiteX2" fmla="*/ 0 w 8273"/>
              <a:gd name="connsiteY2" fmla="*/ 6821 h 10000"/>
              <a:gd name="connsiteX3" fmla="*/ 3273 w 8273"/>
              <a:gd name="connsiteY3" fmla="*/ 10000 h 10000"/>
              <a:gd name="connsiteX4" fmla="*/ 8273 w 8273"/>
              <a:gd name="connsiteY4" fmla="*/ 5022 h 10000"/>
              <a:gd name="connsiteX0" fmla="*/ 10000 w 10000"/>
              <a:gd name="connsiteY0" fmla="*/ 748 h 5726"/>
              <a:gd name="connsiteX1" fmla="*/ 3886 w 10000"/>
              <a:gd name="connsiteY1" fmla="*/ 0 h 5726"/>
              <a:gd name="connsiteX2" fmla="*/ 0 w 10000"/>
              <a:gd name="connsiteY2" fmla="*/ 2547 h 5726"/>
              <a:gd name="connsiteX3" fmla="*/ 3956 w 10000"/>
              <a:gd name="connsiteY3" fmla="*/ 5726 h 5726"/>
              <a:gd name="connsiteX4" fmla="*/ 10000 w 10000"/>
              <a:gd name="connsiteY4" fmla="*/ 748 h 5726"/>
              <a:gd name="connsiteX0" fmla="*/ 7896 w 7896"/>
              <a:gd name="connsiteY0" fmla="*/ 4448 h 10000"/>
              <a:gd name="connsiteX1" fmla="*/ 3886 w 7896"/>
              <a:gd name="connsiteY1" fmla="*/ 0 h 10000"/>
              <a:gd name="connsiteX2" fmla="*/ 0 w 7896"/>
              <a:gd name="connsiteY2" fmla="*/ 4448 h 10000"/>
              <a:gd name="connsiteX3" fmla="*/ 3956 w 7896"/>
              <a:gd name="connsiteY3" fmla="*/ 10000 h 10000"/>
              <a:gd name="connsiteX4" fmla="*/ 7896 w 7896"/>
              <a:gd name="connsiteY4" fmla="*/ 444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6" h="10000">
                <a:moveTo>
                  <a:pt x="7896" y="4448"/>
                </a:moveTo>
                <a:lnTo>
                  <a:pt x="3886" y="0"/>
                </a:lnTo>
                <a:lnTo>
                  <a:pt x="0" y="4448"/>
                </a:lnTo>
                <a:lnTo>
                  <a:pt x="3956" y="10000"/>
                </a:lnTo>
                <a:lnTo>
                  <a:pt x="7896" y="4448"/>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w="9525">
            <a:noFill/>
            <a:round/>
            <a:headEnd/>
            <a:tailEnd/>
          </a:ln>
          <a:effectLst>
            <a:outerShdw blurRad="254000" dist="368300" dir="5400000" sx="87000" sy="87000" algn="t"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pic>
        <p:nvPicPr>
          <p:cNvPr id="50" name="Picture 4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581400" y="1447800"/>
            <a:ext cx="789131" cy="486964"/>
          </a:xfrm>
          <a:prstGeom prst="rect">
            <a:avLst/>
          </a:prstGeom>
        </p:spPr>
      </p:pic>
      <p:pic>
        <p:nvPicPr>
          <p:cNvPr id="51" name="Picture 5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392542" y="1371600"/>
            <a:ext cx="1486246" cy="260400"/>
          </a:xfrm>
          <a:prstGeom prst="rect">
            <a:avLst/>
          </a:prstGeom>
        </p:spPr>
      </p:pic>
      <p:pic>
        <p:nvPicPr>
          <p:cNvPr id="52" name="Picture 5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379265" y="1325682"/>
            <a:ext cx="1430735" cy="356659"/>
          </a:xfrm>
          <a:prstGeom prst="rect">
            <a:avLst/>
          </a:prstGeom>
        </p:spPr>
      </p:pic>
      <p:sp>
        <p:nvSpPr>
          <p:cNvPr id="53" name="Rectangle 52"/>
          <p:cNvSpPr/>
          <p:nvPr/>
        </p:nvSpPr>
        <p:spPr bwMode="auto">
          <a:xfrm>
            <a:off x="2438400" y="2722416"/>
            <a:ext cx="3158107" cy="457200"/>
          </a:xfrm>
          <a:prstGeom prst="rect">
            <a:avLst/>
          </a:prstGeom>
          <a:gradFill flip="none" rotWithShape="1">
            <a:gsLst>
              <a:gs pos="0">
                <a:srgbClr val="A9B4C1"/>
              </a:gs>
              <a:gs pos="100000">
                <a:srgbClr val="7989A3"/>
              </a:gs>
            </a:gsLst>
            <a:lin ang="5400000" scaled="0"/>
            <a:tileRect/>
          </a:gradFill>
          <a:ln w="9525">
            <a:gradFill flip="none" rotWithShape="1">
              <a:gsLst>
                <a:gs pos="0">
                  <a:schemeClr val="tx1"/>
                </a:gs>
                <a:gs pos="15000">
                  <a:schemeClr val="tx1">
                    <a:alpha val="0"/>
                  </a:schemeClr>
                </a:gs>
                <a:gs pos="85000">
                  <a:schemeClr val="tx1">
                    <a:alpha val="0"/>
                  </a:schemeClr>
                </a:gs>
                <a:gs pos="100000">
                  <a:schemeClr val="tx1"/>
                </a:gs>
              </a:gsLst>
              <a:lin ang="0" scaled="1"/>
              <a:tileRect/>
            </a:gra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smtClean="0">
              <a:solidFill>
                <a:srgbClr val="FFFFFF"/>
              </a:solidFill>
            </a:endParaRPr>
          </a:p>
        </p:txBody>
      </p:sp>
      <p:pic>
        <p:nvPicPr>
          <p:cNvPr id="119" name="Picture 118"/>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4003962" y="2802107"/>
            <a:ext cx="1567509" cy="308239"/>
          </a:xfrm>
          <a:prstGeom prst="rect">
            <a:avLst/>
          </a:prstGeom>
        </p:spPr>
      </p:pic>
      <p:pic>
        <p:nvPicPr>
          <p:cNvPr id="118" name="Picture 117" descr="ShrPt-Online_h_rgb_r.png"/>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2452257" y="2826324"/>
            <a:ext cx="1477422" cy="256023"/>
          </a:xfrm>
          <a:prstGeom prst="rect">
            <a:avLst/>
          </a:prstGeom>
          <a:noFill/>
          <a:effectLst>
            <a:outerShdw blurRad="12700" dist="12700" dir="2700000" algn="tl" rotWithShape="0">
              <a:prstClr val="black">
                <a:alpha val="40000"/>
              </a:prstClr>
            </a:outerShdw>
          </a:effectLst>
        </p:spPr>
      </p:pic>
      <p:pic>
        <p:nvPicPr>
          <p:cNvPr id="1028" name="Picture 4" descr="Silverlight Logo">
            <a:hlinkClick r:id="rId25"/>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39680" y="3739019"/>
            <a:ext cx="990880" cy="32261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298098" y="3368308"/>
            <a:ext cx="1547812" cy="19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80469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Freeform 5"/>
          <p:cNvSpPr>
            <a:spLocks/>
          </p:cNvSpPr>
          <p:nvPr/>
        </p:nvSpPr>
        <p:spPr bwMode="auto">
          <a:xfrm>
            <a:off x="5656883" y="2640087"/>
            <a:ext cx="2111294" cy="1624489"/>
          </a:xfrm>
          <a:custGeom>
            <a:avLst/>
            <a:gdLst/>
            <a:ahLst/>
            <a:cxnLst>
              <a:cxn ang="0">
                <a:pos x="379" y="220"/>
              </a:cxn>
              <a:cxn ang="0">
                <a:pos x="447" y="229"/>
              </a:cxn>
              <a:cxn ang="0">
                <a:pos x="515" y="246"/>
              </a:cxn>
              <a:cxn ang="0">
                <a:pos x="564" y="262"/>
              </a:cxn>
              <a:cxn ang="0">
                <a:pos x="594" y="278"/>
              </a:cxn>
              <a:cxn ang="0">
                <a:pos x="622" y="294"/>
              </a:cxn>
              <a:cxn ang="0">
                <a:pos x="634" y="304"/>
              </a:cxn>
              <a:cxn ang="0">
                <a:pos x="654" y="322"/>
              </a:cxn>
              <a:cxn ang="0">
                <a:pos x="669" y="344"/>
              </a:cxn>
              <a:cxn ang="0">
                <a:pos x="682" y="368"/>
              </a:cxn>
              <a:cxn ang="0">
                <a:pos x="691" y="394"/>
              </a:cxn>
              <a:cxn ang="0">
                <a:pos x="697" y="422"/>
              </a:cxn>
              <a:cxn ang="0">
                <a:pos x="699" y="450"/>
              </a:cxn>
              <a:cxn ang="0">
                <a:pos x="699" y="479"/>
              </a:cxn>
              <a:cxn ang="0">
                <a:pos x="694" y="509"/>
              </a:cxn>
              <a:cxn ang="0">
                <a:pos x="689" y="526"/>
              </a:cxn>
              <a:cxn ang="0">
                <a:pos x="678" y="560"/>
              </a:cxn>
              <a:cxn ang="0">
                <a:pos x="655" y="606"/>
              </a:cxn>
              <a:cxn ang="0">
                <a:pos x="619" y="663"/>
              </a:cxn>
              <a:cxn ang="0">
                <a:pos x="578" y="714"/>
              </a:cxn>
              <a:cxn ang="0">
                <a:pos x="558" y="738"/>
              </a:cxn>
              <a:cxn ang="0">
                <a:pos x="526" y="773"/>
              </a:cxn>
              <a:cxn ang="0">
                <a:pos x="507" y="787"/>
              </a:cxn>
              <a:cxn ang="0">
                <a:pos x="499" y="791"/>
              </a:cxn>
              <a:cxn ang="0">
                <a:pos x="283" y="789"/>
              </a:cxn>
              <a:cxn ang="0">
                <a:pos x="1165" y="810"/>
              </a:cxn>
              <a:cxn ang="0">
                <a:pos x="900" y="810"/>
              </a:cxn>
              <a:cxn ang="0">
                <a:pos x="949" y="746"/>
              </a:cxn>
              <a:cxn ang="0">
                <a:pos x="1002" y="668"/>
              </a:cxn>
              <a:cxn ang="0">
                <a:pos x="1051" y="578"/>
              </a:cxn>
              <a:cxn ang="0">
                <a:pos x="1074" y="529"/>
              </a:cxn>
              <a:cxn ang="0">
                <a:pos x="1095" y="477"/>
              </a:cxn>
              <a:cxn ang="0">
                <a:pos x="1105" y="444"/>
              </a:cxn>
              <a:cxn ang="0">
                <a:pos x="1119" y="380"/>
              </a:cxn>
              <a:cxn ang="0">
                <a:pos x="1121" y="347"/>
              </a:cxn>
              <a:cxn ang="0">
                <a:pos x="1121" y="315"/>
              </a:cxn>
              <a:cxn ang="0">
                <a:pos x="1116" y="283"/>
              </a:cxn>
              <a:cxn ang="0">
                <a:pos x="1109" y="251"/>
              </a:cxn>
              <a:cxn ang="0">
                <a:pos x="1095" y="220"/>
              </a:cxn>
              <a:cxn ang="0">
                <a:pos x="1087" y="205"/>
              </a:cxn>
              <a:cxn ang="0">
                <a:pos x="1068" y="178"/>
              </a:cxn>
              <a:cxn ang="0">
                <a:pos x="1046" y="154"/>
              </a:cxn>
              <a:cxn ang="0">
                <a:pos x="1022" y="134"/>
              </a:cxn>
              <a:cxn ang="0">
                <a:pos x="982" y="107"/>
              </a:cxn>
              <a:cxn ang="0">
                <a:pos x="924" y="77"/>
              </a:cxn>
              <a:cxn ang="0">
                <a:pos x="893" y="66"/>
              </a:cxn>
              <a:cxn ang="0">
                <a:pos x="828" y="47"/>
              </a:cxn>
              <a:cxn ang="0">
                <a:pos x="758" y="31"/>
              </a:cxn>
              <a:cxn ang="0">
                <a:pos x="684" y="19"/>
              </a:cxn>
              <a:cxn ang="0">
                <a:pos x="541" y="5"/>
              </a:cxn>
              <a:cxn ang="0">
                <a:pos x="423" y="0"/>
              </a:cxn>
              <a:cxn ang="0">
                <a:pos x="382" y="0"/>
              </a:cxn>
              <a:cxn ang="0">
                <a:pos x="0" y="8"/>
              </a:cxn>
              <a:cxn ang="0">
                <a:pos x="0" y="205"/>
              </a:cxn>
              <a:cxn ang="0">
                <a:pos x="175" y="208"/>
              </a:cxn>
              <a:cxn ang="0">
                <a:pos x="263" y="210"/>
              </a:cxn>
              <a:cxn ang="0">
                <a:pos x="351" y="216"/>
              </a:cxn>
              <a:cxn ang="0">
                <a:pos x="379" y="220"/>
              </a:cxn>
            </a:cxnLst>
            <a:rect l="0" t="0" r="r" b="b"/>
            <a:pathLst>
              <a:path w="1165" h="1154">
                <a:moveTo>
                  <a:pt x="379" y="220"/>
                </a:moveTo>
                <a:lnTo>
                  <a:pt x="379" y="220"/>
                </a:lnTo>
                <a:lnTo>
                  <a:pt x="413" y="224"/>
                </a:lnTo>
                <a:lnTo>
                  <a:pt x="447" y="229"/>
                </a:lnTo>
                <a:lnTo>
                  <a:pt x="481" y="237"/>
                </a:lnTo>
                <a:lnTo>
                  <a:pt x="515" y="246"/>
                </a:lnTo>
                <a:lnTo>
                  <a:pt x="548" y="256"/>
                </a:lnTo>
                <a:lnTo>
                  <a:pt x="564" y="262"/>
                </a:lnTo>
                <a:lnTo>
                  <a:pt x="580" y="270"/>
                </a:lnTo>
                <a:lnTo>
                  <a:pt x="594" y="278"/>
                </a:lnTo>
                <a:lnTo>
                  <a:pt x="609" y="285"/>
                </a:lnTo>
                <a:lnTo>
                  <a:pt x="622" y="294"/>
                </a:lnTo>
                <a:lnTo>
                  <a:pt x="634" y="304"/>
                </a:lnTo>
                <a:lnTo>
                  <a:pt x="634" y="304"/>
                </a:lnTo>
                <a:lnTo>
                  <a:pt x="645" y="313"/>
                </a:lnTo>
                <a:lnTo>
                  <a:pt x="654" y="322"/>
                </a:lnTo>
                <a:lnTo>
                  <a:pt x="661" y="333"/>
                </a:lnTo>
                <a:lnTo>
                  <a:pt x="669" y="344"/>
                </a:lnTo>
                <a:lnTo>
                  <a:pt x="675" y="356"/>
                </a:lnTo>
                <a:lnTo>
                  <a:pt x="682" y="368"/>
                </a:lnTo>
                <a:lnTo>
                  <a:pt x="687" y="381"/>
                </a:lnTo>
                <a:lnTo>
                  <a:pt x="691" y="394"/>
                </a:lnTo>
                <a:lnTo>
                  <a:pt x="694" y="408"/>
                </a:lnTo>
                <a:lnTo>
                  <a:pt x="697" y="422"/>
                </a:lnTo>
                <a:lnTo>
                  <a:pt x="699" y="436"/>
                </a:lnTo>
                <a:lnTo>
                  <a:pt x="699" y="450"/>
                </a:lnTo>
                <a:lnTo>
                  <a:pt x="699" y="465"/>
                </a:lnTo>
                <a:lnTo>
                  <a:pt x="699" y="479"/>
                </a:lnTo>
                <a:lnTo>
                  <a:pt x="697" y="495"/>
                </a:lnTo>
                <a:lnTo>
                  <a:pt x="694" y="509"/>
                </a:lnTo>
                <a:lnTo>
                  <a:pt x="694" y="509"/>
                </a:lnTo>
                <a:lnTo>
                  <a:pt x="689" y="526"/>
                </a:lnTo>
                <a:lnTo>
                  <a:pt x="684" y="543"/>
                </a:lnTo>
                <a:lnTo>
                  <a:pt x="678" y="560"/>
                </a:lnTo>
                <a:lnTo>
                  <a:pt x="671" y="575"/>
                </a:lnTo>
                <a:lnTo>
                  <a:pt x="655" y="606"/>
                </a:lnTo>
                <a:lnTo>
                  <a:pt x="638" y="635"/>
                </a:lnTo>
                <a:lnTo>
                  <a:pt x="619" y="663"/>
                </a:lnTo>
                <a:lnTo>
                  <a:pt x="599" y="690"/>
                </a:lnTo>
                <a:lnTo>
                  <a:pt x="578" y="714"/>
                </a:lnTo>
                <a:lnTo>
                  <a:pt x="558" y="738"/>
                </a:lnTo>
                <a:lnTo>
                  <a:pt x="558" y="738"/>
                </a:lnTo>
                <a:lnTo>
                  <a:pt x="540" y="759"/>
                </a:lnTo>
                <a:lnTo>
                  <a:pt x="526" y="773"/>
                </a:lnTo>
                <a:lnTo>
                  <a:pt x="515" y="782"/>
                </a:lnTo>
                <a:lnTo>
                  <a:pt x="507" y="787"/>
                </a:lnTo>
                <a:lnTo>
                  <a:pt x="502" y="789"/>
                </a:lnTo>
                <a:lnTo>
                  <a:pt x="499" y="791"/>
                </a:lnTo>
                <a:lnTo>
                  <a:pt x="497" y="789"/>
                </a:lnTo>
                <a:lnTo>
                  <a:pt x="283" y="789"/>
                </a:lnTo>
                <a:lnTo>
                  <a:pt x="550" y="1154"/>
                </a:lnTo>
                <a:lnTo>
                  <a:pt x="1165" y="810"/>
                </a:lnTo>
                <a:lnTo>
                  <a:pt x="900" y="810"/>
                </a:lnTo>
                <a:lnTo>
                  <a:pt x="900" y="810"/>
                </a:lnTo>
                <a:lnTo>
                  <a:pt x="924" y="779"/>
                </a:lnTo>
                <a:lnTo>
                  <a:pt x="949" y="746"/>
                </a:lnTo>
                <a:lnTo>
                  <a:pt x="976" y="709"/>
                </a:lnTo>
                <a:lnTo>
                  <a:pt x="1002" y="668"/>
                </a:lnTo>
                <a:lnTo>
                  <a:pt x="1027" y="625"/>
                </a:lnTo>
                <a:lnTo>
                  <a:pt x="1051" y="578"/>
                </a:lnTo>
                <a:lnTo>
                  <a:pt x="1063" y="553"/>
                </a:lnTo>
                <a:lnTo>
                  <a:pt x="1074" y="529"/>
                </a:lnTo>
                <a:lnTo>
                  <a:pt x="1084" y="504"/>
                </a:lnTo>
                <a:lnTo>
                  <a:pt x="1095" y="477"/>
                </a:lnTo>
                <a:lnTo>
                  <a:pt x="1095" y="477"/>
                </a:lnTo>
                <a:lnTo>
                  <a:pt x="1105" y="444"/>
                </a:lnTo>
                <a:lnTo>
                  <a:pt x="1113" y="412"/>
                </a:lnTo>
                <a:lnTo>
                  <a:pt x="1119" y="380"/>
                </a:lnTo>
                <a:lnTo>
                  <a:pt x="1120" y="363"/>
                </a:lnTo>
                <a:lnTo>
                  <a:pt x="1121" y="347"/>
                </a:lnTo>
                <a:lnTo>
                  <a:pt x="1121" y="331"/>
                </a:lnTo>
                <a:lnTo>
                  <a:pt x="1121" y="315"/>
                </a:lnTo>
                <a:lnTo>
                  <a:pt x="1119" y="299"/>
                </a:lnTo>
                <a:lnTo>
                  <a:pt x="1116" y="283"/>
                </a:lnTo>
                <a:lnTo>
                  <a:pt x="1113" y="267"/>
                </a:lnTo>
                <a:lnTo>
                  <a:pt x="1109" y="251"/>
                </a:lnTo>
                <a:lnTo>
                  <a:pt x="1102" y="236"/>
                </a:lnTo>
                <a:lnTo>
                  <a:pt x="1095" y="220"/>
                </a:lnTo>
                <a:lnTo>
                  <a:pt x="1095" y="220"/>
                </a:lnTo>
                <a:lnTo>
                  <a:pt x="1087" y="205"/>
                </a:lnTo>
                <a:lnTo>
                  <a:pt x="1078" y="191"/>
                </a:lnTo>
                <a:lnTo>
                  <a:pt x="1068" y="178"/>
                </a:lnTo>
                <a:lnTo>
                  <a:pt x="1058" y="165"/>
                </a:lnTo>
                <a:lnTo>
                  <a:pt x="1046" y="154"/>
                </a:lnTo>
                <a:lnTo>
                  <a:pt x="1035" y="144"/>
                </a:lnTo>
                <a:lnTo>
                  <a:pt x="1022" y="134"/>
                </a:lnTo>
                <a:lnTo>
                  <a:pt x="1009" y="123"/>
                </a:lnTo>
                <a:lnTo>
                  <a:pt x="982" y="107"/>
                </a:lnTo>
                <a:lnTo>
                  <a:pt x="953" y="91"/>
                </a:lnTo>
                <a:lnTo>
                  <a:pt x="924" y="77"/>
                </a:lnTo>
                <a:lnTo>
                  <a:pt x="893" y="66"/>
                </a:lnTo>
                <a:lnTo>
                  <a:pt x="893" y="66"/>
                </a:lnTo>
                <a:lnTo>
                  <a:pt x="861" y="56"/>
                </a:lnTo>
                <a:lnTo>
                  <a:pt x="828" y="47"/>
                </a:lnTo>
                <a:lnTo>
                  <a:pt x="794" y="38"/>
                </a:lnTo>
                <a:lnTo>
                  <a:pt x="758" y="31"/>
                </a:lnTo>
                <a:lnTo>
                  <a:pt x="721" y="25"/>
                </a:lnTo>
                <a:lnTo>
                  <a:pt x="684" y="19"/>
                </a:lnTo>
                <a:lnTo>
                  <a:pt x="611" y="10"/>
                </a:lnTo>
                <a:lnTo>
                  <a:pt x="541" y="5"/>
                </a:lnTo>
                <a:lnTo>
                  <a:pt x="478" y="1"/>
                </a:lnTo>
                <a:lnTo>
                  <a:pt x="423" y="0"/>
                </a:lnTo>
                <a:lnTo>
                  <a:pt x="382" y="0"/>
                </a:lnTo>
                <a:lnTo>
                  <a:pt x="382" y="0"/>
                </a:lnTo>
                <a:lnTo>
                  <a:pt x="156" y="5"/>
                </a:lnTo>
                <a:lnTo>
                  <a:pt x="0" y="8"/>
                </a:lnTo>
                <a:lnTo>
                  <a:pt x="0" y="205"/>
                </a:lnTo>
                <a:lnTo>
                  <a:pt x="0" y="205"/>
                </a:lnTo>
                <a:lnTo>
                  <a:pt x="88" y="206"/>
                </a:lnTo>
                <a:lnTo>
                  <a:pt x="175" y="208"/>
                </a:lnTo>
                <a:lnTo>
                  <a:pt x="219" y="209"/>
                </a:lnTo>
                <a:lnTo>
                  <a:pt x="263" y="210"/>
                </a:lnTo>
                <a:lnTo>
                  <a:pt x="307" y="213"/>
                </a:lnTo>
                <a:lnTo>
                  <a:pt x="351" y="216"/>
                </a:lnTo>
                <a:lnTo>
                  <a:pt x="351" y="216"/>
                </a:lnTo>
                <a:lnTo>
                  <a:pt x="379" y="220"/>
                </a:lnTo>
                <a:lnTo>
                  <a:pt x="379" y="220"/>
                </a:lnTo>
                <a:close/>
              </a:path>
            </a:pathLst>
          </a:custGeom>
          <a:gradFill flip="none" rotWithShape="1">
            <a:gsLst>
              <a:gs pos="15000">
                <a:srgbClr val="CCDBE8">
                  <a:alpha val="0"/>
                </a:srgbClr>
              </a:gs>
              <a:gs pos="38000">
                <a:schemeClr val="tx1">
                  <a:lumMod val="85000"/>
                </a:schemeClr>
              </a:gs>
              <a:gs pos="100000">
                <a:schemeClr val="tx1">
                  <a:lumMod val="85000"/>
                </a:schemeClr>
              </a:gs>
            </a:gsLst>
            <a:lin ang="5400000" scaled="1"/>
            <a:tileRect/>
          </a:gradFill>
          <a:ln w="19050">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nvGrpSpPr>
          <p:cNvPr id="2" name="Group 54"/>
          <p:cNvGrpSpPr/>
          <p:nvPr/>
        </p:nvGrpSpPr>
        <p:grpSpPr>
          <a:xfrm>
            <a:off x="1004481" y="2111735"/>
            <a:ext cx="7981215" cy="2427341"/>
            <a:chOff x="318411" y="2098668"/>
            <a:chExt cx="8756575" cy="3428529"/>
          </a:xfrm>
        </p:grpSpPr>
        <p:sp>
          <p:nvSpPr>
            <p:cNvPr id="54" name="Freeform 5" hidden="1"/>
            <p:cNvSpPr>
              <a:spLocks/>
            </p:cNvSpPr>
            <p:nvPr/>
          </p:nvSpPr>
          <p:spPr bwMode="auto">
            <a:xfrm>
              <a:off x="843936" y="2098668"/>
              <a:ext cx="8231050" cy="3212552"/>
            </a:xfrm>
            <a:custGeom>
              <a:avLst/>
              <a:gdLst/>
              <a:ahLst/>
              <a:cxnLst>
                <a:cxn ang="0">
                  <a:pos x="5138" y="2260"/>
                </a:cxn>
                <a:cxn ang="0">
                  <a:pos x="5152" y="2212"/>
                </a:cxn>
                <a:cxn ang="0">
                  <a:pos x="5182" y="1992"/>
                </a:cxn>
                <a:cxn ang="0">
                  <a:pos x="5192" y="1860"/>
                </a:cxn>
                <a:cxn ang="0">
                  <a:pos x="5192" y="1638"/>
                </a:cxn>
                <a:cxn ang="0">
                  <a:pos x="5164" y="1418"/>
                </a:cxn>
                <a:cxn ang="0">
                  <a:pos x="5138" y="1310"/>
                </a:cxn>
                <a:cxn ang="0">
                  <a:pos x="5100" y="1198"/>
                </a:cxn>
                <a:cxn ang="0">
                  <a:pos x="4994" y="984"/>
                </a:cxn>
                <a:cxn ang="0">
                  <a:pos x="4864" y="786"/>
                </a:cxn>
                <a:cxn ang="0">
                  <a:pos x="4816" y="720"/>
                </a:cxn>
                <a:cxn ang="0">
                  <a:pos x="4734" y="630"/>
                </a:cxn>
                <a:cxn ang="0">
                  <a:pos x="4646" y="550"/>
                </a:cxn>
                <a:cxn ang="0">
                  <a:pos x="4552" y="480"/>
                </a:cxn>
                <a:cxn ang="0">
                  <a:pos x="4382" y="382"/>
                </a:cxn>
                <a:cxn ang="0">
                  <a:pos x="4160" y="296"/>
                </a:cxn>
                <a:cxn ang="0">
                  <a:pos x="3928" y="240"/>
                </a:cxn>
                <a:cxn ang="0">
                  <a:pos x="3768" y="218"/>
                </a:cxn>
                <a:cxn ang="0">
                  <a:pos x="3470" y="204"/>
                </a:cxn>
                <a:cxn ang="0">
                  <a:pos x="3070" y="208"/>
                </a:cxn>
                <a:cxn ang="0">
                  <a:pos x="2848" y="208"/>
                </a:cxn>
                <a:cxn ang="0">
                  <a:pos x="2836" y="896"/>
                </a:cxn>
                <a:cxn ang="0">
                  <a:pos x="2848" y="672"/>
                </a:cxn>
                <a:cxn ang="0">
                  <a:pos x="2862" y="664"/>
                </a:cxn>
                <a:cxn ang="0">
                  <a:pos x="2950" y="662"/>
                </a:cxn>
                <a:cxn ang="0">
                  <a:pos x="3192" y="680"/>
                </a:cxn>
                <a:cxn ang="0">
                  <a:pos x="3292" y="690"/>
                </a:cxn>
                <a:cxn ang="0">
                  <a:pos x="3440" y="720"/>
                </a:cxn>
                <a:cxn ang="0">
                  <a:pos x="3556" y="768"/>
                </a:cxn>
                <a:cxn ang="0">
                  <a:pos x="3596" y="792"/>
                </a:cxn>
                <a:cxn ang="0">
                  <a:pos x="3646" y="838"/>
                </a:cxn>
                <a:cxn ang="0">
                  <a:pos x="3682" y="894"/>
                </a:cxn>
                <a:cxn ang="0">
                  <a:pos x="3704" y="954"/>
                </a:cxn>
                <a:cxn ang="0">
                  <a:pos x="3708" y="1020"/>
                </a:cxn>
                <a:cxn ang="0">
                  <a:pos x="3696" y="1086"/>
                </a:cxn>
                <a:cxn ang="0">
                  <a:pos x="3676" y="1134"/>
                </a:cxn>
                <a:cxn ang="0">
                  <a:pos x="3632" y="1200"/>
                </a:cxn>
                <a:cxn ang="0">
                  <a:pos x="3576" y="1258"/>
                </a:cxn>
                <a:cxn ang="0">
                  <a:pos x="3446" y="1354"/>
                </a:cxn>
                <a:cxn ang="0">
                  <a:pos x="3338" y="1420"/>
                </a:cxn>
                <a:cxn ang="0">
                  <a:pos x="3134" y="1518"/>
                </a:cxn>
                <a:cxn ang="0">
                  <a:pos x="2920" y="1596"/>
                </a:cxn>
                <a:cxn ang="0">
                  <a:pos x="2686" y="1668"/>
                </a:cxn>
                <a:cxn ang="0">
                  <a:pos x="2460" y="1732"/>
                </a:cxn>
                <a:cxn ang="0">
                  <a:pos x="2276" y="1770"/>
                </a:cxn>
                <a:cxn ang="0">
                  <a:pos x="2028" y="1804"/>
                </a:cxn>
                <a:cxn ang="0">
                  <a:pos x="1650" y="1840"/>
                </a:cxn>
                <a:cxn ang="0">
                  <a:pos x="1208" y="1890"/>
                </a:cxn>
                <a:cxn ang="0">
                  <a:pos x="816" y="1934"/>
                </a:cxn>
                <a:cxn ang="0">
                  <a:pos x="600" y="1974"/>
                </a:cxn>
                <a:cxn ang="0">
                  <a:pos x="426" y="2032"/>
                </a:cxn>
                <a:cxn ang="0">
                  <a:pos x="324" y="2080"/>
                </a:cxn>
                <a:cxn ang="0">
                  <a:pos x="0" y="2264"/>
                </a:cxn>
                <a:cxn ang="0">
                  <a:pos x="5136" y="2260"/>
                </a:cxn>
              </a:cxnLst>
              <a:rect l="0" t="0" r="r" b="b"/>
              <a:pathLst>
                <a:path w="5194" h="2264">
                  <a:moveTo>
                    <a:pt x="5136" y="2260"/>
                  </a:moveTo>
                  <a:lnTo>
                    <a:pt x="5136" y="2260"/>
                  </a:lnTo>
                  <a:lnTo>
                    <a:pt x="5138" y="2260"/>
                  </a:lnTo>
                  <a:lnTo>
                    <a:pt x="5140" y="2258"/>
                  </a:lnTo>
                  <a:lnTo>
                    <a:pt x="5144" y="2248"/>
                  </a:lnTo>
                  <a:lnTo>
                    <a:pt x="5152" y="2212"/>
                  </a:lnTo>
                  <a:lnTo>
                    <a:pt x="5160" y="2162"/>
                  </a:lnTo>
                  <a:lnTo>
                    <a:pt x="5168" y="2104"/>
                  </a:lnTo>
                  <a:lnTo>
                    <a:pt x="5182" y="1992"/>
                  </a:lnTo>
                  <a:lnTo>
                    <a:pt x="5186" y="1934"/>
                  </a:lnTo>
                  <a:lnTo>
                    <a:pt x="5186" y="1934"/>
                  </a:lnTo>
                  <a:lnTo>
                    <a:pt x="5192" y="1860"/>
                  </a:lnTo>
                  <a:lnTo>
                    <a:pt x="5194" y="1786"/>
                  </a:lnTo>
                  <a:lnTo>
                    <a:pt x="5194" y="1712"/>
                  </a:lnTo>
                  <a:lnTo>
                    <a:pt x="5192" y="1638"/>
                  </a:lnTo>
                  <a:lnTo>
                    <a:pt x="5186" y="1564"/>
                  </a:lnTo>
                  <a:lnTo>
                    <a:pt x="5176" y="1492"/>
                  </a:lnTo>
                  <a:lnTo>
                    <a:pt x="5164" y="1418"/>
                  </a:lnTo>
                  <a:lnTo>
                    <a:pt x="5148" y="1346"/>
                  </a:lnTo>
                  <a:lnTo>
                    <a:pt x="5148" y="1346"/>
                  </a:lnTo>
                  <a:lnTo>
                    <a:pt x="5138" y="1310"/>
                  </a:lnTo>
                  <a:lnTo>
                    <a:pt x="5128" y="1272"/>
                  </a:lnTo>
                  <a:lnTo>
                    <a:pt x="5114" y="1234"/>
                  </a:lnTo>
                  <a:lnTo>
                    <a:pt x="5100" y="1198"/>
                  </a:lnTo>
                  <a:lnTo>
                    <a:pt x="5068" y="1124"/>
                  </a:lnTo>
                  <a:lnTo>
                    <a:pt x="5032" y="1054"/>
                  </a:lnTo>
                  <a:lnTo>
                    <a:pt x="4994" y="984"/>
                  </a:lnTo>
                  <a:lnTo>
                    <a:pt x="4952" y="916"/>
                  </a:lnTo>
                  <a:lnTo>
                    <a:pt x="4908" y="850"/>
                  </a:lnTo>
                  <a:lnTo>
                    <a:pt x="4864" y="786"/>
                  </a:lnTo>
                  <a:lnTo>
                    <a:pt x="4864" y="786"/>
                  </a:lnTo>
                  <a:lnTo>
                    <a:pt x="4840" y="752"/>
                  </a:lnTo>
                  <a:lnTo>
                    <a:pt x="4816" y="720"/>
                  </a:lnTo>
                  <a:lnTo>
                    <a:pt x="4790" y="690"/>
                  </a:lnTo>
                  <a:lnTo>
                    <a:pt x="4762" y="660"/>
                  </a:lnTo>
                  <a:lnTo>
                    <a:pt x="4734" y="630"/>
                  </a:lnTo>
                  <a:lnTo>
                    <a:pt x="4706" y="602"/>
                  </a:lnTo>
                  <a:lnTo>
                    <a:pt x="4676" y="576"/>
                  </a:lnTo>
                  <a:lnTo>
                    <a:pt x="4646" y="550"/>
                  </a:lnTo>
                  <a:lnTo>
                    <a:pt x="4616" y="526"/>
                  </a:lnTo>
                  <a:lnTo>
                    <a:pt x="4584" y="502"/>
                  </a:lnTo>
                  <a:lnTo>
                    <a:pt x="4552" y="480"/>
                  </a:lnTo>
                  <a:lnTo>
                    <a:pt x="4518" y="458"/>
                  </a:lnTo>
                  <a:lnTo>
                    <a:pt x="4452" y="418"/>
                  </a:lnTo>
                  <a:lnTo>
                    <a:pt x="4382" y="382"/>
                  </a:lnTo>
                  <a:lnTo>
                    <a:pt x="4310" y="350"/>
                  </a:lnTo>
                  <a:lnTo>
                    <a:pt x="4236" y="322"/>
                  </a:lnTo>
                  <a:lnTo>
                    <a:pt x="4160" y="296"/>
                  </a:lnTo>
                  <a:lnTo>
                    <a:pt x="4084" y="274"/>
                  </a:lnTo>
                  <a:lnTo>
                    <a:pt x="4006" y="256"/>
                  </a:lnTo>
                  <a:lnTo>
                    <a:pt x="3928" y="240"/>
                  </a:lnTo>
                  <a:lnTo>
                    <a:pt x="3848" y="228"/>
                  </a:lnTo>
                  <a:lnTo>
                    <a:pt x="3768" y="218"/>
                  </a:lnTo>
                  <a:lnTo>
                    <a:pt x="3768" y="218"/>
                  </a:lnTo>
                  <a:lnTo>
                    <a:pt x="3670" y="210"/>
                  </a:lnTo>
                  <a:lnTo>
                    <a:pt x="3570" y="206"/>
                  </a:lnTo>
                  <a:lnTo>
                    <a:pt x="3470" y="204"/>
                  </a:lnTo>
                  <a:lnTo>
                    <a:pt x="3370" y="204"/>
                  </a:lnTo>
                  <a:lnTo>
                    <a:pt x="3170" y="206"/>
                  </a:lnTo>
                  <a:lnTo>
                    <a:pt x="3070" y="208"/>
                  </a:lnTo>
                  <a:lnTo>
                    <a:pt x="2970" y="208"/>
                  </a:lnTo>
                  <a:lnTo>
                    <a:pt x="2970" y="208"/>
                  </a:lnTo>
                  <a:lnTo>
                    <a:pt x="2848" y="208"/>
                  </a:lnTo>
                  <a:lnTo>
                    <a:pt x="2848" y="0"/>
                  </a:lnTo>
                  <a:lnTo>
                    <a:pt x="2340" y="432"/>
                  </a:lnTo>
                  <a:lnTo>
                    <a:pt x="2836" y="896"/>
                  </a:lnTo>
                  <a:lnTo>
                    <a:pt x="2836" y="896"/>
                  </a:lnTo>
                  <a:lnTo>
                    <a:pt x="2848" y="672"/>
                  </a:lnTo>
                  <a:lnTo>
                    <a:pt x="2848" y="672"/>
                  </a:lnTo>
                  <a:lnTo>
                    <a:pt x="2848" y="668"/>
                  </a:lnTo>
                  <a:lnTo>
                    <a:pt x="2852" y="666"/>
                  </a:lnTo>
                  <a:lnTo>
                    <a:pt x="2862" y="664"/>
                  </a:lnTo>
                  <a:lnTo>
                    <a:pt x="2878" y="662"/>
                  </a:lnTo>
                  <a:lnTo>
                    <a:pt x="2898" y="660"/>
                  </a:lnTo>
                  <a:lnTo>
                    <a:pt x="2950" y="662"/>
                  </a:lnTo>
                  <a:lnTo>
                    <a:pt x="3008" y="664"/>
                  </a:lnTo>
                  <a:lnTo>
                    <a:pt x="3124" y="674"/>
                  </a:lnTo>
                  <a:lnTo>
                    <a:pt x="3192" y="680"/>
                  </a:lnTo>
                  <a:lnTo>
                    <a:pt x="3192" y="680"/>
                  </a:lnTo>
                  <a:lnTo>
                    <a:pt x="3242" y="686"/>
                  </a:lnTo>
                  <a:lnTo>
                    <a:pt x="3292" y="690"/>
                  </a:lnTo>
                  <a:lnTo>
                    <a:pt x="3342" y="698"/>
                  </a:lnTo>
                  <a:lnTo>
                    <a:pt x="3392" y="708"/>
                  </a:lnTo>
                  <a:lnTo>
                    <a:pt x="3440" y="720"/>
                  </a:lnTo>
                  <a:lnTo>
                    <a:pt x="3488" y="736"/>
                  </a:lnTo>
                  <a:lnTo>
                    <a:pt x="3534" y="756"/>
                  </a:lnTo>
                  <a:lnTo>
                    <a:pt x="3556" y="768"/>
                  </a:lnTo>
                  <a:lnTo>
                    <a:pt x="3578" y="780"/>
                  </a:lnTo>
                  <a:lnTo>
                    <a:pt x="3578" y="780"/>
                  </a:lnTo>
                  <a:lnTo>
                    <a:pt x="3596" y="792"/>
                  </a:lnTo>
                  <a:lnTo>
                    <a:pt x="3614" y="808"/>
                  </a:lnTo>
                  <a:lnTo>
                    <a:pt x="3632" y="822"/>
                  </a:lnTo>
                  <a:lnTo>
                    <a:pt x="3646" y="838"/>
                  </a:lnTo>
                  <a:lnTo>
                    <a:pt x="3660" y="856"/>
                  </a:lnTo>
                  <a:lnTo>
                    <a:pt x="3672" y="874"/>
                  </a:lnTo>
                  <a:lnTo>
                    <a:pt x="3682" y="894"/>
                  </a:lnTo>
                  <a:lnTo>
                    <a:pt x="3690" y="914"/>
                  </a:lnTo>
                  <a:lnTo>
                    <a:pt x="3698" y="934"/>
                  </a:lnTo>
                  <a:lnTo>
                    <a:pt x="3704" y="954"/>
                  </a:lnTo>
                  <a:lnTo>
                    <a:pt x="3706" y="976"/>
                  </a:lnTo>
                  <a:lnTo>
                    <a:pt x="3708" y="998"/>
                  </a:lnTo>
                  <a:lnTo>
                    <a:pt x="3708" y="1020"/>
                  </a:lnTo>
                  <a:lnTo>
                    <a:pt x="3706" y="1042"/>
                  </a:lnTo>
                  <a:lnTo>
                    <a:pt x="3702" y="1064"/>
                  </a:lnTo>
                  <a:lnTo>
                    <a:pt x="3696" y="1086"/>
                  </a:lnTo>
                  <a:lnTo>
                    <a:pt x="3696" y="1086"/>
                  </a:lnTo>
                  <a:lnTo>
                    <a:pt x="3688" y="1110"/>
                  </a:lnTo>
                  <a:lnTo>
                    <a:pt x="3676" y="1134"/>
                  </a:lnTo>
                  <a:lnTo>
                    <a:pt x="3664" y="1158"/>
                  </a:lnTo>
                  <a:lnTo>
                    <a:pt x="3648" y="1180"/>
                  </a:lnTo>
                  <a:lnTo>
                    <a:pt x="3632" y="1200"/>
                  </a:lnTo>
                  <a:lnTo>
                    <a:pt x="3614" y="1220"/>
                  </a:lnTo>
                  <a:lnTo>
                    <a:pt x="3596" y="1240"/>
                  </a:lnTo>
                  <a:lnTo>
                    <a:pt x="3576" y="1258"/>
                  </a:lnTo>
                  <a:lnTo>
                    <a:pt x="3536" y="1292"/>
                  </a:lnTo>
                  <a:lnTo>
                    <a:pt x="3492" y="1324"/>
                  </a:lnTo>
                  <a:lnTo>
                    <a:pt x="3446" y="1354"/>
                  </a:lnTo>
                  <a:lnTo>
                    <a:pt x="3402" y="1382"/>
                  </a:lnTo>
                  <a:lnTo>
                    <a:pt x="3402" y="1382"/>
                  </a:lnTo>
                  <a:lnTo>
                    <a:pt x="3338" y="1420"/>
                  </a:lnTo>
                  <a:lnTo>
                    <a:pt x="3270" y="1456"/>
                  </a:lnTo>
                  <a:lnTo>
                    <a:pt x="3202" y="1488"/>
                  </a:lnTo>
                  <a:lnTo>
                    <a:pt x="3134" y="1518"/>
                  </a:lnTo>
                  <a:lnTo>
                    <a:pt x="3064" y="1546"/>
                  </a:lnTo>
                  <a:lnTo>
                    <a:pt x="2992" y="1572"/>
                  </a:lnTo>
                  <a:lnTo>
                    <a:pt x="2920" y="1596"/>
                  </a:lnTo>
                  <a:lnTo>
                    <a:pt x="2848" y="1620"/>
                  </a:lnTo>
                  <a:lnTo>
                    <a:pt x="2848" y="1620"/>
                  </a:lnTo>
                  <a:lnTo>
                    <a:pt x="2686" y="1668"/>
                  </a:lnTo>
                  <a:lnTo>
                    <a:pt x="2522" y="1714"/>
                  </a:lnTo>
                  <a:lnTo>
                    <a:pt x="2522" y="1714"/>
                  </a:lnTo>
                  <a:lnTo>
                    <a:pt x="2460" y="1732"/>
                  </a:lnTo>
                  <a:lnTo>
                    <a:pt x="2400" y="1746"/>
                  </a:lnTo>
                  <a:lnTo>
                    <a:pt x="2338" y="1758"/>
                  </a:lnTo>
                  <a:lnTo>
                    <a:pt x="2276" y="1770"/>
                  </a:lnTo>
                  <a:lnTo>
                    <a:pt x="2214" y="1780"/>
                  </a:lnTo>
                  <a:lnTo>
                    <a:pt x="2152" y="1790"/>
                  </a:lnTo>
                  <a:lnTo>
                    <a:pt x="2028" y="1804"/>
                  </a:lnTo>
                  <a:lnTo>
                    <a:pt x="1902" y="1816"/>
                  </a:lnTo>
                  <a:lnTo>
                    <a:pt x="1776" y="1828"/>
                  </a:lnTo>
                  <a:lnTo>
                    <a:pt x="1650" y="1840"/>
                  </a:lnTo>
                  <a:lnTo>
                    <a:pt x="1526" y="1854"/>
                  </a:lnTo>
                  <a:lnTo>
                    <a:pt x="1526" y="1854"/>
                  </a:lnTo>
                  <a:lnTo>
                    <a:pt x="1208" y="1890"/>
                  </a:lnTo>
                  <a:lnTo>
                    <a:pt x="890" y="1926"/>
                  </a:lnTo>
                  <a:lnTo>
                    <a:pt x="890" y="1926"/>
                  </a:lnTo>
                  <a:lnTo>
                    <a:pt x="816" y="1934"/>
                  </a:lnTo>
                  <a:lnTo>
                    <a:pt x="744" y="1946"/>
                  </a:lnTo>
                  <a:lnTo>
                    <a:pt x="672" y="1958"/>
                  </a:lnTo>
                  <a:lnTo>
                    <a:pt x="600" y="1974"/>
                  </a:lnTo>
                  <a:lnTo>
                    <a:pt x="530" y="1994"/>
                  </a:lnTo>
                  <a:lnTo>
                    <a:pt x="460" y="2018"/>
                  </a:lnTo>
                  <a:lnTo>
                    <a:pt x="426" y="2032"/>
                  </a:lnTo>
                  <a:lnTo>
                    <a:pt x="392" y="2046"/>
                  </a:lnTo>
                  <a:lnTo>
                    <a:pt x="358" y="2062"/>
                  </a:lnTo>
                  <a:lnTo>
                    <a:pt x="324" y="2080"/>
                  </a:lnTo>
                  <a:lnTo>
                    <a:pt x="324" y="2080"/>
                  </a:lnTo>
                  <a:lnTo>
                    <a:pt x="162" y="2170"/>
                  </a:lnTo>
                  <a:lnTo>
                    <a:pt x="0" y="2264"/>
                  </a:lnTo>
                  <a:lnTo>
                    <a:pt x="0" y="2264"/>
                  </a:lnTo>
                  <a:lnTo>
                    <a:pt x="5136" y="2260"/>
                  </a:lnTo>
                  <a:lnTo>
                    <a:pt x="5136" y="2260"/>
                  </a:lnTo>
                  <a:close/>
                </a:path>
              </a:pathLst>
            </a:custGeom>
            <a:noFill/>
            <a:ln w="19050">
              <a:gradFill flip="none" rotWithShape="1">
                <a:gsLst>
                  <a:gs pos="0">
                    <a:srgbClr val="60718D">
                      <a:alpha val="0"/>
                    </a:srgbClr>
                  </a:gs>
                  <a:gs pos="50000">
                    <a:schemeClr val="accent1">
                      <a:tint val="44500"/>
                      <a:satMod val="160000"/>
                      <a:alpha val="20000"/>
                    </a:schemeClr>
                  </a:gs>
                  <a:gs pos="100000">
                    <a:schemeClr val="bg1">
                      <a:lumMod val="40000"/>
                      <a:lumOff val="60000"/>
                      <a:alpha val="15000"/>
                    </a:schemeClr>
                  </a:gs>
                </a:gsLst>
                <a:lin ang="16200000" scaled="1"/>
                <a:tileRect/>
              </a:grad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7" name="Freeform 5"/>
            <p:cNvSpPr>
              <a:spLocks/>
            </p:cNvSpPr>
            <p:nvPr/>
          </p:nvSpPr>
          <p:spPr bwMode="auto">
            <a:xfrm>
              <a:off x="318411" y="2136297"/>
              <a:ext cx="8688003" cy="3390900"/>
            </a:xfrm>
            <a:custGeom>
              <a:avLst/>
              <a:gdLst/>
              <a:ahLst/>
              <a:cxnLst>
                <a:cxn ang="0">
                  <a:pos x="5138" y="2260"/>
                </a:cxn>
                <a:cxn ang="0">
                  <a:pos x="5152" y="2212"/>
                </a:cxn>
                <a:cxn ang="0">
                  <a:pos x="5182" y="1992"/>
                </a:cxn>
                <a:cxn ang="0">
                  <a:pos x="5192" y="1860"/>
                </a:cxn>
                <a:cxn ang="0">
                  <a:pos x="5192" y="1638"/>
                </a:cxn>
                <a:cxn ang="0">
                  <a:pos x="5164" y="1418"/>
                </a:cxn>
                <a:cxn ang="0">
                  <a:pos x="5138" y="1310"/>
                </a:cxn>
                <a:cxn ang="0">
                  <a:pos x="5100" y="1198"/>
                </a:cxn>
                <a:cxn ang="0">
                  <a:pos x="4994" y="984"/>
                </a:cxn>
                <a:cxn ang="0">
                  <a:pos x="4864" y="786"/>
                </a:cxn>
                <a:cxn ang="0">
                  <a:pos x="4816" y="720"/>
                </a:cxn>
                <a:cxn ang="0">
                  <a:pos x="4734" y="630"/>
                </a:cxn>
                <a:cxn ang="0">
                  <a:pos x="4646" y="550"/>
                </a:cxn>
                <a:cxn ang="0">
                  <a:pos x="4552" y="480"/>
                </a:cxn>
                <a:cxn ang="0">
                  <a:pos x="4382" y="382"/>
                </a:cxn>
                <a:cxn ang="0">
                  <a:pos x="4160" y="296"/>
                </a:cxn>
                <a:cxn ang="0">
                  <a:pos x="3928" y="240"/>
                </a:cxn>
                <a:cxn ang="0">
                  <a:pos x="3768" y="218"/>
                </a:cxn>
                <a:cxn ang="0">
                  <a:pos x="3470" y="204"/>
                </a:cxn>
                <a:cxn ang="0">
                  <a:pos x="3070" y="208"/>
                </a:cxn>
                <a:cxn ang="0">
                  <a:pos x="2848" y="208"/>
                </a:cxn>
                <a:cxn ang="0">
                  <a:pos x="2836" y="896"/>
                </a:cxn>
                <a:cxn ang="0">
                  <a:pos x="2848" y="672"/>
                </a:cxn>
                <a:cxn ang="0">
                  <a:pos x="2862" y="664"/>
                </a:cxn>
                <a:cxn ang="0">
                  <a:pos x="2950" y="662"/>
                </a:cxn>
                <a:cxn ang="0">
                  <a:pos x="3192" y="680"/>
                </a:cxn>
                <a:cxn ang="0">
                  <a:pos x="3292" y="690"/>
                </a:cxn>
                <a:cxn ang="0">
                  <a:pos x="3440" y="720"/>
                </a:cxn>
                <a:cxn ang="0">
                  <a:pos x="3556" y="768"/>
                </a:cxn>
                <a:cxn ang="0">
                  <a:pos x="3596" y="792"/>
                </a:cxn>
                <a:cxn ang="0">
                  <a:pos x="3646" y="838"/>
                </a:cxn>
                <a:cxn ang="0">
                  <a:pos x="3682" y="894"/>
                </a:cxn>
                <a:cxn ang="0">
                  <a:pos x="3704" y="954"/>
                </a:cxn>
                <a:cxn ang="0">
                  <a:pos x="3708" y="1020"/>
                </a:cxn>
                <a:cxn ang="0">
                  <a:pos x="3696" y="1086"/>
                </a:cxn>
                <a:cxn ang="0">
                  <a:pos x="3676" y="1134"/>
                </a:cxn>
                <a:cxn ang="0">
                  <a:pos x="3632" y="1200"/>
                </a:cxn>
                <a:cxn ang="0">
                  <a:pos x="3576" y="1258"/>
                </a:cxn>
                <a:cxn ang="0">
                  <a:pos x="3446" y="1354"/>
                </a:cxn>
                <a:cxn ang="0">
                  <a:pos x="3338" y="1420"/>
                </a:cxn>
                <a:cxn ang="0">
                  <a:pos x="3134" y="1518"/>
                </a:cxn>
                <a:cxn ang="0">
                  <a:pos x="2920" y="1596"/>
                </a:cxn>
                <a:cxn ang="0">
                  <a:pos x="2686" y="1668"/>
                </a:cxn>
                <a:cxn ang="0">
                  <a:pos x="2460" y="1732"/>
                </a:cxn>
                <a:cxn ang="0">
                  <a:pos x="2276" y="1770"/>
                </a:cxn>
                <a:cxn ang="0">
                  <a:pos x="2028" y="1804"/>
                </a:cxn>
                <a:cxn ang="0">
                  <a:pos x="1650" y="1840"/>
                </a:cxn>
                <a:cxn ang="0">
                  <a:pos x="1208" y="1890"/>
                </a:cxn>
                <a:cxn ang="0">
                  <a:pos x="816" y="1934"/>
                </a:cxn>
                <a:cxn ang="0">
                  <a:pos x="600" y="1974"/>
                </a:cxn>
                <a:cxn ang="0">
                  <a:pos x="426" y="2032"/>
                </a:cxn>
                <a:cxn ang="0">
                  <a:pos x="324" y="2080"/>
                </a:cxn>
                <a:cxn ang="0">
                  <a:pos x="0" y="2264"/>
                </a:cxn>
                <a:cxn ang="0">
                  <a:pos x="5136" y="2260"/>
                </a:cxn>
              </a:cxnLst>
              <a:rect l="0" t="0" r="r" b="b"/>
              <a:pathLst>
                <a:path w="5194" h="2264">
                  <a:moveTo>
                    <a:pt x="5136" y="2260"/>
                  </a:moveTo>
                  <a:lnTo>
                    <a:pt x="5136" y="2260"/>
                  </a:lnTo>
                  <a:lnTo>
                    <a:pt x="5138" y="2260"/>
                  </a:lnTo>
                  <a:lnTo>
                    <a:pt x="5140" y="2258"/>
                  </a:lnTo>
                  <a:lnTo>
                    <a:pt x="5144" y="2248"/>
                  </a:lnTo>
                  <a:lnTo>
                    <a:pt x="5152" y="2212"/>
                  </a:lnTo>
                  <a:lnTo>
                    <a:pt x="5160" y="2162"/>
                  </a:lnTo>
                  <a:lnTo>
                    <a:pt x="5168" y="2104"/>
                  </a:lnTo>
                  <a:lnTo>
                    <a:pt x="5182" y="1992"/>
                  </a:lnTo>
                  <a:lnTo>
                    <a:pt x="5186" y="1934"/>
                  </a:lnTo>
                  <a:lnTo>
                    <a:pt x="5186" y="1934"/>
                  </a:lnTo>
                  <a:lnTo>
                    <a:pt x="5192" y="1860"/>
                  </a:lnTo>
                  <a:lnTo>
                    <a:pt x="5194" y="1786"/>
                  </a:lnTo>
                  <a:lnTo>
                    <a:pt x="5194" y="1712"/>
                  </a:lnTo>
                  <a:lnTo>
                    <a:pt x="5192" y="1638"/>
                  </a:lnTo>
                  <a:lnTo>
                    <a:pt x="5186" y="1564"/>
                  </a:lnTo>
                  <a:lnTo>
                    <a:pt x="5176" y="1492"/>
                  </a:lnTo>
                  <a:lnTo>
                    <a:pt x="5164" y="1418"/>
                  </a:lnTo>
                  <a:lnTo>
                    <a:pt x="5148" y="1346"/>
                  </a:lnTo>
                  <a:lnTo>
                    <a:pt x="5148" y="1346"/>
                  </a:lnTo>
                  <a:lnTo>
                    <a:pt x="5138" y="1310"/>
                  </a:lnTo>
                  <a:lnTo>
                    <a:pt x="5128" y="1272"/>
                  </a:lnTo>
                  <a:lnTo>
                    <a:pt x="5114" y="1234"/>
                  </a:lnTo>
                  <a:lnTo>
                    <a:pt x="5100" y="1198"/>
                  </a:lnTo>
                  <a:lnTo>
                    <a:pt x="5068" y="1124"/>
                  </a:lnTo>
                  <a:lnTo>
                    <a:pt x="5032" y="1054"/>
                  </a:lnTo>
                  <a:lnTo>
                    <a:pt x="4994" y="984"/>
                  </a:lnTo>
                  <a:lnTo>
                    <a:pt x="4952" y="916"/>
                  </a:lnTo>
                  <a:lnTo>
                    <a:pt x="4908" y="850"/>
                  </a:lnTo>
                  <a:lnTo>
                    <a:pt x="4864" y="786"/>
                  </a:lnTo>
                  <a:lnTo>
                    <a:pt x="4864" y="786"/>
                  </a:lnTo>
                  <a:lnTo>
                    <a:pt x="4840" y="752"/>
                  </a:lnTo>
                  <a:lnTo>
                    <a:pt x="4816" y="720"/>
                  </a:lnTo>
                  <a:lnTo>
                    <a:pt x="4790" y="690"/>
                  </a:lnTo>
                  <a:lnTo>
                    <a:pt x="4762" y="660"/>
                  </a:lnTo>
                  <a:lnTo>
                    <a:pt x="4734" y="630"/>
                  </a:lnTo>
                  <a:lnTo>
                    <a:pt x="4706" y="602"/>
                  </a:lnTo>
                  <a:lnTo>
                    <a:pt x="4676" y="576"/>
                  </a:lnTo>
                  <a:lnTo>
                    <a:pt x="4646" y="550"/>
                  </a:lnTo>
                  <a:lnTo>
                    <a:pt x="4616" y="526"/>
                  </a:lnTo>
                  <a:lnTo>
                    <a:pt x="4584" y="502"/>
                  </a:lnTo>
                  <a:lnTo>
                    <a:pt x="4552" y="480"/>
                  </a:lnTo>
                  <a:lnTo>
                    <a:pt x="4518" y="458"/>
                  </a:lnTo>
                  <a:lnTo>
                    <a:pt x="4452" y="418"/>
                  </a:lnTo>
                  <a:lnTo>
                    <a:pt x="4382" y="382"/>
                  </a:lnTo>
                  <a:lnTo>
                    <a:pt x="4310" y="350"/>
                  </a:lnTo>
                  <a:lnTo>
                    <a:pt x="4236" y="322"/>
                  </a:lnTo>
                  <a:lnTo>
                    <a:pt x="4160" y="296"/>
                  </a:lnTo>
                  <a:lnTo>
                    <a:pt x="4084" y="274"/>
                  </a:lnTo>
                  <a:lnTo>
                    <a:pt x="4006" y="256"/>
                  </a:lnTo>
                  <a:lnTo>
                    <a:pt x="3928" y="240"/>
                  </a:lnTo>
                  <a:lnTo>
                    <a:pt x="3848" y="228"/>
                  </a:lnTo>
                  <a:lnTo>
                    <a:pt x="3768" y="218"/>
                  </a:lnTo>
                  <a:lnTo>
                    <a:pt x="3768" y="218"/>
                  </a:lnTo>
                  <a:lnTo>
                    <a:pt x="3670" y="210"/>
                  </a:lnTo>
                  <a:lnTo>
                    <a:pt x="3570" y="206"/>
                  </a:lnTo>
                  <a:lnTo>
                    <a:pt x="3470" y="204"/>
                  </a:lnTo>
                  <a:lnTo>
                    <a:pt x="3370" y="204"/>
                  </a:lnTo>
                  <a:lnTo>
                    <a:pt x="3170" y="206"/>
                  </a:lnTo>
                  <a:lnTo>
                    <a:pt x="3070" y="208"/>
                  </a:lnTo>
                  <a:lnTo>
                    <a:pt x="2970" y="208"/>
                  </a:lnTo>
                  <a:lnTo>
                    <a:pt x="2970" y="208"/>
                  </a:lnTo>
                  <a:lnTo>
                    <a:pt x="2848" y="208"/>
                  </a:lnTo>
                  <a:lnTo>
                    <a:pt x="2848" y="0"/>
                  </a:lnTo>
                  <a:lnTo>
                    <a:pt x="2340" y="432"/>
                  </a:lnTo>
                  <a:lnTo>
                    <a:pt x="2836" y="896"/>
                  </a:lnTo>
                  <a:lnTo>
                    <a:pt x="2836" y="896"/>
                  </a:lnTo>
                  <a:lnTo>
                    <a:pt x="2848" y="672"/>
                  </a:lnTo>
                  <a:lnTo>
                    <a:pt x="2848" y="672"/>
                  </a:lnTo>
                  <a:lnTo>
                    <a:pt x="2848" y="668"/>
                  </a:lnTo>
                  <a:lnTo>
                    <a:pt x="2852" y="666"/>
                  </a:lnTo>
                  <a:lnTo>
                    <a:pt x="2862" y="664"/>
                  </a:lnTo>
                  <a:lnTo>
                    <a:pt x="2878" y="662"/>
                  </a:lnTo>
                  <a:lnTo>
                    <a:pt x="2898" y="660"/>
                  </a:lnTo>
                  <a:lnTo>
                    <a:pt x="2950" y="662"/>
                  </a:lnTo>
                  <a:lnTo>
                    <a:pt x="3008" y="664"/>
                  </a:lnTo>
                  <a:lnTo>
                    <a:pt x="3124" y="674"/>
                  </a:lnTo>
                  <a:lnTo>
                    <a:pt x="3192" y="680"/>
                  </a:lnTo>
                  <a:lnTo>
                    <a:pt x="3192" y="680"/>
                  </a:lnTo>
                  <a:lnTo>
                    <a:pt x="3242" y="686"/>
                  </a:lnTo>
                  <a:lnTo>
                    <a:pt x="3292" y="690"/>
                  </a:lnTo>
                  <a:lnTo>
                    <a:pt x="3342" y="698"/>
                  </a:lnTo>
                  <a:lnTo>
                    <a:pt x="3392" y="708"/>
                  </a:lnTo>
                  <a:lnTo>
                    <a:pt x="3440" y="720"/>
                  </a:lnTo>
                  <a:lnTo>
                    <a:pt x="3488" y="736"/>
                  </a:lnTo>
                  <a:lnTo>
                    <a:pt x="3534" y="756"/>
                  </a:lnTo>
                  <a:lnTo>
                    <a:pt x="3556" y="768"/>
                  </a:lnTo>
                  <a:lnTo>
                    <a:pt x="3578" y="780"/>
                  </a:lnTo>
                  <a:lnTo>
                    <a:pt x="3578" y="780"/>
                  </a:lnTo>
                  <a:lnTo>
                    <a:pt x="3596" y="792"/>
                  </a:lnTo>
                  <a:lnTo>
                    <a:pt x="3614" y="808"/>
                  </a:lnTo>
                  <a:lnTo>
                    <a:pt x="3632" y="822"/>
                  </a:lnTo>
                  <a:lnTo>
                    <a:pt x="3646" y="838"/>
                  </a:lnTo>
                  <a:lnTo>
                    <a:pt x="3660" y="856"/>
                  </a:lnTo>
                  <a:lnTo>
                    <a:pt x="3672" y="874"/>
                  </a:lnTo>
                  <a:lnTo>
                    <a:pt x="3682" y="894"/>
                  </a:lnTo>
                  <a:lnTo>
                    <a:pt x="3690" y="914"/>
                  </a:lnTo>
                  <a:lnTo>
                    <a:pt x="3698" y="934"/>
                  </a:lnTo>
                  <a:lnTo>
                    <a:pt x="3704" y="954"/>
                  </a:lnTo>
                  <a:lnTo>
                    <a:pt x="3706" y="976"/>
                  </a:lnTo>
                  <a:lnTo>
                    <a:pt x="3708" y="998"/>
                  </a:lnTo>
                  <a:lnTo>
                    <a:pt x="3708" y="1020"/>
                  </a:lnTo>
                  <a:lnTo>
                    <a:pt x="3706" y="1042"/>
                  </a:lnTo>
                  <a:lnTo>
                    <a:pt x="3702" y="1064"/>
                  </a:lnTo>
                  <a:lnTo>
                    <a:pt x="3696" y="1086"/>
                  </a:lnTo>
                  <a:lnTo>
                    <a:pt x="3696" y="1086"/>
                  </a:lnTo>
                  <a:lnTo>
                    <a:pt x="3688" y="1110"/>
                  </a:lnTo>
                  <a:lnTo>
                    <a:pt x="3676" y="1134"/>
                  </a:lnTo>
                  <a:lnTo>
                    <a:pt x="3664" y="1158"/>
                  </a:lnTo>
                  <a:lnTo>
                    <a:pt x="3648" y="1180"/>
                  </a:lnTo>
                  <a:lnTo>
                    <a:pt x="3632" y="1200"/>
                  </a:lnTo>
                  <a:lnTo>
                    <a:pt x="3614" y="1220"/>
                  </a:lnTo>
                  <a:lnTo>
                    <a:pt x="3596" y="1240"/>
                  </a:lnTo>
                  <a:lnTo>
                    <a:pt x="3576" y="1258"/>
                  </a:lnTo>
                  <a:lnTo>
                    <a:pt x="3536" y="1292"/>
                  </a:lnTo>
                  <a:lnTo>
                    <a:pt x="3492" y="1324"/>
                  </a:lnTo>
                  <a:lnTo>
                    <a:pt x="3446" y="1354"/>
                  </a:lnTo>
                  <a:lnTo>
                    <a:pt x="3402" y="1382"/>
                  </a:lnTo>
                  <a:lnTo>
                    <a:pt x="3402" y="1382"/>
                  </a:lnTo>
                  <a:lnTo>
                    <a:pt x="3338" y="1420"/>
                  </a:lnTo>
                  <a:lnTo>
                    <a:pt x="3270" y="1456"/>
                  </a:lnTo>
                  <a:lnTo>
                    <a:pt x="3202" y="1488"/>
                  </a:lnTo>
                  <a:lnTo>
                    <a:pt x="3134" y="1518"/>
                  </a:lnTo>
                  <a:lnTo>
                    <a:pt x="3064" y="1546"/>
                  </a:lnTo>
                  <a:lnTo>
                    <a:pt x="2992" y="1572"/>
                  </a:lnTo>
                  <a:lnTo>
                    <a:pt x="2920" y="1596"/>
                  </a:lnTo>
                  <a:lnTo>
                    <a:pt x="2848" y="1620"/>
                  </a:lnTo>
                  <a:lnTo>
                    <a:pt x="2848" y="1620"/>
                  </a:lnTo>
                  <a:lnTo>
                    <a:pt x="2686" y="1668"/>
                  </a:lnTo>
                  <a:lnTo>
                    <a:pt x="2522" y="1714"/>
                  </a:lnTo>
                  <a:lnTo>
                    <a:pt x="2522" y="1714"/>
                  </a:lnTo>
                  <a:lnTo>
                    <a:pt x="2460" y="1732"/>
                  </a:lnTo>
                  <a:lnTo>
                    <a:pt x="2400" y="1746"/>
                  </a:lnTo>
                  <a:lnTo>
                    <a:pt x="2338" y="1758"/>
                  </a:lnTo>
                  <a:lnTo>
                    <a:pt x="2276" y="1770"/>
                  </a:lnTo>
                  <a:lnTo>
                    <a:pt x="2214" y="1780"/>
                  </a:lnTo>
                  <a:lnTo>
                    <a:pt x="2152" y="1790"/>
                  </a:lnTo>
                  <a:lnTo>
                    <a:pt x="2028" y="1804"/>
                  </a:lnTo>
                  <a:lnTo>
                    <a:pt x="1902" y="1816"/>
                  </a:lnTo>
                  <a:lnTo>
                    <a:pt x="1776" y="1828"/>
                  </a:lnTo>
                  <a:lnTo>
                    <a:pt x="1650" y="1840"/>
                  </a:lnTo>
                  <a:lnTo>
                    <a:pt x="1526" y="1854"/>
                  </a:lnTo>
                  <a:lnTo>
                    <a:pt x="1526" y="1854"/>
                  </a:lnTo>
                  <a:lnTo>
                    <a:pt x="1208" y="1890"/>
                  </a:lnTo>
                  <a:lnTo>
                    <a:pt x="890" y="1926"/>
                  </a:lnTo>
                  <a:lnTo>
                    <a:pt x="890" y="1926"/>
                  </a:lnTo>
                  <a:lnTo>
                    <a:pt x="816" y="1934"/>
                  </a:lnTo>
                  <a:lnTo>
                    <a:pt x="744" y="1946"/>
                  </a:lnTo>
                  <a:lnTo>
                    <a:pt x="672" y="1958"/>
                  </a:lnTo>
                  <a:lnTo>
                    <a:pt x="600" y="1974"/>
                  </a:lnTo>
                  <a:lnTo>
                    <a:pt x="530" y="1994"/>
                  </a:lnTo>
                  <a:lnTo>
                    <a:pt x="460" y="2018"/>
                  </a:lnTo>
                  <a:lnTo>
                    <a:pt x="426" y="2032"/>
                  </a:lnTo>
                  <a:lnTo>
                    <a:pt x="392" y="2046"/>
                  </a:lnTo>
                  <a:lnTo>
                    <a:pt x="358" y="2062"/>
                  </a:lnTo>
                  <a:lnTo>
                    <a:pt x="324" y="2080"/>
                  </a:lnTo>
                  <a:lnTo>
                    <a:pt x="324" y="2080"/>
                  </a:lnTo>
                  <a:lnTo>
                    <a:pt x="162" y="2170"/>
                  </a:lnTo>
                  <a:lnTo>
                    <a:pt x="0" y="2264"/>
                  </a:lnTo>
                  <a:lnTo>
                    <a:pt x="0" y="2264"/>
                  </a:lnTo>
                  <a:lnTo>
                    <a:pt x="5136" y="2260"/>
                  </a:lnTo>
                  <a:lnTo>
                    <a:pt x="5136" y="2260"/>
                  </a:lnTo>
                  <a:close/>
                </a:path>
              </a:pathLst>
            </a:custGeom>
            <a:gradFill flip="none" rotWithShape="1">
              <a:gsLst>
                <a:gs pos="0">
                  <a:srgbClr val="CCDBE8">
                    <a:shade val="30000"/>
                    <a:satMod val="115000"/>
                    <a:alpha val="0"/>
                  </a:srgbClr>
                </a:gs>
                <a:gs pos="0">
                  <a:srgbClr val="CCDBE8">
                    <a:shade val="67500"/>
                    <a:satMod val="115000"/>
                    <a:alpha val="0"/>
                  </a:srgbClr>
                </a:gs>
                <a:gs pos="100000">
                  <a:schemeClr val="tx1">
                    <a:lumMod val="75000"/>
                  </a:schemeClr>
                </a:gs>
              </a:gsLst>
              <a:lin ang="16200000" scaled="1"/>
              <a:tileRect/>
            </a:gradFill>
            <a:ln w="19050">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pic>
        <p:nvPicPr>
          <p:cNvPr id="88" name="Picture 87" descr="Cube_whol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7193" y="1254352"/>
            <a:ext cx="5255557" cy="3759560"/>
          </a:xfrm>
          <a:prstGeom prst="rect">
            <a:avLst/>
          </a:prstGeom>
        </p:spPr>
      </p:pic>
      <p:sp>
        <p:nvSpPr>
          <p:cNvPr id="34" name="Parallelogram 33"/>
          <p:cNvSpPr/>
          <p:nvPr/>
        </p:nvSpPr>
        <p:spPr bwMode="auto">
          <a:xfrm>
            <a:off x="407623" y="6044509"/>
            <a:ext cx="8391905" cy="411377"/>
          </a:xfrm>
          <a:prstGeom prst="parallelogram">
            <a:avLst>
              <a:gd name="adj" fmla="val 100410"/>
            </a:avLst>
          </a:prstGeom>
          <a:gradFill flip="none" rotWithShape="1">
            <a:gsLst>
              <a:gs pos="0">
                <a:schemeClr val="tx1">
                  <a:lumMod val="50000"/>
                  <a:shade val="30000"/>
                  <a:satMod val="115000"/>
                </a:schemeClr>
              </a:gs>
              <a:gs pos="50000">
                <a:schemeClr val="tx1">
                  <a:lumMod val="50000"/>
                  <a:shade val="67500"/>
                  <a:satMod val="115000"/>
                </a:schemeClr>
              </a:gs>
              <a:gs pos="100000">
                <a:schemeClr val="tx1">
                  <a:lumMod val="50000"/>
                  <a:shade val="100000"/>
                  <a:satMod val="115000"/>
                </a:schemeClr>
              </a:gs>
            </a:gsLst>
            <a:lin ang="2700000" scaled="1"/>
            <a:tileRect/>
          </a:gra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none" lIns="0" tIns="0" rIns="0" bIns="0" numCol="1" rtlCol="0" anchor="t" anchorCtr="0" compatLnSpc="1">
            <a:prstTxWarp prst="textNoShape">
              <a:avLst/>
            </a:prstTxWarp>
            <a:noAutofit/>
          </a:bodyPr>
          <a:lstStyle/>
          <a:p>
            <a:pPr fontAlgn="base">
              <a:spcBef>
                <a:spcPct val="0"/>
              </a:spcBef>
              <a:spcAft>
                <a:spcPct val="0"/>
              </a:spcAft>
            </a:pPr>
            <a:endParaRPr lang="en-US" b="1" dirty="0" smtClean="0">
              <a:solidFill>
                <a:srgbClr val="FFFFFF"/>
              </a:solidFill>
              <a:latin typeface="Arial" charset="0"/>
            </a:endParaRPr>
          </a:p>
        </p:txBody>
      </p:sp>
      <p:sp>
        <p:nvSpPr>
          <p:cNvPr id="121" name="Cube 120"/>
          <p:cNvSpPr>
            <a:spLocks noChangeAspect="1"/>
          </p:cNvSpPr>
          <p:nvPr/>
        </p:nvSpPr>
        <p:spPr bwMode="auto">
          <a:xfrm>
            <a:off x="6073294" y="4618521"/>
            <a:ext cx="411168" cy="411168"/>
          </a:xfrm>
          <a:prstGeom prst="cube">
            <a:avLst/>
          </a:prstGeom>
          <a:gradFill flip="none" rotWithShape="1">
            <a:gsLst>
              <a:gs pos="0">
                <a:srgbClr val="A9B4C1"/>
              </a:gs>
              <a:gs pos="100000">
                <a:srgbClr val="7989A3"/>
              </a:gs>
            </a:gsLst>
            <a:lin ang="5400000" scaled="0"/>
            <a:tileRect/>
          </a:gradFill>
          <a:ln w="9525">
            <a:noFill/>
            <a:round/>
            <a:headEnd/>
            <a:tailEnd/>
          </a:ln>
          <a:effectLst>
            <a:outerShdw blurRad="152400" dist="317500" dir="5400000" sx="90000" sy="-19000" rotWithShape="0">
              <a:prstClr val="black">
                <a:alpha val="15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smtClean="0">
              <a:solidFill>
                <a:srgbClr val="FFFFFF"/>
              </a:solidFill>
            </a:endParaRPr>
          </a:p>
        </p:txBody>
      </p:sp>
      <p:sp>
        <p:nvSpPr>
          <p:cNvPr id="122" name="Cube 121"/>
          <p:cNvSpPr>
            <a:spLocks noChangeAspect="1"/>
          </p:cNvSpPr>
          <p:nvPr/>
        </p:nvSpPr>
        <p:spPr bwMode="auto">
          <a:xfrm>
            <a:off x="7042681" y="4618521"/>
            <a:ext cx="411168" cy="411168"/>
          </a:xfrm>
          <a:prstGeom prst="cube">
            <a:avLst/>
          </a:prstGeom>
          <a:gradFill flip="none" rotWithShape="1">
            <a:gsLst>
              <a:gs pos="0">
                <a:srgbClr val="A9B4C1"/>
              </a:gs>
              <a:gs pos="100000">
                <a:srgbClr val="7989A3"/>
              </a:gs>
            </a:gsLst>
            <a:lin ang="5400000" scaled="0"/>
            <a:tileRect/>
          </a:gradFill>
          <a:ln w="9525">
            <a:noFill/>
            <a:round/>
            <a:headEnd/>
            <a:tailEnd/>
          </a:ln>
          <a:effectLst>
            <a:outerShdw blurRad="152400" dist="317500" dir="5400000" sx="90000" sy="-19000" rotWithShape="0">
              <a:prstClr val="black">
                <a:alpha val="15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smtClean="0">
              <a:solidFill>
                <a:srgbClr val="FFFFFF"/>
              </a:solidFill>
            </a:endParaRPr>
          </a:p>
        </p:txBody>
      </p:sp>
      <p:sp>
        <p:nvSpPr>
          <p:cNvPr id="124" name="1"/>
          <p:cNvSpPr>
            <a:spLocks/>
          </p:cNvSpPr>
          <p:nvPr/>
        </p:nvSpPr>
        <p:spPr bwMode="auto">
          <a:xfrm>
            <a:off x="2736923" y="2207910"/>
            <a:ext cx="462966" cy="467461"/>
          </a:xfrm>
          <a:custGeom>
            <a:avLst/>
            <a:gdLst>
              <a:gd name="connsiteX0" fmla="*/ 10000 w 10000"/>
              <a:gd name="connsiteY0" fmla="*/ 0 h 10349"/>
              <a:gd name="connsiteX1" fmla="*/ 0 w 10000"/>
              <a:gd name="connsiteY1" fmla="*/ 1822 h 10349"/>
              <a:gd name="connsiteX2" fmla="*/ 0 w 10000"/>
              <a:gd name="connsiteY2" fmla="*/ 10349 h 10349"/>
              <a:gd name="connsiteX3" fmla="*/ 10000 w 10000"/>
              <a:gd name="connsiteY3" fmla="*/ 8856 h 10349"/>
              <a:gd name="connsiteX4" fmla="*/ 10000 w 10000"/>
              <a:gd name="connsiteY4" fmla="*/ 0 h 10349"/>
              <a:gd name="connsiteX0" fmla="*/ 10000 w 10000"/>
              <a:gd name="connsiteY0" fmla="*/ 0 h 10349"/>
              <a:gd name="connsiteX1" fmla="*/ 0 w 10000"/>
              <a:gd name="connsiteY1" fmla="*/ 1822 h 10349"/>
              <a:gd name="connsiteX2" fmla="*/ 0 w 10000"/>
              <a:gd name="connsiteY2" fmla="*/ 10349 h 10349"/>
              <a:gd name="connsiteX3" fmla="*/ 9888 w 10000"/>
              <a:gd name="connsiteY3" fmla="*/ 6502 h 10349"/>
              <a:gd name="connsiteX4" fmla="*/ 10000 w 10000"/>
              <a:gd name="connsiteY4" fmla="*/ 0 h 10349"/>
              <a:gd name="connsiteX0" fmla="*/ 10000 w 10262"/>
              <a:gd name="connsiteY0" fmla="*/ 0 h 10349"/>
              <a:gd name="connsiteX1" fmla="*/ 0 w 10262"/>
              <a:gd name="connsiteY1" fmla="*/ 1822 h 10349"/>
              <a:gd name="connsiteX2" fmla="*/ 0 w 10262"/>
              <a:gd name="connsiteY2" fmla="*/ 10349 h 10349"/>
              <a:gd name="connsiteX3" fmla="*/ 10225 w 10262"/>
              <a:gd name="connsiteY3" fmla="*/ 6240 h 10349"/>
              <a:gd name="connsiteX4" fmla="*/ 10000 w 10262"/>
              <a:gd name="connsiteY4" fmla="*/ 0 h 10349"/>
              <a:gd name="connsiteX0" fmla="*/ 10000 w 10262"/>
              <a:gd name="connsiteY0" fmla="*/ 0 h 10349"/>
              <a:gd name="connsiteX1" fmla="*/ 0 w 10262"/>
              <a:gd name="connsiteY1" fmla="*/ 1822 h 10349"/>
              <a:gd name="connsiteX2" fmla="*/ 0 w 10262"/>
              <a:gd name="connsiteY2" fmla="*/ 10349 h 10349"/>
              <a:gd name="connsiteX3" fmla="*/ 8651 w 10262"/>
              <a:gd name="connsiteY3" fmla="*/ 6701 h 10349"/>
              <a:gd name="connsiteX4" fmla="*/ 10225 w 10262"/>
              <a:gd name="connsiteY4" fmla="*/ 6240 h 10349"/>
              <a:gd name="connsiteX5" fmla="*/ 10000 w 10262"/>
              <a:gd name="connsiteY5" fmla="*/ 0 h 10349"/>
              <a:gd name="connsiteX0" fmla="*/ 10000 w 10262"/>
              <a:gd name="connsiteY0" fmla="*/ 0 h 10349"/>
              <a:gd name="connsiteX1" fmla="*/ 0 w 10262"/>
              <a:gd name="connsiteY1" fmla="*/ 1822 h 10349"/>
              <a:gd name="connsiteX2" fmla="*/ 0 w 10262"/>
              <a:gd name="connsiteY2" fmla="*/ 10349 h 10349"/>
              <a:gd name="connsiteX3" fmla="*/ 9505 w 10262"/>
              <a:gd name="connsiteY3" fmla="*/ 6439 h 10349"/>
              <a:gd name="connsiteX4" fmla="*/ 10225 w 10262"/>
              <a:gd name="connsiteY4" fmla="*/ 6240 h 10349"/>
              <a:gd name="connsiteX5" fmla="*/ 10000 w 10262"/>
              <a:gd name="connsiteY5" fmla="*/ 0 h 10349"/>
              <a:gd name="connsiteX0" fmla="*/ 10000 w 10262"/>
              <a:gd name="connsiteY0" fmla="*/ 0 h 10349"/>
              <a:gd name="connsiteX1" fmla="*/ 0 w 10262"/>
              <a:gd name="connsiteY1" fmla="*/ 1822 h 10349"/>
              <a:gd name="connsiteX2" fmla="*/ 0 w 10262"/>
              <a:gd name="connsiteY2" fmla="*/ 10349 h 10349"/>
              <a:gd name="connsiteX3" fmla="*/ 5167 w 10262"/>
              <a:gd name="connsiteY3" fmla="*/ 8096 h 10349"/>
              <a:gd name="connsiteX4" fmla="*/ 9505 w 10262"/>
              <a:gd name="connsiteY4" fmla="*/ 6439 h 10349"/>
              <a:gd name="connsiteX5" fmla="*/ 10225 w 10262"/>
              <a:gd name="connsiteY5" fmla="*/ 6240 h 10349"/>
              <a:gd name="connsiteX6" fmla="*/ 10000 w 10262"/>
              <a:gd name="connsiteY6" fmla="*/ 0 h 10349"/>
              <a:gd name="connsiteX0" fmla="*/ 10000 w 10262"/>
              <a:gd name="connsiteY0" fmla="*/ 0 h 10349"/>
              <a:gd name="connsiteX1" fmla="*/ 0 w 10262"/>
              <a:gd name="connsiteY1" fmla="*/ 1822 h 10349"/>
              <a:gd name="connsiteX2" fmla="*/ 0 w 10262"/>
              <a:gd name="connsiteY2" fmla="*/ 10349 h 10349"/>
              <a:gd name="connsiteX3" fmla="*/ 7460 w 10262"/>
              <a:gd name="connsiteY3" fmla="*/ 8706 h 10349"/>
              <a:gd name="connsiteX4" fmla="*/ 9505 w 10262"/>
              <a:gd name="connsiteY4" fmla="*/ 6439 h 10349"/>
              <a:gd name="connsiteX5" fmla="*/ 10225 w 10262"/>
              <a:gd name="connsiteY5" fmla="*/ 6240 h 10349"/>
              <a:gd name="connsiteX6" fmla="*/ 10000 w 10262"/>
              <a:gd name="connsiteY6" fmla="*/ 0 h 10349"/>
              <a:gd name="connsiteX0" fmla="*/ 10000 w 10262"/>
              <a:gd name="connsiteY0" fmla="*/ 0 h 10349"/>
              <a:gd name="connsiteX1" fmla="*/ 0 w 10262"/>
              <a:gd name="connsiteY1" fmla="*/ 1822 h 10349"/>
              <a:gd name="connsiteX2" fmla="*/ 0 w 10262"/>
              <a:gd name="connsiteY2" fmla="*/ 10349 h 10349"/>
              <a:gd name="connsiteX3" fmla="*/ 7460 w 10262"/>
              <a:gd name="connsiteY3" fmla="*/ 8706 h 10349"/>
              <a:gd name="connsiteX4" fmla="*/ 7460 w 10262"/>
              <a:gd name="connsiteY4" fmla="*/ 6875 h 10349"/>
              <a:gd name="connsiteX5" fmla="*/ 10225 w 10262"/>
              <a:gd name="connsiteY5" fmla="*/ 6240 h 10349"/>
              <a:gd name="connsiteX6" fmla="*/ 10000 w 10262"/>
              <a:gd name="connsiteY6" fmla="*/ 0 h 10349"/>
              <a:gd name="connsiteX0" fmla="*/ 10000 w 10262"/>
              <a:gd name="connsiteY0" fmla="*/ 0 h 10349"/>
              <a:gd name="connsiteX1" fmla="*/ 0 w 10262"/>
              <a:gd name="connsiteY1" fmla="*/ 1822 h 10349"/>
              <a:gd name="connsiteX2" fmla="*/ 0 w 10262"/>
              <a:gd name="connsiteY2" fmla="*/ 10349 h 10349"/>
              <a:gd name="connsiteX3" fmla="*/ 7460 w 10262"/>
              <a:gd name="connsiteY3" fmla="*/ 8619 h 10349"/>
              <a:gd name="connsiteX4" fmla="*/ 7460 w 10262"/>
              <a:gd name="connsiteY4" fmla="*/ 6875 h 10349"/>
              <a:gd name="connsiteX5" fmla="*/ 10225 w 10262"/>
              <a:gd name="connsiteY5" fmla="*/ 6240 h 10349"/>
              <a:gd name="connsiteX6" fmla="*/ 10000 w 10262"/>
              <a:gd name="connsiteY6" fmla="*/ 0 h 10349"/>
              <a:gd name="connsiteX0" fmla="*/ 10000 w 10262"/>
              <a:gd name="connsiteY0" fmla="*/ 0 h 10349"/>
              <a:gd name="connsiteX1" fmla="*/ 0 w 10262"/>
              <a:gd name="connsiteY1" fmla="*/ 1822 h 10349"/>
              <a:gd name="connsiteX2" fmla="*/ 0 w 10262"/>
              <a:gd name="connsiteY2" fmla="*/ 10349 h 10349"/>
              <a:gd name="connsiteX3" fmla="*/ 8876 w 10262"/>
              <a:gd name="connsiteY3" fmla="*/ 8445 h 10349"/>
              <a:gd name="connsiteX4" fmla="*/ 7460 w 10262"/>
              <a:gd name="connsiteY4" fmla="*/ 6875 h 10349"/>
              <a:gd name="connsiteX5" fmla="*/ 10225 w 10262"/>
              <a:gd name="connsiteY5" fmla="*/ 6240 h 10349"/>
              <a:gd name="connsiteX6" fmla="*/ 10000 w 10262"/>
              <a:gd name="connsiteY6" fmla="*/ 0 h 10349"/>
              <a:gd name="connsiteX0" fmla="*/ 10000 w 10262"/>
              <a:gd name="connsiteY0" fmla="*/ 0 h 10349"/>
              <a:gd name="connsiteX1" fmla="*/ 0 w 10262"/>
              <a:gd name="connsiteY1" fmla="*/ 1822 h 10349"/>
              <a:gd name="connsiteX2" fmla="*/ 0 w 10262"/>
              <a:gd name="connsiteY2" fmla="*/ 10349 h 10349"/>
              <a:gd name="connsiteX3" fmla="*/ 8202 w 10262"/>
              <a:gd name="connsiteY3" fmla="*/ 8445 h 10349"/>
              <a:gd name="connsiteX4" fmla="*/ 7460 w 10262"/>
              <a:gd name="connsiteY4" fmla="*/ 6875 h 10349"/>
              <a:gd name="connsiteX5" fmla="*/ 10225 w 10262"/>
              <a:gd name="connsiteY5" fmla="*/ 6240 h 10349"/>
              <a:gd name="connsiteX6" fmla="*/ 10000 w 10262"/>
              <a:gd name="connsiteY6" fmla="*/ 0 h 10349"/>
              <a:gd name="connsiteX0" fmla="*/ 10000 w 10262"/>
              <a:gd name="connsiteY0" fmla="*/ 0 h 10349"/>
              <a:gd name="connsiteX1" fmla="*/ 0 w 10262"/>
              <a:gd name="connsiteY1" fmla="*/ 1822 h 10349"/>
              <a:gd name="connsiteX2" fmla="*/ 0 w 10262"/>
              <a:gd name="connsiteY2" fmla="*/ 10349 h 10349"/>
              <a:gd name="connsiteX3" fmla="*/ 8202 w 10262"/>
              <a:gd name="connsiteY3" fmla="*/ 8445 h 10349"/>
              <a:gd name="connsiteX4" fmla="*/ 8134 w 10262"/>
              <a:gd name="connsiteY4" fmla="*/ 6875 h 10349"/>
              <a:gd name="connsiteX5" fmla="*/ 10225 w 10262"/>
              <a:gd name="connsiteY5" fmla="*/ 6240 h 10349"/>
              <a:gd name="connsiteX6" fmla="*/ 10000 w 10262"/>
              <a:gd name="connsiteY6" fmla="*/ 0 h 1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2" h="10349">
                <a:moveTo>
                  <a:pt x="10000" y="0"/>
                </a:moveTo>
                <a:lnTo>
                  <a:pt x="0" y="1822"/>
                </a:lnTo>
                <a:lnTo>
                  <a:pt x="0" y="10349"/>
                </a:lnTo>
                <a:lnTo>
                  <a:pt x="8202" y="8445"/>
                </a:lnTo>
                <a:cubicBezTo>
                  <a:pt x="8179" y="7922"/>
                  <a:pt x="8157" y="7398"/>
                  <a:pt x="8134" y="6875"/>
                </a:cubicBezTo>
                <a:lnTo>
                  <a:pt x="10225" y="6240"/>
                </a:lnTo>
                <a:cubicBezTo>
                  <a:pt x="10262" y="4073"/>
                  <a:pt x="9963" y="2167"/>
                  <a:pt x="10000" y="0"/>
                </a:cubicBezTo>
                <a:close/>
              </a:path>
            </a:pathLst>
          </a:custGeom>
          <a:gradFill flip="none" rotWithShape="1">
            <a:gsLst>
              <a:gs pos="0">
                <a:schemeClr val="accent1">
                  <a:lumMod val="40000"/>
                  <a:lumOff val="60000"/>
                  <a:alpha val="50000"/>
                </a:schemeClr>
              </a:gs>
              <a:gs pos="53000">
                <a:srgbClr val="D4DEFF">
                  <a:alpha val="71000"/>
                </a:srgbClr>
              </a:gs>
              <a:gs pos="93000">
                <a:srgbClr val="D4DEFF">
                  <a:alpha val="0"/>
                </a:srgbClr>
              </a:gs>
            </a:gsLst>
            <a:path path="circle">
              <a:fillToRect r="100000" b="100000"/>
            </a:path>
            <a:tileRect l="-100000" t="-100000"/>
          </a:gradFill>
          <a:ln w="19050">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25" name="7"/>
          <p:cNvSpPr>
            <a:spLocks/>
          </p:cNvSpPr>
          <p:nvPr/>
        </p:nvSpPr>
        <p:spPr bwMode="auto">
          <a:xfrm>
            <a:off x="3702496" y="2450608"/>
            <a:ext cx="426525" cy="453827"/>
          </a:xfrm>
          <a:custGeom>
            <a:avLst/>
            <a:gdLst>
              <a:gd name="connsiteX0" fmla="*/ 0 w 10000"/>
              <a:gd name="connsiteY0" fmla="*/ 10000 h 10000"/>
              <a:gd name="connsiteX1" fmla="*/ 10000 w 10000"/>
              <a:gd name="connsiteY1" fmla="*/ 8199 h 10000"/>
              <a:gd name="connsiteX2" fmla="*/ 10000 w 10000"/>
              <a:gd name="connsiteY2" fmla="*/ 0 h 10000"/>
              <a:gd name="connsiteX3" fmla="*/ 2557 w 10000"/>
              <a:gd name="connsiteY3" fmla="*/ 1469 h 10000"/>
              <a:gd name="connsiteX4" fmla="*/ 0 w 10000"/>
              <a:gd name="connsiteY4" fmla="*/ 1801 h 10000"/>
              <a:gd name="connsiteX5" fmla="*/ 0 w 10000"/>
              <a:gd name="connsiteY5" fmla="*/ 10000 h 10000"/>
              <a:gd name="connsiteX0" fmla="*/ 0 w 10000"/>
              <a:gd name="connsiteY0" fmla="*/ 10000 h 10000"/>
              <a:gd name="connsiteX1" fmla="*/ 10000 w 10000"/>
              <a:gd name="connsiteY1" fmla="*/ 8199 h 10000"/>
              <a:gd name="connsiteX2" fmla="*/ 10000 w 10000"/>
              <a:gd name="connsiteY2" fmla="*/ 0 h 10000"/>
              <a:gd name="connsiteX3" fmla="*/ 2557 w 10000"/>
              <a:gd name="connsiteY3" fmla="*/ 1469 h 10000"/>
              <a:gd name="connsiteX4" fmla="*/ 2314 w 10000"/>
              <a:gd name="connsiteY4" fmla="*/ 3016 h 10000"/>
              <a:gd name="connsiteX5" fmla="*/ 0 w 10000"/>
              <a:gd name="connsiteY5" fmla="*/ 10000 h 10000"/>
              <a:gd name="connsiteX0" fmla="*/ 0 w 10000"/>
              <a:gd name="connsiteY0" fmla="*/ 10000 h 10000"/>
              <a:gd name="connsiteX1" fmla="*/ 10000 w 10000"/>
              <a:gd name="connsiteY1" fmla="*/ 8199 h 10000"/>
              <a:gd name="connsiteX2" fmla="*/ 10000 w 10000"/>
              <a:gd name="connsiteY2" fmla="*/ 0 h 10000"/>
              <a:gd name="connsiteX3" fmla="*/ 2557 w 10000"/>
              <a:gd name="connsiteY3" fmla="*/ 1469 h 10000"/>
              <a:gd name="connsiteX4" fmla="*/ 2314 w 10000"/>
              <a:gd name="connsiteY4" fmla="*/ 3016 h 10000"/>
              <a:gd name="connsiteX5" fmla="*/ 1461 w 10000"/>
              <a:gd name="connsiteY5" fmla="*/ 4767 h 10000"/>
              <a:gd name="connsiteX6" fmla="*/ 0 w 10000"/>
              <a:gd name="connsiteY6" fmla="*/ 10000 h 10000"/>
              <a:gd name="connsiteX0" fmla="*/ 244 w 10244"/>
              <a:gd name="connsiteY0" fmla="*/ 10000 h 10000"/>
              <a:gd name="connsiteX1" fmla="*/ 10244 w 10244"/>
              <a:gd name="connsiteY1" fmla="*/ 8199 h 10000"/>
              <a:gd name="connsiteX2" fmla="*/ 10244 w 10244"/>
              <a:gd name="connsiteY2" fmla="*/ 0 h 10000"/>
              <a:gd name="connsiteX3" fmla="*/ 2801 w 10244"/>
              <a:gd name="connsiteY3" fmla="*/ 1469 h 10000"/>
              <a:gd name="connsiteX4" fmla="*/ 2558 w 10244"/>
              <a:gd name="connsiteY4" fmla="*/ 3016 h 10000"/>
              <a:gd name="connsiteX5" fmla="*/ 0 w 10244"/>
              <a:gd name="connsiteY5" fmla="*/ 3726 h 10000"/>
              <a:gd name="connsiteX6" fmla="*/ 244 w 10244"/>
              <a:gd name="connsiteY6" fmla="*/ 10000 h 10000"/>
              <a:gd name="connsiteX0" fmla="*/ 244 w 10244"/>
              <a:gd name="connsiteY0" fmla="*/ 10000 h 10000"/>
              <a:gd name="connsiteX1" fmla="*/ 10244 w 10244"/>
              <a:gd name="connsiteY1" fmla="*/ 8199 h 10000"/>
              <a:gd name="connsiteX2" fmla="*/ 10244 w 10244"/>
              <a:gd name="connsiteY2" fmla="*/ 0 h 10000"/>
              <a:gd name="connsiteX3" fmla="*/ 2801 w 10244"/>
              <a:gd name="connsiteY3" fmla="*/ 1469 h 10000"/>
              <a:gd name="connsiteX4" fmla="*/ 2558 w 10244"/>
              <a:gd name="connsiteY4" fmla="*/ 3016 h 10000"/>
              <a:gd name="connsiteX5" fmla="*/ 0 w 10244"/>
              <a:gd name="connsiteY5" fmla="*/ 3466 h 10000"/>
              <a:gd name="connsiteX6" fmla="*/ 244 w 10244"/>
              <a:gd name="connsiteY6" fmla="*/ 10000 h 10000"/>
              <a:gd name="connsiteX0" fmla="*/ 244 w 10244"/>
              <a:gd name="connsiteY0" fmla="*/ 10000 h 10000"/>
              <a:gd name="connsiteX1" fmla="*/ 10244 w 10244"/>
              <a:gd name="connsiteY1" fmla="*/ 8199 h 10000"/>
              <a:gd name="connsiteX2" fmla="*/ 10244 w 10244"/>
              <a:gd name="connsiteY2" fmla="*/ 0 h 10000"/>
              <a:gd name="connsiteX3" fmla="*/ 2801 w 10244"/>
              <a:gd name="connsiteY3" fmla="*/ 1469 h 10000"/>
              <a:gd name="connsiteX4" fmla="*/ 2923 w 10244"/>
              <a:gd name="connsiteY4" fmla="*/ 3103 h 10000"/>
              <a:gd name="connsiteX5" fmla="*/ 0 w 10244"/>
              <a:gd name="connsiteY5" fmla="*/ 3466 h 10000"/>
              <a:gd name="connsiteX6" fmla="*/ 244 w 10244"/>
              <a:gd name="connsiteY6" fmla="*/ 10000 h 10000"/>
              <a:gd name="connsiteX0" fmla="*/ 244 w 10244"/>
              <a:gd name="connsiteY0" fmla="*/ 10000 h 10000"/>
              <a:gd name="connsiteX1" fmla="*/ 10244 w 10244"/>
              <a:gd name="connsiteY1" fmla="*/ 8199 h 10000"/>
              <a:gd name="connsiteX2" fmla="*/ 10244 w 10244"/>
              <a:gd name="connsiteY2" fmla="*/ 0 h 10000"/>
              <a:gd name="connsiteX3" fmla="*/ 2801 w 10244"/>
              <a:gd name="connsiteY3" fmla="*/ 1469 h 10000"/>
              <a:gd name="connsiteX4" fmla="*/ 2679 w 10244"/>
              <a:gd name="connsiteY4" fmla="*/ 3016 h 10000"/>
              <a:gd name="connsiteX5" fmla="*/ 0 w 10244"/>
              <a:gd name="connsiteY5" fmla="*/ 3466 h 10000"/>
              <a:gd name="connsiteX6" fmla="*/ 244 w 10244"/>
              <a:gd name="connsiteY6" fmla="*/ 10000 h 10000"/>
              <a:gd name="connsiteX0" fmla="*/ 244 w 10244"/>
              <a:gd name="connsiteY0" fmla="*/ 10000 h 10000"/>
              <a:gd name="connsiteX1" fmla="*/ 10244 w 10244"/>
              <a:gd name="connsiteY1" fmla="*/ 8199 h 10000"/>
              <a:gd name="connsiteX2" fmla="*/ 10244 w 10244"/>
              <a:gd name="connsiteY2" fmla="*/ 0 h 10000"/>
              <a:gd name="connsiteX3" fmla="*/ 2314 w 10244"/>
              <a:gd name="connsiteY3" fmla="*/ 1556 h 10000"/>
              <a:gd name="connsiteX4" fmla="*/ 2679 w 10244"/>
              <a:gd name="connsiteY4" fmla="*/ 3016 h 10000"/>
              <a:gd name="connsiteX5" fmla="*/ 0 w 10244"/>
              <a:gd name="connsiteY5" fmla="*/ 3466 h 10000"/>
              <a:gd name="connsiteX6" fmla="*/ 244 w 10244"/>
              <a:gd name="connsiteY6"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44" h="10000">
                <a:moveTo>
                  <a:pt x="244" y="10000"/>
                </a:moveTo>
                <a:lnTo>
                  <a:pt x="10244" y="8199"/>
                </a:lnTo>
                <a:lnTo>
                  <a:pt x="10244" y="0"/>
                </a:lnTo>
                <a:lnTo>
                  <a:pt x="2314" y="1556"/>
                </a:lnTo>
                <a:cubicBezTo>
                  <a:pt x="2355" y="2101"/>
                  <a:pt x="2638" y="2471"/>
                  <a:pt x="2679" y="3016"/>
                </a:cubicBezTo>
                <a:lnTo>
                  <a:pt x="0" y="3466"/>
                </a:lnTo>
                <a:cubicBezTo>
                  <a:pt x="81" y="5557"/>
                  <a:pt x="163" y="7909"/>
                  <a:pt x="244" y="10000"/>
                </a:cubicBezTo>
                <a:close/>
              </a:path>
            </a:pathLst>
          </a:custGeom>
          <a:gradFill flip="none" rotWithShape="1">
            <a:gsLst>
              <a:gs pos="0">
                <a:schemeClr val="accent1">
                  <a:lumMod val="40000"/>
                  <a:lumOff val="60000"/>
                  <a:alpha val="50000"/>
                </a:schemeClr>
              </a:gs>
              <a:gs pos="53000">
                <a:srgbClr val="D4DEFF">
                  <a:alpha val="71000"/>
                </a:srgbClr>
              </a:gs>
              <a:gs pos="93000">
                <a:srgbClr val="D4DEFF">
                  <a:alpha val="0"/>
                </a:srgbClr>
              </a:gs>
            </a:gsLst>
            <a:path path="circle">
              <a:fillToRect r="100000" b="100000"/>
            </a:path>
            <a:tileRect l="-100000" t="-100000"/>
          </a:gradFill>
          <a:ln w="19050">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26" name="9"/>
          <p:cNvSpPr>
            <a:spLocks/>
          </p:cNvSpPr>
          <p:nvPr/>
        </p:nvSpPr>
        <p:spPr bwMode="auto">
          <a:xfrm>
            <a:off x="3220167" y="3059928"/>
            <a:ext cx="478161" cy="463343"/>
          </a:xfrm>
          <a:custGeom>
            <a:avLst/>
            <a:gdLst>
              <a:gd name="connsiteX0" fmla="*/ 10000 w 10000"/>
              <a:gd name="connsiteY0" fmla="*/ 0 h 10000"/>
              <a:gd name="connsiteX1" fmla="*/ 105 w 10000"/>
              <a:gd name="connsiteY1" fmla="*/ 1950 h 10000"/>
              <a:gd name="connsiteX2" fmla="*/ 0 w 10000"/>
              <a:gd name="connsiteY2" fmla="*/ 10000 h 10000"/>
              <a:gd name="connsiteX3" fmla="*/ 10000 w 10000"/>
              <a:gd name="connsiteY3" fmla="*/ 7647 h 10000"/>
              <a:gd name="connsiteX4" fmla="*/ 10000 w 10000"/>
              <a:gd name="connsiteY4" fmla="*/ 0 h 10000"/>
              <a:gd name="connsiteX0" fmla="*/ 9895 w 9895"/>
              <a:gd name="connsiteY0" fmla="*/ 0 h 9751"/>
              <a:gd name="connsiteX1" fmla="*/ 0 w 9895"/>
              <a:gd name="connsiteY1" fmla="*/ 1950 h 9751"/>
              <a:gd name="connsiteX2" fmla="*/ 0 w 9895"/>
              <a:gd name="connsiteY2" fmla="*/ 9751 h 9751"/>
              <a:gd name="connsiteX3" fmla="*/ 9895 w 9895"/>
              <a:gd name="connsiteY3" fmla="*/ 7647 h 9751"/>
              <a:gd name="connsiteX4" fmla="*/ 9895 w 9895"/>
              <a:gd name="connsiteY4" fmla="*/ 0 h 9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5" h="9751">
                <a:moveTo>
                  <a:pt x="9895" y="0"/>
                </a:moveTo>
                <a:lnTo>
                  <a:pt x="0" y="1950"/>
                </a:lnTo>
                <a:lnTo>
                  <a:pt x="0" y="9751"/>
                </a:lnTo>
                <a:lnTo>
                  <a:pt x="9895" y="7647"/>
                </a:lnTo>
                <a:lnTo>
                  <a:pt x="9895" y="0"/>
                </a:lnTo>
                <a:close/>
              </a:path>
            </a:pathLst>
          </a:custGeom>
          <a:gradFill flip="none" rotWithShape="1">
            <a:gsLst>
              <a:gs pos="0">
                <a:schemeClr val="accent1">
                  <a:lumMod val="40000"/>
                  <a:lumOff val="60000"/>
                  <a:alpha val="50000"/>
                </a:schemeClr>
              </a:gs>
              <a:gs pos="53000">
                <a:srgbClr val="D4DEFF">
                  <a:alpha val="71000"/>
                </a:srgbClr>
              </a:gs>
              <a:gs pos="93000">
                <a:srgbClr val="D4DEFF">
                  <a:alpha val="0"/>
                </a:srgbClr>
              </a:gs>
            </a:gsLst>
            <a:path path="circle">
              <a:fillToRect r="100000" b="100000"/>
            </a:path>
            <a:tileRect l="-100000" t="-100000"/>
          </a:gradFill>
          <a:ln w="19050">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4" name="Cube 43"/>
          <p:cNvSpPr>
            <a:spLocks noChangeAspect="1"/>
          </p:cNvSpPr>
          <p:nvPr/>
        </p:nvSpPr>
        <p:spPr bwMode="auto">
          <a:xfrm>
            <a:off x="7709470" y="3771074"/>
            <a:ext cx="796877" cy="796875"/>
          </a:xfrm>
          <a:prstGeom prst="cube">
            <a:avLst/>
          </a:prstGeom>
          <a:gradFill flip="none" rotWithShape="1">
            <a:gsLst>
              <a:gs pos="0">
                <a:srgbClr val="A9B4C1"/>
              </a:gs>
              <a:gs pos="100000">
                <a:srgbClr val="7989A3"/>
              </a:gs>
            </a:gsLst>
            <a:lin ang="5400000" scaled="0"/>
            <a:tileRect/>
          </a:gradFill>
          <a:ln w="9525">
            <a:noFill/>
            <a:round/>
            <a:headEnd/>
            <a:tailEnd/>
          </a:ln>
          <a:effectLst>
            <a:outerShdw blurRad="152400" dist="317500" dir="5400000" sx="90000" sy="-19000" rotWithShape="0">
              <a:prstClr val="black">
                <a:alpha val="15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smtClean="0">
              <a:solidFill>
                <a:srgbClr val="FFFFFF"/>
              </a:solidFill>
            </a:endParaRPr>
          </a:p>
        </p:txBody>
      </p:sp>
      <p:sp>
        <p:nvSpPr>
          <p:cNvPr id="47" name="Cube 46"/>
          <p:cNvSpPr>
            <a:spLocks noChangeAspect="1"/>
          </p:cNvSpPr>
          <p:nvPr/>
        </p:nvSpPr>
        <p:spPr bwMode="auto">
          <a:xfrm>
            <a:off x="7329392" y="2671750"/>
            <a:ext cx="619974" cy="619972"/>
          </a:xfrm>
          <a:prstGeom prst="cube">
            <a:avLst/>
          </a:prstGeom>
          <a:gradFill flip="none" rotWithShape="1">
            <a:gsLst>
              <a:gs pos="0">
                <a:srgbClr val="A9B4C1"/>
              </a:gs>
              <a:gs pos="100000">
                <a:srgbClr val="7989A3"/>
              </a:gs>
            </a:gsLst>
            <a:lin ang="5400000" scaled="0"/>
            <a:tileRect/>
          </a:gradFill>
          <a:ln w="9525">
            <a:noFill/>
            <a:round/>
            <a:headEnd/>
            <a:tailEnd/>
          </a:ln>
          <a:effectLst>
            <a:outerShdw blurRad="152400" dist="317500" dir="5400000" sx="90000" sy="-19000" rotWithShape="0">
              <a:prstClr val="black">
                <a:alpha val="15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smtClean="0">
              <a:solidFill>
                <a:srgbClr val="FFFFFF"/>
              </a:solidFill>
            </a:endParaRPr>
          </a:p>
        </p:txBody>
      </p:sp>
      <p:sp>
        <p:nvSpPr>
          <p:cNvPr id="48" name="Cube 47"/>
          <p:cNvSpPr>
            <a:spLocks noChangeAspect="1"/>
          </p:cNvSpPr>
          <p:nvPr/>
        </p:nvSpPr>
        <p:spPr bwMode="auto">
          <a:xfrm>
            <a:off x="6322400" y="2249619"/>
            <a:ext cx="521337" cy="521335"/>
          </a:xfrm>
          <a:prstGeom prst="cube">
            <a:avLst/>
          </a:prstGeom>
          <a:gradFill flip="none" rotWithShape="1">
            <a:gsLst>
              <a:gs pos="0">
                <a:srgbClr val="A9B4C1"/>
              </a:gs>
              <a:gs pos="100000">
                <a:srgbClr val="7989A3"/>
              </a:gs>
            </a:gsLst>
            <a:lin ang="5400000" scaled="0"/>
            <a:tileRect/>
          </a:gradFill>
          <a:ln w="9525">
            <a:noFill/>
            <a:round/>
            <a:headEnd/>
            <a:tailEnd/>
          </a:ln>
          <a:effectLst>
            <a:outerShdw blurRad="152400" dist="317500" dir="5400000" sx="90000" sy="-19000" rotWithShape="0">
              <a:prstClr val="black">
                <a:alpha val="15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smtClean="0">
              <a:solidFill>
                <a:srgbClr val="FFFFFF"/>
              </a:solidFill>
            </a:endParaRPr>
          </a:p>
        </p:txBody>
      </p:sp>
      <p:grpSp>
        <p:nvGrpSpPr>
          <p:cNvPr id="3" name="1"/>
          <p:cNvGrpSpPr>
            <a:grpSpLocks noChangeAspect="1"/>
          </p:cNvGrpSpPr>
          <p:nvPr/>
        </p:nvGrpSpPr>
        <p:grpSpPr>
          <a:xfrm>
            <a:off x="442660" y="5176296"/>
            <a:ext cx="1277958" cy="1315184"/>
            <a:chOff x="509588" y="4632383"/>
            <a:chExt cx="1463974" cy="1506618"/>
          </a:xfrm>
          <a:effectLst>
            <a:outerShdw blurRad="76200" dir="18900000" sy="23000" kx="-1200000" algn="bl" rotWithShape="0">
              <a:prstClr val="black">
                <a:alpha val="20000"/>
              </a:prstClr>
            </a:outerShdw>
          </a:effectLst>
        </p:grpSpPr>
        <p:sp>
          <p:nvSpPr>
            <p:cNvPr id="116" name="Cube 115"/>
            <p:cNvSpPr>
              <a:spLocks noChangeAspect="1"/>
            </p:cNvSpPr>
            <p:nvPr/>
          </p:nvSpPr>
          <p:spPr bwMode="auto">
            <a:xfrm>
              <a:off x="509589" y="4632383"/>
              <a:ext cx="1463973" cy="1463973"/>
            </a:xfrm>
            <a:prstGeom prst="cube">
              <a:avLst/>
            </a:prstGeom>
            <a:gradFill flip="none" rotWithShape="1">
              <a:gsLst>
                <a:gs pos="0">
                  <a:srgbClr val="A9B4C1"/>
                </a:gs>
                <a:gs pos="100000">
                  <a:srgbClr val="7989A3"/>
                </a:gs>
              </a:gsLst>
              <a:lin ang="5400000" scaled="0"/>
              <a:tileRect/>
            </a:gra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smtClean="0">
                <a:solidFill>
                  <a:srgbClr val="FFFFFF"/>
                </a:solidFill>
              </a:endParaRPr>
            </a:p>
          </p:txBody>
        </p:sp>
        <p:cxnSp>
          <p:nvCxnSpPr>
            <p:cNvPr id="50" name="Straight Connector 49"/>
            <p:cNvCxnSpPr/>
            <p:nvPr/>
          </p:nvCxnSpPr>
          <p:spPr bwMode="auto">
            <a:xfrm rot="10800000" flipH="1">
              <a:off x="509589" y="5712509"/>
              <a:ext cx="1097981" cy="0"/>
            </a:xfrm>
            <a:prstGeom prst="line">
              <a:avLst/>
            </a:prstGeom>
            <a:noFill/>
            <a:ln w="12700" cap="flat" cmpd="sng" algn="ctr">
              <a:solidFill>
                <a:srgbClr val="435D7B"/>
              </a:solidFill>
              <a:prstDash val="solid"/>
              <a:round/>
              <a:headEnd type="none" w="med" len="med"/>
              <a:tailEnd type="none" w="med" len="med"/>
            </a:ln>
            <a:effectLst/>
          </p:spPr>
        </p:cxnSp>
        <p:cxnSp>
          <p:nvCxnSpPr>
            <p:cNvPr id="53" name="Straight Connector 52"/>
            <p:cNvCxnSpPr/>
            <p:nvPr/>
          </p:nvCxnSpPr>
          <p:spPr bwMode="auto">
            <a:xfrm rot="10800000" flipH="1">
              <a:off x="509588" y="5325197"/>
              <a:ext cx="1097981" cy="0"/>
            </a:xfrm>
            <a:prstGeom prst="line">
              <a:avLst/>
            </a:prstGeom>
            <a:noFill/>
            <a:ln w="12700" cap="flat" cmpd="sng" algn="ctr">
              <a:solidFill>
                <a:srgbClr val="60718D"/>
              </a:solidFill>
              <a:prstDash val="solid"/>
              <a:round/>
              <a:headEnd type="none" w="med" len="med"/>
              <a:tailEnd type="none" w="med" len="med"/>
            </a:ln>
            <a:effectLst/>
          </p:spPr>
        </p:cxnSp>
        <p:sp>
          <p:nvSpPr>
            <p:cNvPr id="55" name="TextBox 54"/>
            <p:cNvSpPr txBox="1"/>
            <p:nvPr/>
          </p:nvSpPr>
          <p:spPr>
            <a:xfrm>
              <a:off x="509588" y="5039834"/>
              <a:ext cx="1085296" cy="246221"/>
            </a:xfrm>
            <a:prstGeom prst="rect">
              <a:avLst/>
            </a:prstGeom>
            <a:noFill/>
          </p:spPr>
          <p:txBody>
            <a:bodyPr wrap="square" rtlCol="0">
              <a:spAutoFit/>
            </a:bodyPr>
            <a:lstStyle/>
            <a:p>
              <a:pPr algn="ctr"/>
              <a:r>
                <a:rPr lang="en-US" sz="1000" b="1" dirty="0" smtClean="0">
                  <a:solidFill>
                    <a:srgbClr val="FFFFFF"/>
                  </a:solidFill>
                  <a:effectLst>
                    <a:outerShdw blurRad="38100" dist="38100" dir="2700000" algn="tl">
                      <a:srgbClr val="000000">
                        <a:alpha val="43137"/>
                      </a:srgbClr>
                    </a:outerShdw>
                  </a:effectLst>
                </a:rPr>
                <a:t>MS Dynamics</a:t>
              </a:r>
              <a:endParaRPr lang="en-US" sz="1000" b="1" dirty="0">
                <a:solidFill>
                  <a:srgbClr val="FFFFFF"/>
                </a:solidFill>
                <a:effectLst>
                  <a:outerShdw blurRad="38100" dist="38100" dir="2700000" algn="tl">
                    <a:srgbClr val="000000">
                      <a:alpha val="43137"/>
                    </a:srgbClr>
                  </a:outerShdw>
                </a:effectLst>
              </a:endParaRPr>
            </a:p>
          </p:txBody>
        </p:sp>
        <p:sp>
          <p:nvSpPr>
            <p:cNvPr id="56" name="TextBox 55"/>
            <p:cNvSpPr txBox="1"/>
            <p:nvPr/>
          </p:nvSpPr>
          <p:spPr>
            <a:xfrm>
              <a:off x="509588" y="5427145"/>
              <a:ext cx="1085296" cy="270573"/>
            </a:xfrm>
            <a:prstGeom prst="rect">
              <a:avLst/>
            </a:prstGeom>
            <a:noFill/>
          </p:spPr>
          <p:txBody>
            <a:bodyPr wrap="square" rtlCol="0">
              <a:spAutoFit/>
            </a:bodyPr>
            <a:lstStyle/>
            <a:p>
              <a:pPr algn="ctr"/>
              <a:r>
                <a:rPr lang="en-US" sz="1000" b="1" dirty="0" smtClean="0">
                  <a:solidFill>
                    <a:srgbClr val="FFFFFF"/>
                  </a:solidFill>
                  <a:effectLst>
                    <a:outerShdw blurRad="38100" dist="38100" dir="2700000" algn="tl">
                      <a:srgbClr val="000000">
                        <a:alpha val="43137"/>
                      </a:srgbClr>
                    </a:outerShdw>
                  </a:effectLst>
                </a:rPr>
                <a:t>SQL Server</a:t>
              </a:r>
              <a:endParaRPr lang="en-US" sz="1000" b="1" dirty="0">
                <a:solidFill>
                  <a:srgbClr val="FFFFFF"/>
                </a:solidFill>
                <a:effectLst>
                  <a:outerShdw blurRad="38100" dist="38100" dir="2700000" algn="tl">
                    <a:srgbClr val="000000">
                      <a:alpha val="43137"/>
                    </a:srgbClr>
                  </a:outerShdw>
                </a:effectLst>
              </a:endParaRPr>
            </a:p>
          </p:txBody>
        </p:sp>
        <p:sp>
          <p:nvSpPr>
            <p:cNvPr id="57" name="TextBox 56"/>
            <p:cNvSpPr txBox="1"/>
            <p:nvPr/>
          </p:nvSpPr>
          <p:spPr>
            <a:xfrm>
              <a:off x="509588" y="5699320"/>
              <a:ext cx="1085296" cy="439681"/>
            </a:xfrm>
            <a:prstGeom prst="rect">
              <a:avLst/>
            </a:prstGeom>
            <a:noFill/>
          </p:spPr>
          <p:txBody>
            <a:bodyPr wrap="square" rtlCol="0">
              <a:spAutoFit/>
            </a:bodyPr>
            <a:lstStyle/>
            <a:p>
              <a:pPr algn="ctr"/>
              <a:r>
                <a:rPr lang="en-US" sz="1000" b="1" dirty="0" smtClean="0">
                  <a:solidFill>
                    <a:srgbClr val="FFFFFF"/>
                  </a:solidFill>
                  <a:effectLst>
                    <a:outerShdw blurRad="38100" dist="38100" dir="2700000" algn="tl">
                      <a:srgbClr val="000000">
                        <a:alpha val="43137"/>
                      </a:srgbClr>
                    </a:outerShdw>
                  </a:effectLst>
                </a:rPr>
                <a:t>Windows Server</a:t>
              </a:r>
              <a:endParaRPr lang="en-US" sz="1000" b="1" dirty="0">
                <a:solidFill>
                  <a:srgbClr val="FFFFFF"/>
                </a:solidFill>
                <a:effectLst>
                  <a:outerShdw blurRad="38100" dist="38100" dir="2700000" algn="tl">
                    <a:srgbClr val="000000">
                      <a:alpha val="43137"/>
                    </a:srgbClr>
                  </a:outerShdw>
                </a:effectLst>
              </a:endParaRPr>
            </a:p>
          </p:txBody>
        </p:sp>
      </p:grpSp>
      <p:grpSp>
        <p:nvGrpSpPr>
          <p:cNvPr id="4" name="2"/>
          <p:cNvGrpSpPr>
            <a:grpSpLocks noChangeAspect="1"/>
          </p:cNvGrpSpPr>
          <p:nvPr/>
        </p:nvGrpSpPr>
        <p:grpSpPr>
          <a:xfrm>
            <a:off x="2110199" y="5176296"/>
            <a:ext cx="1277958" cy="1306045"/>
            <a:chOff x="509588" y="4632384"/>
            <a:chExt cx="1463974" cy="1496149"/>
          </a:xfrm>
          <a:effectLst>
            <a:outerShdw blurRad="76200" dir="18900000" sy="23000" kx="-1200000" algn="bl" rotWithShape="0">
              <a:prstClr val="black">
                <a:alpha val="20000"/>
              </a:prstClr>
            </a:outerShdw>
          </a:effectLst>
        </p:grpSpPr>
        <p:sp>
          <p:nvSpPr>
            <p:cNvPr id="60" name="Cube 59"/>
            <p:cNvSpPr>
              <a:spLocks noChangeAspect="1"/>
            </p:cNvSpPr>
            <p:nvPr/>
          </p:nvSpPr>
          <p:spPr bwMode="auto">
            <a:xfrm>
              <a:off x="509589" y="4632384"/>
              <a:ext cx="1463973" cy="1463973"/>
            </a:xfrm>
            <a:prstGeom prst="cube">
              <a:avLst/>
            </a:prstGeom>
            <a:gradFill flip="none" rotWithShape="1">
              <a:gsLst>
                <a:gs pos="0">
                  <a:srgbClr val="A9B4C1"/>
                </a:gs>
                <a:gs pos="100000">
                  <a:srgbClr val="7989A3"/>
                </a:gs>
              </a:gsLst>
              <a:lin ang="5400000" scaled="0"/>
              <a:tileRect/>
            </a:gra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smtClean="0">
                <a:solidFill>
                  <a:srgbClr val="FFFFFF"/>
                </a:solidFill>
              </a:endParaRPr>
            </a:p>
          </p:txBody>
        </p:sp>
        <p:cxnSp>
          <p:nvCxnSpPr>
            <p:cNvPr id="61" name="Straight Connector 60"/>
            <p:cNvCxnSpPr/>
            <p:nvPr/>
          </p:nvCxnSpPr>
          <p:spPr bwMode="auto">
            <a:xfrm rot="10800000" flipH="1">
              <a:off x="509589" y="5712509"/>
              <a:ext cx="1097981" cy="0"/>
            </a:xfrm>
            <a:prstGeom prst="line">
              <a:avLst/>
            </a:prstGeom>
            <a:noFill/>
            <a:ln w="12700" cap="flat" cmpd="sng" algn="ctr">
              <a:solidFill>
                <a:srgbClr val="435D7B"/>
              </a:solidFill>
              <a:prstDash val="solid"/>
              <a:round/>
              <a:headEnd type="none" w="med" len="med"/>
              <a:tailEnd type="none" w="med" len="med"/>
            </a:ln>
            <a:effectLst/>
          </p:spPr>
        </p:cxnSp>
        <p:cxnSp>
          <p:nvCxnSpPr>
            <p:cNvPr id="62" name="Straight Connector 61"/>
            <p:cNvCxnSpPr/>
            <p:nvPr/>
          </p:nvCxnSpPr>
          <p:spPr bwMode="auto">
            <a:xfrm rot="10800000" flipH="1">
              <a:off x="509588" y="5325197"/>
              <a:ext cx="1097981" cy="0"/>
            </a:xfrm>
            <a:prstGeom prst="line">
              <a:avLst/>
            </a:prstGeom>
            <a:noFill/>
            <a:ln w="12700" cap="flat" cmpd="sng" algn="ctr">
              <a:solidFill>
                <a:srgbClr val="60718D"/>
              </a:solidFill>
              <a:prstDash val="solid"/>
              <a:round/>
              <a:headEnd type="none" w="med" len="med"/>
              <a:tailEnd type="none" w="med" len="med"/>
            </a:ln>
            <a:effectLst/>
          </p:spPr>
        </p:cxnSp>
        <p:sp>
          <p:nvSpPr>
            <p:cNvPr id="63" name="TextBox 62"/>
            <p:cNvSpPr txBox="1"/>
            <p:nvPr/>
          </p:nvSpPr>
          <p:spPr>
            <a:xfrm>
              <a:off x="509588" y="5039834"/>
              <a:ext cx="1085296" cy="246221"/>
            </a:xfrm>
            <a:prstGeom prst="rect">
              <a:avLst/>
            </a:prstGeom>
            <a:noFill/>
          </p:spPr>
          <p:txBody>
            <a:bodyPr wrap="square" rtlCol="0">
              <a:spAutoFit/>
            </a:bodyPr>
            <a:lstStyle/>
            <a:p>
              <a:pPr algn="ctr"/>
              <a:r>
                <a:rPr lang="en-US" sz="1000" b="1" dirty="0" smtClean="0">
                  <a:solidFill>
                    <a:srgbClr val="FFFFFF"/>
                  </a:solidFill>
                  <a:effectLst>
                    <a:outerShdw blurRad="38100" dist="38100" dir="2700000" algn="tl">
                      <a:srgbClr val="000000">
                        <a:alpha val="43137"/>
                      </a:srgbClr>
                    </a:outerShdw>
                  </a:effectLst>
                </a:rPr>
                <a:t>SAP</a:t>
              </a:r>
              <a:endParaRPr lang="en-US" sz="1000" b="1" dirty="0">
                <a:solidFill>
                  <a:srgbClr val="FFFFFF"/>
                </a:solidFill>
                <a:effectLst>
                  <a:outerShdw blurRad="38100" dist="38100" dir="2700000" algn="tl">
                    <a:srgbClr val="000000">
                      <a:alpha val="43137"/>
                    </a:srgbClr>
                  </a:outerShdw>
                </a:effectLst>
              </a:endParaRPr>
            </a:p>
          </p:txBody>
        </p:sp>
        <p:sp>
          <p:nvSpPr>
            <p:cNvPr id="64" name="TextBox 63"/>
            <p:cNvSpPr txBox="1"/>
            <p:nvPr/>
          </p:nvSpPr>
          <p:spPr>
            <a:xfrm>
              <a:off x="509588" y="5427145"/>
              <a:ext cx="1085296" cy="270573"/>
            </a:xfrm>
            <a:prstGeom prst="rect">
              <a:avLst/>
            </a:prstGeom>
            <a:noFill/>
          </p:spPr>
          <p:txBody>
            <a:bodyPr wrap="square" rtlCol="0">
              <a:spAutoFit/>
            </a:bodyPr>
            <a:lstStyle/>
            <a:p>
              <a:pPr algn="ctr"/>
              <a:r>
                <a:rPr lang="en-US" sz="1000" b="1" dirty="0" smtClean="0">
                  <a:solidFill>
                    <a:srgbClr val="FFFFFF"/>
                  </a:solidFill>
                  <a:effectLst>
                    <a:outerShdw blurRad="38100" dist="38100" dir="2700000" algn="tl">
                      <a:srgbClr val="000000">
                        <a:alpha val="43137"/>
                      </a:srgbClr>
                    </a:outerShdw>
                  </a:effectLst>
                </a:rPr>
                <a:t>SQL Server</a:t>
              </a:r>
              <a:endParaRPr lang="en-US" sz="1000" b="1" dirty="0">
                <a:solidFill>
                  <a:srgbClr val="FFFFFF"/>
                </a:solidFill>
                <a:effectLst>
                  <a:outerShdw blurRad="38100" dist="38100" dir="2700000" algn="tl">
                    <a:srgbClr val="000000">
                      <a:alpha val="43137"/>
                    </a:srgbClr>
                  </a:outerShdw>
                </a:effectLst>
              </a:endParaRPr>
            </a:p>
          </p:txBody>
        </p:sp>
        <p:sp>
          <p:nvSpPr>
            <p:cNvPr id="65" name="TextBox 64"/>
            <p:cNvSpPr txBox="1"/>
            <p:nvPr/>
          </p:nvSpPr>
          <p:spPr>
            <a:xfrm>
              <a:off x="509588" y="5688852"/>
              <a:ext cx="1085296" cy="439681"/>
            </a:xfrm>
            <a:prstGeom prst="rect">
              <a:avLst/>
            </a:prstGeom>
            <a:noFill/>
          </p:spPr>
          <p:txBody>
            <a:bodyPr wrap="square" rtlCol="0">
              <a:spAutoFit/>
            </a:bodyPr>
            <a:lstStyle/>
            <a:p>
              <a:pPr algn="ctr"/>
              <a:r>
                <a:rPr lang="en-US" sz="1000" b="1" dirty="0" smtClean="0">
                  <a:solidFill>
                    <a:srgbClr val="FFFFFF"/>
                  </a:solidFill>
                  <a:effectLst>
                    <a:outerShdw blurRad="38100" dist="38100" dir="2700000" algn="tl">
                      <a:srgbClr val="000000">
                        <a:alpha val="43137"/>
                      </a:srgbClr>
                    </a:outerShdw>
                  </a:effectLst>
                </a:rPr>
                <a:t>Windows Server</a:t>
              </a:r>
              <a:endParaRPr lang="en-US" sz="1000" b="1" dirty="0">
                <a:solidFill>
                  <a:srgbClr val="FFFFFF"/>
                </a:solidFill>
                <a:effectLst>
                  <a:outerShdw blurRad="38100" dist="38100" dir="2700000" algn="tl">
                    <a:srgbClr val="000000">
                      <a:alpha val="43137"/>
                    </a:srgbClr>
                  </a:outerShdw>
                </a:effectLst>
              </a:endParaRPr>
            </a:p>
          </p:txBody>
        </p:sp>
      </p:grpSp>
      <p:sp>
        <p:nvSpPr>
          <p:cNvPr id="82" name="Cube 81"/>
          <p:cNvSpPr>
            <a:spLocks noChangeAspect="1"/>
          </p:cNvSpPr>
          <p:nvPr/>
        </p:nvSpPr>
        <p:spPr bwMode="auto">
          <a:xfrm>
            <a:off x="5108402" y="4686761"/>
            <a:ext cx="411168" cy="411168"/>
          </a:xfrm>
          <a:prstGeom prst="cube">
            <a:avLst/>
          </a:prstGeom>
          <a:gradFill flip="none" rotWithShape="1">
            <a:gsLst>
              <a:gs pos="0">
                <a:srgbClr val="A9B4C1"/>
              </a:gs>
              <a:gs pos="100000">
                <a:srgbClr val="7989A3"/>
              </a:gs>
            </a:gsLst>
            <a:lin ang="5400000" scaled="0"/>
            <a:tileRect/>
          </a:gradFill>
          <a:ln w="9525">
            <a:noFill/>
            <a:round/>
            <a:headEnd/>
            <a:tailEnd/>
          </a:ln>
          <a:effectLst>
            <a:outerShdw blurRad="152400" dist="317500" dir="5400000" sx="90000" sy="-19000" rotWithShape="0">
              <a:prstClr val="black">
                <a:alpha val="15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smtClean="0">
              <a:solidFill>
                <a:srgbClr val="FFFFFF"/>
              </a:solidFill>
            </a:endParaRPr>
          </a:p>
        </p:txBody>
      </p:sp>
      <p:grpSp>
        <p:nvGrpSpPr>
          <p:cNvPr id="5" name="3"/>
          <p:cNvGrpSpPr>
            <a:grpSpLocks noChangeAspect="1"/>
          </p:cNvGrpSpPr>
          <p:nvPr/>
        </p:nvGrpSpPr>
        <p:grpSpPr>
          <a:xfrm>
            <a:off x="3777739" y="5176295"/>
            <a:ext cx="1277958" cy="1277957"/>
            <a:chOff x="509588" y="4632384"/>
            <a:chExt cx="1463974" cy="1463973"/>
          </a:xfrm>
          <a:effectLst>
            <a:outerShdw blurRad="76200" dir="18900000" sy="23000" kx="-1200000" algn="bl" rotWithShape="0">
              <a:prstClr val="black">
                <a:alpha val="20000"/>
              </a:prstClr>
            </a:outerShdw>
          </a:effectLst>
        </p:grpSpPr>
        <p:sp>
          <p:nvSpPr>
            <p:cNvPr id="67" name="Cube 66"/>
            <p:cNvSpPr>
              <a:spLocks noChangeAspect="1"/>
            </p:cNvSpPr>
            <p:nvPr/>
          </p:nvSpPr>
          <p:spPr bwMode="auto">
            <a:xfrm>
              <a:off x="509589" y="4632384"/>
              <a:ext cx="1463973" cy="1463973"/>
            </a:xfrm>
            <a:prstGeom prst="cube">
              <a:avLst/>
            </a:prstGeom>
            <a:gradFill flip="none" rotWithShape="1">
              <a:gsLst>
                <a:gs pos="0">
                  <a:srgbClr val="A9B4C1"/>
                </a:gs>
                <a:gs pos="100000">
                  <a:srgbClr val="7989A3"/>
                </a:gs>
              </a:gsLst>
              <a:lin ang="5400000" scaled="0"/>
              <a:tileRect/>
            </a:gra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smtClean="0">
                <a:solidFill>
                  <a:srgbClr val="FFFFFF"/>
                </a:solidFill>
              </a:endParaRPr>
            </a:p>
          </p:txBody>
        </p:sp>
        <p:cxnSp>
          <p:nvCxnSpPr>
            <p:cNvPr id="68" name="Straight Connector 67"/>
            <p:cNvCxnSpPr/>
            <p:nvPr/>
          </p:nvCxnSpPr>
          <p:spPr bwMode="auto">
            <a:xfrm rot="10800000" flipH="1">
              <a:off x="509589" y="5743911"/>
              <a:ext cx="1097980" cy="0"/>
            </a:xfrm>
            <a:prstGeom prst="line">
              <a:avLst/>
            </a:prstGeom>
            <a:noFill/>
            <a:ln w="12700" cap="flat" cmpd="sng" algn="ctr">
              <a:solidFill>
                <a:srgbClr val="435D7B"/>
              </a:solidFill>
              <a:prstDash val="solid"/>
              <a:round/>
              <a:headEnd type="none" w="med" len="med"/>
              <a:tailEnd type="none" w="med" len="med"/>
            </a:ln>
            <a:effectLst/>
          </p:spPr>
        </p:cxnSp>
        <p:cxnSp>
          <p:nvCxnSpPr>
            <p:cNvPr id="69" name="Straight Connector 68"/>
            <p:cNvCxnSpPr/>
            <p:nvPr/>
          </p:nvCxnSpPr>
          <p:spPr bwMode="auto">
            <a:xfrm rot="10800000" flipH="1">
              <a:off x="509588" y="5356600"/>
              <a:ext cx="1097980" cy="0"/>
            </a:xfrm>
            <a:prstGeom prst="line">
              <a:avLst/>
            </a:prstGeom>
            <a:noFill/>
            <a:ln w="12700" cap="flat" cmpd="sng" algn="ctr">
              <a:solidFill>
                <a:srgbClr val="60718D"/>
              </a:solidFill>
              <a:prstDash val="solid"/>
              <a:round/>
              <a:headEnd type="none" w="med" len="med"/>
              <a:tailEnd type="none" w="med" len="med"/>
            </a:ln>
            <a:effectLst/>
          </p:spPr>
        </p:cxnSp>
        <p:sp>
          <p:nvSpPr>
            <p:cNvPr id="70" name="TextBox 69"/>
            <p:cNvSpPr txBox="1"/>
            <p:nvPr/>
          </p:nvSpPr>
          <p:spPr>
            <a:xfrm>
              <a:off x="509588" y="5039834"/>
              <a:ext cx="1085296" cy="246221"/>
            </a:xfrm>
            <a:prstGeom prst="rect">
              <a:avLst/>
            </a:prstGeom>
            <a:noFill/>
          </p:spPr>
          <p:txBody>
            <a:bodyPr wrap="square" rtlCol="0">
              <a:spAutoFit/>
            </a:bodyPr>
            <a:lstStyle/>
            <a:p>
              <a:pPr algn="ctr"/>
              <a:r>
                <a:rPr lang="en-US" sz="1000" b="1" dirty="0" smtClean="0">
                  <a:solidFill>
                    <a:srgbClr val="FFFFFF"/>
                  </a:solidFill>
                  <a:effectLst>
                    <a:outerShdw blurRad="38100" dist="38100" dir="2700000" algn="tl">
                      <a:srgbClr val="000000">
                        <a:alpha val="43137"/>
                      </a:srgbClr>
                    </a:outerShdw>
                  </a:effectLst>
                </a:rPr>
                <a:t>JD Edwards</a:t>
              </a:r>
              <a:endParaRPr lang="en-US" sz="1000" b="1" dirty="0">
                <a:solidFill>
                  <a:srgbClr val="FFFFFF"/>
                </a:solidFill>
                <a:effectLst>
                  <a:outerShdw blurRad="38100" dist="38100" dir="2700000" algn="tl">
                    <a:srgbClr val="000000">
                      <a:alpha val="43137"/>
                    </a:srgbClr>
                  </a:outerShdw>
                </a:effectLst>
              </a:endParaRPr>
            </a:p>
          </p:txBody>
        </p:sp>
        <p:sp>
          <p:nvSpPr>
            <p:cNvPr id="71" name="TextBox 70"/>
            <p:cNvSpPr txBox="1"/>
            <p:nvPr/>
          </p:nvSpPr>
          <p:spPr>
            <a:xfrm>
              <a:off x="509588" y="5427145"/>
              <a:ext cx="1085296" cy="246221"/>
            </a:xfrm>
            <a:prstGeom prst="rect">
              <a:avLst/>
            </a:prstGeom>
            <a:noFill/>
          </p:spPr>
          <p:txBody>
            <a:bodyPr wrap="square" rtlCol="0">
              <a:spAutoFit/>
            </a:bodyPr>
            <a:lstStyle/>
            <a:p>
              <a:pPr algn="ctr"/>
              <a:r>
                <a:rPr lang="en-US" sz="1000" b="1" dirty="0" smtClean="0">
                  <a:solidFill>
                    <a:srgbClr val="FFFFFF"/>
                  </a:solidFill>
                  <a:effectLst>
                    <a:outerShdw blurRad="38100" dist="38100" dir="2700000" algn="tl">
                      <a:srgbClr val="000000">
                        <a:alpha val="43137"/>
                      </a:srgbClr>
                    </a:outerShdw>
                  </a:effectLst>
                </a:rPr>
                <a:t>Oracle</a:t>
              </a:r>
              <a:endParaRPr lang="en-US" sz="1000" b="1" dirty="0">
                <a:solidFill>
                  <a:srgbClr val="FFFFFF"/>
                </a:solidFill>
                <a:effectLst>
                  <a:outerShdw blurRad="38100" dist="38100" dir="2700000" algn="tl">
                    <a:srgbClr val="000000">
                      <a:alpha val="43137"/>
                    </a:srgbClr>
                  </a:outerShdw>
                </a:effectLst>
              </a:endParaRPr>
            </a:p>
          </p:txBody>
        </p:sp>
        <p:sp>
          <p:nvSpPr>
            <p:cNvPr id="72" name="TextBox 71"/>
            <p:cNvSpPr txBox="1"/>
            <p:nvPr/>
          </p:nvSpPr>
          <p:spPr>
            <a:xfrm>
              <a:off x="509588" y="5814458"/>
              <a:ext cx="1085296" cy="270573"/>
            </a:xfrm>
            <a:prstGeom prst="rect">
              <a:avLst/>
            </a:prstGeom>
            <a:noFill/>
          </p:spPr>
          <p:txBody>
            <a:bodyPr wrap="square" rtlCol="0">
              <a:spAutoFit/>
            </a:bodyPr>
            <a:lstStyle/>
            <a:p>
              <a:pPr algn="ctr"/>
              <a:r>
                <a:rPr lang="en-US" sz="1000" b="1" dirty="0" smtClean="0">
                  <a:solidFill>
                    <a:srgbClr val="FFFFFF"/>
                  </a:solidFill>
                  <a:effectLst>
                    <a:outerShdw blurRad="38100" dist="38100" dir="2700000" algn="tl">
                      <a:srgbClr val="000000">
                        <a:alpha val="43137"/>
                      </a:srgbClr>
                    </a:outerShdw>
                  </a:effectLst>
                </a:rPr>
                <a:t>Unix</a:t>
              </a:r>
              <a:endParaRPr lang="en-US" sz="1000" b="1" dirty="0">
                <a:solidFill>
                  <a:srgbClr val="FFFFFF"/>
                </a:solidFill>
                <a:effectLst>
                  <a:outerShdw blurRad="38100" dist="38100" dir="2700000" algn="tl">
                    <a:srgbClr val="000000">
                      <a:alpha val="43137"/>
                    </a:srgbClr>
                  </a:outerShdw>
                </a:effectLst>
              </a:endParaRPr>
            </a:p>
          </p:txBody>
        </p:sp>
      </p:grpSp>
      <p:grpSp>
        <p:nvGrpSpPr>
          <p:cNvPr id="6" name="4"/>
          <p:cNvGrpSpPr>
            <a:grpSpLocks noChangeAspect="1"/>
          </p:cNvGrpSpPr>
          <p:nvPr/>
        </p:nvGrpSpPr>
        <p:grpSpPr>
          <a:xfrm>
            <a:off x="5445279" y="5176295"/>
            <a:ext cx="1277958" cy="1277957"/>
            <a:chOff x="509588" y="4632384"/>
            <a:chExt cx="1463974" cy="1463973"/>
          </a:xfrm>
          <a:effectLst>
            <a:outerShdw blurRad="76200" dir="18900000" sy="23000" kx="-1200000" algn="bl" rotWithShape="0">
              <a:prstClr val="black">
                <a:alpha val="20000"/>
              </a:prstClr>
            </a:outerShdw>
          </a:effectLst>
        </p:grpSpPr>
        <p:sp>
          <p:nvSpPr>
            <p:cNvPr id="74" name="Cube 73"/>
            <p:cNvSpPr>
              <a:spLocks noChangeAspect="1"/>
            </p:cNvSpPr>
            <p:nvPr/>
          </p:nvSpPr>
          <p:spPr bwMode="auto">
            <a:xfrm>
              <a:off x="509589" y="4632384"/>
              <a:ext cx="1463973" cy="1463973"/>
            </a:xfrm>
            <a:prstGeom prst="cube">
              <a:avLst/>
            </a:prstGeom>
            <a:gradFill flip="none" rotWithShape="1">
              <a:gsLst>
                <a:gs pos="0">
                  <a:srgbClr val="A9B4C1"/>
                </a:gs>
                <a:gs pos="100000">
                  <a:srgbClr val="7989A3"/>
                </a:gs>
              </a:gsLst>
              <a:lin ang="5400000" scaled="0"/>
              <a:tileRect/>
            </a:gra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smtClean="0">
                <a:solidFill>
                  <a:srgbClr val="FFFFFF"/>
                </a:solidFill>
              </a:endParaRPr>
            </a:p>
          </p:txBody>
        </p:sp>
        <p:cxnSp>
          <p:nvCxnSpPr>
            <p:cNvPr id="75" name="Straight Connector 74"/>
            <p:cNvCxnSpPr/>
            <p:nvPr/>
          </p:nvCxnSpPr>
          <p:spPr bwMode="auto">
            <a:xfrm rot="10800000" flipH="1">
              <a:off x="509589" y="5743911"/>
              <a:ext cx="1097980" cy="0"/>
            </a:xfrm>
            <a:prstGeom prst="line">
              <a:avLst/>
            </a:prstGeom>
            <a:noFill/>
            <a:ln w="12700" cap="flat" cmpd="sng" algn="ctr">
              <a:solidFill>
                <a:srgbClr val="435D7B"/>
              </a:solidFill>
              <a:prstDash val="solid"/>
              <a:round/>
              <a:headEnd type="none" w="med" len="med"/>
              <a:tailEnd type="none" w="med" len="med"/>
            </a:ln>
            <a:effectLst/>
          </p:spPr>
        </p:cxnSp>
        <p:cxnSp>
          <p:nvCxnSpPr>
            <p:cNvPr id="76" name="Straight Connector 75"/>
            <p:cNvCxnSpPr/>
            <p:nvPr/>
          </p:nvCxnSpPr>
          <p:spPr bwMode="auto">
            <a:xfrm rot="10800000" flipH="1">
              <a:off x="509588" y="5356600"/>
              <a:ext cx="1097980" cy="0"/>
            </a:xfrm>
            <a:prstGeom prst="line">
              <a:avLst/>
            </a:prstGeom>
            <a:noFill/>
            <a:ln w="12700" cap="flat" cmpd="sng" algn="ctr">
              <a:solidFill>
                <a:srgbClr val="60718D"/>
              </a:solidFill>
              <a:prstDash val="solid"/>
              <a:round/>
              <a:headEnd type="none" w="med" len="med"/>
              <a:tailEnd type="none" w="med" len="med"/>
            </a:ln>
            <a:effectLst/>
          </p:spPr>
        </p:cxnSp>
        <p:sp>
          <p:nvSpPr>
            <p:cNvPr id="77" name="TextBox 76"/>
            <p:cNvSpPr txBox="1"/>
            <p:nvPr/>
          </p:nvSpPr>
          <p:spPr>
            <a:xfrm>
              <a:off x="509588" y="5039834"/>
              <a:ext cx="1085296" cy="246221"/>
            </a:xfrm>
            <a:prstGeom prst="rect">
              <a:avLst/>
            </a:prstGeom>
            <a:noFill/>
          </p:spPr>
          <p:txBody>
            <a:bodyPr wrap="square" rtlCol="0">
              <a:spAutoFit/>
            </a:bodyPr>
            <a:lstStyle/>
            <a:p>
              <a:pPr algn="ctr"/>
              <a:r>
                <a:rPr lang="en-US" sz="1000" b="1" dirty="0" smtClean="0">
                  <a:solidFill>
                    <a:srgbClr val="FFFFFF"/>
                  </a:solidFill>
                  <a:effectLst>
                    <a:outerShdw blurRad="38100" dist="38100" dir="2700000" algn="tl">
                      <a:srgbClr val="000000">
                        <a:alpha val="43137"/>
                      </a:srgbClr>
                    </a:outerShdw>
                  </a:effectLst>
                </a:rPr>
                <a:t>Legacy</a:t>
              </a:r>
              <a:endParaRPr lang="en-US" sz="1000" b="1" dirty="0">
                <a:solidFill>
                  <a:srgbClr val="FFFFFF"/>
                </a:solidFill>
                <a:effectLst>
                  <a:outerShdw blurRad="38100" dist="38100" dir="2700000" algn="tl">
                    <a:srgbClr val="000000">
                      <a:alpha val="43137"/>
                    </a:srgbClr>
                  </a:outerShdw>
                </a:effectLst>
              </a:endParaRPr>
            </a:p>
          </p:txBody>
        </p:sp>
        <p:sp>
          <p:nvSpPr>
            <p:cNvPr id="78" name="TextBox 77"/>
            <p:cNvSpPr txBox="1"/>
            <p:nvPr/>
          </p:nvSpPr>
          <p:spPr>
            <a:xfrm>
              <a:off x="509588" y="5427145"/>
              <a:ext cx="1085296" cy="246221"/>
            </a:xfrm>
            <a:prstGeom prst="rect">
              <a:avLst/>
            </a:prstGeom>
            <a:noFill/>
          </p:spPr>
          <p:txBody>
            <a:bodyPr wrap="square" rtlCol="0">
              <a:spAutoFit/>
            </a:bodyPr>
            <a:lstStyle/>
            <a:p>
              <a:pPr algn="ctr"/>
              <a:r>
                <a:rPr lang="en-US" sz="1000" b="1" dirty="0" smtClean="0">
                  <a:solidFill>
                    <a:srgbClr val="FFFFFF"/>
                  </a:solidFill>
                  <a:effectLst>
                    <a:outerShdw blurRad="38100" dist="38100" dir="2700000" algn="tl">
                      <a:srgbClr val="000000">
                        <a:alpha val="43137"/>
                      </a:srgbClr>
                    </a:outerShdw>
                  </a:effectLst>
                </a:rPr>
                <a:t>DB2</a:t>
              </a:r>
              <a:endParaRPr lang="en-US" sz="1000" b="1" dirty="0">
                <a:solidFill>
                  <a:srgbClr val="FFFFFF"/>
                </a:solidFill>
                <a:effectLst>
                  <a:outerShdw blurRad="38100" dist="38100" dir="2700000" algn="tl">
                    <a:srgbClr val="000000">
                      <a:alpha val="43137"/>
                    </a:srgbClr>
                  </a:outerShdw>
                </a:effectLst>
              </a:endParaRPr>
            </a:p>
          </p:txBody>
        </p:sp>
        <p:sp>
          <p:nvSpPr>
            <p:cNvPr id="79" name="TextBox 78"/>
            <p:cNvSpPr txBox="1"/>
            <p:nvPr/>
          </p:nvSpPr>
          <p:spPr>
            <a:xfrm>
              <a:off x="509588" y="5814458"/>
              <a:ext cx="1085296" cy="246221"/>
            </a:xfrm>
            <a:prstGeom prst="rect">
              <a:avLst/>
            </a:prstGeom>
            <a:noFill/>
          </p:spPr>
          <p:txBody>
            <a:bodyPr wrap="square" rtlCol="0">
              <a:spAutoFit/>
            </a:bodyPr>
            <a:lstStyle/>
            <a:p>
              <a:pPr algn="ctr"/>
              <a:r>
                <a:rPr lang="en-US" sz="1000" b="1" dirty="0" smtClean="0">
                  <a:solidFill>
                    <a:srgbClr val="FFFFFF"/>
                  </a:solidFill>
                  <a:effectLst>
                    <a:outerShdw blurRad="38100" dist="38100" dir="2700000" algn="tl">
                      <a:srgbClr val="000000">
                        <a:alpha val="43137"/>
                      </a:srgbClr>
                    </a:outerShdw>
                  </a:effectLst>
                </a:rPr>
                <a:t>Z OS</a:t>
              </a:r>
              <a:endParaRPr lang="en-US" sz="1000" b="1" dirty="0">
                <a:solidFill>
                  <a:srgbClr val="FFFFFF"/>
                </a:solidFill>
                <a:effectLst>
                  <a:outerShdw blurRad="38100" dist="38100" dir="2700000" algn="tl">
                    <a:srgbClr val="000000">
                      <a:alpha val="43137"/>
                    </a:srgbClr>
                  </a:outerShdw>
                </a:effectLst>
              </a:endParaRPr>
            </a:p>
          </p:txBody>
        </p:sp>
      </p:grpSp>
      <p:grpSp>
        <p:nvGrpSpPr>
          <p:cNvPr id="8" name="5"/>
          <p:cNvGrpSpPr>
            <a:grpSpLocks noChangeAspect="1"/>
          </p:cNvGrpSpPr>
          <p:nvPr/>
        </p:nvGrpSpPr>
        <p:grpSpPr>
          <a:xfrm>
            <a:off x="7112817" y="5176295"/>
            <a:ext cx="1277958" cy="1277957"/>
            <a:chOff x="509588" y="4632384"/>
            <a:chExt cx="1463974" cy="1463973"/>
          </a:xfrm>
          <a:effectLst>
            <a:outerShdw blurRad="76200" dir="18900000" sy="23000" kx="-1200000" algn="bl" rotWithShape="0">
              <a:prstClr val="black">
                <a:alpha val="20000"/>
              </a:prstClr>
            </a:outerShdw>
          </a:effectLst>
        </p:grpSpPr>
        <p:sp>
          <p:nvSpPr>
            <p:cNvPr id="81" name="Cube 80"/>
            <p:cNvSpPr>
              <a:spLocks noChangeAspect="1"/>
            </p:cNvSpPr>
            <p:nvPr/>
          </p:nvSpPr>
          <p:spPr bwMode="auto">
            <a:xfrm>
              <a:off x="509589" y="4632384"/>
              <a:ext cx="1463973" cy="1463973"/>
            </a:xfrm>
            <a:prstGeom prst="cube">
              <a:avLst/>
            </a:prstGeom>
            <a:gradFill flip="none" rotWithShape="1">
              <a:gsLst>
                <a:gs pos="0">
                  <a:srgbClr val="A9B4C1"/>
                </a:gs>
                <a:gs pos="100000">
                  <a:srgbClr val="7989A3"/>
                </a:gs>
              </a:gsLst>
              <a:lin ang="5400000" scaled="0"/>
              <a:tileRect/>
            </a:gra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smtClean="0">
                <a:solidFill>
                  <a:srgbClr val="FFFFFF"/>
                </a:solidFill>
              </a:endParaRPr>
            </a:p>
          </p:txBody>
        </p:sp>
        <p:sp>
          <p:nvSpPr>
            <p:cNvPr id="85" name="TextBox 84"/>
            <p:cNvSpPr txBox="1"/>
            <p:nvPr/>
          </p:nvSpPr>
          <p:spPr>
            <a:xfrm>
              <a:off x="509588" y="5427145"/>
              <a:ext cx="1085296" cy="246221"/>
            </a:xfrm>
            <a:prstGeom prst="rect">
              <a:avLst/>
            </a:prstGeom>
            <a:noFill/>
          </p:spPr>
          <p:txBody>
            <a:bodyPr wrap="square" rtlCol="0">
              <a:spAutoFit/>
            </a:bodyPr>
            <a:lstStyle/>
            <a:p>
              <a:pPr algn="ctr"/>
              <a:r>
                <a:rPr lang="en-US" sz="1000" b="1" dirty="0" smtClean="0">
                  <a:solidFill>
                    <a:srgbClr val="FFFFFF"/>
                  </a:solidFill>
                  <a:effectLst>
                    <a:outerShdw blurRad="38100" dist="38100" dir="2700000" algn="tl">
                      <a:srgbClr val="000000">
                        <a:alpha val="43137"/>
                      </a:srgbClr>
                    </a:outerShdw>
                  </a:effectLst>
                </a:rPr>
                <a:t>Others</a:t>
              </a:r>
              <a:endParaRPr lang="en-US" sz="1000" b="1" dirty="0">
                <a:solidFill>
                  <a:srgbClr val="FFFFFF"/>
                </a:solidFill>
                <a:effectLst>
                  <a:outerShdw blurRad="38100" dist="38100" dir="2700000" algn="tl">
                    <a:srgbClr val="000000">
                      <a:alpha val="43137"/>
                    </a:srgbClr>
                  </a:outerShdw>
                </a:effectLst>
              </a:endParaRPr>
            </a:p>
          </p:txBody>
        </p:sp>
      </p:grpSp>
      <p:sp>
        <p:nvSpPr>
          <p:cNvPr id="51" name="top flash"/>
          <p:cNvSpPr>
            <a:spLocks/>
          </p:cNvSpPr>
          <p:nvPr/>
        </p:nvSpPr>
        <p:spPr bwMode="auto">
          <a:xfrm>
            <a:off x="1442102" y="1303201"/>
            <a:ext cx="2648484" cy="542760"/>
          </a:xfrm>
          <a:custGeom>
            <a:avLst/>
            <a:gdLst>
              <a:gd name="connsiteX0" fmla="*/ 10000 w 10000"/>
              <a:gd name="connsiteY0" fmla="*/ 0 h 10000"/>
              <a:gd name="connsiteX1" fmla="*/ 105 w 10000"/>
              <a:gd name="connsiteY1" fmla="*/ 1950 h 10000"/>
              <a:gd name="connsiteX2" fmla="*/ 0 w 10000"/>
              <a:gd name="connsiteY2" fmla="*/ 10000 h 10000"/>
              <a:gd name="connsiteX3" fmla="*/ 10000 w 10000"/>
              <a:gd name="connsiteY3" fmla="*/ 7647 h 10000"/>
              <a:gd name="connsiteX4" fmla="*/ 10000 w 10000"/>
              <a:gd name="connsiteY4" fmla="*/ 0 h 10000"/>
              <a:gd name="connsiteX0" fmla="*/ 9895 w 9895"/>
              <a:gd name="connsiteY0" fmla="*/ 0 h 9751"/>
              <a:gd name="connsiteX1" fmla="*/ 0 w 9895"/>
              <a:gd name="connsiteY1" fmla="*/ 1950 h 9751"/>
              <a:gd name="connsiteX2" fmla="*/ 0 w 9895"/>
              <a:gd name="connsiteY2" fmla="*/ 9751 h 9751"/>
              <a:gd name="connsiteX3" fmla="*/ 9895 w 9895"/>
              <a:gd name="connsiteY3" fmla="*/ 7647 h 9751"/>
              <a:gd name="connsiteX4" fmla="*/ 9895 w 9895"/>
              <a:gd name="connsiteY4" fmla="*/ 0 h 9751"/>
              <a:gd name="connsiteX0" fmla="*/ 10000 w 37495"/>
              <a:gd name="connsiteY0" fmla="*/ 0 h 10000"/>
              <a:gd name="connsiteX1" fmla="*/ 0 w 37495"/>
              <a:gd name="connsiteY1" fmla="*/ 2000 h 10000"/>
              <a:gd name="connsiteX2" fmla="*/ 0 w 37495"/>
              <a:gd name="connsiteY2" fmla="*/ 10000 h 10000"/>
              <a:gd name="connsiteX3" fmla="*/ 37495 w 37495"/>
              <a:gd name="connsiteY3" fmla="*/ 5451 h 10000"/>
              <a:gd name="connsiteX4" fmla="*/ 10000 w 37495"/>
              <a:gd name="connsiteY4" fmla="*/ 0 h 10000"/>
              <a:gd name="connsiteX0" fmla="*/ 10000 w 37495"/>
              <a:gd name="connsiteY0" fmla="*/ 0 h 11714"/>
              <a:gd name="connsiteX1" fmla="*/ 0 w 37495"/>
              <a:gd name="connsiteY1" fmla="*/ 2000 h 11714"/>
              <a:gd name="connsiteX2" fmla="*/ 9686 w 37495"/>
              <a:gd name="connsiteY2" fmla="*/ 11714 h 11714"/>
              <a:gd name="connsiteX3" fmla="*/ 37495 w 37495"/>
              <a:gd name="connsiteY3" fmla="*/ 5451 h 11714"/>
              <a:gd name="connsiteX4" fmla="*/ 10000 w 37495"/>
              <a:gd name="connsiteY4" fmla="*/ 0 h 11714"/>
              <a:gd name="connsiteX0" fmla="*/ 28232 w 55727"/>
              <a:gd name="connsiteY0" fmla="*/ 0 h 11714"/>
              <a:gd name="connsiteX1" fmla="*/ 0 w 55727"/>
              <a:gd name="connsiteY1" fmla="*/ 5451 h 11714"/>
              <a:gd name="connsiteX2" fmla="*/ 27918 w 55727"/>
              <a:gd name="connsiteY2" fmla="*/ 11714 h 11714"/>
              <a:gd name="connsiteX3" fmla="*/ 55727 w 55727"/>
              <a:gd name="connsiteY3" fmla="*/ 5451 h 11714"/>
              <a:gd name="connsiteX4" fmla="*/ 28232 w 55727"/>
              <a:gd name="connsiteY4" fmla="*/ 0 h 11714"/>
              <a:gd name="connsiteX0" fmla="*/ 28007 w 55502"/>
              <a:gd name="connsiteY0" fmla="*/ 0 h 11714"/>
              <a:gd name="connsiteX1" fmla="*/ 0 w 55502"/>
              <a:gd name="connsiteY1" fmla="*/ 5936 h 11714"/>
              <a:gd name="connsiteX2" fmla="*/ 27693 w 55502"/>
              <a:gd name="connsiteY2" fmla="*/ 11714 h 11714"/>
              <a:gd name="connsiteX3" fmla="*/ 55502 w 55502"/>
              <a:gd name="connsiteY3" fmla="*/ 5451 h 11714"/>
              <a:gd name="connsiteX4" fmla="*/ 28007 w 55502"/>
              <a:gd name="connsiteY4" fmla="*/ 0 h 11714"/>
              <a:gd name="connsiteX0" fmla="*/ 28007 w 55389"/>
              <a:gd name="connsiteY0" fmla="*/ 0 h 11714"/>
              <a:gd name="connsiteX1" fmla="*/ 0 w 55389"/>
              <a:gd name="connsiteY1" fmla="*/ 5936 h 11714"/>
              <a:gd name="connsiteX2" fmla="*/ 27693 w 55389"/>
              <a:gd name="connsiteY2" fmla="*/ 11714 h 11714"/>
              <a:gd name="connsiteX3" fmla="*/ 55389 w 55389"/>
              <a:gd name="connsiteY3" fmla="*/ 5936 h 11714"/>
              <a:gd name="connsiteX4" fmla="*/ 28007 w 55389"/>
              <a:gd name="connsiteY4" fmla="*/ 0 h 1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89" h="11714">
                <a:moveTo>
                  <a:pt x="28007" y="0"/>
                </a:moveTo>
                <a:lnTo>
                  <a:pt x="0" y="5936"/>
                </a:lnTo>
                <a:lnTo>
                  <a:pt x="27693" y="11714"/>
                </a:lnTo>
                <a:lnTo>
                  <a:pt x="55389" y="5936"/>
                </a:lnTo>
                <a:lnTo>
                  <a:pt x="28007" y="0"/>
                </a:lnTo>
                <a:close/>
              </a:path>
            </a:pathLst>
          </a:custGeom>
          <a:gradFill flip="none" rotWithShape="1">
            <a:gsLst>
              <a:gs pos="0">
                <a:schemeClr val="accent1">
                  <a:lumMod val="40000"/>
                  <a:lumOff val="60000"/>
                  <a:alpha val="50000"/>
                </a:schemeClr>
              </a:gs>
              <a:gs pos="53000">
                <a:srgbClr val="D4DEFF">
                  <a:alpha val="71000"/>
                </a:srgbClr>
              </a:gs>
              <a:gs pos="93000">
                <a:srgbClr val="D4DEFF">
                  <a:alpha val="0"/>
                </a:srgbClr>
              </a:gs>
            </a:gsLst>
            <a:path path="circle">
              <a:fillToRect l="50000" t="50000" r="50000" b="50000"/>
            </a:path>
            <a:tileRect/>
          </a:gradFill>
          <a:ln w="19050">
            <a:noFill/>
            <a:round/>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2" name="Cube 51"/>
          <p:cNvSpPr>
            <a:spLocks noChangeAspect="1"/>
          </p:cNvSpPr>
          <p:nvPr/>
        </p:nvSpPr>
        <p:spPr bwMode="auto">
          <a:xfrm>
            <a:off x="2536072" y="1456327"/>
            <a:ext cx="411168" cy="411168"/>
          </a:xfrm>
          <a:prstGeom prst="cube">
            <a:avLst/>
          </a:prstGeom>
          <a:gradFill flip="none" rotWithShape="1">
            <a:gsLst>
              <a:gs pos="0">
                <a:srgbClr val="A9B4C1"/>
              </a:gs>
              <a:gs pos="100000">
                <a:srgbClr val="7989A3"/>
              </a:gs>
            </a:gsLst>
            <a:lin ang="5400000" scaled="0"/>
            <a:tileRect/>
          </a:gradFill>
          <a:ln w="9525">
            <a:noFill/>
            <a:round/>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smtClean="0">
              <a:solidFill>
                <a:srgbClr val="FFFFFF"/>
              </a:solidFill>
            </a:endParaRPr>
          </a:p>
        </p:txBody>
      </p:sp>
      <p:sp>
        <p:nvSpPr>
          <p:cNvPr id="58" name="Title 4"/>
          <p:cNvSpPr txBox="1">
            <a:spLocks/>
          </p:cNvSpPr>
          <p:nvPr/>
        </p:nvSpPr>
        <p:spPr bwMode="auto">
          <a:xfrm>
            <a:off x="169076" y="152400"/>
            <a:ext cx="8662987" cy="9417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lnSpc>
                <a:spcPct val="90000"/>
              </a:lnSpc>
              <a:spcBef>
                <a:spcPct val="0"/>
              </a:spcBef>
              <a:spcAft>
                <a:spcPct val="0"/>
              </a:spcAft>
              <a:defRPr sz="4000">
                <a:solidFill>
                  <a:schemeClr val="bg1"/>
                </a:solidFill>
                <a:effectLst/>
                <a:latin typeface="+mj-lt"/>
                <a:ea typeface="+mj-ea"/>
                <a:cs typeface="+mj-cs"/>
              </a:defRPr>
            </a:lvl1pPr>
            <a:lvl2pPr algn="l" rtl="0" eaLnBrk="1" fontAlgn="base" hangingPunct="1">
              <a:lnSpc>
                <a:spcPct val="90000"/>
              </a:lnSpc>
              <a:spcBef>
                <a:spcPct val="0"/>
              </a:spcBef>
              <a:spcAft>
                <a:spcPct val="0"/>
              </a:spcAft>
              <a:defRPr sz="4400">
                <a:solidFill>
                  <a:srgbClr val="FFCC00"/>
                </a:solidFill>
                <a:effectLst>
                  <a:outerShdw blurRad="38100" dist="38100" dir="2700000" algn="tl">
                    <a:srgbClr val="C0C0C0"/>
                  </a:outerShdw>
                </a:effectLst>
                <a:latin typeface="Segoe" pitchFamily="34" charset="0"/>
              </a:defRPr>
            </a:lvl2pPr>
            <a:lvl3pPr algn="l" rtl="0" eaLnBrk="1" fontAlgn="base" hangingPunct="1">
              <a:lnSpc>
                <a:spcPct val="90000"/>
              </a:lnSpc>
              <a:spcBef>
                <a:spcPct val="0"/>
              </a:spcBef>
              <a:spcAft>
                <a:spcPct val="0"/>
              </a:spcAft>
              <a:defRPr sz="4400">
                <a:solidFill>
                  <a:srgbClr val="FFCC00"/>
                </a:solidFill>
                <a:effectLst>
                  <a:outerShdw blurRad="38100" dist="38100" dir="2700000" algn="tl">
                    <a:srgbClr val="C0C0C0"/>
                  </a:outerShdw>
                </a:effectLst>
                <a:latin typeface="Segoe" pitchFamily="34" charset="0"/>
              </a:defRPr>
            </a:lvl3pPr>
            <a:lvl4pPr algn="l" rtl="0" eaLnBrk="1" fontAlgn="base" hangingPunct="1">
              <a:lnSpc>
                <a:spcPct val="90000"/>
              </a:lnSpc>
              <a:spcBef>
                <a:spcPct val="0"/>
              </a:spcBef>
              <a:spcAft>
                <a:spcPct val="0"/>
              </a:spcAft>
              <a:defRPr sz="4400">
                <a:solidFill>
                  <a:srgbClr val="FFCC00"/>
                </a:solidFill>
                <a:effectLst>
                  <a:outerShdw blurRad="38100" dist="38100" dir="2700000" algn="tl">
                    <a:srgbClr val="C0C0C0"/>
                  </a:outerShdw>
                </a:effectLst>
                <a:latin typeface="Segoe" pitchFamily="34" charset="0"/>
              </a:defRPr>
            </a:lvl4pPr>
            <a:lvl5pPr algn="l" rtl="0" eaLnBrk="1" fontAlgn="base" hangingPunct="1">
              <a:lnSpc>
                <a:spcPct val="90000"/>
              </a:lnSpc>
              <a:spcBef>
                <a:spcPct val="0"/>
              </a:spcBef>
              <a:spcAft>
                <a:spcPct val="0"/>
              </a:spcAft>
              <a:defRPr sz="4400">
                <a:solidFill>
                  <a:srgbClr val="FFCC00"/>
                </a:solidFill>
                <a:effectLst>
                  <a:outerShdw blurRad="38100" dist="38100" dir="2700000" algn="tl">
                    <a:srgbClr val="C0C0C0"/>
                  </a:outerShdw>
                </a:effectLst>
                <a:latin typeface="Segoe" pitchFamily="34" charset="0"/>
              </a:defRPr>
            </a:lvl5pPr>
            <a:lvl6pPr marL="4572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6pPr>
            <a:lvl7pPr marL="9144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7pPr>
            <a:lvl8pPr marL="13716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8pPr>
            <a:lvl9pPr marL="18288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9pPr>
          </a:lstStyle>
          <a:p>
            <a:r>
              <a:rPr lang="en-US" dirty="0" smtClean="0">
                <a:solidFill>
                  <a:srgbClr val="A00E18"/>
                </a:solidFill>
              </a:rPr>
              <a:t>Integrated Application </a:t>
            </a:r>
            <a:r>
              <a:rPr lang="en-US" dirty="0">
                <a:solidFill>
                  <a:srgbClr val="A00E18"/>
                </a:solidFill>
              </a:rPr>
              <a:t>Platform</a:t>
            </a:r>
            <a:br>
              <a:rPr lang="en-US" dirty="0">
                <a:solidFill>
                  <a:srgbClr val="A00E18"/>
                </a:solidFill>
              </a:rPr>
            </a:br>
            <a:r>
              <a:rPr lang="en-US" sz="2800" dirty="0" smtClean="0">
                <a:solidFill>
                  <a:srgbClr val="000000">
                    <a:lumMod val="65000"/>
                    <a:lumOff val="35000"/>
                  </a:srgbClr>
                </a:solidFill>
              </a:rPr>
              <a:t>Integrate and take advantage of existing investments </a:t>
            </a:r>
            <a:endParaRPr lang="en-US" sz="2800" dirty="0">
              <a:solidFill>
                <a:srgbClr val="000000">
                  <a:lumMod val="65000"/>
                  <a:lumOff val="35000"/>
                </a:srgbClr>
              </a:solidFill>
            </a:endParaRPr>
          </a:p>
        </p:txBody>
      </p:sp>
    </p:spTree>
    <p:extLst>
      <p:ext uri="{BB962C8B-B14F-4D97-AF65-F5344CB8AC3E}">
        <p14:creationId xmlns:p14="http://schemas.microsoft.com/office/powerpoint/2010/main" val="20741109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outHorizontal)">
                                      <p:cBhvr>
                                        <p:cTn id="7" dur="500"/>
                                        <p:tgtEl>
                                          <p:spTgt spid="3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1000"/>
                            </p:stCondLst>
                            <p:childTnLst>
                              <p:par>
                                <p:cTn id="25" presetID="22" presetClass="entr" presetSubtype="4"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2053"/>
                                        </p:tgtEl>
                                        <p:attrNameLst>
                                          <p:attrName>style.visibility</p:attrName>
                                        </p:attrNameLst>
                                      </p:cBhvr>
                                      <p:to>
                                        <p:strVal val="visible"/>
                                      </p:to>
                                    </p:set>
                                    <p:animEffect transition="in" filter="wipe(up)">
                                      <p:cBhvr>
                                        <p:cTn id="31" dur="500"/>
                                        <p:tgtEl>
                                          <p:spTgt spid="2053"/>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1"/>
                                        </p:tgtEl>
                                        <p:attrNameLst>
                                          <p:attrName>style.visibility</p:attrName>
                                        </p:attrNameLst>
                                      </p:cBhvr>
                                      <p:to>
                                        <p:strVal val="visible"/>
                                      </p:to>
                                    </p:set>
                                  </p:childTnLst>
                                </p:cTn>
                              </p:par>
                              <p:par>
                                <p:cTn id="48" presetID="10" presetClass="entr" presetSubtype="0" fill="hold" grpId="0"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childTnLst>
                          </p:cTn>
                        </p:par>
                        <p:par>
                          <p:cTn id="51" fill="hold">
                            <p:stCondLst>
                              <p:cond delay="500"/>
                            </p:stCondLst>
                            <p:childTnLst>
                              <p:par>
                                <p:cTn id="52" presetID="10" presetClass="exit" presetSubtype="0" fill="hold" nodeType="afterEffect">
                                  <p:stCondLst>
                                    <p:cond delay="0"/>
                                  </p:stCondLst>
                                  <p:childTnLst>
                                    <p:animEffect transition="out" filter="fade">
                                      <p:cBhvr>
                                        <p:cTn id="53" dur="3000"/>
                                        <p:tgtEl>
                                          <p:spTgt spid="51"/>
                                        </p:tgtEl>
                                      </p:cBhvr>
                                    </p:animEffect>
                                    <p:set>
                                      <p:cBhvr>
                                        <p:cTn id="54" dur="1" fill="hold">
                                          <p:stCondLst>
                                            <p:cond delay="2999"/>
                                          </p:stCondLst>
                                        </p:cTn>
                                        <p:tgtEl>
                                          <p:spTgt spid="51"/>
                                        </p:tgtEl>
                                        <p:attrNameLst>
                                          <p:attrName>style.visibility</p:attrName>
                                        </p:attrNameLst>
                                      </p:cBhvr>
                                      <p:to>
                                        <p:strVal val="hidden"/>
                                      </p:to>
                                    </p:set>
                                  </p:childTnLst>
                                </p:cTn>
                              </p:par>
                              <p:par>
                                <p:cTn id="55" presetID="42" presetClass="entr" presetSubtype="0" fill="hold" grpId="0" nodeType="withEffect">
                                  <p:stCondLst>
                                    <p:cond delay="0"/>
                                  </p:stCondLst>
                                  <p:childTnLst>
                                    <p:set>
                                      <p:cBhvr>
                                        <p:cTn id="56" dur="1" fill="hold">
                                          <p:stCondLst>
                                            <p:cond delay="0"/>
                                          </p:stCondLst>
                                        </p:cTn>
                                        <p:tgtEl>
                                          <p:spTgt spid="122"/>
                                        </p:tgtEl>
                                        <p:attrNameLst>
                                          <p:attrName>style.visibility</p:attrName>
                                        </p:attrNameLst>
                                      </p:cBhvr>
                                      <p:to>
                                        <p:strVal val="visible"/>
                                      </p:to>
                                    </p:set>
                                    <p:animEffect transition="in" filter="fade">
                                      <p:cBhvr>
                                        <p:cTn id="57" dur="1000"/>
                                        <p:tgtEl>
                                          <p:spTgt spid="122"/>
                                        </p:tgtEl>
                                      </p:cBhvr>
                                    </p:animEffect>
                                    <p:anim calcmode="lin" valueType="num">
                                      <p:cBhvr>
                                        <p:cTn id="58" dur="1000" fill="hold"/>
                                        <p:tgtEl>
                                          <p:spTgt spid="122"/>
                                        </p:tgtEl>
                                        <p:attrNameLst>
                                          <p:attrName>ppt_x</p:attrName>
                                        </p:attrNameLst>
                                      </p:cBhvr>
                                      <p:tavLst>
                                        <p:tav tm="0">
                                          <p:val>
                                            <p:strVal val="#ppt_x"/>
                                          </p:val>
                                        </p:tav>
                                        <p:tav tm="100000">
                                          <p:val>
                                            <p:strVal val="#ppt_x"/>
                                          </p:val>
                                        </p:tav>
                                      </p:tavLst>
                                    </p:anim>
                                    <p:anim calcmode="lin" valueType="num">
                                      <p:cBhvr>
                                        <p:cTn id="59" dur="1000" fill="hold"/>
                                        <p:tgtEl>
                                          <p:spTgt spid="12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
                                  </p:stCondLst>
                                  <p:childTnLst>
                                    <p:set>
                                      <p:cBhvr>
                                        <p:cTn id="61" dur="1" fill="hold">
                                          <p:stCondLst>
                                            <p:cond delay="0"/>
                                          </p:stCondLst>
                                        </p:cTn>
                                        <p:tgtEl>
                                          <p:spTgt spid="121"/>
                                        </p:tgtEl>
                                        <p:attrNameLst>
                                          <p:attrName>style.visibility</p:attrName>
                                        </p:attrNameLst>
                                      </p:cBhvr>
                                      <p:to>
                                        <p:strVal val="visible"/>
                                      </p:to>
                                    </p:set>
                                    <p:animEffect transition="in" filter="fade">
                                      <p:cBhvr>
                                        <p:cTn id="62" dur="1000"/>
                                        <p:tgtEl>
                                          <p:spTgt spid="121"/>
                                        </p:tgtEl>
                                      </p:cBhvr>
                                    </p:animEffect>
                                    <p:anim calcmode="lin" valueType="num">
                                      <p:cBhvr>
                                        <p:cTn id="63" dur="1000" fill="hold"/>
                                        <p:tgtEl>
                                          <p:spTgt spid="121"/>
                                        </p:tgtEl>
                                        <p:attrNameLst>
                                          <p:attrName>ppt_x</p:attrName>
                                        </p:attrNameLst>
                                      </p:cBhvr>
                                      <p:tavLst>
                                        <p:tav tm="0">
                                          <p:val>
                                            <p:strVal val="#ppt_x"/>
                                          </p:val>
                                        </p:tav>
                                        <p:tav tm="100000">
                                          <p:val>
                                            <p:strVal val="#ppt_x"/>
                                          </p:val>
                                        </p:tav>
                                      </p:tavLst>
                                    </p:anim>
                                    <p:anim calcmode="lin" valueType="num">
                                      <p:cBhvr>
                                        <p:cTn id="64" dur="1000" fill="hold"/>
                                        <p:tgtEl>
                                          <p:spTgt spid="12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400"/>
                                  </p:stCondLst>
                                  <p:childTnLst>
                                    <p:set>
                                      <p:cBhvr>
                                        <p:cTn id="66" dur="1" fill="hold">
                                          <p:stCondLst>
                                            <p:cond delay="0"/>
                                          </p:stCondLst>
                                        </p:cTn>
                                        <p:tgtEl>
                                          <p:spTgt spid="82"/>
                                        </p:tgtEl>
                                        <p:attrNameLst>
                                          <p:attrName>style.visibility</p:attrName>
                                        </p:attrNameLst>
                                      </p:cBhvr>
                                      <p:to>
                                        <p:strVal val="visible"/>
                                      </p:to>
                                    </p:set>
                                    <p:animEffect transition="in" filter="fade">
                                      <p:cBhvr>
                                        <p:cTn id="67" dur="1000"/>
                                        <p:tgtEl>
                                          <p:spTgt spid="82"/>
                                        </p:tgtEl>
                                      </p:cBhvr>
                                    </p:animEffect>
                                    <p:anim calcmode="lin" valueType="num">
                                      <p:cBhvr>
                                        <p:cTn id="68" dur="1000" fill="hold"/>
                                        <p:tgtEl>
                                          <p:spTgt spid="82"/>
                                        </p:tgtEl>
                                        <p:attrNameLst>
                                          <p:attrName>ppt_x</p:attrName>
                                        </p:attrNameLst>
                                      </p:cBhvr>
                                      <p:tavLst>
                                        <p:tav tm="0">
                                          <p:val>
                                            <p:strVal val="#ppt_x"/>
                                          </p:val>
                                        </p:tav>
                                        <p:tav tm="100000">
                                          <p:val>
                                            <p:strVal val="#ppt_x"/>
                                          </p:val>
                                        </p:tav>
                                      </p:tavLst>
                                    </p:anim>
                                    <p:anim calcmode="lin" valueType="num">
                                      <p:cBhvr>
                                        <p:cTn id="69" dur="1000" fill="hold"/>
                                        <p:tgtEl>
                                          <p:spTgt spid="82"/>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0" presetClass="path" presetSubtype="0" accel="50000" decel="50000" fill="hold" nodeType="afterEffect">
                                  <p:stCondLst>
                                    <p:cond delay="0"/>
                                  </p:stCondLst>
                                  <p:childTnLst>
                                    <p:animMotion origin="layout" path="M 0.0007 1.76688E-6 C 0.03282 -0.02151 0.06493 -0.04302 0.09098 -0.06707 C 0.11684 -0.09112 0.14532 -0.11749 0.1566 -0.14408 C 0.16788 -0.17068 0.16927 -0.20421 0.15851 -0.22572 C 0.14775 -0.24723 0.125 -0.26064 0.09184 -0.27313 C 0.05868 -0.28585 -2.77778E-6 -0.29556 -0.04062 -0.30111 C -0.08107 -0.30689 -0.1335 -0.3062 -0.15225 -0.30712 " pathEditMode="relative" rAng="0" ptsTypes="aaaaaaA">
                                      <p:cBhvr>
                                        <p:cTn id="72" dur="1000" fill="hold"/>
                                        <p:tgtEl>
                                          <p:spTgt spid="82"/>
                                        </p:tgtEl>
                                        <p:attrNameLst>
                                          <p:attrName>ppt_x</p:attrName>
                                          <p:attrName>ppt_y</p:attrName>
                                        </p:attrNameLst>
                                      </p:cBhvr>
                                      <p:rCtr x="781" y="-15356"/>
                                    </p:animMotion>
                                  </p:childTnLst>
                                </p:cTn>
                              </p:par>
                              <p:par>
                                <p:cTn id="73" presetID="0" presetClass="path" presetSubtype="0" accel="50000" decel="50000" fill="hold" nodeType="withEffect">
                                  <p:stCondLst>
                                    <p:cond delay="200"/>
                                  </p:stCondLst>
                                  <p:childTnLst>
                                    <p:animMotion origin="layout" path="M 0 0 C 0.01424 -0.02106 0.02865 -0.0419 0.03959 -0.05903 C 0.05052 -0.07616 0.05781 -0.08657 0.06597 -0.10324 C 0.07413 -0.11991 0.08455 -0.13866 0.08854 -0.15856 C 0.09254 -0.17847 0.09427 -0.2044 0.09045 -0.22268 C 0.08663 -0.24097 0.08125 -0.25648 0.06511 -0.26782 C 0.04896 -0.27917 0.02413 -0.28727 -0.00659 -0.29051 C -0.03732 -0.29375 -0.06857 -0.29884 -0.11892 -0.28796 C -0.16927 -0.27708 -0.23889 -0.25116 -0.3085 -0.22523 " pathEditMode="relative" ptsTypes="aaaaaaaaA">
                                      <p:cBhvr>
                                        <p:cTn id="74" dur="1000" fill="hold"/>
                                        <p:tgtEl>
                                          <p:spTgt spid="121"/>
                                        </p:tgtEl>
                                        <p:attrNameLst>
                                          <p:attrName>ppt_x</p:attrName>
                                          <p:attrName>ppt_y</p:attrName>
                                        </p:attrNameLst>
                                      </p:cBhvr>
                                    </p:animMotion>
                                  </p:childTnLst>
                                </p:cTn>
                              </p:par>
                              <p:par>
                                <p:cTn id="75" presetID="0" presetClass="path" presetSubtype="0" accel="50000" decel="50000" fill="hold" nodeType="withEffect">
                                  <p:stCondLst>
                                    <p:cond delay="400"/>
                                  </p:stCondLst>
                                  <p:childTnLst>
                                    <p:animMotion origin="layout" path="M -4.72222E-6 -3.73728E-6 C 0.00452 -0.02844 0.00921 -0.05666 0.00955 -0.08441 C 0.0099 -0.11239 0.00886 -0.14269 0.00191 -0.16697 C -0.00503 -0.19102 -0.01909 -0.21346 -0.03211 -0.22964 C -0.04513 -0.24583 -0.05416 -0.25254 -0.07638 -0.26457 C -0.09861 -0.27682 -0.13784 -0.29347 -0.16597 -0.30342 C -0.19409 -0.31313 -0.21961 -0.31868 -0.24531 -0.32377 C -0.271 -0.32886 -0.28298 -0.3314 -0.31979 -0.33348 C -0.35659 -0.3358 -0.44166 -0.33649 -0.46597 -0.33695 " pathEditMode="relative" rAng="0" ptsTypes="aaaaaaaaA">
                                      <p:cBhvr>
                                        <p:cTn id="76" dur="1000" fill="hold"/>
                                        <p:tgtEl>
                                          <p:spTgt spid="122"/>
                                        </p:tgtEl>
                                        <p:attrNameLst>
                                          <p:attrName>ppt_x</p:attrName>
                                          <p:attrName>ppt_y</p:attrName>
                                        </p:attrNameLst>
                                      </p:cBhvr>
                                      <p:rCtr x="-22813" y="-16859"/>
                                    </p:animMotion>
                                  </p:childTnLst>
                                </p:cTn>
                              </p:par>
                            </p:childTnLst>
                          </p:cTn>
                        </p:par>
                        <p:par>
                          <p:cTn id="77" fill="hold">
                            <p:stCondLst>
                              <p:cond delay="4900"/>
                            </p:stCondLst>
                            <p:childTnLst>
                              <p:par>
                                <p:cTn id="78" presetID="1" presetClass="entr" presetSubtype="0" fill="hold" grpId="0" nodeType="afterEffect">
                                  <p:stCondLst>
                                    <p:cond delay="0"/>
                                  </p:stCondLst>
                                  <p:childTnLst>
                                    <p:set>
                                      <p:cBhvr>
                                        <p:cTn id="79" dur="1" fill="hold">
                                          <p:stCondLst>
                                            <p:cond delay="0"/>
                                          </p:stCondLst>
                                        </p:cTn>
                                        <p:tgtEl>
                                          <p:spTgt spid="125"/>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124"/>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126"/>
                                        </p:tgtEl>
                                        <p:attrNameLst>
                                          <p:attrName>style.visibility</p:attrName>
                                        </p:attrNameLst>
                                      </p:cBhvr>
                                      <p:to>
                                        <p:strVal val="visible"/>
                                      </p:to>
                                    </p:set>
                                  </p:childTnLst>
                                </p:cTn>
                              </p:par>
                              <p:par>
                                <p:cTn id="84" presetID="1" presetClass="exit" presetSubtype="0" fill="hold" grpId="1" nodeType="withEffect">
                                  <p:stCondLst>
                                    <p:cond delay="0"/>
                                  </p:stCondLst>
                                  <p:childTnLst>
                                    <p:set>
                                      <p:cBhvr>
                                        <p:cTn id="85" dur="1" fill="hold">
                                          <p:stCondLst>
                                            <p:cond delay="0"/>
                                          </p:stCondLst>
                                        </p:cTn>
                                        <p:tgtEl>
                                          <p:spTgt spid="82"/>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121"/>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122"/>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3000"/>
                                        <p:tgtEl>
                                          <p:spTgt spid="125"/>
                                        </p:tgtEl>
                                      </p:cBhvr>
                                    </p:animEffect>
                                    <p:set>
                                      <p:cBhvr>
                                        <p:cTn id="92" dur="1" fill="hold">
                                          <p:stCondLst>
                                            <p:cond delay="2999"/>
                                          </p:stCondLst>
                                        </p:cTn>
                                        <p:tgtEl>
                                          <p:spTgt spid="125"/>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3000"/>
                                        <p:tgtEl>
                                          <p:spTgt spid="124"/>
                                        </p:tgtEl>
                                      </p:cBhvr>
                                    </p:animEffect>
                                    <p:set>
                                      <p:cBhvr>
                                        <p:cTn id="95" dur="1" fill="hold">
                                          <p:stCondLst>
                                            <p:cond delay="2999"/>
                                          </p:stCondLst>
                                        </p:cTn>
                                        <p:tgtEl>
                                          <p:spTgt spid="124"/>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3000"/>
                                        <p:tgtEl>
                                          <p:spTgt spid="126"/>
                                        </p:tgtEl>
                                      </p:cBhvr>
                                    </p:animEffect>
                                    <p:set>
                                      <p:cBhvr>
                                        <p:cTn id="98" dur="1" fill="hold">
                                          <p:stCondLst>
                                            <p:cond delay="2999"/>
                                          </p:stCondLst>
                                        </p:cTn>
                                        <p:tgtEl>
                                          <p:spTgt spid="126"/>
                                        </p:tgtEl>
                                        <p:attrNameLst>
                                          <p:attrName>style.visibility</p:attrName>
                                        </p:attrNameLst>
                                      </p:cBhvr>
                                      <p:to>
                                        <p:strVal val="hidden"/>
                                      </p:to>
                                    </p:set>
                                  </p:childTnLst>
                                </p:cTn>
                              </p:par>
                              <p:par>
                                <p:cTn id="99" presetID="0" presetClass="path" presetSubtype="0" accel="50000" decel="50000" fill="hold" grpId="1" nodeType="withEffect">
                                  <p:stCondLst>
                                    <p:cond delay="0"/>
                                  </p:stCondLst>
                                  <p:childTnLst>
                                    <p:animMotion origin="layout" path="M -2.77778E-6 8.14061E-7 C 0.00521 0.0259 -0.02309 0.13228 0.03108 0.15518 C 0.08525 0.17808 0.26007 0.14038 0.32518 0.13737 C 0.39028 0.13437 0.3974 0.13252 0.42223 0.13737 C 0.44705 0.14223 0.46302 0.15634 0.47448 0.16721 C 0.48594 0.17808 0.48907 0.18779 0.4908 0.20305 C 0.49254 0.21832 0.49098 0.22919 0.4849 0.25925 C 0.47882 0.28931 0.46389 0.3506 0.45382 0.3839 C 0.44375 0.41697 0.43403 0.43733 0.42448 0.45791 " pathEditMode="relative" rAng="0" ptsTypes="aaaaaaaaa">
                                      <p:cBhvr>
                                        <p:cTn id="100" dur="2000" fill="hold"/>
                                        <p:tgtEl>
                                          <p:spTgt spid="52"/>
                                        </p:tgtEl>
                                        <p:attrNameLst>
                                          <p:attrName>ppt_x</p:attrName>
                                          <p:attrName>ppt_y</p:attrName>
                                        </p:attrNameLst>
                                      </p:cBhvr>
                                      <p:rCtr x="23472" y="228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34" grpId="0" animBg="1"/>
      <p:bldP spid="121" grpId="0" animBg="1"/>
      <p:bldP spid="122" grpId="0" animBg="1"/>
      <p:bldP spid="125" grpId="0" animBg="1"/>
      <p:bldP spid="44" grpId="0" animBg="1"/>
      <p:bldP spid="47" grpId="0" animBg="1"/>
      <p:bldP spid="48" grpId="0" animBg="1"/>
      <p:bldP spid="82" grpId="0" animBg="1"/>
      <p:bldP spid="82" grpId="1" animBg="1"/>
      <p:bldP spid="52" grpId="0" animBg="1"/>
      <p:bldP spid="52" grpId="1" animBg="1"/>
    </p:bldLst>
  </p:timing>
</p:sld>
</file>

<file path=ppt/theme/theme1.xml><?xml version="1.0" encoding="utf-8"?>
<a:theme xmlns:a="http://schemas.openxmlformats.org/drawingml/2006/main" name="1_Joint_Business_Launch_2009_Template">
  <a:themeElements>
    <a:clrScheme name="Custom 4">
      <a:dk1>
        <a:srgbClr val="373737"/>
      </a:dk1>
      <a:lt1>
        <a:srgbClr val="FFFFFF"/>
      </a:lt1>
      <a:dk2>
        <a:srgbClr val="FFEC19"/>
      </a:dk2>
      <a:lt2>
        <a:srgbClr val="4D4D4D"/>
      </a:lt2>
      <a:accent1>
        <a:srgbClr val="FF5B00"/>
      </a:accent1>
      <a:accent2>
        <a:srgbClr val="0066CC"/>
      </a:accent2>
      <a:accent3>
        <a:srgbClr val="4D4D4D"/>
      </a:accent3>
      <a:accent4>
        <a:srgbClr val="68C33B"/>
      </a:accent4>
      <a:accent5>
        <a:srgbClr val="FFC000"/>
      </a:accent5>
      <a:accent6>
        <a:srgbClr val="09BED1"/>
      </a:accent6>
      <a:hlink>
        <a:srgbClr val="2A69AE"/>
      </a:hlink>
      <a:folHlink>
        <a:srgbClr val="68C33B"/>
      </a:folHlink>
    </a:clrScheme>
    <a:fontScheme name="Custom 3">
      <a:majorFont>
        <a:latin typeface="Segoe Semibold"/>
        <a:ea typeface=""/>
        <a:cs typeface=""/>
      </a:majorFont>
      <a:minorFont>
        <a:latin typeface="Segoe"/>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defRPr>
        </a:defPPr>
      </a:lstStyle>
      <a:style>
        <a:lnRef idx="0">
          <a:schemeClr val="accent3"/>
        </a:lnRef>
        <a:fillRef idx="3">
          <a:schemeClr val="accent3"/>
        </a:fillRef>
        <a:effectRef idx="3">
          <a:schemeClr val="accent3"/>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Copy of Microsoft Application Platform">
  <a:themeElements>
    <a:clrScheme name="Application Platform">
      <a:dk1>
        <a:srgbClr val="000000"/>
      </a:dk1>
      <a:lt1>
        <a:srgbClr val="FFFFFF"/>
      </a:lt1>
      <a:dk2>
        <a:srgbClr val="A00E18"/>
      </a:dk2>
      <a:lt2>
        <a:srgbClr val="D9DDE2"/>
      </a:lt2>
      <a:accent1>
        <a:srgbClr val="A00E18"/>
      </a:accent1>
      <a:accent2>
        <a:srgbClr val="266DB1"/>
      </a:accent2>
      <a:accent3>
        <a:srgbClr val="4F5965"/>
      </a:accent3>
      <a:accent4>
        <a:srgbClr val="347C1A"/>
      </a:accent4>
      <a:accent5>
        <a:srgbClr val="53326C"/>
      </a:accent5>
      <a:accent6>
        <a:srgbClr val="FFB601"/>
      </a:accent6>
      <a:hlink>
        <a:srgbClr val="4F5965"/>
      </a:hlink>
      <a:folHlink>
        <a:srgbClr val="7B0506"/>
      </a:folHlink>
    </a:clrScheme>
    <a:fontScheme name="4_Visual Blue template_Arial">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ECEEF0"/>
            </a:gs>
            <a:gs pos="62000">
              <a:srgbClr val="FFFFFF"/>
            </a:gs>
          </a:gsLst>
          <a:lin ang="5400000" scaled="0"/>
        </a:gradFill>
        <a:ln>
          <a:noFill/>
        </a:ln>
        <a:effectLst>
          <a:outerShdw blurRad="50800" dist="38100" dir="5400000" algn="t" rotWithShape="0">
            <a:prstClr val="black">
              <a:alpha val="40000"/>
            </a:prstClr>
          </a:outerShdw>
        </a:effectLst>
      </a:spPr>
      <a:bodyPr lIns="45720" tIns="45720" rIns="45720" rtlCol="0" anchor="ctr"/>
      <a:lstStyle>
        <a:defPPr indent="-180975" algn="just" defTabSz="914363">
          <a:lnSpc>
            <a:spcPct val="110000"/>
          </a:lnSpc>
          <a:spcBef>
            <a:spcPts val="600"/>
          </a:spcBef>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noFill/>
        <a:ln w="12700" cap="flat" cmpd="sng" algn="ctr">
          <a:solidFill>
            <a:schemeClr val="tx1">
              <a:lumMod val="50000"/>
            </a:schemeClr>
          </a:solidFill>
          <a:prstDash val="solid"/>
          <a:round/>
          <a:headEnd type="none" w="med" len="med"/>
          <a:tailEnd type="none" w="med" len="med"/>
        </a:ln>
        <a:effectLst/>
      </a:spPr>
      <a:body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opy of Microsoft Application Platform">
  <a:themeElements>
    <a:clrScheme name="Application Platform">
      <a:dk1>
        <a:srgbClr val="000000"/>
      </a:dk1>
      <a:lt1>
        <a:srgbClr val="FFFFFF"/>
      </a:lt1>
      <a:dk2>
        <a:srgbClr val="A00E18"/>
      </a:dk2>
      <a:lt2>
        <a:srgbClr val="D9DDE2"/>
      </a:lt2>
      <a:accent1>
        <a:srgbClr val="A00E18"/>
      </a:accent1>
      <a:accent2>
        <a:srgbClr val="266DB1"/>
      </a:accent2>
      <a:accent3>
        <a:srgbClr val="4F5965"/>
      </a:accent3>
      <a:accent4>
        <a:srgbClr val="347C1A"/>
      </a:accent4>
      <a:accent5>
        <a:srgbClr val="53326C"/>
      </a:accent5>
      <a:accent6>
        <a:srgbClr val="FFB601"/>
      </a:accent6>
      <a:hlink>
        <a:srgbClr val="4F5965"/>
      </a:hlink>
      <a:folHlink>
        <a:srgbClr val="7B0506"/>
      </a:folHlink>
    </a:clrScheme>
    <a:fontScheme name="4_Visual Blue template_Arial">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ECEEF0"/>
            </a:gs>
            <a:gs pos="62000">
              <a:srgbClr val="FFFFFF"/>
            </a:gs>
          </a:gsLst>
          <a:lin ang="5400000" scaled="0"/>
        </a:gradFill>
        <a:ln>
          <a:noFill/>
        </a:ln>
        <a:effectLst>
          <a:outerShdw blurRad="50800" dist="38100" dir="5400000" algn="t" rotWithShape="0">
            <a:prstClr val="black">
              <a:alpha val="40000"/>
            </a:prstClr>
          </a:outerShdw>
        </a:effectLst>
      </a:spPr>
      <a:bodyPr lIns="45720" tIns="45720" rIns="45720" rtlCol="0" anchor="ctr"/>
      <a:lstStyle>
        <a:defPPr indent="-180975" algn="just" defTabSz="914363">
          <a:lnSpc>
            <a:spcPct val="110000"/>
          </a:lnSpc>
          <a:spcBef>
            <a:spcPts val="600"/>
          </a:spcBef>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noFill/>
        <a:ln w="12700" cap="flat" cmpd="sng" algn="ctr">
          <a:solidFill>
            <a:schemeClr val="tx1">
              <a:lumMod val="50000"/>
            </a:schemeClr>
          </a:solidFill>
          <a:prstDash val="solid"/>
          <a:round/>
          <a:headEnd type="none" w="med" len="med"/>
          <a:tailEnd type="none" w="med" len="med"/>
        </a:ln>
        <a:effectLst/>
      </a:spPr>
      <a:body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92B5954117A047903FA5046B2C0C11" ma:contentTypeVersion="0" ma:contentTypeDescription="Create a new document." ma:contentTypeScope="" ma:versionID="1830242f9d1ac233ca4e58bcd7a2bee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9AF7F6-AD2F-4124-858B-A12EADA74A64}"/>
</file>

<file path=customXml/itemProps2.xml><?xml version="1.0" encoding="utf-8"?>
<ds:datastoreItem xmlns:ds="http://schemas.openxmlformats.org/officeDocument/2006/customXml" ds:itemID="{A07CF2FF-72C2-4FAC-9786-68B751FBD0CC}"/>
</file>

<file path=customXml/itemProps3.xml><?xml version="1.0" encoding="utf-8"?>
<ds:datastoreItem xmlns:ds="http://schemas.openxmlformats.org/officeDocument/2006/customXml" ds:itemID="{F815DBB3-ABD3-4D67-9A79-BBC87D86C48B}"/>
</file>

<file path=docProps/app.xml><?xml version="1.0" encoding="utf-8"?>
<Properties xmlns="http://schemas.openxmlformats.org/officeDocument/2006/extended-properties" xmlns:vt="http://schemas.openxmlformats.org/officeDocument/2006/docPropsVTypes">
  <Template/>
  <TotalTime>181</TotalTime>
  <Words>7784</Words>
  <Application>Microsoft Office PowerPoint</Application>
  <PresentationFormat>On-screen Show (4:3)</PresentationFormat>
  <Paragraphs>523</Paragraphs>
  <Slides>24</Slides>
  <Notes>22</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1_Joint_Business_Launch_2009_Template</vt:lpstr>
      <vt:lpstr>Copy of Microsoft Application Platform</vt:lpstr>
      <vt:lpstr>1_Copy of Microsoft Application Platform</vt:lpstr>
      <vt:lpstr>PowerPoint Presentation</vt:lpstr>
      <vt:lpstr>Agenda</vt:lpstr>
      <vt:lpstr>PowerPoint Presentation</vt:lpstr>
      <vt:lpstr>PowerPoint Presentation</vt:lpstr>
      <vt:lpstr>PowerPoint Presentation</vt:lpstr>
      <vt:lpstr>Application Platform Capabilities</vt:lpstr>
      <vt:lpstr>PowerPoint Presentation</vt:lpstr>
      <vt:lpstr>PowerPoint Presentation</vt:lpstr>
      <vt:lpstr>PowerPoint Presentation</vt:lpstr>
      <vt:lpstr>Why Choose Microsoft Application Platform? Value pillars</vt:lpstr>
      <vt:lpstr>People-Focused Solutions</vt:lpstr>
      <vt:lpstr>Rapid Time to Value</vt:lpstr>
      <vt:lpstr>PowerPoint Presentation</vt:lpstr>
      <vt:lpstr>PowerPoint Presentation</vt:lpstr>
      <vt:lpstr>Greater Value, Lower Costs</vt:lpstr>
      <vt:lpstr>PowerPoint Presentation</vt:lpstr>
      <vt:lpstr>Next Steps / Calls to Action</vt:lpstr>
      <vt:lpstr>PowerPoint Presentation</vt:lpstr>
      <vt:lpstr>PowerPoint Presentation</vt:lpstr>
      <vt:lpstr>PowerPoint Presentation</vt:lpstr>
      <vt:lpstr>PowerPoint Presentation</vt:lpstr>
      <vt:lpstr>Case Study – Tyson Foods</vt:lpstr>
      <vt:lpstr>Case Study – Energizer Holdings</vt:lpstr>
      <vt:lpstr>Case Study – Clalit Health Services</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Wave of Innovation</dc:title>
  <dc:creator>jennkim</dc:creator>
  <cp:lastModifiedBy>Mike Thomsen (BMO)</cp:lastModifiedBy>
  <cp:revision>184</cp:revision>
  <cp:lastPrinted>2010-06-28T23:41:26Z</cp:lastPrinted>
  <dcterms:created xsi:type="dcterms:W3CDTF">2010-02-08T23:55:38Z</dcterms:created>
  <dcterms:modified xsi:type="dcterms:W3CDTF">2010-09-17T06:16:02Z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0x0101001F92B5954117A047903FA5046B2C0C11</vt:lpwstr>
  </property>
  <property fmtid="{D5CDD505-2E9C-101B-9397-08002B2CF9AE}" pid="3" name="TaxKeyword">
    <vt:lpwstr/>
  </property>
  <property fmtid="{D5CDD505-2E9C-101B-9397-08002B2CF9AE}" pid="4" name="TaxKeywordTaxHTField">
    <vt:lpwstr/>
  </property>
</Properties>
</file>